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2"/>
  </p:notesMasterIdLst>
  <p:sldIdLst>
    <p:sldId id="256" r:id="rId2"/>
    <p:sldId id="473" r:id="rId3"/>
    <p:sldId id="472" r:id="rId4"/>
    <p:sldId id="474" r:id="rId5"/>
    <p:sldId id="475" r:id="rId6"/>
    <p:sldId id="476" r:id="rId7"/>
    <p:sldId id="477" r:id="rId8"/>
    <p:sldId id="478" r:id="rId9"/>
    <p:sldId id="479" r:id="rId10"/>
    <p:sldId id="480" r:id="rId11"/>
    <p:sldId id="481" r:id="rId12"/>
    <p:sldId id="482" r:id="rId13"/>
    <p:sldId id="483" r:id="rId14"/>
    <p:sldId id="484" r:id="rId15"/>
    <p:sldId id="485" r:id="rId16"/>
    <p:sldId id="486" r:id="rId17"/>
    <p:sldId id="487" r:id="rId18"/>
    <p:sldId id="488" r:id="rId19"/>
    <p:sldId id="489" r:id="rId20"/>
    <p:sldId id="490" r:id="rId21"/>
    <p:sldId id="493" r:id="rId22"/>
    <p:sldId id="494" r:id="rId23"/>
    <p:sldId id="495" r:id="rId24"/>
    <p:sldId id="496" r:id="rId25"/>
    <p:sldId id="497" r:id="rId26"/>
    <p:sldId id="498" r:id="rId27"/>
    <p:sldId id="499" r:id="rId28"/>
    <p:sldId id="500" r:id="rId29"/>
    <p:sldId id="501" r:id="rId30"/>
    <p:sldId id="502" r:id="rId31"/>
    <p:sldId id="503" r:id="rId32"/>
    <p:sldId id="504" r:id="rId33"/>
    <p:sldId id="505" r:id="rId34"/>
    <p:sldId id="506" r:id="rId35"/>
    <p:sldId id="507" r:id="rId36"/>
    <p:sldId id="508" r:id="rId37"/>
    <p:sldId id="509" r:id="rId38"/>
    <p:sldId id="510" r:id="rId39"/>
    <p:sldId id="511" r:id="rId40"/>
    <p:sldId id="512" r:id="rId41"/>
    <p:sldId id="513" r:id="rId42"/>
    <p:sldId id="514" r:id="rId43"/>
    <p:sldId id="515" r:id="rId44"/>
    <p:sldId id="516" r:id="rId45"/>
    <p:sldId id="517" r:id="rId46"/>
    <p:sldId id="518" r:id="rId47"/>
    <p:sldId id="519" r:id="rId48"/>
    <p:sldId id="520" r:id="rId49"/>
    <p:sldId id="521" r:id="rId50"/>
    <p:sldId id="522" r:id="rId51"/>
    <p:sldId id="523" r:id="rId52"/>
    <p:sldId id="524" r:id="rId53"/>
    <p:sldId id="525" r:id="rId54"/>
    <p:sldId id="526" r:id="rId55"/>
    <p:sldId id="527" r:id="rId56"/>
    <p:sldId id="528" r:id="rId57"/>
    <p:sldId id="529" r:id="rId58"/>
    <p:sldId id="530" r:id="rId59"/>
    <p:sldId id="531" r:id="rId60"/>
    <p:sldId id="546" r:id="rId61"/>
    <p:sldId id="547" r:id="rId62"/>
    <p:sldId id="548" r:id="rId63"/>
    <p:sldId id="549" r:id="rId64"/>
    <p:sldId id="550" r:id="rId65"/>
    <p:sldId id="551" r:id="rId66"/>
    <p:sldId id="552" r:id="rId67"/>
    <p:sldId id="553" r:id="rId68"/>
    <p:sldId id="554" r:id="rId69"/>
    <p:sldId id="555" r:id="rId70"/>
    <p:sldId id="556" r:id="rId71"/>
    <p:sldId id="557" r:id="rId72"/>
    <p:sldId id="558" r:id="rId73"/>
    <p:sldId id="559" r:id="rId74"/>
    <p:sldId id="560" r:id="rId75"/>
    <p:sldId id="561" r:id="rId76"/>
    <p:sldId id="562" r:id="rId77"/>
    <p:sldId id="563" r:id="rId78"/>
    <p:sldId id="564" r:id="rId79"/>
    <p:sldId id="565" r:id="rId80"/>
    <p:sldId id="566" r:id="rId81"/>
    <p:sldId id="567" r:id="rId82"/>
    <p:sldId id="578" r:id="rId83"/>
    <p:sldId id="579" r:id="rId84"/>
    <p:sldId id="580" r:id="rId85"/>
    <p:sldId id="581" r:id="rId86"/>
    <p:sldId id="582" r:id="rId87"/>
    <p:sldId id="588" r:id="rId88"/>
    <p:sldId id="589" r:id="rId89"/>
    <p:sldId id="590" r:id="rId90"/>
    <p:sldId id="591" r:id="rId91"/>
    <p:sldId id="592" r:id="rId92"/>
    <p:sldId id="593" r:id="rId93"/>
    <p:sldId id="594" r:id="rId94"/>
    <p:sldId id="595" r:id="rId95"/>
    <p:sldId id="596" r:id="rId96"/>
    <p:sldId id="597" r:id="rId97"/>
    <p:sldId id="598" r:id="rId98"/>
    <p:sldId id="599" r:id="rId99"/>
    <p:sldId id="600" r:id="rId100"/>
    <p:sldId id="601" r:id="rId101"/>
    <p:sldId id="602" r:id="rId102"/>
    <p:sldId id="603" r:id="rId103"/>
    <p:sldId id="604" r:id="rId104"/>
    <p:sldId id="605" r:id="rId105"/>
    <p:sldId id="606" r:id="rId106"/>
    <p:sldId id="607" r:id="rId107"/>
    <p:sldId id="608" r:id="rId108"/>
    <p:sldId id="609" r:id="rId109"/>
    <p:sldId id="610" r:id="rId110"/>
    <p:sldId id="611" r:id="rId111"/>
    <p:sldId id="612" r:id="rId112"/>
    <p:sldId id="613" r:id="rId113"/>
    <p:sldId id="614" r:id="rId114"/>
    <p:sldId id="615" r:id="rId115"/>
    <p:sldId id="616" r:id="rId116"/>
    <p:sldId id="617" r:id="rId117"/>
    <p:sldId id="618" r:id="rId118"/>
    <p:sldId id="619" r:id="rId119"/>
    <p:sldId id="620" r:id="rId120"/>
    <p:sldId id="621" r:id="rId121"/>
    <p:sldId id="622" r:id="rId122"/>
    <p:sldId id="623" r:id="rId123"/>
    <p:sldId id="624" r:id="rId124"/>
    <p:sldId id="625" r:id="rId125"/>
    <p:sldId id="626" r:id="rId126"/>
    <p:sldId id="627" r:id="rId127"/>
    <p:sldId id="583" r:id="rId128"/>
    <p:sldId id="584" r:id="rId129"/>
    <p:sldId id="585" r:id="rId130"/>
    <p:sldId id="260" r:id="rId1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1" autoAdjust="0"/>
    <p:restoredTop sz="94660"/>
  </p:normalViewPr>
  <p:slideViewPr>
    <p:cSldViewPr>
      <p:cViewPr varScale="1">
        <p:scale>
          <a:sx n="79" d="100"/>
          <a:sy n="79" d="100"/>
        </p:scale>
        <p:origin x="600"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BF04E1-6A83-469F-8E39-877500E06F0F}" type="datetimeFigureOut">
              <a:rPr lang="zh-CN" altLang="en-US" smtClean="0"/>
              <a:t>2019/2/19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9FA730-D26C-4AC0-B88C-D2A63127BC4A}" type="slidenum">
              <a:rPr lang="zh-CN" altLang="en-US" smtClean="0"/>
              <a:t>‹#›</a:t>
            </a:fld>
            <a:endParaRPr lang="zh-CN" altLang="en-US"/>
          </a:p>
        </p:txBody>
      </p:sp>
    </p:spTree>
    <p:extLst>
      <p:ext uri="{BB962C8B-B14F-4D97-AF65-F5344CB8AC3E}">
        <p14:creationId xmlns:p14="http://schemas.microsoft.com/office/powerpoint/2010/main" val="541700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2019/2/19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2019/2/19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2019/2/19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2019/2/19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52.emf"/></Relationships>
</file>

<file path=ppt/slides/_rels/slide107.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52.emf"/></Relationships>
</file>

<file path=ppt/slides/_rels/slide108.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52.emf"/></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52.emf"/></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db-engines.com/en/ranking"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0.emf"/><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redis.io/" TargetMode="External"/><Relationship Id="rId1" Type="http://schemas.openxmlformats.org/officeDocument/2006/relationships/slideLayout" Target="../slideLayouts/slideLayout2.xml"/><Relationship Id="rId4" Type="http://schemas.openxmlformats.org/officeDocument/2006/relationships/hyperlink" Target="http://www.redis.net.cn/"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4.png"/><Relationship Id="rId7"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0.emf"/><Relationship Id="rId4" Type="http://schemas.openxmlformats.org/officeDocument/2006/relationships/image" Target="../media/image7.png"/><Relationship Id="rId9" Type="http://schemas.openxmlformats.org/officeDocument/2006/relationships/image" Target="../media/image13.emf"/></Relationships>
</file>

<file path=ppt/slides/_rels/slide80.xml.rels><?xml version="1.0" encoding="UTF-8" standalone="yes"?>
<Relationships xmlns="http://schemas.openxmlformats.org/package/2006/relationships"><Relationship Id="rId3" Type="http://schemas.openxmlformats.org/officeDocument/2006/relationships/hyperlink" Target="http://doc.redisfans.com/transaction/exec.html#exec" TargetMode="External"/><Relationship Id="rId2" Type="http://schemas.openxmlformats.org/officeDocument/2006/relationships/hyperlink" Target="http://doc.redisfans.com/transaction/watch.html#watch" TargetMode="External"/><Relationship Id="rId1" Type="http://schemas.openxmlformats.org/officeDocument/2006/relationships/slideLayout" Target="../slideLayouts/slideLayout2.xml"/><Relationship Id="rId5" Type="http://schemas.openxmlformats.org/officeDocument/2006/relationships/hyperlink" Target="http://doc.redisfans.com/transaction/unwatch.html#unwatch" TargetMode="External"/><Relationship Id="rId4" Type="http://schemas.openxmlformats.org/officeDocument/2006/relationships/hyperlink" Target="http://doc.redisfans.com/transaction/discard.html#discard"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72879" y="5957991"/>
            <a:ext cx="6984776" cy="584775"/>
          </a:xfrm>
          <a:prstGeom prst="rect">
            <a:avLst/>
          </a:prstGeom>
          <a:noFill/>
        </p:spPr>
        <p:txBody>
          <a:bodyPr wrap="square" rtlCol="0">
            <a:spAutoFit/>
          </a:bodyPr>
          <a:lstStyle/>
          <a:p>
            <a:r>
              <a:rPr lang="zh-CN" altLang="en-US" sz="3200" b="1" dirty="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讲师：尚硅谷 </a:t>
            </a:r>
            <a:r>
              <a:rPr lang="en-US" altLang="zh-CN" sz="3200" b="1" dirty="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a:t>
            </a:r>
            <a:r>
              <a:rPr lang="zh-CN" altLang="en-US" sz="3200" b="1">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韩延兵</a:t>
            </a:r>
            <a:endParaRPr lang="zh-CN" altLang="en-US" sz="3200" b="1" dirty="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endParaRPr>
          </a:p>
        </p:txBody>
      </p:sp>
      <p:sp>
        <p:nvSpPr>
          <p:cNvPr id="3" name="TextBox 6">
            <a:extLst>
              <a:ext uri="{FF2B5EF4-FFF2-40B4-BE49-F238E27FC236}">
                <a16:creationId xmlns:a16="http://schemas.microsoft.com/office/drawing/2014/main" id="{46996A40-8756-4AB4-8689-B4B758808B93}"/>
              </a:ext>
            </a:extLst>
          </p:cNvPr>
          <p:cNvSpPr txBox="1"/>
          <p:nvPr/>
        </p:nvSpPr>
        <p:spPr>
          <a:xfrm>
            <a:off x="1331640" y="2996952"/>
            <a:ext cx="6552728" cy="783217"/>
          </a:xfrm>
          <a:prstGeom prst="rect">
            <a:avLst/>
          </a:prstGeom>
          <a:noFill/>
          <a:effectLst/>
        </p:spPr>
        <p:txBody>
          <a:bodyPr wrap="square" lIns="0" rIns="0"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400" b="1" spc="-150" dirty="0">
                <a:solidFill>
                  <a:schemeClr val="bg1"/>
                </a:solidFill>
                <a:latin typeface="Verdana" panose="020B0604030504040204" pitchFamily="34" charset="0"/>
                <a:ea typeface="Verdana" panose="020B0604030504040204" pitchFamily="34" charset="0"/>
                <a:cs typeface="Verdana" panose="020B0604030504040204" pitchFamily="34" charset="0"/>
              </a:rPr>
              <a:t>Redis</a:t>
            </a:r>
            <a:endParaRPr lang="zh-CN" altLang="en-US" sz="4400" b="1" spc="-150" dirty="0">
              <a:solidFill>
                <a:schemeClr val="bg1"/>
              </a:solidFill>
              <a:latin typeface="Verdana" panose="020B0604030504040204" pitchFamily="34" charset="0"/>
              <a:ea typeface="+mj-ea"/>
              <a:cs typeface="Verdan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4">
            <a:extLst>
              <a:ext uri="{FF2B5EF4-FFF2-40B4-BE49-F238E27FC236}">
                <a16:creationId xmlns:a16="http://schemas.microsoft.com/office/drawing/2014/main" id="{913DBF5D-2D8C-4FF6-80E0-BF5BF8F37540}"/>
              </a:ext>
            </a:extLst>
          </p:cNvPr>
          <p:cNvSpPr txBox="1"/>
          <p:nvPr/>
        </p:nvSpPr>
        <p:spPr>
          <a:xfrm>
            <a:off x="683568" y="1393032"/>
            <a:ext cx="8208912" cy="1785104"/>
          </a:xfrm>
          <a:prstGeom prst="rect">
            <a:avLst/>
          </a:prstGeom>
          <a:noFill/>
        </p:spPr>
        <p:txBody>
          <a:bodyPr wrap="square" lIns="91439" tIns="45720" rIns="91439" bIns="45720" rtlCol="0">
            <a:spAutoFit/>
          </a:bodyPr>
          <a:lstStyle/>
          <a:p>
            <a:r>
              <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rPr>
              <a:t> NoSQL</a:t>
            </a: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适用场景</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a:p>
            <a:r>
              <a:rPr lang="zh-CN" altLang="en-US" sz="2000">
                <a:solidFill>
                  <a:srgbClr val="007C6A"/>
                </a:solidFill>
              </a:rPr>
              <a:t> </a:t>
            </a:r>
          </a:p>
          <a:p>
            <a:pPr marL="342900" indent="-342900">
              <a:buFont typeface="Arial" panose="020B0604020202020204" pitchFamily="34" charset="0"/>
              <a:buChar char="•"/>
            </a:pPr>
            <a:r>
              <a:rPr lang="zh-CN" altLang="en-US" sz="2000">
                <a:solidFill>
                  <a:srgbClr val="007C6A"/>
                </a:solidFill>
                <a:latin typeface="Arial" panose="020B0604020202020204" pitchFamily="34" charset="0"/>
                <a:ea typeface="微软雅黑" panose="020B0503020204020204" pitchFamily="34" charset="-122"/>
                <a:sym typeface="Arial" panose="020B0604020202020204" pitchFamily="34" charset="0"/>
              </a:rPr>
              <a:t>对数据高并发的读写</a:t>
            </a:r>
            <a:endParaRPr lang="en-US" altLang="zh-CN" sz="200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50000"/>
              </a:lnSpc>
              <a:buFont typeface="Arial" panose="020B0604020202020204" pitchFamily="34" charset="0"/>
              <a:buChar char="•"/>
            </a:pPr>
            <a:r>
              <a:rPr lang="zh-CN" altLang="en-US" sz="2000">
                <a:solidFill>
                  <a:srgbClr val="007C6A"/>
                </a:solidFill>
                <a:latin typeface="Arial" panose="020B0604020202020204" pitchFamily="34" charset="0"/>
                <a:ea typeface="微软雅黑" panose="020B0503020204020204" pitchFamily="34" charset="-122"/>
                <a:sym typeface="Arial" panose="020B0604020202020204" pitchFamily="34" charset="0"/>
              </a:rPr>
              <a:t>海量数据的读写</a:t>
            </a:r>
            <a:endParaRPr lang="en-US" altLang="zh-CN" sz="200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buFont typeface="Arial" panose="020B0604020202020204" pitchFamily="34" charset="0"/>
              <a:buChar char="•"/>
            </a:pPr>
            <a:r>
              <a:rPr lang="zh-CN" altLang="en-US" sz="2000">
                <a:solidFill>
                  <a:srgbClr val="007C6A"/>
                </a:solidFill>
                <a:latin typeface="Arial" panose="020B0604020202020204" pitchFamily="34" charset="0"/>
                <a:ea typeface="微软雅黑" panose="020B0503020204020204" pitchFamily="34" charset="-122"/>
                <a:sym typeface="Arial" panose="020B0604020202020204" pitchFamily="34" charset="0"/>
              </a:rPr>
              <a:t>对数据高可扩展性的</a:t>
            </a:r>
          </a:p>
        </p:txBody>
      </p:sp>
      <p:sp>
        <p:nvSpPr>
          <p:cNvPr id="3" name="文本框 14">
            <a:extLst>
              <a:ext uri="{FF2B5EF4-FFF2-40B4-BE49-F238E27FC236}">
                <a16:creationId xmlns:a16="http://schemas.microsoft.com/office/drawing/2014/main" id="{B4D02118-CD3A-4060-8B9F-77362484391C}"/>
              </a:ext>
            </a:extLst>
          </p:cNvPr>
          <p:cNvSpPr txBox="1"/>
          <p:nvPr/>
        </p:nvSpPr>
        <p:spPr>
          <a:xfrm>
            <a:off x="683568" y="3645024"/>
            <a:ext cx="8208912" cy="1477328"/>
          </a:xfrm>
          <a:prstGeom prst="rect">
            <a:avLst/>
          </a:prstGeom>
          <a:noFill/>
        </p:spPr>
        <p:txBody>
          <a:bodyPr wrap="square" lIns="91439" tIns="45720" rIns="91439" bIns="45720" rtlCol="0">
            <a:spAutoFit/>
          </a:bodyPr>
          <a:lstStyle/>
          <a:p>
            <a:pPr>
              <a:lnSpc>
                <a:spcPct val="150000"/>
              </a:lnSpc>
            </a:pP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 NoSQL</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不适用场景</a:t>
            </a:r>
            <a:endParaRPr lang="zh-CN" altLang="en-US" sz="2000" dirty="0">
              <a:solidFill>
                <a:srgbClr val="007C6A"/>
              </a:solidFill>
            </a:endParaRPr>
          </a:p>
          <a:p>
            <a:pPr marL="342900" indent="-342900">
              <a:lnSpc>
                <a:spcPct val="150000"/>
              </a:lnSpc>
              <a:buFont typeface="Arial" panose="020B0604020202020204" pitchFamily="34" charset="0"/>
              <a:buChar char="•"/>
            </a:pPr>
            <a:r>
              <a:rPr lang="zh-CN" altLang="en-US"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需要事务支持</a:t>
            </a:r>
            <a:endParaRPr lang="en-US" altLang="zh-CN" sz="2000"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50000"/>
              </a:lnSpc>
              <a:buFont typeface="Arial" panose="020B0604020202020204" pitchFamily="34" charset="0"/>
              <a:buChar char="•"/>
            </a:pPr>
            <a:r>
              <a:rPr lang="zh-CN" altLang="en-US"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基于</a:t>
            </a:r>
            <a:r>
              <a:rPr lang="en-US" altLang="zh-CN" sz="2000" dirty="0" err="1">
                <a:solidFill>
                  <a:srgbClr val="007C6A"/>
                </a:solidFill>
                <a:latin typeface="Arial" panose="020B0604020202020204" pitchFamily="34" charset="0"/>
                <a:ea typeface="微软雅黑" panose="020B0503020204020204" pitchFamily="34" charset="-122"/>
                <a:sym typeface="Arial" panose="020B0604020202020204" pitchFamily="34" charset="0"/>
              </a:rPr>
              <a:t>sql</a:t>
            </a:r>
            <a:r>
              <a:rPr lang="zh-CN" altLang="en-US"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的结构化查询存储，处理复杂的关系</a:t>
            </a:r>
            <a:r>
              <a:rPr lang="en-US" altLang="zh-CN"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a:t>
            </a:r>
            <a:r>
              <a:rPr lang="zh-CN" altLang="en-US"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需要即席查询。</a:t>
            </a:r>
            <a:endParaRPr lang="en-US" altLang="zh-CN" sz="2000"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a:extLst>
              <a:ext uri="{FF2B5EF4-FFF2-40B4-BE49-F238E27FC236}">
                <a16:creationId xmlns:a16="http://schemas.microsoft.com/office/drawing/2014/main" id="{DB19221B-19DC-46AB-94B1-AB743AA75815}"/>
              </a:ext>
            </a:extLst>
          </p:cNvPr>
          <p:cNvSpPr/>
          <p:nvPr/>
        </p:nvSpPr>
        <p:spPr>
          <a:xfrm>
            <a:off x="657736" y="5589240"/>
            <a:ext cx="7585731" cy="461665"/>
          </a:xfrm>
          <a:prstGeom prst="rect">
            <a:avLst/>
          </a:prstGeom>
        </p:spPr>
        <p:txBody>
          <a:bodyPr wrap="none">
            <a:spAutoFit/>
          </a:bodyPr>
          <a:lstStyle/>
          <a:p>
            <a:r>
              <a:rPr lang="en-US" altLang="zh-CN" sz="2400" b="1">
                <a:solidFill>
                  <a:srgbClr val="C00000"/>
                </a:solidFill>
                <a:latin typeface="Arial" panose="020B0604020202020204" pitchFamily="34" charset="0"/>
                <a:ea typeface="微软雅黑" panose="020B0503020204020204" pitchFamily="34" charset="-122"/>
                <a:sym typeface="Arial" panose="020B0604020202020204" pitchFamily="34" charset="0"/>
              </a:rPr>
              <a:t> </a:t>
            </a:r>
            <a:r>
              <a:rPr lang="zh-CN" altLang="en-US" sz="2400" b="1">
                <a:solidFill>
                  <a:srgbClr val="C00000"/>
                </a:solidFill>
                <a:latin typeface="Arial" panose="020B0604020202020204" pitchFamily="34" charset="0"/>
                <a:ea typeface="微软雅黑" panose="020B0503020204020204" pitchFamily="34" charset="-122"/>
                <a:sym typeface="Arial" panose="020B0604020202020204" pitchFamily="34" charset="0"/>
              </a:rPr>
              <a:t>用不着</a:t>
            </a:r>
            <a:r>
              <a:rPr lang="en-US" altLang="zh-CN" sz="2400" b="1" err="1">
                <a:solidFill>
                  <a:srgbClr val="C00000"/>
                </a:solidFill>
                <a:latin typeface="Arial" panose="020B0604020202020204" pitchFamily="34" charset="0"/>
                <a:ea typeface="微软雅黑" panose="020B0503020204020204" pitchFamily="34" charset="-122"/>
                <a:sym typeface="Arial" panose="020B0604020202020204" pitchFamily="34" charset="0"/>
              </a:rPr>
              <a:t>sql</a:t>
            </a:r>
            <a:r>
              <a:rPr lang="zh-CN" altLang="en-US" sz="2400" b="1">
                <a:solidFill>
                  <a:srgbClr val="C00000"/>
                </a:solidFill>
                <a:latin typeface="Arial" panose="020B0604020202020204" pitchFamily="34" charset="0"/>
                <a:ea typeface="微软雅黑" panose="020B0503020204020204" pitchFamily="34" charset="-122"/>
                <a:sym typeface="Arial" panose="020B0604020202020204" pitchFamily="34" charset="0"/>
              </a:rPr>
              <a:t>的和用了</a:t>
            </a:r>
            <a:r>
              <a:rPr lang="en-US" altLang="zh-CN" sz="2400" b="1" err="1">
                <a:solidFill>
                  <a:srgbClr val="C00000"/>
                </a:solidFill>
                <a:latin typeface="Arial" panose="020B0604020202020204" pitchFamily="34" charset="0"/>
                <a:ea typeface="微软雅黑" panose="020B0503020204020204" pitchFamily="34" charset="-122"/>
                <a:sym typeface="Arial" panose="020B0604020202020204" pitchFamily="34" charset="0"/>
              </a:rPr>
              <a:t>sql</a:t>
            </a:r>
            <a:r>
              <a:rPr lang="zh-CN" altLang="en-US" sz="2400" b="1">
                <a:solidFill>
                  <a:srgbClr val="C00000"/>
                </a:solidFill>
                <a:latin typeface="Arial" panose="020B0604020202020204" pitchFamily="34" charset="0"/>
                <a:ea typeface="微软雅黑" panose="020B0503020204020204" pitchFamily="34" charset="-122"/>
                <a:sym typeface="Arial" panose="020B0604020202020204" pitchFamily="34" charset="0"/>
              </a:rPr>
              <a:t>也不行的情况，请考虑用</a:t>
            </a:r>
            <a:r>
              <a:rPr lang="en-US" altLang="zh-CN" sz="2400" b="1" err="1">
                <a:solidFill>
                  <a:srgbClr val="C00000"/>
                </a:solidFill>
                <a:latin typeface="Arial" panose="020B0604020202020204" pitchFamily="34" charset="0"/>
                <a:ea typeface="微软雅黑" panose="020B0503020204020204" pitchFamily="34" charset="-122"/>
                <a:sym typeface="Arial" panose="020B0604020202020204" pitchFamily="34" charset="0"/>
              </a:rPr>
              <a:t>NoSql</a:t>
            </a:r>
            <a:endParaRPr lang="en-US" altLang="zh-CN" sz="2400" b="1">
              <a:solidFill>
                <a:srgbClr val="C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a:extLst>
              <a:ext uri="{FF2B5EF4-FFF2-40B4-BE49-F238E27FC236}">
                <a16:creationId xmlns:a16="http://schemas.microsoft.com/office/drawing/2014/main" id="{095BB5DB-01EC-4DA8-A649-95E6E151A240}"/>
              </a:ext>
            </a:extLst>
          </p:cNvPr>
          <p:cNvSpPr/>
          <p:nvPr/>
        </p:nvSpPr>
        <p:spPr>
          <a:xfrm>
            <a:off x="2421083" y="290714"/>
            <a:ext cx="2337499" cy="400110"/>
          </a:xfrm>
          <a:prstGeom prst="rect">
            <a:avLst/>
          </a:prstGeom>
        </p:spPr>
        <p:txBody>
          <a:bodyPr wrap="none">
            <a:spAutoFit/>
          </a:bodyPr>
          <a:lstStyle/>
          <a:p>
            <a:r>
              <a:rPr lang="en-US" altLang="zh-CN" sz="2000" b="1">
                <a:solidFill>
                  <a:schemeClr val="bg1"/>
                </a:solidFill>
                <a:latin typeface="Arial" panose="020B0604020202020204" pitchFamily="34" charset="0"/>
                <a:ea typeface="微软雅黑" panose="020B0503020204020204" pitchFamily="34" charset="-122"/>
                <a:sym typeface="Arial" panose="020B0604020202020204" pitchFamily="34" charset="0"/>
              </a:rPr>
              <a:t>NoSQL</a:t>
            </a:r>
            <a:r>
              <a:rPr lang="zh-CN" altLang="en-US" sz="2000" b="1">
                <a:solidFill>
                  <a:schemeClr val="bg1"/>
                </a:solidFill>
                <a:latin typeface="Arial" panose="020B0604020202020204" pitchFamily="34" charset="0"/>
                <a:ea typeface="微软雅黑" panose="020B0503020204020204" pitchFamily="34" charset="-122"/>
                <a:sym typeface="Arial" panose="020B0604020202020204" pitchFamily="34" charset="0"/>
              </a:rPr>
              <a:t>数据库简介</a:t>
            </a:r>
            <a:endParaRPr lang="zh-CN" altLang="en-US" sz="2000"/>
          </a:p>
        </p:txBody>
      </p:sp>
    </p:spTree>
    <p:extLst>
      <p:ext uri="{BB962C8B-B14F-4D97-AF65-F5344CB8AC3E}">
        <p14:creationId xmlns:p14="http://schemas.microsoft.com/office/powerpoint/2010/main" val="2604097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1771FF5-D1A8-4473-BAA0-FF0055A294B5}"/>
              </a:ext>
            </a:extLst>
          </p:cNvPr>
          <p:cNvSpPr/>
          <p:nvPr/>
        </p:nvSpPr>
        <p:spPr>
          <a:xfrm>
            <a:off x="467544" y="1124744"/>
            <a:ext cx="2082621"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AOF</a:t>
            </a:r>
            <a:r>
              <a:rPr lang="zh-CN" altLang="en-US" sz="2400">
                <a:solidFill>
                  <a:srgbClr val="007C6A"/>
                </a:solidFill>
                <a:latin typeface="Verdana" panose="020B0604030504040204" pitchFamily="34" charset="0"/>
              </a:rPr>
              <a:t>的优点</a:t>
            </a:r>
            <a:endParaRPr lang="en-US" altLang="zh-CN" sz="2400">
              <a:solidFill>
                <a:srgbClr val="007C6A"/>
              </a:solidFill>
              <a:latin typeface="Verdana" panose="020B0604030504040204" pitchFamily="34" charset="0"/>
            </a:endParaRPr>
          </a:p>
        </p:txBody>
      </p:sp>
      <p:sp>
        <p:nvSpPr>
          <p:cNvPr id="3" name="矩形 2">
            <a:extLst>
              <a:ext uri="{FF2B5EF4-FFF2-40B4-BE49-F238E27FC236}">
                <a16:creationId xmlns:a16="http://schemas.microsoft.com/office/drawing/2014/main" id="{0D2EA88C-7806-4FCD-8639-32A816529A09}"/>
              </a:ext>
            </a:extLst>
          </p:cNvPr>
          <p:cNvSpPr/>
          <p:nvPr/>
        </p:nvSpPr>
        <p:spPr>
          <a:xfrm>
            <a:off x="899592" y="1772816"/>
            <a:ext cx="5705408" cy="461665"/>
          </a:xfrm>
          <a:prstGeom prst="rect">
            <a:avLst/>
          </a:prstGeom>
        </p:spPr>
        <p:txBody>
          <a:bodyPr wrap="none">
            <a:spAutoFit/>
          </a:bodyPr>
          <a:lstStyle/>
          <a:p>
            <a:pPr marL="285750" indent="-285750">
              <a:buFont typeface="Arial" panose="020B0604020202020204" pitchFamily="34" charset="0"/>
              <a:buChar char="•"/>
            </a:pPr>
            <a:r>
              <a:rPr lang="zh-CN" altLang="en-US" sz="2400">
                <a:solidFill>
                  <a:srgbClr val="007C6A"/>
                </a:solidFill>
                <a:latin typeface="Verdana" panose="020B0604030504040204" pitchFamily="34" charset="0"/>
              </a:rPr>
              <a:t>备份机制更稳健，丢失数据概率更低。</a:t>
            </a:r>
          </a:p>
        </p:txBody>
      </p:sp>
      <p:sp>
        <p:nvSpPr>
          <p:cNvPr id="4" name="矩形 3">
            <a:extLst>
              <a:ext uri="{FF2B5EF4-FFF2-40B4-BE49-F238E27FC236}">
                <a16:creationId xmlns:a16="http://schemas.microsoft.com/office/drawing/2014/main" id="{6A5367ED-50B9-4BCB-9EF8-7414F10CBD81}"/>
              </a:ext>
            </a:extLst>
          </p:cNvPr>
          <p:cNvSpPr/>
          <p:nvPr/>
        </p:nvSpPr>
        <p:spPr>
          <a:xfrm>
            <a:off x="911185" y="2287325"/>
            <a:ext cx="8180445" cy="461665"/>
          </a:xfrm>
          <a:prstGeom prst="rect">
            <a:avLst/>
          </a:prstGeom>
        </p:spPr>
        <p:txBody>
          <a:bodyPr wrap="none">
            <a:spAutoFit/>
          </a:bodyPr>
          <a:lstStyle/>
          <a:p>
            <a:pPr marL="285750" indent="-285750">
              <a:buFont typeface="Arial" panose="020B0604020202020204" pitchFamily="34" charset="0"/>
              <a:buChar char="•"/>
            </a:pPr>
            <a:r>
              <a:rPr lang="zh-CN" altLang="en-US" sz="2400">
                <a:solidFill>
                  <a:srgbClr val="007C6A"/>
                </a:solidFill>
                <a:latin typeface="Verdana" panose="020B0604030504040204" pitchFamily="34" charset="0"/>
              </a:rPr>
              <a:t>可读的日志文本，通过操作</a:t>
            </a:r>
            <a:r>
              <a:rPr lang="en-US" altLang="zh-CN" sz="2400">
                <a:solidFill>
                  <a:srgbClr val="007C6A"/>
                </a:solidFill>
                <a:latin typeface="Verdana" panose="020B0604030504040204" pitchFamily="34" charset="0"/>
              </a:rPr>
              <a:t>AOF</a:t>
            </a:r>
            <a:r>
              <a:rPr lang="zh-CN" altLang="en-US" sz="2400">
                <a:solidFill>
                  <a:srgbClr val="007C6A"/>
                </a:solidFill>
                <a:latin typeface="Verdana" panose="020B0604030504040204" pitchFamily="34" charset="0"/>
              </a:rPr>
              <a:t>稳健，可以处理误操作。</a:t>
            </a:r>
          </a:p>
        </p:txBody>
      </p:sp>
      <p:sp>
        <p:nvSpPr>
          <p:cNvPr id="5" name="矩形 4">
            <a:extLst>
              <a:ext uri="{FF2B5EF4-FFF2-40B4-BE49-F238E27FC236}">
                <a16:creationId xmlns:a16="http://schemas.microsoft.com/office/drawing/2014/main" id="{A01ED9D5-B2FB-4582-BF85-847D17701E82}"/>
              </a:ext>
            </a:extLst>
          </p:cNvPr>
          <p:cNvSpPr/>
          <p:nvPr/>
        </p:nvSpPr>
        <p:spPr>
          <a:xfrm>
            <a:off x="467543" y="3068960"/>
            <a:ext cx="2082621"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AOF</a:t>
            </a:r>
            <a:r>
              <a:rPr lang="zh-CN" altLang="en-US" sz="2400">
                <a:solidFill>
                  <a:srgbClr val="007C6A"/>
                </a:solidFill>
                <a:latin typeface="Verdana" panose="020B0604030504040204" pitchFamily="34" charset="0"/>
              </a:rPr>
              <a:t>的缺点</a:t>
            </a:r>
            <a:endParaRPr lang="en-US" altLang="zh-CN" sz="2400">
              <a:solidFill>
                <a:srgbClr val="007C6A"/>
              </a:solidFill>
              <a:latin typeface="Verdana" panose="020B0604030504040204" pitchFamily="34" charset="0"/>
            </a:endParaRPr>
          </a:p>
        </p:txBody>
      </p:sp>
      <p:sp>
        <p:nvSpPr>
          <p:cNvPr id="6" name="矩形 5">
            <a:extLst>
              <a:ext uri="{FF2B5EF4-FFF2-40B4-BE49-F238E27FC236}">
                <a16:creationId xmlns:a16="http://schemas.microsoft.com/office/drawing/2014/main" id="{BF48E63F-04C1-4BBB-8561-A1B0EA36D119}"/>
              </a:ext>
            </a:extLst>
          </p:cNvPr>
          <p:cNvSpPr/>
          <p:nvPr/>
        </p:nvSpPr>
        <p:spPr>
          <a:xfrm>
            <a:off x="899591" y="3717032"/>
            <a:ext cx="7920880" cy="461665"/>
          </a:xfrm>
          <a:prstGeom prst="rect">
            <a:avLst/>
          </a:prstGeom>
        </p:spPr>
        <p:txBody>
          <a:bodyPr wrap="squar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比起</a:t>
            </a:r>
            <a:r>
              <a:rPr lang="en-US" altLang="zh-CN" sz="2400" dirty="0">
                <a:solidFill>
                  <a:srgbClr val="007C6A"/>
                </a:solidFill>
                <a:latin typeface="Verdana" panose="020B0604030504040204" pitchFamily="34" charset="0"/>
              </a:rPr>
              <a:t>RDB</a:t>
            </a:r>
            <a:r>
              <a:rPr lang="zh-CN" altLang="en-US" sz="2400" dirty="0">
                <a:solidFill>
                  <a:srgbClr val="007C6A"/>
                </a:solidFill>
                <a:latin typeface="Verdana" panose="020B0604030504040204" pitchFamily="34" charset="0"/>
              </a:rPr>
              <a:t>占用更多的磁盘空间。</a:t>
            </a:r>
          </a:p>
        </p:txBody>
      </p:sp>
      <p:sp>
        <p:nvSpPr>
          <p:cNvPr id="7" name="矩形 6">
            <a:extLst>
              <a:ext uri="{FF2B5EF4-FFF2-40B4-BE49-F238E27FC236}">
                <a16:creationId xmlns:a16="http://schemas.microsoft.com/office/drawing/2014/main" id="{83F58198-6F5D-4C1F-BDEB-486A4B9B4DA8}"/>
              </a:ext>
            </a:extLst>
          </p:cNvPr>
          <p:cNvSpPr/>
          <p:nvPr/>
        </p:nvSpPr>
        <p:spPr>
          <a:xfrm>
            <a:off x="933233" y="4939422"/>
            <a:ext cx="7920880" cy="461665"/>
          </a:xfrm>
          <a:prstGeom prst="rect">
            <a:avLst/>
          </a:prstGeom>
        </p:spPr>
        <p:txBody>
          <a:bodyPr wrap="square">
            <a:spAutoFit/>
          </a:bodyPr>
          <a:lstStyle/>
          <a:p>
            <a:pPr marL="285750" indent="-285750">
              <a:buFont typeface="Arial" panose="020B0604020202020204" pitchFamily="34" charset="0"/>
              <a:buChar char="•"/>
            </a:pPr>
            <a:r>
              <a:rPr lang="zh-CN" altLang="en-US" sz="2400">
                <a:solidFill>
                  <a:srgbClr val="007C6A"/>
                </a:solidFill>
                <a:latin typeface="Verdana" panose="020B0604030504040204" pitchFamily="34" charset="0"/>
              </a:rPr>
              <a:t>每次读写都同步的话，有一定的性能压力。</a:t>
            </a:r>
            <a:endParaRPr lang="en-US" altLang="zh-CN" sz="2400">
              <a:solidFill>
                <a:srgbClr val="007C6A"/>
              </a:solidFill>
              <a:latin typeface="Verdana" panose="020B0604030504040204" pitchFamily="34" charset="0"/>
            </a:endParaRPr>
          </a:p>
        </p:txBody>
      </p:sp>
      <p:sp>
        <p:nvSpPr>
          <p:cNvPr id="8" name="矩形 7">
            <a:extLst>
              <a:ext uri="{FF2B5EF4-FFF2-40B4-BE49-F238E27FC236}">
                <a16:creationId xmlns:a16="http://schemas.microsoft.com/office/drawing/2014/main" id="{BEBB926C-53C3-44B3-BC47-D5A44397EDCB}"/>
              </a:ext>
            </a:extLst>
          </p:cNvPr>
          <p:cNvSpPr/>
          <p:nvPr/>
        </p:nvSpPr>
        <p:spPr>
          <a:xfrm>
            <a:off x="915807" y="4328227"/>
            <a:ext cx="7920880" cy="461665"/>
          </a:xfrm>
          <a:prstGeom prst="rect">
            <a:avLst/>
          </a:prstGeom>
        </p:spPr>
        <p:txBody>
          <a:bodyPr wrap="squar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恢复备份速度要慢。</a:t>
            </a:r>
            <a:endParaRPr lang="en-US" altLang="zh-CN" sz="2400" dirty="0">
              <a:solidFill>
                <a:srgbClr val="007C6A"/>
              </a:solidFill>
              <a:latin typeface="Verdana" panose="020B0604030504040204" pitchFamily="34" charset="0"/>
            </a:endParaRPr>
          </a:p>
        </p:txBody>
      </p:sp>
      <p:sp>
        <p:nvSpPr>
          <p:cNvPr id="9" name="矩形 8">
            <a:extLst>
              <a:ext uri="{FF2B5EF4-FFF2-40B4-BE49-F238E27FC236}">
                <a16:creationId xmlns:a16="http://schemas.microsoft.com/office/drawing/2014/main" id="{86695087-09E4-4CD5-B0D6-014ECF9F7CA3}"/>
              </a:ext>
            </a:extLst>
          </p:cNvPr>
          <p:cNvSpPr/>
          <p:nvPr/>
        </p:nvSpPr>
        <p:spPr>
          <a:xfrm>
            <a:off x="937781" y="5515275"/>
            <a:ext cx="7920880" cy="461665"/>
          </a:xfrm>
          <a:prstGeom prst="rect">
            <a:avLst/>
          </a:prstGeom>
        </p:spPr>
        <p:txBody>
          <a:bodyPr wrap="squar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存在个别</a:t>
            </a:r>
            <a:r>
              <a:rPr lang="en-US" altLang="zh-CN" sz="2400" dirty="0">
                <a:solidFill>
                  <a:srgbClr val="007C6A"/>
                </a:solidFill>
                <a:latin typeface="Verdana" panose="020B0604030504040204" pitchFamily="34" charset="0"/>
              </a:rPr>
              <a:t>Bug</a:t>
            </a:r>
            <a:r>
              <a:rPr lang="zh-CN" altLang="en-US" sz="2400" dirty="0">
                <a:solidFill>
                  <a:srgbClr val="007C6A"/>
                </a:solidFill>
                <a:latin typeface="Verdana" panose="020B0604030504040204" pitchFamily="34" charset="0"/>
              </a:rPr>
              <a:t>，造成恢复不能。</a:t>
            </a:r>
            <a:endParaRPr lang="en-US" altLang="zh-CN" sz="2400" dirty="0">
              <a:solidFill>
                <a:srgbClr val="007C6A"/>
              </a:solidFill>
              <a:latin typeface="Verdana" panose="020B0604030504040204" pitchFamily="34" charset="0"/>
            </a:endParaRPr>
          </a:p>
        </p:txBody>
      </p:sp>
      <p:pic>
        <p:nvPicPr>
          <p:cNvPr id="10" name="图片 9">
            <a:extLst>
              <a:ext uri="{FF2B5EF4-FFF2-40B4-BE49-F238E27FC236}">
                <a16:creationId xmlns:a16="http://schemas.microsoft.com/office/drawing/2014/main" id="{72ECB629-DAF2-483E-BFFC-1A9332750B4E}"/>
              </a:ext>
            </a:extLst>
          </p:cNvPr>
          <p:cNvPicPr>
            <a:picLocks noChangeAspect="1"/>
          </p:cNvPicPr>
          <p:nvPr/>
        </p:nvPicPr>
        <p:blipFill>
          <a:blip r:embed="rId2"/>
          <a:stretch>
            <a:fillRect/>
          </a:stretch>
        </p:blipFill>
        <p:spPr>
          <a:xfrm>
            <a:off x="3419872" y="715743"/>
            <a:ext cx="5101260" cy="999745"/>
          </a:xfrm>
          <a:prstGeom prst="rect">
            <a:avLst/>
          </a:prstGeom>
        </p:spPr>
      </p:pic>
      <p:sp>
        <p:nvSpPr>
          <p:cNvPr id="11" name="矩形 10">
            <a:extLst>
              <a:ext uri="{FF2B5EF4-FFF2-40B4-BE49-F238E27FC236}">
                <a16:creationId xmlns:a16="http://schemas.microsoft.com/office/drawing/2014/main" id="{97BB296D-3E7E-47A5-AF08-026EE46809F4}"/>
              </a:ext>
            </a:extLst>
          </p:cNvPr>
          <p:cNvSpPr/>
          <p:nvPr/>
        </p:nvSpPr>
        <p:spPr>
          <a:xfrm>
            <a:off x="2483768" y="116632"/>
            <a:ext cx="2830518"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的持久化</a:t>
            </a:r>
            <a:r>
              <a:rPr lang="en-US" altLang="zh-CN" sz="2400" b="1" dirty="0">
                <a:solidFill>
                  <a:schemeClr val="bg1"/>
                </a:solidFill>
              </a:rPr>
              <a:t>--AOF</a:t>
            </a:r>
          </a:p>
        </p:txBody>
      </p:sp>
    </p:spTree>
    <p:extLst>
      <p:ext uri="{BB962C8B-B14F-4D97-AF65-F5344CB8AC3E}">
        <p14:creationId xmlns:p14="http://schemas.microsoft.com/office/powerpoint/2010/main" val="272797477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FFDE52E-26EB-4CF9-83C0-779058DAB056}"/>
              </a:ext>
            </a:extLst>
          </p:cNvPr>
          <p:cNvSpPr/>
          <p:nvPr/>
        </p:nvSpPr>
        <p:spPr>
          <a:xfrm>
            <a:off x="467544" y="1125466"/>
            <a:ext cx="1762021"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用哪个好</a:t>
            </a:r>
            <a:endParaRPr lang="en-US" altLang="zh-CN" sz="2400" b="1">
              <a:solidFill>
                <a:srgbClr val="007C6A"/>
              </a:solidFill>
              <a:latin typeface="Verdana" panose="020B0604030504040204" pitchFamily="34" charset="0"/>
            </a:endParaRPr>
          </a:p>
        </p:txBody>
      </p:sp>
      <p:sp>
        <p:nvSpPr>
          <p:cNvPr id="3" name="矩形 2">
            <a:extLst>
              <a:ext uri="{FF2B5EF4-FFF2-40B4-BE49-F238E27FC236}">
                <a16:creationId xmlns:a16="http://schemas.microsoft.com/office/drawing/2014/main" id="{9E4CC78A-C923-4F15-ACD6-015411F5F6B6}"/>
              </a:ext>
            </a:extLst>
          </p:cNvPr>
          <p:cNvSpPr/>
          <p:nvPr/>
        </p:nvSpPr>
        <p:spPr>
          <a:xfrm>
            <a:off x="899592" y="1772816"/>
            <a:ext cx="3550972" cy="461665"/>
          </a:xfrm>
          <a:prstGeom prst="rect">
            <a:avLst/>
          </a:prstGeom>
        </p:spPr>
        <p:txBody>
          <a:bodyPr wrap="non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官方推荐两个都启用。</a:t>
            </a:r>
          </a:p>
        </p:txBody>
      </p:sp>
      <p:sp>
        <p:nvSpPr>
          <p:cNvPr id="4" name="矩形 3">
            <a:extLst>
              <a:ext uri="{FF2B5EF4-FFF2-40B4-BE49-F238E27FC236}">
                <a16:creationId xmlns:a16="http://schemas.microsoft.com/office/drawing/2014/main" id="{28E13A41-5F19-4351-A4D8-59999FF34A5D}"/>
              </a:ext>
            </a:extLst>
          </p:cNvPr>
          <p:cNvSpPr/>
          <p:nvPr/>
        </p:nvSpPr>
        <p:spPr>
          <a:xfrm>
            <a:off x="924707" y="2564904"/>
            <a:ext cx="6061275" cy="461665"/>
          </a:xfrm>
          <a:prstGeom prst="rect">
            <a:avLst/>
          </a:prstGeom>
        </p:spPr>
        <p:txBody>
          <a:bodyPr wrap="non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如果对数据不敏感，可以选单独用</a:t>
            </a:r>
            <a:r>
              <a:rPr lang="en-US" altLang="zh-CN" sz="2400" dirty="0">
                <a:solidFill>
                  <a:srgbClr val="007C6A"/>
                </a:solidFill>
                <a:latin typeface="Verdana" panose="020B0604030504040204" pitchFamily="34" charset="0"/>
              </a:rPr>
              <a:t>RDB</a:t>
            </a:r>
            <a:r>
              <a:rPr lang="zh-CN" altLang="en-US" sz="2400" dirty="0">
                <a:solidFill>
                  <a:srgbClr val="007C6A"/>
                </a:solidFill>
                <a:latin typeface="Verdana" panose="020B0604030504040204" pitchFamily="34" charset="0"/>
              </a:rPr>
              <a:t>。</a:t>
            </a:r>
          </a:p>
        </p:txBody>
      </p:sp>
      <p:sp>
        <p:nvSpPr>
          <p:cNvPr id="5" name="矩形 4">
            <a:extLst>
              <a:ext uri="{FF2B5EF4-FFF2-40B4-BE49-F238E27FC236}">
                <a16:creationId xmlns:a16="http://schemas.microsoft.com/office/drawing/2014/main" id="{C112262D-6976-4434-9BA4-BC34794419BD}"/>
              </a:ext>
            </a:extLst>
          </p:cNvPr>
          <p:cNvSpPr/>
          <p:nvPr/>
        </p:nvSpPr>
        <p:spPr>
          <a:xfrm>
            <a:off x="924707" y="3387106"/>
            <a:ext cx="6426759" cy="461665"/>
          </a:xfrm>
          <a:prstGeom prst="rect">
            <a:avLst/>
          </a:prstGeom>
        </p:spPr>
        <p:txBody>
          <a:bodyPr wrap="non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不建议单独用 </a:t>
            </a:r>
            <a:r>
              <a:rPr lang="en-US" altLang="zh-CN" sz="2400" dirty="0">
                <a:solidFill>
                  <a:srgbClr val="007C6A"/>
                </a:solidFill>
                <a:latin typeface="Verdana" panose="020B0604030504040204" pitchFamily="34" charset="0"/>
              </a:rPr>
              <a:t>AOF</a:t>
            </a:r>
            <a:r>
              <a:rPr lang="zh-CN" altLang="en-US" sz="2400" dirty="0">
                <a:solidFill>
                  <a:srgbClr val="007C6A"/>
                </a:solidFill>
                <a:latin typeface="Verdana" panose="020B0604030504040204" pitchFamily="34" charset="0"/>
              </a:rPr>
              <a:t>，因为可能会出现</a:t>
            </a:r>
            <a:r>
              <a:rPr lang="en-US" altLang="zh-CN" sz="2400" dirty="0">
                <a:solidFill>
                  <a:srgbClr val="007C6A"/>
                </a:solidFill>
                <a:latin typeface="Verdana" panose="020B0604030504040204" pitchFamily="34" charset="0"/>
              </a:rPr>
              <a:t>Bug</a:t>
            </a:r>
            <a:r>
              <a:rPr lang="zh-CN" altLang="en-US" sz="2400" dirty="0">
                <a:solidFill>
                  <a:srgbClr val="007C6A"/>
                </a:solidFill>
                <a:latin typeface="Verdana" panose="020B0604030504040204" pitchFamily="34" charset="0"/>
              </a:rPr>
              <a:t>。</a:t>
            </a:r>
          </a:p>
        </p:txBody>
      </p:sp>
      <p:sp>
        <p:nvSpPr>
          <p:cNvPr id="6" name="矩形 5">
            <a:extLst>
              <a:ext uri="{FF2B5EF4-FFF2-40B4-BE49-F238E27FC236}">
                <a16:creationId xmlns:a16="http://schemas.microsoft.com/office/drawing/2014/main" id="{0E695503-B7CB-44D8-928A-3E863C8CA49D}"/>
              </a:ext>
            </a:extLst>
          </p:cNvPr>
          <p:cNvSpPr/>
          <p:nvPr/>
        </p:nvSpPr>
        <p:spPr>
          <a:xfrm>
            <a:off x="924707" y="4220141"/>
            <a:ext cx="5705408" cy="461665"/>
          </a:xfrm>
          <a:prstGeom prst="rect">
            <a:avLst/>
          </a:prstGeom>
        </p:spPr>
        <p:txBody>
          <a:bodyPr wrap="non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如果只是做纯内存缓存，可以都不用。</a:t>
            </a:r>
          </a:p>
        </p:txBody>
      </p:sp>
      <p:sp>
        <p:nvSpPr>
          <p:cNvPr id="7" name="矩形 6">
            <a:extLst>
              <a:ext uri="{FF2B5EF4-FFF2-40B4-BE49-F238E27FC236}">
                <a16:creationId xmlns:a16="http://schemas.microsoft.com/office/drawing/2014/main" id="{12048F00-1EA3-4761-AE3E-F3A6F2865F0B}"/>
              </a:ext>
            </a:extLst>
          </p:cNvPr>
          <p:cNvSpPr/>
          <p:nvPr/>
        </p:nvSpPr>
        <p:spPr>
          <a:xfrm>
            <a:off x="2483768" y="116632"/>
            <a:ext cx="2830518"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的持久化</a:t>
            </a:r>
            <a:r>
              <a:rPr lang="en-US" altLang="zh-CN" sz="2400" b="1" dirty="0">
                <a:solidFill>
                  <a:schemeClr val="bg1"/>
                </a:solidFill>
              </a:rPr>
              <a:t>--AOF</a:t>
            </a:r>
          </a:p>
        </p:txBody>
      </p:sp>
    </p:spTree>
    <p:extLst>
      <p:ext uri="{BB962C8B-B14F-4D97-AF65-F5344CB8AC3E}">
        <p14:creationId xmlns:p14="http://schemas.microsoft.com/office/powerpoint/2010/main" val="77536595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F863A9C-BED2-48E1-B980-84E2FE765800}"/>
              </a:ext>
            </a:extLst>
          </p:cNvPr>
          <p:cNvSpPr/>
          <p:nvPr/>
        </p:nvSpPr>
        <p:spPr>
          <a:xfrm>
            <a:off x="971600" y="1556792"/>
            <a:ext cx="3509294" cy="584775"/>
          </a:xfrm>
          <a:prstGeom prst="rect">
            <a:avLst/>
          </a:prstGeom>
        </p:spPr>
        <p:txBody>
          <a:bodyPr wrap="none">
            <a:spAutoFit/>
          </a:bodyPr>
          <a:lstStyle/>
          <a:p>
            <a:r>
              <a:rPr lang="en-US" altLang="zh-CN" sz="3200" b="1" dirty="0">
                <a:solidFill>
                  <a:srgbClr val="007C6A"/>
                </a:solidFill>
                <a:latin typeface="Verdana" panose="020B0604030504040204" pitchFamily="34" charset="0"/>
              </a:rPr>
              <a:t>Redis</a:t>
            </a:r>
            <a:r>
              <a:rPr lang="zh-CN" altLang="en-US" sz="3200" b="1" dirty="0">
                <a:solidFill>
                  <a:srgbClr val="007C6A"/>
                </a:solidFill>
                <a:latin typeface="Verdana" panose="020B0604030504040204" pitchFamily="34" charset="0"/>
              </a:rPr>
              <a:t>的主从复制</a:t>
            </a:r>
            <a:endParaRPr lang="en-US" altLang="zh-CN" sz="3200" b="1" dirty="0">
              <a:solidFill>
                <a:srgbClr val="007C6A"/>
              </a:solidFill>
              <a:latin typeface="Verdana" panose="020B0604030504040204" pitchFamily="34" charset="0"/>
            </a:endParaRPr>
          </a:p>
        </p:txBody>
      </p:sp>
    </p:spTree>
    <p:extLst>
      <p:ext uri="{BB962C8B-B14F-4D97-AF65-F5344CB8AC3E}">
        <p14:creationId xmlns:p14="http://schemas.microsoft.com/office/powerpoint/2010/main" val="169057385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D64C792-5C58-46B8-902D-A40F385147EE}"/>
              </a:ext>
            </a:extLst>
          </p:cNvPr>
          <p:cNvSpPr/>
          <p:nvPr/>
        </p:nvSpPr>
        <p:spPr>
          <a:xfrm>
            <a:off x="965616" y="1763115"/>
            <a:ext cx="7350799"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solidFill>
                  <a:srgbClr val="007C6A"/>
                </a:solidFill>
              </a:rPr>
              <a:t>主从复制，就是主机数据更新后根据配置和策略，自动同步到备机的</a:t>
            </a:r>
            <a:r>
              <a:rPr lang="en-US" altLang="zh-CN" dirty="0">
                <a:solidFill>
                  <a:srgbClr val="007C6A"/>
                </a:solidFill>
              </a:rPr>
              <a:t>master/slaver</a:t>
            </a:r>
            <a:r>
              <a:rPr lang="zh-CN" altLang="en-US" dirty="0">
                <a:solidFill>
                  <a:srgbClr val="007C6A"/>
                </a:solidFill>
              </a:rPr>
              <a:t>机制，</a:t>
            </a:r>
            <a:r>
              <a:rPr lang="en-US" altLang="zh-CN" b="1" dirty="0">
                <a:solidFill>
                  <a:srgbClr val="007C6A"/>
                </a:solidFill>
              </a:rPr>
              <a:t>Master</a:t>
            </a:r>
            <a:r>
              <a:rPr lang="zh-CN" altLang="en-US" b="1" dirty="0">
                <a:solidFill>
                  <a:srgbClr val="007C6A"/>
                </a:solidFill>
              </a:rPr>
              <a:t>以写为主，</a:t>
            </a:r>
            <a:r>
              <a:rPr lang="en-US" altLang="zh-CN" b="1" dirty="0">
                <a:solidFill>
                  <a:srgbClr val="007C6A"/>
                </a:solidFill>
              </a:rPr>
              <a:t>Slave</a:t>
            </a:r>
            <a:r>
              <a:rPr lang="zh-CN" altLang="en-US" b="1" dirty="0">
                <a:solidFill>
                  <a:srgbClr val="007C6A"/>
                </a:solidFill>
              </a:rPr>
              <a:t>以读为主</a:t>
            </a:r>
          </a:p>
        </p:txBody>
      </p:sp>
      <p:sp>
        <p:nvSpPr>
          <p:cNvPr id="3" name="矩形 2">
            <a:extLst>
              <a:ext uri="{FF2B5EF4-FFF2-40B4-BE49-F238E27FC236}">
                <a16:creationId xmlns:a16="http://schemas.microsoft.com/office/drawing/2014/main" id="{7A71151D-112A-45B2-AA52-52082060A803}"/>
              </a:ext>
            </a:extLst>
          </p:cNvPr>
          <p:cNvSpPr/>
          <p:nvPr/>
        </p:nvSpPr>
        <p:spPr>
          <a:xfrm>
            <a:off x="773571" y="980728"/>
            <a:ext cx="1401346"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是什么</a:t>
            </a:r>
            <a:endParaRPr lang="en-US" altLang="zh-CN" sz="2400" b="1">
              <a:solidFill>
                <a:srgbClr val="007C6A"/>
              </a:solidFill>
              <a:latin typeface="Arial" panose="020B0604020202020204" pitchFamily="34" charset="0"/>
            </a:endParaRPr>
          </a:p>
        </p:txBody>
      </p:sp>
      <p:sp>
        <p:nvSpPr>
          <p:cNvPr id="4" name="矩形 3">
            <a:extLst>
              <a:ext uri="{FF2B5EF4-FFF2-40B4-BE49-F238E27FC236}">
                <a16:creationId xmlns:a16="http://schemas.microsoft.com/office/drawing/2014/main" id="{45A66463-623B-4FD5-8F6B-5DA0C382DE44}"/>
              </a:ext>
            </a:extLst>
          </p:cNvPr>
          <p:cNvSpPr/>
          <p:nvPr/>
        </p:nvSpPr>
        <p:spPr>
          <a:xfrm>
            <a:off x="773571" y="3284984"/>
            <a:ext cx="473206" cy="577850"/>
          </a:xfrm>
          <a:prstGeom prst="rect">
            <a:avLst/>
          </a:prstGeom>
        </p:spPr>
        <p:txBody>
          <a:bodyPr wrap="none">
            <a:spAutoFit/>
          </a:bodyPr>
          <a:lstStyle/>
          <a:p>
            <a:pPr marL="285750" indent="-285750">
              <a:lnSpc>
                <a:spcPct val="150000"/>
              </a:lnSpc>
              <a:buFont typeface="Wingdings" panose="05000000000000000000" pitchFamily="2" charset="2"/>
              <a:buChar char="Ø"/>
            </a:pPr>
            <a:endParaRPr lang="en-US" altLang="zh-CN" sz="2400" b="1">
              <a:solidFill>
                <a:srgbClr val="007C6A"/>
              </a:solidFill>
              <a:latin typeface="Arial" panose="020B0604020202020204" pitchFamily="34" charset="0"/>
            </a:endParaRPr>
          </a:p>
        </p:txBody>
      </p:sp>
      <p:sp>
        <p:nvSpPr>
          <p:cNvPr id="5" name="矩形 4">
            <a:extLst>
              <a:ext uri="{FF2B5EF4-FFF2-40B4-BE49-F238E27FC236}">
                <a16:creationId xmlns:a16="http://schemas.microsoft.com/office/drawing/2014/main" id="{E1321C05-B391-46FD-A6C7-A9EB299F8CC7}"/>
              </a:ext>
            </a:extLst>
          </p:cNvPr>
          <p:cNvSpPr/>
          <p:nvPr/>
        </p:nvSpPr>
        <p:spPr>
          <a:xfrm>
            <a:off x="773571" y="2928666"/>
            <a:ext cx="1091966"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用处</a:t>
            </a:r>
            <a:endParaRPr lang="en-US" altLang="zh-CN" sz="2400" b="1">
              <a:solidFill>
                <a:srgbClr val="007C6A"/>
              </a:solidFill>
              <a:latin typeface="Arial" panose="020B0604020202020204" pitchFamily="34" charset="0"/>
            </a:endParaRPr>
          </a:p>
        </p:txBody>
      </p:sp>
      <p:sp>
        <p:nvSpPr>
          <p:cNvPr id="6" name="矩形 5">
            <a:extLst>
              <a:ext uri="{FF2B5EF4-FFF2-40B4-BE49-F238E27FC236}">
                <a16:creationId xmlns:a16="http://schemas.microsoft.com/office/drawing/2014/main" id="{931F4597-F9BF-40C3-AE49-A9CC8361928A}"/>
              </a:ext>
            </a:extLst>
          </p:cNvPr>
          <p:cNvSpPr/>
          <p:nvPr/>
        </p:nvSpPr>
        <p:spPr>
          <a:xfrm>
            <a:off x="1105519" y="3604398"/>
            <a:ext cx="7350799" cy="50783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b="1">
                <a:solidFill>
                  <a:srgbClr val="007C6A"/>
                </a:solidFill>
              </a:rPr>
              <a:t>读写分离，性能扩展</a:t>
            </a:r>
          </a:p>
        </p:txBody>
      </p:sp>
      <p:sp>
        <p:nvSpPr>
          <p:cNvPr id="7" name="矩形 6">
            <a:extLst>
              <a:ext uri="{FF2B5EF4-FFF2-40B4-BE49-F238E27FC236}">
                <a16:creationId xmlns:a16="http://schemas.microsoft.com/office/drawing/2014/main" id="{E35BABF8-F47F-46C1-9AAD-122FA5465CD7}"/>
              </a:ext>
            </a:extLst>
          </p:cNvPr>
          <p:cNvSpPr/>
          <p:nvPr/>
        </p:nvSpPr>
        <p:spPr>
          <a:xfrm>
            <a:off x="1149576" y="4304528"/>
            <a:ext cx="2044655" cy="55399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b="1">
                <a:solidFill>
                  <a:srgbClr val="007C6A"/>
                </a:solidFill>
              </a:rPr>
              <a:t>容灾快速恢复</a:t>
            </a:r>
          </a:p>
        </p:txBody>
      </p:sp>
      <p:sp>
        <p:nvSpPr>
          <p:cNvPr id="8" name="圆柱形 7">
            <a:extLst>
              <a:ext uri="{FF2B5EF4-FFF2-40B4-BE49-F238E27FC236}">
                <a16:creationId xmlns:a16="http://schemas.microsoft.com/office/drawing/2014/main" id="{2C79A4FF-C018-4608-9AB5-E10B00FEDE47}"/>
              </a:ext>
            </a:extLst>
          </p:cNvPr>
          <p:cNvSpPr/>
          <p:nvPr/>
        </p:nvSpPr>
        <p:spPr>
          <a:xfrm>
            <a:off x="5940152" y="3619265"/>
            <a:ext cx="1008112" cy="78357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柱形 8">
            <a:extLst>
              <a:ext uri="{FF2B5EF4-FFF2-40B4-BE49-F238E27FC236}">
                <a16:creationId xmlns:a16="http://schemas.microsoft.com/office/drawing/2014/main" id="{EABDBA3B-BD2C-4074-BDB1-49F4E9E48982}"/>
              </a:ext>
            </a:extLst>
          </p:cNvPr>
          <p:cNvSpPr/>
          <p:nvPr/>
        </p:nvSpPr>
        <p:spPr>
          <a:xfrm>
            <a:off x="4305891" y="5393050"/>
            <a:ext cx="1008112" cy="78357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柱形 9">
            <a:extLst>
              <a:ext uri="{FF2B5EF4-FFF2-40B4-BE49-F238E27FC236}">
                <a16:creationId xmlns:a16="http://schemas.microsoft.com/office/drawing/2014/main" id="{517790B4-B6E8-4C96-A381-24E0122C4AA3}"/>
              </a:ext>
            </a:extLst>
          </p:cNvPr>
          <p:cNvSpPr/>
          <p:nvPr/>
        </p:nvSpPr>
        <p:spPr>
          <a:xfrm>
            <a:off x="6205474" y="5356506"/>
            <a:ext cx="1008112" cy="78357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柱形 10">
            <a:extLst>
              <a:ext uri="{FF2B5EF4-FFF2-40B4-BE49-F238E27FC236}">
                <a16:creationId xmlns:a16="http://schemas.microsoft.com/office/drawing/2014/main" id="{F0F2ACFC-E422-462B-AF90-420F4790A71C}"/>
              </a:ext>
            </a:extLst>
          </p:cNvPr>
          <p:cNvSpPr/>
          <p:nvPr/>
        </p:nvSpPr>
        <p:spPr>
          <a:xfrm>
            <a:off x="7652590" y="4955605"/>
            <a:ext cx="1008112" cy="78357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a:extLst>
              <a:ext uri="{FF2B5EF4-FFF2-40B4-BE49-F238E27FC236}">
                <a16:creationId xmlns:a16="http://schemas.microsoft.com/office/drawing/2014/main" id="{5ABE2382-2E9A-47E5-97E7-396D6595513E}"/>
              </a:ext>
            </a:extLst>
          </p:cNvPr>
          <p:cNvCxnSpPr/>
          <p:nvPr/>
        </p:nvCxnSpPr>
        <p:spPr>
          <a:xfrm flipH="1">
            <a:off x="5084995" y="4433336"/>
            <a:ext cx="1071181" cy="944773"/>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071E82D2-BAEC-4ABA-91E9-E101A8C4810F}"/>
              </a:ext>
            </a:extLst>
          </p:cNvPr>
          <p:cNvCxnSpPr>
            <a:stCxn id="8" idx="3"/>
            <a:endCxn id="10" idx="1"/>
          </p:cNvCxnSpPr>
          <p:nvPr/>
        </p:nvCxnSpPr>
        <p:spPr>
          <a:xfrm>
            <a:off x="6444208" y="4402836"/>
            <a:ext cx="265322" cy="95367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607AAC1E-9F9E-4BFA-B5C0-4CF1FD241C22}"/>
              </a:ext>
            </a:extLst>
          </p:cNvPr>
          <p:cNvCxnSpPr/>
          <p:nvPr/>
        </p:nvCxnSpPr>
        <p:spPr>
          <a:xfrm>
            <a:off x="6970322" y="4307899"/>
            <a:ext cx="925532" cy="659402"/>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80CBEEC5-9CD8-4522-A291-8791B3B6372E}"/>
              </a:ext>
            </a:extLst>
          </p:cNvPr>
          <p:cNvSpPr/>
          <p:nvPr/>
        </p:nvSpPr>
        <p:spPr>
          <a:xfrm>
            <a:off x="4621218" y="5631581"/>
            <a:ext cx="415498" cy="369332"/>
          </a:xfrm>
          <a:prstGeom prst="rect">
            <a:avLst/>
          </a:prstGeom>
        </p:spPr>
        <p:txBody>
          <a:bodyPr wrap="none">
            <a:spAutoFit/>
          </a:bodyPr>
          <a:lstStyle/>
          <a:p>
            <a:r>
              <a:rPr lang="zh-CN" altLang="en-US">
                <a:solidFill>
                  <a:schemeClr val="bg1"/>
                </a:solidFill>
              </a:rPr>
              <a:t>从</a:t>
            </a:r>
          </a:p>
        </p:txBody>
      </p:sp>
      <p:sp>
        <p:nvSpPr>
          <p:cNvPr id="16" name="矩形 15">
            <a:extLst>
              <a:ext uri="{FF2B5EF4-FFF2-40B4-BE49-F238E27FC236}">
                <a16:creationId xmlns:a16="http://schemas.microsoft.com/office/drawing/2014/main" id="{1B543D24-E555-40E8-98CC-514172AB70FF}"/>
              </a:ext>
            </a:extLst>
          </p:cNvPr>
          <p:cNvSpPr/>
          <p:nvPr/>
        </p:nvSpPr>
        <p:spPr>
          <a:xfrm>
            <a:off x="6471356" y="5618320"/>
            <a:ext cx="517848" cy="369332"/>
          </a:xfrm>
          <a:prstGeom prst="rect">
            <a:avLst/>
          </a:prstGeom>
        </p:spPr>
        <p:txBody>
          <a:bodyPr wrap="square">
            <a:spAutoFit/>
          </a:bodyPr>
          <a:lstStyle/>
          <a:p>
            <a:r>
              <a:rPr lang="zh-CN" altLang="en-US">
                <a:solidFill>
                  <a:schemeClr val="bg1"/>
                </a:solidFill>
              </a:rPr>
              <a:t>从</a:t>
            </a:r>
          </a:p>
        </p:txBody>
      </p:sp>
      <p:sp>
        <p:nvSpPr>
          <p:cNvPr id="17" name="矩形 16">
            <a:extLst>
              <a:ext uri="{FF2B5EF4-FFF2-40B4-BE49-F238E27FC236}">
                <a16:creationId xmlns:a16="http://schemas.microsoft.com/office/drawing/2014/main" id="{A2ECF241-41B3-4F06-AA40-FF6A6B8133DA}"/>
              </a:ext>
            </a:extLst>
          </p:cNvPr>
          <p:cNvSpPr/>
          <p:nvPr/>
        </p:nvSpPr>
        <p:spPr>
          <a:xfrm>
            <a:off x="7952074" y="5208384"/>
            <a:ext cx="517848" cy="369332"/>
          </a:xfrm>
          <a:prstGeom prst="rect">
            <a:avLst/>
          </a:prstGeom>
        </p:spPr>
        <p:txBody>
          <a:bodyPr wrap="square">
            <a:spAutoFit/>
          </a:bodyPr>
          <a:lstStyle/>
          <a:p>
            <a:r>
              <a:rPr lang="zh-CN" altLang="en-US">
                <a:solidFill>
                  <a:schemeClr val="bg1"/>
                </a:solidFill>
              </a:rPr>
              <a:t>从</a:t>
            </a:r>
          </a:p>
        </p:txBody>
      </p:sp>
      <p:sp>
        <p:nvSpPr>
          <p:cNvPr id="18" name="矩形 17">
            <a:extLst>
              <a:ext uri="{FF2B5EF4-FFF2-40B4-BE49-F238E27FC236}">
                <a16:creationId xmlns:a16="http://schemas.microsoft.com/office/drawing/2014/main" id="{9B94D7D1-AFAF-41E5-89E1-318456D293D8}"/>
              </a:ext>
            </a:extLst>
          </p:cNvPr>
          <p:cNvSpPr/>
          <p:nvPr/>
        </p:nvSpPr>
        <p:spPr>
          <a:xfrm>
            <a:off x="6234582" y="3919270"/>
            <a:ext cx="517848" cy="369332"/>
          </a:xfrm>
          <a:prstGeom prst="rect">
            <a:avLst/>
          </a:prstGeom>
        </p:spPr>
        <p:txBody>
          <a:bodyPr wrap="square">
            <a:spAutoFit/>
          </a:bodyPr>
          <a:lstStyle/>
          <a:p>
            <a:r>
              <a:rPr lang="zh-CN" altLang="en-US">
                <a:solidFill>
                  <a:schemeClr val="bg1"/>
                </a:solidFill>
              </a:rPr>
              <a:t>主</a:t>
            </a:r>
          </a:p>
        </p:txBody>
      </p:sp>
      <p:sp>
        <p:nvSpPr>
          <p:cNvPr id="19" name="圆角矩形 21">
            <a:extLst>
              <a:ext uri="{FF2B5EF4-FFF2-40B4-BE49-F238E27FC236}">
                <a16:creationId xmlns:a16="http://schemas.microsoft.com/office/drawing/2014/main" id="{441199A8-F457-4E62-A256-A3BD056CC8F6}"/>
              </a:ext>
            </a:extLst>
          </p:cNvPr>
          <p:cNvSpPr/>
          <p:nvPr/>
        </p:nvSpPr>
        <p:spPr>
          <a:xfrm>
            <a:off x="4016445" y="3252730"/>
            <a:ext cx="1068852" cy="6423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应用</a:t>
            </a:r>
          </a:p>
        </p:txBody>
      </p:sp>
      <p:cxnSp>
        <p:nvCxnSpPr>
          <p:cNvPr id="20" name="直接箭头连接符 19">
            <a:extLst>
              <a:ext uri="{FF2B5EF4-FFF2-40B4-BE49-F238E27FC236}">
                <a16:creationId xmlns:a16="http://schemas.microsoft.com/office/drawing/2014/main" id="{445D401B-D3FF-4F2A-8B91-E398D3FB6273}"/>
              </a:ext>
            </a:extLst>
          </p:cNvPr>
          <p:cNvCxnSpPr/>
          <p:nvPr/>
        </p:nvCxnSpPr>
        <p:spPr>
          <a:xfrm>
            <a:off x="5036716" y="3836292"/>
            <a:ext cx="854138" cy="287993"/>
          </a:xfrm>
          <a:prstGeom prst="straightConnector1">
            <a:avLst/>
          </a:prstGeom>
          <a:ln w="76200">
            <a:solidFill>
              <a:srgbClr val="007C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0C5E367A-6A2B-4191-B3E4-429F105F1D69}"/>
              </a:ext>
            </a:extLst>
          </p:cNvPr>
          <p:cNvCxnSpPr>
            <a:endCxn id="9" idx="1"/>
          </p:cNvCxnSpPr>
          <p:nvPr/>
        </p:nvCxnSpPr>
        <p:spPr>
          <a:xfrm>
            <a:off x="4658228" y="3935388"/>
            <a:ext cx="151719" cy="1457662"/>
          </a:xfrm>
          <a:prstGeom prst="straightConnector1">
            <a:avLst/>
          </a:prstGeom>
          <a:ln w="76200">
            <a:solidFill>
              <a:srgbClr val="FB9C2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946FFB77-617C-4EA5-9B7F-094E7E5B3521}"/>
              </a:ext>
            </a:extLst>
          </p:cNvPr>
          <p:cNvCxnSpPr/>
          <p:nvPr/>
        </p:nvCxnSpPr>
        <p:spPr>
          <a:xfrm>
            <a:off x="4863575" y="3933636"/>
            <a:ext cx="1663243" cy="1407929"/>
          </a:xfrm>
          <a:prstGeom prst="straightConnector1">
            <a:avLst/>
          </a:prstGeom>
          <a:ln w="76200">
            <a:solidFill>
              <a:srgbClr val="FB9C2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12AF99E8-6D20-4A4A-9078-2B5646CBF83E}"/>
              </a:ext>
            </a:extLst>
          </p:cNvPr>
          <p:cNvSpPr/>
          <p:nvPr/>
        </p:nvSpPr>
        <p:spPr>
          <a:xfrm>
            <a:off x="4265799" y="4398144"/>
            <a:ext cx="561131" cy="460382"/>
          </a:xfrm>
          <a:prstGeom prst="rect">
            <a:avLst/>
          </a:prstGeom>
        </p:spPr>
        <p:txBody>
          <a:bodyPr wrap="square">
            <a:spAutoFit/>
          </a:bodyPr>
          <a:lstStyle/>
          <a:p>
            <a:pPr>
              <a:lnSpc>
                <a:spcPct val="150000"/>
              </a:lnSpc>
            </a:pPr>
            <a:r>
              <a:rPr lang="zh-CN" altLang="en-US" b="1">
                <a:solidFill>
                  <a:srgbClr val="FB9C25"/>
                </a:solidFill>
              </a:rPr>
              <a:t>读</a:t>
            </a:r>
          </a:p>
        </p:txBody>
      </p:sp>
      <p:sp>
        <p:nvSpPr>
          <p:cNvPr id="24" name="矩形 23">
            <a:extLst>
              <a:ext uri="{FF2B5EF4-FFF2-40B4-BE49-F238E27FC236}">
                <a16:creationId xmlns:a16="http://schemas.microsoft.com/office/drawing/2014/main" id="{C5CBD0A9-BE9B-4D0A-BDC5-BC1E34A8EB3A}"/>
              </a:ext>
            </a:extLst>
          </p:cNvPr>
          <p:cNvSpPr/>
          <p:nvPr/>
        </p:nvSpPr>
        <p:spPr>
          <a:xfrm>
            <a:off x="5405298" y="4872571"/>
            <a:ext cx="561131" cy="460382"/>
          </a:xfrm>
          <a:prstGeom prst="rect">
            <a:avLst/>
          </a:prstGeom>
        </p:spPr>
        <p:txBody>
          <a:bodyPr wrap="square">
            <a:spAutoFit/>
          </a:bodyPr>
          <a:lstStyle/>
          <a:p>
            <a:pPr>
              <a:lnSpc>
                <a:spcPct val="150000"/>
              </a:lnSpc>
            </a:pPr>
            <a:endParaRPr lang="zh-CN" altLang="en-US" b="1">
              <a:solidFill>
                <a:srgbClr val="FB9C25"/>
              </a:solidFill>
            </a:endParaRPr>
          </a:p>
        </p:txBody>
      </p:sp>
      <p:sp>
        <p:nvSpPr>
          <p:cNvPr id="25" name="矩形 24">
            <a:extLst>
              <a:ext uri="{FF2B5EF4-FFF2-40B4-BE49-F238E27FC236}">
                <a16:creationId xmlns:a16="http://schemas.microsoft.com/office/drawing/2014/main" id="{8E762440-CA91-4186-8271-85CFF636F92C}"/>
              </a:ext>
            </a:extLst>
          </p:cNvPr>
          <p:cNvSpPr/>
          <p:nvPr/>
        </p:nvSpPr>
        <p:spPr>
          <a:xfrm>
            <a:off x="5154023" y="3462047"/>
            <a:ext cx="561131" cy="460382"/>
          </a:xfrm>
          <a:prstGeom prst="rect">
            <a:avLst/>
          </a:prstGeom>
        </p:spPr>
        <p:txBody>
          <a:bodyPr wrap="square">
            <a:spAutoFit/>
          </a:bodyPr>
          <a:lstStyle/>
          <a:p>
            <a:pPr>
              <a:lnSpc>
                <a:spcPct val="150000"/>
              </a:lnSpc>
            </a:pPr>
            <a:r>
              <a:rPr lang="zh-CN" altLang="en-US" b="1">
                <a:solidFill>
                  <a:srgbClr val="007C6A"/>
                </a:solidFill>
              </a:rPr>
              <a:t>写</a:t>
            </a:r>
          </a:p>
        </p:txBody>
      </p:sp>
      <p:sp>
        <p:nvSpPr>
          <p:cNvPr id="26" name="矩形 25">
            <a:extLst>
              <a:ext uri="{FF2B5EF4-FFF2-40B4-BE49-F238E27FC236}">
                <a16:creationId xmlns:a16="http://schemas.microsoft.com/office/drawing/2014/main" id="{F8226787-74FB-4B9E-9A6B-33943D7ED08D}"/>
              </a:ext>
            </a:extLst>
          </p:cNvPr>
          <p:cNvSpPr/>
          <p:nvPr/>
        </p:nvSpPr>
        <p:spPr>
          <a:xfrm>
            <a:off x="5091193" y="4328170"/>
            <a:ext cx="561131" cy="460382"/>
          </a:xfrm>
          <a:prstGeom prst="rect">
            <a:avLst/>
          </a:prstGeom>
        </p:spPr>
        <p:txBody>
          <a:bodyPr wrap="square">
            <a:spAutoFit/>
          </a:bodyPr>
          <a:lstStyle/>
          <a:p>
            <a:pPr>
              <a:lnSpc>
                <a:spcPct val="150000"/>
              </a:lnSpc>
            </a:pPr>
            <a:r>
              <a:rPr lang="zh-CN" altLang="en-US" b="1">
                <a:solidFill>
                  <a:srgbClr val="FB9C25"/>
                </a:solidFill>
              </a:rPr>
              <a:t>读</a:t>
            </a:r>
          </a:p>
        </p:txBody>
      </p:sp>
      <p:sp>
        <p:nvSpPr>
          <p:cNvPr id="27" name="矩形 26">
            <a:extLst>
              <a:ext uri="{FF2B5EF4-FFF2-40B4-BE49-F238E27FC236}">
                <a16:creationId xmlns:a16="http://schemas.microsoft.com/office/drawing/2014/main" id="{B752B7B2-18C7-4EE3-9FC0-89D223687DCB}"/>
              </a:ext>
            </a:extLst>
          </p:cNvPr>
          <p:cNvSpPr/>
          <p:nvPr/>
        </p:nvSpPr>
        <p:spPr>
          <a:xfrm>
            <a:off x="5346814" y="4978635"/>
            <a:ext cx="887768" cy="460382"/>
          </a:xfrm>
          <a:prstGeom prst="rect">
            <a:avLst/>
          </a:prstGeom>
        </p:spPr>
        <p:txBody>
          <a:bodyPr wrap="square">
            <a:spAutoFit/>
          </a:bodyPr>
          <a:lstStyle/>
          <a:p>
            <a:pPr>
              <a:lnSpc>
                <a:spcPct val="150000"/>
              </a:lnSpc>
            </a:pPr>
            <a:r>
              <a:rPr lang="zh-CN" altLang="en-US" b="1">
                <a:solidFill>
                  <a:schemeClr val="accent5">
                    <a:lumMod val="75000"/>
                  </a:schemeClr>
                </a:solidFill>
              </a:rPr>
              <a:t>复制</a:t>
            </a:r>
          </a:p>
        </p:txBody>
      </p:sp>
      <p:sp>
        <p:nvSpPr>
          <p:cNvPr id="28" name="矩形 27">
            <a:extLst>
              <a:ext uri="{FF2B5EF4-FFF2-40B4-BE49-F238E27FC236}">
                <a16:creationId xmlns:a16="http://schemas.microsoft.com/office/drawing/2014/main" id="{93E7D629-F064-4BCC-BEF7-084A5723D51A}"/>
              </a:ext>
            </a:extLst>
          </p:cNvPr>
          <p:cNvSpPr/>
          <p:nvPr/>
        </p:nvSpPr>
        <p:spPr>
          <a:xfrm>
            <a:off x="6545320" y="4573600"/>
            <a:ext cx="887768" cy="460382"/>
          </a:xfrm>
          <a:prstGeom prst="rect">
            <a:avLst/>
          </a:prstGeom>
        </p:spPr>
        <p:txBody>
          <a:bodyPr wrap="square">
            <a:spAutoFit/>
          </a:bodyPr>
          <a:lstStyle/>
          <a:p>
            <a:pPr>
              <a:lnSpc>
                <a:spcPct val="150000"/>
              </a:lnSpc>
            </a:pPr>
            <a:r>
              <a:rPr lang="zh-CN" altLang="en-US" b="1">
                <a:solidFill>
                  <a:schemeClr val="accent5">
                    <a:lumMod val="75000"/>
                  </a:schemeClr>
                </a:solidFill>
              </a:rPr>
              <a:t>复制</a:t>
            </a:r>
          </a:p>
        </p:txBody>
      </p:sp>
      <p:sp>
        <p:nvSpPr>
          <p:cNvPr id="29" name="矩形 28">
            <a:extLst>
              <a:ext uri="{FF2B5EF4-FFF2-40B4-BE49-F238E27FC236}">
                <a16:creationId xmlns:a16="http://schemas.microsoft.com/office/drawing/2014/main" id="{20729046-D9FA-4EBA-8F7C-6CBB31DCCC03}"/>
              </a:ext>
            </a:extLst>
          </p:cNvPr>
          <p:cNvSpPr/>
          <p:nvPr/>
        </p:nvSpPr>
        <p:spPr>
          <a:xfrm>
            <a:off x="7451590" y="4239396"/>
            <a:ext cx="887768" cy="460382"/>
          </a:xfrm>
          <a:prstGeom prst="rect">
            <a:avLst/>
          </a:prstGeom>
        </p:spPr>
        <p:txBody>
          <a:bodyPr wrap="square">
            <a:spAutoFit/>
          </a:bodyPr>
          <a:lstStyle/>
          <a:p>
            <a:pPr>
              <a:lnSpc>
                <a:spcPct val="150000"/>
              </a:lnSpc>
            </a:pPr>
            <a:r>
              <a:rPr lang="zh-CN" altLang="en-US" b="1">
                <a:solidFill>
                  <a:schemeClr val="accent5">
                    <a:lumMod val="75000"/>
                  </a:schemeClr>
                </a:solidFill>
              </a:rPr>
              <a:t>复制</a:t>
            </a:r>
          </a:p>
        </p:txBody>
      </p:sp>
      <p:sp>
        <p:nvSpPr>
          <p:cNvPr id="30" name="矩形 29">
            <a:extLst>
              <a:ext uri="{FF2B5EF4-FFF2-40B4-BE49-F238E27FC236}">
                <a16:creationId xmlns:a16="http://schemas.microsoft.com/office/drawing/2014/main" id="{E27154C7-F56C-4151-B57C-2F1228C4FF03}"/>
              </a:ext>
            </a:extLst>
          </p:cNvPr>
          <p:cNvSpPr/>
          <p:nvPr/>
        </p:nvSpPr>
        <p:spPr>
          <a:xfrm>
            <a:off x="2483768" y="116632"/>
            <a:ext cx="2419573"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的主从复制</a:t>
            </a:r>
            <a:endParaRPr lang="en-US" altLang="zh-CN" sz="2400" b="1" dirty="0">
              <a:solidFill>
                <a:schemeClr val="bg1"/>
              </a:solidFill>
            </a:endParaRPr>
          </a:p>
        </p:txBody>
      </p:sp>
    </p:spTree>
    <p:extLst>
      <p:ext uri="{BB962C8B-B14F-4D97-AF65-F5344CB8AC3E}">
        <p14:creationId xmlns:p14="http://schemas.microsoft.com/office/powerpoint/2010/main" val="249749923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5DB7B6B-9D69-4D15-9A0D-6E6D88CE88CC}"/>
              </a:ext>
            </a:extLst>
          </p:cNvPr>
          <p:cNvSpPr/>
          <p:nvPr/>
        </p:nvSpPr>
        <p:spPr>
          <a:xfrm>
            <a:off x="773571" y="980728"/>
            <a:ext cx="4286751"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配从</a:t>
            </a:r>
            <a:r>
              <a:rPr lang="en-US" altLang="zh-CN" sz="2400" b="1">
                <a:solidFill>
                  <a:srgbClr val="007C6A"/>
                </a:solidFill>
                <a:latin typeface="Arial" panose="020B0604020202020204" pitchFamily="34" charset="0"/>
              </a:rPr>
              <a:t>(</a:t>
            </a:r>
            <a:r>
              <a:rPr lang="zh-CN" altLang="en-US" sz="2400" b="1">
                <a:solidFill>
                  <a:srgbClr val="007C6A"/>
                </a:solidFill>
                <a:latin typeface="Arial" panose="020B0604020202020204" pitchFamily="34" charset="0"/>
              </a:rPr>
              <a:t>服务器</a:t>
            </a:r>
            <a:r>
              <a:rPr lang="en-US" altLang="zh-CN" sz="2400" b="1">
                <a:solidFill>
                  <a:srgbClr val="007C6A"/>
                </a:solidFill>
                <a:latin typeface="Arial" panose="020B0604020202020204" pitchFamily="34" charset="0"/>
              </a:rPr>
              <a:t>)</a:t>
            </a:r>
            <a:r>
              <a:rPr lang="zh-CN" altLang="en-US" sz="2400" b="1">
                <a:solidFill>
                  <a:srgbClr val="007C6A"/>
                </a:solidFill>
                <a:latin typeface="Arial" panose="020B0604020202020204" pitchFamily="34" charset="0"/>
              </a:rPr>
              <a:t>不配主</a:t>
            </a:r>
            <a:r>
              <a:rPr lang="en-US" altLang="zh-CN" sz="2400" b="1">
                <a:solidFill>
                  <a:srgbClr val="007C6A"/>
                </a:solidFill>
                <a:latin typeface="Arial" panose="020B0604020202020204" pitchFamily="34" charset="0"/>
              </a:rPr>
              <a:t>(</a:t>
            </a:r>
            <a:r>
              <a:rPr lang="zh-CN" altLang="en-US" sz="2400" b="1">
                <a:solidFill>
                  <a:srgbClr val="007C6A"/>
                </a:solidFill>
                <a:latin typeface="Arial" panose="020B0604020202020204" pitchFamily="34" charset="0"/>
              </a:rPr>
              <a:t>服务器</a:t>
            </a:r>
            <a:r>
              <a:rPr lang="en-US" altLang="zh-CN" sz="2400" b="1">
                <a:solidFill>
                  <a:srgbClr val="007C6A"/>
                </a:solidFill>
                <a:latin typeface="Arial" panose="020B0604020202020204" pitchFamily="34" charset="0"/>
              </a:rPr>
              <a:t>)</a:t>
            </a:r>
          </a:p>
        </p:txBody>
      </p:sp>
      <p:sp>
        <p:nvSpPr>
          <p:cNvPr id="3" name="矩形 2">
            <a:extLst>
              <a:ext uri="{FF2B5EF4-FFF2-40B4-BE49-F238E27FC236}">
                <a16:creationId xmlns:a16="http://schemas.microsoft.com/office/drawing/2014/main" id="{57857CD8-EC4F-451A-A172-F4CD90090C56}"/>
              </a:ext>
            </a:extLst>
          </p:cNvPr>
          <p:cNvSpPr/>
          <p:nvPr/>
        </p:nvSpPr>
        <p:spPr>
          <a:xfrm>
            <a:off x="971600" y="1700808"/>
            <a:ext cx="7350799" cy="397031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400" b="1" dirty="0">
                <a:solidFill>
                  <a:srgbClr val="FF0000"/>
                </a:solidFill>
              </a:rPr>
              <a:t>拷贝多个</a:t>
            </a:r>
            <a:r>
              <a:rPr lang="en-US" altLang="zh-CN" sz="2400" b="1" dirty="0" err="1">
                <a:solidFill>
                  <a:srgbClr val="FF0000"/>
                </a:solidFill>
              </a:rPr>
              <a:t>redis.conf</a:t>
            </a:r>
            <a:r>
              <a:rPr lang="zh-CN" altLang="en-US" sz="2400" b="1" dirty="0">
                <a:solidFill>
                  <a:srgbClr val="FF0000"/>
                </a:solidFill>
              </a:rPr>
              <a:t>文件</a:t>
            </a:r>
            <a:r>
              <a:rPr lang="en-US" altLang="zh-CN" sz="2400" b="1" dirty="0">
                <a:solidFill>
                  <a:srgbClr val="FF0000"/>
                </a:solidFill>
              </a:rPr>
              <a:t>include</a:t>
            </a:r>
          </a:p>
          <a:p>
            <a:pPr marL="285750" indent="-285750">
              <a:lnSpc>
                <a:spcPct val="150000"/>
              </a:lnSpc>
              <a:buFont typeface="Arial" panose="020B0604020202020204" pitchFamily="34" charset="0"/>
              <a:buChar char="•"/>
            </a:pPr>
            <a:r>
              <a:rPr lang="zh-CN" altLang="en-US" sz="2400" b="1" dirty="0">
                <a:solidFill>
                  <a:srgbClr val="007C6A"/>
                </a:solidFill>
              </a:rPr>
              <a:t>开启</a:t>
            </a:r>
            <a:r>
              <a:rPr lang="en-US" altLang="zh-CN" sz="2400" b="1" dirty="0" err="1">
                <a:solidFill>
                  <a:srgbClr val="007C6A"/>
                </a:solidFill>
              </a:rPr>
              <a:t>daemonize</a:t>
            </a:r>
            <a:r>
              <a:rPr lang="en-US" altLang="zh-CN" sz="2400" b="1" dirty="0">
                <a:solidFill>
                  <a:srgbClr val="007C6A"/>
                </a:solidFill>
              </a:rPr>
              <a:t> yes</a:t>
            </a:r>
            <a:endParaRPr lang="zh-CN" altLang="en-US" sz="2400" b="1" dirty="0">
              <a:solidFill>
                <a:srgbClr val="007C6A"/>
              </a:solidFill>
            </a:endParaRPr>
          </a:p>
          <a:p>
            <a:pPr marL="285750" indent="-285750">
              <a:lnSpc>
                <a:spcPct val="150000"/>
              </a:lnSpc>
              <a:buFont typeface="Arial" panose="020B0604020202020204" pitchFamily="34" charset="0"/>
              <a:buChar char="•"/>
            </a:pPr>
            <a:r>
              <a:rPr lang="en-US" altLang="zh-CN" sz="2400" b="1" dirty="0" err="1">
                <a:solidFill>
                  <a:srgbClr val="FF0000"/>
                </a:solidFill>
              </a:rPr>
              <a:t>Pid</a:t>
            </a:r>
            <a:r>
              <a:rPr lang="zh-CN" altLang="en-US" sz="2400" b="1" dirty="0">
                <a:solidFill>
                  <a:srgbClr val="FF0000"/>
                </a:solidFill>
              </a:rPr>
              <a:t>文件名字</a:t>
            </a:r>
            <a:r>
              <a:rPr lang="en-US" altLang="zh-CN" sz="2400" b="1" dirty="0" err="1">
                <a:solidFill>
                  <a:srgbClr val="FF0000"/>
                </a:solidFill>
              </a:rPr>
              <a:t>pidfile</a:t>
            </a:r>
            <a:endParaRPr lang="en-US" altLang="zh-CN" sz="2400" b="1" dirty="0">
              <a:solidFill>
                <a:srgbClr val="FF0000"/>
              </a:solidFill>
            </a:endParaRPr>
          </a:p>
          <a:p>
            <a:pPr marL="285750" indent="-285750">
              <a:lnSpc>
                <a:spcPct val="150000"/>
              </a:lnSpc>
              <a:buFont typeface="Arial" panose="020B0604020202020204" pitchFamily="34" charset="0"/>
              <a:buChar char="•"/>
            </a:pPr>
            <a:r>
              <a:rPr lang="zh-CN" altLang="en-US" sz="2400" b="1" dirty="0">
                <a:solidFill>
                  <a:srgbClr val="FF0000"/>
                </a:solidFill>
              </a:rPr>
              <a:t>指定端口</a:t>
            </a:r>
            <a:r>
              <a:rPr lang="en-US" altLang="zh-CN" sz="2400" b="1" dirty="0">
                <a:solidFill>
                  <a:srgbClr val="FF0000"/>
                </a:solidFill>
              </a:rPr>
              <a:t>port</a:t>
            </a:r>
          </a:p>
          <a:p>
            <a:pPr marL="285750" indent="-285750">
              <a:lnSpc>
                <a:spcPct val="150000"/>
              </a:lnSpc>
              <a:buFont typeface="Arial" panose="020B0604020202020204" pitchFamily="34" charset="0"/>
              <a:buChar char="•"/>
            </a:pPr>
            <a:r>
              <a:rPr lang="en-US" altLang="zh-CN" sz="2400" b="1" dirty="0">
                <a:solidFill>
                  <a:srgbClr val="007C6A"/>
                </a:solidFill>
              </a:rPr>
              <a:t>Log</a:t>
            </a:r>
            <a:r>
              <a:rPr lang="zh-CN" altLang="en-US" sz="2400" b="1" dirty="0">
                <a:solidFill>
                  <a:srgbClr val="007C6A"/>
                </a:solidFill>
              </a:rPr>
              <a:t>文件名字</a:t>
            </a:r>
            <a:endParaRPr lang="en-US" altLang="zh-CN" sz="2400" b="1" dirty="0">
              <a:solidFill>
                <a:srgbClr val="007C6A"/>
              </a:solidFill>
            </a:endParaRPr>
          </a:p>
          <a:p>
            <a:pPr marL="285750" indent="-285750">
              <a:lnSpc>
                <a:spcPct val="150000"/>
              </a:lnSpc>
              <a:buFont typeface="Arial" panose="020B0604020202020204" pitchFamily="34" charset="0"/>
              <a:buChar char="•"/>
            </a:pPr>
            <a:r>
              <a:rPr lang="en-US" altLang="zh-CN" sz="2400" b="1" dirty="0" err="1">
                <a:solidFill>
                  <a:srgbClr val="FF0000"/>
                </a:solidFill>
              </a:rPr>
              <a:t>Dump.rdb</a:t>
            </a:r>
            <a:r>
              <a:rPr lang="zh-CN" altLang="en-US" sz="2400" b="1" dirty="0">
                <a:solidFill>
                  <a:srgbClr val="FF0000"/>
                </a:solidFill>
              </a:rPr>
              <a:t>名字</a:t>
            </a:r>
            <a:r>
              <a:rPr lang="en-US" altLang="zh-CN" sz="2400" b="1" dirty="0" err="1">
                <a:solidFill>
                  <a:srgbClr val="FF0000"/>
                </a:solidFill>
              </a:rPr>
              <a:t>dbfilename</a:t>
            </a:r>
            <a:endParaRPr lang="en-US" altLang="zh-CN" sz="2400" b="1" dirty="0">
              <a:solidFill>
                <a:srgbClr val="FF0000"/>
              </a:solidFill>
            </a:endParaRPr>
          </a:p>
          <a:p>
            <a:pPr marL="285750" indent="-285750">
              <a:lnSpc>
                <a:spcPct val="150000"/>
              </a:lnSpc>
              <a:buFont typeface="Arial" panose="020B0604020202020204" pitchFamily="34" charset="0"/>
              <a:buChar char="•"/>
            </a:pPr>
            <a:r>
              <a:rPr lang="en-US" altLang="zh-CN" sz="2400" b="1" dirty="0" err="1">
                <a:solidFill>
                  <a:srgbClr val="007C6A"/>
                </a:solidFill>
              </a:rPr>
              <a:t>Appendonly</a:t>
            </a:r>
            <a:r>
              <a:rPr lang="en-US" altLang="zh-CN" sz="2400" b="1" dirty="0">
                <a:solidFill>
                  <a:srgbClr val="007C6A"/>
                </a:solidFill>
              </a:rPr>
              <a:t> </a:t>
            </a:r>
            <a:r>
              <a:rPr lang="zh-CN" altLang="en-US" sz="2400" b="1" dirty="0">
                <a:solidFill>
                  <a:srgbClr val="007C6A"/>
                </a:solidFill>
              </a:rPr>
              <a:t>关掉或者换名字</a:t>
            </a:r>
          </a:p>
        </p:txBody>
      </p:sp>
      <p:sp>
        <p:nvSpPr>
          <p:cNvPr id="4" name="矩形 3">
            <a:extLst>
              <a:ext uri="{FF2B5EF4-FFF2-40B4-BE49-F238E27FC236}">
                <a16:creationId xmlns:a16="http://schemas.microsoft.com/office/drawing/2014/main" id="{80F5CF54-E41E-42CA-830D-8AD87DAAC708}"/>
              </a:ext>
            </a:extLst>
          </p:cNvPr>
          <p:cNvSpPr/>
          <p:nvPr/>
        </p:nvSpPr>
        <p:spPr>
          <a:xfrm>
            <a:off x="2483768" y="116632"/>
            <a:ext cx="2419573"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的主从复制</a:t>
            </a:r>
            <a:endParaRPr lang="en-US" altLang="zh-CN" sz="2400" b="1" dirty="0">
              <a:solidFill>
                <a:schemeClr val="bg1"/>
              </a:solidFill>
            </a:endParaRPr>
          </a:p>
        </p:txBody>
      </p:sp>
    </p:spTree>
    <p:extLst>
      <p:ext uri="{BB962C8B-B14F-4D97-AF65-F5344CB8AC3E}">
        <p14:creationId xmlns:p14="http://schemas.microsoft.com/office/powerpoint/2010/main" val="383686423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3635FE6-C297-4665-91F3-4DCEBC7A3444}"/>
              </a:ext>
            </a:extLst>
          </p:cNvPr>
          <p:cNvSpPr/>
          <p:nvPr/>
        </p:nvSpPr>
        <p:spPr>
          <a:xfrm>
            <a:off x="773571" y="980728"/>
            <a:ext cx="2675732" cy="577850"/>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dirty="0">
                <a:solidFill>
                  <a:srgbClr val="007C6A"/>
                </a:solidFill>
                <a:latin typeface="Arial" panose="020B0604020202020204" pitchFamily="34" charset="0"/>
              </a:rPr>
              <a:t>info replication</a:t>
            </a:r>
          </a:p>
        </p:txBody>
      </p:sp>
      <p:sp>
        <p:nvSpPr>
          <p:cNvPr id="3" name="矩形 2">
            <a:extLst>
              <a:ext uri="{FF2B5EF4-FFF2-40B4-BE49-F238E27FC236}">
                <a16:creationId xmlns:a16="http://schemas.microsoft.com/office/drawing/2014/main" id="{41BDD035-D728-4034-BAEE-A66CBE2EF452}"/>
              </a:ext>
            </a:extLst>
          </p:cNvPr>
          <p:cNvSpPr/>
          <p:nvPr/>
        </p:nvSpPr>
        <p:spPr>
          <a:xfrm>
            <a:off x="971600" y="1700808"/>
            <a:ext cx="7350799" cy="46487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b="1">
                <a:solidFill>
                  <a:srgbClr val="007C6A"/>
                </a:solidFill>
              </a:rPr>
              <a:t>打印主从复制的相关信息</a:t>
            </a:r>
          </a:p>
        </p:txBody>
      </p:sp>
      <p:sp>
        <p:nvSpPr>
          <p:cNvPr id="4" name="矩形 3">
            <a:extLst>
              <a:ext uri="{FF2B5EF4-FFF2-40B4-BE49-F238E27FC236}">
                <a16:creationId xmlns:a16="http://schemas.microsoft.com/office/drawing/2014/main" id="{37DEEFAE-C4C4-46CB-9834-1DF94BB0860A}"/>
              </a:ext>
            </a:extLst>
          </p:cNvPr>
          <p:cNvSpPr/>
          <p:nvPr/>
        </p:nvSpPr>
        <p:spPr>
          <a:xfrm>
            <a:off x="797474" y="3212976"/>
            <a:ext cx="3752950"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dirty="0" err="1">
                <a:solidFill>
                  <a:srgbClr val="007C6A"/>
                </a:solidFill>
                <a:latin typeface="Arial" panose="020B0604020202020204" pitchFamily="34" charset="0"/>
              </a:rPr>
              <a:t>slaveof</a:t>
            </a:r>
            <a:r>
              <a:rPr lang="en-US" altLang="zh-CN" sz="2400" b="1" dirty="0">
                <a:solidFill>
                  <a:srgbClr val="007C6A"/>
                </a:solidFill>
                <a:latin typeface="Arial" panose="020B0604020202020204" pitchFamily="34" charset="0"/>
              </a:rPr>
              <a:t>  &lt;</a:t>
            </a:r>
            <a:r>
              <a:rPr lang="en-US" altLang="zh-CN" sz="2400" b="1" dirty="0" err="1">
                <a:solidFill>
                  <a:srgbClr val="007C6A"/>
                </a:solidFill>
                <a:latin typeface="Arial" panose="020B0604020202020204" pitchFamily="34" charset="0"/>
              </a:rPr>
              <a:t>ip</a:t>
            </a:r>
            <a:r>
              <a:rPr lang="en-US" altLang="zh-CN" sz="2400" b="1" dirty="0">
                <a:solidFill>
                  <a:srgbClr val="007C6A"/>
                </a:solidFill>
                <a:latin typeface="Arial" panose="020B0604020202020204" pitchFamily="34" charset="0"/>
              </a:rPr>
              <a:t>&gt;  &lt;port&gt;  </a:t>
            </a:r>
          </a:p>
        </p:txBody>
      </p:sp>
      <p:sp>
        <p:nvSpPr>
          <p:cNvPr id="5" name="矩形 4">
            <a:extLst>
              <a:ext uri="{FF2B5EF4-FFF2-40B4-BE49-F238E27FC236}">
                <a16:creationId xmlns:a16="http://schemas.microsoft.com/office/drawing/2014/main" id="{245C440F-E831-454D-945E-69C6DEC30A3E}"/>
              </a:ext>
            </a:extLst>
          </p:cNvPr>
          <p:cNvSpPr/>
          <p:nvPr/>
        </p:nvSpPr>
        <p:spPr>
          <a:xfrm>
            <a:off x="971599" y="4005064"/>
            <a:ext cx="7350799" cy="50129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b="1">
                <a:solidFill>
                  <a:srgbClr val="007C6A"/>
                </a:solidFill>
              </a:rPr>
              <a:t>成为某个实例的从服务器</a:t>
            </a:r>
          </a:p>
        </p:txBody>
      </p:sp>
      <p:sp>
        <p:nvSpPr>
          <p:cNvPr id="6" name="矩形 5">
            <a:extLst>
              <a:ext uri="{FF2B5EF4-FFF2-40B4-BE49-F238E27FC236}">
                <a16:creationId xmlns:a16="http://schemas.microsoft.com/office/drawing/2014/main" id="{0AB5880B-9BED-4DDB-8D86-9D6C7F231CAE}"/>
              </a:ext>
            </a:extLst>
          </p:cNvPr>
          <p:cNvSpPr/>
          <p:nvPr/>
        </p:nvSpPr>
        <p:spPr>
          <a:xfrm>
            <a:off x="2483768" y="116632"/>
            <a:ext cx="2419573"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的主从复制</a:t>
            </a:r>
            <a:endParaRPr lang="en-US" altLang="zh-CN" sz="2400" b="1" dirty="0">
              <a:solidFill>
                <a:schemeClr val="bg1"/>
              </a:solidFill>
            </a:endParaRPr>
          </a:p>
        </p:txBody>
      </p:sp>
    </p:spTree>
    <p:extLst>
      <p:ext uri="{BB962C8B-B14F-4D97-AF65-F5344CB8AC3E}">
        <p14:creationId xmlns:p14="http://schemas.microsoft.com/office/powerpoint/2010/main" val="79141271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CD388F4-4326-40DF-B693-B589CE7955ED}"/>
              </a:ext>
            </a:extLst>
          </p:cNvPr>
          <p:cNvSpPr/>
          <p:nvPr/>
        </p:nvSpPr>
        <p:spPr>
          <a:xfrm>
            <a:off x="1187624" y="1749031"/>
            <a:ext cx="7128792" cy="2562240"/>
          </a:xfrm>
          <a:prstGeom prst="rect">
            <a:avLst/>
          </a:prstGeom>
        </p:spPr>
        <p:txBody>
          <a:bodyPr wrap="square">
            <a:spAutoFit/>
          </a:bodyPr>
          <a:lstStyle/>
          <a:p>
            <a:r>
              <a:rPr lang="zh-CN" altLang="en-US" sz="1050" dirty="0">
                <a:solidFill>
                  <a:srgbClr val="007C6A"/>
                </a:solidFill>
                <a:latin typeface="Verdana" panose="020B0604030504040204" pitchFamily="34" charset="0"/>
              </a:rPr>
              <a:t> </a:t>
            </a:r>
          </a:p>
          <a:p>
            <a:r>
              <a:rPr lang="en-US" altLang="zh-CN" dirty="0">
                <a:solidFill>
                  <a:srgbClr val="007C6A"/>
                </a:solidFill>
                <a:latin typeface="Verdana" panose="020B0604030504040204" pitchFamily="34" charset="0"/>
              </a:rPr>
              <a:t>1 </a:t>
            </a:r>
            <a:r>
              <a:rPr lang="zh-CN" altLang="en-US" dirty="0">
                <a:solidFill>
                  <a:srgbClr val="007C6A"/>
                </a:solidFill>
                <a:latin typeface="Verdana" panose="020B0604030504040204" pitchFamily="34" charset="0"/>
              </a:rPr>
              <a:t>切入点问题？</a:t>
            </a:r>
            <a:r>
              <a:rPr lang="en-US" altLang="zh-CN" dirty="0">
                <a:solidFill>
                  <a:srgbClr val="007C6A"/>
                </a:solidFill>
                <a:latin typeface="Verdana" panose="020B0604030504040204" pitchFamily="34" charset="0"/>
                <a:ea typeface="Verdana" panose="020B0604030504040204" pitchFamily="34" charset="0"/>
              </a:rPr>
              <a:t>slave1</a:t>
            </a:r>
            <a:r>
              <a:rPr lang="zh-CN" altLang="en-US" dirty="0">
                <a:solidFill>
                  <a:srgbClr val="007C6A"/>
                </a:solidFill>
                <a:latin typeface="Verdana" panose="020B0604030504040204" pitchFamily="34" charset="0"/>
                <a:ea typeface="Verdana" panose="020B0604030504040204" pitchFamily="34" charset="0"/>
              </a:rPr>
              <a:t>、</a:t>
            </a:r>
            <a:r>
              <a:rPr lang="en-US" altLang="zh-CN" dirty="0">
                <a:solidFill>
                  <a:srgbClr val="007C6A"/>
                </a:solidFill>
                <a:latin typeface="Verdana" panose="020B0604030504040204" pitchFamily="34" charset="0"/>
                <a:ea typeface="Verdana" panose="020B0604030504040204" pitchFamily="34" charset="0"/>
              </a:rPr>
              <a:t>slave2</a:t>
            </a:r>
            <a:r>
              <a:rPr lang="zh-CN" altLang="en-US" dirty="0">
                <a:solidFill>
                  <a:srgbClr val="007C6A"/>
                </a:solidFill>
                <a:latin typeface="Verdana" panose="020B0604030504040204" pitchFamily="34" charset="0"/>
                <a:ea typeface="Verdana" panose="020B0604030504040204" pitchFamily="34" charset="0"/>
              </a:rPr>
              <a:t>是从头开始复制还是从切入点开始复制</a:t>
            </a:r>
            <a:r>
              <a:rPr lang="en-US" altLang="zh-CN" dirty="0">
                <a:solidFill>
                  <a:srgbClr val="007C6A"/>
                </a:solidFill>
                <a:latin typeface="Verdana" panose="020B0604030504040204" pitchFamily="34" charset="0"/>
                <a:ea typeface="Verdana" panose="020B0604030504040204" pitchFamily="34" charset="0"/>
              </a:rPr>
              <a:t>?</a:t>
            </a:r>
            <a:r>
              <a:rPr lang="zh-CN" altLang="en-US" dirty="0">
                <a:solidFill>
                  <a:srgbClr val="007C6A"/>
                </a:solidFill>
                <a:latin typeface="Verdana" panose="020B0604030504040204" pitchFamily="34" charset="0"/>
                <a:ea typeface="Verdana" panose="020B0604030504040204" pitchFamily="34" charset="0"/>
              </a:rPr>
              <a:t>比如从</a:t>
            </a:r>
            <a:r>
              <a:rPr lang="en-US" altLang="zh-CN" dirty="0">
                <a:solidFill>
                  <a:srgbClr val="007C6A"/>
                </a:solidFill>
                <a:latin typeface="Verdana" panose="020B0604030504040204" pitchFamily="34" charset="0"/>
                <a:ea typeface="Verdana" panose="020B0604030504040204" pitchFamily="34" charset="0"/>
              </a:rPr>
              <a:t>k4</a:t>
            </a:r>
            <a:r>
              <a:rPr lang="zh-CN" altLang="en-US" dirty="0">
                <a:solidFill>
                  <a:srgbClr val="007C6A"/>
                </a:solidFill>
                <a:latin typeface="Verdana" panose="020B0604030504040204" pitchFamily="34" charset="0"/>
                <a:ea typeface="Verdana" panose="020B0604030504040204" pitchFamily="34" charset="0"/>
              </a:rPr>
              <a:t>进来，那之前的</a:t>
            </a:r>
            <a:r>
              <a:rPr lang="en-US" altLang="zh-CN" dirty="0">
                <a:solidFill>
                  <a:srgbClr val="007C6A"/>
                </a:solidFill>
                <a:latin typeface="Verdana" panose="020B0604030504040204" pitchFamily="34" charset="0"/>
                <a:ea typeface="Verdana" panose="020B0604030504040204" pitchFamily="34" charset="0"/>
              </a:rPr>
              <a:t>123</a:t>
            </a:r>
            <a:r>
              <a:rPr lang="zh-CN" altLang="en-US" dirty="0">
                <a:solidFill>
                  <a:srgbClr val="007C6A"/>
                </a:solidFill>
                <a:latin typeface="Verdana" panose="020B0604030504040204" pitchFamily="34" charset="0"/>
                <a:ea typeface="Verdana" panose="020B0604030504040204" pitchFamily="34" charset="0"/>
              </a:rPr>
              <a:t>是否也可以复制</a:t>
            </a:r>
            <a:endParaRPr lang="zh-CN" altLang="en-US" sz="1050" dirty="0">
              <a:solidFill>
                <a:srgbClr val="007C6A"/>
              </a:solidFill>
              <a:latin typeface="Verdana" panose="020B0604030504040204" pitchFamily="34" charset="0"/>
              <a:ea typeface="Verdana" panose="020B0604030504040204" pitchFamily="34" charset="0"/>
            </a:endParaRPr>
          </a:p>
          <a:p>
            <a:r>
              <a:rPr lang="zh-CN" altLang="en-US" sz="1050" dirty="0">
                <a:solidFill>
                  <a:srgbClr val="007C6A"/>
                </a:solidFill>
                <a:latin typeface="Verdana" panose="020B0604030504040204" pitchFamily="34" charset="0"/>
              </a:rPr>
              <a:t> </a:t>
            </a:r>
          </a:p>
          <a:p>
            <a:r>
              <a:rPr lang="en-US" altLang="zh-CN" dirty="0">
                <a:solidFill>
                  <a:srgbClr val="007C6A"/>
                </a:solidFill>
                <a:latin typeface="Verdana" panose="020B0604030504040204" pitchFamily="34" charset="0"/>
                <a:ea typeface="Verdana" panose="020B0604030504040204" pitchFamily="34" charset="0"/>
              </a:rPr>
              <a:t>2 </a:t>
            </a:r>
            <a:r>
              <a:rPr lang="zh-CN" altLang="en-US" dirty="0">
                <a:solidFill>
                  <a:srgbClr val="007C6A"/>
                </a:solidFill>
                <a:latin typeface="Verdana" panose="020B0604030504040204" pitchFamily="34" charset="0"/>
                <a:ea typeface="Verdana" panose="020B0604030504040204" pitchFamily="34" charset="0"/>
              </a:rPr>
              <a:t>从机是否可以写？</a:t>
            </a:r>
            <a:r>
              <a:rPr lang="en-US" altLang="zh-CN" dirty="0">
                <a:solidFill>
                  <a:srgbClr val="007C6A"/>
                </a:solidFill>
                <a:latin typeface="Verdana" panose="020B0604030504040204" pitchFamily="34" charset="0"/>
                <a:ea typeface="Verdana" panose="020B0604030504040204" pitchFamily="34" charset="0"/>
              </a:rPr>
              <a:t>set</a:t>
            </a:r>
            <a:r>
              <a:rPr lang="zh-CN" altLang="en-US" dirty="0">
                <a:solidFill>
                  <a:srgbClr val="007C6A"/>
                </a:solidFill>
                <a:latin typeface="Verdana" panose="020B0604030504040204" pitchFamily="34" charset="0"/>
                <a:ea typeface="Verdana" panose="020B0604030504040204" pitchFamily="34" charset="0"/>
              </a:rPr>
              <a:t>可否？</a:t>
            </a:r>
            <a:endParaRPr lang="zh-CN" altLang="en-US" sz="1050" dirty="0">
              <a:solidFill>
                <a:srgbClr val="007C6A"/>
              </a:solidFill>
              <a:latin typeface="Verdana" panose="020B0604030504040204" pitchFamily="34" charset="0"/>
              <a:ea typeface="Verdana" panose="020B0604030504040204" pitchFamily="34" charset="0"/>
            </a:endParaRPr>
          </a:p>
          <a:p>
            <a:r>
              <a:rPr lang="zh-CN" altLang="en-US" sz="1050" dirty="0">
                <a:solidFill>
                  <a:srgbClr val="007C6A"/>
                </a:solidFill>
                <a:latin typeface="Verdana" panose="020B0604030504040204" pitchFamily="34" charset="0"/>
              </a:rPr>
              <a:t> </a:t>
            </a:r>
          </a:p>
          <a:p>
            <a:r>
              <a:rPr lang="en-US" altLang="zh-CN" dirty="0">
                <a:solidFill>
                  <a:srgbClr val="007C6A"/>
                </a:solidFill>
                <a:latin typeface="Verdana" panose="020B0604030504040204" pitchFamily="34" charset="0"/>
                <a:ea typeface="Verdana" panose="020B0604030504040204" pitchFamily="34" charset="0"/>
              </a:rPr>
              <a:t>3 </a:t>
            </a:r>
            <a:r>
              <a:rPr lang="zh-CN" altLang="en-US" dirty="0">
                <a:solidFill>
                  <a:srgbClr val="007C6A"/>
                </a:solidFill>
                <a:latin typeface="Verdana" panose="020B0604030504040204" pitchFamily="34" charset="0"/>
                <a:ea typeface="Verdana" panose="020B0604030504040204" pitchFamily="34" charset="0"/>
              </a:rPr>
              <a:t>主机</a:t>
            </a:r>
            <a:r>
              <a:rPr lang="en-US" altLang="zh-CN" dirty="0">
                <a:solidFill>
                  <a:srgbClr val="007C6A"/>
                </a:solidFill>
                <a:latin typeface="Verdana" panose="020B0604030504040204" pitchFamily="34" charset="0"/>
                <a:ea typeface="Verdana" panose="020B0604030504040204" pitchFamily="34" charset="0"/>
              </a:rPr>
              <a:t>shutdown</a:t>
            </a:r>
            <a:r>
              <a:rPr lang="zh-CN" altLang="en-US" dirty="0">
                <a:solidFill>
                  <a:srgbClr val="007C6A"/>
                </a:solidFill>
                <a:latin typeface="Verdana" panose="020B0604030504040204" pitchFamily="34" charset="0"/>
                <a:ea typeface="Verdana" panose="020B0604030504040204" pitchFamily="34" charset="0"/>
              </a:rPr>
              <a:t>后情况如何？从机是上位还是原地待命</a:t>
            </a:r>
            <a:endParaRPr lang="zh-CN" altLang="en-US" sz="1050" dirty="0">
              <a:solidFill>
                <a:srgbClr val="007C6A"/>
              </a:solidFill>
              <a:latin typeface="Verdana" panose="020B0604030504040204" pitchFamily="34" charset="0"/>
              <a:ea typeface="Verdana" panose="020B0604030504040204" pitchFamily="34" charset="0"/>
            </a:endParaRPr>
          </a:p>
          <a:p>
            <a:r>
              <a:rPr lang="zh-CN" altLang="en-US" sz="1050" dirty="0">
                <a:solidFill>
                  <a:srgbClr val="007C6A"/>
                </a:solidFill>
                <a:latin typeface="Verdana" panose="020B0604030504040204" pitchFamily="34" charset="0"/>
              </a:rPr>
              <a:t> </a:t>
            </a:r>
          </a:p>
          <a:p>
            <a:r>
              <a:rPr lang="en-US" altLang="zh-CN" dirty="0">
                <a:solidFill>
                  <a:srgbClr val="007C6A"/>
                </a:solidFill>
                <a:latin typeface="Verdana" panose="020B0604030504040204" pitchFamily="34" charset="0"/>
                <a:ea typeface="Verdana" panose="020B0604030504040204" pitchFamily="34" charset="0"/>
              </a:rPr>
              <a:t>4 </a:t>
            </a:r>
            <a:r>
              <a:rPr lang="zh-CN" altLang="en-US" dirty="0">
                <a:solidFill>
                  <a:srgbClr val="007C6A"/>
                </a:solidFill>
                <a:latin typeface="Verdana" panose="020B0604030504040204" pitchFamily="34" charset="0"/>
                <a:ea typeface="Verdana" panose="020B0604030504040204" pitchFamily="34" charset="0"/>
              </a:rPr>
              <a:t>主机又回来了后，主机新增记录，从机还能否顺利复制？</a:t>
            </a:r>
            <a:endParaRPr lang="zh-CN" altLang="en-US" sz="1050" dirty="0">
              <a:solidFill>
                <a:srgbClr val="007C6A"/>
              </a:solidFill>
              <a:latin typeface="Verdana" panose="020B0604030504040204" pitchFamily="34" charset="0"/>
              <a:ea typeface="Verdana" panose="020B0604030504040204" pitchFamily="34" charset="0"/>
            </a:endParaRPr>
          </a:p>
          <a:p>
            <a:r>
              <a:rPr lang="zh-CN" altLang="en-US" sz="1050" dirty="0">
                <a:solidFill>
                  <a:srgbClr val="007C6A"/>
                </a:solidFill>
                <a:latin typeface="Verdana" panose="020B0604030504040204" pitchFamily="34" charset="0"/>
              </a:rPr>
              <a:t> </a:t>
            </a:r>
          </a:p>
          <a:p>
            <a:r>
              <a:rPr lang="en-US" altLang="zh-CN" dirty="0">
                <a:solidFill>
                  <a:srgbClr val="007C6A"/>
                </a:solidFill>
                <a:latin typeface="Verdana" panose="020B0604030504040204" pitchFamily="34" charset="0"/>
                <a:ea typeface="Verdana" panose="020B0604030504040204" pitchFamily="34" charset="0"/>
              </a:rPr>
              <a:t>5 </a:t>
            </a:r>
            <a:r>
              <a:rPr lang="zh-CN" altLang="en-US" dirty="0">
                <a:solidFill>
                  <a:srgbClr val="007C6A"/>
                </a:solidFill>
                <a:latin typeface="Verdana" panose="020B0604030504040204" pitchFamily="34" charset="0"/>
                <a:ea typeface="Verdana" panose="020B0604030504040204" pitchFamily="34" charset="0"/>
              </a:rPr>
              <a:t>其中一台从机</a:t>
            </a:r>
            <a:r>
              <a:rPr lang="en-US" altLang="zh-CN" dirty="0">
                <a:solidFill>
                  <a:srgbClr val="007C6A"/>
                </a:solidFill>
                <a:latin typeface="Verdana" panose="020B0604030504040204" pitchFamily="34" charset="0"/>
                <a:ea typeface="Verdana" panose="020B0604030504040204" pitchFamily="34" charset="0"/>
              </a:rPr>
              <a:t>down</a:t>
            </a:r>
            <a:r>
              <a:rPr lang="zh-CN" altLang="en-US" dirty="0">
                <a:solidFill>
                  <a:srgbClr val="007C6A"/>
                </a:solidFill>
                <a:latin typeface="Verdana" panose="020B0604030504040204" pitchFamily="34" charset="0"/>
                <a:ea typeface="Verdana" panose="020B0604030504040204" pitchFamily="34" charset="0"/>
              </a:rPr>
              <a:t>后情况如何？依照原有它能跟上大部队吗？</a:t>
            </a:r>
            <a:endParaRPr lang="zh-CN" altLang="en-US" dirty="0">
              <a:solidFill>
                <a:srgbClr val="007C6A"/>
              </a:solidFill>
            </a:endParaRPr>
          </a:p>
        </p:txBody>
      </p:sp>
      <p:sp>
        <p:nvSpPr>
          <p:cNvPr id="3" name="矩形 2">
            <a:extLst>
              <a:ext uri="{FF2B5EF4-FFF2-40B4-BE49-F238E27FC236}">
                <a16:creationId xmlns:a16="http://schemas.microsoft.com/office/drawing/2014/main" id="{88E18E2B-1459-42DE-88E7-353283E2A89F}"/>
              </a:ext>
            </a:extLst>
          </p:cNvPr>
          <p:cNvSpPr/>
          <p:nvPr/>
        </p:nvSpPr>
        <p:spPr>
          <a:xfrm>
            <a:off x="755576" y="1124744"/>
            <a:ext cx="2948243"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一主二仆模式演示</a:t>
            </a:r>
            <a:endParaRPr lang="en-US" altLang="zh-CN" sz="2400" b="1">
              <a:solidFill>
                <a:srgbClr val="007C6A"/>
              </a:solidFill>
              <a:latin typeface="Arial" panose="020B0604020202020204" pitchFamily="34" charset="0"/>
            </a:endParaRPr>
          </a:p>
        </p:txBody>
      </p:sp>
      <p:sp>
        <p:nvSpPr>
          <p:cNvPr id="4" name="矩形 3">
            <a:extLst>
              <a:ext uri="{FF2B5EF4-FFF2-40B4-BE49-F238E27FC236}">
                <a16:creationId xmlns:a16="http://schemas.microsoft.com/office/drawing/2014/main" id="{A6C0F6F1-0F98-4261-8BAF-D7EF200AD335}"/>
              </a:ext>
            </a:extLst>
          </p:cNvPr>
          <p:cNvSpPr/>
          <p:nvPr/>
        </p:nvSpPr>
        <p:spPr>
          <a:xfrm>
            <a:off x="2483768" y="116632"/>
            <a:ext cx="2419573"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的主从复制</a:t>
            </a:r>
            <a:endParaRPr lang="en-US" altLang="zh-CN" sz="2400" b="1" dirty="0">
              <a:solidFill>
                <a:schemeClr val="bg1"/>
              </a:solidFill>
            </a:endParaRPr>
          </a:p>
        </p:txBody>
      </p:sp>
      <p:pic>
        <p:nvPicPr>
          <p:cNvPr id="5" name="图片 4">
            <a:extLst>
              <a:ext uri="{FF2B5EF4-FFF2-40B4-BE49-F238E27FC236}">
                <a16:creationId xmlns:a16="http://schemas.microsoft.com/office/drawing/2014/main" id="{812946F9-5B3C-4AF8-81E7-DE77025AD1B7}"/>
              </a:ext>
            </a:extLst>
          </p:cNvPr>
          <p:cNvPicPr>
            <a:picLocks noChangeAspect="1"/>
          </p:cNvPicPr>
          <p:nvPr/>
        </p:nvPicPr>
        <p:blipFill>
          <a:blip r:embed="rId2"/>
          <a:stretch>
            <a:fillRect/>
          </a:stretch>
        </p:blipFill>
        <p:spPr>
          <a:xfrm>
            <a:off x="1708062" y="4226109"/>
            <a:ext cx="1018198" cy="1262245"/>
          </a:xfrm>
          <a:prstGeom prst="rect">
            <a:avLst/>
          </a:prstGeom>
        </p:spPr>
      </p:pic>
      <p:grpSp>
        <p:nvGrpSpPr>
          <p:cNvPr id="6" name="Group 4">
            <a:extLst>
              <a:ext uri="{FF2B5EF4-FFF2-40B4-BE49-F238E27FC236}">
                <a16:creationId xmlns:a16="http://schemas.microsoft.com/office/drawing/2014/main" id="{D0AE277F-A2CA-4A09-9A34-70AECB524CF2}"/>
              </a:ext>
            </a:extLst>
          </p:cNvPr>
          <p:cNvGrpSpPr>
            <a:grpSpLocks noChangeAspect="1"/>
          </p:cNvGrpSpPr>
          <p:nvPr/>
        </p:nvGrpSpPr>
        <p:grpSpPr bwMode="auto">
          <a:xfrm>
            <a:off x="1478338" y="4945841"/>
            <a:ext cx="669104" cy="600894"/>
            <a:chOff x="1386" y="2066"/>
            <a:chExt cx="412" cy="370"/>
          </a:xfrm>
        </p:grpSpPr>
        <p:sp>
          <p:nvSpPr>
            <p:cNvPr id="7" name="AutoShape 3">
              <a:extLst>
                <a:ext uri="{FF2B5EF4-FFF2-40B4-BE49-F238E27FC236}">
                  <a16:creationId xmlns:a16="http://schemas.microsoft.com/office/drawing/2014/main" id="{F4DBE9C1-FFBA-4672-A8CA-43DAB4BBF744}"/>
                </a:ext>
              </a:extLst>
            </p:cNvPr>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8" name="Picture 5">
              <a:extLst>
                <a:ext uri="{FF2B5EF4-FFF2-40B4-BE49-F238E27FC236}">
                  <a16:creationId xmlns:a16="http://schemas.microsoft.com/office/drawing/2014/main" id="{6EEB9514-057C-4105-8BFE-92D7DCDF7C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a:extLst>
                <a:ext uri="{FF2B5EF4-FFF2-40B4-BE49-F238E27FC236}">
                  <a16:creationId xmlns:a16="http://schemas.microsoft.com/office/drawing/2014/main" id="{C039AB80-AA9C-415F-8A49-AC5BABCBC1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val 7">
              <a:extLst>
                <a:ext uri="{FF2B5EF4-FFF2-40B4-BE49-F238E27FC236}">
                  <a16:creationId xmlns:a16="http://schemas.microsoft.com/office/drawing/2014/main" id="{116FC9DD-A551-4338-AE44-1B5ABAD821A8}"/>
                </a:ext>
              </a:extLst>
            </p:cNvPr>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Oval 8">
              <a:extLst>
                <a:ext uri="{FF2B5EF4-FFF2-40B4-BE49-F238E27FC236}">
                  <a16:creationId xmlns:a16="http://schemas.microsoft.com/office/drawing/2014/main" id="{440295F3-588A-4BA4-BB29-7A653F8B9F05}"/>
                </a:ext>
              </a:extLst>
            </p:cNvPr>
            <p:cNvSpPr>
              <a:spLocks noChangeArrowheads="1"/>
            </p:cNvSpPr>
            <p:nvPr/>
          </p:nvSpPr>
          <p:spPr bwMode="auto">
            <a:xfrm>
              <a:off x="1408" y="2084"/>
              <a:ext cx="360" cy="318"/>
            </a:xfrm>
            <a:prstGeom prst="ellipse">
              <a:avLst/>
            </a:prstGeom>
            <a:noFill/>
            <a:ln w="26988" cap="sq">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Rectangle 9">
              <a:extLst>
                <a:ext uri="{FF2B5EF4-FFF2-40B4-BE49-F238E27FC236}">
                  <a16:creationId xmlns:a16="http://schemas.microsoft.com/office/drawing/2014/main" id="{21AFFC66-8238-4D6E-A3A7-5AA6308B1446}"/>
                </a:ext>
              </a:extLst>
            </p:cNvPr>
            <p:cNvSpPr>
              <a:spLocks noChangeArrowheads="1"/>
            </p:cNvSpPr>
            <p:nvPr/>
          </p:nvSpPr>
          <p:spPr bwMode="auto">
            <a:xfrm>
              <a:off x="1504" y="2155"/>
              <a:ext cx="17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b="1">
                  <a:solidFill>
                    <a:srgbClr val="FEFFFF"/>
                  </a:solidFill>
                  <a:latin typeface="Bell MT" panose="02020503060305020303" pitchFamily="18" charset="0"/>
                </a:rPr>
                <a:t>主</a:t>
              </a:r>
              <a:endParaRPr kumimoji="0" lang="zh-CN" altLang="zh-CN" sz="2400" b="0" i="0" u="none" strike="noStrike" cap="none" normalizeH="0" baseline="0">
                <a:ln>
                  <a:noFill/>
                </a:ln>
                <a:solidFill>
                  <a:schemeClr val="tx1"/>
                </a:solidFill>
                <a:effectLst/>
                <a:latin typeface="Arial" panose="020B0604020202020204" pitchFamily="34" charset="0"/>
              </a:endParaRPr>
            </a:p>
          </p:txBody>
        </p:sp>
      </p:grpSp>
      <p:pic>
        <p:nvPicPr>
          <p:cNvPr id="13" name="图片 12">
            <a:extLst>
              <a:ext uri="{FF2B5EF4-FFF2-40B4-BE49-F238E27FC236}">
                <a16:creationId xmlns:a16="http://schemas.microsoft.com/office/drawing/2014/main" id="{EE17BE13-3CE2-404B-B9D6-57690302CD69}"/>
              </a:ext>
            </a:extLst>
          </p:cNvPr>
          <p:cNvPicPr>
            <a:picLocks noChangeAspect="1"/>
          </p:cNvPicPr>
          <p:nvPr/>
        </p:nvPicPr>
        <p:blipFill>
          <a:blip r:embed="rId2"/>
          <a:stretch>
            <a:fillRect/>
          </a:stretch>
        </p:blipFill>
        <p:spPr>
          <a:xfrm>
            <a:off x="4903341" y="4322214"/>
            <a:ext cx="1124823" cy="1305720"/>
          </a:xfrm>
          <a:prstGeom prst="rect">
            <a:avLst/>
          </a:prstGeom>
        </p:spPr>
      </p:pic>
      <p:grpSp>
        <p:nvGrpSpPr>
          <p:cNvPr id="14" name="Group 4">
            <a:extLst>
              <a:ext uri="{FF2B5EF4-FFF2-40B4-BE49-F238E27FC236}">
                <a16:creationId xmlns:a16="http://schemas.microsoft.com/office/drawing/2014/main" id="{DA61B68A-18D3-4DD5-BCE9-FD9A3C468DD9}"/>
              </a:ext>
            </a:extLst>
          </p:cNvPr>
          <p:cNvGrpSpPr>
            <a:grpSpLocks noChangeAspect="1"/>
          </p:cNvGrpSpPr>
          <p:nvPr/>
        </p:nvGrpSpPr>
        <p:grpSpPr bwMode="auto">
          <a:xfrm>
            <a:off x="4983406" y="4950165"/>
            <a:ext cx="654050" cy="587374"/>
            <a:chOff x="1386" y="2066"/>
            <a:chExt cx="412" cy="370"/>
          </a:xfrm>
        </p:grpSpPr>
        <p:sp>
          <p:nvSpPr>
            <p:cNvPr id="15" name="AutoShape 3">
              <a:extLst>
                <a:ext uri="{FF2B5EF4-FFF2-40B4-BE49-F238E27FC236}">
                  <a16:creationId xmlns:a16="http://schemas.microsoft.com/office/drawing/2014/main" id="{087A0906-A14B-4ECE-89E5-69E3A6042972}"/>
                </a:ext>
              </a:extLst>
            </p:cNvPr>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16" name="Picture 5">
              <a:extLst>
                <a:ext uri="{FF2B5EF4-FFF2-40B4-BE49-F238E27FC236}">
                  <a16:creationId xmlns:a16="http://schemas.microsoft.com/office/drawing/2014/main" id="{F7D88095-7D9D-45C9-A989-AC2A0281A7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6">
              <a:extLst>
                <a:ext uri="{FF2B5EF4-FFF2-40B4-BE49-F238E27FC236}">
                  <a16:creationId xmlns:a16="http://schemas.microsoft.com/office/drawing/2014/main" id="{26E9BFA3-6C96-423A-940D-D17EA8CB6E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Oval 7">
              <a:extLst>
                <a:ext uri="{FF2B5EF4-FFF2-40B4-BE49-F238E27FC236}">
                  <a16:creationId xmlns:a16="http://schemas.microsoft.com/office/drawing/2014/main" id="{594F8817-5FA3-4AE7-B706-652A1FF17453}"/>
                </a:ext>
              </a:extLst>
            </p:cNvPr>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Oval 8">
              <a:extLst>
                <a:ext uri="{FF2B5EF4-FFF2-40B4-BE49-F238E27FC236}">
                  <a16:creationId xmlns:a16="http://schemas.microsoft.com/office/drawing/2014/main" id="{AD4EE428-7926-42AE-976E-9D60684BBBB5}"/>
                </a:ext>
              </a:extLst>
            </p:cNvPr>
            <p:cNvSpPr>
              <a:spLocks noChangeArrowheads="1"/>
            </p:cNvSpPr>
            <p:nvPr/>
          </p:nvSpPr>
          <p:spPr bwMode="auto">
            <a:xfrm>
              <a:off x="1408" y="2084"/>
              <a:ext cx="360" cy="318"/>
            </a:xfrm>
            <a:prstGeom prst="ellipse">
              <a:avLst/>
            </a:prstGeom>
            <a:noFill/>
            <a:ln w="26988" cap="sq">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9">
              <a:extLst>
                <a:ext uri="{FF2B5EF4-FFF2-40B4-BE49-F238E27FC236}">
                  <a16:creationId xmlns:a16="http://schemas.microsoft.com/office/drawing/2014/main" id="{AB0B7CA5-F69F-400D-9A7E-32B7377F97BA}"/>
                </a:ext>
              </a:extLst>
            </p:cNvPr>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rPr>
                <a:t>从</a:t>
              </a:r>
              <a:endParaRPr kumimoji="0" lang="zh-CN" altLang="zh-CN" sz="1800" b="0" i="0" u="none" strike="noStrike" cap="none" normalizeH="0" baseline="0">
                <a:ln>
                  <a:noFill/>
                </a:ln>
                <a:solidFill>
                  <a:schemeClr val="bg1"/>
                </a:solidFill>
                <a:effectLst/>
                <a:latin typeface="Arial" panose="020B0604020202020204" pitchFamily="34" charset="0"/>
              </a:endParaRPr>
            </a:p>
          </p:txBody>
        </p:sp>
      </p:grpSp>
      <p:pic>
        <p:nvPicPr>
          <p:cNvPr id="21" name="图片 20">
            <a:extLst>
              <a:ext uri="{FF2B5EF4-FFF2-40B4-BE49-F238E27FC236}">
                <a16:creationId xmlns:a16="http://schemas.microsoft.com/office/drawing/2014/main" id="{B67423E1-20D8-4DEC-84B4-6E0461B81BF5}"/>
              </a:ext>
            </a:extLst>
          </p:cNvPr>
          <p:cNvPicPr>
            <a:picLocks noChangeAspect="1"/>
          </p:cNvPicPr>
          <p:nvPr/>
        </p:nvPicPr>
        <p:blipFill>
          <a:blip r:embed="rId2"/>
          <a:stretch>
            <a:fillRect/>
          </a:stretch>
        </p:blipFill>
        <p:spPr>
          <a:xfrm>
            <a:off x="3896287" y="5293769"/>
            <a:ext cx="1124823" cy="1305720"/>
          </a:xfrm>
          <a:prstGeom prst="rect">
            <a:avLst/>
          </a:prstGeom>
        </p:spPr>
      </p:pic>
      <p:grpSp>
        <p:nvGrpSpPr>
          <p:cNvPr id="22" name="Group 4">
            <a:extLst>
              <a:ext uri="{FF2B5EF4-FFF2-40B4-BE49-F238E27FC236}">
                <a16:creationId xmlns:a16="http://schemas.microsoft.com/office/drawing/2014/main" id="{E0253300-A8ED-40B1-9CFD-7122BC707297}"/>
              </a:ext>
            </a:extLst>
          </p:cNvPr>
          <p:cNvGrpSpPr>
            <a:grpSpLocks noChangeAspect="1"/>
          </p:cNvGrpSpPr>
          <p:nvPr/>
        </p:nvGrpSpPr>
        <p:grpSpPr bwMode="auto">
          <a:xfrm>
            <a:off x="3704651" y="6002919"/>
            <a:ext cx="654050" cy="587374"/>
            <a:chOff x="1386" y="2066"/>
            <a:chExt cx="412" cy="370"/>
          </a:xfrm>
        </p:grpSpPr>
        <p:sp>
          <p:nvSpPr>
            <p:cNvPr id="23" name="AutoShape 3">
              <a:extLst>
                <a:ext uri="{FF2B5EF4-FFF2-40B4-BE49-F238E27FC236}">
                  <a16:creationId xmlns:a16="http://schemas.microsoft.com/office/drawing/2014/main" id="{DF0579F6-D7E1-46A0-ABC5-584BB0E85D72}"/>
                </a:ext>
              </a:extLst>
            </p:cNvPr>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24" name="Picture 5">
              <a:extLst>
                <a:ext uri="{FF2B5EF4-FFF2-40B4-BE49-F238E27FC236}">
                  <a16:creationId xmlns:a16="http://schemas.microsoft.com/office/drawing/2014/main" id="{A04715D7-B168-49D2-83B3-279E7D4612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6">
              <a:extLst>
                <a:ext uri="{FF2B5EF4-FFF2-40B4-BE49-F238E27FC236}">
                  <a16:creationId xmlns:a16="http://schemas.microsoft.com/office/drawing/2014/main" id="{6631CE88-1E3E-4894-9783-028C2B57EF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Oval 7">
              <a:extLst>
                <a:ext uri="{FF2B5EF4-FFF2-40B4-BE49-F238E27FC236}">
                  <a16:creationId xmlns:a16="http://schemas.microsoft.com/office/drawing/2014/main" id="{350F49FD-AD4D-499A-8D44-DA793C2C8DC5}"/>
                </a:ext>
              </a:extLst>
            </p:cNvPr>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Oval 8">
              <a:extLst>
                <a:ext uri="{FF2B5EF4-FFF2-40B4-BE49-F238E27FC236}">
                  <a16:creationId xmlns:a16="http://schemas.microsoft.com/office/drawing/2014/main" id="{59287A8A-F920-49C0-8B4A-2CCE9979A77D}"/>
                </a:ext>
              </a:extLst>
            </p:cNvPr>
            <p:cNvSpPr>
              <a:spLocks noChangeArrowheads="1"/>
            </p:cNvSpPr>
            <p:nvPr/>
          </p:nvSpPr>
          <p:spPr bwMode="auto">
            <a:xfrm>
              <a:off x="1408" y="2084"/>
              <a:ext cx="360" cy="318"/>
            </a:xfrm>
            <a:prstGeom prst="ellipse">
              <a:avLst/>
            </a:prstGeom>
            <a:noFill/>
            <a:ln w="26988" cap="sq">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Rectangle 9">
              <a:extLst>
                <a:ext uri="{FF2B5EF4-FFF2-40B4-BE49-F238E27FC236}">
                  <a16:creationId xmlns:a16="http://schemas.microsoft.com/office/drawing/2014/main" id="{EE732CB2-7365-490C-92BA-460D4B284FC9}"/>
                </a:ext>
              </a:extLst>
            </p:cNvPr>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rPr>
                <a:t>从</a:t>
              </a:r>
              <a:endParaRPr kumimoji="0" lang="zh-CN" altLang="zh-CN" sz="1800" b="0" i="0" u="none" strike="noStrike" cap="none" normalizeH="0" baseline="0">
                <a:ln>
                  <a:noFill/>
                </a:ln>
                <a:solidFill>
                  <a:schemeClr val="bg1"/>
                </a:solidFill>
                <a:effectLst/>
                <a:latin typeface="Arial" panose="020B0604020202020204" pitchFamily="34" charset="0"/>
              </a:endParaRPr>
            </a:p>
          </p:txBody>
        </p:sp>
      </p:grpSp>
      <p:cxnSp>
        <p:nvCxnSpPr>
          <p:cNvPr id="29" name="直接箭头连接符 28">
            <a:extLst>
              <a:ext uri="{FF2B5EF4-FFF2-40B4-BE49-F238E27FC236}">
                <a16:creationId xmlns:a16="http://schemas.microsoft.com/office/drawing/2014/main" id="{B5794425-E245-41F4-AD9B-D67965390A5E}"/>
              </a:ext>
            </a:extLst>
          </p:cNvPr>
          <p:cNvCxnSpPr/>
          <p:nvPr/>
        </p:nvCxnSpPr>
        <p:spPr>
          <a:xfrm>
            <a:off x="2815110" y="4746477"/>
            <a:ext cx="2088231"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F7856A9B-90E7-4F02-8984-40A0804CC520}"/>
              </a:ext>
            </a:extLst>
          </p:cNvPr>
          <p:cNvCxnSpPr/>
          <p:nvPr/>
        </p:nvCxnSpPr>
        <p:spPr>
          <a:xfrm>
            <a:off x="2483768" y="5525674"/>
            <a:ext cx="1323959" cy="606799"/>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529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8A66627A-E435-45BA-A382-77224EF93EDC}"/>
              </a:ext>
            </a:extLst>
          </p:cNvPr>
          <p:cNvPicPr>
            <a:picLocks noChangeAspect="1"/>
          </p:cNvPicPr>
          <p:nvPr/>
        </p:nvPicPr>
        <p:blipFill>
          <a:blip r:embed="rId2"/>
          <a:stretch>
            <a:fillRect/>
          </a:stretch>
        </p:blipFill>
        <p:spPr>
          <a:xfrm>
            <a:off x="2257148" y="4076349"/>
            <a:ext cx="1018198" cy="1262245"/>
          </a:xfrm>
          <a:prstGeom prst="rect">
            <a:avLst/>
          </a:prstGeom>
        </p:spPr>
      </p:pic>
      <p:grpSp>
        <p:nvGrpSpPr>
          <p:cNvPr id="3" name="Group 4">
            <a:extLst>
              <a:ext uri="{FF2B5EF4-FFF2-40B4-BE49-F238E27FC236}">
                <a16:creationId xmlns:a16="http://schemas.microsoft.com/office/drawing/2014/main" id="{6C553ABC-08C5-48AC-A261-F9712238CF6A}"/>
              </a:ext>
            </a:extLst>
          </p:cNvPr>
          <p:cNvGrpSpPr>
            <a:grpSpLocks noChangeAspect="1"/>
          </p:cNvGrpSpPr>
          <p:nvPr/>
        </p:nvGrpSpPr>
        <p:grpSpPr bwMode="auto">
          <a:xfrm>
            <a:off x="2027424" y="4796081"/>
            <a:ext cx="669104" cy="600894"/>
            <a:chOff x="1386" y="2066"/>
            <a:chExt cx="412" cy="370"/>
          </a:xfrm>
        </p:grpSpPr>
        <p:sp>
          <p:nvSpPr>
            <p:cNvPr id="4" name="AutoShape 3">
              <a:extLst>
                <a:ext uri="{FF2B5EF4-FFF2-40B4-BE49-F238E27FC236}">
                  <a16:creationId xmlns:a16="http://schemas.microsoft.com/office/drawing/2014/main" id="{C8514D36-EA6C-4928-A204-580E1E48FFE6}"/>
                </a:ext>
              </a:extLst>
            </p:cNvPr>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Picture 5">
              <a:extLst>
                <a:ext uri="{FF2B5EF4-FFF2-40B4-BE49-F238E27FC236}">
                  <a16:creationId xmlns:a16="http://schemas.microsoft.com/office/drawing/2014/main" id="{BB3DABCD-DB2E-421B-9E03-0D3B5AA4B7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a:extLst>
                <a:ext uri="{FF2B5EF4-FFF2-40B4-BE49-F238E27FC236}">
                  <a16:creationId xmlns:a16="http://schemas.microsoft.com/office/drawing/2014/main" id="{2F3D1628-3DCA-4D07-8E46-E933BDE640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val 7">
              <a:extLst>
                <a:ext uri="{FF2B5EF4-FFF2-40B4-BE49-F238E27FC236}">
                  <a16:creationId xmlns:a16="http://schemas.microsoft.com/office/drawing/2014/main" id="{79FF117D-9E40-4D0A-9EE6-CA7E51AD3C67}"/>
                </a:ext>
              </a:extLst>
            </p:cNvPr>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Oval 8">
              <a:extLst>
                <a:ext uri="{FF2B5EF4-FFF2-40B4-BE49-F238E27FC236}">
                  <a16:creationId xmlns:a16="http://schemas.microsoft.com/office/drawing/2014/main" id="{260D698C-BCF5-43F0-B360-A4EA0C66C323}"/>
                </a:ext>
              </a:extLst>
            </p:cNvPr>
            <p:cNvSpPr>
              <a:spLocks noChangeArrowheads="1"/>
            </p:cNvSpPr>
            <p:nvPr/>
          </p:nvSpPr>
          <p:spPr bwMode="auto">
            <a:xfrm>
              <a:off x="1408" y="2084"/>
              <a:ext cx="360" cy="318"/>
            </a:xfrm>
            <a:prstGeom prst="ellipse">
              <a:avLst/>
            </a:prstGeom>
            <a:noFill/>
            <a:ln w="26988" cap="sq">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9">
              <a:extLst>
                <a:ext uri="{FF2B5EF4-FFF2-40B4-BE49-F238E27FC236}">
                  <a16:creationId xmlns:a16="http://schemas.microsoft.com/office/drawing/2014/main" id="{0D640A8E-C5CD-492C-AC88-98FADFDFC084}"/>
                </a:ext>
              </a:extLst>
            </p:cNvPr>
            <p:cNvSpPr>
              <a:spLocks noChangeArrowheads="1"/>
            </p:cNvSpPr>
            <p:nvPr/>
          </p:nvSpPr>
          <p:spPr bwMode="auto">
            <a:xfrm>
              <a:off x="1504" y="2155"/>
              <a:ext cx="17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b="1">
                  <a:solidFill>
                    <a:srgbClr val="FEFFFF"/>
                  </a:solidFill>
                  <a:latin typeface="Bell MT" panose="02020503060305020303" pitchFamily="18" charset="0"/>
                </a:rPr>
                <a:t>主</a:t>
              </a:r>
              <a:endParaRPr kumimoji="0" lang="zh-CN" altLang="zh-CN" sz="2400" b="0" i="0" u="none" strike="noStrike" cap="none" normalizeH="0" baseline="0">
                <a:ln>
                  <a:noFill/>
                </a:ln>
                <a:solidFill>
                  <a:schemeClr val="tx1"/>
                </a:solidFill>
                <a:effectLst/>
                <a:latin typeface="Arial" panose="020B0604020202020204" pitchFamily="34" charset="0"/>
              </a:endParaRPr>
            </a:p>
          </p:txBody>
        </p:sp>
      </p:grpSp>
      <p:pic>
        <p:nvPicPr>
          <p:cNvPr id="10" name="图片 9">
            <a:extLst>
              <a:ext uri="{FF2B5EF4-FFF2-40B4-BE49-F238E27FC236}">
                <a16:creationId xmlns:a16="http://schemas.microsoft.com/office/drawing/2014/main" id="{58A43C4B-1E2A-4DFD-A074-593645D63E02}"/>
              </a:ext>
            </a:extLst>
          </p:cNvPr>
          <p:cNvPicPr>
            <a:picLocks noChangeAspect="1"/>
          </p:cNvPicPr>
          <p:nvPr/>
        </p:nvPicPr>
        <p:blipFill>
          <a:blip r:embed="rId2"/>
          <a:stretch>
            <a:fillRect/>
          </a:stretch>
        </p:blipFill>
        <p:spPr>
          <a:xfrm>
            <a:off x="5724128" y="4091255"/>
            <a:ext cx="1124823" cy="1305720"/>
          </a:xfrm>
          <a:prstGeom prst="rect">
            <a:avLst/>
          </a:prstGeom>
        </p:spPr>
      </p:pic>
      <p:grpSp>
        <p:nvGrpSpPr>
          <p:cNvPr id="11" name="Group 4">
            <a:extLst>
              <a:ext uri="{FF2B5EF4-FFF2-40B4-BE49-F238E27FC236}">
                <a16:creationId xmlns:a16="http://schemas.microsoft.com/office/drawing/2014/main" id="{4A842E23-C804-4A3C-808D-809BA3FB8EC3}"/>
              </a:ext>
            </a:extLst>
          </p:cNvPr>
          <p:cNvGrpSpPr>
            <a:grpSpLocks noChangeAspect="1"/>
          </p:cNvGrpSpPr>
          <p:nvPr/>
        </p:nvGrpSpPr>
        <p:grpSpPr bwMode="auto">
          <a:xfrm>
            <a:off x="5532492" y="4800405"/>
            <a:ext cx="654050" cy="587374"/>
            <a:chOff x="1386" y="2066"/>
            <a:chExt cx="412" cy="370"/>
          </a:xfrm>
        </p:grpSpPr>
        <p:sp>
          <p:nvSpPr>
            <p:cNvPr id="12" name="AutoShape 3">
              <a:extLst>
                <a:ext uri="{FF2B5EF4-FFF2-40B4-BE49-F238E27FC236}">
                  <a16:creationId xmlns:a16="http://schemas.microsoft.com/office/drawing/2014/main" id="{B5D8BF07-3419-4D98-A991-5F7F754A9D6D}"/>
                </a:ext>
              </a:extLst>
            </p:cNvPr>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13" name="Picture 5">
              <a:extLst>
                <a:ext uri="{FF2B5EF4-FFF2-40B4-BE49-F238E27FC236}">
                  <a16:creationId xmlns:a16="http://schemas.microsoft.com/office/drawing/2014/main" id="{D6AE068B-D439-4900-AED9-CF6AC6BF95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6">
              <a:extLst>
                <a:ext uri="{FF2B5EF4-FFF2-40B4-BE49-F238E27FC236}">
                  <a16:creationId xmlns:a16="http://schemas.microsoft.com/office/drawing/2014/main" id="{F839C004-D124-421B-ABC2-620BD40DF4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Oval 7">
              <a:extLst>
                <a:ext uri="{FF2B5EF4-FFF2-40B4-BE49-F238E27FC236}">
                  <a16:creationId xmlns:a16="http://schemas.microsoft.com/office/drawing/2014/main" id="{15F78C11-16B3-4703-B587-0E6E398AE138}"/>
                </a:ext>
              </a:extLst>
            </p:cNvPr>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 name="Oval 8">
              <a:extLst>
                <a:ext uri="{FF2B5EF4-FFF2-40B4-BE49-F238E27FC236}">
                  <a16:creationId xmlns:a16="http://schemas.microsoft.com/office/drawing/2014/main" id="{739B90B2-949B-4FBA-B5AE-7241BDA3685D}"/>
                </a:ext>
              </a:extLst>
            </p:cNvPr>
            <p:cNvSpPr>
              <a:spLocks noChangeArrowheads="1"/>
            </p:cNvSpPr>
            <p:nvPr/>
          </p:nvSpPr>
          <p:spPr bwMode="auto">
            <a:xfrm>
              <a:off x="1408" y="2084"/>
              <a:ext cx="360" cy="318"/>
            </a:xfrm>
            <a:prstGeom prst="ellipse">
              <a:avLst/>
            </a:prstGeom>
            <a:noFill/>
            <a:ln w="26988" cap="sq">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9">
              <a:extLst>
                <a:ext uri="{FF2B5EF4-FFF2-40B4-BE49-F238E27FC236}">
                  <a16:creationId xmlns:a16="http://schemas.microsoft.com/office/drawing/2014/main" id="{A8B54EC2-32DF-4E22-8E48-E558A5A883E1}"/>
                </a:ext>
              </a:extLst>
            </p:cNvPr>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rPr>
                <a:t>从</a:t>
              </a:r>
              <a:endParaRPr kumimoji="0" lang="zh-CN" altLang="zh-CN" sz="1800" b="0" i="0" u="none" strike="noStrike" cap="none" normalizeH="0" baseline="0">
                <a:ln>
                  <a:noFill/>
                </a:ln>
                <a:solidFill>
                  <a:schemeClr val="bg1"/>
                </a:solidFill>
                <a:effectLst/>
                <a:latin typeface="Arial" panose="020B0604020202020204" pitchFamily="34" charset="0"/>
              </a:endParaRPr>
            </a:p>
          </p:txBody>
        </p:sp>
      </p:grpSp>
      <p:cxnSp>
        <p:nvCxnSpPr>
          <p:cNvPr id="18" name="直接箭头连接符 17">
            <a:extLst>
              <a:ext uri="{FF2B5EF4-FFF2-40B4-BE49-F238E27FC236}">
                <a16:creationId xmlns:a16="http://schemas.microsoft.com/office/drawing/2014/main" id="{E2FF3C9A-227F-411D-8F6C-42E85664FAA0}"/>
              </a:ext>
            </a:extLst>
          </p:cNvPr>
          <p:cNvCxnSpPr/>
          <p:nvPr/>
        </p:nvCxnSpPr>
        <p:spPr>
          <a:xfrm flipH="1">
            <a:off x="3301177" y="4436389"/>
            <a:ext cx="2286583"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C3C60531-A264-4222-82A9-039D058729C3}"/>
              </a:ext>
            </a:extLst>
          </p:cNvPr>
          <p:cNvCxnSpPr/>
          <p:nvPr/>
        </p:nvCxnSpPr>
        <p:spPr>
          <a:xfrm>
            <a:off x="3411714" y="5081392"/>
            <a:ext cx="2027428"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E40C38C4-0AF3-40EB-81A0-9B825A39A7D2}"/>
              </a:ext>
            </a:extLst>
          </p:cNvPr>
          <p:cNvSpPr/>
          <p:nvPr/>
        </p:nvSpPr>
        <p:spPr>
          <a:xfrm>
            <a:off x="4001742" y="4036279"/>
            <a:ext cx="640111" cy="400110"/>
          </a:xfrm>
          <a:prstGeom prst="rect">
            <a:avLst/>
          </a:prstGeom>
          <a:noFill/>
        </p:spPr>
        <p:txBody>
          <a:bodyPr wrap="none" lIns="91440" tIns="45720" rIns="91440" bIns="45720">
            <a:spAutoFit/>
          </a:bodyPr>
          <a:lstStyle/>
          <a:p>
            <a:pPr algn="ctr"/>
            <a:r>
              <a:rPr lang="en-US" altLang="zh-CN" sz="2000" b="0" cap="none" spc="0">
                <a:ln w="0"/>
                <a:solidFill>
                  <a:schemeClr val="accent1"/>
                </a:solidFill>
                <a:effectLst>
                  <a:outerShdw blurRad="38100" dist="25400" dir="5400000" algn="ctr" rotWithShape="0">
                    <a:srgbClr val="6E747A">
                      <a:alpha val="43000"/>
                    </a:srgbClr>
                  </a:outerShdw>
                </a:effectLst>
              </a:rPr>
              <a:t>sync</a:t>
            </a:r>
            <a:endParaRPr lang="zh-CN" altLang="en-US" sz="2000" b="0" cap="none" spc="0">
              <a:ln w="0"/>
              <a:solidFill>
                <a:schemeClr val="accent1"/>
              </a:solidFill>
              <a:effectLst>
                <a:outerShdw blurRad="38100" dist="25400" dir="5400000" algn="ctr" rotWithShape="0">
                  <a:srgbClr val="6E747A">
                    <a:alpha val="43000"/>
                  </a:srgbClr>
                </a:outerShdw>
              </a:effectLst>
            </a:endParaRPr>
          </a:p>
        </p:txBody>
      </p:sp>
      <p:sp>
        <p:nvSpPr>
          <p:cNvPr id="21" name="下箭头 24">
            <a:extLst>
              <a:ext uri="{FF2B5EF4-FFF2-40B4-BE49-F238E27FC236}">
                <a16:creationId xmlns:a16="http://schemas.microsoft.com/office/drawing/2014/main" id="{BC7BC959-A30E-4910-93F7-A4BA99BBDDCD}"/>
              </a:ext>
            </a:extLst>
          </p:cNvPr>
          <p:cNvSpPr/>
          <p:nvPr/>
        </p:nvSpPr>
        <p:spPr>
          <a:xfrm>
            <a:off x="1471838" y="5211799"/>
            <a:ext cx="798850" cy="3508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柱形 21">
            <a:extLst>
              <a:ext uri="{FF2B5EF4-FFF2-40B4-BE49-F238E27FC236}">
                <a16:creationId xmlns:a16="http://schemas.microsoft.com/office/drawing/2014/main" id="{05BC030D-448C-426C-ADC2-9F7077EC918C}"/>
              </a:ext>
            </a:extLst>
          </p:cNvPr>
          <p:cNvSpPr/>
          <p:nvPr/>
        </p:nvSpPr>
        <p:spPr>
          <a:xfrm>
            <a:off x="1560782" y="5614454"/>
            <a:ext cx="620962" cy="39647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RDB</a:t>
            </a:r>
            <a:endParaRPr lang="zh-CN" altLang="en-US"/>
          </a:p>
        </p:txBody>
      </p:sp>
      <p:sp>
        <p:nvSpPr>
          <p:cNvPr id="23" name="矩形 22">
            <a:extLst>
              <a:ext uri="{FF2B5EF4-FFF2-40B4-BE49-F238E27FC236}">
                <a16:creationId xmlns:a16="http://schemas.microsoft.com/office/drawing/2014/main" id="{E4FE0296-D51C-4E26-8DE9-46D25891AC6B}"/>
              </a:ext>
            </a:extLst>
          </p:cNvPr>
          <p:cNvSpPr/>
          <p:nvPr/>
        </p:nvSpPr>
        <p:spPr>
          <a:xfrm>
            <a:off x="4026741" y="4744115"/>
            <a:ext cx="620683" cy="400110"/>
          </a:xfrm>
          <a:prstGeom prst="rect">
            <a:avLst/>
          </a:prstGeom>
          <a:noFill/>
        </p:spPr>
        <p:txBody>
          <a:bodyPr wrap="none" lIns="91440" tIns="45720" rIns="91440" bIns="45720">
            <a:spAutoFit/>
          </a:bodyPr>
          <a:lstStyle/>
          <a:p>
            <a:pPr algn="ctr"/>
            <a:r>
              <a:rPr lang="en-US" altLang="zh-CN" sz="2000" b="0" cap="none" spc="0">
                <a:ln w="0"/>
                <a:solidFill>
                  <a:schemeClr val="accent1"/>
                </a:solidFill>
                <a:effectLst>
                  <a:outerShdw blurRad="38100" dist="25400" dir="5400000" algn="ctr" rotWithShape="0">
                    <a:srgbClr val="6E747A">
                      <a:alpha val="43000"/>
                    </a:srgbClr>
                  </a:outerShdw>
                </a:effectLst>
              </a:rPr>
              <a:t>RDB</a:t>
            </a:r>
            <a:endParaRPr lang="zh-CN" altLang="en-US" sz="2000" b="0" cap="none" spc="0">
              <a:ln w="0"/>
              <a:solidFill>
                <a:schemeClr val="accent1"/>
              </a:solidFill>
              <a:effectLst>
                <a:outerShdw blurRad="38100" dist="25400" dir="5400000" algn="ctr" rotWithShape="0">
                  <a:srgbClr val="6E747A">
                    <a:alpha val="43000"/>
                  </a:srgbClr>
                </a:outerShdw>
              </a:effectLst>
            </a:endParaRPr>
          </a:p>
        </p:txBody>
      </p:sp>
      <p:sp>
        <p:nvSpPr>
          <p:cNvPr id="24" name="下箭头 29">
            <a:extLst>
              <a:ext uri="{FF2B5EF4-FFF2-40B4-BE49-F238E27FC236}">
                <a16:creationId xmlns:a16="http://schemas.microsoft.com/office/drawing/2014/main" id="{7DE6643F-5730-4D74-A5C7-7052835F3E66}"/>
              </a:ext>
            </a:extLst>
          </p:cNvPr>
          <p:cNvSpPr/>
          <p:nvPr/>
        </p:nvSpPr>
        <p:spPr>
          <a:xfrm>
            <a:off x="6464396" y="5372345"/>
            <a:ext cx="798850" cy="3508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柱形 24">
            <a:extLst>
              <a:ext uri="{FF2B5EF4-FFF2-40B4-BE49-F238E27FC236}">
                <a16:creationId xmlns:a16="http://schemas.microsoft.com/office/drawing/2014/main" id="{3ADDD071-4C2F-417C-A476-A51D3DB51EF0}"/>
              </a:ext>
            </a:extLst>
          </p:cNvPr>
          <p:cNvSpPr/>
          <p:nvPr/>
        </p:nvSpPr>
        <p:spPr>
          <a:xfrm>
            <a:off x="6561609" y="5799630"/>
            <a:ext cx="620962" cy="39647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RDB</a:t>
            </a:r>
            <a:endParaRPr lang="zh-CN" altLang="en-US"/>
          </a:p>
        </p:txBody>
      </p:sp>
      <p:cxnSp>
        <p:nvCxnSpPr>
          <p:cNvPr id="26" name="直接箭头连接符 25">
            <a:extLst>
              <a:ext uri="{FF2B5EF4-FFF2-40B4-BE49-F238E27FC236}">
                <a16:creationId xmlns:a16="http://schemas.microsoft.com/office/drawing/2014/main" id="{555758CD-BE4D-43A1-A8A2-79B9DCB2F35C}"/>
              </a:ext>
            </a:extLst>
          </p:cNvPr>
          <p:cNvCxnSpPr/>
          <p:nvPr/>
        </p:nvCxnSpPr>
        <p:spPr>
          <a:xfrm>
            <a:off x="3484658" y="5377985"/>
            <a:ext cx="1898314" cy="10319"/>
          </a:xfrm>
          <a:prstGeom prst="straightConnector1">
            <a:avLst/>
          </a:prstGeom>
          <a:ln w="762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DEB8A78D-8576-4CD6-899F-EF665932B870}"/>
              </a:ext>
            </a:extLst>
          </p:cNvPr>
          <p:cNvSpPr/>
          <p:nvPr/>
        </p:nvSpPr>
        <p:spPr>
          <a:xfrm>
            <a:off x="3745749" y="5399520"/>
            <a:ext cx="1210588" cy="400110"/>
          </a:xfrm>
          <a:prstGeom prst="rect">
            <a:avLst/>
          </a:prstGeom>
          <a:noFill/>
        </p:spPr>
        <p:txBody>
          <a:bodyPr wrap="none" lIns="91440" tIns="45720" rIns="91440" bIns="45720">
            <a:spAutoFit/>
          </a:bodyPr>
          <a:lstStyle/>
          <a:p>
            <a:pPr algn="ctr"/>
            <a:r>
              <a:rPr lang="zh-CN" altLang="en-US" sz="2000">
                <a:ln w="0"/>
                <a:solidFill>
                  <a:schemeClr val="accent1"/>
                </a:solidFill>
                <a:effectLst>
                  <a:outerShdw blurRad="38100" dist="25400" dir="5400000" algn="ctr" rotWithShape="0">
                    <a:srgbClr val="6E747A">
                      <a:alpha val="43000"/>
                    </a:srgbClr>
                  </a:outerShdw>
                </a:effectLst>
              </a:rPr>
              <a:t>更新指令</a:t>
            </a:r>
            <a:endParaRPr lang="zh-CN" altLang="en-US" sz="2000" b="0" cap="none" spc="0">
              <a:ln w="0"/>
              <a:solidFill>
                <a:schemeClr val="accent1"/>
              </a:solidFill>
              <a:effectLst>
                <a:outerShdw blurRad="38100" dist="25400" dir="5400000" algn="ctr" rotWithShape="0">
                  <a:srgbClr val="6E747A">
                    <a:alpha val="43000"/>
                  </a:srgbClr>
                </a:outerShdw>
              </a:effectLst>
            </a:endParaRPr>
          </a:p>
        </p:txBody>
      </p:sp>
      <p:sp>
        <p:nvSpPr>
          <p:cNvPr id="28" name="矩形 27">
            <a:extLst>
              <a:ext uri="{FF2B5EF4-FFF2-40B4-BE49-F238E27FC236}">
                <a16:creationId xmlns:a16="http://schemas.microsoft.com/office/drawing/2014/main" id="{6290F9D1-9285-450E-A7A7-F9D11A19F00C}"/>
              </a:ext>
            </a:extLst>
          </p:cNvPr>
          <p:cNvSpPr/>
          <p:nvPr/>
        </p:nvSpPr>
        <p:spPr>
          <a:xfrm>
            <a:off x="591999" y="980728"/>
            <a:ext cx="1710725"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复制原理</a:t>
            </a:r>
            <a:endParaRPr lang="en-US" altLang="zh-CN" sz="2400" b="1">
              <a:solidFill>
                <a:srgbClr val="007C6A"/>
              </a:solidFill>
              <a:latin typeface="Arial" panose="020B0604020202020204" pitchFamily="34" charset="0"/>
            </a:endParaRPr>
          </a:p>
        </p:txBody>
      </p:sp>
      <p:sp>
        <p:nvSpPr>
          <p:cNvPr id="29" name="矩形 28">
            <a:extLst>
              <a:ext uri="{FF2B5EF4-FFF2-40B4-BE49-F238E27FC236}">
                <a16:creationId xmlns:a16="http://schemas.microsoft.com/office/drawing/2014/main" id="{EB65C006-BAB3-401E-8099-EFBF84613009}"/>
              </a:ext>
            </a:extLst>
          </p:cNvPr>
          <p:cNvSpPr/>
          <p:nvPr/>
        </p:nvSpPr>
        <p:spPr>
          <a:xfrm>
            <a:off x="899592" y="1588644"/>
            <a:ext cx="7344816" cy="50783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每次从机联通后，都会给主机发送</a:t>
            </a:r>
            <a:r>
              <a:rPr lang="en-US" altLang="zh-CN">
                <a:solidFill>
                  <a:srgbClr val="007C6A"/>
                </a:solidFill>
                <a:latin typeface="Verdana" panose="020B0604030504040204" pitchFamily="34" charset="0"/>
              </a:rPr>
              <a:t>sync</a:t>
            </a:r>
            <a:r>
              <a:rPr lang="zh-CN" altLang="en-US">
                <a:solidFill>
                  <a:srgbClr val="007C6A"/>
                </a:solidFill>
                <a:latin typeface="Verdana" panose="020B0604030504040204" pitchFamily="34" charset="0"/>
              </a:rPr>
              <a:t>指令</a:t>
            </a:r>
            <a:endParaRPr lang="zh-CN" altLang="en-US">
              <a:solidFill>
                <a:srgbClr val="007C6A"/>
              </a:solidFill>
            </a:endParaRPr>
          </a:p>
        </p:txBody>
      </p:sp>
      <p:sp>
        <p:nvSpPr>
          <p:cNvPr id="30" name="矩形 29">
            <a:extLst>
              <a:ext uri="{FF2B5EF4-FFF2-40B4-BE49-F238E27FC236}">
                <a16:creationId xmlns:a16="http://schemas.microsoft.com/office/drawing/2014/main" id="{19CE784E-58F7-4195-8D43-D63E49042040}"/>
              </a:ext>
            </a:extLst>
          </p:cNvPr>
          <p:cNvSpPr/>
          <p:nvPr/>
        </p:nvSpPr>
        <p:spPr>
          <a:xfrm>
            <a:off x="899592" y="2111275"/>
            <a:ext cx="7344816" cy="50783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主机立刻进行存盘操作，发送</a:t>
            </a:r>
            <a:r>
              <a:rPr lang="en-US" altLang="zh-CN">
                <a:solidFill>
                  <a:srgbClr val="007C6A"/>
                </a:solidFill>
                <a:latin typeface="Verdana" panose="020B0604030504040204" pitchFamily="34" charset="0"/>
              </a:rPr>
              <a:t>RDB</a:t>
            </a:r>
            <a:r>
              <a:rPr lang="zh-CN" altLang="en-US">
                <a:solidFill>
                  <a:srgbClr val="007C6A"/>
                </a:solidFill>
                <a:latin typeface="Verdana" panose="020B0604030504040204" pitchFamily="34" charset="0"/>
              </a:rPr>
              <a:t>文件，给从机</a:t>
            </a:r>
            <a:endParaRPr lang="zh-CN" altLang="en-US">
              <a:solidFill>
                <a:srgbClr val="007C6A"/>
              </a:solidFill>
            </a:endParaRPr>
          </a:p>
        </p:txBody>
      </p:sp>
      <p:sp>
        <p:nvSpPr>
          <p:cNvPr id="31" name="矩形 30">
            <a:extLst>
              <a:ext uri="{FF2B5EF4-FFF2-40B4-BE49-F238E27FC236}">
                <a16:creationId xmlns:a16="http://schemas.microsoft.com/office/drawing/2014/main" id="{09D77B14-4BDB-4EF5-BC98-04B9474F7FA4}"/>
              </a:ext>
            </a:extLst>
          </p:cNvPr>
          <p:cNvSpPr/>
          <p:nvPr/>
        </p:nvSpPr>
        <p:spPr>
          <a:xfrm>
            <a:off x="899592" y="2586203"/>
            <a:ext cx="7344816" cy="50783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从机收到</a:t>
            </a:r>
            <a:r>
              <a:rPr lang="en-US" altLang="zh-CN">
                <a:solidFill>
                  <a:srgbClr val="007C6A"/>
                </a:solidFill>
                <a:latin typeface="Verdana" panose="020B0604030504040204" pitchFamily="34" charset="0"/>
              </a:rPr>
              <a:t>RDB</a:t>
            </a:r>
            <a:r>
              <a:rPr lang="zh-CN" altLang="en-US">
                <a:solidFill>
                  <a:srgbClr val="007C6A"/>
                </a:solidFill>
                <a:latin typeface="Verdana" panose="020B0604030504040204" pitchFamily="34" charset="0"/>
              </a:rPr>
              <a:t>文件后，进行全盘加载</a:t>
            </a:r>
            <a:endParaRPr lang="zh-CN" altLang="en-US">
              <a:solidFill>
                <a:srgbClr val="007C6A"/>
              </a:solidFill>
            </a:endParaRPr>
          </a:p>
        </p:txBody>
      </p:sp>
      <p:sp>
        <p:nvSpPr>
          <p:cNvPr id="32" name="矩形 31">
            <a:extLst>
              <a:ext uri="{FF2B5EF4-FFF2-40B4-BE49-F238E27FC236}">
                <a16:creationId xmlns:a16="http://schemas.microsoft.com/office/drawing/2014/main" id="{635F391C-0F47-45B3-8EC3-8888FFEDAF5F}"/>
              </a:ext>
            </a:extLst>
          </p:cNvPr>
          <p:cNvSpPr/>
          <p:nvPr/>
        </p:nvSpPr>
        <p:spPr>
          <a:xfrm>
            <a:off x="899592" y="3073538"/>
            <a:ext cx="7992888" cy="50783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之后每次主机的写操作，都会立刻发送给从机，从机执行相同的命令</a:t>
            </a:r>
            <a:endParaRPr lang="zh-CN" altLang="en-US">
              <a:solidFill>
                <a:srgbClr val="007C6A"/>
              </a:solidFill>
            </a:endParaRPr>
          </a:p>
        </p:txBody>
      </p:sp>
      <p:sp>
        <p:nvSpPr>
          <p:cNvPr id="33" name="矩形 32">
            <a:extLst>
              <a:ext uri="{FF2B5EF4-FFF2-40B4-BE49-F238E27FC236}">
                <a16:creationId xmlns:a16="http://schemas.microsoft.com/office/drawing/2014/main" id="{A963CD94-692F-402F-8D29-354F3BC4B005}"/>
              </a:ext>
            </a:extLst>
          </p:cNvPr>
          <p:cNvSpPr/>
          <p:nvPr/>
        </p:nvSpPr>
        <p:spPr>
          <a:xfrm>
            <a:off x="2483768" y="116632"/>
            <a:ext cx="2419573"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的主从复制</a:t>
            </a:r>
            <a:endParaRPr lang="en-US" altLang="zh-CN" sz="2400" b="1" dirty="0">
              <a:solidFill>
                <a:schemeClr val="bg1"/>
              </a:solidFill>
            </a:endParaRPr>
          </a:p>
        </p:txBody>
      </p:sp>
    </p:spTree>
    <p:extLst>
      <p:ext uri="{BB962C8B-B14F-4D97-AF65-F5344CB8AC3E}">
        <p14:creationId xmlns:p14="http://schemas.microsoft.com/office/powerpoint/2010/main" val="3841378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500"/>
                                        <p:tgtEl>
                                          <p:spTgt spid="1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right)">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500"/>
                                        <p:tgtEl>
                                          <p:spTgt spid="19"/>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left)">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left)">
                                      <p:cBhvr>
                                        <p:cTn id="39" dur="500"/>
                                        <p:tgtEl>
                                          <p:spTgt spid="26"/>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left)">
                                      <p:cBhvr>
                                        <p:cTn id="4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22" grpId="0" animBg="1"/>
      <p:bldP spid="23" grpId="0"/>
      <p:bldP spid="24" grpId="0" animBg="1"/>
      <p:bldP spid="25" grpId="0" animBg="1"/>
      <p:bldP spid="27"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5FB7681-3AD3-4A52-A24F-4D3A4035CCC6}"/>
              </a:ext>
            </a:extLst>
          </p:cNvPr>
          <p:cNvSpPr/>
          <p:nvPr/>
        </p:nvSpPr>
        <p:spPr>
          <a:xfrm>
            <a:off x="755576" y="1124744"/>
            <a:ext cx="1880643"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Arial" panose="020B0604020202020204" pitchFamily="34" charset="0"/>
              </a:rPr>
              <a:t>薪火相传  </a:t>
            </a:r>
            <a:endParaRPr lang="en-US" altLang="zh-CN" sz="2400" b="1" dirty="0">
              <a:solidFill>
                <a:srgbClr val="007C6A"/>
              </a:solidFill>
              <a:latin typeface="Arial" panose="020B0604020202020204" pitchFamily="34" charset="0"/>
            </a:endParaRPr>
          </a:p>
        </p:txBody>
      </p:sp>
      <p:sp>
        <p:nvSpPr>
          <p:cNvPr id="3" name="矩形 2">
            <a:extLst>
              <a:ext uri="{FF2B5EF4-FFF2-40B4-BE49-F238E27FC236}">
                <a16:creationId xmlns:a16="http://schemas.microsoft.com/office/drawing/2014/main" id="{CB53213E-D11A-4AE5-A598-C556F025F7A1}"/>
              </a:ext>
            </a:extLst>
          </p:cNvPr>
          <p:cNvSpPr/>
          <p:nvPr/>
        </p:nvSpPr>
        <p:spPr>
          <a:xfrm>
            <a:off x="1187624" y="1771075"/>
            <a:ext cx="7344816" cy="300082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solidFill>
                  <a:srgbClr val="007C6A"/>
                </a:solidFill>
                <a:latin typeface="Verdana" panose="020B0604030504040204" pitchFamily="34" charset="0"/>
              </a:rPr>
              <a:t>上一个</a:t>
            </a:r>
            <a:r>
              <a:rPr lang="en-US" altLang="zh-CN" dirty="0">
                <a:solidFill>
                  <a:srgbClr val="007C6A"/>
                </a:solidFill>
                <a:latin typeface="Verdana" panose="020B0604030504040204" pitchFamily="34" charset="0"/>
              </a:rPr>
              <a:t>slave</a:t>
            </a:r>
            <a:r>
              <a:rPr lang="zh-CN" altLang="en-US" dirty="0">
                <a:solidFill>
                  <a:srgbClr val="007C6A"/>
                </a:solidFill>
                <a:latin typeface="Verdana" panose="020B0604030504040204" pitchFamily="34" charset="0"/>
              </a:rPr>
              <a:t>可以是下一个</a:t>
            </a:r>
            <a:r>
              <a:rPr lang="en-US" altLang="zh-CN" dirty="0">
                <a:solidFill>
                  <a:srgbClr val="007C6A"/>
                </a:solidFill>
                <a:latin typeface="Verdana" panose="020B0604030504040204" pitchFamily="34" charset="0"/>
              </a:rPr>
              <a:t>slave</a:t>
            </a:r>
            <a:r>
              <a:rPr lang="zh-CN" altLang="en-US" dirty="0">
                <a:solidFill>
                  <a:srgbClr val="007C6A"/>
                </a:solidFill>
                <a:latin typeface="Verdana" panose="020B0604030504040204" pitchFamily="34" charset="0"/>
              </a:rPr>
              <a:t>的</a:t>
            </a:r>
            <a:r>
              <a:rPr lang="en-US" altLang="zh-CN" dirty="0">
                <a:solidFill>
                  <a:srgbClr val="007C6A"/>
                </a:solidFill>
                <a:latin typeface="Verdana" panose="020B0604030504040204" pitchFamily="34" charset="0"/>
              </a:rPr>
              <a:t>Master</a:t>
            </a:r>
            <a:r>
              <a:rPr lang="zh-CN" altLang="en-US" dirty="0">
                <a:solidFill>
                  <a:srgbClr val="007C6A"/>
                </a:solidFill>
                <a:latin typeface="Verdana" panose="020B0604030504040204" pitchFamily="34" charset="0"/>
              </a:rPr>
              <a:t>，</a:t>
            </a:r>
            <a:r>
              <a:rPr lang="en-US" altLang="zh-CN" dirty="0">
                <a:solidFill>
                  <a:srgbClr val="007C6A"/>
                </a:solidFill>
                <a:latin typeface="Verdana" panose="020B0604030504040204" pitchFamily="34" charset="0"/>
              </a:rPr>
              <a:t>slave</a:t>
            </a:r>
            <a:r>
              <a:rPr lang="zh-CN" altLang="en-US" dirty="0">
                <a:solidFill>
                  <a:srgbClr val="007C6A"/>
                </a:solidFill>
                <a:latin typeface="Verdana" panose="020B0604030504040204" pitchFamily="34" charset="0"/>
              </a:rPr>
              <a:t>同样可以接收其他</a:t>
            </a:r>
            <a:r>
              <a:rPr lang="en-US" altLang="zh-CN" dirty="0">
                <a:solidFill>
                  <a:srgbClr val="007C6A"/>
                </a:solidFill>
                <a:latin typeface="Verdana" panose="020B0604030504040204" pitchFamily="34" charset="0"/>
              </a:rPr>
              <a:t>slaves</a:t>
            </a:r>
            <a:r>
              <a:rPr lang="zh-CN" altLang="en-US" dirty="0">
                <a:solidFill>
                  <a:srgbClr val="007C6A"/>
                </a:solidFill>
                <a:latin typeface="Verdana" panose="020B0604030504040204" pitchFamily="34" charset="0"/>
              </a:rPr>
              <a:t>的连接和同步请求，那么该</a:t>
            </a:r>
            <a:r>
              <a:rPr lang="en-US" altLang="zh-CN" dirty="0">
                <a:solidFill>
                  <a:srgbClr val="007C6A"/>
                </a:solidFill>
                <a:latin typeface="Verdana" panose="020B0604030504040204" pitchFamily="34" charset="0"/>
              </a:rPr>
              <a:t>slave</a:t>
            </a:r>
            <a:r>
              <a:rPr lang="zh-CN" altLang="en-US" dirty="0">
                <a:solidFill>
                  <a:srgbClr val="007C6A"/>
                </a:solidFill>
                <a:latin typeface="Verdana" panose="020B0604030504040204" pitchFamily="34" charset="0"/>
              </a:rPr>
              <a:t>作为了链条中下一个的</a:t>
            </a:r>
            <a:r>
              <a:rPr lang="en-US" altLang="zh-CN" dirty="0">
                <a:solidFill>
                  <a:srgbClr val="007C6A"/>
                </a:solidFill>
                <a:latin typeface="Verdana" panose="020B0604030504040204" pitchFamily="34" charset="0"/>
              </a:rPr>
              <a:t>master, </a:t>
            </a:r>
            <a:r>
              <a:rPr lang="zh-CN" altLang="en-US" dirty="0">
                <a:solidFill>
                  <a:srgbClr val="007C6A"/>
                </a:solidFill>
                <a:latin typeface="Verdana" panose="020B0604030504040204" pitchFamily="34" charset="0"/>
              </a:rPr>
              <a:t>可以有效减轻</a:t>
            </a:r>
            <a:r>
              <a:rPr lang="en-US" altLang="zh-CN" dirty="0">
                <a:solidFill>
                  <a:srgbClr val="007C6A"/>
                </a:solidFill>
                <a:latin typeface="Verdana" panose="020B0604030504040204" pitchFamily="34" charset="0"/>
              </a:rPr>
              <a:t>master</a:t>
            </a:r>
            <a:r>
              <a:rPr lang="zh-CN" altLang="en-US" dirty="0">
                <a:solidFill>
                  <a:srgbClr val="007C6A"/>
                </a:solidFill>
                <a:latin typeface="Verdana" panose="020B0604030504040204" pitchFamily="34" charset="0"/>
              </a:rPr>
              <a:t>的写压力</a:t>
            </a:r>
            <a:r>
              <a:rPr lang="en-US" altLang="zh-CN" dirty="0">
                <a:solidFill>
                  <a:srgbClr val="007C6A"/>
                </a:solidFill>
                <a:latin typeface="Verdana" panose="020B0604030504040204" pitchFamily="34" charset="0"/>
              </a:rPr>
              <a:t>,</a:t>
            </a:r>
            <a:r>
              <a:rPr lang="zh-CN" altLang="en-US" dirty="0">
                <a:solidFill>
                  <a:srgbClr val="007C6A"/>
                </a:solidFill>
                <a:latin typeface="Verdana" panose="020B0604030504040204" pitchFamily="34" charset="0"/>
              </a:rPr>
              <a:t>去中心化降低风险。</a:t>
            </a:r>
            <a:endParaRPr lang="en-US" altLang="zh-CN" dirty="0">
              <a:solidFill>
                <a:srgbClr val="007C6A"/>
              </a:solidFill>
              <a:latin typeface="Verdana" panose="020B0604030504040204" pitchFamily="34" charset="0"/>
            </a:endParaRPr>
          </a:p>
          <a:p>
            <a:pPr marL="285750" indent="-285750">
              <a:lnSpc>
                <a:spcPct val="150000"/>
              </a:lnSpc>
              <a:buFont typeface="Arial" panose="020B0604020202020204" pitchFamily="34" charset="0"/>
              <a:buChar char="•"/>
            </a:pPr>
            <a:r>
              <a:rPr lang="zh-CN" altLang="en-US" dirty="0">
                <a:solidFill>
                  <a:srgbClr val="007C6A"/>
                </a:solidFill>
                <a:latin typeface="Verdana" panose="020B0604030504040204" pitchFamily="34" charset="0"/>
                <a:ea typeface="Verdana" panose="020B0604030504040204" pitchFamily="34" charset="0"/>
              </a:rPr>
              <a:t>用 </a:t>
            </a:r>
            <a:r>
              <a:rPr lang="en-US" altLang="zh-CN" dirty="0" err="1">
                <a:solidFill>
                  <a:srgbClr val="007C6A"/>
                </a:solidFill>
                <a:latin typeface="Verdana" panose="020B0604030504040204" pitchFamily="34" charset="0"/>
                <a:ea typeface="Verdana" panose="020B0604030504040204" pitchFamily="34" charset="0"/>
              </a:rPr>
              <a:t>slaveof</a:t>
            </a:r>
            <a:r>
              <a:rPr lang="en-US" altLang="zh-CN" dirty="0">
                <a:solidFill>
                  <a:srgbClr val="007C6A"/>
                </a:solidFill>
                <a:latin typeface="Verdana" panose="020B0604030504040204" pitchFamily="34" charset="0"/>
                <a:ea typeface="Verdana" panose="020B0604030504040204" pitchFamily="34" charset="0"/>
              </a:rPr>
              <a:t>  &lt;</a:t>
            </a:r>
            <a:r>
              <a:rPr lang="en-US" altLang="zh-CN" dirty="0" err="1">
                <a:solidFill>
                  <a:srgbClr val="007C6A"/>
                </a:solidFill>
                <a:latin typeface="Verdana" panose="020B0604030504040204" pitchFamily="34" charset="0"/>
                <a:ea typeface="Verdana" panose="020B0604030504040204" pitchFamily="34" charset="0"/>
              </a:rPr>
              <a:t>ip</a:t>
            </a:r>
            <a:r>
              <a:rPr lang="en-US" altLang="zh-CN" dirty="0">
                <a:solidFill>
                  <a:srgbClr val="007C6A"/>
                </a:solidFill>
                <a:latin typeface="Verdana" panose="020B0604030504040204" pitchFamily="34" charset="0"/>
                <a:ea typeface="Verdana" panose="020B0604030504040204" pitchFamily="34" charset="0"/>
              </a:rPr>
              <a:t>&gt;  &lt;port&gt;</a:t>
            </a:r>
            <a:endParaRPr lang="zh-CN" altLang="en-US" dirty="0">
              <a:solidFill>
                <a:srgbClr val="007C6A"/>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zh-CN" altLang="en-US" dirty="0">
                <a:solidFill>
                  <a:srgbClr val="007C6A"/>
                </a:solidFill>
                <a:latin typeface="Verdana" panose="020B0604030504040204" pitchFamily="34" charset="0"/>
                <a:ea typeface="Verdana" panose="020B0604030504040204" pitchFamily="34" charset="0"/>
              </a:rPr>
              <a:t>中途变更转向</a:t>
            </a:r>
            <a:r>
              <a:rPr lang="en-US" altLang="zh-CN" dirty="0">
                <a:solidFill>
                  <a:srgbClr val="007C6A"/>
                </a:solidFill>
                <a:latin typeface="Verdana" panose="020B0604030504040204" pitchFamily="34" charset="0"/>
                <a:ea typeface="Verdana" panose="020B0604030504040204" pitchFamily="34" charset="0"/>
              </a:rPr>
              <a:t>:</a:t>
            </a:r>
            <a:r>
              <a:rPr lang="zh-CN" altLang="en-US" dirty="0">
                <a:solidFill>
                  <a:srgbClr val="007C6A"/>
                </a:solidFill>
                <a:latin typeface="Verdana" panose="020B0604030504040204" pitchFamily="34" charset="0"/>
                <a:ea typeface="Verdana" panose="020B0604030504040204" pitchFamily="34" charset="0"/>
              </a:rPr>
              <a:t>会清除之前的数据，重新建立拷贝最新的</a:t>
            </a:r>
            <a:endParaRPr lang="en-US" altLang="zh-CN" dirty="0">
              <a:solidFill>
                <a:srgbClr val="007C6A"/>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zh-CN" altLang="en-US" dirty="0">
                <a:solidFill>
                  <a:srgbClr val="007C6A"/>
                </a:solidFill>
                <a:latin typeface="Verdana" panose="020B0604030504040204" pitchFamily="34" charset="0"/>
                <a:ea typeface="Verdana" panose="020B0604030504040204" pitchFamily="34" charset="0"/>
              </a:rPr>
              <a:t>风险是一旦某个</a:t>
            </a:r>
            <a:r>
              <a:rPr lang="en-US" altLang="zh-CN" dirty="0">
                <a:solidFill>
                  <a:srgbClr val="007C6A"/>
                </a:solidFill>
                <a:latin typeface="Verdana" panose="020B0604030504040204" pitchFamily="34" charset="0"/>
                <a:ea typeface="Verdana" panose="020B0604030504040204" pitchFamily="34" charset="0"/>
              </a:rPr>
              <a:t>slave</a:t>
            </a:r>
            <a:r>
              <a:rPr lang="zh-CN" altLang="en-US" dirty="0">
                <a:solidFill>
                  <a:srgbClr val="007C6A"/>
                </a:solidFill>
                <a:latin typeface="Verdana" panose="020B0604030504040204" pitchFamily="34" charset="0"/>
                <a:ea typeface="Verdana" panose="020B0604030504040204" pitchFamily="34" charset="0"/>
              </a:rPr>
              <a:t>宕机，后面的</a:t>
            </a:r>
            <a:r>
              <a:rPr lang="en-US" altLang="zh-CN" dirty="0">
                <a:solidFill>
                  <a:srgbClr val="007C6A"/>
                </a:solidFill>
                <a:latin typeface="Verdana" panose="020B0604030504040204" pitchFamily="34" charset="0"/>
                <a:ea typeface="Verdana" panose="020B0604030504040204" pitchFamily="34" charset="0"/>
              </a:rPr>
              <a:t>slave</a:t>
            </a:r>
            <a:r>
              <a:rPr lang="zh-CN" altLang="en-US" dirty="0">
                <a:solidFill>
                  <a:srgbClr val="007C6A"/>
                </a:solidFill>
                <a:latin typeface="Verdana" panose="020B0604030504040204" pitchFamily="34" charset="0"/>
                <a:ea typeface="Verdana" panose="020B0604030504040204" pitchFamily="34" charset="0"/>
              </a:rPr>
              <a:t>都没法备份</a:t>
            </a:r>
          </a:p>
          <a:p>
            <a:pPr>
              <a:lnSpc>
                <a:spcPct val="150000"/>
              </a:lnSpc>
            </a:pPr>
            <a:r>
              <a:rPr lang="en-US" altLang="zh-CN" dirty="0">
                <a:solidFill>
                  <a:srgbClr val="007C6A"/>
                </a:solidFill>
                <a:latin typeface="Verdana" panose="020B0604030504040204" pitchFamily="34" charset="0"/>
                <a:ea typeface="Verdana" panose="020B0604030504040204" pitchFamily="34" charset="0"/>
              </a:rPr>
              <a:t> </a:t>
            </a:r>
            <a:endParaRPr lang="zh-CN" altLang="en-US" dirty="0">
              <a:solidFill>
                <a:srgbClr val="007C6A"/>
              </a:solidFill>
            </a:endParaRPr>
          </a:p>
        </p:txBody>
      </p:sp>
      <p:sp>
        <p:nvSpPr>
          <p:cNvPr id="4" name="矩形 3">
            <a:extLst>
              <a:ext uri="{FF2B5EF4-FFF2-40B4-BE49-F238E27FC236}">
                <a16:creationId xmlns:a16="http://schemas.microsoft.com/office/drawing/2014/main" id="{318A1B27-2F7B-4C91-87FF-F2B943904482}"/>
              </a:ext>
            </a:extLst>
          </p:cNvPr>
          <p:cNvSpPr/>
          <p:nvPr/>
        </p:nvSpPr>
        <p:spPr>
          <a:xfrm>
            <a:off x="2483768" y="116632"/>
            <a:ext cx="2419573"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的主从复制</a:t>
            </a:r>
            <a:endParaRPr lang="en-US" altLang="zh-CN" sz="2400" b="1" dirty="0">
              <a:solidFill>
                <a:schemeClr val="bg1"/>
              </a:solidFill>
            </a:endParaRPr>
          </a:p>
        </p:txBody>
      </p:sp>
      <p:pic>
        <p:nvPicPr>
          <p:cNvPr id="5" name="图片 4">
            <a:extLst>
              <a:ext uri="{FF2B5EF4-FFF2-40B4-BE49-F238E27FC236}">
                <a16:creationId xmlns:a16="http://schemas.microsoft.com/office/drawing/2014/main" id="{6883DCE8-EF5E-4ABB-853B-9C3ECC9FCF7C}"/>
              </a:ext>
            </a:extLst>
          </p:cNvPr>
          <p:cNvPicPr>
            <a:picLocks noChangeAspect="1"/>
          </p:cNvPicPr>
          <p:nvPr/>
        </p:nvPicPr>
        <p:blipFill>
          <a:blip r:embed="rId2"/>
          <a:stretch>
            <a:fillRect/>
          </a:stretch>
        </p:blipFill>
        <p:spPr>
          <a:xfrm>
            <a:off x="1897108" y="4459382"/>
            <a:ext cx="1018198" cy="1262245"/>
          </a:xfrm>
          <a:prstGeom prst="rect">
            <a:avLst/>
          </a:prstGeom>
        </p:spPr>
      </p:pic>
      <p:grpSp>
        <p:nvGrpSpPr>
          <p:cNvPr id="6" name="Group 4">
            <a:extLst>
              <a:ext uri="{FF2B5EF4-FFF2-40B4-BE49-F238E27FC236}">
                <a16:creationId xmlns:a16="http://schemas.microsoft.com/office/drawing/2014/main" id="{8C27C10F-3D69-476C-8A2E-AC0822878347}"/>
              </a:ext>
            </a:extLst>
          </p:cNvPr>
          <p:cNvGrpSpPr>
            <a:grpSpLocks noChangeAspect="1"/>
          </p:cNvGrpSpPr>
          <p:nvPr/>
        </p:nvGrpSpPr>
        <p:grpSpPr bwMode="auto">
          <a:xfrm>
            <a:off x="1667384" y="5179114"/>
            <a:ext cx="669104" cy="600894"/>
            <a:chOff x="1386" y="2066"/>
            <a:chExt cx="412" cy="370"/>
          </a:xfrm>
        </p:grpSpPr>
        <p:sp>
          <p:nvSpPr>
            <p:cNvPr id="7" name="AutoShape 3">
              <a:extLst>
                <a:ext uri="{FF2B5EF4-FFF2-40B4-BE49-F238E27FC236}">
                  <a16:creationId xmlns:a16="http://schemas.microsoft.com/office/drawing/2014/main" id="{EE96CE3A-9B07-4E79-9268-A2FE542419E5}"/>
                </a:ext>
              </a:extLst>
            </p:cNvPr>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8" name="Picture 5">
              <a:extLst>
                <a:ext uri="{FF2B5EF4-FFF2-40B4-BE49-F238E27FC236}">
                  <a16:creationId xmlns:a16="http://schemas.microsoft.com/office/drawing/2014/main" id="{A72B0B6E-FAF4-490B-BD75-56320A2318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a:extLst>
                <a:ext uri="{FF2B5EF4-FFF2-40B4-BE49-F238E27FC236}">
                  <a16:creationId xmlns:a16="http://schemas.microsoft.com/office/drawing/2014/main" id="{EE68DB47-4071-4BF8-B4EA-8E38364C59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val 7">
              <a:extLst>
                <a:ext uri="{FF2B5EF4-FFF2-40B4-BE49-F238E27FC236}">
                  <a16:creationId xmlns:a16="http://schemas.microsoft.com/office/drawing/2014/main" id="{AB82F6F0-3D6C-440A-B57B-F75B8BA61821}"/>
                </a:ext>
              </a:extLst>
            </p:cNvPr>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Oval 8">
              <a:extLst>
                <a:ext uri="{FF2B5EF4-FFF2-40B4-BE49-F238E27FC236}">
                  <a16:creationId xmlns:a16="http://schemas.microsoft.com/office/drawing/2014/main" id="{B7C78A41-CB82-4FAC-B3E8-A9B260643D36}"/>
                </a:ext>
              </a:extLst>
            </p:cNvPr>
            <p:cNvSpPr>
              <a:spLocks noChangeArrowheads="1"/>
            </p:cNvSpPr>
            <p:nvPr/>
          </p:nvSpPr>
          <p:spPr bwMode="auto">
            <a:xfrm>
              <a:off x="1408" y="2084"/>
              <a:ext cx="360" cy="318"/>
            </a:xfrm>
            <a:prstGeom prst="ellipse">
              <a:avLst/>
            </a:prstGeom>
            <a:noFill/>
            <a:ln w="26988" cap="sq">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Rectangle 9">
              <a:extLst>
                <a:ext uri="{FF2B5EF4-FFF2-40B4-BE49-F238E27FC236}">
                  <a16:creationId xmlns:a16="http://schemas.microsoft.com/office/drawing/2014/main" id="{E0A7B81C-E133-40EE-8D49-3CD23D830401}"/>
                </a:ext>
              </a:extLst>
            </p:cNvPr>
            <p:cNvSpPr>
              <a:spLocks noChangeArrowheads="1"/>
            </p:cNvSpPr>
            <p:nvPr/>
          </p:nvSpPr>
          <p:spPr bwMode="auto">
            <a:xfrm>
              <a:off x="1504" y="2155"/>
              <a:ext cx="17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b="1">
                  <a:solidFill>
                    <a:srgbClr val="FEFFFF"/>
                  </a:solidFill>
                  <a:latin typeface="Bell MT" panose="02020503060305020303" pitchFamily="18" charset="0"/>
                </a:rPr>
                <a:t>主</a:t>
              </a:r>
              <a:endParaRPr kumimoji="0" lang="zh-CN" altLang="zh-CN" sz="2400" b="0" i="0" u="none" strike="noStrike" cap="none" normalizeH="0" baseline="0">
                <a:ln>
                  <a:noFill/>
                </a:ln>
                <a:solidFill>
                  <a:schemeClr val="tx1"/>
                </a:solidFill>
                <a:effectLst/>
                <a:latin typeface="Arial" panose="020B0604020202020204" pitchFamily="34" charset="0"/>
              </a:endParaRPr>
            </a:p>
          </p:txBody>
        </p:sp>
      </p:grpSp>
      <p:pic>
        <p:nvPicPr>
          <p:cNvPr id="13" name="图片 12">
            <a:extLst>
              <a:ext uri="{FF2B5EF4-FFF2-40B4-BE49-F238E27FC236}">
                <a16:creationId xmlns:a16="http://schemas.microsoft.com/office/drawing/2014/main" id="{FD1A37BF-FECD-4E11-80C5-E4B201723C37}"/>
              </a:ext>
            </a:extLst>
          </p:cNvPr>
          <p:cNvPicPr>
            <a:picLocks noChangeAspect="1"/>
          </p:cNvPicPr>
          <p:nvPr/>
        </p:nvPicPr>
        <p:blipFill>
          <a:blip r:embed="rId2"/>
          <a:stretch>
            <a:fillRect/>
          </a:stretch>
        </p:blipFill>
        <p:spPr>
          <a:xfrm>
            <a:off x="4482605" y="4577247"/>
            <a:ext cx="1124823" cy="1305720"/>
          </a:xfrm>
          <a:prstGeom prst="rect">
            <a:avLst/>
          </a:prstGeom>
        </p:spPr>
      </p:pic>
      <p:grpSp>
        <p:nvGrpSpPr>
          <p:cNvPr id="14" name="Group 4">
            <a:extLst>
              <a:ext uri="{FF2B5EF4-FFF2-40B4-BE49-F238E27FC236}">
                <a16:creationId xmlns:a16="http://schemas.microsoft.com/office/drawing/2014/main" id="{CF6FC4CF-CE3C-4E41-8E52-8FFB19295C08}"/>
              </a:ext>
            </a:extLst>
          </p:cNvPr>
          <p:cNvGrpSpPr>
            <a:grpSpLocks noChangeAspect="1"/>
          </p:cNvGrpSpPr>
          <p:nvPr/>
        </p:nvGrpSpPr>
        <p:grpSpPr bwMode="auto">
          <a:xfrm>
            <a:off x="4290969" y="5286397"/>
            <a:ext cx="654050" cy="587374"/>
            <a:chOff x="1386" y="2066"/>
            <a:chExt cx="412" cy="370"/>
          </a:xfrm>
        </p:grpSpPr>
        <p:sp>
          <p:nvSpPr>
            <p:cNvPr id="15" name="AutoShape 3">
              <a:extLst>
                <a:ext uri="{FF2B5EF4-FFF2-40B4-BE49-F238E27FC236}">
                  <a16:creationId xmlns:a16="http://schemas.microsoft.com/office/drawing/2014/main" id="{ADC5B5FA-8064-49F1-A9CE-7394ACF0AE29}"/>
                </a:ext>
              </a:extLst>
            </p:cNvPr>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16" name="Picture 5">
              <a:extLst>
                <a:ext uri="{FF2B5EF4-FFF2-40B4-BE49-F238E27FC236}">
                  <a16:creationId xmlns:a16="http://schemas.microsoft.com/office/drawing/2014/main" id="{4915BBFD-5326-4C35-9E02-D102011A93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6">
              <a:extLst>
                <a:ext uri="{FF2B5EF4-FFF2-40B4-BE49-F238E27FC236}">
                  <a16:creationId xmlns:a16="http://schemas.microsoft.com/office/drawing/2014/main" id="{CC068F3C-3128-470A-A9D5-B95824C6F9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Oval 7">
              <a:extLst>
                <a:ext uri="{FF2B5EF4-FFF2-40B4-BE49-F238E27FC236}">
                  <a16:creationId xmlns:a16="http://schemas.microsoft.com/office/drawing/2014/main" id="{27511BA9-E7C4-4CDC-8ECF-2821C9E0FD36}"/>
                </a:ext>
              </a:extLst>
            </p:cNvPr>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Oval 8">
              <a:extLst>
                <a:ext uri="{FF2B5EF4-FFF2-40B4-BE49-F238E27FC236}">
                  <a16:creationId xmlns:a16="http://schemas.microsoft.com/office/drawing/2014/main" id="{D8D86F7D-CFE9-41CA-8FB4-E720FD8207DF}"/>
                </a:ext>
              </a:extLst>
            </p:cNvPr>
            <p:cNvSpPr>
              <a:spLocks noChangeArrowheads="1"/>
            </p:cNvSpPr>
            <p:nvPr/>
          </p:nvSpPr>
          <p:spPr bwMode="auto">
            <a:xfrm>
              <a:off x="1408" y="2084"/>
              <a:ext cx="360" cy="318"/>
            </a:xfrm>
            <a:prstGeom prst="ellipse">
              <a:avLst/>
            </a:prstGeom>
            <a:noFill/>
            <a:ln w="26988" cap="sq">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9">
              <a:extLst>
                <a:ext uri="{FF2B5EF4-FFF2-40B4-BE49-F238E27FC236}">
                  <a16:creationId xmlns:a16="http://schemas.microsoft.com/office/drawing/2014/main" id="{66FB5C95-0A5B-4946-9F4B-579E3702E592}"/>
                </a:ext>
              </a:extLst>
            </p:cNvPr>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rPr>
                <a:t>从</a:t>
              </a:r>
              <a:endParaRPr kumimoji="0" lang="zh-CN" altLang="zh-CN" sz="1800" b="0" i="0" u="none" strike="noStrike" cap="none" normalizeH="0" baseline="0">
                <a:ln>
                  <a:noFill/>
                </a:ln>
                <a:solidFill>
                  <a:schemeClr val="bg1"/>
                </a:solidFill>
                <a:effectLst/>
                <a:latin typeface="Arial" panose="020B0604020202020204" pitchFamily="34" charset="0"/>
              </a:endParaRPr>
            </a:p>
          </p:txBody>
        </p:sp>
      </p:grpSp>
      <p:pic>
        <p:nvPicPr>
          <p:cNvPr id="21" name="图片 20">
            <a:extLst>
              <a:ext uri="{FF2B5EF4-FFF2-40B4-BE49-F238E27FC236}">
                <a16:creationId xmlns:a16="http://schemas.microsoft.com/office/drawing/2014/main" id="{ED085168-1535-43C5-9EFB-5BA5FDD2EE67}"/>
              </a:ext>
            </a:extLst>
          </p:cNvPr>
          <p:cNvPicPr>
            <a:picLocks noChangeAspect="1"/>
          </p:cNvPicPr>
          <p:nvPr/>
        </p:nvPicPr>
        <p:blipFill>
          <a:blip r:embed="rId2"/>
          <a:stretch>
            <a:fillRect/>
          </a:stretch>
        </p:blipFill>
        <p:spPr>
          <a:xfrm>
            <a:off x="7327125" y="4556630"/>
            <a:ext cx="1124823" cy="1305720"/>
          </a:xfrm>
          <a:prstGeom prst="rect">
            <a:avLst/>
          </a:prstGeom>
        </p:spPr>
      </p:pic>
      <p:grpSp>
        <p:nvGrpSpPr>
          <p:cNvPr id="22" name="Group 4">
            <a:extLst>
              <a:ext uri="{FF2B5EF4-FFF2-40B4-BE49-F238E27FC236}">
                <a16:creationId xmlns:a16="http://schemas.microsoft.com/office/drawing/2014/main" id="{7BC31673-5D82-4EDA-9731-AB41BF8C4999}"/>
              </a:ext>
            </a:extLst>
          </p:cNvPr>
          <p:cNvGrpSpPr>
            <a:grpSpLocks noChangeAspect="1"/>
          </p:cNvGrpSpPr>
          <p:nvPr/>
        </p:nvGrpSpPr>
        <p:grpSpPr bwMode="auto">
          <a:xfrm>
            <a:off x="7135489" y="5265780"/>
            <a:ext cx="654050" cy="587374"/>
            <a:chOff x="1386" y="2066"/>
            <a:chExt cx="412" cy="370"/>
          </a:xfrm>
        </p:grpSpPr>
        <p:sp>
          <p:nvSpPr>
            <p:cNvPr id="23" name="AutoShape 3">
              <a:extLst>
                <a:ext uri="{FF2B5EF4-FFF2-40B4-BE49-F238E27FC236}">
                  <a16:creationId xmlns:a16="http://schemas.microsoft.com/office/drawing/2014/main" id="{F5610D67-7AC8-46AB-988A-159219CB6A03}"/>
                </a:ext>
              </a:extLst>
            </p:cNvPr>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24" name="Picture 5">
              <a:extLst>
                <a:ext uri="{FF2B5EF4-FFF2-40B4-BE49-F238E27FC236}">
                  <a16:creationId xmlns:a16="http://schemas.microsoft.com/office/drawing/2014/main" id="{F247CCCF-11B8-420B-A331-A63F34A5D2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6">
              <a:extLst>
                <a:ext uri="{FF2B5EF4-FFF2-40B4-BE49-F238E27FC236}">
                  <a16:creationId xmlns:a16="http://schemas.microsoft.com/office/drawing/2014/main" id="{BAEBE988-BF2F-4A6B-80ED-CCA257FCC7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Oval 7">
              <a:extLst>
                <a:ext uri="{FF2B5EF4-FFF2-40B4-BE49-F238E27FC236}">
                  <a16:creationId xmlns:a16="http://schemas.microsoft.com/office/drawing/2014/main" id="{1D2E0343-7E00-463C-9EFB-71F329FFDF0F}"/>
                </a:ext>
              </a:extLst>
            </p:cNvPr>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Oval 8">
              <a:extLst>
                <a:ext uri="{FF2B5EF4-FFF2-40B4-BE49-F238E27FC236}">
                  <a16:creationId xmlns:a16="http://schemas.microsoft.com/office/drawing/2014/main" id="{AE76CDB4-58B5-42EB-8CA9-159343DFCBD8}"/>
                </a:ext>
              </a:extLst>
            </p:cNvPr>
            <p:cNvSpPr>
              <a:spLocks noChangeArrowheads="1"/>
            </p:cNvSpPr>
            <p:nvPr/>
          </p:nvSpPr>
          <p:spPr bwMode="auto">
            <a:xfrm>
              <a:off x="1408" y="2084"/>
              <a:ext cx="360" cy="318"/>
            </a:xfrm>
            <a:prstGeom prst="ellipse">
              <a:avLst/>
            </a:prstGeom>
            <a:noFill/>
            <a:ln w="26988" cap="sq">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Rectangle 9">
              <a:extLst>
                <a:ext uri="{FF2B5EF4-FFF2-40B4-BE49-F238E27FC236}">
                  <a16:creationId xmlns:a16="http://schemas.microsoft.com/office/drawing/2014/main" id="{F2E0D320-6E99-4D78-9A1C-4F340FBA60F1}"/>
                </a:ext>
              </a:extLst>
            </p:cNvPr>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rPr>
                <a:t>从</a:t>
              </a:r>
              <a:endParaRPr kumimoji="0" lang="zh-CN" altLang="zh-CN" sz="1800" b="0" i="0" u="none" strike="noStrike" cap="none" normalizeH="0" baseline="0">
                <a:ln>
                  <a:noFill/>
                </a:ln>
                <a:solidFill>
                  <a:schemeClr val="bg1"/>
                </a:solidFill>
                <a:effectLst/>
                <a:latin typeface="Arial" panose="020B0604020202020204" pitchFamily="34" charset="0"/>
              </a:endParaRPr>
            </a:p>
          </p:txBody>
        </p:sp>
      </p:grpSp>
      <p:cxnSp>
        <p:nvCxnSpPr>
          <p:cNvPr id="29" name="直接箭头连接符 28">
            <a:extLst>
              <a:ext uri="{FF2B5EF4-FFF2-40B4-BE49-F238E27FC236}">
                <a16:creationId xmlns:a16="http://schemas.microsoft.com/office/drawing/2014/main" id="{5AA40FD6-F3BD-41F7-AF42-103DC45277A1}"/>
              </a:ext>
            </a:extLst>
          </p:cNvPr>
          <p:cNvCxnSpPr/>
          <p:nvPr/>
        </p:nvCxnSpPr>
        <p:spPr>
          <a:xfrm flipV="1">
            <a:off x="3003513" y="5146052"/>
            <a:ext cx="1248904" cy="3774"/>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0EF826F0-17AD-4C09-A019-8228899A07DE}"/>
              </a:ext>
            </a:extLst>
          </p:cNvPr>
          <p:cNvCxnSpPr/>
          <p:nvPr/>
        </p:nvCxnSpPr>
        <p:spPr>
          <a:xfrm flipV="1">
            <a:off x="5587085" y="5249011"/>
            <a:ext cx="1353277" cy="3774"/>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847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2389125-BDDF-4248-ABC0-22960B436C0E}"/>
              </a:ext>
            </a:extLst>
          </p:cNvPr>
          <p:cNvSpPr/>
          <p:nvPr/>
        </p:nvSpPr>
        <p:spPr>
          <a:xfrm>
            <a:off x="755576" y="1196752"/>
            <a:ext cx="1880643"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反客为主  </a:t>
            </a:r>
            <a:endParaRPr lang="en-US" altLang="zh-CN" sz="2400" b="1">
              <a:solidFill>
                <a:srgbClr val="007C6A"/>
              </a:solidFill>
              <a:latin typeface="Arial" panose="020B0604020202020204" pitchFamily="34" charset="0"/>
            </a:endParaRPr>
          </a:p>
        </p:txBody>
      </p:sp>
      <p:sp>
        <p:nvSpPr>
          <p:cNvPr id="3" name="矩形 2">
            <a:extLst>
              <a:ext uri="{FF2B5EF4-FFF2-40B4-BE49-F238E27FC236}">
                <a16:creationId xmlns:a16="http://schemas.microsoft.com/office/drawing/2014/main" id="{D7020092-26A4-4A77-887F-E740B54F2591}"/>
              </a:ext>
            </a:extLst>
          </p:cNvPr>
          <p:cNvSpPr/>
          <p:nvPr/>
        </p:nvSpPr>
        <p:spPr>
          <a:xfrm>
            <a:off x="1115616" y="1988840"/>
            <a:ext cx="7344816" cy="1754326"/>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a:solidFill>
                  <a:srgbClr val="007C6A"/>
                </a:solidFill>
                <a:latin typeface="Verdana" panose="020B0604030504040204" pitchFamily="34" charset="0"/>
              </a:rPr>
              <a:t> </a:t>
            </a:r>
            <a:r>
              <a:rPr lang="zh-CN" altLang="en-US" dirty="0">
                <a:solidFill>
                  <a:srgbClr val="007C6A"/>
                </a:solidFill>
                <a:latin typeface="Verdana" panose="020B0604030504040204" pitchFamily="34" charset="0"/>
              </a:rPr>
              <a:t>当一个</a:t>
            </a:r>
            <a:r>
              <a:rPr lang="en-US" altLang="zh-CN" dirty="0">
                <a:solidFill>
                  <a:srgbClr val="007C6A"/>
                </a:solidFill>
                <a:latin typeface="Verdana" panose="020B0604030504040204" pitchFamily="34" charset="0"/>
              </a:rPr>
              <a:t>master</a:t>
            </a:r>
            <a:r>
              <a:rPr lang="zh-CN" altLang="en-US" dirty="0">
                <a:solidFill>
                  <a:srgbClr val="007C6A"/>
                </a:solidFill>
                <a:latin typeface="Verdana" panose="020B0604030504040204" pitchFamily="34" charset="0"/>
              </a:rPr>
              <a:t>宕机后，后面的</a:t>
            </a:r>
            <a:r>
              <a:rPr lang="en-US" altLang="zh-CN" dirty="0">
                <a:solidFill>
                  <a:srgbClr val="007C6A"/>
                </a:solidFill>
                <a:latin typeface="Verdana" panose="020B0604030504040204" pitchFamily="34" charset="0"/>
              </a:rPr>
              <a:t>slave</a:t>
            </a:r>
            <a:r>
              <a:rPr lang="zh-CN" altLang="en-US" dirty="0">
                <a:solidFill>
                  <a:srgbClr val="007C6A"/>
                </a:solidFill>
                <a:latin typeface="Verdana" panose="020B0604030504040204" pitchFamily="34" charset="0"/>
              </a:rPr>
              <a:t>可以立刻升为</a:t>
            </a:r>
            <a:r>
              <a:rPr lang="en-US" altLang="zh-CN" dirty="0">
                <a:solidFill>
                  <a:srgbClr val="007C6A"/>
                </a:solidFill>
                <a:latin typeface="Verdana" panose="020B0604030504040204" pitchFamily="34" charset="0"/>
              </a:rPr>
              <a:t>master</a:t>
            </a:r>
            <a:r>
              <a:rPr lang="zh-CN" altLang="en-US" dirty="0">
                <a:solidFill>
                  <a:srgbClr val="007C6A"/>
                </a:solidFill>
                <a:latin typeface="Verdana" panose="020B0604030504040204" pitchFamily="34" charset="0"/>
              </a:rPr>
              <a:t>，其后面的</a:t>
            </a:r>
            <a:r>
              <a:rPr lang="en-US" altLang="zh-CN" dirty="0">
                <a:solidFill>
                  <a:srgbClr val="007C6A"/>
                </a:solidFill>
                <a:latin typeface="Verdana" panose="020B0604030504040204" pitchFamily="34" charset="0"/>
              </a:rPr>
              <a:t>slave</a:t>
            </a:r>
            <a:r>
              <a:rPr lang="zh-CN" altLang="en-US" dirty="0">
                <a:solidFill>
                  <a:srgbClr val="007C6A"/>
                </a:solidFill>
                <a:latin typeface="Verdana" panose="020B0604030504040204" pitchFamily="34" charset="0"/>
              </a:rPr>
              <a:t>不用做任何修改。。</a:t>
            </a:r>
            <a:endParaRPr lang="en-US" altLang="zh-CN" dirty="0">
              <a:solidFill>
                <a:srgbClr val="007C6A"/>
              </a:solidFill>
              <a:latin typeface="Verdana" panose="020B0604030504040204" pitchFamily="34" charset="0"/>
            </a:endParaRPr>
          </a:p>
          <a:p>
            <a:pPr marL="285750" indent="-285750">
              <a:lnSpc>
                <a:spcPct val="150000"/>
              </a:lnSpc>
              <a:buFont typeface="Arial" panose="020B0604020202020204" pitchFamily="34" charset="0"/>
              <a:buChar char="•"/>
            </a:pPr>
            <a:r>
              <a:rPr lang="zh-CN" altLang="en-US" dirty="0">
                <a:solidFill>
                  <a:srgbClr val="007C6A"/>
                </a:solidFill>
                <a:latin typeface="Verdana" panose="020B0604030504040204" pitchFamily="34" charset="0"/>
                <a:ea typeface="Verdana" panose="020B0604030504040204" pitchFamily="34" charset="0"/>
              </a:rPr>
              <a:t>用 </a:t>
            </a:r>
            <a:r>
              <a:rPr lang="en-US" altLang="zh-CN" dirty="0" err="1">
                <a:solidFill>
                  <a:srgbClr val="007C6A"/>
                </a:solidFill>
                <a:latin typeface="Verdana" panose="020B0604030504040204" pitchFamily="34" charset="0"/>
                <a:ea typeface="Verdana" panose="020B0604030504040204" pitchFamily="34" charset="0"/>
              </a:rPr>
              <a:t>slaveof</a:t>
            </a:r>
            <a:r>
              <a:rPr lang="en-US" altLang="zh-CN" dirty="0">
                <a:solidFill>
                  <a:srgbClr val="007C6A"/>
                </a:solidFill>
                <a:latin typeface="Verdana" panose="020B0604030504040204" pitchFamily="34" charset="0"/>
                <a:ea typeface="Verdana" panose="020B0604030504040204" pitchFamily="34" charset="0"/>
              </a:rPr>
              <a:t>  no one  </a:t>
            </a:r>
            <a:r>
              <a:rPr lang="zh-CN" altLang="en-US" dirty="0">
                <a:solidFill>
                  <a:srgbClr val="007C6A"/>
                </a:solidFill>
                <a:latin typeface="Verdana" panose="020B0604030504040204" pitchFamily="34" charset="0"/>
                <a:ea typeface="Verdana" panose="020B0604030504040204" pitchFamily="34" charset="0"/>
              </a:rPr>
              <a:t>将从机变为主机。</a:t>
            </a:r>
            <a:endParaRPr lang="en-US" altLang="zh-CN" dirty="0">
              <a:solidFill>
                <a:srgbClr val="007C6A"/>
              </a:solidFill>
              <a:latin typeface="Verdana" panose="020B0604030504040204" pitchFamily="34" charset="0"/>
              <a:ea typeface="Verdana" panose="020B0604030504040204" pitchFamily="34" charset="0"/>
            </a:endParaRPr>
          </a:p>
          <a:p>
            <a:pPr>
              <a:lnSpc>
                <a:spcPct val="150000"/>
              </a:lnSpc>
            </a:pPr>
            <a:r>
              <a:rPr lang="en-US" altLang="zh-CN" dirty="0">
                <a:solidFill>
                  <a:srgbClr val="007C6A"/>
                </a:solidFill>
                <a:latin typeface="Verdana" panose="020B0604030504040204" pitchFamily="34" charset="0"/>
                <a:ea typeface="Verdana" panose="020B0604030504040204" pitchFamily="34" charset="0"/>
              </a:rPr>
              <a:t> </a:t>
            </a:r>
            <a:endParaRPr lang="zh-CN" altLang="en-US" dirty="0">
              <a:solidFill>
                <a:srgbClr val="007C6A"/>
              </a:solidFill>
            </a:endParaRPr>
          </a:p>
        </p:txBody>
      </p:sp>
      <p:sp>
        <p:nvSpPr>
          <p:cNvPr id="4" name="矩形 3">
            <a:extLst>
              <a:ext uri="{FF2B5EF4-FFF2-40B4-BE49-F238E27FC236}">
                <a16:creationId xmlns:a16="http://schemas.microsoft.com/office/drawing/2014/main" id="{268BEAFD-D97A-45A4-8A96-1E32BD491891}"/>
              </a:ext>
            </a:extLst>
          </p:cNvPr>
          <p:cNvSpPr/>
          <p:nvPr/>
        </p:nvSpPr>
        <p:spPr>
          <a:xfrm>
            <a:off x="2483768" y="116632"/>
            <a:ext cx="2419573"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的主从复制</a:t>
            </a:r>
            <a:endParaRPr lang="en-US" altLang="zh-CN" sz="2400" b="1" dirty="0">
              <a:solidFill>
                <a:schemeClr val="bg1"/>
              </a:solidFill>
            </a:endParaRPr>
          </a:p>
        </p:txBody>
      </p:sp>
    </p:spTree>
    <p:extLst>
      <p:ext uri="{BB962C8B-B14F-4D97-AF65-F5344CB8AC3E}">
        <p14:creationId xmlns:p14="http://schemas.microsoft.com/office/powerpoint/2010/main" val="3835409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62C97EF-058B-4398-95AE-7C51A57F1CBA}"/>
              </a:ext>
            </a:extLst>
          </p:cNvPr>
          <p:cNvSpPr/>
          <p:nvPr/>
        </p:nvSpPr>
        <p:spPr>
          <a:xfrm>
            <a:off x="1624736" y="1151510"/>
            <a:ext cx="1927131" cy="504305"/>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000">
                <a:solidFill>
                  <a:srgbClr val="007C6A"/>
                </a:solidFill>
                <a:latin typeface="Arial" panose="020B0604020202020204" pitchFamily="34" charset="0"/>
                <a:ea typeface="微软雅黑" panose="020B0503020204020204" pitchFamily="34" charset="-122"/>
                <a:sym typeface="Arial" panose="020B0604020202020204" pitchFamily="34" charset="0"/>
              </a:rPr>
              <a:t>Memcached</a:t>
            </a:r>
            <a:endParaRPr lang="en-US" altLang="zh-CN" sz="2000" b="1">
              <a:solidFill>
                <a:srgbClr val="007C6A"/>
              </a:solidFill>
            </a:endParaRPr>
          </a:p>
        </p:txBody>
      </p:sp>
      <p:sp>
        <p:nvSpPr>
          <p:cNvPr id="3" name="矩形 2">
            <a:extLst>
              <a:ext uri="{FF2B5EF4-FFF2-40B4-BE49-F238E27FC236}">
                <a16:creationId xmlns:a16="http://schemas.microsoft.com/office/drawing/2014/main" id="{DF6DB269-8C83-4B78-A2E0-9A046BB00311}"/>
              </a:ext>
            </a:extLst>
          </p:cNvPr>
          <p:cNvSpPr/>
          <p:nvPr/>
        </p:nvSpPr>
        <p:spPr>
          <a:xfrm>
            <a:off x="1828018" y="1621078"/>
            <a:ext cx="5701373" cy="1421928"/>
          </a:xfrm>
          <a:prstGeom prst="rect">
            <a:avLst/>
          </a:prstGeom>
        </p:spPr>
        <p:txBody>
          <a:bodyPr wrap="square">
            <a:spAutoFit/>
          </a:bodyPr>
          <a:lstStyle/>
          <a:p>
            <a:pPr marL="342900" indent="-342900">
              <a:lnSpc>
                <a:spcPct val="120000"/>
              </a:lnSpc>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很早出现的</a:t>
            </a:r>
            <a:r>
              <a:rPr lang="en-US" altLang="zh-CN" dirty="0" err="1">
                <a:solidFill>
                  <a:srgbClr val="007C6A"/>
                </a:solidFill>
                <a:latin typeface="Arial" panose="020B0604020202020204" pitchFamily="34" charset="0"/>
                <a:ea typeface="微软雅黑" panose="020B0503020204020204" pitchFamily="34" charset="-122"/>
                <a:sym typeface="Arial" panose="020B0604020202020204" pitchFamily="34" charset="0"/>
              </a:rPr>
              <a:t>NoSql</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数据库</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数据都在内存中，一般不持久化</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支持简单的</a:t>
            </a:r>
            <a:r>
              <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rPr>
              <a:t>key-value</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模式</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一般是作为</a:t>
            </a:r>
            <a:r>
              <a:rPr lang="zh-CN" altLang="en-US" dirty="0">
                <a:solidFill>
                  <a:srgbClr val="FF0000"/>
                </a:solidFill>
                <a:latin typeface="Arial" panose="020B0604020202020204" pitchFamily="34" charset="0"/>
                <a:ea typeface="微软雅黑" panose="020B0503020204020204" pitchFamily="34" charset="-122"/>
                <a:sym typeface="Arial" panose="020B0604020202020204" pitchFamily="34" charset="0"/>
              </a:rPr>
              <a:t>缓存数据库</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辅助持久化的数据库</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 name="图片 3">
            <a:extLst>
              <a:ext uri="{FF2B5EF4-FFF2-40B4-BE49-F238E27FC236}">
                <a16:creationId xmlns:a16="http://schemas.microsoft.com/office/drawing/2014/main" id="{4EE2CE64-A41A-4463-8529-B0CD85EB63F2}"/>
              </a:ext>
            </a:extLst>
          </p:cNvPr>
          <p:cNvPicPr>
            <a:picLocks noChangeAspect="1"/>
          </p:cNvPicPr>
          <p:nvPr/>
        </p:nvPicPr>
        <p:blipFill>
          <a:blip r:embed="rId2"/>
          <a:stretch>
            <a:fillRect/>
          </a:stretch>
        </p:blipFill>
        <p:spPr>
          <a:xfrm>
            <a:off x="395536" y="1405670"/>
            <a:ext cx="1127559" cy="1156471"/>
          </a:xfrm>
          <a:prstGeom prst="rect">
            <a:avLst/>
          </a:prstGeom>
        </p:spPr>
      </p:pic>
      <p:pic>
        <p:nvPicPr>
          <p:cNvPr id="5" name="图片 4">
            <a:extLst>
              <a:ext uri="{FF2B5EF4-FFF2-40B4-BE49-F238E27FC236}">
                <a16:creationId xmlns:a16="http://schemas.microsoft.com/office/drawing/2014/main" id="{1B705EA4-8C4E-4DAA-8BF6-DFF25D5BDEDB}"/>
              </a:ext>
            </a:extLst>
          </p:cNvPr>
          <p:cNvPicPr>
            <a:picLocks noChangeAspect="1"/>
          </p:cNvPicPr>
          <p:nvPr/>
        </p:nvPicPr>
        <p:blipFill>
          <a:blip r:embed="rId3"/>
          <a:stretch>
            <a:fillRect/>
          </a:stretch>
        </p:blipFill>
        <p:spPr>
          <a:xfrm>
            <a:off x="395536" y="4005064"/>
            <a:ext cx="1915413" cy="720080"/>
          </a:xfrm>
          <a:prstGeom prst="rect">
            <a:avLst/>
          </a:prstGeom>
        </p:spPr>
      </p:pic>
      <p:sp>
        <p:nvSpPr>
          <p:cNvPr id="6" name="矩形 5">
            <a:extLst>
              <a:ext uri="{FF2B5EF4-FFF2-40B4-BE49-F238E27FC236}">
                <a16:creationId xmlns:a16="http://schemas.microsoft.com/office/drawing/2014/main" id="{E3A6C818-3177-40CA-8D7D-CE86A3AED642}"/>
              </a:ext>
            </a:extLst>
          </p:cNvPr>
          <p:cNvSpPr/>
          <p:nvPr/>
        </p:nvSpPr>
        <p:spPr>
          <a:xfrm>
            <a:off x="2483768" y="3439704"/>
            <a:ext cx="1218923" cy="589072"/>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a:solidFill>
                  <a:srgbClr val="007C6A"/>
                </a:solidFill>
              </a:rPr>
              <a:t>Redis</a:t>
            </a:r>
          </a:p>
        </p:txBody>
      </p:sp>
      <p:sp>
        <p:nvSpPr>
          <p:cNvPr id="7" name="矩形 6">
            <a:extLst>
              <a:ext uri="{FF2B5EF4-FFF2-40B4-BE49-F238E27FC236}">
                <a16:creationId xmlns:a16="http://schemas.microsoft.com/office/drawing/2014/main" id="{4E5CB7D6-F6F1-42FC-9653-C528264082D1}"/>
              </a:ext>
            </a:extLst>
          </p:cNvPr>
          <p:cNvSpPr/>
          <p:nvPr/>
        </p:nvSpPr>
        <p:spPr>
          <a:xfrm>
            <a:off x="2771800" y="4005064"/>
            <a:ext cx="5701373" cy="1892826"/>
          </a:xfrm>
          <a:prstGeom prst="rect">
            <a:avLst/>
          </a:prstGeom>
        </p:spPr>
        <p:txBody>
          <a:bodyPr wrap="square">
            <a:spAutoFit/>
          </a:bodyPr>
          <a:lstStyle/>
          <a:p>
            <a:pPr marL="342900" indent="-342900">
              <a:lnSpc>
                <a:spcPct val="130000"/>
              </a:lnSpc>
              <a:buFont typeface="Arial" panose="020B0604020202020204" pitchFamily="34" charset="0"/>
              <a:buChar char="•"/>
            </a:pPr>
            <a:r>
              <a:rPr lang="zh-CN" altLang="en-US">
                <a:solidFill>
                  <a:srgbClr val="007C6A"/>
                </a:solidFill>
                <a:latin typeface="Arial" panose="020B0604020202020204" pitchFamily="34" charset="0"/>
                <a:ea typeface="微软雅黑" panose="020B0503020204020204" pitchFamily="34" charset="-122"/>
                <a:sym typeface="Arial" panose="020B0604020202020204" pitchFamily="34" charset="0"/>
              </a:rPr>
              <a:t>几乎覆盖了</a:t>
            </a:r>
            <a:r>
              <a:rPr lang="en-US" altLang="zh-CN">
                <a:solidFill>
                  <a:srgbClr val="007C6A"/>
                </a:solidFill>
                <a:latin typeface="Arial" panose="020B0604020202020204" pitchFamily="34" charset="0"/>
                <a:ea typeface="微软雅黑" panose="020B0503020204020204" pitchFamily="34" charset="-122"/>
                <a:sym typeface="Arial" panose="020B0604020202020204" pitchFamily="34" charset="0"/>
              </a:rPr>
              <a:t>Memcached</a:t>
            </a:r>
            <a:r>
              <a:rPr lang="zh-CN" altLang="en-US">
                <a:solidFill>
                  <a:srgbClr val="007C6A"/>
                </a:solidFill>
                <a:latin typeface="Arial" panose="020B0604020202020204" pitchFamily="34" charset="0"/>
                <a:ea typeface="微软雅黑" panose="020B0503020204020204" pitchFamily="34" charset="-122"/>
                <a:sym typeface="Arial" panose="020B0604020202020204" pitchFamily="34" charset="0"/>
              </a:rPr>
              <a:t>的绝大部分功能</a:t>
            </a:r>
            <a:endParaRPr lang="en-US" altLang="zh-CN">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30000"/>
              </a:lnSpc>
              <a:buFont typeface="Arial" panose="020B0604020202020204" pitchFamily="34" charset="0"/>
              <a:buChar char="•"/>
            </a:pPr>
            <a:r>
              <a:rPr lang="zh-CN" altLang="en-US">
                <a:solidFill>
                  <a:srgbClr val="007C6A"/>
                </a:solidFill>
                <a:latin typeface="Arial" panose="020B0604020202020204" pitchFamily="34" charset="0"/>
                <a:ea typeface="微软雅黑" panose="020B0503020204020204" pitchFamily="34" charset="-122"/>
                <a:sym typeface="Arial" panose="020B0604020202020204" pitchFamily="34" charset="0"/>
              </a:rPr>
              <a:t>数据都在内存中，支持持久化，主要用作备份恢复</a:t>
            </a:r>
            <a:endParaRPr lang="en-US" altLang="zh-CN">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30000"/>
              </a:lnSpc>
              <a:buFont typeface="Arial" panose="020B0604020202020204" pitchFamily="34" charset="0"/>
              <a:buChar char="•"/>
            </a:pPr>
            <a:r>
              <a:rPr lang="zh-CN" altLang="en-US">
                <a:solidFill>
                  <a:srgbClr val="007C6A"/>
                </a:solidFill>
                <a:latin typeface="Arial" panose="020B0604020202020204" pitchFamily="34" charset="0"/>
                <a:ea typeface="微软雅黑" panose="020B0503020204020204" pitchFamily="34" charset="-122"/>
                <a:sym typeface="Arial" panose="020B0604020202020204" pitchFamily="34" charset="0"/>
              </a:rPr>
              <a:t>除了支持简单的</a:t>
            </a:r>
            <a:r>
              <a:rPr lang="en-US" altLang="zh-CN">
                <a:solidFill>
                  <a:srgbClr val="007C6A"/>
                </a:solidFill>
                <a:latin typeface="Arial" panose="020B0604020202020204" pitchFamily="34" charset="0"/>
                <a:ea typeface="微软雅黑" panose="020B0503020204020204" pitchFamily="34" charset="-122"/>
                <a:sym typeface="Arial" panose="020B0604020202020204" pitchFamily="34" charset="0"/>
              </a:rPr>
              <a:t>key-value</a:t>
            </a:r>
            <a:r>
              <a:rPr lang="zh-CN" altLang="en-US">
                <a:solidFill>
                  <a:srgbClr val="007C6A"/>
                </a:solidFill>
                <a:latin typeface="Arial" panose="020B0604020202020204" pitchFamily="34" charset="0"/>
                <a:ea typeface="微软雅黑" panose="020B0503020204020204" pitchFamily="34" charset="-122"/>
                <a:sym typeface="Arial" panose="020B0604020202020204" pitchFamily="34" charset="0"/>
              </a:rPr>
              <a:t>模式，还支持多种</a:t>
            </a:r>
            <a:r>
              <a:rPr lang="zh-CN" altLang="en-US">
                <a:solidFill>
                  <a:srgbClr val="007C6A"/>
                </a:solidFill>
                <a:latin typeface="Arial" panose="020B0604020202020204" pitchFamily="34" charset="0"/>
                <a:ea typeface="微软雅黑" panose="020B0503020204020204" pitchFamily="34" charset="-122"/>
              </a:rPr>
              <a:t>数据结构的存储</a:t>
            </a:r>
            <a:r>
              <a:rPr lang="zh-CN" altLang="en-US">
                <a:solidFill>
                  <a:srgbClr val="007C6A"/>
                </a:solidFill>
                <a:latin typeface="Arial" panose="020B0604020202020204" pitchFamily="34" charset="0"/>
                <a:ea typeface="微软雅黑" panose="020B0503020204020204" pitchFamily="34" charset="-122"/>
                <a:sym typeface="Arial" panose="020B0604020202020204" pitchFamily="34" charset="0"/>
              </a:rPr>
              <a:t>，比如</a:t>
            </a:r>
            <a:r>
              <a:rPr lang="zh-CN" altLang="en-US">
                <a:solidFill>
                  <a:srgbClr val="007C6A"/>
                </a:solidFill>
                <a:latin typeface="Arial" panose="020B0604020202020204" pitchFamily="34" charset="0"/>
                <a:ea typeface="微软雅黑" panose="020B0503020204020204" pitchFamily="34" charset="-122"/>
              </a:rPr>
              <a:t> </a:t>
            </a:r>
            <a:r>
              <a:rPr lang="en-US" altLang="zh-CN">
                <a:solidFill>
                  <a:srgbClr val="007C6A"/>
                </a:solidFill>
                <a:latin typeface="Arial" panose="020B0604020202020204" pitchFamily="34" charset="0"/>
                <a:ea typeface="微软雅黑" panose="020B0503020204020204" pitchFamily="34" charset="-122"/>
              </a:rPr>
              <a:t>list</a:t>
            </a:r>
            <a:r>
              <a:rPr lang="zh-CN" altLang="en-US">
                <a:solidFill>
                  <a:srgbClr val="007C6A"/>
                </a:solidFill>
                <a:latin typeface="Arial" panose="020B0604020202020204" pitchFamily="34" charset="0"/>
                <a:ea typeface="微软雅黑" panose="020B0503020204020204" pitchFamily="34" charset="-122"/>
              </a:rPr>
              <a:t>、</a:t>
            </a:r>
            <a:r>
              <a:rPr lang="en-US" altLang="zh-CN">
                <a:solidFill>
                  <a:srgbClr val="007C6A"/>
                </a:solidFill>
                <a:latin typeface="Arial" panose="020B0604020202020204" pitchFamily="34" charset="0"/>
                <a:ea typeface="微软雅黑" panose="020B0503020204020204" pitchFamily="34" charset="-122"/>
              </a:rPr>
              <a:t>set</a:t>
            </a:r>
            <a:r>
              <a:rPr lang="zh-CN" altLang="en-US">
                <a:solidFill>
                  <a:srgbClr val="007C6A"/>
                </a:solidFill>
                <a:latin typeface="Arial" panose="020B0604020202020204" pitchFamily="34" charset="0"/>
                <a:ea typeface="微软雅黑" panose="020B0503020204020204" pitchFamily="34" charset="-122"/>
              </a:rPr>
              <a:t>、</a:t>
            </a:r>
            <a:r>
              <a:rPr lang="en-US" altLang="zh-CN">
                <a:solidFill>
                  <a:srgbClr val="007C6A"/>
                </a:solidFill>
                <a:latin typeface="Arial" panose="020B0604020202020204" pitchFamily="34" charset="0"/>
                <a:ea typeface="微软雅黑" panose="020B0503020204020204" pitchFamily="34" charset="-122"/>
              </a:rPr>
              <a:t>hash</a:t>
            </a:r>
            <a:r>
              <a:rPr lang="zh-CN" altLang="en-US">
                <a:solidFill>
                  <a:srgbClr val="007C6A"/>
                </a:solidFill>
                <a:latin typeface="Arial" panose="020B0604020202020204" pitchFamily="34" charset="0"/>
                <a:ea typeface="微软雅黑" panose="020B0503020204020204" pitchFamily="34" charset="-122"/>
              </a:rPr>
              <a:t>、</a:t>
            </a:r>
            <a:r>
              <a:rPr lang="en-US" altLang="zh-CN">
                <a:solidFill>
                  <a:srgbClr val="007C6A"/>
                </a:solidFill>
                <a:latin typeface="Arial" panose="020B0604020202020204" pitchFamily="34" charset="0"/>
                <a:ea typeface="微软雅黑" panose="020B0503020204020204" pitchFamily="34" charset="-122"/>
              </a:rPr>
              <a:t>zset</a:t>
            </a:r>
            <a:r>
              <a:rPr lang="zh-CN" altLang="en-US">
                <a:solidFill>
                  <a:srgbClr val="007C6A"/>
                </a:solidFill>
                <a:latin typeface="Arial" panose="020B0604020202020204" pitchFamily="34" charset="0"/>
                <a:ea typeface="微软雅黑" panose="020B0503020204020204" pitchFamily="34" charset="-122"/>
              </a:rPr>
              <a:t>等。</a:t>
            </a:r>
            <a:endParaRPr lang="en-US" altLang="zh-CN">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30000"/>
              </a:lnSpc>
              <a:buFont typeface="Arial" panose="020B0604020202020204" pitchFamily="34" charset="0"/>
              <a:buChar char="•"/>
            </a:pPr>
            <a:r>
              <a:rPr lang="zh-CN" altLang="en-US">
                <a:solidFill>
                  <a:srgbClr val="007C6A"/>
                </a:solidFill>
                <a:latin typeface="Arial" panose="020B0604020202020204" pitchFamily="34" charset="0"/>
                <a:ea typeface="微软雅黑" panose="020B0503020204020204" pitchFamily="34" charset="-122"/>
                <a:sym typeface="Arial" panose="020B0604020202020204" pitchFamily="34" charset="0"/>
              </a:rPr>
              <a:t>一般是作为</a:t>
            </a:r>
            <a:r>
              <a:rPr lang="zh-CN" altLang="en-US">
                <a:solidFill>
                  <a:srgbClr val="FF0000"/>
                </a:solidFill>
                <a:latin typeface="Arial" panose="020B0604020202020204" pitchFamily="34" charset="0"/>
                <a:ea typeface="微软雅黑" panose="020B0503020204020204" pitchFamily="34" charset="-122"/>
                <a:sym typeface="Arial" panose="020B0604020202020204" pitchFamily="34" charset="0"/>
              </a:rPr>
              <a:t>缓存数据库</a:t>
            </a:r>
            <a:r>
              <a:rPr lang="zh-CN" altLang="en-US">
                <a:solidFill>
                  <a:srgbClr val="007C6A"/>
                </a:solidFill>
                <a:latin typeface="Arial" panose="020B0604020202020204" pitchFamily="34" charset="0"/>
                <a:ea typeface="微软雅黑" panose="020B0503020204020204" pitchFamily="34" charset="-122"/>
                <a:sym typeface="Arial" panose="020B0604020202020204" pitchFamily="34" charset="0"/>
              </a:rPr>
              <a:t>辅助持久化的数据库</a:t>
            </a:r>
            <a:endParaRPr lang="en-US" altLang="zh-CN">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TextBox 1">
            <a:extLst>
              <a:ext uri="{FF2B5EF4-FFF2-40B4-BE49-F238E27FC236}">
                <a16:creationId xmlns:a16="http://schemas.microsoft.com/office/drawing/2014/main" id="{1C72CEA9-0773-4E31-BBF1-F3DE4D11B4A5}"/>
              </a:ext>
            </a:extLst>
          </p:cNvPr>
          <p:cNvSpPr txBox="1"/>
          <p:nvPr/>
        </p:nvSpPr>
        <p:spPr>
          <a:xfrm>
            <a:off x="1967372" y="119922"/>
            <a:ext cx="4807717" cy="646331"/>
          </a:xfrm>
          <a:prstGeom prst="rect">
            <a:avLst/>
          </a:prstGeom>
          <a:noFill/>
        </p:spPr>
        <p:txBody>
          <a:bodyPr wrap="square" rtlCol="0">
            <a:spAutoFit/>
          </a:bodyPr>
          <a:lstStyle/>
          <a:p>
            <a:pPr>
              <a:lnSpc>
                <a:spcPct val="150000"/>
              </a:lnSpc>
            </a:pP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       NoSQL</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兄弟会</a:t>
            </a: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缓存数据库</a:t>
            </a:r>
            <a:endPar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21706456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680B7CC-68C8-4CAC-B234-5B424C0E2CB6}"/>
              </a:ext>
            </a:extLst>
          </p:cNvPr>
          <p:cNvSpPr/>
          <p:nvPr/>
        </p:nvSpPr>
        <p:spPr>
          <a:xfrm>
            <a:off x="591999" y="980728"/>
            <a:ext cx="3078087"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Arial" panose="020B0604020202020204" pitchFamily="34" charset="0"/>
              </a:rPr>
              <a:t>哨兵模式</a:t>
            </a:r>
            <a:r>
              <a:rPr lang="en-US" altLang="zh-CN" sz="2400" b="1" dirty="0">
                <a:solidFill>
                  <a:srgbClr val="007C6A"/>
                </a:solidFill>
                <a:latin typeface="Arial" panose="020B0604020202020204" pitchFamily="34" charset="0"/>
              </a:rPr>
              <a:t>(sentinel)</a:t>
            </a:r>
          </a:p>
        </p:txBody>
      </p:sp>
      <p:sp>
        <p:nvSpPr>
          <p:cNvPr id="3" name="矩形 2">
            <a:extLst>
              <a:ext uri="{FF2B5EF4-FFF2-40B4-BE49-F238E27FC236}">
                <a16:creationId xmlns:a16="http://schemas.microsoft.com/office/drawing/2014/main" id="{20DA4A81-7EA3-4862-864D-FD44E06E8EE5}"/>
              </a:ext>
            </a:extLst>
          </p:cNvPr>
          <p:cNvSpPr/>
          <p:nvPr/>
        </p:nvSpPr>
        <p:spPr>
          <a:xfrm>
            <a:off x="899592" y="1588644"/>
            <a:ext cx="7344816" cy="87588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a:solidFill>
                  <a:srgbClr val="007C6A"/>
                </a:solidFill>
                <a:latin typeface="Verdana" panose="020B0604030504040204" pitchFamily="34" charset="0"/>
              </a:rPr>
              <a:t>反客为主的自动版，能够后台监控主机是否故障，如果故障了根据投票数自动将从库转换为主库</a:t>
            </a:r>
            <a:r>
              <a:rPr lang="en-US" altLang="zh-CN">
                <a:solidFill>
                  <a:srgbClr val="007C6A"/>
                </a:solidFill>
                <a:latin typeface="Verdana" panose="020B0604030504040204" pitchFamily="34" charset="0"/>
              </a:rPr>
              <a:t>.</a:t>
            </a:r>
            <a:endParaRPr lang="zh-CN" altLang="en-US">
              <a:solidFill>
                <a:srgbClr val="007C6A"/>
              </a:solidFill>
            </a:endParaRPr>
          </a:p>
        </p:txBody>
      </p:sp>
      <p:pic>
        <p:nvPicPr>
          <p:cNvPr id="4" name="图片 3">
            <a:extLst>
              <a:ext uri="{FF2B5EF4-FFF2-40B4-BE49-F238E27FC236}">
                <a16:creationId xmlns:a16="http://schemas.microsoft.com/office/drawing/2014/main" id="{211B2CE2-031A-479E-A8C8-8D14BE6AA8C6}"/>
              </a:ext>
            </a:extLst>
          </p:cNvPr>
          <p:cNvPicPr>
            <a:picLocks noChangeAspect="1"/>
          </p:cNvPicPr>
          <p:nvPr/>
        </p:nvPicPr>
        <p:blipFill>
          <a:blip r:embed="rId2"/>
          <a:stretch>
            <a:fillRect/>
          </a:stretch>
        </p:blipFill>
        <p:spPr>
          <a:xfrm>
            <a:off x="1543022" y="2950160"/>
            <a:ext cx="1018198" cy="1262245"/>
          </a:xfrm>
          <a:prstGeom prst="rect">
            <a:avLst/>
          </a:prstGeom>
        </p:spPr>
      </p:pic>
      <p:grpSp>
        <p:nvGrpSpPr>
          <p:cNvPr id="5" name="Group 4">
            <a:extLst>
              <a:ext uri="{FF2B5EF4-FFF2-40B4-BE49-F238E27FC236}">
                <a16:creationId xmlns:a16="http://schemas.microsoft.com/office/drawing/2014/main" id="{54AC6AC6-3C5B-433D-BB07-4FAC995AC792}"/>
              </a:ext>
            </a:extLst>
          </p:cNvPr>
          <p:cNvGrpSpPr>
            <a:grpSpLocks noChangeAspect="1"/>
          </p:cNvGrpSpPr>
          <p:nvPr/>
        </p:nvGrpSpPr>
        <p:grpSpPr bwMode="auto">
          <a:xfrm>
            <a:off x="1313298" y="3669892"/>
            <a:ext cx="669104" cy="600894"/>
            <a:chOff x="1386" y="2066"/>
            <a:chExt cx="412" cy="370"/>
          </a:xfrm>
        </p:grpSpPr>
        <p:sp>
          <p:nvSpPr>
            <p:cNvPr id="6" name="AutoShape 3">
              <a:extLst>
                <a:ext uri="{FF2B5EF4-FFF2-40B4-BE49-F238E27FC236}">
                  <a16:creationId xmlns:a16="http://schemas.microsoft.com/office/drawing/2014/main" id="{FAB909C1-547B-45FE-BE2F-30C5A7198E90}"/>
                </a:ext>
              </a:extLst>
            </p:cNvPr>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Picture 5">
              <a:extLst>
                <a:ext uri="{FF2B5EF4-FFF2-40B4-BE49-F238E27FC236}">
                  <a16:creationId xmlns:a16="http://schemas.microsoft.com/office/drawing/2014/main" id="{6B0878B1-098A-40DB-A7FC-946B34B6A8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a:extLst>
                <a:ext uri="{FF2B5EF4-FFF2-40B4-BE49-F238E27FC236}">
                  <a16:creationId xmlns:a16="http://schemas.microsoft.com/office/drawing/2014/main" id="{290275FD-5425-420B-9FA4-556051210D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7">
              <a:extLst>
                <a:ext uri="{FF2B5EF4-FFF2-40B4-BE49-F238E27FC236}">
                  <a16:creationId xmlns:a16="http://schemas.microsoft.com/office/drawing/2014/main" id="{EC46BDA8-356B-4E4D-AE42-3E22220092DD}"/>
                </a:ext>
              </a:extLst>
            </p:cNvPr>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Oval 8">
              <a:extLst>
                <a:ext uri="{FF2B5EF4-FFF2-40B4-BE49-F238E27FC236}">
                  <a16:creationId xmlns:a16="http://schemas.microsoft.com/office/drawing/2014/main" id="{F738AA6C-A5E4-419F-AC56-6931C3E51957}"/>
                </a:ext>
              </a:extLst>
            </p:cNvPr>
            <p:cNvSpPr>
              <a:spLocks noChangeArrowheads="1"/>
            </p:cNvSpPr>
            <p:nvPr/>
          </p:nvSpPr>
          <p:spPr bwMode="auto">
            <a:xfrm>
              <a:off x="1408" y="2084"/>
              <a:ext cx="360" cy="318"/>
            </a:xfrm>
            <a:prstGeom prst="ellipse">
              <a:avLst/>
            </a:prstGeom>
            <a:noFill/>
            <a:ln w="26988" cap="sq">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Rectangle 9">
              <a:extLst>
                <a:ext uri="{FF2B5EF4-FFF2-40B4-BE49-F238E27FC236}">
                  <a16:creationId xmlns:a16="http://schemas.microsoft.com/office/drawing/2014/main" id="{3D2FEC86-1B18-439A-AD1F-F8EA71E38BE3}"/>
                </a:ext>
              </a:extLst>
            </p:cNvPr>
            <p:cNvSpPr>
              <a:spLocks noChangeArrowheads="1"/>
            </p:cNvSpPr>
            <p:nvPr/>
          </p:nvSpPr>
          <p:spPr bwMode="auto">
            <a:xfrm>
              <a:off x="1504" y="2155"/>
              <a:ext cx="17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b="1">
                  <a:solidFill>
                    <a:srgbClr val="FEFFFF"/>
                  </a:solidFill>
                  <a:latin typeface="Bell MT" panose="02020503060305020303" pitchFamily="18" charset="0"/>
                </a:rPr>
                <a:t>主</a:t>
              </a:r>
              <a:endParaRPr kumimoji="0" lang="zh-CN" altLang="zh-CN" sz="2400" b="0" i="0" u="none" strike="noStrike" cap="none" normalizeH="0" baseline="0">
                <a:ln>
                  <a:noFill/>
                </a:ln>
                <a:solidFill>
                  <a:schemeClr val="tx1"/>
                </a:solidFill>
                <a:effectLst/>
                <a:latin typeface="Arial" panose="020B0604020202020204" pitchFamily="34" charset="0"/>
              </a:endParaRPr>
            </a:p>
          </p:txBody>
        </p:sp>
      </p:grpSp>
      <p:pic>
        <p:nvPicPr>
          <p:cNvPr id="12" name="图片 11">
            <a:extLst>
              <a:ext uri="{FF2B5EF4-FFF2-40B4-BE49-F238E27FC236}">
                <a16:creationId xmlns:a16="http://schemas.microsoft.com/office/drawing/2014/main" id="{60D63D72-01B0-4AA7-A85B-F0A3DCD4031F}"/>
              </a:ext>
            </a:extLst>
          </p:cNvPr>
          <p:cNvPicPr>
            <a:picLocks noChangeAspect="1"/>
          </p:cNvPicPr>
          <p:nvPr/>
        </p:nvPicPr>
        <p:blipFill>
          <a:blip r:embed="rId2"/>
          <a:stretch>
            <a:fillRect/>
          </a:stretch>
        </p:blipFill>
        <p:spPr>
          <a:xfrm>
            <a:off x="4675685" y="4225753"/>
            <a:ext cx="1124823" cy="1305720"/>
          </a:xfrm>
          <a:prstGeom prst="rect">
            <a:avLst/>
          </a:prstGeom>
        </p:spPr>
      </p:pic>
      <p:grpSp>
        <p:nvGrpSpPr>
          <p:cNvPr id="13" name="Group 4">
            <a:extLst>
              <a:ext uri="{FF2B5EF4-FFF2-40B4-BE49-F238E27FC236}">
                <a16:creationId xmlns:a16="http://schemas.microsoft.com/office/drawing/2014/main" id="{E5F909AE-EC6E-4549-B30A-59D3B211B924}"/>
              </a:ext>
            </a:extLst>
          </p:cNvPr>
          <p:cNvGrpSpPr>
            <a:grpSpLocks noChangeAspect="1"/>
          </p:cNvGrpSpPr>
          <p:nvPr/>
        </p:nvGrpSpPr>
        <p:grpSpPr bwMode="auto">
          <a:xfrm>
            <a:off x="4509670" y="4974204"/>
            <a:ext cx="654050" cy="587374"/>
            <a:chOff x="1386" y="2066"/>
            <a:chExt cx="412" cy="370"/>
          </a:xfrm>
        </p:grpSpPr>
        <p:sp>
          <p:nvSpPr>
            <p:cNvPr id="14" name="AutoShape 3">
              <a:extLst>
                <a:ext uri="{FF2B5EF4-FFF2-40B4-BE49-F238E27FC236}">
                  <a16:creationId xmlns:a16="http://schemas.microsoft.com/office/drawing/2014/main" id="{CB8D3ECD-0C83-4DB6-A1A6-580C6EF00DDA}"/>
                </a:ext>
              </a:extLst>
            </p:cNvPr>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15" name="Picture 5">
              <a:extLst>
                <a:ext uri="{FF2B5EF4-FFF2-40B4-BE49-F238E27FC236}">
                  <a16:creationId xmlns:a16="http://schemas.microsoft.com/office/drawing/2014/main" id="{72D67C36-FA32-4E19-B085-06BC38ECB7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6">
              <a:extLst>
                <a:ext uri="{FF2B5EF4-FFF2-40B4-BE49-F238E27FC236}">
                  <a16:creationId xmlns:a16="http://schemas.microsoft.com/office/drawing/2014/main" id="{FDD13542-B24B-4DA6-A88C-6C6CCFDA83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Oval 7">
              <a:extLst>
                <a:ext uri="{FF2B5EF4-FFF2-40B4-BE49-F238E27FC236}">
                  <a16:creationId xmlns:a16="http://schemas.microsoft.com/office/drawing/2014/main" id="{B7EB0FE1-6198-4BF9-958A-DC126CB8A975}"/>
                </a:ext>
              </a:extLst>
            </p:cNvPr>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Oval 8">
              <a:extLst>
                <a:ext uri="{FF2B5EF4-FFF2-40B4-BE49-F238E27FC236}">
                  <a16:creationId xmlns:a16="http://schemas.microsoft.com/office/drawing/2014/main" id="{9F6E5516-D768-418E-BDC1-95CF5DBE82EC}"/>
                </a:ext>
              </a:extLst>
            </p:cNvPr>
            <p:cNvSpPr>
              <a:spLocks noChangeArrowheads="1"/>
            </p:cNvSpPr>
            <p:nvPr/>
          </p:nvSpPr>
          <p:spPr bwMode="auto">
            <a:xfrm>
              <a:off x="1408" y="2084"/>
              <a:ext cx="360" cy="318"/>
            </a:xfrm>
            <a:prstGeom prst="ellipse">
              <a:avLst/>
            </a:prstGeom>
            <a:noFill/>
            <a:ln w="26988" cap="sq">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9">
              <a:extLst>
                <a:ext uri="{FF2B5EF4-FFF2-40B4-BE49-F238E27FC236}">
                  <a16:creationId xmlns:a16="http://schemas.microsoft.com/office/drawing/2014/main" id="{57DC7FE3-C129-4CB2-A818-619E49ED3D73}"/>
                </a:ext>
              </a:extLst>
            </p:cNvPr>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rPr>
                <a:t>从</a:t>
              </a:r>
              <a:endParaRPr kumimoji="0" lang="zh-CN" altLang="zh-CN" sz="1800" b="0" i="0" u="none" strike="noStrike" cap="none" normalizeH="0" baseline="0">
                <a:ln>
                  <a:noFill/>
                </a:ln>
                <a:solidFill>
                  <a:schemeClr val="bg1"/>
                </a:solidFill>
                <a:effectLst/>
                <a:latin typeface="Arial" panose="020B0604020202020204" pitchFamily="34" charset="0"/>
              </a:endParaRPr>
            </a:p>
          </p:txBody>
        </p:sp>
      </p:grpSp>
      <p:cxnSp>
        <p:nvCxnSpPr>
          <p:cNvPr id="20" name="直接箭头连接符 19">
            <a:extLst>
              <a:ext uri="{FF2B5EF4-FFF2-40B4-BE49-F238E27FC236}">
                <a16:creationId xmlns:a16="http://schemas.microsoft.com/office/drawing/2014/main" id="{359FF4DD-3A1D-415C-8371-2D13BC1C7183}"/>
              </a:ext>
            </a:extLst>
          </p:cNvPr>
          <p:cNvCxnSpPr>
            <a:endCxn id="12" idx="1"/>
          </p:cNvCxnSpPr>
          <p:nvPr/>
        </p:nvCxnSpPr>
        <p:spPr>
          <a:xfrm>
            <a:off x="2559762" y="3957347"/>
            <a:ext cx="2115923" cy="921266"/>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1716B679-5759-4EF1-8EDB-8B56C1292167}"/>
              </a:ext>
            </a:extLst>
          </p:cNvPr>
          <p:cNvCxnSpPr/>
          <p:nvPr/>
        </p:nvCxnSpPr>
        <p:spPr>
          <a:xfrm flipH="1" flipV="1">
            <a:off x="2238468" y="4212405"/>
            <a:ext cx="415445" cy="1130464"/>
          </a:xfrm>
          <a:prstGeom prst="straightConnector1">
            <a:avLst/>
          </a:prstGeom>
          <a:ln w="762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2" name="图片 21">
            <a:extLst>
              <a:ext uri="{FF2B5EF4-FFF2-40B4-BE49-F238E27FC236}">
                <a16:creationId xmlns:a16="http://schemas.microsoft.com/office/drawing/2014/main" id="{B1B9EFD4-E404-46B5-97BF-681ECC1801BE}"/>
              </a:ext>
            </a:extLst>
          </p:cNvPr>
          <p:cNvPicPr>
            <a:picLocks noChangeAspect="1"/>
          </p:cNvPicPr>
          <p:nvPr/>
        </p:nvPicPr>
        <p:blipFill>
          <a:blip r:embed="rId2"/>
          <a:stretch>
            <a:fillRect/>
          </a:stretch>
        </p:blipFill>
        <p:spPr>
          <a:xfrm>
            <a:off x="2682047" y="5149081"/>
            <a:ext cx="1124823" cy="1305720"/>
          </a:xfrm>
          <a:prstGeom prst="rect">
            <a:avLst/>
          </a:prstGeom>
        </p:spPr>
      </p:pic>
      <p:grpSp>
        <p:nvGrpSpPr>
          <p:cNvPr id="23" name="Group 4">
            <a:extLst>
              <a:ext uri="{FF2B5EF4-FFF2-40B4-BE49-F238E27FC236}">
                <a16:creationId xmlns:a16="http://schemas.microsoft.com/office/drawing/2014/main" id="{6DC78C2F-E1E7-434C-9A54-6C7D6493D98B}"/>
              </a:ext>
            </a:extLst>
          </p:cNvPr>
          <p:cNvGrpSpPr>
            <a:grpSpLocks noChangeAspect="1"/>
          </p:cNvGrpSpPr>
          <p:nvPr/>
        </p:nvGrpSpPr>
        <p:grpSpPr bwMode="auto">
          <a:xfrm>
            <a:off x="2473462" y="5867427"/>
            <a:ext cx="654050" cy="587374"/>
            <a:chOff x="1386" y="2066"/>
            <a:chExt cx="412" cy="370"/>
          </a:xfrm>
        </p:grpSpPr>
        <p:sp>
          <p:nvSpPr>
            <p:cNvPr id="24" name="AutoShape 3">
              <a:extLst>
                <a:ext uri="{FF2B5EF4-FFF2-40B4-BE49-F238E27FC236}">
                  <a16:creationId xmlns:a16="http://schemas.microsoft.com/office/drawing/2014/main" id="{BD26CC9B-6C9F-4268-881F-DED65B3FB126}"/>
                </a:ext>
              </a:extLst>
            </p:cNvPr>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25" name="Picture 5">
              <a:extLst>
                <a:ext uri="{FF2B5EF4-FFF2-40B4-BE49-F238E27FC236}">
                  <a16:creationId xmlns:a16="http://schemas.microsoft.com/office/drawing/2014/main" id="{6F916F5C-1B0C-445F-B9DC-7DD700D299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6">
              <a:extLst>
                <a:ext uri="{FF2B5EF4-FFF2-40B4-BE49-F238E27FC236}">
                  <a16:creationId xmlns:a16="http://schemas.microsoft.com/office/drawing/2014/main" id="{99A2B13A-CE6C-4999-9000-8B359A9181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Oval 7">
              <a:extLst>
                <a:ext uri="{FF2B5EF4-FFF2-40B4-BE49-F238E27FC236}">
                  <a16:creationId xmlns:a16="http://schemas.microsoft.com/office/drawing/2014/main" id="{0362CC83-87B2-41BC-B1E6-18407B4178E9}"/>
                </a:ext>
              </a:extLst>
            </p:cNvPr>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Oval 8">
              <a:extLst>
                <a:ext uri="{FF2B5EF4-FFF2-40B4-BE49-F238E27FC236}">
                  <a16:creationId xmlns:a16="http://schemas.microsoft.com/office/drawing/2014/main" id="{D3A74512-DD00-4B01-875E-779AE27A317A}"/>
                </a:ext>
              </a:extLst>
            </p:cNvPr>
            <p:cNvSpPr>
              <a:spLocks noChangeArrowheads="1"/>
            </p:cNvSpPr>
            <p:nvPr/>
          </p:nvSpPr>
          <p:spPr bwMode="auto">
            <a:xfrm>
              <a:off x="1408" y="2084"/>
              <a:ext cx="360" cy="318"/>
            </a:xfrm>
            <a:prstGeom prst="ellipse">
              <a:avLst/>
            </a:prstGeom>
            <a:noFill/>
            <a:ln w="26988" cap="sq">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9">
              <a:extLst>
                <a:ext uri="{FF2B5EF4-FFF2-40B4-BE49-F238E27FC236}">
                  <a16:creationId xmlns:a16="http://schemas.microsoft.com/office/drawing/2014/main" id="{24FA095D-CCE0-4634-BCBB-13E4746A618E}"/>
                </a:ext>
              </a:extLst>
            </p:cNvPr>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a:solidFill>
                    <a:schemeClr val="bg1"/>
                  </a:solidFill>
                </a:rPr>
                <a:t>哨</a:t>
              </a:r>
              <a:endParaRPr kumimoji="0" lang="zh-CN" altLang="zh-CN" sz="1800" b="0" i="0" u="none" strike="noStrike" cap="none" normalizeH="0" baseline="0">
                <a:ln>
                  <a:noFill/>
                </a:ln>
                <a:solidFill>
                  <a:schemeClr val="bg1"/>
                </a:solidFill>
                <a:effectLst/>
                <a:latin typeface="Arial" panose="020B0604020202020204" pitchFamily="34" charset="0"/>
              </a:endParaRPr>
            </a:p>
          </p:txBody>
        </p:sp>
      </p:grpSp>
      <p:sp>
        <p:nvSpPr>
          <p:cNvPr id="30" name="矩形 29">
            <a:extLst>
              <a:ext uri="{FF2B5EF4-FFF2-40B4-BE49-F238E27FC236}">
                <a16:creationId xmlns:a16="http://schemas.microsoft.com/office/drawing/2014/main" id="{D8D7F991-9261-4652-9ABC-13A740897662}"/>
              </a:ext>
            </a:extLst>
          </p:cNvPr>
          <p:cNvSpPr/>
          <p:nvPr/>
        </p:nvSpPr>
        <p:spPr>
          <a:xfrm>
            <a:off x="1757842" y="4763911"/>
            <a:ext cx="697628" cy="400110"/>
          </a:xfrm>
          <a:prstGeom prst="rect">
            <a:avLst/>
          </a:prstGeom>
          <a:noFill/>
        </p:spPr>
        <p:txBody>
          <a:bodyPr wrap="none" lIns="91440" tIns="45720" rIns="91440" bIns="45720">
            <a:spAutoFit/>
          </a:bodyPr>
          <a:lstStyle/>
          <a:p>
            <a:pPr algn="ctr"/>
            <a:r>
              <a:rPr lang="zh-CN" altLang="en-US" sz="2000" b="0" cap="none" spc="0">
                <a:ln w="0"/>
                <a:solidFill>
                  <a:schemeClr val="accent1"/>
                </a:solidFill>
                <a:effectLst>
                  <a:outerShdw blurRad="38100" dist="25400" dir="5400000" algn="ctr" rotWithShape="0">
                    <a:srgbClr val="6E747A">
                      <a:alpha val="43000"/>
                    </a:srgbClr>
                  </a:outerShdw>
                </a:effectLst>
              </a:rPr>
              <a:t>监听</a:t>
            </a:r>
          </a:p>
        </p:txBody>
      </p:sp>
      <p:cxnSp>
        <p:nvCxnSpPr>
          <p:cNvPr id="31" name="直接箭头连接符 30">
            <a:extLst>
              <a:ext uri="{FF2B5EF4-FFF2-40B4-BE49-F238E27FC236}">
                <a16:creationId xmlns:a16="http://schemas.microsoft.com/office/drawing/2014/main" id="{859747CA-3465-4938-88E5-7ECDDD61A4F0}"/>
              </a:ext>
            </a:extLst>
          </p:cNvPr>
          <p:cNvCxnSpPr>
            <a:endCxn id="40" idx="1"/>
          </p:cNvCxnSpPr>
          <p:nvPr/>
        </p:nvCxnSpPr>
        <p:spPr>
          <a:xfrm flipV="1">
            <a:off x="2536637" y="2814351"/>
            <a:ext cx="2459752" cy="48406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乘号 31">
            <a:extLst>
              <a:ext uri="{FF2B5EF4-FFF2-40B4-BE49-F238E27FC236}">
                <a16:creationId xmlns:a16="http://schemas.microsoft.com/office/drawing/2014/main" id="{DBF448AA-5F85-4CA5-957A-0DFA13FFA829}"/>
              </a:ext>
            </a:extLst>
          </p:cNvPr>
          <p:cNvSpPr/>
          <p:nvPr/>
        </p:nvSpPr>
        <p:spPr>
          <a:xfrm>
            <a:off x="1927674" y="3460844"/>
            <a:ext cx="770996" cy="866089"/>
          </a:xfrm>
          <a:prstGeom prst="mathMultiply">
            <a:avLst>
              <a:gd name="adj1" fmla="val 15168"/>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Group 4">
            <a:extLst>
              <a:ext uri="{FF2B5EF4-FFF2-40B4-BE49-F238E27FC236}">
                <a16:creationId xmlns:a16="http://schemas.microsoft.com/office/drawing/2014/main" id="{48366C8A-A35C-4118-B0F5-CEAB79688673}"/>
              </a:ext>
            </a:extLst>
          </p:cNvPr>
          <p:cNvGrpSpPr>
            <a:grpSpLocks noChangeAspect="1"/>
          </p:cNvGrpSpPr>
          <p:nvPr/>
        </p:nvGrpSpPr>
        <p:grpSpPr bwMode="auto">
          <a:xfrm>
            <a:off x="5391496" y="4950444"/>
            <a:ext cx="669104" cy="600894"/>
            <a:chOff x="1386" y="2066"/>
            <a:chExt cx="412" cy="370"/>
          </a:xfrm>
        </p:grpSpPr>
        <p:sp>
          <p:nvSpPr>
            <p:cNvPr id="34" name="AutoShape 3">
              <a:extLst>
                <a:ext uri="{FF2B5EF4-FFF2-40B4-BE49-F238E27FC236}">
                  <a16:creationId xmlns:a16="http://schemas.microsoft.com/office/drawing/2014/main" id="{F764DB8E-B98D-44A4-886A-5665B96C8BB2}"/>
                </a:ext>
              </a:extLst>
            </p:cNvPr>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35" name="Picture 5">
              <a:extLst>
                <a:ext uri="{FF2B5EF4-FFF2-40B4-BE49-F238E27FC236}">
                  <a16:creationId xmlns:a16="http://schemas.microsoft.com/office/drawing/2014/main" id="{CBC05B92-FC6B-4A8D-83D8-B63608E2AD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6">
              <a:extLst>
                <a:ext uri="{FF2B5EF4-FFF2-40B4-BE49-F238E27FC236}">
                  <a16:creationId xmlns:a16="http://schemas.microsoft.com/office/drawing/2014/main" id="{A09E4C29-0670-4485-8CCC-8AD43A0931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Oval 7">
              <a:extLst>
                <a:ext uri="{FF2B5EF4-FFF2-40B4-BE49-F238E27FC236}">
                  <a16:creationId xmlns:a16="http://schemas.microsoft.com/office/drawing/2014/main" id="{F3B1A96B-9AE4-47BB-B913-5EE631314916}"/>
                </a:ext>
              </a:extLst>
            </p:cNvPr>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8" name="Oval 8">
              <a:extLst>
                <a:ext uri="{FF2B5EF4-FFF2-40B4-BE49-F238E27FC236}">
                  <a16:creationId xmlns:a16="http://schemas.microsoft.com/office/drawing/2014/main" id="{AEA7B04F-6E13-4FB5-996E-264F454C5011}"/>
                </a:ext>
              </a:extLst>
            </p:cNvPr>
            <p:cNvSpPr>
              <a:spLocks noChangeArrowheads="1"/>
            </p:cNvSpPr>
            <p:nvPr/>
          </p:nvSpPr>
          <p:spPr bwMode="auto">
            <a:xfrm>
              <a:off x="1408" y="2084"/>
              <a:ext cx="360" cy="318"/>
            </a:xfrm>
            <a:prstGeom prst="ellipse">
              <a:avLst/>
            </a:prstGeom>
            <a:noFill/>
            <a:ln w="26988" cap="sq">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Rectangle 9">
              <a:extLst>
                <a:ext uri="{FF2B5EF4-FFF2-40B4-BE49-F238E27FC236}">
                  <a16:creationId xmlns:a16="http://schemas.microsoft.com/office/drawing/2014/main" id="{B8946E07-BCFC-45AD-B155-6261A9870CCB}"/>
                </a:ext>
              </a:extLst>
            </p:cNvPr>
            <p:cNvSpPr>
              <a:spLocks noChangeArrowheads="1"/>
            </p:cNvSpPr>
            <p:nvPr/>
          </p:nvSpPr>
          <p:spPr bwMode="auto">
            <a:xfrm>
              <a:off x="1504" y="2155"/>
              <a:ext cx="17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b="1">
                  <a:solidFill>
                    <a:srgbClr val="FEFFFF"/>
                  </a:solidFill>
                  <a:latin typeface="Bell MT" panose="02020503060305020303" pitchFamily="18" charset="0"/>
                </a:rPr>
                <a:t>主</a:t>
              </a:r>
              <a:endParaRPr kumimoji="0" lang="zh-CN" altLang="zh-CN" sz="2400" b="0" i="0" u="none" strike="noStrike" cap="none" normalizeH="0" baseline="0">
                <a:ln>
                  <a:noFill/>
                </a:ln>
                <a:solidFill>
                  <a:schemeClr val="tx1"/>
                </a:solidFill>
                <a:effectLst/>
                <a:latin typeface="Arial" panose="020B0604020202020204" pitchFamily="34" charset="0"/>
              </a:endParaRPr>
            </a:p>
          </p:txBody>
        </p:sp>
      </p:grpSp>
      <p:pic>
        <p:nvPicPr>
          <p:cNvPr id="40" name="图片 39">
            <a:extLst>
              <a:ext uri="{FF2B5EF4-FFF2-40B4-BE49-F238E27FC236}">
                <a16:creationId xmlns:a16="http://schemas.microsoft.com/office/drawing/2014/main" id="{48F1590D-CC28-4D61-A945-5AD30BD4EF50}"/>
              </a:ext>
            </a:extLst>
          </p:cNvPr>
          <p:cNvPicPr>
            <a:picLocks noChangeAspect="1"/>
          </p:cNvPicPr>
          <p:nvPr/>
        </p:nvPicPr>
        <p:blipFill>
          <a:blip r:embed="rId2"/>
          <a:stretch>
            <a:fillRect/>
          </a:stretch>
        </p:blipFill>
        <p:spPr>
          <a:xfrm>
            <a:off x="4996389" y="2161491"/>
            <a:ext cx="1124823" cy="1305720"/>
          </a:xfrm>
          <a:prstGeom prst="rect">
            <a:avLst/>
          </a:prstGeom>
        </p:spPr>
      </p:pic>
      <p:grpSp>
        <p:nvGrpSpPr>
          <p:cNvPr id="41" name="Group 4">
            <a:extLst>
              <a:ext uri="{FF2B5EF4-FFF2-40B4-BE49-F238E27FC236}">
                <a16:creationId xmlns:a16="http://schemas.microsoft.com/office/drawing/2014/main" id="{2722C826-8411-4646-9707-66D9F61D6E62}"/>
              </a:ext>
            </a:extLst>
          </p:cNvPr>
          <p:cNvGrpSpPr>
            <a:grpSpLocks noChangeAspect="1"/>
          </p:cNvGrpSpPr>
          <p:nvPr/>
        </p:nvGrpSpPr>
        <p:grpSpPr bwMode="auto">
          <a:xfrm>
            <a:off x="4830374" y="2909942"/>
            <a:ext cx="654050" cy="587374"/>
            <a:chOff x="1386" y="2066"/>
            <a:chExt cx="412" cy="370"/>
          </a:xfrm>
        </p:grpSpPr>
        <p:sp>
          <p:nvSpPr>
            <p:cNvPr id="42" name="AutoShape 3">
              <a:extLst>
                <a:ext uri="{FF2B5EF4-FFF2-40B4-BE49-F238E27FC236}">
                  <a16:creationId xmlns:a16="http://schemas.microsoft.com/office/drawing/2014/main" id="{FC6E9BF4-B44E-4BCF-96A5-B7BE8E1CABA1}"/>
                </a:ext>
              </a:extLst>
            </p:cNvPr>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43" name="Picture 5">
              <a:extLst>
                <a:ext uri="{FF2B5EF4-FFF2-40B4-BE49-F238E27FC236}">
                  <a16:creationId xmlns:a16="http://schemas.microsoft.com/office/drawing/2014/main" id="{A7DEEBEE-5D43-4CE8-A088-E611595D96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6">
              <a:extLst>
                <a:ext uri="{FF2B5EF4-FFF2-40B4-BE49-F238E27FC236}">
                  <a16:creationId xmlns:a16="http://schemas.microsoft.com/office/drawing/2014/main" id="{02DA3B41-B85A-4520-90C0-1D1E922BCC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Oval 7">
              <a:extLst>
                <a:ext uri="{FF2B5EF4-FFF2-40B4-BE49-F238E27FC236}">
                  <a16:creationId xmlns:a16="http://schemas.microsoft.com/office/drawing/2014/main" id="{0B5F8620-6B85-4E55-97CD-B44599C30482}"/>
                </a:ext>
              </a:extLst>
            </p:cNvPr>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6" name="Oval 8">
              <a:extLst>
                <a:ext uri="{FF2B5EF4-FFF2-40B4-BE49-F238E27FC236}">
                  <a16:creationId xmlns:a16="http://schemas.microsoft.com/office/drawing/2014/main" id="{8CD7212A-B0E6-4DBC-B47D-A9CC856BD35B}"/>
                </a:ext>
              </a:extLst>
            </p:cNvPr>
            <p:cNvSpPr>
              <a:spLocks noChangeArrowheads="1"/>
            </p:cNvSpPr>
            <p:nvPr/>
          </p:nvSpPr>
          <p:spPr bwMode="auto">
            <a:xfrm>
              <a:off x="1408" y="2084"/>
              <a:ext cx="360" cy="318"/>
            </a:xfrm>
            <a:prstGeom prst="ellipse">
              <a:avLst/>
            </a:prstGeom>
            <a:noFill/>
            <a:ln w="26988" cap="sq">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Rectangle 9">
              <a:extLst>
                <a:ext uri="{FF2B5EF4-FFF2-40B4-BE49-F238E27FC236}">
                  <a16:creationId xmlns:a16="http://schemas.microsoft.com/office/drawing/2014/main" id="{493F196B-A94C-412C-AE7C-CD1F0E5DF0B8}"/>
                </a:ext>
              </a:extLst>
            </p:cNvPr>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rPr>
                <a:t>从</a:t>
              </a:r>
              <a:endParaRPr kumimoji="0" lang="zh-CN" altLang="zh-CN" sz="1800" b="0" i="0" u="none" strike="noStrike" cap="none" normalizeH="0" baseline="0">
                <a:ln>
                  <a:noFill/>
                </a:ln>
                <a:solidFill>
                  <a:schemeClr val="bg1"/>
                </a:solidFill>
                <a:effectLst/>
                <a:latin typeface="Arial" panose="020B0604020202020204" pitchFamily="34" charset="0"/>
              </a:endParaRPr>
            </a:p>
          </p:txBody>
        </p:sp>
      </p:grpSp>
      <p:cxnSp>
        <p:nvCxnSpPr>
          <p:cNvPr id="48" name="直接箭头连接符 47">
            <a:extLst>
              <a:ext uri="{FF2B5EF4-FFF2-40B4-BE49-F238E27FC236}">
                <a16:creationId xmlns:a16="http://schemas.microsoft.com/office/drawing/2014/main" id="{97B7768D-7D2A-4C1C-AA35-5035F2D72830}"/>
              </a:ext>
            </a:extLst>
          </p:cNvPr>
          <p:cNvCxnSpPr>
            <a:stCxn id="12" idx="0"/>
            <a:endCxn id="40" idx="2"/>
          </p:cNvCxnSpPr>
          <p:nvPr/>
        </p:nvCxnSpPr>
        <p:spPr>
          <a:xfrm flipV="1">
            <a:off x="5238097" y="3467211"/>
            <a:ext cx="320704" cy="758542"/>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1BBFD125-9375-43C1-9DCA-61BAE6241C77}"/>
              </a:ext>
            </a:extLst>
          </p:cNvPr>
          <p:cNvCxnSpPr>
            <a:endCxn id="12" idx="2"/>
          </p:cNvCxnSpPr>
          <p:nvPr/>
        </p:nvCxnSpPr>
        <p:spPr>
          <a:xfrm flipV="1">
            <a:off x="3766513" y="5531473"/>
            <a:ext cx="1471584" cy="533129"/>
          </a:xfrm>
          <a:prstGeom prst="straightConnector1">
            <a:avLst/>
          </a:prstGeom>
          <a:ln w="762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矩形 49">
            <a:extLst>
              <a:ext uri="{FF2B5EF4-FFF2-40B4-BE49-F238E27FC236}">
                <a16:creationId xmlns:a16="http://schemas.microsoft.com/office/drawing/2014/main" id="{4CD4FE75-BE32-4D02-92DF-B63C90CEF1D8}"/>
              </a:ext>
            </a:extLst>
          </p:cNvPr>
          <p:cNvSpPr/>
          <p:nvPr/>
        </p:nvSpPr>
        <p:spPr>
          <a:xfrm>
            <a:off x="4097057" y="5934445"/>
            <a:ext cx="697628" cy="400110"/>
          </a:xfrm>
          <a:prstGeom prst="rect">
            <a:avLst/>
          </a:prstGeom>
          <a:noFill/>
        </p:spPr>
        <p:txBody>
          <a:bodyPr wrap="none" lIns="91440" tIns="45720" rIns="91440" bIns="45720">
            <a:spAutoFit/>
          </a:bodyPr>
          <a:lstStyle/>
          <a:p>
            <a:pPr algn="ctr"/>
            <a:r>
              <a:rPr lang="zh-CN" altLang="en-US" sz="2000" b="0" cap="none" spc="0">
                <a:ln w="0"/>
                <a:solidFill>
                  <a:schemeClr val="accent1"/>
                </a:solidFill>
                <a:effectLst>
                  <a:outerShdw blurRad="38100" dist="25400" dir="5400000" algn="ctr" rotWithShape="0">
                    <a:srgbClr val="6E747A">
                      <a:alpha val="43000"/>
                    </a:srgbClr>
                  </a:outerShdw>
                </a:effectLst>
              </a:rPr>
              <a:t>切换</a:t>
            </a:r>
          </a:p>
        </p:txBody>
      </p:sp>
      <p:sp>
        <p:nvSpPr>
          <p:cNvPr id="51" name="矩形 50">
            <a:extLst>
              <a:ext uri="{FF2B5EF4-FFF2-40B4-BE49-F238E27FC236}">
                <a16:creationId xmlns:a16="http://schemas.microsoft.com/office/drawing/2014/main" id="{6BB70E06-3A15-4164-8524-ADF18578DE9C}"/>
              </a:ext>
            </a:extLst>
          </p:cNvPr>
          <p:cNvSpPr/>
          <p:nvPr/>
        </p:nvSpPr>
        <p:spPr>
          <a:xfrm>
            <a:off x="2483768" y="116632"/>
            <a:ext cx="2419573"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的主从复制</a:t>
            </a:r>
            <a:endParaRPr lang="en-US" altLang="zh-CN" sz="2400" b="1" dirty="0">
              <a:solidFill>
                <a:schemeClr val="bg1"/>
              </a:solidFill>
            </a:endParaRPr>
          </a:p>
        </p:txBody>
      </p:sp>
    </p:spTree>
    <p:extLst>
      <p:ext uri="{BB962C8B-B14F-4D97-AF65-F5344CB8AC3E}">
        <p14:creationId xmlns:p14="http://schemas.microsoft.com/office/powerpoint/2010/main" val="317140450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2C9FEB6-6637-4014-BF15-DF5751A3CB1D}"/>
              </a:ext>
            </a:extLst>
          </p:cNvPr>
          <p:cNvSpPr/>
          <p:nvPr/>
        </p:nvSpPr>
        <p:spPr>
          <a:xfrm>
            <a:off x="591999" y="980728"/>
            <a:ext cx="1710725"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配置哨兵</a:t>
            </a:r>
            <a:endParaRPr lang="en-US" altLang="zh-CN" sz="2400" b="1">
              <a:solidFill>
                <a:srgbClr val="007C6A"/>
              </a:solidFill>
              <a:latin typeface="Arial" panose="020B0604020202020204" pitchFamily="34" charset="0"/>
            </a:endParaRPr>
          </a:p>
        </p:txBody>
      </p:sp>
      <p:sp>
        <p:nvSpPr>
          <p:cNvPr id="3" name="矩形 2">
            <a:extLst>
              <a:ext uri="{FF2B5EF4-FFF2-40B4-BE49-F238E27FC236}">
                <a16:creationId xmlns:a16="http://schemas.microsoft.com/office/drawing/2014/main" id="{B0EDBDEC-170A-4DB9-86C0-AD9E379EDB95}"/>
              </a:ext>
            </a:extLst>
          </p:cNvPr>
          <p:cNvSpPr/>
          <p:nvPr/>
        </p:nvSpPr>
        <p:spPr>
          <a:xfrm>
            <a:off x="968040" y="1742141"/>
            <a:ext cx="7344816" cy="50129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a:solidFill>
                  <a:srgbClr val="007C6A"/>
                </a:solidFill>
                <a:latin typeface="Verdana" panose="020B0604030504040204" pitchFamily="34" charset="0"/>
              </a:rPr>
              <a:t>调整为一主二仆模式</a:t>
            </a:r>
            <a:endParaRPr lang="zh-CN" altLang="en-US" sz="2000">
              <a:solidFill>
                <a:srgbClr val="007C6A"/>
              </a:solidFill>
            </a:endParaRPr>
          </a:p>
        </p:txBody>
      </p:sp>
      <p:sp>
        <p:nvSpPr>
          <p:cNvPr id="4" name="矩形 3">
            <a:extLst>
              <a:ext uri="{FF2B5EF4-FFF2-40B4-BE49-F238E27FC236}">
                <a16:creationId xmlns:a16="http://schemas.microsoft.com/office/drawing/2014/main" id="{021332F5-3900-431B-802F-BB264604A936}"/>
              </a:ext>
            </a:extLst>
          </p:cNvPr>
          <p:cNvSpPr/>
          <p:nvPr/>
        </p:nvSpPr>
        <p:spPr>
          <a:xfrm>
            <a:off x="986109" y="2321222"/>
            <a:ext cx="7344816" cy="55399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dirty="0">
                <a:solidFill>
                  <a:srgbClr val="007C6A"/>
                </a:solidFill>
                <a:latin typeface="Verdana" panose="020B0604030504040204" pitchFamily="34" charset="0"/>
              </a:rPr>
              <a:t>自定义的</a:t>
            </a:r>
            <a:r>
              <a:rPr lang="en-US" altLang="zh-CN" sz="2000" dirty="0">
                <a:solidFill>
                  <a:srgbClr val="007C6A"/>
                </a:solidFill>
                <a:latin typeface="Verdana" panose="020B0604030504040204" pitchFamily="34" charset="0"/>
              </a:rPr>
              <a:t>/</a:t>
            </a:r>
            <a:r>
              <a:rPr lang="en-US" altLang="zh-CN" sz="2000" dirty="0" err="1">
                <a:solidFill>
                  <a:srgbClr val="007C6A"/>
                </a:solidFill>
                <a:latin typeface="Verdana" panose="020B0604030504040204" pitchFamily="34" charset="0"/>
              </a:rPr>
              <a:t>myredis</a:t>
            </a:r>
            <a:r>
              <a:rPr lang="zh-CN" altLang="en-US" sz="2000" dirty="0">
                <a:solidFill>
                  <a:srgbClr val="007C6A"/>
                </a:solidFill>
                <a:latin typeface="Verdana" panose="020B0604030504040204" pitchFamily="34" charset="0"/>
              </a:rPr>
              <a:t>目录下新建</a:t>
            </a:r>
            <a:r>
              <a:rPr lang="en-US" altLang="zh-CN" sz="2000" dirty="0">
                <a:solidFill>
                  <a:srgbClr val="007C6A"/>
                </a:solidFill>
                <a:latin typeface="Verdana" panose="020B0604030504040204" pitchFamily="34" charset="0"/>
              </a:rPr>
              <a:t>sentinel.conf</a:t>
            </a:r>
            <a:r>
              <a:rPr lang="zh-CN" altLang="en-US" sz="2000" dirty="0">
                <a:solidFill>
                  <a:srgbClr val="007C6A"/>
                </a:solidFill>
                <a:latin typeface="Verdana" panose="020B0604030504040204" pitchFamily="34" charset="0"/>
              </a:rPr>
              <a:t>文件</a:t>
            </a:r>
            <a:endParaRPr lang="zh-CN" altLang="en-US" sz="2000" dirty="0">
              <a:solidFill>
                <a:srgbClr val="007C6A"/>
              </a:solidFill>
            </a:endParaRPr>
          </a:p>
        </p:txBody>
      </p:sp>
      <p:sp>
        <p:nvSpPr>
          <p:cNvPr id="5" name="矩形 4">
            <a:extLst>
              <a:ext uri="{FF2B5EF4-FFF2-40B4-BE49-F238E27FC236}">
                <a16:creationId xmlns:a16="http://schemas.microsoft.com/office/drawing/2014/main" id="{86C7860E-3636-4F7D-95F1-6BAEC0949068}"/>
              </a:ext>
            </a:extLst>
          </p:cNvPr>
          <p:cNvSpPr/>
          <p:nvPr/>
        </p:nvSpPr>
        <p:spPr>
          <a:xfrm>
            <a:off x="967965" y="3526509"/>
            <a:ext cx="7362960" cy="1015663"/>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dirty="0">
                <a:solidFill>
                  <a:srgbClr val="007C6A"/>
                </a:solidFill>
                <a:latin typeface="Verdana" panose="020B0604030504040204" pitchFamily="34" charset="0"/>
              </a:rPr>
              <a:t>在配置文件中填写内容：</a:t>
            </a:r>
            <a:endParaRPr lang="en-US" altLang="zh-CN" sz="2000" dirty="0">
              <a:solidFill>
                <a:srgbClr val="007C6A"/>
              </a:solidFill>
              <a:latin typeface="Verdana" panose="020B0604030504040204" pitchFamily="34" charset="0"/>
            </a:endParaRPr>
          </a:p>
          <a:p>
            <a:pPr>
              <a:lnSpc>
                <a:spcPct val="150000"/>
              </a:lnSpc>
            </a:pPr>
            <a:r>
              <a:rPr lang="en-US" altLang="zh-CN" sz="2000" dirty="0">
                <a:solidFill>
                  <a:srgbClr val="007C6A"/>
                </a:solidFill>
                <a:latin typeface="Verdana" panose="020B0604030504040204" pitchFamily="34" charset="0"/>
              </a:rPr>
              <a:t>        sentinel  monitor  </a:t>
            </a:r>
            <a:r>
              <a:rPr lang="en-US" altLang="zh-CN" sz="2000" dirty="0" err="1">
                <a:solidFill>
                  <a:srgbClr val="007C6A"/>
                </a:solidFill>
                <a:latin typeface="Verdana" panose="020B0604030504040204" pitchFamily="34" charset="0"/>
              </a:rPr>
              <a:t>mymaster</a:t>
            </a:r>
            <a:r>
              <a:rPr lang="en-US" altLang="zh-CN" sz="2000" dirty="0">
                <a:solidFill>
                  <a:srgbClr val="007C6A"/>
                </a:solidFill>
                <a:latin typeface="Verdana" panose="020B0604030504040204" pitchFamily="34" charset="0"/>
              </a:rPr>
              <a:t>  127.0.0.1  6379  1</a:t>
            </a:r>
            <a:endParaRPr lang="zh-CN" altLang="en-US" sz="2000" dirty="0">
              <a:solidFill>
                <a:srgbClr val="007C6A"/>
              </a:solidFill>
            </a:endParaRPr>
          </a:p>
        </p:txBody>
      </p:sp>
      <p:sp>
        <p:nvSpPr>
          <p:cNvPr id="6" name="矩形 5">
            <a:extLst>
              <a:ext uri="{FF2B5EF4-FFF2-40B4-BE49-F238E27FC236}">
                <a16:creationId xmlns:a16="http://schemas.microsoft.com/office/drawing/2014/main" id="{C93B624C-6C1C-47CA-A2BA-8C7C5EA63348}"/>
              </a:ext>
            </a:extLst>
          </p:cNvPr>
          <p:cNvSpPr/>
          <p:nvPr/>
        </p:nvSpPr>
        <p:spPr>
          <a:xfrm>
            <a:off x="967965" y="4630558"/>
            <a:ext cx="7852432" cy="1015663"/>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a:solidFill>
                  <a:srgbClr val="007C6A"/>
                </a:solidFill>
                <a:latin typeface="Verdana" panose="020B0604030504040204" pitchFamily="34" charset="0"/>
              </a:rPr>
              <a:t>其中</a:t>
            </a:r>
            <a:r>
              <a:rPr lang="en-US" altLang="zh-CN" sz="2000">
                <a:solidFill>
                  <a:srgbClr val="007C6A"/>
                </a:solidFill>
                <a:latin typeface="Verdana" panose="020B0604030504040204" pitchFamily="34" charset="0"/>
              </a:rPr>
              <a:t>mymaster</a:t>
            </a:r>
            <a:r>
              <a:rPr lang="zh-CN" altLang="en-US" sz="2000">
                <a:solidFill>
                  <a:srgbClr val="007C6A"/>
                </a:solidFill>
                <a:latin typeface="Verdana" panose="020B0604030504040204" pitchFamily="34" charset="0"/>
              </a:rPr>
              <a:t>为监控对象起的服务器名称， </a:t>
            </a:r>
            <a:r>
              <a:rPr lang="en-US" altLang="zh-CN" sz="2000">
                <a:solidFill>
                  <a:srgbClr val="007C6A"/>
                </a:solidFill>
                <a:latin typeface="Verdana" panose="020B0604030504040204" pitchFamily="34" charset="0"/>
              </a:rPr>
              <a:t>1 </a:t>
            </a:r>
            <a:r>
              <a:rPr lang="zh-CN" altLang="en-US" sz="2000">
                <a:solidFill>
                  <a:srgbClr val="007C6A"/>
                </a:solidFill>
                <a:latin typeface="Verdana" panose="020B0604030504040204" pitchFamily="34" charset="0"/>
              </a:rPr>
              <a:t>为 至少有多少个哨兵同意迁移的数量。 </a:t>
            </a:r>
            <a:endParaRPr lang="zh-CN" altLang="en-US" sz="2000">
              <a:solidFill>
                <a:srgbClr val="007C6A"/>
              </a:solidFill>
            </a:endParaRPr>
          </a:p>
        </p:txBody>
      </p:sp>
      <p:sp>
        <p:nvSpPr>
          <p:cNvPr id="7" name="矩形 6">
            <a:extLst>
              <a:ext uri="{FF2B5EF4-FFF2-40B4-BE49-F238E27FC236}">
                <a16:creationId xmlns:a16="http://schemas.microsoft.com/office/drawing/2014/main" id="{DE7678DB-DC11-4F7D-94AC-39A90CE2BDC0}"/>
              </a:ext>
            </a:extLst>
          </p:cNvPr>
          <p:cNvSpPr/>
          <p:nvPr/>
        </p:nvSpPr>
        <p:spPr>
          <a:xfrm>
            <a:off x="2483768" y="116632"/>
            <a:ext cx="2419573"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的主从复制</a:t>
            </a:r>
            <a:endParaRPr lang="en-US" altLang="zh-CN" sz="2400" b="1" dirty="0">
              <a:solidFill>
                <a:schemeClr val="bg1"/>
              </a:solidFill>
            </a:endParaRPr>
          </a:p>
        </p:txBody>
      </p:sp>
    </p:spTree>
    <p:extLst>
      <p:ext uri="{BB962C8B-B14F-4D97-AF65-F5344CB8AC3E}">
        <p14:creationId xmlns:p14="http://schemas.microsoft.com/office/powerpoint/2010/main" val="382515236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3F7A11F-0848-4527-BB41-256C6A6444B3}"/>
              </a:ext>
            </a:extLst>
          </p:cNvPr>
          <p:cNvSpPr/>
          <p:nvPr/>
        </p:nvSpPr>
        <p:spPr>
          <a:xfrm>
            <a:off x="1115616" y="2276872"/>
            <a:ext cx="7344816" cy="55399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dirty="0">
                <a:solidFill>
                  <a:srgbClr val="007C6A"/>
                </a:solidFill>
                <a:latin typeface="Verdana" panose="020B0604030504040204" pitchFamily="34" charset="0"/>
              </a:rPr>
              <a:t>执行</a:t>
            </a:r>
            <a:r>
              <a:rPr lang="en-US" altLang="zh-CN" sz="2000" dirty="0">
                <a:solidFill>
                  <a:srgbClr val="007C6A"/>
                </a:solidFill>
                <a:latin typeface="Verdana" panose="020B0604030504040204" pitchFamily="34" charset="0"/>
              </a:rPr>
              <a:t>redis-sentinel  /</a:t>
            </a:r>
            <a:r>
              <a:rPr lang="en-US" altLang="zh-CN" sz="2000" dirty="0" err="1">
                <a:solidFill>
                  <a:srgbClr val="007C6A"/>
                </a:solidFill>
                <a:latin typeface="Verdana" panose="020B0604030504040204" pitchFamily="34" charset="0"/>
              </a:rPr>
              <a:t>myredis</a:t>
            </a:r>
            <a:r>
              <a:rPr lang="en-US" altLang="zh-CN" sz="2000" dirty="0">
                <a:solidFill>
                  <a:srgbClr val="007C6A"/>
                </a:solidFill>
                <a:latin typeface="Verdana" panose="020B0604030504040204" pitchFamily="34" charset="0"/>
              </a:rPr>
              <a:t>/</a:t>
            </a:r>
            <a:r>
              <a:rPr lang="en-US" altLang="zh-CN" sz="2000" dirty="0" err="1">
                <a:solidFill>
                  <a:srgbClr val="007C6A"/>
                </a:solidFill>
                <a:latin typeface="Verdana" panose="020B0604030504040204" pitchFamily="34" charset="0"/>
              </a:rPr>
              <a:t>sentinel.conf</a:t>
            </a:r>
            <a:r>
              <a:rPr lang="en-US" altLang="zh-CN" sz="2000" dirty="0">
                <a:solidFill>
                  <a:srgbClr val="007C6A"/>
                </a:solidFill>
                <a:latin typeface="Verdana" panose="020B0604030504040204" pitchFamily="34" charset="0"/>
              </a:rPr>
              <a:t> </a:t>
            </a:r>
            <a:endParaRPr lang="zh-CN" altLang="en-US" sz="2000" dirty="0">
              <a:solidFill>
                <a:srgbClr val="007C6A"/>
              </a:solidFill>
            </a:endParaRPr>
          </a:p>
        </p:txBody>
      </p:sp>
      <p:sp>
        <p:nvSpPr>
          <p:cNvPr id="3" name="矩形 2">
            <a:extLst>
              <a:ext uri="{FF2B5EF4-FFF2-40B4-BE49-F238E27FC236}">
                <a16:creationId xmlns:a16="http://schemas.microsoft.com/office/drawing/2014/main" id="{EB459CCB-8839-4AA6-B68F-F2815F1CAB16}"/>
              </a:ext>
            </a:extLst>
          </p:cNvPr>
          <p:cNvSpPr/>
          <p:nvPr/>
        </p:nvSpPr>
        <p:spPr>
          <a:xfrm>
            <a:off x="691952" y="1566659"/>
            <a:ext cx="1710725"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启动哨兵</a:t>
            </a:r>
            <a:endParaRPr lang="en-US" altLang="zh-CN" sz="2400" b="1">
              <a:solidFill>
                <a:srgbClr val="007C6A"/>
              </a:solidFill>
              <a:latin typeface="Arial" panose="020B0604020202020204" pitchFamily="34" charset="0"/>
            </a:endParaRPr>
          </a:p>
        </p:txBody>
      </p:sp>
      <p:sp>
        <p:nvSpPr>
          <p:cNvPr id="4" name="矩形 3">
            <a:extLst>
              <a:ext uri="{FF2B5EF4-FFF2-40B4-BE49-F238E27FC236}">
                <a16:creationId xmlns:a16="http://schemas.microsoft.com/office/drawing/2014/main" id="{9D819D7D-8CE0-439D-9587-95BA3D115306}"/>
              </a:ext>
            </a:extLst>
          </p:cNvPr>
          <p:cNvSpPr/>
          <p:nvPr/>
        </p:nvSpPr>
        <p:spPr>
          <a:xfrm>
            <a:off x="2483768" y="116632"/>
            <a:ext cx="2419573"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的主从复制</a:t>
            </a:r>
            <a:endParaRPr lang="en-US" altLang="zh-CN" sz="2400" b="1" dirty="0">
              <a:solidFill>
                <a:schemeClr val="bg1"/>
              </a:solidFill>
            </a:endParaRPr>
          </a:p>
        </p:txBody>
      </p:sp>
    </p:spTree>
    <p:extLst>
      <p:ext uri="{BB962C8B-B14F-4D97-AF65-F5344CB8AC3E}">
        <p14:creationId xmlns:p14="http://schemas.microsoft.com/office/powerpoint/2010/main" val="154431783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7C18C04-600C-4CEF-A2D6-69883E8A46C9}"/>
              </a:ext>
            </a:extLst>
          </p:cNvPr>
          <p:cNvSpPr/>
          <p:nvPr/>
        </p:nvSpPr>
        <p:spPr>
          <a:xfrm>
            <a:off x="591999" y="980728"/>
            <a:ext cx="1710725"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故障恢复</a:t>
            </a:r>
            <a:endParaRPr lang="en-US" altLang="zh-CN" sz="2400" b="1">
              <a:solidFill>
                <a:srgbClr val="007C6A"/>
              </a:solidFill>
              <a:latin typeface="Arial" panose="020B0604020202020204" pitchFamily="34" charset="0"/>
            </a:endParaRPr>
          </a:p>
        </p:txBody>
      </p:sp>
      <p:grpSp>
        <p:nvGrpSpPr>
          <p:cNvPr id="3" name="组合 2">
            <a:extLst>
              <a:ext uri="{FF2B5EF4-FFF2-40B4-BE49-F238E27FC236}">
                <a16:creationId xmlns:a16="http://schemas.microsoft.com/office/drawing/2014/main" id="{FE18B7C0-4F27-4AFF-B3F4-3E258FC17CC3}"/>
              </a:ext>
            </a:extLst>
          </p:cNvPr>
          <p:cNvGrpSpPr/>
          <p:nvPr/>
        </p:nvGrpSpPr>
        <p:grpSpPr>
          <a:xfrm>
            <a:off x="971600" y="1700808"/>
            <a:ext cx="7000223" cy="3946018"/>
            <a:chOff x="1187624" y="2204866"/>
            <a:chExt cx="7000223" cy="3946018"/>
          </a:xfrm>
        </p:grpSpPr>
        <p:sp>
          <p:nvSpPr>
            <p:cNvPr id="4" name="任意多边形 4">
              <a:extLst>
                <a:ext uri="{FF2B5EF4-FFF2-40B4-BE49-F238E27FC236}">
                  <a16:creationId xmlns:a16="http://schemas.microsoft.com/office/drawing/2014/main" id="{26D72AE8-A02D-4BCE-ABAB-836E93C67E0F}"/>
                </a:ext>
              </a:extLst>
            </p:cNvPr>
            <p:cNvSpPr/>
            <p:nvPr/>
          </p:nvSpPr>
          <p:spPr>
            <a:xfrm>
              <a:off x="1187624" y="2204866"/>
              <a:ext cx="2592288" cy="1006762"/>
            </a:xfrm>
            <a:custGeom>
              <a:avLst/>
              <a:gdLst>
                <a:gd name="connsiteX0" fmla="*/ 0 w 2592288"/>
                <a:gd name="connsiteY0" fmla="*/ 251691 h 1006762"/>
                <a:gd name="connsiteX1" fmla="*/ 2088907 w 2592288"/>
                <a:gd name="connsiteY1" fmla="*/ 251691 h 1006762"/>
                <a:gd name="connsiteX2" fmla="*/ 2088907 w 2592288"/>
                <a:gd name="connsiteY2" fmla="*/ 0 h 1006762"/>
                <a:gd name="connsiteX3" fmla="*/ 2592288 w 2592288"/>
                <a:gd name="connsiteY3" fmla="*/ 503381 h 1006762"/>
                <a:gd name="connsiteX4" fmla="*/ 2088907 w 2592288"/>
                <a:gd name="connsiteY4" fmla="*/ 1006762 h 1006762"/>
                <a:gd name="connsiteX5" fmla="*/ 2088907 w 2592288"/>
                <a:gd name="connsiteY5" fmla="*/ 755072 h 1006762"/>
                <a:gd name="connsiteX6" fmla="*/ 0 w 2592288"/>
                <a:gd name="connsiteY6" fmla="*/ 755072 h 1006762"/>
                <a:gd name="connsiteX7" fmla="*/ 0 w 2592288"/>
                <a:gd name="connsiteY7" fmla="*/ 251691 h 100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2288" h="1006762">
                  <a:moveTo>
                    <a:pt x="0" y="251691"/>
                  </a:moveTo>
                  <a:lnTo>
                    <a:pt x="2088907" y="251691"/>
                  </a:lnTo>
                  <a:lnTo>
                    <a:pt x="2088907" y="0"/>
                  </a:lnTo>
                  <a:lnTo>
                    <a:pt x="2592288" y="503381"/>
                  </a:lnTo>
                  <a:lnTo>
                    <a:pt x="2088907" y="1006762"/>
                  </a:lnTo>
                  <a:lnTo>
                    <a:pt x="2088907" y="755072"/>
                  </a:lnTo>
                  <a:lnTo>
                    <a:pt x="0" y="755072"/>
                  </a:lnTo>
                  <a:lnTo>
                    <a:pt x="0" y="251691"/>
                  </a:lnTo>
                  <a:close/>
                </a:path>
              </a:pathLst>
            </a:custGeom>
            <a:solidFill>
              <a:srgbClr val="007C6A"/>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8580" tIns="320271" rIns="505690" bIns="411514" numCol="1" spcCol="1270" anchor="ctr" anchorCtr="0">
              <a:noAutofit/>
            </a:bodyPr>
            <a:lstStyle/>
            <a:p>
              <a:pPr lvl="0" algn="l" defTabSz="800100">
                <a:lnSpc>
                  <a:spcPct val="90000"/>
                </a:lnSpc>
                <a:spcBef>
                  <a:spcPct val="0"/>
                </a:spcBef>
                <a:spcAft>
                  <a:spcPct val="35000"/>
                </a:spcAft>
              </a:pPr>
              <a:r>
                <a:rPr lang="zh-CN" altLang="en-US" sz="1800" kern="1200"/>
                <a:t>新</a:t>
              </a:r>
              <a:r>
                <a:rPr lang="zh-CN" altLang="en-US"/>
                <a:t>主</a:t>
              </a:r>
              <a:r>
                <a:rPr lang="zh-CN" altLang="en-US" sz="1800" kern="1200"/>
                <a:t>登基</a:t>
              </a:r>
            </a:p>
          </p:txBody>
        </p:sp>
        <p:sp>
          <p:nvSpPr>
            <p:cNvPr id="5" name="任意多边形 5">
              <a:extLst>
                <a:ext uri="{FF2B5EF4-FFF2-40B4-BE49-F238E27FC236}">
                  <a16:creationId xmlns:a16="http://schemas.microsoft.com/office/drawing/2014/main" id="{C48F700C-8067-489B-BEE6-0524B6F7A21D}"/>
                </a:ext>
              </a:extLst>
            </p:cNvPr>
            <p:cNvSpPr/>
            <p:nvPr/>
          </p:nvSpPr>
          <p:spPr>
            <a:xfrm>
              <a:off x="1248889" y="2924953"/>
              <a:ext cx="2086166" cy="3225931"/>
            </a:xfrm>
            <a:custGeom>
              <a:avLst/>
              <a:gdLst>
                <a:gd name="connsiteX0" fmla="*/ 0 w 2086166"/>
                <a:gd name="connsiteY0" fmla="*/ 0 h 3225931"/>
                <a:gd name="connsiteX1" fmla="*/ 2086166 w 2086166"/>
                <a:gd name="connsiteY1" fmla="*/ 0 h 3225931"/>
                <a:gd name="connsiteX2" fmla="*/ 2086166 w 2086166"/>
                <a:gd name="connsiteY2" fmla="*/ 3225931 h 3225931"/>
                <a:gd name="connsiteX3" fmla="*/ 0 w 2086166"/>
                <a:gd name="connsiteY3" fmla="*/ 3225931 h 3225931"/>
                <a:gd name="connsiteX4" fmla="*/ 0 w 2086166"/>
                <a:gd name="connsiteY4" fmla="*/ 0 h 3225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6166" h="3225931">
                  <a:moveTo>
                    <a:pt x="0" y="0"/>
                  </a:moveTo>
                  <a:lnTo>
                    <a:pt x="2086166" y="0"/>
                  </a:lnTo>
                  <a:lnTo>
                    <a:pt x="2086166" y="3225931"/>
                  </a:lnTo>
                  <a:lnTo>
                    <a:pt x="0" y="3225931"/>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zh-CN" altLang="en-US" sz="1700" b="0" i="0" kern="1200" dirty="0"/>
                <a:t>从下线的主服务的所有从服务里面挑选一个从服务，将其转成主服务</a:t>
              </a:r>
              <a:endParaRPr lang="zh-CN" altLang="en-US" sz="1700" kern="1200" dirty="0"/>
            </a:p>
            <a:p>
              <a:pPr lvl="0" algn="l" defTabSz="755650">
                <a:lnSpc>
                  <a:spcPct val="90000"/>
                </a:lnSpc>
                <a:spcBef>
                  <a:spcPct val="0"/>
                </a:spcBef>
                <a:spcAft>
                  <a:spcPct val="35000"/>
                </a:spcAft>
              </a:pPr>
              <a:r>
                <a:rPr lang="zh-CN" altLang="en-US" sz="1700" b="0" i="0" kern="1200" dirty="0"/>
                <a:t>选择条件依次为：</a:t>
              </a:r>
              <a:endParaRPr lang="zh-CN" altLang="en-US" sz="1700" kern="1200" dirty="0"/>
            </a:p>
            <a:p>
              <a:pPr lvl="0" algn="l" defTabSz="755650">
                <a:lnSpc>
                  <a:spcPct val="90000"/>
                </a:lnSpc>
                <a:spcBef>
                  <a:spcPct val="0"/>
                </a:spcBef>
                <a:spcAft>
                  <a:spcPct val="35000"/>
                </a:spcAft>
              </a:pPr>
              <a:r>
                <a:rPr lang="en-US" altLang="zh-CN" sz="1700" b="1" i="0" kern="1200" dirty="0"/>
                <a:t>1</a:t>
              </a:r>
              <a:r>
                <a:rPr lang="zh-CN" altLang="en-US" sz="1700" b="1" i="0" kern="1200" dirty="0"/>
                <a:t>、选择优先级靠前的</a:t>
              </a:r>
              <a:endParaRPr lang="zh-CN" altLang="en-US" sz="1700" b="1" kern="1200" dirty="0"/>
            </a:p>
            <a:p>
              <a:pPr lvl="0" algn="l" defTabSz="755650">
                <a:lnSpc>
                  <a:spcPct val="90000"/>
                </a:lnSpc>
                <a:spcBef>
                  <a:spcPct val="0"/>
                </a:spcBef>
                <a:spcAft>
                  <a:spcPct val="35000"/>
                </a:spcAft>
              </a:pPr>
              <a:r>
                <a:rPr lang="en-US" altLang="zh-CN" sz="1700" b="1" i="0" kern="1200" dirty="0"/>
                <a:t>2</a:t>
              </a:r>
              <a:r>
                <a:rPr lang="zh-CN" altLang="en-US" sz="1700" b="1" i="0" kern="1200" dirty="0"/>
                <a:t>、选择偏移量最大的</a:t>
              </a:r>
              <a:endParaRPr lang="zh-CN" altLang="en-US" sz="1700" b="1" kern="1200" dirty="0"/>
            </a:p>
            <a:p>
              <a:pPr lvl="0" algn="l" defTabSz="755650">
                <a:lnSpc>
                  <a:spcPct val="90000"/>
                </a:lnSpc>
                <a:spcBef>
                  <a:spcPct val="0"/>
                </a:spcBef>
                <a:spcAft>
                  <a:spcPct val="35000"/>
                </a:spcAft>
              </a:pPr>
              <a:r>
                <a:rPr lang="en-US" altLang="zh-CN" sz="1700" b="1" i="0" kern="1200" dirty="0"/>
                <a:t>3</a:t>
              </a:r>
              <a:r>
                <a:rPr lang="zh-CN" altLang="en-US" sz="1700" b="1" i="0" kern="1200" dirty="0"/>
                <a:t>、选择</a:t>
              </a:r>
              <a:r>
                <a:rPr lang="en-US" altLang="zh-CN" sz="1700" b="1" i="0" kern="1200" dirty="0" err="1"/>
                <a:t>runid</a:t>
              </a:r>
              <a:r>
                <a:rPr lang="zh-CN" altLang="en-US" sz="1700" b="1" i="0" kern="1200" dirty="0"/>
                <a:t>最小的从服务</a:t>
              </a:r>
              <a:endParaRPr lang="zh-CN" altLang="en-US" sz="1700" b="1" kern="1200" dirty="0"/>
            </a:p>
          </p:txBody>
        </p:sp>
        <p:sp>
          <p:nvSpPr>
            <p:cNvPr id="6" name="任意多边形 7">
              <a:extLst>
                <a:ext uri="{FF2B5EF4-FFF2-40B4-BE49-F238E27FC236}">
                  <a16:creationId xmlns:a16="http://schemas.microsoft.com/office/drawing/2014/main" id="{94E5FFE8-39CE-4631-B549-B34ED356664A}"/>
                </a:ext>
              </a:extLst>
            </p:cNvPr>
            <p:cNvSpPr/>
            <p:nvPr/>
          </p:nvSpPr>
          <p:spPr>
            <a:xfrm>
              <a:off x="3306015" y="3489844"/>
              <a:ext cx="2167506" cy="1939395"/>
            </a:xfrm>
            <a:custGeom>
              <a:avLst/>
              <a:gdLst>
                <a:gd name="connsiteX0" fmla="*/ 0 w 2129132"/>
                <a:gd name="connsiteY0" fmla="*/ 0 h 1939395"/>
                <a:gd name="connsiteX1" fmla="*/ 2129132 w 2129132"/>
                <a:gd name="connsiteY1" fmla="*/ 0 h 1939395"/>
                <a:gd name="connsiteX2" fmla="*/ 2129132 w 2129132"/>
                <a:gd name="connsiteY2" fmla="*/ 1939395 h 1939395"/>
                <a:gd name="connsiteX3" fmla="*/ 0 w 2129132"/>
                <a:gd name="connsiteY3" fmla="*/ 1939395 h 1939395"/>
                <a:gd name="connsiteX4" fmla="*/ 0 w 2129132"/>
                <a:gd name="connsiteY4" fmla="*/ 0 h 1939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9132" h="1939395">
                  <a:moveTo>
                    <a:pt x="0" y="0"/>
                  </a:moveTo>
                  <a:lnTo>
                    <a:pt x="2129132" y="0"/>
                  </a:lnTo>
                  <a:lnTo>
                    <a:pt x="2129132" y="1939395"/>
                  </a:lnTo>
                  <a:lnTo>
                    <a:pt x="0" y="1939395"/>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zh-CN" altLang="en-US" sz="1700" b="0" i="0" kern="1200"/>
                <a:t>挑选出新的主服务之后，</a:t>
              </a:r>
              <a:r>
                <a:rPr lang="en-US" altLang="zh-CN" sz="1700" b="0" i="0" kern="1200"/>
                <a:t>sentinel </a:t>
              </a:r>
              <a:r>
                <a:rPr lang="zh-CN" altLang="en-US" sz="1700" b="0" i="0" kern="1200"/>
                <a:t>向原主服务的从服务发送 </a:t>
              </a:r>
              <a:r>
                <a:rPr lang="en-US" altLang="zh-CN" sz="1700" b="0" i="0" kern="1200"/>
                <a:t>slaveof </a:t>
              </a:r>
              <a:r>
                <a:rPr lang="zh-CN" altLang="en-US" sz="1700" b="0" i="0" kern="1200"/>
                <a:t>新主服务 的命令，复制新</a:t>
              </a:r>
              <a:r>
                <a:rPr lang="en-US" altLang="zh-CN" sz="1700" b="0" i="0" kern="1200"/>
                <a:t>master</a:t>
              </a:r>
              <a:endParaRPr lang="zh-CN" altLang="en-US" sz="1700" kern="1200"/>
            </a:p>
          </p:txBody>
        </p:sp>
        <p:sp>
          <p:nvSpPr>
            <p:cNvPr id="7" name="任意多边形 6">
              <a:extLst>
                <a:ext uri="{FF2B5EF4-FFF2-40B4-BE49-F238E27FC236}">
                  <a16:creationId xmlns:a16="http://schemas.microsoft.com/office/drawing/2014/main" id="{EACD2FC7-CE67-4AEC-8946-1413C3C5047B}"/>
                </a:ext>
              </a:extLst>
            </p:cNvPr>
            <p:cNvSpPr/>
            <p:nvPr/>
          </p:nvSpPr>
          <p:spPr>
            <a:xfrm>
              <a:off x="3313426" y="2699295"/>
              <a:ext cx="2770742" cy="1006762"/>
            </a:xfrm>
            <a:custGeom>
              <a:avLst/>
              <a:gdLst>
                <a:gd name="connsiteX0" fmla="*/ 0 w 2212814"/>
                <a:gd name="connsiteY0" fmla="*/ 251691 h 1006762"/>
                <a:gd name="connsiteX1" fmla="*/ 1709433 w 2212814"/>
                <a:gd name="connsiteY1" fmla="*/ 251691 h 1006762"/>
                <a:gd name="connsiteX2" fmla="*/ 1709433 w 2212814"/>
                <a:gd name="connsiteY2" fmla="*/ 0 h 1006762"/>
                <a:gd name="connsiteX3" fmla="*/ 2212814 w 2212814"/>
                <a:gd name="connsiteY3" fmla="*/ 503381 h 1006762"/>
                <a:gd name="connsiteX4" fmla="*/ 1709433 w 2212814"/>
                <a:gd name="connsiteY4" fmla="*/ 1006762 h 1006762"/>
                <a:gd name="connsiteX5" fmla="*/ 1709433 w 2212814"/>
                <a:gd name="connsiteY5" fmla="*/ 755072 h 1006762"/>
                <a:gd name="connsiteX6" fmla="*/ 0 w 2212814"/>
                <a:gd name="connsiteY6" fmla="*/ 755072 h 1006762"/>
                <a:gd name="connsiteX7" fmla="*/ 0 w 2212814"/>
                <a:gd name="connsiteY7" fmla="*/ 251691 h 100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12814" h="1006762">
                  <a:moveTo>
                    <a:pt x="0" y="251691"/>
                  </a:moveTo>
                  <a:lnTo>
                    <a:pt x="1709433" y="251691"/>
                  </a:lnTo>
                  <a:lnTo>
                    <a:pt x="1709433" y="0"/>
                  </a:lnTo>
                  <a:lnTo>
                    <a:pt x="2212814" y="503381"/>
                  </a:lnTo>
                  <a:lnTo>
                    <a:pt x="1709433" y="1006762"/>
                  </a:lnTo>
                  <a:lnTo>
                    <a:pt x="1709433" y="755072"/>
                  </a:lnTo>
                  <a:lnTo>
                    <a:pt x="0" y="755072"/>
                  </a:lnTo>
                  <a:lnTo>
                    <a:pt x="0" y="251691"/>
                  </a:lnTo>
                  <a:close/>
                </a:path>
              </a:pathLst>
            </a:custGeom>
            <a:solidFill>
              <a:srgbClr val="007C6A"/>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8580" tIns="320271" rIns="505690" bIns="411514" numCol="1" spcCol="1270" anchor="ctr" anchorCtr="0">
              <a:noAutofit/>
            </a:bodyPr>
            <a:lstStyle/>
            <a:p>
              <a:pPr lvl="0" algn="l" defTabSz="800100">
                <a:lnSpc>
                  <a:spcPct val="90000"/>
                </a:lnSpc>
                <a:spcBef>
                  <a:spcPct val="0"/>
                </a:spcBef>
                <a:spcAft>
                  <a:spcPct val="35000"/>
                </a:spcAft>
              </a:pPr>
              <a:r>
                <a:rPr lang="zh-CN" altLang="en-US" sz="1800" kern="1200"/>
                <a:t>群</a:t>
              </a:r>
              <a:r>
                <a:rPr lang="zh-CN" altLang="en-US"/>
                <a:t>仆</a:t>
              </a:r>
              <a:r>
                <a:rPr lang="zh-CN" altLang="en-US" sz="1800" kern="1200"/>
                <a:t>俯首</a:t>
              </a:r>
            </a:p>
          </p:txBody>
        </p:sp>
        <p:sp>
          <p:nvSpPr>
            <p:cNvPr id="8" name="任意多边形 8">
              <a:extLst>
                <a:ext uri="{FF2B5EF4-FFF2-40B4-BE49-F238E27FC236}">
                  <a16:creationId xmlns:a16="http://schemas.microsoft.com/office/drawing/2014/main" id="{9115C84A-288E-45B9-A8B9-3D736892161F}"/>
                </a:ext>
              </a:extLst>
            </p:cNvPr>
            <p:cNvSpPr/>
            <p:nvPr/>
          </p:nvSpPr>
          <p:spPr>
            <a:xfrm>
              <a:off x="5533345" y="3220923"/>
              <a:ext cx="2654502" cy="1006762"/>
            </a:xfrm>
            <a:custGeom>
              <a:avLst/>
              <a:gdLst>
                <a:gd name="connsiteX0" fmla="*/ 0 w 2654502"/>
                <a:gd name="connsiteY0" fmla="*/ 251691 h 1006762"/>
                <a:gd name="connsiteX1" fmla="*/ 2151121 w 2654502"/>
                <a:gd name="connsiteY1" fmla="*/ 251691 h 1006762"/>
                <a:gd name="connsiteX2" fmla="*/ 2151121 w 2654502"/>
                <a:gd name="connsiteY2" fmla="*/ 0 h 1006762"/>
                <a:gd name="connsiteX3" fmla="*/ 2654502 w 2654502"/>
                <a:gd name="connsiteY3" fmla="*/ 503381 h 1006762"/>
                <a:gd name="connsiteX4" fmla="*/ 2151121 w 2654502"/>
                <a:gd name="connsiteY4" fmla="*/ 1006762 h 1006762"/>
                <a:gd name="connsiteX5" fmla="*/ 2151121 w 2654502"/>
                <a:gd name="connsiteY5" fmla="*/ 755072 h 1006762"/>
                <a:gd name="connsiteX6" fmla="*/ 0 w 2654502"/>
                <a:gd name="connsiteY6" fmla="*/ 755072 h 1006762"/>
                <a:gd name="connsiteX7" fmla="*/ 0 w 2654502"/>
                <a:gd name="connsiteY7" fmla="*/ 251691 h 100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54502" h="1006762">
                  <a:moveTo>
                    <a:pt x="0" y="251691"/>
                  </a:moveTo>
                  <a:lnTo>
                    <a:pt x="2151121" y="251691"/>
                  </a:lnTo>
                  <a:lnTo>
                    <a:pt x="2151121" y="0"/>
                  </a:lnTo>
                  <a:lnTo>
                    <a:pt x="2654502" y="503381"/>
                  </a:lnTo>
                  <a:lnTo>
                    <a:pt x="2151121" y="1006762"/>
                  </a:lnTo>
                  <a:lnTo>
                    <a:pt x="2151121" y="755072"/>
                  </a:lnTo>
                  <a:lnTo>
                    <a:pt x="0" y="755072"/>
                  </a:lnTo>
                  <a:lnTo>
                    <a:pt x="0" y="251691"/>
                  </a:lnTo>
                  <a:close/>
                </a:path>
              </a:pathLst>
            </a:custGeom>
            <a:solidFill>
              <a:srgbClr val="007C6A"/>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8580" tIns="320271" rIns="505690" bIns="411514" numCol="1" spcCol="1270" anchor="ctr" anchorCtr="0">
              <a:noAutofit/>
            </a:bodyPr>
            <a:lstStyle/>
            <a:p>
              <a:pPr lvl="0" algn="l" defTabSz="800100">
                <a:lnSpc>
                  <a:spcPct val="90000"/>
                </a:lnSpc>
                <a:spcBef>
                  <a:spcPct val="0"/>
                </a:spcBef>
                <a:spcAft>
                  <a:spcPct val="35000"/>
                </a:spcAft>
              </a:pPr>
              <a:r>
                <a:rPr lang="zh-CN" altLang="en-US" sz="1800" kern="1200"/>
                <a:t>旧主俯首</a:t>
              </a:r>
            </a:p>
          </p:txBody>
        </p:sp>
        <p:sp>
          <p:nvSpPr>
            <p:cNvPr id="9" name="任意多边形 9">
              <a:extLst>
                <a:ext uri="{FF2B5EF4-FFF2-40B4-BE49-F238E27FC236}">
                  <a16:creationId xmlns:a16="http://schemas.microsoft.com/office/drawing/2014/main" id="{8F45774C-54D5-47EC-90F0-064D4EA2B089}"/>
                </a:ext>
              </a:extLst>
            </p:cNvPr>
            <p:cNvSpPr/>
            <p:nvPr/>
          </p:nvSpPr>
          <p:spPr>
            <a:xfrm>
              <a:off x="5533345" y="4003362"/>
              <a:ext cx="2129132" cy="1911012"/>
            </a:xfrm>
            <a:custGeom>
              <a:avLst/>
              <a:gdLst>
                <a:gd name="connsiteX0" fmla="*/ 0 w 2129132"/>
                <a:gd name="connsiteY0" fmla="*/ 0 h 1911012"/>
                <a:gd name="connsiteX1" fmla="*/ 2129132 w 2129132"/>
                <a:gd name="connsiteY1" fmla="*/ 0 h 1911012"/>
                <a:gd name="connsiteX2" fmla="*/ 2129132 w 2129132"/>
                <a:gd name="connsiteY2" fmla="*/ 1911012 h 1911012"/>
                <a:gd name="connsiteX3" fmla="*/ 0 w 2129132"/>
                <a:gd name="connsiteY3" fmla="*/ 1911012 h 1911012"/>
                <a:gd name="connsiteX4" fmla="*/ 0 w 2129132"/>
                <a:gd name="connsiteY4" fmla="*/ 0 h 1911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9132" h="1911012">
                  <a:moveTo>
                    <a:pt x="0" y="0"/>
                  </a:moveTo>
                  <a:lnTo>
                    <a:pt x="2129132" y="0"/>
                  </a:lnTo>
                  <a:lnTo>
                    <a:pt x="2129132" y="1911012"/>
                  </a:lnTo>
                  <a:lnTo>
                    <a:pt x="0" y="1911012"/>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zh-CN" altLang="en-US" sz="1700" b="0" i="0" kern="1200" dirty="0"/>
                <a:t>当已下线的服务重新上线时，</a:t>
              </a:r>
              <a:r>
                <a:rPr lang="en-US" altLang="zh-CN" sz="1700" b="0" i="0" kern="1200" dirty="0"/>
                <a:t>sentinel</a:t>
              </a:r>
              <a:r>
                <a:rPr lang="zh-CN" altLang="en-US" sz="1700" b="0" i="0" kern="1200" dirty="0"/>
                <a:t>会向其发送</a:t>
              </a:r>
              <a:r>
                <a:rPr lang="en-US" altLang="zh-CN" sz="1700" b="0" i="0" kern="1200" dirty="0" err="1"/>
                <a:t>slaveof</a:t>
              </a:r>
              <a:r>
                <a:rPr lang="zh-CN" altLang="en-US" sz="1700" b="0" i="0" kern="1200" dirty="0"/>
                <a:t>命令，让其成为新主的从</a:t>
              </a:r>
              <a:endParaRPr lang="zh-CN" altLang="en-US" sz="1700" kern="1200" dirty="0"/>
            </a:p>
          </p:txBody>
        </p:sp>
      </p:grpSp>
      <p:sp>
        <p:nvSpPr>
          <p:cNvPr id="10" name="矩形 9">
            <a:extLst>
              <a:ext uri="{FF2B5EF4-FFF2-40B4-BE49-F238E27FC236}">
                <a16:creationId xmlns:a16="http://schemas.microsoft.com/office/drawing/2014/main" id="{F5190454-4CD3-4585-BEB2-BD6D8E41F924}"/>
              </a:ext>
            </a:extLst>
          </p:cNvPr>
          <p:cNvSpPr/>
          <p:nvPr/>
        </p:nvSpPr>
        <p:spPr>
          <a:xfrm>
            <a:off x="2483768" y="116632"/>
            <a:ext cx="2419573"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的主从复制</a:t>
            </a:r>
            <a:endParaRPr lang="en-US" altLang="zh-CN" sz="2400" b="1" dirty="0">
              <a:solidFill>
                <a:schemeClr val="bg1"/>
              </a:solidFill>
            </a:endParaRPr>
          </a:p>
        </p:txBody>
      </p:sp>
      <p:sp>
        <p:nvSpPr>
          <p:cNvPr id="11" name="文本框 10">
            <a:extLst>
              <a:ext uri="{FF2B5EF4-FFF2-40B4-BE49-F238E27FC236}">
                <a16:creationId xmlns:a16="http://schemas.microsoft.com/office/drawing/2014/main" id="{4D3BAA24-A61E-4123-A9A8-113BD53AF593}"/>
              </a:ext>
            </a:extLst>
          </p:cNvPr>
          <p:cNvSpPr txBox="1"/>
          <p:nvPr/>
        </p:nvSpPr>
        <p:spPr>
          <a:xfrm>
            <a:off x="3535699" y="5469031"/>
            <a:ext cx="5298438" cy="1200329"/>
          </a:xfrm>
          <a:prstGeom prst="rect">
            <a:avLst/>
          </a:prstGeom>
          <a:noFill/>
        </p:spPr>
        <p:txBody>
          <a:bodyPr wrap="none" rtlCol="0">
            <a:spAutoFit/>
          </a:bodyPr>
          <a:lstStyle/>
          <a:p>
            <a:r>
              <a:rPr lang="zh-CN" altLang="en-US" dirty="0">
                <a:solidFill>
                  <a:srgbClr val="007C6A"/>
                </a:solidFill>
              </a:rPr>
              <a:t>优先级在</a:t>
            </a:r>
            <a:r>
              <a:rPr lang="en-US" altLang="zh-CN" dirty="0" err="1">
                <a:solidFill>
                  <a:srgbClr val="007C6A"/>
                </a:solidFill>
              </a:rPr>
              <a:t>redis.conf</a:t>
            </a:r>
            <a:r>
              <a:rPr lang="zh-CN" altLang="en-US" dirty="0">
                <a:solidFill>
                  <a:srgbClr val="007C6A"/>
                </a:solidFill>
              </a:rPr>
              <a:t>中</a:t>
            </a:r>
            <a:r>
              <a:rPr lang="en-US" altLang="zh-CN" dirty="0">
                <a:solidFill>
                  <a:srgbClr val="007C6A"/>
                </a:solidFill>
              </a:rPr>
              <a:t>slave-priority 100</a:t>
            </a:r>
          </a:p>
          <a:p>
            <a:pPr>
              <a:lnSpc>
                <a:spcPct val="150000"/>
              </a:lnSpc>
            </a:pPr>
            <a:r>
              <a:rPr lang="zh-CN" altLang="en-US" dirty="0">
                <a:solidFill>
                  <a:srgbClr val="007C6A"/>
                </a:solidFill>
              </a:rPr>
              <a:t>偏移量是指获得原主数据最多的</a:t>
            </a:r>
            <a:endParaRPr lang="en-US" altLang="zh-CN" dirty="0">
              <a:solidFill>
                <a:srgbClr val="007C6A"/>
              </a:solidFill>
            </a:endParaRPr>
          </a:p>
          <a:p>
            <a:pPr>
              <a:lnSpc>
                <a:spcPct val="150000"/>
              </a:lnSpc>
            </a:pPr>
            <a:r>
              <a:rPr lang="zh-CN" altLang="en-US" dirty="0">
                <a:solidFill>
                  <a:srgbClr val="007C6A"/>
                </a:solidFill>
              </a:rPr>
              <a:t>每个</a:t>
            </a:r>
            <a:r>
              <a:rPr lang="en-US" altLang="zh-CN" dirty="0">
                <a:solidFill>
                  <a:srgbClr val="007C6A"/>
                </a:solidFill>
              </a:rPr>
              <a:t>redis</a:t>
            </a:r>
            <a:r>
              <a:rPr lang="zh-CN" altLang="en-US" dirty="0">
                <a:solidFill>
                  <a:srgbClr val="007C6A"/>
                </a:solidFill>
              </a:rPr>
              <a:t>实例启动后都会随机生成一个</a:t>
            </a:r>
            <a:r>
              <a:rPr lang="en-US" altLang="zh-CN" dirty="0">
                <a:solidFill>
                  <a:srgbClr val="007C6A"/>
                </a:solidFill>
              </a:rPr>
              <a:t>40</a:t>
            </a:r>
            <a:r>
              <a:rPr lang="zh-CN" altLang="en-US" dirty="0">
                <a:solidFill>
                  <a:srgbClr val="007C6A"/>
                </a:solidFill>
              </a:rPr>
              <a:t>位的</a:t>
            </a:r>
            <a:r>
              <a:rPr lang="en-US" altLang="zh-CN" dirty="0" err="1">
                <a:solidFill>
                  <a:srgbClr val="007C6A"/>
                </a:solidFill>
              </a:rPr>
              <a:t>runid</a:t>
            </a:r>
            <a:endParaRPr lang="en-US" altLang="zh-CN" dirty="0">
              <a:solidFill>
                <a:srgbClr val="007C6A"/>
              </a:solidFill>
            </a:endParaRPr>
          </a:p>
        </p:txBody>
      </p:sp>
    </p:spTree>
    <p:extLst>
      <p:ext uri="{BB962C8B-B14F-4D97-AF65-F5344CB8AC3E}">
        <p14:creationId xmlns:p14="http://schemas.microsoft.com/office/powerpoint/2010/main" val="202138767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DA26DF4-4C5B-49A5-B699-2155ACF878F7}"/>
              </a:ext>
            </a:extLst>
          </p:cNvPr>
          <p:cNvSpPr/>
          <p:nvPr/>
        </p:nvSpPr>
        <p:spPr>
          <a:xfrm>
            <a:off x="755576" y="1268760"/>
            <a:ext cx="2709396" cy="584775"/>
          </a:xfrm>
          <a:prstGeom prst="rect">
            <a:avLst/>
          </a:prstGeom>
        </p:spPr>
        <p:txBody>
          <a:bodyPr wrap="none">
            <a:spAutoFit/>
          </a:bodyPr>
          <a:lstStyle/>
          <a:p>
            <a:r>
              <a:rPr lang="en-US" altLang="zh-CN" sz="3200" b="1" dirty="0">
                <a:solidFill>
                  <a:srgbClr val="007C6A"/>
                </a:solidFill>
                <a:latin typeface="Verdana" panose="020B0604030504040204" pitchFamily="34" charset="0"/>
              </a:rPr>
              <a:t> redis</a:t>
            </a:r>
            <a:r>
              <a:rPr lang="zh-CN" altLang="en-US" sz="3200" b="1" dirty="0">
                <a:solidFill>
                  <a:srgbClr val="007C6A"/>
                </a:solidFill>
                <a:latin typeface="Verdana" panose="020B0604030504040204" pitchFamily="34" charset="0"/>
              </a:rPr>
              <a:t>的集群</a:t>
            </a:r>
            <a:endParaRPr lang="en-US" altLang="zh-CN" sz="3200" b="1" dirty="0">
              <a:solidFill>
                <a:srgbClr val="007C6A"/>
              </a:solidFill>
              <a:latin typeface="Verdana" panose="020B0604030504040204" pitchFamily="34" charset="0"/>
            </a:endParaRPr>
          </a:p>
        </p:txBody>
      </p:sp>
    </p:spTree>
    <p:extLst>
      <p:ext uri="{BB962C8B-B14F-4D97-AF65-F5344CB8AC3E}">
        <p14:creationId xmlns:p14="http://schemas.microsoft.com/office/powerpoint/2010/main" val="416831534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7076970-34E4-43AF-9C33-CF096BA7FFB1}"/>
              </a:ext>
            </a:extLst>
          </p:cNvPr>
          <p:cNvSpPr/>
          <p:nvPr/>
        </p:nvSpPr>
        <p:spPr>
          <a:xfrm>
            <a:off x="467544" y="1124744"/>
            <a:ext cx="1334020" cy="735394"/>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3200" b="1">
                <a:solidFill>
                  <a:srgbClr val="007C6A"/>
                </a:solidFill>
                <a:latin typeface="Arial" panose="020B0604020202020204" pitchFamily="34" charset="0"/>
              </a:rPr>
              <a:t>问题</a:t>
            </a:r>
          </a:p>
        </p:txBody>
      </p:sp>
      <p:sp>
        <p:nvSpPr>
          <p:cNvPr id="3" name="矩形 2">
            <a:extLst>
              <a:ext uri="{FF2B5EF4-FFF2-40B4-BE49-F238E27FC236}">
                <a16:creationId xmlns:a16="http://schemas.microsoft.com/office/drawing/2014/main" id="{1B618CFC-25F5-41C4-84C7-2651B88CA7E3}"/>
              </a:ext>
            </a:extLst>
          </p:cNvPr>
          <p:cNvSpPr/>
          <p:nvPr/>
        </p:nvSpPr>
        <p:spPr>
          <a:xfrm>
            <a:off x="611424" y="2586561"/>
            <a:ext cx="7992888" cy="64633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400" i="0" dirty="0">
                <a:solidFill>
                  <a:srgbClr val="007C6A"/>
                </a:solidFill>
                <a:effectLst/>
                <a:latin typeface="微软雅黑" panose="020B0503020204020204" pitchFamily="34" charset="-122"/>
                <a:ea typeface="微软雅黑" panose="020B0503020204020204" pitchFamily="34" charset="-122"/>
              </a:rPr>
              <a:t>容量不够，</a:t>
            </a:r>
            <a:r>
              <a:rPr lang="en-US" altLang="zh-CN" sz="2400" i="0" dirty="0">
                <a:solidFill>
                  <a:srgbClr val="007C6A"/>
                </a:solidFill>
                <a:effectLst/>
                <a:latin typeface="微软雅黑" panose="020B0503020204020204" pitchFamily="34" charset="-122"/>
                <a:ea typeface="微软雅黑" panose="020B0503020204020204" pitchFamily="34" charset="-122"/>
              </a:rPr>
              <a:t>redis</a:t>
            </a:r>
            <a:r>
              <a:rPr lang="zh-CN" altLang="en-US" sz="2400" dirty="0">
                <a:solidFill>
                  <a:srgbClr val="007C6A"/>
                </a:solidFill>
                <a:latin typeface="微软雅黑" panose="020B0503020204020204" pitchFamily="34" charset="-122"/>
                <a:ea typeface="微软雅黑" panose="020B0503020204020204" pitchFamily="34" charset="-122"/>
              </a:rPr>
              <a:t>如何进行扩容？</a:t>
            </a:r>
            <a:endParaRPr lang="zh-CN" altLang="en-US" sz="2400" i="0" dirty="0">
              <a:solidFill>
                <a:srgbClr val="007C6A"/>
              </a:solidFill>
              <a:effectLst/>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3B59B2C1-ADDF-43DA-BB96-A1A64AA7C6ED}"/>
              </a:ext>
            </a:extLst>
          </p:cNvPr>
          <p:cNvSpPr/>
          <p:nvPr/>
        </p:nvSpPr>
        <p:spPr>
          <a:xfrm>
            <a:off x="611560" y="3861048"/>
            <a:ext cx="7992888" cy="58105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400" i="0" dirty="0">
                <a:solidFill>
                  <a:srgbClr val="007C6A"/>
                </a:solidFill>
                <a:effectLst/>
                <a:latin typeface="微软雅黑" panose="020B0503020204020204" pitchFamily="34" charset="-122"/>
                <a:ea typeface="微软雅黑" panose="020B0503020204020204" pitchFamily="34" charset="-122"/>
              </a:rPr>
              <a:t>并发写操作， </a:t>
            </a:r>
            <a:r>
              <a:rPr lang="en-US" altLang="zh-CN" sz="2400" i="0" dirty="0">
                <a:solidFill>
                  <a:srgbClr val="007C6A"/>
                </a:solidFill>
                <a:effectLst/>
                <a:latin typeface="微软雅黑" panose="020B0503020204020204" pitchFamily="34" charset="-122"/>
                <a:ea typeface="微软雅黑" panose="020B0503020204020204" pitchFamily="34" charset="-122"/>
              </a:rPr>
              <a:t>redis</a:t>
            </a:r>
            <a:r>
              <a:rPr lang="zh-CN" altLang="en-US" sz="2400" i="0" dirty="0">
                <a:solidFill>
                  <a:srgbClr val="007C6A"/>
                </a:solidFill>
                <a:effectLst/>
                <a:latin typeface="微软雅黑" panose="020B0503020204020204" pitchFamily="34" charset="-122"/>
                <a:ea typeface="微软雅黑" panose="020B0503020204020204" pitchFamily="34" charset="-122"/>
              </a:rPr>
              <a:t>如何分摊？</a:t>
            </a:r>
          </a:p>
        </p:txBody>
      </p:sp>
    </p:spTree>
    <p:extLst>
      <p:ext uri="{BB962C8B-B14F-4D97-AF65-F5344CB8AC3E}">
        <p14:creationId xmlns:p14="http://schemas.microsoft.com/office/powerpoint/2010/main" val="375790237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650E4FF-50BE-4C7A-B041-413F8FA8F7A5}"/>
              </a:ext>
            </a:extLst>
          </p:cNvPr>
          <p:cNvSpPr/>
          <p:nvPr/>
        </p:nvSpPr>
        <p:spPr>
          <a:xfrm>
            <a:off x="467544" y="1700808"/>
            <a:ext cx="7992888" cy="300082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a:solidFill>
                  <a:srgbClr val="007C6A"/>
                </a:solidFill>
                <a:latin typeface="微软雅黑" panose="020B0503020204020204" pitchFamily="34" charset="-122"/>
                <a:ea typeface="微软雅黑" panose="020B0503020204020204" pitchFamily="34" charset="-122"/>
              </a:rPr>
              <a:t>Redis </a:t>
            </a:r>
            <a:r>
              <a:rPr lang="zh-CN" altLang="en-US" dirty="0">
                <a:solidFill>
                  <a:srgbClr val="007C6A"/>
                </a:solidFill>
                <a:latin typeface="微软雅黑" panose="020B0503020204020204" pitchFamily="34" charset="-122"/>
                <a:ea typeface="微软雅黑" panose="020B0503020204020204" pitchFamily="34" charset="-122"/>
              </a:rPr>
              <a:t>集群实现了对</a:t>
            </a:r>
            <a:r>
              <a:rPr lang="en-US" altLang="zh-CN" dirty="0">
                <a:solidFill>
                  <a:srgbClr val="007C6A"/>
                </a:solidFill>
                <a:latin typeface="微软雅黑" panose="020B0503020204020204" pitchFamily="34" charset="-122"/>
                <a:ea typeface="微软雅黑" panose="020B0503020204020204" pitchFamily="34" charset="-122"/>
              </a:rPr>
              <a:t>Redis</a:t>
            </a:r>
            <a:r>
              <a:rPr lang="zh-CN" altLang="en-US" dirty="0">
                <a:solidFill>
                  <a:srgbClr val="007C6A"/>
                </a:solidFill>
                <a:latin typeface="微软雅黑" panose="020B0503020204020204" pitchFamily="34" charset="-122"/>
                <a:ea typeface="微软雅黑" panose="020B0503020204020204" pitchFamily="34" charset="-122"/>
              </a:rPr>
              <a:t>的水平扩容，即启动</a:t>
            </a:r>
            <a:r>
              <a:rPr lang="en-US" altLang="zh-CN" dirty="0">
                <a:solidFill>
                  <a:srgbClr val="007C6A"/>
                </a:solidFill>
                <a:latin typeface="微软雅黑" panose="020B0503020204020204" pitchFamily="34" charset="-122"/>
                <a:ea typeface="微软雅黑" panose="020B0503020204020204" pitchFamily="34" charset="-122"/>
              </a:rPr>
              <a:t>N</a:t>
            </a:r>
            <a:r>
              <a:rPr lang="zh-CN" altLang="en-US" dirty="0">
                <a:solidFill>
                  <a:srgbClr val="007C6A"/>
                </a:solidFill>
                <a:latin typeface="微软雅黑" panose="020B0503020204020204" pitchFamily="34" charset="-122"/>
                <a:ea typeface="微软雅黑" panose="020B0503020204020204" pitchFamily="34" charset="-122"/>
              </a:rPr>
              <a:t>个</a:t>
            </a:r>
            <a:r>
              <a:rPr lang="en-US" altLang="zh-CN" dirty="0">
                <a:solidFill>
                  <a:srgbClr val="007C6A"/>
                </a:solidFill>
                <a:latin typeface="微软雅黑" panose="020B0503020204020204" pitchFamily="34" charset="-122"/>
                <a:ea typeface="微软雅黑" panose="020B0503020204020204" pitchFamily="34" charset="-122"/>
              </a:rPr>
              <a:t>redis</a:t>
            </a:r>
            <a:r>
              <a:rPr lang="zh-CN" altLang="en-US" dirty="0">
                <a:solidFill>
                  <a:srgbClr val="007C6A"/>
                </a:solidFill>
                <a:latin typeface="微软雅黑" panose="020B0503020204020204" pitchFamily="34" charset="-122"/>
                <a:ea typeface="微软雅黑" panose="020B0503020204020204" pitchFamily="34" charset="-122"/>
              </a:rPr>
              <a:t>节点，将整个数据库分布存储在这</a:t>
            </a:r>
            <a:r>
              <a:rPr lang="en-US" altLang="zh-CN" dirty="0">
                <a:solidFill>
                  <a:srgbClr val="007C6A"/>
                </a:solidFill>
                <a:latin typeface="微软雅黑" panose="020B0503020204020204" pitchFamily="34" charset="-122"/>
                <a:ea typeface="微软雅黑" panose="020B0503020204020204" pitchFamily="34" charset="-122"/>
              </a:rPr>
              <a:t>N</a:t>
            </a:r>
            <a:r>
              <a:rPr lang="zh-CN" altLang="en-US" dirty="0">
                <a:solidFill>
                  <a:srgbClr val="007C6A"/>
                </a:solidFill>
                <a:latin typeface="微软雅黑" panose="020B0503020204020204" pitchFamily="34" charset="-122"/>
                <a:ea typeface="微软雅黑" panose="020B0503020204020204" pitchFamily="34" charset="-122"/>
              </a:rPr>
              <a:t>个节点中，每个节点存储总数据的</a:t>
            </a:r>
            <a:r>
              <a:rPr lang="en-US" altLang="zh-CN" dirty="0">
                <a:solidFill>
                  <a:srgbClr val="007C6A"/>
                </a:solidFill>
                <a:latin typeface="微软雅黑" panose="020B0503020204020204" pitchFamily="34" charset="-122"/>
                <a:ea typeface="微软雅黑" panose="020B0503020204020204" pitchFamily="34" charset="-122"/>
              </a:rPr>
              <a:t>1/N</a:t>
            </a:r>
            <a:r>
              <a:rPr lang="zh-CN" altLang="en-US" dirty="0">
                <a:solidFill>
                  <a:srgbClr val="007C6A"/>
                </a:solidFill>
                <a:latin typeface="微软雅黑" panose="020B0503020204020204" pitchFamily="34" charset="-122"/>
                <a:ea typeface="微软雅黑" panose="020B0503020204020204" pitchFamily="34" charset="-122"/>
              </a:rPr>
              <a:t>。</a:t>
            </a:r>
            <a:endParaRPr lang="en-US" altLang="zh-CN" dirty="0">
              <a:solidFill>
                <a:srgbClr val="007C6A"/>
              </a:solidFill>
              <a:latin typeface="微软雅黑" panose="020B0503020204020204" pitchFamily="34" charset="-122"/>
              <a:ea typeface="微软雅黑" panose="020B0503020204020204" pitchFamily="34" charset="-122"/>
            </a:endParaRPr>
          </a:p>
          <a:p>
            <a:pPr>
              <a:lnSpc>
                <a:spcPct val="150000"/>
              </a:lnSpc>
            </a:pPr>
            <a:endParaRPr lang="zh-CN" altLang="en-US"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solidFill>
                  <a:srgbClr val="007C6A"/>
                </a:solidFill>
                <a:latin typeface="微软雅黑" panose="020B0503020204020204" pitchFamily="34" charset="-122"/>
                <a:ea typeface="微软雅黑" panose="020B0503020204020204" pitchFamily="34" charset="-122"/>
              </a:rPr>
              <a:t>Redis </a:t>
            </a:r>
            <a:r>
              <a:rPr lang="zh-CN" altLang="en-US" dirty="0">
                <a:solidFill>
                  <a:srgbClr val="007C6A"/>
                </a:solidFill>
                <a:latin typeface="微软雅黑" panose="020B0503020204020204" pitchFamily="34" charset="-122"/>
                <a:ea typeface="微软雅黑" panose="020B0503020204020204" pitchFamily="34" charset="-122"/>
              </a:rPr>
              <a:t>集群通过分区（</a:t>
            </a:r>
            <a:r>
              <a:rPr lang="en-US" altLang="zh-CN" dirty="0">
                <a:solidFill>
                  <a:srgbClr val="007C6A"/>
                </a:solidFill>
                <a:latin typeface="微软雅黑" panose="020B0503020204020204" pitchFamily="34" charset="-122"/>
                <a:ea typeface="微软雅黑" panose="020B0503020204020204" pitchFamily="34" charset="-122"/>
              </a:rPr>
              <a:t>partition</a:t>
            </a:r>
            <a:r>
              <a:rPr lang="zh-CN" altLang="en-US" dirty="0">
                <a:solidFill>
                  <a:srgbClr val="007C6A"/>
                </a:solidFill>
                <a:latin typeface="微软雅黑" panose="020B0503020204020204" pitchFamily="34" charset="-122"/>
                <a:ea typeface="微软雅黑" panose="020B0503020204020204" pitchFamily="34" charset="-122"/>
              </a:rPr>
              <a:t>）来提供一定程度的可用性（</a:t>
            </a:r>
            <a:r>
              <a:rPr lang="en-US" altLang="zh-CN" dirty="0">
                <a:solidFill>
                  <a:srgbClr val="007C6A"/>
                </a:solidFill>
                <a:latin typeface="微软雅黑" panose="020B0503020204020204" pitchFamily="34" charset="-122"/>
                <a:ea typeface="微软雅黑" panose="020B0503020204020204" pitchFamily="34" charset="-122"/>
              </a:rPr>
              <a:t>availability</a:t>
            </a:r>
            <a:r>
              <a:rPr lang="zh-CN" altLang="en-US" dirty="0">
                <a:solidFill>
                  <a:srgbClr val="007C6A"/>
                </a:solidFill>
                <a:latin typeface="微软雅黑" panose="020B0503020204020204" pitchFamily="34" charset="-122"/>
                <a:ea typeface="微软雅黑" panose="020B0503020204020204" pitchFamily="34" charset="-122"/>
              </a:rPr>
              <a:t>）： 即使集群中有一部分节点失效或者无法进行通讯， 集群也可以继续处理命令请求。</a:t>
            </a:r>
          </a:p>
          <a:p>
            <a:pPr>
              <a:lnSpc>
                <a:spcPct val="150000"/>
              </a:lnSpc>
            </a:pPr>
            <a:endParaRPr lang="en-US" altLang="zh-CN" dirty="0">
              <a:solidFill>
                <a:srgbClr val="007C6A"/>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AEE7C792-D564-4B65-B601-232D7945A608}"/>
              </a:ext>
            </a:extLst>
          </p:cNvPr>
          <p:cNvSpPr/>
          <p:nvPr/>
        </p:nvSpPr>
        <p:spPr>
          <a:xfrm>
            <a:off x="251520" y="980728"/>
            <a:ext cx="2012089"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微软雅黑" panose="020B0503020204020204" pitchFamily="34" charset="-122"/>
                <a:ea typeface="微软雅黑" panose="020B0503020204020204" pitchFamily="34" charset="-122"/>
              </a:rPr>
              <a:t>什么是集群</a:t>
            </a:r>
          </a:p>
        </p:txBody>
      </p:sp>
    </p:spTree>
    <p:extLst>
      <p:ext uri="{BB962C8B-B14F-4D97-AF65-F5344CB8AC3E}">
        <p14:creationId xmlns:p14="http://schemas.microsoft.com/office/powerpoint/2010/main" val="77238797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3119C09-4EB7-4284-BEA6-EF2E62AFE648}"/>
              </a:ext>
            </a:extLst>
          </p:cNvPr>
          <p:cNvSpPr/>
          <p:nvPr/>
        </p:nvSpPr>
        <p:spPr>
          <a:xfrm>
            <a:off x="251520" y="980728"/>
            <a:ext cx="2569934" cy="574581"/>
          </a:xfrm>
          <a:prstGeom prst="rect">
            <a:avLst/>
          </a:prstGeom>
        </p:spPr>
        <p:txBody>
          <a:bodyPr wrap="none">
            <a:spAutoFit/>
          </a:bodyPr>
          <a:lstStyle/>
          <a:p>
            <a:pPr>
              <a:lnSpc>
                <a:spcPct val="150000"/>
              </a:lnSpc>
            </a:pPr>
            <a:r>
              <a:rPr lang="en-US" altLang="zh-CN" sz="2400" b="1" dirty="0">
                <a:solidFill>
                  <a:srgbClr val="007C6A"/>
                </a:solidFill>
                <a:latin typeface="Arial" panose="020B0604020202020204" pitchFamily="34" charset="0"/>
              </a:rPr>
              <a:t>1</a:t>
            </a:r>
            <a:r>
              <a:rPr lang="zh-CN" altLang="en-US" sz="2400" b="1" dirty="0">
                <a:solidFill>
                  <a:srgbClr val="007C6A"/>
                </a:solidFill>
                <a:latin typeface="Arial" panose="020B0604020202020204" pitchFamily="34" charset="0"/>
              </a:rPr>
              <a:t>、安装</a:t>
            </a:r>
            <a:r>
              <a:rPr lang="en-US" altLang="zh-CN" sz="2400" b="1" dirty="0">
                <a:solidFill>
                  <a:srgbClr val="007C6A"/>
                </a:solidFill>
                <a:latin typeface="Arial" panose="020B0604020202020204" pitchFamily="34" charset="0"/>
              </a:rPr>
              <a:t>ruby</a:t>
            </a:r>
            <a:r>
              <a:rPr lang="zh-CN" altLang="en-US" sz="2400" b="1" dirty="0">
                <a:solidFill>
                  <a:srgbClr val="007C6A"/>
                </a:solidFill>
                <a:latin typeface="Arial" panose="020B0604020202020204" pitchFamily="34" charset="0"/>
              </a:rPr>
              <a:t>环境</a:t>
            </a:r>
          </a:p>
        </p:txBody>
      </p:sp>
      <p:sp>
        <p:nvSpPr>
          <p:cNvPr id="3" name="矩形 2">
            <a:extLst>
              <a:ext uri="{FF2B5EF4-FFF2-40B4-BE49-F238E27FC236}">
                <a16:creationId xmlns:a16="http://schemas.microsoft.com/office/drawing/2014/main" id="{74423BC8-D8C6-44A4-A3A9-41C2AE8F2EDE}"/>
              </a:ext>
            </a:extLst>
          </p:cNvPr>
          <p:cNvSpPr/>
          <p:nvPr/>
        </p:nvSpPr>
        <p:spPr>
          <a:xfrm>
            <a:off x="343094" y="1718201"/>
            <a:ext cx="4572000" cy="1200329"/>
          </a:xfrm>
          <a:prstGeom prst="rect">
            <a:avLst/>
          </a:prstGeom>
        </p:spPr>
        <p:txBody>
          <a:bodyPr>
            <a:spAutoFit/>
          </a:bodyPr>
          <a:lstStyle/>
          <a:p>
            <a:pPr marL="285750" indent="-285750">
              <a:buFont typeface="Wingdings" panose="05000000000000000000" pitchFamily="2" charset="2"/>
              <a:buChar char="Ø"/>
            </a:pPr>
            <a:r>
              <a:rPr lang="zh-CN" altLang="en-US" b="1" dirty="0">
                <a:solidFill>
                  <a:srgbClr val="007C6A"/>
                </a:solidFill>
                <a:latin typeface="System"/>
              </a:rPr>
              <a:t>能上网：</a:t>
            </a:r>
            <a:endParaRPr lang="en-US" altLang="zh-CN" b="1" dirty="0">
              <a:solidFill>
                <a:srgbClr val="007C6A"/>
              </a:solidFill>
              <a:latin typeface="System"/>
            </a:endParaRPr>
          </a:p>
          <a:p>
            <a:r>
              <a:rPr lang="zh-CN" altLang="en-US" dirty="0">
                <a:solidFill>
                  <a:srgbClr val="007C6A"/>
                </a:solidFill>
              </a:rPr>
              <a:t>      执行</a:t>
            </a:r>
            <a:r>
              <a:rPr lang="en-US" altLang="zh-CN" dirty="0">
                <a:solidFill>
                  <a:srgbClr val="007C6A"/>
                </a:solidFill>
              </a:rPr>
              <a:t>yum install ruby</a:t>
            </a:r>
          </a:p>
          <a:p>
            <a:r>
              <a:rPr lang="zh-CN" altLang="en-US" dirty="0">
                <a:solidFill>
                  <a:srgbClr val="007C6A"/>
                </a:solidFill>
              </a:rPr>
              <a:t>      执行</a:t>
            </a:r>
            <a:r>
              <a:rPr lang="en-US" altLang="zh-CN" dirty="0">
                <a:solidFill>
                  <a:srgbClr val="007C6A"/>
                </a:solidFill>
              </a:rPr>
              <a:t>yum install </a:t>
            </a:r>
            <a:r>
              <a:rPr lang="en-US" altLang="zh-CN" dirty="0" err="1">
                <a:solidFill>
                  <a:srgbClr val="007C6A"/>
                </a:solidFill>
              </a:rPr>
              <a:t>rubygems</a:t>
            </a:r>
            <a:endParaRPr lang="zh-CN" altLang="en-US" dirty="0">
              <a:solidFill>
                <a:srgbClr val="007C6A"/>
              </a:solidFill>
            </a:endParaRPr>
          </a:p>
          <a:p>
            <a:endParaRPr lang="en-US" altLang="zh-CN" b="1" dirty="0">
              <a:solidFill>
                <a:srgbClr val="007C6A"/>
              </a:solidFill>
              <a:latin typeface="System"/>
            </a:endParaRPr>
          </a:p>
        </p:txBody>
      </p:sp>
      <p:sp>
        <p:nvSpPr>
          <p:cNvPr id="4" name="矩形 3">
            <a:extLst>
              <a:ext uri="{FF2B5EF4-FFF2-40B4-BE49-F238E27FC236}">
                <a16:creationId xmlns:a16="http://schemas.microsoft.com/office/drawing/2014/main" id="{10BD2BDF-D0CB-4A5D-B740-8EC5FEE6E060}"/>
              </a:ext>
            </a:extLst>
          </p:cNvPr>
          <p:cNvSpPr/>
          <p:nvPr/>
        </p:nvSpPr>
        <p:spPr>
          <a:xfrm>
            <a:off x="333733" y="3240694"/>
            <a:ext cx="4572000" cy="3323987"/>
          </a:xfrm>
          <a:prstGeom prst="rect">
            <a:avLst/>
          </a:prstGeom>
        </p:spPr>
        <p:txBody>
          <a:bodyPr wrap="square">
            <a:spAutoFit/>
          </a:bodyPr>
          <a:lstStyle/>
          <a:p>
            <a:pPr marL="285750" indent="-285750">
              <a:buFont typeface="Arial" panose="020B0604020202020204" pitchFamily="34" charset="0"/>
              <a:buChar char="•"/>
            </a:pPr>
            <a:r>
              <a:rPr lang="zh-CN" altLang="en-US" dirty="0">
                <a:solidFill>
                  <a:srgbClr val="007C6A"/>
                </a:solidFill>
                <a:latin typeface="微软雅黑" panose="020B0503020204020204" pitchFamily="34" charset="-122"/>
                <a:ea typeface="微软雅黑" panose="020B0503020204020204" pitchFamily="34" charset="-122"/>
              </a:rPr>
              <a:t> </a:t>
            </a:r>
            <a:r>
              <a:rPr lang="en-US" altLang="zh-CN" dirty="0">
                <a:solidFill>
                  <a:srgbClr val="007C6A"/>
                </a:solidFill>
                <a:latin typeface="微软雅黑" panose="020B0503020204020204" pitchFamily="34" charset="-122"/>
                <a:ea typeface="微软雅黑" panose="020B0503020204020204" pitchFamily="34" charset="-122"/>
              </a:rPr>
              <a:t>cd  </a:t>
            </a:r>
            <a:r>
              <a:rPr lang="en-US" altLang="zh-CN" sz="1600" dirty="0">
                <a:solidFill>
                  <a:srgbClr val="007C6A"/>
                </a:solidFill>
                <a:latin typeface="微软雅黑" panose="020B0503020204020204" pitchFamily="34" charset="-122"/>
                <a:ea typeface="微软雅黑" panose="020B0503020204020204" pitchFamily="34" charset="-122"/>
              </a:rPr>
              <a:t>/run/media/root/CentOS 7 x86_64/Packages</a:t>
            </a:r>
            <a:r>
              <a:rPr lang="zh-CN" altLang="en-US" sz="1600" dirty="0">
                <a:solidFill>
                  <a:srgbClr val="007C6A"/>
                </a:solidFill>
                <a:latin typeface="微软雅黑" panose="020B0503020204020204" pitchFamily="34" charset="-122"/>
                <a:ea typeface="微软雅黑" panose="020B0503020204020204" pitchFamily="34" charset="-122"/>
              </a:rPr>
              <a:t>（路径跟</a:t>
            </a:r>
            <a:r>
              <a:rPr lang="en-US" altLang="zh-CN" sz="1600" dirty="0">
                <a:solidFill>
                  <a:srgbClr val="007C6A"/>
                </a:solidFill>
                <a:latin typeface="微软雅黑" panose="020B0503020204020204" pitchFamily="34" charset="-122"/>
                <a:ea typeface="微软雅黑" panose="020B0503020204020204" pitchFamily="34" charset="-122"/>
              </a:rPr>
              <a:t>centos6</a:t>
            </a:r>
            <a:r>
              <a:rPr lang="zh-CN" altLang="en-US" sz="1600" dirty="0">
                <a:solidFill>
                  <a:srgbClr val="007C6A"/>
                </a:solidFill>
                <a:latin typeface="微软雅黑" panose="020B0503020204020204" pitchFamily="34" charset="-122"/>
                <a:ea typeface="微软雅黑" panose="020B0503020204020204" pitchFamily="34" charset="-122"/>
              </a:rPr>
              <a:t>不同）  获取右图</a:t>
            </a:r>
            <a:r>
              <a:rPr lang="en-US" altLang="zh-CN" sz="1600" dirty="0">
                <a:solidFill>
                  <a:srgbClr val="007C6A"/>
                </a:solidFill>
                <a:latin typeface="微软雅黑" panose="020B0503020204020204" pitchFamily="34" charset="-122"/>
                <a:ea typeface="微软雅黑" panose="020B0503020204020204" pitchFamily="34" charset="-122"/>
              </a:rPr>
              <a:t>rpm</a:t>
            </a:r>
            <a:r>
              <a:rPr lang="zh-CN" altLang="en-US" sz="1600" dirty="0">
                <a:solidFill>
                  <a:srgbClr val="007C6A"/>
                </a:solidFill>
                <a:latin typeface="微软雅黑" panose="020B0503020204020204" pitchFamily="34" charset="-122"/>
                <a:ea typeface="微软雅黑" panose="020B0503020204020204" pitchFamily="34" charset="-122"/>
              </a:rPr>
              <a:t>包 </a:t>
            </a:r>
            <a:endParaRPr lang="en-US" altLang="zh-CN" sz="1600" dirty="0">
              <a:solidFill>
                <a:srgbClr val="007C6A"/>
              </a:solidFill>
              <a:latin typeface="微软雅黑" panose="020B0503020204020204" pitchFamily="34" charset="-122"/>
              <a:ea typeface="微软雅黑" panose="020B0503020204020204" pitchFamily="34" charset="-122"/>
            </a:endParaRPr>
          </a:p>
          <a:p>
            <a:endParaRPr lang="zh-CN" altLang="en-US"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rgbClr val="007C6A"/>
                </a:solidFill>
                <a:latin typeface="微软雅黑" panose="020B0503020204020204" pitchFamily="34" charset="-122"/>
                <a:ea typeface="微软雅黑" panose="020B0503020204020204" pitchFamily="34" charset="-122"/>
              </a:rPr>
              <a:t>拷贝到</a:t>
            </a:r>
            <a:r>
              <a:rPr lang="en-US" altLang="zh-CN" sz="1600" dirty="0">
                <a:solidFill>
                  <a:srgbClr val="007C6A"/>
                </a:solidFill>
                <a:latin typeface="微软雅黑" panose="020B0503020204020204" pitchFamily="34" charset="-122"/>
                <a:ea typeface="微软雅黑" panose="020B0503020204020204" pitchFamily="34" charset="-122"/>
              </a:rPr>
              <a:t>/opt/</a:t>
            </a:r>
            <a:r>
              <a:rPr lang="en-US" altLang="zh-CN" sz="1600" dirty="0" err="1">
                <a:solidFill>
                  <a:srgbClr val="007C6A"/>
                </a:solidFill>
                <a:latin typeface="微软雅黑" panose="020B0503020204020204" pitchFamily="34" charset="-122"/>
                <a:ea typeface="微软雅黑" panose="020B0503020204020204" pitchFamily="34" charset="-122"/>
              </a:rPr>
              <a:t>rpmruby</a:t>
            </a:r>
            <a:r>
              <a:rPr lang="en-US" altLang="zh-CN" sz="1600" dirty="0">
                <a:solidFill>
                  <a:srgbClr val="007C6A"/>
                </a:solidFill>
                <a:latin typeface="微软雅黑" panose="020B0503020204020204" pitchFamily="34" charset="-122"/>
                <a:ea typeface="微软雅黑" panose="020B0503020204020204" pitchFamily="34" charset="-122"/>
              </a:rPr>
              <a:t>/</a:t>
            </a:r>
            <a:r>
              <a:rPr lang="zh-CN" altLang="en-US" sz="1600" dirty="0">
                <a:solidFill>
                  <a:srgbClr val="007C6A"/>
                </a:solidFill>
                <a:latin typeface="微软雅黑" panose="020B0503020204020204" pitchFamily="34" charset="-122"/>
                <a:ea typeface="微软雅黑" panose="020B0503020204020204" pitchFamily="34" charset="-122"/>
              </a:rPr>
              <a:t>目录下，并</a:t>
            </a:r>
            <a:r>
              <a:rPr lang="en-US" altLang="zh-CN" sz="1600" dirty="0">
                <a:solidFill>
                  <a:srgbClr val="007C6A"/>
                </a:solidFill>
                <a:latin typeface="微软雅黑" panose="020B0503020204020204" pitchFamily="34" charset="-122"/>
                <a:ea typeface="微软雅黑" panose="020B0503020204020204" pitchFamily="34" charset="-122"/>
              </a:rPr>
              <a:t>cd</a:t>
            </a:r>
            <a:r>
              <a:rPr lang="zh-CN" altLang="en-US" sz="1600" dirty="0">
                <a:solidFill>
                  <a:srgbClr val="007C6A"/>
                </a:solidFill>
                <a:latin typeface="微软雅黑" panose="020B0503020204020204" pitchFamily="34" charset="-122"/>
                <a:ea typeface="微软雅黑" panose="020B0503020204020204" pitchFamily="34" charset="-122"/>
              </a:rPr>
              <a:t>到此目录</a:t>
            </a:r>
            <a:endParaRPr lang="en-US" altLang="zh-CN" sz="1600" dirty="0">
              <a:solidFill>
                <a:srgbClr val="007C6A"/>
              </a:solidFill>
              <a:latin typeface="微软雅黑" panose="020B0503020204020204" pitchFamily="34" charset="-122"/>
              <a:ea typeface="微软雅黑" panose="020B0503020204020204" pitchFamily="34" charset="-122"/>
            </a:endParaRPr>
          </a:p>
          <a:p>
            <a:endParaRPr lang="en-US" altLang="zh-CN"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rgbClr val="007C6A"/>
                </a:solidFill>
                <a:latin typeface="微软雅黑" panose="020B0503020204020204" pitchFamily="34" charset="-122"/>
                <a:ea typeface="微软雅黑" panose="020B0503020204020204" pitchFamily="34" charset="-122"/>
              </a:rPr>
              <a:t>执行：</a:t>
            </a:r>
            <a:r>
              <a:rPr lang="en-US" altLang="zh-CN" sz="1600" dirty="0">
                <a:solidFill>
                  <a:srgbClr val="007C6A"/>
                </a:solidFill>
                <a:latin typeface="微软雅黑" panose="020B0503020204020204" pitchFamily="34" charset="-122"/>
                <a:ea typeface="微软雅黑" panose="020B0503020204020204" pitchFamily="34" charset="-122"/>
              </a:rPr>
              <a:t>rpm -</a:t>
            </a:r>
            <a:r>
              <a:rPr lang="en-US" altLang="zh-CN" sz="1600" dirty="0" err="1">
                <a:solidFill>
                  <a:srgbClr val="007C6A"/>
                </a:solidFill>
                <a:latin typeface="微软雅黑" panose="020B0503020204020204" pitchFamily="34" charset="-122"/>
                <a:ea typeface="微软雅黑" panose="020B0503020204020204" pitchFamily="34" charset="-122"/>
              </a:rPr>
              <a:t>Uvh</a:t>
            </a:r>
            <a:r>
              <a:rPr lang="en-US" altLang="zh-CN" sz="1600" dirty="0">
                <a:solidFill>
                  <a:srgbClr val="007C6A"/>
                </a:solidFill>
                <a:latin typeface="微软雅黑" panose="020B0503020204020204" pitchFamily="34" charset="-122"/>
                <a:ea typeface="微软雅黑" panose="020B0503020204020204" pitchFamily="34" charset="-122"/>
              </a:rPr>
              <a:t> *.rpm --</a:t>
            </a:r>
            <a:r>
              <a:rPr lang="en-US" altLang="zh-CN" sz="1600" dirty="0" err="1">
                <a:solidFill>
                  <a:srgbClr val="007C6A"/>
                </a:solidFill>
                <a:latin typeface="微软雅黑" panose="020B0503020204020204" pitchFamily="34" charset="-122"/>
                <a:ea typeface="微软雅黑" panose="020B0503020204020204" pitchFamily="34" charset="-122"/>
              </a:rPr>
              <a:t>nodeps</a:t>
            </a:r>
            <a:r>
              <a:rPr lang="en-US" altLang="zh-CN" sz="1600" dirty="0">
                <a:solidFill>
                  <a:srgbClr val="007C6A"/>
                </a:solidFill>
                <a:latin typeface="微软雅黑" panose="020B0503020204020204" pitchFamily="34" charset="-122"/>
                <a:ea typeface="微软雅黑" panose="020B0503020204020204" pitchFamily="34" charset="-122"/>
              </a:rPr>
              <a:t> --force</a:t>
            </a:r>
          </a:p>
          <a:p>
            <a:pPr marL="285750" indent="-285750">
              <a:buFont typeface="Arial" panose="020B0604020202020204" pitchFamily="34" charset="0"/>
              <a:buChar char="•"/>
            </a:pPr>
            <a:endParaRPr lang="en-US" altLang="zh-CN"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rgbClr val="007C6A"/>
                </a:solidFill>
                <a:latin typeface="微软雅黑" panose="020B0503020204020204" pitchFamily="34" charset="-122"/>
                <a:ea typeface="微软雅黑" panose="020B0503020204020204" pitchFamily="34" charset="-122"/>
              </a:rPr>
              <a:t>按照依赖安装各个</a:t>
            </a:r>
            <a:r>
              <a:rPr lang="en-US" altLang="zh-CN" sz="1600" dirty="0">
                <a:solidFill>
                  <a:srgbClr val="007C6A"/>
                </a:solidFill>
                <a:latin typeface="微软雅黑" panose="020B0503020204020204" pitchFamily="34" charset="-122"/>
                <a:ea typeface="微软雅黑" panose="020B0503020204020204" pitchFamily="34" charset="-122"/>
              </a:rPr>
              <a:t>rpm</a:t>
            </a:r>
            <a:r>
              <a:rPr lang="zh-CN" altLang="en-US" sz="1600" dirty="0">
                <a:solidFill>
                  <a:srgbClr val="007C6A"/>
                </a:solidFill>
                <a:latin typeface="微软雅黑" panose="020B0503020204020204" pitchFamily="34" charset="-122"/>
                <a:ea typeface="微软雅黑" panose="020B0503020204020204" pitchFamily="34" charset="-122"/>
              </a:rPr>
              <a:t>包</a:t>
            </a:r>
            <a:endParaRPr lang="en-US" altLang="zh-CN"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sz="1600" dirty="0">
              <a:solidFill>
                <a:srgbClr val="007C6A"/>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3BBDECB6-A937-449D-B93D-5A40B055952D}"/>
              </a:ext>
            </a:extLst>
          </p:cNvPr>
          <p:cNvSpPr/>
          <p:nvPr/>
        </p:nvSpPr>
        <p:spPr>
          <a:xfrm>
            <a:off x="343094" y="2918530"/>
            <a:ext cx="4572000" cy="369332"/>
          </a:xfrm>
          <a:prstGeom prst="rect">
            <a:avLst/>
          </a:prstGeom>
        </p:spPr>
        <p:txBody>
          <a:bodyPr>
            <a:spAutoFit/>
          </a:bodyPr>
          <a:lstStyle/>
          <a:p>
            <a:pPr marL="285750" indent="-285750">
              <a:buFont typeface="Wingdings" panose="05000000000000000000" pitchFamily="2" charset="2"/>
              <a:buChar char="Ø"/>
            </a:pPr>
            <a:r>
              <a:rPr lang="zh-CN" altLang="en-US" b="1" dirty="0">
                <a:solidFill>
                  <a:srgbClr val="007C6A"/>
                </a:solidFill>
                <a:latin typeface="System"/>
              </a:rPr>
              <a:t>不能上网：</a:t>
            </a:r>
            <a:r>
              <a:rPr lang="en-US" altLang="zh-CN" b="1" dirty="0">
                <a:solidFill>
                  <a:srgbClr val="007C6A"/>
                </a:solidFill>
                <a:latin typeface="Verdana" panose="020B0604030504040204" pitchFamily="34" charset="0"/>
              </a:rPr>
              <a:t> </a:t>
            </a:r>
            <a:endParaRPr lang="zh-CN" altLang="en-US" b="1" dirty="0">
              <a:solidFill>
                <a:srgbClr val="007C6A"/>
              </a:solidFill>
              <a:latin typeface="Verdana" panose="020B0604030504040204" pitchFamily="34" charset="0"/>
            </a:endParaRPr>
          </a:p>
        </p:txBody>
      </p:sp>
      <p:pic>
        <p:nvPicPr>
          <p:cNvPr id="6" name="图片 5">
            <a:extLst>
              <a:ext uri="{FF2B5EF4-FFF2-40B4-BE49-F238E27FC236}">
                <a16:creationId xmlns:a16="http://schemas.microsoft.com/office/drawing/2014/main" id="{76CECDCF-3470-424C-9972-E05543AE14D7}"/>
              </a:ext>
            </a:extLst>
          </p:cNvPr>
          <p:cNvPicPr>
            <a:picLocks noChangeAspect="1"/>
          </p:cNvPicPr>
          <p:nvPr/>
        </p:nvPicPr>
        <p:blipFill>
          <a:blip r:embed="rId2"/>
          <a:stretch>
            <a:fillRect/>
          </a:stretch>
        </p:blipFill>
        <p:spPr>
          <a:xfrm>
            <a:off x="4915093" y="1387880"/>
            <a:ext cx="4019183" cy="5137464"/>
          </a:xfrm>
          <a:prstGeom prst="rect">
            <a:avLst/>
          </a:prstGeom>
        </p:spPr>
      </p:pic>
    </p:spTree>
    <p:extLst>
      <p:ext uri="{BB962C8B-B14F-4D97-AF65-F5344CB8AC3E}">
        <p14:creationId xmlns:p14="http://schemas.microsoft.com/office/powerpoint/2010/main" val="390689001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FEDC996-FE4C-4034-A5C7-66716C5F18BC}"/>
              </a:ext>
            </a:extLst>
          </p:cNvPr>
          <p:cNvSpPr/>
          <p:nvPr/>
        </p:nvSpPr>
        <p:spPr>
          <a:xfrm>
            <a:off x="395536" y="1196752"/>
            <a:ext cx="8208912" cy="400110"/>
          </a:xfrm>
          <a:prstGeom prst="rect">
            <a:avLst/>
          </a:prstGeom>
        </p:spPr>
        <p:txBody>
          <a:bodyPr wrap="square">
            <a:spAutoFit/>
          </a:bodyPr>
          <a:lstStyle/>
          <a:p>
            <a:r>
              <a:rPr lang="en-US" altLang="zh-CN" sz="2000">
                <a:solidFill>
                  <a:srgbClr val="007C6A"/>
                </a:solidFill>
              </a:rPr>
              <a:t>2</a:t>
            </a:r>
            <a:r>
              <a:rPr lang="zh-CN" altLang="en-US" sz="2000">
                <a:solidFill>
                  <a:srgbClr val="007C6A"/>
                </a:solidFill>
              </a:rPr>
              <a:t>、拷贝</a:t>
            </a:r>
            <a:r>
              <a:rPr lang="en-US" altLang="zh-CN" sz="2000">
                <a:solidFill>
                  <a:srgbClr val="007C6A"/>
                </a:solidFill>
              </a:rPr>
              <a:t>redis-3.2.0.gem</a:t>
            </a:r>
            <a:r>
              <a:rPr lang="zh-CN" altLang="en-US" sz="2000">
                <a:solidFill>
                  <a:srgbClr val="007C6A"/>
                </a:solidFill>
              </a:rPr>
              <a:t>到</a:t>
            </a:r>
            <a:r>
              <a:rPr lang="en-US" altLang="zh-CN" sz="2000">
                <a:solidFill>
                  <a:srgbClr val="007C6A"/>
                </a:solidFill>
              </a:rPr>
              <a:t>/opt</a:t>
            </a:r>
            <a:r>
              <a:rPr lang="zh-CN" altLang="en-US" sz="2000">
                <a:solidFill>
                  <a:srgbClr val="007C6A"/>
                </a:solidFill>
              </a:rPr>
              <a:t>目录下</a:t>
            </a:r>
          </a:p>
        </p:txBody>
      </p:sp>
      <p:sp>
        <p:nvSpPr>
          <p:cNvPr id="3" name="矩形 2">
            <a:extLst>
              <a:ext uri="{FF2B5EF4-FFF2-40B4-BE49-F238E27FC236}">
                <a16:creationId xmlns:a16="http://schemas.microsoft.com/office/drawing/2014/main" id="{F50F93FB-75E0-4331-9B86-CEB2577081C3}"/>
              </a:ext>
            </a:extLst>
          </p:cNvPr>
          <p:cNvSpPr/>
          <p:nvPr/>
        </p:nvSpPr>
        <p:spPr>
          <a:xfrm>
            <a:off x="395536" y="2060848"/>
            <a:ext cx="8208912" cy="400110"/>
          </a:xfrm>
          <a:prstGeom prst="rect">
            <a:avLst/>
          </a:prstGeom>
        </p:spPr>
        <p:txBody>
          <a:bodyPr wrap="square">
            <a:spAutoFit/>
          </a:bodyPr>
          <a:lstStyle/>
          <a:p>
            <a:r>
              <a:rPr lang="en-US" altLang="zh-CN" sz="2000" dirty="0">
                <a:solidFill>
                  <a:srgbClr val="007C6A"/>
                </a:solidFill>
              </a:rPr>
              <a:t>3</a:t>
            </a:r>
            <a:r>
              <a:rPr lang="zh-CN" altLang="en-US" sz="2000" dirty="0">
                <a:solidFill>
                  <a:srgbClr val="007C6A"/>
                </a:solidFill>
              </a:rPr>
              <a:t>、执行在</a:t>
            </a:r>
            <a:r>
              <a:rPr lang="en-US" altLang="zh-CN" sz="2000" dirty="0">
                <a:solidFill>
                  <a:srgbClr val="007C6A"/>
                </a:solidFill>
              </a:rPr>
              <a:t>opt</a:t>
            </a:r>
            <a:r>
              <a:rPr lang="zh-CN" altLang="en-US" sz="2000" dirty="0">
                <a:solidFill>
                  <a:srgbClr val="007C6A"/>
                </a:solidFill>
              </a:rPr>
              <a:t>目录下执行  </a:t>
            </a:r>
            <a:r>
              <a:rPr lang="en-US" altLang="zh-CN" sz="2000" dirty="0">
                <a:solidFill>
                  <a:srgbClr val="007C6A"/>
                </a:solidFill>
              </a:rPr>
              <a:t>gem install --local redis-3.2.0.gem</a:t>
            </a:r>
            <a:endParaRPr lang="zh-CN" altLang="en-US" sz="2000" dirty="0">
              <a:solidFill>
                <a:srgbClr val="007C6A"/>
              </a:solidFill>
            </a:endParaRPr>
          </a:p>
        </p:txBody>
      </p:sp>
    </p:spTree>
    <p:extLst>
      <p:ext uri="{BB962C8B-B14F-4D97-AF65-F5344CB8AC3E}">
        <p14:creationId xmlns:p14="http://schemas.microsoft.com/office/powerpoint/2010/main" val="238759754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AF55E5D-1E36-4F3C-ACD1-0E7BF57DF9A0}"/>
              </a:ext>
            </a:extLst>
          </p:cNvPr>
          <p:cNvSpPr/>
          <p:nvPr/>
        </p:nvSpPr>
        <p:spPr>
          <a:xfrm>
            <a:off x="251520" y="980728"/>
            <a:ext cx="7489551"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微软雅黑" panose="020B0503020204020204" pitchFamily="34" charset="-122"/>
                <a:ea typeface="微软雅黑" panose="020B0503020204020204" pitchFamily="34" charset="-122"/>
              </a:rPr>
              <a:t>制作</a:t>
            </a:r>
            <a:r>
              <a:rPr lang="en-US" altLang="zh-CN" sz="2400" b="1" dirty="0">
                <a:solidFill>
                  <a:srgbClr val="007C6A"/>
                </a:solidFill>
                <a:latin typeface="微软雅黑" panose="020B0503020204020204" pitchFamily="34" charset="-122"/>
                <a:ea typeface="微软雅黑" panose="020B0503020204020204" pitchFamily="34" charset="-122"/>
              </a:rPr>
              <a:t>6</a:t>
            </a:r>
            <a:r>
              <a:rPr lang="zh-CN" altLang="en-US" sz="2400" b="1" dirty="0">
                <a:solidFill>
                  <a:srgbClr val="007C6A"/>
                </a:solidFill>
                <a:latin typeface="微软雅黑" panose="020B0503020204020204" pitchFamily="34" charset="-122"/>
                <a:ea typeface="微软雅黑" panose="020B0503020204020204" pitchFamily="34" charset="-122"/>
              </a:rPr>
              <a:t>个实例，</a:t>
            </a:r>
            <a:r>
              <a:rPr lang="en-US" altLang="zh-CN" sz="2400" b="1" dirty="0">
                <a:solidFill>
                  <a:srgbClr val="007C6A"/>
                </a:solidFill>
                <a:latin typeface="微软雅黑" panose="020B0503020204020204" pitchFamily="34" charset="-122"/>
                <a:ea typeface="微软雅黑" panose="020B0503020204020204" pitchFamily="34" charset="-122"/>
              </a:rPr>
              <a:t>6379,6380,6381,6389,6390,6391</a:t>
            </a:r>
            <a:endParaRPr lang="zh-CN" altLang="en-US" sz="2400" b="1" dirty="0">
              <a:solidFill>
                <a:srgbClr val="007C6A"/>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08217E95-AA9C-48E2-AE8F-023CE7F06AB6}"/>
              </a:ext>
            </a:extLst>
          </p:cNvPr>
          <p:cNvSpPr/>
          <p:nvPr/>
        </p:nvSpPr>
        <p:spPr>
          <a:xfrm>
            <a:off x="971600" y="1700808"/>
            <a:ext cx="7350799" cy="397031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400" b="1" dirty="0">
                <a:solidFill>
                  <a:srgbClr val="007C6A"/>
                </a:solidFill>
              </a:rPr>
              <a:t>拷贝多个</a:t>
            </a:r>
            <a:r>
              <a:rPr lang="en-US" altLang="zh-CN" sz="2400" b="1" dirty="0" err="1">
                <a:solidFill>
                  <a:srgbClr val="007C6A"/>
                </a:solidFill>
              </a:rPr>
              <a:t>redis.conf</a:t>
            </a:r>
            <a:r>
              <a:rPr lang="zh-CN" altLang="en-US" sz="2400" b="1" dirty="0">
                <a:solidFill>
                  <a:srgbClr val="007C6A"/>
                </a:solidFill>
              </a:rPr>
              <a:t>文件</a:t>
            </a:r>
            <a:endParaRPr lang="en-US" altLang="zh-CN" sz="2400" b="1" dirty="0">
              <a:solidFill>
                <a:srgbClr val="007C6A"/>
              </a:solidFill>
            </a:endParaRPr>
          </a:p>
          <a:p>
            <a:pPr marL="285750" indent="-285750">
              <a:lnSpc>
                <a:spcPct val="150000"/>
              </a:lnSpc>
              <a:buFont typeface="Arial" panose="020B0604020202020204" pitchFamily="34" charset="0"/>
              <a:buChar char="•"/>
            </a:pPr>
            <a:r>
              <a:rPr lang="zh-CN" altLang="en-US" sz="2400" b="1" dirty="0">
                <a:solidFill>
                  <a:srgbClr val="007C6A"/>
                </a:solidFill>
              </a:rPr>
              <a:t>开启</a:t>
            </a:r>
            <a:r>
              <a:rPr lang="en-US" altLang="zh-CN" sz="2400" b="1" dirty="0" err="1">
                <a:solidFill>
                  <a:srgbClr val="007C6A"/>
                </a:solidFill>
              </a:rPr>
              <a:t>daemonize</a:t>
            </a:r>
            <a:r>
              <a:rPr lang="en-US" altLang="zh-CN" sz="2400" b="1" dirty="0">
                <a:solidFill>
                  <a:srgbClr val="007C6A"/>
                </a:solidFill>
              </a:rPr>
              <a:t> yes</a:t>
            </a:r>
            <a:endParaRPr lang="zh-CN" altLang="en-US" sz="2400" b="1" dirty="0">
              <a:solidFill>
                <a:srgbClr val="007C6A"/>
              </a:solidFill>
            </a:endParaRPr>
          </a:p>
          <a:p>
            <a:pPr marL="285750" indent="-285750">
              <a:lnSpc>
                <a:spcPct val="150000"/>
              </a:lnSpc>
              <a:buFont typeface="Arial" panose="020B0604020202020204" pitchFamily="34" charset="0"/>
              <a:buChar char="•"/>
            </a:pPr>
            <a:r>
              <a:rPr lang="en-US" altLang="zh-CN" sz="2400" b="1" dirty="0" err="1">
                <a:solidFill>
                  <a:srgbClr val="007C6A"/>
                </a:solidFill>
              </a:rPr>
              <a:t>Pid</a:t>
            </a:r>
            <a:r>
              <a:rPr lang="zh-CN" altLang="en-US" sz="2400" b="1" dirty="0">
                <a:solidFill>
                  <a:srgbClr val="007C6A"/>
                </a:solidFill>
              </a:rPr>
              <a:t>文件名字</a:t>
            </a:r>
            <a:endParaRPr lang="en-US" altLang="zh-CN" sz="2400" b="1" dirty="0">
              <a:solidFill>
                <a:srgbClr val="007C6A"/>
              </a:solidFill>
            </a:endParaRPr>
          </a:p>
          <a:p>
            <a:pPr marL="285750" indent="-285750">
              <a:lnSpc>
                <a:spcPct val="150000"/>
              </a:lnSpc>
              <a:buFont typeface="Arial" panose="020B0604020202020204" pitchFamily="34" charset="0"/>
              <a:buChar char="•"/>
            </a:pPr>
            <a:r>
              <a:rPr lang="zh-CN" altLang="en-US" sz="2400" b="1" dirty="0">
                <a:solidFill>
                  <a:srgbClr val="007C6A"/>
                </a:solidFill>
              </a:rPr>
              <a:t>指定端口</a:t>
            </a:r>
            <a:endParaRPr lang="en-US" altLang="zh-CN" sz="2400" b="1" dirty="0">
              <a:solidFill>
                <a:srgbClr val="007C6A"/>
              </a:solidFill>
            </a:endParaRPr>
          </a:p>
          <a:p>
            <a:pPr marL="285750" indent="-285750">
              <a:lnSpc>
                <a:spcPct val="150000"/>
              </a:lnSpc>
              <a:buFont typeface="Arial" panose="020B0604020202020204" pitchFamily="34" charset="0"/>
              <a:buChar char="•"/>
            </a:pPr>
            <a:r>
              <a:rPr lang="en-US" altLang="zh-CN" sz="2400" b="1" dirty="0">
                <a:solidFill>
                  <a:srgbClr val="007C6A"/>
                </a:solidFill>
              </a:rPr>
              <a:t>Log</a:t>
            </a:r>
            <a:r>
              <a:rPr lang="zh-CN" altLang="en-US" sz="2400" b="1" dirty="0">
                <a:solidFill>
                  <a:srgbClr val="007C6A"/>
                </a:solidFill>
              </a:rPr>
              <a:t>文件名字</a:t>
            </a:r>
            <a:endParaRPr lang="en-US" altLang="zh-CN" sz="2400" b="1" dirty="0">
              <a:solidFill>
                <a:srgbClr val="007C6A"/>
              </a:solidFill>
            </a:endParaRPr>
          </a:p>
          <a:p>
            <a:pPr marL="285750" indent="-285750">
              <a:lnSpc>
                <a:spcPct val="150000"/>
              </a:lnSpc>
              <a:buFont typeface="Arial" panose="020B0604020202020204" pitchFamily="34" charset="0"/>
              <a:buChar char="•"/>
            </a:pPr>
            <a:r>
              <a:rPr lang="en-US" altLang="zh-CN" sz="2400" b="1" dirty="0" err="1">
                <a:solidFill>
                  <a:srgbClr val="007C6A"/>
                </a:solidFill>
              </a:rPr>
              <a:t>Dump.rdb</a:t>
            </a:r>
            <a:r>
              <a:rPr lang="zh-CN" altLang="en-US" sz="2400" b="1" dirty="0">
                <a:solidFill>
                  <a:srgbClr val="007C6A"/>
                </a:solidFill>
              </a:rPr>
              <a:t>名字</a:t>
            </a:r>
            <a:endParaRPr lang="en-US" altLang="zh-CN" sz="2400" b="1" dirty="0">
              <a:solidFill>
                <a:srgbClr val="007C6A"/>
              </a:solidFill>
            </a:endParaRPr>
          </a:p>
          <a:p>
            <a:pPr marL="285750" indent="-285750">
              <a:lnSpc>
                <a:spcPct val="150000"/>
              </a:lnSpc>
              <a:buFont typeface="Arial" panose="020B0604020202020204" pitchFamily="34" charset="0"/>
              <a:buChar char="•"/>
            </a:pPr>
            <a:r>
              <a:rPr lang="en-US" altLang="zh-CN" sz="2400" b="1" dirty="0" err="1">
                <a:solidFill>
                  <a:srgbClr val="007C6A"/>
                </a:solidFill>
              </a:rPr>
              <a:t>Appendonly</a:t>
            </a:r>
            <a:r>
              <a:rPr lang="en-US" altLang="zh-CN" sz="2400" b="1" dirty="0">
                <a:solidFill>
                  <a:srgbClr val="007C6A"/>
                </a:solidFill>
              </a:rPr>
              <a:t> </a:t>
            </a:r>
            <a:r>
              <a:rPr lang="zh-CN" altLang="en-US" sz="2400" b="1" dirty="0">
                <a:solidFill>
                  <a:srgbClr val="007C6A"/>
                </a:solidFill>
              </a:rPr>
              <a:t>关掉或者换名字</a:t>
            </a:r>
          </a:p>
        </p:txBody>
      </p:sp>
    </p:spTree>
    <p:extLst>
      <p:ext uri="{BB962C8B-B14F-4D97-AF65-F5344CB8AC3E}">
        <p14:creationId xmlns:p14="http://schemas.microsoft.com/office/powerpoint/2010/main" val="1045967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7CC93DA-03CD-48F7-979F-2ABD34AC9271}"/>
              </a:ext>
            </a:extLst>
          </p:cNvPr>
          <p:cNvPicPr>
            <a:picLocks noChangeAspect="1"/>
          </p:cNvPicPr>
          <p:nvPr/>
        </p:nvPicPr>
        <p:blipFill>
          <a:blip r:embed="rId2"/>
          <a:stretch>
            <a:fillRect/>
          </a:stretch>
        </p:blipFill>
        <p:spPr>
          <a:xfrm>
            <a:off x="755576" y="980728"/>
            <a:ext cx="1621017" cy="576064"/>
          </a:xfrm>
          <a:prstGeom prst="rect">
            <a:avLst/>
          </a:prstGeom>
        </p:spPr>
      </p:pic>
      <p:sp>
        <p:nvSpPr>
          <p:cNvPr id="3" name="矩形 2">
            <a:extLst>
              <a:ext uri="{FF2B5EF4-FFF2-40B4-BE49-F238E27FC236}">
                <a16:creationId xmlns:a16="http://schemas.microsoft.com/office/drawing/2014/main" id="{BAA173AA-ED92-443E-830F-80F896EAE893}"/>
              </a:ext>
            </a:extLst>
          </p:cNvPr>
          <p:cNvSpPr/>
          <p:nvPr/>
        </p:nvSpPr>
        <p:spPr>
          <a:xfrm>
            <a:off x="2764645" y="938994"/>
            <a:ext cx="1786258" cy="589072"/>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mongoDB</a:t>
            </a:r>
            <a:endParaRPr lang="en-US" altLang="zh-CN" sz="2400" b="1">
              <a:solidFill>
                <a:srgbClr val="007C6A"/>
              </a:solidFill>
            </a:endParaRPr>
          </a:p>
        </p:txBody>
      </p:sp>
      <p:sp>
        <p:nvSpPr>
          <p:cNvPr id="4" name="矩形 3">
            <a:extLst>
              <a:ext uri="{FF2B5EF4-FFF2-40B4-BE49-F238E27FC236}">
                <a16:creationId xmlns:a16="http://schemas.microsoft.com/office/drawing/2014/main" id="{D6C3081B-9D01-4CF0-8872-9DCD4305F403}"/>
              </a:ext>
            </a:extLst>
          </p:cNvPr>
          <p:cNvSpPr/>
          <p:nvPr/>
        </p:nvSpPr>
        <p:spPr>
          <a:xfrm>
            <a:off x="989783" y="1700808"/>
            <a:ext cx="7056784" cy="2456057"/>
          </a:xfrm>
          <a:prstGeom prst="rect">
            <a:avLst/>
          </a:prstGeom>
        </p:spPr>
        <p:txBody>
          <a:bodyPr wrap="square">
            <a:spAutoFit/>
          </a:bodyPr>
          <a:lstStyle/>
          <a:p>
            <a:pPr marL="342900" indent="-342900">
              <a:lnSpc>
                <a:spcPct val="120000"/>
              </a:lnSpc>
              <a:buFont typeface="Arial" panose="020B0604020202020204" pitchFamily="34" charset="0"/>
              <a:buChar char="•"/>
            </a:pPr>
            <a:r>
              <a:rPr lang="zh-CN" altLang="en-US" sz="2000" dirty="0">
                <a:solidFill>
                  <a:srgbClr val="007C6A"/>
                </a:solidFill>
              </a:rPr>
              <a:t>高性能、开源、模式自由</a:t>
            </a:r>
            <a:r>
              <a:rPr lang="en-US" altLang="zh-CN" sz="2000" dirty="0">
                <a:solidFill>
                  <a:srgbClr val="007C6A"/>
                </a:solidFill>
              </a:rPr>
              <a:t>(schema  free)</a:t>
            </a:r>
            <a:r>
              <a:rPr lang="zh-CN" altLang="en-US" sz="2000" dirty="0">
                <a:solidFill>
                  <a:srgbClr val="007C6A"/>
                </a:solidFill>
              </a:rPr>
              <a:t>的</a:t>
            </a:r>
            <a:r>
              <a:rPr lang="zh-CN" altLang="en-US" sz="2000" dirty="0">
                <a:solidFill>
                  <a:srgbClr val="FF0000"/>
                </a:solidFill>
              </a:rPr>
              <a:t>文档型数据库</a:t>
            </a:r>
            <a:endParaRPr lang="en-US" altLang="zh-CN" sz="2000" dirty="0">
              <a:solidFill>
                <a:srgbClr val="FF0000"/>
              </a:solidFill>
            </a:endParaRPr>
          </a:p>
          <a:p>
            <a:pPr marL="342900" indent="-342900">
              <a:lnSpc>
                <a:spcPct val="120000"/>
              </a:lnSpc>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数据都在内存中，</a:t>
            </a:r>
            <a:r>
              <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rPr>
              <a:t> </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如果内存不足，把不常用的数据保存到硬盘</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虽然是</a:t>
            </a:r>
            <a:r>
              <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rPr>
              <a:t>key-value</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模式，但是对</a:t>
            </a:r>
            <a:r>
              <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rPr>
              <a:t>value</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（尤其是</a:t>
            </a:r>
            <a:r>
              <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rPr>
              <a:t>json</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）提供了丰富的查询功能</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buFont typeface="Arial" panose="020B0604020202020204" pitchFamily="34" charset="0"/>
              <a:buChar char="•"/>
            </a:pPr>
            <a:r>
              <a:rPr lang="zh-CN" altLang="en-US" dirty="0">
                <a:solidFill>
                  <a:srgbClr val="007C6A"/>
                </a:solidFill>
              </a:rPr>
              <a:t>支持二进制数据及大型对象</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可以根据数据的特点替代</a:t>
            </a:r>
            <a:r>
              <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rPr>
              <a:t>RDBMS </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，成为独立的数据库。或者配合</a:t>
            </a:r>
            <a:r>
              <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rPr>
              <a:t>RDBMS</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，存储特定的数据。</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pic>
        <p:nvPicPr>
          <p:cNvPr id="5" name="图片 4">
            <a:extLst>
              <a:ext uri="{FF2B5EF4-FFF2-40B4-BE49-F238E27FC236}">
                <a16:creationId xmlns:a16="http://schemas.microsoft.com/office/drawing/2014/main" id="{4208E2A0-0C86-4E3A-BB5A-91DAA9A05DDA}"/>
              </a:ext>
            </a:extLst>
          </p:cNvPr>
          <p:cNvPicPr>
            <a:picLocks noChangeAspect="1"/>
          </p:cNvPicPr>
          <p:nvPr/>
        </p:nvPicPr>
        <p:blipFill>
          <a:blip r:embed="rId3"/>
          <a:stretch>
            <a:fillRect/>
          </a:stretch>
        </p:blipFill>
        <p:spPr>
          <a:xfrm>
            <a:off x="1409754" y="4156865"/>
            <a:ext cx="6636813" cy="2418406"/>
          </a:xfrm>
          <a:prstGeom prst="rect">
            <a:avLst/>
          </a:prstGeom>
        </p:spPr>
      </p:pic>
      <p:sp>
        <p:nvSpPr>
          <p:cNvPr id="6" name="TextBox 1">
            <a:extLst>
              <a:ext uri="{FF2B5EF4-FFF2-40B4-BE49-F238E27FC236}">
                <a16:creationId xmlns:a16="http://schemas.microsoft.com/office/drawing/2014/main" id="{201E87F6-DCD1-45C2-8ADA-679CA2970C20}"/>
              </a:ext>
            </a:extLst>
          </p:cNvPr>
          <p:cNvSpPr txBox="1"/>
          <p:nvPr/>
        </p:nvSpPr>
        <p:spPr>
          <a:xfrm>
            <a:off x="1967372" y="119922"/>
            <a:ext cx="4807717" cy="646331"/>
          </a:xfrm>
          <a:prstGeom prst="rect">
            <a:avLst/>
          </a:prstGeom>
          <a:noFill/>
        </p:spPr>
        <p:txBody>
          <a:bodyPr wrap="square" rtlCol="0">
            <a:spAutoFit/>
          </a:bodyPr>
          <a:lstStyle/>
          <a:p>
            <a:pPr>
              <a:lnSpc>
                <a:spcPct val="150000"/>
              </a:lnSpc>
            </a:pP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       NoSQL</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兄弟会</a:t>
            </a: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文档数据库</a:t>
            </a:r>
            <a:endPar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8096776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6309264-94F3-4403-9F59-2125A60B6CF4}"/>
              </a:ext>
            </a:extLst>
          </p:cNvPr>
          <p:cNvSpPr/>
          <p:nvPr/>
        </p:nvSpPr>
        <p:spPr>
          <a:xfrm>
            <a:off x="611560" y="1772816"/>
            <a:ext cx="8208912" cy="461665"/>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007C6A"/>
                </a:solidFill>
                <a:latin typeface="微软雅黑" panose="020B0503020204020204" pitchFamily="34" charset="-122"/>
                <a:ea typeface="微软雅黑" panose="020B0503020204020204" pitchFamily="34" charset="-122"/>
              </a:rPr>
              <a:t>cluster-enabled </a:t>
            </a:r>
            <a:r>
              <a:rPr lang="en-US" altLang="zh-CN" sz="2400" dirty="0">
                <a:solidFill>
                  <a:srgbClr val="FF0000"/>
                </a:solidFill>
                <a:latin typeface="微软雅黑" panose="020B0503020204020204" pitchFamily="34" charset="-122"/>
                <a:ea typeface="微软雅黑" panose="020B0503020204020204" pitchFamily="34" charset="-122"/>
              </a:rPr>
              <a:t>yes</a:t>
            </a:r>
            <a:r>
              <a:rPr lang="en-US" altLang="zh-CN" sz="2400" dirty="0">
                <a:solidFill>
                  <a:srgbClr val="007C6A"/>
                </a:solidFill>
                <a:latin typeface="微软雅黑" panose="020B0503020204020204" pitchFamily="34" charset="-122"/>
                <a:ea typeface="微软雅黑" panose="020B0503020204020204" pitchFamily="34" charset="-122"/>
              </a:rPr>
              <a:t>    </a:t>
            </a:r>
            <a:r>
              <a:rPr lang="zh-CN" altLang="en-US" sz="2400" dirty="0">
                <a:solidFill>
                  <a:srgbClr val="007C6A"/>
                </a:solidFill>
                <a:latin typeface="微软雅黑" panose="020B0503020204020204" pitchFamily="34" charset="-122"/>
                <a:ea typeface="微软雅黑" panose="020B0503020204020204" pitchFamily="34" charset="-122"/>
              </a:rPr>
              <a:t>打开集群模式</a:t>
            </a:r>
          </a:p>
        </p:txBody>
      </p:sp>
      <p:sp>
        <p:nvSpPr>
          <p:cNvPr id="3" name="矩形 2">
            <a:extLst>
              <a:ext uri="{FF2B5EF4-FFF2-40B4-BE49-F238E27FC236}">
                <a16:creationId xmlns:a16="http://schemas.microsoft.com/office/drawing/2014/main" id="{F9ED4158-FD32-418F-9914-EB38444B4761}"/>
              </a:ext>
            </a:extLst>
          </p:cNvPr>
          <p:cNvSpPr/>
          <p:nvPr/>
        </p:nvSpPr>
        <p:spPr>
          <a:xfrm>
            <a:off x="611560" y="2708920"/>
            <a:ext cx="8208912" cy="830997"/>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007C6A"/>
                </a:solidFill>
                <a:latin typeface="微软雅黑" panose="020B0503020204020204" pitchFamily="34" charset="-122"/>
                <a:ea typeface="微软雅黑" panose="020B0503020204020204" pitchFamily="34" charset="-122"/>
              </a:rPr>
              <a:t>cluster-config-file  </a:t>
            </a:r>
            <a:r>
              <a:rPr lang="en-US" altLang="zh-CN" sz="2400" dirty="0">
                <a:solidFill>
                  <a:srgbClr val="FF0000"/>
                </a:solidFill>
                <a:latin typeface="微软雅黑" panose="020B0503020204020204" pitchFamily="34" charset="-122"/>
                <a:ea typeface="微软雅黑" panose="020B0503020204020204" pitchFamily="34" charset="-122"/>
              </a:rPr>
              <a:t>nodes-6379.conf</a:t>
            </a:r>
            <a:r>
              <a:rPr lang="en-US" altLang="zh-CN" sz="2400" dirty="0">
                <a:solidFill>
                  <a:srgbClr val="007C6A"/>
                </a:solidFill>
                <a:latin typeface="微软雅黑" panose="020B0503020204020204" pitchFamily="34" charset="-122"/>
                <a:ea typeface="微软雅黑" panose="020B0503020204020204" pitchFamily="34" charset="-122"/>
              </a:rPr>
              <a:t>  </a:t>
            </a:r>
            <a:r>
              <a:rPr lang="zh-CN" altLang="en-US" sz="2400" dirty="0">
                <a:solidFill>
                  <a:srgbClr val="007C6A"/>
                </a:solidFill>
                <a:latin typeface="微软雅黑" panose="020B0503020204020204" pitchFamily="34" charset="-122"/>
                <a:ea typeface="微软雅黑" panose="020B0503020204020204" pitchFamily="34" charset="-122"/>
              </a:rPr>
              <a:t>设定节点配置文件名</a:t>
            </a:r>
          </a:p>
        </p:txBody>
      </p:sp>
      <p:sp>
        <p:nvSpPr>
          <p:cNvPr id="4" name="矩形 3">
            <a:extLst>
              <a:ext uri="{FF2B5EF4-FFF2-40B4-BE49-F238E27FC236}">
                <a16:creationId xmlns:a16="http://schemas.microsoft.com/office/drawing/2014/main" id="{2856632D-68CE-4A42-9F20-8E7CF9FB97C8}"/>
              </a:ext>
            </a:extLst>
          </p:cNvPr>
          <p:cNvSpPr/>
          <p:nvPr/>
        </p:nvSpPr>
        <p:spPr>
          <a:xfrm>
            <a:off x="611560" y="3861048"/>
            <a:ext cx="8208912" cy="830997"/>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007C6A"/>
                </a:solidFill>
                <a:latin typeface="微软雅黑" panose="020B0503020204020204" pitchFamily="34" charset="-122"/>
                <a:ea typeface="微软雅黑" panose="020B0503020204020204" pitchFamily="34" charset="-122"/>
              </a:rPr>
              <a:t>cluster-node-timeout </a:t>
            </a:r>
            <a:r>
              <a:rPr lang="en-US" altLang="zh-CN" sz="2400" dirty="0">
                <a:solidFill>
                  <a:srgbClr val="FF0000"/>
                </a:solidFill>
                <a:latin typeface="微软雅黑" panose="020B0503020204020204" pitchFamily="34" charset="-122"/>
                <a:ea typeface="微软雅黑" panose="020B0503020204020204" pitchFamily="34" charset="-122"/>
              </a:rPr>
              <a:t>15000</a:t>
            </a:r>
            <a:r>
              <a:rPr lang="en-US" altLang="zh-CN" sz="2400" dirty="0">
                <a:solidFill>
                  <a:srgbClr val="007C6A"/>
                </a:solidFill>
                <a:latin typeface="微软雅黑" panose="020B0503020204020204" pitchFamily="34" charset="-122"/>
                <a:ea typeface="微软雅黑" panose="020B0503020204020204" pitchFamily="34" charset="-122"/>
              </a:rPr>
              <a:t>  </a:t>
            </a:r>
            <a:r>
              <a:rPr lang="zh-CN" altLang="en-US" sz="2400" dirty="0">
                <a:solidFill>
                  <a:srgbClr val="007C6A"/>
                </a:solidFill>
                <a:latin typeface="微软雅黑" panose="020B0503020204020204" pitchFamily="34" charset="-122"/>
                <a:ea typeface="微软雅黑" panose="020B0503020204020204" pitchFamily="34" charset="-122"/>
              </a:rPr>
              <a:t> 设定节点失联时间，超过该时间（毫秒），集群自动进行主从切换。</a:t>
            </a:r>
          </a:p>
        </p:txBody>
      </p:sp>
      <p:sp>
        <p:nvSpPr>
          <p:cNvPr id="5" name="矩形 4">
            <a:extLst>
              <a:ext uri="{FF2B5EF4-FFF2-40B4-BE49-F238E27FC236}">
                <a16:creationId xmlns:a16="http://schemas.microsoft.com/office/drawing/2014/main" id="{928A6E94-6D8C-4D73-B6C0-4AECF3F46513}"/>
              </a:ext>
            </a:extLst>
          </p:cNvPr>
          <p:cNvSpPr/>
          <p:nvPr/>
        </p:nvSpPr>
        <p:spPr>
          <a:xfrm>
            <a:off x="251520" y="980728"/>
            <a:ext cx="4205382"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微软雅黑" panose="020B0503020204020204" pitchFamily="34" charset="-122"/>
                <a:ea typeface="微软雅黑" panose="020B0503020204020204" pitchFamily="34" charset="-122"/>
              </a:rPr>
              <a:t>安装</a:t>
            </a:r>
            <a:r>
              <a:rPr lang="en-US" altLang="zh-CN" sz="2400" b="1" dirty="0">
                <a:solidFill>
                  <a:srgbClr val="007C6A"/>
                </a:solidFill>
                <a:latin typeface="微软雅黑" panose="020B0503020204020204" pitchFamily="34" charset="-122"/>
                <a:ea typeface="微软雅黑" panose="020B0503020204020204" pitchFamily="34" charset="-122"/>
              </a:rPr>
              <a:t>redis cluster</a:t>
            </a:r>
            <a:r>
              <a:rPr lang="zh-CN" altLang="en-US" sz="2400" b="1" dirty="0">
                <a:solidFill>
                  <a:srgbClr val="007C6A"/>
                </a:solidFill>
                <a:latin typeface="微软雅黑" panose="020B0503020204020204" pitchFamily="34" charset="-122"/>
                <a:ea typeface="微软雅黑" panose="020B0503020204020204" pitchFamily="34" charset="-122"/>
              </a:rPr>
              <a:t>配置修改</a:t>
            </a:r>
          </a:p>
        </p:txBody>
      </p:sp>
    </p:spTree>
    <p:extLst>
      <p:ext uri="{BB962C8B-B14F-4D97-AF65-F5344CB8AC3E}">
        <p14:creationId xmlns:p14="http://schemas.microsoft.com/office/powerpoint/2010/main" val="89691924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77A7BB2-4B40-423B-A998-D133A11EB5C0}"/>
              </a:ext>
            </a:extLst>
          </p:cNvPr>
          <p:cNvSpPr/>
          <p:nvPr/>
        </p:nvSpPr>
        <p:spPr>
          <a:xfrm>
            <a:off x="323528" y="908720"/>
            <a:ext cx="3858749"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微软雅黑" panose="020B0503020204020204" pitchFamily="34" charset="-122"/>
                <a:ea typeface="微软雅黑" panose="020B0503020204020204" pitchFamily="34" charset="-122"/>
              </a:rPr>
              <a:t>将六个节点合成一个集群</a:t>
            </a:r>
          </a:p>
        </p:txBody>
      </p:sp>
      <p:sp>
        <p:nvSpPr>
          <p:cNvPr id="3" name="矩形 2">
            <a:extLst>
              <a:ext uri="{FF2B5EF4-FFF2-40B4-BE49-F238E27FC236}">
                <a16:creationId xmlns:a16="http://schemas.microsoft.com/office/drawing/2014/main" id="{2E04AF9C-5DE4-4DDA-83DC-BCB321CAB08F}"/>
              </a:ext>
            </a:extLst>
          </p:cNvPr>
          <p:cNvSpPr/>
          <p:nvPr/>
        </p:nvSpPr>
        <p:spPr>
          <a:xfrm>
            <a:off x="448459" y="4480709"/>
            <a:ext cx="8208912" cy="1569660"/>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007C6A"/>
                </a:solidFill>
                <a:latin typeface="微软雅黑" panose="020B0503020204020204" pitchFamily="34" charset="-122"/>
                <a:ea typeface="微软雅黑" panose="020B0503020204020204" pitchFamily="34" charset="-122"/>
              </a:rPr>
              <a:t>./redis-</a:t>
            </a:r>
            <a:r>
              <a:rPr lang="en-US" altLang="zh-CN" sz="2400" dirty="0" err="1">
                <a:solidFill>
                  <a:srgbClr val="007C6A"/>
                </a:solidFill>
                <a:latin typeface="微软雅黑" panose="020B0503020204020204" pitchFamily="34" charset="-122"/>
                <a:ea typeface="微软雅黑" panose="020B0503020204020204" pitchFamily="34" charset="-122"/>
              </a:rPr>
              <a:t>trib.rb</a:t>
            </a:r>
            <a:r>
              <a:rPr lang="en-US" altLang="zh-CN" sz="2400" dirty="0">
                <a:solidFill>
                  <a:srgbClr val="007C6A"/>
                </a:solidFill>
                <a:latin typeface="微软雅黑" panose="020B0503020204020204" pitchFamily="34" charset="-122"/>
                <a:ea typeface="微软雅黑" panose="020B0503020204020204" pitchFamily="34" charset="-122"/>
              </a:rPr>
              <a:t> create --replicas 1 192.168.1.100:6379 192.168.1.100:6380 192.168.1.100:6381 192.168.1.100:6389 192.168.1.100:6390 192.168.1.100:6391</a:t>
            </a:r>
          </a:p>
        </p:txBody>
      </p:sp>
      <p:sp>
        <p:nvSpPr>
          <p:cNvPr id="4" name="矩形 3">
            <a:extLst>
              <a:ext uri="{FF2B5EF4-FFF2-40B4-BE49-F238E27FC236}">
                <a16:creationId xmlns:a16="http://schemas.microsoft.com/office/drawing/2014/main" id="{6BA34FE8-05A7-4B11-828A-BF66C21A40E6}"/>
              </a:ext>
            </a:extLst>
          </p:cNvPr>
          <p:cNvSpPr/>
          <p:nvPr/>
        </p:nvSpPr>
        <p:spPr>
          <a:xfrm>
            <a:off x="448459" y="3999837"/>
            <a:ext cx="8208912" cy="461665"/>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007C6A"/>
                </a:solidFill>
                <a:latin typeface="微软雅黑" panose="020B0503020204020204" pitchFamily="34" charset="-122"/>
                <a:ea typeface="微软雅黑" panose="020B0503020204020204" pitchFamily="34" charset="-122"/>
              </a:rPr>
              <a:t>cd  /opt/redis-3.2.5/</a:t>
            </a:r>
            <a:r>
              <a:rPr lang="en-US" altLang="zh-CN" sz="2400" dirty="0" err="1">
                <a:solidFill>
                  <a:srgbClr val="007C6A"/>
                </a:solidFill>
                <a:latin typeface="微软雅黑" panose="020B0503020204020204" pitchFamily="34" charset="-122"/>
                <a:ea typeface="微软雅黑" panose="020B0503020204020204" pitchFamily="34" charset="-122"/>
              </a:rPr>
              <a:t>src</a:t>
            </a:r>
            <a:endParaRPr lang="zh-CN" altLang="en-US" sz="2400" dirty="0">
              <a:solidFill>
                <a:srgbClr val="007C6A"/>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347CA150-43DA-48E6-9C87-24FAC3057307}"/>
              </a:ext>
            </a:extLst>
          </p:cNvPr>
          <p:cNvPicPr>
            <a:picLocks noChangeAspect="1"/>
          </p:cNvPicPr>
          <p:nvPr/>
        </p:nvPicPr>
        <p:blipFill>
          <a:blip r:embed="rId2"/>
          <a:stretch>
            <a:fillRect/>
          </a:stretch>
        </p:blipFill>
        <p:spPr>
          <a:xfrm>
            <a:off x="3419872" y="2223039"/>
            <a:ext cx="5493155" cy="1226262"/>
          </a:xfrm>
          <a:prstGeom prst="rect">
            <a:avLst/>
          </a:prstGeom>
        </p:spPr>
      </p:pic>
      <p:sp>
        <p:nvSpPr>
          <p:cNvPr id="6" name="矩形 5">
            <a:extLst>
              <a:ext uri="{FF2B5EF4-FFF2-40B4-BE49-F238E27FC236}">
                <a16:creationId xmlns:a16="http://schemas.microsoft.com/office/drawing/2014/main" id="{7E29D74A-7876-4F4C-A720-81232FA73FFE}"/>
              </a:ext>
            </a:extLst>
          </p:cNvPr>
          <p:cNvSpPr/>
          <p:nvPr/>
        </p:nvSpPr>
        <p:spPr>
          <a:xfrm>
            <a:off x="338336" y="1780112"/>
            <a:ext cx="8728195" cy="830997"/>
          </a:xfrm>
          <a:prstGeom prst="rect">
            <a:avLst/>
          </a:prstGeom>
        </p:spPr>
        <p:txBody>
          <a:bodyPr wrap="square">
            <a:spAutoFit/>
          </a:bodyPr>
          <a:lstStyle/>
          <a:p>
            <a:pPr marL="342900" indent="-342900">
              <a:buFont typeface="Arial" panose="020B0604020202020204" pitchFamily="34" charset="0"/>
              <a:buChar char="•"/>
            </a:pPr>
            <a:r>
              <a:rPr lang="zh-CN" altLang="en-US" sz="2400" dirty="0">
                <a:solidFill>
                  <a:srgbClr val="007C6A"/>
                </a:solidFill>
                <a:latin typeface="微软雅黑" panose="020B0503020204020204" pitchFamily="34" charset="-122"/>
                <a:ea typeface="微软雅黑" panose="020B0503020204020204" pitchFamily="34" charset="-122"/>
              </a:rPr>
              <a:t>组合之前，请确保所有</a:t>
            </a:r>
            <a:r>
              <a:rPr lang="en-US" altLang="zh-CN" sz="2400" dirty="0">
                <a:solidFill>
                  <a:srgbClr val="007C6A"/>
                </a:solidFill>
                <a:latin typeface="微软雅黑" panose="020B0503020204020204" pitchFamily="34" charset="-122"/>
                <a:ea typeface="微软雅黑" panose="020B0503020204020204" pitchFamily="34" charset="-122"/>
              </a:rPr>
              <a:t>redis</a:t>
            </a:r>
            <a:r>
              <a:rPr lang="zh-CN" altLang="en-US" sz="2400" dirty="0">
                <a:solidFill>
                  <a:srgbClr val="007C6A"/>
                </a:solidFill>
                <a:latin typeface="微软雅黑" panose="020B0503020204020204" pitchFamily="34" charset="-122"/>
                <a:ea typeface="微软雅黑" panose="020B0503020204020204" pitchFamily="34" charset="-122"/>
              </a:rPr>
              <a:t>实例启动后，</a:t>
            </a:r>
            <a:r>
              <a:rPr lang="en-US" altLang="zh-CN" sz="2400" dirty="0">
                <a:solidFill>
                  <a:srgbClr val="007C6A"/>
                </a:solidFill>
                <a:latin typeface="微软雅黑" panose="020B0503020204020204" pitchFamily="34" charset="-122"/>
                <a:ea typeface="微软雅黑" panose="020B0503020204020204" pitchFamily="34" charset="-122"/>
              </a:rPr>
              <a:t>nodes-</a:t>
            </a:r>
            <a:r>
              <a:rPr lang="en-US" altLang="zh-CN" sz="2400" dirty="0" err="1">
                <a:solidFill>
                  <a:srgbClr val="007C6A"/>
                </a:solidFill>
                <a:latin typeface="微软雅黑" panose="020B0503020204020204" pitchFamily="34" charset="-122"/>
                <a:ea typeface="微软雅黑" panose="020B0503020204020204" pitchFamily="34" charset="-122"/>
              </a:rPr>
              <a:t>xxxx.conf</a:t>
            </a:r>
            <a:r>
              <a:rPr lang="zh-CN" altLang="en-US" sz="2400" dirty="0">
                <a:solidFill>
                  <a:srgbClr val="007C6A"/>
                </a:solidFill>
                <a:latin typeface="微软雅黑" panose="020B0503020204020204" pitchFamily="34" charset="-122"/>
                <a:ea typeface="微软雅黑" panose="020B0503020204020204" pitchFamily="34" charset="-122"/>
              </a:rPr>
              <a:t>文件都生成正常。</a:t>
            </a:r>
          </a:p>
        </p:txBody>
      </p:sp>
      <p:sp>
        <p:nvSpPr>
          <p:cNvPr id="7" name="矩形 6">
            <a:extLst>
              <a:ext uri="{FF2B5EF4-FFF2-40B4-BE49-F238E27FC236}">
                <a16:creationId xmlns:a16="http://schemas.microsoft.com/office/drawing/2014/main" id="{8C517E37-6A7F-4EA9-9D04-DCB04548DCC5}"/>
              </a:ext>
            </a:extLst>
          </p:cNvPr>
          <p:cNvSpPr/>
          <p:nvPr/>
        </p:nvSpPr>
        <p:spPr>
          <a:xfrm>
            <a:off x="448459" y="3518965"/>
            <a:ext cx="8728195" cy="461665"/>
          </a:xfrm>
          <a:prstGeom prst="rect">
            <a:avLst/>
          </a:prstGeom>
        </p:spPr>
        <p:txBody>
          <a:bodyPr wrap="square">
            <a:spAutoFit/>
          </a:bodyPr>
          <a:lstStyle/>
          <a:p>
            <a:pPr marL="342900" indent="-342900">
              <a:buFont typeface="Arial" panose="020B0604020202020204" pitchFamily="34" charset="0"/>
              <a:buChar char="•"/>
            </a:pPr>
            <a:r>
              <a:rPr lang="zh-CN" altLang="en-US" sz="2400">
                <a:solidFill>
                  <a:srgbClr val="007C6A"/>
                </a:solidFill>
                <a:latin typeface="微软雅黑" panose="020B0503020204020204" pitchFamily="34" charset="-122"/>
                <a:ea typeface="微软雅黑" panose="020B0503020204020204" pitchFamily="34" charset="-122"/>
              </a:rPr>
              <a:t>合体：</a:t>
            </a:r>
          </a:p>
        </p:txBody>
      </p:sp>
      <p:sp>
        <p:nvSpPr>
          <p:cNvPr id="8" name="矩形 7">
            <a:extLst>
              <a:ext uri="{FF2B5EF4-FFF2-40B4-BE49-F238E27FC236}">
                <a16:creationId xmlns:a16="http://schemas.microsoft.com/office/drawing/2014/main" id="{DA5678EE-657A-4699-83FF-97B7DC0F3D6C}"/>
              </a:ext>
            </a:extLst>
          </p:cNvPr>
          <p:cNvSpPr/>
          <p:nvPr/>
        </p:nvSpPr>
        <p:spPr>
          <a:xfrm>
            <a:off x="428784" y="6050369"/>
            <a:ext cx="8208912" cy="369332"/>
          </a:xfrm>
          <a:prstGeom prst="rect">
            <a:avLst/>
          </a:prstGeom>
        </p:spPr>
        <p:txBody>
          <a:bodyPr wrap="square">
            <a:spAutoFit/>
          </a:bodyPr>
          <a:lstStyle/>
          <a:p>
            <a:pPr marL="342900" indent="-342900">
              <a:buFont typeface="Arial" panose="020B0604020202020204" pitchFamily="34" charset="0"/>
              <a:buChar char="•"/>
            </a:pPr>
            <a:r>
              <a:rPr lang="zh-CN" altLang="en-US">
                <a:solidFill>
                  <a:srgbClr val="C00000"/>
                </a:solidFill>
                <a:latin typeface="微软雅黑" panose="020B0503020204020204" pitchFamily="34" charset="-122"/>
                <a:ea typeface="微软雅黑" panose="020B0503020204020204" pitchFamily="34" charset="-122"/>
              </a:rPr>
              <a:t>此处不要用</a:t>
            </a:r>
            <a:r>
              <a:rPr lang="en-US" altLang="zh-CN">
                <a:solidFill>
                  <a:srgbClr val="C00000"/>
                </a:solidFill>
                <a:latin typeface="微软雅黑" panose="020B0503020204020204" pitchFamily="34" charset="-122"/>
                <a:ea typeface="微软雅黑" panose="020B0503020204020204" pitchFamily="34" charset="-122"/>
              </a:rPr>
              <a:t>127.0.0.1</a:t>
            </a:r>
            <a:r>
              <a:rPr lang="zh-CN" altLang="en-US">
                <a:solidFill>
                  <a:srgbClr val="C00000"/>
                </a:solidFill>
                <a:latin typeface="微软雅黑" panose="020B0503020204020204" pitchFamily="34" charset="-122"/>
                <a:ea typeface="微软雅黑" panose="020B0503020204020204" pitchFamily="34" charset="-122"/>
              </a:rPr>
              <a:t>，</a:t>
            </a:r>
            <a:r>
              <a:rPr lang="en-US" altLang="zh-CN">
                <a:solidFill>
                  <a:srgbClr val="C00000"/>
                </a:solidFill>
                <a:latin typeface="微软雅黑" panose="020B0503020204020204" pitchFamily="34" charset="-122"/>
                <a:ea typeface="微软雅黑" panose="020B0503020204020204" pitchFamily="34" charset="-122"/>
              </a:rPr>
              <a:t> </a:t>
            </a:r>
            <a:r>
              <a:rPr lang="zh-CN" altLang="en-US">
                <a:solidFill>
                  <a:srgbClr val="C00000"/>
                </a:solidFill>
                <a:latin typeface="微软雅黑" panose="020B0503020204020204" pitchFamily="34" charset="-122"/>
                <a:ea typeface="微软雅黑" panose="020B0503020204020204" pitchFamily="34" charset="-122"/>
              </a:rPr>
              <a:t>请用真实</a:t>
            </a:r>
            <a:r>
              <a:rPr lang="en-US" altLang="zh-CN">
                <a:solidFill>
                  <a:srgbClr val="C00000"/>
                </a:solidFill>
                <a:latin typeface="微软雅黑" panose="020B0503020204020204" pitchFamily="34" charset="-122"/>
                <a:ea typeface="微软雅黑" panose="020B0503020204020204" pitchFamily="34" charset="-122"/>
              </a:rPr>
              <a:t>IP</a:t>
            </a:r>
            <a:r>
              <a:rPr lang="zh-CN" altLang="en-US">
                <a:solidFill>
                  <a:srgbClr val="C00000"/>
                </a:solidFill>
                <a:latin typeface="微软雅黑" panose="020B0503020204020204" pitchFamily="34" charset="-122"/>
                <a:ea typeface="微软雅黑" panose="020B0503020204020204" pitchFamily="34" charset="-122"/>
              </a:rPr>
              <a:t>地址</a:t>
            </a:r>
            <a:endParaRPr lang="en-US" altLang="zh-CN">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7947282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4A46FC3-6240-4839-B61D-F275BA3140A3}"/>
              </a:ext>
            </a:extLst>
          </p:cNvPr>
          <p:cNvPicPr>
            <a:picLocks noChangeAspect="1"/>
          </p:cNvPicPr>
          <p:nvPr/>
        </p:nvPicPr>
        <p:blipFill>
          <a:blip r:embed="rId2"/>
          <a:stretch>
            <a:fillRect/>
          </a:stretch>
        </p:blipFill>
        <p:spPr>
          <a:xfrm>
            <a:off x="240346" y="2492896"/>
            <a:ext cx="8752381" cy="1057143"/>
          </a:xfrm>
          <a:prstGeom prst="rect">
            <a:avLst/>
          </a:prstGeom>
        </p:spPr>
      </p:pic>
      <p:sp>
        <p:nvSpPr>
          <p:cNvPr id="3" name="矩形 2">
            <a:extLst>
              <a:ext uri="{FF2B5EF4-FFF2-40B4-BE49-F238E27FC236}">
                <a16:creationId xmlns:a16="http://schemas.microsoft.com/office/drawing/2014/main" id="{7E7F5AAD-26B7-47FB-88CF-A4DBDFEC61A0}"/>
              </a:ext>
            </a:extLst>
          </p:cNvPr>
          <p:cNvSpPr/>
          <p:nvPr/>
        </p:nvSpPr>
        <p:spPr>
          <a:xfrm>
            <a:off x="240346" y="1196752"/>
            <a:ext cx="5800242"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微软雅黑" panose="020B0503020204020204" pitchFamily="34" charset="-122"/>
                <a:ea typeface="微软雅黑" panose="020B0503020204020204" pitchFamily="34" charset="-122"/>
              </a:rPr>
              <a:t>通过 </a:t>
            </a:r>
            <a:r>
              <a:rPr lang="en-US" altLang="zh-CN" sz="2400" b="1" dirty="0">
                <a:solidFill>
                  <a:srgbClr val="007C6A"/>
                </a:solidFill>
                <a:latin typeface="微软雅黑" panose="020B0503020204020204" pitchFamily="34" charset="-122"/>
                <a:ea typeface="微软雅黑" panose="020B0503020204020204" pitchFamily="34" charset="-122"/>
              </a:rPr>
              <a:t>cluster nodes </a:t>
            </a:r>
            <a:r>
              <a:rPr lang="zh-CN" altLang="en-US" sz="2400" b="1" dirty="0">
                <a:solidFill>
                  <a:srgbClr val="007C6A"/>
                </a:solidFill>
                <a:latin typeface="微软雅黑" panose="020B0503020204020204" pitchFamily="34" charset="-122"/>
                <a:ea typeface="微软雅黑" panose="020B0503020204020204" pitchFamily="34" charset="-122"/>
              </a:rPr>
              <a:t>命令查看集群信息</a:t>
            </a:r>
          </a:p>
        </p:txBody>
      </p:sp>
    </p:spTree>
    <p:extLst>
      <p:ext uri="{BB962C8B-B14F-4D97-AF65-F5344CB8AC3E}">
        <p14:creationId xmlns:p14="http://schemas.microsoft.com/office/powerpoint/2010/main" val="310502639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440B3C2-EE01-42EF-A229-92EB888E853F}"/>
              </a:ext>
            </a:extLst>
          </p:cNvPr>
          <p:cNvSpPr/>
          <p:nvPr/>
        </p:nvSpPr>
        <p:spPr>
          <a:xfrm>
            <a:off x="251520" y="1124744"/>
            <a:ext cx="5365956"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dirty="0">
                <a:solidFill>
                  <a:srgbClr val="007C6A"/>
                </a:solidFill>
                <a:latin typeface="微软雅黑" panose="020B0503020204020204" pitchFamily="34" charset="-122"/>
                <a:ea typeface="微软雅黑" panose="020B0503020204020204" pitchFamily="34" charset="-122"/>
              </a:rPr>
              <a:t>redis cluster </a:t>
            </a:r>
            <a:r>
              <a:rPr lang="zh-CN" altLang="en-US" sz="2400" b="1" dirty="0">
                <a:solidFill>
                  <a:srgbClr val="007C6A"/>
                </a:solidFill>
                <a:latin typeface="微软雅黑" panose="020B0503020204020204" pitchFamily="34" charset="-122"/>
                <a:ea typeface="微软雅黑" panose="020B0503020204020204" pitchFamily="34" charset="-122"/>
              </a:rPr>
              <a:t>如何分配这六个节点</a:t>
            </a:r>
            <a:r>
              <a:rPr lang="en-US" altLang="zh-CN" sz="2400" b="1" dirty="0">
                <a:solidFill>
                  <a:srgbClr val="007C6A"/>
                </a:solidFill>
                <a:latin typeface="微软雅黑" panose="020B0503020204020204" pitchFamily="34" charset="-122"/>
                <a:ea typeface="微软雅黑" panose="020B0503020204020204" pitchFamily="34" charset="-122"/>
              </a:rPr>
              <a:t>?</a:t>
            </a:r>
            <a:endParaRPr lang="zh-CN" altLang="en-US" sz="2400" b="1" dirty="0">
              <a:solidFill>
                <a:srgbClr val="007C6A"/>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2747E52F-830D-475D-B5C4-2A3CC478A8F0}"/>
              </a:ext>
            </a:extLst>
          </p:cNvPr>
          <p:cNvSpPr/>
          <p:nvPr/>
        </p:nvSpPr>
        <p:spPr>
          <a:xfrm>
            <a:off x="611560" y="2132856"/>
            <a:ext cx="8208912" cy="2862322"/>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400">
                <a:solidFill>
                  <a:srgbClr val="007C6A"/>
                </a:solidFill>
                <a:latin typeface="微软雅黑" panose="020B0503020204020204" pitchFamily="34" charset="-122"/>
                <a:ea typeface="微软雅黑" panose="020B0503020204020204" pitchFamily="34" charset="-122"/>
              </a:rPr>
              <a:t>一个集群至少要有</a:t>
            </a:r>
            <a:r>
              <a:rPr lang="zh-CN" altLang="en-US" sz="2400" b="1">
                <a:solidFill>
                  <a:srgbClr val="FF0000"/>
                </a:solidFill>
                <a:latin typeface="微软雅黑" panose="020B0503020204020204" pitchFamily="34" charset="-122"/>
                <a:ea typeface="微软雅黑" panose="020B0503020204020204" pitchFamily="34" charset="-122"/>
              </a:rPr>
              <a:t>三个主节点</a:t>
            </a:r>
            <a:r>
              <a:rPr lang="zh-CN" altLang="en-US" sz="2400">
                <a:solidFill>
                  <a:srgbClr val="007C6A"/>
                </a:solidFill>
                <a:latin typeface="微软雅黑" panose="020B0503020204020204" pitchFamily="34" charset="-122"/>
                <a:ea typeface="微软雅黑" panose="020B0503020204020204" pitchFamily="34" charset="-122"/>
              </a:rPr>
              <a:t>。</a:t>
            </a:r>
            <a:endParaRPr lang="en-US" altLang="zh-CN" sz="2400">
              <a:solidFill>
                <a:srgbClr val="007C6A"/>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400">
                <a:solidFill>
                  <a:srgbClr val="007C6A"/>
                </a:solidFill>
                <a:latin typeface="微软雅黑" panose="020B0503020204020204" pitchFamily="34" charset="-122"/>
                <a:ea typeface="微软雅黑" panose="020B0503020204020204" pitchFamily="34" charset="-122"/>
              </a:rPr>
              <a:t>选项 </a:t>
            </a:r>
            <a:r>
              <a:rPr lang="en-US" altLang="zh-CN" sz="2400">
                <a:solidFill>
                  <a:srgbClr val="007C6A"/>
                </a:solidFill>
                <a:latin typeface="微软雅黑" panose="020B0503020204020204" pitchFamily="34" charset="-122"/>
                <a:ea typeface="微软雅黑" panose="020B0503020204020204" pitchFamily="34" charset="-122"/>
              </a:rPr>
              <a:t>--replicas 1 </a:t>
            </a:r>
            <a:r>
              <a:rPr lang="zh-CN" altLang="en-US" sz="2400">
                <a:solidFill>
                  <a:srgbClr val="007C6A"/>
                </a:solidFill>
                <a:latin typeface="微软雅黑" panose="020B0503020204020204" pitchFamily="34" charset="-122"/>
                <a:ea typeface="微软雅黑" panose="020B0503020204020204" pitchFamily="34" charset="-122"/>
              </a:rPr>
              <a:t>表示我们希望为集群中的每个主节点创建一个从节点。</a:t>
            </a:r>
            <a:endParaRPr lang="en-US" altLang="zh-CN" sz="2400">
              <a:solidFill>
                <a:srgbClr val="007C6A"/>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400">
                <a:solidFill>
                  <a:srgbClr val="007C6A"/>
                </a:solidFill>
                <a:latin typeface="微软雅黑" panose="020B0503020204020204" pitchFamily="34" charset="-122"/>
                <a:ea typeface="微软雅黑" panose="020B0503020204020204" pitchFamily="34" charset="-122"/>
              </a:rPr>
              <a:t>分配原则尽量保证每个主数据库运行在不同的</a:t>
            </a:r>
            <a:r>
              <a:rPr lang="en-US" altLang="zh-CN" sz="2400">
                <a:solidFill>
                  <a:srgbClr val="007C6A"/>
                </a:solidFill>
                <a:latin typeface="微软雅黑" panose="020B0503020204020204" pitchFamily="34" charset="-122"/>
                <a:ea typeface="微软雅黑" panose="020B0503020204020204" pitchFamily="34" charset="-122"/>
              </a:rPr>
              <a:t>IP</a:t>
            </a:r>
            <a:r>
              <a:rPr lang="zh-CN" altLang="en-US" sz="2400">
                <a:solidFill>
                  <a:srgbClr val="007C6A"/>
                </a:solidFill>
                <a:latin typeface="微软雅黑" panose="020B0503020204020204" pitchFamily="34" charset="-122"/>
                <a:ea typeface="微软雅黑" panose="020B0503020204020204" pitchFamily="34" charset="-122"/>
              </a:rPr>
              <a:t>地址，每个从库和主库不在一个</a:t>
            </a:r>
            <a:r>
              <a:rPr lang="en-US" altLang="zh-CN" sz="2400">
                <a:solidFill>
                  <a:srgbClr val="007C6A"/>
                </a:solidFill>
                <a:latin typeface="微软雅黑" panose="020B0503020204020204" pitchFamily="34" charset="-122"/>
                <a:ea typeface="微软雅黑" panose="020B0503020204020204" pitchFamily="34" charset="-122"/>
              </a:rPr>
              <a:t>IP</a:t>
            </a:r>
            <a:r>
              <a:rPr lang="zh-CN" altLang="en-US" sz="2400">
                <a:solidFill>
                  <a:srgbClr val="007C6A"/>
                </a:solidFill>
                <a:latin typeface="微软雅黑" panose="020B0503020204020204" pitchFamily="34" charset="-122"/>
                <a:ea typeface="微软雅黑" panose="020B0503020204020204" pitchFamily="34" charset="-122"/>
              </a:rPr>
              <a:t>地址上。</a:t>
            </a:r>
          </a:p>
        </p:txBody>
      </p:sp>
    </p:spTree>
    <p:extLst>
      <p:ext uri="{BB962C8B-B14F-4D97-AF65-F5344CB8AC3E}">
        <p14:creationId xmlns:p14="http://schemas.microsoft.com/office/powerpoint/2010/main" val="174046499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C6D6946-ED79-45F4-BF62-73562C01428A}"/>
              </a:ext>
            </a:extLst>
          </p:cNvPr>
          <p:cNvSpPr/>
          <p:nvPr/>
        </p:nvSpPr>
        <p:spPr>
          <a:xfrm>
            <a:off x="4067944" y="980728"/>
            <a:ext cx="4572000" cy="1200329"/>
          </a:xfrm>
          <a:prstGeom prst="rect">
            <a:avLst/>
          </a:prstGeom>
          <a:solidFill>
            <a:schemeClr val="tx1"/>
          </a:solidFill>
          <a:ln>
            <a:solidFill>
              <a:schemeClr val="bg1"/>
            </a:solidFill>
          </a:ln>
        </p:spPr>
        <p:txBody>
          <a:bodyPr>
            <a:spAutoFit/>
          </a:bodyPr>
          <a:lstStyle/>
          <a:p>
            <a:r>
              <a:rPr lang="zh-CN" altLang="en-US" b="1">
                <a:solidFill>
                  <a:schemeClr val="bg1"/>
                </a:solidFill>
              </a:rPr>
              <a:t>[OK] All nodes agree about slots configuration.</a:t>
            </a:r>
          </a:p>
          <a:p>
            <a:r>
              <a:rPr lang="zh-CN" altLang="en-US" b="1">
                <a:solidFill>
                  <a:schemeClr val="bg1"/>
                </a:solidFill>
              </a:rPr>
              <a:t>&gt;&gt;&gt; Check for open slots...</a:t>
            </a:r>
          </a:p>
          <a:p>
            <a:r>
              <a:rPr lang="zh-CN" altLang="en-US" b="1">
                <a:solidFill>
                  <a:schemeClr val="bg1"/>
                </a:solidFill>
              </a:rPr>
              <a:t>&gt;&gt;&gt; Check slots coverage...</a:t>
            </a:r>
          </a:p>
          <a:p>
            <a:r>
              <a:rPr lang="zh-CN" altLang="en-US" b="1">
                <a:solidFill>
                  <a:srgbClr val="FF0000"/>
                </a:solidFill>
              </a:rPr>
              <a:t>[OK] All 16384 slots covered.</a:t>
            </a:r>
          </a:p>
        </p:txBody>
      </p:sp>
      <p:sp>
        <p:nvSpPr>
          <p:cNvPr id="3" name="矩形 2">
            <a:extLst>
              <a:ext uri="{FF2B5EF4-FFF2-40B4-BE49-F238E27FC236}">
                <a16:creationId xmlns:a16="http://schemas.microsoft.com/office/drawing/2014/main" id="{69D9F6CC-5513-436C-8EFA-DF67EC25067F}"/>
              </a:ext>
            </a:extLst>
          </p:cNvPr>
          <p:cNvSpPr/>
          <p:nvPr/>
        </p:nvSpPr>
        <p:spPr>
          <a:xfrm>
            <a:off x="251520" y="1124744"/>
            <a:ext cx="2122697"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微软雅黑" panose="020B0503020204020204" pitchFamily="34" charset="-122"/>
                <a:ea typeface="微软雅黑" panose="020B0503020204020204" pitchFamily="34" charset="-122"/>
              </a:rPr>
              <a:t>什么是</a:t>
            </a:r>
            <a:r>
              <a:rPr lang="en-US" altLang="zh-CN" sz="2400" b="1" dirty="0">
                <a:solidFill>
                  <a:srgbClr val="007C6A"/>
                </a:solidFill>
                <a:latin typeface="微软雅黑" panose="020B0503020204020204" pitchFamily="34" charset="-122"/>
                <a:ea typeface="微软雅黑" panose="020B0503020204020204" pitchFamily="34" charset="-122"/>
              </a:rPr>
              <a:t>slots</a:t>
            </a:r>
            <a:endParaRPr lang="zh-CN" altLang="en-US" sz="2400" b="1" dirty="0">
              <a:solidFill>
                <a:srgbClr val="007C6A"/>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22B7D485-5E6C-4629-8412-B20F765F5301}"/>
              </a:ext>
            </a:extLst>
          </p:cNvPr>
          <p:cNvSpPr/>
          <p:nvPr/>
        </p:nvSpPr>
        <p:spPr>
          <a:xfrm>
            <a:off x="431032" y="2559675"/>
            <a:ext cx="8208912" cy="1323439"/>
          </a:xfrm>
          <a:prstGeom prst="rect">
            <a:avLst/>
          </a:prstGeom>
        </p:spPr>
        <p:txBody>
          <a:bodyPr wrap="square">
            <a:spAutoFit/>
          </a:bodyPr>
          <a:lstStyle/>
          <a:p>
            <a:pPr marL="342900" indent="-342900">
              <a:buFont typeface="Arial" panose="020B0604020202020204" pitchFamily="34" charset="0"/>
              <a:buChar char="•"/>
            </a:pPr>
            <a:r>
              <a:rPr lang="zh-CN" altLang="en-US" sz="2000" dirty="0">
                <a:solidFill>
                  <a:srgbClr val="007C6A"/>
                </a:solidFill>
                <a:latin typeface="微软雅黑" panose="020B0503020204020204" pitchFamily="34" charset="-122"/>
                <a:ea typeface="微软雅黑" panose="020B0503020204020204" pitchFamily="34" charset="-122"/>
              </a:rPr>
              <a:t>一个 </a:t>
            </a:r>
            <a:r>
              <a:rPr lang="en-US" altLang="zh-CN" sz="2000" dirty="0">
                <a:solidFill>
                  <a:srgbClr val="007C6A"/>
                </a:solidFill>
                <a:latin typeface="微软雅黑" panose="020B0503020204020204" pitchFamily="34" charset="-122"/>
                <a:ea typeface="微软雅黑" panose="020B0503020204020204" pitchFamily="34" charset="-122"/>
              </a:rPr>
              <a:t>Redis </a:t>
            </a:r>
            <a:r>
              <a:rPr lang="zh-CN" altLang="en-US" sz="2000" dirty="0">
                <a:solidFill>
                  <a:srgbClr val="007C6A"/>
                </a:solidFill>
                <a:latin typeface="微软雅黑" panose="020B0503020204020204" pitchFamily="34" charset="-122"/>
                <a:ea typeface="微软雅黑" panose="020B0503020204020204" pitchFamily="34" charset="-122"/>
              </a:rPr>
              <a:t>集群包含 </a:t>
            </a:r>
            <a:r>
              <a:rPr lang="en-US" altLang="zh-CN" sz="2000" dirty="0">
                <a:solidFill>
                  <a:srgbClr val="007C6A"/>
                </a:solidFill>
                <a:latin typeface="微软雅黑" panose="020B0503020204020204" pitchFamily="34" charset="-122"/>
                <a:ea typeface="微软雅黑" panose="020B0503020204020204" pitchFamily="34" charset="-122"/>
              </a:rPr>
              <a:t>16384 </a:t>
            </a:r>
            <a:r>
              <a:rPr lang="zh-CN" altLang="en-US" sz="2000" dirty="0">
                <a:solidFill>
                  <a:srgbClr val="007C6A"/>
                </a:solidFill>
                <a:latin typeface="微软雅黑" panose="020B0503020204020204" pitchFamily="34" charset="-122"/>
                <a:ea typeface="微软雅黑" panose="020B0503020204020204" pitchFamily="34" charset="-122"/>
              </a:rPr>
              <a:t>个插槽（</a:t>
            </a:r>
            <a:r>
              <a:rPr lang="en-US" altLang="zh-CN" sz="2000" dirty="0">
                <a:solidFill>
                  <a:srgbClr val="007C6A"/>
                </a:solidFill>
                <a:latin typeface="微软雅黑" panose="020B0503020204020204" pitchFamily="34" charset="-122"/>
                <a:ea typeface="微软雅黑" panose="020B0503020204020204" pitchFamily="34" charset="-122"/>
              </a:rPr>
              <a:t>hash slot</a:t>
            </a:r>
            <a:r>
              <a:rPr lang="zh-CN" altLang="en-US" sz="2000" dirty="0">
                <a:solidFill>
                  <a:srgbClr val="007C6A"/>
                </a:solidFill>
                <a:latin typeface="微软雅黑" panose="020B0503020204020204" pitchFamily="34" charset="-122"/>
                <a:ea typeface="微软雅黑" panose="020B0503020204020204" pitchFamily="34" charset="-122"/>
              </a:rPr>
              <a:t>）， 数据库中的每个键都属于这 </a:t>
            </a:r>
            <a:r>
              <a:rPr lang="en-US" altLang="zh-CN" sz="2000" dirty="0">
                <a:solidFill>
                  <a:srgbClr val="007C6A"/>
                </a:solidFill>
                <a:latin typeface="微软雅黑" panose="020B0503020204020204" pitchFamily="34" charset="-122"/>
                <a:ea typeface="微软雅黑" panose="020B0503020204020204" pitchFamily="34" charset="-122"/>
              </a:rPr>
              <a:t>16384 </a:t>
            </a:r>
            <a:r>
              <a:rPr lang="zh-CN" altLang="en-US" sz="2000" dirty="0">
                <a:solidFill>
                  <a:srgbClr val="007C6A"/>
                </a:solidFill>
                <a:latin typeface="微软雅黑" panose="020B0503020204020204" pitchFamily="34" charset="-122"/>
                <a:ea typeface="微软雅黑" panose="020B0503020204020204" pitchFamily="34" charset="-122"/>
              </a:rPr>
              <a:t>个插槽的其中一个， 集群使用公式 </a:t>
            </a:r>
            <a:r>
              <a:rPr lang="en-US" altLang="zh-CN" sz="2000" dirty="0">
                <a:solidFill>
                  <a:srgbClr val="007C6A"/>
                </a:solidFill>
                <a:latin typeface="微软雅黑" panose="020B0503020204020204" pitchFamily="34" charset="-122"/>
                <a:ea typeface="微软雅黑" panose="020B0503020204020204" pitchFamily="34" charset="-122"/>
              </a:rPr>
              <a:t>CRC16(key) % 16384 </a:t>
            </a:r>
            <a:r>
              <a:rPr lang="zh-CN" altLang="en-US" sz="2000" dirty="0">
                <a:solidFill>
                  <a:srgbClr val="007C6A"/>
                </a:solidFill>
                <a:latin typeface="微软雅黑" panose="020B0503020204020204" pitchFamily="34" charset="-122"/>
                <a:ea typeface="微软雅黑" panose="020B0503020204020204" pitchFamily="34" charset="-122"/>
              </a:rPr>
              <a:t>来计算键 </a:t>
            </a:r>
            <a:r>
              <a:rPr lang="en-US" altLang="zh-CN" sz="2000" dirty="0">
                <a:solidFill>
                  <a:srgbClr val="007C6A"/>
                </a:solidFill>
                <a:latin typeface="微软雅黑" panose="020B0503020204020204" pitchFamily="34" charset="-122"/>
                <a:ea typeface="微软雅黑" panose="020B0503020204020204" pitchFamily="34" charset="-122"/>
              </a:rPr>
              <a:t>key </a:t>
            </a:r>
            <a:r>
              <a:rPr lang="zh-CN" altLang="en-US" sz="2000" dirty="0">
                <a:solidFill>
                  <a:srgbClr val="007C6A"/>
                </a:solidFill>
                <a:latin typeface="微软雅黑" panose="020B0503020204020204" pitchFamily="34" charset="-122"/>
                <a:ea typeface="微软雅黑" panose="020B0503020204020204" pitchFamily="34" charset="-122"/>
              </a:rPr>
              <a:t>属于哪个槽， 其中 </a:t>
            </a:r>
            <a:r>
              <a:rPr lang="en-US" altLang="zh-CN" sz="2000" dirty="0">
                <a:solidFill>
                  <a:srgbClr val="007C6A"/>
                </a:solidFill>
                <a:latin typeface="微软雅黑" panose="020B0503020204020204" pitchFamily="34" charset="-122"/>
                <a:ea typeface="微软雅黑" panose="020B0503020204020204" pitchFamily="34" charset="-122"/>
              </a:rPr>
              <a:t>CRC16(key) </a:t>
            </a:r>
            <a:r>
              <a:rPr lang="zh-CN" altLang="en-US" sz="2000" dirty="0">
                <a:solidFill>
                  <a:srgbClr val="007C6A"/>
                </a:solidFill>
                <a:latin typeface="微软雅黑" panose="020B0503020204020204" pitchFamily="34" charset="-122"/>
                <a:ea typeface="微软雅黑" panose="020B0503020204020204" pitchFamily="34" charset="-122"/>
              </a:rPr>
              <a:t>语句用于计算键 </a:t>
            </a:r>
            <a:r>
              <a:rPr lang="en-US" altLang="zh-CN" sz="2000" dirty="0">
                <a:solidFill>
                  <a:srgbClr val="007C6A"/>
                </a:solidFill>
                <a:latin typeface="微软雅黑" panose="020B0503020204020204" pitchFamily="34" charset="-122"/>
                <a:ea typeface="微软雅黑" panose="020B0503020204020204" pitchFamily="34" charset="-122"/>
              </a:rPr>
              <a:t>key </a:t>
            </a:r>
            <a:r>
              <a:rPr lang="zh-CN" altLang="en-US" sz="2000" dirty="0">
                <a:solidFill>
                  <a:srgbClr val="007C6A"/>
                </a:solidFill>
                <a:latin typeface="微软雅黑" panose="020B0503020204020204" pitchFamily="34" charset="-122"/>
                <a:ea typeface="微软雅黑" panose="020B0503020204020204" pitchFamily="34" charset="-122"/>
              </a:rPr>
              <a:t>的 </a:t>
            </a:r>
            <a:r>
              <a:rPr lang="en-US" altLang="zh-CN" sz="2000" dirty="0">
                <a:solidFill>
                  <a:srgbClr val="007C6A"/>
                </a:solidFill>
                <a:latin typeface="微软雅黑" panose="020B0503020204020204" pitchFamily="34" charset="-122"/>
                <a:ea typeface="微软雅黑" panose="020B0503020204020204" pitchFamily="34" charset="-122"/>
              </a:rPr>
              <a:t>CRC16 </a:t>
            </a:r>
            <a:r>
              <a:rPr lang="zh-CN" altLang="en-US" sz="2000" dirty="0">
                <a:solidFill>
                  <a:srgbClr val="007C6A"/>
                </a:solidFill>
                <a:latin typeface="微软雅黑" panose="020B0503020204020204" pitchFamily="34" charset="-122"/>
                <a:ea typeface="微软雅黑" panose="020B0503020204020204" pitchFamily="34" charset="-122"/>
              </a:rPr>
              <a:t>校验和 。</a:t>
            </a:r>
          </a:p>
        </p:txBody>
      </p:sp>
      <p:sp>
        <p:nvSpPr>
          <p:cNvPr id="5" name="矩形 4">
            <a:extLst>
              <a:ext uri="{FF2B5EF4-FFF2-40B4-BE49-F238E27FC236}">
                <a16:creationId xmlns:a16="http://schemas.microsoft.com/office/drawing/2014/main" id="{90FE740A-AAF4-4D93-AC9F-E93434405E33}"/>
              </a:ext>
            </a:extLst>
          </p:cNvPr>
          <p:cNvSpPr/>
          <p:nvPr/>
        </p:nvSpPr>
        <p:spPr>
          <a:xfrm>
            <a:off x="456013" y="4261732"/>
            <a:ext cx="8208912" cy="1631216"/>
          </a:xfrm>
          <a:prstGeom prst="rect">
            <a:avLst/>
          </a:prstGeom>
        </p:spPr>
        <p:txBody>
          <a:bodyPr wrap="square">
            <a:spAutoFit/>
          </a:bodyPr>
          <a:lstStyle/>
          <a:p>
            <a:pPr marL="342900" indent="-342900">
              <a:buFont typeface="Arial" panose="020B0604020202020204" pitchFamily="34" charset="0"/>
              <a:buChar char="•"/>
            </a:pPr>
            <a:r>
              <a:rPr lang="zh-CN" altLang="en-US" sz="2000" dirty="0">
                <a:solidFill>
                  <a:srgbClr val="007C6A"/>
                </a:solidFill>
                <a:latin typeface="微软雅黑" panose="020B0503020204020204" pitchFamily="34" charset="-122"/>
                <a:ea typeface="微软雅黑" panose="020B0503020204020204" pitchFamily="34" charset="-122"/>
              </a:rPr>
              <a:t>集群中的每个节点负责处理一部分插槽。 举个例子， 如果一个集群可以有主节点， 其中：</a:t>
            </a:r>
          </a:p>
          <a:p>
            <a:r>
              <a:rPr lang="zh-CN" altLang="en-US" sz="2000" dirty="0">
                <a:solidFill>
                  <a:srgbClr val="007C6A"/>
                </a:solidFill>
                <a:latin typeface="微软雅黑" panose="020B0503020204020204" pitchFamily="34" charset="-122"/>
                <a:ea typeface="微软雅黑" panose="020B0503020204020204" pitchFamily="34" charset="-122"/>
              </a:rPr>
              <a:t>        节点 </a:t>
            </a:r>
            <a:r>
              <a:rPr lang="en-US" altLang="zh-CN" sz="2000" dirty="0">
                <a:solidFill>
                  <a:srgbClr val="007C6A"/>
                </a:solidFill>
                <a:latin typeface="微软雅黑" panose="020B0503020204020204" pitchFamily="34" charset="-122"/>
                <a:ea typeface="微软雅黑" panose="020B0503020204020204" pitchFamily="34" charset="-122"/>
              </a:rPr>
              <a:t>A </a:t>
            </a:r>
            <a:r>
              <a:rPr lang="zh-CN" altLang="en-US" sz="2000" dirty="0">
                <a:solidFill>
                  <a:srgbClr val="007C6A"/>
                </a:solidFill>
                <a:latin typeface="微软雅黑" panose="020B0503020204020204" pitchFamily="34" charset="-122"/>
                <a:ea typeface="微软雅黑" panose="020B0503020204020204" pitchFamily="34" charset="-122"/>
              </a:rPr>
              <a:t>负责处理 </a:t>
            </a:r>
            <a:r>
              <a:rPr lang="en-US" altLang="zh-CN" sz="2000" dirty="0">
                <a:solidFill>
                  <a:srgbClr val="007C6A"/>
                </a:solidFill>
                <a:latin typeface="微软雅黑" panose="020B0503020204020204" pitchFamily="34" charset="-122"/>
                <a:ea typeface="微软雅黑" panose="020B0503020204020204" pitchFamily="34" charset="-122"/>
              </a:rPr>
              <a:t>0 </a:t>
            </a:r>
            <a:r>
              <a:rPr lang="zh-CN" altLang="en-US" sz="2000" dirty="0">
                <a:solidFill>
                  <a:srgbClr val="007C6A"/>
                </a:solidFill>
                <a:latin typeface="微软雅黑" panose="020B0503020204020204" pitchFamily="34" charset="-122"/>
                <a:ea typeface="微软雅黑" panose="020B0503020204020204" pitchFamily="34" charset="-122"/>
              </a:rPr>
              <a:t>号至 </a:t>
            </a:r>
            <a:r>
              <a:rPr lang="en-US" altLang="zh-CN" sz="2000" dirty="0">
                <a:solidFill>
                  <a:srgbClr val="007C6A"/>
                </a:solidFill>
                <a:latin typeface="微软雅黑" panose="020B0503020204020204" pitchFamily="34" charset="-122"/>
                <a:ea typeface="微软雅黑" panose="020B0503020204020204" pitchFamily="34" charset="-122"/>
              </a:rPr>
              <a:t>5500 </a:t>
            </a:r>
            <a:r>
              <a:rPr lang="zh-CN" altLang="en-US" sz="2000" dirty="0">
                <a:solidFill>
                  <a:srgbClr val="007C6A"/>
                </a:solidFill>
                <a:latin typeface="微软雅黑" panose="020B0503020204020204" pitchFamily="34" charset="-122"/>
                <a:ea typeface="微软雅黑" panose="020B0503020204020204" pitchFamily="34" charset="-122"/>
              </a:rPr>
              <a:t>号插槽。</a:t>
            </a:r>
          </a:p>
          <a:p>
            <a:r>
              <a:rPr lang="zh-CN" altLang="en-US" sz="2000" dirty="0">
                <a:solidFill>
                  <a:srgbClr val="007C6A"/>
                </a:solidFill>
                <a:latin typeface="微软雅黑" panose="020B0503020204020204" pitchFamily="34" charset="-122"/>
                <a:ea typeface="微软雅黑" panose="020B0503020204020204" pitchFamily="34" charset="-122"/>
              </a:rPr>
              <a:t>        节点 </a:t>
            </a:r>
            <a:r>
              <a:rPr lang="en-US" altLang="zh-CN" sz="2000" dirty="0">
                <a:solidFill>
                  <a:srgbClr val="007C6A"/>
                </a:solidFill>
                <a:latin typeface="微软雅黑" panose="020B0503020204020204" pitchFamily="34" charset="-122"/>
                <a:ea typeface="微软雅黑" panose="020B0503020204020204" pitchFamily="34" charset="-122"/>
              </a:rPr>
              <a:t>B </a:t>
            </a:r>
            <a:r>
              <a:rPr lang="zh-CN" altLang="en-US" sz="2000" dirty="0">
                <a:solidFill>
                  <a:srgbClr val="007C6A"/>
                </a:solidFill>
                <a:latin typeface="微软雅黑" panose="020B0503020204020204" pitchFamily="34" charset="-122"/>
                <a:ea typeface="微软雅黑" panose="020B0503020204020204" pitchFamily="34" charset="-122"/>
              </a:rPr>
              <a:t>负责处理 </a:t>
            </a:r>
            <a:r>
              <a:rPr lang="en-US" altLang="zh-CN" sz="2000" dirty="0">
                <a:solidFill>
                  <a:srgbClr val="007C6A"/>
                </a:solidFill>
                <a:latin typeface="微软雅黑" panose="020B0503020204020204" pitchFamily="34" charset="-122"/>
                <a:ea typeface="微软雅黑" panose="020B0503020204020204" pitchFamily="34" charset="-122"/>
              </a:rPr>
              <a:t>5501 </a:t>
            </a:r>
            <a:r>
              <a:rPr lang="zh-CN" altLang="en-US" sz="2000" dirty="0">
                <a:solidFill>
                  <a:srgbClr val="007C6A"/>
                </a:solidFill>
                <a:latin typeface="微软雅黑" panose="020B0503020204020204" pitchFamily="34" charset="-122"/>
                <a:ea typeface="微软雅黑" panose="020B0503020204020204" pitchFamily="34" charset="-122"/>
              </a:rPr>
              <a:t>号至 </a:t>
            </a:r>
            <a:r>
              <a:rPr lang="en-US" altLang="zh-CN" sz="2000" dirty="0">
                <a:solidFill>
                  <a:srgbClr val="007C6A"/>
                </a:solidFill>
                <a:latin typeface="微软雅黑" panose="020B0503020204020204" pitchFamily="34" charset="-122"/>
                <a:ea typeface="微软雅黑" panose="020B0503020204020204" pitchFamily="34" charset="-122"/>
              </a:rPr>
              <a:t>11000 </a:t>
            </a:r>
            <a:r>
              <a:rPr lang="zh-CN" altLang="en-US" sz="2000" dirty="0">
                <a:solidFill>
                  <a:srgbClr val="007C6A"/>
                </a:solidFill>
                <a:latin typeface="微软雅黑" panose="020B0503020204020204" pitchFamily="34" charset="-122"/>
                <a:ea typeface="微软雅黑" panose="020B0503020204020204" pitchFamily="34" charset="-122"/>
              </a:rPr>
              <a:t>号插槽。</a:t>
            </a:r>
          </a:p>
          <a:p>
            <a:r>
              <a:rPr lang="en-US" altLang="zh-CN" sz="2000" dirty="0">
                <a:solidFill>
                  <a:srgbClr val="007C6A"/>
                </a:solidFill>
                <a:latin typeface="微软雅黑" panose="020B0503020204020204" pitchFamily="34" charset="-122"/>
                <a:ea typeface="微软雅黑" panose="020B0503020204020204" pitchFamily="34" charset="-122"/>
              </a:rPr>
              <a:t>        </a:t>
            </a:r>
            <a:r>
              <a:rPr lang="zh-CN" altLang="en-US" sz="2000" dirty="0">
                <a:solidFill>
                  <a:srgbClr val="007C6A"/>
                </a:solidFill>
                <a:latin typeface="微软雅黑" panose="020B0503020204020204" pitchFamily="34" charset="-122"/>
                <a:ea typeface="微软雅黑" panose="020B0503020204020204" pitchFamily="34" charset="-122"/>
              </a:rPr>
              <a:t>节点 </a:t>
            </a:r>
            <a:r>
              <a:rPr lang="en-US" altLang="zh-CN" sz="2000" dirty="0">
                <a:solidFill>
                  <a:srgbClr val="007C6A"/>
                </a:solidFill>
                <a:latin typeface="微软雅黑" panose="020B0503020204020204" pitchFamily="34" charset="-122"/>
                <a:ea typeface="微软雅黑" panose="020B0503020204020204" pitchFamily="34" charset="-122"/>
              </a:rPr>
              <a:t>C </a:t>
            </a:r>
            <a:r>
              <a:rPr lang="zh-CN" altLang="en-US" sz="2000" dirty="0">
                <a:solidFill>
                  <a:srgbClr val="007C6A"/>
                </a:solidFill>
                <a:latin typeface="微软雅黑" panose="020B0503020204020204" pitchFamily="34" charset="-122"/>
                <a:ea typeface="微软雅黑" panose="020B0503020204020204" pitchFamily="34" charset="-122"/>
              </a:rPr>
              <a:t>负责处理 </a:t>
            </a:r>
            <a:r>
              <a:rPr lang="en-US" altLang="zh-CN" sz="2000" dirty="0">
                <a:solidFill>
                  <a:srgbClr val="007C6A"/>
                </a:solidFill>
                <a:latin typeface="微软雅黑" panose="020B0503020204020204" pitchFamily="34" charset="-122"/>
                <a:ea typeface="微软雅黑" panose="020B0503020204020204" pitchFamily="34" charset="-122"/>
              </a:rPr>
              <a:t>11001 </a:t>
            </a:r>
            <a:r>
              <a:rPr lang="zh-CN" altLang="en-US" sz="2000" dirty="0">
                <a:solidFill>
                  <a:srgbClr val="007C6A"/>
                </a:solidFill>
                <a:latin typeface="微软雅黑" panose="020B0503020204020204" pitchFamily="34" charset="-122"/>
                <a:ea typeface="微软雅黑" panose="020B0503020204020204" pitchFamily="34" charset="-122"/>
              </a:rPr>
              <a:t>号至 </a:t>
            </a:r>
            <a:r>
              <a:rPr lang="en-US" altLang="zh-CN" sz="2000" dirty="0">
                <a:solidFill>
                  <a:srgbClr val="007C6A"/>
                </a:solidFill>
                <a:latin typeface="微软雅黑" panose="020B0503020204020204" pitchFamily="34" charset="-122"/>
                <a:ea typeface="微软雅黑" panose="020B0503020204020204" pitchFamily="34" charset="-122"/>
              </a:rPr>
              <a:t>16383 </a:t>
            </a:r>
            <a:r>
              <a:rPr lang="zh-CN" altLang="en-US" sz="2000" dirty="0">
                <a:solidFill>
                  <a:srgbClr val="007C6A"/>
                </a:solidFill>
                <a:latin typeface="微软雅黑" panose="020B0503020204020204" pitchFamily="34" charset="-122"/>
                <a:ea typeface="微软雅黑" panose="020B0503020204020204" pitchFamily="34" charset="-122"/>
              </a:rPr>
              <a:t>号插槽。</a:t>
            </a:r>
          </a:p>
        </p:txBody>
      </p:sp>
    </p:spTree>
    <p:extLst>
      <p:ext uri="{BB962C8B-B14F-4D97-AF65-F5344CB8AC3E}">
        <p14:creationId xmlns:p14="http://schemas.microsoft.com/office/powerpoint/2010/main" val="347006749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A3FCE41-6999-4A74-A8D4-C2B4CDD07703}"/>
              </a:ext>
            </a:extLst>
          </p:cNvPr>
          <p:cNvSpPr/>
          <p:nvPr/>
        </p:nvSpPr>
        <p:spPr>
          <a:xfrm>
            <a:off x="251520" y="1124744"/>
            <a:ext cx="2627642"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微软雅黑" panose="020B0503020204020204" pitchFamily="34" charset="-122"/>
                <a:ea typeface="微软雅黑" panose="020B0503020204020204" pitchFamily="34" charset="-122"/>
              </a:rPr>
              <a:t>在集群中录入值</a:t>
            </a:r>
          </a:p>
        </p:txBody>
      </p:sp>
      <p:sp>
        <p:nvSpPr>
          <p:cNvPr id="3" name="矩形 2">
            <a:extLst>
              <a:ext uri="{FF2B5EF4-FFF2-40B4-BE49-F238E27FC236}">
                <a16:creationId xmlns:a16="http://schemas.microsoft.com/office/drawing/2014/main" id="{22851D9A-1C6B-4C02-986B-A2EA9F76D983}"/>
              </a:ext>
            </a:extLst>
          </p:cNvPr>
          <p:cNvSpPr/>
          <p:nvPr/>
        </p:nvSpPr>
        <p:spPr>
          <a:xfrm>
            <a:off x="395536" y="1916832"/>
            <a:ext cx="8208912" cy="1015663"/>
          </a:xfrm>
          <a:prstGeom prst="rect">
            <a:avLst/>
          </a:prstGeom>
        </p:spPr>
        <p:txBody>
          <a:bodyPr wrap="square">
            <a:spAutoFit/>
          </a:bodyPr>
          <a:lstStyle/>
          <a:p>
            <a:pPr marL="342900" indent="-342900">
              <a:buFont typeface="Arial" panose="020B0604020202020204" pitchFamily="34" charset="0"/>
              <a:buChar char="•"/>
            </a:pPr>
            <a:r>
              <a:rPr lang="zh-CN" altLang="en-US" sz="2000" dirty="0">
                <a:solidFill>
                  <a:srgbClr val="007C6A"/>
                </a:solidFill>
                <a:latin typeface="微软雅黑" panose="020B0503020204020204" pitchFamily="34" charset="-122"/>
                <a:ea typeface="微软雅黑" panose="020B0503020204020204" pitchFamily="34" charset="-122"/>
              </a:rPr>
              <a:t>在</a:t>
            </a:r>
            <a:r>
              <a:rPr lang="en-US" altLang="zh-CN" sz="2000" dirty="0">
                <a:solidFill>
                  <a:srgbClr val="007C6A"/>
                </a:solidFill>
                <a:latin typeface="微软雅黑" panose="020B0503020204020204" pitchFamily="34" charset="-122"/>
                <a:ea typeface="微软雅黑" panose="020B0503020204020204" pitchFamily="34" charset="-122"/>
              </a:rPr>
              <a:t>redis-cli</a:t>
            </a:r>
            <a:r>
              <a:rPr lang="zh-CN" altLang="en-US" sz="2000" dirty="0">
                <a:solidFill>
                  <a:srgbClr val="007C6A"/>
                </a:solidFill>
                <a:latin typeface="微软雅黑" panose="020B0503020204020204" pitchFamily="34" charset="-122"/>
                <a:ea typeface="微软雅黑" panose="020B0503020204020204" pitchFamily="34" charset="-122"/>
              </a:rPr>
              <a:t>每次录入、查询键值，</a:t>
            </a:r>
            <a:r>
              <a:rPr lang="en-US" altLang="zh-CN" sz="2000" dirty="0">
                <a:solidFill>
                  <a:srgbClr val="007C6A"/>
                </a:solidFill>
                <a:latin typeface="微软雅黑" panose="020B0503020204020204" pitchFamily="34" charset="-122"/>
                <a:ea typeface="微软雅黑" panose="020B0503020204020204" pitchFamily="34" charset="-122"/>
              </a:rPr>
              <a:t>redis</a:t>
            </a:r>
            <a:r>
              <a:rPr lang="zh-CN" altLang="en-US" sz="2000" dirty="0">
                <a:solidFill>
                  <a:srgbClr val="007C6A"/>
                </a:solidFill>
                <a:latin typeface="微软雅黑" panose="020B0503020204020204" pitchFamily="34" charset="-122"/>
                <a:ea typeface="微软雅黑" panose="020B0503020204020204" pitchFamily="34" charset="-122"/>
              </a:rPr>
              <a:t>都会计算出该</a:t>
            </a:r>
            <a:r>
              <a:rPr lang="en-US" altLang="zh-CN" sz="2000" dirty="0">
                <a:solidFill>
                  <a:srgbClr val="007C6A"/>
                </a:solidFill>
                <a:latin typeface="微软雅黑" panose="020B0503020204020204" pitchFamily="34" charset="-122"/>
                <a:ea typeface="微软雅黑" panose="020B0503020204020204" pitchFamily="34" charset="-122"/>
              </a:rPr>
              <a:t>key</a:t>
            </a:r>
            <a:r>
              <a:rPr lang="zh-CN" altLang="en-US" sz="2000" dirty="0">
                <a:solidFill>
                  <a:srgbClr val="007C6A"/>
                </a:solidFill>
                <a:latin typeface="微软雅黑" panose="020B0503020204020204" pitchFamily="34" charset="-122"/>
                <a:ea typeface="微软雅黑" panose="020B0503020204020204" pitchFamily="34" charset="-122"/>
              </a:rPr>
              <a:t>应该送往的插槽，如果不是该客户端对应服务器的插槽，</a:t>
            </a:r>
            <a:r>
              <a:rPr lang="en-US" altLang="zh-CN" sz="2000" dirty="0">
                <a:solidFill>
                  <a:srgbClr val="007C6A"/>
                </a:solidFill>
                <a:latin typeface="微软雅黑" panose="020B0503020204020204" pitchFamily="34" charset="-122"/>
                <a:ea typeface="微软雅黑" panose="020B0503020204020204" pitchFamily="34" charset="-122"/>
              </a:rPr>
              <a:t>redis</a:t>
            </a:r>
            <a:r>
              <a:rPr lang="zh-CN" altLang="en-US" sz="2000" dirty="0">
                <a:solidFill>
                  <a:srgbClr val="007C6A"/>
                </a:solidFill>
                <a:latin typeface="微软雅黑" panose="020B0503020204020204" pitchFamily="34" charset="-122"/>
                <a:ea typeface="微软雅黑" panose="020B0503020204020204" pitchFamily="34" charset="-122"/>
              </a:rPr>
              <a:t>会报错，并告知应前往的</a:t>
            </a:r>
            <a:r>
              <a:rPr lang="en-US" altLang="zh-CN" sz="2000" dirty="0">
                <a:solidFill>
                  <a:srgbClr val="007C6A"/>
                </a:solidFill>
                <a:latin typeface="微软雅黑" panose="020B0503020204020204" pitchFamily="34" charset="-122"/>
                <a:ea typeface="微软雅黑" panose="020B0503020204020204" pitchFamily="34" charset="-122"/>
              </a:rPr>
              <a:t>redis</a:t>
            </a:r>
            <a:r>
              <a:rPr lang="zh-CN" altLang="en-US" sz="2000" dirty="0">
                <a:solidFill>
                  <a:srgbClr val="007C6A"/>
                </a:solidFill>
                <a:latin typeface="微软雅黑" panose="020B0503020204020204" pitchFamily="34" charset="-122"/>
                <a:ea typeface="微软雅黑" panose="020B0503020204020204" pitchFamily="34" charset="-122"/>
              </a:rPr>
              <a:t>实例地址和端口。</a:t>
            </a:r>
          </a:p>
        </p:txBody>
      </p:sp>
      <p:sp>
        <p:nvSpPr>
          <p:cNvPr id="4" name="矩形 3">
            <a:extLst>
              <a:ext uri="{FF2B5EF4-FFF2-40B4-BE49-F238E27FC236}">
                <a16:creationId xmlns:a16="http://schemas.microsoft.com/office/drawing/2014/main" id="{62070EF3-7D78-4566-B605-4CBA4DCC6053}"/>
              </a:ext>
            </a:extLst>
          </p:cNvPr>
          <p:cNvSpPr/>
          <p:nvPr/>
        </p:nvSpPr>
        <p:spPr>
          <a:xfrm>
            <a:off x="408265" y="3388677"/>
            <a:ext cx="8208912" cy="1015663"/>
          </a:xfrm>
          <a:prstGeom prst="rect">
            <a:avLst/>
          </a:prstGeom>
        </p:spPr>
        <p:txBody>
          <a:bodyPr wrap="square">
            <a:spAutoFit/>
          </a:bodyPr>
          <a:lstStyle/>
          <a:p>
            <a:pPr marL="342900" indent="-342900">
              <a:buFont typeface="Arial" panose="020B0604020202020204" pitchFamily="34" charset="0"/>
              <a:buChar char="•"/>
            </a:pPr>
            <a:r>
              <a:rPr lang="en-US" altLang="zh-CN" sz="2000" dirty="0">
                <a:solidFill>
                  <a:srgbClr val="007C6A"/>
                </a:solidFill>
                <a:latin typeface="微软雅黑" panose="020B0503020204020204" pitchFamily="34" charset="-122"/>
                <a:ea typeface="微软雅黑" panose="020B0503020204020204" pitchFamily="34" charset="-122"/>
              </a:rPr>
              <a:t>redis-cli</a:t>
            </a:r>
            <a:r>
              <a:rPr lang="zh-CN" altLang="en-US" sz="2000" dirty="0">
                <a:solidFill>
                  <a:srgbClr val="007C6A"/>
                </a:solidFill>
                <a:latin typeface="微软雅黑" panose="020B0503020204020204" pitchFamily="34" charset="-122"/>
                <a:ea typeface="微软雅黑" panose="020B0503020204020204" pitchFamily="34" charset="-122"/>
              </a:rPr>
              <a:t>客户端提供了 </a:t>
            </a:r>
            <a:r>
              <a:rPr lang="en-US" altLang="zh-CN" sz="2000" dirty="0">
                <a:solidFill>
                  <a:srgbClr val="007C6A"/>
                </a:solidFill>
                <a:latin typeface="微软雅黑" panose="020B0503020204020204" pitchFamily="34" charset="-122"/>
                <a:ea typeface="微软雅黑" panose="020B0503020204020204" pitchFamily="34" charset="-122"/>
              </a:rPr>
              <a:t>–c </a:t>
            </a:r>
            <a:r>
              <a:rPr lang="zh-CN" altLang="en-US" sz="2000" dirty="0">
                <a:solidFill>
                  <a:srgbClr val="007C6A"/>
                </a:solidFill>
                <a:latin typeface="微软雅黑" panose="020B0503020204020204" pitchFamily="34" charset="-122"/>
                <a:ea typeface="微软雅黑" panose="020B0503020204020204" pitchFamily="34" charset="-122"/>
              </a:rPr>
              <a:t>参数实现自动重定向。</a:t>
            </a:r>
            <a:endParaRPr lang="en-US" altLang="zh-CN" sz="2000" dirty="0">
              <a:solidFill>
                <a:srgbClr val="007C6A"/>
              </a:solidFill>
              <a:latin typeface="微软雅黑" panose="020B0503020204020204" pitchFamily="34" charset="-122"/>
              <a:ea typeface="微软雅黑" panose="020B0503020204020204" pitchFamily="34" charset="-122"/>
            </a:endParaRPr>
          </a:p>
          <a:p>
            <a:r>
              <a:rPr lang="zh-CN" altLang="en-US" sz="2000" dirty="0">
                <a:solidFill>
                  <a:srgbClr val="007C6A"/>
                </a:solidFill>
                <a:latin typeface="微软雅黑" panose="020B0503020204020204" pitchFamily="34" charset="-122"/>
                <a:ea typeface="微软雅黑" panose="020B0503020204020204" pitchFamily="34" charset="-122"/>
              </a:rPr>
              <a:t>     如 </a:t>
            </a:r>
            <a:r>
              <a:rPr lang="en-US" altLang="zh-CN" sz="2000" dirty="0">
                <a:solidFill>
                  <a:srgbClr val="007C6A"/>
                </a:solidFill>
                <a:latin typeface="微软雅黑" panose="020B0503020204020204" pitchFamily="34" charset="-122"/>
                <a:ea typeface="微软雅黑" panose="020B0503020204020204" pitchFamily="34" charset="-122"/>
              </a:rPr>
              <a:t>redis-cli  -c –p 6379 </a:t>
            </a:r>
            <a:r>
              <a:rPr lang="zh-CN" altLang="en-US" sz="2000" dirty="0">
                <a:solidFill>
                  <a:srgbClr val="007C6A"/>
                </a:solidFill>
                <a:latin typeface="微软雅黑" panose="020B0503020204020204" pitchFamily="34" charset="-122"/>
                <a:ea typeface="微软雅黑" panose="020B0503020204020204" pitchFamily="34" charset="-122"/>
              </a:rPr>
              <a:t>登入后，再录入、查询键值对可以自动重定向。</a:t>
            </a:r>
          </a:p>
        </p:txBody>
      </p:sp>
      <p:sp>
        <p:nvSpPr>
          <p:cNvPr id="5" name="矩形 4">
            <a:extLst>
              <a:ext uri="{FF2B5EF4-FFF2-40B4-BE49-F238E27FC236}">
                <a16:creationId xmlns:a16="http://schemas.microsoft.com/office/drawing/2014/main" id="{8A83D018-2136-4768-8905-908A7FF3E24B}"/>
              </a:ext>
            </a:extLst>
          </p:cNvPr>
          <p:cNvSpPr/>
          <p:nvPr/>
        </p:nvSpPr>
        <p:spPr>
          <a:xfrm>
            <a:off x="390839" y="5487035"/>
            <a:ext cx="8208912" cy="707886"/>
          </a:xfrm>
          <a:prstGeom prst="rect">
            <a:avLst/>
          </a:prstGeom>
        </p:spPr>
        <p:txBody>
          <a:bodyPr wrap="square">
            <a:spAutoFit/>
          </a:bodyPr>
          <a:lstStyle/>
          <a:p>
            <a:pPr marL="342900" indent="-342900">
              <a:buFont typeface="Arial" panose="020B0604020202020204" pitchFamily="34" charset="0"/>
              <a:buChar char="•"/>
            </a:pPr>
            <a:r>
              <a:rPr lang="zh-CN" altLang="en-US" sz="2000">
                <a:solidFill>
                  <a:srgbClr val="007C6A"/>
                </a:solidFill>
                <a:latin typeface="微软雅黑" panose="020B0503020204020204" pitchFamily="34" charset="-122"/>
                <a:ea typeface="微软雅黑" panose="020B0503020204020204" pitchFamily="34" charset="-122"/>
              </a:rPr>
              <a:t>可以通过</a:t>
            </a:r>
            <a:r>
              <a:rPr lang="en-US" altLang="zh-CN" sz="2000">
                <a:solidFill>
                  <a:srgbClr val="007C6A"/>
                </a:solidFill>
                <a:latin typeface="微软雅黑" panose="020B0503020204020204" pitchFamily="34" charset="-122"/>
                <a:ea typeface="微软雅黑" panose="020B0503020204020204" pitchFamily="34" charset="-122"/>
              </a:rPr>
              <a:t>{}</a:t>
            </a:r>
            <a:r>
              <a:rPr lang="zh-CN" altLang="en-US" sz="2000">
                <a:solidFill>
                  <a:srgbClr val="007C6A"/>
                </a:solidFill>
                <a:latin typeface="微软雅黑" panose="020B0503020204020204" pitchFamily="34" charset="-122"/>
                <a:ea typeface="微软雅黑" panose="020B0503020204020204" pitchFamily="34" charset="-122"/>
              </a:rPr>
              <a:t>来定义组的概念，从而使</a:t>
            </a:r>
            <a:r>
              <a:rPr lang="en-US" altLang="zh-CN" sz="2000">
                <a:solidFill>
                  <a:srgbClr val="007C6A"/>
                </a:solidFill>
                <a:latin typeface="微软雅黑" panose="020B0503020204020204" pitchFamily="34" charset="-122"/>
                <a:ea typeface="微软雅黑" panose="020B0503020204020204" pitchFamily="34" charset="-122"/>
              </a:rPr>
              <a:t>key</a:t>
            </a:r>
            <a:r>
              <a:rPr lang="zh-CN" altLang="en-US" sz="2000">
                <a:solidFill>
                  <a:srgbClr val="007C6A"/>
                </a:solidFill>
                <a:latin typeface="微软雅黑" panose="020B0503020204020204" pitchFamily="34" charset="-122"/>
                <a:ea typeface="微软雅黑" panose="020B0503020204020204" pitchFamily="34" charset="-122"/>
              </a:rPr>
              <a:t>中</a:t>
            </a:r>
            <a:r>
              <a:rPr lang="en-US" altLang="zh-CN" sz="2000">
                <a:solidFill>
                  <a:srgbClr val="007C6A"/>
                </a:solidFill>
                <a:latin typeface="微软雅黑" panose="020B0503020204020204" pitchFamily="34" charset="-122"/>
                <a:ea typeface="微软雅黑" panose="020B0503020204020204" pitchFamily="34" charset="-122"/>
              </a:rPr>
              <a:t>{}</a:t>
            </a:r>
            <a:r>
              <a:rPr lang="zh-CN" altLang="en-US" sz="2000">
                <a:solidFill>
                  <a:srgbClr val="007C6A"/>
                </a:solidFill>
                <a:latin typeface="微软雅黑" panose="020B0503020204020204" pitchFamily="34" charset="-122"/>
                <a:ea typeface="微软雅黑" panose="020B0503020204020204" pitchFamily="34" charset="-122"/>
              </a:rPr>
              <a:t>内相同内容的键值对放到一个</a:t>
            </a:r>
            <a:r>
              <a:rPr lang="en-US" altLang="zh-CN" sz="2000">
                <a:solidFill>
                  <a:srgbClr val="007C6A"/>
                </a:solidFill>
                <a:latin typeface="微软雅黑" panose="020B0503020204020204" pitchFamily="34" charset="-122"/>
                <a:ea typeface="微软雅黑" panose="020B0503020204020204" pitchFamily="34" charset="-122"/>
              </a:rPr>
              <a:t>slot</a:t>
            </a:r>
            <a:r>
              <a:rPr lang="zh-CN" altLang="en-US" sz="2000">
                <a:solidFill>
                  <a:srgbClr val="007C6A"/>
                </a:solidFill>
                <a:latin typeface="微软雅黑" panose="020B0503020204020204" pitchFamily="34" charset="-122"/>
                <a:ea typeface="微软雅黑" panose="020B0503020204020204" pitchFamily="34" charset="-122"/>
              </a:rPr>
              <a:t>中去。</a:t>
            </a:r>
          </a:p>
        </p:txBody>
      </p:sp>
      <p:sp>
        <p:nvSpPr>
          <p:cNvPr id="6" name="矩形 5">
            <a:extLst>
              <a:ext uri="{FF2B5EF4-FFF2-40B4-BE49-F238E27FC236}">
                <a16:creationId xmlns:a16="http://schemas.microsoft.com/office/drawing/2014/main" id="{27BE43EE-0F82-45F4-9526-1502CDAFDCE4}"/>
              </a:ext>
            </a:extLst>
          </p:cNvPr>
          <p:cNvSpPr/>
          <p:nvPr/>
        </p:nvSpPr>
        <p:spPr>
          <a:xfrm>
            <a:off x="408265" y="4552745"/>
            <a:ext cx="8208912" cy="400110"/>
          </a:xfrm>
          <a:prstGeom prst="rect">
            <a:avLst/>
          </a:prstGeom>
        </p:spPr>
        <p:txBody>
          <a:bodyPr wrap="square">
            <a:spAutoFit/>
          </a:bodyPr>
          <a:lstStyle/>
          <a:p>
            <a:pPr marL="342900" indent="-342900">
              <a:buFont typeface="Arial" panose="020B0604020202020204" pitchFamily="34" charset="0"/>
              <a:buChar char="•"/>
            </a:pPr>
            <a:r>
              <a:rPr lang="zh-CN" altLang="en-US" sz="2000" dirty="0">
                <a:solidFill>
                  <a:srgbClr val="007C6A"/>
                </a:solidFill>
                <a:latin typeface="微软雅黑" panose="020B0503020204020204" pitchFamily="34" charset="-122"/>
                <a:ea typeface="微软雅黑" panose="020B0503020204020204" pitchFamily="34" charset="-122"/>
              </a:rPr>
              <a:t>不在一个</a:t>
            </a:r>
            <a:r>
              <a:rPr lang="en-US" altLang="zh-CN" sz="2000" dirty="0">
                <a:solidFill>
                  <a:srgbClr val="007C6A"/>
                </a:solidFill>
                <a:latin typeface="微软雅黑" panose="020B0503020204020204" pitchFamily="34" charset="-122"/>
                <a:ea typeface="微软雅黑" panose="020B0503020204020204" pitchFamily="34" charset="-122"/>
              </a:rPr>
              <a:t>slot</a:t>
            </a:r>
            <a:r>
              <a:rPr lang="zh-CN" altLang="en-US" sz="2000" dirty="0">
                <a:solidFill>
                  <a:srgbClr val="007C6A"/>
                </a:solidFill>
                <a:latin typeface="微软雅黑" panose="020B0503020204020204" pitchFamily="34" charset="-122"/>
                <a:ea typeface="微软雅黑" panose="020B0503020204020204" pitchFamily="34" charset="-122"/>
              </a:rPr>
              <a:t>下的键值，是不能使用</a:t>
            </a:r>
            <a:r>
              <a:rPr lang="en-US" altLang="zh-CN" sz="2000" dirty="0" err="1">
                <a:solidFill>
                  <a:srgbClr val="007C6A"/>
                </a:solidFill>
                <a:latin typeface="微软雅黑" panose="020B0503020204020204" pitchFamily="34" charset="-122"/>
                <a:ea typeface="微软雅黑" panose="020B0503020204020204" pitchFamily="34" charset="-122"/>
              </a:rPr>
              <a:t>mget,mset</a:t>
            </a:r>
            <a:r>
              <a:rPr lang="zh-CN" altLang="en-US" sz="2000" dirty="0">
                <a:solidFill>
                  <a:srgbClr val="007C6A"/>
                </a:solidFill>
                <a:latin typeface="微软雅黑" panose="020B0503020204020204" pitchFamily="34" charset="-122"/>
                <a:ea typeface="微软雅黑" panose="020B0503020204020204" pitchFamily="34" charset="-122"/>
              </a:rPr>
              <a:t>等多键操作。</a:t>
            </a:r>
          </a:p>
        </p:txBody>
      </p:sp>
    </p:spTree>
    <p:extLst>
      <p:ext uri="{BB962C8B-B14F-4D97-AF65-F5344CB8AC3E}">
        <p14:creationId xmlns:p14="http://schemas.microsoft.com/office/powerpoint/2010/main" val="150973484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91806E2-7777-4A02-B3D3-2D750A2E39D9}"/>
              </a:ext>
            </a:extLst>
          </p:cNvPr>
          <p:cNvSpPr/>
          <p:nvPr/>
        </p:nvSpPr>
        <p:spPr>
          <a:xfrm>
            <a:off x="251520" y="1124744"/>
            <a:ext cx="2627642"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微软雅黑" panose="020B0503020204020204" pitchFamily="34" charset="-122"/>
                <a:ea typeface="微软雅黑" panose="020B0503020204020204" pitchFamily="34" charset="-122"/>
              </a:rPr>
              <a:t>查询集群中的值</a:t>
            </a:r>
          </a:p>
        </p:txBody>
      </p:sp>
      <p:sp>
        <p:nvSpPr>
          <p:cNvPr id="3" name="矩形 2">
            <a:extLst>
              <a:ext uri="{FF2B5EF4-FFF2-40B4-BE49-F238E27FC236}">
                <a16:creationId xmlns:a16="http://schemas.microsoft.com/office/drawing/2014/main" id="{012DCBD5-0058-4E8B-A442-776BBCF7718F}"/>
              </a:ext>
            </a:extLst>
          </p:cNvPr>
          <p:cNvSpPr/>
          <p:nvPr/>
        </p:nvSpPr>
        <p:spPr>
          <a:xfrm>
            <a:off x="899592" y="2060848"/>
            <a:ext cx="7416824" cy="3416320"/>
          </a:xfrm>
          <a:prstGeom prst="rect">
            <a:avLst/>
          </a:prstGeom>
        </p:spPr>
        <p:txBody>
          <a:bodyPr wrap="square">
            <a:spAutoFit/>
          </a:bodyPr>
          <a:lstStyle/>
          <a:p>
            <a:pPr>
              <a:lnSpc>
                <a:spcPct val="150000"/>
              </a:lnSpc>
            </a:pP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solidFill>
                  <a:srgbClr val="007C6A"/>
                </a:solidFill>
                <a:latin typeface="微软雅黑" panose="020B0503020204020204" pitchFamily="34" charset="-122"/>
                <a:ea typeface="微软雅黑" panose="020B0503020204020204" pitchFamily="34" charset="-122"/>
              </a:rPr>
              <a:t>CLUSTER KEYSLOT &lt;key&gt; </a:t>
            </a:r>
            <a:r>
              <a:rPr lang="zh-CN" altLang="en-US" dirty="0">
                <a:solidFill>
                  <a:srgbClr val="007C6A"/>
                </a:solidFill>
                <a:latin typeface="微软雅黑" panose="020B0503020204020204" pitchFamily="34" charset="-122"/>
                <a:ea typeface="微软雅黑" panose="020B0503020204020204" pitchFamily="34" charset="-122"/>
              </a:rPr>
              <a:t>计算键 </a:t>
            </a:r>
            <a:r>
              <a:rPr lang="en-US" altLang="zh-CN" dirty="0">
                <a:solidFill>
                  <a:srgbClr val="007C6A"/>
                </a:solidFill>
                <a:latin typeface="微软雅黑" panose="020B0503020204020204" pitchFamily="34" charset="-122"/>
                <a:ea typeface="微软雅黑" panose="020B0503020204020204" pitchFamily="34" charset="-122"/>
              </a:rPr>
              <a:t>key </a:t>
            </a:r>
            <a:r>
              <a:rPr lang="zh-CN" altLang="en-US" dirty="0">
                <a:solidFill>
                  <a:srgbClr val="007C6A"/>
                </a:solidFill>
                <a:latin typeface="微软雅黑" panose="020B0503020204020204" pitchFamily="34" charset="-122"/>
                <a:ea typeface="微软雅黑" panose="020B0503020204020204" pitchFamily="34" charset="-122"/>
              </a:rPr>
              <a:t>应该被放置在哪个槽上。</a:t>
            </a: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solidFill>
                  <a:srgbClr val="007C6A"/>
                </a:solidFill>
                <a:latin typeface="微软雅黑" panose="020B0503020204020204" pitchFamily="34" charset="-122"/>
                <a:ea typeface="微软雅黑" panose="020B0503020204020204" pitchFamily="34" charset="-122"/>
              </a:rPr>
              <a:t>CLUSTER COUNTKEYSINSLOT &lt;slot&gt; </a:t>
            </a:r>
            <a:r>
              <a:rPr lang="zh-CN" altLang="en-US" dirty="0">
                <a:solidFill>
                  <a:srgbClr val="007C6A"/>
                </a:solidFill>
                <a:latin typeface="微软雅黑" panose="020B0503020204020204" pitchFamily="34" charset="-122"/>
                <a:ea typeface="微软雅黑" panose="020B0503020204020204" pitchFamily="34" charset="-122"/>
              </a:rPr>
              <a:t>返回槽 </a:t>
            </a:r>
            <a:r>
              <a:rPr lang="en-US" altLang="zh-CN" dirty="0">
                <a:solidFill>
                  <a:srgbClr val="007C6A"/>
                </a:solidFill>
                <a:latin typeface="微软雅黑" panose="020B0503020204020204" pitchFamily="34" charset="-122"/>
                <a:ea typeface="微软雅黑" panose="020B0503020204020204" pitchFamily="34" charset="-122"/>
              </a:rPr>
              <a:t>slot </a:t>
            </a:r>
            <a:r>
              <a:rPr lang="zh-CN" altLang="en-US" dirty="0">
                <a:solidFill>
                  <a:srgbClr val="007C6A"/>
                </a:solidFill>
                <a:latin typeface="微软雅黑" panose="020B0503020204020204" pitchFamily="34" charset="-122"/>
                <a:ea typeface="微软雅黑" panose="020B0503020204020204" pitchFamily="34" charset="-122"/>
              </a:rPr>
              <a:t>目前包含的键值对数量。  </a:t>
            </a: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zh-CN" altLang="en-US"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solidFill>
                  <a:srgbClr val="007C6A"/>
                </a:solidFill>
                <a:latin typeface="微软雅黑" panose="020B0503020204020204" pitchFamily="34" charset="-122"/>
                <a:ea typeface="微软雅黑" panose="020B0503020204020204" pitchFamily="34" charset="-122"/>
              </a:rPr>
              <a:t>CLUSTER GETKEYSINSLOT &lt;slot&gt; &lt;count&gt; </a:t>
            </a:r>
            <a:r>
              <a:rPr lang="zh-CN" altLang="en-US" dirty="0">
                <a:solidFill>
                  <a:srgbClr val="007C6A"/>
                </a:solidFill>
                <a:latin typeface="微软雅黑" panose="020B0503020204020204" pitchFamily="34" charset="-122"/>
                <a:ea typeface="微软雅黑" panose="020B0503020204020204" pitchFamily="34" charset="-122"/>
              </a:rPr>
              <a:t>返回 </a:t>
            </a:r>
            <a:r>
              <a:rPr lang="en-US" altLang="zh-CN" dirty="0">
                <a:solidFill>
                  <a:srgbClr val="007C6A"/>
                </a:solidFill>
                <a:latin typeface="微软雅黑" panose="020B0503020204020204" pitchFamily="34" charset="-122"/>
                <a:ea typeface="微软雅黑" panose="020B0503020204020204" pitchFamily="34" charset="-122"/>
              </a:rPr>
              <a:t>count </a:t>
            </a:r>
            <a:r>
              <a:rPr lang="zh-CN" altLang="en-US" dirty="0">
                <a:solidFill>
                  <a:srgbClr val="007C6A"/>
                </a:solidFill>
                <a:latin typeface="微软雅黑" panose="020B0503020204020204" pitchFamily="34" charset="-122"/>
                <a:ea typeface="微软雅黑" panose="020B0503020204020204" pitchFamily="34" charset="-122"/>
              </a:rPr>
              <a:t>个 </a:t>
            </a:r>
            <a:r>
              <a:rPr lang="en-US" altLang="zh-CN" dirty="0">
                <a:solidFill>
                  <a:srgbClr val="007C6A"/>
                </a:solidFill>
                <a:latin typeface="微软雅黑" panose="020B0503020204020204" pitchFamily="34" charset="-122"/>
                <a:ea typeface="微软雅黑" panose="020B0503020204020204" pitchFamily="34" charset="-122"/>
              </a:rPr>
              <a:t>slot </a:t>
            </a:r>
            <a:r>
              <a:rPr lang="zh-CN" altLang="en-US" dirty="0">
                <a:solidFill>
                  <a:srgbClr val="007C6A"/>
                </a:solidFill>
                <a:latin typeface="微软雅黑" panose="020B0503020204020204" pitchFamily="34" charset="-122"/>
                <a:ea typeface="微软雅黑" panose="020B0503020204020204" pitchFamily="34" charset="-122"/>
              </a:rPr>
              <a:t>槽中的键。</a:t>
            </a:r>
            <a:endParaRPr lang="zh-CN" altLang="en-US" b="0" i="0" dirty="0">
              <a:solidFill>
                <a:srgbClr val="007C6A"/>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904237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9A0E469-CE57-4B7D-9435-09C8DA2C3119}"/>
              </a:ext>
            </a:extLst>
          </p:cNvPr>
          <p:cNvSpPr/>
          <p:nvPr/>
        </p:nvSpPr>
        <p:spPr>
          <a:xfrm>
            <a:off x="251520" y="1052736"/>
            <a:ext cx="1704313" cy="581057"/>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微软雅黑" panose="020B0503020204020204" pitchFamily="34" charset="-122"/>
                <a:ea typeface="微软雅黑" panose="020B0503020204020204" pitchFamily="34" charset="-122"/>
              </a:rPr>
              <a:t>故障恢复</a:t>
            </a:r>
          </a:p>
        </p:txBody>
      </p:sp>
      <p:sp>
        <p:nvSpPr>
          <p:cNvPr id="3" name="矩形 2">
            <a:extLst>
              <a:ext uri="{FF2B5EF4-FFF2-40B4-BE49-F238E27FC236}">
                <a16:creationId xmlns:a16="http://schemas.microsoft.com/office/drawing/2014/main" id="{A1B89A27-5E05-426E-A8B0-C476E2D5C5C7}"/>
              </a:ext>
            </a:extLst>
          </p:cNvPr>
          <p:cNvSpPr/>
          <p:nvPr/>
        </p:nvSpPr>
        <p:spPr>
          <a:xfrm>
            <a:off x="539552" y="1844824"/>
            <a:ext cx="8244408" cy="499624"/>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a:solidFill>
                  <a:srgbClr val="007C6A"/>
                </a:solidFill>
                <a:latin typeface="微软雅黑" panose="020B0503020204020204" pitchFamily="34" charset="-122"/>
                <a:ea typeface="微软雅黑" panose="020B0503020204020204" pitchFamily="34" charset="-122"/>
              </a:rPr>
              <a:t>如果主节点下线？从节点能否自动升为主节点？</a:t>
            </a:r>
            <a:endParaRPr lang="en-US" altLang="zh-CN" sz="2000" dirty="0">
              <a:solidFill>
                <a:srgbClr val="007C6A"/>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AEA7736-EF41-40E4-9131-CD780AFE05C9}"/>
              </a:ext>
            </a:extLst>
          </p:cNvPr>
          <p:cNvSpPr/>
          <p:nvPr/>
        </p:nvSpPr>
        <p:spPr>
          <a:xfrm>
            <a:off x="539552" y="2852936"/>
            <a:ext cx="8244408" cy="553998"/>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a:solidFill>
                  <a:srgbClr val="007C6A"/>
                </a:solidFill>
                <a:latin typeface="微软雅黑" panose="020B0503020204020204" pitchFamily="34" charset="-122"/>
                <a:ea typeface="微软雅黑" panose="020B0503020204020204" pitchFamily="34" charset="-122"/>
              </a:rPr>
              <a:t>主节点恢复后，主从关系会如何？</a:t>
            </a:r>
            <a:endParaRPr lang="en-US" altLang="zh-CN" sz="2000">
              <a:solidFill>
                <a:srgbClr val="007C6A"/>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8277DA74-95D2-4AC1-9B6A-4006E2AA8536}"/>
              </a:ext>
            </a:extLst>
          </p:cNvPr>
          <p:cNvSpPr/>
          <p:nvPr/>
        </p:nvSpPr>
        <p:spPr>
          <a:xfrm>
            <a:off x="539552" y="3861048"/>
            <a:ext cx="8244408" cy="499624"/>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a:solidFill>
                  <a:srgbClr val="007C6A"/>
                </a:solidFill>
                <a:latin typeface="微软雅黑" panose="020B0503020204020204" pitchFamily="34" charset="-122"/>
                <a:ea typeface="微软雅黑" panose="020B0503020204020204" pitchFamily="34" charset="-122"/>
              </a:rPr>
              <a:t>如果所有某一段插槽的主从</a:t>
            </a:r>
            <a:r>
              <a:rPr lang="zh-CN" altLang="en-US" sz="2000">
                <a:solidFill>
                  <a:srgbClr val="007C6A"/>
                </a:solidFill>
                <a:latin typeface="微软雅黑" panose="020B0503020204020204" pitchFamily="34" charset="-122"/>
                <a:ea typeface="微软雅黑" panose="020B0503020204020204" pitchFamily="34" charset="-122"/>
              </a:rPr>
              <a:t>节点都宕掉</a:t>
            </a:r>
            <a:r>
              <a:rPr lang="zh-CN" altLang="en-US" sz="2000" dirty="0">
                <a:solidFill>
                  <a:srgbClr val="007C6A"/>
                </a:solidFill>
                <a:latin typeface="微软雅黑" panose="020B0503020204020204" pitchFamily="34" charset="-122"/>
                <a:ea typeface="微软雅黑" panose="020B0503020204020204" pitchFamily="34" charset="-122"/>
              </a:rPr>
              <a:t>，</a:t>
            </a:r>
            <a:r>
              <a:rPr lang="en-US" altLang="zh-CN" sz="2000" dirty="0">
                <a:solidFill>
                  <a:srgbClr val="007C6A"/>
                </a:solidFill>
                <a:latin typeface="微软雅黑" panose="020B0503020204020204" pitchFamily="34" charset="-122"/>
                <a:ea typeface="微软雅黑" panose="020B0503020204020204" pitchFamily="34" charset="-122"/>
              </a:rPr>
              <a:t>redis</a:t>
            </a:r>
            <a:r>
              <a:rPr lang="zh-CN" altLang="en-US" sz="2000" dirty="0">
                <a:solidFill>
                  <a:srgbClr val="007C6A"/>
                </a:solidFill>
                <a:latin typeface="微软雅黑" panose="020B0503020204020204" pitchFamily="34" charset="-122"/>
                <a:ea typeface="微软雅黑" panose="020B0503020204020204" pitchFamily="34" charset="-122"/>
              </a:rPr>
              <a:t>服务是否还能继续</a:t>
            </a:r>
            <a:r>
              <a:rPr lang="en-US" altLang="zh-CN" sz="2000" dirty="0">
                <a:solidFill>
                  <a:srgbClr val="007C6A"/>
                </a:solidFill>
                <a:latin typeface="微软雅黑" panose="020B0503020204020204" pitchFamily="34" charset="-122"/>
                <a:ea typeface="微软雅黑" panose="020B0503020204020204" pitchFamily="34" charset="-122"/>
              </a:rPr>
              <a:t>?</a:t>
            </a:r>
          </a:p>
        </p:txBody>
      </p:sp>
      <p:sp>
        <p:nvSpPr>
          <p:cNvPr id="6" name="矩形 5">
            <a:extLst>
              <a:ext uri="{FF2B5EF4-FFF2-40B4-BE49-F238E27FC236}">
                <a16:creationId xmlns:a16="http://schemas.microsoft.com/office/drawing/2014/main" id="{7E06E466-5F71-4B4A-B8B2-1A8451C4D384}"/>
              </a:ext>
            </a:extLst>
          </p:cNvPr>
          <p:cNvSpPr/>
          <p:nvPr/>
        </p:nvSpPr>
        <p:spPr>
          <a:xfrm>
            <a:off x="517848" y="5013176"/>
            <a:ext cx="8244408" cy="646331"/>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dirty="0" err="1">
                <a:solidFill>
                  <a:srgbClr val="007C6A"/>
                </a:solidFill>
                <a:latin typeface="微软雅黑" panose="020B0503020204020204" pitchFamily="34" charset="-122"/>
                <a:ea typeface="微软雅黑" panose="020B0503020204020204" pitchFamily="34" charset="-122"/>
              </a:rPr>
              <a:t>redis.conf</a:t>
            </a:r>
            <a:r>
              <a:rPr lang="zh-CN" altLang="en-US" sz="2000" dirty="0">
                <a:solidFill>
                  <a:srgbClr val="007C6A"/>
                </a:solidFill>
                <a:latin typeface="微软雅黑" panose="020B0503020204020204" pitchFamily="34" charset="-122"/>
                <a:ea typeface="微软雅黑" panose="020B0503020204020204" pitchFamily="34" charset="-122"/>
              </a:rPr>
              <a:t>中的参数  </a:t>
            </a:r>
            <a:r>
              <a:rPr lang="en-US" altLang="zh-CN" sz="2400" dirty="0">
                <a:solidFill>
                  <a:srgbClr val="C00000"/>
                </a:solidFill>
              </a:rPr>
              <a:t>cluster-require-full-coverage</a:t>
            </a:r>
            <a:r>
              <a:rPr lang="en-US" altLang="zh-CN" sz="2000" dirty="0"/>
              <a:t> </a:t>
            </a:r>
            <a:endParaRPr lang="en-US" altLang="zh-CN" sz="2000" dirty="0">
              <a:solidFill>
                <a:srgbClr val="007C6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60573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2BD2C1A-5C71-4C07-847E-AF2B24FB7983}"/>
              </a:ext>
            </a:extLst>
          </p:cNvPr>
          <p:cNvSpPr/>
          <p:nvPr/>
        </p:nvSpPr>
        <p:spPr>
          <a:xfrm>
            <a:off x="251520" y="1052736"/>
            <a:ext cx="2784737"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微软雅黑" panose="020B0503020204020204" pitchFamily="34" charset="-122"/>
                <a:ea typeface="微软雅黑" panose="020B0503020204020204" pitchFamily="34" charset="-122"/>
              </a:rPr>
              <a:t>集群的</a:t>
            </a:r>
            <a:r>
              <a:rPr lang="en-US" altLang="zh-CN" sz="2400" b="1">
                <a:solidFill>
                  <a:srgbClr val="007C6A"/>
                </a:solidFill>
                <a:latin typeface="微软雅黑" panose="020B0503020204020204" pitchFamily="34" charset="-122"/>
                <a:ea typeface="微软雅黑" panose="020B0503020204020204" pitchFamily="34" charset="-122"/>
              </a:rPr>
              <a:t>Jedis</a:t>
            </a:r>
            <a:r>
              <a:rPr lang="zh-CN" altLang="en-US" sz="2400" b="1">
                <a:solidFill>
                  <a:srgbClr val="007C6A"/>
                </a:solidFill>
                <a:latin typeface="微软雅黑" panose="020B0503020204020204" pitchFamily="34" charset="-122"/>
                <a:ea typeface="微软雅黑" panose="020B0503020204020204" pitchFamily="34" charset="-122"/>
              </a:rPr>
              <a:t>开发</a:t>
            </a:r>
          </a:p>
        </p:txBody>
      </p:sp>
      <p:sp>
        <p:nvSpPr>
          <p:cNvPr id="3" name="矩形 2">
            <a:extLst>
              <a:ext uri="{FF2B5EF4-FFF2-40B4-BE49-F238E27FC236}">
                <a16:creationId xmlns:a16="http://schemas.microsoft.com/office/drawing/2014/main" id="{6F58D216-199C-4354-BC94-9B25F91C7C34}"/>
              </a:ext>
            </a:extLst>
          </p:cNvPr>
          <p:cNvSpPr/>
          <p:nvPr/>
        </p:nvSpPr>
        <p:spPr>
          <a:xfrm>
            <a:off x="598644" y="1916832"/>
            <a:ext cx="7645764" cy="3693319"/>
          </a:xfrm>
          <a:prstGeom prst="rect">
            <a:avLst/>
          </a:prstGeom>
        </p:spPr>
        <p:txBody>
          <a:bodyPr wrap="square">
            <a:spAutoFit/>
          </a:bodyPr>
          <a:lstStyle/>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class</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JedisClusterTest</a:t>
            </a:r>
            <a:r>
              <a:rPr lang="en-US" altLang="zh-CN" b="1" dirty="0">
                <a:solidFill>
                  <a:srgbClr val="000000"/>
                </a:solidFill>
                <a:latin typeface="Consolas" panose="020B0609020204030204" pitchFamily="49" charset="0"/>
              </a:rPr>
              <a:t> {</a:t>
            </a:r>
          </a:p>
          <a:p>
            <a:endParaRPr lang="zh-CN" altLang="en-US" dirty="0">
              <a:latin typeface="Consolas" panose="020B0609020204030204" pitchFamily="49" charset="0"/>
            </a:endParaRPr>
          </a:p>
          <a:p>
            <a:r>
              <a:rPr lang="en-US" altLang="zh-CN" b="1" dirty="0">
                <a:solidFill>
                  <a:srgbClr val="7F0055"/>
                </a:solidFill>
                <a:latin typeface="Consolas" panose="020B0609020204030204" pitchFamily="49" charset="0"/>
              </a:rPr>
              <a:t>  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static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void</a:t>
            </a:r>
            <a:r>
              <a:rPr lang="en-US" altLang="zh-CN" b="1" dirty="0">
                <a:solidFill>
                  <a:srgbClr val="000000"/>
                </a:solidFill>
                <a:latin typeface="Consolas" panose="020B0609020204030204" pitchFamily="49" charset="0"/>
              </a:rPr>
              <a:t> main(String[] </a:t>
            </a:r>
            <a:r>
              <a:rPr lang="en-US" altLang="zh-CN" b="1" dirty="0" err="1">
                <a:solidFill>
                  <a:srgbClr val="6A3E3E"/>
                </a:solidFill>
                <a:latin typeface="Consolas" panose="020B0609020204030204" pitchFamily="49" charset="0"/>
              </a:rPr>
              <a:t>args</a:t>
            </a:r>
            <a:r>
              <a:rPr lang="en-US" altLang="zh-CN" b="1" dirty="0">
                <a:solidFill>
                  <a:srgbClr val="000000"/>
                </a:solidFill>
                <a:latin typeface="Consolas" panose="020B0609020204030204" pitchFamily="49" charset="0"/>
              </a:rPr>
              <a:t>) {</a:t>
            </a:r>
          </a:p>
          <a:p>
            <a:r>
              <a:rPr lang="en-US" altLang="zh-CN" dirty="0">
                <a:solidFill>
                  <a:srgbClr val="3F7F5F"/>
                </a:solidFill>
                <a:latin typeface="Consolas" panose="020B0609020204030204" pitchFamily="49" charset="0"/>
              </a:rPr>
              <a:t> </a:t>
            </a:r>
            <a:endParaRPr lang="zh-CN" altLang="en-US" dirty="0">
              <a:latin typeface="Consolas" panose="020B0609020204030204" pitchFamily="49" charset="0"/>
            </a:endParaRPr>
          </a:p>
          <a:p>
            <a:r>
              <a:rPr lang="en-US" altLang="zh-CN" dirty="0">
                <a:solidFill>
                  <a:srgbClr val="000000"/>
                </a:solidFill>
                <a:latin typeface="Consolas" panose="020B0609020204030204" pitchFamily="49" charset="0"/>
              </a:rPr>
              <a:t>     Set&lt;</a:t>
            </a:r>
            <a:r>
              <a:rPr lang="en-US" altLang="zh-CN" dirty="0" err="1">
                <a:solidFill>
                  <a:srgbClr val="000000"/>
                </a:solidFill>
                <a:latin typeface="Consolas" panose="020B0609020204030204" pitchFamily="49" charset="0"/>
              </a:rPr>
              <a:t>HostAndPort</a:t>
            </a:r>
            <a:r>
              <a:rPr lang="en-US" altLang="zh-CN" dirty="0">
                <a:solidFill>
                  <a:srgbClr val="000000"/>
                </a:solidFill>
                <a:latin typeface="Consolas" panose="020B0609020204030204" pitchFamily="49" charset="0"/>
              </a:rPr>
              <a:t>&gt; </a:t>
            </a:r>
            <a:r>
              <a:rPr lang="en-US" altLang="zh-CN" dirty="0">
                <a:solidFill>
                  <a:srgbClr val="6A3E3E"/>
                </a:solidFill>
                <a:latin typeface="Consolas" panose="020B0609020204030204" pitchFamily="49" charset="0"/>
              </a:rPr>
              <a:t>set</a:t>
            </a:r>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HashSet&lt;</a:t>
            </a:r>
            <a:r>
              <a:rPr lang="en-US" altLang="zh-CN" b="1" dirty="0" err="1">
                <a:solidFill>
                  <a:srgbClr val="000000"/>
                </a:solidFill>
                <a:latin typeface="Consolas" panose="020B0609020204030204" pitchFamily="49" charset="0"/>
              </a:rPr>
              <a:t>HostAndPort</a:t>
            </a:r>
            <a:r>
              <a:rPr lang="en-US" altLang="zh-CN" b="1" dirty="0">
                <a:solidFill>
                  <a:srgbClr val="000000"/>
                </a:solidFill>
                <a:latin typeface="Consolas" panose="020B0609020204030204" pitchFamily="49" charset="0"/>
              </a:rPr>
              <a:t>&gt;();</a:t>
            </a:r>
          </a:p>
          <a:p>
            <a:r>
              <a:rPr lang="en-US" altLang="zh-CN" dirty="0">
                <a:solidFill>
                  <a:srgbClr val="6A3E3E"/>
                </a:solidFill>
                <a:latin typeface="Consolas" panose="020B0609020204030204" pitchFamily="49" charset="0"/>
              </a:rPr>
              <a:t>     </a:t>
            </a:r>
            <a:r>
              <a:rPr lang="en-US" altLang="zh-CN" dirty="0" err="1">
                <a:solidFill>
                  <a:srgbClr val="6A3E3E"/>
                </a:solidFill>
                <a:latin typeface="Consolas" panose="020B0609020204030204" pitchFamily="49" charset="0"/>
              </a:rPr>
              <a:t>set</a:t>
            </a:r>
            <a:r>
              <a:rPr lang="en-US" altLang="zh-CN" dirty="0" err="1">
                <a:solidFill>
                  <a:srgbClr val="000000"/>
                </a:solidFill>
                <a:latin typeface="Consolas" panose="020B0609020204030204" pitchFamily="49" charset="0"/>
              </a:rPr>
              <a:t>.add</a:t>
            </a:r>
            <a:r>
              <a:rPr lang="en-US" altLang="zh-CN" dirty="0">
                <a:solidFill>
                  <a:srgbClr val="000000"/>
                </a:solidFill>
                <a:latin typeface="Consolas" panose="020B0609020204030204" pitchFamily="49" charset="0"/>
              </a:rPr>
              <a:t>(</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HostAndPort</a:t>
            </a:r>
            <a:r>
              <a:rPr lang="en-US" altLang="zh-CN" b="1" dirty="0">
                <a:solidFill>
                  <a:srgbClr val="000000"/>
                </a:solidFill>
                <a:latin typeface="Consolas" panose="020B0609020204030204" pitchFamily="49" charset="0"/>
              </a:rPr>
              <a:t>(</a:t>
            </a:r>
            <a:r>
              <a:rPr lang="en-US" altLang="zh-CN" b="1" dirty="0">
                <a:solidFill>
                  <a:srgbClr val="2A00FF"/>
                </a:solidFill>
                <a:latin typeface="Consolas" panose="020B0609020204030204" pitchFamily="49" charset="0"/>
              </a:rPr>
              <a:t>"192.168.1.100"</a:t>
            </a:r>
            <a:r>
              <a:rPr lang="en-US" altLang="zh-CN" b="1" dirty="0">
                <a:solidFill>
                  <a:srgbClr val="000000"/>
                </a:solidFill>
                <a:latin typeface="Consolas" panose="020B0609020204030204" pitchFamily="49" charset="0"/>
              </a:rPr>
              <a:t>,6379));</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JedisCluster</a:t>
            </a:r>
            <a:r>
              <a:rPr lang="en-US" altLang="zh-CN" dirty="0">
                <a:solidFill>
                  <a:srgbClr val="000000"/>
                </a:solidFill>
                <a:latin typeface="Consolas" panose="020B0609020204030204" pitchFamily="49" charset="0"/>
              </a:rPr>
              <a:t> </a:t>
            </a:r>
            <a:r>
              <a:rPr lang="en-US" altLang="zh-CN" dirty="0" err="1">
                <a:solidFill>
                  <a:srgbClr val="6A3E3E"/>
                </a:solidFill>
                <a:latin typeface="Consolas" panose="020B0609020204030204" pitchFamily="49" charset="0"/>
              </a:rPr>
              <a:t>jedisCluster</a:t>
            </a:r>
            <a:r>
              <a:rPr lang="en-US" altLang="zh-CN" dirty="0">
                <a:solidFill>
                  <a:srgbClr val="000000"/>
                </a:solidFill>
                <a:latin typeface="Consolas" panose="020B0609020204030204" pitchFamily="49" charset="0"/>
              </a:rPr>
              <a:t>=</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JedisCluster</a:t>
            </a:r>
            <a:r>
              <a:rPr lang="en-US" altLang="zh-CN" b="1" dirty="0">
                <a:solidFill>
                  <a:srgbClr val="000000"/>
                </a:solidFill>
                <a:latin typeface="Consolas" panose="020B0609020204030204" pitchFamily="49" charset="0"/>
              </a:rPr>
              <a:t>(</a:t>
            </a:r>
            <a:r>
              <a:rPr lang="en-US" altLang="zh-CN" b="1" dirty="0">
                <a:solidFill>
                  <a:srgbClr val="6A3E3E"/>
                </a:solidFill>
                <a:latin typeface="Consolas" panose="020B0609020204030204" pitchFamily="49" charset="0"/>
              </a:rPr>
              <a:t>set</a:t>
            </a:r>
            <a:r>
              <a:rPr lang="en-US" altLang="zh-CN" b="1" dirty="0">
                <a:solidFill>
                  <a:srgbClr val="000000"/>
                </a:solidFill>
                <a:latin typeface="Consolas" panose="020B0609020204030204" pitchFamily="49" charset="0"/>
              </a:rPr>
              <a:t>);</a:t>
            </a:r>
          </a:p>
          <a:p>
            <a:endParaRPr lang="zh-CN" altLang="en-US" dirty="0">
              <a:latin typeface="Consolas" panose="020B0609020204030204" pitchFamily="49" charset="0"/>
            </a:endParaRPr>
          </a:p>
          <a:p>
            <a:r>
              <a:rPr lang="en-US" altLang="zh-CN" dirty="0">
                <a:solidFill>
                  <a:srgbClr val="6A3E3E"/>
                </a:solidFill>
                <a:latin typeface="Consolas" panose="020B0609020204030204" pitchFamily="49" charset="0"/>
              </a:rPr>
              <a:t>     </a:t>
            </a:r>
            <a:r>
              <a:rPr lang="en-US" altLang="zh-CN" dirty="0" err="1">
                <a:solidFill>
                  <a:srgbClr val="6A3E3E"/>
                </a:solidFill>
                <a:latin typeface="Consolas" panose="020B0609020204030204" pitchFamily="49" charset="0"/>
              </a:rPr>
              <a:t>jedisCluster</a:t>
            </a:r>
            <a:r>
              <a:rPr lang="en-US" altLang="zh-CN" dirty="0" err="1">
                <a:solidFill>
                  <a:srgbClr val="000000"/>
                </a:solidFill>
                <a:latin typeface="Consolas" panose="020B0609020204030204" pitchFamily="49" charset="0"/>
              </a:rPr>
              <a:t>.set</a:t>
            </a:r>
            <a:r>
              <a:rPr lang="en-US" altLang="zh-CN" dirty="0">
                <a:solidFill>
                  <a:srgbClr val="000000"/>
                </a:solidFill>
                <a:latin typeface="Consolas" panose="020B0609020204030204" pitchFamily="49" charset="0"/>
              </a:rPr>
              <a:t>(</a:t>
            </a:r>
            <a:r>
              <a:rPr lang="en-US" altLang="zh-CN" dirty="0">
                <a:solidFill>
                  <a:srgbClr val="2A00FF"/>
                </a:solidFill>
                <a:latin typeface="Consolas" panose="020B0609020204030204" pitchFamily="49" charset="0"/>
              </a:rPr>
              <a:t>"k1"</a:t>
            </a:r>
            <a:r>
              <a:rPr lang="en-US" altLang="zh-CN" dirty="0">
                <a:solidFill>
                  <a:srgbClr val="000000"/>
                </a:solidFill>
                <a:latin typeface="Consolas" panose="020B0609020204030204" pitchFamily="49" charset="0"/>
              </a:rPr>
              <a:t>, </a:t>
            </a:r>
            <a:r>
              <a:rPr lang="en-US" altLang="zh-CN" dirty="0">
                <a:solidFill>
                  <a:srgbClr val="2A00FF"/>
                </a:solidFill>
                <a:latin typeface="Consolas" panose="020B0609020204030204" pitchFamily="49" charset="0"/>
              </a:rPr>
              <a:t>"v1"</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err="1">
                <a:solidFill>
                  <a:srgbClr val="6A3E3E"/>
                </a:solidFill>
                <a:latin typeface="Consolas" panose="020B0609020204030204" pitchFamily="49" charset="0"/>
              </a:rPr>
              <a:t>jedisCluster</a:t>
            </a:r>
            <a:r>
              <a:rPr lang="en-US" altLang="zh-CN" b="1" i="1" dirty="0" err="1">
                <a:solidFill>
                  <a:srgbClr val="000000"/>
                </a:solidFill>
                <a:latin typeface="Consolas" panose="020B0609020204030204" pitchFamily="49" charset="0"/>
              </a:rPr>
              <a:t>.get</a:t>
            </a:r>
            <a:r>
              <a:rPr lang="en-US" altLang="zh-CN" b="1" i="1" dirty="0">
                <a:solidFill>
                  <a:srgbClr val="000000"/>
                </a:solidFill>
                <a:latin typeface="Consolas" panose="020B0609020204030204" pitchFamily="49" charset="0"/>
              </a:rPr>
              <a:t>(</a:t>
            </a:r>
            <a:r>
              <a:rPr lang="en-US" altLang="zh-CN" b="1" i="1" dirty="0">
                <a:solidFill>
                  <a:srgbClr val="2A00FF"/>
                </a:solidFill>
                <a:latin typeface="Consolas" panose="020B0609020204030204" pitchFamily="49" charset="0"/>
              </a:rPr>
              <a:t>"k1"</a:t>
            </a:r>
            <a:r>
              <a:rPr lang="en-US" altLang="zh-CN" b="1" i="1" dirty="0">
                <a:solidFill>
                  <a:srgbClr val="000000"/>
                </a:solidFill>
                <a:latin typeface="Consolas" panose="020B0609020204030204" pitchFamily="49" charset="0"/>
              </a:rPr>
              <a:t>));</a:t>
            </a:r>
            <a:endParaRPr lang="zh-CN" altLang="en-US" dirty="0">
              <a:latin typeface="Consolas" panose="020B0609020204030204" pitchFamily="49" charset="0"/>
            </a:endParaRPr>
          </a:p>
          <a:p>
            <a:r>
              <a:rPr lang="en-US" altLang="zh-CN" dirty="0">
                <a:solidFill>
                  <a:srgbClr val="000000"/>
                </a:solidFill>
                <a:latin typeface="Consolas" panose="020B0609020204030204" pitchFamily="49" charset="0"/>
              </a:rPr>
              <a:t>  }</a:t>
            </a:r>
          </a:p>
          <a:p>
            <a:endParaRPr lang="zh-CN" altLang="en-US" dirty="0">
              <a:latin typeface="Consolas" panose="020B0609020204030204" pitchFamily="49" charset="0"/>
            </a:endParaRPr>
          </a:p>
          <a:p>
            <a:r>
              <a:rPr lang="en-US" altLang="zh-CN" dirty="0">
                <a:solidFill>
                  <a:srgbClr val="000000"/>
                </a:solidFill>
                <a:latin typeface="Consolas" panose="020B0609020204030204" pitchFamily="49" charset="0"/>
              </a:rPr>
              <a:t>}</a:t>
            </a:r>
            <a:endParaRPr lang="zh-CN" altLang="en-US" dirty="0"/>
          </a:p>
        </p:txBody>
      </p:sp>
    </p:spTree>
    <p:extLst>
      <p:ext uri="{BB962C8B-B14F-4D97-AF65-F5344CB8AC3E}">
        <p14:creationId xmlns:p14="http://schemas.microsoft.com/office/powerpoint/2010/main" val="58067888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E99756B-85E5-4257-A2EC-0021EA8F0C5A}"/>
              </a:ext>
            </a:extLst>
          </p:cNvPr>
          <p:cNvSpPr/>
          <p:nvPr/>
        </p:nvSpPr>
        <p:spPr>
          <a:xfrm>
            <a:off x="830085" y="3356992"/>
            <a:ext cx="7344816" cy="2585323"/>
          </a:xfrm>
          <a:prstGeom prst="rect">
            <a:avLst/>
          </a:prstGeom>
        </p:spPr>
        <p:txBody>
          <a:bodyPr wrap="square">
            <a:spAutoFit/>
          </a:bodyPr>
          <a:lstStyle/>
          <a:p>
            <a:pPr>
              <a:lnSpc>
                <a:spcPct val="150000"/>
              </a:lnSpc>
            </a:pPr>
            <a:r>
              <a:rPr lang="en-US" altLang="zh-CN" dirty="0">
                <a:solidFill>
                  <a:srgbClr val="007C6A"/>
                </a:solidFill>
                <a:latin typeface="微软雅黑" panose="020B0503020204020204" pitchFamily="34" charset="-122"/>
                <a:ea typeface="微软雅黑" panose="020B0503020204020204" pitchFamily="34" charset="-122"/>
              </a:rPr>
              <a:t>Redis </a:t>
            </a:r>
            <a:r>
              <a:rPr lang="zh-CN" altLang="en-US" dirty="0">
                <a:solidFill>
                  <a:srgbClr val="007C6A"/>
                </a:solidFill>
                <a:latin typeface="微软雅黑" panose="020B0503020204020204" pitchFamily="34" charset="-122"/>
                <a:ea typeface="微软雅黑" panose="020B0503020204020204" pitchFamily="34" charset="-122"/>
              </a:rPr>
              <a:t>集群的不足：</a:t>
            </a:r>
          </a:p>
          <a:p>
            <a:pPr marL="285750" indent="-285750">
              <a:lnSpc>
                <a:spcPct val="150000"/>
              </a:lnSpc>
              <a:buFont typeface="Arial" panose="020B0604020202020204" pitchFamily="34" charset="0"/>
              <a:buChar char="•"/>
            </a:pPr>
            <a:r>
              <a:rPr lang="zh-CN" altLang="en-US" dirty="0">
                <a:solidFill>
                  <a:srgbClr val="007C6A"/>
                </a:solidFill>
                <a:latin typeface="微软雅黑" panose="020B0503020204020204" pitchFamily="34" charset="-122"/>
                <a:ea typeface="微软雅黑" panose="020B0503020204020204" pitchFamily="34" charset="-122"/>
              </a:rPr>
              <a:t>多键操作是不被支持的</a:t>
            </a:r>
            <a:r>
              <a:rPr lang="en-US" altLang="zh-CN" dirty="0">
                <a:solidFill>
                  <a:srgbClr val="007C6A"/>
                </a:solidFill>
                <a:latin typeface="微软雅黑" panose="020B0503020204020204" pitchFamily="34" charset="-122"/>
                <a:ea typeface="微软雅黑" panose="020B0503020204020204" pitchFamily="34" charset="-122"/>
              </a:rPr>
              <a:t> </a:t>
            </a:r>
          </a:p>
          <a:p>
            <a:pPr marL="285750" indent="-285750">
              <a:lnSpc>
                <a:spcPct val="150000"/>
              </a:lnSpc>
              <a:buFont typeface="Arial" panose="020B0604020202020204" pitchFamily="34" charset="0"/>
              <a:buChar char="•"/>
            </a:pPr>
            <a:r>
              <a:rPr lang="zh-CN" altLang="en-US" dirty="0">
                <a:solidFill>
                  <a:srgbClr val="007C6A"/>
                </a:solidFill>
                <a:latin typeface="微软雅黑" panose="020B0503020204020204" pitchFamily="34" charset="-122"/>
                <a:ea typeface="微软雅黑" panose="020B0503020204020204" pitchFamily="34" charset="-122"/>
              </a:rPr>
              <a:t>多键的</a:t>
            </a:r>
            <a:r>
              <a:rPr lang="en-US" altLang="zh-CN" dirty="0">
                <a:solidFill>
                  <a:srgbClr val="007C6A"/>
                </a:solidFill>
                <a:latin typeface="微软雅黑" panose="020B0503020204020204" pitchFamily="34" charset="-122"/>
                <a:ea typeface="微软雅黑" panose="020B0503020204020204" pitchFamily="34" charset="-122"/>
              </a:rPr>
              <a:t>Redis</a:t>
            </a:r>
            <a:r>
              <a:rPr lang="zh-CN" altLang="en-US" dirty="0">
                <a:solidFill>
                  <a:srgbClr val="007C6A"/>
                </a:solidFill>
                <a:latin typeface="微软雅黑" panose="020B0503020204020204" pitchFamily="34" charset="-122"/>
                <a:ea typeface="微软雅黑" panose="020B0503020204020204" pitchFamily="34" charset="-122"/>
              </a:rPr>
              <a:t>事务是不被支持的。</a:t>
            </a:r>
            <a:r>
              <a:rPr lang="en-US" altLang="zh-CN" dirty="0" err="1">
                <a:solidFill>
                  <a:srgbClr val="007C6A"/>
                </a:solidFill>
                <a:latin typeface="微软雅黑" panose="020B0503020204020204" pitchFamily="34" charset="-122"/>
                <a:ea typeface="微软雅黑" panose="020B0503020204020204" pitchFamily="34" charset="-122"/>
              </a:rPr>
              <a:t>lua</a:t>
            </a:r>
            <a:r>
              <a:rPr lang="zh-CN" altLang="en-US" dirty="0">
                <a:solidFill>
                  <a:srgbClr val="007C6A"/>
                </a:solidFill>
                <a:latin typeface="微软雅黑" panose="020B0503020204020204" pitchFamily="34" charset="-122"/>
                <a:ea typeface="微软雅黑" panose="020B0503020204020204" pitchFamily="34" charset="-122"/>
              </a:rPr>
              <a:t>脚本不被支持。</a:t>
            </a: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007C6A"/>
                </a:solidFill>
                <a:latin typeface="微软雅黑" panose="020B0503020204020204" pitchFamily="34" charset="-122"/>
                <a:ea typeface="微软雅黑" panose="020B0503020204020204" pitchFamily="34" charset="-122"/>
              </a:rPr>
              <a:t>由于集群方案出现较晚，很多公司已经采用了其他的集群方案，而代理或者客户端分片的方案想要迁移至</a:t>
            </a:r>
            <a:r>
              <a:rPr lang="en-US" altLang="zh-CN" dirty="0">
                <a:solidFill>
                  <a:srgbClr val="007C6A"/>
                </a:solidFill>
                <a:latin typeface="微软雅黑" panose="020B0503020204020204" pitchFamily="34" charset="-122"/>
                <a:ea typeface="微软雅黑" panose="020B0503020204020204" pitchFamily="34" charset="-122"/>
              </a:rPr>
              <a:t>redis cluster</a:t>
            </a:r>
            <a:r>
              <a:rPr lang="zh-CN" altLang="en-US" dirty="0">
                <a:solidFill>
                  <a:srgbClr val="007C6A"/>
                </a:solidFill>
                <a:latin typeface="微软雅黑" panose="020B0503020204020204" pitchFamily="34" charset="-122"/>
                <a:ea typeface="微软雅黑" panose="020B0503020204020204" pitchFamily="34" charset="-122"/>
              </a:rPr>
              <a:t>，需要整体迁移而不是逐步过渡，复杂度较大。</a:t>
            </a:r>
          </a:p>
        </p:txBody>
      </p:sp>
      <p:sp>
        <p:nvSpPr>
          <p:cNvPr id="3" name="矩形 2">
            <a:extLst>
              <a:ext uri="{FF2B5EF4-FFF2-40B4-BE49-F238E27FC236}">
                <a16:creationId xmlns:a16="http://schemas.microsoft.com/office/drawing/2014/main" id="{05D798A8-798E-4B17-AC31-D476BC3B0EE1}"/>
              </a:ext>
            </a:extLst>
          </p:cNvPr>
          <p:cNvSpPr/>
          <p:nvPr/>
        </p:nvSpPr>
        <p:spPr>
          <a:xfrm>
            <a:off x="835968" y="1061120"/>
            <a:ext cx="7344816" cy="1754326"/>
          </a:xfrm>
          <a:prstGeom prst="rect">
            <a:avLst/>
          </a:prstGeom>
        </p:spPr>
        <p:txBody>
          <a:bodyPr wrap="square">
            <a:spAutoFit/>
          </a:bodyPr>
          <a:lstStyle/>
          <a:p>
            <a:pPr>
              <a:lnSpc>
                <a:spcPct val="150000"/>
              </a:lnSpc>
            </a:pPr>
            <a:r>
              <a:rPr lang="en-US" altLang="zh-CN" dirty="0">
                <a:solidFill>
                  <a:srgbClr val="007C6A"/>
                </a:solidFill>
                <a:latin typeface="微软雅黑" panose="020B0503020204020204" pitchFamily="34" charset="-122"/>
                <a:ea typeface="微软雅黑" panose="020B0503020204020204" pitchFamily="34" charset="-122"/>
              </a:rPr>
              <a:t>Redis </a:t>
            </a:r>
            <a:r>
              <a:rPr lang="zh-CN" altLang="en-US" dirty="0">
                <a:solidFill>
                  <a:srgbClr val="007C6A"/>
                </a:solidFill>
                <a:latin typeface="微软雅黑" panose="020B0503020204020204" pitchFamily="34" charset="-122"/>
                <a:ea typeface="微软雅黑" panose="020B0503020204020204" pitchFamily="34" charset="-122"/>
              </a:rPr>
              <a:t>集群提供了以下好处：</a:t>
            </a: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007C6A"/>
                </a:solidFill>
                <a:latin typeface="微软雅黑" panose="020B0503020204020204" pitchFamily="34" charset="-122"/>
                <a:ea typeface="微软雅黑" panose="020B0503020204020204" pitchFamily="34" charset="-122"/>
              </a:rPr>
              <a:t>实现扩容</a:t>
            </a: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007C6A"/>
                </a:solidFill>
                <a:latin typeface="微软雅黑" panose="020B0503020204020204" pitchFamily="34" charset="-122"/>
                <a:ea typeface="微软雅黑" panose="020B0503020204020204" pitchFamily="34" charset="-122"/>
              </a:rPr>
              <a:t>分摊压力</a:t>
            </a: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007C6A"/>
                </a:solidFill>
                <a:latin typeface="微软雅黑" panose="020B0503020204020204" pitchFamily="34" charset="-122"/>
                <a:ea typeface="微软雅黑" panose="020B0503020204020204" pitchFamily="34" charset="-122"/>
              </a:rPr>
              <a:t>无中心配置相对简单</a:t>
            </a:r>
          </a:p>
        </p:txBody>
      </p:sp>
    </p:spTree>
    <p:extLst>
      <p:ext uri="{BB962C8B-B14F-4D97-AF65-F5344CB8AC3E}">
        <p14:creationId xmlns:p14="http://schemas.microsoft.com/office/powerpoint/2010/main" val="3987275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C5F5CD0-ABD4-4F61-9FB2-6D87367A51B3}"/>
              </a:ext>
            </a:extLst>
          </p:cNvPr>
          <p:cNvSpPr/>
          <p:nvPr/>
        </p:nvSpPr>
        <p:spPr>
          <a:xfrm>
            <a:off x="842933" y="836712"/>
            <a:ext cx="3627916" cy="553998"/>
          </a:xfrm>
          <a:prstGeom prst="rect">
            <a:avLst/>
          </a:prstGeom>
        </p:spPr>
        <p:txBody>
          <a:bodyPr wrap="none">
            <a:spAutoFit/>
          </a:bodyPr>
          <a:lstStyle/>
          <a:p>
            <a:pPr marL="342900" indent="-342900">
              <a:lnSpc>
                <a:spcPct val="150000"/>
              </a:lnSpc>
              <a:buFont typeface="Wingdings" panose="05000000000000000000" pitchFamily="2" charset="2"/>
              <a:buChar char="Ø"/>
            </a:pPr>
            <a:r>
              <a:rPr lang="zh-CN" altLang="en-US" sz="2000" b="1">
                <a:solidFill>
                  <a:srgbClr val="007C6A"/>
                </a:solidFill>
              </a:rPr>
              <a:t>先看什么是行式存储数据库</a:t>
            </a:r>
            <a:endParaRPr lang="en-US" altLang="zh-CN" sz="2000" b="1">
              <a:solidFill>
                <a:srgbClr val="007C6A"/>
              </a:solidFill>
            </a:endParaRPr>
          </a:p>
        </p:txBody>
      </p:sp>
      <p:graphicFrame>
        <p:nvGraphicFramePr>
          <p:cNvPr id="3" name="表格 2">
            <a:extLst>
              <a:ext uri="{FF2B5EF4-FFF2-40B4-BE49-F238E27FC236}">
                <a16:creationId xmlns:a16="http://schemas.microsoft.com/office/drawing/2014/main" id="{254C82ED-2446-4163-B8C2-2C2FFA7D7D33}"/>
              </a:ext>
            </a:extLst>
          </p:cNvPr>
          <p:cNvGraphicFramePr>
            <a:graphicFrameLocks noGrp="1"/>
          </p:cNvGraphicFramePr>
          <p:nvPr>
            <p:extLst>
              <p:ext uri="{D42A27DB-BD31-4B8C-83A1-F6EECF244321}">
                <p14:modId xmlns:p14="http://schemas.microsoft.com/office/powerpoint/2010/main" val="4168454376"/>
              </p:ext>
            </p:extLst>
          </p:nvPr>
        </p:nvGraphicFramePr>
        <p:xfrm>
          <a:off x="357676" y="1500818"/>
          <a:ext cx="3591428" cy="1463040"/>
        </p:xfrm>
        <a:graphic>
          <a:graphicData uri="http://schemas.openxmlformats.org/drawingml/2006/table">
            <a:tbl>
              <a:tblPr firstRow="1" bandRow="1">
                <a:tableStyleId>{5C22544A-7EE6-4342-B048-85BDC9FD1C3A}</a:tableStyleId>
              </a:tblPr>
              <a:tblGrid>
                <a:gridCol w="897857">
                  <a:extLst>
                    <a:ext uri="{9D8B030D-6E8A-4147-A177-3AD203B41FA5}">
                      <a16:colId xmlns:a16="http://schemas.microsoft.com/office/drawing/2014/main" val="20000"/>
                    </a:ext>
                  </a:extLst>
                </a:gridCol>
                <a:gridCol w="897857">
                  <a:extLst>
                    <a:ext uri="{9D8B030D-6E8A-4147-A177-3AD203B41FA5}">
                      <a16:colId xmlns:a16="http://schemas.microsoft.com/office/drawing/2014/main" val="20001"/>
                    </a:ext>
                  </a:extLst>
                </a:gridCol>
                <a:gridCol w="897857">
                  <a:extLst>
                    <a:ext uri="{9D8B030D-6E8A-4147-A177-3AD203B41FA5}">
                      <a16:colId xmlns:a16="http://schemas.microsoft.com/office/drawing/2014/main" val="20002"/>
                    </a:ext>
                  </a:extLst>
                </a:gridCol>
                <a:gridCol w="897857">
                  <a:extLst>
                    <a:ext uri="{9D8B030D-6E8A-4147-A177-3AD203B41FA5}">
                      <a16:colId xmlns:a16="http://schemas.microsoft.com/office/drawing/2014/main" val="20003"/>
                    </a:ext>
                  </a:extLst>
                </a:gridCol>
              </a:tblGrid>
              <a:tr h="365760">
                <a:tc>
                  <a:txBody>
                    <a:bodyPr/>
                    <a:lstStyle/>
                    <a:p>
                      <a:r>
                        <a:rPr lang="en-US" altLang="zh-CN"/>
                        <a:t>id</a:t>
                      </a:r>
                      <a:endParaRPr lang="zh-CN" altLang="en-US"/>
                    </a:p>
                  </a:txBody>
                  <a:tcPr/>
                </a:tc>
                <a:tc>
                  <a:txBody>
                    <a:bodyPr/>
                    <a:lstStyle/>
                    <a:p>
                      <a:r>
                        <a:rPr lang="en-US" altLang="zh-CN"/>
                        <a:t>name</a:t>
                      </a:r>
                      <a:endParaRPr lang="zh-CN" altLang="en-US"/>
                    </a:p>
                  </a:txBody>
                  <a:tcPr/>
                </a:tc>
                <a:tc>
                  <a:txBody>
                    <a:bodyPr/>
                    <a:lstStyle/>
                    <a:p>
                      <a:r>
                        <a:rPr lang="en-US" altLang="zh-CN"/>
                        <a:t>city</a:t>
                      </a:r>
                      <a:endParaRPr lang="zh-CN" altLang="en-US"/>
                    </a:p>
                  </a:txBody>
                  <a:tcPr/>
                </a:tc>
                <a:tc>
                  <a:txBody>
                    <a:bodyPr/>
                    <a:lstStyle/>
                    <a:p>
                      <a:r>
                        <a:rPr lang="en-US" altLang="zh-CN"/>
                        <a:t>age</a:t>
                      </a:r>
                      <a:endParaRPr lang="zh-CN" altLang="en-US"/>
                    </a:p>
                  </a:txBody>
                  <a:tcPr/>
                </a:tc>
                <a:extLst>
                  <a:ext uri="{0D108BD9-81ED-4DB2-BD59-A6C34878D82A}">
                    <a16:rowId xmlns:a16="http://schemas.microsoft.com/office/drawing/2014/main" val="10000"/>
                  </a:ext>
                </a:extLst>
              </a:tr>
              <a:tr h="365760">
                <a:tc>
                  <a:txBody>
                    <a:bodyPr/>
                    <a:lstStyle/>
                    <a:p>
                      <a:r>
                        <a:rPr lang="en-US" altLang="zh-CN"/>
                        <a:t>1</a:t>
                      </a:r>
                      <a:endParaRPr lang="zh-CN" altLang="en-US"/>
                    </a:p>
                  </a:txBody>
                  <a:tcPr/>
                </a:tc>
                <a:tc>
                  <a:txBody>
                    <a:bodyPr/>
                    <a:lstStyle/>
                    <a:p>
                      <a:r>
                        <a:rPr lang="zh-CN" altLang="en-US"/>
                        <a:t>张三</a:t>
                      </a:r>
                    </a:p>
                  </a:txBody>
                  <a:tcPr/>
                </a:tc>
                <a:tc>
                  <a:txBody>
                    <a:bodyPr/>
                    <a:lstStyle/>
                    <a:p>
                      <a:r>
                        <a:rPr lang="zh-CN" altLang="en-US"/>
                        <a:t>北京</a:t>
                      </a:r>
                    </a:p>
                  </a:txBody>
                  <a:tcPr/>
                </a:tc>
                <a:tc>
                  <a:txBody>
                    <a:bodyPr/>
                    <a:lstStyle/>
                    <a:p>
                      <a:r>
                        <a:rPr lang="en-US" altLang="zh-CN"/>
                        <a:t>20</a:t>
                      </a:r>
                      <a:endParaRPr lang="zh-CN" altLang="en-US"/>
                    </a:p>
                  </a:txBody>
                  <a:tcPr/>
                </a:tc>
                <a:extLst>
                  <a:ext uri="{0D108BD9-81ED-4DB2-BD59-A6C34878D82A}">
                    <a16:rowId xmlns:a16="http://schemas.microsoft.com/office/drawing/2014/main" val="10001"/>
                  </a:ext>
                </a:extLst>
              </a:tr>
              <a:tr h="365760">
                <a:tc>
                  <a:txBody>
                    <a:bodyPr/>
                    <a:lstStyle/>
                    <a:p>
                      <a:r>
                        <a:rPr lang="en-US" altLang="zh-CN"/>
                        <a:t>2</a:t>
                      </a:r>
                      <a:endParaRPr lang="zh-CN" altLang="en-US"/>
                    </a:p>
                  </a:txBody>
                  <a:tcPr/>
                </a:tc>
                <a:tc>
                  <a:txBody>
                    <a:bodyPr/>
                    <a:lstStyle/>
                    <a:p>
                      <a:r>
                        <a:rPr lang="zh-CN" altLang="en-US"/>
                        <a:t>李四</a:t>
                      </a:r>
                    </a:p>
                  </a:txBody>
                  <a:tcPr/>
                </a:tc>
                <a:tc>
                  <a:txBody>
                    <a:bodyPr/>
                    <a:lstStyle/>
                    <a:p>
                      <a:r>
                        <a:rPr lang="zh-CN" altLang="en-US"/>
                        <a:t>上海</a:t>
                      </a:r>
                    </a:p>
                  </a:txBody>
                  <a:tcPr/>
                </a:tc>
                <a:tc>
                  <a:txBody>
                    <a:bodyPr/>
                    <a:lstStyle/>
                    <a:p>
                      <a:r>
                        <a:rPr lang="en-US" altLang="zh-CN"/>
                        <a:t>45</a:t>
                      </a:r>
                      <a:endParaRPr lang="zh-CN" altLang="en-US"/>
                    </a:p>
                  </a:txBody>
                  <a:tcPr/>
                </a:tc>
                <a:extLst>
                  <a:ext uri="{0D108BD9-81ED-4DB2-BD59-A6C34878D82A}">
                    <a16:rowId xmlns:a16="http://schemas.microsoft.com/office/drawing/2014/main" val="10002"/>
                  </a:ext>
                </a:extLst>
              </a:tr>
              <a:tr h="365760">
                <a:tc>
                  <a:txBody>
                    <a:bodyPr/>
                    <a:lstStyle/>
                    <a:p>
                      <a:r>
                        <a:rPr lang="en-US" altLang="zh-CN"/>
                        <a:t>3</a:t>
                      </a:r>
                      <a:endParaRPr lang="zh-CN" altLang="en-US"/>
                    </a:p>
                  </a:txBody>
                  <a:tcPr/>
                </a:tc>
                <a:tc>
                  <a:txBody>
                    <a:bodyPr/>
                    <a:lstStyle/>
                    <a:p>
                      <a:r>
                        <a:rPr lang="zh-CN" altLang="en-US"/>
                        <a:t>王五</a:t>
                      </a:r>
                    </a:p>
                  </a:txBody>
                  <a:tcPr/>
                </a:tc>
                <a:tc>
                  <a:txBody>
                    <a:bodyPr/>
                    <a:lstStyle/>
                    <a:p>
                      <a:r>
                        <a:rPr lang="zh-CN" altLang="en-US"/>
                        <a:t>哈尔滨</a:t>
                      </a:r>
                    </a:p>
                  </a:txBody>
                  <a:tcPr/>
                </a:tc>
                <a:tc>
                  <a:txBody>
                    <a:bodyPr/>
                    <a:lstStyle/>
                    <a:p>
                      <a:r>
                        <a:rPr lang="en-US" altLang="zh-CN"/>
                        <a:t>30</a:t>
                      </a:r>
                      <a:endParaRPr lang="zh-CN" altLang="en-US"/>
                    </a:p>
                  </a:txBody>
                  <a:tcPr/>
                </a:tc>
                <a:extLst>
                  <a:ext uri="{0D108BD9-81ED-4DB2-BD59-A6C34878D82A}">
                    <a16:rowId xmlns:a16="http://schemas.microsoft.com/office/drawing/2014/main" val="10003"/>
                  </a:ext>
                </a:extLst>
              </a:tr>
            </a:tbl>
          </a:graphicData>
        </a:graphic>
      </p:graphicFrame>
      <p:sp>
        <p:nvSpPr>
          <p:cNvPr id="4" name="矩形 3">
            <a:extLst>
              <a:ext uri="{FF2B5EF4-FFF2-40B4-BE49-F238E27FC236}">
                <a16:creationId xmlns:a16="http://schemas.microsoft.com/office/drawing/2014/main" id="{34354B25-4A84-477D-91BC-405D7E9BD020}"/>
              </a:ext>
            </a:extLst>
          </p:cNvPr>
          <p:cNvSpPr/>
          <p:nvPr/>
        </p:nvSpPr>
        <p:spPr>
          <a:xfrm>
            <a:off x="5580112" y="1338003"/>
            <a:ext cx="3240360" cy="1791223"/>
          </a:xfrm>
          <a:prstGeom prst="rec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5">
            <a:extLst>
              <a:ext uri="{FF2B5EF4-FFF2-40B4-BE49-F238E27FC236}">
                <a16:creationId xmlns:a16="http://schemas.microsoft.com/office/drawing/2014/main" id="{A57281C8-E6DF-430F-B9C2-0393ADA4A8B9}"/>
              </a:ext>
            </a:extLst>
          </p:cNvPr>
          <p:cNvSpPr/>
          <p:nvPr/>
        </p:nvSpPr>
        <p:spPr>
          <a:xfrm>
            <a:off x="5580112" y="2481154"/>
            <a:ext cx="165618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FF0000"/>
                </a:solidFill>
              </a:rPr>
              <a:t>1</a:t>
            </a:r>
            <a:r>
              <a:rPr lang="en-US" altLang="zh-CN" sz="1600"/>
              <a:t>,</a:t>
            </a:r>
            <a:r>
              <a:rPr lang="zh-CN" altLang="en-US" sz="1600"/>
              <a:t>张三</a:t>
            </a:r>
            <a:r>
              <a:rPr lang="en-US" altLang="zh-CN" sz="1600"/>
              <a:t>,</a:t>
            </a:r>
            <a:r>
              <a:rPr lang="zh-CN" altLang="en-US" sz="1600"/>
              <a:t>北京</a:t>
            </a:r>
          </a:p>
          <a:p>
            <a:pPr algn="ctr"/>
            <a:r>
              <a:rPr lang="en-US" altLang="zh-CN" sz="1600"/>
              <a:t>,20</a:t>
            </a:r>
            <a:endParaRPr lang="zh-CN" altLang="en-US" sz="1600"/>
          </a:p>
        </p:txBody>
      </p:sp>
      <p:sp>
        <p:nvSpPr>
          <p:cNvPr id="6" name="圆角矩形 6">
            <a:extLst>
              <a:ext uri="{FF2B5EF4-FFF2-40B4-BE49-F238E27FC236}">
                <a16:creationId xmlns:a16="http://schemas.microsoft.com/office/drawing/2014/main" id="{D5DB96AB-8BE9-4AD7-A235-5D772F743AAB}"/>
              </a:ext>
            </a:extLst>
          </p:cNvPr>
          <p:cNvSpPr/>
          <p:nvPr/>
        </p:nvSpPr>
        <p:spPr>
          <a:xfrm>
            <a:off x="7236296" y="2481154"/>
            <a:ext cx="158417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FF0000"/>
                </a:solidFill>
              </a:rPr>
              <a:t>2</a:t>
            </a:r>
            <a:r>
              <a:rPr lang="en-US" altLang="zh-CN" sz="1600"/>
              <a:t>,</a:t>
            </a:r>
            <a:r>
              <a:rPr lang="zh-CN" altLang="en-US" sz="1600"/>
              <a:t>李四</a:t>
            </a:r>
            <a:r>
              <a:rPr lang="en-US" altLang="zh-CN" sz="1600"/>
              <a:t>,</a:t>
            </a:r>
            <a:r>
              <a:rPr lang="zh-CN" altLang="en-US" sz="1600"/>
              <a:t>上海</a:t>
            </a:r>
          </a:p>
          <a:p>
            <a:pPr algn="ctr"/>
            <a:r>
              <a:rPr lang="en-US" altLang="zh-CN" sz="1600"/>
              <a:t>,45</a:t>
            </a:r>
            <a:endParaRPr lang="zh-CN" altLang="en-US" sz="1600"/>
          </a:p>
        </p:txBody>
      </p:sp>
      <p:sp>
        <p:nvSpPr>
          <p:cNvPr id="7" name="圆角矩形 7">
            <a:extLst>
              <a:ext uri="{FF2B5EF4-FFF2-40B4-BE49-F238E27FC236}">
                <a16:creationId xmlns:a16="http://schemas.microsoft.com/office/drawing/2014/main" id="{13AE6257-7150-4C72-B966-8DC17C7DD5AA}"/>
              </a:ext>
            </a:extLst>
          </p:cNvPr>
          <p:cNvSpPr/>
          <p:nvPr/>
        </p:nvSpPr>
        <p:spPr>
          <a:xfrm>
            <a:off x="5664708" y="1711679"/>
            <a:ext cx="1499580" cy="7464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rgbClr val="FF0000"/>
                </a:solidFill>
              </a:rPr>
              <a:t>3</a:t>
            </a:r>
            <a:r>
              <a:rPr lang="en-US" altLang="zh-CN" sz="1400"/>
              <a:t>,</a:t>
            </a:r>
            <a:r>
              <a:rPr lang="zh-CN" altLang="en-US" sz="1400"/>
              <a:t>王五</a:t>
            </a:r>
            <a:r>
              <a:rPr lang="en-US" altLang="zh-CN" sz="1400"/>
              <a:t>,</a:t>
            </a:r>
            <a:r>
              <a:rPr lang="zh-CN" altLang="en-US" sz="1400"/>
              <a:t>哈尔滨</a:t>
            </a:r>
          </a:p>
          <a:p>
            <a:pPr algn="ctr"/>
            <a:r>
              <a:rPr lang="en-US" altLang="zh-CN" sz="1400"/>
              <a:t>,30</a:t>
            </a:r>
            <a:endParaRPr lang="zh-CN" altLang="en-US" sz="1400"/>
          </a:p>
        </p:txBody>
      </p:sp>
      <p:sp>
        <p:nvSpPr>
          <p:cNvPr id="8" name="矩形 7">
            <a:extLst>
              <a:ext uri="{FF2B5EF4-FFF2-40B4-BE49-F238E27FC236}">
                <a16:creationId xmlns:a16="http://schemas.microsoft.com/office/drawing/2014/main" id="{674186B6-8090-4A11-8EBB-575E6B21F3B7}"/>
              </a:ext>
            </a:extLst>
          </p:cNvPr>
          <p:cNvSpPr/>
          <p:nvPr/>
        </p:nvSpPr>
        <p:spPr>
          <a:xfrm>
            <a:off x="3092490" y="3435344"/>
            <a:ext cx="1197186" cy="523220"/>
          </a:xfrm>
          <a:prstGeom prst="rect">
            <a:avLst/>
          </a:prstGeom>
          <a:noFill/>
        </p:spPr>
        <p:txBody>
          <a:bodyPr wrap="square" lIns="91440" tIns="45720" rIns="91440" bIns="45720">
            <a:spAutoFit/>
          </a:bodyPr>
          <a:lstStyle/>
          <a:p>
            <a:pPr algn="ctr"/>
            <a:r>
              <a:rPr lang="en-US" altLang="zh-CN" sz="2800">
                <a:ln w="0"/>
                <a:solidFill>
                  <a:schemeClr val="accent1"/>
                </a:solidFill>
                <a:effectLst>
                  <a:outerShdw blurRad="38100" dist="25400" dir="5400000" algn="ctr" rotWithShape="0">
                    <a:srgbClr val="6E747A">
                      <a:alpha val="43000"/>
                    </a:srgbClr>
                  </a:outerShdw>
                </a:effectLst>
              </a:rPr>
              <a:t>i</a:t>
            </a:r>
            <a:r>
              <a:rPr lang="en-US" altLang="zh-CN" sz="2800" b="0" cap="none" spc="0">
                <a:ln w="0"/>
                <a:solidFill>
                  <a:schemeClr val="accent1"/>
                </a:solidFill>
                <a:effectLst>
                  <a:outerShdw blurRad="38100" dist="25400" dir="5400000" algn="ctr" rotWithShape="0">
                    <a:srgbClr val="6E747A">
                      <a:alpha val="43000"/>
                    </a:srgbClr>
                  </a:outerShdw>
                </a:effectLst>
              </a:rPr>
              <a:t>ndex</a:t>
            </a:r>
            <a:endParaRPr lang="zh-CN" altLang="en-US" sz="2800" b="0" cap="none" spc="0">
              <a:ln w="0"/>
              <a:solidFill>
                <a:schemeClr val="accent1"/>
              </a:solidFill>
              <a:effectLst>
                <a:outerShdw blurRad="38100" dist="25400" dir="5400000" algn="ctr" rotWithShape="0">
                  <a:srgbClr val="6E747A">
                    <a:alpha val="43000"/>
                  </a:srgbClr>
                </a:outerShdw>
              </a:effectLst>
            </a:endParaRPr>
          </a:p>
        </p:txBody>
      </p:sp>
      <p:sp>
        <p:nvSpPr>
          <p:cNvPr id="9" name="左大括号 8">
            <a:extLst>
              <a:ext uri="{FF2B5EF4-FFF2-40B4-BE49-F238E27FC236}">
                <a16:creationId xmlns:a16="http://schemas.microsoft.com/office/drawing/2014/main" id="{510C6C17-2573-408E-B53D-983A0322BA97}"/>
              </a:ext>
            </a:extLst>
          </p:cNvPr>
          <p:cNvSpPr/>
          <p:nvPr/>
        </p:nvSpPr>
        <p:spPr>
          <a:xfrm>
            <a:off x="4215737" y="3206092"/>
            <a:ext cx="360040" cy="98172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0" name="直接箭头连接符 9">
            <a:extLst>
              <a:ext uri="{FF2B5EF4-FFF2-40B4-BE49-F238E27FC236}">
                <a16:creationId xmlns:a16="http://schemas.microsoft.com/office/drawing/2014/main" id="{0E29E33F-8220-42E1-9819-052B212E44E9}"/>
              </a:ext>
            </a:extLst>
          </p:cNvPr>
          <p:cNvCxnSpPr/>
          <p:nvPr/>
        </p:nvCxnSpPr>
        <p:spPr>
          <a:xfrm flipV="1">
            <a:off x="4701654" y="2805190"/>
            <a:ext cx="1224136" cy="911842"/>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43C652A2-2165-4068-AD63-5781D6AE3C48}"/>
              </a:ext>
            </a:extLst>
          </p:cNvPr>
          <p:cNvCxnSpPr/>
          <p:nvPr/>
        </p:nvCxnSpPr>
        <p:spPr>
          <a:xfrm flipV="1">
            <a:off x="4653267" y="2102469"/>
            <a:ext cx="1233016" cy="1158642"/>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F3C09DDD-8C0E-4829-B5B3-B6B3534A1F72}"/>
              </a:ext>
            </a:extLst>
          </p:cNvPr>
          <p:cNvCxnSpPr/>
          <p:nvPr/>
        </p:nvCxnSpPr>
        <p:spPr>
          <a:xfrm flipV="1">
            <a:off x="4775784" y="2710402"/>
            <a:ext cx="2781014" cy="1509941"/>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063E4D47-E272-4CA2-81B3-5909AB052EE2}"/>
              </a:ext>
            </a:extLst>
          </p:cNvPr>
          <p:cNvSpPr/>
          <p:nvPr/>
        </p:nvSpPr>
        <p:spPr>
          <a:xfrm>
            <a:off x="773791" y="4063709"/>
            <a:ext cx="1848077" cy="158417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A9BC83D1-2D04-4870-B4DD-3587364BB875}"/>
              </a:ext>
            </a:extLst>
          </p:cNvPr>
          <p:cNvSpPr/>
          <p:nvPr/>
        </p:nvSpPr>
        <p:spPr>
          <a:xfrm>
            <a:off x="539552" y="4220343"/>
            <a:ext cx="1741280" cy="369332"/>
          </a:xfrm>
          <a:prstGeom prst="rect">
            <a:avLst/>
          </a:prstGeom>
          <a:noFill/>
        </p:spPr>
        <p:txBody>
          <a:bodyPr wrap="square" lIns="91440" tIns="45720" rIns="91440" bIns="45720">
            <a:spAutoFit/>
          </a:bodyPr>
          <a:lstStyle/>
          <a:p>
            <a:pPr algn="ctr"/>
            <a:r>
              <a:rPr lang="zh-CN" altLang="en-US">
                <a:ln w="0"/>
                <a:solidFill>
                  <a:schemeClr val="accent1"/>
                </a:solidFill>
                <a:effectLst>
                  <a:outerShdw blurRad="38100" dist="25400" dir="5400000" algn="ctr" rotWithShape="0">
                    <a:srgbClr val="6E747A">
                      <a:alpha val="43000"/>
                    </a:srgbClr>
                  </a:outerShdw>
                </a:effectLst>
              </a:rPr>
              <a:t>姓名</a:t>
            </a:r>
            <a:r>
              <a:rPr lang="en-US" altLang="zh-CN">
                <a:ln w="0"/>
                <a:solidFill>
                  <a:schemeClr val="accent1"/>
                </a:solidFill>
                <a:effectLst>
                  <a:outerShdw blurRad="38100" dist="25400" dir="5400000" algn="ctr" rotWithShape="0">
                    <a:srgbClr val="6E747A">
                      <a:alpha val="43000"/>
                    </a:srgbClr>
                  </a:outerShdw>
                </a:effectLst>
              </a:rPr>
              <a:t>: </a:t>
            </a:r>
            <a:r>
              <a:rPr lang="zh-CN" altLang="en-US">
                <a:ln w="0"/>
                <a:solidFill>
                  <a:schemeClr val="accent1"/>
                </a:solidFill>
                <a:effectLst>
                  <a:outerShdw blurRad="38100" dist="25400" dir="5400000" algn="ctr" rotWithShape="0">
                    <a:srgbClr val="6E747A">
                      <a:alpha val="43000"/>
                    </a:srgbClr>
                  </a:outerShdw>
                </a:effectLst>
              </a:rPr>
              <a:t>王五</a:t>
            </a:r>
            <a:endParaRPr lang="zh-CN" altLang="en-US" b="0" cap="none" spc="0">
              <a:ln w="0"/>
              <a:solidFill>
                <a:schemeClr val="accent1"/>
              </a:solidFill>
              <a:effectLst>
                <a:outerShdw blurRad="38100" dist="25400" dir="5400000" algn="ctr" rotWithShape="0">
                  <a:srgbClr val="6E747A">
                    <a:alpha val="43000"/>
                  </a:srgbClr>
                </a:outerShdw>
              </a:effectLst>
            </a:endParaRPr>
          </a:p>
        </p:txBody>
      </p:sp>
      <p:sp>
        <p:nvSpPr>
          <p:cNvPr id="15" name="矩形 14">
            <a:extLst>
              <a:ext uri="{FF2B5EF4-FFF2-40B4-BE49-F238E27FC236}">
                <a16:creationId xmlns:a16="http://schemas.microsoft.com/office/drawing/2014/main" id="{B21AE1A2-3B32-420F-A6A7-6CCAAA826BFE}"/>
              </a:ext>
            </a:extLst>
          </p:cNvPr>
          <p:cNvSpPr/>
          <p:nvPr/>
        </p:nvSpPr>
        <p:spPr>
          <a:xfrm>
            <a:off x="646349" y="4934114"/>
            <a:ext cx="1741280" cy="369332"/>
          </a:xfrm>
          <a:prstGeom prst="rect">
            <a:avLst/>
          </a:prstGeom>
          <a:noFill/>
        </p:spPr>
        <p:txBody>
          <a:bodyPr wrap="square" lIns="91440" tIns="45720" rIns="91440" bIns="45720">
            <a:spAutoFit/>
          </a:bodyPr>
          <a:lstStyle/>
          <a:p>
            <a:pPr algn="ctr"/>
            <a:r>
              <a:rPr lang="zh-CN" altLang="en-US">
                <a:ln w="0"/>
                <a:solidFill>
                  <a:schemeClr val="accent1"/>
                </a:solidFill>
                <a:effectLst>
                  <a:outerShdw blurRad="38100" dist="25400" dir="5400000" algn="ctr" rotWithShape="0">
                    <a:srgbClr val="6E747A">
                      <a:alpha val="43000"/>
                    </a:srgbClr>
                  </a:outerShdw>
                </a:effectLst>
              </a:rPr>
              <a:t>城市</a:t>
            </a:r>
            <a:r>
              <a:rPr lang="en-US" altLang="zh-CN">
                <a:ln w="0"/>
                <a:solidFill>
                  <a:schemeClr val="accent1"/>
                </a:solidFill>
                <a:effectLst>
                  <a:outerShdw blurRad="38100" dist="25400" dir="5400000" algn="ctr" rotWithShape="0">
                    <a:srgbClr val="6E747A">
                      <a:alpha val="43000"/>
                    </a:srgbClr>
                  </a:outerShdw>
                </a:effectLst>
              </a:rPr>
              <a:t>: </a:t>
            </a:r>
            <a:r>
              <a:rPr lang="zh-CN" altLang="en-US">
                <a:ln w="0"/>
                <a:solidFill>
                  <a:schemeClr val="accent1"/>
                </a:solidFill>
                <a:effectLst>
                  <a:outerShdw blurRad="38100" dist="25400" dir="5400000" algn="ctr" rotWithShape="0">
                    <a:srgbClr val="6E747A">
                      <a:alpha val="43000"/>
                    </a:srgbClr>
                  </a:outerShdw>
                </a:effectLst>
              </a:rPr>
              <a:t>哈尔滨</a:t>
            </a:r>
            <a:endParaRPr lang="zh-CN" altLang="en-US" b="0" cap="none" spc="0">
              <a:ln w="0"/>
              <a:solidFill>
                <a:schemeClr val="accent1"/>
              </a:solidFill>
              <a:effectLst>
                <a:outerShdw blurRad="38100" dist="25400" dir="5400000" algn="ctr" rotWithShape="0">
                  <a:srgbClr val="6E747A">
                    <a:alpha val="43000"/>
                  </a:srgbClr>
                </a:outerShdw>
              </a:effectLst>
            </a:endParaRPr>
          </a:p>
        </p:txBody>
      </p:sp>
      <p:sp>
        <p:nvSpPr>
          <p:cNvPr id="16" name="矩形 15">
            <a:extLst>
              <a:ext uri="{FF2B5EF4-FFF2-40B4-BE49-F238E27FC236}">
                <a16:creationId xmlns:a16="http://schemas.microsoft.com/office/drawing/2014/main" id="{97CF6F1D-32AB-4DAA-B2BF-39D8466B3D66}"/>
              </a:ext>
            </a:extLst>
          </p:cNvPr>
          <p:cNvSpPr/>
          <p:nvPr/>
        </p:nvSpPr>
        <p:spPr>
          <a:xfrm>
            <a:off x="412110" y="4564782"/>
            <a:ext cx="1741280" cy="369332"/>
          </a:xfrm>
          <a:prstGeom prst="rect">
            <a:avLst/>
          </a:prstGeom>
          <a:noFill/>
        </p:spPr>
        <p:txBody>
          <a:bodyPr wrap="square" lIns="91440" tIns="45720" rIns="91440" bIns="45720">
            <a:spAutoFit/>
          </a:bodyPr>
          <a:lstStyle/>
          <a:p>
            <a:pPr algn="ctr"/>
            <a:r>
              <a:rPr lang="zh-CN" altLang="en-US">
                <a:ln w="0"/>
                <a:solidFill>
                  <a:schemeClr val="accent1"/>
                </a:solidFill>
                <a:effectLst>
                  <a:outerShdw blurRad="38100" dist="25400" dir="5400000" algn="ctr" rotWithShape="0">
                    <a:srgbClr val="6E747A">
                      <a:alpha val="43000"/>
                    </a:srgbClr>
                  </a:outerShdw>
                </a:effectLst>
              </a:rPr>
              <a:t>年龄</a:t>
            </a:r>
            <a:r>
              <a:rPr lang="en-US" altLang="zh-CN">
                <a:ln w="0"/>
                <a:solidFill>
                  <a:schemeClr val="accent1"/>
                </a:solidFill>
                <a:effectLst>
                  <a:outerShdw blurRad="38100" dist="25400" dir="5400000" algn="ctr" rotWithShape="0">
                    <a:srgbClr val="6E747A">
                      <a:alpha val="43000"/>
                    </a:srgbClr>
                  </a:outerShdw>
                </a:effectLst>
              </a:rPr>
              <a:t>: 30</a:t>
            </a:r>
            <a:endParaRPr lang="zh-CN" altLang="en-US" b="0" cap="none" spc="0">
              <a:ln w="0"/>
              <a:solidFill>
                <a:schemeClr val="accent1"/>
              </a:solidFill>
              <a:effectLst>
                <a:outerShdw blurRad="38100" dist="25400" dir="5400000" algn="ctr" rotWithShape="0">
                  <a:srgbClr val="6E747A">
                    <a:alpha val="43000"/>
                  </a:srgbClr>
                </a:outerShdw>
              </a:effectLst>
            </a:endParaRPr>
          </a:p>
        </p:txBody>
      </p:sp>
      <p:sp>
        <p:nvSpPr>
          <p:cNvPr id="17" name="矩形 16">
            <a:extLst>
              <a:ext uri="{FF2B5EF4-FFF2-40B4-BE49-F238E27FC236}">
                <a16:creationId xmlns:a16="http://schemas.microsoft.com/office/drawing/2014/main" id="{71AF4179-5FBF-46AC-B39F-F32E10F0421C}"/>
              </a:ext>
            </a:extLst>
          </p:cNvPr>
          <p:cNvSpPr/>
          <p:nvPr/>
        </p:nvSpPr>
        <p:spPr>
          <a:xfrm>
            <a:off x="2749310" y="4652634"/>
            <a:ext cx="5306406" cy="523220"/>
          </a:xfrm>
          <a:prstGeom prst="rect">
            <a:avLst/>
          </a:prstGeom>
          <a:noFill/>
        </p:spPr>
        <p:txBody>
          <a:bodyPr wrap="square" lIns="91440" tIns="45720" rIns="91440" bIns="45720">
            <a:spAutoFit/>
          </a:bodyPr>
          <a:lstStyle/>
          <a:p>
            <a:pPr algn="ctr"/>
            <a:r>
              <a:rPr lang="en-US" altLang="zh-CN" sz="2800" b="0" cap="none" spc="0">
                <a:ln w="0"/>
                <a:solidFill>
                  <a:schemeClr val="accent1"/>
                </a:solidFill>
                <a:effectLst>
                  <a:outerShdw blurRad="38100" dist="25400" dir="5400000" algn="ctr" rotWithShape="0">
                    <a:srgbClr val="6E747A">
                      <a:alpha val="43000"/>
                    </a:srgbClr>
                  </a:outerShdw>
                </a:effectLst>
              </a:rPr>
              <a:t>select * from users where id =3 </a:t>
            </a:r>
            <a:endParaRPr lang="zh-CN" altLang="en-US" sz="2800" b="0" cap="none" spc="0">
              <a:ln w="0"/>
              <a:solidFill>
                <a:schemeClr val="accent1"/>
              </a:solidFill>
              <a:effectLst>
                <a:outerShdw blurRad="38100" dist="25400" dir="5400000" algn="ctr" rotWithShape="0">
                  <a:srgbClr val="6E747A">
                    <a:alpha val="43000"/>
                  </a:srgbClr>
                </a:outerShdw>
              </a:effectLst>
            </a:endParaRPr>
          </a:p>
        </p:txBody>
      </p:sp>
      <p:sp>
        <p:nvSpPr>
          <p:cNvPr id="18" name="矩形 17">
            <a:extLst>
              <a:ext uri="{FF2B5EF4-FFF2-40B4-BE49-F238E27FC236}">
                <a16:creationId xmlns:a16="http://schemas.microsoft.com/office/drawing/2014/main" id="{15098519-3B48-494C-A972-9AFD532A6524}"/>
              </a:ext>
            </a:extLst>
          </p:cNvPr>
          <p:cNvSpPr/>
          <p:nvPr/>
        </p:nvSpPr>
        <p:spPr>
          <a:xfrm>
            <a:off x="2411760" y="5303446"/>
            <a:ext cx="5306406" cy="523220"/>
          </a:xfrm>
          <a:prstGeom prst="rect">
            <a:avLst/>
          </a:prstGeom>
          <a:noFill/>
        </p:spPr>
        <p:txBody>
          <a:bodyPr wrap="square" lIns="91440" tIns="45720" rIns="91440" bIns="45720">
            <a:spAutoFit/>
          </a:bodyPr>
          <a:lstStyle/>
          <a:p>
            <a:pPr algn="ctr"/>
            <a:r>
              <a:rPr lang="en-US" altLang="zh-CN" sz="2800" b="0" cap="none" spc="0">
                <a:ln w="0"/>
                <a:solidFill>
                  <a:schemeClr val="accent1"/>
                </a:solidFill>
                <a:effectLst>
                  <a:outerShdw blurRad="38100" dist="25400" dir="5400000" algn="ctr" rotWithShape="0">
                    <a:srgbClr val="6E747A">
                      <a:alpha val="43000"/>
                    </a:srgbClr>
                  </a:outerShdw>
                </a:effectLst>
              </a:rPr>
              <a:t>select avg(age) from users  </a:t>
            </a:r>
            <a:endParaRPr lang="zh-CN" altLang="en-US" sz="2800" b="0" cap="none" spc="0">
              <a:ln w="0"/>
              <a:solidFill>
                <a:schemeClr val="accent1"/>
              </a:solidFill>
              <a:effectLst>
                <a:outerShdw blurRad="38100" dist="25400" dir="5400000" algn="ctr" rotWithShape="0">
                  <a:srgbClr val="6E747A">
                    <a:alpha val="43000"/>
                  </a:srgbClr>
                </a:outerShdw>
              </a:effectLst>
            </a:endParaRPr>
          </a:p>
        </p:txBody>
      </p:sp>
      <p:sp>
        <p:nvSpPr>
          <p:cNvPr id="19" name="矩形 18">
            <a:extLst>
              <a:ext uri="{FF2B5EF4-FFF2-40B4-BE49-F238E27FC236}">
                <a16:creationId xmlns:a16="http://schemas.microsoft.com/office/drawing/2014/main" id="{2FA4AD56-4B24-44FD-AD35-308CC86C6919}"/>
              </a:ext>
            </a:extLst>
          </p:cNvPr>
          <p:cNvSpPr/>
          <p:nvPr/>
        </p:nvSpPr>
        <p:spPr>
          <a:xfrm>
            <a:off x="7718166" y="4652634"/>
            <a:ext cx="1197186" cy="523220"/>
          </a:xfrm>
          <a:prstGeom prst="rect">
            <a:avLst/>
          </a:prstGeom>
          <a:noFill/>
        </p:spPr>
        <p:txBody>
          <a:bodyPr wrap="square" lIns="91440" tIns="45720" rIns="91440" bIns="45720">
            <a:spAutoFit/>
          </a:bodyPr>
          <a:lstStyle/>
          <a:p>
            <a:pPr algn="ctr"/>
            <a:r>
              <a:rPr lang="zh-CN" altLang="en-US" sz="2800" b="0" cap="none" spc="0">
                <a:ln w="0"/>
                <a:solidFill>
                  <a:schemeClr val="accent1"/>
                </a:solidFill>
                <a:effectLst>
                  <a:outerShdw blurRad="38100" dist="25400" dir="5400000" algn="ctr" rotWithShape="0">
                    <a:srgbClr val="6E747A">
                      <a:alpha val="43000"/>
                    </a:srgbClr>
                  </a:outerShdw>
                </a:effectLst>
              </a:rPr>
              <a:t>快</a:t>
            </a:r>
          </a:p>
        </p:txBody>
      </p:sp>
      <p:sp>
        <p:nvSpPr>
          <p:cNvPr id="20" name="矩形 19">
            <a:extLst>
              <a:ext uri="{FF2B5EF4-FFF2-40B4-BE49-F238E27FC236}">
                <a16:creationId xmlns:a16="http://schemas.microsoft.com/office/drawing/2014/main" id="{B9571024-74B9-436A-8159-30F77B7A9CE9}"/>
              </a:ext>
            </a:extLst>
          </p:cNvPr>
          <p:cNvSpPr/>
          <p:nvPr/>
        </p:nvSpPr>
        <p:spPr>
          <a:xfrm>
            <a:off x="7747370" y="5303446"/>
            <a:ext cx="1197186" cy="523220"/>
          </a:xfrm>
          <a:prstGeom prst="rect">
            <a:avLst/>
          </a:prstGeom>
          <a:noFill/>
        </p:spPr>
        <p:txBody>
          <a:bodyPr wrap="square" lIns="91440" tIns="45720" rIns="91440" bIns="45720">
            <a:spAutoFit/>
          </a:bodyPr>
          <a:lstStyle/>
          <a:p>
            <a:pPr algn="ctr"/>
            <a:r>
              <a:rPr lang="zh-CN" altLang="en-US" sz="2800" b="0" cap="none" spc="0">
                <a:ln w="0"/>
                <a:solidFill>
                  <a:schemeClr val="accent1"/>
                </a:solidFill>
                <a:effectLst>
                  <a:outerShdw blurRad="38100" dist="25400" dir="5400000" algn="ctr" rotWithShape="0">
                    <a:srgbClr val="6E747A">
                      <a:alpha val="43000"/>
                    </a:srgbClr>
                  </a:outerShdw>
                </a:effectLst>
              </a:rPr>
              <a:t>慢</a:t>
            </a:r>
          </a:p>
        </p:txBody>
      </p:sp>
      <p:sp>
        <p:nvSpPr>
          <p:cNvPr id="21" name="TextBox 1">
            <a:extLst>
              <a:ext uri="{FF2B5EF4-FFF2-40B4-BE49-F238E27FC236}">
                <a16:creationId xmlns:a16="http://schemas.microsoft.com/office/drawing/2014/main" id="{0814FEF5-B868-43A1-9F5B-6EFED707AFEE}"/>
              </a:ext>
            </a:extLst>
          </p:cNvPr>
          <p:cNvSpPr txBox="1"/>
          <p:nvPr/>
        </p:nvSpPr>
        <p:spPr>
          <a:xfrm>
            <a:off x="1967372" y="119922"/>
            <a:ext cx="4807717" cy="646331"/>
          </a:xfrm>
          <a:prstGeom prst="rect">
            <a:avLst/>
          </a:prstGeom>
          <a:noFill/>
        </p:spPr>
        <p:txBody>
          <a:bodyPr wrap="square" rtlCol="0">
            <a:spAutoFit/>
          </a:bodyPr>
          <a:lstStyle/>
          <a:p>
            <a:pPr>
              <a:lnSpc>
                <a:spcPct val="150000"/>
              </a:lnSpc>
            </a:pP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       NoSQL</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兄弟会</a:t>
            </a: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列式数据库</a:t>
            </a:r>
            <a:endPar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754257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13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059DFF7-B3F1-4F42-8F14-0FC948B371A3}"/>
              </a:ext>
            </a:extLst>
          </p:cNvPr>
          <p:cNvSpPr/>
          <p:nvPr/>
        </p:nvSpPr>
        <p:spPr>
          <a:xfrm>
            <a:off x="842933" y="836712"/>
            <a:ext cx="2337499" cy="501291"/>
          </a:xfrm>
          <a:prstGeom prst="rect">
            <a:avLst/>
          </a:prstGeom>
        </p:spPr>
        <p:txBody>
          <a:bodyPr wrap="none">
            <a:spAutoFit/>
          </a:bodyPr>
          <a:lstStyle/>
          <a:p>
            <a:pPr marL="342900" indent="-342900">
              <a:lnSpc>
                <a:spcPct val="150000"/>
              </a:lnSpc>
              <a:buFont typeface="Wingdings" panose="05000000000000000000" pitchFamily="2" charset="2"/>
              <a:buChar char="Ø"/>
            </a:pPr>
            <a:r>
              <a:rPr lang="zh-CN" altLang="en-US" sz="2000" b="1">
                <a:solidFill>
                  <a:srgbClr val="007C6A"/>
                </a:solidFill>
              </a:rPr>
              <a:t>列式存储数据库</a:t>
            </a:r>
            <a:endParaRPr lang="en-US" altLang="zh-CN" sz="2000" b="1">
              <a:solidFill>
                <a:srgbClr val="007C6A"/>
              </a:solidFill>
            </a:endParaRPr>
          </a:p>
        </p:txBody>
      </p:sp>
      <p:graphicFrame>
        <p:nvGraphicFramePr>
          <p:cNvPr id="3" name="表格 2">
            <a:extLst>
              <a:ext uri="{FF2B5EF4-FFF2-40B4-BE49-F238E27FC236}">
                <a16:creationId xmlns:a16="http://schemas.microsoft.com/office/drawing/2014/main" id="{E25309D1-71E3-4554-95AF-58850A160F45}"/>
              </a:ext>
            </a:extLst>
          </p:cNvPr>
          <p:cNvGraphicFramePr>
            <a:graphicFrameLocks noGrp="1"/>
          </p:cNvGraphicFramePr>
          <p:nvPr>
            <p:extLst>
              <p:ext uri="{D42A27DB-BD31-4B8C-83A1-F6EECF244321}">
                <p14:modId xmlns:p14="http://schemas.microsoft.com/office/powerpoint/2010/main" val="2737803955"/>
              </p:ext>
            </p:extLst>
          </p:nvPr>
        </p:nvGraphicFramePr>
        <p:xfrm>
          <a:off x="400377" y="1399297"/>
          <a:ext cx="3591428" cy="1463040"/>
        </p:xfrm>
        <a:graphic>
          <a:graphicData uri="http://schemas.openxmlformats.org/drawingml/2006/table">
            <a:tbl>
              <a:tblPr firstRow="1" bandRow="1">
                <a:tableStyleId>{5C22544A-7EE6-4342-B048-85BDC9FD1C3A}</a:tableStyleId>
              </a:tblPr>
              <a:tblGrid>
                <a:gridCol w="897857">
                  <a:extLst>
                    <a:ext uri="{9D8B030D-6E8A-4147-A177-3AD203B41FA5}">
                      <a16:colId xmlns:a16="http://schemas.microsoft.com/office/drawing/2014/main" val="20000"/>
                    </a:ext>
                  </a:extLst>
                </a:gridCol>
                <a:gridCol w="897857">
                  <a:extLst>
                    <a:ext uri="{9D8B030D-6E8A-4147-A177-3AD203B41FA5}">
                      <a16:colId xmlns:a16="http://schemas.microsoft.com/office/drawing/2014/main" val="20001"/>
                    </a:ext>
                  </a:extLst>
                </a:gridCol>
                <a:gridCol w="897857">
                  <a:extLst>
                    <a:ext uri="{9D8B030D-6E8A-4147-A177-3AD203B41FA5}">
                      <a16:colId xmlns:a16="http://schemas.microsoft.com/office/drawing/2014/main" val="20002"/>
                    </a:ext>
                  </a:extLst>
                </a:gridCol>
                <a:gridCol w="897857">
                  <a:extLst>
                    <a:ext uri="{9D8B030D-6E8A-4147-A177-3AD203B41FA5}">
                      <a16:colId xmlns:a16="http://schemas.microsoft.com/office/drawing/2014/main" val="20003"/>
                    </a:ext>
                  </a:extLst>
                </a:gridCol>
              </a:tblGrid>
              <a:tr h="365760">
                <a:tc>
                  <a:txBody>
                    <a:bodyPr/>
                    <a:lstStyle/>
                    <a:p>
                      <a:r>
                        <a:rPr lang="en-US" altLang="zh-CN"/>
                        <a:t>id</a:t>
                      </a:r>
                      <a:endParaRPr lang="zh-CN" altLang="en-US"/>
                    </a:p>
                  </a:txBody>
                  <a:tcPr/>
                </a:tc>
                <a:tc>
                  <a:txBody>
                    <a:bodyPr/>
                    <a:lstStyle/>
                    <a:p>
                      <a:r>
                        <a:rPr lang="en-US" altLang="zh-CN"/>
                        <a:t>name</a:t>
                      </a:r>
                      <a:endParaRPr lang="zh-CN" altLang="en-US"/>
                    </a:p>
                  </a:txBody>
                  <a:tcPr/>
                </a:tc>
                <a:tc>
                  <a:txBody>
                    <a:bodyPr/>
                    <a:lstStyle/>
                    <a:p>
                      <a:r>
                        <a:rPr lang="en-US" altLang="zh-CN"/>
                        <a:t>city</a:t>
                      </a:r>
                      <a:endParaRPr lang="zh-CN" altLang="en-US"/>
                    </a:p>
                  </a:txBody>
                  <a:tcPr/>
                </a:tc>
                <a:tc>
                  <a:txBody>
                    <a:bodyPr/>
                    <a:lstStyle/>
                    <a:p>
                      <a:r>
                        <a:rPr lang="en-US" altLang="zh-CN"/>
                        <a:t>age</a:t>
                      </a:r>
                      <a:endParaRPr lang="zh-CN" altLang="en-US"/>
                    </a:p>
                  </a:txBody>
                  <a:tcPr/>
                </a:tc>
                <a:extLst>
                  <a:ext uri="{0D108BD9-81ED-4DB2-BD59-A6C34878D82A}">
                    <a16:rowId xmlns:a16="http://schemas.microsoft.com/office/drawing/2014/main" val="10000"/>
                  </a:ext>
                </a:extLst>
              </a:tr>
              <a:tr h="365760">
                <a:tc>
                  <a:txBody>
                    <a:bodyPr/>
                    <a:lstStyle/>
                    <a:p>
                      <a:r>
                        <a:rPr lang="en-US" altLang="zh-CN"/>
                        <a:t>1</a:t>
                      </a:r>
                      <a:endParaRPr lang="zh-CN" altLang="en-US"/>
                    </a:p>
                  </a:txBody>
                  <a:tcPr/>
                </a:tc>
                <a:tc>
                  <a:txBody>
                    <a:bodyPr/>
                    <a:lstStyle/>
                    <a:p>
                      <a:r>
                        <a:rPr lang="zh-CN" altLang="en-US"/>
                        <a:t>张三</a:t>
                      </a:r>
                    </a:p>
                  </a:txBody>
                  <a:tcPr/>
                </a:tc>
                <a:tc>
                  <a:txBody>
                    <a:bodyPr/>
                    <a:lstStyle/>
                    <a:p>
                      <a:r>
                        <a:rPr lang="zh-CN" altLang="en-US"/>
                        <a:t>北京</a:t>
                      </a:r>
                    </a:p>
                  </a:txBody>
                  <a:tcPr/>
                </a:tc>
                <a:tc>
                  <a:txBody>
                    <a:bodyPr/>
                    <a:lstStyle/>
                    <a:p>
                      <a:r>
                        <a:rPr lang="en-US" altLang="zh-CN"/>
                        <a:t>20</a:t>
                      </a:r>
                      <a:endParaRPr lang="zh-CN" altLang="en-US"/>
                    </a:p>
                  </a:txBody>
                  <a:tcPr/>
                </a:tc>
                <a:extLst>
                  <a:ext uri="{0D108BD9-81ED-4DB2-BD59-A6C34878D82A}">
                    <a16:rowId xmlns:a16="http://schemas.microsoft.com/office/drawing/2014/main" val="10001"/>
                  </a:ext>
                </a:extLst>
              </a:tr>
              <a:tr h="365760">
                <a:tc>
                  <a:txBody>
                    <a:bodyPr/>
                    <a:lstStyle/>
                    <a:p>
                      <a:r>
                        <a:rPr lang="en-US" altLang="zh-CN"/>
                        <a:t>2</a:t>
                      </a:r>
                      <a:endParaRPr lang="zh-CN" altLang="en-US"/>
                    </a:p>
                  </a:txBody>
                  <a:tcPr/>
                </a:tc>
                <a:tc>
                  <a:txBody>
                    <a:bodyPr/>
                    <a:lstStyle/>
                    <a:p>
                      <a:r>
                        <a:rPr lang="zh-CN" altLang="en-US"/>
                        <a:t>李四</a:t>
                      </a:r>
                    </a:p>
                  </a:txBody>
                  <a:tcPr/>
                </a:tc>
                <a:tc>
                  <a:txBody>
                    <a:bodyPr/>
                    <a:lstStyle/>
                    <a:p>
                      <a:r>
                        <a:rPr lang="zh-CN" altLang="en-US"/>
                        <a:t>上海</a:t>
                      </a:r>
                    </a:p>
                  </a:txBody>
                  <a:tcPr/>
                </a:tc>
                <a:tc>
                  <a:txBody>
                    <a:bodyPr/>
                    <a:lstStyle/>
                    <a:p>
                      <a:r>
                        <a:rPr lang="en-US" altLang="zh-CN"/>
                        <a:t>45</a:t>
                      </a:r>
                      <a:endParaRPr lang="zh-CN" altLang="en-US"/>
                    </a:p>
                  </a:txBody>
                  <a:tcPr/>
                </a:tc>
                <a:extLst>
                  <a:ext uri="{0D108BD9-81ED-4DB2-BD59-A6C34878D82A}">
                    <a16:rowId xmlns:a16="http://schemas.microsoft.com/office/drawing/2014/main" val="10002"/>
                  </a:ext>
                </a:extLst>
              </a:tr>
              <a:tr h="365760">
                <a:tc>
                  <a:txBody>
                    <a:bodyPr/>
                    <a:lstStyle/>
                    <a:p>
                      <a:r>
                        <a:rPr lang="en-US" altLang="zh-CN"/>
                        <a:t>3</a:t>
                      </a:r>
                      <a:endParaRPr lang="zh-CN" altLang="en-US"/>
                    </a:p>
                  </a:txBody>
                  <a:tcPr/>
                </a:tc>
                <a:tc>
                  <a:txBody>
                    <a:bodyPr/>
                    <a:lstStyle/>
                    <a:p>
                      <a:r>
                        <a:rPr lang="zh-CN" altLang="en-US"/>
                        <a:t>王五</a:t>
                      </a:r>
                    </a:p>
                  </a:txBody>
                  <a:tcPr/>
                </a:tc>
                <a:tc>
                  <a:txBody>
                    <a:bodyPr/>
                    <a:lstStyle/>
                    <a:p>
                      <a:r>
                        <a:rPr lang="zh-CN" altLang="en-US"/>
                        <a:t>哈尔滨</a:t>
                      </a:r>
                    </a:p>
                  </a:txBody>
                  <a:tcPr/>
                </a:tc>
                <a:tc>
                  <a:txBody>
                    <a:bodyPr/>
                    <a:lstStyle/>
                    <a:p>
                      <a:r>
                        <a:rPr lang="en-US" altLang="zh-CN"/>
                        <a:t>30</a:t>
                      </a:r>
                      <a:endParaRPr lang="zh-CN" altLang="en-US"/>
                    </a:p>
                  </a:txBody>
                  <a:tcPr/>
                </a:tc>
                <a:extLst>
                  <a:ext uri="{0D108BD9-81ED-4DB2-BD59-A6C34878D82A}">
                    <a16:rowId xmlns:a16="http://schemas.microsoft.com/office/drawing/2014/main" val="10003"/>
                  </a:ext>
                </a:extLst>
              </a:tr>
            </a:tbl>
          </a:graphicData>
        </a:graphic>
      </p:graphicFrame>
      <p:sp>
        <p:nvSpPr>
          <p:cNvPr id="4" name="矩形 3">
            <a:extLst>
              <a:ext uri="{FF2B5EF4-FFF2-40B4-BE49-F238E27FC236}">
                <a16:creationId xmlns:a16="http://schemas.microsoft.com/office/drawing/2014/main" id="{F46C0B00-E1FB-4DAF-8E6C-0C276CD46C64}"/>
              </a:ext>
            </a:extLst>
          </p:cNvPr>
          <p:cNvSpPr/>
          <p:nvPr/>
        </p:nvSpPr>
        <p:spPr>
          <a:xfrm>
            <a:off x="5580112" y="1338003"/>
            <a:ext cx="3240360" cy="1791223"/>
          </a:xfrm>
          <a:prstGeom prst="rec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5">
            <a:extLst>
              <a:ext uri="{FF2B5EF4-FFF2-40B4-BE49-F238E27FC236}">
                <a16:creationId xmlns:a16="http://schemas.microsoft.com/office/drawing/2014/main" id="{88216F84-F747-4701-97E4-47127B9C9905}"/>
              </a:ext>
            </a:extLst>
          </p:cNvPr>
          <p:cNvSpPr/>
          <p:nvPr/>
        </p:nvSpPr>
        <p:spPr>
          <a:xfrm>
            <a:off x="5580112" y="2481154"/>
            <a:ext cx="165618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t>北京，上海，哈尔滨</a:t>
            </a:r>
          </a:p>
        </p:txBody>
      </p:sp>
      <p:sp>
        <p:nvSpPr>
          <p:cNvPr id="6" name="圆角矩形 6">
            <a:extLst>
              <a:ext uri="{FF2B5EF4-FFF2-40B4-BE49-F238E27FC236}">
                <a16:creationId xmlns:a16="http://schemas.microsoft.com/office/drawing/2014/main" id="{A75CE52C-47AD-49AF-826F-45B53C858F2A}"/>
              </a:ext>
            </a:extLst>
          </p:cNvPr>
          <p:cNvSpPr/>
          <p:nvPr/>
        </p:nvSpPr>
        <p:spPr>
          <a:xfrm>
            <a:off x="7236296" y="2481154"/>
            <a:ext cx="158417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bg1"/>
                </a:solidFill>
              </a:rPr>
              <a:t>20,45,30</a:t>
            </a:r>
            <a:endParaRPr lang="zh-CN" altLang="en-US" sz="1600">
              <a:solidFill>
                <a:schemeClr val="bg1"/>
              </a:solidFill>
            </a:endParaRPr>
          </a:p>
        </p:txBody>
      </p:sp>
      <p:sp>
        <p:nvSpPr>
          <p:cNvPr id="7" name="圆角矩形 7">
            <a:extLst>
              <a:ext uri="{FF2B5EF4-FFF2-40B4-BE49-F238E27FC236}">
                <a16:creationId xmlns:a16="http://schemas.microsoft.com/office/drawing/2014/main" id="{8AD5BB63-D756-4454-93EC-452BCDD989F2}"/>
              </a:ext>
            </a:extLst>
          </p:cNvPr>
          <p:cNvSpPr/>
          <p:nvPr/>
        </p:nvSpPr>
        <p:spPr>
          <a:xfrm>
            <a:off x="5604806" y="1714073"/>
            <a:ext cx="1631489" cy="7464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张三</a:t>
            </a:r>
            <a:r>
              <a:rPr lang="en-US" altLang="zh-CN" sz="1400"/>
              <a:t>,</a:t>
            </a:r>
            <a:r>
              <a:rPr lang="zh-CN" altLang="en-US" sz="1400"/>
              <a:t>李四</a:t>
            </a:r>
            <a:r>
              <a:rPr lang="en-US" altLang="zh-CN" sz="1400"/>
              <a:t>,</a:t>
            </a:r>
            <a:r>
              <a:rPr lang="zh-CN" altLang="en-US" sz="1400"/>
              <a:t>王五</a:t>
            </a:r>
          </a:p>
        </p:txBody>
      </p:sp>
      <p:sp>
        <p:nvSpPr>
          <p:cNvPr id="8" name="矩形 7">
            <a:extLst>
              <a:ext uri="{FF2B5EF4-FFF2-40B4-BE49-F238E27FC236}">
                <a16:creationId xmlns:a16="http://schemas.microsoft.com/office/drawing/2014/main" id="{3051FF70-DD24-4748-A7B7-847942F8EFD9}"/>
              </a:ext>
            </a:extLst>
          </p:cNvPr>
          <p:cNvSpPr/>
          <p:nvPr/>
        </p:nvSpPr>
        <p:spPr>
          <a:xfrm>
            <a:off x="3092490" y="3435344"/>
            <a:ext cx="1197186" cy="523220"/>
          </a:xfrm>
          <a:prstGeom prst="rect">
            <a:avLst/>
          </a:prstGeom>
          <a:noFill/>
        </p:spPr>
        <p:txBody>
          <a:bodyPr wrap="square" lIns="91440" tIns="45720" rIns="91440" bIns="45720">
            <a:spAutoFit/>
          </a:bodyPr>
          <a:lstStyle/>
          <a:p>
            <a:pPr algn="ctr"/>
            <a:r>
              <a:rPr lang="en-US" altLang="zh-CN" sz="2800">
                <a:ln w="0"/>
                <a:solidFill>
                  <a:schemeClr val="accent1"/>
                </a:solidFill>
                <a:effectLst>
                  <a:outerShdw blurRad="38100" dist="25400" dir="5400000" algn="ctr" rotWithShape="0">
                    <a:srgbClr val="6E747A">
                      <a:alpha val="43000"/>
                    </a:srgbClr>
                  </a:outerShdw>
                </a:effectLst>
              </a:rPr>
              <a:t>i</a:t>
            </a:r>
            <a:r>
              <a:rPr lang="en-US" altLang="zh-CN" sz="2800" b="0" cap="none" spc="0">
                <a:ln w="0"/>
                <a:solidFill>
                  <a:schemeClr val="accent1"/>
                </a:solidFill>
                <a:effectLst>
                  <a:outerShdw blurRad="38100" dist="25400" dir="5400000" algn="ctr" rotWithShape="0">
                    <a:srgbClr val="6E747A">
                      <a:alpha val="43000"/>
                    </a:srgbClr>
                  </a:outerShdw>
                </a:effectLst>
              </a:rPr>
              <a:t>ndex</a:t>
            </a:r>
            <a:endParaRPr lang="zh-CN" altLang="en-US" sz="2800" b="0" cap="none" spc="0">
              <a:ln w="0"/>
              <a:solidFill>
                <a:schemeClr val="accent1"/>
              </a:solidFill>
              <a:effectLst>
                <a:outerShdw blurRad="38100" dist="25400" dir="5400000" algn="ctr" rotWithShape="0">
                  <a:srgbClr val="6E747A">
                    <a:alpha val="43000"/>
                  </a:srgbClr>
                </a:outerShdw>
              </a:effectLst>
            </a:endParaRPr>
          </a:p>
        </p:txBody>
      </p:sp>
      <p:sp>
        <p:nvSpPr>
          <p:cNvPr id="9" name="左大括号 8">
            <a:extLst>
              <a:ext uri="{FF2B5EF4-FFF2-40B4-BE49-F238E27FC236}">
                <a16:creationId xmlns:a16="http://schemas.microsoft.com/office/drawing/2014/main" id="{5C90D593-8518-412F-BED9-A1D63BCE4396}"/>
              </a:ext>
            </a:extLst>
          </p:cNvPr>
          <p:cNvSpPr/>
          <p:nvPr/>
        </p:nvSpPr>
        <p:spPr>
          <a:xfrm>
            <a:off x="4215737" y="3206092"/>
            <a:ext cx="360040" cy="98172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0" name="直接箭头连接符 9">
            <a:extLst>
              <a:ext uri="{FF2B5EF4-FFF2-40B4-BE49-F238E27FC236}">
                <a16:creationId xmlns:a16="http://schemas.microsoft.com/office/drawing/2014/main" id="{3E8E8D33-D641-4765-82FD-6C06E8BD7B91}"/>
              </a:ext>
            </a:extLst>
          </p:cNvPr>
          <p:cNvCxnSpPr/>
          <p:nvPr/>
        </p:nvCxnSpPr>
        <p:spPr>
          <a:xfrm flipV="1">
            <a:off x="4701654" y="2963858"/>
            <a:ext cx="903152" cy="753174"/>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D55B41F4-6EFE-4D9F-99A0-8ED19EEC4AD0}"/>
              </a:ext>
            </a:extLst>
          </p:cNvPr>
          <p:cNvCxnSpPr>
            <a:endCxn id="7" idx="1"/>
          </p:cNvCxnSpPr>
          <p:nvPr/>
        </p:nvCxnSpPr>
        <p:spPr>
          <a:xfrm flipV="1">
            <a:off x="4653267" y="2087311"/>
            <a:ext cx="951539" cy="1173800"/>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8350BD86-43B1-40BD-AA15-74A039C970E6}"/>
              </a:ext>
            </a:extLst>
          </p:cNvPr>
          <p:cNvCxnSpPr/>
          <p:nvPr/>
        </p:nvCxnSpPr>
        <p:spPr>
          <a:xfrm flipV="1">
            <a:off x="4701654" y="2963858"/>
            <a:ext cx="2534160" cy="1099852"/>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AB50E560-D1E8-4C9D-8A4B-883971ED4CFA}"/>
              </a:ext>
            </a:extLst>
          </p:cNvPr>
          <p:cNvSpPr/>
          <p:nvPr/>
        </p:nvSpPr>
        <p:spPr>
          <a:xfrm>
            <a:off x="400377" y="4336067"/>
            <a:ext cx="3655607" cy="523220"/>
          </a:xfrm>
          <a:prstGeom prst="rect">
            <a:avLst/>
          </a:prstGeom>
          <a:noFill/>
        </p:spPr>
        <p:txBody>
          <a:bodyPr wrap="square" lIns="91440" tIns="45720" rIns="91440" bIns="45720">
            <a:spAutoFit/>
          </a:bodyPr>
          <a:lstStyle/>
          <a:p>
            <a:pPr algn="ctr"/>
            <a:r>
              <a:rPr lang="zh-CN" altLang="en-US" sz="2800" b="0" cap="none" spc="0">
                <a:ln w="0"/>
                <a:solidFill>
                  <a:schemeClr val="accent1"/>
                </a:solidFill>
                <a:effectLst>
                  <a:outerShdw blurRad="38100" dist="25400" dir="5400000" algn="ctr" rotWithShape="0">
                    <a:srgbClr val="6E747A">
                      <a:alpha val="43000"/>
                    </a:srgbClr>
                  </a:outerShdw>
                </a:effectLst>
              </a:rPr>
              <a:t>查询年龄的平均值</a:t>
            </a:r>
          </a:p>
        </p:txBody>
      </p:sp>
      <p:sp>
        <p:nvSpPr>
          <p:cNvPr id="14" name="矩形 13">
            <a:extLst>
              <a:ext uri="{FF2B5EF4-FFF2-40B4-BE49-F238E27FC236}">
                <a16:creationId xmlns:a16="http://schemas.microsoft.com/office/drawing/2014/main" id="{3AABE221-235A-43D7-9BF4-CDCCCBF7E1AD}"/>
              </a:ext>
            </a:extLst>
          </p:cNvPr>
          <p:cNvSpPr/>
          <p:nvPr/>
        </p:nvSpPr>
        <p:spPr>
          <a:xfrm>
            <a:off x="587735" y="4874796"/>
            <a:ext cx="3783495" cy="523220"/>
          </a:xfrm>
          <a:prstGeom prst="rect">
            <a:avLst/>
          </a:prstGeom>
          <a:noFill/>
        </p:spPr>
        <p:txBody>
          <a:bodyPr wrap="square" lIns="91440" tIns="45720" rIns="91440" bIns="45720">
            <a:spAutoFit/>
          </a:bodyPr>
          <a:lstStyle/>
          <a:p>
            <a:pPr algn="ctr"/>
            <a:r>
              <a:rPr lang="zh-CN" altLang="en-US" sz="2800" b="0" cap="none" spc="0">
                <a:ln w="0"/>
                <a:solidFill>
                  <a:schemeClr val="accent1"/>
                </a:solidFill>
                <a:effectLst>
                  <a:outerShdw blurRad="38100" dist="25400" dir="5400000" algn="ctr" rotWithShape="0">
                    <a:srgbClr val="6E747A">
                      <a:alpha val="43000"/>
                    </a:srgbClr>
                  </a:outerShdw>
                </a:effectLst>
              </a:rPr>
              <a:t>查询</a:t>
            </a:r>
            <a:r>
              <a:rPr lang="en-US" altLang="zh-CN" sz="2800" b="0" cap="none" spc="0">
                <a:ln w="0"/>
                <a:solidFill>
                  <a:schemeClr val="accent1"/>
                </a:solidFill>
                <a:effectLst>
                  <a:outerShdw blurRad="38100" dist="25400" dir="5400000" algn="ctr" rotWithShape="0">
                    <a:srgbClr val="6E747A">
                      <a:alpha val="43000"/>
                    </a:srgbClr>
                  </a:outerShdw>
                </a:effectLst>
              </a:rPr>
              <a:t>id</a:t>
            </a:r>
            <a:r>
              <a:rPr lang="zh-CN" altLang="en-US" sz="2800" b="0" cap="none" spc="0">
                <a:ln w="0"/>
                <a:solidFill>
                  <a:schemeClr val="accent1"/>
                </a:solidFill>
                <a:effectLst>
                  <a:outerShdw blurRad="38100" dist="25400" dir="5400000" algn="ctr" rotWithShape="0">
                    <a:srgbClr val="6E747A">
                      <a:alpha val="43000"/>
                    </a:srgbClr>
                  </a:outerShdw>
                </a:effectLst>
              </a:rPr>
              <a:t>为</a:t>
            </a:r>
            <a:r>
              <a:rPr lang="en-US" altLang="zh-CN" sz="2800" b="0" cap="none" spc="0">
                <a:ln w="0"/>
                <a:solidFill>
                  <a:schemeClr val="accent1"/>
                </a:solidFill>
                <a:effectLst>
                  <a:outerShdw blurRad="38100" dist="25400" dir="5400000" algn="ctr" rotWithShape="0">
                    <a:srgbClr val="6E747A">
                      <a:alpha val="43000"/>
                    </a:srgbClr>
                  </a:outerShdw>
                </a:effectLst>
              </a:rPr>
              <a:t>3</a:t>
            </a:r>
            <a:r>
              <a:rPr lang="zh-CN" altLang="en-US" sz="2800" b="0" cap="none" spc="0">
                <a:ln w="0"/>
                <a:solidFill>
                  <a:schemeClr val="accent1"/>
                </a:solidFill>
                <a:effectLst>
                  <a:outerShdw blurRad="38100" dist="25400" dir="5400000" algn="ctr" rotWithShape="0">
                    <a:srgbClr val="6E747A">
                      <a:alpha val="43000"/>
                    </a:srgbClr>
                  </a:outerShdw>
                </a:effectLst>
              </a:rPr>
              <a:t>的人员信息</a:t>
            </a:r>
          </a:p>
        </p:txBody>
      </p:sp>
      <p:sp>
        <p:nvSpPr>
          <p:cNvPr id="15" name="矩形 14">
            <a:extLst>
              <a:ext uri="{FF2B5EF4-FFF2-40B4-BE49-F238E27FC236}">
                <a16:creationId xmlns:a16="http://schemas.microsoft.com/office/drawing/2014/main" id="{D6BD340C-31E0-4699-B035-820C3E8EDFB1}"/>
              </a:ext>
            </a:extLst>
          </p:cNvPr>
          <p:cNvSpPr/>
          <p:nvPr/>
        </p:nvSpPr>
        <p:spPr>
          <a:xfrm>
            <a:off x="4657896" y="4324198"/>
            <a:ext cx="1197186" cy="523220"/>
          </a:xfrm>
          <a:prstGeom prst="rect">
            <a:avLst/>
          </a:prstGeom>
          <a:noFill/>
        </p:spPr>
        <p:txBody>
          <a:bodyPr wrap="square" lIns="91440" tIns="45720" rIns="91440" bIns="45720">
            <a:spAutoFit/>
          </a:bodyPr>
          <a:lstStyle/>
          <a:p>
            <a:pPr algn="ctr"/>
            <a:r>
              <a:rPr lang="zh-CN" altLang="en-US" sz="2800" b="0" cap="none" spc="0">
                <a:ln w="0"/>
                <a:solidFill>
                  <a:schemeClr val="accent1"/>
                </a:solidFill>
                <a:effectLst>
                  <a:outerShdw blurRad="38100" dist="25400" dir="5400000" algn="ctr" rotWithShape="0">
                    <a:srgbClr val="6E747A">
                      <a:alpha val="43000"/>
                    </a:srgbClr>
                  </a:outerShdw>
                </a:effectLst>
              </a:rPr>
              <a:t>快</a:t>
            </a:r>
          </a:p>
        </p:txBody>
      </p:sp>
      <p:sp>
        <p:nvSpPr>
          <p:cNvPr id="16" name="矩形 15">
            <a:extLst>
              <a:ext uri="{FF2B5EF4-FFF2-40B4-BE49-F238E27FC236}">
                <a16:creationId xmlns:a16="http://schemas.microsoft.com/office/drawing/2014/main" id="{76B23C7B-F048-43B5-99DC-9241186CC95A}"/>
              </a:ext>
            </a:extLst>
          </p:cNvPr>
          <p:cNvSpPr/>
          <p:nvPr/>
        </p:nvSpPr>
        <p:spPr>
          <a:xfrm>
            <a:off x="4645017" y="4874796"/>
            <a:ext cx="1197186" cy="523220"/>
          </a:xfrm>
          <a:prstGeom prst="rect">
            <a:avLst/>
          </a:prstGeom>
          <a:noFill/>
        </p:spPr>
        <p:txBody>
          <a:bodyPr wrap="square" lIns="91440" tIns="45720" rIns="91440" bIns="45720">
            <a:spAutoFit/>
          </a:bodyPr>
          <a:lstStyle/>
          <a:p>
            <a:pPr algn="ctr"/>
            <a:r>
              <a:rPr lang="zh-CN" altLang="en-US" sz="2800" b="0" cap="none" spc="0">
                <a:ln w="0"/>
                <a:solidFill>
                  <a:schemeClr val="accent1"/>
                </a:solidFill>
                <a:effectLst>
                  <a:outerShdw blurRad="38100" dist="25400" dir="5400000" algn="ctr" rotWithShape="0">
                    <a:srgbClr val="6E747A">
                      <a:alpha val="43000"/>
                    </a:srgbClr>
                  </a:outerShdw>
                </a:effectLst>
              </a:rPr>
              <a:t>慢</a:t>
            </a:r>
          </a:p>
        </p:txBody>
      </p:sp>
      <p:sp>
        <p:nvSpPr>
          <p:cNvPr id="17" name="矩形 16">
            <a:extLst>
              <a:ext uri="{FF2B5EF4-FFF2-40B4-BE49-F238E27FC236}">
                <a16:creationId xmlns:a16="http://schemas.microsoft.com/office/drawing/2014/main" id="{86F0B10F-5237-4819-B6F4-CF4E24CCAC53}"/>
              </a:ext>
            </a:extLst>
          </p:cNvPr>
          <p:cNvSpPr/>
          <p:nvPr/>
        </p:nvSpPr>
        <p:spPr>
          <a:xfrm>
            <a:off x="6031431" y="4202878"/>
            <a:ext cx="2960180" cy="523220"/>
          </a:xfrm>
          <a:prstGeom prst="rect">
            <a:avLst/>
          </a:prstGeom>
          <a:noFill/>
        </p:spPr>
        <p:txBody>
          <a:bodyPr wrap="square" lIns="91440" tIns="45720" rIns="91440" bIns="45720">
            <a:spAutoFit/>
          </a:bodyPr>
          <a:lstStyle/>
          <a:p>
            <a:pPr algn="ctr"/>
            <a:r>
              <a:rPr lang="en-US" altLang="zh-CN" sz="2800" b="0" cap="none" spc="0">
                <a:ln w="0"/>
                <a:solidFill>
                  <a:schemeClr val="accent1"/>
                </a:solidFill>
                <a:effectLst>
                  <a:outerShdw blurRad="38100" dist="25400" dir="5400000" algn="ctr" rotWithShape="0">
                    <a:srgbClr val="6E747A">
                      <a:alpha val="43000"/>
                    </a:srgbClr>
                  </a:outerShdw>
                </a:effectLst>
              </a:rPr>
              <a:t>OLAP</a:t>
            </a:r>
            <a:r>
              <a:rPr lang="zh-CN" altLang="en-US" sz="2800">
                <a:ln w="0"/>
                <a:solidFill>
                  <a:schemeClr val="accent1"/>
                </a:solidFill>
                <a:effectLst>
                  <a:outerShdw blurRad="38100" dist="25400" dir="5400000" algn="ctr" rotWithShape="0">
                    <a:srgbClr val="6E747A">
                      <a:alpha val="43000"/>
                    </a:srgbClr>
                  </a:outerShdw>
                </a:effectLst>
              </a:rPr>
              <a:t>分析</a:t>
            </a:r>
            <a:r>
              <a:rPr lang="zh-CN" altLang="en-US" sz="2800" b="0" cap="none" spc="0">
                <a:ln w="0"/>
                <a:solidFill>
                  <a:schemeClr val="accent1"/>
                </a:solidFill>
                <a:effectLst>
                  <a:outerShdw blurRad="38100" dist="25400" dir="5400000" algn="ctr" rotWithShape="0">
                    <a:srgbClr val="6E747A">
                      <a:alpha val="43000"/>
                    </a:srgbClr>
                  </a:outerShdw>
                </a:effectLst>
              </a:rPr>
              <a:t>型处理</a:t>
            </a:r>
          </a:p>
        </p:txBody>
      </p:sp>
      <p:sp>
        <p:nvSpPr>
          <p:cNvPr id="18" name="矩形 17">
            <a:extLst>
              <a:ext uri="{FF2B5EF4-FFF2-40B4-BE49-F238E27FC236}">
                <a16:creationId xmlns:a16="http://schemas.microsoft.com/office/drawing/2014/main" id="{C52DA625-5077-468A-9A53-DD8286FBFC6E}"/>
              </a:ext>
            </a:extLst>
          </p:cNvPr>
          <p:cNvSpPr/>
          <p:nvPr/>
        </p:nvSpPr>
        <p:spPr>
          <a:xfrm>
            <a:off x="5841141" y="4844470"/>
            <a:ext cx="3262490" cy="523220"/>
          </a:xfrm>
          <a:prstGeom prst="rect">
            <a:avLst/>
          </a:prstGeom>
          <a:noFill/>
        </p:spPr>
        <p:txBody>
          <a:bodyPr wrap="square" lIns="91440" tIns="45720" rIns="91440" bIns="45720">
            <a:spAutoFit/>
          </a:bodyPr>
          <a:lstStyle/>
          <a:p>
            <a:pPr algn="ctr"/>
            <a:r>
              <a:rPr lang="en-US" altLang="zh-CN" sz="2800" b="0" cap="none" spc="0">
                <a:ln w="0"/>
                <a:solidFill>
                  <a:schemeClr val="accent1"/>
                </a:solidFill>
                <a:effectLst>
                  <a:outerShdw blurRad="38100" dist="25400" dir="5400000" algn="ctr" rotWithShape="0">
                    <a:srgbClr val="6E747A">
                      <a:alpha val="43000"/>
                    </a:srgbClr>
                  </a:outerShdw>
                </a:effectLst>
              </a:rPr>
              <a:t>OLTP</a:t>
            </a:r>
            <a:r>
              <a:rPr lang="zh-CN" altLang="en-US" sz="2800">
                <a:ln w="0"/>
                <a:solidFill>
                  <a:schemeClr val="accent1"/>
                </a:solidFill>
                <a:effectLst>
                  <a:outerShdw blurRad="38100" dist="25400" dir="5400000" algn="ctr" rotWithShape="0">
                    <a:srgbClr val="6E747A">
                      <a:alpha val="43000"/>
                    </a:srgbClr>
                  </a:outerShdw>
                </a:effectLst>
              </a:rPr>
              <a:t>事务</a:t>
            </a:r>
            <a:r>
              <a:rPr lang="zh-CN" altLang="en-US" sz="2800" b="0" cap="none" spc="0">
                <a:ln w="0"/>
                <a:solidFill>
                  <a:schemeClr val="accent1"/>
                </a:solidFill>
                <a:effectLst>
                  <a:outerShdw blurRad="38100" dist="25400" dir="5400000" algn="ctr" rotWithShape="0">
                    <a:srgbClr val="6E747A">
                      <a:alpha val="43000"/>
                    </a:srgbClr>
                  </a:outerShdw>
                </a:effectLst>
              </a:rPr>
              <a:t>型处理</a:t>
            </a:r>
          </a:p>
        </p:txBody>
      </p:sp>
      <p:sp>
        <p:nvSpPr>
          <p:cNvPr id="19" name="TextBox 1">
            <a:extLst>
              <a:ext uri="{FF2B5EF4-FFF2-40B4-BE49-F238E27FC236}">
                <a16:creationId xmlns:a16="http://schemas.microsoft.com/office/drawing/2014/main" id="{41276E18-14F6-44E3-985C-0A39853116FE}"/>
              </a:ext>
            </a:extLst>
          </p:cNvPr>
          <p:cNvSpPr txBox="1"/>
          <p:nvPr/>
        </p:nvSpPr>
        <p:spPr>
          <a:xfrm>
            <a:off x="1967372" y="119922"/>
            <a:ext cx="4807717" cy="646331"/>
          </a:xfrm>
          <a:prstGeom prst="rect">
            <a:avLst/>
          </a:prstGeom>
          <a:noFill/>
        </p:spPr>
        <p:txBody>
          <a:bodyPr wrap="square" rtlCol="0">
            <a:spAutoFit/>
          </a:bodyPr>
          <a:lstStyle/>
          <a:p>
            <a:pPr>
              <a:lnSpc>
                <a:spcPct val="150000"/>
              </a:lnSpc>
            </a:pP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       NoSQL</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兄弟会</a:t>
            </a: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列式数据库</a:t>
            </a:r>
            <a:endPar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圆角矩形 20">
            <a:extLst>
              <a:ext uri="{FF2B5EF4-FFF2-40B4-BE49-F238E27FC236}">
                <a16:creationId xmlns:a16="http://schemas.microsoft.com/office/drawing/2014/main" id="{43AAA705-4EC1-4C67-A87F-0B2856445725}"/>
              </a:ext>
            </a:extLst>
          </p:cNvPr>
          <p:cNvSpPr/>
          <p:nvPr/>
        </p:nvSpPr>
        <p:spPr>
          <a:xfrm>
            <a:off x="7252609" y="1727106"/>
            <a:ext cx="1567863" cy="7464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1,2,3</a:t>
            </a:r>
            <a:endParaRPr lang="zh-CN" altLang="en-US" sz="1400"/>
          </a:p>
        </p:txBody>
      </p:sp>
      <p:cxnSp>
        <p:nvCxnSpPr>
          <p:cNvPr id="21" name="直接箭头连接符 20">
            <a:extLst>
              <a:ext uri="{FF2B5EF4-FFF2-40B4-BE49-F238E27FC236}">
                <a16:creationId xmlns:a16="http://schemas.microsoft.com/office/drawing/2014/main" id="{43CCA580-41BF-4530-B88A-DD16BF5AC4AC}"/>
              </a:ext>
            </a:extLst>
          </p:cNvPr>
          <p:cNvCxnSpPr/>
          <p:nvPr/>
        </p:nvCxnSpPr>
        <p:spPr>
          <a:xfrm flipV="1">
            <a:off x="4701172" y="2172233"/>
            <a:ext cx="2660519" cy="1696044"/>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7177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44C6225-3DFD-41BF-9E58-A77901533BCF}"/>
              </a:ext>
            </a:extLst>
          </p:cNvPr>
          <p:cNvSpPr/>
          <p:nvPr/>
        </p:nvSpPr>
        <p:spPr>
          <a:xfrm>
            <a:off x="713872" y="1782773"/>
            <a:ext cx="7458528" cy="1477328"/>
          </a:xfrm>
          <a:prstGeom prst="rect">
            <a:avLst/>
          </a:prstGeom>
        </p:spPr>
        <p:txBody>
          <a:bodyPr wrap="square">
            <a:spAutoFit/>
          </a:bodyPr>
          <a:lstStyle/>
          <a:p>
            <a:pPr marL="285750" indent="-285750">
              <a:buFont typeface="Wingdings" panose="05000000000000000000" pitchFamily="2" charset="2"/>
              <a:buChar char="Ø"/>
            </a:pPr>
            <a:r>
              <a:rPr lang="en-US" altLang="zh-CN" b="1" err="1">
                <a:solidFill>
                  <a:srgbClr val="007C6A"/>
                </a:solidFill>
                <a:latin typeface="宋体" panose="02010600030101010101" pitchFamily="2" charset="-122"/>
              </a:rPr>
              <a:t>HBase</a:t>
            </a:r>
            <a:endParaRPr lang="zh-CN" altLang="en-US">
              <a:solidFill>
                <a:srgbClr val="007C6A"/>
              </a:solidFill>
              <a:latin typeface="宋体" panose="02010600030101010101" pitchFamily="2" charset="-122"/>
            </a:endParaRPr>
          </a:p>
          <a:p>
            <a:pPr marL="742950" lvl="1" indent="-285750">
              <a:buFont typeface="Arial" panose="020B0604020202020204" pitchFamily="34" charset="0"/>
              <a:buChar char="•"/>
            </a:pPr>
            <a:r>
              <a:rPr lang="en-US" altLang="zh-CN" err="1">
                <a:solidFill>
                  <a:srgbClr val="007C6A"/>
                </a:solidFill>
                <a:latin typeface="宋体" panose="02010600030101010101" pitchFamily="2" charset="-122"/>
              </a:rPr>
              <a:t>HBase</a:t>
            </a:r>
            <a:r>
              <a:rPr lang="zh-CN" altLang="en-US">
                <a:solidFill>
                  <a:srgbClr val="007C6A"/>
                </a:solidFill>
                <a:latin typeface="宋体" panose="02010600030101010101" pitchFamily="2" charset="-122"/>
              </a:rPr>
              <a:t>是</a:t>
            </a:r>
            <a:r>
              <a:rPr lang="en-US" altLang="zh-CN" b="1">
                <a:solidFill>
                  <a:srgbClr val="007C6A"/>
                </a:solidFill>
                <a:latin typeface="宋体" panose="02010600030101010101" pitchFamily="2" charset="-122"/>
              </a:rPr>
              <a:t>Hadoop</a:t>
            </a:r>
            <a:r>
              <a:rPr lang="zh-CN" altLang="en-US">
                <a:solidFill>
                  <a:srgbClr val="007C6A"/>
                </a:solidFill>
                <a:latin typeface="宋体" panose="02010600030101010101" pitchFamily="2" charset="-122"/>
              </a:rPr>
              <a:t>项目中的数据库。它用于需要对大量的数据进行随机、实时的读写操作的场景中。</a:t>
            </a:r>
            <a:r>
              <a:rPr lang="en-US" altLang="zh-CN" err="1">
                <a:solidFill>
                  <a:srgbClr val="007C6A"/>
                </a:solidFill>
                <a:latin typeface="宋体" panose="02010600030101010101" pitchFamily="2" charset="-122"/>
              </a:rPr>
              <a:t>HBase</a:t>
            </a:r>
            <a:r>
              <a:rPr lang="zh-CN" altLang="en-US">
                <a:solidFill>
                  <a:srgbClr val="007C6A"/>
                </a:solidFill>
                <a:latin typeface="宋体" panose="02010600030101010101" pitchFamily="2" charset="-122"/>
              </a:rPr>
              <a:t>的目标就是处理数据量非常庞大的表，可以用普通的计算机处理超过</a:t>
            </a:r>
            <a:r>
              <a:rPr lang="en-US" altLang="zh-CN">
                <a:solidFill>
                  <a:srgbClr val="007C6A"/>
                </a:solidFill>
                <a:latin typeface="宋体" panose="02010600030101010101" pitchFamily="2" charset="-122"/>
              </a:rPr>
              <a:t>10</a:t>
            </a:r>
            <a:r>
              <a:rPr lang="zh-CN" altLang="en-US">
                <a:solidFill>
                  <a:srgbClr val="007C6A"/>
                </a:solidFill>
                <a:latin typeface="宋体" panose="02010600030101010101" pitchFamily="2" charset="-122"/>
              </a:rPr>
              <a:t>亿行数据，还可处理有数百万列元素的数据表。</a:t>
            </a:r>
          </a:p>
        </p:txBody>
      </p:sp>
      <p:sp>
        <p:nvSpPr>
          <p:cNvPr id="3" name="矩形 2">
            <a:extLst>
              <a:ext uri="{FF2B5EF4-FFF2-40B4-BE49-F238E27FC236}">
                <a16:creationId xmlns:a16="http://schemas.microsoft.com/office/drawing/2014/main" id="{15DDA1D3-205E-4C27-8B42-79447A636244}"/>
              </a:ext>
            </a:extLst>
          </p:cNvPr>
          <p:cNvSpPr/>
          <p:nvPr/>
        </p:nvSpPr>
        <p:spPr>
          <a:xfrm>
            <a:off x="713872" y="4557350"/>
            <a:ext cx="7776864" cy="1754326"/>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microsoft yahei" panose="020B0503020204020204" pitchFamily="34" charset="-122"/>
                <a:ea typeface="microsoft yahei" panose="020B0503020204020204" pitchFamily="34" charset="-122"/>
              </a:rPr>
              <a:t>Cassandra</a:t>
            </a:r>
          </a:p>
          <a:p>
            <a:pPr marL="742950" lvl="1" indent="-285750">
              <a:buFont typeface="Arial" panose="020B0604020202020204" pitchFamily="34" charset="0"/>
              <a:buChar char="•"/>
            </a:pPr>
            <a:r>
              <a:rPr lang="en-US" altLang="zh-CN">
                <a:solidFill>
                  <a:srgbClr val="007C6A"/>
                </a:solidFill>
                <a:latin typeface="宋体" panose="02010600030101010101" pitchFamily="2" charset="-122"/>
              </a:rPr>
              <a:t>Apache Cassandra</a:t>
            </a:r>
            <a:r>
              <a:rPr lang="zh-CN" altLang="en-US">
                <a:solidFill>
                  <a:srgbClr val="007C6A"/>
                </a:solidFill>
                <a:latin typeface="宋体" panose="02010600030101010101" pitchFamily="2" charset="-122"/>
              </a:rPr>
              <a:t>是一款免费的开源</a:t>
            </a:r>
            <a:r>
              <a:rPr lang="en-US" altLang="zh-CN">
                <a:solidFill>
                  <a:srgbClr val="007C6A"/>
                </a:solidFill>
                <a:latin typeface="宋体" panose="02010600030101010101" pitchFamily="2" charset="-122"/>
              </a:rPr>
              <a:t>NoSQL</a:t>
            </a:r>
            <a:r>
              <a:rPr lang="zh-CN" altLang="en-US">
                <a:solidFill>
                  <a:srgbClr val="007C6A"/>
                </a:solidFill>
                <a:latin typeface="宋体" panose="02010600030101010101" pitchFamily="2" charset="-122"/>
              </a:rPr>
              <a:t>数据库，其设计目的在于管理由大量商用服务器构建起来的庞大集群上的</a:t>
            </a:r>
            <a:r>
              <a:rPr lang="zh-CN" altLang="en-US" b="1">
                <a:solidFill>
                  <a:srgbClr val="007C6A"/>
                </a:solidFill>
                <a:latin typeface="宋体" panose="02010600030101010101" pitchFamily="2" charset="-122"/>
              </a:rPr>
              <a:t>海量数据集</a:t>
            </a:r>
            <a:r>
              <a:rPr lang="en-US" altLang="zh-CN" b="1">
                <a:solidFill>
                  <a:srgbClr val="007C6A"/>
                </a:solidFill>
                <a:latin typeface="宋体" panose="02010600030101010101" pitchFamily="2" charset="-122"/>
              </a:rPr>
              <a:t>(</a:t>
            </a:r>
            <a:r>
              <a:rPr lang="zh-CN" altLang="en-US" b="1">
                <a:solidFill>
                  <a:srgbClr val="007C6A"/>
                </a:solidFill>
                <a:latin typeface="宋体" panose="02010600030101010101" pitchFamily="2" charset="-122"/>
              </a:rPr>
              <a:t>数据量通常达到</a:t>
            </a:r>
            <a:r>
              <a:rPr lang="en-US" altLang="zh-CN" b="1">
                <a:solidFill>
                  <a:srgbClr val="007C6A"/>
                </a:solidFill>
                <a:latin typeface="宋体" panose="02010600030101010101" pitchFamily="2" charset="-122"/>
              </a:rPr>
              <a:t>PB</a:t>
            </a:r>
            <a:r>
              <a:rPr lang="zh-CN" altLang="en-US" b="1">
                <a:solidFill>
                  <a:srgbClr val="007C6A"/>
                </a:solidFill>
                <a:latin typeface="宋体" panose="02010600030101010101" pitchFamily="2" charset="-122"/>
              </a:rPr>
              <a:t>级别</a:t>
            </a:r>
            <a:r>
              <a:rPr lang="en-US" altLang="zh-CN" b="1">
                <a:solidFill>
                  <a:srgbClr val="007C6A"/>
                </a:solidFill>
                <a:latin typeface="宋体" panose="02010600030101010101" pitchFamily="2" charset="-122"/>
              </a:rPr>
              <a:t>)</a:t>
            </a:r>
            <a:r>
              <a:rPr lang="zh-CN" altLang="en-US">
                <a:solidFill>
                  <a:srgbClr val="007C6A"/>
                </a:solidFill>
                <a:latin typeface="宋体" panose="02010600030101010101" pitchFamily="2" charset="-122"/>
              </a:rPr>
              <a:t>。在众多显著特性当中，</a:t>
            </a:r>
            <a:r>
              <a:rPr lang="en-US" altLang="zh-CN">
                <a:solidFill>
                  <a:srgbClr val="007C6A"/>
                </a:solidFill>
                <a:latin typeface="宋体" panose="02010600030101010101" pitchFamily="2" charset="-122"/>
              </a:rPr>
              <a:t>Cassandra</a:t>
            </a:r>
            <a:r>
              <a:rPr lang="zh-CN" altLang="en-US">
                <a:solidFill>
                  <a:srgbClr val="007C6A"/>
                </a:solidFill>
                <a:latin typeface="宋体" panose="02010600030101010101" pitchFamily="2" charset="-122"/>
              </a:rPr>
              <a:t>最为卓越的长处是对写入及读取操作进行规模调整，而且其不强调主集群的设计思路能够以相对直观的方式简化各集群的创建与扩展流程。</a:t>
            </a:r>
          </a:p>
        </p:txBody>
      </p:sp>
      <p:pic>
        <p:nvPicPr>
          <p:cNvPr id="4" name="图片 3">
            <a:extLst>
              <a:ext uri="{FF2B5EF4-FFF2-40B4-BE49-F238E27FC236}">
                <a16:creationId xmlns:a16="http://schemas.microsoft.com/office/drawing/2014/main" id="{0EC1492E-B830-46A4-8898-160F72B1EBCF}"/>
              </a:ext>
            </a:extLst>
          </p:cNvPr>
          <p:cNvPicPr>
            <a:picLocks noChangeAspect="1"/>
          </p:cNvPicPr>
          <p:nvPr/>
        </p:nvPicPr>
        <p:blipFill>
          <a:blip r:embed="rId2"/>
          <a:stretch>
            <a:fillRect/>
          </a:stretch>
        </p:blipFill>
        <p:spPr>
          <a:xfrm>
            <a:off x="363210" y="3645024"/>
            <a:ext cx="3000375" cy="742950"/>
          </a:xfrm>
          <a:prstGeom prst="rect">
            <a:avLst/>
          </a:prstGeom>
        </p:spPr>
      </p:pic>
      <p:pic>
        <p:nvPicPr>
          <p:cNvPr id="5" name="图片 4">
            <a:extLst>
              <a:ext uri="{FF2B5EF4-FFF2-40B4-BE49-F238E27FC236}">
                <a16:creationId xmlns:a16="http://schemas.microsoft.com/office/drawing/2014/main" id="{CEE1CC3E-E169-454A-97AA-E3DDD968C58A}"/>
              </a:ext>
            </a:extLst>
          </p:cNvPr>
          <p:cNvPicPr>
            <a:picLocks noChangeAspect="1"/>
          </p:cNvPicPr>
          <p:nvPr/>
        </p:nvPicPr>
        <p:blipFill>
          <a:blip r:embed="rId3"/>
          <a:stretch>
            <a:fillRect/>
          </a:stretch>
        </p:blipFill>
        <p:spPr>
          <a:xfrm>
            <a:off x="251520" y="1078128"/>
            <a:ext cx="1863908" cy="639443"/>
          </a:xfrm>
          <a:prstGeom prst="rect">
            <a:avLst/>
          </a:prstGeom>
        </p:spPr>
      </p:pic>
      <p:sp>
        <p:nvSpPr>
          <p:cNvPr id="6" name="TextBox 1">
            <a:extLst>
              <a:ext uri="{FF2B5EF4-FFF2-40B4-BE49-F238E27FC236}">
                <a16:creationId xmlns:a16="http://schemas.microsoft.com/office/drawing/2014/main" id="{F97E89C5-69A4-4728-ACB7-0B4C764433D5}"/>
              </a:ext>
            </a:extLst>
          </p:cNvPr>
          <p:cNvSpPr txBox="1"/>
          <p:nvPr/>
        </p:nvSpPr>
        <p:spPr>
          <a:xfrm>
            <a:off x="1967372" y="119922"/>
            <a:ext cx="4807717" cy="646331"/>
          </a:xfrm>
          <a:prstGeom prst="rect">
            <a:avLst/>
          </a:prstGeom>
          <a:noFill/>
        </p:spPr>
        <p:txBody>
          <a:bodyPr wrap="square" rtlCol="0">
            <a:spAutoFit/>
          </a:bodyPr>
          <a:lstStyle/>
          <a:p>
            <a:pPr>
              <a:lnSpc>
                <a:spcPct val="150000"/>
              </a:lnSpc>
            </a:pP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       NoSQL</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兄弟会</a:t>
            </a: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列式数据库</a:t>
            </a:r>
            <a:endPar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322264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03253FC-FD53-42DE-A392-CFE06DEFF35E}"/>
              </a:ext>
            </a:extLst>
          </p:cNvPr>
          <p:cNvPicPr>
            <a:picLocks noChangeAspect="1"/>
          </p:cNvPicPr>
          <p:nvPr/>
        </p:nvPicPr>
        <p:blipFill>
          <a:blip r:embed="rId2"/>
          <a:stretch>
            <a:fillRect/>
          </a:stretch>
        </p:blipFill>
        <p:spPr>
          <a:xfrm>
            <a:off x="611560" y="908720"/>
            <a:ext cx="7583953" cy="4608512"/>
          </a:xfrm>
          <a:prstGeom prst="rect">
            <a:avLst/>
          </a:prstGeom>
        </p:spPr>
      </p:pic>
      <p:sp>
        <p:nvSpPr>
          <p:cNvPr id="3" name="矩形 2">
            <a:extLst>
              <a:ext uri="{FF2B5EF4-FFF2-40B4-BE49-F238E27FC236}">
                <a16:creationId xmlns:a16="http://schemas.microsoft.com/office/drawing/2014/main" id="{C31A3E47-5216-4B3C-929A-A94BA1190AF2}"/>
              </a:ext>
            </a:extLst>
          </p:cNvPr>
          <p:cNvSpPr/>
          <p:nvPr/>
        </p:nvSpPr>
        <p:spPr>
          <a:xfrm>
            <a:off x="1763688" y="5877272"/>
            <a:ext cx="5724644" cy="369332"/>
          </a:xfrm>
          <a:prstGeom prst="rect">
            <a:avLst/>
          </a:prstGeom>
        </p:spPr>
        <p:txBody>
          <a:bodyPr wrap="none">
            <a:spAutoFit/>
          </a:bodyPr>
          <a:lstStyle/>
          <a:p>
            <a:r>
              <a:rPr lang="zh-CN" altLang="en-US">
                <a:solidFill>
                  <a:srgbClr val="007C6A"/>
                </a:solidFill>
                <a:latin typeface="tahoma" panose="020B0604030504040204" pitchFamily="34" charset="0"/>
              </a:rPr>
              <a:t>主要应用：社会关系，公共交通网络，地图及网络拓谱</a:t>
            </a:r>
            <a:endParaRPr lang="zh-CN" altLang="en-US">
              <a:solidFill>
                <a:srgbClr val="007C6A"/>
              </a:solidFill>
            </a:endParaRPr>
          </a:p>
        </p:txBody>
      </p:sp>
      <p:pic>
        <p:nvPicPr>
          <p:cNvPr id="4" name="图片 3">
            <a:extLst>
              <a:ext uri="{FF2B5EF4-FFF2-40B4-BE49-F238E27FC236}">
                <a16:creationId xmlns:a16="http://schemas.microsoft.com/office/drawing/2014/main" id="{3EDCEC32-FC93-47CE-B580-33A63ED8B6FE}"/>
              </a:ext>
            </a:extLst>
          </p:cNvPr>
          <p:cNvPicPr>
            <a:picLocks noChangeAspect="1"/>
          </p:cNvPicPr>
          <p:nvPr/>
        </p:nvPicPr>
        <p:blipFill>
          <a:blip r:embed="rId3"/>
          <a:stretch>
            <a:fillRect/>
          </a:stretch>
        </p:blipFill>
        <p:spPr>
          <a:xfrm>
            <a:off x="467544" y="5210564"/>
            <a:ext cx="2114550" cy="504825"/>
          </a:xfrm>
          <a:prstGeom prst="rect">
            <a:avLst/>
          </a:prstGeom>
        </p:spPr>
      </p:pic>
      <p:sp>
        <p:nvSpPr>
          <p:cNvPr id="5" name="TextBox 1">
            <a:extLst>
              <a:ext uri="{FF2B5EF4-FFF2-40B4-BE49-F238E27FC236}">
                <a16:creationId xmlns:a16="http://schemas.microsoft.com/office/drawing/2014/main" id="{40ACFF3A-637B-49F3-AA2F-BD22F765CD41}"/>
              </a:ext>
            </a:extLst>
          </p:cNvPr>
          <p:cNvSpPr txBox="1"/>
          <p:nvPr/>
        </p:nvSpPr>
        <p:spPr>
          <a:xfrm>
            <a:off x="1967372" y="119922"/>
            <a:ext cx="6228141" cy="646331"/>
          </a:xfrm>
          <a:prstGeom prst="rect">
            <a:avLst/>
          </a:prstGeom>
          <a:noFill/>
        </p:spPr>
        <p:txBody>
          <a:bodyPr wrap="square" rtlCol="0">
            <a:spAutoFit/>
          </a:bodyPr>
          <a:lstStyle/>
          <a:p>
            <a:pPr>
              <a:lnSpc>
                <a:spcPct val="150000"/>
              </a:lnSpc>
            </a:pP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       NoSQL</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兄弟会</a:t>
            </a: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图关系数据库</a:t>
            </a:r>
            <a:endPar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342489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EFF2369-EB4B-4782-8E32-1CA603D01A91}"/>
              </a:ext>
            </a:extLst>
          </p:cNvPr>
          <p:cNvPicPr>
            <a:picLocks noChangeAspect="1"/>
          </p:cNvPicPr>
          <p:nvPr/>
        </p:nvPicPr>
        <p:blipFill>
          <a:blip r:embed="rId2"/>
          <a:stretch>
            <a:fillRect/>
          </a:stretch>
        </p:blipFill>
        <p:spPr>
          <a:xfrm>
            <a:off x="899591" y="1098902"/>
            <a:ext cx="7222003" cy="5498450"/>
          </a:xfrm>
          <a:prstGeom prst="rect">
            <a:avLst/>
          </a:prstGeom>
        </p:spPr>
      </p:pic>
      <p:sp>
        <p:nvSpPr>
          <p:cNvPr id="3" name="矩形 2">
            <a:extLst>
              <a:ext uri="{FF2B5EF4-FFF2-40B4-BE49-F238E27FC236}">
                <a16:creationId xmlns:a16="http://schemas.microsoft.com/office/drawing/2014/main" id="{97CDFFDA-2842-4695-8254-4B7983C53A8A}"/>
              </a:ext>
            </a:extLst>
          </p:cNvPr>
          <p:cNvSpPr/>
          <p:nvPr/>
        </p:nvSpPr>
        <p:spPr>
          <a:xfrm>
            <a:off x="737702" y="775737"/>
            <a:ext cx="4194337" cy="646331"/>
          </a:xfrm>
          <a:prstGeom prst="rect">
            <a:avLst/>
          </a:prstGeom>
        </p:spPr>
        <p:txBody>
          <a:bodyPr wrap="square">
            <a:spAutoFit/>
          </a:bodyPr>
          <a:lstStyle/>
          <a:p>
            <a:r>
              <a:rPr lang="en-US" altLang="zh-CN" b="1">
                <a:solidFill>
                  <a:srgbClr val="007C6A"/>
                </a:solidFill>
                <a:latin typeface="Helvetica Neue"/>
              </a:rPr>
              <a:t>DB-Engines </a:t>
            </a:r>
            <a:r>
              <a:rPr lang="zh-CN" altLang="en-US" b="1">
                <a:solidFill>
                  <a:srgbClr val="007C6A"/>
                </a:solidFill>
                <a:latin typeface="Helvetica Neue"/>
              </a:rPr>
              <a:t>数据库排名</a:t>
            </a:r>
            <a:endParaRPr lang="en-US" altLang="zh-CN" b="1">
              <a:solidFill>
                <a:srgbClr val="007C6A"/>
              </a:solidFill>
              <a:latin typeface="Helvetica Neue"/>
            </a:endParaRPr>
          </a:p>
          <a:p>
            <a:r>
              <a:rPr lang="en-US" altLang="zh-CN" b="1">
                <a:solidFill>
                  <a:srgbClr val="007C6A"/>
                </a:solidFill>
                <a:hlinkClick r:id="rId3"/>
              </a:rPr>
              <a:t>http://db-engines.com/en/ranking</a:t>
            </a:r>
            <a:endParaRPr lang="zh-CN" altLang="en-US" b="1">
              <a:solidFill>
                <a:srgbClr val="007C6A"/>
              </a:solidFill>
            </a:endParaRPr>
          </a:p>
        </p:txBody>
      </p:sp>
    </p:spTree>
    <p:extLst>
      <p:ext uri="{BB962C8B-B14F-4D97-AF65-F5344CB8AC3E}">
        <p14:creationId xmlns:p14="http://schemas.microsoft.com/office/powerpoint/2010/main" val="978194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9F5C92F-372A-4235-883F-E455A0202E23}"/>
              </a:ext>
            </a:extLst>
          </p:cNvPr>
          <p:cNvSpPr/>
          <p:nvPr/>
        </p:nvSpPr>
        <p:spPr>
          <a:xfrm>
            <a:off x="611560" y="1556792"/>
            <a:ext cx="3231526" cy="738664"/>
          </a:xfrm>
          <a:prstGeom prst="rect">
            <a:avLst/>
          </a:prstGeom>
        </p:spPr>
        <p:txBody>
          <a:bodyPr wrap="none">
            <a:spAutoFit/>
          </a:bodyPr>
          <a:lstStyle/>
          <a:p>
            <a:pPr>
              <a:lnSpc>
                <a:spcPct val="150000"/>
              </a:lnSpc>
            </a:pPr>
            <a:r>
              <a:rPr lang="en-US" altLang="zh-CN" sz="2800" b="1" dirty="0">
                <a:solidFill>
                  <a:srgbClr val="007C6A"/>
                </a:solidFill>
              </a:rPr>
              <a:t> Redis</a:t>
            </a:r>
            <a:r>
              <a:rPr lang="zh-CN" altLang="en-US" sz="2800" b="1" dirty="0">
                <a:solidFill>
                  <a:srgbClr val="007C6A"/>
                </a:solidFill>
              </a:rPr>
              <a:t>的介绍及安装</a:t>
            </a:r>
            <a:endParaRPr lang="en-US" altLang="zh-CN" sz="2800" b="1" dirty="0">
              <a:solidFill>
                <a:srgbClr val="007C6A"/>
              </a:solidFill>
            </a:endParaRPr>
          </a:p>
        </p:txBody>
      </p:sp>
    </p:spTree>
    <p:extLst>
      <p:ext uri="{BB962C8B-B14F-4D97-AF65-F5344CB8AC3E}">
        <p14:creationId xmlns:p14="http://schemas.microsoft.com/office/powerpoint/2010/main" val="3713886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1877A87-3E69-4EC5-99A5-8095881EE21E}"/>
              </a:ext>
            </a:extLst>
          </p:cNvPr>
          <p:cNvSpPr/>
          <p:nvPr/>
        </p:nvSpPr>
        <p:spPr>
          <a:xfrm>
            <a:off x="2483768" y="116632"/>
            <a:ext cx="1491434"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介绍</a:t>
            </a:r>
            <a:endParaRPr lang="en-US" altLang="zh-CN" sz="2400" b="1" dirty="0">
              <a:solidFill>
                <a:schemeClr val="bg1"/>
              </a:solidFill>
            </a:endParaRPr>
          </a:p>
        </p:txBody>
      </p:sp>
      <p:sp>
        <p:nvSpPr>
          <p:cNvPr id="3" name="矩形 2">
            <a:extLst>
              <a:ext uri="{FF2B5EF4-FFF2-40B4-BE49-F238E27FC236}">
                <a16:creationId xmlns:a16="http://schemas.microsoft.com/office/drawing/2014/main" id="{0B431E92-982A-4F56-B4AC-4EB95A4F99B4}"/>
              </a:ext>
            </a:extLst>
          </p:cNvPr>
          <p:cNvSpPr/>
          <p:nvPr/>
        </p:nvSpPr>
        <p:spPr>
          <a:xfrm>
            <a:off x="755576" y="1052736"/>
            <a:ext cx="7776864" cy="5373779"/>
          </a:xfrm>
          <a:prstGeom prst="rect">
            <a:avLst/>
          </a:prstGeom>
        </p:spPr>
        <p:txBody>
          <a:bodyPr wrap="square">
            <a:spAutoFit/>
          </a:bodyPr>
          <a:lstStyle/>
          <a:p>
            <a:pPr>
              <a:lnSpc>
                <a:spcPct val="130000"/>
              </a:lnSpc>
            </a:pPr>
            <a:r>
              <a:rPr lang="en-US" altLang="zh-CN" sz="2000" dirty="0">
                <a:solidFill>
                  <a:srgbClr val="007C6A"/>
                </a:solidFill>
                <a:latin typeface="arial" panose="020B0604020202020204" pitchFamily="34" charset="0"/>
              </a:rPr>
              <a:t>	R</a:t>
            </a:r>
            <a:r>
              <a:rPr lang="en-US" altLang="zh-CN" sz="2400" dirty="0">
                <a:solidFill>
                  <a:srgbClr val="007C6A"/>
                </a:solidFill>
                <a:latin typeface="arial" panose="020B0604020202020204" pitchFamily="34" charset="0"/>
              </a:rPr>
              <a:t>edis</a:t>
            </a:r>
            <a:r>
              <a:rPr lang="zh-CN" altLang="en-US" sz="2400" dirty="0">
                <a:solidFill>
                  <a:srgbClr val="007C6A"/>
                </a:solidFill>
                <a:latin typeface="arial" panose="020B0604020202020204" pitchFamily="34" charset="0"/>
              </a:rPr>
              <a:t>是一个开源的</a:t>
            </a:r>
            <a:r>
              <a:rPr lang="en-US" altLang="zh-CN" sz="2400" dirty="0">
                <a:solidFill>
                  <a:srgbClr val="007C6A"/>
                </a:solidFill>
                <a:latin typeface="arial" panose="020B0604020202020204" pitchFamily="34" charset="0"/>
              </a:rPr>
              <a:t>key-value</a:t>
            </a:r>
            <a:r>
              <a:rPr lang="zh-CN" altLang="en-US" sz="2400" dirty="0">
                <a:solidFill>
                  <a:srgbClr val="007C6A"/>
                </a:solidFill>
                <a:latin typeface="arial" panose="020B0604020202020204" pitchFamily="34" charset="0"/>
              </a:rPr>
              <a:t>存储系统。和</a:t>
            </a:r>
            <a:r>
              <a:rPr lang="en-US" altLang="zh-CN" sz="2400" dirty="0">
                <a:solidFill>
                  <a:srgbClr val="007C6A"/>
                </a:solidFill>
                <a:latin typeface="arial" panose="020B0604020202020204" pitchFamily="34" charset="0"/>
              </a:rPr>
              <a:t>Memcached</a:t>
            </a:r>
            <a:r>
              <a:rPr lang="zh-CN" altLang="en-US" sz="2400" dirty="0">
                <a:solidFill>
                  <a:srgbClr val="007C6A"/>
                </a:solidFill>
                <a:latin typeface="arial" panose="020B0604020202020204" pitchFamily="34" charset="0"/>
              </a:rPr>
              <a:t>类似，它支持存储的</a:t>
            </a:r>
            <a:r>
              <a:rPr lang="en-US" altLang="zh-CN" sz="2400" dirty="0">
                <a:solidFill>
                  <a:srgbClr val="007C6A"/>
                </a:solidFill>
                <a:latin typeface="arial" panose="020B0604020202020204" pitchFamily="34" charset="0"/>
              </a:rPr>
              <a:t>value</a:t>
            </a:r>
            <a:r>
              <a:rPr lang="zh-CN" altLang="en-US" sz="2400" dirty="0">
                <a:solidFill>
                  <a:srgbClr val="007C6A"/>
                </a:solidFill>
                <a:latin typeface="arial" panose="020B0604020202020204" pitchFamily="34" charset="0"/>
              </a:rPr>
              <a:t>类型相对更多，包括</a:t>
            </a:r>
            <a:r>
              <a:rPr lang="en-US" altLang="zh-CN" sz="2400" dirty="0">
                <a:solidFill>
                  <a:srgbClr val="007C6A"/>
                </a:solidFill>
                <a:latin typeface="arial" panose="020B0604020202020204" pitchFamily="34" charset="0"/>
              </a:rPr>
              <a:t>string(</a:t>
            </a:r>
            <a:r>
              <a:rPr lang="zh-CN" altLang="en-US" sz="2400" dirty="0">
                <a:solidFill>
                  <a:srgbClr val="007C6A"/>
                </a:solidFill>
                <a:latin typeface="arial" panose="020B0604020202020204" pitchFamily="34" charset="0"/>
              </a:rPr>
              <a:t>字符串</a:t>
            </a:r>
            <a:r>
              <a:rPr lang="en-US" altLang="zh-CN" sz="2400" dirty="0">
                <a:solidFill>
                  <a:srgbClr val="007C6A"/>
                </a:solidFill>
                <a:latin typeface="arial" panose="020B0604020202020204" pitchFamily="34" charset="0"/>
              </a:rPr>
              <a:t>)</a:t>
            </a:r>
            <a:r>
              <a:rPr lang="zh-CN" altLang="en-US" sz="2400" dirty="0">
                <a:solidFill>
                  <a:srgbClr val="007C6A"/>
                </a:solidFill>
                <a:latin typeface="arial" panose="020B0604020202020204" pitchFamily="34" charset="0"/>
              </a:rPr>
              <a:t>、</a:t>
            </a:r>
            <a:r>
              <a:rPr lang="en-US" altLang="zh-CN" sz="2400" dirty="0">
                <a:solidFill>
                  <a:srgbClr val="007C6A"/>
                </a:solidFill>
                <a:latin typeface="arial" panose="020B0604020202020204" pitchFamily="34" charset="0"/>
              </a:rPr>
              <a:t>list(</a:t>
            </a:r>
            <a:r>
              <a:rPr lang="zh-CN" altLang="en-US" sz="2400" dirty="0">
                <a:solidFill>
                  <a:srgbClr val="007C6A"/>
                </a:solidFill>
                <a:latin typeface="arial" panose="020B0604020202020204" pitchFamily="34" charset="0"/>
              </a:rPr>
              <a:t>链表</a:t>
            </a:r>
            <a:r>
              <a:rPr lang="en-US" altLang="zh-CN" sz="2400" dirty="0">
                <a:solidFill>
                  <a:srgbClr val="007C6A"/>
                </a:solidFill>
                <a:latin typeface="arial" panose="020B0604020202020204" pitchFamily="34" charset="0"/>
              </a:rPr>
              <a:t>)</a:t>
            </a:r>
            <a:r>
              <a:rPr lang="zh-CN" altLang="en-US" sz="2400" dirty="0">
                <a:solidFill>
                  <a:srgbClr val="007C6A"/>
                </a:solidFill>
                <a:latin typeface="arial" panose="020B0604020202020204" pitchFamily="34" charset="0"/>
              </a:rPr>
              <a:t>、</a:t>
            </a:r>
            <a:r>
              <a:rPr lang="en-US" altLang="zh-CN" sz="2400" dirty="0">
                <a:solidFill>
                  <a:srgbClr val="007C6A"/>
                </a:solidFill>
                <a:latin typeface="arial" panose="020B0604020202020204" pitchFamily="34" charset="0"/>
              </a:rPr>
              <a:t>set(</a:t>
            </a:r>
            <a:r>
              <a:rPr lang="zh-CN" altLang="en-US" sz="2400" dirty="0">
                <a:solidFill>
                  <a:srgbClr val="007C6A"/>
                </a:solidFill>
                <a:latin typeface="arial" panose="020B0604020202020204" pitchFamily="34" charset="0"/>
              </a:rPr>
              <a:t>集合</a:t>
            </a:r>
            <a:r>
              <a:rPr lang="en-US" altLang="zh-CN" sz="2400" dirty="0">
                <a:solidFill>
                  <a:srgbClr val="007C6A"/>
                </a:solidFill>
                <a:latin typeface="arial" panose="020B0604020202020204" pitchFamily="34" charset="0"/>
              </a:rPr>
              <a:t>)</a:t>
            </a:r>
            <a:r>
              <a:rPr lang="zh-CN" altLang="en-US" sz="2400" dirty="0">
                <a:solidFill>
                  <a:srgbClr val="007C6A"/>
                </a:solidFill>
                <a:latin typeface="arial" panose="020B0604020202020204" pitchFamily="34" charset="0"/>
              </a:rPr>
              <a:t>、</a:t>
            </a:r>
            <a:r>
              <a:rPr lang="en-US" altLang="zh-CN" sz="2400" dirty="0" err="1">
                <a:solidFill>
                  <a:srgbClr val="007C6A"/>
                </a:solidFill>
                <a:latin typeface="arial" panose="020B0604020202020204" pitchFamily="34" charset="0"/>
              </a:rPr>
              <a:t>zset</a:t>
            </a:r>
            <a:r>
              <a:rPr lang="en-US" altLang="zh-CN" sz="2400" dirty="0">
                <a:solidFill>
                  <a:srgbClr val="007C6A"/>
                </a:solidFill>
                <a:latin typeface="arial" panose="020B0604020202020204" pitchFamily="34" charset="0"/>
              </a:rPr>
              <a:t>(sorted set --</a:t>
            </a:r>
            <a:r>
              <a:rPr lang="zh-CN" altLang="en-US" sz="2400" dirty="0">
                <a:solidFill>
                  <a:srgbClr val="007C6A"/>
                </a:solidFill>
                <a:latin typeface="arial" panose="020B0604020202020204" pitchFamily="34" charset="0"/>
              </a:rPr>
              <a:t>有序集合</a:t>
            </a:r>
            <a:r>
              <a:rPr lang="en-US" altLang="zh-CN" sz="2400" dirty="0">
                <a:solidFill>
                  <a:srgbClr val="007C6A"/>
                </a:solidFill>
                <a:latin typeface="arial" panose="020B0604020202020204" pitchFamily="34" charset="0"/>
              </a:rPr>
              <a:t>)</a:t>
            </a:r>
            <a:r>
              <a:rPr lang="zh-CN" altLang="en-US" sz="2400" dirty="0">
                <a:solidFill>
                  <a:srgbClr val="007C6A"/>
                </a:solidFill>
                <a:latin typeface="arial" panose="020B0604020202020204" pitchFamily="34" charset="0"/>
              </a:rPr>
              <a:t>和</a:t>
            </a:r>
            <a:r>
              <a:rPr lang="en-US" altLang="zh-CN" sz="2400" dirty="0">
                <a:solidFill>
                  <a:srgbClr val="007C6A"/>
                </a:solidFill>
                <a:latin typeface="arial" panose="020B0604020202020204" pitchFamily="34" charset="0"/>
              </a:rPr>
              <a:t>hash</a:t>
            </a:r>
            <a:r>
              <a:rPr lang="zh-CN" altLang="en-US" sz="2400" dirty="0">
                <a:solidFill>
                  <a:srgbClr val="007C6A"/>
                </a:solidFill>
                <a:latin typeface="arial" panose="020B0604020202020204" pitchFamily="34" charset="0"/>
              </a:rPr>
              <a:t>（哈希类型）。这些数据类型都支持</a:t>
            </a:r>
            <a:r>
              <a:rPr lang="en-US" altLang="zh-CN" sz="2400" dirty="0">
                <a:solidFill>
                  <a:srgbClr val="007C6A"/>
                </a:solidFill>
                <a:latin typeface="arial" panose="020B0604020202020204" pitchFamily="34" charset="0"/>
              </a:rPr>
              <a:t>push/pop</a:t>
            </a:r>
            <a:r>
              <a:rPr lang="zh-CN" altLang="en-US" sz="2400" dirty="0">
                <a:solidFill>
                  <a:srgbClr val="007C6A"/>
                </a:solidFill>
                <a:latin typeface="arial" panose="020B0604020202020204" pitchFamily="34" charset="0"/>
              </a:rPr>
              <a:t>、</a:t>
            </a:r>
            <a:r>
              <a:rPr lang="en-US" altLang="zh-CN" sz="2400" dirty="0">
                <a:solidFill>
                  <a:srgbClr val="007C6A"/>
                </a:solidFill>
                <a:latin typeface="arial" panose="020B0604020202020204" pitchFamily="34" charset="0"/>
              </a:rPr>
              <a:t>add/remove</a:t>
            </a:r>
            <a:r>
              <a:rPr lang="zh-CN" altLang="en-US" sz="2400" dirty="0">
                <a:solidFill>
                  <a:srgbClr val="007C6A"/>
                </a:solidFill>
                <a:latin typeface="arial" panose="020B0604020202020204" pitchFamily="34" charset="0"/>
              </a:rPr>
              <a:t>及取交集并集和差集及更丰富的操作，而且这些操作都是原子性的。在此基础上，</a:t>
            </a:r>
            <a:r>
              <a:rPr lang="en-US" altLang="zh-CN" sz="2400" dirty="0">
                <a:solidFill>
                  <a:srgbClr val="007C6A"/>
                </a:solidFill>
                <a:latin typeface="arial" panose="020B0604020202020204" pitchFamily="34" charset="0"/>
              </a:rPr>
              <a:t>Redis</a:t>
            </a:r>
            <a:r>
              <a:rPr lang="zh-CN" altLang="en-US" sz="2400" dirty="0">
                <a:solidFill>
                  <a:srgbClr val="007C6A"/>
                </a:solidFill>
                <a:latin typeface="arial" panose="020B0604020202020204" pitchFamily="34" charset="0"/>
              </a:rPr>
              <a:t>支持各种不同方式的排序。与</a:t>
            </a:r>
            <a:r>
              <a:rPr lang="en-US" altLang="zh-CN" sz="2400" dirty="0" err="1">
                <a:solidFill>
                  <a:srgbClr val="007C6A"/>
                </a:solidFill>
                <a:latin typeface="arial" panose="020B0604020202020204" pitchFamily="34" charset="0"/>
              </a:rPr>
              <a:t>memcached</a:t>
            </a:r>
            <a:r>
              <a:rPr lang="zh-CN" altLang="en-US" sz="2400" dirty="0">
                <a:solidFill>
                  <a:srgbClr val="007C6A"/>
                </a:solidFill>
                <a:latin typeface="arial" panose="020B0604020202020204" pitchFamily="34" charset="0"/>
              </a:rPr>
              <a:t>一样，为了保证效率，数据都是缓存在内存中。区别的是</a:t>
            </a:r>
            <a:r>
              <a:rPr lang="en-US" altLang="zh-CN" sz="2400" dirty="0">
                <a:solidFill>
                  <a:srgbClr val="007C6A"/>
                </a:solidFill>
                <a:latin typeface="arial" panose="020B0604020202020204" pitchFamily="34" charset="0"/>
              </a:rPr>
              <a:t>Redis</a:t>
            </a:r>
            <a:r>
              <a:rPr lang="zh-CN" altLang="en-US" sz="2400" dirty="0">
                <a:solidFill>
                  <a:srgbClr val="007C6A"/>
                </a:solidFill>
                <a:latin typeface="arial" panose="020B0604020202020204" pitchFamily="34" charset="0"/>
              </a:rPr>
              <a:t>会周期性的把更新的数据写入磁盘或者把修改操作写入追加的记录文件，并且在此基础上实现了</a:t>
            </a:r>
            <a:r>
              <a:rPr lang="en-US" altLang="zh-CN" sz="2400" dirty="0">
                <a:solidFill>
                  <a:srgbClr val="007C6A"/>
                </a:solidFill>
                <a:latin typeface="arial" panose="020B0604020202020204" pitchFamily="34" charset="0"/>
              </a:rPr>
              <a:t>master-slave(</a:t>
            </a:r>
            <a:r>
              <a:rPr lang="zh-CN" altLang="en-US" sz="2400" dirty="0">
                <a:solidFill>
                  <a:srgbClr val="007C6A"/>
                </a:solidFill>
                <a:latin typeface="arial" panose="020B0604020202020204" pitchFamily="34" charset="0"/>
              </a:rPr>
              <a:t>主从</a:t>
            </a:r>
            <a:r>
              <a:rPr lang="en-US" altLang="zh-CN" sz="2400" dirty="0">
                <a:solidFill>
                  <a:srgbClr val="007C6A"/>
                </a:solidFill>
                <a:latin typeface="arial" panose="020B0604020202020204" pitchFamily="34" charset="0"/>
              </a:rPr>
              <a:t>)</a:t>
            </a:r>
            <a:r>
              <a:rPr lang="zh-CN" altLang="en-US" sz="2400" dirty="0">
                <a:solidFill>
                  <a:srgbClr val="007C6A"/>
                </a:solidFill>
                <a:latin typeface="arial" panose="020B0604020202020204" pitchFamily="34" charset="0"/>
              </a:rPr>
              <a:t>同步</a:t>
            </a:r>
            <a:r>
              <a:rPr lang="zh-CN" altLang="en-US" sz="2000" dirty="0">
                <a:solidFill>
                  <a:srgbClr val="007C6A"/>
                </a:solidFill>
                <a:latin typeface="arial" panose="020B0604020202020204" pitchFamily="34" charset="0"/>
              </a:rPr>
              <a:t>。</a:t>
            </a:r>
            <a:endParaRPr lang="zh-CN" altLang="en-US" sz="2000" dirty="0">
              <a:solidFill>
                <a:srgbClr val="007C6A"/>
              </a:solidFill>
            </a:endParaRPr>
          </a:p>
        </p:txBody>
      </p:sp>
    </p:spTree>
    <p:extLst>
      <p:ext uri="{BB962C8B-B14F-4D97-AF65-F5344CB8AC3E}">
        <p14:creationId xmlns:p14="http://schemas.microsoft.com/office/powerpoint/2010/main" val="1846503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4">
            <a:extLst>
              <a:ext uri="{FF2B5EF4-FFF2-40B4-BE49-F238E27FC236}">
                <a16:creationId xmlns:a16="http://schemas.microsoft.com/office/drawing/2014/main" id="{17D48FB3-41E5-48FD-AEF9-91BB401AE0A0}"/>
              </a:ext>
            </a:extLst>
          </p:cNvPr>
          <p:cNvSpPr txBox="1"/>
          <p:nvPr/>
        </p:nvSpPr>
        <p:spPr>
          <a:xfrm>
            <a:off x="683568" y="1560842"/>
            <a:ext cx="6219704" cy="400110"/>
          </a:xfrm>
          <a:prstGeom prst="rect">
            <a:avLst/>
          </a:prstGeom>
          <a:noFill/>
        </p:spPr>
        <p:txBody>
          <a:bodyPr wrap="square" lIns="91439" tIns="45720" rIns="91439" bIns="45720" rtlCol="0">
            <a:spAutoFit/>
          </a:bodyPr>
          <a:lstStyle/>
          <a:p>
            <a:r>
              <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rPr>
              <a:t>1</a:t>
            </a: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a:t>
            </a:r>
            <a:r>
              <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rPr>
              <a:t>NoSQL</a:t>
            </a: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数据库简介</a:t>
            </a:r>
          </a:p>
        </p:txBody>
      </p:sp>
      <p:sp>
        <p:nvSpPr>
          <p:cNvPr id="3" name="文本框 14">
            <a:extLst>
              <a:ext uri="{FF2B5EF4-FFF2-40B4-BE49-F238E27FC236}">
                <a16:creationId xmlns:a16="http://schemas.microsoft.com/office/drawing/2014/main" id="{C6EC5672-6059-4B4E-AD9C-3FCB5EA6382D}"/>
              </a:ext>
            </a:extLst>
          </p:cNvPr>
          <p:cNvSpPr txBox="1"/>
          <p:nvPr/>
        </p:nvSpPr>
        <p:spPr>
          <a:xfrm>
            <a:off x="683568" y="2222912"/>
            <a:ext cx="6646316" cy="400110"/>
          </a:xfrm>
          <a:prstGeom prst="rect">
            <a:avLst/>
          </a:prstGeom>
          <a:noFill/>
        </p:spPr>
        <p:txBody>
          <a:bodyPr wrap="square" lIns="91439" tIns="45720" rIns="91439" bIns="45720" rtlCol="0">
            <a:spAutoFit/>
          </a:bodyPr>
          <a:lstStyle/>
          <a:p>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2</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a:t>
            </a: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Redis</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的介绍及安装启动</a:t>
            </a:r>
          </a:p>
        </p:txBody>
      </p:sp>
      <p:sp>
        <p:nvSpPr>
          <p:cNvPr id="4" name="文本框 14">
            <a:extLst>
              <a:ext uri="{FF2B5EF4-FFF2-40B4-BE49-F238E27FC236}">
                <a16:creationId xmlns:a16="http://schemas.microsoft.com/office/drawing/2014/main" id="{FA0AEAC0-D602-4AD9-B850-DBBB46E52BA2}"/>
              </a:ext>
            </a:extLst>
          </p:cNvPr>
          <p:cNvSpPr txBox="1"/>
          <p:nvPr/>
        </p:nvSpPr>
        <p:spPr>
          <a:xfrm>
            <a:off x="683568" y="2972281"/>
            <a:ext cx="3848957" cy="400110"/>
          </a:xfrm>
          <a:prstGeom prst="rect">
            <a:avLst/>
          </a:prstGeom>
          <a:noFill/>
        </p:spPr>
        <p:txBody>
          <a:bodyPr wrap="square" lIns="91439" tIns="45720" rIns="91439" bIns="45720" rtlCol="0">
            <a:spAutoFit/>
          </a:bodyPr>
          <a:lstStyle/>
          <a:p>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3</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a:t>
            </a: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Redis</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的五大数据类型</a:t>
            </a:r>
          </a:p>
        </p:txBody>
      </p:sp>
      <p:sp>
        <p:nvSpPr>
          <p:cNvPr id="6" name="文本框 14">
            <a:extLst>
              <a:ext uri="{FF2B5EF4-FFF2-40B4-BE49-F238E27FC236}">
                <a16:creationId xmlns:a16="http://schemas.microsoft.com/office/drawing/2014/main" id="{9C36F9FE-C369-46AD-BBBD-3C3144879584}"/>
              </a:ext>
            </a:extLst>
          </p:cNvPr>
          <p:cNvSpPr txBox="1"/>
          <p:nvPr/>
        </p:nvSpPr>
        <p:spPr>
          <a:xfrm>
            <a:off x="4826969" y="2263864"/>
            <a:ext cx="2808312" cy="499111"/>
          </a:xfrm>
          <a:prstGeom prst="rect">
            <a:avLst/>
          </a:prstGeom>
          <a:noFill/>
        </p:spPr>
        <p:txBody>
          <a:bodyPr wrap="square" lIns="91439" tIns="45720" rIns="91439" bIns="45720" rtlCol="0">
            <a:spAutoFit/>
          </a:bodyPr>
          <a:lstStyle/>
          <a:p>
            <a:pPr>
              <a:lnSpc>
                <a:spcPct val="150000"/>
              </a:lnSpc>
            </a:pP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6</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a:t>
            </a: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Redis</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的持久化</a:t>
            </a:r>
          </a:p>
        </p:txBody>
      </p:sp>
      <p:sp>
        <p:nvSpPr>
          <p:cNvPr id="7" name="文本框 14">
            <a:extLst>
              <a:ext uri="{FF2B5EF4-FFF2-40B4-BE49-F238E27FC236}">
                <a16:creationId xmlns:a16="http://schemas.microsoft.com/office/drawing/2014/main" id="{94135085-1B74-42CB-8F70-5B1DE256EB96}"/>
              </a:ext>
            </a:extLst>
          </p:cNvPr>
          <p:cNvSpPr txBox="1"/>
          <p:nvPr/>
        </p:nvSpPr>
        <p:spPr>
          <a:xfrm>
            <a:off x="4826969" y="1505030"/>
            <a:ext cx="2880320" cy="499111"/>
          </a:xfrm>
          <a:prstGeom prst="rect">
            <a:avLst/>
          </a:prstGeom>
          <a:noFill/>
        </p:spPr>
        <p:txBody>
          <a:bodyPr wrap="square" lIns="91439" tIns="45720" rIns="91439" bIns="45720" rtlCol="0">
            <a:spAutoFit/>
          </a:bodyPr>
          <a:lstStyle/>
          <a:p>
            <a:pPr>
              <a:lnSpc>
                <a:spcPct val="150000"/>
              </a:lnSpc>
            </a:pP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5</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a:t>
            </a: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Redis</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的事务</a:t>
            </a:r>
          </a:p>
        </p:txBody>
      </p:sp>
      <p:sp>
        <p:nvSpPr>
          <p:cNvPr id="8" name="文本框 14">
            <a:extLst>
              <a:ext uri="{FF2B5EF4-FFF2-40B4-BE49-F238E27FC236}">
                <a16:creationId xmlns:a16="http://schemas.microsoft.com/office/drawing/2014/main" id="{09560987-B4B7-45C1-A948-6B4AF55804BC}"/>
              </a:ext>
            </a:extLst>
          </p:cNvPr>
          <p:cNvSpPr txBox="1"/>
          <p:nvPr/>
        </p:nvSpPr>
        <p:spPr>
          <a:xfrm>
            <a:off x="4826969" y="2972281"/>
            <a:ext cx="3420590" cy="499111"/>
          </a:xfrm>
          <a:prstGeom prst="rect">
            <a:avLst/>
          </a:prstGeom>
          <a:noFill/>
        </p:spPr>
        <p:txBody>
          <a:bodyPr wrap="square" lIns="91439" tIns="45720" rIns="91439" bIns="45720" rtlCol="0">
            <a:spAutoFit/>
          </a:bodyPr>
          <a:lstStyle/>
          <a:p>
            <a:pPr>
              <a:lnSpc>
                <a:spcPct val="150000"/>
              </a:lnSpc>
            </a:pP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7</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a:t>
            </a: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Redis</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的主从复制</a:t>
            </a:r>
          </a:p>
        </p:txBody>
      </p:sp>
      <p:sp>
        <p:nvSpPr>
          <p:cNvPr id="9" name="文本框 14">
            <a:extLst>
              <a:ext uri="{FF2B5EF4-FFF2-40B4-BE49-F238E27FC236}">
                <a16:creationId xmlns:a16="http://schemas.microsoft.com/office/drawing/2014/main" id="{F79E21BE-ABA1-47F9-A416-898D5B6401CD}"/>
              </a:ext>
            </a:extLst>
          </p:cNvPr>
          <p:cNvSpPr txBox="1"/>
          <p:nvPr/>
        </p:nvSpPr>
        <p:spPr>
          <a:xfrm>
            <a:off x="683568" y="3721650"/>
            <a:ext cx="3600400" cy="499111"/>
          </a:xfrm>
          <a:prstGeom prst="rect">
            <a:avLst/>
          </a:prstGeom>
          <a:noFill/>
        </p:spPr>
        <p:txBody>
          <a:bodyPr wrap="square" lIns="91439" tIns="45720" rIns="91439" bIns="45720" rtlCol="0">
            <a:spAutoFit/>
          </a:bodyPr>
          <a:lstStyle/>
          <a:p>
            <a:pPr>
              <a:lnSpc>
                <a:spcPct val="150000"/>
              </a:lnSpc>
            </a:pP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4</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a:t>
            </a: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Redis</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的</a:t>
            </a: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Java</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客户端</a:t>
            </a:r>
            <a:r>
              <a:rPr lang="en-US" altLang="zh-CN" sz="2000" b="1" dirty="0" err="1">
                <a:solidFill>
                  <a:srgbClr val="007C6A"/>
                </a:solidFill>
                <a:latin typeface="Arial" panose="020B0604020202020204" pitchFamily="34" charset="0"/>
                <a:ea typeface="微软雅黑" panose="020B0503020204020204" pitchFamily="34" charset="-122"/>
                <a:sym typeface="Arial" panose="020B0604020202020204" pitchFamily="34" charset="0"/>
              </a:rPr>
              <a:t>Jedis</a:t>
            </a:r>
            <a:endPar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文本框 14">
            <a:extLst>
              <a:ext uri="{FF2B5EF4-FFF2-40B4-BE49-F238E27FC236}">
                <a16:creationId xmlns:a16="http://schemas.microsoft.com/office/drawing/2014/main" id="{9B153075-B864-4FCC-A65D-551247DAFC04}"/>
              </a:ext>
            </a:extLst>
          </p:cNvPr>
          <p:cNvSpPr txBox="1"/>
          <p:nvPr/>
        </p:nvSpPr>
        <p:spPr>
          <a:xfrm>
            <a:off x="4826969" y="3702143"/>
            <a:ext cx="3960440" cy="499111"/>
          </a:xfrm>
          <a:prstGeom prst="rect">
            <a:avLst/>
          </a:prstGeom>
          <a:noFill/>
        </p:spPr>
        <p:txBody>
          <a:bodyPr wrap="square" lIns="91439" tIns="45720" rIns="91439" bIns="45720" rtlCol="0">
            <a:spAutoFit/>
          </a:bodyPr>
          <a:lstStyle/>
          <a:p>
            <a:pPr>
              <a:lnSpc>
                <a:spcPct val="150000"/>
              </a:lnSpc>
            </a:pP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8</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a:t>
            </a: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Redis</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的集群</a:t>
            </a:r>
          </a:p>
        </p:txBody>
      </p:sp>
    </p:spTree>
    <p:extLst>
      <p:ext uri="{BB962C8B-B14F-4D97-AF65-F5344CB8AC3E}">
        <p14:creationId xmlns:p14="http://schemas.microsoft.com/office/powerpoint/2010/main" val="2400019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DD7529C-DAD9-4B67-9784-D98A5E92DA94}"/>
              </a:ext>
            </a:extLst>
          </p:cNvPr>
          <p:cNvSpPr/>
          <p:nvPr/>
        </p:nvSpPr>
        <p:spPr>
          <a:xfrm>
            <a:off x="2483768" y="116632"/>
            <a:ext cx="2110193"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应用场景</a:t>
            </a:r>
            <a:endParaRPr lang="en-US" altLang="zh-CN" sz="2400" b="1" dirty="0">
              <a:solidFill>
                <a:schemeClr val="bg1"/>
              </a:solidFill>
            </a:endParaRPr>
          </a:p>
        </p:txBody>
      </p:sp>
      <p:sp>
        <p:nvSpPr>
          <p:cNvPr id="3" name="矩形 2">
            <a:extLst>
              <a:ext uri="{FF2B5EF4-FFF2-40B4-BE49-F238E27FC236}">
                <a16:creationId xmlns:a16="http://schemas.microsoft.com/office/drawing/2014/main" id="{544CB6F5-CDD1-411F-99DC-E1AE6340CAA5}"/>
              </a:ext>
            </a:extLst>
          </p:cNvPr>
          <p:cNvSpPr/>
          <p:nvPr/>
        </p:nvSpPr>
        <p:spPr>
          <a:xfrm>
            <a:off x="539552" y="812285"/>
            <a:ext cx="5763116" cy="664862"/>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800" b="1">
                <a:solidFill>
                  <a:srgbClr val="007C6A"/>
                </a:solidFill>
              </a:rPr>
              <a:t>1</a:t>
            </a:r>
            <a:r>
              <a:rPr lang="zh-CN" altLang="en-US" sz="2800" b="1">
                <a:solidFill>
                  <a:srgbClr val="007C6A"/>
                </a:solidFill>
              </a:rPr>
              <a:t>、配合关系型数据库做高速缓存</a:t>
            </a:r>
            <a:endParaRPr lang="en-US" altLang="zh-CN" sz="2800" b="1">
              <a:solidFill>
                <a:srgbClr val="007C6A"/>
              </a:solidFill>
            </a:endParaRPr>
          </a:p>
        </p:txBody>
      </p:sp>
      <p:pic>
        <p:nvPicPr>
          <p:cNvPr id="4" name="图片 3">
            <a:extLst>
              <a:ext uri="{FF2B5EF4-FFF2-40B4-BE49-F238E27FC236}">
                <a16:creationId xmlns:a16="http://schemas.microsoft.com/office/drawing/2014/main" id="{BF659B03-C634-4EDF-B3CF-0F268E8151A8}"/>
              </a:ext>
            </a:extLst>
          </p:cNvPr>
          <p:cNvPicPr>
            <a:picLocks noChangeAspect="1"/>
          </p:cNvPicPr>
          <p:nvPr/>
        </p:nvPicPr>
        <p:blipFill>
          <a:blip r:embed="rId2"/>
          <a:stretch>
            <a:fillRect/>
          </a:stretch>
        </p:blipFill>
        <p:spPr>
          <a:xfrm>
            <a:off x="6804248" y="4653136"/>
            <a:ext cx="1130454" cy="1076987"/>
          </a:xfrm>
          <a:prstGeom prst="rect">
            <a:avLst/>
          </a:prstGeom>
        </p:spPr>
      </p:pic>
      <p:pic>
        <p:nvPicPr>
          <p:cNvPr id="5" name="图片 4">
            <a:extLst>
              <a:ext uri="{FF2B5EF4-FFF2-40B4-BE49-F238E27FC236}">
                <a16:creationId xmlns:a16="http://schemas.microsoft.com/office/drawing/2014/main" id="{13C53CA1-65A8-4DF3-A4F6-3836F4E4DBED}"/>
              </a:ext>
            </a:extLst>
          </p:cNvPr>
          <p:cNvPicPr>
            <a:picLocks noChangeAspect="1"/>
          </p:cNvPicPr>
          <p:nvPr/>
        </p:nvPicPr>
        <p:blipFill>
          <a:blip r:embed="rId3"/>
          <a:stretch>
            <a:fillRect/>
          </a:stretch>
        </p:blipFill>
        <p:spPr>
          <a:xfrm>
            <a:off x="1734538" y="4506132"/>
            <a:ext cx="1313902" cy="1218187"/>
          </a:xfrm>
          <a:prstGeom prst="rect">
            <a:avLst/>
          </a:prstGeom>
        </p:spPr>
      </p:pic>
      <p:cxnSp>
        <p:nvCxnSpPr>
          <p:cNvPr id="6" name="直接箭头连接符 5">
            <a:extLst>
              <a:ext uri="{FF2B5EF4-FFF2-40B4-BE49-F238E27FC236}">
                <a16:creationId xmlns:a16="http://schemas.microsoft.com/office/drawing/2014/main" id="{1034E172-0B1E-466D-8A61-7DC67E6E28D1}"/>
              </a:ext>
            </a:extLst>
          </p:cNvPr>
          <p:cNvCxnSpPr/>
          <p:nvPr/>
        </p:nvCxnSpPr>
        <p:spPr>
          <a:xfrm flipV="1">
            <a:off x="5009411" y="3919982"/>
            <a:ext cx="456757" cy="568960"/>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C159F325-9E58-425C-BDA3-3D4A61B21FA4}"/>
              </a:ext>
            </a:extLst>
          </p:cNvPr>
          <p:cNvGrpSpPr/>
          <p:nvPr/>
        </p:nvGrpSpPr>
        <p:grpSpPr>
          <a:xfrm>
            <a:off x="5010550" y="2839862"/>
            <a:ext cx="1163878" cy="1080120"/>
            <a:chOff x="5918239" y="3725516"/>
            <a:chExt cx="1179527" cy="1069652"/>
          </a:xfrm>
        </p:grpSpPr>
        <p:pic>
          <p:nvPicPr>
            <p:cNvPr id="8" name="图片 7">
              <a:extLst>
                <a:ext uri="{FF2B5EF4-FFF2-40B4-BE49-F238E27FC236}">
                  <a16:creationId xmlns:a16="http://schemas.microsoft.com/office/drawing/2014/main" id="{29293FB6-ADC4-4E12-8055-10FEFBFF08DD}"/>
                </a:ext>
              </a:extLst>
            </p:cNvPr>
            <p:cNvPicPr>
              <a:picLocks noChangeAspect="1"/>
            </p:cNvPicPr>
            <p:nvPr/>
          </p:nvPicPr>
          <p:blipFill>
            <a:blip r:embed="rId4"/>
            <a:stretch>
              <a:fillRect/>
            </a:stretch>
          </p:blipFill>
          <p:spPr>
            <a:xfrm>
              <a:off x="6214765" y="3725516"/>
              <a:ext cx="883001" cy="1069652"/>
            </a:xfrm>
            <a:prstGeom prst="rect">
              <a:avLst/>
            </a:prstGeom>
          </p:spPr>
        </p:pic>
        <p:pic>
          <p:nvPicPr>
            <p:cNvPr id="9" name="图片 8">
              <a:extLst>
                <a:ext uri="{FF2B5EF4-FFF2-40B4-BE49-F238E27FC236}">
                  <a16:creationId xmlns:a16="http://schemas.microsoft.com/office/drawing/2014/main" id="{3BA3CED4-EDAE-4EA8-85E8-00FEB58B3EEF}"/>
                </a:ext>
              </a:extLst>
            </p:cNvPr>
            <p:cNvPicPr>
              <a:picLocks noChangeAspect="1"/>
            </p:cNvPicPr>
            <p:nvPr/>
          </p:nvPicPr>
          <p:blipFill>
            <a:blip r:embed="rId5"/>
            <a:stretch>
              <a:fillRect/>
            </a:stretch>
          </p:blipFill>
          <p:spPr>
            <a:xfrm>
              <a:off x="5918239" y="4216548"/>
              <a:ext cx="669011" cy="578620"/>
            </a:xfrm>
            <a:prstGeom prst="rect">
              <a:avLst/>
            </a:prstGeom>
          </p:spPr>
        </p:pic>
      </p:grpSp>
      <p:cxnSp>
        <p:nvCxnSpPr>
          <p:cNvPr id="10" name="直接箭头连接符 9">
            <a:extLst>
              <a:ext uri="{FF2B5EF4-FFF2-40B4-BE49-F238E27FC236}">
                <a16:creationId xmlns:a16="http://schemas.microsoft.com/office/drawing/2014/main" id="{6B4EB5FE-C537-413B-AEDE-251EC35C91CD}"/>
              </a:ext>
            </a:extLst>
          </p:cNvPr>
          <p:cNvCxnSpPr>
            <a:endCxn id="4" idx="1"/>
          </p:cNvCxnSpPr>
          <p:nvPr/>
        </p:nvCxnSpPr>
        <p:spPr>
          <a:xfrm flipV="1">
            <a:off x="5315720" y="5191630"/>
            <a:ext cx="1488528" cy="5628"/>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1" name="图片 10">
            <a:extLst>
              <a:ext uri="{FF2B5EF4-FFF2-40B4-BE49-F238E27FC236}">
                <a16:creationId xmlns:a16="http://schemas.microsoft.com/office/drawing/2014/main" id="{4A7039E9-5055-47A3-A923-88AA59A0FCF8}"/>
              </a:ext>
            </a:extLst>
          </p:cNvPr>
          <p:cNvPicPr>
            <a:picLocks noChangeAspect="1"/>
          </p:cNvPicPr>
          <p:nvPr/>
        </p:nvPicPr>
        <p:blipFill>
          <a:blip r:embed="rId6"/>
          <a:stretch>
            <a:fillRect/>
          </a:stretch>
        </p:blipFill>
        <p:spPr>
          <a:xfrm>
            <a:off x="4185772" y="4588164"/>
            <a:ext cx="1011099" cy="1054125"/>
          </a:xfrm>
          <a:prstGeom prst="rect">
            <a:avLst/>
          </a:prstGeom>
        </p:spPr>
      </p:pic>
      <p:cxnSp>
        <p:nvCxnSpPr>
          <p:cNvPr id="12" name="直接箭头连接符 11">
            <a:extLst>
              <a:ext uri="{FF2B5EF4-FFF2-40B4-BE49-F238E27FC236}">
                <a16:creationId xmlns:a16="http://schemas.microsoft.com/office/drawing/2014/main" id="{48FF3941-9DA5-47D6-BB9D-8E2AEA2C99AB}"/>
              </a:ext>
            </a:extLst>
          </p:cNvPr>
          <p:cNvCxnSpPr/>
          <p:nvPr/>
        </p:nvCxnSpPr>
        <p:spPr>
          <a:xfrm flipH="1">
            <a:off x="5237789" y="3976881"/>
            <a:ext cx="520426" cy="689472"/>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637EAC69-01F9-477C-B2BE-D87900204489}"/>
              </a:ext>
            </a:extLst>
          </p:cNvPr>
          <p:cNvCxnSpPr/>
          <p:nvPr/>
        </p:nvCxnSpPr>
        <p:spPr>
          <a:xfrm>
            <a:off x="3134035" y="5115225"/>
            <a:ext cx="861901" cy="0"/>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E2B41F7A-4742-45D6-8F95-E7CBF092C650}"/>
              </a:ext>
            </a:extLst>
          </p:cNvPr>
          <p:cNvSpPr/>
          <p:nvPr/>
        </p:nvSpPr>
        <p:spPr>
          <a:xfrm>
            <a:off x="1030547" y="2254700"/>
            <a:ext cx="4246675" cy="583108"/>
          </a:xfrm>
          <a:prstGeom prst="rect">
            <a:avLst/>
          </a:prstGeom>
        </p:spPr>
        <p:txBody>
          <a:bodyPr wrap="none">
            <a:spAutoFit/>
          </a:bodyPr>
          <a:lstStyle/>
          <a:p>
            <a:pPr marL="342900" indent="-342900">
              <a:lnSpc>
                <a:spcPct val="150000"/>
              </a:lnSpc>
              <a:buFont typeface="Arial" panose="020B0604020202020204" pitchFamily="34" charset="0"/>
              <a:buChar char="•"/>
            </a:pPr>
            <a:r>
              <a:rPr lang="zh-CN" altLang="en-US" sz="2400" b="1">
                <a:solidFill>
                  <a:srgbClr val="007C6A"/>
                </a:solidFill>
              </a:rPr>
              <a:t>分布式架构，做</a:t>
            </a:r>
            <a:r>
              <a:rPr lang="en-US" altLang="zh-CN" sz="2400" b="1">
                <a:solidFill>
                  <a:srgbClr val="007C6A"/>
                </a:solidFill>
              </a:rPr>
              <a:t>session</a:t>
            </a:r>
            <a:r>
              <a:rPr lang="zh-CN" altLang="en-US" sz="2400" b="1">
                <a:solidFill>
                  <a:srgbClr val="007C6A"/>
                </a:solidFill>
              </a:rPr>
              <a:t>共享</a:t>
            </a:r>
            <a:endParaRPr lang="en-US" altLang="zh-CN" sz="2400" b="1">
              <a:solidFill>
                <a:srgbClr val="007C6A"/>
              </a:solidFill>
            </a:endParaRPr>
          </a:p>
        </p:txBody>
      </p:sp>
      <p:sp>
        <p:nvSpPr>
          <p:cNvPr id="15" name="矩形 14">
            <a:extLst>
              <a:ext uri="{FF2B5EF4-FFF2-40B4-BE49-F238E27FC236}">
                <a16:creationId xmlns:a16="http://schemas.microsoft.com/office/drawing/2014/main" id="{842D08C9-EE19-4A0C-B689-4A529F962DDE}"/>
              </a:ext>
            </a:extLst>
          </p:cNvPr>
          <p:cNvSpPr/>
          <p:nvPr/>
        </p:nvSpPr>
        <p:spPr>
          <a:xfrm>
            <a:off x="1014458" y="1541962"/>
            <a:ext cx="6080511" cy="583108"/>
          </a:xfrm>
          <a:prstGeom prst="rect">
            <a:avLst/>
          </a:prstGeom>
        </p:spPr>
        <p:txBody>
          <a:bodyPr wrap="none">
            <a:spAutoFit/>
          </a:bodyPr>
          <a:lstStyle/>
          <a:p>
            <a:pPr marL="342900" indent="-342900">
              <a:lnSpc>
                <a:spcPct val="150000"/>
              </a:lnSpc>
              <a:buFont typeface="Arial" panose="020B0604020202020204" pitchFamily="34" charset="0"/>
              <a:buChar char="•"/>
            </a:pPr>
            <a:r>
              <a:rPr lang="zh-CN" altLang="en-US" sz="2400" b="1">
                <a:solidFill>
                  <a:srgbClr val="007C6A"/>
                </a:solidFill>
              </a:rPr>
              <a:t>高频次，热门访问的数据，降低数据库</a:t>
            </a:r>
            <a:r>
              <a:rPr lang="en-US" altLang="zh-CN" sz="2400" b="1">
                <a:solidFill>
                  <a:srgbClr val="007C6A"/>
                </a:solidFill>
              </a:rPr>
              <a:t>IO</a:t>
            </a:r>
          </a:p>
        </p:txBody>
      </p:sp>
    </p:spTree>
    <p:extLst>
      <p:ext uri="{BB962C8B-B14F-4D97-AF65-F5344CB8AC3E}">
        <p14:creationId xmlns:p14="http://schemas.microsoft.com/office/powerpoint/2010/main" val="3025641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60ED7E9-52A2-436F-9A94-FCE1C4CDE4EC}"/>
              </a:ext>
            </a:extLst>
          </p:cNvPr>
          <p:cNvSpPr/>
          <p:nvPr/>
        </p:nvSpPr>
        <p:spPr>
          <a:xfrm>
            <a:off x="221411" y="673826"/>
            <a:ext cx="8533100" cy="1200329"/>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altLang="zh-CN" sz="2400" b="1" dirty="0">
                <a:solidFill>
                  <a:srgbClr val="007C6A"/>
                </a:solidFill>
              </a:rPr>
              <a:t>2</a:t>
            </a:r>
            <a:r>
              <a:rPr lang="zh-CN" altLang="en-US" sz="2400" b="1" dirty="0">
                <a:solidFill>
                  <a:srgbClr val="007C6A"/>
                </a:solidFill>
              </a:rPr>
              <a:t>、由于其拥有持久化能力</a:t>
            </a:r>
            <a:r>
              <a:rPr lang="en-US" altLang="zh-CN" sz="2400" b="1" dirty="0">
                <a:solidFill>
                  <a:srgbClr val="007C6A"/>
                </a:solidFill>
              </a:rPr>
              <a:t>,</a:t>
            </a:r>
            <a:r>
              <a:rPr lang="zh-CN" altLang="en-US" sz="2400" b="1" dirty="0">
                <a:solidFill>
                  <a:srgbClr val="007C6A"/>
                </a:solidFill>
              </a:rPr>
              <a:t>利用其多样的数据结构存储特定的数据。</a:t>
            </a:r>
            <a:endParaRPr lang="en-US" altLang="zh-CN" sz="2400" b="1" dirty="0">
              <a:solidFill>
                <a:srgbClr val="007C6A"/>
              </a:solidFill>
            </a:endParaRPr>
          </a:p>
        </p:txBody>
      </p:sp>
      <p:sp>
        <p:nvSpPr>
          <p:cNvPr id="3" name="矩形 2">
            <a:extLst>
              <a:ext uri="{FF2B5EF4-FFF2-40B4-BE49-F238E27FC236}">
                <a16:creationId xmlns:a16="http://schemas.microsoft.com/office/drawing/2014/main" id="{9CF9852B-7A29-416B-B75A-73184F85FF2E}"/>
              </a:ext>
            </a:extLst>
          </p:cNvPr>
          <p:cNvSpPr/>
          <p:nvPr/>
        </p:nvSpPr>
        <p:spPr>
          <a:xfrm>
            <a:off x="5482845" y="3810148"/>
            <a:ext cx="3247812" cy="369332"/>
          </a:xfrm>
          <a:prstGeom prst="rect">
            <a:avLst/>
          </a:prstGeom>
        </p:spPr>
        <p:txBody>
          <a:bodyPr wrap="none">
            <a:spAutoFit/>
          </a:bodyPr>
          <a:lstStyle/>
          <a:p>
            <a:r>
              <a:rPr lang="zh-CN" altLang="en-US" b="1">
                <a:solidFill>
                  <a:srgbClr val="FB9C25"/>
                </a:solidFill>
              </a:rPr>
              <a:t>原子性，自增方法</a:t>
            </a:r>
            <a:r>
              <a:rPr lang="en-US" altLang="zh-CN" b="1">
                <a:solidFill>
                  <a:srgbClr val="FB9C25"/>
                </a:solidFill>
              </a:rPr>
              <a:t>INCR</a:t>
            </a:r>
            <a:r>
              <a:rPr lang="zh-CN" altLang="en-US" b="1">
                <a:solidFill>
                  <a:srgbClr val="FB9C25"/>
                </a:solidFill>
              </a:rPr>
              <a:t>、</a:t>
            </a:r>
            <a:r>
              <a:rPr lang="en-US" altLang="zh-CN" b="1">
                <a:solidFill>
                  <a:srgbClr val="FB9C25"/>
                </a:solidFill>
              </a:rPr>
              <a:t>DECR</a:t>
            </a:r>
            <a:endParaRPr lang="zh-CN" altLang="en-US" b="1">
              <a:solidFill>
                <a:srgbClr val="FB9C25"/>
              </a:solidFill>
            </a:endParaRPr>
          </a:p>
        </p:txBody>
      </p:sp>
      <p:sp>
        <p:nvSpPr>
          <p:cNvPr id="4" name="矩形 3">
            <a:extLst>
              <a:ext uri="{FF2B5EF4-FFF2-40B4-BE49-F238E27FC236}">
                <a16:creationId xmlns:a16="http://schemas.microsoft.com/office/drawing/2014/main" id="{2DC281D4-E674-49E6-9456-B38A0CD316F4}"/>
              </a:ext>
            </a:extLst>
          </p:cNvPr>
          <p:cNvSpPr/>
          <p:nvPr/>
        </p:nvSpPr>
        <p:spPr>
          <a:xfrm>
            <a:off x="5136022" y="2645850"/>
            <a:ext cx="2182008" cy="369332"/>
          </a:xfrm>
          <a:prstGeom prst="rect">
            <a:avLst/>
          </a:prstGeom>
        </p:spPr>
        <p:txBody>
          <a:bodyPr wrap="none">
            <a:spAutoFit/>
          </a:bodyPr>
          <a:lstStyle/>
          <a:p>
            <a:r>
              <a:rPr lang="zh-CN" altLang="en-US" b="1">
                <a:solidFill>
                  <a:srgbClr val="FB9C25"/>
                </a:solidFill>
                <a:latin typeface="arial" panose="020B0604020202020204" pitchFamily="34" charset="0"/>
              </a:rPr>
              <a:t>利用</a:t>
            </a:r>
            <a:r>
              <a:rPr lang="en-US" altLang="zh-CN" b="1">
                <a:solidFill>
                  <a:srgbClr val="FB9C25"/>
                </a:solidFill>
                <a:latin typeface="arial" panose="020B0604020202020204" pitchFamily="34" charset="0"/>
              </a:rPr>
              <a:t>zset(</a:t>
            </a:r>
            <a:r>
              <a:rPr lang="zh-CN" altLang="en-US" b="1">
                <a:solidFill>
                  <a:srgbClr val="FB9C25"/>
                </a:solidFill>
                <a:latin typeface="arial" panose="020B0604020202020204" pitchFamily="34" charset="0"/>
              </a:rPr>
              <a:t>有序集合</a:t>
            </a:r>
            <a:r>
              <a:rPr lang="en-US" altLang="zh-CN" b="1">
                <a:solidFill>
                  <a:srgbClr val="FB9C25"/>
                </a:solidFill>
                <a:latin typeface="arial" panose="020B0604020202020204" pitchFamily="34" charset="0"/>
              </a:rPr>
              <a:t>)</a:t>
            </a:r>
            <a:endParaRPr lang="zh-CN" altLang="en-US" b="1">
              <a:solidFill>
                <a:srgbClr val="FB9C25"/>
              </a:solidFill>
            </a:endParaRPr>
          </a:p>
        </p:txBody>
      </p:sp>
      <p:sp>
        <p:nvSpPr>
          <p:cNvPr id="5" name="矩形 4">
            <a:extLst>
              <a:ext uri="{FF2B5EF4-FFF2-40B4-BE49-F238E27FC236}">
                <a16:creationId xmlns:a16="http://schemas.microsoft.com/office/drawing/2014/main" id="{8C983ACC-956C-40F5-8F88-F3BE58EDE004}"/>
              </a:ext>
            </a:extLst>
          </p:cNvPr>
          <p:cNvSpPr/>
          <p:nvPr/>
        </p:nvSpPr>
        <p:spPr>
          <a:xfrm>
            <a:off x="1019570" y="2591655"/>
            <a:ext cx="2138983" cy="400110"/>
          </a:xfrm>
          <a:prstGeom prst="rect">
            <a:avLst/>
          </a:prstGeom>
        </p:spPr>
        <p:txBody>
          <a:bodyPr wrap="none">
            <a:spAutoFit/>
          </a:bodyPr>
          <a:lstStyle/>
          <a:p>
            <a:r>
              <a:rPr lang="zh-CN" altLang="en-US" sz="2000" b="1">
                <a:solidFill>
                  <a:srgbClr val="007C6A"/>
                </a:solidFill>
              </a:rPr>
              <a:t>排行榜 ，</a:t>
            </a:r>
            <a:r>
              <a:rPr lang="en-US" altLang="zh-CN" sz="2000" b="1">
                <a:solidFill>
                  <a:srgbClr val="007C6A"/>
                </a:solidFill>
              </a:rPr>
              <a:t>Top N</a:t>
            </a:r>
            <a:r>
              <a:rPr lang="zh-CN" altLang="en-US" sz="2000" b="1">
                <a:solidFill>
                  <a:srgbClr val="007C6A"/>
                </a:solidFill>
              </a:rPr>
              <a:t>，</a:t>
            </a:r>
          </a:p>
        </p:txBody>
      </p:sp>
      <p:sp>
        <p:nvSpPr>
          <p:cNvPr id="6" name="矩形 5">
            <a:extLst>
              <a:ext uri="{FF2B5EF4-FFF2-40B4-BE49-F238E27FC236}">
                <a16:creationId xmlns:a16="http://schemas.microsoft.com/office/drawing/2014/main" id="{61127D53-F8D6-47FA-9B0C-0CFA1DAA603B}"/>
              </a:ext>
            </a:extLst>
          </p:cNvPr>
          <p:cNvSpPr/>
          <p:nvPr/>
        </p:nvSpPr>
        <p:spPr>
          <a:xfrm>
            <a:off x="5482845" y="3205970"/>
            <a:ext cx="1420902" cy="400110"/>
          </a:xfrm>
          <a:prstGeom prst="rect">
            <a:avLst/>
          </a:prstGeom>
        </p:spPr>
        <p:txBody>
          <a:bodyPr wrap="none">
            <a:spAutoFit/>
          </a:bodyPr>
          <a:lstStyle/>
          <a:p>
            <a:r>
              <a:rPr lang="en-US" altLang="zh-CN" sz="2000" b="1">
                <a:solidFill>
                  <a:srgbClr val="FB9C25"/>
                </a:solidFill>
              </a:rPr>
              <a:t>Expire </a:t>
            </a:r>
            <a:r>
              <a:rPr lang="zh-CN" altLang="en-US" sz="2000" b="1">
                <a:solidFill>
                  <a:srgbClr val="FB9C25"/>
                </a:solidFill>
              </a:rPr>
              <a:t>过期</a:t>
            </a:r>
          </a:p>
        </p:txBody>
      </p:sp>
      <p:sp>
        <p:nvSpPr>
          <p:cNvPr id="7" name="矩形 6">
            <a:extLst>
              <a:ext uri="{FF2B5EF4-FFF2-40B4-BE49-F238E27FC236}">
                <a16:creationId xmlns:a16="http://schemas.microsoft.com/office/drawing/2014/main" id="{D5FD17E0-1514-47E1-88DF-A68AAAE351AE}"/>
              </a:ext>
            </a:extLst>
          </p:cNvPr>
          <p:cNvSpPr/>
          <p:nvPr/>
        </p:nvSpPr>
        <p:spPr>
          <a:xfrm>
            <a:off x="559131" y="3215382"/>
            <a:ext cx="3797835" cy="400110"/>
          </a:xfrm>
          <a:prstGeom prst="rect">
            <a:avLst/>
          </a:prstGeom>
        </p:spPr>
        <p:txBody>
          <a:bodyPr wrap="none">
            <a:spAutoFit/>
          </a:bodyPr>
          <a:lstStyle/>
          <a:p>
            <a:r>
              <a:rPr lang="zh-CN" altLang="en-US" sz="2000" b="1">
                <a:solidFill>
                  <a:srgbClr val="007C6A"/>
                </a:solidFill>
              </a:rPr>
              <a:t>时效性的数据，比如手机验证码</a:t>
            </a:r>
          </a:p>
        </p:txBody>
      </p:sp>
      <p:sp>
        <p:nvSpPr>
          <p:cNvPr id="8" name="矩形 7">
            <a:extLst>
              <a:ext uri="{FF2B5EF4-FFF2-40B4-BE49-F238E27FC236}">
                <a16:creationId xmlns:a16="http://schemas.microsoft.com/office/drawing/2014/main" id="{80F30E32-29E6-4C34-9C3D-9D517ADDD22A}"/>
              </a:ext>
            </a:extLst>
          </p:cNvPr>
          <p:cNvSpPr/>
          <p:nvPr/>
        </p:nvSpPr>
        <p:spPr>
          <a:xfrm>
            <a:off x="1407418" y="3841731"/>
            <a:ext cx="1733167" cy="400110"/>
          </a:xfrm>
          <a:prstGeom prst="rect">
            <a:avLst/>
          </a:prstGeom>
        </p:spPr>
        <p:txBody>
          <a:bodyPr wrap="none">
            <a:spAutoFit/>
          </a:bodyPr>
          <a:lstStyle/>
          <a:p>
            <a:r>
              <a:rPr lang="zh-CN" altLang="en-US" sz="2000" b="1">
                <a:solidFill>
                  <a:srgbClr val="007C6A"/>
                </a:solidFill>
              </a:rPr>
              <a:t>计数器，秒杀</a:t>
            </a:r>
          </a:p>
        </p:txBody>
      </p:sp>
      <p:sp>
        <p:nvSpPr>
          <p:cNvPr id="9" name="矩形 8">
            <a:extLst>
              <a:ext uri="{FF2B5EF4-FFF2-40B4-BE49-F238E27FC236}">
                <a16:creationId xmlns:a16="http://schemas.microsoft.com/office/drawing/2014/main" id="{EDCAAC7C-FF61-4F07-BB3A-BF28D6856F25}"/>
              </a:ext>
            </a:extLst>
          </p:cNvPr>
          <p:cNvSpPr/>
          <p:nvPr/>
        </p:nvSpPr>
        <p:spPr>
          <a:xfrm>
            <a:off x="5520653" y="4417043"/>
            <a:ext cx="1404936" cy="369332"/>
          </a:xfrm>
          <a:prstGeom prst="rect">
            <a:avLst/>
          </a:prstGeom>
        </p:spPr>
        <p:txBody>
          <a:bodyPr wrap="none">
            <a:spAutoFit/>
          </a:bodyPr>
          <a:lstStyle/>
          <a:p>
            <a:r>
              <a:rPr lang="zh-CN" altLang="en-US" b="1">
                <a:solidFill>
                  <a:srgbClr val="FB9C25"/>
                </a:solidFill>
              </a:rPr>
              <a:t>利用</a:t>
            </a:r>
            <a:r>
              <a:rPr lang="en-US" altLang="zh-CN" b="1">
                <a:solidFill>
                  <a:srgbClr val="FB9C25"/>
                </a:solidFill>
              </a:rPr>
              <a:t>Set</a:t>
            </a:r>
            <a:r>
              <a:rPr lang="zh-CN" altLang="en-US" b="1">
                <a:solidFill>
                  <a:srgbClr val="FB9C25"/>
                </a:solidFill>
              </a:rPr>
              <a:t>集合</a:t>
            </a:r>
          </a:p>
        </p:txBody>
      </p:sp>
      <p:sp>
        <p:nvSpPr>
          <p:cNvPr id="10" name="矩形 9">
            <a:extLst>
              <a:ext uri="{FF2B5EF4-FFF2-40B4-BE49-F238E27FC236}">
                <a16:creationId xmlns:a16="http://schemas.microsoft.com/office/drawing/2014/main" id="{EECC5316-52B8-4E32-AB38-E173DD49ECEA}"/>
              </a:ext>
            </a:extLst>
          </p:cNvPr>
          <p:cNvSpPr/>
          <p:nvPr/>
        </p:nvSpPr>
        <p:spPr>
          <a:xfrm>
            <a:off x="633168" y="4424867"/>
            <a:ext cx="3281668" cy="400110"/>
          </a:xfrm>
          <a:prstGeom prst="rect">
            <a:avLst/>
          </a:prstGeom>
        </p:spPr>
        <p:txBody>
          <a:bodyPr wrap="none">
            <a:spAutoFit/>
          </a:bodyPr>
          <a:lstStyle/>
          <a:p>
            <a:r>
              <a:rPr lang="zh-CN" altLang="en-US" sz="2000" b="1">
                <a:solidFill>
                  <a:srgbClr val="007C6A"/>
                </a:solidFill>
              </a:rPr>
              <a:t>去除大量数据中的重复数据</a:t>
            </a:r>
          </a:p>
        </p:txBody>
      </p:sp>
      <p:sp>
        <p:nvSpPr>
          <p:cNvPr id="11" name="矩形 10">
            <a:extLst>
              <a:ext uri="{FF2B5EF4-FFF2-40B4-BE49-F238E27FC236}">
                <a16:creationId xmlns:a16="http://schemas.microsoft.com/office/drawing/2014/main" id="{BCB14BA0-8DD2-40D2-8884-07975C6E471A}"/>
              </a:ext>
            </a:extLst>
          </p:cNvPr>
          <p:cNvSpPr/>
          <p:nvPr/>
        </p:nvSpPr>
        <p:spPr>
          <a:xfrm>
            <a:off x="1019570" y="5874998"/>
            <a:ext cx="2249334" cy="400110"/>
          </a:xfrm>
          <a:prstGeom prst="rect">
            <a:avLst/>
          </a:prstGeom>
        </p:spPr>
        <p:txBody>
          <a:bodyPr wrap="none">
            <a:spAutoFit/>
          </a:bodyPr>
          <a:lstStyle/>
          <a:p>
            <a:r>
              <a:rPr lang="zh-CN" altLang="en-US" sz="2000" b="1">
                <a:solidFill>
                  <a:srgbClr val="007C6A"/>
                </a:solidFill>
              </a:rPr>
              <a:t>发布订阅消息系统</a:t>
            </a:r>
          </a:p>
        </p:txBody>
      </p:sp>
      <p:sp>
        <p:nvSpPr>
          <p:cNvPr id="12" name="矩形 11">
            <a:extLst>
              <a:ext uri="{FF2B5EF4-FFF2-40B4-BE49-F238E27FC236}">
                <a16:creationId xmlns:a16="http://schemas.microsoft.com/office/drawing/2014/main" id="{9DD1E836-D8D8-4DEF-B812-4EC3A52134D1}"/>
              </a:ext>
            </a:extLst>
          </p:cNvPr>
          <p:cNvSpPr/>
          <p:nvPr/>
        </p:nvSpPr>
        <p:spPr>
          <a:xfrm>
            <a:off x="1430099" y="5174855"/>
            <a:ext cx="1217000" cy="400110"/>
          </a:xfrm>
          <a:prstGeom prst="rect">
            <a:avLst/>
          </a:prstGeom>
        </p:spPr>
        <p:txBody>
          <a:bodyPr wrap="none">
            <a:spAutoFit/>
          </a:bodyPr>
          <a:lstStyle/>
          <a:p>
            <a:r>
              <a:rPr lang="zh-CN" altLang="en-US" sz="2000" b="1">
                <a:solidFill>
                  <a:srgbClr val="007C6A"/>
                </a:solidFill>
              </a:rPr>
              <a:t>构建队列</a:t>
            </a:r>
          </a:p>
        </p:txBody>
      </p:sp>
      <p:sp>
        <p:nvSpPr>
          <p:cNvPr id="13" name="矩形 12">
            <a:extLst>
              <a:ext uri="{FF2B5EF4-FFF2-40B4-BE49-F238E27FC236}">
                <a16:creationId xmlns:a16="http://schemas.microsoft.com/office/drawing/2014/main" id="{B03EBAF0-A00E-4B63-B364-7D9E8C46312D}"/>
              </a:ext>
            </a:extLst>
          </p:cNvPr>
          <p:cNvSpPr/>
          <p:nvPr/>
        </p:nvSpPr>
        <p:spPr>
          <a:xfrm>
            <a:off x="5617649" y="5859654"/>
            <a:ext cx="1451231" cy="369332"/>
          </a:xfrm>
          <a:prstGeom prst="rect">
            <a:avLst/>
          </a:prstGeom>
        </p:spPr>
        <p:txBody>
          <a:bodyPr wrap="none">
            <a:spAutoFit/>
          </a:bodyPr>
          <a:lstStyle/>
          <a:p>
            <a:r>
              <a:rPr lang="en-US" altLang="zh-CN" b="1">
                <a:solidFill>
                  <a:srgbClr val="FB9C25"/>
                </a:solidFill>
              </a:rPr>
              <a:t>pub/sub</a:t>
            </a:r>
            <a:r>
              <a:rPr lang="zh-CN" altLang="en-US" b="1">
                <a:solidFill>
                  <a:srgbClr val="FB9C25"/>
                </a:solidFill>
              </a:rPr>
              <a:t>模式</a:t>
            </a:r>
          </a:p>
        </p:txBody>
      </p:sp>
      <p:sp>
        <p:nvSpPr>
          <p:cNvPr id="14" name="矩形 13">
            <a:extLst>
              <a:ext uri="{FF2B5EF4-FFF2-40B4-BE49-F238E27FC236}">
                <a16:creationId xmlns:a16="http://schemas.microsoft.com/office/drawing/2014/main" id="{ABC52182-D707-45AE-BB49-F59964DD9B30}"/>
              </a:ext>
            </a:extLst>
          </p:cNvPr>
          <p:cNvSpPr/>
          <p:nvPr/>
        </p:nvSpPr>
        <p:spPr>
          <a:xfrm>
            <a:off x="5520653" y="5175109"/>
            <a:ext cx="1395575" cy="369332"/>
          </a:xfrm>
          <a:prstGeom prst="rect">
            <a:avLst/>
          </a:prstGeom>
        </p:spPr>
        <p:txBody>
          <a:bodyPr wrap="none">
            <a:spAutoFit/>
          </a:bodyPr>
          <a:lstStyle/>
          <a:p>
            <a:r>
              <a:rPr lang="zh-CN" altLang="en-US" b="1">
                <a:solidFill>
                  <a:srgbClr val="FB9C25"/>
                </a:solidFill>
              </a:rPr>
              <a:t>利用</a:t>
            </a:r>
            <a:r>
              <a:rPr lang="en-US" altLang="zh-CN" b="1">
                <a:solidFill>
                  <a:srgbClr val="FB9C25"/>
                </a:solidFill>
              </a:rPr>
              <a:t>list</a:t>
            </a:r>
            <a:r>
              <a:rPr lang="zh-CN" altLang="en-US" b="1">
                <a:solidFill>
                  <a:srgbClr val="FB9C25"/>
                </a:solidFill>
              </a:rPr>
              <a:t>集合</a:t>
            </a:r>
          </a:p>
        </p:txBody>
      </p:sp>
      <p:sp>
        <p:nvSpPr>
          <p:cNvPr id="15" name="矩形 14">
            <a:extLst>
              <a:ext uri="{FF2B5EF4-FFF2-40B4-BE49-F238E27FC236}">
                <a16:creationId xmlns:a16="http://schemas.microsoft.com/office/drawing/2014/main" id="{08B5E1F5-BE46-4070-A802-7ADCA882C576}"/>
              </a:ext>
            </a:extLst>
          </p:cNvPr>
          <p:cNvSpPr/>
          <p:nvPr/>
        </p:nvSpPr>
        <p:spPr>
          <a:xfrm>
            <a:off x="4877157" y="1996083"/>
            <a:ext cx="4023858" cy="369332"/>
          </a:xfrm>
          <a:prstGeom prst="rect">
            <a:avLst/>
          </a:prstGeom>
        </p:spPr>
        <p:txBody>
          <a:bodyPr wrap="none">
            <a:spAutoFit/>
          </a:bodyPr>
          <a:lstStyle/>
          <a:p>
            <a:r>
              <a:rPr lang="zh-CN" altLang="en-US" b="1">
                <a:solidFill>
                  <a:srgbClr val="FB9C25"/>
                </a:solidFill>
                <a:latin typeface="+mn-ea"/>
              </a:rPr>
              <a:t>通过</a:t>
            </a:r>
            <a:r>
              <a:rPr lang="en-US" altLang="zh-CN" b="1">
                <a:solidFill>
                  <a:srgbClr val="FB9C25"/>
                </a:solidFill>
                <a:latin typeface="+mn-ea"/>
              </a:rPr>
              <a:t>List</a:t>
            </a:r>
            <a:r>
              <a:rPr lang="zh-CN" altLang="en-US" b="1">
                <a:solidFill>
                  <a:srgbClr val="FB9C25"/>
                </a:solidFill>
                <a:latin typeface="+mn-ea"/>
              </a:rPr>
              <a:t>实现按自然时间排序的数据 </a:t>
            </a:r>
          </a:p>
        </p:txBody>
      </p:sp>
      <p:sp>
        <p:nvSpPr>
          <p:cNvPr id="16" name="矩形 15">
            <a:extLst>
              <a:ext uri="{FF2B5EF4-FFF2-40B4-BE49-F238E27FC236}">
                <a16:creationId xmlns:a16="http://schemas.microsoft.com/office/drawing/2014/main" id="{A2E815EB-CEE0-4F94-B5EE-5A21D5974A7B}"/>
              </a:ext>
            </a:extLst>
          </p:cNvPr>
          <p:cNvSpPr/>
          <p:nvPr/>
        </p:nvSpPr>
        <p:spPr>
          <a:xfrm>
            <a:off x="1252487" y="1996083"/>
            <a:ext cx="1643399" cy="400110"/>
          </a:xfrm>
          <a:prstGeom prst="rect">
            <a:avLst/>
          </a:prstGeom>
        </p:spPr>
        <p:txBody>
          <a:bodyPr wrap="none">
            <a:spAutoFit/>
          </a:bodyPr>
          <a:lstStyle/>
          <a:p>
            <a:r>
              <a:rPr lang="zh-CN" altLang="en-US" sz="2000" b="1">
                <a:solidFill>
                  <a:srgbClr val="007C6A"/>
                </a:solidFill>
              </a:rPr>
              <a:t>最新</a:t>
            </a:r>
            <a:r>
              <a:rPr lang="en-US" altLang="zh-CN" sz="2000" b="1">
                <a:solidFill>
                  <a:srgbClr val="007C6A"/>
                </a:solidFill>
              </a:rPr>
              <a:t>N</a:t>
            </a:r>
            <a:r>
              <a:rPr lang="zh-CN" altLang="en-US" sz="2000" b="1">
                <a:solidFill>
                  <a:srgbClr val="007C6A"/>
                </a:solidFill>
              </a:rPr>
              <a:t>个数据</a:t>
            </a:r>
          </a:p>
        </p:txBody>
      </p:sp>
      <p:sp>
        <p:nvSpPr>
          <p:cNvPr id="17" name="右箭头 5">
            <a:extLst>
              <a:ext uri="{FF2B5EF4-FFF2-40B4-BE49-F238E27FC236}">
                <a16:creationId xmlns:a16="http://schemas.microsoft.com/office/drawing/2014/main" id="{722CFD65-F173-438D-B5D2-D661655727A3}"/>
              </a:ext>
            </a:extLst>
          </p:cNvPr>
          <p:cNvSpPr/>
          <p:nvPr/>
        </p:nvSpPr>
        <p:spPr>
          <a:xfrm rot="10800000">
            <a:off x="3369472" y="2060848"/>
            <a:ext cx="864096" cy="304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17">
            <a:extLst>
              <a:ext uri="{FF2B5EF4-FFF2-40B4-BE49-F238E27FC236}">
                <a16:creationId xmlns:a16="http://schemas.microsoft.com/office/drawing/2014/main" id="{688AE713-BD50-434F-BC2D-DA45509ACD64}"/>
              </a:ext>
            </a:extLst>
          </p:cNvPr>
          <p:cNvSpPr/>
          <p:nvPr/>
        </p:nvSpPr>
        <p:spPr>
          <a:xfrm rot="10800000">
            <a:off x="3645473" y="2687198"/>
            <a:ext cx="864096" cy="304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右箭头 19">
            <a:extLst>
              <a:ext uri="{FF2B5EF4-FFF2-40B4-BE49-F238E27FC236}">
                <a16:creationId xmlns:a16="http://schemas.microsoft.com/office/drawing/2014/main" id="{8C608C09-0950-4448-A972-DA2A3D944222}"/>
              </a:ext>
            </a:extLst>
          </p:cNvPr>
          <p:cNvSpPr/>
          <p:nvPr/>
        </p:nvSpPr>
        <p:spPr>
          <a:xfrm rot="10800000">
            <a:off x="4767303" y="3295617"/>
            <a:ext cx="469894" cy="339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右箭头 20">
            <a:extLst>
              <a:ext uri="{FF2B5EF4-FFF2-40B4-BE49-F238E27FC236}">
                <a16:creationId xmlns:a16="http://schemas.microsoft.com/office/drawing/2014/main" id="{1E2AD9EA-FBAB-4176-BE71-D6A0B11DF94E}"/>
              </a:ext>
            </a:extLst>
          </p:cNvPr>
          <p:cNvSpPr/>
          <p:nvPr/>
        </p:nvSpPr>
        <p:spPr>
          <a:xfrm rot="10800000">
            <a:off x="3873528" y="3817988"/>
            <a:ext cx="864096" cy="304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右箭头 21">
            <a:extLst>
              <a:ext uri="{FF2B5EF4-FFF2-40B4-BE49-F238E27FC236}">
                <a16:creationId xmlns:a16="http://schemas.microsoft.com/office/drawing/2014/main" id="{81F14A10-7AEE-41FE-9B0A-BB409A4E43FD}"/>
              </a:ext>
            </a:extLst>
          </p:cNvPr>
          <p:cNvSpPr/>
          <p:nvPr/>
        </p:nvSpPr>
        <p:spPr>
          <a:xfrm rot="10800000">
            <a:off x="4160907" y="4472638"/>
            <a:ext cx="864096" cy="304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右箭头 22">
            <a:extLst>
              <a:ext uri="{FF2B5EF4-FFF2-40B4-BE49-F238E27FC236}">
                <a16:creationId xmlns:a16="http://schemas.microsoft.com/office/drawing/2014/main" id="{240BCB82-D099-470F-9A01-F6EC98576BF8}"/>
              </a:ext>
            </a:extLst>
          </p:cNvPr>
          <p:cNvSpPr/>
          <p:nvPr/>
        </p:nvSpPr>
        <p:spPr>
          <a:xfrm rot="10800000">
            <a:off x="4233568" y="5207491"/>
            <a:ext cx="864096" cy="304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23">
            <a:extLst>
              <a:ext uri="{FF2B5EF4-FFF2-40B4-BE49-F238E27FC236}">
                <a16:creationId xmlns:a16="http://schemas.microsoft.com/office/drawing/2014/main" id="{3BA5CD49-41ED-4C39-AE4B-53D1D3DEF246}"/>
              </a:ext>
            </a:extLst>
          </p:cNvPr>
          <p:cNvSpPr/>
          <p:nvPr/>
        </p:nvSpPr>
        <p:spPr>
          <a:xfrm rot="10800000">
            <a:off x="4142823" y="5892036"/>
            <a:ext cx="864096" cy="304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38265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DF54ADA-5914-4CE0-AC49-EE3251FABB20}"/>
              </a:ext>
            </a:extLst>
          </p:cNvPr>
          <p:cNvSpPr/>
          <p:nvPr/>
        </p:nvSpPr>
        <p:spPr>
          <a:xfrm>
            <a:off x="2483768" y="116632"/>
            <a:ext cx="2110193"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从哪获得</a:t>
            </a:r>
            <a:endParaRPr lang="en-US" altLang="zh-CN" sz="2400" b="1" dirty="0">
              <a:solidFill>
                <a:schemeClr val="bg1"/>
              </a:solidFill>
            </a:endParaRPr>
          </a:p>
        </p:txBody>
      </p:sp>
      <p:sp>
        <p:nvSpPr>
          <p:cNvPr id="3" name="矩形 2">
            <a:extLst>
              <a:ext uri="{FF2B5EF4-FFF2-40B4-BE49-F238E27FC236}">
                <a16:creationId xmlns:a16="http://schemas.microsoft.com/office/drawing/2014/main" id="{81415F7A-3EC8-43C3-B9F0-978BFE92D28E}"/>
              </a:ext>
            </a:extLst>
          </p:cNvPr>
          <p:cNvSpPr/>
          <p:nvPr/>
        </p:nvSpPr>
        <p:spPr>
          <a:xfrm>
            <a:off x="693470" y="968902"/>
            <a:ext cx="2110193" cy="461665"/>
          </a:xfrm>
          <a:prstGeom prst="rect">
            <a:avLst/>
          </a:prstGeom>
        </p:spPr>
        <p:txBody>
          <a:bodyPr wrap="none">
            <a:spAutoFit/>
          </a:bodyPr>
          <a:lstStyle/>
          <a:p>
            <a:r>
              <a:rPr lang="en-US" altLang="zh-CN" sz="2400" b="1" dirty="0">
                <a:solidFill>
                  <a:srgbClr val="007C6A"/>
                </a:solidFill>
              </a:rPr>
              <a:t>Redis</a:t>
            </a:r>
            <a:r>
              <a:rPr lang="zh-CN" altLang="en-US" sz="2400" b="1" dirty="0">
                <a:solidFill>
                  <a:srgbClr val="007C6A"/>
                </a:solidFill>
              </a:rPr>
              <a:t>官方网站</a:t>
            </a:r>
          </a:p>
        </p:txBody>
      </p:sp>
      <p:sp>
        <p:nvSpPr>
          <p:cNvPr id="4" name="矩形 3">
            <a:extLst>
              <a:ext uri="{FF2B5EF4-FFF2-40B4-BE49-F238E27FC236}">
                <a16:creationId xmlns:a16="http://schemas.microsoft.com/office/drawing/2014/main" id="{F49DE8AB-3CF4-46F3-B1DF-3A00D1F84776}"/>
              </a:ext>
            </a:extLst>
          </p:cNvPr>
          <p:cNvSpPr/>
          <p:nvPr/>
        </p:nvSpPr>
        <p:spPr>
          <a:xfrm>
            <a:off x="1259632" y="1530452"/>
            <a:ext cx="1765676" cy="400110"/>
          </a:xfrm>
          <a:prstGeom prst="rect">
            <a:avLst/>
          </a:prstGeom>
        </p:spPr>
        <p:txBody>
          <a:bodyPr wrap="none">
            <a:spAutoFit/>
          </a:bodyPr>
          <a:lstStyle/>
          <a:p>
            <a:r>
              <a:rPr lang="en-US" altLang="zh-CN" sz="2000" b="1" dirty="0">
                <a:solidFill>
                  <a:srgbClr val="007C6A"/>
                </a:solidFill>
                <a:hlinkClick r:id="rId2"/>
              </a:rPr>
              <a:t>http://Redis.io</a:t>
            </a:r>
            <a:endParaRPr lang="zh-CN" altLang="en-US" sz="2000" b="1" dirty="0">
              <a:solidFill>
                <a:srgbClr val="007C6A"/>
              </a:solidFill>
            </a:endParaRPr>
          </a:p>
        </p:txBody>
      </p:sp>
      <p:pic>
        <p:nvPicPr>
          <p:cNvPr id="5" name="图片 4">
            <a:extLst>
              <a:ext uri="{FF2B5EF4-FFF2-40B4-BE49-F238E27FC236}">
                <a16:creationId xmlns:a16="http://schemas.microsoft.com/office/drawing/2014/main" id="{EA77BF3B-3C10-4DFC-9E54-E1BD7E568823}"/>
              </a:ext>
            </a:extLst>
          </p:cNvPr>
          <p:cNvPicPr>
            <a:picLocks noChangeAspect="1"/>
          </p:cNvPicPr>
          <p:nvPr/>
        </p:nvPicPr>
        <p:blipFill>
          <a:blip r:embed="rId3"/>
          <a:stretch>
            <a:fillRect/>
          </a:stretch>
        </p:blipFill>
        <p:spPr>
          <a:xfrm>
            <a:off x="1403648" y="2151606"/>
            <a:ext cx="6963692" cy="4224491"/>
          </a:xfrm>
          <a:prstGeom prst="rect">
            <a:avLst/>
          </a:prstGeom>
        </p:spPr>
      </p:pic>
      <p:sp>
        <p:nvSpPr>
          <p:cNvPr id="6" name="矩形 5">
            <a:extLst>
              <a:ext uri="{FF2B5EF4-FFF2-40B4-BE49-F238E27FC236}">
                <a16:creationId xmlns:a16="http://schemas.microsoft.com/office/drawing/2014/main" id="{45FDA929-4FB3-43EF-8DA8-6A0B3EB2B7D4}"/>
              </a:ext>
            </a:extLst>
          </p:cNvPr>
          <p:cNvSpPr/>
          <p:nvPr/>
        </p:nvSpPr>
        <p:spPr>
          <a:xfrm>
            <a:off x="4499992" y="999680"/>
            <a:ext cx="2728952" cy="461665"/>
          </a:xfrm>
          <a:prstGeom prst="rect">
            <a:avLst/>
          </a:prstGeom>
        </p:spPr>
        <p:txBody>
          <a:bodyPr wrap="none">
            <a:spAutoFit/>
          </a:bodyPr>
          <a:lstStyle/>
          <a:p>
            <a:r>
              <a:rPr lang="en-US" altLang="zh-CN" sz="2400" b="1" dirty="0">
                <a:solidFill>
                  <a:srgbClr val="007C6A"/>
                </a:solidFill>
              </a:rPr>
              <a:t>Redis</a:t>
            </a:r>
            <a:r>
              <a:rPr lang="zh-CN" altLang="en-US" sz="2400" b="1" dirty="0">
                <a:solidFill>
                  <a:srgbClr val="007C6A"/>
                </a:solidFill>
              </a:rPr>
              <a:t>中文官方网站</a:t>
            </a:r>
          </a:p>
        </p:txBody>
      </p:sp>
      <p:sp>
        <p:nvSpPr>
          <p:cNvPr id="7" name="矩形 6">
            <a:extLst>
              <a:ext uri="{FF2B5EF4-FFF2-40B4-BE49-F238E27FC236}">
                <a16:creationId xmlns:a16="http://schemas.microsoft.com/office/drawing/2014/main" id="{BBE10E71-4E16-4899-8D77-91E0CB4253EE}"/>
              </a:ext>
            </a:extLst>
          </p:cNvPr>
          <p:cNvSpPr/>
          <p:nvPr/>
        </p:nvSpPr>
        <p:spPr>
          <a:xfrm>
            <a:off x="4885494" y="1482334"/>
            <a:ext cx="2729978" cy="400110"/>
          </a:xfrm>
          <a:prstGeom prst="rect">
            <a:avLst/>
          </a:prstGeom>
        </p:spPr>
        <p:txBody>
          <a:bodyPr wrap="none">
            <a:spAutoFit/>
          </a:bodyPr>
          <a:lstStyle/>
          <a:p>
            <a:r>
              <a:rPr lang="zh-CN" altLang="en-US" sz="2000" b="1" dirty="0">
                <a:solidFill>
                  <a:srgbClr val="007C6A"/>
                </a:solidFill>
                <a:hlinkClick r:id="rId4"/>
              </a:rPr>
              <a:t>http</a:t>
            </a:r>
            <a:r>
              <a:rPr lang="zh-CN" altLang="en-US" b="1" dirty="0">
                <a:solidFill>
                  <a:srgbClr val="007C6A"/>
                </a:solidFill>
                <a:hlinkClick r:id="rId4"/>
              </a:rPr>
              <a:t>://www.</a:t>
            </a:r>
            <a:r>
              <a:rPr lang="en-US" altLang="zh-CN" b="1" dirty="0">
                <a:solidFill>
                  <a:srgbClr val="007C6A"/>
                </a:solidFill>
                <a:hlinkClick r:id="rId4"/>
              </a:rPr>
              <a:t>Redis</a:t>
            </a:r>
            <a:r>
              <a:rPr lang="zh-CN" altLang="en-US" b="1" dirty="0">
                <a:solidFill>
                  <a:srgbClr val="007C6A"/>
                </a:solidFill>
                <a:hlinkClick r:id="rId4"/>
              </a:rPr>
              <a:t>.net.cn/</a:t>
            </a:r>
            <a:endParaRPr lang="zh-CN" altLang="en-US" b="1" dirty="0">
              <a:solidFill>
                <a:srgbClr val="007C6A"/>
              </a:solidFill>
            </a:endParaRPr>
          </a:p>
        </p:txBody>
      </p:sp>
    </p:spTree>
    <p:extLst>
      <p:ext uri="{BB962C8B-B14F-4D97-AF65-F5344CB8AC3E}">
        <p14:creationId xmlns:p14="http://schemas.microsoft.com/office/powerpoint/2010/main" val="2700076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140E9F2-D734-4F5C-9C8D-7E1EC832ECA6}"/>
              </a:ext>
            </a:extLst>
          </p:cNvPr>
          <p:cNvSpPr/>
          <p:nvPr/>
        </p:nvSpPr>
        <p:spPr>
          <a:xfrm>
            <a:off x="2483768" y="116632"/>
            <a:ext cx="1491434"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安装</a:t>
            </a:r>
            <a:endParaRPr lang="en-US" altLang="zh-CN" sz="2400" b="1" dirty="0">
              <a:solidFill>
                <a:schemeClr val="bg1"/>
              </a:solidFill>
            </a:endParaRPr>
          </a:p>
        </p:txBody>
      </p:sp>
      <p:sp>
        <p:nvSpPr>
          <p:cNvPr id="3" name="矩形 2">
            <a:extLst>
              <a:ext uri="{FF2B5EF4-FFF2-40B4-BE49-F238E27FC236}">
                <a16:creationId xmlns:a16="http://schemas.microsoft.com/office/drawing/2014/main" id="{D9A54BAC-233C-4A5D-9D0C-0FA89127C8A0}"/>
              </a:ext>
            </a:extLst>
          </p:cNvPr>
          <p:cNvSpPr/>
          <p:nvPr/>
        </p:nvSpPr>
        <p:spPr>
          <a:xfrm>
            <a:off x="341697" y="1269007"/>
            <a:ext cx="2350323" cy="461665"/>
          </a:xfrm>
          <a:prstGeom prst="rect">
            <a:avLst/>
          </a:prstGeom>
        </p:spPr>
        <p:txBody>
          <a:bodyPr wrap="none">
            <a:spAutoFit/>
          </a:bodyPr>
          <a:lstStyle/>
          <a:p>
            <a:r>
              <a:rPr lang="zh-CN" altLang="en-US" sz="2400" b="1">
                <a:solidFill>
                  <a:srgbClr val="007C6A"/>
                </a:solidFill>
              </a:rPr>
              <a:t>关于安装版本：</a:t>
            </a:r>
          </a:p>
        </p:txBody>
      </p:sp>
      <p:pic>
        <p:nvPicPr>
          <p:cNvPr id="4" name="图片 3">
            <a:extLst>
              <a:ext uri="{FF2B5EF4-FFF2-40B4-BE49-F238E27FC236}">
                <a16:creationId xmlns:a16="http://schemas.microsoft.com/office/drawing/2014/main" id="{E8F5C5FE-4BC2-41A5-87A0-0D84CD58798F}"/>
              </a:ext>
            </a:extLst>
          </p:cNvPr>
          <p:cNvPicPr>
            <a:picLocks noChangeAspect="1"/>
          </p:cNvPicPr>
          <p:nvPr/>
        </p:nvPicPr>
        <p:blipFill>
          <a:blip r:embed="rId2"/>
          <a:stretch>
            <a:fillRect/>
          </a:stretch>
        </p:blipFill>
        <p:spPr>
          <a:xfrm>
            <a:off x="611560" y="3346763"/>
            <a:ext cx="7943850" cy="800100"/>
          </a:xfrm>
          <a:prstGeom prst="rect">
            <a:avLst/>
          </a:prstGeom>
        </p:spPr>
      </p:pic>
      <p:sp>
        <p:nvSpPr>
          <p:cNvPr id="5" name="矩形 4">
            <a:extLst>
              <a:ext uri="{FF2B5EF4-FFF2-40B4-BE49-F238E27FC236}">
                <a16:creationId xmlns:a16="http://schemas.microsoft.com/office/drawing/2014/main" id="{1C9E7A69-5F3B-4B45-870C-7F32FAB047EF}"/>
              </a:ext>
            </a:extLst>
          </p:cNvPr>
          <p:cNvSpPr/>
          <p:nvPr/>
        </p:nvSpPr>
        <p:spPr>
          <a:xfrm>
            <a:off x="885008" y="1807779"/>
            <a:ext cx="2065117" cy="461665"/>
          </a:xfrm>
          <a:prstGeom prst="rect">
            <a:avLst/>
          </a:prstGeom>
        </p:spPr>
        <p:txBody>
          <a:bodyPr wrap="none">
            <a:spAutoFit/>
          </a:bodyPr>
          <a:lstStyle/>
          <a:p>
            <a:r>
              <a:rPr lang="en-US" altLang="zh-CN" sz="2400" b="1">
                <a:solidFill>
                  <a:srgbClr val="007C6A"/>
                </a:solidFill>
              </a:rPr>
              <a:t>3.2.5 for Linux </a:t>
            </a:r>
            <a:endParaRPr lang="zh-CN" altLang="en-US" sz="2400" b="1">
              <a:solidFill>
                <a:srgbClr val="007C6A"/>
              </a:solidFill>
            </a:endParaRPr>
          </a:p>
        </p:txBody>
      </p:sp>
      <p:sp>
        <p:nvSpPr>
          <p:cNvPr id="6" name="矩形 5">
            <a:extLst>
              <a:ext uri="{FF2B5EF4-FFF2-40B4-BE49-F238E27FC236}">
                <a16:creationId xmlns:a16="http://schemas.microsoft.com/office/drawing/2014/main" id="{9D9EB396-B118-4F03-9B2B-6F69B0214A0E}"/>
              </a:ext>
            </a:extLst>
          </p:cNvPr>
          <p:cNvSpPr/>
          <p:nvPr/>
        </p:nvSpPr>
        <p:spPr>
          <a:xfrm>
            <a:off x="317076" y="2807857"/>
            <a:ext cx="5820248" cy="461665"/>
          </a:xfrm>
          <a:prstGeom prst="rect">
            <a:avLst/>
          </a:prstGeom>
        </p:spPr>
        <p:txBody>
          <a:bodyPr wrap="none">
            <a:spAutoFit/>
          </a:bodyPr>
          <a:lstStyle/>
          <a:p>
            <a:r>
              <a:rPr lang="zh-CN" altLang="en-US" sz="2400" b="1" dirty="0">
                <a:solidFill>
                  <a:srgbClr val="007C6A"/>
                </a:solidFill>
              </a:rPr>
              <a:t>不用考虑在</a:t>
            </a:r>
            <a:r>
              <a:rPr lang="en-US" altLang="zh-CN" sz="2400" b="1" dirty="0">
                <a:solidFill>
                  <a:srgbClr val="007C6A"/>
                </a:solidFill>
              </a:rPr>
              <a:t>windows</a:t>
            </a:r>
            <a:r>
              <a:rPr lang="zh-CN" altLang="en-US" sz="2400" b="1" dirty="0">
                <a:solidFill>
                  <a:srgbClr val="007C6A"/>
                </a:solidFill>
              </a:rPr>
              <a:t>环境下对</a:t>
            </a:r>
            <a:r>
              <a:rPr lang="en-US" altLang="zh-CN" sz="2400" b="1" dirty="0">
                <a:solidFill>
                  <a:srgbClr val="007C6A"/>
                </a:solidFill>
              </a:rPr>
              <a:t>Redis</a:t>
            </a:r>
            <a:r>
              <a:rPr lang="zh-CN" altLang="en-US" sz="2400" b="1" dirty="0">
                <a:solidFill>
                  <a:srgbClr val="007C6A"/>
                </a:solidFill>
              </a:rPr>
              <a:t>的支持</a:t>
            </a:r>
            <a:r>
              <a:rPr lang="en-US" altLang="zh-CN" sz="2400" b="1" dirty="0">
                <a:solidFill>
                  <a:srgbClr val="007C6A"/>
                </a:solidFill>
              </a:rPr>
              <a:t>:</a:t>
            </a:r>
            <a:endParaRPr lang="zh-CN" altLang="en-US" sz="2400" b="1" dirty="0">
              <a:solidFill>
                <a:srgbClr val="007C6A"/>
              </a:solidFill>
            </a:endParaRPr>
          </a:p>
        </p:txBody>
      </p:sp>
    </p:spTree>
    <p:extLst>
      <p:ext uri="{BB962C8B-B14F-4D97-AF65-F5344CB8AC3E}">
        <p14:creationId xmlns:p14="http://schemas.microsoft.com/office/powerpoint/2010/main" val="4051345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BE1BE05-8F31-4CB6-B97E-C3E57AE94238}"/>
              </a:ext>
            </a:extLst>
          </p:cNvPr>
          <p:cNvSpPr/>
          <p:nvPr/>
        </p:nvSpPr>
        <p:spPr>
          <a:xfrm>
            <a:off x="971600" y="1340768"/>
            <a:ext cx="1731564" cy="461665"/>
          </a:xfrm>
          <a:prstGeom prst="rect">
            <a:avLst/>
          </a:prstGeom>
        </p:spPr>
        <p:txBody>
          <a:bodyPr wrap="none">
            <a:spAutoFit/>
          </a:bodyPr>
          <a:lstStyle/>
          <a:p>
            <a:r>
              <a:rPr lang="zh-CN" altLang="en-US" sz="2400" b="1">
                <a:solidFill>
                  <a:srgbClr val="007C6A"/>
                </a:solidFill>
              </a:rPr>
              <a:t>安装步骤：</a:t>
            </a:r>
            <a:endParaRPr lang="en-US" altLang="zh-CN" sz="2400" b="1">
              <a:solidFill>
                <a:srgbClr val="007C6A"/>
              </a:solidFill>
            </a:endParaRPr>
          </a:p>
        </p:txBody>
      </p:sp>
      <p:sp>
        <p:nvSpPr>
          <p:cNvPr id="3" name="矩形 2">
            <a:extLst>
              <a:ext uri="{FF2B5EF4-FFF2-40B4-BE49-F238E27FC236}">
                <a16:creationId xmlns:a16="http://schemas.microsoft.com/office/drawing/2014/main" id="{B86C208B-C1B1-48F6-8B94-02E7243849D0}"/>
              </a:ext>
            </a:extLst>
          </p:cNvPr>
          <p:cNvSpPr/>
          <p:nvPr/>
        </p:nvSpPr>
        <p:spPr>
          <a:xfrm>
            <a:off x="539552" y="2221123"/>
            <a:ext cx="8172400" cy="400110"/>
          </a:xfrm>
          <a:prstGeom prst="rect">
            <a:avLst/>
          </a:prstGeom>
        </p:spPr>
        <p:txBody>
          <a:bodyPr wrap="square">
            <a:spAutoFit/>
          </a:bodyPr>
          <a:lstStyle/>
          <a:p>
            <a:r>
              <a:rPr lang="en-US" altLang="zh-CN" sz="2000" b="1" dirty="0">
                <a:solidFill>
                  <a:srgbClr val="007C6A"/>
                </a:solidFill>
                <a:latin typeface="宋体" panose="02010600030101010101" pitchFamily="2" charset="-122"/>
              </a:rPr>
              <a:t>1</a:t>
            </a:r>
            <a:r>
              <a:rPr lang="zh-CN" altLang="en-US" sz="2000" b="1" dirty="0">
                <a:solidFill>
                  <a:srgbClr val="007C6A"/>
                </a:solidFill>
                <a:latin typeface="宋体" panose="02010600030101010101" pitchFamily="2" charset="-122"/>
              </a:rPr>
              <a:t>、下载获得</a:t>
            </a:r>
            <a:r>
              <a:rPr lang="en-US" altLang="zh-CN" sz="2000" b="1" dirty="0">
                <a:solidFill>
                  <a:srgbClr val="007C6A"/>
                </a:solidFill>
                <a:latin typeface="Verdana" panose="020B0604030504040204" pitchFamily="34" charset="0"/>
              </a:rPr>
              <a:t>redis-3.2.5.tar.gz</a:t>
            </a:r>
            <a:r>
              <a:rPr lang="zh-CN" altLang="en-US" sz="2000" b="1" dirty="0">
                <a:solidFill>
                  <a:srgbClr val="007C6A"/>
                </a:solidFill>
                <a:latin typeface="宋体" panose="02010600030101010101" pitchFamily="2" charset="-122"/>
              </a:rPr>
              <a:t>后将它放入我们的</a:t>
            </a:r>
            <a:r>
              <a:rPr lang="en-US" altLang="zh-CN" sz="2000" b="1" dirty="0">
                <a:solidFill>
                  <a:srgbClr val="007C6A"/>
                </a:solidFill>
                <a:latin typeface="Verdana" panose="020B0604030504040204" pitchFamily="34" charset="0"/>
              </a:rPr>
              <a:t>Linux</a:t>
            </a:r>
            <a:r>
              <a:rPr lang="zh-CN" altLang="en-US" sz="2000" b="1" dirty="0">
                <a:solidFill>
                  <a:srgbClr val="007C6A"/>
                </a:solidFill>
                <a:latin typeface="宋体" panose="02010600030101010101" pitchFamily="2" charset="-122"/>
              </a:rPr>
              <a:t>目录</a:t>
            </a:r>
            <a:r>
              <a:rPr lang="en-US" altLang="zh-CN" sz="2000" b="1" dirty="0">
                <a:solidFill>
                  <a:srgbClr val="007C6A"/>
                </a:solidFill>
                <a:latin typeface="Verdana" panose="020B0604030504040204" pitchFamily="34" charset="0"/>
              </a:rPr>
              <a:t>/opt</a:t>
            </a:r>
            <a:endParaRPr lang="zh-CN" altLang="en-US" sz="2000" b="1" dirty="0">
              <a:solidFill>
                <a:srgbClr val="007C6A"/>
              </a:solidFill>
              <a:latin typeface="Verdana" panose="020B0604030504040204" pitchFamily="34" charset="0"/>
            </a:endParaRPr>
          </a:p>
        </p:txBody>
      </p:sp>
      <p:sp>
        <p:nvSpPr>
          <p:cNvPr id="4" name="矩形 3">
            <a:extLst>
              <a:ext uri="{FF2B5EF4-FFF2-40B4-BE49-F238E27FC236}">
                <a16:creationId xmlns:a16="http://schemas.microsoft.com/office/drawing/2014/main" id="{F2193597-6293-4476-B1EF-13608350BECD}"/>
              </a:ext>
            </a:extLst>
          </p:cNvPr>
          <p:cNvSpPr/>
          <p:nvPr/>
        </p:nvSpPr>
        <p:spPr>
          <a:xfrm>
            <a:off x="539552" y="3243978"/>
            <a:ext cx="5606022" cy="400110"/>
          </a:xfrm>
          <a:prstGeom prst="rect">
            <a:avLst/>
          </a:prstGeom>
        </p:spPr>
        <p:txBody>
          <a:bodyPr wrap="none">
            <a:spAutoFit/>
          </a:bodyPr>
          <a:lstStyle/>
          <a:p>
            <a:r>
              <a:rPr lang="en-US" altLang="zh-CN" sz="2000" b="1" dirty="0">
                <a:solidFill>
                  <a:srgbClr val="007C6A"/>
                </a:solidFill>
                <a:latin typeface="宋体" panose="02010600030101010101" pitchFamily="2" charset="-122"/>
              </a:rPr>
              <a:t>2</a:t>
            </a:r>
            <a:r>
              <a:rPr lang="zh-CN" altLang="en-US" sz="2000" b="1" dirty="0">
                <a:solidFill>
                  <a:srgbClr val="007C6A"/>
                </a:solidFill>
                <a:latin typeface="宋体" panose="02010600030101010101" pitchFamily="2" charset="-122"/>
              </a:rPr>
              <a:t>、解压命令</a:t>
            </a:r>
            <a:r>
              <a:rPr lang="en-US" altLang="zh-CN" sz="2000" b="1" dirty="0">
                <a:solidFill>
                  <a:srgbClr val="007C6A"/>
                </a:solidFill>
                <a:latin typeface="Verdana" panose="020B0604030504040204" pitchFamily="34" charset="0"/>
              </a:rPr>
              <a:t>:tar -</a:t>
            </a:r>
            <a:r>
              <a:rPr lang="en-US" altLang="zh-CN" sz="2000" b="1" dirty="0" err="1">
                <a:solidFill>
                  <a:srgbClr val="007C6A"/>
                </a:solidFill>
                <a:latin typeface="Verdana" panose="020B0604030504040204" pitchFamily="34" charset="0"/>
              </a:rPr>
              <a:t>zxvf</a:t>
            </a:r>
            <a:r>
              <a:rPr lang="en-US" altLang="zh-CN" sz="2000" b="1" dirty="0">
                <a:solidFill>
                  <a:srgbClr val="007C6A"/>
                </a:solidFill>
                <a:latin typeface="Verdana" panose="020B0604030504040204" pitchFamily="34" charset="0"/>
              </a:rPr>
              <a:t> redis-3.2.5.tar.gz</a:t>
            </a:r>
            <a:endParaRPr lang="zh-CN" altLang="en-US" sz="2000" b="1" dirty="0">
              <a:solidFill>
                <a:srgbClr val="007C6A"/>
              </a:solidFill>
              <a:latin typeface="Verdana" panose="020B0604030504040204" pitchFamily="34" charset="0"/>
            </a:endParaRPr>
          </a:p>
        </p:txBody>
      </p:sp>
      <p:sp>
        <p:nvSpPr>
          <p:cNvPr id="5" name="矩形 4">
            <a:extLst>
              <a:ext uri="{FF2B5EF4-FFF2-40B4-BE49-F238E27FC236}">
                <a16:creationId xmlns:a16="http://schemas.microsoft.com/office/drawing/2014/main" id="{93FE27EE-FF17-46D7-99D7-1B27DA0EE520}"/>
              </a:ext>
            </a:extLst>
          </p:cNvPr>
          <p:cNvSpPr/>
          <p:nvPr/>
        </p:nvSpPr>
        <p:spPr>
          <a:xfrm>
            <a:off x="539552" y="4266833"/>
            <a:ext cx="5064207" cy="400110"/>
          </a:xfrm>
          <a:prstGeom prst="rect">
            <a:avLst/>
          </a:prstGeom>
        </p:spPr>
        <p:txBody>
          <a:bodyPr wrap="none">
            <a:spAutoFit/>
          </a:bodyPr>
          <a:lstStyle/>
          <a:p>
            <a:r>
              <a:rPr lang="en-US" altLang="zh-CN" sz="2000" b="1">
                <a:solidFill>
                  <a:srgbClr val="007C6A"/>
                </a:solidFill>
                <a:latin typeface="System"/>
              </a:rPr>
              <a:t>3</a:t>
            </a:r>
            <a:r>
              <a:rPr lang="zh-CN" altLang="en-US" sz="2000" b="1">
                <a:solidFill>
                  <a:srgbClr val="007C6A"/>
                </a:solidFill>
                <a:latin typeface="System"/>
              </a:rPr>
              <a:t>、解压完成后进入目录</a:t>
            </a:r>
            <a:r>
              <a:rPr lang="en-US" altLang="zh-CN" sz="2000" b="1">
                <a:solidFill>
                  <a:srgbClr val="007C6A"/>
                </a:solidFill>
                <a:latin typeface="Verdana" panose="020B0604030504040204" pitchFamily="34" charset="0"/>
              </a:rPr>
              <a:t>:cd redis-3.2.5</a:t>
            </a:r>
            <a:endParaRPr lang="zh-CN" altLang="en-US" sz="1600" b="1">
              <a:solidFill>
                <a:srgbClr val="007C6A"/>
              </a:solidFill>
              <a:latin typeface="System"/>
            </a:endParaRPr>
          </a:p>
        </p:txBody>
      </p:sp>
      <p:sp>
        <p:nvSpPr>
          <p:cNvPr id="6" name="矩形 5">
            <a:extLst>
              <a:ext uri="{FF2B5EF4-FFF2-40B4-BE49-F238E27FC236}">
                <a16:creationId xmlns:a16="http://schemas.microsoft.com/office/drawing/2014/main" id="{12136502-829C-4FAE-9B9E-22FC6D58BA33}"/>
              </a:ext>
            </a:extLst>
          </p:cNvPr>
          <p:cNvSpPr/>
          <p:nvPr/>
        </p:nvSpPr>
        <p:spPr>
          <a:xfrm>
            <a:off x="2483768" y="116632"/>
            <a:ext cx="1491434"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安装</a:t>
            </a:r>
            <a:endParaRPr lang="en-US" altLang="zh-CN" sz="2400" b="1" dirty="0">
              <a:solidFill>
                <a:schemeClr val="bg1"/>
              </a:solidFill>
            </a:endParaRPr>
          </a:p>
        </p:txBody>
      </p:sp>
    </p:spTree>
    <p:extLst>
      <p:ext uri="{BB962C8B-B14F-4D97-AF65-F5344CB8AC3E}">
        <p14:creationId xmlns:p14="http://schemas.microsoft.com/office/powerpoint/2010/main" val="616967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08FC2740-3CC6-49C1-991B-DC0A3792524B}"/>
              </a:ext>
            </a:extLst>
          </p:cNvPr>
          <p:cNvSpPr/>
          <p:nvPr/>
        </p:nvSpPr>
        <p:spPr>
          <a:xfrm>
            <a:off x="192002" y="1069380"/>
            <a:ext cx="6696744" cy="400110"/>
          </a:xfrm>
          <a:prstGeom prst="rect">
            <a:avLst/>
          </a:prstGeom>
        </p:spPr>
        <p:txBody>
          <a:bodyPr wrap="square">
            <a:spAutoFit/>
          </a:bodyPr>
          <a:lstStyle/>
          <a:p>
            <a:r>
              <a:rPr lang="en-US" altLang="zh-CN" sz="2000" b="1">
                <a:solidFill>
                  <a:srgbClr val="007C6A"/>
                </a:solidFill>
                <a:latin typeface="System"/>
              </a:rPr>
              <a:t>4</a:t>
            </a:r>
            <a:r>
              <a:rPr lang="zh-CN" altLang="en-US" sz="2000" b="1">
                <a:solidFill>
                  <a:srgbClr val="007C6A"/>
                </a:solidFill>
                <a:latin typeface="System"/>
              </a:rPr>
              <a:t>、在</a:t>
            </a:r>
            <a:r>
              <a:rPr lang="en-US" altLang="zh-CN" sz="2000" b="1">
                <a:solidFill>
                  <a:srgbClr val="007C6A"/>
                </a:solidFill>
                <a:latin typeface="Verdana" panose="020B0604030504040204" pitchFamily="34" charset="0"/>
              </a:rPr>
              <a:t>redis-3.2.5</a:t>
            </a:r>
            <a:r>
              <a:rPr lang="zh-CN" altLang="en-US" sz="2000" b="1">
                <a:solidFill>
                  <a:srgbClr val="007C6A"/>
                </a:solidFill>
                <a:latin typeface="System"/>
              </a:rPr>
              <a:t>目录下执行</a:t>
            </a:r>
            <a:r>
              <a:rPr lang="en-US" altLang="zh-CN" sz="2000" b="1">
                <a:solidFill>
                  <a:srgbClr val="007C6A"/>
                </a:solidFill>
                <a:latin typeface="Verdana" panose="020B0604030504040204" pitchFamily="34" charset="0"/>
              </a:rPr>
              <a:t>make</a:t>
            </a:r>
            <a:r>
              <a:rPr lang="zh-CN" altLang="en-US" sz="2000" b="1">
                <a:solidFill>
                  <a:srgbClr val="007C6A"/>
                </a:solidFill>
                <a:latin typeface="System"/>
              </a:rPr>
              <a:t>命令</a:t>
            </a:r>
          </a:p>
        </p:txBody>
      </p:sp>
      <p:sp>
        <p:nvSpPr>
          <p:cNvPr id="17" name="矩形 16">
            <a:extLst>
              <a:ext uri="{FF2B5EF4-FFF2-40B4-BE49-F238E27FC236}">
                <a16:creationId xmlns:a16="http://schemas.microsoft.com/office/drawing/2014/main" id="{BA07EECA-3A24-4550-90B5-B943042EC7B6}"/>
              </a:ext>
            </a:extLst>
          </p:cNvPr>
          <p:cNvSpPr/>
          <p:nvPr/>
        </p:nvSpPr>
        <p:spPr>
          <a:xfrm>
            <a:off x="192002" y="1801787"/>
            <a:ext cx="5063566" cy="369332"/>
          </a:xfrm>
          <a:prstGeom prst="rect">
            <a:avLst/>
          </a:prstGeom>
        </p:spPr>
        <p:txBody>
          <a:bodyPr wrap="none">
            <a:spAutoFit/>
          </a:bodyPr>
          <a:lstStyle/>
          <a:p>
            <a:r>
              <a:rPr lang="zh-CN" altLang="en-US" sz="1400" b="1">
                <a:solidFill>
                  <a:prstClr val="black"/>
                </a:solidFill>
                <a:latin typeface="System"/>
              </a:rPr>
              <a:t> </a:t>
            </a:r>
            <a:r>
              <a:rPr lang="zh-CN" altLang="en-US">
                <a:solidFill>
                  <a:srgbClr val="FF0000"/>
                </a:solidFill>
                <a:latin typeface="System"/>
              </a:rPr>
              <a:t>运行</a:t>
            </a:r>
            <a:r>
              <a:rPr lang="en-US" altLang="zh-CN">
                <a:solidFill>
                  <a:srgbClr val="FF0000"/>
                </a:solidFill>
                <a:latin typeface="Verdana" panose="020B0604030504040204" pitchFamily="34" charset="0"/>
              </a:rPr>
              <a:t>make</a:t>
            </a:r>
            <a:r>
              <a:rPr lang="zh-CN" altLang="en-US">
                <a:solidFill>
                  <a:srgbClr val="FF0000"/>
                </a:solidFill>
                <a:latin typeface="System"/>
              </a:rPr>
              <a:t>命令时出现故障意出现的错误解析：</a:t>
            </a:r>
          </a:p>
        </p:txBody>
      </p:sp>
      <p:sp>
        <p:nvSpPr>
          <p:cNvPr id="18" name="矩形 17">
            <a:extLst>
              <a:ext uri="{FF2B5EF4-FFF2-40B4-BE49-F238E27FC236}">
                <a16:creationId xmlns:a16="http://schemas.microsoft.com/office/drawing/2014/main" id="{F57435D0-78C6-4554-ADE7-03FFF5E149E0}"/>
              </a:ext>
            </a:extLst>
          </p:cNvPr>
          <p:cNvSpPr/>
          <p:nvPr/>
        </p:nvSpPr>
        <p:spPr>
          <a:xfrm>
            <a:off x="683568" y="2119955"/>
            <a:ext cx="4572000" cy="923330"/>
          </a:xfrm>
          <a:prstGeom prst="rect">
            <a:avLst/>
          </a:prstGeom>
        </p:spPr>
        <p:txBody>
          <a:bodyPr>
            <a:spAutoFit/>
          </a:bodyPr>
          <a:lstStyle/>
          <a:p>
            <a:pPr marL="285750" indent="-285750">
              <a:buFont typeface="Wingdings" panose="05000000000000000000" pitchFamily="2" charset="2"/>
              <a:buChar char="Ø"/>
            </a:pPr>
            <a:r>
              <a:rPr lang="zh-CN" altLang="en-US" b="1" dirty="0">
                <a:solidFill>
                  <a:srgbClr val="007C6A"/>
                </a:solidFill>
                <a:latin typeface="System"/>
              </a:rPr>
              <a:t>能上网：</a:t>
            </a:r>
            <a:endParaRPr lang="en-US" altLang="zh-CN" b="1" dirty="0">
              <a:solidFill>
                <a:srgbClr val="007C6A"/>
              </a:solidFill>
              <a:latin typeface="System"/>
            </a:endParaRPr>
          </a:p>
          <a:p>
            <a:r>
              <a:rPr lang="en-US" altLang="zh-CN" b="1" dirty="0">
                <a:solidFill>
                  <a:srgbClr val="007C6A"/>
                </a:solidFill>
                <a:latin typeface="System"/>
              </a:rPr>
              <a:t>      yum install </a:t>
            </a:r>
            <a:r>
              <a:rPr lang="en-US" altLang="zh-CN" b="1" dirty="0" err="1">
                <a:solidFill>
                  <a:srgbClr val="007C6A"/>
                </a:solidFill>
                <a:latin typeface="System"/>
              </a:rPr>
              <a:t>gcc</a:t>
            </a:r>
            <a:endParaRPr lang="en-US" altLang="zh-CN" b="1" dirty="0">
              <a:solidFill>
                <a:srgbClr val="007C6A"/>
              </a:solidFill>
              <a:latin typeface="System"/>
            </a:endParaRPr>
          </a:p>
          <a:p>
            <a:r>
              <a:rPr lang="en-US" altLang="zh-CN" b="1" dirty="0">
                <a:solidFill>
                  <a:srgbClr val="007C6A"/>
                </a:solidFill>
                <a:latin typeface="System"/>
              </a:rPr>
              <a:t>      yum install </a:t>
            </a:r>
            <a:r>
              <a:rPr lang="en-US" altLang="zh-CN" b="1" dirty="0" err="1">
                <a:solidFill>
                  <a:srgbClr val="007C6A"/>
                </a:solidFill>
                <a:latin typeface="System"/>
              </a:rPr>
              <a:t>gcc-c</a:t>
            </a:r>
            <a:r>
              <a:rPr lang="en-US" altLang="zh-CN" b="1" dirty="0">
                <a:solidFill>
                  <a:srgbClr val="007C6A"/>
                </a:solidFill>
                <a:latin typeface="System"/>
              </a:rPr>
              <a:t>++</a:t>
            </a:r>
          </a:p>
        </p:txBody>
      </p:sp>
      <p:sp>
        <p:nvSpPr>
          <p:cNvPr id="19" name="矩形 18">
            <a:extLst>
              <a:ext uri="{FF2B5EF4-FFF2-40B4-BE49-F238E27FC236}">
                <a16:creationId xmlns:a16="http://schemas.microsoft.com/office/drawing/2014/main" id="{E7A7465E-1E29-44C3-B26C-6865D8A97AD7}"/>
              </a:ext>
            </a:extLst>
          </p:cNvPr>
          <p:cNvSpPr/>
          <p:nvPr/>
        </p:nvSpPr>
        <p:spPr>
          <a:xfrm>
            <a:off x="683568" y="3836545"/>
            <a:ext cx="7632848" cy="1323439"/>
          </a:xfrm>
          <a:prstGeom prst="rect">
            <a:avLst/>
          </a:prstGeom>
        </p:spPr>
        <p:txBody>
          <a:bodyPr wrap="square">
            <a:spAutoFit/>
          </a:bodyPr>
          <a:lstStyle/>
          <a:p>
            <a:pPr marL="285750" indent="-285750">
              <a:buFont typeface="Arial" panose="020B0604020202020204" pitchFamily="34" charset="0"/>
              <a:buChar char="•"/>
            </a:pPr>
            <a:r>
              <a:rPr lang="zh-CN" altLang="en-US" sz="1600" dirty="0">
                <a:solidFill>
                  <a:srgbClr val="007C6A"/>
                </a:solidFill>
                <a:latin typeface="微软雅黑" panose="020B0503020204020204" pitchFamily="34" charset="-122"/>
                <a:ea typeface="微软雅黑" panose="020B0503020204020204" pitchFamily="34" charset="-122"/>
              </a:rPr>
              <a:t>将资料中的</a:t>
            </a:r>
            <a:r>
              <a:rPr lang="en-US" altLang="zh-CN" sz="1600" dirty="0" err="1">
                <a:solidFill>
                  <a:srgbClr val="007C6A"/>
                </a:solidFill>
                <a:latin typeface="微软雅黑" panose="020B0503020204020204" pitchFamily="34" charset="-122"/>
                <a:ea typeface="微软雅黑" panose="020B0503020204020204" pitchFamily="34" charset="-122"/>
              </a:rPr>
              <a:t>rpmgcc</a:t>
            </a:r>
            <a:r>
              <a:rPr lang="zh-CN" altLang="en-US" sz="1600" dirty="0">
                <a:solidFill>
                  <a:srgbClr val="007C6A"/>
                </a:solidFill>
                <a:latin typeface="微软雅黑" panose="020B0503020204020204" pitchFamily="34" charset="-122"/>
                <a:ea typeface="微软雅黑" panose="020B0503020204020204" pitchFamily="34" charset="-122"/>
              </a:rPr>
              <a:t>目录复制到</a:t>
            </a:r>
            <a:r>
              <a:rPr lang="en-US" altLang="zh-CN" sz="1600" dirty="0">
                <a:solidFill>
                  <a:srgbClr val="007C6A"/>
                </a:solidFill>
                <a:latin typeface="微软雅黑" panose="020B0503020204020204" pitchFamily="34" charset="-122"/>
                <a:ea typeface="微软雅黑" panose="020B0503020204020204" pitchFamily="34" charset="-122"/>
              </a:rPr>
              <a:t>Linux</a:t>
            </a:r>
            <a:r>
              <a:rPr lang="zh-CN" altLang="en-US" sz="1600" dirty="0">
                <a:solidFill>
                  <a:srgbClr val="007C6A"/>
                </a:solidFill>
                <a:latin typeface="微软雅黑" panose="020B0503020204020204" pitchFamily="34" charset="-122"/>
                <a:ea typeface="微软雅黑" panose="020B0503020204020204" pitchFamily="34" charset="-122"/>
              </a:rPr>
              <a:t>的</a:t>
            </a:r>
            <a:r>
              <a:rPr lang="en-US" altLang="zh-CN" sz="1600" dirty="0">
                <a:solidFill>
                  <a:srgbClr val="007C6A"/>
                </a:solidFill>
                <a:latin typeface="微软雅黑" panose="020B0503020204020204" pitchFamily="34" charset="-122"/>
                <a:ea typeface="微软雅黑" panose="020B0503020204020204" pitchFamily="34" charset="-122"/>
              </a:rPr>
              <a:t>opt</a:t>
            </a:r>
            <a:r>
              <a:rPr lang="zh-CN" altLang="en-US" sz="1600" dirty="0">
                <a:solidFill>
                  <a:srgbClr val="007C6A"/>
                </a:solidFill>
                <a:latin typeface="微软雅黑" panose="020B0503020204020204" pitchFamily="34" charset="-122"/>
                <a:ea typeface="微软雅黑" panose="020B0503020204020204" pitchFamily="34" charset="-122"/>
              </a:rPr>
              <a:t>目录中</a:t>
            </a:r>
            <a:endParaRPr lang="en-US" altLang="zh-CN"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rgbClr val="007C6A"/>
                </a:solidFill>
                <a:latin typeface="微软雅黑" panose="020B0503020204020204" pitchFamily="34" charset="-122"/>
                <a:ea typeface="微软雅黑" panose="020B0503020204020204" pitchFamily="34" charset="-122"/>
              </a:rPr>
              <a:t>进入</a:t>
            </a:r>
            <a:r>
              <a:rPr lang="en-US" altLang="zh-CN" sz="1600" dirty="0">
                <a:solidFill>
                  <a:srgbClr val="007C6A"/>
                </a:solidFill>
                <a:latin typeface="微软雅黑" panose="020B0503020204020204" pitchFamily="34" charset="-122"/>
                <a:ea typeface="微软雅黑" panose="020B0503020204020204" pitchFamily="34" charset="-122"/>
              </a:rPr>
              <a:t>opt</a:t>
            </a:r>
            <a:r>
              <a:rPr lang="zh-CN" altLang="en-US" sz="1600" dirty="0">
                <a:solidFill>
                  <a:srgbClr val="007C6A"/>
                </a:solidFill>
                <a:latin typeface="微软雅黑" panose="020B0503020204020204" pitchFamily="34" charset="-122"/>
                <a:ea typeface="微软雅黑" panose="020B0503020204020204" pitchFamily="34" charset="-122"/>
              </a:rPr>
              <a:t>目录中的</a:t>
            </a:r>
            <a:r>
              <a:rPr lang="en-US" altLang="zh-CN" sz="1600" dirty="0" err="1">
                <a:solidFill>
                  <a:srgbClr val="007C6A"/>
                </a:solidFill>
                <a:latin typeface="微软雅黑" panose="020B0503020204020204" pitchFamily="34" charset="-122"/>
                <a:ea typeface="微软雅黑" panose="020B0503020204020204" pitchFamily="34" charset="-122"/>
              </a:rPr>
              <a:t>rpmgcc</a:t>
            </a:r>
            <a:r>
              <a:rPr lang="zh-CN" altLang="en-US" sz="1600" dirty="0">
                <a:solidFill>
                  <a:srgbClr val="007C6A"/>
                </a:solidFill>
                <a:latin typeface="微软雅黑" panose="020B0503020204020204" pitchFamily="34" charset="-122"/>
                <a:ea typeface="微软雅黑" panose="020B0503020204020204" pitchFamily="34" charset="-122"/>
              </a:rPr>
              <a:t>目录执行命令：</a:t>
            </a:r>
            <a:r>
              <a:rPr lang="en-US" altLang="zh-CN" sz="1600" b="1" dirty="0">
                <a:solidFill>
                  <a:srgbClr val="FF0000"/>
                </a:solidFill>
                <a:latin typeface="微软雅黑" panose="020B0503020204020204" pitchFamily="34" charset="-122"/>
                <a:ea typeface="微软雅黑" panose="020B0503020204020204" pitchFamily="34" charset="-122"/>
              </a:rPr>
              <a:t>rpm -</a:t>
            </a:r>
            <a:r>
              <a:rPr lang="en-US" altLang="zh-CN" sz="1600" b="1" dirty="0" err="1">
                <a:solidFill>
                  <a:srgbClr val="FF0000"/>
                </a:solidFill>
                <a:latin typeface="微软雅黑" panose="020B0503020204020204" pitchFamily="34" charset="-122"/>
                <a:ea typeface="微软雅黑" panose="020B0503020204020204" pitchFamily="34" charset="-122"/>
              </a:rPr>
              <a:t>Uvh</a:t>
            </a:r>
            <a:r>
              <a:rPr lang="en-US" altLang="zh-CN" sz="1600" b="1" dirty="0">
                <a:solidFill>
                  <a:srgbClr val="FF0000"/>
                </a:solidFill>
                <a:latin typeface="微软雅黑" panose="020B0503020204020204" pitchFamily="34" charset="-122"/>
                <a:ea typeface="微软雅黑" panose="020B0503020204020204" pitchFamily="34" charset="-122"/>
              </a:rPr>
              <a:t> *.rpm --</a:t>
            </a:r>
            <a:r>
              <a:rPr lang="en-US" altLang="zh-CN" sz="1600" b="1" dirty="0" err="1">
                <a:solidFill>
                  <a:srgbClr val="FF0000"/>
                </a:solidFill>
                <a:latin typeface="微软雅黑" panose="020B0503020204020204" pitchFamily="34" charset="-122"/>
                <a:ea typeface="微软雅黑" panose="020B0503020204020204" pitchFamily="34" charset="-122"/>
              </a:rPr>
              <a:t>nodeps</a:t>
            </a:r>
            <a:r>
              <a:rPr lang="en-US" altLang="zh-CN" sz="1600" b="1" dirty="0">
                <a:solidFill>
                  <a:srgbClr val="FF0000"/>
                </a:solidFill>
                <a:latin typeface="微软雅黑" panose="020B0503020204020204" pitchFamily="34" charset="-122"/>
                <a:ea typeface="微软雅黑" panose="020B0503020204020204" pitchFamily="34" charset="-122"/>
              </a:rPr>
              <a:t>  --force</a:t>
            </a:r>
          </a:p>
          <a:p>
            <a:pPr marL="285750" indent="-285750">
              <a:buFont typeface="Arial" panose="020B0604020202020204" pitchFamily="34" charset="0"/>
              <a:buChar char="•"/>
            </a:pPr>
            <a:endParaRPr lang="en-US" altLang="zh-CN"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rgbClr val="007C6A"/>
                </a:solidFill>
                <a:latin typeface="微软雅黑" panose="020B0503020204020204" pitchFamily="34" charset="-122"/>
                <a:ea typeface="微软雅黑" panose="020B0503020204020204" pitchFamily="34" charset="-122"/>
              </a:rPr>
              <a:t>然后使用</a:t>
            </a:r>
            <a:r>
              <a:rPr lang="en-US" altLang="zh-CN" sz="1600" dirty="0" err="1">
                <a:solidFill>
                  <a:srgbClr val="007C6A"/>
                </a:solidFill>
                <a:latin typeface="微软雅黑" panose="020B0503020204020204" pitchFamily="34" charset="-122"/>
                <a:ea typeface="微软雅黑" panose="020B0503020204020204" pitchFamily="34" charset="-122"/>
              </a:rPr>
              <a:t>gcc</a:t>
            </a:r>
            <a:r>
              <a:rPr lang="en-US" altLang="zh-CN" sz="1600" dirty="0">
                <a:solidFill>
                  <a:srgbClr val="007C6A"/>
                </a:solidFill>
                <a:latin typeface="微软雅黑" panose="020B0503020204020204" pitchFamily="34" charset="-122"/>
                <a:ea typeface="微软雅黑" panose="020B0503020204020204" pitchFamily="34" charset="-122"/>
              </a:rPr>
              <a:t> –v</a:t>
            </a:r>
            <a:r>
              <a:rPr lang="zh-CN" altLang="en-US" sz="1600" dirty="0">
                <a:solidFill>
                  <a:srgbClr val="007C6A"/>
                </a:solidFill>
                <a:latin typeface="微软雅黑" panose="020B0503020204020204" pitchFamily="34" charset="-122"/>
                <a:ea typeface="微软雅黑" panose="020B0503020204020204" pitchFamily="34" charset="-122"/>
              </a:rPr>
              <a:t>和</a:t>
            </a:r>
            <a:r>
              <a:rPr lang="en-US" altLang="zh-CN" sz="1600" dirty="0">
                <a:solidFill>
                  <a:srgbClr val="007C6A"/>
                </a:solidFill>
                <a:latin typeface="微软雅黑" panose="020B0503020204020204" pitchFamily="34" charset="-122"/>
                <a:ea typeface="微软雅黑" panose="020B0503020204020204" pitchFamily="34" charset="-122"/>
              </a:rPr>
              <a:t>g++ -v</a:t>
            </a:r>
            <a:r>
              <a:rPr lang="zh-CN" altLang="en-US" sz="1600" dirty="0">
                <a:solidFill>
                  <a:srgbClr val="007C6A"/>
                </a:solidFill>
                <a:latin typeface="微软雅黑" panose="020B0503020204020204" pitchFamily="34" charset="-122"/>
                <a:ea typeface="微软雅黑" panose="020B0503020204020204" pitchFamily="34" charset="-122"/>
              </a:rPr>
              <a:t>查看</a:t>
            </a:r>
            <a:r>
              <a:rPr lang="en-US" altLang="zh-CN" sz="1600" dirty="0" err="1">
                <a:solidFill>
                  <a:srgbClr val="007C6A"/>
                </a:solidFill>
                <a:latin typeface="微软雅黑" panose="020B0503020204020204" pitchFamily="34" charset="-122"/>
                <a:ea typeface="微软雅黑" panose="020B0503020204020204" pitchFamily="34" charset="-122"/>
              </a:rPr>
              <a:t>gcc</a:t>
            </a:r>
            <a:r>
              <a:rPr lang="zh-CN" altLang="en-US" sz="1600" dirty="0">
                <a:solidFill>
                  <a:srgbClr val="007C6A"/>
                </a:solidFill>
                <a:latin typeface="微软雅黑" panose="020B0503020204020204" pitchFamily="34" charset="-122"/>
                <a:ea typeface="微软雅黑" panose="020B0503020204020204" pitchFamily="34" charset="-122"/>
              </a:rPr>
              <a:t>和</a:t>
            </a:r>
            <a:r>
              <a:rPr lang="en-US" altLang="zh-CN" sz="1600" dirty="0">
                <a:solidFill>
                  <a:srgbClr val="007C6A"/>
                </a:solidFill>
                <a:latin typeface="微软雅黑" panose="020B0503020204020204" pitchFamily="34" charset="-122"/>
                <a:ea typeface="微软雅黑" panose="020B0503020204020204" pitchFamily="34" charset="-122"/>
              </a:rPr>
              <a:t>g++</a:t>
            </a:r>
            <a:r>
              <a:rPr lang="zh-CN" altLang="en-US" sz="1600" dirty="0">
                <a:solidFill>
                  <a:srgbClr val="007C6A"/>
                </a:solidFill>
                <a:latin typeface="微软雅黑" panose="020B0503020204020204" pitchFamily="34" charset="-122"/>
                <a:ea typeface="微软雅黑" panose="020B0503020204020204" pitchFamily="34" charset="-122"/>
              </a:rPr>
              <a:t>版本，会看到详细的版本信息，然后</a:t>
            </a:r>
            <a:endParaRPr lang="en-US" altLang="zh-CN"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rgbClr val="007C6A"/>
                </a:solidFill>
                <a:latin typeface="微软雅黑" panose="020B0503020204020204" pitchFamily="34" charset="-122"/>
                <a:ea typeface="微软雅黑" panose="020B0503020204020204" pitchFamily="34" charset="-122"/>
              </a:rPr>
              <a:t>离线环境下安装</a:t>
            </a:r>
            <a:r>
              <a:rPr lang="en-US" altLang="zh-CN" sz="1600" dirty="0">
                <a:solidFill>
                  <a:srgbClr val="007C6A"/>
                </a:solidFill>
                <a:latin typeface="微软雅黑" panose="020B0503020204020204" pitchFamily="34" charset="-122"/>
                <a:ea typeface="微软雅黑" panose="020B0503020204020204" pitchFamily="34" charset="-122"/>
              </a:rPr>
              <a:t>GCC</a:t>
            </a:r>
            <a:r>
              <a:rPr lang="zh-CN" altLang="en-US" sz="1600" dirty="0">
                <a:solidFill>
                  <a:srgbClr val="007C6A"/>
                </a:solidFill>
                <a:latin typeface="微软雅黑" panose="020B0503020204020204" pitchFamily="34" charset="-122"/>
                <a:ea typeface="微软雅黑" panose="020B0503020204020204" pitchFamily="34" charset="-122"/>
              </a:rPr>
              <a:t>和</a:t>
            </a:r>
            <a:r>
              <a:rPr lang="en-US" altLang="zh-CN" sz="1600" dirty="0">
                <a:solidFill>
                  <a:srgbClr val="007C6A"/>
                </a:solidFill>
                <a:latin typeface="微软雅黑" panose="020B0503020204020204" pitchFamily="34" charset="-122"/>
                <a:ea typeface="微软雅黑" panose="020B0503020204020204" pitchFamily="34" charset="-122"/>
              </a:rPr>
              <a:t>GCC-C++</a:t>
            </a:r>
            <a:r>
              <a:rPr lang="zh-CN" altLang="en-US" sz="1600" dirty="0">
                <a:solidFill>
                  <a:srgbClr val="007C6A"/>
                </a:solidFill>
                <a:latin typeface="微软雅黑" panose="020B0503020204020204" pitchFamily="34" charset="-122"/>
                <a:ea typeface="微软雅黑" panose="020B0503020204020204" pitchFamily="34" charset="-122"/>
              </a:rPr>
              <a:t>就完成了。</a:t>
            </a:r>
          </a:p>
        </p:txBody>
      </p:sp>
      <p:sp>
        <p:nvSpPr>
          <p:cNvPr id="20" name="矩形 19">
            <a:extLst>
              <a:ext uri="{FF2B5EF4-FFF2-40B4-BE49-F238E27FC236}">
                <a16:creationId xmlns:a16="http://schemas.microsoft.com/office/drawing/2014/main" id="{6F61762C-56FA-4573-9E7D-1401E9C29511}"/>
              </a:ext>
            </a:extLst>
          </p:cNvPr>
          <p:cNvSpPr/>
          <p:nvPr/>
        </p:nvSpPr>
        <p:spPr>
          <a:xfrm>
            <a:off x="5216289" y="1795528"/>
            <a:ext cx="2122697" cy="400110"/>
          </a:xfrm>
          <a:prstGeom prst="rect">
            <a:avLst/>
          </a:prstGeom>
        </p:spPr>
        <p:txBody>
          <a:bodyPr wrap="none">
            <a:spAutoFit/>
          </a:bodyPr>
          <a:lstStyle/>
          <a:p>
            <a:r>
              <a:rPr lang="en-US" altLang="zh-CN" sz="2000" b="1">
                <a:solidFill>
                  <a:srgbClr val="007C6A"/>
                </a:solidFill>
                <a:latin typeface="System"/>
              </a:rPr>
              <a:t>gcc</a:t>
            </a:r>
            <a:r>
              <a:rPr lang="zh-CN" altLang="en-US" sz="2000" b="1">
                <a:solidFill>
                  <a:srgbClr val="007C6A"/>
                </a:solidFill>
                <a:latin typeface="System"/>
              </a:rPr>
              <a:t>：命令未找到</a:t>
            </a:r>
            <a:endParaRPr lang="zh-CN" altLang="en-US" sz="2000">
              <a:solidFill>
                <a:srgbClr val="007C6A"/>
              </a:solidFill>
              <a:latin typeface="Verdana" panose="020B0604030504040204" pitchFamily="34" charset="0"/>
            </a:endParaRPr>
          </a:p>
        </p:txBody>
      </p:sp>
      <p:sp>
        <p:nvSpPr>
          <p:cNvPr id="21" name="矩形 20">
            <a:extLst>
              <a:ext uri="{FF2B5EF4-FFF2-40B4-BE49-F238E27FC236}">
                <a16:creationId xmlns:a16="http://schemas.microsoft.com/office/drawing/2014/main" id="{ACCC7FA6-8DDC-4090-8E59-C5C71A2F9515}"/>
              </a:ext>
            </a:extLst>
          </p:cNvPr>
          <p:cNvSpPr/>
          <p:nvPr/>
        </p:nvSpPr>
        <p:spPr>
          <a:xfrm>
            <a:off x="683568" y="3470028"/>
            <a:ext cx="4572000" cy="369332"/>
          </a:xfrm>
          <a:prstGeom prst="rect">
            <a:avLst/>
          </a:prstGeom>
        </p:spPr>
        <p:txBody>
          <a:bodyPr>
            <a:spAutoFit/>
          </a:bodyPr>
          <a:lstStyle/>
          <a:p>
            <a:pPr marL="285750" indent="-285750">
              <a:buFont typeface="Wingdings" panose="05000000000000000000" pitchFamily="2" charset="2"/>
              <a:buChar char="Ø"/>
            </a:pPr>
            <a:r>
              <a:rPr lang="zh-CN" altLang="en-US" b="1" dirty="0">
                <a:solidFill>
                  <a:srgbClr val="007C6A"/>
                </a:solidFill>
                <a:latin typeface="System"/>
              </a:rPr>
              <a:t>不能上网：</a:t>
            </a:r>
            <a:r>
              <a:rPr lang="en-US" altLang="zh-CN" b="1" dirty="0">
                <a:solidFill>
                  <a:srgbClr val="007C6A"/>
                </a:solidFill>
                <a:latin typeface="Verdana" panose="020B0604030504040204" pitchFamily="34" charset="0"/>
              </a:rPr>
              <a:t> </a:t>
            </a:r>
            <a:endParaRPr lang="zh-CN" altLang="en-US" b="1" dirty="0">
              <a:solidFill>
                <a:srgbClr val="007C6A"/>
              </a:solidFill>
              <a:latin typeface="Verdana" panose="020B0604030504040204" pitchFamily="34" charset="0"/>
            </a:endParaRPr>
          </a:p>
        </p:txBody>
      </p:sp>
      <p:sp>
        <p:nvSpPr>
          <p:cNvPr id="22" name="矩形 21">
            <a:extLst>
              <a:ext uri="{FF2B5EF4-FFF2-40B4-BE49-F238E27FC236}">
                <a16:creationId xmlns:a16="http://schemas.microsoft.com/office/drawing/2014/main" id="{98C9D9FF-B54D-401E-BC6B-788E9F88950E}"/>
              </a:ext>
            </a:extLst>
          </p:cNvPr>
          <p:cNvSpPr/>
          <p:nvPr/>
        </p:nvSpPr>
        <p:spPr>
          <a:xfrm>
            <a:off x="2483768" y="116632"/>
            <a:ext cx="1491434"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安装</a:t>
            </a:r>
            <a:endParaRPr lang="en-US" altLang="zh-CN" sz="2400" b="1" dirty="0">
              <a:solidFill>
                <a:schemeClr val="bg1"/>
              </a:solidFill>
            </a:endParaRPr>
          </a:p>
        </p:txBody>
      </p:sp>
    </p:spTree>
    <p:extLst>
      <p:ext uri="{BB962C8B-B14F-4D97-AF65-F5344CB8AC3E}">
        <p14:creationId xmlns:p14="http://schemas.microsoft.com/office/powerpoint/2010/main" val="24316119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26FCD04-AE90-41CB-AB09-B3855C77EBD2}"/>
              </a:ext>
            </a:extLst>
          </p:cNvPr>
          <p:cNvSpPr/>
          <p:nvPr/>
        </p:nvSpPr>
        <p:spPr>
          <a:xfrm>
            <a:off x="341276" y="1052736"/>
            <a:ext cx="6696744" cy="400110"/>
          </a:xfrm>
          <a:prstGeom prst="rect">
            <a:avLst/>
          </a:prstGeom>
        </p:spPr>
        <p:txBody>
          <a:bodyPr wrap="square">
            <a:spAutoFit/>
          </a:bodyPr>
          <a:lstStyle/>
          <a:p>
            <a:r>
              <a:rPr lang="en-US" altLang="zh-CN" sz="2000" b="1">
                <a:solidFill>
                  <a:srgbClr val="007C6A"/>
                </a:solidFill>
                <a:latin typeface="System"/>
              </a:rPr>
              <a:t>5</a:t>
            </a:r>
            <a:r>
              <a:rPr lang="zh-CN" altLang="en-US" sz="2000" b="1">
                <a:solidFill>
                  <a:srgbClr val="007C6A"/>
                </a:solidFill>
                <a:latin typeface="System"/>
              </a:rPr>
              <a:t>、在</a:t>
            </a:r>
            <a:r>
              <a:rPr lang="en-US" altLang="zh-CN" sz="2000" b="1">
                <a:solidFill>
                  <a:srgbClr val="007C6A"/>
                </a:solidFill>
                <a:latin typeface="Verdana" panose="020B0604030504040204" pitchFamily="34" charset="0"/>
              </a:rPr>
              <a:t>redis-3.2.5</a:t>
            </a:r>
            <a:r>
              <a:rPr lang="zh-CN" altLang="en-US" sz="2000" b="1">
                <a:solidFill>
                  <a:srgbClr val="007C6A"/>
                </a:solidFill>
                <a:latin typeface="System"/>
              </a:rPr>
              <a:t>目录下再次执行</a:t>
            </a:r>
            <a:r>
              <a:rPr lang="en-US" altLang="zh-CN" sz="2000" b="1">
                <a:solidFill>
                  <a:srgbClr val="007C6A"/>
                </a:solidFill>
                <a:latin typeface="Verdana" panose="020B0604030504040204" pitchFamily="34" charset="0"/>
              </a:rPr>
              <a:t>make</a:t>
            </a:r>
            <a:r>
              <a:rPr lang="zh-CN" altLang="en-US" sz="2000" b="1">
                <a:solidFill>
                  <a:srgbClr val="007C6A"/>
                </a:solidFill>
                <a:latin typeface="System"/>
              </a:rPr>
              <a:t>命令</a:t>
            </a:r>
          </a:p>
        </p:txBody>
      </p:sp>
      <p:sp>
        <p:nvSpPr>
          <p:cNvPr id="3" name="矩形 2">
            <a:extLst>
              <a:ext uri="{FF2B5EF4-FFF2-40B4-BE49-F238E27FC236}">
                <a16:creationId xmlns:a16="http://schemas.microsoft.com/office/drawing/2014/main" id="{65EB9609-BFD9-4A98-92E6-25C866FB5875}"/>
              </a:ext>
            </a:extLst>
          </p:cNvPr>
          <p:cNvSpPr/>
          <p:nvPr/>
        </p:nvSpPr>
        <p:spPr>
          <a:xfrm>
            <a:off x="899592" y="1444134"/>
            <a:ext cx="4176143" cy="369332"/>
          </a:xfrm>
          <a:prstGeom prst="rect">
            <a:avLst/>
          </a:prstGeom>
        </p:spPr>
        <p:txBody>
          <a:bodyPr wrap="none">
            <a:spAutoFit/>
          </a:bodyPr>
          <a:lstStyle/>
          <a:p>
            <a:r>
              <a:rPr lang="zh-CN" altLang="en-US">
                <a:solidFill>
                  <a:srgbClr val="FF0000"/>
                </a:solidFill>
                <a:latin typeface="Verdana" panose="020B0604030504040204" pitchFamily="34" charset="0"/>
              </a:rPr>
              <a:t> </a:t>
            </a:r>
            <a:r>
              <a:rPr lang="en-US" altLang="zh-CN" err="1">
                <a:solidFill>
                  <a:srgbClr val="FF0000"/>
                </a:solidFill>
                <a:latin typeface="Verdana" panose="020B0604030504040204" pitchFamily="34" charset="0"/>
              </a:rPr>
              <a:t>Jemalloc</a:t>
            </a:r>
            <a:r>
              <a:rPr lang="en-US" altLang="zh-CN">
                <a:solidFill>
                  <a:srgbClr val="FF0000"/>
                </a:solidFill>
                <a:latin typeface="Verdana" panose="020B0604030504040204" pitchFamily="34" charset="0"/>
              </a:rPr>
              <a:t>/</a:t>
            </a:r>
            <a:r>
              <a:rPr lang="en-US" altLang="zh-CN" err="1">
                <a:solidFill>
                  <a:srgbClr val="FF0000"/>
                </a:solidFill>
                <a:latin typeface="Verdana" panose="020B0604030504040204" pitchFamily="34" charset="0"/>
              </a:rPr>
              <a:t>jemalloc.h</a:t>
            </a:r>
            <a:r>
              <a:rPr lang="zh-CN" altLang="en-US">
                <a:solidFill>
                  <a:srgbClr val="FF0000"/>
                </a:solidFill>
                <a:latin typeface="System"/>
              </a:rPr>
              <a:t>：没有那个文件</a:t>
            </a:r>
            <a:endParaRPr lang="zh-CN" altLang="en-US">
              <a:solidFill>
                <a:srgbClr val="FF0000"/>
              </a:solidFill>
            </a:endParaRPr>
          </a:p>
        </p:txBody>
      </p:sp>
      <p:sp>
        <p:nvSpPr>
          <p:cNvPr id="4" name="矩形 3">
            <a:extLst>
              <a:ext uri="{FF2B5EF4-FFF2-40B4-BE49-F238E27FC236}">
                <a16:creationId xmlns:a16="http://schemas.microsoft.com/office/drawing/2014/main" id="{E63E535C-6D9B-4546-8CB0-A9B21B85B233}"/>
              </a:ext>
            </a:extLst>
          </p:cNvPr>
          <p:cNvSpPr/>
          <p:nvPr/>
        </p:nvSpPr>
        <p:spPr>
          <a:xfrm>
            <a:off x="919935" y="1835532"/>
            <a:ext cx="5283819" cy="369332"/>
          </a:xfrm>
          <a:prstGeom prst="rect">
            <a:avLst/>
          </a:prstGeom>
        </p:spPr>
        <p:txBody>
          <a:bodyPr wrap="none">
            <a:spAutoFit/>
          </a:bodyPr>
          <a:lstStyle/>
          <a:p>
            <a:r>
              <a:rPr lang="zh-CN" altLang="en-US" b="1" dirty="0">
                <a:solidFill>
                  <a:srgbClr val="007C6A"/>
                </a:solidFill>
                <a:latin typeface="宋体" panose="02010600030101010101" pitchFamily="2" charset="-122"/>
              </a:rPr>
              <a:t>解决方案</a:t>
            </a:r>
            <a:r>
              <a:rPr lang="zh-CN" altLang="en-US" dirty="0">
                <a:solidFill>
                  <a:srgbClr val="007C6A"/>
                </a:solidFill>
                <a:latin typeface="宋体" panose="02010600030101010101" pitchFamily="2" charset="-122"/>
              </a:rPr>
              <a:t>：运行</a:t>
            </a:r>
            <a:r>
              <a:rPr lang="en-US" altLang="zh-CN" b="1" dirty="0">
                <a:solidFill>
                  <a:srgbClr val="FF0000"/>
                </a:solidFill>
                <a:latin typeface="Verdana" panose="020B0604030504040204" pitchFamily="34" charset="0"/>
              </a:rPr>
              <a:t>make </a:t>
            </a:r>
            <a:r>
              <a:rPr lang="en-US" altLang="zh-CN" b="1" dirty="0" err="1">
                <a:solidFill>
                  <a:srgbClr val="FF0000"/>
                </a:solidFill>
                <a:latin typeface="Verdana" panose="020B0604030504040204" pitchFamily="34" charset="0"/>
              </a:rPr>
              <a:t>distclean</a:t>
            </a:r>
            <a:r>
              <a:rPr lang="zh-CN" altLang="en-US" b="1" dirty="0">
                <a:solidFill>
                  <a:srgbClr val="FF0000"/>
                </a:solidFill>
                <a:latin typeface="宋体" panose="02010600030101010101" pitchFamily="2" charset="-122"/>
              </a:rPr>
              <a:t>之后再 </a:t>
            </a:r>
            <a:r>
              <a:rPr lang="en-US" altLang="zh-CN" b="1" dirty="0">
                <a:solidFill>
                  <a:srgbClr val="FF0000"/>
                </a:solidFill>
                <a:latin typeface="Verdana" panose="020B0604030504040204" pitchFamily="34" charset="0"/>
              </a:rPr>
              <a:t>make</a:t>
            </a:r>
            <a:endParaRPr lang="zh-CN" altLang="en-US" b="1" dirty="0">
              <a:solidFill>
                <a:srgbClr val="FF0000"/>
              </a:solidFill>
              <a:latin typeface="Verdana" panose="020B0604030504040204" pitchFamily="34" charset="0"/>
            </a:endParaRPr>
          </a:p>
        </p:txBody>
      </p:sp>
      <p:sp>
        <p:nvSpPr>
          <p:cNvPr id="5" name="矩形 4">
            <a:extLst>
              <a:ext uri="{FF2B5EF4-FFF2-40B4-BE49-F238E27FC236}">
                <a16:creationId xmlns:a16="http://schemas.microsoft.com/office/drawing/2014/main" id="{A865CED2-7B7B-4262-B813-77D26E28364C}"/>
              </a:ext>
            </a:extLst>
          </p:cNvPr>
          <p:cNvSpPr/>
          <p:nvPr/>
        </p:nvSpPr>
        <p:spPr>
          <a:xfrm>
            <a:off x="341276" y="2758147"/>
            <a:ext cx="6696744" cy="400110"/>
          </a:xfrm>
          <a:prstGeom prst="rect">
            <a:avLst/>
          </a:prstGeom>
        </p:spPr>
        <p:txBody>
          <a:bodyPr wrap="square">
            <a:spAutoFit/>
          </a:bodyPr>
          <a:lstStyle/>
          <a:p>
            <a:r>
              <a:rPr lang="en-US" altLang="zh-CN" sz="2000" b="1">
                <a:solidFill>
                  <a:srgbClr val="007C6A"/>
                </a:solidFill>
                <a:latin typeface="System"/>
              </a:rPr>
              <a:t>6</a:t>
            </a:r>
            <a:r>
              <a:rPr lang="zh-CN" altLang="en-US" sz="2000" b="1">
                <a:solidFill>
                  <a:srgbClr val="007C6A"/>
                </a:solidFill>
                <a:latin typeface="System"/>
              </a:rPr>
              <a:t>、在</a:t>
            </a:r>
            <a:r>
              <a:rPr lang="en-US" altLang="zh-CN" sz="2000" b="1">
                <a:solidFill>
                  <a:srgbClr val="007C6A"/>
                </a:solidFill>
                <a:latin typeface="Verdana" panose="020B0604030504040204" pitchFamily="34" charset="0"/>
              </a:rPr>
              <a:t>redis-3.2.5</a:t>
            </a:r>
            <a:r>
              <a:rPr lang="zh-CN" altLang="en-US" sz="2000" b="1">
                <a:solidFill>
                  <a:srgbClr val="007C6A"/>
                </a:solidFill>
                <a:latin typeface="System"/>
              </a:rPr>
              <a:t>目录下再次执行</a:t>
            </a:r>
            <a:r>
              <a:rPr lang="en-US" altLang="zh-CN" sz="2000" b="1">
                <a:solidFill>
                  <a:srgbClr val="007C6A"/>
                </a:solidFill>
                <a:latin typeface="Verdana" panose="020B0604030504040204" pitchFamily="34" charset="0"/>
              </a:rPr>
              <a:t>make</a:t>
            </a:r>
            <a:r>
              <a:rPr lang="zh-CN" altLang="en-US" sz="2000" b="1">
                <a:solidFill>
                  <a:srgbClr val="007C6A"/>
                </a:solidFill>
                <a:latin typeface="System"/>
              </a:rPr>
              <a:t>命令</a:t>
            </a:r>
          </a:p>
        </p:txBody>
      </p:sp>
      <p:sp>
        <p:nvSpPr>
          <p:cNvPr id="6" name="矩形 5">
            <a:extLst>
              <a:ext uri="{FF2B5EF4-FFF2-40B4-BE49-F238E27FC236}">
                <a16:creationId xmlns:a16="http://schemas.microsoft.com/office/drawing/2014/main" id="{A91397F1-7CF1-4908-ABDF-BE99A89FB4D0}"/>
              </a:ext>
            </a:extLst>
          </p:cNvPr>
          <p:cNvSpPr/>
          <p:nvPr/>
        </p:nvSpPr>
        <p:spPr>
          <a:xfrm>
            <a:off x="899592" y="6155567"/>
            <a:ext cx="2948243" cy="369332"/>
          </a:xfrm>
          <a:prstGeom prst="rect">
            <a:avLst/>
          </a:prstGeom>
        </p:spPr>
        <p:txBody>
          <a:bodyPr wrap="none">
            <a:spAutoFit/>
          </a:bodyPr>
          <a:lstStyle/>
          <a:p>
            <a:r>
              <a:rPr lang="en-US" altLang="zh-CN" dirty="0">
                <a:solidFill>
                  <a:srgbClr val="FF0000"/>
                </a:solidFill>
                <a:latin typeface="Verdana" panose="020B0604030504040204" pitchFamily="34" charset="0"/>
              </a:rPr>
              <a:t>Redis Test(</a:t>
            </a:r>
            <a:r>
              <a:rPr lang="zh-CN" altLang="en-US" dirty="0">
                <a:solidFill>
                  <a:srgbClr val="FF0000"/>
                </a:solidFill>
                <a:latin typeface="System"/>
              </a:rPr>
              <a:t>可以不用执行</a:t>
            </a:r>
            <a:r>
              <a:rPr lang="en-US" altLang="zh-CN" dirty="0">
                <a:solidFill>
                  <a:srgbClr val="FF0000"/>
                </a:solidFill>
                <a:latin typeface="Verdana" panose="020B0604030504040204" pitchFamily="34" charset="0"/>
              </a:rPr>
              <a:t>)</a:t>
            </a:r>
            <a:endParaRPr lang="zh-CN" altLang="en-US" dirty="0">
              <a:solidFill>
                <a:srgbClr val="FF0000"/>
              </a:solidFill>
              <a:latin typeface="Verdana" panose="020B0604030504040204" pitchFamily="34" charset="0"/>
            </a:endParaRPr>
          </a:p>
        </p:txBody>
      </p:sp>
      <p:pic>
        <p:nvPicPr>
          <p:cNvPr id="7" name="图片 6">
            <a:extLst>
              <a:ext uri="{FF2B5EF4-FFF2-40B4-BE49-F238E27FC236}">
                <a16:creationId xmlns:a16="http://schemas.microsoft.com/office/drawing/2014/main" id="{F7CDF22C-780C-4E30-AC2B-7FE81215FED8}"/>
              </a:ext>
            </a:extLst>
          </p:cNvPr>
          <p:cNvPicPr>
            <a:picLocks noChangeAspect="1"/>
          </p:cNvPicPr>
          <p:nvPr/>
        </p:nvPicPr>
        <p:blipFill>
          <a:blip r:embed="rId2"/>
          <a:stretch>
            <a:fillRect/>
          </a:stretch>
        </p:blipFill>
        <p:spPr>
          <a:xfrm>
            <a:off x="1169327" y="3149545"/>
            <a:ext cx="4742857" cy="2704762"/>
          </a:xfrm>
          <a:prstGeom prst="rect">
            <a:avLst/>
          </a:prstGeom>
          <a:solidFill>
            <a:schemeClr val="accent2"/>
          </a:solidFill>
          <a:ln>
            <a:solidFill>
              <a:schemeClr val="accent1"/>
            </a:solidFill>
          </a:ln>
        </p:spPr>
      </p:pic>
      <p:sp>
        <p:nvSpPr>
          <p:cNvPr id="8" name="矩形 7">
            <a:extLst>
              <a:ext uri="{FF2B5EF4-FFF2-40B4-BE49-F238E27FC236}">
                <a16:creationId xmlns:a16="http://schemas.microsoft.com/office/drawing/2014/main" id="{F240ED2C-72B0-4529-8B48-CF5AC2ED62BA}"/>
              </a:ext>
            </a:extLst>
          </p:cNvPr>
          <p:cNvSpPr/>
          <p:nvPr/>
        </p:nvSpPr>
        <p:spPr>
          <a:xfrm>
            <a:off x="2483768" y="116632"/>
            <a:ext cx="1491434"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安装</a:t>
            </a:r>
            <a:endParaRPr lang="en-US" altLang="zh-CN" sz="2400" b="1" dirty="0">
              <a:solidFill>
                <a:schemeClr val="bg1"/>
              </a:solidFill>
            </a:endParaRPr>
          </a:p>
        </p:txBody>
      </p:sp>
    </p:spTree>
    <p:extLst>
      <p:ext uri="{BB962C8B-B14F-4D97-AF65-F5344CB8AC3E}">
        <p14:creationId xmlns:p14="http://schemas.microsoft.com/office/powerpoint/2010/main" val="14970684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C17E7BA-E14E-4A69-A02F-50BD00DBA308}"/>
              </a:ext>
            </a:extLst>
          </p:cNvPr>
          <p:cNvSpPr/>
          <p:nvPr/>
        </p:nvSpPr>
        <p:spPr>
          <a:xfrm>
            <a:off x="611560" y="1052736"/>
            <a:ext cx="6696064" cy="400110"/>
          </a:xfrm>
          <a:prstGeom prst="rect">
            <a:avLst/>
          </a:prstGeom>
        </p:spPr>
        <p:txBody>
          <a:bodyPr wrap="none">
            <a:spAutoFit/>
          </a:bodyPr>
          <a:lstStyle/>
          <a:p>
            <a:r>
              <a:rPr lang="zh-CN" altLang="en-US" sz="2000" dirty="0">
                <a:solidFill>
                  <a:srgbClr val="007C6A"/>
                </a:solidFill>
                <a:latin typeface="System"/>
              </a:rPr>
              <a:t>执行完</a:t>
            </a:r>
            <a:r>
              <a:rPr lang="en-US" altLang="zh-CN" sz="2000" dirty="0">
                <a:solidFill>
                  <a:srgbClr val="007C6A"/>
                </a:solidFill>
                <a:latin typeface="System"/>
              </a:rPr>
              <a:t>make</a:t>
            </a:r>
            <a:r>
              <a:rPr lang="zh-CN" altLang="en-US" sz="2000" dirty="0">
                <a:solidFill>
                  <a:srgbClr val="007C6A"/>
                </a:solidFill>
                <a:latin typeface="System"/>
              </a:rPr>
              <a:t>后，跳过</a:t>
            </a:r>
            <a:r>
              <a:rPr lang="en-US" altLang="zh-CN" sz="2000" dirty="0">
                <a:solidFill>
                  <a:srgbClr val="007C6A"/>
                </a:solidFill>
                <a:latin typeface="System"/>
              </a:rPr>
              <a:t>Redis test </a:t>
            </a:r>
            <a:r>
              <a:rPr lang="zh-CN" altLang="en-US" sz="2000" b="1" dirty="0">
                <a:solidFill>
                  <a:srgbClr val="007C6A"/>
                </a:solidFill>
                <a:latin typeface="System"/>
              </a:rPr>
              <a:t>继续执行</a:t>
            </a:r>
            <a:r>
              <a:rPr lang="en-US" altLang="zh-CN" sz="2000" b="1" dirty="0">
                <a:solidFill>
                  <a:srgbClr val="007C6A"/>
                </a:solidFill>
                <a:latin typeface="Verdana" panose="020B0604030504040204" pitchFamily="34" charset="0"/>
              </a:rPr>
              <a:t>make install</a:t>
            </a:r>
            <a:endParaRPr lang="zh-CN" altLang="en-US" sz="1600" b="1" dirty="0">
              <a:solidFill>
                <a:srgbClr val="007C6A"/>
              </a:solidFill>
              <a:latin typeface="System"/>
            </a:endParaRPr>
          </a:p>
        </p:txBody>
      </p:sp>
      <p:pic>
        <p:nvPicPr>
          <p:cNvPr id="3" name="图片 2">
            <a:extLst>
              <a:ext uri="{FF2B5EF4-FFF2-40B4-BE49-F238E27FC236}">
                <a16:creationId xmlns:a16="http://schemas.microsoft.com/office/drawing/2014/main" id="{584E1E7B-6D96-4C77-A3CB-224EF2BD6DF5}"/>
              </a:ext>
            </a:extLst>
          </p:cNvPr>
          <p:cNvPicPr>
            <a:picLocks noChangeAspect="1"/>
          </p:cNvPicPr>
          <p:nvPr/>
        </p:nvPicPr>
        <p:blipFill>
          <a:blip r:embed="rId2"/>
          <a:stretch>
            <a:fillRect/>
          </a:stretch>
        </p:blipFill>
        <p:spPr>
          <a:xfrm>
            <a:off x="1187624" y="1916832"/>
            <a:ext cx="6487534" cy="3078129"/>
          </a:xfrm>
          <a:prstGeom prst="rect">
            <a:avLst/>
          </a:prstGeom>
          <a:ln>
            <a:solidFill>
              <a:schemeClr val="accent1"/>
            </a:solidFill>
          </a:ln>
        </p:spPr>
      </p:pic>
      <p:sp>
        <p:nvSpPr>
          <p:cNvPr id="4" name="矩形 3">
            <a:extLst>
              <a:ext uri="{FF2B5EF4-FFF2-40B4-BE49-F238E27FC236}">
                <a16:creationId xmlns:a16="http://schemas.microsoft.com/office/drawing/2014/main" id="{D5CD1C7E-7C90-463E-B4CF-C8D6ECE88482}"/>
              </a:ext>
            </a:extLst>
          </p:cNvPr>
          <p:cNvSpPr/>
          <p:nvPr/>
        </p:nvSpPr>
        <p:spPr>
          <a:xfrm>
            <a:off x="2483768" y="116632"/>
            <a:ext cx="1491434"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安装</a:t>
            </a:r>
            <a:endParaRPr lang="en-US" altLang="zh-CN" sz="2400" b="1" dirty="0">
              <a:solidFill>
                <a:schemeClr val="bg1"/>
              </a:solidFill>
            </a:endParaRPr>
          </a:p>
        </p:txBody>
      </p:sp>
    </p:spTree>
    <p:extLst>
      <p:ext uri="{BB962C8B-B14F-4D97-AF65-F5344CB8AC3E}">
        <p14:creationId xmlns:p14="http://schemas.microsoft.com/office/powerpoint/2010/main" val="31140251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9FFC55F-50E5-4572-9454-AB7E510D1C56}"/>
              </a:ext>
            </a:extLst>
          </p:cNvPr>
          <p:cNvSpPr/>
          <p:nvPr/>
        </p:nvSpPr>
        <p:spPr>
          <a:xfrm>
            <a:off x="707369" y="4220759"/>
            <a:ext cx="4930163" cy="369332"/>
          </a:xfrm>
          <a:prstGeom prst="rect">
            <a:avLst/>
          </a:prstGeom>
        </p:spPr>
        <p:txBody>
          <a:bodyPr wrap="square">
            <a:spAutoFit/>
          </a:bodyPr>
          <a:lstStyle/>
          <a:p>
            <a:pPr marL="285750" indent="-285750">
              <a:buFont typeface="Wingdings" panose="05000000000000000000" pitchFamily="2" charset="2"/>
              <a:buChar char="Ø"/>
            </a:pPr>
            <a:r>
              <a:rPr lang="en-US" altLang="zh-CN" dirty="0">
                <a:solidFill>
                  <a:srgbClr val="007C6A"/>
                </a:solidFill>
                <a:latin typeface="Verdana" panose="020B0604030504040204" pitchFamily="34" charset="0"/>
              </a:rPr>
              <a:t>redis-server</a:t>
            </a:r>
            <a:r>
              <a:rPr lang="zh-CN" altLang="en-US" dirty="0">
                <a:solidFill>
                  <a:srgbClr val="007C6A"/>
                </a:solidFill>
                <a:latin typeface="System"/>
              </a:rPr>
              <a:t>：</a:t>
            </a:r>
            <a:r>
              <a:rPr lang="en-US" altLang="zh-CN" dirty="0">
                <a:solidFill>
                  <a:srgbClr val="007C6A"/>
                </a:solidFill>
                <a:latin typeface="Verdana" panose="020B0604030504040204" pitchFamily="34" charset="0"/>
              </a:rPr>
              <a:t>Redis</a:t>
            </a:r>
            <a:r>
              <a:rPr lang="zh-CN" altLang="en-US" dirty="0">
                <a:solidFill>
                  <a:srgbClr val="007C6A"/>
                </a:solidFill>
                <a:latin typeface="System"/>
              </a:rPr>
              <a:t>服务器启动命令</a:t>
            </a:r>
            <a:endParaRPr lang="zh-CN" altLang="en-US" sz="1600" b="1" dirty="0">
              <a:solidFill>
                <a:srgbClr val="007C6A"/>
              </a:solidFill>
              <a:latin typeface="System"/>
            </a:endParaRPr>
          </a:p>
        </p:txBody>
      </p:sp>
      <p:sp>
        <p:nvSpPr>
          <p:cNvPr id="3" name="矩形 2">
            <a:extLst>
              <a:ext uri="{FF2B5EF4-FFF2-40B4-BE49-F238E27FC236}">
                <a16:creationId xmlns:a16="http://schemas.microsoft.com/office/drawing/2014/main" id="{20A6C812-EC24-492C-9C92-7DC16D3BE370}"/>
              </a:ext>
            </a:extLst>
          </p:cNvPr>
          <p:cNvSpPr/>
          <p:nvPr/>
        </p:nvSpPr>
        <p:spPr>
          <a:xfrm>
            <a:off x="467544" y="1126485"/>
            <a:ext cx="4107215" cy="400110"/>
          </a:xfrm>
          <a:prstGeom prst="rect">
            <a:avLst/>
          </a:prstGeom>
        </p:spPr>
        <p:txBody>
          <a:bodyPr wrap="none">
            <a:spAutoFit/>
          </a:bodyPr>
          <a:lstStyle/>
          <a:p>
            <a:r>
              <a:rPr lang="zh-CN" altLang="en-US" sz="2000">
                <a:solidFill>
                  <a:srgbClr val="007C6A"/>
                </a:solidFill>
                <a:latin typeface="System"/>
              </a:rPr>
              <a:t>查看默认安装目录：</a:t>
            </a:r>
            <a:r>
              <a:rPr lang="en-US" altLang="zh-CN" sz="2000" err="1">
                <a:solidFill>
                  <a:srgbClr val="007C6A"/>
                </a:solidFill>
                <a:latin typeface="Verdana" panose="020B0604030504040204" pitchFamily="34" charset="0"/>
              </a:rPr>
              <a:t>usr</a:t>
            </a:r>
            <a:r>
              <a:rPr lang="en-US" altLang="zh-CN" sz="2000">
                <a:solidFill>
                  <a:srgbClr val="007C6A"/>
                </a:solidFill>
                <a:latin typeface="Verdana" panose="020B0604030504040204" pitchFamily="34" charset="0"/>
              </a:rPr>
              <a:t>/local/bin</a:t>
            </a:r>
            <a:endParaRPr lang="zh-CN" altLang="en-US" sz="2000">
              <a:solidFill>
                <a:srgbClr val="007C6A"/>
              </a:solidFill>
              <a:latin typeface="Verdana" panose="020B0604030504040204" pitchFamily="34" charset="0"/>
            </a:endParaRPr>
          </a:p>
        </p:txBody>
      </p:sp>
      <p:sp>
        <p:nvSpPr>
          <p:cNvPr id="4" name="矩形 3">
            <a:extLst>
              <a:ext uri="{FF2B5EF4-FFF2-40B4-BE49-F238E27FC236}">
                <a16:creationId xmlns:a16="http://schemas.microsoft.com/office/drawing/2014/main" id="{ABC8C13B-75C9-41EF-89C2-EBA0ED235EA6}"/>
              </a:ext>
            </a:extLst>
          </p:cNvPr>
          <p:cNvSpPr/>
          <p:nvPr/>
        </p:nvSpPr>
        <p:spPr>
          <a:xfrm>
            <a:off x="683568" y="1844824"/>
            <a:ext cx="8160706" cy="646331"/>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Redis-benchmark:</a:t>
            </a:r>
            <a:r>
              <a:rPr lang="zh-CN" altLang="en-US">
                <a:solidFill>
                  <a:srgbClr val="007C6A"/>
                </a:solidFill>
                <a:latin typeface="System"/>
              </a:rPr>
              <a:t>性能测试工具，可以在自己本子运行，看看自己本子性能如何</a:t>
            </a:r>
            <a:r>
              <a:rPr lang="en-US" altLang="zh-CN">
                <a:solidFill>
                  <a:srgbClr val="007C6A"/>
                </a:solidFill>
                <a:latin typeface="System"/>
              </a:rPr>
              <a:t>(</a:t>
            </a:r>
            <a:r>
              <a:rPr lang="zh-CN" altLang="en-US">
                <a:solidFill>
                  <a:srgbClr val="007C6A"/>
                </a:solidFill>
                <a:latin typeface="System"/>
              </a:rPr>
              <a:t>服务启动起来后执行</a:t>
            </a:r>
            <a:r>
              <a:rPr lang="en-US" altLang="zh-CN">
                <a:solidFill>
                  <a:srgbClr val="007C6A"/>
                </a:solidFill>
                <a:latin typeface="System"/>
              </a:rPr>
              <a:t>)</a:t>
            </a:r>
            <a:endParaRPr lang="zh-CN" altLang="en-US">
              <a:solidFill>
                <a:srgbClr val="007C6A"/>
              </a:solidFill>
              <a:latin typeface="System"/>
            </a:endParaRPr>
          </a:p>
        </p:txBody>
      </p:sp>
      <p:sp>
        <p:nvSpPr>
          <p:cNvPr id="5" name="矩形 4">
            <a:extLst>
              <a:ext uri="{FF2B5EF4-FFF2-40B4-BE49-F238E27FC236}">
                <a16:creationId xmlns:a16="http://schemas.microsoft.com/office/drawing/2014/main" id="{8D41B52E-6E4F-4DEB-82F3-3A5D5894A6FC}"/>
              </a:ext>
            </a:extLst>
          </p:cNvPr>
          <p:cNvSpPr/>
          <p:nvPr/>
        </p:nvSpPr>
        <p:spPr>
          <a:xfrm>
            <a:off x="705915" y="2723962"/>
            <a:ext cx="7531952" cy="369332"/>
          </a:xfrm>
          <a:prstGeom prst="rect">
            <a:avLst/>
          </a:prstGeom>
        </p:spPr>
        <p:txBody>
          <a:bodyPr wrap="square">
            <a:spAutoFit/>
          </a:bodyPr>
          <a:lstStyle/>
          <a:p>
            <a:pPr marL="285750" indent="-285750">
              <a:buFont typeface="Wingdings" panose="05000000000000000000" pitchFamily="2" charset="2"/>
              <a:buChar char="Ø"/>
            </a:pPr>
            <a:r>
              <a:rPr lang="en-US" altLang="zh-CN" dirty="0">
                <a:solidFill>
                  <a:srgbClr val="007C6A"/>
                </a:solidFill>
                <a:latin typeface="Verdana" panose="020B0604030504040204" pitchFamily="34" charset="0"/>
              </a:rPr>
              <a:t>Redis-check-</a:t>
            </a:r>
            <a:r>
              <a:rPr lang="en-US" altLang="zh-CN" dirty="0" err="1">
                <a:solidFill>
                  <a:srgbClr val="007C6A"/>
                </a:solidFill>
                <a:latin typeface="Verdana" panose="020B0604030504040204" pitchFamily="34" charset="0"/>
              </a:rPr>
              <a:t>aof</a:t>
            </a:r>
            <a:r>
              <a:rPr lang="zh-CN" altLang="en-US" dirty="0">
                <a:solidFill>
                  <a:srgbClr val="007C6A"/>
                </a:solidFill>
                <a:latin typeface="System"/>
              </a:rPr>
              <a:t>：修复有问题的</a:t>
            </a:r>
            <a:r>
              <a:rPr lang="en-US" altLang="zh-CN" dirty="0">
                <a:solidFill>
                  <a:srgbClr val="007C6A"/>
                </a:solidFill>
                <a:latin typeface="Verdana" panose="020B0604030504040204" pitchFamily="34" charset="0"/>
              </a:rPr>
              <a:t>AOF</a:t>
            </a:r>
            <a:r>
              <a:rPr lang="zh-CN" altLang="en-US" dirty="0">
                <a:solidFill>
                  <a:srgbClr val="007C6A"/>
                </a:solidFill>
                <a:latin typeface="System"/>
              </a:rPr>
              <a:t>文件，</a:t>
            </a:r>
            <a:r>
              <a:rPr lang="en-US" altLang="zh-CN" dirty="0" err="1">
                <a:solidFill>
                  <a:srgbClr val="007C6A"/>
                </a:solidFill>
                <a:latin typeface="Verdana" panose="020B0604030504040204" pitchFamily="34" charset="0"/>
              </a:rPr>
              <a:t>rdb</a:t>
            </a:r>
            <a:r>
              <a:rPr lang="zh-CN" altLang="en-US" dirty="0">
                <a:solidFill>
                  <a:srgbClr val="007C6A"/>
                </a:solidFill>
                <a:latin typeface="System"/>
              </a:rPr>
              <a:t>和</a:t>
            </a:r>
            <a:r>
              <a:rPr lang="en-US" altLang="zh-CN" dirty="0" err="1">
                <a:solidFill>
                  <a:srgbClr val="007C6A"/>
                </a:solidFill>
                <a:latin typeface="Verdana" panose="020B0604030504040204" pitchFamily="34" charset="0"/>
              </a:rPr>
              <a:t>aof</a:t>
            </a:r>
            <a:r>
              <a:rPr lang="zh-CN" altLang="en-US" dirty="0">
                <a:solidFill>
                  <a:srgbClr val="007C6A"/>
                </a:solidFill>
                <a:latin typeface="System"/>
              </a:rPr>
              <a:t>后面讲</a:t>
            </a:r>
          </a:p>
        </p:txBody>
      </p:sp>
      <p:sp>
        <p:nvSpPr>
          <p:cNvPr id="6" name="矩形 5">
            <a:extLst>
              <a:ext uri="{FF2B5EF4-FFF2-40B4-BE49-F238E27FC236}">
                <a16:creationId xmlns:a16="http://schemas.microsoft.com/office/drawing/2014/main" id="{86F71F3D-45BD-4562-869D-A105D953B532}"/>
              </a:ext>
            </a:extLst>
          </p:cNvPr>
          <p:cNvSpPr/>
          <p:nvPr/>
        </p:nvSpPr>
        <p:spPr>
          <a:xfrm>
            <a:off x="705915" y="3242404"/>
            <a:ext cx="6269882"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Redis-check-dump</a:t>
            </a:r>
            <a:r>
              <a:rPr lang="zh-CN" altLang="en-US">
                <a:solidFill>
                  <a:srgbClr val="007C6A"/>
                </a:solidFill>
                <a:latin typeface="System"/>
              </a:rPr>
              <a:t>：修复有问题的</a:t>
            </a:r>
            <a:r>
              <a:rPr lang="en-US" altLang="zh-CN" err="1">
                <a:solidFill>
                  <a:srgbClr val="007C6A"/>
                </a:solidFill>
                <a:latin typeface="Verdana" panose="020B0604030504040204" pitchFamily="34" charset="0"/>
              </a:rPr>
              <a:t>dump.rdb</a:t>
            </a:r>
            <a:r>
              <a:rPr lang="zh-CN" altLang="en-US">
                <a:solidFill>
                  <a:srgbClr val="007C6A"/>
                </a:solidFill>
                <a:latin typeface="System"/>
              </a:rPr>
              <a:t>文件</a:t>
            </a:r>
          </a:p>
        </p:txBody>
      </p:sp>
      <p:sp>
        <p:nvSpPr>
          <p:cNvPr id="7" name="矩形 6">
            <a:extLst>
              <a:ext uri="{FF2B5EF4-FFF2-40B4-BE49-F238E27FC236}">
                <a16:creationId xmlns:a16="http://schemas.microsoft.com/office/drawing/2014/main" id="{C3330DFE-28DF-49D1-8FDC-7C7D7C54C640}"/>
              </a:ext>
            </a:extLst>
          </p:cNvPr>
          <p:cNvSpPr/>
          <p:nvPr/>
        </p:nvSpPr>
        <p:spPr>
          <a:xfrm>
            <a:off x="705915" y="4739201"/>
            <a:ext cx="3800594" cy="369332"/>
          </a:xfrm>
          <a:prstGeom prst="rect">
            <a:avLst/>
          </a:prstGeom>
        </p:spPr>
        <p:txBody>
          <a:bodyPr wrap="square">
            <a:spAutoFit/>
          </a:bodyPr>
          <a:lstStyle/>
          <a:p>
            <a:pPr marL="285750" indent="-285750">
              <a:buFont typeface="Wingdings" panose="05000000000000000000" pitchFamily="2" charset="2"/>
              <a:buChar char="Ø"/>
            </a:pPr>
            <a:r>
              <a:rPr lang="en-US" altLang="zh-CN" dirty="0" err="1">
                <a:solidFill>
                  <a:srgbClr val="007C6A"/>
                </a:solidFill>
                <a:latin typeface="Verdana" panose="020B0604030504040204" pitchFamily="34" charset="0"/>
              </a:rPr>
              <a:t>redis</a:t>
            </a:r>
            <a:r>
              <a:rPr lang="en-US" altLang="zh-CN" dirty="0">
                <a:solidFill>
                  <a:srgbClr val="007C6A"/>
                </a:solidFill>
                <a:latin typeface="Verdana" panose="020B0604030504040204" pitchFamily="34" charset="0"/>
              </a:rPr>
              <a:t>-cli</a:t>
            </a:r>
            <a:r>
              <a:rPr lang="zh-CN" altLang="en-US" dirty="0">
                <a:solidFill>
                  <a:srgbClr val="007C6A"/>
                </a:solidFill>
                <a:latin typeface="System"/>
              </a:rPr>
              <a:t>：客户端，操作入口</a:t>
            </a:r>
          </a:p>
        </p:txBody>
      </p:sp>
      <p:sp>
        <p:nvSpPr>
          <p:cNvPr id="8" name="矩形 7">
            <a:extLst>
              <a:ext uri="{FF2B5EF4-FFF2-40B4-BE49-F238E27FC236}">
                <a16:creationId xmlns:a16="http://schemas.microsoft.com/office/drawing/2014/main" id="{2EE5201A-45E7-4F78-8795-CEEB3A701929}"/>
              </a:ext>
            </a:extLst>
          </p:cNvPr>
          <p:cNvSpPr/>
          <p:nvPr/>
        </p:nvSpPr>
        <p:spPr>
          <a:xfrm>
            <a:off x="705915" y="3747096"/>
            <a:ext cx="4123838" cy="369332"/>
          </a:xfrm>
          <a:prstGeom prst="rect">
            <a:avLst/>
          </a:prstGeom>
        </p:spPr>
        <p:txBody>
          <a:bodyPr wrap="square">
            <a:spAutoFit/>
          </a:bodyPr>
          <a:lstStyle/>
          <a:p>
            <a:pPr marL="285750" indent="-285750">
              <a:buFont typeface="Wingdings" panose="05000000000000000000" pitchFamily="2" charset="2"/>
              <a:buChar char="Ø"/>
            </a:pPr>
            <a:r>
              <a:rPr lang="en-US" altLang="zh-CN" dirty="0">
                <a:solidFill>
                  <a:srgbClr val="007C6A"/>
                </a:solidFill>
                <a:latin typeface="Verdana" panose="020B0604030504040204" pitchFamily="34" charset="0"/>
              </a:rPr>
              <a:t>Redis-sentinel</a:t>
            </a:r>
            <a:r>
              <a:rPr lang="zh-CN" altLang="en-US" dirty="0">
                <a:solidFill>
                  <a:srgbClr val="007C6A"/>
                </a:solidFill>
                <a:latin typeface="System"/>
              </a:rPr>
              <a:t>：</a:t>
            </a:r>
            <a:r>
              <a:rPr lang="en-US" altLang="zh-CN" dirty="0">
                <a:solidFill>
                  <a:srgbClr val="007C6A"/>
                </a:solidFill>
                <a:latin typeface="Verdana" panose="020B0604030504040204" pitchFamily="34" charset="0"/>
              </a:rPr>
              <a:t>Redis</a:t>
            </a:r>
            <a:r>
              <a:rPr lang="zh-CN" altLang="en-US" dirty="0">
                <a:solidFill>
                  <a:srgbClr val="007C6A"/>
                </a:solidFill>
                <a:latin typeface="System"/>
              </a:rPr>
              <a:t>集群使用</a:t>
            </a:r>
          </a:p>
        </p:txBody>
      </p:sp>
      <p:sp>
        <p:nvSpPr>
          <p:cNvPr id="9" name="矩形 8">
            <a:extLst>
              <a:ext uri="{FF2B5EF4-FFF2-40B4-BE49-F238E27FC236}">
                <a16:creationId xmlns:a16="http://schemas.microsoft.com/office/drawing/2014/main" id="{E83456EF-12A2-4B40-B09B-21BD6D4FD436}"/>
              </a:ext>
            </a:extLst>
          </p:cNvPr>
          <p:cNvSpPr/>
          <p:nvPr/>
        </p:nvSpPr>
        <p:spPr>
          <a:xfrm>
            <a:off x="2483768" y="116632"/>
            <a:ext cx="1491434"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目录</a:t>
            </a:r>
            <a:endParaRPr lang="en-US" altLang="zh-CN" sz="2400" b="1" dirty="0">
              <a:solidFill>
                <a:schemeClr val="bg1"/>
              </a:solidFill>
            </a:endParaRPr>
          </a:p>
        </p:txBody>
      </p:sp>
    </p:spTree>
    <p:extLst>
      <p:ext uri="{BB962C8B-B14F-4D97-AF65-F5344CB8AC3E}">
        <p14:creationId xmlns:p14="http://schemas.microsoft.com/office/powerpoint/2010/main" val="32495587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9E4AFBA-72AC-419D-802F-03A2E30F71B0}"/>
              </a:ext>
            </a:extLst>
          </p:cNvPr>
          <p:cNvSpPr/>
          <p:nvPr/>
        </p:nvSpPr>
        <p:spPr>
          <a:xfrm>
            <a:off x="323528" y="1052736"/>
            <a:ext cx="1368152" cy="461665"/>
          </a:xfrm>
          <a:prstGeom prst="rect">
            <a:avLst/>
          </a:prstGeom>
        </p:spPr>
        <p:txBody>
          <a:bodyPr wrap="square">
            <a:spAutoFit/>
          </a:bodyPr>
          <a:lstStyle/>
          <a:p>
            <a:pPr marL="342900" indent="-342900">
              <a:buFont typeface="Wingdings" panose="05000000000000000000" pitchFamily="2" charset="2"/>
              <a:buChar char="Ø"/>
            </a:pPr>
            <a:r>
              <a:rPr lang="zh-CN" altLang="en-US" sz="2400" b="1">
                <a:solidFill>
                  <a:srgbClr val="007C6A"/>
                </a:solidFill>
                <a:latin typeface="System"/>
              </a:rPr>
              <a:t>启动</a:t>
            </a:r>
            <a:r>
              <a:rPr lang="en-US" altLang="zh-CN" sz="2400" b="1">
                <a:solidFill>
                  <a:srgbClr val="007C6A"/>
                </a:solidFill>
                <a:latin typeface="System"/>
              </a:rPr>
              <a:t> </a:t>
            </a:r>
            <a:endParaRPr lang="zh-CN" altLang="en-US" b="1">
              <a:solidFill>
                <a:srgbClr val="007C6A"/>
              </a:solidFill>
              <a:latin typeface="System"/>
            </a:endParaRPr>
          </a:p>
        </p:txBody>
      </p:sp>
      <p:sp>
        <p:nvSpPr>
          <p:cNvPr id="3" name="矩形 2">
            <a:extLst>
              <a:ext uri="{FF2B5EF4-FFF2-40B4-BE49-F238E27FC236}">
                <a16:creationId xmlns:a16="http://schemas.microsoft.com/office/drawing/2014/main" id="{85D38C10-A182-4B52-A7B6-7D032C0DD054}"/>
              </a:ext>
            </a:extLst>
          </p:cNvPr>
          <p:cNvSpPr/>
          <p:nvPr/>
        </p:nvSpPr>
        <p:spPr>
          <a:xfrm>
            <a:off x="525539" y="2803444"/>
            <a:ext cx="8229746" cy="707886"/>
          </a:xfrm>
          <a:prstGeom prst="rect">
            <a:avLst/>
          </a:prstGeom>
        </p:spPr>
        <p:txBody>
          <a:bodyPr wrap="square">
            <a:spAutoFit/>
          </a:bodyPr>
          <a:lstStyle/>
          <a:p>
            <a:r>
              <a:rPr lang="en-US" altLang="zh-CN" sz="2000" b="1" dirty="0">
                <a:solidFill>
                  <a:srgbClr val="007C6A"/>
                </a:solidFill>
                <a:latin typeface="宋体" panose="02010600030101010101" pitchFamily="2" charset="-122"/>
              </a:rPr>
              <a:t>2</a:t>
            </a:r>
            <a:r>
              <a:rPr lang="zh-CN" altLang="en-US" sz="2000" b="1" dirty="0">
                <a:solidFill>
                  <a:srgbClr val="007C6A"/>
                </a:solidFill>
                <a:latin typeface="宋体" panose="02010600030101010101" pitchFamily="2" charset="-122"/>
              </a:rPr>
              <a:t>、修改</a:t>
            </a:r>
            <a:r>
              <a:rPr lang="en-US" altLang="zh-CN" sz="2000" b="1" dirty="0" err="1">
                <a:solidFill>
                  <a:srgbClr val="007C6A"/>
                </a:solidFill>
                <a:latin typeface="Verdana" panose="020B0604030504040204" pitchFamily="34" charset="0"/>
              </a:rPr>
              <a:t>redis.conf</a:t>
            </a:r>
            <a:r>
              <a:rPr lang="zh-CN" altLang="en-US" sz="2000" b="1" dirty="0">
                <a:solidFill>
                  <a:srgbClr val="007C6A"/>
                </a:solidFill>
                <a:latin typeface="宋体" panose="02010600030101010101" pitchFamily="2" charset="-122"/>
              </a:rPr>
              <a:t>文件将里面的</a:t>
            </a:r>
            <a:r>
              <a:rPr lang="en-US" altLang="zh-CN" sz="2000" b="1" dirty="0" err="1">
                <a:solidFill>
                  <a:srgbClr val="007C6A"/>
                </a:solidFill>
                <a:latin typeface="Verdana" panose="020B0604030504040204" pitchFamily="34" charset="0"/>
              </a:rPr>
              <a:t>daemonize</a:t>
            </a:r>
            <a:r>
              <a:rPr lang="en-US" altLang="zh-CN" sz="2000" b="1" dirty="0">
                <a:solidFill>
                  <a:srgbClr val="007C6A"/>
                </a:solidFill>
                <a:latin typeface="Verdana" panose="020B0604030504040204" pitchFamily="34" charset="0"/>
              </a:rPr>
              <a:t> no </a:t>
            </a:r>
            <a:r>
              <a:rPr lang="zh-CN" altLang="en-US" sz="2000" b="1" dirty="0">
                <a:solidFill>
                  <a:srgbClr val="007C6A"/>
                </a:solidFill>
                <a:latin typeface="宋体" panose="02010600030101010101" pitchFamily="2" charset="-122"/>
              </a:rPr>
              <a:t>改成</a:t>
            </a:r>
            <a:r>
              <a:rPr lang="zh-CN" altLang="en-US" sz="2000" b="1" dirty="0">
                <a:solidFill>
                  <a:srgbClr val="007C6A"/>
                </a:solidFill>
                <a:latin typeface="Verdana" panose="020B0604030504040204" pitchFamily="34" charset="0"/>
              </a:rPr>
              <a:t> </a:t>
            </a:r>
            <a:r>
              <a:rPr lang="en-US" altLang="zh-CN" sz="2000" b="1" dirty="0">
                <a:solidFill>
                  <a:srgbClr val="007C6A"/>
                </a:solidFill>
                <a:latin typeface="Verdana" panose="020B0604030504040204" pitchFamily="34" charset="0"/>
              </a:rPr>
              <a:t>yes</a:t>
            </a:r>
            <a:r>
              <a:rPr lang="zh-CN" altLang="en-US" sz="2000" b="1" dirty="0">
                <a:solidFill>
                  <a:srgbClr val="007C6A"/>
                </a:solidFill>
                <a:latin typeface="宋体" panose="02010600030101010101" pitchFamily="2" charset="-122"/>
              </a:rPr>
              <a:t>，让服务在后台启动</a:t>
            </a:r>
            <a:endParaRPr lang="zh-CN" altLang="en-US" sz="2000" b="1" dirty="0">
              <a:solidFill>
                <a:srgbClr val="007C6A"/>
              </a:solidFill>
              <a:latin typeface="Verdana" panose="020B0604030504040204" pitchFamily="34" charset="0"/>
            </a:endParaRPr>
          </a:p>
        </p:txBody>
      </p:sp>
      <p:sp>
        <p:nvSpPr>
          <p:cNvPr id="4" name="矩形 3">
            <a:extLst>
              <a:ext uri="{FF2B5EF4-FFF2-40B4-BE49-F238E27FC236}">
                <a16:creationId xmlns:a16="http://schemas.microsoft.com/office/drawing/2014/main" id="{3E272082-DD5F-4DB8-A5FA-3340ADF2D2B6}"/>
              </a:ext>
            </a:extLst>
          </p:cNvPr>
          <p:cNvSpPr/>
          <p:nvPr/>
        </p:nvSpPr>
        <p:spPr>
          <a:xfrm>
            <a:off x="525539" y="1909601"/>
            <a:ext cx="8229746" cy="400110"/>
          </a:xfrm>
          <a:prstGeom prst="rect">
            <a:avLst/>
          </a:prstGeom>
        </p:spPr>
        <p:txBody>
          <a:bodyPr wrap="square">
            <a:spAutoFit/>
          </a:bodyPr>
          <a:lstStyle/>
          <a:p>
            <a:r>
              <a:rPr lang="en-US" altLang="zh-CN" sz="2000" b="1" dirty="0">
                <a:solidFill>
                  <a:srgbClr val="007C6A"/>
                </a:solidFill>
              </a:rPr>
              <a:t>1</a:t>
            </a:r>
            <a:r>
              <a:rPr lang="zh-CN" altLang="en-US" sz="2000" b="1" dirty="0">
                <a:solidFill>
                  <a:srgbClr val="007C6A"/>
                </a:solidFill>
              </a:rPr>
              <a:t>、备份</a:t>
            </a:r>
            <a:r>
              <a:rPr lang="en-US" altLang="zh-CN" sz="2000" b="1" dirty="0" err="1">
                <a:solidFill>
                  <a:srgbClr val="007C6A"/>
                </a:solidFill>
              </a:rPr>
              <a:t>redis.conf</a:t>
            </a:r>
            <a:r>
              <a:rPr lang="zh-CN" altLang="en-US" sz="2000" b="1" dirty="0">
                <a:solidFill>
                  <a:srgbClr val="007C6A"/>
                </a:solidFill>
              </a:rPr>
              <a:t>：拷贝一份</a:t>
            </a:r>
            <a:r>
              <a:rPr lang="en-US" altLang="zh-CN" sz="2000" b="1" dirty="0" err="1">
                <a:solidFill>
                  <a:srgbClr val="007C6A"/>
                </a:solidFill>
              </a:rPr>
              <a:t>redis.conf</a:t>
            </a:r>
            <a:r>
              <a:rPr lang="zh-CN" altLang="en-US" sz="2000" b="1" dirty="0">
                <a:solidFill>
                  <a:srgbClr val="007C6A"/>
                </a:solidFill>
              </a:rPr>
              <a:t>到其他目录</a:t>
            </a:r>
          </a:p>
        </p:txBody>
      </p:sp>
      <p:sp>
        <p:nvSpPr>
          <p:cNvPr id="5" name="矩形 4">
            <a:extLst>
              <a:ext uri="{FF2B5EF4-FFF2-40B4-BE49-F238E27FC236}">
                <a16:creationId xmlns:a16="http://schemas.microsoft.com/office/drawing/2014/main" id="{0E87C8F1-23CE-4D7D-9841-D163A0B2BBDA}"/>
              </a:ext>
            </a:extLst>
          </p:cNvPr>
          <p:cNvSpPr/>
          <p:nvPr/>
        </p:nvSpPr>
        <p:spPr>
          <a:xfrm>
            <a:off x="533870" y="4005064"/>
            <a:ext cx="8229746" cy="461665"/>
          </a:xfrm>
          <a:prstGeom prst="rect">
            <a:avLst/>
          </a:prstGeom>
        </p:spPr>
        <p:txBody>
          <a:bodyPr wrap="square">
            <a:spAutoFit/>
          </a:bodyPr>
          <a:lstStyle/>
          <a:p>
            <a:r>
              <a:rPr lang="en-US" altLang="zh-CN" sz="2000" b="1" dirty="0">
                <a:solidFill>
                  <a:srgbClr val="007C6A"/>
                </a:solidFill>
              </a:rPr>
              <a:t>3</a:t>
            </a:r>
            <a:r>
              <a:rPr lang="zh-CN" altLang="en-US" sz="2000" b="1" dirty="0">
                <a:solidFill>
                  <a:srgbClr val="007C6A"/>
                </a:solidFill>
              </a:rPr>
              <a:t>、启动命令：执行  </a:t>
            </a:r>
            <a:r>
              <a:rPr lang="en-US" altLang="zh-CN" sz="2400" b="1" dirty="0" err="1">
                <a:solidFill>
                  <a:srgbClr val="007C6A"/>
                </a:solidFill>
              </a:rPr>
              <a:t>redis</a:t>
            </a:r>
            <a:r>
              <a:rPr lang="en-US" altLang="zh-CN" sz="2400" b="1" dirty="0">
                <a:solidFill>
                  <a:srgbClr val="007C6A"/>
                </a:solidFill>
              </a:rPr>
              <a:t>-server   /root/</a:t>
            </a:r>
            <a:r>
              <a:rPr lang="en-US" altLang="zh-CN" sz="2400" b="1" dirty="0" err="1">
                <a:solidFill>
                  <a:srgbClr val="007C6A"/>
                </a:solidFill>
              </a:rPr>
              <a:t>myredis</a:t>
            </a:r>
            <a:r>
              <a:rPr lang="en-US" altLang="zh-CN" sz="2400" b="1" dirty="0">
                <a:solidFill>
                  <a:srgbClr val="007C6A"/>
                </a:solidFill>
              </a:rPr>
              <a:t>/</a:t>
            </a:r>
            <a:r>
              <a:rPr lang="en-US" altLang="zh-CN" sz="2400" b="1" dirty="0" err="1">
                <a:solidFill>
                  <a:srgbClr val="007C6A"/>
                </a:solidFill>
              </a:rPr>
              <a:t>redis.conf</a:t>
            </a:r>
            <a:endParaRPr lang="zh-CN" altLang="en-US" sz="2400" b="1" dirty="0">
              <a:solidFill>
                <a:srgbClr val="007C6A"/>
              </a:solidFill>
            </a:endParaRPr>
          </a:p>
        </p:txBody>
      </p:sp>
      <p:sp>
        <p:nvSpPr>
          <p:cNvPr id="6" name="矩形 5">
            <a:extLst>
              <a:ext uri="{FF2B5EF4-FFF2-40B4-BE49-F238E27FC236}">
                <a16:creationId xmlns:a16="http://schemas.microsoft.com/office/drawing/2014/main" id="{76F2187C-F182-4817-A148-00D7BBAD9CE5}"/>
              </a:ext>
            </a:extLst>
          </p:cNvPr>
          <p:cNvSpPr/>
          <p:nvPr/>
        </p:nvSpPr>
        <p:spPr>
          <a:xfrm>
            <a:off x="2483768" y="116632"/>
            <a:ext cx="1491434"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启动</a:t>
            </a:r>
            <a:endParaRPr lang="en-US" altLang="zh-CN" sz="2400" b="1" dirty="0">
              <a:solidFill>
                <a:schemeClr val="bg1"/>
              </a:solidFill>
            </a:endParaRPr>
          </a:p>
        </p:txBody>
      </p:sp>
    </p:spTree>
    <p:extLst>
      <p:ext uri="{BB962C8B-B14F-4D97-AF65-F5344CB8AC3E}">
        <p14:creationId xmlns:p14="http://schemas.microsoft.com/office/powerpoint/2010/main" val="2330319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4">
            <a:extLst>
              <a:ext uri="{FF2B5EF4-FFF2-40B4-BE49-F238E27FC236}">
                <a16:creationId xmlns:a16="http://schemas.microsoft.com/office/drawing/2014/main" id="{D66B2598-8DAE-44BC-9CD9-4A7153D7D4B5}"/>
              </a:ext>
            </a:extLst>
          </p:cNvPr>
          <p:cNvSpPr txBox="1"/>
          <p:nvPr/>
        </p:nvSpPr>
        <p:spPr>
          <a:xfrm>
            <a:off x="683568" y="1560842"/>
            <a:ext cx="6219704" cy="523220"/>
          </a:xfrm>
          <a:prstGeom prst="rect">
            <a:avLst/>
          </a:prstGeom>
          <a:noFill/>
        </p:spPr>
        <p:txBody>
          <a:bodyPr wrap="square" lIns="91439" tIns="45720" rIns="91439" bIns="45720" rtlCol="0">
            <a:spAutoFit/>
          </a:bodyPr>
          <a:lstStyle/>
          <a:p>
            <a:r>
              <a:rPr lang="en-US" altLang="zh-CN" sz="2800" b="1">
                <a:solidFill>
                  <a:srgbClr val="007C6A"/>
                </a:solidFill>
                <a:latin typeface="Arial" panose="020B0604020202020204" pitchFamily="34" charset="0"/>
                <a:ea typeface="微软雅黑" panose="020B0503020204020204" pitchFamily="34" charset="-122"/>
                <a:sym typeface="Arial" panose="020B0604020202020204" pitchFamily="34" charset="0"/>
              </a:rPr>
              <a:t> NoSQL</a:t>
            </a:r>
            <a:r>
              <a:rPr lang="zh-CN" altLang="en-US" sz="2800" b="1">
                <a:solidFill>
                  <a:srgbClr val="007C6A"/>
                </a:solidFill>
                <a:latin typeface="Arial" panose="020B0604020202020204" pitchFamily="34" charset="0"/>
                <a:ea typeface="微软雅黑" panose="020B0503020204020204" pitchFamily="34" charset="-122"/>
                <a:sym typeface="Arial" panose="020B0604020202020204" pitchFamily="34" charset="0"/>
              </a:rPr>
              <a:t>数据库简介</a:t>
            </a:r>
          </a:p>
        </p:txBody>
      </p:sp>
    </p:spTree>
    <p:extLst>
      <p:ext uri="{BB962C8B-B14F-4D97-AF65-F5344CB8AC3E}">
        <p14:creationId xmlns:p14="http://schemas.microsoft.com/office/powerpoint/2010/main" val="14722181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F685BB6-646B-418C-8A04-24D0D2B20A74}"/>
              </a:ext>
            </a:extLst>
          </p:cNvPr>
          <p:cNvSpPr/>
          <p:nvPr/>
        </p:nvSpPr>
        <p:spPr>
          <a:xfrm>
            <a:off x="728512" y="3645024"/>
            <a:ext cx="8229746" cy="400110"/>
          </a:xfrm>
          <a:prstGeom prst="rect">
            <a:avLst/>
          </a:prstGeom>
        </p:spPr>
        <p:txBody>
          <a:bodyPr wrap="square">
            <a:spAutoFit/>
          </a:bodyPr>
          <a:lstStyle/>
          <a:p>
            <a:r>
              <a:rPr lang="en-US" altLang="zh-CN" sz="2000" b="1">
                <a:solidFill>
                  <a:srgbClr val="007C6A"/>
                </a:solidFill>
              </a:rPr>
              <a:t>5</a:t>
            </a:r>
            <a:r>
              <a:rPr lang="zh-CN" altLang="en-US" sz="2000" b="1">
                <a:solidFill>
                  <a:srgbClr val="007C6A"/>
                </a:solidFill>
              </a:rPr>
              <a:t>、测试验证： </a:t>
            </a:r>
            <a:r>
              <a:rPr lang="en-US" altLang="zh-CN" sz="2000" b="1">
                <a:solidFill>
                  <a:srgbClr val="007C6A"/>
                </a:solidFill>
              </a:rPr>
              <a:t>ping</a:t>
            </a:r>
            <a:endParaRPr lang="zh-CN" altLang="en-US" sz="2000" b="1">
              <a:solidFill>
                <a:srgbClr val="007C6A"/>
              </a:solidFill>
            </a:endParaRPr>
          </a:p>
        </p:txBody>
      </p:sp>
      <p:sp>
        <p:nvSpPr>
          <p:cNvPr id="3" name="矩形 2">
            <a:extLst>
              <a:ext uri="{FF2B5EF4-FFF2-40B4-BE49-F238E27FC236}">
                <a16:creationId xmlns:a16="http://schemas.microsoft.com/office/drawing/2014/main" id="{192A8109-960D-4E82-A9F7-79968EEC02F6}"/>
              </a:ext>
            </a:extLst>
          </p:cNvPr>
          <p:cNvSpPr/>
          <p:nvPr/>
        </p:nvSpPr>
        <p:spPr>
          <a:xfrm>
            <a:off x="763960" y="1493168"/>
            <a:ext cx="8229746" cy="400110"/>
          </a:xfrm>
          <a:prstGeom prst="rect">
            <a:avLst/>
          </a:prstGeom>
        </p:spPr>
        <p:txBody>
          <a:bodyPr wrap="square">
            <a:spAutoFit/>
          </a:bodyPr>
          <a:lstStyle/>
          <a:p>
            <a:r>
              <a:rPr lang="en-US" altLang="zh-CN" sz="2000" b="1" dirty="0">
                <a:solidFill>
                  <a:srgbClr val="007C6A"/>
                </a:solidFill>
              </a:rPr>
              <a:t>4</a:t>
            </a:r>
            <a:r>
              <a:rPr lang="zh-CN" altLang="en-US" sz="2000" b="1" dirty="0">
                <a:solidFill>
                  <a:srgbClr val="007C6A"/>
                </a:solidFill>
              </a:rPr>
              <a:t>、用客户端访问</a:t>
            </a:r>
            <a:r>
              <a:rPr lang="en-US" altLang="zh-CN" sz="2000" b="1" dirty="0">
                <a:solidFill>
                  <a:srgbClr val="007C6A"/>
                </a:solidFill>
              </a:rPr>
              <a:t>:</a:t>
            </a:r>
            <a:r>
              <a:rPr lang="zh-CN" altLang="en-US" sz="2000" b="1" dirty="0">
                <a:solidFill>
                  <a:srgbClr val="007C6A"/>
                </a:solidFill>
              </a:rPr>
              <a:t> </a:t>
            </a:r>
            <a:r>
              <a:rPr lang="en-US" altLang="zh-CN" sz="2000" b="1" dirty="0" err="1">
                <a:solidFill>
                  <a:srgbClr val="007C6A"/>
                </a:solidFill>
              </a:rPr>
              <a:t>redis</a:t>
            </a:r>
            <a:r>
              <a:rPr lang="en-US" altLang="zh-CN" sz="2000" b="1" dirty="0">
                <a:solidFill>
                  <a:srgbClr val="007C6A"/>
                </a:solidFill>
              </a:rPr>
              <a:t>-cli</a:t>
            </a:r>
            <a:endParaRPr lang="zh-CN" altLang="en-US" sz="2000" b="1" dirty="0">
              <a:solidFill>
                <a:srgbClr val="007C6A"/>
              </a:solidFill>
            </a:endParaRPr>
          </a:p>
        </p:txBody>
      </p:sp>
      <p:sp>
        <p:nvSpPr>
          <p:cNvPr id="4" name="矩形 3">
            <a:extLst>
              <a:ext uri="{FF2B5EF4-FFF2-40B4-BE49-F238E27FC236}">
                <a16:creationId xmlns:a16="http://schemas.microsoft.com/office/drawing/2014/main" id="{8F8B15A0-63D2-4FA2-B0A1-A942A008E321}"/>
              </a:ext>
            </a:extLst>
          </p:cNvPr>
          <p:cNvSpPr/>
          <p:nvPr/>
        </p:nvSpPr>
        <p:spPr>
          <a:xfrm>
            <a:off x="914254" y="2708920"/>
            <a:ext cx="8229746" cy="400110"/>
          </a:xfrm>
          <a:prstGeom prst="rect">
            <a:avLst/>
          </a:prstGeom>
        </p:spPr>
        <p:txBody>
          <a:bodyPr wrap="square">
            <a:spAutoFit/>
          </a:bodyPr>
          <a:lstStyle/>
          <a:p>
            <a:pPr marL="342900" indent="-342900">
              <a:buFont typeface="Arial" panose="020B0604020202020204" pitchFamily="34" charset="0"/>
              <a:buChar char="•"/>
            </a:pPr>
            <a:r>
              <a:rPr lang="en-US" altLang="zh-CN" sz="2000" b="1" dirty="0">
                <a:solidFill>
                  <a:srgbClr val="007C6A"/>
                </a:solidFill>
              </a:rPr>
              <a:t>   </a:t>
            </a:r>
            <a:r>
              <a:rPr lang="zh-CN" altLang="en-US" sz="2000" b="1" dirty="0">
                <a:solidFill>
                  <a:srgbClr val="007C6A"/>
                </a:solidFill>
              </a:rPr>
              <a:t>多个端口可以 </a:t>
            </a:r>
            <a:r>
              <a:rPr lang="en-US" altLang="zh-CN" sz="2000" b="1" dirty="0" err="1">
                <a:solidFill>
                  <a:srgbClr val="007C6A"/>
                </a:solidFill>
              </a:rPr>
              <a:t>redis</a:t>
            </a:r>
            <a:r>
              <a:rPr lang="en-US" altLang="zh-CN" sz="2000" b="1" dirty="0">
                <a:solidFill>
                  <a:srgbClr val="007C6A"/>
                </a:solidFill>
              </a:rPr>
              <a:t>-cli  –p  6379</a:t>
            </a:r>
            <a:endParaRPr lang="zh-CN" altLang="en-US" sz="2000" b="1" dirty="0">
              <a:solidFill>
                <a:srgbClr val="007C6A"/>
              </a:solidFill>
            </a:endParaRPr>
          </a:p>
        </p:txBody>
      </p:sp>
      <p:pic>
        <p:nvPicPr>
          <p:cNvPr id="5" name="图片 4">
            <a:extLst>
              <a:ext uri="{FF2B5EF4-FFF2-40B4-BE49-F238E27FC236}">
                <a16:creationId xmlns:a16="http://schemas.microsoft.com/office/drawing/2014/main" id="{F35526E5-84C3-475D-A1A7-0E11675D8CC6}"/>
              </a:ext>
            </a:extLst>
          </p:cNvPr>
          <p:cNvPicPr>
            <a:picLocks noChangeAspect="1"/>
          </p:cNvPicPr>
          <p:nvPr/>
        </p:nvPicPr>
        <p:blipFill>
          <a:blip r:embed="rId2"/>
          <a:stretch>
            <a:fillRect/>
          </a:stretch>
        </p:blipFill>
        <p:spPr>
          <a:xfrm>
            <a:off x="1173121" y="1927521"/>
            <a:ext cx="5736453" cy="637383"/>
          </a:xfrm>
          <a:prstGeom prst="rect">
            <a:avLst/>
          </a:prstGeom>
          <a:ln>
            <a:solidFill>
              <a:schemeClr val="accent1"/>
            </a:solidFill>
          </a:ln>
        </p:spPr>
      </p:pic>
      <p:pic>
        <p:nvPicPr>
          <p:cNvPr id="6" name="图片 5">
            <a:extLst>
              <a:ext uri="{FF2B5EF4-FFF2-40B4-BE49-F238E27FC236}">
                <a16:creationId xmlns:a16="http://schemas.microsoft.com/office/drawing/2014/main" id="{61BB7730-E6A4-4961-B9A8-674066E06965}"/>
              </a:ext>
            </a:extLst>
          </p:cNvPr>
          <p:cNvPicPr>
            <a:picLocks noChangeAspect="1"/>
          </p:cNvPicPr>
          <p:nvPr/>
        </p:nvPicPr>
        <p:blipFill>
          <a:blip r:embed="rId3"/>
          <a:stretch>
            <a:fillRect/>
          </a:stretch>
        </p:blipFill>
        <p:spPr>
          <a:xfrm>
            <a:off x="1173121" y="4316650"/>
            <a:ext cx="5529763" cy="865401"/>
          </a:xfrm>
          <a:prstGeom prst="rect">
            <a:avLst/>
          </a:prstGeom>
          <a:ln>
            <a:solidFill>
              <a:schemeClr val="accent1"/>
            </a:solidFill>
          </a:ln>
        </p:spPr>
      </p:pic>
      <p:sp>
        <p:nvSpPr>
          <p:cNvPr id="7" name="矩形 6">
            <a:extLst>
              <a:ext uri="{FF2B5EF4-FFF2-40B4-BE49-F238E27FC236}">
                <a16:creationId xmlns:a16="http://schemas.microsoft.com/office/drawing/2014/main" id="{CEC08A88-EEBD-4930-B768-1BBCC85C2F53}"/>
              </a:ext>
            </a:extLst>
          </p:cNvPr>
          <p:cNvSpPr/>
          <p:nvPr/>
        </p:nvSpPr>
        <p:spPr>
          <a:xfrm>
            <a:off x="2483768" y="116632"/>
            <a:ext cx="1491434"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启动</a:t>
            </a:r>
            <a:endParaRPr lang="en-US" altLang="zh-CN" sz="2400" b="1" dirty="0">
              <a:solidFill>
                <a:schemeClr val="bg1"/>
              </a:solidFill>
            </a:endParaRPr>
          </a:p>
        </p:txBody>
      </p:sp>
    </p:spTree>
    <p:extLst>
      <p:ext uri="{BB962C8B-B14F-4D97-AF65-F5344CB8AC3E}">
        <p14:creationId xmlns:p14="http://schemas.microsoft.com/office/powerpoint/2010/main" val="20130798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A545C99-6F86-4371-A5FD-53728F0C6731}"/>
              </a:ext>
            </a:extLst>
          </p:cNvPr>
          <p:cNvSpPr/>
          <p:nvPr/>
        </p:nvSpPr>
        <p:spPr>
          <a:xfrm>
            <a:off x="827584" y="1196752"/>
            <a:ext cx="4703532" cy="400110"/>
          </a:xfrm>
          <a:prstGeom prst="rect">
            <a:avLst/>
          </a:prstGeom>
        </p:spPr>
        <p:txBody>
          <a:bodyPr wrap="none">
            <a:spAutoFit/>
          </a:bodyPr>
          <a:lstStyle/>
          <a:p>
            <a:pPr marL="285750" indent="-285750">
              <a:buFont typeface="Wingdings" panose="05000000000000000000" pitchFamily="2" charset="2"/>
              <a:buChar char="Ø"/>
            </a:pPr>
            <a:r>
              <a:rPr lang="zh-CN" altLang="en-US" sz="2000" b="1" dirty="0">
                <a:solidFill>
                  <a:srgbClr val="007C6A"/>
                </a:solidFill>
                <a:latin typeface="宋体" panose="02010600030101010101" pitchFamily="2" charset="-122"/>
              </a:rPr>
              <a:t>单实例关闭：</a:t>
            </a:r>
            <a:r>
              <a:rPr lang="en-US" altLang="zh-CN" sz="2000" b="1" dirty="0" err="1">
                <a:solidFill>
                  <a:srgbClr val="007C6A"/>
                </a:solidFill>
                <a:latin typeface="Verdana" panose="020B0604030504040204" pitchFamily="34" charset="0"/>
              </a:rPr>
              <a:t>redis</a:t>
            </a:r>
            <a:r>
              <a:rPr lang="en-US" altLang="zh-CN" sz="2000" b="1" dirty="0">
                <a:solidFill>
                  <a:srgbClr val="007C6A"/>
                </a:solidFill>
                <a:latin typeface="Verdana" panose="020B0604030504040204" pitchFamily="34" charset="0"/>
              </a:rPr>
              <a:t>-cli shutdown</a:t>
            </a:r>
            <a:endParaRPr lang="zh-CN" altLang="en-US" sz="2000" b="1" dirty="0">
              <a:solidFill>
                <a:srgbClr val="007C6A"/>
              </a:solidFill>
              <a:latin typeface="Verdana" panose="020B0604030504040204" pitchFamily="34" charset="0"/>
            </a:endParaRPr>
          </a:p>
        </p:txBody>
      </p:sp>
      <p:sp>
        <p:nvSpPr>
          <p:cNvPr id="3" name="矩形 2">
            <a:extLst>
              <a:ext uri="{FF2B5EF4-FFF2-40B4-BE49-F238E27FC236}">
                <a16:creationId xmlns:a16="http://schemas.microsoft.com/office/drawing/2014/main" id="{164E88CF-6E71-415A-AC1C-DF2DC1E18EDB}"/>
              </a:ext>
            </a:extLst>
          </p:cNvPr>
          <p:cNvSpPr/>
          <p:nvPr/>
        </p:nvSpPr>
        <p:spPr>
          <a:xfrm>
            <a:off x="683568" y="4725144"/>
            <a:ext cx="6133410" cy="369332"/>
          </a:xfrm>
          <a:prstGeom prst="rect">
            <a:avLst/>
          </a:prstGeom>
        </p:spPr>
        <p:txBody>
          <a:bodyPr wrap="none">
            <a:spAutoFit/>
          </a:bodyPr>
          <a:lstStyle/>
          <a:p>
            <a:r>
              <a:rPr lang="zh-CN" altLang="en-US" b="1" dirty="0">
                <a:solidFill>
                  <a:srgbClr val="007C6A"/>
                </a:solidFill>
                <a:latin typeface="宋体" panose="02010600030101010101" pitchFamily="2" charset="-122"/>
              </a:rPr>
              <a:t>多实例关闭，指定端口关闭</a:t>
            </a:r>
            <a:r>
              <a:rPr lang="en-US" altLang="zh-CN" b="1" dirty="0">
                <a:solidFill>
                  <a:srgbClr val="007C6A"/>
                </a:solidFill>
                <a:latin typeface="宋体" panose="02010600030101010101" pitchFamily="2" charset="-122"/>
              </a:rPr>
              <a:t>:</a:t>
            </a:r>
            <a:r>
              <a:rPr lang="en-US" altLang="zh-CN" b="1" dirty="0" err="1">
                <a:solidFill>
                  <a:srgbClr val="007C6A"/>
                </a:solidFill>
                <a:latin typeface="宋体" panose="02010600030101010101" pitchFamily="2" charset="-122"/>
              </a:rPr>
              <a:t>redis</a:t>
            </a:r>
            <a:r>
              <a:rPr lang="en-US" altLang="zh-CN" b="1" dirty="0">
                <a:solidFill>
                  <a:srgbClr val="007C6A"/>
                </a:solidFill>
                <a:latin typeface="宋体" panose="02010600030101010101" pitchFamily="2" charset="-122"/>
              </a:rPr>
              <a:t>-cli -p 6379 shutdown</a:t>
            </a:r>
            <a:endParaRPr lang="zh-CN" altLang="en-US" b="1" dirty="0">
              <a:solidFill>
                <a:srgbClr val="007C6A"/>
              </a:solidFill>
              <a:latin typeface="Verdana" panose="020B0604030504040204" pitchFamily="34" charset="0"/>
            </a:endParaRPr>
          </a:p>
        </p:txBody>
      </p:sp>
      <p:pic>
        <p:nvPicPr>
          <p:cNvPr id="4" name="图片 3">
            <a:extLst>
              <a:ext uri="{FF2B5EF4-FFF2-40B4-BE49-F238E27FC236}">
                <a16:creationId xmlns:a16="http://schemas.microsoft.com/office/drawing/2014/main" id="{8497AEAE-5B0E-45E4-AC82-F12FCEF2D1F2}"/>
              </a:ext>
            </a:extLst>
          </p:cNvPr>
          <p:cNvPicPr>
            <a:picLocks noChangeAspect="1"/>
          </p:cNvPicPr>
          <p:nvPr/>
        </p:nvPicPr>
        <p:blipFill>
          <a:blip r:embed="rId2"/>
          <a:stretch>
            <a:fillRect/>
          </a:stretch>
        </p:blipFill>
        <p:spPr>
          <a:xfrm>
            <a:off x="1036069" y="3354025"/>
            <a:ext cx="5124288" cy="720080"/>
          </a:xfrm>
          <a:prstGeom prst="rect">
            <a:avLst/>
          </a:prstGeom>
          <a:ln>
            <a:solidFill>
              <a:schemeClr val="accent1"/>
            </a:solidFill>
          </a:ln>
        </p:spPr>
      </p:pic>
      <p:sp>
        <p:nvSpPr>
          <p:cNvPr id="5" name="矩形 4">
            <a:extLst>
              <a:ext uri="{FF2B5EF4-FFF2-40B4-BE49-F238E27FC236}">
                <a16:creationId xmlns:a16="http://schemas.microsoft.com/office/drawing/2014/main" id="{53587474-A58E-4A3D-B0D0-8BAD1D992C7A}"/>
              </a:ext>
            </a:extLst>
          </p:cNvPr>
          <p:cNvSpPr/>
          <p:nvPr/>
        </p:nvSpPr>
        <p:spPr>
          <a:xfrm>
            <a:off x="805880" y="2760893"/>
            <a:ext cx="3312125" cy="400110"/>
          </a:xfrm>
          <a:prstGeom prst="rect">
            <a:avLst/>
          </a:prstGeom>
        </p:spPr>
        <p:txBody>
          <a:bodyPr wrap="none">
            <a:spAutoFit/>
          </a:bodyPr>
          <a:lstStyle/>
          <a:p>
            <a:pPr marL="285750" indent="-285750">
              <a:buFont typeface="Wingdings" panose="05000000000000000000" pitchFamily="2" charset="2"/>
              <a:buChar char="Ø"/>
            </a:pPr>
            <a:r>
              <a:rPr lang="zh-CN" altLang="en-US" sz="2000" b="1">
                <a:solidFill>
                  <a:srgbClr val="007C6A"/>
                </a:solidFill>
                <a:latin typeface="宋体" panose="02010600030101010101" pitchFamily="2" charset="-122"/>
              </a:rPr>
              <a:t>也可以进入终端后再关闭</a:t>
            </a:r>
            <a:endParaRPr lang="zh-CN" altLang="en-US" sz="2000" b="1">
              <a:solidFill>
                <a:srgbClr val="007C6A"/>
              </a:solidFill>
              <a:latin typeface="Verdana" panose="020B0604030504040204" pitchFamily="34" charset="0"/>
            </a:endParaRPr>
          </a:p>
        </p:txBody>
      </p:sp>
      <p:pic>
        <p:nvPicPr>
          <p:cNvPr id="6" name="图片 5">
            <a:extLst>
              <a:ext uri="{FF2B5EF4-FFF2-40B4-BE49-F238E27FC236}">
                <a16:creationId xmlns:a16="http://schemas.microsoft.com/office/drawing/2014/main" id="{41A06D97-4523-413B-A19D-003EF38831F6}"/>
              </a:ext>
            </a:extLst>
          </p:cNvPr>
          <p:cNvPicPr>
            <a:picLocks noChangeAspect="1"/>
          </p:cNvPicPr>
          <p:nvPr/>
        </p:nvPicPr>
        <p:blipFill>
          <a:blip r:embed="rId3"/>
          <a:stretch>
            <a:fillRect/>
          </a:stretch>
        </p:blipFill>
        <p:spPr>
          <a:xfrm>
            <a:off x="1003266" y="1778748"/>
            <a:ext cx="6355726" cy="924239"/>
          </a:xfrm>
          <a:prstGeom prst="rect">
            <a:avLst/>
          </a:prstGeom>
          <a:ln>
            <a:solidFill>
              <a:schemeClr val="accent1"/>
            </a:solidFill>
          </a:ln>
        </p:spPr>
      </p:pic>
      <p:sp>
        <p:nvSpPr>
          <p:cNvPr id="7" name="矩形 6">
            <a:extLst>
              <a:ext uri="{FF2B5EF4-FFF2-40B4-BE49-F238E27FC236}">
                <a16:creationId xmlns:a16="http://schemas.microsoft.com/office/drawing/2014/main" id="{1E961B87-3494-4715-AED0-7BF76B6BFB19}"/>
              </a:ext>
            </a:extLst>
          </p:cNvPr>
          <p:cNvSpPr/>
          <p:nvPr/>
        </p:nvSpPr>
        <p:spPr>
          <a:xfrm>
            <a:off x="2483768" y="116632"/>
            <a:ext cx="1491434"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关闭</a:t>
            </a:r>
            <a:endParaRPr lang="en-US" altLang="zh-CN" sz="2400" b="1" dirty="0">
              <a:solidFill>
                <a:schemeClr val="bg1"/>
              </a:solidFill>
            </a:endParaRPr>
          </a:p>
        </p:txBody>
      </p:sp>
    </p:spTree>
    <p:extLst>
      <p:ext uri="{BB962C8B-B14F-4D97-AF65-F5344CB8AC3E}">
        <p14:creationId xmlns:p14="http://schemas.microsoft.com/office/powerpoint/2010/main" val="42490423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E80679F-C10C-46C8-9175-7D35EB07B855}"/>
              </a:ext>
            </a:extLst>
          </p:cNvPr>
          <p:cNvSpPr/>
          <p:nvPr/>
        </p:nvSpPr>
        <p:spPr>
          <a:xfrm>
            <a:off x="539552" y="3355252"/>
            <a:ext cx="7632848" cy="400110"/>
          </a:xfrm>
          <a:prstGeom prst="rect">
            <a:avLst/>
          </a:prstGeom>
        </p:spPr>
        <p:txBody>
          <a:bodyPr wrap="square">
            <a:spAutoFit/>
          </a:bodyPr>
          <a:lstStyle/>
          <a:p>
            <a:pPr marL="285750" indent="-285750">
              <a:buFont typeface="Wingdings" panose="05000000000000000000" pitchFamily="2" charset="2"/>
              <a:buChar char="Ø"/>
            </a:pPr>
            <a:r>
              <a:rPr lang="zh-CN" altLang="en-US" sz="2000" b="1">
                <a:solidFill>
                  <a:srgbClr val="007C6A"/>
                </a:solidFill>
              </a:rPr>
              <a:t>默认</a:t>
            </a:r>
            <a:r>
              <a:rPr lang="en-US" altLang="zh-CN" sz="2000" b="1">
                <a:solidFill>
                  <a:srgbClr val="007C6A"/>
                </a:solidFill>
              </a:rPr>
              <a:t>16</a:t>
            </a:r>
            <a:r>
              <a:rPr lang="zh-CN" altLang="en-US" sz="2000" b="1">
                <a:solidFill>
                  <a:srgbClr val="007C6A"/>
                </a:solidFill>
              </a:rPr>
              <a:t>个数据库，类似数组下标从</a:t>
            </a:r>
            <a:r>
              <a:rPr lang="en-US" altLang="zh-CN" sz="2000" b="1">
                <a:solidFill>
                  <a:srgbClr val="007C6A"/>
                </a:solidFill>
              </a:rPr>
              <a:t>0</a:t>
            </a:r>
            <a:r>
              <a:rPr lang="zh-CN" altLang="en-US" sz="2000" b="1">
                <a:solidFill>
                  <a:srgbClr val="007C6A"/>
                </a:solidFill>
              </a:rPr>
              <a:t>开始，初始默认使用</a:t>
            </a:r>
            <a:r>
              <a:rPr lang="en-US" altLang="zh-CN" sz="2000" b="1">
                <a:solidFill>
                  <a:srgbClr val="007C6A"/>
                </a:solidFill>
              </a:rPr>
              <a:t>0</a:t>
            </a:r>
            <a:r>
              <a:rPr lang="zh-CN" altLang="en-US" sz="2000" b="1">
                <a:solidFill>
                  <a:srgbClr val="007C6A"/>
                </a:solidFill>
              </a:rPr>
              <a:t>号库</a:t>
            </a:r>
          </a:p>
        </p:txBody>
      </p:sp>
      <p:sp>
        <p:nvSpPr>
          <p:cNvPr id="3" name="矩形 2">
            <a:extLst>
              <a:ext uri="{FF2B5EF4-FFF2-40B4-BE49-F238E27FC236}">
                <a16:creationId xmlns:a16="http://schemas.microsoft.com/office/drawing/2014/main" id="{227E1352-F1C8-4BF2-8E6C-46196A5D261C}"/>
              </a:ext>
            </a:extLst>
          </p:cNvPr>
          <p:cNvSpPr/>
          <p:nvPr/>
        </p:nvSpPr>
        <p:spPr>
          <a:xfrm>
            <a:off x="935596" y="1984521"/>
            <a:ext cx="6840760" cy="400110"/>
          </a:xfrm>
          <a:prstGeom prst="rect">
            <a:avLst/>
          </a:prstGeom>
        </p:spPr>
        <p:txBody>
          <a:bodyPr wrap="square">
            <a:spAutoFit/>
          </a:bodyPr>
          <a:lstStyle/>
          <a:p>
            <a:r>
              <a:rPr lang="en-US" altLang="zh-CN" sz="2000" dirty="0">
                <a:solidFill>
                  <a:srgbClr val="007C6A"/>
                </a:solidFill>
              </a:rPr>
              <a:t>Alessia </a:t>
            </a:r>
            <a:r>
              <a:rPr lang="en-US" altLang="zh-CN" sz="2000" dirty="0"/>
              <a:t> </a:t>
            </a:r>
            <a:r>
              <a:rPr lang="en-US" altLang="zh-CN" sz="2000" b="1" dirty="0">
                <a:solidFill>
                  <a:srgbClr val="007C6A"/>
                </a:solidFill>
              </a:rPr>
              <a:t>Merz</a:t>
            </a:r>
            <a:endParaRPr lang="zh-CN" altLang="en-US" sz="2000" b="1" dirty="0">
              <a:solidFill>
                <a:srgbClr val="007C6A"/>
              </a:solidFill>
            </a:endParaRPr>
          </a:p>
        </p:txBody>
      </p:sp>
      <p:sp>
        <p:nvSpPr>
          <p:cNvPr id="4" name="矩形 3">
            <a:extLst>
              <a:ext uri="{FF2B5EF4-FFF2-40B4-BE49-F238E27FC236}">
                <a16:creationId xmlns:a16="http://schemas.microsoft.com/office/drawing/2014/main" id="{796A3520-0D91-4FA4-8CF6-863AF5B93B78}"/>
              </a:ext>
            </a:extLst>
          </p:cNvPr>
          <p:cNvSpPr/>
          <p:nvPr/>
        </p:nvSpPr>
        <p:spPr>
          <a:xfrm>
            <a:off x="539552" y="5148022"/>
            <a:ext cx="7632848" cy="707886"/>
          </a:xfrm>
          <a:prstGeom prst="rect">
            <a:avLst/>
          </a:prstGeom>
        </p:spPr>
        <p:txBody>
          <a:bodyPr wrap="square">
            <a:spAutoFit/>
          </a:bodyPr>
          <a:lstStyle/>
          <a:p>
            <a:pPr marL="342900" indent="-342900">
              <a:buFont typeface="Wingdings" panose="05000000000000000000" pitchFamily="2" charset="2"/>
              <a:buChar char="Ø"/>
            </a:pPr>
            <a:r>
              <a:rPr lang="zh-CN" altLang="en-US" sz="2000" b="1">
                <a:solidFill>
                  <a:srgbClr val="007C6A"/>
                </a:solidFill>
              </a:rPr>
              <a:t>统一密码管理，所有库都是同样密码，要么都</a:t>
            </a:r>
            <a:r>
              <a:rPr lang="en-US" altLang="zh-CN" sz="2000" b="1">
                <a:solidFill>
                  <a:srgbClr val="007C6A"/>
                </a:solidFill>
              </a:rPr>
              <a:t>OK</a:t>
            </a:r>
            <a:r>
              <a:rPr lang="zh-CN" altLang="en-US" sz="2000" b="1">
                <a:solidFill>
                  <a:srgbClr val="007C6A"/>
                </a:solidFill>
              </a:rPr>
              <a:t>要么一个也连接不上。</a:t>
            </a:r>
          </a:p>
        </p:txBody>
      </p:sp>
      <p:sp>
        <p:nvSpPr>
          <p:cNvPr id="5" name="矩形 4">
            <a:extLst>
              <a:ext uri="{FF2B5EF4-FFF2-40B4-BE49-F238E27FC236}">
                <a16:creationId xmlns:a16="http://schemas.microsoft.com/office/drawing/2014/main" id="{48333F16-D635-4925-823B-FDEA6267B552}"/>
              </a:ext>
            </a:extLst>
          </p:cNvPr>
          <p:cNvSpPr/>
          <p:nvPr/>
        </p:nvSpPr>
        <p:spPr>
          <a:xfrm>
            <a:off x="539552" y="1208539"/>
            <a:ext cx="7632848" cy="400110"/>
          </a:xfrm>
          <a:prstGeom prst="rect">
            <a:avLst/>
          </a:prstGeom>
        </p:spPr>
        <p:txBody>
          <a:bodyPr wrap="square">
            <a:spAutoFit/>
          </a:bodyPr>
          <a:lstStyle/>
          <a:p>
            <a:pPr marL="342900" indent="-342900">
              <a:buFont typeface="Wingdings" panose="05000000000000000000" pitchFamily="2" charset="2"/>
              <a:buChar char="Ø"/>
            </a:pPr>
            <a:r>
              <a:rPr lang="zh-CN" altLang="en-US" sz="2000" b="1" dirty="0">
                <a:solidFill>
                  <a:srgbClr val="007C6A"/>
                </a:solidFill>
              </a:rPr>
              <a:t>端口</a:t>
            </a:r>
            <a:r>
              <a:rPr lang="en-US" altLang="zh-CN" sz="2000" b="1" dirty="0">
                <a:solidFill>
                  <a:srgbClr val="007C6A"/>
                </a:solidFill>
              </a:rPr>
              <a:t>6379</a:t>
            </a:r>
            <a:r>
              <a:rPr lang="zh-CN" altLang="en-US" sz="2000" b="1" dirty="0">
                <a:solidFill>
                  <a:srgbClr val="007C6A"/>
                </a:solidFill>
              </a:rPr>
              <a:t>从何而来</a:t>
            </a:r>
          </a:p>
        </p:txBody>
      </p:sp>
      <p:sp>
        <p:nvSpPr>
          <p:cNvPr id="6" name="矩形 5">
            <a:extLst>
              <a:ext uri="{FF2B5EF4-FFF2-40B4-BE49-F238E27FC236}">
                <a16:creationId xmlns:a16="http://schemas.microsoft.com/office/drawing/2014/main" id="{9DCF0210-010A-4BED-9304-49367584581D}"/>
              </a:ext>
            </a:extLst>
          </p:cNvPr>
          <p:cNvSpPr/>
          <p:nvPr/>
        </p:nvSpPr>
        <p:spPr>
          <a:xfrm>
            <a:off x="1087996" y="4131234"/>
            <a:ext cx="6840760" cy="400110"/>
          </a:xfrm>
          <a:prstGeom prst="rect">
            <a:avLst/>
          </a:prstGeom>
        </p:spPr>
        <p:txBody>
          <a:bodyPr wrap="square">
            <a:spAutoFit/>
          </a:bodyPr>
          <a:lstStyle/>
          <a:p>
            <a:r>
              <a:rPr lang="zh-CN" altLang="en-US" sz="2000">
                <a:solidFill>
                  <a:srgbClr val="007C6A"/>
                </a:solidFill>
              </a:rPr>
              <a:t>使用命令</a:t>
            </a:r>
            <a:r>
              <a:rPr lang="zh-CN" altLang="en-US" sz="2000" b="1">
                <a:solidFill>
                  <a:srgbClr val="007C6A"/>
                </a:solidFill>
              </a:rPr>
              <a:t> </a:t>
            </a:r>
            <a:r>
              <a:rPr lang="en-US" altLang="zh-CN" sz="2000" b="1">
                <a:solidFill>
                  <a:srgbClr val="007C6A"/>
                </a:solidFill>
              </a:rPr>
              <a:t>select   &lt;</a:t>
            </a:r>
            <a:r>
              <a:rPr lang="en-US" altLang="zh-CN" sz="2000" b="1" err="1">
                <a:solidFill>
                  <a:srgbClr val="007C6A"/>
                </a:solidFill>
              </a:rPr>
              <a:t>dbid</a:t>
            </a:r>
            <a:r>
              <a:rPr lang="en-US" altLang="zh-CN" sz="2000" b="1">
                <a:solidFill>
                  <a:srgbClr val="007C6A"/>
                </a:solidFill>
              </a:rPr>
              <a:t>&gt;  </a:t>
            </a:r>
            <a:r>
              <a:rPr lang="zh-CN" altLang="en-US" sz="2000">
                <a:solidFill>
                  <a:srgbClr val="007C6A"/>
                </a:solidFill>
              </a:rPr>
              <a:t>来切换数据库。如</a:t>
            </a:r>
            <a:r>
              <a:rPr lang="en-US" altLang="zh-CN" sz="2000">
                <a:solidFill>
                  <a:srgbClr val="007C6A"/>
                </a:solidFill>
              </a:rPr>
              <a:t>: select 8 </a:t>
            </a:r>
            <a:endParaRPr lang="zh-CN" altLang="en-US" sz="2000">
              <a:solidFill>
                <a:srgbClr val="007C6A"/>
              </a:solidFill>
            </a:endParaRPr>
          </a:p>
        </p:txBody>
      </p:sp>
      <p:pic>
        <p:nvPicPr>
          <p:cNvPr id="7" name="图片 6">
            <a:extLst>
              <a:ext uri="{FF2B5EF4-FFF2-40B4-BE49-F238E27FC236}">
                <a16:creationId xmlns:a16="http://schemas.microsoft.com/office/drawing/2014/main" id="{0717D0BB-7154-419B-9529-DA813FE79601}"/>
              </a:ext>
            </a:extLst>
          </p:cNvPr>
          <p:cNvPicPr>
            <a:picLocks noChangeAspect="1"/>
          </p:cNvPicPr>
          <p:nvPr/>
        </p:nvPicPr>
        <p:blipFill>
          <a:blip r:embed="rId2"/>
          <a:stretch>
            <a:fillRect/>
          </a:stretch>
        </p:blipFill>
        <p:spPr>
          <a:xfrm>
            <a:off x="2546452" y="1703623"/>
            <a:ext cx="1809524" cy="961905"/>
          </a:xfrm>
          <a:prstGeom prst="rect">
            <a:avLst/>
          </a:prstGeom>
        </p:spPr>
      </p:pic>
      <p:sp>
        <p:nvSpPr>
          <p:cNvPr id="8" name="矩形 7">
            <a:extLst>
              <a:ext uri="{FF2B5EF4-FFF2-40B4-BE49-F238E27FC236}">
                <a16:creationId xmlns:a16="http://schemas.microsoft.com/office/drawing/2014/main" id="{0E6D892B-F808-488D-A279-1E7BADF3356C}"/>
              </a:ext>
            </a:extLst>
          </p:cNvPr>
          <p:cNvSpPr/>
          <p:nvPr/>
        </p:nvSpPr>
        <p:spPr>
          <a:xfrm>
            <a:off x="2483768" y="116632"/>
            <a:ext cx="2110193"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相关知识</a:t>
            </a:r>
            <a:endParaRPr lang="en-US" altLang="zh-CN" sz="2400" b="1" dirty="0">
              <a:solidFill>
                <a:schemeClr val="bg1"/>
              </a:solidFill>
            </a:endParaRPr>
          </a:p>
        </p:txBody>
      </p:sp>
    </p:spTree>
    <p:extLst>
      <p:ext uri="{BB962C8B-B14F-4D97-AF65-F5344CB8AC3E}">
        <p14:creationId xmlns:p14="http://schemas.microsoft.com/office/powerpoint/2010/main" val="38690713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D7085B4-F819-441A-9628-351FBB856786}"/>
              </a:ext>
            </a:extLst>
          </p:cNvPr>
          <p:cNvSpPr/>
          <p:nvPr/>
        </p:nvSpPr>
        <p:spPr>
          <a:xfrm>
            <a:off x="539552" y="1268760"/>
            <a:ext cx="3804247" cy="400110"/>
          </a:xfrm>
          <a:prstGeom prst="rect">
            <a:avLst/>
          </a:prstGeom>
        </p:spPr>
        <p:txBody>
          <a:bodyPr wrap="none">
            <a:spAutoFit/>
          </a:bodyPr>
          <a:lstStyle/>
          <a:p>
            <a:r>
              <a:rPr lang="en-US" altLang="zh-CN" sz="2000" b="1" dirty="0">
                <a:solidFill>
                  <a:srgbClr val="007C6A"/>
                </a:solidFill>
                <a:latin typeface="宋体" panose="02010600030101010101" pitchFamily="2" charset="-122"/>
              </a:rPr>
              <a:t>Redis</a:t>
            </a:r>
            <a:r>
              <a:rPr lang="zh-CN" altLang="en-US" sz="2000" b="1" dirty="0">
                <a:solidFill>
                  <a:srgbClr val="007C6A"/>
                </a:solidFill>
                <a:latin typeface="宋体" panose="02010600030101010101" pitchFamily="2" charset="-122"/>
              </a:rPr>
              <a:t>是单线程</a:t>
            </a:r>
            <a:r>
              <a:rPr lang="en-US" altLang="zh-CN" sz="2000" b="1" dirty="0">
                <a:solidFill>
                  <a:srgbClr val="007C6A"/>
                </a:solidFill>
                <a:latin typeface="宋体" panose="02010600030101010101" pitchFamily="2" charset="-122"/>
              </a:rPr>
              <a:t>+</a:t>
            </a:r>
            <a:r>
              <a:rPr lang="zh-CN" altLang="en-US" sz="2000" b="1" dirty="0">
                <a:solidFill>
                  <a:srgbClr val="007C6A"/>
                </a:solidFill>
                <a:latin typeface="宋体" panose="02010600030101010101" pitchFamily="2" charset="-122"/>
              </a:rPr>
              <a:t>多路</a:t>
            </a:r>
            <a:r>
              <a:rPr lang="en-US" altLang="zh-CN" sz="2000" b="1" dirty="0">
                <a:solidFill>
                  <a:srgbClr val="007C6A"/>
                </a:solidFill>
                <a:latin typeface="宋体" panose="02010600030101010101" pitchFamily="2" charset="-122"/>
              </a:rPr>
              <a:t>IO</a:t>
            </a:r>
            <a:r>
              <a:rPr lang="zh-CN" altLang="en-US" sz="2000" b="1" dirty="0">
                <a:solidFill>
                  <a:srgbClr val="007C6A"/>
                </a:solidFill>
                <a:latin typeface="宋体" panose="02010600030101010101" pitchFamily="2" charset="-122"/>
              </a:rPr>
              <a:t>复用技术</a:t>
            </a:r>
            <a:endParaRPr lang="zh-CN" altLang="en-US" sz="2000" b="1" dirty="0">
              <a:solidFill>
                <a:srgbClr val="007C6A"/>
              </a:solidFill>
              <a:latin typeface="Verdana" panose="020B0604030504040204" pitchFamily="34" charset="0"/>
            </a:endParaRPr>
          </a:p>
        </p:txBody>
      </p:sp>
      <p:sp>
        <p:nvSpPr>
          <p:cNvPr id="3" name="矩形 2">
            <a:extLst>
              <a:ext uri="{FF2B5EF4-FFF2-40B4-BE49-F238E27FC236}">
                <a16:creationId xmlns:a16="http://schemas.microsoft.com/office/drawing/2014/main" id="{D3467C5D-4D81-4228-A307-AD7DF06C7E22}"/>
              </a:ext>
            </a:extLst>
          </p:cNvPr>
          <p:cNvSpPr/>
          <p:nvPr/>
        </p:nvSpPr>
        <p:spPr>
          <a:xfrm>
            <a:off x="539552" y="1916832"/>
            <a:ext cx="8208912" cy="2460674"/>
          </a:xfrm>
          <a:prstGeom prst="rect">
            <a:avLst/>
          </a:prstGeom>
        </p:spPr>
        <p:txBody>
          <a:bodyPr wrap="square">
            <a:spAutoFit/>
          </a:bodyPr>
          <a:lstStyle/>
          <a:p>
            <a:pPr>
              <a:lnSpc>
                <a:spcPct val="130000"/>
              </a:lnSpc>
            </a:pPr>
            <a:r>
              <a:rPr lang="zh-CN" altLang="en-US" sz="2000" dirty="0">
                <a:solidFill>
                  <a:srgbClr val="007C6A"/>
                </a:solidFill>
              </a:rPr>
              <a:t>        多路复用是指使用一个线程来检查多个文件描述符（</a:t>
            </a:r>
            <a:r>
              <a:rPr lang="en-US" altLang="zh-CN" sz="2000" dirty="0">
                <a:solidFill>
                  <a:srgbClr val="007C6A"/>
                </a:solidFill>
              </a:rPr>
              <a:t>Socket</a:t>
            </a:r>
            <a:r>
              <a:rPr lang="zh-CN" altLang="en-US" sz="2000" dirty="0">
                <a:solidFill>
                  <a:srgbClr val="007C6A"/>
                </a:solidFill>
              </a:rPr>
              <a:t>）的就绪状态，比如调用</a:t>
            </a:r>
            <a:r>
              <a:rPr lang="en-US" altLang="zh-CN" sz="2000" dirty="0">
                <a:solidFill>
                  <a:srgbClr val="007C6A"/>
                </a:solidFill>
              </a:rPr>
              <a:t>select</a:t>
            </a:r>
            <a:r>
              <a:rPr lang="zh-CN" altLang="en-US" sz="2000" dirty="0">
                <a:solidFill>
                  <a:srgbClr val="007C6A"/>
                </a:solidFill>
              </a:rPr>
              <a:t>和</a:t>
            </a:r>
            <a:r>
              <a:rPr lang="en-US" altLang="zh-CN" sz="2000" dirty="0">
                <a:solidFill>
                  <a:srgbClr val="007C6A"/>
                </a:solidFill>
              </a:rPr>
              <a:t>poll</a:t>
            </a:r>
            <a:r>
              <a:rPr lang="zh-CN" altLang="en-US" sz="2000" dirty="0">
                <a:solidFill>
                  <a:srgbClr val="007C6A"/>
                </a:solidFill>
              </a:rPr>
              <a:t>函数，传入多个文件描述符，如果有一个文件描述符就绪，则返回，否则阻塞直到超时。得到就绪状态后进行真正的操作可以在同一个线程里执行，也可以启动线程执行（比如使用线程池）。</a:t>
            </a:r>
            <a:br>
              <a:rPr lang="zh-CN" altLang="en-US" sz="2000" dirty="0">
                <a:solidFill>
                  <a:srgbClr val="007C6A"/>
                </a:solidFill>
              </a:rPr>
            </a:br>
            <a:r>
              <a:rPr lang="en-US" altLang="zh-CN" sz="2000" dirty="0">
                <a:solidFill>
                  <a:srgbClr val="007C6A"/>
                </a:solidFill>
              </a:rPr>
              <a:t> </a:t>
            </a:r>
            <a:endParaRPr lang="zh-CN" altLang="en-US" sz="2000" dirty="0">
              <a:solidFill>
                <a:srgbClr val="007C6A"/>
              </a:solidFill>
            </a:endParaRPr>
          </a:p>
        </p:txBody>
      </p:sp>
      <p:sp>
        <p:nvSpPr>
          <p:cNvPr id="4" name="矩形 3">
            <a:extLst>
              <a:ext uri="{FF2B5EF4-FFF2-40B4-BE49-F238E27FC236}">
                <a16:creationId xmlns:a16="http://schemas.microsoft.com/office/drawing/2014/main" id="{CC70B79D-58C5-41DF-BB25-BB8C26AEE1A4}"/>
              </a:ext>
            </a:extLst>
          </p:cNvPr>
          <p:cNvSpPr/>
          <p:nvPr/>
        </p:nvSpPr>
        <p:spPr>
          <a:xfrm>
            <a:off x="683568" y="4425413"/>
            <a:ext cx="7691529" cy="400110"/>
          </a:xfrm>
          <a:prstGeom prst="rect">
            <a:avLst/>
          </a:prstGeom>
        </p:spPr>
        <p:txBody>
          <a:bodyPr wrap="none">
            <a:spAutoFit/>
          </a:bodyPr>
          <a:lstStyle/>
          <a:p>
            <a:r>
              <a:rPr lang="zh-CN" altLang="en-US" sz="2000" b="1" dirty="0">
                <a:solidFill>
                  <a:srgbClr val="007C6A"/>
                </a:solidFill>
                <a:latin typeface="宋体" panose="02010600030101010101" pitchFamily="2" charset="-122"/>
              </a:rPr>
              <a:t>串行 </a:t>
            </a:r>
            <a:r>
              <a:rPr lang="en-US" altLang="zh-CN" sz="2000" b="1" dirty="0">
                <a:solidFill>
                  <a:srgbClr val="007C6A"/>
                </a:solidFill>
                <a:latin typeface="宋体" panose="02010600030101010101" pitchFamily="2" charset="-122"/>
              </a:rPr>
              <a:t>vs </a:t>
            </a:r>
            <a:r>
              <a:rPr lang="zh-CN" altLang="en-US" sz="2000" b="1" dirty="0">
                <a:solidFill>
                  <a:srgbClr val="007C6A"/>
                </a:solidFill>
                <a:latin typeface="宋体" panose="02010600030101010101" pitchFamily="2" charset="-122"/>
              </a:rPr>
              <a:t>多线程</a:t>
            </a:r>
            <a:r>
              <a:rPr lang="en-US" altLang="zh-CN" sz="2000" b="1" dirty="0">
                <a:solidFill>
                  <a:srgbClr val="007C6A"/>
                </a:solidFill>
                <a:latin typeface="宋体" panose="02010600030101010101" pitchFamily="2" charset="-122"/>
              </a:rPr>
              <a:t>+</a:t>
            </a:r>
            <a:r>
              <a:rPr lang="zh-CN" altLang="en-US" sz="2000" b="1" dirty="0">
                <a:solidFill>
                  <a:srgbClr val="007C6A"/>
                </a:solidFill>
                <a:latin typeface="宋体" panose="02010600030101010101" pitchFamily="2" charset="-122"/>
              </a:rPr>
              <a:t>锁（</a:t>
            </a:r>
            <a:r>
              <a:rPr lang="en-US" altLang="zh-CN" sz="2000" b="1" dirty="0" err="1">
                <a:solidFill>
                  <a:srgbClr val="007C6A"/>
                </a:solidFill>
                <a:latin typeface="宋体" panose="02010600030101010101" pitchFamily="2" charset="-122"/>
              </a:rPr>
              <a:t>memcached</a:t>
            </a:r>
            <a:r>
              <a:rPr lang="zh-CN" altLang="en-US" sz="2000" b="1" dirty="0">
                <a:solidFill>
                  <a:srgbClr val="007C6A"/>
                </a:solidFill>
                <a:latin typeface="宋体" panose="02010600030101010101" pitchFamily="2" charset="-122"/>
              </a:rPr>
              <a:t>） </a:t>
            </a:r>
            <a:r>
              <a:rPr lang="en-US" altLang="zh-CN" sz="2000" b="1" dirty="0">
                <a:solidFill>
                  <a:srgbClr val="007C6A"/>
                </a:solidFill>
                <a:latin typeface="宋体" panose="02010600030101010101" pitchFamily="2" charset="-122"/>
              </a:rPr>
              <a:t>vs </a:t>
            </a:r>
            <a:r>
              <a:rPr lang="zh-CN" altLang="en-US" sz="2000" b="1" dirty="0">
                <a:solidFill>
                  <a:srgbClr val="007C6A"/>
                </a:solidFill>
                <a:latin typeface="宋体" panose="02010600030101010101" pitchFamily="2" charset="-122"/>
              </a:rPr>
              <a:t>单线程</a:t>
            </a:r>
            <a:r>
              <a:rPr lang="en-US" altLang="zh-CN" sz="2000" b="1" dirty="0">
                <a:solidFill>
                  <a:srgbClr val="007C6A"/>
                </a:solidFill>
                <a:latin typeface="宋体" panose="02010600030101010101" pitchFamily="2" charset="-122"/>
              </a:rPr>
              <a:t>+</a:t>
            </a:r>
            <a:r>
              <a:rPr lang="zh-CN" altLang="en-US" sz="2000" b="1" dirty="0">
                <a:solidFill>
                  <a:srgbClr val="007C6A"/>
                </a:solidFill>
                <a:latin typeface="宋体" panose="02010600030101010101" pitchFamily="2" charset="-122"/>
              </a:rPr>
              <a:t>多路</a:t>
            </a:r>
            <a:r>
              <a:rPr lang="en-US" altLang="zh-CN" sz="2000" b="1" dirty="0">
                <a:solidFill>
                  <a:srgbClr val="007C6A"/>
                </a:solidFill>
                <a:latin typeface="宋体" panose="02010600030101010101" pitchFamily="2" charset="-122"/>
              </a:rPr>
              <a:t>IO</a:t>
            </a:r>
            <a:r>
              <a:rPr lang="zh-CN" altLang="en-US" sz="2000" b="1" dirty="0">
                <a:solidFill>
                  <a:srgbClr val="007C6A"/>
                </a:solidFill>
                <a:latin typeface="宋体" panose="02010600030101010101" pitchFamily="2" charset="-122"/>
              </a:rPr>
              <a:t>复用</a:t>
            </a:r>
            <a:r>
              <a:rPr lang="en-US" altLang="zh-CN" sz="2000" b="1" dirty="0">
                <a:solidFill>
                  <a:srgbClr val="007C6A"/>
                </a:solidFill>
                <a:latin typeface="宋体" panose="02010600030101010101" pitchFamily="2" charset="-122"/>
              </a:rPr>
              <a:t>(Redis)</a:t>
            </a:r>
            <a:endParaRPr lang="zh-CN" altLang="en-US" sz="2000" b="1" dirty="0">
              <a:solidFill>
                <a:srgbClr val="007C6A"/>
              </a:solidFill>
              <a:latin typeface="Verdana" panose="020B0604030504040204" pitchFamily="34" charset="0"/>
            </a:endParaRPr>
          </a:p>
        </p:txBody>
      </p:sp>
      <p:sp>
        <p:nvSpPr>
          <p:cNvPr id="5" name="矩形 4">
            <a:extLst>
              <a:ext uri="{FF2B5EF4-FFF2-40B4-BE49-F238E27FC236}">
                <a16:creationId xmlns:a16="http://schemas.microsoft.com/office/drawing/2014/main" id="{B47349FF-D63F-4891-8EBC-CBCB0D2AEC7A}"/>
              </a:ext>
            </a:extLst>
          </p:cNvPr>
          <p:cNvSpPr/>
          <p:nvPr/>
        </p:nvSpPr>
        <p:spPr>
          <a:xfrm>
            <a:off x="2483768" y="116632"/>
            <a:ext cx="3317255"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相关知识</a:t>
            </a:r>
            <a:r>
              <a:rPr lang="en-US" altLang="zh-CN" sz="2400" b="1" dirty="0">
                <a:solidFill>
                  <a:schemeClr val="bg1"/>
                </a:solidFill>
              </a:rPr>
              <a:t>—</a:t>
            </a:r>
            <a:r>
              <a:rPr lang="zh-CN" altLang="en-US" sz="2400" b="1" dirty="0">
                <a:solidFill>
                  <a:schemeClr val="bg1"/>
                </a:solidFill>
              </a:rPr>
              <a:t>单线程</a:t>
            </a:r>
            <a:endParaRPr lang="en-US" altLang="zh-CN" sz="2400" b="1" dirty="0">
              <a:solidFill>
                <a:schemeClr val="bg1"/>
              </a:solidFill>
            </a:endParaRPr>
          </a:p>
        </p:txBody>
      </p:sp>
    </p:spTree>
    <p:extLst>
      <p:ext uri="{BB962C8B-B14F-4D97-AF65-F5344CB8AC3E}">
        <p14:creationId xmlns:p14="http://schemas.microsoft.com/office/powerpoint/2010/main" val="1977425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6334DAD-83B9-43EF-B9A1-94FC9A5FA405}"/>
              </a:ext>
            </a:extLst>
          </p:cNvPr>
          <p:cNvSpPr/>
          <p:nvPr/>
        </p:nvSpPr>
        <p:spPr>
          <a:xfrm>
            <a:off x="2483768" y="116632"/>
            <a:ext cx="2797882"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a:t>
            </a:r>
            <a:endParaRPr lang="en-US" altLang="zh-CN" sz="2400" b="1" dirty="0">
              <a:solidFill>
                <a:schemeClr val="bg1"/>
              </a:solidFill>
            </a:endParaRPr>
          </a:p>
        </p:txBody>
      </p:sp>
      <p:sp>
        <p:nvSpPr>
          <p:cNvPr id="3" name="矩形 2">
            <a:extLst>
              <a:ext uri="{FF2B5EF4-FFF2-40B4-BE49-F238E27FC236}">
                <a16:creationId xmlns:a16="http://schemas.microsoft.com/office/drawing/2014/main" id="{A70B3B6D-CCFA-432A-9905-C5C9E2376829}"/>
              </a:ext>
            </a:extLst>
          </p:cNvPr>
          <p:cNvSpPr/>
          <p:nvPr/>
        </p:nvSpPr>
        <p:spPr>
          <a:xfrm>
            <a:off x="676824" y="934129"/>
            <a:ext cx="2428422" cy="664862"/>
          </a:xfrm>
          <a:prstGeom prst="rect">
            <a:avLst/>
          </a:prstGeom>
        </p:spPr>
        <p:txBody>
          <a:bodyPr wrap="none">
            <a:spAutoFit/>
          </a:bodyPr>
          <a:lstStyle/>
          <a:p>
            <a:pPr>
              <a:lnSpc>
                <a:spcPct val="150000"/>
              </a:lnSpc>
            </a:pPr>
            <a:r>
              <a:rPr lang="en-US" altLang="zh-CN" sz="2800" b="1" dirty="0">
                <a:solidFill>
                  <a:srgbClr val="007C6A"/>
                </a:solidFill>
              </a:rPr>
              <a:t>Redis</a:t>
            </a:r>
            <a:r>
              <a:rPr lang="zh-CN" altLang="en-US" sz="2800" b="1" dirty="0">
                <a:solidFill>
                  <a:srgbClr val="007C6A"/>
                </a:solidFill>
              </a:rPr>
              <a:t>数据类型</a:t>
            </a:r>
            <a:endParaRPr lang="en-US" altLang="zh-CN" sz="2800" b="1" dirty="0">
              <a:solidFill>
                <a:srgbClr val="007C6A"/>
              </a:solidFill>
            </a:endParaRPr>
          </a:p>
        </p:txBody>
      </p:sp>
      <p:sp>
        <p:nvSpPr>
          <p:cNvPr id="4" name="矩形 3">
            <a:extLst>
              <a:ext uri="{FF2B5EF4-FFF2-40B4-BE49-F238E27FC236}">
                <a16:creationId xmlns:a16="http://schemas.microsoft.com/office/drawing/2014/main" id="{BB0144FF-800D-487C-B0F9-8083835707DD}"/>
              </a:ext>
            </a:extLst>
          </p:cNvPr>
          <p:cNvSpPr/>
          <p:nvPr/>
        </p:nvSpPr>
        <p:spPr>
          <a:xfrm>
            <a:off x="3491880" y="1772816"/>
            <a:ext cx="1359668" cy="461665"/>
          </a:xfrm>
          <a:prstGeom prst="rect">
            <a:avLst/>
          </a:prstGeom>
        </p:spPr>
        <p:txBody>
          <a:bodyPr wrap="non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string</a:t>
            </a:r>
          </a:p>
        </p:txBody>
      </p:sp>
      <p:sp>
        <p:nvSpPr>
          <p:cNvPr id="5" name="矩形 4">
            <a:extLst>
              <a:ext uri="{FF2B5EF4-FFF2-40B4-BE49-F238E27FC236}">
                <a16:creationId xmlns:a16="http://schemas.microsoft.com/office/drawing/2014/main" id="{3EAFAC03-B511-401D-8A88-1B18F579B7AD}"/>
              </a:ext>
            </a:extLst>
          </p:cNvPr>
          <p:cNvSpPr/>
          <p:nvPr/>
        </p:nvSpPr>
        <p:spPr>
          <a:xfrm>
            <a:off x="3491880" y="2463005"/>
            <a:ext cx="938077" cy="461665"/>
          </a:xfrm>
          <a:prstGeom prst="rect">
            <a:avLst/>
          </a:prstGeom>
        </p:spPr>
        <p:txBody>
          <a:bodyPr wrap="non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set</a:t>
            </a:r>
          </a:p>
        </p:txBody>
      </p:sp>
      <p:sp>
        <p:nvSpPr>
          <p:cNvPr id="6" name="矩形 5">
            <a:extLst>
              <a:ext uri="{FF2B5EF4-FFF2-40B4-BE49-F238E27FC236}">
                <a16:creationId xmlns:a16="http://schemas.microsoft.com/office/drawing/2014/main" id="{A39ABFFF-6C58-4B06-94AB-BCC09460CC33}"/>
              </a:ext>
            </a:extLst>
          </p:cNvPr>
          <p:cNvSpPr/>
          <p:nvPr/>
        </p:nvSpPr>
        <p:spPr>
          <a:xfrm>
            <a:off x="3486062" y="3228526"/>
            <a:ext cx="925253" cy="461665"/>
          </a:xfrm>
          <a:prstGeom prst="rect">
            <a:avLst/>
          </a:prstGeom>
        </p:spPr>
        <p:txBody>
          <a:bodyPr wrap="non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list</a:t>
            </a:r>
          </a:p>
        </p:txBody>
      </p:sp>
      <p:sp>
        <p:nvSpPr>
          <p:cNvPr id="7" name="矩形 6">
            <a:extLst>
              <a:ext uri="{FF2B5EF4-FFF2-40B4-BE49-F238E27FC236}">
                <a16:creationId xmlns:a16="http://schemas.microsoft.com/office/drawing/2014/main" id="{BD97BD28-48AE-43EB-831D-A84295EC1231}"/>
              </a:ext>
            </a:extLst>
          </p:cNvPr>
          <p:cNvSpPr/>
          <p:nvPr/>
        </p:nvSpPr>
        <p:spPr>
          <a:xfrm>
            <a:off x="3486061" y="3994047"/>
            <a:ext cx="1208985" cy="461665"/>
          </a:xfrm>
          <a:prstGeom prst="rect">
            <a:avLst/>
          </a:prstGeom>
        </p:spPr>
        <p:txBody>
          <a:bodyPr wrap="non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hash</a:t>
            </a:r>
          </a:p>
        </p:txBody>
      </p:sp>
      <p:sp>
        <p:nvSpPr>
          <p:cNvPr id="8" name="矩形 7">
            <a:extLst>
              <a:ext uri="{FF2B5EF4-FFF2-40B4-BE49-F238E27FC236}">
                <a16:creationId xmlns:a16="http://schemas.microsoft.com/office/drawing/2014/main" id="{2E93D843-75EB-4A19-88D5-415FEA66659B}"/>
              </a:ext>
            </a:extLst>
          </p:cNvPr>
          <p:cNvSpPr/>
          <p:nvPr/>
        </p:nvSpPr>
        <p:spPr>
          <a:xfrm>
            <a:off x="3486060" y="4759568"/>
            <a:ext cx="1099981" cy="461665"/>
          </a:xfrm>
          <a:prstGeom prst="rect">
            <a:avLst/>
          </a:prstGeom>
        </p:spPr>
        <p:txBody>
          <a:bodyPr wrap="non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zset</a:t>
            </a:r>
          </a:p>
        </p:txBody>
      </p:sp>
      <p:sp>
        <p:nvSpPr>
          <p:cNvPr id="9" name="矩形 8">
            <a:extLst>
              <a:ext uri="{FF2B5EF4-FFF2-40B4-BE49-F238E27FC236}">
                <a16:creationId xmlns:a16="http://schemas.microsoft.com/office/drawing/2014/main" id="{9EA585C7-EA4A-4E68-9B1D-1F08579BCC43}"/>
              </a:ext>
            </a:extLst>
          </p:cNvPr>
          <p:cNvSpPr/>
          <p:nvPr/>
        </p:nvSpPr>
        <p:spPr>
          <a:xfrm>
            <a:off x="978237" y="3111136"/>
            <a:ext cx="1018420" cy="461665"/>
          </a:xfrm>
          <a:prstGeom prst="rect">
            <a:avLst/>
          </a:prstGeom>
        </p:spPr>
        <p:txBody>
          <a:bodyPr wrap="non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key</a:t>
            </a:r>
          </a:p>
        </p:txBody>
      </p:sp>
      <p:sp>
        <p:nvSpPr>
          <p:cNvPr id="10" name="矩形 9">
            <a:extLst>
              <a:ext uri="{FF2B5EF4-FFF2-40B4-BE49-F238E27FC236}">
                <a16:creationId xmlns:a16="http://schemas.microsoft.com/office/drawing/2014/main" id="{D428E47B-1270-41D8-B1C1-EB19DAC4A7BE}"/>
              </a:ext>
            </a:extLst>
          </p:cNvPr>
          <p:cNvSpPr/>
          <p:nvPr/>
        </p:nvSpPr>
        <p:spPr>
          <a:xfrm>
            <a:off x="2483768" y="3080359"/>
            <a:ext cx="495649" cy="523220"/>
          </a:xfrm>
          <a:prstGeom prst="rect">
            <a:avLst/>
          </a:prstGeom>
        </p:spPr>
        <p:txBody>
          <a:bodyPr wrap="none">
            <a:spAutoFit/>
          </a:bodyPr>
          <a:lstStyle/>
          <a:p>
            <a:r>
              <a:rPr lang="en-US" altLang="zh-CN" sz="2800" b="1">
                <a:solidFill>
                  <a:srgbClr val="007C6A"/>
                </a:solidFill>
                <a:latin typeface="Verdana" panose="020B0604030504040204" pitchFamily="34" charset="0"/>
              </a:rPr>
              <a:t>+</a:t>
            </a:r>
          </a:p>
        </p:txBody>
      </p:sp>
    </p:spTree>
    <p:extLst>
      <p:ext uri="{BB962C8B-B14F-4D97-AF65-F5344CB8AC3E}">
        <p14:creationId xmlns:p14="http://schemas.microsoft.com/office/powerpoint/2010/main" val="34979651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09C70A8-D270-4276-9332-F8903A3CCC86}"/>
              </a:ext>
            </a:extLst>
          </p:cNvPr>
          <p:cNvSpPr/>
          <p:nvPr/>
        </p:nvSpPr>
        <p:spPr>
          <a:xfrm>
            <a:off x="2483768" y="116632"/>
            <a:ext cx="3517181"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--Key</a:t>
            </a:r>
          </a:p>
        </p:txBody>
      </p:sp>
      <p:sp>
        <p:nvSpPr>
          <p:cNvPr id="3" name="矩形 2">
            <a:extLst>
              <a:ext uri="{FF2B5EF4-FFF2-40B4-BE49-F238E27FC236}">
                <a16:creationId xmlns:a16="http://schemas.microsoft.com/office/drawing/2014/main" id="{F91F473F-111E-4F8B-9E7F-E734E6C38DDE}"/>
              </a:ext>
            </a:extLst>
          </p:cNvPr>
          <p:cNvSpPr/>
          <p:nvPr/>
        </p:nvSpPr>
        <p:spPr>
          <a:xfrm>
            <a:off x="827584" y="1052736"/>
            <a:ext cx="3776996" cy="1200329"/>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a:solidFill>
                  <a:srgbClr val="007C6A"/>
                </a:solidFill>
              </a:rPr>
              <a:t>keys  *</a:t>
            </a:r>
          </a:p>
          <a:p>
            <a:pPr marL="800100" lvl="1" indent="-342900">
              <a:lnSpc>
                <a:spcPct val="150000"/>
              </a:lnSpc>
              <a:buFont typeface="Arial" panose="020B0604020202020204" pitchFamily="34" charset="0"/>
              <a:buChar char="•"/>
            </a:pPr>
            <a:r>
              <a:rPr lang="zh-CN" altLang="en-US" sz="2400" b="1">
                <a:solidFill>
                  <a:srgbClr val="007C6A"/>
                </a:solidFill>
              </a:rPr>
              <a:t>查询当前库的所有键</a:t>
            </a:r>
            <a:endParaRPr lang="en-US" altLang="zh-CN" sz="2400" b="1">
              <a:solidFill>
                <a:srgbClr val="007C6A"/>
              </a:solidFill>
            </a:endParaRPr>
          </a:p>
        </p:txBody>
      </p:sp>
      <p:sp>
        <p:nvSpPr>
          <p:cNvPr id="4" name="矩形 3">
            <a:extLst>
              <a:ext uri="{FF2B5EF4-FFF2-40B4-BE49-F238E27FC236}">
                <a16:creationId xmlns:a16="http://schemas.microsoft.com/office/drawing/2014/main" id="{3688F18D-B30A-4B52-96ED-EF8D5033F19C}"/>
              </a:ext>
            </a:extLst>
          </p:cNvPr>
          <p:cNvSpPr/>
          <p:nvPr/>
        </p:nvSpPr>
        <p:spPr>
          <a:xfrm>
            <a:off x="827584" y="2443960"/>
            <a:ext cx="2131994"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a:solidFill>
                  <a:srgbClr val="007C6A"/>
                </a:solidFill>
              </a:rPr>
              <a:t>exists  &lt;key&gt;</a:t>
            </a:r>
          </a:p>
        </p:txBody>
      </p:sp>
      <p:sp>
        <p:nvSpPr>
          <p:cNvPr id="5" name="矩形 4">
            <a:extLst>
              <a:ext uri="{FF2B5EF4-FFF2-40B4-BE49-F238E27FC236}">
                <a16:creationId xmlns:a16="http://schemas.microsoft.com/office/drawing/2014/main" id="{37D7634F-D8E4-4027-A016-30E510BDB4BF}"/>
              </a:ext>
            </a:extLst>
          </p:cNvPr>
          <p:cNvSpPr/>
          <p:nvPr/>
        </p:nvSpPr>
        <p:spPr>
          <a:xfrm>
            <a:off x="863229" y="2992254"/>
            <a:ext cx="3776996"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判断某个键是否存在</a:t>
            </a:r>
            <a:endParaRPr lang="en-US" altLang="zh-CN" sz="2400" b="1">
              <a:solidFill>
                <a:srgbClr val="007C6A"/>
              </a:solidFill>
            </a:endParaRPr>
          </a:p>
        </p:txBody>
      </p:sp>
      <p:sp>
        <p:nvSpPr>
          <p:cNvPr id="6" name="矩形 5">
            <a:extLst>
              <a:ext uri="{FF2B5EF4-FFF2-40B4-BE49-F238E27FC236}">
                <a16:creationId xmlns:a16="http://schemas.microsoft.com/office/drawing/2014/main" id="{2EAF18C9-E0E3-4B5E-9613-2C3666CFF8EA}"/>
              </a:ext>
            </a:extLst>
          </p:cNvPr>
          <p:cNvSpPr/>
          <p:nvPr/>
        </p:nvSpPr>
        <p:spPr>
          <a:xfrm>
            <a:off x="863229" y="3829480"/>
            <a:ext cx="2194768"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a:solidFill>
                  <a:srgbClr val="007C6A"/>
                </a:solidFill>
              </a:rPr>
              <a:t>type  &lt;key&gt;   </a:t>
            </a:r>
          </a:p>
        </p:txBody>
      </p:sp>
      <p:sp>
        <p:nvSpPr>
          <p:cNvPr id="7" name="矩形 6">
            <a:extLst>
              <a:ext uri="{FF2B5EF4-FFF2-40B4-BE49-F238E27FC236}">
                <a16:creationId xmlns:a16="http://schemas.microsoft.com/office/drawing/2014/main" id="{96A8AABC-C1AF-43FE-8DC0-B3C1488B0FAE}"/>
              </a:ext>
            </a:extLst>
          </p:cNvPr>
          <p:cNvSpPr/>
          <p:nvPr/>
        </p:nvSpPr>
        <p:spPr>
          <a:xfrm>
            <a:off x="898874" y="4377774"/>
            <a:ext cx="2848857"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查看键的类型</a:t>
            </a:r>
            <a:endParaRPr lang="en-US" altLang="zh-CN" sz="2400" b="1">
              <a:solidFill>
                <a:srgbClr val="007C6A"/>
              </a:solidFill>
            </a:endParaRPr>
          </a:p>
        </p:txBody>
      </p:sp>
      <p:sp>
        <p:nvSpPr>
          <p:cNvPr id="8" name="矩形 7">
            <a:extLst>
              <a:ext uri="{FF2B5EF4-FFF2-40B4-BE49-F238E27FC236}">
                <a16:creationId xmlns:a16="http://schemas.microsoft.com/office/drawing/2014/main" id="{55609822-B638-460F-8456-887FFE139C78}"/>
              </a:ext>
            </a:extLst>
          </p:cNvPr>
          <p:cNvSpPr/>
          <p:nvPr/>
        </p:nvSpPr>
        <p:spPr>
          <a:xfrm>
            <a:off x="863229" y="5122143"/>
            <a:ext cx="1810047"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a:solidFill>
                  <a:srgbClr val="007C6A"/>
                </a:solidFill>
              </a:rPr>
              <a:t>del  &lt;key&gt;</a:t>
            </a:r>
          </a:p>
        </p:txBody>
      </p:sp>
      <p:sp>
        <p:nvSpPr>
          <p:cNvPr id="9" name="矩形 8">
            <a:extLst>
              <a:ext uri="{FF2B5EF4-FFF2-40B4-BE49-F238E27FC236}">
                <a16:creationId xmlns:a16="http://schemas.microsoft.com/office/drawing/2014/main" id="{B67D822B-F9CE-46C6-9C08-C9055BBD0D57}"/>
              </a:ext>
            </a:extLst>
          </p:cNvPr>
          <p:cNvSpPr/>
          <p:nvPr/>
        </p:nvSpPr>
        <p:spPr>
          <a:xfrm>
            <a:off x="898874" y="5670437"/>
            <a:ext cx="2539478" cy="583108"/>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删除某个键</a:t>
            </a:r>
            <a:endParaRPr lang="en-US" altLang="zh-CN" sz="2400" b="1">
              <a:solidFill>
                <a:srgbClr val="007C6A"/>
              </a:solidFill>
            </a:endParaRPr>
          </a:p>
        </p:txBody>
      </p:sp>
    </p:spTree>
    <p:extLst>
      <p:ext uri="{BB962C8B-B14F-4D97-AF65-F5344CB8AC3E}">
        <p14:creationId xmlns:p14="http://schemas.microsoft.com/office/powerpoint/2010/main" val="7315485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EDC04A4-E1D0-4097-B452-4C714A740722}"/>
              </a:ext>
            </a:extLst>
          </p:cNvPr>
          <p:cNvSpPr/>
          <p:nvPr/>
        </p:nvSpPr>
        <p:spPr>
          <a:xfrm>
            <a:off x="827584" y="1196752"/>
            <a:ext cx="3815275" cy="589072"/>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a:solidFill>
                  <a:srgbClr val="007C6A"/>
                </a:solidFill>
              </a:rPr>
              <a:t>expire   &lt;key&gt;   &lt;seconds&gt;</a:t>
            </a:r>
          </a:p>
        </p:txBody>
      </p:sp>
      <p:sp>
        <p:nvSpPr>
          <p:cNvPr id="3" name="矩形 2">
            <a:extLst>
              <a:ext uri="{FF2B5EF4-FFF2-40B4-BE49-F238E27FC236}">
                <a16:creationId xmlns:a16="http://schemas.microsoft.com/office/drawing/2014/main" id="{61779A49-C8E8-4C5C-B098-8E3590757570}"/>
              </a:ext>
            </a:extLst>
          </p:cNvPr>
          <p:cNvSpPr/>
          <p:nvPr/>
        </p:nvSpPr>
        <p:spPr>
          <a:xfrm>
            <a:off x="863229" y="1745046"/>
            <a:ext cx="5323893"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为键值设置过期时间，单位秒。</a:t>
            </a:r>
            <a:endParaRPr lang="en-US" altLang="zh-CN" sz="2400" b="1">
              <a:solidFill>
                <a:srgbClr val="007C6A"/>
              </a:solidFill>
            </a:endParaRPr>
          </a:p>
        </p:txBody>
      </p:sp>
      <p:sp>
        <p:nvSpPr>
          <p:cNvPr id="4" name="矩形 3">
            <a:extLst>
              <a:ext uri="{FF2B5EF4-FFF2-40B4-BE49-F238E27FC236}">
                <a16:creationId xmlns:a16="http://schemas.microsoft.com/office/drawing/2014/main" id="{21DCAA8D-5C10-446F-B139-82AD7EA2098E}"/>
              </a:ext>
            </a:extLst>
          </p:cNvPr>
          <p:cNvSpPr/>
          <p:nvPr/>
        </p:nvSpPr>
        <p:spPr>
          <a:xfrm>
            <a:off x="1187624" y="4365104"/>
            <a:ext cx="6625532" cy="400110"/>
          </a:xfrm>
          <a:prstGeom prst="rect">
            <a:avLst/>
          </a:prstGeom>
        </p:spPr>
        <p:txBody>
          <a:bodyPr wrap="none">
            <a:spAutoFit/>
          </a:bodyPr>
          <a:lstStyle/>
          <a:p>
            <a:pPr marL="342900" indent="-342900">
              <a:buFont typeface="Arial" panose="020B0604020202020204" pitchFamily="34" charset="0"/>
              <a:buChar char="•"/>
            </a:pPr>
            <a:r>
              <a:rPr lang="zh-CN" altLang="en-US" sz="2000" b="1">
                <a:solidFill>
                  <a:srgbClr val="007C6A"/>
                </a:solidFill>
              </a:rPr>
              <a:t>查看还有多少秒过期，</a:t>
            </a:r>
            <a:r>
              <a:rPr lang="en-US" altLang="zh-CN" sz="2000" b="1">
                <a:solidFill>
                  <a:srgbClr val="007C6A"/>
                </a:solidFill>
              </a:rPr>
              <a:t>-1</a:t>
            </a:r>
            <a:r>
              <a:rPr lang="zh-CN" altLang="en-US" sz="2000" b="1">
                <a:solidFill>
                  <a:srgbClr val="007C6A"/>
                </a:solidFill>
              </a:rPr>
              <a:t>表示永不过期，</a:t>
            </a:r>
            <a:r>
              <a:rPr lang="en-US" altLang="zh-CN" sz="2000" b="1">
                <a:solidFill>
                  <a:srgbClr val="007C6A"/>
                </a:solidFill>
              </a:rPr>
              <a:t>-2</a:t>
            </a:r>
            <a:r>
              <a:rPr lang="zh-CN" altLang="en-US" sz="2000" b="1">
                <a:solidFill>
                  <a:srgbClr val="007C6A"/>
                </a:solidFill>
              </a:rPr>
              <a:t>表示已过期</a:t>
            </a:r>
          </a:p>
        </p:txBody>
      </p:sp>
      <p:sp>
        <p:nvSpPr>
          <p:cNvPr id="5" name="矩形 4">
            <a:extLst>
              <a:ext uri="{FF2B5EF4-FFF2-40B4-BE49-F238E27FC236}">
                <a16:creationId xmlns:a16="http://schemas.microsoft.com/office/drawing/2014/main" id="{CE65E77E-9DCC-4076-A1CA-3AC1B5E2992A}"/>
              </a:ext>
            </a:extLst>
          </p:cNvPr>
          <p:cNvSpPr/>
          <p:nvPr/>
        </p:nvSpPr>
        <p:spPr>
          <a:xfrm>
            <a:off x="863229" y="3407372"/>
            <a:ext cx="1838517"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a:solidFill>
                  <a:srgbClr val="007C6A"/>
                </a:solidFill>
              </a:rPr>
              <a:t>ttl   &lt;key&gt; </a:t>
            </a:r>
          </a:p>
        </p:txBody>
      </p:sp>
      <p:sp>
        <p:nvSpPr>
          <p:cNvPr id="6" name="矩形 5">
            <a:extLst>
              <a:ext uri="{FF2B5EF4-FFF2-40B4-BE49-F238E27FC236}">
                <a16:creationId xmlns:a16="http://schemas.microsoft.com/office/drawing/2014/main" id="{5D88FBB8-04C5-4EF6-AF0F-B5C48429B431}"/>
              </a:ext>
            </a:extLst>
          </p:cNvPr>
          <p:cNvSpPr/>
          <p:nvPr/>
        </p:nvSpPr>
        <p:spPr>
          <a:xfrm>
            <a:off x="2483768" y="116632"/>
            <a:ext cx="3517181"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--Key</a:t>
            </a:r>
          </a:p>
        </p:txBody>
      </p:sp>
    </p:spTree>
    <p:extLst>
      <p:ext uri="{BB962C8B-B14F-4D97-AF65-F5344CB8AC3E}">
        <p14:creationId xmlns:p14="http://schemas.microsoft.com/office/powerpoint/2010/main" val="4954785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942BA6D-AE22-4908-A995-791214A79EC3}"/>
              </a:ext>
            </a:extLst>
          </p:cNvPr>
          <p:cNvSpPr/>
          <p:nvPr/>
        </p:nvSpPr>
        <p:spPr>
          <a:xfrm>
            <a:off x="859295" y="1396274"/>
            <a:ext cx="4824536" cy="951735"/>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2000" b="1">
                <a:solidFill>
                  <a:srgbClr val="007C6A"/>
                </a:solidFill>
                <a:latin typeface="Verdana" panose="020B0604030504040204" pitchFamily="34" charset="0"/>
                <a:ea typeface="Verdana" panose="020B0604030504040204" pitchFamily="34" charset="0"/>
                <a:cs typeface="Verdana" panose="020B0604030504040204" pitchFamily="34" charset="0"/>
              </a:rPr>
              <a:t>dbsize </a:t>
            </a:r>
            <a:r>
              <a:rPr lang="en-US" altLang="zh-CN" sz="2000" b="1">
                <a:solidFill>
                  <a:srgbClr val="007C6A"/>
                </a:solidFill>
                <a:latin typeface="宋体" panose="02010600030101010101" pitchFamily="2" charset="-122"/>
              </a:rPr>
              <a:t> </a:t>
            </a:r>
            <a:endParaRPr lang="zh-CN" altLang="en-US" sz="2000" b="1">
              <a:solidFill>
                <a:srgbClr val="007C6A"/>
              </a:solidFill>
              <a:latin typeface="宋体" panose="02010600030101010101" pitchFamily="2" charset="-122"/>
            </a:endParaRPr>
          </a:p>
          <a:p>
            <a:pPr marL="342900" indent="-342900">
              <a:lnSpc>
                <a:spcPct val="150000"/>
              </a:lnSpc>
              <a:buFont typeface="Arial" panose="020B0604020202020204" pitchFamily="34" charset="0"/>
              <a:buChar char="•"/>
            </a:pPr>
            <a:r>
              <a:rPr lang="zh-CN" altLang="en-US" sz="2000" b="1">
                <a:solidFill>
                  <a:srgbClr val="007C6A"/>
                </a:solidFill>
                <a:latin typeface="宋体" panose="02010600030101010101" pitchFamily="2" charset="-122"/>
              </a:rPr>
              <a:t>查看当前数据库的</a:t>
            </a:r>
            <a:r>
              <a:rPr lang="en-US" altLang="zh-CN" sz="2000" b="1">
                <a:solidFill>
                  <a:srgbClr val="007C6A"/>
                </a:solidFill>
                <a:latin typeface="Verdana" panose="020B0604030504040204" pitchFamily="34" charset="0"/>
              </a:rPr>
              <a:t>key</a:t>
            </a:r>
            <a:r>
              <a:rPr lang="zh-CN" altLang="en-US" sz="2000" b="1">
                <a:solidFill>
                  <a:srgbClr val="007C6A"/>
                </a:solidFill>
                <a:latin typeface="宋体" panose="02010600030101010101" pitchFamily="2" charset="-122"/>
              </a:rPr>
              <a:t>的数量</a:t>
            </a:r>
          </a:p>
        </p:txBody>
      </p:sp>
      <p:sp>
        <p:nvSpPr>
          <p:cNvPr id="3" name="矩形 2">
            <a:extLst>
              <a:ext uri="{FF2B5EF4-FFF2-40B4-BE49-F238E27FC236}">
                <a16:creationId xmlns:a16="http://schemas.microsoft.com/office/drawing/2014/main" id="{048F78CA-FDB1-4637-95B0-67A6F3586355}"/>
              </a:ext>
            </a:extLst>
          </p:cNvPr>
          <p:cNvSpPr/>
          <p:nvPr/>
        </p:nvSpPr>
        <p:spPr>
          <a:xfrm>
            <a:off x="815226" y="2708920"/>
            <a:ext cx="4128015" cy="1015663"/>
          </a:xfrm>
          <a:prstGeom prst="rect">
            <a:avLst/>
          </a:prstGeom>
        </p:spPr>
        <p:txBody>
          <a:bodyPr wrap="square">
            <a:spAutoFit/>
          </a:bodyPr>
          <a:lstStyle/>
          <a:p>
            <a:pPr marL="285750" lvl="1" indent="-285750">
              <a:lnSpc>
                <a:spcPct val="150000"/>
              </a:lnSpc>
              <a:buFont typeface="Wingdings" panose="05000000000000000000" pitchFamily="2" charset="2"/>
              <a:buChar char="Ø"/>
            </a:pPr>
            <a:r>
              <a:rPr lang="en-US" altLang="zh-CN" sz="2000" b="1" dirty="0" err="1">
                <a:solidFill>
                  <a:srgbClr val="007C6A"/>
                </a:solidFill>
                <a:latin typeface="Verdana" panose="020B0604030504040204" pitchFamily="34" charset="0"/>
              </a:rPr>
              <a:t>flushdb</a:t>
            </a:r>
            <a:endParaRPr lang="en-US" altLang="zh-CN" sz="2000" b="1" dirty="0">
              <a:solidFill>
                <a:srgbClr val="007C6A"/>
              </a:solidFill>
              <a:latin typeface="宋体" panose="02010600030101010101" pitchFamily="2" charset="-122"/>
            </a:endParaRPr>
          </a:p>
          <a:p>
            <a:pPr marL="342900" lvl="1" indent="-342900">
              <a:lnSpc>
                <a:spcPct val="150000"/>
              </a:lnSpc>
              <a:buFont typeface="Arial" panose="020B0604020202020204" pitchFamily="34" charset="0"/>
              <a:buChar char="•"/>
            </a:pPr>
            <a:r>
              <a:rPr lang="en-US" altLang="zh-CN" sz="2000" b="1" dirty="0">
                <a:solidFill>
                  <a:srgbClr val="007C6A"/>
                </a:solidFill>
                <a:latin typeface="宋体" panose="02010600030101010101" pitchFamily="2" charset="-122"/>
              </a:rPr>
              <a:t> </a:t>
            </a:r>
            <a:r>
              <a:rPr lang="zh-CN" altLang="en-US" sz="2000" b="1" dirty="0">
                <a:solidFill>
                  <a:srgbClr val="007C6A"/>
                </a:solidFill>
                <a:latin typeface="宋体" panose="02010600030101010101" pitchFamily="2" charset="-122"/>
              </a:rPr>
              <a:t>清空当前库</a:t>
            </a:r>
            <a:endParaRPr lang="zh-CN" altLang="en-US" sz="2000" b="1" dirty="0">
              <a:solidFill>
                <a:srgbClr val="007C6A"/>
              </a:solidFill>
              <a:latin typeface="Verdana" panose="020B0604030504040204" pitchFamily="34" charset="0"/>
            </a:endParaRPr>
          </a:p>
        </p:txBody>
      </p:sp>
      <p:sp>
        <p:nvSpPr>
          <p:cNvPr id="4" name="矩形 3">
            <a:extLst>
              <a:ext uri="{FF2B5EF4-FFF2-40B4-BE49-F238E27FC236}">
                <a16:creationId xmlns:a16="http://schemas.microsoft.com/office/drawing/2014/main" id="{64AE4348-C543-4EDB-A235-436C82CF4EA7}"/>
              </a:ext>
            </a:extLst>
          </p:cNvPr>
          <p:cNvSpPr/>
          <p:nvPr/>
        </p:nvSpPr>
        <p:spPr>
          <a:xfrm>
            <a:off x="815226" y="4077072"/>
            <a:ext cx="4128015" cy="943528"/>
          </a:xfrm>
          <a:prstGeom prst="rect">
            <a:avLst/>
          </a:prstGeom>
        </p:spPr>
        <p:txBody>
          <a:bodyPr wrap="square">
            <a:spAutoFit/>
          </a:bodyPr>
          <a:lstStyle/>
          <a:p>
            <a:pPr marL="285750" lvl="1" indent="-285750">
              <a:lnSpc>
                <a:spcPct val="150000"/>
              </a:lnSpc>
              <a:buFont typeface="Wingdings" panose="05000000000000000000" pitchFamily="2" charset="2"/>
              <a:buChar char="Ø"/>
            </a:pPr>
            <a:r>
              <a:rPr lang="en-US" altLang="zh-CN" sz="2000" b="1">
                <a:solidFill>
                  <a:srgbClr val="007C6A"/>
                </a:solidFill>
                <a:latin typeface="Verdana" panose="020B0604030504040204" pitchFamily="34" charset="0"/>
              </a:rPr>
              <a:t>flushall</a:t>
            </a:r>
            <a:endParaRPr lang="en-US" altLang="zh-CN" sz="2000" b="1">
              <a:solidFill>
                <a:srgbClr val="007C6A"/>
              </a:solidFill>
              <a:latin typeface="宋体" panose="02010600030101010101" pitchFamily="2" charset="-122"/>
            </a:endParaRPr>
          </a:p>
          <a:p>
            <a:pPr marL="342900" lvl="1" indent="-342900">
              <a:lnSpc>
                <a:spcPct val="150000"/>
              </a:lnSpc>
              <a:buFont typeface="Arial" panose="020B0604020202020204" pitchFamily="34" charset="0"/>
              <a:buChar char="•"/>
            </a:pPr>
            <a:r>
              <a:rPr lang="zh-CN" altLang="en-US" sz="2000" b="1">
                <a:solidFill>
                  <a:srgbClr val="007C6A"/>
                </a:solidFill>
                <a:latin typeface="宋体" panose="02010600030101010101" pitchFamily="2" charset="-122"/>
              </a:rPr>
              <a:t>通杀全部库 </a:t>
            </a:r>
          </a:p>
        </p:txBody>
      </p:sp>
      <p:sp>
        <p:nvSpPr>
          <p:cNvPr id="5" name="矩形 4">
            <a:extLst>
              <a:ext uri="{FF2B5EF4-FFF2-40B4-BE49-F238E27FC236}">
                <a16:creationId xmlns:a16="http://schemas.microsoft.com/office/drawing/2014/main" id="{D01C539D-B225-49A6-A728-8455339C2FCE}"/>
              </a:ext>
            </a:extLst>
          </p:cNvPr>
          <p:cNvSpPr/>
          <p:nvPr/>
        </p:nvSpPr>
        <p:spPr>
          <a:xfrm>
            <a:off x="2483768" y="116632"/>
            <a:ext cx="3517181"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--Key</a:t>
            </a:r>
          </a:p>
        </p:txBody>
      </p:sp>
    </p:spTree>
    <p:extLst>
      <p:ext uri="{BB962C8B-B14F-4D97-AF65-F5344CB8AC3E}">
        <p14:creationId xmlns:p14="http://schemas.microsoft.com/office/powerpoint/2010/main" val="12831867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9DBD28D-4986-4907-9949-FA45CC888F24}"/>
              </a:ext>
            </a:extLst>
          </p:cNvPr>
          <p:cNvSpPr/>
          <p:nvPr/>
        </p:nvSpPr>
        <p:spPr>
          <a:xfrm>
            <a:off x="2483768" y="116632"/>
            <a:ext cx="3804568"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--String</a:t>
            </a:r>
          </a:p>
        </p:txBody>
      </p:sp>
      <p:sp>
        <p:nvSpPr>
          <p:cNvPr id="3" name="矩形 2">
            <a:extLst>
              <a:ext uri="{FF2B5EF4-FFF2-40B4-BE49-F238E27FC236}">
                <a16:creationId xmlns:a16="http://schemas.microsoft.com/office/drawing/2014/main" id="{A450787F-3097-4326-8F34-28E9241E268F}"/>
              </a:ext>
            </a:extLst>
          </p:cNvPr>
          <p:cNvSpPr/>
          <p:nvPr/>
        </p:nvSpPr>
        <p:spPr>
          <a:xfrm>
            <a:off x="643645" y="1988840"/>
            <a:ext cx="7992888" cy="3046988"/>
          </a:xfrm>
          <a:prstGeom prst="rect">
            <a:avLst/>
          </a:prstGeom>
        </p:spPr>
        <p:txBody>
          <a:bodyPr wrap="square">
            <a:spAutoFit/>
          </a:bodyPr>
          <a:lstStyle/>
          <a:p>
            <a:pPr marL="285750" indent="-285750">
              <a:buFont typeface="Wingdings" panose="05000000000000000000" pitchFamily="2" charset="2"/>
              <a:buChar char="Ø"/>
            </a:pPr>
            <a:r>
              <a:rPr lang="en-US" altLang="zh-CN" sz="2400" b="1" dirty="0">
                <a:solidFill>
                  <a:srgbClr val="007C6A"/>
                </a:solidFill>
                <a:latin typeface="+mn-ea"/>
              </a:rPr>
              <a:t>String</a:t>
            </a:r>
            <a:r>
              <a:rPr lang="zh-CN" altLang="en-US" sz="2400" b="1" dirty="0">
                <a:solidFill>
                  <a:srgbClr val="007C6A"/>
                </a:solidFill>
                <a:latin typeface="+mn-ea"/>
              </a:rPr>
              <a:t>是</a:t>
            </a:r>
            <a:r>
              <a:rPr lang="en-US" altLang="zh-CN" sz="2400" b="1" dirty="0">
                <a:solidFill>
                  <a:srgbClr val="007C6A"/>
                </a:solidFill>
                <a:latin typeface="+mn-ea"/>
              </a:rPr>
              <a:t>Redis</a:t>
            </a:r>
            <a:r>
              <a:rPr lang="zh-CN" altLang="en-US" sz="2400" b="1" dirty="0">
                <a:solidFill>
                  <a:srgbClr val="007C6A"/>
                </a:solidFill>
                <a:latin typeface="+mn-ea"/>
              </a:rPr>
              <a:t>最基本的类型，你可以理解成与</a:t>
            </a:r>
            <a:r>
              <a:rPr lang="en-US" altLang="zh-CN" sz="2400" b="1" dirty="0">
                <a:solidFill>
                  <a:srgbClr val="007C6A"/>
                </a:solidFill>
                <a:latin typeface="+mn-ea"/>
              </a:rPr>
              <a:t>Memcached</a:t>
            </a:r>
            <a:r>
              <a:rPr lang="zh-CN" altLang="en-US" sz="2400" b="1" dirty="0">
                <a:solidFill>
                  <a:srgbClr val="007C6A"/>
                </a:solidFill>
                <a:latin typeface="+mn-ea"/>
              </a:rPr>
              <a:t>一模一样的类型，一个</a:t>
            </a:r>
            <a:r>
              <a:rPr lang="en-US" altLang="zh-CN" sz="2400" b="1" dirty="0">
                <a:solidFill>
                  <a:srgbClr val="007C6A"/>
                </a:solidFill>
                <a:latin typeface="+mn-ea"/>
              </a:rPr>
              <a:t>key</a:t>
            </a:r>
            <a:r>
              <a:rPr lang="zh-CN" altLang="en-US" sz="2400" b="1" dirty="0">
                <a:solidFill>
                  <a:srgbClr val="007C6A"/>
                </a:solidFill>
                <a:latin typeface="+mn-ea"/>
              </a:rPr>
              <a:t>对应一个</a:t>
            </a:r>
            <a:r>
              <a:rPr lang="en-US" altLang="zh-CN" sz="2400" b="1" dirty="0">
                <a:solidFill>
                  <a:srgbClr val="007C6A"/>
                </a:solidFill>
                <a:latin typeface="+mn-ea"/>
              </a:rPr>
              <a:t>value</a:t>
            </a:r>
            <a:r>
              <a:rPr lang="zh-CN" altLang="en-US" sz="2400" b="1" dirty="0">
                <a:solidFill>
                  <a:srgbClr val="007C6A"/>
                </a:solidFill>
                <a:latin typeface="+mn-ea"/>
              </a:rPr>
              <a:t>。</a:t>
            </a:r>
          </a:p>
          <a:p>
            <a:endParaRPr lang="zh-CN" altLang="en-US" sz="2400" b="1" dirty="0">
              <a:solidFill>
                <a:srgbClr val="007C6A"/>
              </a:solidFill>
              <a:latin typeface="+mn-ea"/>
            </a:endParaRPr>
          </a:p>
          <a:p>
            <a:pPr marL="285750" indent="-285750">
              <a:buFont typeface="Wingdings" panose="05000000000000000000" pitchFamily="2" charset="2"/>
              <a:buChar char="Ø"/>
            </a:pPr>
            <a:r>
              <a:rPr lang="en-US" altLang="zh-CN" sz="2400" b="1" dirty="0">
                <a:solidFill>
                  <a:srgbClr val="007C6A"/>
                </a:solidFill>
                <a:latin typeface="+mn-ea"/>
              </a:rPr>
              <a:t>String</a:t>
            </a:r>
            <a:r>
              <a:rPr lang="zh-CN" altLang="en-US" sz="2400" b="1" dirty="0">
                <a:solidFill>
                  <a:srgbClr val="007C6A"/>
                </a:solidFill>
                <a:latin typeface="+mn-ea"/>
              </a:rPr>
              <a:t>类型是二进制安全的。意味着</a:t>
            </a:r>
            <a:r>
              <a:rPr lang="en-US" altLang="zh-CN" sz="2400" b="1" dirty="0">
                <a:solidFill>
                  <a:srgbClr val="007C6A"/>
                </a:solidFill>
                <a:latin typeface="+mn-ea"/>
              </a:rPr>
              <a:t>Redis</a:t>
            </a:r>
            <a:r>
              <a:rPr lang="zh-CN" altLang="en-US" sz="2400" b="1" dirty="0">
                <a:solidFill>
                  <a:srgbClr val="007C6A"/>
                </a:solidFill>
                <a:latin typeface="+mn-ea"/>
              </a:rPr>
              <a:t>的</a:t>
            </a:r>
            <a:r>
              <a:rPr lang="en-US" altLang="zh-CN" sz="2400" b="1" dirty="0">
                <a:solidFill>
                  <a:srgbClr val="007C6A"/>
                </a:solidFill>
                <a:latin typeface="+mn-ea"/>
              </a:rPr>
              <a:t>string</a:t>
            </a:r>
            <a:r>
              <a:rPr lang="zh-CN" altLang="en-US" sz="2400" b="1" dirty="0">
                <a:solidFill>
                  <a:srgbClr val="007C6A"/>
                </a:solidFill>
                <a:latin typeface="+mn-ea"/>
              </a:rPr>
              <a:t>可以包含任何数据。比如</a:t>
            </a:r>
            <a:r>
              <a:rPr lang="en-US" altLang="zh-CN" sz="2400" b="1" dirty="0">
                <a:solidFill>
                  <a:srgbClr val="007C6A"/>
                </a:solidFill>
                <a:latin typeface="+mn-ea"/>
              </a:rPr>
              <a:t>jpg</a:t>
            </a:r>
            <a:r>
              <a:rPr lang="zh-CN" altLang="en-US" sz="2400" b="1" dirty="0">
                <a:solidFill>
                  <a:srgbClr val="007C6A"/>
                </a:solidFill>
                <a:latin typeface="+mn-ea"/>
              </a:rPr>
              <a:t>图片或者序列化的对象 。</a:t>
            </a:r>
          </a:p>
          <a:p>
            <a:endParaRPr lang="zh-CN" altLang="en-US" sz="2400" b="1" dirty="0">
              <a:solidFill>
                <a:srgbClr val="007C6A"/>
              </a:solidFill>
              <a:latin typeface="+mn-ea"/>
            </a:endParaRPr>
          </a:p>
          <a:p>
            <a:pPr marL="285750" indent="-285750">
              <a:buFont typeface="Wingdings" panose="05000000000000000000" pitchFamily="2" charset="2"/>
              <a:buChar char="Ø"/>
            </a:pPr>
            <a:r>
              <a:rPr lang="en-US" altLang="zh-CN" sz="2400" b="1" dirty="0">
                <a:solidFill>
                  <a:srgbClr val="007C6A"/>
                </a:solidFill>
                <a:latin typeface="+mn-ea"/>
              </a:rPr>
              <a:t>String</a:t>
            </a:r>
            <a:r>
              <a:rPr lang="zh-CN" altLang="en-US" sz="2400" b="1" dirty="0">
                <a:solidFill>
                  <a:srgbClr val="007C6A"/>
                </a:solidFill>
                <a:latin typeface="+mn-ea"/>
              </a:rPr>
              <a:t>类型是</a:t>
            </a:r>
            <a:r>
              <a:rPr lang="en-US" altLang="zh-CN" sz="2400" b="1" dirty="0">
                <a:solidFill>
                  <a:srgbClr val="007C6A"/>
                </a:solidFill>
                <a:latin typeface="+mn-ea"/>
              </a:rPr>
              <a:t>Redis</a:t>
            </a:r>
            <a:r>
              <a:rPr lang="zh-CN" altLang="en-US" sz="2400" b="1" dirty="0">
                <a:solidFill>
                  <a:srgbClr val="007C6A"/>
                </a:solidFill>
                <a:latin typeface="+mn-ea"/>
              </a:rPr>
              <a:t>最基本的数据类型，一个</a:t>
            </a:r>
            <a:r>
              <a:rPr lang="en-US" altLang="zh-CN" sz="2400" b="1" dirty="0">
                <a:solidFill>
                  <a:srgbClr val="007C6A"/>
                </a:solidFill>
                <a:latin typeface="+mn-ea"/>
              </a:rPr>
              <a:t>Redis</a:t>
            </a:r>
            <a:r>
              <a:rPr lang="zh-CN" altLang="en-US" sz="2400" b="1" dirty="0">
                <a:solidFill>
                  <a:srgbClr val="007C6A"/>
                </a:solidFill>
                <a:latin typeface="+mn-ea"/>
              </a:rPr>
              <a:t>中字符串</a:t>
            </a:r>
            <a:r>
              <a:rPr lang="en-US" altLang="zh-CN" sz="2400" b="1" dirty="0">
                <a:solidFill>
                  <a:srgbClr val="007C6A"/>
                </a:solidFill>
                <a:latin typeface="+mn-ea"/>
              </a:rPr>
              <a:t>value</a:t>
            </a:r>
            <a:r>
              <a:rPr lang="zh-CN" altLang="en-US" sz="2400" b="1" dirty="0">
                <a:solidFill>
                  <a:srgbClr val="007C6A"/>
                </a:solidFill>
                <a:latin typeface="+mn-ea"/>
              </a:rPr>
              <a:t>最多可以是</a:t>
            </a:r>
            <a:r>
              <a:rPr lang="en-US" altLang="zh-CN" sz="2400" b="1" dirty="0">
                <a:solidFill>
                  <a:srgbClr val="007C6A"/>
                </a:solidFill>
                <a:latin typeface="+mn-ea"/>
              </a:rPr>
              <a:t>512M</a:t>
            </a:r>
            <a:endParaRPr lang="zh-CN" altLang="en-US" sz="2400" b="1" dirty="0">
              <a:solidFill>
                <a:srgbClr val="007C6A"/>
              </a:solidFill>
              <a:latin typeface="+mn-ea"/>
            </a:endParaRPr>
          </a:p>
        </p:txBody>
      </p:sp>
      <p:sp>
        <p:nvSpPr>
          <p:cNvPr id="4" name="矩形 3">
            <a:extLst>
              <a:ext uri="{FF2B5EF4-FFF2-40B4-BE49-F238E27FC236}">
                <a16:creationId xmlns:a16="http://schemas.microsoft.com/office/drawing/2014/main" id="{2ADBAF9E-7C5A-42DC-B3EA-7FF46FABBE46}"/>
              </a:ext>
            </a:extLst>
          </p:cNvPr>
          <p:cNvSpPr/>
          <p:nvPr/>
        </p:nvSpPr>
        <p:spPr>
          <a:xfrm>
            <a:off x="467544" y="1146680"/>
            <a:ext cx="1271502" cy="523220"/>
          </a:xfrm>
          <a:prstGeom prst="rect">
            <a:avLst/>
          </a:prstGeom>
        </p:spPr>
        <p:txBody>
          <a:bodyPr wrap="none">
            <a:spAutoFit/>
          </a:bodyPr>
          <a:lstStyle/>
          <a:p>
            <a:r>
              <a:rPr lang="en-US" altLang="zh-CN" sz="2800" b="1">
                <a:solidFill>
                  <a:srgbClr val="007C6A"/>
                </a:solidFill>
                <a:latin typeface="+mn-ea"/>
              </a:rPr>
              <a:t>String</a:t>
            </a:r>
            <a:endParaRPr lang="zh-CN" altLang="en-US" sz="2800">
              <a:solidFill>
                <a:srgbClr val="007C6A"/>
              </a:solidFill>
            </a:endParaRPr>
          </a:p>
        </p:txBody>
      </p:sp>
    </p:spTree>
    <p:extLst>
      <p:ext uri="{BB962C8B-B14F-4D97-AF65-F5344CB8AC3E}">
        <p14:creationId xmlns:p14="http://schemas.microsoft.com/office/powerpoint/2010/main" val="7447215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1D7F4B3-2070-43C2-BB98-F9F22E2D5EFE}"/>
              </a:ext>
            </a:extLst>
          </p:cNvPr>
          <p:cNvSpPr/>
          <p:nvPr/>
        </p:nvSpPr>
        <p:spPr>
          <a:xfrm>
            <a:off x="755576" y="908720"/>
            <a:ext cx="1886350"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a:solidFill>
                  <a:srgbClr val="007C6A"/>
                </a:solidFill>
              </a:rPr>
              <a:t>get   &lt;key&gt;</a:t>
            </a:r>
          </a:p>
        </p:txBody>
      </p:sp>
      <p:sp>
        <p:nvSpPr>
          <p:cNvPr id="3" name="矩形 2">
            <a:extLst>
              <a:ext uri="{FF2B5EF4-FFF2-40B4-BE49-F238E27FC236}">
                <a16:creationId xmlns:a16="http://schemas.microsoft.com/office/drawing/2014/main" id="{E0525555-A99D-4B5A-ABF1-06255532EBF4}"/>
              </a:ext>
            </a:extLst>
          </p:cNvPr>
          <p:cNvSpPr/>
          <p:nvPr/>
        </p:nvSpPr>
        <p:spPr>
          <a:xfrm>
            <a:off x="750236" y="1412776"/>
            <a:ext cx="2848857" cy="583108"/>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查询对应键值</a:t>
            </a:r>
            <a:endParaRPr lang="en-US" altLang="zh-CN" sz="2400" b="1">
              <a:solidFill>
                <a:srgbClr val="007C6A"/>
              </a:solidFill>
            </a:endParaRPr>
          </a:p>
        </p:txBody>
      </p:sp>
      <p:sp>
        <p:nvSpPr>
          <p:cNvPr id="4" name="矩形 3">
            <a:extLst>
              <a:ext uri="{FF2B5EF4-FFF2-40B4-BE49-F238E27FC236}">
                <a16:creationId xmlns:a16="http://schemas.microsoft.com/office/drawing/2014/main" id="{BEC1D330-564D-48A4-9BA4-A5F5BF25AF89}"/>
              </a:ext>
            </a:extLst>
          </p:cNvPr>
          <p:cNvSpPr/>
          <p:nvPr/>
        </p:nvSpPr>
        <p:spPr>
          <a:xfrm>
            <a:off x="750236" y="1979674"/>
            <a:ext cx="3002489"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a:solidFill>
                  <a:srgbClr val="007C6A"/>
                </a:solidFill>
              </a:rPr>
              <a:t>set   &lt;key&gt;  &lt;value&gt;</a:t>
            </a:r>
          </a:p>
        </p:txBody>
      </p:sp>
      <p:sp>
        <p:nvSpPr>
          <p:cNvPr id="5" name="矩形 4">
            <a:extLst>
              <a:ext uri="{FF2B5EF4-FFF2-40B4-BE49-F238E27FC236}">
                <a16:creationId xmlns:a16="http://schemas.microsoft.com/office/drawing/2014/main" id="{30BBC459-6173-40EA-ADDD-EA38EB3AEB5D}"/>
              </a:ext>
            </a:extLst>
          </p:cNvPr>
          <p:cNvSpPr/>
          <p:nvPr/>
        </p:nvSpPr>
        <p:spPr>
          <a:xfrm>
            <a:off x="765389" y="2449097"/>
            <a:ext cx="2539478"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添加键值对</a:t>
            </a:r>
            <a:endParaRPr lang="en-US" altLang="zh-CN" sz="2400" b="1">
              <a:solidFill>
                <a:srgbClr val="007C6A"/>
              </a:solidFill>
            </a:endParaRPr>
          </a:p>
        </p:txBody>
      </p:sp>
      <p:sp>
        <p:nvSpPr>
          <p:cNvPr id="6" name="矩形 5">
            <a:extLst>
              <a:ext uri="{FF2B5EF4-FFF2-40B4-BE49-F238E27FC236}">
                <a16:creationId xmlns:a16="http://schemas.microsoft.com/office/drawing/2014/main" id="{04E5CA70-8F64-494D-92FE-CE54A4BB0D60}"/>
              </a:ext>
            </a:extLst>
          </p:cNvPr>
          <p:cNvSpPr/>
          <p:nvPr/>
        </p:nvSpPr>
        <p:spPr>
          <a:xfrm>
            <a:off x="757207" y="3079218"/>
            <a:ext cx="3517566" cy="589072"/>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a:solidFill>
                  <a:srgbClr val="007C6A"/>
                </a:solidFill>
              </a:rPr>
              <a:t>append  &lt;key&gt;  &lt;value&gt;</a:t>
            </a:r>
          </a:p>
        </p:txBody>
      </p:sp>
      <p:sp>
        <p:nvSpPr>
          <p:cNvPr id="7" name="矩形 6">
            <a:extLst>
              <a:ext uri="{FF2B5EF4-FFF2-40B4-BE49-F238E27FC236}">
                <a16:creationId xmlns:a16="http://schemas.microsoft.com/office/drawing/2014/main" id="{95BEC582-8B0C-43E7-977A-DA21350F109E}"/>
              </a:ext>
            </a:extLst>
          </p:cNvPr>
          <p:cNvSpPr/>
          <p:nvPr/>
        </p:nvSpPr>
        <p:spPr>
          <a:xfrm>
            <a:off x="772360" y="3560100"/>
            <a:ext cx="5771452"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将给定的</a:t>
            </a:r>
            <a:r>
              <a:rPr lang="en-US" altLang="zh-CN" sz="2400" b="1">
                <a:solidFill>
                  <a:srgbClr val="007C6A"/>
                </a:solidFill>
              </a:rPr>
              <a:t>&lt;value&gt; </a:t>
            </a:r>
            <a:r>
              <a:rPr lang="zh-CN" altLang="en-US" sz="2400" b="1">
                <a:solidFill>
                  <a:srgbClr val="007C6A"/>
                </a:solidFill>
              </a:rPr>
              <a:t>追加到原值的末尾</a:t>
            </a:r>
            <a:endParaRPr lang="en-US" altLang="zh-CN" sz="2400" b="1">
              <a:solidFill>
                <a:srgbClr val="007C6A"/>
              </a:solidFill>
            </a:endParaRPr>
          </a:p>
        </p:txBody>
      </p:sp>
      <p:sp>
        <p:nvSpPr>
          <p:cNvPr id="8" name="矩形 7">
            <a:extLst>
              <a:ext uri="{FF2B5EF4-FFF2-40B4-BE49-F238E27FC236}">
                <a16:creationId xmlns:a16="http://schemas.microsoft.com/office/drawing/2014/main" id="{093456AE-75BC-43AF-BF3A-25DF4A4F0CAC}"/>
              </a:ext>
            </a:extLst>
          </p:cNvPr>
          <p:cNvSpPr/>
          <p:nvPr/>
        </p:nvSpPr>
        <p:spPr>
          <a:xfrm>
            <a:off x="749979" y="4248845"/>
            <a:ext cx="2215350" cy="589072"/>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strlen</a:t>
            </a:r>
            <a:r>
              <a:rPr lang="en-US" altLang="zh-CN" sz="2400" b="1">
                <a:solidFill>
                  <a:srgbClr val="007C6A"/>
                </a:solidFill>
              </a:rPr>
              <a:t>  &lt;key&gt;</a:t>
            </a:r>
          </a:p>
        </p:txBody>
      </p:sp>
      <p:sp>
        <p:nvSpPr>
          <p:cNvPr id="9" name="矩形 8">
            <a:extLst>
              <a:ext uri="{FF2B5EF4-FFF2-40B4-BE49-F238E27FC236}">
                <a16:creationId xmlns:a16="http://schemas.microsoft.com/office/drawing/2014/main" id="{DD65560A-2050-4A08-8BDA-145C9C05BF24}"/>
              </a:ext>
            </a:extLst>
          </p:cNvPr>
          <p:cNvSpPr/>
          <p:nvPr/>
        </p:nvSpPr>
        <p:spPr>
          <a:xfrm>
            <a:off x="809229" y="4792203"/>
            <a:ext cx="2848857"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获得值的长度</a:t>
            </a:r>
            <a:endParaRPr lang="en-US" altLang="zh-CN" sz="2400" b="1">
              <a:solidFill>
                <a:srgbClr val="007C6A"/>
              </a:solidFill>
            </a:endParaRPr>
          </a:p>
        </p:txBody>
      </p:sp>
      <p:sp>
        <p:nvSpPr>
          <p:cNvPr id="10" name="矩形 9">
            <a:extLst>
              <a:ext uri="{FF2B5EF4-FFF2-40B4-BE49-F238E27FC236}">
                <a16:creationId xmlns:a16="http://schemas.microsoft.com/office/drawing/2014/main" id="{876F3F63-FA95-4DBB-9E96-7953F566412F}"/>
              </a:ext>
            </a:extLst>
          </p:cNvPr>
          <p:cNvSpPr/>
          <p:nvPr/>
        </p:nvSpPr>
        <p:spPr>
          <a:xfrm>
            <a:off x="2483768" y="116632"/>
            <a:ext cx="3804568"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--String</a:t>
            </a:r>
          </a:p>
        </p:txBody>
      </p:sp>
      <p:sp>
        <p:nvSpPr>
          <p:cNvPr id="11" name="矩形 10">
            <a:extLst>
              <a:ext uri="{FF2B5EF4-FFF2-40B4-BE49-F238E27FC236}">
                <a16:creationId xmlns:a16="http://schemas.microsoft.com/office/drawing/2014/main" id="{04EFCE67-2B03-4BE3-80BF-AACCE7023EE0}"/>
              </a:ext>
            </a:extLst>
          </p:cNvPr>
          <p:cNvSpPr/>
          <p:nvPr/>
        </p:nvSpPr>
        <p:spPr>
          <a:xfrm>
            <a:off x="825801" y="5789222"/>
            <a:ext cx="5546583"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只有在 </a:t>
            </a:r>
            <a:r>
              <a:rPr lang="en-US" altLang="zh-CN" sz="2400" b="1" dirty="0">
                <a:solidFill>
                  <a:srgbClr val="007C6A"/>
                </a:solidFill>
              </a:rPr>
              <a:t>key </a:t>
            </a:r>
            <a:r>
              <a:rPr lang="zh-CN" altLang="en-US" sz="2400" b="1" dirty="0">
                <a:solidFill>
                  <a:srgbClr val="007C6A"/>
                </a:solidFill>
              </a:rPr>
              <a:t>不存在时设置 </a:t>
            </a:r>
            <a:r>
              <a:rPr lang="en-US" altLang="zh-CN" sz="2400" b="1" dirty="0">
                <a:solidFill>
                  <a:srgbClr val="007C6A"/>
                </a:solidFill>
              </a:rPr>
              <a:t>key </a:t>
            </a:r>
            <a:r>
              <a:rPr lang="zh-CN" altLang="en-US" sz="2400" b="1" dirty="0">
                <a:solidFill>
                  <a:srgbClr val="007C6A"/>
                </a:solidFill>
              </a:rPr>
              <a:t>的值</a:t>
            </a:r>
          </a:p>
        </p:txBody>
      </p:sp>
      <p:sp>
        <p:nvSpPr>
          <p:cNvPr id="12" name="矩形 11">
            <a:extLst>
              <a:ext uri="{FF2B5EF4-FFF2-40B4-BE49-F238E27FC236}">
                <a16:creationId xmlns:a16="http://schemas.microsoft.com/office/drawing/2014/main" id="{75C83D6D-2CE1-4EE3-85CB-20C24784FFD9}"/>
              </a:ext>
            </a:extLst>
          </p:cNvPr>
          <p:cNvSpPr/>
          <p:nvPr/>
        </p:nvSpPr>
        <p:spPr>
          <a:xfrm>
            <a:off x="732821" y="5235545"/>
            <a:ext cx="3236848"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err="1">
                <a:solidFill>
                  <a:srgbClr val="007C6A"/>
                </a:solidFill>
              </a:rPr>
              <a:t>setnx</a:t>
            </a:r>
            <a:r>
              <a:rPr lang="en-US" altLang="zh-CN" sz="2400" b="1" dirty="0">
                <a:solidFill>
                  <a:srgbClr val="007C6A"/>
                </a:solidFill>
              </a:rPr>
              <a:t>  &lt;key&gt;  &lt;value&gt;</a:t>
            </a:r>
          </a:p>
        </p:txBody>
      </p:sp>
    </p:spTree>
    <p:extLst>
      <p:ext uri="{BB962C8B-B14F-4D97-AF65-F5344CB8AC3E}">
        <p14:creationId xmlns:p14="http://schemas.microsoft.com/office/powerpoint/2010/main" val="2566985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AEB0415-E798-41B6-9ECD-78E806963FDD}"/>
              </a:ext>
            </a:extLst>
          </p:cNvPr>
          <p:cNvSpPr/>
          <p:nvPr/>
        </p:nvSpPr>
        <p:spPr>
          <a:xfrm>
            <a:off x="406376" y="1010833"/>
            <a:ext cx="2244524" cy="584775"/>
          </a:xfrm>
          <a:prstGeom prst="rect">
            <a:avLst/>
          </a:prstGeom>
          <a:noFill/>
        </p:spPr>
        <p:txBody>
          <a:bodyPr wrap="none" lIns="91440" tIns="45720" rIns="91440" bIns="45720">
            <a:spAutoFit/>
          </a:bodyPr>
          <a:lstStyle/>
          <a:p>
            <a:pPr algn="ctr"/>
            <a:r>
              <a:rPr lang="zh-CN" altLang="en-US" sz="3200" b="1">
                <a:ln w="0"/>
                <a:solidFill>
                  <a:srgbClr val="007C6A"/>
                </a:solidFill>
                <a:effectLst>
                  <a:outerShdw blurRad="38100" dist="25400" dir="5400000" algn="ctr" rotWithShape="0">
                    <a:srgbClr val="6E747A">
                      <a:alpha val="43000"/>
                    </a:srgbClr>
                  </a:outerShdw>
                </a:effectLst>
              </a:rPr>
              <a:t>技术的分类</a:t>
            </a:r>
            <a:endParaRPr lang="zh-CN" altLang="en-US" sz="3200" b="1" cap="none" spc="0">
              <a:ln w="0"/>
              <a:solidFill>
                <a:srgbClr val="007C6A"/>
              </a:solidFill>
              <a:effectLst>
                <a:outerShdw blurRad="38100" dist="25400" dir="5400000" algn="ctr" rotWithShape="0">
                  <a:srgbClr val="6E747A">
                    <a:alpha val="43000"/>
                  </a:srgbClr>
                </a:outerShdw>
              </a:effectLst>
            </a:endParaRPr>
          </a:p>
        </p:txBody>
      </p:sp>
      <p:sp>
        <p:nvSpPr>
          <p:cNvPr id="3" name="矩形 2">
            <a:extLst>
              <a:ext uri="{FF2B5EF4-FFF2-40B4-BE49-F238E27FC236}">
                <a16:creationId xmlns:a16="http://schemas.microsoft.com/office/drawing/2014/main" id="{66E0A5F9-7BF3-4387-A5C9-EC411CB5C752}"/>
              </a:ext>
            </a:extLst>
          </p:cNvPr>
          <p:cNvSpPr/>
          <p:nvPr/>
        </p:nvSpPr>
        <p:spPr>
          <a:xfrm>
            <a:off x="406376" y="2102321"/>
            <a:ext cx="3634328" cy="523220"/>
          </a:xfrm>
          <a:prstGeom prst="rect">
            <a:avLst/>
          </a:prstGeom>
          <a:noFill/>
        </p:spPr>
        <p:txBody>
          <a:bodyPr wrap="none" lIns="91440" tIns="45720" rIns="91440" bIns="45720">
            <a:spAutoFit/>
          </a:bodyPr>
          <a:lstStyle/>
          <a:p>
            <a:pPr marL="571500" indent="-571500" algn="ctr">
              <a:buFont typeface="Wingdings" panose="05000000000000000000" pitchFamily="2" charset="2"/>
              <a:buChar char="Ø"/>
            </a:pPr>
            <a:r>
              <a:rPr lang="zh-CN" altLang="en-US" sz="2800" b="0" cap="none" spc="0">
                <a:ln w="0"/>
                <a:solidFill>
                  <a:srgbClr val="007C6A"/>
                </a:solidFill>
                <a:effectLst>
                  <a:outerShdw blurRad="38100" dist="25400" dir="5400000" algn="ctr" rotWithShape="0">
                    <a:srgbClr val="6E747A">
                      <a:alpha val="43000"/>
                    </a:srgbClr>
                  </a:outerShdw>
                </a:effectLst>
              </a:rPr>
              <a:t>解决功能</a:t>
            </a:r>
            <a:r>
              <a:rPr lang="zh-CN" altLang="en-US" sz="2800">
                <a:ln w="0"/>
                <a:solidFill>
                  <a:srgbClr val="007C6A"/>
                </a:solidFill>
                <a:effectLst>
                  <a:outerShdw blurRad="38100" dist="25400" dir="5400000" algn="ctr" rotWithShape="0">
                    <a:srgbClr val="6E747A">
                      <a:alpha val="43000"/>
                    </a:srgbClr>
                  </a:outerShdw>
                </a:effectLst>
              </a:rPr>
              <a:t>性</a:t>
            </a:r>
            <a:r>
              <a:rPr lang="zh-CN" altLang="en-US" sz="2800" b="0" cap="none" spc="0">
                <a:ln w="0"/>
                <a:solidFill>
                  <a:srgbClr val="007C6A"/>
                </a:solidFill>
                <a:effectLst>
                  <a:outerShdw blurRad="38100" dist="25400" dir="5400000" algn="ctr" rotWithShape="0">
                    <a:srgbClr val="6E747A">
                      <a:alpha val="43000"/>
                    </a:srgbClr>
                  </a:outerShdw>
                </a:effectLst>
              </a:rPr>
              <a:t>的问题</a:t>
            </a:r>
          </a:p>
        </p:txBody>
      </p:sp>
      <p:sp>
        <p:nvSpPr>
          <p:cNvPr id="4" name="矩形 3">
            <a:extLst>
              <a:ext uri="{FF2B5EF4-FFF2-40B4-BE49-F238E27FC236}">
                <a16:creationId xmlns:a16="http://schemas.microsoft.com/office/drawing/2014/main" id="{AE634A3C-A86A-4926-A748-22AACE5B9327}"/>
              </a:ext>
            </a:extLst>
          </p:cNvPr>
          <p:cNvSpPr/>
          <p:nvPr/>
        </p:nvSpPr>
        <p:spPr>
          <a:xfrm>
            <a:off x="4671237" y="1732483"/>
            <a:ext cx="3916265" cy="1384995"/>
          </a:xfrm>
          <a:prstGeom prst="rect">
            <a:avLst/>
          </a:prstGeom>
          <a:noFill/>
        </p:spPr>
        <p:txBody>
          <a:bodyPr wrap="none" lIns="91440" tIns="45720" rIns="91440" bIns="45720">
            <a:spAutoFit/>
          </a:bodyPr>
          <a:lstStyle/>
          <a:p>
            <a:pPr algn="ctr"/>
            <a:r>
              <a:rPr lang="en-US" altLang="zh-CN" sz="2800" b="0" cap="none" spc="0">
                <a:ln w="0"/>
                <a:solidFill>
                  <a:srgbClr val="007C6A"/>
                </a:solidFill>
                <a:effectLst>
                  <a:outerShdw blurRad="38100" dist="25400" dir="5400000" algn="ctr" rotWithShape="0">
                    <a:srgbClr val="6E747A">
                      <a:alpha val="43000"/>
                    </a:srgbClr>
                  </a:outerShdw>
                </a:effectLst>
              </a:rPr>
              <a:t>Java</a:t>
            </a:r>
            <a:r>
              <a:rPr lang="zh-CN" altLang="en-US" sz="2800" b="0" cap="none" spc="0">
                <a:ln w="0"/>
                <a:solidFill>
                  <a:srgbClr val="007C6A"/>
                </a:solidFill>
                <a:effectLst>
                  <a:outerShdw blurRad="38100" dist="25400" dir="5400000" algn="ctr" rotWithShape="0">
                    <a:srgbClr val="6E747A">
                      <a:alpha val="43000"/>
                    </a:srgbClr>
                  </a:outerShdw>
                </a:effectLst>
              </a:rPr>
              <a:t>、</a:t>
            </a:r>
            <a:r>
              <a:rPr lang="en-US" altLang="zh-CN" sz="2800" b="0" cap="none" spc="0">
                <a:ln w="0"/>
                <a:solidFill>
                  <a:srgbClr val="007C6A"/>
                </a:solidFill>
                <a:effectLst>
                  <a:outerShdw blurRad="38100" dist="25400" dir="5400000" algn="ctr" rotWithShape="0">
                    <a:srgbClr val="6E747A">
                      <a:alpha val="43000"/>
                    </a:srgbClr>
                  </a:outerShdw>
                </a:effectLst>
              </a:rPr>
              <a:t>Jsp</a:t>
            </a:r>
            <a:r>
              <a:rPr lang="zh-CN" altLang="en-US" sz="2800" b="0" cap="none" spc="0">
                <a:ln w="0"/>
                <a:solidFill>
                  <a:srgbClr val="007C6A"/>
                </a:solidFill>
                <a:effectLst>
                  <a:outerShdw blurRad="38100" dist="25400" dir="5400000" algn="ctr" rotWithShape="0">
                    <a:srgbClr val="6E747A">
                      <a:alpha val="43000"/>
                    </a:srgbClr>
                  </a:outerShdw>
                </a:effectLst>
              </a:rPr>
              <a:t>、</a:t>
            </a:r>
            <a:r>
              <a:rPr lang="en-US" altLang="zh-CN" sz="2800">
                <a:ln w="0"/>
                <a:solidFill>
                  <a:srgbClr val="007C6A"/>
                </a:solidFill>
                <a:effectLst>
                  <a:outerShdw blurRad="38100" dist="25400" dir="5400000" algn="ctr" rotWithShape="0">
                    <a:srgbClr val="6E747A">
                      <a:alpha val="43000"/>
                    </a:srgbClr>
                  </a:outerShdw>
                </a:effectLst>
              </a:rPr>
              <a:t> RDBMS</a:t>
            </a:r>
            <a:endParaRPr lang="en-US" altLang="zh-CN" sz="2800" b="0" cap="none" spc="0">
              <a:ln w="0"/>
              <a:solidFill>
                <a:srgbClr val="007C6A"/>
              </a:solidFill>
              <a:effectLst>
                <a:outerShdw blurRad="38100" dist="25400" dir="5400000" algn="ctr" rotWithShape="0">
                  <a:srgbClr val="6E747A">
                    <a:alpha val="43000"/>
                  </a:srgbClr>
                </a:outerShdw>
              </a:effectLst>
            </a:endParaRPr>
          </a:p>
          <a:p>
            <a:pPr algn="ctr"/>
            <a:r>
              <a:rPr lang="en-US" altLang="zh-CN" sz="2800">
                <a:ln w="0"/>
                <a:solidFill>
                  <a:srgbClr val="007C6A"/>
                </a:solidFill>
                <a:effectLst>
                  <a:outerShdw blurRad="38100" dist="25400" dir="5400000" algn="ctr" rotWithShape="0">
                    <a:srgbClr val="6E747A">
                      <a:alpha val="43000"/>
                    </a:srgbClr>
                  </a:outerShdw>
                </a:effectLst>
              </a:rPr>
              <a:t>Tomcat</a:t>
            </a:r>
            <a:r>
              <a:rPr lang="zh-CN" altLang="en-US" sz="2800">
                <a:ln w="0"/>
                <a:solidFill>
                  <a:srgbClr val="007C6A"/>
                </a:solidFill>
                <a:effectLst>
                  <a:outerShdw blurRad="38100" dist="25400" dir="5400000" algn="ctr" rotWithShape="0">
                    <a:srgbClr val="6E747A">
                      <a:alpha val="43000"/>
                    </a:srgbClr>
                  </a:outerShdw>
                </a:effectLst>
              </a:rPr>
              <a:t>、</a:t>
            </a:r>
            <a:r>
              <a:rPr lang="en-US" altLang="zh-CN" sz="2800">
                <a:ln w="0"/>
                <a:solidFill>
                  <a:srgbClr val="007C6A"/>
                </a:solidFill>
                <a:effectLst>
                  <a:outerShdw blurRad="38100" dist="25400" dir="5400000" algn="ctr" rotWithShape="0">
                    <a:srgbClr val="6E747A">
                      <a:alpha val="43000"/>
                    </a:srgbClr>
                  </a:outerShdw>
                </a:effectLst>
              </a:rPr>
              <a:t>HTML</a:t>
            </a:r>
            <a:r>
              <a:rPr lang="zh-CN" altLang="en-US" sz="2800">
                <a:ln w="0"/>
                <a:solidFill>
                  <a:srgbClr val="007C6A"/>
                </a:solidFill>
                <a:effectLst>
                  <a:outerShdw blurRad="38100" dist="25400" dir="5400000" algn="ctr" rotWithShape="0">
                    <a:srgbClr val="6E747A">
                      <a:alpha val="43000"/>
                    </a:srgbClr>
                  </a:outerShdw>
                </a:effectLst>
              </a:rPr>
              <a:t>、</a:t>
            </a:r>
            <a:r>
              <a:rPr lang="en-US" altLang="zh-CN" sz="2800">
                <a:ln w="0"/>
                <a:solidFill>
                  <a:srgbClr val="007C6A"/>
                </a:solidFill>
                <a:effectLst>
                  <a:outerShdw blurRad="38100" dist="25400" dir="5400000" algn="ctr" rotWithShape="0">
                    <a:srgbClr val="6E747A">
                      <a:alpha val="43000"/>
                    </a:srgbClr>
                  </a:outerShdw>
                </a:effectLst>
              </a:rPr>
              <a:t>Linux</a:t>
            </a:r>
            <a:r>
              <a:rPr lang="zh-CN" altLang="en-US" sz="2800">
                <a:ln w="0"/>
                <a:solidFill>
                  <a:srgbClr val="007C6A"/>
                </a:solidFill>
                <a:effectLst>
                  <a:outerShdw blurRad="38100" dist="25400" dir="5400000" algn="ctr" rotWithShape="0">
                    <a:srgbClr val="6E747A">
                      <a:alpha val="43000"/>
                    </a:srgbClr>
                  </a:outerShdw>
                </a:effectLst>
              </a:rPr>
              <a:t>、</a:t>
            </a:r>
            <a:endParaRPr lang="en-US" altLang="zh-CN" sz="2800">
              <a:ln w="0"/>
              <a:solidFill>
                <a:srgbClr val="007C6A"/>
              </a:solidFill>
              <a:effectLst>
                <a:outerShdw blurRad="38100" dist="25400" dir="5400000" algn="ctr" rotWithShape="0">
                  <a:srgbClr val="6E747A">
                    <a:alpha val="43000"/>
                  </a:srgbClr>
                </a:outerShdw>
              </a:effectLst>
            </a:endParaRPr>
          </a:p>
          <a:p>
            <a:pPr algn="ctr"/>
            <a:r>
              <a:rPr lang="en-US" altLang="zh-CN" sz="2800">
                <a:ln w="0"/>
                <a:solidFill>
                  <a:srgbClr val="007C6A"/>
                </a:solidFill>
                <a:effectLst>
                  <a:outerShdw blurRad="38100" dist="25400" dir="5400000" algn="ctr" rotWithShape="0">
                    <a:srgbClr val="6E747A">
                      <a:alpha val="43000"/>
                    </a:srgbClr>
                  </a:outerShdw>
                </a:effectLst>
              </a:rPr>
              <a:t>Jdbc</a:t>
            </a:r>
            <a:r>
              <a:rPr lang="zh-CN" altLang="en-US" sz="2800">
                <a:ln w="0"/>
                <a:solidFill>
                  <a:srgbClr val="007C6A"/>
                </a:solidFill>
                <a:effectLst>
                  <a:outerShdw blurRad="38100" dist="25400" dir="5400000" algn="ctr" rotWithShape="0">
                    <a:srgbClr val="6E747A">
                      <a:alpha val="43000"/>
                    </a:srgbClr>
                  </a:outerShdw>
                </a:effectLst>
              </a:rPr>
              <a:t>、</a:t>
            </a:r>
            <a:r>
              <a:rPr lang="en-US" altLang="zh-CN" sz="2800">
                <a:ln w="0"/>
                <a:solidFill>
                  <a:srgbClr val="007C6A"/>
                </a:solidFill>
                <a:effectLst>
                  <a:outerShdw blurRad="38100" dist="25400" dir="5400000" algn="ctr" rotWithShape="0">
                    <a:srgbClr val="6E747A">
                      <a:alpha val="43000"/>
                    </a:srgbClr>
                  </a:outerShdw>
                </a:effectLst>
              </a:rPr>
              <a:t>SVN</a:t>
            </a:r>
            <a:endParaRPr lang="zh-CN" altLang="en-US" sz="2800" b="0" cap="none" spc="0">
              <a:ln w="0"/>
              <a:solidFill>
                <a:srgbClr val="007C6A"/>
              </a:solidFill>
              <a:effectLst>
                <a:outerShdw blurRad="38100" dist="25400" dir="5400000" algn="ctr" rotWithShape="0">
                  <a:srgbClr val="6E747A">
                    <a:alpha val="43000"/>
                  </a:srgbClr>
                </a:outerShdw>
              </a:effectLst>
            </a:endParaRPr>
          </a:p>
        </p:txBody>
      </p:sp>
      <p:sp>
        <p:nvSpPr>
          <p:cNvPr id="5" name="矩形 4">
            <a:extLst>
              <a:ext uri="{FF2B5EF4-FFF2-40B4-BE49-F238E27FC236}">
                <a16:creationId xmlns:a16="http://schemas.microsoft.com/office/drawing/2014/main" id="{EBD529C7-7F60-408B-8C8F-447BAEBD3031}"/>
              </a:ext>
            </a:extLst>
          </p:cNvPr>
          <p:cNvSpPr/>
          <p:nvPr/>
        </p:nvSpPr>
        <p:spPr>
          <a:xfrm>
            <a:off x="406376" y="3717029"/>
            <a:ext cx="3634328" cy="523220"/>
          </a:xfrm>
          <a:prstGeom prst="rect">
            <a:avLst/>
          </a:prstGeom>
          <a:noFill/>
        </p:spPr>
        <p:txBody>
          <a:bodyPr wrap="none" lIns="91440" tIns="45720" rIns="91440" bIns="45720">
            <a:spAutoFit/>
          </a:bodyPr>
          <a:lstStyle/>
          <a:p>
            <a:pPr marL="571500" indent="-571500" algn="ctr">
              <a:buFont typeface="Wingdings" panose="05000000000000000000" pitchFamily="2" charset="2"/>
              <a:buChar char="Ø"/>
            </a:pPr>
            <a:r>
              <a:rPr lang="zh-CN" altLang="en-US" sz="2800" b="0" cap="none" spc="0">
                <a:ln w="0"/>
                <a:solidFill>
                  <a:srgbClr val="007C6A"/>
                </a:solidFill>
                <a:effectLst>
                  <a:outerShdw blurRad="38100" dist="25400" dir="5400000" algn="ctr" rotWithShape="0">
                    <a:srgbClr val="6E747A">
                      <a:alpha val="43000"/>
                    </a:srgbClr>
                  </a:outerShdw>
                </a:effectLst>
              </a:rPr>
              <a:t>解决扩展性的问题</a:t>
            </a:r>
          </a:p>
        </p:txBody>
      </p:sp>
      <p:sp>
        <p:nvSpPr>
          <p:cNvPr id="6" name="矩形 5">
            <a:extLst>
              <a:ext uri="{FF2B5EF4-FFF2-40B4-BE49-F238E27FC236}">
                <a16:creationId xmlns:a16="http://schemas.microsoft.com/office/drawing/2014/main" id="{4247F2A1-EAE5-425F-8DFC-5EFF129DE9AE}"/>
              </a:ext>
            </a:extLst>
          </p:cNvPr>
          <p:cNvSpPr/>
          <p:nvPr/>
        </p:nvSpPr>
        <p:spPr>
          <a:xfrm>
            <a:off x="4499992" y="3501586"/>
            <a:ext cx="4420306" cy="954107"/>
          </a:xfrm>
          <a:prstGeom prst="rect">
            <a:avLst/>
          </a:prstGeom>
          <a:noFill/>
        </p:spPr>
        <p:txBody>
          <a:bodyPr wrap="square" lIns="91440" tIns="45720" rIns="91440" bIns="45720">
            <a:spAutoFit/>
          </a:bodyPr>
          <a:lstStyle/>
          <a:p>
            <a:pPr algn="ctr"/>
            <a:r>
              <a:rPr lang="en-US" altLang="zh-CN" sz="2800">
                <a:ln w="0"/>
                <a:solidFill>
                  <a:srgbClr val="007C6A"/>
                </a:solidFill>
                <a:effectLst>
                  <a:outerShdw blurRad="38100" dist="25400" dir="5400000" algn="ctr" rotWithShape="0">
                    <a:srgbClr val="6E747A">
                      <a:alpha val="43000"/>
                    </a:srgbClr>
                  </a:outerShdw>
                </a:effectLst>
              </a:rPr>
              <a:t>Struts</a:t>
            </a:r>
            <a:r>
              <a:rPr lang="zh-CN" altLang="en-US" sz="2800">
                <a:ln w="0"/>
                <a:solidFill>
                  <a:srgbClr val="007C6A"/>
                </a:solidFill>
                <a:effectLst>
                  <a:outerShdw blurRad="38100" dist="25400" dir="5400000" algn="ctr" rotWithShape="0">
                    <a:srgbClr val="6E747A">
                      <a:alpha val="43000"/>
                    </a:srgbClr>
                  </a:outerShdw>
                </a:effectLst>
              </a:rPr>
              <a:t>、</a:t>
            </a:r>
            <a:r>
              <a:rPr lang="en-US" altLang="zh-CN" sz="2800">
                <a:ln w="0"/>
                <a:solidFill>
                  <a:srgbClr val="007C6A"/>
                </a:solidFill>
                <a:effectLst>
                  <a:outerShdw blurRad="38100" dist="25400" dir="5400000" algn="ctr" rotWithShape="0">
                    <a:srgbClr val="6E747A">
                      <a:alpha val="43000"/>
                    </a:srgbClr>
                  </a:outerShdw>
                </a:effectLst>
              </a:rPr>
              <a:t>Spring</a:t>
            </a:r>
            <a:r>
              <a:rPr lang="zh-CN" altLang="en-US" sz="2800">
                <a:ln w="0"/>
                <a:solidFill>
                  <a:srgbClr val="007C6A"/>
                </a:solidFill>
                <a:effectLst>
                  <a:outerShdw blurRad="38100" dist="25400" dir="5400000" algn="ctr" rotWithShape="0">
                    <a:srgbClr val="6E747A">
                      <a:alpha val="43000"/>
                    </a:srgbClr>
                  </a:outerShdw>
                </a:effectLst>
              </a:rPr>
              <a:t>、</a:t>
            </a:r>
            <a:r>
              <a:rPr lang="en-US" altLang="zh-CN" sz="2800">
                <a:ln w="0"/>
                <a:solidFill>
                  <a:srgbClr val="007C6A"/>
                </a:solidFill>
                <a:effectLst>
                  <a:outerShdw blurRad="38100" dist="25400" dir="5400000" algn="ctr" rotWithShape="0">
                    <a:srgbClr val="6E747A">
                      <a:alpha val="43000"/>
                    </a:srgbClr>
                  </a:outerShdw>
                </a:effectLst>
              </a:rPr>
              <a:t>SpringMVC</a:t>
            </a:r>
            <a:r>
              <a:rPr lang="zh-CN" altLang="en-US" sz="2800">
                <a:ln w="0"/>
                <a:solidFill>
                  <a:srgbClr val="007C6A"/>
                </a:solidFill>
                <a:effectLst>
                  <a:outerShdw blurRad="38100" dist="25400" dir="5400000" algn="ctr" rotWithShape="0">
                    <a:srgbClr val="6E747A">
                      <a:alpha val="43000"/>
                    </a:srgbClr>
                  </a:outerShdw>
                </a:effectLst>
              </a:rPr>
              <a:t>、</a:t>
            </a:r>
            <a:r>
              <a:rPr lang="en-US" altLang="zh-CN" sz="2800">
                <a:ln w="0"/>
                <a:solidFill>
                  <a:srgbClr val="007C6A"/>
                </a:solidFill>
                <a:effectLst>
                  <a:outerShdw blurRad="38100" dist="25400" dir="5400000" algn="ctr" rotWithShape="0">
                    <a:srgbClr val="6E747A">
                      <a:alpha val="43000"/>
                    </a:srgbClr>
                  </a:outerShdw>
                </a:effectLst>
              </a:rPr>
              <a:t>Hibernate</a:t>
            </a:r>
            <a:r>
              <a:rPr lang="zh-CN" altLang="en-US" sz="2800">
                <a:ln w="0"/>
                <a:solidFill>
                  <a:srgbClr val="007C6A"/>
                </a:solidFill>
                <a:effectLst>
                  <a:outerShdw blurRad="38100" dist="25400" dir="5400000" algn="ctr" rotWithShape="0">
                    <a:srgbClr val="6E747A">
                      <a:alpha val="43000"/>
                    </a:srgbClr>
                  </a:outerShdw>
                </a:effectLst>
              </a:rPr>
              <a:t>、</a:t>
            </a:r>
            <a:r>
              <a:rPr lang="en-US" altLang="zh-CN" sz="2800">
                <a:ln w="0"/>
                <a:solidFill>
                  <a:srgbClr val="007C6A"/>
                </a:solidFill>
                <a:effectLst>
                  <a:outerShdw blurRad="38100" dist="25400" dir="5400000" algn="ctr" rotWithShape="0">
                    <a:srgbClr val="6E747A">
                      <a:alpha val="43000"/>
                    </a:srgbClr>
                  </a:outerShdw>
                </a:effectLst>
              </a:rPr>
              <a:t>Mybatis</a:t>
            </a:r>
          </a:p>
        </p:txBody>
      </p:sp>
      <p:sp>
        <p:nvSpPr>
          <p:cNvPr id="7" name="矩形 6">
            <a:extLst>
              <a:ext uri="{FF2B5EF4-FFF2-40B4-BE49-F238E27FC236}">
                <a16:creationId xmlns:a16="http://schemas.microsoft.com/office/drawing/2014/main" id="{9A133CF8-7779-4F39-A002-46E769EDD7E6}"/>
              </a:ext>
            </a:extLst>
          </p:cNvPr>
          <p:cNvSpPr/>
          <p:nvPr/>
        </p:nvSpPr>
        <p:spPr>
          <a:xfrm>
            <a:off x="406376" y="5300638"/>
            <a:ext cx="3634329" cy="584775"/>
          </a:xfrm>
          <a:prstGeom prst="rect">
            <a:avLst/>
          </a:prstGeom>
          <a:noFill/>
        </p:spPr>
        <p:txBody>
          <a:bodyPr wrap="none" lIns="91440" tIns="45720" rIns="91440" bIns="45720">
            <a:spAutoFit/>
          </a:bodyPr>
          <a:lstStyle/>
          <a:p>
            <a:pPr marL="571500" indent="-571500" algn="ctr">
              <a:buFont typeface="Wingdings" panose="05000000000000000000" pitchFamily="2" charset="2"/>
              <a:buChar char="Ø"/>
            </a:pPr>
            <a:r>
              <a:rPr lang="zh-CN" altLang="en-US" sz="3200" b="0" cap="none" spc="0">
                <a:ln w="0"/>
                <a:solidFill>
                  <a:srgbClr val="007C6A"/>
                </a:solidFill>
                <a:effectLst>
                  <a:outerShdw blurRad="38100" dist="25400" dir="5400000" algn="ctr" rotWithShape="0">
                    <a:srgbClr val="6E747A">
                      <a:alpha val="43000"/>
                    </a:srgbClr>
                  </a:outerShdw>
                </a:effectLst>
              </a:rPr>
              <a:t>解决性能的问题</a:t>
            </a:r>
          </a:p>
        </p:txBody>
      </p:sp>
      <p:sp>
        <p:nvSpPr>
          <p:cNvPr id="8" name="矩形 7">
            <a:extLst>
              <a:ext uri="{FF2B5EF4-FFF2-40B4-BE49-F238E27FC236}">
                <a16:creationId xmlns:a16="http://schemas.microsoft.com/office/drawing/2014/main" id="{9B082026-AF77-4634-8F79-F3B92EF9DD7E}"/>
              </a:ext>
            </a:extLst>
          </p:cNvPr>
          <p:cNvSpPr/>
          <p:nvPr/>
        </p:nvSpPr>
        <p:spPr>
          <a:xfrm>
            <a:off x="4499992" y="5300638"/>
            <a:ext cx="4420306" cy="954107"/>
          </a:xfrm>
          <a:prstGeom prst="rect">
            <a:avLst/>
          </a:prstGeom>
          <a:noFill/>
        </p:spPr>
        <p:txBody>
          <a:bodyPr wrap="square" lIns="91440" tIns="45720" rIns="91440" bIns="45720">
            <a:spAutoFit/>
          </a:bodyPr>
          <a:lstStyle/>
          <a:p>
            <a:pPr algn="ctr"/>
            <a:r>
              <a:rPr lang="en-US" altLang="zh-CN" sz="2800">
                <a:ln w="0"/>
                <a:solidFill>
                  <a:srgbClr val="007C6A"/>
                </a:solidFill>
                <a:effectLst>
                  <a:outerShdw blurRad="38100" dist="25400" dir="5400000" algn="ctr" rotWithShape="0">
                    <a:srgbClr val="6E747A">
                      <a:alpha val="43000"/>
                    </a:srgbClr>
                  </a:outerShdw>
                </a:effectLst>
              </a:rPr>
              <a:t>NoSQL</a:t>
            </a:r>
            <a:r>
              <a:rPr lang="zh-CN" altLang="en-US" sz="2800">
                <a:ln w="0"/>
                <a:solidFill>
                  <a:srgbClr val="007C6A"/>
                </a:solidFill>
                <a:effectLst>
                  <a:outerShdw blurRad="38100" dist="25400" dir="5400000" algn="ctr" rotWithShape="0">
                    <a:srgbClr val="6E747A">
                      <a:alpha val="43000"/>
                    </a:srgbClr>
                  </a:outerShdw>
                </a:effectLst>
              </a:rPr>
              <a:t>、</a:t>
            </a:r>
            <a:r>
              <a:rPr lang="en-US" altLang="zh-CN" sz="2800">
                <a:ln w="0"/>
                <a:solidFill>
                  <a:srgbClr val="007C6A"/>
                </a:solidFill>
                <a:effectLst>
                  <a:outerShdw blurRad="38100" dist="25400" dir="5400000" algn="ctr" rotWithShape="0">
                    <a:srgbClr val="6E747A">
                      <a:alpha val="43000"/>
                    </a:srgbClr>
                  </a:outerShdw>
                </a:effectLst>
              </a:rPr>
              <a:t>Java</a:t>
            </a:r>
            <a:r>
              <a:rPr lang="zh-CN" altLang="en-US" sz="2800">
                <a:ln w="0"/>
                <a:solidFill>
                  <a:srgbClr val="007C6A"/>
                </a:solidFill>
                <a:effectLst>
                  <a:outerShdw blurRad="38100" dist="25400" dir="5400000" algn="ctr" rotWithShape="0">
                    <a:srgbClr val="6E747A">
                      <a:alpha val="43000"/>
                    </a:srgbClr>
                  </a:outerShdw>
                </a:effectLst>
              </a:rPr>
              <a:t>线程、</a:t>
            </a:r>
            <a:r>
              <a:rPr lang="en-US" altLang="zh-CN" sz="2800">
                <a:ln w="0"/>
                <a:solidFill>
                  <a:srgbClr val="007C6A"/>
                </a:solidFill>
                <a:effectLst>
                  <a:outerShdw blurRad="38100" dist="25400" dir="5400000" algn="ctr" rotWithShape="0">
                    <a:srgbClr val="6E747A">
                      <a:alpha val="43000"/>
                    </a:srgbClr>
                  </a:outerShdw>
                </a:effectLst>
              </a:rPr>
              <a:t>Hadoop</a:t>
            </a:r>
            <a:r>
              <a:rPr lang="zh-CN" altLang="en-US" sz="2800">
                <a:ln w="0"/>
                <a:solidFill>
                  <a:srgbClr val="007C6A"/>
                </a:solidFill>
                <a:effectLst>
                  <a:outerShdw blurRad="38100" dist="25400" dir="5400000" algn="ctr" rotWithShape="0">
                    <a:srgbClr val="6E747A">
                      <a:alpha val="43000"/>
                    </a:srgbClr>
                  </a:outerShdw>
                </a:effectLst>
              </a:rPr>
              <a:t>、</a:t>
            </a:r>
            <a:endParaRPr lang="en-US" altLang="zh-CN" sz="2800">
              <a:ln w="0"/>
              <a:solidFill>
                <a:srgbClr val="007C6A"/>
              </a:solidFill>
              <a:effectLst>
                <a:outerShdw blurRad="38100" dist="25400" dir="5400000" algn="ctr" rotWithShape="0">
                  <a:srgbClr val="6E747A">
                    <a:alpha val="43000"/>
                  </a:srgbClr>
                </a:outerShdw>
              </a:effectLst>
            </a:endParaRPr>
          </a:p>
          <a:p>
            <a:pPr algn="ctr"/>
            <a:r>
              <a:rPr lang="en-US" altLang="zh-CN" sz="2800">
                <a:ln w="0"/>
                <a:solidFill>
                  <a:srgbClr val="007C6A"/>
                </a:solidFill>
                <a:effectLst>
                  <a:outerShdw blurRad="38100" dist="25400" dir="5400000" algn="ctr" rotWithShape="0">
                    <a:srgbClr val="6E747A">
                      <a:alpha val="43000"/>
                    </a:srgbClr>
                  </a:outerShdw>
                </a:effectLst>
              </a:rPr>
              <a:t>Nginx</a:t>
            </a:r>
            <a:r>
              <a:rPr lang="zh-CN" altLang="en-US" sz="2800">
                <a:ln w="0"/>
                <a:solidFill>
                  <a:srgbClr val="007C6A"/>
                </a:solidFill>
                <a:effectLst>
                  <a:outerShdw blurRad="38100" dist="25400" dir="5400000" algn="ctr" rotWithShape="0">
                    <a:srgbClr val="6E747A">
                      <a:alpha val="43000"/>
                    </a:srgbClr>
                  </a:outerShdw>
                </a:effectLst>
              </a:rPr>
              <a:t>、</a:t>
            </a:r>
            <a:r>
              <a:rPr lang="en-US" altLang="zh-CN" sz="2800">
                <a:ln w="0"/>
                <a:solidFill>
                  <a:srgbClr val="007C6A"/>
                </a:solidFill>
                <a:effectLst>
                  <a:outerShdw blurRad="38100" dist="25400" dir="5400000" algn="ctr" rotWithShape="0">
                    <a:srgbClr val="6E747A">
                      <a:alpha val="43000"/>
                    </a:srgbClr>
                  </a:outerShdw>
                </a:effectLst>
              </a:rPr>
              <a:t>MQ</a:t>
            </a:r>
            <a:r>
              <a:rPr lang="zh-CN" altLang="en-US" sz="2800">
                <a:ln w="0"/>
                <a:solidFill>
                  <a:srgbClr val="007C6A"/>
                </a:solidFill>
                <a:effectLst>
                  <a:outerShdw blurRad="38100" dist="25400" dir="5400000" algn="ctr" rotWithShape="0">
                    <a:srgbClr val="6E747A">
                      <a:alpha val="43000"/>
                    </a:srgbClr>
                  </a:outerShdw>
                </a:effectLst>
              </a:rPr>
              <a:t>、</a:t>
            </a:r>
            <a:r>
              <a:rPr lang="en-US" altLang="zh-CN" sz="2800">
                <a:solidFill>
                  <a:srgbClr val="007C6A"/>
                </a:solidFill>
              </a:rPr>
              <a:t> ElasticSearch</a:t>
            </a:r>
            <a:endParaRPr lang="en-US" altLang="zh-CN" sz="2800">
              <a:ln w="0"/>
              <a:solidFill>
                <a:srgbClr val="007C6A"/>
              </a:solidFill>
              <a:effectLst>
                <a:outerShdw blurRad="38100" dist="25400" dir="5400000" algn="ctr" rotWithShape="0">
                  <a:srgbClr val="6E747A">
                    <a:alpha val="43000"/>
                  </a:srgbClr>
                </a:outerShdw>
              </a:effectLst>
            </a:endParaRPr>
          </a:p>
        </p:txBody>
      </p:sp>
      <p:sp>
        <p:nvSpPr>
          <p:cNvPr id="9" name="下箭头 8">
            <a:extLst>
              <a:ext uri="{FF2B5EF4-FFF2-40B4-BE49-F238E27FC236}">
                <a16:creationId xmlns:a16="http://schemas.microsoft.com/office/drawing/2014/main" id="{30FCC728-F40D-4061-9384-A32CF01541B4}"/>
              </a:ext>
            </a:extLst>
          </p:cNvPr>
          <p:cNvSpPr/>
          <p:nvPr/>
        </p:nvSpPr>
        <p:spPr>
          <a:xfrm>
            <a:off x="1856200" y="2865450"/>
            <a:ext cx="1129769"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9">
            <a:extLst>
              <a:ext uri="{FF2B5EF4-FFF2-40B4-BE49-F238E27FC236}">
                <a16:creationId xmlns:a16="http://schemas.microsoft.com/office/drawing/2014/main" id="{EC099082-9508-4288-B07C-B7B7D6CA6F47}"/>
              </a:ext>
            </a:extLst>
          </p:cNvPr>
          <p:cNvSpPr/>
          <p:nvPr/>
        </p:nvSpPr>
        <p:spPr>
          <a:xfrm>
            <a:off x="1856199" y="4518415"/>
            <a:ext cx="1129769"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8208319B-E1FD-4F4D-B9C1-AD077993C47C}"/>
              </a:ext>
            </a:extLst>
          </p:cNvPr>
          <p:cNvSpPr/>
          <p:nvPr/>
        </p:nvSpPr>
        <p:spPr>
          <a:xfrm>
            <a:off x="2421083" y="290714"/>
            <a:ext cx="2337499" cy="400110"/>
          </a:xfrm>
          <a:prstGeom prst="rect">
            <a:avLst/>
          </a:prstGeom>
        </p:spPr>
        <p:txBody>
          <a:bodyPr wrap="none">
            <a:spAutoFit/>
          </a:bodyPr>
          <a:lstStyle/>
          <a:p>
            <a:r>
              <a:rPr lang="en-US" altLang="zh-CN" sz="2000" b="1">
                <a:solidFill>
                  <a:schemeClr val="bg1"/>
                </a:solidFill>
                <a:latin typeface="Arial" panose="020B0604020202020204" pitchFamily="34" charset="0"/>
                <a:ea typeface="微软雅黑" panose="020B0503020204020204" pitchFamily="34" charset="-122"/>
                <a:sym typeface="Arial" panose="020B0604020202020204" pitchFamily="34" charset="0"/>
              </a:rPr>
              <a:t>NoSQL</a:t>
            </a:r>
            <a:r>
              <a:rPr lang="zh-CN" altLang="en-US" sz="2000" b="1">
                <a:solidFill>
                  <a:schemeClr val="bg1"/>
                </a:solidFill>
                <a:latin typeface="Arial" panose="020B0604020202020204" pitchFamily="34" charset="0"/>
                <a:ea typeface="微软雅黑" panose="020B0503020204020204" pitchFamily="34" charset="-122"/>
                <a:sym typeface="Arial" panose="020B0604020202020204" pitchFamily="34" charset="0"/>
              </a:rPr>
              <a:t>数据库简介</a:t>
            </a:r>
            <a:endParaRPr lang="zh-CN" altLang="en-US" sz="2000"/>
          </a:p>
        </p:txBody>
      </p:sp>
    </p:spTree>
    <p:extLst>
      <p:ext uri="{BB962C8B-B14F-4D97-AF65-F5344CB8AC3E}">
        <p14:creationId xmlns:p14="http://schemas.microsoft.com/office/powerpoint/2010/main" val="331190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animBg="1"/>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52FEFEA-0A0C-418A-92DB-0F0118F50016}"/>
              </a:ext>
            </a:extLst>
          </p:cNvPr>
          <p:cNvSpPr/>
          <p:nvPr/>
        </p:nvSpPr>
        <p:spPr>
          <a:xfrm>
            <a:off x="683568" y="1124744"/>
            <a:ext cx="1891800"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incr</a:t>
            </a:r>
            <a:r>
              <a:rPr lang="en-US" altLang="zh-CN" sz="2400" b="1">
                <a:solidFill>
                  <a:srgbClr val="007C6A"/>
                </a:solidFill>
              </a:rPr>
              <a:t>  &lt;key&gt;</a:t>
            </a:r>
          </a:p>
        </p:txBody>
      </p:sp>
      <p:sp>
        <p:nvSpPr>
          <p:cNvPr id="3" name="矩形 2">
            <a:extLst>
              <a:ext uri="{FF2B5EF4-FFF2-40B4-BE49-F238E27FC236}">
                <a16:creationId xmlns:a16="http://schemas.microsoft.com/office/drawing/2014/main" id="{9062E7D6-B479-45F1-9F8F-686DCDF4E1FA}"/>
              </a:ext>
            </a:extLst>
          </p:cNvPr>
          <p:cNvSpPr/>
          <p:nvPr/>
        </p:nvSpPr>
        <p:spPr>
          <a:xfrm>
            <a:off x="749112" y="1651426"/>
            <a:ext cx="6798656" cy="1200329"/>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将 </a:t>
            </a:r>
            <a:r>
              <a:rPr lang="en-US" altLang="zh-CN" sz="2400" b="1">
                <a:solidFill>
                  <a:srgbClr val="007C6A"/>
                </a:solidFill>
              </a:rPr>
              <a:t>key </a:t>
            </a:r>
            <a:r>
              <a:rPr lang="zh-CN" altLang="en-US" sz="2400" b="1">
                <a:solidFill>
                  <a:srgbClr val="007C6A"/>
                </a:solidFill>
              </a:rPr>
              <a:t>中储存的数字值增</a:t>
            </a:r>
            <a:r>
              <a:rPr lang="en-US" altLang="zh-CN" sz="2400" b="1">
                <a:solidFill>
                  <a:srgbClr val="007C6A"/>
                </a:solidFill>
              </a:rPr>
              <a:t>1</a:t>
            </a:r>
          </a:p>
          <a:p>
            <a:pPr marL="800100" lvl="1" indent="-342900">
              <a:lnSpc>
                <a:spcPct val="150000"/>
              </a:lnSpc>
              <a:buFont typeface="Arial" panose="020B0604020202020204" pitchFamily="34" charset="0"/>
              <a:buChar char="•"/>
            </a:pPr>
            <a:r>
              <a:rPr lang="zh-CN" altLang="en-US" sz="2400" b="1">
                <a:solidFill>
                  <a:srgbClr val="007C6A"/>
                </a:solidFill>
              </a:rPr>
              <a:t>只能对数字值操作，如果为空，新增值为</a:t>
            </a:r>
            <a:r>
              <a:rPr lang="en-US" altLang="zh-CN" sz="2400" b="1">
                <a:solidFill>
                  <a:srgbClr val="007C6A"/>
                </a:solidFill>
              </a:rPr>
              <a:t>1</a:t>
            </a:r>
          </a:p>
        </p:txBody>
      </p:sp>
      <p:sp>
        <p:nvSpPr>
          <p:cNvPr id="4" name="矩形 3">
            <a:extLst>
              <a:ext uri="{FF2B5EF4-FFF2-40B4-BE49-F238E27FC236}">
                <a16:creationId xmlns:a16="http://schemas.microsoft.com/office/drawing/2014/main" id="{DDCDC81D-4625-4530-92A7-1B3313D56F82}"/>
              </a:ext>
            </a:extLst>
          </p:cNvPr>
          <p:cNvSpPr/>
          <p:nvPr/>
        </p:nvSpPr>
        <p:spPr>
          <a:xfrm>
            <a:off x="749112" y="2732106"/>
            <a:ext cx="1971950"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decr</a:t>
            </a:r>
            <a:r>
              <a:rPr lang="en-US" altLang="zh-CN" sz="2400" b="1">
                <a:solidFill>
                  <a:srgbClr val="007C6A"/>
                </a:solidFill>
              </a:rPr>
              <a:t>  &lt;key&gt;</a:t>
            </a:r>
          </a:p>
        </p:txBody>
      </p:sp>
      <p:sp>
        <p:nvSpPr>
          <p:cNvPr id="5" name="矩形 4">
            <a:extLst>
              <a:ext uri="{FF2B5EF4-FFF2-40B4-BE49-F238E27FC236}">
                <a16:creationId xmlns:a16="http://schemas.microsoft.com/office/drawing/2014/main" id="{88815C55-4102-4D06-AB24-9AD43F6E146A}"/>
              </a:ext>
            </a:extLst>
          </p:cNvPr>
          <p:cNvSpPr/>
          <p:nvPr/>
        </p:nvSpPr>
        <p:spPr>
          <a:xfrm>
            <a:off x="814656" y="3258788"/>
            <a:ext cx="6798656" cy="1200329"/>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将 </a:t>
            </a:r>
            <a:r>
              <a:rPr lang="en-US" altLang="zh-CN" sz="2400" b="1">
                <a:solidFill>
                  <a:srgbClr val="007C6A"/>
                </a:solidFill>
              </a:rPr>
              <a:t>key </a:t>
            </a:r>
            <a:r>
              <a:rPr lang="zh-CN" altLang="en-US" sz="2400" b="1">
                <a:solidFill>
                  <a:srgbClr val="007C6A"/>
                </a:solidFill>
              </a:rPr>
              <a:t>中储存的数字值减</a:t>
            </a:r>
            <a:r>
              <a:rPr lang="en-US" altLang="zh-CN" sz="2400" b="1">
                <a:solidFill>
                  <a:srgbClr val="007C6A"/>
                </a:solidFill>
              </a:rPr>
              <a:t>1</a:t>
            </a:r>
          </a:p>
          <a:p>
            <a:pPr marL="800100" lvl="1" indent="-342900">
              <a:lnSpc>
                <a:spcPct val="150000"/>
              </a:lnSpc>
              <a:buFont typeface="Arial" panose="020B0604020202020204" pitchFamily="34" charset="0"/>
              <a:buChar char="•"/>
            </a:pPr>
            <a:r>
              <a:rPr lang="zh-CN" altLang="en-US" sz="2400" b="1">
                <a:solidFill>
                  <a:srgbClr val="007C6A"/>
                </a:solidFill>
              </a:rPr>
              <a:t>只能对数字值操作，如果为空，新增值为</a:t>
            </a:r>
            <a:r>
              <a:rPr lang="en-US" altLang="zh-CN" sz="2400" b="1">
                <a:solidFill>
                  <a:srgbClr val="007C6A"/>
                </a:solidFill>
              </a:rPr>
              <a:t>-1</a:t>
            </a:r>
          </a:p>
        </p:txBody>
      </p:sp>
      <p:sp>
        <p:nvSpPr>
          <p:cNvPr id="6" name="矩形 5">
            <a:extLst>
              <a:ext uri="{FF2B5EF4-FFF2-40B4-BE49-F238E27FC236}">
                <a16:creationId xmlns:a16="http://schemas.microsoft.com/office/drawing/2014/main" id="{BE154EF3-9CE3-4BBE-AFE1-692F0D450129}"/>
              </a:ext>
            </a:extLst>
          </p:cNvPr>
          <p:cNvSpPr/>
          <p:nvPr/>
        </p:nvSpPr>
        <p:spPr>
          <a:xfrm>
            <a:off x="814656" y="4560243"/>
            <a:ext cx="4403578"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incrby</a:t>
            </a:r>
            <a:r>
              <a:rPr lang="en-US" altLang="zh-CN" sz="2400" b="1">
                <a:solidFill>
                  <a:srgbClr val="007C6A"/>
                </a:solidFill>
              </a:rPr>
              <a:t> / </a:t>
            </a:r>
            <a:r>
              <a:rPr lang="en-US" altLang="zh-CN" sz="2400" b="1" err="1">
                <a:solidFill>
                  <a:srgbClr val="007C6A"/>
                </a:solidFill>
              </a:rPr>
              <a:t>decrby</a:t>
            </a:r>
            <a:r>
              <a:rPr lang="en-US" altLang="zh-CN" sz="2400" b="1">
                <a:solidFill>
                  <a:srgbClr val="007C6A"/>
                </a:solidFill>
              </a:rPr>
              <a:t>  &lt;key&gt;  &lt;</a:t>
            </a:r>
            <a:r>
              <a:rPr lang="zh-CN" altLang="en-US" sz="2400" b="1">
                <a:solidFill>
                  <a:srgbClr val="007C6A"/>
                </a:solidFill>
              </a:rPr>
              <a:t>步长</a:t>
            </a:r>
            <a:r>
              <a:rPr lang="en-US" altLang="zh-CN" sz="2400" b="1">
                <a:solidFill>
                  <a:srgbClr val="007C6A"/>
                </a:solidFill>
              </a:rPr>
              <a:t>&gt;</a:t>
            </a:r>
          </a:p>
        </p:txBody>
      </p:sp>
      <p:sp>
        <p:nvSpPr>
          <p:cNvPr id="7" name="矩形 6">
            <a:extLst>
              <a:ext uri="{FF2B5EF4-FFF2-40B4-BE49-F238E27FC236}">
                <a16:creationId xmlns:a16="http://schemas.microsoft.com/office/drawing/2014/main" id="{15D05645-226E-467B-9757-E987218160A9}"/>
              </a:ext>
            </a:extLst>
          </p:cNvPr>
          <p:cNvSpPr/>
          <p:nvPr/>
        </p:nvSpPr>
        <p:spPr>
          <a:xfrm>
            <a:off x="880200" y="5086925"/>
            <a:ext cx="6827446"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将 </a:t>
            </a:r>
            <a:r>
              <a:rPr lang="en-US" altLang="zh-CN" sz="2400" b="1">
                <a:solidFill>
                  <a:srgbClr val="007C6A"/>
                </a:solidFill>
              </a:rPr>
              <a:t>key </a:t>
            </a:r>
            <a:r>
              <a:rPr lang="zh-CN" altLang="en-US" sz="2400" b="1">
                <a:solidFill>
                  <a:srgbClr val="007C6A"/>
                </a:solidFill>
              </a:rPr>
              <a:t>中储存的数字值增减。自定义步长。</a:t>
            </a:r>
            <a:endParaRPr lang="en-US" altLang="zh-CN" sz="2400" b="1">
              <a:solidFill>
                <a:srgbClr val="007C6A"/>
              </a:solidFill>
            </a:endParaRPr>
          </a:p>
        </p:txBody>
      </p:sp>
      <p:sp>
        <p:nvSpPr>
          <p:cNvPr id="8" name="矩形 7">
            <a:extLst>
              <a:ext uri="{FF2B5EF4-FFF2-40B4-BE49-F238E27FC236}">
                <a16:creationId xmlns:a16="http://schemas.microsoft.com/office/drawing/2014/main" id="{BD8656C2-5BE1-43B2-9C58-520AB1D6AC04}"/>
              </a:ext>
            </a:extLst>
          </p:cNvPr>
          <p:cNvSpPr/>
          <p:nvPr/>
        </p:nvSpPr>
        <p:spPr>
          <a:xfrm>
            <a:off x="2483768" y="116632"/>
            <a:ext cx="3804568"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--String</a:t>
            </a:r>
          </a:p>
        </p:txBody>
      </p:sp>
    </p:spTree>
    <p:extLst>
      <p:ext uri="{BB962C8B-B14F-4D97-AF65-F5344CB8AC3E}">
        <p14:creationId xmlns:p14="http://schemas.microsoft.com/office/powerpoint/2010/main" val="29108787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B8344DD-1D06-4C0C-9964-9E1960665166}"/>
              </a:ext>
            </a:extLst>
          </p:cNvPr>
          <p:cNvSpPr/>
          <p:nvPr/>
        </p:nvSpPr>
        <p:spPr>
          <a:xfrm>
            <a:off x="683568" y="980728"/>
            <a:ext cx="1459054" cy="583108"/>
          </a:xfrm>
          <a:prstGeom prst="rect">
            <a:avLst/>
          </a:prstGeom>
        </p:spPr>
        <p:txBody>
          <a:bodyPr wrap="none">
            <a:spAutoFit/>
          </a:bodyPr>
          <a:lstStyle/>
          <a:p>
            <a:pPr marL="342900" indent="-342900">
              <a:lnSpc>
                <a:spcPct val="150000"/>
              </a:lnSpc>
              <a:buFont typeface="Wingdings" panose="05000000000000000000" pitchFamily="2" charset="2"/>
              <a:buChar char="Ø"/>
            </a:pPr>
            <a:r>
              <a:rPr lang="zh-CN" altLang="en-US" sz="2400" b="1">
                <a:solidFill>
                  <a:srgbClr val="007C6A"/>
                </a:solidFill>
              </a:rPr>
              <a:t>原子性</a:t>
            </a:r>
            <a:endParaRPr lang="en-US" altLang="zh-CN" sz="2400" b="1">
              <a:solidFill>
                <a:srgbClr val="007C6A"/>
              </a:solidFill>
            </a:endParaRPr>
          </a:p>
        </p:txBody>
      </p:sp>
      <p:pic>
        <p:nvPicPr>
          <p:cNvPr id="3" name="图片 2">
            <a:extLst>
              <a:ext uri="{FF2B5EF4-FFF2-40B4-BE49-F238E27FC236}">
                <a16:creationId xmlns:a16="http://schemas.microsoft.com/office/drawing/2014/main" id="{C6A17A87-D7AF-46B1-A6FB-8493F754B76F}"/>
              </a:ext>
            </a:extLst>
          </p:cNvPr>
          <p:cNvPicPr>
            <a:picLocks noChangeAspect="1"/>
          </p:cNvPicPr>
          <p:nvPr/>
        </p:nvPicPr>
        <p:blipFill>
          <a:blip r:embed="rId2"/>
          <a:stretch>
            <a:fillRect/>
          </a:stretch>
        </p:blipFill>
        <p:spPr>
          <a:xfrm>
            <a:off x="5111552" y="1008429"/>
            <a:ext cx="3180952" cy="1761905"/>
          </a:xfrm>
          <a:prstGeom prst="rect">
            <a:avLst/>
          </a:prstGeom>
          <a:ln>
            <a:solidFill>
              <a:schemeClr val="accent1"/>
            </a:solidFill>
          </a:ln>
        </p:spPr>
      </p:pic>
      <p:sp>
        <p:nvSpPr>
          <p:cNvPr id="4" name="矩形 3">
            <a:extLst>
              <a:ext uri="{FF2B5EF4-FFF2-40B4-BE49-F238E27FC236}">
                <a16:creationId xmlns:a16="http://schemas.microsoft.com/office/drawing/2014/main" id="{93843AC2-E833-4066-A2E0-35FC70D80A33}"/>
              </a:ext>
            </a:extLst>
          </p:cNvPr>
          <p:cNvSpPr/>
          <p:nvPr/>
        </p:nvSpPr>
        <p:spPr>
          <a:xfrm>
            <a:off x="395536" y="1772816"/>
            <a:ext cx="4572000" cy="1200329"/>
          </a:xfrm>
          <a:prstGeom prst="rect">
            <a:avLst/>
          </a:prstGeom>
        </p:spPr>
        <p:txBody>
          <a:bodyPr>
            <a:spAutoFit/>
          </a:bodyPr>
          <a:lstStyle/>
          <a:p>
            <a:pPr marL="285750" indent="-285750">
              <a:buFont typeface="Arial" panose="020B0604020202020204" pitchFamily="34" charset="0"/>
              <a:buChar char="•"/>
            </a:pPr>
            <a:r>
              <a:rPr lang="zh-CN" altLang="en-US">
                <a:solidFill>
                  <a:srgbClr val="007C6A"/>
                </a:solidFill>
                <a:latin typeface="arial" panose="020B0604020202020204" pitchFamily="34" charset="0"/>
              </a:rPr>
              <a:t>所谓原子操作是指不会被线程调度机制打断的操作；这种操作一旦开始，就一直运行到结束，中间不会有任何 </a:t>
            </a:r>
            <a:r>
              <a:rPr lang="en-US" altLang="zh-CN">
                <a:solidFill>
                  <a:srgbClr val="007C6A"/>
                </a:solidFill>
                <a:latin typeface="arial" panose="020B0604020202020204" pitchFamily="34" charset="0"/>
              </a:rPr>
              <a:t>context switch </a:t>
            </a:r>
            <a:r>
              <a:rPr lang="zh-CN" altLang="en-US">
                <a:solidFill>
                  <a:srgbClr val="007C6A"/>
                </a:solidFill>
                <a:latin typeface="arial" panose="020B0604020202020204" pitchFamily="34" charset="0"/>
              </a:rPr>
              <a:t>（切换到另一个线程）。</a:t>
            </a:r>
            <a:endParaRPr lang="zh-CN" altLang="en-US">
              <a:solidFill>
                <a:srgbClr val="007C6A"/>
              </a:solidFill>
            </a:endParaRPr>
          </a:p>
        </p:txBody>
      </p:sp>
      <p:sp>
        <p:nvSpPr>
          <p:cNvPr id="5" name="矩形 4">
            <a:extLst>
              <a:ext uri="{FF2B5EF4-FFF2-40B4-BE49-F238E27FC236}">
                <a16:creationId xmlns:a16="http://schemas.microsoft.com/office/drawing/2014/main" id="{9463F45D-9E69-48BC-B200-3955FD878F83}"/>
              </a:ext>
            </a:extLst>
          </p:cNvPr>
          <p:cNvSpPr/>
          <p:nvPr/>
        </p:nvSpPr>
        <p:spPr>
          <a:xfrm>
            <a:off x="543556" y="3429000"/>
            <a:ext cx="7844868" cy="923330"/>
          </a:xfrm>
          <a:prstGeom prst="rect">
            <a:avLst/>
          </a:prstGeom>
        </p:spPr>
        <p:txBody>
          <a:bodyPr wrap="square">
            <a:spAutoFit/>
          </a:bodyPr>
          <a:lstStyle/>
          <a:p>
            <a:r>
              <a:rPr lang="zh-CN" altLang="en-US" dirty="0">
                <a:solidFill>
                  <a:srgbClr val="007C6A"/>
                </a:solidFill>
                <a:latin typeface="Hiragino Sans GB W3"/>
              </a:rPr>
              <a:t>（</a:t>
            </a:r>
            <a:r>
              <a:rPr lang="en-US" altLang="zh-CN" dirty="0">
                <a:solidFill>
                  <a:srgbClr val="007C6A"/>
                </a:solidFill>
                <a:latin typeface="Hiragino Sans GB W3"/>
              </a:rPr>
              <a:t>1</a:t>
            </a:r>
            <a:r>
              <a:rPr lang="zh-CN" altLang="en-US" dirty="0">
                <a:solidFill>
                  <a:srgbClr val="007C6A"/>
                </a:solidFill>
                <a:latin typeface="Hiragino Sans GB W3"/>
              </a:rPr>
              <a:t>） 在单线程中， 能够在单条指令中完成的操作都可以认为是</a:t>
            </a:r>
            <a:r>
              <a:rPr lang="en-US" altLang="zh-CN" dirty="0">
                <a:solidFill>
                  <a:srgbClr val="007C6A"/>
                </a:solidFill>
                <a:latin typeface="Hiragino Sans GB W3"/>
              </a:rPr>
              <a:t>" </a:t>
            </a:r>
            <a:r>
              <a:rPr lang="zh-CN" altLang="en-US" dirty="0">
                <a:solidFill>
                  <a:srgbClr val="007C6A"/>
                </a:solidFill>
                <a:latin typeface="Hiragino Sans GB W3"/>
              </a:rPr>
              <a:t>原子操作</a:t>
            </a:r>
            <a:r>
              <a:rPr lang="en-US" altLang="zh-CN" dirty="0">
                <a:solidFill>
                  <a:srgbClr val="007C6A"/>
                </a:solidFill>
                <a:latin typeface="Hiragino Sans GB W3"/>
              </a:rPr>
              <a:t>"</a:t>
            </a:r>
            <a:r>
              <a:rPr lang="zh-CN" altLang="en-US" dirty="0">
                <a:solidFill>
                  <a:srgbClr val="007C6A"/>
                </a:solidFill>
                <a:latin typeface="Hiragino Sans GB W3"/>
              </a:rPr>
              <a:t>，因为中断只能发生于指令之间。</a:t>
            </a:r>
          </a:p>
          <a:p>
            <a:r>
              <a:rPr lang="zh-CN" altLang="en-US" dirty="0">
                <a:solidFill>
                  <a:srgbClr val="007C6A"/>
                </a:solidFill>
                <a:latin typeface="Hiragino Sans GB W3"/>
              </a:rPr>
              <a:t>（</a:t>
            </a:r>
            <a:r>
              <a:rPr lang="en-US" altLang="zh-CN" dirty="0">
                <a:solidFill>
                  <a:srgbClr val="007C6A"/>
                </a:solidFill>
                <a:latin typeface="Hiragino Sans GB W3"/>
              </a:rPr>
              <a:t>2</a:t>
            </a:r>
            <a:r>
              <a:rPr lang="zh-CN" altLang="en-US" dirty="0">
                <a:solidFill>
                  <a:srgbClr val="007C6A"/>
                </a:solidFill>
                <a:latin typeface="Hiragino Sans GB W3"/>
              </a:rPr>
              <a:t>）在多线程中，不能被其它进程（线程）打断的操作就叫原子操作。</a:t>
            </a:r>
            <a:endParaRPr lang="zh-CN" altLang="en-US" b="0" i="0" dirty="0">
              <a:solidFill>
                <a:srgbClr val="007C6A"/>
              </a:solidFill>
              <a:effectLst/>
              <a:latin typeface="Hiragino Sans GB W3"/>
            </a:endParaRPr>
          </a:p>
        </p:txBody>
      </p:sp>
      <p:sp>
        <p:nvSpPr>
          <p:cNvPr id="6" name="矩形 5">
            <a:extLst>
              <a:ext uri="{FF2B5EF4-FFF2-40B4-BE49-F238E27FC236}">
                <a16:creationId xmlns:a16="http://schemas.microsoft.com/office/drawing/2014/main" id="{7675B4F6-AB10-4CFF-9AF1-7DD6429717A3}"/>
              </a:ext>
            </a:extLst>
          </p:cNvPr>
          <p:cNvSpPr/>
          <p:nvPr/>
        </p:nvSpPr>
        <p:spPr>
          <a:xfrm>
            <a:off x="620788" y="5733256"/>
            <a:ext cx="7844868" cy="369332"/>
          </a:xfrm>
          <a:prstGeom prst="rect">
            <a:avLst/>
          </a:prstGeom>
        </p:spPr>
        <p:txBody>
          <a:bodyPr wrap="square">
            <a:spAutoFit/>
          </a:bodyPr>
          <a:lstStyle/>
          <a:p>
            <a:r>
              <a:rPr lang="en-US" altLang="zh-CN" b="1" i="0" dirty="0">
                <a:solidFill>
                  <a:srgbClr val="007C6A"/>
                </a:solidFill>
                <a:effectLst/>
                <a:latin typeface="Hiragino Sans GB W3"/>
              </a:rPr>
              <a:t>java</a:t>
            </a:r>
            <a:r>
              <a:rPr lang="zh-CN" altLang="en-US" b="1" i="0" dirty="0">
                <a:solidFill>
                  <a:srgbClr val="007C6A"/>
                </a:solidFill>
                <a:effectLst/>
                <a:latin typeface="Hiragino Sans GB W3"/>
              </a:rPr>
              <a:t>中的</a:t>
            </a:r>
            <a:r>
              <a:rPr lang="en-US" altLang="zh-CN" b="1" i="0" dirty="0" err="1">
                <a:solidFill>
                  <a:srgbClr val="007C6A"/>
                </a:solidFill>
                <a:effectLst/>
                <a:latin typeface="Hiragino Sans GB W3"/>
              </a:rPr>
              <a:t>i</a:t>
            </a:r>
            <a:r>
              <a:rPr lang="en-US" altLang="zh-CN" b="1" i="0" dirty="0">
                <a:solidFill>
                  <a:srgbClr val="007C6A"/>
                </a:solidFill>
                <a:effectLst/>
                <a:latin typeface="Hiragino Sans GB W3"/>
              </a:rPr>
              <a:t>++</a:t>
            </a:r>
            <a:r>
              <a:rPr lang="zh-CN" altLang="en-US" b="1" i="0" dirty="0">
                <a:solidFill>
                  <a:srgbClr val="007C6A"/>
                </a:solidFill>
                <a:effectLst/>
                <a:latin typeface="Hiragino Sans GB W3"/>
              </a:rPr>
              <a:t>是否是原子操作？</a:t>
            </a:r>
          </a:p>
        </p:txBody>
      </p:sp>
      <p:sp>
        <p:nvSpPr>
          <p:cNvPr id="7" name="矩形 6">
            <a:extLst>
              <a:ext uri="{FF2B5EF4-FFF2-40B4-BE49-F238E27FC236}">
                <a16:creationId xmlns:a16="http://schemas.microsoft.com/office/drawing/2014/main" id="{9C92CB3B-BEF3-4B8D-B0AC-701B3AC500EB}"/>
              </a:ext>
            </a:extLst>
          </p:cNvPr>
          <p:cNvSpPr/>
          <p:nvPr/>
        </p:nvSpPr>
        <p:spPr>
          <a:xfrm>
            <a:off x="620788" y="4803178"/>
            <a:ext cx="7844868" cy="369332"/>
          </a:xfrm>
          <a:prstGeom prst="rect">
            <a:avLst/>
          </a:prstGeom>
        </p:spPr>
        <p:txBody>
          <a:bodyPr wrap="square">
            <a:spAutoFit/>
          </a:bodyPr>
          <a:lstStyle/>
          <a:p>
            <a:r>
              <a:rPr lang="en-US" altLang="zh-CN" b="1" dirty="0">
                <a:solidFill>
                  <a:srgbClr val="007C6A"/>
                </a:solidFill>
                <a:latin typeface="Hiragino Sans GB W3"/>
              </a:rPr>
              <a:t>Redis</a:t>
            </a:r>
            <a:r>
              <a:rPr lang="zh-CN" altLang="en-US" b="1" dirty="0">
                <a:solidFill>
                  <a:srgbClr val="007C6A"/>
                </a:solidFill>
                <a:latin typeface="Hiragino Sans GB W3"/>
              </a:rPr>
              <a:t>单命令的原子性主要得益于</a:t>
            </a:r>
            <a:r>
              <a:rPr lang="en-US" altLang="zh-CN" b="1" dirty="0">
                <a:solidFill>
                  <a:srgbClr val="007C6A"/>
                </a:solidFill>
                <a:latin typeface="Hiragino Sans GB W3"/>
              </a:rPr>
              <a:t>Redis</a:t>
            </a:r>
            <a:r>
              <a:rPr lang="zh-CN" altLang="en-US" b="1" dirty="0">
                <a:solidFill>
                  <a:srgbClr val="007C6A"/>
                </a:solidFill>
                <a:latin typeface="Hiragino Sans GB W3"/>
              </a:rPr>
              <a:t>的单线程</a:t>
            </a:r>
            <a:endParaRPr lang="zh-CN" altLang="en-US" b="1" i="0" dirty="0">
              <a:solidFill>
                <a:srgbClr val="007C6A"/>
              </a:solidFill>
              <a:effectLst/>
              <a:latin typeface="Hiragino Sans GB W3"/>
            </a:endParaRPr>
          </a:p>
        </p:txBody>
      </p:sp>
      <p:sp>
        <p:nvSpPr>
          <p:cNvPr id="8" name="矩形 7">
            <a:extLst>
              <a:ext uri="{FF2B5EF4-FFF2-40B4-BE49-F238E27FC236}">
                <a16:creationId xmlns:a16="http://schemas.microsoft.com/office/drawing/2014/main" id="{B86A0AA8-5487-40D2-B456-0BEDEB160FE8}"/>
              </a:ext>
            </a:extLst>
          </p:cNvPr>
          <p:cNvSpPr/>
          <p:nvPr/>
        </p:nvSpPr>
        <p:spPr>
          <a:xfrm>
            <a:off x="2483768" y="116632"/>
            <a:ext cx="3804568"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--String</a:t>
            </a:r>
          </a:p>
        </p:txBody>
      </p:sp>
    </p:spTree>
    <p:extLst>
      <p:ext uri="{BB962C8B-B14F-4D97-AF65-F5344CB8AC3E}">
        <p14:creationId xmlns:p14="http://schemas.microsoft.com/office/powerpoint/2010/main" val="302052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1E886B6-79D5-4FB5-BBB4-6B26AAA1587D}"/>
              </a:ext>
            </a:extLst>
          </p:cNvPr>
          <p:cNvSpPr/>
          <p:nvPr/>
        </p:nvSpPr>
        <p:spPr>
          <a:xfrm>
            <a:off x="683568" y="1124744"/>
            <a:ext cx="6439583"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mset</a:t>
            </a:r>
            <a:r>
              <a:rPr lang="en-US" altLang="zh-CN" sz="2400" b="1">
                <a:solidFill>
                  <a:srgbClr val="007C6A"/>
                </a:solidFill>
              </a:rPr>
              <a:t>  &lt;key1&gt;  &lt;value1&gt;  &lt;key2&gt;  &lt;value2&gt;  ..... </a:t>
            </a:r>
          </a:p>
        </p:txBody>
      </p:sp>
      <p:sp>
        <p:nvSpPr>
          <p:cNvPr id="3" name="矩形 2">
            <a:extLst>
              <a:ext uri="{FF2B5EF4-FFF2-40B4-BE49-F238E27FC236}">
                <a16:creationId xmlns:a16="http://schemas.microsoft.com/office/drawing/2014/main" id="{0E7D2826-9A03-4EF9-AA5F-C2E366C595FD}"/>
              </a:ext>
            </a:extLst>
          </p:cNvPr>
          <p:cNvSpPr/>
          <p:nvPr/>
        </p:nvSpPr>
        <p:spPr>
          <a:xfrm>
            <a:off x="865183" y="1628800"/>
            <a:ext cx="5514908"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同时设置一个或多个 </a:t>
            </a:r>
            <a:r>
              <a:rPr lang="en-US" altLang="zh-CN" sz="2400" b="1">
                <a:solidFill>
                  <a:srgbClr val="007C6A"/>
                </a:solidFill>
              </a:rPr>
              <a:t>key-value</a:t>
            </a:r>
            <a:r>
              <a:rPr lang="zh-CN" altLang="en-US" sz="2400" b="1">
                <a:solidFill>
                  <a:srgbClr val="007C6A"/>
                </a:solidFill>
              </a:rPr>
              <a:t>对</a:t>
            </a:r>
            <a:r>
              <a:rPr lang="en-US" altLang="zh-CN" sz="2400" b="1">
                <a:solidFill>
                  <a:srgbClr val="007C6A"/>
                </a:solidFill>
              </a:rPr>
              <a:t>  </a:t>
            </a:r>
          </a:p>
        </p:txBody>
      </p:sp>
      <p:sp>
        <p:nvSpPr>
          <p:cNvPr id="4" name="矩形 3">
            <a:extLst>
              <a:ext uri="{FF2B5EF4-FFF2-40B4-BE49-F238E27FC236}">
                <a16:creationId xmlns:a16="http://schemas.microsoft.com/office/drawing/2014/main" id="{D4E2949B-6E3E-48FB-9E9D-8D3C77C4541F}"/>
              </a:ext>
            </a:extLst>
          </p:cNvPr>
          <p:cNvSpPr/>
          <p:nvPr/>
        </p:nvSpPr>
        <p:spPr>
          <a:xfrm>
            <a:off x="683568" y="2087699"/>
            <a:ext cx="4984826"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mget</a:t>
            </a:r>
            <a:r>
              <a:rPr lang="en-US" altLang="zh-CN" sz="2400" b="1">
                <a:solidFill>
                  <a:srgbClr val="007C6A"/>
                </a:solidFill>
              </a:rPr>
              <a:t>  &lt;key1&gt;   &lt;key2&gt;   &lt;key3&gt; ..... </a:t>
            </a:r>
          </a:p>
        </p:txBody>
      </p:sp>
      <p:sp>
        <p:nvSpPr>
          <p:cNvPr id="5" name="矩形 4">
            <a:extLst>
              <a:ext uri="{FF2B5EF4-FFF2-40B4-BE49-F238E27FC236}">
                <a16:creationId xmlns:a16="http://schemas.microsoft.com/office/drawing/2014/main" id="{C4D0DED3-7BE1-46B3-9DBC-2F2CDD14D8CC}"/>
              </a:ext>
            </a:extLst>
          </p:cNvPr>
          <p:cNvSpPr/>
          <p:nvPr/>
        </p:nvSpPr>
        <p:spPr>
          <a:xfrm>
            <a:off x="865183" y="2624182"/>
            <a:ext cx="4673395"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同时获取一个或多个 </a:t>
            </a:r>
            <a:r>
              <a:rPr lang="en-US" altLang="zh-CN" sz="2400" b="1">
                <a:solidFill>
                  <a:srgbClr val="007C6A"/>
                </a:solidFill>
              </a:rPr>
              <a:t>value  </a:t>
            </a:r>
          </a:p>
        </p:txBody>
      </p:sp>
      <p:sp>
        <p:nvSpPr>
          <p:cNvPr id="6" name="矩形 5">
            <a:extLst>
              <a:ext uri="{FF2B5EF4-FFF2-40B4-BE49-F238E27FC236}">
                <a16:creationId xmlns:a16="http://schemas.microsoft.com/office/drawing/2014/main" id="{ED03576C-AB6D-4019-9E67-85BB50E46B11}"/>
              </a:ext>
            </a:extLst>
          </p:cNvPr>
          <p:cNvSpPr/>
          <p:nvPr/>
        </p:nvSpPr>
        <p:spPr>
          <a:xfrm>
            <a:off x="710957" y="3296398"/>
            <a:ext cx="6673943"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msetnx</a:t>
            </a:r>
            <a:r>
              <a:rPr lang="en-US" altLang="zh-CN" sz="2400" b="1">
                <a:solidFill>
                  <a:srgbClr val="007C6A"/>
                </a:solidFill>
              </a:rPr>
              <a:t> &lt;key1&gt;  &lt;value1&gt;  &lt;key2&gt;  &lt;value2&gt;  ..... </a:t>
            </a:r>
          </a:p>
        </p:txBody>
      </p:sp>
      <p:sp>
        <p:nvSpPr>
          <p:cNvPr id="7" name="矩形 6">
            <a:extLst>
              <a:ext uri="{FF2B5EF4-FFF2-40B4-BE49-F238E27FC236}">
                <a16:creationId xmlns:a16="http://schemas.microsoft.com/office/drawing/2014/main" id="{F7302676-0986-44FA-85B5-F26F6264D1FB}"/>
              </a:ext>
            </a:extLst>
          </p:cNvPr>
          <p:cNvSpPr/>
          <p:nvPr/>
        </p:nvSpPr>
        <p:spPr>
          <a:xfrm>
            <a:off x="889086" y="3927477"/>
            <a:ext cx="7355322" cy="1015663"/>
          </a:xfrm>
          <a:prstGeom prst="rect">
            <a:avLst/>
          </a:prstGeom>
        </p:spPr>
        <p:txBody>
          <a:bodyPr wrap="square">
            <a:spAutoFit/>
          </a:bodyPr>
          <a:lstStyle/>
          <a:p>
            <a:pPr marL="800100" lvl="1" indent="-342900">
              <a:lnSpc>
                <a:spcPct val="150000"/>
              </a:lnSpc>
              <a:buFont typeface="Arial" panose="020B0604020202020204" pitchFamily="34" charset="0"/>
              <a:buChar char="•"/>
            </a:pPr>
            <a:r>
              <a:rPr lang="zh-CN" altLang="en-US" sz="2000" b="1">
                <a:solidFill>
                  <a:srgbClr val="007C6A"/>
                </a:solidFill>
              </a:rPr>
              <a:t>同时设置一个或多个 </a:t>
            </a:r>
            <a:r>
              <a:rPr lang="en-US" altLang="zh-CN" sz="2000" b="1">
                <a:solidFill>
                  <a:srgbClr val="007C6A"/>
                </a:solidFill>
              </a:rPr>
              <a:t>key-value </a:t>
            </a:r>
            <a:r>
              <a:rPr lang="zh-CN" altLang="en-US" sz="2000" b="1">
                <a:solidFill>
                  <a:srgbClr val="007C6A"/>
                </a:solidFill>
              </a:rPr>
              <a:t>对，当且仅当所有给定 </a:t>
            </a:r>
            <a:r>
              <a:rPr lang="en-US" altLang="zh-CN" sz="2000" b="1">
                <a:solidFill>
                  <a:srgbClr val="007C6A"/>
                </a:solidFill>
              </a:rPr>
              <a:t>key </a:t>
            </a:r>
            <a:r>
              <a:rPr lang="zh-CN" altLang="en-US" sz="2000" b="1">
                <a:solidFill>
                  <a:srgbClr val="007C6A"/>
                </a:solidFill>
              </a:rPr>
              <a:t>都不存在。</a:t>
            </a:r>
            <a:endParaRPr lang="en-US" altLang="zh-CN" sz="2000" b="1">
              <a:solidFill>
                <a:srgbClr val="007C6A"/>
              </a:solidFill>
            </a:endParaRPr>
          </a:p>
        </p:txBody>
      </p:sp>
      <p:sp>
        <p:nvSpPr>
          <p:cNvPr id="8" name="矩形 7">
            <a:extLst>
              <a:ext uri="{FF2B5EF4-FFF2-40B4-BE49-F238E27FC236}">
                <a16:creationId xmlns:a16="http://schemas.microsoft.com/office/drawing/2014/main" id="{1ED23267-0A83-4D73-AE87-5ADB1E946680}"/>
              </a:ext>
            </a:extLst>
          </p:cNvPr>
          <p:cNvSpPr/>
          <p:nvPr/>
        </p:nvSpPr>
        <p:spPr>
          <a:xfrm>
            <a:off x="2483768" y="116632"/>
            <a:ext cx="3743397"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–string</a:t>
            </a:r>
          </a:p>
        </p:txBody>
      </p:sp>
    </p:spTree>
    <p:extLst>
      <p:ext uri="{BB962C8B-B14F-4D97-AF65-F5344CB8AC3E}">
        <p14:creationId xmlns:p14="http://schemas.microsoft.com/office/powerpoint/2010/main" val="12475411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565BEA7-6E65-43FA-834D-81960129C264}"/>
              </a:ext>
            </a:extLst>
          </p:cNvPr>
          <p:cNvSpPr/>
          <p:nvPr/>
        </p:nvSpPr>
        <p:spPr>
          <a:xfrm>
            <a:off x="683568" y="1124744"/>
            <a:ext cx="5901424"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getrange</a:t>
            </a:r>
            <a:r>
              <a:rPr lang="en-US" altLang="zh-CN" sz="2400" b="1">
                <a:solidFill>
                  <a:srgbClr val="007C6A"/>
                </a:solidFill>
              </a:rPr>
              <a:t>  &lt;key&gt;  &lt;</a:t>
            </a:r>
            <a:r>
              <a:rPr lang="zh-CN" altLang="en-US" sz="2400" b="1">
                <a:solidFill>
                  <a:srgbClr val="007C6A"/>
                </a:solidFill>
              </a:rPr>
              <a:t>起始位置</a:t>
            </a:r>
            <a:r>
              <a:rPr lang="en-US" altLang="zh-CN" sz="2400" b="1">
                <a:solidFill>
                  <a:srgbClr val="007C6A"/>
                </a:solidFill>
              </a:rPr>
              <a:t>&gt;  &lt;</a:t>
            </a:r>
            <a:r>
              <a:rPr lang="zh-CN" altLang="en-US" sz="2400" b="1">
                <a:solidFill>
                  <a:srgbClr val="007C6A"/>
                </a:solidFill>
              </a:rPr>
              <a:t>结束位置</a:t>
            </a:r>
            <a:r>
              <a:rPr lang="en-US" altLang="zh-CN" sz="2400" b="1">
                <a:solidFill>
                  <a:srgbClr val="007C6A"/>
                </a:solidFill>
              </a:rPr>
              <a:t>&gt;</a:t>
            </a:r>
          </a:p>
        </p:txBody>
      </p:sp>
      <p:sp>
        <p:nvSpPr>
          <p:cNvPr id="3" name="矩形 2">
            <a:extLst>
              <a:ext uri="{FF2B5EF4-FFF2-40B4-BE49-F238E27FC236}">
                <a16:creationId xmlns:a16="http://schemas.microsoft.com/office/drawing/2014/main" id="{744B0F19-5C60-450C-AFEE-E026AB9304B0}"/>
              </a:ext>
            </a:extLst>
          </p:cNvPr>
          <p:cNvSpPr/>
          <p:nvPr/>
        </p:nvSpPr>
        <p:spPr>
          <a:xfrm>
            <a:off x="749112" y="1651426"/>
            <a:ext cx="6090770"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获得值的范围，类似</a:t>
            </a:r>
            <a:r>
              <a:rPr lang="en-US" altLang="zh-CN" sz="2400" b="1" dirty="0">
                <a:solidFill>
                  <a:srgbClr val="007C6A"/>
                </a:solidFill>
              </a:rPr>
              <a:t>java</a:t>
            </a:r>
            <a:r>
              <a:rPr lang="zh-CN" altLang="en-US" sz="2400" b="1" dirty="0">
                <a:solidFill>
                  <a:srgbClr val="007C6A"/>
                </a:solidFill>
              </a:rPr>
              <a:t>中的</a:t>
            </a:r>
            <a:r>
              <a:rPr lang="en-US" altLang="zh-CN" sz="2400" b="1" dirty="0">
                <a:solidFill>
                  <a:srgbClr val="007C6A"/>
                </a:solidFill>
              </a:rPr>
              <a:t>substring</a:t>
            </a:r>
          </a:p>
        </p:txBody>
      </p:sp>
      <p:sp>
        <p:nvSpPr>
          <p:cNvPr id="4" name="矩形 3">
            <a:extLst>
              <a:ext uri="{FF2B5EF4-FFF2-40B4-BE49-F238E27FC236}">
                <a16:creationId xmlns:a16="http://schemas.microsoft.com/office/drawing/2014/main" id="{66984CD1-3809-4D9D-9415-090F3CF2EF1E}"/>
              </a:ext>
            </a:extLst>
          </p:cNvPr>
          <p:cNvSpPr/>
          <p:nvPr/>
        </p:nvSpPr>
        <p:spPr>
          <a:xfrm>
            <a:off x="701069" y="2297757"/>
            <a:ext cx="5472267"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err="1">
                <a:solidFill>
                  <a:srgbClr val="007C6A"/>
                </a:solidFill>
              </a:rPr>
              <a:t>setrange</a:t>
            </a:r>
            <a:r>
              <a:rPr lang="en-US" altLang="zh-CN" sz="2400" b="1" dirty="0">
                <a:solidFill>
                  <a:srgbClr val="007C6A"/>
                </a:solidFill>
              </a:rPr>
              <a:t>  &lt;key&gt;   &lt;</a:t>
            </a:r>
            <a:r>
              <a:rPr lang="zh-CN" altLang="en-US" sz="2400" b="1" dirty="0">
                <a:solidFill>
                  <a:srgbClr val="007C6A"/>
                </a:solidFill>
              </a:rPr>
              <a:t>起始位置</a:t>
            </a:r>
            <a:r>
              <a:rPr lang="en-US" altLang="zh-CN" sz="2400" b="1" dirty="0">
                <a:solidFill>
                  <a:srgbClr val="007C6A"/>
                </a:solidFill>
              </a:rPr>
              <a:t>&gt;   &lt;value&gt;</a:t>
            </a:r>
          </a:p>
        </p:txBody>
      </p:sp>
      <p:sp>
        <p:nvSpPr>
          <p:cNvPr id="5" name="矩形 4">
            <a:extLst>
              <a:ext uri="{FF2B5EF4-FFF2-40B4-BE49-F238E27FC236}">
                <a16:creationId xmlns:a16="http://schemas.microsoft.com/office/drawing/2014/main" id="{E7CC52D9-A710-4B3A-94CF-96A68DB65A78}"/>
              </a:ext>
            </a:extLst>
          </p:cNvPr>
          <p:cNvSpPr/>
          <p:nvPr/>
        </p:nvSpPr>
        <p:spPr>
          <a:xfrm>
            <a:off x="766613" y="2824439"/>
            <a:ext cx="7621811" cy="1200329"/>
          </a:xfrm>
          <a:prstGeom prst="rect">
            <a:avLst/>
          </a:prstGeom>
        </p:spPr>
        <p:txBody>
          <a:bodyPr wrap="squar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用 </a:t>
            </a:r>
            <a:r>
              <a:rPr lang="en-US" altLang="zh-CN" sz="2400" b="1" dirty="0">
                <a:solidFill>
                  <a:srgbClr val="007C6A"/>
                </a:solidFill>
              </a:rPr>
              <a:t>&lt;value&gt; </a:t>
            </a:r>
            <a:r>
              <a:rPr lang="zh-CN" altLang="en-US" sz="2400" b="1" dirty="0">
                <a:solidFill>
                  <a:srgbClr val="007C6A"/>
                </a:solidFill>
              </a:rPr>
              <a:t> 覆写</a:t>
            </a:r>
            <a:r>
              <a:rPr lang="en-US" altLang="zh-CN" sz="2400" b="1" dirty="0">
                <a:solidFill>
                  <a:srgbClr val="007C6A"/>
                </a:solidFill>
              </a:rPr>
              <a:t>&lt;key&gt; </a:t>
            </a:r>
            <a:r>
              <a:rPr lang="zh-CN" altLang="en-US" sz="2400" b="1" dirty="0">
                <a:solidFill>
                  <a:srgbClr val="007C6A"/>
                </a:solidFill>
              </a:rPr>
              <a:t>所储存的字符串值，从</a:t>
            </a:r>
            <a:r>
              <a:rPr lang="en-US" altLang="zh-CN" sz="2400" b="1" dirty="0">
                <a:solidFill>
                  <a:srgbClr val="007C6A"/>
                </a:solidFill>
              </a:rPr>
              <a:t>&lt;</a:t>
            </a:r>
            <a:r>
              <a:rPr lang="zh-CN" altLang="en-US" sz="2400" b="1" dirty="0">
                <a:solidFill>
                  <a:srgbClr val="007C6A"/>
                </a:solidFill>
              </a:rPr>
              <a:t>起始位置</a:t>
            </a:r>
            <a:r>
              <a:rPr lang="en-US" altLang="zh-CN" sz="2400" b="1" dirty="0">
                <a:solidFill>
                  <a:srgbClr val="007C6A"/>
                </a:solidFill>
              </a:rPr>
              <a:t>&gt;</a:t>
            </a:r>
            <a:r>
              <a:rPr lang="zh-CN" altLang="en-US" sz="2400" b="1" dirty="0">
                <a:solidFill>
                  <a:srgbClr val="007C6A"/>
                </a:solidFill>
              </a:rPr>
              <a:t>开始。</a:t>
            </a:r>
            <a:endParaRPr lang="en-US" altLang="zh-CN" sz="2400" b="1" dirty="0">
              <a:solidFill>
                <a:srgbClr val="007C6A"/>
              </a:solidFill>
            </a:endParaRPr>
          </a:p>
        </p:txBody>
      </p:sp>
      <p:sp>
        <p:nvSpPr>
          <p:cNvPr id="6" name="矩形 5">
            <a:extLst>
              <a:ext uri="{FF2B5EF4-FFF2-40B4-BE49-F238E27FC236}">
                <a16:creationId xmlns:a16="http://schemas.microsoft.com/office/drawing/2014/main" id="{54A63075-A1CE-4607-8DA8-3FC088D26799}"/>
              </a:ext>
            </a:extLst>
          </p:cNvPr>
          <p:cNvSpPr/>
          <p:nvPr/>
        </p:nvSpPr>
        <p:spPr>
          <a:xfrm>
            <a:off x="2483768" y="116632"/>
            <a:ext cx="3804568"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--String</a:t>
            </a:r>
          </a:p>
        </p:txBody>
      </p:sp>
    </p:spTree>
    <p:extLst>
      <p:ext uri="{BB962C8B-B14F-4D97-AF65-F5344CB8AC3E}">
        <p14:creationId xmlns:p14="http://schemas.microsoft.com/office/powerpoint/2010/main" val="37216254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8791E88-B1AD-465C-9D4E-B93D3A9F4529}"/>
              </a:ext>
            </a:extLst>
          </p:cNvPr>
          <p:cNvSpPr/>
          <p:nvPr/>
        </p:nvSpPr>
        <p:spPr>
          <a:xfrm>
            <a:off x="683568" y="1196752"/>
            <a:ext cx="6120680" cy="646331"/>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altLang="zh-CN" sz="2400" b="1" dirty="0" err="1">
                <a:solidFill>
                  <a:srgbClr val="007C6A"/>
                </a:solidFill>
              </a:rPr>
              <a:t>setex</a:t>
            </a:r>
            <a:r>
              <a:rPr lang="en-US" altLang="zh-CN" sz="2400" b="1" dirty="0">
                <a:solidFill>
                  <a:srgbClr val="007C6A"/>
                </a:solidFill>
              </a:rPr>
              <a:t>  &lt;key&gt;  &lt;</a:t>
            </a:r>
            <a:r>
              <a:rPr lang="zh-CN" altLang="en-US" sz="2400" b="1" dirty="0">
                <a:solidFill>
                  <a:srgbClr val="007C6A"/>
                </a:solidFill>
              </a:rPr>
              <a:t>过期时间</a:t>
            </a:r>
            <a:r>
              <a:rPr lang="en-US" altLang="zh-CN" sz="2400" b="1" dirty="0">
                <a:solidFill>
                  <a:srgbClr val="007C6A"/>
                </a:solidFill>
              </a:rPr>
              <a:t>&gt;   &lt;value&gt;</a:t>
            </a:r>
          </a:p>
        </p:txBody>
      </p:sp>
      <p:sp>
        <p:nvSpPr>
          <p:cNvPr id="3" name="矩形 2">
            <a:extLst>
              <a:ext uri="{FF2B5EF4-FFF2-40B4-BE49-F238E27FC236}">
                <a16:creationId xmlns:a16="http://schemas.microsoft.com/office/drawing/2014/main" id="{AD27AC2F-9580-4FEE-9648-59EC4B3A46A5}"/>
              </a:ext>
            </a:extLst>
          </p:cNvPr>
          <p:cNvSpPr/>
          <p:nvPr/>
        </p:nvSpPr>
        <p:spPr>
          <a:xfrm>
            <a:off x="683568" y="2852936"/>
            <a:ext cx="3267946"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err="1">
                <a:solidFill>
                  <a:srgbClr val="007C6A"/>
                </a:solidFill>
              </a:rPr>
              <a:t>getset</a:t>
            </a:r>
            <a:r>
              <a:rPr lang="en-US" altLang="zh-CN" sz="2400" b="1" dirty="0">
                <a:solidFill>
                  <a:srgbClr val="007C6A"/>
                </a:solidFill>
              </a:rPr>
              <a:t> &lt;key&gt;  &lt;value&gt;</a:t>
            </a:r>
          </a:p>
        </p:txBody>
      </p:sp>
      <p:sp>
        <p:nvSpPr>
          <p:cNvPr id="4" name="矩形 3">
            <a:extLst>
              <a:ext uri="{FF2B5EF4-FFF2-40B4-BE49-F238E27FC236}">
                <a16:creationId xmlns:a16="http://schemas.microsoft.com/office/drawing/2014/main" id="{9CEB7494-82AC-4935-B71E-28D4277F6DF6}"/>
              </a:ext>
            </a:extLst>
          </p:cNvPr>
          <p:cNvSpPr/>
          <p:nvPr/>
        </p:nvSpPr>
        <p:spPr>
          <a:xfrm>
            <a:off x="863229" y="1745046"/>
            <a:ext cx="6870792"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设置键值的同时，设置过期时间，单位秒。</a:t>
            </a:r>
            <a:endParaRPr lang="en-US" altLang="zh-CN" sz="2400" b="1">
              <a:solidFill>
                <a:srgbClr val="007C6A"/>
              </a:solidFill>
            </a:endParaRPr>
          </a:p>
        </p:txBody>
      </p:sp>
      <p:sp>
        <p:nvSpPr>
          <p:cNvPr id="5" name="矩形 4">
            <a:extLst>
              <a:ext uri="{FF2B5EF4-FFF2-40B4-BE49-F238E27FC236}">
                <a16:creationId xmlns:a16="http://schemas.microsoft.com/office/drawing/2014/main" id="{47457D35-CE4C-4D9C-BACB-06B15252094F}"/>
              </a:ext>
            </a:extLst>
          </p:cNvPr>
          <p:cNvSpPr/>
          <p:nvPr/>
        </p:nvSpPr>
        <p:spPr>
          <a:xfrm>
            <a:off x="862586" y="3637660"/>
            <a:ext cx="6252033" cy="583108"/>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以新换旧，设置了新值同时获得旧值。</a:t>
            </a:r>
            <a:endParaRPr lang="en-US" altLang="zh-CN" sz="2400" b="1" dirty="0">
              <a:solidFill>
                <a:srgbClr val="007C6A"/>
              </a:solidFill>
            </a:endParaRPr>
          </a:p>
        </p:txBody>
      </p:sp>
      <p:sp>
        <p:nvSpPr>
          <p:cNvPr id="6" name="矩形 5">
            <a:extLst>
              <a:ext uri="{FF2B5EF4-FFF2-40B4-BE49-F238E27FC236}">
                <a16:creationId xmlns:a16="http://schemas.microsoft.com/office/drawing/2014/main" id="{83698C19-0A48-4508-9A64-876CA4A1A784}"/>
              </a:ext>
            </a:extLst>
          </p:cNvPr>
          <p:cNvSpPr/>
          <p:nvPr/>
        </p:nvSpPr>
        <p:spPr>
          <a:xfrm>
            <a:off x="2483768" y="116632"/>
            <a:ext cx="3804568"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--String</a:t>
            </a:r>
          </a:p>
        </p:txBody>
      </p:sp>
    </p:spTree>
    <p:extLst>
      <p:ext uri="{BB962C8B-B14F-4D97-AF65-F5344CB8AC3E}">
        <p14:creationId xmlns:p14="http://schemas.microsoft.com/office/powerpoint/2010/main" val="34557091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15B3F88-D38A-4D94-9A56-40143BB3BE8D}"/>
              </a:ext>
            </a:extLst>
          </p:cNvPr>
          <p:cNvSpPr/>
          <p:nvPr/>
        </p:nvSpPr>
        <p:spPr>
          <a:xfrm>
            <a:off x="2483768" y="116632"/>
            <a:ext cx="3434017"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--list</a:t>
            </a:r>
          </a:p>
        </p:txBody>
      </p:sp>
      <p:sp>
        <p:nvSpPr>
          <p:cNvPr id="3" name="矩形 2">
            <a:extLst>
              <a:ext uri="{FF2B5EF4-FFF2-40B4-BE49-F238E27FC236}">
                <a16:creationId xmlns:a16="http://schemas.microsoft.com/office/drawing/2014/main" id="{B8D9B39D-3E68-4232-84DB-8A2D4B56A1EE}"/>
              </a:ext>
            </a:extLst>
          </p:cNvPr>
          <p:cNvSpPr/>
          <p:nvPr/>
        </p:nvSpPr>
        <p:spPr>
          <a:xfrm>
            <a:off x="441868" y="1147106"/>
            <a:ext cx="7848872" cy="2977738"/>
          </a:xfrm>
          <a:prstGeom prst="rect">
            <a:avLst/>
          </a:prstGeom>
          <a:ln>
            <a:solidFill>
              <a:schemeClr val="bg1"/>
            </a:solidFill>
          </a:ln>
        </p:spPr>
        <p:txBody>
          <a:bodyPr wrap="square">
            <a:spAutoFit/>
          </a:bodyPr>
          <a:lstStyle/>
          <a:p>
            <a:pPr>
              <a:lnSpc>
                <a:spcPct val="150000"/>
              </a:lnSpc>
            </a:pPr>
            <a:r>
              <a:rPr lang="en-US" altLang="zh-CN" sz="2400" b="1" dirty="0">
                <a:solidFill>
                  <a:srgbClr val="007C6A"/>
                </a:solidFill>
                <a:latin typeface="Verdana" panose="020B0604030504040204" pitchFamily="34" charset="0"/>
              </a:rPr>
              <a:t>List</a:t>
            </a:r>
            <a:endParaRPr lang="zh-CN" altLang="en-US" sz="1400" b="1" dirty="0">
              <a:solidFill>
                <a:srgbClr val="007C6A"/>
              </a:solidFill>
              <a:latin typeface="Verdana" panose="020B0604030504040204" pitchFamily="34" charset="0"/>
            </a:endParaRPr>
          </a:p>
          <a:p>
            <a:pPr marL="285750" indent="-285750">
              <a:lnSpc>
                <a:spcPct val="150000"/>
              </a:lnSpc>
              <a:buFont typeface="Wingdings" panose="05000000000000000000" pitchFamily="2" charset="2"/>
              <a:buChar char="Ø"/>
            </a:pPr>
            <a:r>
              <a:rPr lang="zh-CN" altLang="en-US" dirty="0">
                <a:solidFill>
                  <a:srgbClr val="007C6A"/>
                </a:solidFill>
                <a:latin typeface="Verdana" panose="020B0604030504040204" pitchFamily="34" charset="0"/>
                <a:ea typeface="Verdana" panose="020B0604030504040204" pitchFamily="34" charset="0"/>
              </a:rPr>
              <a:t>单键多值</a:t>
            </a:r>
            <a:endParaRPr lang="en-US" altLang="zh-CN" dirty="0">
              <a:solidFill>
                <a:srgbClr val="007C6A"/>
              </a:solidFill>
              <a:latin typeface="Verdana" panose="020B0604030504040204" pitchFamily="34" charset="0"/>
              <a:ea typeface="Verdana" panose="020B0604030504040204" pitchFamily="34" charset="0"/>
            </a:endParaRPr>
          </a:p>
          <a:p>
            <a:pPr marL="285750" indent="-285750">
              <a:lnSpc>
                <a:spcPct val="150000"/>
              </a:lnSpc>
              <a:buFont typeface="Wingdings" panose="05000000000000000000" pitchFamily="2" charset="2"/>
              <a:buChar char="Ø"/>
            </a:pPr>
            <a:r>
              <a:rPr lang="en-US" altLang="zh-CN" dirty="0">
                <a:solidFill>
                  <a:srgbClr val="007C6A"/>
                </a:solidFill>
                <a:latin typeface="Verdana" panose="020B0604030504040204" pitchFamily="34" charset="0"/>
                <a:ea typeface="Verdana" panose="020B0604030504040204" pitchFamily="34" charset="0"/>
              </a:rPr>
              <a:t>Redis </a:t>
            </a:r>
            <a:r>
              <a:rPr lang="zh-CN" altLang="en-US" dirty="0">
                <a:solidFill>
                  <a:srgbClr val="007C6A"/>
                </a:solidFill>
                <a:latin typeface="Verdana" panose="020B0604030504040204" pitchFamily="34" charset="0"/>
                <a:ea typeface="Verdana" panose="020B0604030504040204" pitchFamily="34" charset="0"/>
              </a:rPr>
              <a:t>列表是简单的字符串列表，按照插入顺序排序。你可以添加一个元素到列表的头部（左边）或者尾部（右边）。</a:t>
            </a:r>
            <a:endParaRPr lang="en-US" altLang="zh-CN" dirty="0">
              <a:solidFill>
                <a:srgbClr val="007C6A"/>
              </a:solidFill>
              <a:latin typeface="Verdana" panose="020B0604030504040204" pitchFamily="34" charset="0"/>
              <a:ea typeface="Verdana" panose="020B0604030504040204" pitchFamily="34" charset="0"/>
            </a:endParaRPr>
          </a:p>
          <a:p>
            <a:pPr marL="285750" indent="-285750">
              <a:lnSpc>
                <a:spcPct val="150000"/>
              </a:lnSpc>
              <a:buFont typeface="Wingdings" panose="05000000000000000000" pitchFamily="2" charset="2"/>
              <a:buChar char="Ø"/>
            </a:pPr>
            <a:r>
              <a:rPr lang="zh-CN" altLang="en-US" dirty="0">
                <a:solidFill>
                  <a:srgbClr val="007C6A"/>
                </a:solidFill>
                <a:latin typeface="Verdana" panose="020B0604030504040204" pitchFamily="34" charset="0"/>
                <a:ea typeface="Verdana" panose="020B0604030504040204" pitchFamily="34" charset="0"/>
              </a:rPr>
              <a:t>它的底层实际是个</a:t>
            </a:r>
            <a:r>
              <a:rPr lang="zh-CN" altLang="en-US" b="1" dirty="0">
                <a:solidFill>
                  <a:srgbClr val="007C6A"/>
                </a:solidFill>
                <a:latin typeface="Verdana" panose="020B0604030504040204" pitchFamily="34" charset="0"/>
                <a:ea typeface="Verdana" panose="020B0604030504040204" pitchFamily="34" charset="0"/>
              </a:rPr>
              <a:t>双向链表，对两端的操作性能很高，通过索引下标的操作中间的节点性能会较差。</a:t>
            </a:r>
          </a:p>
          <a:p>
            <a:pPr marL="285750" indent="-285750">
              <a:lnSpc>
                <a:spcPct val="150000"/>
              </a:lnSpc>
              <a:buFont typeface="Wingdings" panose="05000000000000000000" pitchFamily="2" charset="2"/>
              <a:buChar char="Ø"/>
            </a:pPr>
            <a:endParaRPr lang="zh-CN" altLang="en-US" sz="1100" dirty="0">
              <a:solidFill>
                <a:srgbClr val="007C6A"/>
              </a:solidFill>
              <a:latin typeface="Verdana" panose="020B0604030504040204" pitchFamily="34" charset="0"/>
              <a:ea typeface="Verdana" panose="020B0604030504040204" pitchFamily="34" charset="0"/>
            </a:endParaRPr>
          </a:p>
        </p:txBody>
      </p:sp>
      <p:cxnSp>
        <p:nvCxnSpPr>
          <p:cNvPr id="4" name="直接连接符 3">
            <a:extLst>
              <a:ext uri="{FF2B5EF4-FFF2-40B4-BE49-F238E27FC236}">
                <a16:creationId xmlns:a16="http://schemas.microsoft.com/office/drawing/2014/main" id="{EE83AFAC-427B-4283-9A84-66B11356E722}"/>
              </a:ext>
            </a:extLst>
          </p:cNvPr>
          <p:cNvCxnSpPr/>
          <p:nvPr/>
        </p:nvCxnSpPr>
        <p:spPr>
          <a:xfrm>
            <a:off x="941602" y="4508987"/>
            <a:ext cx="7052013" cy="0"/>
          </a:xfrm>
          <a:prstGeom prst="line">
            <a:avLst/>
          </a:prstGeom>
          <a:ln w="57150">
            <a:solidFill>
              <a:srgbClr val="007C6A"/>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0C93E361-C1B5-41F6-9DC9-A752C95925F0}"/>
              </a:ext>
            </a:extLst>
          </p:cNvPr>
          <p:cNvCxnSpPr/>
          <p:nvPr/>
        </p:nvCxnSpPr>
        <p:spPr>
          <a:xfrm>
            <a:off x="941602" y="5229067"/>
            <a:ext cx="7052013" cy="0"/>
          </a:xfrm>
          <a:prstGeom prst="line">
            <a:avLst/>
          </a:prstGeom>
          <a:ln w="57150">
            <a:solidFill>
              <a:srgbClr val="007C6A"/>
            </a:solidFill>
          </a:ln>
        </p:spPr>
        <p:style>
          <a:lnRef idx="1">
            <a:schemeClr val="accent1"/>
          </a:lnRef>
          <a:fillRef idx="0">
            <a:schemeClr val="accent1"/>
          </a:fillRef>
          <a:effectRef idx="0">
            <a:schemeClr val="accent1"/>
          </a:effectRef>
          <a:fontRef idx="minor">
            <a:schemeClr val="tx1"/>
          </a:fontRef>
        </p:style>
      </p:cxnSp>
      <p:sp>
        <p:nvSpPr>
          <p:cNvPr id="6" name="圆角矩形 9">
            <a:extLst>
              <a:ext uri="{FF2B5EF4-FFF2-40B4-BE49-F238E27FC236}">
                <a16:creationId xmlns:a16="http://schemas.microsoft.com/office/drawing/2014/main" id="{9868E1AB-6667-41A6-BAAA-99F0F023D8EA}"/>
              </a:ext>
            </a:extLst>
          </p:cNvPr>
          <p:cNvSpPr/>
          <p:nvPr/>
        </p:nvSpPr>
        <p:spPr>
          <a:xfrm>
            <a:off x="1146490" y="4653003"/>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v1</a:t>
            </a:r>
            <a:endParaRPr lang="zh-CN" altLang="en-US"/>
          </a:p>
        </p:txBody>
      </p:sp>
      <p:sp>
        <p:nvSpPr>
          <p:cNvPr id="7" name="圆角矩形 10">
            <a:extLst>
              <a:ext uri="{FF2B5EF4-FFF2-40B4-BE49-F238E27FC236}">
                <a16:creationId xmlns:a16="http://schemas.microsoft.com/office/drawing/2014/main" id="{790F1F7D-975B-4895-BEEF-5CB5E87D9B84}"/>
              </a:ext>
            </a:extLst>
          </p:cNvPr>
          <p:cNvSpPr/>
          <p:nvPr/>
        </p:nvSpPr>
        <p:spPr>
          <a:xfrm>
            <a:off x="2170398" y="4653003"/>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v2</a:t>
            </a:r>
            <a:endParaRPr lang="zh-CN" altLang="en-US"/>
          </a:p>
        </p:txBody>
      </p:sp>
      <p:sp>
        <p:nvSpPr>
          <p:cNvPr id="8" name="圆角矩形 11">
            <a:extLst>
              <a:ext uri="{FF2B5EF4-FFF2-40B4-BE49-F238E27FC236}">
                <a16:creationId xmlns:a16="http://schemas.microsoft.com/office/drawing/2014/main" id="{DB788172-17E0-4138-AA41-7190D2A1CF2D}"/>
              </a:ext>
            </a:extLst>
          </p:cNvPr>
          <p:cNvSpPr/>
          <p:nvPr/>
        </p:nvSpPr>
        <p:spPr>
          <a:xfrm>
            <a:off x="3194306" y="4653003"/>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v3</a:t>
            </a:r>
            <a:endParaRPr lang="zh-CN" altLang="en-US"/>
          </a:p>
        </p:txBody>
      </p:sp>
      <p:sp>
        <p:nvSpPr>
          <p:cNvPr id="9" name="圆角矩形 12">
            <a:extLst>
              <a:ext uri="{FF2B5EF4-FFF2-40B4-BE49-F238E27FC236}">
                <a16:creationId xmlns:a16="http://schemas.microsoft.com/office/drawing/2014/main" id="{BE5BAB79-FB7B-430C-B1CC-61803B6CFFF7}"/>
              </a:ext>
            </a:extLst>
          </p:cNvPr>
          <p:cNvSpPr/>
          <p:nvPr/>
        </p:nvSpPr>
        <p:spPr>
          <a:xfrm>
            <a:off x="4178516" y="4653003"/>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v4</a:t>
            </a:r>
            <a:endParaRPr lang="zh-CN" altLang="en-US"/>
          </a:p>
        </p:txBody>
      </p:sp>
      <p:sp>
        <p:nvSpPr>
          <p:cNvPr id="10" name="圆角矩形 13">
            <a:extLst>
              <a:ext uri="{FF2B5EF4-FFF2-40B4-BE49-F238E27FC236}">
                <a16:creationId xmlns:a16="http://schemas.microsoft.com/office/drawing/2014/main" id="{87FF37E8-C7DB-4562-91CE-9B7E1541BC4E}"/>
              </a:ext>
            </a:extLst>
          </p:cNvPr>
          <p:cNvSpPr/>
          <p:nvPr/>
        </p:nvSpPr>
        <p:spPr>
          <a:xfrm>
            <a:off x="5106515" y="4653003"/>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v5</a:t>
            </a:r>
            <a:endParaRPr lang="zh-CN" altLang="en-US"/>
          </a:p>
        </p:txBody>
      </p:sp>
      <p:sp>
        <p:nvSpPr>
          <p:cNvPr id="11" name="圆角矩形 14">
            <a:extLst>
              <a:ext uri="{FF2B5EF4-FFF2-40B4-BE49-F238E27FC236}">
                <a16:creationId xmlns:a16="http://schemas.microsoft.com/office/drawing/2014/main" id="{7DEEF74A-5500-4CEE-BE27-42FDC93742E3}"/>
              </a:ext>
            </a:extLst>
          </p:cNvPr>
          <p:cNvSpPr/>
          <p:nvPr/>
        </p:nvSpPr>
        <p:spPr>
          <a:xfrm>
            <a:off x="6034514" y="4653003"/>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v6</a:t>
            </a:r>
            <a:endParaRPr lang="zh-CN" altLang="en-US"/>
          </a:p>
        </p:txBody>
      </p:sp>
      <p:sp>
        <p:nvSpPr>
          <p:cNvPr id="12" name="圆角矩形 15">
            <a:extLst>
              <a:ext uri="{FF2B5EF4-FFF2-40B4-BE49-F238E27FC236}">
                <a16:creationId xmlns:a16="http://schemas.microsoft.com/office/drawing/2014/main" id="{BB04E39B-9344-42F2-B5F7-93680727A204}"/>
              </a:ext>
            </a:extLst>
          </p:cNvPr>
          <p:cNvSpPr/>
          <p:nvPr/>
        </p:nvSpPr>
        <p:spPr>
          <a:xfrm>
            <a:off x="6962513" y="4653003"/>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v7</a:t>
            </a:r>
            <a:endParaRPr lang="zh-CN" altLang="en-US"/>
          </a:p>
        </p:txBody>
      </p:sp>
      <p:grpSp>
        <p:nvGrpSpPr>
          <p:cNvPr id="13" name="组合 12">
            <a:extLst>
              <a:ext uri="{FF2B5EF4-FFF2-40B4-BE49-F238E27FC236}">
                <a16:creationId xmlns:a16="http://schemas.microsoft.com/office/drawing/2014/main" id="{50905B68-42F4-4D97-A4C6-7D69B0500732}"/>
              </a:ext>
            </a:extLst>
          </p:cNvPr>
          <p:cNvGrpSpPr/>
          <p:nvPr/>
        </p:nvGrpSpPr>
        <p:grpSpPr>
          <a:xfrm>
            <a:off x="1814550" y="4764102"/>
            <a:ext cx="479876" cy="224408"/>
            <a:chOff x="1700064" y="5373216"/>
            <a:chExt cx="479876" cy="224408"/>
          </a:xfrm>
        </p:grpSpPr>
        <p:cxnSp>
          <p:nvCxnSpPr>
            <p:cNvPr id="14" name="直接箭头连接符 13">
              <a:extLst>
                <a:ext uri="{FF2B5EF4-FFF2-40B4-BE49-F238E27FC236}">
                  <a16:creationId xmlns:a16="http://schemas.microsoft.com/office/drawing/2014/main" id="{A78239C4-53F7-4C56-88BD-92CD1F32F010}"/>
                </a:ext>
              </a:extLst>
            </p:cNvPr>
            <p:cNvCxnSpPr/>
            <p:nvPr/>
          </p:nvCxnSpPr>
          <p:spPr>
            <a:xfrm>
              <a:off x="1747892" y="5373216"/>
              <a:ext cx="432048" cy="0"/>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B750CBDE-715D-4AAA-A905-A447CA44D028}"/>
                </a:ext>
              </a:extLst>
            </p:cNvPr>
            <p:cNvCxnSpPr/>
            <p:nvPr/>
          </p:nvCxnSpPr>
          <p:spPr>
            <a:xfrm flipH="1">
              <a:off x="1700064" y="5589240"/>
              <a:ext cx="423664" cy="8384"/>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a16="http://schemas.microsoft.com/office/drawing/2014/main" id="{7540AD1C-B2D3-4AD0-B746-2BB1DD809E00}"/>
              </a:ext>
            </a:extLst>
          </p:cNvPr>
          <p:cNvGrpSpPr/>
          <p:nvPr/>
        </p:nvGrpSpPr>
        <p:grpSpPr>
          <a:xfrm>
            <a:off x="2852904" y="4764102"/>
            <a:ext cx="479876" cy="224408"/>
            <a:chOff x="1700064" y="5373216"/>
            <a:chExt cx="479876" cy="224408"/>
          </a:xfrm>
        </p:grpSpPr>
        <p:cxnSp>
          <p:nvCxnSpPr>
            <p:cNvPr id="17" name="直接箭头连接符 16">
              <a:extLst>
                <a:ext uri="{FF2B5EF4-FFF2-40B4-BE49-F238E27FC236}">
                  <a16:creationId xmlns:a16="http://schemas.microsoft.com/office/drawing/2014/main" id="{49BA7D84-1BB8-4663-812E-AAA93AA4FCF1}"/>
                </a:ext>
              </a:extLst>
            </p:cNvPr>
            <p:cNvCxnSpPr/>
            <p:nvPr/>
          </p:nvCxnSpPr>
          <p:spPr>
            <a:xfrm>
              <a:off x="1747892" y="5373216"/>
              <a:ext cx="432048" cy="0"/>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6DAB0AAA-748F-4ED6-9ACE-0E693BD7F606}"/>
                </a:ext>
              </a:extLst>
            </p:cNvPr>
            <p:cNvCxnSpPr/>
            <p:nvPr/>
          </p:nvCxnSpPr>
          <p:spPr>
            <a:xfrm flipH="1">
              <a:off x="1700064" y="5589240"/>
              <a:ext cx="423664" cy="8384"/>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组合 18">
            <a:extLst>
              <a:ext uri="{FF2B5EF4-FFF2-40B4-BE49-F238E27FC236}">
                <a16:creationId xmlns:a16="http://schemas.microsoft.com/office/drawing/2014/main" id="{3BD6644B-6156-4DFF-934B-4AA8F96C03B3}"/>
              </a:ext>
            </a:extLst>
          </p:cNvPr>
          <p:cNvGrpSpPr/>
          <p:nvPr/>
        </p:nvGrpSpPr>
        <p:grpSpPr>
          <a:xfrm>
            <a:off x="3842518" y="4746816"/>
            <a:ext cx="479876" cy="224408"/>
            <a:chOff x="1700064" y="5373216"/>
            <a:chExt cx="479876" cy="224408"/>
          </a:xfrm>
        </p:grpSpPr>
        <p:cxnSp>
          <p:nvCxnSpPr>
            <p:cNvPr id="20" name="直接箭头连接符 19">
              <a:extLst>
                <a:ext uri="{FF2B5EF4-FFF2-40B4-BE49-F238E27FC236}">
                  <a16:creationId xmlns:a16="http://schemas.microsoft.com/office/drawing/2014/main" id="{AB8ED18C-CB64-4906-A675-AEDFAD930A9B}"/>
                </a:ext>
              </a:extLst>
            </p:cNvPr>
            <p:cNvCxnSpPr/>
            <p:nvPr/>
          </p:nvCxnSpPr>
          <p:spPr>
            <a:xfrm>
              <a:off x="1747892" y="5373216"/>
              <a:ext cx="432048" cy="0"/>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69BB12C0-1179-4BD3-821C-F0B6A7648709}"/>
                </a:ext>
              </a:extLst>
            </p:cNvPr>
            <p:cNvCxnSpPr/>
            <p:nvPr/>
          </p:nvCxnSpPr>
          <p:spPr>
            <a:xfrm flipH="1">
              <a:off x="1700064" y="5589240"/>
              <a:ext cx="423664" cy="8384"/>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组合 21">
            <a:extLst>
              <a:ext uri="{FF2B5EF4-FFF2-40B4-BE49-F238E27FC236}">
                <a16:creationId xmlns:a16="http://schemas.microsoft.com/office/drawing/2014/main" id="{879E8669-CE69-4B67-8290-4E5E1F49C7D8}"/>
              </a:ext>
            </a:extLst>
          </p:cNvPr>
          <p:cNvGrpSpPr/>
          <p:nvPr/>
        </p:nvGrpSpPr>
        <p:grpSpPr>
          <a:xfrm>
            <a:off x="4791008" y="4746816"/>
            <a:ext cx="479876" cy="224408"/>
            <a:chOff x="1700064" y="5373216"/>
            <a:chExt cx="479876" cy="224408"/>
          </a:xfrm>
        </p:grpSpPr>
        <p:cxnSp>
          <p:nvCxnSpPr>
            <p:cNvPr id="23" name="直接箭头连接符 22">
              <a:extLst>
                <a:ext uri="{FF2B5EF4-FFF2-40B4-BE49-F238E27FC236}">
                  <a16:creationId xmlns:a16="http://schemas.microsoft.com/office/drawing/2014/main" id="{BBF00B32-4109-4C60-89C3-90DA5AFEC654}"/>
                </a:ext>
              </a:extLst>
            </p:cNvPr>
            <p:cNvCxnSpPr/>
            <p:nvPr/>
          </p:nvCxnSpPr>
          <p:spPr>
            <a:xfrm>
              <a:off x="1747892" y="5373216"/>
              <a:ext cx="432048" cy="0"/>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B1DD3402-DCD6-4B1F-9911-BCBC92CAB49A}"/>
                </a:ext>
              </a:extLst>
            </p:cNvPr>
            <p:cNvCxnSpPr/>
            <p:nvPr/>
          </p:nvCxnSpPr>
          <p:spPr>
            <a:xfrm flipH="1">
              <a:off x="1700064" y="5589240"/>
              <a:ext cx="423664" cy="8384"/>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组合 24">
            <a:extLst>
              <a:ext uri="{FF2B5EF4-FFF2-40B4-BE49-F238E27FC236}">
                <a16:creationId xmlns:a16="http://schemas.microsoft.com/office/drawing/2014/main" id="{C95AC9B3-D109-43AA-9DAD-E61BF30875C2}"/>
              </a:ext>
            </a:extLst>
          </p:cNvPr>
          <p:cNvGrpSpPr/>
          <p:nvPr/>
        </p:nvGrpSpPr>
        <p:grpSpPr>
          <a:xfrm>
            <a:off x="5794576" y="4757851"/>
            <a:ext cx="479876" cy="224408"/>
            <a:chOff x="1700064" y="5373216"/>
            <a:chExt cx="479876" cy="224408"/>
          </a:xfrm>
        </p:grpSpPr>
        <p:cxnSp>
          <p:nvCxnSpPr>
            <p:cNvPr id="26" name="直接箭头连接符 25">
              <a:extLst>
                <a:ext uri="{FF2B5EF4-FFF2-40B4-BE49-F238E27FC236}">
                  <a16:creationId xmlns:a16="http://schemas.microsoft.com/office/drawing/2014/main" id="{43AF51C6-478E-4076-91B5-7832CFB394F9}"/>
                </a:ext>
              </a:extLst>
            </p:cNvPr>
            <p:cNvCxnSpPr/>
            <p:nvPr/>
          </p:nvCxnSpPr>
          <p:spPr>
            <a:xfrm>
              <a:off x="1747892" y="5373216"/>
              <a:ext cx="432048" cy="0"/>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964EEDC3-D836-4B34-9767-46F37A1D6A55}"/>
                </a:ext>
              </a:extLst>
            </p:cNvPr>
            <p:cNvCxnSpPr/>
            <p:nvPr/>
          </p:nvCxnSpPr>
          <p:spPr>
            <a:xfrm flipH="1">
              <a:off x="1700064" y="5589240"/>
              <a:ext cx="423664" cy="8384"/>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 name="组合 27">
            <a:extLst>
              <a:ext uri="{FF2B5EF4-FFF2-40B4-BE49-F238E27FC236}">
                <a16:creationId xmlns:a16="http://schemas.microsoft.com/office/drawing/2014/main" id="{01201AD6-6C21-40F8-A23D-417ADE69973E}"/>
              </a:ext>
            </a:extLst>
          </p:cNvPr>
          <p:cNvGrpSpPr/>
          <p:nvPr/>
        </p:nvGrpSpPr>
        <p:grpSpPr>
          <a:xfrm>
            <a:off x="6654620" y="4743121"/>
            <a:ext cx="479876" cy="224408"/>
            <a:chOff x="1700064" y="5373216"/>
            <a:chExt cx="479876" cy="224408"/>
          </a:xfrm>
        </p:grpSpPr>
        <p:cxnSp>
          <p:nvCxnSpPr>
            <p:cNvPr id="29" name="直接箭头连接符 28">
              <a:extLst>
                <a:ext uri="{FF2B5EF4-FFF2-40B4-BE49-F238E27FC236}">
                  <a16:creationId xmlns:a16="http://schemas.microsoft.com/office/drawing/2014/main" id="{448A4DCF-06B5-433C-90C8-609320EAE6F8}"/>
                </a:ext>
              </a:extLst>
            </p:cNvPr>
            <p:cNvCxnSpPr/>
            <p:nvPr/>
          </p:nvCxnSpPr>
          <p:spPr>
            <a:xfrm>
              <a:off x="1747892" y="5373216"/>
              <a:ext cx="432048" cy="0"/>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CFCFF357-DB37-4341-BEF2-02ED11393F6C}"/>
                </a:ext>
              </a:extLst>
            </p:cNvPr>
            <p:cNvCxnSpPr/>
            <p:nvPr/>
          </p:nvCxnSpPr>
          <p:spPr>
            <a:xfrm flipH="1">
              <a:off x="1700064" y="5589240"/>
              <a:ext cx="423664" cy="8384"/>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1" name="直接箭头连接符 30">
            <a:extLst>
              <a:ext uri="{FF2B5EF4-FFF2-40B4-BE49-F238E27FC236}">
                <a16:creationId xmlns:a16="http://schemas.microsoft.com/office/drawing/2014/main" id="{D999383C-5747-416F-B041-99FB3D01CE31}"/>
              </a:ext>
            </a:extLst>
          </p:cNvPr>
          <p:cNvCxnSpPr/>
          <p:nvPr/>
        </p:nvCxnSpPr>
        <p:spPr>
          <a:xfrm flipV="1">
            <a:off x="416530" y="4910640"/>
            <a:ext cx="360447" cy="822483"/>
          </a:xfrm>
          <a:prstGeom prst="straightConnector1">
            <a:avLst/>
          </a:prstGeom>
          <a:ln w="762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C76850D0-F1FA-41CE-AC1F-2367AF72A9CA}"/>
              </a:ext>
            </a:extLst>
          </p:cNvPr>
          <p:cNvCxnSpPr/>
          <p:nvPr/>
        </p:nvCxnSpPr>
        <p:spPr>
          <a:xfrm>
            <a:off x="8129526" y="4987700"/>
            <a:ext cx="462641" cy="909720"/>
          </a:xfrm>
          <a:prstGeom prst="straightConnector1">
            <a:avLst/>
          </a:prstGeom>
          <a:ln w="762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9FFE137A-E1ED-47B8-96E5-573C98B7C2C0}"/>
              </a:ext>
            </a:extLst>
          </p:cNvPr>
          <p:cNvCxnSpPr/>
          <p:nvPr/>
        </p:nvCxnSpPr>
        <p:spPr>
          <a:xfrm flipH="1">
            <a:off x="674558" y="5085051"/>
            <a:ext cx="344849" cy="812369"/>
          </a:xfrm>
          <a:prstGeom prst="straightConnector1">
            <a:avLst/>
          </a:prstGeom>
          <a:ln w="762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1C6C4908-BC64-46AB-A5FC-C55B34B43B77}"/>
              </a:ext>
            </a:extLst>
          </p:cNvPr>
          <p:cNvCxnSpPr/>
          <p:nvPr/>
        </p:nvCxnSpPr>
        <p:spPr>
          <a:xfrm flipH="1" flipV="1">
            <a:off x="7849674" y="5023183"/>
            <a:ext cx="470834" cy="936103"/>
          </a:xfrm>
          <a:prstGeom prst="straightConnector1">
            <a:avLst/>
          </a:prstGeom>
          <a:ln w="762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74711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3B06783-8932-4215-933B-2DF0B6C839B4}"/>
              </a:ext>
            </a:extLst>
          </p:cNvPr>
          <p:cNvSpPr/>
          <p:nvPr/>
        </p:nvSpPr>
        <p:spPr>
          <a:xfrm>
            <a:off x="2483768" y="116632"/>
            <a:ext cx="3434017"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--list</a:t>
            </a:r>
          </a:p>
        </p:txBody>
      </p:sp>
      <p:sp>
        <p:nvSpPr>
          <p:cNvPr id="3" name="矩形 2">
            <a:extLst>
              <a:ext uri="{FF2B5EF4-FFF2-40B4-BE49-F238E27FC236}">
                <a16:creationId xmlns:a16="http://schemas.microsoft.com/office/drawing/2014/main" id="{4F2274C7-6317-4356-BE9F-5A43A7792130}"/>
              </a:ext>
            </a:extLst>
          </p:cNvPr>
          <p:cNvSpPr/>
          <p:nvPr/>
        </p:nvSpPr>
        <p:spPr>
          <a:xfrm>
            <a:off x="611560" y="1052736"/>
            <a:ext cx="7237174"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err="1">
                <a:solidFill>
                  <a:srgbClr val="007C6A"/>
                </a:solidFill>
              </a:rPr>
              <a:t>lpush</a:t>
            </a:r>
            <a:r>
              <a:rPr lang="en-US" altLang="zh-CN" sz="2400" b="1" dirty="0">
                <a:solidFill>
                  <a:srgbClr val="007C6A"/>
                </a:solidFill>
              </a:rPr>
              <a:t>/</a:t>
            </a:r>
            <a:r>
              <a:rPr lang="en-US" altLang="zh-CN" sz="2400" b="1" dirty="0" err="1">
                <a:solidFill>
                  <a:srgbClr val="007C6A"/>
                </a:solidFill>
              </a:rPr>
              <a:t>rpush</a:t>
            </a:r>
            <a:r>
              <a:rPr lang="en-US" altLang="zh-CN" sz="2400" b="1" dirty="0">
                <a:solidFill>
                  <a:srgbClr val="007C6A"/>
                </a:solidFill>
              </a:rPr>
              <a:t>  &lt;key&gt;  &lt;value1&gt;  &lt;value2&gt;  &lt;value3&gt; ....</a:t>
            </a:r>
          </a:p>
        </p:txBody>
      </p:sp>
      <p:sp>
        <p:nvSpPr>
          <p:cNvPr id="4" name="矩形 3">
            <a:extLst>
              <a:ext uri="{FF2B5EF4-FFF2-40B4-BE49-F238E27FC236}">
                <a16:creationId xmlns:a16="http://schemas.microsoft.com/office/drawing/2014/main" id="{36F20A3C-BDCD-41EF-9201-EBF86E6D2D50}"/>
              </a:ext>
            </a:extLst>
          </p:cNvPr>
          <p:cNvSpPr/>
          <p:nvPr/>
        </p:nvSpPr>
        <p:spPr>
          <a:xfrm>
            <a:off x="755576" y="1641808"/>
            <a:ext cx="5456943"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从左边</a:t>
            </a:r>
            <a:r>
              <a:rPr lang="en-US" altLang="zh-CN" sz="2400" b="1">
                <a:solidFill>
                  <a:srgbClr val="007C6A"/>
                </a:solidFill>
              </a:rPr>
              <a:t>/</a:t>
            </a:r>
            <a:r>
              <a:rPr lang="zh-CN" altLang="en-US" sz="2400" b="1">
                <a:solidFill>
                  <a:srgbClr val="007C6A"/>
                </a:solidFill>
              </a:rPr>
              <a:t>右边插入一个或多个值。</a:t>
            </a:r>
            <a:endParaRPr lang="en-US" altLang="zh-CN" sz="2400" b="1">
              <a:solidFill>
                <a:srgbClr val="007C6A"/>
              </a:solidFill>
            </a:endParaRPr>
          </a:p>
        </p:txBody>
      </p:sp>
      <p:sp>
        <p:nvSpPr>
          <p:cNvPr id="5" name="矩形 4">
            <a:extLst>
              <a:ext uri="{FF2B5EF4-FFF2-40B4-BE49-F238E27FC236}">
                <a16:creationId xmlns:a16="http://schemas.microsoft.com/office/drawing/2014/main" id="{406EA57D-E4F1-410D-9AA6-31D3B140E56A}"/>
              </a:ext>
            </a:extLst>
          </p:cNvPr>
          <p:cNvSpPr/>
          <p:nvPr/>
        </p:nvSpPr>
        <p:spPr>
          <a:xfrm>
            <a:off x="611560" y="2230880"/>
            <a:ext cx="2791085" cy="589072"/>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err="1">
                <a:solidFill>
                  <a:srgbClr val="007C6A"/>
                </a:solidFill>
              </a:rPr>
              <a:t>lpop</a:t>
            </a:r>
            <a:r>
              <a:rPr lang="en-US" altLang="zh-CN" sz="2400" b="1" dirty="0">
                <a:solidFill>
                  <a:srgbClr val="007C6A"/>
                </a:solidFill>
              </a:rPr>
              <a:t>/</a:t>
            </a:r>
            <a:r>
              <a:rPr lang="en-US" altLang="zh-CN" sz="2400" b="1" dirty="0" err="1">
                <a:solidFill>
                  <a:srgbClr val="007C6A"/>
                </a:solidFill>
              </a:rPr>
              <a:t>rpop</a:t>
            </a:r>
            <a:r>
              <a:rPr lang="en-US" altLang="zh-CN" sz="2400" b="1" dirty="0">
                <a:solidFill>
                  <a:srgbClr val="007C6A"/>
                </a:solidFill>
              </a:rPr>
              <a:t>  &lt;key&gt; </a:t>
            </a:r>
          </a:p>
        </p:txBody>
      </p:sp>
      <p:sp>
        <p:nvSpPr>
          <p:cNvPr id="6" name="矩形 5">
            <a:extLst>
              <a:ext uri="{FF2B5EF4-FFF2-40B4-BE49-F238E27FC236}">
                <a16:creationId xmlns:a16="http://schemas.microsoft.com/office/drawing/2014/main" id="{E69F5BC0-E34B-485F-B123-769AE5457486}"/>
              </a:ext>
            </a:extLst>
          </p:cNvPr>
          <p:cNvSpPr/>
          <p:nvPr/>
        </p:nvSpPr>
        <p:spPr>
          <a:xfrm>
            <a:off x="755576" y="2819952"/>
            <a:ext cx="4528804" cy="1137106"/>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从左边</a:t>
            </a:r>
            <a:r>
              <a:rPr lang="en-US" altLang="zh-CN" sz="2400" b="1" dirty="0">
                <a:solidFill>
                  <a:srgbClr val="007C6A"/>
                </a:solidFill>
              </a:rPr>
              <a:t>/</a:t>
            </a:r>
            <a:r>
              <a:rPr lang="zh-CN" altLang="en-US" sz="2400" b="1" dirty="0">
                <a:solidFill>
                  <a:srgbClr val="007C6A"/>
                </a:solidFill>
              </a:rPr>
              <a:t>右边吐出一个值。</a:t>
            </a:r>
            <a:endParaRPr lang="en-US" altLang="zh-CN" sz="2400" b="1" dirty="0">
              <a:solidFill>
                <a:srgbClr val="007C6A"/>
              </a:solidFill>
            </a:endParaRPr>
          </a:p>
          <a:p>
            <a:pPr marL="800100" lvl="1" indent="-342900">
              <a:lnSpc>
                <a:spcPct val="150000"/>
              </a:lnSpc>
              <a:buFont typeface="Arial" panose="020B0604020202020204" pitchFamily="34" charset="0"/>
              <a:buChar char="•"/>
            </a:pPr>
            <a:r>
              <a:rPr lang="zh-CN" altLang="en-US" sz="2400" b="1" dirty="0">
                <a:solidFill>
                  <a:srgbClr val="007C6A"/>
                </a:solidFill>
              </a:rPr>
              <a:t>值在键在，值亡键亡。</a:t>
            </a:r>
            <a:endParaRPr lang="en-US" altLang="zh-CN" sz="2400" b="1" dirty="0">
              <a:solidFill>
                <a:srgbClr val="007C6A"/>
              </a:solidFill>
            </a:endParaRPr>
          </a:p>
        </p:txBody>
      </p:sp>
      <p:sp>
        <p:nvSpPr>
          <p:cNvPr id="7" name="矩形 6">
            <a:extLst>
              <a:ext uri="{FF2B5EF4-FFF2-40B4-BE49-F238E27FC236}">
                <a16:creationId xmlns:a16="http://schemas.microsoft.com/office/drawing/2014/main" id="{43347A2D-A182-4EBB-8A3B-BB8BFF52AA6C}"/>
              </a:ext>
            </a:extLst>
          </p:cNvPr>
          <p:cNvSpPr/>
          <p:nvPr/>
        </p:nvSpPr>
        <p:spPr>
          <a:xfrm>
            <a:off x="755576" y="4228928"/>
            <a:ext cx="4113498"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zh-CN" altLang="en-US" sz="2400" b="1" dirty="0">
                <a:solidFill>
                  <a:srgbClr val="007C6A"/>
                </a:solidFill>
              </a:rPr>
              <a:t> </a:t>
            </a:r>
            <a:r>
              <a:rPr lang="en-US" altLang="zh-CN" sz="2400" b="1" dirty="0" err="1">
                <a:solidFill>
                  <a:srgbClr val="007C6A"/>
                </a:solidFill>
              </a:rPr>
              <a:t>rpoplpush</a:t>
            </a:r>
            <a:r>
              <a:rPr lang="en-US" altLang="zh-CN" sz="2400" b="1" dirty="0">
                <a:solidFill>
                  <a:srgbClr val="007C6A"/>
                </a:solidFill>
              </a:rPr>
              <a:t>  &lt;key1&gt;  &lt;key2&gt;</a:t>
            </a:r>
            <a:r>
              <a:rPr lang="zh-CN" altLang="en-US" sz="2400" b="1" dirty="0">
                <a:solidFill>
                  <a:srgbClr val="007C6A"/>
                </a:solidFill>
              </a:rPr>
              <a:t> </a:t>
            </a:r>
            <a:r>
              <a:rPr lang="en-US" altLang="zh-CN" sz="2400" b="1" dirty="0">
                <a:solidFill>
                  <a:srgbClr val="007C6A"/>
                </a:solidFill>
              </a:rPr>
              <a:t> </a:t>
            </a:r>
            <a:endParaRPr lang="zh-CN" altLang="en-US" sz="2400" b="1" dirty="0">
              <a:solidFill>
                <a:srgbClr val="007C6A"/>
              </a:solidFill>
            </a:endParaRPr>
          </a:p>
        </p:txBody>
      </p:sp>
      <p:sp>
        <p:nvSpPr>
          <p:cNvPr id="8" name="矩形 7">
            <a:extLst>
              <a:ext uri="{FF2B5EF4-FFF2-40B4-BE49-F238E27FC236}">
                <a16:creationId xmlns:a16="http://schemas.microsoft.com/office/drawing/2014/main" id="{CAE7417A-DD50-4192-A88B-0C48321DD56D}"/>
              </a:ext>
            </a:extLst>
          </p:cNvPr>
          <p:cNvSpPr/>
          <p:nvPr/>
        </p:nvSpPr>
        <p:spPr>
          <a:xfrm>
            <a:off x="825793" y="5022843"/>
            <a:ext cx="8363059"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从</a:t>
            </a:r>
            <a:r>
              <a:rPr lang="en-US" altLang="zh-CN" sz="2400" b="1">
                <a:solidFill>
                  <a:srgbClr val="007C6A"/>
                </a:solidFill>
              </a:rPr>
              <a:t>&lt;key1&gt;</a:t>
            </a:r>
            <a:r>
              <a:rPr lang="zh-CN" altLang="en-US" sz="2400" b="1">
                <a:solidFill>
                  <a:srgbClr val="007C6A"/>
                </a:solidFill>
              </a:rPr>
              <a:t>列表右边吐出一个值，插到</a:t>
            </a:r>
            <a:r>
              <a:rPr lang="en-US" altLang="zh-CN" sz="2400" b="1">
                <a:solidFill>
                  <a:srgbClr val="007C6A"/>
                </a:solidFill>
              </a:rPr>
              <a:t>&lt;key2&gt;</a:t>
            </a:r>
            <a:r>
              <a:rPr lang="zh-CN" altLang="en-US" sz="2400" b="1">
                <a:solidFill>
                  <a:srgbClr val="007C6A"/>
                </a:solidFill>
              </a:rPr>
              <a:t>列表左边。</a:t>
            </a:r>
            <a:endParaRPr lang="en-US" altLang="zh-CN" sz="2400" b="1">
              <a:solidFill>
                <a:srgbClr val="007C6A"/>
              </a:solidFill>
            </a:endParaRPr>
          </a:p>
        </p:txBody>
      </p:sp>
    </p:spTree>
    <p:extLst>
      <p:ext uri="{BB962C8B-B14F-4D97-AF65-F5344CB8AC3E}">
        <p14:creationId xmlns:p14="http://schemas.microsoft.com/office/powerpoint/2010/main" val="5657900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93959D4-6B1E-497B-84FE-19EA12990FA1}"/>
              </a:ext>
            </a:extLst>
          </p:cNvPr>
          <p:cNvSpPr/>
          <p:nvPr/>
        </p:nvSpPr>
        <p:spPr>
          <a:xfrm>
            <a:off x="915313" y="3066879"/>
            <a:ext cx="3469924" cy="400110"/>
          </a:xfrm>
          <a:prstGeom prst="rect">
            <a:avLst/>
          </a:prstGeom>
        </p:spPr>
        <p:txBody>
          <a:bodyPr wrap="none">
            <a:spAutoFit/>
          </a:bodyPr>
          <a:lstStyle/>
          <a:p>
            <a:pPr marL="342900" indent="-342900">
              <a:buFont typeface="Wingdings" panose="05000000000000000000" pitchFamily="2" charset="2"/>
              <a:buChar char="Ø"/>
            </a:pPr>
            <a:r>
              <a:rPr lang="en-US" altLang="zh-CN" sz="2000" err="1">
                <a:solidFill>
                  <a:srgbClr val="007C6A"/>
                </a:solidFill>
                <a:latin typeface="Verdana" panose="020B0604030504040204" pitchFamily="34" charset="0"/>
              </a:rPr>
              <a:t>lindex</a:t>
            </a:r>
            <a:r>
              <a:rPr lang="en-US" altLang="zh-CN" sz="2000">
                <a:solidFill>
                  <a:srgbClr val="007C6A"/>
                </a:solidFill>
                <a:latin typeface="Verdana" panose="020B0604030504040204" pitchFamily="34" charset="0"/>
              </a:rPr>
              <a:t> &lt;key&gt; &lt;index&gt;</a:t>
            </a:r>
            <a:endParaRPr lang="zh-CN" altLang="en-US" sz="2000">
              <a:solidFill>
                <a:srgbClr val="007C6A"/>
              </a:solidFill>
              <a:latin typeface="Verdana" panose="020B0604030504040204" pitchFamily="34" charset="0"/>
            </a:endParaRPr>
          </a:p>
        </p:txBody>
      </p:sp>
      <p:sp>
        <p:nvSpPr>
          <p:cNvPr id="3" name="矩形 2">
            <a:extLst>
              <a:ext uri="{FF2B5EF4-FFF2-40B4-BE49-F238E27FC236}">
                <a16:creationId xmlns:a16="http://schemas.microsoft.com/office/drawing/2014/main" id="{45A8A0EC-D7F4-445F-B97C-26E6341BE23A}"/>
              </a:ext>
            </a:extLst>
          </p:cNvPr>
          <p:cNvSpPr/>
          <p:nvPr/>
        </p:nvSpPr>
        <p:spPr>
          <a:xfrm>
            <a:off x="1203345" y="3642943"/>
            <a:ext cx="4423006" cy="400110"/>
          </a:xfrm>
          <a:prstGeom prst="rect">
            <a:avLst/>
          </a:prstGeom>
        </p:spPr>
        <p:txBody>
          <a:bodyPr wrap="none">
            <a:spAutoFit/>
          </a:bodyPr>
          <a:lstStyle/>
          <a:p>
            <a:pPr marL="342900" indent="-342900">
              <a:buFont typeface="Arial" panose="020B0604020202020204" pitchFamily="34" charset="0"/>
              <a:buChar char="•"/>
            </a:pPr>
            <a:r>
              <a:rPr lang="zh-CN" altLang="en-US" sz="2000" b="1">
                <a:solidFill>
                  <a:srgbClr val="007C6A"/>
                </a:solidFill>
                <a:latin typeface="宋体" panose="02010600030101010101" pitchFamily="2" charset="-122"/>
              </a:rPr>
              <a:t>按照索引下标获得元素</a:t>
            </a:r>
            <a:r>
              <a:rPr lang="en-US" altLang="zh-CN" sz="2000" b="1">
                <a:solidFill>
                  <a:srgbClr val="007C6A"/>
                </a:solidFill>
                <a:latin typeface="Verdana" panose="020B0604030504040204" pitchFamily="34" charset="0"/>
              </a:rPr>
              <a:t>(</a:t>
            </a:r>
            <a:r>
              <a:rPr lang="zh-CN" altLang="en-US" sz="2000" b="1">
                <a:solidFill>
                  <a:srgbClr val="007C6A"/>
                </a:solidFill>
                <a:latin typeface="宋体" panose="02010600030101010101" pitchFamily="2" charset="-122"/>
              </a:rPr>
              <a:t>从左到右</a:t>
            </a:r>
            <a:r>
              <a:rPr lang="en-US" altLang="zh-CN" sz="2000" b="1">
                <a:solidFill>
                  <a:srgbClr val="007C6A"/>
                </a:solidFill>
                <a:latin typeface="Verdana" panose="020B0604030504040204" pitchFamily="34" charset="0"/>
              </a:rPr>
              <a:t>)</a:t>
            </a:r>
            <a:endParaRPr lang="zh-CN" altLang="en-US" sz="2000" b="1">
              <a:solidFill>
                <a:srgbClr val="007C6A"/>
              </a:solidFill>
              <a:latin typeface="Verdana" panose="020B0604030504040204" pitchFamily="34" charset="0"/>
            </a:endParaRPr>
          </a:p>
        </p:txBody>
      </p:sp>
      <p:sp>
        <p:nvSpPr>
          <p:cNvPr id="4" name="矩形 3">
            <a:extLst>
              <a:ext uri="{FF2B5EF4-FFF2-40B4-BE49-F238E27FC236}">
                <a16:creationId xmlns:a16="http://schemas.microsoft.com/office/drawing/2014/main" id="{E28BA5C8-FE7B-4053-B9AC-785BD211684D}"/>
              </a:ext>
            </a:extLst>
          </p:cNvPr>
          <p:cNvSpPr/>
          <p:nvPr/>
        </p:nvSpPr>
        <p:spPr>
          <a:xfrm>
            <a:off x="916375" y="4819002"/>
            <a:ext cx="1950277" cy="400110"/>
          </a:xfrm>
          <a:prstGeom prst="rect">
            <a:avLst/>
          </a:prstGeom>
        </p:spPr>
        <p:txBody>
          <a:bodyPr wrap="none">
            <a:spAutoFit/>
          </a:bodyPr>
          <a:lstStyle/>
          <a:p>
            <a:pPr marL="342900" indent="-342900">
              <a:buFont typeface="Wingdings" panose="05000000000000000000" pitchFamily="2" charset="2"/>
              <a:buChar char="Ø"/>
            </a:pPr>
            <a:r>
              <a:rPr lang="en-US" altLang="zh-CN" sz="2000" err="1">
                <a:solidFill>
                  <a:srgbClr val="007C6A"/>
                </a:solidFill>
                <a:latin typeface="Verdana" panose="020B0604030504040204" pitchFamily="34" charset="0"/>
              </a:rPr>
              <a:t>llen</a:t>
            </a:r>
            <a:r>
              <a:rPr lang="en-US" altLang="zh-CN" sz="2000">
                <a:solidFill>
                  <a:srgbClr val="007C6A"/>
                </a:solidFill>
                <a:latin typeface="Verdana" panose="020B0604030504040204" pitchFamily="34" charset="0"/>
              </a:rPr>
              <a:t> &lt;key&gt;</a:t>
            </a:r>
            <a:endParaRPr lang="zh-CN" altLang="en-US" sz="2000">
              <a:solidFill>
                <a:srgbClr val="007C6A"/>
              </a:solidFill>
              <a:latin typeface="Verdana" panose="020B0604030504040204" pitchFamily="34" charset="0"/>
            </a:endParaRPr>
          </a:p>
        </p:txBody>
      </p:sp>
      <p:sp>
        <p:nvSpPr>
          <p:cNvPr id="5" name="矩形 4">
            <a:extLst>
              <a:ext uri="{FF2B5EF4-FFF2-40B4-BE49-F238E27FC236}">
                <a16:creationId xmlns:a16="http://schemas.microsoft.com/office/drawing/2014/main" id="{BDE48D96-D147-4CCC-A2C4-B50CD3F4BC40}"/>
              </a:ext>
            </a:extLst>
          </p:cNvPr>
          <p:cNvSpPr/>
          <p:nvPr/>
        </p:nvSpPr>
        <p:spPr>
          <a:xfrm>
            <a:off x="0" y="4345991"/>
            <a:ext cx="2199641" cy="400110"/>
          </a:xfrm>
          <a:prstGeom prst="rect">
            <a:avLst/>
          </a:prstGeom>
        </p:spPr>
        <p:txBody>
          <a:bodyPr wrap="none">
            <a:spAutoFit/>
          </a:bodyPr>
          <a:lstStyle/>
          <a:p>
            <a:pPr marL="342900" indent="-342900">
              <a:buFont typeface="Arial" panose="020B0604020202020204" pitchFamily="34" charset="0"/>
              <a:buChar char="•"/>
            </a:pPr>
            <a:r>
              <a:rPr lang="zh-CN" altLang="en-US" sz="2000" b="1">
                <a:solidFill>
                  <a:srgbClr val="007C6A"/>
                </a:solidFill>
                <a:latin typeface="Verdana" panose="020B0604030504040204" pitchFamily="34" charset="0"/>
              </a:rPr>
              <a:t>获得列表长度</a:t>
            </a:r>
            <a:r>
              <a:rPr lang="en-US" altLang="zh-CN" sz="2000" b="1">
                <a:solidFill>
                  <a:srgbClr val="007C6A"/>
                </a:solidFill>
                <a:latin typeface="宋体" panose="02010600030101010101" pitchFamily="2" charset="-122"/>
              </a:rPr>
              <a:t> </a:t>
            </a:r>
            <a:endParaRPr lang="zh-CN" altLang="en-US" sz="2000" b="1">
              <a:solidFill>
                <a:srgbClr val="007C6A"/>
              </a:solidFill>
              <a:latin typeface="Verdana" panose="020B0604030504040204" pitchFamily="34" charset="0"/>
            </a:endParaRPr>
          </a:p>
        </p:txBody>
      </p:sp>
      <p:sp>
        <p:nvSpPr>
          <p:cNvPr id="6" name="矩形 5">
            <a:extLst>
              <a:ext uri="{FF2B5EF4-FFF2-40B4-BE49-F238E27FC236}">
                <a16:creationId xmlns:a16="http://schemas.microsoft.com/office/drawing/2014/main" id="{E9A42538-6124-4D30-9314-E0D8FCE428AA}"/>
              </a:ext>
            </a:extLst>
          </p:cNvPr>
          <p:cNvSpPr/>
          <p:nvPr/>
        </p:nvSpPr>
        <p:spPr>
          <a:xfrm>
            <a:off x="2483768" y="116632"/>
            <a:ext cx="3434017"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--list</a:t>
            </a:r>
          </a:p>
        </p:txBody>
      </p:sp>
      <p:sp>
        <p:nvSpPr>
          <p:cNvPr id="7" name="矩形 6">
            <a:extLst>
              <a:ext uri="{FF2B5EF4-FFF2-40B4-BE49-F238E27FC236}">
                <a16:creationId xmlns:a16="http://schemas.microsoft.com/office/drawing/2014/main" id="{C2D08133-15B4-4849-B01B-F1BC84576CA4}"/>
              </a:ext>
            </a:extLst>
          </p:cNvPr>
          <p:cNvSpPr/>
          <p:nvPr/>
        </p:nvSpPr>
        <p:spPr>
          <a:xfrm>
            <a:off x="879726" y="1314756"/>
            <a:ext cx="4513800" cy="400110"/>
          </a:xfrm>
          <a:prstGeom prst="rect">
            <a:avLst/>
          </a:prstGeom>
        </p:spPr>
        <p:txBody>
          <a:bodyPr wrap="none">
            <a:spAutoFit/>
          </a:bodyPr>
          <a:lstStyle/>
          <a:p>
            <a:pPr marL="342900" indent="-342900">
              <a:buFont typeface="Wingdings" panose="05000000000000000000" pitchFamily="2" charset="2"/>
              <a:buChar char="Ø"/>
            </a:pPr>
            <a:r>
              <a:rPr lang="en-US" altLang="zh-CN" sz="2000" dirty="0" err="1">
                <a:solidFill>
                  <a:srgbClr val="007C6A"/>
                </a:solidFill>
                <a:latin typeface="Verdana" panose="020B0604030504040204" pitchFamily="34" charset="0"/>
              </a:rPr>
              <a:t>lrange</a:t>
            </a:r>
            <a:r>
              <a:rPr lang="en-US" altLang="zh-CN" sz="2000" dirty="0">
                <a:solidFill>
                  <a:srgbClr val="007C6A"/>
                </a:solidFill>
                <a:latin typeface="Verdana" panose="020B0604030504040204" pitchFamily="34" charset="0"/>
              </a:rPr>
              <a:t> &lt;key&gt; &lt;start&gt; &lt;stop&gt;</a:t>
            </a:r>
            <a:endParaRPr lang="zh-CN" altLang="en-US" sz="2000" dirty="0">
              <a:solidFill>
                <a:srgbClr val="007C6A"/>
              </a:solidFill>
              <a:latin typeface="Verdana" panose="020B0604030504040204" pitchFamily="34" charset="0"/>
            </a:endParaRPr>
          </a:p>
        </p:txBody>
      </p:sp>
      <p:sp>
        <p:nvSpPr>
          <p:cNvPr id="8" name="矩形 7">
            <a:extLst>
              <a:ext uri="{FF2B5EF4-FFF2-40B4-BE49-F238E27FC236}">
                <a16:creationId xmlns:a16="http://schemas.microsoft.com/office/drawing/2014/main" id="{08BFB1A1-65EC-4750-9F4C-0CB6F01EBDC5}"/>
              </a:ext>
            </a:extLst>
          </p:cNvPr>
          <p:cNvSpPr/>
          <p:nvPr/>
        </p:nvSpPr>
        <p:spPr>
          <a:xfrm>
            <a:off x="1167758" y="1890820"/>
            <a:ext cx="4423006" cy="400110"/>
          </a:xfrm>
          <a:prstGeom prst="rect">
            <a:avLst/>
          </a:prstGeom>
        </p:spPr>
        <p:txBody>
          <a:bodyPr wrap="none">
            <a:spAutoFit/>
          </a:bodyPr>
          <a:lstStyle/>
          <a:p>
            <a:pPr marL="342900" indent="-342900">
              <a:buFont typeface="Arial" panose="020B0604020202020204" pitchFamily="34" charset="0"/>
              <a:buChar char="•"/>
            </a:pPr>
            <a:r>
              <a:rPr lang="zh-CN" altLang="en-US" sz="2000" b="1">
                <a:solidFill>
                  <a:srgbClr val="007C6A"/>
                </a:solidFill>
                <a:latin typeface="宋体" panose="02010600030101010101" pitchFamily="2" charset="-122"/>
              </a:rPr>
              <a:t>按照索引下标获得元素</a:t>
            </a:r>
            <a:r>
              <a:rPr lang="en-US" altLang="zh-CN" sz="2000" b="1">
                <a:solidFill>
                  <a:srgbClr val="007C6A"/>
                </a:solidFill>
                <a:latin typeface="Verdana" panose="020B0604030504040204" pitchFamily="34" charset="0"/>
              </a:rPr>
              <a:t>(</a:t>
            </a:r>
            <a:r>
              <a:rPr lang="zh-CN" altLang="en-US" sz="2000" b="1">
                <a:solidFill>
                  <a:srgbClr val="007C6A"/>
                </a:solidFill>
                <a:latin typeface="宋体" panose="02010600030101010101" pitchFamily="2" charset="-122"/>
              </a:rPr>
              <a:t>从左到右</a:t>
            </a:r>
            <a:r>
              <a:rPr lang="en-US" altLang="zh-CN" sz="2000" b="1">
                <a:solidFill>
                  <a:srgbClr val="007C6A"/>
                </a:solidFill>
                <a:latin typeface="Verdana" panose="020B0604030504040204" pitchFamily="34" charset="0"/>
              </a:rPr>
              <a:t>)</a:t>
            </a:r>
            <a:endParaRPr lang="zh-CN" altLang="en-US" sz="2000" b="1">
              <a:solidFill>
                <a:srgbClr val="007C6A"/>
              </a:solidFill>
              <a:latin typeface="Verdana" panose="020B0604030504040204" pitchFamily="34" charset="0"/>
            </a:endParaRPr>
          </a:p>
        </p:txBody>
      </p:sp>
    </p:spTree>
    <p:extLst>
      <p:ext uri="{BB962C8B-B14F-4D97-AF65-F5344CB8AC3E}">
        <p14:creationId xmlns:p14="http://schemas.microsoft.com/office/powerpoint/2010/main" val="31114262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CEF2812-C2FA-4A42-8805-DC3B2B04F4C9}"/>
              </a:ext>
            </a:extLst>
          </p:cNvPr>
          <p:cNvSpPr/>
          <p:nvPr/>
        </p:nvSpPr>
        <p:spPr>
          <a:xfrm>
            <a:off x="827584" y="1268760"/>
            <a:ext cx="6039154" cy="461665"/>
          </a:xfrm>
          <a:prstGeom prst="rect">
            <a:avLst/>
          </a:prstGeom>
        </p:spPr>
        <p:txBody>
          <a:bodyPr wrap="none">
            <a:spAutoFit/>
          </a:bodyPr>
          <a:lstStyle/>
          <a:p>
            <a:pPr marL="285750" indent="-285750">
              <a:buFont typeface="Wingdings" panose="05000000000000000000" pitchFamily="2" charset="2"/>
              <a:buChar char="Ø"/>
            </a:pPr>
            <a:r>
              <a:rPr lang="zh-CN" altLang="en-US" dirty="0">
                <a:solidFill>
                  <a:srgbClr val="007C6A"/>
                </a:solidFill>
                <a:latin typeface="Verdana" panose="020B0604030504040204" pitchFamily="34" charset="0"/>
              </a:rPr>
              <a:t> </a:t>
            </a:r>
            <a:r>
              <a:rPr lang="en-US" altLang="zh-CN" dirty="0" err="1">
                <a:solidFill>
                  <a:srgbClr val="007C6A"/>
                </a:solidFill>
                <a:latin typeface="Verdana" panose="020B0604030504040204" pitchFamily="34" charset="0"/>
              </a:rPr>
              <a:t>linsert</a:t>
            </a:r>
            <a:r>
              <a:rPr lang="en-US" altLang="zh-CN" dirty="0">
                <a:solidFill>
                  <a:srgbClr val="007C6A"/>
                </a:solidFill>
                <a:latin typeface="Verdana" panose="020B0604030504040204" pitchFamily="34" charset="0"/>
              </a:rPr>
              <a:t> &lt;key&gt;  before &lt;value</a:t>
            </a:r>
            <a:r>
              <a:rPr lang="en-US" altLang="zh-CN" sz="2400" dirty="0">
                <a:solidFill>
                  <a:srgbClr val="007C6A"/>
                </a:solidFill>
              </a:rPr>
              <a:t>&gt;  &lt;</a:t>
            </a:r>
            <a:r>
              <a:rPr lang="en-US" altLang="zh-CN" sz="2400" dirty="0" err="1">
                <a:solidFill>
                  <a:srgbClr val="007C6A"/>
                </a:solidFill>
              </a:rPr>
              <a:t>newvalue</a:t>
            </a:r>
            <a:r>
              <a:rPr lang="en-US" altLang="zh-CN" sz="2400" dirty="0">
                <a:solidFill>
                  <a:srgbClr val="007C6A"/>
                </a:solidFill>
              </a:rPr>
              <a:t>&gt;</a:t>
            </a:r>
            <a:r>
              <a:rPr lang="en-US" altLang="zh-CN" sz="2400" dirty="0">
                <a:solidFill>
                  <a:srgbClr val="007C6A"/>
                </a:solidFill>
                <a:latin typeface="Verdana" panose="020B0604030504040204" pitchFamily="34" charset="0"/>
              </a:rPr>
              <a:t>  </a:t>
            </a:r>
            <a:r>
              <a:rPr lang="en-US" altLang="zh-CN" dirty="0">
                <a:solidFill>
                  <a:srgbClr val="007C6A"/>
                </a:solidFill>
                <a:latin typeface="Verdana" panose="020B0604030504040204" pitchFamily="34" charset="0"/>
              </a:rPr>
              <a:t> </a:t>
            </a:r>
            <a:endParaRPr lang="zh-CN" altLang="en-US" dirty="0">
              <a:solidFill>
                <a:srgbClr val="007C6A"/>
              </a:solidFill>
              <a:latin typeface="Verdana" panose="020B0604030504040204" pitchFamily="34" charset="0"/>
            </a:endParaRPr>
          </a:p>
        </p:txBody>
      </p:sp>
      <p:sp>
        <p:nvSpPr>
          <p:cNvPr id="3" name="矩形 2">
            <a:extLst>
              <a:ext uri="{FF2B5EF4-FFF2-40B4-BE49-F238E27FC236}">
                <a16:creationId xmlns:a16="http://schemas.microsoft.com/office/drawing/2014/main" id="{B02F80D8-46A5-49CF-8DEC-339A087277E7}"/>
              </a:ext>
            </a:extLst>
          </p:cNvPr>
          <p:cNvSpPr/>
          <p:nvPr/>
        </p:nvSpPr>
        <p:spPr>
          <a:xfrm>
            <a:off x="1259632" y="1754063"/>
            <a:ext cx="4546437" cy="400110"/>
          </a:xfrm>
          <a:prstGeom prst="rect">
            <a:avLst/>
          </a:prstGeom>
        </p:spPr>
        <p:txBody>
          <a:bodyPr wrap="none">
            <a:spAutoFit/>
          </a:bodyPr>
          <a:lstStyle/>
          <a:p>
            <a:pPr marL="342900" indent="-342900">
              <a:buFont typeface="Arial" panose="020B0604020202020204" pitchFamily="34" charset="0"/>
              <a:buChar char="•"/>
            </a:pPr>
            <a:r>
              <a:rPr lang="en-US" altLang="zh-CN" sz="2000" b="1" dirty="0">
                <a:solidFill>
                  <a:srgbClr val="007C6A"/>
                </a:solidFill>
                <a:latin typeface="宋体" panose="02010600030101010101" pitchFamily="2" charset="-122"/>
              </a:rPr>
              <a:t> </a:t>
            </a:r>
            <a:r>
              <a:rPr lang="zh-CN" altLang="en-US" sz="2000" b="1" dirty="0">
                <a:solidFill>
                  <a:srgbClr val="007C6A"/>
                </a:solidFill>
                <a:latin typeface="宋体" panose="02010600030101010101" pitchFamily="2" charset="-122"/>
              </a:rPr>
              <a:t>在</a:t>
            </a:r>
            <a:r>
              <a:rPr lang="en-US" altLang="zh-CN" sz="2000" b="1" dirty="0">
                <a:solidFill>
                  <a:srgbClr val="007C6A"/>
                </a:solidFill>
                <a:latin typeface="宋体" panose="02010600030101010101" pitchFamily="2" charset="-122"/>
              </a:rPr>
              <a:t>&lt;value&gt;</a:t>
            </a:r>
            <a:r>
              <a:rPr lang="zh-CN" altLang="en-US" sz="2000" b="1" dirty="0">
                <a:solidFill>
                  <a:srgbClr val="007C6A"/>
                </a:solidFill>
                <a:latin typeface="宋体" panose="02010600030101010101" pitchFamily="2" charset="-122"/>
              </a:rPr>
              <a:t>的前面插入</a:t>
            </a:r>
            <a:r>
              <a:rPr lang="en-US" altLang="zh-CN" sz="2000" b="1" dirty="0">
                <a:solidFill>
                  <a:srgbClr val="007C6A"/>
                </a:solidFill>
                <a:latin typeface="宋体" panose="02010600030101010101" pitchFamily="2" charset="-122"/>
              </a:rPr>
              <a:t>&lt;</a:t>
            </a:r>
            <a:r>
              <a:rPr lang="en-US" altLang="zh-CN" sz="2000" b="1" dirty="0" err="1">
                <a:solidFill>
                  <a:srgbClr val="007C6A"/>
                </a:solidFill>
                <a:latin typeface="宋体" panose="02010600030101010101" pitchFamily="2" charset="-122"/>
              </a:rPr>
              <a:t>newvalue</a:t>
            </a:r>
            <a:r>
              <a:rPr lang="en-US" altLang="zh-CN" sz="2000" b="1" dirty="0">
                <a:solidFill>
                  <a:srgbClr val="007C6A"/>
                </a:solidFill>
                <a:latin typeface="宋体" panose="02010600030101010101" pitchFamily="2" charset="-122"/>
              </a:rPr>
              <a:t>&gt;</a:t>
            </a:r>
            <a:r>
              <a:rPr lang="zh-CN" altLang="en-US" sz="2000" b="1" dirty="0">
                <a:solidFill>
                  <a:srgbClr val="007C6A"/>
                </a:solidFill>
                <a:latin typeface="宋体" panose="02010600030101010101" pitchFamily="2" charset="-122"/>
              </a:rPr>
              <a:t> </a:t>
            </a:r>
            <a:endParaRPr lang="zh-CN" altLang="en-US" sz="2000" b="1" dirty="0">
              <a:solidFill>
                <a:srgbClr val="007C6A"/>
              </a:solidFill>
              <a:latin typeface="Verdana" panose="020B0604030504040204" pitchFamily="34" charset="0"/>
            </a:endParaRPr>
          </a:p>
        </p:txBody>
      </p:sp>
      <p:sp>
        <p:nvSpPr>
          <p:cNvPr id="4" name="矩形 3">
            <a:extLst>
              <a:ext uri="{FF2B5EF4-FFF2-40B4-BE49-F238E27FC236}">
                <a16:creationId xmlns:a16="http://schemas.microsoft.com/office/drawing/2014/main" id="{658B807D-620E-4F96-95B6-29CDE711793B}"/>
              </a:ext>
            </a:extLst>
          </p:cNvPr>
          <p:cNvSpPr/>
          <p:nvPr/>
        </p:nvSpPr>
        <p:spPr>
          <a:xfrm>
            <a:off x="2483768" y="116632"/>
            <a:ext cx="3434017"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--list</a:t>
            </a:r>
          </a:p>
        </p:txBody>
      </p:sp>
      <p:sp>
        <p:nvSpPr>
          <p:cNvPr id="5" name="矩形 4">
            <a:extLst>
              <a:ext uri="{FF2B5EF4-FFF2-40B4-BE49-F238E27FC236}">
                <a16:creationId xmlns:a16="http://schemas.microsoft.com/office/drawing/2014/main" id="{11EBDAC9-2254-42EC-98EB-385B0928EF84}"/>
              </a:ext>
            </a:extLst>
          </p:cNvPr>
          <p:cNvSpPr/>
          <p:nvPr/>
        </p:nvSpPr>
        <p:spPr>
          <a:xfrm>
            <a:off x="852699" y="2780928"/>
            <a:ext cx="3712555" cy="369332"/>
          </a:xfrm>
          <a:prstGeom prst="rect">
            <a:avLst/>
          </a:prstGeom>
        </p:spPr>
        <p:txBody>
          <a:bodyPr wrap="none">
            <a:spAutoFit/>
          </a:bodyPr>
          <a:lstStyle/>
          <a:p>
            <a:pPr marL="285750" indent="-285750">
              <a:buFont typeface="Wingdings" panose="05000000000000000000" pitchFamily="2" charset="2"/>
              <a:buChar char="Ø"/>
            </a:pPr>
            <a:r>
              <a:rPr lang="zh-CN" altLang="en-US">
                <a:solidFill>
                  <a:srgbClr val="007C6A"/>
                </a:solidFill>
                <a:latin typeface="Verdana" panose="020B0604030504040204" pitchFamily="34" charset="0"/>
              </a:rPr>
              <a:t> </a:t>
            </a:r>
            <a:r>
              <a:rPr lang="en-US" altLang="zh-CN" err="1">
                <a:solidFill>
                  <a:srgbClr val="007C6A"/>
                </a:solidFill>
                <a:latin typeface="Verdana" panose="020B0604030504040204" pitchFamily="34" charset="0"/>
              </a:rPr>
              <a:t>lrem</a:t>
            </a:r>
            <a:r>
              <a:rPr lang="en-US" altLang="zh-CN">
                <a:solidFill>
                  <a:srgbClr val="007C6A"/>
                </a:solidFill>
                <a:latin typeface="Verdana" panose="020B0604030504040204" pitchFamily="34" charset="0"/>
              </a:rPr>
              <a:t> &lt;key&gt; &lt;n&gt;  &lt;value&gt;</a:t>
            </a:r>
            <a:endParaRPr lang="zh-CN" altLang="en-US">
              <a:solidFill>
                <a:srgbClr val="007C6A"/>
              </a:solidFill>
              <a:latin typeface="Verdana" panose="020B0604030504040204" pitchFamily="34" charset="0"/>
            </a:endParaRPr>
          </a:p>
        </p:txBody>
      </p:sp>
      <p:sp>
        <p:nvSpPr>
          <p:cNvPr id="6" name="矩形 5">
            <a:extLst>
              <a:ext uri="{FF2B5EF4-FFF2-40B4-BE49-F238E27FC236}">
                <a16:creationId xmlns:a16="http://schemas.microsoft.com/office/drawing/2014/main" id="{1DCB5B4D-8A95-440C-B29A-E550155E7C0F}"/>
              </a:ext>
            </a:extLst>
          </p:cNvPr>
          <p:cNvSpPr/>
          <p:nvPr/>
        </p:nvSpPr>
        <p:spPr>
          <a:xfrm>
            <a:off x="1095421" y="3182131"/>
            <a:ext cx="4169731" cy="400110"/>
          </a:xfrm>
          <a:prstGeom prst="rect">
            <a:avLst/>
          </a:prstGeom>
        </p:spPr>
        <p:txBody>
          <a:bodyPr wrap="none">
            <a:spAutoFit/>
          </a:bodyPr>
          <a:lstStyle/>
          <a:p>
            <a:pPr marL="342900" indent="-342900">
              <a:buFont typeface="Arial" panose="020B0604020202020204" pitchFamily="34" charset="0"/>
              <a:buChar char="•"/>
            </a:pPr>
            <a:r>
              <a:rPr lang="zh-CN" altLang="en-US" sz="2000" b="1">
                <a:solidFill>
                  <a:srgbClr val="007C6A"/>
                </a:solidFill>
                <a:latin typeface="宋体" panose="02010600030101010101" pitchFamily="2" charset="-122"/>
              </a:rPr>
              <a:t>从左边删除</a:t>
            </a:r>
            <a:r>
              <a:rPr lang="en-US" altLang="zh-CN" sz="2000" b="1">
                <a:solidFill>
                  <a:srgbClr val="007C6A"/>
                </a:solidFill>
                <a:latin typeface="宋体" panose="02010600030101010101" pitchFamily="2" charset="-122"/>
              </a:rPr>
              <a:t>n</a:t>
            </a:r>
            <a:r>
              <a:rPr lang="zh-CN" altLang="en-US" sz="2000" b="1">
                <a:solidFill>
                  <a:srgbClr val="007C6A"/>
                </a:solidFill>
                <a:latin typeface="宋体" panose="02010600030101010101" pitchFamily="2" charset="-122"/>
              </a:rPr>
              <a:t>个</a:t>
            </a:r>
            <a:r>
              <a:rPr lang="en-US" altLang="zh-CN" sz="2000" b="1">
                <a:solidFill>
                  <a:srgbClr val="007C6A"/>
                </a:solidFill>
                <a:latin typeface="宋体" panose="02010600030101010101" pitchFamily="2" charset="-122"/>
              </a:rPr>
              <a:t>value</a:t>
            </a:r>
            <a:r>
              <a:rPr lang="en-US" altLang="zh-CN" sz="2000" b="1">
                <a:solidFill>
                  <a:srgbClr val="007C6A"/>
                </a:solidFill>
                <a:latin typeface="Verdana" panose="020B0604030504040204" pitchFamily="34" charset="0"/>
              </a:rPr>
              <a:t>(</a:t>
            </a:r>
            <a:r>
              <a:rPr lang="zh-CN" altLang="en-US" sz="2000" b="1">
                <a:solidFill>
                  <a:srgbClr val="007C6A"/>
                </a:solidFill>
                <a:latin typeface="宋体" panose="02010600030101010101" pitchFamily="2" charset="-122"/>
              </a:rPr>
              <a:t>从左到右</a:t>
            </a:r>
            <a:r>
              <a:rPr lang="en-US" altLang="zh-CN" sz="2000" b="1">
                <a:solidFill>
                  <a:srgbClr val="007C6A"/>
                </a:solidFill>
                <a:latin typeface="Verdana" panose="020B0604030504040204" pitchFamily="34" charset="0"/>
              </a:rPr>
              <a:t>)</a:t>
            </a:r>
            <a:endParaRPr lang="zh-CN" altLang="en-US" sz="2000" b="1">
              <a:solidFill>
                <a:srgbClr val="007C6A"/>
              </a:solidFill>
              <a:latin typeface="Verdana" panose="020B0604030504040204" pitchFamily="34" charset="0"/>
            </a:endParaRPr>
          </a:p>
        </p:txBody>
      </p:sp>
    </p:spTree>
    <p:extLst>
      <p:ext uri="{BB962C8B-B14F-4D97-AF65-F5344CB8AC3E}">
        <p14:creationId xmlns:p14="http://schemas.microsoft.com/office/powerpoint/2010/main" val="24770923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EFD3141-37AB-48C4-B4C0-C16292E0D66C}"/>
              </a:ext>
            </a:extLst>
          </p:cNvPr>
          <p:cNvSpPr/>
          <p:nvPr/>
        </p:nvSpPr>
        <p:spPr>
          <a:xfrm>
            <a:off x="683568" y="4293096"/>
            <a:ext cx="7992888" cy="1754326"/>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ea typeface="Verdana" panose="020B0604030504040204" pitchFamily="34" charset="0"/>
              </a:rPr>
              <a:t>的</a:t>
            </a:r>
            <a:r>
              <a:rPr lang="en-US" altLang="zh-CN" sz="2400" dirty="0">
                <a:solidFill>
                  <a:srgbClr val="007C6A"/>
                </a:solidFill>
                <a:latin typeface="Verdana" panose="020B0604030504040204" pitchFamily="34" charset="0"/>
                <a:ea typeface="Verdana" panose="020B0604030504040204" pitchFamily="34" charset="0"/>
              </a:rPr>
              <a:t>Set</a:t>
            </a:r>
            <a:r>
              <a:rPr lang="zh-CN" altLang="en-US" sz="2400" dirty="0">
                <a:solidFill>
                  <a:srgbClr val="007C6A"/>
                </a:solidFill>
                <a:latin typeface="Verdana" panose="020B0604030504040204" pitchFamily="34" charset="0"/>
                <a:ea typeface="Verdana" panose="020B0604030504040204" pitchFamily="34" charset="0"/>
              </a:rPr>
              <a:t>是</a:t>
            </a:r>
            <a:r>
              <a:rPr lang="en-US" altLang="zh-CN" sz="2400" dirty="0">
                <a:solidFill>
                  <a:srgbClr val="007C6A"/>
                </a:solidFill>
                <a:latin typeface="Verdana" panose="020B0604030504040204" pitchFamily="34" charset="0"/>
                <a:ea typeface="Verdana" panose="020B0604030504040204" pitchFamily="34" charset="0"/>
              </a:rPr>
              <a:t>string</a:t>
            </a:r>
            <a:r>
              <a:rPr lang="zh-CN" altLang="en-US" sz="2400" dirty="0">
                <a:solidFill>
                  <a:srgbClr val="007C6A"/>
                </a:solidFill>
                <a:latin typeface="Verdana" panose="020B0604030504040204" pitchFamily="34" charset="0"/>
                <a:ea typeface="Verdana" panose="020B0604030504040204" pitchFamily="34" charset="0"/>
              </a:rPr>
              <a:t>类型的无序集合。它底层其实是一个</a:t>
            </a:r>
            <a:r>
              <a:rPr lang="en-US" altLang="zh-CN" sz="2400" dirty="0">
                <a:solidFill>
                  <a:srgbClr val="007C6A"/>
                </a:solidFill>
                <a:latin typeface="Verdana" panose="020B0604030504040204" pitchFamily="34" charset="0"/>
                <a:ea typeface="Verdana" panose="020B0604030504040204" pitchFamily="34" charset="0"/>
              </a:rPr>
              <a:t>value</a:t>
            </a:r>
            <a:r>
              <a:rPr lang="zh-CN" altLang="en-US" sz="2400" dirty="0">
                <a:solidFill>
                  <a:srgbClr val="007C6A"/>
                </a:solidFill>
                <a:latin typeface="Verdana" panose="020B0604030504040204" pitchFamily="34" charset="0"/>
                <a:ea typeface="Verdana" panose="020B0604030504040204" pitchFamily="34" charset="0"/>
              </a:rPr>
              <a:t>为</a:t>
            </a:r>
            <a:r>
              <a:rPr lang="en-US" altLang="zh-CN" sz="2400" dirty="0">
                <a:solidFill>
                  <a:srgbClr val="007C6A"/>
                </a:solidFill>
                <a:latin typeface="Verdana" panose="020B0604030504040204" pitchFamily="34" charset="0"/>
                <a:ea typeface="Verdana" panose="020B0604030504040204" pitchFamily="34" charset="0"/>
              </a:rPr>
              <a:t>null</a:t>
            </a:r>
            <a:r>
              <a:rPr lang="zh-CN" altLang="en-US" sz="2400" dirty="0">
                <a:solidFill>
                  <a:srgbClr val="007C6A"/>
                </a:solidFill>
                <a:latin typeface="Verdana" panose="020B0604030504040204" pitchFamily="34" charset="0"/>
                <a:ea typeface="Verdana" panose="020B0604030504040204" pitchFamily="34" charset="0"/>
              </a:rPr>
              <a:t>的</a:t>
            </a:r>
            <a:r>
              <a:rPr lang="en-US" altLang="zh-CN" sz="2400" dirty="0">
                <a:solidFill>
                  <a:srgbClr val="007C6A"/>
                </a:solidFill>
                <a:latin typeface="Verdana" panose="020B0604030504040204" pitchFamily="34" charset="0"/>
                <a:ea typeface="Verdana" panose="020B0604030504040204" pitchFamily="34" charset="0"/>
              </a:rPr>
              <a:t>hash</a:t>
            </a:r>
            <a:r>
              <a:rPr lang="zh-CN" altLang="en-US" sz="2400" dirty="0">
                <a:solidFill>
                  <a:srgbClr val="007C6A"/>
                </a:solidFill>
                <a:latin typeface="Verdana" panose="020B0604030504040204" pitchFamily="34" charset="0"/>
                <a:ea typeface="Verdana" panose="020B0604030504040204" pitchFamily="34" charset="0"/>
              </a:rPr>
              <a:t>表</a:t>
            </a:r>
            <a:r>
              <a:rPr lang="en-US" altLang="zh-CN" sz="2400" dirty="0">
                <a:solidFill>
                  <a:srgbClr val="007C6A"/>
                </a:solidFill>
                <a:latin typeface="Verdana" panose="020B0604030504040204" pitchFamily="34" charset="0"/>
                <a:ea typeface="Verdana" panose="020B0604030504040204" pitchFamily="34" charset="0"/>
              </a:rPr>
              <a:t>,</a:t>
            </a:r>
            <a:r>
              <a:rPr lang="zh-CN" altLang="en-US" sz="2400" dirty="0">
                <a:solidFill>
                  <a:srgbClr val="007C6A"/>
                </a:solidFill>
                <a:latin typeface="Verdana" panose="020B0604030504040204" pitchFamily="34" charset="0"/>
                <a:ea typeface="Verdana" panose="020B0604030504040204" pitchFamily="34" charset="0"/>
              </a:rPr>
              <a:t>所以添加，删除，查找的复杂度都是</a:t>
            </a:r>
            <a:r>
              <a:rPr lang="en-US" altLang="zh-CN" sz="2400" dirty="0">
                <a:solidFill>
                  <a:srgbClr val="007C6A"/>
                </a:solidFill>
                <a:latin typeface="Verdana" panose="020B0604030504040204" pitchFamily="34" charset="0"/>
                <a:ea typeface="Verdana" panose="020B0604030504040204" pitchFamily="34" charset="0"/>
              </a:rPr>
              <a:t>O(1)</a:t>
            </a:r>
            <a:r>
              <a:rPr lang="zh-CN" altLang="en-US" sz="2400" dirty="0">
                <a:solidFill>
                  <a:srgbClr val="007C6A"/>
                </a:solidFill>
                <a:latin typeface="Verdana" panose="020B0604030504040204" pitchFamily="34" charset="0"/>
                <a:ea typeface="Verdana" panose="020B0604030504040204" pitchFamily="34" charset="0"/>
              </a:rPr>
              <a:t>。</a:t>
            </a:r>
          </a:p>
        </p:txBody>
      </p:sp>
      <p:sp>
        <p:nvSpPr>
          <p:cNvPr id="3" name="矩形 2">
            <a:extLst>
              <a:ext uri="{FF2B5EF4-FFF2-40B4-BE49-F238E27FC236}">
                <a16:creationId xmlns:a16="http://schemas.microsoft.com/office/drawing/2014/main" id="{A2052B37-9555-4C89-8472-7E245C711728}"/>
              </a:ext>
            </a:extLst>
          </p:cNvPr>
          <p:cNvSpPr/>
          <p:nvPr/>
        </p:nvSpPr>
        <p:spPr>
          <a:xfrm>
            <a:off x="2483768" y="116632"/>
            <a:ext cx="3509102"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 set</a:t>
            </a:r>
          </a:p>
        </p:txBody>
      </p:sp>
      <p:sp>
        <p:nvSpPr>
          <p:cNvPr id="4" name="矩形 3">
            <a:extLst>
              <a:ext uri="{FF2B5EF4-FFF2-40B4-BE49-F238E27FC236}">
                <a16:creationId xmlns:a16="http://schemas.microsoft.com/office/drawing/2014/main" id="{300B2871-3DDF-4A40-AE17-111AA4E2C693}"/>
              </a:ext>
            </a:extLst>
          </p:cNvPr>
          <p:cNvSpPr/>
          <p:nvPr/>
        </p:nvSpPr>
        <p:spPr>
          <a:xfrm>
            <a:off x="681070" y="1096868"/>
            <a:ext cx="8112358" cy="2862322"/>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Redis set</a:t>
            </a:r>
            <a:r>
              <a:rPr lang="zh-CN" altLang="en-US"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对外提供的功能与</a:t>
            </a: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list</a:t>
            </a:r>
            <a:r>
              <a:rPr lang="zh-CN" altLang="en-US"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类似是一个列表的功能，特殊之处在于</a:t>
            </a: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set</a:t>
            </a:r>
            <a:r>
              <a:rPr lang="zh-CN" altLang="en-US"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是可以自动排重的，当你需要存储一个列表数据，又不希望出现重复数据时，</a:t>
            </a: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set</a:t>
            </a:r>
            <a:r>
              <a:rPr lang="zh-CN" altLang="en-US"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是一个很好的选择，并且</a:t>
            </a: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set</a:t>
            </a:r>
            <a:r>
              <a:rPr lang="zh-CN" altLang="en-US"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提供了判断某个成员是否在一个</a:t>
            </a: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set</a:t>
            </a:r>
            <a:r>
              <a:rPr lang="zh-CN" altLang="en-US"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集合内的重要接口，这个也是</a:t>
            </a: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list</a:t>
            </a:r>
            <a:r>
              <a:rPr lang="zh-CN" altLang="en-US"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所不能提供的。</a:t>
            </a:r>
          </a:p>
        </p:txBody>
      </p:sp>
    </p:spTree>
    <p:extLst>
      <p:ext uri="{BB962C8B-B14F-4D97-AF65-F5344CB8AC3E}">
        <p14:creationId xmlns:p14="http://schemas.microsoft.com/office/powerpoint/2010/main" val="3094155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F789A0-2675-47F3-ADB7-8A8F7647CCCC}"/>
              </a:ext>
            </a:extLst>
          </p:cNvPr>
          <p:cNvSpPr txBox="1"/>
          <p:nvPr/>
        </p:nvSpPr>
        <p:spPr>
          <a:xfrm>
            <a:off x="666017" y="1052736"/>
            <a:ext cx="7776864" cy="1015663"/>
          </a:xfrm>
          <a:prstGeom prst="rect">
            <a:avLst/>
          </a:prstGeom>
          <a:noFill/>
        </p:spPr>
        <p:txBody>
          <a:bodyPr wrap="square" rtlCol="0">
            <a:spAutoFit/>
          </a:bodyPr>
          <a:lstStyle/>
          <a:p>
            <a:pPr>
              <a:lnSpc>
                <a:spcPct val="150000"/>
              </a:lnSpc>
            </a:pPr>
            <a:r>
              <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rPr>
              <a:t>Web1.0</a:t>
            </a: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的时代，数据访问量很有限，用一夫当关的高性能的单点服务器可以解决大部分问题。</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 name="图片 2">
            <a:extLst>
              <a:ext uri="{FF2B5EF4-FFF2-40B4-BE49-F238E27FC236}">
                <a16:creationId xmlns:a16="http://schemas.microsoft.com/office/drawing/2014/main" id="{FDCA6A3E-ABAB-4BB0-AFFD-4A3B1F473CFA}"/>
              </a:ext>
            </a:extLst>
          </p:cNvPr>
          <p:cNvPicPr>
            <a:picLocks noChangeAspect="1"/>
          </p:cNvPicPr>
          <p:nvPr/>
        </p:nvPicPr>
        <p:blipFill>
          <a:blip r:embed="rId2"/>
          <a:stretch>
            <a:fillRect/>
          </a:stretch>
        </p:blipFill>
        <p:spPr>
          <a:xfrm>
            <a:off x="763141" y="2771233"/>
            <a:ext cx="1313902" cy="1218187"/>
          </a:xfrm>
          <a:prstGeom prst="rect">
            <a:avLst/>
          </a:prstGeom>
        </p:spPr>
      </p:pic>
      <p:pic>
        <p:nvPicPr>
          <p:cNvPr id="4" name="图片 3">
            <a:extLst>
              <a:ext uri="{FF2B5EF4-FFF2-40B4-BE49-F238E27FC236}">
                <a16:creationId xmlns:a16="http://schemas.microsoft.com/office/drawing/2014/main" id="{7BB9854E-567E-4DB8-BDA3-C5528738D96F}"/>
              </a:ext>
            </a:extLst>
          </p:cNvPr>
          <p:cNvPicPr>
            <a:picLocks noChangeAspect="1"/>
          </p:cNvPicPr>
          <p:nvPr/>
        </p:nvPicPr>
        <p:blipFill>
          <a:blip r:embed="rId3"/>
          <a:stretch>
            <a:fillRect/>
          </a:stretch>
        </p:blipFill>
        <p:spPr>
          <a:xfrm>
            <a:off x="3563888" y="2501363"/>
            <a:ext cx="1553613" cy="1619725"/>
          </a:xfrm>
          <a:prstGeom prst="rect">
            <a:avLst/>
          </a:prstGeom>
        </p:spPr>
      </p:pic>
      <p:pic>
        <p:nvPicPr>
          <p:cNvPr id="5" name="图片 4">
            <a:extLst>
              <a:ext uri="{FF2B5EF4-FFF2-40B4-BE49-F238E27FC236}">
                <a16:creationId xmlns:a16="http://schemas.microsoft.com/office/drawing/2014/main" id="{B83696EB-6159-4056-B879-4C03A65F37C9}"/>
              </a:ext>
            </a:extLst>
          </p:cNvPr>
          <p:cNvPicPr>
            <a:picLocks noChangeAspect="1"/>
          </p:cNvPicPr>
          <p:nvPr/>
        </p:nvPicPr>
        <p:blipFill>
          <a:blip r:embed="rId4"/>
          <a:stretch>
            <a:fillRect/>
          </a:stretch>
        </p:blipFill>
        <p:spPr>
          <a:xfrm>
            <a:off x="6231634" y="2559035"/>
            <a:ext cx="1579064" cy="1504379"/>
          </a:xfrm>
          <a:prstGeom prst="rect">
            <a:avLst/>
          </a:prstGeom>
        </p:spPr>
      </p:pic>
      <p:sp>
        <p:nvSpPr>
          <p:cNvPr id="6" name="TextBox 1">
            <a:extLst>
              <a:ext uri="{FF2B5EF4-FFF2-40B4-BE49-F238E27FC236}">
                <a16:creationId xmlns:a16="http://schemas.microsoft.com/office/drawing/2014/main" id="{5A61B18B-7CE1-4C79-8013-2537C3A7FDB8}"/>
              </a:ext>
            </a:extLst>
          </p:cNvPr>
          <p:cNvSpPr txBox="1"/>
          <p:nvPr/>
        </p:nvSpPr>
        <p:spPr>
          <a:xfrm>
            <a:off x="3653797" y="4194784"/>
            <a:ext cx="1519808" cy="499111"/>
          </a:xfrm>
          <a:prstGeom prst="rect">
            <a:avLst/>
          </a:prstGeom>
          <a:noFill/>
        </p:spPr>
        <p:txBody>
          <a:bodyPr wrap="square" rtlCol="0">
            <a:spAutoFit/>
          </a:bodyPr>
          <a:lstStyle/>
          <a:p>
            <a:pPr>
              <a:lnSpc>
                <a:spcPct val="150000"/>
              </a:lnSpc>
            </a:pPr>
            <a:r>
              <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rPr>
              <a:t>Web</a:t>
            </a: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服务器</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extBox 1">
            <a:extLst>
              <a:ext uri="{FF2B5EF4-FFF2-40B4-BE49-F238E27FC236}">
                <a16:creationId xmlns:a16="http://schemas.microsoft.com/office/drawing/2014/main" id="{CDFDE8E5-8A0E-4D2D-AB1C-024300F13A5D}"/>
              </a:ext>
            </a:extLst>
          </p:cNvPr>
          <p:cNvSpPr txBox="1"/>
          <p:nvPr/>
        </p:nvSpPr>
        <p:spPr>
          <a:xfrm>
            <a:off x="6444208" y="4167341"/>
            <a:ext cx="1552986" cy="553998"/>
          </a:xfrm>
          <a:prstGeom prst="rect">
            <a:avLst/>
          </a:prstGeom>
          <a:noFill/>
        </p:spPr>
        <p:txBody>
          <a:bodyPr wrap="square" rtlCol="0">
            <a:spAutoFit/>
          </a:bodyPr>
          <a:lstStyle/>
          <a:p>
            <a:pPr>
              <a:lnSpc>
                <a:spcPct val="150000"/>
              </a:lnSpc>
            </a:pP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数据库服务</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8" name="直接箭头连接符 7">
            <a:extLst>
              <a:ext uri="{FF2B5EF4-FFF2-40B4-BE49-F238E27FC236}">
                <a16:creationId xmlns:a16="http://schemas.microsoft.com/office/drawing/2014/main" id="{681757BA-502C-4CFB-B38A-AA0FBD76D401}"/>
              </a:ext>
            </a:extLst>
          </p:cNvPr>
          <p:cNvCxnSpPr/>
          <p:nvPr/>
        </p:nvCxnSpPr>
        <p:spPr>
          <a:xfrm>
            <a:off x="2513650" y="3311224"/>
            <a:ext cx="762206" cy="0"/>
          </a:xfrm>
          <a:prstGeom prst="straightConnector1">
            <a:avLst/>
          </a:prstGeom>
          <a:ln w="76200">
            <a:solidFill>
              <a:srgbClr val="007C6A"/>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A3FD276C-3550-4F83-8BDB-96DD04FA5F7A}"/>
              </a:ext>
            </a:extLst>
          </p:cNvPr>
          <p:cNvCxnSpPr/>
          <p:nvPr/>
        </p:nvCxnSpPr>
        <p:spPr>
          <a:xfrm>
            <a:off x="5244487" y="3380327"/>
            <a:ext cx="987147" cy="11372"/>
          </a:xfrm>
          <a:prstGeom prst="straightConnector1">
            <a:avLst/>
          </a:prstGeom>
          <a:ln w="76200">
            <a:solidFill>
              <a:srgbClr val="007C6A"/>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E16FB3D8-2536-4BAF-928E-09FDB7B0F71C}"/>
              </a:ext>
            </a:extLst>
          </p:cNvPr>
          <p:cNvSpPr/>
          <p:nvPr/>
        </p:nvSpPr>
        <p:spPr>
          <a:xfrm>
            <a:off x="2421083" y="290714"/>
            <a:ext cx="2765501" cy="461665"/>
          </a:xfrm>
          <a:prstGeom prst="rect">
            <a:avLst/>
          </a:prstGeom>
        </p:spPr>
        <p:txBody>
          <a:bodyPr wrap="none">
            <a:spAutoFit/>
          </a:bodyPr>
          <a:lstStyle/>
          <a:p>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NoSQL</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数据库简介</a:t>
            </a:r>
            <a:endParaRPr lang="zh-CN" altLang="en-US" sz="2400"/>
          </a:p>
        </p:txBody>
      </p:sp>
    </p:spTree>
    <p:extLst>
      <p:ext uri="{BB962C8B-B14F-4D97-AF65-F5344CB8AC3E}">
        <p14:creationId xmlns:p14="http://schemas.microsoft.com/office/powerpoint/2010/main" val="23723994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0516ECC-D660-4B83-BB38-9457AECBF5E7}"/>
              </a:ext>
            </a:extLst>
          </p:cNvPr>
          <p:cNvSpPr/>
          <p:nvPr/>
        </p:nvSpPr>
        <p:spPr>
          <a:xfrm>
            <a:off x="827584" y="1268760"/>
            <a:ext cx="7560840" cy="523220"/>
          </a:xfrm>
          <a:prstGeom prst="rect">
            <a:avLst/>
          </a:prstGeom>
        </p:spPr>
        <p:txBody>
          <a:bodyPr wrap="square">
            <a:spAutoFit/>
          </a:bodyPr>
          <a:lstStyle/>
          <a:p>
            <a:pPr marL="285750" indent="-285750">
              <a:buFont typeface="Wingdings" panose="05000000000000000000" pitchFamily="2" charset="2"/>
              <a:buChar char="Ø"/>
            </a:pPr>
            <a:r>
              <a:rPr lang="en-US" altLang="zh-CN" sz="2000" dirty="0" err="1">
                <a:solidFill>
                  <a:srgbClr val="007C6A"/>
                </a:solidFill>
                <a:latin typeface="Verdana" panose="020B0604030504040204" pitchFamily="34" charset="0"/>
              </a:rPr>
              <a:t>sadd</a:t>
            </a:r>
            <a:r>
              <a:rPr lang="en-US" altLang="zh-CN" sz="2000" dirty="0">
                <a:solidFill>
                  <a:srgbClr val="007C6A"/>
                </a:solidFill>
                <a:latin typeface="Verdana" panose="020B0604030504040204" pitchFamily="34" charset="0"/>
              </a:rPr>
              <a:t> &lt;key&gt;  &lt;value1&gt;  &lt;value2&gt; .....</a:t>
            </a:r>
            <a:r>
              <a:rPr lang="en-US" altLang="zh-CN" sz="2800" dirty="0">
                <a:solidFill>
                  <a:srgbClr val="007C6A"/>
                </a:solidFill>
                <a:latin typeface="Verdana" panose="020B0604030504040204" pitchFamily="34" charset="0"/>
              </a:rPr>
              <a:t>  </a:t>
            </a:r>
            <a:r>
              <a:rPr lang="en-US" altLang="zh-CN" sz="2000" dirty="0">
                <a:solidFill>
                  <a:srgbClr val="007C6A"/>
                </a:solidFill>
                <a:latin typeface="Verdana" panose="020B0604030504040204" pitchFamily="34" charset="0"/>
              </a:rPr>
              <a:t> </a:t>
            </a:r>
            <a:endParaRPr lang="zh-CN" altLang="en-US" sz="2000" dirty="0">
              <a:solidFill>
                <a:srgbClr val="007C6A"/>
              </a:solidFill>
              <a:latin typeface="Verdana" panose="020B0604030504040204" pitchFamily="34" charset="0"/>
            </a:endParaRPr>
          </a:p>
        </p:txBody>
      </p:sp>
      <p:sp>
        <p:nvSpPr>
          <p:cNvPr id="3" name="矩形 2">
            <a:extLst>
              <a:ext uri="{FF2B5EF4-FFF2-40B4-BE49-F238E27FC236}">
                <a16:creationId xmlns:a16="http://schemas.microsoft.com/office/drawing/2014/main" id="{1F00E3B5-4EB3-45CF-8F05-35BC73775D5C}"/>
              </a:ext>
            </a:extLst>
          </p:cNvPr>
          <p:cNvSpPr/>
          <p:nvPr/>
        </p:nvSpPr>
        <p:spPr>
          <a:xfrm>
            <a:off x="1187624" y="1730425"/>
            <a:ext cx="6696744" cy="790153"/>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sz="2000">
                <a:solidFill>
                  <a:srgbClr val="007C6A"/>
                </a:solidFill>
                <a:latin typeface="Verdana" panose="020B0604030504040204" pitchFamily="34" charset="0"/>
              </a:rPr>
              <a:t>将一个或多个 </a:t>
            </a:r>
            <a:r>
              <a:rPr lang="en-US" altLang="zh-CN" sz="2000">
                <a:solidFill>
                  <a:srgbClr val="007C6A"/>
                </a:solidFill>
                <a:latin typeface="Verdana" panose="020B0604030504040204" pitchFamily="34" charset="0"/>
              </a:rPr>
              <a:t>member </a:t>
            </a:r>
            <a:r>
              <a:rPr lang="zh-CN" altLang="en-US" sz="2000">
                <a:solidFill>
                  <a:srgbClr val="007C6A"/>
                </a:solidFill>
                <a:latin typeface="Verdana" panose="020B0604030504040204" pitchFamily="34" charset="0"/>
              </a:rPr>
              <a:t>元素加入到集合 </a:t>
            </a:r>
            <a:r>
              <a:rPr lang="en-US" altLang="zh-CN" sz="2000">
                <a:solidFill>
                  <a:srgbClr val="007C6A"/>
                </a:solidFill>
                <a:latin typeface="Verdana" panose="020B0604030504040204" pitchFamily="34" charset="0"/>
              </a:rPr>
              <a:t>key </a:t>
            </a:r>
            <a:r>
              <a:rPr lang="zh-CN" altLang="en-US" sz="2000">
                <a:solidFill>
                  <a:srgbClr val="007C6A"/>
                </a:solidFill>
                <a:latin typeface="Verdana" panose="020B0604030504040204" pitchFamily="34" charset="0"/>
              </a:rPr>
              <a:t>当中，已经存在于集合的 </a:t>
            </a:r>
            <a:r>
              <a:rPr lang="en-US" altLang="zh-CN" sz="2000">
                <a:solidFill>
                  <a:srgbClr val="007C6A"/>
                </a:solidFill>
                <a:latin typeface="Verdana" panose="020B0604030504040204" pitchFamily="34" charset="0"/>
              </a:rPr>
              <a:t>member </a:t>
            </a:r>
            <a:r>
              <a:rPr lang="zh-CN" altLang="en-US" sz="2000">
                <a:solidFill>
                  <a:srgbClr val="007C6A"/>
                </a:solidFill>
                <a:latin typeface="Verdana" panose="020B0604030504040204" pitchFamily="34" charset="0"/>
              </a:rPr>
              <a:t>元素将被忽略。</a:t>
            </a:r>
          </a:p>
        </p:txBody>
      </p:sp>
      <p:sp>
        <p:nvSpPr>
          <p:cNvPr id="4" name="矩形 3">
            <a:extLst>
              <a:ext uri="{FF2B5EF4-FFF2-40B4-BE49-F238E27FC236}">
                <a16:creationId xmlns:a16="http://schemas.microsoft.com/office/drawing/2014/main" id="{0CEB300D-D81E-4ADB-9C0A-48C55AA245D2}"/>
              </a:ext>
            </a:extLst>
          </p:cNvPr>
          <p:cNvSpPr/>
          <p:nvPr/>
        </p:nvSpPr>
        <p:spPr>
          <a:xfrm>
            <a:off x="964188" y="4304153"/>
            <a:ext cx="7560840" cy="400110"/>
          </a:xfrm>
          <a:prstGeom prst="rect">
            <a:avLst/>
          </a:prstGeom>
        </p:spPr>
        <p:txBody>
          <a:bodyPr wrap="square">
            <a:spAutoFit/>
          </a:bodyPr>
          <a:lstStyle/>
          <a:p>
            <a:pPr marL="285750" indent="-285750">
              <a:buFont typeface="Wingdings" panose="05000000000000000000" pitchFamily="2" charset="2"/>
              <a:buChar char="Ø"/>
            </a:pPr>
            <a:r>
              <a:rPr lang="en-US" altLang="zh-CN" sz="2000">
                <a:solidFill>
                  <a:srgbClr val="007C6A"/>
                </a:solidFill>
                <a:latin typeface="Verdana" panose="020B0604030504040204" pitchFamily="34" charset="0"/>
              </a:rPr>
              <a:t>sismember &lt;key&gt;  &lt;value&gt;</a:t>
            </a:r>
            <a:endParaRPr lang="zh-CN" altLang="en-US" sz="2000">
              <a:solidFill>
                <a:srgbClr val="007C6A"/>
              </a:solidFill>
              <a:latin typeface="Verdana" panose="020B0604030504040204" pitchFamily="34" charset="0"/>
            </a:endParaRPr>
          </a:p>
        </p:txBody>
      </p:sp>
      <p:sp>
        <p:nvSpPr>
          <p:cNvPr id="5" name="矩形 4">
            <a:extLst>
              <a:ext uri="{FF2B5EF4-FFF2-40B4-BE49-F238E27FC236}">
                <a16:creationId xmlns:a16="http://schemas.microsoft.com/office/drawing/2014/main" id="{F85DB5E3-53B3-4E04-ABA4-1DE52657A05B}"/>
              </a:ext>
            </a:extLst>
          </p:cNvPr>
          <p:cNvSpPr/>
          <p:nvPr/>
        </p:nvSpPr>
        <p:spPr>
          <a:xfrm>
            <a:off x="1396236" y="4706773"/>
            <a:ext cx="6696744" cy="790153"/>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sz="2000">
                <a:solidFill>
                  <a:srgbClr val="007C6A"/>
                </a:solidFill>
                <a:latin typeface="Verdana" panose="020B0604030504040204" pitchFamily="34" charset="0"/>
              </a:rPr>
              <a:t> </a:t>
            </a:r>
            <a:r>
              <a:rPr lang="zh-CN" altLang="en-US" sz="2000">
                <a:solidFill>
                  <a:srgbClr val="007C6A"/>
                </a:solidFill>
                <a:latin typeface="Verdana" panose="020B0604030504040204" pitchFamily="34" charset="0"/>
              </a:rPr>
              <a:t>判断集合</a:t>
            </a:r>
            <a:r>
              <a:rPr lang="en-US" altLang="zh-CN" sz="2000">
                <a:solidFill>
                  <a:srgbClr val="007C6A"/>
                </a:solidFill>
                <a:latin typeface="Verdana" panose="020B0604030504040204" pitchFamily="34" charset="0"/>
              </a:rPr>
              <a:t>&lt;key&gt;</a:t>
            </a:r>
            <a:r>
              <a:rPr lang="zh-CN" altLang="en-US" sz="2000">
                <a:solidFill>
                  <a:srgbClr val="007C6A"/>
                </a:solidFill>
                <a:latin typeface="Verdana" panose="020B0604030504040204" pitchFamily="34" charset="0"/>
              </a:rPr>
              <a:t>是否为含有该</a:t>
            </a:r>
            <a:r>
              <a:rPr lang="en-US" altLang="zh-CN" sz="2000">
                <a:solidFill>
                  <a:srgbClr val="007C6A"/>
                </a:solidFill>
                <a:latin typeface="Verdana" panose="020B0604030504040204" pitchFamily="34" charset="0"/>
              </a:rPr>
              <a:t>&lt;value&gt;</a:t>
            </a:r>
            <a:r>
              <a:rPr lang="zh-CN" altLang="en-US" sz="2000">
                <a:solidFill>
                  <a:srgbClr val="007C6A"/>
                </a:solidFill>
                <a:latin typeface="Verdana" panose="020B0604030504040204" pitchFamily="34" charset="0"/>
              </a:rPr>
              <a:t>值，有返回</a:t>
            </a:r>
            <a:r>
              <a:rPr lang="en-US" altLang="zh-CN" sz="2000">
                <a:solidFill>
                  <a:srgbClr val="007C6A"/>
                </a:solidFill>
                <a:latin typeface="Verdana" panose="020B0604030504040204" pitchFamily="34" charset="0"/>
              </a:rPr>
              <a:t>1</a:t>
            </a:r>
            <a:r>
              <a:rPr lang="zh-CN" altLang="en-US" sz="2000">
                <a:solidFill>
                  <a:srgbClr val="007C6A"/>
                </a:solidFill>
                <a:latin typeface="Verdana" panose="020B0604030504040204" pitchFamily="34" charset="0"/>
              </a:rPr>
              <a:t>，没有返回</a:t>
            </a:r>
            <a:r>
              <a:rPr lang="en-US" altLang="zh-CN" sz="2000">
                <a:solidFill>
                  <a:srgbClr val="007C6A"/>
                </a:solidFill>
                <a:latin typeface="Verdana" panose="020B0604030504040204" pitchFamily="34" charset="0"/>
              </a:rPr>
              <a:t>0</a:t>
            </a:r>
            <a:endParaRPr lang="zh-CN" altLang="en-US" sz="2000">
              <a:solidFill>
                <a:srgbClr val="007C6A"/>
              </a:solidFill>
              <a:latin typeface="Verdana" panose="020B0604030504040204" pitchFamily="34" charset="0"/>
            </a:endParaRPr>
          </a:p>
        </p:txBody>
      </p:sp>
      <p:sp>
        <p:nvSpPr>
          <p:cNvPr id="6" name="矩形 5">
            <a:extLst>
              <a:ext uri="{FF2B5EF4-FFF2-40B4-BE49-F238E27FC236}">
                <a16:creationId xmlns:a16="http://schemas.microsoft.com/office/drawing/2014/main" id="{B77D82AA-27AC-452E-B21C-21E591302AF5}"/>
              </a:ext>
            </a:extLst>
          </p:cNvPr>
          <p:cNvSpPr/>
          <p:nvPr/>
        </p:nvSpPr>
        <p:spPr>
          <a:xfrm>
            <a:off x="889263" y="2948491"/>
            <a:ext cx="7560840" cy="400110"/>
          </a:xfrm>
          <a:prstGeom prst="rect">
            <a:avLst/>
          </a:prstGeom>
        </p:spPr>
        <p:txBody>
          <a:bodyPr wrap="square">
            <a:spAutoFit/>
          </a:bodyPr>
          <a:lstStyle/>
          <a:p>
            <a:pPr marL="285750" indent="-285750">
              <a:buFont typeface="Wingdings" panose="05000000000000000000" pitchFamily="2" charset="2"/>
              <a:buChar char="Ø"/>
            </a:pPr>
            <a:r>
              <a:rPr lang="en-US" altLang="zh-CN" sz="2000" err="1">
                <a:solidFill>
                  <a:srgbClr val="007C6A"/>
                </a:solidFill>
                <a:latin typeface="Verdana" panose="020B0604030504040204" pitchFamily="34" charset="0"/>
              </a:rPr>
              <a:t>smembers</a:t>
            </a:r>
            <a:r>
              <a:rPr lang="en-US" altLang="zh-CN" sz="2000">
                <a:solidFill>
                  <a:srgbClr val="007C6A"/>
                </a:solidFill>
                <a:latin typeface="Verdana" panose="020B0604030504040204" pitchFamily="34" charset="0"/>
              </a:rPr>
              <a:t> &lt;key&gt;</a:t>
            </a:r>
            <a:endParaRPr lang="zh-CN" altLang="en-US" sz="2000">
              <a:solidFill>
                <a:srgbClr val="007C6A"/>
              </a:solidFill>
              <a:latin typeface="Verdana" panose="020B0604030504040204" pitchFamily="34" charset="0"/>
            </a:endParaRPr>
          </a:p>
        </p:txBody>
      </p:sp>
      <p:sp>
        <p:nvSpPr>
          <p:cNvPr id="7" name="矩形 6">
            <a:extLst>
              <a:ext uri="{FF2B5EF4-FFF2-40B4-BE49-F238E27FC236}">
                <a16:creationId xmlns:a16="http://schemas.microsoft.com/office/drawing/2014/main" id="{A073FB60-E537-4668-BDED-22A5C4CD911D}"/>
              </a:ext>
            </a:extLst>
          </p:cNvPr>
          <p:cNvSpPr/>
          <p:nvPr/>
        </p:nvSpPr>
        <p:spPr>
          <a:xfrm>
            <a:off x="1321311" y="3332452"/>
            <a:ext cx="6696744" cy="420821"/>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sz="2000">
                <a:solidFill>
                  <a:srgbClr val="007C6A"/>
                </a:solidFill>
                <a:latin typeface="Verdana" panose="020B0604030504040204" pitchFamily="34" charset="0"/>
              </a:rPr>
              <a:t> </a:t>
            </a:r>
            <a:r>
              <a:rPr lang="zh-CN" altLang="en-US" sz="2000">
                <a:solidFill>
                  <a:srgbClr val="007C6A"/>
                </a:solidFill>
                <a:latin typeface="Verdana" panose="020B0604030504040204" pitchFamily="34" charset="0"/>
              </a:rPr>
              <a:t>取出该集合的所有值。</a:t>
            </a:r>
          </a:p>
        </p:txBody>
      </p:sp>
      <p:sp>
        <p:nvSpPr>
          <p:cNvPr id="8" name="矩形 7">
            <a:extLst>
              <a:ext uri="{FF2B5EF4-FFF2-40B4-BE49-F238E27FC236}">
                <a16:creationId xmlns:a16="http://schemas.microsoft.com/office/drawing/2014/main" id="{F9A7CC4A-D5D5-46B4-B9FF-C2928A76A955}"/>
              </a:ext>
            </a:extLst>
          </p:cNvPr>
          <p:cNvSpPr/>
          <p:nvPr/>
        </p:nvSpPr>
        <p:spPr>
          <a:xfrm>
            <a:off x="2483768" y="116632"/>
            <a:ext cx="3509102"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 set</a:t>
            </a:r>
          </a:p>
        </p:txBody>
      </p:sp>
    </p:spTree>
    <p:extLst>
      <p:ext uri="{BB962C8B-B14F-4D97-AF65-F5344CB8AC3E}">
        <p14:creationId xmlns:p14="http://schemas.microsoft.com/office/powerpoint/2010/main" val="29244741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679BB5A-DE35-4EB5-AC55-65508F4CEB49}"/>
              </a:ext>
            </a:extLst>
          </p:cNvPr>
          <p:cNvSpPr/>
          <p:nvPr/>
        </p:nvSpPr>
        <p:spPr>
          <a:xfrm>
            <a:off x="899592" y="1196752"/>
            <a:ext cx="3863558"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scard</a:t>
            </a:r>
            <a:r>
              <a:rPr lang="zh-CN" altLang="en-US">
                <a:solidFill>
                  <a:srgbClr val="007C6A"/>
                </a:solidFill>
                <a:latin typeface="Verdana" panose="020B0604030504040204" pitchFamily="34" charset="0"/>
              </a:rPr>
              <a:t>   </a:t>
            </a:r>
            <a:r>
              <a:rPr lang="en-US" altLang="zh-CN">
                <a:solidFill>
                  <a:srgbClr val="007C6A"/>
                </a:solidFill>
                <a:latin typeface="Verdana" panose="020B0604030504040204" pitchFamily="34" charset="0"/>
              </a:rPr>
              <a:t>&lt;key&gt;</a:t>
            </a:r>
            <a:endParaRPr lang="zh-CN" altLang="en-US">
              <a:solidFill>
                <a:srgbClr val="007C6A"/>
              </a:solidFill>
              <a:latin typeface="Verdana" panose="020B0604030504040204" pitchFamily="34" charset="0"/>
            </a:endParaRPr>
          </a:p>
        </p:txBody>
      </p:sp>
      <p:sp>
        <p:nvSpPr>
          <p:cNvPr id="3" name="矩形 2">
            <a:extLst>
              <a:ext uri="{FF2B5EF4-FFF2-40B4-BE49-F238E27FC236}">
                <a16:creationId xmlns:a16="http://schemas.microsoft.com/office/drawing/2014/main" id="{F378EE16-5C8A-42F5-8B19-13DDE5F4A224}"/>
              </a:ext>
            </a:extLst>
          </p:cNvPr>
          <p:cNvSpPr/>
          <p:nvPr/>
        </p:nvSpPr>
        <p:spPr>
          <a:xfrm>
            <a:off x="1187624" y="1730425"/>
            <a:ext cx="6696744" cy="387991"/>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dirty="0">
                <a:solidFill>
                  <a:srgbClr val="007C6A"/>
                </a:solidFill>
                <a:latin typeface="Verdana" panose="020B0604030504040204" pitchFamily="34" charset="0"/>
              </a:rPr>
              <a:t> </a:t>
            </a:r>
            <a:r>
              <a:rPr lang="zh-CN" altLang="en-US" dirty="0">
                <a:solidFill>
                  <a:srgbClr val="007C6A"/>
                </a:solidFill>
                <a:latin typeface="Verdana" panose="020B0604030504040204" pitchFamily="34" charset="0"/>
              </a:rPr>
              <a:t>返回该集合的元素个数。</a:t>
            </a:r>
          </a:p>
        </p:txBody>
      </p:sp>
      <p:sp>
        <p:nvSpPr>
          <p:cNvPr id="4" name="矩形 3">
            <a:extLst>
              <a:ext uri="{FF2B5EF4-FFF2-40B4-BE49-F238E27FC236}">
                <a16:creationId xmlns:a16="http://schemas.microsoft.com/office/drawing/2014/main" id="{A10781A9-846A-45FD-BA41-BCC5E33F4538}"/>
              </a:ext>
            </a:extLst>
          </p:cNvPr>
          <p:cNvSpPr/>
          <p:nvPr/>
        </p:nvSpPr>
        <p:spPr>
          <a:xfrm>
            <a:off x="899591" y="2492896"/>
            <a:ext cx="5539105" cy="369332"/>
          </a:xfrm>
          <a:prstGeom prst="rect">
            <a:avLst/>
          </a:prstGeom>
        </p:spPr>
        <p:txBody>
          <a:bodyPr wrap="square">
            <a:spAutoFit/>
          </a:bodyPr>
          <a:lstStyle/>
          <a:p>
            <a:pPr marL="285750" indent="-285750">
              <a:buFont typeface="Wingdings" panose="05000000000000000000" pitchFamily="2" charset="2"/>
              <a:buChar char="Ø"/>
            </a:pPr>
            <a:r>
              <a:rPr lang="en-US" altLang="zh-CN" err="1">
                <a:solidFill>
                  <a:srgbClr val="007C6A"/>
                </a:solidFill>
                <a:latin typeface="Verdana" panose="020B0604030504040204" pitchFamily="34" charset="0"/>
              </a:rPr>
              <a:t>srem</a:t>
            </a:r>
            <a:r>
              <a:rPr lang="en-US" altLang="zh-CN">
                <a:solidFill>
                  <a:srgbClr val="007C6A"/>
                </a:solidFill>
                <a:latin typeface="Verdana" panose="020B0604030504040204" pitchFamily="34" charset="0"/>
              </a:rPr>
              <a:t> &lt;key&gt; &lt;value1&gt; &lt;value2&gt; ....</a:t>
            </a:r>
            <a:endParaRPr lang="zh-CN" altLang="en-US">
              <a:solidFill>
                <a:srgbClr val="007C6A"/>
              </a:solidFill>
              <a:latin typeface="Verdana" panose="020B0604030504040204" pitchFamily="34" charset="0"/>
            </a:endParaRPr>
          </a:p>
        </p:txBody>
      </p:sp>
      <p:sp>
        <p:nvSpPr>
          <p:cNvPr id="5" name="矩形 4">
            <a:extLst>
              <a:ext uri="{FF2B5EF4-FFF2-40B4-BE49-F238E27FC236}">
                <a16:creationId xmlns:a16="http://schemas.microsoft.com/office/drawing/2014/main" id="{9E34620B-FB90-419F-9798-396332C2D013}"/>
              </a:ext>
            </a:extLst>
          </p:cNvPr>
          <p:cNvSpPr/>
          <p:nvPr/>
        </p:nvSpPr>
        <p:spPr>
          <a:xfrm>
            <a:off x="1187624" y="3026569"/>
            <a:ext cx="6696744" cy="387991"/>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删除集合中的某个元素。</a:t>
            </a:r>
          </a:p>
        </p:txBody>
      </p:sp>
      <p:sp>
        <p:nvSpPr>
          <p:cNvPr id="6" name="矩形 5">
            <a:extLst>
              <a:ext uri="{FF2B5EF4-FFF2-40B4-BE49-F238E27FC236}">
                <a16:creationId xmlns:a16="http://schemas.microsoft.com/office/drawing/2014/main" id="{788CD81A-C58B-465D-9D2A-0B81DA617373}"/>
              </a:ext>
            </a:extLst>
          </p:cNvPr>
          <p:cNvSpPr/>
          <p:nvPr/>
        </p:nvSpPr>
        <p:spPr>
          <a:xfrm>
            <a:off x="899591" y="3789040"/>
            <a:ext cx="5539105" cy="369332"/>
          </a:xfrm>
          <a:prstGeom prst="rect">
            <a:avLst/>
          </a:prstGeom>
        </p:spPr>
        <p:txBody>
          <a:bodyPr wrap="square">
            <a:spAutoFit/>
          </a:bodyPr>
          <a:lstStyle/>
          <a:p>
            <a:pPr marL="285750" indent="-285750">
              <a:buFont typeface="Wingdings" panose="05000000000000000000" pitchFamily="2" charset="2"/>
              <a:buChar char="Ø"/>
            </a:pPr>
            <a:r>
              <a:rPr lang="en-US" altLang="zh-CN" err="1">
                <a:solidFill>
                  <a:srgbClr val="007C6A"/>
                </a:solidFill>
                <a:latin typeface="Verdana" panose="020B0604030504040204" pitchFamily="34" charset="0"/>
              </a:rPr>
              <a:t>spop</a:t>
            </a:r>
            <a:r>
              <a:rPr lang="en-US" altLang="zh-CN">
                <a:solidFill>
                  <a:srgbClr val="007C6A"/>
                </a:solidFill>
                <a:latin typeface="Verdana" panose="020B0604030504040204" pitchFamily="34" charset="0"/>
              </a:rPr>
              <a:t> &lt;key&gt;  </a:t>
            </a:r>
            <a:endParaRPr lang="zh-CN" altLang="en-US">
              <a:solidFill>
                <a:srgbClr val="007C6A"/>
              </a:solidFill>
              <a:latin typeface="Verdana" panose="020B0604030504040204" pitchFamily="34" charset="0"/>
            </a:endParaRPr>
          </a:p>
        </p:txBody>
      </p:sp>
      <p:sp>
        <p:nvSpPr>
          <p:cNvPr id="7" name="矩形 6">
            <a:extLst>
              <a:ext uri="{FF2B5EF4-FFF2-40B4-BE49-F238E27FC236}">
                <a16:creationId xmlns:a16="http://schemas.microsoft.com/office/drawing/2014/main" id="{B61DD134-3C8A-4972-B5A9-87C836005A86}"/>
              </a:ext>
            </a:extLst>
          </p:cNvPr>
          <p:cNvSpPr/>
          <p:nvPr/>
        </p:nvSpPr>
        <p:spPr>
          <a:xfrm>
            <a:off x="925200" y="5060461"/>
            <a:ext cx="5539105" cy="369332"/>
          </a:xfrm>
          <a:prstGeom prst="rect">
            <a:avLst/>
          </a:prstGeom>
        </p:spPr>
        <p:txBody>
          <a:bodyPr wrap="square">
            <a:spAutoFit/>
          </a:bodyPr>
          <a:lstStyle/>
          <a:p>
            <a:pPr marL="285750" indent="-285750">
              <a:buFont typeface="Wingdings" panose="05000000000000000000" pitchFamily="2" charset="2"/>
              <a:buChar char="Ø"/>
            </a:pPr>
            <a:r>
              <a:rPr lang="en-US" altLang="zh-CN" dirty="0" err="1">
                <a:solidFill>
                  <a:srgbClr val="007C6A"/>
                </a:solidFill>
                <a:latin typeface="Verdana" panose="020B0604030504040204" pitchFamily="34" charset="0"/>
              </a:rPr>
              <a:t>srandmember</a:t>
            </a:r>
            <a:r>
              <a:rPr lang="en-US" altLang="zh-CN" dirty="0">
                <a:solidFill>
                  <a:srgbClr val="007C6A"/>
                </a:solidFill>
                <a:latin typeface="Verdana" panose="020B0604030504040204" pitchFamily="34" charset="0"/>
              </a:rPr>
              <a:t> &lt;key&gt; &lt;n&gt;</a:t>
            </a:r>
            <a:endParaRPr lang="zh-CN" altLang="en-US" dirty="0">
              <a:solidFill>
                <a:srgbClr val="007C6A"/>
              </a:solidFill>
              <a:latin typeface="Verdana" panose="020B0604030504040204" pitchFamily="34" charset="0"/>
            </a:endParaRPr>
          </a:p>
        </p:txBody>
      </p:sp>
      <p:sp>
        <p:nvSpPr>
          <p:cNvPr id="8" name="矩形 7">
            <a:extLst>
              <a:ext uri="{FF2B5EF4-FFF2-40B4-BE49-F238E27FC236}">
                <a16:creationId xmlns:a16="http://schemas.microsoft.com/office/drawing/2014/main" id="{F5C049B1-94B6-4749-A918-8BF1BF12E775}"/>
              </a:ext>
            </a:extLst>
          </p:cNvPr>
          <p:cNvSpPr/>
          <p:nvPr/>
        </p:nvSpPr>
        <p:spPr>
          <a:xfrm>
            <a:off x="1212046" y="4297799"/>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随机从该集合中吐出一个值。</a:t>
            </a:r>
          </a:p>
        </p:txBody>
      </p:sp>
      <p:sp>
        <p:nvSpPr>
          <p:cNvPr id="9" name="矩形 8">
            <a:extLst>
              <a:ext uri="{FF2B5EF4-FFF2-40B4-BE49-F238E27FC236}">
                <a16:creationId xmlns:a16="http://schemas.microsoft.com/office/drawing/2014/main" id="{EF7195DD-0A1A-41EB-9B1E-A440E2654959}"/>
              </a:ext>
            </a:extLst>
          </p:cNvPr>
          <p:cNvSpPr/>
          <p:nvPr/>
        </p:nvSpPr>
        <p:spPr>
          <a:xfrm>
            <a:off x="1244131" y="5429793"/>
            <a:ext cx="4652814" cy="757130"/>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a:solidFill>
                  <a:srgbClr val="007C6A"/>
                </a:solidFill>
                <a:latin typeface="Verdana" panose="020B0604030504040204" pitchFamily="34" charset="0"/>
              </a:rPr>
              <a:t>随机从该集合中取出</a:t>
            </a:r>
            <a:r>
              <a:rPr lang="en-US" altLang="zh-CN">
                <a:solidFill>
                  <a:srgbClr val="007C6A"/>
                </a:solidFill>
                <a:latin typeface="Verdana" panose="020B0604030504040204" pitchFamily="34" charset="0"/>
              </a:rPr>
              <a:t>n</a:t>
            </a:r>
            <a:r>
              <a:rPr lang="zh-CN" altLang="en-US">
                <a:solidFill>
                  <a:srgbClr val="007C6A"/>
                </a:solidFill>
                <a:latin typeface="Verdana" panose="020B0604030504040204" pitchFamily="34" charset="0"/>
              </a:rPr>
              <a:t>个值。</a:t>
            </a:r>
            <a:endParaRPr lang="en-US" altLang="zh-CN">
              <a:solidFill>
                <a:srgbClr val="007C6A"/>
              </a:solidFill>
              <a:latin typeface="Verdana" panose="020B0604030504040204" pitchFamily="34" charset="0"/>
            </a:endParaRPr>
          </a:p>
          <a:p>
            <a:pPr marL="285750" indent="-285750">
              <a:lnSpc>
                <a:spcPct val="120000"/>
              </a:lnSpc>
              <a:buFont typeface="Arial" panose="020B0604020202020204" pitchFamily="34" charset="0"/>
              <a:buChar char="•"/>
            </a:pPr>
            <a:r>
              <a:rPr lang="zh-CN" altLang="en-US">
                <a:solidFill>
                  <a:srgbClr val="007C6A"/>
                </a:solidFill>
                <a:latin typeface="Verdana" panose="020B0604030504040204" pitchFamily="34" charset="0"/>
              </a:rPr>
              <a:t>不会从集合中删除</a:t>
            </a:r>
          </a:p>
        </p:txBody>
      </p:sp>
      <p:sp>
        <p:nvSpPr>
          <p:cNvPr id="10" name="矩形 9">
            <a:extLst>
              <a:ext uri="{FF2B5EF4-FFF2-40B4-BE49-F238E27FC236}">
                <a16:creationId xmlns:a16="http://schemas.microsoft.com/office/drawing/2014/main" id="{8DBD1C24-41EB-40D2-8895-F2387AA9FD5E}"/>
              </a:ext>
            </a:extLst>
          </p:cNvPr>
          <p:cNvSpPr/>
          <p:nvPr/>
        </p:nvSpPr>
        <p:spPr>
          <a:xfrm>
            <a:off x="2483768" y="116632"/>
            <a:ext cx="3509102"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 set</a:t>
            </a:r>
          </a:p>
        </p:txBody>
      </p:sp>
    </p:spTree>
    <p:extLst>
      <p:ext uri="{BB962C8B-B14F-4D97-AF65-F5344CB8AC3E}">
        <p14:creationId xmlns:p14="http://schemas.microsoft.com/office/powerpoint/2010/main" val="3492339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01553D1-02DF-4557-B0B5-745714D2EC9A}"/>
              </a:ext>
            </a:extLst>
          </p:cNvPr>
          <p:cNvSpPr/>
          <p:nvPr/>
        </p:nvSpPr>
        <p:spPr>
          <a:xfrm>
            <a:off x="827583" y="2581512"/>
            <a:ext cx="5539105" cy="369332"/>
          </a:xfrm>
          <a:prstGeom prst="rect">
            <a:avLst/>
          </a:prstGeom>
        </p:spPr>
        <p:txBody>
          <a:bodyPr wrap="square">
            <a:spAutoFit/>
          </a:bodyPr>
          <a:lstStyle/>
          <a:p>
            <a:pPr marL="285750" indent="-285750">
              <a:buFont typeface="Wingdings" panose="05000000000000000000" pitchFamily="2" charset="2"/>
              <a:buChar char="Ø"/>
            </a:pPr>
            <a:r>
              <a:rPr lang="en-US" altLang="zh-CN" err="1">
                <a:solidFill>
                  <a:srgbClr val="007C6A"/>
                </a:solidFill>
                <a:latin typeface="Verdana" panose="020B0604030504040204" pitchFamily="34" charset="0"/>
              </a:rPr>
              <a:t>sunion</a:t>
            </a:r>
            <a:r>
              <a:rPr lang="en-US" altLang="zh-CN">
                <a:solidFill>
                  <a:srgbClr val="007C6A"/>
                </a:solidFill>
                <a:latin typeface="Verdana" panose="020B0604030504040204" pitchFamily="34" charset="0"/>
              </a:rPr>
              <a:t> &lt;key1&gt; &lt;key2&gt;  </a:t>
            </a:r>
            <a:endParaRPr lang="zh-CN" altLang="en-US">
              <a:solidFill>
                <a:srgbClr val="007C6A"/>
              </a:solidFill>
              <a:latin typeface="Verdana" panose="020B0604030504040204" pitchFamily="34" charset="0"/>
            </a:endParaRPr>
          </a:p>
        </p:txBody>
      </p:sp>
      <p:sp>
        <p:nvSpPr>
          <p:cNvPr id="3" name="矩形 2">
            <a:extLst>
              <a:ext uri="{FF2B5EF4-FFF2-40B4-BE49-F238E27FC236}">
                <a16:creationId xmlns:a16="http://schemas.microsoft.com/office/drawing/2014/main" id="{C61C0FFB-A269-4AAB-BA8D-E6FFB37C1431}"/>
              </a:ext>
            </a:extLst>
          </p:cNvPr>
          <p:cNvSpPr/>
          <p:nvPr/>
        </p:nvSpPr>
        <p:spPr>
          <a:xfrm>
            <a:off x="963217" y="1722041"/>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返回两个集合的交集元素。</a:t>
            </a:r>
          </a:p>
        </p:txBody>
      </p:sp>
      <p:sp>
        <p:nvSpPr>
          <p:cNvPr id="4" name="矩形 3">
            <a:extLst>
              <a:ext uri="{FF2B5EF4-FFF2-40B4-BE49-F238E27FC236}">
                <a16:creationId xmlns:a16="http://schemas.microsoft.com/office/drawing/2014/main" id="{8E13F7F1-CB99-4739-A4C6-25FEAA5E3CB6}"/>
              </a:ext>
            </a:extLst>
          </p:cNvPr>
          <p:cNvSpPr/>
          <p:nvPr/>
        </p:nvSpPr>
        <p:spPr>
          <a:xfrm>
            <a:off x="827584" y="1340768"/>
            <a:ext cx="5539105"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sinter &lt;key1&gt; &lt;key2&gt;  </a:t>
            </a:r>
            <a:endParaRPr lang="zh-CN" altLang="en-US">
              <a:solidFill>
                <a:srgbClr val="007C6A"/>
              </a:solidFill>
              <a:latin typeface="Verdana" panose="020B0604030504040204" pitchFamily="34" charset="0"/>
            </a:endParaRPr>
          </a:p>
        </p:txBody>
      </p:sp>
      <p:sp>
        <p:nvSpPr>
          <p:cNvPr id="5" name="矩形 4">
            <a:extLst>
              <a:ext uri="{FF2B5EF4-FFF2-40B4-BE49-F238E27FC236}">
                <a16:creationId xmlns:a16="http://schemas.microsoft.com/office/drawing/2014/main" id="{2CAD2923-5DCD-4152-A18F-E4BEBC955679}"/>
              </a:ext>
            </a:extLst>
          </p:cNvPr>
          <p:cNvSpPr/>
          <p:nvPr/>
        </p:nvSpPr>
        <p:spPr>
          <a:xfrm>
            <a:off x="888576" y="3027017"/>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返回两个集合的并集元素。</a:t>
            </a:r>
          </a:p>
        </p:txBody>
      </p:sp>
      <p:sp>
        <p:nvSpPr>
          <p:cNvPr id="6" name="矩形 5">
            <a:extLst>
              <a:ext uri="{FF2B5EF4-FFF2-40B4-BE49-F238E27FC236}">
                <a16:creationId xmlns:a16="http://schemas.microsoft.com/office/drawing/2014/main" id="{D9597080-CF2F-4C4D-8D87-C6417191DFD9}"/>
              </a:ext>
            </a:extLst>
          </p:cNvPr>
          <p:cNvSpPr/>
          <p:nvPr/>
        </p:nvSpPr>
        <p:spPr>
          <a:xfrm>
            <a:off x="888576" y="3896464"/>
            <a:ext cx="5539105" cy="369332"/>
          </a:xfrm>
          <a:prstGeom prst="rect">
            <a:avLst/>
          </a:prstGeom>
        </p:spPr>
        <p:txBody>
          <a:bodyPr wrap="square">
            <a:spAutoFit/>
          </a:bodyPr>
          <a:lstStyle/>
          <a:p>
            <a:pPr marL="285750" indent="-285750">
              <a:buFont typeface="Wingdings" panose="05000000000000000000" pitchFamily="2" charset="2"/>
              <a:buChar char="Ø"/>
            </a:pPr>
            <a:r>
              <a:rPr lang="en-US" altLang="zh-CN" err="1">
                <a:solidFill>
                  <a:srgbClr val="007C6A"/>
                </a:solidFill>
                <a:latin typeface="Verdana" panose="020B0604030504040204" pitchFamily="34" charset="0"/>
              </a:rPr>
              <a:t>sdiff</a:t>
            </a:r>
            <a:r>
              <a:rPr lang="en-US" altLang="zh-CN">
                <a:solidFill>
                  <a:srgbClr val="007C6A"/>
                </a:solidFill>
                <a:latin typeface="Verdana" panose="020B0604030504040204" pitchFamily="34" charset="0"/>
              </a:rPr>
              <a:t> &lt;key1&gt; &lt;key2&gt;  </a:t>
            </a:r>
            <a:endParaRPr lang="zh-CN" altLang="en-US">
              <a:solidFill>
                <a:srgbClr val="007C6A"/>
              </a:solidFill>
              <a:latin typeface="Verdana" panose="020B0604030504040204" pitchFamily="34" charset="0"/>
            </a:endParaRPr>
          </a:p>
        </p:txBody>
      </p:sp>
      <p:sp>
        <p:nvSpPr>
          <p:cNvPr id="7" name="矩形 6">
            <a:extLst>
              <a:ext uri="{FF2B5EF4-FFF2-40B4-BE49-F238E27FC236}">
                <a16:creationId xmlns:a16="http://schemas.microsoft.com/office/drawing/2014/main" id="{7D758A8E-0C25-4918-A897-DD26AB5B2397}"/>
              </a:ext>
            </a:extLst>
          </p:cNvPr>
          <p:cNvSpPr/>
          <p:nvPr/>
        </p:nvSpPr>
        <p:spPr>
          <a:xfrm>
            <a:off x="949569" y="4341969"/>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返回两个集合的差集元素。</a:t>
            </a:r>
          </a:p>
        </p:txBody>
      </p:sp>
      <p:sp>
        <p:nvSpPr>
          <p:cNvPr id="8" name="矩形 7">
            <a:extLst>
              <a:ext uri="{FF2B5EF4-FFF2-40B4-BE49-F238E27FC236}">
                <a16:creationId xmlns:a16="http://schemas.microsoft.com/office/drawing/2014/main" id="{1FD8CD8B-DEE0-4C4A-85DA-49D69C7CF61A}"/>
              </a:ext>
            </a:extLst>
          </p:cNvPr>
          <p:cNvSpPr/>
          <p:nvPr/>
        </p:nvSpPr>
        <p:spPr>
          <a:xfrm>
            <a:off x="2483768" y="116632"/>
            <a:ext cx="3509102"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 set</a:t>
            </a:r>
          </a:p>
        </p:txBody>
      </p:sp>
    </p:spTree>
    <p:extLst>
      <p:ext uri="{BB962C8B-B14F-4D97-AF65-F5344CB8AC3E}">
        <p14:creationId xmlns:p14="http://schemas.microsoft.com/office/powerpoint/2010/main" val="14223085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3509D37-A179-43BD-B5B9-12E1516BEB42}"/>
              </a:ext>
            </a:extLst>
          </p:cNvPr>
          <p:cNvSpPr/>
          <p:nvPr/>
        </p:nvSpPr>
        <p:spPr>
          <a:xfrm>
            <a:off x="611560" y="2132856"/>
            <a:ext cx="8112358" cy="2937599"/>
          </a:xfrm>
          <a:prstGeom prst="rect">
            <a:avLst/>
          </a:prstGeom>
        </p:spPr>
        <p:txBody>
          <a:bodyPr wrap="square">
            <a:spAutoFit/>
          </a:bodyPr>
          <a:lstStyle/>
          <a:p>
            <a:pPr marL="342900" indent="-342900">
              <a:lnSpc>
                <a:spcPct val="200000"/>
              </a:lnSpc>
              <a:buFont typeface="Wingdings" panose="05000000000000000000" pitchFamily="2" charset="2"/>
              <a:buChar char="Ø"/>
            </a:pP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Redis </a:t>
            </a:r>
            <a:r>
              <a:rPr lang="en-US" altLang="zh-CN" sz="2400" dirty="0">
                <a:solidFill>
                  <a:srgbClr val="007C6A"/>
                </a:solidFill>
                <a:latin typeface="Verdana" panose="020B0604030504040204" pitchFamily="34" charset="0"/>
                <a:ea typeface="Verdana" panose="020B0604030504040204" pitchFamily="34" charset="0"/>
              </a:rPr>
              <a:t> hash </a:t>
            </a:r>
            <a:r>
              <a:rPr lang="zh-CN" altLang="en-US" sz="2400" dirty="0">
                <a:solidFill>
                  <a:srgbClr val="007C6A"/>
                </a:solidFill>
                <a:latin typeface="Verdana" panose="020B0604030504040204" pitchFamily="34" charset="0"/>
                <a:ea typeface="Verdana" panose="020B0604030504040204" pitchFamily="34" charset="0"/>
              </a:rPr>
              <a:t>是一个键值对集合。</a:t>
            </a:r>
            <a:endParaRPr lang="zh-CN" altLang="en-US" sz="1400" dirty="0">
              <a:solidFill>
                <a:srgbClr val="007C6A"/>
              </a:solidFill>
              <a:latin typeface="Verdana" panose="020B0604030504040204" pitchFamily="34" charset="0"/>
              <a:ea typeface="Verdana" panose="020B0604030504040204" pitchFamily="34" charset="0"/>
            </a:endParaRPr>
          </a:p>
          <a:p>
            <a:pPr marL="342900" indent="-342900">
              <a:lnSpc>
                <a:spcPct val="200000"/>
              </a:lnSpc>
              <a:buFont typeface="Wingdings" panose="05000000000000000000" pitchFamily="2" charset="2"/>
              <a:buChar char="Ø"/>
            </a:pPr>
            <a:r>
              <a:rPr lang="en-US" altLang="zh-CN" sz="2400" dirty="0">
                <a:solidFill>
                  <a:srgbClr val="007C6A"/>
                </a:solidFill>
                <a:latin typeface="Verdana" panose="020B0604030504040204" pitchFamily="34" charset="0"/>
                <a:ea typeface="Verdana" panose="020B0604030504040204" pitchFamily="34" charset="0"/>
              </a:rPr>
              <a:t>Redis hash</a:t>
            </a:r>
            <a:r>
              <a:rPr lang="zh-CN" altLang="en-US" sz="2400" dirty="0">
                <a:solidFill>
                  <a:srgbClr val="007C6A"/>
                </a:solidFill>
                <a:latin typeface="Verdana" panose="020B0604030504040204" pitchFamily="34" charset="0"/>
                <a:ea typeface="Verdana" panose="020B0604030504040204" pitchFamily="34" charset="0"/>
              </a:rPr>
              <a:t>是一个</a:t>
            </a:r>
            <a:r>
              <a:rPr lang="en-US" altLang="zh-CN" sz="2400" dirty="0">
                <a:solidFill>
                  <a:srgbClr val="007C6A"/>
                </a:solidFill>
                <a:latin typeface="Verdana" panose="020B0604030504040204" pitchFamily="34" charset="0"/>
                <a:ea typeface="Verdana" panose="020B0604030504040204" pitchFamily="34" charset="0"/>
              </a:rPr>
              <a:t>string</a:t>
            </a:r>
            <a:r>
              <a:rPr lang="zh-CN" altLang="en-US" sz="2400" dirty="0">
                <a:solidFill>
                  <a:srgbClr val="007C6A"/>
                </a:solidFill>
                <a:latin typeface="Verdana" panose="020B0604030504040204" pitchFamily="34" charset="0"/>
                <a:ea typeface="Verdana" panose="020B0604030504040204" pitchFamily="34" charset="0"/>
              </a:rPr>
              <a:t>类型的</a:t>
            </a:r>
            <a:r>
              <a:rPr lang="en-US" altLang="zh-CN" sz="2400" dirty="0">
                <a:solidFill>
                  <a:srgbClr val="007C6A"/>
                </a:solidFill>
                <a:latin typeface="Verdana" panose="020B0604030504040204" pitchFamily="34" charset="0"/>
                <a:ea typeface="Verdana" panose="020B0604030504040204" pitchFamily="34" charset="0"/>
              </a:rPr>
              <a:t>field</a:t>
            </a:r>
            <a:r>
              <a:rPr lang="zh-CN" altLang="en-US" sz="2400" dirty="0">
                <a:solidFill>
                  <a:srgbClr val="007C6A"/>
                </a:solidFill>
                <a:latin typeface="Verdana" panose="020B0604030504040204" pitchFamily="34" charset="0"/>
                <a:ea typeface="Verdana" panose="020B0604030504040204" pitchFamily="34" charset="0"/>
              </a:rPr>
              <a:t>和</a:t>
            </a:r>
            <a:r>
              <a:rPr lang="en-US" altLang="zh-CN" sz="2400" dirty="0">
                <a:solidFill>
                  <a:srgbClr val="007C6A"/>
                </a:solidFill>
                <a:latin typeface="Verdana" panose="020B0604030504040204" pitchFamily="34" charset="0"/>
                <a:ea typeface="Verdana" panose="020B0604030504040204" pitchFamily="34" charset="0"/>
              </a:rPr>
              <a:t>value</a:t>
            </a:r>
            <a:r>
              <a:rPr lang="zh-CN" altLang="en-US" sz="2400" dirty="0">
                <a:solidFill>
                  <a:srgbClr val="007C6A"/>
                </a:solidFill>
                <a:latin typeface="Verdana" panose="020B0604030504040204" pitchFamily="34" charset="0"/>
                <a:ea typeface="Verdana" panose="020B0604030504040204" pitchFamily="34" charset="0"/>
              </a:rPr>
              <a:t>的映射表，</a:t>
            </a:r>
            <a:r>
              <a:rPr lang="en-US" altLang="zh-CN" sz="2400" dirty="0">
                <a:solidFill>
                  <a:srgbClr val="007C6A"/>
                </a:solidFill>
                <a:latin typeface="Verdana" panose="020B0604030504040204" pitchFamily="34" charset="0"/>
                <a:ea typeface="Verdana" panose="020B0604030504040204" pitchFamily="34" charset="0"/>
              </a:rPr>
              <a:t>hash</a:t>
            </a:r>
            <a:r>
              <a:rPr lang="zh-CN" altLang="en-US" sz="2400" dirty="0">
                <a:solidFill>
                  <a:srgbClr val="007C6A"/>
                </a:solidFill>
                <a:latin typeface="Verdana" panose="020B0604030504040204" pitchFamily="34" charset="0"/>
                <a:ea typeface="Verdana" panose="020B0604030504040204" pitchFamily="34" charset="0"/>
              </a:rPr>
              <a:t>特别适合用于存储对象。</a:t>
            </a:r>
            <a:endParaRPr lang="zh-CN" altLang="en-US" sz="1400" dirty="0">
              <a:solidFill>
                <a:srgbClr val="007C6A"/>
              </a:solidFill>
              <a:latin typeface="Verdana" panose="020B0604030504040204" pitchFamily="34" charset="0"/>
            </a:endParaRPr>
          </a:p>
          <a:p>
            <a:pPr marL="342900" indent="-342900">
              <a:lnSpc>
                <a:spcPct val="200000"/>
              </a:lnSpc>
              <a:buFont typeface="Wingdings" panose="05000000000000000000" pitchFamily="2" charset="2"/>
              <a:buChar char="Ø"/>
            </a:pPr>
            <a:r>
              <a:rPr lang="zh-CN" altLang="en-US" sz="2400" dirty="0">
                <a:solidFill>
                  <a:srgbClr val="007C6A"/>
                </a:solidFill>
                <a:latin typeface="Verdana" panose="020B0604030504040204" pitchFamily="34" charset="0"/>
              </a:rPr>
              <a:t>类似</a:t>
            </a:r>
            <a:r>
              <a:rPr lang="en-US" altLang="zh-CN" sz="2400" dirty="0">
                <a:solidFill>
                  <a:srgbClr val="007C6A"/>
                </a:solidFill>
                <a:latin typeface="Verdana" panose="020B0604030504040204" pitchFamily="34" charset="0"/>
                <a:ea typeface="Verdana" panose="020B0604030504040204" pitchFamily="34" charset="0"/>
              </a:rPr>
              <a:t>Java</a:t>
            </a:r>
            <a:r>
              <a:rPr lang="zh-CN" altLang="en-US" sz="2400" dirty="0">
                <a:solidFill>
                  <a:srgbClr val="007C6A"/>
                </a:solidFill>
                <a:latin typeface="Verdana" panose="020B0604030504040204" pitchFamily="34" charset="0"/>
                <a:ea typeface="Verdana" panose="020B0604030504040204" pitchFamily="34" charset="0"/>
              </a:rPr>
              <a:t>里面的</a:t>
            </a:r>
            <a:r>
              <a:rPr lang="en-US" altLang="zh-CN" sz="2400" dirty="0">
                <a:solidFill>
                  <a:srgbClr val="007C6A"/>
                </a:solidFill>
                <a:latin typeface="Verdana" panose="020B0604030504040204" pitchFamily="34" charset="0"/>
                <a:ea typeface="Verdana" panose="020B0604030504040204" pitchFamily="34" charset="0"/>
              </a:rPr>
              <a:t>Map&lt;</a:t>
            </a:r>
            <a:r>
              <a:rPr lang="en-US" altLang="zh-CN" sz="2400" dirty="0" err="1">
                <a:solidFill>
                  <a:srgbClr val="007C6A"/>
                </a:solidFill>
                <a:latin typeface="Verdana" panose="020B0604030504040204" pitchFamily="34" charset="0"/>
                <a:ea typeface="Verdana" panose="020B0604030504040204" pitchFamily="34" charset="0"/>
              </a:rPr>
              <a:t>String,Object</a:t>
            </a:r>
            <a:r>
              <a:rPr lang="en-US" altLang="zh-CN" sz="2400" dirty="0">
                <a:solidFill>
                  <a:srgbClr val="007C6A"/>
                </a:solidFill>
                <a:latin typeface="Verdana" panose="020B0604030504040204" pitchFamily="34" charset="0"/>
                <a:ea typeface="Verdana" panose="020B0604030504040204" pitchFamily="34" charset="0"/>
              </a:rPr>
              <a:t>&gt;</a:t>
            </a:r>
            <a:endParaRPr lang="zh-CN" altLang="en-US" sz="2400" dirty="0">
              <a:solidFill>
                <a:srgbClr val="007C6A"/>
              </a:solidFill>
            </a:endParaRPr>
          </a:p>
        </p:txBody>
      </p:sp>
      <p:sp>
        <p:nvSpPr>
          <p:cNvPr id="3" name="矩形 2">
            <a:extLst>
              <a:ext uri="{FF2B5EF4-FFF2-40B4-BE49-F238E27FC236}">
                <a16:creationId xmlns:a16="http://schemas.microsoft.com/office/drawing/2014/main" id="{0CE7D670-5EDE-430F-89D0-3965100DBADA}"/>
              </a:ext>
            </a:extLst>
          </p:cNvPr>
          <p:cNvSpPr/>
          <p:nvPr/>
        </p:nvSpPr>
        <p:spPr>
          <a:xfrm>
            <a:off x="2483768" y="116632"/>
            <a:ext cx="3730830"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 hash</a:t>
            </a:r>
          </a:p>
        </p:txBody>
      </p:sp>
      <p:sp>
        <p:nvSpPr>
          <p:cNvPr id="4" name="矩形 3">
            <a:extLst>
              <a:ext uri="{FF2B5EF4-FFF2-40B4-BE49-F238E27FC236}">
                <a16:creationId xmlns:a16="http://schemas.microsoft.com/office/drawing/2014/main" id="{498DEB87-D1CB-4485-BB5A-1D6458608E6D}"/>
              </a:ext>
            </a:extLst>
          </p:cNvPr>
          <p:cNvSpPr/>
          <p:nvPr/>
        </p:nvSpPr>
        <p:spPr>
          <a:xfrm>
            <a:off x="539552" y="1208158"/>
            <a:ext cx="1151277" cy="523220"/>
          </a:xfrm>
          <a:prstGeom prst="rect">
            <a:avLst/>
          </a:prstGeom>
        </p:spPr>
        <p:txBody>
          <a:bodyPr wrap="none">
            <a:spAutoFit/>
          </a:bodyPr>
          <a:lstStyle/>
          <a:p>
            <a:r>
              <a:rPr lang="en-US" altLang="zh-CN" sz="2800" b="1">
                <a:solidFill>
                  <a:srgbClr val="007C6A"/>
                </a:solidFill>
                <a:latin typeface="Verdana" panose="020B0604030504040204" pitchFamily="34" charset="0"/>
                <a:ea typeface="Verdana" panose="020B0604030504040204" pitchFamily="34" charset="0"/>
              </a:rPr>
              <a:t>hash</a:t>
            </a:r>
            <a:endParaRPr lang="zh-CN" altLang="en-US" sz="2800" b="1">
              <a:solidFill>
                <a:srgbClr val="007C6A"/>
              </a:solidFill>
            </a:endParaRPr>
          </a:p>
        </p:txBody>
      </p:sp>
    </p:spTree>
    <p:extLst>
      <p:ext uri="{BB962C8B-B14F-4D97-AF65-F5344CB8AC3E}">
        <p14:creationId xmlns:p14="http://schemas.microsoft.com/office/powerpoint/2010/main" val="32047659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image83.360doc.com/DownloadImg/2015/03/2416/51550047_2">
            <a:extLst>
              <a:ext uri="{FF2B5EF4-FFF2-40B4-BE49-F238E27FC236}">
                <a16:creationId xmlns:a16="http://schemas.microsoft.com/office/drawing/2014/main" id="{00231F92-3906-4A69-A7CF-68FF26F48E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032248"/>
            <a:ext cx="2933700" cy="18288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3" name="Picture 4" descr="http://image83.360doc.com/DownloadImg/2015/03/2416/51550047_3">
            <a:extLst>
              <a:ext uri="{FF2B5EF4-FFF2-40B4-BE49-F238E27FC236}">
                <a16:creationId xmlns:a16="http://schemas.microsoft.com/office/drawing/2014/main" id="{17C5EBDD-A165-4093-95F5-596641E2EC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2032248"/>
            <a:ext cx="3076575" cy="18288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4" name="Picture 6" descr="http://image83.360doc.com/DownloadImg/2015/03/2416/51550047_4">
            <a:extLst>
              <a:ext uri="{FF2B5EF4-FFF2-40B4-BE49-F238E27FC236}">
                <a16:creationId xmlns:a16="http://schemas.microsoft.com/office/drawing/2014/main" id="{B7D2E249-0D72-42CB-B9CA-182B172546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4552" y="4610995"/>
            <a:ext cx="3648075" cy="18288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B0093E91-7D60-4A6F-BBE2-20240C052E21}"/>
              </a:ext>
            </a:extLst>
          </p:cNvPr>
          <p:cNvSpPr/>
          <p:nvPr/>
        </p:nvSpPr>
        <p:spPr>
          <a:xfrm>
            <a:off x="611560" y="1118210"/>
            <a:ext cx="8208912" cy="646331"/>
          </a:xfrm>
          <a:prstGeom prst="rect">
            <a:avLst/>
          </a:prstGeom>
        </p:spPr>
        <p:txBody>
          <a:bodyPr wrap="square">
            <a:spAutoFit/>
          </a:bodyPr>
          <a:lstStyle/>
          <a:p>
            <a:r>
              <a:rPr lang="zh-CN" altLang="en-US">
                <a:solidFill>
                  <a:srgbClr val="007C6A"/>
                </a:solidFill>
              </a:rPr>
              <a:t>用户</a:t>
            </a:r>
            <a:r>
              <a:rPr lang="en-US" altLang="zh-CN">
                <a:solidFill>
                  <a:srgbClr val="007C6A"/>
                </a:solidFill>
              </a:rPr>
              <a:t>ID</a:t>
            </a:r>
            <a:r>
              <a:rPr lang="zh-CN" altLang="en-US">
                <a:solidFill>
                  <a:srgbClr val="007C6A"/>
                </a:solidFill>
              </a:rPr>
              <a:t>为查找的</a:t>
            </a:r>
            <a:r>
              <a:rPr lang="en-US" altLang="zh-CN">
                <a:solidFill>
                  <a:srgbClr val="007C6A"/>
                </a:solidFill>
              </a:rPr>
              <a:t>key</a:t>
            </a:r>
            <a:r>
              <a:rPr lang="zh-CN" altLang="en-US">
                <a:solidFill>
                  <a:srgbClr val="007C6A"/>
                </a:solidFill>
              </a:rPr>
              <a:t>，存储的</a:t>
            </a:r>
            <a:r>
              <a:rPr lang="en-US" altLang="zh-CN">
                <a:solidFill>
                  <a:srgbClr val="007C6A"/>
                </a:solidFill>
              </a:rPr>
              <a:t>value</a:t>
            </a:r>
            <a:r>
              <a:rPr lang="zh-CN" altLang="en-US">
                <a:solidFill>
                  <a:srgbClr val="007C6A"/>
                </a:solidFill>
              </a:rPr>
              <a:t>用户对象包含姓名，年龄，生日等信息，如果用普通的</a:t>
            </a:r>
            <a:r>
              <a:rPr lang="en-US" altLang="zh-CN">
                <a:solidFill>
                  <a:srgbClr val="007C6A"/>
                </a:solidFill>
              </a:rPr>
              <a:t>key/value</a:t>
            </a:r>
            <a:r>
              <a:rPr lang="zh-CN" altLang="en-US">
                <a:solidFill>
                  <a:srgbClr val="007C6A"/>
                </a:solidFill>
              </a:rPr>
              <a:t>结构来存储，主要有以下</a:t>
            </a:r>
            <a:r>
              <a:rPr lang="en-US" altLang="zh-CN">
                <a:solidFill>
                  <a:srgbClr val="007C6A"/>
                </a:solidFill>
              </a:rPr>
              <a:t>2</a:t>
            </a:r>
            <a:r>
              <a:rPr lang="zh-CN" altLang="en-US">
                <a:solidFill>
                  <a:srgbClr val="007C6A"/>
                </a:solidFill>
              </a:rPr>
              <a:t>种存储方式：</a:t>
            </a:r>
          </a:p>
        </p:txBody>
      </p:sp>
      <p:sp>
        <p:nvSpPr>
          <p:cNvPr id="6" name="矩形 5">
            <a:extLst>
              <a:ext uri="{FF2B5EF4-FFF2-40B4-BE49-F238E27FC236}">
                <a16:creationId xmlns:a16="http://schemas.microsoft.com/office/drawing/2014/main" id="{D4E34C71-9A7D-40EB-89B4-7DCACF8C2F9E}"/>
              </a:ext>
            </a:extLst>
          </p:cNvPr>
          <p:cNvSpPr/>
          <p:nvPr/>
        </p:nvSpPr>
        <p:spPr>
          <a:xfrm>
            <a:off x="458230" y="3922982"/>
            <a:ext cx="3240360" cy="523220"/>
          </a:xfrm>
          <a:prstGeom prst="rect">
            <a:avLst/>
          </a:prstGeom>
        </p:spPr>
        <p:txBody>
          <a:bodyPr wrap="square">
            <a:spAutoFit/>
          </a:bodyPr>
          <a:lstStyle/>
          <a:p>
            <a:r>
              <a:rPr lang="zh-CN" altLang="en-US" sz="1400" b="1">
                <a:solidFill>
                  <a:srgbClr val="007C6A"/>
                </a:solidFill>
              </a:rPr>
              <a:t>每次修改用户的某个属性需要，先反序列化改好后再序列化回去。开销较大。</a:t>
            </a:r>
          </a:p>
        </p:txBody>
      </p:sp>
      <p:sp>
        <p:nvSpPr>
          <p:cNvPr id="7" name="矩形 6">
            <a:extLst>
              <a:ext uri="{FF2B5EF4-FFF2-40B4-BE49-F238E27FC236}">
                <a16:creationId xmlns:a16="http://schemas.microsoft.com/office/drawing/2014/main" id="{A03585D9-3AC2-43B7-A5D5-185B13252847}"/>
              </a:ext>
            </a:extLst>
          </p:cNvPr>
          <p:cNvSpPr/>
          <p:nvPr/>
        </p:nvSpPr>
        <p:spPr>
          <a:xfrm>
            <a:off x="5115821" y="3936036"/>
            <a:ext cx="3240360" cy="307777"/>
          </a:xfrm>
          <a:prstGeom prst="rect">
            <a:avLst/>
          </a:prstGeom>
        </p:spPr>
        <p:txBody>
          <a:bodyPr wrap="square">
            <a:spAutoFit/>
          </a:bodyPr>
          <a:lstStyle/>
          <a:p>
            <a:r>
              <a:rPr lang="zh-CN" altLang="en-US" sz="1400" b="1">
                <a:solidFill>
                  <a:srgbClr val="007C6A"/>
                </a:solidFill>
              </a:rPr>
              <a:t>用户</a:t>
            </a:r>
            <a:r>
              <a:rPr lang="en-US" altLang="zh-CN" sz="1400" b="1">
                <a:solidFill>
                  <a:srgbClr val="007C6A"/>
                </a:solidFill>
              </a:rPr>
              <a:t>ID</a:t>
            </a:r>
            <a:r>
              <a:rPr lang="zh-CN" altLang="en-US" sz="1400" b="1">
                <a:solidFill>
                  <a:srgbClr val="007C6A"/>
                </a:solidFill>
              </a:rPr>
              <a:t>数据冗余</a:t>
            </a:r>
          </a:p>
        </p:txBody>
      </p:sp>
      <p:sp>
        <p:nvSpPr>
          <p:cNvPr id="8" name="矩形 7">
            <a:extLst>
              <a:ext uri="{FF2B5EF4-FFF2-40B4-BE49-F238E27FC236}">
                <a16:creationId xmlns:a16="http://schemas.microsoft.com/office/drawing/2014/main" id="{42BECBAC-1D96-4C1C-B0B1-1F7B73EC6C82}"/>
              </a:ext>
            </a:extLst>
          </p:cNvPr>
          <p:cNvSpPr/>
          <p:nvPr/>
        </p:nvSpPr>
        <p:spPr>
          <a:xfrm>
            <a:off x="5539012" y="5048341"/>
            <a:ext cx="3240360" cy="954107"/>
          </a:xfrm>
          <a:prstGeom prst="rect">
            <a:avLst/>
          </a:prstGeom>
        </p:spPr>
        <p:txBody>
          <a:bodyPr wrap="square">
            <a:spAutoFit/>
          </a:bodyPr>
          <a:lstStyle/>
          <a:p>
            <a:r>
              <a:rPr lang="zh-CN" altLang="en-US" sz="1400" b="1">
                <a:solidFill>
                  <a:srgbClr val="007C6A"/>
                </a:solidFill>
              </a:rPr>
              <a:t>通过 </a:t>
            </a:r>
            <a:r>
              <a:rPr lang="en-US" altLang="zh-CN" sz="1400" b="1">
                <a:solidFill>
                  <a:srgbClr val="007C6A"/>
                </a:solidFill>
              </a:rPr>
              <a:t>key(</a:t>
            </a:r>
            <a:r>
              <a:rPr lang="zh-CN" altLang="en-US" sz="1400" b="1">
                <a:solidFill>
                  <a:srgbClr val="007C6A"/>
                </a:solidFill>
              </a:rPr>
              <a:t>用户</a:t>
            </a:r>
            <a:r>
              <a:rPr lang="en-US" altLang="zh-CN" sz="1400" b="1">
                <a:solidFill>
                  <a:srgbClr val="007C6A"/>
                </a:solidFill>
              </a:rPr>
              <a:t>ID) + field(</a:t>
            </a:r>
            <a:r>
              <a:rPr lang="zh-CN" altLang="en-US" sz="1400" b="1">
                <a:solidFill>
                  <a:srgbClr val="007C6A"/>
                </a:solidFill>
              </a:rPr>
              <a:t>属性标签</a:t>
            </a:r>
            <a:r>
              <a:rPr lang="en-US" altLang="zh-CN" sz="1400" b="1">
                <a:solidFill>
                  <a:srgbClr val="007C6A"/>
                </a:solidFill>
              </a:rPr>
              <a:t>) </a:t>
            </a:r>
            <a:r>
              <a:rPr lang="zh-CN" altLang="en-US" sz="1400" b="1">
                <a:solidFill>
                  <a:srgbClr val="007C6A"/>
                </a:solidFill>
              </a:rPr>
              <a:t>就可以操作对应属性数据了，既不需要重复存储数据，也不会带来序列化和并发修改控制的问题</a:t>
            </a:r>
          </a:p>
        </p:txBody>
      </p:sp>
      <p:sp>
        <p:nvSpPr>
          <p:cNvPr id="9" name="矩形 8">
            <a:extLst>
              <a:ext uri="{FF2B5EF4-FFF2-40B4-BE49-F238E27FC236}">
                <a16:creationId xmlns:a16="http://schemas.microsoft.com/office/drawing/2014/main" id="{81484340-9259-4DC8-B956-8425E0C11882}"/>
              </a:ext>
            </a:extLst>
          </p:cNvPr>
          <p:cNvSpPr/>
          <p:nvPr/>
        </p:nvSpPr>
        <p:spPr>
          <a:xfrm>
            <a:off x="2483768" y="116632"/>
            <a:ext cx="3730830"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 hash</a:t>
            </a:r>
          </a:p>
        </p:txBody>
      </p:sp>
    </p:spTree>
    <p:extLst>
      <p:ext uri="{BB962C8B-B14F-4D97-AF65-F5344CB8AC3E}">
        <p14:creationId xmlns:p14="http://schemas.microsoft.com/office/powerpoint/2010/main" val="16981981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AB8BA1C-61BE-4A94-BFDC-62E34C62BC3F}"/>
              </a:ext>
            </a:extLst>
          </p:cNvPr>
          <p:cNvSpPr/>
          <p:nvPr/>
        </p:nvSpPr>
        <p:spPr>
          <a:xfrm>
            <a:off x="899592" y="1196752"/>
            <a:ext cx="5112568" cy="369332"/>
          </a:xfrm>
          <a:prstGeom prst="rect">
            <a:avLst/>
          </a:prstGeom>
        </p:spPr>
        <p:txBody>
          <a:bodyPr wrap="square">
            <a:spAutoFit/>
          </a:bodyPr>
          <a:lstStyle/>
          <a:p>
            <a:pPr marL="285750" indent="-285750">
              <a:buFont typeface="Wingdings" panose="05000000000000000000" pitchFamily="2" charset="2"/>
              <a:buChar char="Ø"/>
            </a:pPr>
            <a:r>
              <a:rPr lang="en-US" altLang="zh-CN" dirty="0" err="1">
                <a:solidFill>
                  <a:srgbClr val="007C6A"/>
                </a:solidFill>
                <a:latin typeface="Verdana" panose="020B0604030504040204" pitchFamily="34" charset="0"/>
              </a:rPr>
              <a:t>hset</a:t>
            </a:r>
            <a:r>
              <a:rPr lang="en-US" altLang="zh-CN" dirty="0">
                <a:solidFill>
                  <a:srgbClr val="007C6A"/>
                </a:solidFill>
                <a:latin typeface="Verdana" panose="020B0604030504040204" pitchFamily="34" charset="0"/>
              </a:rPr>
              <a:t> &lt;key&gt;  &lt;field&gt;  &lt;value&gt;</a:t>
            </a:r>
            <a:endParaRPr lang="zh-CN" altLang="en-US" dirty="0">
              <a:solidFill>
                <a:srgbClr val="007C6A"/>
              </a:solidFill>
              <a:latin typeface="Verdana" panose="020B0604030504040204" pitchFamily="34" charset="0"/>
            </a:endParaRPr>
          </a:p>
        </p:txBody>
      </p:sp>
      <p:sp>
        <p:nvSpPr>
          <p:cNvPr id="3" name="矩形 2">
            <a:extLst>
              <a:ext uri="{FF2B5EF4-FFF2-40B4-BE49-F238E27FC236}">
                <a16:creationId xmlns:a16="http://schemas.microsoft.com/office/drawing/2014/main" id="{5A1F519B-EF3A-4967-BBC6-3BE6B8715723}"/>
              </a:ext>
            </a:extLst>
          </p:cNvPr>
          <p:cNvSpPr/>
          <p:nvPr/>
        </p:nvSpPr>
        <p:spPr>
          <a:xfrm>
            <a:off x="1187624" y="1730425"/>
            <a:ext cx="6696744" cy="389466"/>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a:solidFill>
                  <a:srgbClr val="007C6A"/>
                </a:solidFill>
                <a:latin typeface="Verdana" panose="020B0604030504040204" pitchFamily="34" charset="0"/>
              </a:rPr>
              <a:t>给</a:t>
            </a:r>
            <a:r>
              <a:rPr lang="en-US" altLang="zh-CN">
                <a:solidFill>
                  <a:srgbClr val="007C6A"/>
                </a:solidFill>
                <a:latin typeface="Verdana" panose="020B0604030504040204" pitchFamily="34" charset="0"/>
              </a:rPr>
              <a:t>&lt;key&gt;</a:t>
            </a:r>
            <a:r>
              <a:rPr lang="zh-CN" altLang="en-US">
                <a:solidFill>
                  <a:srgbClr val="007C6A"/>
                </a:solidFill>
                <a:latin typeface="Verdana" panose="020B0604030504040204" pitchFamily="34" charset="0"/>
              </a:rPr>
              <a:t>集合中的  </a:t>
            </a:r>
            <a:r>
              <a:rPr lang="en-US" altLang="zh-CN">
                <a:solidFill>
                  <a:srgbClr val="007C6A"/>
                </a:solidFill>
                <a:latin typeface="Verdana" panose="020B0604030504040204" pitchFamily="34" charset="0"/>
              </a:rPr>
              <a:t>&lt;field&gt;</a:t>
            </a:r>
            <a:r>
              <a:rPr lang="zh-CN" altLang="en-US">
                <a:solidFill>
                  <a:srgbClr val="007C6A"/>
                </a:solidFill>
                <a:latin typeface="Verdana" panose="020B0604030504040204" pitchFamily="34" charset="0"/>
              </a:rPr>
              <a:t>键赋值</a:t>
            </a:r>
            <a:r>
              <a:rPr lang="en-US" altLang="zh-CN">
                <a:solidFill>
                  <a:srgbClr val="007C6A"/>
                </a:solidFill>
                <a:latin typeface="Verdana" panose="020B0604030504040204" pitchFamily="34" charset="0"/>
              </a:rPr>
              <a:t>&lt;value&gt;</a:t>
            </a:r>
            <a:endParaRPr lang="zh-CN" altLang="en-US">
              <a:solidFill>
                <a:srgbClr val="007C6A"/>
              </a:solidFill>
              <a:latin typeface="Verdana" panose="020B0604030504040204" pitchFamily="34" charset="0"/>
            </a:endParaRPr>
          </a:p>
        </p:txBody>
      </p:sp>
      <p:sp>
        <p:nvSpPr>
          <p:cNvPr id="4" name="矩形 3">
            <a:extLst>
              <a:ext uri="{FF2B5EF4-FFF2-40B4-BE49-F238E27FC236}">
                <a16:creationId xmlns:a16="http://schemas.microsoft.com/office/drawing/2014/main" id="{9B0297A1-FC1B-4C68-8288-DA9A9002BEC7}"/>
              </a:ext>
            </a:extLst>
          </p:cNvPr>
          <p:cNvSpPr/>
          <p:nvPr/>
        </p:nvSpPr>
        <p:spPr>
          <a:xfrm>
            <a:off x="924064" y="2924944"/>
            <a:ext cx="5112568"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hget &lt;key1&gt;  &lt;field&gt;   </a:t>
            </a:r>
            <a:endParaRPr lang="zh-CN" altLang="en-US">
              <a:solidFill>
                <a:srgbClr val="007C6A"/>
              </a:solidFill>
              <a:latin typeface="Verdana" panose="020B0604030504040204" pitchFamily="34" charset="0"/>
            </a:endParaRPr>
          </a:p>
        </p:txBody>
      </p:sp>
      <p:sp>
        <p:nvSpPr>
          <p:cNvPr id="5" name="矩形 4">
            <a:extLst>
              <a:ext uri="{FF2B5EF4-FFF2-40B4-BE49-F238E27FC236}">
                <a16:creationId xmlns:a16="http://schemas.microsoft.com/office/drawing/2014/main" id="{9F293F28-DFD4-463A-8FFD-04E4B6936349}"/>
              </a:ext>
            </a:extLst>
          </p:cNvPr>
          <p:cNvSpPr/>
          <p:nvPr/>
        </p:nvSpPr>
        <p:spPr>
          <a:xfrm>
            <a:off x="1212096" y="3458617"/>
            <a:ext cx="6696744" cy="389466"/>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从</a:t>
            </a:r>
            <a:r>
              <a:rPr lang="en-US" altLang="zh-CN">
                <a:solidFill>
                  <a:srgbClr val="007C6A"/>
                </a:solidFill>
                <a:latin typeface="Verdana" panose="020B0604030504040204" pitchFamily="34" charset="0"/>
              </a:rPr>
              <a:t>&lt;key1&gt;</a:t>
            </a:r>
            <a:r>
              <a:rPr lang="zh-CN" altLang="en-US">
                <a:solidFill>
                  <a:srgbClr val="007C6A"/>
                </a:solidFill>
                <a:latin typeface="Verdana" panose="020B0604030504040204" pitchFamily="34" charset="0"/>
              </a:rPr>
              <a:t>集合</a:t>
            </a:r>
            <a:r>
              <a:rPr lang="en-US" altLang="zh-CN">
                <a:solidFill>
                  <a:srgbClr val="007C6A"/>
                </a:solidFill>
                <a:latin typeface="Verdana" panose="020B0604030504040204" pitchFamily="34" charset="0"/>
              </a:rPr>
              <a:t>&lt;field&gt; </a:t>
            </a:r>
            <a:r>
              <a:rPr lang="zh-CN" altLang="en-US">
                <a:solidFill>
                  <a:srgbClr val="007C6A"/>
                </a:solidFill>
                <a:latin typeface="Verdana" panose="020B0604030504040204" pitchFamily="34" charset="0"/>
              </a:rPr>
              <a:t>取出 </a:t>
            </a:r>
            <a:r>
              <a:rPr lang="en-US" altLang="zh-CN">
                <a:solidFill>
                  <a:srgbClr val="007C6A"/>
                </a:solidFill>
                <a:latin typeface="Verdana" panose="020B0604030504040204" pitchFamily="34" charset="0"/>
              </a:rPr>
              <a:t>value</a:t>
            </a:r>
            <a:r>
              <a:rPr lang="zh-CN" altLang="en-US">
                <a:solidFill>
                  <a:srgbClr val="007C6A"/>
                </a:solidFill>
                <a:latin typeface="Verdana" panose="020B0604030504040204" pitchFamily="34" charset="0"/>
              </a:rPr>
              <a:t> </a:t>
            </a:r>
          </a:p>
        </p:txBody>
      </p:sp>
      <p:sp>
        <p:nvSpPr>
          <p:cNvPr id="6" name="矩形 5">
            <a:extLst>
              <a:ext uri="{FF2B5EF4-FFF2-40B4-BE49-F238E27FC236}">
                <a16:creationId xmlns:a16="http://schemas.microsoft.com/office/drawing/2014/main" id="{1735851A-EC6A-4897-BD1A-E32EB9025652}"/>
              </a:ext>
            </a:extLst>
          </p:cNvPr>
          <p:cNvSpPr/>
          <p:nvPr/>
        </p:nvSpPr>
        <p:spPr>
          <a:xfrm>
            <a:off x="1043608" y="4653136"/>
            <a:ext cx="7560840" cy="369332"/>
          </a:xfrm>
          <a:prstGeom prst="rect">
            <a:avLst/>
          </a:prstGeom>
        </p:spPr>
        <p:txBody>
          <a:bodyPr wrap="square">
            <a:spAutoFit/>
          </a:bodyPr>
          <a:lstStyle/>
          <a:p>
            <a:pPr marL="285750" indent="-285750">
              <a:buFont typeface="Wingdings" panose="05000000000000000000" pitchFamily="2" charset="2"/>
              <a:buChar char="Ø"/>
            </a:pPr>
            <a:r>
              <a:rPr lang="en-US" altLang="zh-CN" err="1">
                <a:solidFill>
                  <a:srgbClr val="007C6A"/>
                </a:solidFill>
                <a:latin typeface="Verdana" panose="020B0604030504040204" pitchFamily="34" charset="0"/>
              </a:rPr>
              <a:t>hmset</a:t>
            </a:r>
            <a:r>
              <a:rPr lang="en-US" altLang="zh-CN">
                <a:solidFill>
                  <a:srgbClr val="007C6A"/>
                </a:solidFill>
                <a:latin typeface="Verdana" panose="020B0604030504040204" pitchFamily="34" charset="0"/>
              </a:rPr>
              <a:t> &lt;key1&gt;  &lt;field1&gt; &lt;value1&gt; &lt;field2&gt; &lt;value2&gt;...   </a:t>
            </a:r>
            <a:endParaRPr lang="zh-CN" altLang="en-US">
              <a:solidFill>
                <a:srgbClr val="007C6A"/>
              </a:solidFill>
              <a:latin typeface="Verdana" panose="020B0604030504040204" pitchFamily="34" charset="0"/>
            </a:endParaRPr>
          </a:p>
        </p:txBody>
      </p:sp>
      <p:sp>
        <p:nvSpPr>
          <p:cNvPr id="7" name="矩形 6">
            <a:extLst>
              <a:ext uri="{FF2B5EF4-FFF2-40B4-BE49-F238E27FC236}">
                <a16:creationId xmlns:a16="http://schemas.microsoft.com/office/drawing/2014/main" id="{A05A76BF-DBD5-41D2-9E7D-FEC9E3BA4248}"/>
              </a:ext>
            </a:extLst>
          </p:cNvPr>
          <p:cNvSpPr/>
          <p:nvPr/>
        </p:nvSpPr>
        <p:spPr>
          <a:xfrm>
            <a:off x="1331640" y="5186809"/>
            <a:ext cx="6696744" cy="387991"/>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批量设置</a:t>
            </a:r>
            <a:r>
              <a:rPr lang="en-US" altLang="zh-CN">
                <a:solidFill>
                  <a:srgbClr val="007C6A"/>
                </a:solidFill>
                <a:latin typeface="Verdana" panose="020B0604030504040204" pitchFamily="34" charset="0"/>
              </a:rPr>
              <a:t>hash</a:t>
            </a:r>
            <a:r>
              <a:rPr lang="zh-CN" altLang="en-US">
                <a:solidFill>
                  <a:srgbClr val="007C6A"/>
                </a:solidFill>
                <a:latin typeface="Verdana" panose="020B0604030504040204" pitchFamily="34" charset="0"/>
              </a:rPr>
              <a:t>的值</a:t>
            </a:r>
          </a:p>
        </p:txBody>
      </p:sp>
      <p:sp>
        <p:nvSpPr>
          <p:cNvPr id="8" name="矩形 7">
            <a:extLst>
              <a:ext uri="{FF2B5EF4-FFF2-40B4-BE49-F238E27FC236}">
                <a16:creationId xmlns:a16="http://schemas.microsoft.com/office/drawing/2014/main" id="{7926E3AA-4934-46FC-AD4E-D81AA9EA689C}"/>
              </a:ext>
            </a:extLst>
          </p:cNvPr>
          <p:cNvSpPr/>
          <p:nvPr/>
        </p:nvSpPr>
        <p:spPr>
          <a:xfrm>
            <a:off x="2483768" y="116632"/>
            <a:ext cx="3730830"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 hash</a:t>
            </a:r>
          </a:p>
        </p:txBody>
      </p:sp>
    </p:spTree>
    <p:extLst>
      <p:ext uri="{BB962C8B-B14F-4D97-AF65-F5344CB8AC3E}">
        <p14:creationId xmlns:p14="http://schemas.microsoft.com/office/powerpoint/2010/main" val="9133659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C0BCE4A-C2EC-4277-B690-B5EF0325020E}"/>
              </a:ext>
            </a:extLst>
          </p:cNvPr>
          <p:cNvSpPr/>
          <p:nvPr/>
        </p:nvSpPr>
        <p:spPr>
          <a:xfrm>
            <a:off x="539552" y="1196752"/>
            <a:ext cx="5112568" cy="646331"/>
          </a:xfrm>
          <a:prstGeom prst="rect">
            <a:avLst/>
          </a:prstGeom>
        </p:spPr>
        <p:txBody>
          <a:bodyPr wrap="square">
            <a:spAutoFit/>
          </a:bodyPr>
          <a:lstStyle/>
          <a:p>
            <a:pPr marL="285750" indent="-285750">
              <a:buFont typeface="Wingdings" panose="05000000000000000000" pitchFamily="2" charset="2"/>
              <a:buChar char="Ø"/>
            </a:pPr>
            <a:r>
              <a:rPr lang="en-US" altLang="zh-CN" dirty="0" err="1">
                <a:solidFill>
                  <a:srgbClr val="007C6A"/>
                </a:solidFill>
                <a:latin typeface="Verdana" panose="020B0604030504040204" pitchFamily="34" charset="0"/>
              </a:rPr>
              <a:t>hexists</a:t>
            </a:r>
            <a:r>
              <a:rPr lang="en-US" altLang="zh-CN" dirty="0">
                <a:solidFill>
                  <a:srgbClr val="007C6A"/>
                </a:solidFill>
                <a:latin typeface="Verdana" panose="020B0604030504040204" pitchFamily="34" charset="0"/>
              </a:rPr>
              <a:t> key  &lt;field&gt;</a:t>
            </a:r>
          </a:p>
          <a:p>
            <a:endParaRPr lang="zh-CN" altLang="en-US" dirty="0">
              <a:solidFill>
                <a:srgbClr val="007C6A"/>
              </a:solidFill>
              <a:latin typeface="Verdana" panose="020B0604030504040204" pitchFamily="34" charset="0"/>
            </a:endParaRPr>
          </a:p>
        </p:txBody>
      </p:sp>
      <p:sp>
        <p:nvSpPr>
          <p:cNvPr id="3" name="矩形 2">
            <a:extLst>
              <a:ext uri="{FF2B5EF4-FFF2-40B4-BE49-F238E27FC236}">
                <a16:creationId xmlns:a16="http://schemas.microsoft.com/office/drawing/2014/main" id="{EB2FCFF3-6ED9-49F7-925D-04F27679093B}"/>
              </a:ext>
            </a:extLst>
          </p:cNvPr>
          <p:cNvSpPr/>
          <p:nvPr/>
        </p:nvSpPr>
        <p:spPr>
          <a:xfrm>
            <a:off x="1187624" y="1730425"/>
            <a:ext cx="6696744" cy="389466"/>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a:solidFill>
                  <a:srgbClr val="007C6A"/>
                </a:solidFill>
                <a:latin typeface="Verdana" panose="020B0604030504040204" pitchFamily="34" charset="0"/>
              </a:rPr>
              <a:t>查看哈希表 </a:t>
            </a:r>
            <a:r>
              <a:rPr lang="en-US" altLang="zh-CN">
                <a:solidFill>
                  <a:srgbClr val="007C6A"/>
                </a:solidFill>
                <a:latin typeface="Verdana" panose="020B0604030504040204" pitchFamily="34" charset="0"/>
              </a:rPr>
              <a:t>key </a:t>
            </a:r>
            <a:r>
              <a:rPr lang="zh-CN" altLang="en-US">
                <a:solidFill>
                  <a:srgbClr val="007C6A"/>
                </a:solidFill>
                <a:latin typeface="Verdana" panose="020B0604030504040204" pitchFamily="34" charset="0"/>
              </a:rPr>
              <a:t>中，给定域 </a:t>
            </a:r>
            <a:r>
              <a:rPr lang="en-US" altLang="zh-CN">
                <a:solidFill>
                  <a:srgbClr val="007C6A"/>
                </a:solidFill>
                <a:latin typeface="Verdana" panose="020B0604030504040204" pitchFamily="34" charset="0"/>
              </a:rPr>
              <a:t>field </a:t>
            </a:r>
            <a:r>
              <a:rPr lang="zh-CN" altLang="en-US">
                <a:solidFill>
                  <a:srgbClr val="007C6A"/>
                </a:solidFill>
                <a:latin typeface="Verdana" panose="020B0604030504040204" pitchFamily="34" charset="0"/>
              </a:rPr>
              <a:t>是否存在。 </a:t>
            </a:r>
          </a:p>
        </p:txBody>
      </p:sp>
      <p:sp>
        <p:nvSpPr>
          <p:cNvPr id="4" name="矩形 3">
            <a:extLst>
              <a:ext uri="{FF2B5EF4-FFF2-40B4-BE49-F238E27FC236}">
                <a16:creationId xmlns:a16="http://schemas.microsoft.com/office/drawing/2014/main" id="{B5304080-EE82-4101-9A98-8D5FD5EAEFF8}"/>
              </a:ext>
            </a:extLst>
          </p:cNvPr>
          <p:cNvSpPr/>
          <p:nvPr/>
        </p:nvSpPr>
        <p:spPr>
          <a:xfrm>
            <a:off x="539552" y="2223989"/>
            <a:ext cx="5112568"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hkeys &lt;key&gt;   </a:t>
            </a:r>
            <a:endParaRPr lang="zh-CN" altLang="en-US">
              <a:solidFill>
                <a:srgbClr val="007C6A"/>
              </a:solidFill>
              <a:latin typeface="Verdana" panose="020B0604030504040204" pitchFamily="34" charset="0"/>
            </a:endParaRPr>
          </a:p>
        </p:txBody>
      </p:sp>
      <p:sp>
        <p:nvSpPr>
          <p:cNvPr id="5" name="矩形 4">
            <a:extLst>
              <a:ext uri="{FF2B5EF4-FFF2-40B4-BE49-F238E27FC236}">
                <a16:creationId xmlns:a16="http://schemas.microsoft.com/office/drawing/2014/main" id="{804046C3-34CE-4752-8769-18E96001E477}"/>
              </a:ext>
            </a:extLst>
          </p:cNvPr>
          <p:cNvSpPr/>
          <p:nvPr/>
        </p:nvSpPr>
        <p:spPr>
          <a:xfrm>
            <a:off x="515784" y="3171194"/>
            <a:ext cx="5160104" cy="424732"/>
          </a:xfrm>
          <a:prstGeom prst="rect">
            <a:avLst/>
          </a:prstGeom>
        </p:spPr>
        <p:txBody>
          <a:bodyPr wrap="square">
            <a:spAutoFit/>
          </a:bodyPr>
          <a:lstStyle/>
          <a:p>
            <a:pPr marL="285750" indent="-285750">
              <a:lnSpc>
                <a:spcPct val="120000"/>
              </a:lnSpc>
              <a:buFont typeface="Wingdings" panose="05000000000000000000" pitchFamily="2" charset="2"/>
              <a:buChar char="Ø"/>
            </a:pPr>
            <a:r>
              <a:rPr lang="en-US" altLang="zh-CN">
                <a:solidFill>
                  <a:srgbClr val="007C6A"/>
                </a:solidFill>
                <a:latin typeface="Verdana" panose="020B0604030504040204" pitchFamily="34" charset="0"/>
              </a:rPr>
              <a:t>hvals &lt;key&gt;   </a:t>
            </a:r>
            <a:r>
              <a:rPr lang="zh-CN" altLang="en-US">
                <a:solidFill>
                  <a:srgbClr val="007C6A"/>
                </a:solidFill>
                <a:latin typeface="Verdana" panose="020B0604030504040204" pitchFamily="34" charset="0"/>
              </a:rPr>
              <a:t> </a:t>
            </a:r>
          </a:p>
        </p:txBody>
      </p:sp>
      <p:sp>
        <p:nvSpPr>
          <p:cNvPr id="6" name="矩形 5">
            <a:extLst>
              <a:ext uri="{FF2B5EF4-FFF2-40B4-BE49-F238E27FC236}">
                <a16:creationId xmlns:a16="http://schemas.microsoft.com/office/drawing/2014/main" id="{4680CC26-A6F4-4668-87EF-0AC870AF786F}"/>
              </a:ext>
            </a:extLst>
          </p:cNvPr>
          <p:cNvSpPr/>
          <p:nvPr/>
        </p:nvSpPr>
        <p:spPr>
          <a:xfrm>
            <a:off x="550502" y="5496439"/>
            <a:ext cx="7560840" cy="369332"/>
          </a:xfrm>
          <a:prstGeom prst="rect">
            <a:avLst/>
          </a:prstGeom>
        </p:spPr>
        <p:txBody>
          <a:bodyPr wrap="square">
            <a:spAutoFit/>
          </a:bodyPr>
          <a:lstStyle/>
          <a:p>
            <a:pPr marL="285750" indent="-285750">
              <a:buFont typeface="Wingdings" panose="05000000000000000000" pitchFamily="2" charset="2"/>
              <a:buChar char="Ø"/>
            </a:pPr>
            <a:r>
              <a:rPr lang="en-US" altLang="zh-CN" dirty="0" err="1">
                <a:solidFill>
                  <a:srgbClr val="007C6A"/>
                </a:solidFill>
                <a:latin typeface="Verdana" panose="020B0604030504040204" pitchFamily="34" charset="0"/>
              </a:rPr>
              <a:t>hsetnx</a:t>
            </a:r>
            <a:r>
              <a:rPr lang="en-US" altLang="zh-CN" dirty="0">
                <a:solidFill>
                  <a:srgbClr val="007C6A"/>
                </a:solidFill>
                <a:latin typeface="Verdana" panose="020B0604030504040204" pitchFamily="34" charset="0"/>
              </a:rPr>
              <a:t> &lt;key&gt;  &lt;field&gt; &lt;value&gt;</a:t>
            </a:r>
            <a:endParaRPr lang="zh-CN" altLang="en-US" dirty="0">
              <a:solidFill>
                <a:srgbClr val="007C6A"/>
              </a:solidFill>
              <a:latin typeface="Verdana" panose="020B0604030504040204" pitchFamily="34" charset="0"/>
            </a:endParaRPr>
          </a:p>
        </p:txBody>
      </p:sp>
      <p:sp>
        <p:nvSpPr>
          <p:cNvPr id="7" name="矩形 6">
            <a:extLst>
              <a:ext uri="{FF2B5EF4-FFF2-40B4-BE49-F238E27FC236}">
                <a16:creationId xmlns:a16="http://schemas.microsoft.com/office/drawing/2014/main" id="{EF456885-8C6C-44F0-94C1-709B16619BF5}"/>
              </a:ext>
            </a:extLst>
          </p:cNvPr>
          <p:cNvSpPr/>
          <p:nvPr/>
        </p:nvSpPr>
        <p:spPr>
          <a:xfrm>
            <a:off x="1331640" y="4901014"/>
            <a:ext cx="6696744" cy="398058"/>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a:solidFill>
                  <a:srgbClr val="007C6A"/>
                </a:solidFill>
              </a:rPr>
              <a:t>为哈希表 </a:t>
            </a:r>
            <a:r>
              <a:rPr lang="en-US" altLang="zh-CN">
                <a:solidFill>
                  <a:srgbClr val="007C6A"/>
                </a:solidFill>
              </a:rPr>
              <a:t>key </a:t>
            </a:r>
            <a:r>
              <a:rPr lang="zh-CN" altLang="en-US">
                <a:solidFill>
                  <a:srgbClr val="007C6A"/>
                </a:solidFill>
              </a:rPr>
              <a:t>中的域 </a:t>
            </a:r>
            <a:r>
              <a:rPr lang="en-US" altLang="zh-CN">
                <a:solidFill>
                  <a:srgbClr val="007C6A"/>
                </a:solidFill>
              </a:rPr>
              <a:t>field </a:t>
            </a:r>
            <a:r>
              <a:rPr lang="zh-CN" altLang="en-US">
                <a:solidFill>
                  <a:srgbClr val="007C6A"/>
                </a:solidFill>
              </a:rPr>
              <a:t>的值加上增量 </a:t>
            </a:r>
            <a:r>
              <a:rPr lang="en-US" altLang="zh-CN">
                <a:solidFill>
                  <a:srgbClr val="007C6A"/>
                </a:solidFill>
              </a:rPr>
              <a:t>increment</a:t>
            </a:r>
            <a:r>
              <a:rPr lang="en-US" altLang="zh-CN">
                <a:solidFill>
                  <a:srgbClr val="007C6A"/>
                </a:solidFill>
                <a:latin typeface="Verdana" panose="020B0604030504040204" pitchFamily="34" charset="0"/>
              </a:rPr>
              <a:t> </a:t>
            </a:r>
            <a:endParaRPr lang="zh-CN" altLang="en-US">
              <a:solidFill>
                <a:srgbClr val="007C6A"/>
              </a:solidFill>
              <a:latin typeface="Verdana" panose="020B0604030504040204" pitchFamily="34" charset="0"/>
            </a:endParaRPr>
          </a:p>
        </p:txBody>
      </p:sp>
      <p:sp>
        <p:nvSpPr>
          <p:cNvPr id="8" name="矩形 7">
            <a:extLst>
              <a:ext uri="{FF2B5EF4-FFF2-40B4-BE49-F238E27FC236}">
                <a16:creationId xmlns:a16="http://schemas.microsoft.com/office/drawing/2014/main" id="{128258F5-BB02-4530-94A7-18E8BBE946E0}"/>
              </a:ext>
            </a:extLst>
          </p:cNvPr>
          <p:cNvSpPr/>
          <p:nvPr/>
        </p:nvSpPr>
        <p:spPr>
          <a:xfrm>
            <a:off x="1187624" y="2726636"/>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列出该</a:t>
            </a:r>
            <a:r>
              <a:rPr lang="en-US" altLang="zh-CN">
                <a:solidFill>
                  <a:srgbClr val="007C6A"/>
                </a:solidFill>
                <a:latin typeface="Verdana" panose="020B0604030504040204" pitchFamily="34" charset="0"/>
              </a:rPr>
              <a:t>hash</a:t>
            </a:r>
            <a:r>
              <a:rPr lang="zh-CN" altLang="en-US">
                <a:solidFill>
                  <a:srgbClr val="007C6A"/>
                </a:solidFill>
                <a:latin typeface="Verdana" panose="020B0604030504040204" pitchFamily="34" charset="0"/>
              </a:rPr>
              <a:t>集合的所有</a:t>
            </a:r>
            <a:r>
              <a:rPr lang="en-US" altLang="zh-CN">
                <a:solidFill>
                  <a:srgbClr val="007C6A"/>
                </a:solidFill>
                <a:latin typeface="Verdana" panose="020B0604030504040204" pitchFamily="34" charset="0"/>
              </a:rPr>
              <a:t>field</a:t>
            </a:r>
            <a:endParaRPr lang="zh-CN" altLang="en-US">
              <a:solidFill>
                <a:srgbClr val="007C6A"/>
              </a:solidFill>
              <a:latin typeface="Verdana" panose="020B0604030504040204" pitchFamily="34" charset="0"/>
            </a:endParaRPr>
          </a:p>
        </p:txBody>
      </p:sp>
      <p:sp>
        <p:nvSpPr>
          <p:cNvPr id="9" name="矩形 8">
            <a:extLst>
              <a:ext uri="{FF2B5EF4-FFF2-40B4-BE49-F238E27FC236}">
                <a16:creationId xmlns:a16="http://schemas.microsoft.com/office/drawing/2014/main" id="{501790F0-E32A-408E-BAB1-B748728681F2}"/>
              </a:ext>
            </a:extLst>
          </p:cNvPr>
          <p:cNvSpPr/>
          <p:nvPr/>
        </p:nvSpPr>
        <p:spPr>
          <a:xfrm>
            <a:off x="1187624" y="3570980"/>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列出该</a:t>
            </a:r>
            <a:r>
              <a:rPr lang="en-US" altLang="zh-CN">
                <a:solidFill>
                  <a:srgbClr val="007C6A"/>
                </a:solidFill>
                <a:latin typeface="Verdana" panose="020B0604030504040204" pitchFamily="34" charset="0"/>
              </a:rPr>
              <a:t>hash</a:t>
            </a:r>
            <a:r>
              <a:rPr lang="zh-CN" altLang="en-US">
                <a:solidFill>
                  <a:srgbClr val="007C6A"/>
                </a:solidFill>
                <a:latin typeface="Verdana" panose="020B0604030504040204" pitchFamily="34" charset="0"/>
              </a:rPr>
              <a:t>集合的所有</a:t>
            </a:r>
            <a:r>
              <a:rPr lang="en-US" altLang="zh-CN">
                <a:solidFill>
                  <a:srgbClr val="007C6A"/>
                </a:solidFill>
                <a:latin typeface="Verdana" panose="020B0604030504040204" pitchFamily="34" charset="0"/>
              </a:rPr>
              <a:t>value</a:t>
            </a:r>
            <a:endParaRPr lang="zh-CN" altLang="en-US">
              <a:solidFill>
                <a:srgbClr val="007C6A"/>
              </a:solidFill>
              <a:latin typeface="Verdana" panose="020B0604030504040204" pitchFamily="34" charset="0"/>
            </a:endParaRPr>
          </a:p>
        </p:txBody>
      </p:sp>
      <p:sp>
        <p:nvSpPr>
          <p:cNvPr id="10" name="矩形 9">
            <a:extLst>
              <a:ext uri="{FF2B5EF4-FFF2-40B4-BE49-F238E27FC236}">
                <a16:creationId xmlns:a16="http://schemas.microsoft.com/office/drawing/2014/main" id="{BD40DD2D-C3E2-4C5B-9C13-4D677A364235}"/>
              </a:ext>
            </a:extLst>
          </p:cNvPr>
          <p:cNvSpPr/>
          <p:nvPr/>
        </p:nvSpPr>
        <p:spPr>
          <a:xfrm>
            <a:off x="550502" y="4245098"/>
            <a:ext cx="5160104" cy="424732"/>
          </a:xfrm>
          <a:prstGeom prst="rect">
            <a:avLst/>
          </a:prstGeom>
        </p:spPr>
        <p:txBody>
          <a:bodyPr wrap="square">
            <a:spAutoFit/>
          </a:bodyPr>
          <a:lstStyle/>
          <a:p>
            <a:pPr marL="285750" indent="-285750">
              <a:lnSpc>
                <a:spcPct val="120000"/>
              </a:lnSpc>
              <a:buFont typeface="Wingdings" panose="05000000000000000000" pitchFamily="2" charset="2"/>
              <a:buChar char="Ø"/>
            </a:pPr>
            <a:r>
              <a:rPr lang="en-US" altLang="zh-CN" err="1">
                <a:solidFill>
                  <a:srgbClr val="007C6A"/>
                </a:solidFill>
                <a:latin typeface="Verdana" panose="020B0604030504040204" pitchFamily="34" charset="0"/>
              </a:rPr>
              <a:t>hincrby</a:t>
            </a:r>
            <a:r>
              <a:rPr lang="en-US" altLang="zh-CN">
                <a:solidFill>
                  <a:srgbClr val="007C6A"/>
                </a:solidFill>
                <a:latin typeface="Verdana" panose="020B0604030504040204" pitchFamily="34" charset="0"/>
              </a:rPr>
              <a:t> &lt;key&gt; &lt;field&gt;  &lt;increment&gt;</a:t>
            </a:r>
            <a:r>
              <a:rPr lang="zh-CN" altLang="en-US">
                <a:solidFill>
                  <a:srgbClr val="007C6A"/>
                </a:solidFill>
                <a:latin typeface="Verdana" panose="020B0604030504040204" pitchFamily="34" charset="0"/>
              </a:rPr>
              <a:t> </a:t>
            </a:r>
          </a:p>
        </p:txBody>
      </p:sp>
      <p:sp>
        <p:nvSpPr>
          <p:cNvPr id="11" name="矩形 10">
            <a:extLst>
              <a:ext uri="{FF2B5EF4-FFF2-40B4-BE49-F238E27FC236}">
                <a16:creationId xmlns:a16="http://schemas.microsoft.com/office/drawing/2014/main" id="{56991999-F66E-42A1-BD12-3BBAB504A3CF}"/>
              </a:ext>
            </a:extLst>
          </p:cNvPr>
          <p:cNvSpPr/>
          <p:nvPr/>
        </p:nvSpPr>
        <p:spPr>
          <a:xfrm>
            <a:off x="1352626" y="5926652"/>
            <a:ext cx="779137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rPr>
              <a:t>将哈希表 </a:t>
            </a:r>
            <a:r>
              <a:rPr lang="en-US" altLang="zh-CN" dirty="0">
                <a:solidFill>
                  <a:srgbClr val="007C6A"/>
                </a:solidFill>
              </a:rPr>
              <a:t>key </a:t>
            </a:r>
            <a:r>
              <a:rPr lang="zh-CN" altLang="en-US" dirty="0">
                <a:solidFill>
                  <a:srgbClr val="007C6A"/>
                </a:solidFill>
              </a:rPr>
              <a:t>中的域 </a:t>
            </a:r>
            <a:r>
              <a:rPr lang="en-US" altLang="zh-CN" dirty="0">
                <a:solidFill>
                  <a:srgbClr val="007C6A"/>
                </a:solidFill>
              </a:rPr>
              <a:t>field </a:t>
            </a:r>
            <a:r>
              <a:rPr lang="zh-CN" altLang="en-US" dirty="0">
                <a:solidFill>
                  <a:srgbClr val="007C6A"/>
                </a:solidFill>
              </a:rPr>
              <a:t>的值设置为 </a:t>
            </a:r>
            <a:r>
              <a:rPr lang="en-US" altLang="zh-CN" dirty="0">
                <a:solidFill>
                  <a:srgbClr val="007C6A"/>
                </a:solidFill>
              </a:rPr>
              <a:t>value </a:t>
            </a:r>
            <a:r>
              <a:rPr lang="zh-CN" altLang="en-US" dirty="0">
                <a:solidFill>
                  <a:srgbClr val="007C6A"/>
                </a:solidFill>
              </a:rPr>
              <a:t>，当且仅当域 </a:t>
            </a:r>
            <a:r>
              <a:rPr lang="en-US" altLang="zh-CN" dirty="0">
                <a:solidFill>
                  <a:srgbClr val="007C6A"/>
                </a:solidFill>
              </a:rPr>
              <a:t>field </a:t>
            </a:r>
            <a:r>
              <a:rPr lang="zh-CN" altLang="en-US" dirty="0">
                <a:solidFill>
                  <a:srgbClr val="007C6A"/>
                </a:solidFill>
              </a:rPr>
              <a:t>不存在</a:t>
            </a:r>
            <a:r>
              <a:rPr lang="en-US" altLang="zh-CN" dirty="0">
                <a:solidFill>
                  <a:srgbClr val="007C6A"/>
                </a:solidFill>
              </a:rPr>
              <a:t> .</a:t>
            </a:r>
            <a:endParaRPr lang="zh-CN" altLang="en-US" dirty="0">
              <a:solidFill>
                <a:srgbClr val="007C6A"/>
              </a:solidFill>
              <a:latin typeface="Verdana" panose="020B0604030504040204" pitchFamily="34" charset="0"/>
            </a:endParaRPr>
          </a:p>
        </p:txBody>
      </p:sp>
      <p:sp>
        <p:nvSpPr>
          <p:cNvPr id="12" name="矩形 11">
            <a:extLst>
              <a:ext uri="{FF2B5EF4-FFF2-40B4-BE49-F238E27FC236}">
                <a16:creationId xmlns:a16="http://schemas.microsoft.com/office/drawing/2014/main" id="{C5189D94-96C7-4A25-B380-31A042D03C94}"/>
              </a:ext>
            </a:extLst>
          </p:cNvPr>
          <p:cNvSpPr/>
          <p:nvPr/>
        </p:nvSpPr>
        <p:spPr>
          <a:xfrm>
            <a:off x="2483768" y="116632"/>
            <a:ext cx="3730830"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 hash</a:t>
            </a:r>
          </a:p>
        </p:txBody>
      </p:sp>
    </p:spTree>
    <p:extLst>
      <p:ext uri="{BB962C8B-B14F-4D97-AF65-F5344CB8AC3E}">
        <p14:creationId xmlns:p14="http://schemas.microsoft.com/office/powerpoint/2010/main" val="15772223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31AE34B-3A62-4B80-9DA8-C7188AE937D8}"/>
              </a:ext>
            </a:extLst>
          </p:cNvPr>
          <p:cNvSpPr/>
          <p:nvPr/>
        </p:nvSpPr>
        <p:spPr>
          <a:xfrm>
            <a:off x="2483768" y="116632"/>
            <a:ext cx="3628237"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 </a:t>
            </a:r>
            <a:r>
              <a:rPr lang="en-US" altLang="zh-CN" sz="2400" b="1" dirty="0" err="1">
                <a:solidFill>
                  <a:schemeClr val="bg1"/>
                </a:solidFill>
              </a:rPr>
              <a:t>zset</a:t>
            </a:r>
            <a:endParaRPr lang="en-US" altLang="zh-CN" sz="2400" b="1" dirty="0">
              <a:solidFill>
                <a:schemeClr val="bg1"/>
              </a:solidFill>
            </a:endParaRPr>
          </a:p>
        </p:txBody>
      </p:sp>
      <p:sp>
        <p:nvSpPr>
          <p:cNvPr id="3" name="矩形 2">
            <a:extLst>
              <a:ext uri="{FF2B5EF4-FFF2-40B4-BE49-F238E27FC236}">
                <a16:creationId xmlns:a16="http://schemas.microsoft.com/office/drawing/2014/main" id="{6EA7AA20-511B-4C44-B7F1-3F5A298B59D2}"/>
              </a:ext>
            </a:extLst>
          </p:cNvPr>
          <p:cNvSpPr/>
          <p:nvPr/>
        </p:nvSpPr>
        <p:spPr>
          <a:xfrm>
            <a:off x="827584" y="1988840"/>
            <a:ext cx="7681810" cy="4154984"/>
          </a:xfrm>
          <a:prstGeom prst="rect">
            <a:avLst/>
          </a:prstGeom>
        </p:spPr>
        <p:txBody>
          <a:bodyPr wrap="square">
            <a:spAutoFit/>
          </a:bodyPr>
          <a:lstStyle/>
          <a:p>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       Redis</a:t>
            </a:r>
            <a:r>
              <a:rPr lang="zh-CN" altLang="en-US" sz="2400" dirty="0">
                <a:solidFill>
                  <a:srgbClr val="007C6A"/>
                </a:solidFill>
                <a:latin typeface="Verdana" panose="020B0604030504040204" pitchFamily="34" charset="0"/>
                <a:cs typeface="Verdana" panose="020B0604030504040204" pitchFamily="34" charset="0"/>
              </a:rPr>
              <a:t>有序集合</a:t>
            </a:r>
            <a:r>
              <a:rPr lang="en-US" altLang="zh-CN" sz="2400" dirty="0" err="1">
                <a:solidFill>
                  <a:srgbClr val="007C6A"/>
                </a:solidFill>
                <a:latin typeface="Verdana" panose="020B0604030504040204" pitchFamily="34" charset="0"/>
                <a:cs typeface="Verdana" panose="020B0604030504040204" pitchFamily="34" charset="0"/>
              </a:rPr>
              <a:t>zset</a:t>
            </a:r>
            <a:r>
              <a:rPr lang="zh-CN" altLang="en-US" sz="2400" dirty="0">
                <a:solidFill>
                  <a:srgbClr val="007C6A"/>
                </a:solidFill>
                <a:latin typeface="Verdana" panose="020B0604030504040204" pitchFamily="34" charset="0"/>
                <a:cs typeface="Verdana" panose="020B0604030504040204" pitchFamily="34" charset="0"/>
              </a:rPr>
              <a:t>与普通集合</a:t>
            </a:r>
            <a:r>
              <a:rPr lang="en-US" altLang="zh-CN" sz="2400" dirty="0">
                <a:solidFill>
                  <a:srgbClr val="007C6A"/>
                </a:solidFill>
                <a:latin typeface="Verdana" panose="020B0604030504040204" pitchFamily="34" charset="0"/>
                <a:cs typeface="Verdana" panose="020B0604030504040204" pitchFamily="34" charset="0"/>
              </a:rPr>
              <a:t>set</a:t>
            </a:r>
            <a:r>
              <a:rPr lang="zh-CN" altLang="en-US" sz="2400" dirty="0">
                <a:solidFill>
                  <a:srgbClr val="007C6A"/>
                </a:solidFill>
                <a:latin typeface="Verdana" panose="020B0604030504040204" pitchFamily="34" charset="0"/>
                <a:cs typeface="Verdana" panose="020B0604030504040204" pitchFamily="34" charset="0"/>
              </a:rPr>
              <a:t>非常相似，是一个没有重复元素的字符串集合。不同之处是有序集合的所有成员都关联了一个</a:t>
            </a:r>
            <a:r>
              <a:rPr lang="zh-CN" altLang="en-US" sz="2400" b="1" dirty="0">
                <a:solidFill>
                  <a:srgbClr val="007C6A"/>
                </a:solidFill>
                <a:latin typeface="Verdana" panose="020B0604030504040204" pitchFamily="34" charset="0"/>
                <a:cs typeface="Verdana" panose="020B0604030504040204" pitchFamily="34" charset="0"/>
              </a:rPr>
              <a:t>评分（</a:t>
            </a:r>
            <a:r>
              <a:rPr lang="en-US" altLang="zh-CN" sz="2400" b="1" dirty="0">
                <a:solidFill>
                  <a:srgbClr val="007C6A"/>
                </a:solidFill>
                <a:latin typeface="Verdana" panose="020B0604030504040204" pitchFamily="34" charset="0"/>
                <a:ea typeface="Verdana" panose="020B0604030504040204" pitchFamily="34" charset="0"/>
                <a:cs typeface="Verdana" panose="020B0604030504040204" pitchFamily="34" charset="0"/>
              </a:rPr>
              <a:t>score</a:t>
            </a:r>
            <a:r>
              <a:rPr lang="zh-CN" altLang="en-US" sz="2400" b="1" dirty="0">
                <a:solidFill>
                  <a:srgbClr val="007C6A"/>
                </a:solidFill>
                <a:latin typeface="Verdana" panose="020B0604030504040204" pitchFamily="34" charset="0"/>
                <a:cs typeface="Verdana" panose="020B0604030504040204" pitchFamily="34" charset="0"/>
              </a:rPr>
              <a:t>） </a:t>
            </a:r>
            <a:r>
              <a:rPr lang="zh-CN" altLang="en-US" sz="2400" dirty="0">
                <a:solidFill>
                  <a:srgbClr val="007C6A"/>
                </a:solidFill>
                <a:latin typeface="Verdana" panose="020B0604030504040204" pitchFamily="34" charset="0"/>
                <a:cs typeface="Verdana" panose="020B0604030504040204" pitchFamily="34" charset="0"/>
              </a:rPr>
              <a:t>，这个</a:t>
            </a:r>
            <a:r>
              <a:rPr lang="zh-CN" altLang="en-US" sz="2400" b="1" dirty="0">
                <a:solidFill>
                  <a:srgbClr val="007C6A"/>
                </a:solidFill>
                <a:latin typeface="Verdana" panose="020B0604030504040204" pitchFamily="34" charset="0"/>
                <a:cs typeface="Verdana" panose="020B0604030504040204" pitchFamily="34" charset="0"/>
              </a:rPr>
              <a:t>评分（</a:t>
            </a:r>
            <a:r>
              <a:rPr lang="en-US" altLang="zh-CN" sz="2400" b="1" dirty="0">
                <a:solidFill>
                  <a:srgbClr val="007C6A"/>
                </a:solidFill>
                <a:latin typeface="Verdana" panose="020B0604030504040204" pitchFamily="34" charset="0"/>
                <a:ea typeface="Verdana" panose="020B0604030504040204" pitchFamily="34" charset="0"/>
                <a:cs typeface="Verdana" panose="020B0604030504040204" pitchFamily="34" charset="0"/>
              </a:rPr>
              <a:t>score</a:t>
            </a:r>
            <a:r>
              <a:rPr lang="zh-CN" altLang="en-US" sz="2400" b="1" dirty="0">
                <a:solidFill>
                  <a:srgbClr val="007C6A"/>
                </a:solidFill>
                <a:latin typeface="Verdana" panose="020B0604030504040204" pitchFamily="34" charset="0"/>
                <a:cs typeface="Verdana" panose="020B0604030504040204" pitchFamily="34" charset="0"/>
              </a:rPr>
              <a:t>）</a:t>
            </a:r>
            <a:r>
              <a:rPr lang="zh-CN" altLang="en-US" sz="2400" dirty="0">
                <a:solidFill>
                  <a:srgbClr val="007C6A"/>
                </a:solidFill>
                <a:latin typeface="Verdana" panose="020B0604030504040204" pitchFamily="34" charset="0"/>
                <a:cs typeface="Verdana" panose="020B0604030504040204" pitchFamily="34" charset="0"/>
              </a:rPr>
              <a:t>被用来按照从最低分到最高分的方式排序集合中的成员。集合的成员是唯一的，但是评分可以是重复了</a:t>
            </a:r>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 </a:t>
            </a:r>
            <a:r>
              <a:rPr lang="zh-CN" altLang="en-US" sz="2400" dirty="0">
                <a:solidFill>
                  <a:srgbClr val="007C6A"/>
                </a:solidFill>
                <a:latin typeface="Verdana" panose="020B0604030504040204" pitchFamily="34" charset="0"/>
                <a:cs typeface="Verdana" panose="020B0604030504040204" pitchFamily="34" charset="0"/>
              </a:rPr>
              <a:t>。</a:t>
            </a:r>
            <a:endPar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endParaRPr>
          </a:p>
          <a:p>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       </a:t>
            </a:r>
            <a:r>
              <a:rPr lang="zh-CN" altLang="en-US" sz="2400" dirty="0">
                <a:solidFill>
                  <a:srgbClr val="007C6A"/>
                </a:solidFill>
                <a:latin typeface="Verdana" panose="020B0604030504040204" pitchFamily="34" charset="0"/>
                <a:cs typeface="Verdana" panose="020B0604030504040204" pitchFamily="34" charset="0"/>
              </a:rPr>
              <a:t>因为元素是有序的</a:t>
            </a:r>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 </a:t>
            </a:r>
            <a:r>
              <a:rPr lang="zh-CN" altLang="en-US" sz="2400" dirty="0">
                <a:solidFill>
                  <a:srgbClr val="007C6A"/>
                </a:solidFill>
                <a:latin typeface="Verdana" panose="020B0604030504040204" pitchFamily="34" charset="0"/>
                <a:cs typeface="Verdana" panose="020B0604030504040204" pitchFamily="34" charset="0"/>
              </a:rPr>
              <a:t>所以你也可以很快的根据评分（</a:t>
            </a:r>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score</a:t>
            </a:r>
            <a:r>
              <a:rPr lang="zh-CN" altLang="en-US" sz="2400" dirty="0">
                <a:solidFill>
                  <a:srgbClr val="007C6A"/>
                </a:solidFill>
                <a:latin typeface="Verdana" panose="020B0604030504040204" pitchFamily="34" charset="0"/>
                <a:cs typeface="Verdana" panose="020B0604030504040204" pitchFamily="34" charset="0"/>
              </a:rPr>
              <a:t>）或者次序（</a:t>
            </a:r>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position</a:t>
            </a:r>
            <a:r>
              <a:rPr lang="zh-CN" altLang="en-US" sz="2400" dirty="0">
                <a:solidFill>
                  <a:srgbClr val="007C6A"/>
                </a:solidFill>
                <a:latin typeface="Verdana" panose="020B0604030504040204" pitchFamily="34" charset="0"/>
                <a:cs typeface="Verdana" panose="020B0604030504040204" pitchFamily="34" charset="0"/>
              </a:rPr>
              <a:t>）来获取一个范围的元素。访问有序集合的中间元素也是非常快的</a:t>
            </a:r>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a:t>
            </a:r>
            <a:r>
              <a:rPr lang="zh-CN" altLang="en-US" sz="2400" dirty="0">
                <a:solidFill>
                  <a:srgbClr val="007C6A"/>
                </a:solidFill>
                <a:latin typeface="Verdana" panose="020B0604030504040204" pitchFamily="34" charset="0"/>
                <a:cs typeface="Verdana" panose="020B0604030504040204" pitchFamily="34" charset="0"/>
              </a:rPr>
              <a:t>因此你能够使用有序集合作为一个没有重复成员的智能列表。</a:t>
            </a:r>
            <a:endPar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endParaRPr>
          </a:p>
          <a:p>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       </a:t>
            </a:r>
            <a:endParaRPr lang="zh-CN" altLang="en-US" sz="2400" dirty="0">
              <a:solidFill>
                <a:srgbClr val="007C6A"/>
              </a:solidFill>
              <a:latin typeface="Verdana" panose="020B0604030504040204" pitchFamily="34" charset="0"/>
              <a:cs typeface="Verdana" panose="020B0604030504040204" pitchFamily="34" charset="0"/>
            </a:endParaRPr>
          </a:p>
        </p:txBody>
      </p:sp>
      <p:sp>
        <p:nvSpPr>
          <p:cNvPr id="4" name="矩形 3">
            <a:extLst>
              <a:ext uri="{FF2B5EF4-FFF2-40B4-BE49-F238E27FC236}">
                <a16:creationId xmlns:a16="http://schemas.microsoft.com/office/drawing/2014/main" id="{AACE0B6D-FC03-4B6D-9975-CD6AFAD9A9E0}"/>
              </a:ext>
            </a:extLst>
          </p:cNvPr>
          <p:cNvSpPr/>
          <p:nvPr/>
        </p:nvSpPr>
        <p:spPr>
          <a:xfrm>
            <a:off x="467544" y="991181"/>
            <a:ext cx="4044441" cy="769441"/>
          </a:xfrm>
          <a:prstGeom prst="rect">
            <a:avLst/>
          </a:prstGeom>
        </p:spPr>
        <p:txBody>
          <a:bodyPr wrap="none">
            <a:spAutoFit/>
          </a:bodyPr>
          <a:lstStyle/>
          <a:p>
            <a:r>
              <a:rPr lang="en-US" altLang="zh-CN" sz="4400" b="1" dirty="0" err="1">
                <a:solidFill>
                  <a:srgbClr val="007C6A"/>
                </a:solidFill>
              </a:rPr>
              <a:t>zset</a:t>
            </a:r>
            <a:r>
              <a:rPr lang="en-US" altLang="zh-CN" sz="4400" b="1" dirty="0">
                <a:solidFill>
                  <a:srgbClr val="007C6A"/>
                </a:solidFill>
              </a:rPr>
              <a:t>  (sorted set)</a:t>
            </a:r>
            <a:endParaRPr lang="zh-CN" altLang="en-US" sz="4400" b="1" dirty="0">
              <a:solidFill>
                <a:srgbClr val="007C6A"/>
              </a:solidFill>
            </a:endParaRPr>
          </a:p>
        </p:txBody>
      </p:sp>
    </p:spTree>
    <p:extLst>
      <p:ext uri="{BB962C8B-B14F-4D97-AF65-F5344CB8AC3E}">
        <p14:creationId xmlns:p14="http://schemas.microsoft.com/office/powerpoint/2010/main" val="25085216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988772F-19FC-488C-B7DF-9A89640C470B}"/>
              </a:ext>
            </a:extLst>
          </p:cNvPr>
          <p:cNvSpPr/>
          <p:nvPr/>
        </p:nvSpPr>
        <p:spPr>
          <a:xfrm>
            <a:off x="539552" y="1196752"/>
            <a:ext cx="8280920" cy="923330"/>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zadd  &lt;key&gt; &lt;score1&gt; &lt;value1&gt;  &lt;score2&gt; &lt;value2&gt;...</a:t>
            </a:r>
          </a:p>
          <a:p>
            <a:pPr marL="285750" indent="-285750">
              <a:buFont typeface="Wingdings" panose="05000000000000000000" pitchFamily="2" charset="2"/>
              <a:buChar char="Ø"/>
            </a:pPr>
            <a:endParaRPr lang="en-US" altLang="zh-CN">
              <a:solidFill>
                <a:srgbClr val="007C6A"/>
              </a:solidFill>
              <a:latin typeface="Verdana" panose="020B0604030504040204" pitchFamily="34" charset="0"/>
            </a:endParaRPr>
          </a:p>
          <a:p>
            <a:r>
              <a:rPr lang="en-US" altLang="zh-CN">
                <a:solidFill>
                  <a:srgbClr val="007C6A"/>
                </a:solidFill>
                <a:latin typeface="Verdana" panose="020B0604030504040204" pitchFamily="34" charset="0"/>
              </a:rPr>
              <a:t> </a:t>
            </a:r>
            <a:endParaRPr lang="zh-CN" altLang="en-US">
              <a:solidFill>
                <a:srgbClr val="007C6A"/>
              </a:solidFill>
              <a:latin typeface="Verdana" panose="020B0604030504040204" pitchFamily="34" charset="0"/>
            </a:endParaRPr>
          </a:p>
        </p:txBody>
      </p:sp>
      <p:sp>
        <p:nvSpPr>
          <p:cNvPr id="3" name="矩形 2">
            <a:extLst>
              <a:ext uri="{FF2B5EF4-FFF2-40B4-BE49-F238E27FC236}">
                <a16:creationId xmlns:a16="http://schemas.microsoft.com/office/drawing/2014/main" id="{C51CD10F-41DF-4B85-89FB-8438AD16CE69}"/>
              </a:ext>
            </a:extLst>
          </p:cNvPr>
          <p:cNvSpPr/>
          <p:nvPr/>
        </p:nvSpPr>
        <p:spPr>
          <a:xfrm>
            <a:off x="1187624" y="1730425"/>
            <a:ext cx="741682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a:solidFill>
                  <a:srgbClr val="007C6A"/>
                </a:solidFill>
                <a:latin typeface="Verdana" panose="020B0604030504040204" pitchFamily="34" charset="0"/>
              </a:rPr>
              <a:t>将一个或多个 </a:t>
            </a:r>
            <a:r>
              <a:rPr lang="en-US" altLang="zh-CN">
                <a:solidFill>
                  <a:srgbClr val="007C6A"/>
                </a:solidFill>
                <a:latin typeface="Verdana" panose="020B0604030504040204" pitchFamily="34" charset="0"/>
              </a:rPr>
              <a:t>member </a:t>
            </a:r>
            <a:r>
              <a:rPr lang="zh-CN" altLang="en-US">
                <a:solidFill>
                  <a:srgbClr val="007C6A"/>
                </a:solidFill>
                <a:latin typeface="Verdana" panose="020B0604030504040204" pitchFamily="34" charset="0"/>
              </a:rPr>
              <a:t>元素及其 </a:t>
            </a:r>
            <a:r>
              <a:rPr lang="en-US" altLang="zh-CN">
                <a:solidFill>
                  <a:srgbClr val="007C6A"/>
                </a:solidFill>
                <a:latin typeface="Verdana" panose="020B0604030504040204" pitchFamily="34" charset="0"/>
              </a:rPr>
              <a:t>score </a:t>
            </a:r>
            <a:r>
              <a:rPr lang="zh-CN" altLang="en-US">
                <a:solidFill>
                  <a:srgbClr val="007C6A"/>
                </a:solidFill>
                <a:latin typeface="Verdana" panose="020B0604030504040204" pitchFamily="34" charset="0"/>
              </a:rPr>
              <a:t>值加入到有序集 </a:t>
            </a:r>
            <a:r>
              <a:rPr lang="en-US" altLang="zh-CN">
                <a:solidFill>
                  <a:srgbClr val="007C6A"/>
                </a:solidFill>
                <a:latin typeface="Verdana" panose="020B0604030504040204" pitchFamily="34" charset="0"/>
              </a:rPr>
              <a:t>key </a:t>
            </a:r>
            <a:r>
              <a:rPr lang="zh-CN" altLang="en-US">
                <a:solidFill>
                  <a:srgbClr val="007C6A"/>
                </a:solidFill>
                <a:latin typeface="Verdana" panose="020B0604030504040204" pitchFamily="34" charset="0"/>
              </a:rPr>
              <a:t>当中。</a:t>
            </a:r>
          </a:p>
        </p:txBody>
      </p:sp>
      <p:sp>
        <p:nvSpPr>
          <p:cNvPr id="4" name="矩形 3">
            <a:extLst>
              <a:ext uri="{FF2B5EF4-FFF2-40B4-BE49-F238E27FC236}">
                <a16:creationId xmlns:a16="http://schemas.microsoft.com/office/drawing/2014/main" id="{FFF40025-979B-4BC4-9F75-8E66652D8DF8}"/>
              </a:ext>
            </a:extLst>
          </p:cNvPr>
          <p:cNvSpPr/>
          <p:nvPr/>
        </p:nvSpPr>
        <p:spPr>
          <a:xfrm>
            <a:off x="539552" y="2223989"/>
            <a:ext cx="7344816"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zrange &lt;key&gt;  &lt;start&gt; &lt;stop&gt;  [WITHSCORES]   </a:t>
            </a:r>
            <a:endParaRPr lang="zh-CN" altLang="en-US">
              <a:solidFill>
                <a:srgbClr val="007C6A"/>
              </a:solidFill>
              <a:latin typeface="Verdana" panose="020B0604030504040204" pitchFamily="34" charset="0"/>
            </a:endParaRPr>
          </a:p>
        </p:txBody>
      </p:sp>
      <p:sp>
        <p:nvSpPr>
          <p:cNvPr id="5" name="矩形 4">
            <a:extLst>
              <a:ext uri="{FF2B5EF4-FFF2-40B4-BE49-F238E27FC236}">
                <a16:creationId xmlns:a16="http://schemas.microsoft.com/office/drawing/2014/main" id="{83C9558F-5B28-4904-AF10-B5F7B9A9EB53}"/>
              </a:ext>
            </a:extLst>
          </p:cNvPr>
          <p:cNvSpPr/>
          <p:nvPr/>
        </p:nvSpPr>
        <p:spPr>
          <a:xfrm>
            <a:off x="539971" y="3749962"/>
            <a:ext cx="8136904" cy="424732"/>
          </a:xfrm>
          <a:prstGeom prst="rect">
            <a:avLst/>
          </a:prstGeom>
        </p:spPr>
        <p:txBody>
          <a:bodyPr wrap="square">
            <a:spAutoFit/>
          </a:bodyPr>
          <a:lstStyle/>
          <a:p>
            <a:pPr marL="285750" indent="-285750">
              <a:lnSpc>
                <a:spcPct val="120000"/>
              </a:lnSpc>
              <a:buFont typeface="Wingdings" panose="05000000000000000000" pitchFamily="2" charset="2"/>
              <a:buChar char="Ø"/>
            </a:pPr>
            <a:r>
              <a:rPr lang="en-US" altLang="zh-CN" err="1">
                <a:solidFill>
                  <a:srgbClr val="007C6A"/>
                </a:solidFill>
                <a:latin typeface="Verdana" panose="020B0604030504040204" pitchFamily="34" charset="0"/>
              </a:rPr>
              <a:t>zrangebyscore</a:t>
            </a:r>
            <a:r>
              <a:rPr lang="en-US" altLang="zh-CN">
                <a:solidFill>
                  <a:srgbClr val="007C6A"/>
                </a:solidFill>
                <a:latin typeface="Verdana" panose="020B0604030504040204" pitchFamily="34" charset="0"/>
              </a:rPr>
              <a:t> key min max [</a:t>
            </a:r>
            <a:r>
              <a:rPr lang="en-US" altLang="zh-CN" err="1">
                <a:solidFill>
                  <a:srgbClr val="007C6A"/>
                </a:solidFill>
                <a:latin typeface="Verdana" panose="020B0604030504040204" pitchFamily="34" charset="0"/>
              </a:rPr>
              <a:t>withscores</a:t>
            </a:r>
            <a:r>
              <a:rPr lang="en-US" altLang="zh-CN">
                <a:solidFill>
                  <a:srgbClr val="007C6A"/>
                </a:solidFill>
                <a:latin typeface="Verdana" panose="020B0604030504040204" pitchFamily="34" charset="0"/>
              </a:rPr>
              <a:t>] [limit offset count]</a:t>
            </a:r>
            <a:endParaRPr lang="zh-CN" altLang="en-US">
              <a:solidFill>
                <a:srgbClr val="007C6A"/>
              </a:solidFill>
              <a:latin typeface="Verdana" panose="020B0604030504040204" pitchFamily="34" charset="0"/>
            </a:endParaRPr>
          </a:p>
        </p:txBody>
      </p:sp>
      <p:sp>
        <p:nvSpPr>
          <p:cNvPr id="6" name="矩形 5">
            <a:extLst>
              <a:ext uri="{FF2B5EF4-FFF2-40B4-BE49-F238E27FC236}">
                <a16:creationId xmlns:a16="http://schemas.microsoft.com/office/drawing/2014/main" id="{BDA5D343-AD1B-4CAA-9E5E-A42D06CDE166}"/>
              </a:ext>
            </a:extLst>
          </p:cNvPr>
          <p:cNvSpPr/>
          <p:nvPr/>
        </p:nvSpPr>
        <p:spPr>
          <a:xfrm>
            <a:off x="1187624" y="2726636"/>
            <a:ext cx="6696744" cy="1089529"/>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返回有序集 </a:t>
            </a:r>
            <a:r>
              <a:rPr lang="en-US" altLang="zh-CN" dirty="0">
                <a:solidFill>
                  <a:srgbClr val="007C6A"/>
                </a:solidFill>
                <a:latin typeface="Verdana" panose="020B0604030504040204" pitchFamily="34" charset="0"/>
              </a:rPr>
              <a:t>key </a:t>
            </a:r>
            <a:r>
              <a:rPr lang="zh-CN" altLang="en-US" dirty="0">
                <a:solidFill>
                  <a:srgbClr val="007C6A"/>
                </a:solidFill>
                <a:latin typeface="Verdana" panose="020B0604030504040204" pitchFamily="34" charset="0"/>
              </a:rPr>
              <a:t>中，下标在</a:t>
            </a:r>
            <a:r>
              <a:rPr lang="en-US" altLang="zh-CN" dirty="0">
                <a:solidFill>
                  <a:srgbClr val="007C6A"/>
                </a:solidFill>
                <a:latin typeface="Verdana" panose="020B0604030504040204" pitchFamily="34" charset="0"/>
              </a:rPr>
              <a:t>&lt;start&gt; &lt;stop&gt;</a:t>
            </a:r>
            <a:r>
              <a:rPr lang="zh-CN" altLang="en-US" dirty="0">
                <a:solidFill>
                  <a:srgbClr val="007C6A"/>
                </a:solidFill>
                <a:latin typeface="Verdana" panose="020B0604030504040204" pitchFamily="34" charset="0"/>
              </a:rPr>
              <a:t>之间的元素</a:t>
            </a:r>
            <a:endParaRPr lang="en-US" altLang="zh-CN" dirty="0">
              <a:solidFill>
                <a:srgbClr val="007C6A"/>
              </a:solidFill>
              <a:latin typeface="Verdana" panose="020B0604030504040204" pitchFamily="34" charset="0"/>
            </a:endParaRPr>
          </a:p>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带</a:t>
            </a:r>
            <a:r>
              <a:rPr lang="en-US" altLang="zh-CN" dirty="0">
                <a:solidFill>
                  <a:srgbClr val="007C6A"/>
                </a:solidFill>
                <a:latin typeface="Verdana" panose="020B0604030504040204" pitchFamily="34" charset="0"/>
              </a:rPr>
              <a:t>WITHSCORES</a:t>
            </a:r>
            <a:r>
              <a:rPr lang="zh-CN" altLang="en-US" dirty="0">
                <a:solidFill>
                  <a:srgbClr val="007C6A"/>
                </a:solidFill>
                <a:latin typeface="Verdana" panose="020B0604030504040204" pitchFamily="34" charset="0"/>
              </a:rPr>
              <a:t>，可以让分数一起和值返回到结果集。</a:t>
            </a:r>
            <a:endParaRPr lang="en-US" altLang="zh-CN" dirty="0">
              <a:solidFill>
                <a:srgbClr val="007C6A"/>
              </a:solidFill>
              <a:latin typeface="Verdana" panose="020B0604030504040204" pitchFamily="34" charset="0"/>
            </a:endParaRPr>
          </a:p>
          <a:p>
            <a:pPr marL="285750" indent="-285750">
              <a:lnSpc>
                <a:spcPct val="120000"/>
              </a:lnSpc>
              <a:buFont typeface="Arial" panose="020B0604020202020204" pitchFamily="34" charset="0"/>
              <a:buChar char="•"/>
            </a:pPr>
            <a:endParaRPr lang="zh-CN" altLang="en-US" dirty="0">
              <a:solidFill>
                <a:srgbClr val="007C6A"/>
              </a:solidFill>
              <a:latin typeface="Verdana" panose="020B0604030504040204" pitchFamily="34" charset="0"/>
            </a:endParaRPr>
          </a:p>
        </p:txBody>
      </p:sp>
      <p:sp>
        <p:nvSpPr>
          <p:cNvPr id="7" name="矩形 6">
            <a:extLst>
              <a:ext uri="{FF2B5EF4-FFF2-40B4-BE49-F238E27FC236}">
                <a16:creationId xmlns:a16="http://schemas.microsoft.com/office/drawing/2014/main" id="{D0FE8205-A7ED-4E5C-8059-0D28FE5E09B5}"/>
              </a:ext>
            </a:extLst>
          </p:cNvPr>
          <p:cNvSpPr/>
          <p:nvPr/>
        </p:nvSpPr>
        <p:spPr>
          <a:xfrm>
            <a:off x="1187624" y="4199935"/>
            <a:ext cx="6696744" cy="1089529"/>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a:solidFill>
                  <a:srgbClr val="007C6A"/>
                </a:solidFill>
                <a:latin typeface="Verdana" panose="020B0604030504040204" pitchFamily="34" charset="0"/>
              </a:rPr>
              <a:t>返回有序集 </a:t>
            </a:r>
            <a:r>
              <a:rPr lang="en-US" altLang="zh-CN">
                <a:solidFill>
                  <a:srgbClr val="007C6A"/>
                </a:solidFill>
                <a:latin typeface="Verdana" panose="020B0604030504040204" pitchFamily="34" charset="0"/>
              </a:rPr>
              <a:t>key </a:t>
            </a:r>
            <a:r>
              <a:rPr lang="zh-CN" altLang="en-US">
                <a:solidFill>
                  <a:srgbClr val="007C6A"/>
                </a:solidFill>
                <a:latin typeface="Verdana" panose="020B0604030504040204" pitchFamily="34" charset="0"/>
              </a:rPr>
              <a:t>中，所有 </a:t>
            </a:r>
            <a:r>
              <a:rPr lang="en-US" altLang="zh-CN">
                <a:solidFill>
                  <a:srgbClr val="007C6A"/>
                </a:solidFill>
                <a:latin typeface="Verdana" panose="020B0604030504040204" pitchFamily="34" charset="0"/>
              </a:rPr>
              <a:t>score </a:t>
            </a:r>
            <a:r>
              <a:rPr lang="zh-CN" altLang="en-US">
                <a:solidFill>
                  <a:srgbClr val="007C6A"/>
                </a:solidFill>
                <a:latin typeface="Verdana" panose="020B0604030504040204" pitchFamily="34" charset="0"/>
              </a:rPr>
              <a:t>值介于 </a:t>
            </a:r>
            <a:r>
              <a:rPr lang="en-US" altLang="zh-CN">
                <a:solidFill>
                  <a:srgbClr val="007C6A"/>
                </a:solidFill>
                <a:latin typeface="Verdana" panose="020B0604030504040204" pitchFamily="34" charset="0"/>
              </a:rPr>
              <a:t>min </a:t>
            </a:r>
            <a:r>
              <a:rPr lang="zh-CN" altLang="en-US">
                <a:solidFill>
                  <a:srgbClr val="007C6A"/>
                </a:solidFill>
                <a:latin typeface="Verdana" panose="020B0604030504040204" pitchFamily="34" charset="0"/>
              </a:rPr>
              <a:t>和 </a:t>
            </a:r>
            <a:r>
              <a:rPr lang="en-US" altLang="zh-CN">
                <a:solidFill>
                  <a:srgbClr val="007C6A"/>
                </a:solidFill>
                <a:latin typeface="Verdana" panose="020B0604030504040204" pitchFamily="34" charset="0"/>
              </a:rPr>
              <a:t>max </a:t>
            </a:r>
            <a:r>
              <a:rPr lang="zh-CN" altLang="en-US">
                <a:solidFill>
                  <a:srgbClr val="007C6A"/>
                </a:solidFill>
                <a:latin typeface="Verdana" panose="020B0604030504040204" pitchFamily="34" charset="0"/>
              </a:rPr>
              <a:t>之间</a:t>
            </a:r>
            <a:r>
              <a:rPr lang="en-US" altLang="zh-CN">
                <a:solidFill>
                  <a:srgbClr val="007C6A"/>
                </a:solidFill>
                <a:latin typeface="Verdana" panose="020B0604030504040204" pitchFamily="34" charset="0"/>
              </a:rPr>
              <a:t>(</a:t>
            </a:r>
            <a:r>
              <a:rPr lang="zh-CN" altLang="en-US">
                <a:solidFill>
                  <a:srgbClr val="007C6A"/>
                </a:solidFill>
                <a:latin typeface="Verdana" panose="020B0604030504040204" pitchFamily="34" charset="0"/>
              </a:rPr>
              <a:t>包括等于 </a:t>
            </a:r>
            <a:r>
              <a:rPr lang="en-US" altLang="zh-CN">
                <a:solidFill>
                  <a:srgbClr val="007C6A"/>
                </a:solidFill>
                <a:latin typeface="Verdana" panose="020B0604030504040204" pitchFamily="34" charset="0"/>
              </a:rPr>
              <a:t>min </a:t>
            </a:r>
            <a:r>
              <a:rPr lang="zh-CN" altLang="en-US">
                <a:solidFill>
                  <a:srgbClr val="007C6A"/>
                </a:solidFill>
                <a:latin typeface="Verdana" panose="020B0604030504040204" pitchFamily="34" charset="0"/>
              </a:rPr>
              <a:t>或 </a:t>
            </a:r>
            <a:r>
              <a:rPr lang="en-US" altLang="zh-CN">
                <a:solidFill>
                  <a:srgbClr val="007C6A"/>
                </a:solidFill>
                <a:latin typeface="Verdana" panose="020B0604030504040204" pitchFamily="34" charset="0"/>
              </a:rPr>
              <a:t>max )</a:t>
            </a:r>
            <a:r>
              <a:rPr lang="zh-CN" altLang="en-US">
                <a:solidFill>
                  <a:srgbClr val="007C6A"/>
                </a:solidFill>
                <a:latin typeface="Verdana" panose="020B0604030504040204" pitchFamily="34" charset="0"/>
              </a:rPr>
              <a:t>的成员。有序集成员按 </a:t>
            </a:r>
            <a:r>
              <a:rPr lang="en-US" altLang="zh-CN">
                <a:solidFill>
                  <a:srgbClr val="007C6A"/>
                </a:solidFill>
                <a:latin typeface="Verdana" panose="020B0604030504040204" pitchFamily="34" charset="0"/>
              </a:rPr>
              <a:t>score </a:t>
            </a:r>
            <a:r>
              <a:rPr lang="zh-CN" altLang="en-US">
                <a:solidFill>
                  <a:srgbClr val="007C6A"/>
                </a:solidFill>
                <a:latin typeface="Verdana" panose="020B0604030504040204" pitchFamily="34" charset="0"/>
              </a:rPr>
              <a:t>值递增</a:t>
            </a:r>
            <a:r>
              <a:rPr lang="en-US" altLang="zh-CN">
                <a:solidFill>
                  <a:srgbClr val="007C6A"/>
                </a:solidFill>
                <a:latin typeface="Verdana" panose="020B0604030504040204" pitchFamily="34" charset="0"/>
              </a:rPr>
              <a:t>(</a:t>
            </a:r>
            <a:r>
              <a:rPr lang="zh-CN" altLang="en-US">
                <a:solidFill>
                  <a:srgbClr val="007C6A"/>
                </a:solidFill>
                <a:latin typeface="Verdana" panose="020B0604030504040204" pitchFamily="34" charset="0"/>
              </a:rPr>
              <a:t>从小到大</a:t>
            </a:r>
            <a:r>
              <a:rPr lang="en-US" altLang="zh-CN">
                <a:solidFill>
                  <a:srgbClr val="007C6A"/>
                </a:solidFill>
                <a:latin typeface="Verdana" panose="020B0604030504040204" pitchFamily="34" charset="0"/>
              </a:rPr>
              <a:t>)</a:t>
            </a:r>
            <a:r>
              <a:rPr lang="zh-CN" altLang="en-US">
                <a:solidFill>
                  <a:srgbClr val="007C6A"/>
                </a:solidFill>
                <a:latin typeface="Verdana" panose="020B0604030504040204" pitchFamily="34" charset="0"/>
              </a:rPr>
              <a:t>次序排列。</a:t>
            </a:r>
            <a:r>
              <a:rPr lang="en-US" altLang="zh-CN">
                <a:solidFill>
                  <a:srgbClr val="007C6A"/>
                </a:solidFill>
                <a:latin typeface="Verdana" panose="020B0604030504040204" pitchFamily="34" charset="0"/>
              </a:rPr>
              <a:t> </a:t>
            </a:r>
            <a:endParaRPr lang="zh-CN" altLang="en-US">
              <a:solidFill>
                <a:srgbClr val="007C6A"/>
              </a:solidFill>
              <a:latin typeface="Verdana" panose="020B0604030504040204" pitchFamily="34" charset="0"/>
            </a:endParaRPr>
          </a:p>
        </p:txBody>
      </p:sp>
      <p:sp>
        <p:nvSpPr>
          <p:cNvPr id="8" name="矩形 7">
            <a:extLst>
              <a:ext uri="{FF2B5EF4-FFF2-40B4-BE49-F238E27FC236}">
                <a16:creationId xmlns:a16="http://schemas.microsoft.com/office/drawing/2014/main" id="{EEABF7C4-5600-47EA-B525-557C5FA1D5A4}"/>
              </a:ext>
            </a:extLst>
          </p:cNvPr>
          <p:cNvSpPr/>
          <p:nvPr/>
        </p:nvSpPr>
        <p:spPr>
          <a:xfrm>
            <a:off x="539552" y="5531437"/>
            <a:ext cx="8136904" cy="424732"/>
          </a:xfrm>
          <a:prstGeom prst="rect">
            <a:avLst/>
          </a:prstGeom>
        </p:spPr>
        <p:txBody>
          <a:bodyPr wrap="square">
            <a:spAutoFit/>
          </a:bodyPr>
          <a:lstStyle/>
          <a:p>
            <a:pPr marL="285750" indent="-285750">
              <a:lnSpc>
                <a:spcPct val="120000"/>
              </a:lnSpc>
              <a:buFont typeface="Wingdings" panose="05000000000000000000" pitchFamily="2" charset="2"/>
              <a:buChar char="Ø"/>
            </a:pPr>
            <a:r>
              <a:rPr lang="en-US" altLang="zh-CN" dirty="0" err="1">
                <a:solidFill>
                  <a:srgbClr val="007C6A"/>
                </a:solidFill>
                <a:latin typeface="Verdana" panose="020B0604030504040204" pitchFamily="34" charset="0"/>
              </a:rPr>
              <a:t>zrevrangebyscore</a:t>
            </a:r>
            <a:r>
              <a:rPr lang="en-US" altLang="zh-CN" dirty="0">
                <a:solidFill>
                  <a:srgbClr val="007C6A"/>
                </a:solidFill>
                <a:latin typeface="Verdana" panose="020B0604030504040204" pitchFamily="34" charset="0"/>
              </a:rPr>
              <a:t> key max min [</a:t>
            </a:r>
            <a:r>
              <a:rPr lang="en-US" altLang="zh-CN" dirty="0" err="1">
                <a:solidFill>
                  <a:srgbClr val="007C6A"/>
                </a:solidFill>
                <a:latin typeface="Verdana" panose="020B0604030504040204" pitchFamily="34" charset="0"/>
              </a:rPr>
              <a:t>withscores</a:t>
            </a:r>
            <a:r>
              <a:rPr lang="en-US" altLang="zh-CN" dirty="0">
                <a:solidFill>
                  <a:srgbClr val="007C6A"/>
                </a:solidFill>
                <a:latin typeface="Verdana" panose="020B0604030504040204" pitchFamily="34" charset="0"/>
              </a:rPr>
              <a:t>] [limit offset count]</a:t>
            </a:r>
            <a:endParaRPr lang="zh-CN" altLang="en-US" dirty="0">
              <a:solidFill>
                <a:srgbClr val="007C6A"/>
              </a:solidFill>
              <a:latin typeface="Verdana" panose="020B0604030504040204" pitchFamily="34" charset="0"/>
            </a:endParaRPr>
          </a:p>
        </p:txBody>
      </p:sp>
      <p:sp>
        <p:nvSpPr>
          <p:cNvPr id="9" name="矩形 8">
            <a:extLst>
              <a:ext uri="{FF2B5EF4-FFF2-40B4-BE49-F238E27FC236}">
                <a16:creationId xmlns:a16="http://schemas.microsoft.com/office/drawing/2014/main" id="{2ACDE19A-C711-4742-9C29-833DF03DB5E7}"/>
              </a:ext>
            </a:extLst>
          </p:cNvPr>
          <p:cNvSpPr/>
          <p:nvPr/>
        </p:nvSpPr>
        <p:spPr>
          <a:xfrm>
            <a:off x="1187624" y="5985776"/>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dirty="0">
                <a:solidFill>
                  <a:srgbClr val="007C6A"/>
                </a:solidFill>
                <a:latin typeface="Verdana" panose="020B0604030504040204" pitchFamily="34" charset="0"/>
              </a:rPr>
              <a:t> </a:t>
            </a:r>
            <a:r>
              <a:rPr lang="zh-CN" altLang="en-US" dirty="0">
                <a:solidFill>
                  <a:srgbClr val="007C6A"/>
                </a:solidFill>
                <a:latin typeface="Verdana" panose="020B0604030504040204" pitchFamily="34" charset="0"/>
              </a:rPr>
              <a:t>同上，改为从大到小排列。</a:t>
            </a:r>
            <a:r>
              <a:rPr lang="en-US" altLang="zh-CN" dirty="0">
                <a:solidFill>
                  <a:srgbClr val="007C6A"/>
                </a:solidFill>
                <a:latin typeface="Verdana" panose="020B0604030504040204" pitchFamily="34" charset="0"/>
              </a:rPr>
              <a:t> </a:t>
            </a:r>
            <a:endParaRPr lang="zh-CN" altLang="en-US" dirty="0">
              <a:solidFill>
                <a:srgbClr val="007C6A"/>
              </a:solidFill>
              <a:latin typeface="Verdana" panose="020B0604030504040204" pitchFamily="34" charset="0"/>
            </a:endParaRPr>
          </a:p>
        </p:txBody>
      </p:sp>
      <p:sp>
        <p:nvSpPr>
          <p:cNvPr id="10" name="矩形 9">
            <a:extLst>
              <a:ext uri="{FF2B5EF4-FFF2-40B4-BE49-F238E27FC236}">
                <a16:creationId xmlns:a16="http://schemas.microsoft.com/office/drawing/2014/main" id="{7500E914-5938-41C2-B3D2-45258E51DD90}"/>
              </a:ext>
            </a:extLst>
          </p:cNvPr>
          <p:cNvSpPr/>
          <p:nvPr/>
        </p:nvSpPr>
        <p:spPr>
          <a:xfrm>
            <a:off x="2483768" y="116632"/>
            <a:ext cx="3628237"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 </a:t>
            </a:r>
            <a:r>
              <a:rPr lang="en-US" altLang="zh-CN" sz="2400" b="1" dirty="0" err="1">
                <a:solidFill>
                  <a:schemeClr val="bg1"/>
                </a:solidFill>
              </a:rPr>
              <a:t>zset</a:t>
            </a:r>
            <a:endParaRPr lang="en-US" altLang="zh-CN" sz="2400" b="1" dirty="0">
              <a:solidFill>
                <a:schemeClr val="bg1"/>
              </a:solidFill>
            </a:endParaRPr>
          </a:p>
        </p:txBody>
      </p:sp>
    </p:spTree>
    <p:extLst>
      <p:ext uri="{BB962C8B-B14F-4D97-AF65-F5344CB8AC3E}">
        <p14:creationId xmlns:p14="http://schemas.microsoft.com/office/powerpoint/2010/main" val="16601807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A629AE6-DCEA-405E-BE04-76151365AE6F}"/>
              </a:ext>
            </a:extLst>
          </p:cNvPr>
          <p:cNvSpPr/>
          <p:nvPr/>
        </p:nvSpPr>
        <p:spPr>
          <a:xfrm>
            <a:off x="491940" y="2014943"/>
            <a:ext cx="8280920"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 </a:t>
            </a:r>
            <a:r>
              <a:rPr lang="en-US" altLang="zh-CN" err="1">
                <a:solidFill>
                  <a:srgbClr val="007C6A"/>
                </a:solidFill>
                <a:latin typeface="Verdana" panose="020B0604030504040204" pitchFamily="34" charset="0"/>
              </a:rPr>
              <a:t>zrem</a:t>
            </a:r>
            <a:r>
              <a:rPr lang="en-US" altLang="zh-CN">
                <a:solidFill>
                  <a:srgbClr val="007C6A"/>
                </a:solidFill>
                <a:latin typeface="Verdana" panose="020B0604030504040204" pitchFamily="34" charset="0"/>
              </a:rPr>
              <a:t>  &lt;key&gt;  &lt;value&gt;  </a:t>
            </a:r>
          </a:p>
        </p:txBody>
      </p:sp>
      <p:sp>
        <p:nvSpPr>
          <p:cNvPr id="3" name="矩形 2">
            <a:extLst>
              <a:ext uri="{FF2B5EF4-FFF2-40B4-BE49-F238E27FC236}">
                <a16:creationId xmlns:a16="http://schemas.microsoft.com/office/drawing/2014/main" id="{BA07BA5D-27BC-4800-A0E3-D344169B02BB}"/>
              </a:ext>
            </a:extLst>
          </p:cNvPr>
          <p:cNvSpPr/>
          <p:nvPr/>
        </p:nvSpPr>
        <p:spPr>
          <a:xfrm>
            <a:off x="1187624" y="2492896"/>
            <a:ext cx="7416824" cy="387991"/>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a:solidFill>
                  <a:srgbClr val="007C6A"/>
                </a:solidFill>
                <a:latin typeface="Verdana" panose="020B0604030504040204" pitchFamily="34" charset="0"/>
              </a:rPr>
              <a:t>删除该集合下，指定值的元素</a:t>
            </a:r>
            <a:r>
              <a:rPr lang="en-US" altLang="zh-CN">
                <a:solidFill>
                  <a:srgbClr val="007C6A"/>
                </a:solidFill>
                <a:latin typeface="Verdana" panose="020B0604030504040204" pitchFamily="34" charset="0"/>
              </a:rPr>
              <a:t> </a:t>
            </a:r>
            <a:endParaRPr lang="zh-CN" altLang="en-US">
              <a:solidFill>
                <a:srgbClr val="007C6A"/>
              </a:solidFill>
              <a:latin typeface="Verdana" panose="020B0604030504040204" pitchFamily="34" charset="0"/>
            </a:endParaRPr>
          </a:p>
        </p:txBody>
      </p:sp>
      <p:sp>
        <p:nvSpPr>
          <p:cNvPr id="4" name="矩形 3">
            <a:extLst>
              <a:ext uri="{FF2B5EF4-FFF2-40B4-BE49-F238E27FC236}">
                <a16:creationId xmlns:a16="http://schemas.microsoft.com/office/drawing/2014/main" id="{8F0DAE1E-0AAE-4858-ADEB-6C9A36C362A3}"/>
              </a:ext>
            </a:extLst>
          </p:cNvPr>
          <p:cNvSpPr/>
          <p:nvPr/>
        </p:nvSpPr>
        <p:spPr>
          <a:xfrm>
            <a:off x="476639" y="3140968"/>
            <a:ext cx="5579842"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 </a:t>
            </a:r>
            <a:r>
              <a:rPr lang="en-US" altLang="zh-CN" err="1">
                <a:solidFill>
                  <a:srgbClr val="007C6A"/>
                </a:solidFill>
                <a:latin typeface="Verdana" panose="020B0604030504040204" pitchFamily="34" charset="0"/>
              </a:rPr>
              <a:t>zcount</a:t>
            </a:r>
            <a:r>
              <a:rPr lang="en-US" altLang="zh-CN">
                <a:solidFill>
                  <a:srgbClr val="007C6A"/>
                </a:solidFill>
                <a:latin typeface="Verdana" panose="020B0604030504040204" pitchFamily="34" charset="0"/>
              </a:rPr>
              <a:t> &lt;key&gt;  &lt;min&gt;  &lt;max&gt; </a:t>
            </a:r>
          </a:p>
        </p:txBody>
      </p:sp>
      <p:sp>
        <p:nvSpPr>
          <p:cNvPr id="5" name="矩形 4">
            <a:extLst>
              <a:ext uri="{FF2B5EF4-FFF2-40B4-BE49-F238E27FC236}">
                <a16:creationId xmlns:a16="http://schemas.microsoft.com/office/drawing/2014/main" id="{14AB8C07-7784-4C9F-A573-624EFBC660F9}"/>
              </a:ext>
            </a:extLst>
          </p:cNvPr>
          <p:cNvSpPr/>
          <p:nvPr/>
        </p:nvSpPr>
        <p:spPr>
          <a:xfrm>
            <a:off x="1216224" y="3697788"/>
            <a:ext cx="4997598"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a:solidFill>
                  <a:srgbClr val="007C6A"/>
                </a:solidFill>
                <a:latin typeface="Verdana" panose="020B0604030504040204" pitchFamily="34" charset="0"/>
              </a:rPr>
              <a:t>统计该集合，分数区间内的元素个数</a:t>
            </a:r>
            <a:r>
              <a:rPr lang="en-US" altLang="zh-CN">
                <a:solidFill>
                  <a:srgbClr val="007C6A"/>
                </a:solidFill>
                <a:latin typeface="Verdana" panose="020B0604030504040204" pitchFamily="34" charset="0"/>
              </a:rPr>
              <a:t> </a:t>
            </a:r>
            <a:endParaRPr lang="zh-CN" altLang="en-US">
              <a:solidFill>
                <a:srgbClr val="007C6A"/>
              </a:solidFill>
              <a:latin typeface="Verdana" panose="020B0604030504040204" pitchFamily="34" charset="0"/>
            </a:endParaRPr>
          </a:p>
        </p:txBody>
      </p:sp>
      <p:sp>
        <p:nvSpPr>
          <p:cNvPr id="6" name="矩形 5">
            <a:extLst>
              <a:ext uri="{FF2B5EF4-FFF2-40B4-BE49-F238E27FC236}">
                <a16:creationId xmlns:a16="http://schemas.microsoft.com/office/drawing/2014/main" id="{24EC9F55-71CC-40A5-8F62-220D426C75A9}"/>
              </a:ext>
            </a:extLst>
          </p:cNvPr>
          <p:cNvSpPr/>
          <p:nvPr/>
        </p:nvSpPr>
        <p:spPr>
          <a:xfrm>
            <a:off x="532163" y="4670450"/>
            <a:ext cx="5579842"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 </a:t>
            </a:r>
            <a:r>
              <a:rPr lang="en-US" altLang="zh-CN" err="1">
                <a:solidFill>
                  <a:srgbClr val="007C6A"/>
                </a:solidFill>
                <a:latin typeface="Verdana" panose="020B0604030504040204" pitchFamily="34" charset="0"/>
              </a:rPr>
              <a:t>zrank</a:t>
            </a:r>
            <a:r>
              <a:rPr lang="en-US" altLang="zh-CN">
                <a:solidFill>
                  <a:srgbClr val="007C6A"/>
                </a:solidFill>
                <a:latin typeface="Verdana" panose="020B0604030504040204" pitchFamily="34" charset="0"/>
              </a:rPr>
              <a:t> &lt;key&gt;  &lt;value&gt; </a:t>
            </a:r>
          </a:p>
        </p:txBody>
      </p:sp>
      <p:sp>
        <p:nvSpPr>
          <p:cNvPr id="7" name="矩形 6">
            <a:extLst>
              <a:ext uri="{FF2B5EF4-FFF2-40B4-BE49-F238E27FC236}">
                <a16:creationId xmlns:a16="http://schemas.microsoft.com/office/drawing/2014/main" id="{5FA1C9C1-F69D-403D-92CE-8239198F963A}"/>
              </a:ext>
            </a:extLst>
          </p:cNvPr>
          <p:cNvSpPr/>
          <p:nvPr/>
        </p:nvSpPr>
        <p:spPr>
          <a:xfrm>
            <a:off x="1208835" y="5227270"/>
            <a:ext cx="4997598" cy="424732"/>
          </a:xfrm>
          <a:prstGeom prst="rect">
            <a:avLst/>
          </a:prstGeom>
        </p:spPr>
        <p:txBody>
          <a:bodyPr wrap="square">
            <a:spAutoFit/>
          </a:bodyPr>
          <a:lstStyle/>
          <a:p>
            <a:pPr marL="285750" indent="-285750">
              <a:lnSpc>
                <a:spcPct val="120000"/>
              </a:lnSpc>
              <a:buFont typeface="Arial" panose="020B0604020202020204" pitchFamily="34" charset="0"/>
              <a:buChar char="•"/>
            </a:pPr>
            <a:endParaRPr lang="zh-CN" altLang="en-US">
              <a:solidFill>
                <a:srgbClr val="007C6A"/>
              </a:solidFill>
              <a:latin typeface="Verdana" panose="020B0604030504040204" pitchFamily="34" charset="0"/>
            </a:endParaRPr>
          </a:p>
        </p:txBody>
      </p:sp>
      <p:sp>
        <p:nvSpPr>
          <p:cNvPr id="8" name="矩形 7">
            <a:extLst>
              <a:ext uri="{FF2B5EF4-FFF2-40B4-BE49-F238E27FC236}">
                <a16:creationId xmlns:a16="http://schemas.microsoft.com/office/drawing/2014/main" id="{73419D55-6479-4B4B-9053-9E3A6276490A}"/>
              </a:ext>
            </a:extLst>
          </p:cNvPr>
          <p:cNvSpPr/>
          <p:nvPr/>
        </p:nvSpPr>
        <p:spPr>
          <a:xfrm>
            <a:off x="1079181" y="5235270"/>
            <a:ext cx="4997598"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a:solidFill>
                  <a:srgbClr val="007C6A"/>
                </a:solidFill>
                <a:latin typeface="Verdana" panose="020B0604030504040204" pitchFamily="34" charset="0"/>
              </a:rPr>
              <a:t>返回该值在集合中的排名，从</a:t>
            </a:r>
            <a:r>
              <a:rPr lang="en-US" altLang="zh-CN">
                <a:solidFill>
                  <a:srgbClr val="007C6A"/>
                </a:solidFill>
                <a:latin typeface="Verdana" panose="020B0604030504040204" pitchFamily="34" charset="0"/>
              </a:rPr>
              <a:t>0</a:t>
            </a:r>
            <a:r>
              <a:rPr lang="zh-CN" altLang="en-US">
                <a:solidFill>
                  <a:srgbClr val="007C6A"/>
                </a:solidFill>
                <a:latin typeface="Verdana" panose="020B0604030504040204" pitchFamily="34" charset="0"/>
              </a:rPr>
              <a:t>开始。</a:t>
            </a:r>
          </a:p>
        </p:txBody>
      </p:sp>
      <p:sp>
        <p:nvSpPr>
          <p:cNvPr id="9" name="矩形 8">
            <a:extLst>
              <a:ext uri="{FF2B5EF4-FFF2-40B4-BE49-F238E27FC236}">
                <a16:creationId xmlns:a16="http://schemas.microsoft.com/office/drawing/2014/main" id="{0828A06B-1C9F-4533-A08C-DC6C5E41EB3C}"/>
              </a:ext>
            </a:extLst>
          </p:cNvPr>
          <p:cNvSpPr/>
          <p:nvPr/>
        </p:nvSpPr>
        <p:spPr>
          <a:xfrm>
            <a:off x="491940" y="982073"/>
            <a:ext cx="6744355" cy="369332"/>
          </a:xfrm>
          <a:prstGeom prst="rect">
            <a:avLst/>
          </a:prstGeom>
        </p:spPr>
        <p:txBody>
          <a:bodyPr wrap="square">
            <a:spAutoFit/>
          </a:bodyPr>
          <a:lstStyle/>
          <a:p>
            <a:pPr marL="285750" indent="-285750">
              <a:buFont typeface="Wingdings" panose="05000000000000000000" pitchFamily="2" charset="2"/>
              <a:buChar char="Ø"/>
            </a:pPr>
            <a:r>
              <a:rPr lang="en-US" altLang="zh-CN" dirty="0" err="1">
                <a:solidFill>
                  <a:srgbClr val="007C6A"/>
                </a:solidFill>
                <a:latin typeface="Verdana" panose="020B0604030504040204" pitchFamily="34" charset="0"/>
              </a:rPr>
              <a:t>zincrby</a:t>
            </a:r>
            <a:r>
              <a:rPr lang="en-US" altLang="zh-CN" dirty="0">
                <a:solidFill>
                  <a:srgbClr val="007C6A"/>
                </a:solidFill>
                <a:latin typeface="Verdana" panose="020B0604030504040204" pitchFamily="34" charset="0"/>
              </a:rPr>
              <a:t> &lt;key&gt; &lt;increment&gt; &lt;value&gt;</a:t>
            </a:r>
            <a:endParaRPr lang="zh-CN" altLang="en-US" dirty="0">
              <a:solidFill>
                <a:srgbClr val="007C6A"/>
              </a:solidFill>
              <a:latin typeface="Verdana" panose="020B0604030504040204" pitchFamily="34" charset="0"/>
            </a:endParaRPr>
          </a:p>
        </p:txBody>
      </p:sp>
      <p:sp>
        <p:nvSpPr>
          <p:cNvPr id="10" name="矩形 9">
            <a:extLst>
              <a:ext uri="{FF2B5EF4-FFF2-40B4-BE49-F238E27FC236}">
                <a16:creationId xmlns:a16="http://schemas.microsoft.com/office/drawing/2014/main" id="{3A425436-32CD-4A19-B4C5-795A19870828}"/>
              </a:ext>
            </a:extLst>
          </p:cNvPr>
          <p:cNvSpPr/>
          <p:nvPr/>
        </p:nvSpPr>
        <p:spPr>
          <a:xfrm>
            <a:off x="1121796" y="1470808"/>
            <a:ext cx="741682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为元素的</a:t>
            </a:r>
            <a:r>
              <a:rPr lang="en-US" altLang="zh-CN" dirty="0">
                <a:solidFill>
                  <a:srgbClr val="007C6A"/>
                </a:solidFill>
                <a:latin typeface="Verdana" panose="020B0604030504040204" pitchFamily="34" charset="0"/>
              </a:rPr>
              <a:t>score</a:t>
            </a:r>
            <a:r>
              <a:rPr lang="zh-CN" altLang="en-US" dirty="0">
                <a:solidFill>
                  <a:srgbClr val="007C6A"/>
                </a:solidFill>
                <a:latin typeface="Verdana" panose="020B0604030504040204" pitchFamily="34" charset="0"/>
              </a:rPr>
              <a:t>加上增量</a:t>
            </a:r>
          </a:p>
        </p:txBody>
      </p:sp>
      <p:sp>
        <p:nvSpPr>
          <p:cNvPr id="11" name="矩形 10">
            <a:extLst>
              <a:ext uri="{FF2B5EF4-FFF2-40B4-BE49-F238E27FC236}">
                <a16:creationId xmlns:a16="http://schemas.microsoft.com/office/drawing/2014/main" id="{7C9952DA-ADB7-4153-B51D-CF334B652B9D}"/>
              </a:ext>
            </a:extLst>
          </p:cNvPr>
          <p:cNvSpPr/>
          <p:nvPr/>
        </p:nvSpPr>
        <p:spPr>
          <a:xfrm>
            <a:off x="2483768" y="116632"/>
            <a:ext cx="3628237"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 </a:t>
            </a:r>
            <a:r>
              <a:rPr lang="en-US" altLang="zh-CN" sz="2400" b="1" dirty="0" err="1">
                <a:solidFill>
                  <a:schemeClr val="bg1"/>
                </a:solidFill>
              </a:rPr>
              <a:t>zset</a:t>
            </a:r>
            <a:endParaRPr lang="en-US" altLang="zh-CN" sz="2400" b="1" dirty="0">
              <a:solidFill>
                <a:schemeClr val="bg1"/>
              </a:solidFill>
            </a:endParaRPr>
          </a:p>
        </p:txBody>
      </p:sp>
    </p:spTree>
    <p:extLst>
      <p:ext uri="{BB962C8B-B14F-4D97-AF65-F5344CB8AC3E}">
        <p14:creationId xmlns:p14="http://schemas.microsoft.com/office/powerpoint/2010/main" val="1405209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CAADD43-F51E-499F-9353-42ADDA13DFCE}"/>
              </a:ext>
            </a:extLst>
          </p:cNvPr>
          <p:cNvPicPr>
            <a:picLocks noChangeAspect="1"/>
          </p:cNvPicPr>
          <p:nvPr/>
        </p:nvPicPr>
        <p:blipFill>
          <a:blip r:embed="rId2"/>
          <a:stretch>
            <a:fillRect/>
          </a:stretch>
        </p:blipFill>
        <p:spPr>
          <a:xfrm>
            <a:off x="1579686" y="3670116"/>
            <a:ext cx="728673" cy="1179299"/>
          </a:xfrm>
          <a:prstGeom prst="rect">
            <a:avLst/>
          </a:prstGeom>
        </p:spPr>
      </p:pic>
      <p:pic>
        <p:nvPicPr>
          <p:cNvPr id="3" name="图片 2">
            <a:extLst>
              <a:ext uri="{FF2B5EF4-FFF2-40B4-BE49-F238E27FC236}">
                <a16:creationId xmlns:a16="http://schemas.microsoft.com/office/drawing/2014/main" id="{2B14403B-70C5-4DE6-B690-6164B448F794}"/>
              </a:ext>
            </a:extLst>
          </p:cNvPr>
          <p:cNvPicPr>
            <a:picLocks noChangeAspect="1"/>
          </p:cNvPicPr>
          <p:nvPr/>
        </p:nvPicPr>
        <p:blipFill>
          <a:blip r:embed="rId3"/>
          <a:stretch>
            <a:fillRect/>
          </a:stretch>
        </p:blipFill>
        <p:spPr>
          <a:xfrm>
            <a:off x="1126534" y="2276872"/>
            <a:ext cx="1313902" cy="1218187"/>
          </a:xfrm>
          <a:prstGeom prst="rect">
            <a:avLst/>
          </a:prstGeom>
        </p:spPr>
      </p:pic>
      <p:pic>
        <p:nvPicPr>
          <p:cNvPr id="4" name="图片 3">
            <a:extLst>
              <a:ext uri="{FF2B5EF4-FFF2-40B4-BE49-F238E27FC236}">
                <a16:creationId xmlns:a16="http://schemas.microsoft.com/office/drawing/2014/main" id="{7F0196F7-24CC-4419-89A2-D6C1ECEE3BDF}"/>
              </a:ext>
            </a:extLst>
          </p:cNvPr>
          <p:cNvPicPr>
            <a:picLocks noChangeAspect="1"/>
          </p:cNvPicPr>
          <p:nvPr/>
        </p:nvPicPr>
        <p:blipFill>
          <a:blip r:embed="rId4"/>
          <a:stretch>
            <a:fillRect/>
          </a:stretch>
        </p:blipFill>
        <p:spPr>
          <a:xfrm>
            <a:off x="3563888" y="2501363"/>
            <a:ext cx="1553613" cy="1619725"/>
          </a:xfrm>
          <a:prstGeom prst="rect">
            <a:avLst/>
          </a:prstGeom>
        </p:spPr>
      </p:pic>
      <p:pic>
        <p:nvPicPr>
          <p:cNvPr id="5" name="图片 4">
            <a:extLst>
              <a:ext uri="{FF2B5EF4-FFF2-40B4-BE49-F238E27FC236}">
                <a16:creationId xmlns:a16="http://schemas.microsoft.com/office/drawing/2014/main" id="{25FCF4C9-3685-4231-8576-2AE823B5F08D}"/>
              </a:ext>
            </a:extLst>
          </p:cNvPr>
          <p:cNvPicPr>
            <a:picLocks noChangeAspect="1"/>
          </p:cNvPicPr>
          <p:nvPr/>
        </p:nvPicPr>
        <p:blipFill>
          <a:blip r:embed="rId5"/>
          <a:stretch>
            <a:fillRect/>
          </a:stretch>
        </p:blipFill>
        <p:spPr>
          <a:xfrm>
            <a:off x="6231634" y="2559035"/>
            <a:ext cx="1579064" cy="1504379"/>
          </a:xfrm>
          <a:prstGeom prst="rect">
            <a:avLst/>
          </a:prstGeom>
        </p:spPr>
      </p:pic>
      <p:sp>
        <p:nvSpPr>
          <p:cNvPr id="6" name="TextBox 1">
            <a:extLst>
              <a:ext uri="{FF2B5EF4-FFF2-40B4-BE49-F238E27FC236}">
                <a16:creationId xmlns:a16="http://schemas.microsoft.com/office/drawing/2014/main" id="{1DEF41B6-442F-4F3F-9A65-DDEB8D1E83CD}"/>
              </a:ext>
            </a:extLst>
          </p:cNvPr>
          <p:cNvSpPr txBox="1"/>
          <p:nvPr/>
        </p:nvSpPr>
        <p:spPr>
          <a:xfrm>
            <a:off x="3661186" y="4121088"/>
            <a:ext cx="1519808" cy="553998"/>
          </a:xfrm>
          <a:prstGeom prst="rect">
            <a:avLst/>
          </a:prstGeom>
          <a:noFill/>
        </p:spPr>
        <p:txBody>
          <a:bodyPr wrap="square" rtlCol="0">
            <a:spAutoFit/>
          </a:bodyPr>
          <a:lstStyle/>
          <a:p>
            <a:pPr>
              <a:lnSpc>
                <a:spcPct val="150000"/>
              </a:lnSpc>
            </a:pP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应用服务器</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extBox 1">
            <a:extLst>
              <a:ext uri="{FF2B5EF4-FFF2-40B4-BE49-F238E27FC236}">
                <a16:creationId xmlns:a16="http://schemas.microsoft.com/office/drawing/2014/main" id="{D6EDDA6F-9E92-48F3-9C87-71D1627B5A75}"/>
              </a:ext>
            </a:extLst>
          </p:cNvPr>
          <p:cNvSpPr txBox="1"/>
          <p:nvPr/>
        </p:nvSpPr>
        <p:spPr>
          <a:xfrm>
            <a:off x="6395884" y="4113700"/>
            <a:ext cx="1552986" cy="553998"/>
          </a:xfrm>
          <a:prstGeom prst="rect">
            <a:avLst/>
          </a:prstGeom>
          <a:noFill/>
        </p:spPr>
        <p:txBody>
          <a:bodyPr wrap="square" rtlCol="0">
            <a:spAutoFit/>
          </a:bodyPr>
          <a:lstStyle/>
          <a:p>
            <a:pPr>
              <a:lnSpc>
                <a:spcPct val="150000"/>
              </a:lnSpc>
            </a:pP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数据库服务</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8" name="直接箭头连接符 7">
            <a:extLst>
              <a:ext uri="{FF2B5EF4-FFF2-40B4-BE49-F238E27FC236}">
                <a16:creationId xmlns:a16="http://schemas.microsoft.com/office/drawing/2014/main" id="{B6B5C20A-584C-4F85-8059-090AC02545D9}"/>
              </a:ext>
            </a:extLst>
          </p:cNvPr>
          <p:cNvCxnSpPr/>
          <p:nvPr/>
        </p:nvCxnSpPr>
        <p:spPr>
          <a:xfrm>
            <a:off x="2570616" y="2780928"/>
            <a:ext cx="884271" cy="400016"/>
          </a:xfrm>
          <a:prstGeom prst="straightConnector1">
            <a:avLst/>
          </a:prstGeom>
          <a:ln w="76200">
            <a:solidFill>
              <a:srgbClr val="007C6A"/>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D911FC73-5D77-468A-939C-1A7165625F4B}"/>
              </a:ext>
            </a:extLst>
          </p:cNvPr>
          <p:cNvCxnSpPr/>
          <p:nvPr/>
        </p:nvCxnSpPr>
        <p:spPr>
          <a:xfrm flipV="1">
            <a:off x="2442393" y="3670116"/>
            <a:ext cx="1014697" cy="507765"/>
          </a:xfrm>
          <a:prstGeom prst="straightConnector1">
            <a:avLst/>
          </a:prstGeom>
          <a:ln w="76200">
            <a:solidFill>
              <a:srgbClr val="007C6A"/>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0D902F65-FA4E-46C5-A0A7-DBFB59A0020D}"/>
              </a:ext>
            </a:extLst>
          </p:cNvPr>
          <p:cNvCxnSpPr/>
          <p:nvPr/>
        </p:nvCxnSpPr>
        <p:spPr>
          <a:xfrm>
            <a:off x="5244487" y="3380327"/>
            <a:ext cx="987147" cy="11372"/>
          </a:xfrm>
          <a:prstGeom prst="straightConnector1">
            <a:avLst/>
          </a:prstGeom>
          <a:ln w="76200">
            <a:solidFill>
              <a:srgbClr val="007C6A"/>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
            <a:extLst>
              <a:ext uri="{FF2B5EF4-FFF2-40B4-BE49-F238E27FC236}">
                <a16:creationId xmlns:a16="http://schemas.microsoft.com/office/drawing/2014/main" id="{03DD6F19-07D7-4992-97AA-BDD78A49443B}"/>
              </a:ext>
            </a:extLst>
          </p:cNvPr>
          <p:cNvSpPr txBox="1"/>
          <p:nvPr/>
        </p:nvSpPr>
        <p:spPr>
          <a:xfrm>
            <a:off x="971600" y="869673"/>
            <a:ext cx="7776864" cy="1477328"/>
          </a:xfrm>
          <a:prstGeom prst="rect">
            <a:avLst/>
          </a:prstGeom>
          <a:noFill/>
        </p:spPr>
        <p:txBody>
          <a:bodyPr wrap="square" rtlCol="0">
            <a:spAutoFit/>
          </a:bodyPr>
          <a:lstStyle/>
          <a:p>
            <a:pPr>
              <a:lnSpc>
                <a:spcPct val="150000"/>
              </a:lnSpc>
            </a:pPr>
            <a:r>
              <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rPr>
              <a:t>       </a:t>
            </a: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随着</a:t>
            </a:r>
            <a:r>
              <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rPr>
              <a:t>Web2.0</a:t>
            </a: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的时代的到来，用户访问量大幅度提升，同时产生了大量的用户数据。加上后来的智能移动设备的普及，所有的互联网平台都面临了巨大的性能挑战。</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右箭头 12">
            <a:extLst>
              <a:ext uri="{FF2B5EF4-FFF2-40B4-BE49-F238E27FC236}">
                <a16:creationId xmlns:a16="http://schemas.microsoft.com/office/drawing/2014/main" id="{94F952D9-F9B6-46AE-8033-E3773EAA20D3}"/>
              </a:ext>
            </a:extLst>
          </p:cNvPr>
          <p:cNvSpPr/>
          <p:nvPr/>
        </p:nvSpPr>
        <p:spPr>
          <a:xfrm rot="5400000">
            <a:off x="4140558" y="4556010"/>
            <a:ext cx="567817" cy="871131"/>
          </a:xfrm>
          <a:prstGeom prst="rightArrow">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C6A"/>
              </a:solidFill>
            </a:endParaRPr>
          </a:p>
        </p:txBody>
      </p:sp>
      <p:sp>
        <p:nvSpPr>
          <p:cNvPr id="13" name="右箭头 13">
            <a:extLst>
              <a:ext uri="{FF2B5EF4-FFF2-40B4-BE49-F238E27FC236}">
                <a16:creationId xmlns:a16="http://schemas.microsoft.com/office/drawing/2014/main" id="{FA5D8848-57DE-4016-B8C4-396132A7C4DF}"/>
              </a:ext>
            </a:extLst>
          </p:cNvPr>
          <p:cNvSpPr/>
          <p:nvPr/>
        </p:nvSpPr>
        <p:spPr>
          <a:xfrm rot="5400000">
            <a:off x="6888468" y="4556638"/>
            <a:ext cx="567817" cy="871131"/>
          </a:xfrm>
          <a:prstGeom prst="rightArrow">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C6A"/>
              </a:solidFill>
            </a:endParaRPr>
          </a:p>
        </p:txBody>
      </p:sp>
      <p:sp>
        <p:nvSpPr>
          <p:cNvPr id="14" name="TextBox 1">
            <a:extLst>
              <a:ext uri="{FF2B5EF4-FFF2-40B4-BE49-F238E27FC236}">
                <a16:creationId xmlns:a16="http://schemas.microsoft.com/office/drawing/2014/main" id="{B34FE3AC-5B08-41E7-BAE2-6BD877817EE8}"/>
              </a:ext>
            </a:extLst>
          </p:cNvPr>
          <p:cNvSpPr txBox="1"/>
          <p:nvPr/>
        </p:nvSpPr>
        <p:spPr>
          <a:xfrm>
            <a:off x="3275856" y="5202332"/>
            <a:ext cx="2629834" cy="646331"/>
          </a:xfrm>
          <a:prstGeom prst="rect">
            <a:avLst/>
          </a:prstGeom>
          <a:noFill/>
        </p:spPr>
        <p:txBody>
          <a:bodyPr wrap="square" rtlCol="0">
            <a:spAutoFit/>
          </a:bodyPr>
          <a:lstStyle/>
          <a:p>
            <a:pPr>
              <a:lnSpc>
                <a:spcPct val="150000"/>
              </a:lnSpc>
            </a:pPr>
            <a:r>
              <a:rPr lang="en-US" altLang="zh-CN" sz="2400" b="1">
                <a:solidFill>
                  <a:srgbClr val="007C6A"/>
                </a:solidFill>
                <a:latin typeface="Arial" panose="020B0604020202020204" pitchFamily="34" charset="0"/>
                <a:ea typeface="微软雅黑" panose="020B0503020204020204" pitchFamily="34" charset="-122"/>
                <a:sym typeface="Arial" panose="020B0604020202020204" pitchFamily="34" charset="0"/>
              </a:rPr>
              <a:t>CPU</a:t>
            </a:r>
            <a:r>
              <a:rPr lang="zh-CN" altLang="en-US" sz="2400" b="1">
                <a:solidFill>
                  <a:srgbClr val="007C6A"/>
                </a:solidFill>
                <a:latin typeface="Arial" panose="020B0604020202020204" pitchFamily="34" charset="0"/>
                <a:ea typeface="微软雅黑" panose="020B0503020204020204" pitchFamily="34" charset="-122"/>
                <a:sym typeface="Arial" panose="020B0604020202020204" pitchFamily="34" charset="0"/>
              </a:rPr>
              <a:t>及内存压力</a:t>
            </a:r>
            <a:endParaRPr lang="en-US" altLang="zh-CN" sz="24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TextBox 1">
            <a:extLst>
              <a:ext uri="{FF2B5EF4-FFF2-40B4-BE49-F238E27FC236}">
                <a16:creationId xmlns:a16="http://schemas.microsoft.com/office/drawing/2014/main" id="{7D774970-62B7-484E-A570-2146F2CDD525}"/>
              </a:ext>
            </a:extLst>
          </p:cNvPr>
          <p:cNvSpPr txBox="1"/>
          <p:nvPr/>
        </p:nvSpPr>
        <p:spPr>
          <a:xfrm>
            <a:off x="6556048" y="5202332"/>
            <a:ext cx="1392822" cy="580415"/>
          </a:xfrm>
          <a:prstGeom prst="rect">
            <a:avLst/>
          </a:prstGeom>
          <a:noFill/>
        </p:spPr>
        <p:txBody>
          <a:bodyPr wrap="square" rtlCol="0">
            <a:spAutoFit/>
          </a:bodyPr>
          <a:lstStyle/>
          <a:p>
            <a:pPr>
              <a:lnSpc>
                <a:spcPct val="150000"/>
              </a:lnSpc>
            </a:pPr>
            <a:r>
              <a:rPr lang="en-US" altLang="zh-CN" sz="2400" b="1">
                <a:solidFill>
                  <a:srgbClr val="007C6A"/>
                </a:solidFill>
                <a:latin typeface="Arial" panose="020B0604020202020204" pitchFamily="34" charset="0"/>
                <a:ea typeface="微软雅黑" panose="020B0503020204020204" pitchFamily="34" charset="-122"/>
                <a:sym typeface="Arial" panose="020B0604020202020204" pitchFamily="34" charset="0"/>
              </a:rPr>
              <a:t>IO</a:t>
            </a:r>
            <a:r>
              <a:rPr lang="zh-CN" altLang="en-US" sz="2400" b="1">
                <a:solidFill>
                  <a:srgbClr val="007C6A"/>
                </a:solidFill>
                <a:latin typeface="Arial" panose="020B0604020202020204" pitchFamily="34" charset="0"/>
                <a:ea typeface="微软雅黑" panose="020B0503020204020204" pitchFamily="34" charset="-122"/>
                <a:sym typeface="Arial" panose="020B0604020202020204" pitchFamily="34" charset="0"/>
              </a:rPr>
              <a:t>压力</a:t>
            </a:r>
            <a:endParaRPr lang="en-US" altLang="zh-CN" sz="24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矩形 15">
            <a:extLst>
              <a:ext uri="{FF2B5EF4-FFF2-40B4-BE49-F238E27FC236}">
                <a16:creationId xmlns:a16="http://schemas.microsoft.com/office/drawing/2014/main" id="{C32508EA-C68E-47E0-AFF2-DD7E031C718B}"/>
              </a:ext>
            </a:extLst>
          </p:cNvPr>
          <p:cNvSpPr/>
          <p:nvPr/>
        </p:nvSpPr>
        <p:spPr>
          <a:xfrm>
            <a:off x="2421083" y="290714"/>
            <a:ext cx="2765501" cy="461665"/>
          </a:xfrm>
          <a:prstGeom prst="rect">
            <a:avLst/>
          </a:prstGeom>
        </p:spPr>
        <p:txBody>
          <a:bodyPr wrap="none">
            <a:spAutoFit/>
          </a:bodyPr>
          <a:lstStyle/>
          <a:p>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NoSQL</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数据库简介</a:t>
            </a:r>
            <a:endParaRPr lang="zh-CN" altLang="en-US" sz="2400"/>
          </a:p>
        </p:txBody>
      </p:sp>
    </p:spTree>
    <p:extLst>
      <p:ext uri="{BB962C8B-B14F-4D97-AF65-F5344CB8AC3E}">
        <p14:creationId xmlns:p14="http://schemas.microsoft.com/office/powerpoint/2010/main" val="1861220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up)">
                                      <p:cBhvr>
                                        <p:cTn id="10" dur="500"/>
                                        <p:tgtEl>
                                          <p:spTgt spid="13"/>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up)">
                                      <p:cBhvr>
                                        <p:cTn id="13" dur="500"/>
                                        <p:tgtEl>
                                          <p:spTgt spid="14"/>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up)">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p:bldP spid="1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AAAED17-18F7-4309-8F34-D11AA96513B5}"/>
              </a:ext>
            </a:extLst>
          </p:cNvPr>
          <p:cNvSpPr/>
          <p:nvPr/>
        </p:nvSpPr>
        <p:spPr>
          <a:xfrm>
            <a:off x="971600" y="1556792"/>
            <a:ext cx="5311069" cy="584775"/>
          </a:xfrm>
          <a:prstGeom prst="rect">
            <a:avLst/>
          </a:prstGeom>
        </p:spPr>
        <p:txBody>
          <a:bodyPr wrap="none">
            <a:spAutoFit/>
          </a:bodyPr>
          <a:lstStyle/>
          <a:p>
            <a:r>
              <a:rPr lang="en-US" altLang="zh-CN" sz="3200" b="1" dirty="0">
                <a:solidFill>
                  <a:srgbClr val="007C6A"/>
                </a:solidFill>
                <a:latin typeface="Verdana" panose="020B0604030504040204" pitchFamily="34" charset="0"/>
              </a:rPr>
              <a:t>Java</a:t>
            </a:r>
            <a:r>
              <a:rPr lang="zh-CN" altLang="en-US" sz="3200" b="1" dirty="0">
                <a:solidFill>
                  <a:srgbClr val="007C6A"/>
                </a:solidFill>
                <a:latin typeface="Verdana" panose="020B0604030504040204" pitchFamily="34" charset="0"/>
              </a:rPr>
              <a:t>的</a:t>
            </a:r>
            <a:r>
              <a:rPr lang="en-US" altLang="zh-CN" sz="3200" b="1" dirty="0">
                <a:solidFill>
                  <a:srgbClr val="007C6A"/>
                </a:solidFill>
                <a:latin typeface="Verdana" panose="020B0604030504040204" pitchFamily="34" charset="0"/>
              </a:rPr>
              <a:t>Redis</a:t>
            </a:r>
            <a:r>
              <a:rPr lang="zh-CN" altLang="en-US" sz="3200" b="1" dirty="0">
                <a:solidFill>
                  <a:srgbClr val="007C6A"/>
                </a:solidFill>
                <a:latin typeface="Verdana" panose="020B0604030504040204" pitchFamily="34" charset="0"/>
              </a:rPr>
              <a:t>客户端</a:t>
            </a:r>
            <a:r>
              <a:rPr lang="en-US" altLang="zh-CN" sz="3200" b="1" dirty="0" err="1">
                <a:solidFill>
                  <a:srgbClr val="007C6A"/>
                </a:solidFill>
                <a:latin typeface="Verdana" panose="020B0604030504040204" pitchFamily="34" charset="0"/>
              </a:rPr>
              <a:t>Jedis</a:t>
            </a:r>
            <a:endParaRPr lang="en-US" altLang="zh-CN" sz="3200" b="1" dirty="0">
              <a:solidFill>
                <a:srgbClr val="007C6A"/>
              </a:solidFill>
              <a:latin typeface="Verdana" panose="020B0604030504040204" pitchFamily="34" charset="0"/>
            </a:endParaRPr>
          </a:p>
        </p:txBody>
      </p:sp>
    </p:spTree>
    <p:extLst>
      <p:ext uri="{BB962C8B-B14F-4D97-AF65-F5344CB8AC3E}">
        <p14:creationId xmlns:p14="http://schemas.microsoft.com/office/powerpoint/2010/main" val="31123666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1279448-0D25-4650-B9BC-C7DADCA584B7}"/>
              </a:ext>
            </a:extLst>
          </p:cNvPr>
          <p:cNvSpPr/>
          <p:nvPr/>
        </p:nvSpPr>
        <p:spPr>
          <a:xfrm>
            <a:off x="771334" y="1261177"/>
            <a:ext cx="3183885"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Jedis</a:t>
            </a:r>
            <a:r>
              <a:rPr lang="zh-CN" altLang="en-US" sz="2400" b="1">
                <a:solidFill>
                  <a:srgbClr val="007C6A"/>
                </a:solidFill>
                <a:latin typeface="Arial" panose="020B0604020202020204" pitchFamily="34" charset="0"/>
              </a:rPr>
              <a:t>所需要的</a:t>
            </a:r>
            <a:r>
              <a:rPr lang="en-US" altLang="zh-CN" sz="2400" b="1">
                <a:solidFill>
                  <a:srgbClr val="007C6A"/>
                </a:solidFill>
                <a:latin typeface="Arial" panose="020B0604020202020204" pitchFamily="34" charset="0"/>
              </a:rPr>
              <a:t>jar</a:t>
            </a:r>
            <a:r>
              <a:rPr lang="zh-CN" altLang="en-US" sz="2400" b="1">
                <a:solidFill>
                  <a:srgbClr val="007C6A"/>
                </a:solidFill>
                <a:latin typeface="Arial" panose="020B0604020202020204" pitchFamily="34" charset="0"/>
              </a:rPr>
              <a:t>包</a:t>
            </a:r>
          </a:p>
        </p:txBody>
      </p:sp>
      <p:sp>
        <p:nvSpPr>
          <p:cNvPr id="3" name="矩形 2">
            <a:extLst>
              <a:ext uri="{FF2B5EF4-FFF2-40B4-BE49-F238E27FC236}">
                <a16:creationId xmlns:a16="http://schemas.microsoft.com/office/drawing/2014/main" id="{ADB49F29-047F-4C30-99C1-7C4BFF4CF97C}"/>
              </a:ext>
            </a:extLst>
          </p:cNvPr>
          <p:cNvSpPr/>
          <p:nvPr/>
        </p:nvSpPr>
        <p:spPr>
          <a:xfrm>
            <a:off x="1187624" y="2180314"/>
            <a:ext cx="7344816" cy="964880"/>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000">
                <a:solidFill>
                  <a:srgbClr val="007C6A"/>
                </a:solidFill>
                <a:latin typeface="Verdana" panose="020B0604030504040204" pitchFamily="34" charset="0"/>
              </a:rPr>
              <a:t>Commons-pool-1.6.jar</a:t>
            </a:r>
          </a:p>
          <a:p>
            <a:pPr marL="285750" indent="-285750">
              <a:lnSpc>
                <a:spcPct val="150000"/>
              </a:lnSpc>
              <a:buFont typeface="Arial" panose="020B0604020202020204" pitchFamily="34" charset="0"/>
              <a:buChar char="•"/>
            </a:pPr>
            <a:r>
              <a:rPr lang="en-US" altLang="zh-CN" sz="2000">
                <a:solidFill>
                  <a:srgbClr val="007C6A"/>
                </a:solidFill>
                <a:latin typeface="Verdana" panose="020B0604030504040204" pitchFamily="34" charset="0"/>
              </a:rPr>
              <a:t>  Jedis-2.1.0.jar</a:t>
            </a:r>
          </a:p>
        </p:txBody>
      </p:sp>
      <p:sp>
        <p:nvSpPr>
          <p:cNvPr id="4" name="矩形 3">
            <a:extLst>
              <a:ext uri="{FF2B5EF4-FFF2-40B4-BE49-F238E27FC236}">
                <a16:creationId xmlns:a16="http://schemas.microsoft.com/office/drawing/2014/main" id="{D77825E2-856F-43D2-B46C-50D2BB95F088}"/>
              </a:ext>
            </a:extLst>
          </p:cNvPr>
          <p:cNvSpPr/>
          <p:nvPr/>
        </p:nvSpPr>
        <p:spPr>
          <a:xfrm>
            <a:off x="2483768" y="116632"/>
            <a:ext cx="184731" cy="589072"/>
          </a:xfrm>
          <a:prstGeom prst="rect">
            <a:avLst/>
          </a:prstGeom>
        </p:spPr>
        <p:txBody>
          <a:bodyPr wrap="none">
            <a:spAutoFit/>
          </a:bodyPr>
          <a:lstStyle/>
          <a:p>
            <a:pPr>
              <a:lnSpc>
                <a:spcPct val="150000"/>
              </a:lnSpc>
            </a:pPr>
            <a:endParaRPr lang="en-US" altLang="zh-CN" sz="2400" b="1">
              <a:solidFill>
                <a:schemeClr val="bg1"/>
              </a:solidFill>
            </a:endParaRPr>
          </a:p>
        </p:txBody>
      </p:sp>
      <p:sp>
        <p:nvSpPr>
          <p:cNvPr id="5" name="矩形 4">
            <a:extLst>
              <a:ext uri="{FF2B5EF4-FFF2-40B4-BE49-F238E27FC236}">
                <a16:creationId xmlns:a16="http://schemas.microsoft.com/office/drawing/2014/main" id="{A999444C-0774-4E2B-AB33-BAD60194B9A6}"/>
              </a:ext>
            </a:extLst>
          </p:cNvPr>
          <p:cNvSpPr/>
          <p:nvPr/>
        </p:nvSpPr>
        <p:spPr>
          <a:xfrm>
            <a:off x="2483768" y="116632"/>
            <a:ext cx="3252301"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a:t>
            </a:r>
            <a:r>
              <a:rPr lang="en-US" altLang="zh-CN" sz="2400" b="1" dirty="0">
                <a:solidFill>
                  <a:schemeClr val="bg1"/>
                </a:solidFill>
              </a:rPr>
              <a:t>Java</a:t>
            </a:r>
            <a:r>
              <a:rPr lang="zh-CN" altLang="en-US" sz="2400" b="1" dirty="0">
                <a:solidFill>
                  <a:schemeClr val="bg1"/>
                </a:solidFill>
              </a:rPr>
              <a:t>客户端</a:t>
            </a:r>
            <a:r>
              <a:rPr lang="en-US" altLang="zh-CN" sz="2400" b="1" dirty="0" err="1">
                <a:solidFill>
                  <a:schemeClr val="bg1"/>
                </a:solidFill>
              </a:rPr>
              <a:t>Jedis</a:t>
            </a:r>
            <a:endParaRPr lang="en-US" altLang="zh-CN" sz="2400" b="1" dirty="0">
              <a:solidFill>
                <a:schemeClr val="bg1"/>
              </a:solidFill>
            </a:endParaRPr>
          </a:p>
        </p:txBody>
      </p:sp>
    </p:spTree>
    <p:extLst>
      <p:ext uri="{BB962C8B-B14F-4D97-AF65-F5344CB8AC3E}">
        <p14:creationId xmlns:p14="http://schemas.microsoft.com/office/powerpoint/2010/main" val="26633416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7756548-F008-45C0-B9DB-144FD85BD647}"/>
              </a:ext>
            </a:extLst>
          </p:cNvPr>
          <p:cNvSpPr/>
          <p:nvPr/>
        </p:nvSpPr>
        <p:spPr>
          <a:xfrm>
            <a:off x="771334" y="1261177"/>
            <a:ext cx="8016938"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Arial" panose="020B0604020202020204" pitchFamily="34" charset="0"/>
              </a:rPr>
              <a:t>用</a:t>
            </a:r>
            <a:r>
              <a:rPr lang="en-US" altLang="zh-CN" sz="2400" b="1" dirty="0">
                <a:solidFill>
                  <a:srgbClr val="007C6A"/>
                </a:solidFill>
                <a:latin typeface="Arial" panose="020B0604020202020204" pitchFamily="34" charset="0"/>
              </a:rPr>
              <a:t>windows</a:t>
            </a:r>
            <a:r>
              <a:rPr lang="zh-CN" altLang="en-US" sz="2400" b="1" dirty="0">
                <a:solidFill>
                  <a:srgbClr val="007C6A"/>
                </a:solidFill>
                <a:latin typeface="Arial" panose="020B0604020202020204" pitchFamily="34" charset="0"/>
              </a:rPr>
              <a:t>中的</a:t>
            </a:r>
            <a:r>
              <a:rPr lang="en-US" altLang="zh-CN" sz="2400" b="1" dirty="0">
                <a:solidFill>
                  <a:srgbClr val="007C6A"/>
                </a:solidFill>
                <a:latin typeface="Arial" panose="020B0604020202020204" pitchFamily="34" charset="0"/>
              </a:rPr>
              <a:t>Eclipse</a:t>
            </a:r>
            <a:r>
              <a:rPr lang="zh-CN" altLang="en-US" sz="2400" b="1" dirty="0">
                <a:solidFill>
                  <a:srgbClr val="007C6A"/>
                </a:solidFill>
                <a:latin typeface="Arial" panose="020B0604020202020204" pitchFamily="34" charset="0"/>
              </a:rPr>
              <a:t>连接虚拟机的</a:t>
            </a:r>
            <a:r>
              <a:rPr lang="en-US" altLang="zh-CN" sz="2400" b="1" dirty="0">
                <a:solidFill>
                  <a:srgbClr val="007C6A"/>
                </a:solidFill>
                <a:latin typeface="Arial" panose="020B0604020202020204" pitchFamily="34" charset="0"/>
              </a:rPr>
              <a:t>Redis</a:t>
            </a:r>
            <a:r>
              <a:rPr lang="zh-CN" altLang="en-US" sz="2400" b="1" dirty="0">
                <a:solidFill>
                  <a:srgbClr val="007C6A"/>
                </a:solidFill>
                <a:latin typeface="Arial" panose="020B0604020202020204" pitchFamily="34" charset="0"/>
              </a:rPr>
              <a:t>的注意事项</a:t>
            </a:r>
          </a:p>
        </p:txBody>
      </p:sp>
      <p:sp>
        <p:nvSpPr>
          <p:cNvPr id="3" name="矩形 2">
            <a:extLst>
              <a:ext uri="{FF2B5EF4-FFF2-40B4-BE49-F238E27FC236}">
                <a16:creationId xmlns:a16="http://schemas.microsoft.com/office/drawing/2014/main" id="{80A3B0D9-4B8D-432A-A91E-2027446742FB}"/>
              </a:ext>
            </a:extLst>
          </p:cNvPr>
          <p:cNvSpPr/>
          <p:nvPr/>
        </p:nvSpPr>
        <p:spPr>
          <a:xfrm>
            <a:off x="539552" y="2180314"/>
            <a:ext cx="8248720" cy="3067699"/>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2000" dirty="0">
                <a:solidFill>
                  <a:srgbClr val="007C6A"/>
                </a:solidFill>
                <a:latin typeface="Verdana" panose="020B0604030504040204" pitchFamily="34" charset="0"/>
              </a:rPr>
              <a:t>禁用</a:t>
            </a:r>
            <a:r>
              <a:rPr lang="en-US" altLang="zh-CN" sz="2000" dirty="0">
                <a:solidFill>
                  <a:srgbClr val="007C6A"/>
                </a:solidFill>
                <a:latin typeface="Verdana" panose="020B0604030504040204" pitchFamily="34" charset="0"/>
              </a:rPr>
              <a:t>Linux</a:t>
            </a:r>
            <a:r>
              <a:rPr lang="zh-CN" altLang="en-US" sz="2000" dirty="0">
                <a:solidFill>
                  <a:srgbClr val="007C6A"/>
                </a:solidFill>
                <a:latin typeface="Verdana" panose="020B0604030504040204" pitchFamily="34" charset="0"/>
              </a:rPr>
              <a:t>的防火墙：</a:t>
            </a:r>
            <a:endParaRPr lang="en-US" altLang="zh-CN" sz="2000" dirty="0">
              <a:solidFill>
                <a:srgbClr val="007C6A"/>
              </a:solidFill>
              <a:latin typeface="Verdana" panose="020B0604030504040204" pitchFamily="34" charset="0"/>
            </a:endParaRPr>
          </a:p>
          <a:p>
            <a:pPr marL="285750" indent="-285750">
              <a:lnSpc>
                <a:spcPct val="200000"/>
              </a:lnSpc>
              <a:buFont typeface="Arial" panose="020B0604020202020204" pitchFamily="34" charset="0"/>
              <a:buChar char="•"/>
            </a:pPr>
            <a:r>
              <a:rPr lang="zh-CN" altLang="en-US" sz="2000" dirty="0">
                <a:solidFill>
                  <a:srgbClr val="007C6A"/>
                </a:solidFill>
                <a:latin typeface="Verdana" panose="020B0604030504040204" pitchFamily="34" charset="0"/>
              </a:rPr>
              <a:t>临时禁用：</a:t>
            </a:r>
            <a:r>
              <a:rPr lang="en-US" altLang="zh-CN" sz="2000" b="1" dirty="0">
                <a:solidFill>
                  <a:srgbClr val="007C6A"/>
                </a:solidFill>
                <a:latin typeface="Verdana" panose="020B0604030504040204" pitchFamily="34" charset="0"/>
              </a:rPr>
              <a:t>service iptables stop</a:t>
            </a:r>
          </a:p>
          <a:p>
            <a:pPr marL="285750" indent="-285750">
              <a:lnSpc>
                <a:spcPct val="200000"/>
              </a:lnSpc>
              <a:buFont typeface="Arial" panose="020B0604020202020204" pitchFamily="34" charset="0"/>
              <a:buChar char="•"/>
            </a:pPr>
            <a:r>
              <a:rPr lang="zh-CN" altLang="en-US" sz="2000" dirty="0">
                <a:solidFill>
                  <a:srgbClr val="007C6A"/>
                </a:solidFill>
                <a:latin typeface="Verdana" panose="020B0604030504040204" pitchFamily="34" charset="0"/>
              </a:rPr>
              <a:t>关闭开机自启：</a:t>
            </a:r>
            <a:r>
              <a:rPr lang="en-US" altLang="zh-CN" sz="2000" b="1" dirty="0" err="1">
                <a:solidFill>
                  <a:srgbClr val="007C6A"/>
                </a:solidFill>
                <a:latin typeface="Verdana" panose="020B0604030504040204" pitchFamily="34" charset="0"/>
              </a:rPr>
              <a:t>chkconfig</a:t>
            </a:r>
            <a:r>
              <a:rPr lang="en-US" altLang="zh-CN" sz="2000" b="1" dirty="0">
                <a:solidFill>
                  <a:srgbClr val="007C6A"/>
                </a:solidFill>
                <a:latin typeface="Verdana" panose="020B0604030504040204" pitchFamily="34" charset="0"/>
              </a:rPr>
              <a:t> iptables off</a:t>
            </a:r>
          </a:p>
          <a:p>
            <a:pPr marL="285750" indent="-285750">
              <a:lnSpc>
                <a:spcPct val="200000"/>
              </a:lnSpc>
              <a:buFont typeface="Arial" panose="020B0604020202020204" pitchFamily="34" charset="0"/>
              <a:buChar char="•"/>
            </a:pPr>
            <a:r>
              <a:rPr lang="en-US" altLang="zh-CN" sz="2000" dirty="0">
                <a:solidFill>
                  <a:srgbClr val="007C6A"/>
                </a:solidFill>
                <a:latin typeface="Verdana" panose="020B0604030504040204" pitchFamily="34" charset="0"/>
              </a:rPr>
              <a:t> </a:t>
            </a:r>
            <a:r>
              <a:rPr lang="en-US" altLang="zh-CN" sz="2000" dirty="0" err="1">
                <a:solidFill>
                  <a:srgbClr val="007C6A"/>
                </a:solidFill>
                <a:latin typeface="Verdana" panose="020B0604030504040204" pitchFamily="34" charset="0"/>
              </a:rPr>
              <a:t>redis.conf</a:t>
            </a:r>
            <a:r>
              <a:rPr lang="zh-CN" altLang="en-US" sz="2000" dirty="0">
                <a:solidFill>
                  <a:srgbClr val="007C6A"/>
                </a:solidFill>
                <a:latin typeface="Verdana" panose="020B0604030504040204" pitchFamily="34" charset="0"/>
              </a:rPr>
              <a:t>中</a:t>
            </a:r>
            <a:r>
              <a:rPr lang="zh-CN" altLang="en-US" sz="2000" b="1" dirty="0">
                <a:solidFill>
                  <a:srgbClr val="007C6A"/>
                </a:solidFill>
                <a:latin typeface="Verdana" panose="020B0604030504040204" pitchFamily="34" charset="0"/>
              </a:rPr>
              <a:t>注释掉</a:t>
            </a:r>
            <a:r>
              <a:rPr lang="en-US" altLang="zh-CN" sz="2000" dirty="0">
                <a:solidFill>
                  <a:srgbClr val="007C6A"/>
                </a:solidFill>
                <a:latin typeface="Verdana" panose="020B0604030504040204" pitchFamily="34" charset="0"/>
              </a:rPr>
              <a:t>bind 127.0.0.1</a:t>
            </a:r>
            <a:r>
              <a:rPr lang="zh-CN" altLang="en-US" sz="2000" dirty="0">
                <a:solidFill>
                  <a:srgbClr val="007C6A"/>
                </a:solidFill>
                <a:latin typeface="Verdana" panose="020B0604030504040204" pitchFamily="34" charset="0"/>
              </a:rPr>
              <a:t>（</a:t>
            </a:r>
            <a:r>
              <a:rPr lang="en-US" altLang="zh-CN" sz="2000" dirty="0">
                <a:solidFill>
                  <a:srgbClr val="007C6A"/>
                </a:solidFill>
                <a:latin typeface="Verdana" panose="020B0604030504040204" pitchFamily="34" charset="0"/>
              </a:rPr>
              <a:t>61</a:t>
            </a:r>
            <a:r>
              <a:rPr lang="zh-CN" altLang="en-US" sz="2000" dirty="0">
                <a:solidFill>
                  <a:srgbClr val="007C6A"/>
                </a:solidFill>
                <a:latin typeface="Verdana" panose="020B0604030504040204" pitchFamily="34" charset="0"/>
              </a:rPr>
              <a:t>行）</a:t>
            </a:r>
            <a:r>
              <a:rPr lang="en-US" altLang="zh-CN" sz="2000" dirty="0">
                <a:solidFill>
                  <a:srgbClr val="007C6A"/>
                </a:solidFill>
                <a:latin typeface="Verdana" panose="020B0604030504040204" pitchFamily="34" charset="0"/>
              </a:rPr>
              <a:t> ,</a:t>
            </a:r>
            <a:r>
              <a:rPr lang="zh-CN" altLang="en-US" sz="2000" dirty="0">
                <a:solidFill>
                  <a:srgbClr val="007C6A"/>
                </a:solidFill>
                <a:latin typeface="Verdana" panose="020B0604030504040204" pitchFamily="34" charset="0"/>
              </a:rPr>
              <a:t>然后 </a:t>
            </a:r>
            <a:r>
              <a:rPr lang="en-US" altLang="zh-CN" sz="2000" dirty="0">
                <a:solidFill>
                  <a:srgbClr val="007C6A"/>
                </a:solidFill>
                <a:latin typeface="Verdana" panose="020B0604030504040204" pitchFamily="34" charset="0"/>
              </a:rPr>
              <a:t>protect-mode</a:t>
            </a:r>
            <a:r>
              <a:rPr lang="zh-CN" altLang="en-US" sz="2000" dirty="0">
                <a:solidFill>
                  <a:srgbClr val="007C6A"/>
                </a:solidFill>
                <a:latin typeface="Verdana" panose="020B0604030504040204" pitchFamily="34" charset="0"/>
              </a:rPr>
              <a:t>（</a:t>
            </a:r>
            <a:r>
              <a:rPr lang="en-US" altLang="zh-CN" sz="2000" dirty="0">
                <a:solidFill>
                  <a:srgbClr val="007C6A"/>
                </a:solidFill>
                <a:latin typeface="Verdana" panose="020B0604030504040204" pitchFamily="34" charset="0"/>
              </a:rPr>
              <a:t>80</a:t>
            </a:r>
            <a:r>
              <a:rPr lang="zh-CN" altLang="en-US" sz="2000" dirty="0">
                <a:solidFill>
                  <a:srgbClr val="007C6A"/>
                </a:solidFill>
                <a:latin typeface="Verdana" panose="020B0604030504040204" pitchFamily="34" charset="0"/>
              </a:rPr>
              <a:t>行）设置为</a:t>
            </a:r>
            <a:r>
              <a:rPr lang="en-US" altLang="zh-CN" sz="2000" dirty="0">
                <a:solidFill>
                  <a:srgbClr val="007C6A"/>
                </a:solidFill>
                <a:latin typeface="Verdana" panose="020B0604030504040204" pitchFamily="34" charset="0"/>
              </a:rPr>
              <a:t> </a:t>
            </a:r>
            <a:r>
              <a:rPr lang="en-US" altLang="zh-CN" sz="2000" b="1" dirty="0">
                <a:solidFill>
                  <a:srgbClr val="007C6A"/>
                </a:solidFill>
                <a:latin typeface="Verdana" panose="020B0604030504040204" pitchFamily="34" charset="0"/>
              </a:rPr>
              <a:t>no</a:t>
            </a:r>
            <a:r>
              <a:rPr lang="zh-CN" altLang="en-US" sz="2000" dirty="0">
                <a:solidFill>
                  <a:srgbClr val="007C6A"/>
                </a:solidFill>
                <a:latin typeface="Verdana" panose="020B0604030504040204" pitchFamily="34" charset="0"/>
              </a:rPr>
              <a:t>。</a:t>
            </a:r>
            <a:endParaRPr lang="en-US" altLang="zh-CN" sz="2000" dirty="0">
              <a:solidFill>
                <a:srgbClr val="007C6A"/>
              </a:solidFill>
              <a:latin typeface="Verdana" panose="020B0604030504040204" pitchFamily="34" charset="0"/>
            </a:endParaRPr>
          </a:p>
        </p:txBody>
      </p:sp>
      <p:sp>
        <p:nvSpPr>
          <p:cNvPr id="4" name="矩形 3">
            <a:extLst>
              <a:ext uri="{FF2B5EF4-FFF2-40B4-BE49-F238E27FC236}">
                <a16:creationId xmlns:a16="http://schemas.microsoft.com/office/drawing/2014/main" id="{FBAE673B-096E-41AB-A30F-6059604506E9}"/>
              </a:ext>
            </a:extLst>
          </p:cNvPr>
          <p:cNvSpPr/>
          <p:nvPr/>
        </p:nvSpPr>
        <p:spPr>
          <a:xfrm>
            <a:off x="2483768" y="116632"/>
            <a:ext cx="184731" cy="589072"/>
          </a:xfrm>
          <a:prstGeom prst="rect">
            <a:avLst/>
          </a:prstGeom>
        </p:spPr>
        <p:txBody>
          <a:bodyPr wrap="none">
            <a:spAutoFit/>
          </a:bodyPr>
          <a:lstStyle/>
          <a:p>
            <a:pPr>
              <a:lnSpc>
                <a:spcPct val="150000"/>
              </a:lnSpc>
            </a:pPr>
            <a:endParaRPr lang="en-US" altLang="zh-CN" sz="2400" b="1">
              <a:solidFill>
                <a:schemeClr val="bg1"/>
              </a:solidFill>
            </a:endParaRPr>
          </a:p>
        </p:txBody>
      </p:sp>
      <p:sp>
        <p:nvSpPr>
          <p:cNvPr id="5" name="矩形 4">
            <a:extLst>
              <a:ext uri="{FF2B5EF4-FFF2-40B4-BE49-F238E27FC236}">
                <a16:creationId xmlns:a16="http://schemas.microsoft.com/office/drawing/2014/main" id="{4C198360-D73C-45DF-B424-388426F498D1}"/>
              </a:ext>
            </a:extLst>
          </p:cNvPr>
          <p:cNvSpPr/>
          <p:nvPr/>
        </p:nvSpPr>
        <p:spPr>
          <a:xfrm>
            <a:off x="2483768" y="116632"/>
            <a:ext cx="3252301"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a:t>
            </a:r>
            <a:r>
              <a:rPr lang="en-US" altLang="zh-CN" sz="2400" b="1" dirty="0">
                <a:solidFill>
                  <a:schemeClr val="bg1"/>
                </a:solidFill>
              </a:rPr>
              <a:t>Java</a:t>
            </a:r>
            <a:r>
              <a:rPr lang="zh-CN" altLang="en-US" sz="2400" b="1" dirty="0">
                <a:solidFill>
                  <a:schemeClr val="bg1"/>
                </a:solidFill>
              </a:rPr>
              <a:t>客户端</a:t>
            </a:r>
            <a:r>
              <a:rPr lang="en-US" altLang="zh-CN" sz="2400" b="1" dirty="0" err="1">
                <a:solidFill>
                  <a:schemeClr val="bg1"/>
                </a:solidFill>
              </a:rPr>
              <a:t>Jedis</a:t>
            </a:r>
            <a:endParaRPr lang="en-US" altLang="zh-CN" sz="2400" b="1" dirty="0">
              <a:solidFill>
                <a:schemeClr val="bg1"/>
              </a:solidFill>
            </a:endParaRPr>
          </a:p>
        </p:txBody>
      </p:sp>
    </p:spTree>
    <p:extLst>
      <p:ext uri="{BB962C8B-B14F-4D97-AF65-F5344CB8AC3E}">
        <p14:creationId xmlns:p14="http://schemas.microsoft.com/office/powerpoint/2010/main" val="8574388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7BE690A-E822-4737-8164-3A27BF212901}"/>
              </a:ext>
            </a:extLst>
          </p:cNvPr>
          <p:cNvSpPr/>
          <p:nvPr/>
        </p:nvSpPr>
        <p:spPr>
          <a:xfrm>
            <a:off x="539552" y="2492896"/>
            <a:ext cx="7776864" cy="2585323"/>
          </a:xfrm>
          <a:prstGeom prst="rect">
            <a:avLst/>
          </a:prstGeom>
        </p:spPr>
        <p:txBody>
          <a:bodyPr wrap="square">
            <a:spAutoFit/>
          </a:bodyPr>
          <a:lstStyle/>
          <a:p>
            <a:r>
              <a:rPr lang="en-US" altLang="zh-CN" b="1" dirty="0">
                <a:solidFill>
                  <a:srgbClr val="7F0055"/>
                </a:solidFill>
                <a:latin typeface="Verdana" panose="020B0604030504040204" pitchFamily="34" charset="0"/>
              </a:rPr>
              <a:t>public</a:t>
            </a:r>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class</a:t>
            </a:r>
            <a:r>
              <a:rPr lang="en-US" altLang="zh-CN" dirty="0">
                <a:solidFill>
                  <a:srgbClr val="000000"/>
                </a:solidFill>
                <a:latin typeface="Verdana" panose="020B0604030504040204" pitchFamily="34" charset="0"/>
              </a:rPr>
              <a:t> Demo01 {</a:t>
            </a:r>
            <a:endParaRPr lang="en-US" altLang="zh-CN" sz="9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public</a:t>
            </a:r>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static</a:t>
            </a:r>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void</a:t>
            </a:r>
            <a:r>
              <a:rPr lang="en-US" altLang="zh-CN" dirty="0">
                <a:solidFill>
                  <a:srgbClr val="000000"/>
                </a:solidFill>
                <a:latin typeface="Verdana" panose="020B0604030504040204" pitchFamily="34" charset="0"/>
              </a:rPr>
              <a:t> main(String[] </a:t>
            </a:r>
            <a:r>
              <a:rPr lang="en-US" altLang="zh-CN" dirty="0" err="1">
                <a:solidFill>
                  <a:srgbClr val="000000"/>
                </a:solidFill>
                <a:latin typeface="Verdana" panose="020B0604030504040204" pitchFamily="34" charset="0"/>
              </a:rPr>
              <a:t>args</a:t>
            </a:r>
            <a:r>
              <a:rPr lang="en-US" altLang="zh-CN" dirty="0">
                <a:solidFill>
                  <a:srgbClr val="000000"/>
                </a:solidFill>
                <a:latin typeface="Verdana" panose="020B0604030504040204" pitchFamily="34" charset="0"/>
              </a:rPr>
              <a:t>) {</a:t>
            </a:r>
            <a:endParaRPr lang="en-US" altLang="zh-CN" sz="900"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a:solidFill>
                  <a:srgbClr val="3F7F5F"/>
                </a:solidFill>
                <a:latin typeface="Verdana" panose="020B0604030504040204" pitchFamily="34" charset="0"/>
              </a:rPr>
              <a:t>//</a:t>
            </a:r>
            <a:r>
              <a:rPr lang="zh-CN" altLang="en-US" dirty="0">
                <a:solidFill>
                  <a:srgbClr val="3F7F5F"/>
                </a:solidFill>
                <a:latin typeface="Verdana" panose="020B0604030504040204" pitchFamily="34" charset="0"/>
              </a:rPr>
              <a:t>连接本地的 </a:t>
            </a:r>
            <a:r>
              <a:rPr lang="en-US" altLang="zh-CN" dirty="0">
                <a:solidFill>
                  <a:srgbClr val="3F7F5F"/>
                </a:solidFill>
                <a:latin typeface="Verdana" panose="020B0604030504040204" pitchFamily="34" charset="0"/>
                <a:ea typeface="Verdana" panose="020B0604030504040204" pitchFamily="34" charset="0"/>
              </a:rPr>
              <a:t>Redis</a:t>
            </a:r>
            <a:r>
              <a:rPr lang="zh-CN" altLang="en-US" dirty="0">
                <a:solidFill>
                  <a:srgbClr val="3F7F5F"/>
                </a:solidFill>
                <a:latin typeface="Verdana" panose="020B0604030504040204" pitchFamily="34" charset="0"/>
                <a:ea typeface="Verdana" panose="020B0604030504040204" pitchFamily="34" charset="0"/>
              </a:rPr>
              <a:t> 服务</a:t>
            </a:r>
            <a:endParaRPr lang="zh-CN" altLang="en-US" sz="900" dirty="0">
              <a:solidFill>
                <a:srgbClr val="3F7F5F"/>
              </a:solidFill>
              <a:latin typeface="Verdana" panose="020B0604030504040204" pitchFamily="34" charset="0"/>
              <a:ea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ea typeface="Verdana" panose="020B0604030504040204" pitchFamily="34" charset="0"/>
              </a:rPr>
              <a:t>Jedis</a:t>
            </a:r>
            <a:r>
              <a:rPr lang="zh-CN" altLang="en-US" dirty="0">
                <a:solidFill>
                  <a:srgbClr val="000000"/>
                </a:solidFill>
                <a:latin typeface="Verdana" panose="020B0604030504040204" pitchFamily="34" charset="0"/>
                <a:ea typeface="Verdana" panose="020B0604030504040204" pitchFamily="34" charset="0"/>
              </a:rPr>
              <a:t> </a:t>
            </a:r>
            <a:r>
              <a:rPr lang="en-US" altLang="zh-CN" dirty="0" err="1">
                <a:solidFill>
                  <a:srgbClr val="000000"/>
                </a:solidFill>
                <a:latin typeface="Verdana" panose="020B0604030504040204" pitchFamily="34" charset="0"/>
                <a:ea typeface="Verdana" panose="020B0604030504040204" pitchFamily="34" charset="0"/>
              </a:rPr>
              <a:t>jedis</a:t>
            </a:r>
            <a:r>
              <a:rPr lang="en-US" altLang="zh-CN" dirty="0">
                <a:solidFill>
                  <a:srgbClr val="000000"/>
                </a:solidFill>
                <a:latin typeface="Verdana" panose="020B0604030504040204" pitchFamily="34" charset="0"/>
                <a:ea typeface="Verdana" panose="020B0604030504040204" pitchFamily="34" charset="0"/>
              </a:rPr>
              <a:t> = </a:t>
            </a:r>
            <a:r>
              <a:rPr lang="en-US" altLang="zh-CN" b="1" dirty="0">
                <a:solidFill>
                  <a:srgbClr val="7F0055"/>
                </a:solidFill>
                <a:latin typeface="Verdana" panose="020B0604030504040204" pitchFamily="34" charset="0"/>
                <a:ea typeface="Verdana" panose="020B0604030504040204" pitchFamily="34" charset="0"/>
              </a:rPr>
              <a:t>new</a:t>
            </a:r>
            <a:r>
              <a:rPr lang="zh-CN" altLang="en-US" dirty="0">
                <a:solidFill>
                  <a:srgbClr val="000000"/>
                </a:solidFill>
                <a:latin typeface="Verdana" panose="020B0604030504040204" pitchFamily="34" charset="0"/>
                <a:ea typeface="Verdana" panose="020B0604030504040204" pitchFamily="34" charset="0"/>
              </a:rPr>
              <a:t> </a:t>
            </a:r>
            <a:r>
              <a:rPr lang="en-US" altLang="zh-CN" dirty="0" err="1">
                <a:solidFill>
                  <a:srgbClr val="000000"/>
                </a:solidFill>
                <a:latin typeface="Verdana" panose="020B0604030504040204" pitchFamily="34" charset="0"/>
                <a:ea typeface="Verdana" panose="020B0604030504040204" pitchFamily="34" charset="0"/>
              </a:rPr>
              <a:t>Jedis</a:t>
            </a:r>
            <a:r>
              <a:rPr lang="en-US" altLang="zh-CN" dirty="0">
                <a:solidFill>
                  <a:srgbClr val="000000"/>
                </a:solidFill>
                <a:latin typeface="Verdana" panose="020B0604030504040204" pitchFamily="34" charset="0"/>
                <a:ea typeface="Verdana" panose="020B0604030504040204" pitchFamily="34" charset="0"/>
              </a:rPr>
              <a:t>(</a:t>
            </a:r>
            <a:r>
              <a:rPr lang="en-US" altLang="zh-CN" dirty="0">
                <a:solidFill>
                  <a:srgbClr val="2A00FF"/>
                </a:solidFill>
                <a:latin typeface="Verdana" panose="020B0604030504040204" pitchFamily="34" charset="0"/>
                <a:ea typeface="Verdana" panose="020B0604030504040204" pitchFamily="34" charset="0"/>
              </a:rPr>
              <a:t>"127.0.0.1"</a:t>
            </a:r>
            <a:r>
              <a:rPr lang="en-US" altLang="zh-CN" dirty="0">
                <a:solidFill>
                  <a:srgbClr val="000000"/>
                </a:solidFill>
                <a:latin typeface="Verdana" panose="020B0604030504040204" pitchFamily="34" charset="0"/>
                <a:ea typeface="Verdana" panose="020B0604030504040204" pitchFamily="34" charset="0"/>
              </a:rPr>
              <a:t>,6379);</a:t>
            </a:r>
            <a:endParaRPr lang="zh-CN" altLang="en-US" sz="900" dirty="0">
              <a:solidFill>
                <a:srgbClr val="000000"/>
              </a:solidFill>
              <a:latin typeface="Verdana" panose="020B0604030504040204" pitchFamily="34" charset="0"/>
              <a:ea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a:solidFill>
                  <a:srgbClr val="3F7F5F"/>
                </a:solidFill>
                <a:latin typeface="Verdana" panose="020B0604030504040204" pitchFamily="34" charset="0"/>
                <a:ea typeface="Verdana" panose="020B0604030504040204" pitchFamily="34" charset="0"/>
              </a:rPr>
              <a:t>//</a:t>
            </a:r>
            <a:r>
              <a:rPr lang="zh-CN" altLang="en-US" dirty="0">
                <a:solidFill>
                  <a:srgbClr val="3F7F5F"/>
                </a:solidFill>
                <a:latin typeface="Verdana" panose="020B0604030504040204" pitchFamily="34" charset="0"/>
                <a:ea typeface="Verdana" panose="020B0604030504040204" pitchFamily="34" charset="0"/>
              </a:rPr>
              <a:t>查看服务是否运行，打出</a:t>
            </a:r>
            <a:r>
              <a:rPr lang="en-US" altLang="zh-CN" dirty="0">
                <a:solidFill>
                  <a:srgbClr val="3F7F5F"/>
                </a:solidFill>
                <a:latin typeface="Verdana" panose="020B0604030504040204" pitchFamily="34" charset="0"/>
                <a:ea typeface="Verdana" panose="020B0604030504040204" pitchFamily="34" charset="0"/>
              </a:rPr>
              <a:t>pong</a:t>
            </a:r>
            <a:r>
              <a:rPr lang="zh-CN" altLang="en-US" dirty="0">
                <a:solidFill>
                  <a:srgbClr val="3F7F5F"/>
                </a:solidFill>
                <a:latin typeface="Verdana" panose="020B0604030504040204" pitchFamily="34" charset="0"/>
                <a:ea typeface="Verdana" panose="020B0604030504040204" pitchFamily="34" charset="0"/>
              </a:rPr>
              <a:t>表示</a:t>
            </a:r>
            <a:r>
              <a:rPr lang="en-US" altLang="zh-CN" dirty="0">
                <a:solidFill>
                  <a:srgbClr val="3F7F5F"/>
                </a:solidFill>
                <a:latin typeface="Verdana" panose="020B0604030504040204" pitchFamily="34" charset="0"/>
                <a:ea typeface="Verdana" panose="020B0604030504040204" pitchFamily="34" charset="0"/>
              </a:rPr>
              <a:t>OK</a:t>
            </a:r>
            <a:endParaRPr lang="zh-CN" altLang="en-US" sz="900" dirty="0">
              <a:solidFill>
                <a:srgbClr val="3F7F5F"/>
              </a:solidFill>
              <a:latin typeface="Verdana" panose="020B0604030504040204" pitchFamily="34" charset="0"/>
              <a:ea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ea typeface="Verdana" panose="020B0604030504040204" pitchFamily="34" charset="0"/>
              </a:rPr>
              <a:t>System.</a:t>
            </a:r>
            <a:r>
              <a:rPr lang="en-US" altLang="zh-CN" i="1" dirty="0" err="1">
                <a:solidFill>
                  <a:srgbClr val="0000C0"/>
                </a:solidFill>
                <a:latin typeface="Verdana" panose="020B0604030504040204" pitchFamily="34" charset="0"/>
                <a:ea typeface="Verdana" panose="020B0604030504040204" pitchFamily="34" charset="0"/>
              </a:rPr>
              <a:t>out</a:t>
            </a:r>
            <a:r>
              <a:rPr lang="en-US" altLang="zh-CN" dirty="0" err="1">
                <a:solidFill>
                  <a:srgbClr val="000000"/>
                </a:solidFill>
                <a:latin typeface="Verdana" panose="020B0604030504040204" pitchFamily="34" charset="0"/>
                <a:ea typeface="Verdana" panose="020B0604030504040204" pitchFamily="34" charset="0"/>
              </a:rPr>
              <a:t>.println</a:t>
            </a:r>
            <a:r>
              <a:rPr lang="en-US" altLang="zh-CN" dirty="0">
                <a:solidFill>
                  <a:srgbClr val="000000"/>
                </a:solidFill>
                <a:latin typeface="Verdana" panose="020B0604030504040204" pitchFamily="34" charset="0"/>
                <a:ea typeface="Verdana" panose="020B0604030504040204" pitchFamily="34" charset="0"/>
              </a:rPr>
              <a:t>(</a:t>
            </a:r>
            <a:r>
              <a:rPr lang="en-US" altLang="zh-CN" dirty="0">
                <a:solidFill>
                  <a:srgbClr val="2A00FF"/>
                </a:solidFill>
                <a:latin typeface="Verdana" panose="020B0604030504040204" pitchFamily="34" charset="0"/>
                <a:ea typeface="Verdana" panose="020B0604030504040204" pitchFamily="34" charset="0"/>
              </a:rPr>
              <a:t>"connection is OK==========&gt;: "</a:t>
            </a:r>
            <a:r>
              <a:rPr lang="en-US" altLang="zh-CN" dirty="0">
                <a:solidFill>
                  <a:srgbClr val="000000"/>
                </a:solidFill>
                <a:latin typeface="Verdana" panose="020B0604030504040204" pitchFamily="34" charset="0"/>
                <a:ea typeface="Verdana" panose="020B0604030504040204" pitchFamily="34" charset="0"/>
              </a:rPr>
              <a:t>+</a:t>
            </a:r>
            <a:r>
              <a:rPr lang="en-US" altLang="zh-CN" dirty="0" err="1">
                <a:solidFill>
                  <a:srgbClr val="000000"/>
                </a:solidFill>
                <a:latin typeface="Verdana" panose="020B0604030504040204" pitchFamily="34" charset="0"/>
                <a:ea typeface="Verdana" panose="020B0604030504040204" pitchFamily="34" charset="0"/>
              </a:rPr>
              <a:t>jedis.ping</a:t>
            </a:r>
            <a:r>
              <a:rPr lang="en-US" altLang="zh-CN" dirty="0">
                <a:solidFill>
                  <a:srgbClr val="000000"/>
                </a:solidFill>
                <a:latin typeface="Verdana" panose="020B0604030504040204" pitchFamily="34" charset="0"/>
                <a:ea typeface="Verdana" panose="020B0604030504040204" pitchFamily="34" charset="0"/>
              </a:rPr>
              <a:t>());</a:t>
            </a:r>
            <a:endParaRPr lang="zh-CN" altLang="en-US" sz="900" dirty="0">
              <a:solidFill>
                <a:srgbClr val="000000"/>
              </a:solidFill>
              <a:latin typeface="Verdana" panose="020B0604030504040204" pitchFamily="34" charset="0"/>
              <a:ea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a:solidFill>
                  <a:srgbClr val="000000"/>
                </a:solidFill>
                <a:latin typeface="Verdana" panose="020B0604030504040204" pitchFamily="34" charset="0"/>
                <a:ea typeface="Verdana" panose="020B0604030504040204" pitchFamily="34" charset="0"/>
              </a:rPr>
              <a:t>}</a:t>
            </a:r>
            <a:endParaRPr lang="zh-CN" altLang="en-US" sz="900" dirty="0">
              <a:solidFill>
                <a:srgbClr val="000000"/>
              </a:solidFill>
              <a:latin typeface="Verdana" panose="020B0604030504040204" pitchFamily="34" charset="0"/>
              <a:ea typeface="Verdana" panose="020B0604030504040204" pitchFamily="34" charset="0"/>
            </a:endParaRPr>
          </a:p>
          <a:p>
            <a:r>
              <a:rPr lang="en-US" altLang="zh-CN" dirty="0">
                <a:solidFill>
                  <a:srgbClr val="000000"/>
                </a:solidFill>
                <a:latin typeface="Verdana" panose="020B0604030504040204" pitchFamily="34" charset="0"/>
                <a:ea typeface="Verdana" panose="020B0604030504040204" pitchFamily="34" charset="0"/>
              </a:rPr>
              <a:t>}</a:t>
            </a:r>
            <a:endParaRPr lang="zh-CN" altLang="en-US" sz="900" dirty="0">
              <a:solidFill>
                <a:srgbClr val="000000"/>
              </a:solidFill>
              <a:latin typeface="Verdana" panose="020B0604030504040204" pitchFamily="34" charset="0"/>
              <a:ea typeface="Verdana" panose="020B0604030504040204" pitchFamily="34" charset="0"/>
            </a:endParaRPr>
          </a:p>
        </p:txBody>
      </p:sp>
      <p:sp>
        <p:nvSpPr>
          <p:cNvPr id="3" name="矩形 2">
            <a:extLst>
              <a:ext uri="{FF2B5EF4-FFF2-40B4-BE49-F238E27FC236}">
                <a16:creationId xmlns:a16="http://schemas.microsoft.com/office/drawing/2014/main" id="{8311D1D4-C4B4-45E1-8A27-973961393A64}"/>
              </a:ext>
            </a:extLst>
          </p:cNvPr>
          <p:cNvSpPr/>
          <p:nvPr/>
        </p:nvSpPr>
        <p:spPr>
          <a:xfrm>
            <a:off x="521902" y="1484784"/>
            <a:ext cx="2807179"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Jedis</a:t>
            </a:r>
            <a:r>
              <a:rPr lang="zh-CN" altLang="en-US" sz="2400" b="1">
                <a:solidFill>
                  <a:srgbClr val="007C6A"/>
                </a:solidFill>
                <a:latin typeface="Arial" panose="020B0604020202020204" pitchFamily="34" charset="0"/>
              </a:rPr>
              <a:t>测试连通性</a:t>
            </a:r>
          </a:p>
        </p:txBody>
      </p:sp>
      <p:sp>
        <p:nvSpPr>
          <p:cNvPr id="4" name="矩形 3">
            <a:extLst>
              <a:ext uri="{FF2B5EF4-FFF2-40B4-BE49-F238E27FC236}">
                <a16:creationId xmlns:a16="http://schemas.microsoft.com/office/drawing/2014/main" id="{1B2F49B5-60FC-41FC-9974-190B47CAEBE3}"/>
              </a:ext>
            </a:extLst>
          </p:cNvPr>
          <p:cNvSpPr/>
          <p:nvPr/>
        </p:nvSpPr>
        <p:spPr>
          <a:xfrm>
            <a:off x="2483768" y="116632"/>
            <a:ext cx="3252301"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a:t>
            </a:r>
            <a:r>
              <a:rPr lang="en-US" altLang="zh-CN" sz="2400" b="1" dirty="0">
                <a:solidFill>
                  <a:schemeClr val="bg1"/>
                </a:solidFill>
              </a:rPr>
              <a:t>Java</a:t>
            </a:r>
            <a:r>
              <a:rPr lang="zh-CN" altLang="en-US" sz="2400" b="1" dirty="0">
                <a:solidFill>
                  <a:schemeClr val="bg1"/>
                </a:solidFill>
              </a:rPr>
              <a:t>客户端</a:t>
            </a:r>
            <a:r>
              <a:rPr lang="en-US" altLang="zh-CN" sz="2400" b="1" dirty="0" err="1">
                <a:solidFill>
                  <a:schemeClr val="bg1"/>
                </a:solidFill>
              </a:rPr>
              <a:t>Jedis</a:t>
            </a:r>
            <a:endParaRPr lang="en-US" altLang="zh-CN" sz="2400" b="1" dirty="0">
              <a:solidFill>
                <a:schemeClr val="bg1"/>
              </a:solidFill>
            </a:endParaRPr>
          </a:p>
        </p:txBody>
      </p:sp>
    </p:spTree>
    <p:extLst>
      <p:ext uri="{BB962C8B-B14F-4D97-AF65-F5344CB8AC3E}">
        <p14:creationId xmlns:p14="http://schemas.microsoft.com/office/powerpoint/2010/main" val="27647292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0DA72F0-6F5D-4995-9883-883A4B6A5B7A}"/>
              </a:ext>
            </a:extLst>
          </p:cNvPr>
          <p:cNvSpPr/>
          <p:nvPr/>
        </p:nvSpPr>
        <p:spPr>
          <a:xfrm>
            <a:off x="521902" y="1988840"/>
            <a:ext cx="8208912" cy="2862322"/>
          </a:xfrm>
          <a:prstGeom prst="rect">
            <a:avLst/>
          </a:prstGeom>
        </p:spPr>
        <p:txBody>
          <a:bodyPr wrap="square">
            <a:spAutoFit/>
          </a:bodyPr>
          <a:lstStyle/>
          <a:p>
            <a:r>
              <a:rPr lang="en-US" altLang="zh-CN" b="1" dirty="0">
                <a:solidFill>
                  <a:srgbClr val="7F0055"/>
                </a:solidFill>
                <a:latin typeface="Verdana" panose="020B0604030504040204" pitchFamily="34" charset="0"/>
              </a:rPr>
              <a:t> </a:t>
            </a:r>
            <a:endParaRPr lang="fr-FR"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a:solidFill>
                  <a:srgbClr val="3F7F5F"/>
                </a:solidFill>
                <a:latin typeface="Verdana" panose="020B0604030504040204" pitchFamily="34" charset="0"/>
              </a:rPr>
              <a:t>//key</a:t>
            </a:r>
            <a:endParaRPr lang="en-US" altLang="zh-CN" sz="1100" dirty="0">
              <a:solidFill>
                <a:srgbClr val="3F7F5F"/>
              </a:solidFill>
              <a:latin typeface="Verdana" panose="020B0604030504040204" pitchFamily="34" charset="0"/>
            </a:endParaRPr>
          </a:p>
          <a:p>
            <a:r>
              <a:rPr lang="en-US" altLang="zh-CN" dirty="0">
                <a:solidFill>
                  <a:srgbClr val="000000"/>
                </a:solidFill>
                <a:latin typeface="Verdana" panose="020B0604030504040204" pitchFamily="34" charset="0"/>
              </a:rPr>
              <a:t>     Set&lt;String&gt; keys = </a:t>
            </a:r>
            <a:r>
              <a:rPr lang="en-US" altLang="zh-CN" dirty="0" err="1">
                <a:solidFill>
                  <a:srgbClr val="000000"/>
                </a:solidFill>
                <a:latin typeface="Verdana" panose="020B0604030504040204" pitchFamily="34" charset="0"/>
              </a:rPr>
              <a:t>jedis.keys</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for</a:t>
            </a:r>
            <a:r>
              <a:rPr lang="en-US" altLang="zh-CN" dirty="0">
                <a:solidFill>
                  <a:srgbClr val="000000"/>
                </a:solidFill>
                <a:latin typeface="Verdana" panose="020B0604030504040204" pitchFamily="34" charset="0"/>
              </a:rPr>
              <a:t> (Iterator </a:t>
            </a:r>
            <a:r>
              <a:rPr lang="en-US" altLang="zh-CN" dirty="0" err="1">
                <a:solidFill>
                  <a:srgbClr val="000000"/>
                </a:solidFill>
                <a:latin typeface="Verdana" panose="020B0604030504040204" pitchFamily="34" charset="0"/>
              </a:rPr>
              <a:t>iterator</a:t>
            </a:r>
            <a:r>
              <a:rPr lang="en-US" altLang="zh-CN" dirty="0">
                <a:solidFill>
                  <a:srgbClr val="000000"/>
                </a:solidFill>
                <a:latin typeface="Verdana" panose="020B0604030504040204" pitchFamily="34" charset="0"/>
              </a:rPr>
              <a:t> = </a:t>
            </a:r>
            <a:r>
              <a:rPr lang="en-US" altLang="zh-CN" dirty="0" err="1">
                <a:solidFill>
                  <a:srgbClr val="000000"/>
                </a:solidFill>
                <a:latin typeface="Verdana" panose="020B0604030504040204" pitchFamily="34" charset="0"/>
              </a:rPr>
              <a:t>keys.iterator</a:t>
            </a:r>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iterator.hasNext</a:t>
            </a:r>
            <a:r>
              <a:rPr lang="en-US" altLang="zh-CN" dirty="0">
                <a:solidFill>
                  <a:srgbClr val="000000"/>
                </a:solidFill>
                <a:latin typeface="Verdana" panose="020B0604030504040204" pitchFamily="34" charset="0"/>
              </a:rPr>
              <a:t>();) {</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String key = (String) </a:t>
            </a:r>
            <a:r>
              <a:rPr lang="en-US" altLang="zh-CN" dirty="0" err="1">
                <a:solidFill>
                  <a:srgbClr val="000000"/>
                </a:solidFill>
                <a:latin typeface="Verdana" panose="020B0604030504040204" pitchFamily="34" charset="0"/>
              </a:rPr>
              <a:t>iterator.next</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(key);</a:t>
            </a:r>
            <a:endParaRPr lang="en-US" altLang="zh-CN" sz="1100"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a:solidFill>
                  <a:srgbClr val="000000"/>
                </a:solidFill>
                <a:latin typeface="Verdana" panose="020B0604030504040204" pitchFamily="34" charset="0"/>
              </a:rPr>
              <a:t>}</a:t>
            </a:r>
            <a:endParaRPr lang="zh-CN" altLang="en-US"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a:t>
            </a:r>
            <a:r>
              <a:rPr lang="en-US" altLang="zh-CN" dirty="0" err="1">
                <a:solidFill>
                  <a:srgbClr val="2A00FF"/>
                </a:solidFill>
                <a:latin typeface="Verdana" panose="020B0604030504040204" pitchFamily="34" charset="0"/>
              </a:rPr>
              <a:t>jedis.exists</a:t>
            </a:r>
            <a:r>
              <a:rPr lang="en-US" altLang="zh-CN" dirty="0">
                <a:solidFill>
                  <a:srgbClr val="2A00FF"/>
                </a:solidFill>
                <a:latin typeface="Verdana" panose="020B0604030504040204" pitchFamily="34" charset="0"/>
              </a:rPr>
              <a:t>====&gt;"</a:t>
            </a:r>
            <a:r>
              <a:rPr lang="en-US" altLang="zh-CN" dirty="0">
                <a:solidFill>
                  <a:srgbClr val="000000"/>
                </a:solidFill>
                <a:latin typeface="Verdana" panose="020B0604030504040204" pitchFamily="34" charset="0"/>
              </a:rPr>
              <a:t>+</a:t>
            </a:r>
            <a:r>
              <a:rPr lang="en-US" altLang="zh-CN" dirty="0" err="1">
                <a:solidFill>
                  <a:srgbClr val="000000"/>
                </a:solidFill>
                <a:latin typeface="Verdana" panose="020B0604030504040204" pitchFamily="34" charset="0"/>
              </a:rPr>
              <a:t>jedis.exists</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"k2"</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a:t>
            </a:r>
            <a:r>
              <a:rPr lang="en-US" altLang="zh-CN" dirty="0" err="1">
                <a:solidFill>
                  <a:srgbClr val="000000"/>
                </a:solidFill>
                <a:latin typeface="Verdana" panose="020B0604030504040204" pitchFamily="34" charset="0"/>
              </a:rPr>
              <a:t>jedis.ttl</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"k1"</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a:solidFill>
                  <a:srgbClr val="3F7F5F"/>
                </a:solidFill>
                <a:latin typeface="Verdana" panose="020B0604030504040204" pitchFamily="34" charset="0"/>
              </a:rPr>
              <a:t> </a:t>
            </a:r>
            <a:endParaRPr lang="zh-CN" altLang="en-US" dirty="0"/>
          </a:p>
        </p:txBody>
      </p:sp>
      <p:sp>
        <p:nvSpPr>
          <p:cNvPr id="3" name="矩形 2">
            <a:extLst>
              <a:ext uri="{FF2B5EF4-FFF2-40B4-BE49-F238E27FC236}">
                <a16:creationId xmlns:a16="http://schemas.microsoft.com/office/drawing/2014/main" id="{6DD4DB00-994F-435D-A741-CB4D92FDBF1B}"/>
              </a:ext>
            </a:extLst>
          </p:cNvPr>
          <p:cNvSpPr/>
          <p:nvPr/>
        </p:nvSpPr>
        <p:spPr>
          <a:xfrm>
            <a:off x="521902" y="1484784"/>
            <a:ext cx="2884123"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Jedis-API:    Key</a:t>
            </a:r>
            <a:endParaRPr lang="zh-CN" altLang="en-US" sz="2400" b="1">
              <a:solidFill>
                <a:srgbClr val="007C6A"/>
              </a:solidFill>
              <a:latin typeface="Arial" panose="020B0604020202020204" pitchFamily="34" charset="0"/>
            </a:endParaRPr>
          </a:p>
        </p:txBody>
      </p:sp>
      <p:sp>
        <p:nvSpPr>
          <p:cNvPr id="4" name="矩形 3">
            <a:extLst>
              <a:ext uri="{FF2B5EF4-FFF2-40B4-BE49-F238E27FC236}">
                <a16:creationId xmlns:a16="http://schemas.microsoft.com/office/drawing/2014/main" id="{F8AC2C04-089F-4C0A-BC27-A4DA69D5696A}"/>
              </a:ext>
            </a:extLst>
          </p:cNvPr>
          <p:cNvSpPr/>
          <p:nvPr/>
        </p:nvSpPr>
        <p:spPr>
          <a:xfrm>
            <a:off x="2483768" y="116632"/>
            <a:ext cx="3252301"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a:t>
            </a:r>
            <a:r>
              <a:rPr lang="en-US" altLang="zh-CN" sz="2400" b="1" dirty="0">
                <a:solidFill>
                  <a:schemeClr val="bg1"/>
                </a:solidFill>
              </a:rPr>
              <a:t>Java</a:t>
            </a:r>
            <a:r>
              <a:rPr lang="zh-CN" altLang="en-US" sz="2400" b="1" dirty="0">
                <a:solidFill>
                  <a:schemeClr val="bg1"/>
                </a:solidFill>
              </a:rPr>
              <a:t>客户端</a:t>
            </a:r>
            <a:r>
              <a:rPr lang="en-US" altLang="zh-CN" sz="2400" b="1" dirty="0" err="1">
                <a:solidFill>
                  <a:schemeClr val="bg1"/>
                </a:solidFill>
              </a:rPr>
              <a:t>Jedis</a:t>
            </a:r>
            <a:endParaRPr lang="en-US" altLang="zh-CN" sz="2400" b="1" dirty="0">
              <a:solidFill>
                <a:schemeClr val="bg1"/>
              </a:solidFill>
            </a:endParaRPr>
          </a:p>
        </p:txBody>
      </p:sp>
    </p:spTree>
    <p:extLst>
      <p:ext uri="{BB962C8B-B14F-4D97-AF65-F5344CB8AC3E}">
        <p14:creationId xmlns:p14="http://schemas.microsoft.com/office/powerpoint/2010/main" val="19665745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7F5A666-3D80-4B68-88C3-2167A861A619}"/>
              </a:ext>
            </a:extLst>
          </p:cNvPr>
          <p:cNvSpPr/>
          <p:nvPr/>
        </p:nvSpPr>
        <p:spPr>
          <a:xfrm>
            <a:off x="467544" y="1052736"/>
            <a:ext cx="3206327"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Jedis-API:    String</a:t>
            </a:r>
            <a:endParaRPr lang="zh-CN" altLang="en-US" sz="2400" b="1">
              <a:solidFill>
                <a:srgbClr val="007C6A"/>
              </a:solidFill>
              <a:latin typeface="Arial" panose="020B0604020202020204" pitchFamily="34" charset="0"/>
            </a:endParaRPr>
          </a:p>
        </p:txBody>
      </p:sp>
      <p:sp>
        <p:nvSpPr>
          <p:cNvPr id="3" name="矩形 2">
            <a:extLst>
              <a:ext uri="{FF2B5EF4-FFF2-40B4-BE49-F238E27FC236}">
                <a16:creationId xmlns:a16="http://schemas.microsoft.com/office/drawing/2014/main" id="{20D2A301-F4F1-4F23-B691-8F7D6F4E9FB2}"/>
              </a:ext>
            </a:extLst>
          </p:cNvPr>
          <p:cNvSpPr/>
          <p:nvPr/>
        </p:nvSpPr>
        <p:spPr>
          <a:xfrm>
            <a:off x="467544" y="1916832"/>
            <a:ext cx="8316416" cy="1477328"/>
          </a:xfrm>
          <a:prstGeom prst="rect">
            <a:avLst/>
          </a:prstGeom>
        </p:spPr>
        <p:txBody>
          <a:bodyPr wrap="square">
            <a:spAutoFit/>
          </a:bodyPr>
          <a:lstStyle/>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a:t>
            </a:r>
            <a:r>
              <a:rPr lang="en-US" altLang="zh-CN" dirty="0" err="1">
                <a:solidFill>
                  <a:srgbClr val="000000"/>
                </a:solidFill>
                <a:latin typeface="Verdana" panose="020B0604030504040204" pitchFamily="34" charset="0"/>
              </a:rPr>
              <a:t>jedis.get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"k1"</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jedis.set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"k4"</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"k4_Redis"</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nb-NO" altLang="zh-CN" dirty="0">
                <a:solidFill>
                  <a:srgbClr val="000000"/>
                </a:solidFill>
                <a:latin typeface="Verdana" panose="020B0604030504040204" pitchFamily="34" charset="0"/>
              </a:rPr>
              <a:t>     jedis.mset(</a:t>
            </a:r>
            <a:r>
              <a:rPr lang="nb-NO" altLang="zh-CN" dirty="0">
                <a:solidFill>
                  <a:srgbClr val="2A00FF"/>
                </a:solidFill>
                <a:latin typeface="Verdana" panose="020B0604030504040204" pitchFamily="34" charset="0"/>
              </a:rPr>
              <a:t>"str1"</a:t>
            </a:r>
            <a:r>
              <a:rPr lang="nb-NO" altLang="zh-CN" dirty="0">
                <a:solidFill>
                  <a:srgbClr val="000000"/>
                </a:solidFill>
                <a:latin typeface="Verdana" panose="020B0604030504040204" pitchFamily="34" charset="0"/>
              </a:rPr>
              <a:t>,</a:t>
            </a:r>
            <a:r>
              <a:rPr lang="nb-NO" altLang="zh-CN" dirty="0">
                <a:solidFill>
                  <a:srgbClr val="2A00FF"/>
                </a:solidFill>
                <a:latin typeface="Verdana" panose="020B0604030504040204" pitchFamily="34" charset="0"/>
              </a:rPr>
              <a:t>"v1"</a:t>
            </a:r>
            <a:r>
              <a:rPr lang="nb-NO" altLang="zh-CN" dirty="0">
                <a:solidFill>
                  <a:srgbClr val="000000"/>
                </a:solidFill>
                <a:latin typeface="Verdana" panose="020B0604030504040204" pitchFamily="34" charset="0"/>
              </a:rPr>
              <a:t>,</a:t>
            </a:r>
            <a:r>
              <a:rPr lang="nb-NO" altLang="zh-CN" dirty="0">
                <a:solidFill>
                  <a:srgbClr val="2A00FF"/>
                </a:solidFill>
                <a:latin typeface="Verdana" panose="020B0604030504040204" pitchFamily="34" charset="0"/>
              </a:rPr>
              <a:t>"str2"</a:t>
            </a:r>
            <a:r>
              <a:rPr lang="nb-NO" altLang="zh-CN" dirty="0">
                <a:solidFill>
                  <a:srgbClr val="000000"/>
                </a:solidFill>
                <a:latin typeface="Verdana" panose="020B0604030504040204" pitchFamily="34" charset="0"/>
              </a:rPr>
              <a:t>,</a:t>
            </a:r>
            <a:r>
              <a:rPr lang="nb-NO" altLang="zh-CN" dirty="0">
                <a:solidFill>
                  <a:srgbClr val="2A00FF"/>
                </a:solidFill>
                <a:latin typeface="Verdana" panose="020B0604030504040204" pitchFamily="34" charset="0"/>
              </a:rPr>
              <a:t>"v2"</a:t>
            </a:r>
            <a:r>
              <a:rPr lang="nb-NO" altLang="zh-CN" dirty="0">
                <a:solidFill>
                  <a:srgbClr val="000000"/>
                </a:solidFill>
                <a:latin typeface="Verdana" panose="020B0604030504040204" pitchFamily="34" charset="0"/>
              </a:rPr>
              <a:t>,</a:t>
            </a:r>
            <a:r>
              <a:rPr lang="nb-NO" altLang="zh-CN" dirty="0">
                <a:solidFill>
                  <a:srgbClr val="2A00FF"/>
                </a:solidFill>
                <a:latin typeface="Verdana" panose="020B0604030504040204" pitchFamily="34" charset="0"/>
              </a:rPr>
              <a:t>"str3"</a:t>
            </a:r>
            <a:r>
              <a:rPr lang="nb-NO" altLang="zh-CN" dirty="0">
                <a:solidFill>
                  <a:srgbClr val="000000"/>
                </a:solidFill>
                <a:latin typeface="Verdana" panose="020B0604030504040204" pitchFamily="34" charset="0"/>
              </a:rPr>
              <a:t>,</a:t>
            </a:r>
            <a:r>
              <a:rPr lang="nb-NO" altLang="zh-CN" dirty="0">
                <a:solidFill>
                  <a:srgbClr val="2A00FF"/>
                </a:solidFill>
                <a:latin typeface="Verdana" panose="020B0604030504040204" pitchFamily="34" charset="0"/>
              </a:rPr>
              <a:t>"v3"</a:t>
            </a:r>
            <a:r>
              <a:rPr lang="nb-NO" altLang="zh-CN" dirty="0">
                <a:solidFill>
                  <a:srgbClr val="000000"/>
                </a:solidFill>
                <a:latin typeface="Verdana" panose="020B0604030504040204" pitchFamily="34" charset="0"/>
              </a:rPr>
              <a:t>);</a:t>
            </a:r>
            <a:endParaRPr lang="nb-NO"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a:t>
            </a:r>
            <a:r>
              <a:rPr lang="en-US" altLang="zh-CN" dirty="0" err="1">
                <a:solidFill>
                  <a:srgbClr val="000000"/>
                </a:solidFill>
                <a:latin typeface="Verdana" panose="020B0604030504040204" pitchFamily="34" charset="0"/>
              </a:rPr>
              <a:t>jedis.mget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"str1"</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"str2"</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"str3"</a:t>
            </a:r>
            <a:r>
              <a:rPr lang="en-US" altLang="zh-CN" dirty="0">
                <a:solidFill>
                  <a:srgbClr val="000000"/>
                </a:solidFill>
                <a:latin typeface="Verdana" panose="020B0604030504040204" pitchFamily="34" charset="0"/>
              </a:rPr>
              <a:t>));</a:t>
            </a:r>
            <a:endParaRPr lang="zh-CN" altLang="en-US" dirty="0"/>
          </a:p>
        </p:txBody>
      </p:sp>
      <p:sp>
        <p:nvSpPr>
          <p:cNvPr id="4" name="矩形 3">
            <a:extLst>
              <a:ext uri="{FF2B5EF4-FFF2-40B4-BE49-F238E27FC236}">
                <a16:creationId xmlns:a16="http://schemas.microsoft.com/office/drawing/2014/main" id="{B87EBC9B-F050-4AA6-9EF5-5133A774E062}"/>
              </a:ext>
            </a:extLst>
          </p:cNvPr>
          <p:cNvSpPr/>
          <p:nvPr/>
        </p:nvSpPr>
        <p:spPr>
          <a:xfrm>
            <a:off x="1259632" y="4797152"/>
            <a:ext cx="6984776" cy="1200329"/>
          </a:xfrm>
          <a:prstGeom prst="rect">
            <a:avLst/>
          </a:prstGeom>
        </p:spPr>
        <p:txBody>
          <a:bodyPr wrap="square">
            <a:spAutoFit/>
          </a:bodyPr>
          <a:lstStyle/>
          <a:p>
            <a:r>
              <a:rPr lang="en-US" altLang="zh-CN" dirty="0">
                <a:solidFill>
                  <a:srgbClr val="000000"/>
                </a:solidFill>
                <a:latin typeface="Verdana" panose="020B0604030504040204" pitchFamily="34" charset="0"/>
              </a:rPr>
              <a:t>List&lt;String&gt; list = </a:t>
            </a:r>
            <a:r>
              <a:rPr lang="en-US" altLang="zh-CN" dirty="0" err="1">
                <a:solidFill>
                  <a:srgbClr val="000000"/>
                </a:solidFill>
                <a:latin typeface="Verdana" panose="020B0604030504040204" pitchFamily="34" charset="0"/>
              </a:rPr>
              <a:t>jedis.lrange</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"mylist"</a:t>
            </a:r>
            <a:r>
              <a:rPr lang="en-US" altLang="zh-CN" dirty="0">
                <a:solidFill>
                  <a:srgbClr val="000000"/>
                </a:solidFill>
                <a:latin typeface="Verdana" panose="020B0604030504040204" pitchFamily="34" charset="0"/>
              </a:rPr>
              <a:t>,0,-1);</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for</a:t>
            </a:r>
            <a:r>
              <a:rPr lang="en-US" altLang="zh-CN" dirty="0">
                <a:solidFill>
                  <a:srgbClr val="000000"/>
                </a:solidFill>
                <a:latin typeface="Verdana" panose="020B0604030504040204" pitchFamily="34" charset="0"/>
              </a:rPr>
              <a:t> (String element : list) {</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(element);</a:t>
            </a:r>
            <a:endParaRPr lang="en-US" altLang="zh-CN" sz="1100"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a:solidFill>
                  <a:srgbClr val="000000"/>
                </a:solidFill>
                <a:latin typeface="Verdana" panose="020B0604030504040204" pitchFamily="34" charset="0"/>
              </a:rPr>
              <a:t>}</a:t>
            </a:r>
            <a:endParaRPr lang="zh-CN" altLang="en-US" sz="1100" dirty="0">
              <a:solidFill>
                <a:srgbClr val="000000"/>
              </a:solidFill>
              <a:latin typeface="Verdana" panose="020B0604030504040204" pitchFamily="34" charset="0"/>
            </a:endParaRPr>
          </a:p>
        </p:txBody>
      </p:sp>
      <p:sp>
        <p:nvSpPr>
          <p:cNvPr id="5" name="矩形 4">
            <a:extLst>
              <a:ext uri="{FF2B5EF4-FFF2-40B4-BE49-F238E27FC236}">
                <a16:creationId xmlns:a16="http://schemas.microsoft.com/office/drawing/2014/main" id="{56DE7832-AA17-455B-9A14-C4C23D0CB931}"/>
              </a:ext>
            </a:extLst>
          </p:cNvPr>
          <p:cNvSpPr/>
          <p:nvPr/>
        </p:nvSpPr>
        <p:spPr>
          <a:xfrm>
            <a:off x="467543" y="4005064"/>
            <a:ext cx="2864887"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Jedis-API:    List</a:t>
            </a:r>
            <a:endParaRPr lang="zh-CN" altLang="en-US" sz="2400" b="1">
              <a:solidFill>
                <a:srgbClr val="007C6A"/>
              </a:solidFill>
              <a:latin typeface="Arial" panose="020B0604020202020204" pitchFamily="34" charset="0"/>
            </a:endParaRPr>
          </a:p>
        </p:txBody>
      </p:sp>
      <p:sp>
        <p:nvSpPr>
          <p:cNvPr id="6" name="矩形 5">
            <a:extLst>
              <a:ext uri="{FF2B5EF4-FFF2-40B4-BE49-F238E27FC236}">
                <a16:creationId xmlns:a16="http://schemas.microsoft.com/office/drawing/2014/main" id="{63FE54D0-70BF-4059-81E2-D4CE5E8519FD}"/>
              </a:ext>
            </a:extLst>
          </p:cNvPr>
          <p:cNvSpPr/>
          <p:nvPr/>
        </p:nvSpPr>
        <p:spPr>
          <a:xfrm>
            <a:off x="2483768" y="116632"/>
            <a:ext cx="3252301"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a:t>
            </a:r>
            <a:r>
              <a:rPr lang="en-US" altLang="zh-CN" sz="2400" b="1" dirty="0">
                <a:solidFill>
                  <a:schemeClr val="bg1"/>
                </a:solidFill>
              </a:rPr>
              <a:t>Java</a:t>
            </a:r>
            <a:r>
              <a:rPr lang="zh-CN" altLang="en-US" sz="2400" b="1" dirty="0">
                <a:solidFill>
                  <a:schemeClr val="bg1"/>
                </a:solidFill>
              </a:rPr>
              <a:t>客户端</a:t>
            </a:r>
            <a:r>
              <a:rPr lang="en-US" altLang="zh-CN" sz="2400" b="1" dirty="0" err="1">
                <a:solidFill>
                  <a:schemeClr val="bg1"/>
                </a:solidFill>
              </a:rPr>
              <a:t>Jedis</a:t>
            </a:r>
            <a:endParaRPr lang="en-US" altLang="zh-CN" sz="2400" b="1" dirty="0">
              <a:solidFill>
                <a:schemeClr val="bg1"/>
              </a:solidFill>
            </a:endParaRPr>
          </a:p>
        </p:txBody>
      </p:sp>
    </p:spTree>
    <p:extLst>
      <p:ext uri="{BB962C8B-B14F-4D97-AF65-F5344CB8AC3E}">
        <p14:creationId xmlns:p14="http://schemas.microsoft.com/office/powerpoint/2010/main" val="36609745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90A1F19-4D0B-470B-AC85-2429D5D00456}"/>
              </a:ext>
            </a:extLst>
          </p:cNvPr>
          <p:cNvSpPr/>
          <p:nvPr/>
        </p:nvSpPr>
        <p:spPr>
          <a:xfrm>
            <a:off x="539552" y="1988840"/>
            <a:ext cx="8262664" cy="2754600"/>
          </a:xfrm>
          <a:prstGeom prst="rect">
            <a:avLst/>
          </a:prstGeom>
        </p:spPr>
        <p:txBody>
          <a:bodyPr wrap="square">
            <a:spAutoFit/>
          </a:bodyPr>
          <a:lstStyle/>
          <a:p>
            <a:endParaRPr lang="en-US" altLang="zh-CN" sz="1100" dirty="0">
              <a:solidFill>
                <a:srgbClr val="3F7F5F"/>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jedis.sadd</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"orders"</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"jd001"</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jedis.sadd</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"orders"</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"jd002"</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jedis.sadd</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"orders"</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"jd003"</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Set&lt;String&gt; set1 = </a:t>
            </a:r>
            <a:r>
              <a:rPr lang="en-US" altLang="zh-CN" dirty="0" err="1">
                <a:solidFill>
                  <a:srgbClr val="000000"/>
                </a:solidFill>
                <a:latin typeface="Verdana" panose="020B0604030504040204" pitchFamily="34" charset="0"/>
              </a:rPr>
              <a:t>jedis.smembers</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"orders"</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for</a:t>
            </a:r>
            <a:r>
              <a:rPr lang="en-US" altLang="zh-CN" dirty="0">
                <a:solidFill>
                  <a:srgbClr val="000000"/>
                </a:solidFill>
                <a:latin typeface="Verdana" panose="020B0604030504040204" pitchFamily="34" charset="0"/>
              </a:rPr>
              <a:t> (Iterator </a:t>
            </a:r>
            <a:r>
              <a:rPr lang="en-US" altLang="zh-CN" dirty="0" err="1">
                <a:solidFill>
                  <a:srgbClr val="000000"/>
                </a:solidFill>
                <a:latin typeface="Verdana" panose="020B0604030504040204" pitchFamily="34" charset="0"/>
              </a:rPr>
              <a:t>iterator</a:t>
            </a:r>
            <a:r>
              <a:rPr lang="en-US" altLang="zh-CN" dirty="0">
                <a:solidFill>
                  <a:srgbClr val="000000"/>
                </a:solidFill>
                <a:latin typeface="Verdana" panose="020B0604030504040204" pitchFamily="34" charset="0"/>
              </a:rPr>
              <a:t> = set1.iterator(); </a:t>
            </a:r>
            <a:r>
              <a:rPr lang="en-US" altLang="zh-CN" dirty="0" err="1">
                <a:solidFill>
                  <a:srgbClr val="000000"/>
                </a:solidFill>
                <a:latin typeface="Verdana" panose="020B0604030504040204" pitchFamily="34" charset="0"/>
              </a:rPr>
              <a:t>iterator.hasNext</a:t>
            </a:r>
            <a:r>
              <a:rPr lang="en-US" altLang="zh-CN" dirty="0">
                <a:solidFill>
                  <a:srgbClr val="000000"/>
                </a:solidFill>
                <a:latin typeface="Verdana" panose="020B0604030504040204" pitchFamily="34" charset="0"/>
              </a:rPr>
              <a:t>();) {</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String </a:t>
            </a:r>
            <a:r>
              <a:rPr lang="en-US" altLang="zh-CN" dirty="0" err="1">
                <a:solidFill>
                  <a:srgbClr val="000000"/>
                </a:solidFill>
                <a:latin typeface="Verdana" panose="020B0604030504040204" pitchFamily="34" charset="0"/>
              </a:rPr>
              <a:t>string</a:t>
            </a:r>
            <a:r>
              <a:rPr lang="en-US" altLang="zh-CN" dirty="0">
                <a:solidFill>
                  <a:srgbClr val="000000"/>
                </a:solidFill>
                <a:latin typeface="Verdana" panose="020B0604030504040204" pitchFamily="34" charset="0"/>
              </a:rPr>
              <a:t> = (String) </a:t>
            </a:r>
            <a:r>
              <a:rPr lang="en-US" altLang="zh-CN" dirty="0" err="1">
                <a:solidFill>
                  <a:srgbClr val="000000"/>
                </a:solidFill>
                <a:latin typeface="Verdana" panose="020B0604030504040204" pitchFamily="34" charset="0"/>
              </a:rPr>
              <a:t>iterator.next</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(string);</a:t>
            </a:r>
            <a:endParaRPr lang="en-US" altLang="zh-CN" sz="1100"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a:solidFill>
                  <a:srgbClr val="000000"/>
                </a:solidFill>
                <a:latin typeface="Verdana" panose="020B0604030504040204" pitchFamily="34" charset="0"/>
              </a:rPr>
              <a:t>}</a:t>
            </a:r>
            <a:endParaRPr lang="zh-CN" altLang="en-US"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jedis.srem</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"orders"</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"jd002"</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p:txBody>
      </p:sp>
      <p:sp>
        <p:nvSpPr>
          <p:cNvPr id="3" name="矩形 2">
            <a:extLst>
              <a:ext uri="{FF2B5EF4-FFF2-40B4-BE49-F238E27FC236}">
                <a16:creationId xmlns:a16="http://schemas.microsoft.com/office/drawing/2014/main" id="{4C80D841-0737-40A8-AB86-A3D060D21DC4}"/>
              </a:ext>
            </a:extLst>
          </p:cNvPr>
          <p:cNvSpPr/>
          <p:nvPr/>
        </p:nvSpPr>
        <p:spPr>
          <a:xfrm>
            <a:off x="467544" y="1052736"/>
            <a:ext cx="2763898"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Jedis-API:    set</a:t>
            </a:r>
            <a:endParaRPr lang="zh-CN" altLang="en-US" sz="2400" b="1">
              <a:solidFill>
                <a:srgbClr val="007C6A"/>
              </a:solidFill>
              <a:latin typeface="Arial" panose="020B0604020202020204" pitchFamily="34" charset="0"/>
            </a:endParaRPr>
          </a:p>
        </p:txBody>
      </p:sp>
      <p:sp>
        <p:nvSpPr>
          <p:cNvPr id="4" name="矩形 3">
            <a:extLst>
              <a:ext uri="{FF2B5EF4-FFF2-40B4-BE49-F238E27FC236}">
                <a16:creationId xmlns:a16="http://schemas.microsoft.com/office/drawing/2014/main" id="{9FC7930E-2A40-4E7B-8F12-C6749A0901E8}"/>
              </a:ext>
            </a:extLst>
          </p:cNvPr>
          <p:cNvSpPr/>
          <p:nvPr/>
        </p:nvSpPr>
        <p:spPr>
          <a:xfrm>
            <a:off x="2483768" y="116632"/>
            <a:ext cx="3252301"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a:t>
            </a:r>
            <a:r>
              <a:rPr lang="en-US" altLang="zh-CN" sz="2400" b="1" dirty="0">
                <a:solidFill>
                  <a:schemeClr val="bg1"/>
                </a:solidFill>
              </a:rPr>
              <a:t>Java</a:t>
            </a:r>
            <a:r>
              <a:rPr lang="zh-CN" altLang="en-US" sz="2400" b="1" dirty="0">
                <a:solidFill>
                  <a:schemeClr val="bg1"/>
                </a:solidFill>
              </a:rPr>
              <a:t>客户端</a:t>
            </a:r>
            <a:r>
              <a:rPr lang="en-US" altLang="zh-CN" sz="2400" b="1" dirty="0" err="1">
                <a:solidFill>
                  <a:schemeClr val="bg1"/>
                </a:solidFill>
              </a:rPr>
              <a:t>Jedis</a:t>
            </a:r>
            <a:endParaRPr lang="en-US" altLang="zh-CN" sz="2400" b="1" dirty="0">
              <a:solidFill>
                <a:schemeClr val="bg1"/>
              </a:solidFill>
            </a:endParaRPr>
          </a:p>
        </p:txBody>
      </p:sp>
    </p:spTree>
    <p:extLst>
      <p:ext uri="{BB962C8B-B14F-4D97-AF65-F5344CB8AC3E}">
        <p14:creationId xmlns:p14="http://schemas.microsoft.com/office/powerpoint/2010/main" val="22252904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EB59B0F-9D42-42CB-B39F-8D36D44D4E93}"/>
              </a:ext>
            </a:extLst>
          </p:cNvPr>
          <p:cNvSpPr/>
          <p:nvPr/>
        </p:nvSpPr>
        <p:spPr>
          <a:xfrm>
            <a:off x="251520" y="2060848"/>
            <a:ext cx="8568952" cy="3139321"/>
          </a:xfrm>
          <a:prstGeom prst="rect">
            <a:avLst/>
          </a:prstGeom>
        </p:spPr>
        <p:txBody>
          <a:bodyPr wrap="square">
            <a:spAutoFit/>
          </a:bodyPr>
          <a:lstStyle/>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jedis.hset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"hash1"</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"userName"</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"lisi"</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a:t>
            </a:r>
            <a:r>
              <a:rPr lang="en-US" altLang="zh-CN" dirty="0" err="1">
                <a:solidFill>
                  <a:srgbClr val="000000"/>
                </a:solidFill>
                <a:latin typeface="Verdana" panose="020B0604030504040204" pitchFamily="34" charset="0"/>
              </a:rPr>
              <a:t>jedis.hget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"hash1"</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"userName"</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Map&lt;</a:t>
            </a:r>
            <a:r>
              <a:rPr lang="en-US" altLang="zh-CN" dirty="0" err="1">
                <a:solidFill>
                  <a:srgbClr val="000000"/>
                </a:solidFill>
                <a:latin typeface="Verdana" panose="020B0604030504040204" pitchFamily="34" charset="0"/>
              </a:rPr>
              <a:t>String,String</a:t>
            </a:r>
            <a:r>
              <a:rPr lang="en-US" altLang="zh-CN" dirty="0">
                <a:solidFill>
                  <a:srgbClr val="000000"/>
                </a:solidFill>
                <a:latin typeface="Verdana" panose="020B0604030504040204" pitchFamily="34" charset="0"/>
              </a:rPr>
              <a:t>&gt; map = </a:t>
            </a:r>
            <a:r>
              <a:rPr lang="en-US" altLang="zh-CN" b="1" dirty="0">
                <a:solidFill>
                  <a:srgbClr val="7F0055"/>
                </a:solidFill>
                <a:latin typeface="Verdana" panose="020B0604030504040204" pitchFamily="34" charset="0"/>
              </a:rPr>
              <a:t>new</a:t>
            </a:r>
            <a:r>
              <a:rPr lang="en-US" altLang="zh-CN" dirty="0">
                <a:solidFill>
                  <a:srgbClr val="000000"/>
                </a:solidFill>
                <a:latin typeface="Verdana" panose="020B0604030504040204" pitchFamily="34" charset="0"/>
              </a:rPr>
              <a:t> HashMap&lt;</a:t>
            </a:r>
            <a:r>
              <a:rPr lang="en-US" altLang="zh-CN" dirty="0" err="1">
                <a:solidFill>
                  <a:srgbClr val="000000"/>
                </a:solidFill>
                <a:latin typeface="Verdana" panose="020B0604030504040204" pitchFamily="34" charset="0"/>
              </a:rPr>
              <a:t>String,String</a:t>
            </a:r>
            <a:r>
              <a:rPr lang="en-US" altLang="zh-CN" dirty="0">
                <a:solidFill>
                  <a:srgbClr val="000000"/>
                </a:solidFill>
                <a:latin typeface="Verdana" panose="020B0604030504040204" pitchFamily="34" charset="0"/>
              </a:rPr>
              <a:t>&gt;();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map.put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"telphone"</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"13810169999"</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map.put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"address"</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a:t>
            </a:r>
            <a:r>
              <a:rPr lang="en-US" altLang="zh-CN" dirty="0" err="1">
                <a:solidFill>
                  <a:srgbClr val="2A00FF"/>
                </a:solidFill>
                <a:latin typeface="Verdana" panose="020B0604030504040204" pitchFamily="34" charset="0"/>
              </a:rPr>
              <a:t>atguigu</a:t>
            </a:r>
            <a:r>
              <a:rPr lang="en-US" altLang="zh-CN" dirty="0">
                <a:solidFill>
                  <a:srgbClr val="2A00FF"/>
                </a:solidFill>
                <a:latin typeface="Verdana" panose="020B0604030504040204" pitchFamily="34" charset="0"/>
              </a:rPr>
              <a:t>"</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map.put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"email"</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"abc@163.com"</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jedis.hmset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"hash2"</a:t>
            </a:r>
            <a:r>
              <a:rPr lang="en-US" altLang="zh-CN" dirty="0">
                <a:solidFill>
                  <a:srgbClr val="000000"/>
                </a:solidFill>
                <a:latin typeface="Verdana" panose="020B0604030504040204" pitchFamily="34" charset="0"/>
              </a:rPr>
              <a:t>,map);</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List&lt;String&gt; result = </a:t>
            </a:r>
            <a:r>
              <a:rPr lang="en-US" altLang="zh-CN" dirty="0" err="1">
                <a:solidFill>
                  <a:srgbClr val="000000"/>
                </a:solidFill>
                <a:latin typeface="Verdana" panose="020B0604030504040204" pitchFamily="34" charset="0"/>
              </a:rPr>
              <a:t>jedis.hmget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"hash2"</a:t>
            </a:r>
            <a:r>
              <a:rPr lang="en-US" altLang="zh-CN" dirty="0">
                <a:solidFill>
                  <a:srgbClr val="000000"/>
                </a:solidFill>
                <a:latin typeface="Verdana" panose="020B0604030504040204" pitchFamily="34" charset="0"/>
              </a:rPr>
              <a:t>, </a:t>
            </a:r>
            <a:r>
              <a:rPr lang="en-US" altLang="zh-CN" dirty="0">
                <a:solidFill>
                  <a:srgbClr val="2A00FF"/>
                </a:solidFill>
                <a:latin typeface="Verdana" panose="020B0604030504040204" pitchFamily="34" charset="0"/>
              </a:rPr>
              <a:t>"</a:t>
            </a:r>
            <a:r>
              <a:rPr lang="en-US" altLang="zh-CN" dirty="0" err="1">
                <a:solidFill>
                  <a:srgbClr val="2A00FF"/>
                </a:solidFill>
                <a:latin typeface="Verdana" panose="020B0604030504040204" pitchFamily="34" charset="0"/>
              </a:rPr>
              <a:t>telphone</a:t>
            </a:r>
            <a:r>
              <a:rPr lang="en-US" altLang="zh-CN" dirty="0">
                <a:solidFill>
                  <a:srgbClr val="2A00FF"/>
                </a:solidFill>
                <a:latin typeface="Verdana" panose="020B0604030504040204" pitchFamily="34" charset="0"/>
              </a:rPr>
              <a: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"email"</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for</a:t>
            </a:r>
            <a:r>
              <a:rPr lang="en-US" altLang="zh-CN" dirty="0">
                <a:solidFill>
                  <a:srgbClr val="000000"/>
                </a:solidFill>
                <a:latin typeface="Verdana" panose="020B0604030504040204" pitchFamily="34" charset="0"/>
              </a:rPr>
              <a:t> (String element : result) {</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(element);</a:t>
            </a:r>
            <a:endParaRPr lang="en-US" altLang="zh-CN" sz="1100"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a:solidFill>
                  <a:srgbClr val="000000"/>
                </a:solidFill>
                <a:latin typeface="Verdana" panose="020B0604030504040204" pitchFamily="34" charset="0"/>
              </a:rPr>
              <a:t>}</a:t>
            </a:r>
            <a:endParaRPr lang="zh-CN" altLang="en-US" sz="1100" dirty="0">
              <a:solidFill>
                <a:srgbClr val="000000"/>
              </a:solidFill>
              <a:latin typeface="Verdana" panose="020B0604030504040204" pitchFamily="34" charset="0"/>
            </a:endParaRPr>
          </a:p>
        </p:txBody>
      </p:sp>
      <p:sp>
        <p:nvSpPr>
          <p:cNvPr id="3" name="矩形 2">
            <a:extLst>
              <a:ext uri="{FF2B5EF4-FFF2-40B4-BE49-F238E27FC236}">
                <a16:creationId xmlns:a16="http://schemas.microsoft.com/office/drawing/2014/main" id="{CF3AAE6E-288B-4DBF-A882-233A66398D8C}"/>
              </a:ext>
            </a:extLst>
          </p:cNvPr>
          <p:cNvSpPr/>
          <p:nvPr/>
        </p:nvSpPr>
        <p:spPr>
          <a:xfrm>
            <a:off x="467544" y="1052736"/>
            <a:ext cx="3036409"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Jedis-API:    hash</a:t>
            </a:r>
            <a:endParaRPr lang="zh-CN" altLang="en-US" sz="2400" b="1">
              <a:solidFill>
                <a:srgbClr val="007C6A"/>
              </a:solidFill>
              <a:latin typeface="Arial" panose="020B0604020202020204" pitchFamily="34" charset="0"/>
            </a:endParaRPr>
          </a:p>
        </p:txBody>
      </p:sp>
      <p:sp>
        <p:nvSpPr>
          <p:cNvPr id="4" name="矩形 3">
            <a:extLst>
              <a:ext uri="{FF2B5EF4-FFF2-40B4-BE49-F238E27FC236}">
                <a16:creationId xmlns:a16="http://schemas.microsoft.com/office/drawing/2014/main" id="{18E720B9-D440-47C4-ACEF-F5A8CE05F2CA}"/>
              </a:ext>
            </a:extLst>
          </p:cNvPr>
          <p:cNvSpPr/>
          <p:nvPr/>
        </p:nvSpPr>
        <p:spPr>
          <a:xfrm>
            <a:off x="2483768" y="116632"/>
            <a:ext cx="3252301"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a:t>
            </a:r>
            <a:r>
              <a:rPr lang="en-US" altLang="zh-CN" sz="2400" b="1" dirty="0">
                <a:solidFill>
                  <a:schemeClr val="bg1"/>
                </a:solidFill>
              </a:rPr>
              <a:t>Java</a:t>
            </a:r>
            <a:r>
              <a:rPr lang="zh-CN" altLang="en-US" sz="2400" b="1" dirty="0">
                <a:solidFill>
                  <a:schemeClr val="bg1"/>
                </a:solidFill>
              </a:rPr>
              <a:t>客户端</a:t>
            </a:r>
            <a:r>
              <a:rPr lang="en-US" altLang="zh-CN" sz="2400" b="1" dirty="0" err="1">
                <a:solidFill>
                  <a:schemeClr val="bg1"/>
                </a:solidFill>
              </a:rPr>
              <a:t>Jedis</a:t>
            </a:r>
            <a:endParaRPr lang="en-US" altLang="zh-CN" sz="2400" b="1" dirty="0">
              <a:solidFill>
                <a:schemeClr val="bg1"/>
              </a:solidFill>
            </a:endParaRPr>
          </a:p>
        </p:txBody>
      </p:sp>
    </p:spTree>
    <p:extLst>
      <p:ext uri="{BB962C8B-B14F-4D97-AF65-F5344CB8AC3E}">
        <p14:creationId xmlns:p14="http://schemas.microsoft.com/office/powerpoint/2010/main" val="30252638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345AFDC-DFB7-48DD-8583-F3A7E554AF42}"/>
              </a:ext>
            </a:extLst>
          </p:cNvPr>
          <p:cNvSpPr/>
          <p:nvPr/>
        </p:nvSpPr>
        <p:spPr>
          <a:xfrm>
            <a:off x="611560" y="1844824"/>
            <a:ext cx="7704856" cy="2585323"/>
          </a:xfrm>
          <a:prstGeom prst="rect">
            <a:avLst/>
          </a:prstGeom>
        </p:spPr>
        <p:txBody>
          <a:bodyPr wrap="square">
            <a:spAutoFit/>
          </a:bodyPr>
          <a:lstStyle/>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jedis.zadd</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"zset01"</a:t>
            </a:r>
            <a:r>
              <a:rPr lang="en-US" altLang="zh-CN" dirty="0">
                <a:solidFill>
                  <a:srgbClr val="000000"/>
                </a:solidFill>
                <a:latin typeface="Verdana" panose="020B0604030504040204" pitchFamily="34" charset="0"/>
              </a:rPr>
              <a:t>,60d,</a:t>
            </a:r>
            <a:r>
              <a:rPr lang="en-US" altLang="zh-CN" dirty="0">
                <a:solidFill>
                  <a:srgbClr val="2A00FF"/>
                </a:solidFill>
                <a:latin typeface="Verdana" panose="020B0604030504040204" pitchFamily="34" charset="0"/>
              </a:rPr>
              <a:t>"v1"</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jedis.zadd</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"zset01"</a:t>
            </a:r>
            <a:r>
              <a:rPr lang="en-US" altLang="zh-CN" dirty="0">
                <a:solidFill>
                  <a:srgbClr val="000000"/>
                </a:solidFill>
                <a:latin typeface="Verdana" panose="020B0604030504040204" pitchFamily="34" charset="0"/>
              </a:rPr>
              <a:t>,70d,</a:t>
            </a:r>
            <a:r>
              <a:rPr lang="en-US" altLang="zh-CN" dirty="0">
                <a:solidFill>
                  <a:srgbClr val="2A00FF"/>
                </a:solidFill>
                <a:latin typeface="Verdana" panose="020B0604030504040204" pitchFamily="34" charset="0"/>
              </a:rPr>
              <a:t>"v2"</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jedis.zadd</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"zset01"</a:t>
            </a:r>
            <a:r>
              <a:rPr lang="en-US" altLang="zh-CN" dirty="0">
                <a:solidFill>
                  <a:srgbClr val="000000"/>
                </a:solidFill>
                <a:latin typeface="Verdana" panose="020B0604030504040204" pitchFamily="34" charset="0"/>
              </a:rPr>
              <a:t>,80d,</a:t>
            </a:r>
            <a:r>
              <a:rPr lang="en-US" altLang="zh-CN" dirty="0">
                <a:solidFill>
                  <a:srgbClr val="2A00FF"/>
                </a:solidFill>
                <a:latin typeface="Verdana" panose="020B0604030504040204" pitchFamily="34" charset="0"/>
              </a:rPr>
              <a:t>"v3"</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jedis.zadd</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"zset01"</a:t>
            </a:r>
            <a:r>
              <a:rPr lang="en-US" altLang="zh-CN" dirty="0">
                <a:solidFill>
                  <a:srgbClr val="000000"/>
                </a:solidFill>
                <a:latin typeface="Verdana" panose="020B0604030504040204" pitchFamily="34" charset="0"/>
              </a:rPr>
              <a:t>,90d,</a:t>
            </a:r>
            <a:r>
              <a:rPr lang="en-US" altLang="zh-CN" dirty="0">
                <a:solidFill>
                  <a:srgbClr val="2A00FF"/>
                </a:solidFill>
                <a:latin typeface="Verdana" panose="020B0604030504040204" pitchFamily="34" charset="0"/>
              </a:rPr>
              <a:t>"v4"</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Set&lt;String&gt; s1 = </a:t>
            </a:r>
            <a:r>
              <a:rPr lang="en-US" altLang="zh-CN" dirty="0" err="1">
                <a:solidFill>
                  <a:srgbClr val="000000"/>
                </a:solidFill>
                <a:latin typeface="Verdana" panose="020B0604030504040204" pitchFamily="34" charset="0"/>
              </a:rPr>
              <a:t>jedis.zrange</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"zset01"</a:t>
            </a:r>
            <a:r>
              <a:rPr lang="en-US" altLang="zh-CN" dirty="0">
                <a:solidFill>
                  <a:srgbClr val="000000"/>
                </a:solidFill>
                <a:latin typeface="Verdana" panose="020B0604030504040204" pitchFamily="34" charset="0"/>
              </a:rPr>
              <a:t>,0,-1);</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for</a:t>
            </a:r>
            <a:r>
              <a:rPr lang="en-US" altLang="zh-CN" dirty="0">
                <a:solidFill>
                  <a:srgbClr val="000000"/>
                </a:solidFill>
                <a:latin typeface="Verdana" panose="020B0604030504040204" pitchFamily="34" charset="0"/>
              </a:rPr>
              <a:t> (Iterator </a:t>
            </a:r>
            <a:r>
              <a:rPr lang="en-US" altLang="zh-CN" dirty="0" err="1">
                <a:solidFill>
                  <a:srgbClr val="000000"/>
                </a:solidFill>
                <a:latin typeface="Verdana" panose="020B0604030504040204" pitchFamily="34" charset="0"/>
              </a:rPr>
              <a:t>iterator</a:t>
            </a:r>
            <a:r>
              <a:rPr lang="en-US" altLang="zh-CN" dirty="0">
                <a:solidFill>
                  <a:srgbClr val="000000"/>
                </a:solidFill>
                <a:latin typeface="Verdana" panose="020B0604030504040204" pitchFamily="34" charset="0"/>
              </a:rPr>
              <a:t> = s1.iterator(); </a:t>
            </a:r>
            <a:r>
              <a:rPr lang="en-US" altLang="zh-CN" dirty="0" err="1">
                <a:solidFill>
                  <a:srgbClr val="000000"/>
                </a:solidFill>
                <a:latin typeface="Verdana" panose="020B0604030504040204" pitchFamily="34" charset="0"/>
              </a:rPr>
              <a:t>iterator.hasNext</a:t>
            </a:r>
            <a:r>
              <a:rPr lang="en-US" altLang="zh-CN" dirty="0">
                <a:solidFill>
                  <a:srgbClr val="000000"/>
                </a:solidFill>
                <a:latin typeface="Verdana" panose="020B0604030504040204" pitchFamily="34" charset="0"/>
              </a:rPr>
              <a:t>();) {</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String </a:t>
            </a:r>
            <a:r>
              <a:rPr lang="en-US" altLang="zh-CN" dirty="0" err="1">
                <a:solidFill>
                  <a:srgbClr val="000000"/>
                </a:solidFill>
                <a:latin typeface="Verdana" panose="020B0604030504040204" pitchFamily="34" charset="0"/>
              </a:rPr>
              <a:t>string</a:t>
            </a:r>
            <a:r>
              <a:rPr lang="en-US" altLang="zh-CN" dirty="0">
                <a:solidFill>
                  <a:srgbClr val="000000"/>
                </a:solidFill>
                <a:latin typeface="Verdana" panose="020B0604030504040204" pitchFamily="34" charset="0"/>
              </a:rPr>
              <a:t> = (String) </a:t>
            </a:r>
            <a:r>
              <a:rPr lang="en-US" altLang="zh-CN" dirty="0" err="1">
                <a:solidFill>
                  <a:srgbClr val="000000"/>
                </a:solidFill>
                <a:latin typeface="Verdana" panose="020B0604030504040204" pitchFamily="34" charset="0"/>
              </a:rPr>
              <a:t>iterator.next</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(string);</a:t>
            </a:r>
          </a:p>
          <a:p>
            <a:r>
              <a:rPr lang="en-US" altLang="zh-CN" dirty="0">
                <a:solidFill>
                  <a:srgbClr val="000000"/>
                </a:solidFill>
                <a:latin typeface="Verdana" panose="020B0604030504040204" pitchFamily="34" charset="0"/>
              </a:rPr>
              <a:t>     }</a:t>
            </a:r>
            <a:endParaRPr lang="zh-CN" altLang="en-US" dirty="0"/>
          </a:p>
        </p:txBody>
      </p:sp>
      <p:sp>
        <p:nvSpPr>
          <p:cNvPr id="3" name="矩形 2">
            <a:extLst>
              <a:ext uri="{FF2B5EF4-FFF2-40B4-BE49-F238E27FC236}">
                <a16:creationId xmlns:a16="http://schemas.microsoft.com/office/drawing/2014/main" id="{36BF834A-AF2F-42A4-9EA9-63E6661F28AD}"/>
              </a:ext>
            </a:extLst>
          </p:cNvPr>
          <p:cNvSpPr/>
          <p:nvPr/>
        </p:nvSpPr>
        <p:spPr>
          <a:xfrm>
            <a:off x="467544" y="1052736"/>
            <a:ext cx="2917786"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Jedis-API:    zset</a:t>
            </a:r>
            <a:endParaRPr lang="zh-CN" altLang="en-US" sz="2400" b="1">
              <a:solidFill>
                <a:srgbClr val="007C6A"/>
              </a:solidFill>
              <a:latin typeface="Arial" panose="020B0604020202020204" pitchFamily="34" charset="0"/>
            </a:endParaRPr>
          </a:p>
        </p:txBody>
      </p:sp>
      <p:sp>
        <p:nvSpPr>
          <p:cNvPr id="4" name="矩形 3">
            <a:extLst>
              <a:ext uri="{FF2B5EF4-FFF2-40B4-BE49-F238E27FC236}">
                <a16:creationId xmlns:a16="http://schemas.microsoft.com/office/drawing/2014/main" id="{AD5B8A35-C3ED-4FC8-8CA7-B0313D05BE46}"/>
              </a:ext>
            </a:extLst>
          </p:cNvPr>
          <p:cNvSpPr/>
          <p:nvPr/>
        </p:nvSpPr>
        <p:spPr>
          <a:xfrm>
            <a:off x="2483768" y="116632"/>
            <a:ext cx="3252301"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a:t>
            </a:r>
            <a:r>
              <a:rPr lang="en-US" altLang="zh-CN" sz="2400" b="1" dirty="0">
                <a:solidFill>
                  <a:schemeClr val="bg1"/>
                </a:solidFill>
              </a:rPr>
              <a:t>Java</a:t>
            </a:r>
            <a:r>
              <a:rPr lang="zh-CN" altLang="en-US" sz="2400" b="1" dirty="0">
                <a:solidFill>
                  <a:schemeClr val="bg1"/>
                </a:solidFill>
              </a:rPr>
              <a:t>客户端</a:t>
            </a:r>
            <a:r>
              <a:rPr lang="en-US" altLang="zh-CN" sz="2400" b="1" dirty="0" err="1">
                <a:solidFill>
                  <a:schemeClr val="bg1"/>
                </a:solidFill>
              </a:rPr>
              <a:t>Jedis</a:t>
            </a:r>
            <a:endParaRPr lang="en-US" altLang="zh-CN" sz="2400" b="1" dirty="0">
              <a:solidFill>
                <a:schemeClr val="bg1"/>
              </a:solidFill>
            </a:endParaRPr>
          </a:p>
        </p:txBody>
      </p:sp>
    </p:spTree>
    <p:extLst>
      <p:ext uri="{BB962C8B-B14F-4D97-AF65-F5344CB8AC3E}">
        <p14:creationId xmlns:p14="http://schemas.microsoft.com/office/powerpoint/2010/main" val="29575578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EFE3449-C934-47EC-96F9-54184F927C8A}"/>
              </a:ext>
            </a:extLst>
          </p:cNvPr>
          <p:cNvSpPr/>
          <p:nvPr/>
        </p:nvSpPr>
        <p:spPr>
          <a:xfrm>
            <a:off x="467544" y="1052736"/>
            <a:ext cx="4495141"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作业完成一个手机验证码功能</a:t>
            </a:r>
          </a:p>
        </p:txBody>
      </p:sp>
      <p:sp>
        <p:nvSpPr>
          <p:cNvPr id="3" name="矩形 2">
            <a:extLst>
              <a:ext uri="{FF2B5EF4-FFF2-40B4-BE49-F238E27FC236}">
                <a16:creationId xmlns:a16="http://schemas.microsoft.com/office/drawing/2014/main" id="{C75B2602-CA33-451F-B28E-DC30EEF1CBFE}"/>
              </a:ext>
            </a:extLst>
          </p:cNvPr>
          <p:cNvSpPr/>
          <p:nvPr/>
        </p:nvSpPr>
        <p:spPr>
          <a:xfrm>
            <a:off x="281756" y="2204864"/>
            <a:ext cx="8394700" cy="2308324"/>
          </a:xfrm>
          <a:prstGeom prst="rect">
            <a:avLst/>
          </a:prstGeom>
        </p:spPr>
        <p:txBody>
          <a:bodyPr wrap="square">
            <a:spAutoFit/>
          </a:bodyPr>
          <a:lstStyle/>
          <a:p>
            <a:pPr>
              <a:lnSpc>
                <a:spcPct val="150000"/>
              </a:lnSpc>
            </a:pPr>
            <a:r>
              <a:rPr lang="zh-CN" altLang="en-US" sz="2400" b="1" dirty="0">
                <a:solidFill>
                  <a:srgbClr val="007C6A"/>
                </a:solidFill>
                <a:latin typeface="Arial" panose="020B0604020202020204" pitchFamily="34" charset="0"/>
              </a:rPr>
              <a:t>要求：</a:t>
            </a:r>
            <a:r>
              <a:rPr lang="en-US" altLang="zh-CN" sz="2400" b="1" dirty="0">
                <a:solidFill>
                  <a:srgbClr val="007C6A"/>
                </a:solidFill>
                <a:latin typeface="Arial" panose="020B0604020202020204" pitchFamily="34" charset="0"/>
              </a:rPr>
              <a:t>1</a:t>
            </a:r>
            <a:r>
              <a:rPr lang="zh-CN" altLang="en-US" sz="2400" b="1" dirty="0">
                <a:solidFill>
                  <a:srgbClr val="007C6A"/>
                </a:solidFill>
                <a:latin typeface="Arial" panose="020B0604020202020204" pitchFamily="34" charset="0"/>
              </a:rPr>
              <a:t>、输入手机号，点击发送后随机生成</a:t>
            </a:r>
            <a:r>
              <a:rPr lang="en-US" altLang="zh-CN" sz="2400" b="1" dirty="0">
                <a:solidFill>
                  <a:srgbClr val="007C6A"/>
                </a:solidFill>
                <a:latin typeface="Arial" panose="020B0604020202020204" pitchFamily="34" charset="0"/>
              </a:rPr>
              <a:t>6</a:t>
            </a:r>
            <a:r>
              <a:rPr lang="zh-CN" altLang="en-US" sz="2400" b="1" dirty="0">
                <a:solidFill>
                  <a:srgbClr val="007C6A"/>
                </a:solidFill>
                <a:latin typeface="Arial" panose="020B0604020202020204" pitchFamily="34" charset="0"/>
              </a:rPr>
              <a:t>位数字码，</a:t>
            </a:r>
            <a:r>
              <a:rPr lang="en-US" altLang="zh-CN" sz="2400" b="1" dirty="0">
                <a:solidFill>
                  <a:srgbClr val="007C6A"/>
                </a:solidFill>
                <a:latin typeface="Arial" panose="020B0604020202020204" pitchFamily="34" charset="0"/>
              </a:rPr>
              <a:t>2</a:t>
            </a:r>
            <a:r>
              <a:rPr lang="zh-CN" altLang="en-US" sz="2400" b="1" dirty="0">
                <a:solidFill>
                  <a:srgbClr val="007C6A"/>
                </a:solidFill>
                <a:latin typeface="Arial" panose="020B0604020202020204" pitchFamily="34" charset="0"/>
              </a:rPr>
              <a:t>分钟有效</a:t>
            </a:r>
            <a:endParaRPr lang="en-US" altLang="zh-CN" sz="2400" b="1" dirty="0">
              <a:solidFill>
                <a:srgbClr val="007C6A"/>
              </a:solidFill>
              <a:latin typeface="Arial" panose="020B0604020202020204" pitchFamily="34" charset="0"/>
            </a:endParaRPr>
          </a:p>
          <a:p>
            <a:pPr>
              <a:lnSpc>
                <a:spcPct val="150000"/>
              </a:lnSpc>
            </a:pPr>
            <a:r>
              <a:rPr lang="en-US" altLang="zh-CN" sz="2400" b="1" dirty="0">
                <a:solidFill>
                  <a:srgbClr val="007C6A"/>
                </a:solidFill>
                <a:latin typeface="Arial" panose="020B0604020202020204" pitchFamily="34" charset="0"/>
              </a:rPr>
              <a:t>           2</a:t>
            </a:r>
            <a:r>
              <a:rPr lang="zh-CN" altLang="en-US" sz="2400" b="1" dirty="0">
                <a:solidFill>
                  <a:srgbClr val="007C6A"/>
                </a:solidFill>
                <a:latin typeface="Arial" panose="020B0604020202020204" pitchFamily="34" charset="0"/>
              </a:rPr>
              <a:t>、输入验证码，点击验证，返回成功或失败</a:t>
            </a:r>
            <a:endParaRPr lang="en-US" altLang="zh-CN" sz="2400" b="1" dirty="0">
              <a:solidFill>
                <a:srgbClr val="007C6A"/>
              </a:solidFill>
              <a:latin typeface="Arial" panose="020B0604020202020204" pitchFamily="34" charset="0"/>
            </a:endParaRPr>
          </a:p>
          <a:p>
            <a:pPr>
              <a:lnSpc>
                <a:spcPct val="150000"/>
              </a:lnSpc>
            </a:pPr>
            <a:r>
              <a:rPr lang="en-US" altLang="zh-CN" sz="2400" b="1" dirty="0">
                <a:solidFill>
                  <a:srgbClr val="007C6A"/>
                </a:solidFill>
                <a:latin typeface="Arial" panose="020B0604020202020204" pitchFamily="34" charset="0"/>
              </a:rPr>
              <a:t>           3</a:t>
            </a:r>
            <a:r>
              <a:rPr lang="zh-CN" altLang="en-US" sz="2400" b="1" dirty="0">
                <a:solidFill>
                  <a:srgbClr val="007C6A"/>
                </a:solidFill>
                <a:latin typeface="Arial" panose="020B0604020202020204" pitchFamily="34" charset="0"/>
              </a:rPr>
              <a:t>、每个手机号每天只能发送</a:t>
            </a:r>
            <a:r>
              <a:rPr lang="en-US" altLang="zh-CN" sz="2400" b="1" dirty="0">
                <a:solidFill>
                  <a:srgbClr val="007C6A"/>
                </a:solidFill>
                <a:latin typeface="Arial" panose="020B0604020202020204" pitchFamily="34" charset="0"/>
              </a:rPr>
              <a:t>3</a:t>
            </a:r>
            <a:r>
              <a:rPr lang="zh-CN" altLang="en-US" sz="2400" b="1" dirty="0">
                <a:solidFill>
                  <a:srgbClr val="007C6A"/>
                </a:solidFill>
                <a:latin typeface="Arial" panose="020B0604020202020204" pitchFamily="34" charset="0"/>
              </a:rPr>
              <a:t>次验证码</a:t>
            </a:r>
          </a:p>
        </p:txBody>
      </p:sp>
    </p:spTree>
    <p:extLst>
      <p:ext uri="{BB962C8B-B14F-4D97-AF65-F5344CB8AC3E}">
        <p14:creationId xmlns:p14="http://schemas.microsoft.com/office/powerpoint/2010/main" val="1022423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C21B524-7779-40AF-894F-AA3B9635D212}"/>
              </a:ext>
            </a:extLst>
          </p:cNvPr>
          <p:cNvPicPr>
            <a:picLocks noChangeAspect="1"/>
          </p:cNvPicPr>
          <p:nvPr/>
        </p:nvPicPr>
        <p:blipFill>
          <a:blip r:embed="rId2"/>
          <a:stretch>
            <a:fillRect/>
          </a:stretch>
        </p:blipFill>
        <p:spPr>
          <a:xfrm>
            <a:off x="243816" y="1951573"/>
            <a:ext cx="1313902" cy="1218187"/>
          </a:xfrm>
          <a:prstGeom prst="rect">
            <a:avLst/>
          </a:prstGeom>
        </p:spPr>
      </p:pic>
      <p:pic>
        <p:nvPicPr>
          <p:cNvPr id="3" name="图片 2">
            <a:extLst>
              <a:ext uri="{FF2B5EF4-FFF2-40B4-BE49-F238E27FC236}">
                <a16:creationId xmlns:a16="http://schemas.microsoft.com/office/drawing/2014/main" id="{721DAE3E-7AE8-4805-9CB2-294EDE6530D1}"/>
              </a:ext>
            </a:extLst>
          </p:cNvPr>
          <p:cNvPicPr>
            <a:picLocks noChangeAspect="1"/>
          </p:cNvPicPr>
          <p:nvPr/>
        </p:nvPicPr>
        <p:blipFill>
          <a:blip r:embed="rId3"/>
          <a:stretch>
            <a:fillRect/>
          </a:stretch>
        </p:blipFill>
        <p:spPr>
          <a:xfrm>
            <a:off x="4616109" y="1328606"/>
            <a:ext cx="1011099" cy="1054125"/>
          </a:xfrm>
          <a:prstGeom prst="rect">
            <a:avLst/>
          </a:prstGeom>
        </p:spPr>
      </p:pic>
      <p:cxnSp>
        <p:nvCxnSpPr>
          <p:cNvPr id="4" name="直接箭头连接符 3">
            <a:extLst>
              <a:ext uri="{FF2B5EF4-FFF2-40B4-BE49-F238E27FC236}">
                <a16:creationId xmlns:a16="http://schemas.microsoft.com/office/drawing/2014/main" id="{FA72A5F9-5A45-4DC4-B19F-A33CE4314030}"/>
              </a:ext>
            </a:extLst>
          </p:cNvPr>
          <p:cNvCxnSpPr/>
          <p:nvPr/>
        </p:nvCxnSpPr>
        <p:spPr>
          <a:xfrm flipV="1">
            <a:off x="3793178" y="1823804"/>
            <a:ext cx="746452" cy="418401"/>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TextBox 1">
            <a:extLst>
              <a:ext uri="{FF2B5EF4-FFF2-40B4-BE49-F238E27FC236}">
                <a16:creationId xmlns:a16="http://schemas.microsoft.com/office/drawing/2014/main" id="{80C7D079-FE2C-4027-903E-E65D955205C9}"/>
              </a:ext>
            </a:extLst>
          </p:cNvPr>
          <p:cNvSpPr txBox="1"/>
          <p:nvPr/>
        </p:nvSpPr>
        <p:spPr>
          <a:xfrm>
            <a:off x="1967372" y="119922"/>
            <a:ext cx="6205028" cy="646331"/>
          </a:xfrm>
          <a:prstGeom prst="rect">
            <a:avLst/>
          </a:prstGeom>
          <a:noFill/>
        </p:spPr>
        <p:txBody>
          <a:bodyPr wrap="square" rtlCol="0">
            <a:spAutoFit/>
          </a:bodyPr>
          <a:lstStyle/>
          <a:p>
            <a:pPr>
              <a:lnSpc>
                <a:spcPct val="150000"/>
              </a:lnSpc>
            </a:pP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解决应服务器的</a:t>
            </a: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cpu</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和内存压力</a:t>
            </a:r>
            <a:endPar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6" name="图片 5">
            <a:extLst>
              <a:ext uri="{FF2B5EF4-FFF2-40B4-BE49-F238E27FC236}">
                <a16:creationId xmlns:a16="http://schemas.microsoft.com/office/drawing/2014/main" id="{D9DCB1B6-39D1-425B-97C0-CFA693038BAA}"/>
              </a:ext>
            </a:extLst>
          </p:cNvPr>
          <p:cNvPicPr>
            <a:picLocks noChangeAspect="1"/>
          </p:cNvPicPr>
          <p:nvPr/>
        </p:nvPicPr>
        <p:blipFill>
          <a:blip r:embed="rId3"/>
          <a:stretch>
            <a:fillRect/>
          </a:stretch>
        </p:blipFill>
        <p:spPr>
          <a:xfrm>
            <a:off x="4576333" y="2671391"/>
            <a:ext cx="1011099" cy="1054125"/>
          </a:xfrm>
          <a:prstGeom prst="rect">
            <a:avLst/>
          </a:prstGeom>
        </p:spPr>
      </p:pic>
      <p:cxnSp>
        <p:nvCxnSpPr>
          <p:cNvPr id="7" name="直接箭头连接符 6">
            <a:extLst>
              <a:ext uri="{FF2B5EF4-FFF2-40B4-BE49-F238E27FC236}">
                <a16:creationId xmlns:a16="http://schemas.microsoft.com/office/drawing/2014/main" id="{35552C11-CB5A-4D4D-B06A-43901E2FDE0C}"/>
              </a:ext>
            </a:extLst>
          </p:cNvPr>
          <p:cNvCxnSpPr/>
          <p:nvPr/>
        </p:nvCxnSpPr>
        <p:spPr>
          <a:xfrm flipV="1">
            <a:off x="1801706" y="2560667"/>
            <a:ext cx="909353" cy="56679"/>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614B937B-F24D-44AB-B138-3EE3DF9A0AD9}"/>
              </a:ext>
            </a:extLst>
          </p:cNvPr>
          <p:cNvPicPr>
            <a:picLocks noChangeAspect="1"/>
          </p:cNvPicPr>
          <p:nvPr/>
        </p:nvPicPr>
        <p:blipFill>
          <a:blip r:embed="rId4"/>
          <a:stretch>
            <a:fillRect/>
          </a:stretch>
        </p:blipFill>
        <p:spPr>
          <a:xfrm>
            <a:off x="2836772" y="2065479"/>
            <a:ext cx="883001" cy="1069652"/>
          </a:xfrm>
          <a:prstGeom prst="rect">
            <a:avLst/>
          </a:prstGeom>
        </p:spPr>
      </p:pic>
      <p:cxnSp>
        <p:nvCxnSpPr>
          <p:cNvPr id="9" name="直接箭头连接符 8">
            <a:extLst>
              <a:ext uri="{FF2B5EF4-FFF2-40B4-BE49-F238E27FC236}">
                <a16:creationId xmlns:a16="http://schemas.microsoft.com/office/drawing/2014/main" id="{8FE3DC6A-AF19-48CB-9D88-83A5E4CA9114}"/>
              </a:ext>
            </a:extLst>
          </p:cNvPr>
          <p:cNvCxnSpPr/>
          <p:nvPr/>
        </p:nvCxnSpPr>
        <p:spPr>
          <a:xfrm>
            <a:off x="3756475" y="2733579"/>
            <a:ext cx="783155" cy="333749"/>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id="{8BBCEB19-88AE-4202-B843-CFB078E9396F}"/>
              </a:ext>
            </a:extLst>
          </p:cNvPr>
          <p:cNvPicPr>
            <a:picLocks noChangeAspect="1"/>
          </p:cNvPicPr>
          <p:nvPr/>
        </p:nvPicPr>
        <p:blipFill>
          <a:blip r:embed="rId5"/>
          <a:stretch>
            <a:fillRect/>
          </a:stretch>
        </p:blipFill>
        <p:spPr>
          <a:xfrm>
            <a:off x="2582275" y="2617346"/>
            <a:ext cx="632512" cy="566216"/>
          </a:xfrm>
          <a:prstGeom prst="rect">
            <a:avLst/>
          </a:prstGeom>
        </p:spPr>
      </p:pic>
      <p:sp>
        <p:nvSpPr>
          <p:cNvPr id="11" name="TextBox 1">
            <a:extLst>
              <a:ext uri="{FF2B5EF4-FFF2-40B4-BE49-F238E27FC236}">
                <a16:creationId xmlns:a16="http://schemas.microsoft.com/office/drawing/2014/main" id="{E084ECA9-C21B-4ADB-8E18-273798BFCB30}"/>
              </a:ext>
            </a:extLst>
          </p:cNvPr>
          <p:cNvSpPr txBox="1"/>
          <p:nvPr/>
        </p:nvSpPr>
        <p:spPr>
          <a:xfrm>
            <a:off x="167581" y="3605009"/>
            <a:ext cx="2688978" cy="646331"/>
          </a:xfrm>
          <a:prstGeom prst="rect">
            <a:avLst/>
          </a:prstGeom>
          <a:noFill/>
        </p:spPr>
        <p:txBody>
          <a:bodyPr wrap="square" rtlCol="0">
            <a:spAutoFit/>
          </a:bodyPr>
          <a:lstStyle/>
          <a:p>
            <a:pPr>
              <a:lnSpc>
                <a:spcPct val="150000"/>
              </a:lnSpc>
            </a:pPr>
            <a:r>
              <a:rPr lang="en-US" altLang="zh-CN" sz="2400" b="1">
                <a:solidFill>
                  <a:srgbClr val="007C6A"/>
                </a:solidFill>
                <a:latin typeface="Arial" panose="020B0604020202020204" pitchFamily="34" charset="0"/>
                <a:ea typeface="微软雅黑" panose="020B0503020204020204" pitchFamily="34" charset="-122"/>
                <a:sym typeface="Arial" panose="020B0604020202020204" pitchFamily="34" charset="0"/>
              </a:rPr>
              <a:t>session</a:t>
            </a:r>
            <a:r>
              <a:rPr lang="zh-CN" altLang="en-US" sz="2400" b="1">
                <a:solidFill>
                  <a:srgbClr val="007C6A"/>
                </a:solidFill>
                <a:latin typeface="Arial" panose="020B0604020202020204" pitchFamily="34" charset="0"/>
                <a:ea typeface="微软雅黑" panose="020B0503020204020204" pitchFamily="34" charset="-122"/>
                <a:sym typeface="Arial" panose="020B0604020202020204" pitchFamily="34" charset="0"/>
              </a:rPr>
              <a:t>存在哪？</a:t>
            </a:r>
            <a:endParaRPr lang="en-US" altLang="zh-CN" sz="24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TextBox 1">
            <a:extLst>
              <a:ext uri="{FF2B5EF4-FFF2-40B4-BE49-F238E27FC236}">
                <a16:creationId xmlns:a16="http://schemas.microsoft.com/office/drawing/2014/main" id="{75817FBF-075E-4E8D-BF84-E44442C67F1E}"/>
              </a:ext>
            </a:extLst>
          </p:cNvPr>
          <p:cNvSpPr txBox="1"/>
          <p:nvPr/>
        </p:nvSpPr>
        <p:spPr>
          <a:xfrm>
            <a:off x="124342" y="4271894"/>
            <a:ext cx="2586718" cy="507831"/>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方案</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1</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存在</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cookie</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里</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3" name="直接箭头连接符 12">
            <a:extLst>
              <a:ext uri="{FF2B5EF4-FFF2-40B4-BE49-F238E27FC236}">
                <a16:creationId xmlns:a16="http://schemas.microsoft.com/office/drawing/2014/main" id="{DCDA2740-2497-491E-BCE7-9E5A98B2A4DB}"/>
              </a:ext>
            </a:extLst>
          </p:cNvPr>
          <p:cNvCxnSpPr/>
          <p:nvPr/>
        </p:nvCxnSpPr>
        <p:spPr>
          <a:xfrm flipH="1" flipV="1">
            <a:off x="1676047" y="3087224"/>
            <a:ext cx="2863583" cy="464259"/>
          </a:xfrm>
          <a:prstGeom prst="straightConnector1">
            <a:avLst/>
          </a:prstGeom>
          <a:ln w="38100">
            <a:solidFill>
              <a:srgbClr val="007C6A"/>
            </a:solidFill>
            <a:prstDash val="sysDash"/>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BFFB9A69-7BF5-4767-8696-3BC2E803D88A}"/>
              </a:ext>
            </a:extLst>
          </p:cNvPr>
          <p:cNvCxnSpPr/>
          <p:nvPr/>
        </p:nvCxnSpPr>
        <p:spPr>
          <a:xfrm flipH="1">
            <a:off x="1801706" y="1579956"/>
            <a:ext cx="2684543" cy="484643"/>
          </a:xfrm>
          <a:prstGeom prst="straightConnector1">
            <a:avLst/>
          </a:prstGeom>
          <a:ln w="38100">
            <a:solidFill>
              <a:srgbClr val="007C6A"/>
            </a:solidFill>
            <a:prstDash val="sysDash"/>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 name="TextBox 1">
            <a:extLst>
              <a:ext uri="{FF2B5EF4-FFF2-40B4-BE49-F238E27FC236}">
                <a16:creationId xmlns:a16="http://schemas.microsoft.com/office/drawing/2014/main" id="{2C03E80D-8BFA-4D79-88CB-9EDB6E114F94}"/>
              </a:ext>
            </a:extLst>
          </p:cNvPr>
          <p:cNvSpPr txBox="1"/>
          <p:nvPr/>
        </p:nvSpPr>
        <p:spPr>
          <a:xfrm>
            <a:off x="294595" y="4693187"/>
            <a:ext cx="1507111" cy="507831"/>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1</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、不安全</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TextBox 1">
            <a:extLst>
              <a:ext uri="{FF2B5EF4-FFF2-40B4-BE49-F238E27FC236}">
                <a16:creationId xmlns:a16="http://schemas.microsoft.com/office/drawing/2014/main" id="{7D8DDD10-9299-45B0-86CB-4EAA1B182B47}"/>
              </a:ext>
            </a:extLst>
          </p:cNvPr>
          <p:cNvSpPr txBox="1"/>
          <p:nvPr/>
        </p:nvSpPr>
        <p:spPr>
          <a:xfrm>
            <a:off x="167581" y="5494544"/>
            <a:ext cx="4523115" cy="507831"/>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方案</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2</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存在文件服务器或者数据库里</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7" name="图片 16">
            <a:extLst>
              <a:ext uri="{FF2B5EF4-FFF2-40B4-BE49-F238E27FC236}">
                <a16:creationId xmlns:a16="http://schemas.microsoft.com/office/drawing/2014/main" id="{FED0918E-36D9-4D30-9EF1-292282D82511}"/>
              </a:ext>
            </a:extLst>
          </p:cNvPr>
          <p:cNvPicPr>
            <a:picLocks noChangeAspect="1"/>
          </p:cNvPicPr>
          <p:nvPr/>
        </p:nvPicPr>
        <p:blipFill>
          <a:blip r:embed="rId6"/>
          <a:stretch>
            <a:fillRect/>
          </a:stretch>
        </p:blipFill>
        <p:spPr>
          <a:xfrm>
            <a:off x="7020272" y="1214367"/>
            <a:ext cx="844328" cy="850232"/>
          </a:xfrm>
          <a:prstGeom prst="rect">
            <a:avLst/>
          </a:prstGeom>
        </p:spPr>
      </p:pic>
      <p:cxnSp>
        <p:nvCxnSpPr>
          <p:cNvPr id="18" name="直接箭头连接符 17">
            <a:extLst>
              <a:ext uri="{FF2B5EF4-FFF2-40B4-BE49-F238E27FC236}">
                <a16:creationId xmlns:a16="http://schemas.microsoft.com/office/drawing/2014/main" id="{ABF3D46C-DBEC-401B-90A2-B0D367BF6692}"/>
              </a:ext>
            </a:extLst>
          </p:cNvPr>
          <p:cNvCxnSpPr>
            <a:stCxn id="17" idx="1"/>
            <a:endCxn id="3" idx="3"/>
          </p:cNvCxnSpPr>
          <p:nvPr/>
        </p:nvCxnSpPr>
        <p:spPr>
          <a:xfrm flipH="1">
            <a:off x="5627208" y="1639483"/>
            <a:ext cx="1393064" cy="216186"/>
          </a:xfrm>
          <a:prstGeom prst="straightConnector1">
            <a:avLst/>
          </a:prstGeom>
          <a:ln w="38100">
            <a:solidFill>
              <a:srgbClr val="007C6A"/>
            </a:solidFill>
            <a:prstDash val="sysDash"/>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6ED4F19D-C9DA-431C-A77B-3DC486B7155E}"/>
              </a:ext>
            </a:extLst>
          </p:cNvPr>
          <p:cNvCxnSpPr/>
          <p:nvPr/>
        </p:nvCxnSpPr>
        <p:spPr>
          <a:xfrm flipH="1">
            <a:off x="5587433" y="2049867"/>
            <a:ext cx="2239774" cy="1453469"/>
          </a:xfrm>
          <a:prstGeom prst="straightConnector1">
            <a:avLst/>
          </a:prstGeom>
          <a:ln w="38100">
            <a:solidFill>
              <a:srgbClr val="007C6A"/>
            </a:solidFill>
            <a:prstDash val="sysDash"/>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0" name="TextBox 1">
            <a:extLst>
              <a:ext uri="{FF2B5EF4-FFF2-40B4-BE49-F238E27FC236}">
                <a16:creationId xmlns:a16="http://schemas.microsoft.com/office/drawing/2014/main" id="{00F0CA20-403D-46CC-BE85-F3D6E609EF1F}"/>
              </a:ext>
            </a:extLst>
          </p:cNvPr>
          <p:cNvSpPr txBox="1"/>
          <p:nvPr/>
        </p:nvSpPr>
        <p:spPr>
          <a:xfrm>
            <a:off x="379198" y="5092384"/>
            <a:ext cx="2203077" cy="507831"/>
          </a:xfrm>
          <a:prstGeom prst="rect">
            <a:avLst/>
          </a:prstGeom>
          <a:noFill/>
        </p:spPr>
        <p:txBody>
          <a:bodyPr wrap="square" rtlCol="0">
            <a:spAutoFit/>
          </a:bodyPr>
          <a:lstStyle/>
          <a:p>
            <a:pPr>
              <a:lnSpc>
                <a:spcPct val="150000"/>
              </a:lnSpc>
            </a:pP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2</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、网络负担效率低</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TextBox 1">
            <a:extLst>
              <a:ext uri="{FF2B5EF4-FFF2-40B4-BE49-F238E27FC236}">
                <a16:creationId xmlns:a16="http://schemas.microsoft.com/office/drawing/2014/main" id="{38B01A3A-4C5B-4057-B63C-E8258E80C230}"/>
              </a:ext>
            </a:extLst>
          </p:cNvPr>
          <p:cNvSpPr txBox="1"/>
          <p:nvPr/>
        </p:nvSpPr>
        <p:spPr>
          <a:xfrm>
            <a:off x="243816" y="5928070"/>
            <a:ext cx="2628053" cy="507831"/>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1</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、大量的</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IO</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效率问题</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TextBox 1">
            <a:extLst>
              <a:ext uri="{FF2B5EF4-FFF2-40B4-BE49-F238E27FC236}">
                <a16:creationId xmlns:a16="http://schemas.microsoft.com/office/drawing/2014/main" id="{3C763982-0B1F-424F-9BA6-6AF36BE0D820}"/>
              </a:ext>
            </a:extLst>
          </p:cNvPr>
          <p:cNvSpPr txBox="1"/>
          <p:nvPr/>
        </p:nvSpPr>
        <p:spPr>
          <a:xfrm>
            <a:off x="7710306" y="4589614"/>
            <a:ext cx="1243311" cy="461665"/>
          </a:xfrm>
          <a:prstGeom prst="rect">
            <a:avLst/>
          </a:prstGeom>
          <a:noFill/>
        </p:spPr>
        <p:txBody>
          <a:bodyPr wrap="square" rtlCol="0">
            <a:spAutoFit/>
          </a:bodyPr>
          <a:lstStyle/>
          <a:p>
            <a:pPr>
              <a:lnSpc>
                <a:spcPct val="150000"/>
              </a:lnSpc>
            </a:pPr>
            <a:r>
              <a:rPr lang="zh-CN" altLang="en-US" sz="1600" b="1">
                <a:solidFill>
                  <a:srgbClr val="007C6A"/>
                </a:solidFill>
                <a:latin typeface="Arial" panose="020B0604020202020204" pitchFamily="34" charset="0"/>
                <a:ea typeface="微软雅黑" panose="020B0503020204020204" pitchFamily="34" charset="-122"/>
                <a:sym typeface="Arial" panose="020B0604020202020204" pitchFamily="34" charset="0"/>
              </a:rPr>
              <a:t>缓存数据库</a:t>
            </a:r>
            <a:endParaRPr lang="en-US" altLang="zh-CN" sz="16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3" name="图片 22">
            <a:extLst>
              <a:ext uri="{FF2B5EF4-FFF2-40B4-BE49-F238E27FC236}">
                <a16:creationId xmlns:a16="http://schemas.microsoft.com/office/drawing/2014/main" id="{4087147B-556E-4CA7-BEB7-AA023DD2A01C}"/>
              </a:ext>
            </a:extLst>
          </p:cNvPr>
          <p:cNvPicPr>
            <a:picLocks noChangeAspect="1"/>
          </p:cNvPicPr>
          <p:nvPr/>
        </p:nvPicPr>
        <p:blipFill>
          <a:blip r:embed="rId7"/>
          <a:stretch>
            <a:fillRect/>
          </a:stretch>
        </p:blipFill>
        <p:spPr>
          <a:xfrm>
            <a:off x="7827207" y="1223354"/>
            <a:ext cx="883009" cy="841245"/>
          </a:xfrm>
          <a:prstGeom prst="rect">
            <a:avLst/>
          </a:prstGeom>
        </p:spPr>
      </p:pic>
      <p:sp>
        <p:nvSpPr>
          <p:cNvPr id="24" name="TextBox 1">
            <a:extLst>
              <a:ext uri="{FF2B5EF4-FFF2-40B4-BE49-F238E27FC236}">
                <a16:creationId xmlns:a16="http://schemas.microsoft.com/office/drawing/2014/main" id="{45AD5814-0CEA-4510-8FC8-1C4E5E4C7F9A}"/>
              </a:ext>
            </a:extLst>
          </p:cNvPr>
          <p:cNvSpPr txBox="1"/>
          <p:nvPr/>
        </p:nvSpPr>
        <p:spPr>
          <a:xfrm>
            <a:off x="6800337" y="4551861"/>
            <a:ext cx="1026870" cy="507831"/>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方案</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4</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5" name="组合 24">
            <a:extLst>
              <a:ext uri="{FF2B5EF4-FFF2-40B4-BE49-F238E27FC236}">
                <a16:creationId xmlns:a16="http://schemas.microsoft.com/office/drawing/2014/main" id="{DE082176-D6DB-4E21-A2C1-487A6F19FF53}"/>
              </a:ext>
            </a:extLst>
          </p:cNvPr>
          <p:cNvGrpSpPr/>
          <p:nvPr/>
        </p:nvGrpSpPr>
        <p:grpSpPr>
          <a:xfrm>
            <a:off x="6395966" y="3419940"/>
            <a:ext cx="1179527" cy="1069652"/>
            <a:chOff x="5918239" y="3725516"/>
            <a:chExt cx="1179527" cy="1069652"/>
          </a:xfrm>
        </p:grpSpPr>
        <p:pic>
          <p:nvPicPr>
            <p:cNvPr id="26" name="图片 25">
              <a:extLst>
                <a:ext uri="{FF2B5EF4-FFF2-40B4-BE49-F238E27FC236}">
                  <a16:creationId xmlns:a16="http://schemas.microsoft.com/office/drawing/2014/main" id="{1A4B42F0-3440-4E9B-A3DE-2D1D465184CB}"/>
                </a:ext>
              </a:extLst>
            </p:cNvPr>
            <p:cNvPicPr>
              <a:picLocks noChangeAspect="1"/>
            </p:cNvPicPr>
            <p:nvPr/>
          </p:nvPicPr>
          <p:blipFill>
            <a:blip r:embed="rId4"/>
            <a:stretch>
              <a:fillRect/>
            </a:stretch>
          </p:blipFill>
          <p:spPr>
            <a:xfrm>
              <a:off x="6214765" y="3725516"/>
              <a:ext cx="883001" cy="1069652"/>
            </a:xfrm>
            <a:prstGeom prst="rect">
              <a:avLst/>
            </a:prstGeom>
          </p:spPr>
        </p:pic>
        <p:pic>
          <p:nvPicPr>
            <p:cNvPr id="27" name="图片 26">
              <a:extLst>
                <a:ext uri="{FF2B5EF4-FFF2-40B4-BE49-F238E27FC236}">
                  <a16:creationId xmlns:a16="http://schemas.microsoft.com/office/drawing/2014/main" id="{63AC139E-2BC8-474B-986F-A9FAD639906B}"/>
                </a:ext>
              </a:extLst>
            </p:cNvPr>
            <p:cNvPicPr>
              <a:picLocks noChangeAspect="1"/>
            </p:cNvPicPr>
            <p:nvPr/>
          </p:nvPicPr>
          <p:blipFill>
            <a:blip r:embed="rId8"/>
            <a:stretch>
              <a:fillRect/>
            </a:stretch>
          </p:blipFill>
          <p:spPr>
            <a:xfrm>
              <a:off x="5918239" y="4216548"/>
              <a:ext cx="669011" cy="578620"/>
            </a:xfrm>
            <a:prstGeom prst="rect">
              <a:avLst/>
            </a:prstGeom>
          </p:spPr>
        </p:pic>
      </p:grpSp>
      <p:cxnSp>
        <p:nvCxnSpPr>
          <p:cNvPr id="28" name="直接箭头连接符 27">
            <a:extLst>
              <a:ext uri="{FF2B5EF4-FFF2-40B4-BE49-F238E27FC236}">
                <a16:creationId xmlns:a16="http://schemas.microsoft.com/office/drawing/2014/main" id="{292562FF-89F0-42A6-A77C-29E0E25E4494}"/>
              </a:ext>
            </a:extLst>
          </p:cNvPr>
          <p:cNvCxnSpPr/>
          <p:nvPr/>
        </p:nvCxnSpPr>
        <p:spPr>
          <a:xfrm flipH="1" flipV="1">
            <a:off x="5627208" y="2188578"/>
            <a:ext cx="903894" cy="1416431"/>
          </a:xfrm>
          <a:prstGeom prst="straightConnector1">
            <a:avLst/>
          </a:prstGeom>
          <a:ln w="38100">
            <a:solidFill>
              <a:srgbClr val="007C6A"/>
            </a:solidFill>
            <a:prstDash val="sysDash"/>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48B30CFF-77BF-4092-9E01-53BF380E227A}"/>
              </a:ext>
            </a:extLst>
          </p:cNvPr>
          <p:cNvCxnSpPr/>
          <p:nvPr/>
        </p:nvCxnSpPr>
        <p:spPr>
          <a:xfrm flipH="1" flipV="1">
            <a:off x="5467575" y="3725518"/>
            <a:ext cx="838432" cy="209249"/>
          </a:xfrm>
          <a:prstGeom prst="straightConnector1">
            <a:avLst/>
          </a:prstGeom>
          <a:ln w="38100">
            <a:solidFill>
              <a:srgbClr val="007C6A"/>
            </a:solidFill>
            <a:prstDash val="sysDash"/>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0" name="TextBox 1">
            <a:extLst>
              <a:ext uri="{FF2B5EF4-FFF2-40B4-BE49-F238E27FC236}">
                <a16:creationId xmlns:a16="http://schemas.microsoft.com/office/drawing/2014/main" id="{BE5AB6E0-4EF6-408C-A086-D20957409CA3}"/>
              </a:ext>
            </a:extLst>
          </p:cNvPr>
          <p:cNvSpPr txBox="1"/>
          <p:nvPr/>
        </p:nvSpPr>
        <p:spPr>
          <a:xfrm>
            <a:off x="7020272" y="4970185"/>
            <a:ext cx="2135521" cy="461665"/>
          </a:xfrm>
          <a:prstGeom prst="rect">
            <a:avLst/>
          </a:prstGeom>
          <a:noFill/>
        </p:spPr>
        <p:txBody>
          <a:bodyPr wrap="square" rtlCol="0">
            <a:spAutoFit/>
          </a:bodyPr>
          <a:lstStyle/>
          <a:p>
            <a:pPr>
              <a:lnSpc>
                <a:spcPct val="150000"/>
              </a:lnSpc>
            </a:pPr>
            <a:r>
              <a:rPr lang="zh-CN" altLang="en-US" sz="1600" b="1" dirty="0">
                <a:solidFill>
                  <a:srgbClr val="007C6A"/>
                </a:solidFill>
                <a:latin typeface="Arial" panose="020B0604020202020204" pitchFamily="34" charset="0"/>
                <a:ea typeface="微软雅黑" panose="020B0503020204020204" pitchFamily="34" charset="-122"/>
                <a:sym typeface="Arial" panose="020B0604020202020204" pitchFamily="34" charset="0"/>
              </a:rPr>
              <a:t>完全在内存中</a:t>
            </a:r>
            <a:r>
              <a:rPr lang="en-US" altLang="zh-CN" sz="1600" b="1" dirty="0">
                <a:solidFill>
                  <a:srgbClr val="007C6A"/>
                </a:solidFill>
                <a:latin typeface="Arial" panose="020B0604020202020204" pitchFamily="34" charset="0"/>
                <a:ea typeface="微软雅黑" panose="020B0503020204020204" pitchFamily="34" charset="-122"/>
                <a:sym typeface="Arial" panose="020B0604020202020204" pitchFamily="34" charset="0"/>
              </a:rPr>
              <a:t>,</a:t>
            </a:r>
            <a:r>
              <a:rPr lang="zh-CN" altLang="en-US" sz="1600" b="1" dirty="0">
                <a:solidFill>
                  <a:srgbClr val="007C6A"/>
                </a:solidFill>
                <a:latin typeface="Arial" panose="020B0604020202020204" pitchFamily="34" charset="0"/>
                <a:ea typeface="微软雅黑" panose="020B0503020204020204" pitchFamily="34" charset="-122"/>
                <a:sym typeface="Arial" panose="020B0604020202020204" pitchFamily="34" charset="0"/>
              </a:rPr>
              <a:t>速度快</a:t>
            </a:r>
            <a:endParaRPr lang="en-US" altLang="zh-CN" sz="16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TextBox 1">
            <a:extLst>
              <a:ext uri="{FF2B5EF4-FFF2-40B4-BE49-F238E27FC236}">
                <a16:creationId xmlns:a16="http://schemas.microsoft.com/office/drawing/2014/main" id="{1A394134-0817-4985-81EC-E0DD08995289}"/>
              </a:ext>
            </a:extLst>
          </p:cNvPr>
          <p:cNvSpPr txBox="1"/>
          <p:nvPr/>
        </p:nvSpPr>
        <p:spPr>
          <a:xfrm>
            <a:off x="7020272" y="5369570"/>
            <a:ext cx="2383472" cy="417743"/>
          </a:xfrm>
          <a:prstGeom prst="rect">
            <a:avLst/>
          </a:prstGeom>
          <a:noFill/>
        </p:spPr>
        <p:txBody>
          <a:bodyPr wrap="square" rtlCol="0">
            <a:spAutoFit/>
          </a:bodyPr>
          <a:lstStyle/>
          <a:p>
            <a:pPr>
              <a:lnSpc>
                <a:spcPct val="150000"/>
              </a:lnSpc>
            </a:pPr>
            <a:r>
              <a:rPr lang="zh-CN" altLang="en-US" sz="1600" b="1" dirty="0">
                <a:solidFill>
                  <a:srgbClr val="007C6A"/>
                </a:solidFill>
                <a:latin typeface="Arial" panose="020B0604020202020204" pitchFamily="34" charset="0"/>
                <a:ea typeface="微软雅黑" panose="020B0503020204020204" pitchFamily="34" charset="-122"/>
                <a:sym typeface="Arial" panose="020B0604020202020204" pitchFamily="34" charset="0"/>
              </a:rPr>
              <a:t>数据结构简单</a:t>
            </a:r>
            <a:endParaRPr lang="en-US" altLang="zh-CN" sz="16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TextBox 1">
            <a:extLst>
              <a:ext uri="{FF2B5EF4-FFF2-40B4-BE49-F238E27FC236}">
                <a16:creationId xmlns:a16="http://schemas.microsoft.com/office/drawing/2014/main" id="{1E63BECB-95A0-4428-AAB3-EA0049534380}"/>
              </a:ext>
            </a:extLst>
          </p:cNvPr>
          <p:cNvSpPr txBox="1"/>
          <p:nvPr/>
        </p:nvSpPr>
        <p:spPr>
          <a:xfrm>
            <a:off x="6775090" y="1947857"/>
            <a:ext cx="1243311" cy="416011"/>
          </a:xfrm>
          <a:prstGeom prst="rect">
            <a:avLst/>
          </a:prstGeom>
          <a:noFill/>
        </p:spPr>
        <p:txBody>
          <a:bodyPr wrap="square" rtlCol="0">
            <a:spAutoFit/>
          </a:bodyPr>
          <a:lstStyle/>
          <a:p>
            <a:pPr>
              <a:lnSpc>
                <a:spcPct val="150000"/>
              </a:lnSpc>
            </a:pPr>
            <a:r>
              <a:rPr lang="zh-CN" altLang="en-US" sz="1600" b="1">
                <a:solidFill>
                  <a:srgbClr val="007C6A"/>
                </a:solidFill>
                <a:latin typeface="Arial" panose="020B0604020202020204" pitchFamily="34" charset="0"/>
                <a:ea typeface="微软雅黑" panose="020B0503020204020204" pitchFamily="34" charset="-122"/>
                <a:sym typeface="Arial" panose="020B0604020202020204" pitchFamily="34" charset="0"/>
              </a:rPr>
              <a:t>文件服务器</a:t>
            </a:r>
            <a:endParaRPr lang="en-US" altLang="zh-CN" sz="16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TextBox 1">
            <a:extLst>
              <a:ext uri="{FF2B5EF4-FFF2-40B4-BE49-F238E27FC236}">
                <a16:creationId xmlns:a16="http://schemas.microsoft.com/office/drawing/2014/main" id="{0D7190A2-6BE1-4FB8-B6BE-4951331F37E5}"/>
              </a:ext>
            </a:extLst>
          </p:cNvPr>
          <p:cNvSpPr txBox="1"/>
          <p:nvPr/>
        </p:nvSpPr>
        <p:spPr>
          <a:xfrm>
            <a:off x="7900689" y="1947856"/>
            <a:ext cx="1243311" cy="416011"/>
          </a:xfrm>
          <a:prstGeom prst="rect">
            <a:avLst/>
          </a:prstGeom>
          <a:noFill/>
        </p:spPr>
        <p:txBody>
          <a:bodyPr wrap="square" rtlCol="0">
            <a:spAutoFit/>
          </a:bodyPr>
          <a:lstStyle/>
          <a:p>
            <a:pPr>
              <a:lnSpc>
                <a:spcPct val="150000"/>
              </a:lnSpc>
            </a:pPr>
            <a:r>
              <a:rPr lang="zh-CN" altLang="en-US" sz="1600" b="1">
                <a:solidFill>
                  <a:srgbClr val="007C6A"/>
                </a:solidFill>
                <a:latin typeface="Arial" panose="020B0604020202020204" pitchFamily="34" charset="0"/>
                <a:ea typeface="微软雅黑" panose="020B0503020204020204" pitchFamily="34" charset="-122"/>
                <a:sym typeface="Arial" panose="020B0604020202020204" pitchFamily="34" charset="0"/>
              </a:rPr>
              <a:t>数据服务器</a:t>
            </a:r>
            <a:endParaRPr lang="en-US" altLang="zh-CN" sz="16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TextBox 1">
            <a:extLst>
              <a:ext uri="{FF2B5EF4-FFF2-40B4-BE49-F238E27FC236}">
                <a16:creationId xmlns:a16="http://schemas.microsoft.com/office/drawing/2014/main" id="{CEC26043-89DE-49FD-A0E0-776CB83F572A}"/>
              </a:ext>
            </a:extLst>
          </p:cNvPr>
          <p:cNvSpPr txBox="1"/>
          <p:nvPr/>
        </p:nvSpPr>
        <p:spPr>
          <a:xfrm>
            <a:off x="2170413" y="1389745"/>
            <a:ext cx="2035552" cy="456535"/>
          </a:xfrm>
          <a:prstGeom prst="rect">
            <a:avLst/>
          </a:prstGeom>
          <a:noFill/>
        </p:spPr>
        <p:txBody>
          <a:bodyPr wrap="square" rtlCol="0">
            <a:spAutoFit/>
          </a:bodyPr>
          <a:lstStyle/>
          <a:p>
            <a:pPr>
              <a:lnSpc>
                <a:spcPct val="150000"/>
              </a:lnSpc>
            </a:pP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cookie</a:t>
            </a:r>
          </a:p>
        </p:txBody>
      </p:sp>
      <p:sp>
        <p:nvSpPr>
          <p:cNvPr id="35" name="TextBox 1">
            <a:extLst>
              <a:ext uri="{FF2B5EF4-FFF2-40B4-BE49-F238E27FC236}">
                <a16:creationId xmlns:a16="http://schemas.microsoft.com/office/drawing/2014/main" id="{AC5D3A1E-2B9B-433D-8822-2F8B8BEA5002}"/>
              </a:ext>
            </a:extLst>
          </p:cNvPr>
          <p:cNvSpPr txBox="1"/>
          <p:nvPr/>
        </p:nvSpPr>
        <p:spPr>
          <a:xfrm>
            <a:off x="2722447" y="2997574"/>
            <a:ext cx="1507111" cy="456535"/>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负载均衡</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TextBox 1">
            <a:extLst>
              <a:ext uri="{FF2B5EF4-FFF2-40B4-BE49-F238E27FC236}">
                <a16:creationId xmlns:a16="http://schemas.microsoft.com/office/drawing/2014/main" id="{6E1CE287-6DCD-49DC-849D-8485C02A2E7C}"/>
              </a:ext>
            </a:extLst>
          </p:cNvPr>
          <p:cNvSpPr txBox="1"/>
          <p:nvPr/>
        </p:nvSpPr>
        <p:spPr>
          <a:xfrm>
            <a:off x="6259404" y="2644763"/>
            <a:ext cx="2477057" cy="507831"/>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方案</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2</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文件服务器</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TextBox 1">
            <a:extLst>
              <a:ext uri="{FF2B5EF4-FFF2-40B4-BE49-F238E27FC236}">
                <a16:creationId xmlns:a16="http://schemas.microsoft.com/office/drawing/2014/main" id="{5B3684C0-85F6-4AD9-BD69-DBD11D6C0E12}"/>
              </a:ext>
            </a:extLst>
          </p:cNvPr>
          <p:cNvSpPr txBox="1"/>
          <p:nvPr/>
        </p:nvSpPr>
        <p:spPr>
          <a:xfrm>
            <a:off x="3598497" y="4500457"/>
            <a:ext cx="2346570" cy="507831"/>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方案</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3</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session</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复制  </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TextBox 1">
            <a:extLst>
              <a:ext uri="{FF2B5EF4-FFF2-40B4-BE49-F238E27FC236}">
                <a16:creationId xmlns:a16="http://schemas.microsoft.com/office/drawing/2014/main" id="{0E69CBC8-B80E-488C-9A3F-003112C518F4}"/>
              </a:ext>
            </a:extLst>
          </p:cNvPr>
          <p:cNvSpPr txBox="1"/>
          <p:nvPr/>
        </p:nvSpPr>
        <p:spPr>
          <a:xfrm>
            <a:off x="4143092" y="4935505"/>
            <a:ext cx="2628053" cy="923330"/>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session</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数据冗余</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节点越多浪费越大</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39" name="直接箭头连接符 38">
            <a:extLst>
              <a:ext uri="{FF2B5EF4-FFF2-40B4-BE49-F238E27FC236}">
                <a16:creationId xmlns:a16="http://schemas.microsoft.com/office/drawing/2014/main" id="{41AC08EC-E75D-4801-AD4E-3DFC4DC60134}"/>
              </a:ext>
            </a:extLst>
          </p:cNvPr>
          <p:cNvCxnSpPr/>
          <p:nvPr/>
        </p:nvCxnSpPr>
        <p:spPr>
          <a:xfrm flipV="1">
            <a:off x="5053906" y="2334819"/>
            <a:ext cx="47865" cy="451694"/>
          </a:xfrm>
          <a:prstGeom prst="straightConnector1">
            <a:avLst/>
          </a:prstGeom>
          <a:ln w="38100">
            <a:solidFill>
              <a:srgbClr val="007C6A"/>
            </a:solidFill>
            <a:prstDash val="sysDash"/>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121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par>
                                <p:cTn id="41" presetID="10"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10" presetClass="entr" presetSubtype="0" fill="hold"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fade">
                                      <p:cBhvr>
                                        <p:cTn id="55" dur="500"/>
                                        <p:tgtEl>
                                          <p:spTgt spid="3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500"/>
                                        <p:tgtEl>
                                          <p:spTgt spid="2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fade">
                                      <p:cBhvr>
                                        <p:cTn id="65" dur="500"/>
                                        <p:tgtEl>
                                          <p:spTgt spid="37"/>
                                        </p:tgtEl>
                                      </p:cBhvr>
                                    </p:animEffect>
                                  </p:childTnLst>
                                </p:cTn>
                              </p:par>
                              <p:par>
                                <p:cTn id="66" presetID="10" presetClass="entr" presetSubtype="0" fill="hold" nodeType="with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fade">
                                      <p:cBhvr>
                                        <p:cTn id="68" dur="500"/>
                                        <p:tgtEl>
                                          <p:spTgt spid="3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8"/>
                                        </p:tgtEl>
                                        <p:attrNameLst>
                                          <p:attrName>style.visibility</p:attrName>
                                        </p:attrNameLst>
                                      </p:cBhvr>
                                      <p:to>
                                        <p:strVal val="visible"/>
                                      </p:to>
                                    </p:set>
                                    <p:animEffect transition="in" filter="fade">
                                      <p:cBhvr>
                                        <p:cTn id="73" dur="500"/>
                                        <p:tgtEl>
                                          <p:spTgt spid="38"/>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31"/>
                                        </p:tgtEl>
                                        <p:attrNameLst>
                                          <p:attrName>style.visibility</p:attrName>
                                        </p:attrNameLst>
                                      </p:cBhvr>
                                      <p:to>
                                        <p:strVal val="visible"/>
                                      </p:to>
                                    </p:set>
                                    <p:animEffect transition="in" filter="fade">
                                      <p:cBhvr>
                                        <p:cTn id="78" dur="500"/>
                                        <p:tgtEl>
                                          <p:spTgt spid="31"/>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fade">
                                      <p:cBhvr>
                                        <p:cTn id="81" dur="500"/>
                                        <p:tgtEl>
                                          <p:spTgt spid="30"/>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22"/>
                                        </p:tgtEl>
                                        <p:attrNameLst>
                                          <p:attrName>style.visibility</p:attrName>
                                        </p:attrNameLst>
                                      </p:cBhvr>
                                      <p:to>
                                        <p:strVal val="visible"/>
                                      </p:to>
                                    </p:set>
                                    <p:animEffect transition="in" filter="fade">
                                      <p:cBhvr>
                                        <p:cTn id="84" dur="500"/>
                                        <p:tgtEl>
                                          <p:spTgt spid="22"/>
                                        </p:tgtEl>
                                      </p:cBhvr>
                                    </p:animEffect>
                                  </p:childTnLst>
                                </p:cTn>
                              </p:par>
                              <p:par>
                                <p:cTn id="85" presetID="10" presetClass="entr" presetSubtype="0" fill="hold" nodeType="with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fade">
                                      <p:cBhvr>
                                        <p:cTn id="87" dur="500"/>
                                        <p:tgtEl>
                                          <p:spTgt spid="25"/>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24"/>
                                        </p:tgtEl>
                                        <p:attrNameLst>
                                          <p:attrName>style.visibility</p:attrName>
                                        </p:attrNameLst>
                                      </p:cBhvr>
                                      <p:to>
                                        <p:strVal val="visible"/>
                                      </p:to>
                                    </p:set>
                                    <p:animEffect transition="in" filter="fade">
                                      <p:cBhvr>
                                        <p:cTn id="90" dur="500"/>
                                        <p:tgtEl>
                                          <p:spTgt spid="24"/>
                                        </p:tgtEl>
                                      </p:cBhvr>
                                    </p:animEffect>
                                  </p:childTnLst>
                                </p:cTn>
                              </p:par>
                              <p:par>
                                <p:cTn id="91" presetID="10" presetClass="entr" presetSubtype="0" fill="hold" nodeType="withEffect">
                                  <p:stCondLst>
                                    <p:cond delay="0"/>
                                  </p:stCondLst>
                                  <p:childTnLst>
                                    <p:set>
                                      <p:cBhvr>
                                        <p:cTn id="92" dur="1" fill="hold">
                                          <p:stCondLst>
                                            <p:cond delay="0"/>
                                          </p:stCondLst>
                                        </p:cTn>
                                        <p:tgtEl>
                                          <p:spTgt spid="29"/>
                                        </p:tgtEl>
                                        <p:attrNameLst>
                                          <p:attrName>style.visibility</p:attrName>
                                        </p:attrNameLst>
                                      </p:cBhvr>
                                      <p:to>
                                        <p:strVal val="visible"/>
                                      </p:to>
                                    </p:set>
                                    <p:animEffect transition="in" filter="fade">
                                      <p:cBhvr>
                                        <p:cTn id="93" dur="500"/>
                                        <p:tgtEl>
                                          <p:spTgt spid="29"/>
                                        </p:tgtEl>
                                      </p:cBhvr>
                                    </p:animEffect>
                                  </p:childTnLst>
                                </p:cTn>
                              </p:par>
                              <p:par>
                                <p:cTn id="94" presetID="10" presetClass="entr" presetSubtype="0" fill="hold" nodeType="withEffect">
                                  <p:stCondLst>
                                    <p:cond delay="0"/>
                                  </p:stCondLst>
                                  <p:childTnLst>
                                    <p:set>
                                      <p:cBhvr>
                                        <p:cTn id="95" dur="1" fill="hold">
                                          <p:stCondLst>
                                            <p:cond delay="0"/>
                                          </p:stCondLst>
                                        </p:cTn>
                                        <p:tgtEl>
                                          <p:spTgt spid="28"/>
                                        </p:tgtEl>
                                        <p:attrNameLst>
                                          <p:attrName>style.visibility</p:attrName>
                                        </p:attrNameLst>
                                      </p:cBhvr>
                                      <p:to>
                                        <p:strVal val="visible"/>
                                      </p:to>
                                    </p:set>
                                    <p:animEffect transition="in" filter="fade">
                                      <p:cBhvr>
                                        <p:cTn id="9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5" grpId="0"/>
      <p:bldP spid="16" grpId="0"/>
      <p:bldP spid="20" grpId="0"/>
      <p:bldP spid="21" grpId="0"/>
      <p:bldP spid="22" grpId="0"/>
      <p:bldP spid="24" grpId="0"/>
      <p:bldP spid="30" grpId="0"/>
      <p:bldP spid="31" grpId="0"/>
      <p:bldP spid="32" grpId="0"/>
      <p:bldP spid="33" grpId="0"/>
      <p:bldP spid="34" grpId="0"/>
      <p:bldP spid="36" grpId="0"/>
      <p:bldP spid="37" grpId="0"/>
      <p:bldP spid="3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7823247-E11E-4E59-9B0C-30A9C4CD5F67}"/>
              </a:ext>
            </a:extLst>
          </p:cNvPr>
          <p:cNvSpPr/>
          <p:nvPr/>
        </p:nvSpPr>
        <p:spPr>
          <a:xfrm>
            <a:off x="755576" y="1484784"/>
            <a:ext cx="2137124" cy="523220"/>
          </a:xfrm>
          <a:prstGeom prst="rect">
            <a:avLst/>
          </a:prstGeom>
        </p:spPr>
        <p:txBody>
          <a:bodyPr wrap="none">
            <a:spAutoFit/>
          </a:bodyPr>
          <a:lstStyle/>
          <a:p>
            <a:r>
              <a:rPr lang="en-US" altLang="zh-CN" sz="2800" b="1" dirty="0">
                <a:solidFill>
                  <a:srgbClr val="007C6A"/>
                </a:solidFill>
                <a:latin typeface="Verdana" panose="020B0604030504040204" pitchFamily="34" charset="0"/>
              </a:rPr>
              <a:t> Redis</a:t>
            </a:r>
            <a:r>
              <a:rPr lang="zh-CN" altLang="en-US" sz="2800" b="1" dirty="0">
                <a:solidFill>
                  <a:srgbClr val="007C6A"/>
                </a:solidFill>
                <a:latin typeface="Verdana" panose="020B0604030504040204" pitchFamily="34" charset="0"/>
              </a:rPr>
              <a:t>事务</a:t>
            </a:r>
            <a:endParaRPr lang="en-US" altLang="zh-CN" sz="2800" b="1" dirty="0">
              <a:solidFill>
                <a:srgbClr val="007C6A"/>
              </a:solidFill>
              <a:latin typeface="Verdana" panose="020B0604030504040204" pitchFamily="34" charset="0"/>
            </a:endParaRPr>
          </a:p>
        </p:txBody>
      </p:sp>
    </p:spTree>
    <p:extLst>
      <p:ext uri="{BB962C8B-B14F-4D97-AF65-F5344CB8AC3E}">
        <p14:creationId xmlns:p14="http://schemas.microsoft.com/office/powerpoint/2010/main" val="15239137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FFEAD2E-A9FB-4F35-A5BA-BE0A21AAC158}"/>
              </a:ext>
            </a:extLst>
          </p:cNvPr>
          <p:cNvPicPr>
            <a:picLocks noChangeAspect="1"/>
          </p:cNvPicPr>
          <p:nvPr/>
        </p:nvPicPr>
        <p:blipFill>
          <a:blip r:embed="rId2"/>
          <a:stretch>
            <a:fillRect/>
          </a:stretch>
        </p:blipFill>
        <p:spPr>
          <a:xfrm>
            <a:off x="303865" y="2275793"/>
            <a:ext cx="8515350" cy="800100"/>
          </a:xfrm>
          <a:prstGeom prst="rect">
            <a:avLst/>
          </a:prstGeom>
        </p:spPr>
      </p:pic>
      <p:sp>
        <p:nvSpPr>
          <p:cNvPr id="3" name="矩形 2">
            <a:extLst>
              <a:ext uri="{FF2B5EF4-FFF2-40B4-BE49-F238E27FC236}">
                <a16:creationId xmlns:a16="http://schemas.microsoft.com/office/drawing/2014/main" id="{7BCE62C4-6FEB-475B-9CFC-D98C1C92F021}"/>
              </a:ext>
            </a:extLst>
          </p:cNvPr>
          <p:cNvSpPr/>
          <p:nvPr/>
        </p:nvSpPr>
        <p:spPr>
          <a:xfrm>
            <a:off x="303865" y="3342437"/>
            <a:ext cx="8064896" cy="1015663"/>
          </a:xfrm>
          <a:prstGeom prst="rect">
            <a:avLst/>
          </a:prstGeom>
        </p:spPr>
        <p:txBody>
          <a:bodyPr wrap="square">
            <a:spAutoFit/>
          </a:bodyPr>
          <a:lstStyle/>
          <a:p>
            <a:pPr>
              <a:buFont typeface="Arial" panose="020B0604020202020204" pitchFamily="34" charset="0"/>
              <a:buChar char="•"/>
            </a:pPr>
            <a:r>
              <a:rPr lang="en-US" altLang="zh-CN" sz="2000" dirty="0">
                <a:solidFill>
                  <a:srgbClr val="007C6A"/>
                </a:solidFill>
                <a:latin typeface="Arial" panose="020B0604020202020204" pitchFamily="34" charset="0"/>
              </a:rPr>
              <a:t>  Redis</a:t>
            </a:r>
            <a:r>
              <a:rPr lang="zh-CN" altLang="en-US" sz="2000" dirty="0">
                <a:solidFill>
                  <a:srgbClr val="007C6A"/>
                </a:solidFill>
                <a:latin typeface="Arial" panose="020B0604020202020204" pitchFamily="34" charset="0"/>
              </a:rPr>
              <a:t>事务是一个单独的隔离操作：事务中的所有命令都会序列化、按顺序地执行。事务在执行的过程中，不会被其他客户端发送来的命令请求所打断。</a:t>
            </a:r>
            <a:endParaRPr lang="zh-CN" altLang="en-US" sz="2000" b="0" i="0" dirty="0">
              <a:solidFill>
                <a:srgbClr val="007C6A"/>
              </a:solidFill>
              <a:effectLst/>
              <a:latin typeface="Arial" panose="020B0604020202020204" pitchFamily="34" charset="0"/>
            </a:endParaRPr>
          </a:p>
        </p:txBody>
      </p:sp>
      <p:sp>
        <p:nvSpPr>
          <p:cNvPr id="4" name="矩形 3">
            <a:extLst>
              <a:ext uri="{FF2B5EF4-FFF2-40B4-BE49-F238E27FC236}">
                <a16:creationId xmlns:a16="http://schemas.microsoft.com/office/drawing/2014/main" id="{3CFC88C8-27EE-4BF4-ACE1-88EF0D5C667C}"/>
              </a:ext>
            </a:extLst>
          </p:cNvPr>
          <p:cNvSpPr/>
          <p:nvPr/>
        </p:nvSpPr>
        <p:spPr>
          <a:xfrm>
            <a:off x="395536" y="1196752"/>
            <a:ext cx="3026791" cy="461665"/>
          </a:xfrm>
          <a:prstGeom prst="rect">
            <a:avLst/>
          </a:prstGeom>
        </p:spPr>
        <p:txBody>
          <a:bodyPr wrap="none">
            <a:spAutoFit/>
          </a:bodyPr>
          <a:lstStyle/>
          <a:p>
            <a:pPr marL="342900" indent="-342900">
              <a:buFont typeface="Wingdings" panose="05000000000000000000" pitchFamily="2" charset="2"/>
              <a:buChar char="Ø"/>
            </a:pPr>
            <a:r>
              <a:rPr lang="en-US" altLang="zh-CN" sz="2400" b="1" dirty="0">
                <a:solidFill>
                  <a:srgbClr val="007C6A"/>
                </a:solidFill>
                <a:latin typeface="Verdana" panose="020B0604030504040204" pitchFamily="34" charset="0"/>
              </a:rPr>
              <a:t>Redis</a:t>
            </a:r>
            <a:r>
              <a:rPr lang="zh-CN" altLang="en-US" sz="2400" b="1" dirty="0">
                <a:solidFill>
                  <a:srgbClr val="007C6A"/>
                </a:solidFill>
                <a:latin typeface="Verdana" panose="020B0604030504040204" pitchFamily="34" charset="0"/>
              </a:rPr>
              <a:t>的事务定义</a:t>
            </a:r>
            <a:endParaRPr lang="en-US" altLang="zh-CN" sz="2400" b="1" dirty="0">
              <a:solidFill>
                <a:srgbClr val="007C6A"/>
              </a:solidFill>
              <a:latin typeface="Verdana" panose="020B0604030504040204" pitchFamily="34" charset="0"/>
            </a:endParaRPr>
          </a:p>
        </p:txBody>
      </p:sp>
      <p:sp>
        <p:nvSpPr>
          <p:cNvPr id="5" name="矩形 4">
            <a:extLst>
              <a:ext uri="{FF2B5EF4-FFF2-40B4-BE49-F238E27FC236}">
                <a16:creationId xmlns:a16="http://schemas.microsoft.com/office/drawing/2014/main" id="{C47134B4-6E7C-4090-8279-B6022DEC86FD}"/>
              </a:ext>
            </a:extLst>
          </p:cNvPr>
          <p:cNvSpPr/>
          <p:nvPr/>
        </p:nvSpPr>
        <p:spPr>
          <a:xfrm>
            <a:off x="303865" y="5013176"/>
            <a:ext cx="8064896" cy="400110"/>
          </a:xfrm>
          <a:prstGeom prst="rect">
            <a:avLst/>
          </a:prstGeom>
        </p:spPr>
        <p:txBody>
          <a:bodyPr wrap="square">
            <a:spAutoFit/>
          </a:bodyPr>
          <a:lstStyle/>
          <a:p>
            <a:pPr>
              <a:buFont typeface="Arial" panose="020B0604020202020204" pitchFamily="34" charset="0"/>
              <a:buChar char="•"/>
            </a:pPr>
            <a:r>
              <a:rPr lang="en-US" altLang="zh-CN" sz="2000" dirty="0">
                <a:solidFill>
                  <a:srgbClr val="007C6A"/>
                </a:solidFill>
                <a:latin typeface="Arial" panose="020B0604020202020204" pitchFamily="34" charset="0"/>
              </a:rPr>
              <a:t>  Redis</a:t>
            </a:r>
            <a:r>
              <a:rPr lang="zh-CN" altLang="en-US" sz="2000" dirty="0">
                <a:solidFill>
                  <a:srgbClr val="007C6A"/>
                </a:solidFill>
                <a:latin typeface="Arial" panose="020B0604020202020204" pitchFamily="34" charset="0"/>
              </a:rPr>
              <a:t>事务的主要作用就是串联多个命令防止别的命令插队</a:t>
            </a:r>
            <a:endParaRPr lang="zh-CN" altLang="en-US" sz="2000" b="0" i="0" dirty="0">
              <a:solidFill>
                <a:srgbClr val="007C6A"/>
              </a:solidFill>
              <a:effectLst/>
              <a:latin typeface="Arial" panose="020B0604020202020204" pitchFamily="34" charset="0"/>
            </a:endParaRPr>
          </a:p>
        </p:txBody>
      </p:sp>
      <p:sp>
        <p:nvSpPr>
          <p:cNvPr id="6" name="矩形 5">
            <a:extLst>
              <a:ext uri="{FF2B5EF4-FFF2-40B4-BE49-F238E27FC236}">
                <a16:creationId xmlns:a16="http://schemas.microsoft.com/office/drawing/2014/main" id="{5916BF42-E7EB-4B1B-BEB9-F1A678FAE3AA}"/>
              </a:ext>
            </a:extLst>
          </p:cNvPr>
          <p:cNvSpPr/>
          <p:nvPr/>
        </p:nvSpPr>
        <p:spPr>
          <a:xfrm>
            <a:off x="2483768" y="116632"/>
            <a:ext cx="1800814"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的事务</a:t>
            </a:r>
            <a:endParaRPr lang="en-US" altLang="zh-CN" sz="2400" b="1" dirty="0">
              <a:solidFill>
                <a:schemeClr val="bg1"/>
              </a:solidFill>
            </a:endParaRPr>
          </a:p>
        </p:txBody>
      </p:sp>
    </p:spTree>
    <p:extLst>
      <p:ext uri="{BB962C8B-B14F-4D97-AF65-F5344CB8AC3E}">
        <p14:creationId xmlns:p14="http://schemas.microsoft.com/office/powerpoint/2010/main" val="261946810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F160871-9881-4585-A513-B797DB9AA056}"/>
              </a:ext>
            </a:extLst>
          </p:cNvPr>
          <p:cNvSpPr/>
          <p:nvPr/>
        </p:nvSpPr>
        <p:spPr>
          <a:xfrm>
            <a:off x="180048" y="993638"/>
            <a:ext cx="4070345" cy="461665"/>
          </a:xfrm>
          <a:prstGeom prst="rect">
            <a:avLst/>
          </a:prstGeom>
        </p:spPr>
        <p:txBody>
          <a:bodyPr wrap="none">
            <a:spAutoFit/>
          </a:bodyPr>
          <a:lstStyle/>
          <a:p>
            <a:pPr marL="342900" indent="-342900">
              <a:buFont typeface="Wingdings" panose="05000000000000000000" pitchFamily="2" charset="2"/>
              <a:buChar char="Ø"/>
            </a:pPr>
            <a:r>
              <a:rPr lang="en-US" altLang="zh-CN" sz="2400" b="1">
                <a:solidFill>
                  <a:srgbClr val="007C6A"/>
                </a:solidFill>
                <a:latin typeface="Verdana" panose="020B0604030504040204" pitchFamily="34" charset="0"/>
              </a:rPr>
              <a:t>Multi</a:t>
            </a:r>
            <a:r>
              <a:rPr lang="zh-CN" altLang="en-US" sz="2400" b="1">
                <a:solidFill>
                  <a:srgbClr val="007C6A"/>
                </a:solidFill>
                <a:latin typeface="Verdana" panose="020B0604030504040204" pitchFamily="34" charset="0"/>
              </a:rPr>
              <a:t>、</a:t>
            </a:r>
            <a:r>
              <a:rPr lang="en-US" altLang="zh-CN" sz="2400" b="1">
                <a:solidFill>
                  <a:srgbClr val="007C6A"/>
                </a:solidFill>
                <a:latin typeface="Verdana" panose="020B0604030504040204" pitchFamily="34" charset="0"/>
              </a:rPr>
              <a:t>Exec</a:t>
            </a:r>
            <a:r>
              <a:rPr lang="zh-CN" altLang="en-US" sz="2400" b="1">
                <a:solidFill>
                  <a:srgbClr val="007C6A"/>
                </a:solidFill>
                <a:latin typeface="Verdana" panose="020B0604030504040204" pitchFamily="34" charset="0"/>
              </a:rPr>
              <a:t>、</a:t>
            </a:r>
            <a:r>
              <a:rPr lang="en-US" altLang="zh-CN" sz="2400" b="1">
                <a:solidFill>
                  <a:srgbClr val="007C6A"/>
                </a:solidFill>
                <a:latin typeface="Verdana" panose="020B0604030504040204" pitchFamily="34" charset="0"/>
              </a:rPr>
              <a:t>discard</a:t>
            </a:r>
          </a:p>
        </p:txBody>
      </p:sp>
      <p:sp>
        <p:nvSpPr>
          <p:cNvPr id="3" name="右箭头 2">
            <a:extLst>
              <a:ext uri="{FF2B5EF4-FFF2-40B4-BE49-F238E27FC236}">
                <a16:creationId xmlns:a16="http://schemas.microsoft.com/office/drawing/2014/main" id="{70F10F5E-8633-4EFE-ADD9-44D6DD461703}"/>
              </a:ext>
            </a:extLst>
          </p:cNvPr>
          <p:cNvSpPr/>
          <p:nvPr/>
        </p:nvSpPr>
        <p:spPr>
          <a:xfrm>
            <a:off x="1350320" y="4300000"/>
            <a:ext cx="3312366"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组队阶段</a:t>
            </a:r>
          </a:p>
        </p:txBody>
      </p:sp>
      <p:sp>
        <p:nvSpPr>
          <p:cNvPr id="4" name="右箭头 3">
            <a:extLst>
              <a:ext uri="{FF2B5EF4-FFF2-40B4-BE49-F238E27FC236}">
                <a16:creationId xmlns:a16="http://schemas.microsoft.com/office/drawing/2014/main" id="{DA683970-043A-42B6-9E69-EB72B2FA9431}"/>
              </a:ext>
            </a:extLst>
          </p:cNvPr>
          <p:cNvSpPr/>
          <p:nvPr/>
        </p:nvSpPr>
        <p:spPr>
          <a:xfrm>
            <a:off x="4662686" y="4300000"/>
            <a:ext cx="3233005" cy="648072"/>
          </a:xfrm>
          <a:prstGeom prst="rightArrow">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执行阶段</a:t>
            </a:r>
          </a:p>
        </p:txBody>
      </p:sp>
      <p:sp>
        <p:nvSpPr>
          <p:cNvPr id="5" name="矩形 4">
            <a:extLst>
              <a:ext uri="{FF2B5EF4-FFF2-40B4-BE49-F238E27FC236}">
                <a16:creationId xmlns:a16="http://schemas.microsoft.com/office/drawing/2014/main" id="{02F93BD4-4A02-4A34-B670-8DFF04F5B180}"/>
              </a:ext>
            </a:extLst>
          </p:cNvPr>
          <p:cNvSpPr/>
          <p:nvPr/>
        </p:nvSpPr>
        <p:spPr>
          <a:xfrm>
            <a:off x="4001640" y="5612375"/>
            <a:ext cx="1441420" cy="461665"/>
          </a:xfrm>
          <a:prstGeom prst="rect">
            <a:avLst/>
          </a:prstGeom>
        </p:spPr>
        <p:txBody>
          <a:bodyPr wrap="none">
            <a:spAutoFit/>
          </a:bodyPr>
          <a:lstStyle/>
          <a:p>
            <a:r>
              <a:rPr lang="en-US" altLang="zh-CN" sz="2400" b="1">
                <a:solidFill>
                  <a:srgbClr val="007C6A"/>
                </a:solidFill>
                <a:latin typeface="Verdana" panose="020B0604030504040204" pitchFamily="34" charset="0"/>
              </a:rPr>
              <a:t>discard</a:t>
            </a:r>
          </a:p>
        </p:txBody>
      </p:sp>
      <p:sp>
        <p:nvSpPr>
          <p:cNvPr id="6" name="矩形 5">
            <a:extLst>
              <a:ext uri="{FF2B5EF4-FFF2-40B4-BE49-F238E27FC236}">
                <a16:creationId xmlns:a16="http://schemas.microsoft.com/office/drawing/2014/main" id="{BB0FE86B-C34A-4675-832B-09EDFD02962F}"/>
              </a:ext>
            </a:extLst>
          </p:cNvPr>
          <p:cNvSpPr/>
          <p:nvPr/>
        </p:nvSpPr>
        <p:spPr>
          <a:xfrm>
            <a:off x="4187891" y="3114270"/>
            <a:ext cx="986167" cy="461665"/>
          </a:xfrm>
          <a:prstGeom prst="rect">
            <a:avLst/>
          </a:prstGeom>
        </p:spPr>
        <p:txBody>
          <a:bodyPr wrap="none">
            <a:spAutoFit/>
          </a:bodyPr>
          <a:lstStyle/>
          <a:p>
            <a:r>
              <a:rPr lang="en-US" altLang="zh-CN" sz="2400" b="1">
                <a:solidFill>
                  <a:srgbClr val="007C6A"/>
                </a:solidFill>
                <a:latin typeface="Verdana" panose="020B0604030504040204" pitchFamily="34" charset="0"/>
              </a:rPr>
              <a:t>Exec</a:t>
            </a:r>
          </a:p>
        </p:txBody>
      </p:sp>
      <p:cxnSp>
        <p:nvCxnSpPr>
          <p:cNvPr id="7" name="直接连接符 6">
            <a:extLst>
              <a:ext uri="{FF2B5EF4-FFF2-40B4-BE49-F238E27FC236}">
                <a16:creationId xmlns:a16="http://schemas.microsoft.com/office/drawing/2014/main" id="{6F7F2A7F-E68F-4A84-9077-65EC9D3A1B78}"/>
              </a:ext>
            </a:extLst>
          </p:cNvPr>
          <p:cNvCxnSpPr/>
          <p:nvPr/>
        </p:nvCxnSpPr>
        <p:spPr>
          <a:xfrm>
            <a:off x="4652155" y="3575935"/>
            <a:ext cx="0" cy="1424217"/>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78ABA1A2-A9FC-40F1-A5FA-5580072CBED2}"/>
              </a:ext>
            </a:extLst>
          </p:cNvPr>
          <p:cNvCxnSpPr/>
          <p:nvPr/>
        </p:nvCxnSpPr>
        <p:spPr>
          <a:xfrm>
            <a:off x="1324413" y="3743176"/>
            <a:ext cx="0" cy="1424217"/>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9" name="组合 8">
            <a:extLst>
              <a:ext uri="{FF2B5EF4-FFF2-40B4-BE49-F238E27FC236}">
                <a16:creationId xmlns:a16="http://schemas.microsoft.com/office/drawing/2014/main" id="{2AF58285-004A-402A-BFD8-DE34D57709CD}"/>
              </a:ext>
            </a:extLst>
          </p:cNvPr>
          <p:cNvGrpSpPr/>
          <p:nvPr/>
        </p:nvGrpSpPr>
        <p:grpSpPr>
          <a:xfrm>
            <a:off x="1369268" y="3999911"/>
            <a:ext cx="3166427" cy="369575"/>
            <a:chOff x="1431234" y="3954601"/>
            <a:chExt cx="3166427" cy="369575"/>
          </a:xfrm>
        </p:grpSpPr>
        <p:sp>
          <p:nvSpPr>
            <p:cNvPr id="10" name="矩形 9">
              <a:extLst>
                <a:ext uri="{FF2B5EF4-FFF2-40B4-BE49-F238E27FC236}">
                  <a16:creationId xmlns:a16="http://schemas.microsoft.com/office/drawing/2014/main" id="{D160EB55-697B-4302-9CE3-CA83CD19724E}"/>
                </a:ext>
              </a:extLst>
            </p:cNvPr>
            <p:cNvSpPr/>
            <p:nvPr/>
          </p:nvSpPr>
          <p:spPr>
            <a:xfrm>
              <a:off x="1431234" y="3960524"/>
              <a:ext cx="792088" cy="360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11" name="矩形 10">
              <a:extLst>
                <a:ext uri="{FF2B5EF4-FFF2-40B4-BE49-F238E27FC236}">
                  <a16:creationId xmlns:a16="http://schemas.microsoft.com/office/drawing/2014/main" id="{576803A4-1816-41FC-B283-2BE7783E3FCC}"/>
                </a:ext>
              </a:extLst>
            </p:cNvPr>
            <p:cNvSpPr/>
            <p:nvPr/>
          </p:nvSpPr>
          <p:spPr>
            <a:xfrm>
              <a:off x="3014077" y="3954601"/>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12" name="矩形 11">
              <a:extLst>
                <a:ext uri="{FF2B5EF4-FFF2-40B4-BE49-F238E27FC236}">
                  <a16:creationId xmlns:a16="http://schemas.microsoft.com/office/drawing/2014/main" id="{8426D366-781E-4AF9-9BB1-8D33F942D573}"/>
                </a:ext>
              </a:extLst>
            </p:cNvPr>
            <p:cNvSpPr/>
            <p:nvPr/>
          </p:nvSpPr>
          <p:spPr>
            <a:xfrm>
              <a:off x="2242269" y="3961136"/>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13" name="矩形 12">
              <a:extLst>
                <a:ext uri="{FF2B5EF4-FFF2-40B4-BE49-F238E27FC236}">
                  <a16:creationId xmlns:a16="http://schemas.microsoft.com/office/drawing/2014/main" id="{8EF81C2F-2827-4947-97B5-27097980E958}"/>
                </a:ext>
              </a:extLst>
            </p:cNvPr>
            <p:cNvSpPr/>
            <p:nvPr/>
          </p:nvSpPr>
          <p:spPr>
            <a:xfrm>
              <a:off x="3805573" y="3964136"/>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grpSp>
      <p:sp>
        <p:nvSpPr>
          <p:cNvPr id="14" name="右箭头 16">
            <a:extLst>
              <a:ext uri="{FF2B5EF4-FFF2-40B4-BE49-F238E27FC236}">
                <a16:creationId xmlns:a16="http://schemas.microsoft.com/office/drawing/2014/main" id="{92113F0B-4C09-4C2D-B5AE-ADBB16D9B59D}"/>
              </a:ext>
            </a:extLst>
          </p:cNvPr>
          <p:cNvSpPr/>
          <p:nvPr/>
        </p:nvSpPr>
        <p:spPr>
          <a:xfrm rot="5400000">
            <a:off x="4125970" y="4820970"/>
            <a:ext cx="965296"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DA8270D4-B568-4E80-9EA0-2D310F74BF52}"/>
              </a:ext>
            </a:extLst>
          </p:cNvPr>
          <p:cNvSpPr/>
          <p:nvPr/>
        </p:nvSpPr>
        <p:spPr>
          <a:xfrm>
            <a:off x="845727" y="3139880"/>
            <a:ext cx="1047082" cy="461665"/>
          </a:xfrm>
          <a:prstGeom prst="rect">
            <a:avLst/>
          </a:prstGeom>
        </p:spPr>
        <p:txBody>
          <a:bodyPr wrap="none">
            <a:spAutoFit/>
          </a:bodyPr>
          <a:lstStyle/>
          <a:p>
            <a:r>
              <a:rPr lang="en-US" altLang="zh-CN" sz="2400" b="1">
                <a:solidFill>
                  <a:srgbClr val="007C6A"/>
                </a:solidFill>
                <a:latin typeface="Verdana" panose="020B0604030504040204" pitchFamily="34" charset="0"/>
              </a:rPr>
              <a:t>Multi</a:t>
            </a:r>
          </a:p>
        </p:txBody>
      </p:sp>
      <p:sp>
        <p:nvSpPr>
          <p:cNvPr id="16" name="乘号 15">
            <a:extLst>
              <a:ext uri="{FF2B5EF4-FFF2-40B4-BE49-F238E27FC236}">
                <a16:creationId xmlns:a16="http://schemas.microsoft.com/office/drawing/2014/main" id="{A0EEC54C-BDE5-4E8D-BD1B-17E0662C36D8}"/>
              </a:ext>
            </a:extLst>
          </p:cNvPr>
          <p:cNvSpPr/>
          <p:nvPr/>
        </p:nvSpPr>
        <p:spPr>
          <a:xfrm>
            <a:off x="4335434" y="5850474"/>
            <a:ext cx="691079" cy="714474"/>
          </a:xfrm>
          <a:prstGeom prst="mathMultiply">
            <a:avLst>
              <a:gd name="adj1" fmla="val 17929"/>
            </a:avLst>
          </a:prstGeom>
          <a:solidFill>
            <a:schemeClr val="accent2"/>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a:extLst>
              <a:ext uri="{FF2B5EF4-FFF2-40B4-BE49-F238E27FC236}">
                <a16:creationId xmlns:a16="http://schemas.microsoft.com/office/drawing/2014/main" id="{A604A4F8-536E-4482-B4AB-929605E9274B}"/>
              </a:ext>
            </a:extLst>
          </p:cNvPr>
          <p:cNvGrpSpPr/>
          <p:nvPr/>
        </p:nvGrpSpPr>
        <p:grpSpPr>
          <a:xfrm>
            <a:off x="4657783" y="4000312"/>
            <a:ext cx="3167609" cy="372918"/>
            <a:chOff x="4994799" y="1548436"/>
            <a:chExt cx="3167609" cy="372918"/>
          </a:xfrm>
          <a:solidFill>
            <a:schemeClr val="bg1">
              <a:lumMod val="50000"/>
            </a:schemeClr>
          </a:solidFill>
        </p:grpSpPr>
        <p:sp>
          <p:nvSpPr>
            <p:cNvPr id="18" name="矩形 17">
              <a:extLst>
                <a:ext uri="{FF2B5EF4-FFF2-40B4-BE49-F238E27FC236}">
                  <a16:creationId xmlns:a16="http://schemas.microsoft.com/office/drawing/2014/main" id="{AB0531C8-3E7F-43F8-9CF0-B7CFF6284BDC}"/>
                </a:ext>
              </a:extLst>
            </p:cNvPr>
            <p:cNvSpPr/>
            <p:nvPr/>
          </p:nvSpPr>
          <p:spPr>
            <a:xfrm>
              <a:off x="4994799" y="1559833"/>
              <a:ext cx="792088" cy="361521"/>
            </a:xfrm>
            <a:prstGeom prst="rect">
              <a:avLst/>
            </a:prstGeom>
            <a:solidFill>
              <a:srgbClr val="007C6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19" name="矩形 18">
              <a:extLst>
                <a:ext uri="{FF2B5EF4-FFF2-40B4-BE49-F238E27FC236}">
                  <a16:creationId xmlns:a16="http://schemas.microsoft.com/office/drawing/2014/main" id="{AAAC69F4-2E36-4A8C-85DA-FD54F7CFC738}"/>
                </a:ext>
              </a:extLst>
            </p:cNvPr>
            <p:cNvSpPr/>
            <p:nvPr/>
          </p:nvSpPr>
          <p:spPr>
            <a:xfrm>
              <a:off x="6578232" y="1553958"/>
              <a:ext cx="792088" cy="367396"/>
            </a:xfrm>
            <a:prstGeom prst="rect">
              <a:avLst/>
            </a:prstGeom>
            <a:solidFill>
              <a:srgbClr val="007C6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20" name="矩形 19">
              <a:extLst>
                <a:ext uri="{FF2B5EF4-FFF2-40B4-BE49-F238E27FC236}">
                  <a16:creationId xmlns:a16="http://schemas.microsoft.com/office/drawing/2014/main" id="{9DAD3E84-9942-4BAB-8A9B-672205BDA87B}"/>
                </a:ext>
              </a:extLst>
            </p:cNvPr>
            <p:cNvSpPr/>
            <p:nvPr/>
          </p:nvSpPr>
          <p:spPr>
            <a:xfrm>
              <a:off x="5780076" y="1548436"/>
              <a:ext cx="792088" cy="372918"/>
            </a:xfrm>
            <a:prstGeom prst="rect">
              <a:avLst/>
            </a:prstGeom>
            <a:solidFill>
              <a:srgbClr val="007C6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21" name="矩形 20">
              <a:extLst>
                <a:ext uri="{FF2B5EF4-FFF2-40B4-BE49-F238E27FC236}">
                  <a16:creationId xmlns:a16="http://schemas.microsoft.com/office/drawing/2014/main" id="{76103285-39D4-41AD-ABCD-993D38A33878}"/>
                </a:ext>
              </a:extLst>
            </p:cNvPr>
            <p:cNvSpPr/>
            <p:nvPr/>
          </p:nvSpPr>
          <p:spPr>
            <a:xfrm>
              <a:off x="7370320" y="1554568"/>
              <a:ext cx="792088" cy="366785"/>
            </a:xfrm>
            <a:prstGeom prst="rect">
              <a:avLst/>
            </a:prstGeom>
            <a:solidFill>
              <a:srgbClr val="007C6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grpSp>
      <p:sp>
        <p:nvSpPr>
          <p:cNvPr id="22" name="矩形 21">
            <a:extLst>
              <a:ext uri="{FF2B5EF4-FFF2-40B4-BE49-F238E27FC236}">
                <a16:creationId xmlns:a16="http://schemas.microsoft.com/office/drawing/2014/main" id="{9A436112-8B8C-4458-85C2-76463CAE53A7}"/>
              </a:ext>
            </a:extLst>
          </p:cNvPr>
          <p:cNvSpPr/>
          <p:nvPr/>
        </p:nvSpPr>
        <p:spPr>
          <a:xfrm>
            <a:off x="604482" y="1657309"/>
            <a:ext cx="8064896" cy="646331"/>
          </a:xfrm>
          <a:prstGeom prst="rect">
            <a:avLst/>
          </a:prstGeom>
        </p:spPr>
        <p:txBody>
          <a:bodyPr wrap="square">
            <a:spAutoFit/>
          </a:bodyPr>
          <a:lstStyle/>
          <a:p>
            <a:pPr>
              <a:buFont typeface="Arial" panose="020B0604020202020204" pitchFamily="34" charset="0"/>
              <a:buChar char="•"/>
            </a:pPr>
            <a:r>
              <a:rPr lang="en-US" altLang="zh-CN" dirty="0">
                <a:solidFill>
                  <a:srgbClr val="007C6A"/>
                </a:solidFill>
                <a:latin typeface="Arial" panose="020B0604020202020204" pitchFamily="34" charset="0"/>
              </a:rPr>
              <a:t>  </a:t>
            </a:r>
            <a:r>
              <a:rPr lang="zh-CN" altLang="en-US" dirty="0">
                <a:solidFill>
                  <a:srgbClr val="007C6A"/>
                </a:solidFill>
                <a:latin typeface="Arial" panose="020B0604020202020204" pitchFamily="34" charset="0"/>
              </a:rPr>
              <a:t>从输入</a:t>
            </a:r>
            <a:r>
              <a:rPr lang="en-US" altLang="zh-CN" dirty="0">
                <a:solidFill>
                  <a:srgbClr val="007C6A"/>
                </a:solidFill>
                <a:latin typeface="Arial" panose="020B0604020202020204" pitchFamily="34" charset="0"/>
              </a:rPr>
              <a:t>Multi</a:t>
            </a:r>
            <a:r>
              <a:rPr lang="zh-CN" altLang="en-US" dirty="0">
                <a:solidFill>
                  <a:srgbClr val="007C6A"/>
                </a:solidFill>
                <a:latin typeface="Arial" panose="020B0604020202020204" pitchFamily="34" charset="0"/>
              </a:rPr>
              <a:t>命令开始，输入的命令都会依次进入命令队列中，但不会执行，至到输入</a:t>
            </a:r>
            <a:r>
              <a:rPr lang="en-US" altLang="zh-CN" dirty="0">
                <a:solidFill>
                  <a:srgbClr val="007C6A"/>
                </a:solidFill>
                <a:latin typeface="Arial" panose="020B0604020202020204" pitchFamily="34" charset="0"/>
              </a:rPr>
              <a:t>Exec</a:t>
            </a:r>
            <a:r>
              <a:rPr lang="zh-CN" altLang="en-US" dirty="0">
                <a:solidFill>
                  <a:srgbClr val="007C6A"/>
                </a:solidFill>
                <a:latin typeface="Arial" panose="020B0604020202020204" pitchFamily="34" charset="0"/>
              </a:rPr>
              <a:t>后，</a:t>
            </a:r>
            <a:r>
              <a:rPr lang="en-US" altLang="zh-CN" dirty="0">
                <a:solidFill>
                  <a:srgbClr val="007C6A"/>
                </a:solidFill>
                <a:latin typeface="Arial" panose="020B0604020202020204" pitchFamily="34" charset="0"/>
              </a:rPr>
              <a:t>Redis</a:t>
            </a:r>
            <a:r>
              <a:rPr lang="zh-CN" altLang="en-US" dirty="0">
                <a:solidFill>
                  <a:srgbClr val="007C6A"/>
                </a:solidFill>
                <a:latin typeface="Arial" panose="020B0604020202020204" pitchFamily="34" charset="0"/>
              </a:rPr>
              <a:t>会将之前的命令队列中的命令依次执行。</a:t>
            </a:r>
            <a:endParaRPr lang="zh-CN" altLang="en-US" b="0" i="0" dirty="0">
              <a:solidFill>
                <a:srgbClr val="007C6A"/>
              </a:solidFill>
              <a:effectLst/>
              <a:latin typeface="Arial" panose="020B0604020202020204" pitchFamily="34" charset="0"/>
            </a:endParaRPr>
          </a:p>
        </p:txBody>
      </p:sp>
      <p:sp>
        <p:nvSpPr>
          <p:cNvPr id="23" name="矩形 22">
            <a:extLst>
              <a:ext uri="{FF2B5EF4-FFF2-40B4-BE49-F238E27FC236}">
                <a16:creationId xmlns:a16="http://schemas.microsoft.com/office/drawing/2014/main" id="{2BFA76BB-2B70-4583-B4B8-C414254EAD87}"/>
              </a:ext>
            </a:extLst>
          </p:cNvPr>
          <p:cNvSpPr/>
          <p:nvPr/>
        </p:nvSpPr>
        <p:spPr>
          <a:xfrm>
            <a:off x="617348" y="2416248"/>
            <a:ext cx="8064896" cy="369332"/>
          </a:xfrm>
          <a:prstGeom prst="rect">
            <a:avLst/>
          </a:prstGeom>
        </p:spPr>
        <p:txBody>
          <a:bodyPr wrap="square">
            <a:spAutoFit/>
          </a:bodyPr>
          <a:lstStyle/>
          <a:p>
            <a:pPr>
              <a:buFont typeface="Arial" panose="020B0604020202020204" pitchFamily="34" charset="0"/>
              <a:buChar char="•"/>
            </a:pPr>
            <a:r>
              <a:rPr lang="zh-CN" altLang="en-US">
                <a:solidFill>
                  <a:srgbClr val="007C6A"/>
                </a:solidFill>
                <a:latin typeface="Arial" panose="020B0604020202020204" pitchFamily="34" charset="0"/>
              </a:rPr>
              <a:t>组队的过程中可以通过</a:t>
            </a:r>
            <a:r>
              <a:rPr lang="en-US" altLang="zh-CN">
                <a:solidFill>
                  <a:srgbClr val="007C6A"/>
                </a:solidFill>
                <a:latin typeface="Arial" panose="020B0604020202020204" pitchFamily="34" charset="0"/>
              </a:rPr>
              <a:t>discard</a:t>
            </a:r>
            <a:r>
              <a:rPr lang="zh-CN" altLang="en-US">
                <a:solidFill>
                  <a:srgbClr val="007C6A"/>
                </a:solidFill>
                <a:latin typeface="Arial" panose="020B0604020202020204" pitchFamily="34" charset="0"/>
              </a:rPr>
              <a:t>来放弃组队。</a:t>
            </a:r>
            <a:r>
              <a:rPr lang="en-US" altLang="zh-CN">
                <a:solidFill>
                  <a:srgbClr val="007C6A"/>
                </a:solidFill>
                <a:latin typeface="Arial" panose="020B0604020202020204" pitchFamily="34" charset="0"/>
              </a:rPr>
              <a:t>  </a:t>
            </a:r>
            <a:endParaRPr lang="zh-CN" altLang="en-US" b="0" i="0">
              <a:solidFill>
                <a:srgbClr val="007C6A"/>
              </a:solidFill>
              <a:effectLst/>
              <a:latin typeface="Arial" panose="020B0604020202020204" pitchFamily="34" charset="0"/>
            </a:endParaRPr>
          </a:p>
        </p:txBody>
      </p:sp>
      <p:sp>
        <p:nvSpPr>
          <p:cNvPr id="24" name="矩形 23">
            <a:extLst>
              <a:ext uri="{FF2B5EF4-FFF2-40B4-BE49-F238E27FC236}">
                <a16:creationId xmlns:a16="http://schemas.microsoft.com/office/drawing/2014/main" id="{F0990707-EEB5-412F-B572-A1AEE40D0751}"/>
              </a:ext>
            </a:extLst>
          </p:cNvPr>
          <p:cNvSpPr/>
          <p:nvPr/>
        </p:nvSpPr>
        <p:spPr>
          <a:xfrm>
            <a:off x="2483768" y="116632"/>
            <a:ext cx="1800814"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的事务</a:t>
            </a:r>
            <a:endParaRPr lang="en-US" altLang="zh-CN" sz="2400" b="1" dirty="0">
              <a:solidFill>
                <a:schemeClr val="bg1"/>
              </a:solidFill>
            </a:endParaRPr>
          </a:p>
        </p:txBody>
      </p:sp>
    </p:spTree>
    <p:extLst>
      <p:ext uri="{BB962C8B-B14F-4D97-AF65-F5344CB8AC3E}">
        <p14:creationId xmlns:p14="http://schemas.microsoft.com/office/powerpoint/2010/main" val="3970430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625F507-F7E2-44BC-9655-60C4F1CC4C6C}"/>
              </a:ext>
            </a:extLst>
          </p:cNvPr>
          <p:cNvSpPr/>
          <p:nvPr/>
        </p:nvSpPr>
        <p:spPr>
          <a:xfrm>
            <a:off x="323528" y="1052736"/>
            <a:ext cx="2696572"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事务的错误处理</a:t>
            </a:r>
            <a:endParaRPr lang="en-US" altLang="zh-CN" sz="2400" b="1">
              <a:solidFill>
                <a:srgbClr val="007C6A"/>
              </a:solidFill>
              <a:latin typeface="Verdana" panose="020B0604030504040204" pitchFamily="34" charset="0"/>
            </a:endParaRPr>
          </a:p>
        </p:txBody>
      </p:sp>
      <p:sp>
        <p:nvSpPr>
          <p:cNvPr id="3" name="右箭头 2">
            <a:extLst>
              <a:ext uri="{FF2B5EF4-FFF2-40B4-BE49-F238E27FC236}">
                <a16:creationId xmlns:a16="http://schemas.microsoft.com/office/drawing/2014/main" id="{EAF091B5-B980-40F5-A551-55949E13CB2F}"/>
              </a:ext>
            </a:extLst>
          </p:cNvPr>
          <p:cNvSpPr/>
          <p:nvPr/>
        </p:nvSpPr>
        <p:spPr>
          <a:xfrm>
            <a:off x="1369121" y="3802115"/>
            <a:ext cx="3312366"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组队阶段</a:t>
            </a:r>
          </a:p>
        </p:txBody>
      </p:sp>
      <p:sp>
        <p:nvSpPr>
          <p:cNvPr id="4" name="右箭头 3">
            <a:extLst>
              <a:ext uri="{FF2B5EF4-FFF2-40B4-BE49-F238E27FC236}">
                <a16:creationId xmlns:a16="http://schemas.microsoft.com/office/drawing/2014/main" id="{F5D21DC1-9977-44C1-B99B-FDA720929A00}"/>
              </a:ext>
            </a:extLst>
          </p:cNvPr>
          <p:cNvSpPr/>
          <p:nvPr/>
        </p:nvSpPr>
        <p:spPr>
          <a:xfrm>
            <a:off x="4681487" y="3802115"/>
            <a:ext cx="3233005" cy="648072"/>
          </a:xfrm>
          <a:prstGeom prst="rightArrow">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执行阶段</a:t>
            </a:r>
          </a:p>
        </p:txBody>
      </p:sp>
      <p:sp>
        <p:nvSpPr>
          <p:cNvPr id="5" name="矩形 4">
            <a:extLst>
              <a:ext uri="{FF2B5EF4-FFF2-40B4-BE49-F238E27FC236}">
                <a16:creationId xmlns:a16="http://schemas.microsoft.com/office/drawing/2014/main" id="{CFA04037-3EC3-44E7-9D18-859BEBB9AC37}"/>
              </a:ext>
            </a:extLst>
          </p:cNvPr>
          <p:cNvSpPr/>
          <p:nvPr/>
        </p:nvSpPr>
        <p:spPr>
          <a:xfrm>
            <a:off x="5024769" y="5105058"/>
            <a:ext cx="1441420" cy="461665"/>
          </a:xfrm>
          <a:prstGeom prst="rect">
            <a:avLst/>
          </a:prstGeom>
        </p:spPr>
        <p:txBody>
          <a:bodyPr wrap="none">
            <a:spAutoFit/>
          </a:bodyPr>
          <a:lstStyle/>
          <a:p>
            <a:r>
              <a:rPr lang="en-US" altLang="zh-CN" sz="2400" b="1">
                <a:solidFill>
                  <a:srgbClr val="007C6A"/>
                </a:solidFill>
                <a:latin typeface="Verdana" panose="020B0604030504040204" pitchFamily="34" charset="0"/>
              </a:rPr>
              <a:t>discard</a:t>
            </a:r>
          </a:p>
        </p:txBody>
      </p:sp>
      <p:cxnSp>
        <p:nvCxnSpPr>
          <p:cNvPr id="6" name="直接连接符 5">
            <a:extLst>
              <a:ext uri="{FF2B5EF4-FFF2-40B4-BE49-F238E27FC236}">
                <a16:creationId xmlns:a16="http://schemas.microsoft.com/office/drawing/2014/main" id="{F45F259F-DE42-44FA-A35B-4760DCEC8FB0}"/>
              </a:ext>
            </a:extLst>
          </p:cNvPr>
          <p:cNvCxnSpPr/>
          <p:nvPr/>
        </p:nvCxnSpPr>
        <p:spPr>
          <a:xfrm>
            <a:off x="4670956" y="3078050"/>
            <a:ext cx="0" cy="1424217"/>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59B44F20-0A17-4A0A-95AE-787D3EAA9721}"/>
              </a:ext>
            </a:extLst>
          </p:cNvPr>
          <p:cNvCxnSpPr/>
          <p:nvPr/>
        </p:nvCxnSpPr>
        <p:spPr>
          <a:xfrm>
            <a:off x="1343214" y="3245291"/>
            <a:ext cx="0" cy="1424217"/>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8" name="组合 7">
            <a:extLst>
              <a:ext uri="{FF2B5EF4-FFF2-40B4-BE49-F238E27FC236}">
                <a16:creationId xmlns:a16="http://schemas.microsoft.com/office/drawing/2014/main" id="{41218C61-A135-4D9E-8429-5B58EC9C2F56}"/>
              </a:ext>
            </a:extLst>
          </p:cNvPr>
          <p:cNvGrpSpPr/>
          <p:nvPr/>
        </p:nvGrpSpPr>
        <p:grpSpPr>
          <a:xfrm>
            <a:off x="1388069" y="3514083"/>
            <a:ext cx="3205161" cy="366785"/>
            <a:chOff x="1431234" y="3966658"/>
            <a:chExt cx="3205161" cy="366785"/>
          </a:xfrm>
        </p:grpSpPr>
        <p:sp>
          <p:nvSpPr>
            <p:cNvPr id="9" name="矩形 8">
              <a:extLst>
                <a:ext uri="{FF2B5EF4-FFF2-40B4-BE49-F238E27FC236}">
                  <a16:creationId xmlns:a16="http://schemas.microsoft.com/office/drawing/2014/main" id="{35458FD3-FE94-46F0-ABEB-9B1AD41A4EE5}"/>
                </a:ext>
              </a:extLst>
            </p:cNvPr>
            <p:cNvSpPr/>
            <p:nvPr/>
          </p:nvSpPr>
          <p:spPr>
            <a:xfrm>
              <a:off x="1431234" y="3967881"/>
              <a:ext cx="792088" cy="353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10" name="矩形 9">
              <a:extLst>
                <a:ext uri="{FF2B5EF4-FFF2-40B4-BE49-F238E27FC236}">
                  <a16:creationId xmlns:a16="http://schemas.microsoft.com/office/drawing/2014/main" id="{C6A49671-448D-4EF9-9435-3BA462833614}"/>
                </a:ext>
              </a:extLst>
            </p:cNvPr>
            <p:cNvSpPr/>
            <p:nvPr/>
          </p:nvSpPr>
          <p:spPr>
            <a:xfrm>
              <a:off x="3053304" y="3966658"/>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11" name="矩形 10">
              <a:extLst>
                <a:ext uri="{FF2B5EF4-FFF2-40B4-BE49-F238E27FC236}">
                  <a16:creationId xmlns:a16="http://schemas.microsoft.com/office/drawing/2014/main" id="{6399FF01-CB24-4456-9783-E8831849B3FA}"/>
                </a:ext>
              </a:extLst>
            </p:cNvPr>
            <p:cNvSpPr/>
            <p:nvPr/>
          </p:nvSpPr>
          <p:spPr>
            <a:xfrm>
              <a:off x="2241348" y="3973403"/>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12" name="矩形 11">
              <a:extLst>
                <a:ext uri="{FF2B5EF4-FFF2-40B4-BE49-F238E27FC236}">
                  <a16:creationId xmlns:a16="http://schemas.microsoft.com/office/drawing/2014/main" id="{98F4A02A-3A52-4BC3-8A27-C594DD41043E}"/>
                </a:ext>
              </a:extLst>
            </p:cNvPr>
            <p:cNvSpPr/>
            <p:nvPr/>
          </p:nvSpPr>
          <p:spPr>
            <a:xfrm>
              <a:off x="3844307" y="3966658"/>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grpSp>
      <p:sp>
        <p:nvSpPr>
          <p:cNvPr id="13" name="右箭头 13">
            <a:extLst>
              <a:ext uri="{FF2B5EF4-FFF2-40B4-BE49-F238E27FC236}">
                <a16:creationId xmlns:a16="http://schemas.microsoft.com/office/drawing/2014/main" id="{80A399A7-0F04-4F25-A9E4-EACFB8888484}"/>
              </a:ext>
            </a:extLst>
          </p:cNvPr>
          <p:cNvSpPr/>
          <p:nvPr/>
        </p:nvSpPr>
        <p:spPr>
          <a:xfrm rot="16200000">
            <a:off x="2385400" y="3025233"/>
            <a:ext cx="472917" cy="581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EEB50614-84B6-4F29-8F6E-5405CC068C71}"/>
              </a:ext>
            </a:extLst>
          </p:cNvPr>
          <p:cNvSpPr/>
          <p:nvPr/>
        </p:nvSpPr>
        <p:spPr>
          <a:xfrm>
            <a:off x="864528" y="2641995"/>
            <a:ext cx="1047082" cy="461665"/>
          </a:xfrm>
          <a:prstGeom prst="rect">
            <a:avLst/>
          </a:prstGeom>
        </p:spPr>
        <p:txBody>
          <a:bodyPr wrap="none">
            <a:spAutoFit/>
          </a:bodyPr>
          <a:lstStyle/>
          <a:p>
            <a:r>
              <a:rPr lang="en-US" altLang="zh-CN" sz="2400" b="1">
                <a:solidFill>
                  <a:srgbClr val="007C6A"/>
                </a:solidFill>
                <a:latin typeface="Verdana" panose="020B0604030504040204" pitchFamily="34" charset="0"/>
              </a:rPr>
              <a:t>Multi</a:t>
            </a:r>
          </a:p>
        </p:txBody>
      </p:sp>
      <p:sp>
        <p:nvSpPr>
          <p:cNvPr id="15" name="乘号 14">
            <a:extLst>
              <a:ext uri="{FF2B5EF4-FFF2-40B4-BE49-F238E27FC236}">
                <a16:creationId xmlns:a16="http://schemas.microsoft.com/office/drawing/2014/main" id="{F67D1429-3C8C-41EA-A60C-FCFADD6E40B0}"/>
              </a:ext>
            </a:extLst>
          </p:cNvPr>
          <p:cNvSpPr/>
          <p:nvPr/>
        </p:nvSpPr>
        <p:spPr>
          <a:xfrm>
            <a:off x="4304965" y="4978654"/>
            <a:ext cx="691079" cy="714474"/>
          </a:xfrm>
          <a:prstGeom prst="mathMultiply">
            <a:avLst>
              <a:gd name="adj1" fmla="val 17929"/>
            </a:avLst>
          </a:prstGeom>
          <a:solidFill>
            <a:schemeClr val="accent2"/>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a:extLst>
              <a:ext uri="{FF2B5EF4-FFF2-40B4-BE49-F238E27FC236}">
                <a16:creationId xmlns:a16="http://schemas.microsoft.com/office/drawing/2014/main" id="{10422776-1225-4B58-B283-C7DDA6632E7D}"/>
              </a:ext>
            </a:extLst>
          </p:cNvPr>
          <p:cNvGrpSpPr/>
          <p:nvPr/>
        </p:nvGrpSpPr>
        <p:grpSpPr>
          <a:xfrm>
            <a:off x="4676584" y="3507949"/>
            <a:ext cx="3205161" cy="367397"/>
            <a:chOff x="4994799" y="1553958"/>
            <a:chExt cx="3205161" cy="367397"/>
          </a:xfrm>
          <a:solidFill>
            <a:schemeClr val="bg1">
              <a:lumMod val="75000"/>
            </a:schemeClr>
          </a:solidFill>
        </p:grpSpPr>
        <p:sp>
          <p:nvSpPr>
            <p:cNvPr id="17" name="矩形 16">
              <a:extLst>
                <a:ext uri="{FF2B5EF4-FFF2-40B4-BE49-F238E27FC236}">
                  <a16:creationId xmlns:a16="http://schemas.microsoft.com/office/drawing/2014/main" id="{A502662E-D28C-44BC-BA6B-2B8A258113EE}"/>
                </a:ext>
              </a:extLst>
            </p:cNvPr>
            <p:cNvSpPr/>
            <p:nvPr/>
          </p:nvSpPr>
          <p:spPr>
            <a:xfrm>
              <a:off x="4994799" y="1559833"/>
              <a:ext cx="792088" cy="361521"/>
            </a:xfrm>
            <a:prstGeom prst="rect">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18" name="矩形 17">
              <a:extLst>
                <a:ext uri="{FF2B5EF4-FFF2-40B4-BE49-F238E27FC236}">
                  <a16:creationId xmlns:a16="http://schemas.microsoft.com/office/drawing/2014/main" id="{72F6B91C-E7F0-4100-B60A-34410C42226A}"/>
                </a:ext>
              </a:extLst>
            </p:cNvPr>
            <p:cNvSpPr/>
            <p:nvPr/>
          </p:nvSpPr>
          <p:spPr>
            <a:xfrm>
              <a:off x="6616869" y="1553958"/>
              <a:ext cx="792088" cy="360040"/>
            </a:xfrm>
            <a:prstGeom prst="rect">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19" name="矩形 18">
              <a:extLst>
                <a:ext uri="{FF2B5EF4-FFF2-40B4-BE49-F238E27FC236}">
                  <a16:creationId xmlns:a16="http://schemas.microsoft.com/office/drawing/2014/main" id="{23BDFAEA-30CF-41C1-8915-6177454B32A1}"/>
                </a:ext>
              </a:extLst>
            </p:cNvPr>
            <p:cNvSpPr/>
            <p:nvPr/>
          </p:nvSpPr>
          <p:spPr>
            <a:xfrm>
              <a:off x="5805834" y="1561315"/>
              <a:ext cx="792088" cy="360040"/>
            </a:xfrm>
            <a:prstGeom prst="rect">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get xx</a:t>
              </a:r>
              <a:endParaRPr lang="zh-CN" altLang="en-US"/>
            </a:p>
          </p:txBody>
        </p:sp>
        <p:sp>
          <p:nvSpPr>
            <p:cNvPr id="20" name="矩形 19">
              <a:extLst>
                <a:ext uri="{FF2B5EF4-FFF2-40B4-BE49-F238E27FC236}">
                  <a16:creationId xmlns:a16="http://schemas.microsoft.com/office/drawing/2014/main" id="{DF58D0F6-CF41-4672-8C1C-BFAC4AB0B435}"/>
                </a:ext>
              </a:extLst>
            </p:cNvPr>
            <p:cNvSpPr/>
            <p:nvPr/>
          </p:nvSpPr>
          <p:spPr>
            <a:xfrm>
              <a:off x="7407872" y="1553958"/>
              <a:ext cx="792088" cy="360040"/>
            </a:xfrm>
            <a:prstGeom prst="rect">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grpSp>
      <p:sp>
        <p:nvSpPr>
          <p:cNvPr id="21" name="矩形 20">
            <a:extLst>
              <a:ext uri="{FF2B5EF4-FFF2-40B4-BE49-F238E27FC236}">
                <a16:creationId xmlns:a16="http://schemas.microsoft.com/office/drawing/2014/main" id="{45F640E1-C5A9-45F4-A829-E0C187563A7B}"/>
              </a:ext>
            </a:extLst>
          </p:cNvPr>
          <p:cNvSpPr/>
          <p:nvPr/>
        </p:nvSpPr>
        <p:spPr>
          <a:xfrm>
            <a:off x="2243339" y="2795524"/>
            <a:ext cx="843501" cy="369332"/>
          </a:xfrm>
          <a:prstGeom prst="rect">
            <a:avLst/>
          </a:prstGeom>
        </p:spPr>
        <p:txBody>
          <a:bodyPr wrap="none">
            <a:spAutoFit/>
          </a:bodyPr>
          <a:lstStyle/>
          <a:p>
            <a:r>
              <a:rPr lang="en-US" altLang="zh-CN" b="1">
                <a:solidFill>
                  <a:srgbClr val="007C6A"/>
                </a:solidFill>
                <a:latin typeface="Verdana" panose="020B0604030504040204" pitchFamily="34" charset="0"/>
              </a:rPr>
              <a:t>error</a:t>
            </a:r>
          </a:p>
        </p:txBody>
      </p:sp>
      <p:sp>
        <p:nvSpPr>
          <p:cNvPr id="22" name="右箭头 22">
            <a:extLst>
              <a:ext uri="{FF2B5EF4-FFF2-40B4-BE49-F238E27FC236}">
                <a16:creationId xmlns:a16="http://schemas.microsoft.com/office/drawing/2014/main" id="{66A71085-1C5A-440D-8B21-5B2236F07993}"/>
              </a:ext>
            </a:extLst>
          </p:cNvPr>
          <p:cNvSpPr/>
          <p:nvPr/>
        </p:nvSpPr>
        <p:spPr>
          <a:xfrm rot="5400000">
            <a:off x="4381912" y="4566505"/>
            <a:ext cx="599149" cy="581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8D6FEFC0-D887-4335-9DAB-F9BA348C4E68}"/>
              </a:ext>
            </a:extLst>
          </p:cNvPr>
          <p:cNvSpPr/>
          <p:nvPr/>
        </p:nvSpPr>
        <p:spPr>
          <a:xfrm>
            <a:off x="403418" y="1668594"/>
            <a:ext cx="8561070" cy="830997"/>
          </a:xfrm>
          <a:prstGeom prst="rect">
            <a:avLst/>
          </a:prstGeom>
        </p:spPr>
        <p:txBody>
          <a:bodyPr wrap="square">
            <a:spAutoFit/>
          </a:bodyPr>
          <a:lstStyle/>
          <a:p>
            <a:r>
              <a:rPr lang="zh-CN" altLang="en-US" sz="2400" b="1">
                <a:solidFill>
                  <a:srgbClr val="007C6A"/>
                </a:solidFill>
                <a:latin typeface="Verdana" panose="020B0604030504040204" pitchFamily="34" charset="0"/>
              </a:rPr>
              <a:t>组队中某个命令出现了报告错误，执行时整个的所有队列会都会被取消。</a:t>
            </a:r>
            <a:endParaRPr lang="en-US" altLang="zh-CN" sz="2400" b="1">
              <a:solidFill>
                <a:srgbClr val="007C6A"/>
              </a:solidFill>
              <a:latin typeface="Verdana" panose="020B0604030504040204" pitchFamily="34" charset="0"/>
            </a:endParaRPr>
          </a:p>
        </p:txBody>
      </p:sp>
      <p:sp>
        <p:nvSpPr>
          <p:cNvPr id="24" name="矩形 23">
            <a:extLst>
              <a:ext uri="{FF2B5EF4-FFF2-40B4-BE49-F238E27FC236}">
                <a16:creationId xmlns:a16="http://schemas.microsoft.com/office/drawing/2014/main" id="{CADA133D-AFD8-47C0-AAC9-0B7DC2C4F736}"/>
              </a:ext>
            </a:extLst>
          </p:cNvPr>
          <p:cNvSpPr/>
          <p:nvPr/>
        </p:nvSpPr>
        <p:spPr>
          <a:xfrm>
            <a:off x="4211960" y="2733529"/>
            <a:ext cx="986167" cy="461665"/>
          </a:xfrm>
          <a:prstGeom prst="rect">
            <a:avLst/>
          </a:prstGeom>
        </p:spPr>
        <p:txBody>
          <a:bodyPr wrap="none">
            <a:spAutoFit/>
          </a:bodyPr>
          <a:lstStyle/>
          <a:p>
            <a:r>
              <a:rPr lang="en-US" altLang="zh-CN" sz="2400" b="1">
                <a:solidFill>
                  <a:srgbClr val="007C6A"/>
                </a:solidFill>
                <a:latin typeface="Verdana" panose="020B0604030504040204" pitchFamily="34" charset="0"/>
              </a:rPr>
              <a:t>Exec</a:t>
            </a:r>
          </a:p>
        </p:txBody>
      </p:sp>
      <p:sp>
        <p:nvSpPr>
          <p:cNvPr id="25" name="矩形 24">
            <a:extLst>
              <a:ext uri="{FF2B5EF4-FFF2-40B4-BE49-F238E27FC236}">
                <a16:creationId xmlns:a16="http://schemas.microsoft.com/office/drawing/2014/main" id="{13F76B25-3693-44A2-95D3-07C35FF28627}"/>
              </a:ext>
            </a:extLst>
          </p:cNvPr>
          <p:cNvSpPr/>
          <p:nvPr/>
        </p:nvSpPr>
        <p:spPr>
          <a:xfrm>
            <a:off x="2483768" y="116632"/>
            <a:ext cx="1800814"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的事务</a:t>
            </a:r>
            <a:endParaRPr lang="en-US" altLang="zh-CN" sz="2400" b="1" dirty="0">
              <a:solidFill>
                <a:schemeClr val="bg1"/>
              </a:solidFill>
            </a:endParaRPr>
          </a:p>
        </p:txBody>
      </p:sp>
    </p:spTree>
    <p:extLst>
      <p:ext uri="{BB962C8B-B14F-4D97-AF65-F5344CB8AC3E}">
        <p14:creationId xmlns:p14="http://schemas.microsoft.com/office/powerpoint/2010/main" val="21738041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7F73FBF-057A-4C4F-97F6-0C06BC6FB896}"/>
              </a:ext>
            </a:extLst>
          </p:cNvPr>
          <p:cNvSpPr/>
          <p:nvPr/>
        </p:nvSpPr>
        <p:spPr>
          <a:xfrm>
            <a:off x="323528" y="1052736"/>
            <a:ext cx="2696572"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事务的错误处理</a:t>
            </a:r>
            <a:endParaRPr lang="en-US" altLang="zh-CN" sz="2400" b="1">
              <a:solidFill>
                <a:srgbClr val="007C6A"/>
              </a:solidFill>
              <a:latin typeface="Verdana" panose="020B0604030504040204" pitchFamily="34" charset="0"/>
            </a:endParaRPr>
          </a:p>
        </p:txBody>
      </p:sp>
      <p:sp>
        <p:nvSpPr>
          <p:cNvPr id="3" name="右箭头 2">
            <a:extLst>
              <a:ext uri="{FF2B5EF4-FFF2-40B4-BE49-F238E27FC236}">
                <a16:creationId xmlns:a16="http://schemas.microsoft.com/office/drawing/2014/main" id="{9F0CB836-47A6-4CAF-8EC0-D71D72982418}"/>
              </a:ext>
            </a:extLst>
          </p:cNvPr>
          <p:cNvSpPr/>
          <p:nvPr/>
        </p:nvSpPr>
        <p:spPr>
          <a:xfrm>
            <a:off x="1369121" y="3802115"/>
            <a:ext cx="3312366"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组队阶段</a:t>
            </a:r>
          </a:p>
        </p:txBody>
      </p:sp>
      <p:sp>
        <p:nvSpPr>
          <p:cNvPr id="4" name="右箭头 3">
            <a:extLst>
              <a:ext uri="{FF2B5EF4-FFF2-40B4-BE49-F238E27FC236}">
                <a16:creationId xmlns:a16="http://schemas.microsoft.com/office/drawing/2014/main" id="{FBB1B327-3A57-4602-84C4-D5E8670315D0}"/>
              </a:ext>
            </a:extLst>
          </p:cNvPr>
          <p:cNvSpPr/>
          <p:nvPr/>
        </p:nvSpPr>
        <p:spPr>
          <a:xfrm>
            <a:off x="4681487" y="3802115"/>
            <a:ext cx="3233005" cy="648072"/>
          </a:xfrm>
          <a:prstGeom prst="rightArrow">
            <a:avLst/>
          </a:prstGeom>
          <a:solidFill>
            <a:srgbClr val="007C6A"/>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执行阶段</a:t>
            </a:r>
          </a:p>
        </p:txBody>
      </p:sp>
      <p:sp>
        <p:nvSpPr>
          <p:cNvPr id="5" name="矩形 4">
            <a:extLst>
              <a:ext uri="{FF2B5EF4-FFF2-40B4-BE49-F238E27FC236}">
                <a16:creationId xmlns:a16="http://schemas.microsoft.com/office/drawing/2014/main" id="{5BEF6067-90A7-4B44-BE8B-0B0D173CFC16}"/>
              </a:ext>
            </a:extLst>
          </p:cNvPr>
          <p:cNvSpPr/>
          <p:nvPr/>
        </p:nvSpPr>
        <p:spPr>
          <a:xfrm>
            <a:off x="5024769" y="5105058"/>
            <a:ext cx="1441420" cy="461665"/>
          </a:xfrm>
          <a:prstGeom prst="rect">
            <a:avLst/>
          </a:prstGeom>
        </p:spPr>
        <p:txBody>
          <a:bodyPr wrap="none">
            <a:spAutoFit/>
          </a:bodyPr>
          <a:lstStyle/>
          <a:p>
            <a:r>
              <a:rPr lang="en-US" altLang="zh-CN" sz="2400" b="1">
                <a:solidFill>
                  <a:srgbClr val="007C6A"/>
                </a:solidFill>
                <a:latin typeface="Verdana" panose="020B0604030504040204" pitchFamily="34" charset="0"/>
              </a:rPr>
              <a:t>discard</a:t>
            </a:r>
          </a:p>
        </p:txBody>
      </p:sp>
      <p:cxnSp>
        <p:nvCxnSpPr>
          <p:cNvPr id="6" name="直接连接符 5">
            <a:extLst>
              <a:ext uri="{FF2B5EF4-FFF2-40B4-BE49-F238E27FC236}">
                <a16:creationId xmlns:a16="http://schemas.microsoft.com/office/drawing/2014/main" id="{369652CC-C2E5-49A7-8A7D-09DDA0E5FE68}"/>
              </a:ext>
            </a:extLst>
          </p:cNvPr>
          <p:cNvCxnSpPr/>
          <p:nvPr/>
        </p:nvCxnSpPr>
        <p:spPr>
          <a:xfrm>
            <a:off x="4670956" y="3078050"/>
            <a:ext cx="0" cy="1424217"/>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F6B60ECF-6CAB-4211-93EC-5D978A45BE32}"/>
              </a:ext>
            </a:extLst>
          </p:cNvPr>
          <p:cNvCxnSpPr/>
          <p:nvPr/>
        </p:nvCxnSpPr>
        <p:spPr>
          <a:xfrm>
            <a:off x="1343214" y="3245291"/>
            <a:ext cx="0" cy="1424217"/>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8" name="组合 7">
            <a:extLst>
              <a:ext uri="{FF2B5EF4-FFF2-40B4-BE49-F238E27FC236}">
                <a16:creationId xmlns:a16="http://schemas.microsoft.com/office/drawing/2014/main" id="{C163E0F7-1C51-4314-B9FA-B076AA2D15C7}"/>
              </a:ext>
            </a:extLst>
          </p:cNvPr>
          <p:cNvGrpSpPr/>
          <p:nvPr/>
        </p:nvGrpSpPr>
        <p:grpSpPr>
          <a:xfrm>
            <a:off x="1388069" y="3514083"/>
            <a:ext cx="3205161" cy="366785"/>
            <a:chOff x="1431234" y="3966658"/>
            <a:chExt cx="3205161" cy="366785"/>
          </a:xfrm>
        </p:grpSpPr>
        <p:sp>
          <p:nvSpPr>
            <p:cNvPr id="9" name="矩形 8">
              <a:extLst>
                <a:ext uri="{FF2B5EF4-FFF2-40B4-BE49-F238E27FC236}">
                  <a16:creationId xmlns:a16="http://schemas.microsoft.com/office/drawing/2014/main" id="{2570698C-9C13-41FE-B1C2-821326DE1E4A}"/>
                </a:ext>
              </a:extLst>
            </p:cNvPr>
            <p:cNvSpPr/>
            <p:nvPr/>
          </p:nvSpPr>
          <p:spPr>
            <a:xfrm>
              <a:off x="1431234" y="3967881"/>
              <a:ext cx="792088" cy="353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10" name="矩形 9">
              <a:extLst>
                <a:ext uri="{FF2B5EF4-FFF2-40B4-BE49-F238E27FC236}">
                  <a16:creationId xmlns:a16="http://schemas.microsoft.com/office/drawing/2014/main" id="{FB3113BC-48C2-4047-8AD0-F12E7CA915B1}"/>
                </a:ext>
              </a:extLst>
            </p:cNvPr>
            <p:cNvSpPr/>
            <p:nvPr/>
          </p:nvSpPr>
          <p:spPr>
            <a:xfrm>
              <a:off x="3053304" y="3966658"/>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11" name="矩形 10">
              <a:extLst>
                <a:ext uri="{FF2B5EF4-FFF2-40B4-BE49-F238E27FC236}">
                  <a16:creationId xmlns:a16="http://schemas.microsoft.com/office/drawing/2014/main" id="{9C3B6156-A7E6-4A9E-BA7C-E19A188CEF35}"/>
                </a:ext>
              </a:extLst>
            </p:cNvPr>
            <p:cNvSpPr/>
            <p:nvPr/>
          </p:nvSpPr>
          <p:spPr>
            <a:xfrm>
              <a:off x="2241348" y="3973403"/>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12" name="矩形 11">
              <a:extLst>
                <a:ext uri="{FF2B5EF4-FFF2-40B4-BE49-F238E27FC236}">
                  <a16:creationId xmlns:a16="http://schemas.microsoft.com/office/drawing/2014/main" id="{36AA3C96-A9C4-4B7D-A52A-FB266AC4D5F1}"/>
                </a:ext>
              </a:extLst>
            </p:cNvPr>
            <p:cNvSpPr/>
            <p:nvPr/>
          </p:nvSpPr>
          <p:spPr>
            <a:xfrm>
              <a:off x="3844307" y="3966658"/>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grpSp>
      <p:sp>
        <p:nvSpPr>
          <p:cNvPr id="13" name="右箭头 12">
            <a:extLst>
              <a:ext uri="{FF2B5EF4-FFF2-40B4-BE49-F238E27FC236}">
                <a16:creationId xmlns:a16="http://schemas.microsoft.com/office/drawing/2014/main" id="{2AC58345-3651-42DB-B18D-99262D558D9F}"/>
              </a:ext>
            </a:extLst>
          </p:cNvPr>
          <p:cNvSpPr/>
          <p:nvPr/>
        </p:nvSpPr>
        <p:spPr>
          <a:xfrm rot="16200000">
            <a:off x="6415404" y="2988258"/>
            <a:ext cx="472917" cy="581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E28FCB95-B592-4EDF-901F-4234333D1FEE}"/>
              </a:ext>
            </a:extLst>
          </p:cNvPr>
          <p:cNvSpPr/>
          <p:nvPr/>
        </p:nvSpPr>
        <p:spPr>
          <a:xfrm>
            <a:off x="864528" y="2641995"/>
            <a:ext cx="1047082" cy="461665"/>
          </a:xfrm>
          <a:prstGeom prst="rect">
            <a:avLst/>
          </a:prstGeom>
        </p:spPr>
        <p:txBody>
          <a:bodyPr wrap="none">
            <a:spAutoFit/>
          </a:bodyPr>
          <a:lstStyle/>
          <a:p>
            <a:r>
              <a:rPr lang="en-US" altLang="zh-CN" sz="2400" b="1">
                <a:solidFill>
                  <a:srgbClr val="007C6A"/>
                </a:solidFill>
                <a:latin typeface="Verdana" panose="020B0604030504040204" pitchFamily="34" charset="0"/>
              </a:rPr>
              <a:t>Multi</a:t>
            </a:r>
          </a:p>
        </p:txBody>
      </p:sp>
      <p:sp>
        <p:nvSpPr>
          <p:cNvPr id="15" name="乘号 14">
            <a:extLst>
              <a:ext uri="{FF2B5EF4-FFF2-40B4-BE49-F238E27FC236}">
                <a16:creationId xmlns:a16="http://schemas.microsoft.com/office/drawing/2014/main" id="{3C48B061-A2E2-4E58-B095-37A7CD27A4DF}"/>
              </a:ext>
            </a:extLst>
          </p:cNvPr>
          <p:cNvSpPr/>
          <p:nvPr/>
        </p:nvSpPr>
        <p:spPr>
          <a:xfrm>
            <a:off x="4304965" y="4978654"/>
            <a:ext cx="691079" cy="714474"/>
          </a:xfrm>
          <a:prstGeom prst="mathMultiply">
            <a:avLst>
              <a:gd name="adj1" fmla="val 17929"/>
            </a:avLst>
          </a:prstGeom>
          <a:solidFill>
            <a:schemeClr val="accent2"/>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a:extLst>
              <a:ext uri="{FF2B5EF4-FFF2-40B4-BE49-F238E27FC236}">
                <a16:creationId xmlns:a16="http://schemas.microsoft.com/office/drawing/2014/main" id="{9AFFA9FB-29F1-490D-A34B-E4E53E517EF1}"/>
              </a:ext>
            </a:extLst>
          </p:cNvPr>
          <p:cNvGrpSpPr/>
          <p:nvPr/>
        </p:nvGrpSpPr>
        <p:grpSpPr>
          <a:xfrm>
            <a:off x="4676584" y="3513824"/>
            <a:ext cx="3208350" cy="364936"/>
            <a:chOff x="4994799" y="1559833"/>
            <a:chExt cx="3208350" cy="364936"/>
          </a:xfrm>
          <a:solidFill>
            <a:schemeClr val="bg1">
              <a:lumMod val="75000"/>
            </a:schemeClr>
          </a:solidFill>
        </p:grpSpPr>
        <p:sp>
          <p:nvSpPr>
            <p:cNvPr id="17" name="矩形 16">
              <a:extLst>
                <a:ext uri="{FF2B5EF4-FFF2-40B4-BE49-F238E27FC236}">
                  <a16:creationId xmlns:a16="http://schemas.microsoft.com/office/drawing/2014/main" id="{A9D02982-8267-42DE-B058-186729F59D05}"/>
                </a:ext>
              </a:extLst>
            </p:cNvPr>
            <p:cNvSpPr/>
            <p:nvPr/>
          </p:nvSpPr>
          <p:spPr>
            <a:xfrm>
              <a:off x="4994799" y="1559833"/>
              <a:ext cx="792088" cy="361521"/>
            </a:xfrm>
            <a:prstGeom prst="rect">
              <a:avLst/>
            </a:prstGeom>
            <a:solidFill>
              <a:srgbClr val="007C6A"/>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18" name="矩形 17">
              <a:extLst>
                <a:ext uri="{FF2B5EF4-FFF2-40B4-BE49-F238E27FC236}">
                  <a16:creationId xmlns:a16="http://schemas.microsoft.com/office/drawing/2014/main" id="{92F3DC12-1084-4884-97B2-5840D3F51009}"/>
                </a:ext>
              </a:extLst>
            </p:cNvPr>
            <p:cNvSpPr/>
            <p:nvPr/>
          </p:nvSpPr>
          <p:spPr>
            <a:xfrm>
              <a:off x="6603208" y="1561315"/>
              <a:ext cx="792088" cy="360040"/>
            </a:xfrm>
            <a:prstGeom prst="rect">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19" name="矩形 18">
              <a:extLst>
                <a:ext uri="{FF2B5EF4-FFF2-40B4-BE49-F238E27FC236}">
                  <a16:creationId xmlns:a16="http://schemas.microsoft.com/office/drawing/2014/main" id="{E96E9CB8-A970-4153-983E-47467A892DD1}"/>
                </a:ext>
              </a:extLst>
            </p:cNvPr>
            <p:cNvSpPr/>
            <p:nvPr/>
          </p:nvSpPr>
          <p:spPr>
            <a:xfrm>
              <a:off x="5805834" y="1561315"/>
              <a:ext cx="792088" cy="360040"/>
            </a:xfrm>
            <a:prstGeom prst="rect">
              <a:avLst/>
            </a:prstGeom>
            <a:solidFill>
              <a:srgbClr val="007C6A"/>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20" name="矩形 19">
              <a:extLst>
                <a:ext uri="{FF2B5EF4-FFF2-40B4-BE49-F238E27FC236}">
                  <a16:creationId xmlns:a16="http://schemas.microsoft.com/office/drawing/2014/main" id="{47762D5F-3B41-413A-B495-23EC0C9E1D76}"/>
                </a:ext>
              </a:extLst>
            </p:cNvPr>
            <p:cNvSpPr/>
            <p:nvPr/>
          </p:nvSpPr>
          <p:spPr>
            <a:xfrm>
              <a:off x="7411061" y="1564729"/>
              <a:ext cx="792088" cy="360040"/>
            </a:xfrm>
            <a:prstGeom prst="rect">
              <a:avLst/>
            </a:prstGeom>
            <a:solidFill>
              <a:srgbClr val="007C6A"/>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grpSp>
      <p:sp>
        <p:nvSpPr>
          <p:cNvPr id="21" name="矩形 20">
            <a:extLst>
              <a:ext uri="{FF2B5EF4-FFF2-40B4-BE49-F238E27FC236}">
                <a16:creationId xmlns:a16="http://schemas.microsoft.com/office/drawing/2014/main" id="{B896AA55-81FC-4035-B95F-D13AC0DA8241}"/>
              </a:ext>
            </a:extLst>
          </p:cNvPr>
          <p:cNvSpPr/>
          <p:nvPr/>
        </p:nvSpPr>
        <p:spPr>
          <a:xfrm>
            <a:off x="6239641" y="2741085"/>
            <a:ext cx="843501" cy="369332"/>
          </a:xfrm>
          <a:prstGeom prst="rect">
            <a:avLst/>
          </a:prstGeom>
        </p:spPr>
        <p:txBody>
          <a:bodyPr wrap="none">
            <a:spAutoFit/>
          </a:bodyPr>
          <a:lstStyle/>
          <a:p>
            <a:r>
              <a:rPr lang="en-US" altLang="zh-CN" b="1">
                <a:solidFill>
                  <a:srgbClr val="007C6A"/>
                </a:solidFill>
                <a:latin typeface="Verdana" panose="020B0604030504040204" pitchFamily="34" charset="0"/>
              </a:rPr>
              <a:t>error</a:t>
            </a:r>
          </a:p>
        </p:txBody>
      </p:sp>
      <p:sp>
        <p:nvSpPr>
          <p:cNvPr id="22" name="右箭头 21">
            <a:extLst>
              <a:ext uri="{FF2B5EF4-FFF2-40B4-BE49-F238E27FC236}">
                <a16:creationId xmlns:a16="http://schemas.microsoft.com/office/drawing/2014/main" id="{251B8A21-5DA6-4DDD-AF6A-8BBF089D0EDD}"/>
              </a:ext>
            </a:extLst>
          </p:cNvPr>
          <p:cNvSpPr/>
          <p:nvPr/>
        </p:nvSpPr>
        <p:spPr>
          <a:xfrm rot="5400000">
            <a:off x="4381912" y="4566505"/>
            <a:ext cx="599149" cy="581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57B327F3-C207-4331-9C88-785FC7B43825}"/>
              </a:ext>
            </a:extLst>
          </p:cNvPr>
          <p:cNvSpPr/>
          <p:nvPr/>
        </p:nvSpPr>
        <p:spPr>
          <a:xfrm>
            <a:off x="403418" y="1668594"/>
            <a:ext cx="8561070" cy="830997"/>
          </a:xfrm>
          <a:prstGeom prst="rect">
            <a:avLst/>
          </a:prstGeom>
        </p:spPr>
        <p:txBody>
          <a:bodyPr wrap="square">
            <a:spAutoFit/>
          </a:bodyPr>
          <a:lstStyle/>
          <a:p>
            <a:r>
              <a:rPr lang="zh-CN" altLang="en-US" sz="2400" b="1">
                <a:solidFill>
                  <a:srgbClr val="007C6A"/>
                </a:solidFill>
                <a:latin typeface="Verdana" panose="020B0604030504040204" pitchFamily="34" charset="0"/>
              </a:rPr>
              <a:t>如果执行阶段某个命令报出了错误，则只有报错的命令不会被执行，而其他的命令都会执行，不会回滚。</a:t>
            </a:r>
            <a:endParaRPr lang="en-US" altLang="zh-CN" sz="2400" b="1">
              <a:solidFill>
                <a:srgbClr val="007C6A"/>
              </a:solidFill>
              <a:latin typeface="Verdana" panose="020B0604030504040204" pitchFamily="34" charset="0"/>
            </a:endParaRPr>
          </a:p>
        </p:txBody>
      </p:sp>
      <p:sp>
        <p:nvSpPr>
          <p:cNvPr id="24" name="矩形 23">
            <a:extLst>
              <a:ext uri="{FF2B5EF4-FFF2-40B4-BE49-F238E27FC236}">
                <a16:creationId xmlns:a16="http://schemas.microsoft.com/office/drawing/2014/main" id="{276DFEFA-3DE7-4559-81DF-2010BCBB9E3F}"/>
              </a:ext>
            </a:extLst>
          </p:cNvPr>
          <p:cNvSpPr/>
          <p:nvPr/>
        </p:nvSpPr>
        <p:spPr>
          <a:xfrm>
            <a:off x="4211960" y="2733529"/>
            <a:ext cx="986167" cy="461665"/>
          </a:xfrm>
          <a:prstGeom prst="rect">
            <a:avLst/>
          </a:prstGeom>
        </p:spPr>
        <p:txBody>
          <a:bodyPr wrap="none">
            <a:spAutoFit/>
          </a:bodyPr>
          <a:lstStyle/>
          <a:p>
            <a:r>
              <a:rPr lang="en-US" altLang="zh-CN" sz="2400" b="1">
                <a:solidFill>
                  <a:srgbClr val="007C6A"/>
                </a:solidFill>
                <a:latin typeface="Verdana" panose="020B0604030504040204" pitchFamily="34" charset="0"/>
              </a:rPr>
              <a:t>Exec</a:t>
            </a:r>
          </a:p>
        </p:txBody>
      </p:sp>
      <p:sp>
        <p:nvSpPr>
          <p:cNvPr id="25" name="矩形 24">
            <a:extLst>
              <a:ext uri="{FF2B5EF4-FFF2-40B4-BE49-F238E27FC236}">
                <a16:creationId xmlns:a16="http://schemas.microsoft.com/office/drawing/2014/main" id="{34D45ECF-78E9-48C7-B138-8CE2F43F4A62}"/>
              </a:ext>
            </a:extLst>
          </p:cNvPr>
          <p:cNvSpPr/>
          <p:nvPr/>
        </p:nvSpPr>
        <p:spPr>
          <a:xfrm>
            <a:off x="2483768" y="116632"/>
            <a:ext cx="1800814"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的事务</a:t>
            </a:r>
            <a:endParaRPr lang="en-US" altLang="zh-CN" sz="2400" b="1" dirty="0">
              <a:solidFill>
                <a:schemeClr val="bg1"/>
              </a:solidFill>
            </a:endParaRPr>
          </a:p>
        </p:txBody>
      </p:sp>
    </p:spTree>
    <p:extLst>
      <p:ext uri="{BB962C8B-B14F-4D97-AF65-F5344CB8AC3E}">
        <p14:creationId xmlns:p14="http://schemas.microsoft.com/office/powerpoint/2010/main" val="21370303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95A6DFC-F468-4AE6-B47A-B7FF0A6A2E9E}"/>
              </a:ext>
            </a:extLst>
          </p:cNvPr>
          <p:cNvSpPr/>
          <p:nvPr/>
        </p:nvSpPr>
        <p:spPr>
          <a:xfrm>
            <a:off x="323528" y="1052736"/>
            <a:ext cx="3005951"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为什么要做成事务</a:t>
            </a:r>
            <a:endParaRPr lang="en-US" altLang="zh-CN" sz="2400" b="1">
              <a:solidFill>
                <a:srgbClr val="007C6A"/>
              </a:solidFill>
              <a:latin typeface="Verdana" panose="020B0604030504040204" pitchFamily="34" charset="0"/>
            </a:endParaRPr>
          </a:p>
        </p:txBody>
      </p:sp>
      <p:sp>
        <p:nvSpPr>
          <p:cNvPr id="3" name="矩形 2">
            <a:extLst>
              <a:ext uri="{FF2B5EF4-FFF2-40B4-BE49-F238E27FC236}">
                <a16:creationId xmlns:a16="http://schemas.microsoft.com/office/drawing/2014/main" id="{F5AA9616-17FB-4C26-9D38-1C8432DF62E8}"/>
              </a:ext>
            </a:extLst>
          </p:cNvPr>
          <p:cNvSpPr/>
          <p:nvPr/>
        </p:nvSpPr>
        <p:spPr>
          <a:xfrm>
            <a:off x="576236" y="1916832"/>
            <a:ext cx="8561070" cy="1200329"/>
          </a:xfrm>
          <a:prstGeom prst="rect">
            <a:avLst/>
          </a:prstGeom>
        </p:spPr>
        <p:txBody>
          <a:bodyPr wrap="square">
            <a:spAutoFit/>
          </a:bodyPr>
          <a:lstStyle/>
          <a:p>
            <a:r>
              <a:rPr lang="zh-CN" altLang="en-US" sz="2400" b="1">
                <a:solidFill>
                  <a:srgbClr val="007C6A"/>
                </a:solidFill>
                <a:latin typeface="Verdana" panose="020B0604030504040204" pitchFamily="34" charset="0"/>
              </a:rPr>
              <a:t>想想一个场景：</a:t>
            </a:r>
            <a:endParaRPr lang="en-US" altLang="zh-CN" sz="2400" b="1">
              <a:solidFill>
                <a:srgbClr val="007C6A"/>
              </a:solidFill>
              <a:latin typeface="Verdana" panose="020B0604030504040204" pitchFamily="34" charset="0"/>
            </a:endParaRPr>
          </a:p>
          <a:p>
            <a:endParaRPr lang="en-US" altLang="zh-CN" sz="2400" b="1">
              <a:solidFill>
                <a:srgbClr val="007C6A"/>
              </a:solidFill>
              <a:latin typeface="Verdana" panose="020B0604030504040204" pitchFamily="34" charset="0"/>
            </a:endParaRPr>
          </a:p>
          <a:p>
            <a:r>
              <a:rPr lang="en-US" altLang="zh-CN" sz="2400" b="1">
                <a:solidFill>
                  <a:srgbClr val="007C6A"/>
                </a:solidFill>
                <a:latin typeface="Verdana" panose="020B0604030504040204" pitchFamily="34" charset="0"/>
              </a:rPr>
              <a:t>     </a:t>
            </a:r>
            <a:r>
              <a:rPr lang="zh-CN" altLang="en-US" sz="2400" b="1">
                <a:solidFill>
                  <a:srgbClr val="007C6A"/>
                </a:solidFill>
                <a:latin typeface="Verdana" panose="020B0604030504040204" pitchFamily="34" charset="0"/>
              </a:rPr>
              <a:t>有很多人有你的账户</a:t>
            </a:r>
            <a:r>
              <a:rPr lang="en-US" altLang="zh-CN" sz="2400" b="1">
                <a:solidFill>
                  <a:srgbClr val="007C6A"/>
                </a:solidFill>
                <a:latin typeface="Verdana" panose="020B0604030504040204" pitchFamily="34" charset="0"/>
              </a:rPr>
              <a:t>,</a:t>
            </a:r>
            <a:r>
              <a:rPr lang="zh-CN" altLang="en-US" sz="2400" b="1">
                <a:solidFill>
                  <a:srgbClr val="007C6A"/>
                </a:solidFill>
                <a:latin typeface="Verdana" panose="020B0604030504040204" pitchFamily="34" charset="0"/>
              </a:rPr>
              <a:t>同时去参加双十一抢购</a:t>
            </a:r>
            <a:endParaRPr lang="en-US" altLang="zh-CN" sz="2400" b="1">
              <a:solidFill>
                <a:srgbClr val="007C6A"/>
              </a:solidFill>
              <a:latin typeface="Verdana" panose="020B0604030504040204" pitchFamily="34" charset="0"/>
            </a:endParaRPr>
          </a:p>
        </p:txBody>
      </p:sp>
    </p:spTree>
    <p:extLst>
      <p:ext uri="{BB962C8B-B14F-4D97-AF65-F5344CB8AC3E}">
        <p14:creationId xmlns:p14="http://schemas.microsoft.com/office/powerpoint/2010/main" val="144840542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EC27168-3C2E-41B8-9CC5-FC1A8C641392}"/>
              </a:ext>
            </a:extLst>
          </p:cNvPr>
          <p:cNvSpPr/>
          <p:nvPr/>
        </p:nvSpPr>
        <p:spPr>
          <a:xfrm>
            <a:off x="1982935" y="4064683"/>
            <a:ext cx="1213904" cy="592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10000</a:t>
            </a:r>
            <a:endParaRPr lang="zh-CN" altLang="en-US"/>
          </a:p>
        </p:txBody>
      </p:sp>
      <p:sp>
        <p:nvSpPr>
          <p:cNvPr id="3" name="流程图: 数据 2">
            <a:extLst>
              <a:ext uri="{FF2B5EF4-FFF2-40B4-BE49-F238E27FC236}">
                <a16:creationId xmlns:a16="http://schemas.microsoft.com/office/drawing/2014/main" id="{9F770ACA-15FD-4E87-B419-D5FB1B4FAEBB}"/>
              </a:ext>
            </a:extLst>
          </p:cNvPr>
          <p:cNvSpPr/>
          <p:nvPr/>
        </p:nvSpPr>
        <p:spPr>
          <a:xfrm>
            <a:off x="3354613" y="3511043"/>
            <a:ext cx="2441523" cy="462835"/>
          </a:xfrm>
          <a:prstGeom prst="flowChartInputOutput">
            <a:avLst/>
          </a:prstGeom>
          <a:solidFill>
            <a:srgbClr val="FB9C25"/>
          </a:solidFill>
          <a:ln>
            <a:solidFill>
              <a:srgbClr val="FB9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if10000&gt;8000</a:t>
            </a:r>
          </a:p>
          <a:p>
            <a:pPr algn="ctr"/>
            <a:r>
              <a:rPr lang="en-US" altLang="zh-CN" dirty="0"/>
              <a:t>then  -8000</a:t>
            </a:r>
            <a:endParaRPr lang="zh-CN" altLang="en-US" dirty="0"/>
          </a:p>
        </p:txBody>
      </p:sp>
      <p:sp>
        <p:nvSpPr>
          <p:cNvPr id="4" name="流程图: 数据 3">
            <a:extLst>
              <a:ext uri="{FF2B5EF4-FFF2-40B4-BE49-F238E27FC236}">
                <a16:creationId xmlns:a16="http://schemas.microsoft.com/office/drawing/2014/main" id="{E23A5261-3014-4A90-9F95-206ECC6B1B7C}"/>
              </a:ext>
            </a:extLst>
          </p:cNvPr>
          <p:cNvSpPr/>
          <p:nvPr/>
        </p:nvSpPr>
        <p:spPr>
          <a:xfrm>
            <a:off x="3433589" y="4565689"/>
            <a:ext cx="2578571" cy="591503"/>
          </a:xfrm>
          <a:prstGeom prst="flowChartInputOutpu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if 10000&gt;5000</a:t>
            </a:r>
          </a:p>
          <a:p>
            <a:pPr algn="ctr"/>
            <a:r>
              <a:rPr lang="en-US" altLang="zh-CN" dirty="0"/>
              <a:t>then -5000</a:t>
            </a:r>
            <a:endParaRPr lang="zh-CN" altLang="en-US" dirty="0"/>
          </a:p>
        </p:txBody>
      </p:sp>
      <p:sp>
        <p:nvSpPr>
          <p:cNvPr id="5" name="矩形 4">
            <a:extLst>
              <a:ext uri="{FF2B5EF4-FFF2-40B4-BE49-F238E27FC236}">
                <a16:creationId xmlns:a16="http://schemas.microsoft.com/office/drawing/2014/main" id="{E9A0D918-7C75-4B75-A5CF-AC1933D75F8B}"/>
              </a:ext>
            </a:extLst>
          </p:cNvPr>
          <p:cNvSpPr/>
          <p:nvPr/>
        </p:nvSpPr>
        <p:spPr>
          <a:xfrm>
            <a:off x="2241103" y="3408750"/>
            <a:ext cx="769763" cy="369332"/>
          </a:xfrm>
          <a:prstGeom prst="rect">
            <a:avLst/>
          </a:prstGeom>
        </p:spPr>
        <p:txBody>
          <a:bodyPr wrap="none">
            <a:spAutoFit/>
          </a:bodyPr>
          <a:lstStyle/>
          <a:p>
            <a:r>
              <a:rPr lang="en-US" altLang="zh-CN"/>
              <a:t>10000</a:t>
            </a:r>
            <a:endParaRPr lang="zh-CN" altLang="en-US"/>
          </a:p>
        </p:txBody>
      </p:sp>
      <p:sp>
        <p:nvSpPr>
          <p:cNvPr id="6" name="文本框 5">
            <a:extLst>
              <a:ext uri="{FF2B5EF4-FFF2-40B4-BE49-F238E27FC236}">
                <a16:creationId xmlns:a16="http://schemas.microsoft.com/office/drawing/2014/main" id="{6F983950-6034-4BF1-8EDE-2E22E453273D}"/>
              </a:ext>
            </a:extLst>
          </p:cNvPr>
          <p:cNvSpPr txBox="1"/>
          <p:nvPr/>
        </p:nvSpPr>
        <p:spPr>
          <a:xfrm>
            <a:off x="5592673" y="3628733"/>
            <a:ext cx="723275" cy="369332"/>
          </a:xfrm>
          <a:prstGeom prst="rect">
            <a:avLst/>
          </a:prstGeom>
          <a:noFill/>
        </p:spPr>
        <p:txBody>
          <a:bodyPr wrap="none" rtlCol="0">
            <a:spAutoFit/>
          </a:bodyPr>
          <a:lstStyle/>
          <a:p>
            <a:r>
              <a:rPr lang="en-US" altLang="zh-CN"/>
              <a:t>-8000</a:t>
            </a:r>
            <a:endParaRPr lang="zh-CN" altLang="en-US"/>
          </a:p>
        </p:txBody>
      </p:sp>
      <p:grpSp>
        <p:nvGrpSpPr>
          <p:cNvPr id="7" name="组合 6">
            <a:extLst>
              <a:ext uri="{FF2B5EF4-FFF2-40B4-BE49-F238E27FC236}">
                <a16:creationId xmlns:a16="http://schemas.microsoft.com/office/drawing/2014/main" id="{F41BD93C-640F-4558-B8E1-FB7C04E55CC7}"/>
              </a:ext>
            </a:extLst>
          </p:cNvPr>
          <p:cNvGrpSpPr/>
          <p:nvPr/>
        </p:nvGrpSpPr>
        <p:grpSpPr>
          <a:xfrm>
            <a:off x="6584918" y="4042818"/>
            <a:ext cx="1396118" cy="592766"/>
            <a:chOff x="4007675" y="2344939"/>
            <a:chExt cx="1396118" cy="592766"/>
          </a:xfrm>
          <a:solidFill>
            <a:srgbClr val="FB9C25"/>
          </a:solidFill>
        </p:grpSpPr>
        <p:sp>
          <p:nvSpPr>
            <p:cNvPr id="8" name="矩形 7">
              <a:extLst>
                <a:ext uri="{FF2B5EF4-FFF2-40B4-BE49-F238E27FC236}">
                  <a16:creationId xmlns:a16="http://schemas.microsoft.com/office/drawing/2014/main" id="{204332B1-F53B-4836-80E2-050431506D58}"/>
                </a:ext>
              </a:extLst>
            </p:cNvPr>
            <p:cNvSpPr/>
            <p:nvPr/>
          </p:nvSpPr>
          <p:spPr>
            <a:xfrm>
              <a:off x="4007675" y="2344939"/>
              <a:ext cx="1396118" cy="59276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FA9E9291-5CE2-4DAE-B9E0-C30BA290A47C}"/>
                </a:ext>
              </a:extLst>
            </p:cNvPr>
            <p:cNvSpPr txBox="1"/>
            <p:nvPr/>
          </p:nvSpPr>
          <p:spPr>
            <a:xfrm>
              <a:off x="4367187" y="2431451"/>
              <a:ext cx="652743" cy="369332"/>
            </a:xfrm>
            <a:prstGeom prst="rect">
              <a:avLst/>
            </a:prstGeom>
            <a:grpFill/>
          </p:spPr>
          <p:style>
            <a:lnRef idx="2">
              <a:schemeClr val="accent6"/>
            </a:lnRef>
            <a:fillRef idx="1">
              <a:schemeClr val="lt1"/>
            </a:fillRef>
            <a:effectRef idx="0">
              <a:schemeClr val="accent6"/>
            </a:effectRef>
            <a:fontRef idx="minor">
              <a:schemeClr val="dk1"/>
            </a:fontRef>
          </p:style>
          <p:txBody>
            <a:bodyPr wrap="none" rtlCol="0">
              <a:spAutoFit/>
            </a:bodyPr>
            <a:lstStyle/>
            <a:p>
              <a:r>
                <a:rPr lang="en-US" altLang="zh-CN"/>
                <a:t>2000</a:t>
              </a:r>
              <a:endParaRPr lang="zh-CN" altLang="en-US"/>
            </a:p>
          </p:txBody>
        </p:sp>
      </p:grpSp>
      <p:cxnSp>
        <p:nvCxnSpPr>
          <p:cNvPr id="10" name="直接连接符 9">
            <a:extLst>
              <a:ext uri="{FF2B5EF4-FFF2-40B4-BE49-F238E27FC236}">
                <a16:creationId xmlns:a16="http://schemas.microsoft.com/office/drawing/2014/main" id="{8F07F3D4-2584-4DD9-BACB-A54785EA0ED9}"/>
              </a:ext>
            </a:extLst>
          </p:cNvPr>
          <p:cNvCxnSpPr>
            <a:cxnSpLocks/>
            <a:endCxn id="4" idx="2"/>
          </p:cNvCxnSpPr>
          <p:nvPr/>
        </p:nvCxnSpPr>
        <p:spPr>
          <a:xfrm>
            <a:off x="3225663" y="4529194"/>
            <a:ext cx="465783" cy="332247"/>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5A0698CC-C950-4C6E-A54E-CE4B2DE9C5D6}"/>
              </a:ext>
            </a:extLst>
          </p:cNvPr>
          <p:cNvCxnSpPr/>
          <p:nvPr/>
        </p:nvCxnSpPr>
        <p:spPr>
          <a:xfrm flipV="1">
            <a:off x="2438045" y="3628733"/>
            <a:ext cx="923937" cy="365404"/>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D11933B6-7222-4978-BF0F-F059BF8B1F3F}"/>
              </a:ext>
            </a:extLst>
          </p:cNvPr>
          <p:cNvCxnSpPr/>
          <p:nvPr/>
        </p:nvCxnSpPr>
        <p:spPr>
          <a:xfrm>
            <a:off x="5397274" y="3960416"/>
            <a:ext cx="911600" cy="208534"/>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8BAD014D-3096-43EE-A69B-0D6558FADDE6}"/>
              </a:ext>
            </a:extLst>
          </p:cNvPr>
          <p:cNvSpPr txBox="1"/>
          <p:nvPr/>
        </p:nvSpPr>
        <p:spPr>
          <a:xfrm>
            <a:off x="5709128" y="4984382"/>
            <a:ext cx="723275" cy="369332"/>
          </a:xfrm>
          <a:prstGeom prst="rect">
            <a:avLst/>
          </a:prstGeom>
          <a:noFill/>
        </p:spPr>
        <p:txBody>
          <a:bodyPr wrap="none" rtlCol="0">
            <a:spAutoFit/>
          </a:bodyPr>
          <a:lstStyle/>
          <a:p>
            <a:r>
              <a:rPr lang="en-US" altLang="zh-CN"/>
              <a:t>-5000</a:t>
            </a:r>
            <a:endParaRPr lang="zh-CN" altLang="en-US"/>
          </a:p>
        </p:txBody>
      </p:sp>
      <p:cxnSp>
        <p:nvCxnSpPr>
          <p:cNvPr id="14" name="直接连接符 13">
            <a:extLst>
              <a:ext uri="{FF2B5EF4-FFF2-40B4-BE49-F238E27FC236}">
                <a16:creationId xmlns:a16="http://schemas.microsoft.com/office/drawing/2014/main" id="{5438E242-78BC-47E6-A410-F30302B2D816}"/>
              </a:ext>
            </a:extLst>
          </p:cNvPr>
          <p:cNvCxnSpPr/>
          <p:nvPr/>
        </p:nvCxnSpPr>
        <p:spPr>
          <a:xfrm flipV="1">
            <a:off x="5436146" y="4712206"/>
            <a:ext cx="1054730" cy="364232"/>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E1A90001-1940-4E2D-90E1-2117A582E193}"/>
              </a:ext>
            </a:extLst>
          </p:cNvPr>
          <p:cNvSpPr/>
          <p:nvPr/>
        </p:nvSpPr>
        <p:spPr>
          <a:xfrm>
            <a:off x="6523739" y="3994137"/>
            <a:ext cx="1705252" cy="751790"/>
          </a:xfrm>
          <a:prstGeom prst="rec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-3000</a:t>
            </a:r>
            <a:endParaRPr lang="zh-CN" altLang="en-US"/>
          </a:p>
        </p:txBody>
      </p:sp>
      <p:sp>
        <p:nvSpPr>
          <p:cNvPr id="16" name="矩形 15">
            <a:extLst>
              <a:ext uri="{FF2B5EF4-FFF2-40B4-BE49-F238E27FC236}">
                <a16:creationId xmlns:a16="http://schemas.microsoft.com/office/drawing/2014/main" id="{CF9C868D-7450-4D5C-93D5-F2B7B7FBCC10}"/>
              </a:ext>
            </a:extLst>
          </p:cNvPr>
          <p:cNvSpPr/>
          <p:nvPr/>
        </p:nvSpPr>
        <p:spPr>
          <a:xfrm>
            <a:off x="857359" y="1502326"/>
            <a:ext cx="4655442" cy="2308324"/>
          </a:xfrm>
          <a:prstGeom prst="rect">
            <a:avLst/>
          </a:prstGeom>
        </p:spPr>
        <p:txBody>
          <a:bodyPr wrap="none">
            <a:spAutoFit/>
          </a:bodyPr>
          <a:lstStyle/>
          <a:p>
            <a:pPr marL="342900" indent="-342900">
              <a:buFont typeface="Wingdings" panose="05000000000000000000" pitchFamily="2" charset="2"/>
              <a:buChar char="Ø"/>
            </a:pPr>
            <a:r>
              <a:rPr lang="zh-CN" altLang="en-US" sz="2400" b="1" dirty="0">
                <a:solidFill>
                  <a:srgbClr val="007C6A"/>
                </a:solidFill>
                <a:latin typeface="Verdana" panose="020B0604030504040204" pitchFamily="34" charset="0"/>
              </a:rPr>
              <a:t>两个请求</a:t>
            </a:r>
            <a:endParaRPr lang="en-US" altLang="zh-CN" sz="2400" b="1" dirty="0">
              <a:solidFill>
                <a:srgbClr val="007C6A"/>
              </a:solidFill>
              <a:latin typeface="Verdana" panose="020B0604030504040204" pitchFamily="34" charset="0"/>
            </a:endParaRPr>
          </a:p>
          <a:p>
            <a:pPr marL="800100" lvl="1" indent="-342900">
              <a:buFont typeface="Wingdings" panose="05000000000000000000" pitchFamily="2" charset="2"/>
              <a:buChar char="Ø"/>
            </a:pPr>
            <a:r>
              <a:rPr lang="zh-CN" altLang="en-US" sz="2400" b="1" dirty="0">
                <a:solidFill>
                  <a:srgbClr val="007C6A"/>
                </a:solidFill>
                <a:latin typeface="Verdana" panose="020B0604030504040204" pitchFamily="34" charset="0"/>
              </a:rPr>
              <a:t>一个请求想给金额减</a:t>
            </a:r>
            <a:r>
              <a:rPr lang="en-US" altLang="zh-CN" sz="2400" b="1" dirty="0">
                <a:solidFill>
                  <a:srgbClr val="007C6A"/>
                </a:solidFill>
                <a:latin typeface="Verdana" panose="020B0604030504040204" pitchFamily="34" charset="0"/>
              </a:rPr>
              <a:t>8000</a:t>
            </a:r>
          </a:p>
          <a:p>
            <a:pPr marL="800100" lvl="1" indent="-342900">
              <a:buFont typeface="Wingdings" panose="05000000000000000000" pitchFamily="2" charset="2"/>
              <a:buChar char="Ø"/>
            </a:pPr>
            <a:r>
              <a:rPr lang="zh-CN" altLang="en-US" sz="2400" b="1" dirty="0">
                <a:solidFill>
                  <a:srgbClr val="007C6A"/>
                </a:solidFill>
                <a:latin typeface="Verdana" panose="020B0604030504040204" pitchFamily="34" charset="0"/>
              </a:rPr>
              <a:t>一个请求想给金额减</a:t>
            </a:r>
            <a:r>
              <a:rPr lang="en-US" altLang="zh-CN" sz="2400" b="1" dirty="0">
                <a:solidFill>
                  <a:srgbClr val="007C6A"/>
                </a:solidFill>
                <a:latin typeface="Verdana" panose="020B0604030504040204" pitchFamily="34" charset="0"/>
              </a:rPr>
              <a:t>5000</a:t>
            </a:r>
          </a:p>
          <a:p>
            <a:pPr marL="800100" lvl="1" indent="-342900">
              <a:buFont typeface="Wingdings" panose="05000000000000000000" pitchFamily="2" charset="2"/>
              <a:buChar char="Ø"/>
            </a:pPr>
            <a:r>
              <a:rPr lang="zh-CN" altLang="en-US" sz="2400" b="1" dirty="0">
                <a:solidFill>
                  <a:srgbClr val="007C6A"/>
                </a:solidFill>
                <a:latin typeface="Verdana" panose="020B0604030504040204" pitchFamily="34" charset="0"/>
              </a:rPr>
              <a:t>一个请求想给金额减</a:t>
            </a:r>
            <a:r>
              <a:rPr lang="en-US" altLang="zh-CN" sz="2400" b="1" dirty="0">
                <a:solidFill>
                  <a:srgbClr val="007C6A"/>
                </a:solidFill>
                <a:latin typeface="Verdana" panose="020B0604030504040204" pitchFamily="34" charset="0"/>
              </a:rPr>
              <a:t>1000</a:t>
            </a:r>
          </a:p>
          <a:p>
            <a:pPr marL="800100" lvl="1" indent="-342900">
              <a:buFont typeface="Wingdings" panose="05000000000000000000" pitchFamily="2" charset="2"/>
              <a:buChar char="Ø"/>
            </a:pPr>
            <a:endParaRPr lang="en-US" altLang="zh-CN" sz="2400" b="1" dirty="0">
              <a:solidFill>
                <a:srgbClr val="007C6A"/>
              </a:solidFill>
              <a:latin typeface="Verdana" panose="020B0604030504040204" pitchFamily="34" charset="0"/>
            </a:endParaRPr>
          </a:p>
          <a:p>
            <a:pPr marL="800100" lvl="1" indent="-342900">
              <a:buFont typeface="Wingdings" panose="05000000000000000000" pitchFamily="2" charset="2"/>
              <a:buChar char="Ø"/>
            </a:pPr>
            <a:endParaRPr lang="en-US" altLang="zh-CN" sz="2400" b="1" dirty="0">
              <a:solidFill>
                <a:srgbClr val="007C6A"/>
              </a:solidFill>
              <a:latin typeface="Verdana" panose="020B0604030504040204" pitchFamily="34" charset="0"/>
            </a:endParaRPr>
          </a:p>
        </p:txBody>
      </p:sp>
      <p:sp>
        <p:nvSpPr>
          <p:cNvPr id="17" name="矩形 16">
            <a:extLst>
              <a:ext uri="{FF2B5EF4-FFF2-40B4-BE49-F238E27FC236}">
                <a16:creationId xmlns:a16="http://schemas.microsoft.com/office/drawing/2014/main" id="{D0776A9C-8C80-4D88-968A-8521A3EBC2E6}"/>
              </a:ext>
            </a:extLst>
          </p:cNvPr>
          <p:cNvSpPr/>
          <p:nvPr/>
        </p:nvSpPr>
        <p:spPr>
          <a:xfrm>
            <a:off x="380157" y="913293"/>
            <a:ext cx="2696572"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事务冲突的问题</a:t>
            </a:r>
            <a:endParaRPr lang="en-US" altLang="zh-CN" sz="2400" b="1">
              <a:solidFill>
                <a:srgbClr val="007C6A"/>
              </a:solidFill>
              <a:latin typeface="Verdana" panose="020B0604030504040204" pitchFamily="34" charset="0"/>
            </a:endParaRPr>
          </a:p>
        </p:txBody>
      </p:sp>
      <p:sp>
        <p:nvSpPr>
          <p:cNvPr id="18" name="矩形 17">
            <a:extLst>
              <a:ext uri="{FF2B5EF4-FFF2-40B4-BE49-F238E27FC236}">
                <a16:creationId xmlns:a16="http://schemas.microsoft.com/office/drawing/2014/main" id="{5838A93D-237F-4917-8692-DB4B768D26F5}"/>
              </a:ext>
            </a:extLst>
          </p:cNvPr>
          <p:cNvSpPr/>
          <p:nvPr/>
        </p:nvSpPr>
        <p:spPr>
          <a:xfrm>
            <a:off x="3444060" y="4312532"/>
            <a:ext cx="769763" cy="369332"/>
          </a:xfrm>
          <a:prstGeom prst="rect">
            <a:avLst/>
          </a:prstGeom>
        </p:spPr>
        <p:txBody>
          <a:bodyPr wrap="none">
            <a:spAutoFit/>
          </a:bodyPr>
          <a:lstStyle/>
          <a:p>
            <a:r>
              <a:rPr lang="en-US" altLang="zh-CN"/>
              <a:t>10000</a:t>
            </a:r>
            <a:endParaRPr lang="zh-CN" altLang="en-US"/>
          </a:p>
        </p:txBody>
      </p:sp>
      <p:sp>
        <p:nvSpPr>
          <p:cNvPr id="19" name="流程图: 数据 18">
            <a:extLst>
              <a:ext uri="{FF2B5EF4-FFF2-40B4-BE49-F238E27FC236}">
                <a16:creationId xmlns:a16="http://schemas.microsoft.com/office/drawing/2014/main" id="{EDBBD515-330F-4678-9189-3C19A3D69AD0}"/>
              </a:ext>
            </a:extLst>
          </p:cNvPr>
          <p:cNvSpPr/>
          <p:nvPr/>
        </p:nvSpPr>
        <p:spPr>
          <a:xfrm>
            <a:off x="3118275" y="5740001"/>
            <a:ext cx="2605853" cy="462835"/>
          </a:xfrm>
          <a:prstGeom prst="flowChartInputOutpu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if 10000&gt;1000</a:t>
            </a:r>
          </a:p>
          <a:p>
            <a:pPr algn="ctr"/>
            <a:r>
              <a:rPr lang="en-US" altLang="zh-CN" dirty="0"/>
              <a:t>then -1000</a:t>
            </a:r>
            <a:endParaRPr lang="zh-CN" altLang="en-US" dirty="0"/>
          </a:p>
        </p:txBody>
      </p:sp>
      <p:cxnSp>
        <p:nvCxnSpPr>
          <p:cNvPr id="20" name="直接连接符 19">
            <a:extLst>
              <a:ext uri="{FF2B5EF4-FFF2-40B4-BE49-F238E27FC236}">
                <a16:creationId xmlns:a16="http://schemas.microsoft.com/office/drawing/2014/main" id="{E4CB6D57-4C09-4C75-BBD3-76C4CC0C8177}"/>
              </a:ext>
            </a:extLst>
          </p:cNvPr>
          <p:cNvCxnSpPr/>
          <p:nvPr/>
        </p:nvCxnSpPr>
        <p:spPr>
          <a:xfrm flipV="1">
            <a:off x="5436146" y="4943624"/>
            <a:ext cx="1368102" cy="1135463"/>
          </a:xfrm>
          <a:prstGeom prst="line">
            <a:avLst/>
          </a:prstGeom>
          <a:ln w="76200">
            <a:solidFill>
              <a:srgbClr val="002060"/>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97AEDA7-7EBC-4257-ADE1-01193638290D}"/>
              </a:ext>
            </a:extLst>
          </p:cNvPr>
          <p:cNvCxnSpPr/>
          <p:nvPr/>
        </p:nvCxnSpPr>
        <p:spPr>
          <a:xfrm>
            <a:off x="2754009" y="4867001"/>
            <a:ext cx="697914" cy="1051100"/>
          </a:xfrm>
          <a:prstGeom prst="line">
            <a:avLst/>
          </a:prstGeom>
          <a:ln w="76200">
            <a:solidFill>
              <a:srgbClr val="002060"/>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FB95EE62-A9F0-4B27-8EAB-07163F58864C}"/>
              </a:ext>
            </a:extLst>
          </p:cNvPr>
          <p:cNvSpPr txBox="1"/>
          <p:nvPr/>
        </p:nvSpPr>
        <p:spPr>
          <a:xfrm>
            <a:off x="5963511" y="5619694"/>
            <a:ext cx="723275" cy="369332"/>
          </a:xfrm>
          <a:prstGeom prst="rect">
            <a:avLst/>
          </a:prstGeom>
          <a:noFill/>
        </p:spPr>
        <p:txBody>
          <a:bodyPr wrap="none" rtlCol="0">
            <a:spAutoFit/>
          </a:bodyPr>
          <a:lstStyle/>
          <a:p>
            <a:r>
              <a:rPr lang="en-US" altLang="zh-CN"/>
              <a:t>-1000</a:t>
            </a:r>
            <a:endParaRPr lang="zh-CN" altLang="en-US"/>
          </a:p>
        </p:txBody>
      </p:sp>
      <p:sp>
        <p:nvSpPr>
          <p:cNvPr id="23" name="矩形 22">
            <a:extLst>
              <a:ext uri="{FF2B5EF4-FFF2-40B4-BE49-F238E27FC236}">
                <a16:creationId xmlns:a16="http://schemas.microsoft.com/office/drawing/2014/main" id="{8EB402B3-7D7A-4F1F-99A0-3F4B94DDBE13}"/>
              </a:ext>
            </a:extLst>
          </p:cNvPr>
          <p:cNvSpPr/>
          <p:nvPr/>
        </p:nvSpPr>
        <p:spPr>
          <a:xfrm>
            <a:off x="2898046" y="5020518"/>
            <a:ext cx="769763" cy="369332"/>
          </a:xfrm>
          <a:prstGeom prst="rect">
            <a:avLst/>
          </a:prstGeom>
        </p:spPr>
        <p:txBody>
          <a:bodyPr wrap="none">
            <a:spAutoFit/>
          </a:bodyPr>
          <a:lstStyle/>
          <a:p>
            <a:r>
              <a:rPr lang="en-US" altLang="zh-CN"/>
              <a:t>10000</a:t>
            </a:r>
            <a:endParaRPr lang="zh-CN" altLang="en-US"/>
          </a:p>
        </p:txBody>
      </p:sp>
      <p:sp>
        <p:nvSpPr>
          <p:cNvPr id="24" name="矩形 23">
            <a:extLst>
              <a:ext uri="{FF2B5EF4-FFF2-40B4-BE49-F238E27FC236}">
                <a16:creationId xmlns:a16="http://schemas.microsoft.com/office/drawing/2014/main" id="{C505F5DB-3594-4DA4-9E3F-3C4C2346B03E}"/>
              </a:ext>
            </a:extLst>
          </p:cNvPr>
          <p:cNvSpPr/>
          <p:nvPr/>
        </p:nvSpPr>
        <p:spPr>
          <a:xfrm>
            <a:off x="6432403" y="3883793"/>
            <a:ext cx="2171347" cy="9832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-4000</a:t>
            </a:r>
            <a:endParaRPr lang="zh-CN" altLang="en-US"/>
          </a:p>
        </p:txBody>
      </p:sp>
    </p:spTree>
    <p:extLst>
      <p:ext uri="{BB962C8B-B14F-4D97-AF65-F5344CB8AC3E}">
        <p14:creationId xmlns:p14="http://schemas.microsoft.com/office/powerpoint/2010/main" val="775862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fade">
                                      <p:cBhvr>
                                        <p:cTn id="51" dur="500"/>
                                        <p:tgtEl>
                                          <p:spTgt spid="6"/>
                                        </p:tgtEl>
                                      </p:cBhvr>
                                    </p:animEffect>
                                  </p:childTnLst>
                                </p:cTn>
                              </p:par>
                              <p:par>
                                <p:cTn id="52" presetID="10" presetClass="entr" presetSubtype="0" fill="hold"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500"/>
                                        <p:tgtEl>
                                          <p:spTgt spid="7"/>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500"/>
                                        <p:tgtEl>
                                          <p:spTgt spid="1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500"/>
                                        <p:tgtEl>
                                          <p:spTgt spid="1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fade">
                                      <p:cBhvr>
                                        <p:cTn id="72" dur="500"/>
                                        <p:tgtEl>
                                          <p:spTgt spid="15"/>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fade">
                                      <p:cBhvr>
                                        <p:cTn id="77" dur="500"/>
                                        <p:tgtEl>
                                          <p:spTgt spid="20"/>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fade">
                                      <p:cBhvr>
                                        <p:cTn id="80" dur="500"/>
                                        <p:tgtEl>
                                          <p:spTgt spid="22"/>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fade">
                                      <p:cBhvr>
                                        <p:cTn id="8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P spid="6" grpId="0"/>
      <p:bldP spid="13" grpId="0"/>
      <p:bldP spid="15" grpId="0" animBg="1"/>
      <p:bldP spid="18" grpId="0"/>
      <p:bldP spid="19" grpId="0" animBg="1"/>
      <p:bldP spid="22" grpId="0"/>
      <p:bldP spid="23" grpId="0"/>
      <p:bldP spid="24"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0E3A1CC-C1FC-446F-8AD2-801559C4A912}"/>
              </a:ext>
            </a:extLst>
          </p:cNvPr>
          <p:cNvSpPr/>
          <p:nvPr/>
        </p:nvSpPr>
        <p:spPr>
          <a:xfrm>
            <a:off x="380157" y="913293"/>
            <a:ext cx="1459054"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悲观锁</a:t>
            </a:r>
            <a:endParaRPr lang="en-US" altLang="zh-CN" sz="2400" b="1">
              <a:solidFill>
                <a:srgbClr val="007C6A"/>
              </a:solidFill>
              <a:latin typeface="Verdana" panose="020B0604030504040204" pitchFamily="34" charset="0"/>
            </a:endParaRPr>
          </a:p>
        </p:txBody>
      </p:sp>
      <p:sp>
        <p:nvSpPr>
          <p:cNvPr id="3" name="矩形 2">
            <a:extLst>
              <a:ext uri="{FF2B5EF4-FFF2-40B4-BE49-F238E27FC236}">
                <a16:creationId xmlns:a16="http://schemas.microsoft.com/office/drawing/2014/main" id="{A8DBEDDE-F814-4360-BB8D-92835BFC97E4}"/>
              </a:ext>
            </a:extLst>
          </p:cNvPr>
          <p:cNvSpPr/>
          <p:nvPr/>
        </p:nvSpPr>
        <p:spPr>
          <a:xfrm>
            <a:off x="814511" y="2141728"/>
            <a:ext cx="1527129" cy="592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10000</a:t>
            </a:r>
            <a:endParaRPr lang="zh-CN" altLang="en-US"/>
          </a:p>
        </p:txBody>
      </p:sp>
      <p:sp>
        <p:nvSpPr>
          <p:cNvPr id="4" name="矩形 3">
            <a:extLst>
              <a:ext uri="{FF2B5EF4-FFF2-40B4-BE49-F238E27FC236}">
                <a16:creationId xmlns:a16="http://schemas.microsoft.com/office/drawing/2014/main" id="{31586584-8AAD-4E21-9A71-B3C6FAC9B0F7}"/>
              </a:ext>
            </a:extLst>
          </p:cNvPr>
          <p:cNvSpPr/>
          <p:nvPr/>
        </p:nvSpPr>
        <p:spPr>
          <a:xfrm>
            <a:off x="3817735" y="2169010"/>
            <a:ext cx="1396118" cy="5927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2000</a:t>
            </a:r>
            <a:endParaRPr lang="zh-CN" altLang="en-US"/>
          </a:p>
        </p:txBody>
      </p:sp>
      <p:sp>
        <p:nvSpPr>
          <p:cNvPr id="5" name="矩形 4">
            <a:extLst>
              <a:ext uri="{FF2B5EF4-FFF2-40B4-BE49-F238E27FC236}">
                <a16:creationId xmlns:a16="http://schemas.microsoft.com/office/drawing/2014/main" id="{01784AA8-4980-44E5-A4CC-44BD2D4805E1}"/>
              </a:ext>
            </a:extLst>
          </p:cNvPr>
          <p:cNvSpPr/>
          <p:nvPr/>
        </p:nvSpPr>
        <p:spPr>
          <a:xfrm>
            <a:off x="7202032" y="2002017"/>
            <a:ext cx="1474424" cy="592766"/>
          </a:xfrm>
          <a:prstGeom prst="rec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2000</a:t>
            </a:r>
            <a:endParaRPr lang="zh-CN" altLang="en-US"/>
          </a:p>
        </p:txBody>
      </p:sp>
      <p:sp>
        <p:nvSpPr>
          <p:cNvPr id="6" name="流程图: 数据 5">
            <a:extLst>
              <a:ext uri="{FF2B5EF4-FFF2-40B4-BE49-F238E27FC236}">
                <a16:creationId xmlns:a16="http://schemas.microsoft.com/office/drawing/2014/main" id="{E93A022C-2C51-435B-8DA5-74FC1F2904A7}"/>
              </a:ext>
            </a:extLst>
          </p:cNvPr>
          <p:cNvSpPr/>
          <p:nvPr/>
        </p:nvSpPr>
        <p:spPr>
          <a:xfrm>
            <a:off x="5213852" y="3105604"/>
            <a:ext cx="2371804" cy="462835"/>
          </a:xfrm>
          <a:prstGeom prst="flowChartInputOutpu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if 2000&gt;5000</a:t>
            </a:r>
          </a:p>
          <a:p>
            <a:pPr algn="ctr"/>
            <a:r>
              <a:rPr lang="en-US" altLang="zh-CN"/>
              <a:t>then -5000</a:t>
            </a:r>
            <a:endParaRPr lang="zh-CN" altLang="en-US"/>
          </a:p>
        </p:txBody>
      </p:sp>
      <p:sp>
        <p:nvSpPr>
          <p:cNvPr id="7" name="矩形 6">
            <a:extLst>
              <a:ext uri="{FF2B5EF4-FFF2-40B4-BE49-F238E27FC236}">
                <a16:creationId xmlns:a16="http://schemas.microsoft.com/office/drawing/2014/main" id="{D8C88F75-EF05-4BCE-BE94-A48845E462D4}"/>
              </a:ext>
            </a:extLst>
          </p:cNvPr>
          <p:cNvSpPr/>
          <p:nvPr/>
        </p:nvSpPr>
        <p:spPr>
          <a:xfrm>
            <a:off x="1373604" y="1412470"/>
            <a:ext cx="769763" cy="369332"/>
          </a:xfrm>
          <a:prstGeom prst="rect">
            <a:avLst/>
          </a:prstGeom>
        </p:spPr>
        <p:txBody>
          <a:bodyPr wrap="none">
            <a:spAutoFit/>
          </a:bodyPr>
          <a:lstStyle/>
          <a:p>
            <a:r>
              <a:rPr lang="en-US" altLang="zh-CN"/>
              <a:t>10000</a:t>
            </a:r>
            <a:endParaRPr lang="zh-CN" altLang="en-US"/>
          </a:p>
        </p:txBody>
      </p:sp>
      <p:sp>
        <p:nvSpPr>
          <p:cNvPr id="8" name="文本框 7">
            <a:extLst>
              <a:ext uri="{FF2B5EF4-FFF2-40B4-BE49-F238E27FC236}">
                <a16:creationId xmlns:a16="http://schemas.microsoft.com/office/drawing/2014/main" id="{47DE9E8E-C640-4739-A649-C486B4B79230}"/>
              </a:ext>
            </a:extLst>
          </p:cNvPr>
          <p:cNvSpPr txBox="1"/>
          <p:nvPr/>
        </p:nvSpPr>
        <p:spPr>
          <a:xfrm>
            <a:off x="3745505" y="1721067"/>
            <a:ext cx="652743" cy="369332"/>
          </a:xfrm>
          <a:prstGeom prst="rect">
            <a:avLst/>
          </a:prstGeom>
          <a:noFill/>
        </p:spPr>
        <p:txBody>
          <a:bodyPr wrap="none" rtlCol="0">
            <a:spAutoFit/>
          </a:bodyPr>
          <a:lstStyle/>
          <a:p>
            <a:r>
              <a:rPr lang="en-US" altLang="zh-CN"/>
              <a:t>2000</a:t>
            </a:r>
            <a:endParaRPr lang="zh-CN" altLang="en-US"/>
          </a:p>
        </p:txBody>
      </p:sp>
      <p:sp>
        <p:nvSpPr>
          <p:cNvPr id="9" name="矩形 8">
            <a:extLst>
              <a:ext uri="{FF2B5EF4-FFF2-40B4-BE49-F238E27FC236}">
                <a16:creationId xmlns:a16="http://schemas.microsoft.com/office/drawing/2014/main" id="{CA8B0F8B-F196-49C0-B86E-5DA47A4C955D}"/>
              </a:ext>
            </a:extLst>
          </p:cNvPr>
          <p:cNvSpPr/>
          <p:nvPr/>
        </p:nvSpPr>
        <p:spPr>
          <a:xfrm>
            <a:off x="4398248" y="4828820"/>
            <a:ext cx="1213904" cy="5927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2000</a:t>
            </a:r>
            <a:endParaRPr lang="zh-CN" altLang="en-US"/>
          </a:p>
        </p:txBody>
      </p:sp>
      <p:sp>
        <p:nvSpPr>
          <p:cNvPr id="10" name="矩形 9">
            <a:extLst>
              <a:ext uri="{FF2B5EF4-FFF2-40B4-BE49-F238E27FC236}">
                <a16:creationId xmlns:a16="http://schemas.microsoft.com/office/drawing/2014/main" id="{5F9448DB-9189-4239-AD18-C72D45AE9C73}"/>
              </a:ext>
            </a:extLst>
          </p:cNvPr>
          <p:cNvSpPr/>
          <p:nvPr/>
        </p:nvSpPr>
        <p:spPr>
          <a:xfrm>
            <a:off x="1322081" y="4215372"/>
            <a:ext cx="769763" cy="369332"/>
          </a:xfrm>
          <a:prstGeom prst="rect">
            <a:avLst/>
          </a:prstGeom>
        </p:spPr>
        <p:txBody>
          <a:bodyPr wrap="none">
            <a:spAutoFit/>
          </a:bodyPr>
          <a:lstStyle/>
          <a:p>
            <a:r>
              <a:rPr lang="en-US" altLang="zh-CN"/>
              <a:t>10000</a:t>
            </a:r>
            <a:endParaRPr lang="zh-CN" altLang="en-US"/>
          </a:p>
        </p:txBody>
      </p:sp>
      <p:sp>
        <p:nvSpPr>
          <p:cNvPr id="11" name="文本框 10">
            <a:extLst>
              <a:ext uri="{FF2B5EF4-FFF2-40B4-BE49-F238E27FC236}">
                <a16:creationId xmlns:a16="http://schemas.microsoft.com/office/drawing/2014/main" id="{F6FFB444-E679-403C-BFB2-D4EF7D825AE2}"/>
              </a:ext>
            </a:extLst>
          </p:cNvPr>
          <p:cNvSpPr txBox="1"/>
          <p:nvPr/>
        </p:nvSpPr>
        <p:spPr>
          <a:xfrm>
            <a:off x="4166151" y="4259289"/>
            <a:ext cx="652743" cy="369332"/>
          </a:xfrm>
          <a:prstGeom prst="rect">
            <a:avLst/>
          </a:prstGeom>
          <a:noFill/>
        </p:spPr>
        <p:txBody>
          <a:bodyPr wrap="none" rtlCol="0">
            <a:spAutoFit/>
          </a:bodyPr>
          <a:lstStyle/>
          <a:p>
            <a:r>
              <a:rPr lang="en-US" altLang="zh-CN"/>
              <a:t>2000</a:t>
            </a:r>
            <a:endParaRPr lang="zh-CN" altLang="en-US"/>
          </a:p>
        </p:txBody>
      </p:sp>
      <p:sp>
        <p:nvSpPr>
          <p:cNvPr id="12" name="流程图: 数据 11">
            <a:extLst>
              <a:ext uri="{FF2B5EF4-FFF2-40B4-BE49-F238E27FC236}">
                <a16:creationId xmlns:a16="http://schemas.microsoft.com/office/drawing/2014/main" id="{00020A47-68BE-42B4-A622-67A127094676}"/>
              </a:ext>
            </a:extLst>
          </p:cNvPr>
          <p:cNvSpPr/>
          <p:nvPr/>
        </p:nvSpPr>
        <p:spPr>
          <a:xfrm>
            <a:off x="5912552" y="5718221"/>
            <a:ext cx="2306334" cy="505208"/>
          </a:xfrm>
          <a:prstGeom prst="flowChartInputOutpu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if 2000&gt;1000</a:t>
            </a:r>
          </a:p>
          <a:p>
            <a:pPr algn="ctr"/>
            <a:r>
              <a:rPr lang="en-US" altLang="zh-CN"/>
              <a:t>then -1000</a:t>
            </a:r>
            <a:endParaRPr lang="zh-CN" altLang="en-US"/>
          </a:p>
          <a:p>
            <a:pPr algn="ctr"/>
            <a:endParaRPr lang="zh-CN" altLang="en-US"/>
          </a:p>
        </p:txBody>
      </p:sp>
      <p:sp>
        <p:nvSpPr>
          <p:cNvPr id="13" name="矩形 12">
            <a:extLst>
              <a:ext uri="{FF2B5EF4-FFF2-40B4-BE49-F238E27FC236}">
                <a16:creationId xmlns:a16="http://schemas.microsoft.com/office/drawing/2014/main" id="{29865D17-2013-4AED-8BC8-A9891F3F92A9}"/>
              </a:ext>
            </a:extLst>
          </p:cNvPr>
          <p:cNvSpPr/>
          <p:nvPr/>
        </p:nvSpPr>
        <p:spPr>
          <a:xfrm>
            <a:off x="7593090" y="4890519"/>
            <a:ext cx="1213904" cy="592766"/>
          </a:xfrm>
          <a:prstGeom prst="rec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1000</a:t>
            </a:r>
            <a:endParaRPr lang="zh-CN" altLang="en-US"/>
          </a:p>
        </p:txBody>
      </p:sp>
      <p:cxnSp>
        <p:nvCxnSpPr>
          <p:cNvPr id="14" name="直接连接符 13">
            <a:extLst>
              <a:ext uri="{FF2B5EF4-FFF2-40B4-BE49-F238E27FC236}">
                <a16:creationId xmlns:a16="http://schemas.microsoft.com/office/drawing/2014/main" id="{05D381E8-5E65-48C4-987F-FC713E07A3BC}"/>
              </a:ext>
            </a:extLst>
          </p:cNvPr>
          <p:cNvCxnSpPr/>
          <p:nvPr/>
        </p:nvCxnSpPr>
        <p:spPr>
          <a:xfrm>
            <a:off x="5409091" y="5527907"/>
            <a:ext cx="753466" cy="324054"/>
          </a:xfrm>
          <a:prstGeom prst="line">
            <a:avLst/>
          </a:prstGeom>
          <a:ln w="76200">
            <a:solidFill>
              <a:srgbClr val="C00000"/>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DF0C3E2A-FCCE-4116-B495-EA153B36994A}"/>
              </a:ext>
            </a:extLst>
          </p:cNvPr>
          <p:cNvCxnSpPr/>
          <p:nvPr/>
        </p:nvCxnSpPr>
        <p:spPr>
          <a:xfrm flipV="1">
            <a:off x="3786652" y="5559990"/>
            <a:ext cx="1138886" cy="416631"/>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6" name="乘号 15">
            <a:extLst>
              <a:ext uri="{FF2B5EF4-FFF2-40B4-BE49-F238E27FC236}">
                <a16:creationId xmlns:a16="http://schemas.microsoft.com/office/drawing/2014/main" id="{FD927703-2DB4-46EF-86B7-D906EB895DB9}"/>
              </a:ext>
            </a:extLst>
          </p:cNvPr>
          <p:cNvSpPr/>
          <p:nvPr/>
        </p:nvSpPr>
        <p:spPr>
          <a:xfrm>
            <a:off x="4148016" y="5428985"/>
            <a:ext cx="605784" cy="573374"/>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17" name="直接连接符 16">
            <a:extLst>
              <a:ext uri="{FF2B5EF4-FFF2-40B4-BE49-F238E27FC236}">
                <a16:creationId xmlns:a16="http://schemas.microsoft.com/office/drawing/2014/main" id="{9E555C80-49E0-404C-A581-4596FDFA9751}"/>
              </a:ext>
            </a:extLst>
          </p:cNvPr>
          <p:cNvCxnSpPr/>
          <p:nvPr/>
        </p:nvCxnSpPr>
        <p:spPr>
          <a:xfrm>
            <a:off x="1394491" y="5483285"/>
            <a:ext cx="613438" cy="437663"/>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A4927B71-D1BE-4C11-AB45-0EAF5DB60EF2}"/>
              </a:ext>
            </a:extLst>
          </p:cNvPr>
          <p:cNvCxnSpPr/>
          <p:nvPr/>
        </p:nvCxnSpPr>
        <p:spPr>
          <a:xfrm>
            <a:off x="1343245" y="2738304"/>
            <a:ext cx="998396" cy="571348"/>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C1D4C60A-31CA-4D09-B117-B08E2621CDAB}"/>
              </a:ext>
            </a:extLst>
          </p:cNvPr>
          <p:cNvCxnSpPr/>
          <p:nvPr/>
        </p:nvCxnSpPr>
        <p:spPr>
          <a:xfrm flipV="1">
            <a:off x="1269622" y="1705778"/>
            <a:ext cx="923937" cy="365404"/>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EE11AAEE-38F0-40AA-8067-94670566D336}"/>
              </a:ext>
            </a:extLst>
          </p:cNvPr>
          <p:cNvCxnSpPr/>
          <p:nvPr/>
        </p:nvCxnSpPr>
        <p:spPr>
          <a:xfrm>
            <a:off x="3297319" y="1772135"/>
            <a:ext cx="582144" cy="394368"/>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921C4A9A-F18D-4708-BA2E-4652DF78663E}"/>
              </a:ext>
            </a:extLst>
          </p:cNvPr>
          <p:cNvCxnSpPr/>
          <p:nvPr/>
        </p:nvCxnSpPr>
        <p:spPr>
          <a:xfrm>
            <a:off x="4779866" y="2799897"/>
            <a:ext cx="550836" cy="454605"/>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1F7661EF-CE03-4A48-9A3F-4F965620BD3F}"/>
              </a:ext>
            </a:extLst>
          </p:cNvPr>
          <p:cNvCxnSpPr/>
          <p:nvPr/>
        </p:nvCxnSpPr>
        <p:spPr>
          <a:xfrm flipV="1">
            <a:off x="7076048" y="2734201"/>
            <a:ext cx="876357" cy="371403"/>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EC78259A-8E3C-4C7F-81BA-530183A19642}"/>
              </a:ext>
            </a:extLst>
          </p:cNvPr>
          <p:cNvCxnSpPr/>
          <p:nvPr/>
        </p:nvCxnSpPr>
        <p:spPr>
          <a:xfrm flipV="1">
            <a:off x="7952405" y="5483285"/>
            <a:ext cx="724051" cy="540799"/>
          </a:xfrm>
          <a:prstGeom prst="line">
            <a:avLst/>
          </a:prstGeom>
          <a:ln w="76200">
            <a:solidFill>
              <a:srgbClr val="C00000"/>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E26AE325-A454-4B91-B08D-B0D54FBC8555}"/>
              </a:ext>
            </a:extLst>
          </p:cNvPr>
          <p:cNvSpPr/>
          <p:nvPr/>
        </p:nvSpPr>
        <p:spPr>
          <a:xfrm>
            <a:off x="4685815" y="4415531"/>
            <a:ext cx="723276" cy="461665"/>
          </a:xfrm>
          <a:prstGeom prst="rect">
            <a:avLst/>
          </a:prstGeom>
          <a:noFill/>
        </p:spPr>
        <p:txBody>
          <a:bodyPr wrap="none" lIns="91440" tIns="45720" rIns="91440" bIns="45720">
            <a:spAutoFit/>
          </a:bodyPr>
          <a:lstStyle/>
          <a:p>
            <a:pPr algn="ctr"/>
            <a:r>
              <a:rPr lang="en-US" altLang="zh-CN" sz="2400" b="1">
                <a:ln w="22225">
                  <a:solidFill>
                    <a:schemeClr val="accent2"/>
                  </a:solidFill>
                  <a:prstDash val="solid"/>
                </a:ln>
                <a:solidFill>
                  <a:schemeClr val="accent2">
                    <a:lumMod val="40000"/>
                    <a:lumOff val="60000"/>
                  </a:schemeClr>
                </a:solidFill>
              </a:rPr>
              <a:t>v1.1</a:t>
            </a:r>
            <a:endParaRPr lang="zh-CN" altLang="en-US" sz="2400" b="1" cap="none" spc="0">
              <a:ln w="22225">
                <a:solidFill>
                  <a:schemeClr val="accent2"/>
                </a:solidFill>
                <a:prstDash val="solid"/>
              </a:ln>
              <a:solidFill>
                <a:schemeClr val="accent2">
                  <a:lumMod val="40000"/>
                  <a:lumOff val="60000"/>
                </a:schemeClr>
              </a:solidFill>
              <a:effectLst/>
            </a:endParaRPr>
          </a:p>
        </p:txBody>
      </p:sp>
      <p:sp>
        <p:nvSpPr>
          <p:cNvPr id="25" name="矩形 24">
            <a:extLst>
              <a:ext uri="{FF2B5EF4-FFF2-40B4-BE49-F238E27FC236}">
                <a16:creationId xmlns:a16="http://schemas.microsoft.com/office/drawing/2014/main" id="{630B6EFC-6141-4585-A21D-5407002B639C}"/>
              </a:ext>
            </a:extLst>
          </p:cNvPr>
          <p:cNvSpPr/>
          <p:nvPr/>
        </p:nvSpPr>
        <p:spPr>
          <a:xfrm>
            <a:off x="574242" y="4438892"/>
            <a:ext cx="723276" cy="461665"/>
          </a:xfrm>
          <a:prstGeom prst="rect">
            <a:avLst/>
          </a:prstGeom>
          <a:noFill/>
        </p:spPr>
        <p:txBody>
          <a:bodyPr wrap="none" lIns="91440" tIns="45720" rIns="91440" bIns="45720">
            <a:spAutoFit/>
          </a:bodyPr>
          <a:lstStyle/>
          <a:p>
            <a:pPr algn="ctr"/>
            <a:r>
              <a:rPr lang="en-US" altLang="zh-CN" sz="2400" b="1">
                <a:ln w="22225">
                  <a:solidFill>
                    <a:schemeClr val="accent2"/>
                  </a:solidFill>
                  <a:prstDash val="solid"/>
                </a:ln>
                <a:solidFill>
                  <a:schemeClr val="accent2">
                    <a:lumMod val="40000"/>
                    <a:lumOff val="60000"/>
                  </a:schemeClr>
                </a:solidFill>
              </a:rPr>
              <a:t>v1.0</a:t>
            </a:r>
            <a:endParaRPr lang="zh-CN" altLang="en-US" sz="2400" b="1" cap="none" spc="0">
              <a:ln w="22225">
                <a:solidFill>
                  <a:schemeClr val="accent2"/>
                </a:solidFill>
                <a:prstDash val="solid"/>
              </a:ln>
              <a:solidFill>
                <a:schemeClr val="accent2">
                  <a:lumMod val="40000"/>
                  <a:lumOff val="60000"/>
                </a:schemeClr>
              </a:solidFill>
              <a:effectLst/>
            </a:endParaRPr>
          </a:p>
        </p:txBody>
      </p:sp>
      <p:sp>
        <p:nvSpPr>
          <p:cNvPr id="26" name="矩形 25">
            <a:extLst>
              <a:ext uri="{FF2B5EF4-FFF2-40B4-BE49-F238E27FC236}">
                <a16:creationId xmlns:a16="http://schemas.microsoft.com/office/drawing/2014/main" id="{D26588CC-2E5E-4934-8662-9C2AB0BBCEBE}"/>
              </a:ext>
            </a:extLst>
          </p:cNvPr>
          <p:cNvSpPr/>
          <p:nvPr/>
        </p:nvSpPr>
        <p:spPr>
          <a:xfrm>
            <a:off x="2568940" y="6349509"/>
            <a:ext cx="723276" cy="461665"/>
          </a:xfrm>
          <a:prstGeom prst="rect">
            <a:avLst/>
          </a:prstGeom>
          <a:noFill/>
        </p:spPr>
        <p:txBody>
          <a:bodyPr wrap="none" lIns="91440" tIns="45720" rIns="91440" bIns="45720">
            <a:spAutoFit/>
          </a:bodyPr>
          <a:lstStyle/>
          <a:p>
            <a:pPr algn="ctr"/>
            <a:r>
              <a:rPr lang="en-US" altLang="zh-CN" sz="2400" b="1">
                <a:ln w="22225">
                  <a:solidFill>
                    <a:schemeClr val="accent2"/>
                  </a:solidFill>
                  <a:prstDash val="solid"/>
                </a:ln>
                <a:solidFill>
                  <a:schemeClr val="accent2">
                    <a:lumMod val="40000"/>
                    <a:lumOff val="60000"/>
                  </a:schemeClr>
                </a:solidFill>
              </a:rPr>
              <a:t>v1.0</a:t>
            </a:r>
            <a:endParaRPr lang="zh-CN" altLang="en-US" sz="2400" b="1" cap="none" spc="0">
              <a:ln w="22225">
                <a:solidFill>
                  <a:schemeClr val="accent2"/>
                </a:solidFill>
                <a:prstDash val="solid"/>
              </a:ln>
              <a:solidFill>
                <a:schemeClr val="accent2">
                  <a:lumMod val="40000"/>
                  <a:lumOff val="60000"/>
                </a:schemeClr>
              </a:solidFill>
              <a:effectLst/>
            </a:endParaRPr>
          </a:p>
        </p:txBody>
      </p:sp>
      <p:sp>
        <p:nvSpPr>
          <p:cNvPr id="27" name="矩形 26">
            <a:extLst>
              <a:ext uri="{FF2B5EF4-FFF2-40B4-BE49-F238E27FC236}">
                <a16:creationId xmlns:a16="http://schemas.microsoft.com/office/drawing/2014/main" id="{DE232B44-B183-40AF-82DF-12087117EA03}"/>
              </a:ext>
            </a:extLst>
          </p:cNvPr>
          <p:cNvSpPr/>
          <p:nvPr/>
        </p:nvSpPr>
        <p:spPr>
          <a:xfrm>
            <a:off x="2592868" y="3493922"/>
            <a:ext cx="723276" cy="461665"/>
          </a:xfrm>
          <a:prstGeom prst="rect">
            <a:avLst/>
          </a:prstGeom>
          <a:noFill/>
        </p:spPr>
        <p:txBody>
          <a:bodyPr wrap="none" lIns="91440" tIns="45720" rIns="91440" bIns="45720">
            <a:spAutoFit/>
          </a:bodyPr>
          <a:lstStyle/>
          <a:p>
            <a:pPr algn="ctr"/>
            <a:r>
              <a:rPr lang="en-US" altLang="zh-CN" sz="2400" b="1">
                <a:ln w="22225">
                  <a:solidFill>
                    <a:schemeClr val="accent2"/>
                  </a:solidFill>
                  <a:prstDash val="solid"/>
                </a:ln>
                <a:solidFill>
                  <a:schemeClr val="accent2">
                    <a:lumMod val="40000"/>
                    <a:lumOff val="60000"/>
                  </a:schemeClr>
                </a:solidFill>
              </a:rPr>
              <a:t>v1.0</a:t>
            </a:r>
            <a:endParaRPr lang="zh-CN" altLang="en-US" sz="2400" b="1" cap="none" spc="0">
              <a:ln w="22225">
                <a:solidFill>
                  <a:schemeClr val="accent2"/>
                </a:solidFill>
                <a:prstDash val="solid"/>
              </a:ln>
              <a:solidFill>
                <a:schemeClr val="accent2">
                  <a:lumMod val="40000"/>
                  <a:lumOff val="60000"/>
                </a:schemeClr>
              </a:solidFill>
              <a:effectLst/>
            </a:endParaRPr>
          </a:p>
        </p:txBody>
      </p:sp>
      <p:sp>
        <p:nvSpPr>
          <p:cNvPr id="28" name="文本框 27">
            <a:extLst>
              <a:ext uri="{FF2B5EF4-FFF2-40B4-BE49-F238E27FC236}">
                <a16:creationId xmlns:a16="http://schemas.microsoft.com/office/drawing/2014/main" id="{5D51947E-70AC-4BED-9AEF-5F5904206403}"/>
              </a:ext>
            </a:extLst>
          </p:cNvPr>
          <p:cNvSpPr txBox="1"/>
          <p:nvPr/>
        </p:nvSpPr>
        <p:spPr>
          <a:xfrm>
            <a:off x="7344488" y="2936190"/>
            <a:ext cx="930063" cy="369332"/>
          </a:xfrm>
          <a:prstGeom prst="rect">
            <a:avLst/>
          </a:prstGeom>
          <a:noFill/>
        </p:spPr>
        <p:txBody>
          <a:bodyPr wrap="none" rtlCol="0">
            <a:spAutoFit/>
          </a:bodyPr>
          <a:lstStyle/>
          <a:p>
            <a:r>
              <a:rPr lang="en-US" altLang="zh-CN"/>
              <a:t> </a:t>
            </a:r>
            <a:r>
              <a:rPr lang="zh-CN" altLang="en-US"/>
              <a:t>不操作</a:t>
            </a:r>
          </a:p>
        </p:txBody>
      </p:sp>
      <p:sp>
        <p:nvSpPr>
          <p:cNvPr id="29" name="矩形 28">
            <a:extLst>
              <a:ext uri="{FF2B5EF4-FFF2-40B4-BE49-F238E27FC236}">
                <a16:creationId xmlns:a16="http://schemas.microsoft.com/office/drawing/2014/main" id="{7BA5D1D5-D2F9-40E7-A9FD-17EF7147A972}"/>
              </a:ext>
            </a:extLst>
          </p:cNvPr>
          <p:cNvSpPr/>
          <p:nvPr/>
        </p:nvSpPr>
        <p:spPr>
          <a:xfrm>
            <a:off x="6003179" y="6223428"/>
            <a:ext cx="723276" cy="461665"/>
          </a:xfrm>
          <a:prstGeom prst="rect">
            <a:avLst/>
          </a:prstGeom>
          <a:noFill/>
        </p:spPr>
        <p:txBody>
          <a:bodyPr wrap="none" lIns="91440" tIns="45720" rIns="91440" bIns="45720">
            <a:spAutoFit/>
          </a:bodyPr>
          <a:lstStyle/>
          <a:p>
            <a:pPr algn="ctr"/>
            <a:r>
              <a:rPr lang="en-US" altLang="zh-CN" sz="2400" b="1">
                <a:ln w="22225">
                  <a:solidFill>
                    <a:schemeClr val="accent2"/>
                  </a:solidFill>
                  <a:prstDash val="solid"/>
                </a:ln>
                <a:solidFill>
                  <a:schemeClr val="accent2">
                    <a:lumMod val="40000"/>
                    <a:lumOff val="60000"/>
                  </a:schemeClr>
                </a:solidFill>
              </a:rPr>
              <a:t>v1.1</a:t>
            </a:r>
            <a:endParaRPr lang="zh-CN" altLang="en-US" sz="2400" b="1" cap="none" spc="0">
              <a:ln w="22225">
                <a:solidFill>
                  <a:schemeClr val="accent2"/>
                </a:solidFill>
                <a:prstDash val="solid"/>
              </a:ln>
              <a:solidFill>
                <a:schemeClr val="accent2">
                  <a:lumMod val="40000"/>
                  <a:lumOff val="60000"/>
                </a:schemeClr>
              </a:solidFill>
              <a:effectLst/>
            </a:endParaRPr>
          </a:p>
        </p:txBody>
      </p:sp>
      <p:sp>
        <p:nvSpPr>
          <p:cNvPr id="30" name="矩形 29">
            <a:extLst>
              <a:ext uri="{FF2B5EF4-FFF2-40B4-BE49-F238E27FC236}">
                <a16:creationId xmlns:a16="http://schemas.microsoft.com/office/drawing/2014/main" id="{3985CF7B-13C0-40C0-B192-4E9EEC7E466F}"/>
              </a:ext>
            </a:extLst>
          </p:cNvPr>
          <p:cNvSpPr/>
          <p:nvPr/>
        </p:nvSpPr>
        <p:spPr>
          <a:xfrm>
            <a:off x="7817325" y="4443955"/>
            <a:ext cx="723276" cy="461665"/>
          </a:xfrm>
          <a:prstGeom prst="rect">
            <a:avLst/>
          </a:prstGeom>
          <a:noFill/>
        </p:spPr>
        <p:txBody>
          <a:bodyPr wrap="none" lIns="91440" tIns="45720" rIns="91440" bIns="45720">
            <a:spAutoFit/>
          </a:bodyPr>
          <a:lstStyle/>
          <a:p>
            <a:pPr algn="ctr"/>
            <a:r>
              <a:rPr lang="en-US" altLang="zh-CN" sz="2400" b="1">
                <a:ln w="22225">
                  <a:solidFill>
                    <a:schemeClr val="accent2"/>
                  </a:solidFill>
                  <a:prstDash val="solid"/>
                </a:ln>
                <a:solidFill>
                  <a:schemeClr val="accent2">
                    <a:lumMod val="40000"/>
                    <a:lumOff val="60000"/>
                  </a:schemeClr>
                </a:solidFill>
              </a:rPr>
              <a:t>v1.2</a:t>
            </a:r>
            <a:endParaRPr lang="zh-CN" altLang="en-US" sz="2400" b="1" cap="none" spc="0">
              <a:ln w="22225">
                <a:solidFill>
                  <a:schemeClr val="accent2"/>
                </a:solidFill>
                <a:prstDash val="solid"/>
              </a:ln>
              <a:solidFill>
                <a:schemeClr val="accent2">
                  <a:lumMod val="40000"/>
                  <a:lumOff val="60000"/>
                </a:schemeClr>
              </a:solidFill>
              <a:effectLst/>
            </a:endParaRPr>
          </a:p>
        </p:txBody>
      </p:sp>
      <p:pic>
        <p:nvPicPr>
          <p:cNvPr id="31" name="图片 30">
            <a:extLst>
              <a:ext uri="{FF2B5EF4-FFF2-40B4-BE49-F238E27FC236}">
                <a16:creationId xmlns:a16="http://schemas.microsoft.com/office/drawing/2014/main" id="{8D0BB7A4-BBFA-45E4-B9B7-16C132578500}"/>
              </a:ext>
            </a:extLst>
          </p:cNvPr>
          <p:cNvPicPr>
            <a:picLocks noChangeAspect="1"/>
          </p:cNvPicPr>
          <p:nvPr/>
        </p:nvPicPr>
        <p:blipFill>
          <a:blip r:embed="rId2"/>
          <a:stretch>
            <a:fillRect/>
          </a:stretch>
        </p:blipFill>
        <p:spPr>
          <a:xfrm>
            <a:off x="4749080" y="2237244"/>
            <a:ext cx="352917" cy="456297"/>
          </a:xfrm>
          <a:prstGeom prst="rect">
            <a:avLst/>
          </a:prstGeom>
        </p:spPr>
      </p:pic>
      <p:pic>
        <p:nvPicPr>
          <p:cNvPr id="32" name="图片 31">
            <a:extLst>
              <a:ext uri="{FF2B5EF4-FFF2-40B4-BE49-F238E27FC236}">
                <a16:creationId xmlns:a16="http://schemas.microsoft.com/office/drawing/2014/main" id="{4E09C3F9-48E6-41BA-82C9-A1FD6157F2F9}"/>
              </a:ext>
            </a:extLst>
          </p:cNvPr>
          <p:cNvPicPr>
            <a:picLocks noChangeAspect="1"/>
          </p:cNvPicPr>
          <p:nvPr/>
        </p:nvPicPr>
        <p:blipFill>
          <a:blip r:embed="rId3"/>
          <a:stretch>
            <a:fillRect/>
          </a:stretch>
        </p:blipFill>
        <p:spPr>
          <a:xfrm>
            <a:off x="3879463" y="2249022"/>
            <a:ext cx="403008" cy="406206"/>
          </a:xfrm>
          <a:prstGeom prst="rect">
            <a:avLst/>
          </a:prstGeom>
        </p:spPr>
      </p:pic>
      <p:pic>
        <p:nvPicPr>
          <p:cNvPr id="33" name="图片 32">
            <a:extLst>
              <a:ext uri="{FF2B5EF4-FFF2-40B4-BE49-F238E27FC236}">
                <a16:creationId xmlns:a16="http://schemas.microsoft.com/office/drawing/2014/main" id="{52299788-A5A0-4B25-988C-68147E984B1E}"/>
              </a:ext>
            </a:extLst>
          </p:cNvPr>
          <p:cNvPicPr>
            <a:picLocks noChangeAspect="1"/>
          </p:cNvPicPr>
          <p:nvPr/>
        </p:nvPicPr>
        <p:blipFill>
          <a:blip r:embed="rId2"/>
          <a:stretch>
            <a:fillRect/>
          </a:stretch>
        </p:blipFill>
        <p:spPr>
          <a:xfrm>
            <a:off x="1920112" y="2209962"/>
            <a:ext cx="352917" cy="456297"/>
          </a:xfrm>
          <a:prstGeom prst="rect">
            <a:avLst/>
          </a:prstGeom>
        </p:spPr>
      </p:pic>
      <p:pic>
        <p:nvPicPr>
          <p:cNvPr id="34" name="图片 33">
            <a:extLst>
              <a:ext uri="{FF2B5EF4-FFF2-40B4-BE49-F238E27FC236}">
                <a16:creationId xmlns:a16="http://schemas.microsoft.com/office/drawing/2014/main" id="{77BEC31D-29B6-4109-9582-D247CF906431}"/>
              </a:ext>
            </a:extLst>
          </p:cNvPr>
          <p:cNvPicPr>
            <a:picLocks noChangeAspect="1"/>
          </p:cNvPicPr>
          <p:nvPr/>
        </p:nvPicPr>
        <p:blipFill>
          <a:blip r:embed="rId3"/>
          <a:stretch>
            <a:fillRect/>
          </a:stretch>
        </p:blipFill>
        <p:spPr>
          <a:xfrm>
            <a:off x="8239989" y="2110723"/>
            <a:ext cx="407116" cy="410346"/>
          </a:xfrm>
          <a:prstGeom prst="rect">
            <a:avLst/>
          </a:prstGeom>
        </p:spPr>
      </p:pic>
      <p:sp>
        <p:nvSpPr>
          <p:cNvPr id="35" name="文本框 34">
            <a:extLst>
              <a:ext uri="{FF2B5EF4-FFF2-40B4-BE49-F238E27FC236}">
                <a16:creationId xmlns:a16="http://schemas.microsoft.com/office/drawing/2014/main" id="{C2C6D986-9120-4C31-929D-DDB01BBBC7EC}"/>
              </a:ext>
            </a:extLst>
          </p:cNvPr>
          <p:cNvSpPr txBox="1"/>
          <p:nvPr/>
        </p:nvSpPr>
        <p:spPr>
          <a:xfrm>
            <a:off x="918198" y="2972678"/>
            <a:ext cx="753732" cy="400110"/>
          </a:xfrm>
          <a:prstGeom prst="rect">
            <a:avLst/>
          </a:prstGeom>
          <a:noFill/>
        </p:spPr>
        <p:txBody>
          <a:bodyPr wrap="none" rtlCol="0">
            <a:spAutoFit/>
          </a:bodyPr>
          <a:lstStyle/>
          <a:p>
            <a:r>
              <a:rPr lang="en-US" altLang="zh-CN" sz="2000" b="1">
                <a:solidFill>
                  <a:srgbClr val="C00000"/>
                </a:solidFill>
              </a:rPr>
              <a:t>block</a:t>
            </a:r>
            <a:endParaRPr lang="zh-CN" altLang="en-US" sz="2000" b="1">
              <a:solidFill>
                <a:srgbClr val="C00000"/>
              </a:solidFill>
            </a:endParaRPr>
          </a:p>
        </p:txBody>
      </p:sp>
      <p:sp>
        <p:nvSpPr>
          <p:cNvPr id="36" name="文本框 35">
            <a:extLst>
              <a:ext uri="{FF2B5EF4-FFF2-40B4-BE49-F238E27FC236}">
                <a16:creationId xmlns:a16="http://schemas.microsoft.com/office/drawing/2014/main" id="{6381005F-CCD4-45F1-B256-AFD30B4894BF}"/>
              </a:ext>
            </a:extLst>
          </p:cNvPr>
          <p:cNvSpPr txBox="1"/>
          <p:nvPr/>
        </p:nvSpPr>
        <p:spPr>
          <a:xfrm>
            <a:off x="4202945" y="5844871"/>
            <a:ext cx="1668918" cy="707886"/>
          </a:xfrm>
          <a:prstGeom prst="rect">
            <a:avLst/>
          </a:prstGeom>
          <a:noFill/>
        </p:spPr>
        <p:txBody>
          <a:bodyPr wrap="none" rtlCol="0">
            <a:spAutoFit/>
          </a:bodyPr>
          <a:lstStyle/>
          <a:p>
            <a:r>
              <a:rPr lang="en-US" altLang="zh-CN" sz="2000" b="1">
                <a:solidFill>
                  <a:srgbClr val="C00000"/>
                </a:solidFill>
              </a:rPr>
              <a:t>check-and-set</a:t>
            </a:r>
          </a:p>
          <a:p>
            <a:r>
              <a:rPr lang="en-US" altLang="zh-CN" sz="2000" b="1">
                <a:solidFill>
                  <a:srgbClr val="C00000"/>
                </a:solidFill>
              </a:rPr>
              <a:t>v1.0!=v1.1</a:t>
            </a:r>
            <a:endParaRPr lang="zh-CN" altLang="en-US" sz="2000" b="1">
              <a:solidFill>
                <a:srgbClr val="C00000"/>
              </a:solidFill>
            </a:endParaRPr>
          </a:p>
        </p:txBody>
      </p:sp>
      <p:sp>
        <p:nvSpPr>
          <p:cNvPr id="37" name="矩形 36">
            <a:extLst>
              <a:ext uri="{FF2B5EF4-FFF2-40B4-BE49-F238E27FC236}">
                <a16:creationId xmlns:a16="http://schemas.microsoft.com/office/drawing/2014/main" id="{ECC8EA50-EDC9-4AD3-BD7F-B554748F79D4}"/>
              </a:ext>
            </a:extLst>
          </p:cNvPr>
          <p:cNvSpPr/>
          <p:nvPr/>
        </p:nvSpPr>
        <p:spPr>
          <a:xfrm>
            <a:off x="2483768" y="116632"/>
            <a:ext cx="1800814"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的事务</a:t>
            </a:r>
            <a:endParaRPr lang="en-US" altLang="zh-CN" sz="2400" b="1" dirty="0">
              <a:solidFill>
                <a:schemeClr val="bg1"/>
              </a:solidFill>
            </a:endParaRPr>
          </a:p>
        </p:txBody>
      </p:sp>
      <p:sp>
        <p:nvSpPr>
          <p:cNvPr id="38" name="矩形 37">
            <a:extLst>
              <a:ext uri="{FF2B5EF4-FFF2-40B4-BE49-F238E27FC236}">
                <a16:creationId xmlns:a16="http://schemas.microsoft.com/office/drawing/2014/main" id="{0FFB3B33-C9FA-4CD1-9FE3-812053FB8BBD}"/>
              </a:ext>
            </a:extLst>
          </p:cNvPr>
          <p:cNvSpPr/>
          <p:nvPr/>
        </p:nvSpPr>
        <p:spPr>
          <a:xfrm>
            <a:off x="314445" y="3807368"/>
            <a:ext cx="1459054"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乐观锁</a:t>
            </a:r>
            <a:endParaRPr lang="en-US" altLang="zh-CN" sz="2400" b="1">
              <a:solidFill>
                <a:srgbClr val="007C6A"/>
              </a:solidFill>
              <a:latin typeface="Verdana" panose="020B0604030504040204" pitchFamily="34" charset="0"/>
            </a:endParaRPr>
          </a:p>
        </p:txBody>
      </p:sp>
      <p:cxnSp>
        <p:nvCxnSpPr>
          <p:cNvPr id="39" name="直接连接符 38">
            <a:extLst>
              <a:ext uri="{FF2B5EF4-FFF2-40B4-BE49-F238E27FC236}">
                <a16:creationId xmlns:a16="http://schemas.microsoft.com/office/drawing/2014/main" id="{08D23959-FBF5-4422-B30D-8826ED5C9168}"/>
              </a:ext>
            </a:extLst>
          </p:cNvPr>
          <p:cNvCxnSpPr>
            <a:endCxn id="42" idx="2"/>
          </p:cNvCxnSpPr>
          <p:nvPr/>
        </p:nvCxnSpPr>
        <p:spPr>
          <a:xfrm flipV="1">
            <a:off x="1458144" y="4473562"/>
            <a:ext cx="654128" cy="299705"/>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3A5B1F1A-8447-4EB1-AA0E-C4138F3B210B}"/>
              </a:ext>
            </a:extLst>
          </p:cNvPr>
          <p:cNvCxnSpPr>
            <a:stCxn id="11" idx="1"/>
          </p:cNvCxnSpPr>
          <p:nvPr/>
        </p:nvCxnSpPr>
        <p:spPr>
          <a:xfrm>
            <a:off x="4166151" y="4443955"/>
            <a:ext cx="355941" cy="424692"/>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41" name="流程图: 数据 40">
            <a:extLst>
              <a:ext uri="{FF2B5EF4-FFF2-40B4-BE49-F238E27FC236}">
                <a16:creationId xmlns:a16="http://schemas.microsoft.com/office/drawing/2014/main" id="{7A3852BA-ECED-441A-AAAE-030F5E4EE7CD}"/>
              </a:ext>
            </a:extLst>
          </p:cNvPr>
          <p:cNvSpPr/>
          <p:nvPr/>
        </p:nvSpPr>
        <p:spPr>
          <a:xfrm>
            <a:off x="2066930" y="914685"/>
            <a:ext cx="2548641" cy="733858"/>
          </a:xfrm>
          <a:prstGeom prst="flowChartInputOutput">
            <a:avLst/>
          </a:prstGeom>
          <a:solidFill>
            <a:srgbClr val="FB9C25"/>
          </a:solidFill>
          <a:ln>
            <a:solidFill>
              <a:srgbClr val="FB9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if 10000&gt;8000</a:t>
            </a:r>
          </a:p>
          <a:p>
            <a:pPr algn="ctr"/>
            <a:r>
              <a:rPr lang="en-US" altLang="zh-CN"/>
              <a:t>then -8000</a:t>
            </a:r>
          </a:p>
        </p:txBody>
      </p:sp>
      <p:sp>
        <p:nvSpPr>
          <p:cNvPr id="42" name="流程图: 数据 41">
            <a:extLst>
              <a:ext uri="{FF2B5EF4-FFF2-40B4-BE49-F238E27FC236}">
                <a16:creationId xmlns:a16="http://schemas.microsoft.com/office/drawing/2014/main" id="{9489CD5C-9E3A-40CF-994E-647A21AEF301}"/>
              </a:ext>
            </a:extLst>
          </p:cNvPr>
          <p:cNvSpPr/>
          <p:nvPr/>
        </p:nvSpPr>
        <p:spPr>
          <a:xfrm>
            <a:off x="1855922" y="3941423"/>
            <a:ext cx="2563500" cy="1064277"/>
          </a:xfrm>
          <a:prstGeom prst="flowChartInputOutput">
            <a:avLst/>
          </a:prstGeom>
          <a:solidFill>
            <a:srgbClr val="FB9C25"/>
          </a:solidFill>
          <a:ln>
            <a:solidFill>
              <a:srgbClr val="FB9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if 10000&gt;8000</a:t>
            </a:r>
          </a:p>
          <a:p>
            <a:pPr algn="ctr"/>
            <a:r>
              <a:rPr lang="en-US" altLang="zh-CN"/>
              <a:t>then -8000</a:t>
            </a:r>
          </a:p>
        </p:txBody>
      </p:sp>
      <p:sp>
        <p:nvSpPr>
          <p:cNvPr id="43" name="流程图: 数据 42">
            <a:extLst>
              <a:ext uri="{FF2B5EF4-FFF2-40B4-BE49-F238E27FC236}">
                <a16:creationId xmlns:a16="http://schemas.microsoft.com/office/drawing/2014/main" id="{E3D7DC1D-B8D2-45C6-A13C-6750C804D7F0}"/>
              </a:ext>
            </a:extLst>
          </p:cNvPr>
          <p:cNvSpPr/>
          <p:nvPr/>
        </p:nvSpPr>
        <p:spPr>
          <a:xfrm>
            <a:off x="1712217" y="5559990"/>
            <a:ext cx="2562866" cy="790049"/>
          </a:xfrm>
          <a:prstGeom prst="flowChartInputOutpu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if 10000&gt;5000</a:t>
            </a:r>
          </a:p>
          <a:p>
            <a:pPr algn="ctr"/>
            <a:r>
              <a:rPr lang="en-US" altLang="zh-CN"/>
              <a:t>then -5000</a:t>
            </a:r>
            <a:endParaRPr lang="zh-CN" altLang="en-US"/>
          </a:p>
        </p:txBody>
      </p:sp>
      <p:sp>
        <p:nvSpPr>
          <p:cNvPr id="44" name="等于号 18">
            <a:extLst>
              <a:ext uri="{FF2B5EF4-FFF2-40B4-BE49-F238E27FC236}">
                <a16:creationId xmlns:a16="http://schemas.microsoft.com/office/drawing/2014/main" id="{0EE6E4ED-37D4-4090-9133-67C9E0D83AC1}"/>
              </a:ext>
            </a:extLst>
          </p:cNvPr>
          <p:cNvSpPr/>
          <p:nvPr/>
        </p:nvSpPr>
        <p:spPr>
          <a:xfrm rot="5400000">
            <a:off x="1645091" y="2846048"/>
            <a:ext cx="355907" cy="410743"/>
          </a:xfrm>
          <a:prstGeom prst="mathEqual">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solidFill>
                <a:schemeClr val="tx1"/>
              </a:solidFill>
            </a:endParaRPr>
          </a:p>
        </p:txBody>
      </p:sp>
      <p:sp>
        <p:nvSpPr>
          <p:cNvPr id="45" name="矩形 44">
            <a:extLst>
              <a:ext uri="{FF2B5EF4-FFF2-40B4-BE49-F238E27FC236}">
                <a16:creationId xmlns:a16="http://schemas.microsoft.com/office/drawing/2014/main" id="{E5667850-EDD1-4C91-AF4C-4E8887FD5492}"/>
              </a:ext>
            </a:extLst>
          </p:cNvPr>
          <p:cNvSpPr/>
          <p:nvPr/>
        </p:nvSpPr>
        <p:spPr>
          <a:xfrm>
            <a:off x="736293" y="4843773"/>
            <a:ext cx="1213904" cy="592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10000</a:t>
            </a:r>
            <a:endParaRPr lang="zh-CN" altLang="en-US"/>
          </a:p>
        </p:txBody>
      </p:sp>
      <p:sp>
        <p:nvSpPr>
          <p:cNvPr id="46" name="文本框 45">
            <a:extLst>
              <a:ext uri="{FF2B5EF4-FFF2-40B4-BE49-F238E27FC236}">
                <a16:creationId xmlns:a16="http://schemas.microsoft.com/office/drawing/2014/main" id="{93C19DFC-F8FF-44E6-9734-D40DDFF81DBD}"/>
              </a:ext>
            </a:extLst>
          </p:cNvPr>
          <p:cNvSpPr txBox="1"/>
          <p:nvPr/>
        </p:nvSpPr>
        <p:spPr>
          <a:xfrm>
            <a:off x="4563213" y="2946054"/>
            <a:ext cx="705642" cy="369332"/>
          </a:xfrm>
          <a:prstGeom prst="rect">
            <a:avLst/>
          </a:prstGeom>
          <a:noFill/>
        </p:spPr>
        <p:txBody>
          <a:bodyPr wrap="none" rtlCol="0">
            <a:spAutoFit/>
          </a:bodyPr>
          <a:lstStyle/>
          <a:p>
            <a:r>
              <a:rPr lang="en-US" altLang="zh-CN"/>
              <a:t> 2000</a:t>
            </a:r>
            <a:endParaRPr lang="zh-CN" altLang="en-US"/>
          </a:p>
        </p:txBody>
      </p:sp>
      <p:cxnSp>
        <p:nvCxnSpPr>
          <p:cNvPr id="47" name="直接连接符 46">
            <a:extLst>
              <a:ext uri="{FF2B5EF4-FFF2-40B4-BE49-F238E27FC236}">
                <a16:creationId xmlns:a16="http://schemas.microsoft.com/office/drawing/2014/main" id="{EB11877B-544C-4C6A-A108-8BB78027B208}"/>
              </a:ext>
            </a:extLst>
          </p:cNvPr>
          <p:cNvCxnSpPr/>
          <p:nvPr/>
        </p:nvCxnSpPr>
        <p:spPr>
          <a:xfrm flipV="1">
            <a:off x="2382081" y="2799897"/>
            <a:ext cx="1643949" cy="484758"/>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48" name="矩形 47">
            <a:extLst>
              <a:ext uri="{FF2B5EF4-FFF2-40B4-BE49-F238E27FC236}">
                <a16:creationId xmlns:a16="http://schemas.microsoft.com/office/drawing/2014/main" id="{96D0BBB9-16A3-4D69-A98D-FD48A377ED64}"/>
              </a:ext>
            </a:extLst>
          </p:cNvPr>
          <p:cNvSpPr/>
          <p:nvPr/>
        </p:nvSpPr>
        <p:spPr>
          <a:xfrm>
            <a:off x="959382" y="5718221"/>
            <a:ext cx="896540" cy="369332"/>
          </a:xfrm>
          <a:prstGeom prst="rect">
            <a:avLst/>
          </a:prstGeom>
        </p:spPr>
        <p:txBody>
          <a:bodyPr wrap="square">
            <a:spAutoFit/>
          </a:bodyPr>
          <a:lstStyle/>
          <a:p>
            <a:r>
              <a:rPr lang="en-US" altLang="zh-CN"/>
              <a:t>10000</a:t>
            </a:r>
            <a:endParaRPr lang="zh-CN" altLang="en-US"/>
          </a:p>
        </p:txBody>
      </p:sp>
      <p:sp>
        <p:nvSpPr>
          <p:cNvPr id="49" name="矩形 48">
            <a:extLst>
              <a:ext uri="{FF2B5EF4-FFF2-40B4-BE49-F238E27FC236}">
                <a16:creationId xmlns:a16="http://schemas.microsoft.com/office/drawing/2014/main" id="{7DEB8538-A4AD-417C-BD3A-8C903BAA8238}"/>
              </a:ext>
            </a:extLst>
          </p:cNvPr>
          <p:cNvSpPr/>
          <p:nvPr/>
        </p:nvSpPr>
        <p:spPr>
          <a:xfrm>
            <a:off x="5787977" y="5218581"/>
            <a:ext cx="652743" cy="369332"/>
          </a:xfrm>
          <a:prstGeom prst="rect">
            <a:avLst/>
          </a:prstGeom>
        </p:spPr>
        <p:txBody>
          <a:bodyPr wrap="none">
            <a:spAutoFit/>
          </a:bodyPr>
          <a:lstStyle/>
          <a:p>
            <a:r>
              <a:rPr lang="en-US" altLang="zh-CN"/>
              <a:t>2000</a:t>
            </a:r>
            <a:endParaRPr lang="zh-CN" altLang="en-US"/>
          </a:p>
        </p:txBody>
      </p:sp>
    </p:spTree>
    <p:extLst>
      <p:ext uri="{BB962C8B-B14F-4D97-AF65-F5344CB8AC3E}">
        <p14:creationId xmlns:p14="http://schemas.microsoft.com/office/powerpoint/2010/main" val="1106958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fade">
                                      <p:cBhvr>
                                        <p:cTn id="20" dur="500"/>
                                        <p:tgtEl>
                                          <p:spTgt spid="3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500"/>
                                        <p:tgtEl>
                                          <p:spTgt spid="4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fade">
                                      <p:cBhvr>
                                        <p:cTn id="38" dur="500"/>
                                        <p:tgtEl>
                                          <p:spTgt spid="3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par>
                                <p:cTn id="44" presetID="10" presetClass="entr" presetSubtype="0"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fade">
                                      <p:cBhvr>
                                        <p:cTn id="51" dur="500"/>
                                        <p:tgtEl>
                                          <p:spTgt spid="4"/>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47"/>
                                        </p:tgtEl>
                                        <p:attrNameLst>
                                          <p:attrName>style.visibility</p:attrName>
                                        </p:attrNameLst>
                                      </p:cBhvr>
                                      <p:to>
                                        <p:strVal val="visible"/>
                                      </p:to>
                                    </p:set>
                                    <p:animEffect transition="in" filter="fade">
                                      <p:cBhvr>
                                        <p:cTn id="61" dur="500"/>
                                        <p:tgtEl>
                                          <p:spTgt spid="47"/>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500"/>
                                        <p:tgtEl>
                                          <p:spTgt spid="21"/>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fade">
                                      <p:cBhvr>
                                        <p:cTn id="69" dur="500"/>
                                        <p:tgtEl>
                                          <p:spTgt spid="46"/>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fade">
                                      <p:cBhvr>
                                        <p:cTn id="74" dur="500"/>
                                        <p:tgtEl>
                                          <p:spTgt spid="31"/>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6"/>
                                        </p:tgtEl>
                                        <p:attrNameLst>
                                          <p:attrName>style.visibility</p:attrName>
                                        </p:attrNameLst>
                                      </p:cBhvr>
                                      <p:to>
                                        <p:strVal val="visible"/>
                                      </p:to>
                                    </p:set>
                                    <p:animEffect transition="in" filter="fade">
                                      <p:cBhvr>
                                        <p:cTn id="79" dur="500"/>
                                        <p:tgtEl>
                                          <p:spTgt spid="6"/>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22"/>
                                        </p:tgtEl>
                                        <p:attrNameLst>
                                          <p:attrName>style.visibility</p:attrName>
                                        </p:attrNameLst>
                                      </p:cBhvr>
                                      <p:to>
                                        <p:strVal val="visible"/>
                                      </p:to>
                                    </p:set>
                                    <p:animEffect transition="in" filter="fade">
                                      <p:cBhvr>
                                        <p:cTn id="84" dur="500"/>
                                        <p:tgtEl>
                                          <p:spTgt spid="22"/>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fade">
                                      <p:cBhvr>
                                        <p:cTn id="87" dur="500"/>
                                        <p:tgtEl>
                                          <p:spTgt spid="28"/>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5"/>
                                        </p:tgtEl>
                                        <p:attrNameLst>
                                          <p:attrName>style.visibility</p:attrName>
                                        </p:attrNameLst>
                                      </p:cBhvr>
                                      <p:to>
                                        <p:strVal val="visible"/>
                                      </p:to>
                                    </p:set>
                                    <p:animEffect transition="in" filter="fade">
                                      <p:cBhvr>
                                        <p:cTn id="90" dur="500"/>
                                        <p:tgtEl>
                                          <p:spTgt spid="5"/>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34"/>
                                        </p:tgtEl>
                                        <p:attrNameLst>
                                          <p:attrName>style.visibility</p:attrName>
                                        </p:attrNameLst>
                                      </p:cBhvr>
                                      <p:to>
                                        <p:strVal val="visible"/>
                                      </p:to>
                                    </p:set>
                                    <p:animEffect transition="in" filter="fade">
                                      <p:cBhvr>
                                        <p:cTn id="95" dur="500"/>
                                        <p:tgtEl>
                                          <p:spTgt spid="34"/>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45"/>
                                        </p:tgtEl>
                                        <p:attrNameLst>
                                          <p:attrName>style.visibility</p:attrName>
                                        </p:attrNameLst>
                                      </p:cBhvr>
                                      <p:to>
                                        <p:strVal val="visible"/>
                                      </p:to>
                                    </p:set>
                                    <p:animEffect transition="in" filter="fade">
                                      <p:cBhvr>
                                        <p:cTn id="100" dur="500"/>
                                        <p:tgtEl>
                                          <p:spTgt spid="45"/>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25"/>
                                        </p:tgtEl>
                                        <p:attrNameLst>
                                          <p:attrName>style.visibility</p:attrName>
                                        </p:attrNameLst>
                                      </p:cBhvr>
                                      <p:to>
                                        <p:strVal val="visible"/>
                                      </p:to>
                                    </p:set>
                                    <p:animEffect transition="in" filter="fade">
                                      <p:cBhvr>
                                        <p:cTn id="105" dur="500"/>
                                        <p:tgtEl>
                                          <p:spTgt spid="25"/>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39"/>
                                        </p:tgtEl>
                                        <p:attrNameLst>
                                          <p:attrName>style.visibility</p:attrName>
                                        </p:attrNameLst>
                                      </p:cBhvr>
                                      <p:to>
                                        <p:strVal val="visible"/>
                                      </p:to>
                                    </p:set>
                                    <p:animEffect transition="in" filter="fade">
                                      <p:cBhvr>
                                        <p:cTn id="110" dur="500"/>
                                        <p:tgtEl>
                                          <p:spTgt spid="39"/>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10"/>
                                        </p:tgtEl>
                                        <p:attrNameLst>
                                          <p:attrName>style.visibility</p:attrName>
                                        </p:attrNameLst>
                                      </p:cBhvr>
                                      <p:to>
                                        <p:strVal val="visible"/>
                                      </p:to>
                                    </p:set>
                                    <p:animEffect transition="in" filter="fade">
                                      <p:cBhvr>
                                        <p:cTn id="113" dur="500"/>
                                        <p:tgtEl>
                                          <p:spTgt spid="10"/>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27"/>
                                        </p:tgtEl>
                                        <p:attrNameLst>
                                          <p:attrName>style.visibility</p:attrName>
                                        </p:attrNameLst>
                                      </p:cBhvr>
                                      <p:to>
                                        <p:strVal val="visible"/>
                                      </p:to>
                                    </p:set>
                                    <p:animEffect transition="in" filter="fade">
                                      <p:cBhvr>
                                        <p:cTn id="118" dur="500"/>
                                        <p:tgtEl>
                                          <p:spTgt spid="27"/>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42"/>
                                        </p:tgtEl>
                                        <p:attrNameLst>
                                          <p:attrName>style.visibility</p:attrName>
                                        </p:attrNameLst>
                                      </p:cBhvr>
                                      <p:to>
                                        <p:strVal val="visible"/>
                                      </p:to>
                                    </p:set>
                                    <p:animEffect transition="in" filter="fade">
                                      <p:cBhvr>
                                        <p:cTn id="121" dur="500"/>
                                        <p:tgtEl>
                                          <p:spTgt spid="42"/>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nodeType="clickEffect">
                                  <p:stCondLst>
                                    <p:cond delay="0"/>
                                  </p:stCondLst>
                                  <p:childTnLst>
                                    <p:set>
                                      <p:cBhvr>
                                        <p:cTn id="125" dur="1" fill="hold">
                                          <p:stCondLst>
                                            <p:cond delay="0"/>
                                          </p:stCondLst>
                                        </p:cTn>
                                        <p:tgtEl>
                                          <p:spTgt spid="17"/>
                                        </p:tgtEl>
                                        <p:attrNameLst>
                                          <p:attrName>style.visibility</p:attrName>
                                        </p:attrNameLst>
                                      </p:cBhvr>
                                      <p:to>
                                        <p:strVal val="visible"/>
                                      </p:to>
                                    </p:set>
                                    <p:animEffect transition="in" filter="fade">
                                      <p:cBhvr>
                                        <p:cTn id="126" dur="500"/>
                                        <p:tgtEl>
                                          <p:spTgt spid="17"/>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48"/>
                                        </p:tgtEl>
                                        <p:attrNameLst>
                                          <p:attrName>style.visibility</p:attrName>
                                        </p:attrNameLst>
                                      </p:cBhvr>
                                      <p:to>
                                        <p:strVal val="visible"/>
                                      </p:to>
                                    </p:set>
                                    <p:animEffect transition="in" filter="fade">
                                      <p:cBhvr>
                                        <p:cTn id="129" dur="500"/>
                                        <p:tgtEl>
                                          <p:spTgt spid="48"/>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43"/>
                                        </p:tgtEl>
                                        <p:attrNameLst>
                                          <p:attrName>style.visibility</p:attrName>
                                        </p:attrNameLst>
                                      </p:cBhvr>
                                      <p:to>
                                        <p:strVal val="visible"/>
                                      </p:to>
                                    </p:set>
                                    <p:animEffect transition="in" filter="fade">
                                      <p:cBhvr>
                                        <p:cTn id="134" dur="500"/>
                                        <p:tgtEl>
                                          <p:spTgt spid="43"/>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26"/>
                                        </p:tgtEl>
                                        <p:attrNameLst>
                                          <p:attrName>style.visibility</p:attrName>
                                        </p:attrNameLst>
                                      </p:cBhvr>
                                      <p:to>
                                        <p:strVal val="visible"/>
                                      </p:to>
                                    </p:set>
                                    <p:animEffect transition="in" filter="fade">
                                      <p:cBhvr>
                                        <p:cTn id="137" dur="500"/>
                                        <p:tgtEl>
                                          <p:spTgt spid="26"/>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nodeType="clickEffect">
                                  <p:stCondLst>
                                    <p:cond delay="0"/>
                                  </p:stCondLst>
                                  <p:childTnLst>
                                    <p:set>
                                      <p:cBhvr>
                                        <p:cTn id="141" dur="1" fill="hold">
                                          <p:stCondLst>
                                            <p:cond delay="0"/>
                                          </p:stCondLst>
                                        </p:cTn>
                                        <p:tgtEl>
                                          <p:spTgt spid="40"/>
                                        </p:tgtEl>
                                        <p:attrNameLst>
                                          <p:attrName>style.visibility</p:attrName>
                                        </p:attrNameLst>
                                      </p:cBhvr>
                                      <p:to>
                                        <p:strVal val="visible"/>
                                      </p:to>
                                    </p:set>
                                    <p:animEffect transition="in" filter="fade">
                                      <p:cBhvr>
                                        <p:cTn id="142" dur="500"/>
                                        <p:tgtEl>
                                          <p:spTgt spid="40"/>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1"/>
                                        </p:tgtEl>
                                        <p:attrNameLst>
                                          <p:attrName>style.visibility</p:attrName>
                                        </p:attrNameLst>
                                      </p:cBhvr>
                                      <p:to>
                                        <p:strVal val="visible"/>
                                      </p:to>
                                    </p:set>
                                    <p:animEffect transition="in" filter="fade">
                                      <p:cBhvr>
                                        <p:cTn id="145" dur="500"/>
                                        <p:tgtEl>
                                          <p:spTgt spid="11"/>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grpId="0" nodeType="clickEffect">
                                  <p:stCondLst>
                                    <p:cond delay="0"/>
                                  </p:stCondLst>
                                  <p:childTnLst>
                                    <p:set>
                                      <p:cBhvr>
                                        <p:cTn id="149" dur="1" fill="hold">
                                          <p:stCondLst>
                                            <p:cond delay="0"/>
                                          </p:stCondLst>
                                        </p:cTn>
                                        <p:tgtEl>
                                          <p:spTgt spid="9"/>
                                        </p:tgtEl>
                                        <p:attrNameLst>
                                          <p:attrName>style.visibility</p:attrName>
                                        </p:attrNameLst>
                                      </p:cBhvr>
                                      <p:to>
                                        <p:strVal val="visible"/>
                                      </p:to>
                                    </p:set>
                                    <p:animEffect transition="in" filter="fade">
                                      <p:cBhvr>
                                        <p:cTn id="150" dur="500"/>
                                        <p:tgtEl>
                                          <p:spTgt spid="9"/>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24"/>
                                        </p:tgtEl>
                                        <p:attrNameLst>
                                          <p:attrName>style.visibility</p:attrName>
                                        </p:attrNameLst>
                                      </p:cBhvr>
                                      <p:to>
                                        <p:strVal val="visible"/>
                                      </p:to>
                                    </p:set>
                                    <p:animEffect transition="in" filter="fade">
                                      <p:cBhvr>
                                        <p:cTn id="153" dur="500"/>
                                        <p:tgtEl>
                                          <p:spTgt spid="24"/>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nodeType="clickEffect">
                                  <p:stCondLst>
                                    <p:cond delay="0"/>
                                  </p:stCondLst>
                                  <p:childTnLst>
                                    <p:set>
                                      <p:cBhvr>
                                        <p:cTn id="157" dur="1" fill="hold">
                                          <p:stCondLst>
                                            <p:cond delay="0"/>
                                          </p:stCondLst>
                                        </p:cTn>
                                        <p:tgtEl>
                                          <p:spTgt spid="15"/>
                                        </p:tgtEl>
                                        <p:attrNameLst>
                                          <p:attrName>style.visibility</p:attrName>
                                        </p:attrNameLst>
                                      </p:cBhvr>
                                      <p:to>
                                        <p:strVal val="visible"/>
                                      </p:to>
                                    </p:set>
                                    <p:animEffect transition="in" filter="fade">
                                      <p:cBhvr>
                                        <p:cTn id="158" dur="500"/>
                                        <p:tgtEl>
                                          <p:spTgt spid="15"/>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6"/>
                                        </p:tgtEl>
                                        <p:attrNameLst>
                                          <p:attrName>style.visibility</p:attrName>
                                        </p:attrNameLst>
                                      </p:cBhvr>
                                      <p:to>
                                        <p:strVal val="visible"/>
                                      </p:to>
                                    </p:set>
                                    <p:animEffect transition="in" filter="fade">
                                      <p:cBhvr>
                                        <p:cTn id="163" dur="500"/>
                                        <p:tgtEl>
                                          <p:spTgt spid="36"/>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16"/>
                                        </p:tgtEl>
                                        <p:attrNameLst>
                                          <p:attrName>style.visibility</p:attrName>
                                        </p:attrNameLst>
                                      </p:cBhvr>
                                      <p:to>
                                        <p:strVal val="visible"/>
                                      </p:to>
                                    </p:set>
                                    <p:animEffect transition="in" filter="fade">
                                      <p:cBhvr>
                                        <p:cTn id="168" dur="500"/>
                                        <p:tgtEl>
                                          <p:spTgt spid="16"/>
                                        </p:tgtEl>
                                      </p:cBhvr>
                                    </p:animEffect>
                                  </p:childTnLst>
                                </p:cTn>
                              </p:par>
                            </p:childTnLst>
                          </p:cTn>
                        </p:par>
                      </p:childTnLst>
                    </p:cTn>
                  </p:par>
                  <p:par>
                    <p:cTn id="169" fill="hold">
                      <p:stCondLst>
                        <p:cond delay="indefinite"/>
                      </p:stCondLst>
                      <p:childTnLst>
                        <p:par>
                          <p:cTn id="170" fill="hold">
                            <p:stCondLst>
                              <p:cond delay="0"/>
                            </p:stCondLst>
                            <p:childTnLst>
                              <p:par>
                                <p:cTn id="171" presetID="10" presetClass="entr" presetSubtype="0" fill="hold" grpId="0" nodeType="clickEffect">
                                  <p:stCondLst>
                                    <p:cond delay="0"/>
                                  </p:stCondLst>
                                  <p:childTnLst>
                                    <p:set>
                                      <p:cBhvr>
                                        <p:cTn id="172" dur="1" fill="hold">
                                          <p:stCondLst>
                                            <p:cond delay="0"/>
                                          </p:stCondLst>
                                        </p:cTn>
                                        <p:tgtEl>
                                          <p:spTgt spid="49"/>
                                        </p:tgtEl>
                                        <p:attrNameLst>
                                          <p:attrName>style.visibility</p:attrName>
                                        </p:attrNameLst>
                                      </p:cBhvr>
                                      <p:to>
                                        <p:strVal val="visible"/>
                                      </p:to>
                                    </p:set>
                                    <p:animEffect transition="in" filter="fade">
                                      <p:cBhvr>
                                        <p:cTn id="173" dur="500"/>
                                        <p:tgtEl>
                                          <p:spTgt spid="49"/>
                                        </p:tgtEl>
                                      </p:cBhvr>
                                    </p:animEffect>
                                  </p:childTnLst>
                                </p:cTn>
                              </p:par>
                              <p:par>
                                <p:cTn id="174" presetID="10" presetClass="entr" presetSubtype="0" fill="hold" nodeType="withEffect">
                                  <p:stCondLst>
                                    <p:cond delay="0"/>
                                  </p:stCondLst>
                                  <p:childTnLst>
                                    <p:set>
                                      <p:cBhvr>
                                        <p:cTn id="175" dur="1" fill="hold">
                                          <p:stCondLst>
                                            <p:cond delay="0"/>
                                          </p:stCondLst>
                                        </p:cTn>
                                        <p:tgtEl>
                                          <p:spTgt spid="14"/>
                                        </p:tgtEl>
                                        <p:attrNameLst>
                                          <p:attrName>style.visibility</p:attrName>
                                        </p:attrNameLst>
                                      </p:cBhvr>
                                      <p:to>
                                        <p:strVal val="visible"/>
                                      </p:to>
                                    </p:set>
                                    <p:animEffect transition="in" filter="fade">
                                      <p:cBhvr>
                                        <p:cTn id="176" dur="500"/>
                                        <p:tgtEl>
                                          <p:spTgt spid="14"/>
                                        </p:tgtEl>
                                      </p:cBhvr>
                                    </p:animEffect>
                                  </p:childTnLst>
                                </p:cTn>
                              </p:par>
                            </p:childTnLst>
                          </p:cTn>
                        </p:par>
                      </p:childTnLst>
                    </p:cTn>
                  </p:par>
                  <p:par>
                    <p:cTn id="177" fill="hold">
                      <p:stCondLst>
                        <p:cond delay="indefinite"/>
                      </p:stCondLst>
                      <p:childTnLst>
                        <p:par>
                          <p:cTn id="178" fill="hold">
                            <p:stCondLst>
                              <p:cond delay="0"/>
                            </p:stCondLst>
                            <p:childTnLst>
                              <p:par>
                                <p:cTn id="179" presetID="10" presetClass="entr" presetSubtype="0" fill="hold" grpId="0" nodeType="clickEffect">
                                  <p:stCondLst>
                                    <p:cond delay="0"/>
                                  </p:stCondLst>
                                  <p:childTnLst>
                                    <p:set>
                                      <p:cBhvr>
                                        <p:cTn id="180" dur="1" fill="hold">
                                          <p:stCondLst>
                                            <p:cond delay="0"/>
                                          </p:stCondLst>
                                        </p:cTn>
                                        <p:tgtEl>
                                          <p:spTgt spid="12"/>
                                        </p:tgtEl>
                                        <p:attrNameLst>
                                          <p:attrName>style.visibility</p:attrName>
                                        </p:attrNameLst>
                                      </p:cBhvr>
                                      <p:to>
                                        <p:strVal val="visible"/>
                                      </p:to>
                                    </p:set>
                                    <p:animEffect transition="in" filter="fade">
                                      <p:cBhvr>
                                        <p:cTn id="181" dur="500"/>
                                        <p:tgtEl>
                                          <p:spTgt spid="12"/>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29"/>
                                        </p:tgtEl>
                                        <p:attrNameLst>
                                          <p:attrName>style.visibility</p:attrName>
                                        </p:attrNameLst>
                                      </p:cBhvr>
                                      <p:to>
                                        <p:strVal val="visible"/>
                                      </p:to>
                                    </p:set>
                                    <p:animEffect transition="in" filter="fade">
                                      <p:cBhvr>
                                        <p:cTn id="184" dur="500"/>
                                        <p:tgtEl>
                                          <p:spTgt spid="29"/>
                                        </p:tgtEl>
                                      </p:cBhvr>
                                    </p:animEffect>
                                  </p:childTnLst>
                                </p:cTn>
                              </p:par>
                            </p:childTnLst>
                          </p:cTn>
                        </p:par>
                      </p:childTnLst>
                    </p:cTn>
                  </p:par>
                  <p:par>
                    <p:cTn id="185" fill="hold">
                      <p:stCondLst>
                        <p:cond delay="indefinite"/>
                      </p:stCondLst>
                      <p:childTnLst>
                        <p:par>
                          <p:cTn id="186" fill="hold">
                            <p:stCondLst>
                              <p:cond delay="0"/>
                            </p:stCondLst>
                            <p:childTnLst>
                              <p:par>
                                <p:cTn id="187" presetID="10" presetClass="entr" presetSubtype="0" fill="hold" nodeType="clickEffect">
                                  <p:stCondLst>
                                    <p:cond delay="0"/>
                                  </p:stCondLst>
                                  <p:childTnLst>
                                    <p:set>
                                      <p:cBhvr>
                                        <p:cTn id="188" dur="1" fill="hold">
                                          <p:stCondLst>
                                            <p:cond delay="0"/>
                                          </p:stCondLst>
                                        </p:cTn>
                                        <p:tgtEl>
                                          <p:spTgt spid="23"/>
                                        </p:tgtEl>
                                        <p:attrNameLst>
                                          <p:attrName>style.visibility</p:attrName>
                                        </p:attrNameLst>
                                      </p:cBhvr>
                                      <p:to>
                                        <p:strVal val="visible"/>
                                      </p:to>
                                    </p:set>
                                    <p:animEffect transition="in" filter="fade">
                                      <p:cBhvr>
                                        <p:cTn id="189" dur="500"/>
                                        <p:tgtEl>
                                          <p:spTgt spid="23"/>
                                        </p:tgtEl>
                                      </p:cBhvr>
                                    </p:animEffect>
                                  </p:childTnLst>
                                </p:cTn>
                              </p:par>
                              <p:par>
                                <p:cTn id="190" presetID="10" presetClass="entr" presetSubtype="0" fill="hold" grpId="0" nodeType="withEffect">
                                  <p:stCondLst>
                                    <p:cond delay="0"/>
                                  </p:stCondLst>
                                  <p:childTnLst>
                                    <p:set>
                                      <p:cBhvr>
                                        <p:cTn id="191" dur="1" fill="hold">
                                          <p:stCondLst>
                                            <p:cond delay="0"/>
                                          </p:stCondLst>
                                        </p:cTn>
                                        <p:tgtEl>
                                          <p:spTgt spid="13"/>
                                        </p:tgtEl>
                                        <p:attrNameLst>
                                          <p:attrName>style.visibility</p:attrName>
                                        </p:attrNameLst>
                                      </p:cBhvr>
                                      <p:to>
                                        <p:strVal val="visible"/>
                                      </p:to>
                                    </p:set>
                                    <p:animEffect transition="in" filter="fade">
                                      <p:cBhvr>
                                        <p:cTn id="192" dur="500"/>
                                        <p:tgtEl>
                                          <p:spTgt spid="13"/>
                                        </p:tgtEl>
                                      </p:cBhvr>
                                    </p:animEffect>
                                  </p:childTnLst>
                                </p:cTn>
                              </p:par>
                            </p:childTnLst>
                          </p:cTn>
                        </p:par>
                      </p:childTnLst>
                    </p:cTn>
                  </p:par>
                  <p:par>
                    <p:cTn id="193" fill="hold">
                      <p:stCondLst>
                        <p:cond delay="indefinite"/>
                      </p:stCondLst>
                      <p:childTnLst>
                        <p:par>
                          <p:cTn id="194" fill="hold">
                            <p:stCondLst>
                              <p:cond delay="0"/>
                            </p:stCondLst>
                            <p:childTnLst>
                              <p:par>
                                <p:cTn id="195" presetID="10" presetClass="entr" presetSubtype="0" fill="hold" grpId="0" nodeType="clickEffect">
                                  <p:stCondLst>
                                    <p:cond delay="0"/>
                                  </p:stCondLst>
                                  <p:childTnLst>
                                    <p:set>
                                      <p:cBhvr>
                                        <p:cTn id="196" dur="1" fill="hold">
                                          <p:stCondLst>
                                            <p:cond delay="0"/>
                                          </p:stCondLst>
                                        </p:cTn>
                                        <p:tgtEl>
                                          <p:spTgt spid="30"/>
                                        </p:tgtEl>
                                        <p:attrNameLst>
                                          <p:attrName>style.visibility</p:attrName>
                                        </p:attrNameLst>
                                      </p:cBhvr>
                                      <p:to>
                                        <p:strVal val="visible"/>
                                      </p:to>
                                    </p:set>
                                    <p:animEffect transition="in" filter="fade">
                                      <p:cBhvr>
                                        <p:cTn id="19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p:bldP spid="8" grpId="0"/>
      <p:bldP spid="9" grpId="0" animBg="1"/>
      <p:bldP spid="10" grpId="0"/>
      <p:bldP spid="11" grpId="0"/>
      <p:bldP spid="12" grpId="0" animBg="1"/>
      <p:bldP spid="13" grpId="0" animBg="1"/>
      <p:bldP spid="16" grpId="0" animBg="1"/>
      <p:bldP spid="24" grpId="0"/>
      <p:bldP spid="25" grpId="0"/>
      <p:bldP spid="26" grpId="0"/>
      <p:bldP spid="27" grpId="0"/>
      <p:bldP spid="28" grpId="0"/>
      <p:bldP spid="29" grpId="0"/>
      <p:bldP spid="30" grpId="0"/>
      <p:bldP spid="35" grpId="0"/>
      <p:bldP spid="36" grpId="0"/>
      <p:bldP spid="41" grpId="0" animBg="1"/>
      <p:bldP spid="42" grpId="0" animBg="1"/>
      <p:bldP spid="43" grpId="0" animBg="1"/>
      <p:bldP spid="44" grpId="0" animBg="1"/>
      <p:bldP spid="45" grpId="0" animBg="1"/>
      <p:bldP spid="46" grpId="0"/>
      <p:bldP spid="48" grpId="0"/>
      <p:bldP spid="49"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88FC8C0-8FE5-466B-8182-6FEFB34C8CB2}"/>
              </a:ext>
            </a:extLst>
          </p:cNvPr>
          <p:cNvSpPr/>
          <p:nvPr/>
        </p:nvSpPr>
        <p:spPr>
          <a:xfrm>
            <a:off x="899592" y="1268760"/>
            <a:ext cx="7344816" cy="1631216"/>
          </a:xfrm>
          <a:prstGeom prst="rect">
            <a:avLst/>
          </a:prstGeom>
        </p:spPr>
        <p:txBody>
          <a:bodyPr wrap="square">
            <a:spAutoFit/>
          </a:bodyPr>
          <a:lstStyle/>
          <a:p>
            <a:pPr marL="342900" indent="-342900">
              <a:buFont typeface="Wingdings" panose="05000000000000000000" pitchFamily="2" charset="2"/>
              <a:buChar char="Ø"/>
            </a:pPr>
            <a:r>
              <a:rPr lang="zh-CN" altLang="en-US" sz="2000" b="1">
                <a:solidFill>
                  <a:srgbClr val="007C6A"/>
                </a:solidFill>
                <a:latin typeface="Arial" panose="020B0604020202020204" pitchFamily="34" charset="0"/>
              </a:rPr>
              <a:t>悲观锁</a:t>
            </a:r>
            <a:r>
              <a:rPr lang="en-US" altLang="zh-CN" sz="2000" b="1">
                <a:solidFill>
                  <a:srgbClr val="007C6A"/>
                </a:solidFill>
                <a:latin typeface="Arial" panose="020B0604020202020204" pitchFamily="34" charset="0"/>
              </a:rPr>
              <a:t>(Pessimistic Lock), </a:t>
            </a:r>
            <a:r>
              <a:rPr lang="zh-CN" altLang="en-US" sz="2000">
                <a:solidFill>
                  <a:srgbClr val="007C6A"/>
                </a:solidFill>
                <a:latin typeface="Arial" panose="020B0604020202020204" pitchFamily="34" charset="0"/>
              </a:rPr>
              <a:t>顾名思义，就是很悲观，每次去拿数据的时候都认为别人会修改，所以每次在拿数据的时候都会上锁，这样别人想拿这个数据就会</a:t>
            </a:r>
            <a:r>
              <a:rPr lang="en-US" altLang="zh-CN" sz="2000">
                <a:solidFill>
                  <a:srgbClr val="007C6A"/>
                </a:solidFill>
                <a:latin typeface="Arial" panose="020B0604020202020204" pitchFamily="34" charset="0"/>
              </a:rPr>
              <a:t>block</a:t>
            </a:r>
            <a:r>
              <a:rPr lang="zh-CN" altLang="en-US" sz="2000">
                <a:solidFill>
                  <a:srgbClr val="007C6A"/>
                </a:solidFill>
                <a:latin typeface="Arial" panose="020B0604020202020204" pitchFamily="34" charset="0"/>
              </a:rPr>
              <a:t>直到它拿到锁。</a:t>
            </a:r>
            <a:r>
              <a:rPr lang="zh-CN" altLang="en-US" sz="2000" b="1">
                <a:solidFill>
                  <a:srgbClr val="C00000"/>
                </a:solidFill>
                <a:latin typeface="Arial" panose="020B0604020202020204" pitchFamily="34" charset="0"/>
              </a:rPr>
              <a:t>传统的关系型数据库里边就用到了很多这种锁机制</a:t>
            </a:r>
            <a:r>
              <a:rPr lang="zh-CN" altLang="en-US" sz="2000">
                <a:solidFill>
                  <a:srgbClr val="007C6A"/>
                </a:solidFill>
                <a:latin typeface="Arial" panose="020B0604020202020204" pitchFamily="34" charset="0"/>
              </a:rPr>
              <a:t>，比如行锁，表锁等，读锁，写锁等，都是在做操作之前先上锁。</a:t>
            </a:r>
            <a:endParaRPr lang="zh-CN" altLang="en-US" sz="2000">
              <a:solidFill>
                <a:srgbClr val="007C6A"/>
              </a:solidFill>
            </a:endParaRPr>
          </a:p>
        </p:txBody>
      </p:sp>
      <p:sp>
        <p:nvSpPr>
          <p:cNvPr id="3" name="矩形 2">
            <a:extLst>
              <a:ext uri="{FF2B5EF4-FFF2-40B4-BE49-F238E27FC236}">
                <a16:creationId xmlns:a16="http://schemas.microsoft.com/office/drawing/2014/main" id="{40A45D43-2E4F-48A7-A323-4163C6FF96C9}"/>
              </a:ext>
            </a:extLst>
          </p:cNvPr>
          <p:cNvSpPr/>
          <p:nvPr/>
        </p:nvSpPr>
        <p:spPr>
          <a:xfrm>
            <a:off x="899592" y="3717032"/>
            <a:ext cx="7344816" cy="1938992"/>
          </a:xfrm>
          <a:prstGeom prst="rect">
            <a:avLst/>
          </a:prstGeom>
        </p:spPr>
        <p:txBody>
          <a:bodyPr wrap="square">
            <a:spAutoFit/>
          </a:bodyPr>
          <a:lstStyle/>
          <a:p>
            <a:pPr marL="285750" indent="-285750">
              <a:buFont typeface="Wingdings" panose="05000000000000000000" pitchFamily="2" charset="2"/>
              <a:buChar char="Ø"/>
            </a:pPr>
            <a:r>
              <a:rPr lang="zh-CN" altLang="en-US" sz="2000" b="1" dirty="0">
                <a:solidFill>
                  <a:srgbClr val="007C6A"/>
                </a:solidFill>
                <a:latin typeface="Arial" panose="020B0604020202020204" pitchFamily="34" charset="0"/>
              </a:rPr>
              <a:t>乐观锁</a:t>
            </a:r>
            <a:r>
              <a:rPr lang="en-US" altLang="zh-CN" sz="2000" b="1" dirty="0">
                <a:solidFill>
                  <a:srgbClr val="007C6A"/>
                </a:solidFill>
                <a:latin typeface="Arial" panose="020B0604020202020204" pitchFamily="34" charset="0"/>
              </a:rPr>
              <a:t>(Optimistic Lock), </a:t>
            </a:r>
            <a:r>
              <a:rPr lang="zh-CN" altLang="en-US" sz="2000" dirty="0">
                <a:solidFill>
                  <a:srgbClr val="007C6A"/>
                </a:solidFill>
                <a:latin typeface="Arial" panose="020B0604020202020204" pitchFamily="34" charset="0"/>
              </a:rPr>
              <a:t>顾名思义，就是很乐观，每次去拿数据的时候都认为别人不会修改，所以不会上锁，但是在更新的时候会判断一下在此期间别人有没有去更新这个数据，可以使用版本号等机制。</a:t>
            </a:r>
            <a:r>
              <a:rPr lang="zh-CN" altLang="en-US" sz="2000" b="1" dirty="0">
                <a:solidFill>
                  <a:srgbClr val="C00000"/>
                </a:solidFill>
                <a:latin typeface="Arial" panose="020B0604020202020204" pitchFamily="34" charset="0"/>
              </a:rPr>
              <a:t>乐观锁适用于多读的应用类型，这样可以提高吞吐量</a:t>
            </a:r>
            <a:r>
              <a:rPr lang="zh-CN" altLang="en-US" sz="2000" dirty="0">
                <a:solidFill>
                  <a:srgbClr val="007C6A"/>
                </a:solidFill>
                <a:latin typeface="Arial" panose="020B0604020202020204" pitchFamily="34" charset="0"/>
              </a:rPr>
              <a:t>。</a:t>
            </a:r>
            <a:r>
              <a:rPr lang="en-US" altLang="zh-CN" sz="2000" dirty="0">
                <a:solidFill>
                  <a:srgbClr val="C00000"/>
                </a:solidFill>
                <a:latin typeface="Arial" panose="020B0604020202020204" pitchFamily="34" charset="0"/>
              </a:rPr>
              <a:t>Redis</a:t>
            </a:r>
            <a:r>
              <a:rPr lang="zh-CN" altLang="en-US" sz="2000" dirty="0">
                <a:solidFill>
                  <a:srgbClr val="C00000"/>
                </a:solidFill>
                <a:latin typeface="Arial" panose="020B0604020202020204" pitchFamily="34" charset="0"/>
              </a:rPr>
              <a:t>就是利用这种</a:t>
            </a:r>
            <a:r>
              <a:rPr lang="en-US" altLang="zh-CN" sz="2000" dirty="0">
                <a:solidFill>
                  <a:srgbClr val="C00000"/>
                </a:solidFill>
                <a:latin typeface="Arial" panose="020B0604020202020204" pitchFamily="34" charset="0"/>
              </a:rPr>
              <a:t>check-and-set</a:t>
            </a:r>
            <a:r>
              <a:rPr lang="zh-CN" altLang="en-US" sz="2000" dirty="0">
                <a:solidFill>
                  <a:srgbClr val="C00000"/>
                </a:solidFill>
                <a:latin typeface="Arial" panose="020B0604020202020204" pitchFamily="34" charset="0"/>
              </a:rPr>
              <a:t>机制实现事务的。</a:t>
            </a:r>
            <a:endParaRPr lang="zh-CN" altLang="en-US" sz="2000" dirty="0">
              <a:solidFill>
                <a:srgbClr val="C00000"/>
              </a:solidFill>
            </a:endParaRPr>
          </a:p>
        </p:txBody>
      </p:sp>
      <p:sp>
        <p:nvSpPr>
          <p:cNvPr id="4" name="矩形 3">
            <a:extLst>
              <a:ext uri="{FF2B5EF4-FFF2-40B4-BE49-F238E27FC236}">
                <a16:creationId xmlns:a16="http://schemas.microsoft.com/office/drawing/2014/main" id="{EB6BF42E-B852-4450-97B9-F5B1DE58EAE1}"/>
              </a:ext>
            </a:extLst>
          </p:cNvPr>
          <p:cNvSpPr/>
          <p:nvPr/>
        </p:nvSpPr>
        <p:spPr>
          <a:xfrm>
            <a:off x="2483768" y="116632"/>
            <a:ext cx="1800814"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的事务</a:t>
            </a:r>
            <a:endParaRPr lang="en-US" altLang="zh-CN" sz="2400" b="1" dirty="0">
              <a:solidFill>
                <a:schemeClr val="bg1"/>
              </a:solidFill>
            </a:endParaRPr>
          </a:p>
        </p:txBody>
      </p:sp>
    </p:spTree>
    <p:extLst>
      <p:ext uri="{BB962C8B-B14F-4D97-AF65-F5344CB8AC3E}">
        <p14:creationId xmlns:p14="http://schemas.microsoft.com/office/powerpoint/2010/main" val="392040074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67B7930-8E82-4EF5-AC40-B1ABE953027C}"/>
              </a:ext>
            </a:extLst>
          </p:cNvPr>
          <p:cNvSpPr/>
          <p:nvPr/>
        </p:nvSpPr>
        <p:spPr>
          <a:xfrm>
            <a:off x="611560" y="1124744"/>
            <a:ext cx="7632848" cy="1700530"/>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b="1">
                <a:solidFill>
                  <a:srgbClr val="007C6A"/>
                </a:solidFill>
                <a:latin typeface="Arial" panose="020B0604020202020204" pitchFamily="34" charset="0"/>
              </a:rPr>
              <a:t>WATCH key [key ...]</a:t>
            </a:r>
            <a:endParaRPr lang="en-US" altLang="zh-CN">
              <a:solidFill>
                <a:srgbClr val="007C6A"/>
              </a:solidFill>
              <a:latin typeface="Arial" panose="020B0604020202020204" pitchFamily="34" charset="0"/>
            </a:endParaRPr>
          </a:p>
          <a:p>
            <a:pPr marL="742950" lvl="1" indent="-285750">
              <a:lnSpc>
                <a:spcPct val="150000"/>
              </a:lnSpc>
              <a:buFont typeface="Arial" panose="020B0604020202020204" pitchFamily="34" charset="0"/>
              <a:buChar char="•"/>
            </a:pPr>
            <a:r>
              <a:rPr lang="zh-CN" altLang="en-US">
                <a:solidFill>
                  <a:srgbClr val="007C6A"/>
                </a:solidFill>
                <a:latin typeface="Arial" panose="020B0604020202020204" pitchFamily="34" charset="0"/>
              </a:rPr>
              <a:t>在执行</a:t>
            </a:r>
            <a:r>
              <a:rPr lang="en-US" altLang="zh-CN">
                <a:solidFill>
                  <a:srgbClr val="007C6A"/>
                </a:solidFill>
                <a:latin typeface="Arial" panose="020B0604020202020204" pitchFamily="34" charset="0"/>
              </a:rPr>
              <a:t>multi</a:t>
            </a:r>
            <a:r>
              <a:rPr lang="zh-CN" altLang="en-US">
                <a:solidFill>
                  <a:srgbClr val="007C6A"/>
                </a:solidFill>
                <a:latin typeface="Arial" panose="020B0604020202020204" pitchFamily="34" charset="0"/>
              </a:rPr>
              <a:t>之前，先执行</a:t>
            </a:r>
            <a:r>
              <a:rPr lang="en-US" altLang="zh-CN">
                <a:solidFill>
                  <a:srgbClr val="007C6A"/>
                </a:solidFill>
                <a:latin typeface="Arial" panose="020B0604020202020204" pitchFamily="34" charset="0"/>
              </a:rPr>
              <a:t>watch key1 [key2],</a:t>
            </a:r>
            <a:r>
              <a:rPr lang="zh-CN" altLang="en-US">
                <a:solidFill>
                  <a:srgbClr val="007C6A"/>
                </a:solidFill>
                <a:latin typeface="Arial" panose="020B0604020202020204" pitchFamily="34" charset="0"/>
              </a:rPr>
              <a:t>可以监视一个</a:t>
            </a:r>
            <a:r>
              <a:rPr lang="en-US" altLang="zh-CN">
                <a:solidFill>
                  <a:srgbClr val="007C6A"/>
                </a:solidFill>
                <a:latin typeface="Arial" panose="020B0604020202020204" pitchFamily="34" charset="0"/>
              </a:rPr>
              <a:t>(</a:t>
            </a:r>
            <a:r>
              <a:rPr lang="zh-CN" altLang="en-US">
                <a:solidFill>
                  <a:srgbClr val="007C6A"/>
                </a:solidFill>
                <a:latin typeface="Arial" panose="020B0604020202020204" pitchFamily="34" charset="0"/>
              </a:rPr>
              <a:t>或多个</a:t>
            </a:r>
            <a:r>
              <a:rPr lang="en-US" altLang="zh-CN">
                <a:solidFill>
                  <a:srgbClr val="007C6A"/>
                </a:solidFill>
                <a:latin typeface="Arial" panose="020B0604020202020204" pitchFamily="34" charset="0"/>
              </a:rPr>
              <a:t>) key </a:t>
            </a:r>
            <a:r>
              <a:rPr lang="zh-CN" altLang="en-US">
                <a:solidFill>
                  <a:srgbClr val="007C6A"/>
                </a:solidFill>
                <a:latin typeface="Arial" panose="020B0604020202020204" pitchFamily="34" charset="0"/>
              </a:rPr>
              <a:t>，如果在事务执行之前这个</a:t>
            </a:r>
            <a:r>
              <a:rPr lang="en-US" altLang="zh-CN">
                <a:solidFill>
                  <a:srgbClr val="007C6A"/>
                </a:solidFill>
                <a:latin typeface="Arial" panose="020B0604020202020204" pitchFamily="34" charset="0"/>
              </a:rPr>
              <a:t>(</a:t>
            </a:r>
            <a:r>
              <a:rPr lang="zh-CN" altLang="en-US">
                <a:solidFill>
                  <a:srgbClr val="007C6A"/>
                </a:solidFill>
                <a:latin typeface="Arial" panose="020B0604020202020204" pitchFamily="34" charset="0"/>
              </a:rPr>
              <a:t>或这些</a:t>
            </a:r>
            <a:r>
              <a:rPr lang="en-US" altLang="zh-CN">
                <a:solidFill>
                  <a:srgbClr val="007C6A"/>
                </a:solidFill>
                <a:latin typeface="Arial" panose="020B0604020202020204" pitchFamily="34" charset="0"/>
              </a:rPr>
              <a:t>) key </a:t>
            </a:r>
            <a:r>
              <a:rPr lang="zh-CN" altLang="en-US">
                <a:solidFill>
                  <a:srgbClr val="007C6A"/>
                </a:solidFill>
                <a:latin typeface="Arial" panose="020B0604020202020204" pitchFamily="34" charset="0"/>
              </a:rPr>
              <a:t>被其他命令所改动，那么事务将被打断。</a:t>
            </a:r>
            <a:endParaRPr lang="zh-CN" altLang="en-US" b="0" i="0">
              <a:solidFill>
                <a:srgbClr val="007C6A"/>
              </a:solidFill>
              <a:effectLst/>
              <a:latin typeface="Arial" panose="020B0604020202020204" pitchFamily="34" charset="0"/>
            </a:endParaRPr>
          </a:p>
        </p:txBody>
      </p:sp>
      <p:pic>
        <p:nvPicPr>
          <p:cNvPr id="3" name="图片 2">
            <a:extLst>
              <a:ext uri="{FF2B5EF4-FFF2-40B4-BE49-F238E27FC236}">
                <a16:creationId xmlns:a16="http://schemas.microsoft.com/office/drawing/2014/main" id="{EB26ACB1-2845-4612-94D1-EA2D04C65182}"/>
              </a:ext>
            </a:extLst>
          </p:cNvPr>
          <p:cNvPicPr>
            <a:picLocks noChangeAspect="1"/>
          </p:cNvPicPr>
          <p:nvPr/>
        </p:nvPicPr>
        <p:blipFill>
          <a:blip r:embed="rId2"/>
          <a:stretch>
            <a:fillRect/>
          </a:stretch>
        </p:blipFill>
        <p:spPr>
          <a:xfrm>
            <a:off x="1403648" y="3068960"/>
            <a:ext cx="5472608" cy="3253646"/>
          </a:xfrm>
          <a:prstGeom prst="rect">
            <a:avLst/>
          </a:prstGeom>
        </p:spPr>
      </p:pic>
      <p:sp>
        <p:nvSpPr>
          <p:cNvPr id="4" name="矩形 3">
            <a:extLst>
              <a:ext uri="{FF2B5EF4-FFF2-40B4-BE49-F238E27FC236}">
                <a16:creationId xmlns:a16="http://schemas.microsoft.com/office/drawing/2014/main" id="{0ECF514E-518B-4B76-9AE5-ECAC0D134B8B}"/>
              </a:ext>
            </a:extLst>
          </p:cNvPr>
          <p:cNvSpPr/>
          <p:nvPr/>
        </p:nvSpPr>
        <p:spPr>
          <a:xfrm>
            <a:off x="2483768" y="116632"/>
            <a:ext cx="1800814"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的事务</a:t>
            </a:r>
            <a:endParaRPr lang="en-US" altLang="zh-CN" sz="2400" b="1" dirty="0">
              <a:solidFill>
                <a:schemeClr val="bg1"/>
              </a:solidFill>
            </a:endParaRPr>
          </a:p>
        </p:txBody>
      </p:sp>
    </p:spTree>
    <p:extLst>
      <p:ext uri="{BB962C8B-B14F-4D97-AF65-F5344CB8AC3E}">
        <p14:creationId xmlns:p14="http://schemas.microsoft.com/office/powerpoint/2010/main" val="1651217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6BDCF9E-F0F9-4E42-AB05-DDD6F68EA1EE}"/>
              </a:ext>
            </a:extLst>
          </p:cNvPr>
          <p:cNvPicPr>
            <a:picLocks noChangeAspect="1"/>
          </p:cNvPicPr>
          <p:nvPr/>
        </p:nvPicPr>
        <p:blipFill>
          <a:blip r:embed="rId2"/>
          <a:stretch>
            <a:fillRect/>
          </a:stretch>
        </p:blipFill>
        <p:spPr>
          <a:xfrm>
            <a:off x="5220072" y="2560968"/>
            <a:ext cx="1130454" cy="1076987"/>
          </a:xfrm>
          <a:prstGeom prst="rect">
            <a:avLst/>
          </a:prstGeom>
        </p:spPr>
      </p:pic>
      <p:pic>
        <p:nvPicPr>
          <p:cNvPr id="3" name="图片 2">
            <a:extLst>
              <a:ext uri="{FF2B5EF4-FFF2-40B4-BE49-F238E27FC236}">
                <a16:creationId xmlns:a16="http://schemas.microsoft.com/office/drawing/2014/main" id="{AF97EF1F-E771-4466-BEED-D48920172EC3}"/>
              </a:ext>
            </a:extLst>
          </p:cNvPr>
          <p:cNvPicPr>
            <a:picLocks noChangeAspect="1"/>
          </p:cNvPicPr>
          <p:nvPr/>
        </p:nvPicPr>
        <p:blipFill>
          <a:blip r:embed="rId3"/>
          <a:stretch>
            <a:fillRect/>
          </a:stretch>
        </p:blipFill>
        <p:spPr>
          <a:xfrm>
            <a:off x="150362" y="2413964"/>
            <a:ext cx="1313902" cy="1218187"/>
          </a:xfrm>
          <a:prstGeom prst="rect">
            <a:avLst/>
          </a:prstGeom>
        </p:spPr>
      </p:pic>
      <p:cxnSp>
        <p:nvCxnSpPr>
          <p:cNvPr id="4" name="直接箭头连接符 3">
            <a:extLst>
              <a:ext uri="{FF2B5EF4-FFF2-40B4-BE49-F238E27FC236}">
                <a16:creationId xmlns:a16="http://schemas.microsoft.com/office/drawing/2014/main" id="{9955C185-77DC-4183-8AAB-DB5EC02BE614}"/>
              </a:ext>
            </a:extLst>
          </p:cNvPr>
          <p:cNvCxnSpPr/>
          <p:nvPr/>
        </p:nvCxnSpPr>
        <p:spPr>
          <a:xfrm flipV="1">
            <a:off x="3425235" y="1827814"/>
            <a:ext cx="456757" cy="568960"/>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5" name="组合 4">
            <a:extLst>
              <a:ext uri="{FF2B5EF4-FFF2-40B4-BE49-F238E27FC236}">
                <a16:creationId xmlns:a16="http://schemas.microsoft.com/office/drawing/2014/main" id="{20162B35-D96B-4A6C-B606-BCCB68354B36}"/>
              </a:ext>
            </a:extLst>
          </p:cNvPr>
          <p:cNvGrpSpPr/>
          <p:nvPr/>
        </p:nvGrpSpPr>
        <p:grpSpPr>
          <a:xfrm>
            <a:off x="3426374" y="747694"/>
            <a:ext cx="1163878" cy="1080120"/>
            <a:chOff x="5918239" y="3725516"/>
            <a:chExt cx="1179527" cy="1069652"/>
          </a:xfrm>
        </p:grpSpPr>
        <p:pic>
          <p:nvPicPr>
            <p:cNvPr id="6" name="图片 5">
              <a:extLst>
                <a:ext uri="{FF2B5EF4-FFF2-40B4-BE49-F238E27FC236}">
                  <a16:creationId xmlns:a16="http://schemas.microsoft.com/office/drawing/2014/main" id="{D3CD93A3-19C2-4382-BD9C-DF8C944D1E64}"/>
                </a:ext>
              </a:extLst>
            </p:cNvPr>
            <p:cNvPicPr>
              <a:picLocks noChangeAspect="1"/>
            </p:cNvPicPr>
            <p:nvPr/>
          </p:nvPicPr>
          <p:blipFill>
            <a:blip r:embed="rId4"/>
            <a:stretch>
              <a:fillRect/>
            </a:stretch>
          </p:blipFill>
          <p:spPr>
            <a:xfrm>
              <a:off x="6214765" y="3725516"/>
              <a:ext cx="883001" cy="1069652"/>
            </a:xfrm>
            <a:prstGeom prst="rect">
              <a:avLst/>
            </a:prstGeom>
          </p:spPr>
        </p:pic>
        <p:pic>
          <p:nvPicPr>
            <p:cNvPr id="7" name="图片 6">
              <a:extLst>
                <a:ext uri="{FF2B5EF4-FFF2-40B4-BE49-F238E27FC236}">
                  <a16:creationId xmlns:a16="http://schemas.microsoft.com/office/drawing/2014/main" id="{3231F042-1CDB-4374-880D-7D110156A01E}"/>
                </a:ext>
              </a:extLst>
            </p:cNvPr>
            <p:cNvPicPr>
              <a:picLocks noChangeAspect="1"/>
            </p:cNvPicPr>
            <p:nvPr/>
          </p:nvPicPr>
          <p:blipFill>
            <a:blip r:embed="rId5"/>
            <a:stretch>
              <a:fillRect/>
            </a:stretch>
          </p:blipFill>
          <p:spPr>
            <a:xfrm>
              <a:off x="5918239" y="4216548"/>
              <a:ext cx="669011" cy="578620"/>
            </a:xfrm>
            <a:prstGeom prst="rect">
              <a:avLst/>
            </a:prstGeom>
          </p:spPr>
        </p:pic>
      </p:grpSp>
      <p:cxnSp>
        <p:nvCxnSpPr>
          <p:cNvPr id="8" name="直接箭头连接符 7">
            <a:extLst>
              <a:ext uri="{FF2B5EF4-FFF2-40B4-BE49-F238E27FC236}">
                <a16:creationId xmlns:a16="http://schemas.microsoft.com/office/drawing/2014/main" id="{B622B0FB-22ED-48E4-83C5-B64F72FF0910}"/>
              </a:ext>
            </a:extLst>
          </p:cNvPr>
          <p:cNvCxnSpPr>
            <a:endCxn id="2" idx="1"/>
          </p:cNvCxnSpPr>
          <p:nvPr/>
        </p:nvCxnSpPr>
        <p:spPr>
          <a:xfrm flipV="1">
            <a:off x="3731544" y="3099462"/>
            <a:ext cx="1488528" cy="5628"/>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9" name="图片 8">
            <a:extLst>
              <a:ext uri="{FF2B5EF4-FFF2-40B4-BE49-F238E27FC236}">
                <a16:creationId xmlns:a16="http://schemas.microsoft.com/office/drawing/2014/main" id="{19C2CBD6-391B-4525-B29E-DE4F510145A7}"/>
              </a:ext>
            </a:extLst>
          </p:cNvPr>
          <p:cNvPicPr>
            <a:picLocks noChangeAspect="1"/>
          </p:cNvPicPr>
          <p:nvPr/>
        </p:nvPicPr>
        <p:blipFill>
          <a:blip r:embed="rId6"/>
          <a:stretch>
            <a:fillRect/>
          </a:stretch>
        </p:blipFill>
        <p:spPr>
          <a:xfrm>
            <a:off x="2601596" y="2495996"/>
            <a:ext cx="1011099" cy="1054125"/>
          </a:xfrm>
          <a:prstGeom prst="rect">
            <a:avLst/>
          </a:prstGeom>
        </p:spPr>
      </p:pic>
      <p:sp>
        <p:nvSpPr>
          <p:cNvPr id="10" name="TextBox 1">
            <a:extLst>
              <a:ext uri="{FF2B5EF4-FFF2-40B4-BE49-F238E27FC236}">
                <a16:creationId xmlns:a16="http://schemas.microsoft.com/office/drawing/2014/main" id="{69C9A6F0-B89A-4F34-9FE0-D33AEAEF7FD5}"/>
              </a:ext>
            </a:extLst>
          </p:cNvPr>
          <p:cNvSpPr txBox="1"/>
          <p:nvPr/>
        </p:nvSpPr>
        <p:spPr>
          <a:xfrm>
            <a:off x="1967373" y="119922"/>
            <a:ext cx="3960440" cy="646331"/>
          </a:xfrm>
          <a:prstGeom prst="rect">
            <a:avLst/>
          </a:prstGeom>
          <a:noFill/>
        </p:spPr>
        <p:txBody>
          <a:bodyPr wrap="square" rtlCol="0">
            <a:spAutoFit/>
          </a:bodyPr>
          <a:lstStyle/>
          <a:p>
            <a:pPr>
              <a:lnSpc>
                <a:spcPct val="150000"/>
              </a:lnSpc>
            </a:pP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解决</a:t>
            </a: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IO</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的压力</a:t>
            </a:r>
            <a:endPar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1" name="图片 10">
            <a:extLst>
              <a:ext uri="{FF2B5EF4-FFF2-40B4-BE49-F238E27FC236}">
                <a16:creationId xmlns:a16="http://schemas.microsoft.com/office/drawing/2014/main" id="{ED00D92A-ED7E-45F4-95A0-AED6C16700F1}"/>
              </a:ext>
            </a:extLst>
          </p:cNvPr>
          <p:cNvPicPr>
            <a:picLocks noChangeAspect="1"/>
          </p:cNvPicPr>
          <p:nvPr/>
        </p:nvPicPr>
        <p:blipFill>
          <a:blip r:embed="rId7"/>
          <a:stretch>
            <a:fillRect/>
          </a:stretch>
        </p:blipFill>
        <p:spPr>
          <a:xfrm>
            <a:off x="6365034" y="1846275"/>
            <a:ext cx="520624" cy="621985"/>
          </a:xfrm>
          <a:prstGeom prst="rect">
            <a:avLst/>
          </a:prstGeom>
        </p:spPr>
      </p:pic>
      <p:pic>
        <p:nvPicPr>
          <p:cNvPr id="12" name="图片 11">
            <a:extLst>
              <a:ext uri="{FF2B5EF4-FFF2-40B4-BE49-F238E27FC236}">
                <a16:creationId xmlns:a16="http://schemas.microsoft.com/office/drawing/2014/main" id="{0CE3A11D-7332-40AE-82B9-BA63B86C6ED2}"/>
              </a:ext>
            </a:extLst>
          </p:cNvPr>
          <p:cNvPicPr>
            <a:picLocks noChangeAspect="1"/>
          </p:cNvPicPr>
          <p:nvPr/>
        </p:nvPicPr>
        <p:blipFill>
          <a:blip r:embed="rId7"/>
          <a:stretch>
            <a:fillRect/>
          </a:stretch>
        </p:blipFill>
        <p:spPr>
          <a:xfrm>
            <a:off x="6365034" y="2468260"/>
            <a:ext cx="500449" cy="597882"/>
          </a:xfrm>
          <a:prstGeom prst="rect">
            <a:avLst/>
          </a:prstGeom>
        </p:spPr>
      </p:pic>
      <p:pic>
        <p:nvPicPr>
          <p:cNvPr id="13" name="图片 12">
            <a:extLst>
              <a:ext uri="{FF2B5EF4-FFF2-40B4-BE49-F238E27FC236}">
                <a16:creationId xmlns:a16="http://schemas.microsoft.com/office/drawing/2014/main" id="{19698657-155C-45E8-A751-64B4B45A7C49}"/>
              </a:ext>
            </a:extLst>
          </p:cNvPr>
          <p:cNvPicPr>
            <a:picLocks noChangeAspect="1"/>
          </p:cNvPicPr>
          <p:nvPr/>
        </p:nvPicPr>
        <p:blipFill>
          <a:blip r:embed="rId7"/>
          <a:stretch>
            <a:fillRect/>
          </a:stretch>
        </p:blipFill>
        <p:spPr>
          <a:xfrm>
            <a:off x="6376416" y="3084157"/>
            <a:ext cx="500449" cy="597882"/>
          </a:xfrm>
          <a:prstGeom prst="rect">
            <a:avLst/>
          </a:prstGeom>
        </p:spPr>
      </p:pic>
      <p:cxnSp>
        <p:nvCxnSpPr>
          <p:cNvPr id="14" name="直接箭头连接符 13">
            <a:extLst>
              <a:ext uri="{FF2B5EF4-FFF2-40B4-BE49-F238E27FC236}">
                <a16:creationId xmlns:a16="http://schemas.microsoft.com/office/drawing/2014/main" id="{4A0D3C34-B3A5-48A0-B927-5BE179E44FD1}"/>
              </a:ext>
            </a:extLst>
          </p:cNvPr>
          <p:cNvCxnSpPr/>
          <p:nvPr/>
        </p:nvCxnSpPr>
        <p:spPr>
          <a:xfrm flipH="1">
            <a:off x="3653613" y="1884713"/>
            <a:ext cx="520426" cy="689472"/>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1168FCFF-2769-4EEA-BAB3-EFB8506AB72B}"/>
              </a:ext>
            </a:extLst>
          </p:cNvPr>
          <p:cNvCxnSpPr/>
          <p:nvPr/>
        </p:nvCxnSpPr>
        <p:spPr>
          <a:xfrm>
            <a:off x="1549859" y="3023057"/>
            <a:ext cx="861901" cy="0"/>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27E66DC6-DAE3-49A7-BCD0-220A311D6F17}"/>
              </a:ext>
            </a:extLst>
          </p:cNvPr>
          <p:cNvCxnSpPr/>
          <p:nvPr/>
        </p:nvCxnSpPr>
        <p:spPr>
          <a:xfrm>
            <a:off x="3718966" y="3649343"/>
            <a:ext cx="1484394" cy="671383"/>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TextBox 1">
            <a:extLst>
              <a:ext uri="{FF2B5EF4-FFF2-40B4-BE49-F238E27FC236}">
                <a16:creationId xmlns:a16="http://schemas.microsoft.com/office/drawing/2014/main" id="{B3FE4287-25BA-4EB2-B215-A32886878AB4}"/>
              </a:ext>
            </a:extLst>
          </p:cNvPr>
          <p:cNvSpPr txBox="1"/>
          <p:nvPr/>
        </p:nvSpPr>
        <p:spPr>
          <a:xfrm>
            <a:off x="7056307" y="1622359"/>
            <a:ext cx="1624089" cy="1422441"/>
          </a:xfrm>
          <a:prstGeom prst="rect">
            <a:avLst/>
          </a:prstGeom>
          <a:noFill/>
        </p:spPr>
        <p:txBody>
          <a:bodyPr wrap="square" rtlCol="0">
            <a:spAutoFit/>
          </a:bodyPr>
          <a:lstStyle/>
          <a:p>
            <a:pPr>
              <a:lnSpc>
                <a:spcPct val="150000"/>
              </a:lnSpc>
            </a:pP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水平切分</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垂直切分</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读写分离</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8" name="组合 17">
            <a:extLst>
              <a:ext uri="{FF2B5EF4-FFF2-40B4-BE49-F238E27FC236}">
                <a16:creationId xmlns:a16="http://schemas.microsoft.com/office/drawing/2014/main" id="{68C94126-0385-4F3B-8B50-9E986BB17E64}"/>
              </a:ext>
            </a:extLst>
          </p:cNvPr>
          <p:cNvGrpSpPr/>
          <p:nvPr/>
        </p:nvGrpSpPr>
        <p:grpSpPr>
          <a:xfrm>
            <a:off x="5182397" y="3963660"/>
            <a:ext cx="1084173" cy="1080120"/>
            <a:chOff x="5283065" y="3846485"/>
            <a:chExt cx="1084173" cy="1080120"/>
          </a:xfrm>
        </p:grpSpPr>
        <p:pic>
          <p:nvPicPr>
            <p:cNvPr id="19" name="图片 18">
              <a:extLst>
                <a:ext uri="{FF2B5EF4-FFF2-40B4-BE49-F238E27FC236}">
                  <a16:creationId xmlns:a16="http://schemas.microsoft.com/office/drawing/2014/main" id="{72031F02-868E-40E2-A45F-8A35E3766CA0}"/>
                </a:ext>
              </a:extLst>
            </p:cNvPr>
            <p:cNvPicPr>
              <a:picLocks noChangeAspect="1"/>
            </p:cNvPicPr>
            <p:nvPr/>
          </p:nvPicPr>
          <p:blipFill>
            <a:blip r:embed="rId4"/>
            <a:stretch>
              <a:fillRect/>
            </a:stretch>
          </p:blipFill>
          <p:spPr>
            <a:xfrm>
              <a:off x="5495952" y="3846485"/>
              <a:ext cx="871286" cy="1080120"/>
            </a:xfrm>
            <a:prstGeom prst="rect">
              <a:avLst/>
            </a:prstGeom>
          </p:spPr>
        </p:pic>
        <p:pic>
          <p:nvPicPr>
            <p:cNvPr id="20" name="图片 19">
              <a:extLst>
                <a:ext uri="{FF2B5EF4-FFF2-40B4-BE49-F238E27FC236}">
                  <a16:creationId xmlns:a16="http://schemas.microsoft.com/office/drawing/2014/main" id="{9A6A5721-B213-45AB-A046-295889B251C4}"/>
                </a:ext>
              </a:extLst>
            </p:cNvPr>
            <p:cNvPicPr>
              <a:picLocks noChangeAspect="1"/>
            </p:cNvPicPr>
            <p:nvPr/>
          </p:nvPicPr>
          <p:blipFill>
            <a:blip r:embed="rId8"/>
            <a:stretch>
              <a:fillRect/>
            </a:stretch>
          </p:blipFill>
          <p:spPr>
            <a:xfrm>
              <a:off x="5283065" y="4271830"/>
              <a:ext cx="644748" cy="573125"/>
            </a:xfrm>
            <a:prstGeom prst="rect">
              <a:avLst/>
            </a:prstGeom>
          </p:spPr>
        </p:pic>
      </p:grpSp>
      <p:cxnSp>
        <p:nvCxnSpPr>
          <p:cNvPr id="21" name="直接箭头连接符 20">
            <a:extLst>
              <a:ext uri="{FF2B5EF4-FFF2-40B4-BE49-F238E27FC236}">
                <a16:creationId xmlns:a16="http://schemas.microsoft.com/office/drawing/2014/main" id="{743A55EE-B3DF-4733-AF49-8FFCE243189C}"/>
              </a:ext>
            </a:extLst>
          </p:cNvPr>
          <p:cNvCxnSpPr/>
          <p:nvPr/>
        </p:nvCxnSpPr>
        <p:spPr>
          <a:xfrm>
            <a:off x="3215162" y="3709657"/>
            <a:ext cx="655470" cy="1422089"/>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2" name="组合 21">
            <a:extLst>
              <a:ext uri="{FF2B5EF4-FFF2-40B4-BE49-F238E27FC236}">
                <a16:creationId xmlns:a16="http://schemas.microsoft.com/office/drawing/2014/main" id="{2CBDFF6F-9FCC-44E0-A4D0-3F5F9C6FACF8}"/>
              </a:ext>
            </a:extLst>
          </p:cNvPr>
          <p:cNvGrpSpPr/>
          <p:nvPr/>
        </p:nvGrpSpPr>
        <p:grpSpPr>
          <a:xfrm>
            <a:off x="3754276" y="4837229"/>
            <a:ext cx="1160905" cy="1080120"/>
            <a:chOff x="4557803" y="4861175"/>
            <a:chExt cx="1160905" cy="1080120"/>
          </a:xfrm>
        </p:grpSpPr>
        <p:pic>
          <p:nvPicPr>
            <p:cNvPr id="23" name="图片 22">
              <a:extLst>
                <a:ext uri="{FF2B5EF4-FFF2-40B4-BE49-F238E27FC236}">
                  <a16:creationId xmlns:a16="http://schemas.microsoft.com/office/drawing/2014/main" id="{E90C0BB2-92ED-4FA3-A413-CF7C38CD7D6D}"/>
                </a:ext>
              </a:extLst>
            </p:cNvPr>
            <p:cNvPicPr>
              <a:picLocks noChangeAspect="1"/>
            </p:cNvPicPr>
            <p:nvPr/>
          </p:nvPicPr>
          <p:blipFill>
            <a:blip r:embed="rId4"/>
            <a:stretch>
              <a:fillRect/>
            </a:stretch>
          </p:blipFill>
          <p:spPr>
            <a:xfrm>
              <a:off x="4847422" y="4861175"/>
              <a:ext cx="871286" cy="1080120"/>
            </a:xfrm>
            <a:prstGeom prst="rect">
              <a:avLst/>
            </a:prstGeom>
          </p:spPr>
        </p:pic>
        <p:pic>
          <p:nvPicPr>
            <p:cNvPr id="24" name="图片 23">
              <a:extLst>
                <a:ext uri="{FF2B5EF4-FFF2-40B4-BE49-F238E27FC236}">
                  <a16:creationId xmlns:a16="http://schemas.microsoft.com/office/drawing/2014/main" id="{E3DB538C-E727-425F-9E28-DBE1D4FBB71E}"/>
                </a:ext>
              </a:extLst>
            </p:cNvPr>
            <p:cNvPicPr>
              <a:picLocks noChangeAspect="1"/>
            </p:cNvPicPr>
            <p:nvPr/>
          </p:nvPicPr>
          <p:blipFill>
            <a:blip r:embed="rId9"/>
            <a:stretch>
              <a:fillRect/>
            </a:stretch>
          </p:blipFill>
          <p:spPr>
            <a:xfrm>
              <a:off x="4557803" y="5257764"/>
              <a:ext cx="676243" cy="601121"/>
            </a:xfrm>
            <a:prstGeom prst="rect">
              <a:avLst/>
            </a:prstGeom>
          </p:spPr>
        </p:pic>
      </p:grpSp>
      <p:sp>
        <p:nvSpPr>
          <p:cNvPr id="25" name="TextBox 1">
            <a:extLst>
              <a:ext uri="{FF2B5EF4-FFF2-40B4-BE49-F238E27FC236}">
                <a16:creationId xmlns:a16="http://schemas.microsoft.com/office/drawing/2014/main" id="{51BD30AC-D6F9-440E-8CF1-E08D0DE8B93A}"/>
              </a:ext>
            </a:extLst>
          </p:cNvPr>
          <p:cNvSpPr txBox="1"/>
          <p:nvPr/>
        </p:nvSpPr>
        <p:spPr>
          <a:xfrm>
            <a:off x="356784" y="4420701"/>
            <a:ext cx="3111812" cy="2169825"/>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打破了传统关系型数据库以业务逻辑为依据的存储模式，而针对不同数据结构类型改为以性能为最优先的存储方式。</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TextBox 1">
            <a:extLst>
              <a:ext uri="{FF2B5EF4-FFF2-40B4-BE49-F238E27FC236}">
                <a16:creationId xmlns:a16="http://schemas.microsoft.com/office/drawing/2014/main" id="{77CF6B98-84C3-4C5B-8F6A-5A0EA32CCD34}"/>
              </a:ext>
            </a:extLst>
          </p:cNvPr>
          <p:cNvSpPr txBox="1"/>
          <p:nvPr/>
        </p:nvSpPr>
        <p:spPr>
          <a:xfrm>
            <a:off x="7063133" y="3044800"/>
            <a:ext cx="1624089" cy="1289456"/>
          </a:xfrm>
          <a:prstGeom prst="rect">
            <a:avLst/>
          </a:prstGeom>
          <a:noFill/>
        </p:spPr>
        <p:txBody>
          <a:bodyPr wrap="square" rtlCol="0">
            <a:spAutoFit/>
          </a:bodyPr>
          <a:lstStyle/>
          <a:p>
            <a:pPr>
              <a:lnSpc>
                <a:spcPct val="150000"/>
              </a:lnSpc>
            </a:pPr>
            <a:r>
              <a:rPr lang="zh-CN" altLang="en-US" b="1">
                <a:solidFill>
                  <a:schemeClr val="accent6">
                    <a:lumMod val="50000"/>
                  </a:schemeClr>
                </a:solidFill>
                <a:latin typeface="Arial" panose="020B0604020202020204" pitchFamily="34" charset="0"/>
                <a:ea typeface="微软雅黑" panose="020B0503020204020204" pitchFamily="34" charset="-122"/>
                <a:sym typeface="Arial" panose="020B0604020202020204" pitchFamily="34" charset="0"/>
              </a:rPr>
              <a:t>通过破坏一定的业务逻辑来换取性能</a:t>
            </a:r>
            <a:endParaRPr lang="en-US" altLang="zh-CN" b="1">
              <a:solidFill>
                <a:schemeClr val="accent6">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TextBox 1">
            <a:extLst>
              <a:ext uri="{FF2B5EF4-FFF2-40B4-BE49-F238E27FC236}">
                <a16:creationId xmlns:a16="http://schemas.microsoft.com/office/drawing/2014/main" id="{F97BC8E4-1AEF-4C6E-A9EC-76029E4C2E6D}"/>
              </a:ext>
            </a:extLst>
          </p:cNvPr>
          <p:cNvSpPr txBox="1"/>
          <p:nvPr/>
        </p:nvSpPr>
        <p:spPr>
          <a:xfrm>
            <a:off x="4590252" y="772841"/>
            <a:ext cx="3942188" cy="553998"/>
          </a:xfrm>
          <a:prstGeom prst="rect">
            <a:avLst/>
          </a:prstGeom>
          <a:noFill/>
        </p:spPr>
        <p:txBody>
          <a:bodyPr wrap="square" rtlCol="0">
            <a:spAutoFit/>
          </a:bodyPr>
          <a:lstStyle/>
          <a:p>
            <a:pPr>
              <a:lnSpc>
                <a:spcPct val="150000"/>
              </a:lnSpc>
            </a:pP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缓存数据库：减少</a:t>
            </a:r>
            <a:r>
              <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rPr>
              <a:t>io</a:t>
            </a: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的读操作</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27">
            <a:extLst>
              <a:ext uri="{FF2B5EF4-FFF2-40B4-BE49-F238E27FC236}">
                <a16:creationId xmlns:a16="http://schemas.microsoft.com/office/drawing/2014/main" id="{62AADACC-C325-427F-B1F6-86CEC1A3DE2E}"/>
              </a:ext>
            </a:extLst>
          </p:cNvPr>
          <p:cNvSpPr/>
          <p:nvPr/>
        </p:nvSpPr>
        <p:spPr>
          <a:xfrm>
            <a:off x="5460174" y="5063188"/>
            <a:ext cx="1338828" cy="369332"/>
          </a:xfrm>
          <a:prstGeom prst="rect">
            <a:avLst/>
          </a:prstGeom>
        </p:spPr>
        <p:txBody>
          <a:bodyPr wrap="none">
            <a:spAutoFit/>
          </a:bodyPr>
          <a:lstStyle/>
          <a:p>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文档数据库</a:t>
            </a:r>
            <a:endParaRPr lang="zh-CN" altLang="en-US"/>
          </a:p>
        </p:txBody>
      </p:sp>
      <p:sp>
        <p:nvSpPr>
          <p:cNvPr id="29" name="矩形 28">
            <a:extLst>
              <a:ext uri="{FF2B5EF4-FFF2-40B4-BE49-F238E27FC236}">
                <a16:creationId xmlns:a16="http://schemas.microsoft.com/office/drawing/2014/main" id="{4CD30991-2914-4133-95FA-92B26F3B0AFD}"/>
              </a:ext>
            </a:extLst>
          </p:cNvPr>
          <p:cNvSpPr/>
          <p:nvPr/>
        </p:nvSpPr>
        <p:spPr>
          <a:xfrm>
            <a:off x="3843569" y="5950759"/>
            <a:ext cx="1338828" cy="369332"/>
          </a:xfrm>
          <a:prstGeom prst="rect">
            <a:avLst/>
          </a:prstGeom>
        </p:spPr>
        <p:txBody>
          <a:bodyPr wrap="none">
            <a:spAutoFit/>
          </a:bodyPr>
          <a:lstStyle/>
          <a:p>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列式数据库</a:t>
            </a:r>
            <a:endParaRPr lang="zh-CN" altLang="en-US"/>
          </a:p>
        </p:txBody>
      </p:sp>
    </p:spTree>
    <p:extLst>
      <p:ext uri="{BB962C8B-B14F-4D97-AF65-F5344CB8AC3E}">
        <p14:creationId xmlns:p14="http://schemas.microsoft.com/office/powerpoint/2010/main" val="3170990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1500"/>
                                        <p:tgtEl>
                                          <p:spTgt spid="25"/>
                                        </p:tgtEl>
                                      </p:cBhvr>
                                    </p:animEffect>
                                  </p:childTnLst>
                                </p:cTn>
                              </p:par>
                              <p:par>
                                <p:cTn id="41" presetID="10"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1500"/>
                                        <p:tgtEl>
                                          <p:spTgt spid="22"/>
                                        </p:tgtEl>
                                      </p:cBhvr>
                                    </p:animEffect>
                                  </p:childTnLst>
                                </p:cTn>
                              </p:par>
                              <p:par>
                                <p:cTn id="44" presetID="10" presetClass="entr" presetSubtype="0"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1500"/>
                                        <p:tgtEl>
                                          <p:spTgt spid="1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1500"/>
                                        <p:tgtEl>
                                          <p:spTgt spid="2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fade">
                                      <p:cBhvr>
                                        <p:cTn id="52" dur="1500"/>
                                        <p:tgtEl>
                                          <p:spTgt spid="29"/>
                                        </p:tgtEl>
                                      </p:cBhvr>
                                    </p:animEffect>
                                  </p:childTnLst>
                                </p:cTn>
                              </p:par>
                              <p:par>
                                <p:cTn id="53" presetID="10" presetClass="entr" presetSubtype="0" fill="hold"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1500"/>
                                        <p:tgtEl>
                                          <p:spTgt spid="21"/>
                                        </p:tgtEl>
                                      </p:cBhvr>
                                    </p:animEffect>
                                  </p:childTnLst>
                                </p:cTn>
                              </p:par>
                              <p:par>
                                <p:cTn id="56" presetID="10" presetClass="entr" presetSubtype="0" fill="hold"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1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5" grpId="0"/>
      <p:bldP spid="26" grpId="0"/>
      <p:bldP spid="27" grpId="0"/>
      <p:bldP spid="28" grpId="0"/>
      <p:bldP spid="29"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38EA8B3-903F-46EA-AF3F-4F4F1515DCF1}"/>
              </a:ext>
            </a:extLst>
          </p:cNvPr>
          <p:cNvSpPr/>
          <p:nvPr/>
        </p:nvSpPr>
        <p:spPr>
          <a:xfrm>
            <a:off x="1187624" y="1268760"/>
            <a:ext cx="266420" cy="369332"/>
          </a:xfrm>
          <a:prstGeom prst="rect">
            <a:avLst/>
          </a:prstGeom>
        </p:spPr>
        <p:txBody>
          <a:bodyPr wrap="none">
            <a:spAutoFit/>
          </a:bodyPr>
          <a:lstStyle/>
          <a:p>
            <a:r>
              <a:rPr lang="zh-CN" altLang="en-US">
                <a:solidFill>
                  <a:srgbClr val="1E1E1E"/>
                </a:solidFill>
                <a:latin typeface="Verdana" panose="020B0604030504040204" pitchFamily="34" charset="0"/>
              </a:rPr>
              <a:t> </a:t>
            </a:r>
            <a:endParaRPr lang="zh-CN" altLang="en-US" sz="1600" b="1">
              <a:solidFill>
                <a:prstClr val="black"/>
              </a:solidFill>
              <a:latin typeface="System"/>
            </a:endParaRPr>
          </a:p>
        </p:txBody>
      </p:sp>
      <p:sp>
        <p:nvSpPr>
          <p:cNvPr id="3" name="矩形 2">
            <a:extLst>
              <a:ext uri="{FF2B5EF4-FFF2-40B4-BE49-F238E27FC236}">
                <a16:creationId xmlns:a16="http://schemas.microsoft.com/office/drawing/2014/main" id="{3EB3698C-EEEF-4D8E-B153-05EF142785DB}"/>
              </a:ext>
            </a:extLst>
          </p:cNvPr>
          <p:cNvSpPr/>
          <p:nvPr/>
        </p:nvSpPr>
        <p:spPr>
          <a:xfrm>
            <a:off x="683568" y="1268760"/>
            <a:ext cx="7632848" cy="1800493"/>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2000">
                <a:solidFill>
                  <a:srgbClr val="007C6A"/>
                </a:solidFill>
                <a:latin typeface="Verdana" panose="020B0604030504040204" pitchFamily="34" charset="0"/>
              </a:rPr>
              <a:t>unwatch</a:t>
            </a:r>
            <a:endParaRPr lang="en-US" altLang="zh-CN" sz="2000">
              <a:solidFill>
                <a:srgbClr val="007C6A"/>
              </a:solidFill>
              <a:latin typeface="Arial" panose="020B0604020202020204" pitchFamily="34" charset="0"/>
            </a:endParaRPr>
          </a:p>
          <a:p>
            <a:pPr marL="742950" lvl="1" indent="-285750">
              <a:lnSpc>
                <a:spcPct val="150000"/>
              </a:lnSpc>
              <a:buFont typeface="Arial" panose="020B0604020202020204" pitchFamily="34" charset="0"/>
              <a:buChar char="•"/>
            </a:pPr>
            <a:r>
              <a:rPr lang="zh-CN" altLang="en-US">
                <a:solidFill>
                  <a:srgbClr val="007C6A"/>
                </a:solidFill>
              </a:rPr>
              <a:t>取消 </a:t>
            </a:r>
            <a:r>
              <a:rPr lang="en-US" altLang="zh-CN">
                <a:solidFill>
                  <a:srgbClr val="007C6A"/>
                </a:solidFill>
                <a:hlinkClick r:id="rId2"/>
              </a:rPr>
              <a:t>WATCH</a:t>
            </a:r>
            <a:r>
              <a:rPr lang="en-US" altLang="zh-CN">
                <a:solidFill>
                  <a:srgbClr val="007C6A"/>
                </a:solidFill>
              </a:rPr>
              <a:t> </a:t>
            </a:r>
            <a:r>
              <a:rPr lang="zh-CN" altLang="en-US">
                <a:solidFill>
                  <a:srgbClr val="007C6A"/>
                </a:solidFill>
              </a:rPr>
              <a:t>命令对所有 </a:t>
            </a:r>
            <a:r>
              <a:rPr lang="en-US" altLang="zh-CN">
                <a:solidFill>
                  <a:srgbClr val="007C6A"/>
                </a:solidFill>
              </a:rPr>
              <a:t>key </a:t>
            </a:r>
            <a:r>
              <a:rPr lang="zh-CN" altLang="en-US">
                <a:solidFill>
                  <a:srgbClr val="007C6A"/>
                </a:solidFill>
              </a:rPr>
              <a:t>的监视</a:t>
            </a:r>
            <a:r>
              <a:rPr lang="zh-CN" altLang="en-US">
                <a:solidFill>
                  <a:srgbClr val="007C6A"/>
                </a:solidFill>
                <a:latin typeface="Arial" panose="020B0604020202020204" pitchFamily="34" charset="0"/>
              </a:rPr>
              <a:t>。</a:t>
            </a:r>
            <a:endParaRPr lang="en-US" altLang="zh-CN">
              <a:solidFill>
                <a:srgbClr val="007C6A"/>
              </a:solidFill>
              <a:latin typeface="Arial" panose="020B0604020202020204" pitchFamily="34" charset="0"/>
            </a:endParaRPr>
          </a:p>
          <a:p>
            <a:pPr marL="742950" lvl="1" indent="-285750">
              <a:lnSpc>
                <a:spcPct val="150000"/>
              </a:lnSpc>
              <a:buFont typeface="Arial" panose="020B0604020202020204" pitchFamily="34" charset="0"/>
              <a:buChar char="•"/>
            </a:pPr>
            <a:r>
              <a:rPr lang="zh-CN" altLang="en-US">
                <a:solidFill>
                  <a:srgbClr val="007C6A"/>
                </a:solidFill>
              </a:rPr>
              <a:t>如果在执行 </a:t>
            </a:r>
            <a:r>
              <a:rPr lang="en-US" altLang="zh-CN">
                <a:solidFill>
                  <a:srgbClr val="007C6A"/>
                </a:solidFill>
                <a:hlinkClick r:id="rId2"/>
              </a:rPr>
              <a:t>WATCH</a:t>
            </a:r>
            <a:r>
              <a:rPr lang="en-US" altLang="zh-CN">
                <a:solidFill>
                  <a:srgbClr val="007C6A"/>
                </a:solidFill>
              </a:rPr>
              <a:t> </a:t>
            </a:r>
            <a:r>
              <a:rPr lang="zh-CN" altLang="en-US">
                <a:solidFill>
                  <a:srgbClr val="007C6A"/>
                </a:solidFill>
              </a:rPr>
              <a:t>命令之后， </a:t>
            </a:r>
            <a:r>
              <a:rPr lang="en-US" altLang="zh-CN">
                <a:solidFill>
                  <a:srgbClr val="007C6A"/>
                </a:solidFill>
                <a:hlinkClick r:id="rId3"/>
              </a:rPr>
              <a:t>EXEC</a:t>
            </a:r>
            <a:r>
              <a:rPr lang="en-US" altLang="zh-CN">
                <a:solidFill>
                  <a:srgbClr val="007C6A"/>
                </a:solidFill>
              </a:rPr>
              <a:t> </a:t>
            </a:r>
            <a:r>
              <a:rPr lang="zh-CN" altLang="en-US">
                <a:solidFill>
                  <a:srgbClr val="007C6A"/>
                </a:solidFill>
              </a:rPr>
              <a:t>命令或 </a:t>
            </a:r>
            <a:r>
              <a:rPr lang="en-US" altLang="zh-CN">
                <a:solidFill>
                  <a:srgbClr val="007C6A"/>
                </a:solidFill>
                <a:hlinkClick r:id="rId4"/>
              </a:rPr>
              <a:t>DISCARD</a:t>
            </a:r>
            <a:r>
              <a:rPr lang="en-US" altLang="zh-CN">
                <a:solidFill>
                  <a:srgbClr val="007C6A"/>
                </a:solidFill>
              </a:rPr>
              <a:t> </a:t>
            </a:r>
            <a:r>
              <a:rPr lang="zh-CN" altLang="en-US">
                <a:solidFill>
                  <a:srgbClr val="007C6A"/>
                </a:solidFill>
              </a:rPr>
              <a:t>命令先被执行了的话，那么就不需要再执行 </a:t>
            </a:r>
            <a:r>
              <a:rPr lang="en-US" altLang="zh-CN">
                <a:solidFill>
                  <a:srgbClr val="007C6A"/>
                </a:solidFill>
                <a:hlinkClick r:id="rId5"/>
              </a:rPr>
              <a:t>UNWATCH</a:t>
            </a:r>
            <a:r>
              <a:rPr lang="en-US" altLang="zh-CN">
                <a:solidFill>
                  <a:srgbClr val="007C6A"/>
                </a:solidFill>
              </a:rPr>
              <a:t> </a:t>
            </a:r>
            <a:r>
              <a:rPr lang="zh-CN" altLang="en-US">
                <a:solidFill>
                  <a:srgbClr val="007C6A"/>
                </a:solidFill>
              </a:rPr>
              <a:t>了。</a:t>
            </a:r>
            <a:endParaRPr lang="zh-CN" altLang="en-US" b="0" i="0">
              <a:solidFill>
                <a:srgbClr val="007C6A"/>
              </a:solidFill>
              <a:effectLst/>
              <a:latin typeface="Arial" panose="020B0604020202020204" pitchFamily="34" charset="0"/>
            </a:endParaRPr>
          </a:p>
        </p:txBody>
      </p:sp>
      <p:sp>
        <p:nvSpPr>
          <p:cNvPr id="4" name="矩形 3">
            <a:extLst>
              <a:ext uri="{FF2B5EF4-FFF2-40B4-BE49-F238E27FC236}">
                <a16:creationId xmlns:a16="http://schemas.microsoft.com/office/drawing/2014/main" id="{8A060936-A52D-4590-B24C-E4FC952F3BEB}"/>
              </a:ext>
            </a:extLst>
          </p:cNvPr>
          <p:cNvSpPr/>
          <p:nvPr/>
        </p:nvSpPr>
        <p:spPr>
          <a:xfrm>
            <a:off x="2483768" y="116632"/>
            <a:ext cx="1800814"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的事务</a:t>
            </a:r>
            <a:endParaRPr lang="en-US" altLang="zh-CN" sz="2400" b="1" dirty="0">
              <a:solidFill>
                <a:schemeClr val="bg1"/>
              </a:solidFill>
            </a:endParaRPr>
          </a:p>
        </p:txBody>
      </p:sp>
    </p:spTree>
    <p:extLst>
      <p:ext uri="{BB962C8B-B14F-4D97-AF65-F5344CB8AC3E}">
        <p14:creationId xmlns:p14="http://schemas.microsoft.com/office/powerpoint/2010/main" val="38547658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40DB153-43AB-441F-A24D-18B2DFF936C7}"/>
              </a:ext>
            </a:extLst>
          </p:cNvPr>
          <p:cNvSpPr/>
          <p:nvPr/>
        </p:nvSpPr>
        <p:spPr>
          <a:xfrm>
            <a:off x="380157" y="913293"/>
            <a:ext cx="1459054"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三特性</a:t>
            </a:r>
            <a:endParaRPr lang="en-US" altLang="zh-CN" sz="2400" b="1">
              <a:solidFill>
                <a:srgbClr val="007C6A"/>
              </a:solidFill>
              <a:latin typeface="Verdana" panose="020B0604030504040204" pitchFamily="34" charset="0"/>
            </a:endParaRPr>
          </a:p>
        </p:txBody>
      </p:sp>
      <p:sp>
        <p:nvSpPr>
          <p:cNvPr id="3" name="矩形 2">
            <a:extLst>
              <a:ext uri="{FF2B5EF4-FFF2-40B4-BE49-F238E27FC236}">
                <a16:creationId xmlns:a16="http://schemas.microsoft.com/office/drawing/2014/main" id="{612F7F32-BB25-45C3-B07F-1D7156C2F11C}"/>
              </a:ext>
            </a:extLst>
          </p:cNvPr>
          <p:cNvSpPr/>
          <p:nvPr/>
        </p:nvSpPr>
        <p:spPr>
          <a:xfrm>
            <a:off x="827584" y="1462029"/>
            <a:ext cx="7632848" cy="1384995"/>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2000">
                <a:solidFill>
                  <a:srgbClr val="007C6A"/>
                </a:solidFill>
                <a:latin typeface="宋体" panose="02010600030101010101" pitchFamily="2" charset="-122"/>
              </a:rPr>
              <a:t>单独的隔离操作</a:t>
            </a:r>
            <a:r>
              <a:rPr lang="en-US" altLang="zh-CN" sz="2000">
                <a:solidFill>
                  <a:srgbClr val="007C6A"/>
                </a:solidFill>
                <a:latin typeface="Verdana" panose="020B0604030504040204" pitchFamily="34" charset="0"/>
              </a:rPr>
              <a:t> </a:t>
            </a:r>
            <a:endParaRPr lang="en-US" altLang="zh-CN" sz="2000">
              <a:solidFill>
                <a:srgbClr val="007C6A"/>
              </a:solidFill>
              <a:latin typeface="Arial" panose="020B0604020202020204" pitchFamily="34" charset="0"/>
            </a:endParaRPr>
          </a:p>
          <a:p>
            <a:pPr marL="742950" lvl="1" indent="-285750">
              <a:lnSpc>
                <a:spcPct val="150000"/>
              </a:lnSpc>
              <a:buFont typeface="Arial" panose="020B0604020202020204" pitchFamily="34" charset="0"/>
              <a:buChar char="•"/>
            </a:pPr>
            <a:r>
              <a:rPr lang="zh-CN" altLang="en-US">
                <a:solidFill>
                  <a:srgbClr val="007C6A"/>
                </a:solidFill>
              </a:rPr>
              <a:t>事务中的所有命令都会序列化、按顺序地执行。事务在执行的过程中，不会被其他客户端发送来的命令请求所打断。 </a:t>
            </a:r>
            <a:endParaRPr lang="zh-CN" altLang="en-US" b="0" i="0">
              <a:solidFill>
                <a:srgbClr val="007C6A"/>
              </a:solidFill>
              <a:effectLst/>
              <a:latin typeface="Arial" panose="020B0604020202020204" pitchFamily="34" charset="0"/>
            </a:endParaRPr>
          </a:p>
        </p:txBody>
      </p:sp>
      <p:sp>
        <p:nvSpPr>
          <p:cNvPr id="4" name="矩形 3">
            <a:extLst>
              <a:ext uri="{FF2B5EF4-FFF2-40B4-BE49-F238E27FC236}">
                <a16:creationId xmlns:a16="http://schemas.microsoft.com/office/drawing/2014/main" id="{41693E9B-258B-4DD9-810C-9792C6C77B56}"/>
              </a:ext>
            </a:extLst>
          </p:cNvPr>
          <p:cNvSpPr/>
          <p:nvPr/>
        </p:nvSpPr>
        <p:spPr>
          <a:xfrm>
            <a:off x="827584" y="2969328"/>
            <a:ext cx="7632848" cy="1800493"/>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2000">
                <a:solidFill>
                  <a:srgbClr val="007C6A"/>
                </a:solidFill>
                <a:latin typeface="宋体" panose="02010600030101010101" pitchFamily="2" charset="-122"/>
              </a:rPr>
              <a:t>没有隔离级别的概念</a:t>
            </a:r>
            <a:r>
              <a:rPr lang="en-US" altLang="zh-CN" sz="2000">
                <a:solidFill>
                  <a:srgbClr val="007C6A"/>
                </a:solidFill>
                <a:latin typeface="Verdana" panose="020B0604030504040204" pitchFamily="34" charset="0"/>
              </a:rPr>
              <a:t> </a:t>
            </a:r>
            <a:endParaRPr lang="en-US" altLang="zh-CN" sz="2000">
              <a:solidFill>
                <a:srgbClr val="007C6A"/>
              </a:solidFill>
              <a:latin typeface="Arial" panose="020B0604020202020204" pitchFamily="34" charset="0"/>
            </a:endParaRPr>
          </a:p>
          <a:p>
            <a:pPr marL="742950" lvl="1" indent="-285750">
              <a:lnSpc>
                <a:spcPct val="150000"/>
              </a:lnSpc>
              <a:buFont typeface="Arial" panose="020B0604020202020204" pitchFamily="34" charset="0"/>
              <a:buChar char="•"/>
            </a:pPr>
            <a:r>
              <a:rPr lang="zh-CN" altLang="en-US">
                <a:solidFill>
                  <a:srgbClr val="007C6A"/>
                </a:solidFill>
              </a:rPr>
              <a:t>队列中的命令没有提交之前都不会实际的被执行，因为事务提交前任何指令都不会被实际执行，也就不存在“事务内的查询要看到事务里的更新，在事务外查询不能看到”这个让人万分头痛的问题 </a:t>
            </a:r>
            <a:endParaRPr lang="zh-CN" altLang="en-US" b="0" i="0">
              <a:solidFill>
                <a:srgbClr val="007C6A"/>
              </a:solidFill>
              <a:effectLst/>
              <a:latin typeface="Arial" panose="020B0604020202020204" pitchFamily="34" charset="0"/>
            </a:endParaRPr>
          </a:p>
        </p:txBody>
      </p:sp>
      <p:sp>
        <p:nvSpPr>
          <p:cNvPr id="5" name="矩形 4">
            <a:extLst>
              <a:ext uri="{FF2B5EF4-FFF2-40B4-BE49-F238E27FC236}">
                <a16:creationId xmlns:a16="http://schemas.microsoft.com/office/drawing/2014/main" id="{B0F9560A-0B47-4AB2-BC39-3577C68C1309}"/>
              </a:ext>
            </a:extLst>
          </p:cNvPr>
          <p:cNvSpPr/>
          <p:nvPr/>
        </p:nvSpPr>
        <p:spPr>
          <a:xfrm>
            <a:off x="801677" y="4906518"/>
            <a:ext cx="7632848" cy="1384995"/>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2000" dirty="0">
                <a:solidFill>
                  <a:srgbClr val="007C6A"/>
                </a:solidFill>
              </a:rPr>
              <a:t>不保证原子性</a:t>
            </a:r>
            <a:r>
              <a:rPr lang="en-US" altLang="zh-CN" sz="2000" dirty="0">
                <a:solidFill>
                  <a:srgbClr val="007C6A"/>
                </a:solidFill>
                <a:latin typeface="Verdana" panose="020B0604030504040204" pitchFamily="34" charset="0"/>
              </a:rPr>
              <a:t> </a:t>
            </a:r>
            <a:endParaRPr lang="en-US" altLang="zh-CN" sz="2000" dirty="0">
              <a:solidFill>
                <a:srgbClr val="007C6A"/>
              </a:solidFill>
              <a:latin typeface="Arial" panose="020B0604020202020204" pitchFamily="34" charset="0"/>
            </a:endParaRPr>
          </a:p>
          <a:p>
            <a:pPr marL="742950" lvl="1" indent="-285750">
              <a:lnSpc>
                <a:spcPct val="150000"/>
              </a:lnSpc>
              <a:buFont typeface="Arial" panose="020B0604020202020204" pitchFamily="34" charset="0"/>
              <a:buChar char="•"/>
            </a:pPr>
            <a:r>
              <a:rPr lang="en-US" altLang="zh-CN" dirty="0">
                <a:solidFill>
                  <a:srgbClr val="007C6A"/>
                </a:solidFill>
              </a:rPr>
              <a:t>Redis</a:t>
            </a:r>
            <a:r>
              <a:rPr lang="zh-CN" altLang="en-US" dirty="0">
                <a:solidFill>
                  <a:srgbClr val="007C6A"/>
                </a:solidFill>
              </a:rPr>
              <a:t>同一个事务中如果有一条命令执行失败，其后的命令仍然会被执行，没有回滚 </a:t>
            </a:r>
            <a:endParaRPr lang="zh-CN" altLang="en-US" b="0" i="0" dirty="0">
              <a:solidFill>
                <a:srgbClr val="007C6A"/>
              </a:solidFill>
              <a:effectLst/>
              <a:latin typeface="Arial" panose="020B0604020202020204" pitchFamily="34" charset="0"/>
            </a:endParaRPr>
          </a:p>
        </p:txBody>
      </p:sp>
      <p:sp>
        <p:nvSpPr>
          <p:cNvPr id="6" name="矩形 5">
            <a:extLst>
              <a:ext uri="{FF2B5EF4-FFF2-40B4-BE49-F238E27FC236}">
                <a16:creationId xmlns:a16="http://schemas.microsoft.com/office/drawing/2014/main" id="{145B2862-739D-4501-BCBF-28B9780F6EA2}"/>
              </a:ext>
            </a:extLst>
          </p:cNvPr>
          <p:cNvSpPr/>
          <p:nvPr/>
        </p:nvSpPr>
        <p:spPr>
          <a:xfrm>
            <a:off x="2483768" y="116632"/>
            <a:ext cx="1800814"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的事务</a:t>
            </a:r>
            <a:endParaRPr lang="en-US" altLang="zh-CN" sz="2400" b="1" dirty="0">
              <a:solidFill>
                <a:schemeClr val="bg1"/>
              </a:solidFill>
            </a:endParaRPr>
          </a:p>
        </p:txBody>
      </p:sp>
    </p:spTree>
    <p:extLst>
      <p:ext uri="{BB962C8B-B14F-4D97-AF65-F5344CB8AC3E}">
        <p14:creationId xmlns:p14="http://schemas.microsoft.com/office/powerpoint/2010/main" val="72990144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AECB0AE-D797-4FA2-B623-8C9CB6D260B8}"/>
              </a:ext>
            </a:extLst>
          </p:cNvPr>
          <p:cNvSpPr/>
          <p:nvPr/>
        </p:nvSpPr>
        <p:spPr>
          <a:xfrm>
            <a:off x="539552" y="1700808"/>
            <a:ext cx="2858475" cy="523220"/>
          </a:xfrm>
          <a:prstGeom prst="rect">
            <a:avLst/>
          </a:prstGeom>
        </p:spPr>
        <p:txBody>
          <a:bodyPr wrap="none">
            <a:spAutoFit/>
          </a:bodyPr>
          <a:lstStyle/>
          <a:p>
            <a:r>
              <a:rPr lang="en-US" altLang="zh-CN" sz="2800" b="1" dirty="0">
                <a:solidFill>
                  <a:srgbClr val="007C6A"/>
                </a:solidFill>
                <a:latin typeface="Verdana" panose="020B0604030504040204" pitchFamily="34" charset="0"/>
              </a:rPr>
              <a:t> Redis</a:t>
            </a:r>
            <a:r>
              <a:rPr lang="zh-CN" altLang="en-US" sz="2800" b="1" dirty="0">
                <a:solidFill>
                  <a:srgbClr val="007C6A"/>
                </a:solidFill>
                <a:latin typeface="Verdana" panose="020B0604030504040204" pitchFamily="34" charset="0"/>
              </a:rPr>
              <a:t>的持久化</a:t>
            </a:r>
            <a:endParaRPr lang="en-US" altLang="zh-CN" sz="2800" b="1" dirty="0">
              <a:solidFill>
                <a:srgbClr val="007C6A"/>
              </a:solidFill>
              <a:latin typeface="Verdana" panose="020B0604030504040204" pitchFamily="34" charset="0"/>
            </a:endParaRPr>
          </a:p>
        </p:txBody>
      </p:sp>
    </p:spTree>
    <p:extLst>
      <p:ext uri="{BB962C8B-B14F-4D97-AF65-F5344CB8AC3E}">
        <p14:creationId xmlns:p14="http://schemas.microsoft.com/office/powerpoint/2010/main" val="353130450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621BDD0-2350-48D6-B58E-3894C7797A42}"/>
              </a:ext>
            </a:extLst>
          </p:cNvPr>
          <p:cNvSpPr/>
          <p:nvPr/>
        </p:nvSpPr>
        <p:spPr>
          <a:xfrm>
            <a:off x="2483768" y="116632"/>
            <a:ext cx="2110193"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的持久化</a:t>
            </a:r>
            <a:endParaRPr lang="en-US" altLang="zh-CN" sz="2400" b="1" dirty="0">
              <a:solidFill>
                <a:schemeClr val="bg1"/>
              </a:solidFill>
            </a:endParaRPr>
          </a:p>
        </p:txBody>
      </p:sp>
      <p:pic>
        <p:nvPicPr>
          <p:cNvPr id="3" name="图片 2">
            <a:extLst>
              <a:ext uri="{FF2B5EF4-FFF2-40B4-BE49-F238E27FC236}">
                <a16:creationId xmlns:a16="http://schemas.microsoft.com/office/drawing/2014/main" id="{6C28FCCD-CD9E-4B2E-82EF-4D3C5DE26D22}"/>
              </a:ext>
            </a:extLst>
          </p:cNvPr>
          <p:cNvPicPr>
            <a:picLocks noChangeAspect="1"/>
          </p:cNvPicPr>
          <p:nvPr/>
        </p:nvPicPr>
        <p:blipFill>
          <a:blip r:embed="rId2"/>
          <a:stretch>
            <a:fillRect/>
          </a:stretch>
        </p:blipFill>
        <p:spPr>
          <a:xfrm>
            <a:off x="462415" y="908720"/>
            <a:ext cx="8136904" cy="2903477"/>
          </a:xfrm>
          <a:prstGeom prst="rect">
            <a:avLst/>
          </a:prstGeom>
          <a:ln>
            <a:solidFill>
              <a:schemeClr val="accent1"/>
            </a:solidFill>
          </a:ln>
        </p:spPr>
      </p:pic>
      <p:sp>
        <p:nvSpPr>
          <p:cNvPr id="4" name="矩形 3">
            <a:extLst>
              <a:ext uri="{FF2B5EF4-FFF2-40B4-BE49-F238E27FC236}">
                <a16:creationId xmlns:a16="http://schemas.microsoft.com/office/drawing/2014/main" id="{C4DA09FB-C094-49F4-8BCC-7A7BB52A2816}"/>
              </a:ext>
            </a:extLst>
          </p:cNvPr>
          <p:cNvSpPr/>
          <p:nvPr/>
        </p:nvSpPr>
        <p:spPr>
          <a:xfrm>
            <a:off x="827584" y="3976895"/>
            <a:ext cx="7056784"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dirty="0">
                <a:solidFill>
                  <a:srgbClr val="007C6A"/>
                </a:solidFill>
              </a:rPr>
              <a:t>Redis </a:t>
            </a:r>
            <a:r>
              <a:rPr lang="zh-CN" altLang="en-US" sz="2000" dirty="0">
                <a:solidFill>
                  <a:srgbClr val="007C6A"/>
                </a:solidFill>
              </a:rPr>
              <a:t>提供了</a:t>
            </a:r>
            <a:r>
              <a:rPr lang="en-US" altLang="zh-CN" sz="2000" dirty="0">
                <a:solidFill>
                  <a:srgbClr val="007C6A"/>
                </a:solidFill>
              </a:rPr>
              <a:t>2</a:t>
            </a:r>
            <a:r>
              <a:rPr lang="zh-CN" altLang="en-US" sz="2000" dirty="0">
                <a:solidFill>
                  <a:srgbClr val="007C6A"/>
                </a:solidFill>
              </a:rPr>
              <a:t>个不同形式的持久化方式。</a:t>
            </a:r>
            <a:endParaRPr lang="en-US" altLang="zh-CN" sz="2000" dirty="0">
              <a:solidFill>
                <a:srgbClr val="007C6A"/>
              </a:solidFill>
            </a:endParaRPr>
          </a:p>
          <a:p>
            <a:pPr marL="342900" indent="-342900">
              <a:lnSpc>
                <a:spcPct val="150000"/>
              </a:lnSpc>
              <a:buFont typeface="Arial" panose="020B0604020202020204" pitchFamily="34" charset="0"/>
              <a:buChar char="•"/>
            </a:pPr>
            <a:r>
              <a:rPr lang="en-US" altLang="zh-CN" sz="2000" dirty="0">
                <a:solidFill>
                  <a:srgbClr val="007C6A"/>
                </a:solidFill>
              </a:rPr>
              <a:t>RDB </a:t>
            </a:r>
            <a:r>
              <a:rPr lang="zh-CN" altLang="en-US" sz="2000" dirty="0">
                <a:solidFill>
                  <a:srgbClr val="007C6A"/>
                </a:solidFill>
              </a:rPr>
              <a:t>（</a:t>
            </a:r>
            <a:r>
              <a:rPr lang="en-US" altLang="zh-CN" sz="2000" dirty="0">
                <a:solidFill>
                  <a:srgbClr val="007C6A"/>
                </a:solidFill>
              </a:rPr>
              <a:t>Redis </a:t>
            </a:r>
            <a:r>
              <a:rPr lang="en-US" altLang="zh-CN" sz="2000" dirty="0" err="1">
                <a:solidFill>
                  <a:srgbClr val="007C6A"/>
                </a:solidFill>
              </a:rPr>
              <a:t>DataBase</a:t>
            </a:r>
            <a:r>
              <a:rPr lang="zh-CN" altLang="en-US" sz="2000" dirty="0">
                <a:solidFill>
                  <a:srgbClr val="007C6A"/>
                </a:solidFill>
              </a:rPr>
              <a:t>）</a:t>
            </a:r>
            <a:endParaRPr lang="en-US" altLang="zh-CN" sz="2000" dirty="0">
              <a:solidFill>
                <a:srgbClr val="007C6A"/>
              </a:solidFill>
            </a:endParaRPr>
          </a:p>
          <a:p>
            <a:pPr marL="342900" indent="-342900">
              <a:lnSpc>
                <a:spcPct val="150000"/>
              </a:lnSpc>
              <a:buFont typeface="Arial" panose="020B0604020202020204" pitchFamily="34" charset="0"/>
              <a:buChar char="•"/>
            </a:pPr>
            <a:r>
              <a:rPr lang="en-US" altLang="zh-CN" sz="2000" dirty="0">
                <a:solidFill>
                  <a:srgbClr val="007C6A"/>
                </a:solidFill>
              </a:rPr>
              <a:t>AOF </a:t>
            </a:r>
            <a:r>
              <a:rPr lang="zh-CN" altLang="en-US" sz="2000" dirty="0">
                <a:solidFill>
                  <a:srgbClr val="007C6A"/>
                </a:solidFill>
              </a:rPr>
              <a:t>（</a:t>
            </a:r>
            <a:r>
              <a:rPr lang="en-US" altLang="zh-CN" sz="2000" dirty="0">
                <a:solidFill>
                  <a:srgbClr val="007C6A"/>
                </a:solidFill>
              </a:rPr>
              <a:t>Append Of File</a:t>
            </a:r>
            <a:r>
              <a:rPr lang="zh-CN" altLang="en-US" sz="2000" dirty="0">
                <a:solidFill>
                  <a:srgbClr val="007C6A"/>
                </a:solidFill>
              </a:rPr>
              <a:t>）</a:t>
            </a:r>
            <a:endParaRPr lang="en-US" altLang="zh-CN" sz="2000" dirty="0">
              <a:solidFill>
                <a:srgbClr val="007C6A"/>
              </a:solidFill>
            </a:endParaRPr>
          </a:p>
        </p:txBody>
      </p:sp>
    </p:spTree>
    <p:extLst>
      <p:ext uri="{BB962C8B-B14F-4D97-AF65-F5344CB8AC3E}">
        <p14:creationId xmlns:p14="http://schemas.microsoft.com/office/powerpoint/2010/main" val="330445603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BCA27FF-8066-45F6-BC23-43A5AE14BBB4}"/>
              </a:ext>
            </a:extLst>
          </p:cNvPr>
          <p:cNvSpPr/>
          <p:nvPr/>
        </p:nvSpPr>
        <p:spPr>
          <a:xfrm>
            <a:off x="2483768" y="116632"/>
            <a:ext cx="2839560"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的持久化</a:t>
            </a:r>
            <a:r>
              <a:rPr lang="en-US" altLang="zh-CN" sz="2400" b="1" dirty="0">
                <a:solidFill>
                  <a:schemeClr val="bg1"/>
                </a:solidFill>
              </a:rPr>
              <a:t>--RDB</a:t>
            </a:r>
          </a:p>
        </p:txBody>
      </p:sp>
      <p:sp>
        <p:nvSpPr>
          <p:cNvPr id="3" name="矩形 2">
            <a:extLst>
              <a:ext uri="{FF2B5EF4-FFF2-40B4-BE49-F238E27FC236}">
                <a16:creationId xmlns:a16="http://schemas.microsoft.com/office/drawing/2014/main" id="{FA52CECB-3E69-49DC-85EB-E3B7515D2809}"/>
              </a:ext>
            </a:extLst>
          </p:cNvPr>
          <p:cNvSpPr/>
          <p:nvPr/>
        </p:nvSpPr>
        <p:spPr>
          <a:xfrm>
            <a:off x="539552" y="980728"/>
            <a:ext cx="1194558"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RDB</a:t>
            </a:r>
          </a:p>
        </p:txBody>
      </p:sp>
      <p:sp>
        <p:nvSpPr>
          <p:cNvPr id="4" name="矩形 3">
            <a:extLst>
              <a:ext uri="{FF2B5EF4-FFF2-40B4-BE49-F238E27FC236}">
                <a16:creationId xmlns:a16="http://schemas.microsoft.com/office/drawing/2014/main" id="{F20D0B58-779F-4CC0-8A6A-BD2874B04EED}"/>
              </a:ext>
            </a:extLst>
          </p:cNvPr>
          <p:cNvSpPr/>
          <p:nvPr/>
        </p:nvSpPr>
        <p:spPr>
          <a:xfrm>
            <a:off x="827584" y="1628800"/>
            <a:ext cx="7056784" cy="1424621"/>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a:solidFill>
                  <a:srgbClr val="007C6A"/>
                </a:solidFill>
              </a:rPr>
              <a:t>在指定的时间间隔内将内存中的数据集快照写入磁盘，也就是行话讲的</a:t>
            </a:r>
            <a:r>
              <a:rPr lang="en-US" altLang="zh-CN" sz="2000" dirty="0">
                <a:solidFill>
                  <a:srgbClr val="007C6A"/>
                </a:solidFill>
              </a:rPr>
              <a:t>Snapshot</a:t>
            </a:r>
            <a:r>
              <a:rPr lang="zh-CN" altLang="en-US" sz="2000" dirty="0">
                <a:solidFill>
                  <a:srgbClr val="007C6A"/>
                </a:solidFill>
              </a:rPr>
              <a:t>快照，它恢复时是将快照文件直接读到内存里。</a:t>
            </a:r>
          </a:p>
        </p:txBody>
      </p:sp>
    </p:spTree>
    <p:extLst>
      <p:ext uri="{BB962C8B-B14F-4D97-AF65-F5344CB8AC3E}">
        <p14:creationId xmlns:p14="http://schemas.microsoft.com/office/powerpoint/2010/main" val="29670864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E67E5F9-8AA5-4724-A8BD-69CE378BBA85}"/>
              </a:ext>
            </a:extLst>
          </p:cNvPr>
          <p:cNvSpPr/>
          <p:nvPr/>
        </p:nvSpPr>
        <p:spPr>
          <a:xfrm>
            <a:off x="611560" y="1700808"/>
            <a:ext cx="8208912" cy="2809615"/>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dirty="0">
                <a:solidFill>
                  <a:srgbClr val="007C6A"/>
                </a:solidFill>
              </a:rPr>
              <a:t>Redis</a:t>
            </a:r>
            <a:r>
              <a:rPr lang="zh-CN" altLang="en-US" sz="2000" dirty="0">
                <a:solidFill>
                  <a:srgbClr val="007C6A"/>
                </a:solidFill>
              </a:rPr>
              <a:t>会单独创建（</a:t>
            </a:r>
            <a:r>
              <a:rPr lang="en-US" altLang="zh-CN" sz="2000" dirty="0">
                <a:solidFill>
                  <a:srgbClr val="007C6A"/>
                </a:solidFill>
              </a:rPr>
              <a:t>fork</a:t>
            </a:r>
            <a:r>
              <a:rPr lang="zh-CN" altLang="en-US" sz="2000" dirty="0">
                <a:solidFill>
                  <a:srgbClr val="007C6A"/>
                </a:solidFill>
              </a:rPr>
              <a:t>）一个子进程来进行持久化，会先将数据写入到一个临时文件中，待持久化过程都结束了，再用这个临时文件替换上次持久化好的文件。整个过程中，主进程是不进行任何</a:t>
            </a:r>
            <a:r>
              <a:rPr lang="en-US" altLang="zh-CN" sz="2000" dirty="0">
                <a:solidFill>
                  <a:srgbClr val="007C6A"/>
                </a:solidFill>
              </a:rPr>
              <a:t>IO</a:t>
            </a:r>
            <a:r>
              <a:rPr lang="zh-CN" altLang="en-US" sz="2000" dirty="0">
                <a:solidFill>
                  <a:srgbClr val="007C6A"/>
                </a:solidFill>
              </a:rPr>
              <a:t>操作的，这就确保了极高的性能如果需要进行大规模数据的恢复，且对于数据恢复的完整性不是非常敏感，那</a:t>
            </a:r>
            <a:r>
              <a:rPr lang="en-US" altLang="zh-CN" sz="2000" dirty="0">
                <a:solidFill>
                  <a:srgbClr val="007C6A"/>
                </a:solidFill>
              </a:rPr>
              <a:t>RDB</a:t>
            </a:r>
            <a:r>
              <a:rPr lang="zh-CN" altLang="en-US" sz="2000" dirty="0">
                <a:solidFill>
                  <a:srgbClr val="007C6A"/>
                </a:solidFill>
              </a:rPr>
              <a:t>方式要比</a:t>
            </a:r>
            <a:r>
              <a:rPr lang="en-US" altLang="zh-CN" sz="2000" dirty="0">
                <a:solidFill>
                  <a:srgbClr val="007C6A"/>
                </a:solidFill>
              </a:rPr>
              <a:t>AOF</a:t>
            </a:r>
            <a:r>
              <a:rPr lang="zh-CN" altLang="en-US" sz="2000" dirty="0">
                <a:solidFill>
                  <a:srgbClr val="007C6A"/>
                </a:solidFill>
              </a:rPr>
              <a:t>方式更加的高效。</a:t>
            </a:r>
            <a:r>
              <a:rPr lang="en-US" altLang="zh-CN" sz="2000" dirty="0">
                <a:solidFill>
                  <a:srgbClr val="007C6A"/>
                </a:solidFill>
              </a:rPr>
              <a:t>RDB</a:t>
            </a:r>
            <a:r>
              <a:rPr lang="zh-CN" altLang="en-US" sz="2000" dirty="0">
                <a:solidFill>
                  <a:srgbClr val="007C6A"/>
                </a:solidFill>
              </a:rPr>
              <a:t>的缺点是最后一次持久化后的数据可能丢失。</a:t>
            </a:r>
          </a:p>
        </p:txBody>
      </p:sp>
      <p:sp>
        <p:nvSpPr>
          <p:cNvPr id="3" name="矩形 2">
            <a:extLst>
              <a:ext uri="{FF2B5EF4-FFF2-40B4-BE49-F238E27FC236}">
                <a16:creationId xmlns:a16="http://schemas.microsoft.com/office/drawing/2014/main" id="{777B5090-BC7F-423F-AC74-1DC670F53587}"/>
              </a:ext>
            </a:extLst>
          </p:cNvPr>
          <p:cNvSpPr/>
          <p:nvPr/>
        </p:nvSpPr>
        <p:spPr>
          <a:xfrm>
            <a:off x="395536" y="1124744"/>
            <a:ext cx="2993127" cy="461665"/>
          </a:xfrm>
          <a:prstGeom prst="rect">
            <a:avLst/>
          </a:prstGeom>
        </p:spPr>
        <p:txBody>
          <a:bodyPr wrap="none">
            <a:spAutoFit/>
          </a:bodyPr>
          <a:lstStyle/>
          <a:p>
            <a:pPr marL="342900" indent="-342900">
              <a:buFont typeface="Wingdings" panose="05000000000000000000" pitchFamily="2" charset="2"/>
              <a:buChar char="Ø"/>
            </a:pPr>
            <a:r>
              <a:rPr lang="zh-CN" altLang="en-US" sz="2400">
                <a:solidFill>
                  <a:srgbClr val="007C6A"/>
                </a:solidFill>
                <a:latin typeface="Verdana" panose="020B0604030504040204" pitchFamily="34" charset="0"/>
              </a:rPr>
              <a:t>备份是如何执行的</a:t>
            </a:r>
            <a:endParaRPr lang="en-US" altLang="zh-CN" sz="2400">
              <a:solidFill>
                <a:srgbClr val="007C6A"/>
              </a:solidFill>
              <a:latin typeface="Verdana" panose="020B0604030504040204" pitchFamily="34" charset="0"/>
            </a:endParaRPr>
          </a:p>
        </p:txBody>
      </p:sp>
      <p:sp>
        <p:nvSpPr>
          <p:cNvPr id="4" name="矩形 3">
            <a:extLst>
              <a:ext uri="{FF2B5EF4-FFF2-40B4-BE49-F238E27FC236}">
                <a16:creationId xmlns:a16="http://schemas.microsoft.com/office/drawing/2014/main" id="{EB5E5DEC-45DD-4B07-A951-BDABD8D967F0}"/>
              </a:ext>
            </a:extLst>
          </p:cNvPr>
          <p:cNvSpPr/>
          <p:nvPr/>
        </p:nvSpPr>
        <p:spPr>
          <a:xfrm>
            <a:off x="2483768" y="116632"/>
            <a:ext cx="2839560"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的持久化</a:t>
            </a:r>
            <a:r>
              <a:rPr lang="en-US" altLang="zh-CN" sz="2400" b="1" dirty="0">
                <a:solidFill>
                  <a:schemeClr val="bg1"/>
                </a:solidFill>
              </a:rPr>
              <a:t>--RDB</a:t>
            </a:r>
          </a:p>
        </p:txBody>
      </p:sp>
    </p:spTree>
    <p:extLst>
      <p:ext uri="{BB962C8B-B14F-4D97-AF65-F5344CB8AC3E}">
        <p14:creationId xmlns:p14="http://schemas.microsoft.com/office/powerpoint/2010/main" val="336002593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AB71A3F-74FC-4EB8-BA7D-486424440796}"/>
              </a:ext>
            </a:extLst>
          </p:cNvPr>
          <p:cNvSpPr/>
          <p:nvPr/>
        </p:nvSpPr>
        <p:spPr>
          <a:xfrm>
            <a:off x="395536" y="1124744"/>
            <a:ext cx="1757212" cy="461665"/>
          </a:xfrm>
          <a:prstGeom prst="rect">
            <a:avLst/>
          </a:prstGeom>
        </p:spPr>
        <p:txBody>
          <a:bodyPr wrap="none">
            <a:spAutoFit/>
          </a:bodyPr>
          <a:lstStyle/>
          <a:p>
            <a:pPr marL="342900" indent="-342900">
              <a:buFont typeface="Wingdings" panose="05000000000000000000" pitchFamily="2" charset="2"/>
              <a:buChar char="Ø"/>
            </a:pPr>
            <a:r>
              <a:rPr lang="zh-CN" altLang="en-US" sz="2400">
                <a:solidFill>
                  <a:srgbClr val="007C6A"/>
                </a:solidFill>
                <a:latin typeface="Verdana" panose="020B0604030504040204" pitchFamily="34" charset="0"/>
              </a:rPr>
              <a:t>关于</a:t>
            </a:r>
            <a:r>
              <a:rPr lang="en-US" altLang="zh-CN" sz="2400">
                <a:solidFill>
                  <a:srgbClr val="007C6A"/>
                </a:solidFill>
                <a:latin typeface="Verdana" panose="020B0604030504040204" pitchFamily="34" charset="0"/>
              </a:rPr>
              <a:t>fork</a:t>
            </a:r>
          </a:p>
        </p:txBody>
      </p:sp>
      <p:sp>
        <p:nvSpPr>
          <p:cNvPr id="3" name="矩形 2">
            <a:extLst>
              <a:ext uri="{FF2B5EF4-FFF2-40B4-BE49-F238E27FC236}">
                <a16:creationId xmlns:a16="http://schemas.microsoft.com/office/drawing/2014/main" id="{975BF558-9947-47EE-A118-E59A866E88F5}"/>
              </a:ext>
            </a:extLst>
          </p:cNvPr>
          <p:cNvSpPr/>
          <p:nvPr/>
        </p:nvSpPr>
        <p:spPr>
          <a:xfrm>
            <a:off x="827584" y="1700808"/>
            <a:ext cx="7416824" cy="3416320"/>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400">
                <a:solidFill>
                  <a:srgbClr val="007C6A"/>
                </a:solidFill>
                <a:latin typeface="Courier New" panose="02070309020205020404" pitchFamily="49" charset="0"/>
              </a:rPr>
              <a:t>   在</a:t>
            </a:r>
            <a:r>
              <a:rPr lang="en-US" altLang="zh-CN" sz="2400">
                <a:solidFill>
                  <a:srgbClr val="007C6A"/>
                </a:solidFill>
                <a:latin typeface="Courier New" panose="02070309020205020404" pitchFamily="49" charset="0"/>
              </a:rPr>
              <a:t>Linux</a:t>
            </a:r>
            <a:r>
              <a:rPr lang="zh-CN" altLang="en-US" sz="2400">
                <a:solidFill>
                  <a:srgbClr val="007C6A"/>
                </a:solidFill>
                <a:latin typeface="Courier New" panose="02070309020205020404" pitchFamily="49" charset="0"/>
              </a:rPr>
              <a:t>程序中，</a:t>
            </a:r>
            <a:r>
              <a:rPr lang="en-US" altLang="zh-CN" sz="2400">
                <a:solidFill>
                  <a:srgbClr val="007C6A"/>
                </a:solidFill>
                <a:latin typeface="Courier New" panose="02070309020205020404" pitchFamily="49" charset="0"/>
              </a:rPr>
              <a:t>fork()</a:t>
            </a:r>
            <a:r>
              <a:rPr lang="zh-CN" altLang="en-US" sz="2400">
                <a:solidFill>
                  <a:srgbClr val="007C6A"/>
                </a:solidFill>
                <a:latin typeface="Courier New" panose="02070309020205020404" pitchFamily="49" charset="0"/>
              </a:rPr>
              <a:t>会产生一个和父进程完全相同的子进程，但子进程在此后多会</a:t>
            </a:r>
            <a:r>
              <a:rPr lang="en-US" altLang="zh-CN" sz="2400">
                <a:solidFill>
                  <a:srgbClr val="007C6A"/>
                </a:solidFill>
                <a:latin typeface="Courier New" panose="02070309020205020404" pitchFamily="49" charset="0"/>
              </a:rPr>
              <a:t>exec</a:t>
            </a:r>
            <a:r>
              <a:rPr lang="zh-CN" altLang="en-US" sz="2400">
                <a:solidFill>
                  <a:srgbClr val="007C6A"/>
                </a:solidFill>
                <a:latin typeface="Courier New" panose="02070309020205020404" pitchFamily="49" charset="0"/>
              </a:rPr>
              <a:t>系统调用，出于效率考虑，</a:t>
            </a:r>
            <a:r>
              <a:rPr lang="en-US" altLang="zh-CN" sz="2400">
                <a:solidFill>
                  <a:srgbClr val="007C6A"/>
                </a:solidFill>
                <a:latin typeface="Courier New" panose="02070309020205020404" pitchFamily="49" charset="0"/>
              </a:rPr>
              <a:t>Linux</a:t>
            </a:r>
            <a:r>
              <a:rPr lang="zh-CN" altLang="en-US" sz="2400">
                <a:solidFill>
                  <a:srgbClr val="007C6A"/>
                </a:solidFill>
                <a:latin typeface="Courier New" panose="02070309020205020404" pitchFamily="49" charset="0"/>
              </a:rPr>
              <a:t>中引入了“写时复制技术”，</a:t>
            </a:r>
            <a:r>
              <a:rPr lang="zh-CN" altLang="en-US" sz="2400" b="1">
                <a:solidFill>
                  <a:srgbClr val="007C6A"/>
                </a:solidFill>
                <a:latin typeface="Courier New" panose="02070309020205020404" pitchFamily="49" charset="0"/>
              </a:rPr>
              <a:t>一般情况父进程和子进程会共用同一段物理内存</a:t>
            </a:r>
            <a:r>
              <a:rPr lang="zh-CN" altLang="en-US" sz="2400">
                <a:solidFill>
                  <a:srgbClr val="007C6A"/>
                </a:solidFill>
                <a:latin typeface="Courier New" panose="02070309020205020404" pitchFamily="49" charset="0"/>
              </a:rPr>
              <a:t>，只有进程空间的各段的内容要发生变化时，才会将父进程的内容复制一份给子进程，。</a:t>
            </a:r>
            <a:endParaRPr lang="zh-CN" altLang="en-US" sz="2400">
              <a:solidFill>
                <a:srgbClr val="007C6A"/>
              </a:solidFill>
            </a:endParaRPr>
          </a:p>
        </p:txBody>
      </p:sp>
      <p:sp>
        <p:nvSpPr>
          <p:cNvPr id="4" name="矩形 3">
            <a:extLst>
              <a:ext uri="{FF2B5EF4-FFF2-40B4-BE49-F238E27FC236}">
                <a16:creationId xmlns:a16="http://schemas.microsoft.com/office/drawing/2014/main" id="{3C57E7F3-3DF3-4A67-B51D-9FFDAF5DDEDE}"/>
              </a:ext>
            </a:extLst>
          </p:cNvPr>
          <p:cNvSpPr/>
          <p:nvPr/>
        </p:nvSpPr>
        <p:spPr>
          <a:xfrm>
            <a:off x="2483768" y="116632"/>
            <a:ext cx="2839560"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的持久化</a:t>
            </a:r>
            <a:r>
              <a:rPr lang="en-US" altLang="zh-CN" sz="2400" b="1" dirty="0">
                <a:solidFill>
                  <a:schemeClr val="bg1"/>
                </a:solidFill>
              </a:rPr>
              <a:t>--RDB</a:t>
            </a:r>
          </a:p>
        </p:txBody>
      </p:sp>
    </p:spTree>
    <p:extLst>
      <p:ext uri="{BB962C8B-B14F-4D97-AF65-F5344CB8AC3E}">
        <p14:creationId xmlns:p14="http://schemas.microsoft.com/office/powerpoint/2010/main" val="68468910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E4E3EE6-8F43-40DC-81A9-288BDD0A896C}"/>
              </a:ext>
            </a:extLst>
          </p:cNvPr>
          <p:cNvSpPr/>
          <p:nvPr/>
        </p:nvSpPr>
        <p:spPr>
          <a:xfrm>
            <a:off x="827584" y="1916832"/>
            <a:ext cx="6124625" cy="400110"/>
          </a:xfrm>
          <a:prstGeom prst="rect">
            <a:avLst/>
          </a:prstGeom>
        </p:spPr>
        <p:txBody>
          <a:bodyPr wrap="none">
            <a:spAutoFit/>
          </a:bodyPr>
          <a:lstStyle/>
          <a:p>
            <a:pPr marL="285750" indent="-285750" algn="r">
              <a:buFont typeface="Arial" panose="020B0604020202020204" pitchFamily="34" charset="0"/>
              <a:buChar char="•"/>
            </a:pPr>
            <a:r>
              <a:rPr lang="zh-CN" altLang="en-US" sz="2000" dirty="0">
                <a:solidFill>
                  <a:srgbClr val="007C6A"/>
                </a:solidFill>
                <a:latin typeface="Verdana" panose="020B0604030504040204" pitchFamily="34" charset="0"/>
              </a:rPr>
              <a:t>在</a:t>
            </a:r>
            <a:r>
              <a:rPr lang="en-US" altLang="zh-CN" sz="2000" dirty="0" err="1">
                <a:solidFill>
                  <a:srgbClr val="007C6A"/>
                </a:solidFill>
                <a:latin typeface="Verdana" panose="020B0604030504040204" pitchFamily="34" charset="0"/>
              </a:rPr>
              <a:t>redis.conf</a:t>
            </a:r>
            <a:r>
              <a:rPr lang="zh-CN" altLang="en-US" sz="2000" dirty="0">
                <a:solidFill>
                  <a:srgbClr val="007C6A"/>
                </a:solidFill>
                <a:latin typeface="Verdana" panose="020B0604030504040204" pitchFamily="34" charset="0"/>
              </a:rPr>
              <a:t>中配置文件名称，默认为</a:t>
            </a:r>
            <a:r>
              <a:rPr lang="en-US" altLang="zh-CN" sz="2000" dirty="0" err="1">
                <a:solidFill>
                  <a:srgbClr val="007C6A"/>
                </a:solidFill>
                <a:latin typeface="Verdana" panose="020B0604030504040204" pitchFamily="34" charset="0"/>
              </a:rPr>
              <a:t>dump.rdb</a:t>
            </a:r>
            <a:endParaRPr lang="zh-CN" altLang="en-US" sz="2000" dirty="0">
              <a:solidFill>
                <a:srgbClr val="007C6A"/>
              </a:solidFill>
              <a:latin typeface="Verdana" panose="020B0604030504040204" pitchFamily="34" charset="0"/>
            </a:endParaRPr>
          </a:p>
        </p:txBody>
      </p:sp>
      <p:sp>
        <p:nvSpPr>
          <p:cNvPr id="3" name="矩形 2">
            <a:extLst>
              <a:ext uri="{FF2B5EF4-FFF2-40B4-BE49-F238E27FC236}">
                <a16:creationId xmlns:a16="http://schemas.microsoft.com/office/drawing/2014/main" id="{94181A1E-22D8-4630-9A60-9172815291FE}"/>
              </a:ext>
            </a:extLst>
          </p:cNvPr>
          <p:cNvSpPr/>
          <p:nvPr/>
        </p:nvSpPr>
        <p:spPr>
          <a:xfrm>
            <a:off x="395536" y="1124744"/>
            <a:ext cx="2893741" cy="461665"/>
          </a:xfrm>
          <a:prstGeom prst="rect">
            <a:avLst/>
          </a:prstGeom>
        </p:spPr>
        <p:txBody>
          <a:bodyPr wrap="none">
            <a:spAutoFit/>
          </a:bodyPr>
          <a:lstStyle/>
          <a:p>
            <a:pPr marL="342900" indent="-342900">
              <a:buFont typeface="Wingdings" panose="05000000000000000000" pitchFamily="2" charset="2"/>
              <a:buChar char="Ø"/>
            </a:pPr>
            <a:r>
              <a:rPr lang="en-US" altLang="zh-CN" sz="2400" err="1">
                <a:solidFill>
                  <a:srgbClr val="007C6A"/>
                </a:solidFill>
                <a:latin typeface="Verdana" panose="020B0604030504040204" pitchFamily="34" charset="0"/>
              </a:rPr>
              <a:t>rdb</a:t>
            </a:r>
            <a:r>
              <a:rPr lang="zh-CN" altLang="en-US" sz="2400">
                <a:solidFill>
                  <a:srgbClr val="007C6A"/>
                </a:solidFill>
                <a:latin typeface="Verdana" panose="020B0604030504040204" pitchFamily="34" charset="0"/>
              </a:rPr>
              <a:t>的保存的文件</a:t>
            </a:r>
            <a:endParaRPr lang="en-US" altLang="zh-CN" sz="2400">
              <a:solidFill>
                <a:srgbClr val="007C6A"/>
              </a:solidFill>
              <a:latin typeface="Verdana" panose="020B0604030504040204" pitchFamily="34" charset="0"/>
            </a:endParaRPr>
          </a:p>
        </p:txBody>
      </p:sp>
      <p:sp>
        <p:nvSpPr>
          <p:cNvPr id="4" name="矩形 3">
            <a:extLst>
              <a:ext uri="{FF2B5EF4-FFF2-40B4-BE49-F238E27FC236}">
                <a16:creationId xmlns:a16="http://schemas.microsoft.com/office/drawing/2014/main" id="{F913EA84-8A74-4D80-9EF0-F1CE49E5C74C}"/>
              </a:ext>
            </a:extLst>
          </p:cNvPr>
          <p:cNvSpPr/>
          <p:nvPr/>
        </p:nvSpPr>
        <p:spPr>
          <a:xfrm>
            <a:off x="827584" y="3356992"/>
            <a:ext cx="7488832" cy="707886"/>
          </a:xfrm>
          <a:prstGeom prst="rect">
            <a:avLst/>
          </a:prstGeom>
        </p:spPr>
        <p:txBody>
          <a:bodyPr wrap="square">
            <a:spAutoFit/>
          </a:bodyPr>
          <a:lstStyle/>
          <a:p>
            <a:pPr marL="285750" indent="-285750">
              <a:buFont typeface="Arial" panose="020B0604020202020204" pitchFamily="34" charset="0"/>
              <a:buChar char="•"/>
            </a:pPr>
            <a:r>
              <a:rPr lang="en-US" altLang="zh-CN" sz="2000" dirty="0" err="1">
                <a:solidFill>
                  <a:srgbClr val="007C6A"/>
                </a:solidFill>
                <a:latin typeface="Verdana" panose="020B0604030504040204" pitchFamily="34" charset="0"/>
              </a:rPr>
              <a:t>rdb</a:t>
            </a:r>
            <a:r>
              <a:rPr lang="zh-CN" altLang="en-US" sz="2000" dirty="0">
                <a:solidFill>
                  <a:srgbClr val="007C6A"/>
                </a:solidFill>
                <a:latin typeface="Verdana" panose="020B0604030504040204" pitchFamily="34" charset="0"/>
              </a:rPr>
              <a:t>文件的保存路径，也可以修改。默认为</a:t>
            </a:r>
            <a:r>
              <a:rPr lang="en-US" altLang="zh-CN" sz="2000" dirty="0">
                <a:solidFill>
                  <a:srgbClr val="007C6A"/>
                </a:solidFill>
                <a:latin typeface="Verdana" panose="020B0604030504040204" pitchFamily="34" charset="0"/>
              </a:rPr>
              <a:t>Redis</a:t>
            </a:r>
            <a:r>
              <a:rPr lang="zh-CN" altLang="en-US" sz="2000" dirty="0">
                <a:solidFill>
                  <a:srgbClr val="007C6A"/>
                </a:solidFill>
                <a:latin typeface="Verdana" panose="020B0604030504040204" pitchFamily="34" charset="0"/>
              </a:rPr>
              <a:t>启动时命令行所在的目录下</a:t>
            </a:r>
          </a:p>
        </p:txBody>
      </p:sp>
      <p:pic>
        <p:nvPicPr>
          <p:cNvPr id="5" name="图片 4">
            <a:extLst>
              <a:ext uri="{FF2B5EF4-FFF2-40B4-BE49-F238E27FC236}">
                <a16:creationId xmlns:a16="http://schemas.microsoft.com/office/drawing/2014/main" id="{B007C256-45A3-4D9C-93C5-13D70E89A96F}"/>
              </a:ext>
            </a:extLst>
          </p:cNvPr>
          <p:cNvPicPr>
            <a:picLocks noChangeAspect="1"/>
          </p:cNvPicPr>
          <p:nvPr/>
        </p:nvPicPr>
        <p:blipFill>
          <a:blip r:embed="rId2"/>
          <a:stretch>
            <a:fillRect/>
          </a:stretch>
        </p:blipFill>
        <p:spPr>
          <a:xfrm>
            <a:off x="1085625" y="4064878"/>
            <a:ext cx="5545897" cy="1649931"/>
          </a:xfrm>
          <a:prstGeom prst="rect">
            <a:avLst/>
          </a:prstGeom>
        </p:spPr>
      </p:pic>
      <p:pic>
        <p:nvPicPr>
          <p:cNvPr id="6" name="图片 5">
            <a:extLst>
              <a:ext uri="{FF2B5EF4-FFF2-40B4-BE49-F238E27FC236}">
                <a16:creationId xmlns:a16="http://schemas.microsoft.com/office/drawing/2014/main" id="{F05ED4BC-240A-4C53-B4EF-BBE6E6EFED05}"/>
              </a:ext>
            </a:extLst>
          </p:cNvPr>
          <p:cNvPicPr>
            <a:picLocks noChangeAspect="1"/>
          </p:cNvPicPr>
          <p:nvPr/>
        </p:nvPicPr>
        <p:blipFill>
          <a:blip r:embed="rId3"/>
          <a:stretch>
            <a:fillRect/>
          </a:stretch>
        </p:blipFill>
        <p:spPr>
          <a:xfrm>
            <a:off x="1085625" y="2427532"/>
            <a:ext cx="3977991" cy="597296"/>
          </a:xfrm>
          <a:prstGeom prst="rect">
            <a:avLst/>
          </a:prstGeom>
        </p:spPr>
      </p:pic>
      <p:sp>
        <p:nvSpPr>
          <p:cNvPr id="7" name="矩形 6">
            <a:extLst>
              <a:ext uri="{FF2B5EF4-FFF2-40B4-BE49-F238E27FC236}">
                <a16:creationId xmlns:a16="http://schemas.microsoft.com/office/drawing/2014/main" id="{EE36C941-16C2-485A-9395-EDD96D7681F6}"/>
              </a:ext>
            </a:extLst>
          </p:cNvPr>
          <p:cNvSpPr/>
          <p:nvPr/>
        </p:nvSpPr>
        <p:spPr>
          <a:xfrm>
            <a:off x="2483768" y="116632"/>
            <a:ext cx="2839560"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的持久化</a:t>
            </a:r>
            <a:r>
              <a:rPr lang="en-US" altLang="zh-CN" sz="2400" b="1" dirty="0">
                <a:solidFill>
                  <a:schemeClr val="bg1"/>
                </a:solidFill>
              </a:rPr>
              <a:t>--RDB</a:t>
            </a:r>
          </a:p>
        </p:txBody>
      </p:sp>
    </p:spTree>
    <p:extLst>
      <p:ext uri="{BB962C8B-B14F-4D97-AF65-F5344CB8AC3E}">
        <p14:creationId xmlns:p14="http://schemas.microsoft.com/office/powerpoint/2010/main" val="217518025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A5F53CA-C233-445C-B0D7-C21670B8C752}"/>
              </a:ext>
            </a:extLst>
          </p:cNvPr>
          <p:cNvSpPr/>
          <p:nvPr/>
        </p:nvSpPr>
        <p:spPr>
          <a:xfrm>
            <a:off x="467544" y="1124744"/>
            <a:ext cx="2585964" cy="461665"/>
          </a:xfrm>
          <a:prstGeom prst="rect">
            <a:avLst/>
          </a:prstGeom>
        </p:spPr>
        <p:txBody>
          <a:bodyPr wrap="none">
            <a:spAutoFit/>
          </a:bodyPr>
          <a:lstStyle/>
          <a:p>
            <a:pPr marL="342900" indent="-342900">
              <a:buFont typeface="Wingdings" panose="05000000000000000000" pitchFamily="2" charset="2"/>
              <a:buChar char="Ø"/>
            </a:pPr>
            <a:r>
              <a:rPr lang="en-US" altLang="zh-CN" sz="2400" err="1">
                <a:solidFill>
                  <a:srgbClr val="007C6A"/>
                </a:solidFill>
                <a:latin typeface="Verdana" panose="020B0604030504040204" pitchFamily="34" charset="0"/>
              </a:rPr>
              <a:t>rdb</a:t>
            </a:r>
            <a:r>
              <a:rPr lang="zh-CN" altLang="en-US" sz="2400">
                <a:solidFill>
                  <a:srgbClr val="007C6A"/>
                </a:solidFill>
                <a:latin typeface="Verdana" panose="020B0604030504040204" pitchFamily="34" charset="0"/>
              </a:rPr>
              <a:t>的保存策略</a:t>
            </a:r>
            <a:endParaRPr lang="en-US" altLang="zh-CN" sz="2400">
              <a:solidFill>
                <a:srgbClr val="007C6A"/>
              </a:solidFill>
              <a:latin typeface="Verdana" panose="020B0604030504040204" pitchFamily="34" charset="0"/>
            </a:endParaRPr>
          </a:p>
        </p:txBody>
      </p:sp>
      <p:pic>
        <p:nvPicPr>
          <p:cNvPr id="3" name="图片 2">
            <a:extLst>
              <a:ext uri="{FF2B5EF4-FFF2-40B4-BE49-F238E27FC236}">
                <a16:creationId xmlns:a16="http://schemas.microsoft.com/office/drawing/2014/main" id="{0D86D5BC-AF28-406B-B407-2C43F09106ED}"/>
              </a:ext>
            </a:extLst>
          </p:cNvPr>
          <p:cNvPicPr>
            <a:picLocks noChangeAspect="1"/>
          </p:cNvPicPr>
          <p:nvPr/>
        </p:nvPicPr>
        <p:blipFill>
          <a:blip r:embed="rId2"/>
          <a:stretch>
            <a:fillRect/>
          </a:stretch>
        </p:blipFill>
        <p:spPr>
          <a:xfrm>
            <a:off x="827584" y="1772816"/>
            <a:ext cx="6216672" cy="926406"/>
          </a:xfrm>
          <a:prstGeom prst="rect">
            <a:avLst/>
          </a:prstGeom>
          <a:ln>
            <a:solidFill>
              <a:schemeClr val="accent1"/>
            </a:solidFill>
          </a:ln>
        </p:spPr>
      </p:pic>
      <p:pic>
        <p:nvPicPr>
          <p:cNvPr id="4" name="图片 3">
            <a:extLst>
              <a:ext uri="{FF2B5EF4-FFF2-40B4-BE49-F238E27FC236}">
                <a16:creationId xmlns:a16="http://schemas.microsoft.com/office/drawing/2014/main" id="{5C50B80D-AB10-4B67-A623-27B49E10BB13}"/>
              </a:ext>
            </a:extLst>
          </p:cNvPr>
          <p:cNvPicPr>
            <a:picLocks noChangeAspect="1"/>
          </p:cNvPicPr>
          <p:nvPr/>
        </p:nvPicPr>
        <p:blipFill>
          <a:blip r:embed="rId3"/>
          <a:stretch>
            <a:fillRect/>
          </a:stretch>
        </p:blipFill>
        <p:spPr>
          <a:xfrm>
            <a:off x="814062" y="2850781"/>
            <a:ext cx="3352192" cy="873794"/>
          </a:xfrm>
          <a:prstGeom prst="rect">
            <a:avLst/>
          </a:prstGeom>
          <a:ln>
            <a:solidFill>
              <a:schemeClr val="accent1"/>
            </a:solidFill>
          </a:ln>
        </p:spPr>
      </p:pic>
      <p:sp>
        <p:nvSpPr>
          <p:cNvPr id="5" name="矩形 4">
            <a:extLst>
              <a:ext uri="{FF2B5EF4-FFF2-40B4-BE49-F238E27FC236}">
                <a16:creationId xmlns:a16="http://schemas.microsoft.com/office/drawing/2014/main" id="{E7AAE771-9F9C-415F-9193-D5774C9D2F42}"/>
              </a:ext>
            </a:extLst>
          </p:cNvPr>
          <p:cNvSpPr/>
          <p:nvPr/>
        </p:nvSpPr>
        <p:spPr>
          <a:xfrm>
            <a:off x="675934" y="4149080"/>
            <a:ext cx="2377574" cy="461665"/>
          </a:xfrm>
          <a:prstGeom prst="rect">
            <a:avLst/>
          </a:prstGeom>
        </p:spPr>
        <p:txBody>
          <a:bodyPr wrap="none">
            <a:spAutoFit/>
          </a:bodyPr>
          <a:lstStyle/>
          <a:p>
            <a:pPr marL="342900" indent="-342900">
              <a:buFont typeface="Wingdings" panose="05000000000000000000" pitchFamily="2" charset="2"/>
              <a:buChar char="Ø"/>
            </a:pPr>
            <a:r>
              <a:rPr lang="zh-CN" altLang="en-US" sz="2400">
                <a:solidFill>
                  <a:srgbClr val="007C6A"/>
                </a:solidFill>
                <a:latin typeface="Verdana" panose="020B0604030504040204" pitchFamily="34" charset="0"/>
              </a:rPr>
              <a:t>手动保存快照</a:t>
            </a:r>
            <a:endParaRPr lang="en-US" altLang="zh-CN" sz="2400">
              <a:solidFill>
                <a:srgbClr val="007C6A"/>
              </a:solidFill>
              <a:latin typeface="Verdana" panose="020B0604030504040204" pitchFamily="34" charset="0"/>
            </a:endParaRPr>
          </a:p>
        </p:txBody>
      </p:sp>
      <p:sp>
        <p:nvSpPr>
          <p:cNvPr id="6" name="矩形 5">
            <a:extLst>
              <a:ext uri="{FF2B5EF4-FFF2-40B4-BE49-F238E27FC236}">
                <a16:creationId xmlns:a16="http://schemas.microsoft.com/office/drawing/2014/main" id="{3DB3450F-CDF5-409C-A301-212C716FC77F}"/>
              </a:ext>
            </a:extLst>
          </p:cNvPr>
          <p:cNvSpPr/>
          <p:nvPr/>
        </p:nvSpPr>
        <p:spPr>
          <a:xfrm>
            <a:off x="1035974" y="4797152"/>
            <a:ext cx="5768274" cy="707886"/>
          </a:xfrm>
          <a:prstGeom prst="rect">
            <a:avLst/>
          </a:prstGeom>
        </p:spPr>
        <p:txBody>
          <a:bodyPr wrap="squar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命令</a:t>
            </a:r>
            <a:r>
              <a:rPr lang="en-US" altLang="zh-CN" sz="2000" dirty="0">
                <a:solidFill>
                  <a:srgbClr val="007C6A"/>
                </a:solidFill>
                <a:latin typeface="Verdana" panose="020B0604030504040204" pitchFamily="34" charset="0"/>
              </a:rPr>
              <a:t>save: </a:t>
            </a:r>
            <a:r>
              <a:rPr lang="zh-CN" altLang="en-US" sz="2000" dirty="0">
                <a:solidFill>
                  <a:srgbClr val="007C6A"/>
                </a:solidFill>
              </a:rPr>
              <a:t>只管保存，其它不管，全部阻塞</a:t>
            </a:r>
          </a:p>
          <a:p>
            <a:pPr marL="285750" indent="-285750">
              <a:buFont typeface="Arial" panose="020B0604020202020204" pitchFamily="34" charset="0"/>
              <a:buChar char="•"/>
            </a:pPr>
            <a:r>
              <a:rPr lang="en-US" altLang="zh-CN" sz="2000" dirty="0">
                <a:solidFill>
                  <a:srgbClr val="007C6A"/>
                </a:solidFill>
                <a:latin typeface="Verdana" panose="020B0604030504040204" pitchFamily="34" charset="0"/>
              </a:rPr>
              <a:t>save vs </a:t>
            </a:r>
            <a:r>
              <a:rPr lang="en-US" altLang="zh-CN" sz="2000" dirty="0" err="1">
                <a:solidFill>
                  <a:srgbClr val="007C6A"/>
                </a:solidFill>
                <a:latin typeface="Verdana" panose="020B0604030504040204" pitchFamily="34" charset="0"/>
              </a:rPr>
              <a:t>bgsave</a:t>
            </a:r>
            <a:endParaRPr lang="zh-CN" altLang="en-US" sz="2000" dirty="0">
              <a:solidFill>
                <a:srgbClr val="007C6A"/>
              </a:solidFill>
              <a:latin typeface="Verdana" panose="020B0604030504040204" pitchFamily="34" charset="0"/>
            </a:endParaRPr>
          </a:p>
        </p:txBody>
      </p:sp>
      <p:sp>
        <p:nvSpPr>
          <p:cNvPr id="7" name="矩形 6">
            <a:extLst>
              <a:ext uri="{FF2B5EF4-FFF2-40B4-BE49-F238E27FC236}">
                <a16:creationId xmlns:a16="http://schemas.microsoft.com/office/drawing/2014/main" id="{4ED7950E-51D9-4993-98A4-919EB9755A9A}"/>
              </a:ext>
            </a:extLst>
          </p:cNvPr>
          <p:cNvSpPr/>
          <p:nvPr/>
        </p:nvSpPr>
        <p:spPr>
          <a:xfrm>
            <a:off x="2483768" y="116632"/>
            <a:ext cx="2839560"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的持久化</a:t>
            </a:r>
            <a:r>
              <a:rPr lang="en-US" altLang="zh-CN" sz="2400" b="1" dirty="0">
                <a:solidFill>
                  <a:schemeClr val="bg1"/>
                </a:solidFill>
              </a:rPr>
              <a:t>--RDB</a:t>
            </a:r>
          </a:p>
        </p:txBody>
      </p:sp>
    </p:spTree>
    <p:extLst>
      <p:ext uri="{BB962C8B-B14F-4D97-AF65-F5344CB8AC3E}">
        <p14:creationId xmlns:p14="http://schemas.microsoft.com/office/powerpoint/2010/main" val="110173650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ADBF110-EE67-454F-BB46-891020889786}"/>
              </a:ext>
            </a:extLst>
          </p:cNvPr>
          <p:cNvSpPr/>
          <p:nvPr/>
        </p:nvSpPr>
        <p:spPr>
          <a:xfrm>
            <a:off x="395536" y="980728"/>
            <a:ext cx="4514954"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rPr>
              <a:t>stop-writes-on-</a:t>
            </a:r>
            <a:r>
              <a:rPr lang="en-US" altLang="zh-CN" sz="2400" dirty="0" err="1">
                <a:solidFill>
                  <a:srgbClr val="007C6A"/>
                </a:solidFill>
              </a:rPr>
              <a:t>bgsave</a:t>
            </a:r>
            <a:r>
              <a:rPr lang="en-US" altLang="zh-CN" sz="2400" dirty="0">
                <a:solidFill>
                  <a:srgbClr val="007C6A"/>
                </a:solidFill>
              </a:rPr>
              <a:t>-error yes</a:t>
            </a:r>
            <a:endParaRPr lang="en-US" altLang="zh-CN" sz="2400" dirty="0">
              <a:solidFill>
                <a:srgbClr val="007C6A"/>
              </a:solidFill>
              <a:latin typeface="Verdana" panose="020B0604030504040204" pitchFamily="34" charset="0"/>
            </a:endParaRPr>
          </a:p>
        </p:txBody>
      </p:sp>
      <p:sp>
        <p:nvSpPr>
          <p:cNvPr id="3" name="矩形 2">
            <a:extLst>
              <a:ext uri="{FF2B5EF4-FFF2-40B4-BE49-F238E27FC236}">
                <a16:creationId xmlns:a16="http://schemas.microsoft.com/office/drawing/2014/main" id="{AFAD728C-3E44-4663-B38C-E15732FA87F9}"/>
              </a:ext>
            </a:extLst>
          </p:cNvPr>
          <p:cNvSpPr/>
          <p:nvPr/>
        </p:nvSpPr>
        <p:spPr>
          <a:xfrm>
            <a:off x="755576" y="1628800"/>
            <a:ext cx="6465488" cy="400110"/>
          </a:xfrm>
          <a:prstGeom prst="rect">
            <a:avLst/>
          </a:prstGeom>
        </p:spPr>
        <p:txBody>
          <a:bodyPr wrap="non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当</a:t>
            </a:r>
            <a:r>
              <a:rPr lang="en-US" altLang="zh-CN" sz="2000" dirty="0">
                <a:solidFill>
                  <a:srgbClr val="007C6A"/>
                </a:solidFill>
                <a:latin typeface="Verdana" panose="020B0604030504040204" pitchFamily="34" charset="0"/>
              </a:rPr>
              <a:t>Redis</a:t>
            </a:r>
            <a:r>
              <a:rPr lang="zh-CN" altLang="en-US" sz="2000" dirty="0">
                <a:solidFill>
                  <a:srgbClr val="007C6A"/>
                </a:solidFill>
                <a:latin typeface="Verdana" panose="020B0604030504040204" pitchFamily="34" charset="0"/>
              </a:rPr>
              <a:t>无法写入磁盘的话，直接关掉</a:t>
            </a:r>
            <a:r>
              <a:rPr lang="en-US" altLang="zh-CN" sz="2000" dirty="0">
                <a:solidFill>
                  <a:srgbClr val="007C6A"/>
                </a:solidFill>
                <a:latin typeface="Verdana" panose="020B0604030504040204" pitchFamily="34" charset="0"/>
              </a:rPr>
              <a:t>Redis</a:t>
            </a:r>
            <a:r>
              <a:rPr lang="zh-CN" altLang="en-US" sz="2000" dirty="0">
                <a:solidFill>
                  <a:srgbClr val="007C6A"/>
                </a:solidFill>
                <a:latin typeface="Verdana" panose="020B0604030504040204" pitchFamily="34" charset="0"/>
              </a:rPr>
              <a:t>的写操作</a:t>
            </a:r>
          </a:p>
        </p:txBody>
      </p:sp>
      <p:sp>
        <p:nvSpPr>
          <p:cNvPr id="4" name="矩形 3">
            <a:extLst>
              <a:ext uri="{FF2B5EF4-FFF2-40B4-BE49-F238E27FC236}">
                <a16:creationId xmlns:a16="http://schemas.microsoft.com/office/drawing/2014/main" id="{174EE1F0-40F9-41D9-A22D-98EE657BD946}"/>
              </a:ext>
            </a:extLst>
          </p:cNvPr>
          <p:cNvSpPr/>
          <p:nvPr/>
        </p:nvSpPr>
        <p:spPr>
          <a:xfrm>
            <a:off x="395536" y="2545025"/>
            <a:ext cx="3024995"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err="1">
                <a:solidFill>
                  <a:srgbClr val="007C6A"/>
                </a:solidFill>
              </a:rPr>
              <a:t>rdbcompression</a:t>
            </a:r>
            <a:r>
              <a:rPr lang="en-US" altLang="zh-CN" sz="2400" dirty="0">
                <a:solidFill>
                  <a:srgbClr val="007C6A"/>
                </a:solidFill>
              </a:rPr>
              <a:t> yes</a:t>
            </a:r>
            <a:endParaRPr lang="en-US" altLang="zh-CN" sz="2400" dirty="0">
              <a:solidFill>
                <a:srgbClr val="007C6A"/>
              </a:solidFill>
              <a:latin typeface="Verdana" panose="020B0604030504040204" pitchFamily="34" charset="0"/>
            </a:endParaRPr>
          </a:p>
        </p:txBody>
      </p:sp>
      <p:sp>
        <p:nvSpPr>
          <p:cNvPr id="5" name="矩形 4">
            <a:extLst>
              <a:ext uri="{FF2B5EF4-FFF2-40B4-BE49-F238E27FC236}">
                <a16:creationId xmlns:a16="http://schemas.microsoft.com/office/drawing/2014/main" id="{67E68105-FE68-424C-AEBD-0395D5F14A7A}"/>
              </a:ext>
            </a:extLst>
          </p:cNvPr>
          <p:cNvSpPr/>
          <p:nvPr/>
        </p:nvSpPr>
        <p:spPr>
          <a:xfrm>
            <a:off x="755576" y="3193097"/>
            <a:ext cx="3724096" cy="400110"/>
          </a:xfrm>
          <a:prstGeom prst="rect">
            <a:avLst/>
          </a:prstGeom>
        </p:spPr>
        <p:txBody>
          <a:bodyPr wrap="none">
            <a:spAutoFit/>
          </a:bodyPr>
          <a:lstStyle/>
          <a:p>
            <a:pPr marL="285750" indent="-285750">
              <a:buFont typeface="Arial" panose="020B0604020202020204" pitchFamily="34" charset="0"/>
              <a:buChar char="•"/>
            </a:pPr>
            <a:r>
              <a:rPr lang="zh-CN" altLang="en-US" sz="2000">
                <a:solidFill>
                  <a:srgbClr val="007C6A"/>
                </a:solidFill>
                <a:latin typeface="Verdana" panose="020B0604030504040204" pitchFamily="34" charset="0"/>
              </a:rPr>
              <a:t>进行</a:t>
            </a:r>
            <a:r>
              <a:rPr lang="en-US" altLang="zh-CN" sz="2000" err="1">
                <a:solidFill>
                  <a:srgbClr val="007C6A"/>
                </a:solidFill>
                <a:latin typeface="Verdana" panose="020B0604030504040204" pitchFamily="34" charset="0"/>
              </a:rPr>
              <a:t>rdb</a:t>
            </a:r>
            <a:r>
              <a:rPr lang="zh-CN" altLang="en-US" sz="2000">
                <a:solidFill>
                  <a:srgbClr val="007C6A"/>
                </a:solidFill>
                <a:latin typeface="Verdana" panose="020B0604030504040204" pitchFamily="34" charset="0"/>
              </a:rPr>
              <a:t>保存时，将文件压缩</a:t>
            </a:r>
          </a:p>
        </p:txBody>
      </p:sp>
      <p:sp>
        <p:nvSpPr>
          <p:cNvPr id="6" name="矩形 5">
            <a:extLst>
              <a:ext uri="{FF2B5EF4-FFF2-40B4-BE49-F238E27FC236}">
                <a16:creationId xmlns:a16="http://schemas.microsoft.com/office/drawing/2014/main" id="{2BAFE999-EFA7-4E7B-8B9F-9B49BD97F91F}"/>
              </a:ext>
            </a:extLst>
          </p:cNvPr>
          <p:cNvSpPr/>
          <p:nvPr/>
        </p:nvSpPr>
        <p:spPr>
          <a:xfrm>
            <a:off x="419439" y="4295729"/>
            <a:ext cx="2676054"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err="1">
                <a:solidFill>
                  <a:srgbClr val="007C6A"/>
                </a:solidFill>
              </a:rPr>
              <a:t>rdbchecksum</a:t>
            </a:r>
            <a:r>
              <a:rPr lang="en-US" altLang="zh-CN" sz="2400" dirty="0">
                <a:solidFill>
                  <a:srgbClr val="007C6A"/>
                </a:solidFill>
              </a:rPr>
              <a:t> yes</a:t>
            </a:r>
            <a:endParaRPr lang="en-US" altLang="zh-CN" sz="2400" dirty="0">
              <a:solidFill>
                <a:srgbClr val="007C6A"/>
              </a:solidFill>
              <a:latin typeface="Verdana" panose="020B0604030504040204" pitchFamily="34" charset="0"/>
            </a:endParaRPr>
          </a:p>
        </p:txBody>
      </p:sp>
      <p:sp>
        <p:nvSpPr>
          <p:cNvPr id="7" name="矩形 6">
            <a:extLst>
              <a:ext uri="{FF2B5EF4-FFF2-40B4-BE49-F238E27FC236}">
                <a16:creationId xmlns:a16="http://schemas.microsoft.com/office/drawing/2014/main" id="{F9E7EB2C-8F08-4A28-85AD-1B5C5F536CFE}"/>
              </a:ext>
            </a:extLst>
          </p:cNvPr>
          <p:cNvSpPr/>
          <p:nvPr/>
        </p:nvSpPr>
        <p:spPr>
          <a:xfrm>
            <a:off x="783533" y="4952084"/>
            <a:ext cx="6912768" cy="1015663"/>
          </a:xfrm>
          <a:prstGeom prst="rect">
            <a:avLst/>
          </a:prstGeom>
        </p:spPr>
        <p:txBody>
          <a:bodyPr wrap="squar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在存储快照后，还可以让</a:t>
            </a:r>
            <a:r>
              <a:rPr lang="en-US" altLang="zh-CN" sz="2000" dirty="0">
                <a:solidFill>
                  <a:srgbClr val="007C6A"/>
                </a:solidFill>
                <a:latin typeface="Verdana" panose="020B0604030504040204" pitchFamily="34" charset="0"/>
              </a:rPr>
              <a:t>Redis</a:t>
            </a:r>
            <a:r>
              <a:rPr lang="zh-CN" altLang="en-US" sz="2000" dirty="0">
                <a:solidFill>
                  <a:srgbClr val="007C6A"/>
                </a:solidFill>
                <a:latin typeface="Verdana" panose="020B0604030504040204" pitchFamily="34" charset="0"/>
              </a:rPr>
              <a:t>使用</a:t>
            </a:r>
            <a:r>
              <a:rPr lang="en-US" altLang="zh-CN" sz="2000" dirty="0">
                <a:solidFill>
                  <a:srgbClr val="007C6A"/>
                </a:solidFill>
                <a:latin typeface="Verdana" panose="020B0604030504040204" pitchFamily="34" charset="0"/>
              </a:rPr>
              <a:t>CRC64</a:t>
            </a:r>
            <a:r>
              <a:rPr lang="zh-CN" altLang="en-US" sz="2000" dirty="0">
                <a:solidFill>
                  <a:srgbClr val="007C6A"/>
                </a:solidFill>
                <a:latin typeface="Verdana" panose="020B0604030504040204" pitchFamily="34" charset="0"/>
              </a:rPr>
              <a:t>算法来进行数据校验，但是这样做会增加大约</a:t>
            </a:r>
            <a:r>
              <a:rPr lang="en-US" altLang="zh-CN" sz="2000" dirty="0">
                <a:solidFill>
                  <a:srgbClr val="007C6A"/>
                </a:solidFill>
                <a:latin typeface="Verdana" panose="020B0604030504040204" pitchFamily="34" charset="0"/>
              </a:rPr>
              <a:t>10%</a:t>
            </a:r>
            <a:r>
              <a:rPr lang="zh-CN" altLang="en-US" sz="2000" dirty="0">
                <a:solidFill>
                  <a:srgbClr val="007C6A"/>
                </a:solidFill>
                <a:latin typeface="Verdana" panose="020B0604030504040204" pitchFamily="34" charset="0"/>
              </a:rPr>
              <a:t>的性能消耗，如果希望获取到最大的性能提升，可以关闭此功能</a:t>
            </a:r>
          </a:p>
        </p:txBody>
      </p:sp>
      <p:sp>
        <p:nvSpPr>
          <p:cNvPr id="8" name="矩形 7">
            <a:extLst>
              <a:ext uri="{FF2B5EF4-FFF2-40B4-BE49-F238E27FC236}">
                <a16:creationId xmlns:a16="http://schemas.microsoft.com/office/drawing/2014/main" id="{D617149F-F130-4617-8AF4-92A1B9DDEE0D}"/>
              </a:ext>
            </a:extLst>
          </p:cNvPr>
          <p:cNvSpPr/>
          <p:nvPr/>
        </p:nvSpPr>
        <p:spPr>
          <a:xfrm>
            <a:off x="2483768" y="116632"/>
            <a:ext cx="2839560"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的持久化</a:t>
            </a:r>
            <a:r>
              <a:rPr lang="en-US" altLang="zh-CN" sz="2400" b="1" dirty="0">
                <a:solidFill>
                  <a:schemeClr val="bg1"/>
                </a:solidFill>
              </a:rPr>
              <a:t>--RDB</a:t>
            </a:r>
          </a:p>
        </p:txBody>
      </p:sp>
    </p:spTree>
    <p:extLst>
      <p:ext uri="{BB962C8B-B14F-4D97-AF65-F5344CB8AC3E}">
        <p14:creationId xmlns:p14="http://schemas.microsoft.com/office/powerpoint/2010/main" val="3404693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4">
            <a:extLst>
              <a:ext uri="{FF2B5EF4-FFF2-40B4-BE49-F238E27FC236}">
                <a16:creationId xmlns:a16="http://schemas.microsoft.com/office/drawing/2014/main" id="{669B41C7-823F-4BA6-A854-4B127A3FB16F}"/>
              </a:ext>
            </a:extLst>
          </p:cNvPr>
          <p:cNvSpPr txBox="1"/>
          <p:nvPr/>
        </p:nvSpPr>
        <p:spPr>
          <a:xfrm>
            <a:off x="683568" y="1462886"/>
            <a:ext cx="8208912" cy="2246769"/>
          </a:xfrm>
          <a:prstGeom prst="rect">
            <a:avLst/>
          </a:prstGeom>
          <a:noFill/>
        </p:spPr>
        <p:txBody>
          <a:bodyPr wrap="square" lIns="91439" tIns="45720" rIns="91439" bIns="45720" rtlCol="0">
            <a:spAutoFit/>
          </a:bodyPr>
          <a:lstStyle/>
          <a:p>
            <a:r>
              <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rPr>
              <a:t> NoSQL</a:t>
            </a: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数据库概述</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a:p>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buFont typeface="Arial" panose="020B0604020202020204" pitchFamily="34" charset="0"/>
              <a:buChar char="•"/>
            </a:pPr>
            <a:r>
              <a:rPr lang="en-US" altLang="zh-CN" sz="2000">
                <a:solidFill>
                  <a:srgbClr val="007C6A"/>
                </a:solidFill>
              </a:rPr>
              <a:t>NoSQL(NoSQL = Not Only SQL )</a:t>
            </a:r>
            <a:r>
              <a:rPr lang="zh-CN" altLang="en-US" sz="2000">
                <a:solidFill>
                  <a:srgbClr val="007C6A"/>
                </a:solidFill>
              </a:rPr>
              <a:t>，意即</a:t>
            </a:r>
            <a:r>
              <a:rPr lang="en-US" altLang="zh-CN" sz="2000">
                <a:solidFill>
                  <a:srgbClr val="007C6A"/>
                </a:solidFill>
              </a:rPr>
              <a:t>“</a:t>
            </a:r>
            <a:r>
              <a:rPr lang="zh-CN" altLang="en-US" sz="2000">
                <a:solidFill>
                  <a:srgbClr val="007C6A"/>
                </a:solidFill>
              </a:rPr>
              <a:t>不仅仅是</a:t>
            </a:r>
            <a:r>
              <a:rPr lang="en-US" altLang="zh-CN" sz="2000">
                <a:solidFill>
                  <a:srgbClr val="007C6A"/>
                </a:solidFill>
              </a:rPr>
              <a:t>SQL”</a:t>
            </a:r>
            <a:r>
              <a:rPr lang="zh-CN" altLang="en-US" sz="2000">
                <a:solidFill>
                  <a:srgbClr val="007C6A"/>
                </a:solidFill>
              </a:rPr>
              <a:t>，泛指非关系型的数据库。 </a:t>
            </a:r>
          </a:p>
          <a:p>
            <a:pPr marL="342900" indent="-342900">
              <a:buFont typeface="Arial" panose="020B0604020202020204" pitchFamily="34" charset="0"/>
              <a:buChar char="•"/>
            </a:pPr>
            <a:r>
              <a:rPr lang="en-US" altLang="zh-CN" sz="2000">
                <a:solidFill>
                  <a:srgbClr val="007C6A"/>
                </a:solidFill>
              </a:rPr>
              <a:t>NoSQL </a:t>
            </a:r>
            <a:r>
              <a:rPr lang="zh-CN" altLang="en-US" sz="2000">
                <a:solidFill>
                  <a:srgbClr val="007C6A"/>
                </a:solidFill>
              </a:rPr>
              <a:t>不依赖业务逻辑方式存储，而以简单的</a:t>
            </a:r>
            <a:r>
              <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rPr>
              <a:t>key-value</a:t>
            </a:r>
            <a:r>
              <a:rPr lang="zh-CN" altLang="en-US" sz="2000">
                <a:solidFill>
                  <a:srgbClr val="007C6A"/>
                </a:solidFill>
                <a:latin typeface="Arial" panose="020B0604020202020204" pitchFamily="34" charset="0"/>
                <a:ea typeface="微软雅黑" panose="020B0503020204020204" pitchFamily="34" charset="-122"/>
                <a:sym typeface="Arial" panose="020B0604020202020204" pitchFamily="34" charset="0"/>
              </a:rPr>
              <a:t>模式存储。因此大大的增加了数据库的扩展能力。</a:t>
            </a:r>
            <a:endParaRPr lang="en-US" altLang="zh-CN" sz="200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buFont typeface="Arial" panose="020B0604020202020204" pitchFamily="34" charset="0"/>
              <a:buChar char="•"/>
            </a:pPr>
            <a:endPar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矩形 2">
            <a:extLst>
              <a:ext uri="{FF2B5EF4-FFF2-40B4-BE49-F238E27FC236}">
                <a16:creationId xmlns:a16="http://schemas.microsoft.com/office/drawing/2014/main" id="{AC50092A-33EB-4833-9EA2-386867E8BAF2}"/>
              </a:ext>
            </a:extLst>
          </p:cNvPr>
          <p:cNvSpPr/>
          <p:nvPr/>
        </p:nvSpPr>
        <p:spPr>
          <a:xfrm>
            <a:off x="683568" y="3526541"/>
            <a:ext cx="2377574" cy="369332"/>
          </a:xfrm>
          <a:prstGeom prst="rect">
            <a:avLst/>
          </a:prstGeom>
        </p:spPr>
        <p:txBody>
          <a:bodyPr wrap="none">
            <a:spAutoFit/>
          </a:bodyPr>
          <a:lstStyle/>
          <a:p>
            <a:pPr marL="342900" indent="-342900">
              <a:buFont typeface="Arial" panose="020B0604020202020204" pitchFamily="34" charset="0"/>
              <a:buChar char="•"/>
            </a:pPr>
            <a:r>
              <a:rPr lang="zh-CN" altLang="en-US">
                <a:solidFill>
                  <a:srgbClr val="007C6A"/>
                </a:solidFill>
                <a:latin typeface="Arial" panose="020B0604020202020204" pitchFamily="34" charset="0"/>
                <a:ea typeface="微软雅黑" panose="020B0503020204020204" pitchFamily="34" charset="-122"/>
                <a:sym typeface="Arial" panose="020B0604020202020204" pitchFamily="34" charset="0"/>
              </a:rPr>
              <a:t>不遵循</a:t>
            </a:r>
            <a:r>
              <a:rPr lang="en-US" altLang="zh-CN">
                <a:solidFill>
                  <a:srgbClr val="007C6A"/>
                </a:solidFill>
                <a:latin typeface="Arial" panose="020B0604020202020204" pitchFamily="34" charset="0"/>
                <a:ea typeface="微软雅黑" panose="020B0503020204020204" pitchFamily="34" charset="-122"/>
                <a:sym typeface="Arial" panose="020B0604020202020204" pitchFamily="34" charset="0"/>
              </a:rPr>
              <a:t>SQL</a:t>
            </a:r>
            <a:r>
              <a:rPr lang="zh-CN" altLang="en-US">
                <a:solidFill>
                  <a:srgbClr val="007C6A"/>
                </a:solidFill>
                <a:latin typeface="Arial" panose="020B0604020202020204" pitchFamily="34" charset="0"/>
                <a:ea typeface="微软雅黑" panose="020B0503020204020204" pitchFamily="34" charset="-122"/>
                <a:sym typeface="Arial" panose="020B0604020202020204" pitchFamily="34" charset="0"/>
              </a:rPr>
              <a:t>标准。</a:t>
            </a:r>
            <a:endParaRPr lang="en-US" altLang="zh-CN">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a:extLst>
              <a:ext uri="{FF2B5EF4-FFF2-40B4-BE49-F238E27FC236}">
                <a16:creationId xmlns:a16="http://schemas.microsoft.com/office/drawing/2014/main" id="{1F517300-37BA-407B-A1E7-A34404C270ED}"/>
              </a:ext>
            </a:extLst>
          </p:cNvPr>
          <p:cNvSpPr/>
          <p:nvPr/>
        </p:nvSpPr>
        <p:spPr>
          <a:xfrm>
            <a:off x="683568" y="4128734"/>
            <a:ext cx="2005677" cy="369332"/>
          </a:xfrm>
          <a:prstGeom prst="rect">
            <a:avLst/>
          </a:prstGeom>
        </p:spPr>
        <p:txBody>
          <a:bodyPr wrap="none">
            <a:spAutoFit/>
          </a:bodyPr>
          <a:lstStyle/>
          <a:p>
            <a:pPr marL="342900" indent="-342900">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不支持</a:t>
            </a:r>
            <a:r>
              <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rPr>
              <a:t>ACID</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a:extLst>
              <a:ext uri="{FF2B5EF4-FFF2-40B4-BE49-F238E27FC236}">
                <a16:creationId xmlns:a16="http://schemas.microsoft.com/office/drawing/2014/main" id="{AE6F3534-9573-44B6-8547-188D5E72D6A1}"/>
              </a:ext>
            </a:extLst>
          </p:cNvPr>
          <p:cNvSpPr/>
          <p:nvPr/>
        </p:nvSpPr>
        <p:spPr>
          <a:xfrm>
            <a:off x="683568" y="4730927"/>
            <a:ext cx="2608406" cy="369332"/>
          </a:xfrm>
          <a:prstGeom prst="rect">
            <a:avLst/>
          </a:prstGeom>
        </p:spPr>
        <p:txBody>
          <a:bodyPr wrap="none">
            <a:spAutoFit/>
          </a:bodyPr>
          <a:lstStyle/>
          <a:p>
            <a:pPr marL="342900" indent="-342900">
              <a:buFont typeface="Arial" panose="020B0604020202020204" pitchFamily="34" charset="0"/>
              <a:buChar char="•"/>
            </a:pPr>
            <a:r>
              <a:rPr lang="zh-CN" altLang="en-US">
                <a:solidFill>
                  <a:srgbClr val="007C6A"/>
                </a:solidFill>
                <a:latin typeface="Arial" panose="020B0604020202020204" pitchFamily="34" charset="0"/>
                <a:ea typeface="微软雅黑" panose="020B0503020204020204" pitchFamily="34" charset="-122"/>
                <a:sym typeface="Arial" panose="020B0604020202020204" pitchFamily="34" charset="0"/>
              </a:rPr>
              <a:t>远超于</a:t>
            </a:r>
            <a:r>
              <a:rPr lang="en-US" altLang="zh-CN">
                <a:solidFill>
                  <a:srgbClr val="007C6A"/>
                </a:solidFill>
                <a:latin typeface="Arial" panose="020B0604020202020204" pitchFamily="34" charset="0"/>
                <a:ea typeface="微软雅黑" panose="020B0503020204020204" pitchFamily="34" charset="-122"/>
                <a:sym typeface="Arial" panose="020B0604020202020204" pitchFamily="34" charset="0"/>
              </a:rPr>
              <a:t>SQL</a:t>
            </a:r>
            <a:r>
              <a:rPr lang="zh-CN" altLang="en-US">
                <a:solidFill>
                  <a:srgbClr val="007C6A"/>
                </a:solidFill>
                <a:latin typeface="Arial" panose="020B0604020202020204" pitchFamily="34" charset="0"/>
                <a:ea typeface="微软雅黑" panose="020B0503020204020204" pitchFamily="34" charset="-122"/>
                <a:sym typeface="Arial" panose="020B0604020202020204" pitchFamily="34" charset="0"/>
              </a:rPr>
              <a:t>的性能。</a:t>
            </a:r>
            <a:endParaRPr lang="en-US" altLang="zh-CN">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矩形 5">
            <a:extLst>
              <a:ext uri="{FF2B5EF4-FFF2-40B4-BE49-F238E27FC236}">
                <a16:creationId xmlns:a16="http://schemas.microsoft.com/office/drawing/2014/main" id="{B9E0354F-246A-4E8B-9EB5-F2D16E2B913F}"/>
              </a:ext>
            </a:extLst>
          </p:cNvPr>
          <p:cNvSpPr/>
          <p:nvPr/>
        </p:nvSpPr>
        <p:spPr>
          <a:xfrm>
            <a:off x="2421083" y="290714"/>
            <a:ext cx="2337499" cy="400110"/>
          </a:xfrm>
          <a:prstGeom prst="rect">
            <a:avLst/>
          </a:prstGeom>
        </p:spPr>
        <p:txBody>
          <a:bodyPr wrap="none">
            <a:spAutoFit/>
          </a:bodyPr>
          <a:lstStyle/>
          <a:p>
            <a:r>
              <a:rPr lang="en-US" altLang="zh-CN" sz="2000" b="1">
                <a:solidFill>
                  <a:schemeClr val="bg1"/>
                </a:solidFill>
                <a:latin typeface="Arial" panose="020B0604020202020204" pitchFamily="34" charset="0"/>
                <a:ea typeface="微软雅黑" panose="020B0503020204020204" pitchFamily="34" charset="-122"/>
                <a:sym typeface="Arial" panose="020B0604020202020204" pitchFamily="34" charset="0"/>
              </a:rPr>
              <a:t>NoSQL</a:t>
            </a:r>
            <a:r>
              <a:rPr lang="zh-CN" altLang="en-US" sz="2000" b="1">
                <a:solidFill>
                  <a:schemeClr val="bg1"/>
                </a:solidFill>
                <a:latin typeface="Arial" panose="020B0604020202020204" pitchFamily="34" charset="0"/>
                <a:ea typeface="微软雅黑" panose="020B0503020204020204" pitchFamily="34" charset="-122"/>
                <a:sym typeface="Arial" panose="020B0604020202020204" pitchFamily="34" charset="0"/>
              </a:rPr>
              <a:t>数据库简介</a:t>
            </a:r>
            <a:endParaRPr lang="zh-CN" altLang="en-US" sz="2000"/>
          </a:p>
        </p:txBody>
      </p:sp>
    </p:spTree>
    <p:extLst>
      <p:ext uri="{BB962C8B-B14F-4D97-AF65-F5344CB8AC3E}">
        <p14:creationId xmlns:p14="http://schemas.microsoft.com/office/powerpoint/2010/main" val="95650300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224EDC0-1E24-4D9F-B63C-4589126903C4}"/>
              </a:ext>
            </a:extLst>
          </p:cNvPr>
          <p:cNvSpPr/>
          <p:nvPr/>
        </p:nvSpPr>
        <p:spPr>
          <a:xfrm>
            <a:off x="467544" y="1124744"/>
            <a:ext cx="1970411" cy="461665"/>
          </a:xfrm>
          <a:prstGeom prst="rect">
            <a:avLst/>
          </a:prstGeom>
        </p:spPr>
        <p:txBody>
          <a:bodyPr wrap="none">
            <a:spAutoFit/>
          </a:bodyPr>
          <a:lstStyle/>
          <a:p>
            <a:pPr marL="342900" indent="-342900">
              <a:buFont typeface="Wingdings" panose="05000000000000000000" pitchFamily="2" charset="2"/>
              <a:buChar char="Ø"/>
            </a:pPr>
            <a:r>
              <a:rPr lang="en-US" altLang="zh-CN" sz="2400" err="1">
                <a:solidFill>
                  <a:srgbClr val="007C6A"/>
                </a:solidFill>
                <a:latin typeface="Verdana" panose="020B0604030504040204" pitchFamily="34" charset="0"/>
              </a:rPr>
              <a:t>rdb</a:t>
            </a:r>
            <a:r>
              <a:rPr lang="zh-CN" altLang="en-US" sz="2400">
                <a:solidFill>
                  <a:srgbClr val="007C6A"/>
                </a:solidFill>
                <a:latin typeface="Verdana" panose="020B0604030504040204" pitchFamily="34" charset="0"/>
              </a:rPr>
              <a:t>的备份</a:t>
            </a:r>
            <a:endParaRPr lang="en-US" altLang="zh-CN" sz="2400">
              <a:solidFill>
                <a:srgbClr val="007C6A"/>
              </a:solidFill>
              <a:latin typeface="Verdana" panose="020B0604030504040204" pitchFamily="34" charset="0"/>
            </a:endParaRPr>
          </a:p>
        </p:txBody>
      </p:sp>
      <p:sp>
        <p:nvSpPr>
          <p:cNvPr id="3" name="矩形 2">
            <a:extLst>
              <a:ext uri="{FF2B5EF4-FFF2-40B4-BE49-F238E27FC236}">
                <a16:creationId xmlns:a16="http://schemas.microsoft.com/office/drawing/2014/main" id="{A7BB3641-1C9D-44E2-91E7-C509373DC4F3}"/>
              </a:ext>
            </a:extLst>
          </p:cNvPr>
          <p:cNvSpPr/>
          <p:nvPr/>
        </p:nvSpPr>
        <p:spPr>
          <a:xfrm>
            <a:off x="776562" y="1767589"/>
            <a:ext cx="5440913" cy="400110"/>
          </a:xfrm>
          <a:prstGeom prst="rect">
            <a:avLst/>
          </a:prstGeom>
        </p:spPr>
        <p:txBody>
          <a:bodyPr wrap="none">
            <a:spAutoFit/>
          </a:bodyPr>
          <a:lstStyle/>
          <a:p>
            <a:pPr marL="285750" indent="-285750">
              <a:buFont typeface="Arial" panose="020B0604020202020204" pitchFamily="34" charset="0"/>
              <a:buChar char="•"/>
            </a:pPr>
            <a:r>
              <a:rPr lang="zh-CN" altLang="en-US" sz="2000">
                <a:solidFill>
                  <a:srgbClr val="007C6A"/>
                </a:solidFill>
                <a:latin typeface="Verdana" panose="020B0604030504040204" pitchFamily="34" charset="0"/>
              </a:rPr>
              <a:t>先通过</a:t>
            </a:r>
            <a:r>
              <a:rPr lang="en-US" altLang="zh-CN" sz="2000" err="1">
                <a:solidFill>
                  <a:srgbClr val="007C6A"/>
                </a:solidFill>
                <a:latin typeface="Verdana" panose="020B0604030504040204" pitchFamily="34" charset="0"/>
              </a:rPr>
              <a:t>config</a:t>
            </a:r>
            <a:r>
              <a:rPr lang="en-US" altLang="zh-CN" sz="2000">
                <a:solidFill>
                  <a:srgbClr val="007C6A"/>
                </a:solidFill>
                <a:latin typeface="Verdana" panose="020B0604030504040204" pitchFamily="34" charset="0"/>
              </a:rPr>
              <a:t> get </a:t>
            </a:r>
            <a:r>
              <a:rPr lang="en-US" altLang="zh-CN" sz="2000" err="1">
                <a:solidFill>
                  <a:srgbClr val="007C6A"/>
                </a:solidFill>
                <a:latin typeface="Verdana" panose="020B0604030504040204" pitchFamily="34" charset="0"/>
              </a:rPr>
              <a:t>dir</a:t>
            </a:r>
            <a:r>
              <a:rPr lang="en-US" altLang="zh-CN" sz="2000">
                <a:solidFill>
                  <a:srgbClr val="007C6A"/>
                </a:solidFill>
                <a:latin typeface="Verdana" panose="020B0604030504040204" pitchFamily="34" charset="0"/>
              </a:rPr>
              <a:t>  </a:t>
            </a:r>
            <a:r>
              <a:rPr lang="zh-CN" altLang="en-US" sz="2000">
                <a:solidFill>
                  <a:srgbClr val="007C6A"/>
                </a:solidFill>
                <a:latin typeface="Verdana" panose="020B0604030504040204" pitchFamily="34" charset="0"/>
              </a:rPr>
              <a:t>查询</a:t>
            </a:r>
            <a:r>
              <a:rPr lang="en-US" altLang="zh-CN" sz="2000" err="1">
                <a:solidFill>
                  <a:srgbClr val="007C6A"/>
                </a:solidFill>
                <a:latin typeface="Verdana" panose="020B0604030504040204" pitchFamily="34" charset="0"/>
              </a:rPr>
              <a:t>rdb</a:t>
            </a:r>
            <a:r>
              <a:rPr lang="zh-CN" altLang="en-US" sz="2000">
                <a:solidFill>
                  <a:srgbClr val="007C6A"/>
                </a:solidFill>
                <a:latin typeface="Verdana" panose="020B0604030504040204" pitchFamily="34" charset="0"/>
              </a:rPr>
              <a:t>文件的目录</a:t>
            </a:r>
            <a:r>
              <a:rPr lang="en-US" altLang="zh-CN" sz="2000">
                <a:solidFill>
                  <a:srgbClr val="007C6A"/>
                </a:solidFill>
                <a:latin typeface="Verdana" panose="020B0604030504040204" pitchFamily="34" charset="0"/>
              </a:rPr>
              <a:t> </a:t>
            </a:r>
            <a:endParaRPr lang="zh-CN" altLang="en-US" sz="2000">
              <a:solidFill>
                <a:srgbClr val="007C6A"/>
              </a:solidFill>
              <a:latin typeface="Verdana" panose="020B0604030504040204" pitchFamily="34" charset="0"/>
            </a:endParaRPr>
          </a:p>
        </p:txBody>
      </p:sp>
      <p:sp>
        <p:nvSpPr>
          <p:cNvPr id="4" name="矩形 3">
            <a:extLst>
              <a:ext uri="{FF2B5EF4-FFF2-40B4-BE49-F238E27FC236}">
                <a16:creationId xmlns:a16="http://schemas.microsoft.com/office/drawing/2014/main" id="{3C50C1FE-38C9-48E5-9D67-02A2DD2FD7C7}"/>
              </a:ext>
            </a:extLst>
          </p:cNvPr>
          <p:cNvSpPr/>
          <p:nvPr/>
        </p:nvSpPr>
        <p:spPr>
          <a:xfrm>
            <a:off x="776562" y="2348880"/>
            <a:ext cx="3980577" cy="400110"/>
          </a:xfrm>
          <a:prstGeom prst="rect">
            <a:avLst/>
          </a:prstGeom>
        </p:spPr>
        <p:txBody>
          <a:bodyPr wrap="none">
            <a:spAutoFit/>
          </a:bodyPr>
          <a:lstStyle/>
          <a:p>
            <a:pPr marL="285750" indent="-285750">
              <a:buFont typeface="Arial" panose="020B0604020202020204" pitchFamily="34" charset="0"/>
              <a:buChar char="•"/>
            </a:pPr>
            <a:r>
              <a:rPr lang="zh-CN" altLang="en-US" sz="2000">
                <a:solidFill>
                  <a:srgbClr val="007C6A"/>
                </a:solidFill>
                <a:latin typeface="Verdana" panose="020B0604030504040204" pitchFamily="34" charset="0"/>
              </a:rPr>
              <a:t>将</a:t>
            </a:r>
            <a:r>
              <a:rPr lang="en-US" altLang="zh-CN" sz="2000">
                <a:solidFill>
                  <a:srgbClr val="007C6A"/>
                </a:solidFill>
                <a:latin typeface="Verdana" panose="020B0604030504040204" pitchFamily="34" charset="0"/>
              </a:rPr>
              <a:t>*.</a:t>
            </a:r>
            <a:r>
              <a:rPr lang="en-US" altLang="zh-CN" sz="2000" err="1">
                <a:solidFill>
                  <a:srgbClr val="007C6A"/>
                </a:solidFill>
                <a:latin typeface="Verdana" panose="020B0604030504040204" pitchFamily="34" charset="0"/>
              </a:rPr>
              <a:t>rdb</a:t>
            </a:r>
            <a:r>
              <a:rPr lang="zh-CN" altLang="en-US" sz="2000">
                <a:solidFill>
                  <a:srgbClr val="007C6A"/>
                </a:solidFill>
                <a:latin typeface="Verdana" panose="020B0604030504040204" pitchFamily="34" charset="0"/>
              </a:rPr>
              <a:t>的文件拷贝到别的地方</a:t>
            </a:r>
          </a:p>
        </p:txBody>
      </p:sp>
      <p:sp>
        <p:nvSpPr>
          <p:cNvPr id="5" name="矩形 4">
            <a:extLst>
              <a:ext uri="{FF2B5EF4-FFF2-40B4-BE49-F238E27FC236}">
                <a16:creationId xmlns:a16="http://schemas.microsoft.com/office/drawing/2014/main" id="{8DF9D366-053E-457F-AD9C-0B229A4A1D2D}"/>
              </a:ext>
            </a:extLst>
          </p:cNvPr>
          <p:cNvSpPr/>
          <p:nvPr/>
        </p:nvSpPr>
        <p:spPr>
          <a:xfrm>
            <a:off x="535786" y="3501008"/>
            <a:ext cx="1970411" cy="461665"/>
          </a:xfrm>
          <a:prstGeom prst="rect">
            <a:avLst/>
          </a:prstGeom>
        </p:spPr>
        <p:txBody>
          <a:bodyPr wrap="none">
            <a:spAutoFit/>
          </a:bodyPr>
          <a:lstStyle/>
          <a:p>
            <a:pPr marL="342900" indent="-342900">
              <a:buFont typeface="Wingdings" panose="05000000000000000000" pitchFamily="2" charset="2"/>
              <a:buChar char="Ø"/>
            </a:pPr>
            <a:r>
              <a:rPr lang="en-US" altLang="zh-CN" sz="2400" err="1">
                <a:solidFill>
                  <a:srgbClr val="007C6A"/>
                </a:solidFill>
                <a:latin typeface="Verdana" panose="020B0604030504040204" pitchFamily="34" charset="0"/>
              </a:rPr>
              <a:t>rdb</a:t>
            </a:r>
            <a:r>
              <a:rPr lang="zh-CN" altLang="en-US" sz="2400">
                <a:solidFill>
                  <a:srgbClr val="007C6A"/>
                </a:solidFill>
                <a:latin typeface="Verdana" panose="020B0604030504040204" pitchFamily="34" charset="0"/>
              </a:rPr>
              <a:t>的恢复</a:t>
            </a:r>
            <a:endParaRPr lang="en-US" altLang="zh-CN" sz="2400">
              <a:solidFill>
                <a:srgbClr val="007C6A"/>
              </a:solidFill>
              <a:latin typeface="Verdana" panose="020B0604030504040204" pitchFamily="34" charset="0"/>
            </a:endParaRPr>
          </a:p>
        </p:txBody>
      </p:sp>
      <p:sp>
        <p:nvSpPr>
          <p:cNvPr id="6" name="矩形 5">
            <a:extLst>
              <a:ext uri="{FF2B5EF4-FFF2-40B4-BE49-F238E27FC236}">
                <a16:creationId xmlns:a16="http://schemas.microsoft.com/office/drawing/2014/main" id="{56FD899B-DFB2-4299-934D-D98EA172C4DE}"/>
              </a:ext>
            </a:extLst>
          </p:cNvPr>
          <p:cNvSpPr/>
          <p:nvPr/>
        </p:nvSpPr>
        <p:spPr>
          <a:xfrm>
            <a:off x="803457" y="4895872"/>
            <a:ext cx="4320413" cy="400110"/>
          </a:xfrm>
          <a:prstGeom prst="rect">
            <a:avLst/>
          </a:prstGeom>
        </p:spPr>
        <p:txBody>
          <a:bodyPr wrap="none">
            <a:spAutoFit/>
          </a:bodyPr>
          <a:lstStyle/>
          <a:p>
            <a:pPr marL="285750" indent="-285750">
              <a:buFont typeface="Arial" panose="020B0604020202020204" pitchFamily="34" charset="0"/>
              <a:buChar char="•"/>
            </a:pPr>
            <a:r>
              <a:rPr lang="zh-CN" altLang="en-US" sz="2000">
                <a:solidFill>
                  <a:srgbClr val="007C6A"/>
                </a:solidFill>
                <a:latin typeface="Verdana" panose="020B0604030504040204" pitchFamily="34" charset="0"/>
              </a:rPr>
              <a:t>先把备份的文件拷贝到工作目录下</a:t>
            </a:r>
          </a:p>
        </p:txBody>
      </p:sp>
      <p:sp>
        <p:nvSpPr>
          <p:cNvPr id="7" name="矩形 6">
            <a:extLst>
              <a:ext uri="{FF2B5EF4-FFF2-40B4-BE49-F238E27FC236}">
                <a16:creationId xmlns:a16="http://schemas.microsoft.com/office/drawing/2014/main" id="{DFBC166F-BD89-4F96-84DB-F967701CBD1A}"/>
              </a:ext>
            </a:extLst>
          </p:cNvPr>
          <p:cNvSpPr/>
          <p:nvPr/>
        </p:nvSpPr>
        <p:spPr>
          <a:xfrm>
            <a:off x="803457" y="4254242"/>
            <a:ext cx="1673984" cy="400110"/>
          </a:xfrm>
          <a:prstGeom prst="rect">
            <a:avLst/>
          </a:prstGeom>
        </p:spPr>
        <p:txBody>
          <a:bodyPr wrap="non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关闭</a:t>
            </a:r>
            <a:r>
              <a:rPr lang="en-US" altLang="zh-CN" sz="2000" dirty="0">
                <a:solidFill>
                  <a:srgbClr val="007C6A"/>
                </a:solidFill>
                <a:latin typeface="Verdana" panose="020B0604030504040204" pitchFamily="34" charset="0"/>
              </a:rPr>
              <a:t>Redis</a:t>
            </a:r>
            <a:endParaRPr lang="zh-CN" altLang="en-US" sz="2000" dirty="0">
              <a:solidFill>
                <a:srgbClr val="007C6A"/>
              </a:solidFill>
              <a:latin typeface="Verdana" panose="020B0604030504040204" pitchFamily="34" charset="0"/>
            </a:endParaRPr>
          </a:p>
        </p:txBody>
      </p:sp>
      <p:sp>
        <p:nvSpPr>
          <p:cNvPr id="8" name="矩形 7">
            <a:extLst>
              <a:ext uri="{FF2B5EF4-FFF2-40B4-BE49-F238E27FC236}">
                <a16:creationId xmlns:a16="http://schemas.microsoft.com/office/drawing/2014/main" id="{928DA4FB-2274-4B6D-B4CA-586D98E7C8B7}"/>
              </a:ext>
            </a:extLst>
          </p:cNvPr>
          <p:cNvSpPr/>
          <p:nvPr/>
        </p:nvSpPr>
        <p:spPr>
          <a:xfrm>
            <a:off x="829730" y="5537502"/>
            <a:ext cx="4165051" cy="400110"/>
          </a:xfrm>
          <a:prstGeom prst="rect">
            <a:avLst/>
          </a:prstGeom>
        </p:spPr>
        <p:txBody>
          <a:bodyPr wrap="non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启动</a:t>
            </a:r>
            <a:r>
              <a:rPr lang="en-US" altLang="zh-CN" sz="2000" dirty="0">
                <a:solidFill>
                  <a:srgbClr val="007C6A"/>
                </a:solidFill>
                <a:latin typeface="Verdana" panose="020B0604030504040204" pitchFamily="34" charset="0"/>
              </a:rPr>
              <a:t>Redis, </a:t>
            </a:r>
            <a:r>
              <a:rPr lang="zh-CN" altLang="en-US" sz="2000" dirty="0">
                <a:solidFill>
                  <a:srgbClr val="007C6A"/>
                </a:solidFill>
                <a:latin typeface="Verdana" panose="020B0604030504040204" pitchFamily="34" charset="0"/>
              </a:rPr>
              <a:t>备份数据会直接加载</a:t>
            </a:r>
          </a:p>
        </p:txBody>
      </p:sp>
      <p:sp>
        <p:nvSpPr>
          <p:cNvPr id="9" name="矩形 8">
            <a:extLst>
              <a:ext uri="{FF2B5EF4-FFF2-40B4-BE49-F238E27FC236}">
                <a16:creationId xmlns:a16="http://schemas.microsoft.com/office/drawing/2014/main" id="{9B996D98-8D61-44B4-8497-3282B3130636}"/>
              </a:ext>
            </a:extLst>
          </p:cNvPr>
          <p:cNvSpPr/>
          <p:nvPr/>
        </p:nvSpPr>
        <p:spPr>
          <a:xfrm>
            <a:off x="2483768" y="116632"/>
            <a:ext cx="2839560"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的持久化</a:t>
            </a:r>
            <a:r>
              <a:rPr lang="en-US" altLang="zh-CN" sz="2400" b="1" dirty="0">
                <a:solidFill>
                  <a:schemeClr val="bg1"/>
                </a:solidFill>
              </a:rPr>
              <a:t>--RDB</a:t>
            </a:r>
          </a:p>
        </p:txBody>
      </p:sp>
    </p:spTree>
    <p:extLst>
      <p:ext uri="{BB962C8B-B14F-4D97-AF65-F5344CB8AC3E}">
        <p14:creationId xmlns:p14="http://schemas.microsoft.com/office/powerpoint/2010/main" val="70869372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1DD0634-7F49-41D1-9FA6-55954C403DDF}"/>
              </a:ext>
            </a:extLst>
          </p:cNvPr>
          <p:cNvSpPr/>
          <p:nvPr/>
        </p:nvSpPr>
        <p:spPr>
          <a:xfrm>
            <a:off x="467544" y="1124744"/>
            <a:ext cx="1970411" cy="461665"/>
          </a:xfrm>
          <a:prstGeom prst="rect">
            <a:avLst/>
          </a:prstGeom>
        </p:spPr>
        <p:txBody>
          <a:bodyPr wrap="none">
            <a:spAutoFit/>
          </a:bodyPr>
          <a:lstStyle/>
          <a:p>
            <a:pPr marL="342900" indent="-342900">
              <a:buFont typeface="Wingdings" panose="05000000000000000000" pitchFamily="2" charset="2"/>
              <a:buChar char="Ø"/>
            </a:pPr>
            <a:r>
              <a:rPr lang="en-US" altLang="zh-CN" sz="2400" err="1">
                <a:solidFill>
                  <a:srgbClr val="007C6A"/>
                </a:solidFill>
                <a:latin typeface="Verdana" panose="020B0604030504040204" pitchFamily="34" charset="0"/>
              </a:rPr>
              <a:t>rdb</a:t>
            </a:r>
            <a:r>
              <a:rPr lang="zh-CN" altLang="en-US" sz="2400">
                <a:solidFill>
                  <a:srgbClr val="007C6A"/>
                </a:solidFill>
                <a:latin typeface="Verdana" panose="020B0604030504040204" pitchFamily="34" charset="0"/>
              </a:rPr>
              <a:t>的优点</a:t>
            </a:r>
            <a:endParaRPr lang="en-US" altLang="zh-CN" sz="2400">
              <a:solidFill>
                <a:srgbClr val="007C6A"/>
              </a:solidFill>
              <a:latin typeface="Verdana" panose="020B0604030504040204" pitchFamily="34" charset="0"/>
            </a:endParaRPr>
          </a:p>
        </p:txBody>
      </p:sp>
      <p:sp>
        <p:nvSpPr>
          <p:cNvPr id="3" name="矩形 2">
            <a:extLst>
              <a:ext uri="{FF2B5EF4-FFF2-40B4-BE49-F238E27FC236}">
                <a16:creationId xmlns:a16="http://schemas.microsoft.com/office/drawing/2014/main" id="{5617EBF6-42FC-477B-9448-519956C8FE04}"/>
              </a:ext>
            </a:extLst>
          </p:cNvPr>
          <p:cNvSpPr/>
          <p:nvPr/>
        </p:nvSpPr>
        <p:spPr>
          <a:xfrm>
            <a:off x="899592" y="1772816"/>
            <a:ext cx="2319866" cy="461665"/>
          </a:xfrm>
          <a:prstGeom prst="rect">
            <a:avLst/>
          </a:prstGeom>
        </p:spPr>
        <p:txBody>
          <a:bodyPr wrap="non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节省磁盘空间</a:t>
            </a:r>
          </a:p>
        </p:txBody>
      </p:sp>
      <p:sp>
        <p:nvSpPr>
          <p:cNvPr id="4" name="矩形 3">
            <a:extLst>
              <a:ext uri="{FF2B5EF4-FFF2-40B4-BE49-F238E27FC236}">
                <a16:creationId xmlns:a16="http://schemas.microsoft.com/office/drawing/2014/main" id="{EA2F1211-A38C-4663-83C6-094D4FFEF8ED}"/>
              </a:ext>
            </a:extLst>
          </p:cNvPr>
          <p:cNvSpPr/>
          <p:nvPr/>
        </p:nvSpPr>
        <p:spPr>
          <a:xfrm>
            <a:off x="911185" y="2287325"/>
            <a:ext cx="2012089" cy="461665"/>
          </a:xfrm>
          <a:prstGeom prst="rect">
            <a:avLst/>
          </a:prstGeom>
        </p:spPr>
        <p:txBody>
          <a:bodyPr wrap="none">
            <a:spAutoFit/>
          </a:bodyPr>
          <a:lstStyle/>
          <a:p>
            <a:pPr marL="285750" indent="-285750">
              <a:buFont typeface="Arial" panose="020B0604020202020204" pitchFamily="34" charset="0"/>
              <a:buChar char="•"/>
            </a:pPr>
            <a:r>
              <a:rPr lang="zh-CN" altLang="en-US" sz="2400">
                <a:solidFill>
                  <a:srgbClr val="007C6A"/>
                </a:solidFill>
                <a:latin typeface="Verdana" panose="020B0604030504040204" pitchFamily="34" charset="0"/>
              </a:rPr>
              <a:t>恢复速度快</a:t>
            </a:r>
          </a:p>
        </p:txBody>
      </p:sp>
      <p:sp>
        <p:nvSpPr>
          <p:cNvPr id="5" name="矩形 4">
            <a:extLst>
              <a:ext uri="{FF2B5EF4-FFF2-40B4-BE49-F238E27FC236}">
                <a16:creationId xmlns:a16="http://schemas.microsoft.com/office/drawing/2014/main" id="{CC2A0B85-1FF9-47B2-A4DF-7BE5B1AFAD60}"/>
              </a:ext>
            </a:extLst>
          </p:cNvPr>
          <p:cNvSpPr/>
          <p:nvPr/>
        </p:nvSpPr>
        <p:spPr>
          <a:xfrm>
            <a:off x="467543" y="3068960"/>
            <a:ext cx="1970411" cy="461665"/>
          </a:xfrm>
          <a:prstGeom prst="rect">
            <a:avLst/>
          </a:prstGeom>
        </p:spPr>
        <p:txBody>
          <a:bodyPr wrap="none">
            <a:spAutoFit/>
          </a:bodyPr>
          <a:lstStyle/>
          <a:p>
            <a:pPr marL="342900" indent="-342900">
              <a:buFont typeface="Wingdings" panose="05000000000000000000" pitchFamily="2" charset="2"/>
              <a:buChar char="Ø"/>
            </a:pPr>
            <a:r>
              <a:rPr lang="en-US" altLang="zh-CN" sz="2400" err="1">
                <a:solidFill>
                  <a:srgbClr val="007C6A"/>
                </a:solidFill>
                <a:latin typeface="Verdana" panose="020B0604030504040204" pitchFamily="34" charset="0"/>
              </a:rPr>
              <a:t>rdb</a:t>
            </a:r>
            <a:r>
              <a:rPr lang="zh-CN" altLang="en-US" sz="2400">
                <a:solidFill>
                  <a:srgbClr val="007C6A"/>
                </a:solidFill>
                <a:latin typeface="Verdana" panose="020B0604030504040204" pitchFamily="34" charset="0"/>
              </a:rPr>
              <a:t>的缺点</a:t>
            </a:r>
            <a:endParaRPr lang="en-US" altLang="zh-CN" sz="2400">
              <a:solidFill>
                <a:srgbClr val="007C6A"/>
              </a:solidFill>
              <a:latin typeface="Verdana" panose="020B0604030504040204" pitchFamily="34" charset="0"/>
            </a:endParaRPr>
          </a:p>
        </p:txBody>
      </p:sp>
      <p:sp>
        <p:nvSpPr>
          <p:cNvPr id="6" name="矩形 5">
            <a:extLst>
              <a:ext uri="{FF2B5EF4-FFF2-40B4-BE49-F238E27FC236}">
                <a16:creationId xmlns:a16="http://schemas.microsoft.com/office/drawing/2014/main" id="{42AF0D79-B7D2-483B-88F5-8B11028E9974}"/>
              </a:ext>
            </a:extLst>
          </p:cNvPr>
          <p:cNvSpPr/>
          <p:nvPr/>
        </p:nvSpPr>
        <p:spPr>
          <a:xfrm>
            <a:off x="911185" y="4873198"/>
            <a:ext cx="7920880" cy="1200329"/>
          </a:xfrm>
          <a:prstGeom prst="rect">
            <a:avLst/>
          </a:prstGeom>
        </p:spPr>
        <p:txBody>
          <a:bodyPr wrap="squar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在备份周期在一定间隔时间做一次备份，所以如果</a:t>
            </a: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意外</a:t>
            </a:r>
            <a:r>
              <a:rPr lang="en-US" altLang="zh-CN" sz="2400" dirty="0">
                <a:solidFill>
                  <a:srgbClr val="007C6A"/>
                </a:solidFill>
                <a:latin typeface="Verdana" panose="020B0604030504040204" pitchFamily="34" charset="0"/>
              </a:rPr>
              <a:t>down</a:t>
            </a:r>
            <a:r>
              <a:rPr lang="zh-CN" altLang="en-US" sz="2400" dirty="0">
                <a:solidFill>
                  <a:srgbClr val="007C6A"/>
                </a:solidFill>
                <a:latin typeface="Verdana" panose="020B0604030504040204" pitchFamily="34" charset="0"/>
              </a:rPr>
              <a:t>掉的话，就会丢失最后一次快照后的所有修改。</a:t>
            </a:r>
          </a:p>
        </p:txBody>
      </p:sp>
      <p:sp>
        <p:nvSpPr>
          <p:cNvPr id="7" name="矩形 6">
            <a:extLst>
              <a:ext uri="{FF2B5EF4-FFF2-40B4-BE49-F238E27FC236}">
                <a16:creationId xmlns:a16="http://schemas.microsoft.com/office/drawing/2014/main" id="{13C34A52-26CD-48B8-BE6F-C8B6725F6EB3}"/>
              </a:ext>
            </a:extLst>
          </p:cNvPr>
          <p:cNvSpPr/>
          <p:nvPr/>
        </p:nvSpPr>
        <p:spPr>
          <a:xfrm>
            <a:off x="911185" y="3780260"/>
            <a:ext cx="7920880" cy="830997"/>
          </a:xfrm>
          <a:prstGeom prst="rect">
            <a:avLst/>
          </a:prstGeom>
        </p:spPr>
        <p:txBody>
          <a:bodyPr wrap="squar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虽然</a:t>
            </a: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在</a:t>
            </a:r>
            <a:r>
              <a:rPr lang="en-US" altLang="zh-CN" sz="2400" dirty="0">
                <a:solidFill>
                  <a:srgbClr val="007C6A"/>
                </a:solidFill>
                <a:latin typeface="Verdana" panose="020B0604030504040204" pitchFamily="34" charset="0"/>
              </a:rPr>
              <a:t>fork</a:t>
            </a:r>
            <a:r>
              <a:rPr lang="zh-CN" altLang="en-US" sz="2400" dirty="0">
                <a:solidFill>
                  <a:srgbClr val="007C6A"/>
                </a:solidFill>
                <a:latin typeface="Verdana" panose="020B0604030504040204" pitchFamily="34" charset="0"/>
              </a:rPr>
              <a:t>时使用了写时拷贝技术</a:t>
            </a:r>
            <a:r>
              <a:rPr lang="en-US" altLang="zh-CN" sz="2400" dirty="0">
                <a:solidFill>
                  <a:srgbClr val="007C6A"/>
                </a:solidFill>
                <a:latin typeface="Verdana" panose="020B0604030504040204" pitchFamily="34" charset="0"/>
              </a:rPr>
              <a:t>,</a:t>
            </a:r>
            <a:r>
              <a:rPr lang="zh-CN" altLang="en-US" sz="2400" dirty="0">
                <a:solidFill>
                  <a:srgbClr val="007C6A"/>
                </a:solidFill>
                <a:latin typeface="Verdana" panose="020B0604030504040204" pitchFamily="34" charset="0"/>
              </a:rPr>
              <a:t>但是如果数据庞大时还是比较消耗性能。</a:t>
            </a:r>
            <a:endParaRPr lang="en-US" altLang="zh-CN" sz="2400" dirty="0">
              <a:solidFill>
                <a:srgbClr val="007C6A"/>
              </a:solidFill>
              <a:latin typeface="Verdana" panose="020B0604030504040204" pitchFamily="34" charset="0"/>
            </a:endParaRPr>
          </a:p>
        </p:txBody>
      </p:sp>
      <p:pic>
        <p:nvPicPr>
          <p:cNvPr id="8" name="图片 7">
            <a:extLst>
              <a:ext uri="{FF2B5EF4-FFF2-40B4-BE49-F238E27FC236}">
                <a16:creationId xmlns:a16="http://schemas.microsoft.com/office/drawing/2014/main" id="{1AD68D78-9DEA-4AAC-B5A8-83E537181EE1}"/>
              </a:ext>
            </a:extLst>
          </p:cNvPr>
          <p:cNvPicPr>
            <a:picLocks noChangeAspect="1"/>
          </p:cNvPicPr>
          <p:nvPr/>
        </p:nvPicPr>
        <p:blipFill>
          <a:blip r:embed="rId2"/>
          <a:stretch>
            <a:fillRect/>
          </a:stretch>
        </p:blipFill>
        <p:spPr>
          <a:xfrm>
            <a:off x="3779912" y="1322376"/>
            <a:ext cx="4564726" cy="1929897"/>
          </a:xfrm>
          <a:prstGeom prst="rect">
            <a:avLst/>
          </a:prstGeom>
        </p:spPr>
      </p:pic>
      <p:sp>
        <p:nvSpPr>
          <p:cNvPr id="9" name="矩形 8">
            <a:extLst>
              <a:ext uri="{FF2B5EF4-FFF2-40B4-BE49-F238E27FC236}">
                <a16:creationId xmlns:a16="http://schemas.microsoft.com/office/drawing/2014/main" id="{181A1A30-82D4-4A6D-BC30-D6A91793B61B}"/>
              </a:ext>
            </a:extLst>
          </p:cNvPr>
          <p:cNvSpPr/>
          <p:nvPr/>
        </p:nvSpPr>
        <p:spPr>
          <a:xfrm>
            <a:off x="2483768" y="116632"/>
            <a:ext cx="2839560"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的持久化</a:t>
            </a:r>
            <a:r>
              <a:rPr lang="en-US" altLang="zh-CN" sz="2400" b="1" dirty="0">
                <a:solidFill>
                  <a:schemeClr val="bg1"/>
                </a:solidFill>
              </a:rPr>
              <a:t>--RDB</a:t>
            </a:r>
          </a:p>
        </p:txBody>
      </p:sp>
    </p:spTree>
    <p:extLst>
      <p:ext uri="{BB962C8B-B14F-4D97-AF65-F5344CB8AC3E}">
        <p14:creationId xmlns:p14="http://schemas.microsoft.com/office/powerpoint/2010/main" val="259988234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FF32995-C386-4822-BEA2-D0DE73666761}"/>
              </a:ext>
            </a:extLst>
          </p:cNvPr>
          <p:cNvSpPr/>
          <p:nvPr/>
        </p:nvSpPr>
        <p:spPr>
          <a:xfrm>
            <a:off x="539552" y="1052736"/>
            <a:ext cx="1159292"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AOF</a:t>
            </a:r>
          </a:p>
        </p:txBody>
      </p:sp>
      <p:sp>
        <p:nvSpPr>
          <p:cNvPr id="3" name="矩形 2">
            <a:extLst>
              <a:ext uri="{FF2B5EF4-FFF2-40B4-BE49-F238E27FC236}">
                <a16:creationId xmlns:a16="http://schemas.microsoft.com/office/drawing/2014/main" id="{4D948D7D-BA80-4AAD-BAAB-D3310E9F1612}"/>
              </a:ext>
            </a:extLst>
          </p:cNvPr>
          <p:cNvSpPr/>
          <p:nvPr/>
        </p:nvSpPr>
        <p:spPr>
          <a:xfrm>
            <a:off x="683568" y="1844824"/>
            <a:ext cx="7920880" cy="2862322"/>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400" dirty="0">
                <a:solidFill>
                  <a:srgbClr val="FF0000"/>
                </a:solidFill>
                <a:latin typeface="Verdana" panose="020B0604030504040204" pitchFamily="34" charset="0"/>
              </a:rPr>
              <a:t>以日志的形式来记录每个写操作</a:t>
            </a:r>
            <a:r>
              <a:rPr lang="zh-CN" altLang="en-US" sz="2400" dirty="0">
                <a:solidFill>
                  <a:srgbClr val="007C6A"/>
                </a:solidFill>
                <a:latin typeface="Verdana" panose="020B0604030504040204" pitchFamily="34" charset="0"/>
              </a:rPr>
              <a:t>，将</a:t>
            </a: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执行过的所有写指令记录下来</a:t>
            </a:r>
            <a:r>
              <a:rPr lang="en-US" altLang="zh-CN" sz="2400" dirty="0">
                <a:solidFill>
                  <a:srgbClr val="007C6A"/>
                </a:solidFill>
                <a:latin typeface="Verdana" panose="020B0604030504040204" pitchFamily="34" charset="0"/>
              </a:rPr>
              <a:t>(</a:t>
            </a:r>
            <a:r>
              <a:rPr lang="zh-CN" altLang="en-US" sz="2400" dirty="0">
                <a:solidFill>
                  <a:srgbClr val="007C6A"/>
                </a:solidFill>
                <a:latin typeface="Verdana" panose="020B0604030504040204" pitchFamily="34" charset="0"/>
              </a:rPr>
              <a:t>读操作不记录</a:t>
            </a:r>
            <a:r>
              <a:rPr lang="en-US" altLang="zh-CN" sz="2400" dirty="0">
                <a:solidFill>
                  <a:srgbClr val="007C6A"/>
                </a:solidFill>
                <a:latin typeface="Verdana" panose="020B0604030504040204" pitchFamily="34" charset="0"/>
              </a:rPr>
              <a:t>)</a:t>
            </a:r>
            <a:r>
              <a:rPr lang="zh-CN" altLang="en-US" sz="2400" dirty="0">
                <a:solidFill>
                  <a:srgbClr val="007C6A"/>
                </a:solidFill>
                <a:latin typeface="Verdana" panose="020B0604030504040204" pitchFamily="34" charset="0"/>
              </a:rPr>
              <a:t>，只许追加文件但不可以改写文件，</a:t>
            </a: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启动之初会读取该文件重新构建数据，换言之，</a:t>
            </a: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重启的话就根据日志文件的内容将写指令从前到后执行一次以完成数据的恢复工作。</a:t>
            </a:r>
          </a:p>
        </p:txBody>
      </p:sp>
      <p:sp>
        <p:nvSpPr>
          <p:cNvPr id="4" name="矩形 3">
            <a:extLst>
              <a:ext uri="{FF2B5EF4-FFF2-40B4-BE49-F238E27FC236}">
                <a16:creationId xmlns:a16="http://schemas.microsoft.com/office/drawing/2014/main" id="{417F77D0-BAAB-47F2-A561-177C1C9BFAB0}"/>
              </a:ext>
            </a:extLst>
          </p:cNvPr>
          <p:cNvSpPr/>
          <p:nvPr/>
        </p:nvSpPr>
        <p:spPr>
          <a:xfrm>
            <a:off x="2483768" y="116632"/>
            <a:ext cx="2830518"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的持久化</a:t>
            </a:r>
            <a:r>
              <a:rPr lang="en-US" altLang="zh-CN" sz="2400" b="1" dirty="0">
                <a:solidFill>
                  <a:schemeClr val="bg1"/>
                </a:solidFill>
              </a:rPr>
              <a:t>--AOF</a:t>
            </a:r>
          </a:p>
        </p:txBody>
      </p:sp>
    </p:spTree>
    <p:extLst>
      <p:ext uri="{BB962C8B-B14F-4D97-AF65-F5344CB8AC3E}">
        <p14:creationId xmlns:p14="http://schemas.microsoft.com/office/powerpoint/2010/main" val="384403923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4A3E815-674A-428D-BDB6-5AACDE80E5C1}"/>
              </a:ext>
            </a:extLst>
          </p:cNvPr>
          <p:cNvSpPr/>
          <p:nvPr/>
        </p:nvSpPr>
        <p:spPr>
          <a:xfrm>
            <a:off x="793495" y="3092946"/>
            <a:ext cx="7611123" cy="400110"/>
          </a:xfrm>
          <a:prstGeom prst="rect">
            <a:avLst/>
          </a:prstGeom>
        </p:spPr>
        <p:txBody>
          <a:bodyPr wrap="non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可以在</a:t>
            </a:r>
            <a:r>
              <a:rPr lang="en-US" altLang="zh-CN" sz="2000" dirty="0" err="1">
                <a:solidFill>
                  <a:srgbClr val="007C6A"/>
                </a:solidFill>
                <a:latin typeface="Verdana" panose="020B0604030504040204" pitchFamily="34" charset="0"/>
              </a:rPr>
              <a:t>redis.conf</a:t>
            </a:r>
            <a:r>
              <a:rPr lang="zh-CN" altLang="en-US" sz="2000" dirty="0">
                <a:solidFill>
                  <a:srgbClr val="007C6A"/>
                </a:solidFill>
                <a:latin typeface="Verdana" panose="020B0604030504040204" pitchFamily="34" charset="0"/>
              </a:rPr>
              <a:t>中配置文件名称，默认为</a:t>
            </a:r>
            <a:r>
              <a:rPr lang="en-US" altLang="zh-CN" sz="2000" dirty="0">
                <a:solidFill>
                  <a:srgbClr val="007C6A"/>
                </a:solidFill>
                <a:latin typeface="Verdana" panose="020B0604030504040204" pitchFamily="34" charset="0"/>
              </a:rPr>
              <a:t> </a:t>
            </a:r>
            <a:r>
              <a:rPr lang="en-US" altLang="zh-CN" sz="2000" dirty="0" err="1">
                <a:solidFill>
                  <a:srgbClr val="007C6A"/>
                </a:solidFill>
                <a:latin typeface="Verdana" panose="020B0604030504040204" pitchFamily="34" charset="0"/>
              </a:rPr>
              <a:t>appendonly.aof</a:t>
            </a:r>
            <a:r>
              <a:rPr lang="en-US" altLang="zh-CN" sz="2000" dirty="0">
                <a:solidFill>
                  <a:srgbClr val="007C6A"/>
                </a:solidFill>
                <a:latin typeface="Verdana" panose="020B0604030504040204" pitchFamily="34" charset="0"/>
              </a:rPr>
              <a:t> </a:t>
            </a:r>
            <a:endParaRPr lang="zh-CN" altLang="en-US" sz="2000" dirty="0">
              <a:solidFill>
                <a:srgbClr val="007C6A"/>
              </a:solidFill>
              <a:latin typeface="Verdana" panose="020B0604030504040204" pitchFamily="34" charset="0"/>
            </a:endParaRPr>
          </a:p>
        </p:txBody>
      </p:sp>
      <p:sp>
        <p:nvSpPr>
          <p:cNvPr id="3" name="矩形 2">
            <a:extLst>
              <a:ext uri="{FF2B5EF4-FFF2-40B4-BE49-F238E27FC236}">
                <a16:creationId xmlns:a16="http://schemas.microsoft.com/office/drawing/2014/main" id="{16712B50-F4BC-46F3-99B0-7E53573962D2}"/>
              </a:ext>
            </a:extLst>
          </p:cNvPr>
          <p:cNvSpPr/>
          <p:nvPr/>
        </p:nvSpPr>
        <p:spPr>
          <a:xfrm>
            <a:off x="793495" y="5008972"/>
            <a:ext cx="7488832" cy="400110"/>
          </a:xfrm>
          <a:prstGeom prst="rect">
            <a:avLst/>
          </a:prstGeom>
        </p:spPr>
        <p:txBody>
          <a:bodyPr wrap="square">
            <a:spAutoFit/>
          </a:bodyPr>
          <a:lstStyle/>
          <a:p>
            <a:pPr marL="285750" indent="-285750">
              <a:buFont typeface="Arial" panose="020B0604020202020204" pitchFamily="34" charset="0"/>
              <a:buChar char="•"/>
            </a:pPr>
            <a:r>
              <a:rPr lang="en-US" altLang="zh-CN" sz="2000">
                <a:solidFill>
                  <a:srgbClr val="007C6A"/>
                </a:solidFill>
                <a:latin typeface="Verdana" panose="020B0604030504040204" pitchFamily="34" charset="0"/>
              </a:rPr>
              <a:t>AOF</a:t>
            </a:r>
            <a:r>
              <a:rPr lang="zh-CN" altLang="en-US" sz="2000">
                <a:solidFill>
                  <a:srgbClr val="007C6A"/>
                </a:solidFill>
                <a:latin typeface="Verdana" panose="020B0604030504040204" pitchFamily="34" charset="0"/>
              </a:rPr>
              <a:t>文件的保存路径，同</a:t>
            </a:r>
            <a:r>
              <a:rPr lang="en-US" altLang="zh-CN" sz="2000">
                <a:solidFill>
                  <a:srgbClr val="007C6A"/>
                </a:solidFill>
                <a:latin typeface="Verdana" panose="020B0604030504040204" pitchFamily="34" charset="0"/>
              </a:rPr>
              <a:t>RDB</a:t>
            </a:r>
            <a:r>
              <a:rPr lang="zh-CN" altLang="en-US" sz="2000">
                <a:solidFill>
                  <a:srgbClr val="007C6A"/>
                </a:solidFill>
                <a:latin typeface="Verdana" panose="020B0604030504040204" pitchFamily="34" charset="0"/>
              </a:rPr>
              <a:t>的路径一致。</a:t>
            </a:r>
          </a:p>
        </p:txBody>
      </p:sp>
      <p:sp>
        <p:nvSpPr>
          <p:cNvPr id="4" name="矩形 3">
            <a:extLst>
              <a:ext uri="{FF2B5EF4-FFF2-40B4-BE49-F238E27FC236}">
                <a16:creationId xmlns:a16="http://schemas.microsoft.com/office/drawing/2014/main" id="{D5358F85-B574-422B-9833-623F55F0447F}"/>
              </a:ext>
            </a:extLst>
          </p:cNvPr>
          <p:cNvSpPr/>
          <p:nvPr/>
        </p:nvSpPr>
        <p:spPr>
          <a:xfrm>
            <a:off x="793495" y="1180783"/>
            <a:ext cx="5614037" cy="400110"/>
          </a:xfrm>
          <a:prstGeom prst="rect">
            <a:avLst/>
          </a:prstGeom>
        </p:spPr>
        <p:txBody>
          <a:bodyPr wrap="none">
            <a:spAutoFit/>
          </a:bodyPr>
          <a:lstStyle/>
          <a:p>
            <a:pPr marL="285750" indent="-285750">
              <a:buFont typeface="Arial" panose="020B0604020202020204" pitchFamily="34" charset="0"/>
              <a:buChar char="•"/>
            </a:pPr>
            <a:r>
              <a:rPr lang="en-US" altLang="zh-CN" sz="2000">
                <a:solidFill>
                  <a:srgbClr val="FF0000"/>
                </a:solidFill>
                <a:latin typeface="Verdana" panose="020B0604030504040204" pitchFamily="34" charset="0"/>
              </a:rPr>
              <a:t>AOF</a:t>
            </a:r>
            <a:r>
              <a:rPr lang="zh-CN" altLang="en-US" sz="2000">
                <a:solidFill>
                  <a:srgbClr val="FF0000"/>
                </a:solidFill>
                <a:latin typeface="Verdana" panose="020B0604030504040204" pitchFamily="34" charset="0"/>
              </a:rPr>
              <a:t>默认不开启，需要手动在配置文件中配置</a:t>
            </a:r>
          </a:p>
        </p:txBody>
      </p:sp>
      <p:pic>
        <p:nvPicPr>
          <p:cNvPr id="5" name="图片 4">
            <a:extLst>
              <a:ext uri="{FF2B5EF4-FFF2-40B4-BE49-F238E27FC236}">
                <a16:creationId xmlns:a16="http://schemas.microsoft.com/office/drawing/2014/main" id="{00B7622B-4199-49C5-AB93-C37F97CCB5DF}"/>
              </a:ext>
            </a:extLst>
          </p:cNvPr>
          <p:cNvPicPr>
            <a:picLocks noChangeAspect="1"/>
          </p:cNvPicPr>
          <p:nvPr/>
        </p:nvPicPr>
        <p:blipFill>
          <a:blip r:embed="rId2"/>
          <a:stretch>
            <a:fillRect/>
          </a:stretch>
        </p:blipFill>
        <p:spPr>
          <a:xfrm>
            <a:off x="1191034" y="1787565"/>
            <a:ext cx="5991225" cy="1200150"/>
          </a:xfrm>
          <a:prstGeom prst="rect">
            <a:avLst/>
          </a:prstGeom>
          <a:ln>
            <a:solidFill>
              <a:schemeClr val="accent1"/>
            </a:solidFill>
          </a:ln>
        </p:spPr>
      </p:pic>
      <p:pic>
        <p:nvPicPr>
          <p:cNvPr id="6" name="图片 5">
            <a:extLst>
              <a:ext uri="{FF2B5EF4-FFF2-40B4-BE49-F238E27FC236}">
                <a16:creationId xmlns:a16="http://schemas.microsoft.com/office/drawing/2014/main" id="{997C31FD-A866-4A6F-9BB7-73F8C09317C1}"/>
              </a:ext>
            </a:extLst>
          </p:cNvPr>
          <p:cNvPicPr>
            <a:picLocks noChangeAspect="1"/>
          </p:cNvPicPr>
          <p:nvPr/>
        </p:nvPicPr>
        <p:blipFill>
          <a:blip r:embed="rId3"/>
          <a:stretch>
            <a:fillRect/>
          </a:stretch>
        </p:blipFill>
        <p:spPr>
          <a:xfrm>
            <a:off x="1191034" y="3775932"/>
            <a:ext cx="5753100" cy="752475"/>
          </a:xfrm>
          <a:prstGeom prst="rect">
            <a:avLst/>
          </a:prstGeom>
          <a:ln>
            <a:solidFill>
              <a:schemeClr val="accent1"/>
            </a:solidFill>
          </a:ln>
        </p:spPr>
      </p:pic>
      <p:sp>
        <p:nvSpPr>
          <p:cNvPr id="7" name="矩形 6">
            <a:extLst>
              <a:ext uri="{FF2B5EF4-FFF2-40B4-BE49-F238E27FC236}">
                <a16:creationId xmlns:a16="http://schemas.microsoft.com/office/drawing/2014/main" id="{A44B1859-1460-481A-A7E2-3A9B8B9BCE02}"/>
              </a:ext>
            </a:extLst>
          </p:cNvPr>
          <p:cNvSpPr/>
          <p:nvPr/>
        </p:nvSpPr>
        <p:spPr>
          <a:xfrm>
            <a:off x="2483768" y="116632"/>
            <a:ext cx="2830518"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的持久化</a:t>
            </a:r>
            <a:r>
              <a:rPr lang="en-US" altLang="zh-CN" sz="2400" b="1" dirty="0">
                <a:solidFill>
                  <a:schemeClr val="bg1"/>
                </a:solidFill>
              </a:rPr>
              <a:t>--AOF</a:t>
            </a:r>
          </a:p>
        </p:txBody>
      </p:sp>
    </p:spTree>
    <p:extLst>
      <p:ext uri="{BB962C8B-B14F-4D97-AF65-F5344CB8AC3E}">
        <p14:creationId xmlns:p14="http://schemas.microsoft.com/office/powerpoint/2010/main" val="27467621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AE2C2B0-C88C-45C7-B532-7EE23E493674}"/>
              </a:ext>
            </a:extLst>
          </p:cNvPr>
          <p:cNvSpPr/>
          <p:nvPr/>
        </p:nvSpPr>
        <p:spPr>
          <a:xfrm>
            <a:off x="539552" y="1340768"/>
            <a:ext cx="5652509"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latin typeface="Verdana" panose="020B0604030504040204" pitchFamily="34" charset="0"/>
              </a:rPr>
              <a:t>AOF</a:t>
            </a:r>
            <a:r>
              <a:rPr lang="zh-CN" altLang="en-US" sz="2400" dirty="0">
                <a:solidFill>
                  <a:srgbClr val="007C6A"/>
                </a:solidFill>
                <a:latin typeface="Verdana" panose="020B0604030504040204" pitchFamily="34" charset="0"/>
              </a:rPr>
              <a:t>和</a:t>
            </a:r>
            <a:r>
              <a:rPr lang="en-US" altLang="zh-CN" sz="2400" dirty="0">
                <a:solidFill>
                  <a:srgbClr val="007C6A"/>
                </a:solidFill>
                <a:latin typeface="Verdana" panose="020B0604030504040204" pitchFamily="34" charset="0"/>
              </a:rPr>
              <a:t>RDB</a:t>
            </a:r>
            <a:r>
              <a:rPr lang="zh-CN" altLang="en-US" sz="2400" dirty="0">
                <a:solidFill>
                  <a:srgbClr val="007C6A"/>
                </a:solidFill>
                <a:latin typeface="Verdana" panose="020B0604030504040204" pitchFamily="34" charset="0"/>
              </a:rPr>
              <a:t>同时开启，</a:t>
            </a: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听谁的？</a:t>
            </a:r>
            <a:endParaRPr lang="en-US" altLang="zh-CN" sz="2400" dirty="0">
              <a:solidFill>
                <a:srgbClr val="007C6A"/>
              </a:solidFill>
              <a:latin typeface="Verdana" panose="020B0604030504040204" pitchFamily="34" charset="0"/>
            </a:endParaRPr>
          </a:p>
        </p:txBody>
      </p:sp>
    </p:spTree>
    <p:extLst>
      <p:ext uri="{BB962C8B-B14F-4D97-AF65-F5344CB8AC3E}">
        <p14:creationId xmlns:p14="http://schemas.microsoft.com/office/powerpoint/2010/main" val="42652358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3B5DD2E-969B-4D86-8958-1E1216DEECB6}"/>
              </a:ext>
            </a:extLst>
          </p:cNvPr>
          <p:cNvSpPr/>
          <p:nvPr/>
        </p:nvSpPr>
        <p:spPr>
          <a:xfrm>
            <a:off x="793495" y="3194412"/>
            <a:ext cx="6760184" cy="461665"/>
          </a:xfrm>
          <a:prstGeom prst="rect">
            <a:avLst/>
          </a:prstGeom>
        </p:spPr>
        <p:txBody>
          <a:bodyPr wrap="none">
            <a:spAutoFit/>
          </a:bodyPr>
          <a:lstStyle/>
          <a:p>
            <a:pPr marL="342900" indent="-342900">
              <a:buFont typeface="Arial" panose="020B0604020202020204" pitchFamily="34" charset="0"/>
              <a:buChar char="•"/>
            </a:pPr>
            <a:r>
              <a:rPr lang="en-US" altLang="zh-CN" sz="2400" dirty="0">
                <a:solidFill>
                  <a:srgbClr val="FF0000"/>
                </a:solidFill>
                <a:latin typeface="Verdana" panose="020B0604030504040204" pitchFamily="34" charset="0"/>
              </a:rPr>
              <a:t>AOF</a:t>
            </a:r>
            <a:r>
              <a:rPr lang="zh-CN" altLang="en-US" sz="2400" dirty="0">
                <a:solidFill>
                  <a:srgbClr val="FF0000"/>
                </a:solidFill>
                <a:latin typeface="Verdana" panose="020B0604030504040204" pitchFamily="34" charset="0"/>
              </a:rPr>
              <a:t>和</a:t>
            </a:r>
            <a:r>
              <a:rPr lang="en-US" altLang="zh-CN" sz="2400" dirty="0">
                <a:solidFill>
                  <a:srgbClr val="FF0000"/>
                </a:solidFill>
                <a:latin typeface="Verdana" panose="020B0604030504040204" pitchFamily="34" charset="0"/>
              </a:rPr>
              <a:t>RDB</a:t>
            </a:r>
            <a:r>
              <a:rPr lang="zh-CN" altLang="en-US" sz="2400" dirty="0">
                <a:solidFill>
                  <a:srgbClr val="FF0000"/>
                </a:solidFill>
                <a:latin typeface="Verdana" panose="020B0604030504040204" pitchFamily="34" charset="0"/>
              </a:rPr>
              <a:t>同时开启，系统默认取</a:t>
            </a:r>
            <a:r>
              <a:rPr lang="en-US" altLang="zh-CN" sz="2400" dirty="0">
                <a:solidFill>
                  <a:srgbClr val="FF0000"/>
                </a:solidFill>
                <a:latin typeface="Verdana" panose="020B0604030504040204" pitchFamily="34" charset="0"/>
              </a:rPr>
              <a:t>AOF</a:t>
            </a:r>
            <a:r>
              <a:rPr lang="zh-CN" altLang="en-US" sz="2400" dirty="0">
                <a:solidFill>
                  <a:srgbClr val="FF0000"/>
                </a:solidFill>
                <a:latin typeface="Verdana" panose="020B0604030504040204" pitchFamily="34" charset="0"/>
              </a:rPr>
              <a:t>的数据</a:t>
            </a:r>
          </a:p>
        </p:txBody>
      </p:sp>
      <p:sp>
        <p:nvSpPr>
          <p:cNvPr id="3" name="矩形 2">
            <a:extLst>
              <a:ext uri="{FF2B5EF4-FFF2-40B4-BE49-F238E27FC236}">
                <a16:creationId xmlns:a16="http://schemas.microsoft.com/office/drawing/2014/main" id="{61510FE0-4E5F-4B6D-8198-06518D29F7EB}"/>
              </a:ext>
            </a:extLst>
          </p:cNvPr>
          <p:cNvSpPr/>
          <p:nvPr/>
        </p:nvSpPr>
        <p:spPr>
          <a:xfrm>
            <a:off x="395536" y="4293096"/>
            <a:ext cx="3005951"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AOF</a:t>
            </a:r>
            <a:r>
              <a:rPr lang="zh-CN" altLang="en-US" sz="2400">
                <a:solidFill>
                  <a:srgbClr val="007C6A"/>
                </a:solidFill>
                <a:latin typeface="Verdana" panose="020B0604030504040204" pitchFamily="34" charset="0"/>
              </a:rPr>
              <a:t>文件故障恢复</a:t>
            </a:r>
            <a:endParaRPr lang="en-US" altLang="zh-CN" sz="2400">
              <a:solidFill>
                <a:srgbClr val="007C6A"/>
              </a:solidFill>
              <a:latin typeface="Verdana" panose="020B0604030504040204" pitchFamily="34" charset="0"/>
            </a:endParaRPr>
          </a:p>
        </p:txBody>
      </p:sp>
      <p:sp>
        <p:nvSpPr>
          <p:cNvPr id="4" name="矩形 3">
            <a:extLst>
              <a:ext uri="{FF2B5EF4-FFF2-40B4-BE49-F238E27FC236}">
                <a16:creationId xmlns:a16="http://schemas.microsoft.com/office/drawing/2014/main" id="{EEEAE51A-83A5-4582-8F0E-674F801BA678}"/>
              </a:ext>
            </a:extLst>
          </p:cNvPr>
          <p:cNvSpPr/>
          <p:nvPr/>
        </p:nvSpPr>
        <p:spPr>
          <a:xfrm>
            <a:off x="793495" y="1543054"/>
            <a:ext cx="7488832" cy="1200329"/>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007C6A"/>
                </a:solidFill>
              </a:rPr>
              <a:t>AOF</a:t>
            </a:r>
            <a:r>
              <a:rPr lang="zh-CN" altLang="en-US" sz="2400" dirty="0">
                <a:solidFill>
                  <a:srgbClr val="007C6A"/>
                </a:solidFill>
              </a:rPr>
              <a:t>的备份机制和性能虽然和</a:t>
            </a:r>
            <a:r>
              <a:rPr lang="en-US" altLang="zh-CN" sz="2400" dirty="0">
                <a:solidFill>
                  <a:srgbClr val="007C6A"/>
                </a:solidFill>
              </a:rPr>
              <a:t>RDB</a:t>
            </a:r>
            <a:r>
              <a:rPr lang="zh-CN" altLang="en-US" sz="2400" dirty="0">
                <a:solidFill>
                  <a:srgbClr val="007C6A"/>
                </a:solidFill>
              </a:rPr>
              <a:t>不同</a:t>
            </a:r>
            <a:r>
              <a:rPr lang="en-US" altLang="zh-CN" sz="2400" dirty="0">
                <a:solidFill>
                  <a:srgbClr val="007C6A"/>
                </a:solidFill>
              </a:rPr>
              <a:t>, </a:t>
            </a:r>
            <a:r>
              <a:rPr lang="zh-CN" altLang="en-US" sz="2400" dirty="0">
                <a:solidFill>
                  <a:srgbClr val="007C6A"/>
                </a:solidFill>
              </a:rPr>
              <a:t>但是备份和恢复的操作同</a:t>
            </a:r>
            <a:r>
              <a:rPr lang="en-US" altLang="zh-CN" sz="2400" dirty="0">
                <a:solidFill>
                  <a:srgbClr val="007C6A"/>
                </a:solidFill>
              </a:rPr>
              <a:t>RDB</a:t>
            </a:r>
            <a:r>
              <a:rPr lang="zh-CN" altLang="en-US" sz="2400" dirty="0">
                <a:solidFill>
                  <a:srgbClr val="007C6A"/>
                </a:solidFill>
              </a:rPr>
              <a:t>一样，都是拷贝备份文件，需要恢复时再拷贝到</a:t>
            </a:r>
            <a:r>
              <a:rPr lang="en-US" altLang="zh-CN" sz="2400" dirty="0">
                <a:solidFill>
                  <a:srgbClr val="007C6A"/>
                </a:solidFill>
              </a:rPr>
              <a:t>Redis</a:t>
            </a:r>
            <a:r>
              <a:rPr lang="zh-CN" altLang="en-US" sz="2400" dirty="0">
                <a:solidFill>
                  <a:srgbClr val="007C6A"/>
                </a:solidFill>
              </a:rPr>
              <a:t>工作目录下，启动系统即加载。</a:t>
            </a:r>
            <a:endParaRPr lang="zh-CN" altLang="en-US" sz="2400" dirty="0">
              <a:solidFill>
                <a:srgbClr val="007C6A"/>
              </a:solidFill>
              <a:latin typeface="Verdana" panose="020B0604030504040204" pitchFamily="34" charset="0"/>
            </a:endParaRPr>
          </a:p>
        </p:txBody>
      </p:sp>
      <p:sp>
        <p:nvSpPr>
          <p:cNvPr id="5" name="矩形 4">
            <a:extLst>
              <a:ext uri="{FF2B5EF4-FFF2-40B4-BE49-F238E27FC236}">
                <a16:creationId xmlns:a16="http://schemas.microsoft.com/office/drawing/2014/main" id="{932F39CA-79AE-46DC-8E39-624653DBC376}"/>
              </a:ext>
            </a:extLst>
          </p:cNvPr>
          <p:cNvSpPr/>
          <p:nvPr/>
        </p:nvSpPr>
        <p:spPr>
          <a:xfrm>
            <a:off x="793495" y="5008972"/>
            <a:ext cx="7488832" cy="400110"/>
          </a:xfrm>
          <a:prstGeom prst="rect">
            <a:avLst/>
          </a:prstGeom>
        </p:spPr>
        <p:txBody>
          <a:bodyPr wrap="square">
            <a:spAutoFit/>
          </a:bodyPr>
          <a:lstStyle/>
          <a:p>
            <a:pPr marL="285750" indent="-285750">
              <a:buFont typeface="Arial" panose="020B0604020202020204" pitchFamily="34" charset="0"/>
              <a:buChar char="•"/>
            </a:pPr>
            <a:r>
              <a:rPr lang="en-US" altLang="zh-CN" sz="2000">
                <a:solidFill>
                  <a:srgbClr val="007C6A"/>
                </a:solidFill>
                <a:latin typeface="Verdana" panose="020B0604030504040204" pitchFamily="34" charset="0"/>
              </a:rPr>
              <a:t>AOF</a:t>
            </a:r>
            <a:r>
              <a:rPr lang="zh-CN" altLang="en-US" sz="2000">
                <a:solidFill>
                  <a:srgbClr val="007C6A"/>
                </a:solidFill>
                <a:latin typeface="Verdana" panose="020B0604030504040204" pitchFamily="34" charset="0"/>
              </a:rPr>
              <a:t>文件的保存路径，同</a:t>
            </a:r>
            <a:r>
              <a:rPr lang="en-US" altLang="zh-CN" sz="2000">
                <a:solidFill>
                  <a:srgbClr val="007C6A"/>
                </a:solidFill>
                <a:latin typeface="Verdana" panose="020B0604030504040204" pitchFamily="34" charset="0"/>
              </a:rPr>
              <a:t>RDB</a:t>
            </a:r>
            <a:r>
              <a:rPr lang="zh-CN" altLang="en-US" sz="2000">
                <a:solidFill>
                  <a:srgbClr val="007C6A"/>
                </a:solidFill>
                <a:latin typeface="Verdana" panose="020B0604030504040204" pitchFamily="34" charset="0"/>
              </a:rPr>
              <a:t>的路径一致。</a:t>
            </a:r>
          </a:p>
        </p:txBody>
      </p:sp>
      <p:sp>
        <p:nvSpPr>
          <p:cNvPr id="6" name="矩形 5">
            <a:extLst>
              <a:ext uri="{FF2B5EF4-FFF2-40B4-BE49-F238E27FC236}">
                <a16:creationId xmlns:a16="http://schemas.microsoft.com/office/drawing/2014/main" id="{31C2A962-D7F7-4764-9F4E-53909A5D6AD9}"/>
              </a:ext>
            </a:extLst>
          </p:cNvPr>
          <p:cNvSpPr/>
          <p:nvPr/>
        </p:nvSpPr>
        <p:spPr>
          <a:xfrm>
            <a:off x="392470" y="990378"/>
            <a:ext cx="3009157"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AOF</a:t>
            </a:r>
            <a:r>
              <a:rPr lang="zh-CN" altLang="en-US" sz="2400">
                <a:solidFill>
                  <a:srgbClr val="007C6A"/>
                </a:solidFill>
                <a:latin typeface="Verdana" panose="020B0604030504040204" pitchFamily="34" charset="0"/>
              </a:rPr>
              <a:t>文件故障</a:t>
            </a:r>
            <a:r>
              <a:rPr lang="zh-CN" altLang="en-US" sz="2400" b="1">
                <a:solidFill>
                  <a:srgbClr val="007C6A"/>
                </a:solidFill>
                <a:latin typeface="Verdana" panose="020B0604030504040204" pitchFamily="34" charset="0"/>
              </a:rPr>
              <a:t>备份</a:t>
            </a:r>
            <a:endParaRPr lang="en-US" altLang="zh-CN" sz="2400">
              <a:solidFill>
                <a:srgbClr val="007C6A"/>
              </a:solidFill>
              <a:latin typeface="Verdana" panose="020B0604030504040204" pitchFamily="34" charset="0"/>
            </a:endParaRPr>
          </a:p>
        </p:txBody>
      </p:sp>
      <p:sp>
        <p:nvSpPr>
          <p:cNvPr id="7" name="矩形 6">
            <a:extLst>
              <a:ext uri="{FF2B5EF4-FFF2-40B4-BE49-F238E27FC236}">
                <a16:creationId xmlns:a16="http://schemas.microsoft.com/office/drawing/2014/main" id="{68E9BB7D-413C-4125-89D1-E053AEBE6C03}"/>
              </a:ext>
            </a:extLst>
          </p:cNvPr>
          <p:cNvSpPr/>
          <p:nvPr/>
        </p:nvSpPr>
        <p:spPr>
          <a:xfrm>
            <a:off x="2483768" y="116632"/>
            <a:ext cx="2830518"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的持久化</a:t>
            </a:r>
            <a:r>
              <a:rPr lang="en-US" altLang="zh-CN" sz="2400" b="1" dirty="0">
                <a:solidFill>
                  <a:schemeClr val="bg1"/>
                </a:solidFill>
              </a:rPr>
              <a:t>--AOF</a:t>
            </a:r>
          </a:p>
        </p:txBody>
      </p:sp>
      <p:sp>
        <p:nvSpPr>
          <p:cNvPr id="8" name="矩形 7">
            <a:extLst>
              <a:ext uri="{FF2B5EF4-FFF2-40B4-BE49-F238E27FC236}">
                <a16:creationId xmlns:a16="http://schemas.microsoft.com/office/drawing/2014/main" id="{AC64F521-985C-4A8D-90A2-AE043F424A3B}"/>
              </a:ext>
            </a:extLst>
          </p:cNvPr>
          <p:cNvSpPr/>
          <p:nvPr/>
        </p:nvSpPr>
        <p:spPr>
          <a:xfrm>
            <a:off x="793495" y="5540078"/>
            <a:ext cx="7488832" cy="707886"/>
          </a:xfrm>
          <a:prstGeom prst="rect">
            <a:avLst/>
          </a:prstGeom>
        </p:spPr>
        <p:txBody>
          <a:bodyPr wrap="squar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如遇到</a:t>
            </a:r>
            <a:r>
              <a:rPr lang="en-US" altLang="zh-CN" sz="2000" dirty="0">
                <a:solidFill>
                  <a:srgbClr val="007C6A"/>
                </a:solidFill>
                <a:latin typeface="Verdana" panose="020B0604030504040204" pitchFamily="34" charset="0"/>
              </a:rPr>
              <a:t>AOF</a:t>
            </a:r>
            <a:r>
              <a:rPr lang="zh-CN" altLang="en-US" sz="2000" dirty="0">
                <a:solidFill>
                  <a:srgbClr val="007C6A"/>
                </a:solidFill>
                <a:latin typeface="Verdana" panose="020B0604030504040204" pitchFamily="34" charset="0"/>
              </a:rPr>
              <a:t>文件损坏，可通过</a:t>
            </a:r>
            <a:endParaRPr lang="en-US" altLang="zh-CN" sz="2000" dirty="0">
              <a:solidFill>
                <a:srgbClr val="007C6A"/>
              </a:solidFill>
              <a:latin typeface="Verdana" panose="020B0604030504040204" pitchFamily="34" charset="0"/>
            </a:endParaRPr>
          </a:p>
          <a:p>
            <a:r>
              <a:rPr lang="en-US" altLang="zh-CN" sz="2000" dirty="0">
                <a:solidFill>
                  <a:srgbClr val="007C6A"/>
                </a:solidFill>
                <a:latin typeface="Verdana" panose="020B0604030504040204" pitchFamily="34" charset="0"/>
              </a:rPr>
              <a:t>     </a:t>
            </a:r>
            <a:r>
              <a:rPr lang="en-US" altLang="zh-CN" sz="2000" dirty="0" err="1">
                <a:solidFill>
                  <a:srgbClr val="007C6A"/>
                </a:solidFill>
                <a:latin typeface="Verdana" panose="020B0604030504040204" pitchFamily="34" charset="0"/>
              </a:rPr>
              <a:t>redis</a:t>
            </a:r>
            <a:r>
              <a:rPr lang="en-US" altLang="zh-CN" sz="2000" dirty="0">
                <a:solidFill>
                  <a:srgbClr val="007C6A"/>
                </a:solidFill>
                <a:latin typeface="Verdana" panose="020B0604030504040204" pitchFamily="34" charset="0"/>
              </a:rPr>
              <a:t>-check-</a:t>
            </a:r>
            <a:r>
              <a:rPr lang="en-US" altLang="zh-CN" sz="2000" dirty="0" err="1">
                <a:solidFill>
                  <a:srgbClr val="007C6A"/>
                </a:solidFill>
                <a:latin typeface="Verdana" panose="020B0604030504040204" pitchFamily="34" charset="0"/>
              </a:rPr>
              <a:t>aof</a:t>
            </a:r>
            <a:r>
              <a:rPr lang="en-US" altLang="zh-CN" sz="2000" dirty="0">
                <a:solidFill>
                  <a:srgbClr val="007C6A"/>
                </a:solidFill>
                <a:latin typeface="Verdana" panose="020B0604030504040204" pitchFamily="34" charset="0"/>
              </a:rPr>
              <a:t>  --fix  </a:t>
            </a:r>
            <a:r>
              <a:rPr lang="en-US" altLang="zh-CN" sz="2000" dirty="0" err="1">
                <a:solidFill>
                  <a:srgbClr val="007C6A"/>
                </a:solidFill>
                <a:latin typeface="Verdana" panose="020B0604030504040204" pitchFamily="34" charset="0"/>
              </a:rPr>
              <a:t>appendonly.aof</a:t>
            </a:r>
            <a:r>
              <a:rPr lang="en-US" altLang="zh-CN" sz="2000" dirty="0">
                <a:solidFill>
                  <a:srgbClr val="007C6A"/>
                </a:solidFill>
                <a:latin typeface="Verdana" panose="020B0604030504040204" pitchFamily="34" charset="0"/>
              </a:rPr>
              <a:t>   </a:t>
            </a:r>
            <a:r>
              <a:rPr lang="zh-CN" altLang="en-US" sz="2000" dirty="0">
                <a:solidFill>
                  <a:srgbClr val="007C6A"/>
                </a:solidFill>
                <a:latin typeface="Verdana" panose="020B0604030504040204" pitchFamily="34" charset="0"/>
              </a:rPr>
              <a:t>进行恢复</a:t>
            </a:r>
          </a:p>
        </p:txBody>
      </p:sp>
    </p:spTree>
    <p:extLst>
      <p:ext uri="{BB962C8B-B14F-4D97-AF65-F5344CB8AC3E}">
        <p14:creationId xmlns:p14="http://schemas.microsoft.com/office/powerpoint/2010/main" val="241257060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710439D-7540-4BC3-82E9-A9BD0A00B8A3}"/>
              </a:ext>
            </a:extLst>
          </p:cNvPr>
          <p:cNvSpPr/>
          <p:nvPr/>
        </p:nvSpPr>
        <p:spPr>
          <a:xfrm>
            <a:off x="323528" y="1052736"/>
            <a:ext cx="3005951"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AOF</a:t>
            </a:r>
            <a:r>
              <a:rPr lang="zh-CN" altLang="en-US" sz="2400">
                <a:solidFill>
                  <a:srgbClr val="007C6A"/>
                </a:solidFill>
                <a:latin typeface="Verdana" panose="020B0604030504040204" pitchFamily="34" charset="0"/>
              </a:rPr>
              <a:t>同步频率设置</a:t>
            </a:r>
            <a:endParaRPr lang="en-US" altLang="zh-CN" sz="2400">
              <a:solidFill>
                <a:srgbClr val="007C6A"/>
              </a:solidFill>
              <a:latin typeface="Verdana" panose="020B0604030504040204" pitchFamily="34" charset="0"/>
            </a:endParaRPr>
          </a:p>
        </p:txBody>
      </p:sp>
      <p:pic>
        <p:nvPicPr>
          <p:cNvPr id="3" name="图片 2">
            <a:extLst>
              <a:ext uri="{FF2B5EF4-FFF2-40B4-BE49-F238E27FC236}">
                <a16:creationId xmlns:a16="http://schemas.microsoft.com/office/drawing/2014/main" id="{46B4313E-625A-41AD-A35A-B83562A1FC25}"/>
              </a:ext>
            </a:extLst>
          </p:cNvPr>
          <p:cNvPicPr>
            <a:picLocks noChangeAspect="1"/>
          </p:cNvPicPr>
          <p:nvPr/>
        </p:nvPicPr>
        <p:blipFill>
          <a:blip r:embed="rId2"/>
          <a:stretch>
            <a:fillRect/>
          </a:stretch>
        </p:blipFill>
        <p:spPr>
          <a:xfrm>
            <a:off x="1259632" y="4005064"/>
            <a:ext cx="5930071" cy="1728192"/>
          </a:xfrm>
          <a:prstGeom prst="rect">
            <a:avLst/>
          </a:prstGeom>
          <a:ln>
            <a:solidFill>
              <a:schemeClr val="accent1"/>
            </a:solidFill>
          </a:ln>
        </p:spPr>
      </p:pic>
      <p:sp>
        <p:nvSpPr>
          <p:cNvPr id="4" name="矩形 3">
            <a:extLst>
              <a:ext uri="{FF2B5EF4-FFF2-40B4-BE49-F238E27FC236}">
                <a16:creationId xmlns:a16="http://schemas.microsoft.com/office/drawing/2014/main" id="{2E4D3719-B3DB-4E25-ABB3-507508F1962F}"/>
              </a:ext>
            </a:extLst>
          </p:cNvPr>
          <p:cNvSpPr/>
          <p:nvPr/>
        </p:nvSpPr>
        <p:spPr>
          <a:xfrm>
            <a:off x="755576" y="1711550"/>
            <a:ext cx="7488832" cy="400110"/>
          </a:xfrm>
          <a:prstGeom prst="rect">
            <a:avLst/>
          </a:prstGeom>
        </p:spPr>
        <p:txBody>
          <a:bodyPr wrap="squar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始终同步，每次</a:t>
            </a:r>
            <a:r>
              <a:rPr lang="en-US" altLang="zh-CN" sz="2000" dirty="0">
                <a:solidFill>
                  <a:srgbClr val="007C6A"/>
                </a:solidFill>
                <a:latin typeface="Verdana" panose="020B0604030504040204" pitchFamily="34" charset="0"/>
              </a:rPr>
              <a:t>Redis</a:t>
            </a:r>
            <a:r>
              <a:rPr lang="zh-CN" altLang="en-US" sz="2000" dirty="0">
                <a:solidFill>
                  <a:srgbClr val="007C6A"/>
                </a:solidFill>
                <a:latin typeface="Verdana" panose="020B0604030504040204" pitchFamily="34" charset="0"/>
              </a:rPr>
              <a:t>的写入都会立刻记入日志</a:t>
            </a:r>
          </a:p>
        </p:txBody>
      </p:sp>
      <p:sp>
        <p:nvSpPr>
          <p:cNvPr id="5" name="矩形 4">
            <a:extLst>
              <a:ext uri="{FF2B5EF4-FFF2-40B4-BE49-F238E27FC236}">
                <a16:creationId xmlns:a16="http://schemas.microsoft.com/office/drawing/2014/main" id="{38124307-BF1B-4033-8F43-6E562252D29A}"/>
              </a:ext>
            </a:extLst>
          </p:cNvPr>
          <p:cNvSpPr/>
          <p:nvPr/>
        </p:nvSpPr>
        <p:spPr>
          <a:xfrm>
            <a:off x="755576" y="2242173"/>
            <a:ext cx="7488832" cy="707886"/>
          </a:xfrm>
          <a:prstGeom prst="rect">
            <a:avLst/>
          </a:prstGeom>
        </p:spPr>
        <p:txBody>
          <a:bodyPr wrap="squar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每秒同步，每秒记入日志一次，如果宕机，本秒的数据可能丢失。</a:t>
            </a:r>
          </a:p>
        </p:txBody>
      </p:sp>
      <p:sp>
        <p:nvSpPr>
          <p:cNvPr id="6" name="矩形 5">
            <a:extLst>
              <a:ext uri="{FF2B5EF4-FFF2-40B4-BE49-F238E27FC236}">
                <a16:creationId xmlns:a16="http://schemas.microsoft.com/office/drawing/2014/main" id="{AAE95638-2E97-4707-9DC1-78D4974ABCFC}"/>
              </a:ext>
            </a:extLst>
          </p:cNvPr>
          <p:cNvSpPr/>
          <p:nvPr/>
        </p:nvSpPr>
        <p:spPr>
          <a:xfrm>
            <a:off x="755576" y="3070214"/>
            <a:ext cx="7488832" cy="400110"/>
          </a:xfrm>
          <a:prstGeom prst="rect">
            <a:avLst/>
          </a:prstGeom>
        </p:spPr>
        <p:txBody>
          <a:bodyPr wrap="square">
            <a:spAutoFit/>
          </a:bodyPr>
          <a:lstStyle/>
          <a:p>
            <a:pPr marL="285750" indent="-285750">
              <a:buFont typeface="Arial" panose="020B0604020202020204" pitchFamily="34" charset="0"/>
              <a:buChar char="•"/>
            </a:pPr>
            <a:r>
              <a:rPr lang="zh-CN" altLang="en-US" sz="2000">
                <a:solidFill>
                  <a:srgbClr val="007C6A"/>
                </a:solidFill>
                <a:latin typeface="Verdana" panose="020B0604030504040204" pitchFamily="34" charset="0"/>
              </a:rPr>
              <a:t>把不主动进行同步，把同步时机交给操作系统。</a:t>
            </a:r>
          </a:p>
        </p:txBody>
      </p:sp>
      <p:sp>
        <p:nvSpPr>
          <p:cNvPr id="7" name="矩形 6">
            <a:extLst>
              <a:ext uri="{FF2B5EF4-FFF2-40B4-BE49-F238E27FC236}">
                <a16:creationId xmlns:a16="http://schemas.microsoft.com/office/drawing/2014/main" id="{675621D6-734D-46D7-B0AC-E111C16669CD}"/>
              </a:ext>
            </a:extLst>
          </p:cNvPr>
          <p:cNvSpPr/>
          <p:nvPr/>
        </p:nvSpPr>
        <p:spPr>
          <a:xfrm>
            <a:off x="2483768" y="116632"/>
            <a:ext cx="2830518"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的持久化</a:t>
            </a:r>
            <a:r>
              <a:rPr lang="en-US" altLang="zh-CN" sz="2400" b="1" dirty="0">
                <a:solidFill>
                  <a:schemeClr val="bg1"/>
                </a:solidFill>
              </a:rPr>
              <a:t>--AOF</a:t>
            </a:r>
          </a:p>
        </p:txBody>
      </p:sp>
    </p:spTree>
    <p:extLst>
      <p:ext uri="{BB962C8B-B14F-4D97-AF65-F5344CB8AC3E}">
        <p14:creationId xmlns:p14="http://schemas.microsoft.com/office/powerpoint/2010/main" val="184897493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922859B-92E1-4B17-BF1F-10DE67C2B312}"/>
              </a:ext>
            </a:extLst>
          </p:cNvPr>
          <p:cNvSpPr/>
          <p:nvPr/>
        </p:nvSpPr>
        <p:spPr>
          <a:xfrm>
            <a:off x="611560" y="1412776"/>
            <a:ext cx="1693605"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latin typeface="Verdana" panose="020B0604030504040204" pitchFamily="34" charset="0"/>
              </a:rPr>
              <a:t>Rewrite</a:t>
            </a:r>
          </a:p>
        </p:txBody>
      </p:sp>
      <p:sp>
        <p:nvSpPr>
          <p:cNvPr id="3" name="矩形 2">
            <a:extLst>
              <a:ext uri="{FF2B5EF4-FFF2-40B4-BE49-F238E27FC236}">
                <a16:creationId xmlns:a16="http://schemas.microsoft.com/office/drawing/2014/main" id="{F94E7594-56CD-46C1-BAAC-DB184D382BCF}"/>
              </a:ext>
            </a:extLst>
          </p:cNvPr>
          <p:cNvSpPr/>
          <p:nvPr/>
        </p:nvSpPr>
        <p:spPr>
          <a:xfrm>
            <a:off x="827584" y="1978026"/>
            <a:ext cx="7488832" cy="1886286"/>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dirty="0">
                <a:solidFill>
                  <a:srgbClr val="007C6A"/>
                </a:solidFill>
              </a:rPr>
              <a:t>AOF</a:t>
            </a:r>
            <a:r>
              <a:rPr lang="zh-CN" altLang="en-US" sz="2000" dirty="0">
                <a:solidFill>
                  <a:srgbClr val="007C6A"/>
                </a:solidFill>
              </a:rPr>
              <a:t>采用文件追加方式，文件会越来越大为避免出现此种情况，新增了重写机制</a:t>
            </a:r>
            <a:r>
              <a:rPr lang="en-US" altLang="zh-CN" sz="2000" dirty="0">
                <a:solidFill>
                  <a:srgbClr val="007C6A"/>
                </a:solidFill>
              </a:rPr>
              <a:t>,</a:t>
            </a:r>
            <a:r>
              <a:rPr lang="zh-CN" altLang="en-US" sz="2000" dirty="0">
                <a:solidFill>
                  <a:srgbClr val="007C6A"/>
                </a:solidFill>
              </a:rPr>
              <a:t>当</a:t>
            </a:r>
            <a:r>
              <a:rPr lang="en-US" altLang="zh-CN" sz="2000" dirty="0">
                <a:solidFill>
                  <a:srgbClr val="007C6A"/>
                </a:solidFill>
              </a:rPr>
              <a:t>AOF</a:t>
            </a:r>
            <a:r>
              <a:rPr lang="zh-CN" altLang="en-US" sz="2000" dirty="0">
                <a:solidFill>
                  <a:srgbClr val="007C6A"/>
                </a:solidFill>
              </a:rPr>
              <a:t>文件的大小超过所设定的阈值时，</a:t>
            </a:r>
            <a:r>
              <a:rPr lang="en-US" altLang="zh-CN" sz="2000" dirty="0">
                <a:solidFill>
                  <a:srgbClr val="007C6A"/>
                </a:solidFill>
              </a:rPr>
              <a:t>Redis</a:t>
            </a:r>
            <a:r>
              <a:rPr lang="zh-CN" altLang="en-US" sz="2000" dirty="0">
                <a:solidFill>
                  <a:srgbClr val="007C6A"/>
                </a:solidFill>
              </a:rPr>
              <a:t>就会启动</a:t>
            </a:r>
            <a:r>
              <a:rPr lang="en-US" altLang="zh-CN" sz="2000" dirty="0">
                <a:solidFill>
                  <a:srgbClr val="007C6A"/>
                </a:solidFill>
              </a:rPr>
              <a:t>AOF</a:t>
            </a:r>
            <a:r>
              <a:rPr lang="zh-CN" altLang="en-US" sz="2000" dirty="0">
                <a:solidFill>
                  <a:srgbClr val="007C6A"/>
                </a:solidFill>
              </a:rPr>
              <a:t>文件的内容压缩，只保留可以恢复数据的最小指令集</a:t>
            </a:r>
            <a:r>
              <a:rPr lang="en-US" altLang="zh-CN" sz="2000" dirty="0">
                <a:solidFill>
                  <a:srgbClr val="007C6A"/>
                </a:solidFill>
              </a:rPr>
              <a:t>.</a:t>
            </a:r>
            <a:r>
              <a:rPr lang="zh-CN" altLang="en-US" sz="2000" dirty="0">
                <a:solidFill>
                  <a:srgbClr val="007C6A"/>
                </a:solidFill>
              </a:rPr>
              <a:t>可以使用命令</a:t>
            </a:r>
            <a:r>
              <a:rPr lang="en-US" altLang="zh-CN" sz="2000" dirty="0" err="1">
                <a:solidFill>
                  <a:srgbClr val="007C6A"/>
                </a:solidFill>
              </a:rPr>
              <a:t>bgrewriteaof</a:t>
            </a:r>
            <a:r>
              <a:rPr lang="zh-CN" altLang="en-US" sz="2000" dirty="0">
                <a:solidFill>
                  <a:srgbClr val="007C6A"/>
                </a:solidFill>
              </a:rPr>
              <a:t>。</a:t>
            </a:r>
            <a:endParaRPr lang="en-US" altLang="zh-CN" sz="2000" dirty="0">
              <a:solidFill>
                <a:srgbClr val="007C6A"/>
              </a:solidFill>
            </a:endParaRPr>
          </a:p>
        </p:txBody>
      </p:sp>
      <p:sp>
        <p:nvSpPr>
          <p:cNvPr id="4" name="矩形 3">
            <a:extLst>
              <a:ext uri="{FF2B5EF4-FFF2-40B4-BE49-F238E27FC236}">
                <a16:creationId xmlns:a16="http://schemas.microsoft.com/office/drawing/2014/main" id="{1D5D177C-07D6-42FB-9886-BBF41A0D6D4F}"/>
              </a:ext>
            </a:extLst>
          </p:cNvPr>
          <p:cNvSpPr/>
          <p:nvPr/>
        </p:nvSpPr>
        <p:spPr>
          <a:xfrm>
            <a:off x="2483768" y="116632"/>
            <a:ext cx="2830518"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的持久化</a:t>
            </a:r>
            <a:r>
              <a:rPr lang="en-US" altLang="zh-CN" sz="2400" b="1" dirty="0">
                <a:solidFill>
                  <a:schemeClr val="bg1"/>
                </a:solidFill>
              </a:rPr>
              <a:t>--AOF</a:t>
            </a:r>
          </a:p>
        </p:txBody>
      </p:sp>
    </p:spTree>
    <p:extLst>
      <p:ext uri="{BB962C8B-B14F-4D97-AF65-F5344CB8AC3E}">
        <p14:creationId xmlns:p14="http://schemas.microsoft.com/office/powerpoint/2010/main" val="149005297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9A9828E-29B5-40AC-8F67-F779D849F890}"/>
              </a:ext>
            </a:extLst>
          </p:cNvPr>
          <p:cNvSpPr/>
          <p:nvPr/>
        </p:nvSpPr>
        <p:spPr>
          <a:xfrm>
            <a:off x="611560" y="1412776"/>
            <a:ext cx="3513013"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如何实现重写？</a:t>
            </a:r>
            <a:endParaRPr lang="en-US" altLang="zh-CN" sz="2400" dirty="0">
              <a:solidFill>
                <a:srgbClr val="007C6A"/>
              </a:solidFill>
              <a:latin typeface="Verdana" panose="020B0604030504040204" pitchFamily="34" charset="0"/>
            </a:endParaRPr>
          </a:p>
        </p:txBody>
      </p:sp>
      <p:sp>
        <p:nvSpPr>
          <p:cNvPr id="3" name="矩形 2">
            <a:extLst>
              <a:ext uri="{FF2B5EF4-FFF2-40B4-BE49-F238E27FC236}">
                <a16:creationId xmlns:a16="http://schemas.microsoft.com/office/drawing/2014/main" id="{589A7893-2CEC-443B-A8D2-779AF09C55E6}"/>
              </a:ext>
            </a:extLst>
          </p:cNvPr>
          <p:cNvSpPr/>
          <p:nvPr/>
        </p:nvSpPr>
        <p:spPr>
          <a:xfrm>
            <a:off x="971600" y="2204864"/>
            <a:ext cx="7272808" cy="2400657"/>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dirty="0">
                <a:solidFill>
                  <a:srgbClr val="007C6A"/>
                </a:solidFill>
              </a:rPr>
              <a:t>AOF</a:t>
            </a:r>
            <a:r>
              <a:rPr lang="zh-CN" altLang="en-US" sz="2000" dirty="0">
                <a:solidFill>
                  <a:srgbClr val="007C6A"/>
                </a:solidFill>
              </a:rPr>
              <a:t>文件持续增长而过大时，会</a:t>
            </a:r>
            <a:r>
              <a:rPr lang="en-US" altLang="zh-CN" sz="2000" dirty="0">
                <a:solidFill>
                  <a:srgbClr val="007C6A"/>
                </a:solidFill>
              </a:rPr>
              <a:t>fork</a:t>
            </a:r>
            <a:r>
              <a:rPr lang="zh-CN" altLang="en-US" sz="2000" dirty="0">
                <a:solidFill>
                  <a:srgbClr val="007C6A"/>
                </a:solidFill>
              </a:rPr>
              <a:t>出一条新进程来将文件重写</a:t>
            </a:r>
            <a:r>
              <a:rPr lang="en-US" altLang="zh-CN" sz="2000" dirty="0">
                <a:solidFill>
                  <a:srgbClr val="007C6A"/>
                </a:solidFill>
              </a:rPr>
              <a:t>(</a:t>
            </a:r>
            <a:r>
              <a:rPr lang="zh-CN" altLang="en-US" sz="2000" dirty="0">
                <a:solidFill>
                  <a:srgbClr val="007C6A"/>
                </a:solidFill>
              </a:rPr>
              <a:t>也是先写临时文件最后再</a:t>
            </a:r>
            <a:r>
              <a:rPr lang="en-US" altLang="zh-CN" sz="2000" dirty="0">
                <a:solidFill>
                  <a:srgbClr val="007C6A"/>
                </a:solidFill>
              </a:rPr>
              <a:t>rename)</a:t>
            </a:r>
            <a:r>
              <a:rPr lang="zh-CN" altLang="en-US" sz="2000" dirty="0">
                <a:solidFill>
                  <a:srgbClr val="007C6A"/>
                </a:solidFill>
              </a:rPr>
              <a:t>，遍历新进程的内存中数据，每条记录有一条的</a:t>
            </a:r>
            <a:r>
              <a:rPr lang="en-US" altLang="zh-CN" sz="2000" dirty="0">
                <a:solidFill>
                  <a:srgbClr val="007C6A"/>
                </a:solidFill>
              </a:rPr>
              <a:t>Set</a:t>
            </a:r>
            <a:r>
              <a:rPr lang="zh-CN" altLang="en-US" sz="2000" dirty="0">
                <a:solidFill>
                  <a:srgbClr val="007C6A"/>
                </a:solidFill>
              </a:rPr>
              <a:t>语句。重写</a:t>
            </a:r>
            <a:r>
              <a:rPr lang="en-US" altLang="zh-CN" sz="2000" dirty="0" err="1">
                <a:solidFill>
                  <a:srgbClr val="007C6A"/>
                </a:solidFill>
              </a:rPr>
              <a:t>aof</a:t>
            </a:r>
            <a:r>
              <a:rPr lang="zh-CN" altLang="en-US" sz="2000" dirty="0">
                <a:solidFill>
                  <a:srgbClr val="007C6A"/>
                </a:solidFill>
              </a:rPr>
              <a:t>文件的操作，并没有读取旧的</a:t>
            </a:r>
            <a:r>
              <a:rPr lang="en-US" altLang="zh-CN" sz="2000" dirty="0" err="1">
                <a:solidFill>
                  <a:srgbClr val="007C6A"/>
                </a:solidFill>
              </a:rPr>
              <a:t>aof</a:t>
            </a:r>
            <a:r>
              <a:rPr lang="zh-CN" altLang="en-US" sz="2000" dirty="0">
                <a:solidFill>
                  <a:srgbClr val="007C6A"/>
                </a:solidFill>
              </a:rPr>
              <a:t>文件，而是将整个内存中的数据库内容用命令的方式重写了一个新的</a:t>
            </a:r>
            <a:r>
              <a:rPr lang="en-US" altLang="zh-CN" sz="2000" dirty="0" err="1">
                <a:solidFill>
                  <a:srgbClr val="007C6A"/>
                </a:solidFill>
              </a:rPr>
              <a:t>aof</a:t>
            </a:r>
            <a:r>
              <a:rPr lang="zh-CN" altLang="en-US" sz="2000" dirty="0">
                <a:solidFill>
                  <a:srgbClr val="007C6A"/>
                </a:solidFill>
              </a:rPr>
              <a:t>文件，这点和快照有点类似。</a:t>
            </a:r>
          </a:p>
        </p:txBody>
      </p:sp>
      <p:sp>
        <p:nvSpPr>
          <p:cNvPr id="4" name="矩形 3">
            <a:extLst>
              <a:ext uri="{FF2B5EF4-FFF2-40B4-BE49-F238E27FC236}">
                <a16:creationId xmlns:a16="http://schemas.microsoft.com/office/drawing/2014/main" id="{0FEA39F4-A229-4DAC-BD2D-2508DC7910B7}"/>
              </a:ext>
            </a:extLst>
          </p:cNvPr>
          <p:cNvSpPr/>
          <p:nvPr/>
        </p:nvSpPr>
        <p:spPr>
          <a:xfrm>
            <a:off x="2483768" y="116632"/>
            <a:ext cx="2830518"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的持久化</a:t>
            </a:r>
            <a:r>
              <a:rPr lang="en-US" altLang="zh-CN" sz="2400" b="1" dirty="0">
                <a:solidFill>
                  <a:schemeClr val="bg1"/>
                </a:solidFill>
              </a:rPr>
              <a:t>--AOF</a:t>
            </a:r>
          </a:p>
        </p:txBody>
      </p:sp>
    </p:spTree>
    <p:extLst>
      <p:ext uri="{BB962C8B-B14F-4D97-AF65-F5344CB8AC3E}">
        <p14:creationId xmlns:p14="http://schemas.microsoft.com/office/powerpoint/2010/main" val="259242398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73C16BF-E781-4384-A68B-FCB20F1EE141}"/>
              </a:ext>
            </a:extLst>
          </p:cNvPr>
          <p:cNvSpPr/>
          <p:nvPr/>
        </p:nvSpPr>
        <p:spPr>
          <a:xfrm>
            <a:off x="611560" y="1196752"/>
            <a:ext cx="1762021" cy="461665"/>
          </a:xfrm>
          <a:prstGeom prst="rect">
            <a:avLst/>
          </a:prstGeom>
        </p:spPr>
        <p:txBody>
          <a:bodyPr wrap="none">
            <a:spAutoFit/>
          </a:bodyPr>
          <a:lstStyle/>
          <a:p>
            <a:pPr marL="342900" indent="-342900">
              <a:buFont typeface="Wingdings" panose="05000000000000000000" pitchFamily="2" charset="2"/>
              <a:buChar char="Ø"/>
            </a:pPr>
            <a:r>
              <a:rPr lang="zh-CN" altLang="en-US" sz="2400">
                <a:solidFill>
                  <a:srgbClr val="007C6A"/>
                </a:solidFill>
                <a:latin typeface="Verdana" panose="020B0604030504040204" pitchFamily="34" charset="0"/>
              </a:rPr>
              <a:t>何时重写</a:t>
            </a:r>
            <a:endParaRPr lang="en-US" altLang="zh-CN" sz="2400">
              <a:solidFill>
                <a:srgbClr val="007C6A"/>
              </a:solidFill>
              <a:latin typeface="Verdana" panose="020B0604030504040204" pitchFamily="34" charset="0"/>
            </a:endParaRPr>
          </a:p>
        </p:txBody>
      </p:sp>
      <p:sp>
        <p:nvSpPr>
          <p:cNvPr id="3" name="矩形 2">
            <a:extLst>
              <a:ext uri="{FF2B5EF4-FFF2-40B4-BE49-F238E27FC236}">
                <a16:creationId xmlns:a16="http://schemas.microsoft.com/office/drawing/2014/main" id="{060E585D-9ED8-4BB3-A94A-7B5E01B82D3A}"/>
              </a:ext>
            </a:extLst>
          </p:cNvPr>
          <p:cNvSpPr/>
          <p:nvPr/>
        </p:nvSpPr>
        <p:spPr>
          <a:xfrm>
            <a:off x="971600" y="1772816"/>
            <a:ext cx="7488832"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a:solidFill>
                  <a:srgbClr val="007C6A"/>
                </a:solidFill>
              </a:rPr>
              <a:t>重写虽然可以节约大量磁盘空间，减少恢复时间。但是每次重写还是有一定的负担的，因此设定</a:t>
            </a:r>
            <a:r>
              <a:rPr lang="en-US" altLang="zh-CN" sz="2000" dirty="0">
                <a:solidFill>
                  <a:srgbClr val="007C6A"/>
                </a:solidFill>
              </a:rPr>
              <a:t>Redis</a:t>
            </a:r>
            <a:r>
              <a:rPr lang="zh-CN" altLang="en-US" sz="2000" dirty="0">
                <a:solidFill>
                  <a:srgbClr val="007C6A"/>
                </a:solidFill>
              </a:rPr>
              <a:t>要满足一定条件才会进行重写。</a:t>
            </a:r>
            <a:endParaRPr lang="en-US" altLang="zh-CN" sz="2000" dirty="0">
              <a:solidFill>
                <a:srgbClr val="007C6A"/>
              </a:solidFill>
            </a:endParaRPr>
          </a:p>
        </p:txBody>
      </p:sp>
      <p:pic>
        <p:nvPicPr>
          <p:cNvPr id="4" name="图片 3">
            <a:extLst>
              <a:ext uri="{FF2B5EF4-FFF2-40B4-BE49-F238E27FC236}">
                <a16:creationId xmlns:a16="http://schemas.microsoft.com/office/drawing/2014/main" id="{E09F3D14-C584-4FFC-9937-3FEC8AAC8AA0}"/>
              </a:ext>
            </a:extLst>
          </p:cNvPr>
          <p:cNvPicPr>
            <a:picLocks noChangeAspect="1"/>
          </p:cNvPicPr>
          <p:nvPr/>
        </p:nvPicPr>
        <p:blipFill>
          <a:blip r:embed="rId2"/>
          <a:stretch>
            <a:fillRect/>
          </a:stretch>
        </p:blipFill>
        <p:spPr>
          <a:xfrm>
            <a:off x="1475656" y="3364543"/>
            <a:ext cx="5879267" cy="1072569"/>
          </a:xfrm>
          <a:prstGeom prst="rect">
            <a:avLst/>
          </a:prstGeom>
          <a:ln>
            <a:solidFill>
              <a:schemeClr val="accent1"/>
            </a:solidFill>
          </a:ln>
        </p:spPr>
      </p:pic>
      <p:sp>
        <p:nvSpPr>
          <p:cNvPr id="5" name="矩形 4">
            <a:extLst>
              <a:ext uri="{FF2B5EF4-FFF2-40B4-BE49-F238E27FC236}">
                <a16:creationId xmlns:a16="http://schemas.microsoft.com/office/drawing/2014/main" id="{5AA100F2-A00F-4776-A828-27ABECFE7E70}"/>
              </a:ext>
            </a:extLst>
          </p:cNvPr>
          <p:cNvSpPr/>
          <p:nvPr/>
        </p:nvSpPr>
        <p:spPr>
          <a:xfrm>
            <a:off x="979632" y="4551511"/>
            <a:ext cx="7912847"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a:solidFill>
                  <a:srgbClr val="007C6A"/>
                </a:solidFill>
              </a:rPr>
              <a:t>系统载入时或者上次重写完毕时，</a:t>
            </a:r>
            <a:r>
              <a:rPr lang="en-US" altLang="zh-CN" sz="2000" dirty="0">
                <a:solidFill>
                  <a:srgbClr val="007C6A"/>
                </a:solidFill>
              </a:rPr>
              <a:t>Redis</a:t>
            </a:r>
            <a:r>
              <a:rPr lang="zh-CN" altLang="en-US" sz="2000" dirty="0">
                <a:solidFill>
                  <a:srgbClr val="007C6A"/>
                </a:solidFill>
              </a:rPr>
              <a:t>会记录此时</a:t>
            </a:r>
            <a:r>
              <a:rPr lang="en-US" altLang="zh-CN" sz="2000" dirty="0">
                <a:solidFill>
                  <a:srgbClr val="007C6A"/>
                </a:solidFill>
              </a:rPr>
              <a:t>AOF</a:t>
            </a:r>
            <a:r>
              <a:rPr lang="zh-CN" altLang="en-US" sz="2000" dirty="0">
                <a:solidFill>
                  <a:srgbClr val="007C6A"/>
                </a:solidFill>
              </a:rPr>
              <a:t>大小，设为</a:t>
            </a:r>
            <a:r>
              <a:rPr lang="en-US" altLang="zh-CN" sz="2000" dirty="0" err="1">
                <a:solidFill>
                  <a:srgbClr val="007C6A"/>
                </a:solidFill>
              </a:rPr>
              <a:t>base_size</a:t>
            </a:r>
            <a:r>
              <a:rPr lang="en-US" altLang="zh-CN" sz="2000" dirty="0">
                <a:solidFill>
                  <a:srgbClr val="007C6A"/>
                </a:solidFill>
              </a:rPr>
              <a:t>,</a:t>
            </a:r>
            <a:r>
              <a:rPr lang="zh-CN" altLang="en-US" sz="2000" dirty="0">
                <a:solidFill>
                  <a:srgbClr val="007C6A"/>
                </a:solidFill>
              </a:rPr>
              <a:t>如果</a:t>
            </a:r>
            <a:r>
              <a:rPr lang="en-US" altLang="zh-CN" sz="2000" dirty="0">
                <a:solidFill>
                  <a:srgbClr val="007C6A"/>
                </a:solidFill>
              </a:rPr>
              <a:t>Redis</a:t>
            </a:r>
            <a:r>
              <a:rPr lang="zh-CN" altLang="en-US" sz="2000" dirty="0">
                <a:solidFill>
                  <a:srgbClr val="007C6A"/>
                </a:solidFill>
              </a:rPr>
              <a:t>的</a:t>
            </a:r>
            <a:r>
              <a:rPr lang="en-US" altLang="zh-CN" sz="2000" dirty="0">
                <a:solidFill>
                  <a:srgbClr val="007C6A"/>
                </a:solidFill>
              </a:rPr>
              <a:t>AOF</a:t>
            </a:r>
            <a:r>
              <a:rPr lang="zh-CN" altLang="en-US" sz="2000" dirty="0">
                <a:solidFill>
                  <a:srgbClr val="007C6A"/>
                </a:solidFill>
              </a:rPr>
              <a:t>当前大小</a:t>
            </a:r>
            <a:r>
              <a:rPr lang="en-US" altLang="zh-CN" sz="2000" dirty="0">
                <a:solidFill>
                  <a:srgbClr val="007C6A"/>
                </a:solidFill>
              </a:rPr>
              <a:t>&gt;= </a:t>
            </a:r>
            <a:r>
              <a:rPr lang="en-US" altLang="zh-CN" sz="2000" dirty="0" err="1">
                <a:solidFill>
                  <a:srgbClr val="007C6A"/>
                </a:solidFill>
              </a:rPr>
              <a:t>base_size</a:t>
            </a:r>
            <a:r>
              <a:rPr lang="en-US" altLang="zh-CN" sz="2000" dirty="0">
                <a:solidFill>
                  <a:srgbClr val="007C6A"/>
                </a:solidFill>
              </a:rPr>
              <a:t> +</a:t>
            </a:r>
            <a:r>
              <a:rPr lang="en-US" altLang="zh-CN" sz="2000" dirty="0" err="1">
                <a:solidFill>
                  <a:srgbClr val="007C6A"/>
                </a:solidFill>
              </a:rPr>
              <a:t>base_size</a:t>
            </a:r>
            <a:r>
              <a:rPr lang="en-US" altLang="zh-CN" sz="2000" dirty="0">
                <a:solidFill>
                  <a:srgbClr val="007C6A"/>
                </a:solidFill>
              </a:rPr>
              <a:t>*100% (</a:t>
            </a:r>
            <a:r>
              <a:rPr lang="zh-CN" altLang="en-US" sz="2000" dirty="0">
                <a:solidFill>
                  <a:srgbClr val="007C6A"/>
                </a:solidFill>
              </a:rPr>
              <a:t>默认</a:t>
            </a:r>
            <a:r>
              <a:rPr lang="en-US" altLang="zh-CN" sz="2000" dirty="0">
                <a:solidFill>
                  <a:srgbClr val="007C6A"/>
                </a:solidFill>
              </a:rPr>
              <a:t>)</a:t>
            </a:r>
            <a:r>
              <a:rPr lang="zh-CN" altLang="en-US" sz="2000" dirty="0">
                <a:solidFill>
                  <a:srgbClr val="007C6A"/>
                </a:solidFill>
              </a:rPr>
              <a:t>且当前大小</a:t>
            </a:r>
            <a:r>
              <a:rPr lang="en-US" altLang="zh-CN" sz="2000" dirty="0">
                <a:solidFill>
                  <a:srgbClr val="007C6A"/>
                </a:solidFill>
              </a:rPr>
              <a:t>&gt;=64mb(</a:t>
            </a:r>
            <a:r>
              <a:rPr lang="zh-CN" altLang="en-US" sz="2000" dirty="0">
                <a:solidFill>
                  <a:srgbClr val="007C6A"/>
                </a:solidFill>
              </a:rPr>
              <a:t>默认</a:t>
            </a:r>
            <a:r>
              <a:rPr lang="en-US" altLang="zh-CN" sz="2000" dirty="0">
                <a:solidFill>
                  <a:srgbClr val="007C6A"/>
                </a:solidFill>
              </a:rPr>
              <a:t>)</a:t>
            </a:r>
            <a:r>
              <a:rPr lang="zh-CN" altLang="en-US" sz="2000" dirty="0">
                <a:solidFill>
                  <a:srgbClr val="007C6A"/>
                </a:solidFill>
              </a:rPr>
              <a:t>的情况下，</a:t>
            </a:r>
            <a:r>
              <a:rPr lang="en-US" altLang="zh-CN" sz="2000" dirty="0">
                <a:solidFill>
                  <a:srgbClr val="007C6A"/>
                </a:solidFill>
              </a:rPr>
              <a:t>Redis</a:t>
            </a:r>
            <a:r>
              <a:rPr lang="zh-CN" altLang="en-US" sz="2000" dirty="0">
                <a:solidFill>
                  <a:srgbClr val="007C6A"/>
                </a:solidFill>
              </a:rPr>
              <a:t>会对</a:t>
            </a:r>
            <a:r>
              <a:rPr lang="en-US" altLang="zh-CN" sz="2000" dirty="0">
                <a:solidFill>
                  <a:srgbClr val="007C6A"/>
                </a:solidFill>
              </a:rPr>
              <a:t>AOF</a:t>
            </a:r>
            <a:r>
              <a:rPr lang="zh-CN" altLang="en-US" sz="2000" dirty="0">
                <a:solidFill>
                  <a:srgbClr val="007C6A"/>
                </a:solidFill>
              </a:rPr>
              <a:t>进行重写。</a:t>
            </a:r>
            <a:endParaRPr lang="en-US" altLang="zh-CN" sz="2000" dirty="0">
              <a:solidFill>
                <a:srgbClr val="007C6A"/>
              </a:solidFill>
            </a:endParaRPr>
          </a:p>
        </p:txBody>
      </p:sp>
      <p:sp>
        <p:nvSpPr>
          <p:cNvPr id="6" name="矩形 5">
            <a:extLst>
              <a:ext uri="{FF2B5EF4-FFF2-40B4-BE49-F238E27FC236}">
                <a16:creationId xmlns:a16="http://schemas.microsoft.com/office/drawing/2014/main" id="{8119AE1A-A6D4-47D4-99EF-783834475B34}"/>
              </a:ext>
            </a:extLst>
          </p:cNvPr>
          <p:cNvSpPr/>
          <p:nvPr/>
        </p:nvSpPr>
        <p:spPr>
          <a:xfrm>
            <a:off x="2483768" y="116632"/>
            <a:ext cx="2830518"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的持久化</a:t>
            </a:r>
            <a:r>
              <a:rPr lang="en-US" altLang="zh-CN" sz="2400" b="1" dirty="0">
                <a:solidFill>
                  <a:schemeClr val="bg1"/>
                </a:solidFill>
              </a:rPr>
              <a:t>--AOF</a:t>
            </a:r>
          </a:p>
        </p:txBody>
      </p:sp>
    </p:spTree>
    <p:extLst>
      <p:ext uri="{BB962C8B-B14F-4D97-AF65-F5344CB8AC3E}">
        <p14:creationId xmlns:p14="http://schemas.microsoft.com/office/powerpoint/2010/main" val="323568715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3306</TotalTime>
  <Words>8050</Words>
  <Application>Microsoft Office PowerPoint</Application>
  <PresentationFormat>全屏显示(4:3)</PresentationFormat>
  <Paragraphs>966</Paragraphs>
  <Slides>130</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130</vt:i4>
      </vt:variant>
    </vt:vector>
  </HeadingPairs>
  <TitlesOfParts>
    <vt:vector size="148" baseType="lpstr">
      <vt:lpstr>Helvetica Neue</vt:lpstr>
      <vt:lpstr>Hiragino Sans GB W3</vt:lpstr>
      <vt:lpstr>microsoft yahei</vt:lpstr>
      <vt:lpstr>System</vt:lpstr>
      <vt:lpstr>等线</vt:lpstr>
      <vt:lpstr>华文新魏</vt:lpstr>
      <vt:lpstr>宋体</vt:lpstr>
      <vt:lpstr>微软雅黑</vt:lpstr>
      <vt:lpstr>Arial</vt:lpstr>
      <vt:lpstr>Arial</vt:lpstr>
      <vt:lpstr>Bell MT</vt:lpstr>
      <vt:lpstr>Calibri</vt:lpstr>
      <vt:lpstr>Consolas</vt:lpstr>
      <vt:lpstr>Courier New</vt:lpstr>
      <vt:lpstr>tahoma</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chen li</cp:lastModifiedBy>
  <cp:revision>101</cp:revision>
  <dcterms:created xsi:type="dcterms:W3CDTF">2013-03-04T07:19:04Z</dcterms:created>
  <dcterms:modified xsi:type="dcterms:W3CDTF">2019-02-19T01:34:47Z</dcterms:modified>
</cp:coreProperties>
</file>