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6" r:id="rId2"/>
    <p:sldId id="678" r:id="rId3"/>
    <p:sldId id="449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80" r:id="rId12"/>
    <p:sldId id="581" r:id="rId13"/>
    <p:sldId id="490" r:id="rId14"/>
    <p:sldId id="491" r:id="rId15"/>
    <p:sldId id="459" r:id="rId16"/>
    <p:sldId id="667" r:id="rId17"/>
    <p:sldId id="675" r:id="rId18"/>
    <p:sldId id="676" r:id="rId19"/>
    <p:sldId id="460" r:id="rId20"/>
    <p:sldId id="666" r:id="rId21"/>
    <p:sldId id="461" r:id="rId22"/>
    <p:sldId id="462" r:id="rId23"/>
    <p:sldId id="482" r:id="rId24"/>
    <p:sldId id="584" r:id="rId25"/>
    <p:sldId id="585" r:id="rId26"/>
    <p:sldId id="590" r:id="rId27"/>
    <p:sldId id="588" r:id="rId28"/>
    <p:sldId id="582" r:id="rId29"/>
    <p:sldId id="589" r:id="rId30"/>
    <p:sldId id="594" r:id="rId31"/>
    <p:sldId id="465" r:id="rId32"/>
    <p:sldId id="466" r:id="rId33"/>
    <p:sldId id="596" r:id="rId34"/>
    <p:sldId id="597" r:id="rId35"/>
    <p:sldId id="598" r:id="rId36"/>
    <p:sldId id="599" r:id="rId37"/>
    <p:sldId id="668" r:id="rId38"/>
    <p:sldId id="669" r:id="rId39"/>
    <p:sldId id="601" r:id="rId40"/>
    <p:sldId id="603" r:id="rId41"/>
    <p:sldId id="516" r:id="rId42"/>
    <p:sldId id="519" r:id="rId43"/>
    <p:sldId id="679" r:id="rId44"/>
    <p:sldId id="680" r:id="rId45"/>
    <p:sldId id="685" r:id="rId46"/>
    <p:sldId id="686" r:id="rId47"/>
    <p:sldId id="681" r:id="rId48"/>
    <p:sldId id="682" r:id="rId49"/>
    <p:sldId id="522" r:id="rId50"/>
    <p:sldId id="683" r:id="rId51"/>
    <p:sldId id="684" r:id="rId52"/>
    <p:sldId id="558" r:id="rId53"/>
    <p:sldId id="687" r:id="rId54"/>
    <p:sldId id="688" r:id="rId55"/>
    <p:sldId id="689" r:id="rId56"/>
    <p:sldId id="690" r:id="rId57"/>
    <p:sldId id="523" r:id="rId58"/>
    <p:sldId id="544" r:id="rId59"/>
    <p:sldId id="529" r:id="rId60"/>
    <p:sldId id="691" r:id="rId61"/>
    <p:sldId id="692" r:id="rId62"/>
    <p:sldId id="693" r:id="rId63"/>
    <p:sldId id="694" r:id="rId64"/>
    <p:sldId id="654" r:id="rId65"/>
    <p:sldId id="653" r:id="rId66"/>
    <p:sldId id="655" r:id="rId67"/>
    <p:sldId id="656" r:id="rId68"/>
    <p:sldId id="670" r:id="rId69"/>
    <p:sldId id="657" r:id="rId70"/>
    <p:sldId id="658" r:id="rId71"/>
    <p:sldId id="660" r:id="rId72"/>
    <p:sldId id="695" r:id="rId73"/>
    <p:sldId id="696" r:id="rId74"/>
    <p:sldId id="697" r:id="rId75"/>
    <p:sldId id="698" r:id="rId76"/>
    <p:sldId id="699" r:id="rId77"/>
    <p:sldId id="700" r:id="rId78"/>
    <p:sldId id="701" r:id="rId79"/>
    <p:sldId id="702" r:id="rId80"/>
    <p:sldId id="703" r:id="rId81"/>
    <p:sldId id="704" r:id="rId82"/>
    <p:sldId id="705" r:id="rId83"/>
    <p:sldId id="677" r:id="rId84"/>
    <p:sldId id="260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B9C25"/>
    <a:srgbClr val="CADA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814" autoAdjust="0"/>
  </p:normalViewPr>
  <p:slideViewPr>
    <p:cSldViewPr>
      <p:cViewPr varScale="1">
        <p:scale>
          <a:sx n="114" d="100"/>
          <a:sy n="114" d="100"/>
        </p:scale>
        <p:origin x="9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1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5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7" r:id="rId20"/>
    <p:sldLayoutId id="2147483678" r:id="rId21"/>
    <p:sldLayoutId id="2147483693" r:id="rId22"/>
    <p:sldLayoutId id="2147483698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ct" TargetMode="Externa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yzj.github.io/try_git/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1640" y="2996952"/>
            <a:ext cx="6552728" cy="783217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zh-CN" altLang="en-US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rPr>
              <a:t>与</a:t>
            </a:r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zh-CN" altLang="en-US" sz="4400" b="1" spc="-150" dirty="0">
              <a:solidFill>
                <a:schemeClr val="bg1"/>
              </a:solidFill>
              <a:latin typeface="Verdana" panose="020B0604030504040204" pitchFamily="34" charset="0"/>
              <a:ea typeface="+mj-ea"/>
              <a:cs typeface="Verdana" panose="020B0604030504040204" pitchFamily="34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-5198" y="5373216"/>
            <a:ext cx="6072230" cy="128588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7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sz="3200" dirty="0">
                <a:latin typeface="华文彩云" panose="02010800040101010101" pitchFamily="2" charset="-122"/>
                <a:ea typeface="华文彩云" panose="02010800040101010101" pitchFamily="2" charset="-122"/>
              </a:rPr>
              <a:t>讲师：</a:t>
            </a:r>
            <a:r>
              <a:rPr lang="zh-CN" altLang="en-US" sz="3200">
                <a:latin typeface="华文彩云" panose="02010800040101010101" pitchFamily="2" charset="-122"/>
                <a:ea typeface="华文彩云" panose="02010800040101010101" pitchFamily="2" charset="-122"/>
              </a:rPr>
              <a:t>张晨</a:t>
            </a:r>
            <a:endParaRPr lang="en-US" altLang="zh-CN" sz="32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7995059" cy="42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8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6068646" cy="47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6984776" cy="54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9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24744"/>
            <a:ext cx="6624736" cy="51482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39" y="1268760"/>
            <a:ext cx="675846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67544" y="5373216"/>
            <a:ext cx="8280920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命令的执行环境，这里推荐选择第一个，就是单独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不推荐和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的命令行窗口混用。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0728"/>
            <a:ext cx="5400600" cy="42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364088" y="1772816"/>
            <a:ext cx="3600400" cy="291642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the line ending conversions”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第三个选项：非跨平台项目，选择。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4780952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645683" y="1628800"/>
            <a:ext cx="3174789" cy="186998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emulator”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选项：使用专用的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489523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4800000" cy="3723809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5436096" y="1700808"/>
            <a:ext cx="3174789" cy="108515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extra”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默认开启文件缓存即可（推荐）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62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96752"/>
            <a:ext cx="5904656" cy="45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9"/>
          <p:cNvSpPr txBox="1"/>
          <p:nvPr/>
        </p:nvSpPr>
        <p:spPr>
          <a:xfrm>
            <a:off x="-252536" y="136479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1259632" y="37890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、必然趋势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259631" y="270892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、必点天赋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0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248025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72" y="1916832"/>
            <a:ext cx="5314060" cy="2700385"/>
          </a:xfrm>
          <a:prstGeom prst="rect">
            <a:avLst/>
          </a:prstGeom>
        </p:spPr>
      </p:pic>
      <p:sp>
        <p:nvSpPr>
          <p:cNvPr id="4" name="TextBox 47"/>
          <p:cNvSpPr txBox="1"/>
          <p:nvPr/>
        </p:nvSpPr>
        <p:spPr>
          <a:xfrm>
            <a:off x="844377" y="5949280"/>
            <a:ext cx="7993355" cy="300324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安装完成后，在任意的文件目录下，右键都可以开打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2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9"/>
          <p:cNvSpPr txBox="1"/>
          <p:nvPr/>
        </p:nvSpPr>
        <p:spPr>
          <a:xfrm>
            <a:off x="103805" y="2481973"/>
            <a:ext cx="2396836" cy="346491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投资人账户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14"/>
          <p:cNvSpPr txBox="1"/>
          <p:nvPr/>
        </p:nvSpPr>
        <p:spPr>
          <a:xfrm>
            <a:off x="323528" y="962836"/>
            <a:ext cx="9144000" cy="35394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安装完成后，还需要最后一步设置，在命令行输入如下：</a:t>
            </a:r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395536" y="4332183"/>
            <a:ext cx="9144000" cy="166199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是分布式版本控制系统，所以需要填写用户名和邮箱作为一个标识。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C:\Users\admin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路径下的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7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gitconfig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文件里面可以看到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--global 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表示全局属性，所有的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项目都会共用属性</a:t>
            </a:r>
          </a:p>
          <a:p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13941"/>
            <a:ext cx="7548639" cy="2419597"/>
          </a:xfrm>
          <a:prstGeom prst="rect">
            <a:avLst/>
          </a:prstGeom>
        </p:spPr>
      </p:pic>
      <p:sp>
        <p:nvSpPr>
          <p:cNvPr id="6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72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4"/>
          <p:cNvSpPr txBox="1"/>
          <p:nvPr/>
        </p:nvSpPr>
        <p:spPr>
          <a:xfrm>
            <a:off x="611560" y="1700808"/>
            <a:ext cx="664631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491478" y="1268760"/>
            <a:ext cx="6993124" cy="154578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创建版本库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在项目文件夹内，执行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3200" dirty="0">
                <a:solidFill>
                  <a:srgbClr val="007C6A"/>
                </a:solidFill>
              </a:rPr>
              <a:t>git  </a:t>
            </a:r>
            <a:r>
              <a:rPr lang="en-US" altLang="zh-CN" sz="3200" dirty="0" err="1">
                <a:solidFill>
                  <a:srgbClr val="007C6A"/>
                </a:solidFill>
              </a:rPr>
              <a:t>init</a:t>
            </a:r>
            <a:endParaRPr lang="en-US" altLang="zh-CN" sz="3200" dirty="0">
              <a:solidFill>
                <a:srgbClr val="007C6A"/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521289" y="3068960"/>
            <a:ext cx="8256985" cy="2952328"/>
          </a:xfrm>
          <a:prstGeom prst="rect">
            <a:avLst/>
          </a:prstGeom>
        </p:spPr>
        <p:txBody>
          <a:bodyPr vert="horz" rtlCol="0" anchor="ctr">
            <a:normAutofit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新建文件后，通过</a:t>
            </a:r>
            <a:r>
              <a:rPr lang="en-US" altLang="zh-CN" sz="2400" dirty="0">
                <a:solidFill>
                  <a:srgbClr val="007C6A"/>
                </a:solidFill>
              </a:rPr>
              <a:t>git  status  </a:t>
            </a:r>
            <a:r>
              <a:rPr lang="zh-CN" altLang="en-US" sz="2400" dirty="0">
                <a:solidFill>
                  <a:srgbClr val="007C6A"/>
                </a:solidFill>
              </a:rPr>
              <a:t>进行查看文件状态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将文件添加到暂存区   </a:t>
            </a:r>
            <a:r>
              <a:rPr lang="en-US" altLang="zh-CN" sz="2400" dirty="0">
                <a:solidFill>
                  <a:srgbClr val="007C6A"/>
                </a:solidFill>
              </a:rPr>
              <a:t>git  add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提交文件到本地库  </a:t>
            </a:r>
            <a:r>
              <a:rPr lang="en-US" altLang="zh-CN" sz="2400" dirty="0">
                <a:solidFill>
                  <a:srgbClr val="007C6A"/>
                </a:solidFill>
              </a:rPr>
              <a:t>git  commit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编写注释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，完成提交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或者也可以</a:t>
            </a:r>
            <a:r>
              <a:rPr lang="en-US" altLang="zh-CN" sz="2400">
                <a:solidFill>
                  <a:srgbClr val="007C6A"/>
                </a:solidFill>
              </a:rPr>
              <a:t>git  commit  –</a:t>
            </a:r>
            <a:r>
              <a:rPr lang="en-US" altLang="zh-CN" sz="2400" dirty="0">
                <a:solidFill>
                  <a:srgbClr val="007C6A"/>
                </a:solidFill>
              </a:rPr>
              <a:t>m “</a:t>
            </a:r>
            <a:r>
              <a:rPr lang="zh-CN" altLang="en-US" sz="2400" dirty="0">
                <a:solidFill>
                  <a:srgbClr val="007C6A"/>
                </a:solidFill>
              </a:rPr>
              <a:t>注释内容</a:t>
            </a:r>
            <a:r>
              <a:rPr lang="en-US" altLang="zh-CN" sz="2400" dirty="0">
                <a:solidFill>
                  <a:srgbClr val="007C6A"/>
                </a:solidFill>
              </a:rPr>
              <a:t>”, </a:t>
            </a:r>
            <a:r>
              <a:rPr lang="zh-CN" altLang="en-US" sz="2400" dirty="0">
                <a:solidFill>
                  <a:srgbClr val="007C6A"/>
                </a:solidFill>
              </a:rPr>
              <a:t>直接带注释提交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     进行查看历史记录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</a:t>
            </a:r>
            <a:r>
              <a:rPr lang="en-US" altLang="zh-CN" sz="2400">
                <a:solidFill>
                  <a:srgbClr val="007C6A"/>
                </a:solidFill>
              </a:rPr>
              <a:t>log  --pretty=oneline </a:t>
            </a:r>
            <a:r>
              <a:rPr lang="zh-CN" altLang="en-US" sz="2400" dirty="0">
                <a:solidFill>
                  <a:srgbClr val="007C6A"/>
                </a:solidFill>
              </a:rPr>
              <a:t>文件名    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简易信息查看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68795" y="3861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HEAD^  </a:t>
            </a:r>
            <a:r>
              <a:rPr lang="zh-CN" altLang="en-US" sz="2400" dirty="0">
                <a:solidFill>
                  <a:srgbClr val="007C6A"/>
                </a:solidFill>
              </a:rPr>
              <a:t> 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13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47809" y="90197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版本穿越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进行查看历史记录的版本号，</a:t>
            </a:r>
            <a:r>
              <a:rPr lang="zh-CN" altLang="en-US" sz="2400" b="1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reflog  </a:t>
            </a:r>
            <a:r>
              <a:rPr lang="zh-CN" altLang="en-US" sz="2400" b="1">
                <a:solidFill>
                  <a:srgbClr val="007C6A"/>
                </a:solidFill>
              </a:rPr>
              <a:t>文件名</a:t>
            </a:r>
            <a:endParaRPr lang="en-US" altLang="zh-CN" sz="2400" b="1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reset  --hard  </a:t>
            </a:r>
            <a:r>
              <a:rPr lang="zh-CN" altLang="en-US" sz="2400" b="1">
                <a:solidFill>
                  <a:srgbClr val="007C6A"/>
                </a:solidFill>
              </a:rPr>
              <a:t>版本号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47808" y="2780928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6.</a:t>
            </a:r>
            <a:r>
              <a:rPr lang="zh-CN" altLang="en-US" b="1" dirty="0">
                <a:sym typeface="Arial" panose="020B0604020202020204" pitchFamily="34" charset="0"/>
              </a:rPr>
              <a:t>还原文件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checkout </a:t>
            </a:r>
            <a:r>
              <a:rPr lang="en-US" altLang="zh-CN" sz="2400" dirty="0">
                <a:solidFill>
                  <a:srgbClr val="007C6A"/>
                </a:solidFill>
              </a:rPr>
              <a:t>-- </a:t>
            </a:r>
            <a:r>
              <a:rPr lang="zh-CN" altLang="en-US" sz="2400">
                <a:solidFill>
                  <a:srgbClr val="007C6A"/>
                </a:solidFill>
              </a:rPr>
              <a:t>文件名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02629" y="4438642"/>
            <a:ext cx="8256985" cy="179867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7.</a:t>
            </a:r>
            <a:r>
              <a:rPr lang="zh-CN" altLang="en-US" b="1">
                <a:sym typeface="Arial" panose="020B0604020202020204" pitchFamily="34" charset="0"/>
              </a:rPr>
              <a:t>删除某个文件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 </a:t>
            </a:r>
            <a:r>
              <a:rPr lang="zh-CN" altLang="en-US" sz="2400">
                <a:solidFill>
                  <a:srgbClr val="007C6A"/>
                </a:solidFill>
              </a:rPr>
              <a:t>先删除文件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再</a:t>
            </a:r>
            <a:r>
              <a:rPr lang="en-US" altLang="zh-CN" sz="2400">
                <a:solidFill>
                  <a:srgbClr val="007C6A"/>
                </a:solidFill>
              </a:rPr>
              <a:t>git add </a:t>
            </a:r>
            <a:r>
              <a:rPr lang="zh-CN" altLang="en-US" sz="2400">
                <a:solidFill>
                  <a:srgbClr val="007C6A"/>
                </a:solidFill>
              </a:rPr>
              <a:t>再提交</a:t>
            </a:r>
            <a:endParaRPr lang="en-US" altLang="zh-CN" sz="240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5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75856" y="1988840"/>
            <a:ext cx="5184576" cy="46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83080" y="2564904"/>
            <a:ext cx="1368152" cy="3744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588224" y="2563179"/>
            <a:ext cx="1368152" cy="3818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78" y="2939845"/>
            <a:ext cx="824300" cy="1358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50" y="2996951"/>
            <a:ext cx="824300" cy="1358737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12959" y="2096851"/>
            <a:ext cx="1368152" cy="4065909"/>
            <a:chOff x="556975" y="1952836"/>
            <a:chExt cx="1368152" cy="4284476"/>
          </a:xfrm>
        </p:grpSpPr>
        <p:sp>
          <p:nvSpPr>
            <p:cNvPr id="2" name="圆角矩形 1"/>
            <p:cNvSpPr/>
            <p:nvPr/>
          </p:nvSpPr>
          <p:spPr>
            <a:xfrm>
              <a:off x="556975" y="1952836"/>
              <a:ext cx="1368152" cy="4284476"/>
            </a:xfrm>
            <a:prstGeom prst="roundRect">
              <a:avLst/>
            </a:prstGeom>
            <a:solidFill>
              <a:srgbClr val="CADAA9"/>
            </a:solidFill>
            <a:ln>
              <a:solidFill>
                <a:srgbClr val="CADA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923" y="2420888"/>
              <a:ext cx="672840" cy="273830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78600" y="20697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工作区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86615" y="26109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暂存区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35579" y="2627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本地库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42093" y="202907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版本库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19672" y="2996951"/>
            <a:ext cx="256694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207505" y="3068960"/>
            <a:ext cx="15788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280435" y="267333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595500" y="270537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577715" y="3861048"/>
            <a:ext cx="24961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36575" y="3474717"/>
            <a:ext cx="23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checkout -- &lt;filename&gt;</a:t>
            </a:r>
            <a:endParaRPr lang="zh-CN" altLang="en-US" b="1" dirty="0"/>
          </a:p>
        </p:txBody>
      </p:sp>
      <p:grpSp>
        <p:nvGrpSpPr>
          <p:cNvPr id="84" name="组合 83"/>
          <p:cNvGrpSpPr/>
          <p:nvPr/>
        </p:nvGrpSpPr>
        <p:grpSpPr>
          <a:xfrm>
            <a:off x="1424623" y="4786153"/>
            <a:ext cx="5298432" cy="306442"/>
            <a:chOff x="1511750" y="3871148"/>
            <a:chExt cx="5298432" cy="306442"/>
          </a:xfrm>
        </p:grpSpPr>
        <p:cxnSp>
          <p:nvCxnSpPr>
            <p:cNvPr id="63" name="直接箭头连接符 62"/>
            <p:cNvCxnSpPr/>
            <p:nvPr/>
          </p:nvCxnSpPr>
          <p:spPr>
            <a:xfrm flipH="1">
              <a:off x="4471887" y="3871148"/>
              <a:ext cx="2338295" cy="0"/>
            </a:xfrm>
            <a:prstGeom prst="straightConnector1">
              <a:avLst/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10800000" flipV="1">
              <a:off x="1511750" y="3871148"/>
              <a:ext cx="5152125" cy="306442"/>
            </a:xfrm>
            <a:prstGeom prst="bentConnector3">
              <a:avLst>
                <a:gd name="adj1" fmla="val 15254"/>
              </a:avLst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2501578" y="4662170"/>
            <a:ext cx="31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reset --hard HEAD </a:t>
            </a:r>
            <a:endParaRPr lang="zh-CN" altLang="en-US" b="1" dirty="0"/>
          </a:p>
        </p:txBody>
      </p:sp>
      <p:sp>
        <p:nvSpPr>
          <p:cNvPr id="126" name="矩形 125"/>
          <p:cNvSpPr/>
          <p:nvPr/>
        </p:nvSpPr>
        <p:spPr>
          <a:xfrm>
            <a:off x="6052740" y="2084753"/>
            <a:ext cx="875188" cy="381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086633" y="2060425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125" name="右箭头 124"/>
          <p:cNvSpPr/>
          <p:nvPr/>
        </p:nvSpPr>
        <p:spPr>
          <a:xfrm rot="2372418">
            <a:off x="6443982" y="2421559"/>
            <a:ext cx="470823" cy="21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65348" y="848305"/>
            <a:ext cx="7848872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.git/index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  <a:p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01578" y="175253"/>
            <a:ext cx="39292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理解工作区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01578" y="5848037"/>
            <a:ext cx="2167747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07505" y="5863653"/>
            <a:ext cx="172042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6681" y="5851243"/>
            <a:ext cx="177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620158" y="552659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108083" y="5848037"/>
            <a:ext cx="1028213" cy="3206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04971" y="54512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删除文件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010541" y="5494321"/>
            <a:ext cx="457594" cy="646331"/>
            <a:chOff x="1777347" y="1426589"/>
            <a:chExt cx="457594" cy="64633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9770" y="1493136"/>
              <a:ext cx="304726" cy="39981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777347" y="1426589"/>
              <a:ext cx="45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X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2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69" grpId="0"/>
      <p:bldP spid="33" grpId="0"/>
      <p:bldP spid="34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584" y="895965"/>
            <a:ext cx="694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15816" y="2348880"/>
            <a:ext cx="3649503" cy="4080594"/>
            <a:chOff x="3023739" y="2342300"/>
            <a:chExt cx="3649503" cy="4080594"/>
          </a:xfrm>
        </p:grpSpPr>
        <p:sp>
          <p:nvSpPr>
            <p:cNvPr id="4" name="右箭头 3"/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箭头 9"/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主生产</a:t>
              </a:r>
              <a:endParaRPr lang="en-US" altLang="zh-CN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修改</a:t>
              </a:r>
              <a:r>
                <a:rPr lang="en-US" altLang="zh-CN" dirty="0"/>
                <a:t>bug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开发功能</a:t>
              </a:r>
              <a:endParaRPr lang="en-US" altLang="zh-CN" dirty="0"/>
            </a:p>
          </p:txBody>
        </p:sp>
        <p:sp>
          <p:nvSpPr>
            <p:cNvPr id="15" name="右箭头 14"/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713838" y="908720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创建分支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git  branch  &lt;</a:t>
            </a:r>
            <a:r>
              <a:rPr lang="zh-CN" altLang="en-US" sz="2800" dirty="0">
                <a:solidFill>
                  <a:srgbClr val="007C6A"/>
                </a:solidFill>
              </a:rPr>
              <a:t>分支</a:t>
            </a:r>
            <a:r>
              <a:rPr lang="zh-CN" altLang="en-US" sz="2800">
                <a:solidFill>
                  <a:srgbClr val="007C6A"/>
                </a:solidFill>
              </a:rPr>
              <a:t>名</a:t>
            </a:r>
            <a:r>
              <a:rPr lang="en-US" altLang="zh-CN" sz="280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</a:rPr>
              <a:t>git branch –v  </a:t>
            </a:r>
            <a:r>
              <a:rPr lang="zh-CN" altLang="en-US" sz="2800">
                <a:solidFill>
                  <a:srgbClr val="007C6A"/>
                </a:solidFill>
              </a:rPr>
              <a:t>查看分支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0978" y="2726158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切换分支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checkout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一步完成： </a:t>
            </a:r>
            <a:r>
              <a:rPr lang="en-US" altLang="zh-CN" sz="2400" dirty="0">
                <a:solidFill>
                  <a:srgbClr val="007C6A"/>
                </a:solidFill>
              </a:rPr>
              <a:t>git checkout  –b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9" name="文本框 14"/>
          <p:cNvSpPr txBox="1"/>
          <p:nvPr/>
        </p:nvSpPr>
        <p:spPr>
          <a:xfrm>
            <a:off x="741222" y="4563831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合并分支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先切换到主干   </a:t>
            </a:r>
            <a:r>
              <a:rPr lang="en-US" altLang="zh-CN" sz="2400" dirty="0">
                <a:solidFill>
                  <a:srgbClr val="007C6A"/>
                </a:solidFill>
              </a:rPr>
              <a:t>git  checkout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merge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55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63135" y="838355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569378" y="5226640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8891316">
            <a:off x="7075654" y="5106602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3634421">
            <a:off x="7207587" y="3725083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6577622" y="3742108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34455" y="4575446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8550851" y="4510572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6845964" y="2780928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689042" y="2826245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" y="4483547"/>
            <a:ext cx="6566809" cy="10721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3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4"/>
          <p:cNvSpPr txBox="1"/>
          <p:nvPr/>
        </p:nvSpPr>
        <p:spPr>
          <a:xfrm>
            <a:off x="867059" y="1861968"/>
            <a:ext cx="621970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简介及安装</a:t>
            </a:r>
          </a:p>
        </p:txBody>
      </p:sp>
      <p:sp>
        <p:nvSpPr>
          <p:cNvPr id="38" name="文本框 14"/>
          <p:cNvSpPr txBox="1"/>
          <p:nvPr/>
        </p:nvSpPr>
        <p:spPr>
          <a:xfrm>
            <a:off x="867059" y="2545033"/>
            <a:ext cx="664631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  <p:sp>
        <p:nvSpPr>
          <p:cNvPr id="39" name="文本框 14"/>
          <p:cNvSpPr txBox="1"/>
          <p:nvPr/>
        </p:nvSpPr>
        <p:spPr>
          <a:xfrm>
            <a:off x="867059" y="3228099"/>
            <a:ext cx="568082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的协同办公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897094" y="3844773"/>
            <a:ext cx="5680826" cy="553998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中操作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867059" y="4561775"/>
            <a:ext cx="5680826" cy="553998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5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827584" y="908720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此时通过</a:t>
            </a:r>
            <a:r>
              <a:rPr lang="en-US" altLang="zh-CN" sz="2400" dirty="0">
                <a:solidFill>
                  <a:srgbClr val="007C6A"/>
                </a:solidFill>
              </a:rPr>
              <a:t>git diff</a:t>
            </a:r>
            <a:r>
              <a:rPr lang="zh-CN" altLang="en-US" sz="2400" dirty="0">
                <a:solidFill>
                  <a:srgbClr val="007C6A"/>
                </a:solidFill>
              </a:rPr>
              <a:t> 可以找到发生冲突的文件及冲突的内容。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497988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56" y="2348880"/>
            <a:ext cx="7236800" cy="24783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40" y="5626217"/>
            <a:ext cx="6588728" cy="85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42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4"/>
          <p:cNvSpPr txBox="1"/>
          <p:nvPr/>
        </p:nvSpPr>
        <p:spPr>
          <a:xfrm>
            <a:off x="827584" y="1916832"/>
            <a:ext cx="568082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介绍与实操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/>
        </p:nvSpPr>
        <p:spPr>
          <a:xfrm>
            <a:off x="355469" y="1326767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是什么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3711973" y="3197035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51884" y="3955860"/>
            <a:ext cx="723900" cy="577850"/>
            <a:chOff x="4488260" y="4236847"/>
            <a:chExt cx="723900" cy="577850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17"/>
          <p:cNvSpPr>
            <a:spLocks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5664598" y="3277997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5765" y="5403639"/>
            <a:ext cx="504825" cy="430212"/>
            <a:chOff x="5863035" y="5941822"/>
            <a:chExt cx="504825" cy="430212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88198" y="7346759"/>
            <a:ext cx="303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44612" y="5460215"/>
            <a:ext cx="503346" cy="415938"/>
            <a:chOff x="2414985" y="5965634"/>
            <a:chExt cx="503346" cy="415938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62" name="Freeform 14"/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7645553" y="5339035"/>
            <a:ext cx="498476" cy="527670"/>
            <a:chOff x="8396273" y="5523807"/>
            <a:chExt cx="498476" cy="527670"/>
          </a:xfrm>
        </p:grpSpPr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"/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852031" y="5292826"/>
            <a:ext cx="504825" cy="430212"/>
            <a:chOff x="5863035" y="5941822"/>
            <a:chExt cx="504825" cy="430212"/>
          </a:xfrm>
        </p:grpSpPr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 flipV="1">
            <a:off x="5664598" y="4197953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076296" y="4533710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1" idx="2"/>
          </p:cNvCxnSpPr>
          <p:nvPr/>
        </p:nvCxnSpPr>
        <p:spPr>
          <a:xfrm flipV="1">
            <a:off x="5000277" y="4533710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5489307" y="4555270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5" idx="5"/>
          </p:cNvCxnSpPr>
          <p:nvPr/>
        </p:nvCxnSpPr>
        <p:spPr>
          <a:xfrm>
            <a:off x="7380616" y="4487672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080249" y="4455077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100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656160" y="3948346"/>
            <a:ext cx="571500" cy="457050"/>
            <a:chOff x="4488260" y="4236847"/>
            <a:chExt cx="723900" cy="577850"/>
          </a:xfrm>
          <a:solidFill>
            <a:schemeClr val="accent6">
              <a:lumMod val="75000"/>
            </a:schemeClr>
          </a:solidFill>
        </p:grpSpPr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484506" y="268993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971600" y="3212976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不要使用</a:t>
            </a:r>
            <a:r>
              <a:rPr lang="en-US" altLang="zh-CN" sz="2400" dirty="0">
                <a:solidFill>
                  <a:srgbClr val="007C6A"/>
                </a:solidFill>
              </a:rPr>
              <a:t>163</a:t>
            </a:r>
            <a:r>
              <a:rPr lang="zh-CN" altLang="en-US" sz="2400" dirty="0">
                <a:solidFill>
                  <a:srgbClr val="007C6A"/>
                </a:solidFill>
              </a:rPr>
              <a:t>的邮箱，有可能收不到验证邮件。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较长时间不使用有可能被</a:t>
            </a:r>
            <a:r>
              <a:rPr lang="en-US" altLang="zh-CN" sz="2400" dirty="0" err="1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942208" y="1340768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网址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39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558906" y="2806637"/>
            <a:ext cx="15824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clone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</p:txBody>
      </p:sp>
      <p:sp>
        <p:nvSpPr>
          <p:cNvPr id="38" name="矩形 37"/>
          <p:cNvSpPr/>
          <p:nvPr/>
        </p:nvSpPr>
        <p:spPr>
          <a:xfrm>
            <a:off x="512908" y="3455755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提交代码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44" name="矩形 43"/>
          <p:cNvSpPr/>
          <p:nvPr/>
        </p:nvSpPr>
        <p:spPr>
          <a:xfrm>
            <a:off x="491656" y="2410102"/>
            <a:ext cx="285794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准备工作：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、注册</a:t>
            </a:r>
            <a:r>
              <a:rPr lang="en-US" altLang="zh-CN" dirty="0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GitHub</a:t>
            </a:r>
            <a:r>
              <a:rPr lang="zh-CN" altLang="en-US" dirty="0"/>
              <a:t>搭建项目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606880" y="1441216"/>
            <a:ext cx="302275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推送代码到远端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remote add origin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push origin master</a:t>
            </a:r>
          </a:p>
        </p:txBody>
      </p:sp>
      <p:sp>
        <p:nvSpPr>
          <p:cNvPr id="25" name="右箭头 24"/>
          <p:cNvSpPr/>
          <p:nvPr/>
        </p:nvSpPr>
        <p:spPr>
          <a:xfrm rot="18953535">
            <a:off x="1971525" y="393678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2497393" y="3212976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7" name="云形 26"/>
          <p:cNvSpPr/>
          <p:nvPr/>
        </p:nvSpPr>
        <p:spPr>
          <a:xfrm>
            <a:off x="2671978" y="900354"/>
            <a:ext cx="3359237" cy="10326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5899588" y="2988085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18294783">
            <a:off x="2460997" y="2319514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833052">
            <a:off x="4964703" y="2357837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3082109">
            <a:off x="6402165" y="3897183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31230" y="3140658"/>
            <a:ext cx="1589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35" name="矩形 34"/>
          <p:cNvSpPr/>
          <p:nvPr/>
        </p:nvSpPr>
        <p:spPr>
          <a:xfrm>
            <a:off x="248915" y="5888286"/>
            <a:ext cx="3350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endParaRPr lang="en-US" altLang="zh-CN" dirty="0"/>
          </a:p>
          <a:p>
            <a:r>
              <a:rPr lang="en-US" altLang="zh-CN" dirty="0"/>
              <a:t>yuebuqun777888@126.com</a:t>
            </a:r>
          </a:p>
        </p:txBody>
      </p:sp>
      <p:sp>
        <p:nvSpPr>
          <p:cNvPr id="36" name="矩形 35"/>
          <p:cNvSpPr/>
          <p:nvPr/>
        </p:nvSpPr>
        <p:spPr>
          <a:xfrm>
            <a:off x="5629599" y="5954876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</a:p>
        </p:txBody>
      </p:sp>
      <p:sp>
        <p:nvSpPr>
          <p:cNvPr id="37" name="右箭头 36"/>
          <p:cNvSpPr/>
          <p:nvPr/>
        </p:nvSpPr>
        <p:spPr>
          <a:xfrm rot="13491249">
            <a:off x="6838243" y="3645454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3697088">
            <a:off x="5260488" y="2195533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19442" y="2079702"/>
            <a:ext cx="12169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push </a:t>
            </a:r>
          </a:p>
        </p:txBody>
      </p:sp>
      <p:sp>
        <p:nvSpPr>
          <p:cNvPr id="41" name="右箭头 40"/>
          <p:cNvSpPr/>
          <p:nvPr/>
        </p:nvSpPr>
        <p:spPr>
          <a:xfrm rot="7499648">
            <a:off x="2929336" y="240642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17982" y="2752178"/>
            <a:ext cx="892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pull</a:t>
            </a:r>
          </a:p>
        </p:txBody>
      </p:sp>
      <p:sp>
        <p:nvSpPr>
          <p:cNvPr id="43" name="右箭头 42"/>
          <p:cNvSpPr/>
          <p:nvPr/>
        </p:nvSpPr>
        <p:spPr>
          <a:xfrm rot="8113353">
            <a:off x="2230235" y="409633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40538" y="4118950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搭建代码库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config 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439088"/>
            <a:ext cx="1315720" cy="14325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30" y="4407031"/>
            <a:ext cx="1243460" cy="1511934"/>
          </a:xfrm>
          <a:prstGeom prst="rect">
            <a:avLst/>
          </a:prstGeom>
        </p:spPr>
      </p:pic>
      <p:sp>
        <p:nvSpPr>
          <p:cNvPr id="49" name="圆柱形 48"/>
          <p:cNvSpPr/>
          <p:nvPr/>
        </p:nvSpPr>
        <p:spPr>
          <a:xfrm>
            <a:off x="3983679" y="124939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093914" y="1041675"/>
            <a:ext cx="121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GitHub </a:t>
            </a:r>
          </a:p>
        </p:txBody>
      </p:sp>
      <p:sp>
        <p:nvSpPr>
          <p:cNvPr id="2" name="矩形 1"/>
          <p:cNvSpPr/>
          <p:nvPr/>
        </p:nvSpPr>
        <p:spPr>
          <a:xfrm>
            <a:off x="2807108" y="40701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954" y="346382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4967" y="24087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954" y="13812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49638" y="21026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9284" y="2812030"/>
            <a:ext cx="490707" cy="9197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52536" y="169908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93914" y="22236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3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9" grpId="0" animBg="1"/>
      <p:bldP spid="2" grpId="0"/>
      <p:bldP spid="48" grpId="0"/>
      <p:bldP spid="51" grpId="0"/>
      <p:bldP spid="54" grpId="0"/>
      <p:bldP spid="55" grpId="0"/>
      <p:bldP spid="56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13792" y="1124744"/>
            <a:ext cx="8460432" cy="2448272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增加远程地址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remote add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b="1" dirty="0">
                <a:solidFill>
                  <a:srgbClr val="007C6A"/>
                </a:solidFill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是指远程链接的代号，一般直接用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作代号，也可以自定义。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默认远程链接的</a:t>
            </a:r>
            <a:r>
              <a:rPr lang="en-US" altLang="zh-CN" sz="2400" dirty="0" err="1">
                <a:solidFill>
                  <a:srgbClr val="007C6A"/>
                </a:solidFill>
              </a:rPr>
              <a:t>url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例： </a:t>
            </a:r>
            <a:r>
              <a:rPr lang="en-US" altLang="zh-CN" sz="2400" b="1" dirty="0">
                <a:solidFill>
                  <a:srgbClr val="007C6A"/>
                </a:solidFill>
              </a:rPr>
              <a:t>git  remote  add  origin  https://github.com/user111/Helloworld.git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683568" y="3933056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git  push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 &lt;</a:t>
            </a:r>
            <a:r>
              <a:rPr lang="zh-CN" altLang="en-US" sz="2000" b="1" dirty="0">
                <a:solidFill>
                  <a:srgbClr val="007C6A"/>
                </a:solidFill>
              </a:rPr>
              <a:t>本地分支名称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分支名称</a:t>
            </a:r>
            <a:r>
              <a:rPr lang="en-US" altLang="zh-CN" sz="2000" dirty="0">
                <a:solidFill>
                  <a:srgbClr val="007C6A"/>
                </a:solidFill>
              </a:rPr>
              <a:t>&gt;  </a:t>
            </a:r>
            <a:r>
              <a:rPr lang="zh-CN" altLang="en-US" sz="2000" dirty="0">
                <a:solidFill>
                  <a:srgbClr val="007C6A"/>
                </a:solidFill>
              </a:rPr>
              <a:t>是指要提交的分支名字，比如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</a:t>
            </a:r>
            <a:r>
              <a:rPr lang="zh-CN" altLang="en-US" sz="2000" b="1" dirty="0">
                <a:solidFill>
                  <a:srgbClr val="007C6A"/>
                </a:solidFill>
              </a:rPr>
              <a:t>： </a:t>
            </a:r>
            <a:r>
              <a:rPr lang="en-US" altLang="zh-CN" sz="2000" b="1" dirty="0">
                <a:solidFill>
                  <a:srgbClr val="007C6A"/>
                </a:solidFill>
              </a:rPr>
              <a:t>git  push  origin  master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94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323528" y="927279"/>
            <a:ext cx="8748464" cy="3005777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从</a:t>
            </a:r>
            <a:r>
              <a:rPr lang="en-US" altLang="zh-CN" b="1" dirty="0"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sym typeface="Arial" panose="020B0604020202020204" pitchFamily="34" charset="0"/>
              </a:rPr>
              <a:t>上克隆一个项目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007C6A"/>
                </a:solidFill>
              </a:rPr>
              <a:t>git  clone   </a:t>
            </a:r>
            <a:r>
              <a:rPr lang="en-US" altLang="zh-CN" sz="2400" b="1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>
                <a:solidFill>
                  <a:srgbClr val="007C6A"/>
                </a:solidFill>
              </a:rPr>
              <a:t>&gt;   &lt;</a:t>
            </a:r>
            <a:r>
              <a:rPr lang="zh-CN" altLang="en-US" sz="2400" b="1">
                <a:solidFill>
                  <a:srgbClr val="007C6A"/>
                </a:solidFill>
              </a:rPr>
              <a:t>新项目</a:t>
            </a:r>
            <a:r>
              <a:rPr lang="zh-CN" altLang="en-US" sz="2400" b="1" dirty="0">
                <a:solidFill>
                  <a:srgbClr val="007C6A"/>
                </a:solidFill>
              </a:rPr>
              <a:t>目录名</a:t>
            </a:r>
            <a:r>
              <a:rPr lang="en-US" altLang="zh-CN" sz="2400" b="1" dirty="0">
                <a:solidFill>
                  <a:srgbClr val="007C6A"/>
                </a:solidFill>
              </a:rPr>
              <a:t>&gt;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是指远程链接的地址。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项目目录名</a:t>
            </a:r>
            <a:r>
              <a:rPr lang="en-US" altLang="zh-CN" sz="2400" dirty="0">
                <a:solidFill>
                  <a:srgbClr val="007C6A"/>
                </a:solidFill>
              </a:rPr>
              <a:t>&gt;  </a:t>
            </a:r>
            <a:r>
              <a:rPr lang="zh-CN" altLang="en-US" sz="2400" dirty="0">
                <a:solidFill>
                  <a:srgbClr val="007C6A"/>
                </a:solidFill>
              </a:rPr>
              <a:t>是指为克隆的项目在本地新建的目录名称，可以不填，默认是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的项目名。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命令执行完后，会自动为这个远端地址建一个名为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的代号。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 </a:t>
            </a:r>
            <a:r>
              <a:rPr lang="en-US" altLang="zh-CN" sz="2400" b="1" dirty="0">
                <a:solidFill>
                  <a:srgbClr val="007C6A"/>
                </a:solidFill>
              </a:rPr>
              <a:t>git  clone  https://github.com/user111/Helloworld.git   </a:t>
            </a:r>
            <a:r>
              <a:rPr lang="en-US" altLang="zh-CN" sz="2400" b="1" dirty="0" err="1">
                <a:solidFill>
                  <a:srgbClr val="007C6A"/>
                </a:solidFill>
              </a:rPr>
              <a:t>hello_world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39552" y="3933056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 pull   </a:t>
            </a: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是指远端的分支名称，如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</a:t>
            </a:r>
            <a:r>
              <a:rPr lang="zh-CN" altLang="en-US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</a:rPr>
              <a:t>git pull origin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91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3284984"/>
            <a:ext cx="8383187" cy="3096344"/>
          </a:xfrm>
          <a:prstGeom prst="rect">
            <a:avLst/>
          </a:prstGeom>
        </p:spPr>
      </p:pic>
      <p:sp>
        <p:nvSpPr>
          <p:cNvPr id="3" name="文本框 14"/>
          <p:cNvSpPr txBox="1"/>
          <p:nvPr/>
        </p:nvSpPr>
        <p:spPr>
          <a:xfrm>
            <a:off x="482672" y="908720"/>
            <a:ext cx="7920880" cy="2736304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合作伙伴添加方式如下图</a:t>
            </a:r>
            <a:r>
              <a:rPr lang="en-US" altLang="zh-CN" sz="2000" dirty="0">
                <a:solidFill>
                  <a:srgbClr val="007C6A"/>
                </a:solidFill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</a:rPr>
              <a:t>在项目中点击</a:t>
            </a:r>
            <a:r>
              <a:rPr lang="en-US" altLang="zh-CN" sz="2000" dirty="0">
                <a:solidFill>
                  <a:srgbClr val="007C6A"/>
                </a:solidFill>
              </a:rPr>
              <a:t>settings</a:t>
            </a:r>
            <a:r>
              <a:rPr lang="zh-CN" altLang="en-US" sz="2000" dirty="0">
                <a:solidFill>
                  <a:srgbClr val="007C6A"/>
                </a:solidFill>
              </a:rPr>
              <a:t>页签，然后点击</a:t>
            </a:r>
            <a:r>
              <a:rPr lang="en-US" altLang="zh-CN" sz="2000" dirty="0">
                <a:solidFill>
                  <a:srgbClr val="007C6A"/>
                </a:solidFill>
              </a:rPr>
              <a:t>Collaborators,</a:t>
            </a:r>
            <a:r>
              <a:rPr lang="zh-CN" altLang="en-US" sz="2000" dirty="0">
                <a:solidFill>
                  <a:srgbClr val="007C6A"/>
                </a:solidFill>
              </a:rPr>
              <a:t>然后在文本框中搜索合作伙伴的邮箱或者账号。点击添加。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添加后</a:t>
            </a:r>
            <a:r>
              <a:rPr lang="en-US" altLang="zh-CN" sz="2000" dirty="0">
                <a:solidFill>
                  <a:srgbClr val="007C6A"/>
                </a:solidFill>
              </a:rPr>
              <a:t>GitHub</a:t>
            </a:r>
            <a:r>
              <a:rPr lang="zh-CN" altLang="en-US" sz="2000" dirty="0">
                <a:solidFill>
                  <a:srgbClr val="007C6A"/>
                </a:solidFill>
              </a:rPr>
              <a:t>会给合作伙伴对应的邮箱发一封，邀请邮件。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48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2" y="2886836"/>
            <a:ext cx="3802639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14"/>
          <p:cNvSpPr txBox="1"/>
          <p:nvPr/>
        </p:nvSpPr>
        <p:spPr>
          <a:xfrm>
            <a:off x="539552" y="1716915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合作伙伴会收到邀请邮件。点击</a:t>
            </a:r>
            <a:r>
              <a:rPr lang="en-US" altLang="zh-CN" b="1" dirty="0">
                <a:solidFill>
                  <a:srgbClr val="007C6A"/>
                </a:solidFill>
              </a:rPr>
              <a:t>View invitation </a:t>
            </a:r>
            <a:r>
              <a:rPr lang="zh-CN" altLang="en-US" b="1" dirty="0">
                <a:solidFill>
                  <a:srgbClr val="007C6A"/>
                </a:solidFill>
              </a:rPr>
              <a:t>按钮后会跳转至</a:t>
            </a:r>
            <a:r>
              <a:rPr lang="en-US" altLang="zh-CN" b="1" dirty="0">
                <a:solidFill>
                  <a:srgbClr val="007C6A"/>
                </a:solidFill>
              </a:rPr>
              <a:t>GitHub</a:t>
            </a:r>
            <a:r>
              <a:rPr lang="zh-CN" altLang="en-US" b="1" dirty="0">
                <a:solidFill>
                  <a:srgbClr val="007C6A"/>
                </a:solidFill>
              </a:rPr>
              <a:t>页面，让合作伙伴选择，是否接受邀请。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点击接受后，则合伙伙伴正式加入项目，获得直接提交代码的权限。</a:t>
            </a:r>
            <a:r>
              <a:rPr lang="en-US" altLang="zh-CN" b="1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2558791">
            <a:off x="4533521" y="38949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68" y="4941168"/>
            <a:ext cx="4116963" cy="1542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879417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1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2555776" y="2924944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4"/>
          <p:cNvSpPr txBox="1"/>
          <p:nvPr/>
        </p:nvSpPr>
        <p:spPr>
          <a:xfrm>
            <a:off x="844149" y="652468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协作冲突</a:t>
            </a: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2000" b="1">
                <a:solidFill>
                  <a:srgbClr val="007C6A"/>
                </a:solidFill>
              </a:rPr>
              <a:t>,</a:t>
            </a:r>
            <a:r>
              <a:rPr lang="zh-CN" altLang="en-US" sz="2000" b="1">
                <a:solidFill>
                  <a:srgbClr val="007C6A"/>
                </a:solidFill>
              </a:rPr>
              <a:t>需要程序员手工解决。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050838" y="5222746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3711778" y="4368769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5990801" y="4170439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6196800" y="4159490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0">
            <a:off x="1189780" y="5345614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1189780" y="4438800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41785" y="5471046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09319" y="4544432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48772" y="5286380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1873135" y="3933056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6200000">
            <a:off x="3697598" y="3476134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4303437" y="3864788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48281" y="472550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04589" y="35283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3369" y="603584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06229" y="59750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489509" y="3151229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43034" y="4089899"/>
            <a:ext cx="1081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Conflict!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96570" y="3367527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>
            <a:off x="4299828" y="4027179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603123" y="475282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0" name="乘号 29"/>
          <p:cNvSpPr/>
          <p:nvPr/>
        </p:nvSpPr>
        <p:spPr>
          <a:xfrm>
            <a:off x="5130751" y="4614819"/>
            <a:ext cx="555513" cy="39526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815" y="2620732"/>
            <a:ext cx="171012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</a:rPr>
              <a:t>解决冲突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zh-CN" altLang="en-US" b="1">
                <a:solidFill>
                  <a:srgbClr val="007C6A"/>
                </a:solidFill>
              </a:rPr>
              <a:t>三板斧：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1</a:t>
            </a:r>
            <a:r>
              <a:rPr lang="zh-CN" altLang="en-US" b="1">
                <a:solidFill>
                  <a:srgbClr val="007C6A"/>
                </a:solidFill>
              </a:rPr>
              <a:t>、修改合并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2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add </a:t>
            </a:r>
          </a:p>
          <a:p>
            <a:r>
              <a:rPr lang="en-US" altLang="zh-CN" b="1">
                <a:solidFill>
                  <a:srgbClr val="007C6A"/>
                </a:solidFill>
              </a:rPr>
              <a:t>3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6409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20" grpId="0" animBg="1"/>
      <p:bldP spid="23" grpId="0"/>
      <p:bldP spid="24" grpId="0"/>
      <p:bldP spid="22" grpId="0"/>
      <p:bldP spid="29" grpId="0"/>
      <p:bldP spid="30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842773" y="3947371"/>
            <a:ext cx="2621091" cy="654268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rgbClr val="0D6E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2.imgtn.bdimg.com/it/u=2995154774,93471591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3" y="2280742"/>
            <a:ext cx="2657391" cy="148216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860032" y="2262582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6516216" y="3551441"/>
            <a:ext cx="1872208" cy="957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BitKeeper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 rot="7470883">
            <a:off x="6165289" y="3149364"/>
            <a:ext cx="380055" cy="599106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87518" y="4238851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Git</a:t>
            </a:r>
            <a:endParaRPr lang="zh-CN" altLang="en-US" sz="2400" b="1" dirty="0"/>
          </a:p>
        </p:txBody>
      </p:sp>
      <p:sp>
        <p:nvSpPr>
          <p:cNvPr id="13" name="下箭头 12"/>
          <p:cNvSpPr/>
          <p:nvPr/>
        </p:nvSpPr>
        <p:spPr>
          <a:xfrm rot="11860945">
            <a:off x="4888104" y="3418776"/>
            <a:ext cx="374441" cy="688252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5017031">
            <a:off x="3810815" y="2401913"/>
            <a:ext cx="380057" cy="138240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135733">
            <a:off x="3516846" y="3638060"/>
            <a:ext cx="380055" cy="104955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948264" y="5223397"/>
            <a:ext cx="1872208" cy="1098802"/>
          </a:xfrm>
          <a:prstGeom prst="wedgeRectCallout">
            <a:avLst>
              <a:gd name="adj1" fmla="val -32756"/>
              <a:gd name="adj2" fmla="val -11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免费用可以，</a:t>
            </a:r>
            <a:endParaRPr lang="en-US" altLang="zh-CN" dirty="0"/>
          </a:p>
          <a:p>
            <a:pPr algn="ctr"/>
            <a:r>
              <a:rPr lang="zh-CN" altLang="en-US" dirty="0"/>
              <a:t>但是别破解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155575" y="1268760"/>
            <a:ext cx="8869031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是目前世界上最先进的</a:t>
            </a:r>
            <a:r>
              <a:rPr lang="zh-CN" altLang="en-US" sz="2800" b="1" dirty="0">
                <a:solidFill>
                  <a:srgbClr val="FB9C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6" grpId="0" animBg="1"/>
      <p:bldP spid="12" grpId="0" animBg="1"/>
      <p:bldP spid="13" grpId="0" animBg="1"/>
      <p:bldP spid="14" grpId="0" animBg="1"/>
      <p:bldP spid="1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2497393" y="3272302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3892909" y="313571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4782" y="590777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r>
              <a:rPr lang="en-US" altLang="zh-CN" dirty="0"/>
              <a:t>yuebuqun777888@126.com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570220"/>
            <a:ext cx="1195277" cy="13013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31" y="4570220"/>
            <a:ext cx="1129632" cy="1373529"/>
          </a:xfrm>
          <a:prstGeom prst="rect">
            <a:avLst/>
          </a:prstGeom>
        </p:spPr>
      </p:pic>
      <p:sp>
        <p:nvSpPr>
          <p:cNvPr id="24" name="左右箭头 23"/>
          <p:cNvSpPr/>
          <p:nvPr/>
        </p:nvSpPr>
        <p:spPr>
          <a:xfrm rot="6185930">
            <a:off x="2434963" y="2482354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 rot="4382410" flipV="1">
            <a:off x="4079603" y="3980332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7015709" flipV="1">
            <a:off x="1996639" y="4068727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1903830" y="786277"/>
            <a:ext cx="5332466" cy="13869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2943278" y="1473602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38883" y="124909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5232444" y="1114385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20920706">
            <a:off x="3655809" y="129035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51984" y="958846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0056204">
            <a:off x="3743602" y="154694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894085" y="1636332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278" y="3541810"/>
            <a:ext cx="1206067" cy="1406200"/>
          </a:xfrm>
          <a:prstGeom prst="rect">
            <a:avLst/>
          </a:prstGeom>
        </p:spPr>
      </p:pic>
      <p:sp>
        <p:nvSpPr>
          <p:cNvPr id="38" name="右箭头 37"/>
          <p:cNvSpPr/>
          <p:nvPr/>
        </p:nvSpPr>
        <p:spPr>
          <a:xfrm rot="14029157">
            <a:off x="5404216" y="2160984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/>
          <p:cNvSpPr/>
          <p:nvPr/>
        </p:nvSpPr>
        <p:spPr>
          <a:xfrm>
            <a:off x="6702774" y="288258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41" name="直接箭头连接符 40"/>
          <p:cNvCxnSpPr>
            <a:stCxn id="21" idx="3"/>
            <a:endCxn id="35" idx="0"/>
          </p:cNvCxnSpPr>
          <p:nvPr/>
        </p:nvCxnSpPr>
        <p:spPr>
          <a:xfrm flipV="1">
            <a:off x="2135022" y="1636332"/>
            <a:ext cx="2410460" cy="3584572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右箭头 22"/>
          <p:cNvSpPr/>
          <p:nvPr/>
        </p:nvSpPr>
        <p:spPr>
          <a:xfrm rot="3503275">
            <a:off x="3230089" y="2358059"/>
            <a:ext cx="1263255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54555" y="5971849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</a:p>
        </p:txBody>
      </p:sp>
      <p:sp>
        <p:nvSpPr>
          <p:cNvPr id="37" name="矩形 36"/>
          <p:cNvSpPr/>
          <p:nvPr/>
        </p:nvSpPr>
        <p:spPr>
          <a:xfrm>
            <a:off x="5932698" y="497611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东方不败</a:t>
            </a:r>
            <a:endParaRPr lang="en-US" altLang="zh-CN" dirty="0"/>
          </a:p>
          <a:p>
            <a:r>
              <a:rPr lang="en-US" altLang="zh-CN" dirty="0"/>
              <a:t>dongfang777888@126.com</a:t>
            </a:r>
          </a:p>
        </p:txBody>
      </p:sp>
      <p:sp>
        <p:nvSpPr>
          <p:cNvPr id="40" name="右箭头 39"/>
          <p:cNvSpPr/>
          <p:nvPr/>
        </p:nvSpPr>
        <p:spPr>
          <a:xfrm rot="3212496">
            <a:off x="5706754" y="2042635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30164" y="186603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50670" y="217341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37742" y="4157483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/>
      <p:bldP spid="38" grpId="0" animBg="1"/>
      <p:bldP spid="39" grpId="0" animBg="1"/>
      <p:bldP spid="37" grpId="0"/>
      <p:bldP spid="40" grpId="0" animBg="1"/>
      <p:bldP spid="42" grpId="0"/>
      <p:bldP spid="43" grpId="0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55576" y="1484784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中使用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52736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网站上建立仓库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2267744" y="162223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793914"/>
            <a:ext cx="6803813" cy="235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56792"/>
            <a:ext cx="4968552" cy="4841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980728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网站上建立仓库，填写仓库相关信息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4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6009524" cy="2400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467544" y="1052736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复制仓库地址的连接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8399"/>
            <a:ext cx="6723809" cy="41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settings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Version Control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选择本地的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Git.exe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的位置 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78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05273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settings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Version Control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填写网站登录的用户名密码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632447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54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083956" cy="2376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中，通过版本控制软件创建项目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" y="4658081"/>
            <a:ext cx="5897688" cy="17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1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018039"/>
            <a:ext cx="3447619" cy="2847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选择新建项目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827584" y="3935052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有时候会弹出让你提交文件的提示，请选择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，并勾中不再提示。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929501"/>
            <a:ext cx="3600000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4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7647619" cy="3400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755576" y="935148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增加一个类，然后右键点击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，添加到暂存区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边形 37"/>
          <p:cNvSpPr/>
          <p:nvPr/>
        </p:nvSpPr>
        <p:spPr>
          <a:xfrm>
            <a:off x="3203848" y="2191284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备份</a:t>
            </a:r>
          </a:p>
        </p:txBody>
      </p:sp>
      <p:sp>
        <p:nvSpPr>
          <p:cNvPr id="46" name="六边形 45"/>
          <p:cNvSpPr/>
          <p:nvPr/>
        </p:nvSpPr>
        <p:spPr>
          <a:xfrm>
            <a:off x="3203848" y="335903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协同开发</a:t>
            </a:r>
          </a:p>
        </p:txBody>
      </p:sp>
      <p:sp>
        <p:nvSpPr>
          <p:cNvPr id="47" name="六边形 46"/>
          <p:cNvSpPr/>
          <p:nvPr/>
        </p:nvSpPr>
        <p:spPr>
          <a:xfrm>
            <a:off x="2195736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冲突解决</a:t>
            </a:r>
          </a:p>
        </p:txBody>
      </p:sp>
      <p:sp>
        <p:nvSpPr>
          <p:cNvPr id="48" name="六边形 47"/>
          <p:cNvSpPr/>
          <p:nvPr/>
        </p:nvSpPr>
        <p:spPr>
          <a:xfrm>
            <a:off x="4211960" y="3917431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版本记录</a:t>
            </a:r>
          </a:p>
        </p:txBody>
      </p:sp>
      <p:sp>
        <p:nvSpPr>
          <p:cNvPr id="49" name="六边形 48"/>
          <p:cNvSpPr/>
          <p:nvPr/>
        </p:nvSpPr>
        <p:spPr>
          <a:xfrm>
            <a:off x="5220072" y="3356992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分支管理</a:t>
            </a:r>
          </a:p>
        </p:txBody>
      </p:sp>
      <p:sp>
        <p:nvSpPr>
          <p:cNvPr id="50" name="六边形 49"/>
          <p:cNvSpPr/>
          <p:nvPr/>
        </p:nvSpPr>
        <p:spPr>
          <a:xfrm>
            <a:off x="2195736" y="395072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权限管理</a:t>
            </a:r>
          </a:p>
        </p:txBody>
      </p:sp>
      <p:sp>
        <p:nvSpPr>
          <p:cNvPr id="51" name="六边形 50"/>
          <p:cNvSpPr/>
          <p:nvPr/>
        </p:nvSpPr>
        <p:spPr>
          <a:xfrm>
            <a:off x="5220072" y="450912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代码审查</a:t>
            </a:r>
          </a:p>
        </p:txBody>
      </p:sp>
      <p:sp>
        <p:nvSpPr>
          <p:cNvPr id="53" name="六边形 52"/>
          <p:cNvSpPr/>
          <p:nvPr/>
        </p:nvSpPr>
        <p:spPr>
          <a:xfrm>
            <a:off x="4211960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历史追查</a:t>
            </a:r>
          </a:p>
        </p:txBody>
      </p:sp>
      <p:sp>
        <p:nvSpPr>
          <p:cNvPr id="54" name="六边形 53"/>
          <p:cNvSpPr/>
          <p:nvPr/>
        </p:nvSpPr>
        <p:spPr>
          <a:xfrm>
            <a:off x="4211960" y="162098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版本还原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251520" y="1129993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版本管理系统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7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3" y="1881381"/>
            <a:ext cx="7133333" cy="30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935148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增加一个类，然后右键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File.. ,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提交到本地库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6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39552" y="98072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填写提交信息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14536"/>
            <a:ext cx="8457143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0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4" y="1740346"/>
            <a:ext cx="8457143" cy="4619048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97659" y="99629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填写提交信息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847619" cy="26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659" y="996298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然后推送到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02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95409"/>
            <a:ext cx="6142857" cy="5142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然后推送到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6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上验证是否上传成功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761905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8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536" y="908720"/>
            <a:ext cx="6624736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另外一个项目成员也下载代码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67" y="3861048"/>
            <a:ext cx="6161905" cy="15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62" y="1809231"/>
            <a:ext cx="647619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9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clone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下来的项目中的文件夹转化为模块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3088"/>
            <a:ext cx="5171429" cy="11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65" y="3501008"/>
            <a:ext cx="5019048" cy="1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340768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解决冲突</a:t>
            </a:r>
            <a:endParaRPr lang="zh-CN" altLang="en-US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89161"/>
            <a:ext cx="4317309" cy="192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4813" y="22696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用户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82" y="2924944"/>
            <a:ext cx="4209550" cy="19229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767" y="22696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用户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117" y="5211551"/>
            <a:ext cx="83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两个开发人员同样一块代码，但是做了不同的修改，其中一个人提交了，另外一个人再提交就会报错。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8864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推送到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3528" y="1124744"/>
            <a:ext cx="83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两个开发人员同样一块代码，但是做了不同的修改，其中一个人提交了，另外一个人再提交就会报错。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4609524" cy="19809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3568" y="4559094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可以直接选择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会帮你把最新代码下载下来，然后跟你本地代码发生冲突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484784"/>
            <a:ext cx="6451698" cy="1642099"/>
            <a:chOff x="1299578" y="1891193"/>
            <a:chExt cx="6451698" cy="1642099"/>
          </a:xfrm>
        </p:grpSpPr>
        <p:sp>
          <p:nvSpPr>
            <p:cNvPr id="11" name="流程图: 磁盘 10"/>
            <p:cNvSpPr/>
            <p:nvPr/>
          </p:nvSpPr>
          <p:spPr>
            <a:xfrm>
              <a:off x="3779912" y="2348880"/>
              <a:ext cx="1428177" cy="8509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Subversion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090" y="2220737"/>
              <a:ext cx="576064" cy="1248139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 flipV="1">
              <a:off x="2190145" y="2702370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100562" y="2938466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297673" y="2673127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208090" y="2909223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1824" y="2285153"/>
              <a:ext cx="576064" cy="1248139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318817" y="2252291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84498" y="2816690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18816" y="287499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3315" y="22483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5647" y="1978409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99578" y="1891193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67593" y="3758431"/>
            <a:ext cx="694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</a:rPr>
              <a:t>经典的集中管理型（</a:t>
            </a:r>
            <a:r>
              <a:rPr lang="en-US" altLang="zh-CN" sz="2400" dirty="0">
                <a:solidFill>
                  <a:srgbClr val="007C6A"/>
                </a:solidFill>
              </a:rPr>
              <a:t>CVS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VSS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SVN</a:t>
            </a:r>
            <a:r>
              <a:rPr lang="zh-CN" altLang="en-US" sz="2400" dirty="0">
                <a:solidFill>
                  <a:srgbClr val="007C6A"/>
                </a:solidFill>
              </a:rPr>
              <a:t>）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8948" y="4702247"/>
            <a:ext cx="8280400" cy="1577597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实现了大部分开发中对版本管理的需求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结构简单，上手容易。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1893174" y="18926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集中管理型版本管理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929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6876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然后又三个选项，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、直接以你本地代码为准覆盖掉别人的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2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、直接以别人代码为准覆盖掉你的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3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、手工合并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92896"/>
            <a:ext cx="4176464" cy="37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495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0848"/>
            <a:ext cx="8808980" cy="2592288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467544" y="4653136"/>
            <a:ext cx="1584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你自己的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26876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然后又三个选项，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、直接以你本地代码为准覆盖掉别人的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2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、直接以别人代码为准覆盖掉你的</a:t>
            </a:r>
            <a:endParaRPr lang="en-US" altLang="zh-CN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3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、手工合并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推荐选择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/>
          </a:p>
        </p:txBody>
      </p:sp>
      <p:sp>
        <p:nvSpPr>
          <p:cNvPr id="5" name="TextBox 8"/>
          <p:cNvSpPr txBox="1"/>
          <p:nvPr/>
        </p:nvSpPr>
        <p:spPr>
          <a:xfrm>
            <a:off x="6876256" y="4653136"/>
            <a:ext cx="1584175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别人的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067944" y="4680579"/>
            <a:ext cx="1584175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合并后的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892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908720"/>
            <a:ext cx="2304256" cy="23870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68960"/>
            <a:ext cx="8400000" cy="34857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126876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编辑合并后，再次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206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6876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 File</a:t>
            </a:r>
            <a:r>
              <a:rPr lang="zh-CN" altLang="en-US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，再次</a:t>
            </a:r>
            <a:r>
              <a:rPr lang="en-US" altLang="zh-CN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3209524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211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62880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开发流程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96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148478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开发流程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简单来说就是，一个项目的成员们在工作中统一使用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的工作方式。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7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723403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2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27584" y="177281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一样，集中式工作流以中央仓库作为项目所有修改的单点实体。所有修改都提交到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这个分支上。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这种方式与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的主要区别就是开发人员有本地库。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很多特性并没有用到。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4513" y="3573016"/>
            <a:ext cx="7099517" cy="2903090"/>
            <a:chOff x="1566627" y="2924944"/>
            <a:chExt cx="7099517" cy="2903090"/>
          </a:xfrm>
        </p:grpSpPr>
        <p:sp>
          <p:nvSpPr>
            <p:cNvPr id="5" name="Freeform 9"/>
            <p:cNvSpPr>
              <a:spLocks noEditPoints="1"/>
            </p:cNvSpPr>
            <p:nvPr/>
          </p:nvSpPr>
          <p:spPr bwMode="auto">
            <a:xfrm>
              <a:off x="1566627" y="4918397"/>
              <a:ext cx="411163" cy="858837"/>
            </a:xfrm>
            <a:custGeom>
              <a:avLst/>
              <a:gdLst>
                <a:gd name="T0" fmla="*/ 630 w 780"/>
                <a:gd name="T1" fmla="*/ 493 h 1626"/>
                <a:gd name="T2" fmla="*/ 149 w 780"/>
                <a:gd name="T3" fmla="*/ 493 h 1626"/>
                <a:gd name="T4" fmla="*/ 58 w 780"/>
                <a:gd name="T5" fmla="*/ 523 h 1626"/>
                <a:gd name="T6" fmla="*/ 15 w 780"/>
                <a:gd name="T7" fmla="*/ 574 h 1626"/>
                <a:gd name="T8" fmla="*/ 0 w 780"/>
                <a:gd name="T9" fmla="*/ 639 h 1626"/>
                <a:gd name="T10" fmla="*/ 0 w 780"/>
                <a:gd name="T11" fmla="*/ 1196 h 1626"/>
                <a:gd name="T12" fmla="*/ 131 w 780"/>
                <a:gd name="T13" fmla="*/ 1196 h 1626"/>
                <a:gd name="T14" fmla="*/ 131 w 780"/>
                <a:gd name="T15" fmla="*/ 1626 h 1626"/>
                <a:gd name="T16" fmla="*/ 643 w 780"/>
                <a:gd name="T17" fmla="*/ 1626 h 1626"/>
                <a:gd name="T18" fmla="*/ 643 w 780"/>
                <a:gd name="T19" fmla="*/ 1196 h 1626"/>
                <a:gd name="T20" fmla="*/ 780 w 780"/>
                <a:gd name="T21" fmla="*/ 1196 h 1626"/>
                <a:gd name="T22" fmla="*/ 780 w 780"/>
                <a:gd name="T23" fmla="*/ 639 h 1626"/>
                <a:gd name="T24" fmla="*/ 748 w 780"/>
                <a:gd name="T25" fmla="*/ 549 h 1626"/>
                <a:gd name="T26" fmla="*/ 697 w 780"/>
                <a:gd name="T27" fmla="*/ 508 h 1626"/>
                <a:gd name="T28" fmla="*/ 630 w 780"/>
                <a:gd name="T29" fmla="*/ 493 h 1626"/>
                <a:gd name="T30" fmla="*/ 614 w 780"/>
                <a:gd name="T31" fmla="*/ 217 h 1626"/>
                <a:gd name="T32" fmla="*/ 390 w 780"/>
                <a:gd name="T33" fmla="*/ 0 h 1626"/>
                <a:gd name="T34" fmla="*/ 165 w 780"/>
                <a:gd name="T35" fmla="*/ 217 h 1626"/>
                <a:gd name="T36" fmla="*/ 390 w 780"/>
                <a:gd name="T37" fmla="*/ 434 h 1626"/>
                <a:gd name="T38" fmla="*/ 614 w 780"/>
                <a:gd name="T39" fmla="*/ 21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1626">
                  <a:moveTo>
                    <a:pt x="630" y="493"/>
                  </a:moveTo>
                  <a:lnTo>
                    <a:pt x="149" y="493"/>
                  </a:lnTo>
                  <a:cubicBezTo>
                    <a:pt x="115" y="493"/>
                    <a:pt x="83" y="504"/>
                    <a:pt x="58" y="523"/>
                  </a:cubicBezTo>
                  <a:cubicBezTo>
                    <a:pt x="40" y="537"/>
                    <a:pt x="25" y="554"/>
                    <a:pt x="15" y="574"/>
                  </a:cubicBezTo>
                  <a:cubicBezTo>
                    <a:pt x="5" y="593"/>
                    <a:pt x="0" y="616"/>
                    <a:pt x="0" y="639"/>
                  </a:cubicBezTo>
                  <a:lnTo>
                    <a:pt x="0" y="1196"/>
                  </a:lnTo>
                  <a:lnTo>
                    <a:pt x="131" y="1196"/>
                  </a:lnTo>
                  <a:lnTo>
                    <a:pt x="131" y="1626"/>
                  </a:lnTo>
                  <a:lnTo>
                    <a:pt x="643" y="1626"/>
                  </a:lnTo>
                  <a:lnTo>
                    <a:pt x="643" y="1196"/>
                  </a:lnTo>
                  <a:lnTo>
                    <a:pt x="780" y="1196"/>
                  </a:lnTo>
                  <a:lnTo>
                    <a:pt x="780" y="639"/>
                  </a:lnTo>
                  <a:cubicBezTo>
                    <a:pt x="780" y="605"/>
                    <a:pt x="768" y="574"/>
                    <a:pt x="748" y="549"/>
                  </a:cubicBezTo>
                  <a:cubicBezTo>
                    <a:pt x="734" y="532"/>
                    <a:pt x="717" y="518"/>
                    <a:pt x="697" y="508"/>
                  </a:cubicBezTo>
                  <a:cubicBezTo>
                    <a:pt x="676" y="498"/>
                    <a:pt x="654" y="493"/>
                    <a:pt x="630" y="493"/>
                  </a:cubicBezTo>
                  <a:close/>
                  <a:moveTo>
                    <a:pt x="614" y="217"/>
                  </a:moveTo>
                  <a:cubicBezTo>
                    <a:pt x="614" y="97"/>
                    <a:pt x="513" y="0"/>
                    <a:pt x="390" y="0"/>
                  </a:cubicBezTo>
                  <a:cubicBezTo>
                    <a:pt x="266" y="0"/>
                    <a:pt x="165" y="97"/>
                    <a:pt x="165" y="217"/>
                  </a:cubicBezTo>
                  <a:cubicBezTo>
                    <a:pt x="165" y="337"/>
                    <a:pt x="266" y="434"/>
                    <a:pt x="390" y="434"/>
                  </a:cubicBezTo>
                  <a:cubicBezTo>
                    <a:pt x="513" y="434"/>
                    <a:pt x="614" y="337"/>
                    <a:pt x="614" y="21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4276723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6875186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云形 7"/>
            <p:cNvSpPr/>
            <p:nvPr/>
          </p:nvSpPr>
          <p:spPr>
            <a:xfrm>
              <a:off x="2771800" y="2924944"/>
              <a:ext cx="3672408" cy="151216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2123728" y="4653136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4817131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7408276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3743908" y="3303332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84377" y="3478706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2378" y="4918397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2451" y="495553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76413" y="5003883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2" y="3681028"/>
              <a:ext cx="1044116" cy="1066886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175956" y="4072799"/>
              <a:ext cx="756084" cy="629574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175956" y="3860706"/>
              <a:ext cx="3240360" cy="88720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5598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10315" y="435529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03995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95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11560" y="177107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Gitflow</a:t>
            </a:r>
            <a:r>
              <a:rPr lang="zh-CN" altLang="en-US" sz="2000" dirty="0">
                <a:solidFill>
                  <a:srgbClr val="007C6A"/>
                </a:solidFill>
              </a:rPr>
              <a:t>工作流通过为功能开发、发布准备和维护</a:t>
            </a:r>
            <a:r>
              <a:rPr lang="zh-CN" altLang="en-US" sz="2000" dirty="0">
                <a:solidFill>
                  <a:srgbClr val="FF0000"/>
                </a:solidFill>
              </a:rPr>
              <a:t>设立了</a:t>
            </a:r>
            <a:r>
              <a:rPr lang="zh-CN" altLang="en-US" sz="2000" b="1" dirty="0">
                <a:solidFill>
                  <a:srgbClr val="FF0000"/>
                </a:solidFill>
              </a:rPr>
              <a:t>独立的分支</a:t>
            </a:r>
            <a:r>
              <a:rPr lang="zh-CN" altLang="en-US" sz="2000" dirty="0">
                <a:solidFill>
                  <a:srgbClr val="007C6A"/>
                </a:solidFill>
              </a:rPr>
              <a:t>，让发布迭代过程更流畅。严格的分支模型也为大型项目提供了一些非常必要的结构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" y="3429000"/>
            <a:ext cx="8755326" cy="2160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157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箭头连接符 123"/>
          <p:cNvCxnSpPr/>
          <p:nvPr/>
        </p:nvCxnSpPr>
        <p:spPr>
          <a:xfrm>
            <a:off x="1246317" y="4137791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7" idx="3"/>
          </p:cNvCxnSpPr>
          <p:nvPr/>
        </p:nvCxnSpPr>
        <p:spPr>
          <a:xfrm>
            <a:off x="1426640" y="3169671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6827" y="2684587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1172698" y="161700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98700" y="1977049"/>
            <a:ext cx="566086" cy="19175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548962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964786" y="4007404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75905" y="4271281"/>
            <a:ext cx="370114" cy="72428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5193259" y="3971434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5431" y="4263608"/>
            <a:ext cx="1167495" cy="8717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002" y="5205681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715525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156761" y="591364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1548" y="4376814"/>
            <a:ext cx="910015" cy="15368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24826" y="4123643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3532216" y="16356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2142383" y="995075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50646" y="1852465"/>
            <a:ext cx="918196" cy="69307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联系 32"/>
          <p:cNvSpPr/>
          <p:nvPr/>
        </p:nvSpPr>
        <p:spPr>
          <a:xfrm>
            <a:off x="2532598" y="2545544"/>
            <a:ext cx="239014" cy="249167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51201" y="2845566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3375306" y="400799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801278" y="1899646"/>
            <a:ext cx="681254" cy="5727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609059" y="173970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71230" y="4096214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40421" y="173970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联系 55"/>
          <p:cNvSpPr/>
          <p:nvPr/>
        </p:nvSpPr>
        <p:spPr>
          <a:xfrm>
            <a:off x="5551422" y="3076105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5432273" y="3449768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591798" y="4079463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470602" y="592549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825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350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联系 67"/>
          <p:cNvSpPr/>
          <p:nvPr/>
        </p:nvSpPr>
        <p:spPr>
          <a:xfrm>
            <a:off x="5934348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7410293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255110" y="6023818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529800" y="4291923"/>
            <a:ext cx="724191" cy="15303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526000" y="3090078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5934348" y="3195763"/>
            <a:ext cx="499999" cy="792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流程图: 联系 76"/>
          <p:cNvSpPr/>
          <p:nvPr/>
        </p:nvSpPr>
        <p:spPr>
          <a:xfrm>
            <a:off x="7076570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6679071" y="1884814"/>
            <a:ext cx="112756" cy="10968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联系 85"/>
          <p:cNvSpPr/>
          <p:nvPr/>
        </p:nvSpPr>
        <p:spPr>
          <a:xfrm>
            <a:off x="6700634" y="160722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820141" y="3449768"/>
            <a:ext cx="375936" cy="440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99358" y="4115676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联系 93"/>
          <p:cNvSpPr/>
          <p:nvPr/>
        </p:nvSpPr>
        <p:spPr>
          <a:xfrm>
            <a:off x="8253991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4" idx="0"/>
            <a:endCxn id="104" idx="4"/>
          </p:cNvCxnSpPr>
          <p:nvPr/>
        </p:nvCxnSpPr>
        <p:spPr>
          <a:xfrm flipV="1">
            <a:off x="8373498" y="3715807"/>
            <a:ext cx="145806" cy="27218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流程图: 联系 99"/>
          <p:cNvSpPr/>
          <p:nvPr/>
        </p:nvSpPr>
        <p:spPr>
          <a:xfrm>
            <a:off x="8532440" y="162880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034836" y="174653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联系 103"/>
          <p:cNvSpPr/>
          <p:nvPr/>
        </p:nvSpPr>
        <p:spPr>
          <a:xfrm>
            <a:off x="8399797" y="3460430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>
            <a:endCxn id="100" idx="4"/>
          </p:cNvCxnSpPr>
          <p:nvPr/>
        </p:nvCxnSpPr>
        <p:spPr>
          <a:xfrm flipV="1">
            <a:off x="8519304" y="1877967"/>
            <a:ext cx="132643" cy="149175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81480" y="1109225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69242" y="1145561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99300" y="1143293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71875" y="1171368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8289" y="1531754"/>
            <a:ext cx="925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6564" y="246906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4667" y="2969616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609" y="3912505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9667" y="4973819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119" y="5811468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084293" y="5197059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797381" y="6029602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标注 132"/>
          <p:cNvSpPr/>
          <p:nvPr/>
        </p:nvSpPr>
        <p:spPr>
          <a:xfrm>
            <a:off x="4857574" y="2165437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5362952" y="4540054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6" name="矩形标注 135"/>
          <p:cNvSpPr/>
          <p:nvPr/>
        </p:nvSpPr>
        <p:spPr>
          <a:xfrm>
            <a:off x="7034836" y="2165437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137" name="矩形标注 136"/>
          <p:cNvSpPr/>
          <p:nvPr/>
        </p:nvSpPr>
        <p:spPr>
          <a:xfrm>
            <a:off x="5591798" y="5411221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8" name="矩形标注 137"/>
          <p:cNvSpPr/>
          <p:nvPr/>
        </p:nvSpPr>
        <p:spPr>
          <a:xfrm>
            <a:off x="7330225" y="2966723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667" y="3388440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.3.0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380252" y="3599224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1" grpId="0" animBg="1"/>
      <p:bldP spid="22" grpId="0" animBg="1"/>
      <p:bldP spid="29" grpId="0" animBg="1"/>
      <p:bldP spid="30" grpId="0" animBg="1"/>
      <p:bldP spid="33" grpId="0" animBg="1"/>
      <p:bldP spid="43" grpId="0" animBg="1"/>
      <p:bldP spid="56" grpId="0" animBg="1"/>
      <p:bldP spid="64" grpId="0" animBg="1"/>
      <p:bldP spid="68" grpId="0" animBg="1"/>
      <p:bldP spid="69" grpId="0" animBg="1"/>
      <p:bldP spid="74" grpId="0" animBg="1"/>
      <p:bldP spid="77" grpId="0" animBg="1"/>
      <p:bldP spid="86" grpId="0" animBg="1"/>
      <p:bldP spid="94" grpId="0" animBg="1"/>
      <p:bldP spid="100" grpId="0" animBg="1"/>
      <p:bldP spid="104" grpId="0" animBg="1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33" grpId="0" animBg="1"/>
      <p:bldP spid="135" grpId="0" animBg="1"/>
      <p:bldP spid="136" grpId="0" animBg="1"/>
      <p:bldP spid="137" grpId="0" animBg="1"/>
      <p:bldP spid="138" grpId="0" animBg="1"/>
      <p:bldP spid="7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分支种类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3961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主干分支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主要负责管理正在运行的生产环境代码。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永远保持与正在运行的生产环境完全一致。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29262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主要负责管理正在开发过程中的代码。一般情况下应该是最新的代码。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39552" y="45811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修理分支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hotfix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主要负责管理生产环境下出现的紧急修复的代码。 从主干分支分出，修理完毕并测试上线后，并回主干分支。并回后，视情况可以删除该分支。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115452"/>
            <a:ext cx="834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、版本管理的服务器一旦崩溃，硬盘损坏，代码如何恢复？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552" y="2159000"/>
            <a:ext cx="81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、程序员上传到服务器的代码要求是完整版本，但是程序员开发过程中想做小版本的管理，以便追溯查询，怎么破？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54062" y="3664214"/>
            <a:ext cx="81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、系统正在上线运行，时不时还要修改</a:t>
            </a:r>
            <a:r>
              <a:rPr lang="en-US" altLang="zh-CN" dirty="0"/>
              <a:t>bug</a:t>
            </a:r>
            <a:r>
              <a:rPr lang="zh-CN" altLang="en-US" dirty="0"/>
              <a:t>，要增加好几个功能要几个月，如何管理几个版本？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604514" y="5169428"/>
            <a:ext cx="865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、如何管理一个分布在世界各地、互不相识的大型开发团队？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187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较大的版本上线前，会从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中分出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，进行最后阶段的集成测试。该版本上线后，会合并到主干分支。生产环境运行一段阶段较稳定后可以视情况删除。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74515" y="3573016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feature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为了不影响较短周期的开发工作，一般把中长期开发模块，会从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中独立出来。 开发完成后会合并到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863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rot="16200000">
            <a:off x="1169430" y="443968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01543" y="3429000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 rot="18111162">
            <a:off x="1699355" y="462560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928" y="463907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1050" y="440720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9" name="右箭头 8"/>
          <p:cNvSpPr/>
          <p:nvPr/>
        </p:nvSpPr>
        <p:spPr>
          <a:xfrm rot="16200000">
            <a:off x="2278690" y="2116293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86255" y="3133666"/>
            <a:ext cx="612031" cy="88159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82162" y="3389799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</a:p>
        </p:txBody>
      </p:sp>
      <p:sp>
        <p:nvSpPr>
          <p:cNvPr id="14" name="右箭头 13"/>
          <p:cNvSpPr/>
          <p:nvPr/>
        </p:nvSpPr>
        <p:spPr>
          <a:xfrm rot="16200000">
            <a:off x="5907768" y="4198214"/>
            <a:ext cx="1756936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688511">
            <a:off x="6859824" y="3894098"/>
            <a:ext cx="915287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737830">
            <a:off x="6945209" y="4703757"/>
            <a:ext cx="82543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027" y="4358819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8445" y="395614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</a:p>
        </p:txBody>
      </p:sp>
      <p:sp>
        <p:nvSpPr>
          <p:cNvPr id="21" name="右箭头 20"/>
          <p:cNvSpPr/>
          <p:nvPr/>
        </p:nvSpPr>
        <p:spPr>
          <a:xfrm rot="16200000">
            <a:off x="3846200" y="4465331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93111" y="3210321"/>
            <a:ext cx="605308" cy="8305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10689" y="3541931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655225" y="874604"/>
            <a:ext cx="1556561" cy="2700492"/>
            <a:chOff x="6598533" y="879074"/>
            <a:chExt cx="1556561" cy="2700492"/>
          </a:xfrm>
        </p:grpSpPr>
        <p:sp>
          <p:nvSpPr>
            <p:cNvPr id="27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44" y="5300067"/>
            <a:ext cx="1064775" cy="11592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1" y="5292818"/>
            <a:ext cx="945885" cy="11501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90" y="5329951"/>
            <a:ext cx="1037328" cy="112939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9383" y="211626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37" name="矩形 36"/>
          <p:cNvSpPr/>
          <p:nvPr/>
        </p:nvSpPr>
        <p:spPr>
          <a:xfrm>
            <a:off x="3387652" y="235512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8" name="右箭头 37"/>
          <p:cNvSpPr/>
          <p:nvPr/>
        </p:nvSpPr>
        <p:spPr>
          <a:xfrm rot="18111162">
            <a:off x="2821795" y="2307581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111162">
            <a:off x="4409128" y="4623094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96028" y="46360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5266670" y="1532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42" name="矩形 41"/>
          <p:cNvSpPr/>
          <p:nvPr/>
        </p:nvSpPr>
        <p:spPr>
          <a:xfrm>
            <a:off x="3272709" y="437947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43" name="矩形 4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9" grpId="0" animBg="1"/>
      <p:bldP spid="12" grpId="0"/>
      <p:bldP spid="14" grpId="0" animBg="1"/>
      <p:bldP spid="15" grpId="0" animBg="1"/>
      <p:bldP spid="17" grpId="0" animBg="1"/>
      <p:bldP spid="19" grpId="0"/>
      <p:bldP spid="21" grpId="0" animBg="1"/>
      <p:bldP spid="2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创建分支操作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62786"/>
            <a:ext cx="7590476" cy="27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53238"/>
            <a:ext cx="2171429" cy="27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4769060"/>
            <a:ext cx="1942857" cy="1304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730" y="4643501"/>
            <a:ext cx="3523809" cy="124761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771800" y="3717032"/>
            <a:ext cx="720080" cy="1153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63336" y="5085184"/>
            <a:ext cx="656536" cy="72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267058" y="5092347"/>
            <a:ext cx="656536" cy="72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183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60853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在这个分支下增加新代码，</a:t>
            </a:r>
            <a:endParaRPr lang="en-US" altLang="zh-CN" sz="2400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本地提交，然后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到远端</a:t>
            </a:r>
            <a:endParaRPr lang="en-US" altLang="zh-CN" sz="2400" b="1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之后可以在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上看到新的分支被上传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418583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9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3385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想要查看该分支内容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748" y="4365104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把远程分支下载下来变成本地分支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40" y="1664858"/>
            <a:ext cx="4028571" cy="2323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554292"/>
            <a:ext cx="2390476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120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7199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另一个开发人员，想获得分支，把分支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75" y="3454224"/>
            <a:ext cx="2857143" cy="28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7580952" cy="12476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584" y="3933056"/>
            <a:ext cx="2855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能看到远程分支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5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195" y="1806630"/>
            <a:ext cx="3781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首先切换到主干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1475" y="4437112"/>
            <a:ext cx="4063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在主干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分支上选择要合并的分支进行</a:t>
            </a:r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960" y="1133128"/>
            <a:ext cx="7079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如果该分支内容修改没有问题，可以合并到主干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78939"/>
            <a:ext cx="3714286" cy="19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5" y="3722990"/>
            <a:ext cx="3609524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22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11560" y="1268760"/>
            <a:ext cx="7696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最后把经过合并的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master, push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到远端即完成了一个功能在主干上的提交。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261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34DEE0-5230-4759-9EA9-A540760BFE30}"/>
              </a:ext>
            </a:extLst>
          </p:cNvPr>
          <p:cNvSpPr/>
          <p:nvPr/>
        </p:nvSpPr>
        <p:spPr>
          <a:xfrm>
            <a:off x="539552" y="796357"/>
            <a:ext cx="1503938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12310D-1415-4069-9888-1FDC3E8BBB33}"/>
              </a:ext>
            </a:extLst>
          </p:cNvPr>
          <p:cNvSpPr/>
          <p:nvPr/>
        </p:nvSpPr>
        <p:spPr>
          <a:xfrm>
            <a:off x="971600" y="1335780"/>
            <a:ext cx="3756156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“自架私服版”的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E0EC28-D148-4E70-AAE8-00712099F01A}"/>
              </a:ext>
            </a:extLst>
          </p:cNvPr>
          <p:cNvSpPr/>
          <p:nvPr/>
        </p:nvSpPr>
        <p:spPr>
          <a:xfrm>
            <a:off x="971600" y="2681234"/>
            <a:ext cx="341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官网： https://about.gitlab.com/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6FD8CE-C5C9-43B7-85EE-3CF1A146B1FD}"/>
              </a:ext>
            </a:extLst>
          </p:cNvPr>
          <p:cNvSpPr/>
          <p:nvPr/>
        </p:nvSpPr>
        <p:spPr>
          <a:xfrm>
            <a:off x="971600" y="3385970"/>
            <a:ext cx="445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下载网址： https://about.gitlab.com/</a:t>
            </a:r>
            <a:r>
              <a:rPr lang="en-US" altLang="zh-CN" b="1" dirty="0">
                <a:solidFill>
                  <a:srgbClr val="007C6A"/>
                </a:solidFill>
              </a:rPr>
              <a:t>install</a:t>
            </a:r>
            <a:endParaRPr lang="zh-CN" altLang="en-US" b="1" dirty="0">
              <a:solidFill>
                <a:srgbClr val="007C6A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AC50E3-3DCE-4F2B-87B0-DCB1CC57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953" y="1038802"/>
            <a:ext cx="3539588" cy="6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2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37BFF5-5040-403A-BD4C-DB7C8423468A}"/>
              </a:ext>
            </a:extLst>
          </p:cNvPr>
          <p:cNvSpPr/>
          <p:nvPr/>
        </p:nvSpPr>
        <p:spPr>
          <a:xfrm>
            <a:off x="539552" y="796357"/>
            <a:ext cx="1231427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 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D9F5A-B78C-431B-B8D9-880CA8674432}"/>
              </a:ext>
            </a:extLst>
          </p:cNvPr>
          <p:cNvSpPr txBox="1"/>
          <p:nvPr/>
        </p:nvSpPr>
        <p:spPr>
          <a:xfrm>
            <a:off x="3023320" y="4481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350D23-E4FD-4D31-BAD6-1B2A85FBD351}"/>
              </a:ext>
            </a:extLst>
          </p:cNvPr>
          <p:cNvSpPr/>
          <p:nvPr/>
        </p:nvSpPr>
        <p:spPr>
          <a:xfrm>
            <a:off x="683568" y="1916832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sudo yum install -y curl policycoreutils-python openssh-server cronie </a:t>
            </a:r>
          </a:p>
          <a:p>
            <a:endParaRPr lang="zh-CN" altLang="en-US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sudo lokkit -s http -s ssh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1D2ED0-35EE-472B-A8B0-C752E4C5FE76}"/>
              </a:ext>
            </a:extLst>
          </p:cNvPr>
          <p:cNvSpPr/>
          <p:nvPr/>
        </p:nvSpPr>
        <p:spPr>
          <a:xfrm>
            <a:off x="4233962" y="3804026"/>
            <a:ext cx="3392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此命令要等久一会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BAC3CE-C46D-4356-861E-ED8E347518BB}"/>
              </a:ext>
            </a:extLst>
          </p:cNvPr>
          <p:cNvSpPr/>
          <p:nvPr/>
        </p:nvSpPr>
        <p:spPr>
          <a:xfrm>
            <a:off x="702406" y="3814976"/>
            <a:ext cx="29586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sudo gitlab-ctl reconfigure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1B58BD-43E0-4FEB-8AE7-C9DCC3ADD138}"/>
              </a:ext>
            </a:extLst>
          </p:cNvPr>
          <p:cNvSpPr/>
          <p:nvPr/>
        </p:nvSpPr>
        <p:spPr>
          <a:xfrm>
            <a:off x="702406" y="3066936"/>
            <a:ext cx="70631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sudo rpm -ivh gitlab-ce-11.9.0-ce.0.el6.x86_64.rpm </a:t>
            </a:r>
          </a:p>
        </p:txBody>
      </p:sp>
    </p:spTree>
    <p:extLst>
      <p:ext uri="{BB962C8B-B14F-4D97-AF65-F5344CB8AC3E}">
        <p14:creationId xmlns:p14="http://schemas.microsoft.com/office/powerpoint/2010/main" val="175191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234 w 9135"/>
              <a:gd name="T1" fmla="*/ 2001 h 3965"/>
              <a:gd name="T2" fmla="*/ 108 w 9135"/>
              <a:gd name="T3" fmla="*/ 1672 h 3965"/>
              <a:gd name="T4" fmla="*/ 362 w 9135"/>
              <a:gd name="T5" fmla="*/ 1560 h 3965"/>
              <a:gd name="T6" fmla="*/ 532 w 9135"/>
              <a:gd name="T7" fmla="*/ 1112 h 3965"/>
              <a:gd name="T8" fmla="*/ 846 w 9135"/>
              <a:gd name="T9" fmla="*/ 1066 h 3965"/>
              <a:gd name="T10" fmla="*/ 1279 w 9135"/>
              <a:gd name="T11" fmla="*/ 614 h 3965"/>
              <a:gd name="T12" fmla="*/ 1675 w 9135"/>
              <a:gd name="T13" fmla="*/ 643 h 3965"/>
              <a:gd name="T14" fmla="*/ 1880 w 9135"/>
              <a:gd name="T15" fmla="*/ 306 h 3965"/>
              <a:gd name="T16" fmla="*/ 2397 w 9135"/>
              <a:gd name="T17" fmla="*/ 423 h 3965"/>
              <a:gd name="T18" fmla="*/ 2887 w 9135"/>
              <a:gd name="T19" fmla="*/ 179 h 3965"/>
              <a:gd name="T20" fmla="*/ 3170 w 9135"/>
              <a:gd name="T21" fmla="*/ 277 h 3965"/>
              <a:gd name="T22" fmla="*/ 4377 w 9135"/>
              <a:gd name="T23" fmla="*/ 185 h 3965"/>
              <a:gd name="T24" fmla="*/ 4689 w 9135"/>
              <a:gd name="T25" fmla="*/ 61 h 3965"/>
              <a:gd name="T26" fmla="*/ 4884 w 9135"/>
              <a:gd name="T27" fmla="*/ 190 h 3965"/>
              <a:gd name="T28" fmla="*/ 5175 w 9135"/>
              <a:gd name="T29" fmla="*/ 58 h 3965"/>
              <a:gd name="T30" fmla="*/ 5422 w 9135"/>
              <a:gd name="T31" fmla="*/ 183 h 3965"/>
              <a:gd name="T32" fmla="*/ 5791 w 9135"/>
              <a:gd name="T33" fmla="*/ 188 h 3965"/>
              <a:gd name="T34" fmla="*/ 5886 w 9135"/>
              <a:gd name="T35" fmla="*/ 277 h 3965"/>
              <a:gd name="T36" fmla="*/ 6504 w 9135"/>
              <a:gd name="T37" fmla="*/ 193 h 3965"/>
              <a:gd name="T38" fmla="*/ 6828 w 9135"/>
              <a:gd name="T39" fmla="*/ 424 h 3965"/>
              <a:gd name="T40" fmla="*/ 7194 w 9135"/>
              <a:gd name="T41" fmla="*/ 389 h 3965"/>
              <a:gd name="T42" fmla="*/ 7164 w 9135"/>
              <a:gd name="T43" fmla="*/ 566 h 3965"/>
              <a:gd name="T44" fmla="*/ 7867 w 9135"/>
              <a:gd name="T45" fmla="*/ 597 h 3965"/>
              <a:gd name="T46" fmla="*/ 7963 w 9135"/>
              <a:gd name="T47" fmla="*/ 911 h 3965"/>
              <a:gd name="T48" fmla="*/ 8285 w 9135"/>
              <a:gd name="T49" fmla="*/ 1206 h 3965"/>
              <a:gd name="T50" fmla="*/ 8946 w 9135"/>
              <a:gd name="T51" fmla="*/ 1511 h 3965"/>
              <a:gd name="T52" fmla="*/ 8762 w 9135"/>
              <a:gd name="T53" fmla="*/ 1698 h 3965"/>
              <a:gd name="T54" fmla="*/ 8974 w 9135"/>
              <a:gd name="T55" fmla="*/ 1925 h 3965"/>
              <a:gd name="T56" fmla="*/ 8822 w 9135"/>
              <a:gd name="T57" fmla="*/ 2001 h 3965"/>
              <a:gd name="T58" fmla="*/ 9090 w 9135"/>
              <a:gd name="T59" fmla="*/ 2067 h 3965"/>
              <a:gd name="T60" fmla="*/ 8986 w 9135"/>
              <a:gd name="T61" fmla="*/ 2239 h 3965"/>
              <a:gd name="T62" fmla="*/ 8788 w 9135"/>
              <a:gd name="T63" fmla="*/ 2227 h 3965"/>
              <a:gd name="T64" fmla="*/ 8750 w 9135"/>
              <a:gd name="T65" fmla="*/ 2621 h 3965"/>
              <a:gd name="T66" fmla="*/ 8502 w 9135"/>
              <a:gd name="T67" fmla="*/ 2690 h 3965"/>
              <a:gd name="T68" fmla="*/ 8679 w 9135"/>
              <a:gd name="T69" fmla="*/ 2874 h 3965"/>
              <a:gd name="T70" fmla="*/ 8311 w 9135"/>
              <a:gd name="T71" fmla="*/ 2967 h 3965"/>
              <a:gd name="T72" fmla="*/ 8210 w 9135"/>
              <a:gd name="T73" fmla="*/ 2936 h 3965"/>
              <a:gd name="T74" fmla="*/ 7777 w 9135"/>
              <a:gd name="T75" fmla="*/ 3388 h 3965"/>
              <a:gd name="T76" fmla="*/ 7380 w 9135"/>
              <a:gd name="T77" fmla="*/ 3360 h 3965"/>
              <a:gd name="T78" fmla="*/ 7122 w 9135"/>
              <a:gd name="T79" fmla="*/ 3612 h 3965"/>
              <a:gd name="T80" fmla="*/ 6658 w 9135"/>
              <a:gd name="T81" fmla="*/ 3580 h 3965"/>
              <a:gd name="T82" fmla="*/ 6368 w 9135"/>
              <a:gd name="T83" fmla="*/ 3851 h 3965"/>
              <a:gd name="T84" fmla="*/ 5959 w 9135"/>
              <a:gd name="T85" fmla="*/ 3705 h 3965"/>
              <a:gd name="T86" fmla="*/ 5699 w 9135"/>
              <a:gd name="T87" fmla="*/ 3928 h 3965"/>
              <a:gd name="T88" fmla="*/ 5234 w 9135"/>
              <a:gd name="T89" fmla="*/ 3794 h 3965"/>
              <a:gd name="T90" fmla="*/ 4843 w 9135"/>
              <a:gd name="T91" fmla="*/ 3932 h 3965"/>
              <a:gd name="T92" fmla="*/ 4528 w 9135"/>
              <a:gd name="T93" fmla="*/ 3819 h 3965"/>
              <a:gd name="T94" fmla="*/ 3926 w 9135"/>
              <a:gd name="T95" fmla="*/ 3923 h 3965"/>
              <a:gd name="T96" fmla="*/ 3652 w 9135"/>
              <a:gd name="T97" fmla="*/ 3781 h 3965"/>
              <a:gd name="T98" fmla="*/ 3071 w 9135"/>
              <a:gd name="T99" fmla="*/ 3766 h 3965"/>
              <a:gd name="T100" fmla="*/ 2918 w 9135"/>
              <a:gd name="T101" fmla="*/ 3592 h 3965"/>
              <a:gd name="T102" fmla="*/ 2531 w 9135"/>
              <a:gd name="T103" fmla="*/ 3686 h 3965"/>
              <a:gd name="T104" fmla="*/ 2200 w 9135"/>
              <a:gd name="T105" fmla="*/ 3519 h 3965"/>
              <a:gd name="T106" fmla="*/ 2271 w 9135"/>
              <a:gd name="T107" fmla="*/ 3454 h 3965"/>
              <a:gd name="T108" fmla="*/ 1695 w 9135"/>
              <a:gd name="T109" fmla="*/ 3329 h 3965"/>
              <a:gd name="T110" fmla="*/ 1665 w 9135"/>
              <a:gd name="T111" fmla="*/ 3137 h 3965"/>
              <a:gd name="T112" fmla="*/ 950 w 9135"/>
              <a:gd name="T113" fmla="*/ 3137 h 3965"/>
              <a:gd name="T114" fmla="*/ 554 w 9135"/>
              <a:gd name="T115" fmla="*/ 2690 h 3965"/>
              <a:gd name="T116" fmla="*/ 53 w 9135"/>
              <a:gd name="T117" fmla="*/ 2510 h 3965"/>
              <a:gd name="T118" fmla="*/ 182 w 9135"/>
              <a:gd name="T119" fmla="*/ 2242 h 3965"/>
              <a:gd name="T120" fmla="*/ 225 w 9135"/>
              <a:gd name="T121" fmla="*/ 2004 h 3965"/>
              <a:gd name="T122" fmla="*/ 234 w 9135"/>
              <a:gd name="T123" fmla="*/ 2001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35" h="3965">
                <a:moveTo>
                  <a:pt x="234" y="2001"/>
                </a:moveTo>
                <a:cubicBezTo>
                  <a:pt x="57" y="1932"/>
                  <a:pt x="0" y="1785"/>
                  <a:pt x="108" y="1672"/>
                </a:cubicBezTo>
                <a:cubicBezTo>
                  <a:pt x="164" y="1613"/>
                  <a:pt x="256" y="1573"/>
                  <a:pt x="362" y="1560"/>
                </a:cubicBezTo>
                <a:cubicBezTo>
                  <a:pt x="215" y="1407"/>
                  <a:pt x="291" y="1206"/>
                  <a:pt x="532" y="1112"/>
                </a:cubicBezTo>
                <a:cubicBezTo>
                  <a:pt x="626" y="1076"/>
                  <a:pt x="736" y="1059"/>
                  <a:pt x="846" y="1066"/>
                </a:cubicBezTo>
                <a:cubicBezTo>
                  <a:pt x="770" y="865"/>
                  <a:pt x="964" y="663"/>
                  <a:pt x="1279" y="614"/>
                </a:cubicBezTo>
                <a:cubicBezTo>
                  <a:pt x="1412" y="594"/>
                  <a:pt x="1552" y="604"/>
                  <a:pt x="1675" y="643"/>
                </a:cubicBezTo>
                <a:cubicBezTo>
                  <a:pt x="1586" y="514"/>
                  <a:pt x="1678" y="363"/>
                  <a:pt x="1880" y="306"/>
                </a:cubicBezTo>
                <a:cubicBezTo>
                  <a:pt x="2074" y="251"/>
                  <a:pt x="2301" y="303"/>
                  <a:pt x="2397" y="423"/>
                </a:cubicBezTo>
                <a:cubicBezTo>
                  <a:pt x="2427" y="269"/>
                  <a:pt x="2646" y="160"/>
                  <a:pt x="2887" y="179"/>
                </a:cubicBezTo>
                <a:cubicBezTo>
                  <a:pt x="2998" y="188"/>
                  <a:pt x="3098" y="223"/>
                  <a:pt x="3170" y="277"/>
                </a:cubicBezTo>
                <a:cubicBezTo>
                  <a:pt x="3466" y="41"/>
                  <a:pt x="4003" y="0"/>
                  <a:pt x="4377" y="185"/>
                </a:cubicBezTo>
                <a:cubicBezTo>
                  <a:pt x="4410" y="95"/>
                  <a:pt x="4549" y="40"/>
                  <a:pt x="4689" y="61"/>
                </a:cubicBezTo>
                <a:cubicBezTo>
                  <a:pt x="4788" y="75"/>
                  <a:pt x="4864" y="126"/>
                  <a:pt x="4884" y="190"/>
                </a:cubicBezTo>
                <a:cubicBezTo>
                  <a:pt x="4892" y="102"/>
                  <a:pt x="5022" y="43"/>
                  <a:pt x="5175" y="58"/>
                </a:cubicBezTo>
                <a:cubicBezTo>
                  <a:pt x="5288" y="69"/>
                  <a:pt x="5386" y="119"/>
                  <a:pt x="5422" y="183"/>
                </a:cubicBezTo>
                <a:cubicBezTo>
                  <a:pt x="5514" y="140"/>
                  <a:pt x="5679" y="142"/>
                  <a:pt x="5791" y="188"/>
                </a:cubicBezTo>
                <a:cubicBezTo>
                  <a:pt x="5850" y="211"/>
                  <a:pt x="5884" y="244"/>
                  <a:pt x="5886" y="277"/>
                </a:cubicBezTo>
                <a:cubicBezTo>
                  <a:pt x="5974" y="174"/>
                  <a:pt x="6251" y="136"/>
                  <a:pt x="6504" y="193"/>
                </a:cubicBezTo>
                <a:cubicBezTo>
                  <a:pt x="6707" y="238"/>
                  <a:pt x="6838" y="332"/>
                  <a:pt x="6828" y="424"/>
                </a:cubicBezTo>
                <a:cubicBezTo>
                  <a:pt x="6952" y="356"/>
                  <a:pt x="7116" y="341"/>
                  <a:pt x="7194" y="389"/>
                </a:cubicBezTo>
                <a:cubicBezTo>
                  <a:pt x="7259" y="429"/>
                  <a:pt x="7246" y="502"/>
                  <a:pt x="7164" y="566"/>
                </a:cubicBezTo>
                <a:cubicBezTo>
                  <a:pt x="7371" y="451"/>
                  <a:pt x="7686" y="464"/>
                  <a:pt x="7867" y="597"/>
                </a:cubicBezTo>
                <a:cubicBezTo>
                  <a:pt x="7985" y="683"/>
                  <a:pt x="8022" y="803"/>
                  <a:pt x="7963" y="911"/>
                </a:cubicBezTo>
                <a:cubicBezTo>
                  <a:pt x="8213" y="971"/>
                  <a:pt x="8350" y="1097"/>
                  <a:pt x="8285" y="1206"/>
                </a:cubicBezTo>
                <a:cubicBezTo>
                  <a:pt x="8673" y="1210"/>
                  <a:pt x="8969" y="1346"/>
                  <a:pt x="8946" y="1511"/>
                </a:cubicBezTo>
                <a:cubicBezTo>
                  <a:pt x="8936" y="1580"/>
                  <a:pt x="8871" y="1646"/>
                  <a:pt x="8762" y="1698"/>
                </a:cubicBezTo>
                <a:cubicBezTo>
                  <a:pt x="8968" y="1736"/>
                  <a:pt x="9063" y="1838"/>
                  <a:pt x="8974" y="1925"/>
                </a:cubicBezTo>
                <a:cubicBezTo>
                  <a:pt x="8942" y="1956"/>
                  <a:pt x="8889" y="1983"/>
                  <a:pt x="8822" y="2001"/>
                </a:cubicBezTo>
                <a:cubicBezTo>
                  <a:pt x="8924" y="1972"/>
                  <a:pt x="9044" y="2002"/>
                  <a:pt x="9090" y="2067"/>
                </a:cubicBezTo>
                <a:cubicBezTo>
                  <a:pt x="9135" y="2133"/>
                  <a:pt x="9089" y="2210"/>
                  <a:pt x="8986" y="2239"/>
                </a:cubicBezTo>
                <a:cubicBezTo>
                  <a:pt x="8922" y="2257"/>
                  <a:pt x="8847" y="2252"/>
                  <a:pt x="8788" y="2227"/>
                </a:cubicBezTo>
                <a:cubicBezTo>
                  <a:pt x="8948" y="2342"/>
                  <a:pt x="8931" y="2519"/>
                  <a:pt x="8750" y="2621"/>
                </a:cubicBezTo>
                <a:cubicBezTo>
                  <a:pt x="8681" y="2660"/>
                  <a:pt x="8594" y="2684"/>
                  <a:pt x="8502" y="2690"/>
                </a:cubicBezTo>
                <a:cubicBezTo>
                  <a:pt x="8652" y="2715"/>
                  <a:pt x="8731" y="2798"/>
                  <a:pt x="8679" y="2874"/>
                </a:cubicBezTo>
                <a:cubicBezTo>
                  <a:pt x="8626" y="2951"/>
                  <a:pt x="8461" y="2992"/>
                  <a:pt x="8311" y="2967"/>
                </a:cubicBezTo>
                <a:cubicBezTo>
                  <a:pt x="8273" y="2960"/>
                  <a:pt x="8239" y="2950"/>
                  <a:pt x="8210" y="2936"/>
                </a:cubicBezTo>
                <a:cubicBezTo>
                  <a:pt x="8286" y="3137"/>
                  <a:pt x="8092" y="3340"/>
                  <a:pt x="7777" y="3388"/>
                </a:cubicBezTo>
                <a:cubicBezTo>
                  <a:pt x="7644" y="3408"/>
                  <a:pt x="7503" y="3399"/>
                  <a:pt x="7380" y="3360"/>
                </a:cubicBezTo>
                <a:cubicBezTo>
                  <a:pt x="7473" y="3460"/>
                  <a:pt x="7358" y="3572"/>
                  <a:pt x="7122" y="3612"/>
                </a:cubicBezTo>
                <a:cubicBezTo>
                  <a:pt x="6965" y="3638"/>
                  <a:pt x="6787" y="3626"/>
                  <a:pt x="6658" y="3580"/>
                </a:cubicBezTo>
                <a:cubicBezTo>
                  <a:pt x="6696" y="3706"/>
                  <a:pt x="6566" y="3828"/>
                  <a:pt x="6368" y="3851"/>
                </a:cubicBezTo>
                <a:cubicBezTo>
                  <a:pt x="6194" y="3872"/>
                  <a:pt x="6022" y="3811"/>
                  <a:pt x="5959" y="3705"/>
                </a:cubicBezTo>
                <a:cubicBezTo>
                  <a:pt x="6017" y="3806"/>
                  <a:pt x="5900" y="3905"/>
                  <a:pt x="5699" y="3928"/>
                </a:cubicBezTo>
                <a:cubicBezTo>
                  <a:pt x="5503" y="3950"/>
                  <a:pt x="5297" y="3891"/>
                  <a:pt x="5234" y="3794"/>
                </a:cubicBezTo>
                <a:cubicBezTo>
                  <a:pt x="5216" y="3878"/>
                  <a:pt x="5041" y="3940"/>
                  <a:pt x="4843" y="3932"/>
                </a:cubicBezTo>
                <a:cubicBezTo>
                  <a:pt x="4692" y="3926"/>
                  <a:pt x="4566" y="3881"/>
                  <a:pt x="4528" y="3819"/>
                </a:cubicBezTo>
                <a:cubicBezTo>
                  <a:pt x="4430" y="3918"/>
                  <a:pt x="4160" y="3965"/>
                  <a:pt x="3926" y="3923"/>
                </a:cubicBezTo>
                <a:cubicBezTo>
                  <a:pt x="3784" y="3898"/>
                  <a:pt x="3681" y="3845"/>
                  <a:pt x="3652" y="3781"/>
                </a:cubicBezTo>
                <a:cubicBezTo>
                  <a:pt x="3510" y="3848"/>
                  <a:pt x="3250" y="3841"/>
                  <a:pt x="3071" y="3766"/>
                </a:cubicBezTo>
                <a:cubicBezTo>
                  <a:pt x="2958" y="3719"/>
                  <a:pt x="2900" y="3653"/>
                  <a:pt x="2918" y="3592"/>
                </a:cubicBezTo>
                <a:cubicBezTo>
                  <a:pt x="2902" y="3664"/>
                  <a:pt x="2730" y="3707"/>
                  <a:pt x="2531" y="3686"/>
                </a:cubicBezTo>
                <a:cubicBezTo>
                  <a:pt x="2333" y="3666"/>
                  <a:pt x="2185" y="3591"/>
                  <a:pt x="2200" y="3519"/>
                </a:cubicBezTo>
                <a:cubicBezTo>
                  <a:pt x="2205" y="3494"/>
                  <a:pt x="2230" y="3471"/>
                  <a:pt x="2271" y="3454"/>
                </a:cubicBezTo>
                <a:cubicBezTo>
                  <a:pt x="2058" y="3521"/>
                  <a:pt x="1800" y="3465"/>
                  <a:pt x="1695" y="3329"/>
                </a:cubicBezTo>
                <a:cubicBezTo>
                  <a:pt x="1649" y="3269"/>
                  <a:pt x="1639" y="3201"/>
                  <a:pt x="1665" y="3137"/>
                </a:cubicBezTo>
                <a:cubicBezTo>
                  <a:pt x="1454" y="3241"/>
                  <a:pt x="1160" y="3241"/>
                  <a:pt x="950" y="3137"/>
                </a:cubicBezTo>
                <a:cubicBezTo>
                  <a:pt x="638" y="3023"/>
                  <a:pt x="484" y="2850"/>
                  <a:pt x="554" y="2690"/>
                </a:cubicBezTo>
                <a:cubicBezTo>
                  <a:pt x="338" y="2728"/>
                  <a:pt x="113" y="2648"/>
                  <a:pt x="53" y="2510"/>
                </a:cubicBezTo>
                <a:cubicBezTo>
                  <a:pt x="9" y="2412"/>
                  <a:pt x="60" y="2307"/>
                  <a:pt x="182" y="2242"/>
                </a:cubicBezTo>
                <a:cubicBezTo>
                  <a:pt x="40" y="2160"/>
                  <a:pt x="59" y="2053"/>
                  <a:pt x="225" y="2004"/>
                </a:cubicBezTo>
                <a:cubicBezTo>
                  <a:pt x="228" y="2003"/>
                  <a:pt x="231" y="2002"/>
                  <a:pt x="234" y="2001"/>
                </a:cubicBezTo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390 w 780"/>
              <a:gd name="T31" fmla="*/ 1626 h 1626"/>
              <a:gd name="T32" fmla="*/ 390 w 780"/>
              <a:gd name="T33" fmla="*/ 1282 h 1626"/>
              <a:gd name="T34" fmla="*/ 131 w 780"/>
              <a:gd name="T35" fmla="*/ 1196 h 1626"/>
              <a:gd name="T36" fmla="*/ 131 w 780"/>
              <a:gd name="T37" fmla="*/ 899 h 1626"/>
              <a:gd name="T38" fmla="*/ 643 w 780"/>
              <a:gd name="T39" fmla="*/ 1196 h 1626"/>
              <a:gd name="T40" fmla="*/ 643 w 780"/>
              <a:gd name="T41" fmla="*/ 899 h 1626"/>
              <a:gd name="T42" fmla="*/ 614 w 780"/>
              <a:gd name="T43" fmla="*/ 217 h 1626"/>
              <a:gd name="T44" fmla="*/ 390 w 780"/>
              <a:gd name="T45" fmla="*/ 0 h 1626"/>
              <a:gd name="T46" fmla="*/ 165 w 780"/>
              <a:gd name="T47" fmla="*/ 217 h 1626"/>
              <a:gd name="T48" fmla="*/ 390 w 780"/>
              <a:gd name="T49" fmla="*/ 434 h 1626"/>
              <a:gd name="T50" fmla="*/ 614 w 780"/>
              <a:gd name="T51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390" y="1626"/>
                </a:moveTo>
                <a:lnTo>
                  <a:pt x="390" y="1282"/>
                </a:lnTo>
                <a:moveTo>
                  <a:pt x="131" y="1196"/>
                </a:moveTo>
                <a:lnTo>
                  <a:pt x="131" y="899"/>
                </a:lnTo>
                <a:moveTo>
                  <a:pt x="643" y="1196"/>
                </a:moveTo>
                <a:lnTo>
                  <a:pt x="643" y="899"/>
                </a:lnTo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414 w 828"/>
              <a:gd name="T31" fmla="*/ 1724 h 1724"/>
              <a:gd name="T32" fmla="*/ 414 w 828"/>
              <a:gd name="T33" fmla="*/ 1359 h 1724"/>
              <a:gd name="T34" fmla="*/ 140 w 828"/>
              <a:gd name="T35" fmla="*/ 1268 h 1724"/>
              <a:gd name="T36" fmla="*/ 140 w 828"/>
              <a:gd name="T37" fmla="*/ 953 h 1724"/>
              <a:gd name="T38" fmla="*/ 683 w 828"/>
              <a:gd name="T39" fmla="*/ 1268 h 1724"/>
              <a:gd name="T40" fmla="*/ 683 w 828"/>
              <a:gd name="T41" fmla="*/ 953 h 1724"/>
              <a:gd name="T42" fmla="*/ 652 w 828"/>
              <a:gd name="T43" fmla="*/ 230 h 1724"/>
              <a:gd name="T44" fmla="*/ 414 w 828"/>
              <a:gd name="T45" fmla="*/ 0 h 1724"/>
              <a:gd name="T46" fmla="*/ 176 w 828"/>
              <a:gd name="T47" fmla="*/ 230 h 1724"/>
              <a:gd name="T48" fmla="*/ 414 w 828"/>
              <a:gd name="T49" fmla="*/ 460 h 1724"/>
              <a:gd name="T50" fmla="*/ 652 w 828"/>
              <a:gd name="T51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414" y="1724"/>
                </a:moveTo>
                <a:lnTo>
                  <a:pt x="414" y="1359"/>
                </a:lnTo>
                <a:moveTo>
                  <a:pt x="140" y="1268"/>
                </a:moveTo>
                <a:lnTo>
                  <a:pt x="140" y="953"/>
                </a:lnTo>
                <a:moveTo>
                  <a:pt x="683" y="1268"/>
                </a:moveTo>
                <a:lnTo>
                  <a:pt x="683" y="953"/>
                </a:lnTo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042250" y="3143048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027451" y="3402641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335931" y="1782003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复制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973348" y="5018427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799841" y="4992549"/>
            <a:ext cx="158506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183450" y="5097680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009944" y="5071802"/>
            <a:ext cx="148801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322991" y="1181946"/>
            <a:ext cx="1222757" cy="52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4678820" y="4059307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3871142" y="3482976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4736307" y="327025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7912702" y="3868960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7209654" y="3792537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7699398" y="4837179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4444546" y="2355927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申请同步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3126112" y="221913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" idx="2"/>
          </p:cNvCxnSpPr>
          <p:nvPr/>
        </p:nvCxnSpPr>
        <p:spPr>
          <a:xfrm flipH="1">
            <a:off x="2181186" y="2454611"/>
            <a:ext cx="944926" cy="134591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磁盘 66"/>
          <p:cNvSpPr/>
          <p:nvPr/>
        </p:nvSpPr>
        <p:spPr>
          <a:xfrm>
            <a:off x="1887806" y="3814709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512915" y="2690091"/>
            <a:ext cx="800553" cy="114233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6206" y="2716553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775267" y="2613897"/>
            <a:ext cx="1010033" cy="12820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磁盘 75"/>
          <p:cNvSpPr/>
          <p:nvPr/>
        </p:nvSpPr>
        <p:spPr>
          <a:xfrm>
            <a:off x="4409875" y="3903080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1705522" y="4266029"/>
            <a:ext cx="331877" cy="368901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863514" y="4394233"/>
            <a:ext cx="456607" cy="240697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836395" y="2186350"/>
            <a:ext cx="1597598" cy="27225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3775267" y="1971778"/>
            <a:ext cx="1671820" cy="3157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5890960" y="2294345"/>
            <a:ext cx="883113" cy="113013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/>
          <p:cNvSpPr/>
          <p:nvPr/>
        </p:nvSpPr>
        <p:spPr>
          <a:xfrm>
            <a:off x="5447087" y="184742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磁盘 91"/>
          <p:cNvSpPr/>
          <p:nvPr/>
        </p:nvSpPr>
        <p:spPr>
          <a:xfrm>
            <a:off x="6663735" y="340454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endCxn id="53" idx="4"/>
          </p:cNvCxnSpPr>
          <p:nvPr/>
        </p:nvCxnSpPr>
        <p:spPr>
          <a:xfrm>
            <a:off x="7203315" y="3866978"/>
            <a:ext cx="709387" cy="359189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5734600" y="2361328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20089" y="4738981"/>
            <a:ext cx="2021981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容灾能力强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520091" y="5278064"/>
            <a:ext cx="215872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本地版本管理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520090" y="5756770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异地协作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20089" y="6235476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灵活分支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99" grpId="0"/>
      <p:bldP spid="10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44B97D7-7E28-465B-A13A-1A69CC41A280}"/>
              </a:ext>
            </a:extLst>
          </p:cNvPr>
          <p:cNvSpPr/>
          <p:nvPr/>
        </p:nvSpPr>
        <p:spPr>
          <a:xfrm>
            <a:off x="467544" y="893918"/>
            <a:ext cx="7696472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url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sudo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vim /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etc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gitlab.rb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88A11E-5357-48F5-8CD0-D5DEE3BB039C}"/>
              </a:ext>
            </a:extLst>
          </p:cNvPr>
          <p:cNvSpPr/>
          <p:nvPr/>
        </p:nvSpPr>
        <p:spPr>
          <a:xfrm>
            <a:off x="357004" y="3645024"/>
            <a:ext cx="7917552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sudo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vim /opt/</a:t>
            </a: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/embedded/service/</a:t>
            </a: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-rails/config/</a:t>
            </a: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gitlab.yml</a:t>
            </a:r>
            <a:endParaRPr lang="en-US" altLang="zh-CN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8C32D2-B145-4189-BF40-2EEE2522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5" y="4124002"/>
            <a:ext cx="4038600" cy="8286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ADB366-BEFE-4906-82C7-168D060314B1}"/>
              </a:ext>
            </a:extLst>
          </p:cNvPr>
          <p:cNvSpPr/>
          <p:nvPr/>
        </p:nvSpPr>
        <p:spPr>
          <a:xfrm>
            <a:off x="467544" y="5262358"/>
            <a:ext cx="3031599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 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host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映射为 </a:t>
            </a:r>
            <a:endParaRPr lang="en-US" altLang="zh-CN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A164D2-0180-403D-B4CE-81A5ADF4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12821"/>
            <a:ext cx="6257925" cy="11906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7522F6-82A5-400A-83AC-880A84B2A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97" y="5913451"/>
            <a:ext cx="34956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26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E2017E-DB74-4AD1-B506-AF1E897ADF96}"/>
              </a:ext>
            </a:extLst>
          </p:cNvPr>
          <p:cNvSpPr/>
          <p:nvPr/>
        </p:nvSpPr>
        <p:spPr>
          <a:xfrm>
            <a:off x="467544" y="893918"/>
            <a:ext cx="7696472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启动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E3946E-5150-465C-872C-85E220118D32}"/>
              </a:ext>
            </a:extLst>
          </p:cNvPr>
          <p:cNvSpPr/>
          <p:nvPr/>
        </p:nvSpPr>
        <p:spPr>
          <a:xfrm>
            <a:off x="1403648" y="2132856"/>
            <a:ext cx="4107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7C6A"/>
                </a:solidFill>
              </a:rPr>
              <a:t>sudo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gitlab-ctl</a:t>
            </a:r>
            <a:r>
              <a:rPr lang="en-US" altLang="zh-CN" sz="2400" dirty="0">
                <a:solidFill>
                  <a:srgbClr val="007C6A"/>
                </a:solidFill>
              </a:rPr>
              <a:t> start             </a:t>
            </a:r>
            <a:r>
              <a:rPr lang="zh-CN" altLang="en-US" sz="2400" dirty="0">
                <a:solidFill>
                  <a:srgbClr val="007C6A"/>
                </a:solidFill>
              </a:rPr>
              <a:t>启动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153B94-D82E-42D2-B5D0-CC5D674A4EF3}"/>
              </a:ext>
            </a:extLst>
          </p:cNvPr>
          <p:cNvSpPr/>
          <p:nvPr/>
        </p:nvSpPr>
        <p:spPr>
          <a:xfrm>
            <a:off x="1407231" y="2740278"/>
            <a:ext cx="41584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7C6A"/>
                </a:solidFill>
              </a:rPr>
              <a:t>sudo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gitlab-ctl</a:t>
            </a:r>
            <a:r>
              <a:rPr lang="en-US" altLang="zh-CN" sz="2400" dirty="0">
                <a:solidFill>
                  <a:srgbClr val="007C6A"/>
                </a:solidFill>
              </a:rPr>
              <a:t> stop             </a:t>
            </a:r>
            <a:r>
              <a:rPr lang="zh-CN" altLang="en-US" sz="2400" dirty="0">
                <a:solidFill>
                  <a:srgbClr val="007C6A"/>
                </a:solidFill>
              </a:rPr>
              <a:t>关闭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 err="1">
                <a:solidFill>
                  <a:srgbClr val="007C6A"/>
                </a:solidFill>
              </a:rPr>
              <a:t>sudo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gitlab-ctl</a:t>
            </a:r>
            <a:r>
              <a:rPr lang="en-US" altLang="zh-CN" sz="2400" dirty="0">
                <a:solidFill>
                  <a:srgbClr val="007C6A"/>
                </a:solidFill>
              </a:rPr>
              <a:t>  restart         </a:t>
            </a:r>
            <a:r>
              <a:rPr lang="zh-CN" altLang="en-US" sz="2400" dirty="0">
                <a:solidFill>
                  <a:srgbClr val="007C6A"/>
                </a:solidFill>
              </a:rPr>
              <a:t>重启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558AC5-AF06-4510-91BC-D04333E4470F}"/>
              </a:ext>
            </a:extLst>
          </p:cNvPr>
          <p:cNvSpPr/>
          <p:nvPr/>
        </p:nvSpPr>
        <p:spPr>
          <a:xfrm>
            <a:off x="539552" y="4263480"/>
            <a:ext cx="7696472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开机自启动设置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CDFEE-52F0-45E7-826B-45B78F64C6E6}"/>
              </a:ext>
            </a:extLst>
          </p:cNvPr>
          <p:cNvSpPr/>
          <p:nvPr/>
        </p:nvSpPr>
        <p:spPr>
          <a:xfrm>
            <a:off x="899592" y="4975719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C6A"/>
                </a:solidFill>
              </a:rPr>
              <a:t>默认为</a:t>
            </a:r>
            <a:r>
              <a:rPr lang="zh-CN" altLang="en-US" sz="1600" dirty="0">
                <a:solidFill>
                  <a:srgbClr val="007C6A"/>
                </a:solidFill>
              </a:rPr>
              <a:t>开机</a:t>
            </a:r>
            <a:r>
              <a:rPr lang="zh-CN" altLang="en-US" dirty="0">
                <a:solidFill>
                  <a:srgbClr val="007C6A"/>
                </a:solidFill>
              </a:rPr>
              <a:t>启动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1A910F-DC2B-4CE8-9937-3C74E2CD9FFB}"/>
              </a:ext>
            </a:extLst>
          </p:cNvPr>
          <p:cNvSpPr/>
          <p:nvPr/>
        </p:nvSpPr>
        <p:spPr>
          <a:xfrm>
            <a:off x="827584" y="5502417"/>
            <a:ext cx="4083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7C6A"/>
                </a:solidFill>
              </a:rPr>
              <a:t>vim /etc/init/gitlab-runsvdir.conf</a:t>
            </a:r>
            <a:endParaRPr lang="en-US" altLang="zh-CN" sz="1600" dirty="0">
              <a:solidFill>
                <a:srgbClr val="007C6A"/>
              </a:solidFill>
            </a:endParaRPr>
          </a:p>
          <a:p>
            <a:r>
              <a:rPr lang="zh-CN" altLang="en-US" sz="1600" dirty="0">
                <a:solidFill>
                  <a:srgbClr val="007C6A"/>
                </a:solidFill>
              </a:rPr>
              <a:t>如需要关闭，把对应的运行级别号去掉即可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9DB682-0F90-460B-AFD3-12962497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57" y="4871378"/>
            <a:ext cx="38385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51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8689BE-1034-4EF2-82C4-6BF9DDDD0CBE}"/>
              </a:ext>
            </a:extLst>
          </p:cNvPr>
          <p:cNvSpPr/>
          <p:nvPr/>
        </p:nvSpPr>
        <p:spPr>
          <a:xfrm>
            <a:off x="467544" y="893918"/>
            <a:ext cx="7696472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进入页面 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http://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gitlab.atguigu.com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72F76F-D286-46D2-83BA-B5DEA579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80595"/>
            <a:ext cx="5004048" cy="21176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E5938C5-08C0-461E-A75A-DDB44C172F56}"/>
              </a:ext>
            </a:extLst>
          </p:cNvPr>
          <p:cNvSpPr/>
          <p:nvPr/>
        </p:nvSpPr>
        <p:spPr>
          <a:xfrm>
            <a:off x="539552" y="3789040"/>
            <a:ext cx="7696472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进入页面 首次登录，要设置</a:t>
            </a: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root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用户密码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3BB730-08F3-49E1-B4DC-77154D2E0062}"/>
              </a:ext>
            </a:extLst>
          </p:cNvPr>
          <p:cNvSpPr/>
          <p:nvPr/>
        </p:nvSpPr>
        <p:spPr>
          <a:xfrm>
            <a:off x="539552" y="4941168"/>
            <a:ext cx="3384376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后续操作与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雷同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164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08720"/>
            <a:ext cx="5081840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完成你的第一次</a:t>
            </a:r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 request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76872"/>
            <a:ext cx="5596483" cy="42224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21436" y="1655516"/>
            <a:ext cx="4717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hlinkClick r:id="rId3"/>
              </a:rPr>
              <a:t>https://windyzj.github.io/try_git/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0" y="1570568"/>
            <a:ext cx="4572000" cy="496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感想留言板：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889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817146" y="1412776"/>
            <a:ext cx="6946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、命令行工具：</a:t>
            </a:r>
            <a:r>
              <a:rPr lang="en-US" altLang="zh-CN" sz="2400" dirty="0">
                <a:solidFill>
                  <a:srgbClr val="007C6A"/>
                </a:solidFill>
              </a:rPr>
              <a:t>Git for windows</a:t>
            </a: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https://git-for-windows.github.io/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2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操作系统中可视化工具：</a:t>
            </a:r>
            <a:r>
              <a:rPr lang="en-US" altLang="zh-CN" sz="2400" dirty="0" err="1">
                <a:solidFill>
                  <a:srgbClr val="007C6A"/>
                </a:solidFill>
              </a:rPr>
              <a:t>TortoiseGit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 </a:t>
            </a:r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https://tortoisegit.org/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3</a:t>
            </a:r>
            <a:r>
              <a:rPr lang="zh-CN" altLang="en-US" sz="2400">
                <a:solidFill>
                  <a:srgbClr val="007C6A"/>
                </a:solidFill>
              </a:rPr>
              <a:t>、 </a:t>
            </a:r>
            <a:r>
              <a:rPr lang="en-US" altLang="zh-CN" sz="2400">
                <a:solidFill>
                  <a:srgbClr val="007C6A"/>
                </a:solidFill>
              </a:rPr>
              <a:t> Idea  </a:t>
            </a:r>
            <a:r>
              <a:rPr lang="zh-CN" altLang="en-US" sz="2400">
                <a:solidFill>
                  <a:srgbClr val="007C6A"/>
                </a:solidFill>
              </a:rPr>
              <a:t>插件</a:t>
            </a:r>
            <a:endParaRPr lang="en-US" altLang="zh-CN" sz="240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4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网站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  <a:hlinkClick r:id="rId4"/>
              </a:rPr>
              <a:t>http://www.github.com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8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22923</TotalTime>
  <Words>2887</Words>
  <Application>Microsoft Office PowerPoint</Application>
  <PresentationFormat>全屏显示(4:3)</PresentationFormat>
  <Paragraphs>454</Paragraphs>
  <Slides>84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黑体</vt:lpstr>
      <vt:lpstr>华文彩云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晨 张</cp:lastModifiedBy>
  <cp:revision>1522</cp:revision>
  <dcterms:created xsi:type="dcterms:W3CDTF">2013-03-04T07:19:04Z</dcterms:created>
  <dcterms:modified xsi:type="dcterms:W3CDTF">2019-03-25T16:13:03Z</dcterms:modified>
</cp:coreProperties>
</file>