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49586" saveSubsetFonts="1">
  <p:sldMasterIdLst>
    <p:sldMasterId id="2147483660" r:id="rId1"/>
  </p:sldMasterIdLst>
  <p:notesMasterIdLst>
    <p:notesMasterId r:id="rId10"/>
  </p:notesMasterIdLst>
  <p:handoutMasterIdLst>
    <p:handoutMasterId r:id="rId11"/>
  </p:handoutMasterIdLst>
  <p:sldIdLst>
    <p:sldId id="282" r:id="rId2"/>
    <p:sldId id="284" r:id="rId3"/>
    <p:sldId id="286" r:id="rId4"/>
    <p:sldId id="285" r:id="rId5"/>
    <p:sldId id="287" r:id="rId6"/>
    <p:sldId id="288" r:id="rId7"/>
    <p:sldId id="289" r:id="rId8"/>
    <p:sldId id="290"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4660"/>
  </p:normalViewPr>
  <p:slideViewPr>
    <p:cSldViewPr>
      <p:cViewPr varScale="1">
        <p:scale>
          <a:sx n="95" d="100"/>
          <a:sy n="95" d="100"/>
        </p:scale>
        <p:origin x="624" y="84"/>
      </p:cViewPr>
      <p:guideLst>
        <p:guide orient="horz" pos="1620"/>
        <p:guide pos="2880"/>
      </p:guideLst>
    </p:cSldViewPr>
  </p:slideViewPr>
  <p:notesTextViewPr>
    <p:cViewPr>
      <p:scale>
        <a:sx n="3" d="2"/>
        <a:sy n="3" d="2"/>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2019/4/10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2999958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2019/4/10</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399167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t>2019/4/10</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0957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2019/4/10</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1338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2019/4/10</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dirty="0"/>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83163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2019/4/10</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p>
        </p:txBody>
      </p:sp>
    </p:spTree>
    <p:extLst>
      <p:ext uri="{BB962C8B-B14F-4D97-AF65-F5344CB8AC3E}">
        <p14:creationId xmlns:p14="http://schemas.microsoft.com/office/powerpoint/2010/main" val="357961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2019/4/10</a:t>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01347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2019/4/10</a:t>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9947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2019/4/10</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p>
        </p:txBody>
      </p:sp>
    </p:spTree>
    <p:extLst>
      <p:ext uri="{BB962C8B-B14F-4D97-AF65-F5344CB8AC3E}">
        <p14:creationId xmlns:p14="http://schemas.microsoft.com/office/powerpoint/2010/main" val="2695916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2019/4/10</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79496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t>2019/4/10</a:t>
            </a:fld>
            <a:endParaRPr lang="zh-CN" altLang="en-US" dirty="0"/>
          </a:p>
        </p:txBody>
      </p:sp>
      <p:sp>
        <p:nvSpPr>
          <p:cNvPr id="6" name="页脚占位符 5"/>
          <p:cNvSpPr>
            <a:spLocks noGrp="1"/>
          </p:cNvSpPr>
          <p:nvPr>
            <p:ph type="ftr" sz="quarter" idx="11"/>
          </p:nvPr>
        </p:nvSpPr>
        <p:spPr>
          <a:xfrm>
            <a:off x="3028950" y="4768096"/>
            <a:ext cx="3086100" cy="273892"/>
          </a:xfrm>
        </p:spPr>
        <p:txBody>
          <a:bodyPr/>
          <a:lstStyle/>
          <a:p>
            <a:endParaRPr lang="zh-CN" altLang="en-US" dirty="0"/>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264463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2019/4/10</a:t>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3875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2537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2ED494-172A-4EC9-ADAF-DE5CF733DC4B}"/>
              </a:ext>
            </a:extLst>
          </p:cNvPr>
          <p:cNvSpPr txBox="1"/>
          <p:nvPr/>
        </p:nvSpPr>
        <p:spPr>
          <a:xfrm>
            <a:off x="539552" y="7591"/>
            <a:ext cx="2736304"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4" name="文本框 3">
            <a:extLst>
              <a:ext uri="{FF2B5EF4-FFF2-40B4-BE49-F238E27FC236}">
                <a16:creationId xmlns:a16="http://schemas.microsoft.com/office/drawing/2014/main" id="{E63E3F31-6479-4C4F-B8FE-7A202A83BD1A}"/>
              </a:ext>
            </a:extLst>
          </p:cNvPr>
          <p:cNvSpPr txBox="1"/>
          <p:nvPr/>
        </p:nvSpPr>
        <p:spPr>
          <a:xfrm>
            <a:off x="503548" y="612951"/>
            <a:ext cx="3204356" cy="369332"/>
          </a:xfrm>
          <a:prstGeom prst="rect">
            <a:avLst/>
          </a:prstGeom>
          <a:solidFill>
            <a:schemeClr val="accent1"/>
          </a:solidFill>
        </p:spPr>
        <p:txBody>
          <a:bodyPr wrap="square" rtlCol="0">
            <a:spAutoFit/>
          </a:bodyPr>
          <a:lstStyle/>
          <a:p>
            <a:r>
              <a:rPr lang="en-US" altLang="zh-CN" b="1">
                <a:solidFill>
                  <a:schemeClr val="bg1"/>
                </a:solidFill>
              </a:rPr>
              <a:t>Data Warehouse</a:t>
            </a:r>
            <a:r>
              <a:rPr lang="zh-CN" altLang="en-US" b="1">
                <a:solidFill>
                  <a:schemeClr val="bg1"/>
                </a:solidFill>
              </a:rPr>
              <a:t>（数据仓库）</a:t>
            </a:r>
          </a:p>
        </p:txBody>
      </p:sp>
      <p:sp>
        <p:nvSpPr>
          <p:cNvPr id="11" name="文本框 10">
            <a:extLst>
              <a:ext uri="{FF2B5EF4-FFF2-40B4-BE49-F238E27FC236}">
                <a16:creationId xmlns:a16="http://schemas.microsoft.com/office/drawing/2014/main" id="{90CBB906-3025-4B94-988C-CD90298BE815}"/>
              </a:ext>
            </a:extLst>
          </p:cNvPr>
          <p:cNvSpPr txBox="1"/>
          <p:nvPr/>
        </p:nvSpPr>
        <p:spPr>
          <a:xfrm>
            <a:off x="503548" y="1104188"/>
            <a:ext cx="8136904" cy="646331"/>
          </a:xfrm>
          <a:prstGeom prst="rect">
            <a:avLst/>
          </a:prstGeom>
          <a:noFill/>
        </p:spPr>
        <p:txBody>
          <a:bodyPr wrap="square" rtlCol="0">
            <a:spAutoFit/>
          </a:bodyPr>
          <a:lstStyle/>
          <a:p>
            <a:r>
              <a:rPr lang="zh-CN" altLang="en-US"/>
              <a:t>数据仓库是一个</a:t>
            </a:r>
            <a:r>
              <a:rPr lang="zh-CN" altLang="en-US">
                <a:solidFill>
                  <a:srgbClr val="FF0000"/>
                </a:solidFill>
              </a:rPr>
              <a:t>各种数据</a:t>
            </a:r>
            <a:r>
              <a:rPr lang="zh-CN" altLang="en-US"/>
              <a:t>（包括历史数据和当前数据）的中心存储系统，是</a:t>
            </a:r>
            <a:r>
              <a:rPr lang="en-US" altLang="zh-CN"/>
              <a:t>BI</a:t>
            </a:r>
            <a:r>
              <a:rPr lang="zh-CN" altLang="en-US"/>
              <a:t>（</a:t>
            </a:r>
            <a:r>
              <a:rPr lang="en-US" altLang="zh-CN">
                <a:solidFill>
                  <a:srgbClr val="FF0000"/>
                </a:solidFill>
                <a:latin typeface="Arial" panose="020B0604020202020204" pitchFamily="34" charset="0"/>
              </a:rPr>
              <a:t> business intelligence </a:t>
            </a:r>
            <a:r>
              <a:rPr lang="zh-CN" altLang="en-US">
                <a:solidFill>
                  <a:srgbClr val="FF0000"/>
                </a:solidFill>
                <a:latin typeface="Arial" panose="020B0604020202020204" pitchFamily="34" charset="0"/>
              </a:rPr>
              <a:t>，商业智能</a:t>
            </a:r>
            <a:r>
              <a:rPr lang="zh-CN" altLang="en-US"/>
              <a:t>）的核心部件。</a:t>
            </a:r>
          </a:p>
        </p:txBody>
      </p:sp>
      <p:sp>
        <p:nvSpPr>
          <p:cNvPr id="5" name="矩形 4">
            <a:extLst>
              <a:ext uri="{FF2B5EF4-FFF2-40B4-BE49-F238E27FC236}">
                <a16:creationId xmlns:a16="http://schemas.microsoft.com/office/drawing/2014/main" id="{CF211C38-A67E-45B8-B1E6-40F9B2545AA9}"/>
              </a:ext>
            </a:extLst>
          </p:cNvPr>
          <p:cNvSpPr/>
          <p:nvPr/>
        </p:nvSpPr>
        <p:spPr>
          <a:xfrm>
            <a:off x="503548" y="1815362"/>
            <a:ext cx="8136904" cy="923330"/>
          </a:xfrm>
          <a:prstGeom prst="rect">
            <a:avLst/>
          </a:prstGeom>
        </p:spPr>
        <p:txBody>
          <a:bodyPr wrap="square">
            <a:spAutoFit/>
          </a:bodyPr>
          <a:lstStyle/>
          <a:p>
            <a:r>
              <a:rPr lang="zh-CN" altLang="en-US"/>
              <a:t>这里所谈的数据包括来自企业业务系统的订单、库存、交易账目、客户和供应商等来自企业所处行业和竞争对手的数据以及来自企业所处的其他外部环境中的各种数据。</a:t>
            </a:r>
          </a:p>
        </p:txBody>
      </p:sp>
      <p:sp>
        <p:nvSpPr>
          <p:cNvPr id="6" name="文本框 5">
            <a:extLst>
              <a:ext uri="{FF2B5EF4-FFF2-40B4-BE49-F238E27FC236}">
                <a16:creationId xmlns:a16="http://schemas.microsoft.com/office/drawing/2014/main" id="{6F3193FC-8E32-41C2-B671-AA26D6CA7140}"/>
              </a:ext>
            </a:extLst>
          </p:cNvPr>
          <p:cNvSpPr txBox="1"/>
          <p:nvPr/>
        </p:nvSpPr>
        <p:spPr>
          <a:xfrm>
            <a:off x="503548" y="2803580"/>
            <a:ext cx="3708412" cy="369332"/>
          </a:xfrm>
          <a:prstGeom prst="rect">
            <a:avLst/>
          </a:prstGeom>
          <a:solidFill>
            <a:schemeClr val="accent1"/>
          </a:solidFill>
          <a:ln>
            <a:solidFill>
              <a:schemeClr val="accent1"/>
            </a:solidFill>
          </a:ln>
        </p:spPr>
        <p:txBody>
          <a:bodyPr wrap="square" rtlCol="0">
            <a:spAutoFit/>
          </a:bodyPr>
          <a:lstStyle/>
          <a:p>
            <a:r>
              <a:rPr lang="en-US" altLang="zh-CN" b="1">
                <a:solidFill>
                  <a:schemeClr val="bg1"/>
                </a:solidFill>
              </a:rPr>
              <a:t>Business Intelligence</a:t>
            </a:r>
            <a:r>
              <a:rPr lang="zh-CN" altLang="en-US" b="1">
                <a:solidFill>
                  <a:schemeClr val="bg1"/>
                </a:solidFill>
              </a:rPr>
              <a:t>（商业智能）</a:t>
            </a:r>
          </a:p>
        </p:txBody>
      </p:sp>
      <p:sp>
        <p:nvSpPr>
          <p:cNvPr id="7" name="矩形 6">
            <a:extLst>
              <a:ext uri="{FF2B5EF4-FFF2-40B4-BE49-F238E27FC236}">
                <a16:creationId xmlns:a16="http://schemas.microsoft.com/office/drawing/2014/main" id="{EB08F1B3-7E19-4056-85E3-8E53C8C49A67}"/>
              </a:ext>
            </a:extLst>
          </p:cNvPr>
          <p:cNvSpPr/>
          <p:nvPr/>
        </p:nvSpPr>
        <p:spPr>
          <a:xfrm>
            <a:off x="503548" y="3237800"/>
            <a:ext cx="8280920" cy="646331"/>
          </a:xfrm>
          <a:prstGeom prst="rect">
            <a:avLst/>
          </a:prstGeom>
        </p:spPr>
        <p:txBody>
          <a:bodyPr wrap="square">
            <a:spAutoFit/>
          </a:bodyPr>
          <a:lstStyle/>
          <a:p>
            <a:r>
              <a:rPr lang="zh-CN" altLang="en-US"/>
              <a:t>商业智能通常被理解为将企业中现有的</a:t>
            </a:r>
            <a:r>
              <a:rPr lang="zh-CN" altLang="en-US">
                <a:solidFill>
                  <a:srgbClr val="FF0000"/>
                </a:solidFill>
              </a:rPr>
              <a:t>数据</a:t>
            </a:r>
            <a:r>
              <a:rPr lang="zh-CN" altLang="en-US"/>
              <a:t>转化为知识，帮助企业做出明智的业务经营决策的工具。</a:t>
            </a:r>
          </a:p>
        </p:txBody>
      </p:sp>
      <p:sp>
        <p:nvSpPr>
          <p:cNvPr id="8" name="矩形 7">
            <a:extLst>
              <a:ext uri="{FF2B5EF4-FFF2-40B4-BE49-F238E27FC236}">
                <a16:creationId xmlns:a16="http://schemas.microsoft.com/office/drawing/2014/main" id="{D32BC5B4-192B-45EF-9EE1-6B0419BDFD04}"/>
              </a:ext>
            </a:extLst>
          </p:cNvPr>
          <p:cNvSpPr/>
          <p:nvPr/>
        </p:nvSpPr>
        <p:spPr>
          <a:xfrm>
            <a:off x="503548" y="3949019"/>
            <a:ext cx="8131927" cy="646331"/>
          </a:xfrm>
          <a:prstGeom prst="rect">
            <a:avLst/>
          </a:prstGeom>
        </p:spPr>
        <p:txBody>
          <a:bodyPr wrap="square">
            <a:spAutoFit/>
          </a:bodyPr>
          <a:lstStyle/>
          <a:p>
            <a:r>
              <a:rPr lang="zh-CN" altLang="en-US"/>
              <a:t>为了将数据转化为知识，需要利用</a:t>
            </a:r>
            <a:r>
              <a:rPr lang="zh-CN" altLang="en-US">
                <a:solidFill>
                  <a:srgbClr val="FF0000"/>
                </a:solidFill>
              </a:rPr>
              <a:t>数据仓库</a:t>
            </a:r>
            <a:r>
              <a:rPr lang="zh-CN" altLang="en-US"/>
              <a:t>、联机分析处理（</a:t>
            </a:r>
            <a:r>
              <a:rPr lang="en-US" altLang="zh-CN">
                <a:solidFill>
                  <a:srgbClr val="FF0000"/>
                </a:solidFill>
              </a:rPr>
              <a:t>OLAP</a:t>
            </a:r>
            <a:r>
              <a:rPr lang="zh-CN" altLang="en-US"/>
              <a:t>）工具和数据挖掘等技术。</a:t>
            </a:r>
          </a:p>
        </p:txBody>
      </p:sp>
    </p:spTree>
    <p:extLst>
      <p:ext uri="{BB962C8B-B14F-4D97-AF65-F5344CB8AC3E}">
        <p14:creationId xmlns:p14="http://schemas.microsoft.com/office/powerpoint/2010/main" val="214130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animBg="1"/>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B6859A-5697-432C-8D9E-C515D5BEC036}"/>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37BB8892-A5A9-42A1-B440-3D7247B8FFE5}"/>
              </a:ext>
            </a:extLst>
          </p:cNvPr>
          <p:cNvSpPr txBox="1"/>
          <p:nvPr/>
        </p:nvSpPr>
        <p:spPr>
          <a:xfrm>
            <a:off x="539552" y="627534"/>
            <a:ext cx="4248472" cy="369332"/>
          </a:xfrm>
          <a:prstGeom prst="rect">
            <a:avLst/>
          </a:prstGeom>
          <a:solidFill>
            <a:schemeClr val="accent1"/>
          </a:solidFill>
        </p:spPr>
        <p:txBody>
          <a:bodyPr wrap="square" rtlCol="0">
            <a:spAutoFit/>
          </a:bodyPr>
          <a:lstStyle/>
          <a:p>
            <a:r>
              <a:rPr lang="en-US" altLang="zh-CN" b="1">
                <a:solidFill>
                  <a:schemeClr val="bg1"/>
                </a:solidFill>
              </a:rPr>
              <a:t>OLAP</a:t>
            </a:r>
            <a:r>
              <a:rPr lang="zh-CN" altLang="en-US" b="1">
                <a:solidFill>
                  <a:schemeClr val="bg1"/>
                </a:solidFill>
              </a:rPr>
              <a:t>（</a:t>
            </a:r>
            <a:r>
              <a:rPr lang="en-US" altLang="zh-CN" b="1">
                <a:solidFill>
                  <a:schemeClr val="bg1"/>
                </a:solidFill>
              </a:rPr>
              <a:t>online analytical processing</a:t>
            </a:r>
            <a:r>
              <a:rPr lang="zh-CN" altLang="en-US" b="1">
                <a:solidFill>
                  <a:schemeClr val="bg1"/>
                </a:solidFill>
              </a:rPr>
              <a:t>）</a:t>
            </a:r>
          </a:p>
        </p:txBody>
      </p:sp>
      <p:sp>
        <p:nvSpPr>
          <p:cNvPr id="7" name="文本框 6">
            <a:extLst>
              <a:ext uri="{FF2B5EF4-FFF2-40B4-BE49-F238E27FC236}">
                <a16:creationId xmlns:a16="http://schemas.microsoft.com/office/drawing/2014/main" id="{EBEC576C-AF53-40D3-9F6C-6E7942792F05}"/>
              </a:ext>
            </a:extLst>
          </p:cNvPr>
          <p:cNvSpPr txBox="1"/>
          <p:nvPr/>
        </p:nvSpPr>
        <p:spPr>
          <a:xfrm>
            <a:off x="539552" y="1131590"/>
            <a:ext cx="7830289" cy="1200329"/>
          </a:xfrm>
          <a:prstGeom prst="rect">
            <a:avLst/>
          </a:prstGeom>
          <a:noFill/>
        </p:spPr>
        <p:txBody>
          <a:bodyPr wrap="square" rtlCol="0">
            <a:spAutoFit/>
          </a:bodyPr>
          <a:lstStyle/>
          <a:p>
            <a:r>
              <a:rPr lang="en-US" altLang="zh-CN"/>
              <a:t>OLAP</a:t>
            </a:r>
            <a:r>
              <a:rPr lang="zh-CN" altLang="en-US"/>
              <a:t>（</a:t>
            </a:r>
            <a:r>
              <a:rPr lang="en-US" altLang="zh-CN"/>
              <a:t>online analytical processing</a:t>
            </a:r>
            <a:r>
              <a:rPr lang="zh-CN" altLang="en-US"/>
              <a:t>）是一种软件技术，它使分析人员能够迅速、一致、交互地</a:t>
            </a:r>
            <a:r>
              <a:rPr lang="zh-CN" altLang="en-US">
                <a:solidFill>
                  <a:srgbClr val="FF0000"/>
                </a:solidFill>
              </a:rPr>
              <a:t>从各个方面观察信息</a:t>
            </a:r>
            <a:r>
              <a:rPr lang="zh-CN" altLang="en-US"/>
              <a:t>，以达到深入理解数据的目的。从各方面观察信息，也就是从不同的维度分析数据，因此</a:t>
            </a:r>
            <a:r>
              <a:rPr lang="en-US" altLang="zh-CN"/>
              <a:t>OLAP</a:t>
            </a:r>
            <a:r>
              <a:rPr lang="zh-CN" altLang="en-US"/>
              <a:t>也成为</a:t>
            </a:r>
            <a:r>
              <a:rPr lang="zh-CN" altLang="en-US">
                <a:solidFill>
                  <a:srgbClr val="FF0000"/>
                </a:solidFill>
              </a:rPr>
              <a:t>多维分析</a:t>
            </a:r>
            <a:r>
              <a:rPr lang="zh-CN" altLang="en-US"/>
              <a:t>。</a:t>
            </a:r>
          </a:p>
        </p:txBody>
      </p:sp>
      <p:graphicFrame>
        <p:nvGraphicFramePr>
          <p:cNvPr id="2" name="表格 1">
            <a:extLst>
              <a:ext uri="{FF2B5EF4-FFF2-40B4-BE49-F238E27FC236}">
                <a16:creationId xmlns:a16="http://schemas.microsoft.com/office/drawing/2014/main" id="{AEFDB262-B09F-4F9B-B91E-80D563E2773F}"/>
              </a:ext>
            </a:extLst>
          </p:cNvPr>
          <p:cNvGraphicFramePr>
            <a:graphicFrameLocks noGrp="1"/>
          </p:cNvGraphicFramePr>
          <p:nvPr>
            <p:extLst>
              <p:ext uri="{D42A27DB-BD31-4B8C-83A1-F6EECF244321}">
                <p14:modId xmlns:p14="http://schemas.microsoft.com/office/powerpoint/2010/main" val="2920784284"/>
              </p:ext>
            </p:extLst>
          </p:nvPr>
        </p:nvGraphicFramePr>
        <p:xfrm>
          <a:off x="439521" y="2460731"/>
          <a:ext cx="3966790" cy="1989099"/>
        </p:xfrm>
        <a:graphic>
          <a:graphicData uri="http://schemas.openxmlformats.org/drawingml/2006/table">
            <a:tbl>
              <a:tblPr>
                <a:tableStyleId>{5C22544A-7EE6-4342-B048-85BDC9FD1C3A}</a:tableStyleId>
              </a:tblPr>
              <a:tblGrid>
                <a:gridCol w="793358">
                  <a:extLst>
                    <a:ext uri="{9D8B030D-6E8A-4147-A177-3AD203B41FA5}">
                      <a16:colId xmlns:a16="http://schemas.microsoft.com/office/drawing/2014/main" val="2165859953"/>
                    </a:ext>
                  </a:extLst>
                </a:gridCol>
                <a:gridCol w="793358">
                  <a:extLst>
                    <a:ext uri="{9D8B030D-6E8A-4147-A177-3AD203B41FA5}">
                      <a16:colId xmlns:a16="http://schemas.microsoft.com/office/drawing/2014/main" val="3297836107"/>
                    </a:ext>
                  </a:extLst>
                </a:gridCol>
                <a:gridCol w="793358">
                  <a:extLst>
                    <a:ext uri="{9D8B030D-6E8A-4147-A177-3AD203B41FA5}">
                      <a16:colId xmlns:a16="http://schemas.microsoft.com/office/drawing/2014/main" val="1074104193"/>
                    </a:ext>
                  </a:extLst>
                </a:gridCol>
                <a:gridCol w="793358">
                  <a:extLst>
                    <a:ext uri="{9D8B030D-6E8A-4147-A177-3AD203B41FA5}">
                      <a16:colId xmlns:a16="http://schemas.microsoft.com/office/drawing/2014/main" val="2006965927"/>
                    </a:ext>
                  </a:extLst>
                </a:gridCol>
                <a:gridCol w="793358">
                  <a:extLst>
                    <a:ext uri="{9D8B030D-6E8A-4147-A177-3AD203B41FA5}">
                      <a16:colId xmlns:a16="http://schemas.microsoft.com/office/drawing/2014/main" val="2819616965"/>
                    </a:ext>
                  </a:extLst>
                </a:gridCol>
              </a:tblGrid>
              <a:tr h="284157">
                <a:tc>
                  <a:txBody>
                    <a:bodyPr/>
                    <a:lstStyle/>
                    <a:p>
                      <a:pPr algn="ctr" fontAlgn="ctr"/>
                      <a:r>
                        <a:rPr lang="zh-CN" altLang="en-US" sz="1400" u="none" strike="noStrike">
                          <a:effectLst/>
                        </a:rPr>
                        <a:t>订单</a:t>
                      </a:r>
                      <a:r>
                        <a:rPr lang="en-US" sz="1400" u="none" strike="noStrike">
                          <a:effectLst/>
                        </a:rPr>
                        <a:t>id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下单地区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下单品类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下单时间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订单金额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4478768"/>
                  </a:ext>
                </a:extLst>
              </a:tr>
              <a:tr h="284157">
                <a:tc>
                  <a:txBody>
                    <a:bodyPr/>
                    <a:lstStyle/>
                    <a:p>
                      <a:pPr algn="ctr" fontAlgn="ctr"/>
                      <a:r>
                        <a:rPr lang="en-US" altLang="zh-CN" sz="1400" u="none" strike="noStrike">
                          <a:effectLst/>
                        </a:rPr>
                        <a:t>1001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1015592"/>
                  </a:ext>
                </a:extLst>
              </a:tr>
              <a:tr h="284157">
                <a:tc>
                  <a:txBody>
                    <a:bodyPr/>
                    <a:lstStyle/>
                    <a:p>
                      <a:pPr algn="ctr" fontAlgn="ctr"/>
                      <a:r>
                        <a:rPr lang="en-US" altLang="zh-CN" sz="1400" u="none" strike="noStrike">
                          <a:effectLst/>
                        </a:rPr>
                        <a:t>1002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2006676"/>
                  </a:ext>
                </a:extLst>
              </a:tr>
              <a:tr h="284157">
                <a:tc>
                  <a:txBody>
                    <a:bodyPr/>
                    <a:lstStyle/>
                    <a:p>
                      <a:pPr algn="ctr" fontAlgn="ctr"/>
                      <a:r>
                        <a:rPr lang="en-US" altLang="zh-CN" sz="1400" u="none" strike="noStrike">
                          <a:effectLst/>
                        </a:rPr>
                        <a:t>1003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居家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2264673"/>
                  </a:ext>
                </a:extLst>
              </a:tr>
              <a:tr h="284157">
                <a:tc>
                  <a:txBody>
                    <a:bodyPr/>
                    <a:lstStyle/>
                    <a:p>
                      <a:pPr algn="ctr" fontAlgn="ctr"/>
                      <a:r>
                        <a:rPr lang="en-US" altLang="zh-CN" sz="1400" u="none" strike="noStrike">
                          <a:effectLst/>
                        </a:rPr>
                        <a:t>1004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东北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659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32217175"/>
                  </a:ext>
                </a:extLst>
              </a:tr>
              <a:tr h="284157">
                <a:tc>
                  <a:txBody>
                    <a:bodyPr/>
                    <a:lstStyle/>
                    <a:p>
                      <a:pPr algn="ctr" fontAlgn="ctr"/>
                      <a:r>
                        <a:rPr lang="en-US" altLang="zh-CN" sz="1400" u="none" strike="noStrike">
                          <a:effectLst/>
                        </a:rPr>
                        <a:t>1005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宠物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1117250"/>
                  </a:ext>
                </a:extLst>
              </a:tr>
              <a:tr h="284157">
                <a:tc>
                  <a:txBody>
                    <a:bodyPr/>
                    <a:lstStyle/>
                    <a:p>
                      <a:pPr algn="ctr" fontAlgn="ctr"/>
                      <a:r>
                        <a:rPr lang="en-US" altLang="zh-CN" sz="1400" u="none" strike="noStrike">
                          <a:effectLst/>
                        </a:rPr>
                        <a:t>1006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89181462"/>
                  </a:ext>
                </a:extLst>
              </a:tr>
            </a:tbl>
          </a:graphicData>
        </a:graphic>
      </p:graphicFrame>
      <p:sp>
        <p:nvSpPr>
          <p:cNvPr id="6" name="文本框 5">
            <a:extLst>
              <a:ext uri="{FF2B5EF4-FFF2-40B4-BE49-F238E27FC236}">
                <a16:creationId xmlns:a16="http://schemas.microsoft.com/office/drawing/2014/main" id="{1FE3453A-5A37-4579-89AF-143E413A43BB}"/>
              </a:ext>
            </a:extLst>
          </p:cNvPr>
          <p:cNvSpPr txBox="1"/>
          <p:nvPr/>
        </p:nvSpPr>
        <p:spPr>
          <a:xfrm>
            <a:off x="4427984" y="2291454"/>
            <a:ext cx="4464495" cy="307777"/>
          </a:xfrm>
          <a:prstGeom prst="rect">
            <a:avLst/>
          </a:prstGeom>
          <a:noFill/>
        </p:spPr>
        <p:txBody>
          <a:bodyPr wrap="square" rtlCol="0">
            <a:spAutoFit/>
          </a:bodyPr>
          <a:lstStyle/>
          <a:p>
            <a:r>
              <a:rPr lang="zh-CN" altLang="en-US" sz="1400"/>
              <a:t>分析订单金额</a:t>
            </a:r>
            <a:r>
              <a:rPr lang="zh-CN" altLang="en-US" sz="1400">
                <a:solidFill>
                  <a:srgbClr val="FF0000"/>
                </a:solidFill>
              </a:rPr>
              <a:t>总和</a:t>
            </a:r>
            <a:r>
              <a:rPr lang="zh-CN" altLang="en-US" sz="1400"/>
              <a:t>的规律，需要</a:t>
            </a:r>
            <a:r>
              <a:rPr lang="zh-CN" altLang="en-US" sz="1400">
                <a:solidFill>
                  <a:srgbClr val="FF0000"/>
                </a:solidFill>
              </a:rPr>
              <a:t>从不同的角度</a:t>
            </a:r>
            <a:r>
              <a:rPr lang="zh-CN" altLang="en-US" sz="1400"/>
              <a:t>去观察</a:t>
            </a:r>
          </a:p>
        </p:txBody>
      </p:sp>
      <p:sp>
        <p:nvSpPr>
          <p:cNvPr id="8" name="文本框 7">
            <a:extLst>
              <a:ext uri="{FF2B5EF4-FFF2-40B4-BE49-F238E27FC236}">
                <a16:creationId xmlns:a16="http://schemas.microsoft.com/office/drawing/2014/main" id="{DED82E87-B94D-4187-B992-F83D1F7A6724}"/>
              </a:ext>
            </a:extLst>
          </p:cNvPr>
          <p:cNvSpPr txBox="1"/>
          <p:nvPr/>
        </p:nvSpPr>
        <p:spPr>
          <a:xfrm>
            <a:off x="4406311" y="2626555"/>
            <a:ext cx="4176464" cy="1815882"/>
          </a:xfrm>
          <a:prstGeom prst="rect">
            <a:avLst/>
          </a:prstGeom>
          <a:noFill/>
        </p:spPr>
        <p:txBody>
          <a:bodyPr wrap="square" rtlCol="0">
            <a:spAutoFit/>
          </a:bodyPr>
          <a:lstStyle/>
          <a:p>
            <a:r>
              <a:rPr lang="zh-CN" altLang="en-US" sz="1600"/>
              <a:t>角度</a:t>
            </a:r>
            <a:r>
              <a:rPr lang="en-US" altLang="zh-CN" sz="1600"/>
              <a:t>1</a:t>
            </a:r>
            <a:r>
              <a:rPr lang="zh-CN" altLang="en-US" sz="1600"/>
              <a:t>：地区</a:t>
            </a:r>
            <a:endParaRPr lang="en-US" altLang="zh-CN" sz="1600"/>
          </a:p>
          <a:p>
            <a:r>
              <a:rPr lang="zh-CN" altLang="en-US" sz="1600"/>
              <a:t>角度</a:t>
            </a:r>
            <a:r>
              <a:rPr lang="en-US" altLang="zh-CN" sz="1600"/>
              <a:t>2</a:t>
            </a:r>
            <a:r>
              <a:rPr lang="zh-CN" altLang="en-US" sz="1600"/>
              <a:t>：品类</a:t>
            </a:r>
            <a:endParaRPr lang="en-US" altLang="zh-CN" sz="1600"/>
          </a:p>
          <a:p>
            <a:r>
              <a:rPr lang="zh-CN" altLang="en-US" sz="1600"/>
              <a:t>角度</a:t>
            </a:r>
            <a:r>
              <a:rPr lang="en-US" altLang="zh-CN" sz="1600"/>
              <a:t>3</a:t>
            </a:r>
            <a:r>
              <a:rPr lang="zh-CN" altLang="en-US" sz="1600"/>
              <a:t>：时间</a:t>
            </a:r>
            <a:endParaRPr lang="en-US" altLang="zh-CN" sz="1600"/>
          </a:p>
          <a:p>
            <a:r>
              <a:rPr lang="zh-CN" altLang="en-US" sz="1600"/>
              <a:t>角度</a:t>
            </a:r>
            <a:r>
              <a:rPr lang="en-US" altLang="zh-CN" sz="1600"/>
              <a:t>4</a:t>
            </a:r>
            <a:r>
              <a:rPr lang="zh-CN" altLang="en-US" sz="1600"/>
              <a:t>：地区，品类</a:t>
            </a:r>
            <a:endParaRPr lang="en-US" altLang="zh-CN" sz="1600"/>
          </a:p>
          <a:p>
            <a:r>
              <a:rPr lang="zh-CN" altLang="en-US" sz="1600"/>
              <a:t>角度</a:t>
            </a:r>
            <a:r>
              <a:rPr lang="en-US" altLang="zh-CN" sz="1600"/>
              <a:t>5</a:t>
            </a:r>
            <a:r>
              <a:rPr lang="zh-CN" altLang="en-US" sz="1600"/>
              <a:t>：地区，时间</a:t>
            </a:r>
            <a:endParaRPr lang="en-US" altLang="zh-CN" sz="1600"/>
          </a:p>
          <a:p>
            <a:r>
              <a:rPr lang="zh-CN" altLang="en-US" sz="1600"/>
              <a:t>角度</a:t>
            </a:r>
            <a:r>
              <a:rPr lang="en-US" altLang="zh-CN" sz="1600"/>
              <a:t>6</a:t>
            </a:r>
            <a:r>
              <a:rPr lang="zh-CN" altLang="en-US" sz="1600"/>
              <a:t>：品类，时间</a:t>
            </a:r>
            <a:endParaRPr lang="en-US" altLang="zh-CN" sz="1600"/>
          </a:p>
          <a:p>
            <a:r>
              <a:rPr lang="zh-CN" altLang="en-US" sz="1600"/>
              <a:t>角度</a:t>
            </a:r>
            <a:r>
              <a:rPr lang="en-US" altLang="zh-CN" sz="1600"/>
              <a:t>7</a:t>
            </a:r>
            <a:r>
              <a:rPr lang="zh-CN" altLang="en-US" sz="1600"/>
              <a:t>：地区，品类，时间</a:t>
            </a:r>
          </a:p>
        </p:txBody>
      </p:sp>
    </p:spTree>
    <p:extLst>
      <p:ext uri="{BB962C8B-B14F-4D97-AF65-F5344CB8AC3E}">
        <p14:creationId xmlns:p14="http://schemas.microsoft.com/office/powerpoint/2010/main" val="26866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CFCBFE-2721-4193-8122-4A7EBA9B9B51}"/>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88744F3E-7925-4623-BFA9-B9BCE6BADED7}"/>
              </a:ext>
            </a:extLst>
          </p:cNvPr>
          <p:cNvSpPr txBox="1"/>
          <p:nvPr/>
        </p:nvSpPr>
        <p:spPr>
          <a:xfrm>
            <a:off x="539552" y="627534"/>
            <a:ext cx="3888432" cy="369332"/>
          </a:xfrm>
          <a:prstGeom prst="rect">
            <a:avLst/>
          </a:prstGeom>
          <a:noFill/>
        </p:spPr>
        <p:txBody>
          <a:bodyPr wrap="square" rtlCol="0">
            <a:spAutoFit/>
          </a:bodyPr>
          <a:lstStyle/>
          <a:p>
            <a:r>
              <a:rPr lang="en-US" altLang="zh-CN"/>
              <a:t>OLAP </a:t>
            </a:r>
            <a:r>
              <a:rPr lang="zh-CN" altLang="en-US"/>
              <a:t>类型</a:t>
            </a:r>
          </a:p>
        </p:txBody>
      </p:sp>
      <p:sp>
        <p:nvSpPr>
          <p:cNvPr id="12" name="矩形 11">
            <a:extLst>
              <a:ext uri="{FF2B5EF4-FFF2-40B4-BE49-F238E27FC236}">
                <a16:creationId xmlns:a16="http://schemas.microsoft.com/office/drawing/2014/main" id="{84DD4C66-7A4D-4006-9C9A-8D334BAA6AFC}"/>
              </a:ext>
            </a:extLst>
          </p:cNvPr>
          <p:cNvSpPr/>
          <p:nvPr/>
        </p:nvSpPr>
        <p:spPr>
          <a:xfrm>
            <a:off x="1710045" y="1347614"/>
            <a:ext cx="201622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ROLAP</a:t>
            </a:r>
          </a:p>
          <a:p>
            <a:pPr algn="ctr"/>
            <a:r>
              <a:rPr lang="en-US" altLang="zh-CN"/>
              <a:t>(Relational OLAP)</a:t>
            </a:r>
            <a:endParaRPr lang="zh-CN" altLang="en-US"/>
          </a:p>
        </p:txBody>
      </p:sp>
      <p:sp>
        <p:nvSpPr>
          <p:cNvPr id="13" name="矩形 12">
            <a:extLst>
              <a:ext uri="{FF2B5EF4-FFF2-40B4-BE49-F238E27FC236}">
                <a16:creationId xmlns:a16="http://schemas.microsoft.com/office/drawing/2014/main" id="{B921688B-0BF0-4A37-83E3-3BCAB49490D8}"/>
              </a:ext>
            </a:extLst>
          </p:cNvPr>
          <p:cNvSpPr/>
          <p:nvPr/>
        </p:nvSpPr>
        <p:spPr>
          <a:xfrm>
            <a:off x="4950405" y="1347614"/>
            <a:ext cx="266429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MOLAP</a:t>
            </a:r>
          </a:p>
          <a:p>
            <a:pPr algn="ctr"/>
            <a:r>
              <a:rPr lang="en-US" altLang="zh-CN"/>
              <a:t>(Multidimensional OLAP)</a:t>
            </a:r>
            <a:endParaRPr lang="zh-CN" altLang="en-US"/>
          </a:p>
        </p:txBody>
      </p:sp>
      <p:sp>
        <p:nvSpPr>
          <p:cNvPr id="14" name="矩形 13">
            <a:extLst>
              <a:ext uri="{FF2B5EF4-FFF2-40B4-BE49-F238E27FC236}">
                <a16:creationId xmlns:a16="http://schemas.microsoft.com/office/drawing/2014/main" id="{F921DD25-BB3A-4706-8D87-8030B428E53D}"/>
              </a:ext>
            </a:extLst>
          </p:cNvPr>
          <p:cNvSpPr/>
          <p:nvPr/>
        </p:nvSpPr>
        <p:spPr>
          <a:xfrm>
            <a:off x="1710045" y="2133212"/>
            <a:ext cx="2016224"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基于关系型数据库</a:t>
            </a:r>
          </a:p>
        </p:txBody>
      </p:sp>
      <p:sp>
        <p:nvSpPr>
          <p:cNvPr id="15" name="矩形 14">
            <a:extLst>
              <a:ext uri="{FF2B5EF4-FFF2-40B4-BE49-F238E27FC236}">
                <a16:creationId xmlns:a16="http://schemas.microsoft.com/office/drawing/2014/main" id="{4AC5F39A-3714-40B9-88BE-00E61CC085C8}"/>
              </a:ext>
            </a:extLst>
          </p:cNvPr>
          <p:cNvSpPr/>
          <p:nvPr/>
        </p:nvSpPr>
        <p:spPr>
          <a:xfrm>
            <a:off x="5362627" y="2133212"/>
            <a:ext cx="1836202"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基于多维数据集</a:t>
            </a:r>
          </a:p>
        </p:txBody>
      </p:sp>
      <p:sp>
        <p:nvSpPr>
          <p:cNvPr id="16" name="矩形 15">
            <a:extLst>
              <a:ext uri="{FF2B5EF4-FFF2-40B4-BE49-F238E27FC236}">
                <a16:creationId xmlns:a16="http://schemas.microsoft.com/office/drawing/2014/main" id="{59FC0291-059A-45FA-A27E-84CA26CA3AF4}"/>
              </a:ext>
            </a:extLst>
          </p:cNvPr>
          <p:cNvSpPr/>
          <p:nvPr/>
        </p:nvSpPr>
        <p:spPr>
          <a:xfrm>
            <a:off x="1710045" y="2959294"/>
            <a:ext cx="2016224"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不需要预计算</a:t>
            </a:r>
          </a:p>
        </p:txBody>
      </p:sp>
      <p:sp>
        <p:nvSpPr>
          <p:cNvPr id="17" name="矩形 16">
            <a:extLst>
              <a:ext uri="{FF2B5EF4-FFF2-40B4-BE49-F238E27FC236}">
                <a16:creationId xmlns:a16="http://schemas.microsoft.com/office/drawing/2014/main" id="{EA8973F7-ED8A-4C6A-A93D-A5AEB8AB7902}"/>
              </a:ext>
            </a:extLst>
          </p:cNvPr>
          <p:cNvSpPr/>
          <p:nvPr/>
        </p:nvSpPr>
        <p:spPr>
          <a:xfrm>
            <a:off x="5362627" y="2978732"/>
            <a:ext cx="1836202"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需要预计算</a:t>
            </a:r>
          </a:p>
        </p:txBody>
      </p:sp>
      <p:sp>
        <p:nvSpPr>
          <p:cNvPr id="18" name="矩形 17">
            <a:extLst>
              <a:ext uri="{FF2B5EF4-FFF2-40B4-BE49-F238E27FC236}">
                <a16:creationId xmlns:a16="http://schemas.microsoft.com/office/drawing/2014/main" id="{9B6A6E51-967B-4CA2-8147-F725DB4C21DE}"/>
              </a:ext>
            </a:extLst>
          </p:cNvPr>
          <p:cNvSpPr/>
          <p:nvPr/>
        </p:nvSpPr>
        <p:spPr>
          <a:xfrm>
            <a:off x="971600" y="3840390"/>
            <a:ext cx="7488832" cy="216024"/>
          </a:xfrm>
          <a:prstGeom prst="rect">
            <a:avLst/>
          </a:prstGeom>
          <a:solidFill>
            <a:schemeClr val="tx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等腰三角形 18">
            <a:extLst>
              <a:ext uri="{FF2B5EF4-FFF2-40B4-BE49-F238E27FC236}">
                <a16:creationId xmlns:a16="http://schemas.microsoft.com/office/drawing/2014/main" id="{696A2DB3-428F-47E1-8EFD-AA186765FD7E}"/>
              </a:ext>
            </a:extLst>
          </p:cNvPr>
          <p:cNvSpPr/>
          <p:nvPr/>
        </p:nvSpPr>
        <p:spPr>
          <a:xfrm>
            <a:off x="4499992" y="4109418"/>
            <a:ext cx="432048" cy="360040"/>
          </a:xfrm>
          <a:prstGeom prst="triangle">
            <a:avLst/>
          </a:prstGeom>
          <a:solidFill>
            <a:schemeClr val="tx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420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A24E98-C6DF-46AB-B663-BB2A990BCFD9}"/>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6BE105D3-322B-4FF6-B459-E2F00B60F989}"/>
              </a:ext>
            </a:extLst>
          </p:cNvPr>
          <p:cNvSpPr txBox="1"/>
          <p:nvPr/>
        </p:nvSpPr>
        <p:spPr>
          <a:xfrm>
            <a:off x="539552" y="627534"/>
            <a:ext cx="1584176" cy="369332"/>
          </a:xfrm>
          <a:prstGeom prst="rect">
            <a:avLst/>
          </a:prstGeom>
          <a:solidFill>
            <a:schemeClr val="accent1"/>
          </a:solidFill>
        </p:spPr>
        <p:txBody>
          <a:bodyPr wrap="square" rtlCol="0">
            <a:spAutoFit/>
          </a:bodyPr>
          <a:lstStyle/>
          <a:p>
            <a:r>
              <a:rPr lang="en-US" altLang="zh-CN" b="1">
                <a:solidFill>
                  <a:schemeClr val="bg1"/>
                </a:solidFill>
              </a:rPr>
              <a:t>OLAP Cube</a:t>
            </a:r>
            <a:endParaRPr lang="zh-CN" altLang="en-US" b="1">
              <a:solidFill>
                <a:schemeClr val="bg1"/>
              </a:solidFill>
            </a:endParaRPr>
          </a:p>
        </p:txBody>
      </p:sp>
      <p:sp>
        <p:nvSpPr>
          <p:cNvPr id="9" name="文本框 8">
            <a:extLst>
              <a:ext uri="{FF2B5EF4-FFF2-40B4-BE49-F238E27FC236}">
                <a16:creationId xmlns:a16="http://schemas.microsoft.com/office/drawing/2014/main" id="{0CBABB3B-DA03-4178-A956-2D86C98B18B0}"/>
              </a:ext>
            </a:extLst>
          </p:cNvPr>
          <p:cNvSpPr txBox="1"/>
          <p:nvPr/>
        </p:nvSpPr>
        <p:spPr>
          <a:xfrm>
            <a:off x="539552" y="1222971"/>
            <a:ext cx="7848872" cy="369332"/>
          </a:xfrm>
          <a:prstGeom prst="rect">
            <a:avLst/>
          </a:prstGeom>
          <a:noFill/>
        </p:spPr>
        <p:txBody>
          <a:bodyPr wrap="square" rtlCol="0">
            <a:spAutoFit/>
          </a:bodyPr>
          <a:lstStyle/>
          <a:p>
            <a:r>
              <a:rPr lang="en-US" altLang="zh-CN"/>
              <a:t>MOLAP</a:t>
            </a:r>
            <a:r>
              <a:rPr lang="zh-CN" altLang="en-US"/>
              <a:t>基于多维数据集，一个多维数据集称为一个</a:t>
            </a:r>
            <a:r>
              <a:rPr lang="en-US" altLang="zh-CN"/>
              <a:t>OLAP Cube</a:t>
            </a:r>
            <a:endParaRPr lang="zh-CN" altLang="en-US"/>
          </a:p>
        </p:txBody>
      </p:sp>
      <p:sp>
        <p:nvSpPr>
          <p:cNvPr id="10" name="立方体 9">
            <a:extLst>
              <a:ext uri="{FF2B5EF4-FFF2-40B4-BE49-F238E27FC236}">
                <a16:creationId xmlns:a16="http://schemas.microsoft.com/office/drawing/2014/main" id="{50BEBE64-1F72-4ED0-85AE-079A09A95F38}"/>
              </a:ext>
            </a:extLst>
          </p:cNvPr>
          <p:cNvSpPr/>
          <p:nvPr/>
        </p:nvSpPr>
        <p:spPr>
          <a:xfrm>
            <a:off x="6192180" y="321419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立方体 10">
            <a:extLst>
              <a:ext uri="{FF2B5EF4-FFF2-40B4-BE49-F238E27FC236}">
                <a16:creationId xmlns:a16="http://schemas.microsoft.com/office/drawing/2014/main" id="{EE9FC9A2-3075-4031-9B6B-2B822872D476}"/>
              </a:ext>
            </a:extLst>
          </p:cNvPr>
          <p:cNvSpPr/>
          <p:nvPr/>
        </p:nvSpPr>
        <p:spPr>
          <a:xfrm>
            <a:off x="6192180" y="278721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立方体 11">
            <a:extLst>
              <a:ext uri="{FF2B5EF4-FFF2-40B4-BE49-F238E27FC236}">
                <a16:creationId xmlns:a16="http://schemas.microsoft.com/office/drawing/2014/main" id="{0C1A8B2D-3327-4F1B-ABEF-C443CF6DFDB7}"/>
              </a:ext>
            </a:extLst>
          </p:cNvPr>
          <p:cNvSpPr/>
          <p:nvPr/>
        </p:nvSpPr>
        <p:spPr>
          <a:xfrm>
            <a:off x="6192180" y="236419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立方体 12">
            <a:extLst>
              <a:ext uri="{FF2B5EF4-FFF2-40B4-BE49-F238E27FC236}">
                <a16:creationId xmlns:a16="http://schemas.microsoft.com/office/drawing/2014/main" id="{60508BA9-5F5C-4DE8-97A5-1BCF9DB1849A}"/>
              </a:ext>
            </a:extLst>
          </p:cNvPr>
          <p:cNvSpPr/>
          <p:nvPr/>
        </p:nvSpPr>
        <p:spPr>
          <a:xfrm>
            <a:off x="6624228" y="321022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立方体 13">
            <a:extLst>
              <a:ext uri="{FF2B5EF4-FFF2-40B4-BE49-F238E27FC236}">
                <a16:creationId xmlns:a16="http://schemas.microsoft.com/office/drawing/2014/main" id="{79CAAF7E-08A7-40AD-BA86-1E19CAEC5C74}"/>
              </a:ext>
            </a:extLst>
          </p:cNvPr>
          <p:cNvSpPr/>
          <p:nvPr/>
        </p:nvSpPr>
        <p:spPr>
          <a:xfrm>
            <a:off x="6624228" y="27832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立方体 14">
            <a:extLst>
              <a:ext uri="{FF2B5EF4-FFF2-40B4-BE49-F238E27FC236}">
                <a16:creationId xmlns:a16="http://schemas.microsoft.com/office/drawing/2014/main" id="{ADFD1426-0231-433D-9765-5312C61D082D}"/>
              </a:ext>
            </a:extLst>
          </p:cNvPr>
          <p:cNvSpPr/>
          <p:nvPr/>
        </p:nvSpPr>
        <p:spPr>
          <a:xfrm>
            <a:off x="6624228" y="236022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立方体 15">
            <a:extLst>
              <a:ext uri="{FF2B5EF4-FFF2-40B4-BE49-F238E27FC236}">
                <a16:creationId xmlns:a16="http://schemas.microsoft.com/office/drawing/2014/main" id="{ED2C255D-9955-4D08-8C2A-7105A0E2880A}"/>
              </a:ext>
            </a:extLst>
          </p:cNvPr>
          <p:cNvSpPr/>
          <p:nvPr/>
        </p:nvSpPr>
        <p:spPr>
          <a:xfrm>
            <a:off x="7056276" y="321022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立方体 16">
            <a:extLst>
              <a:ext uri="{FF2B5EF4-FFF2-40B4-BE49-F238E27FC236}">
                <a16:creationId xmlns:a16="http://schemas.microsoft.com/office/drawing/2014/main" id="{70F2124D-A73B-49E4-B830-70DE615CEAAC}"/>
              </a:ext>
            </a:extLst>
          </p:cNvPr>
          <p:cNvSpPr/>
          <p:nvPr/>
        </p:nvSpPr>
        <p:spPr>
          <a:xfrm>
            <a:off x="7056276" y="27832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86B65F1A-73C6-49D4-A0E3-B61858D2C7B8}"/>
              </a:ext>
            </a:extLst>
          </p:cNvPr>
          <p:cNvSpPr/>
          <p:nvPr/>
        </p:nvSpPr>
        <p:spPr>
          <a:xfrm>
            <a:off x="7056276" y="236022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9" name="立方体 18">
            <a:extLst>
              <a:ext uri="{FF2B5EF4-FFF2-40B4-BE49-F238E27FC236}">
                <a16:creationId xmlns:a16="http://schemas.microsoft.com/office/drawing/2014/main" id="{A5E562BD-D604-44ED-A0B6-59DF8E560DD4}"/>
              </a:ext>
            </a:extLst>
          </p:cNvPr>
          <p:cNvSpPr/>
          <p:nvPr/>
        </p:nvSpPr>
        <p:spPr>
          <a:xfrm>
            <a:off x="6012160" y="338518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558FD665-B3C1-46B8-96AF-050408D081EB}"/>
              </a:ext>
            </a:extLst>
          </p:cNvPr>
          <p:cNvSpPr/>
          <p:nvPr/>
        </p:nvSpPr>
        <p:spPr>
          <a:xfrm>
            <a:off x="6012160" y="295819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F5E9E4DD-35A4-4C99-B3D6-40FFDE488845}"/>
              </a:ext>
            </a:extLst>
          </p:cNvPr>
          <p:cNvSpPr/>
          <p:nvPr/>
        </p:nvSpPr>
        <p:spPr>
          <a:xfrm>
            <a:off x="6012160" y="253518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2CC1761B-07B9-4007-8E7B-1B631AC34674}"/>
              </a:ext>
            </a:extLst>
          </p:cNvPr>
          <p:cNvSpPr/>
          <p:nvPr/>
        </p:nvSpPr>
        <p:spPr>
          <a:xfrm>
            <a:off x="6444208" y="338121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id="{C140A2FC-CBF5-4ADC-B6BE-EC495664E57F}"/>
              </a:ext>
            </a:extLst>
          </p:cNvPr>
          <p:cNvSpPr/>
          <p:nvPr/>
        </p:nvSpPr>
        <p:spPr>
          <a:xfrm>
            <a:off x="6444208" y="295423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 name="立方体 23">
            <a:extLst>
              <a:ext uri="{FF2B5EF4-FFF2-40B4-BE49-F238E27FC236}">
                <a16:creationId xmlns:a16="http://schemas.microsoft.com/office/drawing/2014/main" id="{34985395-473D-4ABA-B59D-CB7734DF2A76}"/>
              </a:ext>
            </a:extLst>
          </p:cNvPr>
          <p:cNvSpPr/>
          <p:nvPr/>
        </p:nvSpPr>
        <p:spPr>
          <a:xfrm>
            <a:off x="6444208" y="253121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立方体 24">
            <a:extLst>
              <a:ext uri="{FF2B5EF4-FFF2-40B4-BE49-F238E27FC236}">
                <a16:creationId xmlns:a16="http://schemas.microsoft.com/office/drawing/2014/main" id="{37DD265A-B361-456F-9D6E-AAAE20C78871}"/>
              </a:ext>
            </a:extLst>
          </p:cNvPr>
          <p:cNvSpPr/>
          <p:nvPr/>
        </p:nvSpPr>
        <p:spPr>
          <a:xfrm>
            <a:off x="6876256" y="338121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立方体 25">
            <a:extLst>
              <a:ext uri="{FF2B5EF4-FFF2-40B4-BE49-F238E27FC236}">
                <a16:creationId xmlns:a16="http://schemas.microsoft.com/office/drawing/2014/main" id="{D7C0B53D-7199-4ECA-A131-2088B13F2024}"/>
              </a:ext>
            </a:extLst>
          </p:cNvPr>
          <p:cNvSpPr/>
          <p:nvPr/>
        </p:nvSpPr>
        <p:spPr>
          <a:xfrm>
            <a:off x="6876256" y="295423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6F835132-7D21-485D-8FA0-753DA64457DF}"/>
              </a:ext>
            </a:extLst>
          </p:cNvPr>
          <p:cNvSpPr/>
          <p:nvPr/>
        </p:nvSpPr>
        <p:spPr>
          <a:xfrm>
            <a:off x="6876256" y="253121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8" name="立方体 27">
            <a:extLst>
              <a:ext uri="{FF2B5EF4-FFF2-40B4-BE49-F238E27FC236}">
                <a16:creationId xmlns:a16="http://schemas.microsoft.com/office/drawing/2014/main" id="{612195C9-3D6C-45F3-B868-E151C2D8FA22}"/>
              </a:ext>
            </a:extLst>
          </p:cNvPr>
          <p:cNvSpPr/>
          <p:nvPr/>
        </p:nvSpPr>
        <p:spPr>
          <a:xfrm>
            <a:off x="5832140" y="356013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29" name="立方体 28">
            <a:extLst>
              <a:ext uri="{FF2B5EF4-FFF2-40B4-BE49-F238E27FC236}">
                <a16:creationId xmlns:a16="http://schemas.microsoft.com/office/drawing/2014/main" id="{3D30E17C-0071-4840-82BC-2C18262776EE}"/>
              </a:ext>
            </a:extLst>
          </p:cNvPr>
          <p:cNvSpPr/>
          <p:nvPr/>
        </p:nvSpPr>
        <p:spPr>
          <a:xfrm>
            <a:off x="5832140" y="313315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0" name="立方体 29">
            <a:extLst>
              <a:ext uri="{FF2B5EF4-FFF2-40B4-BE49-F238E27FC236}">
                <a16:creationId xmlns:a16="http://schemas.microsoft.com/office/drawing/2014/main" id="{372D646C-8D7B-4F1B-AE90-E911E6841379}"/>
              </a:ext>
            </a:extLst>
          </p:cNvPr>
          <p:cNvSpPr/>
          <p:nvPr/>
        </p:nvSpPr>
        <p:spPr>
          <a:xfrm>
            <a:off x="5832140" y="271013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1" name="立方体 30">
            <a:extLst>
              <a:ext uri="{FF2B5EF4-FFF2-40B4-BE49-F238E27FC236}">
                <a16:creationId xmlns:a16="http://schemas.microsoft.com/office/drawing/2014/main" id="{2FEDDD7A-767E-48CF-A4C6-998D17D7B934}"/>
              </a:ext>
            </a:extLst>
          </p:cNvPr>
          <p:cNvSpPr/>
          <p:nvPr/>
        </p:nvSpPr>
        <p:spPr>
          <a:xfrm>
            <a:off x="6264188" y="355616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2" name="立方体 31">
            <a:extLst>
              <a:ext uri="{FF2B5EF4-FFF2-40B4-BE49-F238E27FC236}">
                <a16:creationId xmlns:a16="http://schemas.microsoft.com/office/drawing/2014/main" id="{774C395B-7891-4041-B138-11A3D56250A2}"/>
              </a:ext>
            </a:extLst>
          </p:cNvPr>
          <p:cNvSpPr/>
          <p:nvPr/>
        </p:nvSpPr>
        <p:spPr>
          <a:xfrm>
            <a:off x="6264188" y="312918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3" name="立方体 32">
            <a:extLst>
              <a:ext uri="{FF2B5EF4-FFF2-40B4-BE49-F238E27FC236}">
                <a16:creationId xmlns:a16="http://schemas.microsoft.com/office/drawing/2014/main" id="{103BC74B-FCA2-473E-8521-43807FA811E8}"/>
              </a:ext>
            </a:extLst>
          </p:cNvPr>
          <p:cNvSpPr/>
          <p:nvPr/>
        </p:nvSpPr>
        <p:spPr>
          <a:xfrm>
            <a:off x="6264188" y="270617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a:t>491</a:t>
            </a:r>
            <a:endParaRPr lang="zh-CN" altLang="en-US" sz="900"/>
          </a:p>
        </p:txBody>
      </p:sp>
      <p:sp>
        <p:nvSpPr>
          <p:cNvPr id="34" name="立方体 33">
            <a:extLst>
              <a:ext uri="{FF2B5EF4-FFF2-40B4-BE49-F238E27FC236}">
                <a16:creationId xmlns:a16="http://schemas.microsoft.com/office/drawing/2014/main" id="{B86AAFF2-C204-4DD0-886E-255B59801FCB}"/>
              </a:ext>
            </a:extLst>
          </p:cNvPr>
          <p:cNvSpPr/>
          <p:nvPr/>
        </p:nvSpPr>
        <p:spPr>
          <a:xfrm>
            <a:off x="6696236" y="355616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5" name="立方体 34">
            <a:extLst>
              <a:ext uri="{FF2B5EF4-FFF2-40B4-BE49-F238E27FC236}">
                <a16:creationId xmlns:a16="http://schemas.microsoft.com/office/drawing/2014/main" id="{5E0C81FA-3FA9-4CB5-9F6A-966884A3F286}"/>
              </a:ext>
            </a:extLst>
          </p:cNvPr>
          <p:cNvSpPr/>
          <p:nvPr/>
        </p:nvSpPr>
        <p:spPr>
          <a:xfrm>
            <a:off x="6696236" y="312918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6" name="立方体 35">
            <a:extLst>
              <a:ext uri="{FF2B5EF4-FFF2-40B4-BE49-F238E27FC236}">
                <a16:creationId xmlns:a16="http://schemas.microsoft.com/office/drawing/2014/main" id="{3DB8831C-61EE-4392-91EA-5C544A202C03}"/>
              </a:ext>
            </a:extLst>
          </p:cNvPr>
          <p:cNvSpPr/>
          <p:nvPr/>
        </p:nvSpPr>
        <p:spPr>
          <a:xfrm>
            <a:off x="6696236" y="270617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graphicFrame>
        <p:nvGraphicFramePr>
          <p:cNvPr id="37" name="表格 36">
            <a:extLst>
              <a:ext uri="{FF2B5EF4-FFF2-40B4-BE49-F238E27FC236}">
                <a16:creationId xmlns:a16="http://schemas.microsoft.com/office/drawing/2014/main" id="{C9889238-F564-42EF-9860-F1B6F32F314B}"/>
              </a:ext>
            </a:extLst>
          </p:cNvPr>
          <p:cNvGraphicFramePr>
            <a:graphicFrameLocks noGrp="1"/>
          </p:cNvGraphicFramePr>
          <p:nvPr>
            <p:extLst>
              <p:ext uri="{D42A27DB-BD31-4B8C-83A1-F6EECF244321}">
                <p14:modId xmlns:p14="http://schemas.microsoft.com/office/powerpoint/2010/main" val="266264259"/>
              </p:ext>
            </p:extLst>
          </p:nvPr>
        </p:nvGraphicFramePr>
        <p:xfrm>
          <a:off x="539552" y="2211710"/>
          <a:ext cx="3966790" cy="1989099"/>
        </p:xfrm>
        <a:graphic>
          <a:graphicData uri="http://schemas.openxmlformats.org/drawingml/2006/table">
            <a:tbl>
              <a:tblPr>
                <a:tableStyleId>{5C22544A-7EE6-4342-B048-85BDC9FD1C3A}</a:tableStyleId>
              </a:tblPr>
              <a:tblGrid>
                <a:gridCol w="793358">
                  <a:extLst>
                    <a:ext uri="{9D8B030D-6E8A-4147-A177-3AD203B41FA5}">
                      <a16:colId xmlns:a16="http://schemas.microsoft.com/office/drawing/2014/main" val="2165859953"/>
                    </a:ext>
                  </a:extLst>
                </a:gridCol>
                <a:gridCol w="793358">
                  <a:extLst>
                    <a:ext uri="{9D8B030D-6E8A-4147-A177-3AD203B41FA5}">
                      <a16:colId xmlns:a16="http://schemas.microsoft.com/office/drawing/2014/main" val="3297836107"/>
                    </a:ext>
                  </a:extLst>
                </a:gridCol>
                <a:gridCol w="793358">
                  <a:extLst>
                    <a:ext uri="{9D8B030D-6E8A-4147-A177-3AD203B41FA5}">
                      <a16:colId xmlns:a16="http://schemas.microsoft.com/office/drawing/2014/main" val="1074104193"/>
                    </a:ext>
                  </a:extLst>
                </a:gridCol>
                <a:gridCol w="793358">
                  <a:extLst>
                    <a:ext uri="{9D8B030D-6E8A-4147-A177-3AD203B41FA5}">
                      <a16:colId xmlns:a16="http://schemas.microsoft.com/office/drawing/2014/main" val="2006965927"/>
                    </a:ext>
                  </a:extLst>
                </a:gridCol>
                <a:gridCol w="793358">
                  <a:extLst>
                    <a:ext uri="{9D8B030D-6E8A-4147-A177-3AD203B41FA5}">
                      <a16:colId xmlns:a16="http://schemas.microsoft.com/office/drawing/2014/main" val="2819616965"/>
                    </a:ext>
                  </a:extLst>
                </a:gridCol>
              </a:tblGrid>
              <a:tr h="284157">
                <a:tc>
                  <a:txBody>
                    <a:bodyPr/>
                    <a:lstStyle/>
                    <a:p>
                      <a:pPr algn="ctr" fontAlgn="ctr"/>
                      <a:r>
                        <a:rPr lang="zh-CN" altLang="en-US" sz="1400" u="none" strike="noStrike">
                          <a:effectLst/>
                        </a:rPr>
                        <a:t>订单</a:t>
                      </a:r>
                      <a:r>
                        <a:rPr lang="en-US" sz="1400" u="none" strike="noStrike">
                          <a:effectLst/>
                        </a:rPr>
                        <a:t>id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下单地区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下单品类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下单时间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订单金额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4478768"/>
                  </a:ext>
                </a:extLst>
              </a:tr>
              <a:tr h="284157">
                <a:tc>
                  <a:txBody>
                    <a:bodyPr/>
                    <a:lstStyle/>
                    <a:p>
                      <a:pPr algn="ctr" fontAlgn="ctr"/>
                      <a:r>
                        <a:rPr lang="en-US" altLang="zh-CN" sz="1400" u="none" strike="noStrike">
                          <a:effectLst/>
                        </a:rPr>
                        <a:t>1001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1015592"/>
                  </a:ext>
                </a:extLst>
              </a:tr>
              <a:tr h="284157">
                <a:tc>
                  <a:txBody>
                    <a:bodyPr/>
                    <a:lstStyle/>
                    <a:p>
                      <a:pPr algn="ctr" fontAlgn="ctr"/>
                      <a:r>
                        <a:rPr lang="en-US" altLang="zh-CN" sz="1400" u="none" strike="noStrike">
                          <a:effectLst/>
                        </a:rPr>
                        <a:t>1002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2006676"/>
                  </a:ext>
                </a:extLst>
              </a:tr>
              <a:tr h="284157">
                <a:tc>
                  <a:txBody>
                    <a:bodyPr/>
                    <a:lstStyle/>
                    <a:p>
                      <a:pPr algn="ctr" fontAlgn="ctr"/>
                      <a:r>
                        <a:rPr lang="en-US" altLang="zh-CN" sz="1400" u="none" strike="noStrike">
                          <a:effectLst/>
                        </a:rPr>
                        <a:t>1003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居家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2264673"/>
                  </a:ext>
                </a:extLst>
              </a:tr>
              <a:tr h="284157">
                <a:tc>
                  <a:txBody>
                    <a:bodyPr/>
                    <a:lstStyle/>
                    <a:p>
                      <a:pPr algn="ctr" fontAlgn="ctr"/>
                      <a:r>
                        <a:rPr lang="en-US" altLang="zh-CN" sz="1400" u="none" strike="noStrike">
                          <a:effectLst/>
                        </a:rPr>
                        <a:t>1004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东北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659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32217175"/>
                  </a:ext>
                </a:extLst>
              </a:tr>
              <a:tr h="284157">
                <a:tc>
                  <a:txBody>
                    <a:bodyPr/>
                    <a:lstStyle/>
                    <a:p>
                      <a:pPr algn="ctr" fontAlgn="ctr"/>
                      <a:r>
                        <a:rPr lang="en-US" altLang="zh-CN" sz="1400" u="none" strike="noStrike">
                          <a:effectLst/>
                        </a:rPr>
                        <a:t>1005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宠物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1117250"/>
                  </a:ext>
                </a:extLst>
              </a:tr>
              <a:tr h="284157">
                <a:tc>
                  <a:txBody>
                    <a:bodyPr/>
                    <a:lstStyle/>
                    <a:p>
                      <a:pPr algn="ctr" fontAlgn="ctr"/>
                      <a:r>
                        <a:rPr lang="en-US" altLang="zh-CN" sz="1400" u="none" strike="noStrike">
                          <a:effectLst/>
                        </a:rPr>
                        <a:t>1006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89181462"/>
                  </a:ext>
                </a:extLst>
              </a:tr>
            </a:tbl>
          </a:graphicData>
        </a:graphic>
      </p:graphicFrame>
      <p:cxnSp>
        <p:nvCxnSpPr>
          <p:cNvPr id="39" name="直接箭头连接符 38">
            <a:extLst>
              <a:ext uri="{FF2B5EF4-FFF2-40B4-BE49-F238E27FC236}">
                <a16:creationId xmlns:a16="http://schemas.microsoft.com/office/drawing/2014/main" id="{248F2459-6DF3-4EB0-A465-547C80D47E28}"/>
              </a:ext>
            </a:extLst>
          </p:cNvPr>
          <p:cNvCxnSpPr>
            <a:cxnSpLocks/>
          </p:cNvCxnSpPr>
          <p:nvPr/>
        </p:nvCxnSpPr>
        <p:spPr>
          <a:xfrm>
            <a:off x="5706126" y="4200809"/>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CC6E05C-3B40-44B4-8C38-44C288FA8DDF}"/>
              </a:ext>
            </a:extLst>
          </p:cNvPr>
          <p:cNvCxnSpPr>
            <a:cxnSpLocks/>
          </p:cNvCxnSpPr>
          <p:nvPr/>
        </p:nvCxnSpPr>
        <p:spPr>
          <a:xfrm flipH="1" flipV="1">
            <a:off x="5660351" y="2315086"/>
            <a:ext cx="18156" cy="1898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56FCE68-1148-40EB-9295-898149FBDFD4}"/>
              </a:ext>
            </a:extLst>
          </p:cNvPr>
          <p:cNvCxnSpPr>
            <a:cxnSpLocks/>
          </p:cNvCxnSpPr>
          <p:nvPr/>
        </p:nvCxnSpPr>
        <p:spPr>
          <a:xfrm flipV="1">
            <a:off x="5672675" y="1802799"/>
            <a:ext cx="864096" cy="962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658BC8B7-EE0F-4135-8207-6BFA105E6BEF}"/>
              </a:ext>
            </a:extLst>
          </p:cNvPr>
          <p:cNvSpPr/>
          <p:nvPr/>
        </p:nvSpPr>
        <p:spPr>
          <a:xfrm>
            <a:off x="7237166" y="4233262"/>
            <a:ext cx="595035" cy="338554"/>
          </a:xfrm>
          <a:prstGeom prst="rect">
            <a:avLst/>
          </a:prstGeom>
        </p:spPr>
        <p:txBody>
          <a:bodyPr wrap="none">
            <a:spAutoFit/>
          </a:bodyPr>
          <a:lstStyle/>
          <a:p>
            <a:r>
              <a:rPr lang="zh-CN" altLang="en-US" sz="1600"/>
              <a:t>地区</a:t>
            </a:r>
          </a:p>
        </p:txBody>
      </p:sp>
      <p:sp>
        <p:nvSpPr>
          <p:cNvPr id="46" name="矩形 45">
            <a:extLst>
              <a:ext uri="{FF2B5EF4-FFF2-40B4-BE49-F238E27FC236}">
                <a16:creationId xmlns:a16="http://schemas.microsoft.com/office/drawing/2014/main" id="{B40D9643-E805-4D2D-9FCF-DB96563AF6B5}"/>
              </a:ext>
            </a:extLst>
          </p:cNvPr>
          <p:cNvSpPr/>
          <p:nvPr/>
        </p:nvSpPr>
        <p:spPr>
          <a:xfrm>
            <a:off x="5116439" y="2441519"/>
            <a:ext cx="595035" cy="338554"/>
          </a:xfrm>
          <a:prstGeom prst="rect">
            <a:avLst/>
          </a:prstGeom>
        </p:spPr>
        <p:txBody>
          <a:bodyPr wrap="none">
            <a:spAutoFit/>
          </a:bodyPr>
          <a:lstStyle/>
          <a:p>
            <a:r>
              <a:rPr lang="zh-CN" altLang="en-US" sz="1600"/>
              <a:t>品类</a:t>
            </a:r>
          </a:p>
        </p:txBody>
      </p:sp>
      <p:sp>
        <p:nvSpPr>
          <p:cNvPr id="47" name="矩形 46">
            <a:extLst>
              <a:ext uri="{FF2B5EF4-FFF2-40B4-BE49-F238E27FC236}">
                <a16:creationId xmlns:a16="http://schemas.microsoft.com/office/drawing/2014/main" id="{63BCFD1D-C67D-4713-A430-B0E1A5364562}"/>
              </a:ext>
            </a:extLst>
          </p:cNvPr>
          <p:cNvSpPr/>
          <p:nvPr/>
        </p:nvSpPr>
        <p:spPr>
          <a:xfrm>
            <a:off x="6494450" y="1782336"/>
            <a:ext cx="1065882" cy="338554"/>
          </a:xfrm>
          <a:prstGeom prst="rect">
            <a:avLst/>
          </a:prstGeom>
        </p:spPr>
        <p:txBody>
          <a:bodyPr wrap="square">
            <a:spAutoFit/>
          </a:bodyPr>
          <a:lstStyle/>
          <a:p>
            <a:r>
              <a:rPr lang="zh-CN" altLang="en-US" sz="1600"/>
              <a:t>时间（月）</a:t>
            </a:r>
          </a:p>
        </p:txBody>
      </p:sp>
      <p:sp>
        <p:nvSpPr>
          <p:cNvPr id="49" name="矩形 48">
            <a:extLst>
              <a:ext uri="{FF2B5EF4-FFF2-40B4-BE49-F238E27FC236}">
                <a16:creationId xmlns:a16="http://schemas.microsoft.com/office/drawing/2014/main" id="{7F463864-3639-4979-8B49-48B68FA3E788}"/>
              </a:ext>
            </a:extLst>
          </p:cNvPr>
          <p:cNvSpPr/>
          <p:nvPr/>
        </p:nvSpPr>
        <p:spPr>
          <a:xfrm>
            <a:off x="5832140" y="4237992"/>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50" name="矩形 49">
            <a:extLst>
              <a:ext uri="{FF2B5EF4-FFF2-40B4-BE49-F238E27FC236}">
                <a16:creationId xmlns:a16="http://schemas.microsoft.com/office/drawing/2014/main" id="{352D09D4-8CF7-44EB-B877-6C8D90EB0834}"/>
              </a:ext>
            </a:extLst>
          </p:cNvPr>
          <p:cNvSpPr/>
          <p:nvPr/>
        </p:nvSpPr>
        <p:spPr>
          <a:xfrm>
            <a:off x="6321291" y="4235277"/>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51" name="矩形 50">
            <a:extLst>
              <a:ext uri="{FF2B5EF4-FFF2-40B4-BE49-F238E27FC236}">
                <a16:creationId xmlns:a16="http://schemas.microsoft.com/office/drawing/2014/main" id="{94D7787C-75E7-423A-9D43-F40284F0EE69}"/>
              </a:ext>
            </a:extLst>
          </p:cNvPr>
          <p:cNvSpPr/>
          <p:nvPr/>
        </p:nvSpPr>
        <p:spPr>
          <a:xfrm>
            <a:off x="6738434" y="4237992"/>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52" name="矩形 51">
            <a:extLst>
              <a:ext uri="{FF2B5EF4-FFF2-40B4-BE49-F238E27FC236}">
                <a16:creationId xmlns:a16="http://schemas.microsoft.com/office/drawing/2014/main" id="{8FC9BD05-D7C7-4877-BB4C-4A4A9BEDC2D5}"/>
              </a:ext>
            </a:extLst>
          </p:cNvPr>
          <p:cNvSpPr/>
          <p:nvPr/>
        </p:nvSpPr>
        <p:spPr>
          <a:xfrm>
            <a:off x="5129093" y="3715992"/>
            <a:ext cx="595035" cy="338554"/>
          </a:xfrm>
          <a:prstGeom prst="rect">
            <a:avLst/>
          </a:prstGeom>
        </p:spPr>
        <p:txBody>
          <a:bodyPr wrap="none">
            <a:spAutoFit/>
          </a:bodyPr>
          <a:lstStyle/>
          <a:p>
            <a:r>
              <a:rPr lang="zh-CN" altLang="en-US" sz="1600"/>
              <a:t>电子</a:t>
            </a:r>
          </a:p>
        </p:txBody>
      </p:sp>
      <p:sp>
        <p:nvSpPr>
          <p:cNvPr id="53" name="矩形 52">
            <a:extLst>
              <a:ext uri="{FF2B5EF4-FFF2-40B4-BE49-F238E27FC236}">
                <a16:creationId xmlns:a16="http://schemas.microsoft.com/office/drawing/2014/main" id="{43602A34-654F-485C-8884-1DC79D0C8263}"/>
              </a:ext>
            </a:extLst>
          </p:cNvPr>
          <p:cNvSpPr/>
          <p:nvPr/>
        </p:nvSpPr>
        <p:spPr>
          <a:xfrm>
            <a:off x="5111167" y="3287300"/>
            <a:ext cx="595035" cy="338554"/>
          </a:xfrm>
          <a:prstGeom prst="rect">
            <a:avLst/>
          </a:prstGeom>
        </p:spPr>
        <p:txBody>
          <a:bodyPr wrap="none">
            <a:spAutoFit/>
          </a:bodyPr>
          <a:lstStyle/>
          <a:p>
            <a:r>
              <a:rPr lang="zh-CN" altLang="en-US" sz="1600"/>
              <a:t>食品</a:t>
            </a:r>
          </a:p>
        </p:txBody>
      </p:sp>
      <p:sp>
        <p:nvSpPr>
          <p:cNvPr id="54" name="矩形 53">
            <a:extLst>
              <a:ext uri="{FF2B5EF4-FFF2-40B4-BE49-F238E27FC236}">
                <a16:creationId xmlns:a16="http://schemas.microsoft.com/office/drawing/2014/main" id="{DAED51D1-0913-4078-92AA-2CE26DB71A8A}"/>
              </a:ext>
            </a:extLst>
          </p:cNvPr>
          <p:cNvSpPr/>
          <p:nvPr/>
        </p:nvSpPr>
        <p:spPr>
          <a:xfrm>
            <a:off x="5126634" y="2869833"/>
            <a:ext cx="595035" cy="338554"/>
          </a:xfrm>
          <a:prstGeom prst="rect">
            <a:avLst/>
          </a:prstGeom>
        </p:spPr>
        <p:txBody>
          <a:bodyPr wrap="none">
            <a:spAutoFit/>
          </a:bodyPr>
          <a:lstStyle/>
          <a:p>
            <a:r>
              <a:rPr lang="zh-CN" altLang="en-US" sz="1600"/>
              <a:t>居家</a:t>
            </a:r>
          </a:p>
        </p:txBody>
      </p:sp>
      <p:sp>
        <p:nvSpPr>
          <p:cNvPr id="57" name="矩形 56">
            <a:extLst>
              <a:ext uri="{FF2B5EF4-FFF2-40B4-BE49-F238E27FC236}">
                <a16:creationId xmlns:a16="http://schemas.microsoft.com/office/drawing/2014/main" id="{66F2D7D1-A437-4A70-85E7-8B3E6F989E29}"/>
              </a:ext>
            </a:extLst>
          </p:cNvPr>
          <p:cNvSpPr/>
          <p:nvPr/>
        </p:nvSpPr>
        <p:spPr>
          <a:xfrm>
            <a:off x="5659675" y="2267299"/>
            <a:ext cx="298479" cy="338554"/>
          </a:xfrm>
          <a:prstGeom prst="rect">
            <a:avLst/>
          </a:prstGeom>
        </p:spPr>
        <p:txBody>
          <a:bodyPr wrap="none">
            <a:spAutoFit/>
          </a:bodyPr>
          <a:lstStyle/>
          <a:p>
            <a:pPr algn="ctr" fontAlgn="ctr"/>
            <a:r>
              <a:rPr lang="en-US" altLang="zh-CN" sz="1600"/>
              <a:t>2</a:t>
            </a:r>
            <a:endParaRPr lang="zh-CN" altLang="en-US" sz="1600">
              <a:solidFill>
                <a:srgbClr val="000000"/>
              </a:solidFill>
              <a:latin typeface="等线" panose="02010600030101010101" pitchFamily="2" charset="-122"/>
              <a:ea typeface="等线" panose="02010600030101010101" pitchFamily="2" charset="-122"/>
            </a:endParaRPr>
          </a:p>
        </p:txBody>
      </p:sp>
      <p:sp>
        <p:nvSpPr>
          <p:cNvPr id="58" name="矩形 57">
            <a:extLst>
              <a:ext uri="{FF2B5EF4-FFF2-40B4-BE49-F238E27FC236}">
                <a16:creationId xmlns:a16="http://schemas.microsoft.com/office/drawing/2014/main" id="{BF8D0ACD-F9E1-4ADC-8DFD-32638B440699}"/>
              </a:ext>
            </a:extLst>
          </p:cNvPr>
          <p:cNvSpPr/>
          <p:nvPr/>
        </p:nvSpPr>
        <p:spPr>
          <a:xfrm>
            <a:off x="5842320" y="2025369"/>
            <a:ext cx="298479" cy="338554"/>
          </a:xfrm>
          <a:prstGeom prst="rect">
            <a:avLst/>
          </a:prstGeom>
        </p:spPr>
        <p:txBody>
          <a:bodyPr wrap="none">
            <a:spAutoFit/>
          </a:bodyPr>
          <a:lstStyle/>
          <a:p>
            <a:pPr algn="ctr" fontAlgn="ctr"/>
            <a:r>
              <a:rPr lang="en-US" altLang="zh-CN" sz="1600"/>
              <a:t>4</a:t>
            </a:r>
            <a:endParaRPr lang="zh-CN" altLang="en-US" sz="1600">
              <a:solidFill>
                <a:srgbClr val="000000"/>
              </a:solidFill>
              <a:latin typeface="等线" panose="02010600030101010101" pitchFamily="2" charset="-122"/>
              <a:ea typeface="等线" panose="02010600030101010101" pitchFamily="2" charset="-122"/>
            </a:endParaRPr>
          </a:p>
        </p:txBody>
      </p:sp>
      <p:sp>
        <p:nvSpPr>
          <p:cNvPr id="59" name="矩形 58">
            <a:extLst>
              <a:ext uri="{FF2B5EF4-FFF2-40B4-BE49-F238E27FC236}">
                <a16:creationId xmlns:a16="http://schemas.microsoft.com/office/drawing/2014/main" id="{E6722F6A-9608-4000-BD6F-46CF2BD44AD2}"/>
              </a:ext>
            </a:extLst>
          </p:cNvPr>
          <p:cNvSpPr/>
          <p:nvPr/>
        </p:nvSpPr>
        <p:spPr>
          <a:xfrm>
            <a:off x="5966914" y="1806989"/>
            <a:ext cx="397032" cy="338554"/>
          </a:xfrm>
          <a:prstGeom prst="rect">
            <a:avLst/>
          </a:prstGeom>
        </p:spPr>
        <p:txBody>
          <a:bodyPr wrap="none">
            <a:spAutoFit/>
          </a:bodyPr>
          <a:lstStyle/>
          <a:p>
            <a:pPr algn="ctr" fontAlgn="ctr"/>
            <a:r>
              <a:rPr lang="en-US" altLang="zh-CN" sz="1600"/>
              <a:t>11</a:t>
            </a:r>
            <a:endParaRPr lang="zh-CN" altLang="en-US" sz="16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4795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down)">
                                      <p:cBhvr>
                                        <p:cTn id="56" dur="500"/>
                                        <p:tgtEl>
                                          <p:spTgt spid="2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down)">
                                      <p:cBhvr>
                                        <p:cTn id="59" dur="500"/>
                                        <p:tgtEl>
                                          <p:spTgt spid="24"/>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down)">
                                      <p:cBhvr>
                                        <p:cTn id="68" dur="500"/>
                                        <p:tgtEl>
                                          <p:spTgt spid="2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down)">
                                      <p:cBhvr>
                                        <p:cTn id="71" dur="500"/>
                                        <p:tgtEl>
                                          <p:spTgt spid="28"/>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down)">
                                      <p:cBhvr>
                                        <p:cTn id="74" dur="500"/>
                                        <p:tgtEl>
                                          <p:spTgt spid="29"/>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down)">
                                      <p:cBhvr>
                                        <p:cTn id="77" dur="500"/>
                                        <p:tgtEl>
                                          <p:spTgt spid="30"/>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down)">
                                      <p:cBhvr>
                                        <p:cTn id="80" dur="500"/>
                                        <p:tgtEl>
                                          <p:spTgt spid="31"/>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down)">
                                      <p:cBhvr>
                                        <p:cTn id="86" dur="500"/>
                                        <p:tgtEl>
                                          <p:spTgt spid="33"/>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wipe(down)">
                                      <p:cBhvr>
                                        <p:cTn id="89" dur="500"/>
                                        <p:tgtEl>
                                          <p:spTgt spid="34"/>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ipe(down)">
                                      <p:cBhvr>
                                        <p:cTn id="98" dur="500"/>
                                        <p:tgtEl>
                                          <p:spTgt spid="39"/>
                                        </p:tgtEl>
                                      </p:cBhvr>
                                    </p:animEffect>
                                  </p:childTnLst>
                                </p:cTn>
                              </p:par>
                              <p:par>
                                <p:cTn id="99" presetID="22" presetClass="entr" presetSubtype="4"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down)">
                                      <p:cBhvr>
                                        <p:cTn id="101" dur="500"/>
                                        <p:tgtEl>
                                          <p:spTgt spid="40"/>
                                        </p:tgtEl>
                                      </p:cBhvr>
                                    </p:animEffect>
                                  </p:childTnLst>
                                </p:cTn>
                              </p:par>
                              <p:par>
                                <p:cTn id="102" presetID="22" presetClass="entr" presetSubtype="4" fill="hold" nodeType="with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wipe(down)">
                                      <p:cBhvr>
                                        <p:cTn id="104" dur="500"/>
                                        <p:tgtEl>
                                          <p:spTgt spid="42"/>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wipe(down)">
                                      <p:cBhvr>
                                        <p:cTn id="107" dur="500"/>
                                        <p:tgtEl>
                                          <p:spTgt spid="45"/>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wipe(down)">
                                      <p:cBhvr>
                                        <p:cTn id="110" dur="500"/>
                                        <p:tgtEl>
                                          <p:spTgt spid="46"/>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wipe(down)">
                                      <p:cBhvr>
                                        <p:cTn id="113" dur="500"/>
                                        <p:tgtEl>
                                          <p:spTgt spid="47"/>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49"/>
                                        </p:tgtEl>
                                        <p:attrNameLst>
                                          <p:attrName>style.visibility</p:attrName>
                                        </p:attrNameLst>
                                      </p:cBhvr>
                                      <p:to>
                                        <p:strVal val="visible"/>
                                      </p:to>
                                    </p:set>
                                    <p:animEffect transition="in" filter="wipe(down)">
                                      <p:cBhvr>
                                        <p:cTn id="116" dur="500"/>
                                        <p:tgtEl>
                                          <p:spTgt spid="49"/>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wipe(down)">
                                      <p:cBhvr>
                                        <p:cTn id="119" dur="500"/>
                                        <p:tgtEl>
                                          <p:spTgt spid="50"/>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wipe(down)">
                                      <p:cBhvr>
                                        <p:cTn id="122" dur="500"/>
                                        <p:tgtEl>
                                          <p:spTgt spid="5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wipe(down)">
                                      <p:cBhvr>
                                        <p:cTn id="125" dur="500"/>
                                        <p:tgtEl>
                                          <p:spTgt spid="52"/>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wipe(down)">
                                      <p:cBhvr>
                                        <p:cTn id="128" dur="500"/>
                                        <p:tgtEl>
                                          <p:spTgt spid="53"/>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wipe(down)">
                                      <p:cBhvr>
                                        <p:cTn id="131" dur="500"/>
                                        <p:tgtEl>
                                          <p:spTgt spid="54"/>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57"/>
                                        </p:tgtEl>
                                        <p:attrNameLst>
                                          <p:attrName>style.visibility</p:attrName>
                                        </p:attrNameLst>
                                      </p:cBhvr>
                                      <p:to>
                                        <p:strVal val="visible"/>
                                      </p:to>
                                    </p:set>
                                    <p:animEffect transition="in" filter="wipe(down)">
                                      <p:cBhvr>
                                        <p:cTn id="134" dur="500"/>
                                        <p:tgtEl>
                                          <p:spTgt spid="57"/>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animEffect transition="in" filter="wipe(down)">
                                      <p:cBhvr>
                                        <p:cTn id="137" dur="500"/>
                                        <p:tgtEl>
                                          <p:spTgt spid="58"/>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59"/>
                                        </p:tgtEl>
                                        <p:attrNameLst>
                                          <p:attrName>style.visibility</p:attrName>
                                        </p:attrNameLst>
                                      </p:cBhvr>
                                      <p:to>
                                        <p:strVal val="visible"/>
                                      </p:to>
                                    </p:set>
                                    <p:animEffect transition="in" filter="wipe(down)">
                                      <p:cBhvr>
                                        <p:cTn id="1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45" grpId="0"/>
      <p:bldP spid="46" grpId="0"/>
      <p:bldP spid="47" grpId="0"/>
      <p:bldP spid="49" grpId="0"/>
      <p:bldP spid="50" grpId="0"/>
      <p:bldP spid="51" grpId="0"/>
      <p:bldP spid="52" grpId="0"/>
      <p:bldP spid="53" grpId="0"/>
      <p:bldP spid="54" grpId="0"/>
      <p:bldP spid="57" grpId="0"/>
      <p:bldP spid="58"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DEC11C-F004-4CE2-8779-D275AA75AB3E}"/>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3A839B6A-4D12-4C4E-9853-BE0A0FD46F56}"/>
              </a:ext>
            </a:extLst>
          </p:cNvPr>
          <p:cNvSpPr txBox="1"/>
          <p:nvPr/>
        </p:nvSpPr>
        <p:spPr>
          <a:xfrm>
            <a:off x="539552" y="627534"/>
            <a:ext cx="1890056" cy="369332"/>
          </a:xfrm>
          <a:prstGeom prst="rect">
            <a:avLst/>
          </a:prstGeom>
          <a:solidFill>
            <a:schemeClr val="accent1"/>
          </a:solidFill>
          <a:ln>
            <a:solidFill>
              <a:schemeClr val="accent1"/>
            </a:solidFill>
          </a:ln>
        </p:spPr>
        <p:txBody>
          <a:bodyPr wrap="square" rtlCol="0">
            <a:spAutoFit/>
          </a:bodyPr>
          <a:lstStyle/>
          <a:p>
            <a:r>
              <a:rPr lang="en-US" altLang="zh-CN" b="1">
                <a:solidFill>
                  <a:schemeClr val="bg1"/>
                </a:solidFill>
              </a:rPr>
              <a:t>Cube &amp; Cuboid</a:t>
            </a:r>
            <a:endParaRPr lang="zh-CN" altLang="en-US" b="1">
              <a:solidFill>
                <a:schemeClr val="bg1"/>
              </a:solidFill>
            </a:endParaRPr>
          </a:p>
        </p:txBody>
      </p:sp>
      <p:sp>
        <p:nvSpPr>
          <p:cNvPr id="9" name="立方体 8">
            <a:extLst>
              <a:ext uri="{FF2B5EF4-FFF2-40B4-BE49-F238E27FC236}">
                <a16:creationId xmlns:a16="http://schemas.microsoft.com/office/drawing/2014/main" id="{EED8E15C-F763-4AA2-B84D-A6F202B1CA33}"/>
              </a:ext>
            </a:extLst>
          </p:cNvPr>
          <p:cNvSpPr/>
          <p:nvPr/>
        </p:nvSpPr>
        <p:spPr>
          <a:xfrm>
            <a:off x="1259632" y="267536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立方体 9">
            <a:extLst>
              <a:ext uri="{FF2B5EF4-FFF2-40B4-BE49-F238E27FC236}">
                <a16:creationId xmlns:a16="http://schemas.microsoft.com/office/drawing/2014/main" id="{6D785A28-16FD-4570-BC1F-39FD3DB11F0A}"/>
              </a:ext>
            </a:extLst>
          </p:cNvPr>
          <p:cNvSpPr/>
          <p:nvPr/>
        </p:nvSpPr>
        <p:spPr>
          <a:xfrm>
            <a:off x="1259632" y="224838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立方体 10">
            <a:extLst>
              <a:ext uri="{FF2B5EF4-FFF2-40B4-BE49-F238E27FC236}">
                <a16:creationId xmlns:a16="http://schemas.microsoft.com/office/drawing/2014/main" id="{7893E8F8-0479-4433-B8DC-7BFB1F2D7853}"/>
              </a:ext>
            </a:extLst>
          </p:cNvPr>
          <p:cNvSpPr/>
          <p:nvPr/>
        </p:nvSpPr>
        <p:spPr>
          <a:xfrm>
            <a:off x="1259632" y="182537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立方体 11">
            <a:extLst>
              <a:ext uri="{FF2B5EF4-FFF2-40B4-BE49-F238E27FC236}">
                <a16:creationId xmlns:a16="http://schemas.microsoft.com/office/drawing/2014/main" id="{B1D77C09-B04F-4A59-BFA5-D7DA0BEC5CC3}"/>
              </a:ext>
            </a:extLst>
          </p:cNvPr>
          <p:cNvSpPr/>
          <p:nvPr/>
        </p:nvSpPr>
        <p:spPr>
          <a:xfrm>
            <a:off x="1691680" y="267140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立方体 12">
            <a:extLst>
              <a:ext uri="{FF2B5EF4-FFF2-40B4-BE49-F238E27FC236}">
                <a16:creationId xmlns:a16="http://schemas.microsoft.com/office/drawing/2014/main" id="{B982BCB5-BF3A-4580-8746-9AD55DB54C6C}"/>
              </a:ext>
            </a:extLst>
          </p:cNvPr>
          <p:cNvSpPr/>
          <p:nvPr/>
        </p:nvSpPr>
        <p:spPr>
          <a:xfrm>
            <a:off x="1691680" y="224441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立方体 13">
            <a:extLst>
              <a:ext uri="{FF2B5EF4-FFF2-40B4-BE49-F238E27FC236}">
                <a16:creationId xmlns:a16="http://schemas.microsoft.com/office/drawing/2014/main" id="{605E434D-6DCE-4931-BE44-B5C96EEB5CD2}"/>
              </a:ext>
            </a:extLst>
          </p:cNvPr>
          <p:cNvSpPr/>
          <p:nvPr/>
        </p:nvSpPr>
        <p:spPr>
          <a:xfrm>
            <a:off x="1691680" y="182140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立方体 14">
            <a:extLst>
              <a:ext uri="{FF2B5EF4-FFF2-40B4-BE49-F238E27FC236}">
                <a16:creationId xmlns:a16="http://schemas.microsoft.com/office/drawing/2014/main" id="{F0E85050-FE53-4DF9-8124-C1653A4836BE}"/>
              </a:ext>
            </a:extLst>
          </p:cNvPr>
          <p:cNvSpPr/>
          <p:nvPr/>
        </p:nvSpPr>
        <p:spPr>
          <a:xfrm>
            <a:off x="2123728" y="267140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立方体 15">
            <a:extLst>
              <a:ext uri="{FF2B5EF4-FFF2-40B4-BE49-F238E27FC236}">
                <a16:creationId xmlns:a16="http://schemas.microsoft.com/office/drawing/2014/main" id="{D13A7983-0CC0-45E5-A179-7B161F559A4B}"/>
              </a:ext>
            </a:extLst>
          </p:cNvPr>
          <p:cNvSpPr/>
          <p:nvPr/>
        </p:nvSpPr>
        <p:spPr>
          <a:xfrm>
            <a:off x="2123728" y="224441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立方体 16">
            <a:extLst>
              <a:ext uri="{FF2B5EF4-FFF2-40B4-BE49-F238E27FC236}">
                <a16:creationId xmlns:a16="http://schemas.microsoft.com/office/drawing/2014/main" id="{15BFCA3E-8634-43A4-BDFA-F4B1901826D1}"/>
              </a:ext>
            </a:extLst>
          </p:cNvPr>
          <p:cNvSpPr/>
          <p:nvPr/>
        </p:nvSpPr>
        <p:spPr>
          <a:xfrm>
            <a:off x="2123728" y="182140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A26FD6AE-9313-4227-968F-6AD6F1537740}"/>
              </a:ext>
            </a:extLst>
          </p:cNvPr>
          <p:cNvSpPr/>
          <p:nvPr/>
        </p:nvSpPr>
        <p:spPr>
          <a:xfrm>
            <a:off x="1079612" y="284635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9" name="立方体 18">
            <a:extLst>
              <a:ext uri="{FF2B5EF4-FFF2-40B4-BE49-F238E27FC236}">
                <a16:creationId xmlns:a16="http://schemas.microsoft.com/office/drawing/2014/main" id="{FB1F12AC-2A2E-4280-9DA2-A79B97C39016}"/>
              </a:ext>
            </a:extLst>
          </p:cNvPr>
          <p:cNvSpPr/>
          <p:nvPr/>
        </p:nvSpPr>
        <p:spPr>
          <a:xfrm>
            <a:off x="1079612" y="241937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979D2D1A-AF73-48BA-A8AF-626951F97D4B}"/>
              </a:ext>
            </a:extLst>
          </p:cNvPr>
          <p:cNvSpPr/>
          <p:nvPr/>
        </p:nvSpPr>
        <p:spPr>
          <a:xfrm>
            <a:off x="1079612" y="199635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765FA69B-98B0-424E-AADD-2C190B6AC00B}"/>
              </a:ext>
            </a:extLst>
          </p:cNvPr>
          <p:cNvSpPr/>
          <p:nvPr/>
        </p:nvSpPr>
        <p:spPr>
          <a:xfrm>
            <a:off x="1511660" y="284238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F8CB0278-F367-470E-85EC-AF995AE6FC5A}"/>
              </a:ext>
            </a:extLst>
          </p:cNvPr>
          <p:cNvSpPr/>
          <p:nvPr/>
        </p:nvSpPr>
        <p:spPr>
          <a:xfrm>
            <a:off x="1511660" y="241540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id="{EFA01FFD-C95B-4D34-9B98-3991122A5BE7}"/>
              </a:ext>
            </a:extLst>
          </p:cNvPr>
          <p:cNvSpPr/>
          <p:nvPr/>
        </p:nvSpPr>
        <p:spPr>
          <a:xfrm>
            <a:off x="1511660" y="199239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 name="立方体 23">
            <a:extLst>
              <a:ext uri="{FF2B5EF4-FFF2-40B4-BE49-F238E27FC236}">
                <a16:creationId xmlns:a16="http://schemas.microsoft.com/office/drawing/2014/main" id="{B3038B7F-F8BB-4385-BCEA-86D791389201}"/>
              </a:ext>
            </a:extLst>
          </p:cNvPr>
          <p:cNvSpPr/>
          <p:nvPr/>
        </p:nvSpPr>
        <p:spPr>
          <a:xfrm>
            <a:off x="1943708" y="284238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立方体 24">
            <a:extLst>
              <a:ext uri="{FF2B5EF4-FFF2-40B4-BE49-F238E27FC236}">
                <a16:creationId xmlns:a16="http://schemas.microsoft.com/office/drawing/2014/main" id="{6B9CABF4-28DF-4EA4-993F-CF60B0D2A9BC}"/>
              </a:ext>
            </a:extLst>
          </p:cNvPr>
          <p:cNvSpPr/>
          <p:nvPr/>
        </p:nvSpPr>
        <p:spPr>
          <a:xfrm>
            <a:off x="1943708" y="241540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立方体 25">
            <a:extLst>
              <a:ext uri="{FF2B5EF4-FFF2-40B4-BE49-F238E27FC236}">
                <a16:creationId xmlns:a16="http://schemas.microsoft.com/office/drawing/2014/main" id="{2CEF784D-4FC2-48AA-8090-11DB1A042DED}"/>
              </a:ext>
            </a:extLst>
          </p:cNvPr>
          <p:cNvSpPr/>
          <p:nvPr/>
        </p:nvSpPr>
        <p:spPr>
          <a:xfrm>
            <a:off x="1943708" y="199239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4F9078A1-F6ED-4899-AF80-96DA7F11F535}"/>
              </a:ext>
            </a:extLst>
          </p:cNvPr>
          <p:cNvSpPr/>
          <p:nvPr/>
        </p:nvSpPr>
        <p:spPr>
          <a:xfrm>
            <a:off x="899592" y="302130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8" name="立方体 27">
            <a:extLst>
              <a:ext uri="{FF2B5EF4-FFF2-40B4-BE49-F238E27FC236}">
                <a16:creationId xmlns:a16="http://schemas.microsoft.com/office/drawing/2014/main" id="{E6F4C154-F4D3-48AB-B548-7F10A49F26C7}"/>
              </a:ext>
            </a:extLst>
          </p:cNvPr>
          <p:cNvSpPr/>
          <p:nvPr/>
        </p:nvSpPr>
        <p:spPr>
          <a:xfrm>
            <a:off x="899592" y="259432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9" name="立方体 28">
            <a:extLst>
              <a:ext uri="{FF2B5EF4-FFF2-40B4-BE49-F238E27FC236}">
                <a16:creationId xmlns:a16="http://schemas.microsoft.com/office/drawing/2014/main" id="{41F4439F-134E-4067-BA12-DCD03DE95D57}"/>
              </a:ext>
            </a:extLst>
          </p:cNvPr>
          <p:cNvSpPr/>
          <p:nvPr/>
        </p:nvSpPr>
        <p:spPr>
          <a:xfrm>
            <a:off x="899592" y="217131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0" name="立方体 29">
            <a:extLst>
              <a:ext uri="{FF2B5EF4-FFF2-40B4-BE49-F238E27FC236}">
                <a16:creationId xmlns:a16="http://schemas.microsoft.com/office/drawing/2014/main" id="{AC2E1DD9-8476-4C46-9D52-CD1987A6257A}"/>
              </a:ext>
            </a:extLst>
          </p:cNvPr>
          <p:cNvSpPr/>
          <p:nvPr/>
        </p:nvSpPr>
        <p:spPr>
          <a:xfrm>
            <a:off x="1331640" y="301734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1" name="立方体 30">
            <a:extLst>
              <a:ext uri="{FF2B5EF4-FFF2-40B4-BE49-F238E27FC236}">
                <a16:creationId xmlns:a16="http://schemas.microsoft.com/office/drawing/2014/main" id="{67D8CA70-7AEA-4A4D-B968-92554E0E287C}"/>
              </a:ext>
            </a:extLst>
          </p:cNvPr>
          <p:cNvSpPr/>
          <p:nvPr/>
        </p:nvSpPr>
        <p:spPr>
          <a:xfrm>
            <a:off x="1331640" y="259035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2" name="立方体 31">
            <a:extLst>
              <a:ext uri="{FF2B5EF4-FFF2-40B4-BE49-F238E27FC236}">
                <a16:creationId xmlns:a16="http://schemas.microsoft.com/office/drawing/2014/main" id="{83B87C22-36C3-487E-919A-F5E23C748E8F}"/>
              </a:ext>
            </a:extLst>
          </p:cNvPr>
          <p:cNvSpPr/>
          <p:nvPr/>
        </p:nvSpPr>
        <p:spPr>
          <a:xfrm>
            <a:off x="1331640" y="21673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900"/>
          </a:p>
        </p:txBody>
      </p:sp>
      <p:sp>
        <p:nvSpPr>
          <p:cNvPr id="33" name="立方体 32">
            <a:extLst>
              <a:ext uri="{FF2B5EF4-FFF2-40B4-BE49-F238E27FC236}">
                <a16:creationId xmlns:a16="http://schemas.microsoft.com/office/drawing/2014/main" id="{4BAF8D37-EC43-40A0-8E8E-2DC1CACA9BBA}"/>
              </a:ext>
            </a:extLst>
          </p:cNvPr>
          <p:cNvSpPr/>
          <p:nvPr/>
        </p:nvSpPr>
        <p:spPr>
          <a:xfrm>
            <a:off x="1763688" y="301734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4" name="立方体 33">
            <a:extLst>
              <a:ext uri="{FF2B5EF4-FFF2-40B4-BE49-F238E27FC236}">
                <a16:creationId xmlns:a16="http://schemas.microsoft.com/office/drawing/2014/main" id="{5872D616-91E8-4080-9A21-209592E88DDD}"/>
              </a:ext>
            </a:extLst>
          </p:cNvPr>
          <p:cNvSpPr/>
          <p:nvPr/>
        </p:nvSpPr>
        <p:spPr>
          <a:xfrm>
            <a:off x="1763688" y="259035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5" name="立方体 34">
            <a:extLst>
              <a:ext uri="{FF2B5EF4-FFF2-40B4-BE49-F238E27FC236}">
                <a16:creationId xmlns:a16="http://schemas.microsoft.com/office/drawing/2014/main" id="{641FF2B0-B261-491C-B124-607F20F764A9}"/>
              </a:ext>
            </a:extLst>
          </p:cNvPr>
          <p:cNvSpPr/>
          <p:nvPr/>
        </p:nvSpPr>
        <p:spPr>
          <a:xfrm>
            <a:off x="1763688" y="21673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8FB44C99-3DFF-49AE-BF14-41C423EEA7E4}"/>
              </a:ext>
            </a:extLst>
          </p:cNvPr>
          <p:cNvCxnSpPr>
            <a:cxnSpLocks/>
          </p:cNvCxnSpPr>
          <p:nvPr/>
        </p:nvCxnSpPr>
        <p:spPr>
          <a:xfrm>
            <a:off x="773578" y="3661983"/>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95A19FD2-BE61-4B2F-AF84-720EA25145EA}"/>
              </a:ext>
            </a:extLst>
          </p:cNvPr>
          <p:cNvCxnSpPr>
            <a:cxnSpLocks/>
          </p:cNvCxnSpPr>
          <p:nvPr/>
        </p:nvCxnSpPr>
        <p:spPr>
          <a:xfrm flipH="1" flipV="1">
            <a:off x="727803" y="1776260"/>
            <a:ext cx="18156" cy="1898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5C7C8C9-1927-4C3A-B285-49321059BC98}"/>
              </a:ext>
            </a:extLst>
          </p:cNvPr>
          <p:cNvCxnSpPr>
            <a:cxnSpLocks/>
          </p:cNvCxnSpPr>
          <p:nvPr/>
        </p:nvCxnSpPr>
        <p:spPr>
          <a:xfrm flipV="1">
            <a:off x="740127" y="1263973"/>
            <a:ext cx="864096" cy="962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A00686DF-448E-46AD-8D17-76831F7819AB}"/>
              </a:ext>
            </a:extLst>
          </p:cNvPr>
          <p:cNvSpPr/>
          <p:nvPr/>
        </p:nvSpPr>
        <p:spPr>
          <a:xfrm>
            <a:off x="2304618" y="3694436"/>
            <a:ext cx="595035" cy="338554"/>
          </a:xfrm>
          <a:prstGeom prst="rect">
            <a:avLst/>
          </a:prstGeom>
        </p:spPr>
        <p:txBody>
          <a:bodyPr wrap="none">
            <a:spAutoFit/>
          </a:bodyPr>
          <a:lstStyle/>
          <a:p>
            <a:r>
              <a:rPr lang="zh-CN" altLang="en-US" sz="1600"/>
              <a:t>地区</a:t>
            </a:r>
          </a:p>
        </p:txBody>
      </p:sp>
      <p:sp>
        <p:nvSpPr>
          <p:cNvPr id="40" name="矩形 39">
            <a:extLst>
              <a:ext uri="{FF2B5EF4-FFF2-40B4-BE49-F238E27FC236}">
                <a16:creationId xmlns:a16="http://schemas.microsoft.com/office/drawing/2014/main" id="{65412672-0B81-4D32-AE3C-6A711C6FB098}"/>
              </a:ext>
            </a:extLst>
          </p:cNvPr>
          <p:cNvSpPr/>
          <p:nvPr/>
        </p:nvSpPr>
        <p:spPr>
          <a:xfrm>
            <a:off x="183891" y="1902693"/>
            <a:ext cx="595035" cy="338554"/>
          </a:xfrm>
          <a:prstGeom prst="rect">
            <a:avLst/>
          </a:prstGeom>
        </p:spPr>
        <p:txBody>
          <a:bodyPr wrap="none">
            <a:spAutoFit/>
          </a:bodyPr>
          <a:lstStyle/>
          <a:p>
            <a:r>
              <a:rPr lang="zh-CN" altLang="en-US" sz="1600"/>
              <a:t>品类</a:t>
            </a:r>
          </a:p>
        </p:txBody>
      </p:sp>
      <p:sp>
        <p:nvSpPr>
          <p:cNvPr id="41" name="矩形 40">
            <a:extLst>
              <a:ext uri="{FF2B5EF4-FFF2-40B4-BE49-F238E27FC236}">
                <a16:creationId xmlns:a16="http://schemas.microsoft.com/office/drawing/2014/main" id="{5BE3BE49-AF3B-4980-8FEF-E8FA0C645E5E}"/>
              </a:ext>
            </a:extLst>
          </p:cNvPr>
          <p:cNvSpPr/>
          <p:nvPr/>
        </p:nvSpPr>
        <p:spPr>
          <a:xfrm>
            <a:off x="1561902" y="1243510"/>
            <a:ext cx="1065882" cy="338554"/>
          </a:xfrm>
          <a:prstGeom prst="rect">
            <a:avLst/>
          </a:prstGeom>
        </p:spPr>
        <p:txBody>
          <a:bodyPr wrap="square">
            <a:spAutoFit/>
          </a:bodyPr>
          <a:lstStyle/>
          <a:p>
            <a:r>
              <a:rPr lang="zh-CN" altLang="en-US" sz="1600"/>
              <a:t>时间（月）</a:t>
            </a:r>
          </a:p>
        </p:txBody>
      </p:sp>
      <p:sp>
        <p:nvSpPr>
          <p:cNvPr id="42" name="矩形 41">
            <a:extLst>
              <a:ext uri="{FF2B5EF4-FFF2-40B4-BE49-F238E27FC236}">
                <a16:creationId xmlns:a16="http://schemas.microsoft.com/office/drawing/2014/main" id="{15D056F4-ADA1-4D18-AB0F-E999AD0C8DC7}"/>
              </a:ext>
            </a:extLst>
          </p:cNvPr>
          <p:cNvSpPr/>
          <p:nvPr/>
        </p:nvSpPr>
        <p:spPr>
          <a:xfrm>
            <a:off x="899592" y="3699166"/>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43" name="矩形 42">
            <a:extLst>
              <a:ext uri="{FF2B5EF4-FFF2-40B4-BE49-F238E27FC236}">
                <a16:creationId xmlns:a16="http://schemas.microsoft.com/office/drawing/2014/main" id="{463AB01B-F057-41DA-A64B-BB44B96429C2}"/>
              </a:ext>
            </a:extLst>
          </p:cNvPr>
          <p:cNvSpPr/>
          <p:nvPr/>
        </p:nvSpPr>
        <p:spPr>
          <a:xfrm>
            <a:off x="1388743" y="3696451"/>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44" name="矩形 43">
            <a:extLst>
              <a:ext uri="{FF2B5EF4-FFF2-40B4-BE49-F238E27FC236}">
                <a16:creationId xmlns:a16="http://schemas.microsoft.com/office/drawing/2014/main" id="{99581392-3BE8-4608-AA75-D2CD070D3CA3}"/>
              </a:ext>
            </a:extLst>
          </p:cNvPr>
          <p:cNvSpPr/>
          <p:nvPr/>
        </p:nvSpPr>
        <p:spPr>
          <a:xfrm>
            <a:off x="1805886" y="3699166"/>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45" name="矩形 44">
            <a:extLst>
              <a:ext uri="{FF2B5EF4-FFF2-40B4-BE49-F238E27FC236}">
                <a16:creationId xmlns:a16="http://schemas.microsoft.com/office/drawing/2014/main" id="{4E9FE11E-8BF7-4B33-B3FA-897A463E1DFF}"/>
              </a:ext>
            </a:extLst>
          </p:cNvPr>
          <p:cNvSpPr/>
          <p:nvPr/>
        </p:nvSpPr>
        <p:spPr>
          <a:xfrm>
            <a:off x="196545" y="3177166"/>
            <a:ext cx="595035" cy="338554"/>
          </a:xfrm>
          <a:prstGeom prst="rect">
            <a:avLst/>
          </a:prstGeom>
        </p:spPr>
        <p:txBody>
          <a:bodyPr wrap="none">
            <a:spAutoFit/>
          </a:bodyPr>
          <a:lstStyle/>
          <a:p>
            <a:r>
              <a:rPr lang="zh-CN" altLang="en-US" sz="1600"/>
              <a:t>电子</a:t>
            </a:r>
          </a:p>
        </p:txBody>
      </p:sp>
      <p:sp>
        <p:nvSpPr>
          <p:cNvPr id="46" name="矩形 45">
            <a:extLst>
              <a:ext uri="{FF2B5EF4-FFF2-40B4-BE49-F238E27FC236}">
                <a16:creationId xmlns:a16="http://schemas.microsoft.com/office/drawing/2014/main" id="{0FE16757-B79E-437F-8DFF-73BA125940C8}"/>
              </a:ext>
            </a:extLst>
          </p:cNvPr>
          <p:cNvSpPr/>
          <p:nvPr/>
        </p:nvSpPr>
        <p:spPr>
          <a:xfrm>
            <a:off x="178619" y="2748474"/>
            <a:ext cx="595035" cy="338554"/>
          </a:xfrm>
          <a:prstGeom prst="rect">
            <a:avLst/>
          </a:prstGeom>
        </p:spPr>
        <p:txBody>
          <a:bodyPr wrap="none">
            <a:spAutoFit/>
          </a:bodyPr>
          <a:lstStyle/>
          <a:p>
            <a:r>
              <a:rPr lang="zh-CN" altLang="en-US" sz="1600"/>
              <a:t>食品</a:t>
            </a:r>
          </a:p>
        </p:txBody>
      </p:sp>
      <p:sp>
        <p:nvSpPr>
          <p:cNvPr id="47" name="矩形 46">
            <a:extLst>
              <a:ext uri="{FF2B5EF4-FFF2-40B4-BE49-F238E27FC236}">
                <a16:creationId xmlns:a16="http://schemas.microsoft.com/office/drawing/2014/main" id="{B1C118E9-D4AD-4E3B-8CD4-8E3C057AA734}"/>
              </a:ext>
            </a:extLst>
          </p:cNvPr>
          <p:cNvSpPr/>
          <p:nvPr/>
        </p:nvSpPr>
        <p:spPr>
          <a:xfrm>
            <a:off x="194086" y="2331007"/>
            <a:ext cx="595035" cy="338554"/>
          </a:xfrm>
          <a:prstGeom prst="rect">
            <a:avLst/>
          </a:prstGeom>
        </p:spPr>
        <p:txBody>
          <a:bodyPr wrap="none">
            <a:spAutoFit/>
          </a:bodyPr>
          <a:lstStyle/>
          <a:p>
            <a:r>
              <a:rPr lang="zh-CN" altLang="en-US" sz="1600"/>
              <a:t>居家</a:t>
            </a:r>
          </a:p>
        </p:txBody>
      </p:sp>
      <p:sp>
        <p:nvSpPr>
          <p:cNvPr id="48" name="矩形 47">
            <a:extLst>
              <a:ext uri="{FF2B5EF4-FFF2-40B4-BE49-F238E27FC236}">
                <a16:creationId xmlns:a16="http://schemas.microsoft.com/office/drawing/2014/main" id="{B9623830-3C20-475D-8153-8CADD3F4B617}"/>
              </a:ext>
            </a:extLst>
          </p:cNvPr>
          <p:cNvSpPr/>
          <p:nvPr/>
        </p:nvSpPr>
        <p:spPr>
          <a:xfrm>
            <a:off x="727127" y="1728473"/>
            <a:ext cx="298479" cy="338554"/>
          </a:xfrm>
          <a:prstGeom prst="rect">
            <a:avLst/>
          </a:prstGeom>
        </p:spPr>
        <p:txBody>
          <a:bodyPr wrap="none">
            <a:spAutoFit/>
          </a:bodyPr>
          <a:lstStyle/>
          <a:p>
            <a:pPr algn="ctr" fontAlgn="ctr"/>
            <a:r>
              <a:rPr lang="en-US" altLang="zh-CN" sz="1600"/>
              <a:t>2</a:t>
            </a:r>
            <a:endParaRPr lang="zh-CN" altLang="en-US" sz="1600">
              <a:solidFill>
                <a:srgbClr val="000000"/>
              </a:solidFill>
              <a:latin typeface="等线" panose="02010600030101010101" pitchFamily="2" charset="-122"/>
              <a:ea typeface="等线" panose="02010600030101010101" pitchFamily="2" charset="-122"/>
            </a:endParaRPr>
          </a:p>
        </p:txBody>
      </p:sp>
      <p:sp>
        <p:nvSpPr>
          <p:cNvPr id="49" name="矩形 48">
            <a:extLst>
              <a:ext uri="{FF2B5EF4-FFF2-40B4-BE49-F238E27FC236}">
                <a16:creationId xmlns:a16="http://schemas.microsoft.com/office/drawing/2014/main" id="{1A2DBCD9-B609-4186-B4A5-C7E67C93462D}"/>
              </a:ext>
            </a:extLst>
          </p:cNvPr>
          <p:cNvSpPr/>
          <p:nvPr/>
        </p:nvSpPr>
        <p:spPr>
          <a:xfrm>
            <a:off x="909772" y="1486543"/>
            <a:ext cx="298479" cy="338554"/>
          </a:xfrm>
          <a:prstGeom prst="rect">
            <a:avLst/>
          </a:prstGeom>
        </p:spPr>
        <p:txBody>
          <a:bodyPr wrap="none">
            <a:spAutoFit/>
          </a:bodyPr>
          <a:lstStyle/>
          <a:p>
            <a:pPr algn="ctr" fontAlgn="ctr"/>
            <a:r>
              <a:rPr lang="en-US" altLang="zh-CN" sz="1600"/>
              <a:t>4</a:t>
            </a:r>
            <a:endParaRPr lang="zh-CN" altLang="en-US" sz="1600">
              <a:solidFill>
                <a:srgbClr val="000000"/>
              </a:solidFill>
              <a:latin typeface="等线" panose="02010600030101010101" pitchFamily="2" charset="-122"/>
              <a:ea typeface="等线" panose="02010600030101010101" pitchFamily="2" charset="-122"/>
            </a:endParaRPr>
          </a:p>
        </p:txBody>
      </p:sp>
      <p:sp>
        <p:nvSpPr>
          <p:cNvPr id="50" name="矩形 49">
            <a:extLst>
              <a:ext uri="{FF2B5EF4-FFF2-40B4-BE49-F238E27FC236}">
                <a16:creationId xmlns:a16="http://schemas.microsoft.com/office/drawing/2014/main" id="{D787C53C-2CBA-4BDE-99B0-22AE1EB4AA6C}"/>
              </a:ext>
            </a:extLst>
          </p:cNvPr>
          <p:cNvSpPr/>
          <p:nvPr/>
        </p:nvSpPr>
        <p:spPr>
          <a:xfrm>
            <a:off x="1034366" y="1268163"/>
            <a:ext cx="397032" cy="338554"/>
          </a:xfrm>
          <a:prstGeom prst="rect">
            <a:avLst/>
          </a:prstGeom>
        </p:spPr>
        <p:txBody>
          <a:bodyPr wrap="none">
            <a:spAutoFit/>
          </a:bodyPr>
          <a:lstStyle/>
          <a:p>
            <a:pPr algn="ctr" fontAlgn="ctr"/>
            <a:r>
              <a:rPr lang="en-US" altLang="zh-CN" sz="1600"/>
              <a:t>11</a:t>
            </a:r>
            <a:endParaRPr lang="zh-CN" altLang="en-US" sz="1600">
              <a:solidFill>
                <a:srgbClr val="000000"/>
              </a:solidFill>
              <a:latin typeface="等线" panose="02010600030101010101" pitchFamily="2" charset="-122"/>
              <a:ea typeface="等线" panose="02010600030101010101" pitchFamily="2" charset="-122"/>
            </a:endParaRPr>
          </a:p>
        </p:txBody>
      </p:sp>
      <p:sp>
        <p:nvSpPr>
          <p:cNvPr id="51" name="立方体 50">
            <a:extLst>
              <a:ext uri="{FF2B5EF4-FFF2-40B4-BE49-F238E27FC236}">
                <a16:creationId xmlns:a16="http://schemas.microsoft.com/office/drawing/2014/main" id="{7CD9D931-8E15-4699-BC3C-9ACBED37891F}"/>
              </a:ext>
            </a:extLst>
          </p:cNvPr>
          <p:cNvSpPr/>
          <p:nvPr/>
        </p:nvSpPr>
        <p:spPr>
          <a:xfrm>
            <a:off x="4376205" y="227412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2" name="立方体 51">
            <a:extLst>
              <a:ext uri="{FF2B5EF4-FFF2-40B4-BE49-F238E27FC236}">
                <a16:creationId xmlns:a16="http://schemas.microsoft.com/office/drawing/2014/main" id="{2DA58D8C-E3BD-43D3-897B-89B8C7E6B3E8}"/>
              </a:ext>
            </a:extLst>
          </p:cNvPr>
          <p:cNvSpPr/>
          <p:nvPr/>
        </p:nvSpPr>
        <p:spPr>
          <a:xfrm>
            <a:off x="4376205" y="184713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3" name="立方体 52">
            <a:extLst>
              <a:ext uri="{FF2B5EF4-FFF2-40B4-BE49-F238E27FC236}">
                <a16:creationId xmlns:a16="http://schemas.microsoft.com/office/drawing/2014/main" id="{5478433E-CC6A-4130-8E3B-3FF792E5973A}"/>
              </a:ext>
            </a:extLst>
          </p:cNvPr>
          <p:cNvSpPr/>
          <p:nvPr/>
        </p:nvSpPr>
        <p:spPr>
          <a:xfrm>
            <a:off x="4376205" y="142412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4" name="立方体 53">
            <a:extLst>
              <a:ext uri="{FF2B5EF4-FFF2-40B4-BE49-F238E27FC236}">
                <a16:creationId xmlns:a16="http://schemas.microsoft.com/office/drawing/2014/main" id="{3C955C18-CE06-4A83-A23F-633CDC9E7CAE}"/>
              </a:ext>
            </a:extLst>
          </p:cNvPr>
          <p:cNvSpPr/>
          <p:nvPr/>
        </p:nvSpPr>
        <p:spPr>
          <a:xfrm>
            <a:off x="4808253" y="227015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5" name="立方体 54">
            <a:extLst>
              <a:ext uri="{FF2B5EF4-FFF2-40B4-BE49-F238E27FC236}">
                <a16:creationId xmlns:a16="http://schemas.microsoft.com/office/drawing/2014/main" id="{13907A4D-8AED-4E91-A68D-FFB70EF03E80}"/>
              </a:ext>
            </a:extLst>
          </p:cNvPr>
          <p:cNvSpPr/>
          <p:nvPr/>
        </p:nvSpPr>
        <p:spPr>
          <a:xfrm>
            <a:off x="4808253" y="184317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6" name="立方体 55">
            <a:extLst>
              <a:ext uri="{FF2B5EF4-FFF2-40B4-BE49-F238E27FC236}">
                <a16:creationId xmlns:a16="http://schemas.microsoft.com/office/drawing/2014/main" id="{B891851A-731F-4C0A-8AC4-98F54689CAC3}"/>
              </a:ext>
            </a:extLst>
          </p:cNvPr>
          <p:cNvSpPr/>
          <p:nvPr/>
        </p:nvSpPr>
        <p:spPr>
          <a:xfrm>
            <a:off x="4808253" y="142015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900"/>
          </a:p>
        </p:txBody>
      </p:sp>
      <p:sp>
        <p:nvSpPr>
          <p:cNvPr id="57" name="立方体 56">
            <a:extLst>
              <a:ext uri="{FF2B5EF4-FFF2-40B4-BE49-F238E27FC236}">
                <a16:creationId xmlns:a16="http://schemas.microsoft.com/office/drawing/2014/main" id="{E4ADF893-E8B5-48B2-943C-565A8AFB6D32}"/>
              </a:ext>
            </a:extLst>
          </p:cNvPr>
          <p:cNvSpPr/>
          <p:nvPr/>
        </p:nvSpPr>
        <p:spPr>
          <a:xfrm>
            <a:off x="5240301" y="227015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8" name="立方体 57">
            <a:extLst>
              <a:ext uri="{FF2B5EF4-FFF2-40B4-BE49-F238E27FC236}">
                <a16:creationId xmlns:a16="http://schemas.microsoft.com/office/drawing/2014/main" id="{B78D2AFB-1C61-4350-87C6-394B843D83DC}"/>
              </a:ext>
            </a:extLst>
          </p:cNvPr>
          <p:cNvSpPr/>
          <p:nvPr/>
        </p:nvSpPr>
        <p:spPr>
          <a:xfrm>
            <a:off x="5240301" y="184317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9" name="立方体 58">
            <a:extLst>
              <a:ext uri="{FF2B5EF4-FFF2-40B4-BE49-F238E27FC236}">
                <a16:creationId xmlns:a16="http://schemas.microsoft.com/office/drawing/2014/main" id="{5A33331E-827D-4234-9A84-4E6345382AB4}"/>
              </a:ext>
            </a:extLst>
          </p:cNvPr>
          <p:cNvSpPr/>
          <p:nvPr/>
        </p:nvSpPr>
        <p:spPr>
          <a:xfrm>
            <a:off x="5240301" y="142015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728BCF50-F6EE-4C1F-AF56-4B4A391049B4}"/>
              </a:ext>
            </a:extLst>
          </p:cNvPr>
          <p:cNvCxnSpPr>
            <a:cxnSpLocks/>
          </p:cNvCxnSpPr>
          <p:nvPr/>
        </p:nvCxnSpPr>
        <p:spPr>
          <a:xfrm flipH="1" flipV="1">
            <a:off x="4147313" y="1099165"/>
            <a:ext cx="18156" cy="1898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5ACDCB8F-6125-4284-B94F-35F33B66A7EA}"/>
              </a:ext>
            </a:extLst>
          </p:cNvPr>
          <p:cNvSpPr/>
          <p:nvPr/>
        </p:nvSpPr>
        <p:spPr>
          <a:xfrm>
            <a:off x="5724128" y="3017341"/>
            <a:ext cx="595035" cy="338554"/>
          </a:xfrm>
          <a:prstGeom prst="rect">
            <a:avLst/>
          </a:prstGeom>
        </p:spPr>
        <p:txBody>
          <a:bodyPr wrap="none">
            <a:spAutoFit/>
          </a:bodyPr>
          <a:lstStyle/>
          <a:p>
            <a:r>
              <a:rPr lang="zh-CN" altLang="en-US" sz="1600"/>
              <a:t>地区</a:t>
            </a:r>
          </a:p>
        </p:txBody>
      </p:sp>
      <p:sp>
        <p:nvSpPr>
          <p:cNvPr id="62" name="矩形 61">
            <a:extLst>
              <a:ext uri="{FF2B5EF4-FFF2-40B4-BE49-F238E27FC236}">
                <a16:creationId xmlns:a16="http://schemas.microsoft.com/office/drawing/2014/main" id="{14F57B96-F6A4-4181-A11B-72DFA54CE5BC}"/>
              </a:ext>
            </a:extLst>
          </p:cNvPr>
          <p:cNvSpPr/>
          <p:nvPr/>
        </p:nvSpPr>
        <p:spPr>
          <a:xfrm>
            <a:off x="3603401" y="1225598"/>
            <a:ext cx="595035" cy="338554"/>
          </a:xfrm>
          <a:prstGeom prst="rect">
            <a:avLst/>
          </a:prstGeom>
        </p:spPr>
        <p:txBody>
          <a:bodyPr wrap="none">
            <a:spAutoFit/>
          </a:bodyPr>
          <a:lstStyle/>
          <a:p>
            <a:r>
              <a:rPr lang="zh-CN" altLang="en-US" sz="1600"/>
              <a:t>品类</a:t>
            </a:r>
          </a:p>
        </p:txBody>
      </p:sp>
      <p:sp>
        <p:nvSpPr>
          <p:cNvPr id="63" name="矩形 62">
            <a:extLst>
              <a:ext uri="{FF2B5EF4-FFF2-40B4-BE49-F238E27FC236}">
                <a16:creationId xmlns:a16="http://schemas.microsoft.com/office/drawing/2014/main" id="{4EAAB9AD-64EF-4592-9DB5-FB6EF9D40814}"/>
              </a:ext>
            </a:extLst>
          </p:cNvPr>
          <p:cNvSpPr/>
          <p:nvPr/>
        </p:nvSpPr>
        <p:spPr>
          <a:xfrm>
            <a:off x="4319102" y="3022071"/>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64" name="矩形 63">
            <a:extLst>
              <a:ext uri="{FF2B5EF4-FFF2-40B4-BE49-F238E27FC236}">
                <a16:creationId xmlns:a16="http://schemas.microsoft.com/office/drawing/2014/main" id="{C0E3C841-C0CC-466F-8124-E097A901324C}"/>
              </a:ext>
            </a:extLst>
          </p:cNvPr>
          <p:cNvSpPr/>
          <p:nvPr/>
        </p:nvSpPr>
        <p:spPr>
          <a:xfrm>
            <a:off x="4808253" y="3019356"/>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65" name="矩形 64">
            <a:extLst>
              <a:ext uri="{FF2B5EF4-FFF2-40B4-BE49-F238E27FC236}">
                <a16:creationId xmlns:a16="http://schemas.microsoft.com/office/drawing/2014/main" id="{8E2DD046-F4FE-4F42-885D-2509FF57FF03}"/>
              </a:ext>
            </a:extLst>
          </p:cNvPr>
          <p:cNvSpPr/>
          <p:nvPr/>
        </p:nvSpPr>
        <p:spPr>
          <a:xfrm>
            <a:off x="5225396" y="3022071"/>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66" name="矩形 65">
            <a:extLst>
              <a:ext uri="{FF2B5EF4-FFF2-40B4-BE49-F238E27FC236}">
                <a16:creationId xmlns:a16="http://schemas.microsoft.com/office/drawing/2014/main" id="{A2F28729-6A2C-4B71-A4E0-17D0B3DC569B}"/>
              </a:ext>
            </a:extLst>
          </p:cNvPr>
          <p:cNvSpPr/>
          <p:nvPr/>
        </p:nvSpPr>
        <p:spPr>
          <a:xfrm>
            <a:off x="3616055" y="2500071"/>
            <a:ext cx="595035" cy="338554"/>
          </a:xfrm>
          <a:prstGeom prst="rect">
            <a:avLst/>
          </a:prstGeom>
        </p:spPr>
        <p:txBody>
          <a:bodyPr wrap="none">
            <a:spAutoFit/>
          </a:bodyPr>
          <a:lstStyle/>
          <a:p>
            <a:r>
              <a:rPr lang="zh-CN" altLang="en-US" sz="1600"/>
              <a:t>电子</a:t>
            </a:r>
          </a:p>
        </p:txBody>
      </p:sp>
      <p:sp>
        <p:nvSpPr>
          <p:cNvPr id="67" name="矩形 66">
            <a:extLst>
              <a:ext uri="{FF2B5EF4-FFF2-40B4-BE49-F238E27FC236}">
                <a16:creationId xmlns:a16="http://schemas.microsoft.com/office/drawing/2014/main" id="{F70BC976-6C67-4810-8D99-541DFCBE4BBB}"/>
              </a:ext>
            </a:extLst>
          </p:cNvPr>
          <p:cNvSpPr/>
          <p:nvPr/>
        </p:nvSpPr>
        <p:spPr>
          <a:xfrm>
            <a:off x="3598129" y="2071379"/>
            <a:ext cx="595035" cy="338554"/>
          </a:xfrm>
          <a:prstGeom prst="rect">
            <a:avLst/>
          </a:prstGeom>
        </p:spPr>
        <p:txBody>
          <a:bodyPr wrap="none">
            <a:spAutoFit/>
          </a:bodyPr>
          <a:lstStyle/>
          <a:p>
            <a:r>
              <a:rPr lang="zh-CN" altLang="en-US" sz="1600"/>
              <a:t>食品</a:t>
            </a:r>
          </a:p>
        </p:txBody>
      </p:sp>
      <p:sp>
        <p:nvSpPr>
          <p:cNvPr id="68" name="矩形 67">
            <a:extLst>
              <a:ext uri="{FF2B5EF4-FFF2-40B4-BE49-F238E27FC236}">
                <a16:creationId xmlns:a16="http://schemas.microsoft.com/office/drawing/2014/main" id="{E54ADCFB-CD58-4AC0-864C-A57C173DF05E}"/>
              </a:ext>
            </a:extLst>
          </p:cNvPr>
          <p:cNvSpPr/>
          <p:nvPr/>
        </p:nvSpPr>
        <p:spPr>
          <a:xfrm>
            <a:off x="3613596" y="1653912"/>
            <a:ext cx="595035" cy="338554"/>
          </a:xfrm>
          <a:prstGeom prst="rect">
            <a:avLst/>
          </a:prstGeom>
        </p:spPr>
        <p:txBody>
          <a:bodyPr wrap="none">
            <a:spAutoFit/>
          </a:bodyPr>
          <a:lstStyle/>
          <a:p>
            <a:r>
              <a:rPr lang="zh-CN" altLang="en-US" sz="1600"/>
              <a:t>居家</a:t>
            </a:r>
          </a:p>
        </p:txBody>
      </p:sp>
      <p:cxnSp>
        <p:nvCxnSpPr>
          <p:cNvPr id="69" name="直接箭头连接符 68">
            <a:extLst>
              <a:ext uri="{FF2B5EF4-FFF2-40B4-BE49-F238E27FC236}">
                <a16:creationId xmlns:a16="http://schemas.microsoft.com/office/drawing/2014/main" id="{36561A8C-2484-49F8-855C-AF9CAF7D5508}"/>
              </a:ext>
            </a:extLst>
          </p:cNvPr>
          <p:cNvCxnSpPr>
            <a:cxnSpLocks/>
          </p:cNvCxnSpPr>
          <p:nvPr/>
        </p:nvCxnSpPr>
        <p:spPr>
          <a:xfrm>
            <a:off x="4193164" y="2973157"/>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0" name="立方体 69">
            <a:extLst>
              <a:ext uri="{FF2B5EF4-FFF2-40B4-BE49-F238E27FC236}">
                <a16:creationId xmlns:a16="http://schemas.microsoft.com/office/drawing/2014/main" id="{9BBD9C9A-276F-478A-B8A3-B93585A05B79}"/>
              </a:ext>
            </a:extLst>
          </p:cNvPr>
          <p:cNvSpPr/>
          <p:nvPr/>
        </p:nvSpPr>
        <p:spPr>
          <a:xfrm>
            <a:off x="6686391" y="232498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1" name="立方体 70">
            <a:extLst>
              <a:ext uri="{FF2B5EF4-FFF2-40B4-BE49-F238E27FC236}">
                <a16:creationId xmlns:a16="http://schemas.microsoft.com/office/drawing/2014/main" id="{4A4EF50B-2367-4C85-90B1-ED44BAF3E57B}"/>
              </a:ext>
            </a:extLst>
          </p:cNvPr>
          <p:cNvSpPr/>
          <p:nvPr/>
        </p:nvSpPr>
        <p:spPr>
          <a:xfrm>
            <a:off x="7118439" y="232101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2" name="立方体 71">
            <a:extLst>
              <a:ext uri="{FF2B5EF4-FFF2-40B4-BE49-F238E27FC236}">
                <a16:creationId xmlns:a16="http://schemas.microsoft.com/office/drawing/2014/main" id="{1C1858C2-4F97-474B-B297-2539047EB1C8}"/>
              </a:ext>
            </a:extLst>
          </p:cNvPr>
          <p:cNvSpPr/>
          <p:nvPr/>
        </p:nvSpPr>
        <p:spPr>
          <a:xfrm>
            <a:off x="7550487" y="232101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73" name="直接箭头连接符 72">
            <a:extLst>
              <a:ext uri="{FF2B5EF4-FFF2-40B4-BE49-F238E27FC236}">
                <a16:creationId xmlns:a16="http://schemas.microsoft.com/office/drawing/2014/main" id="{B0006209-3AE2-4F1C-B735-A54DCC3C2D9D}"/>
              </a:ext>
            </a:extLst>
          </p:cNvPr>
          <p:cNvCxnSpPr>
            <a:cxnSpLocks/>
          </p:cNvCxnSpPr>
          <p:nvPr/>
        </p:nvCxnSpPr>
        <p:spPr>
          <a:xfrm>
            <a:off x="6560377" y="2965661"/>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9EBF935B-7687-41E5-8DE4-172A7D924158}"/>
              </a:ext>
            </a:extLst>
          </p:cNvPr>
          <p:cNvSpPr/>
          <p:nvPr/>
        </p:nvSpPr>
        <p:spPr>
          <a:xfrm>
            <a:off x="8091417" y="2998114"/>
            <a:ext cx="595035" cy="338554"/>
          </a:xfrm>
          <a:prstGeom prst="rect">
            <a:avLst/>
          </a:prstGeom>
        </p:spPr>
        <p:txBody>
          <a:bodyPr wrap="none">
            <a:spAutoFit/>
          </a:bodyPr>
          <a:lstStyle/>
          <a:p>
            <a:r>
              <a:rPr lang="zh-CN" altLang="en-US" sz="1600"/>
              <a:t>地区</a:t>
            </a:r>
          </a:p>
        </p:txBody>
      </p:sp>
      <p:sp>
        <p:nvSpPr>
          <p:cNvPr id="75" name="矩形 74">
            <a:extLst>
              <a:ext uri="{FF2B5EF4-FFF2-40B4-BE49-F238E27FC236}">
                <a16:creationId xmlns:a16="http://schemas.microsoft.com/office/drawing/2014/main" id="{6493052D-D7B7-4220-875B-411ED13775E1}"/>
              </a:ext>
            </a:extLst>
          </p:cNvPr>
          <p:cNvSpPr/>
          <p:nvPr/>
        </p:nvSpPr>
        <p:spPr>
          <a:xfrm>
            <a:off x="6686391" y="3002844"/>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76" name="矩形 75">
            <a:extLst>
              <a:ext uri="{FF2B5EF4-FFF2-40B4-BE49-F238E27FC236}">
                <a16:creationId xmlns:a16="http://schemas.microsoft.com/office/drawing/2014/main" id="{FD286818-4897-4BE3-A680-4600C8FAEC62}"/>
              </a:ext>
            </a:extLst>
          </p:cNvPr>
          <p:cNvSpPr/>
          <p:nvPr/>
        </p:nvSpPr>
        <p:spPr>
          <a:xfrm>
            <a:off x="7175542" y="3000129"/>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77" name="矩形 76">
            <a:extLst>
              <a:ext uri="{FF2B5EF4-FFF2-40B4-BE49-F238E27FC236}">
                <a16:creationId xmlns:a16="http://schemas.microsoft.com/office/drawing/2014/main" id="{473A4BF4-808F-44E6-8E6F-DD62318668AF}"/>
              </a:ext>
            </a:extLst>
          </p:cNvPr>
          <p:cNvSpPr/>
          <p:nvPr/>
        </p:nvSpPr>
        <p:spPr>
          <a:xfrm>
            <a:off x="7592685" y="3002844"/>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78" name="矩形 77">
            <a:extLst>
              <a:ext uri="{FF2B5EF4-FFF2-40B4-BE49-F238E27FC236}">
                <a16:creationId xmlns:a16="http://schemas.microsoft.com/office/drawing/2014/main" id="{72C7C0E0-2A4F-455D-8896-D827E4F42B8B}"/>
              </a:ext>
            </a:extLst>
          </p:cNvPr>
          <p:cNvSpPr/>
          <p:nvPr/>
        </p:nvSpPr>
        <p:spPr>
          <a:xfrm>
            <a:off x="3915585" y="3863713"/>
            <a:ext cx="2254194" cy="923330"/>
          </a:xfrm>
          <a:prstGeom prst="rect">
            <a:avLst/>
          </a:prstGeom>
        </p:spPr>
        <p:txBody>
          <a:bodyPr wrap="square">
            <a:spAutoFit/>
          </a:bodyPr>
          <a:lstStyle/>
          <a:p>
            <a:r>
              <a:rPr lang="zh-CN" altLang="en-US"/>
              <a:t>角度</a:t>
            </a:r>
            <a:r>
              <a:rPr lang="en-US" altLang="zh-CN"/>
              <a:t>4</a:t>
            </a:r>
            <a:r>
              <a:rPr lang="zh-CN" altLang="en-US"/>
              <a:t>：地区，品类</a:t>
            </a:r>
            <a:endParaRPr lang="en-US" altLang="zh-CN"/>
          </a:p>
          <a:p>
            <a:r>
              <a:rPr lang="zh-CN" altLang="en-US"/>
              <a:t>角度</a:t>
            </a:r>
            <a:r>
              <a:rPr lang="en-US" altLang="zh-CN"/>
              <a:t>5</a:t>
            </a:r>
            <a:r>
              <a:rPr lang="zh-CN" altLang="en-US"/>
              <a:t>：地区，时间</a:t>
            </a:r>
            <a:endParaRPr lang="en-US" altLang="zh-CN"/>
          </a:p>
          <a:p>
            <a:r>
              <a:rPr lang="zh-CN" altLang="en-US"/>
              <a:t>角度</a:t>
            </a:r>
            <a:r>
              <a:rPr lang="en-US" altLang="zh-CN"/>
              <a:t>6</a:t>
            </a:r>
            <a:r>
              <a:rPr lang="zh-CN" altLang="en-US"/>
              <a:t>：品类，时间</a:t>
            </a:r>
            <a:endParaRPr lang="en-US" altLang="zh-CN"/>
          </a:p>
        </p:txBody>
      </p:sp>
      <p:sp>
        <p:nvSpPr>
          <p:cNvPr id="79" name="矩形 78">
            <a:extLst>
              <a:ext uri="{FF2B5EF4-FFF2-40B4-BE49-F238E27FC236}">
                <a16:creationId xmlns:a16="http://schemas.microsoft.com/office/drawing/2014/main" id="{C9DA7264-F1D6-4446-B624-C745F33EB546}"/>
              </a:ext>
            </a:extLst>
          </p:cNvPr>
          <p:cNvSpPr/>
          <p:nvPr/>
        </p:nvSpPr>
        <p:spPr>
          <a:xfrm>
            <a:off x="539552" y="4417215"/>
            <a:ext cx="2852063" cy="369332"/>
          </a:xfrm>
          <a:prstGeom prst="rect">
            <a:avLst/>
          </a:prstGeom>
        </p:spPr>
        <p:txBody>
          <a:bodyPr wrap="none">
            <a:spAutoFit/>
          </a:bodyPr>
          <a:lstStyle/>
          <a:p>
            <a:r>
              <a:rPr lang="zh-CN" altLang="en-US"/>
              <a:t>角度</a:t>
            </a:r>
            <a:r>
              <a:rPr lang="en-US" altLang="zh-CN"/>
              <a:t>7</a:t>
            </a:r>
            <a:r>
              <a:rPr lang="zh-CN" altLang="en-US"/>
              <a:t>：地区，品类，时间</a:t>
            </a:r>
          </a:p>
        </p:txBody>
      </p:sp>
      <p:sp>
        <p:nvSpPr>
          <p:cNvPr id="80" name="矩形 79">
            <a:extLst>
              <a:ext uri="{FF2B5EF4-FFF2-40B4-BE49-F238E27FC236}">
                <a16:creationId xmlns:a16="http://schemas.microsoft.com/office/drawing/2014/main" id="{401C1824-6354-4951-ABBD-3759F45ABE83}"/>
              </a:ext>
            </a:extLst>
          </p:cNvPr>
          <p:cNvSpPr/>
          <p:nvPr/>
        </p:nvSpPr>
        <p:spPr>
          <a:xfrm>
            <a:off x="6731554" y="3867614"/>
            <a:ext cx="1756031" cy="923330"/>
          </a:xfrm>
          <a:prstGeom prst="rect">
            <a:avLst/>
          </a:prstGeom>
        </p:spPr>
        <p:txBody>
          <a:bodyPr wrap="square">
            <a:spAutoFit/>
          </a:bodyPr>
          <a:lstStyle/>
          <a:p>
            <a:r>
              <a:rPr lang="zh-CN" altLang="en-US"/>
              <a:t>角度</a:t>
            </a:r>
            <a:r>
              <a:rPr lang="en-US" altLang="zh-CN"/>
              <a:t>1</a:t>
            </a:r>
            <a:r>
              <a:rPr lang="zh-CN" altLang="en-US"/>
              <a:t>：地区</a:t>
            </a:r>
            <a:endParaRPr lang="en-US" altLang="zh-CN"/>
          </a:p>
          <a:p>
            <a:r>
              <a:rPr lang="zh-CN" altLang="en-US"/>
              <a:t>角度</a:t>
            </a:r>
            <a:r>
              <a:rPr lang="en-US" altLang="zh-CN"/>
              <a:t>2</a:t>
            </a:r>
            <a:r>
              <a:rPr lang="zh-CN" altLang="en-US"/>
              <a:t>：品类</a:t>
            </a:r>
            <a:endParaRPr lang="en-US" altLang="zh-CN"/>
          </a:p>
          <a:p>
            <a:r>
              <a:rPr lang="zh-CN" altLang="en-US"/>
              <a:t>角度</a:t>
            </a:r>
            <a:r>
              <a:rPr lang="en-US" altLang="zh-CN"/>
              <a:t>3</a:t>
            </a:r>
            <a:r>
              <a:rPr lang="zh-CN" altLang="en-US"/>
              <a:t>：时间</a:t>
            </a:r>
            <a:endParaRPr lang="en-US" altLang="zh-CN"/>
          </a:p>
        </p:txBody>
      </p:sp>
    </p:spTree>
    <p:extLst>
      <p:ext uri="{BB962C8B-B14F-4D97-AF65-F5344CB8AC3E}">
        <p14:creationId xmlns:p14="http://schemas.microsoft.com/office/powerpoint/2010/main" val="85450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ipe(down)">
                                      <p:cBhvr>
                                        <p:cTn id="1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9" grpId="0"/>
      <p:bldP spid="40" grpId="0"/>
      <p:bldP spid="41" grpId="0"/>
      <p:bldP spid="42" grpId="0"/>
      <p:bldP spid="43" grpId="0"/>
      <p:bldP spid="44" grpId="0"/>
      <p:bldP spid="45" grpId="0"/>
      <p:bldP spid="46" grpId="0"/>
      <p:bldP spid="47" grpId="0"/>
      <p:bldP spid="48" grpId="0"/>
      <p:bldP spid="49" grpId="0"/>
      <p:bldP spid="50" grpId="0"/>
      <p:bldP spid="51" grpId="0" animBg="1"/>
      <p:bldP spid="52" grpId="0" animBg="1"/>
      <p:bldP spid="53" grpId="0" animBg="1"/>
      <p:bldP spid="54" grpId="0" animBg="1"/>
      <p:bldP spid="55" grpId="0" animBg="1"/>
      <p:bldP spid="56" grpId="0" animBg="1"/>
      <p:bldP spid="57" grpId="0" animBg="1"/>
      <p:bldP spid="58" grpId="0" animBg="1"/>
      <p:bldP spid="59" grpId="0" animBg="1"/>
      <p:bldP spid="61" grpId="0"/>
      <p:bldP spid="62" grpId="0"/>
      <p:bldP spid="63" grpId="0"/>
      <p:bldP spid="64" grpId="0"/>
      <p:bldP spid="65" grpId="0"/>
      <p:bldP spid="66" grpId="0"/>
      <p:bldP spid="67" grpId="0"/>
      <p:bldP spid="68" grpId="0"/>
      <p:bldP spid="70" grpId="0" animBg="1"/>
      <p:bldP spid="71" grpId="0" animBg="1"/>
      <p:bldP spid="72" grpId="0" animBg="1"/>
      <p:bldP spid="74" grpId="0"/>
      <p:bldP spid="75" grpId="0"/>
      <p:bldP spid="76" grpId="0"/>
      <p:bldP spid="77" grpId="0"/>
      <p:bldP spid="78" grpId="0"/>
      <p:bldP spid="79" grpId="0"/>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96DA49-395B-40D6-8B9D-EA72161680A1}"/>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FC7848D4-38CA-4DCE-8327-5CED5A2F1B94}"/>
              </a:ext>
            </a:extLst>
          </p:cNvPr>
          <p:cNvSpPr txBox="1"/>
          <p:nvPr/>
        </p:nvSpPr>
        <p:spPr>
          <a:xfrm>
            <a:off x="539552" y="627534"/>
            <a:ext cx="2808312" cy="369332"/>
          </a:xfrm>
          <a:prstGeom prst="rect">
            <a:avLst/>
          </a:prstGeom>
          <a:solidFill>
            <a:schemeClr val="accent1"/>
          </a:solidFill>
        </p:spPr>
        <p:txBody>
          <a:bodyPr wrap="square" rtlCol="0">
            <a:spAutoFit/>
          </a:bodyPr>
          <a:lstStyle/>
          <a:p>
            <a:r>
              <a:rPr lang="en-US" altLang="zh-CN" b="1">
                <a:solidFill>
                  <a:schemeClr val="bg1"/>
                </a:solidFill>
              </a:rPr>
              <a:t>Star Schema</a:t>
            </a:r>
            <a:r>
              <a:rPr lang="zh-CN" altLang="en-US" b="1">
                <a:solidFill>
                  <a:schemeClr val="bg1"/>
                </a:solidFill>
              </a:rPr>
              <a:t>（星型模型）</a:t>
            </a:r>
          </a:p>
        </p:txBody>
      </p:sp>
      <p:graphicFrame>
        <p:nvGraphicFramePr>
          <p:cNvPr id="6" name="表格 5">
            <a:extLst>
              <a:ext uri="{FF2B5EF4-FFF2-40B4-BE49-F238E27FC236}">
                <a16:creationId xmlns:a16="http://schemas.microsoft.com/office/drawing/2014/main" id="{2D270AD5-73D1-4028-AA4C-394C263DECFC}"/>
              </a:ext>
            </a:extLst>
          </p:cNvPr>
          <p:cNvGraphicFramePr>
            <a:graphicFrameLocks noGrp="1"/>
          </p:cNvGraphicFramePr>
          <p:nvPr>
            <p:extLst>
              <p:ext uri="{D42A27DB-BD31-4B8C-83A1-F6EECF244321}">
                <p14:modId xmlns:p14="http://schemas.microsoft.com/office/powerpoint/2010/main" val="3394045068"/>
              </p:ext>
            </p:extLst>
          </p:nvPr>
        </p:nvGraphicFramePr>
        <p:xfrm>
          <a:off x="4953193" y="627534"/>
          <a:ext cx="3966790" cy="1989099"/>
        </p:xfrm>
        <a:graphic>
          <a:graphicData uri="http://schemas.openxmlformats.org/drawingml/2006/table">
            <a:tbl>
              <a:tblPr>
                <a:tableStyleId>{5C22544A-7EE6-4342-B048-85BDC9FD1C3A}</a:tableStyleId>
              </a:tblPr>
              <a:tblGrid>
                <a:gridCol w="793358">
                  <a:extLst>
                    <a:ext uri="{9D8B030D-6E8A-4147-A177-3AD203B41FA5}">
                      <a16:colId xmlns:a16="http://schemas.microsoft.com/office/drawing/2014/main" val="2165859953"/>
                    </a:ext>
                  </a:extLst>
                </a:gridCol>
                <a:gridCol w="793358">
                  <a:extLst>
                    <a:ext uri="{9D8B030D-6E8A-4147-A177-3AD203B41FA5}">
                      <a16:colId xmlns:a16="http://schemas.microsoft.com/office/drawing/2014/main" val="3297836107"/>
                    </a:ext>
                  </a:extLst>
                </a:gridCol>
                <a:gridCol w="793358">
                  <a:extLst>
                    <a:ext uri="{9D8B030D-6E8A-4147-A177-3AD203B41FA5}">
                      <a16:colId xmlns:a16="http://schemas.microsoft.com/office/drawing/2014/main" val="1074104193"/>
                    </a:ext>
                  </a:extLst>
                </a:gridCol>
                <a:gridCol w="793358">
                  <a:extLst>
                    <a:ext uri="{9D8B030D-6E8A-4147-A177-3AD203B41FA5}">
                      <a16:colId xmlns:a16="http://schemas.microsoft.com/office/drawing/2014/main" val="2006965927"/>
                    </a:ext>
                  </a:extLst>
                </a:gridCol>
                <a:gridCol w="793358">
                  <a:extLst>
                    <a:ext uri="{9D8B030D-6E8A-4147-A177-3AD203B41FA5}">
                      <a16:colId xmlns:a16="http://schemas.microsoft.com/office/drawing/2014/main" val="2819616965"/>
                    </a:ext>
                  </a:extLst>
                </a:gridCol>
              </a:tblGrid>
              <a:tr h="284157">
                <a:tc>
                  <a:txBody>
                    <a:bodyPr/>
                    <a:lstStyle/>
                    <a:p>
                      <a:pPr algn="ctr" fontAlgn="ctr"/>
                      <a:r>
                        <a:rPr lang="zh-CN" altLang="en-US" sz="1400" u="none" strike="noStrike">
                          <a:effectLst/>
                        </a:rPr>
                        <a:t>订单</a:t>
                      </a:r>
                      <a:r>
                        <a:rPr lang="en-US" sz="1400" u="none" strike="noStrike">
                          <a:effectLst/>
                        </a:rPr>
                        <a:t>id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下单地区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下单品类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下单时间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订单金额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4478768"/>
                  </a:ext>
                </a:extLst>
              </a:tr>
              <a:tr h="284157">
                <a:tc>
                  <a:txBody>
                    <a:bodyPr/>
                    <a:lstStyle/>
                    <a:p>
                      <a:pPr algn="ctr" fontAlgn="ctr"/>
                      <a:r>
                        <a:rPr lang="en-US" altLang="zh-CN" sz="1400" u="none" strike="noStrike">
                          <a:effectLst/>
                        </a:rPr>
                        <a:t>1001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1015592"/>
                  </a:ext>
                </a:extLst>
              </a:tr>
              <a:tr h="284157">
                <a:tc>
                  <a:txBody>
                    <a:bodyPr/>
                    <a:lstStyle/>
                    <a:p>
                      <a:pPr algn="ctr" fontAlgn="ctr"/>
                      <a:r>
                        <a:rPr lang="en-US" altLang="zh-CN" sz="1400" u="none" strike="noStrike">
                          <a:effectLst/>
                        </a:rPr>
                        <a:t>1002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2006676"/>
                  </a:ext>
                </a:extLst>
              </a:tr>
              <a:tr h="284157">
                <a:tc>
                  <a:txBody>
                    <a:bodyPr/>
                    <a:lstStyle/>
                    <a:p>
                      <a:pPr algn="ctr" fontAlgn="ctr"/>
                      <a:r>
                        <a:rPr lang="en-US" altLang="zh-CN" sz="1400" u="none" strike="noStrike">
                          <a:effectLst/>
                        </a:rPr>
                        <a:t>1003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居家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2264673"/>
                  </a:ext>
                </a:extLst>
              </a:tr>
              <a:tr h="284157">
                <a:tc>
                  <a:txBody>
                    <a:bodyPr/>
                    <a:lstStyle/>
                    <a:p>
                      <a:pPr algn="ctr" fontAlgn="ctr"/>
                      <a:r>
                        <a:rPr lang="en-US" altLang="zh-CN" sz="1400" u="none" strike="noStrike">
                          <a:effectLst/>
                        </a:rPr>
                        <a:t>1004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东北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659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32217175"/>
                  </a:ext>
                </a:extLst>
              </a:tr>
              <a:tr h="284157">
                <a:tc>
                  <a:txBody>
                    <a:bodyPr/>
                    <a:lstStyle/>
                    <a:p>
                      <a:pPr algn="ctr" fontAlgn="ctr"/>
                      <a:r>
                        <a:rPr lang="en-US" altLang="zh-CN" sz="1400" u="none" strike="noStrike">
                          <a:effectLst/>
                        </a:rPr>
                        <a:t>1005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宠物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1117250"/>
                  </a:ext>
                </a:extLst>
              </a:tr>
              <a:tr h="284157">
                <a:tc>
                  <a:txBody>
                    <a:bodyPr/>
                    <a:lstStyle/>
                    <a:p>
                      <a:pPr algn="ctr" fontAlgn="ctr"/>
                      <a:r>
                        <a:rPr lang="en-US" altLang="zh-CN" sz="1400" u="none" strike="noStrike">
                          <a:effectLst/>
                        </a:rPr>
                        <a:t>1006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89181462"/>
                  </a:ext>
                </a:extLst>
              </a:tr>
            </a:tbl>
          </a:graphicData>
        </a:graphic>
      </p:graphicFrame>
      <p:graphicFrame>
        <p:nvGraphicFramePr>
          <p:cNvPr id="7" name="表格 6">
            <a:extLst>
              <a:ext uri="{FF2B5EF4-FFF2-40B4-BE49-F238E27FC236}">
                <a16:creationId xmlns:a16="http://schemas.microsoft.com/office/drawing/2014/main" id="{5AADABF9-054A-4923-AE56-0968467710D5}"/>
              </a:ext>
            </a:extLst>
          </p:cNvPr>
          <p:cNvGraphicFramePr>
            <a:graphicFrameLocks noGrp="1"/>
          </p:cNvGraphicFramePr>
          <p:nvPr>
            <p:extLst>
              <p:ext uri="{D42A27DB-BD31-4B8C-83A1-F6EECF244321}">
                <p14:modId xmlns:p14="http://schemas.microsoft.com/office/powerpoint/2010/main" val="1488268388"/>
              </p:ext>
            </p:extLst>
          </p:nvPr>
        </p:nvGraphicFramePr>
        <p:xfrm>
          <a:off x="2187191" y="2910808"/>
          <a:ext cx="1368152" cy="178308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252397">
                <a:tc>
                  <a:txBody>
                    <a:bodyPr/>
                    <a:lstStyle/>
                    <a:p>
                      <a:r>
                        <a:rPr lang="zh-CN" altLang="en-US"/>
                        <a:t>订单表</a:t>
                      </a:r>
                    </a:p>
                  </a:txBody>
                  <a:tcPr/>
                </a:tc>
                <a:extLst>
                  <a:ext uri="{0D108BD9-81ED-4DB2-BD59-A6C34878D82A}">
                    <a16:rowId xmlns:a16="http://schemas.microsoft.com/office/drawing/2014/main" val="1005741068"/>
                  </a:ext>
                </a:extLst>
              </a:tr>
              <a:tr h="252397">
                <a:tc>
                  <a:txBody>
                    <a:bodyPr/>
                    <a:lstStyle/>
                    <a:p>
                      <a:r>
                        <a:rPr lang="zh-CN" altLang="en-US"/>
                        <a:t>订单</a:t>
                      </a:r>
                      <a:r>
                        <a:rPr lang="en-US" altLang="zh-CN"/>
                        <a:t>id</a:t>
                      </a:r>
                      <a:endParaRPr lang="zh-CN" altLang="en-US"/>
                    </a:p>
                  </a:txBody>
                  <a:tcPr/>
                </a:tc>
                <a:extLst>
                  <a:ext uri="{0D108BD9-81ED-4DB2-BD59-A6C34878D82A}">
                    <a16:rowId xmlns:a16="http://schemas.microsoft.com/office/drawing/2014/main" val="3397781074"/>
                  </a:ext>
                </a:extLst>
              </a:tr>
              <a:tr h="252397">
                <a:tc>
                  <a:txBody>
                    <a:bodyPr/>
                    <a:lstStyle/>
                    <a:p>
                      <a:r>
                        <a:rPr lang="zh-CN" altLang="en-US"/>
                        <a:t>地区</a:t>
                      </a:r>
                      <a:r>
                        <a:rPr lang="en-US" altLang="zh-CN"/>
                        <a:t>id</a:t>
                      </a:r>
                      <a:endParaRPr lang="zh-CN" altLang="en-US"/>
                    </a:p>
                  </a:txBody>
                  <a:tcPr/>
                </a:tc>
                <a:extLst>
                  <a:ext uri="{0D108BD9-81ED-4DB2-BD59-A6C34878D82A}">
                    <a16:rowId xmlns:a16="http://schemas.microsoft.com/office/drawing/2014/main" val="1849217905"/>
                  </a:ext>
                </a:extLst>
              </a:tr>
              <a:tr h="252397">
                <a:tc>
                  <a:txBody>
                    <a:bodyPr/>
                    <a:lstStyle/>
                    <a:p>
                      <a:r>
                        <a:rPr lang="zh-CN" altLang="en-US"/>
                        <a:t>品类</a:t>
                      </a:r>
                      <a:r>
                        <a:rPr lang="en-US" altLang="zh-CN"/>
                        <a:t>id</a:t>
                      </a:r>
                      <a:endParaRPr lang="zh-CN" altLang="en-US"/>
                    </a:p>
                  </a:txBody>
                  <a:tcPr/>
                </a:tc>
                <a:extLst>
                  <a:ext uri="{0D108BD9-81ED-4DB2-BD59-A6C34878D82A}">
                    <a16:rowId xmlns:a16="http://schemas.microsoft.com/office/drawing/2014/main" val="3213438947"/>
                  </a:ext>
                </a:extLst>
              </a:tr>
              <a:tr h="252397">
                <a:tc>
                  <a:txBody>
                    <a:bodyPr/>
                    <a:lstStyle/>
                    <a:p>
                      <a:r>
                        <a:rPr lang="zh-CN" altLang="en-US"/>
                        <a:t>时间</a:t>
                      </a:r>
                      <a:r>
                        <a:rPr lang="en-US" altLang="zh-CN"/>
                        <a:t>id</a:t>
                      </a:r>
                      <a:endParaRPr lang="zh-CN" altLang="en-US"/>
                    </a:p>
                  </a:txBody>
                  <a:tcPr/>
                </a:tc>
                <a:extLst>
                  <a:ext uri="{0D108BD9-81ED-4DB2-BD59-A6C34878D82A}">
                    <a16:rowId xmlns:a16="http://schemas.microsoft.com/office/drawing/2014/main" val="394708708"/>
                  </a:ext>
                </a:extLst>
              </a:tr>
              <a:tr h="252397">
                <a:tc>
                  <a:txBody>
                    <a:bodyPr/>
                    <a:lstStyle/>
                    <a:p>
                      <a:r>
                        <a:rPr lang="zh-CN" altLang="en-US"/>
                        <a:t>订单金额</a:t>
                      </a:r>
                    </a:p>
                  </a:txBody>
                  <a:tcPr/>
                </a:tc>
                <a:extLst>
                  <a:ext uri="{0D108BD9-81ED-4DB2-BD59-A6C34878D82A}">
                    <a16:rowId xmlns:a16="http://schemas.microsoft.com/office/drawing/2014/main" val="313646943"/>
                  </a:ext>
                </a:extLst>
              </a:tr>
            </a:tbl>
          </a:graphicData>
        </a:graphic>
      </p:graphicFrame>
      <p:graphicFrame>
        <p:nvGraphicFramePr>
          <p:cNvPr id="8" name="表格 7">
            <a:extLst>
              <a:ext uri="{FF2B5EF4-FFF2-40B4-BE49-F238E27FC236}">
                <a16:creationId xmlns:a16="http://schemas.microsoft.com/office/drawing/2014/main" id="{42937382-B628-4071-8E88-C81A23365D31}"/>
              </a:ext>
            </a:extLst>
          </p:cNvPr>
          <p:cNvGraphicFramePr>
            <a:graphicFrameLocks noGrp="1"/>
          </p:cNvGraphicFramePr>
          <p:nvPr>
            <p:extLst>
              <p:ext uri="{D42A27DB-BD31-4B8C-83A1-F6EECF244321}">
                <p14:modId xmlns:p14="http://schemas.microsoft.com/office/powerpoint/2010/main" val="3221910047"/>
              </p:ext>
            </p:extLst>
          </p:nvPr>
        </p:nvGraphicFramePr>
        <p:xfrm>
          <a:off x="2207412" y="1285182"/>
          <a:ext cx="1368152" cy="89154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123111">
                <a:tc>
                  <a:txBody>
                    <a:bodyPr/>
                    <a:lstStyle/>
                    <a:p>
                      <a:r>
                        <a:rPr lang="zh-CN" altLang="en-US"/>
                        <a:t>地区表</a:t>
                      </a:r>
                    </a:p>
                  </a:txBody>
                  <a:tcPr/>
                </a:tc>
                <a:extLst>
                  <a:ext uri="{0D108BD9-81ED-4DB2-BD59-A6C34878D82A}">
                    <a16:rowId xmlns:a16="http://schemas.microsoft.com/office/drawing/2014/main" val="1005741068"/>
                  </a:ext>
                </a:extLst>
              </a:tr>
              <a:tr h="123111">
                <a:tc>
                  <a:txBody>
                    <a:bodyPr/>
                    <a:lstStyle/>
                    <a:p>
                      <a:r>
                        <a:rPr lang="zh-CN" altLang="en-US"/>
                        <a:t>地区</a:t>
                      </a:r>
                      <a:r>
                        <a:rPr lang="en-US" altLang="zh-CN"/>
                        <a:t>id</a:t>
                      </a:r>
                      <a:endParaRPr lang="zh-CN" altLang="en-US"/>
                    </a:p>
                  </a:txBody>
                  <a:tcPr/>
                </a:tc>
                <a:extLst>
                  <a:ext uri="{0D108BD9-81ED-4DB2-BD59-A6C34878D82A}">
                    <a16:rowId xmlns:a16="http://schemas.microsoft.com/office/drawing/2014/main" val="1849217905"/>
                  </a:ext>
                </a:extLst>
              </a:tr>
              <a:tr h="123111">
                <a:tc>
                  <a:txBody>
                    <a:bodyPr/>
                    <a:lstStyle/>
                    <a:p>
                      <a:r>
                        <a:rPr lang="zh-CN" altLang="en-US"/>
                        <a:t>地区名称</a:t>
                      </a:r>
                    </a:p>
                  </a:txBody>
                  <a:tcPr/>
                </a:tc>
                <a:extLst>
                  <a:ext uri="{0D108BD9-81ED-4DB2-BD59-A6C34878D82A}">
                    <a16:rowId xmlns:a16="http://schemas.microsoft.com/office/drawing/2014/main" val="3213438947"/>
                  </a:ext>
                </a:extLst>
              </a:tr>
            </a:tbl>
          </a:graphicData>
        </a:graphic>
      </p:graphicFrame>
      <p:graphicFrame>
        <p:nvGraphicFramePr>
          <p:cNvPr id="9" name="表格 8">
            <a:extLst>
              <a:ext uri="{FF2B5EF4-FFF2-40B4-BE49-F238E27FC236}">
                <a16:creationId xmlns:a16="http://schemas.microsoft.com/office/drawing/2014/main" id="{6BE2E753-431D-4773-B84E-72E9362871A0}"/>
              </a:ext>
            </a:extLst>
          </p:cNvPr>
          <p:cNvGraphicFramePr>
            <a:graphicFrameLocks noGrp="1"/>
          </p:cNvGraphicFramePr>
          <p:nvPr>
            <p:extLst>
              <p:ext uri="{D42A27DB-BD31-4B8C-83A1-F6EECF244321}">
                <p14:modId xmlns:p14="http://schemas.microsoft.com/office/powerpoint/2010/main" val="1773806095"/>
              </p:ext>
            </p:extLst>
          </p:nvPr>
        </p:nvGraphicFramePr>
        <p:xfrm>
          <a:off x="176546" y="2910808"/>
          <a:ext cx="973933" cy="1485900"/>
        </p:xfrm>
        <a:graphic>
          <a:graphicData uri="http://schemas.openxmlformats.org/drawingml/2006/table">
            <a:tbl>
              <a:tblPr firstRow="1" bandRow="1">
                <a:tableStyleId>{5C22544A-7EE6-4342-B048-85BDC9FD1C3A}</a:tableStyleId>
              </a:tblPr>
              <a:tblGrid>
                <a:gridCol w="973933">
                  <a:extLst>
                    <a:ext uri="{9D8B030D-6E8A-4147-A177-3AD203B41FA5}">
                      <a16:colId xmlns:a16="http://schemas.microsoft.com/office/drawing/2014/main" val="3051056305"/>
                    </a:ext>
                  </a:extLst>
                </a:gridCol>
              </a:tblGrid>
              <a:tr h="0">
                <a:tc>
                  <a:txBody>
                    <a:bodyPr/>
                    <a:lstStyle/>
                    <a:p>
                      <a:r>
                        <a:rPr lang="zh-CN" altLang="en-US"/>
                        <a:t>时间表</a:t>
                      </a:r>
                    </a:p>
                  </a:txBody>
                  <a:tcPr/>
                </a:tc>
                <a:extLst>
                  <a:ext uri="{0D108BD9-81ED-4DB2-BD59-A6C34878D82A}">
                    <a16:rowId xmlns:a16="http://schemas.microsoft.com/office/drawing/2014/main" val="1005741068"/>
                  </a:ext>
                </a:extLst>
              </a:tr>
              <a:tr h="0">
                <a:tc>
                  <a:txBody>
                    <a:bodyPr/>
                    <a:lstStyle/>
                    <a:p>
                      <a:r>
                        <a:rPr lang="zh-CN" altLang="en-US"/>
                        <a:t>时间</a:t>
                      </a:r>
                      <a:r>
                        <a:rPr lang="en-US" altLang="zh-CN"/>
                        <a:t>id</a:t>
                      </a:r>
                      <a:endParaRPr lang="zh-CN" altLang="en-US"/>
                    </a:p>
                  </a:txBody>
                  <a:tcPr/>
                </a:tc>
                <a:extLst>
                  <a:ext uri="{0D108BD9-81ED-4DB2-BD59-A6C34878D82A}">
                    <a16:rowId xmlns:a16="http://schemas.microsoft.com/office/drawing/2014/main" val="1849217905"/>
                  </a:ext>
                </a:extLst>
              </a:tr>
              <a:tr h="0">
                <a:tc>
                  <a:txBody>
                    <a:bodyPr/>
                    <a:lstStyle/>
                    <a:p>
                      <a:r>
                        <a:rPr lang="zh-CN" altLang="en-US"/>
                        <a:t>年</a:t>
                      </a:r>
                    </a:p>
                  </a:txBody>
                  <a:tcPr/>
                </a:tc>
                <a:extLst>
                  <a:ext uri="{0D108BD9-81ED-4DB2-BD59-A6C34878D82A}">
                    <a16:rowId xmlns:a16="http://schemas.microsoft.com/office/drawing/2014/main" val="3213438947"/>
                  </a:ext>
                </a:extLst>
              </a:tr>
              <a:tr h="0">
                <a:tc>
                  <a:txBody>
                    <a:bodyPr/>
                    <a:lstStyle/>
                    <a:p>
                      <a:r>
                        <a:rPr lang="zh-CN" altLang="en-US"/>
                        <a:t>月</a:t>
                      </a:r>
                    </a:p>
                  </a:txBody>
                  <a:tcPr/>
                </a:tc>
                <a:extLst>
                  <a:ext uri="{0D108BD9-81ED-4DB2-BD59-A6C34878D82A}">
                    <a16:rowId xmlns:a16="http://schemas.microsoft.com/office/drawing/2014/main" val="2660850765"/>
                  </a:ext>
                </a:extLst>
              </a:tr>
              <a:tr h="0">
                <a:tc>
                  <a:txBody>
                    <a:bodyPr/>
                    <a:lstStyle/>
                    <a:p>
                      <a:r>
                        <a:rPr lang="zh-CN" altLang="en-US"/>
                        <a:t>日</a:t>
                      </a:r>
                    </a:p>
                  </a:txBody>
                  <a:tcPr/>
                </a:tc>
                <a:extLst>
                  <a:ext uri="{0D108BD9-81ED-4DB2-BD59-A6C34878D82A}">
                    <a16:rowId xmlns:a16="http://schemas.microsoft.com/office/drawing/2014/main" val="1594482415"/>
                  </a:ext>
                </a:extLst>
              </a:tr>
            </a:tbl>
          </a:graphicData>
        </a:graphic>
      </p:graphicFrame>
      <p:graphicFrame>
        <p:nvGraphicFramePr>
          <p:cNvPr id="10" name="表格 9">
            <a:extLst>
              <a:ext uri="{FF2B5EF4-FFF2-40B4-BE49-F238E27FC236}">
                <a16:creationId xmlns:a16="http://schemas.microsoft.com/office/drawing/2014/main" id="{C909D426-D6AA-46D4-96B9-0607CF5091F8}"/>
              </a:ext>
            </a:extLst>
          </p:cNvPr>
          <p:cNvGraphicFramePr>
            <a:graphicFrameLocks noGrp="1"/>
          </p:cNvGraphicFramePr>
          <p:nvPr>
            <p:extLst>
              <p:ext uri="{D42A27DB-BD31-4B8C-83A1-F6EECF244321}">
                <p14:modId xmlns:p14="http://schemas.microsoft.com/office/powerpoint/2010/main" val="3355808781"/>
              </p:ext>
            </p:extLst>
          </p:nvPr>
        </p:nvGraphicFramePr>
        <p:xfrm>
          <a:off x="4139952" y="3057252"/>
          <a:ext cx="1368152" cy="89154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122977">
                <a:tc>
                  <a:txBody>
                    <a:bodyPr/>
                    <a:lstStyle/>
                    <a:p>
                      <a:r>
                        <a:rPr lang="zh-CN" altLang="en-US"/>
                        <a:t>品类表</a:t>
                      </a:r>
                    </a:p>
                  </a:txBody>
                  <a:tcPr/>
                </a:tc>
                <a:extLst>
                  <a:ext uri="{0D108BD9-81ED-4DB2-BD59-A6C34878D82A}">
                    <a16:rowId xmlns:a16="http://schemas.microsoft.com/office/drawing/2014/main" val="1005741068"/>
                  </a:ext>
                </a:extLst>
              </a:tr>
              <a:tr h="122977">
                <a:tc>
                  <a:txBody>
                    <a:bodyPr/>
                    <a:lstStyle/>
                    <a:p>
                      <a:r>
                        <a:rPr lang="zh-CN" altLang="en-US"/>
                        <a:t>品类</a:t>
                      </a:r>
                      <a:r>
                        <a:rPr lang="en-US" altLang="zh-CN"/>
                        <a:t>id</a:t>
                      </a:r>
                      <a:endParaRPr lang="zh-CN" altLang="en-US"/>
                    </a:p>
                  </a:txBody>
                  <a:tcPr/>
                </a:tc>
                <a:extLst>
                  <a:ext uri="{0D108BD9-81ED-4DB2-BD59-A6C34878D82A}">
                    <a16:rowId xmlns:a16="http://schemas.microsoft.com/office/drawing/2014/main" val="1849217905"/>
                  </a:ext>
                </a:extLst>
              </a:tr>
              <a:tr h="122977">
                <a:tc>
                  <a:txBody>
                    <a:bodyPr/>
                    <a:lstStyle/>
                    <a:p>
                      <a:r>
                        <a:rPr lang="zh-CN" altLang="en-US"/>
                        <a:t>品类名称</a:t>
                      </a:r>
                    </a:p>
                  </a:txBody>
                  <a:tcPr/>
                </a:tc>
                <a:extLst>
                  <a:ext uri="{0D108BD9-81ED-4DB2-BD59-A6C34878D82A}">
                    <a16:rowId xmlns:a16="http://schemas.microsoft.com/office/drawing/2014/main" val="3213438947"/>
                  </a:ext>
                </a:extLst>
              </a:tr>
            </a:tbl>
          </a:graphicData>
        </a:graphic>
      </p:graphicFrame>
      <p:cxnSp>
        <p:nvCxnSpPr>
          <p:cNvPr id="31" name="连接符: 肘形 30">
            <a:extLst>
              <a:ext uri="{FF2B5EF4-FFF2-40B4-BE49-F238E27FC236}">
                <a16:creationId xmlns:a16="http://schemas.microsoft.com/office/drawing/2014/main" id="{48875CCC-A326-469B-969D-4FD25E833FD1}"/>
              </a:ext>
            </a:extLst>
          </p:cNvPr>
          <p:cNvCxnSpPr>
            <a:cxnSpLocks/>
            <a:endCxn id="8" idx="1"/>
          </p:cNvCxnSpPr>
          <p:nvPr/>
        </p:nvCxnSpPr>
        <p:spPr>
          <a:xfrm rot="5400000" flipH="1" flipV="1">
            <a:off x="1061096" y="2505554"/>
            <a:ext cx="1920918" cy="371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39868A9-CEA8-4473-9C10-1A70327ABC28}"/>
              </a:ext>
            </a:extLst>
          </p:cNvPr>
          <p:cNvCxnSpPr/>
          <p:nvPr/>
        </p:nvCxnSpPr>
        <p:spPr>
          <a:xfrm flipH="1">
            <a:off x="1835698" y="3651870"/>
            <a:ext cx="351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连接符: 肘形 53">
            <a:extLst>
              <a:ext uri="{FF2B5EF4-FFF2-40B4-BE49-F238E27FC236}">
                <a16:creationId xmlns:a16="http://schemas.microsoft.com/office/drawing/2014/main" id="{95F87B88-8E80-473B-A5C8-3302F533C0E4}"/>
              </a:ext>
            </a:extLst>
          </p:cNvPr>
          <p:cNvCxnSpPr>
            <a:cxnSpLocks/>
          </p:cNvCxnSpPr>
          <p:nvPr/>
        </p:nvCxnSpPr>
        <p:spPr>
          <a:xfrm rot="10800000">
            <a:off x="1150480" y="3356578"/>
            <a:ext cx="1056933" cy="871356"/>
          </a:xfrm>
          <a:prstGeom prst="bentConnector3">
            <a:avLst>
              <a:gd name="adj1" fmla="val 595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58">
            <a:extLst>
              <a:ext uri="{FF2B5EF4-FFF2-40B4-BE49-F238E27FC236}">
                <a16:creationId xmlns:a16="http://schemas.microsoft.com/office/drawing/2014/main" id="{0440FB93-C6F8-4282-A492-082D94F55ABA}"/>
              </a:ext>
            </a:extLst>
          </p:cNvPr>
          <p:cNvCxnSpPr>
            <a:endCxn id="10" idx="1"/>
          </p:cNvCxnSpPr>
          <p:nvPr/>
        </p:nvCxnSpPr>
        <p:spPr>
          <a:xfrm flipV="1">
            <a:off x="3555343" y="3503022"/>
            <a:ext cx="584609" cy="445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49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22"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down)">
                                      <p:cBhvr>
                                        <p:cTn id="24" dur="500"/>
                                        <p:tgtEl>
                                          <p:spTgt spid="31"/>
                                        </p:tgtEl>
                                      </p:cBhvr>
                                    </p:animEffect>
                                  </p:childTnLst>
                                </p:cTn>
                              </p:par>
                              <p:par>
                                <p:cTn id="25" presetID="2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down)">
                                      <p:cBhvr>
                                        <p:cTn id="27" dur="500"/>
                                        <p:tgtEl>
                                          <p:spTgt spid="35"/>
                                        </p:tgtEl>
                                      </p:cBhvr>
                                    </p:animEffect>
                                  </p:childTnLst>
                                </p:cTn>
                              </p:par>
                              <p:par>
                                <p:cTn id="28" presetID="22" presetClass="entr" presetSubtype="4"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down)">
                                      <p:cBhvr>
                                        <p:cTn id="30" dur="500"/>
                                        <p:tgtEl>
                                          <p:spTgt spid="54"/>
                                        </p:tgtEl>
                                      </p:cBhvr>
                                    </p:animEffect>
                                  </p:childTnLst>
                                </p:cTn>
                              </p:par>
                              <p:par>
                                <p:cTn id="31" presetID="22" presetClass="entr" presetSubtype="4"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down)">
                                      <p:cBhvr>
                                        <p:cTn id="3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EDB17FC5-C91C-4ADE-9EAF-D7771673F7BA}"/>
              </a:ext>
            </a:extLst>
          </p:cNvPr>
          <p:cNvGraphicFramePr>
            <a:graphicFrameLocks noGrp="1"/>
          </p:cNvGraphicFramePr>
          <p:nvPr>
            <p:extLst>
              <p:ext uri="{D42A27DB-BD31-4B8C-83A1-F6EECF244321}">
                <p14:modId xmlns:p14="http://schemas.microsoft.com/office/powerpoint/2010/main" val="701812910"/>
              </p:ext>
            </p:extLst>
          </p:nvPr>
        </p:nvGraphicFramePr>
        <p:xfrm>
          <a:off x="3867703" y="2901232"/>
          <a:ext cx="1368152" cy="178308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252397">
                <a:tc>
                  <a:txBody>
                    <a:bodyPr/>
                    <a:lstStyle/>
                    <a:p>
                      <a:r>
                        <a:rPr lang="zh-CN" altLang="en-US"/>
                        <a:t>订单表</a:t>
                      </a:r>
                    </a:p>
                  </a:txBody>
                  <a:tcPr/>
                </a:tc>
                <a:extLst>
                  <a:ext uri="{0D108BD9-81ED-4DB2-BD59-A6C34878D82A}">
                    <a16:rowId xmlns:a16="http://schemas.microsoft.com/office/drawing/2014/main" val="1005741068"/>
                  </a:ext>
                </a:extLst>
              </a:tr>
              <a:tr h="252397">
                <a:tc>
                  <a:txBody>
                    <a:bodyPr/>
                    <a:lstStyle/>
                    <a:p>
                      <a:r>
                        <a:rPr lang="zh-CN" altLang="en-US"/>
                        <a:t>订单</a:t>
                      </a:r>
                      <a:r>
                        <a:rPr lang="en-US" altLang="zh-CN"/>
                        <a:t>id</a:t>
                      </a:r>
                      <a:endParaRPr lang="zh-CN" altLang="en-US"/>
                    </a:p>
                  </a:txBody>
                  <a:tcPr/>
                </a:tc>
                <a:extLst>
                  <a:ext uri="{0D108BD9-81ED-4DB2-BD59-A6C34878D82A}">
                    <a16:rowId xmlns:a16="http://schemas.microsoft.com/office/drawing/2014/main" val="3397781074"/>
                  </a:ext>
                </a:extLst>
              </a:tr>
              <a:tr h="252397">
                <a:tc>
                  <a:txBody>
                    <a:bodyPr/>
                    <a:lstStyle/>
                    <a:p>
                      <a:r>
                        <a:rPr lang="zh-CN" altLang="en-US"/>
                        <a:t>地区</a:t>
                      </a:r>
                      <a:r>
                        <a:rPr lang="en-US" altLang="zh-CN"/>
                        <a:t>id</a:t>
                      </a:r>
                      <a:endParaRPr lang="zh-CN" altLang="en-US"/>
                    </a:p>
                  </a:txBody>
                  <a:tcPr/>
                </a:tc>
                <a:extLst>
                  <a:ext uri="{0D108BD9-81ED-4DB2-BD59-A6C34878D82A}">
                    <a16:rowId xmlns:a16="http://schemas.microsoft.com/office/drawing/2014/main" val="1849217905"/>
                  </a:ext>
                </a:extLst>
              </a:tr>
              <a:tr h="252397">
                <a:tc>
                  <a:txBody>
                    <a:bodyPr/>
                    <a:lstStyle/>
                    <a:p>
                      <a:r>
                        <a:rPr lang="zh-CN" altLang="en-US"/>
                        <a:t>品类</a:t>
                      </a:r>
                      <a:r>
                        <a:rPr lang="en-US" altLang="zh-CN"/>
                        <a:t>id</a:t>
                      </a:r>
                      <a:endParaRPr lang="zh-CN" altLang="en-US"/>
                    </a:p>
                  </a:txBody>
                  <a:tcPr/>
                </a:tc>
                <a:extLst>
                  <a:ext uri="{0D108BD9-81ED-4DB2-BD59-A6C34878D82A}">
                    <a16:rowId xmlns:a16="http://schemas.microsoft.com/office/drawing/2014/main" val="3213438947"/>
                  </a:ext>
                </a:extLst>
              </a:tr>
              <a:tr h="252397">
                <a:tc>
                  <a:txBody>
                    <a:bodyPr/>
                    <a:lstStyle/>
                    <a:p>
                      <a:r>
                        <a:rPr lang="zh-CN" altLang="en-US"/>
                        <a:t>时间</a:t>
                      </a:r>
                      <a:r>
                        <a:rPr lang="en-US" altLang="zh-CN"/>
                        <a:t>id</a:t>
                      </a:r>
                      <a:endParaRPr lang="zh-CN" altLang="en-US"/>
                    </a:p>
                  </a:txBody>
                  <a:tcPr/>
                </a:tc>
                <a:extLst>
                  <a:ext uri="{0D108BD9-81ED-4DB2-BD59-A6C34878D82A}">
                    <a16:rowId xmlns:a16="http://schemas.microsoft.com/office/drawing/2014/main" val="394708708"/>
                  </a:ext>
                </a:extLst>
              </a:tr>
              <a:tr h="252397">
                <a:tc>
                  <a:txBody>
                    <a:bodyPr/>
                    <a:lstStyle/>
                    <a:p>
                      <a:r>
                        <a:rPr lang="zh-CN" altLang="en-US"/>
                        <a:t>订单金额</a:t>
                      </a:r>
                    </a:p>
                  </a:txBody>
                  <a:tcPr/>
                </a:tc>
                <a:extLst>
                  <a:ext uri="{0D108BD9-81ED-4DB2-BD59-A6C34878D82A}">
                    <a16:rowId xmlns:a16="http://schemas.microsoft.com/office/drawing/2014/main" val="313646943"/>
                  </a:ext>
                </a:extLst>
              </a:tr>
            </a:tbl>
          </a:graphicData>
        </a:graphic>
      </p:graphicFrame>
      <p:graphicFrame>
        <p:nvGraphicFramePr>
          <p:cNvPr id="5" name="表格 4">
            <a:extLst>
              <a:ext uri="{FF2B5EF4-FFF2-40B4-BE49-F238E27FC236}">
                <a16:creationId xmlns:a16="http://schemas.microsoft.com/office/drawing/2014/main" id="{330B2422-E123-473F-8BD1-855157352533}"/>
              </a:ext>
            </a:extLst>
          </p:cNvPr>
          <p:cNvGraphicFramePr>
            <a:graphicFrameLocks noGrp="1"/>
          </p:cNvGraphicFramePr>
          <p:nvPr>
            <p:extLst>
              <p:ext uri="{D42A27DB-BD31-4B8C-83A1-F6EECF244321}">
                <p14:modId xmlns:p14="http://schemas.microsoft.com/office/powerpoint/2010/main" val="1536181694"/>
              </p:ext>
            </p:extLst>
          </p:nvPr>
        </p:nvGraphicFramePr>
        <p:xfrm>
          <a:off x="3887924" y="1275606"/>
          <a:ext cx="1368152" cy="89154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123111">
                <a:tc>
                  <a:txBody>
                    <a:bodyPr/>
                    <a:lstStyle/>
                    <a:p>
                      <a:r>
                        <a:rPr lang="zh-CN" altLang="en-US"/>
                        <a:t>地区表</a:t>
                      </a:r>
                    </a:p>
                  </a:txBody>
                  <a:tcPr/>
                </a:tc>
                <a:extLst>
                  <a:ext uri="{0D108BD9-81ED-4DB2-BD59-A6C34878D82A}">
                    <a16:rowId xmlns:a16="http://schemas.microsoft.com/office/drawing/2014/main" val="1005741068"/>
                  </a:ext>
                </a:extLst>
              </a:tr>
              <a:tr h="123111">
                <a:tc>
                  <a:txBody>
                    <a:bodyPr/>
                    <a:lstStyle/>
                    <a:p>
                      <a:r>
                        <a:rPr lang="zh-CN" altLang="en-US"/>
                        <a:t>地区</a:t>
                      </a:r>
                      <a:r>
                        <a:rPr lang="en-US" altLang="zh-CN"/>
                        <a:t>id</a:t>
                      </a:r>
                      <a:endParaRPr lang="zh-CN" altLang="en-US"/>
                    </a:p>
                  </a:txBody>
                  <a:tcPr/>
                </a:tc>
                <a:extLst>
                  <a:ext uri="{0D108BD9-81ED-4DB2-BD59-A6C34878D82A}">
                    <a16:rowId xmlns:a16="http://schemas.microsoft.com/office/drawing/2014/main" val="1849217905"/>
                  </a:ext>
                </a:extLst>
              </a:tr>
              <a:tr h="123111">
                <a:tc>
                  <a:txBody>
                    <a:bodyPr/>
                    <a:lstStyle/>
                    <a:p>
                      <a:r>
                        <a:rPr lang="zh-CN" altLang="en-US"/>
                        <a:t>地区名称</a:t>
                      </a:r>
                    </a:p>
                  </a:txBody>
                  <a:tcPr/>
                </a:tc>
                <a:extLst>
                  <a:ext uri="{0D108BD9-81ED-4DB2-BD59-A6C34878D82A}">
                    <a16:rowId xmlns:a16="http://schemas.microsoft.com/office/drawing/2014/main" val="3213438947"/>
                  </a:ext>
                </a:extLst>
              </a:tr>
            </a:tbl>
          </a:graphicData>
        </a:graphic>
      </p:graphicFrame>
      <p:graphicFrame>
        <p:nvGraphicFramePr>
          <p:cNvPr id="6" name="表格 5">
            <a:extLst>
              <a:ext uri="{FF2B5EF4-FFF2-40B4-BE49-F238E27FC236}">
                <a16:creationId xmlns:a16="http://schemas.microsoft.com/office/drawing/2014/main" id="{9D2917D3-D1CD-4798-863D-B7E5D1ED62F6}"/>
              </a:ext>
            </a:extLst>
          </p:cNvPr>
          <p:cNvGraphicFramePr>
            <a:graphicFrameLocks noGrp="1"/>
          </p:cNvGraphicFramePr>
          <p:nvPr>
            <p:extLst>
              <p:ext uri="{D42A27DB-BD31-4B8C-83A1-F6EECF244321}">
                <p14:modId xmlns:p14="http://schemas.microsoft.com/office/powerpoint/2010/main" val="883177314"/>
              </p:ext>
            </p:extLst>
          </p:nvPr>
        </p:nvGraphicFramePr>
        <p:xfrm>
          <a:off x="1857058" y="2901232"/>
          <a:ext cx="973933" cy="1485900"/>
        </p:xfrm>
        <a:graphic>
          <a:graphicData uri="http://schemas.openxmlformats.org/drawingml/2006/table">
            <a:tbl>
              <a:tblPr firstRow="1" bandRow="1">
                <a:tableStyleId>{5C22544A-7EE6-4342-B048-85BDC9FD1C3A}</a:tableStyleId>
              </a:tblPr>
              <a:tblGrid>
                <a:gridCol w="973933">
                  <a:extLst>
                    <a:ext uri="{9D8B030D-6E8A-4147-A177-3AD203B41FA5}">
                      <a16:colId xmlns:a16="http://schemas.microsoft.com/office/drawing/2014/main" val="3051056305"/>
                    </a:ext>
                  </a:extLst>
                </a:gridCol>
              </a:tblGrid>
              <a:tr h="0">
                <a:tc>
                  <a:txBody>
                    <a:bodyPr/>
                    <a:lstStyle/>
                    <a:p>
                      <a:r>
                        <a:rPr lang="zh-CN" altLang="en-US"/>
                        <a:t>时间表</a:t>
                      </a:r>
                    </a:p>
                  </a:txBody>
                  <a:tcPr/>
                </a:tc>
                <a:extLst>
                  <a:ext uri="{0D108BD9-81ED-4DB2-BD59-A6C34878D82A}">
                    <a16:rowId xmlns:a16="http://schemas.microsoft.com/office/drawing/2014/main" val="1005741068"/>
                  </a:ext>
                </a:extLst>
              </a:tr>
              <a:tr h="0">
                <a:tc>
                  <a:txBody>
                    <a:bodyPr/>
                    <a:lstStyle/>
                    <a:p>
                      <a:r>
                        <a:rPr lang="zh-CN" altLang="en-US"/>
                        <a:t>时间</a:t>
                      </a:r>
                      <a:r>
                        <a:rPr lang="en-US" altLang="zh-CN"/>
                        <a:t>id</a:t>
                      </a:r>
                      <a:endParaRPr lang="zh-CN" altLang="en-US"/>
                    </a:p>
                  </a:txBody>
                  <a:tcPr/>
                </a:tc>
                <a:extLst>
                  <a:ext uri="{0D108BD9-81ED-4DB2-BD59-A6C34878D82A}">
                    <a16:rowId xmlns:a16="http://schemas.microsoft.com/office/drawing/2014/main" val="1849217905"/>
                  </a:ext>
                </a:extLst>
              </a:tr>
              <a:tr h="0">
                <a:tc>
                  <a:txBody>
                    <a:bodyPr/>
                    <a:lstStyle/>
                    <a:p>
                      <a:r>
                        <a:rPr lang="zh-CN" altLang="en-US"/>
                        <a:t>年</a:t>
                      </a:r>
                    </a:p>
                  </a:txBody>
                  <a:tcPr/>
                </a:tc>
                <a:extLst>
                  <a:ext uri="{0D108BD9-81ED-4DB2-BD59-A6C34878D82A}">
                    <a16:rowId xmlns:a16="http://schemas.microsoft.com/office/drawing/2014/main" val="3213438947"/>
                  </a:ext>
                </a:extLst>
              </a:tr>
              <a:tr h="0">
                <a:tc>
                  <a:txBody>
                    <a:bodyPr/>
                    <a:lstStyle/>
                    <a:p>
                      <a:r>
                        <a:rPr lang="zh-CN" altLang="en-US"/>
                        <a:t>月</a:t>
                      </a:r>
                    </a:p>
                  </a:txBody>
                  <a:tcPr/>
                </a:tc>
                <a:extLst>
                  <a:ext uri="{0D108BD9-81ED-4DB2-BD59-A6C34878D82A}">
                    <a16:rowId xmlns:a16="http://schemas.microsoft.com/office/drawing/2014/main" val="2660850765"/>
                  </a:ext>
                </a:extLst>
              </a:tr>
              <a:tr h="0">
                <a:tc>
                  <a:txBody>
                    <a:bodyPr/>
                    <a:lstStyle/>
                    <a:p>
                      <a:r>
                        <a:rPr lang="zh-CN" altLang="en-US"/>
                        <a:t>日</a:t>
                      </a:r>
                    </a:p>
                  </a:txBody>
                  <a:tcPr/>
                </a:tc>
                <a:extLst>
                  <a:ext uri="{0D108BD9-81ED-4DB2-BD59-A6C34878D82A}">
                    <a16:rowId xmlns:a16="http://schemas.microsoft.com/office/drawing/2014/main" val="1594482415"/>
                  </a:ext>
                </a:extLst>
              </a:tr>
            </a:tbl>
          </a:graphicData>
        </a:graphic>
      </p:graphicFrame>
      <p:graphicFrame>
        <p:nvGraphicFramePr>
          <p:cNvPr id="7" name="表格 6">
            <a:extLst>
              <a:ext uri="{FF2B5EF4-FFF2-40B4-BE49-F238E27FC236}">
                <a16:creationId xmlns:a16="http://schemas.microsoft.com/office/drawing/2014/main" id="{9FA40ACE-34CC-4C05-A727-7C95D4702428}"/>
              </a:ext>
            </a:extLst>
          </p:cNvPr>
          <p:cNvGraphicFramePr>
            <a:graphicFrameLocks noGrp="1"/>
          </p:cNvGraphicFramePr>
          <p:nvPr>
            <p:extLst>
              <p:ext uri="{D42A27DB-BD31-4B8C-83A1-F6EECF244321}">
                <p14:modId xmlns:p14="http://schemas.microsoft.com/office/powerpoint/2010/main" val="2869291343"/>
              </p:ext>
            </p:extLst>
          </p:nvPr>
        </p:nvGraphicFramePr>
        <p:xfrm>
          <a:off x="5820464" y="3047676"/>
          <a:ext cx="1368152" cy="89154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051056305"/>
                    </a:ext>
                  </a:extLst>
                </a:gridCol>
              </a:tblGrid>
              <a:tr h="122977">
                <a:tc>
                  <a:txBody>
                    <a:bodyPr/>
                    <a:lstStyle/>
                    <a:p>
                      <a:r>
                        <a:rPr lang="zh-CN" altLang="en-US"/>
                        <a:t>品类表</a:t>
                      </a:r>
                    </a:p>
                  </a:txBody>
                  <a:tcPr/>
                </a:tc>
                <a:extLst>
                  <a:ext uri="{0D108BD9-81ED-4DB2-BD59-A6C34878D82A}">
                    <a16:rowId xmlns:a16="http://schemas.microsoft.com/office/drawing/2014/main" val="1005741068"/>
                  </a:ext>
                </a:extLst>
              </a:tr>
              <a:tr h="122977">
                <a:tc>
                  <a:txBody>
                    <a:bodyPr/>
                    <a:lstStyle/>
                    <a:p>
                      <a:r>
                        <a:rPr lang="zh-CN" altLang="en-US"/>
                        <a:t>品类</a:t>
                      </a:r>
                      <a:r>
                        <a:rPr lang="en-US" altLang="zh-CN"/>
                        <a:t>id</a:t>
                      </a:r>
                      <a:endParaRPr lang="zh-CN" altLang="en-US"/>
                    </a:p>
                  </a:txBody>
                  <a:tcPr/>
                </a:tc>
                <a:extLst>
                  <a:ext uri="{0D108BD9-81ED-4DB2-BD59-A6C34878D82A}">
                    <a16:rowId xmlns:a16="http://schemas.microsoft.com/office/drawing/2014/main" val="1849217905"/>
                  </a:ext>
                </a:extLst>
              </a:tr>
              <a:tr h="122977">
                <a:tc>
                  <a:txBody>
                    <a:bodyPr/>
                    <a:lstStyle/>
                    <a:p>
                      <a:r>
                        <a:rPr lang="zh-CN" altLang="en-US"/>
                        <a:t>品类名称</a:t>
                      </a:r>
                    </a:p>
                  </a:txBody>
                  <a:tcPr/>
                </a:tc>
                <a:extLst>
                  <a:ext uri="{0D108BD9-81ED-4DB2-BD59-A6C34878D82A}">
                    <a16:rowId xmlns:a16="http://schemas.microsoft.com/office/drawing/2014/main" val="3213438947"/>
                  </a:ext>
                </a:extLst>
              </a:tr>
            </a:tbl>
          </a:graphicData>
        </a:graphic>
      </p:graphicFrame>
      <p:cxnSp>
        <p:nvCxnSpPr>
          <p:cNvPr id="8" name="连接符: 肘形 7">
            <a:extLst>
              <a:ext uri="{FF2B5EF4-FFF2-40B4-BE49-F238E27FC236}">
                <a16:creationId xmlns:a16="http://schemas.microsoft.com/office/drawing/2014/main" id="{04B1F0CC-87FF-4CAE-A2D5-AA6AF66B8C77}"/>
              </a:ext>
            </a:extLst>
          </p:cNvPr>
          <p:cNvCxnSpPr>
            <a:cxnSpLocks/>
            <a:endCxn id="5" idx="1"/>
          </p:cNvCxnSpPr>
          <p:nvPr/>
        </p:nvCxnSpPr>
        <p:spPr>
          <a:xfrm rot="5400000" flipH="1" flipV="1">
            <a:off x="2741608" y="2495978"/>
            <a:ext cx="1920918" cy="371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679DEA4-2DF8-4775-BBBB-37C446C48F38}"/>
              </a:ext>
            </a:extLst>
          </p:cNvPr>
          <p:cNvCxnSpPr/>
          <p:nvPr/>
        </p:nvCxnSpPr>
        <p:spPr>
          <a:xfrm flipH="1">
            <a:off x="3516210" y="3642294"/>
            <a:ext cx="351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连接符: 肘形 9">
            <a:extLst>
              <a:ext uri="{FF2B5EF4-FFF2-40B4-BE49-F238E27FC236}">
                <a16:creationId xmlns:a16="http://schemas.microsoft.com/office/drawing/2014/main" id="{F6A19FF3-D80E-4920-80F7-E36000583B57}"/>
              </a:ext>
            </a:extLst>
          </p:cNvPr>
          <p:cNvCxnSpPr>
            <a:cxnSpLocks/>
          </p:cNvCxnSpPr>
          <p:nvPr/>
        </p:nvCxnSpPr>
        <p:spPr>
          <a:xfrm rot="10800000">
            <a:off x="2830992" y="3347002"/>
            <a:ext cx="1056933" cy="871356"/>
          </a:xfrm>
          <a:prstGeom prst="bentConnector3">
            <a:avLst>
              <a:gd name="adj1" fmla="val 595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8CA029F5-4F39-45CC-83BF-332E7D468D8B}"/>
              </a:ext>
            </a:extLst>
          </p:cNvPr>
          <p:cNvCxnSpPr>
            <a:endCxn id="7" idx="1"/>
          </p:cNvCxnSpPr>
          <p:nvPr/>
        </p:nvCxnSpPr>
        <p:spPr>
          <a:xfrm flipV="1">
            <a:off x="5235855" y="3493446"/>
            <a:ext cx="584609" cy="445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824EDC1-3728-4A61-A982-241F221179BB}"/>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13" name="文本框 12">
            <a:extLst>
              <a:ext uri="{FF2B5EF4-FFF2-40B4-BE49-F238E27FC236}">
                <a16:creationId xmlns:a16="http://schemas.microsoft.com/office/drawing/2014/main" id="{208D0BAC-0DBC-40A0-812A-A9E52C9249F3}"/>
              </a:ext>
            </a:extLst>
          </p:cNvPr>
          <p:cNvSpPr txBox="1"/>
          <p:nvPr/>
        </p:nvSpPr>
        <p:spPr>
          <a:xfrm>
            <a:off x="539551" y="627534"/>
            <a:ext cx="5616625" cy="369332"/>
          </a:xfrm>
          <a:prstGeom prst="rect">
            <a:avLst/>
          </a:prstGeom>
          <a:solidFill>
            <a:schemeClr val="accent1"/>
          </a:solidFill>
          <a:ln>
            <a:solidFill>
              <a:schemeClr val="accent1"/>
            </a:solidFill>
          </a:ln>
        </p:spPr>
        <p:txBody>
          <a:bodyPr wrap="square" rtlCol="0">
            <a:spAutoFit/>
          </a:bodyPr>
          <a:lstStyle/>
          <a:p>
            <a:r>
              <a:rPr lang="en-US" altLang="zh-CN" b="1">
                <a:solidFill>
                  <a:schemeClr val="bg1"/>
                </a:solidFill>
              </a:rPr>
              <a:t>Fact Table</a:t>
            </a:r>
            <a:r>
              <a:rPr lang="zh-CN" altLang="en-US" b="1">
                <a:solidFill>
                  <a:schemeClr val="bg1"/>
                </a:solidFill>
              </a:rPr>
              <a:t>（事实表）</a:t>
            </a:r>
            <a:r>
              <a:rPr lang="en-US" altLang="zh-CN" b="1">
                <a:solidFill>
                  <a:schemeClr val="bg1"/>
                </a:solidFill>
              </a:rPr>
              <a:t> &amp;  Dimension Table</a:t>
            </a:r>
            <a:r>
              <a:rPr lang="zh-CN" altLang="en-US" b="1">
                <a:solidFill>
                  <a:schemeClr val="bg1"/>
                </a:solidFill>
              </a:rPr>
              <a:t>（维度表）</a:t>
            </a:r>
          </a:p>
        </p:txBody>
      </p:sp>
      <p:sp>
        <p:nvSpPr>
          <p:cNvPr id="14" name="矩形 13">
            <a:extLst>
              <a:ext uri="{FF2B5EF4-FFF2-40B4-BE49-F238E27FC236}">
                <a16:creationId xmlns:a16="http://schemas.microsoft.com/office/drawing/2014/main" id="{D3573198-28E0-4CC6-9CA4-04448C5FCB95}"/>
              </a:ext>
            </a:extLst>
          </p:cNvPr>
          <p:cNvSpPr/>
          <p:nvPr/>
        </p:nvSpPr>
        <p:spPr>
          <a:xfrm>
            <a:off x="3867703" y="2901231"/>
            <a:ext cx="1368152" cy="1783061"/>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352B8AB-9116-41C8-888F-4281D06B6421}"/>
              </a:ext>
            </a:extLst>
          </p:cNvPr>
          <p:cNvSpPr/>
          <p:nvPr/>
        </p:nvSpPr>
        <p:spPr>
          <a:xfrm>
            <a:off x="1857856" y="1917267"/>
            <a:ext cx="877163" cy="369332"/>
          </a:xfrm>
          <a:prstGeom prst="rect">
            <a:avLst/>
          </a:prstGeom>
          <a:solidFill>
            <a:srgbClr val="FF0000"/>
          </a:solidFill>
          <a:ln>
            <a:solidFill>
              <a:srgbClr val="FF0000"/>
            </a:solidFill>
          </a:ln>
        </p:spPr>
        <p:txBody>
          <a:bodyPr wrap="none">
            <a:spAutoFit/>
          </a:bodyPr>
          <a:lstStyle/>
          <a:p>
            <a:r>
              <a:rPr lang="zh-CN" altLang="en-US" b="1">
                <a:solidFill>
                  <a:schemeClr val="bg1"/>
                </a:solidFill>
              </a:rPr>
              <a:t>事实表</a:t>
            </a:r>
          </a:p>
        </p:txBody>
      </p:sp>
      <p:cxnSp>
        <p:nvCxnSpPr>
          <p:cNvPr id="17" name="连接符: 曲线 16">
            <a:extLst>
              <a:ext uri="{FF2B5EF4-FFF2-40B4-BE49-F238E27FC236}">
                <a16:creationId xmlns:a16="http://schemas.microsoft.com/office/drawing/2014/main" id="{FC2ACAAE-34CD-4592-B976-2A9FA6006999}"/>
              </a:ext>
            </a:extLst>
          </p:cNvPr>
          <p:cNvCxnSpPr>
            <a:stCxn id="14" idx="0"/>
            <a:endCxn id="15" idx="3"/>
          </p:cNvCxnSpPr>
          <p:nvPr/>
        </p:nvCxnSpPr>
        <p:spPr>
          <a:xfrm rot="16200000" flipV="1">
            <a:off x="3243750" y="1593202"/>
            <a:ext cx="799298" cy="1816760"/>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4E79C33-6F75-4D3E-ADFA-8C09443D2FD5}"/>
              </a:ext>
            </a:extLst>
          </p:cNvPr>
          <p:cNvSpPr/>
          <p:nvPr/>
        </p:nvSpPr>
        <p:spPr>
          <a:xfrm>
            <a:off x="7524328" y="2171032"/>
            <a:ext cx="877163" cy="369332"/>
          </a:xfrm>
          <a:prstGeom prst="rect">
            <a:avLst/>
          </a:prstGeom>
          <a:solidFill>
            <a:srgbClr val="FF0000"/>
          </a:solidFill>
          <a:ln>
            <a:solidFill>
              <a:srgbClr val="FF0000"/>
            </a:solidFill>
          </a:ln>
        </p:spPr>
        <p:txBody>
          <a:bodyPr wrap="none">
            <a:spAutoFit/>
          </a:bodyPr>
          <a:lstStyle/>
          <a:p>
            <a:r>
              <a:rPr lang="zh-CN" altLang="en-US" b="1">
                <a:solidFill>
                  <a:schemeClr val="bg1"/>
                </a:solidFill>
              </a:rPr>
              <a:t>维度表</a:t>
            </a:r>
          </a:p>
        </p:txBody>
      </p:sp>
      <p:cxnSp>
        <p:nvCxnSpPr>
          <p:cNvPr id="20" name="连接符: 曲线 19">
            <a:extLst>
              <a:ext uri="{FF2B5EF4-FFF2-40B4-BE49-F238E27FC236}">
                <a16:creationId xmlns:a16="http://schemas.microsoft.com/office/drawing/2014/main" id="{8BD03327-FB0E-4246-A259-AEE541F1DC7B}"/>
              </a:ext>
            </a:extLst>
          </p:cNvPr>
          <p:cNvCxnSpPr>
            <a:cxnSpLocks/>
            <a:stCxn id="23" idx="3"/>
            <a:endCxn id="19" idx="1"/>
          </p:cNvCxnSpPr>
          <p:nvPr/>
        </p:nvCxnSpPr>
        <p:spPr>
          <a:xfrm>
            <a:off x="5267638" y="1717374"/>
            <a:ext cx="2256690" cy="638324"/>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A23340A0-5DD2-4F02-B46E-6AF9989B6FB7}"/>
              </a:ext>
            </a:extLst>
          </p:cNvPr>
          <p:cNvSpPr/>
          <p:nvPr/>
        </p:nvSpPr>
        <p:spPr>
          <a:xfrm>
            <a:off x="3899486" y="1278612"/>
            <a:ext cx="1368152" cy="87752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26" name="连接符: 曲线 25">
            <a:extLst>
              <a:ext uri="{FF2B5EF4-FFF2-40B4-BE49-F238E27FC236}">
                <a16:creationId xmlns:a16="http://schemas.microsoft.com/office/drawing/2014/main" id="{0B43C27A-5E19-465C-927E-3234BFDFFAF5}"/>
              </a:ext>
            </a:extLst>
          </p:cNvPr>
          <p:cNvCxnSpPr>
            <a:cxnSpLocks/>
            <a:stCxn id="6" idx="2"/>
            <a:endCxn id="19" idx="2"/>
          </p:cNvCxnSpPr>
          <p:nvPr/>
        </p:nvCxnSpPr>
        <p:spPr>
          <a:xfrm rot="5400000" flipH="1" flipV="1">
            <a:off x="4230083" y="654305"/>
            <a:ext cx="1846768" cy="5618886"/>
          </a:xfrm>
          <a:prstGeom prst="curvedConnector3">
            <a:avLst>
              <a:gd name="adj1" fmla="val -2924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263E5087-FCBA-4C8B-A6AB-6EF074FBFE22}"/>
              </a:ext>
            </a:extLst>
          </p:cNvPr>
          <p:cNvSpPr/>
          <p:nvPr/>
        </p:nvSpPr>
        <p:spPr>
          <a:xfrm>
            <a:off x="5828191" y="3047676"/>
            <a:ext cx="1368152" cy="87752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8FE92F74-0944-4E10-BD62-9DB7B6377A76}"/>
              </a:ext>
            </a:extLst>
          </p:cNvPr>
          <p:cNvSpPr/>
          <p:nvPr/>
        </p:nvSpPr>
        <p:spPr>
          <a:xfrm>
            <a:off x="1852289" y="2908238"/>
            <a:ext cx="973933" cy="1485899"/>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43" name="连接符: 曲线 42">
            <a:extLst>
              <a:ext uri="{FF2B5EF4-FFF2-40B4-BE49-F238E27FC236}">
                <a16:creationId xmlns:a16="http://schemas.microsoft.com/office/drawing/2014/main" id="{DA4740A9-7BDB-4DD4-8F04-7CBE3F2F4007}"/>
              </a:ext>
            </a:extLst>
          </p:cNvPr>
          <p:cNvCxnSpPr>
            <a:endCxn id="19" idx="1"/>
          </p:cNvCxnSpPr>
          <p:nvPr/>
        </p:nvCxnSpPr>
        <p:spPr>
          <a:xfrm flipV="1">
            <a:off x="6516216" y="2355698"/>
            <a:ext cx="1008112" cy="691978"/>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6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down)">
                                      <p:cBhvr>
                                        <p:cTn id="18" dur="500"/>
                                        <p:tgtEl>
                                          <p:spTgt spid="41"/>
                                        </p:tgtEl>
                                      </p:cBhvr>
                                    </p:animEffect>
                                  </p:childTnLst>
                                </p:cTn>
                              </p:par>
                              <p:par>
                                <p:cTn id="19" presetID="22" presetClass="entr" presetSubtype="4"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down)">
                                      <p:cBhvr>
                                        <p:cTn id="27" dur="500"/>
                                        <p:tgtEl>
                                          <p:spTgt spid="43"/>
                                        </p:tgtEl>
                                      </p:cBhvr>
                                    </p:animEffect>
                                  </p:childTnLst>
                                </p:cTn>
                              </p:par>
                              <p:par>
                                <p:cTn id="28" presetID="22" presetClass="entr" presetSubtype="4"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23" grpId="0" animBg="1"/>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B4B8A3-215C-42F6-9197-0263914952D4}"/>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EB7C480E-5E9F-4C12-87EE-AC1968388654}"/>
              </a:ext>
            </a:extLst>
          </p:cNvPr>
          <p:cNvSpPr txBox="1"/>
          <p:nvPr/>
        </p:nvSpPr>
        <p:spPr>
          <a:xfrm>
            <a:off x="539552" y="627534"/>
            <a:ext cx="4244810" cy="369332"/>
          </a:xfrm>
          <a:prstGeom prst="rect">
            <a:avLst/>
          </a:prstGeom>
          <a:solidFill>
            <a:schemeClr val="accent1"/>
          </a:solidFill>
        </p:spPr>
        <p:txBody>
          <a:bodyPr wrap="square" rtlCol="0">
            <a:spAutoFit/>
          </a:bodyPr>
          <a:lstStyle/>
          <a:p>
            <a:r>
              <a:rPr lang="en-US" altLang="zh-CN" b="1">
                <a:solidFill>
                  <a:schemeClr val="bg1"/>
                </a:solidFill>
              </a:rPr>
              <a:t>Dimension</a:t>
            </a:r>
            <a:r>
              <a:rPr lang="zh-CN" altLang="en-US" b="1">
                <a:solidFill>
                  <a:schemeClr val="bg1"/>
                </a:solidFill>
              </a:rPr>
              <a:t>（维度）</a:t>
            </a:r>
            <a:r>
              <a:rPr lang="en-US" altLang="zh-CN" b="1">
                <a:solidFill>
                  <a:schemeClr val="bg1"/>
                </a:solidFill>
              </a:rPr>
              <a:t> &amp; Measure</a:t>
            </a:r>
            <a:r>
              <a:rPr lang="zh-CN" altLang="en-US" b="1">
                <a:solidFill>
                  <a:schemeClr val="bg1"/>
                </a:solidFill>
              </a:rPr>
              <a:t>（度量）</a:t>
            </a:r>
          </a:p>
        </p:txBody>
      </p:sp>
      <p:graphicFrame>
        <p:nvGraphicFramePr>
          <p:cNvPr id="6" name="表格 5">
            <a:extLst>
              <a:ext uri="{FF2B5EF4-FFF2-40B4-BE49-F238E27FC236}">
                <a16:creationId xmlns:a16="http://schemas.microsoft.com/office/drawing/2014/main" id="{B265DAF1-043F-4C65-8B1C-0DFF366839A7}"/>
              </a:ext>
            </a:extLst>
          </p:cNvPr>
          <p:cNvGraphicFramePr>
            <a:graphicFrameLocks noGrp="1"/>
          </p:cNvGraphicFramePr>
          <p:nvPr>
            <p:extLst>
              <p:ext uri="{D42A27DB-BD31-4B8C-83A1-F6EECF244321}">
                <p14:modId xmlns:p14="http://schemas.microsoft.com/office/powerpoint/2010/main" val="116179481"/>
              </p:ext>
            </p:extLst>
          </p:nvPr>
        </p:nvGraphicFramePr>
        <p:xfrm>
          <a:off x="2386921" y="1779662"/>
          <a:ext cx="3966790" cy="1989099"/>
        </p:xfrm>
        <a:graphic>
          <a:graphicData uri="http://schemas.openxmlformats.org/drawingml/2006/table">
            <a:tbl>
              <a:tblPr>
                <a:tableStyleId>{5C22544A-7EE6-4342-B048-85BDC9FD1C3A}</a:tableStyleId>
              </a:tblPr>
              <a:tblGrid>
                <a:gridCol w="793358">
                  <a:extLst>
                    <a:ext uri="{9D8B030D-6E8A-4147-A177-3AD203B41FA5}">
                      <a16:colId xmlns:a16="http://schemas.microsoft.com/office/drawing/2014/main" val="2165859953"/>
                    </a:ext>
                  </a:extLst>
                </a:gridCol>
                <a:gridCol w="793358">
                  <a:extLst>
                    <a:ext uri="{9D8B030D-6E8A-4147-A177-3AD203B41FA5}">
                      <a16:colId xmlns:a16="http://schemas.microsoft.com/office/drawing/2014/main" val="3297836107"/>
                    </a:ext>
                  </a:extLst>
                </a:gridCol>
                <a:gridCol w="793358">
                  <a:extLst>
                    <a:ext uri="{9D8B030D-6E8A-4147-A177-3AD203B41FA5}">
                      <a16:colId xmlns:a16="http://schemas.microsoft.com/office/drawing/2014/main" val="1074104193"/>
                    </a:ext>
                  </a:extLst>
                </a:gridCol>
                <a:gridCol w="793358">
                  <a:extLst>
                    <a:ext uri="{9D8B030D-6E8A-4147-A177-3AD203B41FA5}">
                      <a16:colId xmlns:a16="http://schemas.microsoft.com/office/drawing/2014/main" val="2006965927"/>
                    </a:ext>
                  </a:extLst>
                </a:gridCol>
                <a:gridCol w="793358">
                  <a:extLst>
                    <a:ext uri="{9D8B030D-6E8A-4147-A177-3AD203B41FA5}">
                      <a16:colId xmlns:a16="http://schemas.microsoft.com/office/drawing/2014/main" val="2819616965"/>
                    </a:ext>
                  </a:extLst>
                </a:gridCol>
              </a:tblGrid>
              <a:tr h="284157">
                <a:tc>
                  <a:txBody>
                    <a:bodyPr/>
                    <a:lstStyle/>
                    <a:p>
                      <a:pPr algn="ctr" fontAlgn="ctr"/>
                      <a:r>
                        <a:rPr lang="zh-CN" altLang="en-US" sz="1400" u="none" strike="noStrike">
                          <a:effectLst/>
                        </a:rPr>
                        <a:t>订单</a:t>
                      </a:r>
                      <a:r>
                        <a:rPr lang="en-US" sz="1400" u="none" strike="noStrike">
                          <a:effectLst/>
                        </a:rPr>
                        <a:t>id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下单地区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下单品类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下单时间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订单金额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4478768"/>
                  </a:ext>
                </a:extLst>
              </a:tr>
              <a:tr h="284157">
                <a:tc>
                  <a:txBody>
                    <a:bodyPr/>
                    <a:lstStyle/>
                    <a:p>
                      <a:pPr algn="ctr" fontAlgn="ctr"/>
                      <a:r>
                        <a:rPr lang="en-US" altLang="zh-CN" sz="1400" u="none" strike="noStrike">
                          <a:effectLst/>
                        </a:rPr>
                        <a:t>1001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1015592"/>
                  </a:ext>
                </a:extLst>
              </a:tr>
              <a:tr h="284157">
                <a:tc>
                  <a:txBody>
                    <a:bodyPr/>
                    <a:lstStyle/>
                    <a:p>
                      <a:pPr algn="ctr" fontAlgn="ctr"/>
                      <a:r>
                        <a:rPr lang="en-US" altLang="zh-CN" sz="1400" u="none" strike="noStrike">
                          <a:effectLst/>
                        </a:rPr>
                        <a:t>1002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2006676"/>
                  </a:ext>
                </a:extLst>
              </a:tr>
              <a:tr h="284157">
                <a:tc>
                  <a:txBody>
                    <a:bodyPr/>
                    <a:lstStyle/>
                    <a:p>
                      <a:pPr algn="ctr" fontAlgn="ctr"/>
                      <a:r>
                        <a:rPr lang="en-US" altLang="zh-CN" sz="1400" u="none" strike="noStrike">
                          <a:effectLst/>
                        </a:rPr>
                        <a:t>1003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居家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2264673"/>
                  </a:ext>
                </a:extLst>
              </a:tr>
              <a:tr h="284157">
                <a:tc>
                  <a:txBody>
                    <a:bodyPr/>
                    <a:lstStyle/>
                    <a:p>
                      <a:pPr algn="ctr" fontAlgn="ctr"/>
                      <a:r>
                        <a:rPr lang="en-US" altLang="zh-CN" sz="1400" u="none" strike="noStrike">
                          <a:effectLst/>
                        </a:rPr>
                        <a:t>1004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东北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659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32217175"/>
                  </a:ext>
                </a:extLst>
              </a:tr>
              <a:tr h="284157">
                <a:tc>
                  <a:txBody>
                    <a:bodyPr/>
                    <a:lstStyle/>
                    <a:p>
                      <a:pPr algn="ctr" fontAlgn="ctr"/>
                      <a:r>
                        <a:rPr lang="en-US" altLang="zh-CN" sz="1400" u="none" strike="noStrike">
                          <a:effectLst/>
                        </a:rPr>
                        <a:t>1005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宠物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1117250"/>
                  </a:ext>
                </a:extLst>
              </a:tr>
              <a:tr h="284157">
                <a:tc>
                  <a:txBody>
                    <a:bodyPr/>
                    <a:lstStyle/>
                    <a:p>
                      <a:pPr algn="ctr" fontAlgn="ctr"/>
                      <a:r>
                        <a:rPr lang="en-US" altLang="zh-CN" sz="1400" u="none" strike="noStrike">
                          <a:effectLst/>
                        </a:rPr>
                        <a:t>1006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89181462"/>
                  </a:ext>
                </a:extLst>
              </a:tr>
            </a:tbl>
          </a:graphicData>
        </a:graphic>
      </p:graphicFrame>
      <p:sp>
        <p:nvSpPr>
          <p:cNvPr id="7" name="矩形 6">
            <a:extLst>
              <a:ext uri="{FF2B5EF4-FFF2-40B4-BE49-F238E27FC236}">
                <a16:creationId xmlns:a16="http://schemas.microsoft.com/office/drawing/2014/main" id="{8A2ACB2C-3E21-4473-9D84-41957F5F4111}"/>
              </a:ext>
            </a:extLst>
          </p:cNvPr>
          <p:cNvSpPr/>
          <p:nvPr/>
        </p:nvSpPr>
        <p:spPr>
          <a:xfrm>
            <a:off x="3200186" y="1804233"/>
            <a:ext cx="738082" cy="27447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F0C43C3-EFB9-4950-8BB5-96C1D87BAB2B}"/>
              </a:ext>
            </a:extLst>
          </p:cNvPr>
          <p:cNvSpPr/>
          <p:nvPr/>
        </p:nvSpPr>
        <p:spPr>
          <a:xfrm>
            <a:off x="5576450" y="1804233"/>
            <a:ext cx="738082" cy="274470"/>
          </a:xfrm>
          <a:prstGeom prst="rect">
            <a:avLst/>
          </a:prstGeom>
          <a:noFill/>
          <a:ln w="1905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solidFill>
                <a:srgbClr val="FFC000"/>
              </a:solidFill>
            </a:endParaRPr>
          </a:p>
        </p:txBody>
      </p:sp>
      <p:sp>
        <p:nvSpPr>
          <p:cNvPr id="9" name="矩形 8">
            <a:extLst>
              <a:ext uri="{FF2B5EF4-FFF2-40B4-BE49-F238E27FC236}">
                <a16:creationId xmlns:a16="http://schemas.microsoft.com/office/drawing/2014/main" id="{0A97EBA3-8440-4903-AF57-DB5FD95F7A80}"/>
              </a:ext>
            </a:extLst>
          </p:cNvPr>
          <p:cNvSpPr/>
          <p:nvPr/>
        </p:nvSpPr>
        <p:spPr>
          <a:xfrm>
            <a:off x="3992274" y="1805804"/>
            <a:ext cx="738082" cy="27447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8A80BE2-7692-4F88-B811-75D0511A91BD}"/>
              </a:ext>
            </a:extLst>
          </p:cNvPr>
          <p:cNvSpPr/>
          <p:nvPr/>
        </p:nvSpPr>
        <p:spPr>
          <a:xfrm>
            <a:off x="4784362" y="1804233"/>
            <a:ext cx="738082" cy="27447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2E44AE12-E7A6-4181-8586-F9EBC9289FB2}"/>
              </a:ext>
            </a:extLst>
          </p:cNvPr>
          <p:cNvCxnSpPr>
            <a:cxnSpLocks/>
            <a:stCxn id="7" idx="0"/>
            <a:endCxn id="13" idx="1"/>
          </p:cNvCxnSpPr>
          <p:nvPr/>
        </p:nvCxnSpPr>
        <p:spPr>
          <a:xfrm flipV="1">
            <a:off x="3569227" y="1280252"/>
            <a:ext cx="477923" cy="5239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690B57AF-31B9-42E9-B101-F7EDC3610A27}"/>
              </a:ext>
            </a:extLst>
          </p:cNvPr>
          <p:cNvSpPr/>
          <p:nvPr/>
        </p:nvSpPr>
        <p:spPr>
          <a:xfrm>
            <a:off x="4047150" y="1095586"/>
            <a:ext cx="646331" cy="369332"/>
          </a:xfrm>
          <a:prstGeom prst="rect">
            <a:avLst/>
          </a:prstGeom>
          <a:solidFill>
            <a:srgbClr val="FF0000"/>
          </a:solidFill>
          <a:ln>
            <a:solidFill>
              <a:srgbClr val="FF0000"/>
            </a:solidFill>
          </a:ln>
        </p:spPr>
        <p:txBody>
          <a:bodyPr wrap="none">
            <a:spAutoFit/>
          </a:bodyPr>
          <a:lstStyle/>
          <a:p>
            <a:r>
              <a:rPr lang="zh-CN" altLang="en-US" b="1">
                <a:solidFill>
                  <a:schemeClr val="bg1"/>
                </a:solidFill>
              </a:rPr>
              <a:t>维度</a:t>
            </a:r>
          </a:p>
        </p:txBody>
      </p:sp>
      <p:cxnSp>
        <p:nvCxnSpPr>
          <p:cNvPr id="16" name="直接箭头连接符 15">
            <a:extLst>
              <a:ext uri="{FF2B5EF4-FFF2-40B4-BE49-F238E27FC236}">
                <a16:creationId xmlns:a16="http://schemas.microsoft.com/office/drawing/2014/main" id="{324F6A26-E2A6-43BF-978F-0F60D97C4A7E}"/>
              </a:ext>
            </a:extLst>
          </p:cNvPr>
          <p:cNvCxnSpPr>
            <a:cxnSpLocks/>
            <a:stCxn id="10" idx="0"/>
            <a:endCxn id="13" idx="3"/>
          </p:cNvCxnSpPr>
          <p:nvPr/>
        </p:nvCxnSpPr>
        <p:spPr>
          <a:xfrm flipH="1" flipV="1">
            <a:off x="4693481" y="1280252"/>
            <a:ext cx="459922" cy="5239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F1F1BFF-2B3E-4286-B349-7BF4D79A7099}"/>
              </a:ext>
            </a:extLst>
          </p:cNvPr>
          <p:cNvCxnSpPr>
            <a:cxnSpLocks/>
            <a:stCxn id="6" idx="0"/>
            <a:endCxn id="13" idx="2"/>
          </p:cNvCxnSpPr>
          <p:nvPr/>
        </p:nvCxnSpPr>
        <p:spPr>
          <a:xfrm flipV="1">
            <a:off x="4370316" y="1464918"/>
            <a:ext cx="0" cy="3147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4660A8AB-6079-4D46-B715-251F73AB9F58}"/>
              </a:ext>
            </a:extLst>
          </p:cNvPr>
          <p:cNvSpPr/>
          <p:nvPr/>
        </p:nvSpPr>
        <p:spPr>
          <a:xfrm>
            <a:off x="5622325" y="1101683"/>
            <a:ext cx="646331" cy="369332"/>
          </a:xfrm>
          <a:prstGeom prst="rect">
            <a:avLst/>
          </a:prstGeom>
          <a:solidFill>
            <a:srgbClr val="FFC000"/>
          </a:solidFill>
          <a:ln>
            <a:solidFill>
              <a:srgbClr val="FFC000"/>
            </a:solidFill>
          </a:ln>
        </p:spPr>
        <p:txBody>
          <a:bodyPr wrap="none">
            <a:spAutoFit/>
          </a:bodyPr>
          <a:lstStyle/>
          <a:p>
            <a:r>
              <a:rPr lang="zh-CN" altLang="en-US" b="1"/>
              <a:t>度量</a:t>
            </a:r>
          </a:p>
        </p:txBody>
      </p:sp>
      <p:cxnSp>
        <p:nvCxnSpPr>
          <p:cNvPr id="26" name="直接箭头连接符 25">
            <a:extLst>
              <a:ext uri="{FF2B5EF4-FFF2-40B4-BE49-F238E27FC236}">
                <a16:creationId xmlns:a16="http://schemas.microsoft.com/office/drawing/2014/main" id="{78C44AEE-B8E2-49DC-A072-682573FFE7F7}"/>
              </a:ext>
            </a:extLst>
          </p:cNvPr>
          <p:cNvCxnSpPr>
            <a:cxnSpLocks/>
            <a:stCxn id="8" idx="0"/>
            <a:endCxn id="25" idx="2"/>
          </p:cNvCxnSpPr>
          <p:nvPr/>
        </p:nvCxnSpPr>
        <p:spPr>
          <a:xfrm flipV="1">
            <a:off x="5945491" y="1471015"/>
            <a:ext cx="0" cy="33321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809BF6A-05E9-40E4-8FEF-1D5C9EF02F9C}"/>
              </a:ext>
            </a:extLst>
          </p:cNvPr>
          <p:cNvSpPr txBox="1"/>
          <p:nvPr/>
        </p:nvSpPr>
        <p:spPr>
          <a:xfrm>
            <a:off x="539552" y="3898839"/>
            <a:ext cx="4595206" cy="369332"/>
          </a:xfrm>
          <a:prstGeom prst="rect">
            <a:avLst/>
          </a:prstGeom>
          <a:noFill/>
        </p:spPr>
        <p:txBody>
          <a:bodyPr wrap="square" rtlCol="0">
            <a:spAutoFit/>
          </a:bodyPr>
          <a:lstStyle/>
          <a:p>
            <a:r>
              <a:rPr lang="zh-CN" altLang="en-US">
                <a:solidFill>
                  <a:srgbClr val="FF0000"/>
                </a:solidFill>
              </a:rPr>
              <a:t>维度：分析数据的数据的角度</a:t>
            </a:r>
          </a:p>
        </p:txBody>
      </p:sp>
      <p:sp>
        <p:nvSpPr>
          <p:cNvPr id="18" name="文本框 17">
            <a:extLst>
              <a:ext uri="{FF2B5EF4-FFF2-40B4-BE49-F238E27FC236}">
                <a16:creationId xmlns:a16="http://schemas.microsoft.com/office/drawing/2014/main" id="{68C3325E-3CEB-4125-A3C4-6A90A8FC6522}"/>
              </a:ext>
            </a:extLst>
          </p:cNvPr>
          <p:cNvSpPr txBox="1"/>
          <p:nvPr/>
        </p:nvSpPr>
        <p:spPr>
          <a:xfrm>
            <a:off x="539552" y="4398249"/>
            <a:ext cx="3029675" cy="369332"/>
          </a:xfrm>
          <a:prstGeom prst="rect">
            <a:avLst/>
          </a:prstGeom>
          <a:noFill/>
        </p:spPr>
        <p:txBody>
          <a:bodyPr wrap="square" rtlCol="0">
            <a:spAutoFit/>
          </a:bodyPr>
          <a:lstStyle/>
          <a:p>
            <a:r>
              <a:rPr lang="zh-CN" altLang="en-US">
                <a:solidFill>
                  <a:srgbClr val="FF0000"/>
                </a:solidFill>
              </a:rPr>
              <a:t>度量：被分析的指标</a:t>
            </a:r>
          </a:p>
        </p:txBody>
      </p:sp>
    </p:spTree>
    <p:extLst>
      <p:ext uri="{BB962C8B-B14F-4D97-AF65-F5344CB8AC3E}">
        <p14:creationId xmlns:p14="http://schemas.microsoft.com/office/powerpoint/2010/main" val="361789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00"/>
                                        <p:tgtEl>
                                          <p:spTgt spid="2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25" grpId="0" animBg="1"/>
      <p:bldP spid="15"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1958</TotalTime>
  <Words>729</Words>
  <Application>Microsoft Office PowerPoint</Application>
  <PresentationFormat>全屏显示(16:9)</PresentationFormat>
  <Paragraphs>283</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宋体</vt:lpstr>
      <vt:lpstr>微软雅黑</vt:lpstr>
      <vt:lpstr>Arial</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liu bo</cp:lastModifiedBy>
  <cp:revision>233</cp:revision>
  <dcterms:created xsi:type="dcterms:W3CDTF">2013-03-04T07:19:04Z</dcterms:created>
  <dcterms:modified xsi:type="dcterms:W3CDTF">2019-04-10T11:58:08Z</dcterms:modified>
</cp:coreProperties>
</file>