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5" r:id="rId3"/>
    <p:sldId id="317" r:id="rId4"/>
    <p:sldId id="318" r:id="rId5"/>
    <p:sldId id="260" r:id="rId6"/>
    <p:sldId id="326" r:id="rId8"/>
    <p:sldId id="327" r:id="rId9"/>
    <p:sldId id="328" r:id="rId10"/>
    <p:sldId id="329" r:id="rId11"/>
    <p:sldId id="330" r:id="rId12"/>
    <p:sldId id="331" r:id="rId13"/>
    <p:sldId id="338" r:id="rId14"/>
    <p:sldId id="265" r:id="rId15"/>
    <p:sldId id="264" r:id="rId16"/>
    <p:sldId id="319" r:id="rId17"/>
    <p:sldId id="266" r:id="rId18"/>
    <p:sldId id="292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9A0000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5F841-F10D-4DD2-9F17-24CDF4313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代码：satu.jdbc.JDBCTransactionTest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里面配置的是 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JdbcTransactionFactory，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里面是SpringManagedTransactionFactory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默认是</a:t>
            </a: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DefaultSqlSessionFactory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DefaultSqlSession。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 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里面是SqlSessionTemplate，SqlSessionTemplate只是一个装饰器，真正执行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的依然是DefaultSqlSession。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问题：读数据不需要事务吗？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4688840" cy="77851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60815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19075" y="306705"/>
            <a:ext cx="664210" cy="680085"/>
            <a:chOff x="-30146" y="685399"/>
            <a:chExt cx="687485" cy="500488"/>
          </a:xfrm>
        </p:grpSpPr>
        <p:sp>
          <p:nvSpPr>
            <p:cNvPr id="44" name="矩形 43"/>
            <p:cNvSpPr/>
            <p:nvPr/>
          </p:nvSpPr>
          <p:spPr>
            <a:xfrm>
              <a:off x="-30146" y="685399"/>
              <a:ext cx="577066" cy="42975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五边形 44"/>
            <p:cNvSpPr/>
            <p:nvPr/>
          </p:nvSpPr>
          <p:spPr>
            <a:xfrm>
              <a:off x="201864" y="863690"/>
              <a:ext cx="455475" cy="322197"/>
            </a:xfrm>
            <a:prstGeom prst="homePlate">
              <a:avLst>
                <a:gd name="adj" fmla="val 0"/>
              </a:avLst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51" name="图片 50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5" y="332740"/>
            <a:ext cx="901065" cy="74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150124" y="1944118"/>
            <a:ext cx="9437454" cy="29697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5664463" y="1200151"/>
            <a:ext cx="8597375" cy="445769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 rot="2700000">
            <a:off x="6603443" y="-258054"/>
            <a:ext cx="5602371" cy="220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 rot="18900000">
            <a:off x="6914204" y="4833790"/>
            <a:ext cx="5269867" cy="220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6200000">
            <a:off x="8258738" y="2085975"/>
            <a:ext cx="5180474" cy="2686050"/>
          </a:xfrm>
          <a:prstGeom prst="triangle">
            <a:avLst/>
          </a:prstGeom>
          <a:solidFill>
            <a:srgbClr val="7E0000"/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10998963" y="3021634"/>
            <a:ext cx="1571342" cy="81473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445" y="287020"/>
            <a:ext cx="1162050" cy="95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667546" y="1446575"/>
            <a:ext cx="2756166" cy="3968660"/>
            <a:chOff x="1070767" y="1446575"/>
            <a:chExt cx="2756166" cy="396866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70767" y="1446575"/>
              <a:ext cx="2756166" cy="3968660"/>
              <a:chOff x="1070767" y="1446575"/>
              <a:chExt cx="2756166" cy="3968660"/>
            </a:xfrm>
          </p:grpSpPr>
          <p:sp>
            <p:nvSpPr>
              <p:cNvPr id="73" name="菱形 72"/>
              <p:cNvSpPr/>
              <p:nvPr/>
            </p:nvSpPr>
            <p:spPr>
              <a:xfrm>
                <a:off x="1070771" y="2659077"/>
                <a:ext cx="2756162" cy="2756158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菱形 73"/>
              <p:cNvSpPr/>
              <p:nvPr/>
            </p:nvSpPr>
            <p:spPr>
              <a:xfrm>
                <a:off x="1070767" y="1446575"/>
                <a:ext cx="2756162" cy="2756158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617854" y="2151728"/>
              <a:ext cx="1661993" cy="255454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9600" dirty="0">
                  <a:solidFill>
                    <a:schemeClr val="bg1"/>
                  </a:solidFill>
                  <a:latin typeface="+mj-ea"/>
                  <a:ea typeface="+mj-ea"/>
                </a:rPr>
                <a:t>目录</a:t>
              </a:r>
              <a:endParaRPr lang="zh-CN" altLang="en-US" sz="9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445" y="287020"/>
            <a:ext cx="1162050" cy="95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319770"/>
            <a:ext cx="3486432" cy="4044258"/>
            <a:chOff x="-15016" y="903226"/>
            <a:chExt cx="4354785" cy="5051550"/>
          </a:xfr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任意多边形 13"/>
            <p:cNvSpPr/>
            <p:nvPr/>
          </p:nvSpPr>
          <p:spPr>
            <a:xfrm rot="5400000">
              <a:off x="-239365" y="1932972"/>
              <a:ext cx="3470786" cy="2992056"/>
            </a:xfrm>
            <a:custGeom>
              <a:avLst/>
              <a:gdLst>
                <a:gd name="connsiteX0" fmla="*/ 778978 w 3265164"/>
                <a:gd name="connsiteY0" fmla="*/ 2814796 h 2814796"/>
                <a:gd name="connsiteX1" fmla="*/ 2486188 w 3265164"/>
                <a:gd name="connsiteY1" fmla="*/ 2814796 h 2814796"/>
                <a:gd name="connsiteX2" fmla="*/ 1632583 w 3265164"/>
                <a:gd name="connsiteY2" fmla="*/ 1343063 h 2814796"/>
                <a:gd name="connsiteX3" fmla="*/ 0 w 3265164"/>
                <a:gd name="connsiteY3" fmla="*/ 2814796 h 2814796"/>
                <a:gd name="connsiteX4" fmla="*/ 1632582 w 3265164"/>
                <a:gd name="connsiteY4" fmla="*/ 0 h 2814796"/>
                <a:gd name="connsiteX5" fmla="*/ 3265164 w 3265164"/>
                <a:gd name="connsiteY5" fmla="*/ 2814796 h 281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164" h="2814796">
                  <a:moveTo>
                    <a:pt x="778978" y="2814796"/>
                  </a:moveTo>
                  <a:lnTo>
                    <a:pt x="2486188" y="2814796"/>
                  </a:lnTo>
                  <a:lnTo>
                    <a:pt x="1632583" y="1343063"/>
                  </a:lnTo>
                  <a:close/>
                  <a:moveTo>
                    <a:pt x="0" y="2814796"/>
                  </a:moveTo>
                  <a:lnTo>
                    <a:pt x="1632582" y="0"/>
                  </a:lnTo>
                  <a:lnTo>
                    <a:pt x="3265164" y="281479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5400000">
              <a:off x="-363398" y="1251608"/>
              <a:ext cx="5051550" cy="4354785"/>
            </a:xfrm>
            <a:custGeom>
              <a:avLst/>
              <a:gdLst>
                <a:gd name="connsiteX0" fmla="*/ 0 w 5051550"/>
                <a:gd name="connsiteY0" fmla="*/ 4354785 h 4354785"/>
                <a:gd name="connsiteX1" fmla="*/ 2525775 w 5051550"/>
                <a:gd name="connsiteY1" fmla="*/ 0 h 4354785"/>
                <a:gd name="connsiteX2" fmla="*/ 5051550 w 5051550"/>
                <a:gd name="connsiteY2" fmla="*/ 4354785 h 4354785"/>
                <a:gd name="connsiteX3" fmla="*/ 4395108 w 5051550"/>
                <a:gd name="connsiteY3" fmla="*/ 4354785 h 4354785"/>
                <a:gd name="connsiteX4" fmla="*/ 2525775 w 5051550"/>
                <a:gd name="connsiteY4" fmla="*/ 1131795 h 4354785"/>
                <a:gd name="connsiteX5" fmla="*/ 656440 w 5051550"/>
                <a:gd name="connsiteY5" fmla="*/ 4354785 h 43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1550" h="4354785">
                  <a:moveTo>
                    <a:pt x="0" y="4354785"/>
                  </a:moveTo>
                  <a:lnTo>
                    <a:pt x="2525775" y="0"/>
                  </a:lnTo>
                  <a:lnTo>
                    <a:pt x="5051550" y="4354785"/>
                  </a:lnTo>
                  <a:lnTo>
                    <a:pt x="4395108" y="4354785"/>
                  </a:lnTo>
                  <a:lnTo>
                    <a:pt x="2525775" y="1131795"/>
                  </a:lnTo>
                  <a:lnTo>
                    <a:pt x="656440" y="4354785"/>
                  </a:lnTo>
                  <a:close/>
                </a:path>
              </a:pathLst>
            </a:cu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10309" y="2739572"/>
              <a:ext cx="1599474" cy="1378857"/>
            </a:xfrm>
            <a:prstGeom prst="triangl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9815817" y="3429000"/>
            <a:ext cx="2359070" cy="2736522"/>
            <a:chOff x="-15016" y="903226"/>
            <a:chExt cx="4354785" cy="5051550"/>
          </a:xfr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任意多边形 16"/>
            <p:cNvSpPr/>
            <p:nvPr/>
          </p:nvSpPr>
          <p:spPr>
            <a:xfrm rot="5400000">
              <a:off x="-239365" y="1932972"/>
              <a:ext cx="3470786" cy="2992056"/>
            </a:xfrm>
            <a:custGeom>
              <a:avLst/>
              <a:gdLst>
                <a:gd name="connsiteX0" fmla="*/ 778978 w 3265164"/>
                <a:gd name="connsiteY0" fmla="*/ 2814796 h 2814796"/>
                <a:gd name="connsiteX1" fmla="*/ 2486188 w 3265164"/>
                <a:gd name="connsiteY1" fmla="*/ 2814796 h 2814796"/>
                <a:gd name="connsiteX2" fmla="*/ 1632583 w 3265164"/>
                <a:gd name="connsiteY2" fmla="*/ 1343063 h 2814796"/>
                <a:gd name="connsiteX3" fmla="*/ 0 w 3265164"/>
                <a:gd name="connsiteY3" fmla="*/ 2814796 h 2814796"/>
                <a:gd name="connsiteX4" fmla="*/ 1632582 w 3265164"/>
                <a:gd name="connsiteY4" fmla="*/ 0 h 2814796"/>
                <a:gd name="connsiteX5" fmla="*/ 3265164 w 3265164"/>
                <a:gd name="connsiteY5" fmla="*/ 2814796 h 281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164" h="2814796">
                  <a:moveTo>
                    <a:pt x="778978" y="2814796"/>
                  </a:moveTo>
                  <a:lnTo>
                    <a:pt x="2486188" y="2814796"/>
                  </a:lnTo>
                  <a:lnTo>
                    <a:pt x="1632583" y="1343063"/>
                  </a:lnTo>
                  <a:close/>
                  <a:moveTo>
                    <a:pt x="0" y="2814796"/>
                  </a:moveTo>
                  <a:lnTo>
                    <a:pt x="1632582" y="0"/>
                  </a:lnTo>
                  <a:lnTo>
                    <a:pt x="3265164" y="281479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-363398" y="1251608"/>
              <a:ext cx="5051550" cy="4354785"/>
            </a:xfrm>
            <a:custGeom>
              <a:avLst/>
              <a:gdLst>
                <a:gd name="connsiteX0" fmla="*/ 0 w 5051550"/>
                <a:gd name="connsiteY0" fmla="*/ 4354785 h 4354785"/>
                <a:gd name="connsiteX1" fmla="*/ 2525775 w 5051550"/>
                <a:gd name="connsiteY1" fmla="*/ 0 h 4354785"/>
                <a:gd name="connsiteX2" fmla="*/ 5051550 w 5051550"/>
                <a:gd name="connsiteY2" fmla="*/ 4354785 h 4354785"/>
                <a:gd name="connsiteX3" fmla="*/ 4395108 w 5051550"/>
                <a:gd name="connsiteY3" fmla="*/ 4354785 h 4354785"/>
                <a:gd name="connsiteX4" fmla="*/ 2525775 w 5051550"/>
                <a:gd name="connsiteY4" fmla="*/ 1131795 h 4354785"/>
                <a:gd name="connsiteX5" fmla="*/ 656440 w 5051550"/>
                <a:gd name="connsiteY5" fmla="*/ 4354785 h 43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1550" h="4354785">
                  <a:moveTo>
                    <a:pt x="0" y="4354785"/>
                  </a:moveTo>
                  <a:lnTo>
                    <a:pt x="2525775" y="0"/>
                  </a:lnTo>
                  <a:lnTo>
                    <a:pt x="5051550" y="4354785"/>
                  </a:lnTo>
                  <a:lnTo>
                    <a:pt x="4395108" y="4354785"/>
                  </a:lnTo>
                  <a:lnTo>
                    <a:pt x="2525775" y="1131795"/>
                  </a:lnTo>
                  <a:lnTo>
                    <a:pt x="656440" y="4354785"/>
                  </a:lnTo>
                  <a:close/>
                </a:path>
              </a:pathLst>
            </a:cu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-110309" y="2739572"/>
              <a:ext cx="1599474" cy="1378857"/>
            </a:xfrm>
            <a:prstGeom prst="triangl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8525" y="332740"/>
            <a:ext cx="901065" cy="742315"/>
          </a:xfrm>
          <a:prstGeom prst="rect">
            <a:avLst/>
          </a:prstGeom>
        </p:spPr>
      </p:pic>
      <p:cxnSp>
        <p:nvCxnSpPr>
          <p:cNvPr id="2" name="直接连接符 1"/>
          <p:cNvCxnSpPr>
            <a:stCxn id="12" idx="1"/>
          </p:cNvCxnSpPr>
          <p:nvPr userDrawn="1"/>
        </p:nvCxnSpPr>
        <p:spPr>
          <a:xfrm>
            <a:off x="3486150" y="2342515"/>
            <a:ext cx="8735695" cy="0"/>
          </a:xfrm>
          <a:prstGeom prst="line">
            <a:avLst/>
          </a:prstGeom>
          <a:ln w="28575" cmpd="sng">
            <a:solidFill>
              <a:srgbClr val="7E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1115695" y="4796790"/>
            <a:ext cx="8735695" cy="0"/>
          </a:xfrm>
          <a:prstGeom prst="line">
            <a:avLst/>
          </a:prstGeom>
          <a:ln w="28575" cmpd="sng">
            <a:solidFill>
              <a:srgbClr val="7E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18845" y="2315210"/>
            <a:ext cx="735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Spring</a:t>
            </a:r>
            <a:r>
              <a:rPr lang="zh-CN" altLang="en-US" sz="5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事务源码分享</a:t>
            </a:r>
            <a:endParaRPr lang="zh-CN" altLang="en-US" sz="5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2131" y="3059741"/>
            <a:ext cx="6227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</a:t>
            </a:r>
            <a:endParaRPr lang="zh-CN" altLang="en-US" sz="6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4445" y="4189730"/>
            <a:ext cx="456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詹金浩  运行保障研发组 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2022-04-01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Spring</a:t>
            </a:r>
            <a:r>
              <a:rPr lang="zh-CN" altLang="en-US"/>
              <a:t>编程式事务 </a:t>
            </a:r>
            <a:r>
              <a:rPr lang="en-US" altLang="zh-CN"/>
              <a:t>- API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org.springframework.transaction.TransactionDefinition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getIsolationLevel() ：获取隔离级别，默认值 ISOLATION_DEFAULT 常量，参考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org.springframework.transaction.annotation.Isolation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getPropagationBehavior()：获取事务传播，默认值：PROPAGATION_REQUIRED 常量，参考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org.springframework.transaction.annotation.Propagation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getTimeout()：获取事务执行超时时间，默认值：TIMEOUT_DEFAULT 常量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isReadOnly()：是否为只读事务，默认值：false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Spring</a:t>
            </a:r>
            <a:r>
              <a:rPr lang="zh-CN" altLang="en-US"/>
              <a:t>编程式事务 </a:t>
            </a:r>
            <a:r>
              <a:rPr lang="en-US" altLang="zh-CN"/>
              <a:t>- API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/>
              <a:t>在</a:t>
            </a:r>
            <a:r>
              <a:rPr lang="en-US" altLang="zh-CN" b="1"/>
              <a:t>Sql</a:t>
            </a:r>
            <a:r>
              <a:rPr lang="zh-CN" altLang="en-US" b="1"/>
              <a:t>的执行阶段会获取连接：org.apache.ibatis.executor.Executor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org.apache.ibatis.executor.Executor#update</a:t>
            </a:r>
            <a:r>
              <a:rPr lang="en-US" altLang="zh-CN"/>
              <a:t>()  -&gt; 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org.apache.ibatis.executor.SimpleExecutor#doUpdate</a:t>
            </a:r>
            <a:r>
              <a:rPr lang="en-US" altLang="zh-CN"/>
              <a:t>() </a:t>
            </a:r>
            <a:r>
              <a:rPr lang="zh-CN" altLang="en-US"/>
              <a:t> </a:t>
            </a:r>
            <a:r>
              <a:rPr lang="en-US" altLang="zh-CN"/>
              <a:t>-&gt; </a:t>
            </a: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   org.apache.ibatis.transaction.Transaction#getConnection</a:t>
            </a:r>
            <a:r>
              <a:rPr lang="en-US" altLang="zh-CN"/>
              <a:t>()</a:t>
            </a: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此时获取的是一个已经配置完成的连接。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设置自动提交为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设置事务隔离级别。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org.apache.ibatis.transaction.TransactionFactory#newTransaction(javax.sql.DataSource, org.apache.ibatis.session.TransactionIsolationLevel, boolean)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6" name="Group 8"/>
          <p:cNvGrpSpPr/>
          <p:nvPr/>
        </p:nvGrpSpPr>
        <p:grpSpPr>
          <a:xfrm>
            <a:off x="5158824" y="4226334"/>
            <a:ext cx="1892117" cy="1800644"/>
            <a:chOff x="5158824" y="4226334"/>
            <a:chExt cx="1892117" cy="1800644"/>
          </a:xfrm>
        </p:grpSpPr>
        <p:sp>
          <p:nvSpPr>
            <p:cNvPr id="27" name="Oval 211"/>
            <p:cNvSpPr>
              <a:spLocks noChangeArrowheads="1"/>
            </p:cNvSpPr>
            <p:nvPr/>
          </p:nvSpPr>
          <p:spPr bwMode="auto">
            <a:xfrm>
              <a:off x="5527223" y="5815212"/>
              <a:ext cx="1206695" cy="211766"/>
            </a:xfrm>
            <a:prstGeom prst="ellipse">
              <a:avLst/>
            </a:prstGeom>
            <a:solidFill>
              <a:srgbClr val="775F55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28" name="Freeform 212"/>
            <p:cNvSpPr/>
            <p:nvPr/>
          </p:nvSpPr>
          <p:spPr bwMode="auto">
            <a:xfrm>
              <a:off x="5691374" y="5296446"/>
              <a:ext cx="828271" cy="641566"/>
            </a:xfrm>
            <a:custGeom>
              <a:avLst/>
              <a:gdLst>
                <a:gd name="T0" fmla="*/ 528 w 700"/>
                <a:gd name="T1" fmla="*/ 211 h 542"/>
                <a:gd name="T2" fmla="*/ 607 w 700"/>
                <a:gd name="T3" fmla="*/ 0 h 542"/>
                <a:gd name="T4" fmla="*/ 68 w 700"/>
                <a:gd name="T5" fmla="*/ 0 h 542"/>
                <a:gd name="T6" fmla="*/ 156 w 700"/>
                <a:gd name="T7" fmla="*/ 220 h 542"/>
                <a:gd name="T8" fmla="*/ 0 w 700"/>
                <a:gd name="T9" fmla="*/ 496 h 542"/>
                <a:gd name="T10" fmla="*/ 1 w 700"/>
                <a:gd name="T11" fmla="*/ 496 h 542"/>
                <a:gd name="T12" fmla="*/ 1 w 700"/>
                <a:gd name="T13" fmla="*/ 542 h 542"/>
                <a:gd name="T14" fmla="*/ 699 w 700"/>
                <a:gd name="T15" fmla="*/ 542 h 542"/>
                <a:gd name="T16" fmla="*/ 699 w 700"/>
                <a:gd name="T17" fmla="*/ 496 h 542"/>
                <a:gd name="T18" fmla="*/ 700 w 700"/>
                <a:gd name="T19" fmla="*/ 496 h 542"/>
                <a:gd name="T20" fmla="*/ 528 w 700"/>
                <a:gd name="T21" fmla="*/ 21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" h="542">
                  <a:moveTo>
                    <a:pt x="528" y="211"/>
                  </a:moveTo>
                  <a:cubicBezTo>
                    <a:pt x="528" y="130"/>
                    <a:pt x="558" y="57"/>
                    <a:pt x="60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22" y="58"/>
                    <a:pt x="156" y="135"/>
                    <a:pt x="156" y="220"/>
                  </a:cubicBezTo>
                  <a:cubicBezTo>
                    <a:pt x="156" y="337"/>
                    <a:pt x="93" y="440"/>
                    <a:pt x="0" y="496"/>
                  </a:cubicBezTo>
                  <a:cubicBezTo>
                    <a:pt x="1" y="496"/>
                    <a:pt x="1" y="496"/>
                    <a:pt x="1" y="496"/>
                  </a:cubicBezTo>
                  <a:cubicBezTo>
                    <a:pt x="1" y="542"/>
                    <a:pt x="1" y="542"/>
                    <a:pt x="1" y="542"/>
                  </a:cubicBezTo>
                  <a:cubicBezTo>
                    <a:pt x="699" y="542"/>
                    <a:pt x="699" y="542"/>
                    <a:pt x="699" y="542"/>
                  </a:cubicBezTo>
                  <a:cubicBezTo>
                    <a:pt x="699" y="496"/>
                    <a:pt x="699" y="496"/>
                    <a:pt x="699" y="496"/>
                  </a:cubicBezTo>
                  <a:cubicBezTo>
                    <a:pt x="700" y="496"/>
                    <a:pt x="700" y="496"/>
                    <a:pt x="700" y="496"/>
                  </a:cubicBezTo>
                  <a:cubicBezTo>
                    <a:pt x="598" y="442"/>
                    <a:pt x="528" y="335"/>
                    <a:pt x="528" y="21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29" name="Freeform 213"/>
            <p:cNvSpPr/>
            <p:nvPr/>
          </p:nvSpPr>
          <p:spPr bwMode="auto">
            <a:xfrm>
              <a:off x="5158824" y="4226334"/>
              <a:ext cx="1892117" cy="1324483"/>
            </a:xfrm>
            <a:custGeom>
              <a:avLst/>
              <a:gdLst>
                <a:gd name="T0" fmla="*/ 1598 w 1598"/>
                <a:gd name="T1" fmla="*/ 1028 h 1119"/>
                <a:gd name="T2" fmla="*/ 1506 w 1598"/>
                <a:gd name="T3" fmla="*/ 1119 h 1119"/>
                <a:gd name="T4" fmla="*/ 91 w 1598"/>
                <a:gd name="T5" fmla="*/ 1119 h 1119"/>
                <a:gd name="T6" fmla="*/ 0 w 1598"/>
                <a:gd name="T7" fmla="*/ 1028 h 1119"/>
                <a:gd name="T8" fmla="*/ 0 w 1598"/>
                <a:gd name="T9" fmla="*/ 91 h 1119"/>
                <a:gd name="T10" fmla="*/ 91 w 1598"/>
                <a:gd name="T11" fmla="*/ 0 h 1119"/>
                <a:gd name="T12" fmla="*/ 1506 w 1598"/>
                <a:gd name="T13" fmla="*/ 0 h 1119"/>
                <a:gd name="T14" fmla="*/ 1598 w 1598"/>
                <a:gd name="T15" fmla="*/ 91 h 1119"/>
                <a:gd name="T16" fmla="*/ 1598 w 1598"/>
                <a:gd name="T17" fmla="*/ 102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8" h="1119">
                  <a:moveTo>
                    <a:pt x="1598" y="1028"/>
                  </a:moveTo>
                  <a:cubicBezTo>
                    <a:pt x="1598" y="1078"/>
                    <a:pt x="1557" y="1119"/>
                    <a:pt x="1506" y="1119"/>
                  </a:cubicBezTo>
                  <a:cubicBezTo>
                    <a:pt x="91" y="1119"/>
                    <a:pt x="91" y="1119"/>
                    <a:pt x="91" y="1119"/>
                  </a:cubicBezTo>
                  <a:cubicBezTo>
                    <a:pt x="41" y="1119"/>
                    <a:pt x="0" y="1078"/>
                    <a:pt x="0" y="10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1506" y="0"/>
                    <a:pt x="1506" y="0"/>
                    <a:pt x="1506" y="0"/>
                  </a:cubicBezTo>
                  <a:cubicBezTo>
                    <a:pt x="1557" y="0"/>
                    <a:pt x="1598" y="41"/>
                    <a:pt x="1598" y="91"/>
                  </a:cubicBezTo>
                  <a:lnTo>
                    <a:pt x="1598" y="10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30" name="Oval 214"/>
            <p:cNvSpPr>
              <a:spLocks noChangeArrowheads="1"/>
            </p:cNvSpPr>
            <p:nvPr/>
          </p:nvSpPr>
          <p:spPr bwMode="auto">
            <a:xfrm>
              <a:off x="6078568" y="5430522"/>
              <a:ext cx="52629" cy="55134"/>
            </a:xfrm>
            <a:prstGeom prst="ellipse">
              <a:avLst/>
            </a:prstGeom>
            <a:solidFill>
              <a:srgbClr val="F6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31" name="Rectangle 215"/>
            <p:cNvSpPr>
              <a:spLocks noChangeArrowheads="1"/>
            </p:cNvSpPr>
            <p:nvPr/>
          </p:nvSpPr>
          <p:spPr bwMode="auto">
            <a:xfrm>
              <a:off x="5261575" y="4326578"/>
              <a:ext cx="1686616" cy="1012471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</p:grpSp>
      <p:grpSp>
        <p:nvGrpSpPr>
          <p:cNvPr id="32" name="Group 9"/>
          <p:cNvGrpSpPr/>
          <p:nvPr/>
        </p:nvGrpSpPr>
        <p:grpSpPr>
          <a:xfrm>
            <a:off x="5810415" y="4631071"/>
            <a:ext cx="833284" cy="707978"/>
            <a:chOff x="5810415" y="4631071"/>
            <a:chExt cx="833284" cy="707978"/>
          </a:xfrm>
        </p:grpSpPr>
        <p:sp>
          <p:nvSpPr>
            <p:cNvPr id="33" name="Freeform 216"/>
            <p:cNvSpPr/>
            <p:nvPr/>
          </p:nvSpPr>
          <p:spPr bwMode="auto">
            <a:xfrm>
              <a:off x="5810415" y="4860381"/>
              <a:ext cx="833284" cy="478668"/>
            </a:xfrm>
            <a:custGeom>
              <a:avLst/>
              <a:gdLst>
                <a:gd name="T0" fmla="*/ 665 w 665"/>
                <a:gd name="T1" fmla="*/ 382 h 382"/>
                <a:gd name="T2" fmla="*/ 429 w 665"/>
                <a:gd name="T3" fmla="*/ 0 h 382"/>
                <a:gd name="T4" fmla="*/ 0 w 665"/>
                <a:gd name="T5" fmla="*/ 15 h 382"/>
                <a:gd name="T6" fmla="*/ 208 w 665"/>
                <a:gd name="T7" fmla="*/ 382 h 382"/>
                <a:gd name="T8" fmla="*/ 665 w 665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382">
                  <a:moveTo>
                    <a:pt x="665" y="382"/>
                  </a:moveTo>
                  <a:lnTo>
                    <a:pt x="429" y="0"/>
                  </a:lnTo>
                  <a:lnTo>
                    <a:pt x="0" y="15"/>
                  </a:lnTo>
                  <a:lnTo>
                    <a:pt x="208" y="382"/>
                  </a:lnTo>
                  <a:lnTo>
                    <a:pt x="665" y="382"/>
                  </a:lnTo>
                  <a:close/>
                </a:path>
              </a:pathLst>
            </a:custGeom>
            <a:solidFill>
              <a:srgbClr val="775F55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34" name="Freeform 217"/>
            <p:cNvSpPr/>
            <p:nvPr/>
          </p:nvSpPr>
          <p:spPr bwMode="auto">
            <a:xfrm>
              <a:off x="5811667" y="4631071"/>
              <a:ext cx="537562" cy="288204"/>
            </a:xfrm>
            <a:custGeom>
              <a:avLst/>
              <a:gdLst>
                <a:gd name="T0" fmla="*/ 417 w 454"/>
                <a:gd name="T1" fmla="*/ 148 h 244"/>
                <a:gd name="T2" fmla="*/ 424 w 454"/>
                <a:gd name="T3" fmla="*/ 109 h 244"/>
                <a:gd name="T4" fmla="*/ 315 w 454"/>
                <a:gd name="T5" fmla="*/ 0 h 244"/>
                <a:gd name="T6" fmla="*/ 211 w 454"/>
                <a:gd name="T7" fmla="*/ 77 h 244"/>
                <a:gd name="T8" fmla="*/ 153 w 454"/>
                <a:gd name="T9" fmla="*/ 46 h 244"/>
                <a:gd name="T10" fmla="*/ 82 w 454"/>
                <a:gd name="T11" fmla="*/ 118 h 244"/>
                <a:gd name="T12" fmla="*/ 88 w 454"/>
                <a:gd name="T13" fmla="*/ 146 h 244"/>
                <a:gd name="T14" fmla="*/ 48 w 454"/>
                <a:gd name="T15" fmla="*/ 146 h 244"/>
                <a:gd name="T16" fmla="*/ 0 w 454"/>
                <a:gd name="T17" fmla="*/ 195 h 244"/>
                <a:gd name="T18" fmla="*/ 48 w 454"/>
                <a:gd name="T19" fmla="*/ 244 h 244"/>
                <a:gd name="T20" fmla="*/ 406 w 454"/>
                <a:gd name="T21" fmla="*/ 244 h 244"/>
                <a:gd name="T22" fmla="*/ 454 w 454"/>
                <a:gd name="T23" fmla="*/ 195 h 244"/>
                <a:gd name="T24" fmla="*/ 417 w 454"/>
                <a:gd name="T25" fmla="*/ 14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44">
                  <a:moveTo>
                    <a:pt x="417" y="148"/>
                  </a:moveTo>
                  <a:cubicBezTo>
                    <a:pt x="422" y="136"/>
                    <a:pt x="424" y="123"/>
                    <a:pt x="424" y="109"/>
                  </a:cubicBezTo>
                  <a:cubicBezTo>
                    <a:pt x="424" y="49"/>
                    <a:pt x="375" y="0"/>
                    <a:pt x="315" y="0"/>
                  </a:cubicBezTo>
                  <a:cubicBezTo>
                    <a:pt x="266" y="0"/>
                    <a:pt x="225" y="32"/>
                    <a:pt x="211" y="77"/>
                  </a:cubicBezTo>
                  <a:cubicBezTo>
                    <a:pt x="198" y="58"/>
                    <a:pt x="177" y="46"/>
                    <a:pt x="153" y="46"/>
                  </a:cubicBezTo>
                  <a:cubicBezTo>
                    <a:pt x="114" y="46"/>
                    <a:pt x="82" y="78"/>
                    <a:pt x="82" y="118"/>
                  </a:cubicBezTo>
                  <a:cubicBezTo>
                    <a:pt x="82" y="128"/>
                    <a:pt x="84" y="138"/>
                    <a:pt x="8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21" y="146"/>
                    <a:pt x="0" y="168"/>
                    <a:pt x="0" y="195"/>
                  </a:cubicBezTo>
                  <a:cubicBezTo>
                    <a:pt x="0" y="222"/>
                    <a:pt x="21" y="244"/>
                    <a:pt x="48" y="244"/>
                  </a:cubicBezTo>
                  <a:cubicBezTo>
                    <a:pt x="406" y="244"/>
                    <a:pt x="406" y="244"/>
                    <a:pt x="406" y="244"/>
                  </a:cubicBezTo>
                  <a:cubicBezTo>
                    <a:pt x="432" y="244"/>
                    <a:pt x="454" y="222"/>
                    <a:pt x="454" y="195"/>
                  </a:cubicBezTo>
                  <a:cubicBezTo>
                    <a:pt x="454" y="172"/>
                    <a:pt x="438" y="153"/>
                    <a:pt x="417" y="1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sym typeface="+mn-lt"/>
              </a:endParaRPr>
            </a:p>
          </p:txBody>
        </p:sp>
      </p:grp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5099482" y="1846778"/>
            <a:ext cx="639059" cy="63905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lt"/>
            </a:endParaRPr>
          </a:p>
        </p:txBody>
      </p:sp>
      <p:sp>
        <p:nvSpPr>
          <p:cNvPr id="47" name="Oval 53"/>
          <p:cNvSpPr>
            <a:spLocks noChangeArrowheads="1"/>
          </p:cNvSpPr>
          <p:nvPr/>
        </p:nvSpPr>
        <p:spPr bwMode="auto">
          <a:xfrm>
            <a:off x="3965465" y="2606131"/>
            <a:ext cx="707978" cy="707978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lt"/>
            </a:endParaRPr>
          </a:p>
        </p:txBody>
      </p:sp>
      <p:sp>
        <p:nvSpPr>
          <p:cNvPr id="48" name="Oval 77"/>
          <p:cNvSpPr>
            <a:spLocks noChangeArrowheads="1"/>
          </p:cNvSpPr>
          <p:nvPr/>
        </p:nvSpPr>
        <p:spPr bwMode="auto">
          <a:xfrm>
            <a:off x="6462810" y="1830489"/>
            <a:ext cx="709231" cy="70797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lt"/>
            </a:endParaRPr>
          </a:p>
        </p:txBody>
      </p:sp>
      <p:sp>
        <p:nvSpPr>
          <p:cNvPr id="49" name="Oval 101"/>
          <p:cNvSpPr>
            <a:spLocks noChangeArrowheads="1"/>
          </p:cNvSpPr>
          <p:nvPr/>
        </p:nvSpPr>
        <p:spPr bwMode="auto">
          <a:xfrm>
            <a:off x="7391326" y="2779053"/>
            <a:ext cx="783161" cy="78316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lt"/>
            </a:endParaRPr>
          </a:p>
        </p:txBody>
      </p:sp>
      <p:sp>
        <p:nvSpPr>
          <p:cNvPr id="50" name="Oval 140"/>
          <p:cNvSpPr>
            <a:spLocks noChangeArrowheads="1"/>
          </p:cNvSpPr>
          <p:nvPr/>
        </p:nvSpPr>
        <p:spPr bwMode="auto">
          <a:xfrm>
            <a:off x="6446519" y="3267746"/>
            <a:ext cx="685422" cy="685422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lt"/>
            </a:endParaRPr>
          </a:p>
        </p:txBody>
      </p:sp>
      <p:sp>
        <p:nvSpPr>
          <p:cNvPr id="51" name="Oval 179"/>
          <p:cNvSpPr>
            <a:spLocks noChangeArrowheads="1"/>
          </p:cNvSpPr>
          <p:nvPr/>
        </p:nvSpPr>
        <p:spPr bwMode="auto">
          <a:xfrm>
            <a:off x="4931573" y="2945709"/>
            <a:ext cx="892177" cy="89217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+mn-lt"/>
            </a:endParaRPr>
          </a:p>
        </p:txBody>
      </p:sp>
      <p:sp>
        <p:nvSpPr>
          <p:cNvPr id="60" name="Oval 7"/>
          <p:cNvSpPr/>
          <p:nvPr/>
        </p:nvSpPr>
        <p:spPr>
          <a:xfrm>
            <a:off x="2551430" y="1925156"/>
            <a:ext cx="241151" cy="241151"/>
          </a:xfrm>
          <a:prstGeom prst="ellipse">
            <a:avLst/>
          </a:prstGeom>
          <a:solidFill>
            <a:srgbClr val="7E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  <a:sym typeface="+mn-lt"/>
            </a:endParaRPr>
          </a:p>
        </p:txBody>
      </p:sp>
      <p:sp>
        <p:nvSpPr>
          <p:cNvPr id="63" name="Oval 54"/>
          <p:cNvSpPr/>
          <p:nvPr/>
        </p:nvSpPr>
        <p:spPr>
          <a:xfrm>
            <a:off x="2551430" y="3495009"/>
            <a:ext cx="241151" cy="241151"/>
          </a:xfrm>
          <a:prstGeom prst="ellipse">
            <a:avLst/>
          </a:prstGeom>
          <a:solidFill>
            <a:srgbClr val="7E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  <a:sym typeface="+mn-lt"/>
            </a:endParaRPr>
          </a:p>
        </p:txBody>
      </p:sp>
      <p:sp>
        <p:nvSpPr>
          <p:cNvPr id="66" name="Oval 72"/>
          <p:cNvSpPr/>
          <p:nvPr/>
        </p:nvSpPr>
        <p:spPr>
          <a:xfrm flipH="1">
            <a:off x="9399419" y="1925156"/>
            <a:ext cx="241151" cy="241151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  <a:sym typeface="+mn-lt"/>
            </a:endParaRPr>
          </a:p>
        </p:txBody>
      </p:sp>
      <p:sp>
        <p:nvSpPr>
          <p:cNvPr id="69" name="Oval 69"/>
          <p:cNvSpPr/>
          <p:nvPr/>
        </p:nvSpPr>
        <p:spPr>
          <a:xfrm flipH="1">
            <a:off x="9399419" y="3495009"/>
            <a:ext cx="241151" cy="241151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  <a:sym typeface="+mn-lt"/>
            </a:endParaRPr>
          </a:p>
        </p:txBody>
      </p:sp>
      <p:sp>
        <p:nvSpPr>
          <p:cNvPr id="72" name="Oval 59"/>
          <p:cNvSpPr/>
          <p:nvPr/>
        </p:nvSpPr>
        <p:spPr>
          <a:xfrm>
            <a:off x="3424261" y="5051462"/>
            <a:ext cx="241151" cy="241151"/>
          </a:xfrm>
          <a:prstGeom prst="ellipse">
            <a:avLst/>
          </a:prstGeom>
          <a:solidFill>
            <a:srgbClr val="7E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  <a:sym typeface="+mn-lt"/>
            </a:endParaRPr>
          </a:p>
        </p:txBody>
      </p:sp>
      <p:sp>
        <p:nvSpPr>
          <p:cNvPr id="75" name="Oval 66"/>
          <p:cNvSpPr/>
          <p:nvPr/>
        </p:nvSpPr>
        <p:spPr>
          <a:xfrm flipH="1">
            <a:off x="8526588" y="5051462"/>
            <a:ext cx="241151" cy="241151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  <a:sym typeface="+mn-lt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82803" y="1851060"/>
            <a:ext cx="1968153" cy="1061848"/>
            <a:chOff x="304981" y="1851060"/>
            <a:chExt cx="2245976" cy="1061848"/>
          </a:xfrm>
        </p:grpSpPr>
        <p:sp>
          <p:nvSpPr>
            <p:cNvPr id="76" name="文本框 75"/>
            <p:cNvSpPr txBox="1"/>
            <p:nvPr/>
          </p:nvSpPr>
          <p:spPr>
            <a:xfrm>
              <a:off x="304981" y="1851060"/>
              <a:ext cx="224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点击输入文字标题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04981" y="2170589"/>
              <a:ext cx="2245974" cy="74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82803" y="3458867"/>
            <a:ext cx="1968153" cy="1061848"/>
            <a:chOff x="304981" y="1851060"/>
            <a:chExt cx="2245976" cy="1061848"/>
          </a:xfrm>
        </p:grpSpPr>
        <p:sp>
          <p:nvSpPr>
            <p:cNvPr id="80" name="文本框 79"/>
            <p:cNvSpPr txBox="1"/>
            <p:nvPr/>
          </p:nvSpPr>
          <p:spPr>
            <a:xfrm>
              <a:off x="304981" y="1851060"/>
              <a:ext cx="224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点击输入文字标题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04981" y="2170589"/>
              <a:ext cx="2245974" cy="74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64312" y="5048441"/>
            <a:ext cx="1968153" cy="1061848"/>
            <a:chOff x="304981" y="1851060"/>
            <a:chExt cx="2245976" cy="1061848"/>
          </a:xfrm>
        </p:grpSpPr>
        <p:sp>
          <p:nvSpPr>
            <p:cNvPr id="83" name="文本框 82"/>
            <p:cNvSpPr txBox="1"/>
            <p:nvPr/>
          </p:nvSpPr>
          <p:spPr>
            <a:xfrm>
              <a:off x="304981" y="1851060"/>
              <a:ext cx="224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点击输入文字标题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04981" y="2170589"/>
              <a:ext cx="2245974" cy="74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640570" y="1851060"/>
            <a:ext cx="1968153" cy="1076659"/>
            <a:chOff x="304981" y="1851060"/>
            <a:chExt cx="2245976" cy="1076659"/>
          </a:xfrm>
        </p:grpSpPr>
        <p:sp>
          <p:nvSpPr>
            <p:cNvPr id="86" name="文本框 85"/>
            <p:cNvSpPr txBox="1"/>
            <p:nvPr/>
          </p:nvSpPr>
          <p:spPr>
            <a:xfrm>
              <a:off x="304981" y="1851060"/>
              <a:ext cx="224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点击输入文字标题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04981" y="2170589"/>
              <a:ext cx="224597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640570" y="3458867"/>
            <a:ext cx="1968153" cy="1076659"/>
            <a:chOff x="304981" y="1851060"/>
            <a:chExt cx="2245976" cy="1076659"/>
          </a:xfrm>
        </p:grpSpPr>
        <p:sp>
          <p:nvSpPr>
            <p:cNvPr id="89" name="文本框 88"/>
            <p:cNvSpPr txBox="1"/>
            <p:nvPr/>
          </p:nvSpPr>
          <p:spPr>
            <a:xfrm>
              <a:off x="304981" y="1851060"/>
              <a:ext cx="224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点击输入文字标题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04981" y="2170589"/>
              <a:ext cx="224597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767739" y="5048441"/>
            <a:ext cx="1968153" cy="1076659"/>
            <a:chOff x="304981" y="1851060"/>
            <a:chExt cx="2245976" cy="1076659"/>
          </a:xfrm>
        </p:grpSpPr>
        <p:sp>
          <p:nvSpPr>
            <p:cNvPr id="92" name="文本框 91"/>
            <p:cNvSpPr txBox="1"/>
            <p:nvPr/>
          </p:nvSpPr>
          <p:spPr>
            <a:xfrm>
              <a:off x="304981" y="1851060"/>
              <a:ext cx="224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点击输入文字标题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4981" y="2170589"/>
              <a:ext cx="224597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</a:t>
              </a:r>
              <a:endParaRPr lang="en-US" altLang="zh-CN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652960" y="2985061"/>
            <a:ext cx="259892" cy="371144"/>
            <a:chOff x="7119938" y="6015038"/>
            <a:chExt cx="452438" cy="646113"/>
          </a:xfrm>
        </p:grpSpPr>
        <p:sp>
          <p:nvSpPr>
            <p:cNvPr id="101" name="Freeform 85"/>
            <p:cNvSpPr>
              <a:spLocks noEditPoints="1"/>
            </p:cNvSpPr>
            <p:nvPr/>
          </p:nvSpPr>
          <p:spPr bwMode="auto">
            <a:xfrm>
              <a:off x="7119938" y="6015038"/>
              <a:ext cx="452438" cy="646113"/>
            </a:xfrm>
            <a:custGeom>
              <a:avLst/>
              <a:gdLst>
                <a:gd name="T0" fmla="*/ 283 w 287"/>
                <a:gd name="T1" fmla="*/ 45 h 410"/>
                <a:gd name="T2" fmla="*/ 277 w 287"/>
                <a:gd name="T3" fmla="*/ 89 h 410"/>
                <a:gd name="T4" fmla="*/ 237 w 287"/>
                <a:gd name="T5" fmla="*/ 159 h 410"/>
                <a:gd name="T6" fmla="*/ 202 w 287"/>
                <a:gd name="T7" fmla="*/ 186 h 410"/>
                <a:gd name="T8" fmla="*/ 158 w 287"/>
                <a:gd name="T9" fmla="*/ 180 h 410"/>
                <a:gd name="T10" fmla="*/ 158 w 287"/>
                <a:gd name="T11" fmla="*/ 180 h 410"/>
                <a:gd name="T12" fmla="*/ 131 w 287"/>
                <a:gd name="T13" fmla="*/ 145 h 410"/>
                <a:gd name="T14" fmla="*/ 137 w 287"/>
                <a:gd name="T15" fmla="*/ 101 h 410"/>
                <a:gd name="T16" fmla="*/ 177 w 287"/>
                <a:gd name="T17" fmla="*/ 31 h 410"/>
                <a:gd name="T18" fmla="*/ 212 w 287"/>
                <a:gd name="T19" fmla="*/ 4 h 410"/>
                <a:gd name="T20" fmla="*/ 256 w 287"/>
                <a:gd name="T21" fmla="*/ 10 h 410"/>
                <a:gd name="T22" fmla="*/ 256 w 287"/>
                <a:gd name="T23" fmla="*/ 10 h 410"/>
                <a:gd name="T24" fmla="*/ 283 w 287"/>
                <a:gd name="T25" fmla="*/ 45 h 410"/>
                <a:gd name="T26" fmla="*/ 156 w 287"/>
                <a:gd name="T27" fmla="*/ 265 h 410"/>
                <a:gd name="T28" fmla="*/ 150 w 287"/>
                <a:gd name="T29" fmla="*/ 309 h 410"/>
                <a:gd name="T30" fmla="*/ 110 w 287"/>
                <a:gd name="T31" fmla="*/ 379 h 410"/>
                <a:gd name="T32" fmla="*/ 75 w 287"/>
                <a:gd name="T33" fmla="*/ 405 h 410"/>
                <a:gd name="T34" fmla="*/ 31 w 287"/>
                <a:gd name="T35" fmla="*/ 400 h 410"/>
                <a:gd name="T36" fmla="*/ 31 w 287"/>
                <a:gd name="T37" fmla="*/ 400 h 410"/>
                <a:gd name="T38" fmla="*/ 4 w 287"/>
                <a:gd name="T39" fmla="*/ 364 h 410"/>
                <a:gd name="T40" fmla="*/ 10 w 287"/>
                <a:gd name="T41" fmla="*/ 321 h 410"/>
                <a:gd name="T42" fmla="*/ 50 w 287"/>
                <a:gd name="T43" fmla="*/ 251 h 410"/>
                <a:gd name="T44" fmla="*/ 85 w 287"/>
                <a:gd name="T45" fmla="*/ 224 h 410"/>
                <a:gd name="T46" fmla="*/ 129 w 287"/>
                <a:gd name="T47" fmla="*/ 230 h 410"/>
                <a:gd name="T48" fmla="*/ 129 w 287"/>
                <a:gd name="T49" fmla="*/ 230 h 410"/>
                <a:gd name="T50" fmla="*/ 156 w 287"/>
                <a:gd name="T51" fmla="*/ 26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7" h="410">
                  <a:moveTo>
                    <a:pt x="283" y="45"/>
                  </a:moveTo>
                  <a:cubicBezTo>
                    <a:pt x="287" y="60"/>
                    <a:pt x="285" y="75"/>
                    <a:pt x="277" y="8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29" y="173"/>
                    <a:pt x="217" y="181"/>
                    <a:pt x="202" y="186"/>
                  </a:cubicBezTo>
                  <a:cubicBezTo>
                    <a:pt x="187" y="190"/>
                    <a:pt x="172" y="188"/>
                    <a:pt x="158" y="180"/>
                  </a:cubicBezTo>
                  <a:cubicBezTo>
                    <a:pt x="158" y="180"/>
                    <a:pt x="158" y="180"/>
                    <a:pt x="158" y="180"/>
                  </a:cubicBezTo>
                  <a:cubicBezTo>
                    <a:pt x="144" y="172"/>
                    <a:pt x="135" y="160"/>
                    <a:pt x="131" y="145"/>
                  </a:cubicBezTo>
                  <a:cubicBezTo>
                    <a:pt x="127" y="129"/>
                    <a:pt x="129" y="115"/>
                    <a:pt x="137" y="101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85" y="17"/>
                    <a:pt x="197" y="8"/>
                    <a:pt x="212" y="4"/>
                  </a:cubicBezTo>
                  <a:cubicBezTo>
                    <a:pt x="228" y="0"/>
                    <a:pt x="242" y="2"/>
                    <a:pt x="256" y="10"/>
                  </a:cubicBezTo>
                  <a:cubicBezTo>
                    <a:pt x="256" y="10"/>
                    <a:pt x="256" y="10"/>
                    <a:pt x="256" y="10"/>
                  </a:cubicBezTo>
                  <a:cubicBezTo>
                    <a:pt x="270" y="18"/>
                    <a:pt x="279" y="30"/>
                    <a:pt x="283" y="45"/>
                  </a:cubicBezTo>
                  <a:close/>
                  <a:moveTo>
                    <a:pt x="156" y="265"/>
                  </a:moveTo>
                  <a:cubicBezTo>
                    <a:pt x="160" y="280"/>
                    <a:pt x="158" y="295"/>
                    <a:pt x="150" y="309"/>
                  </a:cubicBezTo>
                  <a:cubicBezTo>
                    <a:pt x="110" y="379"/>
                    <a:pt x="110" y="379"/>
                    <a:pt x="110" y="379"/>
                  </a:cubicBezTo>
                  <a:cubicBezTo>
                    <a:pt x="102" y="392"/>
                    <a:pt x="90" y="401"/>
                    <a:pt x="75" y="405"/>
                  </a:cubicBezTo>
                  <a:cubicBezTo>
                    <a:pt x="60" y="410"/>
                    <a:pt x="45" y="408"/>
                    <a:pt x="31" y="400"/>
                  </a:cubicBezTo>
                  <a:cubicBezTo>
                    <a:pt x="31" y="400"/>
                    <a:pt x="31" y="400"/>
                    <a:pt x="31" y="400"/>
                  </a:cubicBezTo>
                  <a:cubicBezTo>
                    <a:pt x="17" y="392"/>
                    <a:pt x="8" y="380"/>
                    <a:pt x="4" y="364"/>
                  </a:cubicBezTo>
                  <a:cubicBezTo>
                    <a:pt x="0" y="349"/>
                    <a:pt x="2" y="335"/>
                    <a:pt x="10" y="321"/>
                  </a:cubicBezTo>
                  <a:cubicBezTo>
                    <a:pt x="50" y="251"/>
                    <a:pt x="50" y="251"/>
                    <a:pt x="50" y="251"/>
                  </a:cubicBezTo>
                  <a:cubicBezTo>
                    <a:pt x="58" y="237"/>
                    <a:pt x="70" y="228"/>
                    <a:pt x="85" y="224"/>
                  </a:cubicBezTo>
                  <a:cubicBezTo>
                    <a:pt x="101" y="220"/>
                    <a:pt x="115" y="222"/>
                    <a:pt x="129" y="230"/>
                  </a:cubicBezTo>
                  <a:cubicBezTo>
                    <a:pt x="129" y="230"/>
                    <a:pt x="129" y="230"/>
                    <a:pt x="129" y="230"/>
                  </a:cubicBezTo>
                  <a:cubicBezTo>
                    <a:pt x="143" y="238"/>
                    <a:pt x="152" y="249"/>
                    <a:pt x="156" y="265"/>
                  </a:cubicBezTo>
                  <a:close/>
                </a:path>
              </a:pathLst>
            </a:custGeom>
            <a:noFill/>
            <a:ln w="55563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86"/>
            <p:cNvSpPr/>
            <p:nvPr/>
          </p:nvSpPr>
          <p:spPr bwMode="auto">
            <a:xfrm>
              <a:off x="7254876" y="6210301"/>
              <a:ext cx="177800" cy="260350"/>
            </a:xfrm>
            <a:custGeom>
              <a:avLst/>
              <a:gdLst>
                <a:gd name="T0" fmla="*/ 110 w 113"/>
                <a:gd name="T1" fmla="*/ 32 h 165"/>
                <a:gd name="T2" fmla="*/ 112 w 113"/>
                <a:gd name="T3" fmla="*/ 16 h 165"/>
                <a:gd name="T4" fmla="*/ 102 w 113"/>
                <a:gd name="T5" fmla="*/ 4 h 165"/>
                <a:gd name="T6" fmla="*/ 86 w 113"/>
                <a:gd name="T7" fmla="*/ 2 h 165"/>
                <a:gd name="T8" fmla="*/ 74 w 113"/>
                <a:gd name="T9" fmla="*/ 11 h 165"/>
                <a:gd name="T10" fmla="*/ 4 w 113"/>
                <a:gd name="T11" fmla="*/ 133 h 165"/>
                <a:gd name="T12" fmla="*/ 2 w 113"/>
                <a:gd name="T13" fmla="*/ 148 h 165"/>
                <a:gd name="T14" fmla="*/ 11 w 113"/>
                <a:gd name="T15" fmla="*/ 161 h 165"/>
                <a:gd name="T16" fmla="*/ 27 w 113"/>
                <a:gd name="T17" fmla="*/ 163 h 165"/>
                <a:gd name="T18" fmla="*/ 39 w 113"/>
                <a:gd name="T19" fmla="*/ 154 h 165"/>
                <a:gd name="T20" fmla="*/ 110 w 113"/>
                <a:gd name="T21" fmla="*/ 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5">
                  <a:moveTo>
                    <a:pt x="110" y="32"/>
                  </a:moveTo>
                  <a:cubicBezTo>
                    <a:pt x="112" y="27"/>
                    <a:pt x="113" y="22"/>
                    <a:pt x="112" y="16"/>
                  </a:cubicBezTo>
                  <a:cubicBezTo>
                    <a:pt x="110" y="11"/>
                    <a:pt x="107" y="7"/>
                    <a:pt x="102" y="4"/>
                  </a:cubicBezTo>
                  <a:cubicBezTo>
                    <a:pt x="97" y="1"/>
                    <a:pt x="92" y="0"/>
                    <a:pt x="86" y="2"/>
                  </a:cubicBezTo>
                  <a:cubicBezTo>
                    <a:pt x="81" y="3"/>
                    <a:pt x="77" y="6"/>
                    <a:pt x="74" y="11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1" y="138"/>
                    <a:pt x="0" y="143"/>
                    <a:pt x="2" y="148"/>
                  </a:cubicBezTo>
                  <a:cubicBezTo>
                    <a:pt x="3" y="154"/>
                    <a:pt x="6" y="158"/>
                    <a:pt x="11" y="161"/>
                  </a:cubicBezTo>
                  <a:cubicBezTo>
                    <a:pt x="16" y="164"/>
                    <a:pt x="21" y="165"/>
                    <a:pt x="27" y="163"/>
                  </a:cubicBezTo>
                  <a:cubicBezTo>
                    <a:pt x="32" y="162"/>
                    <a:pt x="37" y="159"/>
                    <a:pt x="39" y="154"/>
                  </a:cubicBezTo>
                  <a:cubicBezTo>
                    <a:pt x="110" y="32"/>
                    <a:pt x="110" y="32"/>
                    <a:pt x="110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 descr="feij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022090" y="2672715"/>
            <a:ext cx="595630" cy="595630"/>
          </a:xfrm>
          <a:prstGeom prst="rect">
            <a:avLst/>
          </a:prstGeom>
        </p:spPr>
      </p:pic>
      <p:pic>
        <p:nvPicPr>
          <p:cNvPr id="3" name="图片 2" descr="bij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3171825"/>
            <a:ext cx="469900" cy="469900"/>
          </a:xfrm>
          <a:prstGeom prst="rect">
            <a:avLst/>
          </a:prstGeom>
        </p:spPr>
      </p:pic>
      <p:pic>
        <p:nvPicPr>
          <p:cNvPr id="4" name="图片 3" descr="computer-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1937385"/>
            <a:ext cx="502285" cy="502285"/>
          </a:xfrm>
          <a:prstGeom prst="rect">
            <a:avLst/>
          </a:prstGeom>
        </p:spPr>
      </p:pic>
      <p:pic>
        <p:nvPicPr>
          <p:cNvPr id="5" name="图片 4" descr="kej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3396615"/>
            <a:ext cx="441960" cy="441960"/>
          </a:xfrm>
          <a:prstGeom prst="rect">
            <a:avLst/>
          </a:prstGeom>
        </p:spPr>
      </p:pic>
      <p:pic>
        <p:nvPicPr>
          <p:cNvPr id="6" name="图片 5" descr="brain-full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780" y="1971675"/>
            <a:ext cx="389255" cy="38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价值激励应用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有效激励</a:t>
            </a:r>
            <a:endParaRPr lang="zh-CN" altLang="en-US" dirty="0"/>
          </a:p>
        </p:txBody>
      </p:sp>
      <p:sp>
        <p:nvSpPr>
          <p:cNvPr id="7" name="任意多边形 54"/>
          <p:cNvSpPr>
            <a:spLocks noChangeArrowheads="1"/>
          </p:cNvSpPr>
          <p:nvPr/>
        </p:nvSpPr>
        <p:spPr bwMode="auto">
          <a:xfrm>
            <a:off x="515938" y="5274833"/>
            <a:ext cx="11237912" cy="282575"/>
          </a:xfrm>
          <a:custGeom>
            <a:avLst/>
            <a:gdLst>
              <a:gd name="T0" fmla="*/ 0 w 11238806"/>
              <a:gd name="T1" fmla="*/ 0 h 282633"/>
              <a:gd name="T2" fmla="*/ 11238806 w 11238806"/>
              <a:gd name="T3" fmla="*/ 282633 h 282633"/>
            </a:gdLst>
            <a:ahLst/>
            <a:cxnLst/>
            <a:rect l="T0" t="T1" r="T2" b="T3"/>
            <a:pathLst>
              <a:path w="11238806" h="282633">
                <a:moveTo>
                  <a:pt x="8998937" y="0"/>
                </a:moveTo>
                <a:lnTo>
                  <a:pt x="11238806" y="0"/>
                </a:lnTo>
                <a:lnTo>
                  <a:pt x="11238806" y="282633"/>
                </a:lnTo>
                <a:lnTo>
                  <a:pt x="8998936" y="282633"/>
                </a:lnTo>
                <a:lnTo>
                  <a:pt x="9012415" y="257801"/>
                </a:lnTo>
                <a:cubicBezTo>
                  <a:pt x="9027558" y="221998"/>
                  <a:pt x="9035932" y="182635"/>
                  <a:pt x="9035932" y="141316"/>
                </a:cubicBezTo>
                <a:cubicBezTo>
                  <a:pt x="9035932" y="99997"/>
                  <a:pt x="9027558" y="60634"/>
                  <a:pt x="9012415" y="24831"/>
                </a:cubicBezTo>
                <a:close/>
                <a:moveTo>
                  <a:pt x="8695498" y="0"/>
                </a:moveTo>
                <a:lnTo>
                  <a:pt x="8777850" y="0"/>
                </a:lnTo>
                <a:lnTo>
                  <a:pt x="8794916" y="3446"/>
                </a:lnTo>
                <a:cubicBezTo>
                  <a:pt x="8848620" y="26161"/>
                  <a:pt x="8886303" y="79338"/>
                  <a:pt x="8886303" y="141316"/>
                </a:cubicBezTo>
                <a:cubicBezTo>
                  <a:pt x="8886303" y="203295"/>
                  <a:pt x="8848620" y="256472"/>
                  <a:pt x="8794916" y="279187"/>
                </a:cubicBezTo>
                <a:lnTo>
                  <a:pt x="8777845" y="282633"/>
                </a:lnTo>
                <a:lnTo>
                  <a:pt x="8695503" y="282633"/>
                </a:lnTo>
                <a:lnTo>
                  <a:pt x="8678432" y="279187"/>
                </a:lnTo>
                <a:cubicBezTo>
                  <a:pt x="8624727" y="256472"/>
                  <a:pt x="8587045" y="203295"/>
                  <a:pt x="8587045" y="141316"/>
                </a:cubicBezTo>
                <a:cubicBezTo>
                  <a:pt x="8587045" y="79338"/>
                  <a:pt x="8624727" y="26161"/>
                  <a:pt x="8678432" y="3446"/>
                </a:cubicBezTo>
                <a:close/>
                <a:moveTo>
                  <a:pt x="6784981" y="0"/>
                </a:moveTo>
                <a:lnTo>
                  <a:pt x="8474411" y="0"/>
                </a:lnTo>
                <a:lnTo>
                  <a:pt x="8460933" y="24831"/>
                </a:lnTo>
                <a:cubicBezTo>
                  <a:pt x="8445790" y="60634"/>
                  <a:pt x="8437416" y="99997"/>
                  <a:pt x="8437416" y="141316"/>
                </a:cubicBezTo>
                <a:cubicBezTo>
                  <a:pt x="8437416" y="182635"/>
                  <a:pt x="8445790" y="221998"/>
                  <a:pt x="8460933" y="257801"/>
                </a:cubicBezTo>
                <a:lnTo>
                  <a:pt x="8474412" y="282633"/>
                </a:lnTo>
                <a:lnTo>
                  <a:pt x="6784981" y="282633"/>
                </a:lnTo>
                <a:lnTo>
                  <a:pt x="6798459" y="257801"/>
                </a:lnTo>
                <a:cubicBezTo>
                  <a:pt x="6813602" y="221998"/>
                  <a:pt x="6821976" y="182635"/>
                  <a:pt x="6821976" y="141316"/>
                </a:cubicBezTo>
                <a:cubicBezTo>
                  <a:pt x="6821976" y="99997"/>
                  <a:pt x="6813602" y="60634"/>
                  <a:pt x="6798459" y="24831"/>
                </a:cubicBezTo>
                <a:close/>
                <a:moveTo>
                  <a:pt x="6481542" y="0"/>
                </a:moveTo>
                <a:lnTo>
                  <a:pt x="6563894" y="0"/>
                </a:lnTo>
                <a:lnTo>
                  <a:pt x="6580961" y="3446"/>
                </a:lnTo>
                <a:cubicBezTo>
                  <a:pt x="6634665" y="26161"/>
                  <a:pt x="6672347" y="79338"/>
                  <a:pt x="6672347" y="141316"/>
                </a:cubicBezTo>
                <a:cubicBezTo>
                  <a:pt x="6672347" y="203295"/>
                  <a:pt x="6634665" y="256472"/>
                  <a:pt x="6580961" y="279187"/>
                </a:cubicBezTo>
                <a:lnTo>
                  <a:pt x="6563889" y="282633"/>
                </a:lnTo>
                <a:lnTo>
                  <a:pt x="6481547" y="282633"/>
                </a:lnTo>
                <a:lnTo>
                  <a:pt x="6464476" y="279187"/>
                </a:lnTo>
                <a:cubicBezTo>
                  <a:pt x="6410772" y="256472"/>
                  <a:pt x="6373089" y="203295"/>
                  <a:pt x="6373089" y="141316"/>
                </a:cubicBezTo>
                <a:cubicBezTo>
                  <a:pt x="6373089" y="79338"/>
                  <a:pt x="6410772" y="26161"/>
                  <a:pt x="6464476" y="3446"/>
                </a:cubicBezTo>
                <a:close/>
                <a:moveTo>
                  <a:pt x="4571025" y="0"/>
                </a:moveTo>
                <a:lnTo>
                  <a:pt x="6260455" y="0"/>
                </a:lnTo>
                <a:lnTo>
                  <a:pt x="6246977" y="24831"/>
                </a:lnTo>
                <a:cubicBezTo>
                  <a:pt x="6231834" y="60634"/>
                  <a:pt x="6223460" y="99997"/>
                  <a:pt x="6223460" y="141316"/>
                </a:cubicBezTo>
                <a:cubicBezTo>
                  <a:pt x="6223460" y="182635"/>
                  <a:pt x="6231834" y="221998"/>
                  <a:pt x="6246977" y="257801"/>
                </a:cubicBezTo>
                <a:lnTo>
                  <a:pt x="6260456" y="282633"/>
                </a:lnTo>
                <a:lnTo>
                  <a:pt x="4571025" y="282633"/>
                </a:lnTo>
                <a:lnTo>
                  <a:pt x="4584503" y="257801"/>
                </a:lnTo>
                <a:cubicBezTo>
                  <a:pt x="4599647" y="221998"/>
                  <a:pt x="4608020" y="182635"/>
                  <a:pt x="4608020" y="141316"/>
                </a:cubicBezTo>
                <a:cubicBezTo>
                  <a:pt x="4608020" y="99997"/>
                  <a:pt x="4599647" y="60634"/>
                  <a:pt x="4584503" y="24831"/>
                </a:cubicBezTo>
                <a:close/>
                <a:moveTo>
                  <a:pt x="4267587" y="0"/>
                </a:moveTo>
                <a:lnTo>
                  <a:pt x="4349938" y="0"/>
                </a:lnTo>
                <a:lnTo>
                  <a:pt x="4367005" y="3446"/>
                </a:lnTo>
                <a:cubicBezTo>
                  <a:pt x="4420709" y="26161"/>
                  <a:pt x="4458391" y="79338"/>
                  <a:pt x="4458391" y="141316"/>
                </a:cubicBezTo>
                <a:cubicBezTo>
                  <a:pt x="4458391" y="203295"/>
                  <a:pt x="4420709" y="256472"/>
                  <a:pt x="4367005" y="279187"/>
                </a:cubicBezTo>
                <a:lnTo>
                  <a:pt x="4349933" y="282633"/>
                </a:lnTo>
                <a:lnTo>
                  <a:pt x="4267591" y="282633"/>
                </a:lnTo>
                <a:lnTo>
                  <a:pt x="4250520" y="279187"/>
                </a:lnTo>
                <a:cubicBezTo>
                  <a:pt x="4196816" y="256472"/>
                  <a:pt x="4159133" y="203295"/>
                  <a:pt x="4159133" y="141316"/>
                </a:cubicBezTo>
                <a:cubicBezTo>
                  <a:pt x="4159133" y="79338"/>
                  <a:pt x="4196816" y="26161"/>
                  <a:pt x="4250520" y="3446"/>
                </a:cubicBezTo>
                <a:close/>
                <a:moveTo>
                  <a:pt x="2357070" y="0"/>
                </a:moveTo>
                <a:lnTo>
                  <a:pt x="4046499" y="0"/>
                </a:lnTo>
                <a:lnTo>
                  <a:pt x="4033022" y="24831"/>
                </a:lnTo>
                <a:cubicBezTo>
                  <a:pt x="4017878" y="60634"/>
                  <a:pt x="4009505" y="99997"/>
                  <a:pt x="4009505" y="141316"/>
                </a:cubicBezTo>
                <a:cubicBezTo>
                  <a:pt x="4009505" y="182635"/>
                  <a:pt x="4017878" y="221998"/>
                  <a:pt x="4033022" y="257801"/>
                </a:cubicBezTo>
                <a:lnTo>
                  <a:pt x="4046500" y="282633"/>
                </a:lnTo>
                <a:lnTo>
                  <a:pt x="2357069" y="282633"/>
                </a:lnTo>
                <a:lnTo>
                  <a:pt x="2370548" y="257801"/>
                </a:lnTo>
                <a:cubicBezTo>
                  <a:pt x="2385691" y="221998"/>
                  <a:pt x="2394065" y="182635"/>
                  <a:pt x="2394065" y="141316"/>
                </a:cubicBezTo>
                <a:cubicBezTo>
                  <a:pt x="2394065" y="99997"/>
                  <a:pt x="2385691" y="60634"/>
                  <a:pt x="2370548" y="24831"/>
                </a:cubicBezTo>
                <a:close/>
                <a:moveTo>
                  <a:pt x="2053631" y="0"/>
                </a:moveTo>
                <a:lnTo>
                  <a:pt x="2135983" y="0"/>
                </a:lnTo>
                <a:lnTo>
                  <a:pt x="2153049" y="3446"/>
                </a:lnTo>
                <a:cubicBezTo>
                  <a:pt x="2206753" y="26161"/>
                  <a:pt x="2244436" y="79338"/>
                  <a:pt x="2244436" y="141316"/>
                </a:cubicBezTo>
                <a:cubicBezTo>
                  <a:pt x="2244436" y="203295"/>
                  <a:pt x="2206753" y="256472"/>
                  <a:pt x="2153049" y="279187"/>
                </a:cubicBezTo>
                <a:lnTo>
                  <a:pt x="2135978" y="282633"/>
                </a:lnTo>
                <a:lnTo>
                  <a:pt x="2053636" y="282633"/>
                </a:lnTo>
                <a:lnTo>
                  <a:pt x="2036565" y="279187"/>
                </a:lnTo>
                <a:cubicBezTo>
                  <a:pt x="1982860" y="256472"/>
                  <a:pt x="1945178" y="203295"/>
                  <a:pt x="1945178" y="141316"/>
                </a:cubicBezTo>
                <a:cubicBezTo>
                  <a:pt x="1945178" y="79338"/>
                  <a:pt x="1982860" y="26161"/>
                  <a:pt x="2036565" y="3446"/>
                </a:cubicBezTo>
                <a:close/>
                <a:moveTo>
                  <a:pt x="0" y="0"/>
                </a:moveTo>
                <a:lnTo>
                  <a:pt x="1832544" y="0"/>
                </a:lnTo>
                <a:lnTo>
                  <a:pt x="1819066" y="24831"/>
                </a:lnTo>
                <a:cubicBezTo>
                  <a:pt x="1803923" y="60634"/>
                  <a:pt x="1795549" y="99997"/>
                  <a:pt x="1795549" y="141316"/>
                </a:cubicBezTo>
                <a:cubicBezTo>
                  <a:pt x="1795549" y="182635"/>
                  <a:pt x="1803923" y="221998"/>
                  <a:pt x="1819066" y="257801"/>
                </a:cubicBezTo>
                <a:lnTo>
                  <a:pt x="1832544" y="282633"/>
                </a:lnTo>
                <a:lnTo>
                  <a:pt x="0" y="2826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8996" y="5699719"/>
            <a:ext cx="18407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提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报自评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3226" y="5699719"/>
            <a:ext cx="18407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部门复核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7456" y="5699719"/>
            <a:ext cx="18407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价值评审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31558" y="5699719"/>
            <a:ext cx="18407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激励发放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95475" y="1937385"/>
            <a:ext cx="1430655" cy="3182620"/>
            <a:chOff x="1895474" y="1493351"/>
            <a:chExt cx="1430339" cy="3194536"/>
          </a:xfrm>
          <a:solidFill>
            <a:srgbClr val="7E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56"/>
            <p:cNvSpPr>
              <a:spLocks noChangeArrowheads="1"/>
            </p:cNvSpPr>
            <p:nvPr/>
          </p:nvSpPr>
          <p:spPr bwMode="auto">
            <a:xfrm rot="10800000">
              <a:off x="1895475" y="1493351"/>
              <a:ext cx="1430338" cy="3194536"/>
            </a:xfrm>
            <a:custGeom>
              <a:avLst/>
              <a:gdLst>
                <a:gd name="T0" fmla="*/ 594761 w 973072"/>
                <a:gd name="T1" fmla="*/ 2871990 h 2871990"/>
                <a:gd name="T2" fmla="*/ 378311 w 973072"/>
                <a:gd name="T3" fmla="*/ 2871990 h 2871990"/>
                <a:gd name="T4" fmla="*/ 0 w 973072"/>
                <a:gd name="T5" fmla="*/ 2493679 h 2871990"/>
                <a:gd name="T6" fmla="*/ 0 w 973072"/>
                <a:gd name="T7" fmla="*/ 731034 h 2871990"/>
                <a:gd name="T8" fmla="*/ 231055 w 973072"/>
                <a:gd name="T9" fmla="*/ 382453 h 2871990"/>
                <a:gd name="T10" fmla="*/ 315228 w 973072"/>
                <a:gd name="T11" fmla="*/ 365459 h 2871990"/>
                <a:gd name="T12" fmla="*/ 486537 w 973072"/>
                <a:gd name="T13" fmla="*/ 0 h 2871990"/>
                <a:gd name="T14" fmla="*/ 657846 w 973072"/>
                <a:gd name="T15" fmla="*/ 365459 h 2871990"/>
                <a:gd name="T16" fmla="*/ 742017 w 973072"/>
                <a:gd name="T17" fmla="*/ 382453 h 2871990"/>
                <a:gd name="T18" fmla="*/ 973072 w 973072"/>
                <a:gd name="T19" fmla="*/ 731034 h 2871990"/>
                <a:gd name="T20" fmla="*/ 973072 w 973072"/>
                <a:gd name="T21" fmla="*/ 2493679 h 2871990"/>
                <a:gd name="T22" fmla="*/ 594761 w 973072"/>
                <a:gd name="T23" fmla="*/ 2871990 h 28719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3072"/>
                <a:gd name="T37" fmla="*/ 0 h 2871990"/>
                <a:gd name="T38" fmla="*/ 973072 w 973072"/>
                <a:gd name="T39" fmla="*/ 2871990 h 28719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grpFill/>
            <a:ln w="12700" cap="flat" cmpd="sng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95474" y="2147881"/>
              <a:ext cx="1428749" cy="16496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</a:rPr>
                <a:t>依据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《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价值</a:t>
              </a:r>
              <a:r>
                <a:rPr lang="zh-CN" altLang="en-US" sz="1200" dirty="0">
                  <a:solidFill>
                    <a:schemeClr val="bg1"/>
                  </a:solidFill>
                </a:rPr>
                <a:t>标尺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衡量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》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标准</a:t>
              </a:r>
              <a:r>
                <a:rPr lang="zh-CN" altLang="en-US" sz="1200" dirty="0">
                  <a:solidFill>
                    <a:schemeClr val="bg1"/>
                  </a:solidFill>
                </a:rPr>
                <a:t>提报激励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项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价值项负责人完成价值描述及积分自评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08450" y="1925430"/>
            <a:ext cx="1430338" cy="3194536"/>
            <a:chOff x="4108450" y="1493351"/>
            <a:chExt cx="1430338" cy="3194536"/>
          </a:xfrm>
          <a:solidFill>
            <a:srgbClr val="7E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任意多边形 57"/>
            <p:cNvSpPr>
              <a:spLocks noChangeArrowheads="1"/>
            </p:cNvSpPr>
            <p:nvPr/>
          </p:nvSpPr>
          <p:spPr bwMode="auto">
            <a:xfrm rot="10800000">
              <a:off x="4108450" y="1493351"/>
              <a:ext cx="1430338" cy="3194536"/>
            </a:xfrm>
            <a:custGeom>
              <a:avLst/>
              <a:gdLst>
                <a:gd name="T0" fmla="*/ 594761 w 973072"/>
                <a:gd name="T1" fmla="*/ 2871990 h 2871990"/>
                <a:gd name="T2" fmla="*/ 378311 w 973072"/>
                <a:gd name="T3" fmla="*/ 2871990 h 2871990"/>
                <a:gd name="T4" fmla="*/ 0 w 973072"/>
                <a:gd name="T5" fmla="*/ 2493679 h 2871990"/>
                <a:gd name="T6" fmla="*/ 0 w 973072"/>
                <a:gd name="T7" fmla="*/ 731034 h 2871990"/>
                <a:gd name="T8" fmla="*/ 231055 w 973072"/>
                <a:gd name="T9" fmla="*/ 382453 h 2871990"/>
                <a:gd name="T10" fmla="*/ 315228 w 973072"/>
                <a:gd name="T11" fmla="*/ 365459 h 2871990"/>
                <a:gd name="T12" fmla="*/ 486537 w 973072"/>
                <a:gd name="T13" fmla="*/ 0 h 2871990"/>
                <a:gd name="T14" fmla="*/ 657846 w 973072"/>
                <a:gd name="T15" fmla="*/ 365459 h 2871990"/>
                <a:gd name="T16" fmla="*/ 742017 w 973072"/>
                <a:gd name="T17" fmla="*/ 382453 h 2871990"/>
                <a:gd name="T18" fmla="*/ 973072 w 973072"/>
                <a:gd name="T19" fmla="*/ 731034 h 2871990"/>
                <a:gd name="T20" fmla="*/ 973072 w 973072"/>
                <a:gd name="T21" fmla="*/ 2493679 h 2871990"/>
                <a:gd name="T22" fmla="*/ 594761 w 973072"/>
                <a:gd name="T23" fmla="*/ 2871990 h 28719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3072"/>
                <a:gd name="T37" fmla="*/ 0 h 2871990"/>
                <a:gd name="T38" fmla="*/ 973072 w 973072"/>
                <a:gd name="T39" fmla="*/ 2871990 h 28719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grpFill/>
            <a:ln w="12700" cap="flat" cmpd="sng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10036" y="2147881"/>
              <a:ext cx="1428749" cy="1643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r>
                <a:rPr lang="zh-CN" altLang="en-US" sz="1200" dirty="0">
                  <a:solidFill>
                    <a:schemeClr val="bg1"/>
                  </a:solidFill>
                </a:rPr>
                <a:t>）申报价值维度是否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匹配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1200" dirty="0">
                  <a:solidFill>
                    <a:schemeClr val="bg1"/>
                  </a:solidFill>
                </a:rPr>
                <a:t>）所申报价值描述内容的准确性和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完整性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1200" dirty="0">
                  <a:solidFill>
                    <a:schemeClr val="bg1"/>
                  </a:solidFill>
                </a:rPr>
                <a:t>）价值积分的核定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。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23012" y="1925430"/>
            <a:ext cx="1430337" cy="3194536"/>
            <a:chOff x="6323012" y="1493351"/>
            <a:chExt cx="1430337" cy="3194536"/>
          </a:xfrm>
          <a:solidFill>
            <a:srgbClr val="7E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任意多边形 58"/>
            <p:cNvSpPr>
              <a:spLocks noChangeArrowheads="1"/>
            </p:cNvSpPr>
            <p:nvPr/>
          </p:nvSpPr>
          <p:spPr bwMode="auto">
            <a:xfrm rot="10800000">
              <a:off x="6323012" y="1493351"/>
              <a:ext cx="1430337" cy="3194536"/>
            </a:xfrm>
            <a:custGeom>
              <a:avLst/>
              <a:gdLst>
                <a:gd name="T0" fmla="*/ 594761 w 973072"/>
                <a:gd name="T1" fmla="*/ 2871990 h 2871990"/>
                <a:gd name="T2" fmla="*/ 378311 w 973072"/>
                <a:gd name="T3" fmla="*/ 2871990 h 2871990"/>
                <a:gd name="T4" fmla="*/ 0 w 973072"/>
                <a:gd name="T5" fmla="*/ 2493679 h 2871990"/>
                <a:gd name="T6" fmla="*/ 0 w 973072"/>
                <a:gd name="T7" fmla="*/ 731034 h 2871990"/>
                <a:gd name="T8" fmla="*/ 231055 w 973072"/>
                <a:gd name="T9" fmla="*/ 382453 h 2871990"/>
                <a:gd name="T10" fmla="*/ 315228 w 973072"/>
                <a:gd name="T11" fmla="*/ 365459 h 2871990"/>
                <a:gd name="T12" fmla="*/ 486537 w 973072"/>
                <a:gd name="T13" fmla="*/ 0 h 2871990"/>
                <a:gd name="T14" fmla="*/ 657846 w 973072"/>
                <a:gd name="T15" fmla="*/ 365459 h 2871990"/>
                <a:gd name="T16" fmla="*/ 742017 w 973072"/>
                <a:gd name="T17" fmla="*/ 382453 h 2871990"/>
                <a:gd name="T18" fmla="*/ 973072 w 973072"/>
                <a:gd name="T19" fmla="*/ 731034 h 2871990"/>
                <a:gd name="T20" fmla="*/ 973072 w 973072"/>
                <a:gd name="T21" fmla="*/ 2493679 h 2871990"/>
                <a:gd name="T22" fmla="*/ 594761 w 973072"/>
                <a:gd name="T23" fmla="*/ 2871990 h 28719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3072"/>
                <a:gd name="T37" fmla="*/ 0 h 2871990"/>
                <a:gd name="T38" fmla="*/ 973072 w 973072"/>
                <a:gd name="T39" fmla="*/ 2871990 h 28719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grpFill/>
            <a:ln w="12700" cap="flat" cmpd="sng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24600" y="2481895"/>
              <a:ext cx="1428749" cy="506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价值评审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委员会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</a:rPr>
                <a:t>审核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537572" y="1925430"/>
            <a:ext cx="1428753" cy="3194536"/>
            <a:chOff x="8537572" y="1493351"/>
            <a:chExt cx="1428753" cy="3194536"/>
          </a:xfrm>
          <a:solidFill>
            <a:srgbClr val="7E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任意多边形 59"/>
            <p:cNvSpPr>
              <a:spLocks noChangeArrowheads="1"/>
            </p:cNvSpPr>
            <p:nvPr/>
          </p:nvSpPr>
          <p:spPr bwMode="auto">
            <a:xfrm rot="10800000">
              <a:off x="8537575" y="1493351"/>
              <a:ext cx="1428750" cy="3194536"/>
            </a:xfrm>
            <a:custGeom>
              <a:avLst/>
              <a:gdLst>
                <a:gd name="T0" fmla="*/ 594761 w 973072"/>
                <a:gd name="T1" fmla="*/ 2871990 h 2871990"/>
                <a:gd name="T2" fmla="*/ 378311 w 973072"/>
                <a:gd name="T3" fmla="*/ 2871990 h 2871990"/>
                <a:gd name="T4" fmla="*/ 0 w 973072"/>
                <a:gd name="T5" fmla="*/ 2493679 h 2871990"/>
                <a:gd name="T6" fmla="*/ 0 w 973072"/>
                <a:gd name="T7" fmla="*/ 731034 h 2871990"/>
                <a:gd name="T8" fmla="*/ 231055 w 973072"/>
                <a:gd name="T9" fmla="*/ 382453 h 2871990"/>
                <a:gd name="T10" fmla="*/ 315228 w 973072"/>
                <a:gd name="T11" fmla="*/ 365459 h 2871990"/>
                <a:gd name="T12" fmla="*/ 486537 w 973072"/>
                <a:gd name="T13" fmla="*/ 0 h 2871990"/>
                <a:gd name="T14" fmla="*/ 657846 w 973072"/>
                <a:gd name="T15" fmla="*/ 365459 h 2871990"/>
                <a:gd name="T16" fmla="*/ 742017 w 973072"/>
                <a:gd name="T17" fmla="*/ 382453 h 2871990"/>
                <a:gd name="T18" fmla="*/ 973072 w 973072"/>
                <a:gd name="T19" fmla="*/ 731034 h 2871990"/>
                <a:gd name="T20" fmla="*/ 973072 w 973072"/>
                <a:gd name="T21" fmla="*/ 2493679 h 2871990"/>
                <a:gd name="T22" fmla="*/ 594761 w 973072"/>
                <a:gd name="T23" fmla="*/ 2871990 h 28719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3072"/>
                <a:gd name="T37" fmla="*/ 0 h 2871990"/>
                <a:gd name="T38" fmla="*/ 973072 w 973072"/>
                <a:gd name="T39" fmla="*/ 2871990 h 28719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3072" h="2871990">
                  <a:moveTo>
                    <a:pt x="594761" y="2871990"/>
                  </a:moveTo>
                  <a:lnTo>
                    <a:pt x="378311" y="2871990"/>
                  </a:lnTo>
                  <a:cubicBezTo>
                    <a:pt x="169376" y="2871990"/>
                    <a:pt x="0" y="2702614"/>
                    <a:pt x="0" y="2493679"/>
                  </a:cubicBezTo>
                  <a:lnTo>
                    <a:pt x="0" y="731034"/>
                  </a:lnTo>
                  <a:cubicBezTo>
                    <a:pt x="0" y="574333"/>
                    <a:pt x="95274" y="439884"/>
                    <a:pt x="231055" y="382453"/>
                  </a:cubicBezTo>
                  <a:lnTo>
                    <a:pt x="315228" y="365459"/>
                  </a:lnTo>
                  <a:lnTo>
                    <a:pt x="486537" y="0"/>
                  </a:lnTo>
                  <a:lnTo>
                    <a:pt x="657846" y="365459"/>
                  </a:lnTo>
                  <a:lnTo>
                    <a:pt x="742017" y="382453"/>
                  </a:lnTo>
                  <a:cubicBezTo>
                    <a:pt x="877798" y="439884"/>
                    <a:pt x="973072" y="574333"/>
                    <a:pt x="973072" y="731034"/>
                  </a:cubicBezTo>
                  <a:lnTo>
                    <a:pt x="973072" y="2493679"/>
                  </a:lnTo>
                  <a:cubicBezTo>
                    <a:pt x="973072" y="2702614"/>
                    <a:pt x="803696" y="2871990"/>
                    <a:pt x="594761" y="2871990"/>
                  </a:cubicBezTo>
                  <a:close/>
                </a:path>
              </a:pathLst>
            </a:custGeom>
            <a:grpFill/>
            <a:ln w="12700" cap="flat" cmpd="sng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37572" y="1828650"/>
              <a:ext cx="1428749" cy="20867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）激励</a:t>
              </a:r>
              <a:r>
                <a:rPr lang="zh-CN" altLang="en-US" sz="1200" dirty="0">
                  <a:solidFill>
                    <a:schemeClr val="bg1"/>
                  </a:solidFill>
                </a:rPr>
                <a:t>一般在一个自然年度的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12</a:t>
              </a:r>
              <a:r>
                <a:rPr lang="zh-CN" altLang="en-US" sz="1200" dirty="0">
                  <a:solidFill>
                    <a:schemeClr val="bg1"/>
                  </a:solidFill>
                </a:rPr>
                <a:t>月底集中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激励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）依据</a:t>
              </a:r>
              <a:r>
                <a:rPr lang="zh-CN" altLang="en-US" sz="1200" dirty="0">
                  <a:solidFill>
                    <a:schemeClr val="bg1"/>
                  </a:solidFill>
                </a:rPr>
                <a:t>价值实现情况及举证复评并内部初排名，取前</a:t>
              </a:r>
              <a:r>
                <a:rPr lang="en-US" altLang="zh-CN" sz="1200" dirty="0">
                  <a:solidFill>
                    <a:schemeClr val="bg1"/>
                  </a:solidFill>
                </a:rPr>
                <a:t>10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项激励应用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1200" dirty="0">
                  <a:solidFill>
                    <a:schemeClr val="bg1"/>
                  </a:solidFill>
                </a:rPr>
                <a:t>）激励总人数不部门人数</a:t>
              </a:r>
              <a:r>
                <a:rPr lang="en-US" altLang="zh-CN" sz="1200" dirty="0">
                  <a:solidFill>
                    <a:schemeClr val="bg1"/>
                  </a:solidFill>
                </a:rPr>
                <a:t>50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%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724975" y="2659002"/>
            <a:ext cx="138449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8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9470" y="2659001"/>
            <a:ext cx="44365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TWO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09470" y="3336110"/>
            <a:ext cx="44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点击输入文字标题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24974" y="3989137"/>
            <a:ext cx="58210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Lorem ipsum dolor sit amet, consectetuer adipiscing elit. Maecenas porttitor congue massa. Fusce posuere, magna sed pulvinar ultricies, 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26"/>
          <p:cNvGrpSpPr/>
          <p:nvPr/>
        </p:nvGrpSpPr>
        <p:grpSpPr>
          <a:xfrm>
            <a:off x="4298572" y="2028813"/>
            <a:ext cx="3594858" cy="3587043"/>
            <a:chOff x="3961690" y="1907220"/>
            <a:chExt cx="4268620" cy="4259342"/>
          </a:xfrm>
        </p:grpSpPr>
        <p:sp>
          <p:nvSpPr>
            <p:cNvPr id="9" name="Shape 6"/>
            <p:cNvSpPr/>
            <p:nvPr/>
          </p:nvSpPr>
          <p:spPr>
            <a:xfrm>
              <a:off x="3966773" y="3416365"/>
              <a:ext cx="1409805" cy="161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13929" y="3851"/>
                  </a:moveTo>
                  <a:cubicBezTo>
                    <a:pt x="14600" y="1451"/>
                    <a:pt x="17626" y="-268"/>
                    <a:pt x="21600" y="376"/>
                  </a:cubicBezTo>
                  <a:cubicBezTo>
                    <a:pt x="21573" y="372"/>
                    <a:pt x="21544" y="364"/>
                    <a:pt x="21517" y="359"/>
                  </a:cubicBezTo>
                  <a:cubicBezTo>
                    <a:pt x="19214" y="-228"/>
                    <a:pt x="4602" y="-1468"/>
                    <a:pt x="0" y="9812"/>
                  </a:cubicBezTo>
                  <a:cubicBezTo>
                    <a:pt x="278" y="12533"/>
                    <a:pt x="886" y="15276"/>
                    <a:pt x="3578" y="20132"/>
                  </a:cubicBezTo>
                  <a:lnTo>
                    <a:pt x="15687" y="15236"/>
                  </a:lnTo>
                  <a:cubicBezTo>
                    <a:pt x="13277" y="10565"/>
                    <a:pt x="13027" y="6823"/>
                    <a:pt x="13929" y="3851"/>
                  </a:cubicBezTo>
                  <a:close/>
                </a:path>
              </a:pathLst>
            </a:custGeom>
            <a:solidFill>
              <a:srgbClr val="7E0000"/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Shape 7"/>
            <p:cNvSpPr/>
            <p:nvPr/>
          </p:nvSpPr>
          <p:spPr>
            <a:xfrm>
              <a:off x="5476604" y="4753354"/>
              <a:ext cx="1614422" cy="140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3851" y="7671"/>
                  </a:moveTo>
                  <a:cubicBezTo>
                    <a:pt x="1451" y="7000"/>
                    <a:pt x="-268" y="3974"/>
                    <a:pt x="376" y="0"/>
                  </a:cubicBezTo>
                  <a:cubicBezTo>
                    <a:pt x="372" y="27"/>
                    <a:pt x="364" y="56"/>
                    <a:pt x="359" y="83"/>
                  </a:cubicBezTo>
                  <a:cubicBezTo>
                    <a:pt x="-228" y="2386"/>
                    <a:pt x="-1468" y="16998"/>
                    <a:pt x="9812" y="21600"/>
                  </a:cubicBezTo>
                  <a:cubicBezTo>
                    <a:pt x="12533" y="21322"/>
                    <a:pt x="15276" y="20714"/>
                    <a:pt x="20132" y="18022"/>
                  </a:cubicBezTo>
                  <a:lnTo>
                    <a:pt x="15236" y="5913"/>
                  </a:lnTo>
                  <a:cubicBezTo>
                    <a:pt x="10565" y="8323"/>
                    <a:pt x="6823" y="8573"/>
                    <a:pt x="3851" y="767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Shape 8"/>
            <p:cNvSpPr/>
            <p:nvPr/>
          </p:nvSpPr>
          <p:spPr>
            <a:xfrm>
              <a:off x="6813592" y="3045948"/>
              <a:ext cx="1409805" cy="161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7671" y="16281"/>
                  </a:moveTo>
                  <a:cubicBezTo>
                    <a:pt x="7000" y="18681"/>
                    <a:pt x="3974" y="20400"/>
                    <a:pt x="0" y="19756"/>
                  </a:cubicBezTo>
                  <a:cubicBezTo>
                    <a:pt x="27" y="19760"/>
                    <a:pt x="56" y="19768"/>
                    <a:pt x="83" y="19773"/>
                  </a:cubicBezTo>
                  <a:cubicBezTo>
                    <a:pt x="2386" y="20360"/>
                    <a:pt x="16998" y="21600"/>
                    <a:pt x="21600" y="10320"/>
                  </a:cubicBezTo>
                  <a:cubicBezTo>
                    <a:pt x="21322" y="7599"/>
                    <a:pt x="20714" y="4856"/>
                    <a:pt x="18022" y="0"/>
                  </a:cubicBezTo>
                  <a:lnTo>
                    <a:pt x="5913" y="4896"/>
                  </a:lnTo>
                  <a:cubicBezTo>
                    <a:pt x="8323" y="9567"/>
                    <a:pt x="8573" y="13309"/>
                    <a:pt x="7671" y="16281"/>
                  </a:cubicBezTo>
                  <a:close/>
                </a:path>
              </a:pathLst>
            </a:custGeom>
            <a:solidFill>
              <a:srgbClr val="7E0000"/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Shape 9"/>
            <p:cNvSpPr/>
            <p:nvPr/>
          </p:nvSpPr>
          <p:spPr>
            <a:xfrm>
              <a:off x="5100314" y="1911515"/>
              <a:ext cx="1614422" cy="1409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16281" y="13929"/>
                  </a:moveTo>
                  <a:cubicBezTo>
                    <a:pt x="18681" y="14600"/>
                    <a:pt x="20400" y="17626"/>
                    <a:pt x="19756" y="21600"/>
                  </a:cubicBezTo>
                  <a:cubicBezTo>
                    <a:pt x="19760" y="21573"/>
                    <a:pt x="19768" y="21544"/>
                    <a:pt x="19773" y="21517"/>
                  </a:cubicBezTo>
                  <a:cubicBezTo>
                    <a:pt x="20360" y="19214"/>
                    <a:pt x="21600" y="4602"/>
                    <a:pt x="10320" y="0"/>
                  </a:cubicBezTo>
                  <a:cubicBezTo>
                    <a:pt x="7599" y="278"/>
                    <a:pt x="4856" y="886"/>
                    <a:pt x="0" y="3578"/>
                  </a:cubicBezTo>
                  <a:lnTo>
                    <a:pt x="4896" y="15687"/>
                  </a:lnTo>
                  <a:cubicBezTo>
                    <a:pt x="9567" y="13277"/>
                    <a:pt x="13309" y="13027"/>
                    <a:pt x="16281" y="1392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Shape 10"/>
            <p:cNvSpPr/>
            <p:nvPr/>
          </p:nvSpPr>
          <p:spPr>
            <a:xfrm>
              <a:off x="3961690" y="2140381"/>
              <a:ext cx="1702292" cy="206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18755" y="8290"/>
                  </a:moveTo>
                  <a:lnTo>
                    <a:pt x="13932" y="0"/>
                  </a:lnTo>
                  <a:cubicBezTo>
                    <a:pt x="4453" y="4270"/>
                    <a:pt x="-758" y="12901"/>
                    <a:pt x="90" y="21600"/>
                  </a:cubicBezTo>
                  <a:cubicBezTo>
                    <a:pt x="3767" y="12143"/>
                    <a:pt x="15444" y="13183"/>
                    <a:pt x="17285" y="13675"/>
                  </a:cubicBezTo>
                  <a:cubicBezTo>
                    <a:pt x="18392" y="13854"/>
                    <a:pt x="19594" y="14276"/>
                    <a:pt x="20842" y="15000"/>
                  </a:cubicBezTo>
                  <a:cubicBezTo>
                    <a:pt x="20781" y="13165"/>
                    <a:pt x="19921" y="10282"/>
                    <a:pt x="18755" y="8290"/>
                  </a:cubicBezTo>
                  <a:close/>
                </a:path>
              </a:pathLst>
            </a:custGeom>
            <a:solidFill>
              <a:srgbClr val="7E0000"/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Shape 11"/>
            <p:cNvSpPr/>
            <p:nvPr/>
          </p:nvSpPr>
          <p:spPr>
            <a:xfrm>
              <a:off x="4200620" y="4464269"/>
              <a:ext cx="2066041" cy="170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8290" y="2087"/>
                  </a:moveTo>
                  <a:lnTo>
                    <a:pt x="0" y="6910"/>
                  </a:lnTo>
                  <a:cubicBezTo>
                    <a:pt x="4270" y="16389"/>
                    <a:pt x="12901" y="21600"/>
                    <a:pt x="21600" y="20752"/>
                  </a:cubicBezTo>
                  <a:cubicBezTo>
                    <a:pt x="12143" y="17075"/>
                    <a:pt x="13183" y="5398"/>
                    <a:pt x="13675" y="3557"/>
                  </a:cubicBezTo>
                  <a:cubicBezTo>
                    <a:pt x="13854" y="2450"/>
                    <a:pt x="14276" y="1248"/>
                    <a:pt x="15000" y="0"/>
                  </a:cubicBezTo>
                  <a:cubicBezTo>
                    <a:pt x="13165" y="61"/>
                    <a:pt x="10282" y="921"/>
                    <a:pt x="8290" y="208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5" name="Shape 12"/>
            <p:cNvSpPr/>
            <p:nvPr/>
          </p:nvSpPr>
          <p:spPr>
            <a:xfrm>
              <a:off x="6528018" y="3870173"/>
              <a:ext cx="1702292" cy="206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2087" y="13310"/>
                  </a:moveTo>
                  <a:lnTo>
                    <a:pt x="6910" y="21600"/>
                  </a:lnTo>
                  <a:cubicBezTo>
                    <a:pt x="16389" y="17330"/>
                    <a:pt x="21600" y="8699"/>
                    <a:pt x="20752" y="0"/>
                  </a:cubicBezTo>
                  <a:cubicBezTo>
                    <a:pt x="17075" y="9457"/>
                    <a:pt x="5398" y="8417"/>
                    <a:pt x="3557" y="7925"/>
                  </a:cubicBezTo>
                  <a:cubicBezTo>
                    <a:pt x="2450" y="7746"/>
                    <a:pt x="1248" y="7324"/>
                    <a:pt x="0" y="6600"/>
                  </a:cubicBezTo>
                  <a:cubicBezTo>
                    <a:pt x="61" y="8435"/>
                    <a:pt x="921" y="11318"/>
                    <a:pt x="2087" y="13310"/>
                  </a:cubicBezTo>
                  <a:close/>
                </a:path>
              </a:pathLst>
            </a:custGeom>
            <a:solidFill>
              <a:srgbClr val="7E0000"/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6" name="Shape 13"/>
            <p:cNvSpPr/>
            <p:nvPr/>
          </p:nvSpPr>
          <p:spPr>
            <a:xfrm>
              <a:off x="5928049" y="1907220"/>
              <a:ext cx="2066042" cy="170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13310" y="18755"/>
                  </a:moveTo>
                  <a:lnTo>
                    <a:pt x="21600" y="13932"/>
                  </a:lnTo>
                  <a:cubicBezTo>
                    <a:pt x="17330" y="4453"/>
                    <a:pt x="8699" y="-758"/>
                    <a:pt x="0" y="90"/>
                  </a:cubicBezTo>
                  <a:cubicBezTo>
                    <a:pt x="9457" y="3767"/>
                    <a:pt x="8417" y="15444"/>
                    <a:pt x="7925" y="17285"/>
                  </a:cubicBezTo>
                  <a:cubicBezTo>
                    <a:pt x="7746" y="18392"/>
                    <a:pt x="7324" y="19594"/>
                    <a:pt x="6600" y="20842"/>
                  </a:cubicBezTo>
                  <a:cubicBezTo>
                    <a:pt x="8435" y="20781"/>
                    <a:pt x="11318" y="19921"/>
                    <a:pt x="13310" y="1875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81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7" name="Oval 27"/>
          <p:cNvSpPr/>
          <p:nvPr/>
        </p:nvSpPr>
        <p:spPr>
          <a:xfrm>
            <a:off x="4072927" y="1808027"/>
            <a:ext cx="4028615" cy="4028613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8" name="Oval 28"/>
          <p:cNvSpPr/>
          <p:nvPr/>
        </p:nvSpPr>
        <p:spPr>
          <a:xfrm>
            <a:off x="5991134" y="1686210"/>
            <a:ext cx="207648" cy="207646"/>
          </a:xfrm>
          <a:prstGeom prst="ellipse">
            <a:avLst/>
          </a:prstGeom>
          <a:solidFill>
            <a:schemeClr val="bg2">
              <a:lumMod val="25000"/>
            </a:schemeClr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9" name="Oval 30"/>
          <p:cNvSpPr/>
          <p:nvPr/>
        </p:nvSpPr>
        <p:spPr>
          <a:xfrm>
            <a:off x="5991134" y="5720997"/>
            <a:ext cx="207648" cy="207646"/>
          </a:xfrm>
          <a:prstGeom prst="ellipse">
            <a:avLst/>
          </a:prstGeom>
          <a:solidFill>
            <a:schemeClr val="bg2">
              <a:lumMod val="25000"/>
            </a:schemeClr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0" name="Oval 31"/>
          <p:cNvSpPr/>
          <p:nvPr/>
        </p:nvSpPr>
        <p:spPr>
          <a:xfrm rot="16200000">
            <a:off x="3974784" y="3665939"/>
            <a:ext cx="207646" cy="207646"/>
          </a:xfrm>
          <a:prstGeom prst="ellipse">
            <a:avLst/>
          </a:prstGeom>
          <a:solidFill>
            <a:srgbClr val="7E0000"/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1" name="Oval 32"/>
          <p:cNvSpPr/>
          <p:nvPr/>
        </p:nvSpPr>
        <p:spPr>
          <a:xfrm rot="16200000">
            <a:off x="8009572" y="3665939"/>
            <a:ext cx="207646" cy="207646"/>
          </a:xfrm>
          <a:prstGeom prst="ellipse">
            <a:avLst/>
          </a:prstGeom>
          <a:solidFill>
            <a:srgbClr val="7E0000"/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4829571" y="2597711"/>
            <a:ext cx="500380" cy="47561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rPr>
              <a:t></a:t>
            </a:r>
            <a:endParaRPr lang="en-US" sz="2500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3" name="Rectangle 37"/>
          <p:cNvSpPr/>
          <p:nvPr/>
        </p:nvSpPr>
        <p:spPr>
          <a:xfrm>
            <a:off x="4922058" y="4546015"/>
            <a:ext cx="500380" cy="47561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rPr>
              <a:t></a:t>
            </a:r>
            <a:endParaRPr lang="en-US" sz="2500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4" name="Rectangle 38"/>
          <p:cNvSpPr/>
          <p:nvPr/>
        </p:nvSpPr>
        <p:spPr>
          <a:xfrm>
            <a:off x="6772124" y="4431603"/>
            <a:ext cx="500380" cy="47561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rPr>
              <a:t></a:t>
            </a:r>
            <a:endParaRPr lang="en-US" sz="2500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5" name="Rectangle 39"/>
          <p:cNvSpPr/>
          <p:nvPr/>
        </p:nvSpPr>
        <p:spPr>
          <a:xfrm>
            <a:off x="6729593" y="2552188"/>
            <a:ext cx="500380" cy="47561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Source Han Serif SC" panose="02020400000000000000" pitchFamily="18" charset="-122"/>
              </a:rPr>
              <a:t></a:t>
            </a:r>
            <a:endParaRPr lang="en-US" sz="2500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Source Han Serif SC" panose="02020400000000000000" pitchFamily="18" charset="-122"/>
            </a:endParaRPr>
          </a:p>
        </p:txBody>
      </p:sp>
      <p:cxnSp>
        <p:nvCxnSpPr>
          <p:cNvPr id="26" name="Straight Connector 61"/>
          <p:cNvCxnSpPr/>
          <p:nvPr/>
        </p:nvCxnSpPr>
        <p:spPr>
          <a:xfrm flipH="1">
            <a:off x="6278224" y="1923772"/>
            <a:ext cx="2402241" cy="0"/>
          </a:xfrm>
          <a:prstGeom prst="line">
            <a:avLst/>
          </a:prstGeom>
          <a:ln w="15875">
            <a:solidFill>
              <a:schemeClr val="bg2">
                <a:lumMod val="25000"/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3"/>
          <p:cNvCxnSpPr/>
          <p:nvPr/>
        </p:nvCxnSpPr>
        <p:spPr>
          <a:xfrm flipH="1">
            <a:off x="8314660" y="3764415"/>
            <a:ext cx="329611" cy="0"/>
          </a:xfrm>
          <a:prstGeom prst="line">
            <a:avLst/>
          </a:prstGeom>
          <a:ln w="15875">
            <a:solidFill>
              <a:srgbClr val="7E0000">
                <a:alpha val="25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5"/>
          <p:cNvCxnSpPr/>
          <p:nvPr/>
        </p:nvCxnSpPr>
        <p:spPr>
          <a:xfrm flipH="1">
            <a:off x="3541360" y="5890927"/>
            <a:ext cx="2402241" cy="0"/>
          </a:xfrm>
          <a:prstGeom prst="line">
            <a:avLst/>
          </a:prstGeom>
          <a:ln w="15875">
            <a:solidFill>
              <a:schemeClr val="bg2">
                <a:lumMod val="25000"/>
                <a:alpha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6"/>
          <p:cNvCxnSpPr/>
          <p:nvPr/>
        </p:nvCxnSpPr>
        <p:spPr>
          <a:xfrm flipH="1">
            <a:off x="3541360" y="3764415"/>
            <a:ext cx="329611" cy="0"/>
          </a:xfrm>
          <a:prstGeom prst="line">
            <a:avLst/>
          </a:prstGeom>
          <a:ln w="15875">
            <a:solidFill>
              <a:srgbClr val="7E0000">
                <a:alpha val="25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3"/>
          <p:cNvSpPr txBox="1"/>
          <p:nvPr/>
        </p:nvSpPr>
        <p:spPr>
          <a:xfrm>
            <a:off x="5857196" y="4991176"/>
            <a:ext cx="75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ontserrat" charset="0"/>
                <a:sym typeface="Source Han Serif SC" panose="02020400000000000000" pitchFamily="18" charset="-122"/>
              </a:rPr>
              <a:t>13%</a:t>
            </a:r>
            <a:endParaRPr lang="en-US" b="1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ontserrat" charset="0"/>
              <a:sym typeface="Source Han Serif SC" panose="02020400000000000000" pitchFamily="18" charset="-122"/>
            </a:endParaRPr>
          </a:p>
        </p:txBody>
      </p:sp>
      <p:sp>
        <p:nvSpPr>
          <p:cNvPr id="34" name="TextBox 74"/>
          <p:cNvSpPr txBox="1"/>
          <p:nvPr/>
        </p:nvSpPr>
        <p:spPr>
          <a:xfrm>
            <a:off x="4403919" y="3831994"/>
            <a:ext cx="5721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ontserrat" charset="0"/>
                <a:sym typeface="Source Han Serif SC" panose="02020400000000000000" pitchFamily="18" charset="-122"/>
              </a:rPr>
              <a:t>8%</a:t>
            </a:r>
            <a:endParaRPr lang="en-US" b="1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ontserrat" charset="0"/>
              <a:sym typeface="Source Han Serif SC" panose="02020400000000000000" pitchFamily="18" charset="-122"/>
            </a:endParaRPr>
          </a:p>
        </p:txBody>
      </p:sp>
      <p:sp>
        <p:nvSpPr>
          <p:cNvPr id="35" name="TextBox 75"/>
          <p:cNvSpPr txBox="1"/>
          <p:nvPr/>
        </p:nvSpPr>
        <p:spPr>
          <a:xfrm>
            <a:off x="5507667" y="2228952"/>
            <a:ext cx="7336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ontserrat" charset="0"/>
                <a:sym typeface="Source Han Serif SC" panose="02020400000000000000" pitchFamily="18" charset="-122"/>
              </a:rPr>
              <a:t>10%</a:t>
            </a:r>
            <a:endParaRPr lang="en-US" b="1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ontserrat" charset="0"/>
              <a:sym typeface="Source Han Serif SC" panose="02020400000000000000" pitchFamily="18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7218460" y="3299939"/>
            <a:ext cx="5721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EFEF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ontserrat" charset="0"/>
                <a:sym typeface="Source Han Serif SC" panose="02020400000000000000" pitchFamily="18" charset="-122"/>
              </a:rPr>
              <a:t>5%</a:t>
            </a:r>
            <a:endParaRPr lang="en-US" b="1" dirty="0">
              <a:solidFill>
                <a:srgbClr val="FEFEF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ontserrat" charset="0"/>
              <a:sym typeface="Source Han Serif SC" panose="02020400000000000000" pitchFamily="18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825429" y="2728814"/>
            <a:ext cx="2566354" cy="1061848"/>
            <a:chOff x="825429" y="2728814"/>
            <a:chExt cx="2566354" cy="1061848"/>
          </a:xfrm>
        </p:grpSpPr>
        <p:grpSp>
          <p:nvGrpSpPr>
            <p:cNvPr id="53" name="组合 52"/>
            <p:cNvGrpSpPr/>
            <p:nvPr/>
          </p:nvGrpSpPr>
          <p:grpSpPr>
            <a:xfrm>
              <a:off x="2806993" y="2967343"/>
              <a:ext cx="584790" cy="584790"/>
              <a:chOff x="2806993" y="2967343"/>
              <a:chExt cx="584790" cy="584790"/>
            </a:xfrm>
          </p:grpSpPr>
          <p:sp>
            <p:nvSpPr>
              <p:cNvPr id="37" name="Oval 78"/>
              <p:cNvSpPr/>
              <p:nvPr/>
            </p:nvSpPr>
            <p:spPr>
              <a:xfrm>
                <a:off x="2806993" y="2967343"/>
                <a:ext cx="584790" cy="584790"/>
              </a:xfrm>
              <a:prstGeom prst="ellipse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40" name="TextBox 81"/>
              <p:cNvSpPr txBox="1"/>
              <p:nvPr/>
            </p:nvSpPr>
            <p:spPr>
              <a:xfrm>
                <a:off x="2864085" y="3021211"/>
                <a:ext cx="470607" cy="4770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EFEFE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Montserrat" charset="0"/>
                    <a:sym typeface="Source Han Serif SC" panose="02020400000000000000" pitchFamily="18" charset="-122"/>
                  </a:rPr>
                  <a:t>2</a:t>
                </a:r>
                <a:endParaRPr lang="en-US" sz="2500" dirty="0">
                  <a:solidFill>
                    <a:srgbClr val="FEFEF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Montserrat" charset="0"/>
                  <a:sym typeface="Source Han Serif SC" panose="02020400000000000000" pitchFamily="18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25429" y="2728814"/>
              <a:ext cx="1968153" cy="1061848"/>
              <a:chOff x="304981" y="1851060"/>
              <a:chExt cx="2245976" cy="106184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304981" y="1851060"/>
                <a:ext cx="224597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文字标题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04981" y="2170589"/>
                <a:ext cx="2245974" cy="74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</a:rPr>
                  <a:t>Lorem ipsum dolor sit amet, consectetuer adipiscing elit. Maecenas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825022" y="1420613"/>
            <a:ext cx="2552943" cy="1076659"/>
            <a:chOff x="8825022" y="1251703"/>
            <a:chExt cx="2552943" cy="1076659"/>
          </a:xfrm>
        </p:grpSpPr>
        <p:grpSp>
          <p:nvGrpSpPr>
            <p:cNvPr id="55" name="组合 54"/>
            <p:cNvGrpSpPr/>
            <p:nvPr/>
          </p:nvGrpSpPr>
          <p:grpSpPr>
            <a:xfrm>
              <a:off x="8825022" y="1500051"/>
              <a:ext cx="584790" cy="584790"/>
              <a:chOff x="8825022" y="1500051"/>
              <a:chExt cx="584790" cy="584790"/>
            </a:xfrm>
          </p:grpSpPr>
          <p:sp>
            <p:nvSpPr>
              <p:cNvPr id="45" name="Oval 86"/>
              <p:cNvSpPr/>
              <p:nvPr/>
            </p:nvSpPr>
            <p:spPr>
              <a:xfrm>
                <a:off x="8825022" y="1500051"/>
                <a:ext cx="584790" cy="58479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48" name="TextBox 89"/>
              <p:cNvSpPr txBox="1"/>
              <p:nvPr/>
            </p:nvSpPr>
            <p:spPr>
              <a:xfrm>
                <a:off x="8882114" y="1553919"/>
                <a:ext cx="470607" cy="4770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EFEFE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Montserrat" charset="0"/>
                    <a:sym typeface="Source Han Serif SC" panose="02020400000000000000" pitchFamily="18" charset="-122"/>
                  </a:rPr>
                  <a:t>3</a:t>
                </a:r>
                <a:endParaRPr lang="en-US" sz="2500" dirty="0">
                  <a:solidFill>
                    <a:srgbClr val="FEFEF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Montserrat" charset="0"/>
                  <a:sym typeface="Source Han Serif SC" panose="02020400000000000000" pitchFamily="18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409812" y="1251703"/>
              <a:ext cx="1968153" cy="1076659"/>
              <a:chOff x="304981" y="1851060"/>
              <a:chExt cx="2245976" cy="1076659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304981" y="1851060"/>
                <a:ext cx="224597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文字标题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04981" y="2170589"/>
                <a:ext cx="2245974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</a:rPr>
                  <a:t>Lorem ipsum dolor sit amet, consectetuer adipiscing elit. Maecenas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825022" y="3226085"/>
            <a:ext cx="2552943" cy="1076659"/>
            <a:chOff x="8825022" y="3226085"/>
            <a:chExt cx="2552943" cy="1076659"/>
          </a:xfrm>
        </p:grpSpPr>
        <p:grpSp>
          <p:nvGrpSpPr>
            <p:cNvPr id="56" name="组合 55"/>
            <p:cNvGrpSpPr/>
            <p:nvPr/>
          </p:nvGrpSpPr>
          <p:grpSpPr>
            <a:xfrm>
              <a:off x="8825022" y="3498972"/>
              <a:ext cx="584790" cy="584790"/>
              <a:chOff x="8825022" y="3498972"/>
              <a:chExt cx="584790" cy="584790"/>
            </a:xfrm>
          </p:grpSpPr>
          <p:sp>
            <p:nvSpPr>
              <p:cNvPr id="41" name="Oval 82"/>
              <p:cNvSpPr/>
              <p:nvPr/>
            </p:nvSpPr>
            <p:spPr>
              <a:xfrm>
                <a:off x="8825022" y="3498972"/>
                <a:ext cx="584790" cy="584790"/>
              </a:xfrm>
              <a:prstGeom prst="ellipse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44" name="TextBox 85"/>
              <p:cNvSpPr txBox="1"/>
              <p:nvPr/>
            </p:nvSpPr>
            <p:spPr>
              <a:xfrm>
                <a:off x="8882114" y="3552840"/>
                <a:ext cx="470607" cy="4770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EFEFE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Montserrat" charset="0"/>
                    <a:sym typeface="Source Han Serif SC" panose="02020400000000000000" pitchFamily="18" charset="-122"/>
                  </a:rPr>
                  <a:t>4</a:t>
                </a:r>
                <a:endParaRPr lang="en-US" sz="2500" dirty="0">
                  <a:solidFill>
                    <a:srgbClr val="FEFEF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Montserrat" charset="0"/>
                  <a:sym typeface="Source Han Serif SC" panose="02020400000000000000" pitchFamily="18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9409812" y="3226085"/>
              <a:ext cx="1968153" cy="1076659"/>
              <a:chOff x="304981" y="1851060"/>
              <a:chExt cx="2245976" cy="1076659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04981" y="1851060"/>
                <a:ext cx="224597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文字标题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04981" y="2170589"/>
                <a:ext cx="2245974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</a:rPr>
                  <a:t>Lorem ipsum dolor sit amet, consectetuer adipiscing elit. Maecenas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25429" y="4824889"/>
            <a:ext cx="2566354" cy="1061848"/>
            <a:chOff x="825429" y="4824889"/>
            <a:chExt cx="2566354" cy="1061848"/>
          </a:xfrm>
        </p:grpSpPr>
        <p:grpSp>
          <p:nvGrpSpPr>
            <p:cNvPr id="54" name="组合 53"/>
            <p:cNvGrpSpPr/>
            <p:nvPr/>
          </p:nvGrpSpPr>
          <p:grpSpPr>
            <a:xfrm>
              <a:off x="2806993" y="5061957"/>
              <a:ext cx="584790" cy="584790"/>
              <a:chOff x="2806993" y="5061957"/>
              <a:chExt cx="584790" cy="584790"/>
            </a:xfrm>
          </p:grpSpPr>
          <p:sp>
            <p:nvSpPr>
              <p:cNvPr id="7" name="Oval 77"/>
              <p:cNvSpPr/>
              <p:nvPr/>
            </p:nvSpPr>
            <p:spPr>
              <a:xfrm>
                <a:off x="2806993" y="5061957"/>
                <a:ext cx="584790" cy="58479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32" name="TextBox 72"/>
              <p:cNvSpPr txBox="1"/>
              <p:nvPr/>
            </p:nvSpPr>
            <p:spPr>
              <a:xfrm>
                <a:off x="2864085" y="5115825"/>
                <a:ext cx="470607" cy="4770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EFEFE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Montserrat" charset="0"/>
                    <a:sym typeface="Source Han Serif SC" panose="02020400000000000000" pitchFamily="18" charset="-122"/>
                  </a:rPr>
                  <a:t>1</a:t>
                </a:r>
                <a:endParaRPr lang="en-US" sz="2500" dirty="0">
                  <a:solidFill>
                    <a:srgbClr val="FEFEF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Montserrat" charset="0"/>
                  <a:sym typeface="Source Han Serif SC" panose="02020400000000000000" pitchFamily="18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825429" y="4824889"/>
              <a:ext cx="1968153" cy="1061848"/>
              <a:chOff x="304981" y="1851060"/>
              <a:chExt cx="2245976" cy="1061848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304981" y="1851060"/>
                <a:ext cx="224597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文字标题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304981" y="2170589"/>
                <a:ext cx="2245974" cy="74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</a:rPr>
                  <a:t>Lorem ipsum dolor sit amet, consectetuer adipiscing elit. Maecenas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821680" y="1946275"/>
            <a:ext cx="3175" cy="922020"/>
          </a:xfrm>
          <a:prstGeom prst="line">
            <a:avLst/>
          </a:prstGeom>
          <a:ln w="25400">
            <a:solidFill>
              <a:srgbClr val="7E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094730" y="1445778"/>
            <a:ext cx="4495800" cy="1061829"/>
            <a:chOff x="6477000" y="523123"/>
            <a:chExt cx="4495800" cy="1061829"/>
          </a:xfrm>
        </p:grpSpPr>
        <p:grpSp>
          <p:nvGrpSpPr>
            <p:cNvPr id="8" name="组合 7"/>
            <p:cNvGrpSpPr/>
            <p:nvPr/>
          </p:nvGrpSpPr>
          <p:grpSpPr>
            <a:xfrm>
              <a:off x="6477000" y="794986"/>
              <a:ext cx="1821180" cy="484632"/>
              <a:chOff x="6477000" y="794986"/>
              <a:chExt cx="1821180" cy="484632"/>
            </a:xfrm>
          </p:grpSpPr>
          <p:sp>
            <p:nvSpPr>
              <p:cNvPr id="10" name="五边形 11"/>
              <p:cNvSpPr/>
              <p:nvPr/>
            </p:nvSpPr>
            <p:spPr>
              <a:xfrm rot="10800000">
                <a:off x="6477000" y="794986"/>
                <a:ext cx="1821180" cy="484632"/>
              </a:xfrm>
              <a:prstGeom prst="homePlat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713220" y="852635"/>
                <a:ext cx="15849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输入标题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412480" y="523123"/>
              <a:ext cx="25603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porttitor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congue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5365" y="3291151"/>
            <a:ext cx="4495800" cy="1061829"/>
            <a:chOff x="6477000" y="523123"/>
            <a:chExt cx="4495800" cy="1061829"/>
          </a:xfrm>
        </p:grpSpPr>
        <p:grpSp>
          <p:nvGrpSpPr>
            <p:cNvPr id="13" name="组合 12"/>
            <p:cNvGrpSpPr/>
            <p:nvPr/>
          </p:nvGrpSpPr>
          <p:grpSpPr>
            <a:xfrm>
              <a:off x="6477000" y="794986"/>
              <a:ext cx="1821180" cy="484632"/>
              <a:chOff x="6477000" y="794986"/>
              <a:chExt cx="1821180" cy="484632"/>
            </a:xfrm>
          </p:grpSpPr>
          <p:sp>
            <p:nvSpPr>
              <p:cNvPr id="15" name="五边形 19"/>
              <p:cNvSpPr/>
              <p:nvPr/>
            </p:nvSpPr>
            <p:spPr>
              <a:xfrm rot="10800000">
                <a:off x="6477000" y="794986"/>
                <a:ext cx="1821180" cy="484632"/>
              </a:xfrm>
              <a:prstGeom prst="homePlat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713220" y="852635"/>
                <a:ext cx="15849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输入标题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412480" y="523123"/>
              <a:ext cx="25603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porttitor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congue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04255" y="5136451"/>
            <a:ext cx="4495800" cy="1061829"/>
            <a:chOff x="6477000" y="523123"/>
            <a:chExt cx="4495800" cy="1061829"/>
          </a:xfrm>
        </p:grpSpPr>
        <p:grpSp>
          <p:nvGrpSpPr>
            <p:cNvPr id="18" name="组合 17"/>
            <p:cNvGrpSpPr/>
            <p:nvPr/>
          </p:nvGrpSpPr>
          <p:grpSpPr>
            <a:xfrm>
              <a:off x="6477000" y="794986"/>
              <a:ext cx="1821180" cy="484632"/>
              <a:chOff x="6477000" y="794986"/>
              <a:chExt cx="1821180" cy="484632"/>
            </a:xfrm>
          </p:grpSpPr>
          <p:sp>
            <p:nvSpPr>
              <p:cNvPr id="20" name="五边形 24"/>
              <p:cNvSpPr/>
              <p:nvPr/>
            </p:nvSpPr>
            <p:spPr>
              <a:xfrm rot="10800000">
                <a:off x="6477000" y="794986"/>
                <a:ext cx="1821180" cy="484632"/>
              </a:xfrm>
              <a:prstGeom prst="homePlat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713220" y="852635"/>
                <a:ext cx="15849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输入标题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12480" y="523123"/>
              <a:ext cx="25603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porttitor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congue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1055591" y="2356286"/>
            <a:ext cx="4495800" cy="1061829"/>
            <a:chOff x="6477000" y="523123"/>
            <a:chExt cx="4495800" cy="1061829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794986"/>
              <a:ext cx="1821180" cy="484632"/>
              <a:chOff x="6477000" y="794986"/>
              <a:chExt cx="1821180" cy="484632"/>
            </a:xfrm>
          </p:grpSpPr>
          <p:sp>
            <p:nvSpPr>
              <p:cNvPr id="25" name="五边形 29"/>
              <p:cNvSpPr/>
              <p:nvPr/>
            </p:nvSpPr>
            <p:spPr>
              <a:xfrm rot="10800000">
                <a:off x="6477000" y="794986"/>
                <a:ext cx="1821180" cy="484632"/>
              </a:xfrm>
              <a:prstGeom prst="homePlate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713220" y="852635"/>
                <a:ext cx="15849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输入标题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8412480" y="523123"/>
              <a:ext cx="25603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porttitor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congue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1054956" y="4237781"/>
            <a:ext cx="4495800" cy="1061829"/>
            <a:chOff x="6477000" y="523123"/>
            <a:chExt cx="4495800" cy="1061829"/>
          </a:xfrm>
        </p:grpSpPr>
        <p:grpSp>
          <p:nvGrpSpPr>
            <p:cNvPr id="28" name="组合 27"/>
            <p:cNvGrpSpPr/>
            <p:nvPr/>
          </p:nvGrpSpPr>
          <p:grpSpPr>
            <a:xfrm>
              <a:off x="6477000" y="794986"/>
              <a:ext cx="1821180" cy="484632"/>
              <a:chOff x="6477000" y="794986"/>
              <a:chExt cx="1821180" cy="484632"/>
            </a:xfrm>
          </p:grpSpPr>
          <p:sp>
            <p:nvSpPr>
              <p:cNvPr id="30" name="五边形 34"/>
              <p:cNvSpPr/>
              <p:nvPr/>
            </p:nvSpPr>
            <p:spPr>
              <a:xfrm rot="10800000">
                <a:off x="6477000" y="794986"/>
                <a:ext cx="1821180" cy="484632"/>
              </a:xfrm>
              <a:prstGeom prst="homePlate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713220" y="852635"/>
                <a:ext cx="15849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输入标题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12480" y="523123"/>
              <a:ext cx="25603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Lorem ipsum dolor sit amet, consectetuer adipiscing elit. Maecenas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porttitor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</a:rPr>
                <a:t>congue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5821680" y="2868295"/>
            <a:ext cx="3175" cy="922020"/>
          </a:xfrm>
          <a:prstGeom prst="line">
            <a:avLst/>
          </a:prstGeom>
          <a:ln w="25400">
            <a:solidFill>
              <a:srgbClr val="7E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821045" y="3790315"/>
            <a:ext cx="3175" cy="922020"/>
          </a:xfrm>
          <a:prstGeom prst="line">
            <a:avLst/>
          </a:prstGeom>
          <a:ln w="25400">
            <a:solidFill>
              <a:srgbClr val="7E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826125" y="4712335"/>
            <a:ext cx="3175" cy="922020"/>
          </a:xfrm>
          <a:prstGeom prst="line">
            <a:avLst/>
          </a:prstGeom>
          <a:ln w="25400">
            <a:solidFill>
              <a:srgbClr val="7E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62131" y="2166098"/>
            <a:ext cx="6373495" cy="2524760"/>
            <a:chOff x="1062131" y="2088976"/>
            <a:chExt cx="6373495" cy="2524760"/>
          </a:xfrm>
        </p:grpSpPr>
        <p:sp>
          <p:nvSpPr>
            <p:cNvPr id="12" name="文本框 11"/>
            <p:cNvSpPr txBox="1"/>
            <p:nvPr/>
          </p:nvSpPr>
          <p:spPr>
            <a:xfrm>
              <a:off x="1062131" y="2088976"/>
              <a:ext cx="6227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THANK YOU</a:t>
              </a:r>
              <a:endParaRPr lang="zh-CN" altLang="en-US" sz="5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131" y="2982619"/>
              <a:ext cx="622715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60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感谢聆听</a:t>
              </a:r>
              <a:endParaRPr lang="zh-CN" altLang="en-US" sz="6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995706" y="4214956"/>
              <a:ext cx="44399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汇报人：姓名    时间：</a:t>
              </a: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2021-02-11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788229" y="4050019"/>
              <a:ext cx="3280632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617352" y="545887"/>
            <a:ext cx="3314089" cy="712684"/>
            <a:chOff x="4730933" y="1062142"/>
            <a:chExt cx="3314089" cy="712684"/>
          </a:xfrm>
        </p:grpSpPr>
        <p:grpSp>
          <p:nvGrpSpPr>
            <p:cNvPr id="5" name="组合 4"/>
            <p:cNvGrpSpPr/>
            <p:nvPr/>
          </p:nvGrpSpPr>
          <p:grpSpPr>
            <a:xfrm>
              <a:off x="5809688" y="1170258"/>
              <a:ext cx="2235334" cy="461665"/>
              <a:chOff x="1710334" y="2922862"/>
              <a:chExt cx="2235334" cy="461665"/>
            </a:xfrm>
          </p:grpSpPr>
          <p:sp>
            <p:nvSpPr>
              <p:cNvPr id="31" name="文本框 6"/>
              <p:cNvSpPr txBox="1"/>
              <p:nvPr/>
            </p:nvSpPr>
            <p:spPr>
              <a:xfrm>
                <a:off x="2391188" y="2969119"/>
                <a:ext cx="15544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JDBC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控制事务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文本框 13"/>
              <p:cNvSpPr txBox="1"/>
              <p:nvPr/>
            </p:nvSpPr>
            <p:spPr>
              <a:xfrm>
                <a:off x="1710334" y="2922862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01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30933" y="1062142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菱形 5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617352" y="1536170"/>
            <a:ext cx="3656989" cy="712684"/>
            <a:chOff x="4730933" y="2510543"/>
            <a:chExt cx="3656989" cy="712684"/>
          </a:xfrm>
        </p:grpSpPr>
        <p:grpSp>
          <p:nvGrpSpPr>
            <p:cNvPr id="36" name="组合 35"/>
            <p:cNvGrpSpPr/>
            <p:nvPr/>
          </p:nvGrpSpPr>
          <p:grpSpPr>
            <a:xfrm>
              <a:off x="5809687" y="2636053"/>
              <a:ext cx="2578235" cy="461665"/>
              <a:chOff x="1710333" y="2922862"/>
              <a:chExt cx="2578235" cy="461665"/>
            </a:xfrm>
          </p:grpSpPr>
          <p:sp>
            <p:nvSpPr>
              <p:cNvPr id="41" name="文本框 6"/>
              <p:cNvSpPr txBox="1"/>
              <p:nvPr/>
            </p:nvSpPr>
            <p:spPr>
              <a:xfrm>
                <a:off x="2391188" y="2969754"/>
                <a:ext cx="18973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MyBatis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控制事务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0" name="文本框 13"/>
              <p:cNvSpPr txBox="1"/>
              <p:nvPr/>
            </p:nvSpPr>
            <p:spPr>
              <a:xfrm>
                <a:off x="1710333" y="2922862"/>
                <a:ext cx="559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02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730933" y="2510543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菱形 61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菱形 62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617352" y="3525488"/>
            <a:ext cx="3542689" cy="712684"/>
            <a:chOff x="4730933" y="3976338"/>
            <a:chExt cx="3542689" cy="712684"/>
          </a:xfrm>
        </p:grpSpPr>
        <p:grpSp>
          <p:nvGrpSpPr>
            <p:cNvPr id="50" name="组合 49"/>
            <p:cNvGrpSpPr/>
            <p:nvPr/>
          </p:nvGrpSpPr>
          <p:grpSpPr>
            <a:xfrm>
              <a:off x="5809687" y="4101848"/>
              <a:ext cx="2463935" cy="461665"/>
              <a:chOff x="1710333" y="2922862"/>
              <a:chExt cx="2463935" cy="461665"/>
            </a:xfrm>
          </p:grpSpPr>
          <p:sp>
            <p:nvSpPr>
              <p:cNvPr id="55" name="文本框 6"/>
              <p:cNvSpPr txBox="1"/>
              <p:nvPr/>
            </p:nvSpPr>
            <p:spPr>
              <a:xfrm>
                <a:off x="2391188" y="2970389"/>
                <a:ext cx="17830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mybatis-spring</a:t>
                </a:r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文本框 13"/>
              <p:cNvSpPr txBox="1"/>
              <p:nvPr/>
            </p:nvSpPr>
            <p:spPr>
              <a:xfrm>
                <a:off x="1710333" y="2922862"/>
                <a:ext cx="559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04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730933" y="3976338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菱形 64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617352" y="2534049"/>
            <a:ext cx="3780814" cy="712684"/>
            <a:chOff x="4730933" y="5459640"/>
            <a:chExt cx="3780814" cy="712684"/>
          </a:xfrm>
        </p:grpSpPr>
        <p:grpSp>
          <p:nvGrpSpPr>
            <p:cNvPr id="43" name="组合 42"/>
            <p:cNvGrpSpPr/>
            <p:nvPr/>
          </p:nvGrpSpPr>
          <p:grpSpPr>
            <a:xfrm>
              <a:off x="5809687" y="5567643"/>
              <a:ext cx="2702060" cy="461665"/>
              <a:chOff x="1710333" y="2922862"/>
              <a:chExt cx="2702060" cy="461665"/>
            </a:xfrm>
          </p:grpSpPr>
          <p:sp>
            <p:nvSpPr>
              <p:cNvPr id="48" name="文本框 6"/>
              <p:cNvSpPr txBox="1"/>
              <p:nvPr/>
            </p:nvSpPr>
            <p:spPr>
              <a:xfrm>
                <a:off x="2400713" y="2969119"/>
                <a:ext cx="20116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Spring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编程式事务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文本框 13"/>
              <p:cNvSpPr txBox="1"/>
              <p:nvPr/>
            </p:nvSpPr>
            <p:spPr>
              <a:xfrm>
                <a:off x="1710333" y="2922862"/>
                <a:ext cx="559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03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4730933" y="5459640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菱形 70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菱形 71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617352" y="4514183"/>
            <a:ext cx="3771289" cy="712684"/>
            <a:chOff x="4730933" y="3976338"/>
            <a:chExt cx="3771289" cy="712684"/>
          </a:xfrm>
        </p:grpSpPr>
        <p:grpSp>
          <p:nvGrpSpPr>
            <p:cNvPr id="3" name="组合 2"/>
            <p:cNvGrpSpPr/>
            <p:nvPr/>
          </p:nvGrpSpPr>
          <p:grpSpPr>
            <a:xfrm>
              <a:off x="5845732" y="4101848"/>
              <a:ext cx="2656490" cy="460375"/>
              <a:chOff x="1746378" y="2922862"/>
              <a:chExt cx="2656490" cy="460375"/>
            </a:xfrm>
          </p:grpSpPr>
          <p:sp>
            <p:nvSpPr>
              <p:cNvPr id="4" name="文本框 6"/>
              <p:cNvSpPr txBox="1"/>
              <p:nvPr/>
            </p:nvSpPr>
            <p:spPr>
              <a:xfrm>
                <a:off x="2391188" y="2970389"/>
                <a:ext cx="20116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sym typeface="+mn-ea"/>
                  </a:rPr>
                  <a:t>Spring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sym typeface="+mn-ea"/>
                  </a:rPr>
                  <a:t>声明式事务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3"/>
              <p:cNvSpPr txBox="1"/>
              <p:nvPr/>
            </p:nvSpPr>
            <p:spPr>
              <a:xfrm>
                <a:off x="1746378" y="2922862"/>
                <a:ext cx="4876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05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30933" y="3976338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菱形 13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617352" y="5512403"/>
            <a:ext cx="4228489" cy="712684"/>
            <a:chOff x="4730933" y="3976338"/>
            <a:chExt cx="4228489" cy="712684"/>
          </a:xfrm>
        </p:grpSpPr>
        <p:grpSp>
          <p:nvGrpSpPr>
            <p:cNvPr id="17" name="组合 16"/>
            <p:cNvGrpSpPr/>
            <p:nvPr/>
          </p:nvGrpSpPr>
          <p:grpSpPr>
            <a:xfrm>
              <a:off x="5845732" y="4101848"/>
              <a:ext cx="3113690" cy="460375"/>
              <a:chOff x="1746378" y="2922862"/>
              <a:chExt cx="3113690" cy="460375"/>
            </a:xfrm>
          </p:grpSpPr>
          <p:sp>
            <p:nvSpPr>
              <p:cNvPr id="18" name="文本框 6"/>
              <p:cNvSpPr txBox="1"/>
              <p:nvPr/>
            </p:nvSpPr>
            <p:spPr>
              <a:xfrm>
                <a:off x="2391188" y="2970389"/>
                <a:ext cx="24688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TransactionUtils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实现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文本框 13"/>
              <p:cNvSpPr txBox="1"/>
              <p:nvPr/>
            </p:nvSpPr>
            <p:spPr>
              <a:xfrm>
                <a:off x="1746378" y="2922862"/>
                <a:ext cx="4876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06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730933" y="3976338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菱形 20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620770" y="2878455"/>
            <a:ext cx="495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 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控制事务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控制事务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java.sql.Connection#setAutoCommit(boolean autoCommit)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java.sql.PreparedStatement java.sql.Connection#prepareStatement(String sql)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java.sql.Connection#commit()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java.sql.Connection#rollback()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java.sql.Connection#setTransactionIsolation(int level)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java.sql.ResultSet java.sql.PreparedStatement#executeQuery()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java.sql.PreparedStatement#executeUpdate()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176270" y="2878455"/>
            <a:ext cx="584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MyBatis 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控制事务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5791200" cy="778510"/>
          </a:xfrm>
        </p:spPr>
        <p:txBody>
          <a:bodyPr>
            <a:normAutofit/>
          </a:bodyPr>
          <a:lstStyle/>
          <a:p>
            <a:r>
              <a:rPr lang="en-US" altLang="zh-CN"/>
              <a:t>MyBatis </a:t>
            </a:r>
            <a:r>
              <a:rPr lang="zh-CN" altLang="en-US"/>
              <a:t>控制事务 </a:t>
            </a:r>
            <a:r>
              <a:rPr lang="en-US" altLang="zh-CN"/>
              <a:t>- </a:t>
            </a:r>
            <a:r>
              <a:rPr lang="zh-CN" altLang="en-US"/>
              <a:t>事务 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org.apache.ibatis.transaction.TransactionFactory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/>
              <a:t>   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org.apache.ibatis.transaction.jdbc.JdbcTransactionFactory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org.apache.ibatis.transaction.TransactionFactory#newTransaction(java.sql.Connection)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org.apache.ibatis.transaction.TransactionFactory#newTransaction(javax.sql.DataSource, org.apache.ibatis.session.TransactionIsolationLevel, boolean)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org.apache.ibatis.transaction.Transaction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org.apache.ibatis.transaction.jdbc.JdbcTransaction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effectLst/>
              </a:rPr>
              <a:t>org.apache.ibatis.transaction.Transaction#getConnection</a:t>
            </a:r>
            <a:r>
              <a:rPr lang="en-US" altLang="zh-CN">
                <a:solidFill>
                  <a:schemeClr val="tx1"/>
                </a:solidFill>
                <a:effectLst/>
              </a:rPr>
              <a:t>()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effectLst/>
              </a:rPr>
              <a:t>org.apache.ibatis.transaction.Transaction#commit</a:t>
            </a:r>
            <a:r>
              <a:rPr lang="en-US" altLang="zh-CN">
                <a:solidFill>
                  <a:schemeClr val="tx1"/>
                </a:solidFill>
                <a:effectLst/>
              </a:rPr>
              <a:t>()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effectLst/>
              </a:rPr>
              <a:t>org.apache.ibatis.transaction.Transaction#rollback</a:t>
            </a:r>
            <a:r>
              <a:rPr lang="en-US" altLang="zh-CN">
                <a:solidFill>
                  <a:schemeClr val="tx1"/>
                </a:solidFill>
                <a:effectLst/>
              </a:rPr>
              <a:t>()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MyBatis </a:t>
            </a:r>
            <a:r>
              <a:rPr lang="zh-CN" altLang="en-US"/>
              <a:t>控制事务 </a:t>
            </a:r>
            <a:r>
              <a:rPr lang="en-US" altLang="zh-CN"/>
              <a:t>- SqlSession API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245" y="1250315"/>
            <a:ext cx="11322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org.apache.ibatis.session.SqlSessionFactory</a:t>
            </a:r>
            <a:endParaRPr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org.apache.ibatis.session.defaults.DefaultSqlSessionFactory</a:t>
            </a:r>
            <a:endParaRPr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effectLst/>
              </a:rPr>
              <a:t>org.apache.ibatis.session.defaults.DefaultSqlSessionFactory#openSessionFromDataSource()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org.apache.ibatis.session.SqlSession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org.apache.ibatis.session.defaults.DefaultSqlSession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effectLst/>
              </a:rPr>
              <a:t>org.apache.ibatis.session.defaults.DefaultSqlSession#selectList(java.lang.String)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effectLst/>
              </a:rPr>
              <a:t>org.apache.ibatis.session.defaults.DefaultSqlSession#selectList(java.lang.String)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570" y="2645410"/>
            <a:ext cx="5610225" cy="93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MyBatis </a:t>
            </a:r>
            <a:r>
              <a:rPr lang="zh-CN" altLang="en-US"/>
              <a:t>控制事务 </a:t>
            </a:r>
            <a:r>
              <a:rPr lang="en-US" altLang="zh-CN"/>
              <a:t>- Connection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/>
              <a:t>在</a:t>
            </a:r>
            <a:r>
              <a:rPr lang="en-US" altLang="zh-CN" b="1"/>
              <a:t>Sql</a:t>
            </a:r>
            <a:r>
              <a:rPr lang="zh-CN" altLang="en-US" b="1"/>
              <a:t>的执行阶段会获取连接：org.apache.ibatis.executor.Executor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org.apache.ibatis.executor.Executor#update</a:t>
            </a:r>
            <a:r>
              <a:rPr lang="en-US" altLang="zh-CN"/>
              <a:t>()  -&gt; 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org.apache.ibatis.executor.SimpleExecutor#doUpdate</a:t>
            </a:r>
            <a:r>
              <a:rPr lang="en-US" altLang="zh-CN"/>
              <a:t>() </a:t>
            </a:r>
            <a:r>
              <a:rPr lang="zh-CN" altLang="en-US"/>
              <a:t> </a:t>
            </a:r>
            <a:r>
              <a:rPr lang="en-US" altLang="zh-CN"/>
              <a:t>-&gt; </a:t>
            </a: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   org.apache.ibatis.transaction.Transaction#getConnection</a:t>
            </a:r>
            <a:r>
              <a:rPr lang="en-US" altLang="zh-CN"/>
              <a:t>()</a:t>
            </a: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此时获取的是一个已经配置完成的连接。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设置自动提交为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设置事务隔离级别。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org.apache.ibatis.transaction.TransactionFactory#newTransaction(javax.sql.DataSource, org.apache.ibatis.session.TransactionIsolationLevel, boolean)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176270" y="2878455"/>
            <a:ext cx="584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编程式事务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2000"/>
    </mc:Choice>
    <mc:Fallback>
      <p:transition spd="med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思源黑体 CN Medium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4399</Words>
  <Application>WPS 演示</Application>
  <PresentationFormat>宽屏</PresentationFormat>
  <Paragraphs>240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思源黑体 CN Heavy</vt:lpstr>
      <vt:lpstr>黑体</vt:lpstr>
      <vt:lpstr>微软雅黑</vt:lpstr>
      <vt:lpstr>Wingdings</vt:lpstr>
      <vt:lpstr>Source Han Serif SC</vt:lpstr>
      <vt:lpstr>Montserrat</vt:lpstr>
      <vt:lpstr>思源黑体 CN Normal</vt:lpstr>
      <vt:lpstr>思源黑体 CN Medium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JDBC控制事务</vt:lpstr>
      <vt:lpstr>PowerPoint 演示文稿</vt:lpstr>
      <vt:lpstr>MyBatis 控制事务 - 事务 API</vt:lpstr>
      <vt:lpstr>MyBatis 控制事务 - SqlSession API</vt:lpstr>
      <vt:lpstr>MyBatis 控制事务 - Connection</vt:lpstr>
      <vt:lpstr>PowerPoint 演示文稿</vt:lpstr>
      <vt:lpstr>Spring编程式事务 - API</vt:lpstr>
      <vt:lpstr>Spring编程式事务 - API</vt:lpstr>
      <vt:lpstr>PowerPoint 演示文稿</vt:lpstr>
      <vt:lpstr>价值激励应用-有效激励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2018</dc:creator>
  <cp:lastModifiedBy>未知</cp:lastModifiedBy>
  <cp:revision>224</cp:revision>
  <dcterms:created xsi:type="dcterms:W3CDTF">2021-03-11T09:25:00Z</dcterms:created>
  <dcterms:modified xsi:type="dcterms:W3CDTF">2022-03-29T09:55:10Z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