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15" r:id="rId2"/>
    <p:sldId id="317" r:id="rId3"/>
    <p:sldId id="318" r:id="rId4"/>
    <p:sldId id="260" r:id="rId5"/>
    <p:sldId id="326" r:id="rId6"/>
    <p:sldId id="327" r:id="rId7"/>
    <p:sldId id="328" r:id="rId8"/>
    <p:sldId id="329" r:id="rId9"/>
    <p:sldId id="330" r:id="rId10"/>
    <p:sldId id="331" r:id="rId11"/>
    <p:sldId id="338" r:id="rId12"/>
    <p:sldId id="339" r:id="rId13"/>
    <p:sldId id="340" r:id="rId14"/>
    <p:sldId id="346" r:id="rId15"/>
    <p:sldId id="345" r:id="rId16"/>
    <p:sldId id="341" r:id="rId17"/>
    <p:sldId id="347" r:id="rId18"/>
    <p:sldId id="355" r:id="rId19"/>
    <p:sldId id="349" r:id="rId20"/>
    <p:sldId id="352" r:id="rId21"/>
    <p:sldId id="354" r:id="rId22"/>
    <p:sldId id="287" r:id="rId23"/>
    <p:sldId id="353" r:id="rId24"/>
    <p:sldId id="34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9A0000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1" autoAdjust="0"/>
    <p:restoredTop sz="95370" autoAdjust="0"/>
  </p:normalViewPr>
  <p:slideViewPr>
    <p:cSldViewPr snapToGrid="0">
      <p:cViewPr varScale="1">
        <p:scale>
          <a:sx n="89" d="100"/>
          <a:sy n="89" d="100"/>
        </p:scale>
        <p:origin x="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5F841-F10D-4DD2-9F17-24CDF43134FC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31B1-A7F0-4827-BED0-CC92E7DD33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代码：satu.jdbc.JDBCTransactionTest。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没有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begin()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接口。执行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时，事务隐式开始。 如果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处于自动提交模式，则在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执行完成后，事务将自动提交。 如果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未处于自动提交模式，则知道调用 </a:t>
            </a:r>
            <a:r>
              <a:rPr lang="en-US" altLang="zh-CN" dirty="0" err="1"/>
              <a:t>Connection.commit</a:t>
            </a:r>
            <a:r>
              <a:rPr lang="en-US" altLang="zh-CN" dirty="0"/>
              <a:t>()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或者 </a:t>
            </a:r>
            <a:r>
              <a:rPr lang="en-US" altLang="zh-CN" dirty="0" err="1"/>
              <a:t>Connection.rollback</a:t>
            </a:r>
            <a:r>
              <a:rPr lang="en-US" altLang="zh-CN" dirty="0"/>
              <a:t>() </a:t>
            </a:r>
            <a:r>
              <a:rPr lang="zh-CN" altLang="en-US" dirty="0"/>
              <a:t>才提交</a:t>
            </a:r>
            <a:r>
              <a:rPr lang="en-US" altLang="zh-CN" dirty="0"/>
              <a:t>/</a:t>
            </a:r>
            <a:r>
              <a:rPr lang="zh-CN" altLang="en-US" dirty="0"/>
              <a:t>回滚事务。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问题：读数据不需要事务吗？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0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问题：读数据不需要事务吗？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4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将业务方法封装为</a:t>
            </a:r>
            <a:r>
              <a:rPr lang="en-US" altLang="zh-CN" dirty="0"/>
              <a:t>org.springframework.transaction.interceptor.TransactionAspectSupport.InvocationCallback</a:t>
            </a:r>
            <a:r>
              <a:rPr lang="zh-CN" altLang="en-US" dirty="0"/>
              <a:t>不就可以执行</a:t>
            </a:r>
            <a:endParaRPr lang="en-US" altLang="zh-CN" dirty="0"/>
          </a:p>
          <a:p>
            <a:r>
              <a:rPr lang="en-US" altLang="zh-CN" dirty="0"/>
              <a:t>org.springframework.transaction.interceptor.TransactionAspectSupport#invokeWithinTransaction</a:t>
            </a:r>
            <a:r>
              <a:rPr lang="zh-CN" altLang="en-US" dirty="0"/>
              <a:t>了吗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2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79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5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6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里面配置的是 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JdbcTransactionFactory，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里面是SpringManagedTransactionFactory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默认是</a:t>
            </a: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DefaultSqlSessionFactory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DefaultSqlSession。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Spring 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里面是SqlSessionTemplate，SqlSessionTemplate只是一个装饰器，真正执行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SQL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的依然是DefaultSqlSession。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默认使用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问题：读数据不需要事务吗？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看到这就确定了</a:t>
            </a:r>
            <a:r>
              <a:rPr lang="en-US" altLang="zh-CN" dirty="0"/>
              <a:t>Spring</a:t>
            </a:r>
            <a:r>
              <a:rPr lang="zh-CN" altLang="en-US" dirty="0"/>
              <a:t>的事务和线程是绑定的，多线程使用事务会出现问题。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7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1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问题：读数据不需要事务吗？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31B1-A7F0-4827-BED0-CC92E7DD33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4688840" cy="77851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60815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219075" y="306705"/>
            <a:ext cx="664210" cy="680085"/>
            <a:chOff x="-30146" y="685399"/>
            <a:chExt cx="687485" cy="500488"/>
          </a:xfrm>
        </p:grpSpPr>
        <p:sp>
          <p:nvSpPr>
            <p:cNvPr id="44" name="矩形 43"/>
            <p:cNvSpPr/>
            <p:nvPr/>
          </p:nvSpPr>
          <p:spPr>
            <a:xfrm>
              <a:off x="-30146" y="685399"/>
              <a:ext cx="577066" cy="42975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五边形 44"/>
            <p:cNvSpPr/>
            <p:nvPr/>
          </p:nvSpPr>
          <p:spPr>
            <a:xfrm>
              <a:off x="201864" y="863690"/>
              <a:ext cx="455475" cy="322197"/>
            </a:xfrm>
            <a:prstGeom prst="homePlate">
              <a:avLst>
                <a:gd name="adj" fmla="val 0"/>
              </a:avLst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51" name="图片 50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5" y="332740"/>
            <a:ext cx="901065" cy="742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27@59536"/>
          <p:cNvPicPr>
            <a:picLocks noChangeAspect="1"/>
          </p:cNvPicPr>
          <p:nvPr userDrawn="1"/>
        </p:nvPicPr>
        <p:blipFill>
          <a:blip r:embed="rId2"/>
          <a:srcRect t="5216" b="9995"/>
          <a:stretch>
            <a:fillRect/>
          </a:stretch>
        </p:blipFill>
        <p:spPr>
          <a:xfrm>
            <a:off x="-44450" y="-18415"/>
            <a:ext cx="12282170" cy="694309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45720" y="-18415"/>
            <a:ext cx="12283440" cy="69424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-150124" y="1944118"/>
            <a:ext cx="9437454" cy="29697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5664463" y="1200151"/>
            <a:ext cx="8597375" cy="445769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 rot="2700000">
            <a:off x="6603443" y="-258054"/>
            <a:ext cx="5602371" cy="220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 rot="18900000">
            <a:off x="6914204" y="4833790"/>
            <a:ext cx="5269867" cy="220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 userDrawn="1"/>
        </p:nvSpPr>
        <p:spPr>
          <a:xfrm rot="16200000">
            <a:off x="8258738" y="2085975"/>
            <a:ext cx="5180474" cy="2686050"/>
          </a:xfrm>
          <a:prstGeom prst="triangle">
            <a:avLst/>
          </a:prstGeom>
          <a:solidFill>
            <a:srgbClr val="7E0000"/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 userDrawn="1"/>
        </p:nvSpPr>
        <p:spPr>
          <a:xfrm rot="16200000">
            <a:off x="10998963" y="3021634"/>
            <a:ext cx="1571342" cy="81473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445" y="287020"/>
            <a:ext cx="1162050" cy="95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27@59536"/>
          <p:cNvPicPr>
            <a:picLocks noChangeAspect="1"/>
          </p:cNvPicPr>
          <p:nvPr userDrawn="1"/>
        </p:nvPicPr>
        <p:blipFill>
          <a:blip r:embed="rId2"/>
          <a:srcRect t="5216" b="9995"/>
          <a:stretch>
            <a:fillRect/>
          </a:stretch>
        </p:blipFill>
        <p:spPr>
          <a:xfrm>
            <a:off x="-44450" y="-18415"/>
            <a:ext cx="12282170" cy="694309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5720" y="-18415"/>
            <a:ext cx="12283440" cy="69424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667546" y="1446575"/>
            <a:ext cx="2756166" cy="3968660"/>
            <a:chOff x="1070767" y="1446575"/>
            <a:chExt cx="2756166" cy="396866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70767" y="1446575"/>
              <a:ext cx="2756166" cy="3968660"/>
              <a:chOff x="1070767" y="1446575"/>
              <a:chExt cx="2756166" cy="3968660"/>
            </a:xfrm>
          </p:grpSpPr>
          <p:sp>
            <p:nvSpPr>
              <p:cNvPr id="73" name="菱形 72"/>
              <p:cNvSpPr/>
              <p:nvPr/>
            </p:nvSpPr>
            <p:spPr>
              <a:xfrm>
                <a:off x="1070771" y="2659077"/>
                <a:ext cx="2756162" cy="2756158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菱形 73"/>
              <p:cNvSpPr/>
              <p:nvPr/>
            </p:nvSpPr>
            <p:spPr>
              <a:xfrm>
                <a:off x="1070767" y="1446575"/>
                <a:ext cx="2756162" cy="2756158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617854" y="2151728"/>
              <a:ext cx="1661993" cy="255454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9600" dirty="0">
                  <a:solidFill>
                    <a:schemeClr val="bg1"/>
                  </a:solidFill>
                  <a:latin typeface="+mj-ea"/>
                  <a:ea typeface="+mj-ea"/>
                </a:rPr>
                <a:t>目录</a:t>
              </a:r>
            </a:p>
          </p:txBody>
        </p:sp>
      </p:grpSp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445" y="287020"/>
            <a:ext cx="1162050" cy="95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60627@59536"/>
          <p:cNvPicPr>
            <a:picLocks noChangeAspect="1"/>
          </p:cNvPicPr>
          <p:nvPr userDrawn="1"/>
        </p:nvPicPr>
        <p:blipFill>
          <a:blip r:embed="rId2"/>
          <a:srcRect t="5216" b="9995"/>
          <a:stretch>
            <a:fillRect/>
          </a:stretch>
        </p:blipFill>
        <p:spPr>
          <a:xfrm>
            <a:off x="-44450" y="-18415"/>
            <a:ext cx="12282170" cy="694309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45720" y="-18415"/>
            <a:ext cx="12283440" cy="69424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0" y="319770"/>
            <a:ext cx="3486432" cy="4044258"/>
            <a:chOff x="-15016" y="903226"/>
            <a:chExt cx="4354785" cy="5051550"/>
          </a:xfr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任意多边形 13"/>
            <p:cNvSpPr/>
            <p:nvPr/>
          </p:nvSpPr>
          <p:spPr>
            <a:xfrm rot="5400000">
              <a:off x="-239365" y="1932972"/>
              <a:ext cx="3470786" cy="2992056"/>
            </a:xfrm>
            <a:custGeom>
              <a:avLst/>
              <a:gdLst>
                <a:gd name="connsiteX0" fmla="*/ 778978 w 3265164"/>
                <a:gd name="connsiteY0" fmla="*/ 2814796 h 2814796"/>
                <a:gd name="connsiteX1" fmla="*/ 2486188 w 3265164"/>
                <a:gd name="connsiteY1" fmla="*/ 2814796 h 2814796"/>
                <a:gd name="connsiteX2" fmla="*/ 1632583 w 3265164"/>
                <a:gd name="connsiteY2" fmla="*/ 1343063 h 2814796"/>
                <a:gd name="connsiteX3" fmla="*/ 0 w 3265164"/>
                <a:gd name="connsiteY3" fmla="*/ 2814796 h 2814796"/>
                <a:gd name="connsiteX4" fmla="*/ 1632582 w 3265164"/>
                <a:gd name="connsiteY4" fmla="*/ 0 h 2814796"/>
                <a:gd name="connsiteX5" fmla="*/ 3265164 w 3265164"/>
                <a:gd name="connsiteY5" fmla="*/ 2814796 h 281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164" h="2814796">
                  <a:moveTo>
                    <a:pt x="778978" y="2814796"/>
                  </a:moveTo>
                  <a:lnTo>
                    <a:pt x="2486188" y="2814796"/>
                  </a:lnTo>
                  <a:lnTo>
                    <a:pt x="1632583" y="1343063"/>
                  </a:lnTo>
                  <a:close/>
                  <a:moveTo>
                    <a:pt x="0" y="2814796"/>
                  </a:moveTo>
                  <a:lnTo>
                    <a:pt x="1632582" y="0"/>
                  </a:lnTo>
                  <a:lnTo>
                    <a:pt x="3265164" y="281479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5400000">
              <a:off x="-363398" y="1251608"/>
              <a:ext cx="5051550" cy="4354785"/>
            </a:xfrm>
            <a:custGeom>
              <a:avLst/>
              <a:gdLst>
                <a:gd name="connsiteX0" fmla="*/ 0 w 5051550"/>
                <a:gd name="connsiteY0" fmla="*/ 4354785 h 4354785"/>
                <a:gd name="connsiteX1" fmla="*/ 2525775 w 5051550"/>
                <a:gd name="connsiteY1" fmla="*/ 0 h 4354785"/>
                <a:gd name="connsiteX2" fmla="*/ 5051550 w 5051550"/>
                <a:gd name="connsiteY2" fmla="*/ 4354785 h 4354785"/>
                <a:gd name="connsiteX3" fmla="*/ 4395108 w 5051550"/>
                <a:gd name="connsiteY3" fmla="*/ 4354785 h 4354785"/>
                <a:gd name="connsiteX4" fmla="*/ 2525775 w 5051550"/>
                <a:gd name="connsiteY4" fmla="*/ 1131795 h 4354785"/>
                <a:gd name="connsiteX5" fmla="*/ 656440 w 5051550"/>
                <a:gd name="connsiteY5" fmla="*/ 4354785 h 43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51550" h="4354785">
                  <a:moveTo>
                    <a:pt x="0" y="4354785"/>
                  </a:moveTo>
                  <a:lnTo>
                    <a:pt x="2525775" y="0"/>
                  </a:lnTo>
                  <a:lnTo>
                    <a:pt x="5051550" y="4354785"/>
                  </a:lnTo>
                  <a:lnTo>
                    <a:pt x="4395108" y="4354785"/>
                  </a:lnTo>
                  <a:lnTo>
                    <a:pt x="2525775" y="1131795"/>
                  </a:lnTo>
                  <a:lnTo>
                    <a:pt x="656440" y="4354785"/>
                  </a:lnTo>
                  <a:close/>
                </a:path>
              </a:pathLst>
            </a:cu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10309" y="2739572"/>
              <a:ext cx="1599474" cy="1378857"/>
            </a:xfrm>
            <a:prstGeom prst="triangl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9815817" y="3429000"/>
            <a:ext cx="2359070" cy="2736522"/>
            <a:chOff x="-15016" y="903226"/>
            <a:chExt cx="4354785" cy="5051550"/>
          </a:xfr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任意多边形 16"/>
            <p:cNvSpPr/>
            <p:nvPr/>
          </p:nvSpPr>
          <p:spPr>
            <a:xfrm rot="5400000">
              <a:off x="-239365" y="1932972"/>
              <a:ext cx="3470786" cy="2992056"/>
            </a:xfrm>
            <a:custGeom>
              <a:avLst/>
              <a:gdLst>
                <a:gd name="connsiteX0" fmla="*/ 778978 w 3265164"/>
                <a:gd name="connsiteY0" fmla="*/ 2814796 h 2814796"/>
                <a:gd name="connsiteX1" fmla="*/ 2486188 w 3265164"/>
                <a:gd name="connsiteY1" fmla="*/ 2814796 h 2814796"/>
                <a:gd name="connsiteX2" fmla="*/ 1632583 w 3265164"/>
                <a:gd name="connsiteY2" fmla="*/ 1343063 h 2814796"/>
                <a:gd name="connsiteX3" fmla="*/ 0 w 3265164"/>
                <a:gd name="connsiteY3" fmla="*/ 2814796 h 2814796"/>
                <a:gd name="connsiteX4" fmla="*/ 1632582 w 3265164"/>
                <a:gd name="connsiteY4" fmla="*/ 0 h 2814796"/>
                <a:gd name="connsiteX5" fmla="*/ 3265164 w 3265164"/>
                <a:gd name="connsiteY5" fmla="*/ 2814796 h 281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164" h="2814796">
                  <a:moveTo>
                    <a:pt x="778978" y="2814796"/>
                  </a:moveTo>
                  <a:lnTo>
                    <a:pt x="2486188" y="2814796"/>
                  </a:lnTo>
                  <a:lnTo>
                    <a:pt x="1632583" y="1343063"/>
                  </a:lnTo>
                  <a:close/>
                  <a:moveTo>
                    <a:pt x="0" y="2814796"/>
                  </a:moveTo>
                  <a:lnTo>
                    <a:pt x="1632582" y="0"/>
                  </a:lnTo>
                  <a:lnTo>
                    <a:pt x="3265164" y="281479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-363398" y="1251608"/>
              <a:ext cx="5051550" cy="4354785"/>
            </a:xfrm>
            <a:custGeom>
              <a:avLst/>
              <a:gdLst>
                <a:gd name="connsiteX0" fmla="*/ 0 w 5051550"/>
                <a:gd name="connsiteY0" fmla="*/ 4354785 h 4354785"/>
                <a:gd name="connsiteX1" fmla="*/ 2525775 w 5051550"/>
                <a:gd name="connsiteY1" fmla="*/ 0 h 4354785"/>
                <a:gd name="connsiteX2" fmla="*/ 5051550 w 5051550"/>
                <a:gd name="connsiteY2" fmla="*/ 4354785 h 4354785"/>
                <a:gd name="connsiteX3" fmla="*/ 4395108 w 5051550"/>
                <a:gd name="connsiteY3" fmla="*/ 4354785 h 4354785"/>
                <a:gd name="connsiteX4" fmla="*/ 2525775 w 5051550"/>
                <a:gd name="connsiteY4" fmla="*/ 1131795 h 4354785"/>
                <a:gd name="connsiteX5" fmla="*/ 656440 w 5051550"/>
                <a:gd name="connsiteY5" fmla="*/ 4354785 h 435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51550" h="4354785">
                  <a:moveTo>
                    <a:pt x="0" y="4354785"/>
                  </a:moveTo>
                  <a:lnTo>
                    <a:pt x="2525775" y="0"/>
                  </a:lnTo>
                  <a:lnTo>
                    <a:pt x="5051550" y="4354785"/>
                  </a:lnTo>
                  <a:lnTo>
                    <a:pt x="4395108" y="4354785"/>
                  </a:lnTo>
                  <a:lnTo>
                    <a:pt x="2525775" y="1131795"/>
                  </a:lnTo>
                  <a:lnTo>
                    <a:pt x="656440" y="4354785"/>
                  </a:lnTo>
                  <a:close/>
                </a:path>
              </a:pathLst>
            </a:cu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-110309" y="2739572"/>
              <a:ext cx="1599474" cy="1378857"/>
            </a:xfrm>
            <a:prstGeom prst="triangl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58525" y="332740"/>
            <a:ext cx="901065" cy="742315"/>
          </a:xfrm>
          <a:prstGeom prst="rect">
            <a:avLst/>
          </a:prstGeom>
        </p:spPr>
      </p:pic>
      <p:cxnSp>
        <p:nvCxnSpPr>
          <p:cNvPr id="2" name="直接连接符 1"/>
          <p:cNvCxnSpPr>
            <a:stCxn id="12" idx="1"/>
          </p:cNvCxnSpPr>
          <p:nvPr userDrawn="1"/>
        </p:nvCxnSpPr>
        <p:spPr>
          <a:xfrm>
            <a:off x="3486150" y="2342515"/>
            <a:ext cx="8735695" cy="0"/>
          </a:xfrm>
          <a:prstGeom prst="line">
            <a:avLst/>
          </a:prstGeom>
          <a:ln w="28575" cmpd="sng">
            <a:solidFill>
              <a:srgbClr val="7E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1115695" y="4796790"/>
            <a:ext cx="8735695" cy="0"/>
          </a:xfrm>
          <a:prstGeom prst="line">
            <a:avLst/>
          </a:prstGeom>
          <a:ln w="28575" cmpd="sng">
            <a:solidFill>
              <a:srgbClr val="7E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60627@59536"/>
          <p:cNvPicPr>
            <a:picLocks noChangeAspect="1"/>
          </p:cNvPicPr>
          <p:nvPr userDrawn="1"/>
        </p:nvPicPr>
        <p:blipFill>
          <a:blip r:embed="rId2"/>
          <a:srcRect t="5216" b="9995"/>
          <a:stretch>
            <a:fillRect/>
          </a:stretch>
        </p:blipFill>
        <p:spPr>
          <a:xfrm>
            <a:off x="-44450" y="-18415"/>
            <a:ext cx="12282170" cy="694309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45720" y="-18415"/>
            <a:ext cx="12283440" cy="694245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918845" y="2315210"/>
            <a:ext cx="7351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Spring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事务源码分享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62131" y="3059741"/>
            <a:ext cx="62271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</a:t>
            </a:r>
            <a:endParaRPr lang="zh-CN" altLang="en-US" sz="6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4445" y="4189730"/>
            <a:ext cx="456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詹金浩  运行保障研发组 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2022-04-01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/>
              <a:t>Spring</a:t>
            </a:r>
            <a:r>
              <a:rPr lang="zh-CN" altLang="en-US"/>
              <a:t>编程式事务 </a:t>
            </a:r>
            <a:r>
              <a:rPr lang="en-US" altLang="zh-CN"/>
              <a:t>- API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org.springframework.transaction.TransactionDefinition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org.springframework.transaction.TransactionDefinition#getIsolationLevel()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org.springframework.transaction.TransactionDefinition#getPropagationBehavior()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org.springframework.transaction.support.DefaultTransactionStatus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org.springframework.transaction.support.DefaultTransactionStatus#getTransaction()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org.springframework.transaction.support.DefaultTransactionStatus#isReadOnly()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 err="1"/>
              <a:t>org.springframework.transaction.PlatformTransactionManager</a:t>
            </a:r>
            <a:endParaRPr lang="en-US" altLang="zh-CN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org.springframework.transaction.PlatformTransactionManager#getTransaction()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org.springframework.transaction.PlatformTransactionManager#commit()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org.springframework.transaction.PlatformTransactionManager#rollback()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编程式事务 </a:t>
            </a:r>
            <a:r>
              <a:rPr lang="en-US" altLang="zh-CN" dirty="0"/>
              <a:t>– </a:t>
            </a:r>
            <a:r>
              <a:rPr lang="zh-CN" altLang="en-US" dirty="0"/>
              <a:t>事务创建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Actor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-&gt; org.springframework.transaction.support.AbstractPlatformTransactionManager#getTransaction() 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  -&gt; org.springframework.jdbc.datasource.DataSourceTransactionManager#doBegin()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/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DataSource</a:t>
            </a:r>
            <a:r>
              <a:rPr lang="zh-CN" altLang="en-US" dirty="0"/>
              <a:t>那里拿到一个</a:t>
            </a:r>
            <a:r>
              <a:rPr lang="en-US" altLang="zh-CN" dirty="0"/>
              <a:t>Connection</a:t>
            </a:r>
            <a:r>
              <a:rPr lang="zh-CN" altLang="en-US" dirty="0"/>
              <a:t>：</a:t>
            </a:r>
            <a:r>
              <a:rPr lang="en-US" altLang="zh-CN" dirty="0"/>
              <a:t>Connection </a:t>
            </a:r>
            <a:r>
              <a:rPr lang="en-US" altLang="zh-CN" dirty="0" err="1"/>
              <a:t>newCon</a:t>
            </a:r>
            <a:r>
              <a:rPr lang="en-US" altLang="zh-CN" dirty="0"/>
              <a:t> = </a:t>
            </a:r>
            <a:r>
              <a:rPr lang="en-US" altLang="zh-CN" dirty="0" err="1"/>
              <a:t>obtainDataSource</a:t>
            </a:r>
            <a:r>
              <a:rPr lang="en-US" altLang="zh-CN" dirty="0"/>
              <a:t>().</a:t>
            </a:r>
            <a:r>
              <a:rPr lang="en-US" altLang="zh-CN" dirty="0" err="1"/>
              <a:t>getConnection</a:t>
            </a:r>
            <a:r>
              <a:rPr lang="en-US" altLang="zh-CN" dirty="0"/>
              <a:t>();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配置事务隔离级别等：</a:t>
            </a:r>
            <a:r>
              <a:rPr lang="en-US" altLang="zh-CN" dirty="0" err="1"/>
              <a:t>DataSourceUtils.prepareConnectionForTransaction</a:t>
            </a:r>
            <a:r>
              <a:rPr lang="en-US" altLang="zh-CN" dirty="0"/>
              <a:t>(con, definition);</a:t>
            </a:r>
          </a:p>
          <a:p>
            <a:pPr lvl="5"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 err="1"/>
              <a:t>con.setAutoCommit</a:t>
            </a:r>
            <a:r>
              <a:rPr lang="en-US" altLang="zh-CN" dirty="0"/>
              <a:t>(false);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绑定到当前线程：</a:t>
            </a:r>
            <a:r>
              <a:rPr lang="en-US" altLang="zh-CN" dirty="0" err="1"/>
              <a:t>TransactionSynchronizationManager</a:t>
            </a:r>
            <a:r>
              <a:rPr lang="en-US" altLang="zh-CN" dirty="0"/>
              <a:t>.	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				</a:t>
            </a:r>
            <a:r>
              <a:rPr lang="en-US" altLang="zh-CN" dirty="0" err="1"/>
              <a:t>bindResource</a:t>
            </a:r>
            <a:r>
              <a:rPr lang="en-US" altLang="zh-CN" dirty="0"/>
              <a:t>(</a:t>
            </a:r>
            <a:r>
              <a:rPr lang="en-US" altLang="zh-CN" dirty="0" err="1"/>
              <a:t>obtainDataSource</a:t>
            </a:r>
            <a:r>
              <a:rPr lang="en-US" altLang="zh-CN" dirty="0"/>
              <a:t>(), </a:t>
            </a:r>
            <a:r>
              <a:rPr lang="en-US" altLang="zh-CN" dirty="0" err="1"/>
              <a:t>txObject.getConnectionHolder</a:t>
            </a:r>
            <a:r>
              <a:rPr lang="en-US" altLang="zh-CN" dirty="0"/>
              <a:t>());</a:t>
            </a:r>
          </a:p>
          <a:p>
            <a:pPr marL="0" lvl="1">
              <a:lnSpc>
                <a:spcPct val="150000"/>
              </a:lnSpc>
            </a:pPr>
            <a:endParaRPr lang="en-US" altLang="zh-CN" dirty="0"/>
          </a:p>
          <a:p>
            <a:pPr marL="0" lvl="1">
              <a:lnSpc>
                <a:spcPct val="150000"/>
              </a:lnSpc>
            </a:pPr>
            <a:r>
              <a:rPr lang="zh-CN" altLang="en-US" dirty="0"/>
              <a:t>现在当前</a:t>
            </a:r>
            <a:r>
              <a:rPr lang="en-US" altLang="zh-CN" dirty="0"/>
              <a:t>Connection</a:t>
            </a:r>
            <a:r>
              <a:rPr lang="zh-CN" altLang="en-US" dirty="0"/>
              <a:t>已经被配置完成了。后续只要从当前线程拿到这个</a:t>
            </a:r>
            <a:r>
              <a:rPr lang="en-US" altLang="zh-CN" dirty="0"/>
              <a:t>Connection</a:t>
            </a:r>
            <a:r>
              <a:rPr lang="zh-CN" altLang="en-US" dirty="0"/>
              <a:t>去执行</a:t>
            </a:r>
            <a:r>
              <a:rPr lang="en-US" altLang="zh-CN" dirty="0"/>
              <a:t>SQL</a:t>
            </a:r>
            <a:r>
              <a:rPr lang="zh-CN" altLang="en-US" dirty="0"/>
              <a:t>就可以了。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编程式事务 </a:t>
            </a:r>
            <a:r>
              <a:rPr lang="en-US" altLang="zh-CN" dirty="0"/>
              <a:t>– </a:t>
            </a:r>
            <a:r>
              <a:rPr lang="zh-CN" altLang="en-US" dirty="0"/>
              <a:t>提交</a:t>
            </a:r>
            <a:r>
              <a:rPr lang="en-US" altLang="zh-CN" dirty="0"/>
              <a:t>/</a:t>
            </a:r>
            <a:r>
              <a:rPr lang="zh-CN" altLang="en-US" dirty="0"/>
              <a:t>回滚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34657" y="1129031"/>
            <a:ext cx="11322685" cy="544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/>
              <a:t>提交</a:t>
            </a:r>
            <a:endParaRPr lang="en-US" altLang="zh-CN" b="1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Actor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-&gt; org.springframework.transaction.PlatformTransactionManager#commit()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  -&gt; org.springframework.transaction.support.AbstractPlatformTransactionManager#doCommit()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DefaultTransactionStatus</a:t>
            </a:r>
            <a:r>
              <a:rPr lang="zh-CN" altLang="en-US" dirty="0"/>
              <a:t>里获取</a:t>
            </a:r>
            <a:r>
              <a:rPr lang="en-US" altLang="zh-CN" dirty="0"/>
              <a:t>Connection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执行</a:t>
            </a:r>
            <a:r>
              <a:rPr lang="en-US" altLang="zh-CN" dirty="0" err="1"/>
              <a:t>Connection.commit</a:t>
            </a:r>
            <a:r>
              <a:rPr lang="en-US" altLang="zh-CN" dirty="0"/>
              <a:t>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b="1" dirty="0"/>
              <a:t>回滚</a:t>
            </a:r>
            <a:endParaRPr lang="en-US" altLang="zh-CN" b="1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Actor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-&gt; org.springframework.transaction.PlatformTransactionManager#rollback()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  -&gt; org.springframework.transaction.support.AbstractPlatformTransactionManager#doRollback()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DefaultTransactionStatus</a:t>
            </a:r>
            <a:r>
              <a:rPr lang="zh-CN" altLang="en-US" dirty="0"/>
              <a:t>里获取</a:t>
            </a:r>
            <a:r>
              <a:rPr lang="en-US" altLang="zh-CN" dirty="0"/>
              <a:t>Connection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执行</a:t>
            </a:r>
            <a:r>
              <a:rPr lang="en-US" altLang="zh-CN" dirty="0" err="1"/>
              <a:t>Connection.rollback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967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176270" y="2878455"/>
            <a:ext cx="584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MyBatis</a:t>
            </a:r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-Spring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7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-Spring –  Transaction API</a:t>
            </a:r>
            <a:r>
              <a:rPr lang="zh-CN" altLang="en-US" dirty="0"/>
              <a:t>的实现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34657" y="1129031"/>
            <a:ext cx="11322685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 err="1">
                <a:solidFill>
                  <a:schemeClr val="tx1"/>
                </a:solidFill>
              </a:rPr>
              <a:t>org.apache.ibatis.transaction.TransactionFactory</a:t>
            </a:r>
            <a:endParaRPr lang="en-US" altLang="zh-CN" b="1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 </a:t>
            </a:r>
            <a:r>
              <a:rPr lang="en-US" altLang="zh-CN" b="1" dirty="0" err="1">
                <a:sym typeface="+mn-ea"/>
              </a:rPr>
              <a:t>org.mybatis.spring.transaction.SpringManagedTransactionFactory</a:t>
            </a:r>
            <a:endParaRPr lang="en-US" altLang="zh-CN" b="1" dirty="0"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事务被</a:t>
            </a:r>
            <a:r>
              <a:rPr lang="en-US" altLang="zh-CN" dirty="0">
                <a:solidFill>
                  <a:schemeClr val="tx1"/>
                </a:solidFill>
              </a:rPr>
              <a:t>Spring</a:t>
            </a:r>
            <a:r>
              <a:rPr lang="zh-CN" altLang="en-US" dirty="0">
                <a:solidFill>
                  <a:schemeClr val="tx1"/>
                </a:solidFill>
              </a:rPr>
              <a:t>托管之后，这里配置的</a:t>
            </a:r>
            <a:r>
              <a:rPr lang="en-US" altLang="zh-CN" dirty="0">
                <a:solidFill>
                  <a:schemeClr val="tx1"/>
                </a:solidFill>
              </a:rPr>
              <a:t>level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err="1">
                <a:solidFill>
                  <a:schemeClr val="tx1"/>
                </a:solidFill>
              </a:rPr>
              <a:t>autoCommit</a:t>
            </a:r>
            <a:r>
              <a:rPr lang="zh-CN" altLang="en-US" dirty="0">
                <a:solidFill>
                  <a:schemeClr val="tx1"/>
                </a:solidFill>
              </a:rPr>
              <a:t>不再生效了。</a:t>
            </a:r>
            <a:endParaRPr lang="en-US" altLang="zh-CN" dirty="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Transaction </a:t>
            </a:r>
            <a:r>
              <a:rPr lang="en-US" altLang="zh-CN" dirty="0" err="1">
                <a:solidFill>
                  <a:schemeClr val="tx1"/>
                </a:solidFill>
              </a:rPr>
              <a:t>newTransaction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DataSource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dataSource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TransactionIsolationLevel</a:t>
            </a:r>
            <a:r>
              <a:rPr lang="en-US" altLang="zh-CN" dirty="0">
                <a:solidFill>
                  <a:schemeClr val="tx1"/>
                </a:solidFill>
              </a:rPr>
              <a:t> level, </a:t>
            </a:r>
            <a:r>
              <a:rPr lang="en-US" altLang="zh-CN" dirty="0" err="1">
                <a:solidFill>
                  <a:schemeClr val="tx1"/>
                </a:solidFill>
              </a:rPr>
              <a:t>boolean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autoCommit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org.apache.ibatis.transaction.Transaction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   </a:t>
            </a:r>
            <a:r>
              <a:rPr lang="en-US" altLang="zh-CN" b="1" dirty="0" err="1">
                <a:solidFill>
                  <a:schemeClr val="tx1"/>
                </a:solidFill>
              </a:rPr>
              <a:t>org.mybatis.spring.transaction.SpringManagedTransaction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如果当前线程绑定了</a:t>
            </a:r>
            <a:r>
              <a:rPr lang="en-US" altLang="zh-CN" dirty="0">
                <a:solidFill>
                  <a:schemeClr val="tx1"/>
                </a:solidFill>
              </a:rPr>
              <a:t>Connection</a:t>
            </a:r>
            <a:r>
              <a:rPr lang="zh-CN" altLang="en-US" dirty="0">
                <a:solidFill>
                  <a:schemeClr val="tx1"/>
                </a:solidFill>
              </a:rPr>
              <a:t>，从当前线程拿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如果当前线程没有绑定</a:t>
            </a:r>
            <a:r>
              <a:rPr lang="en-US" altLang="zh-CN" dirty="0">
                <a:solidFill>
                  <a:schemeClr val="tx1"/>
                </a:solidFill>
              </a:rPr>
              <a:t>Connection</a:t>
            </a:r>
            <a:r>
              <a:rPr lang="zh-CN" altLang="en-US" dirty="0">
                <a:solidFill>
                  <a:schemeClr val="tx1"/>
                </a:solidFill>
              </a:rPr>
              <a:t>，从</a:t>
            </a:r>
            <a:r>
              <a:rPr lang="en-US" altLang="zh-CN" dirty="0" err="1">
                <a:solidFill>
                  <a:schemeClr val="tx1"/>
                </a:solidFill>
              </a:rPr>
              <a:t>DataSource</a:t>
            </a:r>
            <a:r>
              <a:rPr lang="zh-CN" altLang="en-US" dirty="0">
                <a:solidFill>
                  <a:schemeClr val="tx1"/>
                </a:solidFill>
              </a:rPr>
              <a:t>取。</a:t>
            </a:r>
            <a:endParaRPr lang="en-US" altLang="zh-CN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1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176270" y="2878455"/>
            <a:ext cx="5840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声明式事务</a:t>
            </a:r>
          </a:p>
        </p:txBody>
      </p:sp>
    </p:spTree>
    <p:extLst>
      <p:ext uri="{BB962C8B-B14F-4D97-AF65-F5344CB8AC3E}">
        <p14:creationId xmlns:p14="http://schemas.microsoft.com/office/powerpoint/2010/main" val="157453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声明式事务 </a:t>
            </a:r>
            <a:r>
              <a:rPr lang="en-US" altLang="zh-CN" dirty="0"/>
              <a:t>– AOP</a:t>
            </a:r>
            <a:r>
              <a:rPr lang="zh-CN" altLang="en-US" dirty="0"/>
              <a:t>基础知识</a:t>
            </a:r>
            <a:endParaRPr lang="en-US" altLang="zh-CN" dirty="0"/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C0D34D45-5A33-4912-AC9E-2F218213B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7" r="2237"/>
          <a:stretch/>
        </p:blipFill>
        <p:spPr bwMode="auto">
          <a:xfrm>
            <a:off x="1343984" y="1268599"/>
            <a:ext cx="8935346" cy="466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238827-77D6-4FD3-91C2-4D4D6DC15D65}"/>
              </a:ext>
            </a:extLst>
          </p:cNvPr>
          <p:cNvSpPr txBox="1"/>
          <p:nvPr/>
        </p:nvSpPr>
        <p:spPr>
          <a:xfrm>
            <a:off x="7505444" y="6209268"/>
            <a:ext cx="48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来至：</a:t>
            </a:r>
            <a:r>
              <a:rPr lang="en-US" altLang="zh-CN" dirty="0"/>
              <a:t>https://icode.best/i/46927334924302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2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声明式事务 </a:t>
            </a:r>
            <a:r>
              <a:rPr lang="en-US" altLang="zh-CN" dirty="0"/>
              <a:t>– API</a:t>
            </a:r>
            <a:r>
              <a:rPr lang="zh-CN" altLang="en-US" dirty="0"/>
              <a:t>及实现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F22B9F-827A-4B0A-BDDF-FCC8F0FFEB33}"/>
              </a:ext>
            </a:extLst>
          </p:cNvPr>
          <p:cNvSpPr txBox="1"/>
          <p:nvPr/>
        </p:nvSpPr>
        <p:spPr>
          <a:xfrm>
            <a:off x="711882" y="1233519"/>
            <a:ext cx="10603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JoinPoint</a:t>
            </a:r>
            <a:r>
              <a:rPr lang="zh-CN" altLang="en-US" b="1" dirty="0"/>
              <a:t>（连接点）</a:t>
            </a:r>
            <a:endParaRPr lang="en-US" altLang="zh-CN" b="1" dirty="0"/>
          </a:p>
          <a:p>
            <a:r>
              <a:rPr lang="en-US" altLang="zh-CN" dirty="0" err="1"/>
              <a:t>org.aopalliance.intercept.Joinpoint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org.springframework.aop.framework.ReflectiveMethodInvocation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PointCut</a:t>
            </a:r>
            <a:r>
              <a:rPr lang="zh-CN" altLang="en-US" b="1" dirty="0"/>
              <a:t>（切入点表达式）</a:t>
            </a:r>
            <a:endParaRPr lang="en-US" altLang="zh-CN" b="1" dirty="0"/>
          </a:p>
          <a:p>
            <a:r>
              <a:rPr lang="en-US" altLang="zh-CN" dirty="0" err="1"/>
              <a:t>org.springframework.aop.Pointcut</a:t>
            </a:r>
            <a:endParaRPr lang="en-US" altLang="zh-CN" dirty="0"/>
          </a:p>
          <a:p>
            <a:r>
              <a:rPr lang="en-US" altLang="zh-CN" dirty="0"/>
              <a:t>  org.springframework.transaction.interceptor.TransactionAttributeSourcePointcut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Advice</a:t>
            </a:r>
            <a:r>
              <a:rPr lang="zh-CN" altLang="en-US" b="1" dirty="0"/>
              <a:t>（通知）</a:t>
            </a:r>
            <a:endParaRPr lang="en-US" altLang="zh-CN" b="1" dirty="0"/>
          </a:p>
          <a:p>
            <a:r>
              <a:rPr lang="en-US" altLang="zh-CN" dirty="0" err="1"/>
              <a:t>org.aopalliance.aop.Advice</a:t>
            </a:r>
            <a:endParaRPr lang="en-US" altLang="zh-CN" dirty="0"/>
          </a:p>
          <a:p>
            <a:r>
              <a:rPr lang="en-US" altLang="zh-CN" dirty="0"/>
              <a:t>  org.springframework.transaction.interceptor.TransactionInterceptor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声明式事务 </a:t>
            </a:r>
            <a:r>
              <a:rPr lang="en-US" altLang="zh-CN" dirty="0"/>
              <a:t>– API</a:t>
            </a:r>
            <a:r>
              <a:rPr lang="zh-CN" altLang="en-US" dirty="0"/>
              <a:t>及实现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F22B9F-827A-4B0A-BDDF-FCC8F0FFEB33}"/>
              </a:ext>
            </a:extLst>
          </p:cNvPr>
          <p:cNvSpPr txBox="1"/>
          <p:nvPr/>
        </p:nvSpPr>
        <p:spPr>
          <a:xfrm>
            <a:off x="711882" y="1233519"/>
            <a:ext cx="106038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PointCut</a:t>
            </a:r>
            <a:r>
              <a:rPr lang="en-US" altLang="zh-CN" dirty="0"/>
              <a:t> </a:t>
            </a:r>
            <a:r>
              <a:rPr lang="zh-CN" altLang="en-US" b="1" dirty="0"/>
              <a:t> </a:t>
            </a:r>
            <a:r>
              <a:rPr lang="en-US" altLang="zh-CN" dirty="0"/>
              <a:t>Actor</a:t>
            </a:r>
          </a:p>
          <a:p>
            <a:r>
              <a:rPr lang="en-US" altLang="zh-CN" dirty="0"/>
              <a:t> -&gt; org.springframework.transaction.interceptor.TransactionAttributeSourcePointcut.</a:t>
            </a:r>
          </a:p>
          <a:p>
            <a:r>
              <a:rPr lang="en-US" altLang="zh-CN" dirty="0"/>
              <a:t>                                       </a:t>
            </a:r>
            <a:r>
              <a:rPr lang="en-US" altLang="zh-CN" dirty="0" err="1"/>
              <a:t>TransactionAttributeSourceClassFilter#matches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-&gt; org.springframework.transaction.annotation.AnnotationTransactionAttributeSource#isCandidateClass()</a:t>
            </a:r>
          </a:p>
          <a:p>
            <a:r>
              <a:rPr lang="en-US" altLang="zh-CN" dirty="0"/>
              <a:t>     -&gt; org.springframework.transaction.annotation.SpringTransactionAnnotationParser#isCandidateClass()</a:t>
            </a:r>
          </a:p>
          <a:p>
            <a:endParaRPr lang="en-US" altLang="zh-CN" dirty="0"/>
          </a:p>
          <a:p>
            <a:r>
              <a:rPr lang="en-US" altLang="zh-CN" dirty="0"/>
              <a:t>Advice Actor</a:t>
            </a:r>
          </a:p>
          <a:p>
            <a:r>
              <a:rPr lang="en-US" altLang="zh-CN" dirty="0"/>
              <a:t>  -&gt; org.springframework.transaction.interceptor.TransactionInterceptor#invoke()</a:t>
            </a:r>
          </a:p>
          <a:p>
            <a:r>
              <a:rPr lang="en-US" altLang="zh-CN" dirty="0"/>
              <a:t>    -&gt; org.springframework.transaction.interceptor.TransactionAspectSupport#invokeWithinTransaction()</a:t>
            </a:r>
          </a:p>
          <a:p>
            <a:r>
              <a:rPr lang="en-US" altLang="zh-CN" dirty="0"/>
              <a:t>      -&gt; org.springframework.transaction.interceptor.TransactionAspectSupport#determineTransactionManager()</a:t>
            </a:r>
          </a:p>
          <a:p>
            <a:r>
              <a:rPr lang="en-US" altLang="zh-CN" dirty="0"/>
              <a:t>      -&gt; org.springframework.transaction.interceptor.TransactionAspectSupport#createTransactionIfNecessary()</a:t>
            </a:r>
          </a:p>
          <a:p>
            <a:r>
              <a:rPr lang="en-US" altLang="zh-CN" dirty="0"/>
              <a:t>      -&gt; org.springframework.transaction.PlatformTransactionManager#getTransaction()</a:t>
            </a:r>
          </a:p>
          <a:p>
            <a:endParaRPr lang="en-US" altLang="zh-CN" dirty="0"/>
          </a:p>
          <a:p>
            <a:r>
              <a:rPr lang="en-US" altLang="zh-CN" dirty="0" err="1"/>
              <a:t>JoinPoint</a:t>
            </a:r>
            <a:r>
              <a:rPr lang="en-US" altLang="zh-CN" dirty="0"/>
              <a:t> Actor</a:t>
            </a:r>
          </a:p>
          <a:p>
            <a:r>
              <a:rPr lang="en-US" altLang="zh-CN" dirty="0"/>
              <a:t>  -&gt; org.springframework.aop.framework.ReflectiveMethodInvocation#proceed()</a:t>
            </a:r>
          </a:p>
          <a:p>
            <a:r>
              <a:rPr lang="en-US" altLang="zh-CN" dirty="0"/>
              <a:t>    -&gt; org.springframework.aop.framework.ReflectiveMethodInvocation#invokeJoinpoint()</a:t>
            </a:r>
          </a:p>
          <a:p>
            <a:r>
              <a:rPr lang="en-US" altLang="zh-CN" dirty="0"/>
              <a:t>      -&gt; org.springframework.aop.support.AopUtils#invokeJoinpointUsingReflection()</a:t>
            </a:r>
          </a:p>
          <a:p>
            <a:r>
              <a:rPr lang="en-US" altLang="zh-CN" dirty="0"/>
              <a:t>        -&gt; </a:t>
            </a:r>
            <a:r>
              <a:rPr lang="en-US" altLang="zh-CN" dirty="0" err="1"/>
              <a:t>java.lang.reflect.Method#invoke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6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2593565" y="3010293"/>
            <a:ext cx="7004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TransactionUtils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6238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24198" y="969334"/>
            <a:ext cx="3314089" cy="712684"/>
            <a:chOff x="4730933" y="1062142"/>
            <a:chExt cx="3314089" cy="712684"/>
          </a:xfrm>
        </p:grpSpPr>
        <p:grpSp>
          <p:nvGrpSpPr>
            <p:cNvPr id="5" name="组合 4"/>
            <p:cNvGrpSpPr/>
            <p:nvPr/>
          </p:nvGrpSpPr>
          <p:grpSpPr>
            <a:xfrm>
              <a:off x="5809688" y="1170258"/>
              <a:ext cx="2235334" cy="461665"/>
              <a:chOff x="1710334" y="2922862"/>
              <a:chExt cx="2235334" cy="461665"/>
            </a:xfrm>
          </p:grpSpPr>
          <p:sp>
            <p:nvSpPr>
              <p:cNvPr id="31" name="文本框 6"/>
              <p:cNvSpPr txBox="1"/>
              <p:nvPr/>
            </p:nvSpPr>
            <p:spPr>
              <a:xfrm>
                <a:off x="2391188" y="2969119"/>
                <a:ext cx="15544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JDBC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控制事务</a:t>
                </a:r>
              </a:p>
            </p:txBody>
          </p:sp>
          <p:sp>
            <p:nvSpPr>
              <p:cNvPr id="30" name="文本框 13"/>
              <p:cNvSpPr txBox="1"/>
              <p:nvPr/>
            </p:nvSpPr>
            <p:spPr>
              <a:xfrm>
                <a:off x="1710334" y="2922862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01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30933" y="1062142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菱形 5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924198" y="1777696"/>
            <a:ext cx="3656989" cy="712684"/>
            <a:chOff x="4730933" y="2510543"/>
            <a:chExt cx="3656989" cy="712684"/>
          </a:xfrm>
        </p:grpSpPr>
        <p:grpSp>
          <p:nvGrpSpPr>
            <p:cNvPr id="36" name="组合 35"/>
            <p:cNvGrpSpPr/>
            <p:nvPr/>
          </p:nvGrpSpPr>
          <p:grpSpPr>
            <a:xfrm>
              <a:off x="5809687" y="2636053"/>
              <a:ext cx="2578235" cy="461665"/>
              <a:chOff x="1710333" y="2922862"/>
              <a:chExt cx="2578235" cy="461665"/>
            </a:xfrm>
          </p:grpSpPr>
          <p:sp>
            <p:nvSpPr>
              <p:cNvPr id="41" name="文本框 6"/>
              <p:cNvSpPr txBox="1"/>
              <p:nvPr/>
            </p:nvSpPr>
            <p:spPr>
              <a:xfrm>
                <a:off x="2391188" y="2969754"/>
                <a:ext cx="18973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MyBatis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控制事务</a:t>
                </a:r>
              </a:p>
            </p:txBody>
          </p:sp>
          <p:sp>
            <p:nvSpPr>
              <p:cNvPr id="40" name="文本框 13"/>
              <p:cNvSpPr txBox="1"/>
              <p:nvPr/>
            </p:nvSpPr>
            <p:spPr>
              <a:xfrm>
                <a:off x="1710333" y="2922862"/>
                <a:ext cx="559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02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4730933" y="2510543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菱形 61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菱形 62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920941" y="3399116"/>
            <a:ext cx="3367159" cy="712684"/>
            <a:chOff x="4730933" y="3976338"/>
            <a:chExt cx="3367159" cy="712684"/>
          </a:xfrm>
        </p:grpSpPr>
        <p:grpSp>
          <p:nvGrpSpPr>
            <p:cNvPr id="50" name="组合 49"/>
            <p:cNvGrpSpPr/>
            <p:nvPr/>
          </p:nvGrpSpPr>
          <p:grpSpPr>
            <a:xfrm>
              <a:off x="5809687" y="4101848"/>
              <a:ext cx="2288405" cy="461665"/>
              <a:chOff x="1710333" y="2922862"/>
              <a:chExt cx="2288405" cy="461665"/>
            </a:xfrm>
          </p:grpSpPr>
          <p:sp>
            <p:nvSpPr>
              <p:cNvPr id="55" name="文本框 6"/>
              <p:cNvSpPr txBox="1"/>
              <p:nvPr/>
            </p:nvSpPr>
            <p:spPr>
              <a:xfrm>
                <a:off x="2344631" y="2971214"/>
                <a:ext cx="1654107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MyBatis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-Spring</a:t>
                </a:r>
              </a:p>
            </p:txBody>
          </p:sp>
          <p:sp>
            <p:nvSpPr>
              <p:cNvPr id="54" name="文本框 13"/>
              <p:cNvSpPr txBox="1"/>
              <p:nvPr/>
            </p:nvSpPr>
            <p:spPr>
              <a:xfrm>
                <a:off x="1710333" y="2922862"/>
                <a:ext cx="559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04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4730933" y="3976338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菱形 64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920941" y="2591020"/>
            <a:ext cx="3780814" cy="712684"/>
            <a:chOff x="4730933" y="5459640"/>
            <a:chExt cx="3780814" cy="712684"/>
          </a:xfrm>
        </p:grpSpPr>
        <p:grpSp>
          <p:nvGrpSpPr>
            <p:cNvPr id="43" name="组合 42"/>
            <p:cNvGrpSpPr/>
            <p:nvPr/>
          </p:nvGrpSpPr>
          <p:grpSpPr>
            <a:xfrm>
              <a:off x="5809687" y="5567643"/>
              <a:ext cx="2702060" cy="461665"/>
              <a:chOff x="1710333" y="2922862"/>
              <a:chExt cx="2702060" cy="461665"/>
            </a:xfrm>
          </p:grpSpPr>
          <p:sp>
            <p:nvSpPr>
              <p:cNvPr id="48" name="文本框 6"/>
              <p:cNvSpPr txBox="1"/>
              <p:nvPr/>
            </p:nvSpPr>
            <p:spPr>
              <a:xfrm>
                <a:off x="2400713" y="2969119"/>
                <a:ext cx="20116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Spring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编程式事务</a:t>
                </a:r>
              </a:p>
            </p:txBody>
          </p:sp>
          <p:sp>
            <p:nvSpPr>
              <p:cNvPr id="47" name="文本框 13"/>
              <p:cNvSpPr txBox="1"/>
              <p:nvPr/>
            </p:nvSpPr>
            <p:spPr>
              <a:xfrm>
                <a:off x="1710333" y="2922862"/>
                <a:ext cx="559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03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4730933" y="5459640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菱形 70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菱形 71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920941" y="4210315"/>
            <a:ext cx="3771289" cy="712684"/>
            <a:chOff x="4730933" y="3976338"/>
            <a:chExt cx="3771289" cy="712684"/>
          </a:xfrm>
        </p:grpSpPr>
        <p:grpSp>
          <p:nvGrpSpPr>
            <p:cNvPr id="3" name="组合 2"/>
            <p:cNvGrpSpPr/>
            <p:nvPr/>
          </p:nvGrpSpPr>
          <p:grpSpPr>
            <a:xfrm>
              <a:off x="5845732" y="4101848"/>
              <a:ext cx="2656490" cy="460375"/>
              <a:chOff x="1746378" y="2922862"/>
              <a:chExt cx="2656490" cy="460375"/>
            </a:xfrm>
          </p:grpSpPr>
          <p:sp>
            <p:nvSpPr>
              <p:cNvPr id="4" name="文本框 6"/>
              <p:cNvSpPr txBox="1"/>
              <p:nvPr/>
            </p:nvSpPr>
            <p:spPr>
              <a:xfrm>
                <a:off x="2391188" y="2970389"/>
                <a:ext cx="20116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sym typeface="+mn-ea"/>
                  </a:rPr>
                  <a:t>Spring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  <a:sym typeface="+mn-ea"/>
                  </a:rPr>
                  <a:t>声明式事务</a:t>
                </a:r>
                <a:endParaRPr lang="zh-CN" altLang="en-US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文本框 13"/>
              <p:cNvSpPr txBox="1"/>
              <p:nvPr/>
            </p:nvSpPr>
            <p:spPr>
              <a:xfrm>
                <a:off x="1746378" y="2922862"/>
                <a:ext cx="4876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05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30933" y="3976338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菱形 13"/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25C1A1-DAD0-4599-A4D6-3D7D47F22076}"/>
              </a:ext>
            </a:extLst>
          </p:cNvPr>
          <p:cNvGrpSpPr/>
          <p:nvPr/>
        </p:nvGrpSpPr>
        <p:grpSpPr>
          <a:xfrm>
            <a:off x="5920941" y="5021514"/>
            <a:ext cx="4228489" cy="712684"/>
            <a:chOff x="4730933" y="3976338"/>
            <a:chExt cx="4228489" cy="712684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385C8BF-29F8-4973-A9B6-00CA973DABD3}"/>
                </a:ext>
              </a:extLst>
            </p:cNvPr>
            <p:cNvGrpSpPr/>
            <p:nvPr/>
          </p:nvGrpSpPr>
          <p:grpSpPr>
            <a:xfrm>
              <a:off x="5816099" y="4101848"/>
              <a:ext cx="3143323" cy="461665"/>
              <a:chOff x="1716745" y="2922862"/>
              <a:chExt cx="3143323" cy="461665"/>
            </a:xfrm>
          </p:grpSpPr>
          <p:sp>
            <p:nvSpPr>
              <p:cNvPr id="52" name="文本框 6">
                <a:extLst>
                  <a:ext uri="{FF2B5EF4-FFF2-40B4-BE49-F238E27FC236}">
                    <a16:creationId xmlns:a16="http://schemas.microsoft.com/office/drawing/2014/main" id="{3CBD5243-DDF2-4BFD-B359-5E2C359BC906}"/>
                  </a:ext>
                </a:extLst>
              </p:cNvPr>
              <p:cNvSpPr txBox="1"/>
              <p:nvPr/>
            </p:nvSpPr>
            <p:spPr>
              <a:xfrm>
                <a:off x="2391188" y="2970389"/>
                <a:ext cx="2468880" cy="368300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TransactionUtils</a:t>
                </a:r>
                <a:r>
                  <a:rPr lang="zh-CN" altLang="en-US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rPr>
                  <a:t>实现</a:t>
                </a:r>
              </a:p>
            </p:txBody>
          </p:sp>
          <p:sp>
            <p:nvSpPr>
              <p:cNvPr id="53" name="文本框 13">
                <a:extLst>
                  <a:ext uri="{FF2B5EF4-FFF2-40B4-BE49-F238E27FC236}">
                    <a16:creationId xmlns:a16="http://schemas.microsoft.com/office/drawing/2014/main" id="{5C80A1BA-F938-454C-A332-A5503A513324}"/>
                  </a:ext>
                </a:extLst>
              </p:cNvPr>
              <p:cNvSpPr txBox="1"/>
              <p:nvPr/>
            </p:nvSpPr>
            <p:spPr>
              <a:xfrm>
                <a:off x="1716745" y="2922862"/>
                <a:ext cx="546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07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C4061EC-9F9E-48A9-90AA-9662CBFC5639}"/>
                </a:ext>
              </a:extLst>
            </p:cNvPr>
            <p:cNvGrpSpPr/>
            <p:nvPr/>
          </p:nvGrpSpPr>
          <p:grpSpPr>
            <a:xfrm>
              <a:off x="4730933" y="3976338"/>
              <a:ext cx="957670" cy="712684"/>
              <a:chOff x="2505075" y="1396948"/>
              <a:chExt cx="1228725" cy="914400"/>
            </a:xfrm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菱形 48">
                <a:extLst>
                  <a:ext uri="{FF2B5EF4-FFF2-40B4-BE49-F238E27FC236}">
                    <a16:creationId xmlns:a16="http://schemas.microsoft.com/office/drawing/2014/main" id="{75FE8BB0-625C-466B-A3E4-5B596A2B30CC}"/>
                  </a:ext>
                </a:extLst>
              </p:cNvPr>
              <p:cNvSpPr/>
              <p:nvPr/>
            </p:nvSpPr>
            <p:spPr>
              <a:xfrm>
                <a:off x="2505075" y="1396948"/>
                <a:ext cx="914400" cy="914400"/>
              </a:xfrm>
              <a:prstGeom prst="diamond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菱形 50">
                <a:extLst>
                  <a:ext uri="{FF2B5EF4-FFF2-40B4-BE49-F238E27FC236}">
                    <a16:creationId xmlns:a16="http://schemas.microsoft.com/office/drawing/2014/main" id="{1236E793-403C-4D01-8870-6EF723E135B0}"/>
                  </a:ext>
                </a:extLst>
              </p:cNvPr>
              <p:cNvSpPr/>
              <p:nvPr/>
            </p:nvSpPr>
            <p:spPr>
              <a:xfrm>
                <a:off x="2819400" y="1396948"/>
                <a:ext cx="914400" cy="914400"/>
              </a:xfrm>
              <a:prstGeom prst="diamond">
                <a:avLst/>
              </a:prstGeom>
              <a:solidFill>
                <a:srgbClr val="7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948581" cy="77851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TransactionUtils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 </a:t>
            </a:r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foc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-common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18FA3-D617-4862-8C84-5F227EC0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7" y="0"/>
            <a:ext cx="6584002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74529A-4EA0-488C-8E14-1BC0EAE0F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8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9429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948581" cy="77851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TransactionUtils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的实现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更简单的实现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7EA05B-B758-42DD-99D6-E1C1FB87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31" y="1133652"/>
            <a:ext cx="8601138" cy="53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00189"/>
      </p:ext>
    </p:extLst>
  </p:cSld>
  <p:clrMapOvr>
    <a:masterClrMapping/>
  </p:clrMapOvr>
  <p:transition spd="slow" advClick="0" advTm="2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73696" y="2967335"/>
            <a:ext cx="6227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THANK YOU</a:t>
            </a:r>
            <a:endParaRPr lang="zh-CN" altLang="en-US" sz="54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zh-CN" altLang="en-US" dirty="0"/>
              <a:t>拓展：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34657" y="1759679"/>
            <a:ext cx="1132268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多数据源？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MyBatis</a:t>
            </a:r>
            <a:r>
              <a:rPr lang="zh-CN" altLang="en-US" dirty="0"/>
              <a:t>动态代理注册为</a:t>
            </a:r>
            <a:r>
              <a:rPr lang="en-US" altLang="zh-CN" dirty="0"/>
              <a:t>Spring Bean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Spring </a:t>
            </a:r>
            <a:r>
              <a:rPr lang="en-US" altLang="zh-CN" dirty="0" err="1"/>
              <a:t>EnableXxx</a:t>
            </a:r>
            <a:r>
              <a:rPr lang="en-US" altLang="zh-CN" dirty="0"/>
              <a:t> </a:t>
            </a:r>
            <a:r>
              <a:rPr lang="zh-CN" altLang="en-US" dirty="0"/>
              <a:t>原理？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事务的传播行为？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zh-CN" altLang="en-US" dirty="0"/>
              <a:t>附：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34657" y="1759679"/>
            <a:ext cx="11322685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/>
              <a:t>参考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极客时间</a:t>
            </a:r>
            <a:r>
              <a:rPr lang="en-US" altLang="zh-CN" dirty="0">
                <a:solidFill>
                  <a:schemeClr val="tx1"/>
                </a:solidFill>
              </a:rPr>
              <a:t> – </a:t>
            </a:r>
            <a:r>
              <a:rPr lang="zh-CN" altLang="en-US" dirty="0">
                <a:solidFill>
                  <a:schemeClr val="tx1"/>
                </a:solidFill>
              </a:rPr>
              <a:t>小马哥讲</a:t>
            </a:r>
            <a:r>
              <a:rPr lang="en-US" altLang="zh-CN" dirty="0">
                <a:solidFill>
                  <a:schemeClr val="tx1"/>
                </a:solidFill>
              </a:rPr>
              <a:t>Spring</a:t>
            </a:r>
            <a:r>
              <a:rPr lang="zh-CN" altLang="en-US" dirty="0">
                <a:solidFill>
                  <a:schemeClr val="tx1"/>
                </a:solidFill>
              </a:rPr>
              <a:t>核心编程思想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/>
              <a:t>foc</a:t>
            </a:r>
            <a:r>
              <a:rPr lang="en-US" altLang="zh-CN" dirty="0"/>
              <a:t>-common </a:t>
            </a:r>
            <a:r>
              <a:rPr lang="zh-CN" altLang="en-US" dirty="0"/>
              <a:t>事务和多数据源相关代码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https://github.com/zhanjinhao/learn-spring-aop/tree/master/spring-aop-tx-usage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https://github.com/zhanjinhao/business-easy/tree/master/src/main/java/cn/addenda/businesseasy/transaction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38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620770" y="2878455"/>
            <a:ext cx="4950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JDBC 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控制事务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en-US" dirty="0"/>
              <a:t>控制事务 </a:t>
            </a:r>
            <a:r>
              <a:rPr lang="en-US" altLang="zh-CN" dirty="0"/>
              <a:t>- API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 dirty="0" err="1"/>
              <a:t>java.sql.Connection</a:t>
            </a:r>
            <a:endParaRPr lang="en-US" altLang="zh-CN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/>
              <a:t>java.sql.Connection#setAutoCommit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autoCommit</a:t>
            </a:r>
            <a:r>
              <a:rPr lang="en-US" altLang="zh-CN" dirty="0"/>
              <a:t>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/>
              <a:t>java.sql.PreparedStatement</a:t>
            </a:r>
            <a:r>
              <a:rPr lang="en-US" altLang="zh-CN" dirty="0"/>
              <a:t> </a:t>
            </a:r>
            <a:r>
              <a:rPr lang="en-US" altLang="zh-CN" dirty="0" err="1"/>
              <a:t>java.sql.Connection#prepareStatement</a:t>
            </a:r>
            <a:r>
              <a:rPr lang="en-US" altLang="zh-CN" dirty="0"/>
              <a:t>(String </a:t>
            </a:r>
            <a:r>
              <a:rPr lang="en-US" altLang="zh-CN" dirty="0" err="1"/>
              <a:t>sql</a:t>
            </a:r>
            <a:r>
              <a:rPr lang="en-US" altLang="zh-CN" dirty="0"/>
              <a:t>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/>
              <a:t>java.sql.Connection#commit</a:t>
            </a:r>
            <a:r>
              <a:rPr lang="en-US" altLang="zh-CN" dirty="0"/>
              <a:t>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/>
              <a:t>java.sql.Connection#rollback</a:t>
            </a:r>
            <a:r>
              <a:rPr lang="en-US" altLang="zh-CN" dirty="0"/>
              <a:t>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/>
              <a:t>java.sql.Connection#setTransactionIsolation</a:t>
            </a:r>
            <a:r>
              <a:rPr lang="en-US" altLang="zh-CN" dirty="0"/>
              <a:t>(int level)</a:t>
            </a:r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b="1" dirty="0" err="1"/>
              <a:t>java.sql.Statement</a:t>
            </a:r>
            <a:endParaRPr lang="en-US" altLang="zh-CN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/>
              <a:t>java.sql.ResultSet</a:t>
            </a:r>
            <a:r>
              <a:rPr lang="en-US" altLang="zh-CN" dirty="0"/>
              <a:t> </a:t>
            </a:r>
            <a:r>
              <a:rPr lang="en-US" altLang="zh-CN" dirty="0" err="1"/>
              <a:t>java.sql.PreparedStatement#executeQuery</a:t>
            </a:r>
            <a:r>
              <a:rPr lang="en-US" altLang="zh-CN" dirty="0"/>
              <a:t>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/>
              <a:t>java.sql.PreparedStatement#executeUpdate</a:t>
            </a:r>
            <a:r>
              <a:rPr lang="en-US" altLang="zh-CN" dirty="0"/>
              <a:t>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176270" y="2878455"/>
            <a:ext cx="584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MyBatis 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控制事务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5791200" cy="77851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</a:t>
            </a:r>
            <a:r>
              <a:rPr lang="zh-CN" altLang="en-US" dirty="0"/>
              <a:t>控制事务 </a:t>
            </a:r>
            <a:r>
              <a:rPr lang="en-US" altLang="zh-CN" dirty="0"/>
              <a:t>- Transaction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 err="1">
                <a:solidFill>
                  <a:schemeClr val="tx1"/>
                </a:solidFill>
              </a:rPr>
              <a:t>org.apache.ibatis.transaction.TransactionFactory</a:t>
            </a:r>
            <a:endParaRPr lang="en-US" altLang="zh-CN" b="1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 </a:t>
            </a:r>
            <a:r>
              <a:rPr lang="zh-CN" altLang="en-US" b="1" dirty="0">
                <a:sym typeface="+mn-ea"/>
              </a:rPr>
              <a:t>org.apache.ibatis.transaction.jdbc.JdbcTransactionFactory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/>
              <a:t>org.apache.ibatis.transaction.TransactionFactory#newTransaction</a:t>
            </a:r>
            <a:r>
              <a:rPr lang="en-US" altLang="zh-CN" dirty="0"/>
              <a:t>(</a:t>
            </a:r>
            <a:r>
              <a:rPr lang="en-US" altLang="zh-CN" dirty="0" err="1"/>
              <a:t>java.sql.Connection</a:t>
            </a:r>
            <a:r>
              <a:rPr lang="en-US" altLang="zh-CN" dirty="0"/>
              <a:t>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/>
              <a:t>org.apache.ibatis.transaction.TransactionFactory#newTransaction(javax.sql.DataSource, org.apache.ibatis.session.TransactionIsolationLevel, boolean)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org.apache.ibatis.transaction.Transaction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   org.apache.ibatis.transaction.jdbc.JdbcTransaction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org.apache.ibatis.transaction.Transaction#getConnection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org.apache.ibatis.transaction.Transaction#commit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org.apache.ibatis.transaction.Transaction#rollback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()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/>
              <a:t>MyBatis </a:t>
            </a:r>
            <a:r>
              <a:rPr lang="zh-CN" altLang="en-US"/>
              <a:t>控制事务 </a:t>
            </a:r>
            <a:r>
              <a:rPr lang="en-US" altLang="zh-CN"/>
              <a:t>- SqlSession API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3245" y="1250315"/>
            <a:ext cx="113226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b="1" dirty="0" err="1">
                <a:solidFill>
                  <a:schemeClr val="tx1"/>
                </a:solidFill>
              </a:rPr>
              <a:t>org.apache.ibatis.session.SqlSessionFactory</a:t>
            </a:r>
            <a:endParaRPr b="1" dirty="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b="1" dirty="0">
                <a:solidFill>
                  <a:schemeClr val="tx1"/>
                </a:solidFill>
              </a:rPr>
              <a:t>   </a:t>
            </a:r>
            <a:r>
              <a:rPr b="1" dirty="0" err="1">
                <a:solidFill>
                  <a:schemeClr val="tx1"/>
                </a:solidFill>
              </a:rPr>
              <a:t>org.apache.ibatis.session.defaults.DefaultSqlSessionFactory</a:t>
            </a:r>
            <a:endParaRPr b="1" dirty="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org.apache.ibatis.session.defaults.DefaultSqlSessionFactory#openSessionFromDataSource()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/>
              <a:t>org.apache.ibatis.session.SqlSession</a:t>
            </a:r>
            <a:endParaRPr lang="zh-CN" altLang="en-US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   org.apache.ibatis.session.defaults.DefaultSqlSession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org.apache.ibatis.session.defaults.DefaultSqlSession#selectList(java.lang.String)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org.apache.ibatis.session.defaults.DefaultSqlSession#selectList(java.lang.String)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70" y="2645410"/>
            <a:ext cx="5610225" cy="93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279400"/>
            <a:ext cx="7059295" cy="778510"/>
          </a:xfrm>
        </p:spPr>
        <p:txBody>
          <a:bodyPr>
            <a:normAutofit/>
          </a:bodyPr>
          <a:lstStyle/>
          <a:p>
            <a:r>
              <a:rPr lang="en-US" altLang="zh-CN"/>
              <a:t>MyBatis </a:t>
            </a:r>
            <a:r>
              <a:rPr lang="zh-CN" altLang="en-US"/>
              <a:t>控制事务 </a:t>
            </a:r>
            <a:r>
              <a:rPr lang="en-US" altLang="zh-CN"/>
              <a:t>- Connection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3405" y="1250315"/>
            <a:ext cx="11322685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Sql</a:t>
            </a:r>
            <a:r>
              <a:rPr lang="zh-CN" altLang="en-US" b="1" dirty="0"/>
              <a:t>的执行阶段会获取连接：org.apache.ibatis.executor.Executor</a:t>
            </a:r>
            <a:endParaRPr lang="zh-CN" altLang="en-US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Actor 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-&gt;</a:t>
            </a:r>
            <a:r>
              <a:rPr lang="zh-CN" altLang="en-US" dirty="0"/>
              <a:t> org.apache.ibatis.executor.Executor#update</a:t>
            </a:r>
            <a:r>
              <a:rPr lang="en-US" altLang="zh-CN" dirty="0"/>
              <a:t>()  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  -&gt; </a:t>
            </a:r>
            <a:r>
              <a:rPr lang="zh-CN" altLang="en-US" dirty="0"/>
              <a:t>org.apache.ibatis.executor.SimpleExecutor#doUpdate</a:t>
            </a:r>
            <a:r>
              <a:rPr lang="en-US" altLang="zh-CN" dirty="0"/>
              <a:t>() </a:t>
            </a:r>
            <a:r>
              <a:rPr lang="zh-CN" altLang="en-US" dirty="0"/>
              <a:t> </a:t>
            </a: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/>
              <a:t>      -&gt; </a:t>
            </a:r>
            <a:r>
              <a:rPr lang="zh-CN" altLang="en-US" dirty="0"/>
              <a:t>org.apache.ibatis.transaction.Transaction#getConnection</a:t>
            </a:r>
            <a:r>
              <a:rPr lang="en-US" altLang="zh-CN" dirty="0"/>
              <a:t>()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此时获取的是一个已经配置完成的连接。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设置自动提交为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设置事务隔离级别。</a:t>
            </a: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org.apache.ibatis.transaction.TransactionFactory#newTransaction(javax.sql.DataSource, org.apache.ibatis.session.TransactionIsolationLevel, boolean)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3176270" y="2878455"/>
            <a:ext cx="5840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</a:t>
            </a:r>
            <a:r>
              <a:rPr lang="zh-CN" altLang="en-US" sz="54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编程式事务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Click="0" advTm="2000"/>
    </mc:Choice>
    <mc:Fallback xmlns="">
      <p:transition spd="med" advClick="0" advTm="2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思源黑体 CN Medium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1486</Words>
  <Application>Microsoft Office PowerPoint</Application>
  <PresentationFormat>宽屏</PresentationFormat>
  <Paragraphs>198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思源黑体 CN Heavy</vt:lpstr>
      <vt:lpstr>思源黑体 CN Medium</vt:lpstr>
      <vt:lpstr>思源黑体 CN Normal</vt:lpstr>
      <vt:lpstr>Microsoft YaHei</vt:lpstr>
      <vt:lpstr>Microsoft YaHei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JDBC控制事务 - API</vt:lpstr>
      <vt:lpstr>PowerPoint 演示文稿</vt:lpstr>
      <vt:lpstr>MyBatis 控制事务 - Transaction API</vt:lpstr>
      <vt:lpstr>MyBatis 控制事务 - SqlSession API</vt:lpstr>
      <vt:lpstr>MyBatis 控制事务 - Connection</vt:lpstr>
      <vt:lpstr>PowerPoint 演示文稿</vt:lpstr>
      <vt:lpstr>Spring编程式事务 - API</vt:lpstr>
      <vt:lpstr>Spring编程式事务 – 事务创建</vt:lpstr>
      <vt:lpstr>Spring编程式事务 – 提交/回滚</vt:lpstr>
      <vt:lpstr>PowerPoint 演示文稿</vt:lpstr>
      <vt:lpstr>MyBatis-Spring –  Transaction API的实现</vt:lpstr>
      <vt:lpstr>PowerPoint 演示文稿</vt:lpstr>
      <vt:lpstr>Spring声明式事务 – AOP基础知识</vt:lpstr>
      <vt:lpstr>Spring声明式事务 – API及实现</vt:lpstr>
      <vt:lpstr>Spring声明式事务 – API及实现</vt:lpstr>
      <vt:lpstr>PowerPoint 演示文稿</vt:lpstr>
      <vt:lpstr>TransactionUtils的实现 – foc-common的实现</vt:lpstr>
      <vt:lpstr>TransactionUtils的实现 – 更简单的实现</vt:lpstr>
      <vt:lpstr>PowerPoint 演示文稿</vt:lpstr>
      <vt:lpstr>拓展：</vt:lpstr>
      <vt:lpstr>附：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2018</dc:creator>
  <cp:lastModifiedBy>詹 金浩</cp:lastModifiedBy>
  <cp:revision>445</cp:revision>
  <dcterms:created xsi:type="dcterms:W3CDTF">2021-03-11T09:25:00Z</dcterms:created>
  <dcterms:modified xsi:type="dcterms:W3CDTF">2022-03-30T10:06:11Z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