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75" r:id="rId2"/>
    <p:sldId id="256" r:id="rId3"/>
    <p:sldId id="257" r:id="rId4"/>
    <p:sldId id="258" r:id="rId5"/>
    <p:sldId id="259" r:id="rId6"/>
    <p:sldId id="271" r:id="rId7"/>
    <p:sldId id="266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9568C-B63D-4568-A590-C3EBB31D8CC8}" type="doc">
      <dgm:prSet loTypeId="urn:microsoft.com/office/officeart/2005/8/layout/vList2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A8CF9E48-722C-44F2-903F-8071CDDC2A96}">
      <dgm:prSet custT="1"/>
      <dgm:spPr/>
      <dgm:t>
        <a:bodyPr/>
        <a:lstStyle/>
        <a:p>
          <a:r>
            <a:rPr lang="zh-CN" altLang="en-US" sz="3600" b="1" i="0" dirty="0" smtClean="0">
              <a:solidFill>
                <a:srgbClr val="7030A0"/>
              </a:solidFill>
            </a:rPr>
            <a:t>项目分工</a:t>
          </a:r>
          <a:endParaRPr lang="en-US" sz="3600" b="1" dirty="0">
            <a:solidFill>
              <a:srgbClr val="7030A0"/>
            </a:solidFill>
          </a:endParaRPr>
        </a:p>
      </dgm:t>
    </dgm:pt>
    <dgm:pt modelId="{25F034C8-512F-407A-8011-4E49C84E7504}" type="parTrans" cxnId="{C5333796-9B90-4061-ABE1-B5612E00F17D}">
      <dgm:prSet/>
      <dgm:spPr/>
      <dgm:t>
        <a:bodyPr/>
        <a:lstStyle/>
        <a:p>
          <a:endParaRPr lang="en-US" sz="3600" b="1">
            <a:solidFill>
              <a:srgbClr val="7030A0"/>
            </a:solidFill>
          </a:endParaRPr>
        </a:p>
      </dgm:t>
    </dgm:pt>
    <dgm:pt modelId="{ACE0C209-70A5-4AA4-81DE-B72BD603FE0A}" type="sibTrans" cxnId="{C5333796-9B90-4061-ABE1-B5612E00F17D}">
      <dgm:prSet/>
      <dgm:spPr/>
      <dgm:t>
        <a:bodyPr/>
        <a:lstStyle/>
        <a:p>
          <a:endParaRPr lang="en-US" sz="3600" b="1">
            <a:solidFill>
              <a:srgbClr val="7030A0"/>
            </a:solidFill>
          </a:endParaRPr>
        </a:p>
      </dgm:t>
    </dgm:pt>
    <dgm:pt modelId="{7FBBAB32-35F3-46E1-821C-A0EA844738D0}" type="pres">
      <dgm:prSet presAssocID="{B979568C-B63D-4568-A590-C3EBB31D8C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A61AEF-7924-4245-92EC-5B64FA97A33C}" type="pres">
      <dgm:prSet presAssocID="{A8CF9E48-722C-44F2-903F-8071CDDC2A96}" presName="parentText" presStyleLbl="node1" presStyleIdx="0" presStyleCnt="1" custLinFactNeighborX="-499" custLinFactNeighborY="920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469DBA-F7C9-4100-B7A5-B89707B9B6C4}" type="presOf" srcId="{B979568C-B63D-4568-A590-C3EBB31D8CC8}" destId="{7FBBAB32-35F3-46E1-821C-A0EA844738D0}" srcOrd="0" destOrd="0" presId="urn:microsoft.com/office/officeart/2005/8/layout/vList2#1"/>
    <dgm:cxn modelId="{C5333796-9B90-4061-ABE1-B5612E00F17D}" srcId="{B979568C-B63D-4568-A590-C3EBB31D8CC8}" destId="{A8CF9E48-722C-44F2-903F-8071CDDC2A96}" srcOrd="0" destOrd="0" parTransId="{25F034C8-512F-407A-8011-4E49C84E7504}" sibTransId="{ACE0C209-70A5-4AA4-81DE-B72BD603FE0A}"/>
    <dgm:cxn modelId="{524114D3-B59C-427D-9EEB-E3C35AFE1110}" type="presOf" srcId="{A8CF9E48-722C-44F2-903F-8071CDDC2A96}" destId="{FAA61AEF-7924-4245-92EC-5B64FA97A33C}" srcOrd="0" destOrd="0" presId="urn:microsoft.com/office/officeart/2005/8/layout/vList2#1"/>
    <dgm:cxn modelId="{5D5F9E8B-832F-49A5-AD87-BE991C678CB3}" type="presParOf" srcId="{7FBBAB32-35F3-46E1-821C-A0EA844738D0}" destId="{FAA61AEF-7924-4245-92EC-5B64FA97A33C}" srcOrd="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AA61AEF-7924-4245-92EC-5B64FA97A33C}">
      <dsp:nvSpPr>
        <dsp:cNvPr id="0" name=""/>
        <dsp:cNvSpPr/>
      </dsp:nvSpPr>
      <dsp:spPr>
        <a:xfrm>
          <a:off x="0" y="134"/>
          <a:ext cx="9603273" cy="56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i="0" kern="1200" dirty="0" smtClean="0">
              <a:solidFill>
                <a:srgbClr val="7030A0"/>
              </a:solidFill>
            </a:rPr>
            <a:t>项目分工</a:t>
          </a:r>
          <a:endParaRPr lang="en-US" sz="3600" b="1" kern="1200" dirty="0">
            <a:solidFill>
              <a:srgbClr val="7030A0"/>
            </a:solidFill>
          </a:endParaRPr>
        </a:p>
      </dsp:txBody>
      <dsp:txXfrm>
        <a:off x="0" y="134"/>
        <a:ext cx="9603273" cy="560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2019/1/5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项目团队介绍</a:t>
            </a:r>
            <a:endParaRPr lang="en-US" dirty="0"/>
          </a:p>
          <a:p>
            <a:r>
              <a:rPr lang="zh-CN" altLang="en-US" dirty="0" smtClean="0"/>
              <a:t>项目概述</a:t>
            </a:r>
            <a:endParaRPr lang="en-US" dirty="0"/>
          </a:p>
          <a:p>
            <a:r>
              <a:rPr lang="zh-CN" altLang="en-US" dirty="0" smtClean="0"/>
              <a:t>项目实现技</a:t>
            </a:r>
            <a:r>
              <a:rPr lang="zh-CN" altLang="en-US" dirty="0" smtClean="0"/>
              <a:t>术</a:t>
            </a:r>
            <a:endParaRPr lang="en-US" dirty="0"/>
          </a:p>
          <a:p>
            <a:r>
              <a:rPr lang="zh-CN" altLang="en-US" dirty="0" smtClean="0"/>
              <a:t>项目开发学习成果</a:t>
            </a:r>
            <a:endParaRPr lang="en-US" dirty="0"/>
          </a:p>
          <a:p>
            <a:r>
              <a:rPr lang="zh-CN" altLang="en-US" dirty="0" smtClean="0"/>
              <a:t>问题与回答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788" y="595376"/>
            <a:ext cx="2105440" cy="1642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6788" y="2606723"/>
            <a:ext cx="9225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7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教学管理系</a:t>
            </a:r>
            <a:r>
              <a:rPr lang="zh-CN" altLang="en-US" sz="7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统 </a:t>
            </a:r>
            <a:endParaRPr lang="zh-CN" altLang="en-US" sz="72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3107169" cy="10492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开发团队</a:t>
            </a:r>
            <a:endParaRPr lang="en-US" dirty="0"/>
          </a:p>
        </p:txBody>
      </p:sp>
      <p:pic>
        <p:nvPicPr>
          <p:cNvPr id="1028" name="Picture 4" descr="http://tse1.mm.bing.net/th?&amp;id=OIP.M8b3a39774d84d14322b81d0f00ff04a2o0&amp;w=300&amp;h=150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97" y="614761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3" y="259194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3" y="4396127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47" y="259194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47" y="4396127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64961" y="2606551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战利恒 李烨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4961" y="4396127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黄旭东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83563" y="2606551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于文勇 温文杰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83563" y="4400997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张宏森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54955" y="1135823"/>
          <a:ext cx="9603274" cy="560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4" y="2210938"/>
            <a:ext cx="9880978" cy="4380932"/>
          </a:xfrm>
        </p:spPr>
        <p:txBody>
          <a:bodyPr>
            <a:noAutofit/>
          </a:bodyPr>
          <a:lstStyle/>
          <a:p>
            <a:r>
              <a:rPr lang="zh-CN" altLang="zh-CN" sz="2000" b="1" dirty="0" smtClean="0"/>
              <a:t>李烨 ：</a:t>
            </a:r>
            <a:r>
              <a:rPr lang="en-US" altLang="zh-CN" b="1" dirty="0" smtClean="0"/>
              <a:t>2.1</a:t>
            </a:r>
            <a:r>
              <a:rPr lang="zh-CN" altLang="zh-CN" b="1" dirty="0" smtClean="0"/>
              <a:t>登录注册 进行登录验证身份，</a:t>
            </a:r>
            <a:r>
              <a:rPr lang="en-US" altLang="zh-CN" b="1" dirty="0" smtClean="0"/>
              <a:t>3</a:t>
            </a:r>
            <a:r>
              <a:rPr lang="zh-CN" altLang="zh-CN" b="1" dirty="0" smtClean="0"/>
              <a:t>个不同身份登录进去展现不同的用户界面，系统对登录尝试进行限制，如果连续</a:t>
            </a:r>
            <a:r>
              <a:rPr lang="en-US" altLang="zh-CN" b="1" dirty="0" smtClean="0"/>
              <a:t>3</a:t>
            </a:r>
            <a:r>
              <a:rPr lang="zh-CN" altLang="zh-CN" b="1" dirty="0" smtClean="0"/>
              <a:t>次输入错误密码，请等待秒数，需要点退出按钮来执行注销</a:t>
            </a:r>
            <a:r>
              <a:rPr lang="zh-CN" altLang="zh-CN" sz="2000" b="1" dirty="0" smtClean="0"/>
              <a:t>。</a:t>
            </a:r>
            <a:endParaRPr lang="zh-CN" altLang="zh-CN" dirty="0" smtClean="0"/>
          </a:p>
          <a:p>
            <a:r>
              <a:rPr lang="zh-CN" altLang="zh-CN" sz="2000" b="1" dirty="0" smtClean="0"/>
              <a:t>温文杰： </a:t>
            </a:r>
            <a:r>
              <a:rPr lang="zh-CN" altLang="zh-CN" dirty="0" smtClean="0"/>
              <a:t> </a:t>
            </a:r>
            <a:r>
              <a:rPr lang="en-US" altLang="zh-CN" b="1" dirty="0" smtClean="0"/>
              <a:t>2.2</a:t>
            </a:r>
            <a:r>
              <a:rPr lang="zh-CN" altLang="zh-CN" b="1" dirty="0" smtClean="0"/>
              <a:t>教学管理</a:t>
            </a:r>
            <a:r>
              <a:rPr lang="en-US" altLang="zh-CN" b="1" dirty="0" smtClean="0"/>
              <a:t>  </a:t>
            </a:r>
            <a:r>
              <a:rPr lang="zh-CN" altLang="zh-CN" b="1" dirty="0" smtClean="0"/>
              <a:t>学院，专业，课程，教师，班级，学生管理的</a:t>
            </a:r>
            <a:r>
              <a:rPr lang="en-US" altLang="zh-CN" b="1" dirty="0" smtClean="0"/>
              <a:t>SQL</a:t>
            </a:r>
            <a:r>
              <a:rPr lang="zh-CN" altLang="zh-CN" b="1" dirty="0" smtClean="0"/>
              <a:t>的建表以及插入的数据，班级管理的新增。</a:t>
            </a:r>
            <a:endParaRPr lang="zh-CN" altLang="zh-CN" sz="1100" dirty="0" smtClean="0"/>
          </a:p>
          <a:p>
            <a:r>
              <a:rPr lang="en-US" altLang="zh-CN" dirty="0" smtClean="0"/>
              <a:t> </a:t>
            </a:r>
            <a:r>
              <a:rPr lang="zh-CN" altLang="zh-CN" b="1" dirty="0" smtClean="0"/>
              <a:t>战利恒 ：</a:t>
            </a:r>
            <a:r>
              <a:rPr lang="en-US" altLang="zh-CN" b="1" dirty="0" smtClean="0"/>
              <a:t> 2.3</a:t>
            </a:r>
            <a:r>
              <a:rPr lang="zh-CN" altLang="zh-CN" b="1" dirty="0" smtClean="0"/>
              <a:t>考试管理</a:t>
            </a:r>
            <a:r>
              <a:rPr lang="en-US" altLang="zh-CN" b="1" dirty="0" smtClean="0"/>
              <a:t> 2.3.1</a:t>
            </a:r>
            <a:r>
              <a:rPr lang="zh-CN" altLang="zh-CN" b="1" dirty="0" smtClean="0"/>
              <a:t>题库管理</a:t>
            </a:r>
            <a:r>
              <a:rPr lang="en-US" altLang="zh-CN" b="1" dirty="0" smtClean="0"/>
              <a:t> 2.3.2 </a:t>
            </a:r>
            <a:r>
              <a:rPr lang="zh-CN" altLang="zh-CN" b="1" dirty="0" smtClean="0"/>
              <a:t>日常练习，作业</a:t>
            </a:r>
            <a:endParaRPr lang="en-US" altLang="zh-CN" b="1" dirty="0" smtClean="0"/>
          </a:p>
          <a:p>
            <a:r>
              <a:rPr lang="zh-CN" altLang="zh-CN" sz="2000" b="1" dirty="0" smtClean="0">
                <a:latin typeface="+mn-ea"/>
              </a:rPr>
              <a:t>于文勇：</a:t>
            </a:r>
            <a:r>
              <a:rPr lang="en-US" altLang="zh-CN" sz="2000" b="1" dirty="0" smtClean="0">
                <a:latin typeface="+mn-ea"/>
              </a:rPr>
              <a:t>2.3.3</a:t>
            </a:r>
            <a:r>
              <a:rPr lang="zh-CN" altLang="zh-CN" sz="2000" b="1" dirty="0" smtClean="0">
                <a:latin typeface="+mn-ea"/>
              </a:rPr>
              <a:t>在线考试。</a:t>
            </a:r>
            <a:endParaRPr lang="zh-CN" altLang="zh-CN" sz="2000" dirty="0" smtClean="0">
              <a:latin typeface="+mn-ea"/>
            </a:endParaRPr>
          </a:p>
          <a:p>
            <a:r>
              <a:rPr lang="zh-CN" altLang="zh-CN" sz="2000" b="1" dirty="0" smtClean="0">
                <a:latin typeface="+mn-ea"/>
              </a:rPr>
              <a:t>黄旭东，张宏森：</a:t>
            </a:r>
            <a:r>
              <a:rPr lang="en-US" altLang="zh-CN" sz="2000" b="1" dirty="0" smtClean="0">
                <a:latin typeface="+mn-ea"/>
              </a:rPr>
              <a:t>2.4 </a:t>
            </a:r>
            <a:r>
              <a:rPr lang="zh-CN" altLang="zh-CN" sz="2000" b="1" dirty="0" smtClean="0">
                <a:latin typeface="+mn-ea"/>
              </a:rPr>
              <a:t>成绩统计</a:t>
            </a:r>
            <a:endParaRPr lang="zh-CN" altLang="zh-CN" sz="2000" dirty="0" smtClean="0">
              <a:latin typeface="+mn-ea"/>
            </a:endParaRPr>
          </a:p>
          <a:p>
            <a:r>
              <a:rPr lang="en-US" altLang="zh-CN" sz="1050" dirty="0" smtClean="0"/>
              <a:t> </a:t>
            </a:r>
            <a:endParaRPr lang="zh-CN" altLang="zh-CN" sz="1050" dirty="0" smtClean="0"/>
          </a:p>
          <a:p>
            <a:endParaRPr lang="zh-CN" altLang="zh-CN" sz="1050" dirty="0" smtClean="0"/>
          </a:p>
          <a:p>
            <a:pPr lvl="1"/>
            <a:endParaRPr lang="zh-CN" altLang="zh-CN" sz="1400" dirty="0" smtClean="0"/>
          </a:p>
          <a:p>
            <a:pPr lvl="1"/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项目实现技术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 </a:t>
            </a:r>
          </a:p>
          <a:p>
            <a:r>
              <a:rPr lang="en-US" altLang="zh-CN" dirty="0" smtClean="0"/>
              <a:t> ThinkPHP</a:t>
            </a:r>
          </a:p>
          <a:p>
            <a:r>
              <a:rPr lang="en-US" altLang="zh-CN" dirty="0" smtClean="0"/>
              <a:t> PHP</a:t>
            </a:r>
          </a:p>
          <a:p>
            <a:r>
              <a:rPr lang="en-US" altLang="zh-CN" dirty="0" smtClean="0"/>
              <a:t>mysql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65" y="973455"/>
            <a:ext cx="8761730" cy="1224915"/>
          </a:xfrm>
        </p:spPr>
        <p:txBody>
          <a:bodyPr/>
          <a:lstStyle/>
          <a:p>
            <a:r>
              <a:rPr lang="zh-CN" altLang="en-US" b="1" dirty="0" smtClean="0"/>
              <a:t>主要功能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              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625" y="2705735"/>
            <a:ext cx="9172575" cy="34163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1.</a:t>
            </a:r>
            <a:r>
              <a:rPr lang="zh-CN" altLang="en-US" sz="2400" dirty="0" smtClean="0"/>
              <a:t>完整的教学管理系统。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有登录注销模块，教学管理（学院管理、专业管理、课程管理等）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考试管理（在线考试、题库管理等）以及成绩统计。</a:t>
            </a:r>
            <a:endParaRPr lang="en-US" altLang="zh-CN" sz="24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65" y="702365"/>
            <a:ext cx="10972799" cy="1179444"/>
          </a:xfrm>
        </p:spPr>
        <p:txBody>
          <a:bodyPr/>
          <a:lstStyle/>
          <a:p>
            <a:r>
              <a:rPr lang="zh-CN" altLang="en-US" b="1" dirty="0" smtClean="0"/>
              <a:t>项目开发学习成果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项目开发和演示过程中学习到的东西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亲自检验了课堂中学到的</a:t>
            </a:r>
            <a:r>
              <a:rPr lang="en-US" altLang="zh-CN" dirty="0" smtClean="0"/>
              <a:t>thinkPHP+MySQL</a:t>
            </a:r>
            <a:r>
              <a:rPr lang="zh-CN" altLang="en-US" dirty="0" smtClean="0"/>
              <a:t>等技术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将分散的知识点联合到一起</a:t>
            </a:r>
            <a:r>
              <a:rPr lang="en-US" altLang="zh-CN" dirty="0" smtClean="0"/>
              <a:t>,</a:t>
            </a:r>
            <a:r>
              <a:rPr lang="zh-CN" altLang="en-US" dirty="0" smtClean="0"/>
              <a:t>制作成了一个完整的教学管理系统</a:t>
            </a:r>
            <a:r>
              <a:rPr lang="en-US" altLang="zh-CN" dirty="0" smtClean="0"/>
              <a:t>.</a:t>
            </a:r>
            <a:r>
              <a:rPr lang="zh-CN" altLang="en-US" dirty="0" smtClean="0"/>
              <a:t>但是在过程中仍有一部分知识点掌握不扎实，仍需巩固。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在设计过程中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培养了思维想象能力</a:t>
            </a:r>
            <a:r>
              <a:rPr lang="en-US" altLang="zh-CN" dirty="0" smtClean="0"/>
              <a:t>,</a:t>
            </a:r>
            <a:r>
              <a:rPr lang="zh-CN" altLang="en-US" dirty="0" smtClean="0"/>
              <a:t>能将大体设计思路勾画出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学会了如何提高网站的美观性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减少不必要的冗余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另外就是提高了每个小组成员的合作能力</a:t>
            </a:r>
            <a:r>
              <a:rPr lang="en-US" altLang="zh-CN" dirty="0" smtClean="0"/>
              <a:t>,</a:t>
            </a:r>
            <a:r>
              <a:rPr lang="zh-CN" altLang="en-US" dirty="0" smtClean="0"/>
              <a:t>增强团队意识</a:t>
            </a:r>
            <a:r>
              <a:rPr lang="en-US" altLang="zh-CN" dirty="0" smtClean="0"/>
              <a:t>,</a:t>
            </a:r>
            <a:r>
              <a:rPr lang="zh-CN" altLang="en-US" dirty="0" smtClean="0"/>
              <a:t>增加友谊</a:t>
            </a:r>
            <a:endParaRPr lang="zh-CN" altLang="zh-CN" dirty="0" smtClean="0"/>
          </a:p>
          <a:p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tse1.mm.bing.net/th?&amp;id=OIP.M9d1bf3a50d020ff23000dcdf6435d812o0&amp;w=300&amp;h=192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08" y="2729855"/>
            <a:ext cx="4926304" cy="31528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456</Words>
  <Application>Microsoft Office PowerPoint</Application>
  <PresentationFormat>自定义</PresentationFormat>
  <Paragraphs>38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Ion Boardroom</vt:lpstr>
      <vt:lpstr>目录</vt:lpstr>
      <vt:lpstr>幻灯片 2</vt:lpstr>
      <vt:lpstr>开发团队</vt:lpstr>
      <vt:lpstr>幻灯片 4</vt:lpstr>
      <vt:lpstr>项目实现技术</vt:lpstr>
      <vt:lpstr>主要功能                  </vt:lpstr>
      <vt:lpstr>项目开发学习成果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 on</dc:title>
  <dc:creator>Shahnawaz</dc:creator>
  <cp:lastModifiedBy>xbany</cp:lastModifiedBy>
  <cp:revision>42</cp:revision>
  <dcterms:created xsi:type="dcterms:W3CDTF">2016-12-16T07:43:00Z</dcterms:created>
  <dcterms:modified xsi:type="dcterms:W3CDTF">2019-01-05T09:47:03Z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