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95" r:id="rId2"/>
    <p:sldId id="294" r:id="rId3"/>
    <p:sldId id="286" r:id="rId4"/>
    <p:sldId id="287" r:id="rId5"/>
    <p:sldId id="285" r:id="rId6"/>
    <p:sldId id="291" r:id="rId7"/>
    <p:sldId id="299" r:id="rId8"/>
    <p:sldId id="308" r:id="rId9"/>
    <p:sldId id="297" r:id="rId10"/>
    <p:sldId id="300" r:id="rId11"/>
    <p:sldId id="301" r:id="rId12"/>
    <p:sldId id="298" r:id="rId13"/>
    <p:sldId id="302" r:id="rId14"/>
    <p:sldId id="304" r:id="rId15"/>
    <p:sldId id="296" r:id="rId16"/>
    <p:sldId id="305" r:id="rId17"/>
    <p:sldId id="306" r:id="rId18"/>
    <p:sldId id="303" r:id="rId19"/>
    <p:sldId id="290" r:id="rId20"/>
    <p:sldId id="257" r:id="rId21"/>
    <p:sldId id="258" r:id="rId22"/>
    <p:sldId id="259" r:id="rId23"/>
    <p:sldId id="260" r:id="rId24"/>
    <p:sldId id="307" r:id="rId25"/>
    <p:sldId id="269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2" r:id="rId45"/>
    <p:sldId id="284" r:id="rId46"/>
    <p:sldId id="270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8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unity3d.com/cn/2014/05/20/the-future-of-scripting-in-unity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hyperlink" Target="https://msdn.microsoft.com/zh-cn/library/2hf02550(v=vs.90).aspx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_Sharp_(programming_language)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2887961"/>
          </a:xfrm>
        </p:spPr>
        <p:txBody>
          <a:bodyPr>
            <a:normAutofit/>
          </a:bodyPr>
          <a:lstStyle/>
          <a:p>
            <a:r>
              <a:rPr lang="en-US" altLang="zh-CN" sz="6000" dirty="0" smtClean="0"/>
              <a:t>C#</a:t>
            </a:r>
            <a:r>
              <a:rPr lang="zh-CN" altLang="en-US" sz="6000" dirty="0" smtClean="0"/>
              <a:t>简介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62886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4464495"/>
          </a:xfrm>
        </p:spPr>
        <p:txBody>
          <a:bodyPr>
            <a:noAutofit/>
          </a:bodyPr>
          <a:lstStyle/>
          <a:p>
            <a:pPr algn="l"/>
            <a:r>
              <a:rPr lang="zh-CN" altLang="en-US" sz="2400" dirty="0" smtClean="0"/>
              <a:t>微软公司向</a:t>
            </a:r>
            <a:r>
              <a:rPr lang="en-US" altLang="zh-CN" sz="2400" dirty="0"/>
              <a:t>ECMA</a:t>
            </a:r>
            <a:r>
              <a:rPr lang="zh-CN" altLang="en-US" sz="2400" dirty="0"/>
              <a:t>申请将</a:t>
            </a:r>
            <a:r>
              <a:rPr lang="en-US" altLang="zh-CN" sz="2400" dirty="0"/>
              <a:t>C#</a:t>
            </a:r>
            <a:r>
              <a:rPr lang="zh-CN" altLang="en-US" sz="2400" dirty="0"/>
              <a:t>作为一种标准。在</a:t>
            </a:r>
            <a:r>
              <a:rPr lang="en-US" altLang="zh-CN" sz="2400" dirty="0"/>
              <a:t>2001</a:t>
            </a:r>
            <a:r>
              <a:rPr lang="zh-CN" altLang="en-US" sz="2400" dirty="0"/>
              <a:t>年</a:t>
            </a:r>
            <a:r>
              <a:rPr lang="en-US" altLang="zh-CN" sz="2400" dirty="0"/>
              <a:t>12</a:t>
            </a:r>
            <a:r>
              <a:rPr lang="zh-CN" altLang="en-US" sz="2400" dirty="0"/>
              <a:t>月，</a:t>
            </a:r>
            <a:r>
              <a:rPr lang="en-US" altLang="zh-CN" sz="2400" dirty="0"/>
              <a:t>ECMA</a:t>
            </a:r>
            <a:r>
              <a:rPr lang="zh-CN" altLang="en-US" sz="2400" dirty="0"/>
              <a:t>发布了</a:t>
            </a:r>
            <a:r>
              <a:rPr lang="en-US" altLang="zh-CN" sz="2400" dirty="0"/>
              <a:t>ECMA-334 C#</a:t>
            </a:r>
            <a:r>
              <a:rPr lang="zh-CN" altLang="en-US" sz="2400" dirty="0"/>
              <a:t>语言规范。</a:t>
            </a:r>
            <a:r>
              <a:rPr lang="en-US" altLang="zh-CN" sz="2400" dirty="0"/>
              <a:t>C#</a:t>
            </a:r>
            <a:r>
              <a:rPr lang="zh-CN" altLang="en-US" sz="2400" dirty="0"/>
              <a:t>在</a:t>
            </a:r>
            <a:r>
              <a:rPr lang="en-US" altLang="zh-CN" sz="2400" dirty="0"/>
              <a:t>2003</a:t>
            </a:r>
            <a:r>
              <a:rPr lang="zh-CN" altLang="en-US" sz="2400" dirty="0"/>
              <a:t>年成为一个</a:t>
            </a:r>
            <a:r>
              <a:rPr lang="en-US" altLang="zh-CN" sz="2400" dirty="0"/>
              <a:t>ISO</a:t>
            </a:r>
            <a:r>
              <a:rPr lang="zh-CN" altLang="en-US" sz="2400" dirty="0"/>
              <a:t>标准（</a:t>
            </a:r>
            <a:r>
              <a:rPr lang="en-US" altLang="zh-CN" sz="2400" dirty="0"/>
              <a:t>ISO/IEC 23270</a:t>
            </a:r>
            <a:r>
              <a:rPr lang="zh-CN" altLang="en-US" sz="2400" dirty="0"/>
              <a:t>）。这意味着只要你遵守</a:t>
            </a:r>
            <a:r>
              <a:rPr lang="en-US" altLang="zh-CN" sz="2400" dirty="0"/>
              <a:t>CLI</a:t>
            </a:r>
            <a:r>
              <a:rPr lang="zh-CN" altLang="en-US" sz="2400" dirty="0"/>
              <a:t>（</a:t>
            </a:r>
            <a:r>
              <a:rPr lang="en-US" altLang="zh-CN" sz="2400" dirty="0"/>
              <a:t>Common Language Infrastructure</a:t>
            </a:r>
            <a:r>
              <a:rPr lang="zh-CN" altLang="en-US" sz="2400" dirty="0"/>
              <a:t>），第三方可以将任何一种语言实现到</a:t>
            </a:r>
            <a:r>
              <a:rPr lang="en-US" altLang="zh-CN" sz="2400" dirty="0" err="1"/>
              <a:t>.Net</a:t>
            </a:r>
            <a:r>
              <a:rPr lang="zh-CN" altLang="en-US" sz="2400" dirty="0"/>
              <a:t>平台之上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/>
              <a:t>Mono</a:t>
            </a:r>
            <a:r>
              <a:rPr lang="zh-CN" altLang="en-US" sz="2400" dirty="0"/>
              <a:t>是一个由</a:t>
            </a:r>
            <a:r>
              <a:rPr lang="en-US" altLang="zh-CN" sz="2400" dirty="0" err="1"/>
              <a:t>Xamarin</a:t>
            </a:r>
            <a:r>
              <a:rPr lang="zh-CN" altLang="en-US" sz="2400" dirty="0"/>
              <a:t>公司（先前是</a:t>
            </a:r>
            <a:r>
              <a:rPr lang="en-US" altLang="zh-CN" sz="2400" dirty="0"/>
              <a:t>Novell,</a:t>
            </a:r>
            <a:r>
              <a:rPr lang="zh-CN" altLang="en-US" sz="2400" dirty="0"/>
              <a:t>最早为</a:t>
            </a:r>
            <a:r>
              <a:rPr lang="en-US" altLang="zh-CN" sz="2400" dirty="0" err="1"/>
              <a:t>Ximian</a:t>
            </a:r>
            <a:r>
              <a:rPr lang="zh-CN" altLang="en-US" sz="2400" dirty="0"/>
              <a:t>）所主持的自由开放源代码项目。该项目的目标是创建一系列符合</a:t>
            </a:r>
            <a:r>
              <a:rPr lang="en-US" altLang="zh-CN" sz="2400" dirty="0"/>
              <a:t>ECMA</a:t>
            </a:r>
            <a:r>
              <a:rPr lang="zh-CN" altLang="en-US" sz="2400" dirty="0"/>
              <a:t>标准（</a:t>
            </a:r>
            <a:r>
              <a:rPr lang="en-US" altLang="zh-CN" sz="2400" dirty="0"/>
              <a:t>Ecma-334</a:t>
            </a:r>
            <a:r>
              <a:rPr lang="zh-CN" altLang="en-US" sz="2400" dirty="0"/>
              <a:t>和</a:t>
            </a:r>
            <a:r>
              <a:rPr lang="en-US" altLang="zh-CN" sz="2400" dirty="0"/>
              <a:t>Ecma-335</a:t>
            </a:r>
            <a:r>
              <a:rPr lang="zh-CN" altLang="en-US" sz="2400" dirty="0"/>
              <a:t>）的</a:t>
            </a:r>
            <a:r>
              <a:rPr lang="en-US" altLang="zh-CN" sz="2400" dirty="0"/>
              <a:t>.NET</a:t>
            </a:r>
            <a:r>
              <a:rPr lang="zh-CN" altLang="en-US" sz="2400" dirty="0"/>
              <a:t>工具，包括</a:t>
            </a:r>
            <a:r>
              <a:rPr lang="en-US" altLang="zh-CN" sz="2400" dirty="0"/>
              <a:t>C#</a:t>
            </a:r>
            <a:r>
              <a:rPr lang="zh-CN" altLang="en-US" sz="2400" dirty="0"/>
              <a:t>编译器和通用语言架构。</a:t>
            </a:r>
          </a:p>
        </p:txBody>
      </p:sp>
    </p:spTree>
    <p:extLst>
      <p:ext uri="{BB962C8B-B14F-4D97-AF65-F5344CB8AC3E}">
        <p14:creationId xmlns:p14="http://schemas.microsoft.com/office/powerpoint/2010/main" val="99113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3888431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/>
              <a:t>Mono</a:t>
            </a:r>
            <a:r>
              <a:rPr lang="zh-CN" altLang="en-US" sz="2400" dirty="0"/>
              <a:t>项目不仅可以运行于</a:t>
            </a:r>
            <a:r>
              <a:rPr lang="en-US" altLang="zh-CN" sz="2400" dirty="0"/>
              <a:t>Windows</a:t>
            </a:r>
            <a:r>
              <a:rPr lang="zh-CN" altLang="en-US" sz="2400" dirty="0"/>
              <a:t>系统上，还可以运行于</a:t>
            </a:r>
            <a:r>
              <a:rPr lang="en-US" altLang="zh-CN" sz="2400" dirty="0"/>
              <a:t>Linux</a:t>
            </a:r>
            <a:r>
              <a:rPr lang="zh-CN" altLang="en-US" sz="2400" dirty="0"/>
              <a:t>，</a:t>
            </a:r>
            <a:r>
              <a:rPr lang="en-US" altLang="zh-CN" sz="2400" dirty="0"/>
              <a:t>FreeBSD</a:t>
            </a:r>
            <a:r>
              <a:rPr lang="zh-CN" altLang="en-US" sz="2400" dirty="0"/>
              <a:t>，</a:t>
            </a:r>
            <a:r>
              <a:rPr lang="en-US" altLang="zh-CN" sz="2400" dirty="0"/>
              <a:t>Unix</a:t>
            </a:r>
            <a:r>
              <a:rPr lang="zh-CN" altLang="en-US" sz="2400" dirty="0"/>
              <a:t>，</a:t>
            </a:r>
            <a:r>
              <a:rPr lang="en-US" altLang="zh-CN" sz="2400" dirty="0"/>
              <a:t>OS X</a:t>
            </a:r>
            <a:r>
              <a:rPr lang="zh-CN" altLang="en-US" sz="2400" dirty="0"/>
              <a:t>和</a:t>
            </a:r>
            <a:r>
              <a:rPr lang="en-US" altLang="zh-CN" sz="2400" dirty="0"/>
              <a:t>Solaris</a:t>
            </a:r>
            <a:r>
              <a:rPr lang="zh-CN" altLang="en-US" sz="2400" dirty="0"/>
              <a:t>，甚至一些游戏平台，例如：</a:t>
            </a:r>
            <a:r>
              <a:rPr lang="en-US" altLang="zh-CN" sz="2400" dirty="0" err="1"/>
              <a:t>Playstation</a:t>
            </a:r>
            <a:r>
              <a:rPr lang="en-US" altLang="zh-CN" sz="2400" dirty="0"/>
              <a:t> 3</a:t>
            </a:r>
            <a:r>
              <a:rPr lang="zh-CN" altLang="en-US" sz="2400" dirty="0"/>
              <a:t>，</a:t>
            </a:r>
            <a:r>
              <a:rPr lang="en-US" altLang="zh-CN" sz="2400" dirty="0"/>
              <a:t>Wii</a:t>
            </a:r>
            <a:r>
              <a:rPr lang="zh-CN" altLang="en-US" sz="2400" dirty="0"/>
              <a:t>或</a:t>
            </a:r>
            <a:r>
              <a:rPr lang="en-US" altLang="zh-CN" sz="2400" dirty="0" err="1"/>
              <a:t>XBox</a:t>
            </a:r>
            <a:r>
              <a:rPr lang="en-US" altLang="zh-CN" sz="2400" dirty="0"/>
              <a:t> 360</a:t>
            </a:r>
            <a:r>
              <a:rPr lang="zh-CN" altLang="en-US" sz="2400" dirty="0"/>
              <a:t>之上。</a:t>
            </a:r>
            <a:r>
              <a:rPr lang="en-US" altLang="zh-CN" sz="2400" dirty="0"/>
              <a:t>Mono</a:t>
            </a:r>
            <a:r>
              <a:rPr lang="zh-CN" altLang="en-US" sz="2400" dirty="0"/>
              <a:t>使得</a:t>
            </a:r>
            <a:r>
              <a:rPr lang="en-US" altLang="zh-CN" sz="2400" dirty="0"/>
              <a:t>C#</a:t>
            </a:r>
            <a:r>
              <a:rPr lang="zh-CN" altLang="en-US" sz="2400" dirty="0"/>
              <a:t>这门语言有了很好的跨平台能力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 smtClean="0"/>
              <a:t>相对</a:t>
            </a:r>
            <a:r>
              <a:rPr lang="zh-CN" altLang="en-US" sz="2400" dirty="0"/>
              <a:t>于微软的</a:t>
            </a:r>
            <a:r>
              <a:rPr lang="en-US" altLang="zh-CN" sz="2400" dirty="0" err="1"/>
              <a:t>.Net</a:t>
            </a:r>
            <a:r>
              <a:rPr lang="en-US" altLang="zh-CN" sz="2400" dirty="0"/>
              <a:t> Framework</a:t>
            </a:r>
            <a:r>
              <a:rPr lang="zh-CN" altLang="en-US" sz="2400" dirty="0"/>
              <a:t>运行时库</a:t>
            </a:r>
            <a:r>
              <a:rPr lang="en-US" altLang="zh-CN" sz="2400" dirty="0"/>
              <a:t>Mono</a:t>
            </a:r>
            <a:r>
              <a:rPr lang="zh-CN" altLang="en-US" sz="2400" dirty="0"/>
              <a:t>使用自己的</a:t>
            </a:r>
            <a:r>
              <a:rPr lang="en-US" altLang="zh-CN" sz="2400" dirty="0"/>
              <a:t>Mono VM</a:t>
            </a:r>
            <a:r>
              <a:rPr lang="zh-CN" altLang="en-US" sz="2400" dirty="0"/>
              <a:t>作为运行时库。</a:t>
            </a:r>
          </a:p>
        </p:txBody>
      </p:sp>
    </p:spTree>
    <p:extLst>
      <p:ext uri="{BB962C8B-B14F-4D97-AF65-F5344CB8AC3E}">
        <p14:creationId xmlns:p14="http://schemas.microsoft.com/office/powerpoint/2010/main" val="76472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npla.net/data/attachment/forum/201502/15/184604ciig9bxigy3kkxk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7107842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74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8032" y="2276872"/>
            <a:ext cx="7772400" cy="3168351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 smtClean="0"/>
              <a:t>IL</a:t>
            </a:r>
            <a:r>
              <a:rPr lang="zh-CN" altLang="en-US" sz="2400" dirty="0"/>
              <a:t>是微软</a:t>
            </a:r>
            <a:r>
              <a:rPr lang="en-US" altLang="zh-CN" sz="2400" dirty="0"/>
              <a:t>.NET</a:t>
            </a:r>
            <a:r>
              <a:rPr lang="zh-CN" altLang="en-US" sz="2400" dirty="0"/>
              <a:t>平台上衍生出来的一门中间语言，</a:t>
            </a:r>
            <a:r>
              <a:rPr lang="en-US" altLang="zh-CN" sz="2400" dirty="0"/>
              <a:t>.NET</a:t>
            </a:r>
            <a:r>
              <a:rPr lang="zh-CN" altLang="en-US" sz="2400" dirty="0"/>
              <a:t>平台上的各种高级语言（如</a:t>
            </a:r>
            <a:r>
              <a:rPr lang="en-US" altLang="zh-CN" sz="2400" dirty="0"/>
              <a:t>C#</a:t>
            </a:r>
            <a:r>
              <a:rPr lang="zh-CN" altLang="en-US" sz="2400" dirty="0"/>
              <a:t>，</a:t>
            </a:r>
            <a:r>
              <a:rPr lang="en-US" altLang="zh-CN" sz="2400" dirty="0"/>
              <a:t>VB</a:t>
            </a:r>
            <a:r>
              <a:rPr lang="zh-CN" altLang="en-US" sz="2400" dirty="0"/>
              <a:t>，</a:t>
            </a:r>
            <a:r>
              <a:rPr lang="en-US" altLang="zh-CN" sz="2400" dirty="0"/>
              <a:t>F#</a:t>
            </a:r>
            <a:r>
              <a:rPr lang="zh-CN" altLang="en-US" sz="2400" dirty="0"/>
              <a:t>）的编译器会将各自的文字表述方式转化为</a:t>
            </a:r>
            <a:r>
              <a:rPr lang="en-US" altLang="zh-CN" sz="2400" dirty="0"/>
              <a:t>IL</a:t>
            </a:r>
            <a:r>
              <a:rPr lang="zh-CN" altLang="en-US" sz="2400" dirty="0"/>
              <a:t>。各种不同的文字形式最终被统一到了</a:t>
            </a:r>
            <a:r>
              <a:rPr lang="en-US" altLang="zh-CN" sz="2400" dirty="0"/>
              <a:t>IL</a:t>
            </a:r>
            <a:r>
              <a:rPr lang="zh-CN" altLang="en-US" sz="2400" dirty="0"/>
              <a:t>的表述方式，其中包含了</a:t>
            </a:r>
            <a:r>
              <a:rPr lang="en-US" altLang="zh-CN" sz="2400" dirty="0"/>
              <a:t>.NET</a:t>
            </a:r>
            <a:r>
              <a:rPr lang="zh-CN" altLang="en-US" sz="2400" dirty="0"/>
              <a:t>平台上的各种元素，如“范型”，“类”、、“接口”、“模块”、“属性”等等。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268760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/>
              <a:t>高级语言 </a:t>
            </a:r>
            <a:r>
              <a:rPr lang="en-US" altLang="zh-CN" sz="3600" b="1" dirty="0"/>
              <a:t>=&gt; IL =&gt; </a:t>
            </a:r>
            <a:r>
              <a:rPr lang="zh-CN" altLang="en-US" sz="3600" b="1" dirty="0"/>
              <a:t>汇编（机器码）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7817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5472607"/>
          </a:xfrm>
        </p:spPr>
        <p:txBody>
          <a:bodyPr>
            <a:noAutofit/>
          </a:bodyPr>
          <a:lstStyle/>
          <a:p>
            <a:pPr algn="l"/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1.</a:t>
            </a:r>
            <a:r>
              <a:rPr lang="zh-CN" altLang="en-US" sz="1800" dirty="0"/>
              <a:t> </a:t>
            </a:r>
            <a:r>
              <a:rPr lang="en-US" altLang="zh-CN" sz="1800" dirty="0"/>
              <a:t>1.Mono VM</a:t>
            </a:r>
            <a:r>
              <a:rPr lang="zh-CN" altLang="en-US" sz="1800" dirty="0"/>
              <a:t>在各个平台移植，维护非常耗时，有时甚至不可能完成</a:t>
            </a:r>
            <a:br>
              <a:rPr lang="zh-CN" altLang="en-US" sz="1800" dirty="0"/>
            </a:br>
            <a:r>
              <a:rPr lang="zh-CN" altLang="en-US" sz="1800" dirty="0"/>
              <a:t>        </a:t>
            </a:r>
            <a:r>
              <a:rPr lang="en-US" altLang="zh-CN" sz="1800" dirty="0"/>
              <a:t>Mono</a:t>
            </a:r>
            <a:r>
              <a:rPr lang="zh-CN" altLang="en-US" sz="1800" dirty="0"/>
              <a:t>的跨平台是通过</a:t>
            </a:r>
            <a:r>
              <a:rPr lang="en-US" altLang="zh-CN" sz="1800" dirty="0"/>
              <a:t>Mono VM</a:t>
            </a:r>
            <a:r>
              <a:rPr lang="zh-CN" altLang="en-US" sz="1800" dirty="0"/>
              <a:t>实现的，有几个平台，就要实现几个</a:t>
            </a:r>
            <a:r>
              <a:rPr lang="en-US" altLang="zh-CN" sz="1800" dirty="0"/>
              <a:t>VM</a:t>
            </a:r>
            <a:r>
              <a:rPr lang="zh-CN" altLang="en-US" sz="1800" dirty="0"/>
              <a:t>，像</a:t>
            </a:r>
            <a:r>
              <a:rPr lang="en-US" altLang="zh-CN" sz="1800" dirty="0"/>
              <a:t>Unity</a:t>
            </a:r>
            <a:r>
              <a:rPr lang="zh-CN" altLang="en-US" sz="1800" dirty="0"/>
              <a:t>这样支持多平台的引擎，</a:t>
            </a:r>
            <a:r>
              <a:rPr lang="en-US" altLang="zh-CN" sz="1800" dirty="0"/>
              <a:t>Mono</a:t>
            </a:r>
            <a:r>
              <a:rPr lang="zh-CN" altLang="en-US" sz="1800" dirty="0"/>
              <a:t>官方的</a:t>
            </a:r>
            <a:r>
              <a:rPr lang="en-US" altLang="zh-CN" sz="1800" dirty="0"/>
              <a:t>VM</a:t>
            </a:r>
            <a:r>
              <a:rPr lang="zh-CN" altLang="en-US" sz="1800" dirty="0"/>
              <a:t>肯定是不能满足需求的。所以针对不同的新平台，</a:t>
            </a:r>
            <a:r>
              <a:rPr lang="en-US" altLang="zh-CN" sz="1800" dirty="0"/>
              <a:t>Unity</a:t>
            </a:r>
            <a:r>
              <a:rPr lang="zh-CN" altLang="en-US" sz="1800" dirty="0"/>
              <a:t>的项目组就要把</a:t>
            </a:r>
            <a:r>
              <a:rPr lang="en-US" altLang="zh-CN" sz="1800" dirty="0"/>
              <a:t>VM</a:t>
            </a:r>
            <a:r>
              <a:rPr lang="zh-CN" altLang="en-US" sz="1800" dirty="0"/>
              <a:t>给移植一遍，同时解决</a:t>
            </a:r>
            <a:r>
              <a:rPr lang="en-US" altLang="zh-CN" sz="1800" dirty="0"/>
              <a:t>VM</a:t>
            </a:r>
            <a:r>
              <a:rPr lang="zh-CN" altLang="en-US" sz="1800" dirty="0"/>
              <a:t>里面发现的</a:t>
            </a:r>
            <a:r>
              <a:rPr lang="en-US" altLang="zh-CN" sz="1800" dirty="0"/>
              <a:t>bug</a:t>
            </a:r>
            <a:r>
              <a:rPr lang="zh-CN" altLang="en-US" sz="1800" dirty="0"/>
              <a:t>。这非常耗时耗力。这些能移植的平台还好说，还有比如</a:t>
            </a:r>
            <a:r>
              <a:rPr lang="en-US" altLang="zh-CN" sz="1800" dirty="0" err="1"/>
              <a:t>WebGL</a:t>
            </a:r>
            <a:r>
              <a:rPr lang="zh-CN" altLang="en-US" sz="1800" dirty="0"/>
              <a:t>这样基于浏览器的平台。要让</a:t>
            </a:r>
            <a:r>
              <a:rPr lang="en-US" altLang="zh-CN" sz="1800" dirty="0" err="1"/>
              <a:t>WebGL</a:t>
            </a:r>
            <a:r>
              <a:rPr lang="zh-CN" altLang="en-US" sz="1800" dirty="0"/>
              <a:t>支持</a:t>
            </a:r>
            <a:r>
              <a:rPr lang="en-US" altLang="zh-CN" sz="1800" dirty="0"/>
              <a:t>Mono</a:t>
            </a:r>
            <a:r>
              <a:rPr lang="zh-CN" altLang="en-US" sz="1800" dirty="0"/>
              <a:t>的</a:t>
            </a:r>
            <a:r>
              <a:rPr lang="en-US" altLang="zh-CN" sz="1800" dirty="0"/>
              <a:t>VM</a:t>
            </a:r>
            <a:r>
              <a:rPr lang="zh-CN" altLang="en-US" sz="1800" dirty="0"/>
              <a:t>几乎是不可能的。</a:t>
            </a:r>
            <a:br>
              <a:rPr lang="zh-CN" altLang="en-US" sz="1800" dirty="0"/>
            </a:br>
            <a:r>
              <a:rPr lang="zh-CN" altLang="en-US" sz="1800" dirty="0"/>
              <a:t/>
            </a:r>
            <a:br>
              <a:rPr lang="zh-CN" altLang="en-US" sz="1800" dirty="0"/>
            </a:br>
            <a:r>
              <a:rPr lang="en-US" altLang="zh-CN" sz="1800" dirty="0"/>
              <a:t>2.Mono</a:t>
            </a:r>
            <a:r>
              <a:rPr lang="zh-CN" altLang="en-US" sz="1800" dirty="0"/>
              <a:t>版本授权受限</a:t>
            </a:r>
            <a:br>
              <a:rPr lang="zh-CN" altLang="en-US" sz="1800" dirty="0"/>
            </a:br>
            <a:r>
              <a:rPr lang="zh-CN" altLang="en-US" sz="1800" dirty="0"/>
              <a:t>        </a:t>
            </a:r>
            <a:r>
              <a:rPr lang="en-US" altLang="zh-CN" sz="1800" dirty="0" smtClean="0"/>
              <a:t>Mono</a:t>
            </a:r>
            <a:r>
              <a:rPr lang="zh-CN" altLang="en-US" sz="1800" dirty="0"/>
              <a:t>的版本已经更新到</a:t>
            </a:r>
            <a:r>
              <a:rPr lang="en-US" altLang="zh-CN" sz="1800" dirty="0"/>
              <a:t>3.X</a:t>
            </a:r>
            <a:r>
              <a:rPr lang="zh-CN" altLang="en-US" sz="1800" dirty="0"/>
              <a:t>了，但是在</a:t>
            </a:r>
            <a:r>
              <a:rPr lang="en-US" altLang="zh-CN" sz="1800" dirty="0"/>
              <a:t>Unity</a:t>
            </a:r>
            <a:r>
              <a:rPr lang="zh-CN" altLang="en-US" sz="1800" dirty="0"/>
              <a:t>中，</a:t>
            </a:r>
            <a:r>
              <a:rPr lang="en-US" altLang="zh-CN" sz="1800" dirty="0"/>
              <a:t>C#</a:t>
            </a:r>
            <a:r>
              <a:rPr lang="zh-CN" altLang="en-US" sz="1800" dirty="0"/>
              <a:t>的运行时版本一直停留在</a:t>
            </a:r>
            <a:r>
              <a:rPr lang="en-US" altLang="zh-CN" sz="1800" dirty="0"/>
              <a:t>2.8</a:t>
            </a:r>
            <a:r>
              <a:rPr lang="zh-CN" altLang="en-US" sz="1800" dirty="0"/>
              <a:t>，这也是</a:t>
            </a:r>
            <a:r>
              <a:rPr lang="en-US" altLang="zh-CN" sz="1800" dirty="0"/>
              <a:t>Unity</a:t>
            </a:r>
            <a:r>
              <a:rPr lang="zh-CN" altLang="en-US" sz="1800" dirty="0"/>
              <a:t>社区开发者抱怨的最多一条：很多</a:t>
            </a:r>
            <a:r>
              <a:rPr lang="en-US" altLang="zh-CN" sz="1800" dirty="0"/>
              <a:t>C#</a:t>
            </a:r>
            <a:r>
              <a:rPr lang="zh-CN" altLang="en-US" sz="1800" dirty="0"/>
              <a:t>的新特性无法使用。这是因为</a:t>
            </a:r>
            <a:r>
              <a:rPr lang="en-US" altLang="zh-CN" sz="1800" dirty="0"/>
              <a:t>Mono </a:t>
            </a:r>
            <a:r>
              <a:rPr lang="zh-CN" altLang="en-US" sz="1800" dirty="0"/>
              <a:t>授权受限，导致</a:t>
            </a:r>
            <a:r>
              <a:rPr lang="en-US" altLang="zh-CN" sz="1800" dirty="0"/>
              <a:t>Unity</a:t>
            </a:r>
            <a:r>
              <a:rPr lang="zh-CN" altLang="en-US" sz="1800" dirty="0"/>
              <a:t>无法升级</a:t>
            </a:r>
            <a:r>
              <a:rPr lang="en-US" altLang="zh-CN" sz="1800" dirty="0"/>
              <a:t>Mono</a:t>
            </a:r>
            <a:r>
              <a:rPr lang="zh-CN" altLang="en-US" sz="1800" dirty="0"/>
              <a:t>。如果换做是</a:t>
            </a:r>
            <a:r>
              <a:rPr lang="en-US" altLang="zh-CN" sz="1800" dirty="0"/>
              <a:t>IL2CPP</a:t>
            </a:r>
            <a:r>
              <a:rPr lang="zh-CN" altLang="en-US" sz="1800" dirty="0"/>
              <a:t>，</a:t>
            </a:r>
            <a:r>
              <a:rPr lang="en-US" altLang="zh-CN" sz="1800" dirty="0"/>
              <a:t>IL2CPP VM</a:t>
            </a:r>
            <a:r>
              <a:rPr lang="zh-CN" altLang="en-US" sz="1800" dirty="0"/>
              <a:t>这套完全自己开发的组件，就解决了这个问题。</a:t>
            </a:r>
            <a:br>
              <a:rPr lang="zh-CN" altLang="en-US" sz="1800" dirty="0"/>
            </a:br>
            <a:r>
              <a:rPr lang="zh-CN" altLang="en-US" sz="1800" dirty="0"/>
              <a:t/>
            </a:r>
            <a:br>
              <a:rPr lang="zh-CN" altLang="en-US" sz="1800" dirty="0"/>
            </a:br>
            <a:r>
              <a:rPr lang="en-US" altLang="zh-CN" sz="1800" dirty="0"/>
              <a:t>3.</a:t>
            </a:r>
            <a:r>
              <a:rPr lang="zh-CN" altLang="en-US" sz="1800" dirty="0"/>
              <a:t>提高运行效率</a:t>
            </a:r>
            <a:br>
              <a:rPr lang="zh-CN" altLang="en-US" sz="1800" dirty="0"/>
            </a:br>
            <a:r>
              <a:rPr lang="zh-CN" altLang="en-US" sz="1800" dirty="0"/>
              <a:t>        根据官方的实验数据，换成</a:t>
            </a:r>
            <a:r>
              <a:rPr lang="en-US" altLang="zh-CN" sz="1800" dirty="0"/>
              <a:t>IL2CPP</a:t>
            </a:r>
            <a:r>
              <a:rPr lang="zh-CN" altLang="en-US" sz="1800" dirty="0"/>
              <a:t>以后，程序的运行效率有了</a:t>
            </a:r>
            <a:r>
              <a:rPr lang="en-US" altLang="zh-CN" sz="1800" dirty="0"/>
              <a:t>1.5-2.0</a:t>
            </a:r>
            <a:r>
              <a:rPr lang="zh-CN" altLang="en-US" sz="1800" dirty="0"/>
              <a:t>倍的提升。</a:t>
            </a:r>
            <a:br>
              <a:rPr lang="zh-CN" altLang="en-US" sz="1800" dirty="0"/>
            </a:b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7484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npla.net/data/attachment/forum/201502/15/184606ju90jpursw180zr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76672"/>
            <a:ext cx="6408712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22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4392487"/>
          </a:xfrm>
        </p:spPr>
        <p:txBody>
          <a:bodyPr>
            <a:noAutofit/>
          </a:bodyPr>
          <a:lstStyle/>
          <a:p>
            <a:pPr algn="l"/>
            <a:r>
              <a:rPr lang="zh-CN" altLang="en-US" sz="2400" dirty="0" smtClean="0"/>
              <a:t>在</a:t>
            </a:r>
            <a:r>
              <a:rPr lang="zh-CN" altLang="en-US" sz="2400" dirty="0"/>
              <a:t>得到中间语言</a:t>
            </a:r>
            <a:r>
              <a:rPr lang="en-US" altLang="zh-CN" sz="2400" dirty="0"/>
              <a:t>IL</a:t>
            </a:r>
            <a:r>
              <a:rPr lang="zh-CN" altLang="en-US" sz="2400" dirty="0"/>
              <a:t>后，使用</a:t>
            </a:r>
            <a:r>
              <a:rPr lang="en-US" altLang="zh-CN" sz="2400" dirty="0"/>
              <a:t>IL2CPP</a:t>
            </a:r>
            <a:r>
              <a:rPr lang="zh-CN" altLang="en-US" sz="2400" dirty="0"/>
              <a:t>将他们重新变回</a:t>
            </a:r>
            <a:r>
              <a:rPr lang="en-US" altLang="zh-CN" sz="2400" dirty="0"/>
              <a:t>C++</a:t>
            </a:r>
            <a:r>
              <a:rPr lang="zh-CN" altLang="en-US" sz="2400" dirty="0"/>
              <a:t>代码，然后再由各个平台的</a:t>
            </a:r>
            <a:r>
              <a:rPr lang="en-US" altLang="zh-CN" sz="2400" dirty="0"/>
              <a:t>C++</a:t>
            </a:r>
            <a:r>
              <a:rPr lang="zh-CN" altLang="en-US" sz="2400" dirty="0"/>
              <a:t>编译器直接编译成能执行的原生汇编代码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/>
              <a:t>将</a:t>
            </a:r>
            <a:r>
              <a:rPr lang="en-US" altLang="zh-CN" sz="2400" dirty="0"/>
              <a:t>IL</a:t>
            </a:r>
            <a:r>
              <a:rPr lang="zh-CN" altLang="en-US" sz="2400" dirty="0"/>
              <a:t>变回</a:t>
            </a:r>
            <a:r>
              <a:rPr lang="en-US" altLang="zh-CN" sz="2400" dirty="0"/>
              <a:t>CPP</a:t>
            </a:r>
            <a:r>
              <a:rPr lang="zh-CN" altLang="en-US" sz="2400" dirty="0"/>
              <a:t>的目的除了</a:t>
            </a:r>
            <a:r>
              <a:rPr lang="en-US" altLang="zh-CN" sz="2400" dirty="0"/>
              <a:t>CPP</a:t>
            </a:r>
            <a:r>
              <a:rPr lang="zh-CN" altLang="en-US" sz="2400" dirty="0"/>
              <a:t>的执行效率快以外，另一个很重要的原因是可以利用现成的在各个平台的</a:t>
            </a:r>
            <a:r>
              <a:rPr lang="en-US" altLang="zh-CN" sz="2400" dirty="0"/>
              <a:t>C++</a:t>
            </a:r>
            <a:r>
              <a:rPr lang="zh-CN" altLang="en-US" sz="2400" dirty="0"/>
              <a:t>编译器对代码执行编译期优化，这样可以进一步减小最终游戏的尺寸并提高游戏运行速度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hlinkClick r:id="rId2"/>
              </a:rPr>
              <a:t>https://blogs.unity3d.com/cn/2014/05/20/the-future-of-scripting-in-unity/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687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5472607"/>
          </a:xfrm>
        </p:spPr>
        <p:txBody>
          <a:bodyPr>
            <a:noAutofit/>
          </a:bodyPr>
          <a:lstStyle/>
          <a:p>
            <a:pPr algn="l"/>
            <a:r>
              <a:rPr lang="zh-CN" altLang="en-US" sz="2400" dirty="0"/>
              <a:t>通过</a:t>
            </a:r>
            <a:r>
              <a:rPr lang="en-US" altLang="zh-CN" sz="2400" dirty="0"/>
              <a:t>IL2CPP</a:t>
            </a:r>
            <a:r>
              <a:rPr lang="zh-CN" altLang="en-US" sz="2400" dirty="0"/>
              <a:t>以后代码变成了静态的</a:t>
            </a:r>
            <a:r>
              <a:rPr lang="en-US" altLang="zh-CN" sz="2400" dirty="0"/>
              <a:t>C++</a:t>
            </a:r>
            <a:r>
              <a:rPr lang="zh-CN" altLang="en-US" sz="2400" dirty="0"/>
              <a:t>，但是内存管理这块还是遵循</a:t>
            </a:r>
            <a:r>
              <a:rPr lang="en-US" altLang="zh-CN" sz="2400" dirty="0"/>
              <a:t>C#</a:t>
            </a:r>
            <a:r>
              <a:rPr lang="zh-CN" altLang="en-US" sz="2400" dirty="0"/>
              <a:t>的方式，这也是为什么最后还要有一个</a:t>
            </a:r>
            <a:r>
              <a:rPr lang="en-US" altLang="zh-CN" sz="2400" dirty="0"/>
              <a:t>IL2CPP VM</a:t>
            </a:r>
            <a:r>
              <a:rPr lang="zh-CN" altLang="en-US" sz="2400" dirty="0"/>
              <a:t>的原因：它负责提供诸如</a:t>
            </a:r>
            <a:r>
              <a:rPr lang="en-US" altLang="zh-CN" sz="2400" dirty="0"/>
              <a:t>GC</a:t>
            </a:r>
            <a:r>
              <a:rPr lang="zh-CN" altLang="en-US" sz="2400" dirty="0"/>
              <a:t>管理，线程创建这类的服务性工作。但是由于去除了</a:t>
            </a:r>
            <a:r>
              <a:rPr lang="en-US" altLang="zh-CN" sz="2400" dirty="0"/>
              <a:t>IL</a:t>
            </a:r>
            <a:r>
              <a:rPr lang="zh-CN" altLang="en-US" sz="2400" dirty="0"/>
              <a:t>加载和动态解析的工作，使得</a:t>
            </a:r>
            <a:r>
              <a:rPr lang="en-US" altLang="zh-CN" sz="2400" dirty="0"/>
              <a:t>IL2CPP VM</a:t>
            </a:r>
            <a:r>
              <a:rPr lang="zh-CN" altLang="en-US" sz="2400" dirty="0"/>
              <a:t>可以做的很小，并且使得游戏载入时间缩短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/>
              <a:t>使用</a:t>
            </a:r>
            <a:r>
              <a:rPr lang="en-US" altLang="zh-CN" sz="2400" dirty="0" smtClean="0"/>
              <a:t>IL2CPP</a:t>
            </a:r>
            <a:r>
              <a:rPr lang="zh-CN" altLang="en-US" sz="2400" dirty="0" smtClean="0"/>
              <a:t>之后，无法进行</a:t>
            </a:r>
            <a:r>
              <a:rPr lang="en-US" altLang="zh-CN" sz="2400" dirty="0" smtClean="0"/>
              <a:t>JIT</a:t>
            </a:r>
            <a:r>
              <a:rPr lang="zh-CN" altLang="en-US" sz="2400" dirty="0" smtClean="0"/>
              <a:t>编译，但其实出于安全原因，</a:t>
            </a:r>
            <a:r>
              <a:rPr lang="en-US" altLang="zh-CN" sz="2400" dirty="0" smtClean="0"/>
              <a:t>IOS</a:t>
            </a:r>
            <a:r>
              <a:rPr lang="zh-CN" altLang="en-US" sz="2400" dirty="0" smtClean="0"/>
              <a:t>等平台一直禁止使用动态代码，所以对于开发者几乎没影响。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/>
              <a:t>有了</a:t>
            </a:r>
            <a:r>
              <a:rPr lang="en-US" altLang="zh-CN" sz="2400" dirty="0"/>
              <a:t>IL2CPP</a:t>
            </a:r>
            <a:r>
              <a:rPr lang="zh-CN" altLang="en-US" sz="2400" dirty="0"/>
              <a:t>，程序尺寸可以相对缩小，运行速度可以提高</a:t>
            </a:r>
          </a:p>
        </p:txBody>
      </p:sp>
    </p:spTree>
    <p:extLst>
      <p:ext uri="{BB962C8B-B14F-4D97-AF65-F5344CB8AC3E}">
        <p14:creationId xmlns:p14="http://schemas.microsoft.com/office/powerpoint/2010/main" val="226523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inpla.net/data/attachment/forum/201502/15/184608olcglv66pg0h9vu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332656"/>
            <a:ext cx="80676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inpla.net/data/attachment/forum/201502/15/184611t5nhuhru9h000vi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3429000"/>
            <a:ext cx="8039100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32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3031977"/>
          </a:xfrm>
        </p:spPr>
        <p:txBody>
          <a:bodyPr>
            <a:noAutofit/>
          </a:bodyPr>
          <a:lstStyle/>
          <a:p>
            <a:r>
              <a:rPr lang="en-US" altLang="zh-CN" sz="6000" dirty="0" smtClean="0"/>
              <a:t>C# For C++ Developer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22094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4322911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/>
              <a:t>C#</a:t>
            </a:r>
            <a:r>
              <a:rPr lang="zh-CN" altLang="en-US" sz="3200" dirty="0"/>
              <a:t>是微软推出的一种基于</a:t>
            </a:r>
            <a:r>
              <a:rPr lang="en-US" altLang="zh-CN" sz="3200" dirty="0"/>
              <a:t>.NET</a:t>
            </a:r>
            <a:r>
              <a:rPr lang="zh-CN" altLang="en-US" sz="3200" dirty="0"/>
              <a:t>框架的、面向对象的高级</a:t>
            </a:r>
            <a:r>
              <a:rPr lang="zh-CN" altLang="en-US" sz="3200" dirty="0" smtClean="0"/>
              <a:t>编程语言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/>
              <a:t>C#</a:t>
            </a:r>
            <a:r>
              <a:rPr lang="zh-CN" altLang="en-US" sz="3200" dirty="0"/>
              <a:t>由安德斯</a:t>
            </a:r>
            <a:r>
              <a:rPr lang="en-US" altLang="zh-CN" sz="3200" dirty="0"/>
              <a:t>·</a:t>
            </a:r>
            <a:r>
              <a:rPr lang="zh-CN" altLang="en-US" sz="3200" dirty="0"/>
              <a:t>海尔斯伯格主持开发，微软在</a:t>
            </a:r>
            <a:r>
              <a:rPr lang="en-US" altLang="zh-CN" sz="3200" dirty="0"/>
              <a:t>2000</a:t>
            </a:r>
            <a:r>
              <a:rPr lang="zh-CN" altLang="en-US" sz="3200" dirty="0"/>
              <a:t>年发布了这种语言</a:t>
            </a:r>
          </a:p>
        </p:txBody>
      </p:sp>
    </p:spTree>
    <p:extLst>
      <p:ext uri="{BB962C8B-B14F-4D97-AF65-F5344CB8AC3E}">
        <p14:creationId xmlns:p14="http://schemas.microsoft.com/office/powerpoint/2010/main" val="371211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C++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intArray</a:t>
            </a:r>
            <a:r>
              <a:rPr lang="en-US" altLang="zh-CN" dirty="0"/>
              <a:t>[3</a:t>
            </a:r>
            <a:r>
              <a:rPr lang="en-US" altLang="zh-CN" dirty="0" smtClean="0"/>
              <a:t>];</a:t>
            </a:r>
          </a:p>
          <a:p>
            <a:pPr marL="0" indent="0">
              <a:buNone/>
            </a:pPr>
            <a:r>
              <a:rPr lang="zh-CN" altLang="en-US" dirty="0" smtClean="0"/>
              <a:t>数组本质上是个指针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C#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[] </a:t>
            </a:r>
            <a:r>
              <a:rPr lang="en-US" altLang="zh-CN" dirty="0" err="1"/>
              <a:t>intArray</a:t>
            </a:r>
            <a:r>
              <a:rPr lang="en-US" altLang="zh-CN" dirty="0"/>
              <a:t> = new </a:t>
            </a:r>
            <a:r>
              <a:rPr lang="en-US" altLang="zh-CN" dirty="0" err="1"/>
              <a:t>int</a:t>
            </a:r>
            <a:r>
              <a:rPr lang="en-US" altLang="zh-CN" dirty="0"/>
              <a:t>[3</a:t>
            </a:r>
            <a:r>
              <a:rPr lang="en-US" altLang="zh-CN" dirty="0" smtClean="0"/>
              <a:t>];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length = </a:t>
            </a:r>
            <a:r>
              <a:rPr lang="en-US" altLang="zh-CN" dirty="0" err="1"/>
              <a:t>intArray.Length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数组是对象，具有属性方法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[]</a:t>
            </a:r>
            <a:r>
              <a:rPr lang="zh-CN" altLang="en-US" dirty="0" smtClean="0"/>
              <a:t>位于类型后，而非变量名后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391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Boolean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C++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intVar</a:t>
            </a:r>
            <a:r>
              <a:rPr lang="en-US" altLang="zh-CN" sz="2400" dirty="0"/>
              <a:t> = true</a:t>
            </a:r>
            <a:r>
              <a:rPr lang="en-US" altLang="zh-CN" sz="2400" dirty="0" smtClean="0"/>
              <a:t>;		// </a:t>
            </a:r>
            <a:r>
              <a:rPr lang="en-US" altLang="zh-CN" sz="2400" dirty="0"/>
              <a:t>compile ok</a:t>
            </a:r>
          </a:p>
          <a:p>
            <a:pPr marL="0" indent="0">
              <a:buNone/>
            </a:pPr>
            <a:r>
              <a:rPr lang="en-US" altLang="zh-CN" sz="2400" i="1" dirty="0" smtClean="0"/>
              <a:t>	</a:t>
            </a:r>
            <a:r>
              <a:rPr lang="en-US" altLang="zh-CN" sz="2400" i="1" dirty="0" err="1" smtClean="0"/>
              <a:t>printf</a:t>
            </a:r>
            <a:r>
              <a:rPr lang="en-US" altLang="zh-CN" sz="2400" dirty="0"/>
              <a:t>("%d\n", true</a:t>
            </a:r>
            <a:r>
              <a:rPr lang="en-US" altLang="zh-CN" sz="2400" dirty="0" smtClean="0"/>
              <a:t>);		// </a:t>
            </a:r>
            <a:r>
              <a:rPr lang="en-US" altLang="zh-CN" sz="2400" dirty="0"/>
              <a:t>"1"</a:t>
            </a:r>
          </a:p>
          <a:p>
            <a:pPr marL="0" indent="0">
              <a:buNone/>
            </a:pPr>
            <a:r>
              <a:rPr lang="en-US" altLang="zh-CN" sz="2400" i="1" dirty="0" smtClean="0"/>
              <a:t>	</a:t>
            </a:r>
            <a:r>
              <a:rPr lang="en-US" altLang="zh-CN" sz="2400" i="1" dirty="0" err="1" smtClean="0"/>
              <a:t>printf</a:t>
            </a:r>
            <a:r>
              <a:rPr lang="en-US" altLang="zh-CN" sz="2400" dirty="0"/>
              <a:t>("%d\n", false</a:t>
            </a:r>
            <a:r>
              <a:rPr lang="en-US" altLang="zh-CN" sz="2400" dirty="0" smtClean="0"/>
              <a:t>);		// "0"</a:t>
            </a:r>
          </a:p>
          <a:p>
            <a:pPr marL="0" indent="0">
              <a:buNone/>
            </a:pPr>
            <a:r>
              <a:rPr lang="en-US" altLang="zh-CN" sz="2400" dirty="0" smtClean="0"/>
              <a:t>Bool</a:t>
            </a:r>
            <a:r>
              <a:rPr lang="zh-CN" altLang="en-US" sz="2400" dirty="0" smtClean="0"/>
              <a:t>实质上是整型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en-US" altLang="zh-CN" sz="2400" dirty="0" smtClean="0"/>
              <a:t>C#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intVar</a:t>
            </a:r>
            <a:r>
              <a:rPr lang="en-US" altLang="zh-CN" sz="2400" dirty="0"/>
              <a:t> = true;          	</a:t>
            </a:r>
            <a:r>
              <a:rPr lang="en-US" altLang="zh-CN" sz="2400" dirty="0" smtClean="0"/>
              <a:t>// </a:t>
            </a:r>
            <a:r>
              <a:rPr lang="en-US" altLang="zh-CN" sz="2400" dirty="0"/>
              <a:t>compile </a:t>
            </a:r>
            <a:r>
              <a:rPr lang="en-US" altLang="zh-CN" sz="2400" dirty="0" smtClean="0"/>
              <a:t>error</a:t>
            </a:r>
          </a:p>
          <a:p>
            <a:pPr marL="0" indent="0">
              <a:buNone/>
            </a:pPr>
            <a:r>
              <a:rPr lang="en-US" altLang="zh-CN" sz="2400" i="1" dirty="0"/>
              <a:t>	</a:t>
            </a:r>
            <a:r>
              <a:rPr lang="en-US" altLang="zh-CN" sz="2400" i="1" dirty="0" err="1" smtClean="0"/>
              <a:t>Console</a:t>
            </a:r>
            <a:r>
              <a:rPr lang="en-US" altLang="zh-CN" sz="2400" dirty="0" err="1" smtClean="0"/>
              <a:t>.</a:t>
            </a:r>
            <a:r>
              <a:rPr lang="en-US" altLang="zh-CN" sz="2400" i="1" dirty="0" err="1" smtClean="0"/>
              <a:t>WriteLine</a:t>
            </a:r>
            <a:r>
              <a:rPr lang="en-US" altLang="zh-CN" sz="2400" dirty="0" smtClean="0"/>
              <a:t>(true</a:t>
            </a:r>
            <a:r>
              <a:rPr lang="en-US" altLang="zh-CN" sz="2400" dirty="0"/>
              <a:t>);    </a:t>
            </a:r>
            <a:r>
              <a:rPr lang="en-US" altLang="zh-CN" sz="2400" dirty="0" smtClean="0"/>
              <a:t>	// "True"</a:t>
            </a:r>
          </a:p>
          <a:p>
            <a:pPr marL="0" indent="0">
              <a:buNone/>
            </a:pPr>
            <a:r>
              <a:rPr lang="en-US" altLang="zh-CN" sz="2400" i="1" dirty="0"/>
              <a:t>	</a:t>
            </a:r>
            <a:r>
              <a:rPr lang="en-US" altLang="zh-CN" sz="2400" i="1" dirty="0" err="1" smtClean="0"/>
              <a:t>Console</a:t>
            </a:r>
            <a:r>
              <a:rPr lang="en-US" altLang="zh-CN" sz="2400" dirty="0" err="1" smtClean="0"/>
              <a:t>.</a:t>
            </a:r>
            <a:r>
              <a:rPr lang="en-US" altLang="zh-CN" sz="2400" i="1" dirty="0" err="1" smtClean="0"/>
              <a:t>WriteLine</a:t>
            </a:r>
            <a:r>
              <a:rPr lang="en-US" altLang="zh-CN" sz="2400" dirty="0" smtClean="0"/>
              <a:t>(false</a:t>
            </a:r>
            <a:r>
              <a:rPr lang="en-US" altLang="zh-CN" sz="2400" dirty="0"/>
              <a:t>);   </a:t>
            </a:r>
            <a:r>
              <a:rPr lang="en-US" altLang="zh-CN" sz="2400" dirty="0" smtClean="0"/>
              <a:t>	// "False“</a:t>
            </a:r>
          </a:p>
          <a:p>
            <a:pPr marL="0" indent="0">
              <a:buNone/>
            </a:pPr>
            <a:r>
              <a:rPr lang="en-US" altLang="zh-CN" sz="2400" dirty="0" smtClean="0"/>
              <a:t>Bool</a:t>
            </a:r>
            <a:r>
              <a:rPr lang="zh-CN" altLang="en-US" sz="2400" dirty="0" smtClean="0"/>
              <a:t>是强类型，无法与整型直接转换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7459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witch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C++</a:t>
            </a:r>
          </a:p>
          <a:p>
            <a:pPr marL="0" indent="0">
              <a:buNone/>
            </a:pPr>
            <a:r>
              <a:rPr lang="en-US" altLang="zh-CN" sz="2400" dirty="0" smtClean="0"/>
              <a:t>	switch </a:t>
            </a:r>
            <a:r>
              <a:rPr lang="en-US" altLang="zh-CN" sz="2400" dirty="0"/>
              <a:t>(1)</a:t>
            </a:r>
          </a:p>
          <a:p>
            <a:pPr marL="0" indent="0">
              <a:buNone/>
            </a:pPr>
            <a:r>
              <a:rPr lang="en-US" altLang="zh-CN" sz="2400" dirty="0" smtClean="0"/>
              <a:t>	{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case </a:t>
            </a:r>
            <a:r>
              <a:rPr lang="en-US" altLang="zh-CN" sz="2400" dirty="0"/>
              <a:t>1:</a:t>
            </a:r>
          </a:p>
          <a:p>
            <a:pPr marL="0" indent="0">
              <a:buNone/>
            </a:pPr>
            <a:r>
              <a:rPr lang="en-US" altLang="zh-CN" sz="2400" i="1" dirty="0" smtClean="0"/>
              <a:t>		</a:t>
            </a:r>
            <a:r>
              <a:rPr lang="en-US" altLang="zh-CN" sz="2400" i="1" dirty="0" err="1" smtClean="0"/>
              <a:t>printf</a:t>
            </a:r>
            <a:r>
              <a:rPr lang="en-US" altLang="zh-CN" sz="2400" dirty="0"/>
              <a:t>("</a:t>
            </a:r>
            <a:r>
              <a:rPr lang="en-US" altLang="zh-CN" sz="2400" dirty="0" smtClean="0"/>
              <a:t>1");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	case </a:t>
            </a:r>
            <a:r>
              <a:rPr lang="en-US" altLang="zh-CN" sz="2400" dirty="0"/>
              <a:t>2:</a:t>
            </a:r>
          </a:p>
          <a:p>
            <a:pPr marL="0" indent="0">
              <a:buNone/>
            </a:pPr>
            <a:r>
              <a:rPr lang="en-US" altLang="zh-CN" sz="2400" i="1" dirty="0" smtClean="0"/>
              <a:t>		</a:t>
            </a:r>
            <a:r>
              <a:rPr lang="en-US" altLang="zh-CN" sz="2400" i="1" dirty="0" err="1" smtClean="0"/>
              <a:t>printf</a:t>
            </a:r>
            <a:r>
              <a:rPr lang="en-US" altLang="zh-CN" sz="2400" dirty="0"/>
              <a:t>("</a:t>
            </a:r>
            <a:r>
              <a:rPr lang="en-US" altLang="zh-CN" sz="2400" dirty="0" smtClean="0"/>
              <a:t>2");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	default: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break;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}</a:t>
            </a:r>
          </a:p>
          <a:p>
            <a:pPr marL="0" indent="0">
              <a:buNone/>
            </a:pPr>
            <a:r>
              <a:rPr lang="zh-CN" altLang="en-US" sz="2400" dirty="0" smtClean="0"/>
              <a:t>没有</a:t>
            </a:r>
            <a:r>
              <a:rPr lang="en-US" altLang="zh-CN" sz="2400" dirty="0" smtClean="0"/>
              <a:t>break </a:t>
            </a:r>
            <a:r>
              <a:rPr lang="zh-CN" altLang="en-US" sz="2400" dirty="0" smtClean="0"/>
              <a:t>输出</a:t>
            </a:r>
            <a:r>
              <a:rPr lang="en-US" altLang="zh-CN" sz="2400" dirty="0" smtClean="0"/>
              <a:t>:”12”</a:t>
            </a:r>
          </a:p>
        </p:txBody>
      </p:sp>
    </p:spTree>
    <p:extLst>
      <p:ext uri="{BB962C8B-B14F-4D97-AF65-F5344CB8AC3E}">
        <p14:creationId xmlns:p14="http://schemas.microsoft.com/office/powerpoint/2010/main" val="385993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witch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268759"/>
            <a:ext cx="8229600" cy="5301373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C</a:t>
            </a:r>
            <a:r>
              <a:rPr lang="en-US" altLang="zh-CN" sz="2400" dirty="0"/>
              <a:t>#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switch </a:t>
            </a:r>
            <a:r>
              <a:rPr lang="en-US" altLang="zh-CN" sz="2400" dirty="0"/>
              <a:t>(1)</a:t>
            </a:r>
          </a:p>
          <a:p>
            <a:pPr marL="0" indent="0">
              <a:buNone/>
            </a:pPr>
            <a:r>
              <a:rPr lang="en-US" altLang="zh-CN" sz="2400" dirty="0" smtClean="0"/>
              <a:t>	{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	case </a:t>
            </a:r>
            <a:r>
              <a:rPr lang="en-US" altLang="zh-CN" sz="2400" dirty="0"/>
              <a:t>1:</a:t>
            </a:r>
          </a:p>
          <a:p>
            <a:pPr marL="0" indent="0">
              <a:buNone/>
            </a:pPr>
            <a:r>
              <a:rPr lang="en-US" altLang="zh-CN" sz="2400" i="1" dirty="0" smtClean="0"/>
              <a:t>		</a:t>
            </a:r>
            <a:r>
              <a:rPr lang="en-US" altLang="zh-CN" sz="2400" i="1" dirty="0" err="1" smtClean="0"/>
              <a:t>Console</a:t>
            </a:r>
            <a:r>
              <a:rPr lang="en-US" altLang="zh-CN" sz="2400" dirty="0" err="1" smtClean="0"/>
              <a:t>.</a:t>
            </a:r>
            <a:r>
              <a:rPr lang="en-US" altLang="zh-CN" sz="2400" i="1" dirty="0" err="1" smtClean="0"/>
              <a:t>WriteLine</a:t>
            </a:r>
            <a:r>
              <a:rPr lang="en-US" altLang="zh-CN" sz="2400" dirty="0" smtClean="0"/>
              <a:t>(1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 smtClean="0"/>
              <a:t>	case </a:t>
            </a:r>
            <a:r>
              <a:rPr lang="en-US" altLang="zh-CN" sz="2400" dirty="0"/>
              <a:t>2:</a:t>
            </a:r>
          </a:p>
          <a:p>
            <a:pPr marL="0" indent="0">
              <a:buNone/>
            </a:pPr>
            <a:r>
              <a:rPr lang="en-US" altLang="zh-CN" sz="2400" i="1" dirty="0" smtClean="0"/>
              <a:t>		</a:t>
            </a:r>
            <a:r>
              <a:rPr lang="en-US" altLang="zh-CN" sz="2400" i="1" dirty="0" err="1" smtClean="0"/>
              <a:t>Console</a:t>
            </a:r>
            <a:r>
              <a:rPr lang="en-US" altLang="zh-CN" sz="2400" dirty="0" err="1" smtClean="0"/>
              <a:t>.</a:t>
            </a:r>
            <a:r>
              <a:rPr lang="en-US" altLang="zh-CN" sz="2400" i="1" dirty="0" err="1" smtClean="0"/>
              <a:t>WriteLine</a:t>
            </a:r>
            <a:r>
              <a:rPr lang="en-US" altLang="zh-CN" sz="2400" dirty="0" smtClean="0"/>
              <a:t>(2);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	default: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break;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}</a:t>
            </a:r>
          </a:p>
          <a:p>
            <a:pPr marL="0" indent="0">
              <a:buNone/>
            </a:pPr>
            <a:r>
              <a:rPr lang="zh-CN" altLang="en-US" sz="2400" dirty="0" smtClean="0"/>
              <a:t>没有</a:t>
            </a:r>
            <a:r>
              <a:rPr lang="en-US" altLang="zh-CN" sz="2400" dirty="0" smtClean="0"/>
              <a:t>break </a:t>
            </a:r>
            <a:r>
              <a:rPr lang="zh-CN" altLang="en-US" sz="2400" dirty="0" smtClean="0"/>
              <a:t>编译失败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error CS0163: Control cannot fall through from one case label ('case 1:') to another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51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037015"/>
              </p:ext>
            </p:extLst>
          </p:nvPr>
        </p:nvGraphicFramePr>
        <p:xfrm>
          <a:off x="899591" y="1844824"/>
          <a:ext cx="7632849" cy="2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4283"/>
                <a:gridCol w="2544283"/>
                <a:gridCol w="2544283"/>
              </a:tblGrid>
              <a:tr h="6660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C++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C#</a:t>
                      </a:r>
                      <a:r>
                        <a:rPr lang="zh-CN" altLang="en-US" dirty="0" smtClean="0"/>
                        <a:t>非泛型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C#</a:t>
                      </a:r>
                      <a:r>
                        <a:rPr lang="zh-CN" altLang="en-US" dirty="0" smtClean="0"/>
                        <a:t>泛型</a:t>
                      </a:r>
                      <a:endParaRPr lang="zh-CN" altLang="en-US" dirty="0"/>
                    </a:p>
                  </a:txBody>
                  <a:tcPr/>
                </a:tc>
              </a:tr>
              <a:tr h="6660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::vector&lt;T&gt;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List&lt;T&gt;</a:t>
                      </a:r>
                      <a:endParaRPr lang="zh-CN" altLang="en-US" dirty="0"/>
                    </a:p>
                  </a:txBody>
                  <a:tcPr/>
                </a:tc>
              </a:tr>
              <a:tr h="6660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::list&lt;T&gt;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LinkedList</a:t>
                      </a:r>
                      <a:r>
                        <a:rPr lang="en-US" altLang="zh-CN" dirty="0" smtClean="0"/>
                        <a:t>&lt;T&gt;</a:t>
                      </a:r>
                      <a:endParaRPr lang="zh-CN" altLang="en-US" dirty="0"/>
                    </a:p>
                  </a:txBody>
                  <a:tcPr/>
                </a:tc>
              </a:tr>
              <a:tr h="6660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::map&lt;TK,TV&gt;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Hashtable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Dictionary&lt;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TKey,TValue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3608" y="4869160"/>
            <a:ext cx="7344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lt"/>
              </a:rPr>
              <a:t>和非泛型相比，泛型有以下优势</a:t>
            </a:r>
            <a:r>
              <a:rPr lang="zh-CN" altLang="en-US" dirty="0" smtClean="0">
                <a:latin typeface="+mj-lt"/>
              </a:rPr>
              <a:t>：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>
                <a:latin typeface="+mj-lt"/>
              </a:rPr>
              <a:t/>
            </a:r>
            <a:br>
              <a:rPr lang="zh-CN" altLang="en-US" dirty="0">
                <a:latin typeface="+mj-lt"/>
              </a:rPr>
            </a:br>
            <a:r>
              <a:rPr lang="en-US" altLang="zh-CN" dirty="0">
                <a:latin typeface="+mj-lt"/>
              </a:rPr>
              <a:t>1</a:t>
            </a:r>
            <a:r>
              <a:rPr lang="en-US" altLang="zh-CN" dirty="0" smtClean="0">
                <a:latin typeface="+mj-lt"/>
              </a:rPr>
              <a:t>.</a:t>
            </a:r>
            <a:r>
              <a:rPr lang="zh-CN" altLang="en-US" dirty="0" smtClean="0">
                <a:latin typeface="+mj-lt"/>
              </a:rPr>
              <a:t>更好</a:t>
            </a:r>
            <a:r>
              <a:rPr lang="zh-CN" altLang="en-US" dirty="0">
                <a:latin typeface="+mj-lt"/>
              </a:rPr>
              <a:t>的性能，不会导致装箱或拆箱的</a:t>
            </a:r>
            <a:r>
              <a:rPr lang="zh-CN" altLang="en-US" dirty="0" smtClean="0">
                <a:latin typeface="+mj-lt"/>
              </a:rPr>
              <a:t>损耗</a:t>
            </a:r>
            <a:r>
              <a:rPr lang="zh-CN" altLang="en-US" dirty="0">
                <a:latin typeface="+mj-lt"/>
              </a:rPr>
              <a:t/>
            </a:r>
            <a:br>
              <a:rPr lang="zh-CN" altLang="en-US" dirty="0">
                <a:latin typeface="+mj-lt"/>
              </a:rPr>
            </a:br>
            <a:r>
              <a:rPr lang="en-US" altLang="zh-CN" dirty="0">
                <a:latin typeface="+mj-lt"/>
              </a:rPr>
              <a:t>2</a:t>
            </a:r>
            <a:r>
              <a:rPr lang="en-US" altLang="zh-CN" dirty="0" smtClean="0">
                <a:latin typeface="+mj-lt"/>
              </a:rPr>
              <a:t>.</a:t>
            </a:r>
            <a:r>
              <a:rPr lang="zh-CN" altLang="en-US" dirty="0" smtClean="0">
                <a:latin typeface="+mj-lt"/>
              </a:rPr>
              <a:t>类型</a:t>
            </a:r>
            <a:r>
              <a:rPr lang="zh-CN" altLang="en-US" dirty="0">
                <a:latin typeface="+mj-lt"/>
              </a:rPr>
              <a:t>安全</a:t>
            </a:r>
            <a:r>
              <a:rPr lang="zh-CN" altLang="en-US" dirty="0" smtClean="0">
                <a:latin typeface="+mj-lt"/>
              </a:rPr>
              <a:t>，包含指定</a:t>
            </a:r>
            <a:r>
              <a:rPr lang="zh-CN" altLang="en-US" dirty="0">
                <a:latin typeface="+mj-lt"/>
              </a:rPr>
              <a:t>的</a:t>
            </a:r>
            <a:r>
              <a:rPr lang="zh-CN" altLang="en-US" dirty="0" smtClean="0">
                <a:latin typeface="+mj-lt"/>
              </a:rPr>
              <a:t>类型</a:t>
            </a:r>
            <a:endParaRPr lang="en-US" altLang="zh-CN" dirty="0" smtClean="0">
              <a:latin typeface="+mj-lt"/>
            </a:endParaRPr>
          </a:p>
          <a:p>
            <a:endParaRPr lang="en-US" altLang="zh-CN" dirty="0">
              <a:latin typeface="+mj-lt"/>
            </a:endParaRPr>
          </a:p>
          <a:p>
            <a:r>
              <a:rPr lang="zh-CN" altLang="en-US" b="1" dirty="0" smtClean="0">
                <a:latin typeface="+mj-lt"/>
              </a:rPr>
              <a:t>非泛型容器产生的原因在于</a:t>
            </a:r>
            <a:r>
              <a:rPr lang="en-US" altLang="zh-CN" b="1" dirty="0" smtClean="0">
                <a:latin typeface="+mj-lt"/>
              </a:rPr>
              <a:t>C#1.0</a:t>
            </a:r>
            <a:r>
              <a:rPr lang="zh-CN" altLang="en-US" b="1" dirty="0" smtClean="0">
                <a:latin typeface="+mj-lt"/>
              </a:rPr>
              <a:t>不支持泛型，现在不再建议使用</a:t>
            </a:r>
            <a:endParaRPr lang="en-US" altLang="zh-CN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167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Foreach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C++11</a:t>
            </a:r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i="1" dirty="0" err="1" smtClean="0"/>
              <a:t>std</a:t>
            </a:r>
            <a:r>
              <a:rPr lang="en-US" altLang="zh-CN" sz="2000" dirty="0"/>
              <a:t>::</a:t>
            </a:r>
            <a:r>
              <a:rPr lang="en-US" altLang="zh-CN" sz="2000" i="1" dirty="0"/>
              <a:t>map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&gt; </a:t>
            </a:r>
            <a:r>
              <a:rPr lang="en-US" altLang="zh-CN" sz="2000" dirty="0" err="1"/>
              <a:t>mapVar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 smtClean="0"/>
              <a:t>	for </a:t>
            </a:r>
            <a:r>
              <a:rPr lang="en-US" altLang="zh-CN" sz="2000" dirty="0"/>
              <a:t>(auto v : </a:t>
            </a:r>
            <a:r>
              <a:rPr lang="en-US" altLang="zh-CN" sz="2000" dirty="0" err="1"/>
              <a:t>mapVar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 smtClean="0"/>
              <a:t>	{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// </a:t>
            </a:r>
            <a:r>
              <a:rPr lang="en-US" altLang="zh-CN" sz="2000" dirty="0"/>
              <a:t>do something</a:t>
            </a:r>
          </a:p>
          <a:p>
            <a:pPr marL="0" indent="0">
              <a:buNone/>
            </a:pPr>
            <a:r>
              <a:rPr lang="en-US" altLang="zh-CN" sz="2000" dirty="0" smtClean="0"/>
              <a:t>	}</a:t>
            </a:r>
          </a:p>
          <a:p>
            <a:r>
              <a:rPr lang="en-US" altLang="zh-CN" sz="2000" dirty="0" smtClean="0"/>
              <a:t>C#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i="1" dirty="0" smtClean="0"/>
              <a:t>Dictionary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int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&gt; </a:t>
            </a:r>
            <a:r>
              <a:rPr lang="en-US" altLang="zh-CN" sz="2000" dirty="0" err="1"/>
              <a:t>dicVar</a:t>
            </a:r>
            <a:r>
              <a:rPr lang="en-US" altLang="zh-CN" sz="2000" dirty="0"/>
              <a:t> = new </a:t>
            </a:r>
            <a:r>
              <a:rPr lang="en-US" altLang="zh-CN" sz="2000" i="1" dirty="0"/>
              <a:t>Dictionary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 smtClean="0"/>
              <a:t>&gt;();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sv-SE" altLang="zh-CN" sz="2000" dirty="0" smtClean="0"/>
              <a:t>foreach </a:t>
            </a:r>
            <a:r>
              <a:rPr lang="sv-SE" altLang="zh-CN" sz="2000" dirty="0"/>
              <a:t>(</a:t>
            </a:r>
            <a:r>
              <a:rPr lang="sv-SE" altLang="zh-CN" sz="2000" i="1" dirty="0"/>
              <a:t>var</a:t>
            </a:r>
            <a:r>
              <a:rPr lang="sv-SE" altLang="zh-CN" sz="2000" dirty="0"/>
              <a:t> VARIABLE in dicVar</a:t>
            </a:r>
            <a:r>
              <a:rPr lang="sv-SE" altLang="zh-CN" sz="2000" dirty="0" smtClean="0"/>
              <a:t>)</a:t>
            </a:r>
          </a:p>
          <a:p>
            <a:pPr marL="0" indent="0">
              <a:buNone/>
            </a:pPr>
            <a:r>
              <a:rPr lang="sv-SE" altLang="zh-CN" sz="2000" dirty="0"/>
              <a:t>	</a:t>
            </a:r>
            <a:r>
              <a:rPr lang="en-US" altLang="zh-CN" sz="2000" dirty="0" smtClean="0"/>
              <a:t>{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//</a:t>
            </a:r>
            <a:r>
              <a:rPr lang="en-US" altLang="zh-CN" sz="2000" dirty="0"/>
              <a:t>do something</a:t>
            </a:r>
          </a:p>
          <a:p>
            <a:pPr marL="0" indent="0">
              <a:buNone/>
            </a:pPr>
            <a:r>
              <a:rPr lang="en-US" altLang="zh-CN" sz="2000" dirty="0" smtClean="0"/>
              <a:t>	}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f</a:t>
            </a:r>
            <a:r>
              <a:rPr lang="en-US" altLang="zh-CN" sz="2000" dirty="0" smtClean="0"/>
              <a:t>oreach</a:t>
            </a:r>
            <a:r>
              <a:rPr lang="zh-CN" altLang="en-US" sz="2000" dirty="0" smtClean="0"/>
              <a:t>类似于</a:t>
            </a:r>
            <a:r>
              <a:rPr lang="en-US" altLang="zh-CN" sz="2000" dirty="0" smtClean="0"/>
              <a:t>C++11</a:t>
            </a:r>
            <a:r>
              <a:rPr lang="zh-CN" altLang="en-US" sz="2000" dirty="0" smtClean="0"/>
              <a:t>的</a:t>
            </a:r>
            <a:r>
              <a:rPr lang="en-US" altLang="zh-CN" sz="2000" dirty="0"/>
              <a:t>Range-based for </a:t>
            </a:r>
            <a:r>
              <a:rPr lang="en-US" altLang="zh-CN" sz="2000" dirty="0" smtClean="0"/>
              <a:t>loop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7216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Delegate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C++</a:t>
            </a:r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typedef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void(*</a:t>
            </a:r>
            <a:r>
              <a:rPr lang="en-US" altLang="zh-CN" sz="2800" dirty="0" err="1"/>
              <a:t>MyFunc</a:t>
            </a:r>
            <a:r>
              <a:rPr lang="en-US" altLang="zh-CN" sz="2800" dirty="0"/>
              <a:t>)(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);</a:t>
            </a:r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MyFunc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func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my_func</a:t>
            </a:r>
            <a:r>
              <a:rPr lang="en-US" altLang="zh-CN" sz="2800" dirty="0" smtClean="0"/>
              <a:t>;</a:t>
            </a:r>
          </a:p>
          <a:p>
            <a:pPr marL="0" indent="0">
              <a:buNone/>
            </a:pPr>
            <a:r>
              <a:rPr lang="zh-CN" altLang="en-US" sz="2800" dirty="0" smtClean="0"/>
              <a:t>函数指针本质上是指向函数第一行指令的指针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r>
              <a:rPr lang="en-US" altLang="zh-CN" sz="2800" dirty="0" smtClean="0"/>
              <a:t>C#</a:t>
            </a:r>
          </a:p>
          <a:p>
            <a:pPr marL="0" indent="0">
              <a:buNone/>
            </a:pPr>
            <a:r>
              <a:rPr lang="en-US" altLang="zh-CN" sz="2800" dirty="0"/>
              <a:t>	delegate void </a:t>
            </a:r>
            <a:r>
              <a:rPr lang="en-US" altLang="zh-CN" sz="2800" dirty="0" err="1"/>
              <a:t>MyDel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x</a:t>
            </a:r>
            <a:r>
              <a:rPr lang="en-US" altLang="zh-CN" sz="2800" dirty="0" smtClean="0"/>
              <a:t>);</a:t>
            </a:r>
          </a:p>
          <a:p>
            <a:pPr marL="0" indent="0">
              <a:buNone/>
            </a:pPr>
            <a:r>
              <a:rPr lang="en-US" altLang="zh-CN" sz="2800" i="1" dirty="0"/>
              <a:t>	</a:t>
            </a:r>
            <a:r>
              <a:rPr lang="en-US" altLang="zh-CN" sz="2800" dirty="0" err="1"/>
              <a:t>MyDel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mydel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my_func</a:t>
            </a:r>
            <a:r>
              <a:rPr lang="en-US" altLang="zh-CN" sz="2800" dirty="0" smtClean="0"/>
              <a:t>;</a:t>
            </a:r>
          </a:p>
          <a:p>
            <a:pPr marL="0" indent="0">
              <a:buNone/>
            </a:pPr>
            <a:r>
              <a:rPr lang="zh-CN" altLang="en-US" sz="2800" dirty="0" smtClean="0"/>
              <a:t>委托大致上可以理解为类型安全的</a:t>
            </a:r>
            <a:r>
              <a:rPr lang="en-US" altLang="zh-CN" sz="2800" dirty="0" smtClean="0"/>
              <a:t>C++</a:t>
            </a:r>
            <a:r>
              <a:rPr lang="zh-CN" altLang="en-US" sz="2800" dirty="0" smtClean="0"/>
              <a:t>函数指针，但比其强大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67701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Delegate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C#</a:t>
            </a:r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MyDel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mydel1 = my_func_1;</a:t>
            </a:r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MyDel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mydel2 = my_func_2;</a:t>
            </a:r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MyDel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mydel3 = mydel1 + mydel2</a:t>
            </a:r>
            <a:r>
              <a:rPr lang="en-US" altLang="zh-CN" sz="2800" dirty="0" smtClean="0"/>
              <a:t>;</a:t>
            </a:r>
          </a:p>
          <a:p>
            <a:pPr marL="0" indent="0">
              <a:buNone/>
            </a:pPr>
            <a:r>
              <a:rPr lang="en-US" altLang="zh-CN" sz="2800" dirty="0" smtClean="0"/>
              <a:t>	mydel3 </a:t>
            </a:r>
            <a:r>
              <a:rPr lang="en-US" altLang="zh-CN" sz="2800" dirty="0"/>
              <a:t>+= my_func_3;</a:t>
            </a:r>
          </a:p>
          <a:p>
            <a:pPr marL="0" indent="0">
              <a:buNone/>
            </a:pPr>
            <a:r>
              <a:rPr lang="en-US" altLang="zh-CN" sz="2800" dirty="0" smtClean="0"/>
              <a:t>	mydel3 </a:t>
            </a:r>
            <a:r>
              <a:rPr lang="en-US" altLang="zh-CN" sz="2800" dirty="0"/>
              <a:t>-= my_func_3;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委托是对象，内部维护了一个调用列表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1620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虚函数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C</a:t>
            </a:r>
            <a:r>
              <a:rPr lang="en-US" altLang="zh-CN" sz="2800" dirty="0"/>
              <a:t>#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	class Base</a:t>
            </a: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{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		public </a:t>
            </a:r>
            <a:r>
              <a:rPr lang="en-US" altLang="zh-CN" sz="2800" dirty="0"/>
              <a:t>virtual void Method</a:t>
            </a:r>
            <a:r>
              <a:rPr lang="en-US" altLang="zh-CN" sz="2800" dirty="0" smtClean="0"/>
              <a:t>()</a:t>
            </a: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	{</a:t>
            </a:r>
          </a:p>
          <a:p>
            <a:pPr marL="0" indent="0">
              <a:buNone/>
            </a:pPr>
            <a:r>
              <a:rPr lang="en-US" altLang="zh-CN" sz="2800" i="1" dirty="0"/>
              <a:t>	</a:t>
            </a:r>
            <a:r>
              <a:rPr lang="en-US" altLang="zh-CN" sz="2800" i="1" dirty="0" smtClean="0"/>
              <a:t>		</a:t>
            </a:r>
            <a:r>
              <a:rPr lang="en-US" altLang="zh-CN" sz="2800" i="1" dirty="0" err="1" smtClean="0"/>
              <a:t>Console</a:t>
            </a:r>
            <a:r>
              <a:rPr lang="en-US" altLang="zh-CN" sz="2800" dirty="0" err="1" smtClean="0"/>
              <a:t>.</a:t>
            </a:r>
            <a:r>
              <a:rPr lang="en-US" altLang="zh-CN" sz="2800" i="1" dirty="0" err="1" smtClean="0"/>
              <a:t>WriteLine</a:t>
            </a:r>
            <a:r>
              <a:rPr lang="en-US" altLang="zh-CN" sz="2800" dirty="0"/>
              <a:t>("Base-Method</a:t>
            </a:r>
            <a:r>
              <a:rPr lang="en-US" altLang="zh-CN" sz="2800" dirty="0" smtClean="0"/>
              <a:t>");		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	</a:t>
            </a:r>
            <a:r>
              <a:rPr lang="en-US" altLang="zh-CN" sz="2800" dirty="0" smtClean="0"/>
              <a:t>}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285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虚函数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968552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C</a:t>
            </a:r>
            <a:r>
              <a:rPr lang="en-US" altLang="zh-CN" sz="2800" dirty="0"/>
              <a:t>#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class </a:t>
            </a:r>
            <a:r>
              <a:rPr lang="en-US" altLang="zh-CN" sz="2800" dirty="0"/>
              <a:t>Derived : </a:t>
            </a:r>
            <a:r>
              <a:rPr lang="en-US" altLang="zh-CN" sz="2800" dirty="0" smtClean="0"/>
              <a:t>Base </a:t>
            </a:r>
            <a:r>
              <a:rPr lang="zh-CN" altLang="en-US" sz="2800" dirty="0"/>
              <a:t> </a:t>
            </a:r>
            <a:r>
              <a:rPr lang="en-US" altLang="zh-CN" sz="2800" b="1" dirty="0"/>
              <a:t>// </a:t>
            </a:r>
            <a:r>
              <a:rPr lang="zh-CN" altLang="en-US" sz="2800" b="1" dirty="0"/>
              <a:t>情况</a:t>
            </a:r>
            <a:r>
              <a:rPr lang="en-US" altLang="zh-CN" sz="2800" b="1" dirty="0"/>
              <a:t>1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{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		public </a:t>
            </a:r>
            <a:r>
              <a:rPr lang="en-US" altLang="zh-CN" sz="2800" dirty="0"/>
              <a:t>void Method()</a:t>
            </a:r>
          </a:p>
          <a:p>
            <a:pPr marL="0" indent="0">
              <a:buNone/>
            </a:pPr>
            <a:r>
              <a:rPr lang="en-US" altLang="zh-CN" sz="2800" dirty="0" smtClean="0"/>
              <a:t>		{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			</a:t>
            </a:r>
            <a:r>
              <a:rPr lang="en-US" altLang="zh-CN" sz="2800" i="1" dirty="0" err="1" smtClean="0"/>
              <a:t>Console</a:t>
            </a:r>
            <a:r>
              <a:rPr lang="en-US" altLang="zh-CN" sz="2800" dirty="0" err="1" smtClean="0"/>
              <a:t>.</a:t>
            </a:r>
            <a:r>
              <a:rPr lang="en-US" altLang="zh-CN" sz="2800" i="1" dirty="0" err="1" smtClean="0"/>
              <a:t>WriteLine</a:t>
            </a:r>
            <a:r>
              <a:rPr lang="en-US" altLang="zh-CN" sz="2800" dirty="0"/>
              <a:t>("Derived-Method");</a:t>
            </a:r>
          </a:p>
          <a:p>
            <a:pPr marL="0" indent="0">
              <a:buNone/>
            </a:pPr>
            <a:r>
              <a:rPr lang="en-US" altLang="zh-CN" sz="2800" dirty="0" smtClean="0"/>
              <a:t>		}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89124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848872" cy="489654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800" dirty="0"/>
              <a:t>原</a:t>
            </a:r>
            <a:r>
              <a:rPr lang="en-US" altLang="zh-CN" sz="2800" dirty="0"/>
              <a:t>Borland</a:t>
            </a:r>
            <a:r>
              <a:rPr lang="zh-CN" altLang="en-US" sz="2800" dirty="0"/>
              <a:t>公司的首席研发设计师安德斯</a:t>
            </a:r>
            <a:r>
              <a:rPr lang="en-US" altLang="zh-CN" sz="2800" dirty="0"/>
              <a:t>·</a:t>
            </a:r>
            <a:r>
              <a:rPr lang="zh-CN" altLang="en-US" sz="2800" dirty="0"/>
              <a:t>海尔斯伯格（</a:t>
            </a:r>
            <a:r>
              <a:rPr lang="en-US" altLang="zh-CN" sz="2800" dirty="0"/>
              <a:t>Anders Hejlsberg</a:t>
            </a:r>
            <a:r>
              <a:rPr lang="zh-CN" altLang="en-US" sz="2800" dirty="0"/>
              <a:t>）在微软开发了</a:t>
            </a:r>
            <a:r>
              <a:rPr lang="en-US" altLang="zh-CN" sz="2800" dirty="0"/>
              <a:t>Visual J++ 1.0</a:t>
            </a:r>
            <a:r>
              <a:rPr lang="zh-CN" altLang="en-US" sz="2800" dirty="0"/>
              <a:t>，很快的</a:t>
            </a:r>
            <a:r>
              <a:rPr lang="en-US" altLang="zh-CN" sz="2800" dirty="0"/>
              <a:t>Visual J++</a:t>
            </a:r>
            <a:r>
              <a:rPr lang="zh-CN" altLang="en-US" sz="2800" dirty="0"/>
              <a:t>由</a:t>
            </a:r>
            <a:r>
              <a:rPr lang="en-US" altLang="zh-CN" sz="2800" dirty="0"/>
              <a:t>1.1</a:t>
            </a:r>
            <a:r>
              <a:rPr lang="zh-CN" altLang="en-US" sz="2800" dirty="0"/>
              <a:t>版本升级到</a:t>
            </a:r>
            <a:r>
              <a:rPr lang="en-US" altLang="zh-CN" sz="2800" dirty="0"/>
              <a:t>6.0</a:t>
            </a:r>
            <a:r>
              <a:rPr lang="zh-CN" altLang="en-US" sz="2800" dirty="0"/>
              <a:t>版</a:t>
            </a:r>
            <a:r>
              <a:rPr lang="zh-CN" altLang="en-US" sz="2800" dirty="0" smtClean="0"/>
              <a:t>。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SUN</a:t>
            </a:r>
            <a:r>
              <a:rPr lang="zh-CN" altLang="en-US" sz="2800" dirty="0"/>
              <a:t>公司认为</a:t>
            </a:r>
            <a:r>
              <a:rPr lang="en-US" altLang="zh-CN" sz="2800" dirty="0"/>
              <a:t>Visual J++ </a:t>
            </a:r>
            <a:r>
              <a:rPr lang="zh-CN" altLang="en-US" sz="2800" dirty="0"/>
              <a:t>违反了</a:t>
            </a:r>
            <a:r>
              <a:rPr lang="en-US" altLang="zh-CN" sz="2800" dirty="0"/>
              <a:t>Java</a:t>
            </a:r>
            <a:r>
              <a:rPr lang="zh-CN" altLang="en-US" sz="2800" dirty="0"/>
              <a:t>开发平台的中立性，对微软提出了诉讼</a:t>
            </a:r>
            <a:r>
              <a:rPr lang="zh-CN" altLang="en-US" sz="2800" dirty="0" smtClean="0"/>
              <a:t>。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2000</a:t>
            </a:r>
            <a:r>
              <a:rPr lang="zh-CN" altLang="en-US" sz="2800" dirty="0"/>
              <a:t>年</a:t>
            </a:r>
            <a:r>
              <a:rPr lang="en-US" altLang="zh-CN" sz="2800" dirty="0"/>
              <a:t>6</a:t>
            </a:r>
            <a:r>
              <a:rPr lang="zh-CN" altLang="en-US" sz="2800" dirty="0"/>
              <a:t>月</a:t>
            </a:r>
            <a:r>
              <a:rPr lang="en-US" altLang="zh-CN" sz="2800" dirty="0"/>
              <a:t>26</a:t>
            </a:r>
            <a:r>
              <a:rPr lang="zh-CN" altLang="en-US" sz="2800" dirty="0"/>
              <a:t>日微软在奥兰多举行的“职业开发人员技术大会”（</a:t>
            </a:r>
            <a:r>
              <a:rPr lang="en-US" altLang="zh-CN" sz="2800" dirty="0"/>
              <a:t>PDC 2000</a:t>
            </a:r>
            <a:r>
              <a:rPr lang="zh-CN" altLang="en-US" sz="2800" dirty="0"/>
              <a:t>）上，发表新的语言</a:t>
            </a:r>
            <a:r>
              <a:rPr lang="en-US" altLang="zh-CN" sz="2800" dirty="0"/>
              <a:t>C#</a:t>
            </a:r>
            <a:r>
              <a:rPr lang="zh-CN" altLang="en-US" sz="2800" dirty="0" smtClean="0"/>
              <a:t>。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C</a:t>
            </a:r>
            <a:r>
              <a:rPr lang="en-US" altLang="zh-CN" sz="2800" dirty="0"/>
              <a:t>#</a:t>
            </a:r>
            <a:r>
              <a:rPr lang="zh-CN" altLang="en-US" sz="2800" dirty="0"/>
              <a:t>语言替换了</a:t>
            </a:r>
            <a:r>
              <a:rPr lang="en-US" altLang="zh-CN" sz="2800" dirty="0"/>
              <a:t>Visual J++</a:t>
            </a:r>
            <a:r>
              <a:rPr lang="zh-CN" altLang="en-US" sz="2800" dirty="0"/>
              <a:t>，语言本身深受</a:t>
            </a:r>
            <a:r>
              <a:rPr lang="en-US" altLang="zh-CN" sz="2800" dirty="0"/>
              <a:t>Visual Basic</a:t>
            </a:r>
            <a:r>
              <a:rPr lang="zh-CN" altLang="en-US" sz="2800" dirty="0"/>
              <a:t>、</a:t>
            </a:r>
            <a:r>
              <a:rPr lang="en-US" altLang="zh-CN" sz="2800" dirty="0"/>
              <a:t>Java</a:t>
            </a:r>
            <a:r>
              <a:rPr lang="zh-CN" altLang="en-US" sz="2800" dirty="0"/>
              <a:t>、</a:t>
            </a:r>
            <a:r>
              <a:rPr lang="en-US" altLang="zh-CN" sz="2800" dirty="0"/>
              <a:t>C</a:t>
            </a:r>
            <a:r>
              <a:rPr lang="zh-CN" altLang="en-US" sz="2800" dirty="0"/>
              <a:t>和</a:t>
            </a:r>
            <a:r>
              <a:rPr lang="en-US" altLang="zh-CN" sz="2800" dirty="0"/>
              <a:t>C++ </a:t>
            </a:r>
            <a:r>
              <a:rPr lang="zh-CN" altLang="en-US" sz="2800" dirty="0"/>
              <a:t>的影响。</a:t>
            </a:r>
          </a:p>
        </p:txBody>
      </p:sp>
    </p:spTree>
    <p:extLst>
      <p:ext uri="{BB962C8B-B14F-4D97-AF65-F5344CB8AC3E}">
        <p14:creationId xmlns:p14="http://schemas.microsoft.com/office/powerpoint/2010/main" val="309220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虚函数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968552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C</a:t>
            </a:r>
            <a:r>
              <a:rPr lang="en-US" altLang="zh-CN" sz="2800" dirty="0"/>
              <a:t>#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	Base </a:t>
            </a:r>
            <a:r>
              <a:rPr lang="en-US" altLang="zh-CN" sz="2800" dirty="0"/>
              <a:t>b = new Derived();</a:t>
            </a:r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b.Method</a:t>
            </a:r>
            <a:r>
              <a:rPr lang="en-US" altLang="zh-CN" sz="2800" dirty="0" smtClean="0"/>
              <a:t>();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输出</a:t>
            </a:r>
            <a:r>
              <a:rPr lang="en-US" altLang="zh-CN" sz="2800" dirty="0"/>
              <a:t>"</a:t>
            </a:r>
            <a:r>
              <a:rPr lang="en-US" altLang="zh-CN" sz="2800" dirty="0" smtClean="0"/>
              <a:t>Base-Method“</a:t>
            </a:r>
          </a:p>
          <a:p>
            <a:pPr marL="0" indent="0">
              <a:buNone/>
            </a:pPr>
            <a:r>
              <a:rPr lang="en-US" altLang="zh-CN" sz="2800" dirty="0"/>
              <a:t>	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warning </a:t>
            </a:r>
            <a:r>
              <a:rPr lang="en-US" altLang="zh-CN" sz="2400" dirty="0">
                <a:solidFill>
                  <a:srgbClr val="FF0000"/>
                </a:solidFill>
              </a:rPr>
              <a:t>CS0114: '</a:t>
            </a:r>
            <a:r>
              <a:rPr lang="en-US" altLang="zh-CN" sz="2400" dirty="0" err="1">
                <a:solidFill>
                  <a:srgbClr val="FF0000"/>
                </a:solidFill>
              </a:rPr>
              <a:t>Derived.Method</a:t>
            </a:r>
            <a:r>
              <a:rPr lang="en-US" altLang="zh-CN" sz="2400" dirty="0">
                <a:solidFill>
                  <a:srgbClr val="FF0000"/>
                </a:solidFill>
              </a:rPr>
              <a:t>()' hides inherited member '</a:t>
            </a:r>
            <a:r>
              <a:rPr lang="en-US" altLang="zh-CN" sz="2400" dirty="0" err="1">
                <a:solidFill>
                  <a:srgbClr val="FF0000"/>
                </a:solidFill>
              </a:rPr>
              <a:t>Base.Method</a:t>
            </a:r>
            <a:r>
              <a:rPr lang="en-US" altLang="zh-CN" sz="2400" dirty="0">
                <a:solidFill>
                  <a:srgbClr val="FF0000"/>
                </a:solidFill>
              </a:rPr>
              <a:t>()'. To make the current member override that implementation, add the override keyword. Otherwise add the new keyword.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1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虚函数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968552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C</a:t>
            </a:r>
            <a:r>
              <a:rPr lang="en-US" altLang="zh-CN" sz="2800" dirty="0"/>
              <a:t>#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class </a:t>
            </a:r>
            <a:r>
              <a:rPr lang="en-US" altLang="zh-CN" sz="2800" dirty="0"/>
              <a:t>Derived : </a:t>
            </a:r>
            <a:r>
              <a:rPr lang="en-US" altLang="zh-CN" sz="2800" dirty="0" smtClean="0"/>
              <a:t>Base </a:t>
            </a:r>
            <a:r>
              <a:rPr lang="en-US" altLang="zh-CN" sz="2800" b="1" dirty="0" smtClean="0"/>
              <a:t>// </a:t>
            </a:r>
            <a:r>
              <a:rPr lang="zh-CN" altLang="en-US" sz="2800" b="1" dirty="0" smtClean="0"/>
              <a:t>情况</a:t>
            </a:r>
            <a:r>
              <a:rPr lang="en-US" altLang="zh-CN" sz="2800" b="1" dirty="0" smtClean="0"/>
              <a:t>2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{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		public </a:t>
            </a:r>
            <a:r>
              <a:rPr lang="en-US" altLang="zh-CN" sz="2800" dirty="0" smtClean="0">
                <a:solidFill>
                  <a:srgbClr val="FF0000"/>
                </a:solidFill>
              </a:rPr>
              <a:t>override</a:t>
            </a:r>
            <a:r>
              <a:rPr lang="en-US" altLang="zh-CN" sz="2800" dirty="0" smtClean="0"/>
              <a:t> void </a:t>
            </a:r>
            <a:r>
              <a:rPr lang="en-US" altLang="zh-CN" sz="2800" dirty="0"/>
              <a:t>Method()</a:t>
            </a:r>
          </a:p>
          <a:p>
            <a:pPr marL="0" indent="0">
              <a:buNone/>
            </a:pPr>
            <a:r>
              <a:rPr lang="en-US" altLang="zh-CN" sz="2800" dirty="0" smtClean="0"/>
              <a:t>		{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			</a:t>
            </a:r>
            <a:r>
              <a:rPr lang="en-US" altLang="zh-CN" sz="2800" i="1" dirty="0" err="1" smtClean="0"/>
              <a:t>Console</a:t>
            </a:r>
            <a:r>
              <a:rPr lang="en-US" altLang="zh-CN" sz="2800" dirty="0" err="1" smtClean="0"/>
              <a:t>.</a:t>
            </a:r>
            <a:r>
              <a:rPr lang="en-US" altLang="zh-CN" sz="2800" i="1" dirty="0" err="1" smtClean="0"/>
              <a:t>WriteLine</a:t>
            </a:r>
            <a:r>
              <a:rPr lang="en-US" altLang="zh-CN" sz="2800" dirty="0"/>
              <a:t>("Derived-Method");</a:t>
            </a:r>
          </a:p>
          <a:p>
            <a:pPr marL="0" indent="0">
              <a:buNone/>
            </a:pPr>
            <a:r>
              <a:rPr lang="en-US" altLang="zh-CN" sz="2800" dirty="0" smtClean="0"/>
              <a:t>		}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	}</a:t>
            </a:r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>
                <a:solidFill>
                  <a:srgbClr val="FF0000"/>
                </a:solidFill>
              </a:rPr>
              <a:t>输出</a:t>
            </a:r>
            <a:r>
              <a:rPr lang="en-US" altLang="zh-CN" sz="2800" dirty="0">
                <a:solidFill>
                  <a:srgbClr val="FF0000"/>
                </a:solidFill>
              </a:rPr>
              <a:t>"Derived-Method"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3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虚函数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968552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C</a:t>
            </a:r>
            <a:r>
              <a:rPr lang="en-US" altLang="zh-CN" sz="2800" dirty="0"/>
              <a:t>#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class </a:t>
            </a:r>
            <a:r>
              <a:rPr lang="en-US" altLang="zh-CN" sz="2800" dirty="0"/>
              <a:t>Derived : </a:t>
            </a:r>
            <a:r>
              <a:rPr lang="en-US" altLang="zh-CN" sz="2800" dirty="0" smtClean="0"/>
              <a:t>Base </a:t>
            </a:r>
            <a:r>
              <a:rPr lang="en-US" altLang="zh-CN" sz="2800" b="1" dirty="0" smtClean="0"/>
              <a:t>// </a:t>
            </a:r>
            <a:r>
              <a:rPr lang="zh-CN" altLang="en-US" sz="2800" b="1" dirty="0" smtClean="0"/>
              <a:t>情况</a:t>
            </a:r>
            <a:r>
              <a:rPr lang="en-US" altLang="zh-CN" sz="2800" b="1" dirty="0"/>
              <a:t>3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{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		public </a:t>
            </a:r>
            <a:r>
              <a:rPr lang="en-US" altLang="zh-CN" sz="2800" dirty="0">
                <a:solidFill>
                  <a:srgbClr val="FF0000"/>
                </a:solidFill>
              </a:rPr>
              <a:t>new</a:t>
            </a:r>
            <a:r>
              <a:rPr lang="en-US" altLang="zh-CN" sz="2800" dirty="0" smtClean="0"/>
              <a:t> void </a:t>
            </a:r>
            <a:r>
              <a:rPr lang="en-US" altLang="zh-CN" sz="2800" dirty="0"/>
              <a:t>Method()</a:t>
            </a:r>
          </a:p>
          <a:p>
            <a:pPr marL="0" indent="0">
              <a:buNone/>
            </a:pPr>
            <a:r>
              <a:rPr lang="en-US" altLang="zh-CN" sz="2800" dirty="0" smtClean="0"/>
              <a:t>		{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			</a:t>
            </a:r>
            <a:r>
              <a:rPr lang="en-US" altLang="zh-CN" sz="2800" i="1" dirty="0" err="1" smtClean="0"/>
              <a:t>Console</a:t>
            </a:r>
            <a:r>
              <a:rPr lang="en-US" altLang="zh-CN" sz="2800" dirty="0" err="1" smtClean="0"/>
              <a:t>.</a:t>
            </a:r>
            <a:r>
              <a:rPr lang="en-US" altLang="zh-CN" sz="2800" i="1" dirty="0" err="1" smtClean="0"/>
              <a:t>WriteLine</a:t>
            </a:r>
            <a:r>
              <a:rPr lang="en-US" altLang="zh-CN" sz="2800" dirty="0"/>
              <a:t>("Derived-Method");</a:t>
            </a:r>
          </a:p>
          <a:p>
            <a:pPr marL="0" indent="0">
              <a:buNone/>
            </a:pPr>
            <a:r>
              <a:rPr lang="en-US" altLang="zh-CN" sz="2800" dirty="0" smtClean="0"/>
              <a:t>		}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	}</a:t>
            </a:r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>
                <a:solidFill>
                  <a:srgbClr val="FF0000"/>
                </a:solidFill>
              </a:rPr>
              <a:t>输出</a:t>
            </a:r>
            <a:r>
              <a:rPr lang="en-US" altLang="zh-CN" sz="2800" dirty="0">
                <a:solidFill>
                  <a:srgbClr val="FF0000"/>
                </a:solidFill>
              </a:rPr>
              <a:t>"</a:t>
            </a:r>
            <a:r>
              <a:rPr lang="en-US" altLang="zh-CN" sz="2800" dirty="0" smtClean="0">
                <a:solidFill>
                  <a:srgbClr val="FF0000"/>
                </a:solidFill>
              </a:rPr>
              <a:t>Base-Method" </a:t>
            </a:r>
            <a:r>
              <a:rPr lang="en-US" altLang="zh-CN" sz="2800" dirty="0" smtClean="0">
                <a:solidFill>
                  <a:srgbClr val="FF0000"/>
                </a:solidFill>
              </a:rPr>
              <a:t>   </a:t>
            </a:r>
            <a:r>
              <a:rPr lang="zh-CN" altLang="en-US" sz="2800" dirty="0" smtClean="0">
                <a:solidFill>
                  <a:srgbClr val="FF0000"/>
                </a:solidFill>
              </a:rPr>
              <a:t>没有</a:t>
            </a:r>
            <a:r>
              <a:rPr lang="en-US" altLang="zh-CN" sz="2800" dirty="0" smtClean="0">
                <a:solidFill>
                  <a:srgbClr val="FF0000"/>
                </a:solidFill>
              </a:rPr>
              <a:t>warning</a:t>
            </a:r>
          </a:p>
        </p:txBody>
      </p:sp>
    </p:spTree>
    <p:extLst>
      <p:ext uri="{BB962C8B-B14F-4D97-AF65-F5344CB8AC3E}">
        <p14:creationId xmlns:p14="http://schemas.microsoft.com/office/powerpoint/2010/main" val="294581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虚函数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968552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C#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	</a:t>
            </a:r>
            <a:r>
              <a:rPr lang="en-US" altLang="zh-CN" sz="2800" dirty="0" smtClean="0"/>
              <a:t> C#</a:t>
            </a:r>
            <a:r>
              <a:rPr lang="zh-CN" altLang="en-US" sz="2800" dirty="0" smtClean="0"/>
              <a:t>子类重写基类虚函数与</a:t>
            </a:r>
            <a:r>
              <a:rPr lang="en-US" altLang="zh-CN" sz="2800" dirty="0" smtClean="0"/>
              <a:t>C++</a:t>
            </a:r>
            <a:r>
              <a:rPr lang="zh-CN" altLang="en-US" sz="2800" dirty="0" smtClean="0"/>
              <a:t>规则不同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 smtClean="0"/>
              <a:t>子类函数中如果不添加任何关键字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情况</a:t>
            </a:r>
            <a:r>
              <a:rPr lang="en-US" altLang="zh-CN" sz="2800" dirty="0" smtClean="0"/>
              <a:t>1)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默认隐藏基类实现，编译器会有</a:t>
            </a:r>
            <a:r>
              <a:rPr lang="en-US" altLang="zh-CN" sz="2800" dirty="0" smtClean="0"/>
              <a:t>Warning</a:t>
            </a:r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子类函数添加</a:t>
            </a:r>
            <a:r>
              <a:rPr lang="en-US" altLang="zh-CN" sz="2800" dirty="0" smtClean="0"/>
              <a:t>new</a:t>
            </a:r>
            <a:r>
              <a:rPr lang="zh-CN" altLang="en-US" sz="2800" dirty="0" smtClean="0"/>
              <a:t>关键字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情况</a:t>
            </a:r>
            <a:r>
              <a:rPr lang="en-US" altLang="zh-CN" sz="2800" dirty="0" smtClean="0"/>
              <a:t>2)</a:t>
            </a:r>
            <a:r>
              <a:rPr lang="zh-CN" altLang="en-US" sz="2800" dirty="0" smtClean="0"/>
              <a:t>，隐藏基类实现，编译器无</a:t>
            </a:r>
            <a:r>
              <a:rPr lang="en-US" altLang="zh-CN" sz="2800" dirty="0" smtClean="0"/>
              <a:t>Warning</a:t>
            </a: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子</a:t>
            </a:r>
            <a:r>
              <a:rPr lang="zh-CN" altLang="en-US" sz="2800" dirty="0" smtClean="0"/>
              <a:t>类函数添加</a:t>
            </a:r>
            <a:r>
              <a:rPr lang="en-US" altLang="zh-CN" sz="2800" dirty="0" smtClean="0"/>
              <a:t>override</a:t>
            </a:r>
            <a:r>
              <a:rPr lang="zh-CN" altLang="en-US" sz="2800" dirty="0" smtClean="0"/>
              <a:t>关键字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情况</a:t>
            </a:r>
            <a:r>
              <a:rPr lang="en-US" altLang="zh-CN" sz="2800" dirty="0" smtClean="0"/>
              <a:t>3)</a:t>
            </a:r>
            <a:r>
              <a:rPr lang="zh-CN" altLang="en-US" sz="2800" dirty="0" smtClean="0"/>
              <a:t>，重写基类实现，编译器无</a:t>
            </a:r>
            <a:r>
              <a:rPr lang="en-US" altLang="zh-CN" sz="2800" dirty="0" smtClean="0"/>
              <a:t>Warning</a:t>
            </a: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b="1" dirty="0" smtClean="0"/>
              <a:t>大多时候预期是情况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，需要加上</a:t>
            </a:r>
            <a:r>
              <a:rPr lang="en-US" altLang="zh-CN" sz="2800" b="1" dirty="0" smtClean="0"/>
              <a:t>override</a:t>
            </a:r>
          </a:p>
        </p:txBody>
      </p:sp>
    </p:spTree>
    <p:extLst>
      <p:ext uri="{BB962C8B-B14F-4D97-AF65-F5344CB8AC3E}">
        <p14:creationId xmlns:p14="http://schemas.microsoft.com/office/powerpoint/2010/main" val="388595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值类型与引用类型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968552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C#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	</a:t>
            </a:r>
            <a:r>
              <a:rPr lang="zh-CN" altLang="en-US" sz="2800" dirty="0" smtClean="0"/>
              <a:t>对于</a:t>
            </a:r>
            <a:r>
              <a:rPr lang="en-US" altLang="zh-CN" sz="2800" dirty="0" smtClean="0"/>
              <a:t>C++</a:t>
            </a:r>
            <a:r>
              <a:rPr lang="zh-CN" altLang="en-US" sz="2800" dirty="0" smtClean="0"/>
              <a:t>开发者而言，这是我认为</a:t>
            </a:r>
            <a:r>
              <a:rPr lang="en-US" altLang="zh-CN" sz="2800" dirty="0" smtClean="0"/>
              <a:t>C#</a:t>
            </a:r>
            <a:r>
              <a:rPr lang="zh-CN" altLang="en-US" sz="2800" dirty="0" smtClean="0"/>
              <a:t>变化最大的地方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b="1" dirty="0"/>
              <a:t>	</a:t>
            </a:r>
            <a:r>
              <a:rPr lang="zh-CN" altLang="en-US" sz="2800" dirty="0"/>
              <a:t>值类型直接包含它们的数据，值类型的实例要么在堆栈上，要么内联在结构中。值类型可以</a:t>
            </a:r>
            <a:r>
              <a:rPr lang="zh-CN" altLang="en-US" sz="2800" dirty="0" smtClean="0"/>
              <a:t>是</a:t>
            </a:r>
            <a:r>
              <a:rPr lang="zh-CN" altLang="en-US" sz="2800" dirty="0"/>
              <a:t>内置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（由运行库实现）、用户定义的或枚举</a:t>
            </a:r>
            <a:r>
              <a:rPr lang="zh-CN" altLang="en-US" sz="2800" dirty="0" smtClean="0"/>
              <a:t>的。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引用</a:t>
            </a:r>
            <a:r>
              <a:rPr lang="zh-CN" altLang="en-US" sz="2800" dirty="0"/>
              <a:t>类型存储对值的内存地址的引用，位于堆上。引用类型可以是自描述类型、指针类型或接口类型。引用类型的类型可以由自描述类型的值来确定。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87102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值类型与引用类型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968552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C#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	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	</a:t>
            </a:r>
            <a:endParaRPr lang="en-US" altLang="zh-CN" sz="2800" b="1" dirty="0" smtClean="0"/>
          </a:p>
        </p:txBody>
      </p:sp>
      <p:pic>
        <p:nvPicPr>
          <p:cNvPr id="2" name="图片 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772816"/>
            <a:ext cx="6738938" cy="462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1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值类型与引用类型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96855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C</a:t>
            </a:r>
            <a:r>
              <a:rPr lang="en-US" altLang="zh-CN" sz="2400" dirty="0"/>
              <a:t>#</a:t>
            </a:r>
            <a:r>
              <a:rPr lang="zh-CN" altLang="en-US" sz="2400" dirty="0"/>
              <a:t>的所有值类型均隐式派生</a:t>
            </a:r>
            <a:r>
              <a:rPr lang="zh-CN" altLang="en-US" sz="2400" dirty="0" smtClean="0"/>
              <a:t>自</a:t>
            </a:r>
            <a:r>
              <a:rPr lang="en-US" altLang="zh-CN" sz="2400" dirty="0" err="1" smtClean="0"/>
              <a:t>System.ValueType</a:t>
            </a:r>
            <a:endParaRPr lang="zh-CN" altLang="en-US" sz="2400" dirty="0" smtClean="0"/>
          </a:p>
          <a:p>
            <a:pPr latinLnBrk="1"/>
            <a:r>
              <a:rPr lang="zh-CN" altLang="en-US" sz="2400" dirty="0" smtClean="0"/>
              <a:t>结构体</a:t>
            </a:r>
          </a:p>
          <a:p>
            <a:pPr lvl="1" latinLnBrk="1"/>
            <a:r>
              <a:rPr lang="zh-CN" altLang="en-US" sz="2400" dirty="0" smtClean="0"/>
              <a:t>数值类型</a:t>
            </a:r>
          </a:p>
          <a:p>
            <a:pPr lvl="2" latinLnBrk="1"/>
            <a:r>
              <a:rPr lang="zh-CN" altLang="en-US" dirty="0" smtClean="0"/>
              <a:t>整型</a:t>
            </a:r>
            <a:endParaRPr lang="en-US" altLang="zh-CN" dirty="0" smtClean="0"/>
          </a:p>
          <a:p>
            <a:pPr lvl="2" latinLnBrk="1"/>
            <a:r>
              <a:rPr lang="zh-CN" altLang="en-US" dirty="0" smtClean="0"/>
              <a:t>浮点型</a:t>
            </a:r>
            <a:endParaRPr lang="zh-CN" altLang="en-US" dirty="0"/>
          </a:p>
          <a:p>
            <a:pPr lvl="2" latinLnBrk="1"/>
            <a:r>
              <a:rPr lang="zh-CN" altLang="en-US" dirty="0"/>
              <a:t>用于财务计算的高精度</a:t>
            </a:r>
            <a:r>
              <a:rPr lang="en-US" altLang="zh-CN" dirty="0"/>
              <a:t>decimal</a:t>
            </a:r>
            <a:r>
              <a:rPr lang="zh-CN" altLang="en-US" dirty="0" smtClean="0"/>
              <a:t>型</a:t>
            </a:r>
            <a:endParaRPr lang="zh-CN" altLang="en-US" dirty="0"/>
          </a:p>
          <a:p>
            <a:pPr lvl="1" latinLnBrk="1"/>
            <a:r>
              <a:rPr lang="en-US" altLang="zh-CN" sz="2400" dirty="0"/>
              <a:t>bool</a:t>
            </a:r>
            <a:r>
              <a:rPr lang="zh-CN" altLang="en-US" sz="2400" dirty="0" smtClean="0"/>
              <a:t>型</a:t>
            </a:r>
            <a:endParaRPr lang="en-US" altLang="zh-CN" sz="2400" dirty="0"/>
          </a:p>
          <a:p>
            <a:pPr lvl="1" latinLnBrk="1"/>
            <a:r>
              <a:rPr lang="zh-CN" altLang="en-US" sz="2400" dirty="0" smtClean="0"/>
              <a:t>用户</a:t>
            </a:r>
            <a:r>
              <a:rPr lang="zh-CN" altLang="en-US" sz="2400" dirty="0"/>
              <a:t>定义的</a:t>
            </a:r>
            <a:r>
              <a:rPr lang="zh-CN" altLang="en-US" sz="2400" dirty="0" smtClean="0"/>
              <a:t>结构体</a:t>
            </a:r>
          </a:p>
          <a:p>
            <a:pPr latinLnBrk="1"/>
            <a:r>
              <a:rPr lang="zh-CN" altLang="en-US" sz="2400" dirty="0" smtClean="0"/>
              <a:t>枚举</a:t>
            </a:r>
          </a:p>
          <a:p>
            <a:pPr latinLnBrk="1"/>
            <a:r>
              <a:rPr lang="zh-CN" altLang="en-US" sz="2400" dirty="0" smtClean="0"/>
              <a:t>可</a:t>
            </a:r>
            <a:r>
              <a:rPr lang="zh-CN" altLang="en-US" sz="2400" dirty="0"/>
              <a:t>空</a:t>
            </a:r>
            <a:r>
              <a:rPr lang="zh-CN" altLang="en-US" sz="2400" dirty="0" smtClean="0"/>
              <a:t>类型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10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值类型与引用类型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96855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C</a:t>
            </a:r>
            <a:r>
              <a:rPr lang="en-US" altLang="zh-CN" sz="2400" dirty="0"/>
              <a:t>#</a:t>
            </a:r>
            <a:r>
              <a:rPr lang="zh-CN" altLang="en-US" sz="2400" dirty="0"/>
              <a:t>有以下一些引用</a:t>
            </a:r>
            <a:r>
              <a:rPr lang="zh-CN" altLang="en-US" sz="2400" dirty="0" smtClean="0"/>
              <a:t>类型</a:t>
            </a:r>
            <a:endParaRPr lang="zh-CN" altLang="en-US" sz="2400" dirty="0"/>
          </a:p>
          <a:p>
            <a:pPr latinLnBrk="1"/>
            <a:r>
              <a:rPr lang="zh-CN" altLang="en-US" sz="2400" dirty="0" smtClean="0"/>
              <a:t>数组</a:t>
            </a:r>
            <a:endParaRPr lang="zh-CN" altLang="en-US" sz="2400" dirty="0"/>
          </a:p>
          <a:p>
            <a:pPr latinLnBrk="1"/>
            <a:r>
              <a:rPr lang="zh-CN" altLang="en-US" sz="2400" dirty="0"/>
              <a:t>用户用定义的以下</a:t>
            </a:r>
            <a:r>
              <a:rPr lang="zh-CN" altLang="en-US" sz="2400" dirty="0" smtClean="0"/>
              <a:t>类型</a:t>
            </a:r>
            <a:endParaRPr lang="zh-CN" altLang="en-US" sz="2400" dirty="0"/>
          </a:p>
          <a:p>
            <a:pPr lvl="1" latinLnBrk="1"/>
            <a:r>
              <a:rPr lang="zh-CN" altLang="en-US" sz="2400" dirty="0" smtClean="0"/>
              <a:t>类</a:t>
            </a:r>
            <a:endParaRPr lang="zh-CN" altLang="en-US" sz="2400" dirty="0"/>
          </a:p>
          <a:p>
            <a:pPr lvl="1" latinLnBrk="1"/>
            <a:r>
              <a:rPr lang="zh-CN" altLang="en-US" sz="2400" dirty="0" smtClean="0"/>
              <a:t>接口</a:t>
            </a:r>
            <a:endParaRPr lang="en-US" altLang="zh-CN" sz="2400" dirty="0"/>
          </a:p>
          <a:p>
            <a:pPr lvl="1" latinLnBrk="1"/>
            <a:r>
              <a:rPr lang="zh-CN" altLang="en-US" sz="2400" dirty="0" smtClean="0"/>
              <a:t>委托</a:t>
            </a:r>
            <a:endParaRPr lang="zh-CN" altLang="en-US" sz="2400" dirty="0"/>
          </a:p>
          <a:p>
            <a:pPr latinLnBrk="1"/>
            <a:r>
              <a:rPr lang="en-US" altLang="zh-CN" sz="2400" dirty="0" smtClean="0"/>
              <a:t>object</a:t>
            </a:r>
            <a:endParaRPr lang="zh-CN" altLang="en-US" sz="2400" dirty="0" smtClean="0"/>
          </a:p>
          <a:p>
            <a:pPr latinLnBrk="1"/>
            <a:r>
              <a:rPr lang="zh-CN" altLang="en-US" sz="2400" dirty="0" smtClean="0"/>
              <a:t>字符串：</a:t>
            </a:r>
            <a:r>
              <a:rPr lang="en-US" altLang="zh-CN" sz="2400" dirty="0" smtClean="0"/>
              <a:t>string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467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值类型与引用类型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968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引用类型：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class </a:t>
            </a:r>
            <a:r>
              <a:rPr lang="en-US" altLang="zh-CN" sz="2400" dirty="0" err="1" smtClean="0"/>
              <a:t>MyClass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	{</a:t>
            </a:r>
          </a:p>
          <a:p>
            <a:pPr marL="0" indent="0">
              <a:buNone/>
            </a:pPr>
            <a:r>
              <a:rPr lang="en-US" altLang="zh-CN" sz="2400" dirty="0" smtClean="0"/>
              <a:t>        		public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Value;</a:t>
            </a:r>
          </a:p>
          <a:p>
            <a:pPr marL="0" indent="0">
              <a:buNone/>
            </a:pPr>
            <a:r>
              <a:rPr lang="en-US" altLang="zh-CN" sz="2400" dirty="0" smtClean="0"/>
              <a:t>    	}</a:t>
            </a:r>
          </a:p>
          <a:p>
            <a:pPr marL="0" indent="0">
              <a:buNone/>
            </a:pPr>
            <a:r>
              <a:rPr lang="zh-CN" altLang="en-US" sz="2400" dirty="0" smtClean="0"/>
              <a:t>值类型：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	</a:t>
            </a:r>
            <a:r>
              <a:rPr lang="en-US" altLang="zh-CN" sz="2400" dirty="0" err="1" smtClean="0"/>
              <a:t>struct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MyStruct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	{</a:t>
            </a:r>
          </a:p>
          <a:p>
            <a:pPr marL="0" indent="0">
              <a:buNone/>
            </a:pPr>
            <a:r>
              <a:rPr lang="en-US" altLang="zh-CN" sz="2400" dirty="0" smtClean="0"/>
              <a:t>        		public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Value;</a:t>
            </a:r>
          </a:p>
          <a:p>
            <a:pPr marL="0" indent="0">
              <a:buNone/>
            </a:pPr>
            <a:r>
              <a:rPr lang="en-US" altLang="zh-CN" sz="2400" dirty="0" smtClean="0"/>
              <a:t>    	}</a:t>
            </a: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作为函数参数时，引用类型</a:t>
            </a:r>
            <a:r>
              <a:rPr lang="en-US" altLang="zh-CN" sz="2400" dirty="0">
                <a:solidFill>
                  <a:srgbClr val="FF0000"/>
                </a:solidFill>
              </a:rPr>
              <a:t>passed by </a:t>
            </a:r>
            <a:r>
              <a:rPr lang="en-US" altLang="zh-CN" sz="2400" dirty="0" smtClean="0">
                <a:solidFill>
                  <a:srgbClr val="FF0000"/>
                </a:solidFill>
              </a:rPr>
              <a:t>reference</a:t>
            </a:r>
            <a:r>
              <a:rPr lang="zh-CN" altLang="en-US" sz="2400" dirty="0" smtClean="0">
                <a:solidFill>
                  <a:srgbClr val="FF0000"/>
                </a:solidFill>
              </a:rPr>
              <a:t>，值类型</a:t>
            </a:r>
            <a:r>
              <a:rPr lang="en-US" altLang="zh-CN" sz="2400" dirty="0">
                <a:solidFill>
                  <a:srgbClr val="FF0000"/>
                </a:solidFill>
              </a:rPr>
              <a:t>passed by value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11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值类型与引用类型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968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public </a:t>
            </a:r>
            <a:r>
              <a:rPr lang="en-US" altLang="zh-CN" sz="2000" dirty="0" smtClean="0"/>
              <a:t>static void </a:t>
            </a:r>
            <a:r>
              <a:rPr lang="en-US" altLang="zh-CN" sz="2000" dirty="0" err="1" smtClean="0"/>
              <a:t>ChangeValue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MyClass</a:t>
            </a:r>
            <a:r>
              <a:rPr lang="en-US" altLang="zh-CN" sz="2000" dirty="0" smtClean="0"/>
              <a:t> c, </a:t>
            </a:r>
            <a:r>
              <a:rPr lang="en-US" altLang="zh-CN" sz="2000" dirty="0" err="1" smtClean="0"/>
              <a:t>MyStruct</a:t>
            </a:r>
            <a:r>
              <a:rPr lang="en-US" altLang="zh-CN" sz="2000" dirty="0" smtClean="0"/>
              <a:t> s)</a:t>
            </a:r>
          </a:p>
          <a:p>
            <a:pPr marL="0" indent="0">
              <a:buNone/>
            </a:pPr>
            <a:r>
              <a:rPr lang="en-US" altLang="zh-CN" sz="2000" dirty="0" smtClean="0"/>
              <a:t>       	 {</a:t>
            </a:r>
          </a:p>
          <a:p>
            <a:pPr marL="0" indent="0">
              <a:buNone/>
            </a:pPr>
            <a:r>
              <a:rPr lang="en-US" altLang="zh-CN" sz="2000" dirty="0" smtClean="0"/>
              <a:t>            		</a:t>
            </a:r>
            <a:r>
              <a:rPr lang="en-US" altLang="zh-CN" sz="2000" dirty="0" err="1" smtClean="0"/>
              <a:t>c.Value</a:t>
            </a:r>
            <a:r>
              <a:rPr lang="en-US" altLang="zh-CN" sz="2000" dirty="0" smtClean="0"/>
              <a:t> = 2;</a:t>
            </a:r>
          </a:p>
          <a:p>
            <a:pPr marL="0" indent="0">
              <a:buNone/>
            </a:pPr>
            <a:r>
              <a:rPr lang="en-US" altLang="zh-CN" sz="2000" dirty="0" smtClean="0"/>
              <a:t>            		</a:t>
            </a:r>
            <a:r>
              <a:rPr lang="en-US" altLang="zh-CN" sz="2000" dirty="0" err="1" smtClean="0"/>
              <a:t>s.Value</a:t>
            </a:r>
            <a:r>
              <a:rPr lang="en-US" altLang="zh-CN" sz="2000" dirty="0" smtClean="0"/>
              <a:t> = 2;</a:t>
            </a:r>
          </a:p>
          <a:p>
            <a:pPr marL="0" indent="0">
              <a:buNone/>
            </a:pPr>
            <a:r>
              <a:rPr lang="en-US" altLang="zh-CN" sz="2000" dirty="0" smtClean="0"/>
              <a:t>       	 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MyClass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myClass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MyClass</a:t>
            </a:r>
            <a:r>
              <a:rPr lang="en-US" altLang="zh-CN" sz="2000" dirty="0" smtClean="0"/>
              <a:t>();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MyStruct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myStruct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MyStruct</a:t>
            </a:r>
            <a:r>
              <a:rPr lang="en-US" altLang="zh-CN" sz="2000" dirty="0"/>
              <a:t>();</a:t>
            </a:r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myClass.Value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1;</a:t>
            </a:r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myStruct.Value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1;</a:t>
            </a:r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ChangeValue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myClass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myStruct</a:t>
            </a:r>
            <a:r>
              <a:rPr lang="en-US" altLang="zh-CN" sz="2000" dirty="0"/>
              <a:t>);</a:t>
            </a:r>
          </a:p>
          <a:p>
            <a:pPr marL="0" indent="0">
              <a:buNone/>
            </a:pPr>
            <a:r>
              <a:rPr lang="en-US" altLang="zh-CN" sz="2000" i="1" dirty="0" smtClean="0"/>
              <a:t>	</a:t>
            </a:r>
            <a:r>
              <a:rPr lang="en-US" altLang="zh-CN" sz="2000" i="1" dirty="0" err="1" smtClean="0"/>
              <a:t>Console</a:t>
            </a:r>
            <a:r>
              <a:rPr lang="en-US" altLang="zh-CN" sz="2000" dirty="0" err="1" smtClean="0"/>
              <a:t>.</a:t>
            </a:r>
            <a:r>
              <a:rPr lang="en-US" altLang="zh-CN" sz="2000" i="1" dirty="0" err="1" smtClean="0"/>
              <a:t>WriteLine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myClass.Value</a:t>
            </a:r>
            <a:r>
              <a:rPr lang="en-US" altLang="zh-CN" sz="2000" dirty="0" smtClean="0"/>
              <a:t>);		// </a:t>
            </a:r>
            <a:r>
              <a:rPr lang="zh-CN" altLang="en-US" sz="2000" dirty="0" smtClean="0"/>
              <a:t>输出：</a:t>
            </a:r>
            <a:r>
              <a:rPr lang="en-US" altLang="zh-CN" sz="2000" dirty="0" smtClean="0"/>
              <a:t>2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i="1" dirty="0" smtClean="0"/>
              <a:t>	</a:t>
            </a:r>
            <a:r>
              <a:rPr lang="en-US" altLang="zh-CN" sz="2000" i="1" dirty="0" err="1" smtClean="0"/>
              <a:t>Console</a:t>
            </a:r>
            <a:r>
              <a:rPr lang="en-US" altLang="zh-CN" sz="2000" dirty="0" err="1" smtClean="0"/>
              <a:t>.</a:t>
            </a:r>
            <a:r>
              <a:rPr lang="en-US" altLang="zh-CN" sz="2000" i="1" dirty="0" err="1" smtClean="0"/>
              <a:t>WriteLine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myStruct.Value</a:t>
            </a:r>
            <a:r>
              <a:rPr lang="en-US" altLang="zh-CN" sz="2000" dirty="0" smtClean="0"/>
              <a:t>);		// </a:t>
            </a:r>
            <a:r>
              <a:rPr lang="zh-CN" altLang="en-US" sz="2000" dirty="0" smtClean="0"/>
              <a:t>输出：</a:t>
            </a:r>
            <a:r>
              <a:rPr lang="en-US" altLang="zh-CN" sz="2000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5114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624" y="5733256"/>
            <a:ext cx="6984776" cy="837807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Anders </a:t>
            </a:r>
            <a:r>
              <a:rPr lang="en-US" altLang="zh-CN" sz="2800" dirty="0" smtClean="0"/>
              <a:t>Hejlsberg</a:t>
            </a:r>
            <a:r>
              <a:rPr lang="zh-CN" altLang="en-US" sz="2800" dirty="0" smtClean="0"/>
              <a:t>（</a:t>
            </a:r>
            <a:r>
              <a:rPr lang="zh-CN" altLang="en-US" sz="2400" b="1" dirty="0"/>
              <a:t>安德斯</a:t>
            </a:r>
            <a:r>
              <a:rPr lang="en-US" altLang="zh-CN" sz="2400" b="1" dirty="0"/>
              <a:t>·</a:t>
            </a:r>
            <a:r>
              <a:rPr lang="zh-CN" altLang="en-US" sz="2400" b="1" dirty="0"/>
              <a:t>海尔斯伯格</a:t>
            </a:r>
            <a:r>
              <a:rPr lang="zh-CN" altLang="en-US" sz="2800" dirty="0" smtClean="0"/>
              <a:t>）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Delphi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.Net</a:t>
            </a:r>
            <a:r>
              <a:rPr lang="zh-CN" altLang="en-US" sz="2800" dirty="0"/>
              <a:t>、</a:t>
            </a:r>
            <a:r>
              <a:rPr lang="en-US" altLang="zh-CN" sz="2800" dirty="0"/>
              <a:t>C# </a:t>
            </a:r>
            <a:r>
              <a:rPr lang="zh-CN" altLang="en-US" sz="2800" dirty="0"/>
              <a:t>之父</a:t>
            </a:r>
          </a:p>
        </p:txBody>
      </p:sp>
      <p:pic>
        <p:nvPicPr>
          <p:cNvPr id="1028" name="Picture 4" descr="https://upload.wikimedia.org/wikipedia/commons/thumb/7/7b/Anders_Hejlsberg_at_PDC2008.jpg/800px-Anders_Hejlsberg_at_PDC20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170" y="332656"/>
            <a:ext cx="3384376" cy="507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68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值类型与引用类型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968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	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	public </a:t>
            </a:r>
            <a:r>
              <a:rPr lang="en-US" altLang="zh-CN" sz="2000" dirty="0" smtClean="0"/>
              <a:t>static void </a:t>
            </a:r>
            <a:r>
              <a:rPr lang="en-US" altLang="zh-CN" sz="2000" dirty="0" err="1" smtClean="0"/>
              <a:t>ChangeValue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MyClass</a:t>
            </a:r>
            <a:r>
              <a:rPr lang="en-US" altLang="zh-CN" sz="2000" dirty="0" smtClean="0"/>
              <a:t> c, </a:t>
            </a:r>
            <a:r>
              <a:rPr lang="en-US" altLang="zh-CN" sz="2000" dirty="0">
                <a:solidFill>
                  <a:srgbClr val="FF0000"/>
                </a:solidFill>
              </a:rPr>
              <a:t>ref </a:t>
            </a:r>
            <a:r>
              <a:rPr lang="en-US" altLang="zh-CN" sz="2000" dirty="0" err="1" smtClean="0"/>
              <a:t>MyStruct</a:t>
            </a:r>
            <a:r>
              <a:rPr lang="en-US" altLang="zh-CN" sz="2000" dirty="0" smtClean="0"/>
              <a:t> s)</a:t>
            </a:r>
          </a:p>
          <a:p>
            <a:pPr marL="0" indent="0">
              <a:buNone/>
            </a:pPr>
            <a:r>
              <a:rPr lang="en-US" altLang="zh-CN" sz="2000" dirty="0" smtClean="0"/>
              <a:t>       	 {</a:t>
            </a:r>
          </a:p>
          <a:p>
            <a:pPr marL="0" indent="0">
              <a:buNone/>
            </a:pPr>
            <a:r>
              <a:rPr lang="en-US" altLang="zh-CN" sz="2000" dirty="0" smtClean="0"/>
              <a:t>            		</a:t>
            </a:r>
            <a:r>
              <a:rPr lang="en-US" altLang="zh-CN" sz="2000" dirty="0" err="1" smtClean="0"/>
              <a:t>c.Value</a:t>
            </a:r>
            <a:r>
              <a:rPr lang="en-US" altLang="zh-CN" sz="2000" dirty="0" smtClean="0"/>
              <a:t> = 2;</a:t>
            </a:r>
          </a:p>
          <a:p>
            <a:pPr marL="0" indent="0">
              <a:buNone/>
            </a:pPr>
            <a:r>
              <a:rPr lang="en-US" altLang="zh-CN" sz="2000" dirty="0" smtClean="0"/>
              <a:t>            		</a:t>
            </a:r>
            <a:r>
              <a:rPr lang="en-US" altLang="zh-CN" sz="2000" dirty="0" err="1" smtClean="0"/>
              <a:t>s.Value</a:t>
            </a:r>
            <a:r>
              <a:rPr lang="en-US" altLang="zh-CN" sz="2000" dirty="0" smtClean="0"/>
              <a:t> = 2;</a:t>
            </a:r>
          </a:p>
          <a:p>
            <a:pPr marL="0" indent="0">
              <a:buNone/>
            </a:pPr>
            <a:r>
              <a:rPr lang="en-US" altLang="zh-CN" sz="2000" dirty="0" smtClean="0"/>
              <a:t>       	 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MyClass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myClass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MyClass</a:t>
            </a:r>
            <a:r>
              <a:rPr lang="en-US" altLang="zh-CN" sz="2000" dirty="0" smtClean="0"/>
              <a:t>();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MyStruct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myStruct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MyStruct</a:t>
            </a:r>
            <a:r>
              <a:rPr lang="en-US" altLang="zh-CN" sz="2000" dirty="0"/>
              <a:t>();</a:t>
            </a:r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myClass.Value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1;</a:t>
            </a:r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myStruct.Value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1;</a:t>
            </a:r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ChangeValue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myClass</a:t>
            </a:r>
            <a:r>
              <a:rPr lang="en-US" altLang="zh-CN" sz="2000" dirty="0"/>
              <a:t>, </a:t>
            </a:r>
            <a:r>
              <a:rPr lang="en-US" altLang="zh-CN" sz="2000" dirty="0" smtClean="0">
                <a:solidFill>
                  <a:srgbClr val="FF0000"/>
                </a:solidFill>
              </a:rPr>
              <a:t>ref </a:t>
            </a:r>
            <a:r>
              <a:rPr lang="en-US" altLang="zh-CN" sz="2000" dirty="0" err="1" smtClean="0"/>
              <a:t>myStruct</a:t>
            </a:r>
            <a:r>
              <a:rPr lang="en-US" altLang="zh-CN" sz="2000" dirty="0"/>
              <a:t>);</a:t>
            </a:r>
          </a:p>
          <a:p>
            <a:pPr marL="0" indent="0">
              <a:buNone/>
            </a:pPr>
            <a:r>
              <a:rPr lang="en-US" altLang="zh-CN" sz="2000" i="1" dirty="0" smtClean="0"/>
              <a:t>	</a:t>
            </a:r>
            <a:r>
              <a:rPr lang="en-US" altLang="zh-CN" sz="2000" i="1" dirty="0" err="1" smtClean="0"/>
              <a:t>Console</a:t>
            </a:r>
            <a:r>
              <a:rPr lang="en-US" altLang="zh-CN" sz="2000" dirty="0" err="1" smtClean="0"/>
              <a:t>.</a:t>
            </a:r>
            <a:r>
              <a:rPr lang="en-US" altLang="zh-CN" sz="2000" i="1" dirty="0" err="1" smtClean="0"/>
              <a:t>WriteLine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myClass.Value</a:t>
            </a:r>
            <a:r>
              <a:rPr lang="en-US" altLang="zh-CN" sz="2000" dirty="0" smtClean="0"/>
              <a:t>);		// </a:t>
            </a:r>
            <a:r>
              <a:rPr lang="zh-CN" altLang="en-US" sz="2000" dirty="0" smtClean="0"/>
              <a:t>输出：</a:t>
            </a:r>
            <a:r>
              <a:rPr lang="en-US" altLang="zh-CN" sz="2000" dirty="0" smtClean="0"/>
              <a:t>2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i="1" dirty="0" smtClean="0"/>
              <a:t>	</a:t>
            </a:r>
            <a:r>
              <a:rPr lang="en-US" altLang="zh-CN" sz="2000" i="1" dirty="0" err="1" smtClean="0"/>
              <a:t>Console</a:t>
            </a:r>
            <a:r>
              <a:rPr lang="en-US" altLang="zh-CN" sz="2000" dirty="0" err="1" smtClean="0"/>
              <a:t>.</a:t>
            </a:r>
            <a:r>
              <a:rPr lang="en-US" altLang="zh-CN" sz="2000" i="1" dirty="0" err="1" smtClean="0"/>
              <a:t>WriteLine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myStruct.Value</a:t>
            </a:r>
            <a:r>
              <a:rPr lang="en-US" altLang="zh-CN" sz="2000" dirty="0" smtClean="0"/>
              <a:t>);		// </a:t>
            </a:r>
            <a:r>
              <a:rPr lang="zh-CN" altLang="en-US" sz="2000" dirty="0" smtClean="0"/>
              <a:t>输出：</a:t>
            </a:r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0143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值类型与引用类型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968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public </a:t>
            </a:r>
            <a:r>
              <a:rPr lang="en-US" altLang="zh-CN" sz="2000" dirty="0" smtClean="0"/>
              <a:t>static void </a:t>
            </a:r>
            <a:r>
              <a:rPr lang="en-US" altLang="zh-CN" sz="2000" dirty="0" err="1" smtClean="0"/>
              <a:t>ChangeValue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MyClass</a:t>
            </a:r>
            <a:r>
              <a:rPr lang="en-US" altLang="zh-CN" sz="2000" dirty="0" smtClean="0"/>
              <a:t> c, </a:t>
            </a:r>
            <a:r>
              <a:rPr lang="en-US" altLang="zh-CN" sz="2000" dirty="0" err="1" smtClean="0"/>
              <a:t>MyStruct</a:t>
            </a:r>
            <a:r>
              <a:rPr lang="en-US" altLang="zh-CN" sz="2000" dirty="0" smtClean="0"/>
              <a:t> s)</a:t>
            </a:r>
          </a:p>
          <a:p>
            <a:pPr marL="0" indent="0">
              <a:buNone/>
            </a:pPr>
            <a:r>
              <a:rPr lang="en-US" altLang="zh-CN" sz="2000" dirty="0" smtClean="0"/>
              <a:t>       	 {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dirty="0">
                <a:solidFill>
                  <a:srgbClr val="FF0000"/>
                </a:solidFill>
              </a:rPr>
              <a:t>c = new </a:t>
            </a:r>
            <a:r>
              <a:rPr lang="en-US" altLang="zh-CN" sz="2000" dirty="0" err="1">
                <a:solidFill>
                  <a:srgbClr val="FF0000"/>
                </a:solidFill>
              </a:rPr>
              <a:t>MyClass</a:t>
            </a:r>
            <a:r>
              <a:rPr lang="en-US" altLang="zh-CN" sz="2000" dirty="0">
                <a:solidFill>
                  <a:srgbClr val="FF0000"/>
                </a:solidFill>
              </a:rPr>
              <a:t>();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/>
              <a:t>            		</a:t>
            </a:r>
            <a:r>
              <a:rPr lang="en-US" altLang="zh-CN" sz="2000" dirty="0" err="1" smtClean="0"/>
              <a:t>c.Value</a:t>
            </a:r>
            <a:r>
              <a:rPr lang="en-US" altLang="zh-CN" sz="2000" dirty="0" smtClean="0"/>
              <a:t> = 2;</a:t>
            </a:r>
          </a:p>
          <a:p>
            <a:pPr marL="0" indent="0">
              <a:buNone/>
            </a:pPr>
            <a:r>
              <a:rPr lang="en-US" altLang="zh-CN" sz="2000" dirty="0" smtClean="0"/>
              <a:t>            		</a:t>
            </a:r>
            <a:r>
              <a:rPr lang="en-US" altLang="zh-CN" sz="2000" dirty="0" err="1" smtClean="0"/>
              <a:t>s.Value</a:t>
            </a:r>
            <a:r>
              <a:rPr lang="en-US" altLang="zh-CN" sz="2000" dirty="0" smtClean="0"/>
              <a:t> = 2;</a:t>
            </a:r>
          </a:p>
          <a:p>
            <a:pPr marL="0" indent="0">
              <a:buNone/>
            </a:pPr>
            <a:r>
              <a:rPr lang="en-US" altLang="zh-CN" sz="2000" dirty="0" smtClean="0"/>
              <a:t>       	 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MyClass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myClass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MyClass</a:t>
            </a:r>
            <a:r>
              <a:rPr lang="en-US" altLang="zh-CN" sz="2000" dirty="0" smtClean="0"/>
              <a:t>();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MyStruct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myStruct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MyStruct</a:t>
            </a:r>
            <a:r>
              <a:rPr lang="en-US" altLang="zh-CN" sz="2000" dirty="0"/>
              <a:t>();</a:t>
            </a:r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myClass.Value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1;</a:t>
            </a:r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myStruct.Value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1;</a:t>
            </a:r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ChangeValue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myClass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myStruct</a:t>
            </a:r>
            <a:r>
              <a:rPr lang="en-US" altLang="zh-CN" sz="2000" dirty="0"/>
              <a:t>);</a:t>
            </a:r>
          </a:p>
          <a:p>
            <a:pPr marL="0" indent="0">
              <a:buNone/>
            </a:pPr>
            <a:r>
              <a:rPr lang="en-US" altLang="zh-CN" sz="2000" i="1" dirty="0" smtClean="0"/>
              <a:t>	</a:t>
            </a:r>
            <a:r>
              <a:rPr lang="en-US" altLang="zh-CN" sz="2000" i="1" dirty="0" err="1" smtClean="0"/>
              <a:t>Console</a:t>
            </a:r>
            <a:r>
              <a:rPr lang="en-US" altLang="zh-CN" sz="2000" dirty="0" err="1" smtClean="0"/>
              <a:t>.</a:t>
            </a:r>
            <a:r>
              <a:rPr lang="en-US" altLang="zh-CN" sz="2000" i="1" dirty="0" err="1" smtClean="0"/>
              <a:t>WriteLine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myClass.Value</a:t>
            </a:r>
            <a:r>
              <a:rPr lang="en-US" altLang="zh-CN" sz="2000" dirty="0" smtClean="0"/>
              <a:t>);		// </a:t>
            </a:r>
            <a:r>
              <a:rPr lang="zh-CN" altLang="en-US" sz="2000" dirty="0" smtClean="0"/>
              <a:t>输出：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zh-CN" sz="2000" i="1" dirty="0" smtClean="0"/>
              <a:t>	</a:t>
            </a:r>
            <a:r>
              <a:rPr lang="en-US" altLang="zh-CN" sz="2000" i="1" dirty="0" err="1" smtClean="0"/>
              <a:t>Console</a:t>
            </a:r>
            <a:r>
              <a:rPr lang="en-US" altLang="zh-CN" sz="2000" dirty="0" err="1" smtClean="0"/>
              <a:t>.</a:t>
            </a:r>
            <a:r>
              <a:rPr lang="en-US" altLang="zh-CN" sz="2000" i="1" dirty="0" err="1" smtClean="0"/>
              <a:t>WriteLine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myStruct.Value</a:t>
            </a:r>
            <a:r>
              <a:rPr lang="en-US" altLang="zh-CN" sz="2000" dirty="0" smtClean="0"/>
              <a:t>);		// </a:t>
            </a:r>
            <a:r>
              <a:rPr lang="zh-CN" altLang="en-US" sz="2000" dirty="0" smtClean="0"/>
              <a:t>输出：</a:t>
            </a:r>
            <a:r>
              <a:rPr lang="en-US" altLang="zh-CN" sz="2000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0052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值类型与引用类型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968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public </a:t>
            </a:r>
            <a:r>
              <a:rPr lang="en-US" altLang="zh-CN" sz="2000" dirty="0" smtClean="0"/>
              <a:t>static void </a:t>
            </a:r>
            <a:r>
              <a:rPr lang="en-US" altLang="zh-CN" sz="2000" dirty="0" err="1" smtClean="0"/>
              <a:t>ChangeValue</a:t>
            </a:r>
            <a:r>
              <a:rPr lang="en-US" altLang="zh-CN" sz="2000" dirty="0" smtClean="0"/>
              <a:t>(</a:t>
            </a:r>
            <a:r>
              <a:rPr lang="en-US" altLang="zh-CN" sz="2000" dirty="0">
                <a:solidFill>
                  <a:srgbClr val="FF0000"/>
                </a:solidFill>
              </a:rPr>
              <a:t>ref  </a:t>
            </a:r>
            <a:r>
              <a:rPr lang="en-US" altLang="zh-CN" sz="2000" dirty="0" err="1" smtClean="0"/>
              <a:t>MyClass</a:t>
            </a:r>
            <a:r>
              <a:rPr lang="en-US" altLang="zh-CN" sz="2000" dirty="0" smtClean="0"/>
              <a:t> c, </a:t>
            </a:r>
            <a:r>
              <a:rPr lang="en-US" altLang="zh-CN" sz="2000" dirty="0" err="1" smtClean="0"/>
              <a:t>MyStruct</a:t>
            </a:r>
            <a:r>
              <a:rPr lang="en-US" altLang="zh-CN" sz="2000" dirty="0" smtClean="0"/>
              <a:t> s)</a:t>
            </a:r>
          </a:p>
          <a:p>
            <a:pPr marL="0" indent="0">
              <a:buNone/>
            </a:pPr>
            <a:r>
              <a:rPr lang="en-US" altLang="zh-CN" sz="2000" dirty="0" smtClean="0"/>
              <a:t>       	 {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dirty="0">
                <a:solidFill>
                  <a:srgbClr val="FF0000"/>
                </a:solidFill>
              </a:rPr>
              <a:t>c = new </a:t>
            </a:r>
            <a:r>
              <a:rPr lang="en-US" altLang="zh-CN" sz="2000" dirty="0" err="1">
                <a:solidFill>
                  <a:srgbClr val="FF0000"/>
                </a:solidFill>
              </a:rPr>
              <a:t>MyClass</a:t>
            </a:r>
            <a:r>
              <a:rPr lang="en-US" altLang="zh-CN" sz="2000" dirty="0">
                <a:solidFill>
                  <a:srgbClr val="FF0000"/>
                </a:solidFill>
              </a:rPr>
              <a:t>();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/>
              <a:t>            		</a:t>
            </a:r>
            <a:r>
              <a:rPr lang="en-US" altLang="zh-CN" sz="2000" dirty="0" err="1" smtClean="0"/>
              <a:t>c.Value</a:t>
            </a:r>
            <a:r>
              <a:rPr lang="en-US" altLang="zh-CN" sz="2000" dirty="0" smtClean="0"/>
              <a:t> = 2;</a:t>
            </a:r>
          </a:p>
          <a:p>
            <a:pPr marL="0" indent="0">
              <a:buNone/>
            </a:pPr>
            <a:r>
              <a:rPr lang="en-US" altLang="zh-CN" sz="2000" dirty="0" smtClean="0"/>
              <a:t>            		</a:t>
            </a:r>
            <a:r>
              <a:rPr lang="en-US" altLang="zh-CN" sz="2000" dirty="0" err="1" smtClean="0"/>
              <a:t>s.Value</a:t>
            </a:r>
            <a:r>
              <a:rPr lang="en-US" altLang="zh-CN" sz="2000" dirty="0" smtClean="0"/>
              <a:t> = 2;</a:t>
            </a:r>
          </a:p>
          <a:p>
            <a:pPr marL="0" indent="0">
              <a:buNone/>
            </a:pPr>
            <a:r>
              <a:rPr lang="en-US" altLang="zh-CN" sz="2000" dirty="0" smtClean="0"/>
              <a:t>       	 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MyClass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myClass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MyClass</a:t>
            </a:r>
            <a:r>
              <a:rPr lang="en-US" altLang="zh-CN" sz="2000" dirty="0" smtClean="0"/>
              <a:t>();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MyStruct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myStruct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MyStruct</a:t>
            </a:r>
            <a:r>
              <a:rPr lang="en-US" altLang="zh-CN" sz="2000" dirty="0"/>
              <a:t>();</a:t>
            </a:r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myClass.Value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1;</a:t>
            </a:r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myStruct.Value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1;</a:t>
            </a:r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ChangeValue</a:t>
            </a:r>
            <a:r>
              <a:rPr lang="en-US" altLang="zh-CN" sz="2000" dirty="0" smtClean="0"/>
              <a:t>(</a:t>
            </a:r>
            <a:r>
              <a:rPr lang="en-US" altLang="zh-CN" sz="2000" dirty="0">
                <a:solidFill>
                  <a:srgbClr val="FF0000"/>
                </a:solidFill>
              </a:rPr>
              <a:t>ref </a:t>
            </a:r>
            <a:r>
              <a:rPr lang="en-US" altLang="zh-CN" sz="2000" dirty="0" err="1" smtClean="0"/>
              <a:t>myClass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myStruct</a:t>
            </a:r>
            <a:r>
              <a:rPr lang="en-US" altLang="zh-CN" sz="2000" dirty="0"/>
              <a:t>);</a:t>
            </a:r>
          </a:p>
          <a:p>
            <a:pPr marL="0" indent="0">
              <a:buNone/>
            </a:pPr>
            <a:r>
              <a:rPr lang="en-US" altLang="zh-CN" sz="2000" i="1" dirty="0" smtClean="0"/>
              <a:t>	</a:t>
            </a:r>
            <a:r>
              <a:rPr lang="en-US" altLang="zh-CN" sz="2000" i="1" dirty="0" err="1" smtClean="0"/>
              <a:t>Console</a:t>
            </a:r>
            <a:r>
              <a:rPr lang="en-US" altLang="zh-CN" sz="2000" dirty="0" err="1" smtClean="0"/>
              <a:t>.</a:t>
            </a:r>
            <a:r>
              <a:rPr lang="en-US" altLang="zh-CN" sz="2000" i="1" dirty="0" err="1" smtClean="0"/>
              <a:t>WriteLine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myClass.Value</a:t>
            </a:r>
            <a:r>
              <a:rPr lang="en-US" altLang="zh-CN" sz="2000" dirty="0" smtClean="0"/>
              <a:t>);		// </a:t>
            </a:r>
            <a:r>
              <a:rPr lang="zh-CN" altLang="en-US" sz="2000" dirty="0" smtClean="0"/>
              <a:t>输出：</a:t>
            </a:r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i="1" dirty="0" smtClean="0"/>
              <a:t>	</a:t>
            </a:r>
            <a:r>
              <a:rPr lang="en-US" altLang="zh-CN" sz="2000" i="1" dirty="0" err="1" smtClean="0"/>
              <a:t>Console</a:t>
            </a:r>
            <a:r>
              <a:rPr lang="en-US" altLang="zh-CN" sz="2000" dirty="0" err="1" smtClean="0"/>
              <a:t>.</a:t>
            </a:r>
            <a:r>
              <a:rPr lang="en-US" altLang="zh-CN" sz="2000" i="1" dirty="0" err="1" smtClean="0"/>
              <a:t>WriteLine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myStruct.Value</a:t>
            </a:r>
            <a:r>
              <a:rPr lang="en-US" altLang="zh-CN" sz="2000" dirty="0" smtClean="0"/>
              <a:t>);		// </a:t>
            </a:r>
            <a:r>
              <a:rPr lang="zh-CN" altLang="en-US" sz="2000" dirty="0" smtClean="0"/>
              <a:t>输出：</a:t>
            </a:r>
            <a:r>
              <a:rPr lang="en-US" altLang="zh-CN" sz="2000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3716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值类型与引用类型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96855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err="1" smtClean="0"/>
              <a:t>MyClass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myClass</a:t>
            </a:r>
            <a:r>
              <a:rPr lang="en-US" altLang="zh-CN" sz="2800" dirty="0"/>
              <a:t> = new </a:t>
            </a:r>
            <a:r>
              <a:rPr lang="en-US" altLang="zh-CN" sz="2800" dirty="0" err="1"/>
              <a:t>MyClass</a:t>
            </a:r>
            <a:r>
              <a:rPr lang="en-US" altLang="zh-CN" sz="2800" dirty="0" smtClean="0"/>
              <a:t>();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err="1" smtClean="0"/>
              <a:t>MyStruct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myStruct</a:t>
            </a:r>
            <a:r>
              <a:rPr lang="en-US" altLang="zh-CN" sz="2800" dirty="0"/>
              <a:t> = new </a:t>
            </a:r>
            <a:r>
              <a:rPr lang="en-US" altLang="zh-CN" sz="2800" dirty="0" err="1"/>
              <a:t>MyStruct</a:t>
            </a:r>
            <a:r>
              <a:rPr lang="en-US" altLang="zh-CN" sz="2800" dirty="0" smtClean="0"/>
              <a:t>();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	new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C++</a:t>
            </a:r>
            <a:r>
              <a:rPr lang="zh-CN" altLang="en-US" sz="2800" dirty="0" smtClean="0"/>
              <a:t>中的</a:t>
            </a:r>
            <a:r>
              <a:rPr lang="en-US" altLang="zh-CN" sz="2800" dirty="0" smtClean="0"/>
              <a:t>new</a:t>
            </a:r>
            <a:r>
              <a:rPr lang="zh-CN" altLang="en-US" sz="2800" dirty="0" smtClean="0"/>
              <a:t>不同，值类型使用</a:t>
            </a:r>
            <a:r>
              <a:rPr lang="en-US" altLang="zh-CN" sz="2800" dirty="0" smtClean="0"/>
              <a:t>new</a:t>
            </a:r>
            <a:r>
              <a:rPr lang="zh-CN" altLang="en-US" sz="2800" dirty="0" smtClean="0"/>
              <a:t>只是调用默认构造函数，并不表示分配了</a:t>
            </a:r>
            <a:r>
              <a:rPr lang="zh-CN" altLang="en-US" sz="2800" smtClean="0"/>
              <a:t>堆内存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5503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值类型与引用类型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968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/>
              <a:t>	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 123;      // </a:t>
            </a:r>
            <a:r>
              <a:rPr lang="zh-CN" altLang="en-US" sz="2800" dirty="0"/>
              <a:t>值类型</a:t>
            </a:r>
          </a:p>
          <a:p>
            <a:pPr marL="0" indent="0">
              <a:buNone/>
            </a:pPr>
            <a:r>
              <a:rPr lang="en-US" altLang="zh-CN" sz="2800" dirty="0" smtClean="0"/>
              <a:t>	object </a:t>
            </a:r>
            <a:r>
              <a:rPr lang="en-US" altLang="zh-CN" sz="2800" dirty="0"/>
              <a:t>o =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;    </a:t>
            </a:r>
            <a:r>
              <a:rPr lang="en-US" altLang="zh-CN" sz="2800" dirty="0" smtClean="0"/>
              <a:t>// </a:t>
            </a:r>
            <a:r>
              <a:rPr lang="zh-CN" altLang="en-US" sz="2800" dirty="0"/>
              <a:t>装箱</a:t>
            </a:r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j = 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)o;   // </a:t>
            </a:r>
            <a:r>
              <a:rPr lang="zh-CN" altLang="en-US" sz="2800" dirty="0"/>
              <a:t>拆</a:t>
            </a:r>
            <a:r>
              <a:rPr lang="zh-CN" altLang="en-US" sz="2800" dirty="0" smtClean="0"/>
              <a:t>箱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 smtClean="0"/>
              <a:t>装箱</a:t>
            </a:r>
            <a:r>
              <a:rPr lang="zh-CN" altLang="en-US" sz="2800" dirty="0"/>
              <a:t>是将值类型转换为 </a:t>
            </a:r>
            <a:r>
              <a:rPr lang="en-US" altLang="zh-CN" sz="2800" dirty="0"/>
              <a:t>object </a:t>
            </a:r>
            <a:r>
              <a:rPr lang="zh-CN" altLang="en-US" sz="2800" dirty="0"/>
              <a:t>类型或由此值类型实现的任一接口类型的过程。当 </a:t>
            </a:r>
            <a:r>
              <a:rPr lang="en-US" altLang="zh-CN" sz="2800" dirty="0"/>
              <a:t>CLR </a:t>
            </a:r>
            <a:r>
              <a:rPr lang="zh-CN" altLang="en-US" sz="2800" dirty="0"/>
              <a:t>对值类型进行装箱时，会将该值包装到 </a:t>
            </a:r>
            <a:r>
              <a:rPr lang="en-US" altLang="zh-CN" sz="2800" dirty="0" err="1"/>
              <a:t>System.Object</a:t>
            </a:r>
            <a:r>
              <a:rPr lang="en-US" altLang="zh-CN" sz="2800" dirty="0"/>
              <a:t> </a:t>
            </a:r>
            <a:r>
              <a:rPr lang="zh-CN" altLang="en-US" sz="2800" dirty="0"/>
              <a:t>内部，再将后者存储在托管堆上。取消装箱将从对象中提取值类型。</a:t>
            </a:r>
            <a:r>
              <a:rPr lang="en-US" altLang="zh-CN" sz="2800" dirty="0" smtClean="0"/>
              <a:t>	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628800"/>
            <a:ext cx="2592288" cy="232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值类型与引用类型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96855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C#</a:t>
            </a:r>
            <a:r>
              <a:rPr lang="zh-CN" altLang="en-US" sz="2800" dirty="0" smtClean="0"/>
              <a:t>中引用类型可以为</a:t>
            </a:r>
            <a:r>
              <a:rPr lang="en-US" altLang="zh-CN" sz="2800" dirty="0" smtClean="0"/>
              <a:t>null</a:t>
            </a: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C++</a:t>
            </a:r>
            <a:r>
              <a:rPr lang="zh-CN" altLang="en-US" sz="2800" dirty="0" smtClean="0"/>
              <a:t>中对象引用不可为</a:t>
            </a:r>
            <a:r>
              <a:rPr lang="en-US" altLang="zh-CN" sz="2800" dirty="0" smtClean="0"/>
              <a:t>null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>
                <a:solidFill>
                  <a:srgbClr val="FF0000"/>
                </a:solidFill>
              </a:rPr>
              <a:t>对于代码安全而言，</a:t>
            </a:r>
            <a:r>
              <a:rPr lang="en-US" altLang="zh-CN" sz="2800" dirty="0" smtClean="0">
                <a:solidFill>
                  <a:srgbClr val="FF0000"/>
                </a:solidFill>
              </a:rPr>
              <a:t>C#</a:t>
            </a:r>
            <a:r>
              <a:rPr lang="zh-CN" altLang="en-US" sz="2800" dirty="0" smtClean="0">
                <a:solidFill>
                  <a:srgbClr val="FF0000"/>
                </a:solidFill>
              </a:rPr>
              <a:t>不能使用指针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zh-CN" altLang="en-US" sz="2800" dirty="0" smtClean="0">
                <a:solidFill>
                  <a:srgbClr val="FF0000"/>
                </a:solidFill>
              </a:rPr>
              <a:t>实际在</a:t>
            </a:r>
            <a:r>
              <a:rPr lang="en-US" altLang="zh-CN" sz="2800" dirty="0" smtClean="0">
                <a:solidFill>
                  <a:srgbClr val="FF0000"/>
                </a:solidFill>
              </a:rPr>
              <a:t>unsafe</a:t>
            </a:r>
            <a:r>
              <a:rPr lang="zh-CN" altLang="en-US" sz="2800" dirty="0" smtClean="0">
                <a:solidFill>
                  <a:srgbClr val="FF0000"/>
                </a:solidFill>
              </a:rPr>
              <a:t>上下文中可以使用指针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  <a:r>
              <a:rPr lang="zh-CN" altLang="en-US" sz="2800" dirty="0" smtClean="0">
                <a:solidFill>
                  <a:srgbClr val="FF0000"/>
                </a:solidFill>
              </a:rPr>
              <a:t>，但实际上所有引用类型可以当成指针，使用前都需要判空。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7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杂项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C#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	C#</a:t>
            </a:r>
            <a:r>
              <a:rPr lang="zh-CN" altLang="en-US" sz="2800" dirty="0" smtClean="0"/>
              <a:t>不支持全局变量和全局方法，所有的变量和方法都需要在类里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C#</a:t>
            </a:r>
            <a:r>
              <a:rPr lang="zh-CN" altLang="en-US" sz="2800" dirty="0" smtClean="0"/>
              <a:t>支持操作符重载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C#</a:t>
            </a:r>
            <a:r>
              <a:rPr lang="zh-CN" altLang="en-US" sz="2800" dirty="0" smtClean="0"/>
              <a:t>支持位操作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	C#</a:t>
            </a:r>
            <a:r>
              <a:rPr lang="zh-CN" altLang="en-US" sz="2800" dirty="0" smtClean="0"/>
              <a:t>低版本不支持函数默认缺省参数</a:t>
            </a:r>
            <a:r>
              <a:rPr lang="en-US" altLang="zh-CN" sz="2800" dirty="0" smtClean="0"/>
              <a:t>(C#4.0</a:t>
            </a:r>
            <a:r>
              <a:rPr lang="zh-CN" altLang="en-US" sz="2800" dirty="0" smtClean="0"/>
              <a:t>开始支持</a:t>
            </a:r>
            <a:r>
              <a:rPr lang="en-US" altLang="zh-CN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700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764704"/>
            <a:ext cx="7992888" cy="5616624"/>
          </a:xfrm>
        </p:spPr>
        <p:txBody>
          <a:bodyPr>
            <a:noAutofit/>
          </a:bodyPr>
          <a:lstStyle/>
          <a:p>
            <a:pPr algn="l"/>
            <a:r>
              <a:rPr lang="en-US" altLang="zh-CN" sz="1800" dirty="0"/>
              <a:t>C#</a:t>
            </a:r>
            <a:r>
              <a:rPr lang="zh-CN" altLang="en-US" sz="1800" dirty="0"/>
              <a:t>旨在设计成为一种“简单、现代、通用”，以及</a:t>
            </a:r>
            <a:r>
              <a:rPr lang="zh-CN" altLang="en-US" sz="1800" b="1" dirty="0"/>
              <a:t>面向对象</a:t>
            </a:r>
            <a:r>
              <a:rPr lang="zh-CN" altLang="en-US" sz="1800" dirty="0"/>
              <a:t>的</a:t>
            </a:r>
            <a:r>
              <a:rPr lang="zh-CN" altLang="en-US" sz="1800" dirty="0" smtClean="0"/>
              <a:t>程序设计语言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/>
              <a:t/>
            </a:r>
            <a:br>
              <a:rPr lang="zh-CN" altLang="en-US" sz="1800" dirty="0"/>
            </a:br>
            <a:r>
              <a:rPr lang="zh-CN" altLang="en-US" sz="1800" dirty="0"/>
              <a:t>此种语言的实现，应提供对于以下软件工程要素的支持：</a:t>
            </a:r>
            <a:r>
              <a:rPr lang="zh-CN" altLang="en-US" sz="1800" b="1" dirty="0"/>
              <a:t>强类型检查</a:t>
            </a:r>
            <a:r>
              <a:rPr lang="zh-CN" altLang="en-US" sz="1800" dirty="0"/>
              <a:t>、</a:t>
            </a:r>
            <a:r>
              <a:rPr lang="zh-CN" altLang="en-US" sz="1800" b="1" dirty="0"/>
              <a:t>数组维度检查</a:t>
            </a:r>
            <a:r>
              <a:rPr lang="zh-CN" altLang="en-US" sz="1800" dirty="0"/>
              <a:t>、</a:t>
            </a:r>
            <a:r>
              <a:rPr lang="zh-CN" altLang="en-US" sz="1800" b="1" dirty="0"/>
              <a:t>未初始化的变量引用检测</a:t>
            </a:r>
            <a:r>
              <a:rPr lang="zh-CN" altLang="en-US" sz="1800" dirty="0"/>
              <a:t>、</a:t>
            </a:r>
            <a:r>
              <a:rPr lang="zh-CN" altLang="en-US" sz="1800" b="1" dirty="0"/>
              <a:t>自动垃圾收集</a:t>
            </a:r>
            <a:r>
              <a:rPr lang="zh-CN" altLang="en-US" sz="1800" dirty="0"/>
              <a:t>（</a:t>
            </a:r>
            <a:r>
              <a:rPr lang="en-US" altLang="zh-CN" sz="1800" dirty="0"/>
              <a:t>Garbage Collection</a:t>
            </a:r>
            <a:r>
              <a:rPr lang="zh-CN" altLang="en-US" sz="1800" dirty="0"/>
              <a:t>，指一种存储器自动释放技术）。软件必须做到强大、持久，并</a:t>
            </a:r>
            <a:r>
              <a:rPr lang="zh-CN" altLang="en-US" sz="1800" b="1" dirty="0"/>
              <a:t>具有较强的编程生产力</a:t>
            </a:r>
            <a:r>
              <a:rPr lang="zh-CN" altLang="en-US" sz="1800" dirty="0" smtClean="0"/>
              <a:t>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/>
              <a:t/>
            </a:r>
            <a:br>
              <a:rPr lang="zh-CN" altLang="en-US" sz="1800" dirty="0"/>
            </a:br>
            <a:r>
              <a:rPr lang="zh-CN" altLang="en-US" sz="1800" dirty="0"/>
              <a:t>此种语言为在分布式环境中的开发提供适用的组件开发应用</a:t>
            </a:r>
            <a:r>
              <a:rPr lang="zh-CN" altLang="en-US" sz="1800" dirty="0" smtClean="0"/>
              <a:t>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/>
              <a:t/>
            </a:r>
            <a:br>
              <a:rPr lang="zh-CN" altLang="en-US" sz="1800" dirty="0"/>
            </a:br>
            <a:r>
              <a:rPr lang="zh-CN" altLang="en-US" sz="1800" dirty="0"/>
              <a:t>为使程序员容易迁移到这种语言，源代码的可移植性十分重要，尤其是对于那些</a:t>
            </a:r>
            <a:r>
              <a:rPr lang="zh-CN" altLang="en-US" sz="1800" b="1" dirty="0"/>
              <a:t>已熟悉</a:t>
            </a:r>
            <a:r>
              <a:rPr lang="en-US" altLang="zh-CN" sz="1800" b="1" dirty="0"/>
              <a:t>C</a:t>
            </a:r>
            <a:r>
              <a:rPr lang="zh-CN" altLang="en-US" sz="1800" b="1" dirty="0"/>
              <a:t>和</a:t>
            </a:r>
            <a:r>
              <a:rPr lang="en-US" altLang="zh-CN" sz="1800" b="1" dirty="0"/>
              <a:t>C++</a:t>
            </a:r>
            <a:r>
              <a:rPr lang="zh-CN" altLang="en-US" sz="1800" b="1" dirty="0"/>
              <a:t>的程序员</a:t>
            </a:r>
            <a:r>
              <a:rPr lang="zh-CN" altLang="en-US" sz="1800" dirty="0"/>
              <a:t>而言</a:t>
            </a:r>
            <a:r>
              <a:rPr lang="zh-CN" altLang="en-US" sz="1800" dirty="0" smtClean="0"/>
              <a:t>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/>
              <a:t/>
            </a:r>
            <a:br>
              <a:rPr lang="zh-CN" altLang="en-US" sz="1800" dirty="0"/>
            </a:br>
            <a:r>
              <a:rPr lang="zh-CN" altLang="en-US" sz="1800" dirty="0"/>
              <a:t>对国际化的支持非常重要</a:t>
            </a:r>
            <a:r>
              <a:rPr lang="zh-CN" altLang="en-US" sz="1800" dirty="0" smtClean="0"/>
              <a:t>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/>
              <a:t/>
            </a:r>
            <a:br>
              <a:rPr lang="zh-CN" altLang="en-US" sz="1800" dirty="0"/>
            </a:br>
            <a:r>
              <a:rPr lang="en-US" altLang="zh-CN" sz="1800" dirty="0"/>
              <a:t>C#</a:t>
            </a:r>
            <a:r>
              <a:rPr lang="zh-CN" altLang="en-US" sz="1800" dirty="0"/>
              <a:t>适合为独立和嵌入式的系统编写程序，从</a:t>
            </a:r>
            <a:r>
              <a:rPr lang="zh-CN" altLang="en-US" sz="1800" b="1" dirty="0"/>
              <a:t>使用复杂操作系统的大型系统到特定应用的小型系统</a:t>
            </a:r>
            <a:r>
              <a:rPr lang="zh-CN" altLang="en-US" sz="1800" dirty="0"/>
              <a:t>均适用</a:t>
            </a:r>
            <a:r>
              <a:rPr lang="zh-CN" altLang="en-US" sz="1800" dirty="0" smtClean="0"/>
              <a:t>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/>
              <a:t/>
            </a:r>
            <a:br>
              <a:rPr lang="zh-CN" altLang="en-US" sz="1800" dirty="0"/>
            </a:br>
            <a:r>
              <a:rPr lang="zh-CN" altLang="en-US" sz="1800" dirty="0"/>
              <a:t>虽然</a:t>
            </a:r>
            <a:r>
              <a:rPr lang="en-US" altLang="zh-CN" sz="1800" dirty="0"/>
              <a:t>C#</a:t>
            </a:r>
            <a:r>
              <a:rPr lang="zh-CN" altLang="en-US" sz="1800" dirty="0"/>
              <a:t>程序在存储和操作能力需求方面具备经济性，但此种语言在某些情况下并</a:t>
            </a:r>
            <a:r>
              <a:rPr lang="zh-CN" altLang="en-US" sz="1800" b="1" dirty="0"/>
              <a:t>不能在性能和程序大小方面与</a:t>
            </a:r>
            <a:r>
              <a:rPr lang="en-US" altLang="zh-CN" sz="1800" b="1" dirty="0"/>
              <a:t>C</a:t>
            </a:r>
            <a:r>
              <a:rPr lang="zh-CN" altLang="en-US" sz="1800" b="1" dirty="0"/>
              <a:t>语言相抗衡</a:t>
            </a:r>
            <a:r>
              <a:rPr lang="zh-CN" altLang="en-US" sz="1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6913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00379"/>
              </p:ext>
            </p:extLst>
          </p:nvPr>
        </p:nvGraphicFramePr>
        <p:xfrm>
          <a:off x="683568" y="620688"/>
          <a:ext cx="7776864" cy="6208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1944216"/>
                <a:gridCol w="1944216"/>
                <a:gridCol w="1944216"/>
              </a:tblGrid>
              <a:tr h="69307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版本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.NET</a:t>
                      </a:r>
                      <a:r>
                        <a:rPr lang="zh-CN" altLang="en-US" dirty="0" smtClean="0"/>
                        <a:t>框架的版本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Visual Studio</a:t>
                      </a:r>
                      <a:r>
                        <a:rPr lang="zh-CN" altLang="en-US" dirty="0" smtClean="0"/>
                        <a:t>的版本</a:t>
                      </a:r>
                      <a:endParaRPr lang="zh-CN" altLang="en-US" dirty="0"/>
                    </a:p>
                  </a:txBody>
                  <a:tcPr/>
                </a:tc>
              </a:tr>
              <a:tr h="693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C# 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2002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.NET Framework 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 .NET 2002</a:t>
                      </a:r>
                      <a:endParaRPr lang="zh-CN" altLang="en-US" dirty="0"/>
                    </a:p>
                  </a:txBody>
                  <a:tcPr/>
                </a:tc>
              </a:tr>
              <a:tr h="693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 1.2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2003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.NET Framework 1.1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 .NET 2003</a:t>
                      </a:r>
                      <a:endParaRPr lang="zh-CN" altLang="en-US" u="none" dirty="0"/>
                    </a:p>
                  </a:txBody>
                  <a:tcPr/>
                </a:tc>
              </a:tr>
              <a:tr h="693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C# 2.0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2005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.NET Framework 2.0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 2005</a:t>
                      </a:r>
                      <a:endParaRPr lang="zh-CN" altLang="en-US" dirty="0"/>
                    </a:p>
                  </a:txBody>
                  <a:tcPr/>
                </a:tc>
              </a:tr>
              <a:tr h="693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 3.0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effectLst/>
                        </a:rPr>
                        <a:t>2006</a:t>
                      </a:r>
                      <a:r>
                        <a:rPr lang="zh-CN" altLang="en-US" dirty="0">
                          <a:effectLst/>
                        </a:rPr>
                        <a:t>年</a:t>
                      </a:r>
                      <a:r>
                        <a:rPr lang="en-US" altLang="zh-CN" dirty="0">
                          <a:effectLst/>
                        </a:rPr>
                        <a:t>11</a:t>
                      </a:r>
                      <a:r>
                        <a:rPr lang="zh-CN" altLang="en-US" dirty="0">
                          <a:effectLst/>
                        </a:rPr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.NET Framework 3.5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 dirty="0" smtClean="0">
                          <a:solidFill>
                            <a:srgbClr val="0B0080"/>
                          </a:solidFill>
                          <a:effectLst/>
                        </a:rPr>
                        <a:t>Visual </a:t>
                      </a:r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</a:rPr>
                        <a:t>Studio 2008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693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C# 4.0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2010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.NET Framework 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 2010</a:t>
                      </a:r>
                      <a:endParaRPr lang="zh-CN" altLang="en-US" dirty="0"/>
                    </a:p>
                  </a:txBody>
                  <a:tcPr/>
                </a:tc>
              </a:tr>
              <a:tr h="693077"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</a:rPr>
                        <a:t>C# 5.0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2012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</a:rPr>
                        <a:t/>
                      </a:r>
                      <a:b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</a:rPr>
                      </a:br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</a:rPr>
                        <a:t>.NET Framework 4.5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 2012</a:t>
                      </a:r>
                      <a:endParaRPr lang="zh-CN" altLang="en-US" dirty="0"/>
                    </a:p>
                  </a:txBody>
                  <a:tcPr/>
                </a:tc>
              </a:tr>
              <a:tr h="693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C# 6.0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.NET Framework 4.6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 2015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94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501688"/>
              </p:ext>
            </p:extLst>
          </p:nvPr>
        </p:nvGraphicFramePr>
        <p:xfrm>
          <a:off x="971600" y="620689"/>
          <a:ext cx="7272808" cy="5447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680"/>
                <a:gridCol w="4839128"/>
              </a:tblGrid>
              <a:tr h="9361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版本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主要特性</a:t>
                      </a:r>
                      <a:endParaRPr lang="zh-CN" altLang="en-US" sz="2000" dirty="0"/>
                    </a:p>
                  </a:txBody>
                  <a:tcPr/>
                </a:tc>
              </a:tr>
              <a:tr h="6454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C# 1.0</a:t>
                      </a:r>
                      <a:endParaRPr lang="zh-CN" altLang="en-US" sz="2000" dirty="0" smtClean="0"/>
                    </a:p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Managed</a:t>
                      </a:r>
                      <a:r>
                        <a:rPr lang="en-US" altLang="zh-CN" sz="2000" baseline="0" dirty="0" smtClean="0"/>
                        <a:t> Code</a:t>
                      </a:r>
                      <a:endParaRPr lang="zh-CN" altLang="en-US" sz="2000" dirty="0"/>
                    </a:p>
                  </a:txBody>
                  <a:tcPr/>
                </a:tc>
              </a:tr>
              <a:tr h="645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C# 2.0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Generics/Partial types</a:t>
                      </a:r>
                      <a:r>
                        <a:rPr lang="en-US" altLang="zh-CN" sz="20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Anonymous methods/</a:t>
                      </a:r>
                      <a:r>
                        <a:rPr lang="en-US" altLang="zh-CN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Nullable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types</a:t>
                      </a:r>
                      <a:endParaRPr lang="zh-CN" altLang="en-US" sz="2000" dirty="0"/>
                    </a:p>
                  </a:txBody>
                  <a:tcPr/>
                </a:tc>
              </a:tr>
              <a:tr h="645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 3.0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Lambda expressions/LINQ/Expression trees/</a:t>
                      </a:r>
                      <a:r>
                        <a:rPr lang="en-US" altLang="zh-CN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Extension methods/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Anonymous types</a:t>
                      </a:r>
                      <a:endParaRPr lang="zh-CN" altLang="en-US" sz="2000" dirty="0"/>
                    </a:p>
                  </a:txBody>
                  <a:tcPr/>
                </a:tc>
              </a:tr>
              <a:tr h="25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C# 4.0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binding/Named and optional arguments/Embedded interop types</a:t>
                      </a:r>
                      <a:endParaRPr lang="zh-CN" altLang="en-US" sz="2000" dirty="0"/>
                    </a:p>
                  </a:txBody>
                  <a:tcPr/>
                </a:tc>
              </a:tr>
              <a:tr h="64549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C# 5.0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Asynchronous methods/Caller info attributes</a:t>
                      </a:r>
                      <a:endParaRPr lang="zh-CN" altLang="en-US" sz="2000" dirty="0"/>
                    </a:p>
                  </a:txBody>
                  <a:tcPr/>
                </a:tc>
              </a:tr>
              <a:tr h="645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C# 6.0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 property initializers/Exception filters/Exception filters/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023770" y="6003020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https://en.wikipedia.org/wiki/C_Sharp_(programming_language)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31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3103985"/>
          </a:xfrm>
        </p:spPr>
        <p:txBody>
          <a:bodyPr>
            <a:normAutofit/>
          </a:bodyPr>
          <a:lstStyle/>
          <a:p>
            <a:r>
              <a:rPr lang="en-US" altLang="zh-CN" sz="6000" dirty="0" smtClean="0"/>
              <a:t>C# For Unity3D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96573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5472607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Unity3D</a:t>
            </a:r>
            <a:r>
              <a:rPr lang="zh-CN" altLang="en-US" sz="2400" dirty="0" smtClean="0"/>
              <a:t>的核心竞争力之一在于一次制作跨平台运行，而</a:t>
            </a:r>
            <a:r>
              <a:rPr lang="en-US" altLang="zh-CN" sz="2400" dirty="0" smtClean="0"/>
              <a:t>Unity</a:t>
            </a:r>
            <a:r>
              <a:rPr lang="zh-CN" altLang="en-US" sz="2400" dirty="0" smtClean="0"/>
              <a:t>跨平台的根本在于</a:t>
            </a:r>
            <a:r>
              <a:rPr lang="en-US" altLang="zh-CN" sz="2400" dirty="0" smtClean="0"/>
              <a:t>Mono</a:t>
            </a:r>
            <a:endParaRPr lang="zh-CN" altLang="en-US" sz="2400" dirty="0"/>
          </a:p>
        </p:txBody>
      </p:sp>
      <p:pic>
        <p:nvPicPr>
          <p:cNvPr id="1026" name="Picture 2" descr="Mono project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764704"/>
            <a:ext cx="25431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74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1208</TotalTime>
  <Words>804</Words>
  <Application>Microsoft Office PowerPoint</Application>
  <PresentationFormat>全屏显示(4:3)</PresentationFormat>
  <Paragraphs>342</Paragraphs>
  <Slides>46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主管人员</vt:lpstr>
      <vt:lpstr>C#简介</vt:lpstr>
      <vt:lpstr>C#是微软推出的一种基于.NET框架的、面向对象的高级编程语言   C#由安德斯·海尔斯伯格主持开发，微软在2000年发布了这种语言</vt:lpstr>
      <vt:lpstr>原Borland公司的首席研发设计师安德斯·海尔斯伯格（Anders Hejlsberg）在微软开发了Visual J++ 1.0，很快的Visual J++由1.1版本升级到6.0版。  SUN公司认为Visual J++ 违反了Java开发平台的中立性，对微软提出了诉讼。  2000年6月26日微软在奥兰多举行的“职业开发人员技术大会”（PDC 2000）上，发表新的语言C#。  C#语言替换了Visual J++，语言本身深受Visual Basic、Java、C和C++ 的影响。</vt:lpstr>
      <vt:lpstr>Anders Hejlsberg（安德斯·海尔斯伯格） Delphi、.Net、C# 之父</vt:lpstr>
      <vt:lpstr>C#旨在设计成为一种“简单、现代、通用”，以及面向对象的程序设计语言  此种语言的实现，应提供对于以下软件工程要素的支持：强类型检查、数组维度检查、未初始化的变量引用检测、自动垃圾收集（Garbage Collection，指一种存储器自动释放技术）。软件必须做到强大、持久，并具有较强的编程生产力。  此种语言为在分布式环境中的开发提供适用的组件开发应用。  为使程序员容易迁移到这种语言，源代码的可移植性十分重要，尤其是对于那些已熟悉C和C++的程序员而言。  对国际化的支持非常重要。  C#适合为独立和嵌入式的系统编写程序，从使用复杂操作系统的大型系统到特定应用的小型系统均适用。  虽然C#程序在存储和操作能力需求方面具备经济性，但此种语言在某些情况下并不能在性能和程序大小方面与C语言相抗衡。</vt:lpstr>
      <vt:lpstr>PowerPoint 演示文稿</vt:lpstr>
      <vt:lpstr>PowerPoint 演示文稿</vt:lpstr>
      <vt:lpstr>C# For Unity3D</vt:lpstr>
      <vt:lpstr>     Unity3D的核心竞争力之一在于一次制作跨平台运行，而Unity跨平台的根本在于Mono</vt:lpstr>
      <vt:lpstr>微软公司向ECMA申请将C#作为一种标准。在2001年12月，ECMA发布了ECMA-334 C#语言规范。C#在2003年成为一个ISO标准（ISO/IEC 23270）。这意味着只要你遵守CLI（Common Language Infrastructure），第三方可以将任何一种语言实现到.Net平台之上。  Mono是一个由Xamarin公司（先前是Novell,最早为Ximian）所主持的自由开放源代码项目。该项目的目标是创建一系列符合ECMA标准（Ecma-334和Ecma-335）的.NET工具，包括C#编译器和通用语言架构。</vt:lpstr>
      <vt:lpstr>Mono项目不仅可以运行于Windows系统上，还可以运行于Linux，FreeBSD，Unix，OS X和Solaris，甚至一些游戏平台，例如：Playstation 3，Wii或XBox 360之上。Mono使得C#这门语言有了很好的跨平台能力。  相对于微软的.Net Framework运行时库Mono使用自己的Mono VM作为运行时库。</vt:lpstr>
      <vt:lpstr>PowerPoint 演示文稿</vt:lpstr>
      <vt:lpstr>IL是微软.NET平台上衍生出来的一门中间语言，.NET平台上的各种高级语言（如C#，VB，F#）的编译器会将各自的文字表述方式转化为IL。各种不同的文字形式最终被统一到了IL的表述方式，其中包含了.NET平台上的各种元素，如“范型”，“类”、、“接口”、“模块”、“属性”等等。</vt:lpstr>
      <vt:lpstr>   1. 1.Mono VM在各个平台移植，维护非常耗时，有时甚至不可能完成         Mono的跨平台是通过Mono VM实现的，有几个平台，就要实现几个VM，像Unity这样支持多平台的引擎，Mono官方的VM肯定是不能满足需求的。所以针对不同的新平台，Unity的项目组就要把VM给移植一遍，同时解决VM里面发现的bug。这非常耗时耗力。这些能移植的平台还好说，还有比如WebGL这样基于浏览器的平台。要让WebGL支持Mono的VM几乎是不可能的。  2.Mono版本授权受限         Mono的版本已经更新到3.X了，但是在Unity中，C#的运行时版本一直停留在2.8，这也是Unity社区开发者抱怨的最多一条：很多C#的新特性无法使用。这是因为Mono 授权受限，导致Unity无法升级Mono。如果换做是IL2CPP，IL2CPP VM这套完全自己开发的组件，就解决了这个问题。  3.提高运行效率         根据官方的实验数据，换成IL2CPP以后，程序的运行效率有了1.5-2.0倍的提升。 </vt:lpstr>
      <vt:lpstr>PowerPoint 演示文稿</vt:lpstr>
      <vt:lpstr>在得到中间语言IL后，使用IL2CPP将他们重新变回C++代码，然后再由各个平台的C++编译器直接编译成能执行的原生汇编代码。  将IL变回CPP的目的除了CPP的执行效率快以外，另一个很重要的原因是可以利用现成的在各个平台的C++编译器对代码执行编译期优化，这样可以进一步减小最终游戏的尺寸并提高游戏运行速度。  https://blogs.unity3d.com/cn/2014/05/20/the-future-of-scripting-in-unity/</vt:lpstr>
      <vt:lpstr>通过IL2CPP以后代码变成了静态的C++，但是内存管理这块还是遵循C#的方式，这也是为什么最后还要有一个IL2CPP VM的原因：它负责提供诸如GC管理，线程创建这类的服务性工作。但是由于去除了IL加载和动态解析的工作，使得IL2CPP VM可以做的很小，并且使得游戏载入时间缩短。  使用IL2CPP之后，无法进行JIT编译，但其实出于安全原因，IOS等平台一直禁止使用动态代码，所以对于开发者几乎没影响。  有了IL2CPP，程序尺寸可以相对缩小，运行速度可以提高</vt:lpstr>
      <vt:lpstr>PowerPoint 演示文稿</vt:lpstr>
      <vt:lpstr>C# For C++ Developer</vt:lpstr>
      <vt:lpstr>数组</vt:lpstr>
      <vt:lpstr>Boolean</vt:lpstr>
      <vt:lpstr>Switch</vt:lpstr>
      <vt:lpstr>Switch</vt:lpstr>
      <vt:lpstr>容器</vt:lpstr>
      <vt:lpstr>Foreach</vt:lpstr>
      <vt:lpstr>Delegate</vt:lpstr>
      <vt:lpstr>Delegate</vt:lpstr>
      <vt:lpstr>虚函数</vt:lpstr>
      <vt:lpstr>虚函数</vt:lpstr>
      <vt:lpstr>虚函数</vt:lpstr>
      <vt:lpstr>虚函数</vt:lpstr>
      <vt:lpstr>虚函数</vt:lpstr>
      <vt:lpstr>虚函数</vt:lpstr>
      <vt:lpstr>值类型与引用类型</vt:lpstr>
      <vt:lpstr>值类型与引用类型</vt:lpstr>
      <vt:lpstr>值类型与引用类型</vt:lpstr>
      <vt:lpstr>值类型与引用类型</vt:lpstr>
      <vt:lpstr>值类型与引用类型</vt:lpstr>
      <vt:lpstr>值类型与引用类型</vt:lpstr>
      <vt:lpstr>值类型与引用类型</vt:lpstr>
      <vt:lpstr>值类型与引用类型</vt:lpstr>
      <vt:lpstr>值类型与引用类型</vt:lpstr>
      <vt:lpstr>值类型与引用类型</vt:lpstr>
      <vt:lpstr>值类型与引用类型</vt:lpstr>
      <vt:lpstr>值类型与引用类型</vt:lpstr>
      <vt:lpstr>杂项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唐沂</dc:creator>
  <cp:lastModifiedBy>Administrator</cp:lastModifiedBy>
  <cp:revision>77</cp:revision>
  <dcterms:created xsi:type="dcterms:W3CDTF">2016-11-28T08:57:14Z</dcterms:created>
  <dcterms:modified xsi:type="dcterms:W3CDTF">2016-12-23T12:46:20Z</dcterms:modified>
</cp:coreProperties>
</file>