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4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4ADC8F-1A97-45F2-8A13-055768B0AE68}" type="doc">
      <dgm:prSet loTypeId="urn:microsoft.com/office/officeart/2005/8/layout/vList6" loCatId="list" qsTypeId="urn:microsoft.com/office/officeart/2005/8/quickstyle/simple1" qsCatId="simple" csTypeId="urn:microsoft.com/office/officeart/2005/8/colors/accent0_3" csCatId="mainScheme" phldr="1"/>
      <dgm:spPr/>
      <dgm:t>
        <a:bodyPr/>
        <a:lstStyle/>
        <a:p>
          <a:endParaRPr lang="ru-RU"/>
        </a:p>
      </dgm:t>
    </dgm:pt>
    <dgm:pt modelId="{04D4C3D1-C821-4394-9FF7-31FB11470FCE}">
      <dgm:prSet/>
      <dgm:spPr/>
      <dgm:t>
        <a:bodyPr/>
        <a:lstStyle/>
        <a:p>
          <a:pPr rtl="0"/>
          <a:r>
            <a:rPr lang="en-US" smtClean="0"/>
            <a:t>Web Scraping</a:t>
          </a:r>
          <a:endParaRPr lang="ru-RU"/>
        </a:p>
      </dgm:t>
    </dgm:pt>
    <dgm:pt modelId="{8C8CBE62-4C63-4DA0-AA7D-A875ADD8E19B}" type="parTrans" cxnId="{F09014B7-5322-426B-A5CB-E08FE4A21393}">
      <dgm:prSet/>
      <dgm:spPr/>
      <dgm:t>
        <a:bodyPr/>
        <a:lstStyle/>
        <a:p>
          <a:endParaRPr lang="ru-RU"/>
        </a:p>
      </dgm:t>
    </dgm:pt>
    <dgm:pt modelId="{AD44E0EC-3B07-4327-A086-DCD201BEDC70}" type="sibTrans" cxnId="{F09014B7-5322-426B-A5CB-E08FE4A21393}">
      <dgm:prSet/>
      <dgm:spPr/>
      <dgm:t>
        <a:bodyPr/>
        <a:lstStyle/>
        <a:p>
          <a:endParaRPr lang="ru-RU"/>
        </a:p>
      </dgm:t>
    </dgm:pt>
    <dgm:pt modelId="{8A72EA89-F55D-4716-A24E-758338575C95}">
      <dgm:prSet/>
      <dgm:spPr/>
      <dgm:t>
        <a:bodyPr/>
        <a:lstStyle/>
        <a:p>
          <a:pPr rtl="0"/>
          <a:r>
            <a:rPr lang="en-US" dirty="0" smtClean="0"/>
            <a:t>Data Cleaning</a:t>
          </a:r>
          <a:endParaRPr lang="ru-RU" dirty="0"/>
        </a:p>
      </dgm:t>
    </dgm:pt>
    <dgm:pt modelId="{17D9C37D-32F1-450C-9723-31FA43F86622}" type="parTrans" cxnId="{41E5E142-C759-4A7B-B1BF-155FF05F0A57}">
      <dgm:prSet/>
      <dgm:spPr/>
      <dgm:t>
        <a:bodyPr/>
        <a:lstStyle/>
        <a:p>
          <a:endParaRPr lang="ru-RU"/>
        </a:p>
      </dgm:t>
    </dgm:pt>
    <dgm:pt modelId="{65461DBA-0F14-4F49-A054-FE1B4BDCA4AE}" type="sibTrans" cxnId="{41E5E142-C759-4A7B-B1BF-155FF05F0A57}">
      <dgm:prSet/>
      <dgm:spPr/>
      <dgm:t>
        <a:bodyPr/>
        <a:lstStyle/>
        <a:p>
          <a:endParaRPr lang="ru-RU"/>
        </a:p>
      </dgm:t>
    </dgm:pt>
    <dgm:pt modelId="{1602C12A-6782-468A-A3A8-180E7ADB50CE}">
      <dgm:prSet/>
      <dgm:spPr/>
      <dgm:t>
        <a:bodyPr/>
        <a:lstStyle/>
        <a:p>
          <a:pPr rtl="0"/>
          <a:r>
            <a:rPr lang="en-US" dirty="0" smtClean="0"/>
            <a:t>Exploratory Data Analysis</a:t>
          </a:r>
          <a:endParaRPr lang="ru-RU" dirty="0"/>
        </a:p>
      </dgm:t>
    </dgm:pt>
    <dgm:pt modelId="{4912F213-FAE7-40E5-8CA8-3D828B80DE78}" type="parTrans" cxnId="{BC5C3ADB-344B-4027-8EB1-99231CE78BFD}">
      <dgm:prSet/>
      <dgm:spPr/>
      <dgm:t>
        <a:bodyPr/>
        <a:lstStyle/>
        <a:p>
          <a:endParaRPr lang="ru-RU"/>
        </a:p>
      </dgm:t>
    </dgm:pt>
    <dgm:pt modelId="{7938A200-7BFF-4368-9AA0-B39CCFFF50E7}" type="sibTrans" cxnId="{BC5C3ADB-344B-4027-8EB1-99231CE78BFD}">
      <dgm:prSet/>
      <dgm:spPr/>
      <dgm:t>
        <a:bodyPr/>
        <a:lstStyle/>
        <a:p>
          <a:endParaRPr lang="ru-RU"/>
        </a:p>
      </dgm:t>
    </dgm:pt>
    <dgm:pt modelId="{DA68AA54-10FF-45DB-9233-70EBF211B674}">
      <dgm:prSet/>
      <dgm:spPr/>
      <dgm:t>
        <a:bodyPr/>
        <a:lstStyle/>
        <a:p>
          <a:pPr rtl="0"/>
          <a:r>
            <a:rPr lang="en-US" dirty="0" smtClean="0"/>
            <a:t>Power BI</a:t>
          </a:r>
          <a:endParaRPr lang="ru-RU" dirty="0"/>
        </a:p>
      </dgm:t>
    </dgm:pt>
    <dgm:pt modelId="{CA407DCF-8AD8-42D2-8F7A-BA4CAE871DD1}" type="parTrans" cxnId="{89A1EFA1-42A5-44C4-8A7F-F855B96259C1}">
      <dgm:prSet/>
      <dgm:spPr/>
      <dgm:t>
        <a:bodyPr/>
        <a:lstStyle/>
        <a:p>
          <a:endParaRPr lang="ru-RU"/>
        </a:p>
      </dgm:t>
    </dgm:pt>
    <dgm:pt modelId="{2F194F9A-03AE-4721-8721-41C6EE7E741B}" type="sibTrans" cxnId="{89A1EFA1-42A5-44C4-8A7F-F855B96259C1}">
      <dgm:prSet/>
      <dgm:spPr/>
      <dgm:t>
        <a:bodyPr/>
        <a:lstStyle/>
        <a:p>
          <a:endParaRPr lang="ru-RU"/>
        </a:p>
      </dgm:t>
    </dgm:pt>
    <dgm:pt modelId="{3222A7BB-6176-4262-8A20-B1FF5641E5C8}">
      <dgm:prSet/>
      <dgm:spPr/>
      <dgm:t>
        <a:bodyPr/>
        <a:lstStyle/>
        <a:p>
          <a:r>
            <a:rPr lang="en-US" dirty="0" smtClean="0"/>
            <a:t>Using Python in </a:t>
          </a:r>
          <a:r>
            <a:rPr lang="en-US" dirty="0" err="1" smtClean="0"/>
            <a:t>PyCharm</a:t>
          </a:r>
          <a:endParaRPr lang="ru-RU" dirty="0"/>
        </a:p>
      </dgm:t>
    </dgm:pt>
    <dgm:pt modelId="{C30B54C3-B463-40D7-9CCC-5D682D915547}" type="parTrans" cxnId="{8C4A9CFA-78D7-4F7C-98F8-B882CA00DD00}">
      <dgm:prSet/>
      <dgm:spPr/>
      <dgm:t>
        <a:bodyPr/>
        <a:lstStyle/>
        <a:p>
          <a:endParaRPr lang="ru-RU"/>
        </a:p>
      </dgm:t>
    </dgm:pt>
    <dgm:pt modelId="{B1FDD7B6-5FC9-495B-9949-4EE538543246}" type="sibTrans" cxnId="{8C4A9CFA-78D7-4F7C-98F8-B882CA00DD00}">
      <dgm:prSet/>
      <dgm:spPr/>
      <dgm:t>
        <a:bodyPr/>
        <a:lstStyle/>
        <a:p>
          <a:endParaRPr lang="ru-RU"/>
        </a:p>
      </dgm:t>
    </dgm:pt>
    <dgm:pt modelId="{BD527374-FFB9-4930-A4A5-8293F42A1CAC}">
      <dgm:prSet/>
      <dgm:spPr/>
      <dgm:t>
        <a:bodyPr/>
        <a:lstStyle/>
        <a:p>
          <a:r>
            <a:rPr lang="en-US" dirty="0" smtClean="0"/>
            <a:t>BeautifulSoup and requests for scraping data from the Metacritic website</a:t>
          </a:r>
          <a:endParaRPr lang="ru-RU" dirty="0"/>
        </a:p>
      </dgm:t>
    </dgm:pt>
    <dgm:pt modelId="{ED81776E-A8A4-4B01-A498-29FD7F7E5AAD}" type="parTrans" cxnId="{E2E7956F-F56C-4BE7-96B0-81C868822F6D}">
      <dgm:prSet/>
      <dgm:spPr/>
      <dgm:t>
        <a:bodyPr/>
        <a:lstStyle/>
        <a:p>
          <a:endParaRPr lang="ru-RU"/>
        </a:p>
      </dgm:t>
    </dgm:pt>
    <dgm:pt modelId="{CB2A9473-A8CB-4CEF-B318-9AD6CA5791EC}" type="sibTrans" cxnId="{E2E7956F-F56C-4BE7-96B0-81C868822F6D}">
      <dgm:prSet/>
      <dgm:spPr/>
      <dgm:t>
        <a:bodyPr/>
        <a:lstStyle/>
        <a:p>
          <a:endParaRPr lang="ru-RU"/>
        </a:p>
      </dgm:t>
    </dgm:pt>
    <dgm:pt modelId="{28787570-7962-4E90-8BB0-48C7C9630A79}">
      <dgm:prSet/>
      <dgm:spPr/>
      <dgm:t>
        <a:bodyPr/>
        <a:lstStyle/>
        <a:p>
          <a:r>
            <a:rPr lang="en-US" dirty="0" smtClean="0"/>
            <a:t>Using pandas and numpy</a:t>
          </a:r>
          <a:endParaRPr lang="ru-RU" dirty="0"/>
        </a:p>
      </dgm:t>
    </dgm:pt>
    <dgm:pt modelId="{59B903F4-A9DA-4E8F-9789-F75B120EE63F}" type="parTrans" cxnId="{A5D9C9D7-59EB-42E9-9DD3-61C3DAD212BD}">
      <dgm:prSet/>
      <dgm:spPr/>
      <dgm:t>
        <a:bodyPr/>
        <a:lstStyle/>
        <a:p>
          <a:endParaRPr lang="ru-RU"/>
        </a:p>
      </dgm:t>
    </dgm:pt>
    <dgm:pt modelId="{33BCF91D-4F7A-4BDD-8FE9-C4B8923A2049}" type="sibTrans" cxnId="{A5D9C9D7-59EB-42E9-9DD3-61C3DAD212BD}">
      <dgm:prSet/>
      <dgm:spPr/>
      <dgm:t>
        <a:bodyPr/>
        <a:lstStyle/>
        <a:p>
          <a:endParaRPr lang="ru-RU"/>
        </a:p>
      </dgm:t>
    </dgm:pt>
    <dgm:pt modelId="{659290E9-8DBC-47DD-A157-B437BAACE1C4}">
      <dgm:prSet/>
      <dgm:spPr/>
      <dgm:t>
        <a:bodyPr/>
        <a:lstStyle/>
        <a:p>
          <a:r>
            <a:rPr lang="en-US" dirty="0" smtClean="0"/>
            <a:t>Deleting duplicates and useless rows</a:t>
          </a:r>
          <a:endParaRPr lang="ru-RU" dirty="0"/>
        </a:p>
      </dgm:t>
    </dgm:pt>
    <dgm:pt modelId="{C00653FF-F91B-4D07-AE28-7B427DC2E4A7}" type="parTrans" cxnId="{AA183B49-1784-4F3E-A0C1-A2DD33306C07}">
      <dgm:prSet/>
      <dgm:spPr/>
      <dgm:t>
        <a:bodyPr/>
        <a:lstStyle/>
        <a:p>
          <a:endParaRPr lang="ru-RU"/>
        </a:p>
      </dgm:t>
    </dgm:pt>
    <dgm:pt modelId="{614868DB-AEB9-4AE7-971F-DD30109748D3}" type="sibTrans" cxnId="{AA183B49-1784-4F3E-A0C1-A2DD33306C07}">
      <dgm:prSet/>
      <dgm:spPr/>
      <dgm:t>
        <a:bodyPr/>
        <a:lstStyle/>
        <a:p>
          <a:endParaRPr lang="ru-RU"/>
        </a:p>
      </dgm:t>
    </dgm:pt>
    <dgm:pt modelId="{B7F17813-9D4F-48FC-9CEC-3DE4DA0916D2}">
      <dgm:prSet/>
      <dgm:spPr/>
      <dgm:t>
        <a:bodyPr/>
        <a:lstStyle/>
        <a:p>
          <a:r>
            <a:rPr lang="en-US" dirty="0" smtClean="0"/>
            <a:t>Converting types of the data</a:t>
          </a:r>
          <a:endParaRPr lang="ru-RU" dirty="0"/>
        </a:p>
      </dgm:t>
    </dgm:pt>
    <dgm:pt modelId="{8DDB27E0-4006-4D23-97DA-5A4FF26EAA3E}" type="parTrans" cxnId="{34BB5BDF-3DC7-4763-9529-C6FF2BDD1075}">
      <dgm:prSet/>
      <dgm:spPr/>
      <dgm:t>
        <a:bodyPr/>
        <a:lstStyle/>
        <a:p>
          <a:endParaRPr lang="ru-RU"/>
        </a:p>
      </dgm:t>
    </dgm:pt>
    <dgm:pt modelId="{FCF79172-7A2D-46A8-9C5F-176A58E4E1CA}" type="sibTrans" cxnId="{34BB5BDF-3DC7-4763-9529-C6FF2BDD1075}">
      <dgm:prSet/>
      <dgm:spPr/>
      <dgm:t>
        <a:bodyPr/>
        <a:lstStyle/>
        <a:p>
          <a:endParaRPr lang="ru-RU"/>
        </a:p>
      </dgm:t>
    </dgm:pt>
    <dgm:pt modelId="{34ED2C54-0021-484D-AB7F-9146CEDBAF43}">
      <dgm:prSet/>
      <dgm:spPr/>
      <dgm:t>
        <a:bodyPr/>
        <a:lstStyle/>
        <a:p>
          <a:r>
            <a:rPr lang="en-US" dirty="0" smtClean="0"/>
            <a:t>Using matplotlib, plotly and seaborn</a:t>
          </a:r>
          <a:endParaRPr lang="ru-RU" dirty="0"/>
        </a:p>
      </dgm:t>
    </dgm:pt>
    <dgm:pt modelId="{FB2A79D9-ACFD-4665-89C5-05AA64DAEC12}" type="parTrans" cxnId="{A2293E2F-A556-4859-94DA-45862893A0A4}">
      <dgm:prSet/>
      <dgm:spPr/>
      <dgm:t>
        <a:bodyPr/>
        <a:lstStyle/>
        <a:p>
          <a:endParaRPr lang="ru-RU"/>
        </a:p>
      </dgm:t>
    </dgm:pt>
    <dgm:pt modelId="{681AA54D-2CD9-4D5E-A71C-B8C4321E5C9D}" type="sibTrans" cxnId="{A2293E2F-A556-4859-94DA-45862893A0A4}">
      <dgm:prSet/>
      <dgm:spPr/>
      <dgm:t>
        <a:bodyPr/>
        <a:lstStyle/>
        <a:p>
          <a:endParaRPr lang="ru-RU"/>
        </a:p>
      </dgm:t>
    </dgm:pt>
    <dgm:pt modelId="{2A1564A3-66A8-4A80-BC50-248B2BF1785D}">
      <dgm:prSet/>
      <dgm:spPr/>
      <dgm:t>
        <a:bodyPr/>
        <a:lstStyle/>
        <a:p>
          <a:r>
            <a:rPr lang="en-US" dirty="0" smtClean="0"/>
            <a:t>Power BI for creating interactive visualization and dashboards</a:t>
          </a:r>
          <a:endParaRPr lang="ru-RU" dirty="0"/>
        </a:p>
      </dgm:t>
    </dgm:pt>
    <dgm:pt modelId="{3BB8C7B1-B3E8-4433-A859-5FC4EF04C8FE}" type="parTrans" cxnId="{273FCBAB-1009-42D3-BDA8-B9E45A023D8E}">
      <dgm:prSet/>
      <dgm:spPr/>
      <dgm:t>
        <a:bodyPr/>
        <a:lstStyle/>
        <a:p>
          <a:endParaRPr lang="ru-RU"/>
        </a:p>
      </dgm:t>
    </dgm:pt>
    <dgm:pt modelId="{AB0CDC0B-7359-4EE2-89E2-DB4B4CADD8E2}" type="sibTrans" cxnId="{273FCBAB-1009-42D3-BDA8-B9E45A023D8E}">
      <dgm:prSet/>
      <dgm:spPr/>
      <dgm:t>
        <a:bodyPr/>
        <a:lstStyle/>
        <a:p>
          <a:endParaRPr lang="ru-RU"/>
        </a:p>
      </dgm:t>
    </dgm:pt>
    <dgm:pt modelId="{5DFB2854-B1D8-4EE0-B67E-F68765FD5467}">
      <dgm:prSet/>
      <dgm:spPr/>
      <dgm:t>
        <a:bodyPr/>
        <a:lstStyle/>
        <a:p>
          <a:r>
            <a:rPr lang="en-US" dirty="0" smtClean="0"/>
            <a:t>Using </a:t>
          </a:r>
          <a:r>
            <a:rPr lang="en-US" dirty="0" err="1" smtClean="0"/>
            <a:t>scikit</a:t>
          </a:r>
          <a:r>
            <a:rPr lang="en-US" dirty="0" smtClean="0"/>
            <a:t>-learn for machine learning and predictive modeling</a:t>
          </a:r>
          <a:endParaRPr lang="ru-RU" dirty="0"/>
        </a:p>
      </dgm:t>
    </dgm:pt>
    <dgm:pt modelId="{8EC63D06-42C3-46E4-9370-1122E8817368}" type="parTrans" cxnId="{CDCC3B4D-CB12-42E3-AE37-DC7470A969C0}">
      <dgm:prSet/>
      <dgm:spPr/>
      <dgm:t>
        <a:bodyPr/>
        <a:lstStyle/>
        <a:p>
          <a:endParaRPr lang="ru-RU"/>
        </a:p>
      </dgm:t>
    </dgm:pt>
    <dgm:pt modelId="{3BA6818B-3DEA-40D8-9B5B-BFE6657257C2}" type="sibTrans" cxnId="{CDCC3B4D-CB12-42E3-AE37-DC7470A969C0}">
      <dgm:prSet/>
      <dgm:spPr/>
      <dgm:t>
        <a:bodyPr/>
        <a:lstStyle/>
        <a:p>
          <a:endParaRPr lang="ru-RU"/>
        </a:p>
      </dgm:t>
    </dgm:pt>
    <dgm:pt modelId="{6416F210-632F-4B09-87C1-258E42D78B16}" type="pres">
      <dgm:prSet presAssocID="{E64ADC8F-1A97-45F2-8A13-055768B0AE68}" presName="Name0" presStyleCnt="0">
        <dgm:presLayoutVars>
          <dgm:dir/>
          <dgm:animLvl val="lvl"/>
          <dgm:resizeHandles/>
        </dgm:presLayoutVars>
      </dgm:prSet>
      <dgm:spPr/>
    </dgm:pt>
    <dgm:pt modelId="{ECFC41F5-E443-4E79-9E7C-FFF031382692}" type="pres">
      <dgm:prSet presAssocID="{04D4C3D1-C821-4394-9FF7-31FB11470FCE}" presName="linNode" presStyleCnt="0"/>
      <dgm:spPr/>
    </dgm:pt>
    <dgm:pt modelId="{254868D5-C423-4157-933A-9C4E41158A42}" type="pres">
      <dgm:prSet presAssocID="{04D4C3D1-C821-4394-9FF7-31FB11470FCE}" presName="parentShp" presStyleLbl="node1" presStyleIdx="0" presStyleCnt="4">
        <dgm:presLayoutVars>
          <dgm:bulletEnabled val="1"/>
        </dgm:presLayoutVars>
      </dgm:prSet>
      <dgm:spPr/>
    </dgm:pt>
    <dgm:pt modelId="{D0A26027-5342-4E34-AEA5-97304DB11641}" type="pres">
      <dgm:prSet presAssocID="{04D4C3D1-C821-4394-9FF7-31FB11470FCE}" presName="childShp" presStyleLbl="bgAccFollowNode1" presStyleIdx="0" presStyleCnt="4">
        <dgm:presLayoutVars>
          <dgm:bulletEnabled val="1"/>
        </dgm:presLayoutVars>
      </dgm:prSet>
      <dgm:spPr/>
      <dgm:t>
        <a:bodyPr/>
        <a:lstStyle/>
        <a:p>
          <a:endParaRPr lang="ru-RU"/>
        </a:p>
      </dgm:t>
    </dgm:pt>
    <dgm:pt modelId="{5316D247-E2C6-46B5-A05C-F4E473612BA7}" type="pres">
      <dgm:prSet presAssocID="{AD44E0EC-3B07-4327-A086-DCD201BEDC70}" presName="spacing" presStyleCnt="0"/>
      <dgm:spPr/>
    </dgm:pt>
    <dgm:pt modelId="{BF3E9427-61FC-43D5-A3C7-ED405EDBC0FA}" type="pres">
      <dgm:prSet presAssocID="{8A72EA89-F55D-4716-A24E-758338575C95}" presName="linNode" presStyleCnt="0"/>
      <dgm:spPr/>
    </dgm:pt>
    <dgm:pt modelId="{4519733A-6205-4F2C-B29A-4F772D773D76}" type="pres">
      <dgm:prSet presAssocID="{8A72EA89-F55D-4716-A24E-758338575C95}" presName="parentShp" presStyleLbl="node1" presStyleIdx="1" presStyleCnt="4">
        <dgm:presLayoutVars>
          <dgm:bulletEnabled val="1"/>
        </dgm:presLayoutVars>
      </dgm:prSet>
      <dgm:spPr/>
    </dgm:pt>
    <dgm:pt modelId="{1219FDFE-F247-43BC-9282-375CEEA08ACE}" type="pres">
      <dgm:prSet presAssocID="{8A72EA89-F55D-4716-A24E-758338575C95}" presName="childShp" presStyleLbl="bgAccFollowNode1" presStyleIdx="1" presStyleCnt="4">
        <dgm:presLayoutVars>
          <dgm:bulletEnabled val="1"/>
        </dgm:presLayoutVars>
      </dgm:prSet>
      <dgm:spPr/>
      <dgm:t>
        <a:bodyPr/>
        <a:lstStyle/>
        <a:p>
          <a:endParaRPr lang="ru-RU"/>
        </a:p>
      </dgm:t>
    </dgm:pt>
    <dgm:pt modelId="{DF3F287C-41E6-478A-BC6C-23FB36437DFB}" type="pres">
      <dgm:prSet presAssocID="{65461DBA-0F14-4F49-A054-FE1B4BDCA4AE}" presName="spacing" presStyleCnt="0"/>
      <dgm:spPr/>
    </dgm:pt>
    <dgm:pt modelId="{3C12F5CE-EC1E-4C41-9503-7C02CDD8E16A}" type="pres">
      <dgm:prSet presAssocID="{1602C12A-6782-468A-A3A8-180E7ADB50CE}" presName="linNode" presStyleCnt="0"/>
      <dgm:spPr/>
    </dgm:pt>
    <dgm:pt modelId="{E7F3A38B-10FD-442A-9A49-092B4B647FDA}" type="pres">
      <dgm:prSet presAssocID="{1602C12A-6782-468A-A3A8-180E7ADB50CE}" presName="parentShp" presStyleLbl="node1" presStyleIdx="2" presStyleCnt="4">
        <dgm:presLayoutVars>
          <dgm:bulletEnabled val="1"/>
        </dgm:presLayoutVars>
      </dgm:prSet>
      <dgm:spPr/>
    </dgm:pt>
    <dgm:pt modelId="{9B18657E-384A-48D9-B0F5-85D0FCFCFFBB}" type="pres">
      <dgm:prSet presAssocID="{1602C12A-6782-468A-A3A8-180E7ADB50CE}" presName="childShp" presStyleLbl="bgAccFollowNode1" presStyleIdx="2" presStyleCnt="4">
        <dgm:presLayoutVars>
          <dgm:bulletEnabled val="1"/>
        </dgm:presLayoutVars>
      </dgm:prSet>
      <dgm:spPr/>
      <dgm:t>
        <a:bodyPr/>
        <a:lstStyle/>
        <a:p>
          <a:endParaRPr lang="ru-RU"/>
        </a:p>
      </dgm:t>
    </dgm:pt>
    <dgm:pt modelId="{06CBDD71-BFA5-4FE2-AC77-1E137FF42975}" type="pres">
      <dgm:prSet presAssocID="{7938A200-7BFF-4368-9AA0-B39CCFFF50E7}" presName="spacing" presStyleCnt="0"/>
      <dgm:spPr/>
    </dgm:pt>
    <dgm:pt modelId="{9CA2A632-3E9B-4D05-96ED-EB62D9030FB2}" type="pres">
      <dgm:prSet presAssocID="{DA68AA54-10FF-45DB-9233-70EBF211B674}" presName="linNode" presStyleCnt="0"/>
      <dgm:spPr/>
    </dgm:pt>
    <dgm:pt modelId="{B433E3DC-4280-4823-AFD2-99BB29443DF4}" type="pres">
      <dgm:prSet presAssocID="{DA68AA54-10FF-45DB-9233-70EBF211B674}" presName="parentShp" presStyleLbl="node1" presStyleIdx="3" presStyleCnt="4">
        <dgm:presLayoutVars>
          <dgm:bulletEnabled val="1"/>
        </dgm:presLayoutVars>
      </dgm:prSet>
      <dgm:spPr/>
    </dgm:pt>
    <dgm:pt modelId="{3933DE51-7CE7-4FA5-8F12-CD28937967D8}" type="pres">
      <dgm:prSet presAssocID="{DA68AA54-10FF-45DB-9233-70EBF211B674}" presName="childShp" presStyleLbl="bgAccFollowNode1" presStyleIdx="3" presStyleCnt="4">
        <dgm:presLayoutVars>
          <dgm:bulletEnabled val="1"/>
        </dgm:presLayoutVars>
      </dgm:prSet>
      <dgm:spPr/>
      <dgm:t>
        <a:bodyPr/>
        <a:lstStyle/>
        <a:p>
          <a:endParaRPr lang="ru-RU"/>
        </a:p>
      </dgm:t>
    </dgm:pt>
  </dgm:ptLst>
  <dgm:cxnLst>
    <dgm:cxn modelId="{34BB5BDF-3DC7-4763-9529-C6FF2BDD1075}" srcId="{8A72EA89-F55D-4716-A24E-758338575C95}" destId="{B7F17813-9D4F-48FC-9CEC-3DE4DA0916D2}" srcOrd="2" destOrd="0" parTransId="{8DDB27E0-4006-4D23-97DA-5A4FF26EAA3E}" sibTransId="{FCF79172-7A2D-46A8-9C5F-176A58E4E1CA}"/>
    <dgm:cxn modelId="{8C4A9CFA-78D7-4F7C-98F8-B882CA00DD00}" srcId="{04D4C3D1-C821-4394-9FF7-31FB11470FCE}" destId="{3222A7BB-6176-4262-8A20-B1FF5641E5C8}" srcOrd="0" destOrd="0" parTransId="{C30B54C3-B463-40D7-9CCC-5D682D915547}" sibTransId="{B1FDD7B6-5FC9-495B-9949-4EE538543246}"/>
    <dgm:cxn modelId="{64DA852F-06F3-4CB6-8BA6-610A1E3F4C76}" type="presOf" srcId="{DA68AA54-10FF-45DB-9233-70EBF211B674}" destId="{B433E3DC-4280-4823-AFD2-99BB29443DF4}" srcOrd="0" destOrd="0" presId="urn:microsoft.com/office/officeart/2005/8/layout/vList6"/>
    <dgm:cxn modelId="{CDCC3B4D-CB12-42E3-AE37-DC7470A969C0}" srcId="{1602C12A-6782-468A-A3A8-180E7ADB50CE}" destId="{5DFB2854-B1D8-4EE0-B67E-F68765FD5467}" srcOrd="1" destOrd="0" parTransId="{8EC63D06-42C3-46E4-9370-1122E8817368}" sibTransId="{3BA6818B-3DEA-40D8-9B5B-BFE6657257C2}"/>
    <dgm:cxn modelId="{43F58978-0EF8-4126-8140-E21FB59C4DAE}" type="presOf" srcId="{5DFB2854-B1D8-4EE0-B67E-F68765FD5467}" destId="{9B18657E-384A-48D9-B0F5-85D0FCFCFFBB}" srcOrd="0" destOrd="1" presId="urn:microsoft.com/office/officeart/2005/8/layout/vList6"/>
    <dgm:cxn modelId="{A2293E2F-A556-4859-94DA-45862893A0A4}" srcId="{1602C12A-6782-468A-A3A8-180E7ADB50CE}" destId="{34ED2C54-0021-484D-AB7F-9146CEDBAF43}" srcOrd="0" destOrd="0" parTransId="{FB2A79D9-ACFD-4665-89C5-05AA64DAEC12}" sibTransId="{681AA54D-2CD9-4D5E-A71C-B8C4321E5C9D}"/>
    <dgm:cxn modelId="{DED5E730-BFAA-4B7B-AAEA-C9CE18150DF6}" type="presOf" srcId="{3222A7BB-6176-4262-8A20-B1FF5641E5C8}" destId="{D0A26027-5342-4E34-AEA5-97304DB11641}" srcOrd="0" destOrd="0" presId="urn:microsoft.com/office/officeart/2005/8/layout/vList6"/>
    <dgm:cxn modelId="{C4B15E84-0B64-405A-920F-B2B4AC16B966}" type="presOf" srcId="{BD527374-FFB9-4930-A4A5-8293F42A1CAC}" destId="{D0A26027-5342-4E34-AEA5-97304DB11641}" srcOrd="0" destOrd="1" presId="urn:microsoft.com/office/officeart/2005/8/layout/vList6"/>
    <dgm:cxn modelId="{A5D9C9D7-59EB-42E9-9DD3-61C3DAD212BD}" srcId="{8A72EA89-F55D-4716-A24E-758338575C95}" destId="{28787570-7962-4E90-8BB0-48C7C9630A79}" srcOrd="0" destOrd="0" parTransId="{59B903F4-A9DA-4E8F-9789-F75B120EE63F}" sibTransId="{33BCF91D-4F7A-4BDD-8FE9-C4B8923A2049}"/>
    <dgm:cxn modelId="{09E890B3-5848-4512-AFD0-AF4D82E53A37}" type="presOf" srcId="{1602C12A-6782-468A-A3A8-180E7ADB50CE}" destId="{E7F3A38B-10FD-442A-9A49-092B4B647FDA}" srcOrd="0" destOrd="0" presId="urn:microsoft.com/office/officeart/2005/8/layout/vList6"/>
    <dgm:cxn modelId="{440412E8-26AD-479B-8A76-EF9FB0459D73}" type="presOf" srcId="{8A72EA89-F55D-4716-A24E-758338575C95}" destId="{4519733A-6205-4F2C-B29A-4F772D773D76}" srcOrd="0" destOrd="0" presId="urn:microsoft.com/office/officeart/2005/8/layout/vList6"/>
    <dgm:cxn modelId="{8299BB73-8181-449D-9255-A19BD1482AD1}" type="presOf" srcId="{B7F17813-9D4F-48FC-9CEC-3DE4DA0916D2}" destId="{1219FDFE-F247-43BC-9282-375CEEA08ACE}" srcOrd="0" destOrd="2" presId="urn:microsoft.com/office/officeart/2005/8/layout/vList6"/>
    <dgm:cxn modelId="{D03ECC52-C28E-4C84-87AC-A1253E03A220}" type="presOf" srcId="{04D4C3D1-C821-4394-9FF7-31FB11470FCE}" destId="{254868D5-C423-4157-933A-9C4E41158A42}" srcOrd="0" destOrd="0" presId="urn:microsoft.com/office/officeart/2005/8/layout/vList6"/>
    <dgm:cxn modelId="{20619F8A-A09F-4A15-9497-2643B791293D}" type="presOf" srcId="{34ED2C54-0021-484D-AB7F-9146CEDBAF43}" destId="{9B18657E-384A-48D9-B0F5-85D0FCFCFFBB}" srcOrd="0" destOrd="0" presId="urn:microsoft.com/office/officeart/2005/8/layout/vList6"/>
    <dgm:cxn modelId="{86D0C6B1-5007-45C6-87BF-A89D331D8C41}" type="presOf" srcId="{2A1564A3-66A8-4A80-BC50-248B2BF1785D}" destId="{3933DE51-7CE7-4FA5-8F12-CD28937967D8}" srcOrd="0" destOrd="0" presId="urn:microsoft.com/office/officeart/2005/8/layout/vList6"/>
    <dgm:cxn modelId="{F09014B7-5322-426B-A5CB-E08FE4A21393}" srcId="{E64ADC8F-1A97-45F2-8A13-055768B0AE68}" destId="{04D4C3D1-C821-4394-9FF7-31FB11470FCE}" srcOrd="0" destOrd="0" parTransId="{8C8CBE62-4C63-4DA0-AA7D-A875ADD8E19B}" sibTransId="{AD44E0EC-3B07-4327-A086-DCD201BEDC70}"/>
    <dgm:cxn modelId="{AA183B49-1784-4F3E-A0C1-A2DD33306C07}" srcId="{8A72EA89-F55D-4716-A24E-758338575C95}" destId="{659290E9-8DBC-47DD-A157-B437BAACE1C4}" srcOrd="1" destOrd="0" parTransId="{C00653FF-F91B-4D07-AE28-7B427DC2E4A7}" sibTransId="{614868DB-AEB9-4AE7-971F-DD30109748D3}"/>
    <dgm:cxn modelId="{CFA26B6F-324E-4263-AAA6-435A003AA42D}" type="presOf" srcId="{659290E9-8DBC-47DD-A157-B437BAACE1C4}" destId="{1219FDFE-F247-43BC-9282-375CEEA08ACE}" srcOrd="0" destOrd="1" presId="urn:microsoft.com/office/officeart/2005/8/layout/vList6"/>
    <dgm:cxn modelId="{E2E7956F-F56C-4BE7-96B0-81C868822F6D}" srcId="{04D4C3D1-C821-4394-9FF7-31FB11470FCE}" destId="{BD527374-FFB9-4930-A4A5-8293F42A1CAC}" srcOrd="1" destOrd="0" parTransId="{ED81776E-A8A4-4B01-A498-29FD7F7E5AAD}" sibTransId="{CB2A9473-A8CB-4CEF-B318-9AD6CA5791EC}"/>
    <dgm:cxn modelId="{BC5C3ADB-344B-4027-8EB1-99231CE78BFD}" srcId="{E64ADC8F-1A97-45F2-8A13-055768B0AE68}" destId="{1602C12A-6782-468A-A3A8-180E7ADB50CE}" srcOrd="2" destOrd="0" parTransId="{4912F213-FAE7-40E5-8CA8-3D828B80DE78}" sibTransId="{7938A200-7BFF-4368-9AA0-B39CCFFF50E7}"/>
    <dgm:cxn modelId="{41E5E142-C759-4A7B-B1BF-155FF05F0A57}" srcId="{E64ADC8F-1A97-45F2-8A13-055768B0AE68}" destId="{8A72EA89-F55D-4716-A24E-758338575C95}" srcOrd="1" destOrd="0" parTransId="{17D9C37D-32F1-450C-9723-31FA43F86622}" sibTransId="{65461DBA-0F14-4F49-A054-FE1B4BDCA4AE}"/>
    <dgm:cxn modelId="{FD0BDDB5-26DB-4824-82E3-CB3B9A882A64}" type="presOf" srcId="{E64ADC8F-1A97-45F2-8A13-055768B0AE68}" destId="{6416F210-632F-4B09-87C1-258E42D78B16}" srcOrd="0" destOrd="0" presId="urn:microsoft.com/office/officeart/2005/8/layout/vList6"/>
    <dgm:cxn modelId="{C8BE9FE2-F583-40ED-BABB-D00AEA02112E}" type="presOf" srcId="{28787570-7962-4E90-8BB0-48C7C9630A79}" destId="{1219FDFE-F247-43BC-9282-375CEEA08ACE}" srcOrd="0" destOrd="0" presId="urn:microsoft.com/office/officeart/2005/8/layout/vList6"/>
    <dgm:cxn modelId="{89A1EFA1-42A5-44C4-8A7F-F855B96259C1}" srcId="{E64ADC8F-1A97-45F2-8A13-055768B0AE68}" destId="{DA68AA54-10FF-45DB-9233-70EBF211B674}" srcOrd="3" destOrd="0" parTransId="{CA407DCF-8AD8-42D2-8F7A-BA4CAE871DD1}" sibTransId="{2F194F9A-03AE-4721-8721-41C6EE7E741B}"/>
    <dgm:cxn modelId="{273FCBAB-1009-42D3-BDA8-B9E45A023D8E}" srcId="{DA68AA54-10FF-45DB-9233-70EBF211B674}" destId="{2A1564A3-66A8-4A80-BC50-248B2BF1785D}" srcOrd="0" destOrd="0" parTransId="{3BB8C7B1-B3E8-4433-A859-5FC4EF04C8FE}" sibTransId="{AB0CDC0B-7359-4EE2-89E2-DB4B4CADD8E2}"/>
    <dgm:cxn modelId="{3DAABEBF-6645-4233-B92E-2B237BD6D868}" type="presParOf" srcId="{6416F210-632F-4B09-87C1-258E42D78B16}" destId="{ECFC41F5-E443-4E79-9E7C-FFF031382692}" srcOrd="0" destOrd="0" presId="urn:microsoft.com/office/officeart/2005/8/layout/vList6"/>
    <dgm:cxn modelId="{3B55972D-963E-4544-B952-6F876B7C4421}" type="presParOf" srcId="{ECFC41F5-E443-4E79-9E7C-FFF031382692}" destId="{254868D5-C423-4157-933A-9C4E41158A42}" srcOrd="0" destOrd="0" presId="urn:microsoft.com/office/officeart/2005/8/layout/vList6"/>
    <dgm:cxn modelId="{A22214C6-D209-42B6-897A-B5B192A78B49}" type="presParOf" srcId="{ECFC41F5-E443-4E79-9E7C-FFF031382692}" destId="{D0A26027-5342-4E34-AEA5-97304DB11641}" srcOrd="1" destOrd="0" presId="urn:microsoft.com/office/officeart/2005/8/layout/vList6"/>
    <dgm:cxn modelId="{12E0BF4B-D799-4D36-B27E-F08390F06258}" type="presParOf" srcId="{6416F210-632F-4B09-87C1-258E42D78B16}" destId="{5316D247-E2C6-46B5-A05C-F4E473612BA7}" srcOrd="1" destOrd="0" presId="urn:microsoft.com/office/officeart/2005/8/layout/vList6"/>
    <dgm:cxn modelId="{D1E4C7D0-8F84-4B7C-B0C1-FBDB0E7C760E}" type="presParOf" srcId="{6416F210-632F-4B09-87C1-258E42D78B16}" destId="{BF3E9427-61FC-43D5-A3C7-ED405EDBC0FA}" srcOrd="2" destOrd="0" presId="urn:microsoft.com/office/officeart/2005/8/layout/vList6"/>
    <dgm:cxn modelId="{225BE226-6A7C-4DBA-A02D-93D2DB297437}" type="presParOf" srcId="{BF3E9427-61FC-43D5-A3C7-ED405EDBC0FA}" destId="{4519733A-6205-4F2C-B29A-4F772D773D76}" srcOrd="0" destOrd="0" presId="urn:microsoft.com/office/officeart/2005/8/layout/vList6"/>
    <dgm:cxn modelId="{EDCCBB91-6434-4314-9BC1-251694B06E52}" type="presParOf" srcId="{BF3E9427-61FC-43D5-A3C7-ED405EDBC0FA}" destId="{1219FDFE-F247-43BC-9282-375CEEA08ACE}" srcOrd="1" destOrd="0" presId="urn:microsoft.com/office/officeart/2005/8/layout/vList6"/>
    <dgm:cxn modelId="{5F6203FB-278D-429A-BE37-BA1C9F17F161}" type="presParOf" srcId="{6416F210-632F-4B09-87C1-258E42D78B16}" destId="{DF3F287C-41E6-478A-BC6C-23FB36437DFB}" srcOrd="3" destOrd="0" presId="urn:microsoft.com/office/officeart/2005/8/layout/vList6"/>
    <dgm:cxn modelId="{1DA93E07-FBFB-4FB8-97C4-55CF5287FDBE}" type="presParOf" srcId="{6416F210-632F-4B09-87C1-258E42D78B16}" destId="{3C12F5CE-EC1E-4C41-9503-7C02CDD8E16A}" srcOrd="4" destOrd="0" presId="urn:microsoft.com/office/officeart/2005/8/layout/vList6"/>
    <dgm:cxn modelId="{1405A3E0-D7ED-48B4-9D7D-EDBFE9587D49}" type="presParOf" srcId="{3C12F5CE-EC1E-4C41-9503-7C02CDD8E16A}" destId="{E7F3A38B-10FD-442A-9A49-092B4B647FDA}" srcOrd="0" destOrd="0" presId="urn:microsoft.com/office/officeart/2005/8/layout/vList6"/>
    <dgm:cxn modelId="{66EB09D6-F792-49D0-8453-7D4B80D7D8A2}" type="presParOf" srcId="{3C12F5CE-EC1E-4C41-9503-7C02CDD8E16A}" destId="{9B18657E-384A-48D9-B0F5-85D0FCFCFFBB}" srcOrd="1" destOrd="0" presId="urn:microsoft.com/office/officeart/2005/8/layout/vList6"/>
    <dgm:cxn modelId="{D2B1FE24-FEA7-4928-B0B6-225713654389}" type="presParOf" srcId="{6416F210-632F-4B09-87C1-258E42D78B16}" destId="{06CBDD71-BFA5-4FE2-AC77-1E137FF42975}" srcOrd="5" destOrd="0" presId="urn:microsoft.com/office/officeart/2005/8/layout/vList6"/>
    <dgm:cxn modelId="{34A97B5D-16D6-4CA7-8512-8FBBDDCFA02B}" type="presParOf" srcId="{6416F210-632F-4B09-87C1-258E42D78B16}" destId="{9CA2A632-3E9B-4D05-96ED-EB62D9030FB2}" srcOrd="6" destOrd="0" presId="urn:microsoft.com/office/officeart/2005/8/layout/vList6"/>
    <dgm:cxn modelId="{609BB908-95B5-49FE-B285-A4411A109753}" type="presParOf" srcId="{9CA2A632-3E9B-4D05-96ED-EB62D9030FB2}" destId="{B433E3DC-4280-4823-AFD2-99BB29443DF4}" srcOrd="0" destOrd="0" presId="urn:microsoft.com/office/officeart/2005/8/layout/vList6"/>
    <dgm:cxn modelId="{4E7D291C-183E-46ED-94ED-193240DEED67}" type="presParOf" srcId="{9CA2A632-3E9B-4D05-96ED-EB62D9030FB2}" destId="{3933DE51-7CE7-4FA5-8F12-CD28937967D8}"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26027-5342-4E34-AEA5-97304DB11641}">
      <dsp:nvSpPr>
        <dsp:cNvPr id="0" name=""/>
        <dsp:cNvSpPr/>
      </dsp:nvSpPr>
      <dsp:spPr>
        <a:xfrm>
          <a:off x="4411383" y="1334"/>
          <a:ext cx="6617075" cy="1058936"/>
        </a:xfrm>
        <a:prstGeom prst="rightArrow">
          <a:avLst>
            <a:gd name="adj1" fmla="val 75000"/>
            <a:gd name="adj2" fmla="val 5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Using Python in </a:t>
          </a:r>
          <a:r>
            <a:rPr lang="en-US" sz="1600" kern="1200" dirty="0" err="1" smtClean="0"/>
            <a:t>PyCharm</a:t>
          </a:r>
          <a:endParaRPr lang="ru-RU" sz="1600" kern="1200" dirty="0"/>
        </a:p>
        <a:p>
          <a:pPr marL="171450" lvl="1" indent="-171450" algn="l" defTabSz="711200">
            <a:lnSpc>
              <a:spcPct val="90000"/>
            </a:lnSpc>
            <a:spcBef>
              <a:spcPct val="0"/>
            </a:spcBef>
            <a:spcAft>
              <a:spcPct val="15000"/>
            </a:spcAft>
            <a:buChar char="••"/>
          </a:pPr>
          <a:r>
            <a:rPr lang="en-US" sz="1600" kern="1200" dirty="0" smtClean="0"/>
            <a:t>BeautifulSoup and requests for scraping data from the Metacritic website</a:t>
          </a:r>
          <a:endParaRPr lang="ru-RU" sz="1600" kern="1200" dirty="0"/>
        </a:p>
      </dsp:txBody>
      <dsp:txXfrm>
        <a:off x="4411383" y="133701"/>
        <a:ext cx="6219974" cy="794202"/>
      </dsp:txXfrm>
    </dsp:sp>
    <dsp:sp modelId="{254868D5-C423-4157-933A-9C4E41158A42}">
      <dsp:nvSpPr>
        <dsp:cNvPr id="0" name=""/>
        <dsp:cNvSpPr/>
      </dsp:nvSpPr>
      <dsp:spPr>
        <a:xfrm>
          <a:off x="0" y="1334"/>
          <a:ext cx="4411383" cy="105893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rtl="0">
            <a:lnSpc>
              <a:spcPct val="90000"/>
            </a:lnSpc>
            <a:spcBef>
              <a:spcPct val="0"/>
            </a:spcBef>
            <a:spcAft>
              <a:spcPct val="35000"/>
            </a:spcAft>
          </a:pPr>
          <a:r>
            <a:rPr lang="en-US" sz="3100" kern="1200" smtClean="0"/>
            <a:t>Web Scraping</a:t>
          </a:r>
          <a:endParaRPr lang="ru-RU" sz="3100" kern="1200"/>
        </a:p>
      </dsp:txBody>
      <dsp:txXfrm>
        <a:off x="51693" y="53027"/>
        <a:ext cx="4307997" cy="955550"/>
      </dsp:txXfrm>
    </dsp:sp>
    <dsp:sp modelId="{1219FDFE-F247-43BC-9282-375CEEA08ACE}">
      <dsp:nvSpPr>
        <dsp:cNvPr id="0" name=""/>
        <dsp:cNvSpPr/>
      </dsp:nvSpPr>
      <dsp:spPr>
        <a:xfrm>
          <a:off x="4411383" y="1166165"/>
          <a:ext cx="6617075" cy="1058936"/>
        </a:xfrm>
        <a:prstGeom prst="rightArrow">
          <a:avLst>
            <a:gd name="adj1" fmla="val 75000"/>
            <a:gd name="adj2" fmla="val 5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Using pandas and numpy</a:t>
          </a:r>
          <a:endParaRPr lang="ru-RU" sz="1600" kern="1200" dirty="0"/>
        </a:p>
        <a:p>
          <a:pPr marL="171450" lvl="1" indent="-171450" algn="l" defTabSz="711200">
            <a:lnSpc>
              <a:spcPct val="90000"/>
            </a:lnSpc>
            <a:spcBef>
              <a:spcPct val="0"/>
            </a:spcBef>
            <a:spcAft>
              <a:spcPct val="15000"/>
            </a:spcAft>
            <a:buChar char="••"/>
          </a:pPr>
          <a:r>
            <a:rPr lang="en-US" sz="1600" kern="1200" dirty="0" smtClean="0"/>
            <a:t>Deleting duplicates and useless rows</a:t>
          </a:r>
          <a:endParaRPr lang="ru-RU" sz="1600" kern="1200" dirty="0"/>
        </a:p>
        <a:p>
          <a:pPr marL="171450" lvl="1" indent="-171450" algn="l" defTabSz="711200">
            <a:lnSpc>
              <a:spcPct val="90000"/>
            </a:lnSpc>
            <a:spcBef>
              <a:spcPct val="0"/>
            </a:spcBef>
            <a:spcAft>
              <a:spcPct val="15000"/>
            </a:spcAft>
            <a:buChar char="••"/>
          </a:pPr>
          <a:r>
            <a:rPr lang="en-US" sz="1600" kern="1200" dirty="0" smtClean="0"/>
            <a:t>Converting types of the data</a:t>
          </a:r>
          <a:endParaRPr lang="ru-RU" sz="1600" kern="1200" dirty="0"/>
        </a:p>
      </dsp:txBody>
      <dsp:txXfrm>
        <a:off x="4411383" y="1298532"/>
        <a:ext cx="6219974" cy="794202"/>
      </dsp:txXfrm>
    </dsp:sp>
    <dsp:sp modelId="{4519733A-6205-4F2C-B29A-4F772D773D76}">
      <dsp:nvSpPr>
        <dsp:cNvPr id="0" name=""/>
        <dsp:cNvSpPr/>
      </dsp:nvSpPr>
      <dsp:spPr>
        <a:xfrm>
          <a:off x="0" y="1166165"/>
          <a:ext cx="4411383" cy="105893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rtl="0">
            <a:lnSpc>
              <a:spcPct val="90000"/>
            </a:lnSpc>
            <a:spcBef>
              <a:spcPct val="0"/>
            </a:spcBef>
            <a:spcAft>
              <a:spcPct val="35000"/>
            </a:spcAft>
          </a:pPr>
          <a:r>
            <a:rPr lang="en-US" sz="3100" kern="1200" dirty="0" smtClean="0"/>
            <a:t>Data Cleaning</a:t>
          </a:r>
          <a:endParaRPr lang="ru-RU" sz="3100" kern="1200" dirty="0"/>
        </a:p>
      </dsp:txBody>
      <dsp:txXfrm>
        <a:off x="51693" y="1217858"/>
        <a:ext cx="4307997" cy="955550"/>
      </dsp:txXfrm>
    </dsp:sp>
    <dsp:sp modelId="{9B18657E-384A-48D9-B0F5-85D0FCFCFFBB}">
      <dsp:nvSpPr>
        <dsp:cNvPr id="0" name=""/>
        <dsp:cNvSpPr/>
      </dsp:nvSpPr>
      <dsp:spPr>
        <a:xfrm>
          <a:off x="4411383" y="2330995"/>
          <a:ext cx="6617075" cy="1058936"/>
        </a:xfrm>
        <a:prstGeom prst="rightArrow">
          <a:avLst>
            <a:gd name="adj1" fmla="val 75000"/>
            <a:gd name="adj2" fmla="val 5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Using matplotlib, plotly and seaborn</a:t>
          </a:r>
          <a:endParaRPr lang="ru-RU" sz="1600" kern="1200" dirty="0"/>
        </a:p>
        <a:p>
          <a:pPr marL="171450" lvl="1" indent="-171450" algn="l" defTabSz="711200">
            <a:lnSpc>
              <a:spcPct val="90000"/>
            </a:lnSpc>
            <a:spcBef>
              <a:spcPct val="0"/>
            </a:spcBef>
            <a:spcAft>
              <a:spcPct val="15000"/>
            </a:spcAft>
            <a:buChar char="••"/>
          </a:pPr>
          <a:r>
            <a:rPr lang="en-US" sz="1600" kern="1200" dirty="0" smtClean="0"/>
            <a:t>Using </a:t>
          </a:r>
          <a:r>
            <a:rPr lang="en-US" sz="1600" kern="1200" dirty="0" err="1" smtClean="0"/>
            <a:t>scikit</a:t>
          </a:r>
          <a:r>
            <a:rPr lang="en-US" sz="1600" kern="1200" dirty="0" smtClean="0"/>
            <a:t>-learn for machine learning and predictive modeling</a:t>
          </a:r>
          <a:endParaRPr lang="ru-RU" sz="1600" kern="1200" dirty="0"/>
        </a:p>
      </dsp:txBody>
      <dsp:txXfrm>
        <a:off x="4411383" y="2463362"/>
        <a:ext cx="6219974" cy="794202"/>
      </dsp:txXfrm>
    </dsp:sp>
    <dsp:sp modelId="{E7F3A38B-10FD-442A-9A49-092B4B647FDA}">
      <dsp:nvSpPr>
        <dsp:cNvPr id="0" name=""/>
        <dsp:cNvSpPr/>
      </dsp:nvSpPr>
      <dsp:spPr>
        <a:xfrm>
          <a:off x="0" y="2330995"/>
          <a:ext cx="4411383" cy="105893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rtl="0">
            <a:lnSpc>
              <a:spcPct val="90000"/>
            </a:lnSpc>
            <a:spcBef>
              <a:spcPct val="0"/>
            </a:spcBef>
            <a:spcAft>
              <a:spcPct val="35000"/>
            </a:spcAft>
          </a:pPr>
          <a:r>
            <a:rPr lang="en-US" sz="3100" kern="1200" dirty="0" smtClean="0"/>
            <a:t>Exploratory Data Analysis</a:t>
          </a:r>
          <a:endParaRPr lang="ru-RU" sz="3100" kern="1200" dirty="0"/>
        </a:p>
      </dsp:txBody>
      <dsp:txXfrm>
        <a:off x="51693" y="2382688"/>
        <a:ext cx="4307997" cy="955550"/>
      </dsp:txXfrm>
    </dsp:sp>
    <dsp:sp modelId="{3933DE51-7CE7-4FA5-8F12-CD28937967D8}">
      <dsp:nvSpPr>
        <dsp:cNvPr id="0" name=""/>
        <dsp:cNvSpPr/>
      </dsp:nvSpPr>
      <dsp:spPr>
        <a:xfrm>
          <a:off x="4411383" y="3495825"/>
          <a:ext cx="6617075" cy="1058936"/>
        </a:xfrm>
        <a:prstGeom prst="rightArrow">
          <a:avLst>
            <a:gd name="adj1" fmla="val 75000"/>
            <a:gd name="adj2" fmla="val 5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Power BI for creating interactive visualization and dashboards</a:t>
          </a:r>
          <a:endParaRPr lang="ru-RU" sz="1600" kern="1200" dirty="0"/>
        </a:p>
      </dsp:txBody>
      <dsp:txXfrm>
        <a:off x="4411383" y="3628192"/>
        <a:ext cx="6219974" cy="794202"/>
      </dsp:txXfrm>
    </dsp:sp>
    <dsp:sp modelId="{B433E3DC-4280-4823-AFD2-99BB29443DF4}">
      <dsp:nvSpPr>
        <dsp:cNvPr id="0" name=""/>
        <dsp:cNvSpPr/>
      </dsp:nvSpPr>
      <dsp:spPr>
        <a:xfrm>
          <a:off x="0" y="3495825"/>
          <a:ext cx="4411383" cy="105893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rtl="0">
            <a:lnSpc>
              <a:spcPct val="90000"/>
            </a:lnSpc>
            <a:spcBef>
              <a:spcPct val="0"/>
            </a:spcBef>
            <a:spcAft>
              <a:spcPct val="35000"/>
            </a:spcAft>
          </a:pPr>
          <a:r>
            <a:rPr lang="en-US" sz="3100" kern="1200" dirty="0" smtClean="0"/>
            <a:t>Power BI</a:t>
          </a:r>
          <a:endParaRPr lang="ru-RU" sz="3100" kern="1200" dirty="0"/>
        </a:p>
      </dsp:txBody>
      <dsp:txXfrm>
        <a:off x="51693" y="3547518"/>
        <a:ext cx="4307997" cy="955550"/>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9B89DCB5-19A2-47DB-B3D2-FDAA99EE3468}" type="datetimeFigureOut">
              <a:rPr lang="ru-RU" smtClean="0"/>
              <a:t>12.06.2024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65ACD2-2586-412E-8836-B9D794B3B88E}" type="slidenum">
              <a:rPr lang="ru-RU" smtClean="0"/>
              <a:t>‹#›</a:t>
            </a:fld>
            <a:endParaRPr lang="ru-RU"/>
          </a:p>
        </p:txBody>
      </p:sp>
    </p:spTree>
    <p:extLst>
      <p:ext uri="{BB962C8B-B14F-4D97-AF65-F5344CB8AC3E}">
        <p14:creationId xmlns:p14="http://schemas.microsoft.com/office/powerpoint/2010/main" val="524424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B89DCB5-19A2-47DB-B3D2-FDAA99EE3468}" type="datetimeFigureOut">
              <a:rPr lang="ru-RU" smtClean="0"/>
              <a:t>12.06.2024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65ACD2-2586-412E-8836-B9D794B3B88E}" type="slidenum">
              <a:rPr lang="ru-RU" smtClean="0"/>
              <a:t>‹#›</a:t>
            </a:fld>
            <a:endParaRPr lang="ru-RU"/>
          </a:p>
        </p:txBody>
      </p:sp>
    </p:spTree>
    <p:extLst>
      <p:ext uri="{BB962C8B-B14F-4D97-AF65-F5344CB8AC3E}">
        <p14:creationId xmlns:p14="http://schemas.microsoft.com/office/powerpoint/2010/main" val="3480836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B89DCB5-19A2-47DB-B3D2-FDAA99EE3468}" type="datetimeFigureOut">
              <a:rPr lang="ru-RU" smtClean="0"/>
              <a:t>12.06.2024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65ACD2-2586-412E-8836-B9D794B3B88E}" type="slidenum">
              <a:rPr lang="ru-RU" smtClean="0"/>
              <a:t>‹#›</a:t>
            </a:fld>
            <a:endParaRPr lang="ru-RU"/>
          </a:p>
        </p:txBody>
      </p:sp>
    </p:spTree>
    <p:extLst>
      <p:ext uri="{BB962C8B-B14F-4D97-AF65-F5344CB8AC3E}">
        <p14:creationId xmlns:p14="http://schemas.microsoft.com/office/powerpoint/2010/main" val="46051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B89DCB5-19A2-47DB-B3D2-FDAA99EE3468}" type="datetimeFigureOut">
              <a:rPr lang="ru-RU" smtClean="0"/>
              <a:t>12.06.2024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65ACD2-2586-412E-8836-B9D794B3B88E}" type="slidenum">
              <a:rPr lang="ru-RU" smtClean="0"/>
              <a:t>‹#›</a:t>
            </a:fld>
            <a:endParaRPr lang="ru-RU"/>
          </a:p>
        </p:txBody>
      </p:sp>
    </p:spTree>
    <p:extLst>
      <p:ext uri="{BB962C8B-B14F-4D97-AF65-F5344CB8AC3E}">
        <p14:creationId xmlns:p14="http://schemas.microsoft.com/office/powerpoint/2010/main" val="159803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B89DCB5-19A2-47DB-B3D2-FDAA99EE3468}" type="datetimeFigureOut">
              <a:rPr lang="ru-RU" smtClean="0"/>
              <a:t>12.06.2024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65ACD2-2586-412E-8836-B9D794B3B88E}" type="slidenum">
              <a:rPr lang="ru-RU" smtClean="0"/>
              <a:t>‹#›</a:t>
            </a:fld>
            <a:endParaRPr lang="ru-RU"/>
          </a:p>
        </p:txBody>
      </p:sp>
    </p:spTree>
    <p:extLst>
      <p:ext uri="{BB962C8B-B14F-4D97-AF65-F5344CB8AC3E}">
        <p14:creationId xmlns:p14="http://schemas.microsoft.com/office/powerpoint/2010/main" val="716232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B89DCB5-19A2-47DB-B3D2-FDAA99EE3468}" type="datetimeFigureOut">
              <a:rPr lang="ru-RU" smtClean="0"/>
              <a:t>12.06.2024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165ACD2-2586-412E-8836-B9D794B3B88E}" type="slidenum">
              <a:rPr lang="ru-RU" smtClean="0"/>
              <a:t>‹#›</a:t>
            </a:fld>
            <a:endParaRPr lang="ru-RU"/>
          </a:p>
        </p:txBody>
      </p:sp>
    </p:spTree>
    <p:extLst>
      <p:ext uri="{BB962C8B-B14F-4D97-AF65-F5344CB8AC3E}">
        <p14:creationId xmlns:p14="http://schemas.microsoft.com/office/powerpoint/2010/main" val="167106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B89DCB5-19A2-47DB-B3D2-FDAA99EE3468}" type="datetimeFigureOut">
              <a:rPr lang="ru-RU" smtClean="0"/>
              <a:t>12.06.2024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165ACD2-2586-412E-8836-B9D794B3B88E}" type="slidenum">
              <a:rPr lang="ru-RU" smtClean="0"/>
              <a:t>‹#›</a:t>
            </a:fld>
            <a:endParaRPr lang="ru-RU"/>
          </a:p>
        </p:txBody>
      </p:sp>
    </p:spTree>
    <p:extLst>
      <p:ext uri="{BB962C8B-B14F-4D97-AF65-F5344CB8AC3E}">
        <p14:creationId xmlns:p14="http://schemas.microsoft.com/office/powerpoint/2010/main" val="3620869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9B89DCB5-19A2-47DB-B3D2-FDAA99EE3468}" type="datetimeFigureOut">
              <a:rPr lang="ru-RU" smtClean="0"/>
              <a:t>12.06.2024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165ACD2-2586-412E-8836-B9D794B3B88E}" type="slidenum">
              <a:rPr lang="ru-RU" smtClean="0"/>
              <a:t>‹#›</a:t>
            </a:fld>
            <a:endParaRPr lang="ru-RU"/>
          </a:p>
        </p:txBody>
      </p:sp>
    </p:spTree>
    <p:extLst>
      <p:ext uri="{BB962C8B-B14F-4D97-AF65-F5344CB8AC3E}">
        <p14:creationId xmlns:p14="http://schemas.microsoft.com/office/powerpoint/2010/main" val="227231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89DCB5-19A2-47DB-B3D2-FDAA99EE3468}" type="datetimeFigureOut">
              <a:rPr lang="ru-RU" smtClean="0"/>
              <a:t>12.06.2024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165ACD2-2586-412E-8836-B9D794B3B88E}" type="slidenum">
              <a:rPr lang="ru-RU" smtClean="0"/>
              <a:t>‹#›</a:t>
            </a:fld>
            <a:endParaRPr lang="ru-RU"/>
          </a:p>
        </p:txBody>
      </p:sp>
    </p:spTree>
    <p:extLst>
      <p:ext uri="{BB962C8B-B14F-4D97-AF65-F5344CB8AC3E}">
        <p14:creationId xmlns:p14="http://schemas.microsoft.com/office/powerpoint/2010/main" val="265309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9B89DCB5-19A2-47DB-B3D2-FDAA99EE3468}" type="datetimeFigureOut">
              <a:rPr lang="ru-RU" smtClean="0"/>
              <a:t>12.06.2024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165ACD2-2586-412E-8836-B9D794B3B88E}" type="slidenum">
              <a:rPr lang="ru-RU" smtClean="0"/>
              <a:t>‹#›</a:t>
            </a:fld>
            <a:endParaRPr lang="ru-RU"/>
          </a:p>
        </p:txBody>
      </p:sp>
    </p:spTree>
    <p:extLst>
      <p:ext uri="{BB962C8B-B14F-4D97-AF65-F5344CB8AC3E}">
        <p14:creationId xmlns:p14="http://schemas.microsoft.com/office/powerpoint/2010/main" val="3138402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9B89DCB5-19A2-47DB-B3D2-FDAA99EE3468}" type="datetimeFigureOut">
              <a:rPr lang="ru-RU" smtClean="0"/>
              <a:t>12.06.2024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165ACD2-2586-412E-8836-B9D794B3B88E}" type="slidenum">
              <a:rPr lang="ru-RU" smtClean="0"/>
              <a:t>‹#›</a:t>
            </a:fld>
            <a:endParaRPr lang="ru-RU"/>
          </a:p>
        </p:txBody>
      </p:sp>
    </p:spTree>
    <p:extLst>
      <p:ext uri="{BB962C8B-B14F-4D97-AF65-F5344CB8AC3E}">
        <p14:creationId xmlns:p14="http://schemas.microsoft.com/office/powerpoint/2010/main" val="395778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89DCB5-19A2-47DB-B3D2-FDAA99EE3468}" type="datetimeFigureOut">
              <a:rPr lang="ru-RU" smtClean="0"/>
              <a:t>12.06.2024</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65ACD2-2586-412E-8836-B9D794B3B88E}" type="slidenum">
              <a:rPr lang="ru-RU" smtClean="0"/>
              <a:t>‹#›</a:t>
            </a:fld>
            <a:endParaRPr lang="ru-RU"/>
          </a:p>
        </p:txBody>
      </p:sp>
    </p:spTree>
    <p:extLst>
      <p:ext uri="{BB962C8B-B14F-4D97-AF65-F5344CB8AC3E}">
        <p14:creationId xmlns:p14="http://schemas.microsoft.com/office/powerpoint/2010/main" val="22277955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loom.com/share/33e5a0b47a584eee9e911c777306c7ee" TargetMode="External"/><Relationship Id="rId2" Type="http://schemas.openxmlformats.org/officeDocument/2006/relationships/hyperlink" Target="https://github.com/zhanna-naumenko/Final-project-Game-On-" TargetMode="External"/><Relationship Id="rId1" Type="http://schemas.openxmlformats.org/officeDocument/2006/relationships/slideLayout" Target="../slideLayouts/slideLayout7.xml"/><Relationship Id="rId4" Type="http://schemas.openxmlformats.org/officeDocument/2006/relationships/hyperlink" Target="https://www.datascienceportfol.io/dashboar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59026" y="86109"/>
            <a:ext cx="11942859" cy="6724582"/>
          </a:xfrm>
          <a:prstGeom prst="rect">
            <a:avLst/>
          </a:prstGeom>
        </p:spPr>
      </p:pic>
    </p:spTree>
    <p:extLst>
      <p:ext uri="{BB962C8B-B14F-4D97-AF65-F5344CB8AC3E}">
        <p14:creationId xmlns:p14="http://schemas.microsoft.com/office/powerpoint/2010/main" val="3907144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26572" y="168060"/>
            <a:ext cx="11508241" cy="6485833"/>
          </a:xfrm>
          <a:prstGeom prst="rect">
            <a:avLst/>
          </a:prstGeom>
        </p:spPr>
      </p:pic>
    </p:spTree>
    <p:extLst>
      <p:ext uri="{BB962C8B-B14F-4D97-AF65-F5344CB8AC3E}">
        <p14:creationId xmlns:p14="http://schemas.microsoft.com/office/powerpoint/2010/main" val="2062899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35172" y="77194"/>
            <a:ext cx="5915770" cy="3315261"/>
          </a:xfrm>
          <a:prstGeom prst="rect">
            <a:avLst/>
          </a:prstGeom>
        </p:spPr>
      </p:pic>
      <p:pic>
        <p:nvPicPr>
          <p:cNvPr id="3" name="Рисунок 2"/>
          <p:cNvPicPr>
            <a:picLocks noChangeAspect="1"/>
          </p:cNvPicPr>
          <p:nvPr/>
        </p:nvPicPr>
        <p:blipFill>
          <a:blip r:embed="rId3"/>
          <a:stretch>
            <a:fillRect/>
          </a:stretch>
        </p:blipFill>
        <p:spPr>
          <a:xfrm>
            <a:off x="6241774" y="77194"/>
            <a:ext cx="5725149" cy="3315261"/>
          </a:xfrm>
          <a:prstGeom prst="rect">
            <a:avLst/>
          </a:prstGeom>
        </p:spPr>
      </p:pic>
      <p:sp>
        <p:nvSpPr>
          <p:cNvPr id="4" name="TextBox 3"/>
          <p:cNvSpPr txBox="1"/>
          <p:nvPr/>
        </p:nvSpPr>
        <p:spPr>
          <a:xfrm>
            <a:off x="310100" y="4150581"/>
            <a:ext cx="4285753" cy="646331"/>
          </a:xfrm>
          <a:prstGeom prst="rect">
            <a:avLst/>
          </a:prstGeom>
          <a:noFill/>
        </p:spPr>
        <p:txBody>
          <a:bodyPr wrap="square" rtlCol="0">
            <a:spAutoFit/>
          </a:bodyPr>
          <a:lstStyle/>
          <a:p>
            <a:r>
              <a:rPr lang="en-US" dirty="0"/>
              <a:t>Best-Selling Game in North America: </a:t>
            </a:r>
            <a:endParaRPr lang="en-US" dirty="0" smtClean="0"/>
          </a:p>
          <a:p>
            <a:r>
              <a:rPr lang="en-US" dirty="0" smtClean="0"/>
              <a:t>Year</a:t>
            </a:r>
            <a:r>
              <a:rPr lang="en-US" dirty="0"/>
              <a:t>: 2006, Name: Wii Sports, Sales: 41.49</a:t>
            </a:r>
            <a:endParaRPr lang="ru-RU" dirty="0"/>
          </a:p>
        </p:txBody>
      </p:sp>
      <p:sp>
        <p:nvSpPr>
          <p:cNvPr id="5" name="TextBox 4"/>
          <p:cNvSpPr txBox="1"/>
          <p:nvPr/>
        </p:nvSpPr>
        <p:spPr>
          <a:xfrm>
            <a:off x="310100" y="5327374"/>
            <a:ext cx="4102874" cy="646331"/>
          </a:xfrm>
          <a:prstGeom prst="rect">
            <a:avLst/>
          </a:prstGeom>
          <a:noFill/>
        </p:spPr>
        <p:txBody>
          <a:bodyPr wrap="square" rtlCol="0">
            <a:spAutoFit/>
          </a:bodyPr>
          <a:lstStyle/>
          <a:p>
            <a:r>
              <a:rPr lang="en-US" dirty="0"/>
              <a:t>Best-Selling Game in Europe: </a:t>
            </a:r>
            <a:endParaRPr lang="en-US" dirty="0" smtClean="0"/>
          </a:p>
          <a:p>
            <a:r>
              <a:rPr lang="en-US" dirty="0" smtClean="0"/>
              <a:t>Year</a:t>
            </a:r>
            <a:r>
              <a:rPr lang="en-US" dirty="0"/>
              <a:t>: 2006, Name: Wii Sports, Sales: 29.02</a:t>
            </a:r>
            <a:endParaRPr lang="ru-RU" dirty="0"/>
          </a:p>
        </p:txBody>
      </p:sp>
      <p:sp>
        <p:nvSpPr>
          <p:cNvPr id="6" name="TextBox 5"/>
          <p:cNvSpPr txBox="1"/>
          <p:nvPr/>
        </p:nvSpPr>
        <p:spPr>
          <a:xfrm>
            <a:off x="5876014" y="4094921"/>
            <a:ext cx="6090909" cy="646331"/>
          </a:xfrm>
          <a:prstGeom prst="rect">
            <a:avLst/>
          </a:prstGeom>
          <a:noFill/>
        </p:spPr>
        <p:txBody>
          <a:bodyPr wrap="square" rtlCol="0">
            <a:spAutoFit/>
          </a:bodyPr>
          <a:lstStyle/>
          <a:p>
            <a:r>
              <a:rPr lang="en-US" dirty="0"/>
              <a:t>Best-Selling Game in Japan: </a:t>
            </a:r>
            <a:endParaRPr lang="en-US" dirty="0" smtClean="0"/>
          </a:p>
          <a:p>
            <a:r>
              <a:rPr lang="en-US" dirty="0" smtClean="0"/>
              <a:t>Year</a:t>
            </a:r>
            <a:r>
              <a:rPr lang="en-US" dirty="0"/>
              <a:t>: 1996, Name: </a:t>
            </a:r>
            <a:r>
              <a:rPr lang="en-US" dirty="0" smtClean="0"/>
              <a:t>Pokémon Red Pokémon </a:t>
            </a:r>
            <a:r>
              <a:rPr lang="en-US" dirty="0"/>
              <a:t>Blue, Sales: 10.22</a:t>
            </a:r>
            <a:endParaRPr lang="ru-RU" dirty="0"/>
          </a:p>
        </p:txBody>
      </p:sp>
      <p:sp>
        <p:nvSpPr>
          <p:cNvPr id="7" name="TextBox 6"/>
          <p:cNvSpPr txBox="1"/>
          <p:nvPr/>
        </p:nvSpPr>
        <p:spPr>
          <a:xfrm>
            <a:off x="5876014" y="5327374"/>
            <a:ext cx="6090909" cy="646331"/>
          </a:xfrm>
          <a:prstGeom prst="rect">
            <a:avLst/>
          </a:prstGeom>
          <a:noFill/>
        </p:spPr>
        <p:txBody>
          <a:bodyPr wrap="square" rtlCol="0">
            <a:spAutoFit/>
          </a:bodyPr>
          <a:lstStyle/>
          <a:p>
            <a:r>
              <a:rPr lang="en-US" dirty="0"/>
              <a:t>Best-Selling Game in Other Regions: </a:t>
            </a:r>
            <a:endParaRPr lang="en-US" dirty="0" smtClean="0"/>
          </a:p>
          <a:p>
            <a:r>
              <a:rPr lang="en-US" dirty="0" smtClean="0"/>
              <a:t>Year</a:t>
            </a:r>
            <a:r>
              <a:rPr lang="en-US" dirty="0"/>
              <a:t>: 2004, Name: Grand Theft Auto San Andreas, Sales: 10.57</a:t>
            </a:r>
            <a:endParaRPr lang="ru-RU" dirty="0"/>
          </a:p>
        </p:txBody>
      </p:sp>
    </p:spTree>
    <p:extLst>
      <p:ext uri="{BB962C8B-B14F-4D97-AF65-F5344CB8AC3E}">
        <p14:creationId xmlns:p14="http://schemas.microsoft.com/office/powerpoint/2010/main" val="992686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0688" y="310101"/>
            <a:ext cx="1375576" cy="400110"/>
          </a:xfrm>
          <a:prstGeom prst="rect">
            <a:avLst/>
          </a:prstGeom>
          <a:noFill/>
        </p:spPr>
        <p:txBody>
          <a:bodyPr wrap="square" rtlCol="0">
            <a:spAutoFit/>
          </a:bodyPr>
          <a:lstStyle/>
          <a:p>
            <a:r>
              <a:rPr lang="en-US" sz="2000" b="1" dirty="0" smtClean="0"/>
              <a:t>Links</a:t>
            </a:r>
            <a:endParaRPr lang="ru-RU" sz="2000" b="1" dirty="0"/>
          </a:p>
        </p:txBody>
      </p:sp>
      <p:sp>
        <p:nvSpPr>
          <p:cNvPr id="3" name="TextBox 2"/>
          <p:cNvSpPr txBox="1"/>
          <p:nvPr/>
        </p:nvSpPr>
        <p:spPr>
          <a:xfrm>
            <a:off x="540688" y="1224501"/>
            <a:ext cx="7156175" cy="3139321"/>
          </a:xfrm>
          <a:prstGeom prst="rect">
            <a:avLst/>
          </a:prstGeom>
          <a:noFill/>
        </p:spPr>
        <p:txBody>
          <a:bodyPr wrap="square" rtlCol="0">
            <a:spAutoFit/>
          </a:bodyPr>
          <a:lstStyle/>
          <a:p>
            <a:r>
              <a:rPr lang="en-US" dirty="0" err="1"/>
              <a:t>Github</a:t>
            </a:r>
            <a:r>
              <a:rPr lang="en-US" dirty="0"/>
              <a:t> </a:t>
            </a:r>
            <a:r>
              <a:rPr lang="en-US" dirty="0" smtClean="0"/>
              <a:t>link </a:t>
            </a:r>
          </a:p>
          <a:p>
            <a:r>
              <a:rPr lang="en-US" b="0" dirty="0" smtClean="0">
                <a:effectLst/>
                <a:hlinkClick r:id="rId2"/>
              </a:rPr>
              <a:t>https://github.com/zhanna-naumenko/Final-project-Game-On-</a:t>
            </a:r>
            <a:endParaRPr lang="en-US" b="0" dirty="0" smtClean="0">
              <a:effectLst/>
            </a:endParaRPr>
          </a:p>
          <a:p>
            <a:endParaRPr lang="en-US" b="0" dirty="0" smtClean="0">
              <a:effectLst/>
            </a:endParaRPr>
          </a:p>
          <a:p>
            <a:endParaRPr lang="en-US" b="0" dirty="0" smtClean="0">
              <a:effectLst/>
            </a:endParaRPr>
          </a:p>
          <a:p>
            <a:r>
              <a:rPr lang="en-US" dirty="0"/>
              <a:t>2-mn video </a:t>
            </a:r>
            <a:r>
              <a:rPr lang="en-US" dirty="0" smtClean="0"/>
              <a:t>link</a:t>
            </a:r>
          </a:p>
          <a:p>
            <a:r>
              <a:rPr lang="en-US" dirty="0" smtClean="0">
                <a:hlinkClick r:id="rId3"/>
              </a:rPr>
              <a:t>https://www.loom.com/share/33e5a0b47a584eee9e911c777306c7ee</a:t>
            </a:r>
            <a:endParaRPr lang="en-US" dirty="0" smtClean="0"/>
          </a:p>
          <a:p>
            <a:endParaRPr lang="en-US" dirty="0" smtClean="0"/>
          </a:p>
          <a:p>
            <a:endParaRPr lang="en-US" b="0" dirty="0" smtClean="0">
              <a:effectLst/>
            </a:endParaRPr>
          </a:p>
          <a:p>
            <a:r>
              <a:rPr lang="en-US" dirty="0"/>
              <a:t>Portfolio </a:t>
            </a:r>
            <a:r>
              <a:rPr lang="en-US" dirty="0" smtClean="0"/>
              <a:t>link</a:t>
            </a:r>
            <a:br>
              <a:rPr lang="en-US" dirty="0" smtClean="0"/>
            </a:br>
            <a:r>
              <a:rPr lang="en-US" dirty="0" smtClean="0">
                <a:hlinkClick r:id="rId4"/>
              </a:rPr>
              <a:t>https://www.datascienceportfol.io/dashboard</a:t>
            </a:r>
            <a:endParaRPr lang="en-US" dirty="0" smtClean="0"/>
          </a:p>
          <a:p>
            <a:endParaRPr lang="ru-RU" dirty="0"/>
          </a:p>
        </p:txBody>
      </p:sp>
    </p:spTree>
    <p:extLst>
      <p:ext uri="{BB962C8B-B14F-4D97-AF65-F5344CB8AC3E}">
        <p14:creationId xmlns:p14="http://schemas.microsoft.com/office/powerpoint/2010/main" val="2376139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06240" y="2830663"/>
            <a:ext cx="6543924" cy="830997"/>
          </a:xfrm>
          <a:prstGeom prst="rect">
            <a:avLst/>
          </a:prstGeom>
          <a:noFill/>
        </p:spPr>
        <p:txBody>
          <a:bodyPr wrap="square" rtlCol="0">
            <a:spAutoFit/>
          </a:bodyPr>
          <a:lstStyle/>
          <a:p>
            <a:r>
              <a:rPr lang="en-US" sz="4800" dirty="0" smtClean="0"/>
              <a:t>Thank you!</a:t>
            </a:r>
            <a:endParaRPr lang="ru-RU" sz="4800" dirty="0"/>
          </a:p>
        </p:txBody>
      </p:sp>
    </p:spTree>
    <p:extLst>
      <p:ext uri="{BB962C8B-B14F-4D97-AF65-F5344CB8AC3E}">
        <p14:creationId xmlns:p14="http://schemas.microsoft.com/office/powerpoint/2010/main" val="116564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1033" y="222637"/>
            <a:ext cx="10392355"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Game On: A Comprehensive Data Analysis of PC and Console Games</a:t>
            </a:r>
            <a:endParaRPr lang="en-US" sz="2000" dirty="0">
              <a:latin typeface="Arial" panose="020B0604020202020204" pitchFamily="34" charset="0"/>
              <a:cs typeface="Arial" panose="020B0604020202020204" pitchFamily="34"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010" y="858741"/>
            <a:ext cx="10058400" cy="5747657"/>
          </a:xfrm>
          <a:prstGeom prst="rect">
            <a:avLst/>
          </a:prstGeom>
        </p:spPr>
      </p:pic>
    </p:spTree>
    <p:extLst>
      <p:ext uri="{BB962C8B-B14F-4D97-AF65-F5344CB8AC3E}">
        <p14:creationId xmlns:p14="http://schemas.microsoft.com/office/powerpoint/2010/main" val="486810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149" y="405517"/>
            <a:ext cx="11020508" cy="6771084"/>
          </a:xfrm>
          <a:prstGeom prst="rect">
            <a:avLst/>
          </a:prstGeom>
          <a:noFill/>
        </p:spPr>
        <p:txBody>
          <a:bodyPr wrap="square" rtlCol="0">
            <a:spAutoFit/>
          </a:bodyPr>
          <a:lstStyle/>
          <a:p>
            <a:pPr indent="360000" algn="ctr"/>
            <a:r>
              <a:rPr lang="en-US" sz="2000" b="1" dirty="0" smtClean="0"/>
              <a:t>Project Description</a:t>
            </a:r>
          </a:p>
          <a:p>
            <a:pPr indent="360000" algn="ctr"/>
            <a:endParaRPr lang="en-US" sz="2000" b="1" dirty="0" smtClean="0"/>
          </a:p>
          <a:p>
            <a:pPr indent="360000" algn="ctr"/>
            <a:endParaRPr lang="en-US" sz="2000" b="1" dirty="0" smtClean="0"/>
          </a:p>
          <a:p>
            <a:pPr algn="just"/>
            <a:r>
              <a:rPr lang="en-US" sz="1600" dirty="0" smtClean="0"/>
              <a:t>The main goal of the project  is to analyze and visualize trends in the video game industry. </a:t>
            </a:r>
            <a:r>
              <a:rPr lang="en-US" sz="1600" dirty="0" smtClean="0"/>
              <a:t>The project leverages datasets from Kaggle, including "Metacritic All Time Games Stats" and "Cleaned Global Video Game Sales Dataset"</a:t>
            </a:r>
            <a:endParaRPr lang="ru-RU" sz="1600" dirty="0" smtClean="0"/>
          </a:p>
          <a:p>
            <a:pPr algn="just"/>
            <a:r>
              <a:rPr lang="en-US" sz="1600" dirty="0" smtClean="0"/>
              <a:t>The datasets provide extensive information on game releases, reviews, and sales, which are crucial for understanding market dynamics and consumer preferences. </a:t>
            </a:r>
          </a:p>
          <a:p>
            <a:pPr algn="just"/>
            <a:r>
              <a:rPr lang="en-US" sz="1600" dirty="0" smtClean="0"/>
              <a:t>Metacritic aggregates reviews from critics and users, offering a comprehensive view of a game's reception. This data, combined with sales figures from the global video game sales dataset, allows for an in-depth analysis of factors that influence a game's success.</a:t>
            </a:r>
          </a:p>
          <a:p>
            <a:pPr algn="just"/>
            <a:r>
              <a:rPr lang="en-US" sz="1600" dirty="0" smtClean="0"/>
              <a:t>To address gaps in the available data, web scraping was conducted on the Metacritic website, resulting in a detailed dataset with 14 columns and 27,224 rows. This dataset was cleaned and processed to ensure accuracy and usability.</a:t>
            </a:r>
          </a:p>
          <a:p>
            <a:pPr algn="just"/>
            <a:endParaRPr lang="en-US" sz="1600" dirty="0"/>
          </a:p>
          <a:p>
            <a:r>
              <a:rPr lang="en-US" sz="1600" dirty="0" smtClean="0"/>
              <a:t>Key analyses included:</a:t>
            </a:r>
          </a:p>
          <a:p>
            <a:endParaRPr lang="en-US" sz="1600" dirty="0" smtClean="0"/>
          </a:p>
          <a:p>
            <a:r>
              <a:rPr lang="en-US" sz="1600" b="1" dirty="0" err="1" smtClean="0"/>
              <a:t>WebCraping</a:t>
            </a:r>
            <a:r>
              <a:rPr lang="en-US" sz="1600" dirty="0" smtClean="0"/>
              <a:t>: To get the full dataset.</a:t>
            </a:r>
          </a:p>
          <a:p>
            <a:endParaRPr lang="en-US" sz="1600" dirty="0" smtClean="0"/>
          </a:p>
          <a:p>
            <a:r>
              <a:rPr lang="en-US" sz="1600" b="1" dirty="0" smtClean="0"/>
              <a:t>Games Analysis </a:t>
            </a:r>
            <a:r>
              <a:rPr lang="en-US" sz="1600" b="1" dirty="0"/>
              <a:t>Over Time</a:t>
            </a:r>
            <a:r>
              <a:rPr lang="en-US" sz="1600" dirty="0" smtClean="0"/>
              <a:t>: Identified seasonal trends in game releases,</a:t>
            </a:r>
            <a:r>
              <a:rPr lang="en-US" sz="1600" dirty="0" smtClean="0"/>
              <a:t> analyzed genre trends and shifts in critical reception over time.</a:t>
            </a:r>
            <a:endParaRPr lang="en-US" sz="1600" dirty="0" smtClean="0"/>
          </a:p>
          <a:p>
            <a:endParaRPr lang="en-US" sz="1600" dirty="0" smtClean="0"/>
          </a:p>
          <a:p>
            <a:r>
              <a:rPr lang="en-US" sz="1600" b="1" dirty="0" smtClean="0"/>
              <a:t>Sales Analysis</a:t>
            </a:r>
            <a:r>
              <a:rPr lang="en-US" sz="1600" dirty="0" smtClean="0"/>
              <a:t>: Compared regional and global sales trends, highlighting differences and significant events in the industry.</a:t>
            </a:r>
          </a:p>
          <a:p>
            <a:endParaRPr lang="en-US" sz="1600" dirty="0"/>
          </a:p>
          <a:p>
            <a:r>
              <a:rPr lang="en-US" sz="1600" b="1" dirty="0"/>
              <a:t>Machine Learning</a:t>
            </a:r>
            <a:r>
              <a:rPr lang="en-US" sz="1600" dirty="0" smtClean="0"/>
              <a:t>: </a:t>
            </a:r>
            <a:r>
              <a:rPr lang="en-US" dirty="0" smtClean="0"/>
              <a:t>Created </a:t>
            </a:r>
            <a:r>
              <a:rPr lang="en-US" dirty="0"/>
              <a:t>classification models to determine which is better at predicting game categories based on their sales figures.</a:t>
            </a:r>
            <a:endParaRPr lang="en-US" sz="1600" dirty="0" smtClean="0"/>
          </a:p>
          <a:p>
            <a:pPr algn="just"/>
            <a:endParaRPr lang="en-US" sz="1600" dirty="0" smtClean="0"/>
          </a:p>
          <a:p>
            <a:endParaRPr lang="ru-RU" dirty="0"/>
          </a:p>
        </p:txBody>
      </p:sp>
    </p:spTree>
    <p:extLst>
      <p:ext uri="{BB962C8B-B14F-4D97-AF65-F5344CB8AC3E}">
        <p14:creationId xmlns:p14="http://schemas.microsoft.com/office/powerpoint/2010/main" val="1086250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273" y="341906"/>
            <a:ext cx="11227242" cy="6063198"/>
          </a:xfrm>
          <a:prstGeom prst="rect">
            <a:avLst/>
          </a:prstGeom>
          <a:noFill/>
        </p:spPr>
        <p:txBody>
          <a:bodyPr wrap="square" rtlCol="0">
            <a:spAutoFit/>
          </a:bodyPr>
          <a:lstStyle/>
          <a:p>
            <a:pPr algn="ctr"/>
            <a:r>
              <a:rPr lang="en-US" sz="2000" dirty="0" smtClean="0"/>
              <a:t>The project is designed to solve such problems</a:t>
            </a:r>
            <a:r>
              <a:rPr lang="ru-RU" sz="2000" dirty="0" smtClean="0"/>
              <a:t> </a:t>
            </a:r>
            <a:r>
              <a:rPr lang="en-US" sz="2000" dirty="0"/>
              <a:t>in the video game </a:t>
            </a:r>
            <a:r>
              <a:rPr lang="en-US" sz="2000" dirty="0" smtClean="0"/>
              <a:t>industry</a:t>
            </a:r>
            <a:r>
              <a:rPr lang="ru-RU" sz="2000" dirty="0" smtClean="0"/>
              <a:t> </a:t>
            </a:r>
            <a:r>
              <a:rPr lang="en-US" sz="2000" dirty="0" smtClean="0"/>
              <a:t>as</a:t>
            </a:r>
            <a:r>
              <a:rPr lang="ru-RU" sz="2000" dirty="0" smtClean="0"/>
              <a:t>:</a:t>
            </a:r>
            <a:endParaRPr lang="en-US" sz="2000" dirty="0"/>
          </a:p>
          <a:p>
            <a:endParaRPr lang="en-US" sz="1600" dirty="0" smtClean="0"/>
          </a:p>
          <a:p>
            <a:pPr marL="342900" indent="-342900">
              <a:buAutoNum type="arabicPeriod"/>
            </a:pPr>
            <a:r>
              <a:rPr lang="en-US" sz="1600" dirty="0" smtClean="0"/>
              <a:t>Understanding Market Trends: By analyzing game releases, reviews, and sales data over time, the project helps stakeholders understand market trends and shifts in consumer preferences. This is crucial for making informed decisions about game development, marketing, and release strategies.</a:t>
            </a:r>
          </a:p>
          <a:p>
            <a:pPr marL="342900" indent="-342900">
              <a:buAutoNum type="arabicPeriod"/>
            </a:pPr>
            <a:endParaRPr lang="en-US" sz="1600" dirty="0" smtClean="0"/>
          </a:p>
          <a:p>
            <a:pPr marL="342900" indent="-342900">
              <a:buAutoNum type="arabicPeriod"/>
            </a:pPr>
            <a:r>
              <a:rPr lang="en-US" sz="1600" dirty="0" smtClean="0"/>
              <a:t>Impact of External Factors: The analysis highlights the impact of significant external factors such as the COVID-19 pandemic, economic constraints, and technological transitions on game releases and sales. Understanding these impacts can help companies better prepare for and adapt to future challenges.</a:t>
            </a:r>
          </a:p>
          <a:p>
            <a:pPr marL="342900" indent="-342900">
              <a:buAutoNum type="arabicPeriod"/>
            </a:pPr>
            <a:endParaRPr lang="en-US" sz="1600" dirty="0" smtClean="0"/>
          </a:p>
          <a:p>
            <a:pPr marL="342900" indent="-342900">
              <a:buAutoNum type="arabicPeriod"/>
            </a:pPr>
            <a:r>
              <a:rPr lang="en-US" sz="1600" dirty="0" smtClean="0"/>
              <a:t>Seasonal Release Strategies: Identifying peak and low periods for game releases can help developers and publishers optimize their release schedules to maximize visibility and sales, especially around major shopping events like Black Friday and the holiday season.</a:t>
            </a:r>
          </a:p>
          <a:p>
            <a:pPr marL="342900" indent="-342900">
              <a:buAutoNum type="arabicPeriod"/>
            </a:pPr>
            <a:endParaRPr lang="en-US" sz="1600" dirty="0" smtClean="0"/>
          </a:p>
          <a:p>
            <a:pPr marL="342900" indent="-342900">
              <a:buAutoNum type="arabicPeriod"/>
            </a:pPr>
            <a:r>
              <a:rPr lang="en-US" sz="1600" dirty="0" smtClean="0"/>
              <a:t>Genre Trends and Player Preferences: The detailed analysis of genre trends over the years provides insights into changing player preferences. This information can guide developers in creating games that align with current trends and cater to the evolving tastes of gamers.</a:t>
            </a:r>
          </a:p>
          <a:p>
            <a:pPr marL="342900" indent="-342900">
              <a:buAutoNum type="arabicPeriod"/>
            </a:pPr>
            <a:endParaRPr lang="en-US" sz="1600" dirty="0" smtClean="0"/>
          </a:p>
          <a:p>
            <a:pPr marL="342900" indent="-342900">
              <a:buAutoNum type="arabicPeriod"/>
            </a:pPr>
            <a:r>
              <a:rPr lang="en-US" sz="1600" dirty="0" smtClean="0"/>
              <a:t>Regional Sales Insights: The comparison of sales data across different regions helps identify which markets are most lucrative for certain types of games. This can inform localization efforts and targeted marketing campaigns to boost sales in specific regions.</a:t>
            </a:r>
          </a:p>
          <a:p>
            <a:pPr marL="342900" indent="-342900">
              <a:buAutoNum type="arabicPeriod"/>
            </a:pPr>
            <a:endParaRPr lang="en-US" sz="1600" dirty="0" smtClean="0"/>
          </a:p>
          <a:p>
            <a:pPr marL="342900" indent="-342900">
              <a:buAutoNum type="arabicPeriod"/>
            </a:pPr>
            <a:r>
              <a:rPr lang="en-US" sz="1600" dirty="0" smtClean="0"/>
              <a:t>Predictive Modeling for Sales Success: The classification models developed in the project can assist developers and publishers in predicting the potential sales success of upcoming games based on their genre, platform, and publisher. This predictive capability can inform strategic decisions and reduce the risk associated with game development and release.</a:t>
            </a:r>
            <a:endParaRPr lang="ru-RU" sz="1600" dirty="0"/>
          </a:p>
        </p:txBody>
      </p:sp>
    </p:spTree>
    <p:extLst>
      <p:ext uri="{BB962C8B-B14F-4D97-AF65-F5344CB8AC3E}">
        <p14:creationId xmlns:p14="http://schemas.microsoft.com/office/powerpoint/2010/main" val="3684384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26442" y="182880"/>
            <a:ext cx="1868557" cy="461665"/>
          </a:xfrm>
          <a:prstGeom prst="rect">
            <a:avLst/>
          </a:prstGeom>
          <a:noFill/>
        </p:spPr>
        <p:txBody>
          <a:bodyPr wrap="square" rtlCol="0">
            <a:spAutoFit/>
          </a:bodyPr>
          <a:lstStyle/>
          <a:p>
            <a:pPr algn="ctr"/>
            <a:r>
              <a:rPr lang="en-US" sz="2400" b="1" dirty="0" smtClean="0"/>
              <a:t>Stack</a:t>
            </a:r>
            <a:endParaRPr lang="ru-RU" sz="2400" b="1" dirty="0"/>
          </a:p>
        </p:txBody>
      </p:sp>
      <p:sp>
        <p:nvSpPr>
          <p:cNvPr id="3" name="TextBox 2"/>
          <p:cNvSpPr txBox="1"/>
          <p:nvPr/>
        </p:nvSpPr>
        <p:spPr>
          <a:xfrm>
            <a:off x="675861" y="976469"/>
            <a:ext cx="3983603" cy="369332"/>
          </a:xfrm>
          <a:prstGeom prst="rect">
            <a:avLst/>
          </a:prstGeom>
          <a:noFill/>
        </p:spPr>
        <p:txBody>
          <a:bodyPr wrap="square" rtlCol="0">
            <a:spAutoFit/>
          </a:bodyPr>
          <a:lstStyle/>
          <a:p>
            <a:r>
              <a:rPr lang="en-US" dirty="0" smtClean="0"/>
              <a:t>What did I use in my analysis?</a:t>
            </a:r>
            <a:endParaRPr lang="ru-RU" dirty="0"/>
          </a:p>
        </p:txBody>
      </p:sp>
      <p:graphicFrame>
        <p:nvGraphicFramePr>
          <p:cNvPr id="5" name="Схема 4"/>
          <p:cNvGraphicFramePr/>
          <p:nvPr>
            <p:extLst>
              <p:ext uri="{D42A27DB-BD31-4B8C-83A1-F6EECF244321}">
                <p14:modId xmlns:p14="http://schemas.microsoft.com/office/powerpoint/2010/main" val="3253221523"/>
              </p:ext>
            </p:extLst>
          </p:nvPr>
        </p:nvGraphicFramePr>
        <p:xfrm>
          <a:off x="302150" y="1677725"/>
          <a:ext cx="11028459" cy="4556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1985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561" y="166977"/>
            <a:ext cx="2170706" cy="369332"/>
          </a:xfrm>
          <a:prstGeom prst="rect">
            <a:avLst/>
          </a:prstGeom>
          <a:noFill/>
        </p:spPr>
        <p:txBody>
          <a:bodyPr wrap="square" rtlCol="0">
            <a:spAutoFit/>
          </a:bodyPr>
          <a:lstStyle/>
          <a:p>
            <a:r>
              <a:rPr lang="en-US" dirty="0" smtClean="0"/>
              <a:t>A little bit of code…</a:t>
            </a:r>
            <a:endParaRPr lang="ru-RU" dirty="0"/>
          </a:p>
        </p:txBody>
      </p:sp>
      <p:pic>
        <p:nvPicPr>
          <p:cNvPr id="3" name="Рисунок 2"/>
          <p:cNvPicPr>
            <a:picLocks noChangeAspect="1"/>
          </p:cNvPicPr>
          <p:nvPr/>
        </p:nvPicPr>
        <p:blipFill>
          <a:blip r:embed="rId2"/>
          <a:stretch>
            <a:fillRect/>
          </a:stretch>
        </p:blipFill>
        <p:spPr>
          <a:xfrm>
            <a:off x="71561" y="536309"/>
            <a:ext cx="5597719" cy="6308408"/>
          </a:xfrm>
          <a:prstGeom prst="rect">
            <a:avLst/>
          </a:prstGeom>
        </p:spPr>
      </p:pic>
      <p:pic>
        <p:nvPicPr>
          <p:cNvPr id="4" name="Рисунок 3"/>
          <p:cNvPicPr>
            <a:picLocks noChangeAspect="1"/>
          </p:cNvPicPr>
          <p:nvPr/>
        </p:nvPicPr>
        <p:blipFill>
          <a:blip r:embed="rId3"/>
          <a:stretch>
            <a:fillRect/>
          </a:stretch>
        </p:blipFill>
        <p:spPr>
          <a:xfrm>
            <a:off x="5763369" y="536308"/>
            <a:ext cx="6428631" cy="6308409"/>
          </a:xfrm>
          <a:prstGeom prst="rect">
            <a:avLst/>
          </a:prstGeom>
        </p:spPr>
      </p:pic>
    </p:spTree>
    <p:extLst>
      <p:ext uri="{BB962C8B-B14F-4D97-AF65-F5344CB8AC3E}">
        <p14:creationId xmlns:p14="http://schemas.microsoft.com/office/powerpoint/2010/main" val="4021197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733" y="135171"/>
            <a:ext cx="4993419" cy="369332"/>
          </a:xfrm>
          <a:prstGeom prst="rect">
            <a:avLst/>
          </a:prstGeom>
          <a:noFill/>
        </p:spPr>
        <p:txBody>
          <a:bodyPr wrap="square" rtlCol="0">
            <a:spAutoFit/>
          </a:bodyPr>
          <a:lstStyle/>
          <a:p>
            <a:r>
              <a:rPr lang="en-US" dirty="0" smtClean="0"/>
              <a:t>Let me share some insights from the analysis</a:t>
            </a:r>
            <a:endParaRPr lang="ru-RU" dirty="0"/>
          </a:p>
        </p:txBody>
      </p:sp>
      <p:sp>
        <p:nvSpPr>
          <p:cNvPr id="3" name="TextBox 2"/>
          <p:cNvSpPr txBox="1"/>
          <p:nvPr/>
        </p:nvSpPr>
        <p:spPr>
          <a:xfrm>
            <a:off x="302150" y="620202"/>
            <a:ext cx="11767930" cy="3447098"/>
          </a:xfrm>
          <a:prstGeom prst="rect">
            <a:avLst/>
          </a:prstGeom>
          <a:noFill/>
        </p:spPr>
        <p:txBody>
          <a:bodyPr wrap="square" rtlCol="0">
            <a:spAutoFit/>
          </a:bodyPr>
          <a:lstStyle/>
          <a:p>
            <a:pPr marL="342900" indent="-342900">
              <a:buAutoNum type="arabicPeriod"/>
            </a:pPr>
            <a:r>
              <a:rPr lang="en-US" sz="1600" dirty="0" smtClean="0"/>
              <a:t>2018 was the Top year of released games, but a decline is visible after that. We can suggest several reasons. The first is the impact of the COVID-19 pandemic, many game releases were postponed due to logistical challenges, production delays, and the need for additional development time. And the second reason is economic factors like market saturation and strategic releases. Studios, especially smaller ones, faced financial constraints that limited their ability to develop and release new titles and investors became more cautious.</a:t>
            </a:r>
          </a:p>
          <a:p>
            <a:pPr marL="342900" indent="-342900">
              <a:buAutoNum type="arabicPeriod"/>
            </a:pPr>
            <a:endParaRPr lang="en-US" sz="1600" dirty="0" smtClean="0"/>
          </a:p>
          <a:p>
            <a:pPr marL="342900" indent="-342900">
              <a:buAutoNum type="arabicPeriod"/>
            </a:pPr>
            <a:r>
              <a:rPr lang="en-US" sz="1600" dirty="0" smtClean="0"/>
              <a:t>There is a significant rise of releases in September, October, and November. The main suggestion that the cause of this is the Holidays.</a:t>
            </a:r>
          </a:p>
          <a:p>
            <a:pPr marL="342900" indent="-342900">
              <a:buAutoNum type="arabicPeriod"/>
            </a:pPr>
            <a:endParaRPr lang="en-US" sz="1600" dirty="0" smtClean="0"/>
          </a:p>
          <a:p>
            <a:pPr marL="342900" indent="-342900">
              <a:buAutoNum type="arabicPeriod"/>
            </a:pPr>
            <a:r>
              <a:rPr lang="en-US" dirty="0"/>
              <a:t>Over the years, the game with the highest number of positive critic reviews is "Halo Infinite," and the game with the most positive user reviews is "Cyberpunk 2077."</a:t>
            </a:r>
            <a:r>
              <a:rPr lang="en-US" sz="1600" dirty="0" smtClean="0"/>
              <a:t> </a:t>
            </a:r>
          </a:p>
          <a:p>
            <a:pPr marL="342900" indent="-342900">
              <a:buAutoNum type="arabicPeriod"/>
            </a:pPr>
            <a:endParaRPr lang="en-US" sz="1600" dirty="0" smtClean="0"/>
          </a:p>
          <a:p>
            <a:pPr marL="342900" indent="-342900">
              <a:buAutoNum type="arabicPeriod"/>
            </a:pPr>
            <a:r>
              <a:rPr lang="en-US" dirty="0"/>
              <a:t> </a:t>
            </a:r>
            <a:r>
              <a:rPr lang="en-US" dirty="0" smtClean="0"/>
              <a:t>The </a:t>
            </a:r>
            <a:r>
              <a:rPr lang="en-US" dirty="0"/>
              <a:t>most popular genre for game releases is Action. </a:t>
            </a:r>
            <a:endParaRPr lang="en-US" dirty="0" smtClean="0"/>
          </a:p>
          <a:p>
            <a:pPr marL="342900" indent="-342900">
              <a:buAutoNum type="arabicPeriod"/>
            </a:pPr>
            <a:endParaRPr lang="en-US" dirty="0" smtClean="0"/>
          </a:p>
          <a:p>
            <a:pPr marL="342900" indent="-342900">
              <a:buAutoNum type="arabicPeriod"/>
            </a:pPr>
            <a:r>
              <a:rPr lang="en-US" dirty="0" err="1" smtClean="0"/>
              <a:t>Ubisoft</a:t>
            </a:r>
            <a:r>
              <a:rPr lang="en-US" dirty="0" smtClean="0"/>
              <a:t> </a:t>
            </a:r>
            <a:r>
              <a:rPr lang="en-US" dirty="0"/>
              <a:t>is the </a:t>
            </a:r>
            <a:r>
              <a:rPr lang="en-US" dirty="0" smtClean="0"/>
              <a:t>top of publisher</a:t>
            </a:r>
            <a:r>
              <a:rPr lang="en-US" dirty="0"/>
              <a:t>, and Capcom is the top developer.</a:t>
            </a:r>
            <a:endParaRPr lang="ru-RU" sz="1600" dirty="0"/>
          </a:p>
        </p:txBody>
      </p:sp>
      <p:pic>
        <p:nvPicPr>
          <p:cNvPr id="4" name="Рисунок 3"/>
          <p:cNvPicPr>
            <a:picLocks noChangeAspect="1"/>
          </p:cNvPicPr>
          <p:nvPr/>
        </p:nvPicPr>
        <p:blipFill>
          <a:blip r:embed="rId2"/>
          <a:stretch>
            <a:fillRect/>
          </a:stretch>
        </p:blipFill>
        <p:spPr>
          <a:xfrm>
            <a:off x="0" y="4548146"/>
            <a:ext cx="4135051" cy="2307901"/>
          </a:xfrm>
          <a:prstGeom prst="rect">
            <a:avLst/>
          </a:prstGeom>
        </p:spPr>
      </p:pic>
      <p:pic>
        <p:nvPicPr>
          <p:cNvPr id="5" name="Рисунок 4"/>
          <p:cNvPicPr>
            <a:picLocks noChangeAspect="1"/>
          </p:cNvPicPr>
          <p:nvPr/>
        </p:nvPicPr>
        <p:blipFill>
          <a:blip r:embed="rId3"/>
          <a:stretch>
            <a:fillRect/>
          </a:stretch>
        </p:blipFill>
        <p:spPr>
          <a:xfrm>
            <a:off x="4135051" y="4548147"/>
            <a:ext cx="4135051" cy="2309854"/>
          </a:xfrm>
          <a:prstGeom prst="rect">
            <a:avLst/>
          </a:prstGeom>
        </p:spPr>
      </p:pic>
      <p:pic>
        <p:nvPicPr>
          <p:cNvPr id="6" name="Рисунок 5"/>
          <p:cNvPicPr>
            <a:picLocks noChangeAspect="1"/>
          </p:cNvPicPr>
          <p:nvPr/>
        </p:nvPicPr>
        <p:blipFill>
          <a:blip r:embed="rId4"/>
          <a:stretch>
            <a:fillRect/>
          </a:stretch>
        </p:blipFill>
        <p:spPr>
          <a:xfrm>
            <a:off x="8270102" y="4548146"/>
            <a:ext cx="3921898" cy="2307901"/>
          </a:xfrm>
          <a:prstGeom prst="rect">
            <a:avLst/>
          </a:prstGeom>
        </p:spPr>
      </p:pic>
    </p:spTree>
    <p:extLst>
      <p:ext uri="{BB962C8B-B14F-4D97-AF65-F5344CB8AC3E}">
        <p14:creationId xmlns:p14="http://schemas.microsoft.com/office/powerpoint/2010/main" val="3785887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 y="3546282"/>
            <a:ext cx="6368687" cy="3311718"/>
          </a:xfrm>
          <a:prstGeom prst="rect">
            <a:avLst/>
          </a:prstGeom>
        </p:spPr>
      </p:pic>
      <p:pic>
        <p:nvPicPr>
          <p:cNvPr id="3" name="Рисунок 2"/>
          <p:cNvPicPr>
            <a:picLocks noChangeAspect="1"/>
          </p:cNvPicPr>
          <p:nvPr/>
        </p:nvPicPr>
        <p:blipFill>
          <a:blip r:embed="rId3"/>
          <a:stretch>
            <a:fillRect/>
          </a:stretch>
        </p:blipFill>
        <p:spPr>
          <a:xfrm>
            <a:off x="5717625" y="71561"/>
            <a:ext cx="6377319" cy="3474721"/>
          </a:xfrm>
          <a:prstGeom prst="rect">
            <a:avLst/>
          </a:prstGeom>
        </p:spPr>
      </p:pic>
      <p:sp>
        <p:nvSpPr>
          <p:cNvPr id="4" name="TextBox 3"/>
          <p:cNvSpPr txBox="1"/>
          <p:nvPr/>
        </p:nvSpPr>
        <p:spPr>
          <a:xfrm>
            <a:off x="739472" y="1254924"/>
            <a:ext cx="3721211" cy="369332"/>
          </a:xfrm>
          <a:prstGeom prst="rect">
            <a:avLst/>
          </a:prstGeom>
          <a:noFill/>
        </p:spPr>
        <p:txBody>
          <a:bodyPr wrap="square" rtlCol="0">
            <a:spAutoFit/>
          </a:bodyPr>
          <a:lstStyle/>
          <a:p>
            <a:r>
              <a:rPr lang="en-US" dirty="0" smtClean="0"/>
              <a:t>Most </a:t>
            </a:r>
            <a:r>
              <a:rPr lang="en-US" dirty="0"/>
              <a:t>games are released for the PC</a:t>
            </a:r>
            <a:endParaRPr lang="ru-RU" dirty="0"/>
          </a:p>
        </p:txBody>
      </p:sp>
      <p:sp>
        <p:nvSpPr>
          <p:cNvPr id="5" name="TextBox 4"/>
          <p:cNvSpPr txBox="1"/>
          <p:nvPr/>
        </p:nvSpPr>
        <p:spPr>
          <a:xfrm>
            <a:off x="4993418" y="2981739"/>
            <a:ext cx="580445" cy="369332"/>
          </a:xfrm>
          <a:prstGeom prst="rect">
            <a:avLst/>
          </a:prstGeom>
          <a:noFill/>
        </p:spPr>
        <p:txBody>
          <a:bodyPr wrap="square" rtlCol="0">
            <a:spAutoFit/>
          </a:bodyPr>
          <a:lstStyle/>
          <a:p>
            <a:r>
              <a:rPr lang="en-US" b="1" dirty="0" smtClean="0"/>
              <a:t>but</a:t>
            </a:r>
            <a:endParaRPr lang="ru-RU" b="1" dirty="0"/>
          </a:p>
        </p:txBody>
      </p:sp>
      <p:sp>
        <p:nvSpPr>
          <p:cNvPr id="6" name="TextBox 5"/>
          <p:cNvSpPr txBox="1"/>
          <p:nvPr/>
        </p:nvSpPr>
        <p:spPr>
          <a:xfrm>
            <a:off x="6885829" y="4878975"/>
            <a:ext cx="5064981" cy="646331"/>
          </a:xfrm>
          <a:prstGeom prst="rect">
            <a:avLst/>
          </a:prstGeom>
          <a:noFill/>
        </p:spPr>
        <p:txBody>
          <a:bodyPr wrap="square" rtlCol="0">
            <a:spAutoFit/>
          </a:bodyPr>
          <a:lstStyle/>
          <a:p>
            <a:r>
              <a:rPr lang="en-US" dirty="0" smtClean="0"/>
              <a:t>Without </a:t>
            </a:r>
            <a:r>
              <a:rPr lang="en-US" dirty="0"/>
              <a:t>considering console versions, the PlayStation brand is the most popular for releases.</a:t>
            </a:r>
            <a:endParaRPr lang="ru-RU" dirty="0"/>
          </a:p>
        </p:txBody>
      </p:sp>
    </p:spTree>
    <p:extLst>
      <p:ext uri="{BB962C8B-B14F-4D97-AF65-F5344CB8AC3E}">
        <p14:creationId xmlns:p14="http://schemas.microsoft.com/office/powerpoint/2010/main" val="713247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17046" y="361004"/>
            <a:ext cx="11506432" cy="4179191"/>
          </a:xfrm>
          <a:prstGeom prst="rect">
            <a:avLst/>
          </a:prstGeom>
        </p:spPr>
      </p:pic>
      <p:sp>
        <p:nvSpPr>
          <p:cNvPr id="3" name="TextBox 2"/>
          <p:cNvSpPr txBox="1"/>
          <p:nvPr/>
        </p:nvSpPr>
        <p:spPr>
          <a:xfrm>
            <a:off x="364592" y="4921857"/>
            <a:ext cx="11211339" cy="1477328"/>
          </a:xfrm>
          <a:prstGeom prst="rect">
            <a:avLst/>
          </a:prstGeom>
          <a:noFill/>
        </p:spPr>
        <p:txBody>
          <a:bodyPr wrap="square" rtlCol="0">
            <a:spAutoFit/>
          </a:bodyPr>
          <a:lstStyle/>
          <a:p>
            <a:r>
              <a:rPr lang="en-US" dirty="0" smtClean="0"/>
              <a:t>We can </a:t>
            </a:r>
            <a:r>
              <a:rPr lang="en-US" dirty="0"/>
              <a:t>see a clear growth trend in action games from 2000 to 2018, but by 2019, other genres prevail, and action games decline. This shift could be due to changing player preferences. There has been a growing demand for games with rich narratives and storylines, leading to the rise of genres like role-playing games (RPGs) and adventure games. The increasing popularity of indie games, which often explore unique and diverse genres, has introduced players to new experiences beyond traditional action games.</a:t>
            </a:r>
            <a:endParaRPr lang="ru-RU" dirty="0"/>
          </a:p>
        </p:txBody>
      </p:sp>
    </p:spTree>
    <p:extLst>
      <p:ext uri="{BB962C8B-B14F-4D97-AF65-F5344CB8AC3E}">
        <p14:creationId xmlns:p14="http://schemas.microsoft.com/office/powerpoint/2010/main" val="4153004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110</TotalTime>
  <Words>975</Words>
  <Application>Microsoft Office PowerPoint</Application>
  <PresentationFormat>Широкоэкранный</PresentationFormat>
  <Paragraphs>79</Paragraphs>
  <Slides>13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13</vt:i4>
      </vt:variant>
    </vt:vector>
  </HeadingPairs>
  <TitlesOfParts>
    <vt:vector size="17" baseType="lpstr">
      <vt:lpstr>Arial</vt:lpstr>
      <vt:lpstr>Calibri</vt:lpstr>
      <vt:lpstr>Calibri Light</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MSI</dc:creator>
  <cp:lastModifiedBy>MSI</cp:lastModifiedBy>
  <cp:revision>14</cp:revision>
  <dcterms:created xsi:type="dcterms:W3CDTF">2024-06-12T19:01:27Z</dcterms:created>
  <dcterms:modified xsi:type="dcterms:W3CDTF">2024-06-12T20:51:37Z</dcterms:modified>
</cp:coreProperties>
</file>