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B0A958B-AE5C-4C9F-8A66-5552A92A5928}">
          <p14:sldIdLst>
            <p14:sldId id="256"/>
            <p14:sldId id="257"/>
            <p14:sldId id="258"/>
            <p14:sldId id="259"/>
            <p14:sldId id="260"/>
          </p14:sldIdLst>
        </p14:section>
        <p14:section name="Раздел без заголовка" id="{2A0F0044-7975-428F-A11F-DEACBBF6E2C7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March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March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4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March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March 30,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0C779-14BB-4710-BC21-8DF615D3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/>
              <a:t>Анализ А/В теста рекламной акции компании </a:t>
            </a:r>
            <a:r>
              <a:rPr lang="ru-RU" sz="4800" dirty="0" err="1"/>
              <a:t>SkyCrossroads</a:t>
            </a:r>
            <a:r>
              <a:rPr lang="ru-RU" sz="1800" dirty="0">
                <a:solidFill>
                  <a:srgbClr val="242D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FB3308-F522-4645-B472-93E8843E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ru-RU" sz="2200" dirty="0"/>
              <a:t>Автор Домашенко Ж.</a:t>
            </a:r>
          </a:p>
        </p:txBody>
      </p:sp>
      <p:pic>
        <p:nvPicPr>
          <p:cNvPr id="4" name="Picture 3" descr="Фон с абстрактным изгибом цветов радуги">
            <a:extLst>
              <a:ext uri="{FF2B5EF4-FFF2-40B4-BE49-F238E27FC236}">
                <a16:creationId xmlns:a16="http://schemas.microsoft.com/office/drawing/2014/main" id="{A284A3EA-6EB0-7C84-7024-7D991DCC3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3" r="21757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FDACA4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FDAC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DACA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85E8B-DFB8-4974-BCCB-97A9DAE8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65125"/>
            <a:ext cx="9477756" cy="1325563"/>
          </a:xfrm>
        </p:spPr>
        <p:txBody>
          <a:bodyPr/>
          <a:lstStyle/>
          <a:p>
            <a:r>
              <a:rPr lang="ru-RU" dirty="0"/>
              <a:t>Описание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D3257-02E0-4C00-9767-F31485AC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899" y="1825625"/>
            <a:ext cx="9846129" cy="420638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ru-RU" sz="1800" dirty="0">
                <a:solidFill>
                  <a:srgbClr val="242D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Классическая акция подразумевает получение дополнительные 1000 баллов лояльности за покупку от 100 рублей. Было решено запустить АБ Тест, в котором в тестовой группе предлагается в два раза больше баллов лояльности за покупку от 100 рублей.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solidFill>
                  <a:srgbClr val="242D3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Эксперимент был проведен в нескольких торговых точках.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87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A7642-0255-4B12-8933-703F9E66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0" y="365125"/>
            <a:ext cx="9494085" cy="1325563"/>
          </a:xfrm>
        </p:spPr>
        <p:txBody>
          <a:bodyPr/>
          <a:lstStyle/>
          <a:p>
            <a:r>
              <a:rPr lang="ru-RU" dirty="0"/>
              <a:t>Оценка сырых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98B8B9-3D1C-45AC-86AF-8F1A52C736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Визуализация данных полученных в процессе теста показала, что в данных присутствуют выбросы, также не все данные заполнены корректно. Просьба к маркетологам лучше собирать информацию. В некоторых случаях отсутствовала информация о потраченной сумме, в других о точке где совершена покупка или о сроке регистрации пользователя.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382075-CE5F-441F-AC23-715BB342076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56" y="1566297"/>
            <a:ext cx="3574499" cy="228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B7DF24-34C0-45BA-8750-E78D3222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0" y="3851028"/>
            <a:ext cx="37909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4EE17-DFE0-41C6-ADFD-4B6C6633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870" y="677636"/>
            <a:ext cx="9379785" cy="1013052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анализа выборки в целом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5460B8-080B-4499-8FE5-48302BCF4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2878" y="1822450"/>
            <a:ext cx="4791456" cy="4206382"/>
          </a:xfrm>
        </p:spPr>
        <p:txBody>
          <a:bodyPr/>
          <a:lstStyle/>
          <a:p>
            <a:r>
              <a:rPr lang="ru-RU" dirty="0"/>
              <a:t>Анализ выборки в целом показал, что разница между контрольной и тестовой группой статистически значима. Средняя сумма покупки в тестовой группе – 3505,61; тогда как в контрольной – 3316,09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1F42E2-9EA0-469D-9726-29F12FF90D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23" y="1822450"/>
            <a:ext cx="4939682" cy="33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4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09CC4-336B-49B7-829A-326D6C29A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73350" y="365125"/>
            <a:ext cx="9518650" cy="1325563"/>
          </a:xfrm>
        </p:spPr>
        <p:txBody>
          <a:bodyPr/>
          <a:lstStyle/>
          <a:p>
            <a:r>
              <a:rPr lang="ru-RU" dirty="0"/>
              <a:t>Анализ по торговым точкам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43025B-559A-460A-9CDD-506DD11BF8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57325" y="1335088"/>
            <a:ext cx="10734675" cy="4695825"/>
          </a:xfrm>
        </p:spPr>
        <p:txBody>
          <a:bodyPr/>
          <a:lstStyle/>
          <a:p>
            <a:r>
              <a:rPr lang="ru-RU" dirty="0"/>
              <a:t>При анализе по торговым точкам было отмечено что для торговой точки 1199 полностью отсутствовали данные контрольной группы</a:t>
            </a:r>
          </a:p>
          <a:p>
            <a:r>
              <a:rPr lang="ru-RU" dirty="0"/>
              <a:t>По остальным торговым точкам результаты оказались неоднородны.</a:t>
            </a:r>
          </a:p>
          <a:p>
            <a:r>
              <a:rPr lang="ru-RU" dirty="0"/>
              <a:t>Для торговых точек 1186 и 1188 Данных недостаточно, чтобы сделать корректные выводы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AB46DF-655C-48EF-A310-29088BF97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41" y="3027361"/>
            <a:ext cx="363855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AF30F23-E981-41C4-A36A-124263C1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527" y="3046413"/>
            <a:ext cx="37719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5331A-D952-4366-A18C-3571C0C47003}"/>
              </a:ext>
            </a:extLst>
          </p:cNvPr>
          <p:cNvSpPr txBox="1"/>
          <p:nvPr/>
        </p:nvSpPr>
        <p:spPr>
          <a:xfrm>
            <a:off x="2369976" y="5541962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1186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17898-0598-4614-98DB-15576597A108}"/>
              </a:ext>
            </a:extLst>
          </p:cNvPr>
          <p:cNvSpPr txBox="1"/>
          <p:nvPr/>
        </p:nvSpPr>
        <p:spPr>
          <a:xfrm>
            <a:off x="8300697" y="5522912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1188</a:t>
            </a:r>
          </a:p>
        </p:txBody>
      </p:sp>
    </p:spTree>
    <p:extLst>
      <p:ext uri="{BB962C8B-B14F-4D97-AF65-F5344CB8AC3E}">
        <p14:creationId xmlns:p14="http://schemas.microsoft.com/office/powerpoint/2010/main" val="223527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2C6C02C-B426-4D54-AF79-B0BE52C6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28" y="669471"/>
            <a:ext cx="9347127" cy="1021217"/>
          </a:xfrm>
        </p:spPr>
        <p:txBody>
          <a:bodyPr>
            <a:normAutofit/>
          </a:bodyPr>
          <a:lstStyle/>
          <a:p>
            <a:r>
              <a:rPr lang="ru-RU" sz="1800" dirty="0"/>
              <a:t>Для точек 1178 и 1179 разница в средней покупке для двух групп не значима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5E7D5CD-3057-416D-A6CC-155BCE21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3678" y="1681844"/>
            <a:ext cx="4708935" cy="4350164"/>
          </a:xfrm>
        </p:spPr>
        <p:txBody>
          <a:bodyPr>
            <a:normAutofit/>
          </a:bodyPr>
          <a:lstStyle/>
          <a:p>
            <a:r>
              <a:rPr lang="ru-RU" sz="1600" dirty="0"/>
              <a:t>При этом для точки 1178 распределения контрольной и тестовой групп разные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78B71B0-5F38-4E5F-8E60-D35613BF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70421" y="1641363"/>
            <a:ext cx="4993335" cy="4439971"/>
          </a:xfrm>
        </p:spPr>
        <p:txBody>
          <a:bodyPr>
            <a:normAutofit/>
          </a:bodyPr>
          <a:lstStyle/>
          <a:p>
            <a:r>
              <a:rPr lang="ru-RU" sz="1600" dirty="0"/>
              <a:t>А для точки 1179 равны.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2DCE6916-CE09-4078-8159-9C0ECA28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220" y="2703061"/>
            <a:ext cx="3281849" cy="22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8D444B49-EB9D-4644-82FF-C61115B3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421" y="2662580"/>
            <a:ext cx="3402466" cy="22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7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78AFF0D-BEE5-45F5-8AB0-DD57E8C7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481" y="679785"/>
            <a:ext cx="9144000" cy="934411"/>
          </a:xfrm>
        </p:spPr>
        <p:txBody>
          <a:bodyPr>
            <a:normAutofit/>
          </a:bodyPr>
          <a:lstStyle/>
          <a:p>
            <a:r>
              <a:rPr lang="ru-RU" sz="2400" dirty="0"/>
              <a:t>Точка 1182 показывает действительно значимую разницу для контрольной и тестовой групп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B23DEC88-06E2-4FDC-BEE4-11FD26D8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698" y="2701607"/>
            <a:ext cx="10297972" cy="187101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24B8DC-A367-465C-9D6B-93F06B22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1856792"/>
            <a:ext cx="4172824" cy="281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D054E4-125D-4503-B73B-B44E12EB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2" y="1110343"/>
            <a:ext cx="9414774" cy="4921666"/>
          </a:xfrm>
        </p:spPr>
        <p:txBody>
          <a:bodyPr/>
          <a:lstStyle/>
          <a:p>
            <a:r>
              <a:rPr lang="ru-RU" dirty="0"/>
              <a:t>Необходимо отметить, что была выявлена зависимость суммы покупки от срока регистрации покупателя (чем дольше, тем выше сумма). Следует учесть это при формировании тестируемых групп </a:t>
            </a:r>
            <a:r>
              <a:rPr lang="ru-RU"/>
              <a:t>при планировании </a:t>
            </a:r>
            <a:r>
              <a:rPr lang="ru-RU" dirty="0"/>
              <a:t>повторного А/В теста, который я </a:t>
            </a:r>
            <a:r>
              <a:rPr lang="ru-RU"/>
              <a:t>бы рекомендовала.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30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Стандартная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278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Dante (Headings)2</vt:lpstr>
      <vt:lpstr>Helvetica Neue Medium</vt:lpstr>
      <vt:lpstr>Univers</vt:lpstr>
      <vt:lpstr>Univers Light</vt:lpstr>
      <vt:lpstr>Wingdings 2</vt:lpstr>
      <vt:lpstr>OffsetVTI</vt:lpstr>
      <vt:lpstr>Анализ А/В теста рекламной акции компании SkyCrossroads </vt:lpstr>
      <vt:lpstr>Описание эксперимента</vt:lpstr>
      <vt:lpstr>Оценка сырых данных</vt:lpstr>
      <vt:lpstr>Результаты анализа выборки в целом</vt:lpstr>
      <vt:lpstr>Анализ по торговым точкам</vt:lpstr>
      <vt:lpstr>Для точек 1178 и 1179 разница в средней покупке для двух групп не значима </vt:lpstr>
      <vt:lpstr>Точка 1182 показывает действительно значимую разницу для контрольной и тестовой групп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А/В теста рекламной акции компании SkyCrossroads </dc:title>
  <dc:creator>Жанна Домашенко</dc:creator>
  <cp:lastModifiedBy>Жанна Домашенко</cp:lastModifiedBy>
  <cp:revision>1</cp:revision>
  <dcterms:created xsi:type="dcterms:W3CDTF">2022-03-29T21:32:15Z</dcterms:created>
  <dcterms:modified xsi:type="dcterms:W3CDTF">2022-03-29T22:25:07Z</dcterms:modified>
</cp:coreProperties>
</file>