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76"/>
  </p:notesMasterIdLst>
  <p:sldIdLst>
    <p:sldId id="256" r:id="rId3"/>
    <p:sldId id="293" r:id="rId4"/>
    <p:sldId id="373" r:id="rId5"/>
    <p:sldId id="371" r:id="rId6"/>
    <p:sldId id="369" r:id="rId7"/>
    <p:sldId id="302" r:id="rId8"/>
    <p:sldId id="372" r:id="rId9"/>
    <p:sldId id="304" r:id="rId10"/>
    <p:sldId id="353" r:id="rId11"/>
    <p:sldId id="374" r:id="rId12"/>
    <p:sldId id="375" r:id="rId13"/>
    <p:sldId id="312" r:id="rId14"/>
    <p:sldId id="283" r:id="rId15"/>
    <p:sldId id="284" r:id="rId16"/>
    <p:sldId id="285" r:id="rId17"/>
    <p:sldId id="317" r:id="rId18"/>
    <p:sldId id="286" r:id="rId19"/>
    <p:sldId id="404" r:id="rId20"/>
    <p:sldId id="403" r:id="rId21"/>
    <p:sldId id="415" r:id="rId22"/>
    <p:sldId id="394" r:id="rId23"/>
    <p:sldId id="405" r:id="rId24"/>
    <p:sldId id="356" r:id="rId25"/>
    <p:sldId id="358" r:id="rId26"/>
    <p:sldId id="321" r:id="rId27"/>
    <p:sldId id="406" r:id="rId28"/>
    <p:sldId id="407" r:id="rId29"/>
    <p:sldId id="322" r:id="rId30"/>
    <p:sldId id="359" r:id="rId31"/>
    <p:sldId id="323" r:id="rId32"/>
    <p:sldId id="325" r:id="rId33"/>
    <p:sldId id="288" r:id="rId34"/>
    <p:sldId id="400" r:id="rId35"/>
    <p:sldId id="326" r:id="rId36"/>
    <p:sldId id="414" r:id="rId37"/>
    <p:sldId id="330" r:id="rId38"/>
    <p:sldId id="327" r:id="rId39"/>
    <p:sldId id="292" r:id="rId40"/>
    <p:sldId id="331" r:id="rId41"/>
    <p:sldId id="332" r:id="rId42"/>
    <p:sldId id="277" r:id="rId43"/>
    <p:sldId id="408" r:id="rId44"/>
    <p:sldId id="409" r:id="rId45"/>
    <p:sldId id="410" r:id="rId46"/>
    <p:sldId id="411" r:id="rId47"/>
    <p:sldId id="412" r:id="rId48"/>
    <p:sldId id="413" r:id="rId49"/>
    <p:sldId id="401" r:id="rId50"/>
    <p:sldId id="402" r:id="rId51"/>
    <p:sldId id="376" r:id="rId52"/>
    <p:sldId id="377" r:id="rId53"/>
    <p:sldId id="378" r:id="rId54"/>
    <p:sldId id="379" r:id="rId55"/>
    <p:sldId id="380" r:id="rId56"/>
    <p:sldId id="381" r:id="rId57"/>
    <p:sldId id="382" r:id="rId58"/>
    <p:sldId id="383" r:id="rId59"/>
    <p:sldId id="384" r:id="rId60"/>
    <p:sldId id="385" r:id="rId61"/>
    <p:sldId id="386" r:id="rId62"/>
    <p:sldId id="387" r:id="rId63"/>
    <p:sldId id="388" r:id="rId64"/>
    <p:sldId id="389" r:id="rId65"/>
    <p:sldId id="390" r:id="rId66"/>
    <p:sldId id="391" r:id="rId67"/>
    <p:sldId id="396" r:id="rId68"/>
    <p:sldId id="395" r:id="rId69"/>
    <p:sldId id="392" r:id="rId70"/>
    <p:sldId id="393" r:id="rId71"/>
    <p:sldId id="397" r:id="rId72"/>
    <p:sldId id="398" r:id="rId73"/>
    <p:sldId id="355" r:id="rId74"/>
    <p:sldId id="345" r:id="rId7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42" autoAdjust="0"/>
    <p:restoredTop sz="76619" autoAdjust="0"/>
  </p:normalViewPr>
  <p:slideViewPr>
    <p:cSldViewPr snapToGrid="0">
      <p:cViewPr varScale="1">
        <p:scale>
          <a:sx n="56" d="100"/>
          <a:sy n="56" d="100"/>
        </p:scale>
        <p:origin x="83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C901B-6FB1-4498-AEB2-68E8AF14BC69}" type="datetimeFigureOut">
              <a:rPr lang="zh-CN" altLang="en-US" smtClean="0"/>
              <a:t>2015/2/1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F948F1-8B88-4017-9E8B-8158F378F2EC}" type="slidenum">
              <a:rPr lang="zh-CN" altLang="en-US" smtClean="0"/>
              <a:t>‹#›</a:t>
            </a:fld>
            <a:endParaRPr lang="zh-CN" altLang="en-US"/>
          </a:p>
        </p:txBody>
      </p:sp>
    </p:spTree>
    <p:extLst>
      <p:ext uri="{BB962C8B-B14F-4D97-AF65-F5344CB8AC3E}">
        <p14:creationId xmlns:p14="http://schemas.microsoft.com/office/powerpoint/2010/main" val="2390064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Good afternoon,</a:t>
            </a:r>
            <a:r>
              <a:rPr lang="en-US" altLang="zh-CN" baseline="0" dirty="0" smtClean="0"/>
              <a:t> ladies and gentlemen. I am </a:t>
            </a:r>
            <a:r>
              <a:rPr lang="en-US" altLang="zh-CN" baseline="0" dirty="0" err="1" smtClean="0"/>
              <a:t>Zhanpeng</a:t>
            </a:r>
            <a:r>
              <a:rPr lang="en-US" altLang="zh-CN" baseline="0" dirty="0" smtClean="0"/>
              <a:t> Fang from Tsinghua University. The title of my talk is modeling paying behavior in game social networks. This is a joint work with </a:t>
            </a:r>
            <a:r>
              <a:rPr lang="en-US" altLang="zh-CN" baseline="0" dirty="0" err="1" smtClean="0"/>
              <a:t>Xinyu</a:t>
            </a:r>
            <a:r>
              <a:rPr lang="en-US" altLang="zh-CN" baseline="0" dirty="0" smtClean="0"/>
              <a:t> Zhou, Jie Tang, Ling Zhou, </a:t>
            </a:r>
            <a:r>
              <a:rPr lang="en-US" altLang="zh-CN" baseline="0" dirty="0" err="1" smtClean="0"/>
              <a:t>Jarder</a:t>
            </a:r>
            <a:r>
              <a:rPr lang="en-US" altLang="zh-CN" baseline="0" dirty="0" smtClean="0"/>
              <a:t> Luo from Tsinghua University, Wei Shao, </a:t>
            </a:r>
            <a:r>
              <a:rPr lang="en-US" altLang="zh-CN" baseline="0" dirty="0" err="1" smtClean="0"/>
              <a:t>Longjun</a:t>
            </a:r>
            <a:r>
              <a:rPr lang="en-US" altLang="zh-CN" baseline="0" dirty="0" smtClean="0"/>
              <a:t> Sun from </a:t>
            </a:r>
            <a:r>
              <a:rPr lang="en-US" altLang="zh-CN" baseline="0" dirty="0" err="1" smtClean="0"/>
              <a:t>Tencent</a:t>
            </a:r>
            <a:r>
              <a:rPr lang="en-US" altLang="zh-CN" baseline="0" dirty="0" smtClean="0"/>
              <a:t> corporation, A.C.M. Fong from Auckland university of technology and Ying Ding from Indiana University. </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1</a:t>
            </a:fld>
            <a:endParaRPr lang="zh-CN" altLang="en-US"/>
          </a:p>
        </p:txBody>
      </p:sp>
    </p:spTree>
    <p:extLst>
      <p:ext uri="{BB962C8B-B14F-4D97-AF65-F5344CB8AC3E}">
        <p14:creationId xmlns:p14="http://schemas.microsoft.com/office/powerpoint/2010/main" val="713814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a:t>
            </a:r>
            <a:r>
              <a:rPr lang="en-US" altLang="zh-CN" baseline="0" dirty="0" smtClean="0"/>
              <a:t> addition, the two datasets also contain the paying logs. Based on these logs, we classify the users into free users, paying users and new payers. For the users who never pay, we classify them as free users. For the users that paid before the start of the data’s date span, we classify them as paying users. For the remaining users who have no paying behavior before, but paid during the date span, we classify them as new payers.</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10</a:t>
            </a:fld>
            <a:endParaRPr lang="zh-CN" altLang="en-US"/>
          </a:p>
        </p:txBody>
      </p:sp>
    </p:spTree>
    <p:extLst>
      <p:ext uri="{BB962C8B-B14F-4D97-AF65-F5344CB8AC3E}">
        <p14:creationId xmlns:p14="http://schemas.microsoft.com/office/powerpoint/2010/main" val="3710619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We first conduct analysis on how different factors influence users’ paying behavior. In particular, we focus on how demographic attributes and social factors influence users’ paying behavior. Due to the time limit, I will only present the analysis results on social factors.</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11</a:t>
            </a:fld>
            <a:endParaRPr lang="zh-CN" altLang="en-US"/>
          </a:p>
        </p:txBody>
      </p:sp>
    </p:spTree>
    <p:extLst>
      <p:ext uri="{BB962C8B-B14F-4D97-AF65-F5344CB8AC3E}">
        <p14:creationId xmlns:p14="http://schemas.microsoft.com/office/powerpoint/2010/main" val="1488315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baseline="0" dirty="0" smtClean="0"/>
              <a:t>Before studying social effects, We first construct a co-playing network. In the co-playing network, if two users have played together, we connect the two users by an edge. Then we analyze the correlations between users’ paying behavior and various social effects in this network. Particularly, we focus on social relationship and structural diversity. For social relationship, we study the theories of social influence, strong/weak tie and status.</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12</a:t>
            </a:fld>
            <a:endParaRPr lang="zh-CN" altLang="en-US"/>
          </a:p>
        </p:txBody>
      </p:sp>
    </p:spTree>
    <p:extLst>
      <p:ext uri="{BB962C8B-B14F-4D97-AF65-F5344CB8AC3E}">
        <p14:creationId xmlns:p14="http://schemas.microsoft.com/office/powerpoint/2010/main" val="2898721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We first study social influence. We want to study whether users’ paying behavior will be influenced by their paying neighbors. So we calculate the conversion probability conditioned on the number of paying neighbors.  In the figure, we can see that the conversion probability continues to increase when the user has more paying neighbors. For example, when a free user has 5 paying neighbors, the conversion probability increase to 3 times higher than that he has no paying neighbors. This suggests that user’s paying behavior will be influenced by their paying neighbors.</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13</a:t>
            </a:fld>
            <a:endParaRPr lang="zh-CN" altLang="en-US"/>
          </a:p>
        </p:txBody>
      </p:sp>
    </p:spTree>
    <p:extLst>
      <p:ext uri="{BB962C8B-B14F-4D97-AF65-F5344CB8AC3E}">
        <p14:creationId xmlns:p14="http://schemas.microsoft.com/office/powerpoint/2010/main" val="975898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Then we further study whether strong tie and weak tie have different influence on users’ paying behavior. We classify the relationships into strong ties and weak ties by the number of times that two users played together in the game. We take 5 as a threshold. Then if two users played together for more than 5 times, we call the relationship as a strong tie, otherwise a weak tie. In the figure, we can see that strong ties indeed have strong influence on the paying behavior. Take 5 paying neighbors for example. If the relationship is strong tie, the conversion probability is 30%, almost 4 times higher than the case when the relationship is weak tie.</a:t>
            </a:r>
          </a:p>
        </p:txBody>
      </p:sp>
      <p:sp>
        <p:nvSpPr>
          <p:cNvPr id="4" name="灯片编号占位符 3"/>
          <p:cNvSpPr>
            <a:spLocks noGrp="1"/>
          </p:cNvSpPr>
          <p:nvPr>
            <p:ph type="sldNum" sz="quarter" idx="10"/>
          </p:nvPr>
        </p:nvSpPr>
        <p:spPr/>
        <p:txBody>
          <a:bodyPr/>
          <a:lstStyle/>
          <a:p>
            <a:fld id="{7AF948F1-8B88-4017-9E8B-8158F378F2EC}" type="slidenum">
              <a:rPr lang="zh-CN" altLang="en-US" smtClean="0"/>
              <a:t>14</a:t>
            </a:fld>
            <a:endParaRPr lang="zh-CN" altLang="en-US"/>
          </a:p>
        </p:txBody>
      </p:sp>
    </p:spTree>
    <p:extLst>
      <p:ext uri="{BB962C8B-B14F-4D97-AF65-F5344CB8AC3E}">
        <p14:creationId xmlns:p14="http://schemas.microsoft.com/office/powerpoint/2010/main" val="409815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Another interesting analysis is how the amount of money paid by the paying neighbors would influence the user’s paying behavior. We calculate the conversion probability conditioned on the average of paying neighbors’ money consumption in our dataset. We can see that when the paying neighbors pay more money, the conversion probability follows a </a:t>
            </a:r>
            <a:r>
              <a:rPr lang="en-US" altLang="zh-CN" sz="1200" b="0" i="0" u="none" strike="noStrike" kern="1200" baseline="0" dirty="0" err="1" smtClean="0">
                <a:solidFill>
                  <a:schemeClr val="tx1"/>
                </a:solidFill>
                <a:latin typeface="+mn-lt"/>
                <a:ea typeface="+mn-ea"/>
                <a:cs typeface="+mn-cs"/>
              </a:rPr>
              <a:t>unimodal</a:t>
            </a:r>
            <a:r>
              <a:rPr lang="en-US" altLang="zh-CN" sz="1200" b="0" i="0" u="none" strike="noStrike" kern="1200" baseline="0" dirty="0" smtClean="0">
                <a:solidFill>
                  <a:schemeClr val="tx1"/>
                </a:solidFill>
                <a:latin typeface="+mn-lt"/>
                <a:ea typeface="+mn-ea"/>
                <a:cs typeface="+mn-cs"/>
              </a:rPr>
              <a:t> shape. This is possibly because some users could receive more gift items from their “rich friends” than other users.</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15</a:t>
            </a:fld>
            <a:endParaRPr lang="zh-CN" altLang="en-US"/>
          </a:p>
        </p:txBody>
      </p:sp>
    </p:spTree>
    <p:extLst>
      <p:ext uri="{BB962C8B-B14F-4D97-AF65-F5344CB8AC3E}">
        <p14:creationId xmlns:p14="http://schemas.microsoft.com/office/powerpoint/2010/main" val="2078379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Besides peer relationships, we also study how the structure of one’s neighbor influences his paying behavior. We use the idea of structural diversity, which suggests that different structures of a user’s neighbors have different effects on the user’s behavior. Take the figure on left hand side for an example. The centric node is the free user we are going to study. The surrounding nodes are neighbors where blue nodes indicating paying users. We can see that B and C are connected as a component; A and D are separated as two independent components. This structure can be abstracted as below.</a:t>
            </a:r>
          </a:p>
        </p:txBody>
      </p:sp>
      <p:sp>
        <p:nvSpPr>
          <p:cNvPr id="4" name="灯片编号占位符 3"/>
          <p:cNvSpPr>
            <a:spLocks noGrp="1"/>
          </p:cNvSpPr>
          <p:nvPr>
            <p:ph type="sldNum" sz="quarter" idx="10"/>
          </p:nvPr>
        </p:nvSpPr>
        <p:spPr/>
        <p:txBody>
          <a:bodyPr/>
          <a:lstStyle/>
          <a:p>
            <a:fld id="{7AF948F1-8B88-4017-9E8B-8158F378F2EC}" type="slidenum">
              <a:rPr lang="zh-CN" altLang="en-US" smtClean="0"/>
              <a:t>16</a:t>
            </a:fld>
            <a:endParaRPr lang="zh-CN" altLang="en-US"/>
          </a:p>
        </p:txBody>
      </p:sp>
    </p:spTree>
    <p:extLst>
      <p:ext uri="{BB962C8B-B14F-4D97-AF65-F5344CB8AC3E}">
        <p14:creationId xmlns:p14="http://schemas.microsoft.com/office/powerpoint/2010/main" val="41763502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We show the conversion probability of different structure for 4 paying neighbors.</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17</a:t>
            </a:fld>
            <a:endParaRPr lang="zh-CN" altLang="en-US"/>
          </a:p>
        </p:txBody>
      </p:sp>
    </p:spTree>
    <p:extLst>
      <p:ext uri="{BB962C8B-B14F-4D97-AF65-F5344CB8AC3E}">
        <p14:creationId xmlns:p14="http://schemas.microsoft.com/office/powerpoint/2010/main" val="21761275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 We can see that the conversion probability generally increases when the structure become more sparse, except the fourth case.</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18</a:t>
            </a:fld>
            <a:endParaRPr lang="zh-CN" altLang="en-US"/>
          </a:p>
        </p:txBody>
      </p:sp>
    </p:spTree>
    <p:extLst>
      <p:ext uri="{BB962C8B-B14F-4D97-AF65-F5344CB8AC3E}">
        <p14:creationId xmlns:p14="http://schemas.microsoft.com/office/powerpoint/2010/main" val="12315650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For example, if all the neighbors do not know each other, which corresponds to the last case here, the conversion probability is almost twice higher than the situation when the four neighbors know each other, which corresponds to the first case here. </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19</a:t>
            </a:fld>
            <a:endParaRPr lang="zh-CN" altLang="en-US"/>
          </a:p>
        </p:txBody>
      </p:sp>
    </p:spTree>
    <p:extLst>
      <p:ext uri="{BB962C8B-B14F-4D97-AF65-F5344CB8AC3E}">
        <p14:creationId xmlns:p14="http://schemas.microsoft.com/office/powerpoint/2010/main" val="1724269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dirty="0" smtClean="0"/>
              <a:t>Online gaming</a:t>
            </a:r>
            <a:r>
              <a:rPr lang="en-US" altLang="zh-CN" sz="1200" baseline="0" dirty="0" smtClean="0"/>
              <a:t> is one of the largest industries on internet, generating tens of billions of dollars in revenue annually. According to Facebook’s first quarter report in 2013, it has 250 million monthly game players, and there are about 200 games on </a:t>
            </a:r>
            <a:r>
              <a:rPr lang="en-US" altLang="zh-CN" sz="1200" baseline="0" dirty="0" err="1" smtClean="0"/>
              <a:t>facebook</a:t>
            </a:r>
            <a:r>
              <a:rPr lang="en-US" altLang="zh-CN" sz="1200" baseline="0" dirty="0" smtClean="0"/>
              <a:t> with more than 1 million active players. About 12% of the company’s revenue is directly from games. </a:t>
            </a:r>
          </a:p>
          <a:p>
            <a:r>
              <a:rPr lang="en-US" altLang="zh-CN" sz="1200" b="0" i="0" u="none" strike="noStrike" kern="1200" baseline="0" dirty="0" smtClean="0">
                <a:solidFill>
                  <a:schemeClr val="tx1"/>
                </a:solidFill>
                <a:latin typeface="+mn-lt"/>
                <a:ea typeface="+mn-ea"/>
                <a:cs typeface="+mn-cs"/>
              </a:rPr>
              <a:t>The situation is the same in China. </a:t>
            </a:r>
            <a:r>
              <a:rPr lang="en-US" altLang="zh-CN" sz="1200" b="0" i="0" u="none" strike="noStrike" kern="1200" baseline="0" dirty="0" err="1" smtClean="0">
                <a:solidFill>
                  <a:schemeClr val="tx1"/>
                </a:solidFill>
                <a:latin typeface="+mn-lt"/>
                <a:ea typeface="+mn-ea"/>
                <a:cs typeface="+mn-cs"/>
              </a:rPr>
              <a:t>Tencent</a:t>
            </a:r>
            <a:r>
              <a:rPr lang="en-US" altLang="zh-CN" sz="1200" b="0" i="0" u="none" strike="noStrike" kern="1200" baseline="0" dirty="0" smtClean="0">
                <a:solidFill>
                  <a:schemeClr val="tx1"/>
                </a:solidFill>
                <a:latin typeface="+mn-lt"/>
                <a:ea typeface="+mn-ea"/>
                <a:cs typeface="+mn-cs"/>
              </a:rPr>
              <a:t> is the second largest Internet company and also the largest game service provider in China. According to its 2013 annual report, it has more than 400 million gaming users. </a:t>
            </a:r>
            <a:r>
              <a:rPr lang="en-US" altLang="zh-CN" sz="1200" baseline="0" dirty="0" smtClean="0"/>
              <a:t>About 50% of the company’s revenue is from games.</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2</a:t>
            </a:fld>
            <a:endParaRPr lang="zh-CN" altLang="en-US"/>
          </a:p>
        </p:txBody>
      </p:sp>
    </p:spTree>
    <p:extLst>
      <p:ext uri="{BB962C8B-B14F-4D97-AF65-F5344CB8AC3E}">
        <p14:creationId xmlns:p14="http://schemas.microsoft.com/office/powerpoint/2010/main" val="13640751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Based</a:t>
            </a:r>
            <a:r>
              <a:rPr lang="en-US" altLang="zh-CN" baseline="0" dirty="0" smtClean="0"/>
              <a:t> on the analysis above, we extract features from user attributes and social network. In addition, we also extract features from users’ in-game behavior log, including number of purchased items, and so on, which can complement the features extracted from attributes and social network.</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20</a:t>
            </a:fld>
            <a:endParaRPr lang="zh-CN" altLang="en-US"/>
          </a:p>
        </p:txBody>
      </p:sp>
    </p:spTree>
    <p:extLst>
      <p:ext uri="{BB962C8B-B14F-4D97-AF65-F5344CB8AC3E}">
        <p14:creationId xmlns:p14="http://schemas.microsoft.com/office/powerpoint/2010/main" val="3395636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Next we introduce our model. To present the model precisely, we first introduce some notations.</a:t>
            </a:r>
            <a:r>
              <a:rPr lang="en-US" altLang="zh-CN" baseline="0" dirty="0" smtClean="0"/>
              <a:t> Let G=(V,E,W,X) be a social network. </a:t>
            </a:r>
            <a:r>
              <a:rPr lang="en-US" altLang="zh-CN" baseline="0" dirty="0" err="1" smtClean="0"/>
              <a:t>Wij</a:t>
            </a:r>
            <a:r>
              <a:rPr lang="en-US" altLang="zh-CN" baseline="0" dirty="0" smtClean="0"/>
              <a:t> represents weight on edge </a:t>
            </a:r>
            <a:r>
              <a:rPr lang="en-US" altLang="zh-CN" baseline="0" dirty="0" err="1" smtClean="0"/>
              <a:t>eij</a:t>
            </a:r>
            <a:r>
              <a:rPr lang="en-US" altLang="zh-CN" baseline="0" dirty="0" smtClean="0"/>
              <a:t>. Xi represent a feature vector for user vi. Yi represents the paying potential for user vi. Then the input of the model is the social network G, and the output of the model is the paying potential Y. </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21</a:t>
            </a:fld>
            <a:endParaRPr lang="zh-CN" altLang="en-US"/>
          </a:p>
        </p:txBody>
      </p:sp>
    </p:spTree>
    <p:extLst>
      <p:ext uri="{BB962C8B-B14F-4D97-AF65-F5344CB8AC3E}">
        <p14:creationId xmlns:p14="http://schemas.microsoft.com/office/powerpoint/2010/main" val="37553125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We first recall factorization machine, which is the basic of our model. Factorization machines have been proposed and successfully applied to various recommendation and prediction tasks. </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22</a:t>
            </a:fld>
            <a:endParaRPr lang="zh-CN" altLang="en-US"/>
          </a:p>
        </p:txBody>
      </p:sp>
    </p:spTree>
    <p:extLst>
      <p:ext uri="{BB962C8B-B14F-4D97-AF65-F5344CB8AC3E}">
        <p14:creationId xmlns:p14="http://schemas.microsoft.com/office/powerpoint/2010/main" val="5994250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For feature vector xi, the prediction</a:t>
            </a:r>
            <a:r>
              <a:rPr lang="en-US" altLang="zh-CN" baseline="0" dirty="0" smtClean="0"/>
              <a:t> is computed by this formula in the </a:t>
            </a:r>
            <a:r>
              <a:rPr lang="en-US" altLang="zh-CN" baseline="0" dirty="0" err="1" smtClean="0"/>
              <a:t>fm</a:t>
            </a:r>
            <a:r>
              <a:rPr lang="en-US" altLang="zh-CN" baseline="0" dirty="0" smtClean="0"/>
              <a:t> model, where d is the length of the feature vector, </a:t>
            </a:r>
            <a:r>
              <a:rPr lang="en-US" altLang="zh-CN" baseline="0" dirty="0" err="1" smtClean="0"/>
              <a:t>pj</a:t>
            </a:r>
            <a:r>
              <a:rPr lang="en-US" altLang="zh-CN" baseline="0" dirty="0" smtClean="0"/>
              <a:t> are k-dimensional latent vectors that capture the interactions between feature variables</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23</a:t>
            </a:fld>
            <a:endParaRPr lang="zh-CN" altLang="en-US"/>
          </a:p>
        </p:txBody>
      </p:sp>
    </p:spTree>
    <p:extLst>
      <p:ext uri="{BB962C8B-B14F-4D97-AF65-F5344CB8AC3E}">
        <p14:creationId xmlns:p14="http://schemas.microsoft.com/office/powerpoint/2010/main" val="25578369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The formula</a:t>
            </a:r>
            <a:r>
              <a:rPr lang="en-US" altLang="zh-CN" baseline="0" dirty="0" smtClean="0"/>
              <a:t> can be rewritten as followed. So that we can calculate the prediction in O(</a:t>
            </a:r>
            <a:r>
              <a:rPr lang="en-US" altLang="zh-CN" baseline="0" dirty="0" err="1" smtClean="0"/>
              <a:t>dk</a:t>
            </a:r>
            <a:r>
              <a:rPr lang="en-US" altLang="zh-CN" baseline="0" dirty="0" smtClean="0"/>
              <a:t>) time.</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24</a:t>
            </a:fld>
            <a:endParaRPr lang="zh-CN" altLang="en-US"/>
          </a:p>
        </p:txBody>
      </p:sp>
    </p:spTree>
    <p:extLst>
      <p:ext uri="{BB962C8B-B14F-4D97-AF65-F5344CB8AC3E}">
        <p14:creationId xmlns:p14="http://schemas.microsoft.com/office/powerpoint/2010/main" val="24075151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could</a:t>
            </a:r>
            <a:r>
              <a:rPr lang="en-US" altLang="zh-CN" baseline="0" dirty="0" smtClean="0"/>
              <a:t> write down the objective function by using square loss as loss function and applying L-2 regularization on the latent vector parameters to avoid </a:t>
            </a:r>
            <a:r>
              <a:rPr lang="en-US" altLang="zh-CN" baseline="0" dirty="0" err="1" smtClean="0"/>
              <a:t>overfitting</a:t>
            </a:r>
            <a:r>
              <a:rPr lang="en-US" altLang="zh-CN" baseline="0" dirty="0" smtClean="0"/>
              <a:t>. The parameter can be learned efficiently by the gradient descent method, like stochastic gradient descent. </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25</a:t>
            </a:fld>
            <a:endParaRPr lang="zh-CN" altLang="en-US"/>
          </a:p>
        </p:txBody>
      </p:sp>
    </p:spTree>
    <p:extLst>
      <p:ext uri="{BB962C8B-B14F-4D97-AF65-F5344CB8AC3E}">
        <p14:creationId xmlns:p14="http://schemas.microsoft.com/office/powerpoint/2010/main" val="2176381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Since the standard FM model cannot utilize the network information between users, we propose a Local Consistent FM (LCFM) model that incorporates the network information by local consistency. The general idea is that we assume neighborhood nodes in the network should be similar with each other, and the tendency depends on the strength of the relationship between them.</a:t>
            </a:r>
          </a:p>
          <a:p>
            <a:endParaRPr lang="en-US" altLang="zh-CN"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7AF948F1-8B88-4017-9E8B-8158F378F2EC}" type="slidenum">
              <a:rPr lang="zh-CN" altLang="en-US" smtClean="0"/>
              <a:t>26</a:t>
            </a:fld>
            <a:endParaRPr lang="zh-CN" altLang="en-US"/>
          </a:p>
        </p:txBody>
      </p:sp>
    </p:spTree>
    <p:extLst>
      <p:ext uri="{BB962C8B-B14F-4D97-AF65-F5344CB8AC3E}">
        <p14:creationId xmlns:p14="http://schemas.microsoft.com/office/powerpoint/2010/main" val="19644417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Formally, based on the edge weight </a:t>
            </a:r>
            <a:r>
              <a:rPr lang="en-US" altLang="zh-CN" sz="1200" b="0" i="0" u="none" strike="noStrike" kern="1200" baseline="0" dirty="0" err="1" smtClean="0">
                <a:solidFill>
                  <a:schemeClr val="tx1"/>
                </a:solidFill>
                <a:latin typeface="+mn-lt"/>
                <a:ea typeface="+mn-ea"/>
                <a:cs typeface="+mn-cs"/>
              </a:rPr>
              <a:t>Wij</a:t>
            </a:r>
            <a:r>
              <a:rPr lang="en-US" altLang="zh-CN" sz="1200" b="0" i="0" u="none" strike="noStrike" kern="1200" baseline="0" dirty="0" smtClean="0">
                <a:solidFill>
                  <a:schemeClr val="tx1"/>
                </a:solidFill>
                <a:latin typeface="+mn-lt"/>
                <a:ea typeface="+mn-ea"/>
                <a:cs typeface="+mn-cs"/>
              </a:rPr>
              <a:t>, we define a consistency degree </a:t>
            </a:r>
            <a:r>
              <a:rPr lang="en-US" altLang="zh-CN" sz="1200" b="0" i="0" u="none" strike="noStrike" kern="1200" baseline="0" dirty="0" err="1" smtClean="0">
                <a:solidFill>
                  <a:schemeClr val="tx1"/>
                </a:solidFill>
                <a:latin typeface="+mn-lt"/>
                <a:ea typeface="+mn-ea"/>
                <a:cs typeface="+mn-cs"/>
              </a:rPr>
              <a:t>cij</a:t>
            </a:r>
            <a:r>
              <a:rPr lang="en-US" altLang="zh-CN" sz="1200" b="0" i="0" u="none" strike="noStrike" kern="1200" baseline="0" dirty="0" smtClean="0">
                <a:solidFill>
                  <a:schemeClr val="tx1"/>
                </a:solidFill>
                <a:latin typeface="+mn-lt"/>
                <a:ea typeface="+mn-ea"/>
                <a:cs typeface="+mn-cs"/>
              </a:rPr>
              <a:t> which equal to the normalized value of log </a:t>
            </a:r>
            <a:r>
              <a:rPr lang="en-US" altLang="zh-CN" sz="1200" b="0" i="0" u="none" strike="noStrike" kern="1200" baseline="0" dirty="0" err="1" smtClean="0">
                <a:solidFill>
                  <a:schemeClr val="tx1"/>
                </a:solidFill>
                <a:latin typeface="+mn-lt"/>
                <a:ea typeface="+mn-ea"/>
                <a:cs typeface="+mn-cs"/>
              </a:rPr>
              <a:t>Wij</a:t>
            </a:r>
            <a:r>
              <a:rPr lang="en-US" altLang="zh-CN" sz="1200" b="0" i="0" u="none" strike="noStrike" kern="1200" baseline="0" dirty="0" smtClean="0">
                <a:solidFill>
                  <a:schemeClr val="tx1"/>
                </a:solidFill>
                <a:latin typeface="+mn-lt"/>
                <a:ea typeface="+mn-ea"/>
                <a:cs typeface="+mn-cs"/>
              </a:rPr>
              <a:t>. </a:t>
            </a:r>
          </a:p>
        </p:txBody>
      </p:sp>
      <p:sp>
        <p:nvSpPr>
          <p:cNvPr id="4" name="灯片编号占位符 3"/>
          <p:cNvSpPr>
            <a:spLocks noGrp="1"/>
          </p:cNvSpPr>
          <p:nvPr>
            <p:ph type="sldNum" sz="quarter" idx="10"/>
          </p:nvPr>
        </p:nvSpPr>
        <p:spPr/>
        <p:txBody>
          <a:bodyPr/>
          <a:lstStyle/>
          <a:p>
            <a:fld id="{7AF948F1-8B88-4017-9E8B-8158F378F2EC}" type="slidenum">
              <a:rPr lang="zh-CN" altLang="en-US" smtClean="0"/>
              <a:t>27</a:t>
            </a:fld>
            <a:endParaRPr lang="zh-CN" altLang="en-US"/>
          </a:p>
        </p:txBody>
      </p:sp>
    </p:spTree>
    <p:extLst>
      <p:ext uri="{BB962C8B-B14F-4D97-AF65-F5344CB8AC3E}">
        <p14:creationId xmlns:p14="http://schemas.microsoft.com/office/powerpoint/2010/main" val="2466550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Then we incorporate the local consistency factor by a regularization term, and rewrite</a:t>
            </a:r>
            <a:r>
              <a:rPr lang="en-US" altLang="zh-CN" baseline="0" dirty="0" smtClean="0"/>
              <a:t> the objective function as follows, where the third term in the objective function is the local consistency constraint.</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28</a:t>
            </a:fld>
            <a:endParaRPr lang="zh-CN" altLang="en-US"/>
          </a:p>
        </p:txBody>
      </p:sp>
    </p:spTree>
    <p:extLst>
      <p:ext uri="{BB962C8B-B14F-4D97-AF65-F5344CB8AC3E}">
        <p14:creationId xmlns:p14="http://schemas.microsoft.com/office/powerpoint/2010/main" val="4252804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use a two step approach to learn the model. In the first step</a:t>
            </a:r>
            <a:r>
              <a:rPr lang="en-US" altLang="zh-CN" baseline="0" dirty="0" smtClean="0"/>
              <a:t>, we directly optimize the factorization machine terms in training data, which is the same  as learning traditional factorization machines.</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29</a:t>
            </a:fld>
            <a:endParaRPr lang="zh-CN" altLang="en-US"/>
          </a:p>
        </p:txBody>
      </p:sp>
    </p:spTree>
    <p:extLst>
      <p:ext uri="{BB962C8B-B14F-4D97-AF65-F5344CB8AC3E}">
        <p14:creationId xmlns:p14="http://schemas.microsoft.com/office/powerpoint/2010/main" val="4014277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baseline="0" dirty="0" smtClean="0"/>
              <a:t>One core problem in online games is to not only keep players playing but also make them pay. This is important for the sustainable development of the whole game industry.</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3</a:t>
            </a:fld>
            <a:endParaRPr lang="zh-CN" altLang="en-US"/>
          </a:p>
        </p:txBody>
      </p:sp>
    </p:spTree>
    <p:extLst>
      <p:ext uri="{BB962C8B-B14F-4D97-AF65-F5344CB8AC3E}">
        <p14:creationId xmlns:p14="http://schemas.microsoft.com/office/powerpoint/2010/main" val="3572156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the second step, we optimize the local consistency terms by a propagation strategy. For every </a:t>
            </a:r>
            <a:r>
              <a:rPr lang="en-US" altLang="zh-CN" dirty="0" err="1" smtClean="0"/>
              <a:t>yi</a:t>
            </a:r>
            <a:r>
              <a:rPr lang="en-US" altLang="zh-CN" dirty="0" smtClean="0"/>
              <a:t>,</a:t>
            </a:r>
            <a:r>
              <a:rPr lang="en-US" altLang="zh-CN" baseline="0" dirty="0" smtClean="0"/>
              <a:t> if vi has neighbors</a:t>
            </a:r>
            <a:r>
              <a:rPr lang="en-US" altLang="zh-CN" dirty="0" smtClean="0"/>
              <a:t>, we iteratively</a:t>
            </a:r>
            <a:r>
              <a:rPr lang="en-US" altLang="zh-CN" baseline="0" dirty="0" smtClean="0"/>
              <a:t> update </a:t>
            </a:r>
            <a:r>
              <a:rPr lang="en-US" altLang="zh-CN" baseline="0" dirty="0" err="1" smtClean="0"/>
              <a:t>yi</a:t>
            </a:r>
            <a:r>
              <a:rPr lang="en-US" altLang="zh-CN" baseline="0" dirty="0" smtClean="0"/>
              <a:t> by paying potential scores of its neighbors.</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30</a:t>
            </a:fld>
            <a:endParaRPr lang="zh-CN" altLang="en-US"/>
          </a:p>
        </p:txBody>
      </p:sp>
    </p:spTree>
    <p:extLst>
      <p:ext uri="{BB962C8B-B14F-4D97-AF65-F5344CB8AC3E}">
        <p14:creationId xmlns:p14="http://schemas.microsoft.com/office/powerpoint/2010/main" val="33253066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For the time complexity, if we directly use stochastic gradient descent to</a:t>
            </a:r>
            <a:r>
              <a:rPr lang="en-US" altLang="zh-CN" baseline="0" dirty="0" smtClean="0"/>
              <a:t> solve the new objective function, the time complexity is O(|</a:t>
            </a:r>
            <a:r>
              <a:rPr lang="en-US" altLang="zh-CN" baseline="0" dirty="0" err="1" smtClean="0"/>
              <a:t>E|Tkd</a:t>
            </a:r>
            <a:r>
              <a:rPr lang="en-US" altLang="zh-CN" baseline="0" dirty="0" smtClean="0"/>
              <a:t>), which is infeasible in most cases. By our approach, we can effectively reduce the time complexity.</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31</a:t>
            </a:fld>
            <a:endParaRPr lang="zh-CN" altLang="en-US"/>
          </a:p>
        </p:txBody>
      </p:sp>
    </p:spTree>
    <p:extLst>
      <p:ext uri="{BB962C8B-B14F-4D97-AF65-F5344CB8AC3E}">
        <p14:creationId xmlns:p14="http://schemas.microsoft.com/office/powerpoint/2010/main" val="2243488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For experiment, we use the two datasets QQ Speed and DNF. The task is to predict whether a free user will become a new payer. We split the datasets into training and test sets by time, and we have same time length for training and test set.</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32</a:t>
            </a:fld>
            <a:endParaRPr lang="zh-CN" altLang="en-US"/>
          </a:p>
        </p:txBody>
      </p:sp>
    </p:spTree>
    <p:extLst>
      <p:ext uri="{BB962C8B-B14F-4D97-AF65-F5344CB8AC3E}">
        <p14:creationId xmlns:p14="http://schemas.microsoft.com/office/powerpoint/2010/main" val="30753258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a:t>
            </a:r>
            <a:r>
              <a:rPr lang="en-US" altLang="zh-CN" baseline="0" dirty="0" smtClean="0"/>
              <a:t> are the results of offline tests. We compare our local consistent factorization machine model with 5 baseline methods, which are factorization machines, logistic regression, support vector machine, random forest, and gradient boosted decision trees.</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33</a:t>
            </a:fld>
            <a:endParaRPr lang="zh-CN" altLang="en-US"/>
          </a:p>
        </p:txBody>
      </p:sp>
    </p:spTree>
    <p:extLst>
      <p:ext uri="{BB962C8B-B14F-4D97-AF65-F5344CB8AC3E}">
        <p14:creationId xmlns:p14="http://schemas.microsoft.com/office/powerpoint/2010/main" val="11742786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From the table</a:t>
            </a:r>
            <a:r>
              <a:rPr lang="en-US" altLang="zh-CN" baseline="0" dirty="0" smtClean="0"/>
              <a:t>, we can see that proposed model clearly outperforms all the baseline methods. The advantage of the LCFM model mainly lies in using the network information by the local consistency assumption, thus can better fit the data.</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34</a:t>
            </a:fld>
            <a:endParaRPr lang="zh-CN" altLang="en-US"/>
          </a:p>
        </p:txBody>
      </p:sp>
    </p:spTree>
    <p:extLst>
      <p:ext uri="{BB962C8B-B14F-4D97-AF65-F5344CB8AC3E}">
        <p14:creationId xmlns:p14="http://schemas.microsoft.com/office/powerpoint/2010/main" val="41514443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a:t>
            </a:r>
            <a:r>
              <a:rPr lang="en-US" altLang="zh-CN" baseline="0" dirty="0" smtClean="0"/>
              <a:t> also study the contribution of different categories of features in LCFM model based on the QQ Speed dataset. In the figure, we can observe clear drop on the performance when ignoring each category of features. This indicates that our method works well by combining different categories of features and each category of features in our method contributes improvement in the performance.</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35</a:t>
            </a:fld>
            <a:endParaRPr lang="zh-CN" altLang="en-US"/>
          </a:p>
        </p:txBody>
      </p:sp>
    </p:spTree>
    <p:extLst>
      <p:ext uri="{BB962C8B-B14F-4D97-AF65-F5344CB8AC3E}">
        <p14:creationId xmlns:p14="http://schemas.microsoft.com/office/powerpoint/2010/main" val="20652029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Besides offline tests, we also</a:t>
            </a:r>
            <a:r>
              <a:rPr lang="en-US" altLang="zh-CN" baseline="0" dirty="0" smtClean="0"/>
              <a:t> </a:t>
            </a:r>
            <a:r>
              <a:rPr lang="en-US" altLang="zh-CN" dirty="0" smtClean="0"/>
              <a:t>deployed the</a:t>
            </a:r>
            <a:r>
              <a:rPr lang="en-US" altLang="zh-CN" baseline="0" dirty="0" smtClean="0"/>
              <a:t> proposed method to the online games, and conducted two online tests in the game QQ Speed. For each online test, we use different methods to select a test group of users and a control group of users. Then we send messages to invite the selected users to a promotion activity. In the promotion activity, the user only needs to pay some amounts of money, then the user can participate a lottery draw to get items in QQ Speed.</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36</a:t>
            </a:fld>
            <a:endParaRPr lang="zh-CN" altLang="en-US"/>
          </a:p>
        </p:txBody>
      </p:sp>
    </p:spTree>
    <p:extLst>
      <p:ext uri="{BB962C8B-B14F-4D97-AF65-F5344CB8AC3E}">
        <p14:creationId xmlns:p14="http://schemas.microsoft.com/office/powerpoint/2010/main" val="6624313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use a metric called </a:t>
            </a:r>
            <a:r>
              <a:rPr lang="en-US" altLang="zh-CN" dirty="0" err="1" smtClean="0"/>
              <a:t>lift_ratio</a:t>
            </a:r>
            <a:r>
              <a:rPr lang="en-US" altLang="zh-CN" dirty="0" smtClean="0"/>
              <a:t> to evaluate different methods.</a:t>
            </a:r>
            <a:r>
              <a:rPr lang="en-US" altLang="zh-CN" baseline="0" dirty="0" smtClean="0"/>
              <a:t> It calculates the relative improvement of conversion rate against the prior strategy used by the game company. The prior strategy of the game company suggest users mainly according to their activities.</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37</a:t>
            </a:fld>
            <a:endParaRPr lang="zh-CN" altLang="en-US"/>
          </a:p>
        </p:txBody>
      </p:sp>
    </p:spTree>
    <p:extLst>
      <p:ext uri="{BB962C8B-B14F-4D97-AF65-F5344CB8AC3E}">
        <p14:creationId xmlns:p14="http://schemas.microsoft.com/office/powerpoint/2010/main" val="16710942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online</a:t>
            </a:r>
            <a:r>
              <a:rPr lang="en-US" altLang="zh-CN" baseline="0" dirty="0" smtClean="0"/>
              <a:t> test 1, we focus on validating the effectiveness of our approach in online scenario. We use the proposed method to select the test group users and use the prior strategy to select the control group users. We can see that our method significantly outperforms the baseline. Although the message read rates of the two methods are almost the same, our method brings almost 200% relative improvement in conversion rate compared to the prior selection method, which validates the effectiveness of our method in online scenario.</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38</a:t>
            </a:fld>
            <a:endParaRPr lang="zh-CN" altLang="en-US"/>
          </a:p>
        </p:txBody>
      </p:sp>
    </p:spTree>
    <p:extLst>
      <p:ext uri="{BB962C8B-B14F-4D97-AF65-F5344CB8AC3E}">
        <p14:creationId xmlns:p14="http://schemas.microsoft.com/office/powerpoint/2010/main" val="18235361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online</a:t>
            </a:r>
            <a:r>
              <a:rPr lang="en-US" altLang="zh-CN" baseline="0" dirty="0" smtClean="0"/>
              <a:t> test 2, we focus on testing the contribution of social factor in the online scenario. We use the proposed LCFM model to select the test group users, and used  the LCFM model with removing the social effect features to select the control group users. From the results, we can see that the lift ratio in test group is 70% higher than  that in the control group, which demonstrates that social factor plays an important role in modeling and predicting users’ paying behavior in online scenario.</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39</a:t>
            </a:fld>
            <a:endParaRPr lang="zh-CN" altLang="en-US"/>
          </a:p>
        </p:txBody>
      </p:sp>
    </p:spTree>
    <p:extLst>
      <p:ext uri="{BB962C8B-B14F-4D97-AF65-F5344CB8AC3E}">
        <p14:creationId xmlns:p14="http://schemas.microsoft.com/office/powerpoint/2010/main" val="1606827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In this paper,</a:t>
            </a:r>
            <a:r>
              <a:rPr lang="en-US" altLang="zh-CN" baseline="0" dirty="0" smtClean="0"/>
              <a:t> what we do is that given users’ data in online games, predict which free users are going to be paying users. </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4</a:t>
            </a:fld>
            <a:endParaRPr lang="zh-CN" altLang="en-US"/>
          </a:p>
        </p:txBody>
      </p:sp>
    </p:spTree>
    <p:extLst>
      <p:ext uri="{BB962C8B-B14F-4D97-AF65-F5344CB8AC3E}">
        <p14:creationId xmlns:p14="http://schemas.microsoft.com/office/powerpoint/2010/main" val="14861672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 conclude, in this paper, we found</a:t>
            </a:r>
            <a:r>
              <a:rPr lang="en-US" altLang="zh-CN" baseline="0" dirty="0" smtClean="0"/>
              <a:t> strong social influence on users’ paying behavior in the game network. Based on the discoveries, we proposed a local consistent factorization machines model that incorporates the network information into FM model. We deployed the model in online games and the online test results confirmed the effectiveness of the proposed model.</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40</a:t>
            </a:fld>
            <a:endParaRPr lang="zh-CN" altLang="en-US"/>
          </a:p>
        </p:txBody>
      </p:sp>
    </p:spTree>
    <p:extLst>
      <p:ext uri="{BB962C8B-B14F-4D97-AF65-F5344CB8AC3E}">
        <p14:creationId xmlns:p14="http://schemas.microsoft.com/office/powerpoint/2010/main" val="38412003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We use relative risk to study</a:t>
            </a:r>
            <a:r>
              <a:rPr lang="en-US" altLang="zh-CN" baseline="0" dirty="0" smtClean="0"/>
              <a:t> the correlation between user’s paying behavior and user’s attribute. For a specific attribute, if the relative risk is larger than 1, the users with this attribute are more likely to become paying users. If it is less than 1, the users with this attribute are less likely to become paying users.</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42</a:t>
            </a:fld>
            <a:endParaRPr lang="zh-CN" altLang="en-US"/>
          </a:p>
        </p:txBody>
      </p:sp>
    </p:spTree>
    <p:extLst>
      <p:ext uri="{BB962C8B-B14F-4D97-AF65-F5344CB8AC3E}">
        <p14:creationId xmlns:p14="http://schemas.microsoft.com/office/powerpoint/2010/main" val="7360843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Here are</a:t>
            </a:r>
            <a:r>
              <a:rPr lang="en-US" altLang="zh-CN" baseline="0" dirty="0" smtClean="0"/>
              <a:t> the results for different attributes.</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43</a:t>
            </a:fld>
            <a:endParaRPr lang="zh-CN" altLang="en-US"/>
          </a:p>
        </p:txBody>
      </p:sp>
    </p:spTree>
    <p:extLst>
      <p:ext uri="{BB962C8B-B14F-4D97-AF65-F5344CB8AC3E}">
        <p14:creationId xmlns:p14="http://schemas.microsoft.com/office/powerpoint/2010/main" val="15221094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For</a:t>
            </a:r>
            <a:r>
              <a:rPr lang="en-US" altLang="zh-CN" baseline="0" dirty="0" smtClean="0"/>
              <a:t> gender, male users are easier to become new payer than female users.</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44</a:t>
            </a:fld>
            <a:endParaRPr lang="zh-CN" altLang="en-US"/>
          </a:p>
        </p:txBody>
      </p:sp>
    </p:spTree>
    <p:extLst>
      <p:ext uri="{BB962C8B-B14F-4D97-AF65-F5344CB8AC3E}">
        <p14:creationId xmlns:p14="http://schemas.microsoft.com/office/powerpoint/2010/main" val="20234757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For users’</a:t>
            </a:r>
            <a:r>
              <a:rPr lang="en-US" altLang="zh-CN" baseline="0" dirty="0" smtClean="0"/>
              <a:t> level, we categorize users into three level groups: low, middle and high. The users in the middle level group are easier to become a new payer than the others. </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45</a:t>
            </a:fld>
            <a:endParaRPr lang="zh-CN" altLang="en-US"/>
          </a:p>
        </p:txBody>
      </p:sp>
    </p:spTree>
    <p:extLst>
      <p:ext uri="{BB962C8B-B14F-4D97-AF65-F5344CB8AC3E}">
        <p14:creationId xmlns:p14="http://schemas.microsoft.com/office/powerpoint/2010/main" val="15383021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For</a:t>
            </a:r>
            <a:r>
              <a:rPr lang="en-US" altLang="zh-CN" baseline="0" dirty="0" smtClean="0"/>
              <a:t> login frequency, we evenly divide the users into two groups, login bottom and login top to represent users who login less frequently and more frequently respectively. And the users that login in frequently are much more willing to pay than the users that login less frequently.</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46</a:t>
            </a:fld>
            <a:endParaRPr lang="zh-CN" altLang="en-US"/>
          </a:p>
        </p:txBody>
      </p:sp>
    </p:spTree>
    <p:extLst>
      <p:ext uri="{BB962C8B-B14F-4D97-AF65-F5344CB8AC3E}">
        <p14:creationId xmlns:p14="http://schemas.microsoft.com/office/powerpoint/2010/main" val="23693981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Moreover, the</a:t>
            </a:r>
            <a:r>
              <a:rPr lang="en-US" altLang="zh-CN" baseline="0" dirty="0" smtClean="0"/>
              <a:t> users that have relationship with others, or have joined guilds, or are centrality, or structural hole in the game network, are more likely to become new payers.</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47</a:t>
            </a:fld>
            <a:endParaRPr lang="zh-CN" altLang="en-US"/>
          </a:p>
        </p:txBody>
      </p:sp>
    </p:spTree>
    <p:extLst>
      <p:ext uri="{BB962C8B-B14F-4D97-AF65-F5344CB8AC3E}">
        <p14:creationId xmlns:p14="http://schemas.microsoft.com/office/powerpoint/2010/main" val="16586770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In online game, one key problem is how to design strategies to keep players not just playing, but also paying. This is important for the sustainable development of the whole game industry</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50</a:t>
            </a:fld>
            <a:endParaRPr lang="zh-CN" altLang="en-US"/>
          </a:p>
        </p:txBody>
      </p:sp>
    </p:spTree>
    <p:extLst>
      <p:ext uri="{BB962C8B-B14F-4D97-AF65-F5344CB8AC3E}">
        <p14:creationId xmlns:p14="http://schemas.microsoft.com/office/powerpoint/2010/main" val="16192681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social activity has already become one of the most important elements in designing online games. How is users’ paying behavior influenced by friends and the social structure?</a:t>
            </a:r>
          </a:p>
          <a:p>
            <a:r>
              <a:rPr lang="en-US" altLang="zh-CN" sz="1200" b="0" i="0" u="none" strike="noStrike" kern="1200" baseline="0" dirty="0" smtClean="0">
                <a:solidFill>
                  <a:schemeClr val="tx1"/>
                </a:solidFill>
                <a:latin typeface="+mn-lt"/>
                <a:ea typeface="+mn-ea"/>
                <a:cs typeface="+mn-cs"/>
              </a:rPr>
              <a:t>Design methods that can combine the user features and the social effects </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52</a:t>
            </a:fld>
            <a:endParaRPr lang="zh-CN" altLang="en-US"/>
          </a:p>
        </p:txBody>
      </p:sp>
    </p:spTree>
    <p:extLst>
      <p:ext uri="{BB962C8B-B14F-4D97-AF65-F5344CB8AC3E}">
        <p14:creationId xmlns:p14="http://schemas.microsoft.com/office/powerpoint/2010/main" val="17713463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Online games have billions of users worldwide. Analyzing and mining the big data from online games becomes an important topic for understanding users’ behaviors.</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57</a:t>
            </a:fld>
            <a:endParaRPr lang="zh-CN" altLang="en-US"/>
          </a:p>
        </p:txBody>
      </p:sp>
    </p:spTree>
    <p:extLst>
      <p:ext uri="{BB962C8B-B14F-4D97-AF65-F5344CB8AC3E}">
        <p14:creationId xmlns:p14="http://schemas.microsoft.com/office/powerpoint/2010/main" val="2602906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To be more precisely, we have three goals</a:t>
            </a:r>
            <a:r>
              <a:rPr lang="en-US" altLang="zh-CN" baseline="0" dirty="0" smtClean="0"/>
              <a:t> in this work. The first goal is to study what the fundamental factors are that trigger free users to pay in online games. The second goal is to study how users’ paying behavior influence each other in the game social network. The third goal is to design a prediction model to identify those potential users who are likely to pay.</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5</a:t>
            </a:fld>
            <a:endParaRPr lang="zh-CN" altLang="en-US"/>
          </a:p>
        </p:txBody>
      </p:sp>
    </p:spTree>
    <p:extLst>
      <p:ext uri="{BB962C8B-B14F-4D97-AF65-F5344CB8AC3E}">
        <p14:creationId xmlns:p14="http://schemas.microsoft.com/office/powerpoint/2010/main" val="10693983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59</a:t>
            </a:fld>
            <a:endParaRPr lang="zh-CN" altLang="en-US"/>
          </a:p>
        </p:txBody>
      </p:sp>
    </p:spTree>
    <p:extLst>
      <p:ext uri="{BB962C8B-B14F-4D97-AF65-F5344CB8AC3E}">
        <p14:creationId xmlns:p14="http://schemas.microsoft.com/office/powerpoint/2010/main" val="19261926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The principle of social influence  suggests that users tend to change their behavior so as to match to their friends’ behaviors.</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63</a:t>
            </a:fld>
            <a:endParaRPr lang="zh-CN" altLang="en-US"/>
          </a:p>
        </p:txBody>
      </p:sp>
    </p:spTree>
    <p:extLst>
      <p:ext uri="{BB962C8B-B14F-4D97-AF65-F5344CB8AC3E}">
        <p14:creationId xmlns:p14="http://schemas.microsoft.com/office/powerpoint/2010/main" val="15685533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We further study whether strong tie and weak tie have different influence on users’ paying behavior.</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64</a:t>
            </a:fld>
            <a:endParaRPr lang="zh-CN" altLang="en-US"/>
          </a:p>
        </p:txBody>
      </p:sp>
    </p:spTree>
    <p:extLst>
      <p:ext uri="{BB962C8B-B14F-4D97-AF65-F5344CB8AC3E}">
        <p14:creationId xmlns:p14="http://schemas.microsoft.com/office/powerpoint/2010/main" val="40736684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Another interesting analysis is how the total amount of money paid by the paying neighbors would influence the user’s paying behavior.</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65</a:t>
            </a:fld>
            <a:endParaRPr lang="zh-CN" altLang="en-US"/>
          </a:p>
        </p:txBody>
      </p:sp>
    </p:spTree>
    <p:extLst>
      <p:ext uri="{BB962C8B-B14F-4D97-AF65-F5344CB8AC3E}">
        <p14:creationId xmlns:p14="http://schemas.microsoft.com/office/powerpoint/2010/main" val="29566936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66</a:t>
            </a:fld>
            <a:endParaRPr lang="zh-CN" altLang="en-US"/>
          </a:p>
        </p:txBody>
      </p:sp>
    </p:spTree>
    <p:extLst>
      <p:ext uri="{BB962C8B-B14F-4D97-AF65-F5344CB8AC3E}">
        <p14:creationId xmlns:p14="http://schemas.microsoft.com/office/powerpoint/2010/main" val="27129976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72</a:t>
            </a:fld>
            <a:endParaRPr lang="zh-CN" altLang="en-US"/>
          </a:p>
        </p:txBody>
      </p:sp>
    </p:spTree>
    <p:extLst>
      <p:ext uri="{BB962C8B-B14F-4D97-AF65-F5344CB8AC3E}">
        <p14:creationId xmlns:p14="http://schemas.microsoft.com/office/powerpoint/2010/main" val="98238651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73</a:t>
            </a:fld>
            <a:endParaRPr lang="zh-CN" altLang="en-US"/>
          </a:p>
        </p:txBody>
      </p:sp>
    </p:spTree>
    <p:extLst>
      <p:ext uri="{BB962C8B-B14F-4D97-AF65-F5344CB8AC3E}">
        <p14:creationId xmlns:p14="http://schemas.microsoft.com/office/powerpoint/2010/main" val="66664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study the problem in two large online games.</a:t>
            </a:r>
          </a:p>
          <a:p>
            <a:r>
              <a:rPr lang="en-US" altLang="zh-CN" dirty="0" smtClean="0"/>
              <a:t>The first one is Dungeon and fighter online. This is a game</a:t>
            </a:r>
            <a:r>
              <a:rPr lang="en-US" altLang="zh-CN" baseline="0" dirty="0" smtClean="0"/>
              <a:t> that users can fight against a large number of enemies by individuals or by groups. The game has more than 400 million users, and it is the second largest online game in china.</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6</a:t>
            </a:fld>
            <a:endParaRPr lang="zh-CN" altLang="en-US"/>
          </a:p>
        </p:txBody>
      </p:sp>
    </p:spTree>
    <p:extLst>
      <p:ext uri="{BB962C8B-B14F-4D97-AF65-F5344CB8AC3E}">
        <p14:creationId xmlns:p14="http://schemas.microsoft.com/office/powerpoint/2010/main" val="2847247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second game is QQ Speed. It is a racing game that users can take part in racing</a:t>
            </a:r>
            <a:r>
              <a:rPr lang="en-US" altLang="zh-CN" baseline="0" dirty="0" smtClean="0"/>
              <a:t> competitions to play against other users. The game is the largest racing game in china and has more than 200 million users. </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7</a:t>
            </a:fld>
            <a:endParaRPr lang="zh-CN" altLang="en-US"/>
          </a:p>
        </p:txBody>
      </p:sp>
    </p:spTree>
    <p:extLst>
      <p:ext uri="{BB962C8B-B14F-4D97-AF65-F5344CB8AC3E}">
        <p14:creationId xmlns:p14="http://schemas.microsoft.com/office/powerpoint/2010/main" val="987364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 shows the statistics</a:t>
            </a:r>
            <a:r>
              <a:rPr lang="en-US" altLang="zh-CN" baseline="0" dirty="0" smtClean="0"/>
              <a:t> of the datasets. </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8</a:t>
            </a:fld>
            <a:endParaRPr lang="zh-CN" altLang="en-US"/>
          </a:p>
        </p:txBody>
      </p:sp>
    </p:spTree>
    <p:extLst>
      <p:ext uri="{BB962C8B-B14F-4D97-AF65-F5344CB8AC3E}">
        <p14:creationId xmlns:p14="http://schemas.microsoft.com/office/powerpoint/2010/main" val="2284729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a:t>
            </a:r>
            <a:r>
              <a:rPr lang="en-US" altLang="zh-CN" dirty="0" err="1" smtClean="0"/>
              <a:t>qq</a:t>
            </a:r>
            <a:r>
              <a:rPr lang="en-US" altLang="zh-CN" dirty="0" smtClean="0"/>
              <a:t> speed dataset has</a:t>
            </a:r>
            <a:r>
              <a:rPr lang="en-US" altLang="zh-CN" baseline="0" dirty="0" smtClean="0"/>
              <a:t> a two-month period. There are 44 billion activity logs from 7.6 million users. The </a:t>
            </a:r>
            <a:r>
              <a:rPr lang="en-US" altLang="zh-CN" baseline="0" dirty="0" err="1" smtClean="0"/>
              <a:t>dnf</a:t>
            </a:r>
            <a:r>
              <a:rPr lang="en-US" altLang="zh-CN" baseline="0" dirty="0" smtClean="0"/>
              <a:t> dataset has a three-month period. There are totally 5.7 billion activity logs from 347 thousand users.</a:t>
            </a:r>
            <a:endParaRPr lang="zh-CN" altLang="en-US" dirty="0"/>
          </a:p>
        </p:txBody>
      </p:sp>
      <p:sp>
        <p:nvSpPr>
          <p:cNvPr id="4" name="灯片编号占位符 3"/>
          <p:cNvSpPr>
            <a:spLocks noGrp="1"/>
          </p:cNvSpPr>
          <p:nvPr>
            <p:ph type="sldNum" sz="quarter" idx="10"/>
          </p:nvPr>
        </p:nvSpPr>
        <p:spPr/>
        <p:txBody>
          <a:bodyPr/>
          <a:lstStyle/>
          <a:p>
            <a:fld id="{7AF948F1-8B88-4017-9E8B-8158F378F2EC}" type="slidenum">
              <a:rPr lang="zh-CN" altLang="en-US" smtClean="0"/>
              <a:t>9</a:t>
            </a:fld>
            <a:endParaRPr lang="zh-CN" altLang="en-US"/>
          </a:p>
        </p:txBody>
      </p:sp>
    </p:spTree>
    <p:extLst>
      <p:ext uri="{BB962C8B-B14F-4D97-AF65-F5344CB8AC3E}">
        <p14:creationId xmlns:p14="http://schemas.microsoft.com/office/powerpoint/2010/main" val="2849914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05DCF0B-FCAF-457E-A44C-4CF73A0ECECD}" type="datetime1">
              <a:rPr lang="zh-CN" altLang="en-US" smtClean="0"/>
              <a:t>2015/2/1</a:t>
            </a:fld>
            <a:endParaRPr lang="zh-CN" altLang="en-US"/>
          </a:p>
        </p:txBody>
      </p:sp>
      <p:sp>
        <p:nvSpPr>
          <p:cNvPr id="5" name="页脚占位符 4"/>
          <p:cNvSpPr>
            <a:spLocks noGrp="1"/>
          </p:cNvSpPr>
          <p:nvPr>
            <p:ph type="ftr" sz="quarter" idx="11"/>
          </p:nvPr>
        </p:nvSpPr>
        <p:spPr/>
        <p:txBody>
          <a:bodyPr/>
          <a:lstStyle/>
          <a:p>
            <a:r>
              <a:rPr lang="en-US" altLang="zh-CN" smtClean="0"/>
              <a:t>Zhanpeng Fang CIKM'14</a:t>
            </a:r>
            <a:endParaRPr lang="zh-CN" altLang="en-US"/>
          </a:p>
        </p:txBody>
      </p:sp>
      <p:sp>
        <p:nvSpPr>
          <p:cNvPr id="6" name="灯片编号占位符 5"/>
          <p:cNvSpPr>
            <a:spLocks noGrp="1"/>
          </p:cNvSpPr>
          <p:nvPr>
            <p:ph type="sldNum" sz="quarter" idx="12"/>
          </p:nvPr>
        </p:nvSpPr>
        <p:spPr/>
        <p:txBody>
          <a:bodyPr/>
          <a:lstStyle/>
          <a:p>
            <a:fld id="{FFD2DAF2-17D4-4897-8465-7A56A833C3AB}" type="slidenum">
              <a:rPr lang="zh-CN" altLang="en-US" smtClean="0"/>
              <a:t>‹#›</a:t>
            </a:fld>
            <a:endParaRPr lang="zh-CN" altLang="en-US"/>
          </a:p>
        </p:txBody>
      </p:sp>
    </p:spTree>
    <p:extLst>
      <p:ext uri="{BB962C8B-B14F-4D97-AF65-F5344CB8AC3E}">
        <p14:creationId xmlns:p14="http://schemas.microsoft.com/office/powerpoint/2010/main" val="46491464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6076E5B-69AF-488F-9482-993618C4ACB8}" type="datetime1">
              <a:rPr lang="zh-CN" altLang="en-US" smtClean="0"/>
              <a:t>2015/2/1</a:t>
            </a:fld>
            <a:endParaRPr lang="zh-CN" altLang="en-US"/>
          </a:p>
        </p:txBody>
      </p:sp>
      <p:sp>
        <p:nvSpPr>
          <p:cNvPr id="5" name="页脚占位符 4"/>
          <p:cNvSpPr>
            <a:spLocks noGrp="1"/>
          </p:cNvSpPr>
          <p:nvPr>
            <p:ph type="ftr" sz="quarter" idx="11"/>
          </p:nvPr>
        </p:nvSpPr>
        <p:spPr/>
        <p:txBody>
          <a:bodyPr/>
          <a:lstStyle/>
          <a:p>
            <a:r>
              <a:rPr lang="en-US" altLang="zh-CN" smtClean="0"/>
              <a:t>Zhanpeng Fang CIKM'14</a:t>
            </a:r>
            <a:endParaRPr lang="zh-CN" altLang="en-US"/>
          </a:p>
        </p:txBody>
      </p:sp>
      <p:sp>
        <p:nvSpPr>
          <p:cNvPr id="6" name="灯片编号占位符 5"/>
          <p:cNvSpPr>
            <a:spLocks noGrp="1"/>
          </p:cNvSpPr>
          <p:nvPr>
            <p:ph type="sldNum" sz="quarter" idx="12"/>
          </p:nvPr>
        </p:nvSpPr>
        <p:spPr/>
        <p:txBody>
          <a:bodyPr/>
          <a:lstStyle/>
          <a:p>
            <a:fld id="{FFD2DAF2-17D4-4897-8465-7A56A833C3AB}" type="slidenum">
              <a:rPr lang="zh-CN" altLang="en-US" smtClean="0"/>
              <a:t>‹#›</a:t>
            </a:fld>
            <a:endParaRPr lang="zh-CN" altLang="en-US"/>
          </a:p>
        </p:txBody>
      </p:sp>
    </p:spTree>
    <p:extLst>
      <p:ext uri="{BB962C8B-B14F-4D97-AF65-F5344CB8AC3E}">
        <p14:creationId xmlns:p14="http://schemas.microsoft.com/office/powerpoint/2010/main" val="118888108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23EBD78-6547-4B85-9F91-14B1F5A5C783}" type="datetime1">
              <a:rPr lang="zh-CN" altLang="en-US" smtClean="0"/>
              <a:t>2015/2/1</a:t>
            </a:fld>
            <a:endParaRPr lang="zh-CN" altLang="en-US"/>
          </a:p>
        </p:txBody>
      </p:sp>
      <p:sp>
        <p:nvSpPr>
          <p:cNvPr id="5" name="页脚占位符 4"/>
          <p:cNvSpPr>
            <a:spLocks noGrp="1"/>
          </p:cNvSpPr>
          <p:nvPr>
            <p:ph type="ftr" sz="quarter" idx="11"/>
          </p:nvPr>
        </p:nvSpPr>
        <p:spPr/>
        <p:txBody>
          <a:bodyPr/>
          <a:lstStyle/>
          <a:p>
            <a:r>
              <a:rPr lang="en-US" altLang="zh-CN" smtClean="0"/>
              <a:t>Zhanpeng Fang CIKM'14</a:t>
            </a:r>
            <a:endParaRPr lang="zh-CN" altLang="en-US"/>
          </a:p>
        </p:txBody>
      </p:sp>
      <p:sp>
        <p:nvSpPr>
          <p:cNvPr id="6" name="灯片编号占位符 5"/>
          <p:cNvSpPr>
            <a:spLocks noGrp="1"/>
          </p:cNvSpPr>
          <p:nvPr>
            <p:ph type="sldNum" sz="quarter" idx="12"/>
          </p:nvPr>
        </p:nvSpPr>
        <p:spPr/>
        <p:txBody>
          <a:bodyPr/>
          <a:lstStyle/>
          <a:p>
            <a:fld id="{FFD2DAF2-17D4-4897-8465-7A56A833C3AB}" type="slidenum">
              <a:rPr lang="zh-CN" altLang="en-US" smtClean="0"/>
              <a:t>‹#›</a:t>
            </a:fld>
            <a:endParaRPr lang="zh-CN" altLang="en-US"/>
          </a:p>
        </p:txBody>
      </p:sp>
    </p:spTree>
    <p:extLst>
      <p:ext uri="{BB962C8B-B14F-4D97-AF65-F5344CB8AC3E}">
        <p14:creationId xmlns:p14="http://schemas.microsoft.com/office/powerpoint/2010/main" val="217553551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8" descr="Picture2"/>
          <p:cNvPicPr>
            <a:picLocks noChangeAspect="1" noChangeArrowheads="1"/>
          </p:cNvPicPr>
          <p:nvPr/>
        </p:nvPicPr>
        <p:blipFill>
          <a:blip r:embed="rId2" cstate="print"/>
          <a:srcRect/>
          <a:stretch>
            <a:fillRect/>
          </a:stretch>
        </p:blipFill>
        <p:spPr bwMode="auto">
          <a:xfrm>
            <a:off x="0" y="6499230"/>
            <a:ext cx="9144000" cy="358775"/>
          </a:xfrm>
          <a:prstGeom prst="rect">
            <a:avLst/>
          </a:prstGeom>
          <a:noFill/>
          <a:ln w="9525">
            <a:noFill/>
            <a:miter lim="800000"/>
            <a:headEnd/>
            <a:tailEnd/>
          </a:ln>
        </p:spPr>
      </p:pic>
      <p:sp>
        <p:nvSpPr>
          <p:cNvPr id="5" name="Rectangle 5"/>
          <p:cNvSpPr>
            <a:spLocks noChangeArrowheads="1"/>
          </p:cNvSpPr>
          <p:nvPr/>
        </p:nvSpPr>
        <p:spPr bwMode="auto">
          <a:xfrm>
            <a:off x="0" y="5"/>
            <a:ext cx="9144000" cy="360363"/>
          </a:xfrm>
          <a:prstGeom prst="rect">
            <a:avLst/>
          </a:prstGeom>
          <a:gradFill rotWithShape="1">
            <a:gsLst>
              <a:gs pos="0">
                <a:srgbClr val="99CCFF"/>
              </a:gs>
              <a:gs pos="100000">
                <a:srgbClr val="99CCFF">
                  <a:gamma/>
                  <a:tint val="0"/>
                  <a:invGamma/>
                </a:srgbClr>
              </a:gs>
            </a:gsLst>
            <a:lin ang="5400000" scaled="1"/>
          </a:gradFill>
          <a:ln w="9525">
            <a:noFill/>
            <a:miter lim="800000"/>
            <a:headEnd/>
            <a:tailEnd/>
          </a:ln>
          <a:effectLst/>
        </p:spPr>
        <p:txBody>
          <a:bodyPr wrap="none" anchor="ctr"/>
          <a:lstStyle/>
          <a:p>
            <a:pPr>
              <a:defRPr/>
            </a:pPr>
            <a:endParaRPr lang="zh-CN" altLang="en-US" sz="1800">
              <a:latin typeface="Arial" charset="0"/>
            </a:endParaRPr>
          </a:p>
        </p:txBody>
      </p:sp>
      <p:pic>
        <p:nvPicPr>
          <p:cNvPr id="6" name="Picture 27" descr="Picture1"/>
          <p:cNvPicPr>
            <a:picLocks noChangeAspect="1" noChangeArrowheads="1"/>
          </p:cNvPicPr>
          <p:nvPr/>
        </p:nvPicPr>
        <p:blipFill>
          <a:blip r:embed="rId3" cstate="print"/>
          <a:srcRect/>
          <a:stretch>
            <a:fillRect/>
          </a:stretch>
        </p:blipFill>
        <p:spPr bwMode="auto">
          <a:xfrm>
            <a:off x="0" y="0"/>
            <a:ext cx="9144000" cy="1905000"/>
          </a:xfrm>
          <a:prstGeom prst="rect">
            <a:avLst/>
          </a:prstGeom>
          <a:noFill/>
          <a:ln w="9525">
            <a:noFill/>
            <a:miter lim="800000"/>
            <a:headEnd/>
            <a:tailEnd/>
          </a:ln>
        </p:spPr>
      </p:pic>
      <p:sp>
        <p:nvSpPr>
          <p:cNvPr id="7" name="Rectangle 7"/>
          <p:cNvSpPr>
            <a:spLocks noChangeArrowheads="1"/>
          </p:cNvSpPr>
          <p:nvPr/>
        </p:nvSpPr>
        <p:spPr bwMode="auto">
          <a:xfrm>
            <a:off x="184641" y="6453188"/>
            <a:ext cx="930520" cy="457200"/>
          </a:xfrm>
          <a:prstGeom prst="rect">
            <a:avLst/>
          </a:prstGeom>
          <a:noFill/>
          <a:ln w="9525">
            <a:noFill/>
            <a:miter lim="800000"/>
            <a:headEnd/>
            <a:tailEnd/>
          </a:ln>
          <a:effectLst/>
        </p:spPr>
        <p:txBody>
          <a:bodyPr wrap="none" lIns="92075" tIns="46038" rIns="92075" bIns="46038" anchor="ctr"/>
          <a:lstStyle/>
          <a:p>
            <a:pPr defTabSz="762000">
              <a:defRPr/>
            </a:pPr>
            <a:fld id="{E9A7D18B-0430-4727-A675-243742E22EAE}" type="slidenum">
              <a:rPr kumimoji="1" lang="en-US" altLang="ja-JP" sz="1600">
                <a:solidFill>
                  <a:schemeClr val="bg1"/>
                </a:solidFill>
                <a:latin typeface="Times New Roman" pitchFamily="18" charset="0"/>
                <a:ea typeface="MS PGothic" pitchFamily="34" charset="-128"/>
              </a:rPr>
              <a:pPr defTabSz="762000">
                <a:defRPr/>
              </a:pPr>
              <a:t>‹#›</a:t>
            </a:fld>
            <a:endParaRPr kumimoji="1" lang="en-US" altLang="ja-JP" sz="1600">
              <a:solidFill>
                <a:schemeClr val="bg1"/>
              </a:solidFill>
              <a:latin typeface="Times New Roman" pitchFamily="18" charset="0"/>
              <a:ea typeface="MS PGothic" pitchFamily="34" charset="-128"/>
            </a:endParaRPr>
          </a:p>
        </p:txBody>
      </p:sp>
      <p:grpSp>
        <p:nvGrpSpPr>
          <p:cNvPr id="2" name="Group 13"/>
          <p:cNvGrpSpPr>
            <a:grpSpLocks/>
          </p:cNvGrpSpPr>
          <p:nvPr/>
        </p:nvGrpSpPr>
        <p:grpSpPr bwMode="auto">
          <a:xfrm>
            <a:off x="-36633" y="-26988"/>
            <a:ext cx="1332035" cy="995363"/>
            <a:chOff x="0" y="0"/>
            <a:chExt cx="5557" cy="4150"/>
          </a:xfrm>
        </p:grpSpPr>
        <p:pic>
          <p:nvPicPr>
            <p:cNvPr id="9" name="Picture 14" descr="リング_2_0924"/>
            <p:cNvPicPr>
              <a:picLocks noChangeAspect="1" noChangeArrowheads="1"/>
            </p:cNvPicPr>
            <p:nvPr/>
          </p:nvPicPr>
          <p:blipFill>
            <a:blip r:embed="rId4" cstate="print"/>
            <a:srcRect t="9818"/>
            <a:stretch>
              <a:fillRect/>
            </a:stretch>
          </p:blipFill>
          <p:spPr bwMode="auto">
            <a:xfrm>
              <a:off x="249" y="0"/>
              <a:ext cx="3991" cy="3590"/>
            </a:xfrm>
            <a:prstGeom prst="rect">
              <a:avLst/>
            </a:prstGeom>
            <a:noFill/>
            <a:ln w="9525">
              <a:noFill/>
              <a:miter lim="800000"/>
              <a:headEnd/>
              <a:tailEnd/>
            </a:ln>
          </p:spPr>
        </p:pic>
        <p:pic>
          <p:nvPicPr>
            <p:cNvPr id="10" name="Picture 15" descr="リング_2_0924"/>
            <p:cNvPicPr>
              <a:picLocks noChangeAspect="1" noChangeArrowheads="1"/>
            </p:cNvPicPr>
            <p:nvPr/>
          </p:nvPicPr>
          <p:blipFill>
            <a:blip r:embed="rId4" cstate="print"/>
            <a:srcRect/>
            <a:stretch>
              <a:fillRect/>
            </a:stretch>
          </p:blipFill>
          <p:spPr bwMode="auto">
            <a:xfrm>
              <a:off x="4332" y="122"/>
              <a:ext cx="1225" cy="1222"/>
            </a:xfrm>
            <a:prstGeom prst="rect">
              <a:avLst/>
            </a:prstGeom>
            <a:noFill/>
            <a:ln w="9525">
              <a:noFill/>
              <a:miter lim="800000"/>
              <a:headEnd/>
              <a:tailEnd/>
            </a:ln>
          </p:spPr>
        </p:pic>
        <p:pic>
          <p:nvPicPr>
            <p:cNvPr id="11" name="Picture 16" descr="リング_2_0924"/>
            <p:cNvPicPr>
              <a:picLocks noChangeAspect="1" noChangeArrowheads="1"/>
            </p:cNvPicPr>
            <p:nvPr/>
          </p:nvPicPr>
          <p:blipFill>
            <a:blip r:embed="rId4" cstate="print"/>
            <a:srcRect l="15576"/>
            <a:stretch>
              <a:fillRect/>
            </a:stretch>
          </p:blipFill>
          <p:spPr bwMode="auto">
            <a:xfrm>
              <a:off x="0" y="1389"/>
              <a:ext cx="2336" cy="2761"/>
            </a:xfrm>
            <a:prstGeom prst="rect">
              <a:avLst/>
            </a:prstGeom>
            <a:noFill/>
            <a:ln w="9525">
              <a:noFill/>
              <a:miter lim="800000"/>
              <a:headEnd/>
              <a:tailEnd/>
            </a:ln>
          </p:spPr>
        </p:pic>
      </p:grpSp>
      <p:grpSp>
        <p:nvGrpSpPr>
          <p:cNvPr id="3" name="Group 20"/>
          <p:cNvGrpSpPr>
            <a:grpSpLocks/>
          </p:cNvGrpSpPr>
          <p:nvPr/>
        </p:nvGrpSpPr>
        <p:grpSpPr bwMode="auto">
          <a:xfrm>
            <a:off x="-36633" y="-26988"/>
            <a:ext cx="1332035" cy="995363"/>
            <a:chOff x="0" y="0"/>
            <a:chExt cx="5557" cy="4150"/>
          </a:xfrm>
        </p:grpSpPr>
        <p:pic>
          <p:nvPicPr>
            <p:cNvPr id="13" name="Picture 21" descr="リング_2_0924"/>
            <p:cNvPicPr>
              <a:picLocks noChangeAspect="1" noChangeArrowheads="1"/>
            </p:cNvPicPr>
            <p:nvPr/>
          </p:nvPicPr>
          <p:blipFill>
            <a:blip r:embed="rId4" cstate="print"/>
            <a:srcRect t="9818"/>
            <a:stretch>
              <a:fillRect/>
            </a:stretch>
          </p:blipFill>
          <p:spPr bwMode="auto">
            <a:xfrm>
              <a:off x="249" y="0"/>
              <a:ext cx="3991" cy="3590"/>
            </a:xfrm>
            <a:prstGeom prst="rect">
              <a:avLst/>
            </a:prstGeom>
            <a:noFill/>
            <a:ln w="9525">
              <a:noFill/>
              <a:miter lim="800000"/>
              <a:headEnd/>
              <a:tailEnd/>
            </a:ln>
          </p:spPr>
        </p:pic>
        <p:pic>
          <p:nvPicPr>
            <p:cNvPr id="14" name="Picture 22" descr="リング_2_0924"/>
            <p:cNvPicPr>
              <a:picLocks noChangeAspect="1" noChangeArrowheads="1"/>
            </p:cNvPicPr>
            <p:nvPr/>
          </p:nvPicPr>
          <p:blipFill>
            <a:blip r:embed="rId4" cstate="print"/>
            <a:srcRect/>
            <a:stretch>
              <a:fillRect/>
            </a:stretch>
          </p:blipFill>
          <p:spPr bwMode="auto">
            <a:xfrm>
              <a:off x="4332" y="122"/>
              <a:ext cx="1225" cy="1222"/>
            </a:xfrm>
            <a:prstGeom prst="rect">
              <a:avLst/>
            </a:prstGeom>
            <a:noFill/>
            <a:ln w="9525">
              <a:noFill/>
              <a:miter lim="800000"/>
              <a:headEnd/>
              <a:tailEnd/>
            </a:ln>
          </p:spPr>
        </p:pic>
        <p:pic>
          <p:nvPicPr>
            <p:cNvPr id="15" name="Picture 23" descr="リング_2_0924"/>
            <p:cNvPicPr>
              <a:picLocks noChangeAspect="1" noChangeArrowheads="1"/>
            </p:cNvPicPr>
            <p:nvPr/>
          </p:nvPicPr>
          <p:blipFill>
            <a:blip r:embed="rId4" cstate="print"/>
            <a:srcRect l="15576"/>
            <a:stretch>
              <a:fillRect/>
            </a:stretch>
          </p:blipFill>
          <p:spPr bwMode="auto">
            <a:xfrm>
              <a:off x="0" y="1389"/>
              <a:ext cx="2336" cy="2761"/>
            </a:xfrm>
            <a:prstGeom prst="rect">
              <a:avLst/>
            </a:prstGeom>
            <a:noFill/>
            <a:ln w="9525">
              <a:noFill/>
              <a:miter lim="800000"/>
              <a:headEnd/>
              <a:tailEnd/>
            </a:ln>
          </p:spPr>
        </p:pic>
      </p:grpSp>
      <p:sp>
        <p:nvSpPr>
          <p:cNvPr id="12493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smtClean="0"/>
              <a:t>单击此处编辑母版副标题样式</a:t>
            </a:r>
            <a:endParaRPr lang="en-US" altLang="zh-CN"/>
          </a:p>
        </p:txBody>
      </p:sp>
      <p:sp>
        <p:nvSpPr>
          <p:cNvPr id="124934" name="Rectangle 6"/>
          <p:cNvSpPr>
            <a:spLocks noGrp="1" noChangeArrowheads="1"/>
          </p:cNvSpPr>
          <p:nvPr>
            <p:ph type="ctrTitle"/>
          </p:nvPr>
        </p:nvSpPr>
        <p:spPr>
          <a:xfrm>
            <a:off x="685800" y="2130442"/>
            <a:ext cx="7772400" cy="1470025"/>
          </a:xfrm>
        </p:spPr>
        <p:txBody>
          <a:bodyPr/>
          <a:lstStyle>
            <a:lvl1pPr>
              <a:defRPr/>
            </a:lvl1pPr>
          </a:lstStyle>
          <a:p>
            <a:r>
              <a:rPr lang="zh-CN" altLang="en-US" smtClean="0"/>
              <a:t>单击此处编辑母版标题样式</a:t>
            </a:r>
            <a:endParaRPr lang="en-US" altLang="zh-CN"/>
          </a:p>
        </p:txBody>
      </p:sp>
    </p:spTree>
    <p:extLst>
      <p:ext uri="{BB962C8B-B14F-4D97-AF65-F5344CB8AC3E}">
        <p14:creationId xmlns:p14="http://schemas.microsoft.com/office/powerpoint/2010/main" val="349358307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Arial Unicode MS" panose="020B0604020202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baseline="0">
                <a:latin typeface="Arial Unicode MS" panose="020B0604020202020204" pitchFamily="34" charset="-122"/>
              </a:defRPr>
            </a:lvl1pPr>
            <a:lvl2pPr>
              <a:defRPr baseline="0">
                <a:latin typeface="Arial Unicode MS" panose="020B0604020202020204" pitchFamily="34" charset="-122"/>
              </a:defRPr>
            </a:lvl2pPr>
            <a:lvl3pPr>
              <a:defRPr baseline="0">
                <a:latin typeface="Arial Unicode MS" panose="020B0604020202020204" pitchFamily="34" charset="-122"/>
              </a:defRPr>
            </a:lvl3pPr>
            <a:lvl4pPr>
              <a:defRPr baseline="0">
                <a:latin typeface="Arial Unicode MS" panose="020B0604020202020204" pitchFamily="34" charset="-122"/>
              </a:defRPr>
            </a:lvl4pPr>
            <a:lvl5pPr>
              <a:defRPr baseline="0">
                <a:latin typeface="Arial Unicode MS" panose="020B0604020202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43187681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17"/>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017615865"/>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3851" y="1196975"/>
            <a:ext cx="4147038"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1574" y="1196975"/>
            <a:ext cx="4148503"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5741230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1"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277"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277"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3468120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8625486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946620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8"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067"/>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8" y="1435103"/>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6550281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Arial Unicode MS" panose="020B0604020202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baseline="0">
                <a:latin typeface="Arial Unicode MS" panose="020B0604020202020204" pitchFamily="34" charset="-122"/>
              </a:defRPr>
            </a:lvl1pPr>
            <a:lvl2pPr>
              <a:defRPr baseline="0">
                <a:latin typeface="Arial Unicode MS" panose="020B0604020202020204" pitchFamily="34" charset="-122"/>
              </a:defRPr>
            </a:lvl2pPr>
            <a:lvl3pPr>
              <a:defRPr baseline="0">
                <a:latin typeface="Arial Unicode MS" panose="020B0604020202020204" pitchFamily="34" charset="-122"/>
              </a:defRPr>
            </a:lvl3pPr>
            <a:lvl4pPr>
              <a:defRPr baseline="0">
                <a:latin typeface="Arial Unicode MS" panose="020B0604020202020204" pitchFamily="34" charset="-122"/>
              </a:defRPr>
            </a:lvl4pPr>
            <a:lvl5pPr>
              <a:defRPr baseline="0">
                <a:latin typeface="Arial Unicode MS" panose="020B0604020202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4F3601FD-3F67-4F69-8C7C-56DEF390EE33}" type="datetime1">
              <a:rPr lang="zh-CN" altLang="en-US" smtClean="0"/>
              <a:t>2015/2/1</a:t>
            </a:fld>
            <a:endParaRPr lang="zh-CN" altLang="en-US"/>
          </a:p>
        </p:txBody>
      </p:sp>
      <p:sp>
        <p:nvSpPr>
          <p:cNvPr id="5" name="页脚占位符 4"/>
          <p:cNvSpPr>
            <a:spLocks noGrp="1"/>
          </p:cNvSpPr>
          <p:nvPr>
            <p:ph type="ftr" sz="quarter" idx="11"/>
          </p:nvPr>
        </p:nvSpPr>
        <p:spPr/>
        <p:txBody>
          <a:bodyPr/>
          <a:lstStyle/>
          <a:p>
            <a:r>
              <a:rPr lang="en-US" altLang="zh-CN" smtClean="0"/>
              <a:t>Zhanpeng Fang CIKM'14</a:t>
            </a:r>
            <a:endParaRPr lang="zh-CN" altLang="en-US"/>
          </a:p>
        </p:txBody>
      </p:sp>
      <p:sp>
        <p:nvSpPr>
          <p:cNvPr id="6" name="灯片编号占位符 5"/>
          <p:cNvSpPr>
            <a:spLocks noGrp="1"/>
          </p:cNvSpPr>
          <p:nvPr>
            <p:ph type="sldNum" sz="quarter" idx="12"/>
          </p:nvPr>
        </p:nvSpPr>
        <p:spPr/>
        <p:txBody>
          <a:bodyPr/>
          <a:lstStyle/>
          <a:p>
            <a:fld id="{FFD2DAF2-17D4-4897-8465-7A56A833C3AB}" type="slidenum">
              <a:rPr lang="zh-CN" altLang="en-US" smtClean="0"/>
              <a:t>‹#›</a:t>
            </a:fld>
            <a:endParaRPr lang="zh-CN" altLang="en-US"/>
          </a:p>
        </p:txBody>
      </p:sp>
    </p:spTree>
    <p:extLst>
      <p:ext uri="{BB962C8B-B14F-4D97-AF65-F5344CB8AC3E}">
        <p14:creationId xmlns:p14="http://schemas.microsoft.com/office/powerpoint/2010/main" val="963739640"/>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18192080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2539913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3451" y="188913"/>
            <a:ext cx="2159977" cy="5937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589" y="188913"/>
            <a:ext cx="6342185" cy="59372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2729499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50587" y="188913"/>
            <a:ext cx="8642838" cy="7921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23858" y="1196975"/>
            <a:ext cx="8436219" cy="4929188"/>
          </a:xfrm>
        </p:spPr>
        <p:txBody>
          <a:bodyPr/>
          <a:lstStyle/>
          <a:p>
            <a:pPr lvl="0"/>
            <a:r>
              <a:rPr lang="zh-CN" altLang="en-US" noProof="0" smtClean="0"/>
              <a:t>单击图标添加表格</a:t>
            </a:r>
          </a:p>
        </p:txBody>
      </p:sp>
    </p:spTree>
    <p:extLst>
      <p:ext uri="{BB962C8B-B14F-4D97-AF65-F5344CB8AC3E}">
        <p14:creationId xmlns:p14="http://schemas.microsoft.com/office/powerpoint/2010/main" val="254098170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CF1908E-0804-4CD6-A8A1-585330E84DC1}" type="datetime1">
              <a:rPr lang="zh-CN" altLang="en-US" smtClean="0"/>
              <a:t>2015/2/1</a:t>
            </a:fld>
            <a:endParaRPr lang="zh-CN" altLang="en-US"/>
          </a:p>
        </p:txBody>
      </p:sp>
      <p:sp>
        <p:nvSpPr>
          <p:cNvPr id="5" name="页脚占位符 4"/>
          <p:cNvSpPr>
            <a:spLocks noGrp="1"/>
          </p:cNvSpPr>
          <p:nvPr>
            <p:ph type="ftr" sz="quarter" idx="11"/>
          </p:nvPr>
        </p:nvSpPr>
        <p:spPr/>
        <p:txBody>
          <a:bodyPr/>
          <a:lstStyle/>
          <a:p>
            <a:r>
              <a:rPr lang="en-US" altLang="zh-CN" smtClean="0"/>
              <a:t>Zhanpeng Fang CIKM'14</a:t>
            </a:r>
            <a:endParaRPr lang="zh-CN" altLang="en-US"/>
          </a:p>
        </p:txBody>
      </p:sp>
      <p:sp>
        <p:nvSpPr>
          <p:cNvPr id="6" name="灯片编号占位符 5"/>
          <p:cNvSpPr>
            <a:spLocks noGrp="1"/>
          </p:cNvSpPr>
          <p:nvPr>
            <p:ph type="sldNum" sz="quarter" idx="12"/>
          </p:nvPr>
        </p:nvSpPr>
        <p:spPr/>
        <p:txBody>
          <a:bodyPr/>
          <a:lstStyle/>
          <a:p>
            <a:fld id="{FFD2DAF2-17D4-4897-8465-7A56A833C3AB}" type="slidenum">
              <a:rPr lang="zh-CN" altLang="en-US" smtClean="0"/>
              <a:t>‹#›</a:t>
            </a:fld>
            <a:endParaRPr lang="zh-CN" altLang="en-US"/>
          </a:p>
        </p:txBody>
      </p:sp>
    </p:spTree>
    <p:extLst>
      <p:ext uri="{BB962C8B-B14F-4D97-AF65-F5344CB8AC3E}">
        <p14:creationId xmlns:p14="http://schemas.microsoft.com/office/powerpoint/2010/main" val="341091900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BEBBB27-1F4A-4BBE-AC4A-CB0CD7FE6A6E}" type="datetime1">
              <a:rPr lang="zh-CN" altLang="en-US" smtClean="0"/>
              <a:t>2015/2/1</a:t>
            </a:fld>
            <a:endParaRPr lang="zh-CN" altLang="en-US"/>
          </a:p>
        </p:txBody>
      </p:sp>
      <p:sp>
        <p:nvSpPr>
          <p:cNvPr id="6" name="页脚占位符 5"/>
          <p:cNvSpPr>
            <a:spLocks noGrp="1"/>
          </p:cNvSpPr>
          <p:nvPr>
            <p:ph type="ftr" sz="quarter" idx="11"/>
          </p:nvPr>
        </p:nvSpPr>
        <p:spPr/>
        <p:txBody>
          <a:bodyPr/>
          <a:lstStyle/>
          <a:p>
            <a:r>
              <a:rPr lang="en-US" altLang="zh-CN" smtClean="0"/>
              <a:t>Zhanpeng Fang CIKM'14</a:t>
            </a:r>
            <a:endParaRPr lang="zh-CN" altLang="en-US"/>
          </a:p>
        </p:txBody>
      </p:sp>
      <p:sp>
        <p:nvSpPr>
          <p:cNvPr id="7" name="灯片编号占位符 6"/>
          <p:cNvSpPr>
            <a:spLocks noGrp="1"/>
          </p:cNvSpPr>
          <p:nvPr>
            <p:ph type="sldNum" sz="quarter" idx="12"/>
          </p:nvPr>
        </p:nvSpPr>
        <p:spPr/>
        <p:txBody>
          <a:bodyPr/>
          <a:lstStyle/>
          <a:p>
            <a:fld id="{FFD2DAF2-17D4-4897-8465-7A56A833C3AB}" type="slidenum">
              <a:rPr lang="zh-CN" altLang="en-US" smtClean="0"/>
              <a:t>‹#›</a:t>
            </a:fld>
            <a:endParaRPr lang="zh-CN" altLang="en-US"/>
          </a:p>
        </p:txBody>
      </p:sp>
    </p:spTree>
    <p:extLst>
      <p:ext uri="{BB962C8B-B14F-4D97-AF65-F5344CB8AC3E}">
        <p14:creationId xmlns:p14="http://schemas.microsoft.com/office/powerpoint/2010/main" val="59311149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538F475-F45D-4C21-AB3F-19E3281B1B31}" type="datetime1">
              <a:rPr lang="zh-CN" altLang="en-US" smtClean="0"/>
              <a:t>2015/2/1</a:t>
            </a:fld>
            <a:endParaRPr lang="zh-CN" altLang="en-US"/>
          </a:p>
        </p:txBody>
      </p:sp>
      <p:sp>
        <p:nvSpPr>
          <p:cNvPr id="8" name="页脚占位符 7"/>
          <p:cNvSpPr>
            <a:spLocks noGrp="1"/>
          </p:cNvSpPr>
          <p:nvPr>
            <p:ph type="ftr" sz="quarter" idx="11"/>
          </p:nvPr>
        </p:nvSpPr>
        <p:spPr/>
        <p:txBody>
          <a:bodyPr/>
          <a:lstStyle/>
          <a:p>
            <a:r>
              <a:rPr lang="en-US" altLang="zh-CN" smtClean="0"/>
              <a:t>Zhanpeng Fang CIKM'14</a:t>
            </a:r>
            <a:endParaRPr lang="zh-CN" altLang="en-US"/>
          </a:p>
        </p:txBody>
      </p:sp>
      <p:sp>
        <p:nvSpPr>
          <p:cNvPr id="9" name="灯片编号占位符 8"/>
          <p:cNvSpPr>
            <a:spLocks noGrp="1"/>
          </p:cNvSpPr>
          <p:nvPr>
            <p:ph type="sldNum" sz="quarter" idx="12"/>
          </p:nvPr>
        </p:nvSpPr>
        <p:spPr/>
        <p:txBody>
          <a:bodyPr/>
          <a:lstStyle/>
          <a:p>
            <a:fld id="{FFD2DAF2-17D4-4897-8465-7A56A833C3AB}" type="slidenum">
              <a:rPr lang="zh-CN" altLang="en-US" smtClean="0"/>
              <a:t>‹#›</a:t>
            </a:fld>
            <a:endParaRPr lang="zh-CN" altLang="en-US"/>
          </a:p>
        </p:txBody>
      </p:sp>
    </p:spTree>
    <p:extLst>
      <p:ext uri="{BB962C8B-B14F-4D97-AF65-F5344CB8AC3E}">
        <p14:creationId xmlns:p14="http://schemas.microsoft.com/office/powerpoint/2010/main" val="337772236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39AFA59-913C-4A6B-B008-03175491180E}" type="datetime1">
              <a:rPr lang="zh-CN" altLang="en-US" smtClean="0"/>
              <a:t>2015/2/1</a:t>
            </a:fld>
            <a:endParaRPr lang="zh-CN" altLang="en-US"/>
          </a:p>
        </p:txBody>
      </p:sp>
      <p:sp>
        <p:nvSpPr>
          <p:cNvPr id="4" name="页脚占位符 3"/>
          <p:cNvSpPr>
            <a:spLocks noGrp="1"/>
          </p:cNvSpPr>
          <p:nvPr>
            <p:ph type="ftr" sz="quarter" idx="11"/>
          </p:nvPr>
        </p:nvSpPr>
        <p:spPr/>
        <p:txBody>
          <a:bodyPr/>
          <a:lstStyle/>
          <a:p>
            <a:r>
              <a:rPr lang="en-US" altLang="zh-CN" smtClean="0"/>
              <a:t>Zhanpeng Fang CIKM'14</a:t>
            </a:r>
            <a:endParaRPr lang="zh-CN" altLang="en-US"/>
          </a:p>
        </p:txBody>
      </p:sp>
      <p:sp>
        <p:nvSpPr>
          <p:cNvPr id="5" name="灯片编号占位符 4"/>
          <p:cNvSpPr>
            <a:spLocks noGrp="1"/>
          </p:cNvSpPr>
          <p:nvPr>
            <p:ph type="sldNum" sz="quarter" idx="12"/>
          </p:nvPr>
        </p:nvSpPr>
        <p:spPr/>
        <p:txBody>
          <a:bodyPr/>
          <a:lstStyle/>
          <a:p>
            <a:fld id="{FFD2DAF2-17D4-4897-8465-7A56A833C3AB}" type="slidenum">
              <a:rPr lang="zh-CN" altLang="en-US" smtClean="0"/>
              <a:t>‹#›</a:t>
            </a:fld>
            <a:endParaRPr lang="zh-CN" altLang="en-US"/>
          </a:p>
        </p:txBody>
      </p:sp>
    </p:spTree>
    <p:extLst>
      <p:ext uri="{BB962C8B-B14F-4D97-AF65-F5344CB8AC3E}">
        <p14:creationId xmlns:p14="http://schemas.microsoft.com/office/powerpoint/2010/main" val="24469792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BF02E82-B3AF-4854-8040-292629B39141}" type="datetime1">
              <a:rPr lang="zh-CN" altLang="en-US" smtClean="0"/>
              <a:t>2015/2/1</a:t>
            </a:fld>
            <a:endParaRPr lang="zh-CN" altLang="en-US"/>
          </a:p>
        </p:txBody>
      </p:sp>
      <p:sp>
        <p:nvSpPr>
          <p:cNvPr id="3" name="页脚占位符 2"/>
          <p:cNvSpPr>
            <a:spLocks noGrp="1"/>
          </p:cNvSpPr>
          <p:nvPr>
            <p:ph type="ftr" sz="quarter" idx="11"/>
          </p:nvPr>
        </p:nvSpPr>
        <p:spPr/>
        <p:txBody>
          <a:bodyPr/>
          <a:lstStyle/>
          <a:p>
            <a:r>
              <a:rPr lang="en-US" altLang="zh-CN" smtClean="0"/>
              <a:t>Zhanpeng Fang CIKM'14</a:t>
            </a:r>
            <a:endParaRPr lang="zh-CN" altLang="en-US"/>
          </a:p>
        </p:txBody>
      </p:sp>
      <p:sp>
        <p:nvSpPr>
          <p:cNvPr id="4" name="灯片编号占位符 3"/>
          <p:cNvSpPr>
            <a:spLocks noGrp="1"/>
          </p:cNvSpPr>
          <p:nvPr>
            <p:ph type="sldNum" sz="quarter" idx="12"/>
          </p:nvPr>
        </p:nvSpPr>
        <p:spPr/>
        <p:txBody>
          <a:bodyPr/>
          <a:lstStyle/>
          <a:p>
            <a:fld id="{FFD2DAF2-17D4-4897-8465-7A56A833C3AB}" type="slidenum">
              <a:rPr lang="zh-CN" altLang="en-US" smtClean="0"/>
              <a:t>‹#›</a:t>
            </a:fld>
            <a:endParaRPr lang="zh-CN" altLang="en-US"/>
          </a:p>
        </p:txBody>
      </p:sp>
    </p:spTree>
    <p:extLst>
      <p:ext uri="{BB962C8B-B14F-4D97-AF65-F5344CB8AC3E}">
        <p14:creationId xmlns:p14="http://schemas.microsoft.com/office/powerpoint/2010/main" val="171529606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21B835-D62D-4E54-AE94-7D00B4BFDB85}" type="datetime1">
              <a:rPr lang="zh-CN" altLang="en-US" smtClean="0"/>
              <a:t>2015/2/1</a:t>
            </a:fld>
            <a:endParaRPr lang="zh-CN" altLang="en-US"/>
          </a:p>
        </p:txBody>
      </p:sp>
      <p:sp>
        <p:nvSpPr>
          <p:cNvPr id="6" name="页脚占位符 5"/>
          <p:cNvSpPr>
            <a:spLocks noGrp="1"/>
          </p:cNvSpPr>
          <p:nvPr>
            <p:ph type="ftr" sz="quarter" idx="11"/>
          </p:nvPr>
        </p:nvSpPr>
        <p:spPr/>
        <p:txBody>
          <a:bodyPr/>
          <a:lstStyle/>
          <a:p>
            <a:r>
              <a:rPr lang="en-US" altLang="zh-CN" smtClean="0"/>
              <a:t>Zhanpeng Fang CIKM'14</a:t>
            </a:r>
            <a:endParaRPr lang="zh-CN" altLang="en-US"/>
          </a:p>
        </p:txBody>
      </p:sp>
      <p:sp>
        <p:nvSpPr>
          <p:cNvPr id="7" name="灯片编号占位符 6"/>
          <p:cNvSpPr>
            <a:spLocks noGrp="1"/>
          </p:cNvSpPr>
          <p:nvPr>
            <p:ph type="sldNum" sz="quarter" idx="12"/>
          </p:nvPr>
        </p:nvSpPr>
        <p:spPr/>
        <p:txBody>
          <a:bodyPr/>
          <a:lstStyle/>
          <a:p>
            <a:fld id="{FFD2DAF2-17D4-4897-8465-7A56A833C3AB}" type="slidenum">
              <a:rPr lang="zh-CN" altLang="en-US" smtClean="0"/>
              <a:t>‹#›</a:t>
            </a:fld>
            <a:endParaRPr lang="zh-CN" altLang="en-US"/>
          </a:p>
        </p:txBody>
      </p:sp>
    </p:spTree>
    <p:extLst>
      <p:ext uri="{BB962C8B-B14F-4D97-AF65-F5344CB8AC3E}">
        <p14:creationId xmlns:p14="http://schemas.microsoft.com/office/powerpoint/2010/main" val="38909537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89F7AFA-1D9A-46E9-9843-AD3D775A5A36}" type="datetime1">
              <a:rPr lang="zh-CN" altLang="en-US" smtClean="0"/>
              <a:t>2015/2/1</a:t>
            </a:fld>
            <a:endParaRPr lang="zh-CN" altLang="en-US"/>
          </a:p>
        </p:txBody>
      </p:sp>
      <p:sp>
        <p:nvSpPr>
          <p:cNvPr id="6" name="页脚占位符 5"/>
          <p:cNvSpPr>
            <a:spLocks noGrp="1"/>
          </p:cNvSpPr>
          <p:nvPr>
            <p:ph type="ftr" sz="quarter" idx="11"/>
          </p:nvPr>
        </p:nvSpPr>
        <p:spPr/>
        <p:txBody>
          <a:bodyPr/>
          <a:lstStyle/>
          <a:p>
            <a:r>
              <a:rPr lang="en-US" altLang="zh-CN" smtClean="0"/>
              <a:t>Zhanpeng Fang CIKM'14</a:t>
            </a:r>
            <a:endParaRPr lang="zh-CN" altLang="en-US"/>
          </a:p>
        </p:txBody>
      </p:sp>
      <p:sp>
        <p:nvSpPr>
          <p:cNvPr id="7" name="灯片编号占位符 6"/>
          <p:cNvSpPr>
            <a:spLocks noGrp="1"/>
          </p:cNvSpPr>
          <p:nvPr>
            <p:ph type="sldNum" sz="quarter" idx="12"/>
          </p:nvPr>
        </p:nvSpPr>
        <p:spPr/>
        <p:txBody>
          <a:bodyPr/>
          <a:lstStyle/>
          <a:p>
            <a:fld id="{FFD2DAF2-17D4-4897-8465-7A56A833C3AB}" type="slidenum">
              <a:rPr lang="zh-CN" altLang="en-US" smtClean="0"/>
              <a:t>‹#›</a:t>
            </a:fld>
            <a:endParaRPr lang="zh-CN" altLang="en-US"/>
          </a:p>
        </p:txBody>
      </p:sp>
    </p:spTree>
    <p:extLst>
      <p:ext uri="{BB962C8B-B14F-4D97-AF65-F5344CB8AC3E}">
        <p14:creationId xmlns:p14="http://schemas.microsoft.com/office/powerpoint/2010/main" val="262188518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E93B39-7645-4456-8D4E-7CDD3338698D}" type="datetime1">
              <a:rPr lang="zh-CN" altLang="en-US" smtClean="0"/>
              <a:t>2015/2/1</a:t>
            </a:fld>
            <a:endParaRPr lang="zh-CN" altLang="en-US"/>
          </a:p>
        </p:txBody>
      </p:sp>
      <p:sp>
        <p:nvSpPr>
          <p:cNvPr id="5" name="页脚占位符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Zhanpeng Fang CIKM'14</a:t>
            </a:r>
            <a:endParaRPr lang="zh-CN" altLang="en-US"/>
          </a:p>
        </p:txBody>
      </p:sp>
      <p:sp>
        <p:nvSpPr>
          <p:cNvPr id="6" name="灯片编号占位符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D2DAF2-17D4-4897-8465-7A56A833C3AB}" type="slidenum">
              <a:rPr lang="zh-CN" altLang="en-US" smtClean="0"/>
              <a:t>‹#›</a:t>
            </a:fld>
            <a:endParaRPr lang="zh-CN" altLang="en-US"/>
          </a:p>
        </p:txBody>
      </p:sp>
    </p:spTree>
    <p:extLst>
      <p:ext uri="{BB962C8B-B14F-4D97-AF65-F5344CB8AC3E}">
        <p14:creationId xmlns:p14="http://schemas.microsoft.com/office/powerpoint/2010/main" val="40660136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15" descr="Picture2"/>
          <p:cNvPicPr>
            <a:picLocks noChangeAspect="1" noChangeArrowheads="1"/>
          </p:cNvPicPr>
          <p:nvPr/>
        </p:nvPicPr>
        <p:blipFill>
          <a:blip r:embed="rId14" cstate="print"/>
          <a:srcRect/>
          <a:stretch>
            <a:fillRect/>
          </a:stretch>
        </p:blipFill>
        <p:spPr bwMode="auto">
          <a:xfrm>
            <a:off x="0" y="6499230"/>
            <a:ext cx="9144000" cy="358775"/>
          </a:xfrm>
          <a:prstGeom prst="rect">
            <a:avLst/>
          </a:prstGeom>
          <a:noFill/>
          <a:ln w="9525">
            <a:noFill/>
            <a:miter lim="800000"/>
            <a:headEnd/>
            <a:tailEnd/>
          </a:ln>
        </p:spPr>
      </p:pic>
      <p:sp>
        <p:nvSpPr>
          <p:cNvPr id="10243" name="Rectangle 3"/>
          <p:cNvSpPr>
            <a:spLocks noGrp="1" noChangeArrowheads="1"/>
          </p:cNvSpPr>
          <p:nvPr>
            <p:ph type="body" idx="1"/>
          </p:nvPr>
        </p:nvSpPr>
        <p:spPr bwMode="auto">
          <a:xfrm>
            <a:off x="323852" y="1196975"/>
            <a:ext cx="8436219" cy="4929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35" name="Rectangle 11"/>
          <p:cNvSpPr>
            <a:spLocks noChangeArrowheads="1"/>
          </p:cNvSpPr>
          <p:nvPr/>
        </p:nvSpPr>
        <p:spPr bwMode="auto">
          <a:xfrm>
            <a:off x="0" y="5"/>
            <a:ext cx="9144000" cy="360363"/>
          </a:xfrm>
          <a:prstGeom prst="rect">
            <a:avLst/>
          </a:prstGeom>
          <a:gradFill rotWithShape="1">
            <a:gsLst>
              <a:gs pos="0">
                <a:srgbClr val="99CCFF"/>
              </a:gs>
              <a:gs pos="100000">
                <a:srgbClr val="99CCFF">
                  <a:gamma/>
                  <a:tint val="0"/>
                  <a:invGamma/>
                </a:srgbClr>
              </a:gs>
            </a:gsLst>
            <a:lin ang="5400000" scaled="1"/>
          </a:gradFill>
          <a:ln w="9525">
            <a:noFill/>
            <a:miter lim="800000"/>
            <a:headEnd/>
            <a:tailEnd/>
          </a:ln>
          <a:effectLst/>
        </p:spPr>
        <p:txBody>
          <a:bodyPr wrap="none" anchor="ctr"/>
          <a:lstStyle/>
          <a:p>
            <a:pPr>
              <a:defRPr/>
            </a:pPr>
            <a:endParaRPr lang="zh-CN" altLang="en-US" sz="1800">
              <a:latin typeface="Arial" charset="0"/>
            </a:endParaRPr>
          </a:p>
        </p:txBody>
      </p:sp>
      <p:sp>
        <p:nvSpPr>
          <p:cNvPr id="10245" name="Rectangle 2"/>
          <p:cNvSpPr>
            <a:spLocks noGrp="1" noChangeArrowheads="1"/>
          </p:cNvSpPr>
          <p:nvPr>
            <p:ph type="title"/>
          </p:nvPr>
        </p:nvSpPr>
        <p:spPr bwMode="auto">
          <a:xfrm>
            <a:off x="250583" y="188913"/>
            <a:ext cx="8642838" cy="792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36" name="Rectangle 12"/>
          <p:cNvSpPr>
            <a:spLocks noChangeArrowheads="1"/>
          </p:cNvSpPr>
          <p:nvPr/>
        </p:nvSpPr>
        <p:spPr bwMode="auto">
          <a:xfrm>
            <a:off x="184641" y="6453188"/>
            <a:ext cx="930520" cy="457200"/>
          </a:xfrm>
          <a:prstGeom prst="rect">
            <a:avLst/>
          </a:prstGeom>
          <a:noFill/>
          <a:ln w="9525">
            <a:noFill/>
            <a:miter lim="800000"/>
            <a:headEnd/>
            <a:tailEnd/>
          </a:ln>
          <a:effectLst/>
        </p:spPr>
        <p:txBody>
          <a:bodyPr wrap="none" lIns="92075" tIns="46038" rIns="92075" bIns="46038" anchor="ctr"/>
          <a:lstStyle/>
          <a:p>
            <a:pPr defTabSz="762000">
              <a:defRPr/>
            </a:pPr>
            <a:fld id="{C9A52826-F6EE-4BDA-A85D-E434E2BAAF16}" type="slidenum">
              <a:rPr kumimoji="1" lang="en-US" altLang="ja-JP" sz="1600">
                <a:solidFill>
                  <a:schemeClr val="bg1"/>
                </a:solidFill>
                <a:latin typeface="Times New Roman" pitchFamily="18" charset="0"/>
                <a:ea typeface="MS PGothic" pitchFamily="34" charset="-128"/>
              </a:rPr>
              <a:pPr defTabSz="762000">
                <a:defRPr/>
              </a:pPr>
              <a:t>‹#›</a:t>
            </a:fld>
            <a:endParaRPr kumimoji="1" lang="en-US" altLang="ja-JP" sz="1600">
              <a:solidFill>
                <a:schemeClr val="bg1"/>
              </a:solidFill>
              <a:latin typeface="Times New Roman" pitchFamily="18" charset="0"/>
              <a:ea typeface="MS PGothic" pitchFamily="34" charset="-128"/>
            </a:endParaRPr>
          </a:p>
        </p:txBody>
      </p:sp>
    </p:spTree>
    <p:extLst>
      <p:ext uri="{BB962C8B-B14F-4D97-AF65-F5344CB8AC3E}">
        <p14:creationId xmlns:p14="http://schemas.microsoft.com/office/powerpoint/2010/main" val="30600887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ransition>
    <p:fade/>
  </p:transition>
  <p:timing>
    <p:tnLst>
      <p:par>
        <p:cTn id="1" dur="indefinite" restart="never" nodeType="tmRoot"/>
      </p:par>
    </p:tnLst>
  </p:timing>
  <p:hf sldNum="0" hdr="0" ftr="0" dt="0"/>
  <p:txStyles>
    <p:titleStyle>
      <a:lvl1pPr algn="ctr" rtl="0" eaLnBrk="1" fontAlgn="base" hangingPunct="1">
        <a:spcBef>
          <a:spcPct val="0"/>
        </a:spcBef>
        <a:spcAft>
          <a:spcPct val="0"/>
        </a:spcAft>
        <a:defRPr sz="4000">
          <a:solidFill>
            <a:schemeClr val="tx2"/>
          </a:solidFill>
          <a:latin typeface="+mj-lt"/>
          <a:ea typeface="+mj-ea"/>
          <a:cs typeface="+mj-cs"/>
        </a:defRPr>
      </a:lvl1pPr>
      <a:lvl2pPr algn="ctr" rtl="0" eaLnBrk="1" fontAlgn="base" hangingPunct="1">
        <a:spcBef>
          <a:spcPct val="0"/>
        </a:spcBef>
        <a:spcAft>
          <a:spcPct val="0"/>
        </a:spcAft>
        <a:defRPr sz="4000">
          <a:solidFill>
            <a:schemeClr val="tx2"/>
          </a:solidFill>
          <a:latin typeface="Arial" charset="0"/>
          <a:ea typeface="宋体" pitchFamily="2" charset="-122"/>
        </a:defRPr>
      </a:lvl2pPr>
      <a:lvl3pPr algn="ctr" rtl="0" eaLnBrk="1" fontAlgn="base" hangingPunct="1">
        <a:spcBef>
          <a:spcPct val="0"/>
        </a:spcBef>
        <a:spcAft>
          <a:spcPct val="0"/>
        </a:spcAft>
        <a:defRPr sz="4000">
          <a:solidFill>
            <a:schemeClr val="tx2"/>
          </a:solidFill>
          <a:latin typeface="Arial" charset="0"/>
          <a:ea typeface="宋体" pitchFamily="2" charset="-122"/>
        </a:defRPr>
      </a:lvl3pPr>
      <a:lvl4pPr algn="ctr" rtl="0" eaLnBrk="1" fontAlgn="base" hangingPunct="1">
        <a:spcBef>
          <a:spcPct val="0"/>
        </a:spcBef>
        <a:spcAft>
          <a:spcPct val="0"/>
        </a:spcAft>
        <a:defRPr sz="4000">
          <a:solidFill>
            <a:schemeClr val="tx2"/>
          </a:solidFill>
          <a:latin typeface="Arial" charset="0"/>
          <a:ea typeface="宋体" pitchFamily="2" charset="-122"/>
        </a:defRPr>
      </a:lvl4pPr>
      <a:lvl5pPr algn="ctr" rtl="0" eaLnBrk="1" fontAlgn="base" hangingPunct="1">
        <a:spcBef>
          <a:spcPct val="0"/>
        </a:spcBef>
        <a:spcAft>
          <a:spcPct val="0"/>
        </a:spcAft>
        <a:defRPr sz="4000">
          <a:solidFill>
            <a:schemeClr val="tx2"/>
          </a:solidFill>
          <a:latin typeface="Arial" charset="0"/>
          <a:ea typeface="宋体" pitchFamily="2" charset="-122"/>
        </a:defRPr>
      </a:lvl5pPr>
      <a:lvl6pPr marL="457200" algn="ctr" rtl="0" eaLnBrk="1" fontAlgn="base" hangingPunct="1">
        <a:spcBef>
          <a:spcPct val="0"/>
        </a:spcBef>
        <a:spcAft>
          <a:spcPct val="0"/>
        </a:spcAft>
        <a:defRPr sz="4000">
          <a:solidFill>
            <a:schemeClr val="tx2"/>
          </a:solidFill>
          <a:latin typeface="Arial" charset="0"/>
          <a:ea typeface="宋体" pitchFamily="2" charset="-122"/>
        </a:defRPr>
      </a:lvl6pPr>
      <a:lvl7pPr marL="914400" algn="ctr" rtl="0" eaLnBrk="1" fontAlgn="base" hangingPunct="1">
        <a:spcBef>
          <a:spcPct val="0"/>
        </a:spcBef>
        <a:spcAft>
          <a:spcPct val="0"/>
        </a:spcAft>
        <a:defRPr sz="4000">
          <a:solidFill>
            <a:schemeClr val="tx2"/>
          </a:solidFill>
          <a:latin typeface="Arial" charset="0"/>
          <a:ea typeface="宋体" pitchFamily="2" charset="-122"/>
        </a:defRPr>
      </a:lvl7pPr>
      <a:lvl8pPr marL="1371600" algn="ctr" rtl="0" eaLnBrk="1" fontAlgn="base" hangingPunct="1">
        <a:spcBef>
          <a:spcPct val="0"/>
        </a:spcBef>
        <a:spcAft>
          <a:spcPct val="0"/>
        </a:spcAft>
        <a:defRPr sz="4000">
          <a:solidFill>
            <a:schemeClr val="tx2"/>
          </a:solidFill>
          <a:latin typeface="Arial" charset="0"/>
          <a:ea typeface="宋体" pitchFamily="2" charset="-122"/>
        </a:defRPr>
      </a:lvl8pPr>
      <a:lvl9pPr marL="1828800" algn="ctr" rtl="0" eaLnBrk="1" fontAlgn="base" hangingPunct="1">
        <a:spcBef>
          <a:spcPct val="0"/>
        </a:spcBef>
        <a:spcAft>
          <a:spcPct val="0"/>
        </a:spcAft>
        <a:defRPr sz="40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0.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17.png"/><Relationship Id="rId4" Type="http://schemas.openxmlformats.org/officeDocument/2006/relationships/image" Target="../media/image16.png"/></Relationships>
</file>

<file path=ppt/slides/_rels/slide6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37764"/>
            <a:ext cx="7772400" cy="1470025"/>
          </a:xfrm>
        </p:spPr>
        <p:txBody>
          <a:body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Modelling Paying Behavior in Game Social Networks</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 name="副标题 2"/>
          <p:cNvSpPr>
            <a:spLocks noGrp="1"/>
          </p:cNvSpPr>
          <p:nvPr>
            <p:ph type="subTitle" idx="1"/>
          </p:nvPr>
        </p:nvSpPr>
        <p:spPr>
          <a:xfrm>
            <a:off x="482138" y="3293537"/>
            <a:ext cx="8545484" cy="1752600"/>
          </a:xfrm>
        </p:spPr>
        <p:txBody>
          <a:bodyPr>
            <a:noAutofit/>
          </a:bodyPr>
          <a:lstStyle/>
          <a:p>
            <a:r>
              <a:rPr lang="en-US" altLang="zh-CN" sz="2400" dirty="0" err="1">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t>Zhanpeng</a:t>
            </a:r>
            <a:r>
              <a:rPr lang="en-US" altLang="zh-CN" sz="2400" dirty="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400" dirty="0" smtClean="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t>Fang</a:t>
            </a:r>
            <a:r>
              <a:rPr lang="en-US" altLang="zh-CN" sz="2400" baseline="30000" dirty="0" smtClean="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400" dirty="0" err="1">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Xinyu</a:t>
            </a:r>
            <a:r>
              <a:rPr lang="en-US" altLang="zh-CN" sz="2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Zhou</a:t>
            </a:r>
            <a:r>
              <a:rPr lang="en-US" altLang="zh-CN" sz="2400" baseline="300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Jie </a:t>
            </a:r>
            <a:r>
              <a:rPr lang="en-US" altLang="zh-CN" sz="2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Tang</a:t>
            </a:r>
            <a:r>
              <a:rPr lang="en-US" altLang="zh-CN" sz="2400" baseline="300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Wei </a:t>
            </a:r>
            <a:r>
              <a:rPr lang="en-US" altLang="zh-CN" sz="2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Shao</a:t>
            </a:r>
            <a:r>
              <a:rPr lang="en-US" altLang="zh-CN" sz="2400" baseline="300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A.C.M. </a:t>
            </a:r>
            <a:r>
              <a:rPr lang="en-US" altLang="zh-CN" sz="2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Fong</a:t>
            </a:r>
            <a:r>
              <a:rPr lang="en-US" altLang="zh-CN" sz="2400" baseline="300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400" dirty="0" err="1">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Longjun</a:t>
            </a:r>
            <a:r>
              <a:rPr lang="en-US" altLang="zh-CN" sz="2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Sun</a:t>
            </a:r>
            <a:r>
              <a:rPr lang="en-US" altLang="zh-CN" sz="2400" baseline="300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Ying </a:t>
            </a:r>
            <a:r>
              <a:rPr lang="en-US" altLang="zh-CN" sz="2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Ding</a:t>
            </a:r>
            <a:r>
              <a:rPr lang="en-US" altLang="zh-CN" sz="2400" baseline="300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Ling </a:t>
            </a:r>
            <a:r>
              <a:rPr lang="en-US" altLang="zh-CN" sz="2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Zhou</a:t>
            </a:r>
            <a:r>
              <a:rPr lang="en-US" altLang="zh-CN" sz="2400" baseline="300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and </a:t>
            </a:r>
            <a:r>
              <a:rPr lang="en-US" altLang="zh-CN" sz="2400" dirty="0" err="1">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Jarder</a:t>
            </a:r>
            <a:r>
              <a:rPr lang="en-US" altLang="zh-CN" sz="2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Luo</a:t>
            </a:r>
            <a:r>
              <a:rPr lang="en-US" altLang="zh-CN" sz="2400" baseline="300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2400" baseline="300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a:p>
            <a:endParaRPr lang="en-US" altLang="zh-CN" sz="2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en-US" altLang="zh-CN" sz="2400" baseline="300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Tsinghua </a:t>
            </a:r>
            <a:r>
              <a:rPr lang="en-US" altLang="zh-CN" sz="2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University</a:t>
            </a:r>
          </a:p>
          <a:p>
            <a:r>
              <a:rPr lang="en-US" altLang="zh-CN" sz="2400" baseline="300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400" dirty="0" err="1"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Tencent</a:t>
            </a:r>
            <a:r>
              <a:rPr lang="en-US" altLang="zh-CN" sz="2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Corporation</a:t>
            </a:r>
          </a:p>
          <a:p>
            <a:r>
              <a:rPr lang="en-US" altLang="zh-CN" sz="2400" baseline="300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Auckland </a:t>
            </a:r>
            <a:r>
              <a:rPr lang="en-US" altLang="zh-CN" sz="2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University of Technology</a:t>
            </a:r>
          </a:p>
          <a:p>
            <a:r>
              <a:rPr lang="en-US" altLang="zh-CN" sz="2400" baseline="300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Indiana </a:t>
            </a:r>
            <a:r>
              <a:rPr lang="en-US" altLang="zh-CN" sz="2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University</a:t>
            </a:r>
          </a:p>
          <a:p>
            <a:endParaRPr lang="en-US" altLang="zh-CN" sz="2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519159866"/>
      </p:ext>
    </p:extLst>
  </p:cSld>
  <p:clrMapOvr>
    <a:masterClrMapping/>
  </p:clrMapOvr>
  <p:transition advTm="28503">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Datasets</a:t>
            </a:r>
            <a:endParaRPr lang="zh-CN" altLang="en-US" dirty="0"/>
          </a:p>
        </p:txBody>
      </p:sp>
      <p:sp>
        <p:nvSpPr>
          <p:cNvPr id="5" name="内容占位符 4"/>
          <p:cNvSpPr>
            <a:spLocks noGrp="1"/>
          </p:cNvSpPr>
          <p:nvPr>
            <p:ph idx="1"/>
          </p:nvPr>
        </p:nvSpPr>
        <p:spPr>
          <a:xfrm>
            <a:off x="0" y="1329274"/>
            <a:ext cx="8229600" cy="4525963"/>
          </a:xfrm>
        </p:spPr>
        <p:txBody>
          <a:bodyPr/>
          <a:lstStyle/>
          <a:p>
            <a:r>
              <a:rPr lang="en-US" altLang="zh-CN" dirty="0" smtClean="0"/>
              <a:t>Statistics of the datasets</a:t>
            </a:r>
            <a:endParaRPr lang="zh-CN" altLang="en-US" dirty="0"/>
          </a:p>
        </p:txBody>
      </p:sp>
      <p:pic>
        <p:nvPicPr>
          <p:cNvPr id="3" name="图片 2"/>
          <p:cNvPicPr>
            <a:picLocks noChangeAspect="1"/>
          </p:cNvPicPr>
          <p:nvPr/>
        </p:nvPicPr>
        <p:blipFill rotWithShape="1">
          <a:blip r:embed="rId3"/>
          <a:srcRect b="58479"/>
          <a:stretch/>
        </p:blipFill>
        <p:spPr>
          <a:xfrm>
            <a:off x="1126068" y="2022272"/>
            <a:ext cx="6891867" cy="2007862"/>
          </a:xfrm>
          <a:prstGeom prst="rect">
            <a:avLst/>
          </a:prstGeom>
        </p:spPr>
      </p:pic>
      <p:sp>
        <p:nvSpPr>
          <p:cNvPr id="6" name="矩形 5"/>
          <p:cNvSpPr/>
          <p:nvPr/>
        </p:nvSpPr>
        <p:spPr>
          <a:xfrm>
            <a:off x="1109136" y="2455101"/>
            <a:ext cx="6908799" cy="1575032"/>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457199" y="3022484"/>
            <a:ext cx="457200" cy="44026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912533" y="4803254"/>
            <a:ext cx="6087538" cy="150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441230" y="3999085"/>
            <a:ext cx="3094569" cy="461665"/>
          </a:xfrm>
          <a:prstGeom prst="rect">
            <a:avLst/>
          </a:prstGeom>
          <a:noFill/>
        </p:spPr>
        <p:txBody>
          <a:bodyPr wrap="square" rtlCol="0">
            <a:spAutoFit/>
          </a:bodyPr>
          <a:lstStyle/>
          <a:p>
            <a:r>
              <a:rPr lang="en-US" altLang="zh-CN" sz="2400" b="1" dirty="0" smtClean="0"/>
              <a:t>Date </a:t>
            </a:r>
            <a:r>
              <a:rPr lang="en-US" altLang="zh-CN" sz="2400" b="1" dirty="0"/>
              <a:t>span of </a:t>
            </a:r>
            <a:r>
              <a:rPr lang="en-US" altLang="zh-CN" sz="2400" b="1" dirty="0" smtClean="0"/>
              <a:t>the data</a:t>
            </a:r>
            <a:endParaRPr lang="zh-CN" altLang="en-US" sz="2400" b="1" dirty="0"/>
          </a:p>
        </p:txBody>
      </p:sp>
      <p:sp>
        <p:nvSpPr>
          <p:cNvPr id="11" name="左大括号 10"/>
          <p:cNvSpPr/>
          <p:nvPr/>
        </p:nvSpPr>
        <p:spPr>
          <a:xfrm rot="5400000">
            <a:off x="5803842" y="1486314"/>
            <a:ext cx="291065" cy="6073687"/>
          </a:xfrm>
          <a:prstGeom prst="leftBrace">
            <a:avLst>
              <a:gd name="adj1" fmla="val 8333"/>
              <a:gd name="adj2" fmla="val 5027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p:cNvSpPr txBox="1"/>
          <p:nvPr/>
        </p:nvSpPr>
        <p:spPr>
          <a:xfrm>
            <a:off x="5105400" y="5224777"/>
            <a:ext cx="2235200" cy="461665"/>
          </a:xfrm>
          <a:prstGeom prst="rect">
            <a:avLst/>
          </a:prstGeom>
          <a:noFill/>
        </p:spPr>
        <p:txBody>
          <a:bodyPr wrap="square" rtlCol="0">
            <a:spAutoFit/>
          </a:bodyPr>
          <a:lstStyle/>
          <a:p>
            <a:r>
              <a:rPr lang="en-US" altLang="zh-CN" sz="2400" b="1" dirty="0"/>
              <a:t>No $</a:t>
            </a:r>
            <a:endParaRPr lang="zh-CN" altLang="en-US" sz="2400" b="1" dirty="0"/>
          </a:p>
        </p:txBody>
      </p:sp>
      <p:sp>
        <p:nvSpPr>
          <p:cNvPr id="14" name="文本框 13"/>
          <p:cNvSpPr txBox="1"/>
          <p:nvPr/>
        </p:nvSpPr>
        <p:spPr>
          <a:xfrm>
            <a:off x="8468" y="4877135"/>
            <a:ext cx="2235200" cy="461665"/>
          </a:xfrm>
          <a:prstGeom prst="rect">
            <a:avLst/>
          </a:prstGeom>
          <a:noFill/>
        </p:spPr>
        <p:txBody>
          <a:bodyPr wrap="square" rtlCol="0">
            <a:spAutoFit/>
          </a:bodyPr>
          <a:lstStyle/>
          <a:p>
            <a:r>
              <a:rPr lang="en-US" altLang="zh-CN" sz="2400" b="1" dirty="0"/>
              <a:t>Free users:</a:t>
            </a:r>
            <a:endParaRPr lang="zh-CN" altLang="en-US" sz="2400" b="1" dirty="0"/>
          </a:p>
        </p:txBody>
      </p:sp>
      <p:sp>
        <p:nvSpPr>
          <p:cNvPr id="15" name="左大括号 14"/>
          <p:cNvSpPr/>
          <p:nvPr/>
        </p:nvSpPr>
        <p:spPr>
          <a:xfrm rot="16200000">
            <a:off x="5292534" y="1653892"/>
            <a:ext cx="241191" cy="71286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文本框 15"/>
          <p:cNvSpPr txBox="1"/>
          <p:nvPr/>
        </p:nvSpPr>
        <p:spPr>
          <a:xfrm>
            <a:off x="8468" y="5380183"/>
            <a:ext cx="2235200" cy="461665"/>
          </a:xfrm>
          <a:prstGeom prst="rect">
            <a:avLst/>
          </a:prstGeom>
          <a:noFill/>
        </p:spPr>
        <p:txBody>
          <a:bodyPr wrap="square" rtlCol="0">
            <a:spAutoFit/>
          </a:bodyPr>
          <a:lstStyle/>
          <a:p>
            <a:r>
              <a:rPr lang="en-US" altLang="zh-CN" sz="2400" b="1" dirty="0" smtClean="0"/>
              <a:t>Paying </a:t>
            </a:r>
            <a:r>
              <a:rPr lang="en-US" altLang="zh-CN" sz="2400" b="1" dirty="0"/>
              <a:t>users:</a:t>
            </a:r>
            <a:endParaRPr lang="zh-CN" altLang="en-US" sz="2400" b="1" dirty="0"/>
          </a:p>
        </p:txBody>
      </p:sp>
      <p:sp>
        <p:nvSpPr>
          <p:cNvPr id="17" name="文本框 16"/>
          <p:cNvSpPr txBox="1"/>
          <p:nvPr/>
        </p:nvSpPr>
        <p:spPr>
          <a:xfrm>
            <a:off x="2015838" y="5771031"/>
            <a:ext cx="2235200" cy="461665"/>
          </a:xfrm>
          <a:prstGeom prst="rect">
            <a:avLst/>
          </a:prstGeom>
          <a:noFill/>
        </p:spPr>
        <p:txBody>
          <a:bodyPr wrap="square" rtlCol="0">
            <a:spAutoFit/>
          </a:bodyPr>
          <a:lstStyle/>
          <a:p>
            <a:r>
              <a:rPr lang="en-US" altLang="zh-CN" sz="2400" b="1" dirty="0"/>
              <a:t> </a:t>
            </a:r>
            <a:r>
              <a:rPr lang="en-US" altLang="zh-CN" sz="2400" b="1" dirty="0" smtClean="0"/>
              <a:t>  $</a:t>
            </a:r>
            <a:endParaRPr lang="zh-CN" altLang="en-US" sz="2400" b="1" dirty="0"/>
          </a:p>
        </p:txBody>
      </p:sp>
      <p:sp>
        <p:nvSpPr>
          <p:cNvPr id="18" name="左大括号 17"/>
          <p:cNvSpPr/>
          <p:nvPr/>
        </p:nvSpPr>
        <p:spPr>
          <a:xfrm rot="16200000">
            <a:off x="2238292" y="5812766"/>
            <a:ext cx="267832" cy="104678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文本框 18"/>
          <p:cNvSpPr txBox="1"/>
          <p:nvPr/>
        </p:nvSpPr>
        <p:spPr>
          <a:xfrm>
            <a:off x="16936" y="6008408"/>
            <a:ext cx="2235200" cy="461665"/>
          </a:xfrm>
          <a:prstGeom prst="rect">
            <a:avLst/>
          </a:prstGeom>
          <a:noFill/>
        </p:spPr>
        <p:txBody>
          <a:bodyPr wrap="square" rtlCol="0">
            <a:spAutoFit/>
          </a:bodyPr>
          <a:lstStyle/>
          <a:p>
            <a:r>
              <a:rPr lang="en-US" altLang="zh-CN" sz="2400" b="1" dirty="0" smtClean="0"/>
              <a:t>New Payers:</a:t>
            </a:r>
            <a:endParaRPr lang="zh-CN" altLang="en-US" sz="2400" b="1" dirty="0"/>
          </a:p>
        </p:txBody>
      </p:sp>
      <p:sp>
        <p:nvSpPr>
          <p:cNvPr id="20" name="左大括号 19"/>
          <p:cNvSpPr/>
          <p:nvPr/>
        </p:nvSpPr>
        <p:spPr>
          <a:xfrm rot="16200000">
            <a:off x="2238292" y="5184541"/>
            <a:ext cx="267832" cy="104678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文本框 20"/>
          <p:cNvSpPr txBox="1"/>
          <p:nvPr/>
        </p:nvSpPr>
        <p:spPr>
          <a:xfrm>
            <a:off x="2015838" y="6448208"/>
            <a:ext cx="2235200" cy="461665"/>
          </a:xfrm>
          <a:prstGeom prst="rect">
            <a:avLst/>
          </a:prstGeom>
          <a:noFill/>
        </p:spPr>
        <p:txBody>
          <a:bodyPr wrap="square" rtlCol="0">
            <a:spAutoFit/>
          </a:bodyPr>
          <a:lstStyle/>
          <a:p>
            <a:r>
              <a:rPr lang="en-US" altLang="zh-CN" sz="2400" b="1" dirty="0"/>
              <a:t>No $</a:t>
            </a:r>
            <a:endParaRPr lang="zh-CN" altLang="en-US" sz="2400" b="1" dirty="0"/>
          </a:p>
        </p:txBody>
      </p:sp>
      <p:sp>
        <p:nvSpPr>
          <p:cNvPr id="22" name="左大括号 21"/>
          <p:cNvSpPr/>
          <p:nvPr/>
        </p:nvSpPr>
        <p:spPr>
          <a:xfrm rot="16200000">
            <a:off x="5831713" y="3283058"/>
            <a:ext cx="226548" cy="60649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文本框 22"/>
          <p:cNvSpPr txBox="1"/>
          <p:nvPr/>
        </p:nvSpPr>
        <p:spPr>
          <a:xfrm>
            <a:off x="5575070" y="6413045"/>
            <a:ext cx="2235200" cy="461665"/>
          </a:xfrm>
          <a:prstGeom prst="rect">
            <a:avLst/>
          </a:prstGeom>
          <a:noFill/>
        </p:spPr>
        <p:txBody>
          <a:bodyPr wrap="square" rtlCol="0">
            <a:spAutoFit/>
          </a:bodyPr>
          <a:lstStyle/>
          <a:p>
            <a:r>
              <a:rPr lang="en-US" altLang="zh-CN" sz="2400" b="1" dirty="0"/>
              <a:t> </a:t>
            </a:r>
            <a:r>
              <a:rPr lang="en-US" altLang="zh-CN" sz="2400" b="1" dirty="0" smtClean="0"/>
              <a:t>  $</a:t>
            </a:r>
            <a:endParaRPr lang="zh-CN" altLang="en-US" sz="2400" b="1" dirty="0"/>
          </a:p>
        </p:txBody>
      </p:sp>
    </p:spTree>
    <p:extLst>
      <p:ext uri="{BB962C8B-B14F-4D97-AF65-F5344CB8AC3E}">
        <p14:creationId xmlns:p14="http://schemas.microsoft.com/office/powerpoint/2010/main" val="2730538645"/>
      </p:ext>
    </p:extLst>
  </p:cSld>
  <p:clrMapOvr>
    <a:masterClrMapping/>
  </p:clrMapOvr>
  <p:transition advTm="43036">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Observation</a:t>
            </a:r>
            <a:endParaRPr lang="zh-CN" altLang="en-US" dirty="0"/>
          </a:p>
        </p:txBody>
      </p:sp>
      <p:sp>
        <p:nvSpPr>
          <p:cNvPr id="3" name="内容占位符 2"/>
          <p:cNvSpPr>
            <a:spLocks noGrp="1"/>
          </p:cNvSpPr>
          <p:nvPr>
            <p:ph idx="1"/>
          </p:nvPr>
        </p:nvSpPr>
        <p:spPr/>
        <p:txBody>
          <a:bodyPr>
            <a:normAutofit/>
          </a:bodyPr>
          <a:lstStyle/>
          <a:p>
            <a:r>
              <a:rPr lang="en-US" altLang="zh-CN" sz="3600" dirty="0" smtClean="0"/>
              <a:t>How do </a:t>
            </a:r>
            <a:r>
              <a:rPr lang="en-US" altLang="zh-CN" sz="3600" dirty="0" smtClean="0">
                <a:solidFill>
                  <a:srgbClr val="FF0000"/>
                </a:solidFill>
              </a:rPr>
              <a:t>demographic attributes </a:t>
            </a:r>
            <a:r>
              <a:rPr lang="en-US" altLang="zh-CN" sz="3600" dirty="0" smtClean="0"/>
              <a:t>affect users’ paying behavior?</a:t>
            </a:r>
          </a:p>
          <a:p>
            <a:endParaRPr lang="en-US" altLang="zh-CN" sz="3600" dirty="0"/>
          </a:p>
          <a:p>
            <a:r>
              <a:rPr lang="en-US" altLang="zh-CN" sz="3600" dirty="0" smtClean="0"/>
              <a:t>How do </a:t>
            </a:r>
            <a:r>
              <a:rPr lang="en-US" altLang="zh-CN" sz="3600" dirty="0" smtClean="0">
                <a:solidFill>
                  <a:srgbClr val="FF0000"/>
                </a:solidFill>
              </a:rPr>
              <a:t>social factors </a:t>
            </a:r>
            <a:r>
              <a:rPr lang="en-US" altLang="zh-CN" sz="3600" dirty="0" smtClean="0"/>
              <a:t>influence users’ paying behavior?</a:t>
            </a:r>
            <a:endParaRPr lang="zh-CN" altLang="en-US" sz="3600" dirty="0"/>
          </a:p>
        </p:txBody>
      </p:sp>
    </p:spTree>
    <p:extLst>
      <p:ext uri="{BB962C8B-B14F-4D97-AF65-F5344CB8AC3E}">
        <p14:creationId xmlns:p14="http://schemas.microsoft.com/office/powerpoint/2010/main" val="786992364"/>
      </p:ext>
    </p:extLst>
  </p:cSld>
  <p:clrMapOvr>
    <a:masterClrMapping/>
  </p:clrMapOvr>
  <p:transition advTm="21081">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Observation </a:t>
            </a:r>
            <a:r>
              <a:rPr lang="en-US" altLang="zh-CN" dirty="0" smtClean="0"/>
              <a:t>– Social Effects</a:t>
            </a:r>
            <a:endParaRPr lang="zh-CN" altLang="en-US" dirty="0"/>
          </a:p>
        </p:txBody>
      </p:sp>
      <p:sp>
        <p:nvSpPr>
          <p:cNvPr id="3" name="内容占位符 2"/>
          <p:cNvSpPr>
            <a:spLocks noGrp="1"/>
          </p:cNvSpPr>
          <p:nvPr>
            <p:ph idx="1"/>
          </p:nvPr>
        </p:nvSpPr>
        <p:spPr/>
        <p:txBody>
          <a:bodyPr/>
          <a:lstStyle/>
          <a:p>
            <a:r>
              <a:rPr lang="en-US" altLang="zh-CN" dirty="0" smtClean="0"/>
              <a:t>Social network construction</a:t>
            </a:r>
          </a:p>
          <a:p>
            <a:pPr lvl="1"/>
            <a:r>
              <a:rPr lang="en-US" altLang="zh-CN" dirty="0" smtClean="0"/>
              <a:t>Co-playing network</a:t>
            </a:r>
          </a:p>
          <a:p>
            <a:pPr marL="0" indent="0">
              <a:buNone/>
            </a:pPr>
            <a:endParaRPr lang="en-US" altLang="zh-CN" dirty="0" smtClean="0"/>
          </a:p>
          <a:p>
            <a:r>
              <a:rPr lang="en-US" altLang="zh-CN" dirty="0" smtClean="0"/>
              <a:t>Social relationship</a:t>
            </a:r>
          </a:p>
          <a:p>
            <a:pPr lvl="1"/>
            <a:r>
              <a:rPr lang="en-US" altLang="zh-CN" dirty="0" smtClean="0"/>
              <a:t>Social influence</a:t>
            </a:r>
          </a:p>
          <a:p>
            <a:pPr lvl="1"/>
            <a:r>
              <a:rPr lang="en-US" altLang="zh-CN" dirty="0" smtClean="0"/>
              <a:t>Strong/Weak tie</a:t>
            </a:r>
          </a:p>
          <a:p>
            <a:pPr lvl="1"/>
            <a:r>
              <a:rPr lang="en-US" altLang="zh-CN" dirty="0" smtClean="0"/>
              <a:t>Status</a:t>
            </a:r>
            <a:endParaRPr lang="en-US" altLang="zh-CN" dirty="0"/>
          </a:p>
          <a:p>
            <a:r>
              <a:rPr lang="en-US" altLang="zh-CN" dirty="0" smtClean="0"/>
              <a:t>Structural diversity</a:t>
            </a:r>
            <a:endParaRPr lang="zh-CN" altLang="en-US" dirty="0"/>
          </a:p>
        </p:txBody>
      </p:sp>
    </p:spTree>
    <p:extLst>
      <p:ext uri="{BB962C8B-B14F-4D97-AF65-F5344CB8AC3E}">
        <p14:creationId xmlns:p14="http://schemas.microsoft.com/office/powerpoint/2010/main" val="3665267176"/>
      </p:ext>
    </p:extLst>
  </p:cSld>
  <p:clrMapOvr>
    <a:masterClrMapping/>
  </p:clrMapOvr>
  <p:transition advTm="37940">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Social Relationship – </a:t>
            </a:r>
            <a:br>
              <a:rPr lang="en-US" altLang="zh-CN" dirty="0" smtClean="0"/>
            </a:br>
            <a:r>
              <a:rPr lang="en-US" altLang="zh-CN" dirty="0" smtClean="0"/>
              <a:t>Social Influence</a:t>
            </a:r>
            <a:endParaRPr lang="zh-CN" altLang="en-US" dirty="0"/>
          </a:p>
        </p:txBody>
      </p:sp>
      <p:pic>
        <p:nvPicPr>
          <p:cNvPr id="4" name="图片 3"/>
          <p:cNvPicPr>
            <a:picLocks noChangeAspect="1"/>
          </p:cNvPicPr>
          <p:nvPr/>
        </p:nvPicPr>
        <p:blipFill>
          <a:blip r:embed="rId3"/>
          <a:stretch>
            <a:fillRect/>
          </a:stretch>
        </p:blipFill>
        <p:spPr>
          <a:xfrm>
            <a:off x="0" y="1780118"/>
            <a:ext cx="6736210" cy="4044949"/>
          </a:xfrm>
          <a:prstGeom prst="rect">
            <a:avLst/>
          </a:prstGeom>
        </p:spPr>
      </p:pic>
      <p:sp>
        <p:nvSpPr>
          <p:cNvPr id="5" name="内容占位符 2"/>
          <p:cNvSpPr>
            <a:spLocks noGrp="1"/>
          </p:cNvSpPr>
          <p:nvPr>
            <p:ph idx="1"/>
          </p:nvPr>
        </p:nvSpPr>
        <p:spPr>
          <a:xfrm>
            <a:off x="16936" y="6104265"/>
            <a:ext cx="4234741" cy="578278"/>
          </a:xfrm>
        </p:spPr>
        <p:txBody>
          <a:bodyPr>
            <a:noAutofit/>
          </a:bodyPr>
          <a:lstStyle/>
          <a:p>
            <a:pPr marL="0" indent="0">
              <a:buNone/>
            </a:pPr>
            <a:r>
              <a:rPr lang="en-US" altLang="zh-CN" sz="2800" dirty="0">
                <a:solidFill>
                  <a:srgbClr val="FF0000"/>
                </a:solidFill>
              </a:rPr>
              <a:t>M</a:t>
            </a:r>
            <a:r>
              <a:rPr lang="en-US" altLang="zh-CN" sz="2800" dirty="0" smtClean="0">
                <a:solidFill>
                  <a:srgbClr val="FF0000"/>
                </a:solidFill>
              </a:rPr>
              <a:t>ore paying neighbors</a:t>
            </a:r>
            <a:endParaRPr lang="en-US" altLang="zh-CN" sz="2800" dirty="0">
              <a:solidFill>
                <a:srgbClr val="FF0000"/>
              </a:solidFill>
            </a:endParaRPr>
          </a:p>
        </p:txBody>
      </p:sp>
      <p:sp>
        <p:nvSpPr>
          <p:cNvPr id="8" name="右箭头 7"/>
          <p:cNvSpPr/>
          <p:nvPr/>
        </p:nvSpPr>
        <p:spPr>
          <a:xfrm>
            <a:off x="3935599" y="6178878"/>
            <a:ext cx="426150" cy="37253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9" name="内容占位符 2"/>
          <p:cNvSpPr txBox="1">
            <a:spLocks/>
          </p:cNvSpPr>
          <p:nvPr/>
        </p:nvSpPr>
        <p:spPr>
          <a:xfrm>
            <a:off x="4436535" y="6104265"/>
            <a:ext cx="4910667" cy="57827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baseline="0">
                <a:solidFill>
                  <a:schemeClr val="tx1"/>
                </a:solidFill>
                <a:latin typeface="Arial Unicode MS" panose="020B0604020202020204" pitchFamily="34" charset="-122"/>
                <a:ea typeface="+mn-ea"/>
                <a:cs typeface="+mn-cs"/>
              </a:defRPr>
            </a:lvl1pPr>
            <a:lvl2pPr marL="742950" indent="-285750" algn="l" defTabSz="914400" rtl="0" eaLnBrk="1" latinLnBrk="0" hangingPunct="1">
              <a:spcBef>
                <a:spcPct val="20000"/>
              </a:spcBef>
              <a:buFont typeface="Arial" pitchFamily="34" charset="0"/>
              <a:buChar char="–"/>
              <a:defRPr sz="2800" kern="1200" baseline="0">
                <a:solidFill>
                  <a:schemeClr val="tx1"/>
                </a:solidFill>
                <a:latin typeface="Arial Unicode MS" panose="020B0604020202020204" pitchFamily="34" charset="-122"/>
                <a:ea typeface="+mn-ea"/>
                <a:cs typeface="+mn-cs"/>
              </a:defRPr>
            </a:lvl2pPr>
            <a:lvl3pPr marL="1143000" indent="-228600" algn="l" defTabSz="914400" rtl="0" eaLnBrk="1" latinLnBrk="0" hangingPunct="1">
              <a:spcBef>
                <a:spcPct val="20000"/>
              </a:spcBef>
              <a:buFont typeface="Arial" pitchFamily="34" charset="0"/>
              <a:buChar char="•"/>
              <a:defRPr sz="2400" kern="1200" baseline="0">
                <a:solidFill>
                  <a:schemeClr val="tx1"/>
                </a:solidFill>
                <a:latin typeface="Arial Unicode MS" panose="020B0604020202020204" pitchFamily="34" charset="-122"/>
                <a:ea typeface="+mn-ea"/>
                <a:cs typeface="+mn-cs"/>
              </a:defRPr>
            </a:lvl3pPr>
            <a:lvl4pPr marL="1600200" indent="-228600" algn="l" defTabSz="914400" rtl="0" eaLnBrk="1" latinLnBrk="0" hangingPunct="1">
              <a:spcBef>
                <a:spcPct val="20000"/>
              </a:spcBef>
              <a:buFont typeface="Arial" pitchFamily="34" charset="0"/>
              <a:buChar char="–"/>
              <a:defRPr sz="2000" kern="1200" baseline="0">
                <a:solidFill>
                  <a:schemeClr val="tx1"/>
                </a:solidFill>
                <a:latin typeface="Arial Unicode MS" panose="020B0604020202020204" pitchFamily="34" charset="-122"/>
                <a:ea typeface="+mn-ea"/>
                <a:cs typeface="+mn-cs"/>
              </a:defRPr>
            </a:lvl4pPr>
            <a:lvl5pPr marL="2057400" indent="-228600" algn="l" defTabSz="914400" rtl="0" eaLnBrk="1" latinLnBrk="0" hangingPunct="1">
              <a:spcBef>
                <a:spcPct val="20000"/>
              </a:spcBef>
              <a:buFont typeface="Arial" pitchFamily="34" charset="0"/>
              <a:buChar char="»"/>
              <a:defRPr sz="2000" kern="1200" baseline="0">
                <a:solidFill>
                  <a:schemeClr val="tx1"/>
                </a:solidFill>
                <a:latin typeface="Arial Unicode MS" panose="020B0604020202020204" pitchFamily="34" charset="-122"/>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2800" dirty="0" smtClean="0">
                <a:solidFill>
                  <a:srgbClr val="FF0000"/>
                </a:solidFill>
              </a:rPr>
              <a:t>Higher conversion probability</a:t>
            </a:r>
            <a:endParaRPr lang="en-US" altLang="zh-CN" sz="2800" dirty="0">
              <a:solidFill>
                <a:srgbClr val="FF0000"/>
              </a:solidFill>
            </a:endParaRPr>
          </a:p>
        </p:txBody>
      </p:sp>
      <p:sp>
        <p:nvSpPr>
          <p:cNvPr id="10" name="内容占位符 2"/>
          <p:cNvSpPr txBox="1">
            <a:spLocks/>
          </p:cNvSpPr>
          <p:nvPr/>
        </p:nvSpPr>
        <p:spPr>
          <a:xfrm>
            <a:off x="2524475" y="2829927"/>
            <a:ext cx="3436058" cy="247020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baseline="0">
                <a:solidFill>
                  <a:schemeClr val="tx1"/>
                </a:solidFill>
                <a:latin typeface="Arial Unicode MS" panose="020B0604020202020204" pitchFamily="34" charset="-122"/>
                <a:ea typeface="+mn-ea"/>
                <a:cs typeface="+mn-cs"/>
              </a:defRPr>
            </a:lvl1pPr>
            <a:lvl2pPr marL="742950" indent="-285750" algn="l" defTabSz="914400" rtl="0" eaLnBrk="1" latinLnBrk="0" hangingPunct="1">
              <a:spcBef>
                <a:spcPct val="20000"/>
              </a:spcBef>
              <a:buFont typeface="Arial" pitchFamily="34" charset="0"/>
              <a:buChar char="–"/>
              <a:defRPr sz="2800" kern="1200" baseline="0">
                <a:solidFill>
                  <a:schemeClr val="tx1"/>
                </a:solidFill>
                <a:latin typeface="Arial Unicode MS" panose="020B0604020202020204" pitchFamily="34" charset="-122"/>
                <a:ea typeface="+mn-ea"/>
                <a:cs typeface="+mn-cs"/>
              </a:defRPr>
            </a:lvl2pPr>
            <a:lvl3pPr marL="1143000" indent="-228600" algn="l" defTabSz="914400" rtl="0" eaLnBrk="1" latinLnBrk="0" hangingPunct="1">
              <a:spcBef>
                <a:spcPct val="20000"/>
              </a:spcBef>
              <a:buFont typeface="Arial" pitchFamily="34" charset="0"/>
              <a:buChar char="•"/>
              <a:defRPr sz="2400" kern="1200" baseline="0">
                <a:solidFill>
                  <a:schemeClr val="tx1"/>
                </a:solidFill>
                <a:latin typeface="Arial Unicode MS" panose="020B0604020202020204" pitchFamily="34" charset="-122"/>
                <a:ea typeface="+mn-ea"/>
                <a:cs typeface="+mn-cs"/>
              </a:defRPr>
            </a:lvl3pPr>
            <a:lvl4pPr marL="1600200" indent="-228600" algn="l" defTabSz="914400" rtl="0" eaLnBrk="1" latinLnBrk="0" hangingPunct="1">
              <a:spcBef>
                <a:spcPct val="20000"/>
              </a:spcBef>
              <a:buFont typeface="Arial" pitchFamily="34" charset="0"/>
              <a:buChar char="–"/>
              <a:defRPr sz="2000" kern="1200" baseline="0">
                <a:solidFill>
                  <a:schemeClr val="tx1"/>
                </a:solidFill>
                <a:latin typeface="Arial Unicode MS" panose="020B0604020202020204" pitchFamily="34" charset="-122"/>
                <a:ea typeface="+mn-ea"/>
                <a:cs typeface="+mn-cs"/>
              </a:defRPr>
            </a:lvl4pPr>
            <a:lvl5pPr marL="2057400" indent="-228600" algn="l" defTabSz="914400" rtl="0" eaLnBrk="1" latinLnBrk="0" hangingPunct="1">
              <a:spcBef>
                <a:spcPct val="20000"/>
              </a:spcBef>
              <a:buFont typeface="Arial" pitchFamily="34" charset="0"/>
              <a:buChar char="»"/>
              <a:defRPr sz="2000" kern="1200" baseline="0">
                <a:solidFill>
                  <a:schemeClr val="tx1"/>
                </a:solidFill>
                <a:latin typeface="Arial Unicode MS" panose="020B0604020202020204" pitchFamily="34" charset="-122"/>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altLang="zh-CN" sz="2400" dirty="0"/>
          </a:p>
        </p:txBody>
      </p:sp>
      <p:sp>
        <p:nvSpPr>
          <p:cNvPr id="11" name="内容占位符 2"/>
          <p:cNvSpPr txBox="1">
            <a:spLocks/>
          </p:cNvSpPr>
          <p:nvPr/>
        </p:nvSpPr>
        <p:spPr>
          <a:xfrm>
            <a:off x="6736210" y="2829927"/>
            <a:ext cx="2472267" cy="93102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baseline="0">
                <a:solidFill>
                  <a:schemeClr val="tx1"/>
                </a:solidFill>
                <a:latin typeface="Arial Unicode MS" panose="020B0604020202020204" pitchFamily="34" charset="-122"/>
                <a:ea typeface="+mn-ea"/>
                <a:cs typeface="+mn-cs"/>
              </a:defRPr>
            </a:lvl1pPr>
            <a:lvl2pPr marL="742950" indent="-285750" algn="l" defTabSz="914400" rtl="0" eaLnBrk="1" latinLnBrk="0" hangingPunct="1">
              <a:spcBef>
                <a:spcPct val="20000"/>
              </a:spcBef>
              <a:buFont typeface="Arial" pitchFamily="34" charset="0"/>
              <a:buChar char="–"/>
              <a:defRPr sz="2800" kern="1200" baseline="0">
                <a:solidFill>
                  <a:schemeClr val="tx1"/>
                </a:solidFill>
                <a:latin typeface="Arial Unicode MS" panose="020B0604020202020204" pitchFamily="34" charset="-122"/>
                <a:ea typeface="+mn-ea"/>
                <a:cs typeface="+mn-cs"/>
              </a:defRPr>
            </a:lvl2pPr>
            <a:lvl3pPr marL="1143000" indent="-228600" algn="l" defTabSz="914400" rtl="0" eaLnBrk="1" latinLnBrk="0" hangingPunct="1">
              <a:spcBef>
                <a:spcPct val="20000"/>
              </a:spcBef>
              <a:buFont typeface="Arial" pitchFamily="34" charset="0"/>
              <a:buChar char="•"/>
              <a:defRPr sz="2400" kern="1200" baseline="0">
                <a:solidFill>
                  <a:schemeClr val="tx1"/>
                </a:solidFill>
                <a:latin typeface="Arial Unicode MS" panose="020B0604020202020204" pitchFamily="34" charset="-122"/>
                <a:ea typeface="+mn-ea"/>
                <a:cs typeface="+mn-cs"/>
              </a:defRPr>
            </a:lvl3pPr>
            <a:lvl4pPr marL="1600200" indent="-228600" algn="l" defTabSz="914400" rtl="0" eaLnBrk="1" latinLnBrk="0" hangingPunct="1">
              <a:spcBef>
                <a:spcPct val="20000"/>
              </a:spcBef>
              <a:buFont typeface="Arial" pitchFamily="34" charset="0"/>
              <a:buChar char="–"/>
              <a:defRPr sz="2000" kern="1200" baseline="0">
                <a:solidFill>
                  <a:schemeClr val="tx1"/>
                </a:solidFill>
                <a:latin typeface="Arial Unicode MS" panose="020B0604020202020204" pitchFamily="34" charset="-122"/>
                <a:ea typeface="+mn-ea"/>
                <a:cs typeface="+mn-cs"/>
              </a:defRPr>
            </a:lvl4pPr>
            <a:lvl5pPr marL="2057400" indent="-228600" algn="l" defTabSz="914400" rtl="0" eaLnBrk="1" latinLnBrk="0" hangingPunct="1">
              <a:spcBef>
                <a:spcPct val="20000"/>
              </a:spcBef>
              <a:buFont typeface="Arial" pitchFamily="34" charset="0"/>
              <a:buChar char="»"/>
              <a:defRPr sz="2000" kern="1200" baseline="0">
                <a:solidFill>
                  <a:schemeClr val="tx1"/>
                </a:solidFill>
                <a:latin typeface="Arial Unicode MS" panose="020B0604020202020204" pitchFamily="34" charset="-122"/>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altLang="zh-CN" sz="2000" dirty="0" smtClean="0"/>
              <a:t>Y: probability that a free user converts to a new payer</a:t>
            </a:r>
          </a:p>
        </p:txBody>
      </p:sp>
    </p:spTree>
    <p:extLst>
      <p:ext uri="{BB962C8B-B14F-4D97-AF65-F5344CB8AC3E}">
        <p14:creationId xmlns:p14="http://schemas.microsoft.com/office/powerpoint/2010/main" val="4275032783"/>
      </p:ext>
    </p:extLst>
  </p:cSld>
  <p:clrMapOvr>
    <a:masterClrMapping/>
  </p:clrMapOvr>
  <p:transition advTm="78984">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780118"/>
            <a:ext cx="6736210" cy="4044949"/>
          </a:xfrm>
          <a:prstGeom prst="rect">
            <a:avLst/>
          </a:prstGeom>
        </p:spPr>
      </p:pic>
      <p:sp>
        <p:nvSpPr>
          <p:cNvPr id="2" name="标题 1"/>
          <p:cNvSpPr>
            <a:spLocks noGrp="1"/>
          </p:cNvSpPr>
          <p:nvPr>
            <p:ph type="title"/>
          </p:nvPr>
        </p:nvSpPr>
        <p:spPr/>
        <p:txBody>
          <a:bodyPr>
            <a:normAutofit fontScale="90000"/>
          </a:bodyPr>
          <a:lstStyle/>
          <a:p>
            <a:r>
              <a:rPr lang="en-US" altLang="zh-CN" dirty="0"/>
              <a:t>Social Relationship – </a:t>
            </a:r>
            <a:br>
              <a:rPr lang="en-US" altLang="zh-CN" dirty="0"/>
            </a:br>
            <a:r>
              <a:rPr lang="en-US" altLang="zh-CN" dirty="0"/>
              <a:t>Strong/Weak Tie</a:t>
            </a:r>
            <a:endParaRPr lang="zh-CN" altLang="en-US" dirty="0"/>
          </a:p>
        </p:txBody>
      </p:sp>
      <p:pic>
        <p:nvPicPr>
          <p:cNvPr id="4" name="图片 3"/>
          <p:cNvPicPr>
            <a:picLocks noChangeAspect="1"/>
          </p:cNvPicPr>
          <p:nvPr/>
        </p:nvPicPr>
        <p:blipFill>
          <a:blip r:embed="rId4"/>
          <a:stretch>
            <a:fillRect/>
          </a:stretch>
        </p:blipFill>
        <p:spPr>
          <a:xfrm>
            <a:off x="145949" y="1790165"/>
            <a:ext cx="6661361" cy="4017964"/>
          </a:xfrm>
          <a:prstGeom prst="rect">
            <a:avLst/>
          </a:prstGeom>
        </p:spPr>
      </p:pic>
      <p:sp>
        <p:nvSpPr>
          <p:cNvPr id="10" name="内容占位符 2"/>
          <p:cNvSpPr txBox="1">
            <a:spLocks/>
          </p:cNvSpPr>
          <p:nvPr/>
        </p:nvSpPr>
        <p:spPr>
          <a:xfrm>
            <a:off x="2208400" y="6104265"/>
            <a:ext cx="1998131" cy="57827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baseline="0">
                <a:solidFill>
                  <a:schemeClr val="tx1"/>
                </a:solidFill>
                <a:latin typeface="Arial Unicode MS" panose="020B0604020202020204" pitchFamily="34" charset="-122"/>
                <a:ea typeface="+mn-ea"/>
                <a:cs typeface="+mn-cs"/>
              </a:defRPr>
            </a:lvl1pPr>
            <a:lvl2pPr marL="742950" indent="-285750" algn="l" defTabSz="914400" rtl="0" eaLnBrk="1" latinLnBrk="0" hangingPunct="1">
              <a:spcBef>
                <a:spcPct val="20000"/>
              </a:spcBef>
              <a:buFont typeface="Arial" pitchFamily="34" charset="0"/>
              <a:buChar char="–"/>
              <a:defRPr sz="2800" kern="1200" baseline="0">
                <a:solidFill>
                  <a:schemeClr val="tx1"/>
                </a:solidFill>
                <a:latin typeface="Arial Unicode MS" panose="020B0604020202020204" pitchFamily="34" charset="-122"/>
                <a:ea typeface="+mn-ea"/>
                <a:cs typeface="+mn-cs"/>
              </a:defRPr>
            </a:lvl2pPr>
            <a:lvl3pPr marL="1143000" indent="-228600" algn="l" defTabSz="914400" rtl="0" eaLnBrk="1" latinLnBrk="0" hangingPunct="1">
              <a:spcBef>
                <a:spcPct val="20000"/>
              </a:spcBef>
              <a:buFont typeface="Arial" pitchFamily="34" charset="0"/>
              <a:buChar char="•"/>
              <a:defRPr sz="2400" kern="1200" baseline="0">
                <a:solidFill>
                  <a:schemeClr val="tx1"/>
                </a:solidFill>
                <a:latin typeface="Arial Unicode MS" panose="020B0604020202020204" pitchFamily="34" charset="-122"/>
                <a:ea typeface="+mn-ea"/>
                <a:cs typeface="+mn-cs"/>
              </a:defRPr>
            </a:lvl3pPr>
            <a:lvl4pPr marL="1600200" indent="-228600" algn="l" defTabSz="914400" rtl="0" eaLnBrk="1" latinLnBrk="0" hangingPunct="1">
              <a:spcBef>
                <a:spcPct val="20000"/>
              </a:spcBef>
              <a:buFont typeface="Arial" pitchFamily="34" charset="0"/>
              <a:buChar char="–"/>
              <a:defRPr sz="2000" kern="1200" baseline="0">
                <a:solidFill>
                  <a:schemeClr val="tx1"/>
                </a:solidFill>
                <a:latin typeface="Arial Unicode MS" panose="020B0604020202020204" pitchFamily="34" charset="-122"/>
                <a:ea typeface="+mn-ea"/>
                <a:cs typeface="+mn-cs"/>
              </a:defRPr>
            </a:lvl4pPr>
            <a:lvl5pPr marL="2057400" indent="-228600" algn="l" defTabSz="914400" rtl="0" eaLnBrk="1" latinLnBrk="0" hangingPunct="1">
              <a:spcBef>
                <a:spcPct val="20000"/>
              </a:spcBef>
              <a:buFont typeface="Arial" pitchFamily="34" charset="0"/>
              <a:buChar char="»"/>
              <a:defRPr sz="2000" kern="1200" baseline="0">
                <a:solidFill>
                  <a:schemeClr val="tx1"/>
                </a:solidFill>
                <a:latin typeface="Arial Unicode MS" panose="020B0604020202020204" pitchFamily="34" charset="-122"/>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2800" dirty="0" smtClean="0">
                <a:solidFill>
                  <a:srgbClr val="FF0000"/>
                </a:solidFill>
              </a:rPr>
              <a:t>Strong ties</a:t>
            </a:r>
            <a:endParaRPr lang="en-US" altLang="zh-CN" sz="2800" dirty="0">
              <a:solidFill>
                <a:srgbClr val="FF0000"/>
              </a:solidFill>
            </a:endParaRPr>
          </a:p>
        </p:txBody>
      </p:sp>
      <p:sp>
        <p:nvSpPr>
          <p:cNvPr id="11" name="右箭头 10"/>
          <p:cNvSpPr/>
          <p:nvPr/>
        </p:nvSpPr>
        <p:spPr>
          <a:xfrm>
            <a:off x="4206531" y="6178878"/>
            <a:ext cx="426150" cy="37253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2" name="内容占位符 2"/>
          <p:cNvSpPr txBox="1">
            <a:spLocks/>
          </p:cNvSpPr>
          <p:nvPr/>
        </p:nvSpPr>
        <p:spPr>
          <a:xfrm>
            <a:off x="4707467" y="6104265"/>
            <a:ext cx="2878665" cy="57827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baseline="0">
                <a:solidFill>
                  <a:schemeClr val="tx1"/>
                </a:solidFill>
                <a:latin typeface="Arial Unicode MS" panose="020B0604020202020204" pitchFamily="34" charset="-122"/>
                <a:ea typeface="+mn-ea"/>
                <a:cs typeface="+mn-cs"/>
              </a:defRPr>
            </a:lvl1pPr>
            <a:lvl2pPr marL="742950" indent="-285750" algn="l" defTabSz="914400" rtl="0" eaLnBrk="1" latinLnBrk="0" hangingPunct="1">
              <a:spcBef>
                <a:spcPct val="20000"/>
              </a:spcBef>
              <a:buFont typeface="Arial" pitchFamily="34" charset="0"/>
              <a:buChar char="–"/>
              <a:defRPr sz="2800" kern="1200" baseline="0">
                <a:solidFill>
                  <a:schemeClr val="tx1"/>
                </a:solidFill>
                <a:latin typeface="Arial Unicode MS" panose="020B0604020202020204" pitchFamily="34" charset="-122"/>
                <a:ea typeface="+mn-ea"/>
                <a:cs typeface="+mn-cs"/>
              </a:defRPr>
            </a:lvl2pPr>
            <a:lvl3pPr marL="1143000" indent="-228600" algn="l" defTabSz="914400" rtl="0" eaLnBrk="1" latinLnBrk="0" hangingPunct="1">
              <a:spcBef>
                <a:spcPct val="20000"/>
              </a:spcBef>
              <a:buFont typeface="Arial" pitchFamily="34" charset="0"/>
              <a:buChar char="•"/>
              <a:defRPr sz="2400" kern="1200" baseline="0">
                <a:solidFill>
                  <a:schemeClr val="tx1"/>
                </a:solidFill>
                <a:latin typeface="Arial Unicode MS" panose="020B0604020202020204" pitchFamily="34" charset="-122"/>
                <a:ea typeface="+mn-ea"/>
                <a:cs typeface="+mn-cs"/>
              </a:defRPr>
            </a:lvl3pPr>
            <a:lvl4pPr marL="1600200" indent="-228600" algn="l" defTabSz="914400" rtl="0" eaLnBrk="1" latinLnBrk="0" hangingPunct="1">
              <a:spcBef>
                <a:spcPct val="20000"/>
              </a:spcBef>
              <a:buFont typeface="Arial" pitchFamily="34" charset="0"/>
              <a:buChar char="–"/>
              <a:defRPr sz="2000" kern="1200" baseline="0">
                <a:solidFill>
                  <a:schemeClr val="tx1"/>
                </a:solidFill>
                <a:latin typeface="Arial Unicode MS" panose="020B0604020202020204" pitchFamily="34" charset="-122"/>
                <a:ea typeface="+mn-ea"/>
                <a:cs typeface="+mn-cs"/>
              </a:defRPr>
            </a:lvl4pPr>
            <a:lvl5pPr marL="2057400" indent="-228600" algn="l" defTabSz="914400" rtl="0" eaLnBrk="1" latinLnBrk="0" hangingPunct="1">
              <a:spcBef>
                <a:spcPct val="20000"/>
              </a:spcBef>
              <a:buFont typeface="Arial" pitchFamily="34" charset="0"/>
              <a:buChar char="»"/>
              <a:defRPr sz="2000" kern="1200" baseline="0">
                <a:solidFill>
                  <a:schemeClr val="tx1"/>
                </a:solidFill>
                <a:latin typeface="Arial Unicode MS" panose="020B0604020202020204" pitchFamily="34" charset="-122"/>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2800" dirty="0" smtClean="0">
                <a:solidFill>
                  <a:srgbClr val="FF0000"/>
                </a:solidFill>
              </a:rPr>
              <a:t>Strong influence</a:t>
            </a:r>
            <a:endParaRPr lang="en-US" altLang="zh-CN" sz="2800" dirty="0">
              <a:solidFill>
                <a:srgbClr val="FF0000"/>
              </a:solidFill>
            </a:endParaRPr>
          </a:p>
        </p:txBody>
      </p:sp>
      <p:sp>
        <p:nvSpPr>
          <p:cNvPr id="13" name="内容占位符 2"/>
          <p:cNvSpPr txBox="1">
            <a:spLocks/>
          </p:cNvSpPr>
          <p:nvPr/>
        </p:nvSpPr>
        <p:spPr>
          <a:xfrm>
            <a:off x="6736210" y="2829927"/>
            <a:ext cx="2472267" cy="93102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baseline="0">
                <a:solidFill>
                  <a:schemeClr val="tx1"/>
                </a:solidFill>
                <a:latin typeface="Arial Unicode MS" panose="020B0604020202020204" pitchFamily="34" charset="-122"/>
                <a:ea typeface="+mn-ea"/>
                <a:cs typeface="+mn-cs"/>
              </a:defRPr>
            </a:lvl1pPr>
            <a:lvl2pPr marL="742950" indent="-285750" algn="l" defTabSz="914400" rtl="0" eaLnBrk="1" latinLnBrk="0" hangingPunct="1">
              <a:spcBef>
                <a:spcPct val="20000"/>
              </a:spcBef>
              <a:buFont typeface="Arial" pitchFamily="34" charset="0"/>
              <a:buChar char="–"/>
              <a:defRPr sz="2800" kern="1200" baseline="0">
                <a:solidFill>
                  <a:schemeClr val="tx1"/>
                </a:solidFill>
                <a:latin typeface="Arial Unicode MS" panose="020B0604020202020204" pitchFamily="34" charset="-122"/>
                <a:ea typeface="+mn-ea"/>
                <a:cs typeface="+mn-cs"/>
              </a:defRPr>
            </a:lvl2pPr>
            <a:lvl3pPr marL="1143000" indent="-228600" algn="l" defTabSz="914400" rtl="0" eaLnBrk="1" latinLnBrk="0" hangingPunct="1">
              <a:spcBef>
                <a:spcPct val="20000"/>
              </a:spcBef>
              <a:buFont typeface="Arial" pitchFamily="34" charset="0"/>
              <a:buChar char="•"/>
              <a:defRPr sz="2400" kern="1200" baseline="0">
                <a:solidFill>
                  <a:schemeClr val="tx1"/>
                </a:solidFill>
                <a:latin typeface="Arial Unicode MS" panose="020B0604020202020204" pitchFamily="34" charset="-122"/>
                <a:ea typeface="+mn-ea"/>
                <a:cs typeface="+mn-cs"/>
              </a:defRPr>
            </a:lvl3pPr>
            <a:lvl4pPr marL="1600200" indent="-228600" algn="l" defTabSz="914400" rtl="0" eaLnBrk="1" latinLnBrk="0" hangingPunct="1">
              <a:spcBef>
                <a:spcPct val="20000"/>
              </a:spcBef>
              <a:buFont typeface="Arial" pitchFamily="34" charset="0"/>
              <a:buChar char="–"/>
              <a:defRPr sz="2000" kern="1200" baseline="0">
                <a:solidFill>
                  <a:schemeClr val="tx1"/>
                </a:solidFill>
                <a:latin typeface="Arial Unicode MS" panose="020B0604020202020204" pitchFamily="34" charset="-122"/>
                <a:ea typeface="+mn-ea"/>
                <a:cs typeface="+mn-cs"/>
              </a:defRPr>
            </a:lvl4pPr>
            <a:lvl5pPr marL="2057400" indent="-228600" algn="l" defTabSz="914400" rtl="0" eaLnBrk="1" latinLnBrk="0" hangingPunct="1">
              <a:spcBef>
                <a:spcPct val="20000"/>
              </a:spcBef>
              <a:buFont typeface="Arial" pitchFamily="34" charset="0"/>
              <a:buChar char="»"/>
              <a:defRPr sz="2000" kern="1200" baseline="0">
                <a:solidFill>
                  <a:schemeClr val="tx1"/>
                </a:solidFill>
                <a:latin typeface="Arial Unicode MS" panose="020B0604020202020204" pitchFamily="34" charset="-122"/>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altLang="zh-CN" sz="2000" dirty="0" smtClean="0"/>
              <a:t>Y: probability that a free user converts to a new payer</a:t>
            </a:r>
          </a:p>
        </p:txBody>
      </p:sp>
    </p:spTree>
    <p:extLst>
      <p:ext uri="{BB962C8B-B14F-4D97-AF65-F5344CB8AC3E}">
        <p14:creationId xmlns:p14="http://schemas.microsoft.com/office/powerpoint/2010/main" val="3231131752"/>
      </p:ext>
    </p:extLst>
  </p:cSld>
  <p:clrMapOvr>
    <a:masterClrMapping/>
  </p:clrMapOvr>
  <p:transition advTm="79065">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stretch>
            <a:fillRect/>
          </a:stretch>
        </p:blipFill>
        <p:spPr>
          <a:xfrm>
            <a:off x="145949" y="1790165"/>
            <a:ext cx="6661361" cy="4017964"/>
          </a:xfrm>
          <a:prstGeom prst="rect">
            <a:avLst/>
          </a:prstGeom>
        </p:spPr>
      </p:pic>
      <p:sp>
        <p:nvSpPr>
          <p:cNvPr id="2" name="标题 1"/>
          <p:cNvSpPr>
            <a:spLocks noGrp="1"/>
          </p:cNvSpPr>
          <p:nvPr>
            <p:ph type="title"/>
          </p:nvPr>
        </p:nvSpPr>
        <p:spPr/>
        <p:txBody>
          <a:bodyPr>
            <a:normAutofit fontScale="90000"/>
          </a:bodyPr>
          <a:lstStyle/>
          <a:p>
            <a:r>
              <a:rPr lang="en-US" altLang="zh-CN" dirty="0" smtClean="0"/>
              <a:t>Social Relationship – </a:t>
            </a:r>
            <a:br>
              <a:rPr lang="en-US" altLang="zh-CN" dirty="0" smtClean="0"/>
            </a:br>
            <a:r>
              <a:rPr lang="en-US" altLang="zh-CN" dirty="0" smtClean="0"/>
              <a:t>User Status</a:t>
            </a:r>
            <a:endParaRPr lang="zh-CN" altLang="en-US" dirty="0"/>
          </a:p>
        </p:txBody>
      </p:sp>
      <p:pic>
        <p:nvPicPr>
          <p:cNvPr id="4" name="图片 3"/>
          <p:cNvPicPr>
            <a:picLocks noChangeAspect="1"/>
          </p:cNvPicPr>
          <p:nvPr/>
        </p:nvPicPr>
        <p:blipFill>
          <a:blip r:embed="rId4"/>
          <a:stretch>
            <a:fillRect/>
          </a:stretch>
        </p:blipFill>
        <p:spPr>
          <a:xfrm>
            <a:off x="34900" y="1756299"/>
            <a:ext cx="6808613" cy="4068762"/>
          </a:xfrm>
          <a:prstGeom prst="rect">
            <a:avLst/>
          </a:prstGeom>
        </p:spPr>
      </p:pic>
      <p:sp>
        <p:nvSpPr>
          <p:cNvPr id="6" name="内容占位符 2"/>
          <p:cNvSpPr>
            <a:spLocks noGrp="1"/>
          </p:cNvSpPr>
          <p:nvPr>
            <p:ph idx="1"/>
          </p:nvPr>
        </p:nvSpPr>
        <p:spPr>
          <a:xfrm>
            <a:off x="135463" y="5973133"/>
            <a:ext cx="4234741" cy="578278"/>
          </a:xfrm>
        </p:spPr>
        <p:txBody>
          <a:bodyPr>
            <a:noAutofit/>
          </a:bodyPr>
          <a:lstStyle/>
          <a:p>
            <a:pPr marL="0" indent="0">
              <a:buNone/>
            </a:pPr>
            <a:r>
              <a:rPr lang="en-US" altLang="zh-CN" sz="2800" dirty="0" smtClean="0">
                <a:solidFill>
                  <a:srgbClr val="FF0000"/>
                </a:solidFill>
              </a:rPr>
              <a:t>Neighbors’ money consumption increases</a:t>
            </a:r>
            <a:endParaRPr lang="en-US" altLang="zh-CN" sz="2800" dirty="0">
              <a:solidFill>
                <a:srgbClr val="FF0000"/>
              </a:solidFill>
            </a:endParaRPr>
          </a:p>
        </p:txBody>
      </p:sp>
      <p:sp>
        <p:nvSpPr>
          <p:cNvPr id="7" name="右箭头 6"/>
          <p:cNvSpPr/>
          <p:nvPr/>
        </p:nvSpPr>
        <p:spPr>
          <a:xfrm>
            <a:off x="4106329" y="6178878"/>
            <a:ext cx="426150" cy="37253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 name="内容占位符 2"/>
          <p:cNvSpPr txBox="1">
            <a:spLocks/>
          </p:cNvSpPr>
          <p:nvPr/>
        </p:nvSpPr>
        <p:spPr>
          <a:xfrm>
            <a:off x="4724400" y="5973133"/>
            <a:ext cx="4595984" cy="57827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baseline="0">
                <a:solidFill>
                  <a:schemeClr val="tx1"/>
                </a:solidFill>
                <a:latin typeface="Arial Unicode MS" panose="020B0604020202020204" pitchFamily="34" charset="-122"/>
                <a:ea typeface="+mn-ea"/>
                <a:cs typeface="+mn-cs"/>
              </a:defRPr>
            </a:lvl1pPr>
            <a:lvl2pPr marL="742950" indent="-285750" algn="l" defTabSz="914400" rtl="0" eaLnBrk="1" latinLnBrk="0" hangingPunct="1">
              <a:spcBef>
                <a:spcPct val="20000"/>
              </a:spcBef>
              <a:buFont typeface="Arial" pitchFamily="34" charset="0"/>
              <a:buChar char="–"/>
              <a:defRPr sz="2800" kern="1200" baseline="0">
                <a:solidFill>
                  <a:schemeClr val="tx1"/>
                </a:solidFill>
                <a:latin typeface="Arial Unicode MS" panose="020B0604020202020204" pitchFamily="34" charset="-122"/>
                <a:ea typeface="+mn-ea"/>
                <a:cs typeface="+mn-cs"/>
              </a:defRPr>
            </a:lvl2pPr>
            <a:lvl3pPr marL="1143000" indent="-228600" algn="l" defTabSz="914400" rtl="0" eaLnBrk="1" latinLnBrk="0" hangingPunct="1">
              <a:spcBef>
                <a:spcPct val="20000"/>
              </a:spcBef>
              <a:buFont typeface="Arial" pitchFamily="34" charset="0"/>
              <a:buChar char="•"/>
              <a:defRPr sz="2400" kern="1200" baseline="0">
                <a:solidFill>
                  <a:schemeClr val="tx1"/>
                </a:solidFill>
                <a:latin typeface="Arial Unicode MS" panose="020B0604020202020204" pitchFamily="34" charset="-122"/>
                <a:ea typeface="+mn-ea"/>
                <a:cs typeface="+mn-cs"/>
              </a:defRPr>
            </a:lvl3pPr>
            <a:lvl4pPr marL="1600200" indent="-228600" algn="l" defTabSz="914400" rtl="0" eaLnBrk="1" latinLnBrk="0" hangingPunct="1">
              <a:spcBef>
                <a:spcPct val="20000"/>
              </a:spcBef>
              <a:buFont typeface="Arial" pitchFamily="34" charset="0"/>
              <a:buChar char="–"/>
              <a:defRPr sz="2000" kern="1200" baseline="0">
                <a:solidFill>
                  <a:schemeClr val="tx1"/>
                </a:solidFill>
                <a:latin typeface="Arial Unicode MS" panose="020B0604020202020204" pitchFamily="34" charset="-122"/>
                <a:ea typeface="+mn-ea"/>
                <a:cs typeface="+mn-cs"/>
              </a:defRPr>
            </a:lvl4pPr>
            <a:lvl5pPr marL="2057400" indent="-228600" algn="l" defTabSz="914400" rtl="0" eaLnBrk="1" latinLnBrk="0" hangingPunct="1">
              <a:spcBef>
                <a:spcPct val="20000"/>
              </a:spcBef>
              <a:buFont typeface="Arial" pitchFamily="34" charset="0"/>
              <a:buChar char="»"/>
              <a:defRPr sz="2000" kern="1200" baseline="0">
                <a:solidFill>
                  <a:schemeClr val="tx1"/>
                </a:solidFill>
                <a:latin typeface="Arial Unicode MS" panose="020B0604020202020204" pitchFamily="34" charset="-122"/>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2800" dirty="0" smtClean="0">
                <a:solidFill>
                  <a:srgbClr val="FF0000"/>
                </a:solidFill>
              </a:rPr>
              <a:t>Conversion probability follows a </a:t>
            </a:r>
            <a:r>
              <a:rPr lang="en-US" altLang="zh-CN" sz="2800" dirty="0" err="1" smtClean="0">
                <a:solidFill>
                  <a:srgbClr val="FF0000"/>
                </a:solidFill>
              </a:rPr>
              <a:t>unimodal</a:t>
            </a:r>
            <a:r>
              <a:rPr lang="en-US" altLang="zh-CN" sz="2800" dirty="0" smtClean="0">
                <a:solidFill>
                  <a:srgbClr val="FF0000"/>
                </a:solidFill>
              </a:rPr>
              <a:t> shape</a:t>
            </a:r>
            <a:endParaRPr lang="en-US" altLang="zh-CN" sz="2800" dirty="0">
              <a:solidFill>
                <a:srgbClr val="FF0000"/>
              </a:solidFill>
            </a:endParaRPr>
          </a:p>
        </p:txBody>
      </p:sp>
      <p:sp>
        <p:nvSpPr>
          <p:cNvPr id="9" name="内容占位符 2"/>
          <p:cNvSpPr txBox="1">
            <a:spLocks/>
          </p:cNvSpPr>
          <p:nvPr/>
        </p:nvSpPr>
        <p:spPr>
          <a:xfrm>
            <a:off x="6736210" y="2829927"/>
            <a:ext cx="2472267" cy="93102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baseline="0">
                <a:solidFill>
                  <a:schemeClr val="tx1"/>
                </a:solidFill>
                <a:latin typeface="Arial Unicode MS" panose="020B0604020202020204" pitchFamily="34" charset="-122"/>
                <a:ea typeface="+mn-ea"/>
                <a:cs typeface="+mn-cs"/>
              </a:defRPr>
            </a:lvl1pPr>
            <a:lvl2pPr marL="742950" indent="-285750" algn="l" defTabSz="914400" rtl="0" eaLnBrk="1" latinLnBrk="0" hangingPunct="1">
              <a:spcBef>
                <a:spcPct val="20000"/>
              </a:spcBef>
              <a:buFont typeface="Arial" pitchFamily="34" charset="0"/>
              <a:buChar char="–"/>
              <a:defRPr sz="2800" kern="1200" baseline="0">
                <a:solidFill>
                  <a:schemeClr val="tx1"/>
                </a:solidFill>
                <a:latin typeface="Arial Unicode MS" panose="020B0604020202020204" pitchFamily="34" charset="-122"/>
                <a:ea typeface="+mn-ea"/>
                <a:cs typeface="+mn-cs"/>
              </a:defRPr>
            </a:lvl2pPr>
            <a:lvl3pPr marL="1143000" indent="-228600" algn="l" defTabSz="914400" rtl="0" eaLnBrk="1" latinLnBrk="0" hangingPunct="1">
              <a:spcBef>
                <a:spcPct val="20000"/>
              </a:spcBef>
              <a:buFont typeface="Arial" pitchFamily="34" charset="0"/>
              <a:buChar char="•"/>
              <a:defRPr sz="2400" kern="1200" baseline="0">
                <a:solidFill>
                  <a:schemeClr val="tx1"/>
                </a:solidFill>
                <a:latin typeface="Arial Unicode MS" panose="020B0604020202020204" pitchFamily="34" charset="-122"/>
                <a:ea typeface="+mn-ea"/>
                <a:cs typeface="+mn-cs"/>
              </a:defRPr>
            </a:lvl3pPr>
            <a:lvl4pPr marL="1600200" indent="-228600" algn="l" defTabSz="914400" rtl="0" eaLnBrk="1" latinLnBrk="0" hangingPunct="1">
              <a:spcBef>
                <a:spcPct val="20000"/>
              </a:spcBef>
              <a:buFont typeface="Arial" pitchFamily="34" charset="0"/>
              <a:buChar char="–"/>
              <a:defRPr sz="2000" kern="1200" baseline="0">
                <a:solidFill>
                  <a:schemeClr val="tx1"/>
                </a:solidFill>
                <a:latin typeface="Arial Unicode MS" panose="020B0604020202020204" pitchFamily="34" charset="-122"/>
                <a:ea typeface="+mn-ea"/>
                <a:cs typeface="+mn-cs"/>
              </a:defRPr>
            </a:lvl4pPr>
            <a:lvl5pPr marL="2057400" indent="-228600" algn="l" defTabSz="914400" rtl="0" eaLnBrk="1" latinLnBrk="0" hangingPunct="1">
              <a:spcBef>
                <a:spcPct val="20000"/>
              </a:spcBef>
              <a:buFont typeface="Arial" pitchFamily="34" charset="0"/>
              <a:buChar char="»"/>
              <a:defRPr sz="2000" kern="1200" baseline="0">
                <a:solidFill>
                  <a:schemeClr val="tx1"/>
                </a:solidFill>
                <a:latin typeface="Arial Unicode MS" panose="020B0604020202020204" pitchFamily="34" charset="-122"/>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altLang="zh-CN" sz="2000" dirty="0" smtClean="0"/>
              <a:t>Y: probability that a free user converts to a new payer</a:t>
            </a:r>
          </a:p>
        </p:txBody>
      </p:sp>
    </p:spTree>
    <p:extLst>
      <p:ext uri="{BB962C8B-B14F-4D97-AF65-F5344CB8AC3E}">
        <p14:creationId xmlns:p14="http://schemas.microsoft.com/office/powerpoint/2010/main" val="3498439537"/>
      </p:ext>
    </p:extLst>
  </p:cSld>
  <p:clrMapOvr>
    <a:masterClrMapping/>
  </p:clrMapOvr>
  <p:transition advTm="42064">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3068652" y="2044379"/>
            <a:ext cx="2168365" cy="4103765"/>
          </a:xfrm>
          <a:prstGeom prst="rect">
            <a:avLst/>
          </a:prstGeom>
        </p:spPr>
      </p:pic>
      <p:sp>
        <p:nvSpPr>
          <p:cNvPr id="2" name="标题 1"/>
          <p:cNvSpPr>
            <a:spLocks noGrp="1"/>
          </p:cNvSpPr>
          <p:nvPr>
            <p:ph type="title"/>
          </p:nvPr>
        </p:nvSpPr>
        <p:spPr/>
        <p:txBody>
          <a:bodyPr>
            <a:normAutofit/>
          </a:bodyPr>
          <a:lstStyle/>
          <a:p>
            <a:r>
              <a:rPr lang="en-US" altLang="zh-CN" dirty="0" smtClean="0"/>
              <a:t>Structure Diversity</a:t>
            </a:r>
            <a:endParaRPr lang="zh-CN" altLang="en-US" dirty="0"/>
          </a:p>
        </p:txBody>
      </p:sp>
      <p:pic>
        <p:nvPicPr>
          <p:cNvPr id="4" name="图片 3"/>
          <p:cNvPicPr>
            <a:picLocks noChangeAspect="1"/>
          </p:cNvPicPr>
          <p:nvPr/>
        </p:nvPicPr>
        <p:blipFill rotWithShape="1">
          <a:blip r:embed="rId4"/>
          <a:srcRect t="2178" r="75844"/>
          <a:stretch/>
        </p:blipFill>
        <p:spPr>
          <a:xfrm>
            <a:off x="141318" y="1659469"/>
            <a:ext cx="2161617" cy="4508577"/>
          </a:xfrm>
          <a:prstGeom prst="rect">
            <a:avLst/>
          </a:prstGeom>
        </p:spPr>
      </p:pic>
      <p:sp>
        <p:nvSpPr>
          <p:cNvPr id="5" name="内容占位符 2"/>
          <p:cNvSpPr>
            <a:spLocks noGrp="1"/>
          </p:cNvSpPr>
          <p:nvPr>
            <p:ph idx="1"/>
          </p:nvPr>
        </p:nvSpPr>
        <p:spPr>
          <a:xfrm>
            <a:off x="5694217" y="2123125"/>
            <a:ext cx="3449783" cy="4525963"/>
          </a:xfrm>
        </p:spPr>
        <p:txBody>
          <a:bodyPr>
            <a:normAutofit/>
          </a:bodyPr>
          <a:lstStyle/>
          <a:p>
            <a:pPr marL="0" indent="0">
              <a:buNone/>
            </a:pPr>
            <a:r>
              <a:rPr lang="en-US" altLang="zh-CN" sz="2800" dirty="0" smtClean="0"/>
              <a:t>Different structures of a user’s neighbors have different effects on the user’s behavior</a:t>
            </a:r>
            <a:r>
              <a:rPr lang="en-US" altLang="zh-CN" sz="2800" baseline="30000" dirty="0" smtClean="0"/>
              <a:t>[1]</a:t>
            </a:r>
            <a:endParaRPr lang="zh-CN" altLang="en-US" sz="2800" baseline="30000" dirty="0"/>
          </a:p>
        </p:txBody>
      </p:sp>
      <p:sp>
        <p:nvSpPr>
          <p:cNvPr id="6" name="副标题 4"/>
          <p:cNvSpPr txBox="1">
            <a:spLocks/>
          </p:cNvSpPr>
          <p:nvPr/>
        </p:nvSpPr>
        <p:spPr bwMode="auto">
          <a:xfrm>
            <a:off x="207822" y="6308725"/>
            <a:ext cx="8716045" cy="440668"/>
          </a:xfrm>
          <a:prstGeom prst="rect">
            <a:avLst/>
          </a:prstGeom>
          <a:solidFill>
            <a:schemeClr val="bg1"/>
          </a:solidFill>
          <a:ln w="9525">
            <a:solidFill>
              <a:schemeClr val="bg1"/>
            </a:solidFill>
            <a:miter lim="800000"/>
            <a:headEnd/>
            <a:tailEnd/>
          </a:ln>
        </p:spPr>
        <p:txBody>
          <a:bodyPr vert="horz" wrap="square" lIns="180000" tIns="45720" rIns="72000" bIns="45720" numCol="1" anchor="ctr" anchorCtr="0" compatLnSpc="1">
            <a:prstTxWarp prst="textNoShape">
              <a:avLst/>
            </a:prstTxWarp>
          </a:bodyPr>
          <a:lstStyle/>
          <a:p>
            <a:r>
              <a:rPr lang="en-US" altLang="zh-CN" sz="1400" dirty="0" smtClean="0"/>
              <a:t>[1] </a:t>
            </a:r>
            <a:r>
              <a:rPr lang="de-DE" altLang="zh-CN" sz="1400" dirty="0"/>
              <a:t>Ugander, J., Backstrom, L., Marlow, C., &amp; Kleinberg, J</a:t>
            </a:r>
            <a:r>
              <a:rPr lang="de-DE" altLang="zh-CN" sz="1400" dirty="0" smtClean="0"/>
              <a:t>. </a:t>
            </a:r>
            <a:r>
              <a:rPr lang="en-US" altLang="zh-CN" sz="1400" dirty="0" smtClean="0"/>
              <a:t>Structural </a:t>
            </a:r>
            <a:r>
              <a:rPr lang="en-US" altLang="zh-CN" sz="1400" dirty="0"/>
              <a:t>diversity in social contagion</a:t>
            </a:r>
            <a:r>
              <a:rPr lang="en-US" altLang="zh-CN" sz="1400" dirty="0" smtClean="0"/>
              <a:t>. </a:t>
            </a:r>
            <a:r>
              <a:rPr lang="en-US" altLang="zh-CN" sz="1400" smtClean="0"/>
              <a:t>In </a:t>
            </a:r>
            <a:r>
              <a:rPr lang="en-US" altLang="zh-CN" sz="1400" smtClean="0"/>
              <a:t>PNAS’12</a:t>
            </a:r>
            <a:r>
              <a:rPr lang="en-US" altLang="zh-CN" sz="1400" dirty="0" smtClean="0"/>
              <a:t>.</a:t>
            </a:r>
            <a:endParaRPr lang="en-US" altLang="zh-CN" sz="1400" dirty="0"/>
          </a:p>
        </p:txBody>
      </p:sp>
      <p:sp>
        <p:nvSpPr>
          <p:cNvPr id="7" name="不等于号 6"/>
          <p:cNvSpPr/>
          <p:nvPr/>
        </p:nvSpPr>
        <p:spPr>
          <a:xfrm>
            <a:off x="2131424" y="3573274"/>
            <a:ext cx="937229" cy="579815"/>
          </a:xfrm>
          <a:prstGeom prst="mathNotEqual">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088050239"/>
      </p:ext>
    </p:extLst>
  </p:cSld>
  <p:clrMapOvr>
    <a:masterClrMapping/>
  </p:clrMapOvr>
  <p:transition advTm="66093">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Structure Diversity</a:t>
            </a:r>
            <a:endParaRPr lang="zh-CN" altLang="en-US" dirty="0"/>
          </a:p>
        </p:txBody>
      </p:sp>
      <p:pic>
        <p:nvPicPr>
          <p:cNvPr id="4" name="图片 3"/>
          <p:cNvPicPr>
            <a:picLocks noChangeAspect="1"/>
          </p:cNvPicPr>
          <p:nvPr/>
        </p:nvPicPr>
        <p:blipFill rotWithShape="1">
          <a:blip r:embed="rId3"/>
          <a:srcRect t="1076" r="1289"/>
          <a:stretch/>
        </p:blipFill>
        <p:spPr>
          <a:xfrm>
            <a:off x="141318" y="1608669"/>
            <a:ext cx="8833351" cy="4559377"/>
          </a:xfrm>
          <a:prstGeom prst="rect">
            <a:avLst/>
          </a:prstGeom>
        </p:spPr>
      </p:pic>
    </p:spTree>
    <p:extLst>
      <p:ext uri="{BB962C8B-B14F-4D97-AF65-F5344CB8AC3E}">
        <p14:creationId xmlns:p14="http://schemas.microsoft.com/office/powerpoint/2010/main" val="1959615821"/>
      </p:ext>
    </p:extLst>
  </p:cSld>
  <p:clrMapOvr>
    <a:masterClrMapping/>
  </p:clrMapOvr>
  <p:transition advTm="13969">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Structure Diversity</a:t>
            </a:r>
            <a:endParaRPr lang="zh-CN" altLang="en-US" dirty="0"/>
          </a:p>
        </p:txBody>
      </p:sp>
      <p:pic>
        <p:nvPicPr>
          <p:cNvPr id="4" name="图片 3"/>
          <p:cNvPicPr>
            <a:picLocks noChangeAspect="1"/>
          </p:cNvPicPr>
          <p:nvPr/>
        </p:nvPicPr>
        <p:blipFill rotWithShape="1">
          <a:blip r:embed="rId3"/>
          <a:srcRect t="1076" r="1289"/>
          <a:stretch/>
        </p:blipFill>
        <p:spPr>
          <a:xfrm>
            <a:off x="141318" y="1608669"/>
            <a:ext cx="8833351" cy="4559377"/>
          </a:xfrm>
          <a:prstGeom prst="rect">
            <a:avLst/>
          </a:prstGeom>
        </p:spPr>
      </p:pic>
      <p:sp>
        <p:nvSpPr>
          <p:cNvPr id="8" name="右箭头 7"/>
          <p:cNvSpPr/>
          <p:nvPr/>
        </p:nvSpPr>
        <p:spPr>
          <a:xfrm rot="20311330">
            <a:off x="3670427" y="4019723"/>
            <a:ext cx="5344623" cy="17556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94296592"/>
      </p:ext>
    </p:extLst>
  </p:cSld>
  <p:clrMapOvr>
    <a:masterClrMapping/>
  </p:clrMapOvr>
  <p:transition advTm="14104">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Structure Diversity</a:t>
            </a:r>
            <a:endParaRPr lang="zh-CN" altLang="en-US" dirty="0"/>
          </a:p>
        </p:txBody>
      </p:sp>
      <p:pic>
        <p:nvPicPr>
          <p:cNvPr id="4" name="图片 3"/>
          <p:cNvPicPr>
            <a:picLocks noChangeAspect="1"/>
          </p:cNvPicPr>
          <p:nvPr/>
        </p:nvPicPr>
        <p:blipFill rotWithShape="1">
          <a:blip r:embed="rId3"/>
          <a:srcRect t="1076" r="1289"/>
          <a:stretch/>
        </p:blipFill>
        <p:spPr>
          <a:xfrm>
            <a:off x="141318" y="1608669"/>
            <a:ext cx="8833351" cy="4559377"/>
          </a:xfrm>
          <a:prstGeom prst="rect">
            <a:avLst/>
          </a:prstGeom>
        </p:spPr>
      </p:pic>
      <p:sp>
        <p:nvSpPr>
          <p:cNvPr id="5" name="矩形 4"/>
          <p:cNvSpPr/>
          <p:nvPr/>
        </p:nvSpPr>
        <p:spPr>
          <a:xfrm>
            <a:off x="3640975" y="1745673"/>
            <a:ext cx="515390" cy="4422374"/>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8475904" y="1745673"/>
            <a:ext cx="515390" cy="4422374"/>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rot="20311330">
            <a:off x="3670427" y="4019723"/>
            <a:ext cx="5344623" cy="17556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78914534"/>
      </p:ext>
    </p:extLst>
  </p:cSld>
  <p:clrMapOvr>
    <a:masterClrMapping/>
  </p:clrMapOvr>
  <p:transition advTm="3305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Billion Dollar Industry</a:t>
            </a:r>
            <a:endParaRPr lang="zh-CN" altLang="en-US" dirty="0"/>
          </a:p>
        </p:txBody>
      </p:sp>
      <p:sp>
        <p:nvSpPr>
          <p:cNvPr id="3" name="内容占位符 2"/>
          <p:cNvSpPr>
            <a:spLocks noGrp="1"/>
          </p:cNvSpPr>
          <p:nvPr>
            <p:ph idx="1"/>
          </p:nvPr>
        </p:nvSpPr>
        <p:spPr/>
        <p:txBody>
          <a:bodyPr>
            <a:normAutofit/>
          </a:bodyPr>
          <a:lstStyle/>
          <a:p>
            <a:r>
              <a:rPr lang="en-US" altLang="zh-CN" dirty="0" smtClean="0"/>
              <a:t>Facebook</a:t>
            </a:r>
            <a:r>
              <a:rPr lang="en-US" altLang="zh-CN" baseline="30000" dirty="0" smtClean="0"/>
              <a:t>[1]</a:t>
            </a:r>
          </a:p>
          <a:p>
            <a:pPr lvl="1"/>
            <a:r>
              <a:rPr lang="en-US" altLang="zh-CN" dirty="0" smtClean="0">
                <a:solidFill>
                  <a:srgbClr val="C00000"/>
                </a:solidFill>
              </a:rPr>
              <a:t>250 million </a:t>
            </a:r>
            <a:r>
              <a:rPr lang="en-US" altLang="zh-CN" dirty="0" smtClean="0"/>
              <a:t>monthly players</a:t>
            </a:r>
          </a:p>
          <a:p>
            <a:pPr lvl="1"/>
            <a:r>
              <a:rPr lang="en-US" altLang="zh-CN" dirty="0" smtClean="0">
                <a:solidFill>
                  <a:srgbClr val="C00000"/>
                </a:solidFill>
              </a:rPr>
              <a:t>200 games </a:t>
            </a:r>
            <a:r>
              <a:rPr lang="en-US" altLang="zh-CN" dirty="0" smtClean="0"/>
              <a:t>with </a:t>
            </a:r>
            <a:r>
              <a:rPr lang="en-US" altLang="zh-CN" dirty="0">
                <a:solidFill>
                  <a:srgbClr val="C00000"/>
                </a:solidFill>
              </a:rPr>
              <a:t>&gt;</a:t>
            </a:r>
            <a:r>
              <a:rPr lang="en-US" altLang="zh-CN" dirty="0" smtClean="0">
                <a:solidFill>
                  <a:srgbClr val="C00000"/>
                </a:solidFill>
              </a:rPr>
              <a:t>1 million </a:t>
            </a:r>
            <a:r>
              <a:rPr lang="en-US" altLang="zh-CN" dirty="0" smtClean="0"/>
              <a:t>active players </a:t>
            </a:r>
          </a:p>
          <a:p>
            <a:pPr lvl="1"/>
            <a:r>
              <a:rPr lang="en-US" altLang="zh-CN" dirty="0" smtClean="0">
                <a:solidFill>
                  <a:srgbClr val="C00000"/>
                </a:solidFill>
              </a:rPr>
              <a:t>12%</a:t>
            </a:r>
            <a:r>
              <a:rPr lang="en-US" altLang="zh-CN" dirty="0" smtClean="0"/>
              <a:t> revenue</a:t>
            </a:r>
          </a:p>
          <a:p>
            <a:pPr lvl="1"/>
            <a:endParaRPr lang="en-US" altLang="zh-CN" dirty="0" smtClean="0"/>
          </a:p>
          <a:p>
            <a:r>
              <a:rPr lang="en-US" altLang="zh-CN" dirty="0" err="1" smtClean="0"/>
              <a:t>Tencent</a:t>
            </a:r>
            <a:r>
              <a:rPr lang="en-US" altLang="zh-CN" baseline="30000" dirty="0" smtClean="0"/>
              <a:t>[2]</a:t>
            </a:r>
            <a:r>
              <a:rPr lang="en-US" altLang="zh-CN" dirty="0" smtClean="0"/>
              <a:t> (Market Cap: </a:t>
            </a:r>
            <a:r>
              <a:rPr lang="en-US" altLang="zh-CN" dirty="0"/>
              <a:t>~</a:t>
            </a:r>
            <a:r>
              <a:rPr lang="en-US" altLang="zh-CN" dirty="0" smtClean="0"/>
              <a:t>150B $)</a:t>
            </a:r>
          </a:p>
          <a:p>
            <a:pPr lvl="1"/>
            <a:r>
              <a:rPr lang="en-US" altLang="zh-CN" dirty="0">
                <a:solidFill>
                  <a:srgbClr val="C00000"/>
                </a:solidFill>
              </a:rPr>
              <a:t>&gt;</a:t>
            </a:r>
            <a:r>
              <a:rPr lang="en-US" altLang="zh-CN" dirty="0" smtClean="0">
                <a:solidFill>
                  <a:srgbClr val="C00000"/>
                </a:solidFill>
              </a:rPr>
              <a:t>400 million </a:t>
            </a:r>
            <a:r>
              <a:rPr lang="en-US" altLang="zh-CN" dirty="0" smtClean="0"/>
              <a:t>players</a:t>
            </a:r>
          </a:p>
          <a:p>
            <a:pPr lvl="1"/>
            <a:r>
              <a:rPr lang="en-US" altLang="zh-CN" dirty="0" smtClean="0">
                <a:solidFill>
                  <a:srgbClr val="C00000"/>
                </a:solidFill>
              </a:rPr>
              <a:t>50%</a:t>
            </a:r>
            <a:r>
              <a:rPr lang="en-US" altLang="zh-CN" dirty="0" smtClean="0"/>
              <a:t> revenue</a:t>
            </a:r>
          </a:p>
          <a:p>
            <a:endParaRPr lang="en-US" altLang="zh-CN" dirty="0" smtClean="0"/>
          </a:p>
          <a:p>
            <a:endParaRPr lang="zh-CN" altLang="en-US" dirty="0"/>
          </a:p>
        </p:txBody>
      </p:sp>
      <p:sp>
        <p:nvSpPr>
          <p:cNvPr id="4" name="副标题 4"/>
          <p:cNvSpPr txBox="1">
            <a:spLocks/>
          </p:cNvSpPr>
          <p:nvPr/>
        </p:nvSpPr>
        <p:spPr bwMode="auto">
          <a:xfrm>
            <a:off x="207822" y="6308725"/>
            <a:ext cx="9144000" cy="440668"/>
          </a:xfrm>
          <a:prstGeom prst="rect">
            <a:avLst/>
          </a:prstGeom>
          <a:solidFill>
            <a:schemeClr val="bg1"/>
          </a:solidFill>
          <a:ln w="9525">
            <a:solidFill>
              <a:schemeClr val="bg1"/>
            </a:solidFill>
            <a:miter lim="800000"/>
            <a:headEnd/>
            <a:tailEnd/>
          </a:ln>
        </p:spPr>
        <p:txBody>
          <a:bodyPr vert="horz" wrap="square" lIns="180000" tIns="45720" rIns="72000" bIns="45720" numCol="1" anchor="ctr" anchorCtr="0" compatLnSpc="1">
            <a:prstTxWarp prst="textNoShape">
              <a:avLst/>
            </a:prstTxWarp>
          </a:bodyPr>
          <a:lstStyle/>
          <a:p>
            <a:r>
              <a:rPr lang="en-US" altLang="zh-CN" sz="1400" dirty="0"/>
              <a:t>[1] Facebook 2013 First Quarter Report</a:t>
            </a:r>
          </a:p>
          <a:p>
            <a:r>
              <a:rPr lang="en-US" altLang="zh-CN" sz="1400" dirty="0"/>
              <a:t>[2] </a:t>
            </a:r>
            <a:r>
              <a:rPr lang="en-US" altLang="zh-CN" sz="1400" dirty="0" err="1"/>
              <a:t>Tencent</a:t>
            </a:r>
            <a:r>
              <a:rPr lang="en-US" altLang="zh-CN" sz="1400" dirty="0"/>
              <a:t> 2013 </a:t>
            </a:r>
            <a:r>
              <a:rPr lang="en-US" altLang="zh-CN" sz="1400" dirty="0" err="1"/>
              <a:t>Anual</a:t>
            </a:r>
            <a:r>
              <a:rPr lang="en-US" altLang="zh-CN" sz="1400" dirty="0"/>
              <a:t> Report</a:t>
            </a:r>
          </a:p>
        </p:txBody>
      </p:sp>
      <p:pic>
        <p:nvPicPr>
          <p:cNvPr id="7" name="图片 6"/>
          <p:cNvPicPr>
            <a:picLocks noChangeAspect="1"/>
          </p:cNvPicPr>
          <p:nvPr/>
        </p:nvPicPr>
        <p:blipFill>
          <a:blip r:embed="rId3"/>
          <a:stretch>
            <a:fillRect/>
          </a:stretch>
        </p:blipFill>
        <p:spPr>
          <a:xfrm>
            <a:off x="6295415" y="1600198"/>
            <a:ext cx="2637129" cy="990080"/>
          </a:xfrm>
          <a:prstGeom prst="rect">
            <a:avLst/>
          </a:prstGeom>
        </p:spPr>
      </p:pic>
      <p:pic>
        <p:nvPicPr>
          <p:cNvPr id="9" name="Picture 11"/>
          <p:cNvPicPr>
            <a:picLocks noChangeAspect="1" noChangeArrowheads="1"/>
          </p:cNvPicPr>
          <p:nvPr/>
        </p:nvPicPr>
        <p:blipFill>
          <a:blip r:embed="rId4" cstate="print"/>
          <a:srcRect/>
          <a:stretch>
            <a:fillRect/>
          </a:stretch>
        </p:blipFill>
        <p:spPr bwMode="auto">
          <a:xfrm>
            <a:off x="7263938" y="4424654"/>
            <a:ext cx="1422862" cy="1422862"/>
          </a:xfrm>
          <a:prstGeom prst="rect">
            <a:avLst/>
          </a:prstGeom>
          <a:noFill/>
          <a:ln w="9525">
            <a:noFill/>
            <a:miter lim="800000"/>
            <a:headEnd/>
            <a:tailEnd/>
          </a:ln>
        </p:spPr>
      </p:pic>
    </p:spTree>
    <p:extLst>
      <p:ext uri="{BB962C8B-B14F-4D97-AF65-F5344CB8AC3E}">
        <p14:creationId xmlns:p14="http://schemas.microsoft.com/office/powerpoint/2010/main" val="1954135579"/>
      </p:ext>
    </p:extLst>
  </p:cSld>
  <p:clrMapOvr>
    <a:masterClrMapping/>
  </p:clrMapOvr>
  <p:transition advTm="46079">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Extracted Features</a:t>
            </a:r>
            <a:endParaRPr lang="zh-CN" altLang="en-US" dirty="0"/>
          </a:p>
        </p:txBody>
      </p:sp>
      <p:sp>
        <p:nvSpPr>
          <p:cNvPr id="3" name="内容占位符 2"/>
          <p:cNvSpPr>
            <a:spLocks noGrp="1"/>
          </p:cNvSpPr>
          <p:nvPr>
            <p:ph idx="1"/>
          </p:nvPr>
        </p:nvSpPr>
        <p:spPr/>
        <p:txBody>
          <a:bodyPr>
            <a:noAutofit/>
          </a:bodyPr>
          <a:lstStyle/>
          <a:p>
            <a:r>
              <a:rPr lang="en-US" altLang="zh-CN" sz="3600" dirty="0" smtClean="0"/>
              <a:t>User attributes features</a:t>
            </a:r>
          </a:p>
          <a:p>
            <a:pPr lvl="1"/>
            <a:endParaRPr lang="en-US" altLang="zh-CN" dirty="0" smtClean="0"/>
          </a:p>
          <a:p>
            <a:r>
              <a:rPr lang="en-US" altLang="zh-CN" sz="3600" dirty="0" smtClean="0"/>
              <a:t>Social effect features</a:t>
            </a:r>
          </a:p>
          <a:p>
            <a:pPr lvl="1"/>
            <a:endParaRPr lang="en-US" altLang="zh-CN" dirty="0" smtClean="0"/>
          </a:p>
          <a:p>
            <a:r>
              <a:rPr lang="en-US" altLang="zh-CN" sz="3600" dirty="0" smtClean="0"/>
              <a:t>In-game behavior features</a:t>
            </a:r>
          </a:p>
          <a:p>
            <a:pPr lvl="1"/>
            <a:r>
              <a:rPr lang="en-US" altLang="zh-CN" sz="3200" dirty="0" smtClean="0"/>
              <a:t>#purchased items</a:t>
            </a:r>
          </a:p>
          <a:p>
            <a:pPr lvl="1"/>
            <a:r>
              <a:rPr lang="en-US" altLang="zh-CN" sz="3200" dirty="0" smtClean="0"/>
              <a:t>sum of virtual money consumption</a:t>
            </a:r>
          </a:p>
          <a:p>
            <a:pPr lvl="1"/>
            <a:r>
              <a:rPr lang="en-US" altLang="zh-CN" sz="3200" dirty="0" smtClean="0"/>
              <a:t>etc.</a:t>
            </a:r>
            <a:endParaRPr lang="zh-CN" altLang="en-US" sz="3200" dirty="0"/>
          </a:p>
        </p:txBody>
      </p:sp>
    </p:spTree>
    <p:extLst>
      <p:ext uri="{BB962C8B-B14F-4D97-AF65-F5344CB8AC3E}">
        <p14:creationId xmlns:p14="http://schemas.microsoft.com/office/powerpoint/2010/main" val="362509802"/>
      </p:ext>
    </p:extLst>
  </p:cSld>
  <p:clrMapOvr>
    <a:masterClrMapping/>
  </p:clrMapOvr>
  <p:transition advTm="31006">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Model Framework - Notations</a:t>
            </a:r>
            <a:endParaRPr lang="zh-CN" altLang="en-US" dirty="0"/>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lstStyle/>
              <a:p>
                <a14:m>
                  <m:oMath xmlns:m="http://schemas.openxmlformats.org/officeDocument/2006/math">
                    <m:r>
                      <a:rPr lang="en-US" altLang="zh-CN" i="1" smtClean="0">
                        <a:latin typeface="Cambria Math" panose="02040503050406030204" pitchFamily="18" charset="0"/>
                      </a:rPr>
                      <m:t>𝐺</m:t>
                    </m:r>
                    <m:r>
                      <a:rPr lang="en-US" altLang="zh-CN" i="1" smtClean="0">
                        <a:latin typeface="Cambria Math" panose="02040503050406030204" pitchFamily="18" charset="0"/>
                      </a:rPr>
                      <m:t>=(</m:t>
                    </m:r>
                    <m:r>
                      <a:rPr lang="en-US" altLang="zh-CN" i="1" smtClean="0">
                        <a:latin typeface="Cambria Math" panose="02040503050406030204" pitchFamily="18" charset="0"/>
                      </a:rPr>
                      <m:t>𝑉</m:t>
                    </m:r>
                    <m:r>
                      <a:rPr lang="en-US" altLang="zh-CN" i="1" smtClean="0">
                        <a:latin typeface="Cambria Math" panose="02040503050406030204" pitchFamily="18" charset="0"/>
                      </a:rPr>
                      <m:t>,</m:t>
                    </m:r>
                    <m:r>
                      <a:rPr lang="en-US" altLang="zh-CN" i="1" smtClean="0">
                        <a:latin typeface="Cambria Math" panose="02040503050406030204" pitchFamily="18" charset="0"/>
                      </a:rPr>
                      <m:t>𝐸</m:t>
                    </m:r>
                    <m:r>
                      <a:rPr lang="en-US" altLang="zh-CN" i="1" smtClean="0">
                        <a:latin typeface="Cambria Math" panose="02040503050406030204" pitchFamily="18" charset="0"/>
                      </a:rPr>
                      <m:t>,</m:t>
                    </m:r>
                    <m:r>
                      <a:rPr lang="en-US" altLang="zh-CN" i="1" smtClean="0">
                        <a:latin typeface="Cambria Math" panose="02040503050406030204" pitchFamily="18" charset="0"/>
                      </a:rPr>
                      <m:t>𝑊</m:t>
                    </m:r>
                    <m:r>
                      <a:rPr lang="en-US" altLang="zh-CN" i="1" smtClean="0">
                        <a:latin typeface="Cambria Math" panose="02040503050406030204" pitchFamily="18" charset="0"/>
                      </a:rPr>
                      <m:t>,</m:t>
                    </m:r>
                    <m:r>
                      <a:rPr lang="en-US" altLang="zh-CN" b="1" i="1">
                        <a:latin typeface="Cambria Math" panose="02040503050406030204" pitchFamily="18" charset="0"/>
                      </a:rPr>
                      <m:t>𝑿</m:t>
                    </m:r>
                    <m:r>
                      <a:rPr lang="en-US" altLang="zh-CN" i="1">
                        <a:latin typeface="Cambria Math" panose="02040503050406030204" pitchFamily="18" charset="0"/>
                      </a:rPr>
                      <m:t>)</m:t>
                    </m:r>
                  </m:oMath>
                </a14:m>
                <a:r>
                  <a:rPr lang="en-US" altLang="zh-CN" dirty="0"/>
                  <a:t> be a social network.</a:t>
                </a:r>
                <a:endParaRPr lang="en-US" altLang="zh-CN" baseline="-25000" dirty="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𝑊</m:t>
                    </m:r>
                  </m:oMath>
                </a14:m>
                <a:r>
                  <a:rPr lang="en-US" altLang="zh-CN" dirty="0" smtClean="0"/>
                  <a:t>: weight on edge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oMath>
                </a14:m>
                <a:r>
                  <a:rPr lang="en-US" altLang="zh-CN" dirty="0"/>
                  <a:t> </a:t>
                </a:r>
                <a:r>
                  <a:rPr lang="en-US" altLang="zh-CN" dirty="0" smtClean="0"/>
                  <a:t> </a:t>
                </a:r>
              </a:p>
              <a:p>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𝑋</m:t>
                    </m:r>
                  </m:oMath>
                </a14:m>
                <a:r>
                  <a:rPr lang="en-US" altLang="zh-CN" dirty="0" smtClean="0"/>
                  <a:t>: feature vector for user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m:t>
                        </m:r>
                      </m:sub>
                    </m:sSub>
                  </m:oMath>
                </a14:m>
                <a:endParaRPr lang="en-US" altLang="zh-CN" dirty="0" smtClean="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𝑌</m:t>
                    </m:r>
                  </m:oMath>
                </a14:m>
                <a:r>
                  <a:rPr lang="en-US" altLang="zh-CN" dirty="0" smtClean="0"/>
                  <a:t>: paying potential for user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m:t>
                        </m:r>
                      </m:sub>
                    </m:sSub>
                  </m:oMath>
                </a14:m>
                <a:r>
                  <a:rPr lang="en-US" altLang="zh-CN" dirty="0" smtClean="0"/>
                  <a:t> </a:t>
                </a:r>
                <a:endParaRPr lang="zh-CN" altLang="en-US"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rotWithShape="0">
                <a:blip r:embed="rId3"/>
                <a:stretch>
                  <a:fillRect t="-1752"/>
                </a:stretch>
              </a:blipFill>
            </p:spPr>
            <p:txBody>
              <a:bodyPr/>
              <a:lstStyle/>
              <a:p>
                <a:r>
                  <a:rPr lang="zh-CN" altLang="en-US">
                    <a:noFill/>
                  </a:rPr>
                  <a:t> </a:t>
                </a:r>
              </a:p>
            </p:txBody>
          </p:sp>
        </mc:Fallback>
      </mc:AlternateContent>
      <p:sp>
        <p:nvSpPr>
          <p:cNvPr id="5" name="Rectangle 7"/>
          <p:cNvSpPr/>
          <p:nvPr/>
        </p:nvSpPr>
        <p:spPr>
          <a:xfrm>
            <a:off x="647700" y="4572000"/>
            <a:ext cx="3810000" cy="112636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algn="l" rtl="0" fontAlgn="base">
              <a:spcBef>
                <a:spcPct val="0"/>
              </a:spcBef>
              <a:spcAft>
                <a:spcPct val="0"/>
              </a:spcAft>
              <a:defRPr sz="2000" kern="1200">
                <a:solidFill>
                  <a:schemeClr val="lt1"/>
                </a:solidFill>
                <a:latin typeface="+mn-lt"/>
                <a:ea typeface="+mn-ea"/>
                <a:cs typeface="+mn-cs"/>
              </a:defRPr>
            </a:lvl1pPr>
            <a:lvl2pPr marL="457200" algn="l" rtl="0" fontAlgn="base">
              <a:spcBef>
                <a:spcPct val="0"/>
              </a:spcBef>
              <a:spcAft>
                <a:spcPct val="0"/>
              </a:spcAft>
              <a:defRPr sz="2000" kern="1200">
                <a:solidFill>
                  <a:schemeClr val="lt1"/>
                </a:solidFill>
                <a:latin typeface="+mn-lt"/>
                <a:ea typeface="+mn-ea"/>
                <a:cs typeface="+mn-cs"/>
              </a:defRPr>
            </a:lvl2pPr>
            <a:lvl3pPr marL="914400" algn="l" rtl="0" fontAlgn="base">
              <a:spcBef>
                <a:spcPct val="0"/>
              </a:spcBef>
              <a:spcAft>
                <a:spcPct val="0"/>
              </a:spcAft>
              <a:defRPr sz="2000" kern="1200">
                <a:solidFill>
                  <a:schemeClr val="lt1"/>
                </a:solidFill>
                <a:latin typeface="+mn-lt"/>
                <a:ea typeface="+mn-ea"/>
                <a:cs typeface="+mn-cs"/>
              </a:defRPr>
            </a:lvl3pPr>
            <a:lvl4pPr marL="1371600" algn="l" rtl="0" fontAlgn="base">
              <a:spcBef>
                <a:spcPct val="0"/>
              </a:spcBef>
              <a:spcAft>
                <a:spcPct val="0"/>
              </a:spcAft>
              <a:defRPr sz="2000" kern="1200">
                <a:solidFill>
                  <a:schemeClr val="lt1"/>
                </a:solidFill>
                <a:latin typeface="+mn-lt"/>
                <a:ea typeface="+mn-ea"/>
                <a:cs typeface="+mn-cs"/>
              </a:defRPr>
            </a:lvl4pPr>
            <a:lvl5pPr marL="1828800" algn="l"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US" sz="3600" dirty="0" smtClean="0">
                <a:solidFill>
                  <a:schemeClr val="tx1"/>
                </a:solidFill>
              </a:rPr>
              <a:t>Input:</a:t>
            </a:r>
          </a:p>
          <a:p>
            <a:pPr algn="ctr"/>
            <a:r>
              <a:rPr lang="en-US" sz="3600" i="1" dirty="0" smtClean="0">
                <a:solidFill>
                  <a:schemeClr val="tx1"/>
                </a:solidFill>
              </a:rPr>
              <a:t>G = (V, E, </a:t>
            </a:r>
            <a:r>
              <a:rPr lang="en-US" sz="3600" i="1" dirty="0">
                <a:solidFill>
                  <a:schemeClr val="tx1"/>
                </a:solidFill>
              </a:rPr>
              <a:t>W</a:t>
            </a:r>
            <a:r>
              <a:rPr lang="en-US" sz="3600" i="1" dirty="0" smtClean="0">
                <a:solidFill>
                  <a:schemeClr val="tx1"/>
                </a:solidFill>
              </a:rPr>
              <a:t>, </a:t>
            </a:r>
            <a:r>
              <a:rPr lang="en-US" sz="3600" b="1" dirty="0" smtClean="0">
                <a:solidFill>
                  <a:schemeClr val="tx1"/>
                </a:solidFill>
              </a:rPr>
              <a:t>X)</a:t>
            </a:r>
          </a:p>
        </p:txBody>
      </p:sp>
      <p:sp>
        <p:nvSpPr>
          <p:cNvPr id="6" name="Rectangle 8"/>
          <p:cNvSpPr/>
          <p:nvPr/>
        </p:nvSpPr>
        <p:spPr>
          <a:xfrm>
            <a:off x="5905500" y="4572000"/>
            <a:ext cx="2590107" cy="112636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algn="l" rtl="0" fontAlgn="base">
              <a:spcBef>
                <a:spcPct val="0"/>
              </a:spcBef>
              <a:spcAft>
                <a:spcPct val="0"/>
              </a:spcAft>
              <a:defRPr sz="2000" kern="1200">
                <a:solidFill>
                  <a:schemeClr val="lt1"/>
                </a:solidFill>
                <a:latin typeface="+mn-lt"/>
                <a:ea typeface="+mn-ea"/>
                <a:cs typeface="+mn-cs"/>
              </a:defRPr>
            </a:lvl1pPr>
            <a:lvl2pPr marL="457200" algn="l" rtl="0" fontAlgn="base">
              <a:spcBef>
                <a:spcPct val="0"/>
              </a:spcBef>
              <a:spcAft>
                <a:spcPct val="0"/>
              </a:spcAft>
              <a:defRPr sz="2000" kern="1200">
                <a:solidFill>
                  <a:schemeClr val="lt1"/>
                </a:solidFill>
                <a:latin typeface="+mn-lt"/>
                <a:ea typeface="+mn-ea"/>
                <a:cs typeface="+mn-cs"/>
              </a:defRPr>
            </a:lvl2pPr>
            <a:lvl3pPr marL="914400" algn="l" rtl="0" fontAlgn="base">
              <a:spcBef>
                <a:spcPct val="0"/>
              </a:spcBef>
              <a:spcAft>
                <a:spcPct val="0"/>
              </a:spcAft>
              <a:defRPr sz="2000" kern="1200">
                <a:solidFill>
                  <a:schemeClr val="lt1"/>
                </a:solidFill>
                <a:latin typeface="+mn-lt"/>
                <a:ea typeface="+mn-ea"/>
                <a:cs typeface="+mn-cs"/>
              </a:defRPr>
            </a:lvl3pPr>
            <a:lvl4pPr marL="1371600" algn="l" rtl="0" fontAlgn="base">
              <a:spcBef>
                <a:spcPct val="0"/>
              </a:spcBef>
              <a:spcAft>
                <a:spcPct val="0"/>
              </a:spcAft>
              <a:defRPr sz="2000" kern="1200">
                <a:solidFill>
                  <a:schemeClr val="lt1"/>
                </a:solidFill>
                <a:latin typeface="+mn-lt"/>
                <a:ea typeface="+mn-ea"/>
                <a:cs typeface="+mn-cs"/>
              </a:defRPr>
            </a:lvl4pPr>
            <a:lvl5pPr marL="1828800" algn="l"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US" sz="3600" dirty="0" smtClean="0">
                <a:solidFill>
                  <a:schemeClr val="tx1"/>
                </a:solidFill>
              </a:rPr>
              <a:t>Output:</a:t>
            </a:r>
          </a:p>
          <a:p>
            <a:pPr algn="ctr"/>
            <a:r>
              <a:rPr lang="en-US" sz="3600" i="1" dirty="0" smtClean="0">
                <a:solidFill>
                  <a:schemeClr val="tx1"/>
                </a:solidFill>
              </a:rPr>
              <a:t>Y</a:t>
            </a:r>
            <a:endParaRPr lang="en-US" sz="3600" b="1" dirty="0" smtClean="0">
              <a:solidFill>
                <a:schemeClr val="tx1"/>
              </a:solidFill>
            </a:endParaRPr>
          </a:p>
        </p:txBody>
      </p:sp>
      <p:sp>
        <p:nvSpPr>
          <p:cNvPr id="7" name="Right Arrow 3"/>
          <p:cNvSpPr/>
          <p:nvPr/>
        </p:nvSpPr>
        <p:spPr>
          <a:xfrm>
            <a:off x="4991100" y="5088769"/>
            <a:ext cx="38100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algn="l" rtl="0" fontAlgn="base">
              <a:spcBef>
                <a:spcPct val="0"/>
              </a:spcBef>
              <a:spcAft>
                <a:spcPct val="0"/>
              </a:spcAft>
              <a:defRPr sz="2000" kern="1200">
                <a:solidFill>
                  <a:schemeClr val="lt1"/>
                </a:solidFill>
                <a:latin typeface="+mn-lt"/>
                <a:ea typeface="+mn-ea"/>
                <a:cs typeface="+mn-cs"/>
              </a:defRPr>
            </a:lvl1pPr>
            <a:lvl2pPr marL="457200" algn="l" rtl="0" fontAlgn="base">
              <a:spcBef>
                <a:spcPct val="0"/>
              </a:spcBef>
              <a:spcAft>
                <a:spcPct val="0"/>
              </a:spcAft>
              <a:defRPr sz="2000" kern="1200">
                <a:solidFill>
                  <a:schemeClr val="lt1"/>
                </a:solidFill>
                <a:latin typeface="+mn-lt"/>
                <a:ea typeface="+mn-ea"/>
                <a:cs typeface="+mn-cs"/>
              </a:defRPr>
            </a:lvl2pPr>
            <a:lvl3pPr marL="914400" algn="l" rtl="0" fontAlgn="base">
              <a:spcBef>
                <a:spcPct val="0"/>
              </a:spcBef>
              <a:spcAft>
                <a:spcPct val="0"/>
              </a:spcAft>
              <a:defRPr sz="2000" kern="1200">
                <a:solidFill>
                  <a:schemeClr val="lt1"/>
                </a:solidFill>
                <a:latin typeface="+mn-lt"/>
                <a:ea typeface="+mn-ea"/>
                <a:cs typeface="+mn-cs"/>
              </a:defRPr>
            </a:lvl3pPr>
            <a:lvl4pPr marL="1371600" algn="l" rtl="0" fontAlgn="base">
              <a:spcBef>
                <a:spcPct val="0"/>
              </a:spcBef>
              <a:spcAft>
                <a:spcPct val="0"/>
              </a:spcAft>
              <a:defRPr sz="2000" kern="1200">
                <a:solidFill>
                  <a:schemeClr val="lt1"/>
                </a:solidFill>
                <a:latin typeface="+mn-lt"/>
                <a:ea typeface="+mn-ea"/>
                <a:cs typeface="+mn-cs"/>
              </a:defRPr>
            </a:lvl4pPr>
            <a:lvl5pPr marL="1828800" algn="l"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917806890"/>
      </p:ext>
    </p:extLst>
  </p:cSld>
  <p:clrMapOvr>
    <a:masterClrMapping/>
  </p:clrMapOvr>
  <p:transition advTm="39223">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Factorization Machines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The prediction for feature vector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en-US" altLang="zh-CN" dirty="0" smtClean="0"/>
                  <a:t>:</a:t>
                </a:r>
              </a:p>
              <a:p>
                <a:pPr marL="0" indent="0">
                  <a:buNone/>
                </a:pPr>
                <a:endParaRPr lang="en-US" altLang="zh-CN" dirty="0"/>
              </a:p>
              <a:p>
                <a:endParaRPr lang="en-US" altLang="zh-CN" dirty="0" smtClean="0"/>
              </a:p>
              <a:p>
                <a:r>
                  <a:rPr lang="en-US" altLang="zh-CN" dirty="0" smtClean="0"/>
                  <a:t>Model parameters:</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704" t="-1752"/>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1287888" y="2223819"/>
            <a:ext cx="6772141" cy="1044494"/>
          </a:xfrm>
          <a:prstGeom prst="rect">
            <a:avLst/>
          </a:prstGeom>
        </p:spPr>
      </p:pic>
      <p:pic>
        <p:nvPicPr>
          <p:cNvPr id="7" name="图片 6"/>
          <p:cNvPicPr>
            <a:picLocks noChangeAspect="1"/>
          </p:cNvPicPr>
          <p:nvPr/>
        </p:nvPicPr>
        <p:blipFill>
          <a:blip r:embed="rId5"/>
          <a:stretch>
            <a:fillRect/>
          </a:stretch>
        </p:blipFill>
        <p:spPr>
          <a:xfrm>
            <a:off x="1974046" y="4087581"/>
            <a:ext cx="4659735" cy="406439"/>
          </a:xfrm>
          <a:prstGeom prst="rect">
            <a:avLst/>
          </a:prstGeom>
        </p:spPr>
      </p:pic>
    </p:spTree>
    <p:extLst>
      <p:ext uri="{BB962C8B-B14F-4D97-AF65-F5344CB8AC3E}">
        <p14:creationId xmlns:p14="http://schemas.microsoft.com/office/powerpoint/2010/main" val="946563727"/>
      </p:ext>
    </p:extLst>
  </p:cSld>
  <p:clrMapOvr>
    <a:masterClrMapping/>
  </p:clrMapOvr>
  <p:transition advTm="18079">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Factorization Machines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The prediction for feature vector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en-US" altLang="zh-CN" dirty="0" smtClean="0"/>
                  <a:t>:</a:t>
                </a:r>
              </a:p>
              <a:p>
                <a:pPr marL="0" indent="0">
                  <a:buNone/>
                </a:pPr>
                <a:endParaRPr lang="en-US" altLang="zh-CN" dirty="0"/>
              </a:p>
              <a:p>
                <a:endParaRPr lang="en-US" altLang="zh-CN" dirty="0" smtClean="0"/>
              </a:p>
              <a:p>
                <a:r>
                  <a:rPr lang="en-US" altLang="zh-CN" dirty="0" smtClean="0"/>
                  <a:t>Model parameters:</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704" t="-1752"/>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1287888" y="2223819"/>
            <a:ext cx="6772141" cy="1044494"/>
          </a:xfrm>
          <a:prstGeom prst="rect">
            <a:avLst/>
          </a:prstGeom>
        </p:spPr>
      </p:pic>
      <p:pic>
        <p:nvPicPr>
          <p:cNvPr id="7" name="图片 6"/>
          <p:cNvPicPr>
            <a:picLocks noChangeAspect="1"/>
          </p:cNvPicPr>
          <p:nvPr/>
        </p:nvPicPr>
        <p:blipFill>
          <a:blip r:embed="rId5"/>
          <a:stretch>
            <a:fillRect/>
          </a:stretch>
        </p:blipFill>
        <p:spPr>
          <a:xfrm>
            <a:off x="1974046" y="4087581"/>
            <a:ext cx="4659735" cy="406439"/>
          </a:xfrm>
          <a:prstGeom prst="rect">
            <a:avLst/>
          </a:prstGeom>
        </p:spPr>
      </p:pic>
      <p:sp>
        <p:nvSpPr>
          <p:cNvPr id="6" name="矩形 5"/>
          <p:cNvSpPr/>
          <p:nvPr/>
        </p:nvSpPr>
        <p:spPr>
          <a:xfrm>
            <a:off x="1287888" y="2223819"/>
            <a:ext cx="6772141" cy="1044494"/>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42276833"/>
      </p:ext>
    </p:extLst>
  </p:cSld>
  <p:clrMapOvr>
    <a:masterClrMapping/>
  </p:clrMapOvr>
  <p:transition advTm="14005">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Factorization Machines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The prediction for feature vector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en-US" altLang="zh-CN" dirty="0" smtClean="0"/>
                  <a:t>:</a:t>
                </a:r>
              </a:p>
              <a:p>
                <a:pPr marL="0" indent="0">
                  <a:buNone/>
                </a:pPr>
                <a:endParaRPr lang="en-US" altLang="zh-CN" dirty="0"/>
              </a:p>
              <a:p>
                <a:endParaRPr lang="en-US" altLang="zh-CN" dirty="0" smtClean="0"/>
              </a:p>
              <a:p>
                <a:r>
                  <a:rPr lang="en-US" altLang="zh-CN" dirty="0" smtClean="0"/>
                  <a:t>Model parameters:</a:t>
                </a:r>
              </a:p>
              <a:p>
                <a:endParaRPr lang="en-US" altLang="zh-CN" dirty="0"/>
              </a:p>
              <a:p>
                <a:r>
                  <a:rPr lang="en-US" altLang="zh-CN" dirty="0"/>
                  <a:t>It can be rewritten as:</a:t>
                </a:r>
              </a:p>
              <a:p>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704" t="-1752"/>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1287888" y="2223819"/>
            <a:ext cx="6772141" cy="1044494"/>
          </a:xfrm>
          <a:prstGeom prst="rect">
            <a:avLst/>
          </a:prstGeom>
        </p:spPr>
      </p:pic>
      <p:pic>
        <p:nvPicPr>
          <p:cNvPr id="6" name="图片 5"/>
          <p:cNvPicPr>
            <a:picLocks noChangeAspect="1"/>
          </p:cNvPicPr>
          <p:nvPr/>
        </p:nvPicPr>
        <p:blipFill>
          <a:blip r:embed="rId5"/>
          <a:stretch>
            <a:fillRect/>
          </a:stretch>
        </p:blipFill>
        <p:spPr>
          <a:xfrm>
            <a:off x="957387" y="5062051"/>
            <a:ext cx="7601755" cy="1081047"/>
          </a:xfrm>
          <a:prstGeom prst="rect">
            <a:avLst/>
          </a:prstGeom>
        </p:spPr>
      </p:pic>
      <p:pic>
        <p:nvPicPr>
          <p:cNvPr id="8" name="图片 7"/>
          <p:cNvPicPr>
            <a:picLocks noChangeAspect="1"/>
          </p:cNvPicPr>
          <p:nvPr/>
        </p:nvPicPr>
        <p:blipFill>
          <a:blip r:embed="rId6"/>
          <a:stretch>
            <a:fillRect/>
          </a:stretch>
        </p:blipFill>
        <p:spPr>
          <a:xfrm>
            <a:off x="1974046" y="4087581"/>
            <a:ext cx="4659735" cy="406439"/>
          </a:xfrm>
          <a:prstGeom prst="rect">
            <a:avLst/>
          </a:prstGeom>
        </p:spPr>
      </p:pic>
    </p:spTree>
    <p:extLst>
      <p:ext uri="{BB962C8B-B14F-4D97-AF65-F5344CB8AC3E}">
        <p14:creationId xmlns:p14="http://schemas.microsoft.com/office/powerpoint/2010/main" val="290063306"/>
      </p:ext>
    </p:extLst>
  </p:cSld>
  <p:clrMapOvr>
    <a:masterClrMapping/>
  </p:clrMapOvr>
  <p:transition advTm="6143">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Factorization Machine (</a:t>
            </a:r>
            <a:r>
              <a:rPr lang="en-US" altLang="zh-CN" dirty="0" err="1" smtClean="0"/>
              <a:t>cont</a:t>
            </a:r>
            <a:r>
              <a:rPr lang="en-US" altLang="zh-CN" dirty="0" smtClean="0"/>
              <a:t>’)</a:t>
            </a:r>
            <a:endParaRPr lang="zh-CN" altLang="en-US" dirty="0"/>
          </a:p>
        </p:txBody>
      </p:sp>
      <p:sp>
        <p:nvSpPr>
          <p:cNvPr id="3" name="内容占位符 2"/>
          <p:cNvSpPr>
            <a:spLocks noGrp="1"/>
          </p:cNvSpPr>
          <p:nvPr>
            <p:ph idx="1"/>
          </p:nvPr>
        </p:nvSpPr>
        <p:spPr>
          <a:xfrm>
            <a:off x="457200" y="1651717"/>
            <a:ext cx="8545132" cy="4525963"/>
          </a:xfrm>
        </p:spPr>
        <p:txBody>
          <a:bodyPr/>
          <a:lstStyle/>
          <a:p>
            <a:r>
              <a:rPr lang="en-US" altLang="zh-CN" dirty="0" smtClean="0"/>
              <a:t>Objective function:</a:t>
            </a:r>
          </a:p>
          <a:p>
            <a:endParaRPr lang="en-US" altLang="zh-CN" dirty="0"/>
          </a:p>
          <a:p>
            <a:endParaRPr lang="en-US" altLang="zh-CN" dirty="0" smtClean="0"/>
          </a:p>
          <a:p>
            <a:r>
              <a:rPr lang="en-US" altLang="zh-CN" dirty="0" smtClean="0"/>
              <a:t>Solve by Stochastic Gradient Descent (SGD)</a:t>
            </a:r>
            <a:endParaRPr lang="zh-CN" altLang="en-US" dirty="0"/>
          </a:p>
        </p:txBody>
      </p:sp>
      <p:pic>
        <p:nvPicPr>
          <p:cNvPr id="4" name="图片 3"/>
          <p:cNvPicPr>
            <a:picLocks noChangeAspect="1"/>
          </p:cNvPicPr>
          <p:nvPr/>
        </p:nvPicPr>
        <p:blipFill>
          <a:blip r:embed="rId3"/>
          <a:stretch>
            <a:fillRect/>
          </a:stretch>
        </p:blipFill>
        <p:spPr>
          <a:xfrm>
            <a:off x="1471210" y="2127700"/>
            <a:ext cx="5728081" cy="1051863"/>
          </a:xfrm>
          <a:prstGeom prst="rect">
            <a:avLst/>
          </a:prstGeom>
        </p:spPr>
      </p:pic>
      <p:pic>
        <p:nvPicPr>
          <p:cNvPr id="5" name="图片 4"/>
          <p:cNvPicPr>
            <a:picLocks noChangeAspect="1"/>
          </p:cNvPicPr>
          <p:nvPr/>
        </p:nvPicPr>
        <p:blipFill>
          <a:blip r:embed="rId4"/>
          <a:stretch>
            <a:fillRect/>
          </a:stretch>
        </p:blipFill>
        <p:spPr>
          <a:xfrm>
            <a:off x="1099826" y="4245177"/>
            <a:ext cx="6944351" cy="1691984"/>
          </a:xfrm>
          <a:prstGeom prst="rect">
            <a:avLst/>
          </a:prstGeom>
        </p:spPr>
      </p:pic>
    </p:spTree>
    <p:extLst>
      <p:ext uri="{BB962C8B-B14F-4D97-AF65-F5344CB8AC3E}">
        <p14:creationId xmlns:p14="http://schemas.microsoft.com/office/powerpoint/2010/main" val="2778840685"/>
      </p:ext>
    </p:extLst>
  </p:cSld>
  <p:clrMapOvr>
    <a:masterClrMapping/>
  </p:clrMapOvr>
  <p:transition advTm="19052">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Local Consistent FM Model</a:t>
            </a:r>
            <a:endParaRPr lang="zh-CN" altLang="en-US" dirty="0"/>
          </a:p>
        </p:txBody>
      </p:sp>
      <p:sp>
        <p:nvSpPr>
          <p:cNvPr id="3" name="内容占位符 2"/>
          <p:cNvSpPr>
            <a:spLocks noGrp="1"/>
          </p:cNvSpPr>
          <p:nvPr>
            <p:ph idx="1"/>
          </p:nvPr>
        </p:nvSpPr>
        <p:spPr/>
        <p:txBody>
          <a:bodyPr/>
          <a:lstStyle/>
          <a:p>
            <a:r>
              <a:rPr lang="en-US" altLang="zh-CN" dirty="0" smtClean="0"/>
              <a:t>Consistency degree between two nodes:</a:t>
            </a:r>
          </a:p>
          <a:p>
            <a:endParaRPr lang="en-US" altLang="zh-CN" dirty="0"/>
          </a:p>
          <a:p>
            <a:endParaRPr lang="en-US" altLang="zh-CN" dirty="0" smtClean="0"/>
          </a:p>
          <a:p>
            <a:r>
              <a:rPr lang="en-US" altLang="zh-CN" dirty="0" smtClean="0"/>
              <a:t>Incorporate the local consistency factor by a regularization term:</a:t>
            </a:r>
          </a:p>
          <a:p>
            <a:endParaRPr lang="zh-CN" altLang="en-US" dirty="0"/>
          </a:p>
        </p:txBody>
      </p:sp>
      <p:pic>
        <p:nvPicPr>
          <p:cNvPr id="4" name="图片 3"/>
          <p:cNvPicPr>
            <a:picLocks noChangeAspect="1"/>
          </p:cNvPicPr>
          <p:nvPr/>
        </p:nvPicPr>
        <p:blipFill>
          <a:blip r:embed="rId3"/>
          <a:stretch>
            <a:fillRect/>
          </a:stretch>
        </p:blipFill>
        <p:spPr>
          <a:xfrm>
            <a:off x="1821623" y="2175993"/>
            <a:ext cx="5287516" cy="1128889"/>
          </a:xfrm>
          <a:prstGeom prst="rect">
            <a:avLst/>
          </a:prstGeom>
        </p:spPr>
      </p:pic>
      <p:pic>
        <p:nvPicPr>
          <p:cNvPr id="5" name="图片 4"/>
          <p:cNvPicPr>
            <a:picLocks noChangeAspect="1"/>
          </p:cNvPicPr>
          <p:nvPr/>
        </p:nvPicPr>
        <p:blipFill>
          <a:blip r:embed="rId4"/>
          <a:stretch>
            <a:fillRect/>
          </a:stretch>
        </p:blipFill>
        <p:spPr>
          <a:xfrm>
            <a:off x="943009" y="4547694"/>
            <a:ext cx="7257982" cy="1883805"/>
          </a:xfrm>
          <a:prstGeom prst="rect">
            <a:avLst/>
          </a:prstGeom>
        </p:spPr>
      </p:pic>
    </p:spTree>
    <p:extLst>
      <p:ext uri="{BB962C8B-B14F-4D97-AF65-F5344CB8AC3E}">
        <p14:creationId xmlns:p14="http://schemas.microsoft.com/office/powerpoint/2010/main" val="3445186953"/>
      </p:ext>
    </p:extLst>
  </p:cSld>
  <p:clrMapOvr>
    <a:masterClrMapping/>
  </p:clrMapOvr>
  <p:transition advTm="32946">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Local Consistent FM Model</a:t>
            </a:r>
            <a:endParaRPr lang="zh-CN" altLang="en-US" dirty="0"/>
          </a:p>
        </p:txBody>
      </p:sp>
      <p:sp>
        <p:nvSpPr>
          <p:cNvPr id="3" name="内容占位符 2"/>
          <p:cNvSpPr>
            <a:spLocks noGrp="1"/>
          </p:cNvSpPr>
          <p:nvPr>
            <p:ph idx="1"/>
          </p:nvPr>
        </p:nvSpPr>
        <p:spPr/>
        <p:txBody>
          <a:bodyPr/>
          <a:lstStyle/>
          <a:p>
            <a:r>
              <a:rPr lang="en-US" altLang="zh-CN" dirty="0" smtClean="0"/>
              <a:t>Consistency degree between two nodes:</a:t>
            </a:r>
          </a:p>
          <a:p>
            <a:endParaRPr lang="en-US" altLang="zh-CN" dirty="0"/>
          </a:p>
          <a:p>
            <a:endParaRPr lang="en-US" altLang="zh-CN" dirty="0" smtClean="0"/>
          </a:p>
          <a:p>
            <a:r>
              <a:rPr lang="en-US" altLang="zh-CN" dirty="0" smtClean="0"/>
              <a:t>Incorporate the local consistency factor by a regularization term:</a:t>
            </a:r>
          </a:p>
          <a:p>
            <a:endParaRPr lang="zh-CN" altLang="en-US" dirty="0"/>
          </a:p>
        </p:txBody>
      </p:sp>
      <p:pic>
        <p:nvPicPr>
          <p:cNvPr id="4" name="图片 3"/>
          <p:cNvPicPr>
            <a:picLocks noChangeAspect="1"/>
          </p:cNvPicPr>
          <p:nvPr/>
        </p:nvPicPr>
        <p:blipFill>
          <a:blip r:embed="rId3"/>
          <a:stretch>
            <a:fillRect/>
          </a:stretch>
        </p:blipFill>
        <p:spPr>
          <a:xfrm>
            <a:off x="1821623" y="2175993"/>
            <a:ext cx="5287516" cy="1128889"/>
          </a:xfrm>
          <a:prstGeom prst="rect">
            <a:avLst/>
          </a:prstGeom>
        </p:spPr>
      </p:pic>
      <p:pic>
        <p:nvPicPr>
          <p:cNvPr id="5" name="图片 4"/>
          <p:cNvPicPr>
            <a:picLocks noChangeAspect="1"/>
          </p:cNvPicPr>
          <p:nvPr/>
        </p:nvPicPr>
        <p:blipFill>
          <a:blip r:embed="rId4"/>
          <a:stretch>
            <a:fillRect/>
          </a:stretch>
        </p:blipFill>
        <p:spPr>
          <a:xfrm>
            <a:off x="943009" y="4547694"/>
            <a:ext cx="7257982" cy="1883805"/>
          </a:xfrm>
          <a:prstGeom prst="rect">
            <a:avLst/>
          </a:prstGeom>
        </p:spPr>
      </p:pic>
      <p:sp>
        <p:nvSpPr>
          <p:cNvPr id="6" name="矩形 5"/>
          <p:cNvSpPr/>
          <p:nvPr/>
        </p:nvSpPr>
        <p:spPr>
          <a:xfrm>
            <a:off x="1662545" y="2175993"/>
            <a:ext cx="5569528" cy="1128889"/>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697700"/>
      </p:ext>
    </p:extLst>
  </p:cSld>
  <p:clrMapOvr>
    <a:masterClrMapping/>
  </p:clrMapOvr>
  <p:transition advTm="19022">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Local Consistent FM Model</a:t>
            </a:r>
            <a:endParaRPr lang="zh-CN" altLang="en-US" dirty="0"/>
          </a:p>
        </p:txBody>
      </p:sp>
      <p:sp>
        <p:nvSpPr>
          <p:cNvPr id="3" name="内容占位符 2"/>
          <p:cNvSpPr>
            <a:spLocks noGrp="1"/>
          </p:cNvSpPr>
          <p:nvPr>
            <p:ph idx="1"/>
          </p:nvPr>
        </p:nvSpPr>
        <p:spPr/>
        <p:txBody>
          <a:bodyPr/>
          <a:lstStyle/>
          <a:p>
            <a:r>
              <a:rPr lang="en-US" altLang="zh-CN" dirty="0" smtClean="0"/>
              <a:t>Consistency degree between two nodes:</a:t>
            </a:r>
          </a:p>
          <a:p>
            <a:endParaRPr lang="en-US" altLang="zh-CN" dirty="0"/>
          </a:p>
          <a:p>
            <a:endParaRPr lang="en-US" altLang="zh-CN" dirty="0" smtClean="0"/>
          </a:p>
          <a:p>
            <a:r>
              <a:rPr lang="en-US" altLang="zh-CN" dirty="0" smtClean="0"/>
              <a:t>Incorporate the local consistency factor by a regularization term:</a:t>
            </a:r>
          </a:p>
          <a:p>
            <a:endParaRPr lang="zh-CN" altLang="en-US" dirty="0"/>
          </a:p>
        </p:txBody>
      </p:sp>
      <p:pic>
        <p:nvPicPr>
          <p:cNvPr id="4" name="图片 3"/>
          <p:cNvPicPr>
            <a:picLocks noChangeAspect="1"/>
          </p:cNvPicPr>
          <p:nvPr/>
        </p:nvPicPr>
        <p:blipFill>
          <a:blip r:embed="rId3"/>
          <a:stretch>
            <a:fillRect/>
          </a:stretch>
        </p:blipFill>
        <p:spPr>
          <a:xfrm>
            <a:off x="1821623" y="2175993"/>
            <a:ext cx="5287516" cy="1128889"/>
          </a:xfrm>
          <a:prstGeom prst="rect">
            <a:avLst/>
          </a:prstGeom>
        </p:spPr>
      </p:pic>
      <p:pic>
        <p:nvPicPr>
          <p:cNvPr id="5" name="图片 4"/>
          <p:cNvPicPr>
            <a:picLocks noChangeAspect="1"/>
          </p:cNvPicPr>
          <p:nvPr/>
        </p:nvPicPr>
        <p:blipFill>
          <a:blip r:embed="rId4"/>
          <a:stretch>
            <a:fillRect/>
          </a:stretch>
        </p:blipFill>
        <p:spPr>
          <a:xfrm>
            <a:off x="943009" y="4547694"/>
            <a:ext cx="7257982" cy="1883805"/>
          </a:xfrm>
          <a:prstGeom prst="rect">
            <a:avLst/>
          </a:prstGeom>
        </p:spPr>
      </p:pic>
      <p:sp>
        <p:nvSpPr>
          <p:cNvPr id="7" name="矩形 6"/>
          <p:cNvSpPr/>
          <p:nvPr/>
        </p:nvSpPr>
        <p:spPr>
          <a:xfrm>
            <a:off x="943008" y="4547693"/>
            <a:ext cx="7535973" cy="1883805"/>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2432427888"/>
      </p:ext>
    </p:extLst>
  </p:cSld>
  <p:clrMapOvr>
    <a:masterClrMapping/>
  </p:clrMapOvr>
  <p:transition advTm="12177">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Model Learning – Two-step approach</a:t>
            </a:r>
            <a:endParaRPr lang="zh-CN" altLang="en-US" dirty="0"/>
          </a:p>
        </p:txBody>
      </p:sp>
      <p:sp>
        <p:nvSpPr>
          <p:cNvPr id="3" name="内容占位符 2"/>
          <p:cNvSpPr>
            <a:spLocks noGrp="1"/>
          </p:cNvSpPr>
          <p:nvPr>
            <p:ph idx="1"/>
          </p:nvPr>
        </p:nvSpPr>
        <p:spPr>
          <a:xfrm>
            <a:off x="457200" y="1600200"/>
            <a:ext cx="8229600" cy="5257800"/>
          </a:xfrm>
        </p:spPr>
        <p:txBody>
          <a:bodyPr>
            <a:normAutofit/>
          </a:bodyPr>
          <a:lstStyle/>
          <a:p>
            <a:r>
              <a:rPr lang="en-US" altLang="zh-CN" dirty="0" smtClean="0"/>
              <a:t>First step</a:t>
            </a:r>
          </a:p>
          <a:p>
            <a:pPr lvl="1"/>
            <a:r>
              <a:rPr lang="en-US" altLang="zh-CN" dirty="0" smtClean="0"/>
              <a:t>Optimize the FM terms in training data by SGD.</a:t>
            </a:r>
          </a:p>
          <a:p>
            <a:pPr marL="0" indent="0">
              <a:buNone/>
            </a:pPr>
            <a:r>
              <a:rPr lang="en-US" altLang="zh-CN" sz="2000" dirty="0"/>
              <a:t>.</a:t>
            </a:r>
          </a:p>
          <a:p>
            <a:pPr lvl="1"/>
            <a:endParaRPr lang="zh-CN" altLang="en-US" dirty="0"/>
          </a:p>
        </p:txBody>
      </p:sp>
      <p:pic>
        <p:nvPicPr>
          <p:cNvPr id="6" name="图片 5"/>
          <p:cNvPicPr>
            <a:picLocks noChangeAspect="1"/>
          </p:cNvPicPr>
          <p:nvPr/>
        </p:nvPicPr>
        <p:blipFill>
          <a:blip r:embed="rId3"/>
          <a:stretch>
            <a:fillRect/>
          </a:stretch>
        </p:blipFill>
        <p:spPr>
          <a:xfrm>
            <a:off x="1044609" y="3367632"/>
            <a:ext cx="7257982" cy="1883805"/>
          </a:xfrm>
          <a:prstGeom prst="rect">
            <a:avLst/>
          </a:prstGeom>
        </p:spPr>
      </p:pic>
      <p:sp>
        <p:nvSpPr>
          <p:cNvPr id="7" name="矩形 6"/>
          <p:cNvSpPr/>
          <p:nvPr/>
        </p:nvSpPr>
        <p:spPr>
          <a:xfrm>
            <a:off x="2235203" y="3401500"/>
            <a:ext cx="4385733" cy="1026878"/>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78639093"/>
      </p:ext>
    </p:extLst>
  </p:cSld>
  <p:clrMapOvr>
    <a:masterClrMapping/>
  </p:clrMapOvr>
  <p:transition advTm="16982">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Billion Dollar Industry</a:t>
            </a:r>
            <a:endParaRPr lang="zh-CN" altLang="en-US" dirty="0"/>
          </a:p>
        </p:txBody>
      </p:sp>
      <p:sp>
        <p:nvSpPr>
          <p:cNvPr id="3" name="内容占位符 2"/>
          <p:cNvSpPr>
            <a:spLocks noGrp="1"/>
          </p:cNvSpPr>
          <p:nvPr>
            <p:ph idx="1"/>
          </p:nvPr>
        </p:nvSpPr>
        <p:spPr/>
        <p:txBody>
          <a:bodyPr>
            <a:normAutofit/>
          </a:bodyPr>
          <a:lstStyle/>
          <a:p>
            <a:r>
              <a:rPr lang="en-US" altLang="zh-CN" dirty="0" smtClean="0"/>
              <a:t>Facebook</a:t>
            </a:r>
            <a:r>
              <a:rPr lang="en-US" altLang="zh-CN" baseline="30000" dirty="0" smtClean="0"/>
              <a:t>[1]</a:t>
            </a:r>
          </a:p>
          <a:p>
            <a:pPr lvl="1"/>
            <a:r>
              <a:rPr lang="en-US" altLang="zh-CN" dirty="0" smtClean="0">
                <a:solidFill>
                  <a:srgbClr val="C00000"/>
                </a:solidFill>
              </a:rPr>
              <a:t>250 million </a:t>
            </a:r>
            <a:r>
              <a:rPr lang="en-US" altLang="zh-CN" dirty="0" smtClean="0"/>
              <a:t>monthly players</a:t>
            </a:r>
          </a:p>
          <a:p>
            <a:pPr lvl="1"/>
            <a:r>
              <a:rPr lang="en-US" altLang="zh-CN" dirty="0" smtClean="0">
                <a:solidFill>
                  <a:srgbClr val="C00000"/>
                </a:solidFill>
              </a:rPr>
              <a:t>200 games </a:t>
            </a:r>
            <a:r>
              <a:rPr lang="en-US" altLang="zh-CN" dirty="0" smtClean="0"/>
              <a:t>with </a:t>
            </a:r>
            <a:r>
              <a:rPr lang="en-US" altLang="zh-CN" dirty="0">
                <a:solidFill>
                  <a:srgbClr val="C00000"/>
                </a:solidFill>
              </a:rPr>
              <a:t>&gt;</a:t>
            </a:r>
            <a:r>
              <a:rPr lang="en-US" altLang="zh-CN" dirty="0" smtClean="0">
                <a:solidFill>
                  <a:srgbClr val="C00000"/>
                </a:solidFill>
              </a:rPr>
              <a:t>1 million </a:t>
            </a:r>
            <a:r>
              <a:rPr lang="en-US" altLang="zh-CN" dirty="0" smtClean="0"/>
              <a:t>active players </a:t>
            </a:r>
          </a:p>
          <a:p>
            <a:pPr lvl="1"/>
            <a:r>
              <a:rPr lang="en-US" altLang="zh-CN" dirty="0" smtClean="0">
                <a:solidFill>
                  <a:srgbClr val="C00000"/>
                </a:solidFill>
              </a:rPr>
              <a:t>12%</a:t>
            </a:r>
            <a:r>
              <a:rPr lang="en-US" altLang="zh-CN" dirty="0" smtClean="0"/>
              <a:t> revenue</a:t>
            </a:r>
          </a:p>
          <a:p>
            <a:pPr lvl="1"/>
            <a:endParaRPr lang="en-US" altLang="zh-CN" dirty="0" smtClean="0"/>
          </a:p>
          <a:p>
            <a:r>
              <a:rPr lang="en-US" altLang="zh-CN" dirty="0" err="1" smtClean="0"/>
              <a:t>Tencent</a:t>
            </a:r>
            <a:r>
              <a:rPr lang="en-US" altLang="zh-CN" baseline="30000" dirty="0" smtClean="0"/>
              <a:t>[2]</a:t>
            </a:r>
            <a:r>
              <a:rPr lang="en-US" altLang="zh-CN" dirty="0" smtClean="0"/>
              <a:t> (Market Cap: </a:t>
            </a:r>
            <a:r>
              <a:rPr lang="en-US" altLang="zh-CN" dirty="0"/>
              <a:t>~</a:t>
            </a:r>
            <a:r>
              <a:rPr lang="en-US" altLang="zh-CN" dirty="0" smtClean="0"/>
              <a:t>150B $)</a:t>
            </a:r>
          </a:p>
          <a:p>
            <a:pPr lvl="1"/>
            <a:r>
              <a:rPr lang="en-US" altLang="zh-CN" dirty="0">
                <a:solidFill>
                  <a:srgbClr val="C00000"/>
                </a:solidFill>
              </a:rPr>
              <a:t>&gt;</a:t>
            </a:r>
            <a:r>
              <a:rPr lang="en-US" altLang="zh-CN" dirty="0" smtClean="0">
                <a:solidFill>
                  <a:srgbClr val="C00000"/>
                </a:solidFill>
              </a:rPr>
              <a:t>400 million </a:t>
            </a:r>
            <a:r>
              <a:rPr lang="en-US" altLang="zh-CN" dirty="0" smtClean="0"/>
              <a:t>players</a:t>
            </a:r>
          </a:p>
          <a:p>
            <a:pPr lvl="1"/>
            <a:r>
              <a:rPr lang="en-US" altLang="zh-CN" dirty="0" smtClean="0">
                <a:solidFill>
                  <a:srgbClr val="C00000"/>
                </a:solidFill>
              </a:rPr>
              <a:t>50%</a:t>
            </a:r>
            <a:r>
              <a:rPr lang="en-US" altLang="zh-CN" dirty="0" smtClean="0"/>
              <a:t> revenue</a:t>
            </a:r>
          </a:p>
          <a:p>
            <a:endParaRPr lang="en-US" altLang="zh-CN" dirty="0" smtClean="0"/>
          </a:p>
          <a:p>
            <a:endParaRPr lang="zh-CN" altLang="en-US" dirty="0"/>
          </a:p>
        </p:txBody>
      </p:sp>
      <p:sp>
        <p:nvSpPr>
          <p:cNvPr id="4" name="副标题 4"/>
          <p:cNvSpPr txBox="1">
            <a:spLocks/>
          </p:cNvSpPr>
          <p:nvPr/>
        </p:nvSpPr>
        <p:spPr bwMode="auto">
          <a:xfrm>
            <a:off x="207822" y="6308725"/>
            <a:ext cx="9144000" cy="440668"/>
          </a:xfrm>
          <a:prstGeom prst="rect">
            <a:avLst/>
          </a:prstGeom>
          <a:solidFill>
            <a:schemeClr val="bg1"/>
          </a:solidFill>
          <a:ln w="9525">
            <a:solidFill>
              <a:schemeClr val="bg1"/>
            </a:solidFill>
            <a:miter lim="800000"/>
            <a:headEnd/>
            <a:tailEnd/>
          </a:ln>
        </p:spPr>
        <p:txBody>
          <a:bodyPr vert="horz" wrap="square" lIns="180000" tIns="45720" rIns="72000" bIns="45720" numCol="1" anchor="ctr" anchorCtr="0" compatLnSpc="1">
            <a:prstTxWarp prst="textNoShape">
              <a:avLst/>
            </a:prstTxWarp>
          </a:bodyPr>
          <a:lstStyle/>
          <a:p>
            <a:r>
              <a:rPr lang="en-US" altLang="zh-CN" sz="1400" dirty="0"/>
              <a:t>[1] Facebook 2013 First Quarter Report</a:t>
            </a:r>
          </a:p>
          <a:p>
            <a:r>
              <a:rPr lang="en-US" altLang="zh-CN" sz="1400" dirty="0"/>
              <a:t>[2] </a:t>
            </a:r>
            <a:r>
              <a:rPr lang="en-US" altLang="zh-CN" sz="1400" dirty="0" err="1"/>
              <a:t>Tencent</a:t>
            </a:r>
            <a:r>
              <a:rPr lang="en-US" altLang="zh-CN" sz="1400" dirty="0"/>
              <a:t> 2013 </a:t>
            </a:r>
            <a:r>
              <a:rPr lang="en-US" altLang="zh-CN" sz="1400" dirty="0" err="1"/>
              <a:t>Anual</a:t>
            </a:r>
            <a:r>
              <a:rPr lang="en-US" altLang="zh-CN" sz="1400" dirty="0"/>
              <a:t> Report</a:t>
            </a:r>
          </a:p>
        </p:txBody>
      </p:sp>
      <p:pic>
        <p:nvPicPr>
          <p:cNvPr id="7" name="图片 6"/>
          <p:cNvPicPr>
            <a:picLocks noChangeAspect="1"/>
          </p:cNvPicPr>
          <p:nvPr/>
        </p:nvPicPr>
        <p:blipFill>
          <a:blip r:embed="rId3"/>
          <a:stretch>
            <a:fillRect/>
          </a:stretch>
        </p:blipFill>
        <p:spPr>
          <a:xfrm>
            <a:off x="6295415" y="1600198"/>
            <a:ext cx="2637129" cy="990080"/>
          </a:xfrm>
          <a:prstGeom prst="rect">
            <a:avLst/>
          </a:prstGeom>
        </p:spPr>
      </p:pic>
      <p:pic>
        <p:nvPicPr>
          <p:cNvPr id="9" name="Picture 11"/>
          <p:cNvPicPr>
            <a:picLocks noChangeAspect="1" noChangeArrowheads="1"/>
          </p:cNvPicPr>
          <p:nvPr/>
        </p:nvPicPr>
        <p:blipFill>
          <a:blip r:embed="rId4" cstate="print"/>
          <a:srcRect/>
          <a:stretch>
            <a:fillRect/>
          </a:stretch>
        </p:blipFill>
        <p:spPr bwMode="auto">
          <a:xfrm>
            <a:off x="7263938" y="4424654"/>
            <a:ext cx="1422862" cy="1422862"/>
          </a:xfrm>
          <a:prstGeom prst="rect">
            <a:avLst/>
          </a:prstGeom>
          <a:noFill/>
          <a:ln w="9525">
            <a:noFill/>
            <a:miter lim="800000"/>
            <a:headEnd/>
            <a:tailEnd/>
          </a:ln>
        </p:spPr>
      </p:pic>
      <p:sp>
        <p:nvSpPr>
          <p:cNvPr id="8" name="矩形 7"/>
          <p:cNvSpPr/>
          <p:nvPr/>
        </p:nvSpPr>
        <p:spPr>
          <a:xfrm>
            <a:off x="123941" y="2882668"/>
            <a:ext cx="8896121" cy="1446550"/>
          </a:xfrm>
          <a:prstGeom prst="rect">
            <a:avLst/>
          </a:prstGeom>
          <a:solidFill>
            <a:schemeClr val="accent1">
              <a:lumMod val="40000"/>
              <a:lumOff val="60000"/>
            </a:schemeClr>
          </a:solidFill>
        </p:spPr>
        <p:txBody>
          <a:bodyPr wrap="square" lIns="91440" tIns="45720" rIns="91440" bIns="45720">
            <a:spAutoFit/>
          </a:bodyPr>
          <a:lstStyle/>
          <a:p>
            <a:pPr algn="ctr"/>
            <a:r>
              <a:rPr lang="en-US" altLang="zh-CN" sz="4400" dirty="0">
                <a:ln w="0"/>
                <a:solidFill>
                  <a:srgbClr val="7030A0"/>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rPr>
              <a:t>Not only keep players playing,</a:t>
            </a:r>
          </a:p>
          <a:p>
            <a:pPr algn="ctr"/>
            <a:r>
              <a:rPr lang="en-US" altLang="zh-CN" sz="4400" dirty="0">
                <a:ln w="0"/>
                <a:solidFill>
                  <a:srgbClr val="7030A0"/>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rPr>
              <a:t>but also make them pay.</a:t>
            </a:r>
            <a:endParaRPr lang="zh-CN" altLang="en-US" sz="4400" dirty="0">
              <a:ln w="0"/>
              <a:solidFill>
                <a:srgbClr val="7030A0"/>
              </a:solidFill>
              <a:effectLst>
                <a:outerShdw blurRad="38100" dist="19050" dir="2700000" algn="tl" rotWithShape="0">
                  <a:schemeClr val="dk1">
                    <a:alpha val="40000"/>
                  </a:schemeClr>
                </a:outerShdw>
              </a:effectLst>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38214282"/>
      </p:ext>
    </p:extLst>
  </p:cSld>
  <p:clrMapOvr>
    <a:masterClrMapping/>
  </p:clrMapOvr>
  <p:transition advTm="13043">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435129" y="4838078"/>
            <a:ext cx="6819900" cy="1438275"/>
          </a:xfrm>
          <a:prstGeom prst="rect">
            <a:avLst/>
          </a:prstGeom>
        </p:spPr>
      </p:pic>
      <p:sp>
        <p:nvSpPr>
          <p:cNvPr id="2" name="标题 1"/>
          <p:cNvSpPr>
            <a:spLocks noGrp="1"/>
          </p:cNvSpPr>
          <p:nvPr>
            <p:ph type="title"/>
          </p:nvPr>
        </p:nvSpPr>
        <p:spPr/>
        <p:txBody>
          <a:bodyPr>
            <a:normAutofit fontScale="90000"/>
          </a:bodyPr>
          <a:lstStyle/>
          <a:p>
            <a:r>
              <a:rPr lang="en-US" altLang="zh-CN" dirty="0" smtClean="0"/>
              <a:t>Model Learning – Two-step approach</a:t>
            </a:r>
            <a:endParaRPr lang="zh-CN" altLang="en-US" dirty="0"/>
          </a:p>
        </p:txBody>
      </p:sp>
      <p:sp>
        <p:nvSpPr>
          <p:cNvPr id="3" name="内容占位符 2"/>
          <p:cNvSpPr>
            <a:spLocks noGrp="1"/>
          </p:cNvSpPr>
          <p:nvPr>
            <p:ph idx="1"/>
          </p:nvPr>
        </p:nvSpPr>
        <p:spPr>
          <a:xfrm>
            <a:off x="457200" y="1600200"/>
            <a:ext cx="8229600" cy="5257800"/>
          </a:xfrm>
        </p:spPr>
        <p:txBody>
          <a:bodyPr>
            <a:normAutofit lnSpcReduction="10000"/>
          </a:bodyPr>
          <a:lstStyle/>
          <a:p>
            <a:r>
              <a:rPr lang="en-US" altLang="zh-CN" dirty="0" smtClean="0"/>
              <a:t>First step</a:t>
            </a:r>
          </a:p>
          <a:p>
            <a:pPr lvl="1"/>
            <a:r>
              <a:rPr lang="en-US" altLang="zh-CN" dirty="0" smtClean="0"/>
              <a:t>Optimize the FM terms in training data b    SGD.</a:t>
            </a:r>
          </a:p>
          <a:p>
            <a:endParaRPr lang="en-US" altLang="zh-CN" dirty="0" smtClean="0"/>
          </a:p>
          <a:p>
            <a:r>
              <a:rPr lang="en-US" altLang="zh-CN" dirty="0" smtClean="0"/>
              <a:t>Second step</a:t>
            </a:r>
          </a:p>
          <a:p>
            <a:pPr lvl="1"/>
            <a:r>
              <a:rPr lang="en-US" altLang="zh-CN" dirty="0" smtClean="0"/>
              <a:t>Optimize the local consistency terms by local propagation.</a:t>
            </a:r>
          </a:p>
          <a:p>
            <a:pPr lvl="1"/>
            <a:endParaRPr lang="en-US" altLang="zh-CN" dirty="0"/>
          </a:p>
          <a:p>
            <a:pPr lvl="1"/>
            <a:endParaRPr lang="en-US" altLang="zh-CN" dirty="0" smtClean="0"/>
          </a:p>
          <a:p>
            <a:pPr lvl="1"/>
            <a:endParaRPr lang="en-US" altLang="zh-CN" sz="2000" dirty="0"/>
          </a:p>
          <a:p>
            <a:pPr marL="457200" lvl="1" indent="0">
              <a:buNone/>
            </a:pPr>
            <a:r>
              <a:rPr lang="en-US" altLang="zh-CN" sz="2000" dirty="0"/>
              <a:t>Where                 is a parameter to control the propagation rate.</a:t>
            </a:r>
          </a:p>
          <a:p>
            <a:pPr lvl="1"/>
            <a:endParaRPr lang="zh-CN" altLang="en-US" dirty="0"/>
          </a:p>
        </p:txBody>
      </p:sp>
      <p:pic>
        <p:nvPicPr>
          <p:cNvPr id="5" name="图片 4"/>
          <p:cNvPicPr>
            <a:picLocks noChangeAspect="1"/>
          </p:cNvPicPr>
          <p:nvPr/>
        </p:nvPicPr>
        <p:blipFill>
          <a:blip r:embed="rId4"/>
          <a:stretch>
            <a:fillRect/>
          </a:stretch>
        </p:blipFill>
        <p:spPr>
          <a:xfrm>
            <a:off x="1871828" y="6153580"/>
            <a:ext cx="985389" cy="313274"/>
          </a:xfrm>
          <a:prstGeom prst="rect">
            <a:avLst/>
          </a:prstGeom>
        </p:spPr>
      </p:pic>
      <p:pic>
        <p:nvPicPr>
          <p:cNvPr id="7" name="图片 6"/>
          <p:cNvPicPr>
            <a:picLocks noChangeAspect="1"/>
          </p:cNvPicPr>
          <p:nvPr/>
        </p:nvPicPr>
        <p:blipFill>
          <a:blip r:embed="rId5"/>
          <a:stretch>
            <a:fillRect/>
          </a:stretch>
        </p:blipFill>
        <p:spPr>
          <a:xfrm>
            <a:off x="457200" y="1476672"/>
            <a:ext cx="7257982" cy="1883805"/>
          </a:xfrm>
          <a:prstGeom prst="rect">
            <a:avLst/>
          </a:prstGeom>
        </p:spPr>
      </p:pic>
      <p:sp>
        <p:nvSpPr>
          <p:cNvPr id="8" name="矩形 7"/>
          <p:cNvSpPr/>
          <p:nvPr/>
        </p:nvSpPr>
        <p:spPr>
          <a:xfrm>
            <a:off x="2641602" y="2336802"/>
            <a:ext cx="5230397" cy="1082707"/>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2424255157"/>
      </p:ext>
    </p:extLst>
  </p:cSld>
  <p:clrMapOvr>
    <a:masterClrMapping/>
  </p:clrMapOvr>
  <p:transition advTm="19071">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Time Complexity</a:t>
            </a:r>
            <a:endParaRPr lang="zh-CN" altLang="en-US" dirty="0"/>
          </a:p>
        </p:txBody>
      </p:sp>
      <p:sp>
        <p:nvSpPr>
          <p:cNvPr id="3" name="内容占位符 2"/>
          <p:cNvSpPr>
            <a:spLocks noGrp="1"/>
          </p:cNvSpPr>
          <p:nvPr>
            <p:ph idx="1"/>
          </p:nvPr>
        </p:nvSpPr>
        <p:spPr>
          <a:xfrm>
            <a:off x="457200" y="1625960"/>
            <a:ext cx="8229600" cy="4525963"/>
          </a:xfrm>
        </p:spPr>
        <p:txBody>
          <a:bodyPr/>
          <a:lstStyle/>
          <a:p>
            <a:r>
              <a:rPr lang="en-US" altLang="zh-CN" dirty="0" smtClean="0"/>
              <a:t>Directly apply SGD:  </a:t>
            </a:r>
          </a:p>
          <a:p>
            <a:endParaRPr lang="en-US" altLang="zh-CN" dirty="0"/>
          </a:p>
          <a:p>
            <a:r>
              <a:rPr lang="en-US" altLang="zh-CN" dirty="0"/>
              <a:t>Our </a:t>
            </a:r>
            <a:r>
              <a:rPr lang="en-US" altLang="zh-CN" dirty="0" smtClean="0"/>
              <a:t>approach:</a:t>
            </a:r>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3521367" y="2913854"/>
            <a:ext cx="3380641" cy="435132"/>
          </a:xfrm>
          <a:prstGeom prst="rect">
            <a:avLst/>
          </a:prstGeom>
        </p:spPr>
      </p:pic>
      <p:pic>
        <p:nvPicPr>
          <p:cNvPr id="5" name="图片 4"/>
          <p:cNvPicPr>
            <a:picLocks noChangeAspect="1"/>
          </p:cNvPicPr>
          <p:nvPr/>
        </p:nvPicPr>
        <p:blipFill>
          <a:blip r:embed="rId4"/>
          <a:stretch>
            <a:fillRect/>
          </a:stretch>
        </p:blipFill>
        <p:spPr>
          <a:xfrm>
            <a:off x="4533365" y="1697886"/>
            <a:ext cx="2105729" cy="593367"/>
          </a:xfrm>
          <a:prstGeom prst="rect">
            <a:avLst/>
          </a:prstGeom>
        </p:spPr>
      </p:pic>
    </p:spTree>
    <p:extLst>
      <p:ext uri="{BB962C8B-B14F-4D97-AF65-F5344CB8AC3E}">
        <p14:creationId xmlns:p14="http://schemas.microsoft.com/office/powerpoint/2010/main" val="3698813522"/>
      </p:ext>
    </p:extLst>
  </p:cSld>
  <p:clrMapOvr>
    <a:masterClrMapping/>
  </p:clrMapOvr>
  <p:transition advTm="31119">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Experimental Setup</a:t>
            </a:r>
            <a:endParaRPr lang="zh-CN" altLang="en-US" dirty="0"/>
          </a:p>
        </p:txBody>
      </p:sp>
      <p:sp>
        <p:nvSpPr>
          <p:cNvPr id="3" name="内容占位符 2"/>
          <p:cNvSpPr>
            <a:spLocks noGrp="1"/>
          </p:cNvSpPr>
          <p:nvPr>
            <p:ph idx="1"/>
          </p:nvPr>
        </p:nvSpPr>
        <p:spPr>
          <a:xfrm>
            <a:off x="457200" y="1600200"/>
            <a:ext cx="8480738" cy="4864994"/>
          </a:xfrm>
        </p:spPr>
        <p:txBody>
          <a:bodyPr>
            <a:noAutofit/>
          </a:bodyPr>
          <a:lstStyle/>
          <a:p>
            <a:r>
              <a:rPr lang="en-US" altLang="zh-CN" sz="3600" dirty="0" smtClean="0"/>
              <a:t>Datasets</a:t>
            </a:r>
            <a:endParaRPr lang="en-US" altLang="zh-CN" dirty="0" smtClean="0"/>
          </a:p>
          <a:p>
            <a:pPr lvl="1"/>
            <a:r>
              <a:rPr lang="en-US" altLang="zh-CN" sz="3200" dirty="0" smtClean="0"/>
              <a:t>QQ Speed</a:t>
            </a:r>
          </a:p>
          <a:p>
            <a:pPr lvl="1"/>
            <a:r>
              <a:rPr lang="en-US" altLang="zh-CN" sz="3200" dirty="0"/>
              <a:t>Dungeon &amp; Fighter Online (DNF</a:t>
            </a:r>
            <a:r>
              <a:rPr lang="en-US" altLang="zh-CN" sz="3200" dirty="0" smtClean="0"/>
              <a:t>)</a:t>
            </a:r>
          </a:p>
          <a:p>
            <a:r>
              <a:rPr lang="en-US" altLang="zh-CN" sz="3600" dirty="0" smtClean="0"/>
              <a:t>Task</a:t>
            </a:r>
          </a:p>
          <a:p>
            <a:pPr lvl="1"/>
            <a:r>
              <a:rPr lang="en-US" altLang="zh-CN" sz="3200" dirty="0" smtClean="0"/>
              <a:t>Predict new payers from free users	</a:t>
            </a:r>
          </a:p>
          <a:p>
            <a:r>
              <a:rPr lang="en-US" altLang="zh-CN" sz="3600" dirty="0" smtClean="0"/>
              <a:t>Training and test data</a:t>
            </a:r>
          </a:p>
          <a:p>
            <a:pPr lvl="1"/>
            <a:r>
              <a:rPr lang="en-US" altLang="zh-CN" sz="3200" dirty="0" smtClean="0"/>
              <a:t>Split the datasets by time</a:t>
            </a:r>
          </a:p>
          <a:p>
            <a:pPr lvl="1"/>
            <a:r>
              <a:rPr lang="en-US" altLang="zh-CN" sz="3200" dirty="0" smtClean="0"/>
              <a:t> Same time length for training and test</a:t>
            </a:r>
          </a:p>
        </p:txBody>
      </p:sp>
    </p:spTree>
    <p:extLst>
      <p:ext uri="{BB962C8B-B14F-4D97-AF65-F5344CB8AC3E}">
        <p14:creationId xmlns:p14="http://schemas.microsoft.com/office/powerpoint/2010/main" val="2938073052"/>
      </p:ext>
    </p:extLst>
  </p:cSld>
  <p:clrMapOvr>
    <a:masterClrMapping/>
  </p:clrMapOvr>
  <p:transition advTm="29931">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Results of Different Methods</a:t>
            </a:r>
            <a:endParaRPr lang="zh-CN" altLang="en-US" dirty="0"/>
          </a:p>
        </p:txBody>
      </p:sp>
      <p:pic>
        <p:nvPicPr>
          <p:cNvPr id="4" name="内容占位符 3"/>
          <p:cNvPicPr>
            <a:picLocks noGrp="1" noChangeAspect="1"/>
          </p:cNvPicPr>
          <p:nvPr>
            <p:ph idx="1"/>
          </p:nvPr>
        </p:nvPicPr>
        <p:blipFill>
          <a:blip r:embed="rId3"/>
          <a:stretch>
            <a:fillRect/>
          </a:stretch>
        </p:blipFill>
        <p:spPr>
          <a:xfrm>
            <a:off x="514782" y="1613079"/>
            <a:ext cx="8172018" cy="4858838"/>
          </a:xfrm>
          <a:prstGeom prst="rect">
            <a:avLst/>
          </a:prstGeom>
        </p:spPr>
      </p:pic>
      <p:sp>
        <p:nvSpPr>
          <p:cNvPr id="5" name="矩形 4"/>
          <p:cNvSpPr/>
          <p:nvPr/>
        </p:nvSpPr>
        <p:spPr>
          <a:xfrm>
            <a:off x="2201333" y="2082800"/>
            <a:ext cx="1622521" cy="4201622"/>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09951579"/>
      </p:ext>
    </p:extLst>
  </p:cSld>
  <p:clrMapOvr>
    <a:masterClrMapping/>
  </p:clrMapOvr>
  <p:transition advTm="20930">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Results of Different Methods</a:t>
            </a:r>
            <a:endParaRPr lang="zh-CN" altLang="en-US" dirty="0"/>
          </a:p>
        </p:txBody>
      </p:sp>
      <p:pic>
        <p:nvPicPr>
          <p:cNvPr id="4" name="内容占位符 3"/>
          <p:cNvPicPr>
            <a:picLocks noGrp="1" noChangeAspect="1"/>
          </p:cNvPicPr>
          <p:nvPr>
            <p:ph idx="1"/>
          </p:nvPr>
        </p:nvPicPr>
        <p:blipFill>
          <a:blip r:embed="rId3"/>
          <a:stretch>
            <a:fillRect/>
          </a:stretch>
        </p:blipFill>
        <p:spPr>
          <a:xfrm>
            <a:off x="514782" y="1613079"/>
            <a:ext cx="8172018" cy="4858838"/>
          </a:xfrm>
          <a:prstGeom prst="rect">
            <a:avLst/>
          </a:prstGeom>
        </p:spPr>
      </p:pic>
      <p:sp>
        <p:nvSpPr>
          <p:cNvPr id="5" name="矩形 4"/>
          <p:cNvSpPr/>
          <p:nvPr/>
        </p:nvSpPr>
        <p:spPr>
          <a:xfrm>
            <a:off x="2201333" y="3759200"/>
            <a:ext cx="6214534" cy="457200"/>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201333" y="5892802"/>
            <a:ext cx="6214534" cy="469721"/>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9466223"/>
      </p:ext>
    </p:extLst>
  </p:cSld>
  <p:clrMapOvr>
    <a:masterClrMapping/>
  </p:clrMapOvr>
  <p:transition advTm="21152">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Feature Contribution</a:t>
            </a:r>
            <a:endParaRPr lang="zh-CN" altLang="en-US" dirty="0"/>
          </a:p>
        </p:txBody>
      </p:sp>
      <p:pic>
        <p:nvPicPr>
          <p:cNvPr id="3" name="图片 2"/>
          <p:cNvPicPr>
            <a:picLocks noChangeAspect="1"/>
          </p:cNvPicPr>
          <p:nvPr/>
        </p:nvPicPr>
        <p:blipFill>
          <a:blip r:embed="rId3"/>
          <a:stretch>
            <a:fillRect/>
          </a:stretch>
        </p:blipFill>
        <p:spPr>
          <a:xfrm>
            <a:off x="0" y="1417640"/>
            <a:ext cx="9144000" cy="4022361"/>
          </a:xfrm>
          <a:prstGeom prst="rect">
            <a:avLst/>
          </a:prstGeom>
        </p:spPr>
      </p:pic>
      <p:sp>
        <p:nvSpPr>
          <p:cNvPr id="4" name="文本框 3"/>
          <p:cNvSpPr txBox="1"/>
          <p:nvPr/>
        </p:nvSpPr>
        <p:spPr>
          <a:xfrm>
            <a:off x="592669" y="5573008"/>
            <a:ext cx="8094133" cy="1200329"/>
          </a:xfrm>
          <a:prstGeom prst="rect">
            <a:avLst/>
          </a:prstGeom>
          <a:noFill/>
        </p:spPr>
        <p:txBody>
          <a:bodyPr wrap="square" rtlCol="0">
            <a:spAutoFit/>
          </a:bodyPr>
          <a:lstStyle/>
          <a:p>
            <a:r>
              <a:rPr lang="en-US" altLang="zh-CN" sz="2400" dirty="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t>LCFM-A</a:t>
            </a: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 stands for removing attribute features</a:t>
            </a:r>
          </a:p>
          <a:p>
            <a:r>
              <a:rPr lang="en-US" altLang="zh-CN" sz="2400" dirty="0">
                <a:solidFill>
                  <a:srgbClr val="00B0F0"/>
                </a:solidFill>
                <a:latin typeface="Arial Unicode MS" panose="020B0604020202020204" pitchFamily="34" charset="-122"/>
                <a:ea typeface="Arial Unicode MS" panose="020B0604020202020204" pitchFamily="34" charset="-122"/>
                <a:cs typeface="Arial Unicode MS" panose="020B0604020202020204" pitchFamily="34" charset="-122"/>
              </a:rPr>
              <a:t>LCFM-S</a:t>
            </a: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 stands for removing social effect features</a:t>
            </a:r>
          </a:p>
          <a:p>
            <a:r>
              <a:rPr lang="en-US" altLang="zh-CN" sz="240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LCFM-B</a:t>
            </a: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 stands for removing in-game behavior features</a:t>
            </a:r>
            <a:endPar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1898828352"/>
      </p:ext>
    </p:extLst>
  </p:cSld>
  <p:clrMapOvr>
    <a:masterClrMapping/>
  </p:clrMapOvr>
  <p:transition advTm="38132">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Online Test</a:t>
            </a:r>
            <a:endParaRPr lang="zh-CN" altLang="en-US" dirty="0"/>
          </a:p>
        </p:txBody>
      </p:sp>
      <p:sp>
        <p:nvSpPr>
          <p:cNvPr id="3" name="内容占位符 2"/>
          <p:cNvSpPr>
            <a:spLocks noGrp="1"/>
          </p:cNvSpPr>
          <p:nvPr>
            <p:ph idx="1"/>
          </p:nvPr>
        </p:nvSpPr>
        <p:spPr/>
        <p:txBody>
          <a:bodyPr/>
          <a:lstStyle/>
          <a:p>
            <a:r>
              <a:rPr lang="en-US" altLang="zh-CN" dirty="0" smtClean="0"/>
              <a:t>Test setting</a:t>
            </a:r>
          </a:p>
          <a:p>
            <a:pPr lvl="1"/>
            <a:r>
              <a:rPr lang="en-US" altLang="zh-CN" dirty="0" smtClean="0"/>
              <a:t>Two groups: </a:t>
            </a:r>
            <a:r>
              <a:rPr lang="en-US" altLang="zh-CN" i="1" dirty="0" smtClean="0"/>
              <a:t>test group</a:t>
            </a:r>
            <a:r>
              <a:rPr lang="en-US" altLang="zh-CN" dirty="0" smtClean="0"/>
              <a:t> and </a:t>
            </a:r>
            <a:r>
              <a:rPr lang="en-US" altLang="zh-CN" i="1" dirty="0" smtClean="0"/>
              <a:t>control group</a:t>
            </a:r>
            <a:r>
              <a:rPr lang="en-US" altLang="zh-CN" dirty="0" smtClean="0"/>
              <a:t>.</a:t>
            </a:r>
          </a:p>
          <a:p>
            <a:pPr lvl="1"/>
            <a:r>
              <a:rPr lang="en-US" altLang="zh-CN" dirty="0" smtClean="0"/>
              <a:t>Send messages to invite the users to attend a promotion activity.</a:t>
            </a:r>
          </a:p>
          <a:p>
            <a:endParaRPr lang="zh-CN" altLang="en-US" dirty="0"/>
          </a:p>
        </p:txBody>
      </p:sp>
      <p:pic>
        <p:nvPicPr>
          <p:cNvPr id="4" name="图片 3"/>
          <p:cNvPicPr>
            <a:picLocks noChangeAspect="1"/>
          </p:cNvPicPr>
          <p:nvPr/>
        </p:nvPicPr>
        <p:blipFill>
          <a:blip r:embed="rId3"/>
          <a:stretch>
            <a:fillRect/>
          </a:stretch>
        </p:blipFill>
        <p:spPr>
          <a:xfrm>
            <a:off x="4780385" y="3335630"/>
            <a:ext cx="3711219" cy="3376343"/>
          </a:xfrm>
          <a:prstGeom prst="rect">
            <a:avLst/>
          </a:prstGeom>
        </p:spPr>
      </p:pic>
    </p:spTree>
    <p:extLst>
      <p:ext uri="{BB962C8B-B14F-4D97-AF65-F5344CB8AC3E}">
        <p14:creationId xmlns:p14="http://schemas.microsoft.com/office/powerpoint/2010/main" val="1059936075"/>
      </p:ext>
    </p:extLst>
  </p:cSld>
  <p:clrMapOvr>
    <a:masterClrMapping/>
  </p:clrMapOvr>
  <p:transition advTm="38028">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Online Test</a:t>
            </a:r>
            <a:endParaRPr lang="zh-CN" altLang="en-US" dirty="0"/>
          </a:p>
        </p:txBody>
      </p:sp>
      <p:sp>
        <p:nvSpPr>
          <p:cNvPr id="3" name="内容占位符 2"/>
          <p:cNvSpPr>
            <a:spLocks noGrp="1"/>
          </p:cNvSpPr>
          <p:nvPr>
            <p:ph idx="1"/>
          </p:nvPr>
        </p:nvSpPr>
        <p:spPr>
          <a:xfrm>
            <a:off x="231821" y="1600200"/>
            <a:ext cx="8912180" cy="5257800"/>
          </a:xfrm>
        </p:spPr>
        <p:txBody>
          <a:bodyPr>
            <a:normAutofit/>
          </a:bodyPr>
          <a:lstStyle/>
          <a:p>
            <a:r>
              <a:rPr lang="en-US" altLang="zh-CN" dirty="0" smtClean="0"/>
              <a:t>Test setting</a:t>
            </a:r>
          </a:p>
          <a:p>
            <a:pPr lvl="1"/>
            <a:r>
              <a:rPr lang="en-US" altLang="zh-CN" dirty="0" smtClean="0"/>
              <a:t>Two groups: </a:t>
            </a:r>
            <a:r>
              <a:rPr lang="en-US" altLang="zh-CN" i="1" dirty="0" smtClean="0"/>
              <a:t>test group</a:t>
            </a:r>
            <a:r>
              <a:rPr lang="en-US" altLang="zh-CN" dirty="0" smtClean="0"/>
              <a:t> and </a:t>
            </a:r>
            <a:r>
              <a:rPr lang="en-US" altLang="zh-CN" i="1" dirty="0" smtClean="0"/>
              <a:t>control group</a:t>
            </a:r>
            <a:r>
              <a:rPr lang="en-US" altLang="zh-CN" dirty="0" smtClean="0"/>
              <a:t>.</a:t>
            </a:r>
            <a:endParaRPr lang="en-US" altLang="zh-CN" i="1" dirty="0" smtClean="0"/>
          </a:p>
          <a:p>
            <a:pPr lvl="1"/>
            <a:r>
              <a:rPr lang="en-US" altLang="zh-CN" dirty="0" smtClean="0"/>
              <a:t>Send messages to invite the users to attend a promotion activity.</a:t>
            </a:r>
          </a:p>
          <a:p>
            <a:r>
              <a:rPr lang="en-US" altLang="zh-CN" dirty="0" smtClean="0"/>
              <a:t>Evaluation metric:</a:t>
            </a:r>
          </a:p>
          <a:p>
            <a:endParaRPr lang="en-US" altLang="zh-CN" dirty="0"/>
          </a:p>
          <a:p>
            <a:endParaRPr lang="en-US" altLang="zh-CN" dirty="0" smtClean="0"/>
          </a:p>
          <a:p>
            <a:pPr marL="0" indent="0">
              <a:buNone/>
            </a:pPr>
            <a:r>
              <a:rPr lang="en-US" altLang="zh-CN" sz="2800" dirty="0"/>
              <a:t>where CR means the new payer </a:t>
            </a:r>
            <a:r>
              <a:rPr lang="en-US" altLang="zh-CN" sz="2800" b="1" dirty="0" err="1" smtClean="0">
                <a:solidFill>
                  <a:srgbClr val="FF0000"/>
                </a:solidFill>
              </a:rPr>
              <a:t>c</a:t>
            </a:r>
            <a:r>
              <a:rPr lang="en-US" altLang="zh-CN" sz="2800" dirty="0" err="1" smtClean="0"/>
              <a:t>onvertion</a:t>
            </a:r>
            <a:r>
              <a:rPr lang="en-US" altLang="zh-CN" sz="2800" dirty="0" smtClean="0"/>
              <a:t> </a:t>
            </a:r>
            <a:r>
              <a:rPr lang="en-US" altLang="zh-CN" sz="2800" b="1" dirty="0">
                <a:solidFill>
                  <a:srgbClr val="FF0000"/>
                </a:solidFill>
              </a:rPr>
              <a:t>r</a:t>
            </a:r>
            <a:r>
              <a:rPr lang="en-US" altLang="zh-CN" sz="2800" dirty="0"/>
              <a:t>ate.</a:t>
            </a:r>
          </a:p>
          <a:p>
            <a:pPr marL="0" indent="0">
              <a:buNone/>
            </a:pPr>
            <a:r>
              <a:rPr lang="en-US" altLang="zh-CN" sz="2800" dirty="0"/>
              <a:t>Prior strategy: suggests users mainly by their activities.</a:t>
            </a:r>
          </a:p>
          <a:p>
            <a:endParaRPr lang="zh-CN" altLang="en-US" dirty="0"/>
          </a:p>
        </p:txBody>
      </p:sp>
      <p:pic>
        <p:nvPicPr>
          <p:cNvPr id="4" name="图片 3"/>
          <p:cNvPicPr>
            <a:picLocks noChangeAspect="1"/>
          </p:cNvPicPr>
          <p:nvPr/>
        </p:nvPicPr>
        <p:blipFill>
          <a:blip r:embed="rId3"/>
          <a:stretch>
            <a:fillRect/>
          </a:stretch>
        </p:blipFill>
        <p:spPr>
          <a:xfrm>
            <a:off x="1935655" y="4058277"/>
            <a:ext cx="4822476" cy="1260698"/>
          </a:xfrm>
          <a:prstGeom prst="rect">
            <a:avLst/>
          </a:prstGeom>
        </p:spPr>
      </p:pic>
    </p:spTree>
    <p:extLst>
      <p:ext uri="{BB962C8B-B14F-4D97-AF65-F5344CB8AC3E}">
        <p14:creationId xmlns:p14="http://schemas.microsoft.com/office/powerpoint/2010/main" val="3353881705"/>
      </p:ext>
    </p:extLst>
  </p:cSld>
  <p:clrMapOvr>
    <a:masterClrMapping/>
  </p:clrMapOvr>
  <p:transition advTm="21032">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316522" y="4105834"/>
            <a:ext cx="8387863" cy="2705261"/>
          </a:xfrm>
          <a:prstGeom prst="rect">
            <a:avLst/>
          </a:prstGeom>
        </p:spPr>
      </p:pic>
      <p:sp>
        <p:nvSpPr>
          <p:cNvPr id="2" name="标题 1"/>
          <p:cNvSpPr>
            <a:spLocks noGrp="1"/>
          </p:cNvSpPr>
          <p:nvPr>
            <p:ph type="title"/>
          </p:nvPr>
        </p:nvSpPr>
        <p:spPr/>
        <p:txBody>
          <a:bodyPr/>
          <a:lstStyle/>
          <a:p>
            <a:r>
              <a:rPr lang="en-US" altLang="zh-CN" dirty="0" smtClean="0"/>
              <a:t>Online Test Results</a:t>
            </a:r>
            <a:endParaRPr lang="zh-CN" altLang="en-US" dirty="0"/>
          </a:p>
        </p:txBody>
      </p:sp>
      <p:sp>
        <p:nvSpPr>
          <p:cNvPr id="5" name="内容占位符 2"/>
          <p:cNvSpPr txBox="1">
            <a:spLocks/>
          </p:cNvSpPr>
          <p:nvPr/>
        </p:nvSpPr>
        <p:spPr>
          <a:xfrm>
            <a:off x="0" y="1558346"/>
            <a:ext cx="8686800" cy="45678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baseline="0">
                <a:solidFill>
                  <a:schemeClr val="tx1"/>
                </a:solidFill>
                <a:latin typeface="Arial Unicode MS" panose="020B0604020202020204" pitchFamily="34" charset="-122"/>
                <a:ea typeface="+mn-ea"/>
                <a:cs typeface="+mn-cs"/>
              </a:defRPr>
            </a:lvl1pPr>
            <a:lvl2pPr marL="742950" indent="-285750" algn="l" defTabSz="914400" rtl="0" eaLnBrk="1" latinLnBrk="0" hangingPunct="1">
              <a:spcBef>
                <a:spcPct val="20000"/>
              </a:spcBef>
              <a:buFont typeface="Arial" pitchFamily="34" charset="0"/>
              <a:buChar char="–"/>
              <a:defRPr sz="2800" kern="1200" baseline="0">
                <a:solidFill>
                  <a:schemeClr val="tx1"/>
                </a:solidFill>
                <a:latin typeface="Arial Unicode MS" panose="020B0604020202020204" pitchFamily="34" charset="-122"/>
                <a:ea typeface="+mn-ea"/>
                <a:cs typeface="+mn-cs"/>
              </a:defRPr>
            </a:lvl2pPr>
            <a:lvl3pPr marL="1143000" indent="-228600" algn="l" defTabSz="914400" rtl="0" eaLnBrk="1" latinLnBrk="0" hangingPunct="1">
              <a:spcBef>
                <a:spcPct val="20000"/>
              </a:spcBef>
              <a:buFont typeface="Arial" pitchFamily="34" charset="0"/>
              <a:buChar char="•"/>
              <a:defRPr sz="2400" kern="1200" baseline="0">
                <a:solidFill>
                  <a:schemeClr val="tx1"/>
                </a:solidFill>
                <a:latin typeface="Arial Unicode MS" panose="020B0604020202020204" pitchFamily="34" charset="-122"/>
                <a:ea typeface="+mn-ea"/>
                <a:cs typeface="+mn-cs"/>
              </a:defRPr>
            </a:lvl3pPr>
            <a:lvl4pPr marL="1600200" indent="-228600" algn="l" defTabSz="914400" rtl="0" eaLnBrk="1" latinLnBrk="0" hangingPunct="1">
              <a:spcBef>
                <a:spcPct val="20000"/>
              </a:spcBef>
              <a:buFont typeface="Arial" pitchFamily="34" charset="0"/>
              <a:buChar char="–"/>
              <a:defRPr sz="2000" kern="1200" baseline="0">
                <a:solidFill>
                  <a:schemeClr val="tx1"/>
                </a:solidFill>
                <a:latin typeface="Arial Unicode MS" panose="020B0604020202020204" pitchFamily="34" charset="-122"/>
                <a:ea typeface="+mn-ea"/>
                <a:cs typeface="+mn-cs"/>
              </a:defRPr>
            </a:lvl4pPr>
            <a:lvl5pPr marL="2057400" indent="-228600" algn="l" defTabSz="914400" rtl="0" eaLnBrk="1" latinLnBrk="0" hangingPunct="1">
              <a:spcBef>
                <a:spcPct val="20000"/>
              </a:spcBef>
              <a:buFont typeface="Arial" pitchFamily="34" charset="0"/>
              <a:buChar char="»"/>
              <a:defRPr sz="2000" kern="1200" baseline="0">
                <a:solidFill>
                  <a:schemeClr val="tx1"/>
                </a:solidFill>
                <a:latin typeface="Arial Unicode MS" panose="020B0604020202020204" pitchFamily="34" charset="-122"/>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Online test 1</a:t>
            </a:r>
          </a:p>
          <a:p>
            <a:pPr lvl="1"/>
            <a:r>
              <a:rPr lang="en-US" altLang="zh-CN" dirty="0"/>
              <a:t>Test the effectiveness of our approach in online scenario.</a:t>
            </a:r>
          </a:p>
          <a:p>
            <a:pPr lvl="1"/>
            <a:r>
              <a:rPr lang="en-US" altLang="zh-CN" dirty="0"/>
              <a:t>Test group: LCFM</a:t>
            </a:r>
          </a:p>
          <a:p>
            <a:pPr lvl="1"/>
            <a:r>
              <a:rPr lang="en-US" altLang="zh-CN" dirty="0"/>
              <a:t>Control group: Prior strategy</a:t>
            </a:r>
            <a:endParaRPr lang="zh-CN" altLang="en-US" dirty="0"/>
          </a:p>
        </p:txBody>
      </p:sp>
      <p:sp>
        <p:nvSpPr>
          <p:cNvPr id="6" name="矩形 5"/>
          <p:cNvSpPr/>
          <p:nvPr/>
        </p:nvSpPr>
        <p:spPr>
          <a:xfrm>
            <a:off x="2303586" y="4105834"/>
            <a:ext cx="2672861" cy="2705261"/>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44684" y="6400801"/>
            <a:ext cx="2984163" cy="457200"/>
          </a:xfrm>
          <a:prstGeom prst="rect">
            <a:avLst/>
          </a:prstGeom>
          <a:noFill/>
          <a:ln w="5715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73502586"/>
      </p:ext>
    </p:extLst>
  </p:cSld>
  <p:clrMapOvr>
    <a:masterClrMapping/>
  </p:clrMapOvr>
  <p:transition advTm="38988">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Online Test Results</a:t>
            </a:r>
            <a:endParaRPr lang="zh-CN" altLang="en-US" dirty="0"/>
          </a:p>
        </p:txBody>
      </p:sp>
      <p:sp>
        <p:nvSpPr>
          <p:cNvPr id="5" name="内容占位符 2"/>
          <p:cNvSpPr txBox="1">
            <a:spLocks/>
          </p:cNvSpPr>
          <p:nvPr/>
        </p:nvSpPr>
        <p:spPr>
          <a:xfrm>
            <a:off x="0" y="1558346"/>
            <a:ext cx="8686800" cy="45678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baseline="0">
                <a:solidFill>
                  <a:schemeClr val="tx1"/>
                </a:solidFill>
                <a:latin typeface="Arial Unicode MS" panose="020B0604020202020204" pitchFamily="34" charset="-122"/>
                <a:ea typeface="+mn-ea"/>
                <a:cs typeface="+mn-cs"/>
              </a:defRPr>
            </a:lvl1pPr>
            <a:lvl2pPr marL="742950" indent="-285750" algn="l" defTabSz="914400" rtl="0" eaLnBrk="1" latinLnBrk="0" hangingPunct="1">
              <a:spcBef>
                <a:spcPct val="20000"/>
              </a:spcBef>
              <a:buFont typeface="Arial" pitchFamily="34" charset="0"/>
              <a:buChar char="–"/>
              <a:defRPr sz="2800" kern="1200" baseline="0">
                <a:solidFill>
                  <a:schemeClr val="tx1"/>
                </a:solidFill>
                <a:latin typeface="Arial Unicode MS" panose="020B0604020202020204" pitchFamily="34" charset="-122"/>
                <a:ea typeface="+mn-ea"/>
                <a:cs typeface="+mn-cs"/>
              </a:defRPr>
            </a:lvl2pPr>
            <a:lvl3pPr marL="1143000" indent="-228600" algn="l" defTabSz="914400" rtl="0" eaLnBrk="1" latinLnBrk="0" hangingPunct="1">
              <a:spcBef>
                <a:spcPct val="20000"/>
              </a:spcBef>
              <a:buFont typeface="Arial" pitchFamily="34" charset="0"/>
              <a:buChar char="•"/>
              <a:defRPr sz="2400" kern="1200" baseline="0">
                <a:solidFill>
                  <a:schemeClr val="tx1"/>
                </a:solidFill>
                <a:latin typeface="Arial Unicode MS" panose="020B0604020202020204" pitchFamily="34" charset="-122"/>
                <a:ea typeface="+mn-ea"/>
                <a:cs typeface="+mn-cs"/>
              </a:defRPr>
            </a:lvl3pPr>
            <a:lvl4pPr marL="1600200" indent="-228600" algn="l" defTabSz="914400" rtl="0" eaLnBrk="1" latinLnBrk="0" hangingPunct="1">
              <a:spcBef>
                <a:spcPct val="20000"/>
              </a:spcBef>
              <a:buFont typeface="Arial" pitchFamily="34" charset="0"/>
              <a:buChar char="–"/>
              <a:defRPr sz="2000" kern="1200" baseline="0">
                <a:solidFill>
                  <a:schemeClr val="tx1"/>
                </a:solidFill>
                <a:latin typeface="Arial Unicode MS" panose="020B0604020202020204" pitchFamily="34" charset="-122"/>
                <a:ea typeface="+mn-ea"/>
                <a:cs typeface="+mn-cs"/>
              </a:defRPr>
            </a:lvl4pPr>
            <a:lvl5pPr marL="2057400" indent="-228600" algn="l" defTabSz="914400" rtl="0" eaLnBrk="1" latinLnBrk="0" hangingPunct="1">
              <a:spcBef>
                <a:spcPct val="20000"/>
              </a:spcBef>
              <a:buFont typeface="Arial" pitchFamily="34" charset="0"/>
              <a:buChar char="»"/>
              <a:defRPr sz="2000" kern="1200" baseline="0">
                <a:solidFill>
                  <a:schemeClr val="tx1"/>
                </a:solidFill>
                <a:latin typeface="Arial Unicode MS" panose="020B0604020202020204" pitchFamily="34" charset="-122"/>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Online test 2</a:t>
            </a:r>
          </a:p>
          <a:p>
            <a:pPr lvl="1"/>
            <a:r>
              <a:rPr lang="en-US" altLang="zh-CN" dirty="0"/>
              <a:t>Test the contribution of social factors in online scenario.</a:t>
            </a:r>
          </a:p>
          <a:p>
            <a:pPr lvl="1"/>
            <a:r>
              <a:rPr lang="en-US" altLang="zh-CN" dirty="0"/>
              <a:t>Test group: LCFM</a:t>
            </a:r>
          </a:p>
          <a:p>
            <a:pPr lvl="1"/>
            <a:r>
              <a:rPr lang="en-US" altLang="zh-CN" dirty="0"/>
              <a:t>Control group: LCFM – Social effect features</a:t>
            </a:r>
            <a:endParaRPr lang="zh-CN" altLang="en-US" dirty="0"/>
          </a:p>
        </p:txBody>
      </p:sp>
      <p:pic>
        <p:nvPicPr>
          <p:cNvPr id="6" name="图片 5"/>
          <p:cNvPicPr>
            <a:picLocks noChangeAspect="1"/>
          </p:cNvPicPr>
          <p:nvPr/>
        </p:nvPicPr>
        <p:blipFill>
          <a:blip r:embed="rId3"/>
          <a:stretch>
            <a:fillRect/>
          </a:stretch>
        </p:blipFill>
        <p:spPr>
          <a:xfrm>
            <a:off x="316522" y="4105834"/>
            <a:ext cx="8387863" cy="2705261"/>
          </a:xfrm>
          <a:prstGeom prst="rect">
            <a:avLst/>
          </a:prstGeom>
        </p:spPr>
      </p:pic>
      <p:sp>
        <p:nvSpPr>
          <p:cNvPr id="7" name="矩形 6"/>
          <p:cNvSpPr/>
          <p:nvPr/>
        </p:nvSpPr>
        <p:spPr>
          <a:xfrm>
            <a:off x="4941273" y="4105834"/>
            <a:ext cx="3745529" cy="2705261"/>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754880" y="6400800"/>
            <a:ext cx="2984163" cy="457200"/>
          </a:xfrm>
          <a:prstGeom prst="rect">
            <a:avLst/>
          </a:prstGeom>
          <a:noFill/>
          <a:ln w="5715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70871950"/>
      </p:ext>
    </p:extLst>
  </p:cSld>
  <p:clrMapOvr>
    <a:masterClrMapping/>
  </p:clrMapOvr>
  <p:transition advTm="48122">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we do </a:t>
            </a:r>
            <a:endParaRPr lang="zh-CN" altLang="en-US" dirty="0"/>
          </a:p>
        </p:txBody>
      </p:sp>
      <p:sp>
        <p:nvSpPr>
          <p:cNvPr id="3" name="内容占位符 2"/>
          <p:cNvSpPr>
            <a:spLocks noGrp="1"/>
          </p:cNvSpPr>
          <p:nvPr>
            <p:ph idx="1"/>
          </p:nvPr>
        </p:nvSpPr>
        <p:spPr>
          <a:xfrm>
            <a:off x="457201" y="1583577"/>
            <a:ext cx="8853055" cy="5274425"/>
          </a:xfrm>
        </p:spPr>
        <p:txBody>
          <a:bodyPr>
            <a:normAutofit/>
          </a:bodyPr>
          <a:lstStyle/>
          <a:p>
            <a:r>
              <a:rPr lang="en-US" altLang="zh-CN" sz="3600" dirty="0"/>
              <a:t>Given users’ data in online games, predict:</a:t>
            </a:r>
          </a:p>
          <a:p>
            <a:pPr marL="0" indent="0">
              <a:buNone/>
            </a:pPr>
            <a:endParaRPr lang="en-US" altLang="zh-CN" sz="3600" dirty="0"/>
          </a:p>
          <a:p>
            <a:endParaRPr lang="en-US" altLang="zh-CN" sz="3600" dirty="0"/>
          </a:p>
          <a:p>
            <a:endParaRPr lang="zh-CN" altLang="en-US" sz="3600" dirty="0"/>
          </a:p>
        </p:txBody>
      </p:sp>
      <p:sp>
        <p:nvSpPr>
          <p:cNvPr id="4" name="Rectangle 6"/>
          <p:cNvSpPr>
            <a:spLocks noChangeArrowheads="1"/>
          </p:cNvSpPr>
          <p:nvPr/>
        </p:nvSpPr>
        <p:spPr bwMode="auto">
          <a:xfrm>
            <a:off x="970993" y="2918201"/>
            <a:ext cx="7202017" cy="648512"/>
          </a:xfrm>
          <a:prstGeom prst="rect">
            <a:avLst/>
          </a:prstGeom>
          <a:noFill/>
          <a:ln w="38100" cmpd="dbl" algn="ctr">
            <a:solidFill>
              <a:srgbClr val="CC0066"/>
            </a:solidFill>
            <a:miter lim="800000"/>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lIns="90000" tIns="46800" rIns="90000" bIns="46800" anchor="ctr">
            <a:spAutoFit/>
          </a:bodyPr>
          <a:lstStyle/>
          <a:p>
            <a:pPr algn="ctr">
              <a:spcBef>
                <a:spcPct val="20000"/>
              </a:spcBef>
              <a:buFont typeface="Wingdings" pitchFamily="2" charset="2"/>
              <a:buNone/>
            </a:pPr>
            <a:r>
              <a:rPr lang="en-US" altLang="zh-CN" sz="3600" b="1" dirty="0">
                <a:solidFill>
                  <a:srgbClr val="7030A0"/>
                </a:solidFill>
                <a:latin typeface="Verdana" pitchFamily="34" charset="0"/>
                <a:ea typeface="华文行楷" pitchFamily="2" charset="-122"/>
                <a:cs typeface="Times New Roman" pitchFamily="18" charset="0"/>
                <a:sym typeface="Wingdings" pitchFamily="2" charset="2"/>
              </a:rPr>
              <a:t>Free users -&gt; Paying users</a:t>
            </a:r>
            <a:endParaRPr lang="zh-CN" altLang="en-US" sz="3600" b="1" dirty="0">
              <a:solidFill>
                <a:srgbClr val="7030A0"/>
              </a:solidFill>
              <a:latin typeface="Verdana" pitchFamily="34" charset="0"/>
              <a:ea typeface="华文行楷" pitchFamily="2" charset="-122"/>
              <a:cs typeface="Times New Roman" pitchFamily="18" charset="0"/>
              <a:sym typeface="Wingdings" pitchFamily="2" charset="2"/>
            </a:endParaRPr>
          </a:p>
        </p:txBody>
      </p:sp>
    </p:spTree>
    <p:extLst>
      <p:ext uri="{BB962C8B-B14F-4D97-AF65-F5344CB8AC3E}">
        <p14:creationId xmlns:p14="http://schemas.microsoft.com/office/powerpoint/2010/main" val="868008909"/>
      </p:ext>
    </p:extLst>
  </p:cSld>
  <p:clrMapOvr>
    <a:masterClrMapping/>
  </p:clrMapOvr>
  <p:transition advTm="12068">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a:t>
            </a:r>
            <a:endParaRPr lang="zh-CN" altLang="en-US" dirty="0"/>
          </a:p>
        </p:txBody>
      </p:sp>
      <p:sp>
        <p:nvSpPr>
          <p:cNvPr id="3" name="内容占位符 2"/>
          <p:cNvSpPr>
            <a:spLocks noGrp="1"/>
          </p:cNvSpPr>
          <p:nvPr>
            <p:ph idx="1"/>
          </p:nvPr>
        </p:nvSpPr>
        <p:spPr>
          <a:xfrm>
            <a:off x="457200" y="1600202"/>
            <a:ext cx="8686800" cy="4525963"/>
          </a:xfrm>
        </p:spPr>
        <p:txBody>
          <a:bodyPr/>
          <a:lstStyle/>
          <a:p>
            <a:r>
              <a:rPr lang="en-US" altLang="zh-CN" dirty="0" smtClean="0"/>
              <a:t>Discovered strong social influence on users’ paying behavior in the game network.</a:t>
            </a:r>
          </a:p>
          <a:p>
            <a:endParaRPr lang="en-US" altLang="zh-CN" dirty="0"/>
          </a:p>
          <a:p>
            <a:r>
              <a:rPr lang="en-US" altLang="zh-CN" dirty="0" smtClean="0"/>
              <a:t>Proposed a LCFM model that incorporates network information into FM model.</a:t>
            </a:r>
          </a:p>
          <a:p>
            <a:endParaRPr lang="en-US" altLang="zh-CN" dirty="0"/>
          </a:p>
          <a:p>
            <a:r>
              <a:rPr lang="en-US" altLang="zh-CN" dirty="0" smtClean="0"/>
              <a:t>Confirmed the effectiveness of our approach by online test results.</a:t>
            </a:r>
            <a:endParaRPr lang="zh-CN" altLang="en-US" dirty="0"/>
          </a:p>
        </p:txBody>
      </p:sp>
    </p:spTree>
    <p:extLst>
      <p:ext uri="{BB962C8B-B14F-4D97-AF65-F5344CB8AC3E}">
        <p14:creationId xmlns:p14="http://schemas.microsoft.com/office/powerpoint/2010/main" val="1372508906"/>
      </p:ext>
    </p:extLst>
  </p:cSld>
  <p:clrMapOvr>
    <a:masterClrMapping/>
  </p:clrMapOvr>
  <p:transition advTm="29157">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0" y="2947354"/>
            <a:ext cx="9144000" cy="1365567"/>
          </a:xfrm>
        </p:spPr>
        <p:txBody>
          <a:bodyPr/>
          <a:lstStyle/>
          <a:p>
            <a:r>
              <a:rPr lang="en-US" altLang="zh-CN" sz="4800" dirty="0">
                <a:latin typeface="Arial Unicode MS" panose="020B0604020202020204" pitchFamily="34" charset="-122"/>
                <a:ea typeface="Arial Unicode MS" panose="020B0604020202020204" pitchFamily="34" charset="-122"/>
                <a:cs typeface="Arial Unicode MS" panose="020B0604020202020204" pitchFamily="34" charset="-122"/>
              </a:rPr>
              <a:t>Thank you!</a:t>
            </a:r>
            <a:endParaRPr lang="zh-CN" altLang="en-US" sz="48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1386934060"/>
      </p:ext>
    </p:extLst>
  </p:cSld>
  <p:clrMapOvr>
    <a:masterClrMapping/>
  </p:clrMapOvr>
  <p:transition advTm="3001">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Observation </a:t>
            </a:r>
            <a:r>
              <a:rPr lang="en-US" altLang="zh-CN" dirty="0" smtClean="0"/>
              <a:t>- Demographics</a:t>
            </a:r>
            <a:endParaRPr lang="zh-CN" altLang="en-US" dirty="0"/>
          </a:p>
        </p:txBody>
      </p:sp>
      <p:sp>
        <p:nvSpPr>
          <p:cNvPr id="3" name="内容占位符 2"/>
          <p:cNvSpPr>
            <a:spLocks noGrp="1"/>
          </p:cNvSpPr>
          <p:nvPr>
            <p:ph idx="1"/>
          </p:nvPr>
        </p:nvSpPr>
        <p:spPr>
          <a:xfrm>
            <a:off x="1" y="1600202"/>
            <a:ext cx="9144000" cy="4525963"/>
          </a:xfrm>
        </p:spPr>
        <p:txBody>
          <a:bodyPr>
            <a:noAutofit/>
          </a:bodyPr>
          <a:lstStyle/>
          <a:p>
            <a:r>
              <a:rPr lang="en-US" altLang="zh-CN" dirty="0" smtClean="0"/>
              <a:t>Relative risk for attribute i:</a:t>
            </a:r>
          </a:p>
          <a:p>
            <a:endParaRPr lang="en-US" altLang="zh-CN" dirty="0"/>
          </a:p>
          <a:p>
            <a:endParaRPr lang="en-US" altLang="zh-CN" dirty="0" smtClean="0"/>
          </a:p>
          <a:p>
            <a:r>
              <a:rPr lang="en-US" altLang="zh-CN" dirty="0"/>
              <a:t>R</a:t>
            </a:r>
            <a:r>
              <a:rPr lang="en-US" altLang="zh-CN" dirty="0" smtClean="0"/>
              <a:t>R(</a:t>
            </a:r>
            <a:r>
              <a:rPr lang="en-US" altLang="zh-CN" dirty="0" err="1" smtClean="0"/>
              <a:t>i</a:t>
            </a:r>
            <a:r>
              <a:rPr lang="en-US" altLang="zh-CN" dirty="0" smtClean="0"/>
              <a:t>) &gt; 1: </a:t>
            </a:r>
            <a:r>
              <a:rPr lang="en-US" altLang="zh-CN" b="1" dirty="0" smtClean="0">
                <a:solidFill>
                  <a:srgbClr val="FF0000"/>
                </a:solidFill>
              </a:rPr>
              <a:t>more</a:t>
            </a:r>
            <a:r>
              <a:rPr lang="en-US" altLang="zh-CN" dirty="0" smtClean="0"/>
              <a:t> likely to become paying users</a:t>
            </a:r>
          </a:p>
          <a:p>
            <a:endParaRPr lang="en-US" altLang="zh-CN" dirty="0" smtClean="0"/>
          </a:p>
          <a:p>
            <a:r>
              <a:rPr lang="en-US" altLang="zh-CN" dirty="0" smtClean="0"/>
              <a:t>RR(</a:t>
            </a:r>
            <a:r>
              <a:rPr lang="en-US" altLang="zh-CN" dirty="0" err="1" smtClean="0"/>
              <a:t>i</a:t>
            </a:r>
            <a:r>
              <a:rPr lang="en-US" altLang="zh-CN" dirty="0" smtClean="0"/>
              <a:t>) &lt; 1: </a:t>
            </a:r>
            <a:r>
              <a:rPr lang="en-US" altLang="zh-CN" b="1" dirty="0" smtClean="0">
                <a:solidFill>
                  <a:srgbClr val="FF0000"/>
                </a:solidFill>
              </a:rPr>
              <a:t>less</a:t>
            </a:r>
            <a:r>
              <a:rPr lang="en-US" altLang="zh-CN" b="1" dirty="0" smtClean="0"/>
              <a:t> </a:t>
            </a:r>
            <a:r>
              <a:rPr lang="en-US" altLang="zh-CN" dirty="0" smtClean="0"/>
              <a:t>likely to become paying users</a:t>
            </a:r>
          </a:p>
          <a:p>
            <a:pPr lvl="1"/>
            <a:endParaRPr lang="zh-CN" altLang="en-US" dirty="0"/>
          </a:p>
        </p:txBody>
      </p:sp>
      <p:pic>
        <p:nvPicPr>
          <p:cNvPr id="5" name="图片 4"/>
          <p:cNvPicPr>
            <a:picLocks noChangeAspect="1"/>
          </p:cNvPicPr>
          <p:nvPr/>
        </p:nvPicPr>
        <p:blipFill>
          <a:blip r:embed="rId3"/>
          <a:stretch>
            <a:fillRect/>
          </a:stretch>
        </p:blipFill>
        <p:spPr>
          <a:xfrm>
            <a:off x="815521" y="2150880"/>
            <a:ext cx="8035471" cy="1136661"/>
          </a:xfrm>
          <a:prstGeom prst="rect">
            <a:avLst/>
          </a:prstGeom>
        </p:spPr>
      </p:pic>
    </p:spTree>
    <p:extLst>
      <p:ext uri="{BB962C8B-B14F-4D97-AF65-F5344CB8AC3E}">
        <p14:creationId xmlns:p14="http://schemas.microsoft.com/office/powerpoint/2010/main" val="409298684"/>
      </p:ext>
    </p:extLst>
  </p:cSld>
  <p:clrMapOvr>
    <a:masterClrMapping/>
  </p:clrMapOvr>
  <p:transition advTm="19">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Observation - Demographics</a:t>
            </a:r>
            <a:endParaRPr lang="zh-CN" altLang="en-US" dirty="0"/>
          </a:p>
        </p:txBody>
      </p:sp>
      <p:pic>
        <p:nvPicPr>
          <p:cNvPr id="3" name="图片 2"/>
          <p:cNvPicPr>
            <a:picLocks noChangeAspect="1"/>
          </p:cNvPicPr>
          <p:nvPr/>
        </p:nvPicPr>
        <p:blipFill>
          <a:blip r:embed="rId3"/>
          <a:stretch>
            <a:fillRect/>
          </a:stretch>
        </p:blipFill>
        <p:spPr>
          <a:xfrm>
            <a:off x="580292" y="1276960"/>
            <a:ext cx="7473236" cy="5549745"/>
          </a:xfrm>
          <a:prstGeom prst="rect">
            <a:avLst/>
          </a:prstGeom>
        </p:spPr>
      </p:pic>
    </p:spTree>
    <p:extLst>
      <p:ext uri="{BB962C8B-B14F-4D97-AF65-F5344CB8AC3E}">
        <p14:creationId xmlns:p14="http://schemas.microsoft.com/office/powerpoint/2010/main" val="2799490586"/>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Observation </a:t>
            </a:r>
            <a:r>
              <a:rPr lang="en-US" altLang="zh-CN" dirty="0" smtClean="0"/>
              <a:t>- Demographics</a:t>
            </a:r>
            <a:endParaRPr lang="zh-CN" altLang="en-US" dirty="0"/>
          </a:p>
        </p:txBody>
      </p:sp>
      <p:pic>
        <p:nvPicPr>
          <p:cNvPr id="3" name="图片 2"/>
          <p:cNvPicPr>
            <a:picLocks noChangeAspect="1"/>
          </p:cNvPicPr>
          <p:nvPr/>
        </p:nvPicPr>
        <p:blipFill>
          <a:blip r:embed="rId3"/>
          <a:stretch>
            <a:fillRect/>
          </a:stretch>
        </p:blipFill>
        <p:spPr>
          <a:xfrm>
            <a:off x="580292" y="1276960"/>
            <a:ext cx="7473236" cy="5549745"/>
          </a:xfrm>
          <a:prstGeom prst="rect">
            <a:avLst/>
          </a:prstGeom>
        </p:spPr>
      </p:pic>
      <p:sp>
        <p:nvSpPr>
          <p:cNvPr id="4" name="矩形 3"/>
          <p:cNvSpPr/>
          <p:nvPr/>
        </p:nvSpPr>
        <p:spPr>
          <a:xfrm>
            <a:off x="963247" y="1586519"/>
            <a:ext cx="6976533" cy="816814"/>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79017807"/>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Observation </a:t>
            </a:r>
            <a:r>
              <a:rPr lang="en-US" altLang="zh-CN" dirty="0" smtClean="0"/>
              <a:t>- Demographics</a:t>
            </a:r>
            <a:endParaRPr lang="zh-CN" altLang="en-US" dirty="0"/>
          </a:p>
        </p:txBody>
      </p:sp>
      <p:pic>
        <p:nvPicPr>
          <p:cNvPr id="3" name="图片 2"/>
          <p:cNvPicPr>
            <a:picLocks noChangeAspect="1"/>
          </p:cNvPicPr>
          <p:nvPr/>
        </p:nvPicPr>
        <p:blipFill>
          <a:blip r:embed="rId3"/>
          <a:stretch>
            <a:fillRect/>
          </a:stretch>
        </p:blipFill>
        <p:spPr>
          <a:xfrm>
            <a:off x="580292" y="1276960"/>
            <a:ext cx="7473236" cy="5549745"/>
          </a:xfrm>
          <a:prstGeom prst="rect">
            <a:avLst/>
          </a:prstGeom>
        </p:spPr>
      </p:pic>
      <p:sp>
        <p:nvSpPr>
          <p:cNvPr id="4" name="矩形 3"/>
          <p:cNvSpPr/>
          <p:nvPr/>
        </p:nvSpPr>
        <p:spPr>
          <a:xfrm>
            <a:off x="580293" y="2465745"/>
            <a:ext cx="7359486" cy="1209440"/>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13572931"/>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Observation </a:t>
            </a:r>
            <a:r>
              <a:rPr lang="en-US" altLang="zh-CN" dirty="0" smtClean="0"/>
              <a:t>- Demographics</a:t>
            </a:r>
            <a:endParaRPr lang="zh-CN" altLang="en-US" dirty="0"/>
          </a:p>
        </p:txBody>
      </p:sp>
      <p:pic>
        <p:nvPicPr>
          <p:cNvPr id="3" name="图片 2"/>
          <p:cNvPicPr>
            <a:picLocks noChangeAspect="1"/>
          </p:cNvPicPr>
          <p:nvPr/>
        </p:nvPicPr>
        <p:blipFill>
          <a:blip r:embed="rId3"/>
          <a:stretch>
            <a:fillRect/>
          </a:stretch>
        </p:blipFill>
        <p:spPr>
          <a:xfrm>
            <a:off x="580292" y="1276960"/>
            <a:ext cx="7473236" cy="5549745"/>
          </a:xfrm>
          <a:prstGeom prst="rect">
            <a:avLst/>
          </a:prstGeom>
        </p:spPr>
      </p:pic>
      <p:sp>
        <p:nvSpPr>
          <p:cNvPr id="4" name="矩形 3"/>
          <p:cNvSpPr/>
          <p:nvPr/>
        </p:nvSpPr>
        <p:spPr>
          <a:xfrm>
            <a:off x="580294" y="3679094"/>
            <a:ext cx="7359487" cy="816814"/>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32916344"/>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Observation </a:t>
            </a:r>
            <a:r>
              <a:rPr lang="en-US" altLang="zh-CN" dirty="0" smtClean="0"/>
              <a:t>- Demographics</a:t>
            </a:r>
            <a:endParaRPr lang="zh-CN" altLang="en-US" dirty="0"/>
          </a:p>
        </p:txBody>
      </p:sp>
      <p:pic>
        <p:nvPicPr>
          <p:cNvPr id="3" name="图片 2"/>
          <p:cNvPicPr>
            <a:picLocks noChangeAspect="1"/>
          </p:cNvPicPr>
          <p:nvPr/>
        </p:nvPicPr>
        <p:blipFill>
          <a:blip r:embed="rId3"/>
          <a:stretch>
            <a:fillRect/>
          </a:stretch>
        </p:blipFill>
        <p:spPr>
          <a:xfrm>
            <a:off x="580292" y="1276960"/>
            <a:ext cx="7473236" cy="5549745"/>
          </a:xfrm>
          <a:prstGeom prst="rect">
            <a:avLst/>
          </a:prstGeom>
        </p:spPr>
      </p:pic>
      <p:sp>
        <p:nvSpPr>
          <p:cNvPr id="4" name="矩形 3"/>
          <p:cNvSpPr/>
          <p:nvPr/>
        </p:nvSpPr>
        <p:spPr>
          <a:xfrm>
            <a:off x="879234" y="4558316"/>
            <a:ext cx="7005310" cy="1894241"/>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23120727"/>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Social Effect Contribution</a:t>
            </a:r>
            <a:endParaRPr lang="zh-CN" altLang="en-US" dirty="0"/>
          </a:p>
        </p:txBody>
      </p:sp>
      <p:pic>
        <p:nvPicPr>
          <p:cNvPr id="4" name="内容占位符 3"/>
          <p:cNvPicPr>
            <a:picLocks noGrp="1" noChangeAspect="1"/>
          </p:cNvPicPr>
          <p:nvPr>
            <p:ph idx="1"/>
          </p:nvPr>
        </p:nvPicPr>
        <p:blipFill>
          <a:blip r:embed="rId2"/>
          <a:stretch>
            <a:fillRect/>
          </a:stretch>
        </p:blipFill>
        <p:spPr>
          <a:xfrm>
            <a:off x="127358" y="1852499"/>
            <a:ext cx="8899678" cy="4348797"/>
          </a:xfrm>
          <a:prstGeom prst="rect">
            <a:avLst/>
          </a:prstGeom>
        </p:spPr>
      </p:pic>
      <p:sp>
        <p:nvSpPr>
          <p:cNvPr id="5" name="矩形 4"/>
          <p:cNvSpPr/>
          <p:nvPr/>
        </p:nvSpPr>
        <p:spPr>
          <a:xfrm>
            <a:off x="127358" y="2229475"/>
            <a:ext cx="8899678" cy="2033432"/>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47764501"/>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Social Effect Contribution</a:t>
            </a:r>
            <a:endParaRPr lang="zh-CN" altLang="en-US" dirty="0"/>
          </a:p>
        </p:txBody>
      </p:sp>
      <p:pic>
        <p:nvPicPr>
          <p:cNvPr id="4" name="内容占位符 3"/>
          <p:cNvPicPr>
            <a:picLocks noGrp="1" noChangeAspect="1"/>
          </p:cNvPicPr>
          <p:nvPr>
            <p:ph idx="1"/>
          </p:nvPr>
        </p:nvPicPr>
        <p:blipFill>
          <a:blip r:embed="rId2"/>
          <a:stretch>
            <a:fillRect/>
          </a:stretch>
        </p:blipFill>
        <p:spPr>
          <a:xfrm>
            <a:off x="127358" y="1852499"/>
            <a:ext cx="8899678" cy="4348797"/>
          </a:xfrm>
          <a:prstGeom prst="rect">
            <a:avLst/>
          </a:prstGeom>
        </p:spPr>
      </p:pic>
      <p:sp>
        <p:nvSpPr>
          <p:cNvPr id="5" name="矩形 4"/>
          <p:cNvSpPr/>
          <p:nvPr/>
        </p:nvSpPr>
        <p:spPr>
          <a:xfrm>
            <a:off x="127358" y="4199942"/>
            <a:ext cx="8899678" cy="2033432"/>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2976164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we do </a:t>
            </a:r>
            <a:endParaRPr lang="zh-CN" altLang="en-US" dirty="0"/>
          </a:p>
        </p:txBody>
      </p:sp>
      <p:sp>
        <p:nvSpPr>
          <p:cNvPr id="3" name="内容占位符 2"/>
          <p:cNvSpPr>
            <a:spLocks noGrp="1"/>
          </p:cNvSpPr>
          <p:nvPr>
            <p:ph idx="1"/>
          </p:nvPr>
        </p:nvSpPr>
        <p:spPr>
          <a:xfrm>
            <a:off x="457201" y="1601162"/>
            <a:ext cx="8853055" cy="5274425"/>
          </a:xfrm>
        </p:spPr>
        <p:txBody>
          <a:bodyPr>
            <a:normAutofit/>
          </a:bodyPr>
          <a:lstStyle/>
          <a:p>
            <a:r>
              <a:rPr lang="en-US" altLang="zh-CN" sz="3600" dirty="0"/>
              <a:t>Given users’ data in online games, predict:</a:t>
            </a:r>
          </a:p>
          <a:p>
            <a:pPr marL="0" indent="0">
              <a:buNone/>
            </a:pPr>
            <a:endParaRPr lang="en-US" altLang="zh-CN" sz="3600" dirty="0"/>
          </a:p>
          <a:p>
            <a:endParaRPr lang="en-US" altLang="zh-CN" sz="3600" dirty="0"/>
          </a:p>
          <a:p>
            <a:r>
              <a:rPr lang="en-US" altLang="zh-CN" sz="3600" dirty="0"/>
              <a:t>O</a:t>
            </a:r>
            <a:r>
              <a:rPr lang="en-US" altLang="zh-CN" sz="3600" dirty="0" smtClean="0"/>
              <a:t>ur goals:</a:t>
            </a:r>
          </a:p>
          <a:p>
            <a:pPr lvl="1"/>
            <a:r>
              <a:rPr lang="en-US" altLang="zh-CN" sz="3200" dirty="0" smtClean="0"/>
              <a:t>Fundamental </a:t>
            </a:r>
            <a:r>
              <a:rPr lang="en-US" altLang="zh-CN" sz="3200" dirty="0"/>
              <a:t>factors</a:t>
            </a:r>
          </a:p>
          <a:p>
            <a:pPr lvl="1"/>
            <a:r>
              <a:rPr lang="en-US" altLang="zh-CN" sz="3200" dirty="0"/>
              <a:t>Social effect</a:t>
            </a:r>
          </a:p>
          <a:p>
            <a:pPr lvl="1"/>
            <a:r>
              <a:rPr lang="en-US" altLang="zh-CN" sz="3200" dirty="0"/>
              <a:t>Predictive model</a:t>
            </a:r>
          </a:p>
          <a:p>
            <a:endParaRPr lang="zh-CN" altLang="en-US" sz="3600" dirty="0"/>
          </a:p>
        </p:txBody>
      </p:sp>
      <p:sp>
        <p:nvSpPr>
          <p:cNvPr id="4" name="Rectangle 6"/>
          <p:cNvSpPr>
            <a:spLocks noChangeArrowheads="1"/>
          </p:cNvSpPr>
          <p:nvPr/>
        </p:nvSpPr>
        <p:spPr bwMode="auto">
          <a:xfrm>
            <a:off x="970993" y="2918201"/>
            <a:ext cx="7202017" cy="648512"/>
          </a:xfrm>
          <a:prstGeom prst="rect">
            <a:avLst/>
          </a:prstGeom>
          <a:noFill/>
          <a:ln w="38100" cmpd="dbl" algn="ctr">
            <a:solidFill>
              <a:srgbClr val="CC0066"/>
            </a:solidFill>
            <a:miter lim="800000"/>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lIns="90000" tIns="46800" rIns="90000" bIns="46800" anchor="ctr">
            <a:spAutoFit/>
          </a:bodyPr>
          <a:lstStyle/>
          <a:p>
            <a:pPr algn="ctr">
              <a:spcBef>
                <a:spcPct val="20000"/>
              </a:spcBef>
              <a:buFont typeface="Wingdings" pitchFamily="2" charset="2"/>
              <a:buNone/>
            </a:pPr>
            <a:r>
              <a:rPr lang="en-US" altLang="zh-CN" sz="3600" b="1" dirty="0">
                <a:solidFill>
                  <a:srgbClr val="7030A0"/>
                </a:solidFill>
                <a:latin typeface="Verdana" pitchFamily="34" charset="0"/>
                <a:ea typeface="华文行楷" pitchFamily="2" charset="-122"/>
                <a:cs typeface="Times New Roman" pitchFamily="18" charset="0"/>
                <a:sym typeface="Wingdings" pitchFamily="2" charset="2"/>
              </a:rPr>
              <a:t>Free users -&gt; Paying users</a:t>
            </a:r>
            <a:endParaRPr lang="zh-CN" altLang="en-US" sz="3600" b="1" dirty="0">
              <a:solidFill>
                <a:srgbClr val="7030A0"/>
              </a:solidFill>
              <a:latin typeface="Verdana" pitchFamily="34" charset="0"/>
              <a:ea typeface="华文行楷" pitchFamily="2" charset="-122"/>
              <a:cs typeface="Times New Roman" pitchFamily="18" charset="0"/>
              <a:sym typeface="Wingdings" pitchFamily="2" charset="2"/>
            </a:endParaRPr>
          </a:p>
        </p:txBody>
      </p:sp>
    </p:spTree>
    <p:extLst>
      <p:ext uri="{BB962C8B-B14F-4D97-AF65-F5344CB8AC3E}">
        <p14:creationId xmlns:p14="http://schemas.microsoft.com/office/powerpoint/2010/main" val="1626579949"/>
      </p:ext>
    </p:extLst>
  </p:cSld>
  <p:clrMapOvr>
    <a:masterClrMapping/>
  </p:clrMapOvr>
  <p:transition advTm="24119">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Online gaming is one of the largest industries on the Internet…</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t>Facebook</a:t>
            </a:r>
          </a:p>
          <a:p>
            <a:pPr lvl="1"/>
            <a:r>
              <a:rPr lang="en-US" altLang="zh-CN" dirty="0" smtClean="0">
                <a:solidFill>
                  <a:srgbClr val="C00000"/>
                </a:solidFill>
              </a:rPr>
              <a:t>250 million </a:t>
            </a:r>
            <a:r>
              <a:rPr lang="en-US" altLang="zh-CN" dirty="0" smtClean="0"/>
              <a:t>users play games monthly</a:t>
            </a:r>
          </a:p>
          <a:p>
            <a:pPr lvl="1"/>
            <a:r>
              <a:rPr lang="en-US" altLang="zh-CN" dirty="0" smtClean="0">
                <a:solidFill>
                  <a:srgbClr val="C00000"/>
                </a:solidFill>
              </a:rPr>
              <a:t>200 games </a:t>
            </a:r>
            <a:r>
              <a:rPr lang="en-US" altLang="zh-CN" dirty="0" smtClean="0"/>
              <a:t>with more than </a:t>
            </a:r>
            <a:r>
              <a:rPr lang="en-US" altLang="zh-CN" dirty="0" smtClean="0">
                <a:solidFill>
                  <a:srgbClr val="C00000"/>
                </a:solidFill>
              </a:rPr>
              <a:t>1 million </a:t>
            </a:r>
            <a:r>
              <a:rPr lang="en-US" altLang="zh-CN" dirty="0" smtClean="0"/>
              <a:t>active users </a:t>
            </a:r>
          </a:p>
          <a:p>
            <a:pPr lvl="1"/>
            <a:r>
              <a:rPr lang="en-US" altLang="zh-CN" dirty="0" smtClean="0">
                <a:solidFill>
                  <a:srgbClr val="C00000"/>
                </a:solidFill>
              </a:rPr>
              <a:t>12%</a:t>
            </a:r>
            <a:r>
              <a:rPr lang="en-US" altLang="zh-CN" dirty="0" smtClean="0"/>
              <a:t> of the company’s revenue is from games</a:t>
            </a:r>
          </a:p>
          <a:p>
            <a:pPr lvl="1"/>
            <a:endParaRPr lang="en-US" altLang="zh-CN" dirty="0" smtClean="0"/>
          </a:p>
          <a:p>
            <a:r>
              <a:rPr lang="en-US" altLang="zh-CN" dirty="0" err="1" smtClean="0"/>
              <a:t>Tencent</a:t>
            </a:r>
            <a:r>
              <a:rPr lang="en-US" altLang="zh-CN" dirty="0" smtClean="0"/>
              <a:t> (Market Cap: ~150B $)</a:t>
            </a:r>
          </a:p>
          <a:p>
            <a:pPr lvl="1"/>
            <a:r>
              <a:rPr lang="en-US" altLang="zh-CN" dirty="0" smtClean="0"/>
              <a:t>More than </a:t>
            </a:r>
            <a:r>
              <a:rPr lang="en-US" altLang="zh-CN" dirty="0" smtClean="0">
                <a:solidFill>
                  <a:srgbClr val="C00000"/>
                </a:solidFill>
              </a:rPr>
              <a:t>400 million </a:t>
            </a:r>
            <a:r>
              <a:rPr lang="en-US" altLang="zh-CN" dirty="0" smtClean="0"/>
              <a:t>gaming users</a:t>
            </a:r>
          </a:p>
          <a:p>
            <a:pPr lvl="1"/>
            <a:r>
              <a:rPr lang="en-US" altLang="zh-CN" dirty="0" smtClean="0">
                <a:solidFill>
                  <a:srgbClr val="C00000"/>
                </a:solidFill>
              </a:rPr>
              <a:t>50%</a:t>
            </a:r>
            <a:r>
              <a:rPr lang="en-US" altLang="zh-CN" dirty="0" smtClean="0"/>
              <a:t> of </a:t>
            </a:r>
            <a:r>
              <a:rPr lang="en-US" altLang="zh-CN" dirty="0" err="1" smtClean="0"/>
              <a:t>Tencent’s</a:t>
            </a:r>
            <a:r>
              <a:rPr lang="en-US" altLang="zh-CN" dirty="0" smtClean="0"/>
              <a:t> overall revenue is from online games</a:t>
            </a:r>
            <a:endParaRPr lang="en-US" altLang="zh-CN" dirty="0"/>
          </a:p>
          <a:p>
            <a:endParaRPr lang="en-US" altLang="zh-CN" dirty="0" smtClean="0"/>
          </a:p>
          <a:p>
            <a:endParaRPr lang="en-US" altLang="zh-CN" dirty="0" smtClean="0"/>
          </a:p>
          <a:p>
            <a:endParaRPr lang="zh-CN" altLang="en-US" dirty="0"/>
          </a:p>
        </p:txBody>
      </p:sp>
      <p:sp>
        <p:nvSpPr>
          <p:cNvPr id="4" name="矩形 3"/>
          <p:cNvSpPr/>
          <p:nvPr/>
        </p:nvSpPr>
        <p:spPr>
          <a:xfrm>
            <a:off x="123941" y="2882668"/>
            <a:ext cx="8896121" cy="1446550"/>
          </a:xfrm>
          <a:prstGeom prst="rect">
            <a:avLst/>
          </a:prstGeom>
          <a:solidFill>
            <a:schemeClr val="accent1">
              <a:lumMod val="40000"/>
              <a:lumOff val="60000"/>
            </a:schemeClr>
          </a:solidFill>
        </p:spPr>
        <p:txBody>
          <a:bodyPr wrap="square" lIns="91440" tIns="45720" rIns="91440" bIns="45720">
            <a:spAutoFit/>
          </a:bodyPr>
          <a:lstStyle/>
          <a:p>
            <a:pPr algn="ctr"/>
            <a:r>
              <a:rPr lang="en-US" altLang="zh-CN" sz="4400" dirty="0">
                <a:ln w="0"/>
                <a:solidFill>
                  <a:srgbClr val="7030A0"/>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rPr>
              <a:t>Not only keep players playing,</a:t>
            </a:r>
          </a:p>
          <a:p>
            <a:pPr algn="ctr"/>
            <a:r>
              <a:rPr lang="en-US" altLang="zh-CN" sz="4400" dirty="0">
                <a:ln w="0"/>
                <a:solidFill>
                  <a:srgbClr val="7030A0"/>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rPr>
              <a:t>but also make them pay.</a:t>
            </a:r>
            <a:endParaRPr lang="zh-CN" altLang="en-US" sz="4400" dirty="0">
              <a:ln w="0"/>
              <a:solidFill>
                <a:srgbClr val="7030A0"/>
              </a:solidFill>
              <a:effectLst>
                <a:outerShdw blurRad="38100" dist="19050" dir="2700000" algn="tl" rotWithShape="0">
                  <a:schemeClr val="dk1">
                    <a:alpha val="40000"/>
                  </a:schemeClr>
                </a:outerShdw>
              </a:effectLst>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05376116"/>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Online games are become more and more </a:t>
            </a:r>
            <a:r>
              <a:rPr lang="en-US" altLang="zh-CN" i="1" dirty="0" smtClean="0"/>
              <a:t>social…</a:t>
            </a:r>
            <a:endParaRPr lang="zh-CN" altLang="en-US" i="1" dirty="0"/>
          </a:p>
        </p:txBody>
      </p:sp>
      <p:sp>
        <p:nvSpPr>
          <p:cNvPr id="3" name="内容占位符 2"/>
          <p:cNvSpPr>
            <a:spLocks noGrp="1"/>
          </p:cNvSpPr>
          <p:nvPr>
            <p:ph idx="1"/>
          </p:nvPr>
        </p:nvSpPr>
        <p:spPr/>
        <p:txBody>
          <a:bodyPr/>
          <a:lstStyle/>
          <a:p>
            <a:r>
              <a:rPr lang="en-US" altLang="zh-CN" dirty="0"/>
              <a:t>S</a:t>
            </a:r>
            <a:r>
              <a:rPr lang="en-US" altLang="zh-CN" dirty="0" smtClean="0"/>
              <a:t>ocial </a:t>
            </a:r>
            <a:r>
              <a:rPr lang="en-US" altLang="zh-CN" dirty="0"/>
              <a:t>activity has already become one of </a:t>
            </a:r>
            <a:r>
              <a:rPr lang="en-US" altLang="zh-CN" dirty="0" smtClean="0"/>
              <a:t>the most </a:t>
            </a:r>
            <a:r>
              <a:rPr lang="en-US" altLang="zh-CN" dirty="0"/>
              <a:t>important elements in designing online games.</a:t>
            </a:r>
            <a:endParaRPr lang="en-US" altLang="zh-CN" dirty="0" smtClean="0"/>
          </a:p>
          <a:p>
            <a:pPr lvl="1"/>
            <a:r>
              <a:rPr lang="en-US" altLang="zh-CN" dirty="0" smtClean="0"/>
              <a:t>Statistics show that 80% of Zynga’s revenue comes from Facebook users.</a:t>
            </a:r>
          </a:p>
          <a:p>
            <a:endParaRPr lang="en-US" altLang="zh-CN" dirty="0"/>
          </a:p>
          <a:p>
            <a:endParaRPr lang="zh-CN" altLang="en-US" dirty="0"/>
          </a:p>
        </p:txBody>
      </p:sp>
    </p:spTree>
    <p:extLst>
      <p:ext uri="{BB962C8B-B14F-4D97-AF65-F5344CB8AC3E}">
        <p14:creationId xmlns:p14="http://schemas.microsoft.com/office/powerpoint/2010/main" val="2631688962"/>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we do </a:t>
            </a:r>
            <a:endParaRPr lang="zh-CN" altLang="en-US" dirty="0"/>
          </a:p>
        </p:txBody>
      </p:sp>
      <p:sp>
        <p:nvSpPr>
          <p:cNvPr id="3" name="内容占位符 2"/>
          <p:cNvSpPr>
            <a:spLocks noGrp="1"/>
          </p:cNvSpPr>
          <p:nvPr>
            <p:ph idx="1"/>
          </p:nvPr>
        </p:nvSpPr>
        <p:spPr>
          <a:xfrm>
            <a:off x="457200" y="1600200"/>
            <a:ext cx="8432800" cy="4851400"/>
          </a:xfrm>
        </p:spPr>
        <p:txBody>
          <a:bodyPr>
            <a:normAutofit/>
          </a:bodyPr>
          <a:lstStyle/>
          <a:p>
            <a:r>
              <a:rPr lang="en-US" altLang="zh-CN" dirty="0" smtClean="0"/>
              <a:t>Given users’ data in online games, predict:</a:t>
            </a:r>
          </a:p>
          <a:p>
            <a:pPr marL="0" indent="0">
              <a:buNone/>
            </a:pPr>
            <a:endParaRPr lang="en-US" altLang="zh-CN" dirty="0" smtClean="0"/>
          </a:p>
          <a:p>
            <a:r>
              <a:rPr lang="en-US" altLang="zh-CN" dirty="0"/>
              <a:t>Precisely, we aim to </a:t>
            </a:r>
            <a:r>
              <a:rPr lang="en-US" altLang="zh-CN" dirty="0" smtClean="0"/>
              <a:t>answer:</a:t>
            </a:r>
            <a:endParaRPr lang="en-US" altLang="zh-CN" dirty="0"/>
          </a:p>
          <a:p>
            <a:pPr lvl="1"/>
            <a:r>
              <a:rPr lang="en-US" altLang="zh-CN" dirty="0"/>
              <a:t>What are the fundamental factors that trigger free </a:t>
            </a:r>
            <a:r>
              <a:rPr lang="en-US" altLang="zh-CN" dirty="0" smtClean="0"/>
              <a:t>users </a:t>
            </a:r>
            <a:r>
              <a:rPr lang="en-US" altLang="zh-CN" dirty="0"/>
              <a:t>to play</a:t>
            </a:r>
            <a:r>
              <a:rPr lang="en-US" altLang="zh-CN" dirty="0" smtClean="0"/>
              <a:t>?</a:t>
            </a:r>
          </a:p>
          <a:p>
            <a:pPr lvl="1"/>
            <a:r>
              <a:rPr lang="en-US" altLang="zh-CN" dirty="0" smtClean="0"/>
              <a:t>How does users’ paying behavior influence each other in the game social network?</a:t>
            </a:r>
          </a:p>
          <a:p>
            <a:pPr lvl="1"/>
            <a:r>
              <a:rPr lang="en-US" altLang="zh-CN" dirty="0" smtClean="0"/>
              <a:t>How to design a prediction model to recognize those potential users who are likely to pay?</a:t>
            </a:r>
            <a:endParaRPr lang="en-US" altLang="zh-CN" dirty="0"/>
          </a:p>
          <a:p>
            <a:endParaRPr lang="en-US" altLang="zh-CN" dirty="0" smtClean="0"/>
          </a:p>
          <a:p>
            <a:endParaRPr lang="zh-CN" altLang="en-US" dirty="0"/>
          </a:p>
        </p:txBody>
      </p:sp>
      <p:sp>
        <p:nvSpPr>
          <p:cNvPr id="4" name="Rectangle 6"/>
          <p:cNvSpPr>
            <a:spLocks noChangeArrowheads="1"/>
          </p:cNvSpPr>
          <p:nvPr/>
        </p:nvSpPr>
        <p:spPr bwMode="auto">
          <a:xfrm>
            <a:off x="1310218" y="2184197"/>
            <a:ext cx="6523567" cy="586957"/>
          </a:xfrm>
          <a:prstGeom prst="rect">
            <a:avLst/>
          </a:prstGeom>
          <a:noFill/>
          <a:ln w="38100" cmpd="dbl" algn="ctr">
            <a:solidFill>
              <a:srgbClr val="CC0066"/>
            </a:solidFill>
            <a:miter lim="800000"/>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lIns="90000" tIns="46800" rIns="90000" bIns="46800" anchor="ctr">
            <a:spAutoFit/>
          </a:bodyPr>
          <a:lstStyle/>
          <a:p>
            <a:pPr algn="ctr">
              <a:spcBef>
                <a:spcPct val="20000"/>
              </a:spcBef>
              <a:buFont typeface="Wingdings" pitchFamily="2" charset="2"/>
              <a:buNone/>
            </a:pPr>
            <a:r>
              <a:rPr lang="en-US" altLang="zh-CN" sz="3200" b="1" dirty="0">
                <a:solidFill>
                  <a:srgbClr val="7030A0"/>
                </a:solidFill>
                <a:latin typeface="Verdana" pitchFamily="34" charset="0"/>
                <a:ea typeface="华文行楷" pitchFamily="2" charset="-122"/>
                <a:cs typeface="Times New Roman" pitchFamily="18" charset="0"/>
                <a:sym typeface="Wingdings" pitchFamily="2" charset="2"/>
              </a:rPr>
              <a:t>Free users -&gt; Paying users</a:t>
            </a:r>
            <a:endParaRPr lang="zh-CN" altLang="en-US" sz="3200" b="1" dirty="0">
              <a:solidFill>
                <a:srgbClr val="7030A0"/>
              </a:solidFill>
              <a:latin typeface="Verdana" pitchFamily="34" charset="0"/>
              <a:ea typeface="华文行楷" pitchFamily="2" charset="-122"/>
              <a:cs typeface="Times New Roman" pitchFamily="18" charset="0"/>
              <a:sym typeface="Wingdings" pitchFamily="2" charset="2"/>
            </a:endParaRPr>
          </a:p>
        </p:txBody>
      </p:sp>
    </p:spTree>
    <p:extLst>
      <p:ext uri="{BB962C8B-B14F-4D97-AF65-F5344CB8AC3E}">
        <p14:creationId xmlns:p14="http://schemas.microsoft.com/office/powerpoint/2010/main" val="2927163573"/>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Online games are become more and more </a:t>
            </a:r>
            <a:r>
              <a:rPr lang="en-US" altLang="zh-CN" i="1" dirty="0" smtClean="0"/>
              <a:t>social…</a:t>
            </a:r>
            <a:endParaRPr lang="zh-CN" altLang="en-US" i="1" dirty="0"/>
          </a:p>
        </p:txBody>
      </p:sp>
      <p:sp>
        <p:nvSpPr>
          <p:cNvPr id="3" name="内容占位符 2"/>
          <p:cNvSpPr>
            <a:spLocks noGrp="1"/>
          </p:cNvSpPr>
          <p:nvPr>
            <p:ph idx="1"/>
          </p:nvPr>
        </p:nvSpPr>
        <p:spPr/>
        <p:txBody>
          <a:bodyPr/>
          <a:lstStyle/>
          <a:p>
            <a:r>
              <a:rPr lang="en-US" altLang="zh-CN" dirty="0" smtClean="0"/>
              <a:t>Statistics show that 80% of Zynga’s revenue comes from Facebook users.</a:t>
            </a:r>
          </a:p>
          <a:p>
            <a:endParaRPr lang="en-US" altLang="zh-CN" dirty="0"/>
          </a:p>
          <a:p>
            <a:endParaRPr lang="zh-CN" altLang="en-US" dirty="0"/>
          </a:p>
        </p:txBody>
      </p:sp>
    </p:spTree>
    <p:extLst>
      <p:ext uri="{BB962C8B-B14F-4D97-AF65-F5344CB8AC3E}">
        <p14:creationId xmlns:p14="http://schemas.microsoft.com/office/powerpoint/2010/main" val="2202819602"/>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Online games are become more and more </a:t>
            </a:r>
            <a:r>
              <a:rPr lang="en-US" altLang="zh-CN" i="1" dirty="0" smtClean="0"/>
              <a:t>social…</a:t>
            </a:r>
            <a:endParaRPr lang="zh-CN" altLang="en-US" i="1" dirty="0"/>
          </a:p>
        </p:txBody>
      </p:sp>
      <p:sp>
        <p:nvSpPr>
          <p:cNvPr id="3" name="内容占位符 2"/>
          <p:cNvSpPr>
            <a:spLocks noGrp="1"/>
          </p:cNvSpPr>
          <p:nvPr>
            <p:ph idx="1"/>
          </p:nvPr>
        </p:nvSpPr>
        <p:spPr/>
        <p:txBody>
          <a:bodyPr/>
          <a:lstStyle/>
          <a:p>
            <a:r>
              <a:rPr lang="en-US" altLang="zh-CN" dirty="0" smtClean="0"/>
              <a:t>Statistics show that 80% of Zynga’s revenue comes from Facebook users.</a:t>
            </a:r>
          </a:p>
          <a:p>
            <a:endParaRPr lang="en-US" altLang="zh-CN" dirty="0"/>
          </a:p>
          <a:p>
            <a:endParaRPr lang="zh-CN" altLang="en-US" dirty="0"/>
          </a:p>
        </p:txBody>
      </p:sp>
      <p:sp>
        <p:nvSpPr>
          <p:cNvPr id="5" name="Rectangle 6"/>
          <p:cNvSpPr>
            <a:spLocks noChangeArrowheads="1"/>
          </p:cNvSpPr>
          <p:nvPr/>
        </p:nvSpPr>
        <p:spPr bwMode="auto">
          <a:xfrm>
            <a:off x="651113" y="2879611"/>
            <a:ext cx="7841774" cy="2310505"/>
          </a:xfrm>
          <a:prstGeom prst="rect">
            <a:avLst/>
          </a:prstGeom>
          <a:noFill/>
          <a:ln w="38100" cmpd="dbl" algn="ctr">
            <a:solidFill>
              <a:srgbClr val="CC0066"/>
            </a:solidFill>
            <a:miter lim="800000"/>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lIns="90000" tIns="46800" rIns="90000" bIns="46800" anchor="ctr">
            <a:spAutoFit/>
          </a:bodyPr>
          <a:lstStyle/>
          <a:p>
            <a:pPr algn="ctr">
              <a:spcBef>
                <a:spcPct val="20000"/>
              </a:spcBef>
              <a:buFont typeface="Wingdings" pitchFamily="2" charset="2"/>
              <a:buNone/>
            </a:pPr>
            <a:r>
              <a:rPr lang="en-US" altLang="zh-CN" sz="4800" b="1" dirty="0">
                <a:solidFill>
                  <a:srgbClr val="C00000"/>
                </a:solidFill>
                <a:latin typeface="Verdana" pitchFamily="34" charset="0"/>
                <a:ea typeface="华文行楷" pitchFamily="2" charset="-122"/>
                <a:cs typeface="Times New Roman" pitchFamily="18" charset="0"/>
                <a:sym typeface="Wingdings" pitchFamily="2" charset="2"/>
              </a:rPr>
              <a:t>How to model paying behavior in game social networks? </a:t>
            </a:r>
            <a:endParaRPr lang="zh-CN" altLang="en-US" sz="4800" b="1" dirty="0">
              <a:solidFill>
                <a:srgbClr val="C00000"/>
              </a:solidFill>
              <a:latin typeface="Verdana" pitchFamily="34" charset="0"/>
              <a:ea typeface="华文行楷" pitchFamily="2" charset="-122"/>
              <a:cs typeface="Times New Roman" pitchFamily="18" charset="0"/>
              <a:sym typeface="Wingdings" pitchFamily="2" charset="2"/>
            </a:endParaRPr>
          </a:p>
        </p:txBody>
      </p:sp>
    </p:spTree>
    <p:extLst>
      <p:ext uri="{BB962C8B-B14F-4D97-AF65-F5344CB8AC3E}">
        <p14:creationId xmlns:p14="http://schemas.microsoft.com/office/powerpoint/2010/main" val="4079837900"/>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Online games are become more and more </a:t>
            </a:r>
            <a:r>
              <a:rPr lang="en-US" altLang="zh-CN" i="1" dirty="0" smtClean="0"/>
              <a:t>social…</a:t>
            </a:r>
            <a:endParaRPr lang="zh-CN" altLang="en-US" i="1" dirty="0"/>
          </a:p>
        </p:txBody>
      </p:sp>
      <p:sp>
        <p:nvSpPr>
          <p:cNvPr id="3" name="内容占位符 2"/>
          <p:cNvSpPr>
            <a:spLocks noGrp="1"/>
          </p:cNvSpPr>
          <p:nvPr>
            <p:ph idx="1"/>
          </p:nvPr>
        </p:nvSpPr>
        <p:spPr/>
        <p:txBody>
          <a:bodyPr/>
          <a:lstStyle/>
          <a:p>
            <a:r>
              <a:rPr lang="en-US" altLang="zh-CN" dirty="0" smtClean="0"/>
              <a:t>Statistics show that 80% of Zynga’s revenue comes from Facebook users.</a:t>
            </a:r>
          </a:p>
          <a:p>
            <a:endParaRPr lang="en-US" altLang="zh-CN" dirty="0"/>
          </a:p>
          <a:p>
            <a:endParaRPr lang="zh-CN" altLang="en-US" dirty="0"/>
          </a:p>
        </p:txBody>
      </p:sp>
      <p:sp>
        <p:nvSpPr>
          <p:cNvPr id="5" name="Rectangle 6"/>
          <p:cNvSpPr>
            <a:spLocks noChangeArrowheads="1"/>
          </p:cNvSpPr>
          <p:nvPr/>
        </p:nvSpPr>
        <p:spPr bwMode="auto">
          <a:xfrm>
            <a:off x="651113" y="2879611"/>
            <a:ext cx="7841774" cy="2310505"/>
          </a:xfrm>
          <a:prstGeom prst="rect">
            <a:avLst/>
          </a:prstGeom>
          <a:noFill/>
          <a:ln w="38100" cmpd="dbl" algn="ctr">
            <a:solidFill>
              <a:srgbClr val="CC0066"/>
            </a:solidFill>
            <a:miter lim="800000"/>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lIns="90000" tIns="46800" rIns="90000" bIns="46800" anchor="ctr">
            <a:spAutoFit/>
          </a:bodyPr>
          <a:lstStyle/>
          <a:p>
            <a:pPr algn="ctr">
              <a:spcBef>
                <a:spcPct val="20000"/>
              </a:spcBef>
              <a:buFont typeface="Wingdings" pitchFamily="2" charset="2"/>
              <a:buNone/>
            </a:pPr>
            <a:r>
              <a:rPr lang="en-US" altLang="zh-CN" sz="4800" b="1" dirty="0">
                <a:solidFill>
                  <a:srgbClr val="C00000"/>
                </a:solidFill>
                <a:latin typeface="Verdana" pitchFamily="34" charset="0"/>
                <a:ea typeface="华文行楷" pitchFamily="2" charset="-122"/>
                <a:cs typeface="Times New Roman" pitchFamily="18" charset="0"/>
                <a:sym typeface="Wingdings" pitchFamily="2" charset="2"/>
              </a:rPr>
              <a:t>How to model paying behavior in game social networks? </a:t>
            </a:r>
            <a:endParaRPr lang="zh-CN" altLang="en-US" sz="4800" b="1" dirty="0">
              <a:solidFill>
                <a:srgbClr val="C00000"/>
              </a:solidFill>
              <a:latin typeface="Verdana" pitchFamily="34" charset="0"/>
              <a:ea typeface="华文行楷" pitchFamily="2" charset="-122"/>
              <a:cs typeface="Times New Roman" pitchFamily="18" charset="0"/>
              <a:sym typeface="Wingdings" pitchFamily="2" charset="2"/>
            </a:endParaRPr>
          </a:p>
        </p:txBody>
      </p:sp>
      <p:sp>
        <p:nvSpPr>
          <p:cNvPr id="6" name="Rectangle 6"/>
          <p:cNvSpPr>
            <a:spLocks noChangeArrowheads="1"/>
          </p:cNvSpPr>
          <p:nvPr/>
        </p:nvSpPr>
        <p:spPr bwMode="auto">
          <a:xfrm>
            <a:off x="307971" y="5423829"/>
            <a:ext cx="8663898" cy="771623"/>
          </a:xfrm>
          <a:prstGeom prst="rect">
            <a:avLst/>
          </a:prstGeom>
          <a:noFill/>
          <a:ln w="38100" cmpd="dbl" algn="ctr">
            <a:solidFill>
              <a:srgbClr val="CC0066"/>
            </a:solidFill>
            <a:miter lim="800000"/>
            <a:headEnd/>
            <a:tailEnd type="none" w="lg"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lIns="90000" tIns="46800" rIns="90000" bIns="46800" anchor="ctr">
            <a:spAutoFit/>
          </a:bodyPr>
          <a:lstStyle/>
          <a:p>
            <a:pPr algn="ctr">
              <a:spcBef>
                <a:spcPct val="20000"/>
              </a:spcBef>
              <a:buFont typeface="Wingdings" pitchFamily="2" charset="2"/>
              <a:buNone/>
            </a:pPr>
            <a:r>
              <a:rPr lang="en-US" altLang="zh-CN" sz="4400" b="1" dirty="0">
                <a:solidFill>
                  <a:srgbClr val="7030A0"/>
                </a:solidFill>
                <a:latin typeface="Verdana" pitchFamily="34" charset="0"/>
                <a:ea typeface="华文行楷" pitchFamily="2" charset="-122"/>
                <a:cs typeface="Times New Roman" pitchFamily="18" charset="0"/>
                <a:sym typeface="Wingdings" pitchFamily="2" charset="2"/>
              </a:rPr>
              <a:t>Free users -&gt; Paying users</a:t>
            </a:r>
            <a:endParaRPr lang="zh-CN" altLang="en-US" sz="4400" b="1" dirty="0">
              <a:solidFill>
                <a:srgbClr val="7030A0"/>
              </a:solidFill>
              <a:latin typeface="Verdana" pitchFamily="34" charset="0"/>
              <a:ea typeface="华文行楷" pitchFamily="2" charset="-122"/>
              <a:cs typeface="Times New Roman" pitchFamily="18" charset="0"/>
              <a:sym typeface="Wingdings" pitchFamily="2" charset="2"/>
            </a:endParaRPr>
          </a:p>
        </p:txBody>
      </p:sp>
    </p:spTree>
    <p:extLst>
      <p:ext uri="{BB962C8B-B14F-4D97-AF65-F5344CB8AC3E}">
        <p14:creationId xmlns:p14="http://schemas.microsoft.com/office/powerpoint/2010/main" val="1978632097"/>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Challenges</a:t>
            </a:r>
            <a:endParaRPr lang="zh-CN" altLang="en-US" dirty="0"/>
          </a:p>
        </p:txBody>
      </p:sp>
      <p:sp>
        <p:nvSpPr>
          <p:cNvPr id="3" name="内容占位符 2"/>
          <p:cNvSpPr>
            <a:spLocks noGrp="1"/>
          </p:cNvSpPr>
          <p:nvPr>
            <p:ph idx="1"/>
          </p:nvPr>
        </p:nvSpPr>
        <p:spPr>
          <a:xfrm>
            <a:off x="0" y="1600200"/>
            <a:ext cx="9144000" cy="5105400"/>
          </a:xfrm>
        </p:spPr>
        <p:txBody>
          <a:bodyPr>
            <a:normAutofit/>
          </a:bodyPr>
          <a:lstStyle/>
          <a:p>
            <a:r>
              <a:rPr lang="en-US" altLang="zh-CN" dirty="0" err="1" smtClean="0"/>
              <a:t>Sparsity</a:t>
            </a:r>
            <a:endParaRPr lang="en-US" altLang="zh-CN" dirty="0"/>
          </a:p>
          <a:p>
            <a:pPr lvl="1"/>
            <a:r>
              <a:rPr lang="en-US" altLang="zh-CN" dirty="0" smtClean="0"/>
              <a:t>Only 3% of the users in Zynga have purchased credits in the game.</a:t>
            </a:r>
          </a:p>
          <a:p>
            <a:r>
              <a:rPr lang="en-US" altLang="zh-CN" dirty="0" smtClean="0"/>
              <a:t>Social effect</a:t>
            </a:r>
          </a:p>
          <a:p>
            <a:pPr lvl="1"/>
            <a:r>
              <a:rPr lang="en-US" altLang="zh-CN" dirty="0" smtClean="0"/>
              <a:t>How is users’ paying behavior influenced by friends and the social structure?</a:t>
            </a:r>
          </a:p>
          <a:p>
            <a:r>
              <a:rPr lang="en-US" altLang="zh-CN" dirty="0" smtClean="0"/>
              <a:t>Predictive models</a:t>
            </a:r>
          </a:p>
          <a:p>
            <a:pPr lvl="1"/>
            <a:r>
              <a:rPr lang="en-US" altLang="zh-CN" dirty="0" smtClean="0"/>
              <a:t>How to develop methods that can effectively identify potential paying users?</a:t>
            </a:r>
            <a:endParaRPr lang="zh-CN" altLang="en-US" dirty="0"/>
          </a:p>
        </p:txBody>
      </p:sp>
    </p:spTree>
    <p:extLst>
      <p:ext uri="{BB962C8B-B14F-4D97-AF65-F5344CB8AC3E}">
        <p14:creationId xmlns:p14="http://schemas.microsoft.com/office/powerpoint/2010/main" val="3251141074"/>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Related Work</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Attribute analysis</a:t>
            </a:r>
          </a:p>
          <a:p>
            <a:pPr lvl="1"/>
            <a:r>
              <a:rPr lang="en-US" altLang="zh-CN" dirty="0" smtClean="0"/>
              <a:t>Motivation for play [Yee CPB’06]</a:t>
            </a:r>
          </a:p>
          <a:p>
            <a:pPr lvl="1"/>
            <a:r>
              <a:rPr lang="en-US" altLang="zh-CN" dirty="0" smtClean="0"/>
              <a:t>Gender swapping [Lou WWW’13]</a:t>
            </a:r>
          </a:p>
          <a:p>
            <a:r>
              <a:rPr lang="en-US" altLang="zh-CN" dirty="0" smtClean="0"/>
              <a:t>Social Analysis</a:t>
            </a:r>
          </a:p>
          <a:p>
            <a:pPr lvl="1"/>
            <a:r>
              <a:rPr lang="en-US" altLang="zh-CN" dirty="0" smtClean="0"/>
              <a:t>Interaction patterns [</a:t>
            </a:r>
            <a:r>
              <a:rPr lang="en-US" altLang="zh-CN" dirty="0" err="1" smtClean="0"/>
              <a:t>Ducheneaut</a:t>
            </a:r>
            <a:r>
              <a:rPr lang="en-US" altLang="zh-CN" dirty="0" smtClean="0"/>
              <a:t> CSCW’04]</a:t>
            </a:r>
          </a:p>
          <a:p>
            <a:pPr lvl="1"/>
            <a:r>
              <a:rPr lang="en-US" altLang="zh-CN" dirty="0" smtClean="0"/>
              <a:t>Grouping patterns [</a:t>
            </a:r>
            <a:r>
              <a:rPr lang="en-US" altLang="zh-CN" dirty="0" err="1" smtClean="0"/>
              <a:t>Ducheneaut</a:t>
            </a:r>
            <a:r>
              <a:rPr lang="en-US" altLang="zh-CN" dirty="0" smtClean="0"/>
              <a:t> CHI’06]</a:t>
            </a:r>
          </a:p>
          <a:p>
            <a:pPr lvl="1"/>
            <a:r>
              <a:rPr lang="en-US" altLang="zh-CN" dirty="0" smtClean="0"/>
              <a:t>Group stability [</a:t>
            </a:r>
            <a:r>
              <a:rPr lang="en-US" altLang="zh-CN" dirty="0" err="1" smtClean="0"/>
              <a:t>Patil</a:t>
            </a:r>
            <a:r>
              <a:rPr lang="en-US" altLang="zh-CN" dirty="0" smtClean="0"/>
              <a:t> WWW’13]</a:t>
            </a:r>
          </a:p>
          <a:p>
            <a:pPr lvl="1"/>
            <a:r>
              <a:rPr lang="en-US" altLang="zh-CN" dirty="0" smtClean="0"/>
              <a:t>Types of interaction networks [Son </a:t>
            </a:r>
            <a:r>
              <a:rPr lang="en-US" altLang="zh-CN" dirty="0" err="1" smtClean="0"/>
              <a:t>PloS</a:t>
            </a:r>
            <a:r>
              <a:rPr lang="en-US" altLang="zh-CN" dirty="0" smtClean="0"/>
              <a:t> one 12]</a:t>
            </a:r>
          </a:p>
          <a:p>
            <a:pPr lvl="1"/>
            <a:endParaRPr lang="zh-CN" altLang="en-US" dirty="0"/>
          </a:p>
        </p:txBody>
      </p:sp>
    </p:spTree>
    <p:extLst>
      <p:ext uri="{BB962C8B-B14F-4D97-AF65-F5344CB8AC3E}">
        <p14:creationId xmlns:p14="http://schemas.microsoft.com/office/powerpoint/2010/main" val="351647764"/>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Two games: QQ Speed</a:t>
            </a:r>
            <a:endParaRPr lang="zh-CN" altLang="en-US" dirty="0"/>
          </a:p>
        </p:txBody>
      </p:sp>
      <p:sp>
        <p:nvSpPr>
          <p:cNvPr id="3" name="内容占位符 2"/>
          <p:cNvSpPr>
            <a:spLocks noGrp="1"/>
          </p:cNvSpPr>
          <p:nvPr>
            <p:ph idx="1"/>
          </p:nvPr>
        </p:nvSpPr>
        <p:spPr>
          <a:xfrm>
            <a:off x="2" y="1583269"/>
            <a:ext cx="5926667" cy="4631267"/>
          </a:xfrm>
        </p:spPr>
        <p:txBody>
          <a:bodyPr>
            <a:normAutofit/>
          </a:bodyPr>
          <a:lstStyle/>
          <a:p>
            <a:r>
              <a:rPr lang="en-US" altLang="zh-CN" dirty="0" smtClean="0"/>
              <a:t>QQ Speed</a:t>
            </a:r>
          </a:p>
          <a:p>
            <a:pPr lvl="1"/>
            <a:r>
              <a:rPr lang="en-US" altLang="zh-CN" dirty="0" smtClean="0"/>
              <a:t>A racing game that users can take part in competitions to play against other users.</a:t>
            </a:r>
          </a:p>
          <a:p>
            <a:pPr lvl="1"/>
            <a:r>
              <a:rPr lang="en-US" altLang="zh-CN" dirty="0" smtClean="0">
                <a:solidFill>
                  <a:srgbClr val="0070C0"/>
                </a:solidFill>
              </a:rPr>
              <a:t>200+ million users.</a:t>
            </a:r>
          </a:p>
          <a:p>
            <a:pPr lvl="1"/>
            <a:r>
              <a:rPr lang="en-US" altLang="zh-CN" dirty="0" smtClean="0"/>
              <a:t>Users can race against other users by individuals  or forma a group to race together.</a:t>
            </a:r>
          </a:p>
        </p:txBody>
      </p:sp>
      <p:pic>
        <p:nvPicPr>
          <p:cNvPr id="6" name="Picture 4" descr="http://g.hiphotos.baidu.com/baike/c0%3Dbaike80%2C5%2C5%2C80%2C26/sign=09a75e80c8fcc3cea0cdc161f32cbded/42166d224f4a20a40894ee6590529822730e0cf3d6caf8b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2934" y="1417638"/>
            <a:ext cx="2336800" cy="2336800"/>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26667" y="3771373"/>
            <a:ext cx="3002844" cy="2252133"/>
          </a:xfrm>
          <a:prstGeom prst="rect">
            <a:avLst/>
          </a:prstGeom>
        </p:spPr>
      </p:pic>
    </p:spTree>
    <p:extLst>
      <p:ext uri="{BB962C8B-B14F-4D97-AF65-F5344CB8AC3E}">
        <p14:creationId xmlns:p14="http://schemas.microsoft.com/office/powerpoint/2010/main" val="3243369792"/>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Datasets</a:t>
            </a:r>
            <a:endParaRPr lang="zh-CN" altLang="en-US" dirty="0"/>
          </a:p>
        </p:txBody>
      </p:sp>
      <p:sp>
        <p:nvSpPr>
          <p:cNvPr id="5" name="内容占位符 4"/>
          <p:cNvSpPr>
            <a:spLocks noGrp="1"/>
          </p:cNvSpPr>
          <p:nvPr>
            <p:ph idx="1"/>
          </p:nvPr>
        </p:nvSpPr>
        <p:spPr>
          <a:xfrm>
            <a:off x="0" y="1329274"/>
            <a:ext cx="8229600" cy="4525963"/>
          </a:xfrm>
        </p:spPr>
        <p:txBody>
          <a:bodyPr/>
          <a:lstStyle/>
          <a:p>
            <a:r>
              <a:rPr lang="en-US" altLang="zh-CN" dirty="0" smtClean="0"/>
              <a:t>Statistics of the datasets</a:t>
            </a:r>
            <a:endParaRPr lang="zh-CN" altLang="en-US" dirty="0"/>
          </a:p>
        </p:txBody>
      </p:sp>
      <p:pic>
        <p:nvPicPr>
          <p:cNvPr id="3" name="图片 2"/>
          <p:cNvPicPr>
            <a:picLocks noChangeAspect="1"/>
          </p:cNvPicPr>
          <p:nvPr/>
        </p:nvPicPr>
        <p:blipFill>
          <a:blip r:embed="rId3"/>
          <a:stretch>
            <a:fillRect/>
          </a:stretch>
        </p:blipFill>
        <p:spPr>
          <a:xfrm>
            <a:off x="1126068" y="2022273"/>
            <a:ext cx="6891867" cy="4835729"/>
          </a:xfrm>
          <a:prstGeom prst="rect">
            <a:avLst/>
          </a:prstGeom>
        </p:spPr>
      </p:pic>
      <p:sp>
        <p:nvSpPr>
          <p:cNvPr id="6" name="矩形 5"/>
          <p:cNvSpPr/>
          <p:nvPr/>
        </p:nvSpPr>
        <p:spPr>
          <a:xfrm>
            <a:off x="1109136" y="2455101"/>
            <a:ext cx="6908799" cy="1575032"/>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457199" y="3022484"/>
            <a:ext cx="457200" cy="44026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1465786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b.hiphotos.baidu.com/baike/c0%3Dbaike150%2C5%2C5%2C150%2C50/sign=f913ccb809f79052fb124f6c6d9abcaf/9213b07eca806538d5601bb897dda144ac345982b3b7aaaf.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4746" y="4318000"/>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Two games: DNF</a:t>
            </a:r>
            <a:endParaRPr lang="zh-CN" altLang="en-US" dirty="0"/>
          </a:p>
        </p:txBody>
      </p:sp>
      <p:sp>
        <p:nvSpPr>
          <p:cNvPr id="3" name="内容占位符 2"/>
          <p:cNvSpPr>
            <a:spLocks noGrp="1"/>
          </p:cNvSpPr>
          <p:nvPr>
            <p:ph idx="1"/>
          </p:nvPr>
        </p:nvSpPr>
        <p:spPr>
          <a:xfrm>
            <a:off x="0" y="1500145"/>
            <a:ext cx="8894618" cy="4631267"/>
          </a:xfrm>
        </p:spPr>
        <p:txBody>
          <a:bodyPr>
            <a:normAutofit/>
          </a:bodyPr>
          <a:lstStyle/>
          <a:p>
            <a:r>
              <a:rPr lang="en-US" altLang="zh-CN" sz="4000" dirty="0" smtClean="0"/>
              <a:t>Dungeon &amp; Fighter Online (DNF)</a:t>
            </a:r>
          </a:p>
          <a:p>
            <a:pPr lvl="1"/>
            <a:r>
              <a:rPr lang="en-US" altLang="zh-CN" sz="3600" dirty="0"/>
              <a:t>Fight </a:t>
            </a:r>
            <a:r>
              <a:rPr lang="en-US" altLang="zh-CN" sz="3600" dirty="0" smtClean="0"/>
              <a:t>enemies </a:t>
            </a:r>
            <a:r>
              <a:rPr lang="en-US" altLang="zh-CN" sz="3600" dirty="0"/>
              <a:t>by individuals or </a:t>
            </a:r>
            <a:r>
              <a:rPr lang="en-US" altLang="zh-CN" sz="3600" dirty="0" smtClean="0"/>
              <a:t>groups</a:t>
            </a:r>
          </a:p>
          <a:p>
            <a:pPr lvl="1"/>
            <a:r>
              <a:rPr lang="en-US" altLang="zh-CN" sz="3600" dirty="0" smtClean="0">
                <a:solidFill>
                  <a:srgbClr val="0070C0"/>
                </a:solidFill>
              </a:rPr>
              <a:t>400+ million users</a:t>
            </a:r>
          </a:p>
          <a:p>
            <a:pPr lvl="1"/>
            <a:r>
              <a:rPr lang="en-US" altLang="zh-CN" sz="3600" dirty="0" smtClean="0">
                <a:solidFill>
                  <a:srgbClr val="0070C0"/>
                </a:solidFill>
              </a:rPr>
              <a:t>2</a:t>
            </a:r>
            <a:r>
              <a:rPr lang="en-US" altLang="zh-CN" sz="3600" i="1" baseline="30000" dirty="0" smtClean="0">
                <a:solidFill>
                  <a:srgbClr val="0070C0"/>
                </a:solidFill>
              </a:rPr>
              <a:t>nd</a:t>
            </a:r>
            <a:r>
              <a:rPr lang="en-US" altLang="zh-CN" sz="3600" i="1" baseline="-25000" dirty="0" smtClean="0">
                <a:solidFill>
                  <a:srgbClr val="0070C0"/>
                </a:solidFill>
              </a:rPr>
              <a:t> </a:t>
            </a:r>
            <a:r>
              <a:rPr lang="en-US" altLang="zh-CN" sz="3600" i="1" dirty="0" smtClean="0">
                <a:solidFill>
                  <a:srgbClr val="0070C0"/>
                </a:solidFill>
              </a:rPr>
              <a:t> </a:t>
            </a:r>
            <a:r>
              <a:rPr lang="en-US" altLang="zh-CN" sz="3600" dirty="0" smtClean="0">
                <a:solidFill>
                  <a:srgbClr val="0070C0"/>
                </a:solidFill>
              </a:rPr>
              <a:t>largest online game in China.</a:t>
            </a:r>
            <a:endParaRPr lang="en-US" altLang="zh-CN" sz="3600" i="1" baseline="30000" dirty="0" smtClean="0">
              <a:solidFill>
                <a:srgbClr val="0070C0"/>
              </a:solidFill>
            </a:endParaRPr>
          </a:p>
          <a:p>
            <a:pPr lvl="1"/>
            <a:endParaRPr lang="en-US" altLang="zh-CN" sz="3600" dirty="0" smtClean="0"/>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674" y="4688379"/>
            <a:ext cx="3600259" cy="2024296"/>
          </a:xfrm>
          <a:prstGeom prst="rect">
            <a:avLst/>
          </a:prstGeom>
        </p:spPr>
      </p:pic>
    </p:spTree>
    <p:extLst>
      <p:ext uri="{BB962C8B-B14F-4D97-AF65-F5344CB8AC3E}">
        <p14:creationId xmlns:p14="http://schemas.microsoft.com/office/powerpoint/2010/main" val="1095985242"/>
      </p:ext>
    </p:extLst>
  </p:cSld>
  <p:clrMapOvr>
    <a:masterClrMapping/>
  </p:clrMapOvr>
  <p:transition advTm="20916">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Datasets</a:t>
            </a:r>
            <a:endParaRPr lang="zh-CN" altLang="en-US" dirty="0"/>
          </a:p>
        </p:txBody>
      </p:sp>
      <p:sp>
        <p:nvSpPr>
          <p:cNvPr id="5" name="内容占位符 4"/>
          <p:cNvSpPr>
            <a:spLocks noGrp="1"/>
          </p:cNvSpPr>
          <p:nvPr>
            <p:ph idx="1"/>
          </p:nvPr>
        </p:nvSpPr>
        <p:spPr>
          <a:xfrm>
            <a:off x="0" y="1329274"/>
            <a:ext cx="8229600" cy="4525963"/>
          </a:xfrm>
        </p:spPr>
        <p:txBody>
          <a:bodyPr/>
          <a:lstStyle/>
          <a:p>
            <a:r>
              <a:rPr lang="en-US" altLang="zh-CN" dirty="0" smtClean="0"/>
              <a:t>Statistics of the datasets</a:t>
            </a:r>
            <a:endParaRPr lang="zh-CN" altLang="en-US" dirty="0"/>
          </a:p>
        </p:txBody>
      </p:sp>
      <p:pic>
        <p:nvPicPr>
          <p:cNvPr id="3" name="图片 2"/>
          <p:cNvPicPr>
            <a:picLocks noChangeAspect="1"/>
          </p:cNvPicPr>
          <p:nvPr/>
        </p:nvPicPr>
        <p:blipFill rotWithShape="1">
          <a:blip r:embed="rId2"/>
          <a:srcRect b="58479"/>
          <a:stretch/>
        </p:blipFill>
        <p:spPr>
          <a:xfrm>
            <a:off x="1126068" y="2022272"/>
            <a:ext cx="6891867" cy="2007862"/>
          </a:xfrm>
          <a:prstGeom prst="rect">
            <a:avLst/>
          </a:prstGeom>
        </p:spPr>
      </p:pic>
      <p:sp>
        <p:nvSpPr>
          <p:cNvPr id="6" name="矩形 5"/>
          <p:cNvSpPr/>
          <p:nvPr/>
        </p:nvSpPr>
        <p:spPr>
          <a:xfrm>
            <a:off x="1109136" y="2455101"/>
            <a:ext cx="6908799" cy="1575032"/>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457199" y="3022484"/>
            <a:ext cx="457200" cy="44026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912533" y="5302007"/>
            <a:ext cx="6087538" cy="150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838702" y="6015323"/>
            <a:ext cx="2599268" cy="461665"/>
          </a:xfrm>
          <a:prstGeom prst="rect">
            <a:avLst/>
          </a:prstGeom>
          <a:noFill/>
        </p:spPr>
        <p:txBody>
          <a:bodyPr wrap="square" rtlCol="0">
            <a:spAutoFit/>
          </a:bodyPr>
          <a:lstStyle/>
          <a:p>
            <a:r>
              <a:rPr lang="en-US" altLang="zh-CN" sz="2400" b="1" dirty="0"/>
              <a:t>Date span of data</a:t>
            </a:r>
            <a:endParaRPr lang="zh-CN" altLang="en-US" sz="2400" b="1" dirty="0"/>
          </a:p>
        </p:txBody>
      </p:sp>
      <p:sp>
        <p:nvSpPr>
          <p:cNvPr id="11" name="左大括号 10"/>
          <p:cNvSpPr/>
          <p:nvPr/>
        </p:nvSpPr>
        <p:spPr>
          <a:xfrm rot="5400000">
            <a:off x="5227949" y="1345447"/>
            <a:ext cx="423772" cy="71204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左大括号 11"/>
          <p:cNvSpPr/>
          <p:nvPr/>
        </p:nvSpPr>
        <p:spPr>
          <a:xfrm rot="16200000">
            <a:off x="5768189" y="2779448"/>
            <a:ext cx="376231" cy="608753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p:cNvSpPr txBox="1"/>
          <p:nvPr/>
        </p:nvSpPr>
        <p:spPr>
          <a:xfrm>
            <a:off x="4838702" y="4232131"/>
            <a:ext cx="2235200" cy="461665"/>
          </a:xfrm>
          <a:prstGeom prst="rect">
            <a:avLst/>
          </a:prstGeom>
          <a:noFill/>
        </p:spPr>
        <p:txBody>
          <a:bodyPr wrap="square" rtlCol="0">
            <a:spAutoFit/>
          </a:bodyPr>
          <a:lstStyle/>
          <a:p>
            <a:r>
              <a:rPr lang="en-US" altLang="zh-CN" sz="2400" b="1" dirty="0"/>
              <a:t>No $</a:t>
            </a:r>
            <a:endParaRPr lang="zh-CN" altLang="en-US" sz="2400" b="1" dirty="0"/>
          </a:p>
        </p:txBody>
      </p:sp>
      <p:sp>
        <p:nvSpPr>
          <p:cNvPr id="14" name="文本框 13"/>
          <p:cNvSpPr txBox="1"/>
          <p:nvPr/>
        </p:nvSpPr>
        <p:spPr>
          <a:xfrm>
            <a:off x="-8466" y="5173316"/>
            <a:ext cx="2235200" cy="461665"/>
          </a:xfrm>
          <a:prstGeom prst="rect">
            <a:avLst/>
          </a:prstGeom>
          <a:noFill/>
        </p:spPr>
        <p:txBody>
          <a:bodyPr wrap="square" rtlCol="0">
            <a:spAutoFit/>
          </a:bodyPr>
          <a:lstStyle/>
          <a:p>
            <a:r>
              <a:rPr lang="en-US" altLang="zh-CN" sz="2400" b="1" dirty="0"/>
              <a:t>Free users:</a:t>
            </a:r>
            <a:endParaRPr lang="zh-CN" altLang="en-US" sz="2400" b="1" dirty="0"/>
          </a:p>
        </p:txBody>
      </p:sp>
    </p:spTree>
    <p:extLst>
      <p:ext uri="{BB962C8B-B14F-4D97-AF65-F5344CB8AC3E}">
        <p14:creationId xmlns:p14="http://schemas.microsoft.com/office/powerpoint/2010/main" val="106112192"/>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Datasets</a:t>
            </a:r>
            <a:endParaRPr lang="zh-CN" altLang="en-US" dirty="0"/>
          </a:p>
        </p:txBody>
      </p:sp>
      <p:sp>
        <p:nvSpPr>
          <p:cNvPr id="5" name="内容占位符 4"/>
          <p:cNvSpPr>
            <a:spLocks noGrp="1"/>
          </p:cNvSpPr>
          <p:nvPr>
            <p:ph idx="1"/>
          </p:nvPr>
        </p:nvSpPr>
        <p:spPr>
          <a:xfrm>
            <a:off x="0" y="1329274"/>
            <a:ext cx="8229600" cy="4525963"/>
          </a:xfrm>
        </p:spPr>
        <p:txBody>
          <a:bodyPr/>
          <a:lstStyle/>
          <a:p>
            <a:r>
              <a:rPr lang="en-US" altLang="zh-CN" dirty="0" smtClean="0"/>
              <a:t>Statistics of the datasets</a:t>
            </a:r>
            <a:endParaRPr lang="zh-CN" altLang="en-US" dirty="0"/>
          </a:p>
        </p:txBody>
      </p:sp>
      <p:pic>
        <p:nvPicPr>
          <p:cNvPr id="3" name="图片 2"/>
          <p:cNvPicPr>
            <a:picLocks noChangeAspect="1"/>
          </p:cNvPicPr>
          <p:nvPr/>
        </p:nvPicPr>
        <p:blipFill rotWithShape="1">
          <a:blip r:embed="rId2"/>
          <a:srcRect b="58479"/>
          <a:stretch/>
        </p:blipFill>
        <p:spPr>
          <a:xfrm>
            <a:off x="1126068" y="2022272"/>
            <a:ext cx="6891867" cy="2007862"/>
          </a:xfrm>
          <a:prstGeom prst="rect">
            <a:avLst/>
          </a:prstGeom>
        </p:spPr>
      </p:pic>
      <p:sp>
        <p:nvSpPr>
          <p:cNvPr id="6" name="矩形 5"/>
          <p:cNvSpPr/>
          <p:nvPr/>
        </p:nvSpPr>
        <p:spPr>
          <a:xfrm>
            <a:off x="1109136" y="2455101"/>
            <a:ext cx="6908799" cy="1575032"/>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457199" y="3022484"/>
            <a:ext cx="457200" cy="44026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912533" y="5302007"/>
            <a:ext cx="6087538" cy="150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左大括号 10"/>
          <p:cNvSpPr/>
          <p:nvPr/>
        </p:nvSpPr>
        <p:spPr>
          <a:xfrm rot="5400000">
            <a:off x="2266436" y="4306962"/>
            <a:ext cx="259263" cy="10329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左大括号 11"/>
          <p:cNvSpPr/>
          <p:nvPr/>
        </p:nvSpPr>
        <p:spPr>
          <a:xfrm rot="16200000">
            <a:off x="5768189" y="2779448"/>
            <a:ext cx="376231" cy="608753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p:cNvSpPr txBox="1"/>
          <p:nvPr/>
        </p:nvSpPr>
        <p:spPr>
          <a:xfrm>
            <a:off x="2226734" y="4228142"/>
            <a:ext cx="2235200" cy="461665"/>
          </a:xfrm>
          <a:prstGeom prst="rect">
            <a:avLst/>
          </a:prstGeom>
          <a:noFill/>
        </p:spPr>
        <p:txBody>
          <a:bodyPr wrap="square" rtlCol="0">
            <a:spAutoFit/>
          </a:bodyPr>
          <a:lstStyle/>
          <a:p>
            <a:r>
              <a:rPr lang="en-US" altLang="zh-CN" sz="2400" b="1" dirty="0"/>
              <a:t>$</a:t>
            </a:r>
            <a:endParaRPr lang="zh-CN" altLang="en-US" sz="2400" b="1" dirty="0"/>
          </a:p>
        </p:txBody>
      </p:sp>
      <p:sp>
        <p:nvSpPr>
          <p:cNvPr id="14" name="文本框 13"/>
          <p:cNvSpPr txBox="1"/>
          <p:nvPr/>
        </p:nvSpPr>
        <p:spPr>
          <a:xfrm>
            <a:off x="-8466" y="5173316"/>
            <a:ext cx="2235200" cy="461665"/>
          </a:xfrm>
          <a:prstGeom prst="rect">
            <a:avLst/>
          </a:prstGeom>
          <a:noFill/>
        </p:spPr>
        <p:txBody>
          <a:bodyPr wrap="square" rtlCol="0">
            <a:spAutoFit/>
          </a:bodyPr>
          <a:lstStyle/>
          <a:p>
            <a:r>
              <a:rPr lang="en-US" altLang="zh-CN" sz="2400" b="1" dirty="0"/>
              <a:t>Paying users:</a:t>
            </a:r>
            <a:endParaRPr lang="zh-CN" altLang="en-US" sz="2400" b="1" dirty="0"/>
          </a:p>
        </p:txBody>
      </p:sp>
      <p:sp>
        <p:nvSpPr>
          <p:cNvPr id="16" name="文本框 15"/>
          <p:cNvSpPr txBox="1"/>
          <p:nvPr/>
        </p:nvSpPr>
        <p:spPr>
          <a:xfrm>
            <a:off x="4838702" y="6015323"/>
            <a:ext cx="2599268" cy="461665"/>
          </a:xfrm>
          <a:prstGeom prst="rect">
            <a:avLst/>
          </a:prstGeom>
          <a:noFill/>
        </p:spPr>
        <p:txBody>
          <a:bodyPr wrap="square" rtlCol="0">
            <a:spAutoFit/>
          </a:bodyPr>
          <a:lstStyle/>
          <a:p>
            <a:r>
              <a:rPr lang="en-US" altLang="zh-CN" sz="2400" b="1" dirty="0"/>
              <a:t>Date span of data</a:t>
            </a:r>
            <a:endParaRPr lang="zh-CN" altLang="en-US" sz="2400" b="1" dirty="0"/>
          </a:p>
        </p:txBody>
      </p:sp>
    </p:spTree>
    <p:extLst>
      <p:ext uri="{BB962C8B-B14F-4D97-AF65-F5344CB8AC3E}">
        <p14:creationId xmlns:p14="http://schemas.microsoft.com/office/powerpoint/2010/main" val="1294702260"/>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Datasets</a:t>
            </a:r>
            <a:endParaRPr lang="zh-CN" altLang="en-US" dirty="0"/>
          </a:p>
        </p:txBody>
      </p:sp>
      <p:sp>
        <p:nvSpPr>
          <p:cNvPr id="5" name="内容占位符 4"/>
          <p:cNvSpPr>
            <a:spLocks noGrp="1"/>
          </p:cNvSpPr>
          <p:nvPr>
            <p:ph idx="1"/>
          </p:nvPr>
        </p:nvSpPr>
        <p:spPr>
          <a:xfrm>
            <a:off x="0" y="1329274"/>
            <a:ext cx="8229600" cy="4525963"/>
          </a:xfrm>
        </p:spPr>
        <p:txBody>
          <a:bodyPr/>
          <a:lstStyle/>
          <a:p>
            <a:r>
              <a:rPr lang="en-US" altLang="zh-CN" dirty="0" smtClean="0"/>
              <a:t>Statistics of the datasets</a:t>
            </a:r>
            <a:endParaRPr lang="zh-CN" altLang="en-US" dirty="0"/>
          </a:p>
        </p:txBody>
      </p:sp>
      <p:pic>
        <p:nvPicPr>
          <p:cNvPr id="3" name="图片 2"/>
          <p:cNvPicPr>
            <a:picLocks noChangeAspect="1"/>
          </p:cNvPicPr>
          <p:nvPr/>
        </p:nvPicPr>
        <p:blipFill rotWithShape="1">
          <a:blip r:embed="rId2"/>
          <a:srcRect b="58479"/>
          <a:stretch/>
        </p:blipFill>
        <p:spPr>
          <a:xfrm>
            <a:off x="1126068" y="2022272"/>
            <a:ext cx="6891867" cy="2007862"/>
          </a:xfrm>
          <a:prstGeom prst="rect">
            <a:avLst/>
          </a:prstGeom>
        </p:spPr>
      </p:pic>
      <p:sp>
        <p:nvSpPr>
          <p:cNvPr id="6" name="矩形 5"/>
          <p:cNvSpPr/>
          <p:nvPr/>
        </p:nvSpPr>
        <p:spPr>
          <a:xfrm>
            <a:off x="1109136" y="2455101"/>
            <a:ext cx="6908799" cy="1575032"/>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457199" y="3022484"/>
            <a:ext cx="457200" cy="44026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912533" y="5302007"/>
            <a:ext cx="6087538" cy="150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左大括号 10"/>
          <p:cNvSpPr/>
          <p:nvPr/>
        </p:nvSpPr>
        <p:spPr>
          <a:xfrm rot="5400000">
            <a:off x="2266436" y="4306962"/>
            <a:ext cx="259263" cy="10329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左大括号 11"/>
          <p:cNvSpPr/>
          <p:nvPr/>
        </p:nvSpPr>
        <p:spPr>
          <a:xfrm rot="16200000">
            <a:off x="5768189" y="2779448"/>
            <a:ext cx="376231" cy="608753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p:cNvSpPr txBox="1"/>
          <p:nvPr/>
        </p:nvSpPr>
        <p:spPr>
          <a:xfrm>
            <a:off x="2023532" y="4242708"/>
            <a:ext cx="2235200" cy="461665"/>
          </a:xfrm>
          <a:prstGeom prst="rect">
            <a:avLst/>
          </a:prstGeom>
          <a:noFill/>
        </p:spPr>
        <p:txBody>
          <a:bodyPr wrap="square" rtlCol="0">
            <a:spAutoFit/>
          </a:bodyPr>
          <a:lstStyle/>
          <a:p>
            <a:r>
              <a:rPr lang="en-US" altLang="zh-CN" sz="2400" b="1" dirty="0"/>
              <a:t>No $</a:t>
            </a:r>
            <a:endParaRPr lang="zh-CN" altLang="en-US" sz="2400" b="1" dirty="0"/>
          </a:p>
        </p:txBody>
      </p:sp>
      <p:sp>
        <p:nvSpPr>
          <p:cNvPr id="14" name="文本框 13"/>
          <p:cNvSpPr txBox="1"/>
          <p:nvPr/>
        </p:nvSpPr>
        <p:spPr>
          <a:xfrm>
            <a:off x="-8466" y="5173316"/>
            <a:ext cx="2235200" cy="461665"/>
          </a:xfrm>
          <a:prstGeom prst="rect">
            <a:avLst/>
          </a:prstGeom>
          <a:noFill/>
        </p:spPr>
        <p:txBody>
          <a:bodyPr wrap="square" rtlCol="0">
            <a:spAutoFit/>
          </a:bodyPr>
          <a:lstStyle/>
          <a:p>
            <a:r>
              <a:rPr lang="en-US" altLang="zh-CN" sz="2400" b="1" dirty="0"/>
              <a:t>New Payers:</a:t>
            </a:r>
            <a:endParaRPr lang="zh-CN" altLang="en-US" sz="2400" b="1" dirty="0"/>
          </a:p>
        </p:txBody>
      </p:sp>
      <p:sp>
        <p:nvSpPr>
          <p:cNvPr id="15" name="左大括号 14"/>
          <p:cNvSpPr/>
          <p:nvPr/>
        </p:nvSpPr>
        <p:spPr>
          <a:xfrm rot="5400000">
            <a:off x="5817674" y="1770662"/>
            <a:ext cx="277257" cy="608753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文本框 15"/>
          <p:cNvSpPr txBox="1"/>
          <p:nvPr/>
        </p:nvSpPr>
        <p:spPr>
          <a:xfrm>
            <a:off x="5782733" y="4212701"/>
            <a:ext cx="2235200" cy="461665"/>
          </a:xfrm>
          <a:prstGeom prst="rect">
            <a:avLst/>
          </a:prstGeom>
          <a:noFill/>
        </p:spPr>
        <p:txBody>
          <a:bodyPr wrap="square" rtlCol="0">
            <a:spAutoFit/>
          </a:bodyPr>
          <a:lstStyle/>
          <a:p>
            <a:r>
              <a:rPr lang="en-US" altLang="zh-CN" sz="2400" b="1" dirty="0"/>
              <a:t>$</a:t>
            </a:r>
            <a:endParaRPr lang="zh-CN" altLang="en-US" sz="2400" b="1" dirty="0"/>
          </a:p>
        </p:txBody>
      </p:sp>
      <p:sp>
        <p:nvSpPr>
          <p:cNvPr id="18" name="文本框 17"/>
          <p:cNvSpPr txBox="1"/>
          <p:nvPr/>
        </p:nvSpPr>
        <p:spPr>
          <a:xfrm>
            <a:off x="4838702" y="6015323"/>
            <a:ext cx="2599268" cy="461665"/>
          </a:xfrm>
          <a:prstGeom prst="rect">
            <a:avLst/>
          </a:prstGeom>
          <a:noFill/>
        </p:spPr>
        <p:txBody>
          <a:bodyPr wrap="square" rtlCol="0">
            <a:spAutoFit/>
          </a:bodyPr>
          <a:lstStyle/>
          <a:p>
            <a:r>
              <a:rPr lang="en-US" altLang="zh-CN" sz="2400" b="1" dirty="0"/>
              <a:t>Date span of data</a:t>
            </a:r>
            <a:endParaRPr lang="zh-CN" altLang="en-US" sz="2400" b="1" dirty="0"/>
          </a:p>
        </p:txBody>
      </p:sp>
    </p:spTree>
    <p:extLst>
      <p:ext uri="{BB962C8B-B14F-4D97-AF65-F5344CB8AC3E}">
        <p14:creationId xmlns:p14="http://schemas.microsoft.com/office/powerpoint/2010/main" val="972274332"/>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Social Relationship –</a:t>
            </a:r>
            <a:br>
              <a:rPr lang="en-US" altLang="zh-CN" dirty="0" smtClean="0"/>
            </a:br>
            <a:r>
              <a:rPr lang="en-US" altLang="zh-CN" dirty="0" smtClean="0"/>
              <a:t>Social Influence</a:t>
            </a:r>
            <a:endParaRPr lang="zh-CN" altLang="en-US" dirty="0"/>
          </a:p>
        </p:txBody>
      </p:sp>
      <p:sp>
        <p:nvSpPr>
          <p:cNvPr id="5" name="内容占位符 2"/>
          <p:cNvSpPr>
            <a:spLocks noGrp="1"/>
          </p:cNvSpPr>
          <p:nvPr>
            <p:ph idx="1"/>
          </p:nvPr>
        </p:nvSpPr>
        <p:spPr>
          <a:xfrm>
            <a:off x="457200" y="1600202"/>
            <a:ext cx="8229600" cy="4525963"/>
          </a:xfrm>
        </p:spPr>
        <p:txBody>
          <a:bodyPr/>
          <a:lstStyle/>
          <a:p>
            <a:r>
              <a:rPr lang="en-US" altLang="zh-CN" b="1" dirty="0" smtClean="0">
                <a:solidFill>
                  <a:srgbClr val="FF0000"/>
                </a:solidFill>
              </a:rPr>
              <a:t>Social influence</a:t>
            </a:r>
            <a:r>
              <a:rPr lang="en-US" altLang="zh-CN" dirty="0" smtClean="0"/>
              <a:t>: users tend to change their behavior so as to match to their friends’ behavior.</a:t>
            </a:r>
          </a:p>
          <a:p>
            <a:endParaRPr lang="en-US" altLang="zh-CN" dirty="0"/>
          </a:p>
          <a:p>
            <a:r>
              <a:rPr lang="en-US" altLang="zh-CN" dirty="0"/>
              <a:t>E</a:t>
            </a:r>
            <a:r>
              <a:rPr lang="en-US" altLang="zh-CN" dirty="0" smtClean="0"/>
              <a:t>xamine the probability of a free user becoming a new payer, conditioned on the number of paying neighbors in the game network.</a:t>
            </a:r>
            <a:endParaRPr lang="en-US" altLang="zh-CN" dirty="0"/>
          </a:p>
        </p:txBody>
      </p:sp>
    </p:spTree>
    <p:extLst>
      <p:ext uri="{BB962C8B-B14F-4D97-AF65-F5344CB8AC3E}">
        <p14:creationId xmlns:p14="http://schemas.microsoft.com/office/powerpoint/2010/main" val="1747698188"/>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Social Relationship – </a:t>
            </a:r>
            <a:br>
              <a:rPr lang="en-US" altLang="zh-CN" dirty="0" smtClean="0"/>
            </a:br>
            <a:r>
              <a:rPr lang="en-US" altLang="zh-CN" dirty="0" smtClean="0"/>
              <a:t>Strong/Weak Tie</a:t>
            </a:r>
            <a:endParaRPr lang="zh-CN" altLang="en-US" dirty="0"/>
          </a:p>
        </p:txBody>
      </p:sp>
      <p:sp>
        <p:nvSpPr>
          <p:cNvPr id="5" name="内容占位符 2"/>
          <p:cNvSpPr>
            <a:spLocks noGrp="1"/>
          </p:cNvSpPr>
          <p:nvPr>
            <p:ph idx="1"/>
          </p:nvPr>
        </p:nvSpPr>
        <p:spPr>
          <a:xfrm>
            <a:off x="457201" y="1600202"/>
            <a:ext cx="8517467" cy="4525963"/>
          </a:xfrm>
        </p:spPr>
        <p:txBody>
          <a:bodyPr>
            <a:normAutofit/>
          </a:bodyPr>
          <a:lstStyle/>
          <a:p>
            <a:r>
              <a:rPr lang="en-US" altLang="zh-CN" b="1" dirty="0" smtClean="0">
                <a:solidFill>
                  <a:srgbClr val="FF0000"/>
                </a:solidFill>
              </a:rPr>
              <a:t>Strong tie</a:t>
            </a:r>
            <a:r>
              <a:rPr lang="en-US" altLang="zh-CN" dirty="0" smtClean="0"/>
              <a:t>: connections with people who you are close to and associate regularly with.</a:t>
            </a:r>
          </a:p>
          <a:p>
            <a:r>
              <a:rPr lang="en-US" altLang="zh-CN" b="1" dirty="0" smtClean="0">
                <a:solidFill>
                  <a:srgbClr val="FF0000"/>
                </a:solidFill>
              </a:rPr>
              <a:t>Weak tie</a:t>
            </a:r>
            <a:r>
              <a:rPr lang="en-US" altLang="zh-CN" dirty="0" smtClean="0"/>
              <a:t>: more distant connections.</a:t>
            </a:r>
          </a:p>
          <a:p>
            <a:endParaRPr lang="en-US" altLang="zh-CN" dirty="0"/>
          </a:p>
          <a:p>
            <a:r>
              <a:rPr lang="en-US" altLang="zh-CN" dirty="0"/>
              <a:t>C</a:t>
            </a:r>
            <a:r>
              <a:rPr lang="en-US" altLang="zh-CN" dirty="0" smtClean="0"/>
              <a:t>lassify the relationships into strong/weak ties by the number of times that two users played together in the game.</a:t>
            </a:r>
            <a:endParaRPr lang="en-US" altLang="zh-CN" dirty="0"/>
          </a:p>
        </p:txBody>
      </p:sp>
    </p:spTree>
    <p:extLst>
      <p:ext uri="{BB962C8B-B14F-4D97-AF65-F5344CB8AC3E}">
        <p14:creationId xmlns:p14="http://schemas.microsoft.com/office/powerpoint/2010/main" val="2494380806"/>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Social Relationship – </a:t>
            </a:r>
            <a:br>
              <a:rPr lang="en-US" altLang="zh-CN" dirty="0" smtClean="0"/>
            </a:br>
            <a:r>
              <a:rPr lang="en-US" altLang="zh-CN" dirty="0" smtClean="0"/>
              <a:t>User Status</a:t>
            </a:r>
            <a:endParaRPr lang="zh-CN" altLang="en-US" dirty="0"/>
          </a:p>
        </p:txBody>
      </p:sp>
      <p:sp>
        <p:nvSpPr>
          <p:cNvPr id="5" name="内容占位符 2"/>
          <p:cNvSpPr>
            <a:spLocks noGrp="1"/>
          </p:cNvSpPr>
          <p:nvPr>
            <p:ph idx="1"/>
          </p:nvPr>
        </p:nvSpPr>
        <p:spPr>
          <a:xfrm>
            <a:off x="457201" y="1600202"/>
            <a:ext cx="8517467" cy="4525963"/>
          </a:xfrm>
        </p:spPr>
        <p:txBody>
          <a:bodyPr>
            <a:normAutofit/>
          </a:bodyPr>
          <a:lstStyle/>
          <a:p>
            <a:r>
              <a:rPr lang="en-US" altLang="zh-CN" dirty="0" smtClean="0"/>
              <a:t>User status: the total amount of money consumption in the two month period.</a:t>
            </a:r>
          </a:p>
          <a:p>
            <a:endParaRPr lang="en-US" altLang="zh-CN" dirty="0"/>
          </a:p>
          <a:p>
            <a:r>
              <a:rPr lang="en-US" altLang="zh-CN" dirty="0" smtClean="0"/>
              <a:t>Examine the probability of a free user becoming a new payer, conditioned on the average of paying neighbors’ status.</a:t>
            </a:r>
          </a:p>
        </p:txBody>
      </p:sp>
    </p:spTree>
    <p:extLst>
      <p:ext uri="{BB962C8B-B14F-4D97-AF65-F5344CB8AC3E}">
        <p14:creationId xmlns:p14="http://schemas.microsoft.com/office/powerpoint/2010/main" val="2986822386"/>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Factorization Machines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The prediction for feature vector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en-US" altLang="zh-CN" dirty="0" smtClean="0"/>
                  <a:t>:</a:t>
                </a:r>
              </a:p>
              <a:p>
                <a:pPr marL="0" indent="0">
                  <a:buNone/>
                </a:pPr>
                <a:endParaRPr lang="en-US" altLang="zh-CN" dirty="0"/>
              </a:p>
              <a:p>
                <a:endParaRPr lang="en-US" altLang="zh-CN" dirty="0" smtClean="0"/>
              </a:p>
              <a:p>
                <a:r>
                  <a:rPr lang="en-US" altLang="zh-CN" dirty="0" smtClean="0"/>
                  <a:t>Model parameters:</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704" t="-1752"/>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1287888" y="2223819"/>
            <a:ext cx="6772141" cy="1044494"/>
          </a:xfrm>
          <a:prstGeom prst="rect">
            <a:avLst/>
          </a:prstGeom>
        </p:spPr>
      </p:pic>
      <p:pic>
        <p:nvPicPr>
          <p:cNvPr id="7" name="图片 6"/>
          <p:cNvPicPr>
            <a:picLocks noChangeAspect="1"/>
          </p:cNvPicPr>
          <p:nvPr/>
        </p:nvPicPr>
        <p:blipFill>
          <a:blip r:embed="rId5"/>
          <a:stretch>
            <a:fillRect/>
          </a:stretch>
        </p:blipFill>
        <p:spPr>
          <a:xfrm>
            <a:off x="1974046" y="4087581"/>
            <a:ext cx="4659735" cy="406439"/>
          </a:xfrm>
          <a:prstGeom prst="rect">
            <a:avLst/>
          </a:prstGeom>
        </p:spPr>
      </p:pic>
      <mc:AlternateContent xmlns:mc="http://schemas.openxmlformats.org/markup-compatibility/2006" xmlns:a14="http://schemas.microsoft.com/office/drawing/2010/main">
        <mc:Choice Requires="a14">
          <p:sp>
            <p:nvSpPr>
              <p:cNvPr id="6" name="文本框 5"/>
              <p:cNvSpPr txBox="1"/>
              <p:nvPr/>
            </p:nvSpPr>
            <p:spPr>
              <a:xfrm>
                <a:off x="7078133" y="3448140"/>
                <a:ext cx="745066" cy="54123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3600" i="1">
                          <a:latin typeface="Cambria Math" panose="02040503050406030204" pitchFamily="18" charset="0"/>
                        </a:rPr>
                        <m:t>𝑤</m:t>
                      </m:r>
                      <m:r>
                        <a:rPr lang="en-US" altLang="zh-CN" sz="3600" i="1" baseline="-25000">
                          <a:latin typeface="Cambria Math" panose="02040503050406030204" pitchFamily="18" charset="0"/>
                        </a:rPr>
                        <m:t>𝑗𝑗</m:t>
                      </m:r>
                      <m:r>
                        <a:rPr lang="en-US" altLang="zh-CN" sz="3600" i="1" baseline="-25000">
                          <a:latin typeface="Cambria Math" panose="02040503050406030204" pitchFamily="18" charset="0"/>
                        </a:rPr>
                        <m:t>′</m:t>
                      </m:r>
                    </m:oMath>
                  </m:oMathPara>
                </a14:m>
                <a:endParaRPr lang="zh-CN" altLang="en-US" sz="3600" baseline="-25000" dirty="0"/>
              </a:p>
            </p:txBody>
          </p:sp>
        </mc:Choice>
        <mc:Fallback xmlns="">
          <p:sp>
            <p:nvSpPr>
              <p:cNvPr id="6" name="文本框 5"/>
              <p:cNvSpPr txBox="1">
                <a:spLocks noRot="1" noChangeAspect="1" noMove="1" noResize="1" noEditPoints="1" noAdjustHandles="1" noChangeArrowheads="1" noChangeShapeType="1" noTextEdit="1"/>
              </p:cNvSpPr>
              <p:nvPr/>
            </p:nvSpPr>
            <p:spPr>
              <a:xfrm>
                <a:off x="7078133" y="3448140"/>
                <a:ext cx="745066" cy="541238"/>
              </a:xfrm>
              <a:prstGeom prst="rect">
                <a:avLst/>
              </a:prstGeom>
              <a:blipFill rotWithShape="0">
                <a:blip r:embed="rId6"/>
                <a:stretch>
                  <a:fillRect b="-13636"/>
                </a:stretch>
              </a:blipFill>
            </p:spPr>
            <p:txBody>
              <a:bodyPr/>
              <a:lstStyle/>
              <a:p>
                <a:r>
                  <a:rPr lang="zh-CN" altLang="en-US">
                    <a:noFill/>
                  </a:rPr>
                  <a:t> </a:t>
                </a:r>
              </a:p>
            </p:txBody>
          </p:sp>
        </mc:Fallback>
      </mc:AlternateContent>
      <p:sp>
        <p:nvSpPr>
          <p:cNvPr id="8" name="下箭头 7"/>
          <p:cNvSpPr/>
          <p:nvPr/>
        </p:nvSpPr>
        <p:spPr>
          <a:xfrm rot="10800000">
            <a:off x="7243263" y="3065115"/>
            <a:ext cx="414806" cy="4340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7736313" y="3092342"/>
            <a:ext cx="1320801" cy="461665"/>
          </a:xfrm>
          <a:prstGeom prst="rect">
            <a:avLst/>
          </a:prstGeom>
          <a:noFill/>
        </p:spPr>
        <p:txBody>
          <a:bodyPr wrap="square" rtlCol="0">
            <a:spAutoFit/>
          </a:bodyPr>
          <a:lstStyle/>
          <a:p>
            <a:r>
              <a:rPr lang="en-US" altLang="zh-CN" sz="2400" b="1" dirty="0"/>
              <a:t>MF</a:t>
            </a:r>
            <a:endParaRPr lang="zh-CN" altLang="en-US" sz="2400" b="1" dirty="0"/>
          </a:p>
        </p:txBody>
      </p:sp>
    </p:spTree>
    <p:extLst>
      <p:ext uri="{BB962C8B-B14F-4D97-AF65-F5344CB8AC3E}">
        <p14:creationId xmlns:p14="http://schemas.microsoft.com/office/powerpoint/2010/main" val="2959381226"/>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Model Framework - Notations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r>
                  <a:rPr lang="en-US" altLang="zh-CN" dirty="0" smtClean="0"/>
                  <a:t>Let </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𝑊</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oMath>
                </a14:m>
                <a:r>
                  <a:rPr lang="en-US" altLang="zh-CN" dirty="0" smtClean="0"/>
                  <a:t> be a social network.</a:t>
                </a:r>
                <a:endParaRPr lang="en-US" altLang="zh-CN" baseline="-25000" dirty="0" smtClean="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oMath>
                </a14:m>
                <a:r>
                  <a:rPr lang="en-US" altLang="zh-CN" dirty="0" smtClean="0"/>
                  <a:t> represents a relationship between node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oMath>
                </a14:m>
                <a:r>
                  <a:rPr lang="en-US" altLang="zh-CN" dirty="0" smtClean="0"/>
                  <a:t> and node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b="0" i="1" smtClean="0">
                            <a:latin typeface="Cambria Math" panose="02040503050406030204" pitchFamily="18" charset="0"/>
                          </a:rPr>
                          <m:t>𝑗</m:t>
                        </m:r>
                      </m:sub>
                    </m:sSub>
                  </m:oMath>
                </a14:m>
                <a:r>
                  <a:rPr lang="en-US" altLang="zh-CN" dirty="0" smtClean="0"/>
                  <a:t>.</a:t>
                </a:r>
              </a:p>
              <a:p>
                <a:r>
                  <a:rPr lang="en-US" altLang="zh-CN" dirty="0" smtClean="0"/>
                  <a:t>Each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oMath>
                </a14:m>
                <a:r>
                  <a:rPr lang="en-US" altLang="zh-CN" dirty="0"/>
                  <a:t> </a:t>
                </a:r>
                <a:r>
                  <a:rPr lang="en-US" altLang="zh-CN" dirty="0" smtClean="0"/>
                  <a:t>is associated with a weight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oMath>
                </a14:m>
                <a:r>
                  <a:rPr lang="en-US" altLang="zh-CN" dirty="0" smtClean="0"/>
                  <a:t>.</a:t>
                </a:r>
              </a:p>
              <a:p>
                <a:r>
                  <a:rPr lang="en-US" altLang="zh-CN" dirty="0" smtClean="0"/>
                  <a:t>Each user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m:t>
                        </m:r>
                      </m:sub>
                    </m:sSub>
                  </m:oMath>
                </a14:m>
                <a:r>
                  <a:rPr lang="en-US" altLang="zh-CN" dirty="0" smtClean="0"/>
                  <a:t> has a feature vector </a:t>
                </a:r>
                <a14:m>
                  <m:oMath xmlns:m="http://schemas.openxmlformats.org/officeDocument/2006/math">
                    <m:sSub>
                      <m:sSubPr>
                        <m:ctrlPr>
                          <a:rPr lang="en-US" altLang="zh-CN" i="1">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i="1">
                            <a:latin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𝑋</m:t>
                    </m:r>
                  </m:oMath>
                </a14:m>
                <a:r>
                  <a:rPr lang="en-US" altLang="zh-CN" dirty="0" smtClean="0"/>
                  <a:t>; the </a:t>
                </a:r>
                <a:r>
                  <a:rPr lang="en-US" altLang="zh-CN" dirty="0" err="1" smtClean="0"/>
                  <a:t>j</a:t>
                </a:r>
                <a:r>
                  <a:rPr lang="en-US" altLang="zh-CN" baseline="30000" dirty="0" err="1" smtClean="0"/>
                  <a:t>th</a:t>
                </a:r>
                <a:r>
                  <a:rPr lang="en-US" altLang="zh-CN" baseline="-25000" dirty="0" smtClean="0"/>
                  <a:t>  </a:t>
                </a:r>
                <a:r>
                  <a:rPr lang="en-US" altLang="zh-CN" dirty="0" smtClean="0"/>
                  <a:t>entry in </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𝑖</m:t>
                        </m:r>
                      </m:sub>
                    </m:sSub>
                  </m:oMath>
                </a14:m>
                <a:r>
                  <a:rPr lang="en-US" altLang="zh-CN" baseline="30000" dirty="0" smtClean="0"/>
                  <a:t> </a:t>
                </a:r>
                <a:r>
                  <a:rPr lang="en-US" altLang="zh-CN" dirty="0" smtClean="0"/>
                  <a:t>is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0" smtClean="0">
                        <a:latin typeface="Cambria Math" panose="02040503050406030204" pitchFamily="18" charset="0"/>
                      </a:rPr>
                      <m:t>.</m:t>
                    </m:r>
                  </m:oMath>
                </a14:m>
                <a:endParaRPr lang="en-US" altLang="zh-CN" b="0" dirty="0" smtClean="0"/>
              </a:p>
              <a:p>
                <a14:m>
                  <m:oMath xmlns:m="http://schemas.openxmlformats.org/officeDocument/2006/math">
                    <m:r>
                      <a:rPr lang="en-US" altLang="zh-CN" b="0" i="1" smtClean="0">
                        <a:latin typeface="Cambria Math" panose="02040503050406030204" pitchFamily="18" charset="0"/>
                      </a:rPr>
                      <m:t>𝑑</m:t>
                    </m:r>
                  </m:oMath>
                </a14:m>
                <a:r>
                  <a:rPr lang="en-US" altLang="zh-CN" dirty="0" smtClean="0"/>
                  <a:t> represents the length of the feature vector.</a:t>
                </a:r>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[0,1]</m:t>
                    </m:r>
                  </m:oMath>
                </a14:m>
                <a:r>
                  <a:rPr lang="en-US" altLang="zh-CN" dirty="0" smtClean="0"/>
                  <a:t> indicates the paying potential.</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481" t="-2830" r="-667" b="-20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70862096"/>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747501" y="-28307"/>
            <a:ext cx="5812993" cy="6886307"/>
          </a:xfrm>
          <a:prstGeom prst="rect">
            <a:avLst/>
          </a:prstGeom>
        </p:spPr>
      </p:pic>
    </p:spTree>
    <p:extLst>
      <p:ext uri="{BB962C8B-B14F-4D97-AF65-F5344CB8AC3E}">
        <p14:creationId xmlns:p14="http://schemas.microsoft.com/office/powerpoint/2010/main" val="1117399698"/>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747501" y="-28307"/>
            <a:ext cx="5812993" cy="6886307"/>
          </a:xfrm>
          <a:prstGeom prst="rect">
            <a:avLst/>
          </a:prstGeom>
        </p:spPr>
      </p:pic>
    </p:spTree>
    <p:extLst>
      <p:ext uri="{BB962C8B-B14F-4D97-AF65-F5344CB8AC3E}">
        <p14:creationId xmlns:p14="http://schemas.microsoft.com/office/powerpoint/2010/main" val="155388495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Two games: QQ Speed</a:t>
            </a:r>
            <a:endParaRPr lang="zh-CN" altLang="en-US" dirty="0"/>
          </a:p>
        </p:txBody>
      </p:sp>
      <p:sp>
        <p:nvSpPr>
          <p:cNvPr id="3" name="内容占位符 2"/>
          <p:cNvSpPr>
            <a:spLocks noGrp="1"/>
          </p:cNvSpPr>
          <p:nvPr>
            <p:ph idx="1"/>
          </p:nvPr>
        </p:nvSpPr>
        <p:spPr>
          <a:xfrm>
            <a:off x="0" y="1500145"/>
            <a:ext cx="8894618" cy="4631267"/>
          </a:xfrm>
        </p:spPr>
        <p:txBody>
          <a:bodyPr>
            <a:normAutofit/>
          </a:bodyPr>
          <a:lstStyle/>
          <a:p>
            <a:r>
              <a:rPr lang="en-US" altLang="zh-CN" sz="4000" dirty="0" smtClean="0"/>
              <a:t>QQ Speed</a:t>
            </a:r>
          </a:p>
          <a:p>
            <a:pPr lvl="1"/>
            <a:r>
              <a:rPr lang="en-US" altLang="zh-CN" sz="3600" dirty="0" smtClean="0"/>
              <a:t>Car racing against other users</a:t>
            </a:r>
          </a:p>
          <a:p>
            <a:pPr lvl="1"/>
            <a:r>
              <a:rPr lang="en-US" altLang="zh-CN" sz="3600" dirty="0">
                <a:solidFill>
                  <a:srgbClr val="0070C0"/>
                </a:solidFill>
              </a:rPr>
              <a:t>2</a:t>
            </a:r>
            <a:r>
              <a:rPr lang="en-US" altLang="zh-CN" sz="3600" dirty="0" smtClean="0">
                <a:solidFill>
                  <a:srgbClr val="0070C0"/>
                </a:solidFill>
              </a:rPr>
              <a:t>00+ million users</a:t>
            </a:r>
          </a:p>
          <a:p>
            <a:pPr lvl="1"/>
            <a:endParaRPr lang="en-US" altLang="zh-CN" sz="3600" dirty="0" smtClean="0"/>
          </a:p>
        </p:txBody>
      </p:sp>
      <p:pic>
        <p:nvPicPr>
          <p:cNvPr id="6" name="Picture 4" descr="http://g.hiphotos.baidu.com/baike/c0%3Dbaike80%2C5%2C5%2C80%2C26/sign=09a75e80c8fcc3cea0cdc161f32cbded/42166d224f4a20a40894ee6590529822730e0cf3d6caf8b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6153" y="3965472"/>
            <a:ext cx="2747203" cy="2747203"/>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2405" y="4052911"/>
            <a:ext cx="3433463" cy="2575097"/>
          </a:xfrm>
          <a:prstGeom prst="rect">
            <a:avLst/>
          </a:prstGeom>
        </p:spPr>
      </p:pic>
    </p:spTree>
    <p:extLst>
      <p:ext uri="{BB962C8B-B14F-4D97-AF65-F5344CB8AC3E}">
        <p14:creationId xmlns:p14="http://schemas.microsoft.com/office/powerpoint/2010/main" val="523276552"/>
      </p:ext>
    </p:extLst>
  </p:cSld>
  <p:clrMapOvr>
    <a:masterClrMapping/>
  </p:clrMapOvr>
  <p:transition advTm="17181">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Online Test</a:t>
            </a:r>
            <a:endParaRPr lang="zh-CN" altLang="en-US" dirty="0"/>
          </a:p>
        </p:txBody>
      </p:sp>
      <p:sp>
        <p:nvSpPr>
          <p:cNvPr id="3" name="内容占位符 2"/>
          <p:cNvSpPr>
            <a:spLocks noGrp="1"/>
          </p:cNvSpPr>
          <p:nvPr>
            <p:ph idx="1"/>
          </p:nvPr>
        </p:nvSpPr>
        <p:spPr/>
        <p:txBody>
          <a:bodyPr/>
          <a:lstStyle/>
          <a:p>
            <a:r>
              <a:rPr lang="en-US" altLang="zh-CN" dirty="0" smtClean="0"/>
              <a:t>Test setting</a:t>
            </a:r>
          </a:p>
          <a:p>
            <a:pPr lvl="1"/>
            <a:r>
              <a:rPr lang="en-US" altLang="zh-CN" dirty="0" smtClean="0"/>
              <a:t>Two groups: </a:t>
            </a:r>
            <a:r>
              <a:rPr lang="en-US" altLang="zh-CN" i="1" dirty="0" smtClean="0"/>
              <a:t>test group</a:t>
            </a:r>
            <a:r>
              <a:rPr lang="en-US" altLang="zh-CN" dirty="0" smtClean="0"/>
              <a:t> and </a:t>
            </a:r>
            <a:r>
              <a:rPr lang="en-US" altLang="zh-CN" i="1" dirty="0" smtClean="0"/>
              <a:t>control group</a:t>
            </a:r>
            <a:r>
              <a:rPr lang="en-US" altLang="zh-CN" dirty="0" smtClean="0"/>
              <a:t>.</a:t>
            </a:r>
          </a:p>
          <a:p>
            <a:pPr lvl="1"/>
            <a:r>
              <a:rPr lang="en-US" altLang="zh-CN" dirty="0" smtClean="0"/>
              <a:t>Send messages to invite the user to attend a promotion activity.</a:t>
            </a:r>
          </a:p>
          <a:p>
            <a:endParaRPr lang="zh-CN" altLang="en-US" dirty="0"/>
          </a:p>
        </p:txBody>
      </p:sp>
    </p:spTree>
    <p:extLst>
      <p:ext uri="{BB962C8B-B14F-4D97-AF65-F5344CB8AC3E}">
        <p14:creationId xmlns:p14="http://schemas.microsoft.com/office/powerpoint/2010/main" val="768502811"/>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Experimental Setup</a:t>
            </a:r>
            <a:endParaRPr lang="zh-CN" altLang="en-US" dirty="0"/>
          </a:p>
        </p:txBody>
      </p:sp>
      <p:sp>
        <p:nvSpPr>
          <p:cNvPr id="3" name="内容占位符 2"/>
          <p:cNvSpPr>
            <a:spLocks noGrp="1"/>
          </p:cNvSpPr>
          <p:nvPr>
            <p:ph idx="1"/>
          </p:nvPr>
        </p:nvSpPr>
        <p:spPr>
          <a:xfrm>
            <a:off x="457200" y="1600200"/>
            <a:ext cx="8480738" cy="4864994"/>
          </a:xfrm>
        </p:spPr>
        <p:txBody>
          <a:bodyPr>
            <a:normAutofit lnSpcReduction="10000"/>
          </a:bodyPr>
          <a:lstStyle/>
          <a:p>
            <a:r>
              <a:rPr lang="en-US" altLang="zh-CN" dirty="0" smtClean="0"/>
              <a:t>Prediction setting</a:t>
            </a:r>
          </a:p>
          <a:p>
            <a:pPr lvl="1"/>
            <a:r>
              <a:rPr lang="en-US" altLang="zh-CN" dirty="0" smtClean="0"/>
              <a:t>Predict whether a free user will become a new payer</a:t>
            </a:r>
          </a:p>
          <a:p>
            <a:pPr lvl="1"/>
            <a:r>
              <a:rPr lang="en-US" altLang="zh-CN" dirty="0" smtClean="0"/>
              <a:t>Split the datasets into training and test sets by time</a:t>
            </a:r>
          </a:p>
          <a:p>
            <a:r>
              <a:rPr lang="en-US" altLang="zh-CN" dirty="0" smtClean="0"/>
              <a:t>Evaluation measures</a:t>
            </a:r>
          </a:p>
          <a:p>
            <a:pPr lvl="1"/>
            <a:r>
              <a:rPr lang="en-US" altLang="zh-CN" dirty="0" smtClean="0"/>
              <a:t>Precision (Prec.)</a:t>
            </a:r>
          </a:p>
          <a:p>
            <a:pPr lvl="1"/>
            <a:r>
              <a:rPr lang="en-US" altLang="zh-CN" dirty="0" smtClean="0"/>
              <a:t>Recall (Rec.)</a:t>
            </a:r>
          </a:p>
          <a:p>
            <a:pPr lvl="1"/>
            <a:r>
              <a:rPr lang="en-US" altLang="zh-CN" dirty="0" smtClean="0"/>
              <a:t>F1-Measure (F1)</a:t>
            </a:r>
          </a:p>
          <a:p>
            <a:pPr lvl="1"/>
            <a:r>
              <a:rPr lang="en-US" altLang="zh-CN" dirty="0"/>
              <a:t>A</a:t>
            </a:r>
            <a:r>
              <a:rPr lang="en-US" altLang="zh-CN" dirty="0" smtClean="0"/>
              <a:t>rea under Curve (AUC)</a:t>
            </a:r>
          </a:p>
          <a:p>
            <a:pPr lvl="1"/>
            <a:endParaRPr lang="en-US" altLang="zh-CN" dirty="0" smtClean="0"/>
          </a:p>
        </p:txBody>
      </p:sp>
    </p:spTree>
    <p:extLst>
      <p:ext uri="{BB962C8B-B14F-4D97-AF65-F5344CB8AC3E}">
        <p14:creationId xmlns:p14="http://schemas.microsoft.com/office/powerpoint/2010/main" val="4065424268"/>
      </p:ext>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Datasets</a:t>
            </a:r>
            <a:endParaRPr lang="zh-CN" altLang="en-US" dirty="0"/>
          </a:p>
        </p:txBody>
      </p:sp>
      <p:sp>
        <p:nvSpPr>
          <p:cNvPr id="5" name="内容占位符 4"/>
          <p:cNvSpPr>
            <a:spLocks noGrp="1"/>
          </p:cNvSpPr>
          <p:nvPr>
            <p:ph idx="1"/>
          </p:nvPr>
        </p:nvSpPr>
        <p:spPr>
          <a:xfrm>
            <a:off x="0" y="1329274"/>
            <a:ext cx="8229600" cy="4525963"/>
          </a:xfrm>
        </p:spPr>
        <p:txBody>
          <a:bodyPr/>
          <a:lstStyle/>
          <a:p>
            <a:r>
              <a:rPr lang="en-US" altLang="zh-CN" dirty="0" smtClean="0"/>
              <a:t>Statistics of the datasets</a:t>
            </a:r>
            <a:endParaRPr lang="zh-CN" altLang="en-US" dirty="0"/>
          </a:p>
        </p:txBody>
      </p:sp>
      <p:pic>
        <p:nvPicPr>
          <p:cNvPr id="3" name="图片 2"/>
          <p:cNvPicPr>
            <a:picLocks noChangeAspect="1"/>
          </p:cNvPicPr>
          <p:nvPr/>
        </p:nvPicPr>
        <p:blipFill>
          <a:blip r:embed="rId3"/>
          <a:stretch>
            <a:fillRect/>
          </a:stretch>
        </p:blipFill>
        <p:spPr>
          <a:xfrm>
            <a:off x="1126068" y="2022273"/>
            <a:ext cx="6891867" cy="4835729"/>
          </a:xfrm>
          <a:prstGeom prst="rect">
            <a:avLst/>
          </a:prstGeom>
        </p:spPr>
      </p:pic>
      <p:sp>
        <p:nvSpPr>
          <p:cNvPr id="6" name="矩形 5"/>
          <p:cNvSpPr/>
          <p:nvPr/>
        </p:nvSpPr>
        <p:spPr>
          <a:xfrm>
            <a:off x="1109136" y="3994072"/>
            <a:ext cx="6908799" cy="1228762"/>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457199" y="4782567"/>
            <a:ext cx="457200" cy="44026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915837420"/>
      </p:ext>
    </p:extLst>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Observation </a:t>
            </a:r>
            <a:r>
              <a:rPr lang="en-US" altLang="zh-CN" dirty="0" smtClean="0"/>
              <a:t>- Demographics</a:t>
            </a:r>
            <a:endParaRPr lang="zh-CN" altLang="en-US" dirty="0"/>
          </a:p>
        </p:txBody>
      </p:sp>
      <p:pic>
        <p:nvPicPr>
          <p:cNvPr id="3" name="图片 2"/>
          <p:cNvPicPr>
            <a:picLocks noChangeAspect="1"/>
          </p:cNvPicPr>
          <p:nvPr/>
        </p:nvPicPr>
        <p:blipFill>
          <a:blip r:embed="rId3"/>
          <a:stretch>
            <a:fillRect/>
          </a:stretch>
        </p:blipFill>
        <p:spPr>
          <a:xfrm>
            <a:off x="580292" y="1276960"/>
            <a:ext cx="7473236" cy="5549745"/>
          </a:xfrm>
          <a:prstGeom prst="rect">
            <a:avLst/>
          </a:prstGeom>
        </p:spPr>
      </p:pic>
      <p:sp>
        <p:nvSpPr>
          <p:cNvPr id="4" name="矩形 3"/>
          <p:cNvSpPr/>
          <p:nvPr/>
        </p:nvSpPr>
        <p:spPr>
          <a:xfrm>
            <a:off x="791309" y="5384789"/>
            <a:ext cx="7148470" cy="816814"/>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8146921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Datasets</a:t>
            </a:r>
            <a:endParaRPr lang="zh-CN" altLang="en-US" dirty="0"/>
          </a:p>
        </p:txBody>
      </p:sp>
      <p:sp>
        <p:nvSpPr>
          <p:cNvPr id="5" name="内容占位符 4"/>
          <p:cNvSpPr>
            <a:spLocks noGrp="1"/>
          </p:cNvSpPr>
          <p:nvPr>
            <p:ph idx="1"/>
          </p:nvPr>
        </p:nvSpPr>
        <p:spPr>
          <a:xfrm>
            <a:off x="0" y="1329274"/>
            <a:ext cx="8229600" cy="4525963"/>
          </a:xfrm>
        </p:spPr>
        <p:txBody>
          <a:bodyPr/>
          <a:lstStyle/>
          <a:p>
            <a:r>
              <a:rPr lang="en-US" altLang="zh-CN" dirty="0" smtClean="0"/>
              <a:t>Statistics of the datasets</a:t>
            </a:r>
            <a:endParaRPr lang="zh-CN" altLang="en-US" dirty="0"/>
          </a:p>
        </p:txBody>
      </p:sp>
      <p:pic>
        <p:nvPicPr>
          <p:cNvPr id="3" name="图片 2"/>
          <p:cNvPicPr>
            <a:picLocks noChangeAspect="1"/>
          </p:cNvPicPr>
          <p:nvPr/>
        </p:nvPicPr>
        <p:blipFill>
          <a:blip r:embed="rId3"/>
          <a:stretch>
            <a:fillRect/>
          </a:stretch>
        </p:blipFill>
        <p:spPr>
          <a:xfrm>
            <a:off x="1126068" y="2022273"/>
            <a:ext cx="6891867" cy="4835729"/>
          </a:xfrm>
          <a:prstGeom prst="rect">
            <a:avLst/>
          </a:prstGeom>
        </p:spPr>
      </p:pic>
    </p:spTree>
    <p:extLst>
      <p:ext uri="{BB962C8B-B14F-4D97-AF65-F5344CB8AC3E}">
        <p14:creationId xmlns:p14="http://schemas.microsoft.com/office/powerpoint/2010/main" val="1088217862"/>
      </p:ext>
    </p:extLst>
  </p:cSld>
  <p:clrMapOvr>
    <a:masterClrMapping/>
  </p:clrMapOvr>
  <p:transition advTm="4187">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Datasets</a:t>
            </a:r>
            <a:endParaRPr lang="zh-CN" altLang="en-US" dirty="0"/>
          </a:p>
        </p:txBody>
      </p:sp>
      <p:sp>
        <p:nvSpPr>
          <p:cNvPr id="5" name="内容占位符 4"/>
          <p:cNvSpPr>
            <a:spLocks noGrp="1"/>
          </p:cNvSpPr>
          <p:nvPr>
            <p:ph idx="1"/>
          </p:nvPr>
        </p:nvSpPr>
        <p:spPr>
          <a:xfrm>
            <a:off x="0" y="1329274"/>
            <a:ext cx="8229600" cy="4525963"/>
          </a:xfrm>
        </p:spPr>
        <p:txBody>
          <a:bodyPr/>
          <a:lstStyle/>
          <a:p>
            <a:r>
              <a:rPr lang="en-US" altLang="zh-CN" dirty="0" smtClean="0"/>
              <a:t>Statistics of the datasets</a:t>
            </a:r>
            <a:endParaRPr lang="zh-CN" altLang="en-US" dirty="0"/>
          </a:p>
        </p:txBody>
      </p:sp>
      <p:pic>
        <p:nvPicPr>
          <p:cNvPr id="3" name="图片 2"/>
          <p:cNvPicPr>
            <a:picLocks noChangeAspect="1"/>
          </p:cNvPicPr>
          <p:nvPr/>
        </p:nvPicPr>
        <p:blipFill>
          <a:blip r:embed="rId3"/>
          <a:stretch>
            <a:fillRect/>
          </a:stretch>
        </p:blipFill>
        <p:spPr>
          <a:xfrm>
            <a:off x="1126068" y="2022273"/>
            <a:ext cx="6891867" cy="4835729"/>
          </a:xfrm>
          <a:prstGeom prst="rect">
            <a:avLst/>
          </a:prstGeom>
        </p:spPr>
      </p:pic>
      <p:sp>
        <p:nvSpPr>
          <p:cNvPr id="6" name="矩形 5"/>
          <p:cNvSpPr/>
          <p:nvPr/>
        </p:nvSpPr>
        <p:spPr>
          <a:xfrm>
            <a:off x="1126068" y="4019909"/>
            <a:ext cx="7103532" cy="2745118"/>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右箭头 3"/>
          <p:cNvSpPr/>
          <p:nvPr/>
        </p:nvSpPr>
        <p:spPr>
          <a:xfrm>
            <a:off x="228600" y="5226490"/>
            <a:ext cx="457200" cy="44026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53772924"/>
      </p:ext>
    </p:extLst>
  </p:cSld>
  <p:clrMapOvr>
    <a:masterClrMapping/>
  </p:clrMapOvr>
  <p:transition advTm="24081">
    <p:fade/>
  </p:transition>
  <p:timing>
    <p:tnLst>
      <p:par>
        <p:cTn id="1" dur="indefinite" restart="never" nodeType="tmRoot"/>
      </p:par>
    </p:tnLst>
  </p:timing>
</p:sld>
</file>

<file path=ppt/theme/theme1.xml><?xml version="1.0" encoding="utf-8"?>
<a:theme xmlns:a="http://schemas.openxmlformats.org/drawingml/2006/main" name="ke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keg" id="{E4C81D50-450E-4306-9E9C-23776D434AF5}" vid="{A3D7EE0E-BA95-4D10-B01C-3193CD3F7E75}"/>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keg</Template>
  <TotalTime>3905</TotalTime>
  <Words>4359</Words>
  <Application>Microsoft Office PowerPoint</Application>
  <PresentationFormat>全屏显示(4:3)</PresentationFormat>
  <Paragraphs>455</Paragraphs>
  <Slides>73</Slides>
  <Notes>56</Notes>
  <HiddenSlides>24</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73</vt:i4>
      </vt:variant>
    </vt:vector>
  </HeadingPairs>
  <TitlesOfParts>
    <vt:vector size="85" baseType="lpstr">
      <vt:lpstr>Arial Unicode MS</vt:lpstr>
      <vt:lpstr>MS PGothic</vt:lpstr>
      <vt:lpstr>华文行楷</vt:lpstr>
      <vt:lpstr>宋体</vt:lpstr>
      <vt:lpstr>Arial</vt:lpstr>
      <vt:lpstr>Calibri</vt:lpstr>
      <vt:lpstr>Cambria Math</vt:lpstr>
      <vt:lpstr>Times New Roman</vt:lpstr>
      <vt:lpstr>Verdana</vt:lpstr>
      <vt:lpstr>Wingdings</vt:lpstr>
      <vt:lpstr>keg</vt:lpstr>
      <vt:lpstr>Default Design</vt:lpstr>
      <vt:lpstr>Modelling Paying Behavior in Game Social Networks</vt:lpstr>
      <vt:lpstr>Billion Dollar Industry</vt:lpstr>
      <vt:lpstr>Billion Dollar Industry</vt:lpstr>
      <vt:lpstr>What we do </vt:lpstr>
      <vt:lpstr>What we do </vt:lpstr>
      <vt:lpstr>Two games: DNF</vt:lpstr>
      <vt:lpstr>Two games: QQ Speed</vt:lpstr>
      <vt:lpstr>Datasets</vt:lpstr>
      <vt:lpstr>Datasets</vt:lpstr>
      <vt:lpstr>Datasets</vt:lpstr>
      <vt:lpstr>Observation</vt:lpstr>
      <vt:lpstr>Observation – Social Effects</vt:lpstr>
      <vt:lpstr>Social Relationship –  Social Influence</vt:lpstr>
      <vt:lpstr>Social Relationship –  Strong/Weak Tie</vt:lpstr>
      <vt:lpstr>Social Relationship –  User Status</vt:lpstr>
      <vt:lpstr>Structure Diversity</vt:lpstr>
      <vt:lpstr>Structure Diversity</vt:lpstr>
      <vt:lpstr>Structure Diversity</vt:lpstr>
      <vt:lpstr>Structure Diversity</vt:lpstr>
      <vt:lpstr>Extracted Features</vt:lpstr>
      <vt:lpstr>Model Framework - Notations</vt:lpstr>
      <vt:lpstr>Factorization Machines</vt:lpstr>
      <vt:lpstr>Factorization Machines</vt:lpstr>
      <vt:lpstr>Factorization Machines</vt:lpstr>
      <vt:lpstr>Factorization Machine (cont’)</vt:lpstr>
      <vt:lpstr>Local Consistent FM Model</vt:lpstr>
      <vt:lpstr>Local Consistent FM Model</vt:lpstr>
      <vt:lpstr>Local Consistent FM Model</vt:lpstr>
      <vt:lpstr>Model Learning – Two-step approach</vt:lpstr>
      <vt:lpstr>Model Learning – Two-step approach</vt:lpstr>
      <vt:lpstr>Time Complexity</vt:lpstr>
      <vt:lpstr>Experimental Setup</vt:lpstr>
      <vt:lpstr>Results of Different Methods</vt:lpstr>
      <vt:lpstr>Results of Different Methods</vt:lpstr>
      <vt:lpstr>Feature Contribution</vt:lpstr>
      <vt:lpstr>Online Test</vt:lpstr>
      <vt:lpstr>Online Test</vt:lpstr>
      <vt:lpstr>Online Test Results</vt:lpstr>
      <vt:lpstr>Online Test Results</vt:lpstr>
      <vt:lpstr>Conclusion</vt:lpstr>
      <vt:lpstr>Thank you!</vt:lpstr>
      <vt:lpstr>Observation - Demographics</vt:lpstr>
      <vt:lpstr>Observation - Demographics</vt:lpstr>
      <vt:lpstr>Observation - Demographics</vt:lpstr>
      <vt:lpstr>Observation - Demographics</vt:lpstr>
      <vt:lpstr>Observation - Demographics</vt:lpstr>
      <vt:lpstr>Observation - Demographics</vt:lpstr>
      <vt:lpstr>Social Effect Contribution</vt:lpstr>
      <vt:lpstr>Social Effect Contribution</vt:lpstr>
      <vt:lpstr>Online gaming is one of the largest industries on the Internet…</vt:lpstr>
      <vt:lpstr>Online games are become more and more social…</vt:lpstr>
      <vt:lpstr>What we do </vt:lpstr>
      <vt:lpstr>Online games are become more and more social…</vt:lpstr>
      <vt:lpstr>Online games are become more and more social…</vt:lpstr>
      <vt:lpstr>Online games are become more and more social…</vt:lpstr>
      <vt:lpstr>Challenges</vt:lpstr>
      <vt:lpstr>Related Work</vt:lpstr>
      <vt:lpstr>Two games: QQ Speed</vt:lpstr>
      <vt:lpstr>Datasets</vt:lpstr>
      <vt:lpstr>Datasets</vt:lpstr>
      <vt:lpstr>Datasets</vt:lpstr>
      <vt:lpstr>Datasets</vt:lpstr>
      <vt:lpstr>Social Relationship – Social Influence</vt:lpstr>
      <vt:lpstr>Social Relationship –  Strong/Weak Tie</vt:lpstr>
      <vt:lpstr>Social Relationship –  User Status</vt:lpstr>
      <vt:lpstr>Factorization Machines</vt:lpstr>
      <vt:lpstr>Model Framework - Notations</vt:lpstr>
      <vt:lpstr>PowerPoint 演示文稿</vt:lpstr>
      <vt:lpstr>PowerPoint 演示文稿</vt:lpstr>
      <vt:lpstr>Online Test</vt:lpstr>
      <vt:lpstr>Experimental Setup</vt:lpstr>
      <vt:lpstr>Datasets</vt:lpstr>
      <vt:lpstr>Observation - Demographics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2013 First Half Summary</dc:title>
  <dc:creator>FAndy</dc:creator>
  <cp:lastModifiedBy>FAndy</cp:lastModifiedBy>
  <cp:revision>1002</cp:revision>
  <dcterms:created xsi:type="dcterms:W3CDTF">2013-06-29T12:27:31Z</dcterms:created>
  <dcterms:modified xsi:type="dcterms:W3CDTF">2015-02-02T04:22:12Z</dcterms:modified>
</cp:coreProperties>
</file>