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5" r:id="rId5"/>
    <p:sldId id="264" r:id="rId6"/>
    <p:sldId id="271" r:id="rId7"/>
    <p:sldId id="276" r:id="rId8"/>
    <p:sldId id="275" r:id="rId9"/>
    <p:sldId id="273" r:id="rId10"/>
    <p:sldId id="277" r:id="rId11"/>
    <p:sldId id="278" r:id="rId12"/>
    <p:sldId id="283" r:id="rId13"/>
    <p:sldId id="284" r:id="rId14"/>
    <p:sldId id="285" r:id="rId15"/>
    <p:sldId id="286" r:id="rId16"/>
    <p:sldId id="28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78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0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48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4.xml"/><Relationship Id="rId4" Type="http://schemas.openxmlformats.org/officeDocument/2006/relationships/image" Target="../media/image19.png"/><Relationship Id="rId3" Type="http://schemas.openxmlformats.org/officeDocument/2006/relationships/tags" Target="../tags/tag33.xml"/><Relationship Id="rId2" Type="http://schemas.openxmlformats.org/officeDocument/2006/relationships/image" Target="../media/image18.png"/><Relationship Id="rId1" Type="http://schemas.openxmlformats.org/officeDocument/2006/relationships/tags" Target="../tags/tag3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37.xml"/><Relationship Id="rId4" Type="http://schemas.openxmlformats.org/officeDocument/2006/relationships/image" Target="../media/image21.png"/><Relationship Id="rId3" Type="http://schemas.openxmlformats.org/officeDocument/2006/relationships/tags" Target="../tags/tag36.xml"/><Relationship Id="rId2" Type="http://schemas.openxmlformats.org/officeDocument/2006/relationships/image" Target="../media/image20.png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5" Type="http://schemas.openxmlformats.org/officeDocument/2006/relationships/image" Target="../media/image23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image" Target="../media/image22.png"/><Relationship Id="rId1" Type="http://schemas.openxmlformats.org/officeDocument/2006/relationships/tags" Target="../tags/tag3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43.xml"/><Relationship Id="rId3" Type="http://schemas.openxmlformats.org/officeDocument/2006/relationships/image" Target="../media/image25.png"/><Relationship Id="rId2" Type="http://schemas.openxmlformats.org/officeDocument/2006/relationships/tags" Target="../tags/tag42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47.xml"/><Relationship Id="rId5" Type="http://schemas.openxmlformats.org/officeDocument/2006/relationships/image" Target="../media/image27.png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7.xml"/><Relationship Id="rId5" Type="http://schemas.openxmlformats.org/officeDocument/2006/relationships/image" Target="../media/image4.png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image" Target="../media/image5.png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9.png"/><Relationship Id="rId7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tags" Target="../tags/tag23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7.xml"/><Relationship Id="rId1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27.xml"/><Relationship Id="rId4" Type="http://schemas.openxmlformats.org/officeDocument/2006/relationships/image" Target="../media/image12.png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3" name="图片 7" descr="C:/Users/PC200827/Desktop/MAT/sim_2.jpgsim_2"/>
          <p:cNvPicPr>
            <a:picLocks noChangeAspect="1"/>
          </p:cNvPicPr>
          <p:nvPr/>
        </p:nvPicPr>
        <p:blipFill>
          <a:blip r:embed="rId1"/>
          <a:srcRect l="8" r="8"/>
          <a:stretch>
            <a:fillRect/>
          </a:stretch>
        </p:blipFill>
        <p:spPr>
          <a:xfrm>
            <a:off x="203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4" name="图片 9" descr="C:/Users/PC200827/Desktop/MAT/t1.jpgt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8" r="8"/>
          <a:stretch>
            <a:fillRect/>
          </a:stretch>
        </p:blipFill>
        <p:spPr>
          <a:xfrm>
            <a:off x="6299200" y="1806575"/>
            <a:ext cx="5892800" cy="441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 and cumtrapz method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rail</a:t>
            </a: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希望</a:t>
            </a:r>
            <a:r>
              <a:rPr lang="zh-CN" altLang="en-US"/>
              <a:t>复现的</a:t>
            </a:r>
            <a:r>
              <a:rPr lang="zh-CN" altLang="en-US"/>
              <a:t>内容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28560" y="1224280"/>
            <a:ext cx="3092450" cy="4673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0115" y="1598930"/>
            <a:ext cx="3924300" cy="39243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" y="1506855"/>
            <a:ext cx="7926705" cy="49936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Smoothed with primitive	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070975" y="180403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滑动</a:t>
            </a:r>
            <a:r>
              <a:rPr lang="zh-CN" altLang="en-US"/>
              <a:t>降噪：</a:t>
            </a:r>
            <a:endParaRPr lang="zh-CN" altLang="en-US"/>
          </a:p>
          <a:p>
            <a:r>
              <a:rPr lang="zh-CN" altLang="en-US"/>
              <a:t>存在一定差别，</a:t>
            </a:r>
            <a:endParaRPr lang="zh-CN" altLang="en-US"/>
          </a:p>
          <a:p>
            <a:r>
              <a:rPr lang="zh-CN" altLang="en-US"/>
              <a:t>同时幅值</a:t>
            </a:r>
            <a:r>
              <a:rPr lang="zh-CN" altLang="en-US"/>
              <a:t>也不同。</a:t>
            </a:r>
            <a:endParaRPr lang="zh-CN" altLang="en-US"/>
          </a:p>
          <a:p>
            <a:r>
              <a:rPr lang="zh-CN" altLang="en-US"/>
              <a:t>没有明显截掉的</a:t>
            </a:r>
            <a:r>
              <a:rPr lang="zh-CN" altLang="en-US"/>
              <a:t>部分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32900" y="3381375"/>
            <a:ext cx="2108200" cy="3041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/>
              <a:t>Compare FFT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5790" y="105092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filtered with primitive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1584325"/>
            <a:ext cx="8254365" cy="519049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8881110" y="1050925"/>
            <a:ext cx="3075305" cy="1577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滤波器降噪：</a:t>
            </a:r>
            <a:endParaRPr lang="zh-CN" altLang="en-US"/>
          </a:p>
          <a:p>
            <a:r>
              <a:rPr lang="zh-CN" altLang="en-US"/>
              <a:t>主要区别在截止频率前的信号被全部</a:t>
            </a:r>
            <a:r>
              <a:rPr lang="zh-CN" altLang="en-US"/>
              <a:t>截断</a:t>
            </a:r>
            <a:endParaRPr lang="zh-CN" altLang="en-US"/>
          </a:p>
          <a:p>
            <a:r>
              <a:rPr lang="zh-CN" altLang="en-US"/>
              <a:t>其它信号也与初始</a:t>
            </a:r>
            <a:r>
              <a:rPr lang="zh-CN" altLang="en-US"/>
              <a:t>有一定差别</a:t>
            </a:r>
            <a:endParaRPr lang="zh-CN" altLang="en-US"/>
          </a:p>
          <a:p>
            <a:r>
              <a:rPr lang="zh-CN" altLang="en-US"/>
              <a:t>截掉了一部分</a:t>
            </a:r>
            <a:r>
              <a:rPr lang="zh-CN" altLang="en-US"/>
              <a:t>幅值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56395" y="3148965"/>
            <a:ext cx="2425700" cy="34099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en-US" altLang="zh-CN">
                <a:sym typeface="+mn-ea"/>
              </a:rPr>
              <a:t>Smoothed </a:t>
            </a:r>
            <a:r>
              <a:rPr lang="en-US" altLang="zh-CN">
                <a:sym typeface="+mn-ea"/>
              </a:rPr>
              <a:t>method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340" y="123507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Moving method </a:t>
            </a:r>
            <a:r>
              <a:rPr lang="zh-CN" altLang="en-US"/>
              <a:t>降噪后使用</a:t>
            </a:r>
            <a:r>
              <a:rPr lang="zh-CN" altLang="en-US"/>
              <a:t>积分</a:t>
            </a:r>
            <a:endParaRPr lang="zh-CN" altLang="en-US"/>
          </a:p>
        </p:txBody>
      </p:sp>
      <p:pic>
        <p:nvPicPr>
          <p:cNvPr id="2" name="图片 1" descr="the moving compare"/>
          <p:cNvPicPr>
            <a:picLocks noChangeAspect="1"/>
          </p:cNvPicPr>
          <p:nvPr/>
        </p:nvPicPr>
        <p:blipFill>
          <a:blip r:embed="rId1"/>
          <a:srcRect l="11060" r="7670"/>
          <a:stretch>
            <a:fillRect/>
          </a:stretch>
        </p:blipFill>
        <p:spPr>
          <a:xfrm>
            <a:off x="172085" y="1809115"/>
            <a:ext cx="7320915" cy="44303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67090" y="1376680"/>
            <a:ext cx="28898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/>
              <a:t>origin</a:t>
            </a:r>
            <a:r>
              <a:rPr lang="zh-CN" altLang="en-US"/>
              <a:t>上看起来区别很小，但是在积分后发现与实际存在不小的</a:t>
            </a:r>
            <a:r>
              <a:rPr lang="zh-CN" altLang="en-US"/>
              <a:t>区别</a:t>
            </a:r>
            <a:endParaRPr lang="zh-CN" altLang="en-US"/>
          </a:p>
          <a:p>
            <a:r>
              <a:rPr lang="zh-CN" altLang="en-US"/>
              <a:t>（暂时没有细致调节相关参数，因为波形的区别</a:t>
            </a:r>
            <a:r>
              <a:rPr lang="zh-CN" altLang="en-US"/>
              <a:t>太大）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32700" y="3429000"/>
            <a:ext cx="4559300" cy="2406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>
            <a:normAutofit fontScale="90000"/>
          </a:bodyPr>
          <a:p>
            <a:r>
              <a:rPr lang="en-US" altLang="zh-CN">
                <a:sym typeface="+mn-ea"/>
              </a:rPr>
              <a:t>polyfit method</a:t>
            </a:r>
            <a:r>
              <a:rPr lang="zh-CN" altLang="en-US">
                <a:sym typeface="+mn-ea"/>
              </a:rPr>
              <a:t>（detrend）</a:t>
            </a:r>
            <a:br>
              <a:rPr lang="en-US" altLang="zh-CN">
                <a:sym typeface="+mn-ea"/>
              </a:rPr>
            </a:b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8340" y="1235075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polyfit</a:t>
            </a:r>
            <a:r>
              <a:rPr lang="zh-CN" altLang="en-US"/>
              <a:t>后使用积分</a:t>
            </a:r>
            <a:endParaRPr lang="zh-CN" altLang="en-US"/>
          </a:p>
        </p:txBody>
      </p:sp>
      <p:pic>
        <p:nvPicPr>
          <p:cNvPr id="3" name="图片 2" descr="Moving N=4, 4.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772285"/>
            <a:ext cx="5768340" cy="432625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004570" y="620903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c=4.8</a:t>
            </a:r>
            <a:endParaRPr lang="en-US" altLang="zh-CN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7052945" y="6267450"/>
            <a:ext cx="4431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N=3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f</a:t>
            </a:r>
            <a:r>
              <a:rPr lang="en-US" altLang="zh-CN">
                <a:sym typeface="+mn-ea"/>
              </a:rPr>
              <a:t>c=4.5</a:t>
            </a:r>
            <a:endParaRPr lang="en-US" altLang="zh-CN">
              <a:sym typeface="+mn-ea"/>
            </a:endParaRPr>
          </a:p>
        </p:txBody>
      </p:sp>
      <p:pic>
        <p:nvPicPr>
          <p:cNvPr id="9" name="图片 8" descr="C:\Users\zrx\Desktop\signal-processing\Test\Figure\Moving N=3, 4.5.pngMoving N=3, 4.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24600" y="1772285"/>
            <a:ext cx="5768340" cy="43262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54775" y="1619250"/>
            <a:ext cx="4733925" cy="293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013" y="608013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Simpson</a:t>
            </a:r>
            <a:r>
              <a:rPr kumimoji="0" lang="en-US" altLang="zh-CN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8013" y="1466850"/>
            <a:ext cx="4676775" cy="3924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>
          <a:xfrm>
            <a:off x="608013" y="48418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Actual plotting</a:t>
            </a:r>
            <a:r>
              <a:rPr lang="en-US" altLang="zh-CN"/>
              <a:t> and integral plotting </a:t>
            </a:r>
            <a:endParaRPr lang="en-US" altLang="zh-CN"/>
          </a:p>
        </p:txBody>
      </p:sp>
      <p:pic>
        <p:nvPicPr>
          <p:cNvPr id="5122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013" y="1504950"/>
            <a:ext cx="6200775" cy="4819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31138" y="1504950"/>
            <a:ext cx="2819400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文本框 1"/>
          <p:cNvSpPr txBox="1"/>
          <p:nvPr/>
        </p:nvSpPr>
        <p:spPr>
          <a:xfrm>
            <a:off x="7262813" y="3984625"/>
            <a:ext cx="4137025" cy="9207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The purpose is to make the railtrack results approximately the same as the magnitude.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23825"/>
            <a:ext cx="10969625" cy="706438"/>
          </a:xfrm>
        </p:spPr>
        <p:txBody>
          <a:bodyPr lIns="90000" tIns="46800" rIns="90000" bIns="46800" rtlCol="0" anchor="ctr" anchorCtr="0">
            <a:normAutofit fontScale="90000"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Displacement actual in cumtrapz and simpson</a:t>
            </a:r>
            <a:endParaRPr kumimoji="0" lang="zh-CN" alt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375" y="852488"/>
            <a:ext cx="3938588" cy="3003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C:/Users/PC200827/Desktop/MAT/Simpson.pngSimpson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887" r="887"/>
          <a:stretch>
            <a:fillRect/>
          </a:stretch>
        </p:blipFill>
        <p:spPr>
          <a:xfrm>
            <a:off x="714375" y="3851275"/>
            <a:ext cx="3938588" cy="300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46850" y="852488"/>
            <a:ext cx="3822700" cy="2973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文本框 11"/>
          <p:cNvSpPr txBox="1"/>
          <p:nvPr/>
        </p:nvSpPr>
        <p:spPr>
          <a:xfrm>
            <a:off x="6635750" y="4418013"/>
            <a:ext cx="38687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Fitter 1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46850" y="4908550"/>
            <a:ext cx="5521960" cy="147256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5000hz and 25000 hz </a:t>
            </a:r>
            <a:r>
              <a:rPr lang="en-US">
                <a:sym typeface="+mn-ea"/>
              </a:rPr>
              <a:t>compare 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图片 2" descr="Ac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5" name="图片 4" descr="untitled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175" y="1186180"/>
            <a:ext cx="5760000" cy="4320000"/>
          </a:xfrm>
          <a:prstGeom prst="rect">
            <a:avLst/>
          </a:prstGeom>
        </p:spPr>
      </p:pic>
      <p:pic>
        <p:nvPicPr>
          <p:cNvPr id="15" name="图片 14" descr="Actual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"/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pic>
        <p:nvPicPr>
          <p:cNvPr id="16" name="图片 15" descr="untitled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2060" y="1268730"/>
            <a:ext cx="5760000" cy="4320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7560" y="5506085"/>
            <a:ext cx="79324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提升截止频率的影响主要体现在幅值（最大的那个波峰），现在遇到的主要问题是中间小的波峰会受截止频率影响。当截止频率大于</a:t>
            </a:r>
            <a:r>
              <a:rPr lang="en-US" altLang="zh-CN"/>
              <a:t>3.8</a:t>
            </a:r>
            <a:r>
              <a:rPr lang="zh-CN" altLang="en-US"/>
              <a:t>时，这一部分的有效数据就会一起</a:t>
            </a:r>
            <a:r>
              <a:rPr lang="zh-CN" altLang="en-US"/>
              <a:t>滤掉。</a:t>
            </a:r>
            <a:endParaRPr lang="zh-CN" altLang="en-US"/>
          </a:p>
          <a:p>
            <a:r>
              <a:rPr lang="zh-CN" altLang="en-US"/>
              <a:t>滤波器滤掉的其它有效数据也需要</a:t>
            </a:r>
            <a:r>
              <a:rPr lang="zh-CN" altLang="en-US"/>
              <a:t>观察。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08013" y="196850"/>
            <a:ext cx="10969625" cy="706438"/>
          </a:xfrm>
        </p:spPr>
        <p:txBody>
          <a:bodyPr lIns="90000" tIns="46800" rIns="90000" bIns="46800" rtlCol="0" anchor="ctr" anchorCtr="0">
            <a:normAutofit/>
          </a:bodyPr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Compare 5000hz and 25000 </a:t>
            </a:r>
            <a:r>
              <a:rPr kumimoji="0" lang="en-US" sz="3600" b="1" i="0" u="none" strike="noStrike" kern="1200" cap="none" spc="3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rPr>
              <a:t>hz</a:t>
            </a:r>
            <a:endParaRPr kumimoji="0" lang="en-US" sz="3600" b="1" i="0" u="none" strike="noStrike" kern="1200" cap="none" spc="300" normalizeH="0" baseline="0" noProof="1">
              <a:solidFill>
                <a:schemeClr val="tx1">
                  <a:lumMod val="85000"/>
                  <a:lumOff val="15000"/>
                </a:schemeClr>
              </a:solidFill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 descr="Actua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pic>
        <p:nvPicPr>
          <p:cNvPr id="13" name="图片 12" descr="积分2 5.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70965"/>
            <a:ext cx="5760000" cy="4320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861685" y="1229360"/>
            <a:ext cx="4975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注：积分结果与实际存在正负</a:t>
            </a:r>
            <a:r>
              <a:rPr lang="zh-CN" altLang="en-US"/>
              <a:t>的差别</a:t>
            </a:r>
            <a:endParaRPr lang="zh-CN" altLang="en-US"/>
          </a:p>
          <a:p>
            <a:r>
              <a:rPr lang="zh-CN" altLang="en-US"/>
              <a:t>displacement = detrend(displacement) * </a:t>
            </a:r>
            <a:r>
              <a:rPr lang="zh-CN" altLang="en-US">
                <a:solidFill>
                  <a:srgbClr val="FF0000"/>
                </a:solidFill>
              </a:rPr>
              <a:t>-</a:t>
            </a:r>
            <a:r>
              <a:rPr lang="zh-CN" altLang="en-US"/>
              <a:t>1000;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pic>
        <p:nvPicPr>
          <p:cNvPr id="2" name="图片 1" descr="积分1 三阶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80490"/>
            <a:ext cx="12192000" cy="6000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N=3 </a:t>
            </a:r>
            <a:r>
              <a:rPr lang="en-US" altLang="zh-CN"/>
              <a:t>fc=5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Optimisation of the </a:t>
            </a:r>
            <a:r>
              <a:rPr lang="en-US" altLang="zh-CN"/>
              <a:t>N, decrease the fc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3110" y="1018540"/>
            <a:ext cx="379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Railtrack1 N=4 </a:t>
            </a:r>
            <a:r>
              <a:rPr lang="en-US" altLang="zh-CN"/>
              <a:t>fc=4.4</a:t>
            </a:r>
            <a:endParaRPr lang="en-US" altLang="zh-CN"/>
          </a:p>
        </p:txBody>
      </p:sp>
      <p:pic>
        <p:nvPicPr>
          <p:cNvPr id="4" name="图片 3" descr="积分1 4阶 4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07490"/>
            <a:ext cx="12192000" cy="6000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1"/>
          <p:cNvSpPr>
            <a:spLocks noGrp="1"/>
          </p:cNvSpPr>
          <p:nvPr>
            <p:ph type="title"/>
          </p:nvPr>
        </p:nvSpPr>
        <p:spPr>
          <a:xfrm>
            <a:off x="608013" y="256858"/>
            <a:ext cx="10969625" cy="706437"/>
          </a:xfrm>
        </p:spPr>
        <p:txBody>
          <a:bodyPr lIns="90000" tIns="46800" rIns="90000" bIns="46800" anchor="ctr" anchorCtr="0"/>
          <a:p>
            <a:r>
              <a:rPr lang="zh-CN" altLang="en-US"/>
              <a:t>一些其它尝试（加速度</a:t>
            </a:r>
            <a:r>
              <a:rPr lang="zh-CN" altLang="en-US"/>
              <a:t>处理）</a:t>
            </a:r>
            <a:endParaRPr lang="zh-CN" altLang="en-US"/>
          </a:p>
        </p:txBody>
      </p:sp>
      <p:pic>
        <p:nvPicPr>
          <p:cNvPr id="6" name="图片 5" descr="三种acc处理"/>
          <p:cNvPicPr>
            <a:picLocks noChangeAspect="1"/>
          </p:cNvPicPr>
          <p:nvPr/>
        </p:nvPicPr>
        <p:blipFill>
          <a:blip r:embed="rId1"/>
          <a:srcRect l="10500" r="7865"/>
          <a:stretch>
            <a:fillRect/>
          </a:stretch>
        </p:blipFill>
        <p:spPr>
          <a:xfrm>
            <a:off x="83185" y="808355"/>
            <a:ext cx="12019280" cy="591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COMMONDATA" val="eyJoZGlkIjoiMTAyNTVkNTdiNmQxMTkyODQyYzgxNjk1OGE5NWFiN2QifQ=="/>
  <p:tag name="KSO_WPP_MARK_KEY" val="4149bd26-85e9-4fed-ae83-1197c2b31228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871</Words>
  <Application>WPS 演示</Application>
  <PresentationFormat>宽屏</PresentationFormat>
  <Paragraphs>67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WPS</vt:lpstr>
      <vt:lpstr>1_WPS</vt:lpstr>
      <vt:lpstr>Simpson method and cumtrapz method（rail）</vt:lpstr>
      <vt:lpstr>Simpson method</vt:lpstr>
      <vt:lpstr>Actual plotting and integral plotting </vt:lpstr>
      <vt:lpstr>Displacement actual in cumtrapz and simpson</vt:lpstr>
      <vt:lpstr>5000hz and 25000 hz compare </vt:lpstr>
      <vt:lpstr>Compare 5000hz and 25000 hz</vt:lpstr>
      <vt:lpstr>Optimisation of the N, decrease the fc</vt:lpstr>
      <vt:lpstr>Optimisation of the N, decrease the fc</vt:lpstr>
      <vt:lpstr>一些其它尝试（加速度处理）</vt:lpstr>
      <vt:lpstr>希望复现的内容</vt:lpstr>
      <vt:lpstr>Compare FFT</vt:lpstr>
      <vt:lpstr>Compare FFT</vt:lpstr>
      <vt:lpstr>Smoothed method</vt:lpstr>
      <vt:lpstr>polyfit method（detrend）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164</cp:revision>
  <dcterms:created xsi:type="dcterms:W3CDTF">2019-06-19T02:08:00Z</dcterms:created>
  <dcterms:modified xsi:type="dcterms:W3CDTF">2023-11-20T01:21:17Z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44E91FCA9F0A4DBB8373C0B3DC2AC2AD_13</vt:lpwstr>
  </property>
</Properties>
</file>