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3"/>
    <p:sldId id="257" r:id="rId4"/>
    <p:sldId id="259" r:id="rId5"/>
    <p:sldId id="258" r:id="rId6"/>
    <p:sldId id="260" r:id="rId7"/>
    <p:sldId id="261" r:id="rId8"/>
    <p:sldId id="262" r:id="rId9"/>
    <p:sldId id="263" r:id="rId10"/>
    <p:sldId id="269" r:id="rId11"/>
    <p:sldId id="265" r:id="rId12"/>
    <p:sldId id="266" r:id="rId13"/>
    <p:sldId id="270" r:id="rId14"/>
    <p:sldId id="267" r:id="rId15"/>
    <p:sldId id="277" r:id="rId16"/>
    <p:sldId id="268" r:id="rId17"/>
    <p:sldId id="271" r:id="rId18"/>
    <p:sldId id="278" r:id="rId19"/>
    <p:sldId id="273" r:id="rId20"/>
    <p:sldId id="275" r:id="rId21"/>
    <p:sldId id="27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7"/>
    <p:restoredTop sz="94681"/>
  </p:normalViewPr>
  <p:slideViewPr>
    <p:cSldViewPr snapToGrid="0" snapToObjects="1" showGuides="1">
      <p:cViewPr varScale="1">
        <p:scale>
          <a:sx n="63" d="100"/>
          <a:sy n="63" d="100"/>
        </p:scale>
        <p:origin x="200" y="116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EECE964-F870-0E41-9FE5-38142943DD7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EECE964-F870-0E41-9FE5-38142943DD7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EECE964-F870-0E41-9FE5-38142943DD7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EECE964-F870-0E41-9FE5-38142943DD7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CE964-F870-0E41-9FE5-38142943DD7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EECE964-F870-0E41-9FE5-38142943DD7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EECE964-F870-0E41-9FE5-38142943DD7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tiff"/><Relationship Id="rId1" Type="http://schemas.openxmlformats.org/officeDocument/2006/relationships/image" Target="../media/image20.tif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tiff"/><Relationship Id="rId1" Type="http://schemas.openxmlformats.org/officeDocument/2006/relationships/image" Target="../media/image22.tiff"/></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tiff"/><Relationship Id="rId2" Type="http://schemas.openxmlformats.org/officeDocument/2006/relationships/image" Target="../media/image24.tiff"/><Relationship Id="rId1" Type="http://schemas.openxmlformats.org/officeDocument/2006/relationships/image" Target="../media/image23.tif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tiff"/><Relationship Id="rId1" Type="http://schemas.openxmlformats.org/officeDocument/2006/relationships/image" Target="../media/image25.tif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tiff"/><Relationship Id="rId1" Type="http://schemas.openxmlformats.org/officeDocument/2006/relationships/image" Target="../media/image26.tiff"/></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tiff"/><Relationship Id="rId2" Type="http://schemas.openxmlformats.org/officeDocument/2006/relationships/image" Target="../media/image18.tiff"/><Relationship Id="rId1" Type="http://schemas.openxmlformats.org/officeDocument/2006/relationships/image" Target="../media/image27.tif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tiff"/><Relationship Id="rId1" Type="http://schemas.openxmlformats.org/officeDocument/2006/relationships/image" Target="../media/image29.tiff"/></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tiff"/><Relationship Id="rId2" Type="http://schemas.openxmlformats.org/officeDocument/2006/relationships/image" Target="../media/image32.tiff"/><Relationship Id="rId1" Type="http://schemas.openxmlformats.org/officeDocument/2006/relationships/image" Target="../media/image31.tiff"/></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tiff"/><Relationship Id="rId2" Type="http://schemas.openxmlformats.org/officeDocument/2006/relationships/image" Target="../media/image34.tiff"/><Relationship Id="rId1" Type="http://schemas.openxmlformats.org/officeDocument/2006/relationships/image" Target="../media/image30.tif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tiff"/><Relationship Id="rId1" Type="http://schemas.openxmlformats.org/officeDocument/2006/relationships/image" Target="../media/image35.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 Id="rId3" Type="http://schemas.openxmlformats.org/officeDocument/2006/relationships/image" Target="../media/image2.tiff"/><Relationship Id="rId2" Type="http://schemas.openxmlformats.org/officeDocument/2006/relationships/image" Target="../media/image2.emf"/><Relationship Id="rId1" Type="http://schemas.openxmlformats.org/officeDocument/2006/relationships/image" Target="../media/image1.tif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tiff"/><Relationship Id="rId1" Type="http://schemas.openxmlformats.org/officeDocument/2006/relationships/image" Target="../media/image6.tiff"/></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image" Target="../media/image8.tiff"/></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image" Target="../media/image11.tiff"/></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image" Target="../media/image14.tif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tiff"/><Relationship Id="rId2" Type="http://schemas.openxmlformats.org/officeDocument/2006/relationships/image" Target="../media/image18.tiff"/><Relationship Id="rId1" Type="http://schemas.openxmlformats.org/officeDocument/2006/relationships/image" Target="../media/image17.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endParaRPr lang="en-US" sz="6600" dirty="0">
              <a:solidFill>
                <a:srgbClr val="FF6600"/>
              </a:solidFill>
            </a:endParaRPr>
          </a:p>
          <a:p>
            <a:r>
              <a:rPr lang="en-US" sz="2500" dirty="0">
                <a:solidFill>
                  <a:srgbClr val="FF6600"/>
                </a:solidFill>
              </a:rPr>
              <a:t>Virtual</a:t>
            </a:r>
            <a:r>
              <a:rPr lang="en-US" sz="2500" dirty="0"/>
              <a:t> </a:t>
            </a:r>
            <a:r>
              <a:rPr lang="en-US" sz="2500" dirty="0">
                <a:solidFill>
                  <a:srgbClr val="FF6600"/>
                </a:solidFill>
              </a:rPr>
              <a:t>Internship</a:t>
            </a:r>
            <a:endParaRPr lang="en-US" sz="2500" dirty="0">
              <a:solidFill>
                <a:srgbClr val="FF6600"/>
              </a:solidFill>
            </a:endParaRPr>
          </a:p>
          <a:p>
            <a:endParaRPr lang="en-US" sz="4000" dirty="0"/>
          </a:p>
          <a:p>
            <a:r>
              <a:rPr lang="en-US" sz="2500" dirty="0">
                <a:solidFill>
                  <a:srgbClr val="FF6600"/>
                </a:solidFill>
              </a:rPr>
              <a:t>20-Jan-2021</a:t>
            </a:r>
            <a:endParaRPr lang="en-US" sz="2500" dirty="0">
              <a:solidFill>
                <a:srgbClr val="FF6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762000" y="1600487"/>
            <a:ext cx="8660296" cy="5055326"/>
          </a:xfrm>
          <a:prstGeom prst="rect">
            <a:avLst/>
          </a:prstGeom>
        </p:spPr>
      </p:pic>
      <p:pic>
        <p:nvPicPr>
          <p:cNvPr id="5" name="Picture 4"/>
          <p:cNvPicPr>
            <a:picLocks noChangeAspect="1"/>
          </p:cNvPicPr>
          <p:nvPr/>
        </p:nvPicPr>
        <p:blipFill>
          <a:blip r:embed="rId2"/>
          <a:stretch>
            <a:fillRect/>
          </a:stretch>
        </p:blipFill>
        <p:spPr>
          <a:xfrm>
            <a:off x="7944537" y="1600487"/>
            <a:ext cx="1477759" cy="876300"/>
          </a:xfrm>
          <a:prstGeom prst="rect">
            <a:avLst/>
          </a:prstGeom>
        </p:spPr>
      </p:pic>
      <p:sp>
        <p:nvSpPr>
          <p:cNvPr id="4" name="TextBox 3"/>
          <p:cNvSpPr txBox="1"/>
          <p:nvPr/>
        </p:nvSpPr>
        <p:spPr>
          <a:xfrm>
            <a:off x="9280056" y="1600487"/>
            <a:ext cx="2467535" cy="2031325"/>
          </a:xfrm>
          <a:prstGeom prst="rect">
            <a:avLst/>
          </a:prstGeom>
          <a:noFill/>
        </p:spPr>
        <p:txBody>
          <a:bodyPr wrap="none" rtlCol="0">
            <a:spAutoFit/>
          </a:bodyPr>
          <a:lstStyle/>
          <a:p>
            <a:pPr marL="285750" indent="-285750">
              <a:buFont typeface="Arial" panose="020B0604020202020204" pitchFamily="34" charset="0"/>
              <a:buChar char="•"/>
            </a:pPr>
            <a:r>
              <a:rPr lang="en-US" dirty="0"/>
              <a:t>This is the number</a:t>
            </a:r>
            <a:endParaRPr lang="en-US" dirty="0"/>
          </a:p>
          <a:p>
            <a:r>
              <a:rPr lang="en-US" dirty="0"/>
              <a:t>      of users covered by </a:t>
            </a:r>
            <a:endParaRPr lang="en-US" dirty="0"/>
          </a:p>
          <a:p>
            <a:r>
              <a:rPr lang="en-US" dirty="0"/>
              <a:t>      Yellow and Pink cab</a:t>
            </a:r>
            <a:endParaRPr lang="en-US" dirty="0"/>
          </a:p>
          <a:p>
            <a:r>
              <a:rPr lang="en-US" dirty="0"/>
              <a:t>      In the city against </a:t>
            </a:r>
            <a:endParaRPr lang="en-US" dirty="0"/>
          </a:p>
          <a:p>
            <a:r>
              <a:rPr lang="en-US" dirty="0"/>
              <a:t>      </a:t>
            </a:r>
            <a:r>
              <a:rPr lang="en-US" b="1" dirty="0"/>
              <a:t>all cab users </a:t>
            </a:r>
            <a:r>
              <a:rPr lang="en-US" dirty="0"/>
              <a:t>present </a:t>
            </a:r>
            <a:endParaRPr lang="en-US" dirty="0"/>
          </a:p>
          <a:p>
            <a:r>
              <a:rPr lang="en-US" dirty="0"/>
              <a:t>      In the city</a:t>
            </a:r>
            <a:endParaRPr lang="en-US" dirty="0"/>
          </a:p>
          <a:p>
            <a:r>
              <a:rPr lang="en-US" dirty="0"/>
              <a:t> </a:t>
            </a:r>
            <a:endParaRPr lang="en-US" dirty="0"/>
          </a:p>
        </p:txBody>
      </p:sp>
      <p:sp>
        <p:nvSpPr>
          <p:cNvPr id="6" name="Rectangle 5"/>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Cab Users Covered By Company</a:t>
            </a:r>
            <a:endParaRPr lang="en-US" sz="4400" dirty="0">
              <a:solidFill>
                <a:schemeClr val="accent2"/>
              </a:solidFill>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838200" y="1463039"/>
            <a:ext cx="8623300" cy="4990012"/>
          </a:xfrm>
          <a:prstGeom prst="rect">
            <a:avLst/>
          </a:prstGeom>
        </p:spPr>
      </p:pic>
      <p:pic>
        <p:nvPicPr>
          <p:cNvPr id="8" name="Picture 7"/>
          <p:cNvPicPr>
            <a:picLocks noChangeAspect="1"/>
          </p:cNvPicPr>
          <p:nvPr/>
        </p:nvPicPr>
        <p:blipFill>
          <a:blip r:embed="rId2"/>
          <a:stretch>
            <a:fillRect/>
          </a:stretch>
        </p:blipFill>
        <p:spPr>
          <a:xfrm>
            <a:off x="7295243" y="1841863"/>
            <a:ext cx="1892300" cy="1155700"/>
          </a:xfrm>
          <a:prstGeom prst="rect">
            <a:avLst/>
          </a:prstGeom>
        </p:spPr>
      </p:pic>
      <p:sp>
        <p:nvSpPr>
          <p:cNvPr id="6" name="TextBox 5"/>
          <p:cNvSpPr txBox="1"/>
          <p:nvPr/>
        </p:nvSpPr>
        <p:spPr>
          <a:xfrm>
            <a:off x="9783695" y="1463039"/>
            <a:ext cx="1999002" cy="2862322"/>
          </a:xfrm>
          <a:prstGeom prst="rect">
            <a:avLst/>
          </a:prstGeom>
          <a:noFill/>
        </p:spPr>
        <p:txBody>
          <a:bodyPr wrap="square" rtlCol="0">
            <a:spAutoFit/>
          </a:bodyPr>
          <a:lstStyle/>
          <a:p>
            <a:r>
              <a:rPr lang="en-US" dirty="0"/>
              <a:t>Out of 19 Cities Pink cab have higher customer reach as compared to Yellow cab ,in following 4 cities:</a:t>
            </a:r>
            <a:endParaRPr lang="en-US" dirty="0"/>
          </a:p>
          <a:p>
            <a:pPr marL="285750" indent="-285750">
              <a:buFont typeface="Arial" panose="020B0604020202020204" pitchFamily="34" charset="0"/>
              <a:buChar char="•"/>
            </a:pPr>
            <a:r>
              <a:rPr lang="en-US" dirty="0" err="1"/>
              <a:t>SanDiego</a:t>
            </a:r>
            <a:endParaRPr lang="en-US" dirty="0"/>
          </a:p>
          <a:p>
            <a:pPr marL="285750" indent="-285750">
              <a:buFont typeface="Arial" panose="020B0604020202020204" pitchFamily="34" charset="0"/>
              <a:buChar char="•"/>
            </a:pPr>
            <a:r>
              <a:rPr lang="en-US" dirty="0"/>
              <a:t>Nashville</a:t>
            </a:r>
            <a:endParaRPr lang="en-US" dirty="0"/>
          </a:p>
          <a:p>
            <a:pPr marL="285750" indent="-285750">
              <a:buFont typeface="Arial" panose="020B0604020202020204" pitchFamily="34" charset="0"/>
              <a:buChar char="•"/>
            </a:pPr>
            <a:r>
              <a:rPr lang="en-US" dirty="0"/>
              <a:t>Sacramento</a:t>
            </a:r>
            <a:endParaRPr lang="en-US" dirty="0"/>
          </a:p>
          <a:p>
            <a:pPr marL="285750" indent="-285750">
              <a:buFont typeface="Arial" panose="020B0604020202020204" pitchFamily="34" charset="0"/>
              <a:buChar char="•"/>
            </a:pPr>
            <a:r>
              <a:rPr lang="en-US" dirty="0"/>
              <a:t>Pittsburgh</a:t>
            </a:r>
            <a:endParaRPr lang="en-US" dirty="0"/>
          </a:p>
        </p:txBody>
      </p:sp>
      <p:sp>
        <p:nvSpPr>
          <p:cNvPr id="7" name="Rectangle 6"/>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Customer Presence of Yellow and Pink cab city wise</a:t>
            </a:r>
            <a:endParaRPr lang="en-US" sz="4300" dirty="0">
              <a:solidFill>
                <a:schemeClr val="accent2"/>
              </a:solidFill>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762000" y="1774357"/>
            <a:ext cx="3147392" cy="4913573"/>
          </a:xfrm>
          <a:prstGeom prst="rect">
            <a:avLst/>
          </a:prstGeom>
        </p:spPr>
      </p:pic>
      <p:sp>
        <p:nvSpPr>
          <p:cNvPr id="5" name="TextBox 4"/>
          <p:cNvSpPr txBox="1"/>
          <p:nvPr/>
        </p:nvSpPr>
        <p:spPr>
          <a:xfrm>
            <a:off x="8469962" y="1774357"/>
            <a:ext cx="3458817" cy="5355312"/>
          </a:xfrm>
          <a:prstGeom prst="rect">
            <a:avLst/>
          </a:prstGeom>
          <a:noFill/>
        </p:spPr>
        <p:txBody>
          <a:bodyPr wrap="square" rtlCol="0">
            <a:spAutoFit/>
          </a:bodyPr>
          <a:lstStyle/>
          <a:p>
            <a:pPr marL="285750" indent="-285750">
              <a:buFont typeface="Arial" panose="020B0604020202020204" pitchFamily="34" charset="0"/>
              <a:buChar char="•"/>
            </a:pPr>
            <a:r>
              <a:rPr lang="en-US" dirty="0"/>
              <a:t>Yellow cab has reach of around 3.7% cab users while Pink cab has 2.9% reach.</a:t>
            </a:r>
            <a:endParaRPr lang="en-US" dirty="0"/>
          </a:p>
          <a:p>
            <a:endParaRPr lang="en-US" dirty="0"/>
          </a:p>
          <a:p>
            <a:pPr marL="285750" indent="-285750">
              <a:buFont typeface="Arial" panose="020B0604020202020204" pitchFamily="34" charset="0"/>
              <a:buChar char="•"/>
            </a:pPr>
            <a:r>
              <a:rPr lang="en-US" dirty="0"/>
              <a:t>We have considered all cab users present in 19 cities to calculate Yellow and Pink cabs coverage.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Yellow cab higher customer base as compared to Pink cab.</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1.3% loss in customer count of Pink cab from 2017-2018 and for the same period </a:t>
            </a:r>
            <a:endParaRPr lang="en-US" dirty="0"/>
          </a:p>
          <a:p>
            <a:r>
              <a:rPr lang="en-US" dirty="0"/>
              <a:t>      Yellow cab lost 1.14%</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6" name="Picture 5"/>
          <p:cNvPicPr>
            <a:picLocks noChangeAspect="1"/>
          </p:cNvPicPr>
          <p:nvPr/>
        </p:nvPicPr>
        <p:blipFill>
          <a:blip r:embed="rId2"/>
          <a:stretch>
            <a:fillRect/>
          </a:stretch>
        </p:blipFill>
        <p:spPr>
          <a:xfrm>
            <a:off x="3761929" y="1774357"/>
            <a:ext cx="4106715" cy="4728043"/>
          </a:xfrm>
          <a:prstGeom prst="rect">
            <a:avLst/>
          </a:prstGeom>
        </p:spPr>
      </p:pic>
      <p:pic>
        <p:nvPicPr>
          <p:cNvPr id="10" name="Picture 9"/>
          <p:cNvPicPr>
            <a:picLocks noChangeAspect="1"/>
          </p:cNvPicPr>
          <p:nvPr/>
        </p:nvPicPr>
        <p:blipFill>
          <a:blip r:embed="rId3"/>
          <a:stretch>
            <a:fillRect/>
          </a:stretch>
        </p:blipFill>
        <p:spPr>
          <a:xfrm>
            <a:off x="7003058" y="1774357"/>
            <a:ext cx="1195613" cy="1155700"/>
          </a:xfrm>
          <a:prstGeom prst="rect">
            <a:avLst/>
          </a:prstGeom>
        </p:spPr>
      </p:pic>
      <p:sp>
        <p:nvSpPr>
          <p:cNvPr id="7" name="Rectangle 6"/>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accent2"/>
                </a:solidFill>
                <a:latin typeface="+mj-lt"/>
              </a:rPr>
              <a:t>       User Covered by Company and Customer base Year wise</a:t>
            </a:r>
            <a:endParaRPr lang="en-US" sz="3800" dirty="0">
              <a:solidFill>
                <a:schemeClr val="accent2"/>
              </a:solidFill>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762000" y="1896834"/>
            <a:ext cx="8632371" cy="4833257"/>
          </a:xfrm>
          <a:prstGeom prst="rect">
            <a:avLst/>
          </a:prstGeom>
        </p:spPr>
      </p:pic>
      <p:sp>
        <p:nvSpPr>
          <p:cNvPr id="5" name="TextBox 4"/>
          <p:cNvSpPr txBox="1"/>
          <p:nvPr/>
        </p:nvSpPr>
        <p:spPr>
          <a:xfrm>
            <a:off x="8216536" y="2084702"/>
            <a:ext cx="387966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Seasonal component is present in</a:t>
            </a:r>
            <a:endParaRPr lang="en-US" dirty="0"/>
          </a:p>
          <a:p>
            <a:r>
              <a:rPr lang="en-US" dirty="0"/>
              <a:t>     both the cabs.</a:t>
            </a:r>
            <a:endParaRPr lang="en-US" dirty="0"/>
          </a:p>
          <a:p>
            <a:pPr marL="285750" indent="-285750">
              <a:buFont typeface="Arial" panose="020B0604020202020204" pitchFamily="34" charset="0"/>
              <a:buChar char="•"/>
            </a:pPr>
            <a:r>
              <a:rPr lang="en-US" dirty="0"/>
              <a:t>Demand is high on 3</a:t>
            </a:r>
            <a:r>
              <a:rPr lang="en-US" baseline="30000" dirty="0"/>
              <a:t>rd</a:t>
            </a:r>
            <a:r>
              <a:rPr lang="en-US" dirty="0"/>
              <a:t> day of the </a:t>
            </a:r>
            <a:endParaRPr lang="en-US" dirty="0"/>
          </a:p>
          <a:p>
            <a:r>
              <a:rPr lang="en-US" dirty="0"/>
              <a:t>      month and it repeats similar</a:t>
            </a:r>
            <a:endParaRPr lang="en-US" dirty="0"/>
          </a:p>
          <a:p>
            <a:r>
              <a:rPr lang="en-US" dirty="0"/>
              <a:t>      pattern every 7 days </a:t>
            </a:r>
            <a:endParaRPr lang="en-US" dirty="0"/>
          </a:p>
          <a:p>
            <a:endParaRPr lang="en-US" dirty="0"/>
          </a:p>
        </p:txBody>
      </p:sp>
      <p:pic>
        <p:nvPicPr>
          <p:cNvPr id="6" name="Picture 5"/>
          <p:cNvPicPr>
            <a:picLocks noChangeAspect="1"/>
          </p:cNvPicPr>
          <p:nvPr/>
        </p:nvPicPr>
        <p:blipFill>
          <a:blip r:embed="rId2"/>
          <a:stretch>
            <a:fillRect/>
          </a:stretch>
        </p:blipFill>
        <p:spPr>
          <a:xfrm>
            <a:off x="6908436" y="2136365"/>
            <a:ext cx="1308100" cy="825500"/>
          </a:xfrm>
          <a:prstGeom prst="rect">
            <a:avLst/>
          </a:prstGeom>
        </p:spPr>
      </p:pic>
      <p:sp>
        <p:nvSpPr>
          <p:cNvPr id="7" name="Rectangle 6"/>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Seasonality in the demand</a:t>
            </a:r>
            <a:endParaRPr lang="en-US" sz="4400" b="1" dirty="0">
              <a:solidFill>
                <a:schemeClr val="accent2"/>
              </a:solidFill>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762000" y="1615440"/>
            <a:ext cx="8218418" cy="4969566"/>
          </a:xfrm>
          <a:prstGeom prst="rect">
            <a:avLst/>
          </a:prstGeom>
        </p:spPr>
      </p:pic>
      <p:pic>
        <p:nvPicPr>
          <p:cNvPr id="7" name="Picture 6"/>
          <p:cNvPicPr>
            <a:picLocks noChangeAspect="1"/>
          </p:cNvPicPr>
          <p:nvPr/>
        </p:nvPicPr>
        <p:blipFill>
          <a:blip r:embed="rId2"/>
          <a:stretch>
            <a:fillRect/>
          </a:stretch>
        </p:blipFill>
        <p:spPr>
          <a:xfrm>
            <a:off x="7963865" y="1754205"/>
            <a:ext cx="1308100" cy="825500"/>
          </a:xfrm>
          <a:prstGeom prst="rect">
            <a:avLst/>
          </a:prstGeom>
        </p:spPr>
      </p:pic>
      <p:sp>
        <p:nvSpPr>
          <p:cNvPr id="8" name="Rectangle 7"/>
          <p:cNvSpPr/>
          <p:nvPr/>
        </p:nvSpPr>
        <p:spPr>
          <a:xfrm>
            <a:off x="9271965" y="1991655"/>
            <a:ext cx="2844869" cy="923330"/>
          </a:xfrm>
          <a:prstGeom prst="rect">
            <a:avLst/>
          </a:prstGeom>
        </p:spPr>
        <p:txBody>
          <a:bodyPr wrap="square">
            <a:spAutoFit/>
          </a:bodyPr>
          <a:lstStyle/>
          <a:p>
            <a:pPr marL="285750" indent="-285750">
              <a:buFont typeface="Arial" panose="020B0604020202020204" pitchFamily="34" charset="0"/>
              <a:buChar char="•"/>
            </a:pPr>
            <a:r>
              <a:rPr lang="en-US" dirty="0"/>
              <a:t>Seasonal pattern 4 quarter cycle.</a:t>
            </a:r>
            <a:endParaRPr lang="en-US" dirty="0"/>
          </a:p>
          <a:p>
            <a:pPr marL="285750" indent="-285750">
              <a:buFont typeface="Arial" panose="020B0604020202020204" pitchFamily="34" charset="0"/>
              <a:buChar char="•"/>
            </a:pPr>
            <a:endParaRPr lang="en-US" dirty="0"/>
          </a:p>
        </p:txBody>
      </p:sp>
      <p:sp>
        <p:nvSpPr>
          <p:cNvPr id="6" name="Rectangle 5"/>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Seasonality in the Profit</a:t>
            </a:r>
            <a:endParaRPr lang="en-US" sz="4400" b="1" dirty="0">
              <a:solidFill>
                <a:schemeClr val="accent2"/>
              </a:solidFill>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762000" y="1784350"/>
            <a:ext cx="5431536" cy="5009321"/>
          </a:xfrm>
          <a:prstGeom prst="rect">
            <a:avLst/>
          </a:prstGeom>
        </p:spPr>
      </p:pic>
      <p:pic>
        <p:nvPicPr>
          <p:cNvPr id="6" name="Picture 5"/>
          <p:cNvPicPr>
            <a:picLocks noChangeAspect="1"/>
          </p:cNvPicPr>
          <p:nvPr/>
        </p:nvPicPr>
        <p:blipFill>
          <a:blip r:embed="rId2"/>
          <a:stretch>
            <a:fillRect/>
          </a:stretch>
        </p:blipFill>
        <p:spPr>
          <a:xfrm>
            <a:off x="4711700" y="1784350"/>
            <a:ext cx="1308100" cy="825500"/>
          </a:xfrm>
          <a:prstGeom prst="rect">
            <a:avLst/>
          </a:prstGeom>
        </p:spPr>
      </p:pic>
      <p:pic>
        <p:nvPicPr>
          <p:cNvPr id="7" name="Picture 6"/>
          <p:cNvPicPr>
            <a:picLocks noChangeAspect="1"/>
          </p:cNvPicPr>
          <p:nvPr/>
        </p:nvPicPr>
        <p:blipFill>
          <a:blip r:embed="rId3"/>
          <a:stretch>
            <a:fillRect/>
          </a:stretch>
        </p:blipFill>
        <p:spPr>
          <a:xfrm>
            <a:off x="6193536" y="1834045"/>
            <a:ext cx="5431536" cy="4909930"/>
          </a:xfrm>
          <a:prstGeom prst="rect">
            <a:avLst/>
          </a:prstGeom>
        </p:spPr>
      </p:pic>
      <p:pic>
        <p:nvPicPr>
          <p:cNvPr id="8" name="Picture 7"/>
          <p:cNvPicPr>
            <a:picLocks noChangeAspect="1"/>
          </p:cNvPicPr>
          <p:nvPr/>
        </p:nvPicPr>
        <p:blipFill>
          <a:blip r:embed="rId2"/>
          <a:stretch>
            <a:fillRect/>
          </a:stretch>
        </p:blipFill>
        <p:spPr>
          <a:xfrm>
            <a:off x="10797286" y="1834045"/>
            <a:ext cx="1308100" cy="825500"/>
          </a:xfrm>
          <a:prstGeom prst="rect">
            <a:avLst/>
          </a:prstGeom>
        </p:spPr>
      </p:pic>
      <p:sp>
        <p:nvSpPr>
          <p:cNvPr id="9" name="Rectangle 8"/>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And Ride Analysis Day Wise</a:t>
            </a:r>
            <a:endParaRPr lang="en-US" sz="4400" dirty="0">
              <a:solidFill>
                <a:schemeClr val="accent2"/>
              </a:solidFill>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762000" y="1512404"/>
            <a:ext cx="7393259" cy="5267739"/>
          </a:xfrm>
          <a:prstGeom prst="rect">
            <a:avLst/>
          </a:prstGeom>
        </p:spPr>
      </p:pic>
      <p:pic>
        <p:nvPicPr>
          <p:cNvPr id="5" name="Picture 4"/>
          <p:cNvPicPr>
            <a:picLocks noChangeAspect="1"/>
          </p:cNvPicPr>
          <p:nvPr/>
        </p:nvPicPr>
        <p:blipFill>
          <a:blip r:embed="rId2"/>
          <a:stretch>
            <a:fillRect/>
          </a:stretch>
        </p:blipFill>
        <p:spPr>
          <a:xfrm>
            <a:off x="7213295" y="1512404"/>
            <a:ext cx="1206500" cy="838200"/>
          </a:xfrm>
          <a:prstGeom prst="rect">
            <a:avLst/>
          </a:prstGeom>
        </p:spPr>
      </p:pic>
      <p:sp>
        <p:nvSpPr>
          <p:cNvPr id="7" name="TextBox 6"/>
          <p:cNvSpPr txBox="1"/>
          <p:nvPr/>
        </p:nvSpPr>
        <p:spPr>
          <a:xfrm>
            <a:off x="8684330" y="1745616"/>
            <a:ext cx="334141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Yellow cab has customers </a:t>
            </a:r>
            <a:endParaRPr lang="en-US" dirty="0"/>
          </a:p>
          <a:p>
            <a:r>
              <a:rPr lang="en-US" dirty="0"/>
              <a:t>      almost uniform</a:t>
            </a:r>
            <a:endParaRPr lang="en-US" dirty="0"/>
          </a:p>
          <a:p>
            <a:r>
              <a:rPr lang="en-US" dirty="0"/>
              <a:t>      for short, medium and long </a:t>
            </a:r>
            <a:endParaRPr lang="en-US" dirty="0"/>
          </a:p>
          <a:p>
            <a:r>
              <a:rPr lang="en-US" dirty="0"/>
              <a:t>      Trip. Which shows yellow cab     </a:t>
            </a:r>
            <a:endParaRPr lang="en-US" dirty="0"/>
          </a:p>
          <a:p>
            <a:r>
              <a:rPr lang="en-US" dirty="0"/>
              <a:t>       is offering better customer   </a:t>
            </a:r>
            <a:endParaRPr lang="en-US" dirty="0"/>
          </a:p>
          <a:p>
            <a:r>
              <a:rPr lang="en-US" dirty="0"/>
              <a:t>       plan for short, medium and </a:t>
            </a:r>
            <a:endParaRPr lang="en-US" dirty="0"/>
          </a:p>
          <a:p>
            <a:r>
              <a:rPr lang="en-US" dirty="0"/>
              <a:t>       long Trip.</a:t>
            </a:r>
            <a:endParaRPr lang="en-US" dirty="0"/>
          </a:p>
          <a:p>
            <a:endParaRPr lang="en-US" dirty="0"/>
          </a:p>
          <a:p>
            <a:pPr marL="285750" indent="-285750">
              <a:buFont typeface="Arial" panose="020B0604020202020204" pitchFamily="34" charset="0"/>
              <a:buChar char="•"/>
            </a:pPr>
            <a:r>
              <a:rPr lang="en-US" dirty="0"/>
              <a:t>5-35 KM trips are contributing   </a:t>
            </a:r>
            <a:endParaRPr lang="en-US" dirty="0"/>
          </a:p>
          <a:p>
            <a:r>
              <a:rPr lang="en-US" dirty="0"/>
              <a:t>      more In both the cabs profit </a:t>
            </a:r>
            <a:endParaRPr lang="en-US" dirty="0"/>
          </a:p>
          <a:p>
            <a:endParaRPr lang="en-US" dirty="0"/>
          </a:p>
          <a:p>
            <a:pPr marL="285750" indent="-285750">
              <a:buFont typeface="Arial" panose="020B0604020202020204" pitchFamily="34" charset="0"/>
              <a:buChar char="•"/>
            </a:pPr>
            <a:r>
              <a:rPr lang="en-US" dirty="0"/>
              <a:t>There is a huge difference between yellow and pink cab in customer reach for short and long trip. Yellow cab has very good customer reach in this segment as well</a:t>
            </a:r>
            <a:endParaRPr lang="en-US" dirty="0"/>
          </a:p>
        </p:txBody>
      </p:sp>
      <p:sp>
        <p:nvSpPr>
          <p:cNvPr id="6" name="Rectangle 5"/>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analysis based on ride distance</a:t>
            </a:r>
            <a:endParaRPr lang="en-US" sz="4400" dirty="0">
              <a:solidFill>
                <a:schemeClr val="accent2"/>
              </a:solidFill>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762000" y="1461052"/>
            <a:ext cx="3491947" cy="5321873"/>
          </a:xfrm>
          <a:prstGeom prst="rect">
            <a:avLst/>
          </a:prstGeom>
        </p:spPr>
      </p:pic>
      <p:pic>
        <p:nvPicPr>
          <p:cNvPr id="7" name="Picture 6"/>
          <p:cNvPicPr>
            <a:picLocks noChangeAspect="1"/>
          </p:cNvPicPr>
          <p:nvPr/>
        </p:nvPicPr>
        <p:blipFill>
          <a:blip r:embed="rId2"/>
          <a:stretch>
            <a:fillRect/>
          </a:stretch>
        </p:blipFill>
        <p:spPr>
          <a:xfrm>
            <a:off x="4558748" y="1461052"/>
            <a:ext cx="5618922" cy="5307496"/>
          </a:xfrm>
          <a:prstGeom prst="rect">
            <a:avLst/>
          </a:prstGeom>
        </p:spPr>
      </p:pic>
      <p:pic>
        <p:nvPicPr>
          <p:cNvPr id="9" name="Picture 8"/>
          <p:cNvPicPr>
            <a:picLocks noChangeAspect="1"/>
          </p:cNvPicPr>
          <p:nvPr/>
        </p:nvPicPr>
        <p:blipFill>
          <a:blip r:embed="rId3"/>
          <a:stretch>
            <a:fillRect/>
          </a:stretch>
        </p:blipFill>
        <p:spPr>
          <a:xfrm>
            <a:off x="3869635" y="1371600"/>
            <a:ext cx="543339" cy="825500"/>
          </a:xfrm>
          <a:prstGeom prst="rect">
            <a:avLst/>
          </a:prstGeom>
        </p:spPr>
      </p:pic>
      <p:sp>
        <p:nvSpPr>
          <p:cNvPr id="11" name="TextBox 10"/>
          <p:cNvSpPr txBox="1"/>
          <p:nvPr/>
        </p:nvSpPr>
        <p:spPr>
          <a:xfrm>
            <a:off x="10177670" y="1519946"/>
            <a:ext cx="1960523" cy="5262979"/>
          </a:xfrm>
          <a:prstGeom prst="rect">
            <a:avLst/>
          </a:prstGeom>
          <a:noFill/>
        </p:spPr>
        <p:txBody>
          <a:bodyPr wrap="square" rtlCol="0">
            <a:spAutoFit/>
          </a:bodyPr>
          <a:lstStyle/>
          <a:p>
            <a:pPr marL="285750" indent="-285750">
              <a:buFont typeface="Arial" panose="020B0604020202020204" pitchFamily="34" charset="0"/>
              <a:buChar char="•"/>
            </a:pPr>
            <a:r>
              <a:rPr lang="en-US" sz="1400" dirty="0"/>
              <a:t>Yellow cab is performing </a:t>
            </a:r>
            <a:endParaRPr lang="en-US" sz="1400" dirty="0"/>
          </a:p>
          <a:p>
            <a:r>
              <a:rPr lang="en-US" sz="1400" dirty="0"/>
              <a:t>        well as    </a:t>
            </a:r>
            <a:endParaRPr lang="en-US" sz="1400" dirty="0"/>
          </a:p>
          <a:p>
            <a:r>
              <a:rPr lang="en-US" sz="1400" dirty="0"/>
              <a:t>        compared </a:t>
            </a:r>
            <a:endParaRPr lang="en-US" sz="1400" dirty="0"/>
          </a:p>
          <a:p>
            <a:r>
              <a:rPr lang="en-US" sz="1400" dirty="0"/>
              <a:t>        to  Pink cab on    </a:t>
            </a:r>
            <a:endParaRPr lang="en-US" sz="1400" dirty="0"/>
          </a:p>
          <a:p>
            <a:r>
              <a:rPr lang="en-US" sz="1400" dirty="0"/>
              <a:t>        Holidays.</a:t>
            </a:r>
            <a:endParaRPr lang="en-US" sz="1400" dirty="0"/>
          </a:p>
          <a:p>
            <a:pPr marL="285750" indent="-285750">
              <a:buFont typeface="Arial" panose="020B0604020202020204" pitchFamily="34" charset="0"/>
              <a:buChar char="•"/>
            </a:pPr>
            <a:r>
              <a:rPr lang="en-US" sz="1400" dirty="0"/>
              <a:t>Yellow cab is even Performing well</a:t>
            </a:r>
            <a:endParaRPr lang="en-US" sz="1400" dirty="0"/>
          </a:p>
          <a:p>
            <a:r>
              <a:rPr lang="en-US" sz="1400" dirty="0"/>
              <a:t>        In the cities    </a:t>
            </a:r>
            <a:endParaRPr lang="en-US" sz="1400" dirty="0"/>
          </a:p>
          <a:p>
            <a:r>
              <a:rPr lang="en-US" sz="1400" dirty="0"/>
              <a:t>        where Pink    </a:t>
            </a:r>
            <a:endParaRPr lang="en-US" sz="1400" dirty="0"/>
          </a:p>
          <a:p>
            <a:r>
              <a:rPr lang="en-US" sz="1400" dirty="0"/>
              <a:t>         cab’s customer   </a:t>
            </a:r>
            <a:endParaRPr lang="en-US" sz="1400" dirty="0"/>
          </a:p>
          <a:p>
            <a:r>
              <a:rPr lang="en-US" sz="1400" dirty="0"/>
              <a:t>         is more.</a:t>
            </a:r>
            <a:endParaRPr lang="en-US" sz="1400" dirty="0"/>
          </a:p>
          <a:p>
            <a:endParaRPr lang="en-US" sz="1400" dirty="0"/>
          </a:p>
          <a:p>
            <a:pPr marL="285750" indent="-285750">
              <a:buFont typeface="Arial" panose="020B0604020202020204" pitchFamily="34" charset="0"/>
              <a:buChar char="•"/>
            </a:pPr>
            <a:r>
              <a:rPr lang="en-US" sz="1400" dirty="0"/>
              <a:t>Sandiego has more rides on weekend </a:t>
            </a:r>
            <a:endParaRPr lang="en-US" sz="1400" dirty="0"/>
          </a:p>
          <a:p>
            <a:r>
              <a:rPr lang="en-US" sz="1400" dirty="0"/>
              <a:t>        as compare to   </a:t>
            </a:r>
            <a:endParaRPr lang="en-US" sz="1400" dirty="0"/>
          </a:p>
          <a:p>
            <a:r>
              <a:rPr lang="en-US" sz="1400" dirty="0"/>
              <a:t>        cities where               </a:t>
            </a:r>
            <a:endParaRPr lang="en-US" sz="1400" dirty="0"/>
          </a:p>
          <a:p>
            <a:r>
              <a:rPr lang="en-US" sz="1400" dirty="0"/>
              <a:t>        Pink cab dominates  </a:t>
            </a:r>
            <a:endParaRPr lang="en-US" sz="1400" dirty="0"/>
          </a:p>
          <a:p>
            <a:r>
              <a:rPr lang="en-US" sz="1400" dirty="0"/>
              <a:t>         and here also    </a:t>
            </a:r>
            <a:endParaRPr lang="en-US" sz="1400" dirty="0"/>
          </a:p>
          <a:p>
            <a:r>
              <a:rPr lang="en-US" sz="1400" dirty="0"/>
              <a:t>         Yellow cab is     </a:t>
            </a:r>
            <a:endParaRPr lang="en-US" sz="1400" dirty="0"/>
          </a:p>
          <a:p>
            <a:r>
              <a:rPr lang="en-US" sz="1400" dirty="0"/>
              <a:t>         giving tough            </a:t>
            </a:r>
            <a:endParaRPr lang="en-US" sz="1400" dirty="0"/>
          </a:p>
          <a:p>
            <a:r>
              <a:rPr lang="en-US" sz="1400" dirty="0"/>
              <a:t>         competition to     </a:t>
            </a:r>
            <a:endParaRPr lang="en-US" sz="1400" dirty="0"/>
          </a:p>
          <a:p>
            <a:r>
              <a:rPr lang="en-US" sz="1400" dirty="0"/>
              <a:t>         Pink cab</a:t>
            </a:r>
            <a:endParaRPr lang="en-US" sz="1400" dirty="0"/>
          </a:p>
          <a:p>
            <a:endParaRPr lang="en-US" sz="1400" dirty="0"/>
          </a:p>
        </p:txBody>
      </p:sp>
      <p:sp>
        <p:nvSpPr>
          <p:cNvPr id="8" name="Rectangle 7"/>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Preference on Holiday</a:t>
            </a:r>
            <a:endParaRPr lang="en-US" sz="4400" dirty="0">
              <a:solidFill>
                <a:schemeClr val="accent2"/>
              </a:solidFill>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7122767" y="1512404"/>
            <a:ext cx="1206500" cy="838200"/>
          </a:xfrm>
          <a:prstGeom prst="rect">
            <a:avLst/>
          </a:prstGeom>
        </p:spPr>
      </p:pic>
      <p:pic>
        <p:nvPicPr>
          <p:cNvPr id="3" name="Picture 2"/>
          <p:cNvPicPr>
            <a:picLocks noChangeAspect="1"/>
          </p:cNvPicPr>
          <p:nvPr/>
        </p:nvPicPr>
        <p:blipFill>
          <a:blip r:embed="rId2"/>
          <a:stretch>
            <a:fillRect/>
          </a:stretch>
        </p:blipFill>
        <p:spPr>
          <a:xfrm>
            <a:off x="762000" y="1512404"/>
            <a:ext cx="8288329" cy="5241235"/>
          </a:xfrm>
          <a:prstGeom prst="rect">
            <a:avLst/>
          </a:prstGeom>
        </p:spPr>
      </p:pic>
      <p:pic>
        <p:nvPicPr>
          <p:cNvPr id="6" name="Picture 5"/>
          <p:cNvPicPr>
            <a:picLocks noChangeAspect="1"/>
          </p:cNvPicPr>
          <p:nvPr/>
        </p:nvPicPr>
        <p:blipFill>
          <a:blip r:embed="rId3"/>
          <a:stretch>
            <a:fillRect/>
          </a:stretch>
        </p:blipFill>
        <p:spPr>
          <a:xfrm>
            <a:off x="9050329" y="1513508"/>
            <a:ext cx="2247900" cy="1422400"/>
          </a:xfrm>
          <a:prstGeom prst="rect">
            <a:avLst/>
          </a:prstGeom>
        </p:spPr>
      </p:pic>
      <p:sp>
        <p:nvSpPr>
          <p:cNvPr id="7" name="Rectangle 6"/>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Forecasting for 2019</a:t>
            </a:r>
            <a:endParaRPr lang="en-US" sz="4400" b="1" dirty="0">
              <a:solidFill>
                <a:schemeClr val="accent2"/>
              </a:solidFill>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9050329" y="1788112"/>
            <a:ext cx="2247900" cy="1422400"/>
          </a:xfrm>
          <a:prstGeom prst="rect">
            <a:avLst/>
          </a:prstGeom>
        </p:spPr>
      </p:pic>
      <p:pic>
        <p:nvPicPr>
          <p:cNvPr id="4" name="Picture 3"/>
          <p:cNvPicPr>
            <a:picLocks noChangeAspect="1"/>
          </p:cNvPicPr>
          <p:nvPr/>
        </p:nvPicPr>
        <p:blipFill>
          <a:blip r:embed="rId2"/>
          <a:stretch>
            <a:fillRect/>
          </a:stretch>
        </p:blipFill>
        <p:spPr>
          <a:xfrm>
            <a:off x="762000" y="1788112"/>
            <a:ext cx="8288329" cy="4754976"/>
          </a:xfrm>
          <a:prstGeom prst="rect">
            <a:avLst/>
          </a:prstGeom>
        </p:spPr>
      </p:pic>
      <p:sp>
        <p:nvSpPr>
          <p:cNvPr id="5" name="Rectangle 4"/>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Forecasting of no. of rides for 2019</a:t>
            </a:r>
            <a:endParaRPr lang="en-US" sz="4400" dirty="0">
              <a:solidFill>
                <a:schemeClr val="accent2"/>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endParaRPr lang="en-US" sz="1800" dirty="0"/>
          </a:p>
          <a:p>
            <a:pPr marL="0" indent="0">
              <a:buNone/>
            </a:pPr>
            <a:endParaRPr lang="en-US" sz="1800" dirty="0"/>
          </a:p>
          <a:p>
            <a:r>
              <a:rPr lang="en-US" sz="1800" dirty="0"/>
              <a:t>Objective : Provide actionable insights to help XYZ firm in identifying the right company for making investment.</a:t>
            </a:r>
            <a:endParaRPr lang="en-US" sz="1800" dirty="0"/>
          </a:p>
          <a:p>
            <a:endParaRPr lang="en-US" sz="1800" dirty="0"/>
          </a:p>
          <a:p>
            <a:pPr marL="0" indent="0">
              <a:buNone/>
            </a:pPr>
            <a:r>
              <a:rPr lang="en-US" sz="1800" dirty="0"/>
              <a:t>The analysis has been divided into four parts: </a:t>
            </a:r>
            <a:endParaRPr lang="en-US" sz="1800" dirty="0"/>
          </a:p>
          <a:p>
            <a:r>
              <a:rPr lang="en-US" sz="1800" dirty="0"/>
              <a:t>Data Understanding </a:t>
            </a:r>
            <a:endParaRPr lang="en-US" sz="1800" dirty="0"/>
          </a:p>
          <a:p>
            <a:r>
              <a:rPr lang="en-US" sz="1800" dirty="0"/>
              <a:t>Forecasting profit and number of rides for each cab type </a:t>
            </a:r>
            <a:endParaRPr lang="en-US" sz="1800" dirty="0"/>
          </a:p>
          <a:p>
            <a:r>
              <a:rPr lang="en-US" sz="1800" dirty="0"/>
              <a:t>Finding the most profitable Cab company </a:t>
            </a:r>
            <a:endParaRPr lang="en-US" sz="1800" dirty="0"/>
          </a:p>
          <a:p>
            <a:r>
              <a:rPr lang="en-US" sz="1800" dirty="0"/>
              <a:t>Recommendations for investment</a:t>
            </a:r>
            <a:endParaRPr lang="en-US" sz="1800" dirty="0"/>
          </a:p>
        </p:txBody>
      </p:sp>
      <p:sp>
        <p:nvSpPr>
          <p:cNvPr id="4" name="Rectangle 3"/>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endParaRPr lang="en-US" sz="3500" b="1" dirty="0">
              <a:solidFill>
                <a:schemeClr val="accent2"/>
              </a:solidFill>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62000" y="1595021"/>
            <a:ext cx="11430000" cy="5262979"/>
          </a:xfrm>
          <a:prstGeom prst="rect">
            <a:avLst/>
          </a:prstGeom>
          <a:noFill/>
        </p:spPr>
        <p:txBody>
          <a:bodyPr wrap="square" rtlCol="0">
            <a:spAutoFit/>
          </a:bodyPr>
          <a:lstStyle/>
          <a:p>
            <a:r>
              <a:rPr lang="en-US" sz="1600" dirty="0"/>
              <a:t>We have evaluated both the cab companies on following points and found Yellow cab better than Pink cab:</a:t>
            </a:r>
            <a:endParaRPr lang="en-US" sz="1600" dirty="0"/>
          </a:p>
          <a:p>
            <a:endParaRPr lang="en-US" sz="1600" b="1" dirty="0"/>
          </a:p>
          <a:p>
            <a:pPr marL="285750" indent="-285750">
              <a:buFont typeface="Arial" panose="020B0604020202020204" pitchFamily="34" charset="0"/>
              <a:buChar char="•"/>
            </a:pPr>
            <a:r>
              <a:rPr lang="en-US" sz="1600" b="1" dirty="0"/>
              <a:t>Customer Reach  : </a:t>
            </a:r>
            <a:r>
              <a:rPr lang="en-US" sz="1600" dirty="0"/>
              <a:t>Yellow cab has higher customer reach in 25 cities while Pink cab has higher customer reach in 4 cities. We have also observed that Yellow cab is doing good in covering other cab users as compared to Pink cab.</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Retention: </a:t>
            </a:r>
            <a:r>
              <a:rPr lang="en-US" sz="1600" dirty="0"/>
              <a:t>We have analyzed this in two segments : at least 5 drive and at least 10 drive with the same cab company. And we found that Yellow cab is doing far better than Pink cab in both these segments.</a:t>
            </a:r>
            <a:endParaRPr lang="en-US" sz="1600" dirty="0"/>
          </a:p>
          <a:p>
            <a:endParaRPr lang="en-US" sz="1600" dirty="0"/>
          </a:p>
          <a:p>
            <a:pPr marL="285750" indent="-285750">
              <a:buFont typeface="Arial" panose="020B0604020202020204" pitchFamily="34" charset="0"/>
              <a:buChar char="•"/>
            </a:pPr>
            <a:r>
              <a:rPr lang="en-US" sz="1600" b="1" dirty="0"/>
              <a:t>Age wise Reach : </a:t>
            </a:r>
            <a:r>
              <a:rPr lang="en-US" sz="1600" dirty="0"/>
              <a:t>Yellow cab has customer in all age group and it’s been observed that it’s even popular in 60+ age group as equally as its in 18-25 age group.</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the Pink cab.</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endParaRPr lang="en-US" sz="1600" dirty="0"/>
          </a:p>
          <a:p>
            <a:endParaRPr lang="en-US" sz="1600" dirty="0"/>
          </a:p>
          <a:p>
            <a:pPr marL="285750" indent="-285750">
              <a:buFont typeface="Arial" panose="020B0604020202020204" pitchFamily="34" charset="0"/>
              <a:buChar char="•"/>
            </a:pPr>
            <a:r>
              <a:rPr lang="en-US" sz="1600" b="1" dirty="0"/>
              <a:t>Ride count and Profit Forecasting : </a:t>
            </a:r>
            <a:r>
              <a:rPr lang="en-US" sz="1600" dirty="0"/>
              <a:t>Both the companies are facing loss in the profit and no. of ride. Yellow cab’s forecasted profit loss is around 1.83% while Pink cab’s loss in 3.1%.Pink cab is facing more loss even when its forecasted no of ride loss is lesser than Yellow cab. </a:t>
            </a:r>
            <a:endParaRPr lang="en-US" sz="1600" dirty="0"/>
          </a:p>
          <a:p>
            <a:r>
              <a:rPr lang="en-US" sz="1600" b="1" dirty="0"/>
              <a:t>On the basis of above point , we will recommend Yellow cab for investment.</a:t>
            </a:r>
            <a:endParaRPr lang="en-US" sz="1600" b="1" dirty="0"/>
          </a:p>
          <a:p>
            <a:endParaRPr lang="en-US" sz="1600" dirty="0"/>
          </a:p>
        </p:txBody>
      </p:sp>
      <p:sp>
        <p:nvSpPr>
          <p:cNvPr id="4" name="Rectangle 3"/>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endParaRPr lang="en-US" sz="4400" dirty="0">
              <a:solidFill>
                <a:schemeClr val="accent2"/>
              </a:solidFill>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
        <p:nvSpPr>
          <p:cNvPr id="3" name="Rectangle 2"/>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2907" y="1371600"/>
            <a:ext cx="8630920" cy="4799965"/>
          </a:xfrm>
          <a:prstGeom prst="rect">
            <a:avLst/>
          </a:prstGeom>
          <a:noFill/>
        </p:spPr>
        <p:txBody>
          <a:bodyPr wrap="none" rtlCol="0">
            <a:spAutoFit/>
          </a:bodyPr>
          <a:lstStyle/>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24 Features( including 9 derived features)</a:t>
            </a:r>
            <a:endParaRPr lang="en-US" dirty="0"/>
          </a:p>
          <a:p>
            <a:pPr marL="285750" indent="-285750" algn="l">
              <a:buFont typeface="Arial" panose="020B0604020202020204" pitchFamily="34" charset="0"/>
              <a:buChar char="•"/>
            </a:pPr>
            <a:r>
              <a:rPr lang="en-US" dirty="0"/>
              <a:t>Timeframe of the data: 2016-01-31 to 2018-12-31</a:t>
            </a:r>
            <a:endParaRPr lang="en-US" dirty="0"/>
          </a:p>
          <a:p>
            <a:pPr marL="285750" indent="-285750" algn="l">
              <a:buFont typeface="Arial" panose="020B0604020202020204" pitchFamily="34" charset="0"/>
              <a:buChar char="•"/>
            </a:pPr>
            <a:r>
              <a:rPr lang="en-US" dirty="0"/>
              <a:t>Total data points :355,032</a:t>
            </a:r>
            <a:endParaRPr lang="en-US" dirty="0"/>
          </a:p>
          <a:p>
            <a:pPr algn="l"/>
            <a:endParaRPr lang="en-US" dirty="0"/>
          </a:p>
          <a:p>
            <a:pPr algn="l"/>
            <a:endParaRPr lang="en-US" dirty="0"/>
          </a:p>
          <a:p>
            <a:pPr algn="l"/>
            <a:r>
              <a:rPr lang="en-US" b="1" dirty="0"/>
              <a:t>Assumptions:</a:t>
            </a:r>
            <a:endParaRPr lang="en-US" b="1" dirty="0"/>
          </a:p>
          <a:p>
            <a:pPr algn="l"/>
            <a:endParaRPr lang="en-US" b="1" dirty="0"/>
          </a:p>
          <a:p>
            <a:pPr marL="285750" indent="-285750" algn="l">
              <a:buFont typeface="Arial" panose="020B0604020202020204" pitchFamily="34" charset="0"/>
              <a:buChar char="•"/>
            </a:pPr>
            <a:r>
              <a:rPr lang="en-US" dirty="0"/>
              <a:t>Outliers are present in Price_Charged feature but due to </a:t>
            </a:r>
            <a:endParaRPr lang="en-US" dirty="0"/>
          </a:p>
          <a:p>
            <a:pPr algn="l"/>
            <a:r>
              <a:rPr lang="en-US" dirty="0"/>
              <a:t>      unavailability of trip duration details ,we are not treating this as outlier.</a:t>
            </a:r>
            <a:endParaRPr lang="en-US" dirty="0"/>
          </a:p>
          <a:p>
            <a:pPr algn="l"/>
            <a:endParaRPr lang="en-US" dirty="0"/>
          </a:p>
          <a:p>
            <a:pPr marL="285750" indent="-285750" algn="l">
              <a:buFont typeface="Arial" panose="020B0604020202020204" pitchFamily="34" charset="0"/>
              <a:buChar char="•"/>
            </a:pPr>
            <a:r>
              <a:rPr lang="en-US" dirty="0"/>
              <a:t>Profit of rides are calculated keeping other factors constant and only </a:t>
            </a:r>
            <a:endParaRPr lang="en-US" dirty="0"/>
          </a:p>
          <a:p>
            <a:pPr algn="l"/>
            <a:r>
              <a:rPr lang="en-US" dirty="0"/>
              <a:t>      Price_Charged and Cost_of_Trip features used to calculate profit.</a:t>
            </a:r>
            <a:endParaRPr lang="en-US" dirty="0"/>
          </a:p>
          <a:p>
            <a:pPr algn="l"/>
            <a:endParaRPr lang="en-US" dirty="0"/>
          </a:p>
          <a:p>
            <a:pPr marL="285750" indent="-285750" algn="l">
              <a:buFont typeface="Arial" panose="020B0604020202020204" pitchFamily="34" charset="0"/>
              <a:buChar char="•"/>
            </a:pPr>
            <a:r>
              <a:rPr lang="en-US" dirty="0"/>
              <a:t>Users feature of city dataset is treated as number of cab users in the city.</a:t>
            </a:r>
            <a:endParaRPr lang="en-US" dirty="0"/>
          </a:p>
          <a:p>
            <a:pPr algn="l"/>
            <a:r>
              <a:rPr lang="en-US" dirty="0"/>
              <a:t>      we have assumed that this can be other cab users as well(including Yellow and</a:t>
            </a:r>
            <a:endParaRPr lang="en-US" dirty="0"/>
          </a:p>
          <a:p>
            <a:pPr algn="l"/>
            <a:r>
              <a:rPr lang="en-US" dirty="0"/>
              <a:t>      Pink cab) </a:t>
            </a:r>
            <a:endParaRPr lang="en-US" dirty="0"/>
          </a:p>
        </p:txBody>
      </p:sp>
      <p:grpSp>
        <p:nvGrpSpPr>
          <p:cNvPr id="51" name="Group 50"/>
          <p:cNvGrpSpPr/>
          <p:nvPr/>
        </p:nvGrpSpPr>
        <p:grpSpPr>
          <a:xfrm>
            <a:off x="5959628" y="1537723"/>
            <a:ext cx="5990072" cy="2545492"/>
            <a:chOff x="5536376" y="1858363"/>
            <a:chExt cx="6407827" cy="3381431"/>
          </a:xfrm>
        </p:grpSpPr>
        <p:grpSp>
          <p:nvGrpSpPr>
            <p:cNvPr id="32" name="Group 31"/>
            <p:cNvGrpSpPr/>
            <p:nvPr/>
          </p:nvGrpSpPr>
          <p:grpSpPr>
            <a:xfrm>
              <a:off x="5536376" y="1858363"/>
              <a:ext cx="5168575" cy="3381431"/>
              <a:chOff x="1702411" y="3452991"/>
              <a:chExt cx="5168575" cy="3823312"/>
            </a:xfrm>
          </p:grpSpPr>
          <p:grpSp>
            <p:nvGrpSpPr>
              <p:cNvPr id="13" name="Group 12"/>
              <p:cNvGrpSpPr/>
              <p:nvPr/>
            </p:nvGrpSpPr>
            <p:grpSpPr>
              <a:xfrm>
                <a:off x="1702411" y="3452991"/>
                <a:ext cx="5168575" cy="1602250"/>
                <a:chOff x="1702411" y="4026102"/>
                <a:chExt cx="5168575" cy="1602250"/>
              </a:xfrm>
            </p:grpSpPr>
            <p:sp>
              <p:nvSpPr>
                <p:cNvPr id="5" name="Freeform 86"/>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p:cNvSpPr txBox="1"/>
                <p:nvPr/>
              </p:nvSpPr>
              <p:spPr>
                <a:xfrm>
                  <a:off x="1702411" y="5212301"/>
                  <a:ext cx="1121326" cy="416051"/>
                </a:xfrm>
                <a:prstGeom prst="rect">
                  <a:avLst/>
                </a:prstGeom>
                <a:noFill/>
              </p:spPr>
              <p:txBody>
                <a:bodyPr wrap="square" rtlCol="0">
                  <a:spAutoFit/>
                </a:bodyPr>
                <a:lstStyle/>
                <a:p>
                  <a:r>
                    <a:rPr lang="en-US" sz="1200" dirty="0"/>
                    <a:t>Cab_Data.csv </a:t>
                  </a:r>
                  <a:endParaRPr lang="en-US" sz="1200" dirty="0"/>
                </a:p>
              </p:txBody>
            </p:sp>
            <p:sp>
              <p:nvSpPr>
                <p:cNvPr id="10" name="TextBox 9"/>
                <p:cNvSpPr txBox="1"/>
                <p:nvPr/>
              </p:nvSpPr>
              <p:spPr>
                <a:xfrm>
                  <a:off x="3097359" y="5212301"/>
                  <a:ext cx="1264000" cy="276999"/>
                </a:xfrm>
                <a:prstGeom prst="rect">
                  <a:avLst/>
                </a:prstGeom>
                <a:noFill/>
              </p:spPr>
              <p:txBody>
                <a:bodyPr wrap="none" rtlCol="0">
                  <a:spAutoFit/>
                </a:bodyPr>
                <a:lstStyle/>
                <a:p>
                  <a:r>
                    <a:rPr lang="en-US" sz="1200" dirty="0"/>
                    <a:t>Customer_ID.csv </a:t>
                  </a:r>
                  <a:endParaRPr lang="en-US" sz="1200" dirty="0"/>
                </a:p>
              </p:txBody>
            </p:sp>
            <p:sp>
              <p:nvSpPr>
                <p:cNvPr id="11" name="TextBox 10"/>
                <p:cNvSpPr txBox="1"/>
                <p:nvPr/>
              </p:nvSpPr>
              <p:spPr>
                <a:xfrm>
                  <a:off x="4525356" y="5212302"/>
                  <a:ext cx="1376339" cy="276999"/>
                </a:xfrm>
                <a:prstGeom prst="rect">
                  <a:avLst/>
                </a:prstGeom>
                <a:noFill/>
              </p:spPr>
              <p:txBody>
                <a:bodyPr wrap="none" rtlCol="0">
                  <a:spAutoFit/>
                </a:bodyPr>
                <a:lstStyle/>
                <a:p>
                  <a:r>
                    <a:rPr lang="en-US" sz="1200" dirty="0"/>
                    <a:t>Transaction_ID.csv </a:t>
                  </a:r>
                  <a:endParaRPr lang="en-US" sz="1200" dirty="0"/>
                </a:p>
              </p:txBody>
            </p:sp>
            <p:sp>
              <p:nvSpPr>
                <p:cNvPr id="12" name="TextBox 11"/>
                <p:cNvSpPr txBox="1"/>
                <p:nvPr/>
              </p:nvSpPr>
              <p:spPr>
                <a:xfrm>
                  <a:off x="6120505" y="5212301"/>
                  <a:ext cx="750481" cy="416051"/>
                </a:xfrm>
                <a:prstGeom prst="rect">
                  <a:avLst/>
                </a:prstGeom>
                <a:noFill/>
              </p:spPr>
              <p:txBody>
                <a:bodyPr wrap="square" rtlCol="0">
                  <a:spAutoFit/>
                </a:bodyPr>
                <a:lstStyle/>
                <a:p>
                  <a:r>
                    <a:rPr lang="en-US" sz="1200" dirty="0"/>
                    <a:t>City.csv</a:t>
                  </a:r>
                  <a:endParaRPr lang="en-US" sz="1200" dirty="0"/>
                </a:p>
              </p:txBody>
            </p:sp>
          </p:grpSp>
          <p:cxnSp>
            <p:nvCxnSpPr>
              <p:cNvPr id="15" name="Straight Arrow Connector 14"/>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p:cNvSpPr txBox="1"/>
              <p:nvPr/>
            </p:nvSpPr>
            <p:spPr>
              <a:xfrm>
                <a:off x="4381330" y="6722304"/>
                <a:ext cx="1044132" cy="553999"/>
              </a:xfrm>
              <a:prstGeom prst="rect">
                <a:avLst/>
              </a:prstGeom>
              <a:noFill/>
            </p:spPr>
            <p:txBody>
              <a:bodyPr wrap="none" rtlCol="0">
                <a:spAutoFit/>
              </a:bodyPr>
              <a:lstStyle/>
              <a:p>
                <a:r>
                  <a:rPr lang="en-US" sz="1200" dirty="0"/>
                  <a:t>Final cab data</a:t>
                </a:r>
                <a:endParaRPr lang="en-US" sz="1200" dirty="0"/>
              </a:p>
              <a:p>
                <a:endParaRPr lang="en-US" dirty="0"/>
              </a:p>
            </p:txBody>
          </p:sp>
        </p:grpSp>
        <p:sp>
          <p:nvSpPr>
            <p:cNvPr id="39" name="Freeform 86"/>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p:cNvSpPr txBox="1"/>
            <p:nvPr/>
          </p:nvSpPr>
          <p:spPr>
            <a:xfrm>
              <a:off x="10915652" y="2887014"/>
              <a:ext cx="1028551" cy="276999"/>
            </a:xfrm>
            <a:prstGeom prst="rect">
              <a:avLst/>
            </a:prstGeom>
            <a:noFill/>
          </p:spPr>
          <p:txBody>
            <a:bodyPr wrap="none" rtlCol="0">
              <a:spAutoFit/>
            </a:bodyPr>
            <a:lstStyle/>
            <a:p>
              <a:r>
                <a:rPr lang="en-US" sz="1200" dirty="0"/>
                <a:t>USholiday.csv</a:t>
              </a:r>
              <a:endParaRPr lang="en-US" sz="1200" dirty="0"/>
            </a:p>
          </p:txBody>
        </p:sp>
        <p:cxnSp>
          <p:nvCxnSpPr>
            <p:cNvPr id="47" name="Straight Arrow Connector 46"/>
            <p:cNvCxnSpPr>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a:xfrm>
            <a:off x="838200" y="59927"/>
            <a:ext cx="10515600" cy="1325563"/>
          </a:xfrm>
        </p:spPr>
        <p:txBody>
          <a:bodyPr/>
          <a:lstStyle/>
          <a:p>
            <a:r>
              <a:rPr lang="en-US" b="1" dirty="0">
                <a:solidFill>
                  <a:schemeClr val="accent2"/>
                </a:solidFill>
              </a:rPr>
              <a:t>Data Exploration</a:t>
            </a:r>
            <a:endParaRPr lang="en-US" b="1"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555761" y="1383912"/>
            <a:ext cx="11123294" cy="5075083"/>
            <a:chOff x="555761" y="1551181"/>
            <a:chExt cx="11123294" cy="5075083"/>
          </a:xfrm>
        </p:grpSpPr>
        <p:pic>
          <p:nvPicPr>
            <p:cNvPr id="8" name="Picture 7"/>
            <p:cNvPicPr>
              <a:picLocks noChangeAspect="1"/>
            </p:cNvPicPr>
            <p:nvPr/>
          </p:nvPicPr>
          <p:blipFill>
            <a:blip r:embed="rId1"/>
            <a:stretch>
              <a:fillRect/>
            </a:stretch>
          </p:blipFill>
          <p:spPr>
            <a:xfrm>
              <a:off x="6913450" y="1551181"/>
              <a:ext cx="4765605" cy="4165678"/>
            </a:xfrm>
            <a:prstGeom prst="rect">
              <a:avLst/>
            </a:prstGeom>
          </p:spPr>
        </p:pic>
        <p:pic>
          <p:nvPicPr>
            <p:cNvPr id="4" name="Picture 3"/>
            <p:cNvPicPr>
              <a:picLocks noChangeAspect="1"/>
            </p:cNvPicPr>
            <p:nvPr/>
          </p:nvPicPr>
          <p:blipFill>
            <a:blip r:embed="rId2"/>
            <a:stretch>
              <a:fillRect/>
            </a:stretch>
          </p:blipFill>
          <p:spPr>
            <a:xfrm>
              <a:off x="1413766" y="5700713"/>
              <a:ext cx="3632200" cy="925551"/>
            </a:xfrm>
            <a:prstGeom prst="rect">
              <a:avLst/>
            </a:prstGeom>
          </p:spPr>
        </p:pic>
        <p:sp>
          <p:nvSpPr>
            <p:cNvPr id="6" name="Rectangle 5"/>
            <p:cNvSpPr/>
            <p:nvPr/>
          </p:nvSpPr>
          <p:spPr>
            <a:xfrm>
              <a:off x="3445727" y="1735060"/>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55761" y="1690688"/>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602084" y="2058446"/>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786563" y="1735060"/>
              <a:ext cx="194662"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itle 1"/>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endParaRPr lang="en-US" sz="3500" b="1" dirty="0">
              <a:solidFill>
                <a:schemeClr val="accent2"/>
              </a:solidFill>
            </a:endParaRPr>
          </a:p>
        </p:txBody>
      </p:sp>
      <p:pic>
        <p:nvPicPr>
          <p:cNvPr id="19" name="Picture 18"/>
          <p:cNvPicPr>
            <a:picLocks noChangeAspect="1"/>
          </p:cNvPicPr>
          <p:nvPr/>
        </p:nvPicPr>
        <p:blipFill>
          <a:blip r:embed="rId3"/>
          <a:stretch>
            <a:fillRect/>
          </a:stretch>
        </p:blipFill>
        <p:spPr>
          <a:xfrm>
            <a:off x="10353443" y="1446677"/>
            <a:ext cx="1409700" cy="889000"/>
          </a:xfrm>
          <a:prstGeom prst="rect">
            <a:avLst/>
          </a:prstGeom>
        </p:spPr>
      </p:pic>
      <p:pic>
        <p:nvPicPr>
          <p:cNvPr id="2" name="Picture 1"/>
          <p:cNvPicPr>
            <a:picLocks noChangeAspect="1"/>
          </p:cNvPicPr>
          <p:nvPr/>
        </p:nvPicPr>
        <p:blipFill>
          <a:blip r:embed="rId4"/>
          <a:stretch>
            <a:fillRect/>
          </a:stretch>
        </p:blipFill>
        <p:spPr>
          <a:xfrm>
            <a:off x="3191588" y="1359380"/>
            <a:ext cx="3225388" cy="3848657"/>
          </a:xfrm>
          <a:prstGeom prst="rect">
            <a:avLst/>
          </a:prstGeom>
        </p:spPr>
      </p:pic>
      <p:pic>
        <p:nvPicPr>
          <p:cNvPr id="15" name="Picture 14"/>
          <p:cNvPicPr>
            <a:picLocks noChangeAspect="1"/>
          </p:cNvPicPr>
          <p:nvPr/>
        </p:nvPicPr>
        <p:blipFill>
          <a:blip r:embed="rId5"/>
          <a:stretch>
            <a:fillRect/>
          </a:stretch>
        </p:blipFill>
        <p:spPr>
          <a:xfrm>
            <a:off x="822509" y="1371599"/>
            <a:ext cx="2332937" cy="3836439"/>
          </a:xfrm>
          <a:prstGeom prst="rect">
            <a:avLst/>
          </a:prstGeom>
        </p:spPr>
      </p:pic>
      <p:pic>
        <p:nvPicPr>
          <p:cNvPr id="20" name="Picture 19"/>
          <p:cNvPicPr>
            <a:picLocks noChangeAspect="1"/>
          </p:cNvPicPr>
          <p:nvPr/>
        </p:nvPicPr>
        <p:blipFill>
          <a:blip r:embed="rId6"/>
          <a:stretch>
            <a:fillRect/>
          </a:stretch>
        </p:blipFill>
        <p:spPr>
          <a:xfrm>
            <a:off x="2540893" y="1891176"/>
            <a:ext cx="931174" cy="485213"/>
          </a:xfrm>
          <a:prstGeom prst="rect">
            <a:avLst/>
          </a:prstGeom>
        </p:spPr>
      </p:pic>
      <p:sp>
        <p:nvSpPr>
          <p:cNvPr id="3" name="Rectangle 2"/>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762000" y="1371600"/>
            <a:ext cx="9080811" cy="4527395"/>
          </a:xfrm>
          <a:prstGeom prst="rect">
            <a:avLst/>
          </a:prstGeom>
        </p:spPr>
      </p:pic>
      <p:pic>
        <p:nvPicPr>
          <p:cNvPr id="3" name="Picture 2"/>
          <p:cNvPicPr>
            <a:picLocks noChangeAspect="1"/>
          </p:cNvPicPr>
          <p:nvPr/>
        </p:nvPicPr>
        <p:blipFill>
          <a:blip r:embed="rId2"/>
          <a:stretch>
            <a:fillRect/>
          </a:stretch>
        </p:blipFill>
        <p:spPr>
          <a:xfrm>
            <a:off x="8701513" y="1550020"/>
            <a:ext cx="1435100" cy="850900"/>
          </a:xfrm>
          <a:prstGeom prst="rect">
            <a:avLst/>
          </a:prstGeom>
        </p:spPr>
      </p:pic>
      <p:sp>
        <p:nvSpPr>
          <p:cNvPr id="5" name="Rectangle 4"/>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endParaRPr lang="en-US" sz="4400" b="1" dirty="0">
              <a:solidFill>
                <a:schemeClr val="accent2"/>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stretch>
            <a:fillRect/>
          </a:stretch>
        </p:blipFill>
        <p:spPr>
          <a:xfrm>
            <a:off x="5370546" y="1357196"/>
            <a:ext cx="4846880" cy="5168243"/>
          </a:xfrm>
          <a:prstGeom prst="rect">
            <a:avLst/>
          </a:prstGeom>
        </p:spPr>
      </p:pic>
      <p:pic>
        <p:nvPicPr>
          <p:cNvPr id="13" name="Picture 12"/>
          <p:cNvPicPr>
            <a:picLocks noChangeAspect="1"/>
          </p:cNvPicPr>
          <p:nvPr/>
        </p:nvPicPr>
        <p:blipFill>
          <a:blip r:embed="rId2"/>
          <a:stretch>
            <a:fillRect/>
          </a:stretch>
        </p:blipFill>
        <p:spPr>
          <a:xfrm>
            <a:off x="745331" y="1357196"/>
            <a:ext cx="4608547" cy="5168243"/>
          </a:xfrm>
          <a:prstGeom prst="rect">
            <a:avLst/>
          </a:prstGeom>
        </p:spPr>
      </p:pic>
      <p:pic>
        <p:nvPicPr>
          <p:cNvPr id="6" name="Picture 5"/>
          <p:cNvPicPr>
            <a:picLocks noChangeAspect="1"/>
          </p:cNvPicPr>
          <p:nvPr/>
        </p:nvPicPr>
        <p:blipFill>
          <a:blip r:embed="rId3"/>
          <a:stretch>
            <a:fillRect/>
          </a:stretch>
        </p:blipFill>
        <p:spPr>
          <a:xfrm>
            <a:off x="9390769" y="1357195"/>
            <a:ext cx="898939" cy="590875"/>
          </a:xfrm>
          <a:prstGeom prst="rect">
            <a:avLst/>
          </a:prstGeom>
        </p:spPr>
      </p:pic>
      <p:sp>
        <p:nvSpPr>
          <p:cNvPr id="2" name="TextBox 1"/>
          <p:cNvSpPr txBox="1"/>
          <p:nvPr/>
        </p:nvSpPr>
        <p:spPr>
          <a:xfrm>
            <a:off x="10289708" y="1371600"/>
            <a:ext cx="1902292" cy="2031325"/>
          </a:xfrm>
          <a:prstGeom prst="rect">
            <a:avLst/>
          </a:prstGeom>
          <a:noFill/>
        </p:spPr>
        <p:txBody>
          <a:bodyPr wrap="square" rtlCol="0">
            <a:spAutoFit/>
          </a:bodyPr>
          <a:lstStyle/>
          <a:p>
            <a:endParaRPr lang="en-US" dirty="0"/>
          </a:p>
          <a:p>
            <a:r>
              <a:rPr lang="en-US" dirty="0"/>
              <a:t>There is almost equal distribution of gender in the</a:t>
            </a:r>
            <a:endParaRPr lang="en-US" dirty="0"/>
          </a:p>
          <a:p>
            <a:r>
              <a:rPr lang="en-US" dirty="0"/>
              <a:t>Profit and customer base of both the cabs.</a:t>
            </a:r>
            <a:endParaRPr lang="en-US" dirty="0"/>
          </a:p>
        </p:txBody>
      </p:sp>
      <p:sp>
        <p:nvSpPr>
          <p:cNvPr id="7" name="Rectangle 6"/>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customer base Analysis Gender wise       </a:t>
            </a:r>
            <a:endParaRPr lang="en-US" sz="4400" dirty="0">
              <a:solidFill>
                <a:schemeClr val="accent2"/>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823873" y="1369315"/>
            <a:ext cx="6803570" cy="5076497"/>
          </a:xfrm>
          <a:prstGeom prst="rect">
            <a:avLst/>
          </a:prstGeom>
        </p:spPr>
      </p:pic>
      <p:pic>
        <p:nvPicPr>
          <p:cNvPr id="4" name="Picture 3"/>
          <p:cNvPicPr>
            <a:picLocks noChangeAspect="1"/>
          </p:cNvPicPr>
          <p:nvPr/>
        </p:nvPicPr>
        <p:blipFill>
          <a:blip r:embed="rId2"/>
          <a:stretch>
            <a:fillRect/>
          </a:stretch>
        </p:blipFill>
        <p:spPr>
          <a:xfrm>
            <a:off x="7772856" y="1371600"/>
            <a:ext cx="3359331" cy="4918842"/>
          </a:xfrm>
          <a:prstGeom prst="rect">
            <a:avLst/>
          </a:prstGeom>
        </p:spPr>
      </p:pic>
      <p:pic>
        <p:nvPicPr>
          <p:cNvPr id="8" name="Picture 7"/>
          <p:cNvPicPr>
            <a:picLocks noChangeAspect="1"/>
          </p:cNvPicPr>
          <p:nvPr/>
        </p:nvPicPr>
        <p:blipFill>
          <a:blip r:embed="rId3"/>
          <a:stretch>
            <a:fillRect/>
          </a:stretch>
        </p:blipFill>
        <p:spPr>
          <a:xfrm>
            <a:off x="6772205" y="1929227"/>
            <a:ext cx="1026321" cy="933242"/>
          </a:xfrm>
          <a:prstGeom prst="rect">
            <a:avLst/>
          </a:prstGeom>
        </p:spPr>
      </p:pic>
      <p:sp>
        <p:nvSpPr>
          <p:cNvPr id="5" name="Rectangle 4"/>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0161873" y="1809489"/>
            <a:ext cx="1702087" cy="2308324"/>
          </a:xfrm>
          <a:prstGeom prst="rect">
            <a:avLst/>
          </a:prstGeom>
          <a:noFill/>
        </p:spPr>
        <p:txBody>
          <a:bodyPr wrap="square" rtlCol="0">
            <a:spAutoFit/>
          </a:bodyPr>
          <a:lstStyle/>
          <a:p>
            <a:r>
              <a:rPr lang="en-US" dirty="0"/>
              <a:t>Middle class and high class contributes more in the profit as well as in the customer base of both the cabs</a:t>
            </a:r>
            <a:endParaRPr lang="en-US" dirty="0"/>
          </a:p>
        </p:txBody>
      </p:sp>
      <p:sp>
        <p:nvSpPr>
          <p:cNvPr id="9" name="Rectangle 8"/>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Income Class wise Profit and customer base Analysis</a:t>
            </a:r>
            <a:endParaRPr lang="en-US" sz="4200" dirty="0">
              <a:solidFill>
                <a:schemeClr val="accent2"/>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762000" y="1645920"/>
            <a:ext cx="5327469" cy="4609153"/>
          </a:xfrm>
          <a:prstGeom prst="rect">
            <a:avLst/>
          </a:prstGeom>
        </p:spPr>
      </p:pic>
      <p:pic>
        <p:nvPicPr>
          <p:cNvPr id="3" name="Picture 2"/>
          <p:cNvPicPr>
            <a:picLocks noChangeAspect="1"/>
          </p:cNvPicPr>
          <p:nvPr/>
        </p:nvPicPr>
        <p:blipFill>
          <a:blip r:embed="rId2"/>
          <a:stretch>
            <a:fillRect/>
          </a:stretch>
        </p:blipFill>
        <p:spPr>
          <a:xfrm>
            <a:off x="6599909" y="1645920"/>
            <a:ext cx="5093272" cy="4426398"/>
          </a:xfrm>
          <a:prstGeom prst="rect">
            <a:avLst/>
          </a:prstGeom>
        </p:spPr>
      </p:pic>
      <p:pic>
        <p:nvPicPr>
          <p:cNvPr id="7" name="Picture 6"/>
          <p:cNvPicPr>
            <a:picLocks noChangeAspect="1"/>
          </p:cNvPicPr>
          <p:nvPr/>
        </p:nvPicPr>
        <p:blipFill>
          <a:blip r:embed="rId3"/>
          <a:stretch>
            <a:fillRect/>
          </a:stretch>
        </p:blipFill>
        <p:spPr>
          <a:xfrm>
            <a:off x="5868808" y="1371600"/>
            <a:ext cx="731101" cy="1409700"/>
          </a:xfrm>
          <a:prstGeom prst="rect">
            <a:avLst/>
          </a:prstGeom>
        </p:spPr>
      </p:pic>
      <p:sp>
        <p:nvSpPr>
          <p:cNvPr id="6" name="Rectangle 5"/>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Age GroupWise Profit And Customer Base Analysis</a:t>
            </a:r>
            <a:endParaRPr lang="en-US" sz="4300" dirty="0">
              <a:solidFill>
                <a:schemeClr val="accent2"/>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04661" y="5976730"/>
            <a:ext cx="630301" cy="369332"/>
          </a:xfrm>
          <a:prstGeom prst="rect">
            <a:avLst/>
          </a:prstGeom>
          <a:noFill/>
        </p:spPr>
        <p:txBody>
          <a:bodyPr wrap="none" rtlCol="0">
            <a:spAutoFit/>
          </a:bodyPr>
          <a:lstStyle/>
          <a:p>
            <a:r>
              <a:rPr lang="en-US" dirty="0"/>
              <a:t>Viz 1</a:t>
            </a:r>
            <a:endParaRPr lang="en-US" dirty="0"/>
          </a:p>
        </p:txBody>
      </p:sp>
      <p:pic>
        <p:nvPicPr>
          <p:cNvPr id="10" name="Picture 9"/>
          <p:cNvPicPr>
            <a:picLocks noChangeAspect="1"/>
          </p:cNvPicPr>
          <p:nvPr/>
        </p:nvPicPr>
        <p:blipFill>
          <a:blip r:embed="rId1"/>
          <a:stretch>
            <a:fillRect/>
          </a:stretch>
        </p:blipFill>
        <p:spPr>
          <a:xfrm>
            <a:off x="838200" y="1574213"/>
            <a:ext cx="4371377" cy="4518992"/>
          </a:xfrm>
          <a:prstGeom prst="rect">
            <a:avLst/>
          </a:prstGeom>
        </p:spPr>
      </p:pic>
      <p:pic>
        <p:nvPicPr>
          <p:cNvPr id="11" name="Picture 10"/>
          <p:cNvPicPr>
            <a:picLocks noChangeAspect="1"/>
          </p:cNvPicPr>
          <p:nvPr/>
        </p:nvPicPr>
        <p:blipFill>
          <a:blip r:embed="rId2"/>
          <a:stretch>
            <a:fillRect/>
          </a:stretch>
        </p:blipFill>
        <p:spPr>
          <a:xfrm>
            <a:off x="4301912" y="1801957"/>
            <a:ext cx="959759" cy="825500"/>
          </a:xfrm>
          <a:prstGeom prst="rect">
            <a:avLst/>
          </a:prstGeom>
        </p:spPr>
      </p:pic>
      <p:pic>
        <p:nvPicPr>
          <p:cNvPr id="12" name="Picture 11"/>
          <p:cNvPicPr>
            <a:picLocks noChangeAspect="1"/>
          </p:cNvPicPr>
          <p:nvPr/>
        </p:nvPicPr>
        <p:blipFill>
          <a:blip r:embed="rId3"/>
          <a:stretch>
            <a:fillRect/>
          </a:stretch>
        </p:blipFill>
        <p:spPr>
          <a:xfrm>
            <a:off x="5209577" y="1574213"/>
            <a:ext cx="4013558" cy="4402518"/>
          </a:xfrm>
          <a:prstGeom prst="rect">
            <a:avLst/>
          </a:prstGeom>
        </p:spPr>
      </p:pic>
      <p:sp>
        <p:nvSpPr>
          <p:cNvPr id="13" name="TextBox 12"/>
          <p:cNvSpPr txBox="1"/>
          <p:nvPr/>
        </p:nvSpPr>
        <p:spPr>
          <a:xfrm>
            <a:off x="9310815" y="1574213"/>
            <a:ext cx="2750517"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Customers who have taken at least 5</a:t>
            </a:r>
            <a:endParaRPr lang="en-US" sz="1600" dirty="0"/>
          </a:p>
          <a:p>
            <a:r>
              <a:rPr lang="en-US" sz="1600" dirty="0"/>
              <a:t>      rides of the same cab      </a:t>
            </a:r>
            <a:endParaRPr lang="en-US" sz="1600" dirty="0"/>
          </a:p>
          <a:p>
            <a:r>
              <a:rPr lang="en-US" sz="1600" dirty="0"/>
              <a:t>      company is considered    </a:t>
            </a:r>
            <a:endParaRPr lang="en-US" sz="1600" dirty="0"/>
          </a:p>
          <a:p>
            <a:r>
              <a:rPr lang="en-US" sz="1600" dirty="0"/>
              <a:t>      for the viz1</a:t>
            </a:r>
            <a:endParaRPr lang="en-US" sz="1600" dirty="0"/>
          </a:p>
          <a:p>
            <a:endParaRPr lang="en-US" sz="1600" dirty="0"/>
          </a:p>
          <a:p>
            <a:pPr marL="285750" indent="-285750">
              <a:buFont typeface="Arial" panose="020B0604020202020204" pitchFamily="34" charset="0"/>
              <a:buChar char="•"/>
            </a:pPr>
            <a:r>
              <a:rPr lang="en-US" sz="1600" dirty="0"/>
              <a:t>In Viz 2,only those customers considered who have taken at least 10 rides of the same cab company </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Clearly in both the segments Yellow cab is far better than Pink cab.</a:t>
            </a:r>
            <a:endParaRPr lang="en-US" sz="1600" dirty="0"/>
          </a:p>
          <a:p>
            <a:r>
              <a:rPr lang="en-US" sz="1600" dirty="0"/>
              <a:t>      Which shows Yellow cab is      </a:t>
            </a:r>
            <a:endParaRPr lang="en-US" sz="1600" dirty="0"/>
          </a:p>
          <a:p>
            <a:r>
              <a:rPr lang="en-US" sz="1600" dirty="0"/>
              <a:t>      able to retain their    </a:t>
            </a:r>
            <a:endParaRPr lang="en-US" sz="1600" dirty="0"/>
          </a:p>
          <a:p>
            <a:r>
              <a:rPr lang="en-US" sz="1600" dirty="0"/>
              <a:t>      customers well as    </a:t>
            </a:r>
            <a:endParaRPr lang="en-US" sz="1600" dirty="0"/>
          </a:p>
          <a:p>
            <a:r>
              <a:rPr lang="en-US" sz="1600" dirty="0"/>
              <a:t>      compared to Pink cab.</a:t>
            </a:r>
            <a:endParaRPr lang="en-US" sz="1600" dirty="0"/>
          </a:p>
          <a:p>
            <a:pPr marL="285750" indent="-285750">
              <a:buFont typeface="Arial" panose="020B0604020202020204" pitchFamily="34" charset="0"/>
              <a:buChar char="•"/>
            </a:pPr>
            <a:endParaRPr lang="en-US" sz="1600" dirty="0"/>
          </a:p>
          <a:p>
            <a:r>
              <a:rPr lang="en-US" sz="1600" dirty="0"/>
              <a:t>      </a:t>
            </a:r>
            <a:endParaRPr lang="en-US" sz="1600" dirty="0"/>
          </a:p>
        </p:txBody>
      </p:sp>
      <p:pic>
        <p:nvPicPr>
          <p:cNvPr id="14" name="Picture 13"/>
          <p:cNvPicPr>
            <a:picLocks noChangeAspect="1"/>
          </p:cNvPicPr>
          <p:nvPr/>
        </p:nvPicPr>
        <p:blipFill>
          <a:blip r:embed="rId2"/>
          <a:stretch>
            <a:fillRect/>
          </a:stretch>
        </p:blipFill>
        <p:spPr>
          <a:xfrm>
            <a:off x="8263376" y="1894722"/>
            <a:ext cx="959759" cy="825500"/>
          </a:xfrm>
          <a:prstGeom prst="rect">
            <a:avLst/>
          </a:prstGeom>
        </p:spPr>
      </p:pic>
      <p:sp>
        <p:nvSpPr>
          <p:cNvPr id="15" name="Rectangle 14"/>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54068" y="5976730"/>
            <a:ext cx="630301" cy="369332"/>
          </a:xfrm>
          <a:prstGeom prst="rect">
            <a:avLst/>
          </a:prstGeom>
          <a:noFill/>
        </p:spPr>
        <p:txBody>
          <a:bodyPr wrap="none" rtlCol="0">
            <a:spAutoFit/>
          </a:bodyPr>
          <a:lstStyle/>
          <a:p>
            <a:r>
              <a:rPr lang="en-US" dirty="0"/>
              <a:t>Viz 2</a:t>
            </a:r>
            <a:endParaRPr lang="en-US" dirty="0"/>
          </a:p>
        </p:txBody>
      </p:sp>
      <p:sp>
        <p:nvSpPr>
          <p:cNvPr id="17" name="Rectangle 16"/>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Retention</a:t>
            </a:r>
            <a:endParaRPr lang="en-US" sz="4400" b="1" dirty="0">
              <a:solidFill>
                <a:schemeClr val="accent2"/>
              </a:solidFill>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5708</Words>
  <Application>WPS Presentation</Application>
  <PresentationFormat>Widescreen</PresentationFormat>
  <Paragraphs>199</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Calibri</vt:lpstr>
      <vt:lpstr>Helvetica Neue</vt:lpstr>
      <vt:lpstr>Microsoft YaHei</vt:lpstr>
      <vt:lpstr>汉仪旗黑</vt:lpstr>
      <vt:lpstr>Arial Unicode MS</vt:lpstr>
      <vt:lpstr>Calibri Light</vt:lpstr>
      <vt:lpstr>宋体-简</vt:lpstr>
      <vt:lpstr>Office Theme</vt:lpstr>
      <vt:lpstr>PowerPoint 演示文稿</vt:lpstr>
      <vt:lpstr>Background –G2M(cab industry) case study</vt:lpstr>
      <vt:lpstr>Data Exploration</vt:lpstr>
      <vt:lpstr>Profit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zhan</cp:lastModifiedBy>
  <cp:revision>146</cp:revision>
  <cp:lastPrinted>2022-08-22T03:33:10Z</cp:lastPrinted>
  <dcterms:created xsi:type="dcterms:W3CDTF">2022-08-22T03:33:10Z</dcterms:created>
  <dcterms:modified xsi:type="dcterms:W3CDTF">2022-08-22T03:33:10Z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1033-4.4.1.7616</vt:lpwstr>
  </property>
</Properties>
</file>