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6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7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1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4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44A3-3605-46E6-A79C-74F06643E9C9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9C00-E745-4BDD-80A1-642E331A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 package: </a:t>
            </a:r>
            <a:r>
              <a:rPr lang="en-US" sz="5400" dirty="0" err="1" smtClean="0"/>
              <a:t>LinkageAnalysis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4290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Title: Identification of genotypes with significant association with phenotype and lethality</a:t>
            </a:r>
          </a:p>
          <a:p>
            <a:r>
              <a:rPr lang="en-US" sz="2400" b="1" dirty="0" smtClean="0"/>
              <a:t>Version: 0.2</a:t>
            </a:r>
          </a:p>
          <a:p>
            <a:r>
              <a:rPr lang="en-US" sz="2400" b="1" dirty="0" smtClean="0"/>
              <a:t>Platform: Linux, PC, Mac</a:t>
            </a:r>
          </a:p>
          <a:p>
            <a:r>
              <a:rPr lang="en-US" sz="2400" b="1" dirty="0" smtClean="0"/>
              <a:t>Depends: R (&gt;= 2.15.0), lme4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61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log file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6" t="22500" r="34479" b="19589"/>
          <a:stretch/>
        </p:blipFill>
        <p:spPr bwMode="auto">
          <a:xfrm>
            <a:off x="805220" y="1768753"/>
            <a:ext cx="2706666" cy="211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2" t="22342" r="34266" b="19449"/>
          <a:stretch/>
        </p:blipFill>
        <p:spPr bwMode="auto">
          <a:xfrm>
            <a:off x="805220" y="4602027"/>
            <a:ext cx="2706666" cy="2095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6" t="22500" r="34263" b="18843"/>
          <a:stretch/>
        </p:blipFill>
        <p:spPr bwMode="auto">
          <a:xfrm>
            <a:off x="4550659" y="1734110"/>
            <a:ext cx="2805484" cy="219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0628" y="1337482"/>
            <a:ext cx="307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In most cases, only one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9989" y="1326952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 If “silent=F”, verbose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684" y="3957083"/>
            <a:ext cx="2975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 In some cases, errors and warnings will be printed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68797" r="69834" b="11800"/>
          <a:stretch/>
        </p:blipFill>
        <p:spPr bwMode="auto">
          <a:xfrm>
            <a:off x="4373235" y="4798150"/>
            <a:ext cx="4297219" cy="159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69562" y="3992634"/>
            <a:ext cx="443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4</a:t>
            </a:r>
            <a:r>
              <a:rPr lang="en-US" dirty="0" smtClean="0"/>
              <a:t>) The same information is also printed to the R command line</a:t>
            </a:r>
          </a:p>
        </p:txBody>
      </p:sp>
    </p:spTree>
    <p:extLst>
      <p:ext uri="{BB962C8B-B14F-4D97-AF65-F5344CB8AC3E}">
        <p14:creationId xmlns:p14="http://schemas.microsoft.com/office/powerpoint/2010/main" val="13011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“? </a:t>
            </a:r>
            <a:r>
              <a:rPr lang="en-US" dirty="0" err="1" smtClean="0"/>
              <a:t>single_link</a:t>
            </a:r>
            <a:r>
              <a:rPr lang="en-US" dirty="0" smtClean="0"/>
              <a:t>” to view </a:t>
            </a:r>
            <a:r>
              <a:rPr lang="en-US" dirty="0" smtClean="0"/>
              <a:t>help documents</a:t>
            </a:r>
          </a:p>
          <a:p>
            <a:r>
              <a:rPr lang="en-US" dirty="0" smtClean="0"/>
              <a:t>Example input files in </a:t>
            </a:r>
            <a:r>
              <a:rPr lang="en-US" dirty="0" err="1" smtClean="0"/>
              <a:t>LinkageAnalysis</a:t>
            </a:r>
            <a:r>
              <a:rPr lang="en-US" dirty="0" smtClean="0"/>
              <a:t>/</a:t>
            </a:r>
            <a:r>
              <a:rPr lang="en-US" dirty="0" err="1" smtClean="0"/>
              <a:t>extdata</a:t>
            </a:r>
            <a:r>
              <a:rPr lang="en-US" dirty="0" smtClean="0"/>
              <a:t>/ folder</a:t>
            </a:r>
          </a:p>
          <a:p>
            <a:r>
              <a:rPr lang="en-US" dirty="0" smtClean="0"/>
              <a:t>Lme4 package stability problem. One older version that is stable at least on Linux is attached with the package.</a:t>
            </a:r>
          </a:p>
          <a:p>
            <a:r>
              <a:rPr lang="en-US" dirty="0" smtClean="0"/>
              <a:t>Errors and warnings</a:t>
            </a:r>
          </a:p>
          <a:p>
            <a:pPr lvl="1"/>
            <a:r>
              <a:rPr lang="en-US" dirty="0" err="1" smtClean="0"/>
              <a:t>Disconcordant</a:t>
            </a:r>
            <a:r>
              <a:rPr lang="en-US" dirty="0" smtClean="0"/>
              <a:t> G2 and G3 genotypes</a:t>
            </a:r>
          </a:p>
          <a:p>
            <a:pPr lvl="1"/>
            <a:r>
              <a:rPr lang="en-US" dirty="0" smtClean="0"/>
              <a:t>Typos and unrecognized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624" y="2837009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Finding phenotype-associated mutations</a:t>
            </a:r>
          </a:p>
          <a:p>
            <a:pPr lvl="1"/>
            <a:r>
              <a:rPr lang="en-US" sz="2400" dirty="0" smtClean="0"/>
              <a:t>Generalized linear model (“fixed”)</a:t>
            </a:r>
          </a:p>
          <a:p>
            <a:pPr lvl="1"/>
            <a:r>
              <a:rPr lang="en-US" sz="2400" dirty="0" smtClean="0"/>
              <a:t>Generalized linear fixed effect model (“mixed”)</a:t>
            </a:r>
          </a:p>
          <a:p>
            <a:pPr lvl="1"/>
            <a:r>
              <a:rPr lang="en-US" sz="2400" dirty="0" smtClean="0"/>
              <a:t>Transmission disequilibrium test (TDT)</a:t>
            </a:r>
          </a:p>
          <a:p>
            <a:r>
              <a:rPr lang="en-US" sz="2800" dirty="0" smtClean="0"/>
              <a:t>Finding lethality-causing mutations</a:t>
            </a:r>
          </a:p>
          <a:p>
            <a:pPr lvl="1"/>
            <a:r>
              <a:rPr lang="en-US" sz="2400" dirty="0" smtClean="0"/>
              <a:t>Not complete yet</a:t>
            </a:r>
          </a:p>
          <a:p>
            <a:r>
              <a:rPr lang="en-US" sz="2800" dirty="0" smtClean="0"/>
              <a:t>Various diagnostic plots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722" y="1551509"/>
            <a:ext cx="8441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single_link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main_file</a:t>
            </a:r>
            <a:r>
              <a:rPr lang="en-US" sz="2000" b="1" dirty="0" smtClean="0">
                <a:solidFill>
                  <a:srgbClr val="0070C0"/>
                </a:solidFill>
              </a:rPr>
              <a:t>="Thames/Thames_QM_Report_Continuous.csv",G2_file="Thames/Thames_QM_Report_G2.csv", output="Thames/</a:t>
            </a:r>
            <a:r>
              <a:rPr lang="en-US" sz="2000" b="1" dirty="0" err="1" smtClean="0">
                <a:solidFill>
                  <a:srgbClr val="0070C0"/>
                </a:solidFill>
              </a:rPr>
              <a:t>Continuous_mixed",silent</a:t>
            </a:r>
            <a:r>
              <a:rPr lang="en-US" sz="2000" b="1" dirty="0" smtClean="0">
                <a:solidFill>
                  <a:srgbClr val="0070C0"/>
                </a:solidFill>
              </a:rPr>
              <a:t>=</a:t>
            </a:r>
            <a:r>
              <a:rPr lang="en-US" sz="2000" b="1" dirty="0" err="1" smtClean="0">
                <a:solidFill>
                  <a:srgbClr val="0070C0"/>
                </a:solidFill>
              </a:rPr>
              <a:t>T,test</a:t>
            </a:r>
            <a:r>
              <a:rPr lang="en-US" sz="2000" b="1" dirty="0" smtClean="0">
                <a:solidFill>
                  <a:srgbClr val="0070C0"/>
                </a:solidFill>
              </a:rPr>
              <a:t>="</a:t>
            </a:r>
            <a:r>
              <a:rPr lang="en-US" sz="2000" b="1" dirty="0" err="1" smtClean="0">
                <a:solidFill>
                  <a:srgbClr val="0070C0"/>
                </a:solidFill>
              </a:rPr>
              <a:t>mixed",cutoff</a:t>
            </a:r>
            <a:r>
              <a:rPr lang="en-US" sz="2000" b="1" dirty="0" smtClean="0">
                <a:solidFill>
                  <a:srgbClr val="0070C0"/>
                </a:solidFill>
              </a:rPr>
              <a:t>=c(10,90))</a:t>
            </a:r>
          </a:p>
        </p:txBody>
      </p:sp>
    </p:spTree>
    <p:extLst>
      <p:ext uri="{BB962C8B-B14F-4D97-AF65-F5344CB8AC3E}">
        <p14:creationId xmlns:p14="http://schemas.microsoft.com/office/powerpoint/2010/main" val="45802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– main file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t="23844" r="56076" b="52823"/>
          <a:stretch/>
        </p:blipFill>
        <p:spPr bwMode="auto">
          <a:xfrm>
            <a:off x="287667" y="3059055"/>
            <a:ext cx="758954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19453" y="962316"/>
            <a:ext cx="233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CSV file saved by excel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92588" y="3059055"/>
            <a:ext cx="2568620" cy="1066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2588" y="4125855"/>
            <a:ext cx="852891" cy="12990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0227" y="4125855"/>
            <a:ext cx="852891" cy="1299087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05743" y="4122168"/>
            <a:ext cx="852891" cy="129908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61208" y="3059055"/>
            <a:ext cx="5016009" cy="25563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66128" y="3329439"/>
            <a:ext cx="5016009" cy="27776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58634" y="3610887"/>
            <a:ext cx="5016009" cy="2286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63554" y="3854235"/>
            <a:ext cx="5016009" cy="27776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58633" y="4125854"/>
            <a:ext cx="5023504" cy="1299087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2432" y="567812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name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0"/>
            <a:endCxn id="10" idx="2"/>
          </p:cNvCxnSpPr>
          <p:nvPr/>
        </p:nvCxnSpPr>
        <p:spPr>
          <a:xfrm flipH="1" flipV="1">
            <a:off x="719034" y="5424942"/>
            <a:ext cx="217546" cy="253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63026" y="6094306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position</a:t>
            </a:r>
          </a:p>
          <a:p>
            <a:r>
              <a:rPr lang="en-US" i="1" u="sng" dirty="0" err="1" smtClean="0"/>
              <a:t>chr_location</a:t>
            </a:r>
            <a:endParaRPr lang="en-US" i="1" u="sng" dirty="0"/>
          </a:p>
        </p:txBody>
      </p:sp>
      <p:cxnSp>
        <p:nvCxnSpPr>
          <p:cNvPr id="24" name="Straight Arrow Connector 23"/>
          <p:cNvCxnSpPr>
            <a:stCxn id="23" idx="0"/>
            <a:endCxn id="11" idx="2"/>
          </p:cNvCxnSpPr>
          <p:nvPr/>
        </p:nvCxnSpPr>
        <p:spPr>
          <a:xfrm flipH="1" flipV="1">
            <a:off x="1586673" y="5424942"/>
            <a:ext cx="537138" cy="669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41579" y="5570291"/>
            <a:ext cx="106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Amplicon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0"/>
            <a:endCxn id="12" idx="2"/>
          </p:cNvCxnSpPr>
          <p:nvPr/>
        </p:nvCxnSpPr>
        <p:spPr>
          <a:xfrm flipH="1" flipV="1">
            <a:off x="2432189" y="5421255"/>
            <a:ext cx="643992" cy="149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45029" y="5540308"/>
            <a:ext cx="3043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Genotype</a:t>
            </a:r>
          </a:p>
          <a:p>
            <a:r>
              <a:rPr lang="en-US" i="1" u="sng" dirty="0" smtClean="0"/>
              <a:t>REF, HET, VAR </a:t>
            </a:r>
            <a:r>
              <a:rPr lang="en-US" dirty="0" smtClean="0"/>
              <a:t>- recognized</a:t>
            </a:r>
          </a:p>
          <a:p>
            <a:r>
              <a:rPr lang="en-US" i="1" u="sng" dirty="0" smtClean="0"/>
              <a:t>FAILED, FALSE </a:t>
            </a:r>
            <a:r>
              <a:rPr lang="en-US" dirty="0" smtClean="0"/>
              <a:t>– treated as NA</a:t>
            </a:r>
          </a:p>
          <a:p>
            <a:r>
              <a:rPr lang="en-US" i="1" u="sng" dirty="0" smtClean="0"/>
              <a:t>Other symbols </a:t>
            </a:r>
            <a:r>
              <a:rPr lang="en-US" dirty="0" smtClean="0"/>
              <a:t>– treated as NA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  <a:endCxn id="17" idx="2"/>
          </p:cNvCxnSpPr>
          <p:nvPr/>
        </p:nvCxnSpPr>
        <p:spPr>
          <a:xfrm flipH="1" flipV="1">
            <a:off x="5370385" y="5424941"/>
            <a:ext cx="1496568" cy="115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2943" y="1504290"/>
            <a:ext cx="2993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 of columns and rows</a:t>
            </a:r>
          </a:p>
          <a:p>
            <a:r>
              <a:rPr lang="en-US" i="1" u="sng" dirty="0" smtClean="0"/>
              <a:t>Must be Gene, Coordination, </a:t>
            </a:r>
            <a:r>
              <a:rPr lang="en-US" i="1" u="sng" dirty="0" err="1" smtClean="0"/>
              <a:t>Amplicon</a:t>
            </a:r>
            <a:r>
              <a:rPr lang="en-US" i="1" u="sng" dirty="0" smtClean="0"/>
              <a:t>, G2 Dam </a:t>
            </a:r>
            <a:r>
              <a:rPr lang="en-US" i="1" u="sng" dirty="0" err="1" smtClean="0"/>
              <a:t>eartag</a:t>
            </a:r>
            <a:r>
              <a:rPr lang="en-US" i="1" u="sng" dirty="0" smtClean="0"/>
              <a:t>, gender, phenotype</a:t>
            </a:r>
            <a:endParaRPr lang="en-US" i="1" u="sng" dirty="0"/>
          </a:p>
        </p:txBody>
      </p:sp>
      <p:cxnSp>
        <p:nvCxnSpPr>
          <p:cNvPr id="42" name="Straight Arrow Connector 41"/>
          <p:cNvCxnSpPr>
            <a:stCxn id="41" idx="2"/>
            <a:endCxn id="9" idx="0"/>
          </p:cNvCxnSpPr>
          <p:nvPr/>
        </p:nvCxnSpPr>
        <p:spPr>
          <a:xfrm flipH="1">
            <a:off x="1576898" y="2704619"/>
            <a:ext cx="592947" cy="354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25650" y="1866174"/>
            <a:ext cx="29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G2 mothers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2"/>
            <a:endCxn id="13" idx="0"/>
          </p:cNvCxnSpPr>
          <p:nvPr/>
        </p:nvCxnSpPr>
        <p:spPr>
          <a:xfrm>
            <a:off x="5122552" y="2235506"/>
            <a:ext cx="246661" cy="823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25662" y="2244006"/>
            <a:ext cx="89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</a:p>
          <a:p>
            <a:r>
              <a:rPr lang="en-US" i="1" u="sng" dirty="0" smtClean="0"/>
              <a:t>F/M</a:t>
            </a:r>
            <a:endParaRPr lang="en-US" i="1" u="sng" dirty="0"/>
          </a:p>
        </p:txBody>
      </p:sp>
      <p:cxnSp>
        <p:nvCxnSpPr>
          <p:cNvPr id="65" name="Straight Arrow Connector 64"/>
          <p:cNvCxnSpPr>
            <a:stCxn id="64" idx="2"/>
            <a:endCxn id="14" idx="0"/>
          </p:cNvCxnSpPr>
          <p:nvPr/>
        </p:nvCxnSpPr>
        <p:spPr>
          <a:xfrm flipH="1">
            <a:off x="5374133" y="2890337"/>
            <a:ext cx="798425" cy="439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660742" y="1642789"/>
            <a:ext cx="241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Phenotype</a:t>
            </a:r>
          </a:p>
          <a:p>
            <a:r>
              <a:rPr lang="en-US" i="1" u="sng" dirty="0" smtClean="0"/>
              <a:t>Affected/</a:t>
            </a:r>
            <a:r>
              <a:rPr lang="en-US" i="1" u="sng" dirty="0" err="1" smtClean="0"/>
              <a:t>Nonaffected</a:t>
            </a:r>
            <a:r>
              <a:rPr lang="en-US" i="1" u="sng" dirty="0" smtClean="0"/>
              <a:t> </a:t>
            </a:r>
            <a:r>
              <a:rPr lang="en-US" dirty="0" smtClean="0"/>
              <a:t>or </a:t>
            </a:r>
            <a:r>
              <a:rPr lang="en-US" i="1" u="sng" dirty="0" smtClean="0"/>
              <a:t>numerical values</a:t>
            </a:r>
            <a:endParaRPr lang="en-US" i="1" u="sng" dirty="0"/>
          </a:p>
        </p:txBody>
      </p:sp>
      <p:cxnSp>
        <p:nvCxnSpPr>
          <p:cNvPr id="81" name="Straight Arrow Connector 80"/>
          <p:cNvCxnSpPr>
            <a:stCxn id="80" idx="2"/>
            <a:endCxn id="15" idx="0"/>
          </p:cNvCxnSpPr>
          <p:nvPr/>
        </p:nvCxnSpPr>
        <p:spPr>
          <a:xfrm flipH="1">
            <a:off x="5366639" y="2566119"/>
            <a:ext cx="2501960" cy="104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92784" y="3594278"/>
            <a:ext cx="11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G3 names</a:t>
            </a:r>
          </a:p>
        </p:txBody>
      </p:sp>
      <p:cxnSp>
        <p:nvCxnSpPr>
          <p:cNvPr id="95" name="Straight Arrow Connector 94"/>
          <p:cNvCxnSpPr>
            <a:stCxn id="94" idx="1"/>
            <a:endCxn id="16" idx="3"/>
          </p:cNvCxnSpPr>
          <p:nvPr/>
        </p:nvCxnSpPr>
        <p:spPr>
          <a:xfrm flipH="1">
            <a:off x="7879563" y="3778944"/>
            <a:ext cx="113221" cy="214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5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– G2 file (optional)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23958" r="60879" b="55242"/>
          <a:stretch/>
        </p:blipFill>
        <p:spPr bwMode="auto">
          <a:xfrm>
            <a:off x="1193036" y="2768119"/>
            <a:ext cx="6830364" cy="214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07784" y="3006551"/>
            <a:ext cx="852891" cy="190254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432" y="567812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name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936580" y="4909093"/>
            <a:ext cx="697650" cy="76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75423" y="3006552"/>
            <a:ext cx="852891" cy="1902541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13369" y="6066979"/>
            <a:ext cx="1521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position</a:t>
            </a:r>
          </a:p>
          <a:p>
            <a:r>
              <a:rPr lang="en-US" i="1" u="sng" dirty="0" err="1" smtClean="0"/>
              <a:t>chr_location</a:t>
            </a:r>
            <a:endParaRPr lang="en-US" i="1" u="sng" dirty="0"/>
          </a:p>
        </p:txBody>
      </p:sp>
      <p:cxnSp>
        <p:nvCxnSpPr>
          <p:cNvPr id="12" name="Straight Arrow Connector 11"/>
          <p:cNvCxnSpPr>
            <a:stCxn id="11" idx="0"/>
            <a:endCxn id="10" idx="2"/>
          </p:cNvCxnSpPr>
          <p:nvPr/>
        </p:nvCxnSpPr>
        <p:spPr>
          <a:xfrm flipV="1">
            <a:off x="2274154" y="4909093"/>
            <a:ext cx="227715" cy="1157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8314" y="3006551"/>
            <a:ext cx="852891" cy="1902541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35419" y="5493462"/>
            <a:ext cx="106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Amplicon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0"/>
            <a:endCxn id="17" idx="2"/>
          </p:cNvCxnSpPr>
          <p:nvPr/>
        </p:nvCxnSpPr>
        <p:spPr>
          <a:xfrm flipV="1">
            <a:off x="3170021" y="4909092"/>
            <a:ext cx="184739" cy="58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781205" y="3006552"/>
            <a:ext cx="4242195" cy="190254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84990" y="5216691"/>
            <a:ext cx="3043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G2 mother Genotype</a:t>
            </a:r>
          </a:p>
          <a:p>
            <a:r>
              <a:rPr lang="en-US" i="1" u="sng" dirty="0" smtClean="0"/>
              <a:t>REF, HET, VAR </a:t>
            </a:r>
            <a:r>
              <a:rPr lang="en-US" dirty="0" smtClean="0"/>
              <a:t>- recognized</a:t>
            </a:r>
          </a:p>
          <a:p>
            <a:r>
              <a:rPr lang="en-US" i="1" u="sng" dirty="0" smtClean="0"/>
              <a:t>FAILED, FALSE </a:t>
            </a:r>
            <a:r>
              <a:rPr lang="en-US" dirty="0" smtClean="0"/>
              <a:t>– treated as NA</a:t>
            </a:r>
          </a:p>
          <a:p>
            <a:r>
              <a:rPr lang="en-US" i="1" u="sng" dirty="0" smtClean="0"/>
              <a:t>Other symbols </a:t>
            </a:r>
            <a:r>
              <a:rPr lang="en-US" dirty="0" smtClean="0"/>
              <a:t>– treated as NA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0"/>
            <a:endCxn id="24" idx="2"/>
          </p:cNvCxnSpPr>
          <p:nvPr/>
        </p:nvCxnSpPr>
        <p:spPr>
          <a:xfrm flipH="1" flipV="1">
            <a:off x="5902303" y="4909093"/>
            <a:ext cx="504611" cy="307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07784" y="2768119"/>
            <a:ext cx="2568620" cy="23843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8521" y="1533739"/>
            <a:ext cx="299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 of columns</a:t>
            </a:r>
          </a:p>
          <a:p>
            <a:r>
              <a:rPr lang="en-US" i="1" u="sng" dirty="0" smtClean="0"/>
              <a:t>Must be Gene, Coordination, </a:t>
            </a:r>
            <a:r>
              <a:rPr lang="en-US" i="1" u="sng" dirty="0" err="1" smtClean="0"/>
              <a:t>Amplicon</a:t>
            </a:r>
            <a:endParaRPr lang="en-US" i="1" u="sng" dirty="0"/>
          </a:p>
        </p:txBody>
      </p:sp>
      <p:cxnSp>
        <p:nvCxnSpPr>
          <p:cNvPr id="41" name="Straight Arrow Connector 40"/>
          <p:cNvCxnSpPr>
            <a:stCxn id="40" idx="2"/>
            <a:endCxn id="39" idx="0"/>
          </p:cNvCxnSpPr>
          <p:nvPr/>
        </p:nvCxnSpPr>
        <p:spPr>
          <a:xfrm>
            <a:off x="2075423" y="2457069"/>
            <a:ext cx="416671" cy="31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781205" y="2774695"/>
            <a:ext cx="4242195" cy="25563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884990" y="1951146"/>
            <a:ext cx="299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G2 mothers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2"/>
            <a:endCxn id="46" idx="0"/>
          </p:cNvCxnSpPr>
          <p:nvPr/>
        </p:nvCxnSpPr>
        <p:spPr>
          <a:xfrm flipH="1">
            <a:off x="5902303" y="2320478"/>
            <a:ext cx="479589" cy="454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19453" y="1331648"/>
            <a:ext cx="233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CSV file saved by excel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60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– program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/>
              <a:t>Input files (two CSV files)</a:t>
            </a:r>
          </a:p>
          <a:p>
            <a:pPr lvl="1"/>
            <a:r>
              <a:rPr lang="en-US" sz="2000" dirty="0" err="1" smtClean="0"/>
              <a:t>main_file</a:t>
            </a:r>
            <a:r>
              <a:rPr lang="en-US" sz="2000" dirty="0" smtClean="0"/>
              <a:t>="Thames/Thames_QM_Report_Continuous.csv“</a:t>
            </a:r>
          </a:p>
          <a:p>
            <a:pPr lvl="1"/>
            <a:r>
              <a:rPr lang="en-US" sz="2000" dirty="0" smtClean="0"/>
              <a:t>G2_file="Thames/Thames_QM_Report_G2.csv“</a:t>
            </a:r>
            <a:endParaRPr lang="en-US" sz="2400" dirty="0" smtClean="0"/>
          </a:p>
          <a:p>
            <a:r>
              <a:rPr lang="en-US" sz="2400" b="1" dirty="0" smtClean="0"/>
              <a:t>Output folder (used to store output files)</a:t>
            </a:r>
          </a:p>
          <a:p>
            <a:pPr lvl="1"/>
            <a:r>
              <a:rPr lang="en-US" sz="2000" dirty="0" smtClean="0"/>
              <a:t>output="Thames/</a:t>
            </a:r>
            <a:r>
              <a:rPr lang="en-US" sz="2000" dirty="0" err="1" smtClean="0"/>
              <a:t>Continuous_mixed</a:t>
            </a:r>
            <a:r>
              <a:rPr lang="en-US" sz="2000" dirty="0" smtClean="0"/>
              <a:t>“</a:t>
            </a:r>
            <a:endParaRPr lang="en-US" sz="2400" dirty="0" smtClean="0"/>
          </a:p>
          <a:p>
            <a:r>
              <a:rPr lang="en-US" sz="2400" b="1" dirty="0" smtClean="0"/>
              <a:t>Verbose (TRUE or FALSE)</a:t>
            </a:r>
          </a:p>
          <a:p>
            <a:pPr lvl="1"/>
            <a:r>
              <a:rPr lang="en-US" sz="2000" dirty="0" smtClean="0"/>
              <a:t>silent=T</a:t>
            </a:r>
            <a:endParaRPr lang="en-US" sz="2400" dirty="0" smtClean="0"/>
          </a:p>
          <a:p>
            <a:r>
              <a:rPr lang="en-US" sz="2400" b="1" dirty="0" smtClean="0"/>
              <a:t>Algorithm (“mixed”: GLMER, “fixed”: GLM)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est="mixed“</a:t>
            </a:r>
            <a:endParaRPr lang="en-US" sz="2400" dirty="0" smtClean="0"/>
          </a:p>
          <a:p>
            <a:r>
              <a:rPr lang="en-US" sz="2400" b="1" dirty="0" smtClean="0"/>
              <a:t>Cutoff on phenotype scores (when supplying continuous phenotype scores, you can specify this vector to see how the scores can be divided into different modes. Not very useful yet)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utoff=c(10,90)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83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output folder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9" t="11875" r="49751" b="79791"/>
          <a:stretch/>
        </p:blipFill>
        <p:spPr bwMode="auto">
          <a:xfrm>
            <a:off x="909489" y="2879694"/>
            <a:ext cx="7347917" cy="92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9" t="11875" r="12620" b="79791"/>
          <a:stretch/>
        </p:blipFill>
        <p:spPr bwMode="auto">
          <a:xfrm>
            <a:off x="909489" y="4098897"/>
            <a:ext cx="7347917" cy="92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3077" y="2483905"/>
            <a:ext cx="8175013" cy="3070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57386" y="1610438"/>
            <a:ext cx="222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Output folder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75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linkage testing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t="18542" r="22225" b="14113"/>
          <a:stretch/>
        </p:blipFill>
        <p:spPr bwMode="auto">
          <a:xfrm>
            <a:off x="330359" y="1314800"/>
            <a:ext cx="5071100" cy="259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t="19052" r="21321" b="13609"/>
          <a:stretch/>
        </p:blipFill>
        <p:spPr bwMode="auto">
          <a:xfrm>
            <a:off x="191947" y="4144297"/>
            <a:ext cx="5347923" cy="269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9855" y="2094271"/>
            <a:ext cx="22496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One diagnostic plot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Additive</a:t>
            </a:r>
          </a:p>
          <a:p>
            <a:r>
              <a:rPr lang="en-US" sz="2000" b="1" dirty="0" smtClean="0"/>
              <a:t>Recessive</a:t>
            </a:r>
          </a:p>
          <a:p>
            <a:r>
              <a:rPr lang="en-US" sz="2000" b="1" dirty="0" smtClean="0"/>
              <a:t>Dominant</a:t>
            </a:r>
          </a:p>
          <a:p>
            <a:r>
              <a:rPr lang="en-US" sz="2000" b="1" dirty="0" smtClean="0"/>
              <a:t>TDT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90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detailed results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" t="23654" r="46157" b="47761"/>
          <a:stretch/>
        </p:blipFill>
        <p:spPr bwMode="auto">
          <a:xfrm>
            <a:off x="259307" y="2112463"/>
            <a:ext cx="8578142" cy="265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9307" y="2112463"/>
            <a:ext cx="2361063" cy="265879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432" y="5678128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information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  <a:endCxn id="5" idx="2"/>
          </p:cNvCxnSpPr>
          <p:nvPr/>
        </p:nvCxnSpPr>
        <p:spPr>
          <a:xfrm flipV="1">
            <a:off x="1224159" y="4771257"/>
            <a:ext cx="215680" cy="906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634018" y="2112463"/>
            <a:ext cx="2361063" cy="265879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31985" y="5692434"/>
            <a:ext cx="181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G3 mouse counts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0"/>
            <a:endCxn id="10" idx="2"/>
          </p:cNvCxnSpPr>
          <p:nvPr/>
        </p:nvCxnSpPr>
        <p:spPr>
          <a:xfrm flipH="1" flipV="1">
            <a:off x="3814550" y="4771257"/>
            <a:ext cx="123677" cy="921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95081" y="2112463"/>
            <a:ext cx="3842368" cy="265879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11914" y="5665139"/>
            <a:ext cx="216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Statistical test results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0"/>
            <a:endCxn id="14" idx="2"/>
          </p:cNvCxnSpPr>
          <p:nvPr/>
        </p:nvCxnSpPr>
        <p:spPr>
          <a:xfrm flipH="1" flipV="1">
            <a:off x="6916265" y="4771257"/>
            <a:ext cx="377099" cy="893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99731" y="1393212"/>
            <a:ext cx="261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CSV file readable by Excel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89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– distribution plots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3" t="14231" r="59562" b="25000"/>
          <a:stretch/>
        </p:blipFill>
        <p:spPr bwMode="auto">
          <a:xfrm>
            <a:off x="816130" y="2677258"/>
            <a:ext cx="3523853" cy="35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t="11894" r="63332" b="24487"/>
          <a:stretch/>
        </p:blipFill>
        <p:spPr bwMode="auto">
          <a:xfrm>
            <a:off x="5098461" y="2497541"/>
            <a:ext cx="3279894" cy="369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72336" y="1582298"/>
            <a:ext cx="2811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Continuous phenotype scores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66091" y="1753317"/>
            <a:ext cx="2588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Binary phenotypes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5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438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 package: LinkageAnalysis</vt:lpstr>
      <vt:lpstr>Functionality</vt:lpstr>
      <vt:lpstr>Input – main file</vt:lpstr>
      <vt:lpstr>Input – G2 file (optional)</vt:lpstr>
      <vt:lpstr>Input – program parameters</vt:lpstr>
      <vt:lpstr>Output – output folder</vt:lpstr>
      <vt:lpstr>Output – linkage testing</vt:lpstr>
      <vt:lpstr>Output – detailed results</vt:lpstr>
      <vt:lpstr>Output – distribution plots</vt:lpstr>
      <vt:lpstr>Output – log file</vt:lpstr>
      <vt:lpstr>Note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Wang</dc:creator>
  <cp:lastModifiedBy>Tao Wang</cp:lastModifiedBy>
  <cp:revision>26</cp:revision>
  <dcterms:created xsi:type="dcterms:W3CDTF">2013-12-02T17:34:19Z</dcterms:created>
  <dcterms:modified xsi:type="dcterms:W3CDTF">2013-12-03T04:41:36Z</dcterms:modified>
</cp:coreProperties>
</file>