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56" r:id="rId3"/>
    <p:sldId id="279" r:id="rId4"/>
    <p:sldId id="261" r:id="rId6"/>
    <p:sldId id="322" r:id="rId7"/>
    <p:sldId id="323" r:id="rId8"/>
    <p:sldId id="324" r:id="rId9"/>
    <p:sldId id="338" r:id="rId10"/>
    <p:sldId id="327" r:id="rId11"/>
    <p:sldId id="339" r:id="rId12"/>
    <p:sldId id="278" r:id="rId13"/>
    <p:sldId id="330" r:id="rId14"/>
    <p:sldId id="331" r:id="rId15"/>
    <p:sldId id="332" r:id="rId16"/>
    <p:sldId id="333" r:id="rId17"/>
    <p:sldId id="334" r:id="rId18"/>
    <p:sldId id="337" r:id="rId19"/>
    <p:sldId id="291" r:id="rId20"/>
    <p:sldId id="292" r:id="rId21"/>
    <p:sldId id="294" r:id="rId22"/>
    <p:sldId id="316" r:id="rId23"/>
    <p:sldId id="297" r:id="rId24"/>
    <p:sldId id="303" r:id="rId25"/>
    <p:sldId id="277" r:id="rId26"/>
    <p:sldId id="310" r:id="rId27"/>
    <p:sldId id="309" r:id="rId28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00"/>
    <a:srgbClr val="FF0000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6" autoAdjust="0"/>
    <p:restoredTop sz="92253" autoAdjust="0"/>
  </p:normalViewPr>
  <p:slideViewPr>
    <p:cSldViewPr snapToGrid="0" showGuides="1">
      <p:cViewPr varScale="1">
        <p:scale>
          <a:sx n="80" d="100"/>
          <a:sy n="80" d="100"/>
        </p:scale>
        <p:origin x="672" y="48"/>
      </p:cViewPr>
      <p:guideLst>
        <p:guide orient="horz" pos="2163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29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SystemVerilog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中可以包含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Verilog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代码，向下兼容。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dmem</a:t>
            </a:r>
            <a:r>
              <a:rPr lang="zh-CN" altLang="en-US" dirty="0"/>
              <a:t>代码：第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行用</a:t>
            </a:r>
            <a:r>
              <a:rPr lang="en-US" altLang="zh-CN" dirty="0"/>
              <a:t>a[7:2]</a:t>
            </a:r>
            <a:r>
              <a:rPr lang="zh-CN" altLang="en-US" dirty="0"/>
              <a:t>即可，因为</a:t>
            </a:r>
            <a:r>
              <a:rPr lang="en-US" altLang="zh-CN" dirty="0"/>
              <a:t>RAM</a:t>
            </a:r>
            <a:r>
              <a:rPr lang="zh-CN" altLang="en-US" dirty="0"/>
              <a:t>只有</a:t>
            </a:r>
            <a:r>
              <a:rPr lang="en-US" altLang="zh-CN" dirty="0"/>
              <a:t>64</a:t>
            </a:r>
            <a:r>
              <a:rPr lang="zh-CN" altLang="en-US" dirty="0"/>
              <a:t>行。</a:t>
            </a:r>
            <a:r>
              <a:rPr lang="en-US" altLang="zh-CN" dirty="0"/>
              <a:t>2^6=64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ALUOp</a:t>
            </a:r>
            <a:r>
              <a:rPr lang="zh-CN" altLang="en-US" dirty="0"/>
              <a:t>不是</a:t>
            </a:r>
            <a:r>
              <a:rPr lang="en-US" altLang="zh-CN" dirty="0" err="1"/>
              <a:t>ALUControl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`timescale 1ns / 1ps</a:t>
            </a:r>
            <a:endParaRPr lang="en-US" altLang="zh-CN" dirty="0"/>
          </a:p>
          <a:p>
            <a:r>
              <a:rPr lang="en-US" altLang="zh-CN" dirty="0"/>
              <a:t>module _74LS194_Sim(  );</a:t>
            </a:r>
            <a:endParaRPr lang="en-US" altLang="zh-CN" dirty="0"/>
          </a:p>
          <a:p>
            <a:r>
              <a:rPr lang="en-US" altLang="zh-CN" dirty="0"/>
              <a:t>    logic </a:t>
            </a:r>
            <a:r>
              <a:rPr lang="en-US" altLang="zh-CN" dirty="0" err="1"/>
              <a:t>CR_n</a:t>
            </a:r>
            <a:r>
              <a:rPr lang="en-US" altLang="zh-CN" dirty="0"/>
              <a:t>, CP, S0, S1, </a:t>
            </a:r>
            <a:r>
              <a:rPr lang="en-US" altLang="zh-CN" dirty="0" err="1"/>
              <a:t>Dsl</a:t>
            </a:r>
            <a:r>
              <a:rPr lang="en-US" altLang="zh-CN" dirty="0"/>
              <a:t>, </a:t>
            </a:r>
            <a:r>
              <a:rPr lang="en-US" altLang="zh-CN" dirty="0" err="1"/>
              <a:t>Dsr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logic D0, D1, D2, D3;</a:t>
            </a:r>
            <a:endParaRPr lang="en-US" altLang="zh-CN" dirty="0"/>
          </a:p>
          <a:p>
            <a:r>
              <a:rPr lang="en-US" altLang="zh-CN" dirty="0"/>
              <a:t>    logic Q0, Q1, Q2, Q3; // output</a:t>
            </a:r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实例化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_74LS194 My194(</a:t>
            </a:r>
            <a:r>
              <a:rPr lang="en-US" altLang="zh-CN" dirty="0" err="1"/>
              <a:t>CR_n</a:t>
            </a:r>
            <a:r>
              <a:rPr lang="en-US" altLang="zh-CN" dirty="0"/>
              <a:t>, CP, S0, S1, </a:t>
            </a:r>
            <a:r>
              <a:rPr lang="en-US" altLang="zh-CN" dirty="0" err="1"/>
              <a:t>Dsl</a:t>
            </a:r>
            <a:r>
              <a:rPr lang="en-US" altLang="zh-CN" dirty="0"/>
              <a:t>, </a:t>
            </a:r>
            <a:r>
              <a:rPr lang="en-US" altLang="zh-CN" dirty="0" err="1"/>
              <a:t>Dsr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        D0, D1, D2, D3,  Q0, Q1, Q2, Q3 );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always   begin // </a:t>
            </a:r>
            <a:r>
              <a:rPr lang="zh-CN" altLang="en-US" dirty="0"/>
              <a:t>时钟周期</a:t>
            </a:r>
            <a:r>
              <a:rPr lang="en-US" altLang="zh-CN" dirty="0"/>
              <a:t>20ns</a:t>
            </a:r>
            <a:endParaRPr lang="en-US" altLang="zh-CN" dirty="0"/>
          </a:p>
          <a:p>
            <a:r>
              <a:rPr lang="en-US" altLang="zh-CN" dirty="0"/>
              <a:t>        CP = 0; #10; CP = 1; #10;</a:t>
            </a:r>
            <a:endParaRPr lang="en-US" altLang="zh-CN" dirty="0"/>
          </a:p>
          <a:p>
            <a:r>
              <a:rPr lang="en-US" altLang="zh-CN" dirty="0"/>
              <a:t>    end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en-US" altLang="zh-CN" dirty="0"/>
          </a:p>
          <a:p>
            <a:r>
              <a:rPr lang="en-US" altLang="zh-CN" dirty="0"/>
              <a:t>    initial  begin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zh-CN" altLang="en-US" dirty="0"/>
              <a:t>初始化输入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 err="1"/>
              <a:t>CR_n</a:t>
            </a:r>
            <a:r>
              <a:rPr lang="en-US" altLang="zh-CN" dirty="0"/>
              <a:t> = 1;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zh-CN" altLang="en-US" dirty="0"/>
              <a:t>测试：置数功能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@(posedge CP);  //wait for one clock</a:t>
            </a:r>
            <a:endParaRPr lang="en-US" altLang="zh-CN" dirty="0"/>
          </a:p>
          <a:p>
            <a:r>
              <a:rPr lang="en-US" altLang="zh-CN" dirty="0"/>
              <a:t>        S1 = 1; S0 = 1; </a:t>
            </a:r>
            <a:endParaRPr lang="en-US" altLang="zh-CN" dirty="0"/>
          </a:p>
          <a:p>
            <a:r>
              <a:rPr lang="en-US" altLang="zh-CN" dirty="0"/>
              <a:t>        D0 = 1; D1 = 0; D2 = 1; D3 = 0;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zh-CN" altLang="en-US" dirty="0"/>
              <a:t>测试：左移功能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@(posedge CP);  //wait for one clock</a:t>
            </a:r>
            <a:endParaRPr lang="en-US" altLang="zh-CN" dirty="0"/>
          </a:p>
          <a:p>
            <a:r>
              <a:rPr lang="en-US" altLang="zh-CN" dirty="0"/>
              <a:t>        S1 = 1; S0 = 0; </a:t>
            </a:r>
            <a:r>
              <a:rPr lang="en-US" altLang="zh-CN" dirty="0" err="1"/>
              <a:t>Dsl</a:t>
            </a:r>
            <a:r>
              <a:rPr lang="en-US" altLang="zh-CN" dirty="0"/>
              <a:t>= 1; 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zh-CN" altLang="en-US" dirty="0"/>
              <a:t>测试：右移功能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@(posedge CP);  //wait for one clock</a:t>
            </a:r>
            <a:endParaRPr lang="en-US" altLang="zh-CN" dirty="0"/>
          </a:p>
          <a:p>
            <a:r>
              <a:rPr lang="en-US" altLang="zh-CN" dirty="0"/>
              <a:t>        S1 = 0; S0 = 1; </a:t>
            </a:r>
            <a:r>
              <a:rPr lang="en-US" altLang="zh-CN" dirty="0" err="1"/>
              <a:t>Dsr</a:t>
            </a:r>
            <a:r>
              <a:rPr lang="en-US" altLang="zh-CN" dirty="0"/>
              <a:t>= 1; </a:t>
            </a:r>
            <a:endParaRPr lang="en-US" altLang="zh-CN" dirty="0"/>
          </a:p>
          <a:p>
            <a:r>
              <a:rPr lang="en-US" altLang="zh-CN" dirty="0"/>
              <a:t>        @(posedge CP);  //wait for one clock     </a:t>
            </a:r>
            <a:endParaRPr lang="en-US" altLang="zh-CN" dirty="0"/>
          </a:p>
          <a:p>
            <a:r>
              <a:rPr lang="en-US" altLang="zh-CN" dirty="0"/>
              <a:t>        $stop;</a:t>
            </a:r>
            <a:endParaRPr lang="en-US" altLang="zh-CN" dirty="0"/>
          </a:p>
          <a:p>
            <a:r>
              <a:rPr lang="en-US" altLang="zh-CN" dirty="0"/>
              <a:t>    end</a:t>
            </a:r>
            <a:endParaRPr lang="en-US" altLang="zh-CN" dirty="0"/>
          </a:p>
          <a:p>
            <a:r>
              <a:rPr lang="en-US" altLang="zh-CN" dirty="0" err="1"/>
              <a:t>endmodule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VHDL</a:t>
            </a:r>
            <a:r>
              <a:rPr lang="zh-CN" altLang="en-US" dirty="0"/>
              <a:t>也可以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所有指令的第一步</a:t>
            </a:r>
            <a:endParaRPr lang="en-US" altLang="zh-CN" dirty="0"/>
          </a:p>
          <a:p>
            <a:r>
              <a:rPr lang="en-US" altLang="zh-CN" dirty="0"/>
              <a:t>memfile.dat</a:t>
            </a:r>
            <a:r>
              <a:rPr lang="zh-CN" altLang="en-US" dirty="0"/>
              <a:t>文件用</a:t>
            </a:r>
            <a:r>
              <a:rPr lang="en-US" altLang="zh-CN" dirty="0"/>
              <a:t>Add Sources</a:t>
            </a:r>
            <a:r>
              <a:rPr lang="zh-CN" altLang="en-US" dirty="0"/>
              <a:t>添加到工程文件中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MIPS</a:t>
            </a:r>
            <a:r>
              <a:rPr lang="zh-CN" altLang="en-US" dirty="0"/>
              <a:t>存储器模型是</a:t>
            </a:r>
            <a:r>
              <a:rPr lang="zh-CN" altLang="en-US" sz="1400" b="1" dirty="0">
                <a:solidFill>
                  <a:srgbClr val="FF0000"/>
                </a:solidFill>
              </a:rPr>
              <a:t>字节</a:t>
            </a:r>
            <a:r>
              <a:rPr lang="en-US" altLang="zh-CN" dirty="0"/>
              <a:t>(8bits)</a:t>
            </a:r>
            <a:r>
              <a:rPr lang="zh-CN" altLang="en-US" dirty="0"/>
              <a:t>寻址，而不是</a:t>
            </a:r>
            <a:r>
              <a:rPr lang="zh-CN" altLang="en-US" sz="1400" b="1" dirty="0"/>
              <a:t>字</a:t>
            </a:r>
            <a:r>
              <a:rPr lang="en-US" altLang="zh-CN" dirty="0"/>
              <a:t>(32bits)</a:t>
            </a:r>
            <a:r>
              <a:rPr lang="zh-CN" altLang="en-US" dirty="0"/>
              <a:t>寻址。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每一个数据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dirty="0"/>
              <a:t>都有一个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唯一的地址</a:t>
            </a:r>
            <a:r>
              <a:rPr lang="zh-CN" altLang="en-US" dirty="0"/>
              <a:t>，</a:t>
            </a:r>
            <a:r>
              <a:rPr lang="zh-CN" altLang="en-US" sz="1100" dirty="0"/>
              <a:t>一个</a:t>
            </a:r>
            <a:r>
              <a:rPr lang="en-US" altLang="zh-CN" sz="1100" dirty="0"/>
              <a:t>32</a:t>
            </a:r>
            <a:r>
              <a:rPr lang="zh-CN" altLang="en-US" sz="1100" dirty="0"/>
              <a:t>位的字包含</a:t>
            </a:r>
            <a:r>
              <a:rPr lang="en-US" altLang="zh-CN" sz="1100" dirty="0"/>
              <a:t>4</a:t>
            </a:r>
            <a:r>
              <a:rPr lang="zh-CN" altLang="en-US" sz="1100" dirty="0"/>
              <a:t>个</a:t>
            </a:r>
            <a:r>
              <a:rPr lang="en-US" altLang="zh-CN" sz="1100" dirty="0"/>
              <a:t>8</a:t>
            </a:r>
            <a:r>
              <a:rPr lang="zh-CN" altLang="en-US" sz="1100" dirty="0"/>
              <a:t>位字节，即：每一个字地址都是</a:t>
            </a:r>
            <a:r>
              <a:rPr lang="en-US" altLang="zh-CN" sz="1100" dirty="0"/>
              <a:t>4</a:t>
            </a:r>
            <a:r>
              <a:rPr lang="zh-CN" altLang="en-US" sz="1100" dirty="0"/>
              <a:t>的倍数。</a:t>
            </a:r>
            <a:r>
              <a:rPr lang="en-US" altLang="zh-CN" sz="1100" dirty="0"/>
              <a:t>【P185】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6441"/>
          </a:xfrm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</a:fld>
            <a:r>
              <a:rPr lang="zh-CN" altLang="en-US" dirty="0"/>
              <a:t> </a:t>
            </a:r>
            <a:r>
              <a:rPr lang="en-US" altLang="zh-CN" dirty="0"/>
              <a:t>/ 21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hyperlink" Target="http://product.dangdang.com/23948890.html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26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30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30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tags" Target="../tags/tag17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3" Type="http://schemas.openxmlformats.org/officeDocument/2006/relationships/tags" Target="../tags/tag16.xml"/><Relationship Id="rId2" Type="http://schemas.openxmlformats.org/officeDocument/2006/relationships/image" Target="../media/image30.png"/><Relationship Id="rId13" Type="http://schemas.openxmlformats.org/officeDocument/2006/relationships/notesSlide" Target="../notesSlides/notesSlide14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wmf"/><Relationship Id="rId2" Type="http://schemas.openxmlformats.org/officeDocument/2006/relationships/oleObject" Target="../embeddings/oleObject2.bin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3.bin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41.png"/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.bin"/><Relationship Id="rId3" Type="http://schemas.openxmlformats.org/officeDocument/2006/relationships/tags" Target="../tags/tag25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612197" y="3139025"/>
            <a:ext cx="5458357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23063"/>
            <a:ext cx="12192000" cy="2230635"/>
          </a:xfrm>
        </p:spPr>
        <p:txBody>
          <a:bodyPr anchor="ctr">
            <a:normAutofit/>
          </a:bodyPr>
          <a:lstStyle/>
          <a:p>
            <a:r>
              <a:rPr lang="zh-CN" altLang="en-US" sz="32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计算机组成和体系结构</a:t>
            </a:r>
            <a:r>
              <a:rPr lang="zh-CN" altLang="en-US" sz="32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br>
              <a:rPr lang="en-US" altLang="zh-CN" sz="32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br>
              <a:rPr lang="en-US" altLang="zh-C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/>
              <a:t>单周期</a:t>
            </a:r>
            <a:r>
              <a:rPr lang="en-US" altLang="zh-CN" b="1" dirty="0"/>
              <a:t>MIPS</a:t>
            </a:r>
            <a:r>
              <a:rPr lang="zh-CN" altLang="en-US" b="1" dirty="0" smtClean="0"/>
              <a:t>处理器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402" y="3218134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微体系结构（单周期处理器）</a:t>
            </a:r>
            <a:endParaRPr lang="zh-CN" altLang="en-US" sz="3200" b="1" dirty="0"/>
          </a:p>
        </p:txBody>
      </p:sp>
      <p:pic>
        <p:nvPicPr>
          <p:cNvPr id="1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6065938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0612331" y="6317872"/>
            <a:ext cx="1252266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2024-3-18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8200" y="4154369"/>
            <a:ext cx="10515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重要思想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所有的计算机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（不管是最大的还是最小的，最快的还是最慢的，最贵的还是最廉价的）只要给予足够的时间和内存，它们所能完成的计算任务是相同的。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13547" y="2100079"/>
            <a:ext cx="1575017" cy="223724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w="139700" prst="cross"/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060" y="2098946"/>
            <a:ext cx="1295400" cy="22383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lw</a:t>
            </a:r>
            <a:r>
              <a:rPr lang="en-US" altLang="zh-CN" sz="4000" dirty="0">
                <a:latin typeface="Courier New" panose="02070309020205020404" pitchFamily="49" charset="0"/>
              </a:rPr>
              <a:t> rt, </a:t>
            </a:r>
            <a:r>
              <a:rPr lang="en-US" altLang="zh-CN" sz="4000" dirty="0" err="1">
                <a:latin typeface="Courier New" panose="02070309020205020404" pitchFamily="49" charset="0"/>
              </a:rPr>
              <a:t>imm</a:t>
            </a:r>
            <a:r>
              <a:rPr lang="en-US" altLang="zh-CN" sz="4000" dirty="0">
                <a:latin typeface="Courier New" panose="02070309020205020404" pitchFamily="49" charset="0"/>
              </a:rPr>
              <a:t>(</a:t>
            </a:r>
            <a:r>
              <a:rPr lang="en-US" altLang="zh-CN" sz="4000" dirty="0" err="1">
                <a:latin typeface="Courier New" panose="02070309020205020404" pitchFamily="49" charset="0"/>
              </a:rPr>
              <a:t>rs</a:t>
            </a:r>
            <a:r>
              <a:rPr lang="en-US" altLang="zh-CN" sz="4000" dirty="0">
                <a:latin typeface="Courier New" panose="02070309020205020404" pitchFamily="49" charset="0"/>
              </a:rPr>
              <a:t>)</a:t>
            </a:r>
            <a:endParaRPr lang="zh-CN" altLang="en-US" sz="4000" b="1" dirty="0"/>
          </a:p>
        </p:txBody>
      </p:sp>
      <p:sp>
        <p:nvSpPr>
          <p:cNvPr id="25" name="矩形 24"/>
          <p:cNvSpPr/>
          <p:nvPr/>
        </p:nvSpPr>
        <p:spPr>
          <a:xfrm>
            <a:off x="460488" y="1174041"/>
            <a:ext cx="4705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</a:t>
            </a:r>
            <a:r>
              <a:rPr lang="zh-CN" altLang="en-US" sz="2000" b="1" dirty="0"/>
              <a:t>读</a:t>
            </a:r>
            <a:r>
              <a:rPr lang="zh-CN" altLang="en-US" sz="2000" dirty="0"/>
              <a:t>出</a:t>
            </a:r>
            <a:r>
              <a:rPr lang="zh-CN" altLang="en-US" sz="2000" b="1" dirty="0"/>
              <a:t>源操作数 </a:t>
            </a:r>
            <a:r>
              <a:rPr lang="en-US" altLang="zh-CN" sz="2000" b="1" dirty="0" err="1"/>
              <a:t>rs</a:t>
            </a:r>
            <a:endParaRPr lang="en-US" altLang="zh-CN" sz="2000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/>
                <a:gridCol w="609600"/>
                <a:gridCol w="622300"/>
                <a:gridCol w="1866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肘形连接符 7"/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/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/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83"/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95"/>
          <p:cNvCxnSpPr>
            <a:endCxn id="104" idx="1"/>
          </p:cNvCxnSpPr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750445" y="2462892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64519" y="2109922"/>
            <a:ext cx="2221036" cy="2312675"/>
            <a:chOff x="4964519" y="2109922"/>
            <a:chExt cx="2221036" cy="2312675"/>
          </a:xfrm>
        </p:grpSpPr>
        <p:sp>
          <p:nvSpPr>
            <p:cNvPr id="44" name="文本框 43"/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964519" y="2562748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cxnSp>
          <p:nvCxnSpPr>
            <p:cNvPr id="47" name="直接连接符 46"/>
            <p:cNvCxnSpPr>
              <a:endCxn id="48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4" name="肘形连接符 76"/>
            <p:cNvCxnSpPr>
              <a:stCxn id="73" idx="3"/>
            </p:cNvCxnSpPr>
            <p:nvPr/>
          </p:nvCxnSpPr>
          <p:spPr>
            <a:xfrm flipV="1">
              <a:off x="6756733" y="2837399"/>
              <a:ext cx="36284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81" name="直接连接符 80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文本框 79"/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13" name="文本框 112"/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723132" y="2536584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49463" y="5110736"/>
            <a:ext cx="1988691" cy="580770"/>
            <a:chOff x="4949463" y="5110736"/>
            <a:chExt cx="1988691" cy="580770"/>
          </a:xfrm>
        </p:grpSpPr>
        <p:sp>
          <p:nvSpPr>
            <p:cNvPr id="49" name="流程图: 手动输入 48"/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连接符 207"/>
            <p:cNvCxnSpPr>
              <a:stCxn id="49" idx="3"/>
            </p:cNvCxnSpPr>
            <p:nvPr/>
          </p:nvCxnSpPr>
          <p:spPr>
            <a:xfrm>
              <a:off x="6617674" y="5467319"/>
              <a:ext cx="3204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63973" y="1766259"/>
            <a:ext cx="4414581" cy="3132413"/>
            <a:chOff x="7663973" y="1766259"/>
            <a:chExt cx="4414581" cy="3132413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73" y="2104759"/>
              <a:ext cx="4414581" cy="2793913"/>
            </a:xfrm>
            <a:prstGeom prst="rect">
              <a:avLst/>
            </a:prstGeom>
          </p:spPr>
        </p:pic>
        <p:sp>
          <p:nvSpPr>
            <p:cNvPr id="129" name="文本框 128"/>
            <p:cNvSpPr txBox="1"/>
            <p:nvPr/>
          </p:nvSpPr>
          <p:spPr>
            <a:xfrm>
              <a:off x="8392760" y="1766259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版本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：组合电路（只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读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不写）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0" name="对话气泡: 圆角矩形 129"/>
          <p:cNvSpPr/>
          <p:nvPr/>
        </p:nvSpPr>
        <p:spPr>
          <a:xfrm>
            <a:off x="8329449" y="5054798"/>
            <a:ext cx="3749106" cy="1207848"/>
          </a:xfrm>
          <a:prstGeom prst="wedgeRoundRectCallout">
            <a:avLst>
              <a:gd name="adj1" fmla="val -17956"/>
              <a:gd name="adj2" fmla="val -95200"/>
              <a:gd name="adj3" fmla="val 16667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/>
              <a:t>因</a:t>
            </a:r>
            <a:r>
              <a:rPr lang="en-US" altLang="zh-CN" sz="2000" dirty="0"/>
              <a:t>$0</a:t>
            </a:r>
            <a:r>
              <a:rPr lang="zh-CN" altLang="en-US" sz="2000" dirty="0"/>
              <a:t>一直输出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br>
              <a:rPr lang="zh-CN" altLang="en-US" sz="2000" dirty="0"/>
            </a:br>
            <a:r>
              <a:rPr lang="zh-CN" altLang="en-US" sz="2000" dirty="0"/>
              <a:t>因此当</a:t>
            </a:r>
            <a:r>
              <a:rPr lang="en-US" altLang="zh-CN" sz="2000" dirty="0"/>
              <a:t>A1</a:t>
            </a:r>
            <a:r>
              <a:rPr lang="zh-CN" altLang="en-US" sz="2000" dirty="0"/>
              <a:t>、</a:t>
            </a:r>
            <a:r>
              <a:rPr lang="en-US" altLang="zh-CN" sz="2000" dirty="0"/>
              <a:t>A2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时，选中</a:t>
            </a:r>
            <a:r>
              <a:rPr lang="en-US" altLang="zh-CN" sz="2000" dirty="0"/>
              <a:t>$0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000" dirty="0"/>
              <a:t>RD1</a:t>
            </a:r>
            <a:r>
              <a:rPr lang="zh-CN" altLang="en-US" sz="2000" dirty="0"/>
              <a:t>、</a:t>
            </a:r>
            <a:r>
              <a:rPr lang="en-US" altLang="zh-CN" sz="2000" dirty="0"/>
              <a:t>RD2</a:t>
            </a:r>
            <a:r>
              <a:rPr lang="zh-CN" altLang="en-US" sz="2000" dirty="0"/>
              <a:t>输出也是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132" name="矩形 131"/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/>
              <a:t>符号扩展立即数</a:t>
            </a:r>
            <a:endParaRPr lang="en-US" altLang="zh-CN" sz="20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25992" y="4936272"/>
            <a:ext cx="6717249" cy="1786921"/>
            <a:chOff x="725992" y="4936272"/>
            <a:chExt cx="6717249" cy="1786921"/>
          </a:xfrm>
        </p:grpSpPr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92" y="4936272"/>
              <a:ext cx="3545425" cy="1735972"/>
            </a:xfrm>
            <a:prstGeom prst="rect">
              <a:avLst/>
            </a:prstGeom>
          </p:spPr>
        </p:pic>
        <p:sp>
          <p:nvSpPr>
            <p:cNvPr id="134" name="文本框 133"/>
            <p:cNvSpPr txBox="1"/>
            <p:nvPr/>
          </p:nvSpPr>
          <p:spPr>
            <a:xfrm>
              <a:off x="4470952" y="5862316"/>
              <a:ext cx="2972289" cy="860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正立即数，高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位补</a:t>
              </a:r>
              <a:r>
                <a:rPr lang="en-US" altLang="zh-CN" sz="2000" dirty="0"/>
                <a:t>0</a:t>
              </a:r>
              <a:endParaRPr lang="en-US" altLang="zh-CN" sz="2000" dirty="0"/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负立即数，高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位补</a:t>
              </a:r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</p:grpSp>
      <p:sp>
        <p:nvSpPr>
          <p:cNvPr id="135" name="矩形 134"/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指令存储器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中取出指令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27" name="文本框 26"/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0" grpId="0" animBg="1"/>
      <p:bldP spid="1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lw</a:t>
            </a:r>
            <a:r>
              <a:rPr lang="en-US" altLang="zh-CN" sz="4000" dirty="0">
                <a:latin typeface="Courier New" panose="02070309020205020404" pitchFamily="49" charset="0"/>
              </a:rPr>
              <a:t> rt, </a:t>
            </a:r>
            <a:r>
              <a:rPr lang="en-US" altLang="zh-CN" sz="4000" dirty="0" err="1">
                <a:latin typeface="Courier New" panose="02070309020205020404" pitchFamily="49" charset="0"/>
              </a:rPr>
              <a:t>imm</a:t>
            </a:r>
            <a:r>
              <a:rPr lang="en-US" altLang="zh-CN" sz="4000" dirty="0">
                <a:latin typeface="Courier New" panose="02070309020205020404" pitchFamily="49" charset="0"/>
              </a:rPr>
              <a:t>(</a:t>
            </a:r>
            <a:r>
              <a:rPr lang="en-US" altLang="zh-CN" sz="4000" dirty="0" err="1">
                <a:latin typeface="Courier New" panose="02070309020205020404" pitchFamily="49" charset="0"/>
              </a:rPr>
              <a:t>rs</a:t>
            </a:r>
            <a:r>
              <a:rPr lang="en-US" altLang="zh-CN" sz="4000" dirty="0">
                <a:latin typeface="Courier New" panose="02070309020205020404" pitchFamily="49" charset="0"/>
              </a:rPr>
              <a:t>)</a:t>
            </a:r>
            <a:endParaRPr lang="zh-CN" altLang="en-US" sz="4000" b="1" dirty="0"/>
          </a:p>
        </p:txBody>
      </p:sp>
      <p:sp>
        <p:nvSpPr>
          <p:cNvPr id="25" name="矩形 24"/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寄存器文件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中读出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源操作数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297357" y="878086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/>
                <a:gridCol w="609600"/>
                <a:gridCol w="622300"/>
                <a:gridCol w="1866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5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accent5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926959" y="123840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25      21</a:t>
            </a:r>
            <a:endParaRPr lang="zh-CN" altLang="en-US" sz="1400" dirty="0"/>
          </a:p>
        </p:txBody>
      </p:sp>
      <p:cxnSp>
        <p:nvCxnSpPr>
          <p:cNvPr id="28" name="肘形连接符 7"/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/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/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/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/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49463" y="513691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799042" y="2463133"/>
            <a:ext cx="968164" cy="1731658"/>
            <a:chOff x="3944531" y="942793"/>
            <a:chExt cx="968164" cy="1731658"/>
          </a:xfrm>
        </p:grpSpPr>
        <p:sp>
          <p:nvSpPr>
            <p:cNvPr id="71" name="矩形 70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66254" y="942793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662253" y="2546444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200583" y="1239949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15                                       0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符号扩展立即数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指令存储器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中取出指令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5506" y="517969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</a:t>
            </a:r>
            <a:r>
              <a:rPr lang="zh-CN" altLang="en-US" sz="2000" b="1" dirty="0"/>
              <a:t>存储器地址</a:t>
            </a:r>
            <a:endParaRPr lang="zh-CN" altLang="en-US" sz="2000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7279082" y="3157010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0" name="肘形连接符 76"/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/>
          <p:cNvCxnSpPr>
            <a:stCxn id="49" idx="3"/>
            <a:endCxn id="87" idx="1"/>
          </p:cNvCxnSpPr>
          <p:nvPr/>
        </p:nvCxnSpPr>
        <p:spPr>
          <a:xfrm flipV="1">
            <a:off x="6617674" y="3157011"/>
            <a:ext cx="1063852" cy="2310308"/>
          </a:xfrm>
          <a:prstGeom prst="bentConnector3">
            <a:avLst>
              <a:gd name="adj1" fmla="val 644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059057" y="265214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12494" y="5160807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64988" y="5658915"/>
            <a:ext cx="3740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向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写入</a:t>
            </a:r>
            <a:r>
              <a:rPr lang="zh-CN" altLang="en-US" sz="2000" b="1" dirty="0"/>
              <a:t>数据</a:t>
            </a:r>
            <a:endParaRPr lang="en-US" altLang="zh-CN" sz="2000" b="1" dirty="0"/>
          </a:p>
        </p:txBody>
      </p:sp>
      <p:cxnSp>
        <p:nvCxnSpPr>
          <p:cNvPr id="96" name="肘形连接符 121"/>
          <p:cNvCxnSpPr>
            <a:stCxn id="152" idx="3"/>
            <a:endCxn id="77" idx="1"/>
          </p:cNvCxnSpPr>
          <p:nvPr/>
        </p:nvCxnSpPr>
        <p:spPr>
          <a:xfrm flipH="1">
            <a:off x="5806259" y="3108600"/>
            <a:ext cx="3711113" cy="909859"/>
          </a:xfrm>
          <a:prstGeom prst="bentConnector5">
            <a:avLst>
              <a:gd name="adj1" fmla="val -42212"/>
              <a:gd name="adj2" fmla="val 378790"/>
              <a:gd name="adj3" fmla="val 10616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32918" y="2841760"/>
            <a:ext cx="1275501" cy="1044968"/>
            <a:chOff x="4532918" y="2841760"/>
            <a:chExt cx="1275501" cy="1044968"/>
          </a:xfrm>
        </p:grpSpPr>
        <p:sp>
          <p:nvSpPr>
            <p:cNvPr id="100" name="文本框 99"/>
            <p:cNvSpPr txBox="1"/>
            <p:nvPr/>
          </p:nvSpPr>
          <p:spPr>
            <a:xfrm>
              <a:off x="4976224" y="3413483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cxnSp>
          <p:nvCxnSpPr>
            <p:cNvPr id="118" name="肘形连接符 206"/>
            <p:cNvCxnSpPr>
              <a:endCxn id="76" idx="1"/>
            </p:cNvCxnSpPr>
            <p:nvPr/>
          </p:nvCxnSpPr>
          <p:spPr>
            <a:xfrm>
              <a:off x="4532918" y="2841760"/>
              <a:ext cx="1275501" cy="864112"/>
            </a:xfrm>
            <a:prstGeom prst="bentConnector3">
              <a:avLst>
                <a:gd name="adj1" fmla="val 3113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5212241" y="36405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5226274" y="362208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058968" y="1729005"/>
            <a:ext cx="798745" cy="734128"/>
            <a:chOff x="6058968" y="1729005"/>
            <a:chExt cx="798745" cy="734128"/>
          </a:xfrm>
        </p:grpSpPr>
        <p:cxnSp>
          <p:nvCxnSpPr>
            <p:cNvPr id="124" name="直接连接符 147"/>
            <p:cNvCxnSpPr>
              <a:stCxn id="78" idx="0"/>
              <a:endCxn id="125" idx="2"/>
            </p:cNvCxnSpPr>
            <p:nvPr/>
          </p:nvCxnSpPr>
          <p:spPr>
            <a:xfrm flipH="1" flipV="1">
              <a:off x="6458341" y="2006004"/>
              <a:ext cx="2037" cy="45712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6058968" y="1729005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432533" y="206080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6576827" y="124113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20     16</a:t>
            </a:r>
            <a:endParaRPr lang="zh-CN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sp>
        <p:nvSpPr>
          <p:cNvPr id="133" name="矩形 132"/>
          <p:cNvSpPr/>
          <p:nvPr/>
        </p:nvSpPr>
        <p:spPr>
          <a:xfrm>
            <a:off x="115504" y="3640507"/>
            <a:ext cx="1468274" cy="113877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module </a:t>
            </a:r>
            <a:r>
              <a:rPr lang="zh-CN" altLang="en-US" sz="1200" dirty="0"/>
              <a:t>adder(</a:t>
            </a:r>
            <a:endParaRPr lang="en-US" altLang="zh-CN" sz="1200" dirty="0"/>
          </a:p>
          <a:p>
            <a:r>
              <a:rPr lang="zh-CN" altLang="en-US" sz="1200" dirty="0">
                <a:solidFill>
                  <a:srgbClr val="0070C0"/>
                </a:solidFill>
              </a:rPr>
              <a:t>    input</a:t>
            </a:r>
            <a:r>
              <a:rPr lang="zh-CN" altLang="en-US" sz="1200" dirty="0"/>
              <a:t>    [31:0] a, b,</a:t>
            </a:r>
            <a:endParaRPr lang="zh-CN" altLang="en-US" sz="1200" dirty="0"/>
          </a:p>
          <a:p>
            <a:r>
              <a:rPr lang="zh-CN" altLang="en-US" sz="1200" dirty="0">
                <a:solidFill>
                  <a:srgbClr val="0070C0"/>
                </a:solidFill>
              </a:rPr>
              <a:t>    output </a:t>
            </a:r>
            <a:r>
              <a:rPr lang="zh-CN" altLang="en-US" sz="1200" dirty="0"/>
              <a:t>[31:0] y );</a:t>
            </a:r>
            <a:endParaRPr lang="zh-CN" altLang="en-US" sz="1200" dirty="0"/>
          </a:p>
          <a:p>
            <a:endParaRPr lang="zh-CN" altLang="en-US" sz="800" dirty="0"/>
          </a:p>
          <a:p>
            <a:r>
              <a:rPr lang="zh-CN" altLang="en-US" sz="1200" dirty="0"/>
              <a:t>    </a:t>
            </a:r>
            <a:r>
              <a:rPr lang="zh-CN" altLang="en-US" sz="1200" dirty="0">
                <a:solidFill>
                  <a:srgbClr val="0070C0"/>
                </a:solidFill>
              </a:rPr>
              <a:t>assign </a:t>
            </a:r>
            <a:r>
              <a:rPr lang="zh-CN" altLang="en-US" sz="1200" dirty="0"/>
              <a:t>y = a + b;</a:t>
            </a:r>
            <a:endParaRPr lang="zh-CN" altLang="en-US" sz="1200" dirty="0"/>
          </a:p>
          <a:p>
            <a:r>
              <a:rPr lang="zh-CN" altLang="en-US" sz="1200" dirty="0">
                <a:solidFill>
                  <a:srgbClr val="0070C0"/>
                </a:solidFill>
              </a:rPr>
              <a:t>endmodule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1" name="肘形连接符 168"/>
          <p:cNvCxnSpPr>
            <a:stCxn id="139" idx="3"/>
            <a:endCxn id="104" idx="1"/>
          </p:cNvCxnSpPr>
          <p:nvPr/>
        </p:nvCxnSpPr>
        <p:spPr>
          <a:xfrm flipH="1" flipV="1">
            <a:off x="2240347" y="2844980"/>
            <a:ext cx="1597500" cy="1508838"/>
          </a:xfrm>
          <a:prstGeom prst="bentConnector5">
            <a:avLst>
              <a:gd name="adj1" fmla="val -14310"/>
              <a:gd name="adj2" fmla="val -42371"/>
              <a:gd name="adj3" fmla="val 1281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800641" y="2844979"/>
            <a:ext cx="1270827" cy="2140098"/>
            <a:chOff x="2800641" y="2844979"/>
            <a:chExt cx="1270827" cy="2140098"/>
          </a:xfrm>
        </p:grpSpPr>
        <p:grpSp>
          <p:nvGrpSpPr>
            <p:cNvPr id="134" name="组合 133"/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流程图: 手动操作 90"/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文本框 136"/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40" name="肘形连接符 164"/>
            <p:cNvCxnSpPr>
              <a:stCxn id="105" idx="3"/>
              <a:endCxn id="137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46" name="肘形连接符 195"/>
          <p:cNvCxnSpPr/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052448" y="2234566"/>
            <a:ext cx="1493614" cy="1750991"/>
            <a:chOff x="8052448" y="2234566"/>
            <a:chExt cx="1493614" cy="1750991"/>
          </a:xfrm>
        </p:grpSpPr>
        <p:cxnSp>
          <p:nvCxnSpPr>
            <p:cNvPr id="159" name="直接连接符 158"/>
            <p:cNvCxnSpPr>
              <a:endCxn id="160" idx="2"/>
            </p:cNvCxnSpPr>
            <p:nvPr/>
          </p:nvCxnSpPr>
          <p:spPr>
            <a:xfrm flipV="1">
              <a:off x="8954817" y="2496176"/>
              <a:ext cx="0" cy="24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8702902" y="2685775"/>
              <a:ext cx="843160" cy="1068616"/>
              <a:chOff x="1430621" y="3390376"/>
              <a:chExt cx="843160" cy="1068616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1431659" y="3390376"/>
                <a:ext cx="814951" cy="1068616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数据存储器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430621" y="3659313"/>
                <a:ext cx="277246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885573" y="3659312"/>
                <a:ext cx="359518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842894" y="3968835"/>
                <a:ext cx="430887" cy="488078"/>
              </a:xfrm>
              <a:prstGeom prst="rect">
                <a:avLst/>
              </a:prstGeom>
              <a:noFill/>
            </p:spPr>
            <p:txBody>
              <a:bodyPr vert="eaVert" wrap="none" tIns="36000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1439255" y="4130803"/>
                <a:ext cx="372341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1852344" y="3405285"/>
                <a:ext cx="394266" cy="249008"/>
              </a:xfrm>
              <a:prstGeom prst="rect">
                <a:avLst/>
              </a:prstGeom>
              <a:noFill/>
            </p:spPr>
            <p:txBody>
              <a:bodyPr wrap="none" lIns="72000" tIns="18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>
                <a:off x="1624607" y="3394820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0" name="文本框 159"/>
            <p:cNvSpPr txBox="1"/>
            <p:nvPr/>
          </p:nvSpPr>
          <p:spPr>
            <a:xfrm>
              <a:off x="8751877" y="2234566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720312" y="3708558"/>
              <a:ext cx="802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dmem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162" name="肘形连接符 115"/>
            <p:cNvCxnSpPr/>
            <p:nvPr/>
          </p:nvCxnSpPr>
          <p:spPr>
            <a:xfrm>
              <a:off x="8052448" y="2913691"/>
              <a:ext cx="650454" cy="194910"/>
            </a:xfrm>
            <a:prstGeom prst="bentConnector3">
              <a:avLst>
                <a:gd name="adj1" fmla="val 4491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图片 1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>
            <a:fillRect/>
          </a:stretch>
        </p:blipFill>
        <p:spPr>
          <a:xfrm>
            <a:off x="7883525" y="3877945"/>
            <a:ext cx="2752725" cy="2478405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46638" y="854441"/>
            <a:ext cx="2412202" cy="167314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5" name="文本框 164"/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12013" y="1729867"/>
            <a:ext cx="792435" cy="1795556"/>
            <a:chOff x="7512013" y="1729867"/>
            <a:chExt cx="792435" cy="1795556"/>
          </a:xfrm>
        </p:grpSpPr>
        <p:grpSp>
          <p:nvGrpSpPr>
            <p:cNvPr id="84" name="组合 83"/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85" name="流程图: 手动操作 90"/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246 h 10246"/>
                  <a:gd name="connsiteX1-3" fmla="*/ 5579 w 10000"/>
                  <a:gd name="connsiteY1-4" fmla="*/ 0 h 10246"/>
                  <a:gd name="connsiteX2-5" fmla="*/ 10000 w 10000"/>
                  <a:gd name="connsiteY2-6" fmla="*/ 246 h 10246"/>
                  <a:gd name="connsiteX3-7" fmla="*/ 8000 w 10000"/>
                  <a:gd name="connsiteY3-8" fmla="*/ 10246 h 10246"/>
                  <a:gd name="connsiteX4-9" fmla="*/ 2000 w 10000"/>
                  <a:gd name="connsiteY4-10" fmla="*/ 10246 h 10246"/>
                  <a:gd name="connsiteX5" fmla="*/ 0 w 10000"/>
                  <a:gd name="connsiteY5" fmla="*/ 246 h 10246"/>
                  <a:gd name="connsiteX0-11" fmla="*/ 0 w 10000"/>
                  <a:gd name="connsiteY0-12" fmla="*/ 246 h 10246"/>
                  <a:gd name="connsiteX1-13" fmla="*/ 6642 w 10000"/>
                  <a:gd name="connsiteY1-14" fmla="*/ 0 h 10246"/>
                  <a:gd name="connsiteX2-15" fmla="*/ 10000 w 10000"/>
                  <a:gd name="connsiteY2-16" fmla="*/ 246 h 10246"/>
                  <a:gd name="connsiteX3-17" fmla="*/ 8000 w 10000"/>
                  <a:gd name="connsiteY3-18" fmla="*/ 10246 h 10246"/>
                  <a:gd name="connsiteX4-19" fmla="*/ 2000 w 10000"/>
                  <a:gd name="connsiteY4-20" fmla="*/ 10246 h 10246"/>
                  <a:gd name="connsiteX5-21" fmla="*/ 0 w 10000"/>
                  <a:gd name="connsiteY5-22" fmla="*/ 246 h 10246"/>
                  <a:gd name="connsiteX0-23" fmla="*/ 0 w 10000"/>
                  <a:gd name="connsiteY0-24" fmla="*/ 246 h 10246"/>
                  <a:gd name="connsiteX1-25" fmla="*/ 2072 w 10000"/>
                  <a:gd name="connsiteY1-26" fmla="*/ 0 h 10246"/>
                  <a:gd name="connsiteX2-27" fmla="*/ 6642 w 10000"/>
                  <a:gd name="connsiteY2-28" fmla="*/ 0 h 10246"/>
                  <a:gd name="connsiteX3-29" fmla="*/ 10000 w 10000"/>
                  <a:gd name="connsiteY3-30" fmla="*/ 246 h 10246"/>
                  <a:gd name="connsiteX4-31" fmla="*/ 8000 w 10000"/>
                  <a:gd name="connsiteY4-32" fmla="*/ 10246 h 10246"/>
                  <a:gd name="connsiteX5-33" fmla="*/ 2000 w 10000"/>
                  <a:gd name="connsiteY5-34" fmla="*/ 10246 h 10246"/>
                  <a:gd name="connsiteX6" fmla="*/ 0 w 10000"/>
                  <a:gd name="connsiteY6" fmla="*/ 246 h 10246"/>
                  <a:gd name="connsiteX0-35" fmla="*/ 0 w 10000"/>
                  <a:gd name="connsiteY0-36" fmla="*/ 246 h 10246"/>
                  <a:gd name="connsiteX1-37" fmla="*/ 4091 w 10000"/>
                  <a:gd name="connsiteY1-38" fmla="*/ 0 h 10246"/>
                  <a:gd name="connsiteX2-39" fmla="*/ 6642 w 10000"/>
                  <a:gd name="connsiteY2-40" fmla="*/ 0 h 10246"/>
                  <a:gd name="connsiteX3-41" fmla="*/ 10000 w 10000"/>
                  <a:gd name="connsiteY3-42" fmla="*/ 246 h 10246"/>
                  <a:gd name="connsiteX4-43" fmla="*/ 8000 w 10000"/>
                  <a:gd name="connsiteY4-44" fmla="*/ 10246 h 10246"/>
                  <a:gd name="connsiteX5-45" fmla="*/ 2000 w 10000"/>
                  <a:gd name="connsiteY5-46" fmla="*/ 10246 h 10246"/>
                  <a:gd name="connsiteX6-47" fmla="*/ 0 w 10000"/>
                  <a:gd name="connsiteY6-48" fmla="*/ 246 h 10246"/>
                  <a:gd name="connsiteX0-49" fmla="*/ 0 w 10000"/>
                  <a:gd name="connsiteY0-50" fmla="*/ 451 h 10451"/>
                  <a:gd name="connsiteX1-51" fmla="*/ 4091 w 10000"/>
                  <a:gd name="connsiteY1-52" fmla="*/ 205 h 10451"/>
                  <a:gd name="connsiteX2-53" fmla="*/ 5366 w 10000"/>
                  <a:gd name="connsiteY2-54" fmla="*/ 0 h 10451"/>
                  <a:gd name="connsiteX3-55" fmla="*/ 6642 w 10000"/>
                  <a:gd name="connsiteY3-56" fmla="*/ 205 h 10451"/>
                  <a:gd name="connsiteX4-57" fmla="*/ 10000 w 10000"/>
                  <a:gd name="connsiteY4-58" fmla="*/ 451 h 10451"/>
                  <a:gd name="connsiteX5-59" fmla="*/ 8000 w 10000"/>
                  <a:gd name="connsiteY5-60" fmla="*/ 10451 h 10451"/>
                  <a:gd name="connsiteX6-61" fmla="*/ 2000 w 10000"/>
                  <a:gd name="connsiteY6-62" fmla="*/ 10451 h 10451"/>
                  <a:gd name="connsiteX7" fmla="*/ 0 w 10000"/>
                  <a:gd name="connsiteY7" fmla="*/ 451 h 10451"/>
                  <a:gd name="connsiteX0-63" fmla="*/ 0 w 10000"/>
                  <a:gd name="connsiteY0-64" fmla="*/ 246 h 10246"/>
                  <a:gd name="connsiteX1-65" fmla="*/ 4091 w 10000"/>
                  <a:gd name="connsiteY1-66" fmla="*/ 0 h 10246"/>
                  <a:gd name="connsiteX2-67" fmla="*/ 5260 w 10000"/>
                  <a:gd name="connsiteY2-68" fmla="*/ 6161 h 10246"/>
                  <a:gd name="connsiteX3-69" fmla="*/ 6642 w 10000"/>
                  <a:gd name="connsiteY3-70" fmla="*/ 0 h 10246"/>
                  <a:gd name="connsiteX4-71" fmla="*/ 10000 w 10000"/>
                  <a:gd name="connsiteY4-72" fmla="*/ 246 h 10246"/>
                  <a:gd name="connsiteX5-73" fmla="*/ 8000 w 10000"/>
                  <a:gd name="connsiteY5-74" fmla="*/ 10246 h 10246"/>
                  <a:gd name="connsiteX6-75" fmla="*/ 2000 w 10000"/>
                  <a:gd name="connsiteY6-76" fmla="*/ 10246 h 10246"/>
                  <a:gd name="connsiteX7-77" fmla="*/ 0 w 10000"/>
                  <a:gd name="connsiteY7-78" fmla="*/ 246 h 10246"/>
                  <a:gd name="connsiteX0-79" fmla="*/ 0 w 10000"/>
                  <a:gd name="connsiteY0-80" fmla="*/ 246 h 10246"/>
                  <a:gd name="connsiteX1-81" fmla="*/ 3666 w 10000"/>
                  <a:gd name="connsiteY1-82" fmla="*/ 205 h 10246"/>
                  <a:gd name="connsiteX2-83" fmla="*/ 5260 w 10000"/>
                  <a:gd name="connsiteY2-84" fmla="*/ 6161 h 10246"/>
                  <a:gd name="connsiteX3-85" fmla="*/ 6642 w 10000"/>
                  <a:gd name="connsiteY3-86" fmla="*/ 0 h 10246"/>
                  <a:gd name="connsiteX4-87" fmla="*/ 10000 w 10000"/>
                  <a:gd name="connsiteY4-88" fmla="*/ 246 h 10246"/>
                  <a:gd name="connsiteX5-89" fmla="*/ 8000 w 10000"/>
                  <a:gd name="connsiteY5-90" fmla="*/ 10246 h 10246"/>
                  <a:gd name="connsiteX6-91" fmla="*/ 2000 w 10000"/>
                  <a:gd name="connsiteY6-92" fmla="*/ 10246 h 10246"/>
                  <a:gd name="connsiteX7-93" fmla="*/ 0 w 10000"/>
                  <a:gd name="connsiteY7-94" fmla="*/ 246 h 10246"/>
                  <a:gd name="connsiteX0-95" fmla="*/ 0 w 10000"/>
                  <a:gd name="connsiteY0-96" fmla="*/ 41 h 10041"/>
                  <a:gd name="connsiteX1-97" fmla="*/ 3666 w 10000"/>
                  <a:gd name="connsiteY1-98" fmla="*/ 0 h 10041"/>
                  <a:gd name="connsiteX2-99" fmla="*/ 5260 w 10000"/>
                  <a:gd name="connsiteY2-100" fmla="*/ 5956 h 10041"/>
                  <a:gd name="connsiteX3-101" fmla="*/ 6323 w 10000"/>
                  <a:gd name="connsiteY3-102" fmla="*/ 0 h 10041"/>
                  <a:gd name="connsiteX4-103" fmla="*/ 10000 w 10000"/>
                  <a:gd name="connsiteY4-104" fmla="*/ 41 h 10041"/>
                  <a:gd name="connsiteX5-105" fmla="*/ 8000 w 10000"/>
                  <a:gd name="connsiteY5-106" fmla="*/ 10041 h 10041"/>
                  <a:gd name="connsiteX6-107" fmla="*/ 2000 w 10000"/>
                  <a:gd name="connsiteY6-108" fmla="*/ 10041 h 10041"/>
                  <a:gd name="connsiteX7-109" fmla="*/ 0 w 10000"/>
                  <a:gd name="connsiteY7-110" fmla="*/ 41 h 10041"/>
                  <a:gd name="connsiteX0-111" fmla="*/ 0 w 10000"/>
                  <a:gd name="connsiteY0-112" fmla="*/ 41 h 10041"/>
                  <a:gd name="connsiteX1-113" fmla="*/ 3666 w 10000"/>
                  <a:gd name="connsiteY1-114" fmla="*/ 0 h 10041"/>
                  <a:gd name="connsiteX2-115" fmla="*/ 5065 w 10000"/>
                  <a:gd name="connsiteY2-116" fmla="*/ 5956 h 10041"/>
                  <a:gd name="connsiteX3-117" fmla="*/ 6323 w 10000"/>
                  <a:gd name="connsiteY3-118" fmla="*/ 0 h 10041"/>
                  <a:gd name="connsiteX4-119" fmla="*/ 10000 w 10000"/>
                  <a:gd name="connsiteY4-120" fmla="*/ 41 h 10041"/>
                  <a:gd name="connsiteX5-121" fmla="*/ 8000 w 10000"/>
                  <a:gd name="connsiteY5-122" fmla="*/ 10041 h 10041"/>
                  <a:gd name="connsiteX6-123" fmla="*/ 2000 w 10000"/>
                  <a:gd name="connsiteY6-124" fmla="*/ 10041 h 10041"/>
                  <a:gd name="connsiteX7-125" fmla="*/ 0 w 10000"/>
                  <a:gd name="connsiteY7-126" fmla="*/ 41 h 10041"/>
                  <a:gd name="connsiteX0-127" fmla="*/ 0 w 10000"/>
                  <a:gd name="connsiteY0-128" fmla="*/ 41 h 10041"/>
                  <a:gd name="connsiteX1-129" fmla="*/ 3276 w 10000"/>
                  <a:gd name="connsiteY1-130" fmla="*/ 94 h 10041"/>
                  <a:gd name="connsiteX2-131" fmla="*/ 5065 w 10000"/>
                  <a:gd name="connsiteY2-132" fmla="*/ 5956 h 10041"/>
                  <a:gd name="connsiteX3-133" fmla="*/ 6323 w 10000"/>
                  <a:gd name="connsiteY3-134" fmla="*/ 0 h 10041"/>
                  <a:gd name="connsiteX4-135" fmla="*/ 10000 w 10000"/>
                  <a:gd name="connsiteY4-136" fmla="*/ 41 h 10041"/>
                  <a:gd name="connsiteX5-137" fmla="*/ 8000 w 10000"/>
                  <a:gd name="connsiteY5-138" fmla="*/ 10041 h 10041"/>
                  <a:gd name="connsiteX6-139" fmla="*/ 2000 w 10000"/>
                  <a:gd name="connsiteY6-140" fmla="*/ 10041 h 10041"/>
                  <a:gd name="connsiteX7-141" fmla="*/ 0 w 10000"/>
                  <a:gd name="connsiteY7-142" fmla="*/ 41 h 10041"/>
                  <a:gd name="connsiteX0-143" fmla="*/ 0 w 10000"/>
                  <a:gd name="connsiteY0-144" fmla="*/ 135 h 10135"/>
                  <a:gd name="connsiteX1-145" fmla="*/ 3276 w 10000"/>
                  <a:gd name="connsiteY1-146" fmla="*/ 188 h 10135"/>
                  <a:gd name="connsiteX2-147" fmla="*/ 5065 w 10000"/>
                  <a:gd name="connsiteY2-148" fmla="*/ 6050 h 10135"/>
                  <a:gd name="connsiteX3-149" fmla="*/ 6469 w 10000"/>
                  <a:gd name="connsiteY3-150" fmla="*/ 0 h 10135"/>
                  <a:gd name="connsiteX4-151" fmla="*/ 10000 w 10000"/>
                  <a:gd name="connsiteY4-152" fmla="*/ 135 h 10135"/>
                  <a:gd name="connsiteX5-153" fmla="*/ 8000 w 10000"/>
                  <a:gd name="connsiteY5-154" fmla="*/ 10135 h 10135"/>
                  <a:gd name="connsiteX6-155" fmla="*/ 2000 w 10000"/>
                  <a:gd name="connsiteY6-156" fmla="*/ 10135 h 10135"/>
                  <a:gd name="connsiteX7-157" fmla="*/ 0 w 10000"/>
                  <a:gd name="connsiteY7-158" fmla="*/ 135 h 10135"/>
                  <a:gd name="connsiteX0-159" fmla="*/ 0 w 10000"/>
                  <a:gd name="connsiteY0-160" fmla="*/ 0 h 10000"/>
                  <a:gd name="connsiteX1-161" fmla="*/ 3276 w 10000"/>
                  <a:gd name="connsiteY1-162" fmla="*/ 53 h 10000"/>
                  <a:gd name="connsiteX2-163" fmla="*/ 5065 w 10000"/>
                  <a:gd name="connsiteY2-164" fmla="*/ 5915 h 10000"/>
                  <a:gd name="connsiteX3-165" fmla="*/ 6469 w 10000"/>
                  <a:gd name="connsiteY3-166" fmla="*/ 53 h 10000"/>
                  <a:gd name="connsiteX4-167" fmla="*/ 10000 w 10000"/>
                  <a:gd name="connsiteY4-168" fmla="*/ 0 h 10000"/>
                  <a:gd name="connsiteX5-169" fmla="*/ 8000 w 10000"/>
                  <a:gd name="connsiteY5-170" fmla="*/ 10000 h 10000"/>
                  <a:gd name="connsiteX6-171" fmla="*/ 2000 w 10000"/>
                  <a:gd name="connsiteY6-172" fmla="*/ 10000 h 10000"/>
                  <a:gd name="connsiteX7-173" fmla="*/ 0 w 10000"/>
                  <a:gd name="connsiteY7-174" fmla="*/ 0 h 10000"/>
                  <a:gd name="connsiteX0-175" fmla="*/ 0 w 10000"/>
                  <a:gd name="connsiteY0-176" fmla="*/ 0 h 10000"/>
                  <a:gd name="connsiteX1-177" fmla="*/ 3276 w 10000"/>
                  <a:gd name="connsiteY1-178" fmla="*/ 53 h 10000"/>
                  <a:gd name="connsiteX2-179" fmla="*/ 4968 w 10000"/>
                  <a:gd name="connsiteY2-180" fmla="*/ 5915 h 10000"/>
                  <a:gd name="connsiteX3-181" fmla="*/ 6469 w 10000"/>
                  <a:gd name="connsiteY3-182" fmla="*/ 53 h 10000"/>
                  <a:gd name="connsiteX4-183" fmla="*/ 10000 w 10000"/>
                  <a:gd name="connsiteY4-184" fmla="*/ 0 h 10000"/>
                  <a:gd name="connsiteX5-185" fmla="*/ 8000 w 10000"/>
                  <a:gd name="connsiteY5-186" fmla="*/ 10000 h 10000"/>
                  <a:gd name="connsiteX6-187" fmla="*/ 2000 w 10000"/>
                  <a:gd name="connsiteY6-188" fmla="*/ 10000 h 10000"/>
                  <a:gd name="connsiteX7-189" fmla="*/ 0 w 10000"/>
                  <a:gd name="connsiteY7-190" fmla="*/ 0 h 10000"/>
                  <a:gd name="connsiteX0-191" fmla="*/ 0 w 10000"/>
                  <a:gd name="connsiteY0-192" fmla="*/ 0 h 10000"/>
                  <a:gd name="connsiteX1-193" fmla="*/ 3276 w 10000"/>
                  <a:gd name="connsiteY1-194" fmla="*/ 53 h 10000"/>
                  <a:gd name="connsiteX2-195" fmla="*/ 4968 w 10000"/>
                  <a:gd name="connsiteY2-196" fmla="*/ 5915 h 10000"/>
                  <a:gd name="connsiteX3-197" fmla="*/ 6469 w 10000"/>
                  <a:gd name="connsiteY3-198" fmla="*/ 53 h 10000"/>
                  <a:gd name="connsiteX4-199" fmla="*/ 8105 w 10000"/>
                  <a:gd name="connsiteY4-200" fmla="*/ 16 h 10000"/>
                  <a:gd name="connsiteX5-201" fmla="*/ 10000 w 10000"/>
                  <a:gd name="connsiteY5-202" fmla="*/ 0 h 10000"/>
                  <a:gd name="connsiteX6-203" fmla="*/ 8000 w 10000"/>
                  <a:gd name="connsiteY6-204" fmla="*/ 10000 h 10000"/>
                  <a:gd name="connsiteX7-205" fmla="*/ 2000 w 10000"/>
                  <a:gd name="connsiteY7-206" fmla="*/ 10000 h 10000"/>
                  <a:gd name="connsiteX8" fmla="*/ 0 w 10000"/>
                  <a:gd name="connsiteY8" fmla="*/ 0 h 10000"/>
                  <a:gd name="connsiteX0-207" fmla="*/ 0 w 10000"/>
                  <a:gd name="connsiteY0-208" fmla="*/ 0 h 10000"/>
                  <a:gd name="connsiteX1-209" fmla="*/ 1624 w 10000"/>
                  <a:gd name="connsiteY1-210" fmla="*/ 16 h 10000"/>
                  <a:gd name="connsiteX2-211" fmla="*/ 3276 w 10000"/>
                  <a:gd name="connsiteY2-212" fmla="*/ 53 h 10000"/>
                  <a:gd name="connsiteX3-213" fmla="*/ 4968 w 10000"/>
                  <a:gd name="connsiteY3-214" fmla="*/ 5915 h 10000"/>
                  <a:gd name="connsiteX4-215" fmla="*/ 6469 w 10000"/>
                  <a:gd name="connsiteY4-216" fmla="*/ 53 h 10000"/>
                  <a:gd name="connsiteX5-217" fmla="*/ 8105 w 10000"/>
                  <a:gd name="connsiteY5-218" fmla="*/ 16 h 10000"/>
                  <a:gd name="connsiteX6-219" fmla="*/ 10000 w 10000"/>
                  <a:gd name="connsiteY6-220" fmla="*/ 0 h 10000"/>
                  <a:gd name="connsiteX7-221" fmla="*/ 8000 w 10000"/>
                  <a:gd name="connsiteY7-222" fmla="*/ 10000 h 10000"/>
                  <a:gd name="connsiteX8-223" fmla="*/ 2000 w 10000"/>
                  <a:gd name="connsiteY8-224" fmla="*/ 10000 h 10000"/>
                  <a:gd name="connsiteX9" fmla="*/ 0 w 10000"/>
                  <a:gd name="connsiteY9" fmla="*/ 0 h 10000"/>
                  <a:gd name="connsiteX0-225" fmla="*/ 0 w 10000"/>
                  <a:gd name="connsiteY0-226" fmla="*/ 0 h 10000"/>
                  <a:gd name="connsiteX1-227" fmla="*/ 1624 w 10000"/>
                  <a:gd name="connsiteY1-228" fmla="*/ 16 h 10000"/>
                  <a:gd name="connsiteX2-229" fmla="*/ 3276 w 10000"/>
                  <a:gd name="connsiteY2-230" fmla="*/ 53 h 10000"/>
                  <a:gd name="connsiteX3-231" fmla="*/ 4968 w 10000"/>
                  <a:gd name="connsiteY3-232" fmla="*/ 4229 h 10000"/>
                  <a:gd name="connsiteX4-233" fmla="*/ 6469 w 10000"/>
                  <a:gd name="connsiteY4-234" fmla="*/ 53 h 10000"/>
                  <a:gd name="connsiteX5-235" fmla="*/ 8105 w 10000"/>
                  <a:gd name="connsiteY5-236" fmla="*/ 16 h 10000"/>
                  <a:gd name="connsiteX6-237" fmla="*/ 10000 w 10000"/>
                  <a:gd name="connsiteY6-238" fmla="*/ 0 h 10000"/>
                  <a:gd name="connsiteX7-239" fmla="*/ 8000 w 10000"/>
                  <a:gd name="connsiteY7-240" fmla="*/ 10000 h 10000"/>
                  <a:gd name="connsiteX8-241" fmla="*/ 2000 w 10000"/>
                  <a:gd name="connsiteY8-242" fmla="*/ 10000 h 10000"/>
                  <a:gd name="connsiteX9-243" fmla="*/ 0 w 10000"/>
                  <a:gd name="connsiteY9-244" fmla="*/ 0 h 10000"/>
                  <a:gd name="connsiteX0-245" fmla="*/ 0 w 10000"/>
                  <a:gd name="connsiteY0-246" fmla="*/ 0 h 10000"/>
                  <a:gd name="connsiteX1-247" fmla="*/ 1624 w 10000"/>
                  <a:gd name="connsiteY1-248" fmla="*/ 16 h 10000"/>
                  <a:gd name="connsiteX2-249" fmla="*/ 3276 w 10000"/>
                  <a:gd name="connsiteY2-250" fmla="*/ 53 h 10000"/>
                  <a:gd name="connsiteX3-251" fmla="*/ 4968 w 10000"/>
                  <a:gd name="connsiteY3-252" fmla="*/ 4229 h 10000"/>
                  <a:gd name="connsiteX4-253" fmla="*/ 6469 w 10000"/>
                  <a:gd name="connsiteY4-254" fmla="*/ 53 h 10000"/>
                  <a:gd name="connsiteX5-255" fmla="*/ 8105 w 10000"/>
                  <a:gd name="connsiteY5-256" fmla="*/ 16 h 10000"/>
                  <a:gd name="connsiteX6-257" fmla="*/ 10000 w 10000"/>
                  <a:gd name="connsiteY6-258" fmla="*/ 0 h 10000"/>
                  <a:gd name="connsiteX7-259" fmla="*/ 8954 w 10000"/>
                  <a:gd name="connsiteY7-260" fmla="*/ 5056 h 10000"/>
                  <a:gd name="connsiteX8-261" fmla="*/ 8000 w 10000"/>
                  <a:gd name="connsiteY8-262" fmla="*/ 10000 h 10000"/>
                  <a:gd name="connsiteX9-263" fmla="*/ 2000 w 10000"/>
                  <a:gd name="connsiteY9-264" fmla="*/ 10000 h 10000"/>
                  <a:gd name="connsiteX10" fmla="*/ 0 w 10000"/>
                  <a:gd name="connsiteY10" fmla="*/ 0 h 10000"/>
                  <a:gd name="connsiteX0-265" fmla="*/ 0 w 10000"/>
                  <a:gd name="connsiteY0-266" fmla="*/ 59 h 10059"/>
                  <a:gd name="connsiteX1-267" fmla="*/ 1624 w 10000"/>
                  <a:gd name="connsiteY1-268" fmla="*/ 75 h 10059"/>
                  <a:gd name="connsiteX2-269" fmla="*/ 3276 w 10000"/>
                  <a:gd name="connsiteY2-270" fmla="*/ 112 h 10059"/>
                  <a:gd name="connsiteX3-271" fmla="*/ 4968 w 10000"/>
                  <a:gd name="connsiteY3-272" fmla="*/ 4288 h 10059"/>
                  <a:gd name="connsiteX4-273" fmla="*/ 6469 w 10000"/>
                  <a:gd name="connsiteY4-274" fmla="*/ 0 h 10059"/>
                  <a:gd name="connsiteX5-275" fmla="*/ 8105 w 10000"/>
                  <a:gd name="connsiteY5-276" fmla="*/ 75 h 10059"/>
                  <a:gd name="connsiteX6-277" fmla="*/ 10000 w 10000"/>
                  <a:gd name="connsiteY6-278" fmla="*/ 59 h 10059"/>
                  <a:gd name="connsiteX7-279" fmla="*/ 8954 w 10000"/>
                  <a:gd name="connsiteY7-280" fmla="*/ 5115 h 10059"/>
                  <a:gd name="connsiteX8-281" fmla="*/ 8000 w 10000"/>
                  <a:gd name="connsiteY8-282" fmla="*/ 10059 h 10059"/>
                  <a:gd name="connsiteX9-283" fmla="*/ 2000 w 10000"/>
                  <a:gd name="connsiteY9-284" fmla="*/ 10059 h 10059"/>
                  <a:gd name="connsiteX10-285" fmla="*/ 0 w 10000"/>
                  <a:gd name="connsiteY10-286" fmla="*/ 59 h 10059"/>
                  <a:gd name="connsiteX0-287" fmla="*/ 0 w 10000"/>
                  <a:gd name="connsiteY0-288" fmla="*/ 96 h 10096"/>
                  <a:gd name="connsiteX1-289" fmla="*/ 1624 w 10000"/>
                  <a:gd name="connsiteY1-290" fmla="*/ 112 h 10096"/>
                  <a:gd name="connsiteX2-291" fmla="*/ 3276 w 10000"/>
                  <a:gd name="connsiteY2-292" fmla="*/ 149 h 10096"/>
                  <a:gd name="connsiteX3-293" fmla="*/ 4968 w 10000"/>
                  <a:gd name="connsiteY3-294" fmla="*/ 4325 h 10096"/>
                  <a:gd name="connsiteX4-295" fmla="*/ 6469 w 10000"/>
                  <a:gd name="connsiteY4-296" fmla="*/ 37 h 10096"/>
                  <a:gd name="connsiteX5-297" fmla="*/ 8105 w 10000"/>
                  <a:gd name="connsiteY5-298" fmla="*/ 0 h 10096"/>
                  <a:gd name="connsiteX6-299" fmla="*/ 10000 w 10000"/>
                  <a:gd name="connsiteY6-300" fmla="*/ 96 h 10096"/>
                  <a:gd name="connsiteX7-301" fmla="*/ 8954 w 10000"/>
                  <a:gd name="connsiteY7-302" fmla="*/ 5152 h 10096"/>
                  <a:gd name="connsiteX8-303" fmla="*/ 8000 w 10000"/>
                  <a:gd name="connsiteY8-304" fmla="*/ 10096 h 10096"/>
                  <a:gd name="connsiteX9-305" fmla="*/ 2000 w 10000"/>
                  <a:gd name="connsiteY9-306" fmla="*/ 10096 h 10096"/>
                  <a:gd name="connsiteX10-307" fmla="*/ 0 w 10000"/>
                  <a:gd name="connsiteY10-308" fmla="*/ 96 h 10096"/>
                  <a:gd name="connsiteX0-309" fmla="*/ 0 w 10000"/>
                  <a:gd name="connsiteY0-310" fmla="*/ 59 h 10059"/>
                  <a:gd name="connsiteX1-311" fmla="*/ 1624 w 10000"/>
                  <a:gd name="connsiteY1-312" fmla="*/ 75 h 10059"/>
                  <a:gd name="connsiteX2-313" fmla="*/ 3276 w 10000"/>
                  <a:gd name="connsiteY2-314" fmla="*/ 112 h 10059"/>
                  <a:gd name="connsiteX3-315" fmla="*/ 4968 w 10000"/>
                  <a:gd name="connsiteY3-316" fmla="*/ 4288 h 10059"/>
                  <a:gd name="connsiteX4-317" fmla="*/ 6469 w 10000"/>
                  <a:gd name="connsiteY4-318" fmla="*/ 0 h 10059"/>
                  <a:gd name="connsiteX5-319" fmla="*/ 10000 w 10000"/>
                  <a:gd name="connsiteY5-320" fmla="*/ 59 h 10059"/>
                  <a:gd name="connsiteX6-321" fmla="*/ 8954 w 10000"/>
                  <a:gd name="connsiteY6-322" fmla="*/ 5115 h 10059"/>
                  <a:gd name="connsiteX7-323" fmla="*/ 8000 w 10000"/>
                  <a:gd name="connsiteY7-324" fmla="*/ 10059 h 10059"/>
                  <a:gd name="connsiteX8-325" fmla="*/ 2000 w 10000"/>
                  <a:gd name="connsiteY8-326" fmla="*/ 10059 h 10059"/>
                  <a:gd name="connsiteX9-327" fmla="*/ 0 w 10000"/>
                  <a:gd name="connsiteY9-328" fmla="*/ 59 h 10059"/>
                  <a:gd name="connsiteX0-329" fmla="*/ 0 w 10000"/>
                  <a:gd name="connsiteY0-330" fmla="*/ 59 h 10059"/>
                  <a:gd name="connsiteX1-331" fmla="*/ 3276 w 10000"/>
                  <a:gd name="connsiteY1-332" fmla="*/ 112 h 10059"/>
                  <a:gd name="connsiteX2-333" fmla="*/ 4968 w 10000"/>
                  <a:gd name="connsiteY2-334" fmla="*/ 4288 h 10059"/>
                  <a:gd name="connsiteX3-335" fmla="*/ 6469 w 10000"/>
                  <a:gd name="connsiteY3-336" fmla="*/ 0 h 10059"/>
                  <a:gd name="connsiteX4-337" fmla="*/ 10000 w 10000"/>
                  <a:gd name="connsiteY4-338" fmla="*/ 59 h 10059"/>
                  <a:gd name="connsiteX5-339" fmla="*/ 8954 w 10000"/>
                  <a:gd name="connsiteY5-340" fmla="*/ 5115 h 10059"/>
                  <a:gd name="connsiteX6-341" fmla="*/ 8000 w 10000"/>
                  <a:gd name="connsiteY6-342" fmla="*/ 10059 h 10059"/>
                  <a:gd name="connsiteX7-343" fmla="*/ 2000 w 10000"/>
                  <a:gd name="connsiteY7-344" fmla="*/ 10059 h 10059"/>
                  <a:gd name="connsiteX8-345" fmla="*/ 0 w 10000"/>
                  <a:gd name="connsiteY8-346" fmla="*/ 59 h 100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47" y="connsiteY6-48"/>
                  </a:cxn>
                  <a:cxn ang="0">
                    <a:pos x="connsiteX7-77" y="connsiteY7-78"/>
                  </a:cxn>
                  <a:cxn ang="0">
                    <a:pos x="connsiteX8-223" y="connsiteY8-224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98" name="直接连接符 86"/>
            <p:cNvCxnSpPr/>
            <p:nvPr/>
          </p:nvCxnSpPr>
          <p:spPr>
            <a:xfrm flipH="1" flipV="1">
              <a:off x="7870651" y="2006867"/>
              <a:ext cx="1" cy="540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867431" y="217913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肘形连接符 195"/>
            <p:cNvCxnSpPr/>
            <p:nvPr/>
          </p:nvCxnSpPr>
          <p:spPr>
            <a:xfrm>
              <a:off x="8052448" y="2913999"/>
              <a:ext cx="252000" cy="1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/>
            <p:cNvSpPr txBox="1"/>
            <p:nvPr/>
          </p:nvSpPr>
          <p:spPr>
            <a:xfrm>
              <a:off x="7688595" y="3248424"/>
              <a:ext cx="489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alu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4" grpId="0"/>
      <p:bldP spid="8" grpId="0"/>
      <p:bldP spid="95" grpId="0"/>
      <p:bldP spid="130" grpId="0"/>
      <p:bldP spid="133" grpId="0" animBg="1"/>
      <p:bldP spid="1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532918" y="2841760"/>
            <a:ext cx="3208587" cy="2849746"/>
            <a:chOff x="4532918" y="2841760"/>
            <a:chExt cx="3208587" cy="2849746"/>
          </a:xfrm>
        </p:grpSpPr>
        <p:sp>
          <p:nvSpPr>
            <p:cNvPr id="49" name="流程图: 手动输入 48"/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0" name="肘形连接符 83"/>
            <p:cNvCxnSpPr>
              <a:stCxn id="32" idx="3"/>
              <a:endCxn id="49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279082" y="3157010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srcB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91" name="肘形连接符 79"/>
            <p:cNvCxnSpPr>
              <a:stCxn id="49" idx="3"/>
              <a:endCxn id="87" idx="1"/>
            </p:cNvCxnSpPr>
            <p:nvPr/>
          </p:nvCxnSpPr>
          <p:spPr>
            <a:xfrm flipV="1">
              <a:off x="6617674" y="3157011"/>
              <a:ext cx="1063852" cy="2310308"/>
            </a:xfrm>
            <a:prstGeom prst="bentConnector3">
              <a:avLst>
                <a:gd name="adj1" fmla="val 6658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6612494" y="5160807"/>
              <a:ext cx="732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组合 230"/>
          <p:cNvGrpSpPr/>
          <p:nvPr/>
        </p:nvGrpSpPr>
        <p:grpSpPr>
          <a:xfrm>
            <a:off x="4532918" y="2841760"/>
            <a:ext cx="3208587" cy="2849746"/>
            <a:chOff x="4532918" y="2841760"/>
            <a:chExt cx="3208587" cy="2849746"/>
          </a:xfrm>
        </p:grpSpPr>
        <p:sp>
          <p:nvSpPr>
            <p:cNvPr id="232" name="流程图: 手动输入 231"/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3" name="肘形连接符 83"/>
            <p:cNvCxnSpPr>
              <a:endCxn id="232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/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37" name="直接连接符 236"/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7279082" y="3157010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srcB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6612494" y="5160807"/>
              <a:ext cx="732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肘形连接符 79"/>
          <p:cNvCxnSpPr/>
          <p:nvPr/>
        </p:nvCxnSpPr>
        <p:spPr>
          <a:xfrm flipV="1">
            <a:off x="6621542" y="3156241"/>
            <a:ext cx="1063852" cy="2310308"/>
          </a:xfrm>
          <a:prstGeom prst="bentConnector3">
            <a:avLst>
              <a:gd name="adj1" fmla="val 6673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sw</a:t>
            </a:r>
            <a:r>
              <a:rPr lang="en-US" altLang="zh-CN" sz="4000" dirty="0">
                <a:latin typeface="Courier New" panose="02070309020205020404" pitchFamily="49" charset="0"/>
              </a:rPr>
              <a:t> rt, </a:t>
            </a:r>
            <a:r>
              <a:rPr lang="en-US" altLang="zh-CN" sz="4000" dirty="0" err="1">
                <a:latin typeface="Courier New" panose="02070309020205020404" pitchFamily="49" charset="0"/>
              </a:rPr>
              <a:t>imm</a:t>
            </a:r>
            <a:r>
              <a:rPr lang="en-US" altLang="zh-CN" sz="4000" dirty="0">
                <a:latin typeface="Courier New" panose="02070309020205020404" pitchFamily="49" charset="0"/>
              </a:rPr>
              <a:t>(</a:t>
            </a:r>
            <a:r>
              <a:rPr lang="en-US" altLang="zh-CN" sz="4000" dirty="0" err="1">
                <a:latin typeface="Courier New" panose="02070309020205020404" pitchFamily="49" charset="0"/>
              </a:rPr>
              <a:t>rs</a:t>
            </a:r>
            <a:r>
              <a:rPr lang="en-US" altLang="zh-CN" sz="4000" dirty="0">
                <a:latin typeface="Courier New" panose="02070309020205020404" pitchFamily="49" charset="0"/>
              </a:rPr>
              <a:t>)</a:t>
            </a:r>
            <a:endParaRPr lang="zh-CN" altLang="en-US" sz="4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4509037" y="2512405"/>
            <a:ext cx="1290005" cy="555497"/>
            <a:chOff x="4509037" y="2512405"/>
            <a:chExt cx="1290005" cy="555497"/>
          </a:xfrm>
        </p:grpSpPr>
        <p:cxnSp>
          <p:nvCxnSpPr>
            <p:cNvPr id="41" name="肘形连接符 70"/>
            <p:cNvCxnSpPr>
              <a:stCxn id="32" idx="3"/>
              <a:endCxn id="72" idx="1"/>
            </p:cNvCxnSpPr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6" name="肘形连接符 121"/>
          <p:cNvCxnSpPr>
            <a:stCxn id="152" idx="3"/>
            <a:endCxn id="77" idx="1"/>
          </p:cNvCxnSpPr>
          <p:nvPr/>
        </p:nvCxnSpPr>
        <p:spPr>
          <a:xfrm flipH="1">
            <a:off x="5806259" y="3108600"/>
            <a:ext cx="3711113" cy="909859"/>
          </a:xfrm>
          <a:prstGeom prst="bentConnector5">
            <a:avLst>
              <a:gd name="adj1" fmla="val -54063"/>
              <a:gd name="adj2" fmla="val 396216"/>
              <a:gd name="adj3" fmla="val 10616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976224" y="341348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cxnSp>
        <p:nvCxnSpPr>
          <p:cNvPr id="118" name="肘形连接符 206"/>
          <p:cNvCxnSpPr>
            <a:endCxn id="76" idx="1"/>
          </p:cNvCxnSpPr>
          <p:nvPr/>
        </p:nvCxnSpPr>
        <p:spPr>
          <a:xfrm>
            <a:off x="4532918" y="2841760"/>
            <a:ext cx="1275501" cy="864112"/>
          </a:xfrm>
          <a:prstGeom prst="bentConnector3">
            <a:avLst>
              <a:gd name="adj1" fmla="val 310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5212241" y="36405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121" name="直接连接符 120"/>
          <p:cNvCxnSpPr/>
          <p:nvPr/>
        </p:nvCxnSpPr>
        <p:spPr>
          <a:xfrm flipH="1">
            <a:off x="5226274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799042" y="1729867"/>
            <a:ext cx="1883243" cy="2692730"/>
            <a:chOff x="5799042" y="1729867"/>
            <a:chExt cx="1883243" cy="2692730"/>
          </a:xfrm>
        </p:grpSpPr>
        <p:cxnSp>
          <p:nvCxnSpPr>
            <p:cNvPr id="47" name="直接连接符 46"/>
            <p:cNvCxnSpPr>
              <a:endCxn id="48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81" name="直接连接符 80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文本框 79"/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13" name="文本框 112"/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90" name="肘形连接符 76"/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93" name="直接连接符 92"/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47"/>
            <p:cNvCxnSpPr/>
            <p:nvPr/>
          </p:nvCxnSpPr>
          <p:spPr>
            <a:xfrm flipH="1" flipV="1">
              <a:off x="6458823" y="1996734"/>
              <a:ext cx="1557" cy="46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6082178" y="17298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446459" y="200510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240347" y="2844979"/>
            <a:ext cx="1831121" cy="2140098"/>
            <a:chOff x="2240347" y="2844979"/>
            <a:chExt cx="1831121" cy="2140098"/>
          </a:xfrm>
        </p:grpSpPr>
        <p:grpSp>
          <p:nvGrpSpPr>
            <p:cNvPr id="134" name="组合 133"/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流程图: 手动操作 90"/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文本框 136"/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40" name="肘形连接符 164"/>
            <p:cNvCxnSpPr>
              <a:stCxn id="105" idx="3"/>
              <a:endCxn id="137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肘形连接符 168"/>
            <p:cNvCxnSpPr>
              <a:stCxn id="139" idx="3"/>
              <a:endCxn id="104" idx="1"/>
            </p:cNvCxnSpPr>
            <p:nvPr/>
          </p:nvCxnSpPr>
          <p:spPr>
            <a:xfrm flipH="1" flipV="1">
              <a:off x="2240347" y="2844980"/>
              <a:ext cx="1597500" cy="1508838"/>
            </a:xfrm>
            <a:prstGeom prst="bentConnector5">
              <a:avLst>
                <a:gd name="adj1" fmla="val -14310"/>
                <a:gd name="adj2" fmla="val -40953"/>
                <a:gd name="adj3" fmla="val 13087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28" name="肘形连接符 7"/>
            <p:cNvCxnSpPr>
              <a:stCxn id="105" idx="3"/>
              <a:endCxn id="31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39" name="直接连接符 38"/>
            <p:cNvCxnSpPr>
              <a:stCxn id="103" idx="0"/>
              <a:endCxn id="40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107" name="直接连接符 106"/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文本框 108"/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62253" y="2523234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46" name="肘形连接符 195"/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702902" y="2234566"/>
            <a:ext cx="843160" cy="1750991"/>
            <a:chOff x="8702902" y="2234566"/>
            <a:chExt cx="843160" cy="1750991"/>
          </a:xfrm>
        </p:grpSpPr>
        <p:grpSp>
          <p:nvGrpSpPr>
            <p:cNvPr id="149" name="组合 148"/>
            <p:cNvGrpSpPr/>
            <p:nvPr/>
          </p:nvGrpSpPr>
          <p:grpSpPr>
            <a:xfrm>
              <a:off x="8702902" y="2685775"/>
              <a:ext cx="843160" cy="1068616"/>
              <a:chOff x="1430621" y="3390376"/>
              <a:chExt cx="843160" cy="1068616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1431659" y="3390376"/>
                <a:ext cx="814951" cy="1068616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数据存储器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430621" y="3659313"/>
                <a:ext cx="277246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885573" y="3659312"/>
                <a:ext cx="359518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842894" y="3968835"/>
                <a:ext cx="430887" cy="488078"/>
              </a:xfrm>
              <a:prstGeom prst="rect">
                <a:avLst/>
              </a:prstGeom>
              <a:noFill/>
            </p:spPr>
            <p:txBody>
              <a:bodyPr vert="eaVert" wrap="none" tIns="36000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1439255" y="4130803"/>
                <a:ext cx="372341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1852344" y="3405285"/>
                <a:ext cx="394266" cy="249008"/>
              </a:xfrm>
              <a:prstGeom prst="rect">
                <a:avLst/>
              </a:prstGeom>
              <a:noFill/>
            </p:spPr>
            <p:txBody>
              <a:bodyPr wrap="none" lIns="72000" tIns="18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>
                <a:off x="1624607" y="3394820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9" name="直接连接符 158"/>
            <p:cNvCxnSpPr>
              <a:endCxn id="160" idx="2"/>
            </p:cNvCxnSpPr>
            <p:nvPr/>
          </p:nvCxnSpPr>
          <p:spPr>
            <a:xfrm flipV="1">
              <a:off x="8954817" y="2496176"/>
              <a:ext cx="0" cy="24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/>
            <p:cNvSpPr txBox="1"/>
            <p:nvPr/>
          </p:nvSpPr>
          <p:spPr>
            <a:xfrm>
              <a:off x="8751877" y="2234566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720312" y="3708558"/>
              <a:ext cx="802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dmem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12013" y="1729867"/>
            <a:ext cx="1194850" cy="1604833"/>
            <a:chOff x="7512013" y="1729867"/>
            <a:chExt cx="1194850" cy="1604833"/>
          </a:xfrm>
        </p:grpSpPr>
        <p:grpSp>
          <p:nvGrpSpPr>
            <p:cNvPr id="84" name="组合 83"/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85" name="流程图: 手动操作 90"/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246 h 10246"/>
                  <a:gd name="connsiteX1-3" fmla="*/ 5579 w 10000"/>
                  <a:gd name="connsiteY1-4" fmla="*/ 0 h 10246"/>
                  <a:gd name="connsiteX2-5" fmla="*/ 10000 w 10000"/>
                  <a:gd name="connsiteY2-6" fmla="*/ 246 h 10246"/>
                  <a:gd name="connsiteX3-7" fmla="*/ 8000 w 10000"/>
                  <a:gd name="connsiteY3-8" fmla="*/ 10246 h 10246"/>
                  <a:gd name="connsiteX4-9" fmla="*/ 2000 w 10000"/>
                  <a:gd name="connsiteY4-10" fmla="*/ 10246 h 10246"/>
                  <a:gd name="connsiteX5" fmla="*/ 0 w 10000"/>
                  <a:gd name="connsiteY5" fmla="*/ 246 h 10246"/>
                  <a:gd name="connsiteX0-11" fmla="*/ 0 w 10000"/>
                  <a:gd name="connsiteY0-12" fmla="*/ 246 h 10246"/>
                  <a:gd name="connsiteX1-13" fmla="*/ 6642 w 10000"/>
                  <a:gd name="connsiteY1-14" fmla="*/ 0 h 10246"/>
                  <a:gd name="connsiteX2-15" fmla="*/ 10000 w 10000"/>
                  <a:gd name="connsiteY2-16" fmla="*/ 246 h 10246"/>
                  <a:gd name="connsiteX3-17" fmla="*/ 8000 w 10000"/>
                  <a:gd name="connsiteY3-18" fmla="*/ 10246 h 10246"/>
                  <a:gd name="connsiteX4-19" fmla="*/ 2000 w 10000"/>
                  <a:gd name="connsiteY4-20" fmla="*/ 10246 h 10246"/>
                  <a:gd name="connsiteX5-21" fmla="*/ 0 w 10000"/>
                  <a:gd name="connsiteY5-22" fmla="*/ 246 h 10246"/>
                  <a:gd name="connsiteX0-23" fmla="*/ 0 w 10000"/>
                  <a:gd name="connsiteY0-24" fmla="*/ 246 h 10246"/>
                  <a:gd name="connsiteX1-25" fmla="*/ 2072 w 10000"/>
                  <a:gd name="connsiteY1-26" fmla="*/ 0 h 10246"/>
                  <a:gd name="connsiteX2-27" fmla="*/ 6642 w 10000"/>
                  <a:gd name="connsiteY2-28" fmla="*/ 0 h 10246"/>
                  <a:gd name="connsiteX3-29" fmla="*/ 10000 w 10000"/>
                  <a:gd name="connsiteY3-30" fmla="*/ 246 h 10246"/>
                  <a:gd name="connsiteX4-31" fmla="*/ 8000 w 10000"/>
                  <a:gd name="connsiteY4-32" fmla="*/ 10246 h 10246"/>
                  <a:gd name="connsiteX5-33" fmla="*/ 2000 w 10000"/>
                  <a:gd name="connsiteY5-34" fmla="*/ 10246 h 10246"/>
                  <a:gd name="connsiteX6" fmla="*/ 0 w 10000"/>
                  <a:gd name="connsiteY6" fmla="*/ 246 h 10246"/>
                  <a:gd name="connsiteX0-35" fmla="*/ 0 w 10000"/>
                  <a:gd name="connsiteY0-36" fmla="*/ 246 h 10246"/>
                  <a:gd name="connsiteX1-37" fmla="*/ 4091 w 10000"/>
                  <a:gd name="connsiteY1-38" fmla="*/ 0 h 10246"/>
                  <a:gd name="connsiteX2-39" fmla="*/ 6642 w 10000"/>
                  <a:gd name="connsiteY2-40" fmla="*/ 0 h 10246"/>
                  <a:gd name="connsiteX3-41" fmla="*/ 10000 w 10000"/>
                  <a:gd name="connsiteY3-42" fmla="*/ 246 h 10246"/>
                  <a:gd name="connsiteX4-43" fmla="*/ 8000 w 10000"/>
                  <a:gd name="connsiteY4-44" fmla="*/ 10246 h 10246"/>
                  <a:gd name="connsiteX5-45" fmla="*/ 2000 w 10000"/>
                  <a:gd name="connsiteY5-46" fmla="*/ 10246 h 10246"/>
                  <a:gd name="connsiteX6-47" fmla="*/ 0 w 10000"/>
                  <a:gd name="connsiteY6-48" fmla="*/ 246 h 10246"/>
                  <a:gd name="connsiteX0-49" fmla="*/ 0 w 10000"/>
                  <a:gd name="connsiteY0-50" fmla="*/ 451 h 10451"/>
                  <a:gd name="connsiteX1-51" fmla="*/ 4091 w 10000"/>
                  <a:gd name="connsiteY1-52" fmla="*/ 205 h 10451"/>
                  <a:gd name="connsiteX2-53" fmla="*/ 5366 w 10000"/>
                  <a:gd name="connsiteY2-54" fmla="*/ 0 h 10451"/>
                  <a:gd name="connsiteX3-55" fmla="*/ 6642 w 10000"/>
                  <a:gd name="connsiteY3-56" fmla="*/ 205 h 10451"/>
                  <a:gd name="connsiteX4-57" fmla="*/ 10000 w 10000"/>
                  <a:gd name="connsiteY4-58" fmla="*/ 451 h 10451"/>
                  <a:gd name="connsiteX5-59" fmla="*/ 8000 w 10000"/>
                  <a:gd name="connsiteY5-60" fmla="*/ 10451 h 10451"/>
                  <a:gd name="connsiteX6-61" fmla="*/ 2000 w 10000"/>
                  <a:gd name="connsiteY6-62" fmla="*/ 10451 h 10451"/>
                  <a:gd name="connsiteX7" fmla="*/ 0 w 10000"/>
                  <a:gd name="connsiteY7" fmla="*/ 451 h 10451"/>
                  <a:gd name="connsiteX0-63" fmla="*/ 0 w 10000"/>
                  <a:gd name="connsiteY0-64" fmla="*/ 246 h 10246"/>
                  <a:gd name="connsiteX1-65" fmla="*/ 4091 w 10000"/>
                  <a:gd name="connsiteY1-66" fmla="*/ 0 h 10246"/>
                  <a:gd name="connsiteX2-67" fmla="*/ 5260 w 10000"/>
                  <a:gd name="connsiteY2-68" fmla="*/ 6161 h 10246"/>
                  <a:gd name="connsiteX3-69" fmla="*/ 6642 w 10000"/>
                  <a:gd name="connsiteY3-70" fmla="*/ 0 h 10246"/>
                  <a:gd name="connsiteX4-71" fmla="*/ 10000 w 10000"/>
                  <a:gd name="connsiteY4-72" fmla="*/ 246 h 10246"/>
                  <a:gd name="connsiteX5-73" fmla="*/ 8000 w 10000"/>
                  <a:gd name="connsiteY5-74" fmla="*/ 10246 h 10246"/>
                  <a:gd name="connsiteX6-75" fmla="*/ 2000 w 10000"/>
                  <a:gd name="connsiteY6-76" fmla="*/ 10246 h 10246"/>
                  <a:gd name="connsiteX7-77" fmla="*/ 0 w 10000"/>
                  <a:gd name="connsiteY7-78" fmla="*/ 246 h 10246"/>
                  <a:gd name="connsiteX0-79" fmla="*/ 0 w 10000"/>
                  <a:gd name="connsiteY0-80" fmla="*/ 246 h 10246"/>
                  <a:gd name="connsiteX1-81" fmla="*/ 3666 w 10000"/>
                  <a:gd name="connsiteY1-82" fmla="*/ 205 h 10246"/>
                  <a:gd name="connsiteX2-83" fmla="*/ 5260 w 10000"/>
                  <a:gd name="connsiteY2-84" fmla="*/ 6161 h 10246"/>
                  <a:gd name="connsiteX3-85" fmla="*/ 6642 w 10000"/>
                  <a:gd name="connsiteY3-86" fmla="*/ 0 h 10246"/>
                  <a:gd name="connsiteX4-87" fmla="*/ 10000 w 10000"/>
                  <a:gd name="connsiteY4-88" fmla="*/ 246 h 10246"/>
                  <a:gd name="connsiteX5-89" fmla="*/ 8000 w 10000"/>
                  <a:gd name="connsiteY5-90" fmla="*/ 10246 h 10246"/>
                  <a:gd name="connsiteX6-91" fmla="*/ 2000 w 10000"/>
                  <a:gd name="connsiteY6-92" fmla="*/ 10246 h 10246"/>
                  <a:gd name="connsiteX7-93" fmla="*/ 0 w 10000"/>
                  <a:gd name="connsiteY7-94" fmla="*/ 246 h 10246"/>
                  <a:gd name="connsiteX0-95" fmla="*/ 0 w 10000"/>
                  <a:gd name="connsiteY0-96" fmla="*/ 41 h 10041"/>
                  <a:gd name="connsiteX1-97" fmla="*/ 3666 w 10000"/>
                  <a:gd name="connsiteY1-98" fmla="*/ 0 h 10041"/>
                  <a:gd name="connsiteX2-99" fmla="*/ 5260 w 10000"/>
                  <a:gd name="connsiteY2-100" fmla="*/ 5956 h 10041"/>
                  <a:gd name="connsiteX3-101" fmla="*/ 6323 w 10000"/>
                  <a:gd name="connsiteY3-102" fmla="*/ 0 h 10041"/>
                  <a:gd name="connsiteX4-103" fmla="*/ 10000 w 10000"/>
                  <a:gd name="connsiteY4-104" fmla="*/ 41 h 10041"/>
                  <a:gd name="connsiteX5-105" fmla="*/ 8000 w 10000"/>
                  <a:gd name="connsiteY5-106" fmla="*/ 10041 h 10041"/>
                  <a:gd name="connsiteX6-107" fmla="*/ 2000 w 10000"/>
                  <a:gd name="connsiteY6-108" fmla="*/ 10041 h 10041"/>
                  <a:gd name="connsiteX7-109" fmla="*/ 0 w 10000"/>
                  <a:gd name="connsiteY7-110" fmla="*/ 41 h 10041"/>
                  <a:gd name="connsiteX0-111" fmla="*/ 0 w 10000"/>
                  <a:gd name="connsiteY0-112" fmla="*/ 41 h 10041"/>
                  <a:gd name="connsiteX1-113" fmla="*/ 3666 w 10000"/>
                  <a:gd name="connsiteY1-114" fmla="*/ 0 h 10041"/>
                  <a:gd name="connsiteX2-115" fmla="*/ 5065 w 10000"/>
                  <a:gd name="connsiteY2-116" fmla="*/ 5956 h 10041"/>
                  <a:gd name="connsiteX3-117" fmla="*/ 6323 w 10000"/>
                  <a:gd name="connsiteY3-118" fmla="*/ 0 h 10041"/>
                  <a:gd name="connsiteX4-119" fmla="*/ 10000 w 10000"/>
                  <a:gd name="connsiteY4-120" fmla="*/ 41 h 10041"/>
                  <a:gd name="connsiteX5-121" fmla="*/ 8000 w 10000"/>
                  <a:gd name="connsiteY5-122" fmla="*/ 10041 h 10041"/>
                  <a:gd name="connsiteX6-123" fmla="*/ 2000 w 10000"/>
                  <a:gd name="connsiteY6-124" fmla="*/ 10041 h 10041"/>
                  <a:gd name="connsiteX7-125" fmla="*/ 0 w 10000"/>
                  <a:gd name="connsiteY7-126" fmla="*/ 41 h 10041"/>
                  <a:gd name="connsiteX0-127" fmla="*/ 0 w 10000"/>
                  <a:gd name="connsiteY0-128" fmla="*/ 41 h 10041"/>
                  <a:gd name="connsiteX1-129" fmla="*/ 3276 w 10000"/>
                  <a:gd name="connsiteY1-130" fmla="*/ 94 h 10041"/>
                  <a:gd name="connsiteX2-131" fmla="*/ 5065 w 10000"/>
                  <a:gd name="connsiteY2-132" fmla="*/ 5956 h 10041"/>
                  <a:gd name="connsiteX3-133" fmla="*/ 6323 w 10000"/>
                  <a:gd name="connsiteY3-134" fmla="*/ 0 h 10041"/>
                  <a:gd name="connsiteX4-135" fmla="*/ 10000 w 10000"/>
                  <a:gd name="connsiteY4-136" fmla="*/ 41 h 10041"/>
                  <a:gd name="connsiteX5-137" fmla="*/ 8000 w 10000"/>
                  <a:gd name="connsiteY5-138" fmla="*/ 10041 h 10041"/>
                  <a:gd name="connsiteX6-139" fmla="*/ 2000 w 10000"/>
                  <a:gd name="connsiteY6-140" fmla="*/ 10041 h 10041"/>
                  <a:gd name="connsiteX7-141" fmla="*/ 0 w 10000"/>
                  <a:gd name="connsiteY7-142" fmla="*/ 41 h 10041"/>
                  <a:gd name="connsiteX0-143" fmla="*/ 0 w 10000"/>
                  <a:gd name="connsiteY0-144" fmla="*/ 135 h 10135"/>
                  <a:gd name="connsiteX1-145" fmla="*/ 3276 w 10000"/>
                  <a:gd name="connsiteY1-146" fmla="*/ 188 h 10135"/>
                  <a:gd name="connsiteX2-147" fmla="*/ 5065 w 10000"/>
                  <a:gd name="connsiteY2-148" fmla="*/ 6050 h 10135"/>
                  <a:gd name="connsiteX3-149" fmla="*/ 6469 w 10000"/>
                  <a:gd name="connsiteY3-150" fmla="*/ 0 h 10135"/>
                  <a:gd name="connsiteX4-151" fmla="*/ 10000 w 10000"/>
                  <a:gd name="connsiteY4-152" fmla="*/ 135 h 10135"/>
                  <a:gd name="connsiteX5-153" fmla="*/ 8000 w 10000"/>
                  <a:gd name="connsiteY5-154" fmla="*/ 10135 h 10135"/>
                  <a:gd name="connsiteX6-155" fmla="*/ 2000 w 10000"/>
                  <a:gd name="connsiteY6-156" fmla="*/ 10135 h 10135"/>
                  <a:gd name="connsiteX7-157" fmla="*/ 0 w 10000"/>
                  <a:gd name="connsiteY7-158" fmla="*/ 135 h 10135"/>
                  <a:gd name="connsiteX0-159" fmla="*/ 0 w 10000"/>
                  <a:gd name="connsiteY0-160" fmla="*/ 0 h 10000"/>
                  <a:gd name="connsiteX1-161" fmla="*/ 3276 w 10000"/>
                  <a:gd name="connsiteY1-162" fmla="*/ 53 h 10000"/>
                  <a:gd name="connsiteX2-163" fmla="*/ 5065 w 10000"/>
                  <a:gd name="connsiteY2-164" fmla="*/ 5915 h 10000"/>
                  <a:gd name="connsiteX3-165" fmla="*/ 6469 w 10000"/>
                  <a:gd name="connsiteY3-166" fmla="*/ 53 h 10000"/>
                  <a:gd name="connsiteX4-167" fmla="*/ 10000 w 10000"/>
                  <a:gd name="connsiteY4-168" fmla="*/ 0 h 10000"/>
                  <a:gd name="connsiteX5-169" fmla="*/ 8000 w 10000"/>
                  <a:gd name="connsiteY5-170" fmla="*/ 10000 h 10000"/>
                  <a:gd name="connsiteX6-171" fmla="*/ 2000 w 10000"/>
                  <a:gd name="connsiteY6-172" fmla="*/ 10000 h 10000"/>
                  <a:gd name="connsiteX7-173" fmla="*/ 0 w 10000"/>
                  <a:gd name="connsiteY7-174" fmla="*/ 0 h 10000"/>
                  <a:gd name="connsiteX0-175" fmla="*/ 0 w 10000"/>
                  <a:gd name="connsiteY0-176" fmla="*/ 0 h 10000"/>
                  <a:gd name="connsiteX1-177" fmla="*/ 3276 w 10000"/>
                  <a:gd name="connsiteY1-178" fmla="*/ 53 h 10000"/>
                  <a:gd name="connsiteX2-179" fmla="*/ 4968 w 10000"/>
                  <a:gd name="connsiteY2-180" fmla="*/ 5915 h 10000"/>
                  <a:gd name="connsiteX3-181" fmla="*/ 6469 w 10000"/>
                  <a:gd name="connsiteY3-182" fmla="*/ 53 h 10000"/>
                  <a:gd name="connsiteX4-183" fmla="*/ 10000 w 10000"/>
                  <a:gd name="connsiteY4-184" fmla="*/ 0 h 10000"/>
                  <a:gd name="connsiteX5-185" fmla="*/ 8000 w 10000"/>
                  <a:gd name="connsiteY5-186" fmla="*/ 10000 h 10000"/>
                  <a:gd name="connsiteX6-187" fmla="*/ 2000 w 10000"/>
                  <a:gd name="connsiteY6-188" fmla="*/ 10000 h 10000"/>
                  <a:gd name="connsiteX7-189" fmla="*/ 0 w 10000"/>
                  <a:gd name="connsiteY7-190" fmla="*/ 0 h 10000"/>
                  <a:gd name="connsiteX0-191" fmla="*/ 0 w 10000"/>
                  <a:gd name="connsiteY0-192" fmla="*/ 0 h 10000"/>
                  <a:gd name="connsiteX1-193" fmla="*/ 3276 w 10000"/>
                  <a:gd name="connsiteY1-194" fmla="*/ 53 h 10000"/>
                  <a:gd name="connsiteX2-195" fmla="*/ 4968 w 10000"/>
                  <a:gd name="connsiteY2-196" fmla="*/ 5915 h 10000"/>
                  <a:gd name="connsiteX3-197" fmla="*/ 6469 w 10000"/>
                  <a:gd name="connsiteY3-198" fmla="*/ 53 h 10000"/>
                  <a:gd name="connsiteX4-199" fmla="*/ 8105 w 10000"/>
                  <a:gd name="connsiteY4-200" fmla="*/ 16 h 10000"/>
                  <a:gd name="connsiteX5-201" fmla="*/ 10000 w 10000"/>
                  <a:gd name="connsiteY5-202" fmla="*/ 0 h 10000"/>
                  <a:gd name="connsiteX6-203" fmla="*/ 8000 w 10000"/>
                  <a:gd name="connsiteY6-204" fmla="*/ 10000 h 10000"/>
                  <a:gd name="connsiteX7-205" fmla="*/ 2000 w 10000"/>
                  <a:gd name="connsiteY7-206" fmla="*/ 10000 h 10000"/>
                  <a:gd name="connsiteX8" fmla="*/ 0 w 10000"/>
                  <a:gd name="connsiteY8" fmla="*/ 0 h 10000"/>
                  <a:gd name="connsiteX0-207" fmla="*/ 0 w 10000"/>
                  <a:gd name="connsiteY0-208" fmla="*/ 0 h 10000"/>
                  <a:gd name="connsiteX1-209" fmla="*/ 1624 w 10000"/>
                  <a:gd name="connsiteY1-210" fmla="*/ 16 h 10000"/>
                  <a:gd name="connsiteX2-211" fmla="*/ 3276 w 10000"/>
                  <a:gd name="connsiteY2-212" fmla="*/ 53 h 10000"/>
                  <a:gd name="connsiteX3-213" fmla="*/ 4968 w 10000"/>
                  <a:gd name="connsiteY3-214" fmla="*/ 5915 h 10000"/>
                  <a:gd name="connsiteX4-215" fmla="*/ 6469 w 10000"/>
                  <a:gd name="connsiteY4-216" fmla="*/ 53 h 10000"/>
                  <a:gd name="connsiteX5-217" fmla="*/ 8105 w 10000"/>
                  <a:gd name="connsiteY5-218" fmla="*/ 16 h 10000"/>
                  <a:gd name="connsiteX6-219" fmla="*/ 10000 w 10000"/>
                  <a:gd name="connsiteY6-220" fmla="*/ 0 h 10000"/>
                  <a:gd name="connsiteX7-221" fmla="*/ 8000 w 10000"/>
                  <a:gd name="connsiteY7-222" fmla="*/ 10000 h 10000"/>
                  <a:gd name="connsiteX8-223" fmla="*/ 2000 w 10000"/>
                  <a:gd name="connsiteY8-224" fmla="*/ 10000 h 10000"/>
                  <a:gd name="connsiteX9" fmla="*/ 0 w 10000"/>
                  <a:gd name="connsiteY9" fmla="*/ 0 h 10000"/>
                  <a:gd name="connsiteX0-225" fmla="*/ 0 w 10000"/>
                  <a:gd name="connsiteY0-226" fmla="*/ 0 h 10000"/>
                  <a:gd name="connsiteX1-227" fmla="*/ 1624 w 10000"/>
                  <a:gd name="connsiteY1-228" fmla="*/ 16 h 10000"/>
                  <a:gd name="connsiteX2-229" fmla="*/ 3276 w 10000"/>
                  <a:gd name="connsiteY2-230" fmla="*/ 53 h 10000"/>
                  <a:gd name="connsiteX3-231" fmla="*/ 4968 w 10000"/>
                  <a:gd name="connsiteY3-232" fmla="*/ 4229 h 10000"/>
                  <a:gd name="connsiteX4-233" fmla="*/ 6469 w 10000"/>
                  <a:gd name="connsiteY4-234" fmla="*/ 53 h 10000"/>
                  <a:gd name="connsiteX5-235" fmla="*/ 8105 w 10000"/>
                  <a:gd name="connsiteY5-236" fmla="*/ 16 h 10000"/>
                  <a:gd name="connsiteX6-237" fmla="*/ 10000 w 10000"/>
                  <a:gd name="connsiteY6-238" fmla="*/ 0 h 10000"/>
                  <a:gd name="connsiteX7-239" fmla="*/ 8000 w 10000"/>
                  <a:gd name="connsiteY7-240" fmla="*/ 10000 h 10000"/>
                  <a:gd name="connsiteX8-241" fmla="*/ 2000 w 10000"/>
                  <a:gd name="connsiteY8-242" fmla="*/ 10000 h 10000"/>
                  <a:gd name="connsiteX9-243" fmla="*/ 0 w 10000"/>
                  <a:gd name="connsiteY9-244" fmla="*/ 0 h 10000"/>
                  <a:gd name="connsiteX0-245" fmla="*/ 0 w 10000"/>
                  <a:gd name="connsiteY0-246" fmla="*/ 0 h 10000"/>
                  <a:gd name="connsiteX1-247" fmla="*/ 1624 w 10000"/>
                  <a:gd name="connsiteY1-248" fmla="*/ 16 h 10000"/>
                  <a:gd name="connsiteX2-249" fmla="*/ 3276 w 10000"/>
                  <a:gd name="connsiteY2-250" fmla="*/ 53 h 10000"/>
                  <a:gd name="connsiteX3-251" fmla="*/ 4968 w 10000"/>
                  <a:gd name="connsiteY3-252" fmla="*/ 4229 h 10000"/>
                  <a:gd name="connsiteX4-253" fmla="*/ 6469 w 10000"/>
                  <a:gd name="connsiteY4-254" fmla="*/ 53 h 10000"/>
                  <a:gd name="connsiteX5-255" fmla="*/ 8105 w 10000"/>
                  <a:gd name="connsiteY5-256" fmla="*/ 16 h 10000"/>
                  <a:gd name="connsiteX6-257" fmla="*/ 10000 w 10000"/>
                  <a:gd name="connsiteY6-258" fmla="*/ 0 h 10000"/>
                  <a:gd name="connsiteX7-259" fmla="*/ 8954 w 10000"/>
                  <a:gd name="connsiteY7-260" fmla="*/ 5056 h 10000"/>
                  <a:gd name="connsiteX8-261" fmla="*/ 8000 w 10000"/>
                  <a:gd name="connsiteY8-262" fmla="*/ 10000 h 10000"/>
                  <a:gd name="connsiteX9-263" fmla="*/ 2000 w 10000"/>
                  <a:gd name="connsiteY9-264" fmla="*/ 10000 h 10000"/>
                  <a:gd name="connsiteX10" fmla="*/ 0 w 10000"/>
                  <a:gd name="connsiteY10" fmla="*/ 0 h 10000"/>
                  <a:gd name="connsiteX0-265" fmla="*/ 0 w 10000"/>
                  <a:gd name="connsiteY0-266" fmla="*/ 59 h 10059"/>
                  <a:gd name="connsiteX1-267" fmla="*/ 1624 w 10000"/>
                  <a:gd name="connsiteY1-268" fmla="*/ 75 h 10059"/>
                  <a:gd name="connsiteX2-269" fmla="*/ 3276 w 10000"/>
                  <a:gd name="connsiteY2-270" fmla="*/ 112 h 10059"/>
                  <a:gd name="connsiteX3-271" fmla="*/ 4968 w 10000"/>
                  <a:gd name="connsiteY3-272" fmla="*/ 4288 h 10059"/>
                  <a:gd name="connsiteX4-273" fmla="*/ 6469 w 10000"/>
                  <a:gd name="connsiteY4-274" fmla="*/ 0 h 10059"/>
                  <a:gd name="connsiteX5-275" fmla="*/ 8105 w 10000"/>
                  <a:gd name="connsiteY5-276" fmla="*/ 75 h 10059"/>
                  <a:gd name="connsiteX6-277" fmla="*/ 10000 w 10000"/>
                  <a:gd name="connsiteY6-278" fmla="*/ 59 h 10059"/>
                  <a:gd name="connsiteX7-279" fmla="*/ 8954 w 10000"/>
                  <a:gd name="connsiteY7-280" fmla="*/ 5115 h 10059"/>
                  <a:gd name="connsiteX8-281" fmla="*/ 8000 w 10000"/>
                  <a:gd name="connsiteY8-282" fmla="*/ 10059 h 10059"/>
                  <a:gd name="connsiteX9-283" fmla="*/ 2000 w 10000"/>
                  <a:gd name="connsiteY9-284" fmla="*/ 10059 h 10059"/>
                  <a:gd name="connsiteX10-285" fmla="*/ 0 w 10000"/>
                  <a:gd name="connsiteY10-286" fmla="*/ 59 h 10059"/>
                  <a:gd name="connsiteX0-287" fmla="*/ 0 w 10000"/>
                  <a:gd name="connsiteY0-288" fmla="*/ 96 h 10096"/>
                  <a:gd name="connsiteX1-289" fmla="*/ 1624 w 10000"/>
                  <a:gd name="connsiteY1-290" fmla="*/ 112 h 10096"/>
                  <a:gd name="connsiteX2-291" fmla="*/ 3276 w 10000"/>
                  <a:gd name="connsiteY2-292" fmla="*/ 149 h 10096"/>
                  <a:gd name="connsiteX3-293" fmla="*/ 4968 w 10000"/>
                  <a:gd name="connsiteY3-294" fmla="*/ 4325 h 10096"/>
                  <a:gd name="connsiteX4-295" fmla="*/ 6469 w 10000"/>
                  <a:gd name="connsiteY4-296" fmla="*/ 37 h 10096"/>
                  <a:gd name="connsiteX5-297" fmla="*/ 8105 w 10000"/>
                  <a:gd name="connsiteY5-298" fmla="*/ 0 h 10096"/>
                  <a:gd name="connsiteX6-299" fmla="*/ 10000 w 10000"/>
                  <a:gd name="connsiteY6-300" fmla="*/ 96 h 10096"/>
                  <a:gd name="connsiteX7-301" fmla="*/ 8954 w 10000"/>
                  <a:gd name="connsiteY7-302" fmla="*/ 5152 h 10096"/>
                  <a:gd name="connsiteX8-303" fmla="*/ 8000 w 10000"/>
                  <a:gd name="connsiteY8-304" fmla="*/ 10096 h 10096"/>
                  <a:gd name="connsiteX9-305" fmla="*/ 2000 w 10000"/>
                  <a:gd name="connsiteY9-306" fmla="*/ 10096 h 10096"/>
                  <a:gd name="connsiteX10-307" fmla="*/ 0 w 10000"/>
                  <a:gd name="connsiteY10-308" fmla="*/ 96 h 10096"/>
                  <a:gd name="connsiteX0-309" fmla="*/ 0 w 10000"/>
                  <a:gd name="connsiteY0-310" fmla="*/ 59 h 10059"/>
                  <a:gd name="connsiteX1-311" fmla="*/ 1624 w 10000"/>
                  <a:gd name="connsiteY1-312" fmla="*/ 75 h 10059"/>
                  <a:gd name="connsiteX2-313" fmla="*/ 3276 w 10000"/>
                  <a:gd name="connsiteY2-314" fmla="*/ 112 h 10059"/>
                  <a:gd name="connsiteX3-315" fmla="*/ 4968 w 10000"/>
                  <a:gd name="connsiteY3-316" fmla="*/ 4288 h 10059"/>
                  <a:gd name="connsiteX4-317" fmla="*/ 6469 w 10000"/>
                  <a:gd name="connsiteY4-318" fmla="*/ 0 h 10059"/>
                  <a:gd name="connsiteX5-319" fmla="*/ 10000 w 10000"/>
                  <a:gd name="connsiteY5-320" fmla="*/ 59 h 10059"/>
                  <a:gd name="connsiteX6-321" fmla="*/ 8954 w 10000"/>
                  <a:gd name="connsiteY6-322" fmla="*/ 5115 h 10059"/>
                  <a:gd name="connsiteX7-323" fmla="*/ 8000 w 10000"/>
                  <a:gd name="connsiteY7-324" fmla="*/ 10059 h 10059"/>
                  <a:gd name="connsiteX8-325" fmla="*/ 2000 w 10000"/>
                  <a:gd name="connsiteY8-326" fmla="*/ 10059 h 10059"/>
                  <a:gd name="connsiteX9-327" fmla="*/ 0 w 10000"/>
                  <a:gd name="connsiteY9-328" fmla="*/ 59 h 10059"/>
                  <a:gd name="connsiteX0-329" fmla="*/ 0 w 10000"/>
                  <a:gd name="connsiteY0-330" fmla="*/ 59 h 10059"/>
                  <a:gd name="connsiteX1-331" fmla="*/ 3276 w 10000"/>
                  <a:gd name="connsiteY1-332" fmla="*/ 112 h 10059"/>
                  <a:gd name="connsiteX2-333" fmla="*/ 4968 w 10000"/>
                  <a:gd name="connsiteY2-334" fmla="*/ 4288 h 10059"/>
                  <a:gd name="connsiteX3-335" fmla="*/ 6469 w 10000"/>
                  <a:gd name="connsiteY3-336" fmla="*/ 0 h 10059"/>
                  <a:gd name="connsiteX4-337" fmla="*/ 10000 w 10000"/>
                  <a:gd name="connsiteY4-338" fmla="*/ 59 h 10059"/>
                  <a:gd name="connsiteX5-339" fmla="*/ 8954 w 10000"/>
                  <a:gd name="connsiteY5-340" fmla="*/ 5115 h 10059"/>
                  <a:gd name="connsiteX6-341" fmla="*/ 8000 w 10000"/>
                  <a:gd name="connsiteY6-342" fmla="*/ 10059 h 10059"/>
                  <a:gd name="connsiteX7-343" fmla="*/ 2000 w 10000"/>
                  <a:gd name="connsiteY7-344" fmla="*/ 10059 h 10059"/>
                  <a:gd name="connsiteX8-345" fmla="*/ 0 w 10000"/>
                  <a:gd name="connsiteY8-346" fmla="*/ 59 h 100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47" y="connsiteY6-48"/>
                  </a:cxn>
                  <a:cxn ang="0">
                    <a:pos x="connsiteX7-77" y="connsiteY7-78"/>
                  </a:cxn>
                  <a:cxn ang="0">
                    <a:pos x="connsiteX8-223" y="connsiteY8-224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059057" y="2652141"/>
              <a:ext cx="647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ALUout</a:t>
              </a:r>
              <a:endParaRPr lang="zh-CN" altLang="en-US" sz="1200" dirty="0"/>
            </a:p>
          </p:txBody>
        </p:sp>
        <p:cxnSp>
          <p:nvCxnSpPr>
            <p:cNvPr id="98" name="直接连接符 86"/>
            <p:cNvCxnSpPr/>
            <p:nvPr/>
          </p:nvCxnSpPr>
          <p:spPr>
            <a:xfrm flipH="1" flipV="1">
              <a:off x="7870651" y="1992941"/>
              <a:ext cx="1" cy="57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867431" y="217913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肘形连接符 115"/>
            <p:cNvCxnSpPr/>
            <p:nvPr/>
          </p:nvCxnSpPr>
          <p:spPr>
            <a:xfrm>
              <a:off x="8052448" y="2913691"/>
              <a:ext cx="650454" cy="194910"/>
            </a:xfrm>
            <a:prstGeom prst="bentConnector3">
              <a:avLst>
                <a:gd name="adj1" fmla="val 4491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/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129" name="表格 128"/>
          <p:cNvGraphicFramePr>
            <a:graphicFrameLocks noGrp="1"/>
          </p:cNvGraphicFramePr>
          <p:nvPr/>
        </p:nvGraphicFramePr>
        <p:xfrm>
          <a:off x="7867431" y="86607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/>
                <a:gridCol w="609600"/>
                <a:gridCol w="622300"/>
                <a:gridCol w="18668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7" name="文本框 146"/>
          <p:cNvSpPr txBox="1"/>
          <p:nvPr/>
        </p:nvSpPr>
        <p:spPr>
          <a:xfrm>
            <a:off x="8508097" y="1215325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25        21 20       16  15                                             0 </a:t>
            </a:r>
            <a:endParaRPr lang="zh-CN" altLang="en-US" sz="12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7688595" y="3205107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0413" y="8861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101011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4569" y="1586166"/>
            <a:ext cx="10350822" cy="517204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中读出</a:t>
            </a:r>
            <a:r>
              <a:rPr lang="zh-CN" altLang="en-US" sz="2000" b="1" dirty="0"/>
              <a:t>源操作数</a:t>
            </a:r>
            <a:endParaRPr lang="en-US" altLang="zh-CN" sz="2000" b="1" dirty="0"/>
          </a:p>
        </p:txBody>
      </p:sp>
      <p:sp>
        <p:nvSpPr>
          <p:cNvPr id="132" name="矩形 131"/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/>
              <a:t>符号扩展立即数</a:t>
            </a:r>
            <a:endParaRPr lang="en-US" altLang="zh-CN" sz="2000" b="1" dirty="0"/>
          </a:p>
        </p:txBody>
      </p:sp>
      <p:sp>
        <p:nvSpPr>
          <p:cNvPr id="135" name="矩形 134"/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指令存储器</a:t>
            </a:r>
            <a:r>
              <a:rPr lang="zh-CN" altLang="en-US" sz="2000" dirty="0"/>
              <a:t>中取出指令</a:t>
            </a:r>
            <a:endParaRPr lang="en-US" altLang="zh-CN" sz="2000" dirty="0"/>
          </a:p>
        </p:txBody>
      </p:sp>
      <p:sp>
        <p:nvSpPr>
          <p:cNvPr id="74" name="矩形 73"/>
          <p:cNvSpPr/>
          <p:nvPr/>
        </p:nvSpPr>
        <p:spPr>
          <a:xfrm>
            <a:off x="475506" y="517969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</a:t>
            </a:r>
            <a:r>
              <a:rPr lang="zh-CN" altLang="en-US" sz="2000" b="1" dirty="0"/>
              <a:t>存储器地址</a:t>
            </a:r>
            <a:endParaRPr lang="zh-CN" altLang="en-US" sz="2000" b="1" dirty="0"/>
          </a:p>
        </p:txBody>
      </p:sp>
      <p:sp>
        <p:nvSpPr>
          <p:cNvPr id="95" name="矩形 94"/>
          <p:cNvSpPr/>
          <p:nvPr/>
        </p:nvSpPr>
        <p:spPr>
          <a:xfrm>
            <a:off x="464988" y="5658915"/>
            <a:ext cx="3625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向</a:t>
            </a:r>
            <a:r>
              <a:rPr lang="zh-CN" altLang="en-US" sz="2000" b="1" dirty="0"/>
              <a:t>数据存储器</a:t>
            </a:r>
            <a:r>
              <a:rPr lang="zh-CN" altLang="en-US" sz="2000" dirty="0"/>
              <a:t>写入</a:t>
            </a:r>
            <a:r>
              <a:rPr lang="zh-CN" altLang="en-US" sz="2000" b="1" dirty="0"/>
              <a:t>数据</a:t>
            </a:r>
            <a:endParaRPr lang="en-US" altLang="zh-CN" sz="2000" b="1" dirty="0"/>
          </a:p>
        </p:txBody>
      </p:sp>
      <p:sp>
        <p:nvSpPr>
          <p:cNvPr id="130" name="矩形 129"/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163" name="肘形连接符 7"/>
            <p:cNvCxnSpPr>
              <a:stCxn id="192" idx="3"/>
              <a:endCxn id="197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/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7" name="文本框 176"/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178" name="直接连接符 177"/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/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180" name="直接连接符 179"/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/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182" name="直接连接符 181"/>
            <p:cNvCxnSpPr>
              <a:stCxn id="190" idx="0"/>
              <a:endCxn id="183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/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93" name="组合 192"/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194" name="直接连接符 193"/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文本框 184"/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1662253" y="2523234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89" name="肘形连接符 195"/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4509037" y="2512405"/>
            <a:ext cx="1290005" cy="555497"/>
            <a:chOff x="4509037" y="2512405"/>
            <a:chExt cx="1290005" cy="555497"/>
          </a:xfrm>
        </p:grpSpPr>
        <p:cxnSp>
          <p:nvCxnSpPr>
            <p:cNvPr id="201" name="肘形连接符 70"/>
            <p:cNvCxnSpPr/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/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03" name="直接连接符 202"/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05" name="直接连接符 204"/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205"/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5799042" y="2109922"/>
            <a:ext cx="1883243" cy="2312675"/>
            <a:chOff x="5799042" y="2109922"/>
            <a:chExt cx="1883243" cy="2312675"/>
          </a:xfrm>
        </p:grpSpPr>
        <p:cxnSp>
          <p:nvCxnSpPr>
            <p:cNvPr id="209" name="直接连接符 208"/>
            <p:cNvCxnSpPr>
              <a:endCxn id="210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220" name="矩形 219"/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5" name="文本框 224"/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6" name="文本框 225"/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27" name="组合 226"/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229" name="直接连接符 228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8" name="文本框 227"/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12" name="文本框 211"/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14" name="肘形连接符 76"/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16" name="直接连接符 215"/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组合 242"/>
          <p:cNvGrpSpPr/>
          <p:nvPr/>
        </p:nvGrpSpPr>
        <p:grpSpPr>
          <a:xfrm>
            <a:off x="7512013" y="1729867"/>
            <a:ext cx="1194850" cy="1604833"/>
            <a:chOff x="7512013" y="1729867"/>
            <a:chExt cx="1194850" cy="1604833"/>
          </a:xfrm>
        </p:grpSpPr>
        <p:grpSp>
          <p:nvGrpSpPr>
            <p:cNvPr id="244" name="组合 243"/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252" name="流程图: 手动操作 90"/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246 h 10246"/>
                  <a:gd name="connsiteX1-3" fmla="*/ 5579 w 10000"/>
                  <a:gd name="connsiteY1-4" fmla="*/ 0 h 10246"/>
                  <a:gd name="connsiteX2-5" fmla="*/ 10000 w 10000"/>
                  <a:gd name="connsiteY2-6" fmla="*/ 246 h 10246"/>
                  <a:gd name="connsiteX3-7" fmla="*/ 8000 w 10000"/>
                  <a:gd name="connsiteY3-8" fmla="*/ 10246 h 10246"/>
                  <a:gd name="connsiteX4-9" fmla="*/ 2000 w 10000"/>
                  <a:gd name="connsiteY4-10" fmla="*/ 10246 h 10246"/>
                  <a:gd name="connsiteX5" fmla="*/ 0 w 10000"/>
                  <a:gd name="connsiteY5" fmla="*/ 246 h 10246"/>
                  <a:gd name="connsiteX0-11" fmla="*/ 0 w 10000"/>
                  <a:gd name="connsiteY0-12" fmla="*/ 246 h 10246"/>
                  <a:gd name="connsiteX1-13" fmla="*/ 6642 w 10000"/>
                  <a:gd name="connsiteY1-14" fmla="*/ 0 h 10246"/>
                  <a:gd name="connsiteX2-15" fmla="*/ 10000 w 10000"/>
                  <a:gd name="connsiteY2-16" fmla="*/ 246 h 10246"/>
                  <a:gd name="connsiteX3-17" fmla="*/ 8000 w 10000"/>
                  <a:gd name="connsiteY3-18" fmla="*/ 10246 h 10246"/>
                  <a:gd name="connsiteX4-19" fmla="*/ 2000 w 10000"/>
                  <a:gd name="connsiteY4-20" fmla="*/ 10246 h 10246"/>
                  <a:gd name="connsiteX5-21" fmla="*/ 0 w 10000"/>
                  <a:gd name="connsiteY5-22" fmla="*/ 246 h 10246"/>
                  <a:gd name="connsiteX0-23" fmla="*/ 0 w 10000"/>
                  <a:gd name="connsiteY0-24" fmla="*/ 246 h 10246"/>
                  <a:gd name="connsiteX1-25" fmla="*/ 2072 w 10000"/>
                  <a:gd name="connsiteY1-26" fmla="*/ 0 h 10246"/>
                  <a:gd name="connsiteX2-27" fmla="*/ 6642 w 10000"/>
                  <a:gd name="connsiteY2-28" fmla="*/ 0 h 10246"/>
                  <a:gd name="connsiteX3-29" fmla="*/ 10000 w 10000"/>
                  <a:gd name="connsiteY3-30" fmla="*/ 246 h 10246"/>
                  <a:gd name="connsiteX4-31" fmla="*/ 8000 w 10000"/>
                  <a:gd name="connsiteY4-32" fmla="*/ 10246 h 10246"/>
                  <a:gd name="connsiteX5-33" fmla="*/ 2000 w 10000"/>
                  <a:gd name="connsiteY5-34" fmla="*/ 10246 h 10246"/>
                  <a:gd name="connsiteX6" fmla="*/ 0 w 10000"/>
                  <a:gd name="connsiteY6" fmla="*/ 246 h 10246"/>
                  <a:gd name="connsiteX0-35" fmla="*/ 0 w 10000"/>
                  <a:gd name="connsiteY0-36" fmla="*/ 246 h 10246"/>
                  <a:gd name="connsiteX1-37" fmla="*/ 4091 w 10000"/>
                  <a:gd name="connsiteY1-38" fmla="*/ 0 h 10246"/>
                  <a:gd name="connsiteX2-39" fmla="*/ 6642 w 10000"/>
                  <a:gd name="connsiteY2-40" fmla="*/ 0 h 10246"/>
                  <a:gd name="connsiteX3-41" fmla="*/ 10000 w 10000"/>
                  <a:gd name="connsiteY3-42" fmla="*/ 246 h 10246"/>
                  <a:gd name="connsiteX4-43" fmla="*/ 8000 w 10000"/>
                  <a:gd name="connsiteY4-44" fmla="*/ 10246 h 10246"/>
                  <a:gd name="connsiteX5-45" fmla="*/ 2000 w 10000"/>
                  <a:gd name="connsiteY5-46" fmla="*/ 10246 h 10246"/>
                  <a:gd name="connsiteX6-47" fmla="*/ 0 w 10000"/>
                  <a:gd name="connsiteY6-48" fmla="*/ 246 h 10246"/>
                  <a:gd name="connsiteX0-49" fmla="*/ 0 w 10000"/>
                  <a:gd name="connsiteY0-50" fmla="*/ 451 h 10451"/>
                  <a:gd name="connsiteX1-51" fmla="*/ 4091 w 10000"/>
                  <a:gd name="connsiteY1-52" fmla="*/ 205 h 10451"/>
                  <a:gd name="connsiteX2-53" fmla="*/ 5366 w 10000"/>
                  <a:gd name="connsiteY2-54" fmla="*/ 0 h 10451"/>
                  <a:gd name="connsiteX3-55" fmla="*/ 6642 w 10000"/>
                  <a:gd name="connsiteY3-56" fmla="*/ 205 h 10451"/>
                  <a:gd name="connsiteX4-57" fmla="*/ 10000 w 10000"/>
                  <a:gd name="connsiteY4-58" fmla="*/ 451 h 10451"/>
                  <a:gd name="connsiteX5-59" fmla="*/ 8000 w 10000"/>
                  <a:gd name="connsiteY5-60" fmla="*/ 10451 h 10451"/>
                  <a:gd name="connsiteX6-61" fmla="*/ 2000 w 10000"/>
                  <a:gd name="connsiteY6-62" fmla="*/ 10451 h 10451"/>
                  <a:gd name="connsiteX7" fmla="*/ 0 w 10000"/>
                  <a:gd name="connsiteY7" fmla="*/ 451 h 10451"/>
                  <a:gd name="connsiteX0-63" fmla="*/ 0 w 10000"/>
                  <a:gd name="connsiteY0-64" fmla="*/ 246 h 10246"/>
                  <a:gd name="connsiteX1-65" fmla="*/ 4091 w 10000"/>
                  <a:gd name="connsiteY1-66" fmla="*/ 0 h 10246"/>
                  <a:gd name="connsiteX2-67" fmla="*/ 5260 w 10000"/>
                  <a:gd name="connsiteY2-68" fmla="*/ 6161 h 10246"/>
                  <a:gd name="connsiteX3-69" fmla="*/ 6642 w 10000"/>
                  <a:gd name="connsiteY3-70" fmla="*/ 0 h 10246"/>
                  <a:gd name="connsiteX4-71" fmla="*/ 10000 w 10000"/>
                  <a:gd name="connsiteY4-72" fmla="*/ 246 h 10246"/>
                  <a:gd name="connsiteX5-73" fmla="*/ 8000 w 10000"/>
                  <a:gd name="connsiteY5-74" fmla="*/ 10246 h 10246"/>
                  <a:gd name="connsiteX6-75" fmla="*/ 2000 w 10000"/>
                  <a:gd name="connsiteY6-76" fmla="*/ 10246 h 10246"/>
                  <a:gd name="connsiteX7-77" fmla="*/ 0 w 10000"/>
                  <a:gd name="connsiteY7-78" fmla="*/ 246 h 10246"/>
                  <a:gd name="connsiteX0-79" fmla="*/ 0 w 10000"/>
                  <a:gd name="connsiteY0-80" fmla="*/ 246 h 10246"/>
                  <a:gd name="connsiteX1-81" fmla="*/ 3666 w 10000"/>
                  <a:gd name="connsiteY1-82" fmla="*/ 205 h 10246"/>
                  <a:gd name="connsiteX2-83" fmla="*/ 5260 w 10000"/>
                  <a:gd name="connsiteY2-84" fmla="*/ 6161 h 10246"/>
                  <a:gd name="connsiteX3-85" fmla="*/ 6642 w 10000"/>
                  <a:gd name="connsiteY3-86" fmla="*/ 0 h 10246"/>
                  <a:gd name="connsiteX4-87" fmla="*/ 10000 w 10000"/>
                  <a:gd name="connsiteY4-88" fmla="*/ 246 h 10246"/>
                  <a:gd name="connsiteX5-89" fmla="*/ 8000 w 10000"/>
                  <a:gd name="connsiteY5-90" fmla="*/ 10246 h 10246"/>
                  <a:gd name="connsiteX6-91" fmla="*/ 2000 w 10000"/>
                  <a:gd name="connsiteY6-92" fmla="*/ 10246 h 10246"/>
                  <a:gd name="connsiteX7-93" fmla="*/ 0 w 10000"/>
                  <a:gd name="connsiteY7-94" fmla="*/ 246 h 10246"/>
                  <a:gd name="connsiteX0-95" fmla="*/ 0 w 10000"/>
                  <a:gd name="connsiteY0-96" fmla="*/ 41 h 10041"/>
                  <a:gd name="connsiteX1-97" fmla="*/ 3666 w 10000"/>
                  <a:gd name="connsiteY1-98" fmla="*/ 0 h 10041"/>
                  <a:gd name="connsiteX2-99" fmla="*/ 5260 w 10000"/>
                  <a:gd name="connsiteY2-100" fmla="*/ 5956 h 10041"/>
                  <a:gd name="connsiteX3-101" fmla="*/ 6323 w 10000"/>
                  <a:gd name="connsiteY3-102" fmla="*/ 0 h 10041"/>
                  <a:gd name="connsiteX4-103" fmla="*/ 10000 w 10000"/>
                  <a:gd name="connsiteY4-104" fmla="*/ 41 h 10041"/>
                  <a:gd name="connsiteX5-105" fmla="*/ 8000 w 10000"/>
                  <a:gd name="connsiteY5-106" fmla="*/ 10041 h 10041"/>
                  <a:gd name="connsiteX6-107" fmla="*/ 2000 w 10000"/>
                  <a:gd name="connsiteY6-108" fmla="*/ 10041 h 10041"/>
                  <a:gd name="connsiteX7-109" fmla="*/ 0 w 10000"/>
                  <a:gd name="connsiteY7-110" fmla="*/ 41 h 10041"/>
                  <a:gd name="connsiteX0-111" fmla="*/ 0 w 10000"/>
                  <a:gd name="connsiteY0-112" fmla="*/ 41 h 10041"/>
                  <a:gd name="connsiteX1-113" fmla="*/ 3666 w 10000"/>
                  <a:gd name="connsiteY1-114" fmla="*/ 0 h 10041"/>
                  <a:gd name="connsiteX2-115" fmla="*/ 5065 w 10000"/>
                  <a:gd name="connsiteY2-116" fmla="*/ 5956 h 10041"/>
                  <a:gd name="connsiteX3-117" fmla="*/ 6323 w 10000"/>
                  <a:gd name="connsiteY3-118" fmla="*/ 0 h 10041"/>
                  <a:gd name="connsiteX4-119" fmla="*/ 10000 w 10000"/>
                  <a:gd name="connsiteY4-120" fmla="*/ 41 h 10041"/>
                  <a:gd name="connsiteX5-121" fmla="*/ 8000 w 10000"/>
                  <a:gd name="connsiteY5-122" fmla="*/ 10041 h 10041"/>
                  <a:gd name="connsiteX6-123" fmla="*/ 2000 w 10000"/>
                  <a:gd name="connsiteY6-124" fmla="*/ 10041 h 10041"/>
                  <a:gd name="connsiteX7-125" fmla="*/ 0 w 10000"/>
                  <a:gd name="connsiteY7-126" fmla="*/ 41 h 10041"/>
                  <a:gd name="connsiteX0-127" fmla="*/ 0 w 10000"/>
                  <a:gd name="connsiteY0-128" fmla="*/ 41 h 10041"/>
                  <a:gd name="connsiteX1-129" fmla="*/ 3276 w 10000"/>
                  <a:gd name="connsiteY1-130" fmla="*/ 94 h 10041"/>
                  <a:gd name="connsiteX2-131" fmla="*/ 5065 w 10000"/>
                  <a:gd name="connsiteY2-132" fmla="*/ 5956 h 10041"/>
                  <a:gd name="connsiteX3-133" fmla="*/ 6323 w 10000"/>
                  <a:gd name="connsiteY3-134" fmla="*/ 0 h 10041"/>
                  <a:gd name="connsiteX4-135" fmla="*/ 10000 w 10000"/>
                  <a:gd name="connsiteY4-136" fmla="*/ 41 h 10041"/>
                  <a:gd name="connsiteX5-137" fmla="*/ 8000 w 10000"/>
                  <a:gd name="connsiteY5-138" fmla="*/ 10041 h 10041"/>
                  <a:gd name="connsiteX6-139" fmla="*/ 2000 w 10000"/>
                  <a:gd name="connsiteY6-140" fmla="*/ 10041 h 10041"/>
                  <a:gd name="connsiteX7-141" fmla="*/ 0 w 10000"/>
                  <a:gd name="connsiteY7-142" fmla="*/ 41 h 10041"/>
                  <a:gd name="connsiteX0-143" fmla="*/ 0 w 10000"/>
                  <a:gd name="connsiteY0-144" fmla="*/ 135 h 10135"/>
                  <a:gd name="connsiteX1-145" fmla="*/ 3276 w 10000"/>
                  <a:gd name="connsiteY1-146" fmla="*/ 188 h 10135"/>
                  <a:gd name="connsiteX2-147" fmla="*/ 5065 w 10000"/>
                  <a:gd name="connsiteY2-148" fmla="*/ 6050 h 10135"/>
                  <a:gd name="connsiteX3-149" fmla="*/ 6469 w 10000"/>
                  <a:gd name="connsiteY3-150" fmla="*/ 0 h 10135"/>
                  <a:gd name="connsiteX4-151" fmla="*/ 10000 w 10000"/>
                  <a:gd name="connsiteY4-152" fmla="*/ 135 h 10135"/>
                  <a:gd name="connsiteX5-153" fmla="*/ 8000 w 10000"/>
                  <a:gd name="connsiteY5-154" fmla="*/ 10135 h 10135"/>
                  <a:gd name="connsiteX6-155" fmla="*/ 2000 w 10000"/>
                  <a:gd name="connsiteY6-156" fmla="*/ 10135 h 10135"/>
                  <a:gd name="connsiteX7-157" fmla="*/ 0 w 10000"/>
                  <a:gd name="connsiteY7-158" fmla="*/ 135 h 10135"/>
                  <a:gd name="connsiteX0-159" fmla="*/ 0 w 10000"/>
                  <a:gd name="connsiteY0-160" fmla="*/ 0 h 10000"/>
                  <a:gd name="connsiteX1-161" fmla="*/ 3276 w 10000"/>
                  <a:gd name="connsiteY1-162" fmla="*/ 53 h 10000"/>
                  <a:gd name="connsiteX2-163" fmla="*/ 5065 w 10000"/>
                  <a:gd name="connsiteY2-164" fmla="*/ 5915 h 10000"/>
                  <a:gd name="connsiteX3-165" fmla="*/ 6469 w 10000"/>
                  <a:gd name="connsiteY3-166" fmla="*/ 53 h 10000"/>
                  <a:gd name="connsiteX4-167" fmla="*/ 10000 w 10000"/>
                  <a:gd name="connsiteY4-168" fmla="*/ 0 h 10000"/>
                  <a:gd name="connsiteX5-169" fmla="*/ 8000 w 10000"/>
                  <a:gd name="connsiteY5-170" fmla="*/ 10000 h 10000"/>
                  <a:gd name="connsiteX6-171" fmla="*/ 2000 w 10000"/>
                  <a:gd name="connsiteY6-172" fmla="*/ 10000 h 10000"/>
                  <a:gd name="connsiteX7-173" fmla="*/ 0 w 10000"/>
                  <a:gd name="connsiteY7-174" fmla="*/ 0 h 10000"/>
                  <a:gd name="connsiteX0-175" fmla="*/ 0 w 10000"/>
                  <a:gd name="connsiteY0-176" fmla="*/ 0 h 10000"/>
                  <a:gd name="connsiteX1-177" fmla="*/ 3276 w 10000"/>
                  <a:gd name="connsiteY1-178" fmla="*/ 53 h 10000"/>
                  <a:gd name="connsiteX2-179" fmla="*/ 4968 w 10000"/>
                  <a:gd name="connsiteY2-180" fmla="*/ 5915 h 10000"/>
                  <a:gd name="connsiteX3-181" fmla="*/ 6469 w 10000"/>
                  <a:gd name="connsiteY3-182" fmla="*/ 53 h 10000"/>
                  <a:gd name="connsiteX4-183" fmla="*/ 10000 w 10000"/>
                  <a:gd name="connsiteY4-184" fmla="*/ 0 h 10000"/>
                  <a:gd name="connsiteX5-185" fmla="*/ 8000 w 10000"/>
                  <a:gd name="connsiteY5-186" fmla="*/ 10000 h 10000"/>
                  <a:gd name="connsiteX6-187" fmla="*/ 2000 w 10000"/>
                  <a:gd name="connsiteY6-188" fmla="*/ 10000 h 10000"/>
                  <a:gd name="connsiteX7-189" fmla="*/ 0 w 10000"/>
                  <a:gd name="connsiteY7-190" fmla="*/ 0 h 10000"/>
                  <a:gd name="connsiteX0-191" fmla="*/ 0 w 10000"/>
                  <a:gd name="connsiteY0-192" fmla="*/ 0 h 10000"/>
                  <a:gd name="connsiteX1-193" fmla="*/ 3276 w 10000"/>
                  <a:gd name="connsiteY1-194" fmla="*/ 53 h 10000"/>
                  <a:gd name="connsiteX2-195" fmla="*/ 4968 w 10000"/>
                  <a:gd name="connsiteY2-196" fmla="*/ 5915 h 10000"/>
                  <a:gd name="connsiteX3-197" fmla="*/ 6469 w 10000"/>
                  <a:gd name="connsiteY3-198" fmla="*/ 53 h 10000"/>
                  <a:gd name="connsiteX4-199" fmla="*/ 8105 w 10000"/>
                  <a:gd name="connsiteY4-200" fmla="*/ 16 h 10000"/>
                  <a:gd name="connsiteX5-201" fmla="*/ 10000 w 10000"/>
                  <a:gd name="connsiteY5-202" fmla="*/ 0 h 10000"/>
                  <a:gd name="connsiteX6-203" fmla="*/ 8000 w 10000"/>
                  <a:gd name="connsiteY6-204" fmla="*/ 10000 h 10000"/>
                  <a:gd name="connsiteX7-205" fmla="*/ 2000 w 10000"/>
                  <a:gd name="connsiteY7-206" fmla="*/ 10000 h 10000"/>
                  <a:gd name="connsiteX8" fmla="*/ 0 w 10000"/>
                  <a:gd name="connsiteY8" fmla="*/ 0 h 10000"/>
                  <a:gd name="connsiteX0-207" fmla="*/ 0 w 10000"/>
                  <a:gd name="connsiteY0-208" fmla="*/ 0 h 10000"/>
                  <a:gd name="connsiteX1-209" fmla="*/ 1624 w 10000"/>
                  <a:gd name="connsiteY1-210" fmla="*/ 16 h 10000"/>
                  <a:gd name="connsiteX2-211" fmla="*/ 3276 w 10000"/>
                  <a:gd name="connsiteY2-212" fmla="*/ 53 h 10000"/>
                  <a:gd name="connsiteX3-213" fmla="*/ 4968 w 10000"/>
                  <a:gd name="connsiteY3-214" fmla="*/ 5915 h 10000"/>
                  <a:gd name="connsiteX4-215" fmla="*/ 6469 w 10000"/>
                  <a:gd name="connsiteY4-216" fmla="*/ 53 h 10000"/>
                  <a:gd name="connsiteX5-217" fmla="*/ 8105 w 10000"/>
                  <a:gd name="connsiteY5-218" fmla="*/ 16 h 10000"/>
                  <a:gd name="connsiteX6-219" fmla="*/ 10000 w 10000"/>
                  <a:gd name="connsiteY6-220" fmla="*/ 0 h 10000"/>
                  <a:gd name="connsiteX7-221" fmla="*/ 8000 w 10000"/>
                  <a:gd name="connsiteY7-222" fmla="*/ 10000 h 10000"/>
                  <a:gd name="connsiteX8-223" fmla="*/ 2000 w 10000"/>
                  <a:gd name="connsiteY8-224" fmla="*/ 10000 h 10000"/>
                  <a:gd name="connsiteX9" fmla="*/ 0 w 10000"/>
                  <a:gd name="connsiteY9" fmla="*/ 0 h 10000"/>
                  <a:gd name="connsiteX0-225" fmla="*/ 0 w 10000"/>
                  <a:gd name="connsiteY0-226" fmla="*/ 0 h 10000"/>
                  <a:gd name="connsiteX1-227" fmla="*/ 1624 w 10000"/>
                  <a:gd name="connsiteY1-228" fmla="*/ 16 h 10000"/>
                  <a:gd name="connsiteX2-229" fmla="*/ 3276 w 10000"/>
                  <a:gd name="connsiteY2-230" fmla="*/ 53 h 10000"/>
                  <a:gd name="connsiteX3-231" fmla="*/ 4968 w 10000"/>
                  <a:gd name="connsiteY3-232" fmla="*/ 4229 h 10000"/>
                  <a:gd name="connsiteX4-233" fmla="*/ 6469 w 10000"/>
                  <a:gd name="connsiteY4-234" fmla="*/ 53 h 10000"/>
                  <a:gd name="connsiteX5-235" fmla="*/ 8105 w 10000"/>
                  <a:gd name="connsiteY5-236" fmla="*/ 16 h 10000"/>
                  <a:gd name="connsiteX6-237" fmla="*/ 10000 w 10000"/>
                  <a:gd name="connsiteY6-238" fmla="*/ 0 h 10000"/>
                  <a:gd name="connsiteX7-239" fmla="*/ 8000 w 10000"/>
                  <a:gd name="connsiteY7-240" fmla="*/ 10000 h 10000"/>
                  <a:gd name="connsiteX8-241" fmla="*/ 2000 w 10000"/>
                  <a:gd name="connsiteY8-242" fmla="*/ 10000 h 10000"/>
                  <a:gd name="connsiteX9-243" fmla="*/ 0 w 10000"/>
                  <a:gd name="connsiteY9-244" fmla="*/ 0 h 10000"/>
                  <a:gd name="connsiteX0-245" fmla="*/ 0 w 10000"/>
                  <a:gd name="connsiteY0-246" fmla="*/ 0 h 10000"/>
                  <a:gd name="connsiteX1-247" fmla="*/ 1624 w 10000"/>
                  <a:gd name="connsiteY1-248" fmla="*/ 16 h 10000"/>
                  <a:gd name="connsiteX2-249" fmla="*/ 3276 w 10000"/>
                  <a:gd name="connsiteY2-250" fmla="*/ 53 h 10000"/>
                  <a:gd name="connsiteX3-251" fmla="*/ 4968 w 10000"/>
                  <a:gd name="connsiteY3-252" fmla="*/ 4229 h 10000"/>
                  <a:gd name="connsiteX4-253" fmla="*/ 6469 w 10000"/>
                  <a:gd name="connsiteY4-254" fmla="*/ 53 h 10000"/>
                  <a:gd name="connsiteX5-255" fmla="*/ 8105 w 10000"/>
                  <a:gd name="connsiteY5-256" fmla="*/ 16 h 10000"/>
                  <a:gd name="connsiteX6-257" fmla="*/ 10000 w 10000"/>
                  <a:gd name="connsiteY6-258" fmla="*/ 0 h 10000"/>
                  <a:gd name="connsiteX7-259" fmla="*/ 8954 w 10000"/>
                  <a:gd name="connsiteY7-260" fmla="*/ 5056 h 10000"/>
                  <a:gd name="connsiteX8-261" fmla="*/ 8000 w 10000"/>
                  <a:gd name="connsiteY8-262" fmla="*/ 10000 h 10000"/>
                  <a:gd name="connsiteX9-263" fmla="*/ 2000 w 10000"/>
                  <a:gd name="connsiteY9-264" fmla="*/ 10000 h 10000"/>
                  <a:gd name="connsiteX10" fmla="*/ 0 w 10000"/>
                  <a:gd name="connsiteY10" fmla="*/ 0 h 10000"/>
                  <a:gd name="connsiteX0-265" fmla="*/ 0 w 10000"/>
                  <a:gd name="connsiteY0-266" fmla="*/ 59 h 10059"/>
                  <a:gd name="connsiteX1-267" fmla="*/ 1624 w 10000"/>
                  <a:gd name="connsiteY1-268" fmla="*/ 75 h 10059"/>
                  <a:gd name="connsiteX2-269" fmla="*/ 3276 w 10000"/>
                  <a:gd name="connsiteY2-270" fmla="*/ 112 h 10059"/>
                  <a:gd name="connsiteX3-271" fmla="*/ 4968 w 10000"/>
                  <a:gd name="connsiteY3-272" fmla="*/ 4288 h 10059"/>
                  <a:gd name="connsiteX4-273" fmla="*/ 6469 w 10000"/>
                  <a:gd name="connsiteY4-274" fmla="*/ 0 h 10059"/>
                  <a:gd name="connsiteX5-275" fmla="*/ 8105 w 10000"/>
                  <a:gd name="connsiteY5-276" fmla="*/ 75 h 10059"/>
                  <a:gd name="connsiteX6-277" fmla="*/ 10000 w 10000"/>
                  <a:gd name="connsiteY6-278" fmla="*/ 59 h 10059"/>
                  <a:gd name="connsiteX7-279" fmla="*/ 8954 w 10000"/>
                  <a:gd name="connsiteY7-280" fmla="*/ 5115 h 10059"/>
                  <a:gd name="connsiteX8-281" fmla="*/ 8000 w 10000"/>
                  <a:gd name="connsiteY8-282" fmla="*/ 10059 h 10059"/>
                  <a:gd name="connsiteX9-283" fmla="*/ 2000 w 10000"/>
                  <a:gd name="connsiteY9-284" fmla="*/ 10059 h 10059"/>
                  <a:gd name="connsiteX10-285" fmla="*/ 0 w 10000"/>
                  <a:gd name="connsiteY10-286" fmla="*/ 59 h 10059"/>
                  <a:gd name="connsiteX0-287" fmla="*/ 0 w 10000"/>
                  <a:gd name="connsiteY0-288" fmla="*/ 96 h 10096"/>
                  <a:gd name="connsiteX1-289" fmla="*/ 1624 w 10000"/>
                  <a:gd name="connsiteY1-290" fmla="*/ 112 h 10096"/>
                  <a:gd name="connsiteX2-291" fmla="*/ 3276 w 10000"/>
                  <a:gd name="connsiteY2-292" fmla="*/ 149 h 10096"/>
                  <a:gd name="connsiteX3-293" fmla="*/ 4968 w 10000"/>
                  <a:gd name="connsiteY3-294" fmla="*/ 4325 h 10096"/>
                  <a:gd name="connsiteX4-295" fmla="*/ 6469 w 10000"/>
                  <a:gd name="connsiteY4-296" fmla="*/ 37 h 10096"/>
                  <a:gd name="connsiteX5-297" fmla="*/ 8105 w 10000"/>
                  <a:gd name="connsiteY5-298" fmla="*/ 0 h 10096"/>
                  <a:gd name="connsiteX6-299" fmla="*/ 10000 w 10000"/>
                  <a:gd name="connsiteY6-300" fmla="*/ 96 h 10096"/>
                  <a:gd name="connsiteX7-301" fmla="*/ 8954 w 10000"/>
                  <a:gd name="connsiteY7-302" fmla="*/ 5152 h 10096"/>
                  <a:gd name="connsiteX8-303" fmla="*/ 8000 w 10000"/>
                  <a:gd name="connsiteY8-304" fmla="*/ 10096 h 10096"/>
                  <a:gd name="connsiteX9-305" fmla="*/ 2000 w 10000"/>
                  <a:gd name="connsiteY9-306" fmla="*/ 10096 h 10096"/>
                  <a:gd name="connsiteX10-307" fmla="*/ 0 w 10000"/>
                  <a:gd name="connsiteY10-308" fmla="*/ 96 h 10096"/>
                  <a:gd name="connsiteX0-309" fmla="*/ 0 w 10000"/>
                  <a:gd name="connsiteY0-310" fmla="*/ 59 h 10059"/>
                  <a:gd name="connsiteX1-311" fmla="*/ 1624 w 10000"/>
                  <a:gd name="connsiteY1-312" fmla="*/ 75 h 10059"/>
                  <a:gd name="connsiteX2-313" fmla="*/ 3276 w 10000"/>
                  <a:gd name="connsiteY2-314" fmla="*/ 112 h 10059"/>
                  <a:gd name="connsiteX3-315" fmla="*/ 4968 w 10000"/>
                  <a:gd name="connsiteY3-316" fmla="*/ 4288 h 10059"/>
                  <a:gd name="connsiteX4-317" fmla="*/ 6469 w 10000"/>
                  <a:gd name="connsiteY4-318" fmla="*/ 0 h 10059"/>
                  <a:gd name="connsiteX5-319" fmla="*/ 10000 w 10000"/>
                  <a:gd name="connsiteY5-320" fmla="*/ 59 h 10059"/>
                  <a:gd name="connsiteX6-321" fmla="*/ 8954 w 10000"/>
                  <a:gd name="connsiteY6-322" fmla="*/ 5115 h 10059"/>
                  <a:gd name="connsiteX7-323" fmla="*/ 8000 w 10000"/>
                  <a:gd name="connsiteY7-324" fmla="*/ 10059 h 10059"/>
                  <a:gd name="connsiteX8-325" fmla="*/ 2000 w 10000"/>
                  <a:gd name="connsiteY8-326" fmla="*/ 10059 h 10059"/>
                  <a:gd name="connsiteX9-327" fmla="*/ 0 w 10000"/>
                  <a:gd name="connsiteY9-328" fmla="*/ 59 h 10059"/>
                  <a:gd name="connsiteX0-329" fmla="*/ 0 w 10000"/>
                  <a:gd name="connsiteY0-330" fmla="*/ 59 h 10059"/>
                  <a:gd name="connsiteX1-331" fmla="*/ 3276 w 10000"/>
                  <a:gd name="connsiteY1-332" fmla="*/ 112 h 10059"/>
                  <a:gd name="connsiteX2-333" fmla="*/ 4968 w 10000"/>
                  <a:gd name="connsiteY2-334" fmla="*/ 4288 h 10059"/>
                  <a:gd name="connsiteX3-335" fmla="*/ 6469 w 10000"/>
                  <a:gd name="connsiteY3-336" fmla="*/ 0 h 10059"/>
                  <a:gd name="connsiteX4-337" fmla="*/ 10000 w 10000"/>
                  <a:gd name="connsiteY4-338" fmla="*/ 59 h 10059"/>
                  <a:gd name="connsiteX5-339" fmla="*/ 8954 w 10000"/>
                  <a:gd name="connsiteY5-340" fmla="*/ 5115 h 10059"/>
                  <a:gd name="connsiteX6-341" fmla="*/ 8000 w 10000"/>
                  <a:gd name="connsiteY6-342" fmla="*/ 10059 h 10059"/>
                  <a:gd name="connsiteX7-343" fmla="*/ 2000 w 10000"/>
                  <a:gd name="connsiteY7-344" fmla="*/ 10059 h 10059"/>
                  <a:gd name="connsiteX8-345" fmla="*/ 0 w 10000"/>
                  <a:gd name="connsiteY8-346" fmla="*/ 59 h 100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47" y="connsiteY6-48"/>
                  </a:cxn>
                  <a:cxn ang="0">
                    <a:pos x="connsiteX7-77" y="connsiteY7-78"/>
                  </a:cxn>
                  <a:cxn ang="0">
                    <a:pos x="connsiteX8-223" y="connsiteY8-224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4" name="文本框 253"/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8059057" y="2652141"/>
              <a:ext cx="647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ALUout</a:t>
              </a:r>
              <a:endParaRPr lang="zh-CN" altLang="en-US" sz="1200" dirty="0"/>
            </a:p>
          </p:txBody>
        </p:sp>
        <p:cxnSp>
          <p:nvCxnSpPr>
            <p:cNvPr id="246" name="直接连接符 86"/>
            <p:cNvCxnSpPr/>
            <p:nvPr/>
          </p:nvCxnSpPr>
          <p:spPr>
            <a:xfrm flipH="1" flipV="1">
              <a:off x="7870651" y="1992941"/>
              <a:ext cx="1" cy="57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246"/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867431" y="217913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250" name="直接连接符 249"/>
            <p:cNvCxnSpPr/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肘形连接符 115"/>
            <p:cNvCxnSpPr/>
            <p:nvPr/>
          </p:nvCxnSpPr>
          <p:spPr>
            <a:xfrm>
              <a:off x="8052448" y="2913691"/>
              <a:ext cx="650454" cy="194910"/>
            </a:xfrm>
            <a:prstGeom prst="bentConnector3">
              <a:avLst>
                <a:gd name="adj1" fmla="val 4491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6994" y="4041397"/>
            <a:ext cx="3371607" cy="2515817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261" name="组合 260"/>
          <p:cNvGrpSpPr/>
          <p:nvPr/>
        </p:nvGrpSpPr>
        <p:grpSpPr>
          <a:xfrm>
            <a:off x="6081400" y="1733733"/>
            <a:ext cx="798745" cy="734867"/>
            <a:chOff x="6234578" y="1882267"/>
            <a:chExt cx="798745" cy="734867"/>
          </a:xfrm>
        </p:grpSpPr>
        <p:sp>
          <p:nvSpPr>
            <p:cNvPr id="262" name="文本框 261"/>
            <p:cNvSpPr txBox="1"/>
            <p:nvPr/>
          </p:nvSpPr>
          <p:spPr>
            <a:xfrm>
              <a:off x="6234578" y="18822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6598859" y="2157502"/>
              <a:ext cx="263214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直接连接符 147"/>
            <p:cNvCxnSpPr/>
            <p:nvPr/>
          </p:nvCxnSpPr>
          <p:spPr>
            <a:xfrm flipH="1" flipV="1">
              <a:off x="6611223" y="2149134"/>
              <a:ext cx="1557" cy="46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组合 272"/>
          <p:cNvGrpSpPr/>
          <p:nvPr/>
        </p:nvGrpSpPr>
        <p:grpSpPr>
          <a:xfrm>
            <a:off x="8702902" y="2234566"/>
            <a:ext cx="843160" cy="1750991"/>
            <a:chOff x="8702902" y="2234566"/>
            <a:chExt cx="843160" cy="1750991"/>
          </a:xfrm>
        </p:grpSpPr>
        <p:cxnSp>
          <p:nvCxnSpPr>
            <p:cNvPr id="275" name="直接连接符 274"/>
            <p:cNvCxnSpPr>
              <a:endCxn id="276" idx="2"/>
            </p:cNvCxnSpPr>
            <p:nvPr/>
          </p:nvCxnSpPr>
          <p:spPr>
            <a:xfrm flipV="1">
              <a:off x="8954817" y="2496176"/>
              <a:ext cx="0" cy="24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组合 273"/>
            <p:cNvGrpSpPr/>
            <p:nvPr/>
          </p:nvGrpSpPr>
          <p:grpSpPr>
            <a:xfrm>
              <a:off x="8702902" y="2685775"/>
              <a:ext cx="843160" cy="1068616"/>
              <a:chOff x="1430621" y="3390376"/>
              <a:chExt cx="843160" cy="1068616"/>
            </a:xfrm>
          </p:grpSpPr>
          <p:sp>
            <p:nvSpPr>
              <p:cNvPr id="278" name="矩形 277"/>
              <p:cNvSpPr/>
              <p:nvPr/>
            </p:nvSpPr>
            <p:spPr>
              <a:xfrm>
                <a:off x="1431659" y="3390376"/>
                <a:ext cx="814951" cy="1068616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数据存储器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1430621" y="3659313"/>
                <a:ext cx="277246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0" name="文本框 279"/>
              <p:cNvSpPr txBox="1"/>
              <p:nvPr/>
            </p:nvSpPr>
            <p:spPr>
              <a:xfrm>
                <a:off x="1885573" y="3659312"/>
                <a:ext cx="359518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842894" y="3968835"/>
                <a:ext cx="430887" cy="488078"/>
              </a:xfrm>
              <a:prstGeom prst="rect">
                <a:avLst/>
              </a:prstGeom>
              <a:noFill/>
            </p:spPr>
            <p:txBody>
              <a:bodyPr vert="eaVert" wrap="none" tIns="36000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439255" y="4130803"/>
                <a:ext cx="372341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1852344" y="3405285"/>
                <a:ext cx="394266" cy="249008"/>
              </a:xfrm>
              <a:prstGeom prst="rect">
                <a:avLst/>
              </a:prstGeom>
              <a:noFill/>
            </p:spPr>
            <p:txBody>
              <a:bodyPr wrap="none" lIns="72000" tIns="18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84" name="组合 283"/>
              <p:cNvGrpSpPr/>
              <p:nvPr/>
            </p:nvGrpSpPr>
            <p:grpSpPr>
              <a:xfrm>
                <a:off x="1624607" y="3394820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285" name="直接连接符 284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6" name="文本框 275"/>
            <p:cNvSpPr txBox="1"/>
            <p:nvPr/>
          </p:nvSpPr>
          <p:spPr>
            <a:xfrm>
              <a:off x="8751877" y="2234566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8720312" y="3708558"/>
              <a:ext cx="802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dmem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2240347" y="2844979"/>
            <a:ext cx="1831121" cy="2140098"/>
            <a:chOff x="2240347" y="2844979"/>
            <a:chExt cx="1831121" cy="2140098"/>
          </a:xfrm>
        </p:grpSpPr>
        <p:grpSp>
          <p:nvGrpSpPr>
            <p:cNvPr id="288" name="组合 287"/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流程图: 手动操作 90"/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5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6" name="文本框 295"/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89" name="肘形连接符 164"/>
            <p:cNvCxnSpPr>
              <a:endCxn id="296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肘形连接符 168"/>
            <p:cNvCxnSpPr>
              <a:stCxn id="298" idx="3"/>
            </p:cNvCxnSpPr>
            <p:nvPr/>
          </p:nvCxnSpPr>
          <p:spPr>
            <a:xfrm flipH="1" flipV="1">
              <a:off x="2240347" y="2844980"/>
              <a:ext cx="1597500" cy="1508838"/>
            </a:xfrm>
            <a:prstGeom prst="bentConnector5">
              <a:avLst>
                <a:gd name="adj1" fmla="val -14310"/>
                <a:gd name="adj2" fmla="val -40953"/>
                <a:gd name="adj3" fmla="val 13087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文本框 291"/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943801" y="1729867"/>
            <a:ext cx="798745" cy="940223"/>
            <a:chOff x="8943801" y="1729867"/>
            <a:chExt cx="798745" cy="940223"/>
          </a:xfrm>
        </p:grpSpPr>
        <p:cxnSp>
          <p:nvCxnSpPr>
            <p:cNvPr id="166" name="直接连接符 147"/>
            <p:cNvCxnSpPr/>
            <p:nvPr/>
          </p:nvCxnSpPr>
          <p:spPr>
            <a:xfrm flipH="1" flipV="1">
              <a:off x="9320446" y="2022090"/>
              <a:ext cx="1557" cy="64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8943801" y="17298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9294156" y="2130159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/>
          <p:nvPr/>
        </p:nvGrpSpPr>
        <p:grpSpPr>
          <a:xfrm>
            <a:off x="4532918" y="2841760"/>
            <a:ext cx="3208587" cy="2849746"/>
            <a:chOff x="4532918" y="2841760"/>
            <a:chExt cx="3208587" cy="2849746"/>
          </a:xfrm>
        </p:grpSpPr>
        <p:sp>
          <p:nvSpPr>
            <p:cNvPr id="300" name="流程图: 手动输入 299"/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01" name="肘形连接符 83"/>
            <p:cNvCxnSpPr>
              <a:endCxn id="300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文本框 301"/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05" name="直接连接符 304"/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7279082" y="3157010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srcB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08" name="肘形连接符 79"/>
            <p:cNvCxnSpPr>
              <a:stCxn id="300" idx="3"/>
            </p:cNvCxnSpPr>
            <p:nvPr/>
          </p:nvCxnSpPr>
          <p:spPr>
            <a:xfrm flipV="1">
              <a:off x="6617674" y="3157011"/>
              <a:ext cx="1063852" cy="2310308"/>
            </a:xfrm>
            <a:prstGeom prst="bentConnector3">
              <a:avLst>
                <a:gd name="adj1" fmla="val 6658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文本框 308"/>
            <p:cNvSpPr txBox="1"/>
            <p:nvPr/>
          </p:nvSpPr>
          <p:spPr>
            <a:xfrm>
              <a:off x="6612494" y="5160807"/>
              <a:ext cx="732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10" name="直接连接符 309"/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/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312" name="肘形连接符 119"/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文本框 312"/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315" name="直接连接符 314"/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组合 315"/>
          <p:cNvGrpSpPr/>
          <p:nvPr/>
        </p:nvGrpSpPr>
        <p:grpSpPr>
          <a:xfrm>
            <a:off x="6767206" y="3211164"/>
            <a:ext cx="1944330" cy="372003"/>
            <a:chOff x="6767206" y="3211164"/>
            <a:chExt cx="1944330" cy="372003"/>
          </a:xfrm>
        </p:grpSpPr>
        <p:cxnSp>
          <p:nvCxnSpPr>
            <p:cNvPr id="317" name="肘形连接符 127"/>
            <p:cNvCxnSpPr/>
            <p:nvPr/>
          </p:nvCxnSpPr>
          <p:spPr>
            <a:xfrm>
              <a:off x="6767206" y="3211164"/>
              <a:ext cx="1944330" cy="353538"/>
            </a:xfrm>
            <a:prstGeom prst="bentConnector3">
              <a:avLst>
                <a:gd name="adj1" fmla="val 2082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文本框 317"/>
            <p:cNvSpPr txBox="1"/>
            <p:nvPr/>
          </p:nvSpPr>
          <p:spPr>
            <a:xfrm>
              <a:off x="7800888" y="3306168"/>
              <a:ext cx="81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writedata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422801" y="6356350"/>
            <a:ext cx="2743200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2" grpId="0"/>
      <p:bldP spid="135" grpId="0"/>
      <p:bldP spid="74" grpId="0"/>
      <p:bldP spid="95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直接连接符 158"/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867431" y="20120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32918" y="2841760"/>
            <a:ext cx="1275501" cy="864112"/>
            <a:chOff x="4532918" y="2841760"/>
            <a:chExt cx="1275501" cy="864112"/>
          </a:xfrm>
        </p:grpSpPr>
        <p:sp>
          <p:nvSpPr>
            <p:cNvPr id="303" name="文本框 302"/>
            <p:cNvSpPr txBox="1"/>
            <p:nvPr/>
          </p:nvSpPr>
          <p:spPr>
            <a:xfrm>
              <a:off x="4976224" y="3413483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cxnSp>
          <p:nvCxnSpPr>
            <p:cNvPr id="304" name="肘形连接符 206"/>
            <p:cNvCxnSpPr/>
            <p:nvPr/>
          </p:nvCxnSpPr>
          <p:spPr>
            <a:xfrm>
              <a:off x="4532918" y="2841760"/>
              <a:ext cx="1275501" cy="864112"/>
            </a:xfrm>
            <a:prstGeom prst="bentConnector3">
              <a:avLst>
                <a:gd name="adj1" fmla="val 3113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肘形连接符 121"/>
          <p:cNvCxnSpPr/>
          <p:nvPr/>
        </p:nvCxnSpPr>
        <p:spPr>
          <a:xfrm flipH="1">
            <a:off x="5806259" y="3108600"/>
            <a:ext cx="3711113" cy="909859"/>
          </a:xfrm>
          <a:prstGeom prst="bentConnector5">
            <a:avLst>
              <a:gd name="adj1" fmla="val -60442"/>
              <a:gd name="adj2" fmla="val 345711"/>
              <a:gd name="adj3" fmla="val 1344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肘形连接符 79"/>
          <p:cNvCxnSpPr/>
          <p:nvPr/>
        </p:nvCxnSpPr>
        <p:spPr>
          <a:xfrm flipV="1">
            <a:off x="6617674" y="3157011"/>
            <a:ext cx="1063852" cy="2310308"/>
          </a:xfrm>
          <a:prstGeom prst="bentConnector3">
            <a:avLst>
              <a:gd name="adj1" fmla="val 84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add, sub, and, or, </a:t>
            </a:r>
            <a:r>
              <a:rPr lang="en-US" altLang="zh-CN" sz="3600" b="1" dirty="0" err="1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slt</a:t>
            </a:r>
            <a:endParaRPr lang="zh-CN" altLang="en-US" sz="4000" b="1" dirty="0"/>
          </a:p>
        </p:txBody>
      </p:sp>
      <p:cxnSp>
        <p:nvCxnSpPr>
          <p:cNvPr id="28" name="肘形连接符 7"/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/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/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/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/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662247" y="2518593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指令存储器</a:t>
            </a:r>
            <a:r>
              <a:rPr lang="zh-CN" altLang="en-US" sz="2000" dirty="0"/>
              <a:t>中取出指令</a:t>
            </a:r>
            <a:endParaRPr lang="en-US" altLang="zh-CN" sz="20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-1" fmla="*/ 0 w 10000"/>
                <a:gd name="connsiteY0-2" fmla="*/ 246 h 10246"/>
                <a:gd name="connsiteX1-3" fmla="*/ 5579 w 10000"/>
                <a:gd name="connsiteY1-4" fmla="*/ 0 h 10246"/>
                <a:gd name="connsiteX2-5" fmla="*/ 10000 w 10000"/>
                <a:gd name="connsiteY2-6" fmla="*/ 246 h 10246"/>
                <a:gd name="connsiteX3-7" fmla="*/ 8000 w 10000"/>
                <a:gd name="connsiteY3-8" fmla="*/ 10246 h 10246"/>
                <a:gd name="connsiteX4-9" fmla="*/ 2000 w 10000"/>
                <a:gd name="connsiteY4-10" fmla="*/ 10246 h 10246"/>
                <a:gd name="connsiteX5" fmla="*/ 0 w 10000"/>
                <a:gd name="connsiteY5" fmla="*/ 246 h 10246"/>
                <a:gd name="connsiteX0-11" fmla="*/ 0 w 10000"/>
                <a:gd name="connsiteY0-12" fmla="*/ 246 h 10246"/>
                <a:gd name="connsiteX1-13" fmla="*/ 6642 w 10000"/>
                <a:gd name="connsiteY1-14" fmla="*/ 0 h 10246"/>
                <a:gd name="connsiteX2-15" fmla="*/ 10000 w 10000"/>
                <a:gd name="connsiteY2-16" fmla="*/ 246 h 10246"/>
                <a:gd name="connsiteX3-17" fmla="*/ 8000 w 10000"/>
                <a:gd name="connsiteY3-18" fmla="*/ 10246 h 10246"/>
                <a:gd name="connsiteX4-19" fmla="*/ 2000 w 10000"/>
                <a:gd name="connsiteY4-20" fmla="*/ 10246 h 10246"/>
                <a:gd name="connsiteX5-21" fmla="*/ 0 w 10000"/>
                <a:gd name="connsiteY5-22" fmla="*/ 246 h 10246"/>
                <a:gd name="connsiteX0-23" fmla="*/ 0 w 10000"/>
                <a:gd name="connsiteY0-24" fmla="*/ 246 h 10246"/>
                <a:gd name="connsiteX1-25" fmla="*/ 2072 w 10000"/>
                <a:gd name="connsiteY1-26" fmla="*/ 0 h 10246"/>
                <a:gd name="connsiteX2-27" fmla="*/ 6642 w 10000"/>
                <a:gd name="connsiteY2-28" fmla="*/ 0 h 10246"/>
                <a:gd name="connsiteX3-29" fmla="*/ 10000 w 10000"/>
                <a:gd name="connsiteY3-30" fmla="*/ 246 h 10246"/>
                <a:gd name="connsiteX4-31" fmla="*/ 8000 w 10000"/>
                <a:gd name="connsiteY4-32" fmla="*/ 10246 h 10246"/>
                <a:gd name="connsiteX5-33" fmla="*/ 2000 w 10000"/>
                <a:gd name="connsiteY5-34" fmla="*/ 10246 h 10246"/>
                <a:gd name="connsiteX6" fmla="*/ 0 w 10000"/>
                <a:gd name="connsiteY6" fmla="*/ 246 h 10246"/>
                <a:gd name="connsiteX0-35" fmla="*/ 0 w 10000"/>
                <a:gd name="connsiteY0-36" fmla="*/ 246 h 10246"/>
                <a:gd name="connsiteX1-37" fmla="*/ 4091 w 10000"/>
                <a:gd name="connsiteY1-38" fmla="*/ 0 h 10246"/>
                <a:gd name="connsiteX2-39" fmla="*/ 6642 w 10000"/>
                <a:gd name="connsiteY2-40" fmla="*/ 0 h 10246"/>
                <a:gd name="connsiteX3-41" fmla="*/ 10000 w 10000"/>
                <a:gd name="connsiteY3-42" fmla="*/ 246 h 10246"/>
                <a:gd name="connsiteX4-43" fmla="*/ 8000 w 10000"/>
                <a:gd name="connsiteY4-44" fmla="*/ 10246 h 10246"/>
                <a:gd name="connsiteX5-45" fmla="*/ 2000 w 10000"/>
                <a:gd name="connsiteY5-46" fmla="*/ 10246 h 10246"/>
                <a:gd name="connsiteX6-47" fmla="*/ 0 w 10000"/>
                <a:gd name="connsiteY6-48" fmla="*/ 246 h 10246"/>
                <a:gd name="connsiteX0-49" fmla="*/ 0 w 10000"/>
                <a:gd name="connsiteY0-50" fmla="*/ 451 h 10451"/>
                <a:gd name="connsiteX1-51" fmla="*/ 4091 w 10000"/>
                <a:gd name="connsiteY1-52" fmla="*/ 205 h 10451"/>
                <a:gd name="connsiteX2-53" fmla="*/ 5366 w 10000"/>
                <a:gd name="connsiteY2-54" fmla="*/ 0 h 10451"/>
                <a:gd name="connsiteX3-55" fmla="*/ 6642 w 10000"/>
                <a:gd name="connsiteY3-56" fmla="*/ 205 h 10451"/>
                <a:gd name="connsiteX4-57" fmla="*/ 10000 w 10000"/>
                <a:gd name="connsiteY4-58" fmla="*/ 451 h 10451"/>
                <a:gd name="connsiteX5-59" fmla="*/ 8000 w 10000"/>
                <a:gd name="connsiteY5-60" fmla="*/ 10451 h 10451"/>
                <a:gd name="connsiteX6-61" fmla="*/ 2000 w 10000"/>
                <a:gd name="connsiteY6-62" fmla="*/ 10451 h 10451"/>
                <a:gd name="connsiteX7" fmla="*/ 0 w 10000"/>
                <a:gd name="connsiteY7" fmla="*/ 451 h 10451"/>
                <a:gd name="connsiteX0-63" fmla="*/ 0 w 10000"/>
                <a:gd name="connsiteY0-64" fmla="*/ 246 h 10246"/>
                <a:gd name="connsiteX1-65" fmla="*/ 4091 w 10000"/>
                <a:gd name="connsiteY1-66" fmla="*/ 0 h 10246"/>
                <a:gd name="connsiteX2-67" fmla="*/ 5260 w 10000"/>
                <a:gd name="connsiteY2-68" fmla="*/ 6161 h 10246"/>
                <a:gd name="connsiteX3-69" fmla="*/ 6642 w 10000"/>
                <a:gd name="connsiteY3-70" fmla="*/ 0 h 10246"/>
                <a:gd name="connsiteX4-71" fmla="*/ 10000 w 10000"/>
                <a:gd name="connsiteY4-72" fmla="*/ 246 h 10246"/>
                <a:gd name="connsiteX5-73" fmla="*/ 8000 w 10000"/>
                <a:gd name="connsiteY5-74" fmla="*/ 10246 h 10246"/>
                <a:gd name="connsiteX6-75" fmla="*/ 2000 w 10000"/>
                <a:gd name="connsiteY6-76" fmla="*/ 10246 h 10246"/>
                <a:gd name="connsiteX7-77" fmla="*/ 0 w 10000"/>
                <a:gd name="connsiteY7-78" fmla="*/ 246 h 10246"/>
                <a:gd name="connsiteX0-79" fmla="*/ 0 w 10000"/>
                <a:gd name="connsiteY0-80" fmla="*/ 246 h 10246"/>
                <a:gd name="connsiteX1-81" fmla="*/ 3666 w 10000"/>
                <a:gd name="connsiteY1-82" fmla="*/ 205 h 10246"/>
                <a:gd name="connsiteX2-83" fmla="*/ 5260 w 10000"/>
                <a:gd name="connsiteY2-84" fmla="*/ 6161 h 10246"/>
                <a:gd name="connsiteX3-85" fmla="*/ 6642 w 10000"/>
                <a:gd name="connsiteY3-86" fmla="*/ 0 h 10246"/>
                <a:gd name="connsiteX4-87" fmla="*/ 10000 w 10000"/>
                <a:gd name="connsiteY4-88" fmla="*/ 246 h 10246"/>
                <a:gd name="connsiteX5-89" fmla="*/ 8000 w 10000"/>
                <a:gd name="connsiteY5-90" fmla="*/ 10246 h 10246"/>
                <a:gd name="connsiteX6-91" fmla="*/ 2000 w 10000"/>
                <a:gd name="connsiteY6-92" fmla="*/ 10246 h 10246"/>
                <a:gd name="connsiteX7-93" fmla="*/ 0 w 10000"/>
                <a:gd name="connsiteY7-94" fmla="*/ 246 h 10246"/>
                <a:gd name="connsiteX0-95" fmla="*/ 0 w 10000"/>
                <a:gd name="connsiteY0-96" fmla="*/ 41 h 10041"/>
                <a:gd name="connsiteX1-97" fmla="*/ 3666 w 10000"/>
                <a:gd name="connsiteY1-98" fmla="*/ 0 h 10041"/>
                <a:gd name="connsiteX2-99" fmla="*/ 5260 w 10000"/>
                <a:gd name="connsiteY2-100" fmla="*/ 5956 h 10041"/>
                <a:gd name="connsiteX3-101" fmla="*/ 6323 w 10000"/>
                <a:gd name="connsiteY3-102" fmla="*/ 0 h 10041"/>
                <a:gd name="connsiteX4-103" fmla="*/ 10000 w 10000"/>
                <a:gd name="connsiteY4-104" fmla="*/ 41 h 10041"/>
                <a:gd name="connsiteX5-105" fmla="*/ 8000 w 10000"/>
                <a:gd name="connsiteY5-106" fmla="*/ 10041 h 10041"/>
                <a:gd name="connsiteX6-107" fmla="*/ 2000 w 10000"/>
                <a:gd name="connsiteY6-108" fmla="*/ 10041 h 10041"/>
                <a:gd name="connsiteX7-109" fmla="*/ 0 w 10000"/>
                <a:gd name="connsiteY7-110" fmla="*/ 41 h 10041"/>
                <a:gd name="connsiteX0-111" fmla="*/ 0 w 10000"/>
                <a:gd name="connsiteY0-112" fmla="*/ 41 h 10041"/>
                <a:gd name="connsiteX1-113" fmla="*/ 3666 w 10000"/>
                <a:gd name="connsiteY1-114" fmla="*/ 0 h 10041"/>
                <a:gd name="connsiteX2-115" fmla="*/ 5065 w 10000"/>
                <a:gd name="connsiteY2-116" fmla="*/ 5956 h 10041"/>
                <a:gd name="connsiteX3-117" fmla="*/ 6323 w 10000"/>
                <a:gd name="connsiteY3-118" fmla="*/ 0 h 10041"/>
                <a:gd name="connsiteX4-119" fmla="*/ 10000 w 10000"/>
                <a:gd name="connsiteY4-120" fmla="*/ 41 h 10041"/>
                <a:gd name="connsiteX5-121" fmla="*/ 8000 w 10000"/>
                <a:gd name="connsiteY5-122" fmla="*/ 10041 h 10041"/>
                <a:gd name="connsiteX6-123" fmla="*/ 2000 w 10000"/>
                <a:gd name="connsiteY6-124" fmla="*/ 10041 h 10041"/>
                <a:gd name="connsiteX7-125" fmla="*/ 0 w 10000"/>
                <a:gd name="connsiteY7-126" fmla="*/ 41 h 10041"/>
                <a:gd name="connsiteX0-127" fmla="*/ 0 w 10000"/>
                <a:gd name="connsiteY0-128" fmla="*/ 41 h 10041"/>
                <a:gd name="connsiteX1-129" fmla="*/ 3276 w 10000"/>
                <a:gd name="connsiteY1-130" fmla="*/ 94 h 10041"/>
                <a:gd name="connsiteX2-131" fmla="*/ 5065 w 10000"/>
                <a:gd name="connsiteY2-132" fmla="*/ 5956 h 10041"/>
                <a:gd name="connsiteX3-133" fmla="*/ 6323 w 10000"/>
                <a:gd name="connsiteY3-134" fmla="*/ 0 h 10041"/>
                <a:gd name="connsiteX4-135" fmla="*/ 10000 w 10000"/>
                <a:gd name="connsiteY4-136" fmla="*/ 41 h 10041"/>
                <a:gd name="connsiteX5-137" fmla="*/ 8000 w 10000"/>
                <a:gd name="connsiteY5-138" fmla="*/ 10041 h 10041"/>
                <a:gd name="connsiteX6-139" fmla="*/ 2000 w 10000"/>
                <a:gd name="connsiteY6-140" fmla="*/ 10041 h 10041"/>
                <a:gd name="connsiteX7-141" fmla="*/ 0 w 10000"/>
                <a:gd name="connsiteY7-142" fmla="*/ 41 h 10041"/>
                <a:gd name="connsiteX0-143" fmla="*/ 0 w 10000"/>
                <a:gd name="connsiteY0-144" fmla="*/ 135 h 10135"/>
                <a:gd name="connsiteX1-145" fmla="*/ 3276 w 10000"/>
                <a:gd name="connsiteY1-146" fmla="*/ 188 h 10135"/>
                <a:gd name="connsiteX2-147" fmla="*/ 5065 w 10000"/>
                <a:gd name="connsiteY2-148" fmla="*/ 6050 h 10135"/>
                <a:gd name="connsiteX3-149" fmla="*/ 6469 w 10000"/>
                <a:gd name="connsiteY3-150" fmla="*/ 0 h 10135"/>
                <a:gd name="connsiteX4-151" fmla="*/ 10000 w 10000"/>
                <a:gd name="connsiteY4-152" fmla="*/ 135 h 10135"/>
                <a:gd name="connsiteX5-153" fmla="*/ 8000 w 10000"/>
                <a:gd name="connsiteY5-154" fmla="*/ 10135 h 10135"/>
                <a:gd name="connsiteX6-155" fmla="*/ 2000 w 10000"/>
                <a:gd name="connsiteY6-156" fmla="*/ 10135 h 10135"/>
                <a:gd name="connsiteX7-157" fmla="*/ 0 w 10000"/>
                <a:gd name="connsiteY7-158" fmla="*/ 135 h 10135"/>
                <a:gd name="connsiteX0-159" fmla="*/ 0 w 10000"/>
                <a:gd name="connsiteY0-160" fmla="*/ 0 h 10000"/>
                <a:gd name="connsiteX1-161" fmla="*/ 3276 w 10000"/>
                <a:gd name="connsiteY1-162" fmla="*/ 53 h 10000"/>
                <a:gd name="connsiteX2-163" fmla="*/ 5065 w 10000"/>
                <a:gd name="connsiteY2-164" fmla="*/ 5915 h 10000"/>
                <a:gd name="connsiteX3-165" fmla="*/ 6469 w 10000"/>
                <a:gd name="connsiteY3-166" fmla="*/ 53 h 10000"/>
                <a:gd name="connsiteX4-167" fmla="*/ 10000 w 10000"/>
                <a:gd name="connsiteY4-168" fmla="*/ 0 h 10000"/>
                <a:gd name="connsiteX5-169" fmla="*/ 8000 w 10000"/>
                <a:gd name="connsiteY5-170" fmla="*/ 10000 h 10000"/>
                <a:gd name="connsiteX6-171" fmla="*/ 2000 w 10000"/>
                <a:gd name="connsiteY6-172" fmla="*/ 10000 h 10000"/>
                <a:gd name="connsiteX7-173" fmla="*/ 0 w 10000"/>
                <a:gd name="connsiteY7-174" fmla="*/ 0 h 10000"/>
                <a:gd name="connsiteX0-175" fmla="*/ 0 w 10000"/>
                <a:gd name="connsiteY0-176" fmla="*/ 0 h 10000"/>
                <a:gd name="connsiteX1-177" fmla="*/ 3276 w 10000"/>
                <a:gd name="connsiteY1-178" fmla="*/ 53 h 10000"/>
                <a:gd name="connsiteX2-179" fmla="*/ 4968 w 10000"/>
                <a:gd name="connsiteY2-180" fmla="*/ 5915 h 10000"/>
                <a:gd name="connsiteX3-181" fmla="*/ 6469 w 10000"/>
                <a:gd name="connsiteY3-182" fmla="*/ 53 h 10000"/>
                <a:gd name="connsiteX4-183" fmla="*/ 10000 w 10000"/>
                <a:gd name="connsiteY4-184" fmla="*/ 0 h 10000"/>
                <a:gd name="connsiteX5-185" fmla="*/ 8000 w 10000"/>
                <a:gd name="connsiteY5-186" fmla="*/ 10000 h 10000"/>
                <a:gd name="connsiteX6-187" fmla="*/ 2000 w 10000"/>
                <a:gd name="connsiteY6-188" fmla="*/ 10000 h 10000"/>
                <a:gd name="connsiteX7-189" fmla="*/ 0 w 10000"/>
                <a:gd name="connsiteY7-190" fmla="*/ 0 h 10000"/>
                <a:gd name="connsiteX0-191" fmla="*/ 0 w 10000"/>
                <a:gd name="connsiteY0-192" fmla="*/ 0 h 10000"/>
                <a:gd name="connsiteX1-193" fmla="*/ 3276 w 10000"/>
                <a:gd name="connsiteY1-194" fmla="*/ 53 h 10000"/>
                <a:gd name="connsiteX2-195" fmla="*/ 4968 w 10000"/>
                <a:gd name="connsiteY2-196" fmla="*/ 5915 h 10000"/>
                <a:gd name="connsiteX3-197" fmla="*/ 6469 w 10000"/>
                <a:gd name="connsiteY3-198" fmla="*/ 53 h 10000"/>
                <a:gd name="connsiteX4-199" fmla="*/ 8105 w 10000"/>
                <a:gd name="connsiteY4-200" fmla="*/ 16 h 10000"/>
                <a:gd name="connsiteX5-201" fmla="*/ 10000 w 10000"/>
                <a:gd name="connsiteY5-202" fmla="*/ 0 h 10000"/>
                <a:gd name="connsiteX6-203" fmla="*/ 8000 w 10000"/>
                <a:gd name="connsiteY6-204" fmla="*/ 10000 h 10000"/>
                <a:gd name="connsiteX7-205" fmla="*/ 2000 w 10000"/>
                <a:gd name="connsiteY7-206" fmla="*/ 10000 h 10000"/>
                <a:gd name="connsiteX8" fmla="*/ 0 w 10000"/>
                <a:gd name="connsiteY8" fmla="*/ 0 h 10000"/>
                <a:gd name="connsiteX0-207" fmla="*/ 0 w 10000"/>
                <a:gd name="connsiteY0-208" fmla="*/ 0 h 10000"/>
                <a:gd name="connsiteX1-209" fmla="*/ 1624 w 10000"/>
                <a:gd name="connsiteY1-210" fmla="*/ 16 h 10000"/>
                <a:gd name="connsiteX2-211" fmla="*/ 3276 w 10000"/>
                <a:gd name="connsiteY2-212" fmla="*/ 53 h 10000"/>
                <a:gd name="connsiteX3-213" fmla="*/ 4968 w 10000"/>
                <a:gd name="connsiteY3-214" fmla="*/ 5915 h 10000"/>
                <a:gd name="connsiteX4-215" fmla="*/ 6469 w 10000"/>
                <a:gd name="connsiteY4-216" fmla="*/ 53 h 10000"/>
                <a:gd name="connsiteX5-217" fmla="*/ 8105 w 10000"/>
                <a:gd name="connsiteY5-218" fmla="*/ 16 h 10000"/>
                <a:gd name="connsiteX6-219" fmla="*/ 10000 w 10000"/>
                <a:gd name="connsiteY6-220" fmla="*/ 0 h 10000"/>
                <a:gd name="connsiteX7-221" fmla="*/ 8000 w 10000"/>
                <a:gd name="connsiteY7-222" fmla="*/ 10000 h 10000"/>
                <a:gd name="connsiteX8-223" fmla="*/ 2000 w 10000"/>
                <a:gd name="connsiteY8-224" fmla="*/ 10000 h 10000"/>
                <a:gd name="connsiteX9" fmla="*/ 0 w 10000"/>
                <a:gd name="connsiteY9" fmla="*/ 0 h 10000"/>
                <a:gd name="connsiteX0-225" fmla="*/ 0 w 10000"/>
                <a:gd name="connsiteY0-226" fmla="*/ 0 h 10000"/>
                <a:gd name="connsiteX1-227" fmla="*/ 1624 w 10000"/>
                <a:gd name="connsiteY1-228" fmla="*/ 16 h 10000"/>
                <a:gd name="connsiteX2-229" fmla="*/ 3276 w 10000"/>
                <a:gd name="connsiteY2-230" fmla="*/ 53 h 10000"/>
                <a:gd name="connsiteX3-231" fmla="*/ 4968 w 10000"/>
                <a:gd name="connsiteY3-232" fmla="*/ 4229 h 10000"/>
                <a:gd name="connsiteX4-233" fmla="*/ 6469 w 10000"/>
                <a:gd name="connsiteY4-234" fmla="*/ 53 h 10000"/>
                <a:gd name="connsiteX5-235" fmla="*/ 8105 w 10000"/>
                <a:gd name="connsiteY5-236" fmla="*/ 16 h 10000"/>
                <a:gd name="connsiteX6-237" fmla="*/ 10000 w 10000"/>
                <a:gd name="connsiteY6-238" fmla="*/ 0 h 10000"/>
                <a:gd name="connsiteX7-239" fmla="*/ 8000 w 10000"/>
                <a:gd name="connsiteY7-240" fmla="*/ 10000 h 10000"/>
                <a:gd name="connsiteX8-241" fmla="*/ 2000 w 10000"/>
                <a:gd name="connsiteY8-242" fmla="*/ 10000 h 10000"/>
                <a:gd name="connsiteX9-243" fmla="*/ 0 w 10000"/>
                <a:gd name="connsiteY9-244" fmla="*/ 0 h 10000"/>
                <a:gd name="connsiteX0-245" fmla="*/ 0 w 10000"/>
                <a:gd name="connsiteY0-246" fmla="*/ 0 h 10000"/>
                <a:gd name="connsiteX1-247" fmla="*/ 1624 w 10000"/>
                <a:gd name="connsiteY1-248" fmla="*/ 16 h 10000"/>
                <a:gd name="connsiteX2-249" fmla="*/ 3276 w 10000"/>
                <a:gd name="connsiteY2-250" fmla="*/ 53 h 10000"/>
                <a:gd name="connsiteX3-251" fmla="*/ 4968 w 10000"/>
                <a:gd name="connsiteY3-252" fmla="*/ 4229 h 10000"/>
                <a:gd name="connsiteX4-253" fmla="*/ 6469 w 10000"/>
                <a:gd name="connsiteY4-254" fmla="*/ 53 h 10000"/>
                <a:gd name="connsiteX5-255" fmla="*/ 8105 w 10000"/>
                <a:gd name="connsiteY5-256" fmla="*/ 16 h 10000"/>
                <a:gd name="connsiteX6-257" fmla="*/ 10000 w 10000"/>
                <a:gd name="connsiteY6-258" fmla="*/ 0 h 10000"/>
                <a:gd name="connsiteX7-259" fmla="*/ 8954 w 10000"/>
                <a:gd name="connsiteY7-260" fmla="*/ 5056 h 10000"/>
                <a:gd name="connsiteX8-261" fmla="*/ 8000 w 10000"/>
                <a:gd name="connsiteY8-262" fmla="*/ 10000 h 10000"/>
                <a:gd name="connsiteX9-263" fmla="*/ 2000 w 10000"/>
                <a:gd name="connsiteY9-264" fmla="*/ 10000 h 10000"/>
                <a:gd name="connsiteX10" fmla="*/ 0 w 10000"/>
                <a:gd name="connsiteY10" fmla="*/ 0 h 10000"/>
                <a:gd name="connsiteX0-265" fmla="*/ 0 w 10000"/>
                <a:gd name="connsiteY0-266" fmla="*/ 59 h 10059"/>
                <a:gd name="connsiteX1-267" fmla="*/ 1624 w 10000"/>
                <a:gd name="connsiteY1-268" fmla="*/ 75 h 10059"/>
                <a:gd name="connsiteX2-269" fmla="*/ 3276 w 10000"/>
                <a:gd name="connsiteY2-270" fmla="*/ 112 h 10059"/>
                <a:gd name="connsiteX3-271" fmla="*/ 4968 w 10000"/>
                <a:gd name="connsiteY3-272" fmla="*/ 4288 h 10059"/>
                <a:gd name="connsiteX4-273" fmla="*/ 6469 w 10000"/>
                <a:gd name="connsiteY4-274" fmla="*/ 0 h 10059"/>
                <a:gd name="connsiteX5-275" fmla="*/ 8105 w 10000"/>
                <a:gd name="connsiteY5-276" fmla="*/ 75 h 10059"/>
                <a:gd name="connsiteX6-277" fmla="*/ 10000 w 10000"/>
                <a:gd name="connsiteY6-278" fmla="*/ 59 h 10059"/>
                <a:gd name="connsiteX7-279" fmla="*/ 8954 w 10000"/>
                <a:gd name="connsiteY7-280" fmla="*/ 5115 h 10059"/>
                <a:gd name="connsiteX8-281" fmla="*/ 8000 w 10000"/>
                <a:gd name="connsiteY8-282" fmla="*/ 10059 h 10059"/>
                <a:gd name="connsiteX9-283" fmla="*/ 2000 w 10000"/>
                <a:gd name="connsiteY9-284" fmla="*/ 10059 h 10059"/>
                <a:gd name="connsiteX10-285" fmla="*/ 0 w 10000"/>
                <a:gd name="connsiteY10-286" fmla="*/ 59 h 10059"/>
                <a:gd name="connsiteX0-287" fmla="*/ 0 w 10000"/>
                <a:gd name="connsiteY0-288" fmla="*/ 96 h 10096"/>
                <a:gd name="connsiteX1-289" fmla="*/ 1624 w 10000"/>
                <a:gd name="connsiteY1-290" fmla="*/ 112 h 10096"/>
                <a:gd name="connsiteX2-291" fmla="*/ 3276 w 10000"/>
                <a:gd name="connsiteY2-292" fmla="*/ 149 h 10096"/>
                <a:gd name="connsiteX3-293" fmla="*/ 4968 w 10000"/>
                <a:gd name="connsiteY3-294" fmla="*/ 4325 h 10096"/>
                <a:gd name="connsiteX4-295" fmla="*/ 6469 w 10000"/>
                <a:gd name="connsiteY4-296" fmla="*/ 37 h 10096"/>
                <a:gd name="connsiteX5-297" fmla="*/ 8105 w 10000"/>
                <a:gd name="connsiteY5-298" fmla="*/ 0 h 10096"/>
                <a:gd name="connsiteX6-299" fmla="*/ 10000 w 10000"/>
                <a:gd name="connsiteY6-300" fmla="*/ 96 h 10096"/>
                <a:gd name="connsiteX7-301" fmla="*/ 8954 w 10000"/>
                <a:gd name="connsiteY7-302" fmla="*/ 5152 h 10096"/>
                <a:gd name="connsiteX8-303" fmla="*/ 8000 w 10000"/>
                <a:gd name="connsiteY8-304" fmla="*/ 10096 h 10096"/>
                <a:gd name="connsiteX9-305" fmla="*/ 2000 w 10000"/>
                <a:gd name="connsiteY9-306" fmla="*/ 10096 h 10096"/>
                <a:gd name="connsiteX10-307" fmla="*/ 0 w 10000"/>
                <a:gd name="connsiteY10-308" fmla="*/ 96 h 10096"/>
                <a:gd name="connsiteX0-309" fmla="*/ 0 w 10000"/>
                <a:gd name="connsiteY0-310" fmla="*/ 59 h 10059"/>
                <a:gd name="connsiteX1-311" fmla="*/ 1624 w 10000"/>
                <a:gd name="connsiteY1-312" fmla="*/ 75 h 10059"/>
                <a:gd name="connsiteX2-313" fmla="*/ 3276 w 10000"/>
                <a:gd name="connsiteY2-314" fmla="*/ 112 h 10059"/>
                <a:gd name="connsiteX3-315" fmla="*/ 4968 w 10000"/>
                <a:gd name="connsiteY3-316" fmla="*/ 4288 h 10059"/>
                <a:gd name="connsiteX4-317" fmla="*/ 6469 w 10000"/>
                <a:gd name="connsiteY4-318" fmla="*/ 0 h 10059"/>
                <a:gd name="connsiteX5-319" fmla="*/ 10000 w 10000"/>
                <a:gd name="connsiteY5-320" fmla="*/ 59 h 10059"/>
                <a:gd name="connsiteX6-321" fmla="*/ 8954 w 10000"/>
                <a:gd name="connsiteY6-322" fmla="*/ 5115 h 10059"/>
                <a:gd name="connsiteX7-323" fmla="*/ 8000 w 10000"/>
                <a:gd name="connsiteY7-324" fmla="*/ 10059 h 10059"/>
                <a:gd name="connsiteX8-325" fmla="*/ 2000 w 10000"/>
                <a:gd name="connsiteY8-326" fmla="*/ 10059 h 10059"/>
                <a:gd name="connsiteX9-327" fmla="*/ 0 w 10000"/>
                <a:gd name="connsiteY9-328" fmla="*/ 59 h 10059"/>
                <a:gd name="connsiteX0-329" fmla="*/ 0 w 10000"/>
                <a:gd name="connsiteY0-330" fmla="*/ 59 h 10059"/>
                <a:gd name="connsiteX1-331" fmla="*/ 3276 w 10000"/>
                <a:gd name="connsiteY1-332" fmla="*/ 112 h 10059"/>
                <a:gd name="connsiteX2-333" fmla="*/ 4968 w 10000"/>
                <a:gd name="connsiteY2-334" fmla="*/ 4288 h 10059"/>
                <a:gd name="connsiteX3-335" fmla="*/ 6469 w 10000"/>
                <a:gd name="connsiteY3-336" fmla="*/ 0 h 10059"/>
                <a:gd name="connsiteX4-337" fmla="*/ 10000 w 10000"/>
                <a:gd name="connsiteY4-338" fmla="*/ 59 h 10059"/>
                <a:gd name="connsiteX5-339" fmla="*/ 8954 w 10000"/>
                <a:gd name="connsiteY5-340" fmla="*/ 5115 h 10059"/>
                <a:gd name="connsiteX6-341" fmla="*/ 8000 w 10000"/>
                <a:gd name="connsiteY6-342" fmla="*/ 10059 h 10059"/>
                <a:gd name="connsiteX7-343" fmla="*/ 2000 w 10000"/>
                <a:gd name="connsiteY7-344" fmla="*/ 10059 h 10059"/>
                <a:gd name="connsiteX8-345" fmla="*/ 0 w 10000"/>
                <a:gd name="connsiteY8-346" fmla="*/ 59 h 100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  <a:cxn ang="0">
                  <a:pos x="connsiteX7-77" y="connsiteY7-78"/>
                </a:cxn>
                <a:cxn ang="0">
                  <a:pos x="connsiteX8-223" y="connsiteY8-224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/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86"/>
          <p:cNvCxnSpPr/>
          <p:nvPr/>
        </p:nvCxnSpPr>
        <p:spPr>
          <a:xfrm flipH="1" flipV="1">
            <a:off x="7870651" y="2006867"/>
            <a:ext cx="1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512013" y="1729867"/>
            <a:ext cx="710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</a:rPr>
              <a:t>ALUcont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633277" y="201238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cxnSp>
        <p:nvCxnSpPr>
          <p:cNvPr id="115" name="直接连接符 114"/>
          <p:cNvCxnSpPr/>
          <p:nvPr/>
        </p:nvCxnSpPr>
        <p:spPr>
          <a:xfrm rot="300000" flipH="1">
            <a:off x="7811577" y="2071352"/>
            <a:ext cx="108000" cy="14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6853168" y="5213421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21" name="直接连接符 120"/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6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1">
                  <a:blip r:embed="rId1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/>
          <p:cNvCxnSpPr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68"/>
          <p:cNvCxnSpPr>
            <a:stCxn id="139" idx="3"/>
            <a:endCxn id="104" idx="1"/>
          </p:cNvCxnSpPr>
          <p:nvPr/>
        </p:nvCxnSpPr>
        <p:spPr>
          <a:xfrm flipH="1" flipV="1">
            <a:off x="2240347" y="2844980"/>
            <a:ext cx="1597500" cy="1508838"/>
          </a:xfrm>
          <a:prstGeom prst="bentConnector5">
            <a:avLst>
              <a:gd name="adj1" fmla="val -14310"/>
              <a:gd name="adj2" fmla="val -42371"/>
              <a:gd name="adj3" fmla="val 1281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6" name="肘形连接符 195"/>
          <p:cNvCxnSpPr/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文本框 159"/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/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47"/>
          <p:cNvCxnSpPr/>
          <p:nvPr/>
        </p:nvCxnSpPr>
        <p:spPr>
          <a:xfrm flipH="1" flipV="1">
            <a:off x="9320446" y="1924616"/>
            <a:ext cx="1557" cy="7560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943801" y="1657061"/>
            <a:ext cx="79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9326650" y="195841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9" name="肘形连接符 127"/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/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/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1" name="图片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069" y="986951"/>
            <a:ext cx="4192980" cy="546911"/>
          </a:xfrm>
          <a:prstGeom prst="rect">
            <a:avLst/>
          </a:prstGeom>
        </p:spPr>
      </p:pic>
      <p:sp>
        <p:nvSpPr>
          <p:cNvPr id="133" name="文本框 132"/>
          <p:cNvSpPr txBox="1"/>
          <p:nvPr/>
        </p:nvSpPr>
        <p:spPr>
          <a:xfrm>
            <a:off x="8591349" y="710498"/>
            <a:ext cx="232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25     21  </a:t>
            </a:r>
            <a:r>
              <a:rPr lang="en-US" altLang="zh-CN" sz="1400" dirty="0">
                <a:solidFill>
                  <a:srgbClr val="FF0000"/>
                </a:solidFill>
              </a:rPr>
              <a:t>20     16  </a:t>
            </a:r>
            <a:r>
              <a:rPr lang="en-US" altLang="zh-CN" sz="1400" b="1" dirty="0">
                <a:solidFill>
                  <a:srgbClr val="FF0000"/>
                </a:solidFill>
              </a:rPr>
              <a:t>15      11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662247" y="1586166"/>
            <a:ext cx="10388802" cy="477018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STEP 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</a:rPr>
              <a:t>符号扩展立即数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中读出</a:t>
            </a:r>
            <a:r>
              <a:rPr lang="zh-CN" altLang="en-US" sz="2000" b="1" dirty="0"/>
              <a:t>源操作数</a:t>
            </a:r>
            <a:endParaRPr lang="en-US" altLang="zh-CN" sz="2000" b="1" dirty="0"/>
          </a:p>
        </p:txBody>
      </p:sp>
      <p:sp>
        <p:nvSpPr>
          <p:cNvPr id="74" name="矩形 73"/>
          <p:cNvSpPr/>
          <p:nvPr/>
        </p:nvSpPr>
        <p:spPr>
          <a:xfrm>
            <a:off x="475506" y="5179698"/>
            <a:ext cx="2599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</a:t>
            </a:r>
            <a:r>
              <a:rPr lang="zh-CN" altLang="en-US" sz="2000" b="1" dirty="0"/>
              <a:t>各种结果</a:t>
            </a:r>
            <a:endParaRPr lang="zh-CN" altLang="en-US" sz="2000" b="1" dirty="0"/>
          </a:p>
        </p:txBody>
      </p:sp>
      <p:sp>
        <p:nvSpPr>
          <p:cNvPr id="95" name="矩形 94"/>
          <p:cNvSpPr/>
          <p:nvPr/>
        </p:nvSpPr>
        <p:spPr>
          <a:xfrm>
            <a:off x="464988" y="5658915"/>
            <a:ext cx="369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向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写入</a:t>
            </a:r>
            <a:r>
              <a:rPr lang="zh-CN" altLang="en-US" sz="2000" b="1" dirty="0"/>
              <a:t>数据</a:t>
            </a:r>
            <a:endParaRPr lang="en-US" altLang="zh-CN" sz="2000" b="1" dirty="0"/>
          </a:p>
        </p:txBody>
      </p:sp>
      <p:sp>
        <p:nvSpPr>
          <p:cNvPr id="130" name="矩形 129"/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grpSp>
        <p:nvGrpSpPr>
          <p:cNvPr id="176" name="组合 175"/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177" name="肘形连接符 7"/>
            <p:cNvCxnSpPr>
              <a:stCxn id="235" idx="3"/>
              <a:endCxn id="240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/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239" name="矩形 238"/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42" name="文本框 241"/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9" name="文本框 178"/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180" name="直接连接符 179"/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/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182" name="直接连接符 181"/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205"/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212" name="直接连接符 211"/>
            <p:cNvCxnSpPr>
              <a:stCxn id="233" idx="0"/>
              <a:endCxn id="224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/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233" name="矩形 232"/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4" name="文本框 233"/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35" name="文本框 234"/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36" name="组合 235"/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237" name="直接连接符 236"/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8" name="文本框 227"/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1662253" y="2523234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32" name="肘形连接符 195"/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组合 242"/>
          <p:cNvGrpSpPr/>
          <p:nvPr/>
        </p:nvGrpSpPr>
        <p:grpSpPr>
          <a:xfrm>
            <a:off x="4512901" y="2506991"/>
            <a:ext cx="1290005" cy="555497"/>
            <a:chOff x="4509037" y="2512405"/>
            <a:chExt cx="1290005" cy="555497"/>
          </a:xfrm>
        </p:grpSpPr>
        <p:cxnSp>
          <p:nvCxnSpPr>
            <p:cNvPr id="244" name="肘形连接符 70"/>
            <p:cNvCxnSpPr/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46" name="直接连接符 245"/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/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48" name="直接连接符 247"/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文本框 248"/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4536782" y="2836346"/>
            <a:ext cx="1275615" cy="576592"/>
            <a:chOff x="4532918" y="2841760"/>
            <a:chExt cx="1275615" cy="576592"/>
          </a:xfrm>
        </p:grpSpPr>
        <p:cxnSp>
          <p:nvCxnSpPr>
            <p:cNvPr id="252" name="肘形连接符 119"/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/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55" name="直接连接符 254"/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组合 255"/>
          <p:cNvGrpSpPr/>
          <p:nvPr/>
        </p:nvGrpSpPr>
        <p:grpSpPr>
          <a:xfrm>
            <a:off x="5799042" y="2109922"/>
            <a:ext cx="1883243" cy="2312675"/>
            <a:chOff x="5799042" y="2109922"/>
            <a:chExt cx="1883243" cy="2312675"/>
          </a:xfrm>
        </p:grpSpPr>
        <p:cxnSp>
          <p:nvCxnSpPr>
            <p:cNvPr id="257" name="直接连接符 256"/>
            <p:cNvCxnSpPr>
              <a:endCxn id="258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/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265" name="矩形 264"/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6" name="文本框 265"/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7" name="文本框 266"/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8" name="文本框 267"/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9" name="文本框 268"/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70" name="文本框 269"/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71" name="文本框 270"/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72" name="组合 271"/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274" name="直接连接符 273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74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文本框 272"/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60" name="文本框 259"/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62" name="肘形连接符 76"/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262"/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64" name="直接连接符 263"/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/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17674" y="2920010"/>
            <a:ext cx="1063852" cy="2547309"/>
            <a:chOff x="6617674" y="2920010"/>
            <a:chExt cx="1063852" cy="2547309"/>
          </a:xfrm>
        </p:grpSpPr>
        <p:cxnSp>
          <p:nvCxnSpPr>
            <p:cNvPr id="277" name="肘形连接符 79"/>
            <p:cNvCxnSpPr>
              <a:endCxn id="282" idx="1"/>
            </p:cNvCxnSpPr>
            <p:nvPr/>
          </p:nvCxnSpPr>
          <p:spPr>
            <a:xfrm flipV="1">
              <a:off x="6617674" y="4105608"/>
              <a:ext cx="427616" cy="1361711"/>
            </a:xfrm>
            <a:prstGeom prst="bentConnector3">
              <a:avLst>
                <a:gd name="adj1" fmla="val 5562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肘形连接符 79"/>
            <p:cNvCxnSpPr>
              <a:stCxn id="280" idx="2"/>
            </p:cNvCxnSpPr>
            <p:nvPr/>
          </p:nvCxnSpPr>
          <p:spPr>
            <a:xfrm flipV="1">
              <a:off x="7223286" y="3157011"/>
              <a:ext cx="458240" cy="83108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组合 278"/>
            <p:cNvGrpSpPr/>
            <p:nvPr/>
          </p:nvGrpSpPr>
          <p:grpSpPr>
            <a:xfrm>
              <a:off x="7043286" y="3712077"/>
              <a:ext cx="209236" cy="552044"/>
              <a:chOff x="7428438" y="4626389"/>
              <a:chExt cx="209236" cy="552044"/>
            </a:xfrm>
          </p:grpSpPr>
          <p:sp>
            <p:nvSpPr>
              <p:cNvPr id="280" name="流程图: 手动操作 279"/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83" name="肘形连接符 151"/>
            <p:cNvCxnSpPr>
              <a:endCxn id="281" idx="1"/>
            </p:cNvCxnSpPr>
            <p:nvPr/>
          </p:nvCxnSpPr>
          <p:spPr>
            <a:xfrm>
              <a:off x="6767206" y="3211165"/>
              <a:ext cx="278085" cy="637471"/>
            </a:xfrm>
            <a:prstGeom prst="bentConnector3">
              <a:avLst>
                <a:gd name="adj1" fmla="val 3927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/>
            <p:cNvSpPr txBox="1"/>
            <p:nvPr/>
          </p:nvSpPr>
          <p:spPr>
            <a:xfrm>
              <a:off x="6711663" y="2920010"/>
              <a:ext cx="81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writedata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6873127" y="4200609"/>
              <a:ext cx="80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srcbmux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20517" y="1692271"/>
            <a:ext cx="621517" cy="2088024"/>
            <a:chOff x="6820517" y="1692271"/>
            <a:chExt cx="621517" cy="2088024"/>
          </a:xfrm>
        </p:grpSpPr>
        <p:cxnSp>
          <p:nvCxnSpPr>
            <p:cNvPr id="219" name="直接连接符 147"/>
            <p:cNvCxnSpPr/>
            <p:nvPr/>
          </p:nvCxnSpPr>
          <p:spPr>
            <a:xfrm flipH="1" flipV="1">
              <a:off x="7145011" y="1944295"/>
              <a:ext cx="1557" cy="1836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6820517" y="1692271"/>
              <a:ext cx="6215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ALUSrc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143754" y="214443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9" name="肘形连接符 121"/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8052448" y="2292605"/>
            <a:ext cx="3733425" cy="876698"/>
            <a:chOff x="8052448" y="2292605"/>
            <a:chExt cx="3733425" cy="876698"/>
          </a:xfrm>
        </p:grpSpPr>
        <p:sp>
          <p:nvSpPr>
            <p:cNvPr id="8" name="矩形 7"/>
            <p:cNvSpPr/>
            <p:nvPr/>
          </p:nvSpPr>
          <p:spPr>
            <a:xfrm>
              <a:off x="10037490" y="2292605"/>
              <a:ext cx="647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ALUout</a:t>
              </a:r>
              <a:endParaRPr lang="zh-CN" altLang="en-US" sz="1200" dirty="0"/>
            </a:p>
          </p:txBody>
        </p:sp>
        <p:cxnSp>
          <p:nvCxnSpPr>
            <p:cNvPr id="96" name="肘形连接符 121"/>
            <p:cNvCxnSpPr>
              <a:stCxn id="152" idx="3"/>
              <a:endCxn id="196" idx="1"/>
            </p:cNvCxnSpPr>
            <p:nvPr/>
          </p:nvCxnSpPr>
          <p:spPr>
            <a:xfrm flipV="1">
              <a:off x="9517372" y="2814252"/>
              <a:ext cx="1829997" cy="29434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9665984" y="2837648"/>
              <a:ext cx="789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readdata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11345365" y="2420721"/>
              <a:ext cx="209236" cy="552044"/>
              <a:chOff x="7428438" y="4626389"/>
              <a:chExt cx="209236" cy="552044"/>
            </a:xfrm>
          </p:grpSpPr>
          <p:sp>
            <p:nvSpPr>
              <p:cNvPr id="194" name="流程图: 手动操作 193"/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文本框 194"/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97" name="肘形连接符 176"/>
            <p:cNvCxnSpPr>
              <a:endCxn id="195" idx="1"/>
            </p:cNvCxnSpPr>
            <p:nvPr/>
          </p:nvCxnSpPr>
          <p:spPr>
            <a:xfrm flipV="1">
              <a:off x="8052448" y="2557279"/>
              <a:ext cx="3294921" cy="356412"/>
            </a:xfrm>
            <a:prstGeom prst="bentConnector3">
              <a:avLst>
                <a:gd name="adj1" fmla="val 8758"/>
              </a:avLst>
            </a:prstGeom>
            <a:ln w="1905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11061201" y="2892304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resmux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02" name="矩形 301"/>
          <p:cNvSpPr/>
          <p:nvPr/>
        </p:nvSpPr>
        <p:spPr>
          <a:xfrm>
            <a:off x="9369794" y="1964949"/>
            <a:ext cx="2632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305" name="组合 304"/>
          <p:cNvGrpSpPr/>
          <p:nvPr/>
        </p:nvGrpSpPr>
        <p:grpSpPr>
          <a:xfrm>
            <a:off x="4532918" y="2841760"/>
            <a:ext cx="1291194" cy="2134308"/>
            <a:chOff x="4532918" y="2841760"/>
            <a:chExt cx="1291194" cy="2134308"/>
          </a:xfrm>
        </p:grpSpPr>
        <p:sp>
          <p:nvSpPr>
            <p:cNvPr id="306" name="文本框 305"/>
            <p:cNvSpPr txBox="1"/>
            <p:nvPr/>
          </p:nvSpPr>
          <p:spPr>
            <a:xfrm>
              <a:off x="4939614" y="4285129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5614876" y="4424024"/>
              <a:ext cx="209236" cy="552044"/>
              <a:chOff x="7428438" y="4626389"/>
              <a:chExt cx="209236" cy="552044"/>
            </a:xfrm>
          </p:grpSpPr>
          <p:sp>
            <p:nvSpPr>
              <p:cNvPr id="312" name="流程图: 手动操作 311"/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308" name="文本框 307"/>
            <p:cNvSpPr txBox="1"/>
            <p:nvPr/>
          </p:nvSpPr>
          <p:spPr>
            <a:xfrm>
              <a:off x="4960653" y="4557479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[15:11]</a:t>
              </a:r>
              <a:endParaRPr lang="zh-CN" altLang="en-US" sz="1200" dirty="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5019612" y="3420365"/>
              <a:ext cx="725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writereg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10" name="肘形连接符 206"/>
            <p:cNvCxnSpPr/>
            <p:nvPr/>
          </p:nvCxnSpPr>
          <p:spPr>
            <a:xfrm>
              <a:off x="4532918" y="2841760"/>
              <a:ext cx="1083962" cy="1718822"/>
            </a:xfrm>
            <a:prstGeom prst="bentConnector3">
              <a:avLst>
                <a:gd name="adj1" fmla="val 3672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肘形连接符 206"/>
            <p:cNvCxnSpPr/>
            <p:nvPr/>
          </p:nvCxnSpPr>
          <p:spPr>
            <a:xfrm>
              <a:off x="4532918" y="2841760"/>
              <a:ext cx="1083962" cy="1975795"/>
            </a:xfrm>
            <a:prstGeom prst="bentConnector3">
              <a:avLst>
                <a:gd name="adj1" fmla="val 3672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5" name="肘形连接符 130"/>
          <p:cNvCxnSpPr/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1033961" y="1621600"/>
            <a:ext cx="833108" cy="831285"/>
            <a:chOff x="11033961" y="1621600"/>
            <a:chExt cx="833108" cy="831285"/>
          </a:xfrm>
        </p:grpSpPr>
        <p:sp>
          <p:nvSpPr>
            <p:cNvPr id="200" name="文本框 199"/>
            <p:cNvSpPr txBox="1"/>
            <p:nvPr/>
          </p:nvSpPr>
          <p:spPr>
            <a:xfrm>
              <a:off x="11033961" y="1621600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1" name="直接连接符 147"/>
            <p:cNvCxnSpPr/>
            <p:nvPr/>
          </p:nvCxnSpPr>
          <p:spPr>
            <a:xfrm flipH="1" flipV="1">
              <a:off x="11449284" y="1876885"/>
              <a:ext cx="1557" cy="576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/>
            <p:cNvSpPr/>
            <p:nvPr/>
          </p:nvSpPr>
          <p:spPr>
            <a:xfrm>
              <a:off x="11449284" y="190878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6" name="组合 315"/>
          <p:cNvGrpSpPr/>
          <p:nvPr/>
        </p:nvGrpSpPr>
        <p:grpSpPr>
          <a:xfrm>
            <a:off x="7512013" y="1729867"/>
            <a:ext cx="875713" cy="1604833"/>
            <a:chOff x="7512013" y="1729867"/>
            <a:chExt cx="875713" cy="1604833"/>
          </a:xfrm>
        </p:grpSpPr>
        <p:grpSp>
          <p:nvGrpSpPr>
            <p:cNvPr id="317" name="组合 316"/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323" name="流程图: 手动操作 90"/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246 h 10246"/>
                  <a:gd name="connsiteX1-3" fmla="*/ 5579 w 10000"/>
                  <a:gd name="connsiteY1-4" fmla="*/ 0 h 10246"/>
                  <a:gd name="connsiteX2-5" fmla="*/ 10000 w 10000"/>
                  <a:gd name="connsiteY2-6" fmla="*/ 246 h 10246"/>
                  <a:gd name="connsiteX3-7" fmla="*/ 8000 w 10000"/>
                  <a:gd name="connsiteY3-8" fmla="*/ 10246 h 10246"/>
                  <a:gd name="connsiteX4-9" fmla="*/ 2000 w 10000"/>
                  <a:gd name="connsiteY4-10" fmla="*/ 10246 h 10246"/>
                  <a:gd name="connsiteX5" fmla="*/ 0 w 10000"/>
                  <a:gd name="connsiteY5" fmla="*/ 246 h 10246"/>
                  <a:gd name="connsiteX0-11" fmla="*/ 0 w 10000"/>
                  <a:gd name="connsiteY0-12" fmla="*/ 246 h 10246"/>
                  <a:gd name="connsiteX1-13" fmla="*/ 6642 w 10000"/>
                  <a:gd name="connsiteY1-14" fmla="*/ 0 h 10246"/>
                  <a:gd name="connsiteX2-15" fmla="*/ 10000 w 10000"/>
                  <a:gd name="connsiteY2-16" fmla="*/ 246 h 10246"/>
                  <a:gd name="connsiteX3-17" fmla="*/ 8000 w 10000"/>
                  <a:gd name="connsiteY3-18" fmla="*/ 10246 h 10246"/>
                  <a:gd name="connsiteX4-19" fmla="*/ 2000 w 10000"/>
                  <a:gd name="connsiteY4-20" fmla="*/ 10246 h 10246"/>
                  <a:gd name="connsiteX5-21" fmla="*/ 0 w 10000"/>
                  <a:gd name="connsiteY5-22" fmla="*/ 246 h 10246"/>
                  <a:gd name="connsiteX0-23" fmla="*/ 0 w 10000"/>
                  <a:gd name="connsiteY0-24" fmla="*/ 246 h 10246"/>
                  <a:gd name="connsiteX1-25" fmla="*/ 2072 w 10000"/>
                  <a:gd name="connsiteY1-26" fmla="*/ 0 h 10246"/>
                  <a:gd name="connsiteX2-27" fmla="*/ 6642 w 10000"/>
                  <a:gd name="connsiteY2-28" fmla="*/ 0 h 10246"/>
                  <a:gd name="connsiteX3-29" fmla="*/ 10000 w 10000"/>
                  <a:gd name="connsiteY3-30" fmla="*/ 246 h 10246"/>
                  <a:gd name="connsiteX4-31" fmla="*/ 8000 w 10000"/>
                  <a:gd name="connsiteY4-32" fmla="*/ 10246 h 10246"/>
                  <a:gd name="connsiteX5-33" fmla="*/ 2000 w 10000"/>
                  <a:gd name="connsiteY5-34" fmla="*/ 10246 h 10246"/>
                  <a:gd name="connsiteX6" fmla="*/ 0 w 10000"/>
                  <a:gd name="connsiteY6" fmla="*/ 246 h 10246"/>
                  <a:gd name="connsiteX0-35" fmla="*/ 0 w 10000"/>
                  <a:gd name="connsiteY0-36" fmla="*/ 246 h 10246"/>
                  <a:gd name="connsiteX1-37" fmla="*/ 4091 w 10000"/>
                  <a:gd name="connsiteY1-38" fmla="*/ 0 h 10246"/>
                  <a:gd name="connsiteX2-39" fmla="*/ 6642 w 10000"/>
                  <a:gd name="connsiteY2-40" fmla="*/ 0 h 10246"/>
                  <a:gd name="connsiteX3-41" fmla="*/ 10000 w 10000"/>
                  <a:gd name="connsiteY3-42" fmla="*/ 246 h 10246"/>
                  <a:gd name="connsiteX4-43" fmla="*/ 8000 w 10000"/>
                  <a:gd name="connsiteY4-44" fmla="*/ 10246 h 10246"/>
                  <a:gd name="connsiteX5-45" fmla="*/ 2000 w 10000"/>
                  <a:gd name="connsiteY5-46" fmla="*/ 10246 h 10246"/>
                  <a:gd name="connsiteX6-47" fmla="*/ 0 w 10000"/>
                  <a:gd name="connsiteY6-48" fmla="*/ 246 h 10246"/>
                  <a:gd name="connsiteX0-49" fmla="*/ 0 w 10000"/>
                  <a:gd name="connsiteY0-50" fmla="*/ 451 h 10451"/>
                  <a:gd name="connsiteX1-51" fmla="*/ 4091 w 10000"/>
                  <a:gd name="connsiteY1-52" fmla="*/ 205 h 10451"/>
                  <a:gd name="connsiteX2-53" fmla="*/ 5366 w 10000"/>
                  <a:gd name="connsiteY2-54" fmla="*/ 0 h 10451"/>
                  <a:gd name="connsiteX3-55" fmla="*/ 6642 w 10000"/>
                  <a:gd name="connsiteY3-56" fmla="*/ 205 h 10451"/>
                  <a:gd name="connsiteX4-57" fmla="*/ 10000 w 10000"/>
                  <a:gd name="connsiteY4-58" fmla="*/ 451 h 10451"/>
                  <a:gd name="connsiteX5-59" fmla="*/ 8000 w 10000"/>
                  <a:gd name="connsiteY5-60" fmla="*/ 10451 h 10451"/>
                  <a:gd name="connsiteX6-61" fmla="*/ 2000 w 10000"/>
                  <a:gd name="connsiteY6-62" fmla="*/ 10451 h 10451"/>
                  <a:gd name="connsiteX7" fmla="*/ 0 w 10000"/>
                  <a:gd name="connsiteY7" fmla="*/ 451 h 10451"/>
                  <a:gd name="connsiteX0-63" fmla="*/ 0 w 10000"/>
                  <a:gd name="connsiteY0-64" fmla="*/ 246 h 10246"/>
                  <a:gd name="connsiteX1-65" fmla="*/ 4091 w 10000"/>
                  <a:gd name="connsiteY1-66" fmla="*/ 0 h 10246"/>
                  <a:gd name="connsiteX2-67" fmla="*/ 5260 w 10000"/>
                  <a:gd name="connsiteY2-68" fmla="*/ 6161 h 10246"/>
                  <a:gd name="connsiteX3-69" fmla="*/ 6642 w 10000"/>
                  <a:gd name="connsiteY3-70" fmla="*/ 0 h 10246"/>
                  <a:gd name="connsiteX4-71" fmla="*/ 10000 w 10000"/>
                  <a:gd name="connsiteY4-72" fmla="*/ 246 h 10246"/>
                  <a:gd name="connsiteX5-73" fmla="*/ 8000 w 10000"/>
                  <a:gd name="connsiteY5-74" fmla="*/ 10246 h 10246"/>
                  <a:gd name="connsiteX6-75" fmla="*/ 2000 w 10000"/>
                  <a:gd name="connsiteY6-76" fmla="*/ 10246 h 10246"/>
                  <a:gd name="connsiteX7-77" fmla="*/ 0 w 10000"/>
                  <a:gd name="connsiteY7-78" fmla="*/ 246 h 10246"/>
                  <a:gd name="connsiteX0-79" fmla="*/ 0 w 10000"/>
                  <a:gd name="connsiteY0-80" fmla="*/ 246 h 10246"/>
                  <a:gd name="connsiteX1-81" fmla="*/ 3666 w 10000"/>
                  <a:gd name="connsiteY1-82" fmla="*/ 205 h 10246"/>
                  <a:gd name="connsiteX2-83" fmla="*/ 5260 w 10000"/>
                  <a:gd name="connsiteY2-84" fmla="*/ 6161 h 10246"/>
                  <a:gd name="connsiteX3-85" fmla="*/ 6642 w 10000"/>
                  <a:gd name="connsiteY3-86" fmla="*/ 0 h 10246"/>
                  <a:gd name="connsiteX4-87" fmla="*/ 10000 w 10000"/>
                  <a:gd name="connsiteY4-88" fmla="*/ 246 h 10246"/>
                  <a:gd name="connsiteX5-89" fmla="*/ 8000 w 10000"/>
                  <a:gd name="connsiteY5-90" fmla="*/ 10246 h 10246"/>
                  <a:gd name="connsiteX6-91" fmla="*/ 2000 w 10000"/>
                  <a:gd name="connsiteY6-92" fmla="*/ 10246 h 10246"/>
                  <a:gd name="connsiteX7-93" fmla="*/ 0 w 10000"/>
                  <a:gd name="connsiteY7-94" fmla="*/ 246 h 10246"/>
                  <a:gd name="connsiteX0-95" fmla="*/ 0 w 10000"/>
                  <a:gd name="connsiteY0-96" fmla="*/ 41 h 10041"/>
                  <a:gd name="connsiteX1-97" fmla="*/ 3666 w 10000"/>
                  <a:gd name="connsiteY1-98" fmla="*/ 0 h 10041"/>
                  <a:gd name="connsiteX2-99" fmla="*/ 5260 w 10000"/>
                  <a:gd name="connsiteY2-100" fmla="*/ 5956 h 10041"/>
                  <a:gd name="connsiteX3-101" fmla="*/ 6323 w 10000"/>
                  <a:gd name="connsiteY3-102" fmla="*/ 0 h 10041"/>
                  <a:gd name="connsiteX4-103" fmla="*/ 10000 w 10000"/>
                  <a:gd name="connsiteY4-104" fmla="*/ 41 h 10041"/>
                  <a:gd name="connsiteX5-105" fmla="*/ 8000 w 10000"/>
                  <a:gd name="connsiteY5-106" fmla="*/ 10041 h 10041"/>
                  <a:gd name="connsiteX6-107" fmla="*/ 2000 w 10000"/>
                  <a:gd name="connsiteY6-108" fmla="*/ 10041 h 10041"/>
                  <a:gd name="connsiteX7-109" fmla="*/ 0 w 10000"/>
                  <a:gd name="connsiteY7-110" fmla="*/ 41 h 10041"/>
                  <a:gd name="connsiteX0-111" fmla="*/ 0 w 10000"/>
                  <a:gd name="connsiteY0-112" fmla="*/ 41 h 10041"/>
                  <a:gd name="connsiteX1-113" fmla="*/ 3666 w 10000"/>
                  <a:gd name="connsiteY1-114" fmla="*/ 0 h 10041"/>
                  <a:gd name="connsiteX2-115" fmla="*/ 5065 w 10000"/>
                  <a:gd name="connsiteY2-116" fmla="*/ 5956 h 10041"/>
                  <a:gd name="connsiteX3-117" fmla="*/ 6323 w 10000"/>
                  <a:gd name="connsiteY3-118" fmla="*/ 0 h 10041"/>
                  <a:gd name="connsiteX4-119" fmla="*/ 10000 w 10000"/>
                  <a:gd name="connsiteY4-120" fmla="*/ 41 h 10041"/>
                  <a:gd name="connsiteX5-121" fmla="*/ 8000 w 10000"/>
                  <a:gd name="connsiteY5-122" fmla="*/ 10041 h 10041"/>
                  <a:gd name="connsiteX6-123" fmla="*/ 2000 w 10000"/>
                  <a:gd name="connsiteY6-124" fmla="*/ 10041 h 10041"/>
                  <a:gd name="connsiteX7-125" fmla="*/ 0 w 10000"/>
                  <a:gd name="connsiteY7-126" fmla="*/ 41 h 10041"/>
                  <a:gd name="connsiteX0-127" fmla="*/ 0 w 10000"/>
                  <a:gd name="connsiteY0-128" fmla="*/ 41 h 10041"/>
                  <a:gd name="connsiteX1-129" fmla="*/ 3276 w 10000"/>
                  <a:gd name="connsiteY1-130" fmla="*/ 94 h 10041"/>
                  <a:gd name="connsiteX2-131" fmla="*/ 5065 w 10000"/>
                  <a:gd name="connsiteY2-132" fmla="*/ 5956 h 10041"/>
                  <a:gd name="connsiteX3-133" fmla="*/ 6323 w 10000"/>
                  <a:gd name="connsiteY3-134" fmla="*/ 0 h 10041"/>
                  <a:gd name="connsiteX4-135" fmla="*/ 10000 w 10000"/>
                  <a:gd name="connsiteY4-136" fmla="*/ 41 h 10041"/>
                  <a:gd name="connsiteX5-137" fmla="*/ 8000 w 10000"/>
                  <a:gd name="connsiteY5-138" fmla="*/ 10041 h 10041"/>
                  <a:gd name="connsiteX6-139" fmla="*/ 2000 w 10000"/>
                  <a:gd name="connsiteY6-140" fmla="*/ 10041 h 10041"/>
                  <a:gd name="connsiteX7-141" fmla="*/ 0 w 10000"/>
                  <a:gd name="connsiteY7-142" fmla="*/ 41 h 10041"/>
                  <a:gd name="connsiteX0-143" fmla="*/ 0 w 10000"/>
                  <a:gd name="connsiteY0-144" fmla="*/ 135 h 10135"/>
                  <a:gd name="connsiteX1-145" fmla="*/ 3276 w 10000"/>
                  <a:gd name="connsiteY1-146" fmla="*/ 188 h 10135"/>
                  <a:gd name="connsiteX2-147" fmla="*/ 5065 w 10000"/>
                  <a:gd name="connsiteY2-148" fmla="*/ 6050 h 10135"/>
                  <a:gd name="connsiteX3-149" fmla="*/ 6469 w 10000"/>
                  <a:gd name="connsiteY3-150" fmla="*/ 0 h 10135"/>
                  <a:gd name="connsiteX4-151" fmla="*/ 10000 w 10000"/>
                  <a:gd name="connsiteY4-152" fmla="*/ 135 h 10135"/>
                  <a:gd name="connsiteX5-153" fmla="*/ 8000 w 10000"/>
                  <a:gd name="connsiteY5-154" fmla="*/ 10135 h 10135"/>
                  <a:gd name="connsiteX6-155" fmla="*/ 2000 w 10000"/>
                  <a:gd name="connsiteY6-156" fmla="*/ 10135 h 10135"/>
                  <a:gd name="connsiteX7-157" fmla="*/ 0 w 10000"/>
                  <a:gd name="connsiteY7-158" fmla="*/ 135 h 10135"/>
                  <a:gd name="connsiteX0-159" fmla="*/ 0 w 10000"/>
                  <a:gd name="connsiteY0-160" fmla="*/ 0 h 10000"/>
                  <a:gd name="connsiteX1-161" fmla="*/ 3276 w 10000"/>
                  <a:gd name="connsiteY1-162" fmla="*/ 53 h 10000"/>
                  <a:gd name="connsiteX2-163" fmla="*/ 5065 w 10000"/>
                  <a:gd name="connsiteY2-164" fmla="*/ 5915 h 10000"/>
                  <a:gd name="connsiteX3-165" fmla="*/ 6469 w 10000"/>
                  <a:gd name="connsiteY3-166" fmla="*/ 53 h 10000"/>
                  <a:gd name="connsiteX4-167" fmla="*/ 10000 w 10000"/>
                  <a:gd name="connsiteY4-168" fmla="*/ 0 h 10000"/>
                  <a:gd name="connsiteX5-169" fmla="*/ 8000 w 10000"/>
                  <a:gd name="connsiteY5-170" fmla="*/ 10000 h 10000"/>
                  <a:gd name="connsiteX6-171" fmla="*/ 2000 w 10000"/>
                  <a:gd name="connsiteY6-172" fmla="*/ 10000 h 10000"/>
                  <a:gd name="connsiteX7-173" fmla="*/ 0 w 10000"/>
                  <a:gd name="connsiteY7-174" fmla="*/ 0 h 10000"/>
                  <a:gd name="connsiteX0-175" fmla="*/ 0 w 10000"/>
                  <a:gd name="connsiteY0-176" fmla="*/ 0 h 10000"/>
                  <a:gd name="connsiteX1-177" fmla="*/ 3276 w 10000"/>
                  <a:gd name="connsiteY1-178" fmla="*/ 53 h 10000"/>
                  <a:gd name="connsiteX2-179" fmla="*/ 4968 w 10000"/>
                  <a:gd name="connsiteY2-180" fmla="*/ 5915 h 10000"/>
                  <a:gd name="connsiteX3-181" fmla="*/ 6469 w 10000"/>
                  <a:gd name="connsiteY3-182" fmla="*/ 53 h 10000"/>
                  <a:gd name="connsiteX4-183" fmla="*/ 10000 w 10000"/>
                  <a:gd name="connsiteY4-184" fmla="*/ 0 h 10000"/>
                  <a:gd name="connsiteX5-185" fmla="*/ 8000 w 10000"/>
                  <a:gd name="connsiteY5-186" fmla="*/ 10000 h 10000"/>
                  <a:gd name="connsiteX6-187" fmla="*/ 2000 w 10000"/>
                  <a:gd name="connsiteY6-188" fmla="*/ 10000 h 10000"/>
                  <a:gd name="connsiteX7-189" fmla="*/ 0 w 10000"/>
                  <a:gd name="connsiteY7-190" fmla="*/ 0 h 10000"/>
                  <a:gd name="connsiteX0-191" fmla="*/ 0 w 10000"/>
                  <a:gd name="connsiteY0-192" fmla="*/ 0 h 10000"/>
                  <a:gd name="connsiteX1-193" fmla="*/ 3276 w 10000"/>
                  <a:gd name="connsiteY1-194" fmla="*/ 53 h 10000"/>
                  <a:gd name="connsiteX2-195" fmla="*/ 4968 w 10000"/>
                  <a:gd name="connsiteY2-196" fmla="*/ 5915 h 10000"/>
                  <a:gd name="connsiteX3-197" fmla="*/ 6469 w 10000"/>
                  <a:gd name="connsiteY3-198" fmla="*/ 53 h 10000"/>
                  <a:gd name="connsiteX4-199" fmla="*/ 8105 w 10000"/>
                  <a:gd name="connsiteY4-200" fmla="*/ 16 h 10000"/>
                  <a:gd name="connsiteX5-201" fmla="*/ 10000 w 10000"/>
                  <a:gd name="connsiteY5-202" fmla="*/ 0 h 10000"/>
                  <a:gd name="connsiteX6-203" fmla="*/ 8000 w 10000"/>
                  <a:gd name="connsiteY6-204" fmla="*/ 10000 h 10000"/>
                  <a:gd name="connsiteX7-205" fmla="*/ 2000 w 10000"/>
                  <a:gd name="connsiteY7-206" fmla="*/ 10000 h 10000"/>
                  <a:gd name="connsiteX8" fmla="*/ 0 w 10000"/>
                  <a:gd name="connsiteY8" fmla="*/ 0 h 10000"/>
                  <a:gd name="connsiteX0-207" fmla="*/ 0 w 10000"/>
                  <a:gd name="connsiteY0-208" fmla="*/ 0 h 10000"/>
                  <a:gd name="connsiteX1-209" fmla="*/ 1624 w 10000"/>
                  <a:gd name="connsiteY1-210" fmla="*/ 16 h 10000"/>
                  <a:gd name="connsiteX2-211" fmla="*/ 3276 w 10000"/>
                  <a:gd name="connsiteY2-212" fmla="*/ 53 h 10000"/>
                  <a:gd name="connsiteX3-213" fmla="*/ 4968 w 10000"/>
                  <a:gd name="connsiteY3-214" fmla="*/ 5915 h 10000"/>
                  <a:gd name="connsiteX4-215" fmla="*/ 6469 w 10000"/>
                  <a:gd name="connsiteY4-216" fmla="*/ 53 h 10000"/>
                  <a:gd name="connsiteX5-217" fmla="*/ 8105 w 10000"/>
                  <a:gd name="connsiteY5-218" fmla="*/ 16 h 10000"/>
                  <a:gd name="connsiteX6-219" fmla="*/ 10000 w 10000"/>
                  <a:gd name="connsiteY6-220" fmla="*/ 0 h 10000"/>
                  <a:gd name="connsiteX7-221" fmla="*/ 8000 w 10000"/>
                  <a:gd name="connsiteY7-222" fmla="*/ 10000 h 10000"/>
                  <a:gd name="connsiteX8-223" fmla="*/ 2000 w 10000"/>
                  <a:gd name="connsiteY8-224" fmla="*/ 10000 h 10000"/>
                  <a:gd name="connsiteX9" fmla="*/ 0 w 10000"/>
                  <a:gd name="connsiteY9" fmla="*/ 0 h 10000"/>
                  <a:gd name="connsiteX0-225" fmla="*/ 0 w 10000"/>
                  <a:gd name="connsiteY0-226" fmla="*/ 0 h 10000"/>
                  <a:gd name="connsiteX1-227" fmla="*/ 1624 w 10000"/>
                  <a:gd name="connsiteY1-228" fmla="*/ 16 h 10000"/>
                  <a:gd name="connsiteX2-229" fmla="*/ 3276 w 10000"/>
                  <a:gd name="connsiteY2-230" fmla="*/ 53 h 10000"/>
                  <a:gd name="connsiteX3-231" fmla="*/ 4968 w 10000"/>
                  <a:gd name="connsiteY3-232" fmla="*/ 4229 h 10000"/>
                  <a:gd name="connsiteX4-233" fmla="*/ 6469 w 10000"/>
                  <a:gd name="connsiteY4-234" fmla="*/ 53 h 10000"/>
                  <a:gd name="connsiteX5-235" fmla="*/ 8105 w 10000"/>
                  <a:gd name="connsiteY5-236" fmla="*/ 16 h 10000"/>
                  <a:gd name="connsiteX6-237" fmla="*/ 10000 w 10000"/>
                  <a:gd name="connsiteY6-238" fmla="*/ 0 h 10000"/>
                  <a:gd name="connsiteX7-239" fmla="*/ 8000 w 10000"/>
                  <a:gd name="connsiteY7-240" fmla="*/ 10000 h 10000"/>
                  <a:gd name="connsiteX8-241" fmla="*/ 2000 w 10000"/>
                  <a:gd name="connsiteY8-242" fmla="*/ 10000 h 10000"/>
                  <a:gd name="connsiteX9-243" fmla="*/ 0 w 10000"/>
                  <a:gd name="connsiteY9-244" fmla="*/ 0 h 10000"/>
                  <a:gd name="connsiteX0-245" fmla="*/ 0 w 10000"/>
                  <a:gd name="connsiteY0-246" fmla="*/ 0 h 10000"/>
                  <a:gd name="connsiteX1-247" fmla="*/ 1624 w 10000"/>
                  <a:gd name="connsiteY1-248" fmla="*/ 16 h 10000"/>
                  <a:gd name="connsiteX2-249" fmla="*/ 3276 w 10000"/>
                  <a:gd name="connsiteY2-250" fmla="*/ 53 h 10000"/>
                  <a:gd name="connsiteX3-251" fmla="*/ 4968 w 10000"/>
                  <a:gd name="connsiteY3-252" fmla="*/ 4229 h 10000"/>
                  <a:gd name="connsiteX4-253" fmla="*/ 6469 w 10000"/>
                  <a:gd name="connsiteY4-254" fmla="*/ 53 h 10000"/>
                  <a:gd name="connsiteX5-255" fmla="*/ 8105 w 10000"/>
                  <a:gd name="connsiteY5-256" fmla="*/ 16 h 10000"/>
                  <a:gd name="connsiteX6-257" fmla="*/ 10000 w 10000"/>
                  <a:gd name="connsiteY6-258" fmla="*/ 0 h 10000"/>
                  <a:gd name="connsiteX7-259" fmla="*/ 8954 w 10000"/>
                  <a:gd name="connsiteY7-260" fmla="*/ 5056 h 10000"/>
                  <a:gd name="connsiteX8-261" fmla="*/ 8000 w 10000"/>
                  <a:gd name="connsiteY8-262" fmla="*/ 10000 h 10000"/>
                  <a:gd name="connsiteX9-263" fmla="*/ 2000 w 10000"/>
                  <a:gd name="connsiteY9-264" fmla="*/ 10000 h 10000"/>
                  <a:gd name="connsiteX10" fmla="*/ 0 w 10000"/>
                  <a:gd name="connsiteY10" fmla="*/ 0 h 10000"/>
                  <a:gd name="connsiteX0-265" fmla="*/ 0 w 10000"/>
                  <a:gd name="connsiteY0-266" fmla="*/ 59 h 10059"/>
                  <a:gd name="connsiteX1-267" fmla="*/ 1624 w 10000"/>
                  <a:gd name="connsiteY1-268" fmla="*/ 75 h 10059"/>
                  <a:gd name="connsiteX2-269" fmla="*/ 3276 w 10000"/>
                  <a:gd name="connsiteY2-270" fmla="*/ 112 h 10059"/>
                  <a:gd name="connsiteX3-271" fmla="*/ 4968 w 10000"/>
                  <a:gd name="connsiteY3-272" fmla="*/ 4288 h 10059"/>
                  <a:gd name="connsiteX4-273" fmla="*/ 6469 w 10000"/>
                  <a:gd name="connsiteY4-274" fmla="*/ 0 h 10059"/>
                  <a:gd name="connsiteX5-275" fmla="*/ 8105 w 10000"/>
                  <a:gd name="connsiteY5-276" fmla="*/ 75 h 10059"/>
                  <a:gd name="connsiteX6-277" fmla="*/ 10000 w 10000"/>
                  <a:gd name="connsiteY6-278" fmla="*/ 59 h 10059"/>
                  <a:gd name="connsiteX7-279" fmla="*/ 8954 w 10000"/>
                  <a:gd name="connsiteY7-280" fmla="*/ 5115 h 10059"/>
                  <a:gd name="connsiteX8-281" fmla="*/ 8000 w 10000"/>
                  <a:gd name="connsiteY8-282" fmla="*/ 10059 h 10059"/>
                  <a:gd name="connsiteX9-283" fmla="*/ 2000 w 10000"/>
                  <a:gd name="connsiteY9-284" fmla="*/ 10059 h 10059"/>
                  <a:gd name="connsiteX10-285" fmla="*/ 0 w 10000"/>
                  <a:gd name="connsiteY10-286" fmla="*/ 59 h 10059"/>
                  <a:gd name="connsiteX0-287" fmla="*/ 0 w 10000"/>
                  <a:gd name="connsiteY0-288" fmla="*/ 96 h 10096"/>
                  <a:gd name="connsiteX1-289" fmla="*/ 1624 w 10000"/>
                  <a:gd name="connsiteY1-290" fmla="*/ 112 h 10096"/>
                  <a:gd name="connsiteX2-291" fmla="*/ 3276 w 10000"/>
                  <a:gd name="connsiteY2-292" fmla="*/ 149 h 10096"/>
                  <a:gd name="connsiteX3-293" fmla="*/ 4968 w 10000"/>
                  <a:gd name="connsiteY3-294" fmla="*/ 4325 h 10096"/>
                  <a:gd name="connsiteX4-295" fmla="*/ 6469 w 10000"/>
                  <a:gd name="connsiteY4-296" fmla="*/ 37 h 10096"/>
                  <a:gd name="connsiteX5-297" fmla="*/ 8105 w 10000"/>
                  <a:gd name="connsiteY5-298" fmla="*/ 0 h 10096"/>
                  <a:gd name="connsiteX6-299" fmla="*/ 10000 w 10000"/>
                  <a:gd name="connsiteY6-300" fmla="*/ 96 h 10096"/>
                  <a:gd name="connsiteX7-301" fmla="*/ 8954 w 10000"/>
                  <a:gd name="connsiteY7-302" fmla="*/ 5152 h 10096"/>
                  <a:gd name="connsiteX8-303" fmla="*/ 8000 w 10000"/>
                  <a:gd name="connsiteY8-304" fmla="*/ 10096 h 10096"/>
                  <a:gd name="connsiteX9-305" fmla="*/ 2000 w 10000"/>
                  <a:gd name="connsiteY9-306" fmla="*/ 10096 h 10096"/>
                  <a:gd name="connsiteX10-307" fmla="*/ 0 w 10000"/>
                  <a:gd name="connsiteY10-308" fmla="*/ 96 h 10096"/>
                  <a:gd name="connsiteX0-309" fmla="*/ 0 w 10000"/>
                  <a:gd name="connsiteY0-310" fmla="*/ 59 h 10059"/>
                  <a:gd name="connsiteX1-311" fmla="*/ 1624 w 10000"/>
                  <a:gd name="connsiteY1-312" fmla="*/ 75 h 10059"/>
                  <a:gd name="connsiteX2-313" fmla="*/ 3276 w 10000"/>
                  <a:gd name="connsiteY2-314" fmla="*/ 112 h 10059"/>
                  <a:gd name="connsiteX3-315" fmla="*/ 4968 w 10000"/>
                  <a:gd name="connsiteY3-316" fmla="*/ 4288 h 10059"/>
                  <a:gd name="connsiteX4-317" fmla="*/ 6469 w 10000"/>
                  <a:gd name="connsiteY4-318" fmla="*/ 0 h 10059"/>
                  <a:gd name="connsiteX5-319" fmla="*/ 10000 w 10000"/>
                  <a:gd name="connsiteY5-320" fmla="*/ 59 h 10059"/>
                  <a:gd name="connsiteX6-321" fmla="*/ 8954 w 10000"/>
                  <a:gd name="connsiteY6-322" fmla="*/ 5115 h 10059"/>
                  <a:gd name="connsiteX7-323" fmla="*/ 8000 w 10000"/>
                  <a:gd name="connsiteY7-324" fmla="*/ 10059 h 10059"/>
                  <a:gd name="connsiteX8-325" fmla="*/ 2000 w 10000"/>
                  <a:gd name="connsiteY8-326" fmla="*/ 10059 h 10059"/>
                  <a:gd name="connsiteX9-327" fmla="*/ 0 w 10000"/>
                  <a:gd name="connsiteY9-328" fmla="*/ 59 h 10059"/>
                  <a:gd name="connsiteX0-329" fmla="*/ 0 w 10000"/>
                  <a:gd name="connsiteY0-330" fmla="*/ 59 h 10059"/>
                  <a:gd name="connsiteX1-331" fmla="*/ 3276 w 10000"/>
                  <a:gd name="connsiteY1-332" fmla="*/ 112 h 10059"/>
                  <a:gd name="connsiteX2-333" fmla="*/ 4968 w 10000"/>
                  <a:gd name="connsiteY2-334" fmla="*/ 4288 h 10059"/>
                  <a:gd name="connsiteX3-335" fmla="*/ 6469 w 10000"/>
                  <a:gd name="connsiteY3-336" fmla="*/ 0 h 10059"/>
                  <a:gd name="connsiteX4-337" fmla="*/ 10000 w 10000"/>
                  <a:gd name="connsiteY4-338" fmla="*/ 59 h 10059"/>
                  <a:gd name="connsiteX5-339" fmla="*/ 8954 w 10000"/>
                  <a:gd name="connsiteY5-340" fmla="*/ 5115 h 10059"/>
                  <a:gd name="connsiteX6-341" fmla="*/ 8000 w 10000"/>
                  <a:gd name="connsiteY6-342" fmla="*/ 10059 h 10059"/>
                  <a:gd name="connsiteX7-343" fmla="*/ 2000 w 10000"/>
                  <a:gd name="connsiteY7-344" fmla="*/ 10059 h 10059"/>
                  <a:gd name="connsiteX8-345" fmla="*/ 0 w 10000"/>
                  <a:gd name="connsiteY8-346" fmla="*/ 59 h 100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47" y="connsiteY6-48"/>
                  </a:cxn>
                  <a:cxn ang="0">
                    <a:pos x="connsiteX7-77" y="connsiteY7-78"/>
                  </a:cxn>
                  <a:cxn ang="0">
                    <a:pos x="connsiteX8-223" y="connsiteY8-224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6" name="文本框 325"/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7" name="文本框 326"/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318" name="直接连接符 86"/>
            <p:cNvCxnSpPr/>
            <p:nvPr/>
          </p:nvCxnSpPr>
          <p:spPr>
            <a:xfrm flipH="1" flipV="1">
              <a:off x="7870651" y="1992941"/>
              <a:ext cx="1" cy="57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矩形 318"/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7895283" y="202132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变化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322" name="直接连接符 321"/>
            <p:cNvCxnSpPr/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368734" y="1677304"/>
            <a:ext cx="648383" cy="2801923"/>
            <a:chOff x="5368734" y="1677304"/>
            <a:chExt cx="648383" cy="2801923"/>
          </a:xfrm>
        </p:grpSpPr>
        <p:cxnSp>
          <p:nvCxnSpPr>
            <p:cNvPr id="216" name="肘形连接符 215"/>
            <p:cNvCxnSpPr/>
            <p:nvPr/>
          </p:nvCxnSpPr>
          <p:spPr>
            <a:xfrm rot="16200000" flipH="1">
              <a:off x="4431879" y="3206230"/>
              <a:ext cx="2545209" cy="78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/>
            <p:cNvSpPr txBox="1"/>
            <p:nvPr/>
          </p:nvSpPr>
          <p:spPr>
            <a:xfrm>
              <a:off x="5368734" y="1677304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5437382" y="211683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58968" y="1691871"/>
            <a:ext cx="798745" cy="763471"/>
            <a:chOff x="6058968" y="1691871"/>
            <a:chExt cx="798745" cy="763471"/>
          </a:xfrm>
        </p:grpSpPr>
        <p:cxnSp>
          <p:nvCxnSpPr>
            <p:cNvPr id="124" name="直接连接符 147"/>
            <p:cNvCxnSpPr>
              <a:endCxn id="125" idx="2"/>
            </p:cNvCxnSpPr>
            <p:nvPr/>
          </p:nvCxnSpPr>
          <p:spPr>
            <a:xfrm flipV="1">
              <a:off x="6437171" y="1968870"/>
              <a:ext cx="0" cy="48647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6058968" y="1691871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432533" y="21304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2240347" y="2844979"/>
            <a:ext cx="1831121" cy="2140098"/>
            <a:chOff x="2240347" y="2844979"/>
            <a:chExt cx="1831121" cy="2140098"/>
          </a:xfrm>
        </p:grpSpPr>
        <p:grpSp>
          <p:nvGrpSpPr>
            <p:cNvPr id="329" name="组合 328"/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6" name="流程图: 手动操作 90"/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6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7" name="文本框 336"/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9" name="文本框 338"/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330" name="肘形连接符 164"/>
            <p:cNvCxnSpPr>
              <a:endCxn id="337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肘形连接符 168"/>
            <p:cNvCxnSpPr>
              <a:stCxn id="339" idx="3"/>
            </p:cNvCxnSpPr>
            <p:nvPr/>
          </p:nvCxnSpPr>
          <p:spPr>
            <a:xfrm flipH="1" flipV="1">
              <a:off x="2240347" y="2844980"/>
              <a:ext cx="1597500" cy="1508838"/>
            </a:xfrm>
            <a:prstGeom prst="bentConnector5">
              <a:avLst>
                <a:gd name="adj1" fmla="val -14310"/>
                <a:gd name="adj2" fmla="val -42491"/>
                <a:gd name="adj3" fmla="val 12854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/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文本框 332"/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334" name="文本框 333"/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35" name="文本框 334"/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0" name="图片 3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397" y="3392861"/>
            <a:ext cx="2770618" cy="145288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/>
          <p:cNvGrpSpPr/>
          <p:nvPr/>
        </p:nvGrpSpPr>
        <p:grpSpPr>
          <a:xfrm>
            <a:off x="8266788" y="4041855"/>
            <a:ext cx="2718685" cy="2090574"/>
            <a:chOff x="8266788" y="4041855"/>
            <a:chExt cx="2718685" cy="2090574"/>
          </a:xfrm>
        </p:grpSpPr>
        <p:pic>
          <p:nvPicPr>
            <p:cNvPr id="225" name="图片 2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266788" y="4041855"/>
              <a:ext cx="2718685" cy="2090574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</p:pic>
        <p:sp>
          <p:nvSpPr>
            <p:cNvPr id="226" name="文本框 225"/>
            <p:cNvSpPr txBox="1"/>
            <p:nvPr/>
          </p:nvSpPr>
          <p:spPr>
            <a:xfrm>
              <a:off x="9488781" y="5763097"/>
              <a:ext cx="1496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ALU</a:t>
              </a:r>
              <a:r>
                <a:rPr lang="zh-CN" altLang="en-US" b="1" dirty="0">
                  <a:solidFill>
                    <a:srgbClr val="FF0000"/>
                  </a:solidFill>
                </a:rPr>
                <a:t>简化版本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1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2" grpId="0"/>
      <p:bldP spid="25" grpId="0"/>
      <p:bldP spid="74" grpId="0"/>
      <p:bldP spid="95" grpId="0"/>
      <p:bldP spid="130" grpId="0"/>
      <p:bldP spid="285" grpId="0"/>
      <p:bldP spid="3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肘形连接符 168"/>
          <p:cNvCxnSpPr/>
          <p:nvPr/>
        </p:nvCxnSpPr>
        <p:spPr>
          <a:xfrm flipH="1" flipV="1">
            <a:off x="2240347" y="2844980"/>
            <a:ext cx="1597500" cy="1508838"/>
          </a:xfrm>
          <a:prstGeom prst="bentConnector5">
            <a:avLst>
              <a:gd name="adj1" fmla="val -14310"/>
              <a:gd name="adj2" fmla="val -46490"/>
              <a:gd name="adj3" fmla="val 1285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beq</a:t>
            </a:r>
            <a:r>
              <a:rPr lang="en-US" altLang="zh-CN" sz="3600" dirty="0">
                <a:latin typeface="Courier New" panose="02070309020205020404" pitchFamily="49" charset="0"/>
              </a:rPr>
              <a:t> </a:t>
            </a:r>
            <a:r>
              <a:rPr lang="en-US" altLang="zh-CN" sz="3600" dirty="0" err="1">
                <a:latin typeface="Courier New" panose="02070309020205020404" pitchFamily="49" charset="0"/>
              </a:rPr>
              <a:t>rs</a:t>
            </a:r>
            <a:r>
              <a:rPr lang="en-US" altLang="zh-CN" sz="3600" dirty="0">
                <a:latin typeface="Courier New" panose="02070309020205020404" pitchFamily="49" charset="0"/>
              </a:rPr>
              <a:t>, rt, label</a:t>
            </a:r>
            <a:endParaRPr lang="zh-CN" altLang="en-US" sz="4000" b="1" dirty="0"/>
          </a:p>
        </p:txBody>
      </p:sp>
      <p:cxnSp>
        <p:nvCxnSpPr>
          <p:cNvPr id="28" name="肘形连接符 7"/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/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/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/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/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660425" y="2543438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指令存储器</a:t>
            </a:r>
            <a:r>
              <a:rPr lang="zh-CN" altLang="en-US" sz="2000" dirty="0"/>
              <a:t>中取出指令</a:t>
            </a:r>
            <a:endParaRPr lang="en-US" altLang="zh-CN" sz="20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-1" fmla="*/ 0 w 10000"/>
                <a:gd name="connsiteY0-2" fmla="*/ 246 h 10246"/>
                <a:gd name="connsiteX1-3" fmla="*/ 5579 w 10000"/>
                <a:gd name="connsiteY1-4" fmla="*/ 0 h 10246"/>
                <a:gd name="connsiteX2-5" fmla="*/ 10000 w 10000"/>
                <a:gd name="connsiteY2-6" fmla="*/ 246 h 10246"/>
                <a:gd name="connsiteX3-7" fmla="*/ 8000 w 10000"/>
                <a:gd name="connsiteY3-8" fmla="*/ 10246 h 10246"/>
                <a:gd name="connsiteX4-9" fmla="*/ 2000 w 10000"/>
                <a:gd name="connsiteY4-10" fmla="*/ 10246 h 10246"/>
                <a:gd name="connsiteX5" fmla="*/ 0 w 10000"/>
                <a:gd name="connsiteY5" fmla="*/ 246 h 10246"/>
                <a:gd name="connsiteX0-11" fmla="*/ 0 w 10000"/>
                <a:gd name="connsiteY0-12" fmla="*/ 246 h 10246"/>
                <a:gd name="connsiteX1-13" fmla="*/ 6642 w 10000"/>
                <a:gd name="connsiteY1-14" fmla="*/ 0 h 10246"/>
                <a:gd name="connsiteX2-15" fmla="*/ 10000 w 10000"/>
                <a:gd name="connsiteY2-16" fmla="*/ 246 h 10246"/>
                <a:gd name="connsiteX3-17" fmla="*/ 8000 w 10000"/>
                <a:gd name="connsiteY3-18" fmla="*/ 10246 h 10246"/>
                <a:gd name="connsiteX4-19" fmla="*/ 2000 w 10000"/>
                <a:gd name="connsiteY4-20" fmla="*/ 10246 h 10246"/>
                <a:gd name="connsiteX5-21" fmla="*/ 0 w 10000"/>
                <a:gd name="connsiteY5-22" fmla="*/ 246 h 10246"/>
                <a:gd name="connsiteX0-23" fmla="*/ 0 w 10000"/>
                <a:gd name="connsiteY0-24" fmla="*/ 246 h 10246"/>
                <a:gd name="connsiteX1-25" fmla="*/ 2072 w 10000"/>
                <a:gd name="connsiteY1-26" fmla="*/ 0 h 10246"/>
                <a:gd name="connsiteX2-27" fmla="*/ 6642 w 10000"/>
                <a:gd name="connsiteY2-28" fmla="*/ 0 h 10246"/>
                <a:gd name="connsiteX3-29" fmla="*/ 10000 w 10000"/>
                <a:gd name="connsiteY3-30" fmla="*/ 246 h 10246"/>
                <a:gd name="connsiteX4-31" fmla="*/ 8000 w 10000"/>
                <a:gd name="connsiteY4-32" fmla="*/ 10246 h 10246"/>
                <a:gd name="connsiteX5-33" fmla="*/ 2000 w 10000"/>
                <a:gd name="connsiteY5-34" fmla="*/ 10246 h 10246"/>
                <a:gd name="connsiteX6" fmla="*/ 0 w 10000"/>
                <a:gd name="connsiteY6" fmla="*/ 246 h 10246"/>
                <a:gd name="connsiteX0-35" fmla="*/ 0 w 10000"/>
                <a:gd name="connsiteY0-36" fmla="*/ 246 h 10246"/>
                <a:gd name="connsiteX1-37" fmla="*/ 4091 w 10000"/>
                <a:gd name="connsiteY1-38" fmla="*/ 0 h 10246"/>
                <a:gd name="connsiteX2-39" fmla="*/ 6642 w 10000"/>
                <a:gd name="connsiteY2-40" fmla="*/ 0 h 10246"/>
                <a:gd name="connsiteX3-41" fmla="*/ 10000 w 10000"/>
                <a:gd name="connsiteY3-42" fmla="*/ 246 h 10246"/>
                <a:gd name="connsiteX4-43" fmla="*/ 8000 w 10000"/>
                <a:gd name="connsiteY4-44" fmla="*/ 10246 h 10246"/>
                <a:gd name="connsiteX5-45" fmla="*/ 2000 w 10000"/>
                <a:gd name="connsiteY5-46" fmla="*/ 10246 h 10246"/>
                <a:gd name="connsiteX6-47" fmla="*/ 0 w 10000"/>
                <a:gd name="connsiteY6-48" fmla="*/ 246 h 10246"/>
                <a:gd name="connsiteX0-49" fmla="*/ 0 w 10000"/>
                <a:gd name="connsiteY0-50" fmla="*/ 451 h 10451"/>
                <a:gd name="connsiteX1-51" fmla="*/ 4091 w 10000"/>
                <a:gd name="connsiteY1-52" fmla="*/ 205 h 10451"/>
                <a:gd name="connsiteX2-53" fmla="*/ 5366 w 10000"/>
                <a:gd name="connsiteY2-54" fmla="*/ 0 h 10451"/>
                <a:gd name="connsiteX3-55" fmla="*/ 6642 w 10000"/>
                <a:gd name="connsiteY3-56" fmla="*/ 205 h 10451"/>
                <a:gd name="connsiteX4-57" fmla="*/ 10000 w 10000"/>
                <a:gd name="connsiteY4-58" fmla="*/ 451 h 10451"/>
                <a:gd name="connsiteX5-59" fmla="*/ 8000 w 10000"/>
                <a:gd name="connsiteY5-60" fmla="*/ 10451 h 10451"/>
                <a:gd name="connsiteX6-61" fmla="*/ 2000 w 10000"/>
                <a:gd name="connsiteY6-62" fmla="*/ 10451 h 10451"/>
                <a:gd name="connsiteX7" fmla="*/ 0 w 10000"/>
                <a:gd name="connsiteY7" fmla="*/ 451 h 10451"/>
                <a:gd name="connsiteX0-63" fmla="*/ 0 w 10000"/>
                <a:gd name="connsiteY0-64" fmla="*/ 246 h 10246"/>
                <a:gd name="connsiteX1-65" fmla="*/ 4091 w 10000"/>
                <a:gd name="connsiteY1-66" fmla="*/ 0 h 10246"/>
                <a:gd name="connsiteX2-67" fmla="*/ 5260 w 10000"/>
                <a:gd name="connsiteY2-68" fmla="*/ 6161 h 10246"/>
                <a:gd name="connsiteX3-69" fmla="*/ 6642 w 10000"/>
                <a:gd name="connsiteY3-70" fmla="*/ 0 h 10246"/>
                <a:gd name="connsiteX4-71" fmla="*/ 10000 w 10000"/>
                <a:gd name="connsiteY4-72" fmla="*/ 246 h 10246"/>
                <a:gd name="connsiteX5-73" fmla="*/ 8000 w 10000"/>
                <a:gd name="connsiteY5-74" fmla="*/ 10246 h 10246"/>
                <a:gd name="connsiteX6-75" fmla="*/ 2000 w 10000"/>
                <a:gd name="connsiteY6-76" fmla="*/ 10246 h 10246"/>
                <a:gd name="connsiteX7-77" fmla="*/ 0 w 10000"/>
                <a:gd name="connsiteY7-78" fmla="*/ 246 h 10246"/>
                <a:gd name="connsiteX0-79" fmla="*/ 0 w 10000"/>
                <a:gd name="connsiteY0-80" fmla="*/ 246 h 10246"/>
                <a:gd name="connsiteX1-81" fmla="*/ 3666 w 10000"/>
                <a:gd name="connsiteY1-82" fmla="*/ 205 h 10246"/>
                <a:gd name="connsiteX2-83" fmla="*/ 5260 w 10000"/>
                <a:gd name="connsiteY2-84" fmla="*/ 6161 h 10246"/>
                <a:gd name="connsiteX3-85" fmla="*/ 6642 w 10000"/>
                <a:gd name="connsiteY3-86" fmla="*/ 0 h 10246"/>
                <a:gd name="connsiteX4-87" fmla="*/ 10000 w 10000"/>
                <a:gd name="connsiteY4-88" fmla="*/ 246 h 10246"/>
                <a:gd name="connsiteX5-89" fmla="*/ 8000 w 10000"/>
                <a:gd name="connsiteY5-90" fmla="*/ 10246 h 10246"/>
                <a:gd name="connsiteX6-91" fmla="*/ 2000 w 10000"/>
                <a:gd name="connsiteY6-92" fmla="*/ 10246 h 10246"/>
                <a:gd name="connsiteX7-93" fmla="*/ 0 w 10000"/>
                <a:gd name="connsiteY7-94" fmla="*/ 246 h 10246"/>
                <a:gd name="connsiteX0-95" fmla="*/ 0 w 10000"/>
                <a:gd name="connsiteY0-96" fmla="*/ 41 h 10041"/>
                <a:gd name="connsiteX1-97" fmla="*/ 3666 w 10000"/>
                <a:gd name="connsiteY1-98" fmla="*/ 0 h 10041"/>
                <a:gd name="connsiteX2-99" fmla="*/ 5260 w 10000"/>
                <a:gd name="connsiteY2-100" fmla="*/ 5956 h 10041"/>
                <a:gd name="connsiteX3-101" fmla="*/ 6323 w 10000"/>
                <a:gd name="connsiteY3-102" fmla="*/ 0 h 10041"/>
                <a:gd name="connsiteX4-103" fmla="*/ 10000 w 10000"/>
                <a:gd name="connsiteY4-104" fmla="*/ 41 h 10041"/>
                <a:gd name="connsiteX5-105" fmla="*/ 8000 w 10000"/>
                <a:gd name="connsiteY5-106" fmla="*/ 10041 h 10041"/>
                <a:gd name="connsiteX6-107" fmla="*/ 2000 w 10000"/>
                <a:gd name="connsiteY6-108" fmla="*/ 10041 h 10041"/>
                <a:gd name="connsiteX7-109" fmla="*/ 0 w 10000"/>
                <a:gd name="connsiteY7-110" fmla="*/ 41 h 10041"/>
                <a:gd name="connsiteX0-111" fmla="*/ 0 w 10000"/>
                <a:gd name="connsiteY0-112" fmla="*/ 41 h 10041"/>
                <a:gd name="connsiteX1-113" fmla="*/ 3666 w 10000"/>
                <a:gd name="connsiteY1-114" fmla="*/ 0 h 10041"/>
                <a:gd name="connsiteX2-115" fmla="*/ 5065 w 10000"/>
                <a:gd name="connsiteY2-116" fmla="*/ 5956 h 10041"/>
                <a:gd name="connsiteX3-117" fmla="*/ 6323 w 10000"/>
                <a:gd name="connsiteY3-118" fmla="*/ 0 h 10041"/>
                <a:gd name="connsiteX4-119" fmla="*/ 10000 w 10000"/>
                <a:gd name="connsiteY4-120" fmla="*/ 41 h 10041"/>
                <a:gd name="connsiteX5-121" fmla="*/ 8000 w 10000"/>
                <a:gd name="connsiteY5-122" fmla="*/ 10041 h 10041"/>
                <a:gd name="connsiteX6-123" fmla="*/ 2000 w 10000"/>
                <a:gd name="connsiteY6-124" fmla="*/ 10041 h 10041"/>
                <a:gd name="connsiteX7-125" fmla="*/ 0 w 10000"/>
                <a:gd name="connsiteY7-126" fmla="*/ 41 h 10041"/>
                <a:gd name="connsiteX0-127" fmla="*/ 0 w 10000"/>
                <a:gd name="connsiteY0-128" fmla="*/ 41 h 10041"/>
                <a:gd name="connsiteX1-129" fmla="*/ 3276 w 10000"/>
                <a:gd name="connsiteY1-130" fmla="*/ 94 h 10041"/>
                <a:gd name="connsiteX2-131" fmla="*/ 5065 w 10000"/>
                <a:gd name="connsiteY2-132" fmla="*/ 5956 h 10041"/>
                <a:gd name="connsiteX3-133" fmla="*/ 6323 w 10000"/>
                <a:gd name="connsiteY3-134" fmla="*/ 0 h 10041"/>
                <a:gd name="connsiteX4-135" fmla="*/ 10000 w 10000"/>
                <a:gd name="connsiteY4-136" fmla="*/ 41 h 10041"/>
                <a:gd name="connsiteX5-137" fmla="*/ 8000 w 10000"/>
                <a:gd name="connsiteY5-138" fmla="*/ 10041 h 10041"/>
                <a:gd name="connsiteX6-139" fmla="*/ 2000 w 10000"/>
                <a:gd name="connsiteY6-140" fmla="*/ 10041 h 10041"/>
                <a:gd name="connsiteX7-141" fmla="*/ 0 w 10000"/>
                <a:gd name="connsiteY7-142" fmla="*/ 41 h 10041"/>
                <a:gd name="connsiteX0-143" fmla="*/ 0 w 10000"/>
                <a:gd name="connsiteY0-144" fmla="*/ 135 h 10135"/>
                <a:gd name="connsiteX1-145" fmla="*/ 3276 w 10000"/>
                <a:gd name="connsiteY1-146" fmla="*/ 188 h 10135"/>
                <a:gd name="connsiteX2-147" fmla="*/ 5065 w 10000"/>
                <a:gd name="connsiteY2-148" fmla="*/ 6050 h 10135"/>
                <a:gd name="connsiteX3-149" fmla="*/ 6469 w 10000"/>
                <a:gd name="connsiteY3-150" fmla="*/ 0 h 10135"/>
                <a:gd name="connsiteX4-151" fmla="*/ 10000 w 10000"/>
                <a:gd name="connsiteY4-152" fmla="*/ 135 h 10135"/>
                <a:gd name="connsiteX5-153" fmla="*/ 8000 w 10000"/>
                <a:gd name="connsiteY5-154" fmla="*/ 10135 h 10135"/>
                <a:gd name="connsiteX6-155" fmla="*/ 2000 w 10000"/>
                <a:gd name="connsiteY6-156" fmla="*/ 10135 h 10135"/>
                <a:gd name="connsiteX7-157" fmla="*/ 0 w 10000"/>
                <a:gd name="connsiteY7-158" fmla="*/ 135 h 10135"/>
                <a:gd name="connsiteX0-159" fmla="*/ 0 w 10000"/>
                <a:gd name="connsiteY0-160" fmla="*/ 0 h 10000"/>
                <a:gd name="connsiteX1-161" fmla="*/ 3276 w 10000"/>
                <a:gd name="connsiteY1-162" fmla="*/ 53 h 10000"/>
                <a:gd name="connsiteX2-163" fmla="*/ 5065 w 10000"/>
                <a:gd name="connsiteY2-164" fmla="*/ 5915 h 10000"/>
                <a:gd name="connsiteX3-165" fmla="*/ 6469 w 10000"/>
                <a:gd name="connsiteY3-166" fmla="*/ 53 h 10000"/>
                <a:gd name="connsiteX4-167" fmla="*/ 10000 w 10000"/>
                <a:gd name="connsiteY4-168" fmla="*/ 0 h 10000"/>
                <a:gd name="connsiteX5-169" fmla="*/ 8000 w 10000"/>
                <a:gd name="connsiteY5-170" fmla="*/ 10000 h 10000"/>
                <a:gd name="connsiteX6-171" fmla="*/ 2000 w 10000"/>
                <a:gd name="connsiteY6-172" fmla="*/ 10000 h 10000"/>
                <a:gd name="connsiteX7-173" fmla="*/ 0 w 10000"/>
                <a:gd name="connsiteY7-174" fmla="*/ 0 h 10000"/>
                <a:gd name="connsiteX0-175" fmla="*/ 0 w 10000"/>
                <a:gd name="connsiteY0-176" fmla="*/ 0 h 10000"/>
                <a:gd name="connsiteX1-177" fmla="*/ 3276 w 10000"/>
                <a:gd name="connsiteY1-178" fmla="*/ 53 h 10000"/>
                <a:gd name="connsiteX2-179" fmla="*/ 4968 w 10000"/>
                <a:gd name="connsiteY2-180" fmla="*/ 5915 h 10000"/>
                <a:gd name="connsiteX3-181" fmla="*/ 6469 w 10000"/>
                <a:gd name="connsiteY3-182" fmla="*/ 53 h 10000"/>
                <a:gd name="connsiteX4-183" fmla="*/ 10000 w 10000"/>
                <a:gd name="connsiteY4-184" fmla="*/ 0 h 10000"/>
                <a:gd name="connsiteX5-185" fmla="*/ 8000 w 10000"/>
                <a:gd name="connsiteY5-186" fmla="*/ 10000 h 10000"/>
                <a:gd name="connsiteX6-187" fmla="*/ 2000 w 10000"/>
                <a:gd name="connsiteY6-188" fmla="*/ 10000 h 10000"/>
                <a:gd name="connsiteX7-189" fmla="*/ 0 w 10000"/>
                <a:gd name="connsiteY7-190" fmla="*/ 0 h 10000"/>
                <a:gd name="connsiteX0-191" fmla="*/ 0 w 10000"/>
                <a:gd name="connsiteY0-192" fmla="*/ 0 h 10000"/>
                <a:gd name="connsiteX1-193" fmla="*/ 3276 w 10000"/>
                <a:gd name="connsiteY1-194" fmla="*/ 53 h 10000"/>
                <a:gd name="connsiteX2-195" fmla="*/ 4968 w 10000"/>
                <a:gd name="connsiteY2-196" fmla="*/ 5915 h 10000"/>
                <a:gd name="connsiteX3-197" fmla="*/ 6469 w 10000"/>
                <a:gd name="connsiteY3-198" fmla="*/ 53 h 10000"/>
                <a:gd name="connsiteX4-199" fmla="*/ 8105 w 10000"/>
                <a:gd name="connsiteY4-200" fmla="*/ 16 h 10000"/>
                <a:gd name="connsiteX5-201" fmla="*/ 10000 w 10000"/>
                <a:gd name="connsiteY5-202" fmla="*/ 0 h 10000"/>
                <a:gd name="connsiteX6-203" fmla="*/ 8000 w 10000"/>
                <a:gd name="connsiteY6-204" fmla="*/ 10000 h 10000"/>
                <a:gd name="connsiteX7-205" fmla="*/ 2000 w 10000"/>
                <a:gd name="connsiteY7-206" fmla="*/ 10000 h 10000"/>
                <a:gd name="connsiteX8" fmla="*/ 0 w 10000"/>
                <a:gd name="connsiteY8" fmla="*/ 0 h 10000"/>
                <a:gd name="connsiteX0-207" fmla="*/ 0 w 10000"/>
                <a:gd name="connsiteY0-208" fmla="*/ 0 h 10000"/>
                <a:gd name="connsiteX1-209" fmla="*/ 1624 w 10000"/>
                <a:gd name="connsiteY1-210" fmla="*/ 16 h 10000"/>
                <a:gd name="connsiteX2-211" fmla="*/ 3276 w 10000"/>
                <a:gd name="connsiteY2-212" fmla="*/ 53 h 10000"/>
                <a:gd name="connsiteX3-213" fmla="*/ 4968 w 10000"/>
                <a:gd name="connsiteY3-214" fmla="*/ 5915 h 10000"/>
                <a:gd name="connsiteX4-215" fmla="*/ 6469 w 10000"/>
                <a:gd name="connsiteY4-216" fmla="*/ 53 h 10000"/>
                <a:gd name="connsiteX5-217" fmla="*/ 8105 w 10000"/>
                <a:gd name="connsiteY5-218" fmla="*/ 16 h 10000"/>
                <a:gd name="connsiteX6-219" fmla="*/ 10000 w 10000"/>
                <a:gd name="connsiteY6-220" fmla="*/ 0 h 10000"/>
                <a:gd name="connsiteX7-221" fmla="*/ 8000 w 10000"/>
                <a:gd name="connsiteY7-222" fmla="*/ 10000 h 10000"/>
                <a:gd name="connsiteX8-223" fmla="*/ 2000 w 10000"/>
                <a:gd name="connsiteY8-224" fmla="*/ 10000 h 10000"/>
                <a:gd name="connsiteX9" fmla="*/ 0 w 10000"/>
                <a:gd name="connsiteY9" fmla="*/ 0 h 10000"/>
                <a:gd name="connsiteX0-225" fmla="*/ 0 w 10000"/>
                <a:gd name="connsiteY0-226" fmla="*/ 0 h 10000"/>
                <a:gd name="connsiteX1-227" fmla="*/ 1624 w 10000"/>
                <a:gd name="connsiteY1-228" fmla="*/ 16 h 10000"/>
                <a:gd name="connsiteX2-229" fmla="*/ 3276 w 10000"/>
                <a:gd name="connsiteY2-230" fmla="*/ 53 h 10000"/>
                <a:gd name="connsiteX3-231" fmla="*/ 4968 w 10000"/>
                <a:gd name="connsiteY3-232" fmla="*/ 4229 h 10000"/>
                <a:gd name="connsiteX4-233" fmla="*/ 6469 w 10000"/>
                <a:gd name="connsiteY4-234" fmla="*/ 53 h 10000"/>
                <a:gd name="connsiteX5-235" fmla="*/ 8105 w 10000"/>
                <a:gd name="connsiteY5-236" fmla="*/ 16 h 10000"/>
                <a:gd name="connsiteX6-237" fmla="*/ 10000 w 10000"/>
                <a:gd name="connsiteY6-238" fmla="*/ 0 h 10000"/>
                <a:gd name="connsiteX7-239" fmla="*/ 8000 w 10000"/>
                <a:gd name="connsiteY7-240" fmla="*/ 10000 h 10000"/>
                <a:gd name="connsiteX8-241" fmla="*/ 2000 w 10000"/>
                <a:gd name="connsiteY8-242" fmla="*/ 10000 h 10000"/>
                <a:gd name="connsiteX9-243" fmla="*/ 0 w 10000"/>
                <a:gd name="connsiteY9-244" fmla="*/ 0 h 10000"/>
                <a:gd name="connsiteX0-245" fmla="*/ 0 w 10000"/>
                <a:gd name="connsiteY0-246" fmla="*/ 0 h 10000"/>
                <a:gd name="connsiteX1-247" fmla="*/ 1624 w 10000"/>
                <a:gd name="connsiteY1-248" fmla="*/ 16 h 10000"/>
                <a:gd name="connsiteX2-249" fmla="*/ 3276 w 10000"/>
                <a:gd name="connsiteY2-250" fmla="*/ 53 h 10000"/>
                <a:gd name="connsiteX3-251" fmla="*/ 4968 w 10000"/>
                <a:gd name="connsiteY3-252" fmla="*/ 4229 h 10000"/>
                <a:gd name="connsiteX4-253" fmla="*/ 6469 w 10000"/>
                <a:gd name="connsiteY4-254" fmla="*/ 53 h 10000"/>
                <a:gd name="connsiteX5-255" fmla="*/ 8105 w 10000"/>
                <a:gd name="connsiteY5-256" fmla="*/ 16 h 10000"/>
                <a:gd name="connsiteX6-257" fmla="*/ 10000 w 10000"/>
                <a:gd name="connsiteY6-258" fmla="*/ 0 h 10000"/>
                <a:gd name="connsiteX7-259" fmla="*/ 8954 w 10000"/>
                <a:gd name="connsiteY7-260" fmla="*/ 5056 h 10000"/>
                <a:gd name="connsiteX8-261" fmla="*/ 8000 w 10000"/>
                <a:gd name="connsiteY8-262" fmla="*/ 10000 h 10000"/>
                <a:gd name="connsiteX9-263" fmla="*/ 2000 w 10000"/>
                <a:gd name="connsiteY9-264" fmla="*/ 10000 h 10000"/>
                <a:gd name="connsiteX10" fmla="*/ 0 w 10000"/>
                <a:gd name="connsiteY10" fmla="*/ 0 h 10000"/>
                <a:gd name="connsiteX0-265" fmla="*/ 0 w 10000"/>
                <a:gd name="connsiteY0-266" fmla="*/ 59 h 10059"/>
                <a:gd name="connsiteX1-267" fmla="*/ 1624 w 10000"/>
                <a:gd name="connsiteY1-268" fmla="*/ 75 h 10059"/>
                <a:gd name="connsiteX2-269" fmla="*/ 3276 w 10000"/>
                <a:gd name="connsiteY2-270" fmla="*/ 112 h 10059"/>
                <a:gd name="connsiteX3-271" fmla="*/ 4968 w 10000"/>
                <a:gd name="connsiteY3-272" fmla="*/ 4288 h 10059"/>
                <a:gd name="connsiteX4-273" fmla="*/ 6469 w 10000"/>
                <a:gd name="connsiteY4-274" fmla="*/ 0 h 10059"/>
                <a:gd name="connsiteX5-275" fmla="*/ 8105 w 10000"/>
                <a:gd name="connsiteY5-276" fmla="*/ 75 h 10059"/>
                <a:gd name="connsiteX6-277" fmla="*/ 10000 w 10000"/>
                <a:gd name="connsiteY6-278" fmla="*/ 59 h 10059"/>
                <a:gd name="connsiteX7-279" fmla="*/ 8954 w 10000"/>
                <a:gd name="connsiteY7-280" fmla="*/ 5115 h 10059"/>
                <a:gd name="connsiteX8-281" fmla="*/ 8000 w 10000"/>
                <a:gd name="connsiteY8-282" fmla="*/ 10059 h 10059"/>
                <a:gd name="connsiteX9-283" fmla="*/ 2000 w 10000"/>
                <a:gd name="connsiteY9-284" fmla="*/ 10059 h 10059"/>
                <a:gd name="connsiteX10-285" fmla="*/ 0 w 10000"/>
                <a:gd name="connsiteY10-286" fmla="*/ 59 h 10059"/>
                <a:gd name="connsiteX0-287" fmla="*/ 0 w 10000"/>
                <a:gd name="connsiteY0-288" fmla="*/ 96 h 10096"/>
                <a:gd name="connsiteX1-289" fmla="*/ 1624 w 10000"/>
                <a:gd name="connsiteY1-290" fmla="*/ 112 h 10096"/>
                <a:gd name="connsiteX2-291" fmla="*/ 3276 w 10000"/>
                <a:gd name="connsiteY2-292" fmla="*/ 149 h 10096"/>
                <a:gd name="connsiteX3-293" fmla="*/ 4968 w 10000"/>
                <a:gd name="connsiteY3-294" fmla="*/ 4325 h 10096"/>
                <a:gd name="connsiteX4-295" fmla="*/ 6469 w 10000"/>
                <a:gd name="connsiteY4-296" fmla="*/ 37 h 10096"/>
                <a:gd name="connsiteX5-297" fmla="*/ 8105 w 10000"/>
                <a:gd name="connsiteY5-298" fmla="*/ 0 h 10096"/>
                <a:gd name="connsiteX6-299" fmla="*/ 10000 w 10000"/>
                <a:gd name="connsiteY6-300" fmla="*/ 96 h 10096"/>
                <a:gd name="connsiteX7-301" fmla="*/ 8954 w 10000"/>
                <a:gd name="connsiteY7-302" fmla="*/ 5152 h 10096"/>
                <a:gd name="connsiteX8-303" fmla="*/ 8000 w 10000"/>
                <a:gd name="connsiteY8-304" fmla="*/ 10096 h 10096"/>
                <a:gd name="connsiteX9-305" fmla="*/ 2000 w 10000"/>
                <a:gd name="connsiteY9-306" fmla="*/ 10096 h 10096"/>
                <a:gd name="connsiteX10-307" fmla="*/ 0 w 10000"/>
                <a:gd name="connsiteY10-308" fmla="*/ 96 h 10096"/>
                <a:gd name="connsiteX0-309" fmla="*/ 0 w 10000"/>
                <a:gd name="connsiteY0-310" fmla="*/ 59 h 10059"/>
                <a:gd name="connsiteX1-311" fmla="*/ 1624 w 10000"/>
                <a:gd name="connsiteY1-312" fmla="*/ 75 h 10059"/>
                <a:gd name="connsiteX2-313" fmla="*/ 3276 w 10000"/>
                <a:gd name="connsiteY2-314" fmla="*/ 112 h 10059"/>
                <a:gd name="connsiteX3-315" fmla="*/ 4968 w 10000"/>
                <a:gd name="connsiteY3-316" fmla="*/ 4288 h 10059"/>
                <a:gd name="connsiteX4-317" fmla="*/ 6469 w 10000"/>
                <a:gd name="connsiteY4-318" fmla="*/ 0 h 10059"/>
                <a:gd name="connsiteX5-319" fmla="*/ 10000 w 10000"/>
                <a:gd name="connsiteY5-320" fmla="*/ 59 h 10059"/>
                <a:gd name="connsiteX6-321" fmla="*/ 8954 w 10000"/>
                <a:gd name="connsiteY6-322" fmla="*/ 5115 h 10059"/>
                <a:gd name="connsiteX7-323" fmla="*/ 8000 w 10000"/>
                <a:gd name="connsiteY7-324" fmla="*/ 10059 h 10059"/>
                <a:gd name="connsiteX8-325" fmla="*/ 2000 w 10000"/>
                <a:gd name="connsiteY8-326" fmla="*/ 10059 h 10059"/>
                <a:gd name="connsiteX9-327" fmla="*/ 0 w 10000"/>
                <a:gd name="connsiteY9-328" fmla="*/ 59 h 10059"/>
                <a:gd name="connsiteX0-329" fmla="*/ 0 w 10000"/>
                <a:gd name="connsiteY0-330" fmla="*/ 59 h 10059"/>
                <a:gd name="connsiteX1-331" fmla="*/ 3276 w 10000"/>
                <a:gd name="connsiteY1-332" fmla="*/ 112 h 10059"/>
                <a:gd name="connsiteX2-333" fmla="*/ 4968 w 10000"/>
                <a:gd name="connsiteY2-334" fmla="*/ 4288 h 10059"/>
                <a:gd name="connsiteX3-335" fmla="*/ 6469 w 10000"/>
                <a:gd name="connsiteY3-336" fmla="*/ 0 h 10059"/>
                <a:gd name="connsiteX4-337" fmla="*/ 10000 w 10000"/>
                <a:gd name="connsiteY4-338" fmla="*/ 59 h 10059"/>
                <a:gd name="connsiteX5-339" fmla="*/ 8954 w 10000"/>
                <a:gd name="connsiteY5-340" fmla="*/ 5115 h 10059"/>
                <a:gd name="connsiteX6-341" fmla="*/ 8000 w 10000"/>
                <a:gd name="connsiteY6-342" fmla="*/ 10059 h 10059"/>
                <a:gd name="connsiteX7-343" fmla="*/ 2000 w 10000"/>
                <a:gd name="connsiteY7-344" fmla="*/ 10059 h 10059"/>
                <a:gd name="connsiteX8-345" fmla="*/ 0 w 10000"/>
                <a:gd name="connsiteY8-346" fmla="*/ 59 h 100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  <a:cxn ang="0">
                  <a:pos x="connsiteX7-77" y="connsiteY7-78"/>
                </a:cxn>
                <a:cxn ang="0">
                  <a:pos x="connsiteX8-223" y="connsiteY8-224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/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/>
          <p:cNvCxnSpPr>
            <a:stCxn id="49" idx="3"/>
            <a:endCxn id="187" idx="1"/>
          </p:cNvCxnSpPr>
          <p:nvPr/>
        </p:nvCxnSpPr>
        <p:spPr>
          <a:xfrm flipV="1">
            <a:off x="6617674" y="4105608"/>
            <a:ext cx="427616" cy="1361711"/>
          </a:xfrm>
          <a:prstGeom prst="bentConnector3">
            <a:avLst>
              <a:gd name="adj1" fmla="val 556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037490" y="2292605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853168" y="5083455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6" name="肘形连接符 121"/>
          <p:cNvCxnSpPr>
            <a:stCxn id="152" idx="3"/>
            <a:endCxn id="196" idx="1"/>
          </p:cNvCxnSpPr>
          <p:nvPr/>
        </p:nvCxnSpPr>
        <p:spPr>
          <a:xfrm flipV="1">
            <a:off x="9517372" y="2814252"/>
            <a:ext cx="1829997" cy="2943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206"/>
          <p:cNvCxnSpPr>
            <a:stCxn id="32" idx="3"/>
            <a:endCxn id="209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67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6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1">
                  <a:blip r:embed="rId1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/>
          <p:cNvCxnSpPr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直接连接符 158"/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/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9" name="肘形连接符 127"/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/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/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肘形连接符 79"/>
          <p:cNvCxnSpPr>
            <a:stCxn id="185" idx="2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/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185" name="流程图: 手动操作 184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88" name="肘形连接符 151"/>
          <p:cNvCxnSpPr>
            <a:endCxn id="186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873127" y="4200609"/>
            <a:ext cx="80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srcbmux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94" name="流程图: 手动操作 19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7" name="肘形连接符 176"/>
          <p:cNvCxnSpPr>
            <a:endCxn id="195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11061201" y="2943366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resmux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99" name="肘形连接符 121"/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130"/>
          <p:cNvCxnSpPr>
            <a:stCxn id="208" idx="2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4939614" y="42851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grpSp>
        <p:nvGrpSpPr>
          <p:cNvPr id="207" name="组合 206"/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8" name="流程图: 手动操作 207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4960653" y="455747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[15:11]</a:t>
            </a:r>
            <a:endParaRPr lang="zh-CN" altLang="en-US" sz="12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5" name="肘形连接符 206"/>
          <p:cNvCxnSpPr>
            <a:stCxn id="32" idx="3"/>
            <a:endCxn id="210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074972" y="776620"/>
            <a:ext cx="502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([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]</a:t>
            </a:r>
            <a:r>
              <a:rPr lang="en-US" altLang="zh-CN" sz="2400" b="1" dirty="0">
                <a:solidFill>
                  <a:srgbClr val="FF0000"/>
                </a:solidFill>
              </a:rPr>
              <a:t>==</a:t>
            </a:r>
            <a:r>
              <a:rPr lang="en-US" altLang="zh-CN" sz="2400" dirty="0"/>
              <a:t>[rt])   PC’=PC+4+(</a:t>
            </a:r>
            <a:r>
              <a:rPr lang="en-US" altLang="zh-CN" sz="2400" dirty="0" err="1"/>
              <a:t>SignImm</a:t>
            </a:r>
            <a:r>
              <a:rPr lang="en-US" altLang="zh-CN" sz="2400" dirty="0"/>
              <a:t>&lt;&lt;2)</a:t>
            </a:r>
            <a:endParaRPr lang="zh-CN" altLang="en-US" sz="2400" dirty="0"/>
          </a:p>
        </p:txBody>
      </p:sp>
      <p:grpSp>
        <p:nvGrpSpPr>
          <p:cNvPr id="225" name="组合 224"/>
          <p:cNvGrpSpPr/>
          <p:nvPr/>
        </p:nvGrpSpPr>
        <p:grpSpPr>
          <a:xfrm>
            <a:off x="2800641" y="2844979"/>
            <a:ext cx="1270827" cy="2140098"/>
            <a:chOff x="2800641" y="2844979"/>
            <a:chExt cx="1270827" cy="2140098"/>
          </a:xfrm>
        </p:grpSpPr>
        <p:grpSp>
          <p:nvGrpSpPr>
            <p:cNvPr id="226" name="组合 225"/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流程图: 手动操作 90"/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7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8" name="文本框 257"/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0" name="文本框 259"/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45" name="肘形连接符 164"/>
            <p:cNvCxnSpPr>
              <a:endCxn id="258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/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文本框 253"/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62" name="矩形 261"/>
          <p:cNvSpPr/>
          <p:nvPr/>
        </p:nvSpPr>
        <p:spPr>
          <a:xfrm>
            <a:off x="162457" y="1651428"/>
            <a:ext cx="12029542" cy="47049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中读出</a:t>
            </a:r>
            <a:r>
              <a:rPr lang="zh-CN" altLang="en-US" sz="2000" b="1" dirty="0"/>
              <a:t>源操作数</a:t>
            </a:r>
            <a:endParaRPr lang="en-US" altLang="zh-CN" sz="2000" b="1" dirty="0"/>
          </a:p>
        </p:txBody>
      </p:sp>
      <p:sp>
        <p:nvSpPr>
          <p:cNvPr id="132" name="矩形 131"/>
          <p:cNvSpPr/>
          <p:nvPr/>
        </p:nvSpPr>
        <p:spPr>
          <a:xfrm>
            <a:off x="460488" y="1651428"/>
            <a:ext cx="3625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 </a:t>
            </a:r>
            <a:r>
              <a:rPr lang="en-US" altLang="zh-CN" sz="2800" b="1" dirty="0">
                <a:solidFill>
                  <a:srgbClr val="0070C0"/>
                </a:solidFill>
              </a:rPr>
              <a:t>3</a:t>
            </a:r>
            <a:r>
              <a:rPr lang="en-US" altLang="zh-CN" sz="2000" b="1" dirty="0">
                <a:solidFill>
                  <a:srgbClr val="0070C0"/>
                </a:solidFill>
              </a:rPr>
              <a:t>: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sz="2000" dirty="0"/>
              <a:t>符号扩展立即数，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移位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5506" y="5179698"/>
            <a:ext cx="3114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计算结果</a:t>
            </a:r>
            <a:r>
              <a:rPr lang="zh-CN" altLang="en-US" sz="2000" b="1" dirty="0"/>
              <a:t>是否</a:t>
            </a:r>
            <a:r>
              <a:rPr lang="en-US" altLang="zh-CN" sz="2000" b="1" dirty="0"/>
              <a:t>=0</a:t>
            </a:r>
            <a:r>
              <a:rPr lang="zh-CN" altLang="en-US" sz="2000" b="1" dirty="0"/>
              <a:t>？</a:t>
            </a:r>
            <a:endParaRPr lang="zh-CN" altLang="en-US" sz="2000" b="1" dirty="0"/>
          </a:p>
        </p:txBody>
      </p:sp>
      <p:sp>
        <p:nvSpPr>
          <p:cNvPr id="95" name="矩形 94"/>
          <p:cNvSpPr/>
          <p:nvPr/>
        </p:nvSpPr>
        <p:spPr>
          <a:xfrm>
            <a:off x="464988" y="5570723"/>
            <a:ext cx="369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STEP 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向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</a:rPr>
              <a:t>寄存器文件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写入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</a:rPr>
              <a:t>数据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grpSp>
        <p:nvGrpSpPr>
          <p:cNvPr id="263" name="组合 262"/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264" name="肘形连接符 7"/>
            <p:cNvCxnSpPr>
              <a:stCxn id="281" idx="3"/>
              <a:endCxn id="286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组合 264"/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66" name="文本框 265"/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67" name="直接连接符 266"/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文本框 267"/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269" name="直接连接符 268"/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文本框 269"/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271" name="直接连接符 270"/>
            <p:cNvCxnSpPr>
              <a:stCxn id="279" idx="0"/>
              <a:endCxn id="272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/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273" name="组合 272"/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279" name="矩形 278"/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0" name="文本框 279"/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82" name="组合 281"/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283" name="直接连接符 282"/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/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4" name="文本框 273"/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75" name="文本框 274"/>
            <p:cNvSpPr txBox="1"/>
            <p:nvPr/>
          </p:nvSpPr>
          <p:spPr>
            <a:xfrm>
              <a:off x="1662253" y="2546922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78" name="肘形连接符 195"/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/>
          <p:cNvGrpSpPr/>
          <p:nvPr/>
        </p:nvGrpSpPr>
        <p:grpSpPr>
          <a:xfrm>
            <a:off x="4512901" y="2506991"/>
            <a:ext cx="1290005" cy="555497"/>
            <a:chOff x="4509037" y="2512405"/>
            <a:chExt cx="1290005" cy="555497"/>
          </a:xfrm>
        </p:grpSpPr>
        <p:cxnSp>
          <p:nvCxnSpPr>
            <p:cNvPr id="290" name="肘形连接符 70"/>
            <p:cNvCxnSpPr/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文本框 290"/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92" name="直接连接符 291"/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/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94" name="直接连接符 293"/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296" name="文本框 295"/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4536782" y="2836346"/>
            <a:ext cx="1275615" cy="576592"/>
            <a:chOff x="4532918" y="2841760"/>
            <a:chExt cx="1275615" cy="576592"/>
          </a:xfrm>
        </p:grpSpPr>
        <p:cxnSp>
          <p:nvCxnSpPr>
            <p:cNvPr id="298" name="肘形连接符 119"/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本框 298"/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301" name="直接连接符 300"/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组合 301"/>
          <p:cNvGrpSpPr/>
          <p:nvPr/>
        </p:nvGrpSpPr>
        <p:grpSpPr>
          <a:xfrm>
            <a:off x="5799042" y="2109922"/>
            <a:ext cx="1883243" cy="2312675"/>
            <a:chOff x="5799042" y="2109922"/>
            <a:chExt cx="1883243" cy="2312675"/>
          </a:xfrm>
        </p:grpSpPr>
        <p:cxnSp>
          <p:nvCxnSpPr>
            <p:cNvPr id="303" name="直接连接符 302"/>
            <p:cNvCxnSpPr>
              <a:endCxn id="304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文本框 303"/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311" name="矩形 310"/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318" name="组合 317"/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320" name="直接连接符 319"/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/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9" name="文本框 318"/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306" name="文本框 305"/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08" name="肘形连接符 76"/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文本框 308"/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10" name="直接连接符 309"/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组合 321"/>
          <p:cNvGrpSpPr/>
          <p:nvPr/>
        </p:nvGrpSpPr>
        <p:grpSpPr>
          <a:xfrm>
            <a:off x="6082178" y="1721435"/>
            <a:ext cx="798745" cy="734012"/>
            <a:chOff x="6082178" y="1721435"/>
            <a:chExt cx="798745" cy="734012"/>
          </a:xfrm>
        </p:grpSpPr>
        <p:cxnSp>
          <p:nvCxnSpPr>
            <p:cNvPr id="323" name="直接连接符 147"/>
            <p:cNvCxnSpPr/>
            <p:nvPr/>
          </p:nvCxnSpPr>
          <p:spPr>
            <a:xfrm flipH="1" flipV="1">
              <a:off x="6458823" y="1987447"/>
              <a:ext cx="1557" cy="46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文本框 323"/>
            <p:cNvSpPr txBox="1"/>
            <p:nvPr/>
          </p:nvSpPr>
          <p:spPr>
            <a:xfrm>
              <a:off x="6082178" y="1721435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>
              <a:off x="6432533" y="205151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组合 325"/>
          <p:cNvGrpSpPr/>
          <p:nvPr/>
        </p:nvGrpSpPr>
        <p:grpSpPr>
          <a:xfrm>
            <a:off x="6767206" y="3157011"/>
            <a:ext cx="914320" cy="1320597"/>
            <a:chOff x="6767206" y="3157011"/>
            <a:chExt cx="914320" cy="1320597"/>
          </a:xfrm>
        </p:grpSpPr>
        <p:cxnSp>
          <p:nvCxnSpPr>
            <p:cNvPr id="328" name="肘形连接符 79"/>
            <p:cNvCxnSpPr>
              <a:stCxn id="333" idx="2"/>
            </p:cNvCxnSpPr>
            <p:nvPr/>
          </p:nvCxnSpPr>
          <p:spPr>
            <a:xfrm flipV="1">
              <a:off x="7223286" y="3157011"/>
              <a:ext cx="458240" cy="83108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组合 328"/>
            <p:cNvGrpSpPr/>
            <p:nvPr/>
          </p:nvGrpSpPr>
          <p:grpSpPr>
            <a:xfrm>
              <a:off x="7043286" y="3712077"/>
              <a:ext cx="209236" cy="552044"/>
              <a:chOff x="7428438" y="4626389"/>
              <a:chExt cx="209236" cy="552044"/>
            </a:xfrm>
          </p:grpSpPr>
          <p:sp>
            <p:nvSpPr>
              <p:cNvPr id="333" name="流程图: 手动操作 332"/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文本框 333"/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330" name="肘形连接符 151"/>
            <p:cNvCxnSpPr>
              <a:endCxn id="334" idx="1"/>
            </p:cNvCxnSpPr>
            <p:nvPr/>
          </p:nvCxnSpPr>
          <p:spPr>
            <a:xfrm>
              <a:off x="6767206" y="3211165"/>
              <a:ext cx="278085" cy="637471"/>
            </a:xfrm>
            <a:prstGeom prst="bentConnector3">
              <a:avLst>
                <a:gd name="adj1" fmla="val 3927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本框 331"/>
            <p:cNvSpPr txBox="1"/>
            <p:nvPr/>
          </p:nvSpPr>
          <p:spPr>
            <a:xfrm>
              <a:off x="6873127" y="4200609"/>
              <a:ext cx="80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srcbmux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6820517" y="1721435"/>
            <a:ext cx="621517" cy="2033278"/>
            <a:chOff x="6820517" y="1721435"/>
            <a:chExt cx="621517" cy="2033278"/>
          </a:xfrm>
        </p:grpSpPr>
        <p:cxnSp>
          <p:nvCxnSpPr>
            <p:cNvPr id="337" name="直接连接符 147"/>
            <p:cNvCxnSpPr/>
            <p:nvPr/>
          </p:nvCxnSpPr>
          <p:spPr>
            <a:xfrm flipH="1" flipV="1">
              <a:off x="7145011" y="1990713"/>
              <a:ext cx="1557" cy="176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矩形 337"/>
            <p:cNvSpPr/>
            <p:nvPr/>
          </p:nvSpPr>
          <p:spPr>
            <a:xfrm>
              <a:off x="6820517" y="1721435"/>
              <a:ext cx="6215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ALUSrc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7129828" y="205159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1" name="组合 340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347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-1" fmla="*/ 0 w 10000"/>
                <a:gd name="connsiteY0-2" fmla="*/ 246 h 10246"/>
                <a:gd name="connsiteX1-3" fmla="*/ 5579 w 10000"/>
                <a:gd name="connsiteY1-4" fmla="*/ 0 h 10246"/>
                <a:gd name="connsiteX2-5" fmla="*/ 10000 w 10000"/>
                <a:gd name="connsiteY2-6" fmla="*/ 246 h 10246"/>
                <a:gd name="connsiteX3-7" fmla="*/ 8000 w 10000"/>
                <a:gd name="connsiteY3-8" fmla="*/ 10246 h 10246"/>
                <a:gd name="connsiteX4-9" fmla="*/ 2000 w 10000"/>
                <a:gd name="connsiteY4-10" fmla="*/ 10246 h 10246"/>
                <a:gd name="connsiteX5" fmla="*/ 0 w 10000"/>
                <a:gd name="connsiteY5" fmla="*/ 246 h 10246"/>
                <a:gd name="connsiteX0-11" fmla="*/ 0 w 10000"/>
                <a:gd name="connsiteY0-12" fmla="*/ 246 h 10246"/>
                <a:gd name="connsiteX1-13" fmla="*/ 6642 w 10000"/>
                <a:gd name="connsiteY1-14" fmla="*/ 0 h 10246"/>
                <a:gd name="connsiteX2-15" fmla="*/ 10000 w 10000"/>
                <a:gd name="connsiteY2-16" fmla="*/ 246 h 10246"/>
                <a:gd name="connsiteX3-17" fmla="*/ 8000 w 10000"/>
                <a:gd name="connsiteY3-18" fmla="*/ 10246 h 10246"/>
                <a:gd name="connsiteX4-19" fmla="*/ 2000 w 10000"/>
                <a:gd name="connsiteY4-20" fmla="*/ 10246 h 10246"/>
                <a:gd name="connsiteX5-21" fmla="*/ 0 w 10000"/>
                <a:gd name="connsiteY5-22" fmla="*/ 246 h 10246"/>
                <a:gd name="connsiteX0-23" fmla="*/ 0 w 10000"/>
                <a:gd name="connsiteY0-24" fmla="*/ 246 h 10246"/>
                <a:gd name="connsiteX1-25" fmla="*/ 2072 w 10000"/>
                <a:gd name="connsiteY1-26" fmla="*/ 0 h 10246"/>
                <a:gd name="connsiteX2-27" fmla="*/ 6642 w 10000"/>
                <a:gd name="connsiteY2-28" fmla="*/ 0 h 10246"/>
                <a:gd name="connsiteX3-29" fmla="*/ 10000 w 10000"/>
                <a:gd name="connsiteY3-30" fmla="*/ 246 h 10246"/>
                <a:gd name="connsiteX4-31" fmla="*/ 8000 w 10000"/>
                <a:gd name="connsiteY4-32" fmla="*/ 10246 h 10246"/>
                <a:gd name="connsiteX5-33" fmla="*/ 2000 w 10000"/>
                <a:gd name="connsiteY5-34" fmla="*/ 10246 h 10246"/>
                <a:gd name="connsiteX6" fmla="*/ 0 w 10000"/>
                <a:gd name="connsiteY6" fmla="*/ 246 h 10246"/>
                <a:gd name="connsiteX0-35" fmla="*/ 0 w 10000"/>
                <a:gd name="connsiteY0-36" fmla="*/ 246 h 10246"/>
                <a:gd name="connsiteX1-37" fmla="*/ 4091 w 10000"/>
                <a:gd name="connsiteY1-38" fmla="*/ 0 h 10246"/>
                <a:gd name="connsiteX2-39" fmla="*/ 6642 w 10000"/>
                <a:gd name="connsiteY2-40" fmla="*/ 0 h 10246"/>
                <a:gd name="connsiteX3-41" fmla="*/ 10000 w 10000"/>
                <a:gd name="connsiteY3-42" fmla="*/ 246 h 10246"/>
                <a:gd name="connsiteX4-43" fmla="*/ 8000 w 10000"/>
                <a:gd name="connsiteY4-44" fmla="*/ 10246 h 10246"/>
                <a:gd name="connsiteX5-45" fmla="*/ 2000 w 10000"/>
                <a:gd name="connsiteY5-46" fmla="*/ 10246 h 10246"/>
                <a:gd name="connsiteX6-47" fmla="*/ 0 w 10000"/>
                <a:gd name="connsiteY6-48" fmla="*/ 246 h 10246"/>
                <a:gd name="connsiteX0-49" fmla="*/ 0 w 10000"/>
                <a:gd name="connsiteY0-50" fmla="*/ 451 h 10451"/>
                <a:gd name="connsiteX1-51" fmla="*/ 4091 w 10000"/>
                <a:gd name="connsiteY1-52" fmla="*/ 205 h 10451"/>
                <a:gd name="connsiteX2-53" fmla="*/ 5366 w 10000"/>
                <a:gd name="connsiteY2-54" fmla="*/ 0 h 10451"/>
                <a:gd name="connsiteX3-55" fmla="*/ 6642 w 10000"/>
                <a:gd name="connsiteY3-56" fmla="*/ 205 h 10451"/>
                <a:gd name="connsiteX4-57" fmla="*/ 10000 w 10000"/>
                <a:gd name="connsiteY4-58" fmla="*/ 451 h 10451"/>
                <a:gd name="connsiteX5-59" fmla="*/ 8000 w 10000"/>
                <a:gd name="connsiteY5-60" fmla="*/ 10451 h 10451"/>
                <a:gd name="connsiteX6-61" fmla="*/ 2000 w 10000"/>
                <a:gd name="connsiteY6-62" fmla="*/ 10451 h 10451"/>
                <a:gd name="connsiteX7" fmla="*/ 0 w 10000"/>
                <a:gd name="connsiteY7" fmla="*/ 451 h 10451"/>
                <a:gd name="connsiteX0-63" fmla="*/ 0 w 10000"/>
                <a:gd name="connsiteY0-64" fmla="*/ 246 h 10246"/>
                <a:gd name="connsiteX1-65" fmla="*/ 4091 w 10000"/>
                <a:gd name="connsiteY1-66" fmla="*/ 0 h 10246"/>
                <a:gd name="connsiteX2-67" fmla="*/ 5260 w 10000"/>
                <a:gd name="connsiteY2-68" fmla="*/ 6161 h 10246"/>
                <a:gd name="connsiteX3-69" fmla="*/ 6642 w 10000"/>
                <a:gd name="connsiteY3-70" fmla="*/ 0 h 10246"/>
                <a:gd name="connsiteX4-71" fmla="*/ 10000 w 10000"/>
                <a:gd name="connsiteY4-72" fmla="*/ 246 h 10246"/>
                <a:gd name="connsiteX5-73" fmla="*/ 8000 w 10000"/>
                <a:gd name="connsiteY5-74" fmla="*/ 10246 h 10246"/>
                <a:gd name="connsiteX6-75" fmla="*/ 2000 w 10000"/>
                <a:gd name="connsiteY6-76" fmla="*/ 10246 h 10246"/>
                <a:gd name="connsiteX7-77" fmla="*/ 0 w 10000"/>
                <a:gd name="connsiteY7-78" fmla="*/ 246 h 10246"/>
                <a:gd name="connsiteX0-79" fmla="*/ 0 w 10000"/>
                <a:gd name="connsiteY0-80" fmla="*/ 246 h 10246"/>
                <a:gd name="connsiteX1-81" fmla="*/ 3666 w 10000"/>
                <a:gd name="connsiteY1-82" fmla="*/ 205 h 10246"/>
                <a:gd name="connsiteX2-83" fmla="*/ 5260 w 10000"/>
                <a:gd name="connsiteY2-84" fmla="*/ 6161 h 10246"/>
                <a:gd name="connsiteX3-85" fmla="*/ 6642 w 10000"/>
                <a:gd name="connsiteY3-86" fmla="*/ 0 h 10246"/>
                <a:gd name="connsiteX4-87" fmla="*/ 10000 w 10000"/>
                <a:gd name="connsiteY4-88" fmla="*/ 246 h 10246"/>
                <a:gd name="connsiteX5-89" fmla="*/ 8000 w 10000"/>
                <a:gd name="connsiteY5-90" fmla="*/ 10246 h 10246"/>
                <a:gd name="connsiteX6-91" fmla="*/ 2000 w 10000"/>
                <a:gd name="connsiteY6-92" fmla="*/ 10246 h 10246"/>
                <a:gd name="connsiteX7-93" fmla="*/ 0 w 10000"/>
                <a:gd name="connsiteY7-94" fmla="*/ 246 h 10246"/>
                <a:gd name="connsiteX0-95" fmla="*/ 0 w 10000"/>
                <a:gd name="connsiteY0-96" fmla="*/ 41 h 10041"/>
                <a:gd name="connsiteX1-97" fmla="*/ 3666 w 10000"/>
                <a:gd name="connsiteY1-98" fmla="*/ 0 h 10041"/>
                <a:gd name="connsiteX2-99" fmla="*/ 5260 w 10000"/>
                <a:gd name="connsiteY2-100" fmla="*/ 5956 h 10041"/>
                <a:gd name="connsiteX3-101" fmla="*/ 6323 w 10000"/>
                <a:gd name="connsiteY3-102" fmla="*/ 0 h 10041"/>
                <a:gd name="connsiteX4-103" fmla="*/ 10000 w 10000"/>
                <a:gd name="connsiteY4-104" fmla="*/ 41 h 10041"/>
                <a:gd name="connsiteX5-105" fmla="*/ 8000 w 10000"/>
                <a:gd name="connsiteY5-106" fmla="*/ 10041 h 10041"/>
                <a:gd name="connsiteX6-107" fmla="*/ 2000 w 10000"/>
                <a:gd name="connsiteY6-108" fmla="*/ 10041 h 10041"/>
                <a:gd name="connsiteX7-109" fmla="*/ 0 w 10000"/>
                <a:gd name="connsiteY7-110" fmla="*/ 41 h 10041"/>
                <a:gd name="connsiteX0-111" fmla="*/ 0 w 10000"/>
                <a:gd name="connsiteY0-112" fmla="*/ 41 h 10041"/>
                <a:gd name="connsiteX1-113" fmla="*/ 3666 w 10000"/>
                <a:gd name="connsiteY1-114" fmla="*/ 0 h 10041"/>
                <a:gd name="connsiteX2-115" fmla="*/ 5065 w 10000"/>
                <a:gd name="connsiteY2-116" fmla="*/ 5956 h 10041"/>
                <a:gd name="connsiteX3-117" fmla="*/ 6323 w 10000"/>
                <a:gd name="connsiteY3-118" fmla="*/ 0 h 10041"/>
                <a:gd name="connsiteX4-119" fmla="*/ 10000 w 10000"/>
                <a:gd name="connsiteY4-120" fmla="*/ 41 h 10041"/>
                <a:gd name="connsiteX5-121" fmla="*/ 8000 w 10000"/>
                <a:gd name="connsiteY5-122" fmla="*/ 10041 h 10041"/>
                <a:gd name="connsiteX6-123" fmla="*/ 2000 w 10000"/>
                <a:gd name="connsiteY6-124" fmla="*/ 10041 h 10041"/>
                <a:gd name="connsiteX7-125" fmla="*/ 0 w 10000"/>
                <a:gd name="connsiteY7-126" fmla="*/ 41 h 10041"/>
                <a:gd name="connsiteX0-127" fmla="*/ 0 w 10000"/>
                <a:gd name="connsiteY0-128" fmla="*/ 41 h 10041"/>
                <a:gd name="connsiteX1-129" fmla="*/ 3276 w 10000"/>
                <a:gd name="connsiteY1-130" fmla="*/ 94 h 10041"/>
                <a:gd name="connsiteX2-131" fmla="*/ 5065 w 10000"/>
                <a:gd name="connsiteY2-132" fmla="*/ 5956 h 10041"/>
                <a:gd name="connsiteX3-133" fmla="*/ 6323 w 10000"/>
                <a:gd name="connsiteY3-134" fmla="*/ 0 h 10041"/>
                <a:gd name="connsiteX4-135" fmla="*/ 10000 w 10000"/>
                <a:gd name="connsiteY4-136" fmla="*/ 41 h 10041"/>
                <a:gd name="connsiteX5-137" fmla="*/ 8000 w 10000"/>
                <a:gd name="connsiteY5-138" fmla="*/ 10041 h 10041"/>
                <a:gd name="connsiteX6-139" fmla="*/ 2000 w 10000"/>
                <a:gd name="connsiteY6-140" fmla="*/ 10041 h 10041"/>
                <a:gd name="connsiteX7-141" fmla="*/ 0 w 10000"/>
                <a:gd name="connsiteY7-142" fmla="*/ 41 h 10041"/>
                <a:gd name="connsiteX0-143" fmla="*/ 0 w 10000"/>
                <a:gd name="connsiteY0-144" fmla="*/ 135 h 10135"/>
                <a:gd name="connsiteX1-145" fmla="*/ 3276 w 10000"/>
                <a:gd name="connsiteY1-146" fmla="*/ 188 h 10135"/>
                <a:gd name="connsiteX2-147" fmla="*/ 5065 w 10000"/>
                <a:gd name="connsiteY2-148" fmla="*/ 6050 h 10135"/>
                <a:gd name="connsiteX3-149" fmla="*/ 6469 w 10000"/>
                <a:gd name="connsiteY3-150" fmla="*/ 0 h 10135"/>
                <a:gd name="connsiteX4-151" fmla="*/ 10000 w 10000"/>
                <a:gd name="connsiteY4-152" fmla="*/ 135 h 10135"/>
                <a:gd name="connsiteX5-153" fmla="*/ 8000 w 10000"/>
                <a:gd name="connsiteY5-154" fmla="*/ 10135 h 10135"/>
                <a:gd name="connsiteX6-155" fmla="*/ 2000 w 10000"/>
                <a:gd name="connsiteY6-156" fmla="*/ 10135 h 10135"/>
                <a:gd name="connsiteX7-157" fmla="*/ 0 w 10000"/>
                <a:gd name="connsiteY7-158" fmla="*/ 135 h 10135"/>
                <a:gd name="connsiteX0-159" fmla="*/ 0 w 10000"/>
                <a:gd name="connsiteY0-160" fmla="*/ 0 h 10000"/>
                <a:gd name="connsiteX1-161" fmla="*/ 3276 w 10000"/>
                <a:gd name="connsiteY1-162" fmla="*/ 53 h 10000"/>
                <a:gd name="connsiteX2-163" fmla="*/ 5065 w 10000"/>
                <a:gd name="connsiteY2-164" fmla="*/ 5915 h 10000"/>
                <a:gd name="connsiteX3-165" fmla="*/ 6469 w 10000"/>
                <a:gd name="connsiteY3-166" fmla="*/ 53 h 10000"/>
                <a:gd name="connsiteX4-167" fmla="*/ 10000 w 10000"/>
                <a:gd name="connsiteY4-168" fmla="*/ 0 h 10000"/>
                <a:gd name="connsiteX5-169" fmla="*/ 8000 w 10000"/>
                <a:gd name="connsiteY5-170" fmla="*/ 10000 h 10000"/>
                <a:gd name="connsiteX6-171" fmla="*/ 2000 w 10000"/>
                <a:gd name="connsiteY6-172" fmla="*/ 10000 h 10000"/>
                <a:gd name="connsiteX7-173" fmla="*/ 0 w 10000"/>
                <a:gd name="connsiteY7-174" fmla="*/ 0 h 10000"/>
                <a:gd name="connsiteX0-175" fmla="*/ 0 w 10000"/>
                <a:gd name="connsiteY0-176" fmla="*/ 0 h 10000"/>
                <a:gd name="connsiteX1-177" fmla="*/ 3276 w 10000"/>
                <a:gd name="connsiteY1-178" fmla="*/ 53 h 10000"/>
                <a:gd name="connsiteX2-179" fmla="*/ 4968 w 10000"/>
                <a:gd name="connsiteY2-180" fmla="*/ 5915 h 10000"/>
                <a:gd name="connsiteX3-181" fmla="*/ 6469 w 10000"/>
                <a:gd name="connsiteY3-182" fmla="*/ 53 h 10000"/>
                <a:gd name="connsiteX4-183" fmla="*/ 10000 w 10000"/>
                <a:gd name="connsiteY4-184" fmla="*/ 0 h 10000"/>
                <a:gd name="connsiteX5-185" fmla="*/ 8000 w 10000"/>
                <a:gd name="connsiteY5-186" fmla="*/ 10000 h 10000"/>
                <a:gd name="connsiteX6-187" fmla="*/ 2000 w 10000"/>
                <a:gd name="connsiteY6-188" fmla="*/ 10000 h 10000"/>
                <a:gd name="connsiteX7-189" fmla="*/ 0 w 10000"/>
                <a:gd name="connsiteY7-190" fmla="*/ 0 h 10000"/>
                <a:gd name="connsiteX0-191" fmla="*/ 0 w 10000"/>
                <a:gd name="connsiteY0-192" fmla="*/ 0 h 10000"/>
                <a:gd name="connsiteX1-193" fmla="*/ 3276 w 10000"/>
                <a:gd name="connsiteY1-194" fmla="*/ 53 h 10000"/>
                <a:gd name="connsiteX2-195" fmla="*/ 4968 w 10000"/>
                <a:gd name="connsiteY2-196" fmla="*/ 5915 h 10000"/>
                <a:gd name="connsiteX3-197" fmla="*/ 6469 w 10000"/>
                <a:gd name="connsiteY3-198" fmla="*/ 53 h 10000"/>
                <a:gd name="connsiteX4-199" fmla="*/ 8105 w 10000"/>
                <a:gd name="connsiteY4-200" fmla="*/ 16 h 10000"/>
                <a:gd name="connsiteX5-201" fmla="*/ 10000 w 10000"/>
                <a:gd name="connsiteY5-202" fmla="*/ 0 h 10000"/>
                <a:gd name="connsiteX6-203" fmla="*/ 8000 w 10000"/>
                <a:gd name="connsiteY6-204" fmla="*/ 10000 h 10000"/>
                <a:gd name="connsiteX7-205" fmla="*/ 2000 w 10000"/>
                <a:gd name="connsiteY7-206" fmla="*/ 10000 h 10000"/>
                <a:gd name="connsiteX8" fmla="*/ 0 w 10000"/>
                <a:gd name="connsiteY8" fmla="*/ 0 h 10000"/>
                <a:gd name="connsiteX0-207" fmla="*/ 0 w 10000"/>
                <a:gd name="connsiteY0-208" fmla="*/ 0 h 10000"/>
                <a:gd name="connsiteX1-209" fmla="*/ 1624 w 10000"/>
                <a:gd name="connsiteY1-210" fmla="*/ 16 h 10000"/>
                <a:gd name="connsiteX2-211" fmla="*/ 3276 w 10000"/>
                <a:gd name="connsiteY2-212" fmla="*/ 53 h 10000"/>
                <a:gd name="connsiteX3-213" fmla="*/ 4968 w 10000"/>
                <a:gd name="connsiteY3-214" fmla="*/ 5915 h 10000"/>
                <a:gd name="connsiteX4-215" fmla="*/ 6469 w 10000"/>
                <a:gd name="connsiteY4-216" fmla="*/ 53 h 10000"/>
                <a:gd name="connsiteX5-217" fmla="*/ 8105 w 10000"/>
                <a:gd name="connsiteY5-218" fmla="*/ 16 h 10000"/>
                <a:gd name="connsiteX6-219" fmla="*/ 10000 w 10000"/>
                <a:gd name="connsiteY6-220" fmla="*/ 0 h 10000"/>
                <a:gd name="connsiteX7-221" fmla="*/ 8000 w 10000"/>
                <a:gd name="connsiteY7-222" fmla="*/ 10000 h 10000"/>
                <a:gd name="connsiteX8-223" fmla="*/ 2000 w 10000"/>
                <a:gd name="connsiteY8-224" fmla="*/ 10000 h 10000"/>
                <a:gd name="connsiteX9" fmla="*/ 0 w 10000"/>
                <a:gd name="connsiteY9" fmla="*/ 0 h 10000"/>
                <a:gd name="connsiteX0-225" fmla="*/ 0 w 10000"/>
                <a:gd name="connsiteY0-226" fmla="*/ 0 h 10000"/>
                <a:gd name="connsiteX1-227" fmla="*/ 1624 w 10000"/>
                <a:gd name="connsiteY1-228" fmla="*/ 16 h 10000"/>
                <a:gd name="connsiteX2-229" fmla="*/ 3276 w 10000"/>
                <a:gd name="connsiteY2-230" fmla="*/ 53 h 10000"/>
                <a:gd name="connsiteX3-231" fmla="*/ 4968 w 10000"/>
                <a:gd name="connsiteY3-232" fmla="*/ 4229 h 10000"/>
                <a:gd name="connsiteX4-233" fmla="*/ 6469 w 10000"/>
                <a:gd name="connsiteY4-234" fmla="*/ 53 h 10000"/>
                <a:gd name="connsiteX5-235" fmla="*/ 8105 w 10000"/>
                <a:gd name="connsiteY5-236" fmla="*/ 16 h 10000"/>
                <a:gd name="connsiteX6-237" fmla="*/ 10000 w 10000"/>
                <a:gd name="connsiteY6-238" fmla="*/ 0 h 10000"/>
                <a:gd name="connsiteX7-239" fmla="*/ 8000 w 10000"/>
                <a:gd name="connsiteY7-240" fmla="*/ 10000 h 10000"/>
                <a:gd name="connsiteX8-241" fmla="*/ 2000 w 10000"/>
                <a:gd name="connsiteY8-242" fmla="*/ 10000 h 10000"/>
                <a:gd name="connsiteX9-243" fmla="*/ 0 w 10000"/>
                <a:gd name="connsiteY9-244" fmla="*/ 0 h 10000"/>
                <a:gd name="connsiteX0-245" fmla="*/ 0 w 10000"/>
                <a:gd name="connsiteY0-246" fmla="*/ 0 h 10000"/>
                <a:gd name="connsiteX1-247" fmla="*/ 1624 w 10000"/>
                <a:gd name="connsiteY1-248" fmla="*/ 16 h 10000"/>
                <a:gd name="connsiteX2-249" fmla="*/ 3276 w 10000"/>
                <a:gd name="connsiteY2-250" fmla="*/ 53 h 10000"/>
                <a:gd name="connsiteX3-251" fmla="*/ 4968 w 10000"/>
                <a:gd name="connsiteY3-252" fmla="*/ 4229 h 10000"/>
                <a:gd name="connsiteX4-253" fmla="*/ 6469 w 10000"/>
                <a:gd name="connsiteY4-254" fmla="*/ 53 h 10000"/>
                <a:gd name="connsiteX5-255" fmla="*/ 8105 w 10000"/>
                <a:gd name="connsiteY5-256" fmla="*/ 16 h 10000"/>
                <a:gd name="connsiteX6-257" fmla="*/ 10000 w 10000"/>
                <a:gd name="connsiteY6-258" fmla="*/ 0 h 10000"/>
                <a:gd name="connsiteX7-259" fmla="*/ 8954 w 10000"/>
                <a:gd name="connsiteY7-260" fmla="*/ 5056 h 10000"/>
                <a:gd name="connsiteX8-261" fmla="*/ 8000 w 10000"/>
                <a:gd name="connsiteY8-262" fmla="*/ 10000 h 10000"/>
                <a:gd name="connsiteX9-263" fmla="*/ 2000 w 10000"/>
                <a:gd name="connsiteY9-264" fmla="*/ 10000 h 10000"/>
                <a:gd name="connsiteX10" fmla="*/ 0 w 10000"/>
                <a:gd name="connsiteY10" fmla="*/ 0 h 10000"/>
                <a:gd name="connsiteX0-265" fmla="*/ 0 w 10000"/>
                <a:gd name="connsiteY0-266" fmla="*/ 59 h 10059"/>
                <a:gd name="connsiteX1-267" fmla="*/ 1624 w 10000"/>
                <a:gd name="connsiteY1-268" fmla="*/ 75 h 10059"/>
                <a:gd name="connsiteX2-269" fmla="*/ 3276 w 10000"/>
                <a:gd name="connsiteY2-270" fmla="*/ 112 h 10059"/>
                <a:gd name="connsiteX3-271" fmla="*/ 4968 w 10000"/>
                <a:gd name="connsiteY3-272" fmla="*/ 4288 h 10059"/>
                <a:gd name="connsiteX4-273" fmla="*/ 6469 w 10000"/>
                <a:gd name="connsiteY4-274" fmla="*/ 0 h 10059"/>
                <a:gd name="connsiteX5-275" fmla="*/ 8105 w 10000"/>
                <a:gd name="connsiteY5-276" fmla="*/ 75 h 10059"/>
                <a:gd name="connsiteX6-277" fmla="*/ 10000 w 10000"/>
                <a:gd name="connsiteY6-278" fmla="*/ 59 h 10059"/>
                <a:gd name="connsiteX7-279" fmla="*/ 8954 w 10000"/>
                <a:gd name="connsiteY7-280" fmla="*/ 5115 h 10059"/>
                <a:gd name="connsiteX8-281" fmla="*/ 8000 w 10000"/>
                <a:gd name="connsiteY8-282" fmla="*/ 10059 h 10059"/>
                <a:gd name="connsiteX9-283" fmla="*/ 2000 w 10000"/>
                <a:gd name="connsiteY9-284" fmla="*/ 10059 h 10059"/>
                <a:gd name="connsiteX10-285" fmla="*/ 0 w 10000"/>
                <a:gd name="connsiteY10-286" fmla="*/ 59 h 10059"/>
                <a:gd name="connsiteX0-287" fmla="*/ 0 w 10000"/>
                <a:gd name="connsiteY0-288" fmla="*/ 96 h 10096"/>
                <a:gd name="connsiteX1-289" fmla="*/ 1624 w 10000"/>
                <a:gd name="connsiteY1-290" fmla="*/ 112 h 10096"/>
                <a:gd name="connsiteX2-291" fmla="*/ 3276 w 10000"/>
                <a:gd name="connsiteY2-292" fmla="*/ 149 h 10096"/>
                <a:gd name="connsiteX3-293" fmla="*/ 4968 w 10000"/>
                <a:gd name="connsiteY3-294" fmla="*/ 4325 h 10096"/>
                <a:gd name="connsiteX4-295" fmla="*/ 6469 w 10000"/>
                <a:gd name="connsiteY4-296" fmla="*/ 37 h 10096"/>
                <a:gd name="connsiteX5-297" fmla="*/ 8105 w 10000"/>
                <a:gd name="connsiteY5-298" fmla="*/ 0 h 10096"/>
                <a:gd name="connsiteX6-299" fmla="*/ 10000 w 10000"/>
                <a:gd name="connsiteY6-300" fmla="*/ 96 h 10096"/>
                <a:gd name="connsiteX7-301" fmla="*/ 8954 w 10000"/>
                <a:gd name="connsiteY7-302" fmla="*/ 5152 h 10096"/>
                <a:gd name="connsiteX8-303" fmla="*/ 8000 w 10000"/>
                <a:gd name="connsiteY8-304" fmla="*/ 10096 h 10096"/>
                <a:gd name="connsiteX9-305" fmla="*/ 2000 w 10000"/>
                <a:gd name="connsiteY9-306" fmla="*/ 10096 h 10096"/>
                <a:gd name="connsiteX10-307" fmla="*/ 0 w 10000"/>
                <a:gd name="connsiteY10-308" fmla="*/ 96 h 10096"/>
                <a:gd name="connsiteX0-309" fmla="*/ 0 w 10000"/>
                <a:gd name="connsiteY0-310" fmla="*/ 59 h 10059"/>
                <a:gd name="connsiteX1-311" fmla="*/ 1624 w 10000"/>
                <a:gd name="connsiteY1-312" fmla="*/ 75 h 10059"/>
                <a:gd name="connsiteX2-313" fmla="*/ 3276 w 10000"/>
                <a:gd name="connsiteY2-314" fmla="*/ 112 h 10059"/>
                <a:gd name="connsiteX3-315" fmla="*/ 4968 w 10000"/>
                <a:gd name="connsiteY3-316" fmla="*/ 4288 h 10059"/>
                <a:gd name="connsiteX4-317" fmla="*/ 6469 w 10000"/>
                <a:gd name="connsiteY4-318" fmla="*/ 0 h 10059"/>
                <a:gd name="connsiteX5-319" fmla="*/ 10000 w 10000"/>
                <a:gd name="connsiteY5-320" fmla="*/ 59 h 10059"/>
                <a:gd name="connsiteX6-321" fmla="*/ 8954 w 10000"/>
                <a:gd name="connsiteY6-322" fmla="*/ 5115 h 10059"/>
                <a:gd name="connsiteX7-323" fmla="*/ 8000 w 10000"/>
                <a:gd name="connsiteY7-324" fmla="*/ 10059 h 10059"/>
                <a:gd name="connsiteX8-325" fmla="*/ 2000 w 10000"/>
                <a:gd name="connsiteY8-326" fmla="*/ 10059 h 10059"/>
                <a:gd name="connsiteX9-327" fmla="*/ 0 w 10000"/>
                <a:gd name="connsiteY9-328" fmla="*/ 59 h 10059"/>
                <a:gd name="connsiteX0-329" fmla="*/ 0 w 10000"/>
                <a:gd name="connsiteY0-330" fmla="*/ 59 h 10059"/>
                <a:gd name="connsiteX1-331" fmla="*/ 3276 w 10000"/>
                <a:gd name="connsiteY1-332" fmla="*/ 112 h 10059"/>
                <a:gd name="connsiteX2-333" fmla="*/ 4968 w 10000"/>
                <a:gd name="connsiteY2-334" fmla="*/ 4288 h 10059"/>
                <a:gd name="connsiteX3-335" fmla="*/ 6469 w 10000"/>
                <a:gd name="connsiteY3-336" fmla="*/ 0 h 10059"/>
                <a:gd name="connsiteX4-337" fmla="*/ 10000 w 10000"/>
                <a:gd name="connsiteY4-338" fmla="*/ 59 h 10059"/>
                <a:gd name="connsiteX5-339" fmla="*/ 8954 w 10000"/>
                <a:gd name="connsiteY5-340" fmla="*/ 5115 h 10059"/>
                <a:gd name="connsiteX6-341" fmla="*/ 8000 w 10000"/>
                <a:gd name="connsiteY6-342" fmla="*/ 10059 h 10059"/>
                <a:gd name="connsiteX7-343" fmla="*/ 2000 w 10000"/>
                <a:gd name="connsiteY7-344" fmla="*/ 10059 h 10059"/>
                <a:gd name="connsiteX8-345" fmla="*/ 0 w 10000"/>
                <a:gd name="connsiteY8-346" fmla="*/ 59 h 100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  <a:cxn ang="0">
                  <a:pos x="connsiteX7-77" y="connsiteY7-78"/>
                </a:cxn>
                <a:cxn ang="0">
                  <a:pos x="connsiteX8-223" y="connsiteY8-224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349" name="文本框 348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7460954" y="1721435"/>
            <a:ext cx="710836" cy="825432"/>
            <a:chOff x="7460954" y="1721435"/>
            <a:chExt cx="710836" cy="825432"/>
          </a:xfrm>
        </p:grpSpPr>
        <p:cxnSp>
          <p:nvCxnSpPr>
            <p:cNvPr id="353" name="直接连接符 86"/>
            <p:cNvCxnSpPr/>
            <p:nvPr/>
          </p:nvCxnSpPr>
          <p:spPr>
            <a:xfrm flipH="1" flipV="1">
              <a:off x="7870651" y="2006867"/>
              <a:ext cx="1" cy="540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矩形 353"/>
            <p:cNvSpPr/>
            <p:nvPr/>
          </p:nvSpPr>
          <p:spPr>
            <a:xfrm>
              <a:off x="7460954" y="1721435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7482175" y="2118795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7661126" y="200773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357" name="直接连接符 356"/>
            <p:cNvCxnSpPr/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组合 357"/>
          <p:cNvGrpSpPr/>
          <p:nvPr/>
        </p:nvGrpSpPr>
        <p:grpSpPr>
          <a:xfrm>
            <a:off x="7857573" y="1721435"/>
            <a:ext cx="937578" cy="1003634"/>
            <a:chOff x="7857573" y="1721435"/>
            <a:chExt cx="937578" cy="1003634"/>
          </a:xfrm>
        </p:grpSpPr>
        <p:cxnSp>
          <p:nvCxnSpPr>
            <p:cNvPr id="359" name="肘形连接符 173"/>
            <p:cNvCxnSpPr>
              <a:endCxn id="360" idx="5"/>
            </p:cNvCxnSpPr>
            <p:nvPr/>
          </p:nvCxnSpPr>
          <p:spPr>
            <a:xfrm flipV="1">
              <a:off x="8053069" y="2262846"/>
              <a:ext cx="529125" cy="462223"/>
            </a:xfrm>
            <a:prstGeom prst="bentConnector3">
              <a:avLst>
                <a:gd name="adj1" fmla="val 32567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流程图: 延期 11"/>
            <p:cNvSpPr/>
            <p:nvPr/>
          </p:nvSpPr>
          <p:spPr>
            <a:xfrm>
              <a:off x="8581802" y="2129926"/>
              <a:ext cx="213349" cy="180197"/>
            </a:xfrm>
            <a:custGeom>
              <a:avLst/>
              <a:gdLst>
                <a:gd name="connsiteX0" fmla="*/ 0 w 398251"/>
                <a:gd name="connsiteY0" fmla="*/ 0 h 388645"/>
                <a:gd name="connsiteX1" fmla="*/ 199126 w 398251"/>
                <a:gd name="connsiteY1" fmla="*/ 0 h 388645"/>
                <a:gd name="connsiteX2" fmla="*/ 398252 w 398251"/>
                <a:gd name="connsiteY2" fmla="*/ 194323 h 388645"/>
                <a:gd name="connsiteX3" fmla="*/ 199126 w 398251"/>
                <a:gd name="connsiteY3" fmla="*/ 388646 h 388645"/>
                <a:gd name="connsiteX4" fmla="*/ 0 w 398251"/>
                <a:gd name="connsiteY4" fmla="*/ 388645 h 388645"/>
                <a:gd name="connsiteX5" fmla="*/ 0 w 398251"/>
                <a:gd name="connsiteY5" fmla="*/ 0 h 388645"/>
                <a:gd name="connsiteX0-1" fmla="*/ 1855 w 400107"/>
                <a:gd name="connsiteY0-2" fmla="*/ 0 h 388646"/>
                <a:gd name="connsiteX1-3" fmla="*/ 200981 w 400107"/>
                <a:gd name="connsiteY1-4" fmla="*/ 0 h 388646"/>
                <a:gd name="connsiteX2-5" fmla="*/ 400107 w 400107"/>
                <a:gd name="connsiteY2-6" fmla="*/ 194323 h 388646"/>
                <a:gd name="connsiteX3-7" fmla="*/ 200981 w 400107"/>
                <a:gd name="connsiteY3-8" fmla="*/ 388646 h 388646"/>
                <a:gd name="connsiteX4-9" fmla="*/ 1855 w 400107"/>
                <a:gd name="connsiteY4-10" fmla="*/ 388645 h 388646"/>
                <a:gd name="connsiteX5-11" fmla="*/ 0 w 400107"/>
                <a:gd name="connsiteY5-12" fmla="*/ 105448 h 388646"/>
                <a:gd name="connsiteX6" fmla="*/ 1855 w 400107"/>
                <a:gd name="connsiteY6" fmla="*/ 0 h 388646"/>
                <a:gd name="connsiteX0-13" fmla="*/ 15311 w 413563"/>
                <a:gd name="connsiteY0-14" fmla="*/ 0 h 388646"/>
                <a:gd name="connsiteX1-15" fmla="*/ 214437 w 413563"/>
                <a:gd name="connsiteY1-16" fmla="*/ 0 h 388646"/>
                <a:gd name="connsiteX2-17" fmla="*/ 413563 w 413563"/>
                <a:gd name="connsiteY2-18" fmla="*/ 194323 h 388646"/>
                <a:gd name="connsiteX3-19" fmla="*/ 214437 w 413563"/>
                <a:gd name="connsiteY3-20" fmla="*/ 388646 h 388646"/>
                <a:gd name="connsiteX4-21" fmla="*/ 15311 w 413563"/>
                <a:gd name="connsiteY4-22" fmla="*/ 388645 h 388646"/>
                <a:gd name="connsiteX5-23" fmla="*/ 13456 w 413563"/>
                <a:gd name="connsiteY5-24" fmla="*/ 286679 h 388646"/>
                <a:gd name="connsiteX6-25" fmla="*/ 13456 w 413563"/>
                <a:gd name="connsiteY6-26" fmla="*/ 105448 h 388646"/>
                <a:gd name="connsiteX7" fmla="*/ 15311 w 413563"/>
                <a:gd name="connsiteY7" fmla="*/ 0 h 388646"/>
                <a:gd name="connsiteX0-27" fmla="*/ 2592 w 400844"/>
                <a:gd name="connsiteY0-28" fmla="*/ 0 h 388646"/>
                <a:gd name="connsiteX1-29" fmla="*/ 201718 w 400844"/>
                <a:gd name="connsiteY1-30" fmla="*/ 0 h 388646"/>
                <a:gd name="connsiteX2-31" fmla="*/ 400844 w 400844"/>
                <a:gd name="connsiteY2-32" fmla="*/ 194323 h 388646"/>
                <a:gd name="connsiteX3-33" fmla="*/ 201718 w 400844"/>
                <a:gd name="connsiteY3-34" fmla="*/ 388646 h 388646"/>
                <a:gd name="connsiteX4-35" fmla="*/ 2592 w 400844"/>
                <a:gd name="connsiteY4-36" fmla="*/ 388645 h 388646"/>
                <a:gd name="connsiteX5-37" fmla="*/ 737 w 400844"/>
                <a:gd name="connsiteY5-38" fmla="*/ 286679 h 388646"/>
                <a:gd name="connsiteX6-39" fmla="*/ 737 w 400844"/>
                <a:gd name="connsiteY6-40" fmla="*/ 105448 h 388646"/>
                <a:gd name="connsiteX7-41" fmla="*/ 2592 w 400844"/>
                <a:gd name="connsiteY7-42" fmla="*/ 0 h 3886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  <a:cxn ang="0">
                  <a:pos x="connsiteX7-41" y="connsiteY7-42"/>
                </a:cxn>
              </a:cxnLst>
              <a:rect l="l" t="t" r="r" b="b"/>
              <a:pathLst>
                <a:path w="400844" h="388646">
                  <a:moveTo>
                    <a:pt x="2592" y="0"/>
                  </a:moveTo>
                  <a:lnTo>
                    <a:pt x="201718" y="0"/>
                  </a:lnTo>
                  <a:cubicBezTo>
                    <a:pt x="311692" y="0"/>
                    <a:pt x="400844" y="87001"/>
                    <a:pt x="400844" y="194323"/>
                  </a:cubicBezTo>
                  <a:cubicBezTo>
                    <a:pt x="400844" y="301645"/>
                    <a:pt x="311692" y="388646"/>
                    <a:pt x="201718" y="388646"/>
                  </a:cubicBezTo>
                  <a:lnTo>
                    <a:pt x="2592" y="388645"/>
                  </a:lnTo>
                  <a:cubicBezTo>
                    <a:pt x="-2073" y="388126"/>
                    <a:pt x="1046" y="333878"/>
                    <a:pt x="737" y="286679"/>
                  </a:cubicBezTo>
                  <a:cubicBezTo>
                    <a:pt x="428" y="239480"/>
                    <a:pt x="428" y="153228"/>
                    <a:pt x="737" y="105448"/>
                  </a:cubicBezTo>
                  <a:cubicBezTo>
                    <a:pt x="1355" y="70299"/>
                    <a:pt x="1974" y="35149"/>
                    <a:pt x="2592" y="0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1" name="直接连接符 147"/>
            <p:cNvCxnSpPr>
              <a:stCxn id="360" idx="6"/>
              <a:endCxn id="362" idx="2"/>
            </p:cNvCxnSpPr>
            <p:nvPr/>
          </p:nvCxnSpPr>
          <p:spPr>
            <a:xfrm flipH="1" flipV="1">
              <a:off x="8427341" y="1998434"/>
              <a:ext cx="154853" cy="180383"/>
            </a:xfrm>
            <a:prstGeom prst="bentConnector4">
              <a:avLst>
                <a:gd name="adj1" fmla="val 98166"/>
                <a:gd name="adj2" fmla="val 63552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矩形 361"/>
            <p:cNvSpPr/>
            <p:nvPr/>
          </p:nvSpPr>
          <p:spPr>
            <a:xfrm>
              <a:off x="8118570" y="1721435"/>
              <a:ext cx="6175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Branch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3" name="矩形 362"/>
            <p:cNvSpPr/>
            <p:nvPr/>
          </p:nvSpPr>
          <p:spPr>
            <a:xfrm>
              <a:off x="8207036" y="192862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7857573" y="2277315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zero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982090" y="1390856"/>
            <a:ext cx="7908317" cy="1047508"/>
            <a:chOff x="982090" y="1390856"/>
            <a:chExt cx="7908317" cy="1047508"/>
          </a:xfrm>
        </p:grpSpPr>
        <p:cxnSp>
          <p:nvCxnSpPr>
            <p:cNvPr id="366" name="直接连接符 174"/>
            <p:cNvCxnSpPr/>
            <p:nvPr/>
          </p:nvCxnSpPr>
          <p:spPr>
            <a:xfrm rot="5400000" flipH="1" flipV="1">
              <a:off x="4779451" y="-1577336"/>
              <a:ext cx="218339" cy="7813062"/>
            </a:xfrm>
            <a:prstGeom prst="bentConnector4">
              <a:avLst>
                <a:gd name="adj1" fmla="val 351080"/>
                <a:gd name="adj2" fmla="val 102926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文本框 366"/>
            <p:cNvSpPr txBox="1"/>
            <p:nvPr/>
          </p:nvSpPr>
          <p:spPr>
            <a:xfrm>
              <a:off x="8403291" y="1390856"/>
              <a:ext cx="487116" cy="276999"/>
            </a:xfrm>
            <a:prstGeom prst="rect">
              <a:avLst/>
            </a:prstGeom>
            <a:noFill/>
          </p:spPr>
          <p:txBody>
            <a:bodyPr wrap="none" rIns="36000" rtlCol="0" anchor="ctr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</a:rPr>
                <a:t>pcSrc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68" name="组合 367"/>
          <p:cNvGrpSpPr/>
          <p:nvPr/>
        </p:nvGrpSpPr>
        <p:grpSpPr>
          <a:xfrm>
            <a:off x="8971651" y="1721435"/>
            <a:ext cx="798745" cy="952165"/>
            <a:chOff x="8971651" y="1721435"/>
            <a:chExt cx="798745" cy="952165"/>
          </a:xfrm>
        </p:grpSpPr>
        <p:cxnSp>
          <p:nvCxnSpPr>
            <p:cNvPr id="369" name="直接连接符 147"/>
            <p:cNvCxnSpPr/>
            <p:nvPr/>
          </p:nvCxnSpPr>
          <p:spPr>
            <a:xfrm flipH="1" flipV="1">
              <a:off x="9320446" y="1989600"/>
              <a:ext cx="1557" cy="68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文本框 369"/>
            <p:cNvSpPr txBox="1"/>
            <p:nvPr/>
          </p:nvSpPr>
          <p:spPr>
            <a:xfrm>
              <a:off x="8971651" y="1721435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9326650" y="203732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11033961" y="1721435"/>
            <a:ext cx="833108" cy="770850"/>
            <a:chOff x="11033961" y="1721435"/>
            <a:chExt cx="833108" cy="770850"/>
          </a:xfrm>
        </p:grpSpPr>
        <p:sp>
          <p:nvSpPr>
            <p:cNvPr id="373" name="文本框 372"/>
            <p:cNvSpPr txBox="1"/>
            <p:nvPr/>
          </p:nvSpPr>
          <p:spPr>
            <a:xfrm>
              <a:off x="11033961" y="1721435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74" name="直接连接符 147"/>
            <p:cNvCxnSpPr/>
            <p:nvPr/>
          </p:nvCxnSpPr>
          <p:spPr>
            <a:xfrm flipH="1" flipV="1">
              <a:off x="11449284" y="1988285"/>
              <a:ext cx="1557" cy="50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矩形 374"/>
            <p:cNvSpPr/>
            <p:nvPr/>
          </p:nvSpPr>
          <p:spPr>
            <a:xfrm>
              <a:off x="11449284" y="1969121"/>
              <a:ext cx="251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5340882" y="1721435"/>
            <a:ext cx="648383" cy="2707867"/>
            <a:chOff x="5340882" y="1721435"/>
            <a:chExt cx="648383" cy="2707867"/>
          </a:xfrm>
        </p:grpSpPr>
        <p:cxnSp>
          <p:nvCxnSpPr>
            <p:cNvPr id="377" name="肘形连接符 215"/>
            <p:cNvCxnSpPr/>
            <p:nvPr/>
          </p:nvCxnSpPr>
          <p:spPr>
            <a:xfrm>
              <a:off x="5704090" y="1981302"/>
              <a:ext cx="785" cy="2448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文本框 377"/>
            <p:cNvSpPr txBox="1"/>
            <p:nvPr/>
          </p:nvSpPr>
          <p:spPr>
            <a:xfrm>
              <a:off x="5340882" y="1721435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9" name="矩形 378"/>
            <p:cNvSpPr/>
            <p:nvPr/>
          </p:nvSpPr>
          <p:spPr>
            <a:xfrm>
              <a:off x="5451308" y="2028638"/>
              <a:ext cx="251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6" name="组合 385"/>
          <p:cNvGrpSpPr/>
          <p:nvPr/>
        </p:nvGrpSpPr>
        <p:grpSpPr>
          <a:xfrm>
            <a:off x="4532918" y="2841760"/>
            <a:ext cx="2400828" cy="2849746"/>
            <a:chOff x="4532918" y="2841760"/>
            <a:chExt cx="2400828" cy="2849746"/>
          </a:xfrm>
        </p:grpSpPr>
        <p:sp>
          <p:nvSpPr>
            <p:cNvPr id="387" name="流程图: 手动输入 386"/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88" name="肘形连接符 83"/>
            <p:cNvCxnSpPr>
              <a:endCxn id="387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文本框 388"/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390" name="文本框 389"/>
            <p:cNvSpPr txBox="1"/>
            <p:nvPr/>
          </p:nvSpPr>
          <p:spPr>
            <a:xfrm>
              <a:off x="4995883" y="516012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391" name="文本框 390"/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92" name="直接连接符 391"/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文本框 392"/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397" name="直接连接符 396"/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6617674" y="4945445"/>
            <a:ext cx="2355701" cy="521874"/>
            <a:chOff x="6617674" y="4945445"/>
            <a:chExt cx="2355701" cy="521874"/>
          </a:xfrm>
        </p:grpSpPr>
        <p:sp>
          <p:nvSpPr>
            <p:cNvPr id="399" name="流程图: 数据 398"/>
            <p:cNvSpPr/>
            <p:nvPr/>
          </p:nvSpPr>
          <p:spPr>
            <a:xfrm flipH="1">
              <a:off x="7598523" y="5228396"/>
              <a:ext cx="540000" cy="216000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&lt;&lt;2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00" name="肘形连接符 217"/>
            <p:cNvCxnSpPr>
              <a:stCxn id="399" idx="2"/>
            </p:cNvCxnSpPr>
            <p:nvPr/>
          </p:nvCxnSpPr>
          <p:spPr>
            <a:xfrm>
              <a:off x="8084523" y="5336396"/>
              <a:ext cx="888852" cy="216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文本框 400"/>
            <p:cNvSpPr txBox="1"/>
            <p:nvPr/>
          </p:nvSpPr>
          <p:spPr>
            <a:xfrm>
              <a:off x="7486621" y="4945445"/>
              <a:ext cx="60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immsh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088416" y="5077412"/>
              <a:ext cx="87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signimmsh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403" name="肘形连接符 207"/>
            <p:cNvCxnSpPr/>
            <p:nvPr/>
          </p:nvCxnSpPr>
          <p:spPr>
            <a:xfrm flipV="1">
              <a:off x="6617674" y="5336396"/>
              <a:ext cx="1034849" cy="130923"/>
            </a:xfrm>
            <a:prstGeom prst="bentConnector3">
              <a:avLst>
                <a:gd name="adj1" fmla="val 5646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组合 403"/>
          <p:cNvGrpSpPr/>
          <p:nvPr/>
        </p:nvGrpSpPr>
        <p:grpSpPr>
          <a:xfrm>
            <a:off x="3837847" y="4353818"/>
            <a:ext cx="5740384" cy="1563797"/>
            <a:chOff x="3837847" y="4353818"/>
            <a:chExt cx="5740384" cy="1563797"/>
          </a:xfrm>
        </p:grpSpPr>
        <p:grpSp>
          <p:nvGrpSpPr>
            <p:cNvPr id="405" name="组合 404"/>
            <p:cNvGrpSpPr/>
            <p:nvPr/>
          </p:nvGrpSpPr>
          <p:grpSpPr>
            <a:xfrm>
              <a:off x="8969279" y="5195757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9" name="流程图: 手动操作 90"/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9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1">
                    <a:blip r:embed="rId2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0" name="文本框 409"/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406" name="文本框 405"/>
            <p:cNvSpPr txBox="1"/>
            <p:nvPr/>
          </p:nvSpPr>
          <p:spPr>
            <a:xfrm>
              <a:off x="7942687" y="5494502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8853559" y="4929250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pcadd2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408" name="肘形连接符 219"/>
            <p:cNvCxnSpPr>
              <a:endCxn id="411" idx="1"/>
            </p:cNvCxnSpPr>
            <p:nvPr/>
          </p:nvCxnSpPr>
          <p:spPr>
            <a:xfrm>
              <a:off x="3837847" y="4353818"/>
              <a:ext cx="5134769" cy="1413651"/>
            </a:xfrm>
            <a:prstGeom prst="bentConnector3">
              <a:avLst>
                <a:gd name="adj1" fmla="val 462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组合 412"/>
          <p:cNvGrpSpPr/>
          <p:nvPr/>
        </p:nvGrpSpPr>
        <p:grpSpPr>
          <a:xfrm>
            <a:off x="2800641" y="2844979"/>
            <a:ext cx="1270827" cy="2140098"/>
            <a:chOff x="2800641" y="2844979"/>
            <a:chExt cx="1270827" cy="2140098"/>
          </a:xfrm>
        </p:grpSpPr>
        <p:grpSp>
          <p:nvGrpSpPr>
            <p:cNvPr id="414" name="组合 413"/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1" name="流程图: 手动操作 90"/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1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-1" fmla="*/ 0 w 10000"/>
                      <a:gd name="connsiteY0-2" fmla="*/ 246 h 10246"/>
                      <a:gd name="connsiteX1-3" fmla="*/ 5579 w 10000"/>
                      <a:gd name="connsiteY1-4" fmla="*/ 0 h 10246"/>
                      <a:gd name="connsiteX2-5" fmla="*/ 10000 w 10000"/>
                      <a:gd name="connsiteY2-6" fmla="*/ 246 h 10246"/>
                      <a:gd name="connsiteX3-7" fmla="*/ 8000 w 10000"/>
                      <a:gd name="connsiteY3-8" fmla="*/ 10246 h 10246"/>
                      <a:gd name="connsiteX4-9" fmla="*/ 2000 w 10000"/>
                      <a:gd name="connsiteY4-10" fmla="*/ 10246 h 10246"/>
                      <a:gd name="connsiteX5" fmla="*/ 0 w 10000"/>
                      <a:gd name="connsiteY5" fmla="*/ 246 h 10246"/>
                      <a:gd name="connsiteX0-11" fmla="*/ 0 w 10000"/>
                      <a:gd name="connsiteY0-12" fmla="*/ 246 h 10246"/>
                      <a:gd name="connsiteX1-13" fmla="*/ 6642 w 10000"/>
                      <a:gd name="connsiteY1-14" fmla="*/ 0 h 10246"/>
                      <a:gd name="connsiteX2-15" fmla="*/ 10000 w 10000"/>
                      <a:gd name="connsiteY2-16" fmla="*/ 246 h 10246"/>
                      <a:gd name="connsiteX3-17" fmla="*/ 8000 w 10000"/>
                      <a:gd name="connsiteY3-18" fmla="*/ 10246 h 10246"/>
                      <a:gd name="connsiteX4-19" fmla="*/ 2000 w 10000"/>
                      <a:gd name="connsiteY4-20" fmla="*/ 10246 h 10246"/>
                      <a:gd name="connsiteX5-21" fmla="*/ 0 w 10000"/>
                      <a:gd name="connsiteY5-22" fmla="*/ 246 h 10246"/>
                      <a:gd name="connsiteX0-23" fmla="*/ 0 w 10000"/>
                      <a:gd name="connsiteY0-24" fmla="*/ 246 h 10246"/>
                      <a:gd name="connsiteX1-25" fmla="*/ 2072 w 10000"/>
                      <a:gd name="connsiteY1-26" fmla="*/ 0 h 10246"/>
                      <a:gd name="connsiteX2-27" fmla="*/ 6642 w 10000"/>
                      <a:gd name="connsiteY2-28" fmla="*/ 0 h 10246"/>
                      <a:gd name="connsiteX3-29" fmla="*/ 10000 w 10000"/>
                      <a:gd name="connsiteY3-30" fmla="*/ 246 h 10246"/>
                      <a:gd name="connsiteX4-31" fmla="*/ 8000 w 10000"/>
                      <a:gd name="connsiteY4-32" fmla="*/ 10246 h 10246"/>
                      <a:gd name="connsiteX5-33" fmla="*/ 2000 w 10000"/>
                      <a:gd name="connsiteY5-34" fmla="*/ 10246 h 10246"/>
                      <a:gd name="connsiteX6" fmla="*/ 0 w 10000"/>
                      <a:gd name="connsiteY6" fmla="*/ 246 h 10246"/>
                      <a:gd name="connsiteX0-35" fmla="*/ 0 w 10000"/>
                      <a:gd name="connsiteY0-36" fmla="*/ 246 h 10246"/>
                      <a:gd name="connsiteX1-37" fmla="*/ 4091 w 10000"/>
                      <a:gd name="connsiteY1-38" fmla="*/ 0 h 10246"/>
                      <a:gd name="connsiteX2-39" fmla="*/ 6642 w 10000"/>
                      <a:gd name="connsiteY2-40" fmla="*/ 0 h 10246"/>
                      <a:gd name="connsiteX3-41" fmla="*/ 10000 w 10000"/>
                      <a:gd name="connsiteY3-42" fmla="*/ 246 h 10246"/>
                      <a:gd name="connsiteX4-43" fmla="*/ 8000 w 10000"/>
                      <a:gd name="connsiteY4-44" fmla="*/ 10246 h 10246"/>
                      <a:gd name="connsiteX5-45" fmla="*/ 2000 w 10000"/>
                      <a:gd name="connsiteY5-46" fmla="*/ 10246 h 10246"/>
                      <a:gd name="connsiteX6-47" fmla="*/ 0 w 10000"/>
                      <a:gd name="connsiteY6-48" fmla="*/ 246 h 10246"/>
                      <a:gd name="connsiteX0-49" fmla="*/ 0 w 10000"/>
                      <a:gd name="connsiteY0-50" fmla="*/ 451 h 10451"/>
                      <a:gd name="connsiteX1-51" fmla="*/ 4091 w 10000"/>
                      <a:gd name="connsiteY1-52" fmla="*/ 205 h 10451"/>
                      <a:gd name="connsiteX2-53" fmla="*/ 5366 w 10000"/>
                      <a:gd name="connsiteY2-54" fmla="*/ 0 h 10451"/>
                      <a:gd name="connsiteX3-55" fmla="*/ 6642 w 10000"/>
                      <a:gd name="connsiteY3-56" fmla="*/ 205 h 10451"/>
                      <a:gd name="connsiteX4-57" fmla="*/ 10000 w 10000"/>
                      <a:gd name="connsiteY4-58" fmla="*/ 451 h 10451"/>
                      <a:gd name="connsiteX5-59" fmla="*/ 8000 w 10000"/>
                      <a:gd name="connsiteY5-60" fmla="*/ 10451 h 10451"/>
                      <a:gd name="connsiteX6-61" fmla="*/ 2000 w 10000"/>
                      <a:gd name="connsiteY6-62" fmla="*/ 10451 h 10451"/>
                      <a:gd name="connsiteX7" fmla="*/ 0 w 10000"/>
                      <a:gd name="connsiteY7" fmla="*/ 451 h 10451"/>
                      <a:gd name="connsiteX0-63" fmla="*/ 0 w 10000"/>
                      <a:gd name="connsiteY0-64" fmla="*/ 246 h 10246"/>
                      <a:gd name="connsiteX1-65" fmla="*/ 4091 w 10000"/>
                      <a:gd name="connsiteY1-66" fmla="*/ 0 h 10246"/>
                      <a:gd name="connsiteX2-67" fmla="*/ 5260 w 10000"/>
                      <a:gd name="connsiteY2-68" fmla="*/ 6161 h 10246"/>
                      <a:gd name="connsiteX3-69" fmla="*/ 6642 w 10000"/>
                      <a:gd name="connsiteY3-70" fmla="*/ 0 h 10246"/>
                      <a:gd name="connsiteX4-71" fmla="*/ 10000 w 10000"/>
                      <a:gd name="connsiteY4-72" fmla="*/ 246 h 10246"/>
                      <a:gd name="connsiteX5-73" fmla="*/ 8000 w 10000"/>
                      <a:gd name="connsiteY5-74" fmla="*/ 10246 h 10246"/>
                      <a:gd name="connsiteX6-75" fmla="*/ 2000 w 10000"/>
                      <a:gd name="connsiteY6-76" fmla="*/ 10246 h 10246"/>
                      <a:gd name="connsiteX7-77" fmla="*/ 0 w 10000"/>
                      <a:gd name="connsiteY7-78" fmla="*/ 246 h 10246"/>
                      <a:gd name="connsiteX0-79" fmla="*/ 0 w 10000"/>
                      <a:gd name="connsiteY0-80" fmla="*/ 246 h 10246"/>
                      <a:gd name="connsiteX1-81" fmla="*/ 3666 w 10000"/>
                      <a:gd name="connsiteY1-82" fmla="*/ 205 h 10246"/>
                      <a:gd name="connsiteX2-83" fmla="*/ 5260 w 10000"/>
                      <a:gd name="connsiteY2-84" fmla="*/ 6161 h 10246"/>
                      <a:gd name="connsiteX3-85" fmla="*/ 6642 w 10000"/>
                      <a:gd name="connsiteY3-86" fmla="*/ 0 h 10246"/>
                      <a:gd name="connsiteX4-87" fmla="*/ 10000 w 10000"/>
                      <a:gd name="connsiteY4-88" fmla="*/ 246 h 10246"/>
                      <a:gd name="connsiteX5-89" fmla="*/ 8000 w 10000"/>
                      <a:gd name="connsiteY5-90" fmla="*/ 10246 h 10246"/>
                      <a:gd name="connsiteX6-91" fmla="*/ 2000 w 10000"/>
                      <a:gd name="connsiteY6-92" fmla="*/ 10246 h 10246"/>
                      <a:gd name="connsiteX7-93" fmla="*/ 0 w 10000"/>
                      <a:gd name="connsiteY7-94" fmla="*/ 246 h 10246"/>
                      <a:gd name="connsiteX0-95" fmla="*/ 0 w 10000"/>
                      <a:gd name="connsiteY0-96" fmla="*/ 41 h 10041"/>
                      <a:gd name="connsiteX1-97" fmla="*/ 3666 w 10000"/>
                      <a:gd name="connsiteY1-98" fmla="*/ 0 h 10041"/>
                      <a:gd name="connsiteX2-99" fmla="*/ 5260 w 10000"/>
                      <a:gd name="connsiteY2-100" fmla="*/ 5956 h 10041"/>
                      <a:gd name="connsiteX3-101" fmla="*/ 6323 w 10000"/>
                      <a:gd name="connsiteY3-102" fmla="*/ 0 h 10041"/>
                      <a:gd name="connsiteX4-103" fmla="*/ 10000 w 10000"/>
                      <a:gd name="connsiteY4-104" fmla="*/ 41 h 10041"/>
                      <a:gd name="connsiteX5-105" fmla="*/ 8000 w 10000"/>
                      <a:gd name="connsiteY5-106" fmla="*/ 10041 h 10041"/>
                      <a:gd name="connsiteX6-107" fmla="*/ 2000 w 10000"/>
                      <a:gd name="connsiteY6-108" fmla="*/ 10041 h 10041"/>
                      <a:gd name="connsiteX7-109" fmla="*/ 0 w 10000"/>
                      <a:gd name="connsiteY7-110" fmla="*/ 41 h 10041"/>
                      <a:gd name="connsiteX0-111" fmla="*/ 0 w 10000"/>
                      <a:gd name="connsiteY0-112" fmla="*/ 41 h 10041"/>
                      <a:gd name="connsiteX1-113" fmla="*/ 3666 w 10000"/>
                      <a:gd name="connsiteY1-114" fmla="*/ 0 h 10041"/>
                      <a:gd name="connsiteX2-115" fmla="*/ 5065 w 10000"/>
                      <a:gd name="connsiteY2-116" fmla="*/ 5956 h 10041"/>
                      <a:gd name="connsiteX3-117" fmla="*/ 6323 w 10000"/>
                      <a:gd name="connsiteY3-118" fmla="*/ 0 h 10041"/>
                      <a:gd name="connsiteX4-119" fmla="*/ 10000 w 10000"/>
                      <a:gd name="connsiteY4-120" fmla="*/ 41 h 10041"/>
                      <a:gd name="connsiteX5-121" fmla="*/ 8000 w 10000"/>
                      <a:gd name="connsiteY5-122" fmla="*/ 10041 h 10041"/>
                      <a:gd name="connsiteX6-123" fmla="*/ 2000 w 10000"/>
                      <a:gd name="connsiteY6-124" fmla="*/ 10041 h 10041"/>
                      <a:gd name="connsiteX7-125" fmla="*/ 0 w 10000"/>
                      <a:gd name="connsiteY7-126" fmla="*/ 41 h 10041"/>
                      <a:gd name="connsiteX0-127" fmla="*/ 0 w 10000"/>
                      <a:gd name="connsiteY0-128" fmla="*/ 41 h 10041"/>
                      <a:gd name="connsiteX1-129" fmla="*/ 3276 w 10000"/>
                      <a:gd name="connsiteY1-130" fmla="*/ 94 h 10041"/>
                      <a:gd name="connsiteX2-131" fmla="*/ 5065 w 10000"/>
                      <a:gd name="connsiteY2-132" fmla="*/ 5956 h 10041"/>
                      <a:gd name="connsiteX3-133" fmla="*/ 6323 w 10000"/>
                      <a:gd name="connsiteY3-134" fmla="*/ 0 h 10041"/>
                      <a:gd name="connsiteX4-135" fmla="*/ 10000 w 10000"/>
                      <a:gd name="connsiteY4-136" fmla="*/ 41 h 10041"/>
                      <a:gd name="connsiteX5-137" fmla="*/ 8000 w 10000"/>
                      <a:gd name="connsiteY5-138" fmla="*/ 10041 h 10041"/>
                      <a:gd name="connsiteX6-139" fmla="*/ 2000 w 10000"/>
                      <a:gd name="connsiteY6-140" fmla="*/ 10041 h 10041"/>
                      <a:gd name="connsiteX7-141" fmla="*/ 0 w 10000"/>
                      <a:gd name="connsiteY7-142" fmla="*/ 41 h 10041"/>
                      <a:gd name="connsiteX0-143" fmla="*/ 0 w 10000"/>
                      <a:gd name="connsiteY0-144" fmla="*/ 135 h 10135"/>
                      <a:gd name="connsiteX1-145" fmla="*/ 3276 w 10000"/>
                      <a:gd name="connsiteY1-146" fmla="*/ 188 h 10135"/>
                      <a:gd name="connsiteX2-147" fmla="*/ 5065 w 10000"/>
                      <a:gd name="connsiteY2-148" fmla="*/ 6050 h 10135"/>
                      <a:gd name="connsiteX3-149" fmla="*/ 6469 w 10000"/>
                      <a:gd name="connsiteY3-150" fmla="*/ 0 h 10135"/>
                      <a:gd name="connsiteX4-151" fmla="*/ 10000 w 10000"/>
                      <a:gd name="connsiteY4-152" fmla="*/ 135 h 10135"/>
                      <a:gd name="connsiteX5-153" fmla="*/ 8000 w 10000"/>
                      <a:gd name="connsiteY5-154" fmla="*/ 10135 h 10135"/>
                      <a:gd name="connsiteX6-155" fmla="*/ 2000 w 10000"/>
                      <a:gd name="connsiteY6-156" fmla="*/ 10135 h 10135"/>
                      <a:gd name="connsiteX7-157" fmla="*/ 0 w 10000"/>
                      <a:gd name="connsiteY7-158" fmla="*/ 135 h 10135"/>
                      <a:gd name="connsiteX0-159" fmla="*/ 0 w 10000"/>
                      <a:gd name="connsiteY0-160" fmla="*/ 0 h 10000"/>
                      <a:gd name="connsiteX1-161" fmla="*/ 3276 w 10000"/>
                      <a:gd name="connsiteY1-162" fmla="*/ 53 h 10000"/>
                      <a:gd name="connsiteX2-163" fmla="*/ 5065 w 10000"/>
                      <a:gd name="connsiteY2-164" fmla="*/ 5915 h 10000"/>
                      <a:gd name="connsiteX3-165" fmla="*/ 6469 w 10000"/>
                      <a:gd name="connsiteY3-166" fmla="*/ 53 h 10000"/>
                      <a:gd name="connsiteX4-167" fmla="*/ 10000 w 10000"/>
                      <a:gd name="connsiteY4-168" fmla="*/ 0 h 10000"/>
                      <a:gd name="connsiteX5-169" fmla="*/ 8000 w 10000"/>
                      <a:gd name="connsiteY5-170" fmla="*/ 10000 h 10000"/>
                      <a:gd name="connsiteX6-171" fmla="*/ 2000 w 10000"/>
                      <a:gd name="connsiteY6-172" fmla="*/ 10000 h 10000"/>
                      <a:gd name="connsiteX7-173" fmla="*/ 0 w 10000"/>
                      <a:gd name="connsiteY7-174" fmla="*/ 0 h 10000"/>
                      <a:gd name="connsiteX0-175" fmla="*/ 0 w 10000"/>
                      <a:gd name="connsiteY0-176" fmla="*/ 0 h 10000"/>
                      <a:gd name="connsiteX1-177" fmla="*/ 3276 w 10000"/>
                      <a:gd name="connsiteY1-178" fmla="*/ 53 h 10000"/>
                      <a:gd name="connsiteX2-179" fmla="*/ 4968 w 10000"/>
                      <a:gd name="connsiteY2-180" fmla="*/ 5915 h 10000"/>
                      <a:gd name="connsiteX3-181" fmla="*/ 6469 w 10000"/>
                      <a:gd name="connsiteY3-182" fmla="*/ 53 h 10000"/>
                      <a:gd name="connsiteX4-183" fmla="*/ 10000 w 10000"/>
                      <a:gd name="connsiteY4-184" fmla="*/ 0 h 10000"/>
                      <a:gd name="connsiteX5-185" fmla="*/ 8000 w 10000"/>
                      <a:gd name="connsiteY5-186" fmla="*/ 10000 h 10000"/>
                      <a:gd name="connsiteX6-187" fmla="*/ 2000 w 10000"/>
                      <a:gd name="connsiteY6-188" fmla="*/ 10000 h 10000"/>
                      <a:gd name="connsiteX7-189" fmla="*/ 0 w 10000"/>
                      <a:gd name="connsiteY7-190" fmla="*/ 0 h 10000"/>
                      <a:gd name="connsiteX0-191" fmla="*/ 0 w 10000"/>
                      <a:gd name="connsiteY0-192" fmla="*/ 0 h 10000"/>
                      <a:gd name="connsiteX1-193" fmla="*/ 3276 w 10000"/>
                      <a:gd name="connsiteY1-194" fmla="*/ 53 h 10000"/>
                      <a:gd name="connsiteX2-195" fmla="*/ 4968 w 10000"/>
                      <a:gd name="connsiteY2-196" fmla="*/ 5915 h 10000"/>
                      <a:gd name="connsiteX3-197" fmla="*/ 6469 w 10000"/>
                      <a:gd name="connsiteY3-198" fmla="*/ 53 h 10000"/>
                      <a:gd name="connsiteX4-199" fmla="*/ 8105 w 10000"/>
                      <a:gd name="connsiteY4-200" fmla="*/ 16 h 10000"/>
                      <a:gd name="connsiteX5-201" fmla="*/ 10000 w 10000"/>
                      <a:gd name="connsiteY5-202" fmla="*/ 0 h 10000"/>
                      <a:gd name="connsiteX6-203" fmla="*/ 8000 w 10000"/>
                      <a:gd name="connsiteY6-204" fmla="*/ 10000 h 10000"/>
                      <a:gd name="connsiteX7-205" fmla="*/ 2000 w 10000"/>
                      <a:gd name="connsiteY7-206" fmla="*/ 10000 h 10000"/>
                      <a:gd name="connsiteX8" fmla="*/ 0 w 10000"/>
                      <a:gd name="connsiteY8" fmla="*/ 0 h 10000"/>
                      <a:gd name="connsiteX0-207" fmla="*/ 0 w 10000"/>
                      <a:gd name="connsiteY0-208" fmla="*/ 0 h 10000"/>
                      <a:gd name="connsiteX1-209" fmla="*/ 1624 w 10000"/>
                      <a:gd name="connsiteY1-210" fmla="*/ 16 h 10000"/>
                      <a:gd name="connsiteX2-211" fmla="*/ 3276 w 10000"/>
                      <a:gd name="connsiteY2-212" fmla="*/ 53 h 10000"/>
                      <a:gd name="connsiteX3-213" fmla="*/ 4968 w 10000"/>
                      <a:gd name="connsiteY3-214" fmla="*/ 5915 h 10000"/>
                      <a:gd name="connsiteX4-215" fmla="*/ 6469 w 10000"/>
                      <a:gd name="connsiteY4-216" fmla="*/ 53 h 10000"/>
                      <a:gd name="connsiteX5-217" fmla="*/ 8105 w 10000"/>
                      <a:gd name="connsiteY5-218" fmla="*/ 16 h 10000"/>
                      <a:gd name="connsiteX6-219" fmla="*/ 10000 w 10000"/>
                      <a:gd name="connsiteY6-220" fmla="*/ 0 h 10000"/>
                      <a:gd name="connsiteX7-221" fmla="*/ 8000 w 10000"/>
                      <a:gd name="connsiteY7-222" fmla="*/ 10000 h 10000"/>
                      <a:gd name="connsiteX8-223" fmla="*/ 2000 w 10000"/>
                      <a:gd name="connsiteY8-224" fmla="*/ 10000 h 10000"/>
                      <a:gd name="connsiteX9" fmla="*/ 0 w 10000"/>
                      <a:gd name="connsiteY9" fmla="*/ 0 h 10000"/>
                      <a:gd name="connsiteX0-225" fmla="*/ 0 w 10000"/>
                      <a:gd name="connsiteY0-226" fmla="*/ 0 h 10000"/>
                      <a:gd name="connsiteX1-227" fmla="*/ 1624 w 10000"/>
                      <a:gd name="connsiteY1-228" fmla="*/ 16 h 10000"/>
                      <a:gd name="connsiteX2-229" fmla="*/ 3276 w 10000"/>
                      <a:gd name="connsiteY2-230" fmla="*/ 53 h 10000"/>
                      <a:gd name="connsiteX3-231" fmla="*/ 4968 w 10000"/>
                      <a:gd name="connsiteY3-232" fmla="*/ 4229 h 10000"/>
                      <a:gd name="connsiteX4-233" fmla="*/ 6469 w 10000"/>
                      <a:gd name="connsiteY4-234" fmla="*/ 53 h 10000"/>
                      <a:gd name="connsiteX5-235" fmla="*/ 8105 w 10000"/>
                      <a:gd name="connsiteY5-236" fmla="*/ 16 h 10000"/>
                      <a:gd name="connsiteX6-237" fmla="*/ 10000 w 10000"/>
                      <a:gd name="connsiteY6-238" fmla="*/ 0 h 10000"/>
                      <a:gd name="connsiteX7-239" fmla="*/ 8000 w 10000"/>
                      <a:gd name="connsiteY7-240" fmla="*/ 10000 h 10000"/>
                      <a:gd name="connsiteX8-241" fmla="*/ 2000 w 10000"/>
                      <a:gd name="connsiteY8-242" fmla="*/ 10000 h 10000"/>
                      <a:gd name="connsiteX9-243" fmla="*/ 0 w 10000"/>
                      <a:gd name="connsiteY9-244" fmla="*/ 0 h 10000"/>
                      <a:gd name="connsiteX0-245" fmla="*/ 0 w 10000"/>
                      <a:gd name="connsiteY0-246" fmla="*/ 0 h 10000"/>
                      <a:gd name="connsiteX1-247" fmla="*/ 1624 w 10000"/>
                      <a:gd name="connsiteY1-248" fmla="*/ 16 h 10000"/>
                      <a:gd name="connsiteX2-249" fmla="*/ 3276 w 10000"/>
                      <a:gd name="connsiteY2-250" fmla="*/ 53 h 10000"/>
                      <a:gd name="connsiteX3-251" fmla="*/ 4968 w 10000"/>
                      <a:gd name="connsiteY3-252" fmla="*/ 4229 h 10000"/>
                      <a:gd name="connsiteX4-253" fmla="*/ 6469 w 10000"/>
                      <a:gd name="connsiteY4-254" fmla="*/ 53 h 10000"/>
                      <a:gd name="connsiteX5-255" fmla="*/ 8105 w 10000"/>
                      <a:gd name="connsiteY5-256" fmla="*/ 16 h 10000"/>
                      <a:gd name="connsiteX6-257" fmla="*/ 10000 w 10000"/>
                      <a:gd name="connsiteY6-258" fmla="*/ 0 h 10000"/>
                      <a:gd name="connsiteX7-259" fmla="*/ 8954 w 10000"/>
                      <a:gd name="connsiteY7-260" fmla="*/ 5056 h 10000"/>
                      <a:gd name="connsiteX8-261" fmla="*/ 8000 w 10000"/>
                      <a:gd name="connsiteY8-262" fmla="*/ 10000 h 10000"/>
                      <a:gd name="connsiteX9-263" fmla="*/ 2000 w 10000"/>
                      <a:gd name="connsiteY9-264" fmla="*/ 10000 h 10000"/>
                      <a:gd name="connsiteX10" fmla="*/ 0 w 10000"/>
                      <a:gd name="connsiteY10" fmla="*/ 0 h 10000"/>
                      <a:gd name="connsiteX0-265" fmla="*/ 0 w 10000"/>
                      <a:gd name="connsiteY0-266" fmla="*/ 59 h 10059"/>
                      <a:gd name="connsiteX1-267" fmla="*/ 1624 w 10000"/>
                      <a:gd name="connsiteY1-268" fmla="*/ 75 h 10059"/>
                      <a:gd name="connsiteX2-269" fmla="*/ 3276 w 10000"/>
                      <a:gd name="connsiteY2-270" fmla="*/ 112 h 10059"/>
                      <a:gd name="connsiteX3-271" fmla="*/ 4968 w 10000"/>
                      <a:gd name="connsiteY3-272" fmla="*/ 4288 h 10059"/>
                      <a:gd name="connsiteX4-273" fmla="*/ 6469 w 10000"/>
                      <a:gd name="connsiteY4-274" fmla="*/ 0 h 10059"/>
                      <a:gd name="connsiteX5-275" fmla="*/ 8105 w 10000"/>
                      <a:gd name="connsiteY5-276" fmla="*/ 75 h 10059"/>
                      <a:gd name="connsiteX6-277" fmla="*/ 10000 w 10000"/>
                      <a:gd name="connsiteY6-278" fmla="*/ 59 h 10059"/>
                      <a:gd name="connsiteX7-279" fmla="*/ 8954 w 10000"/>
                      <a:gd name="connsiteY7-280" fmla="*/ 5115 h 10059"/>
                      <a:gd name="connsiteX8-281" fmla="*/ 8000 w 10000"/>
                      <a:gd name="connsiteY8-282" fmla="*/ 10059 h 10059"/>
                      <a:gd name="connsiteX9-283" fmla="*/ 2000 w 10000"/>
                      <a:gd name="connsiteY9-284" fmla="*/ 10059 h 10059"/>
                      <a:gd name="connsiteX10-285" fmla="*/ 0 w 10000"/>
                      <a:gd name="connsiteY10-286" fmla="*/ 59 h 10059"/>
                      <a:gd name="connsiteX0-287" fmla="*/ 0 w 10000"/>
                      <a:gd name="connsiteY0-288" fmla="*/ 96 h 10096"/>
                      <a:gd name="connsiteX1-289" fmla="*/ 1624 w 10000"/>
                      <a:gd name="connsiteY1-290" fmla="*/ 112 h 10096"/>
                      <a:gd name="connsiteX2-291" fmla="*/ 3276 w 10000"/>
                      <a:gd name="connsiteY2-292" fmla="*/ 149 h 10096"/>
                      <a:gd name="connsiteX3-293" fmla="*/ 4968 w 10000"/>
                      <a:gd name="connsiteY3-294" fmla="*/ 4325 h 10096"/>
                      <a:gd name="connsiteX4-295" fmla="*/ 6469 w 10000"/>
                      <a:gd name="connsiteY4-296" fmla="*/ 37 h 10096"/>
                      <a:gd name="connsiteX5-297" fmla="*/ 8105 w 10000"/>
                      <a:gd name="connsiteY5-298" fmla="*/ 0 h 10096"/>
                      <a:gd name="connsiteX6-299" fmla="*/ 10000 w 10000"/>
                      <a:gd name="connsiteY6-300" fmla="*/ 96 h 10096"/>
                      <a:gd name="connsiteX7-301" fmla="*/ 8954 w 10000"/>
                      <a:gd name="connsiteY7-302" fmla="*/ 5152 h 10096"/>
                      <a:gd name="connsiteX8-303" fmla="*/ 8000 w 10000"/>
                      <a:gd name="connsiteY8-304" fmla="*/ 10096 h 10096"/>
                      <a:gd name="connsiteX9-305" fmla="*/ 2000 w 10000"/>
                      <a:gd name="connsiteY9-306" fmla="*/ 10096 h 10096"/>
                      <a:gd name="connsiteX10-307" fmla="*/ 0 w 10000"/>
                      <a:gd name="connsiteY10-308" fmla="*/ 96 h 10096"/>
                      <a:gd name="connsiteX0-309" fmla="*/ 0 w 10000"/>
                      <a:gd name="connsiteY0-310" fmla="*/ 59 h 10059"/>
                      <a:gd name="connsiteX1-311" fmla="*/ 1624 w 10000"/>
                      <a:gd name="connsiteY1-312" fmla="*/ 75 h 10059"/>
                      <a:gd name="connsiteX2-313" fmla="*/ 3276 w 10000"/>
                      <a:gd name="connsiteY2-314" fmla="*/ 112 h 10059"/>
                      <a:gd name="connsiteX3-315" fmla="*/ 4968 w 10000"/>
                      <a:gd name="connsiteY3-316" fmla="*/ 4288 h 10059"/>
                      <a:gd name="connsiteX4-317" fmla="*/ 6469 w 10000"/>
                      <a:gd name="connsiteY4-318" fmla="*/ 0 h 10059"/>
                      <a:gd name="connsiteX5-319" fmla="*/ 10000 w 10000"/>
                      <a:gd name="connsiteY5-320" fmla="*/ 59 h 10059"/>
                      <a:gd name="connsiteX6-321" fmla="*/ 8954 w 10000"/>
                      <a:gd name="connsiteY6-322" fmla="*/ 5115 h 10059"/>
                      <a:gd name="connsiteX7-323" fmla="*/ 8000 w 10000"/>
                      <a:gd name="connsiteY7-324" fmla="*/ 10059 h 10059"/>
                      <a:gd name="connsiteX8-325" fmla="*/ 2000 w 10000"/>
                      <a:gd name="connsiteY8-326" fmla="*/ 10059 h 10059"/>
                      <a:gd name="connsiteX9-327" fmla="*/ 0 w 10000"/>
                      <a:gd name="connsiteY9-328" fmla="*/ 59 h 10059"/>
                      <a:gd name="connsiteX0-329" fmla="*/ 0 w 10000"/>
                      <a:gd name="connsiteY0-330" fmla="*/ 59 h 10059"/>
                      <a:gd name="connsiteX1-331" fmla="*/ 3276 w 10000"/>
                      <a:gd name="connsiteY1-332" fmla="*/ 112 h 10059"/>
                      <a:gd name="connsiteX2-333" fmla="*/ 4968 w 10000"/>
                      <a:gd name="connsiteY2-334" fmla="*/ 4288 h 10059"/>
                      <a:gd name="connsiteX3-335" fmla="*/ 6469 w 10000"/>
                      <a:gd name="connsiteY3-336" fmla="*/ 0 h 10059"/>
                      <a:gd name="connsiteX4-337" fmla="*/ 10000 w 10000"/>
                      <a:gd name="connsiteY4-338" fmla="*/ 59 h 10059"/>
                      <a:gd name="connsiteX5-339" fmla="*/ 8954 w 10000"/>
                      <a:gd name="connsiteY5-340" fmla="*/ 5115 h 10059"/>
                      <a:gd name="connsiteX6-341" fmla="*/ 8000 w 10000"/>
                      <a:gd name="connsiteY6-342" fmla="*/ 10059 h 10059"/>
                      <a:gd name="connsiteX7-343" fmla="*/ 2000 w 10000"/>
                      <a:gd name="connsiteY7-344" fmla="*/ 10059 h 10059"/>
                      <a:gd name="connsiteX8-345" fmla="*/ 0 w 10000"/>
                      <a:gd name="connsiteY8-346" fmla="*/ 59 h 1005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21" y="connsiteY5-22"/>
                      </a:cxn>
                      <a:cxn ang="0">
                        <a:pos x="connsiteX6-47" y="connsiteY6-48"/>
                      </a:cxn>
                      <a:cxn ang="0">
                        <a:pos x="connsiteX7-77" y="connsiteY7-78"/>
                      </a:cxn>
                      <a:cxn ang="0">
                        <a:pos x="connsiteX8-223" y="connsiteY8-224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2" name="文本框 421"/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23" name="文本框 422"/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24" name="文本框 423"/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415" name="肘形连接符 164"/>
            <p:cNvCxnSpPr>
              <a:endCxn id="422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文本框 417"/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5" name="组合 424"/>
          <p:cNvGrpSpPr/>
          <p:nvPr/>
        </p:nvGrpSpPr>
        <p:grpSpPr>
          <a:xfrm>
            <a:off x="878473" y="2816856"/>
            <a:ext cx="9180520" cy="3212222"/>
            <a:chOff x="878473" y="2816856"/>
            <a:chExt cx="9180520" cy="3212222"/>
          </a:xfrm>
        </p:grpSpPr>
        <p:sp>
          <p:nvSpPr>
            <p:cNvPr id="426" name="文本框 425"/>
            <p:cNvSpPr txBox="1"/>
            <p:nvPr/>
          </p:nvSpPr>
          <p:spPr>
            <a:xfrm>
              <a:off x="9298195" y="5752079"/>
              <a:ext cx="760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pcbranch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427" name="肘形连接符 220"/>
            <p:cNvCxnSpPr/>
            <p:nvPr/>
          </p:nvCxnSpPr>
          <p:spPr>
            <a:xfrm flipH="1" flipV="1">
              <a:off x="878473" y="2816856"/>
              <a:ext cx="8465065" cy="2745009"/>
            </a:xfrm>
            <a:prstGeom prst="bentConnector5">
              <a:avLst>
                <a:gd name="adj1" fmla="val -8497"/>
                <a:gd name="adj2" fmla="val -17304"/>
                <a:gd name="adj3" fmla="val 10467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06632" y="2423325"/>
            <a:ext cx="735069" cy="845462"/>
            <a:chOff x="606632" y="2423325"/>
            <a:chExt cx="735069" cy="845462"/>
          </a:xfrm>
        </p:grpSpPr>
        <p:grpSp>
          <p:nvGrpSpPr>
            <p:cNvPr id="429" name="组合 428"/>
            <p:cNvGrpSpPr/>
            <p:nvPr/>
          </p:nvGrpSpPr>
          <p:grpSpPr>
            <a:xfrm>
              <a:off x="876469" y="2423325"/>
              <a:ext cx="209236" cy="552044"/>
              <a:chOff x="7428438" y="4626389"/>
              <a:chExt cx="209236" cy="552044"/>
            </a:xfrm>
          </p:grpSpPr>
          <p:sp>
            <p:nvSpPr>
              <p:cNvPr id="430" name="流程图: 手动操作 429"/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7430442" y="4641428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32" name="文本框 431"/>
              <p:cNvSpPr txBox="1"/>
              <p:nvPr/>
            </p:nvSpPr>
            <p:spPr>
              <a:xfrm>
                <a:off x="7430442" y="4907681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433" name="文本框 432"/>
            <p:cNvSpPr txBox="1"/>
            <p:nvPr/>
          </p:nvSpPr>
          <p:spPr>
            <a:xfrm>
              <a:off x="606632" y="2991788"/>
              <a:ext cx="73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pcbrmux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34" name="肘形连接符 168"/>
          <p:cNvCxnSpPr/>
          <p:nvPr/>
        </p:nvCxnSpPr>
        <p:spPr>
          <a:xfrm flipH="1" flipV="1">
            <a:off x="878473" y="2569169"/>
            <a:ext cx="2959374" cy="1784649"/>
          </a:xfrm>
          <a:prstGeom prst="bentConnector5">
            <a:avLst>
              <a:gd name="adj1" fmla="val -7725"/>
              <a:gd name="adj2" fmla="val -38645"/>
              <a:gd name="adj3" fmla="val 1210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/>
          <p:cNvSpPr txBox="1"/>
          <p:nvPr/>
        </p:nvSpPr>
        <p:spPr>
          <a:xfrm>
            <a:off x="7074850" y="3068820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437" name="肘形连接符 195"/>
          <p:cNvCxnSpPr/>
          <p:nvPr/>
        </p:nvCxnSpPr>
        <p:spPr>
          <a:xfrm>
            <a:off x="1056469" y="2699347"/>
            <a:ext cx="1183878" cy="1456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25" grpId="0"/>
      <p:bldP spid="132" grpId="0"/>
      <p:bldP spid="74" grpId="0"/>
      <p:bldP spid="95" grpId="0"/>
      <p:bldP spid="130" grpId="0"/>
      <p:bldP spid="4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直接连接符 158"/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7743" y="1136118"/>
            <a:ext cx="3214031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latin typeface="+mn-ea"/>
                <a:ea typeface="+mn-ea"/>
              </a:rPr>
              <a:t>单周期</a:t>
            </a:r>
            <a:r>
              <a:rPr lang="en-US" altLang="zh-CN" sz="2800" b="1" dirty="0">
                <a:latin typeface="+mn-ea"/>
                <a:ea typeface="+mn-ea"/>
              </a:rPr>
              <a:t>MIPS</a:t>
            </a:r>
            <a:r>
              <a:rPr lang="zh-CN" altLang="en-US" sz="2800" b="1" dirty="0">
                <a:latin typeface="+mn-ea"/>
                <a:ea typeface="+mn-ea"/>
              </a:rPr>
              <a:t>处理器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cxnSp>
        <p:nvCxnSpPr>
          <p:cNvPr id="28" name="肘形连接符 7"/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/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/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/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/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750445" y="2462892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-1" fmla="*/ 0 w 10000"/>
                <a:gd name="connsiteY0-2" fmla="*/ 246 h 10246"/>
                <a:gd name="connsiteX1-3" fmla="*/ 5579 w 10000"/>
                <a:gd name="connsiteY1-4" fmla="*/ 0 h 10246"/>
                <a:gd name="connsiteX2-5" fmla="*/ 10000 w 10000"/>
                <a:gd name="connsiteY2-6" fmla="*/ 246 h 10246"/>
                <a:gd name="connsiteX3-7" fmla="*/ 8000 w 10000"/>
                <a:gd name="connsiteY3-8" fmla="*/ 10246 h 10246"/>
                <a:gd name="connsiteX4-9" fmla="*/ 2000 w 10000"/>
                <a:gd name="connsiteY4-10" fmla="*/ 10246 h 10246"/>
                <a:gd name="connsiteX5" fmla="*/ 0 w 10000"/>
                <a:gd name="connsiteY5" fmla="*/ 246 h 10246"/>
                <a:gd name="connsiteX0-11" fmla="*/ 0 w 10000"/>
                <a:gd name="connsiteY0-12" fmla="*/ 246 h 10246"/>
                <a:gd name="connsiteX1-13" fmla="*/ 6642 w 10000"/>
                <a:gd name="connsiteY1-14" fmla="*/ 0 h 10246"/>
                <a:gd name="connsiteX2-15" fmla="*/ 10000 w 10000"/>
                <a:gd name="connsiteY2-16" fmla="*/ 246 h 10246"/>
                <a:gd name="connsiteX3-17" fmla="*/ 8000 w 10000"/>
                <a:gd name="connsiteY3-18" fmla="*/ 10246 h 10246"/>
                <a:gd name="connsiteX4-19" fmla="*/ 2000 w 10000"/>
                <a:gd name="connsiteY4-20" fmla="*/ 10246 h 10246"/>
                <a:gd name="connsiteX5-21" fmla="*/ 0 w 10000"/>
                <a:gd name="connsiteY5-22" fmla="*/ 246 h 10246"/>
                <a:gd name="connsiteX0-23" fmla="*/ 0 w 10000"/>
                <a:gd name="connsiteY0-24" fmla="*/ 246 h 10246"/>
                <a:gd name="connsiteX1-25" fmla="*/ 2072 w 10000"/>
                <a:gd name="connsiteY1-26" fmla="*/ 0 h 10246"/>
                <a:gd name="connsiteX2-27" fmla="*/ 6642 w 10000"/>
                <a:gd name="connsiteY2-28" fmla="*/ 0 h 10246"/>
                <a:gd name="connsiteX3-29" fmla="*/ 10000 w 10000"/>
                <a:gd name="connsiteY3-30" fmla="*/ 246 h 10246"/>
                <a:gd name="connsiteX4-31" fmla="*/ 8000 w 10000"/>
                <a:gd name="connsiteY4-32" fmla="*/ 10246 h 10246"/>
                <a:gd name="connsiteX5-33" fmla="*/ 2000 w 10000"/>
                <a:gd name="connsiteY5-34" fmla="*/ 10246 h 10246"/>
                <a:gd name="connsiteX6" fmla="*/ 0 w 10000"/>
                <a:gd name="connsiteY6" fmla="*/ 246 h 10246"/>
                <a:gd name="connsiteX0-35" fmla="*/ 0 w 10000"/>
                <a:gd name="connsiteY0-36" fmla="*/ 246 h 10246"/>
                <a:gd name="connsiteX1-37" fmla="*/ 4091 w 10000"/>
                <a:gd name="connsiteY1-38" fmla="*/ 0 h 10246"/>
                <a:gd name="connsiteX2-39" fmla="*/ 6642 w 10000"/>
                <a:gd name="connsiteY2-40" fmla="*/ 0 h 10246"/>
                <a:gd name="connsiteX3-41" fmla="*/ 10000 w 10000"/>
                <a:gd name="connsiteY3-42" fmla="*/ 246 h 10246"/>
                <a:gd name="connsiteX4-43" fmla="*/ 8000 w 10000"/>
                <a:gd name="connsiteY4-44" fmla="*/ 10246 h 10246"/>
                <a:gd name="connsiteX5-45" fmla="*/ 2000 w 10000"/>
                <a:gd name="connsiteY5-46" fmla="*/ 10246 h 10246"/>
                <a:gd name="connsiteX6-47" fmla="*/ 0 w 10000"/>
                <a:gd name="connsiteY6-48" fmla="*/ 246 h 10246"/>
                <a:gd name="connsiteX0-49" fmla="*/ 0 w 10000"/>
                <a:gd name="connsiteY0-50" fmla="*/ 451 h 10451"/>
                <a:gd name="connsiteX1-51" fmla="*/ 4091 w 10000"/>
                <a:gd name="connsiteY1-52" fmla="*/ 205 h 10451"/>
                <a:gd name="connsiteX2-53" fmla="*/ 5366 w 10000"/>
                <a:gd name="connsiteY2-54" fmla="*/ 0 h 10451"/>
                <a:gd name="connsiteX3-55" fmla="*/ 6642 w 10000"/>
                <a:gd name="connsiteY3-56" fmla="*/ 205 h 10451"/>
                <a:gd name="connsiteX4-57" fmla="*/ 10000 w 10000"/>
                <a:gd name="connsiteY4-58" fmla="*/ 451 h 10451"/>
                <a:gd name="connsiteX5-59" fmla="*/ 8000 w 10000"/>
                <a:gd name="connsiteY5-60" fmla="*/ 10451 h 10451"/>
                <a:gd name="connsiteX6-61" fmla="*/ 2000 w 10000"/>
                <a:gd name="connsiteY6-62" fmla="*/ 10451 h 10451"/>
                <a:gd name="connsiteX7" fmla="*/ 0 w 10000"/>
                <a:gd name="connsiteY7" fmla="*/ 451 h 10451"/>
                <a:gd name="connsiteX0-63" fmla="*/ 0 w 10000"/>
                <a:gd name="connsiteY0-64" fmla="*/ 246 h 10246"/>
                <a:gd name="connsiteX1-65" fmla="*/ 4091 w 10000"/>
                <a:gd name="connsiteY1-66" fmla="*/ 0 h 10246"/>
                <a:gd name="connsiteX2-67" fmla="*/ 5260 w 10000"/>
                <a:gd name="connsiteY2-68" fmla="*/ 6161 h 10246"/>
                <a:gd name="connsiteX3-69" fmla="*/ 6642 w 10000"/>
                <a:gd name="connsiteY3-70" fmla="*/ 0 h 10246"/>
                <a:gd name="connsiteX4-71" fmla="*/ 10000 w 10000"/>
                <a:gd name="connsiteY4-72" fmla="*/ 246 h 10246"/>
                <a:gd name="connsiteX5-73" fmla="*/ 8000 w 10000"/>
                <a:gd name="connsiteY5-74" fmla="*/ 10246 h 10246"/>
                <a:gd name="connsiteX6-75" fmla="*/ 2000 w 10000"/>
                <a:gd name="connsiteY6-76" fmla="*/ 10246 h 10246"/>
                <a:gd name="connsiteX7-77" fmla="*/ 0 w 10000"/>
                <a:gd name="connsiteY7-78" fmla="*/ 246 h 10246"/>
                <a:gd name="connsiteX0-79" fmla="*/ 0 w 10000"/>
                <a:gd name="connsiteY0-80" fmla="*/ 246 h 10246"/>
                <a:gd name="connsiteX1-81" fmla="*/ 3666 w 10000"/>
                <a:gd name="connsiteY1-82" fmla="*/ 205 h 10246"/>
                <a:gd name="connsiteX2-83" fmla="*/ 5260 w 10000"/>
                <a:gd name="connsiteY2-84" fmla="*/ 6161 h 10246"/>
                <a:gd name="connsiteX3-85" fmla="*/ 6642 w 10000"/>
                <a:gd name="connsiteY3-86" fmla="*/ 0 h 10246"/>
                <a:gd name="connsiteX4-87" fmla="*/ 10000 w 10000"/>
                <a:gd name="connsiteY4-88" fmla="*/ 246 h 10246"/>
                <a:gd name="connsiteX5-89" fmla="*/ 8000 w 10000"/>
                <a:gd name="connsiteY5-90" fmla="*/ 10246 h 10246"/>
                <a:gd name="connsiteX6-91" fmla="*/ 2000 w 10000"/>
                <a:gd name="connsiteY6-92" fmla="*/ 10246 h 10246"/>
                <a:gd name="connsiteX7-93" fmla="*/ 0 w 10000"/>
                <a:gd name="connsiteY7-94" fmla="*/ 246 h 10246"/>
                <a:gd name="connsiteX0-95" fmla="*/ 0 w 10000"/>
                <a:gd name="connsiteY0-96" fmla="*/ 41 h 10041"/>
                <a:gd name="connsiteX1-97" fmla="*/ 3666 w 10000"/>
                <a:gd name="connsiteY1-98" fmla="*/ 0 h 10041"/>
                <a:gd name="connsiteX2-99" fmla="*/ 5260 w 10000"/>
                <a:gd name="connsiteY2-100" fmla="*/ 5956 h 10041"/>
                <a:gd name="connsiteX3-101" fmla="*/ 6323 w 10000"/>
                <a:gd name="connsiteY3-102" fmla="*/ 0 h 10041"/>
                <a:gd name="connsiteX4-103" fmla="*/ 10000 w 10000"/>
                <a:gd name="connsiteY4-104" fmla="*/ 41 h 10041"/>
                <a:gd name="connsiteX5-105" fmla="*/ 8000 w 10000"/>
                <a:gd name="connsiteY5-106" fmla="*/ 10041 h 10041"/>
                <a:gd name="connsiteX6-107" fmla="*/ 2000 w 10000"/>
                <a:gd name="connsiteY6-108" fmla="*/ 10041 h 10041"/>
                <a:gd name="connsiteX7-109" fmla="*/ 0 w 10000"/>
                <a:gd name="connsiteY7-110" fmla="*/ 41 h 10041"/>
                <a:gd name="connsiteX0-111" fmla="*/ 0 w 10000"/>
                <a:gd name="connsiteY0-112" fmla="*/ 41 h 10041"/>
                <a:gd name="connsiteX1-113" fmla="*/ 3666 w 10000"/>
                <a:gd name="connsiteY1-114" fmla="*/ 0 h 10041"/>
                <a:gd name="connsiteX2-115" fmla="*/ 5065 w 10000"/>
                <a:gd name="connsiteY2-116" fmla="*/ 5956 h 10041"/>
                <a:gd name="connsiteX3-117" fmla="*/ 6323 w 10000"/>
                <a:gd name="connsiteY3-118" fmla="*/ 0 h 10041"/>
                <a:gd name="connsiteX4-119" fmla="*/ 10000 w 10000"/>
                <a:gd name="connsiteY4-120" fmla="*/ 41 h 10041"/>
                <a:gd name="connsiteX5-121" fmla="*/ 8000 w 10000"/>
                <a:gd name="connsiteY5-122" fmla="*/ 10041 h 10041"/>
                <a:gd name="connsiteX6-123" fmla="*/ 2000 w 10000"/>
                <a:gd name="connsiteY6-124" fmla="*/ 10041 h 10041"/>
                <a:gd name="connsiteX7-125" fmla="*/ 0 w 10000"/>
                <a:gd name="connsiteY7-126" fmla="*/ 41 h 10041"/>
                <a:gd name="connsiteX0-127" fmla="*/ 0 w 10000"/>
                <a:gd name="connsiteY0-128" fmla="*/ 41 h 10041"/>
                <a:gd name="connsiteX1-129" fmla="*/ 3276 w 10000"/>
                <a:gd name="connsiteY1-130" fmla="*/ 94 h 10041"/>
                <a:gd name="connsiteX2-131" fmla="*/ 5065 w 10000"/>
                <a:gd name="connsiteY2-132" fmla="*/ 5956 h 10041"/>
                <a:gd name="connsiteX3-133" fmla="*/ 6323 w 10000"/>
                <a:gd name="connsiteY3-134" fmla="*/ 0 h 10041"/>
                <a:gd name="connsiteX4-135" fmla="*/ 10000 w 10000"/>
                <a:gd name="connsiteY4-136" fmla="*/ 41 h 10041"/>
                <a:gd name="connsiteX5-137" fmla="*/ 8000 w 10000"/>
                <a:gd name="connsiteY5-138" fmla="*/ 10041 h 10041"/>
                <a:gd name="connsiteX6-139" fmla="*/ 2000 w 10000"/>
                <a:gd name="connsiteY6-140" fmla="*/ 10041 h 10041"/>
                <a:gd name="connsiteX7-141" fmla="*/ 0 w 10000"/>
                <a:gd name="connsiteY7-142" fmla="*/ 41 h 10041"/>
                <a:gd name="connsiteX0-143" fmla="*/ 0 w 10000"/>
                <a:gd name="connsiteY0-144" fmla="*/ 135 h 10135"/>
                <a:gd name="connsiteX1-145" fmla="*/ 3276 w 10000"/>
                <a:gd name="connsiteY1-146" fmla="*/ 188 h 10135"/>
                <a:gd name="connsiteX2-147" fmla="*/ 5065 w 10000"/>
                <a:gd name="connsiteY2-148" fmla="*/ 6050 h 10135"/>
                <a:gd name="connsiteX3-149" fmla="*/ 6469 w 10000"/>
                <a:gd name="connsiteY3-150" fmla="*/ 0 h 10135"/>
                <a:gd name="connsiteX4-151" fmla="*/ 10000 w 10000"/>
                <a:gd name="connsiteY4-152" fmla="*/ 135 h 10135"/>
                <a:gd name="connsiteX5-153" fmla="*/ 8000 w 10000"/>
                <a:gd name="connsiteY5-154" fmla="*/ 10135 h 10135"/>
                <a:gd name="connsiteX6-155" fmla="*/ 2000 w 10000"/>
                <a:gd name="connsiteY6-156" fmla="*/ 10135 h 10135"/>
                <a:gd name="connsiteX7-157" fmla="*/ 0 w 10000"/>
                <a:gd name="connsiteY7-158" fmla="*/ 135 h 10135"/>
                <a:gd name="connsiteX0-159" fmla="*/ 0 w 10000"/>
                <a:gd name="connsiteY0-160" fmla="*/ 0 h 10000"/>
                <a:gd name="connsiteX1-161" fmla="*/ 3276 w 10000"/>
                <a:gd name="connsiteY1-162" fmla="*/ 53 h 10000"/>
                <a:gd name="connsiteX2-163" fmla="*/ 5065 w 10000"/>
                <a:gd name="connsiteY2-164" fmla="*/ 5915 h 10000"/>
                <a:gd name="connsiteX3-165" fmla="*/ 6469 w 10000"/>
                <a:gd name="connsiteY3-166" fmla="*/ 53 h 10000"/>
                <a:gd name="connsiteX4-167" fmla="*/ 10000 w 10000"/>
                <a:gd name="connsiteY4-168" fmla="*/ 0 h 10000"/>
                <a:gd name="connsiteX5-169" fmla="*/ 8000 w 10000"/>
                <a:gd name="connsiteY5-170" fmla="*/ 10000 h 10000"/>
                <a:gd name="connsiteX6-171" fmla="*/ 2000 w 10000"/>
                <a:gd name="connsiteY6-172" fmla="*/ 10000 h 10000"/>
                <a:gd name="connsiteX7-173" fmla="*/ 0 w 10000"/>
                <a:gd name="connsiteY7-174" fmla="*/ 0 h 10000"/>
                <a:gd name="connsiteX0-175" fmla="*/ 0 w 10000"/>
                <a:gd name="connsiteY0-176" fmla="*/ 0 h 10000"/>
                <a:gd name="connsiteX1-177" fmla="*/ 3276 w 10000"/>
                <a:gd name="connsiteY1-178" fmla="*/ 53 h 10000"/>
                <a:gd name="connsiteX2-179" fmla="*/ 4968 w 10000"/>
                <a:gd name="connsiteY2-180" fmla="*/ 5915 h 10000"/>
                <a:gd name="connsiteX3-181" fmla="*/ 6469 w 10000"/>
                <a:gd name="connsiteY3-182" fmla="*/ 53 h 10000"/>
                <a:gd name="connsiteX4-183" fmla="*/ 10000 w 10000"/>
                <a:gd name="connsiteY4-184" fmla="*/ 0 h 10000"/>
                <a:gd name="connsiteX5-185" fmla="*/ 8000 w 10000"/>
                <a:gd name="connsiteY5-186" fmla="*/ 10000 h 10000"/>
                <a:gd name="connsiteX6-187" fmla="*/ 2000 w 10000"/>
                <a:gd name="connsiteY6-188" fmla="*/ 10000 h 10000"/>
                <a:gd name="connsiteX7-189" fmla="*/ 0 w 10000"/>
                <a:gd name="connsiteY7-190" fmla="*/ 0 h 10000"/>
                <a:gd name="connsiteX0-191" fmla="*/ 0 w 10000"/>
                <a:gd name="connsiteY0-192" fmla="*/ 0 h 10000"/>
                <a:gd name="connsiteX1-193" fmla="*/ 3276 w 10000"/>
                <a:gd name="connsiteY1-194" fmla="*/ 53 h 10000"/>
                <a:gd name="connsiteX2-195" fmla="*/ 4968 w 10000"/>
                <a:gd name="connsiteY2-196" fmla="*/ 5915 h 10000"/>
                <a:gd name="connsiteX3-197" fmla="*/ 6469 w 10000"/>
                <a:gd name="connsiteY3-198" fmla="*/ 53 h 10000"/>
                <a:gd name="connsiteX4-199" fmla="*/ 8105 w 10000"/>
                <a:gd name="connsiteY4-200" fmla="*/ 16 h 10000"/>
                <a:gd name="connsiteX5-201" fmla="*/ 10000 w 10000"/>
                <a:gd name="connsiteY5-202" fmla="*/ 0 h 10000"/>
                <a:gd name="connsiteX6-203" fmla="*/ 8000 w 10000"/>
                <a:gd name="connsiteY6-204" fmla="*/ 10000 h 10000"/>
                <a:gd name="connsiteX7-205" fmla="*/ 2000 w 10000"/>
                <a:gd name="connsiteY7-206" fmla="*/ 10000 h 10000"/>
                <a:gd name="connsiteX8" fmla="*/ 0 w 10000"/>
                <a:gd name="connsiteY8" fmla="*/ 0 h 10000"/>
                <a:gd name="connsiteX0-207" fmla="*/ 0 w 10000"/>
                <a:gd name="connsiteY0-208" fmla="*/ 0 h 10000"/>
                <a:gd name="connsiteX1-209" fmla="*/ 1624 w 10000"/>
                <a:gd name="connsiteY1-210" fmla="*/ 16 h 10000"/>
                <a:gd name="connsiteX2-211" fmla="*/ 3276 w 10000"/>
                <a:gd name="connsiteY2-212" fmla="*/ 53 h 10000"/>
                <a:gd name="connsiteX3-213" fmla="*/ 4968 w 10000"/>
                <a:gd name="connsiteY3-214" fmla="*/ 5915 h 10000"/>
                <a:gd name="connsiteX4-215" fmla="*/ 6469 w 10000"/>
                <a:gd name="connsiteY4-216" fmla="*/ 53 h 10000"/>
                <a:gd name="connsiteX5-217" fmla="*/ 8105 w 10000"/>
                <a:gd name="connsiteY5-218" fmla="*/ 16 h 10000"/>
                <a:gd name="connsiteX6-219" fmla="*/ 10000 w 10000"/>
                <a:gd name="connsiteY6-220" fmla="*/ 0 h 10000"/>
                <a:gd name="connsiteX7-221" fmla="*/ 8000 w 10000"/>
                <a:gd name="connsiteY7-222" fmla="*/ 10000 h 10000"/>
                <a:gd name="connsiteX8-223" fmla="*/ 2000 w 10000"/>
                <a:gd name="connsiteY8-224" fmla="*/ 10000 h 10000"/>
                <a:gd name="connsiteX9" fmla="*/ 0 w 10000"/>
                <a:gd name="connsiteY9" fmla="*/ 0 h 10000"/>
                <a:gd name="connsiteX0-225" fmla="*/ 0 w 10000"/>
                <a:gd name="connsiteY0-226" fmla="*/ 0 h 10000"/>
                <a:gd name="connsiteX1-227" fmla="*/ 1624 w 10000"/>
                <a:gd name="connsiteY1-228" fmla="*/ 16 h 10000"/>
                <a:gd name="connsiteX2-229" fmla="*/ 3276 w 10000"/>
                <a:gd name="connsiteY2-230" fmla="*/ 53 h 10000"/>
                <a:gd name="connsiteX3-231" fmla="*/ 4968 w 10000"/>
                <a:gd name="connsiteY3-232" fmla="*/ 4229 h 10000"/>
                <a:gd name="connsiteX4-233" fmla="*/ 6469 w 10000"/>
                <a:gd name="connsiteY4-234" fmla="*/ 53 h 10000"/>
                <a:gd name="connsiteX5-235" fmla="*/ 8105 w 10000"/>
                <a:gd name="connsiteY5-236" fmla="*/ 16 h 10000"/>
                <a:gd name="connsiteX6-237" fmla="*/ 10000 w 10000"/>
                <a:gd name="connsiteY6-238" fmla="*/ 0 h 10000"/>
                <a:gd name="connsiteX7-239" fmla="*/ 8000 w 10000"/>
                <a:gd name="connsiteY7-240" fmla="*/ 10000 h 10000"/>
                <a:gd name="connsiteX8-241" fmla="*/ 2000 w 10000"/>
                <a:gd name="connsiteY8-242" fmla="*/ 10000 h 10000"/>
                <a:gd name="connsiteX9-243" fmla="*/ 0 w 10000"/>
                <a:gd name="connsiteY9-244" fmla="*/ 0 h 10000"/>
                <a:gd name="connsiteX0-245" fmla="*/ 0 w 10000"/>
                <a:gd name="connsiteY0-246" fmla="*/ 0 h 10000"/>
                <a:gd name="connsiteX1-247" fmla="*/ 1624 w 10000"/>
                <a:gd name="connsiteY1-248" fmla="*/ 16 h 10000"/>
                <a:gd name="connsiteX2-249" fmla="*/ 3276 w 10000"/>
                <a:gd name="connsiteY2-250" fmla="*/ 53 h 10000"/>
                <a:gd name="connsiteX3-251" fmla="*/ 4968 w 10000"/>
                <a:gd name="connsiteY3-252" fmla="*/ 4229 h 10000"/>
                <a:gd name="connsiteX4-253" fmla="*/ 6469 w 10000"/>
                <a:gd name="connsiteY4-254" fmla="*/ 53 h 10000"/>
                <a:gd name="connsiteX5-255" fmla="*/ 8105 w 10000"/>
                <a:gd name="connsiteY5-256" fmla="*/ 16 h 10000"/>
                <a:gd name="connsiteX6-257" fmla="*/ 10000 w 10000"/>
                <a:gd name="connsiteY6-258" fmla="*/ 0 h 10000"/>
                <a:gd name="connsiteX7-259" fmla="*/ 8954 w 10000"/>
                <a:gd name="connsiteY7-260" fmla="*/ 5056 h 10000"/>
                <a:gd name="connsiteX8-261" fmla="*/ 8000 w 10000"/>
                <a:gd name="connsiteY8-262" fmla="*/ 10000 h 10000"/>
                <a:gd name="connsiteX9-263" fmla="*/ 2000 w 10000"/>
                <a:gd name="connsiteY9-264" fmla="*/ 10000 h 10000"/>
                <a:gd name="connsiteX10" fmla="*/ 0 w 10000"/>
                <a:gd name="connsiteY10" fmla="*/ 0 h 10000"/>
                <a:gd name="connsiteX0-265" fmla="*/ 0 w 10000"/>
                <a:gd name="connsiteY0-266" fmla="*/ 59 h 10059"/>
                <a:gd name="connsiteX1-267" fmla="*/ 1624 w 10000"/>
                <a:gd name="connsiteY1-268" fmla="*/ 75 h 10059"/>
                <a:gd name="connsiteX2-269" fmla="*/ 3276 w 10000"/>
                <a:gd name="connsiteY2-270" fmla="*/ 112 h 10059"/>
                <a:gd name="connsiteX3-271" fmla="*/ 4968 w 10000"/>
                <a:gd name="connsiteY3-272" fmla="*/ 4288 h 10059"/>
                <a:gd name="connsiteX4-273" fmla="*/ 6469 w 10000"/>
                <a:gd name="connsiteY4-274" fmla="*/ 0 h 10059"/>
                <a:gd name="connsiteX5-275" fmla="*/ 8105 w 10000"/>
                <a:gd name="connsiteY5-276" fmla="*/ 75 h 10059"/>
                <a:gd name="connsiteX6-277" fmla="*/ 10000 w 10000"/>
                <a:gd name="connsiteY6-278" fmla="*/ 59 h 10059"/>
                <a:gd name="connsiteX7-279" fmla="*/ 8954 w 10000"/>
                <a:gd name="connsiteY7-280" fmla="*/ 5115 h 10059"/>
                <a:gd name="connsiteX8-281" fmla="*/ 8000 w 10000"/>
                <a:gd name="connsiteY8-282" fmla="*/ 10059 h 10059"/>
                <a:gd name="connsiteX9-283" fmla="*/ 2000 w 10000"/>
                <a:gd name="connsiteY9-284" fmla="*/ 10059 h 10059"/>
                <a:gd name="connsiteX10-285" fmla="*/ 0 w 10000"/>
                <a:gd name="connsiteY10-286" fmla="*/ 59 h 10059"/>
                <a:gd name="connsiteX0-287" fmla="*/ 0 w 10000"/>
                <a:gd name="connsiteY0-288" fmla="*/ 96 h 10096"/>
                <a:gd name="connsiteX1-289" fmla="*/ 1624 w 10000"/>
                <a:gd name="connsiteY1-290" fmla="*/ 112 h 10096"/>
                <a:gd name="connsiteX2-291" fmla="*/ 3276 w 10000"/>
                <a:gd name="connsiteY2-292" fmla="*/ 149 h 10096"/>
                <a:gd name="connsiteX3-293" fmla="*/ 4968 w 10000"/>
                <a:gd name="connsiteY3-294" fmla="*/ 4325 h 10096"/>
                <a:gd name="connsiteX4-295" fmla="*/ 6469 w 10000"/>
                <a:gd name="connsiteY4-296" fmla="*/ 37 h 10096"/>
                <a:gd name="connsiteX5-297" fmla="*/ 8105 w 10000"/>
                <a:gd name="connsiteY5-298" fmla="*/ 0 h 10096"/>
                <a:gd name="connsiteX6-299" fmla="*/ 10000 w 10000"/>
                <a:gd name="connsiteY6-300" fmla="*/ 96 h 10096"/>
                <a:gd name="connsiteX7-301" fmla="*/ 8954 w 10000"/>
                <a:gd name="connsiteY7-302" fmla="*/ 5152 h 10096"/>
                <a:gd name="connsiteX8-303" fmla="*/ 8000 w 10000"/>
                <a:gd name="connsiteY8-304" fmla="*/ 10096 h 10096"/>
                <a:gd name="connsiteX9-305" fmla="*/ 2000 w 10000"/>
                <a:gd name="connsiteY9-306" fmla="*/ 10096 h 10096"/>
                <a:gd name="connsiteX10-307" fmla="*/ 0 w 10000"/>
                <a:gd name="connsiteY10-308" fmla="*/ 96 h 10096"/>
                <a:gd name="connsiteX0-309" fmla="*/ 0 w 10000"/>
                <a:gd name="connsiteY0-310" fmla="*/ 59 h 10059"/>
                <a:gd name="connsiteX1-311" fmla="*/ 1624 w 10000"/>
                <a:gd name="connsiteY1-312" fmla="*/ 75 h 10059"/>
                <a:gd name="connsiteX2-313" fmla="*/ 3276 w 10000"/>
                <a:gd name="connsiteY2-314" fmla="*/ 112 h 10059"/>
                <a:gd name="connsiteX3-315" fmla="*/ 4968 w 10000"/>
                <a:gd name="connsiteY3-316" fmla="*/ 4288 h 10059"/>
                <a:gd name="connsiteX4-317" fmla="*/ 6469 w 10000"/>
                <a:gd name="connsiteY4-318" fmla="*/ 0 h 10059"/>
                <a:gd name="connsiteX5-319" fmla="*/ 10000 w 10000"/>
                <a:gd name="connsiteY5-320" fmla="*/ 59 h 10059"/>
                <a:gd name="connsiteX6-321" fmla="*/ 8954 w 10000"/>
                <a:gd name="connsiteY6-322" fmla="*/ 5115 h 10059"/>
                <a:gd name="connsiteX7-323" fmla="*/ 8000 w 10000"/>
                <a:gd name="connsiteY7-324" fmla="*/ 10059 h 10059"/>
                <a:gd name="connsiteX8-325" fmla="*/ 2000 w 10000"/>
                <a:gd name="connsiteY8-326" fmla="*/ 10059 h 10059"/>
                <a:gd name="connsiteX9-327" fmla="*/ 0 w 10000"/>
                <a:gd name="connsiteY9-328" fmla="*/ 59 h 10059"/>
                <a:gd name="connsiteX0-329" fmla="*/ 0 w 10000"/>
                <a:gd name="connsiteY0-330" fmla="*/ 59 h 10059"/>
                <a:gd name="connsiteX1-331" fmla="*/ 3276 w 10000"/>
                <a:gd name="connsiteY1-332" fmla="*/ 112 h 10059"/>
                <a:gd name="connsiteX2-333" fmla="*/ 4968 w 10000"/>
                <a:gd name="connsiteY2-334" fmla="*/ 4288 h 10059"/>
                <a:gd name="connsiteX3-335" fmla="*/ 6469 w 10000"/>
                <a:gd name="connsiteY3-336" fmla="*/ 0 h 10059"/>
                <a:gd name="connsiteX4-337" fmla="*/ 10000 w 10000"/>
                <a:gd name="connsiteY4-338" fmla="*/ 59 h 10059"/>
                <a:gd name="connsiteX5-339" fmla="*/ 8954 w 10000"/>
                <a:gd name="connsiteY5-340" fmla="*/ 5115 h 10059"/>
                <a:gd name="connsiteX6-341" fmla="*/ 8000 w 10000"/>
                <a:gd name="connsiteY6-342" fmla="*/ 10059 h 10059"/>
                <a:gd name="connsiteX7-343" fmla="*/ 2000 w 10000"/>
                <a:gd name="connsiteY7-344" fmla="*/ 10059 h 10059"/>
                <a:gd name="connsiteX8-345" fmla="*/ 0 w 10000"/>
                <a:gd name="connsiteY8-346" fmla="*/ 59 h 100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  <a:cxn ang="0">
                  <a:pos x="connsiteX7-77" y="connsiteY7-78"/>
                </a:cxn>
                <a:cxn ang="0">
                  <a:pos x="connsiteX8-223" y="connsiteY8-224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/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/>
          <p:cNvCxnSpPr>
            <a:stCxn id="49" idx="3"/>
            <a:endCxn id="187" idx="1"/>
          </p:cNvCxnSpPr>
          <p:nvPr/>
        </p:nvCxnSpPr>
        <p:spPr>
          <a:xfrm flipV="1">
            <a:off x="6617674" y="4105608"/>
            <a:ext cx="427616" cy="1361711"/>
          </a:xfrm>
          <a:prstGeom prst="bentConnector3">
            <a:avLst>
              <a:gd name="adj1" fmla="val 556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037490" y="2292605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853168" y="5083455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6" name="肘形连接符 121"/>
          <p:cNvCxnSpPr>
            <a:stCxn id="152" idx="3"/>
            <a:endCxn id="196" idx="1"/>
          </p:cNvCxnSpPr>
          <p:nvPr/>
        </p:nvCxnSpPr>
        <p:spPr>
          <a:xfrm flipV="1">
            <a:off x="9517372" y="2814252"/>
            <a:ext cx="1829997" cy="2943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206"/>
          <p:cNvCxnSpPr>
            <a:stCxn id="32" idx="3"/>
            <a:endCxn id="209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67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6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1">
                  <a:blip r:embed="rId1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/>
          <p:cNvCxnSpPr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68"/>
          <p:cNvCxnSpPr>
            <a:stCxn id="139" idx="3"/>
            <a:endCxn id="228" idx="1"/>
          </p:cNvCxnSpPr>
          <p:nvPr/>
        </p:nvCxnSpPr>
        <p:spPr>
          <a:xfrm flipH="1" flipV="1">
            <a:off x="878473" y="2569169"/>
            <a:ext cx="2959374" cy="1784649"/>
          </a:xfrm>
          <a:prstGeom prst="bentConnector5">
            <a:avLst>
              <a:gd name="adj1" fmla="val -7725"/>
              <a:gd name="adj2" fmla="val -38645"/>
              <a:gd name="adj3" fmla="val 1210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6" name="肘形连接符 195"/>
          <p:cNvCxnSpPr>
            <a:stCxn id="227" idx="2"/>
          </p:cNvCxnSpPr>
          <p:nvPr/>
        </p:nvCxnSpPr>
        <p:spPr>
          <a:xfrm>
            <a:off x="1056469" y="2699347"/>
            <a:ext cx="1183878" cy="1456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文本框 159"/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/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9" name="肘形连接符 127"/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/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/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肘形连接符 79"/>
          <p:cNvCxnSpPr>
            <a:stCxn id="185" idx="2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/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185" name="流程图: 手动操作 184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88" name="肘形连接符 151"/>
          <p:cNvCxnSpPr>
            <a:endCxn id="186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873127" y="4200609"/>
            <a:ext cx="80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srcbmux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94" name="流程图: 手动操作 19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7" name="肘形连接符 176"/>
          <p:cNvCxnSpPr>
            <a:endCxn id="195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11061201" y="2943366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resmux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99" name="肘形连接符 121"/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130"/>
          <p:cNvCxnSpPr>
            <a:stCxn id="208" idx="2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4939614" y="42851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grpSp>
        <p:nvGrpSpPr>
          <p:cNvPr id="207" name="组合 206"/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8" name="流程图: 手动操作 207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4960653" y="455747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[15:11]</a:t>
            </a:r>
            <a:endParaRPr lang="zh-CN" altLang="en-US" sz="12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5" name="肘形连接符 206"/>
          <p:cNvCxnSpPr>
            <a:stCxn id="32" idx="3"/>
            <a:endCxn id="210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76469" y="2423325"/>
            <a:ext cx="209236" cy="552044"/>
            <a:chOff x="7428438" y="4626389"/>
            <a:chExt cx="209236" cy="552044"/>
          </a:xfrm>
        </p:grpSpPr>
        <p:sp>
          <p:nvSpPr>
            <p:cNvPr id="227" name="流程图: 手动操作 226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7430442" y="4641428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7430442" y="4907681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30" name="文本框 229"/>
          <p:cNvSpPr txBox="1"/>
          <p:nvPr/>
        </p:nvSpPr>
        <p:spPr>
          <a:xfrm>
            <a:off x="606632" y="2991788"/>
            <a:ext cx="73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pcbrmux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32" name="流程图: 数据 231"/>
          <p:cNvSpPr/>
          <p:nvPr/>
        </p:nvSpPr>
        <p:spPr>
          <a:xfrm flipH="1">
            <a:off x="7598523" y="5228396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8969279" y="5195757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4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1">
                  <a:blip r:embed="rId2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文本框 234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38" name="肘形连接符 217"/>
          <p:cNvCxnSpPr>
            <a:stCxn id="232" idx="2"/>
            <a:endCxn id="235" idx="1"/>
          </p:cNvCxnSpPr>
          <p:nvPr/>
        </p:nvCxnSpPr>
        <p:spPr>
          <a:xfrm>
            <a:off x="8084523" y="5336396"/>
            <a:ext cx="888852" cy="21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7486621" y="4945445"/>
            <a:ext cx="60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immsh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088416" y="5077412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7942687" y="5494502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9298195" y="5752079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8853559" y="4929250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pcadd2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244" name="肘形连接符 207"/>
          <p:cNvCxnSpPr/>
          <p:nvPr/>
        </p:nvCxnSpPr>
        <p:spPr>
          <a:xfrm flipV="1">
            <a:off x="6617674" y="5336396"/>
            <a:ext cx="1034849" cy="130923"/>
          </a:xfrm>
          <a:prstGeom prst="bentConnector3">
            <a:avLst>
              <a:gd name="adj1" fmla="val 564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19"/>
          <p:cNvCxnSpPr>
            <a:stCxn id="139" idx="3"/>
            <a:endCxn id="236" idx="1"/>
          </p:cNvCxnSpPr>
          <p:nvPr/>
        </p:nvCxnSpPr>
        <p:spPr>
          <a:xfrm>
            <a:off x="3837847" y="4353818"/>
            <a:ext cx="5134769" cy="1413651"/>
          </a:xfrm>
          <a:prstGeom prst="bentConnector3">
            <a:avLst>
              <a:gd name="adj1" fmla="val 46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20"/>
          <p:cNvCxnSpPr/>
          <p:nvPr/>
        </p:nvCxnSpPr>
        <p:spPr>
          <a:xfrm flipH="1" flipV="1">
            <a:off x="878473" y="2816856"/>
            <a:ext cx="8465065" cy="2745009"/>
          </a:xfrm>
          <a:prstGeom prst="bentConnector5">
            <a:avLst>
              <a:gd name="adj1" fmla="val -8497"/>
              <a:gd name="adj2" fmla="val -17304"/>
              <a:gd name="adj3" fmla="val 1046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126"/>
          <p:cNvCxnSpPr>
            <a:stCxn id="155" idx="0"/>
            <a:endCxn id="246" idx="3"/>
          </p:cNvCxnSpPr>
          <p:nvPr/>
        </p:nvCxnSpPr>
        <p:spPr>
          <a:xfrm rot="16200000" flipV="1">
            <a:off x="7596231" y="975157"/>
            <a:ext cx="1794905" cy="165615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147"/>
          <p:cNvCxnSpPr>
            <a:stCxn id="78" idx="0"/>
            <a:endCxn id="257" idx="2"/>
          </p:cNvCxnSpPr>
          <p:nvPr/>
        </p:nvCxnSpPr>
        <p:spPr>
          <a:xfrm rot="16200000" flipV="1">
            <a:off x="6177151" y="2198474"/>
            <a:ext cx="564535" cy="1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156"/>
          <p:cNvCxnSpPr>
            <a:stCxn id="186" idx="0"/>
            <a:endCxn id="255" idx="2"/>
          </p:cNvCxnSpPr>
          <p:nvPr/>
        </p:nvCxnSpPr>
        <p:spPr>
          <a:xfrm rot="16200000" flipV="1">
            <a:off x="6250154" y="2819078"/>
            <a:ext cx="1792530" cy="49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189"/>
          <p:cNvCxnSpPr>
            <a:stCxn id="195" idx="0"/>
            <a:endCxn id="245" idx="3"/>
          </p:cNvCxnSpPr>
          <p:nvPr/>
        </p:nvCxnSpPr>
        <p:spPr>
          <a:xfrm rot="16200000" flipV="1">
            <a:off x="8659363" y="-365148"/>
            <a:ext cx="1791557" cy="3791688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215"/>
          <p:cNvCxnSpPr>
            <a:stCxn id="256" idx="2"/>
            <a:endCxn id="209" idx="0"/>
          </p:cNvCxnSpPr>
          <p:nvPr/>
        </p:nvCxnSpPr>
        <p:spPr>
          <a:xfrm>
            <a:off x="5702210" y="1921809"/>
            <a:ext cx="18286" cy="2507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174"/>
          <p:cNvCxnSpPr>
            <a:stCxn id="228" idx="0"/>
            <a:endCxn id="202" idx="2"/>
          </p:cNvCxnSpPr>
          <p:nvPr/>
        </p:nvCxnSpPr>
        <p:spPr>
          <a:xfrm rot="5400000" flipH="1" flipV="1">
            <a:off x="4426110" y="-1930677"/>
            <a:ext cx="925020" cy="7813062"/>
          </a:xfrm>
          <a:prstGeom prst="bentConnector4">
            <a:avLst>
              <a:gd name="adj1" fmla="val 241329"/>
              <a:gd name="adj2" fmla="val 10292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28134" y="389963"/>
            <a:ext cx="2341590" cy="1538227"/>
            <a:chOff x="5328134" y="389963"/>
            <a:chExt cx="2341590" cy="1538227"/>
          </a:xfrm>
        </p:grpSpPr>
        <p:sp>
          <p:nvSpPr>
            <p:cNvPr id="223" name="圆角矩形 20"/>
            <p:cNvSpPr/>
            <p:nvPr/>
          </p:nvSpPr>
          <p:spPr>
            <a:xfrm>
              <a:off x="5328134" y="389963"/>
              <a:ext cx="2341590" cy="1538227"/>
            </a:xfrm>
            <a:prstGeom prst="roundRect">
              <a:avLst>
                <a:gd name="adj" fmla="val 864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控制单元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5335135" y="828341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Op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5335135" y="1172905"/>
              <a:ext cx="618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Funct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826189" y="496417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6838334" y="767279"/>
              <a:ext cx="82727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6770182" y="1281402"/>
              <a:ext cx="89504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ALUControl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6839075" y="1648301"/>
              <a:ext cx="60971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ALUSrc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5378018" y="1644810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6059085" y="16401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65230" y="1419902"/>
            <a:ext cx="382659" cy="1149878"/>
            <a:chOff x="7665230" y="1419902"/>
            <a:chExt cx="382659" cy="1149878"/>
          </a:xfrm>
        </p:grpSpPr>
        <p:cxnSp>
          <p:nvCxnSpPr>
            <p:cNvPr id="259" name="直接连接符 86"/>
            <p:cNvCxnSpPr>
              <a:stCxn id="85" idx="5"/>
              <a:endCxn id="254" idx="3"/>
            </p:cNvCxnSpPr>
            <p:nvPr/>
          </p:nvCxnSpPr>
          <p:spPr>
            <a:xfrm rot="16200000" flipV="1">
              <a:off x="7193001" y="1892131"/>
              <a:ext cx="1149878" cy="205419"/>
            </a:xfrm>
            <a:prstGeom prst="bentConnector2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7797499" y="15685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277" name="直接连接符 276"/>
            <p:cNvCxnSpPr/>
            <p:nvPr/>
          </p:nvCxnSpPr>
          <p:spPr>
            <a:xfrm flipH="1">
              <a:off x="7778481" y="1539822"/>
              <a:ext cx="144000" cy="21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532918" y="718170"/>
            <a:ext cx="891123" cy="2123590"/>
            <a:chOff x="4532918" y="718170"/>
            <a:chExt cx="891123" cy="2123590"/>
          </a:xfrm>
        </p:grpSpPr>
        <p:sp>
          <p:nvSpPr>
            <p:cNvPr id="269" name="文本框 268"/>
            <p:cNvSpPr txBox="1"/>
            <p:nvPr/>
          </p:nvSpPr>
          <p:spPr>
            <a:xfrm>
              <a:off x="4901196" y="1022895"/>
              <a:ext cx="46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[5:0]</a:t>
              </a:r>
              <a:endParaRPr lang="zh-CN" altLang="en-US" sz="1200" dirty="0"/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4763073" y="7181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[31:26]</a:t>
              </a:r>
              <a:endParaRPr lang="zh-CN" altLang="en-US" sz="1200" dirty="0"/>
            </a:p>
          </p:txBody>
        </p:sp>
        <p:cxnSp>
          <p:nvCxnSpPr>
            <p:cNvPr id="279" name="肘形连接符 170"/>
            <p:cNvCxnSpPr/>
            <p:nvPr/>
          </p:nvCxnSpPr>
          <p:spPr>
            <a:xfrm flipV="1">
              <a:off x="4532918" y="1326794"/>
              <a:ext cx="802217" cy="151496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肘形连接符 171"/>
            <p:cNvCxnSpPr/>
            <p:nvPr/>
          </p:nvCxnSpPr>
          <p:spPr>
            <a:xfrm flipV="1">
              <a:off x="4532918" y="982230"/>
              <a:ext cx="802217" cy="18595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7015164" y="1025243"/>
            <a:ext cx="1779987" cy="1699826"/>
            <a:chOff x="7015164" y="1025243"/>
            <a:chExt cx="1779987" cy="1699826"/>
          </a:xfrm>
        </p:grpSpPr>
        <p:cxnSp>
          <p:nvCxnSpPr>
            <p:cNvPr id="201" name="肘形连接符 173"/>
            <p:cNvCxnSpPr>
              <a:stCxn id="88" idx="3"/>
              <a:endCxn id="202" idx="5"/>
            </p:cNvCxnSpPr>
            <p:nvPr/>
          </p:nvCxnSpPr>
          <p:spPr>
            <a:xfrm flipV="1">
              <a:off x="8053069" y="1556165"/>
              <a:ext cx="529125" cy="1168904"/>
            </a:xfrm>
            <a:prstGeom prst="bentConnector3">
              <a:avLst>
                <a:gd name="adj1" fmla="val 3783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流程图: 延期 11"/>
            <p:cNvSpPr/>
            <p:nvPr/>
          </p:nvSpPr>
          <p:spPr>
            <a:xfrm>
              <a:off x="8581802" y="1423245"/>
              <a:ext cx="213349" cy="180197"/>
            </a:xfrm>
            <a:custGeom>
              <a:avLst/>
              <a:gdLst>
                <a:gd name="connsiteX0" fmla="*/ 0 w 398251"/>
                <a:gd name="connsiteY0" fmla="*/ 0 h 388645"/>
                <a:gd name="connsiteX1" fmla="*/ 199126 w 398251"/>
                <a:gd name="connsiteY1" fmla="*/ 0 h 388645"/>
                <a:gd name="connsiteX2" fmla="*/ 398252 w 398251"/>
                <a:gd name="connsiteY2" fmla="*/ 194323 h 388645"/>
                <a:gd name="connsiteX3" fmla="*/ 199126 w 398251"/>
                <a:gd name="connsiteY3" fmla="*/ 388646 h 388645"/>
                <a:gd name="connsiteX4" fmla="*/ 0 w 398251"/>
                <a:gd name="connsiteY4" fmla="*/ 388645 h 388645"/>
                <a:gd name="connsiteX5" fmla="*/ 0 w 398251"/>
                <a:gd name="connsiteY5" fmla="*/ 0 h 388645"/>
                <a:gd name="connsiteX0-1" fmla="*/ 1855 w 400107"/>
                <a:gd name="connsiteY0-2" fmla="*/ 0 h 388646"/>
                <a:gd name="connsiteX1-3" fmla="*/ 200981 w 400107"/>
                <a:gd name="connsiteY1-4" fmla="*/ 0 h 388646"/>
                <a:gd name="connsiteX2-5" fmla="*/ 400107 w 400107"/>
                <a:gd name="connsiteY2-6" fmla="*/ 194323 h 388646"/>
                <a:gd name="connsiteX3-7" fmla="*/ 200981 w 400107"/>
                <a:gd name="connsiteY3-8" fmla="*/ 388646 h 388646"/>
                <a:gd name="connsiteX4-9" fmla="*/ 1855 w 400107"/>
                <a:gd name="connsiteY4-10" fmla="*/ 388645 h 388646"/>
                <a:gd name="connsiteX5-11" fmla="*/ 0 w 400107"/>
                <a:gd name="connsiteY5-12" fmla="*/ 105448 h 388646"/>
                <a:gd name="connsiteX6" fmla="*/ 1855 w 400107"/>
                <a:gd name="connsiteY6" fmla="*/ 0 h 388646"/>
                <a:gd name="connsiteX0-13" fmla="*/ 15311 w 413563"/>
                <a:gd name="connsiteY0-14" fmla="*/ 0 h 388646"/>
                <a:gd name="connsiteX1-15" fmla="*/ 214437 w 413563"/>
                <a:gd name="connsiteY1-16" fmla="*/ 0 h 388646"/>
                <a:gd name="connsiteX2-17" fmla="*/ 413563 w 413563"/>
                <a:gd name="connsiteY2-18" fmla="*/ 194323 h 388646"/>
                <a:gd name="connsiteX3-19" fmla="*/ 214437 w 413563"/>
                <a:gd name="connsiteY3-20" fmla="*/ 388646 h 388646"/>
                <a:gd name="connsiteX4-21" fmla="*/ 15311 w 413563"/>
                <a:gd name="connsiteY4-22" fmla="*/ 388645 h 388646"/>
                <a:gd name="connsiteX5-23" fmla="*/ 13456 w 413563"/>
                <a:gd name="connsiteY5-24" fmla="*/ 286679 h 388646"/>
                <a:gd name="connsiteX6-25" fmla="*/ 13456 w 413563"/>
                <a:gd name="connsiteY6-26" fmla="*/ 105448 h 388646"/>
                <a:gd name="connsiteX7" fmla="*/ 15311 w 413563"/>
                <a:gd name="connsiteY7" fmla="*/ 0 h 388646"/>
                <a:gd name="connsiteX0-27" fmla="*/ 2592 w 400844"/>
                <a:gd name="connsiteY0-28" fmla="*/ 0 h 388646"/>
                <a:gd name="connsiteX1-29" fmla="*/ 201718 w 400844"/>
                <a:gd name="connsiteY1-30" fmla="*/ 0 h 388646"/>
                <a:gd name="connsiteX2-31" fmla="*/ 400844 w 400844"/>
                <a:gd name="connsiteY2-32" fmla="*/ 194323 h 388646"/>
                <a:gd name="connsiteX3-33" fmla="*/ 201718 w 400844"/>
                <a:gd name="connsiteY3-34" fmla="*/ 388646 h 388646"/>
                <a:gd name="connsiteX4-35" fmla="*/ 2592 w 400844"/>
                <a:gd name="connsiteY4-36" fmla="*/ 388645 h 388646"/>
                <a:gd name="connsiteX5-37" fmla="*/ 737 w 400844"/>
                <a:gd name="connsiteY5-38" fmla="*/ 286679 h 388646"/>
                <a:gd name="connsiteX6-39" fmla="*/ 737 w 400844"/>
                <a:gd name="connsiteY6-40" fmla="*/ 105448 h 388646"/>
                <a:gd name="connsiteX7-41" fmla="*/ 2592 w 400844"/>
                <a:gd name="connsiteY7-42" fmla="*/ 0 h 3886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  <a:cxn ang="0">
                  <a:pos x="connsiteX7-41" y="connsiteY7-42"/>
                </a:cxn>
              </a:cxnLst>
              <a:rect l="l" t="t" r="r" b="b"/>
              <a:pathLst>
                <a:path w="400844" h="388646">
                  <a:moveTo>
                    <a:pt x="2592" y="0"/>
                  </a:moveTo>
                  <a:lnTo>
                    <a:pt x="201718" y="0"/>
                  </a:lnTo>
                  <a:cubicBezTo>
                    <a:pt x="311692" y="0"/>
                    <a:pt x="400844" y="87001"/>
                    <a:pt x="400844" y="194323"/>
                  </a:cubicBezTo>
                  <a:cubicBezTo>
                    <a:pt x="400844" y="301645"/>
                    <a:pt x="311692" y="388646"/>
                    <a:pt x="201718" y="388646"/>
                  </a:cubicBezTo>
                  <a:lnTo>
                    <a:pt x="2592" y="388645"/>
                  </a:lnTo>
                  <a:cubicBezTo>
                    <a:pt x="-2073" y="388126"/>
                    <a:pt x="1046" y="333878"/>
                    <a:pt x="737" y="286679"/>
                  </a:cubicBezTo>
                  <a:cubicBezTo>
                    <a:pt x="428" y="239480"/>
                    <a:pt x="428" y="153228"/>
                    <a:pt x="737" y="105448"/>
                  </a:cubicBezTo>
                  <a:cubicBezTo>
                    <a:pt x="1355" y="70299"/>
                    <a:pt x="1974" y="35149"/>
                    <a:pt x="2592" y="0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6" name="直接连接符 147"/>
            <p:cNvCxnSpPr>
              <a:stCxn id="202" idx="6"/>
              <a:endCxn id="223" idx="3"/>
            </p:cNvCxnSpPr>
            <p:nvPr/>
          </p:nvCxnSpPr>
          <p:spPr>
            <a:xfrm flipH="1" flipV="1">
              <a:off x="7669724" y="1159077"/>
              <a:ext cx="912470" cy="313059"/>
            </a:xfrm>
            <a:prstGeom prst="bentConnector3">
              <a:avLst>
                <a:gd name="adj1" fmla="val 35543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/>
            <p:cNvSpPr/>
            <p:nvPr/>
          </p:nvSpPr>
          <p:spPr>
            <a:xfrm>
              <a:off x="7015164" y="1025243"/>
              <a:ext cx="636388" cy="307777"/>
            </a:xfrm>
            <a:prstGeom prst="rect">
              <a:avLst/>
            </a:prstGeom>
          </p:spPr>
          <p:txBody>
            <a:bodyPr wrap="none" rIns="3600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Branch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7857573" y="2277315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zero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8" name="文本框 217"/>
          <p:cNvSpPr txBox="1"/>
          <p:nvPr/>
        </p:nvSpPr>
        <p:spPr>
          <a:xfrm>
            <a:off x="8499886" y="1127500"/>
            <a:ext cx="487116" cy="276999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直接连接符 274"/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59" name="直接连接符 158"/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7743" y="1136118"/>
            <a:ext cx="3214031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latin typeface="+mn-ea"/>
                <a:ea typeface="+mn-ea"/>
              </a:rPr>
              <a:t>单周期</a:t>
            </a:r>
            <a:r>
              <a:rPr lang="en-US" altLang="zh-CN" sz="2800" b="1" dirty="0">
                <a:latin typeface="+mn-ea"/>
                <a:ea typeface="+mn-ea"/>
              </a:rPr>
              <a:t>MIPS</a:t>
            </a:r>
            <a:r>
              <a:rPr lang="zh-CN" altLang="en-US" sz="2800" b="1" dirty="0">
                <a:latin typeface="+mn-ea"/>
                <a:ea typeface="+mn-ea"/>
              </a:rPr>
              <a:t>处理器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cxnSp>
        <p:nvCxnSpPr>
          <p:cNvPr id="28" name="肘形连接符 7"/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/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/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/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/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文本框 109"/>
          <p:cNvSpPr txBox="1"/>
          <p:nvPr/>
        </p:nvSpPr>
        <p:spPr>
          <a:xfrm>
            <a:off x="1750445" y="2462892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-1" fmla="*/ 0 w 10000"/>
                <a:gd name="connsiteY0-2" fmla="*/ 246 h 10246"/>
                <a:gd name="connsiteX1-3" fmla="*/ 5579 w 10000"/>
                <a:gd name="connsiteY1-4" fmla="*/ 0 h 10246"/>
                <a:gd name="connsiteX2-5" fmla="*/ 10000 w 10000"/>
                <a:gd name="connsiteY2-6" fmla="*/ 246 h 10246"/>
                <a:gd name="connsiteX3-7" fmla="*/ 8000 w 10000"/>
                <a:gd name="connsiteY3-8" fmla="*/ 10246 h 10246"/>
                <a:gd name="connsiteX4-9" fmla="*/ 2000 w 10000"/>
                <a:gd name="connsiteY4-10" fmla="*/ 10246 h 10246"/>
                <a:gd name="connsiteX5" fmla="*/ 0 w 10000"/>
                <a:gd name="connsiteY5" fmla="*/ 246 h 10246"/>
                <a:gd name="connsiteX0-11" fmla="*/ 0 w 10000"/>
                <a:gd name="connsiteY0-12" fmla="*/ 246 h 10246"/>
                <a:gd name="connsiteX1-13" fmla="*/ 6642 w 10000"/>
                <a:gd name="connsiteY1-14" fmla="*/ 0 h 10246"/>
                <a:gd name="connsiteX2-15" fmla="*/ 10000 w 10000"/>
                <a:gd name="connsiteY2-16" fmla="*/ 246 h 10246"/>
                <a:gd name="connsiteX3-17" fmla="*/ 8000 w 10000"/>
                <a:gd name="connsiteY3-18" fmla="*/ 10246 h 10246"/>
                <a:gd name="connsiteX4-19" fmla="*/ 2000 w 10000"/>
                <a:gd name="connsiteY4-20" fmla="*/ 10246 h 10246"/>
                <a:gd name="connsiteX5-21" fmla="*/ 0 w 10000"/>
                <a:gd name="connsiteY5-22" fmla="*/ 246 h 10246"/>
                <a:gd name="connsiteX0-23" fmla="*/ 0 w 10000"/>
                <a:gd name="connsiteY0-24" fmla="*/ 246 h 10246"/>
                <a:gd name="connsiteX1-25" fmla="*/ 2072 w 10000"/>
                <a:gd name="connsiteY1-26" fmla="*/ 0 h 10246"/>
                <a:gd name="connsiteX2-27" fmla="*/ 6642 w 10000"/>
                <a:gd name="connsiteY2-28" fmla="*/ 0 h 10246"/>
                <a:gd name="connsiteX3-29" fmla="*/ 10000 w 10000"/>
                <a:gd name="connsiteY3-30" fmla="*/ 246 h 10246"/>
                <a:gd name="connsiteX4-31" fmla="*/ 8000 w 10000"/>
                <a:gd name="connsiteY4-32" fmla="*/ 10246 h 10246"/>
                <a:gd name="connsiteX5-33" fmla="*/ 2000 w 10000"/>
                <a:gd name="connsiteY5-34" fmla="*/ 10246 h 10246"/>
                <a:gd name="connsiteX6" fmla="*/ 0 w 10000"/>
                <a:gd name="connsiteY6" fmla="*/ 246 h 10246"/>
                <a:gd name="connsiteX0-35" fmla="*/ 0 w 10000"/>
                <a:gd name="connsiteY0-36" fmla="*/ 246 h 10246"/>
                <a:gd name="connsiteX1-37" fmla="*/ 4091 w 10000"/>
                <a:gd name="connsiteY1-38" fmla="*/ 0 h 10246"/>
                <a:gd name="connsiteX2-39" fmla="*/ 6642 w 10000"/>
                <a:gd name="connsiteY2-40" fmla="*/ 0 h 10246"/>
                <a:gd name="connsiteX3-41" fmla="*/ 10000 w 10000"/>
                <a:gd name="connsiteY3-42" fmla="*/ 246 h 10246"/>
                <a:gd name="connsiteX4-43" fmla="*/ 8000 w 10000"/>
                <a:gd name="connsiteY4-44" fmla="*/ 10246 h 10246"/>
                <a:gd name="connsiteX5-45" fmla="*/ 2000 w 10000"/>
                <a:gd name="connsiteY5-46" fmla="*/ 10246 h 10246"/>
                <a:gd name="connsiteX6-47" fmla="*/ 0 w 10000"/>
                <a:gd name="connsiteY6-48" fmla="*/ 246 h 10246"/>
                <a:gd name="connsiteX0-49" fmla="*/ 0 w 10000"/>
                <a:gd name="connsiteY0-50" fmla="*/ 451 h 10451"/>
                <a:gd name="connsiteX1-51" fmla="*/ 4091 w 10000"/>
                <a:gd name="connsiteY1-52" fmla="*/ 205 h 10451"/>
                <a:gd name="connsiteX2-53" fmla="*/ 5366 w 10000"/>
                <a:gd name="connsiteY2-54" fmla="*/ 0 h 10451"/>
                <a:gd name="connsiteX3-55" fmla="*/ 6642 w 10000"/>
                <a:gd name="connsiteY3-56" fmla="*/ 205 h 10451"/>
                <a:gd name="connsiteX4-57" fmla="*/ 10000 w 10000"/>
                <a:gd name="connsiteY4-58" fmla="*/ 451 h 10451"/>
                <a:gd name="connsiteX5-59" fmla="*/ 8000 w 10000"/>
                <a:gd name="connsiteY5-60" fmla="*/ 10451 h 10451"/>
                <a:gd name="connsiteX6-61" fmla="*/ 2000 w 10000"/>
                <a:gd name="connsiteY6-62" fmla="*/ 10451 h 10451"/>
                <a:gd name="connsiteX7" fmla="*/ 0 w 10000"/>
                <a:gd name="connsiteY7" fmla="*/ 451 h 10451"/>
                <a:gd name="connsiteX0-63" fmla="*/ 0 w 10000"/>
                <a:gd name="connsiteY0-64" fmla="*/ 246 h 10246"/>
                <a:gd name="connsiteX1-65" fmla="*/ 4091 w 10000"/>
                <a:gd name="connsiteY1-66" fmla="*/ 0 h 10246"/>
                <a:gd name="connsiteX2-67" fmla="*/ 5260 w 10000"/>
                <a:gd name="connsiteY2-68" fmla="*/ 6161 h 10246"/>
                <a:gd name="connsiteX3-69" fmla="*/ 6642 w 10000"/>
                <a:gd name="connsiteY3-70" fmla="*/ 0 h 10246"/>
                <a:gd name="connsiteX4-71" fmla="*/ 10000 w 10000"/>
                <a:gd name="connsiteY4-72" fmla="*/ 246 h 10246"/>
                <a:gd name="connsiteX5-73" fmla="*/ 8000 w 10000"/>
                <a:gd name="connsiteY5-74" fmla="*/ 10246 h 10246"/>
                <a:gd name="connsiteX6-75" fmla="*/ 2000 w 10000"/>
                <a:gd name="connsiteY6-76" fmla="*/ 10246 h 10246"/>
                <a:gd name="connsiteX7-77" fmla="*/ 0 w 10000"/>
                <a:gd name="connsiteY7-78" fmla="*/ 246 h 10246"/>
                <a:gd name="connsiteX0-79" fmla="*/ 0 w 10000"/>
                <a:gd name="connsiteY0-80" fmla="*/ 246 h 10246"/>
                <a:gd name="connsiteX1-81" fmla="*/ 3666 w 10000"/>
                <a:gd name="connsiteY1-82" fmla="*/ 205 h 10246"/>
                <a:gd name="connsiteX2-83" fmla="*/ 5260 w 10000"/>
                <a:gd name="connsiteY2-84" fmla="*/ 6161 h 10246"/>
                <a:gd name="connsiteX3-85" fmla="*/ 6642 w 10000"/>
                <a:gd name="connsiteY3-86" fmla="*/ 0 h 10246"/>
                <a:gd name="connsiteX4-87" fmla="*/ 10000 w 10000"/>
                <a:gd name="connsiteY4-88" fmla="*/ 246 h 10246"/>
                <a:gd name="connsiteX5-89" fmla="*/ 8000 w 10000"/>
                <a:gd name="connsiteY5-90" fmla="*/ 10246 h 10246"/>
                <a:gd name="connsiteX6-91" fmla="*/ 2000 w 10000"/>
                <a:gd name="connsiteY6-92" fmla="*/ 10246 h 10246"/>
                <a:gd name="connsiteX7-93" fmla="*/ 0 w 10000"/>
                <a:gd name="connsiteY7-94" fmla="*/ 246 h 10246"/>
                <a:gd name="connsiteX0-95" fmla="*/ 0 w 10000"/>
                <a:gd name="connsiteY0-96" fmla="*/ 41 h 10041"/>
                <a:gd name="connsiteX1-97" fmla="*/ 3666 w 10000"/>
                <a:gd name="connsiteY1-98" fmla="*/ 0 h 10041"/>
                <a:gd name="connsiteX2-99" fmla="*/ 5260 w 10000"/>
                <a:gd name="connsiteY2-100" fmla="*/ 5956 h 10041"/>
                <a:gd name="connsiteX3-101" fmla="*/ 6323 w 10000"/>
                <a:gd name="connsiteY3-102" fmla="*/ 0 h 10041"/>
                <a:gd name="connsiteX4-103" fmla="*/ 10000 w 10000"/>
                <a:gd name="connsiteY4-104" fmla="*/ 41 h 10041"/>
                <a:gd name="connsiteX5-105" fmla="*/ 8000 w 10000"/>
                <a:gd name="connsiteY5-106" fmla="*/ 10041 h 10041"/>
                <a:gd name="connsiteX6-107" fmla="*/ 2000 w 10000"/>
                <a:gd name="connsiteY6-108" fmla="*/ 10041 h 10041"/>
                <a:gd name="connsiteX7-109" fmla="*/ 0 w 10000"/>
                <a:gd name="connsiteY7-110" fmla="*/ 41 h 10041"/>
                <a:gd name="connsiteX0-111" fmla="*/ 0 w 10000"/>
                <a:gd name="connsiteY0-112" fmla="*/ 41 h 10041"/>
                <a:gd name="connsiteX1-113" fmla="*/ 3666 w 10000"/>
                <a:gd name="connsiteY1-114" fmla="*/ 0 h 10041"/>
                <a:gd name="connsiteX2-115" fmla="*/ 5065 w 10000"/>
                <a:gd name="connsiteY2-116" fmla="*/ 5956 h 10041"/>
                <a:gd name="connsiteX3-117" fmla="*/ 6323 w 10000"/>
                <a:gd name="connsiteY3-118" fmla="*/ 0 h 10041"/>
                <a:gd name="connsiteX4-119" fmla="*/ 10000 w 10000"/>
                <a:gd name="connsiteY4-120" fmla="*/ 41 h 10041"/>
                <a:gd name="connsiteX5-121" fmla="*/ 8000 w 10000"/>
                <a:gd name="connsiteY5-122" fmla="*/ 10041 h 10041"/>
                <a:gd name="connsiteX6-123" fmla="*/ 2000 w 10000"/>
                <a:gd name="connsiteY6-124" fmla="*/ 10041 h 10041"/>
                <a:gd name="connsiteX7-125" fmla="*/ 0 w 10000"/>
                <a:gd name="connsiteY7-126" fmla="*/ 41 h 10041"/>
                <a:gd name="connsiteX0-127" fmla="*/ 0 w 10000"/>
                <a:gd name="connsiteY0-128" fmla="*/ 41 h 10041"/>
                <a:gd name="connsiteX1-129" fmla="*/ 3276 w 10000"/>
                <a:gd name="connsiteY1-130" fmla="*/ 94 h 10041"/>
                <a:gd name="connsiteX2-131" fmla="*/ 5065 w 10000"/>
                <a:gd name="connsiteY2-132" fmla="*/ 5956 h 10041"/>
                <a:gd name="connsiteX3-133" fmla="*/ 6323 w 10000"/>
                <a:gd name="connsiteY3-134" fmla="*/ 0 h 10041"/>
                <a:gd name="connsiteX4-135" fmla="*/ 10000 w 10000"/>
                <a:gd name="connsiteY4-136" fmla="*/ 41 h 10041"/>
                <a:gd name="connsiteX5-137" fmla="*/ 8000 w 10000"/>
                <a:gd name="connsiteY5-138" fmla="*/ 10041 h 10041"/>
                <a:gd name="connsiteX6-139" fmla="*/ 2000 w 10000"/>
                <a:gd name="connsiteY6-140" fmla="*/ 10041 h 10041"/>
                <a:gd name="connsiteX7-141" fmla="*/ 0 w 10000"/>
                <a:gd name="connsiteY7-142" fmla="*/ 41 h 10041"/>
                <a:gd name="connsiteX0-143" fmla="*/ 0 w 10000"/>
                <a:gd name="connsiteY0-144" fmla="*/ 135 h 10135"/>
                <a:gd name="connsiteX1-145" fmla="*/ 3276 w 10000"/>
                <a:gd name="connsiteY1-146" fmla="*/ 188 h 10135"/>
                <a:gd name="connsiteX2-147" fmla="*/ 5065 w 10000"/>
                <a:gd name="connsiteY2-148" fmla="*/ 6050 h 10135"/>
                <a:gd name="connsiteX3-149" fmla="*/ 6469 w 10000"/>
                <a:gd name="connsiteY3-150" fmla="*/ 0 h 10135"/>
                <a:gd name="connsiteX4-151" fmla="*/ 10000 w 10000"/>
                <a:gd name="connsiteY4-152" fmla="*/ 135 h 10135"/>
                <a:gd name="connsiteX5-153" fmla="*/ 8000 w 10000"/>
                <a:gd name="connsiteY5-154" fmla="*/ 10135 h 10135"/>
                <a:gd name="connsiteX6-155" fmla="*/ 2000 w 10000"/>
                <a:gd name="connsiteY6-156" fmla="*/ 10135 h 10135"/>
                <a:gd name="connsiteX7-157" fmla="*/ 0 w 10000"/>
                <a:gd name="connsiteY7-158" fmla="*/ 135 h 10135"/>
                <a:gd name="connsiteX0-159" fmla="*/ 0 w 10000"/>
                <a:gd name="connsiteY0-160" fmla="*/ 0 h 10000"/>
                <a:gd name="connsiteX1-161" fmla="*/ 3276 w 10000"/>
                <a:gd name="connsiteY1-162" fmla="*/ 53 h 10000"/>
                <a:gd name="connsiteX2-163" fmla="*/ 5065 w 10000"/>
                <a:gd name="connsiteY2-164" fmla="*/ 5915 h 10000"/>
                <a:gd name="connsiteX3-165" fmla="*/ 6469 w 10000"/>
                <a:gd name="connsiteY3-166" fmla="*/ 53 h 10000"/>
                <a:gd name="connsiteX4-167" fmla="*/ 10000 w 10000"/>
                <a:gd name="connsiteY4-168" fmla="*/ 0 h 10000"/>
                <a:gd name="connsiteX5-169" fmla="*/ 8000 w 10000"/>
                <a:gd name="connsiteY5-170" fmla="*/ 10000 h 10000"/>
                <a:gd name="connsiteX6-171" fmla="*/ 2000 w 10000"/>
                <a:gd name="connsiteY6-172" fmla="*/ 10000 h 10000"/>
                <a:gd name="connsiteX7-173" fmla="*/ 0 w 10000"/>
                <a:gd name="connsiteY7-174" fmla="*/ 0 h 10000"/>
                <a:gd name="connsiteX0-175" fmla="*/ 0 w 10000"/>
                <a:gd name="connsiteY0-176" fmla="*/ 0 h 10000"/>
                <a:gd name="connsiteX1-177" fmla="*/ 3276 w 10000"/>
                <a:gd name="connsiteY1-178" fmla="*/ 53 h 10000"/>
                <a:gd name="connsiteX2-179" fmla="*/ 4968 w 10000"/>
                <a:gd name="connsiteY2-180" fmla="*/ 5915 h 10000"/>
                <a:gd name="connsiteX3-181" fmla="*/ 6469 w 10000"/>
                <a:gd name="connsiteY3-182" fmla="*/ 53 h 10000"/>
                <a:gd name="connsiteX4-183" fmla="*/ 10000 w 10000"/>
                <a:gd name="connsiteY4-184" fmla="*/ 0 h 10000"/>
                <a:gd name="connsiteX5-185" fmla="*/ 8000 w 10000"/>
                <a:gd name="connsiteY5-186" fmla="*/ 10000 h 10000"/>
                <a:gd name="connsiteX6-187" fmla="*/ 2000 w 10000"/>
                <a:gd name="connsiteY6-188" fmla="*/ 10000 h 10000"/>
                <a:gd name="connsiteX7-189" fmla="*/ 0 w 10000"/>
                <a:gd name="connsiteY7-190" fmla="*/ 0 h 10000"/>
                <a:gd name="connsiteX0-191" fmla="*/ 0 w 10000"/>
                <a:gd name="connsiteY0-192" fmla="*/ 0 h 10000"/>
                <a:gd name="connsiteX1-193" fmla="*/ 3276 w 10000"/>
                <a:gd name="connsiteY1-194" fmla="*/ 53 h 10000"/>
                <a:gd name="connsiteX2-195" fmla="*/ 4968 w 10000"/>
                <a:gd name="connsiteY2-196" fmla="*/ 5915 h 10000"/>
                <a:gd name="connsiteX3-197" fmla="*/ 6469 w 10000"/>
                <a:gd name="connsiteY3-198" fmla="*/ 53 h 10000"/>
                <a:gd name="connsiteX4-199" fmla="*/ 8105 w 10000"/>
                <a:gd name="connsiteY4-200" fmla="*/ 16 h 10000"/>
                <a:gd name="connsiteX5-201" fmla="*/ 10000 w 10000"/>
                <a:gd name="connsiteY5-202" fmla="*/ 0 h 10000"/>
                <a:gd name="connsiteX6-203" fmla="*/ 8000 w 10000"/>
                <a:gd name="connsiteY6-204" fmla="*/ 10000 h 10000"/>
                <a:gd name="connsiteX7-205" fmla="*/ 2000 w 10000"/>
                <a:gd name="connsiteY7-206" fmla="*/ 10000 h 10000"/>
                <a:gd name="connsiteX8" fmla="*/ 0 w 10000"/>
                <a:gd name="connsiteY8" fmla="*/ 0 h 10000"/>
                <a:gd name="connsiteX0-207" fmla="*/ 0 w 10000"/>
                <a:gd name="connsiteY0-208" fmla="*/ 0 h 10000"/>
                <a:gd name="connsiteX1-209" fmla="*/ 1624 w 10000"/>
                <a:gd name="connsiteY1-210" fmla="*/ 16 h 10000"/>
                <a:gd name="connsiteX2-211" fmla="*/ 3276 w 10000"/>
                <a:gd name="connsiteY2-212" fmla="*/ 53 h 10000"/>
                <a:gd name="connsiteX3-213" fmla="*/ 4968 w 10000"/>
                <a:gd name="connsiteY3-214" fmla="*/ 5915 h 10000"/>
                <a:gd name="connsiteX4-215" fmla="*/ 6469 w 10000"/>
                <a:gd name="connsiteY4-216" fmla="*/ 53 h 10000"/>
                <a:gd name="connsiteX5-217" fmla="*/ 8105 w 10000"/>
                <a:gd name="connsiteY5-218" fmla="*/ 16 h 10000"/>
                <a:gd name="connsiteX6-219" fmla="*/ 10000 w 10000"/>
                <a:gd name="connsiteY6-220" fmla="*/ 0 h 10000"/>
                <a:gd name="connsiteX7-221" fmla="*/ 8000 w 10000"/>
                <a:gd name="connsiteY7-222" fmla="*/ 10000 h 10000"/>
                <a:gd name="connsiteX8-223" fmla="*/ 2000 w 10000"/>
                <a:gd name="connsiteY8-224" fmla="*/ 10000 h 10000"/>
                <a:gd name="connsiteX9" fmla="*/ 0 w 10000"/>
                <a:gd name="connsiteY9" fmla="*/ 0 h 10000"/>
                <a:gd name="connsiteX0-225" fmla="*/ 0 w 10000"/>
                <a:gd name="connsiteY0-226" fmla="*/ 0 h 10000"/>
                <a:gd name="connsiteX1-227" fmla="*/ 1624 w 10000"/>
                <a:gd name="connsiteY1-228" fmla="*/ 16 h 10000"/>
                <a:gd name="connsiteX2-229" fmla="*/ 3276 w 10000"/>
                <a:gd name="connsiteY2-230" fmla="*/ 53 h 10000"/>
                <a:gd name="connsiteX3-231" fmla="*/ 4968 w 10000"/>
                <a:gd name="connsiteY3-232" fmla="*/ 4229 h 10000"/>
                <a:gd name="connsiteX4-233" fmla="*/ 6469 w 10000"/>
                <a:gd name="connsiteY4-234" fmla="*/ 53 h 10000"/>
                <a:gd name="connsiteX5-235" fmla="*/ 8105 w 10000"/>
                <a:gd name="connsiteY5-236" fmla="*/ 16 h 10000"/>
                <a:gd name="connsiteX6-237" fmla="*/ 10000 w 10000"/>
                <a:gd name="connsiteY6-238" fmla="*/ 0 h 10000"/>
                <a:gd name="connsiteX7-239" fmla="*/ 8000 w 10000"/>
                <a:gd name="connsiteY7-240" fmla="*/ 10000 h 10000"/>
                <a:gd name="connsiteX8-241" fmla="*/ 2000 w 10000"/>
                <a:gd name="connsiteY8-242" fmla="*/ 10000 h 10000"/>
                <a:gd name="connsiteX9-243" fmla="*/ 0 w 10000"/>
                <a:gd name="connsiteY9-244" fmla="*/ 0 h 10000"/>
                <a:gd name="connsiteX0-245" fmla="*/ 0 w 10000"/>
                <a:gd name="connsiteY0-246" fmla="*/ 0 h 10000"/>
                <a:gd name="connsiteX1-247" fmla="*/ 1624 w 10000"/>
                <a:gd name="connsiteY1-248" fmla="*/ 16 h 10000"/>
                <a:gd name="connsiteX2-249" fmla="*/ 3276 w 10000"/>
                <a:gd name="connsiteY2-250" fmla="*/ 53 h 10000"/>
                <a:gd name="connsiteX3-251" fmla="*/ 4968 w 10000"/>
                <a:gd name="connsiteY3-252" fmla="*/ 4229 h 10000"/>
                <a:gd name="connsiteX4-253" fmla="*/ 6469 w 10000"/>
                <a:gd name="connsiteY4-254" fmla="*/ 53 h 10000"/>
                <a:gd name="connsiteX5-255" fmla="*/ 8105 w 10000"/>
                <a:gd name="connsiteY5-256" fmla="*/ 16 h 10000"/>
                <a:gd name="connsiteX6-257" fmla="*/ 10000 w 10000"/>
                <a:gd name="connsiteY6-258" fmla="*/ 0 h 10000"/>
                <a:gd name="connsiteX7-259" fmla="*/ 8954 w 10000"/>
                <a:gd name="connsiteY7-260" fmla="*/ 5056 h 10000"/>
                <a:gd name="connsiteX8-261" fmla="*/ 8000 w 10000"/>
                <a:gd name="connsiteY8-262" fmla="*/ 10000 h 10000"/>
                <a:gd name="connsiteX9-263" fmla="*/ 2000 w 10000"/>
                <a:gd name="connsiteY9-264" fmla="*/ 10000 h 10000"/>
                <a:gd name="connsiteX10" fmla="*/ 0 w 10000"/>
                <a:gd name="connsiteY10" fmla="*/ 0 h 10000"/>
                <a:gd name="connsiteX0-265" fmla="*/ 0 w 10000"/>
                <a:gd name="connsiteY0-266" fmla="*/ 59 h 10059"/>
                <a:gd name="connsiteX1-267" fmla="*/ 1624 w 10000"/>
                <a:gd name="connsiteY1-268" fmla="*/ 75 h 10059"/>
                <a:gd name="connsiteX2-269" fmla="*/ 3276 w 10000"/>
                <a:gd name="connsiteY2-270" fmla="*/ 112 h 10059"/>
                <a:gd name="connsiteX3-271" fmla="*/ 4968 w 10000"/>
                <a:gd name="connsiteY3-272" fmla="*/ 4288 h 10059"/>
                <a:gd name="connsiteX4-273" fmla="*/ 6469 w 10000"/>
                <a:gd name="connsiteY4-274" fmla="*/ 0 h 10059"/>
                <a:gd name="connsiteX5-275" fmla="*/ 8105 w 10000"/>
                <a:gd name="connsiteY5-276" fmla="*/ 75 h 10059"/>
                <a:gd name="connsiteX6-277" fmla="*/ 10000 w 10000"/>
                <a:gd name="connsiteY6-278" fmla="*/ 59 h 10059"/>
                <a:gd name="connsiteX7-279" fmla="*/ 8954 w 10000"/>
                <a:gd name="connsiteY7-280" fmla="*/ 5115 h 10059"/>
                <a:gd name="connsiteX8-281" fmla="*/ 8000 w 10000"/>
                <a:gd name="connsiteY8-282" fmla="*/ 10059 h 10059"/>
                <a:gd name="connsiteX9-283" fmla="*/ 2000 w 10000"/>
                <a:gd name="connsiteY9-284" fmla="*/ 10059 h 10059"/>
                <a:gd name="connsiteX10-285" fmla="*/ 0 w 10000"/>
                <a:gd name="connsiteY10-286" fmla="*/ 59 h 10059"/>
                <a:gd name="connsiteX0-287" fmla="*/ 0 w 10000"/>
                <a:gd name="connsiteY0-288" fmla="*/ 96 h 10096"/>
                <a:gd name="connsiteX1-289" fmla="*/ 1624 w 10000"/>
                <a:gd name="connsiteY1-290" fmla="*/ 112 h 10096"/>
                <a:gd name="connsiteX2-291" fmla="*/ 3276 w 10000"/>
                <a:gd name="connsiteY2-292" fmla="*/ 149 h 10096"/>
                <a:gd name="connsiteX3-293" fmla="*/ 4968 w 10000"/>
                <a:gd name="connsiteY3-294" fmla="*/ 4325 h 10096"/>
                <a:gd name="connsiteX4-295" fmla="*/ 6469 w 10000"/>
                <a:gd name="connsiteY4-296" fmla="*/ 37 h 10096"/>
                <a:gd name="connsiteX5-297" fmla="*/ 8105 w 10000"/>
                <a:gd name="connsiteY5-298" fmla="*/ 0 h 10096"/>
                <a:gd name="connsiteX6-299" fmla="*/ 10000 w 10000"/>
                <a:gd name="connsiteY6-300" fmla="*/ 96 h 10096"/>
                <a:gd name="connsiteX7-301" fmla="*/ 8954 w 10000"/>
                <a:gd name="connsiteY7-302" fmla="*/ 5152 h 10096"/>
                <a:gd name="connsiteX8-303" fmla="*/ 8000 w 10000"/>
                <a:gd name="connsiteY8-304" fmla="*/ 10096 h 10096"/>
                <a:gd name="connsiteX9-305" fmla="*/ 2000 w 10000"/>
                <a:gd name="connsiteY9-306" fmla="*/ 10096 h 10096"/>
                <a:gd name="connsiteX10-307" fmla="*/ 0 w 10000"/>
                <a:gd name="connsiteY10-308" fmla="*/ 96 h 10096"/>
                <a:gd name="connsiteX0-309" fmla="*/ 0 w 10000"/>
                <a:gd name="connsiteY0-310" fmla="*/ 59 h 10059"/>
                <a:gd name="connsiteX1-311" fmla="*/ 1624 w 10000"/>
                <a:gd name="connsiteY1-312" fmla="*/ 75 h 10059"/>
                <a:gd name="connsiteX2-313" fmla="*/ 3276 w 10000"/>
                <a:gd name="connsiteY2-314" fmla="*/ 112 h 10059"/>
                <a:gd name="connsiteX3-315" fmla="*/ 4968 w 10000"/>
                <a:gd name="connsiteY3-316" fmla="*/ 4288 h 10059"/>
                <a:gd name="connsiteX4-317" fmla="*/ 6469 w 10000"/>
                <a:gd name="connsiteY4-318" fmla="*/ 0 h 10059"/>
                <a:gd name="connsiteX5-319" fmla="*/ 10000 w 10000"/>
                <a:gd name="connsiteY5-320" fmla="*/ 59 h 10059"/>
                <a:gd name="connsiteX6-321" fmla="*/ 8954 w 10000"/>
                <a:gd name="connsiteY6-322" fmla="*/ 5115 h 10059"/>
                <a:gd name="connsiteX7-323" fmla="*/ 8000 w 10000"/>
                <a:gd name="connsiteY7-324" fmla="*/ 10059 h 10059"/>
                <a:gd name="connsiteX8-325" fmla="*/ 2000 w 10000"/>
                <a:gd name="connsiteY8-326" fmla="*/ 10059 h 10059"/>
                <a:gd name="connsiteX9-327" fmla="*/ 0 w 10000"/>
                <a:gd name="connsiteY9-328" fmla="*/ 59 h 10059"/>
                <a:gd name="connsiteX0-329" fmla="*/ 0 w 10000"/>
                <a:gd name="connsiteY0-330" fmla="*/ 59 h 10059"/>
                <a:gd name="connsiteX1-331" fmla="*/ 3276 w 10000"/>
                <a:gd name="connsiteY1-332" fmla="*/ 112 h 10059"/>
                <a:gd name="connsiteX2-333" fmla="*/ 4968 w 10000"/>
                <a:gd name="connsiteY2-334" fmla="*/ 4288 h 10059"/>
                <a:gd name="connsiteX3-335" fmla="*/ 6469 w 10000"/>
                <a:gd name="connsiteY3-336" fmla="*/ 0 h 10059"/>
                <a:gd name="connsiteX4-337" fmla="*/ 10000 w 10000"/>
                <a:gd name="connsiteY4-338" fmla="*/ 59 h 10059"/>
                <a:gd name="connsiteX5-339" fmla="*/ 8954 w 10000"/>
                <a:gd name="connsiteY5-340" fmla="*/ 5115 h 10059"/>
                <a:gd name="connsiteX6-341" fmla="*/ 8000 w 10000"/>
                <a:gd name="connsiteY6-342" fmla="*/ 10059 h 10059"/>
                <a:gd name="connsiteX7-343" fmla="*/ 2000 w 10000"/>
                <a:gd name="connsiteY7-344" fmla="*/ 10059 h 10059"/>
                <a:gd name="connsiteX8-345" fmla="*/ 0 w 10000"/>
                <a:gd name="connsiteY8-346" fmla="*/ 59 h 100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  <a:cxn ang="0">
                  <a:pos x="connsiteX7-77" y="connsiteY7-78"/>
                </a:cxn>
                <a:cxn ang="0">
                  <a:pos x="connsiteX8-223" y="connsiteY8-224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/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/>
          <p:cNvCxnSpPr>
            <a:stCxn id="49" idx="3"/>
            <a:endCxn id="187" idx="1"/>
          </p:cNvCxnSpPr>
          <p:nvPr/>
        </p:nvCxnSpPr>
        <p:spPr>
          <a:xfrm flipV="1">
            <a:off x="6617674" y="4105608"/>
            <a:ext cx="427616" cy="1361711"/>
          </a:xfrm>
          <a:prstGeom prst="bentConnector3">
            <a:avLst>
              <a:gd name="adj1" fmla="val 556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037490" y="2292605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853168" y="5083455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6" name="肘形连接符 121"/>
          <p:cNvCxnSpPr>
            <a:stCxn id="152" idx="3"/>
            <a:endCxn id="196" idx="1"/>
          </p:cNvCxnSpPr>
          <p:nvPr/>
        </p:nvCxnSpPr>
        <p:spPr>
          <a:xfrm flipV="1">
            <a:off x="9517372" y="2814252"/>
            <a:ext cx="1829997" cy="2943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206"/>
          <p:cNvCxnSpPr>
            <a:stCxn id="32" idx="3"/>
            <a:endCxn id="209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67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6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1">
                  <a:blip r:embed="rId1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/>
          <p:cNvCxnSpPr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68"/>
          <p:cNvCxnSpPr>
            <a:stCxn id="139" idx="3"/>
            <a:endCxn id="228" idx="1"/>
          </p:cNvCxnSpPr>
          <p:nvPr/>
        </p:nvCxnSpPr>
        <p:spPr>
          <a:xfrm flipH="1" flipV="1">
            <a:off x="878473" y="2569169"/>
            <a:ext cx="2959374" cy="1784649"/>
          </a:xfrm>
          <a:prstGeom prst="bentConnector5">
            <a:avLst>
              <a:gd name="adj1" fmla="val -7725"/>
              <a:gd name="adj2" fmla="val -38645"/>
              <a:gd name="adj3" fmla="val 1210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6" name="肘形连接符 195"/>
          <p:cNvCxnSpPr>
            <a:stCxn id="227" idx="2"/>
          </p:cNvCxnSpPr>
          <p:nvPr/>
        </p:nvCxnSpPr>
        <p:spPr>
          <a:xfrm>
            <a:off x="1056469" y="2699347"/>
            <a:ext cx="1183878" cy="1456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文本框 159"/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/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9" name="肘形连接符 127"/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/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/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肘形连接符 79"/>
          <p:cNvCxnSpPr>
            <a:stCxn id="185" idx="2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/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185" name="流程图: 手动操作 184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88" name="肘形连接符 151"/>
          <p:cNvCxnSpPr>
            <a:endCxn id="186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873127" y="4200609"/>
            <a:ext cx="80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srcbmux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94" name="流程图: 手动操作 19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7" name="肘形连接符 176"/>
          <p:cNvCxnSpPr>
            <a:endCxn id="195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11061201" y="2943366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resmux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99" name="肘形连接符 121"/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130"/>
          <p:cNvCxnSpPr>
            <a:stCxn id="208" idx="2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4939614" y="42851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grpSp>
        <p:nvGrpSpPr>
          <p:cNvPr id="207" name="组合 206"/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8" name="流程图: 手动操作 207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4960653" y="455747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[15:11]</a:t>
            </a:r>
            <a:endParaRPr lang="zh-CN" altLang="en-US" sz="12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5" name="肘形连接符 206"/>
          <p:cNvCxnSpPr>
            <a:stCxn id="32" idx="3"/>
            <a:endCxn id="210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76469" y="2423325"/>
            <a:ext cx="209236" cy="552044"/>
            <a:chOff x="7428438" y="4626389"/>
            <a:chExt cx="209236" cy="552044"/>
          </a:xfrm>
        </p:grpSpPr>
        <p:sp>
          <p:nvSpPr>
            <p:cNvPr id="227" name="流程图: 手动操作 226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7430442" y="4641428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7430442" y="4907681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30" name="文本框 229"/>
          <p:cNvSpPr txBox="1"/>
          <p:nvPr/>
        </p:nvSpPr>
        <p:spPr>
          <a:xfrm>
            <a:off x="606632" y="2991788"/>
            <a:ext cx="73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pcbrmux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32" name="流程图: 数据 231"/>
          <p:cNvSpPr/>
          <p:nvPr/>
        </p:nvSpPr>
        <p:spPr>
          <a:xfrm flipH="1">
            <a:off x="7598523" y="5228396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8969279" y="5195757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4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-1" fmla="*/ 0 w 10000"/>
                    <a:gd name="connsiteY0-2" fmla="*/ 246 h 10246"/>
                    <a:gd name="connsiteX1-3" fmla="*/ 5579 w 10000"/>
                    <a:gd name="connsiteY1-4" fmla="*/ 0 h 10246"/>
                    <a:gd name="connsiteX2-5" fmla="*/ 10000 w 10000"/>
                    <a:gd name="connsiteY2-6" fmla="*/ 246 h 10246"/>
                    <a:gd name="connsiteX3-7" fmla="*/ 8000 w 10000"/>
                    <a:gd name="connsiteY3-8" fmla="*/ 10246 h 10246"/>
                    <a:gd name="connsiteX4-9" fmla="*/ 2000 w 10000"/>
                    <a:gd name="connsiteY4-10" fmla="*/ 10246 h 10246"/>
                    <a:gd name="connsiteX5" fmla="*/ 0 w 10000"/>
                    <a:gd name="connsiteY5" fmla="*/ 246 h 10246"/>
                    <a:gd name="connsiteX0-11" fmla="*/ 0 w 10000"/>
                    <a:gd name="connsiteY0-12" fmla="*/ 246 h 10246"/>
                    <a:gd name="connsiteX1-13" fmla="*/ 6642 w 10000"/>
                    <a:gd name="connsiteY1-14" fmla="*/ 0 h 10246"/>
                    <a:gd name="connsiteX2-15" fmla="*/ 10000 w 10000"/>
                    <a:gd name="connsiteY2-16" fmla="*/ 246 h 10246"/>
                    <a:gd name="connsiteX3-17" fmla="*/ 8000 w 10000"/>
                    <a:gd name="connsiteY3-18" fmla="*/ 10246 h 10246"/>
                    <a:gd name="connsiteX4-19" fmla="*/ 2000 w 10000"/>
                    <a:gd name="connsiteY4-20" fmla="*/ 10246 h 10246"/>
                    <a:gd name="connsiteX5-21" fmla="*/ 0 w 10000"/>
                    <a:gd name="connsiteY5-22" fmla="*/ 246 h 10246"/>
                    <a:gd name="connsiteX0-23" fmla="*/ 0 w 10000"/>
                    <a:gd name="connsiteY0-24" fmla="*/ 246 h 10246"/>
                    <a:gd name="connsiteX1-25" fmla="*/ 2072 w 10000"/>
                    <a:gd name="connsiteY1-26" fmla="*/ 0 h 10246"/>
                    <a:gd name="connsiteX2-27" fmla="*/ 6642 w 10000"/>
                    <a:gd name="connsiteY2-28" fmla="*/ 0 h 10246"/>
                    <a:gd name="connsiteX3-29" fmla="*/ 10000 w 10000"/>
                    <a:gd name="connsiteY3-30" fmla="*/ 246 h 10246"/>
                    <a:gd name="connsiteX4-31" fmla="*/ 8000 w 10000"/>
                    <a:gd name="connsiteY4-32" fmla="*/ 10246 h 10246"/>
                    <a:gd name="connsiteX5-33" fmla="*/ 2000 w 10000"/>
                    <a:gd name="connsiteY5-34" fmla="*/ 10246 h 10246"/>
                    <a:gd name="connsiteX6" fmla="*/ 0 w 10000"/>
                    <a:gd name="connsiteY6" fmla="*/ 246 h 10246"/>
                    <a:gd name="connsiteX0-35" fmla="*/ 0 w 10000"/>
                    <a:gd name="connsiteY0-36" fmla="*/ 246 h 10246"/>
                    <a:gd name="connsiteX1-37" fmla="*/ 4091 w 10000"/>
                    <a:gd name="connsiteY1-38" fmla="*/ 0 h 10246"/>
                    <a:gd name="connsiteX2-39" fmla="*/ 6642 w 10000"/>
                    <a:gd name="connsiteY2-40" fmla="*/ 0 h 10246"/>
                    <a:gd name="connsiteX3-41" fmla="*/ 10000 w 10000"/>
                    <a:gd name="connsiteY3-42" fmla="*/ 246 h 10246"/>
                    <a:gd name="connsiteX4-43" fmla="*/ 8000 w 10000"/>
                    <a:gd name="connsiteY4-44" fmla="*/ 10246 h 10246"/>
                    <a:gd name="connsiteX5-45" fmla="*/ 2000 w 10000"/>
                    <a:gd name="connsiteY5-46" fmla="*/ 10246 h 10246"/>
                    <a:gd name="connsiteX6-47" fmla="*/ 0 w 10000"/>
                    <a:gd name="connsiteY6-48" fmla="*/ 246 h 10246"/>
                    <a:gd name="connsiteX0-49" fmla="*/ 0 w 10000"/>
                    <a:gd name="connsiteY0-50" fmla="*/ 451 h 10451"/>
                    <a:gd name="connsiteX1-51" fmla="*/ 4091 w 10000"/>
                    <a:gd name="connsiteY1-52" fmla="*/ 205 h 10451"/>
                    <a:gd name="connsiteX2-53" fmla="*/ 5366 w 10000"/>
                    <a:gd name="connsiteY2-54" fmla="*/ 0 h 10451"/>
                    <a:gd name="connsiteX3-55" fmla="*/ 6642 w 10000"/>
                    <a:gd name="connsiteY3-56" fmla="*/ 205 h 10451"/>
                    <a:gd name="connsiteX4-57" fmla="*/ 10000 w 10000"/>
                    <a:gd name="connsiteY4-58" fmla="*/ 451 h 10451"/>
                    <a:gd name="connsiteX5-59" fmla="*/ 8000 w 10000"/>
                    <a:gd name="connsiteY5-60" fmla="*/ 10451 h 10451"/>
                    <a:gd name="connsiteX6-61" fmla="*/ 2000 w 10000"/>
                    <a:gd name="connsiteY6-62" fmla="*/ 10451 h 10451"/>
                    <a:gd name="connsiteX7" fmla="*/ 0 w 10000"/>
                    <a:gd name="connsiteY7" fmla="*/ 451 h 10451"/>
                    <a:gd name="connsiteX0-63" fmla="*/ 0 w 10000"/>
                    <a:gd name="connsiteY0-64" fmla="*/ 246 h 10246"/>
                    <a:gd name="connsiteX1-65" fmla="*/ 4091 w 10000"/>
                    <a:gd name="connsiteY1-66" fmla="*/ 0 h 10246"/>
                    <a:gd name="connsiteX2-67" fmla="*/ 5260 w 10000"/>
                    <a:gd name="connsiteY2-68" fmla="*/ 6161 h 10246"/>
                    <a:gd name="connsiteX3-69" fmla="*/ 6642 w 10000"/>
                    <a:gd name="connsiteY3-70" fmla="*/ 0 h 10246"/>
                    <a:gd name="connsiteX4-71" fmla="*/ 10000 w 10000"/>
                    <a:gd name="connsiteY4-72" fmla="*/ 246 h 10246"/>
                    <a:gd name="connsiteX5-73" fmla="*/ 8000 w 10000"/>
                    <a:gd name="connsiteY5-74" fmla="*/ 10246 h 10246"/>
                    <a:gd name="connsiteX6-75" fmla="*/ 2000 w 10000"/>
                    <a:gd name="connsiteY6-76" fmla="*/ 10246 h 10246"/>
                    <a:gd name="connsiteX7-77" fmla="*/ 0 w 10000"/>
                    <a:gd name="connsiteY7-78" fmla="*/ 246 h 10246"/>
                    <a:gd name="connsiteX0-79" fmla="*/ 0 w 10000"/>
                    <a:gd name="connsiteY0-80" fmla="*/ 246 h 10246"/>
                    <a:gd name="connsiteX1-81" fmla="*/ 3666 w 10000"/>
                    <a:gd name="connsiteY1-82" fmla="*/ 205 h 10246"/>
                    <a:gd name="connsiteX2-83" fmla="*/ 5260 w 10000"/>
                    <a:gd name="connsiteY2-84" fmla="*/ 6161 h 10246"/>
                    <a:gd name="connsiteX3-85" fmla="*/ 6642 w 10000"/>
                    <a:gd name="connsiteY3-86" fmla="*/ 0 h 10246"/>
                    <a:gd name="connsiteX4-87" fmla="*/ 10000 w 10000"/>
                    <a:gd name="connsiteY4-88" fmla="*/ 246 h 10246"/>
                    <a:gd name="connsiteX5-89" fmla="*/ 8000 w 10000"/>
                    <a:gd name="connsiteY5-90" fmla="*/ 10246 h 10246"/>
                    <a:gd name="connsiteX6-91" fmla="*/ 2000 w 10000"/>
                    <a:gd name="connsiteY6-92" fmla="*/ 10246 h 10246"/>
                    <a:gd name="connsiteX7-93" fmla="*/ 0 w 10000"/>
                    <a:gd name="connsiteY7-94" fmla="*/ 246 h 10246"/>
                    <a:gd name="connsiteX0-95" fmla="*/ 0 w 10000"/>
                    <a:gd name="connsiteY0-96" fmla="*/ 41 h 10041"/>
                    <a:gd name="connsiteX1-97" fmla="*/ 3666 w 10000"/>
                    <a:gd name="connsiteY1-98" fmla="*/ 0 h 10041"/>
                    <a:gd name="connsiteX2-99" fmla="*/ 5260 w 10000"/>
                    <a:gd name="connsiteY2-100" fmla="*/ 5956 h 10041"/>
                    <a:gd name="connsiteX3-101" fmla="*/ 6323 w 10000"/>
                    <a:gd name="connsiteY3-102" fmla="*/ 0 h 10041"/>
                    <a:gd name="connsiteX4-103" fmla="*/ 10000 w 10000"/>
                    <a:gd name="connsiteY4-104" fmla="*/ 41 h 10041"/>
                    <a:gd name="connsiteX5-105" fmla="*/ 8000 w 10000"/>
                    <a:gd name="connsiteY5-106" fmla="*/ 10041 h 10041"/>
                    <a:gd name="connsiteX6-107" fmla="*/ 2000 w 10000"/>
                    <a:gd name="connsiteY6-108" fmla="*/ 10041 h 10041"/>
                    <a:gd name="connsiteX7-109" fmla="*/ 0 w 10000"/>
                    <a:gd name="connsiteY7-110" fmla="*/ 41 h 10041"/>
                    <a:gd name="connsiteX0-111" fmla="*/ 0 w 10000"/>
                    <a:gd name="connsiteY0-112" fmla="*/ 41 h 10041"/>
                    <a:gd name="connsiteX1-113" fmla="*/ 3666 w 10000"/>
                    <a:gd name="connsiteY1-114" fmla="*/ 0 h 10041"/>
                    <a:gd name="connsiteX2-115" fmla="*/ 5065 w 10000"/>
                    <a:gd name="connsiteY2-116" fmla="*/ 5956 h 10041"/>
                    <a:gd name="connsiteX3-117" fmla="*/ 6323 w 10000"/>
                    <a:gd name="connsiteY3-118" fmla="*/ 0 h 10041"/>
                    <a:gd name="connsiteX4-119" fmla="*/ 10000 w 10000"/>
                    <a:gd name="connsiteY4-120" fmla="*/ 41 h 10041"/>
                    <a:gd name="connsiteX5-121" fmla="*/ 8000 w 10000"/>
                    <a:gd name="connsiteY5-122" fmla="*/ 10041 h 10041"/>
                    <a:gd name="connsiteX6-123" fmla="*/ 2000 w 10000"/>
                    <a:gd name="connsiteY6-124" fmla="*/ 10041 h 10041"/>
                    <a:gd name="connsiteX7-125" fmla="*/ 0 w 10000"/>
                    <a:gd name="connsiteY7-126" fmla="*/ 41 h 10041"/>
                    <a:gd name="connsiteX0-127" fmla="*/ 0 w 10000"/>
                    <a:gd name="connsiteY0-128" fmla="*/ 41 h 10041"/>
                    <a:gd name="connsiteX1-129" fmla="*/ 3276 w 10000"/>
                    <a:gd name="connsiteY1-130" fmla="*/ 94 h 10041"/>
                    <a:gd name="connsiteX2-131" fmla="*/ 5065 w 10000"/>
                    <a:gd name="connsiteY2-132" fmla="*/ 5956 h 10041"/>
                    <a:gd name="connsiteX3-133" fmla="*/ 6323 w 10000"/>
                    <a:gd name="connsiteY3-134" fmla="*/ 0 h 10041"/>
                    <a:gd name="connsiteX4-135" fmla="*/ 10000 w 10000"/>
                    <a:gd name="connsiteY4-136" fmla="*/ 41 h 10041"/>
                    <a:gd name="connsiteX5-137" fmla="*/ 8000 w 10000"/>
                    <a:gd name="connsiteY5-138" fmla="*/ 10041 h 10041"/>
                    <a:gd name="connsiteX6-139" fmla="*/ 2000 w 10000"/>
                    <a:gd name="connsiteY6-140" fmla="*/ 10041 h 10041"/>
                    <a:gd name="connsiteX7-141" fmla="*/ 0 w 10000"/>
                    <a:gd name="connsiteY7-142" fmla="*/ 41 h 10041"/>
                    <a:gd name="connsiteX0-143" fmla="*/ 0 w 10000"/>
                    <a:gd name="connsiteY0-144" fmla="*/ 135 h 10135"/>
                    <a:gd name="connsiteX1-145" fmla="*/ 3276 w 10000"/>
                    <a:gd name="connsiteY1-146" fmla="*/ 188 h 10135"/>
                    <a:gd name="connsiteX2-147" fmla="*/ 5065 w 10000"/>
                    <a:gd name="connsiteY2-148" fmla="*/ 6050 h 10135"/>
                    <a:gd name="connsiteX3-149" fmla="*/ 6469 w 10000"/>
                    <a:gd name="connsiteY3-150" fmla="*/ 0 h 10135"/>
                    <a:gd name="connsiteX4-151" fmla="*/ 10000 w 10000"/>
                    <a:gd name="connsiteY4-152" fmla="*/ 135 h 10135"/>
                    <a:gd name="connsiteX5-153" fmla="*/ 8000 w 10000"/>
                    <a:gd name="connsiteY5-154" fmla="*/ 10135 h 10135"/>
                    <a:gd name="connsiteX6-155" fmla="*/ 2000 w 10000"/>
                    <a:gd name="connsiteY6-156" fmla="*/ 10135 h 10135"/>
                    <a:gd name="connsiteX7-157" fmla="*/ 0 w 10000"/>
                    <a:gd name="connsiteY7-158" fmla="*/ 135 h 10135"/>
                    <a:gd name="connsiteX0-159" fmla="*/ 0 w 10000"/>
                    <a:gd name="connsiteY0-160" fmla="*/ 0 h 10000"/>
                    <a:gd name="connsiteX1-161" fmla="*/ 3276 w 10000"/>
                    <a:gd name="connsiteY1-162" fmla="*/ 53 h 10000"/>
                    <a:gd name="connsiteX2-163" fmla="*/ 5065 w 10000"/>
                    <a:gd name="connsiteY2-164" fmla="*/ 5915 h 10000"/>
                    <a:gd name="connsiteX3-165" fmla="*/ 6469 w 10000"/>
                    <a:gd name="connsiteY3-166" fmla="*/ 53 h 10000"/>
                    <a:gd name="connsiteX4-167" fmla="*/ 10000 w 10000"/>
                    <a:gd name="connsiteY4-168" fmla="*/ 0 h 10000"/>
                    <a:gd name="connsiteX5-169" fmla="*/ 8000 w 10000"/>
                    <a:gd name="connsiteY5-170" fmla="*/ 10000 h 10000"/>
                    <a:gd name="connsiteX6-171" fmla="*/ 2000 w 10000"/>
                    <a:gd name="connsiteY6-172" fmla="*/ 10000 h 10000"/>
                    <a:gd name="connsiteX7-173" fmla="*/ 0 w 10000"/>
                    <a:gd name="connsiteY7-174" fmla="*/ 0 h 10000"/>
                    <a:gd name="connsiteX0-175" fmla="*/ 0 w 10000"/>
                    <a:gd name="connsiteY0-176" fmla="*/ 0 h 10000"/>
                    <a:gd name="connsiteX1-177" fmla="*/ 3276 w 10000"/>
                    <a:gd name="connsiteY1-178" fmla="*/ 53 h 10000"/>
                    <a:gd name="connsiteX2-179" fmla="*/ 4968 w 10000"/>
                    <a:gd name="connsiteY2-180" fmla="*/ 5915 h 10000"/>
                    <a:gd name="connsiteX3-181" fmla="*/ 6469 w 10000"/>
                    <a:gd name="connsiteY3-182" fmla="*/ 53 h 10000"/>
                    <a:gd name="connsiteX4-183" fmla="*/ 10000 w 10000"/>
                    <a:gd name="connsiteY4-184" fmla="*/ 0 h 10000"/>
                    <a:gd name="connsiteX5-185" fmla="*/ 8000 w 10000"/>
                    <a:gd name="connsiteY5-186" fmla="*/ 10000 h 10000"/>
                    <a:gd name="connsiteX6-187" fmla="*/ 2000 w 10000"/>
                    <a:gd name="connsiteY6-188" fmla="*/ 10000 h 10000"/>
                    <a:gd name="connsiteX7-189" fmla="*/ 0 w 10000"/>
                    <a:gd name="connsiteY7-190" fmla="*/ 0 h 10000"/>
                    <a:gd name="connsiteX0-191" fmla="*/ 0 w 10000"/>
                    <a:gd name="connsiteY0-192" fmla="*/ 0 h 10000"/>
                    <a:gd name="connsiteX1-193" fmla="*/ 3276 w 10000"/>
                    <a:gd name="connsiteY1-194" fmla="*/ 53 h 10000"/>
                    <a:gd name="connsiteX2-195" fmla="*/ 4968 w 10000"/>
                    <a:gd name="connsiteY2-196" fmla="*/ 5915 h 10000"/>
                    <a:gd name="connsiteX3-197" fmla="*/ 6469 w 10000"/>
                    <a:gd name="connsiteY3-198" fmla="*/ 53 h 10000"/>
                    <a:gd name="connsiteX4-199" fmla="*/ 8105 w 10000"/>
                    <a:gd name="connsiteY4-200" fmla="*/ 16 h 10000"/>
                    <a:gd name="connsiteX5-201" fmla="*/ 10000 w 10000"/>
                    <a:gd name="connsiteY5-202" fmla="*/ 0 h 10000"/>
                    <a:gd name="connsiteX6-203" fmla="*/ 8000 w 10000"/>
                    <a:gd name="connsiteY6-204" fmla="*/ 10000 h 10000"/>
                    <a:gd name="connsiteX7-205" fmla="*/ 2000 w 10000"/>
                    <a:gd name="connsiteY7-206" fmla="*/ 10000 h 10000"/>
                    <a:gd name="connsiteX8" fmla="*/ 0 w 10000"/>
                    <a:gd name="connsiteY8" fmla="*/ 0 h 10000"/>
                    <a:gd name="connsiteX0-207" fmla="*/ 0 w 10000"/>
                    <a:gd name="connsiteY0-208" fmla="*/ 0 h 10000"/>
                    <a:gd name="connsiteX1-209" fmla="*/ 1624 w 10000"/>
                    <a:gd name="connsiteY1-210" fmla="*/ 16 h 10000"/>
                    <a:gd name="connsiteX2-211" fmla="*/ 3276 w 10000"/>
                    <a:gd name="connsiteY2-212" fmla="*/ 53 h 10000"/>
                    <a:gd name="connsiteX3-213" fmla="*/ 4968 w 10000"/>
                    <a:gd name="connsiteY3-214" fmla="*/ 5915 h 10000"/>
                    <a:gd name="connsiteX4-215" fmla="*/ 6469 w 10000"/>
                    <a:gd name="connsiteY4-216" fmla="*/ 53 h 10000"/>
                    <a:gd name="connsiteX5-217" fmla="*/ 8105 w 10000"/>
                    <a:gd name="connsiteY5-218" fmla="*/ 16 h 10000"/>
                    <a:gd name="connsiteX6-219" fmla="*/ 10000 w 10000"/>
                    <a:gd name="connsiteY6-220" fmla="*/ 0 h 10000"/>
                    <a:gd name="connsiteX7-221" fmla="*/ 8000 w 10000"/>
                    <a:gd name="connsiteY7-222" fmla="*/ 10000 h 10000"/>
                    <a:gd name="connsiteX8-223" fmla="*/ 2000 w 10000"/>
                    <a:gd name="connsiteY8-224" fmla="*/ 10000 h 10000"/>
                    <a:gd name="connsiteX9" fmla="*/ 0 w 10000"/>
                    <a:gd name="connsiteY9" fmla="*/ 0 h 10000"/>
                    <a:gd name="connsiteX0-225" fmla="*/ 0 w 10000"/>
                    <a:gd name="connsiteY0-226" fmla="*/ 0 h 10000"/>
                    <a:gd name="connsiteX1-227" fmla="*/ 1624 w 10000"/>
                    <a:gd name="connsiteY1-228" fmla="*/ 16 h 10000"/>
                    <a:gd name="connsiteX2-229" fmla="*/ 3276 w 10000"/>
                    <a:gd name="connsiteY2-230" fmla="*/ 53 h 10000"/>
                    <a:gd name="connsiteX3-231" fmla="*/ 4968 w 10000"/>
                    <a:gd name="connsiteY3-232" fmla="*/ 4229 h 10000"/>
                    <a:gd name="connsiteX4-233" fmla="*/ 6469 w 10000"/>
                    <a:gd name="connsiteY4-234" fmla="*/ 53 h 10000"/>
                    <a:gd name="connsiteX5-235" fmla="*/ 8105 w 10000"/>
                    <a:gd name="connsiteY5-236" fmla="*/ 16 h 10000"/>
                    <a:gd name="connsiteX6-237" fmla="*/ 10000 w 10000"/>
                    <a:gd name="connsiteY6-238" fmla="*/ 0 h 10000"/>
                    <a:gd name="connsiteX7-239" fmla="*/ 8000 w 10000"/>
                    <a:gd name="connsiteY7-240" fmla="*/ 10000 h 10000"/>
                    <a:gd name="connsiteX8-241" fmla="*/ 2000 w 10000"/>
                    <a:gd name="connsiteY8-242" fmla="*/ 10000 h 10000"/>
                    <a:gd name="connsiteX9-243" fmla="*/ 0 w 10000"/>
                    <a:gd name="connsiteY9-244" fmla="*/ 0 h 10000"/>
                    <a:gd name="connsiteX0-245" fmla="*/ 0 w 10000"/>
                    <a:gd name="connsiteY0-246" fmla="*/ 0 h 10000"/>
                    <a:gd name="connsiteX1-247" fmla="*/ 1624 w 10000"/>
                    <a:gd name="connsiteY1-248" fmla="*/ 16 h 10000"/>
                    <a:gd name="connsiteX2-249" fmla="*/ 3276 w 10000"/>
                    <a:gd name="connsiteY2-250" fmla="*/ 53 h 10000"/>
                    <a:gd name="connsiteX3-251" fmla="*/ 4968 w 10000"/>
                    <a:gd name="connsiteY3-252" fmla="*/ 4229 h 10000"/>
                    <a:gd name="connsiteX4-253" fmla="*/ 6469 w 10000"/>
                    <a:gd name="connsiteY4-254" fmla="*/ 53 h 10000"/>
                    <a:gd name="connsiteX5-255" fmla="*/ 8105 w 10000"/>
                    <a:gd name="connsiteY5-256" fmla="*/ 16 h 10000"/>
                    <a:gd name="connsiteX6-257" fmla="*/ 10000 w 10000"/>
                    <a:gd name="connsiteY6-258" fmla="*/ 0 h 10000"/>
                    <a:gd name="connsiteX7-259" fmla="*/ 8954 w 10000"/>
                    <a:gd name="connsiteY7-260" fmla="*/ 5056 h 10000"/>
                    <a:gd name="connsiteX8-261" fmla="*/ 8000 w 10000"/>
                    <a:gd name="connsiteY8-262" fmla="*/ 10000 h 10000"/>
                    <a:gd name="connsiteX9-263" fmla="*/ 2000 w 10000"/>
                    <a:gd name="connsiteY9-264" fmla="*/ 10000 h 10000"/>
                    <a:gd name="connsiteX10" fmla="*/ 0 w 10000"/>
                    <a:gd name="connsiteY10" fmla="*/ 0 h 10000"/>
                    <a:gd name="connsiteX0-265" fmla="*/ 0 w 10000"/>
                    <a:gd name="connsiteY0-266" fmla="*/ 59 h 10059"/>
                    <a:gd name="connsiteX1-267" fmla="*/ 1624 w 10000"/>
                    <a:gd name="connsiteY1-268" fmla="*/ 75 h 10059"/>
                    <a:gd name="connsiteX2-269" fmla="*/ 3276 w 10000"/>
                    <a:gd name="connsiteY2-270" fmla="*/ 112 h 10059"/>
                    <a:gd name="connsiteX3-271" fmla="*/ 4968 w 10000"/>
                    <a:gd name="connsiteY3-272" fmla="*/ 4288 h 10059"/>
                    <a:gd name="connsiteX4-273" fmla="*/ 6469 w 10000"/>
                    <a:gd name="connsiteY4-274" fmla="*/ 0 h 10059"/>
                    <a:gd name="connsiteX5-275" fmla="*/ 8105 w 10000"/>
                    <a:gd name="connsiteY5-276" fmla="*/ 75 h 10059"/>
                    <a:gd name="connsiteX6-277" fmla="*/ 10000 w 10000"/>
                    <a:gd name="connsiteY6-278" fmla="*/ 59 h 10059"/>
                    <a:gd name="connsiteX7-279" fmla="*/ 8954 w 10000"/>
                    <a:gd name="connsiteY7-280" fmla="*/ 5115 h 10059"/>
                    <a:gd name="connsiteX8-281" fmla="*/ 8000 w 10000"/>
                    <a:gd name="connsiteY8-282" fmla="*/ 10059 h 10059"/>
                    <a:gd name="connsiteX9-283" fmla="*/ 2000 w 10000"/>
                    <a:gd name="connsiteY9-284" fmla="*/ 10059 h 10059"/>
                    <a:gd name="connsiteX10-285" fmla="*/ 0 w 10000"/>
                    <a:gd name="connsiteY10-286" fmla="*/ 59 h 10059"/>
                    <a:gd name="connsiteX0-287" fmla="*/ 0 w 10000"/>
                    <a:gd name="connsiteY0-288" fmla="*/ 96 h 10096"/>
                    <a:gd name="connsiteX1-289" fmla="*/ 1624 w 10000"/>
                    <a:gd name="connsiteY1-290" fmla="*/ 112 h 10096"/>
                    <a:gd name="connsiteX2-291" fmla="*/ 3276 w 10000"/>
                    <a:gd name="connsiteY2-292" fmla="*/ 149 h 10096"/>
                    <a:gd name="connsiteX3-293" fmla="*/ 4968 w 10000"/>
                    <a:gd name="connsiteY3-294" fmla="*/ 4325 h 10096"/>
                    <a:gd name="connsiteX4-295" fmla="*/ 6469 w 10000"/>
                    <a:gd name="connsiteY4-296" fmla="*/ 37 h 10096"/>
                    <a:gd name="connsiteX5-297" fmla="*/ 8105 w 10000"/>
                    <a:gd name="connsiteY5-298" fmla="*/ 0 h 10096"/>
                    <a:gd name="connsiteX6-299" fmla="*/ 10000 w 10000"/>
                    <a:gd name="connsiteY6-300" fmla="*/ 96 h 10096"/>
                    <a:gd name="connsiteX7-301" fmla="*/ 8954 w 10000"/>
                    <a:gd name="connsiteY7-302" fmla="*/ 5152 h 10096"/>
                    <a:gd name="connsiteX8-303" fmla="*/ 8000 w 10000"/>
                    <a:gd name="connsiteY8-304" fmla="*/ 10096 h 10096"/>
                    <a:gd name="connsiteX9-305" fmla="*/ 2000 w 10000"/>
                    <a:gd name="connsiteY9-306" fmla="*/ 10096 h 10096"/>
                    <a:gd name="connsiteX10-307" fmla="*/ 0 w 10000"/>
                    <a:gd name="connsiteY10-308" fmla="*/ 96 h 10096"/>
                    <a:gd name="connsiteX0-309" fmla="*/ 0 w 10000"/>
                    <a:gd name="connsiteY0-310" fmla="*/ 59 h 10059"/>
                    <a:gd name="connsiteX1-311" fmla="*/ 1624 w 10000"/>
                    <a:gd name="connsiteY1-312" fmla="*/ 75 h 10059"/>
                    <a:gd name="connsiteX2-313" fmla="*/ 3276 w 10000"/>
                    <a:gd name="connsiteY2-314" fmla="*/ 112 h 10059"/>
                    <a:gd name="connsiteX3-315" fmla="*/ 4968 w 10000"/>
                    <a:gd name="connsiteY3-316" fmla="*/ 4288 h 10059"/>
                    <a:gd name="connsiteX4-317" fmla="*/ 6469 w 10000"/>
                    <a:gd name="connsiteY4-318" fmla="*/ 0 h 10059"/>
                    <a:gd name="connsiteX5-319" fmla="*/ 10000 w 10000"/>
                    <a:gd name="connsiteY5-320" fmla="*/ 59 h 10059"/>
                    <a:gd name="connsiteX6-321" fmla="*/ 8954 w 10000"/>
                    <a:gd name="connsiteY6-322" fmla="*/ 5115 h 10059"/>
                    <a:gd name="connsiteX7-323" fmla="*/ 8000 w 10000"/>
                    <a:gd name="connsiteY7-324" fmla="*/ 10059 h 10059"/>
                    <a:gd name="connsiteX8-325" fmla="*/ 2000 w 10000"/>
                    <a:gd name="connsiteY8-326" fmla="*/ 10059 h 10059"/>
                    <a:gd name="connsiteX9-327" fmla="*/ 0 w 10000"/>
                    <a:gd name="connsiteY9-328" fmla="*/ 59 h 10059"/>
                    <a:gd name="connsiteX0-329" fmla="*/ 0 w 10000"/>
                    <a:gd name="connsiteY0-330" fmla="*/ 59 h 10059"/>
                    <a:gd name="connsiteX1-331" fmla="*/ 3276 w 10000"/>
                    <a:gd name="connsiteY1-332" fmla="*/ 112 h 10059"/>
                    <a:gd name="connsiteX2-333" fmla="*/ 4968 w 10000"/>
                    <a:gd name="connsiteY2-334" fmla="*/ 4288 h 10059"/>
                    <a:gd name="connsiteX3-335" fmla="*/ 6469 w 10000"/>
                    <a:gd name="connsiteY3-336" fmla="*/ 0 h 10059"/>
                    <a:gd name="connsiteX4-337" fmla="*/ 10000 w 10000"/>
                    <a:gd name="connsiteY4-338" fmla="*/ 59 h 10059"/>
                    <a:gd name="connsiteX5-339" fmla="*/ 8954 w 10000"/>
                    <a:gd name="connsiteY5-340" fmla="*/ 5115 h 10059"/>
                    <a:gd name="connsiteX6-341" fmla="*/ 8000 w 10000"/>
                    <a:gd name="connsiteY6-342" fmla="*/ 10059 h 10059"/>
                    <a:gd name="connsiteX7-343" fmla="*/ 2000 w 10000"/>
                    <a:gd name="connsiteY7-344" fmla="*/ 10059 h 10059"/>
                    <a:gd name="connsiteX8-345" fmla="*/ 0 w 10000"/>
                    <a:gd name="connsiteY8-346" fmla="*/ 59 h 10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  <a:cxn ang="0">
                      <a:pos x="connsiteX6-47" y="connsiteY6-48"/>
                    </a:cxn>
                    <a:cxn ang="0">
                      <a:pos x="connsiteX7-77" y="connsiteY7-78"/>
                    </a:cxn>
                    <a:cxn ang="0">
                      <a:pos x="connsiteX8-223" y="connsiteY8-224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1">
                  <a:blip r:embed="rId2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文本框 234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38" name="肘形连接符 217"/>
          <p:cNvCxnSpPr>
            <a:stCxn id="232" idx="2"/>
            <a:endCxn id="235" idx="1"/>
          </p:cNvCxnSpPr>
          <p:nvPr/>
        </p:nvCxnSpPr>
        <p:spPr>
          <a:xfrm>
            <a:off x="8084523" y="5336396"/>
            <a:ext cx="888852" cy="21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7486621" y="4945445"/>
            <a:ext cx="60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immsh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088416" y="5077412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7942687" y="5494502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9298195" y="5752079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8853559" y="4929250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pcadd2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244" name="肘形连接符 207"/>
          <p:cNvCxnSpPr/>
          <p:nvPr/>
        </p:nvCxnSpPr>
        <p:spPr>
          <a:xfrm flipV="1">
            <a:off x="6617674" y="5336396"/>
            <a:ext cx="1034849" cy="130923"/>
          </a:xfrm>
          <a:prstGeom prst="bentConnector3">
            <a:avLst>
              <a:gd name="adj1" fmla="val 564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19"/>
          <p:cNvCxnSpPr>
            <a:stCxn id="139" idx="3"/>
            <a:endCxn id="236" idx="1"/>
          </p:cNvCxnSpPr>
          <p:nvPr/>
        </p:nvCxnSpPr>
        <p:spPr>
          <a:xfrm>
            <a:off x="3837847" y="4353818"/>
            <a:ext cx="5134769" cy="1413651"/>
          </a:xfrm>
          <a:prstGeom prst="bentConnector3">
            <a:avLst>
              <a:gd name="adj1" fmla="val 46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20"/>
          <p:cNvCxnSpPr/>
          <p:nvPr/>
        </p:nvCxnSpPr>
        <p:spPr>
          <a:xfrm flipH="1" flipV="1">
            <a:off x="878473" y="2816856"/>
            <a:ext cx="8465065" cy="2745009"/>
          </a:xfrm>
          <a:prstGeom prst="bentConnector5">
            <a:avLst>
              <a:gd name="adj1" fmla="val -8497"/>
              <a:gd name="adj2" fmla="val -17304"/>
              <a:gd name="adj3" fmla="val 1046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126"/>
          <p:cNvCxnSpPr>
            <a:stCxn id="155" idx="0"/>
            <a:endCxn id="246" idx="3"/>
          </p:cNvCxnSpPr>
          <p:nvPr/>
        </p:nvCxnSpPr>
        <p:spPr>
          <a:xfrm rot="16200000" flipV="1">
            <a:off x="7596231" y="975157"/>
            <a:ext cx="1794905" cy="165615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147"/>
          <p:cNvCxnSpPr>
            <a:stCxn id="78" idx="0"/>
            <a:endCxn id="257" idx="2"/>
          </p:cNvCxnSpPr>
          <p:nvPr/>
        </p:nvCxnSpPr>
        <p:spPr>
          <a:xfrm rot="16200000" flipV="1">
            <a:off x="6177151" y="2198474"/>
            <a:ext cx="564535" cy="1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156"/>
          <p:cNvCxnSpPr>
            <a:stCxn id="186" idx="0"/>
            <a:endCxn id="255" idx="2"/>
          </p:cNvCxnSpPr>
          <p:nvPr/>
        </p:nvCxnSpPr>
        <p:spPr>
          <a:xfrm rot="16200000" flipV="1">
            <a:off x="6250154" y="2819078"/>
            <a:ext cx="1792530" cy="49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189"/>
          <p:cNvCxnSpPr>
            <a:stCxn id="195" idx="0"/>
            <a:endCxn id="245" idx="3"/>
          </p:cNvCxnSpPr>
          <p:nvPr/>
        </p:nvCxnSpPr>
        <p:spPr>
          <a:xfrm rot="16200000" flipV="1">
            <a:off x="8659363" y="-365148"/>
            <a:ext cx="1791557" cy="3791688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215"/>
          <p:cNvCxnSpPr>
            <a:stCxn id="256" idx="2"/>
            <a:endCxn id="209" idx="0"/>
          </p:cNvCxnSpPr>
          <p:nvPr/>
        </p:nvCxnSpPr>
        <p:spPr>
          <a:xfrm>
            <a:off x="5702210" y="1921809"/>
            <a:ext cx="18286" cy="2507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174"/>
          <p:cNvCxnSpPr>
            <a:stCxn id="228" idx="0"/>
            <a:endCxn id="202" idx="2"/>
          </p:cNvCxnSpPr>
          <p:nvPr/>
        </p:nvCxnSpPr>
        <p:spPr>
          <a:xfrm rot="5400000" flipH="1" flipV="1">
            <a:off x="4426110" y="-1930677"/>
            <a:ext cx="925020" cy="7813062"/>
          </a:xfrm>
          <a:prstGeom prst="bentConnector4">
            <a:avLst>
              <a:gd name="adj1" fmla="val 241329"/>
              <a:gd name="adj2" fmla="val 10292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28134" y="389963"/>
            <a:ext cx="2341590" cy="1538227"/>
            <a:chOff x="5328134" y="389963"/>
            <a:chExt cx="2341590" cy="1538227"/>
          </a:xfrm>
        </p:grpSpPr>
        <p:sp>
          <p:nvSpPr>
            <p:cNvPr id="223" name="圆角矩形 20"/>
            <p:cNvSpPr/>
            <p:nvPr/>
          </p:nvSpPr>
          <p:spPr>
            <a:xfrm>
              <a:off x="5328134" y="389963"/>
              <a:ext cx="2341590" cy="1538227"/>
            </a:xfrm>
            <a:prstGeom prst="roundRect">
              <a:avLst>
                <a:gd name="adj" fmla="val 864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控制单元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5335135" y="828341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Op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5335135" y="1172905"/>
              <a:ext cx="618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Funct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826189" y="496417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6838334" y="767279"/>
              <a:ext cx="82727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6770182" y="1281402"/>
              <a:ext cx="89504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ALUControl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6839075" y="1648301"/>
              <a:ext cx="60971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ALUSrc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5378018" y="1644810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6059085" y="16401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65230" y="1419902"/>
            <a:ext cx="382659" cy="1149878"/>
            <a:chOff x="7665230" y="1419902"/>
            <a:chExt cx="382659" cy="1149878"/>
          </a:xfrm>
        </p:grpSpPr>
        <p:cxnSp>
          <p:nvCxnSpPr>
            <p:cNvPr id="259" name="直接连接符 86"/>
            <p:cNvCxnSpPr>
              <a:stCxn id="85" idx="5"/>
              <a:endCxn id="254" idx="3"/>
            </p:cNvCxnSpPr>
            <p:nvPr/>
          </p:nvCxnSpPr>
          <p:spPr>
            <a:xfrm rot="16200000" flipV="1">
              <a:off x="7193001" y="1892131"/>
              <a:ext cx="1149878" cy="205419"/>
            </a:xfrm>
            <a:prstGeom prst="bentConnector2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/>
            <p:cNvSpPr txBox="1"/>
            <p:nvPr/>
          </p:nvSpPr>
          <p:spPr>
            <a:xfrm>
              <a:off x="7797499" y="15685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277" name="直接连接符 276"/>
            <p:cNvCxnSpPr/>
            <p:nvPr/>
          </p:nvCxnSpPr>
          <p:spPr>
            <a:xfrm flipH="1">
              <a:off x="7778481" y="1539822"/>
              <a:ext cx="144000" cy="21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532918" y="718170"/>
            <a:ext cx="891123" cy="2123590"/>
            <a:chOff x="4532918" y="718170"/>
            <a:chExt cx="891123" cy="2123590"/>
          </a:xfrm>
        </p:grpSpPr>
        <p:sp>
          <p:nvSpPr>
            <p:cNvPr id="269" name="文本框 268"/>
            <p:cNvSpPr txBox="1"/>
            <p:nvPr/>
          </p:nvSpPr>
          <p:spPr>
            <a:xfrm>
              <a:off x="4901196" y="1022895"/>
              <a:ext cx="46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[5:0]</a:t>
              </a:r>
              <a:endParaRPr lang="zh-CN" altLang="en-US" sz="1200" dirty="0"/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4763073" y="7181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[31:26]</a:t>
              </a:r>
              <a:endParaRPr lang="zh-CN" altLang="en-US" sz="1200" dirty="0"/>
            </a:p>
          </p:txBody>
        </p:sp>
        <p:cxnSp>
          <p:nvCxnSpPr>
            <p:cNvPr id="279" name="肘形连接符 170"/>
            <p:cNvCxnSpPr/>
            <p:nvPr/>
          </p:nvCxnSpPr>
          <p:spPr>
            <a:xfrm flipV="1">
              <a:off x="4532918" y="1326794"/>
              <a:ext cx="802217" cy="151496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肘形连接符 171"/>
            <p:cNvCxnSpPr/>
            <p:nvPr/>
          </p:nvCxnSpPr>
          <p:spPr>
            <a:xfrm flipV="1">
              <a:off x="4532918" y="982230"/>
              <a:ext cx="802217" cy="18595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7015164" y="1025243"/>
            <a:ext cx="1779987" cy="1699826"/>
            <a:chOff x="7015164" y="1025243"/>
            <a:chExt cx="1779987" cy="1699826"/>
          </a:xfrm>
        </p:grpSpPr>
        <p:cxnSp>
          <p:nvCxnSpPr>
            <p:cNvPr id="201" name="肘形连接符 173"/>
            <p:cNvCxnSpPr>
              <a:stCxn id="88" idx="3"/>
              <a:endCxn id="202" idx="5"/>
            </p:cNvCxnSpPr>
            <p:nvPr/>
          </p:nvCxnSpPr>
          <p:spPr>
            <a:xfrm flipV="1">
              <a:off x="8053069" y="1556165"/>
              <a:ext cx="529125" cy="1168904"/>
            </a:xfrm>
            <a:prstGeom prst="bentConnector3">
              <a:avLst>
                <a:gd name="adj1" fmla="val 3783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流程图: 延期 11"/>
            <p:cNvSpPr/>
            <p:nvPr/>
          </p:nvSpPr>
          <p:spPr>
            <a:xfrm>
              <a:off x="8581802" y="1423245"/>
              <a:ext cx="213349" cy="180197"/>
            </a:xfrm>
            <a:custGeom>
              <a:avLst/>
              <a:gdLst>
                <a:gd name="connsiteX0" fmla="*/ 0 w 398251"/>
                <a:gd name="connsiteY0" fmla="*/ 0 h 388645"/>
                <a:gd name="connsiteX1" fmla="*/ 199126 w 398251"/>
                <a:gd name="connsiteY1" fmla="*/ 0 h 388645"/>
                <a:gd name="connsiteX2" fmla="*/ 398252 w 398251"/>
                <a:gd name="connsiteY2" fmla="*/ 194323 h 388645"/>
                <a:gd name="connsiteX3" fmla="*/ 199126 w 398251"/>
                <a:gd name="connsiteY3" fmla="*/ 388646 h 388645"/>
                <a:gd name="connsiteX4" fmla="*/ 0 w 398251"/>
                <a:gd name="connsiteY4" fmla="*/ 388645 h 388645"/>
                <a:gd name="connsiteX5" fmla="*/ 0 w 398251"/>
                <a:gd name="connsiteY5" fmla="*/ 0 h 388645"/>
                <a:gd name="connsiteX0-1" fmla="*/ 1855 w 400107"/>
                <a:gd name="connsiteY0-2" fmla="*/ 0 h 388646"/>
                <a:gd name="connsiteX1-3" fmla="*/ 200981 w 400107"/>
                <a:gd name="connsiteY1-4" fmla="*/ 0 h 388646"/>
                <a:gd name="connsiteX2-5" fmla="*/ 400107 w 400107"/>
                <a:gd name="connsiteY2-6" fmla="*/ 194323 h 388646"/>
                <a:gd name="connsiteX3-7" fmla="*/ 200981 w 400107"/>
                <a:gd name="connsiteY3-8" fmla="*/ 388646 h 388646"/>
                <a:gd name="connsiteX4-9" fmla="*/ 1855 w 400107"/>
                <a:gd name="connsiteY4-10" fmla="*/ 388645 h 388646"/>
                <a:gd name="connsiteX5-11" fmla="*/ 0 w 400107"/>
                <a:gd name="connsiteY5-12" fmla="*/ 105448 h 388646"/>
                <a:gd name="connsiteX6" fmla="*/ 1855 w 400107"/>
                <a:gd name="connsiteY6" fmla="*/ 0 h 388646"/>
                <a:gd name="connsiteX0-13" fmla="*/ 15311 w 413563"/>
                <a:gd name="connsiteY0-14" fmla="*/ 0 h 388646"/>
                <a:gd name="connsiteX1-15" fmla="*/ 214437 w 413563"/>
                <a:gd name="connsiteY1-16" fmla="*/ 0 h 388646"/>
                <a:gd name="connsiteX2-17" fmla="*/ 413563 w 413563"/>
                <a:gd name="connsiteY2-18" fmla="*/ 194323 h 388646"/>
                <a:gd name="connsiteX3-19" fmla="*/ 214437 w 413563"/>
                <a:gd name="connsiteY3-20" fmla="*/ 388646 h 388646"/>
                <a:gd name="connsiteX4-21" fmla="*/ 15311 w 413563"/>
                <a:gd name="connsiteY4-22" fmla="*/ 388645 h 388646"/>
                <a:gd name="connsiteX5-23" fmla="*/ 13456 w 413563"/>
                <a:gd name="connsiteY5-24" fmla="*/ 286679 h 388646"/>
                <a:gd name="connsiteX6-25" fmla="*/ 13456 w 413563"/>
                <a:gd name="connsiteY6-26" fmla="*/ 105448 h 388646"/>
                <a:gd name="connsiteX7" fmla="*/ 15311 w 413563"/>
                <a:gd name="connsiteY7" fmla="*/ 0 h 388646"/>
                <a:gd name="connsiteX0-27" fmla="*/ 2592 w 400844"/>
                <a:gd name="connsiteY0-28" fmla="*/ 0 h 388646"/>
                <a:gd name="connsiteX1-29" fmla="*/ 201718 w 400844"/>
                <a:gd name="connsiteY1-30" fmla="*/ 0 h 388646"/>
                <a:gd name="connsiteX2-31" fmla="*/ 400844 w 400844"/>
                <a:gd name="connsiteY2-32" fmla="*/ 194323 h 388646"/>
                <a:gd name="connsiteX3-33" fmla="*/ 201718 w 400844"/>
                <a:gd name="connsiteY3-34" fmla="*/ 388646 h 388646"/>
                <a:gd name="connsiteX4-35" fmla="*/ 2592 w 400844"/>
                <a:gd name="connsiteY4-36" fmla="*/ 388645 h 388646"/>
                <a:gd name="connsiteX5-37" fmla="*/ 737 w 400844"/>
                <a:gd name="connsiteY5-38" fmla="*/ 286679 h 388646"/>
                <a:gd name="connsiteX6-39" fmla="*/ 737 w 400844"/>
                <a:gd name="connsiteY6-40" fmla="*/ 105448 h 388646"/>
                <a:gd name="connsiteX7-41" fmla="*/ 2592 w 400844"/>
                <a:gd name="connsiteY7-42" fmla="*/ 0 h 3886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  <a:cxn ang="0">
                  <a:pos x="connsiteX7-41" y="connsiteY7-42"/>
                </a:cxn>
              </a:cxnLst>
              <a:rect l="l" t="t" r="r" b="b"/>
              <a:pathLst>
                <a:path w="400844" h="388646">
                  <a:moveTo>
                    <a:pt x="2592" y="0"/>
                  </a:moveTo>
                  <a:lnTo>
                    <a:pt x="201718" y="0"/>
                  </a:lnTo>
                  <a:cubicBezTo>
                    <a:pt x="311692" y="0"/>
                    <a:pt x="400844" y="87001"/>
                    <a:pt x="400844" y="194323"/>
                  </a:cubicBezTo>
                  <a:cubicBezTo>
                    <a:pt x="400844" y="301645"/>
                    <a:pt x="311692" y="388646"/>
                    <a:pt x="201718" y="388646"/>
                  </a:cubicBezTo>
                  <a:lnTo>
                    <a:pt x="2592" y="388645"/>
                  </a:lnTo>
                  <a:cubicBezTo>
                    <a:pt x="-2073" y="388126"/>
                    <a:pt x="1046" y="333878"/>
                    <a:pt x="737" y="286679"/>
                  </a:cubicBezTo>
                  <a:cubicBezTo>
                    <a:pt x="428" y="239480"/>
                    <a:pt x="428" y="153228"/>
                    <a:pt x="737" y="105448"/>
                  </a:cubicBezTo>
                  <a:cubicBezTo>
                    <a:pt x="1355" y="70299"/>
                    <a:pt x="1974" y="35149"/>
                    <a:pt x="2592" y="0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6" name="直接连接符 147"/>
            <p:cNvCxnSpPr>
              <a:stCxn id="202" idx="6"/>
              <a:endCxn id="223" idx="3"/>
            </p:cNvCxnSpPr>
            <p:nvPr/>
          </p:nvCxnSpPr>
          <p:spPr>
            <a:xfrm flipH="1" flipV="1">
              <a:off x="7669724" y="1159077"/>
              <a:ext cx="912470" cy="313059"/>
            </a:xfrm>
            <a:prstGeom prst="bentConnector3">
              <a:avLst>
                <a:gd name="adj1" fmla="val 35543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/>
            <p:cNvSpPr/>
            <p:nvPr/>
          </p:nvSpPr>
          <p:spPr>
            <a:xfrm>
              <a:off x="7015164" y="1025243"/>
              <a:ext cx="636388" cy="307777"/>
            </a:xfrm>
            <a:prstGeom prst="rect">
              <a:avLst/>
            </a:prstGeom>
          </p:spPr>
          <p:txBody>
            <a:bodyPr wrap="none" rIns="3600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Branch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7857573" y="2277315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zero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8" name="文本框 217"/>
          <p:cNvSpPr txBox="1"/>
          <p:nvPr/>
        </p:nvSpPr>
        <p:spPr>
          <a:xfrm>
            <a:off x="8499886" y="1127500"/>
            <a:ext cx="487116" cy="276999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0" y="0"/>
            <a:ext cx="12192000" cy="6853580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9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806323" y="2193855"/>
          <a:ext cx="3099032" cy="271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name="Visio" r:id="rId4" imgW="1823085" imgH="1811020" progId="Visio.Drawing.11">
                  <p:embed/>
                </p:oleObj>
              </mc:Choice>
              <mc:Fallback>
                <p:oleObj name="Visio" r:id="rId4" imgW="1823085" imgH="181102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323" y="2193855"/>
                        <a:ext cx="3099032" cy="27117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Group 6"/>
          <p:cNvGraphicFramePr>
            <a:graphicFrameLocks noGrp="1"/>
          </p:cNvGraphicFramePr>
          <p:nvPr>
            <p:ph idx="4294967295"/>
            <p:custDataLst>
              <p:tags r:id="rId6"/>
            </p:custDataLst>
          </p:nvPr>
        </p:nvGraphicFramePr>
        <p:xfrm>
          <a:off x="4763073" y="5274633"/>
          <a:ext cx="7338861" cy="14706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5429"/>
                <a:gridCol w="951334"/>
                <a:gridCol w="815429"/>
                <a:gridCol w="815429"/>
                <a:gridCol w="679524"/>
                <a:gridCol w="815429"/>
                <a:gridCol w="815429"/>
                <a:gridCol w="815429"/>
                <a:gridCol w="815429"/>
              </a:tblGrid>
              <a:tr h="2413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</a:t>
                      </a:r>
                      <a:r>
                        <a:rPr kumimoji="0" lang="en-US" sz="105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5:0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RegDst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AluSrc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MemtoReg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ALUOp</a:t>
                      </a:r>
                      <a:r>
                        <a:rPr kumimoji="0" lang="en-US" sz="105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1:0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000000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100011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101011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000100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21" name="组合 220"/>
          <p:cNvGrpSpPr/>
          <p:nvPr/>
        </p:nvGrpSpPr>
        <p:grpSpPr>
          <a:xfrm>
            <a:off x="875381" y="79650"/>
            <a:ext cx="5117647" cy="3408096"/>
            <a:chOff x="875381" y="79650"/>
            <a:chExt cx="5117647" cy="3408096"/>
          </a:xfrm>
        </p:grpSpPr>
        <p:pic>
          <p:nvPicPr>
            <p:cNvPr id="231" name="图片 2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75381" y="79650"/>
              <a:ext cx="3234595" cy="3408096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49" name="直接箭头连接符 248"/>
            <p:cNvCxnSpPr/>
            <p:nvPr/>
          </p:nvCxnSpPr>
          <p:spPr>
            <a:xfrm flipH="1" flipV="1">
              <a:off x="3924402" y="1253154"/>
              <a:ext cx="2068626" cy="1301160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组合 249"/>
          <p:cNvGrpSpPr/>
          <p:nvPr/>
        </p:nvGrpSpPr>
        <p:grpSpPr>
          <a:xfrm>
            <a:off x="850065" y="3620610"/>
            <a:ext cx="5142963" cy="3217181"/>
            <a:chOff x="850065" y="3620610"/>
            <a:chExt cx="5142963" cy="3217181"/>
          </a:xfrm>
        </p:grpSpPr>
        <p:pic>
          <p:nvPicPr>
            <p:cNvPr id="251" name="图片 25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50065" y="3620610"/>
              <a:ext cx="3295174" cy="3217181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52" name="直接箭头连接符 251"/>
            <p:cNvCxnSpPr/>
            <p:nvPr/>
          </p:nvCxnSpPr>
          <p:spPr>
            <a:xfrm flipH="1" flipV="1">
              <a:off x="3866914" y="3835407"/>
              <a:ext cx="2126114" cy="359384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组合 252"/>
          <p:cNvGrpSpPr/>
          <p:nvPr/>
        </p:nvGrpSpPr>
        <p:grpSpPr>
          <a:xfrm>
            <a:off x="7767940" y="1897236"/>
            <a:ext cx="4211804" cy="3204040"/>
            <a:chOff x="7767940" y="1897236"/>
            <a:chExt cx="4211804" cy="3204040"/>
          </a:xfrm>
        </p:grpSpPr>
        <p:pic>
          <p:nvPicPr>
            <p:cNvPr id="258" name="图片 25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62280" y="1897236"/>
              <a:ext cx="3617464" cy="3204040"/>
            </a:xfrm>
            <a:prstGeom prst="rect">
              <a:avLst/>
            </a:prstGeom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5" name="箭头: 右 264"/>
            <p:cNvSpPr/>
            <p:nvPr/>
          </p:nvSpPr>
          <p:spPr>
            <a:xfrm>
              <a:off x="7767940" y="3172131"/>
              <a:ext cx="691864" cy="77321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26376" y="1583205"/>
            <a:ext cx="616832" cy="1586675"/>
            <a:chOff x="2826376" y="1583205"/>
            <a:chExt cx="616832" cy="1586675"/>
          </a:xfrm>
        </p:grpSpPr>
        <p:sp>
          <p:nvSpPr>
            <p:cNvPr id="6" name="矩形 5"/>
            <p:cNvSpPr/>
            <p:nvPr/>
          </p:nvSpPr>
          <p:spPr>
            <a:xfrm>
              <a:off x="3317208" y="2237997"/>
              <a:ext cx="126000" cy="931883"/>
            </a:xfrm>
            <a:prstGeom prst="rect">
              <a:avLst/>
            </a:prstGeom>
            <a:noFill/>
            <a:ln>
              <a:solidFill>
                <a:srgbClr val="FF0000">
                  <a:alpha val="50196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2826376" y="1583205"/>
              <a:ext cx="320871" cy="231524"/>
            </a:xfrm>
            <a:prstGeom prst="rect">
              <a:avLst/>
            </a:prstGeom>
            <a:noFill/>
            <a:ln>
              <a:solidFill>
                <a:srgbClr val="FF0000">
                  <a:alpha val="50196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266" idx="2"/>
              <a:endCxn id="6" idx="0"/>
            </p:cNvCxnSpPr>
            <p:nvPr/>
          </p:nvCxnSpPr>
          <p:spPr>
            <a:xfrm>
              <a:off x="2986812" y="1814729"/>
              <a:ext cx="393396" cy="423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8633946" y="3979662"/>
            <a:ext cx="530328" cy="562562"/>
            <a:chOff x="8633946" y="3979662"/>
            <a:chExt cx="530328" cy="562562"/>
          </a:xfrm>
        </p:grpSpPr>
        <p:sp>
          <p:nvSpPr>
            <p:cNvPr id="268" name="矩形 267"/>
            <p:cNvSpPr/>
            <p:nvPr/>
          </p:nvSpPr>
          <p:spPr>
            <a:xfrm>
              <a:off x="8633946" y="3979662"/>
              <a:ext cx="523811" cy="2031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8640463" y="4339108"/>
              <a:ext cx="523811" cy="2031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2" name="矩形 271"/>
          <p:cNvSpPr/>
          <p:nvPr/>
        </p:nvSpPr>
        <p:spPr>
          <a:xfrm>
            <a:off x="3186343" y="4649616"/>
            <a:ext cx="695763" cy="572823"/>
          </a:xfrm>
          <a:prstGeom prst="rect">
            <a:avLst/>
          </a:prstGeom>
          <a:noFill/>
          <a:ln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732150">
            <a:off x="7419472" y="5800397"/>
            <a:ext cx="2542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Main Decoder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7.1】 </a:t>
            </a:r>
            <a:r>
              <a:rPr lang="en-US" altLang="zh-CN" sz="4000" b="1" dirty="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4000" dirty="0">
                <a:latin typeface="Courier New" panose="02070309020205020404" pitchFamily="49" charset="0"/>
              </a:rPr>
              <a:t> </a:t>
            </a:r>
            <a:r>
              <a:rPr lang="en-US" altLang="zh-CN" sz="4000" dirty="0" err="1">
                <a:latin typeface="Courier New" panose="02070309020205020404" pitchFamily="49" charset="0"/>
              </a:rPr>
              <a:t>rd</a:t>
            </a:r>
            <a:r>
              <a:rPr lang="en-US" altLang="zh-CN" sz="4000" dirty="0">
                <a:latin typeface="Courier New" panose="02070309020205020404" pitchFamily="49" charset="0"/>
              </a:rPr>
              <a:t>, </a:t>
            </a:r>
            <a:r>
              <a:rPr lang="en-US" altLang="zh-CN" sz="4000" dirty="0" err="1">
                <a:latin typeface="Courier New" panose="02070309020205020404" pitchFamily="49" charset="0"/>
              </a:rPr>
              <a:t>rs</a:t>
            </a:r>
            <a:r>
              <a:rPr lang="en-US" altLang="zh-CN" sz="4000" dirty="0">
                <a:latin typeface="Courier New" panose="02070309020205020404" pitchFamily="49" charset="0"/>
              </a:rPr>
              <a:t>, rt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734156" y="917169"/>
          <a:ext cx="10405742" cy="588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0" name="VISIO" r:id="rId2" imgW="5220970" imgH="2944495" progId="Visio.Drawing.6">
                  <p:embed/>
                </p:oleObj>
              </mc:Choice>
              <mc:Fallback>
                <p:oleObj name="VISIO" r:id="rId2" imgW="5220970" imgH="2944495" progId="Visio.Drawing.6">
                  <p:embed/>
                  <p:pic>
                    <p:nvPicPr>
                      <p:cNvPr id="0" name="图片 28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56" y="917169"/>
                        <a:ext cx="10405742" cy="5883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31372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318588" y="784549"/>
          <a:ext cx="7554824" cy="420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" name="VISIO" r:id="rId2" imgW="5163185" imgH="2869565" progId="Visio.Drawing.6">
                  <p:embed/>
                </p:oleObj>
              </mc:Choice>
              <mc:Fallback>
                <p:oleObj name="VISIO" r:id="rId2" imgW="5163185" imgH="2869565" progId="Visio.Drawing.6">
                  <p:embed/>
                  <p:pic>
                    <p:nvPicPr>
                      <p:cNvPr id="0" name="图片 29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588" y="784549"/>
                        <a:ext cx="7554824" cy="4207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0" y="992"/>
            <a:ext cx="12192000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7.2】 </a:t>
            </a:r>
            <a:r>
              <a:rPr lang="en-US" altLang="zh-CN" sz="4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addi</a:t>
            </a:r>
            <a:r>
              <a:rPr lang="en-US" altLang="zh-CN" sz="4000" dirty="0">
                <a:latin typeface="Courier New" panose="02070309020205020404" pitchFamily="49" charset="0"/>
              </a:rPr>
              <a:t> rt, </a:t>
            </a:r>
            <a:r>
              <a:rPr lang="en-US" altLang="zh-CN" sz="4000" dirty="0" err="1">
                <a:latin typeface="Courier New" panose="02070309020205020404" pitchFamily="49" charset="0"/>
              </a:rPr>
              <a:t>rs</a:t>
            </a:r>
            <a:r>
              <a:rPr lang="en-US" altLang="zh-CN" sz="4000" dirty="0">
                <a:latin typeface="Courier New" panose="02070309020205020404" pitchFamily="49" charset="0"/>
              </a:rPr>
              <a:t>, </a:t>
            </a:r>
            <a:r>
              <a:rPr lang="en-US" altLang="zh-CN" sz="4000" dirty="0" err="1">
                <a:latin typeface="Courier New" panose="02070309020205020404" pitchFamily="49" charset="0"/>
              </a:rPr>
              <a:t>imm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Group 6"/>
          <p:cNvGraphicFramePr/>
          <p:nvPr>
            <p:custDataLst>
              <p:tags r:id="rId4"/>
            </p:custDataLst>
          </p:nvPr>
        </p:nvGraphicFramePr>
        <p:xfrm>
          <a:off x="1925450" y="5055009"/>
          <a:ext cx="8133804" cy="16916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0598"/>
                <a:gridCol w="990600"/>
                <a:gridCol w="838200"/>
                <a:gridCol w="795626"/>
                <a:gridCol w="903756"/>
                <a:gridCol w="903756"/>
                <a:gridCol w="903756"/>
                <a:gridCol w="903756"/>
                <a:gridCol w="903756"/>
              </a:tblGrid>
              <a:tr h="21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</a:t>
                      </a:r>
                      <a:r>
                        <a:rPr kumimoji="0" lang="en-US" sz="11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5:0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RegWrite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RegDst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AluSrc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MemWrite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MemtoReg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ALUOp</a:t>
                      </a:r>
                      <a:r>
                        <a:rPr kumimoji="0" lang="en-US" sz="11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1:0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000000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100011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101011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000100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2829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addi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001000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80626" y="5282552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主译码器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19" y="1453714"/>
            <a:ext cx="8641930" cy="4968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1587" y="798593"/>
            <a:ext cx="6638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latin typeface="Courier New" panose="02070309020205020404" pitchFamily="49" charset="0"/>
              </a:rPr>
              <a:t>PC’ = {(PC+4)[31:28], </a:t>
            </a:r>
            <a:r>
              <a:rPr lang="en-US" altLang="zh-CN" sz="2800" spc="-150" dirty="0" err="1">
                <a:latin typeface="Courier New" panose="02070309020205020404" pitchFamily="49" charset="0"/>
              </a:rPr>
              <a:t>addr</a:t>
            </a:r>
            <a:r>
              <a:rPr lang="en-US" altLang="zh-CN" sz="2800" spc="-150" dirty="0">
                <a:latin typeface="Courier New" panose="02070309020205020404" pitchFamily="49" charset="0"/>
              </a:rPr>
              <a:t>, 2’b0}</a:t>
            </a:r>
            <a:endParaRPr lang="zh-CN" altLang="en-US" sz="2800" spc="-150" dirty="0"/>
          </a:p>
        </p:txBody>
      </p:sp>
      <p:sp>
        <p:nvSpPr>
          <p:cNvPr id="4" name="椭圆 3"/>
          <p:cNvSpPr/>
          <p:nvPr/>
        </p:nvSpPr>
        <p:spPr>
          <a:xfrm>
            <a:off x="645994" y="4935608"/>
            <a:ext cx="914400" cy="7050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Group 96"/>
          <p:cNvGraphicFramePr/>
          <p:nvPr>
            <p:custDataLst>
              <p:tags r:id="rId2"/>
            </p:custDataLst>
          </p:nvPr>
        </p:nvGraphicFramePr>
        <p:xfrm>
          <a:off x="3940738" y="2889242"/>
          <a:ext cx="8173901" cy="200342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24429"/>
                <a:gridCol w="985361"/>
                <a:gridCol w="916699"/>
                <a:gridCol w="676610"/>
                <a:gridCol w="698438"/>
                <a:gridCol w="688205"/>
                <a:gridCol w="916019"/>
                <a:gridCol w="908515"/>
                <a:gridCol w="875776"/>
                <a:gridCol w="583849"/>
              </a:tblGrid>
              <a:tr h="2868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</a:t>
                      </a:r>
                      <a:r>
                        <a:rPr kumimoji="0" lang="en-US" sz="12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ALUOp</a:t>
                      </a:r>
                      <a:r>
                        <a:rPr kumimoji="0" lang="en-US" sz="12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Jump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000000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100011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101011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000100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j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000010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0" y="6272"/>
            <a:ext cx="12192000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7.3】 </a:t>
            </a:r>
            <a:r>
              <a:rPr lang="en-US" altLang="zh-CN" sz="4000" b="1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CN" sz="4000" dirty="0">
                <a:latin typeface="Courier New" panose="02070309020205020404" pitchFamily="49" charset="0"/>
              </a:rPr>
              <a:t> label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639789" y="3870182"/>
            <a:ext cx="19416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SystemVerilog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994667" y="3883066"/>
            <a:ext cx="10525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Verilog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12"/>
            <a:ext cx="12192000" cy="720000"/>
          </a:xfr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SystemVerilog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009" y="903480"/>
            <a:ext cx="644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数据类型：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logic</a:t>
            </a:r>
            <a:r>
              <a:rPr lang="zh-CN" altLang="en-US" sz="2400" dirty="0">
                <a:highlight>
                  <a:srgbClr val="FFFF00"/>
                </a:highlight>
              </a:rPr>
              <a:t>。代替</a:t>
            </a:r>
            <a:r>
              <a:rPr lang="en-US" altLang="zh-CN" sz="2400" dirty="0">
                <a:highlight>
                  <a:srgbClr val="FFFF00"/>
                </a:highlight>
              </a:rPr>
              <a:t>Verilog</a:t>
            </a:r>
            <a:r>
              <a:rPr lang="zh-CN" altLang="en-US" sz="2400" dirty="0">
                <a:highlight>
                  <a:srgbClr val="FFFF00"/>
                </a:highlight>
              </a:rPr>
              <a:t>中的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wire</a:t>
            </a:r>
            <a:r>
              <a:rPr lang="zh-CN" altLang="en-US" sz="2400" dirty="0">
                <a:highlight>
                  <a:srgbClr val="FFFF00"/>
                </a:highlight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reg</a:t>
            </a:r>
            <a:endParaRPr lang="en-US" altLang="zh-CN" sz="24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538" y="1577342"/>
            <a:ext cx="5798895" cy="1836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always</a:t>
            </a:r>
            <a:r>
              <a:rPr lang="zh-CN" altLang="en-US" sz="2400" dirty="0"/>
              <a:t>语句细化为</a:t>
            </a:r>
            <a:r>
              <a:rPr lang="en-US" altLang="zh-CN" sz="2400" dirty="0"/>
              <a:t>3</a:t>
            </a:r>
            <a:r>
              <a:rPr lang="zh-CN" altLang="en-US" sz="2400" dirty="0"/>
              <a:t>种：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</a:rPr>
              <a:t>always_comb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组合逻辑</a:t>
            </a:r>
            <a:r>
              <a:rPr lang="zh-CN" altLang="en-US" sz="2400" dirty="0"/>
              <a:t>的过程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always_ff       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时序逻辑</a:t>
            </a:r>
            <a:r>
              <a:rPr lang="zh-CN" altLang="en-US" sz="2400" dirty="0"/>
              <a:t>的过程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always_latch 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锁存逻辑</a:t>
            </a:r>
            <a:r>
              <a:rPr lang="zh-CN" altLang="en-US" sz="2400" dirty="0"/>
              <a:t>的过程</a:t>
            </a:r>
            <a:endParaRPr lang="zh-CN" alt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72696" y="4331846"/>
            <a:ext cx="490505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clk,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[3:0] d,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[3:0] q);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always_ff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clk)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q &lt;= d;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179" y="4331846"/>
            <a:ext cx="464557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clk,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[3:0] d,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[3:0] q);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clk)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q &lt;= d;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248" y="1417885"/>
            <a:ext cx="2550751" cy="16817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774512" y="2096107"/>
            <a:ext cx="1897023" cy="25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71092" y="1057368"/>
            <a:ext cx="24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Vivado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中选择文件类型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0203" y="2682067"/>
            <a:ext cx="2375353" cy="406572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6570878" y="171528"/>
            <a:ext cx="5353013" cy="2393182"/>
            <a:chOff x="6570878" y="171528"/>
            <a:chExt cx="5353013" cy="239318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570878" y="171528"/>
              <a:ext cx="5353013" cy="239318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9094305" y="484048"/>
              <a:ext cx="761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75000"/>
                    </a:schemeClr>
                  </a:solidFill>
                </a:rPr>
                <a:t>ALUOut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85765" y="2063996"/>
              <a:ext cx="761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75000"/>
                    </a:schemeClr>
                  </a:solidFill>
                </a:rPr>
                <a:t>ALUOut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63" y="0"/>
            <a:ext cx="6096000" cy="72576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处理器顶层文件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67487" y="1479670"/>
            <a:ext cx="955463" cy="70017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94518" y="127460"/>
            <a:ext cx="275047" cy="2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77" y="2809992"/>
            <a:ext cx="4415839" cy="387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381114" y="5457506"/>
            <a:ext cx="696003" cy="25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dataadr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01824" y="2809992"/>
            <a:ext cx="2192115" cy="3662408"/>
          </a:xfrm>
          <a:prstGeom prst="roundRect">
            <a:avLst>
              <a:gd name="adj" fmla="val 383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33485" y="4686408"/>
            <a:ext cx="532585" cy="72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33485" y="5623450"/>
            <a:ext cx="532585" cy="72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0166" y="1253990"/>
            <a:ext cx="5321094" cy="5493799"/>
            <a:chOff x="100166" y="1253990"/>
            <a:chExt cx="5321094" cy="5493799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0166" y="1253990"/>
              <a:ext cx="4422446" cy="5493799"/>
            </a:xfrm>
            <a:prstGeom prst="rect">
              <a:avLst/>
            </a:prstGeom>
            <a:ln w="12700">
              <a:solidFill>
                <a:srgbClr val="FF0000"/>
              </a:solidFill>
              <a:prstDash val="dash"/>
            </a:ln>
          </p:spPr>
        </p:pic>
        <p:cxnSp>
          <p:nvCxnSpPr>
            <p:cNvPr id="27" name="直接连接符 26"/>
            <p:cNvCxnSpPr/>
            <p:nvPr/>
          </p:nvCxnSpPr>
          <p:spPr>
            <a:xfrm flipH="1" flipV="1">
              <a:off x="4522612" y="1253990"/>
              <a:ext cx="879212" cy="15560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517010" y="6472401"/>
              <a:ext cx="904250" cy="275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/>
        </p:nvSpPr>
        <p:spPr>
          <a:xfrm>
            <a:off x="430659" y="4169630"/>
            <a:ext cx="1068636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78382" y="5118347"/>
            <a:ext cx="949287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1478" y="1225674"/>
            <a:ext cx="484742" cy="325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13291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11" grpId="0" animBg="1"/>
      <p:bldP spid="12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92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spc="300" dirty="0"/>
              <a:t>数据路径</a:t>
            </a:r>
            <a:endParaRPr lang="en-US" altLang="zh-CN" sz="3600" b="1" spc="3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385" y="809716"/>
            <a:ext cx="4211053" cy="59917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7965" y="842010"/>
            <a:ext cx="5033010" cy="466153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24158" y="747302"/>
            <a:ext cx="660213" cy="343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</p:nvPr>
        </p:nvGraphicFramePr>
        <p:xfrm>
          <a:off x="-66099690" y="-34462085"/>
          <a:ext cx="85641180" cy="4528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6" name="VISIO" r:id="rId4" imgW="5158740" imgH="2873375" progId="Visio.Drawing.6">
                  <p:embed/>
                </p:oleObj>
              </mc:Choice>
              <mc:Fallback>
                <p:oleObj name="VISIO" r:id="rId4" imgW="5158740" imgH="287337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6099690" y="-34462085"/>
                        <a:ext cx="85641180" cy="45282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-31927165" y="-27705050"/>
            <a:ext cx="43280965" cy="344265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5442" y="1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6970" y="3742090"/>
            <a:ext cx="2522863" cy="31067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48013" y="36994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058"/>
            <a:ext cx="5455442" cy="72576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zh-CN" altLang="en-US" sz="3600" b="1" dirty="0"/>
              <a:t>模块测试：</a:t>
            </a:r>
            <a:r>
              <a:rPr lang="en-US" altLang="zh-CN" sz="3600" b="1" dirty="0" err="1"/>
              <a:t>regFile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38485" y="154236"/>
            <a:ext cx="1272554" cy="31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032937" y="4823871"/>
            <a:ext cx="2264261" cy="870597"/>
          </a:xfrm>
          <a:prstGeom prst="roundRect">
            <a:avLst>
              <a:gd name="adj" fmla="val 11635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882800" y="5716369"/>
            <a:ext cx="1793996" cy="684000"/>
          </a:xfrm>
          <a:prstGeom prst="roundRect">
            <a:avLst>
              <a:gd name="adj" fmla="val 11635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233" y="831607"/>
            <a:ext cx="4065224" cy="374208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921734" y="1338382"/>
            <a:ext cx="50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76210" y="941775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9"/>
          <a:stretch>
            <a:fillRect/>
          </a:stretch>
        </p:blipFill>
        <p:spPr>
          <a:xfrm>
            <a:off x="256324" y="4678862"/>
            <a:ext cx="4678189" cy="214478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641624" y="5927076"/>
            <a:ext cx="4639379" cy="819805"/>
            <a:chOff x="4641624" y="5927076"/>
            <a:chExt cx="4639379" cy="819805"/>
          </a:xfrm>
        </p:grpSpPr>
        <p:sp>
          <p:nvSpPr>
            <p:cNvPr id="20" name="文本框 19"/>
            <p:cNvSpPr txBox="1"/>
            <p:nvPr/>
          </p:nvSpPr>
          <p:spPr>
            <a:xfrm>
              <a:off x="5008230" y="5962884"/>
              <a:ext cx="4272773" cy="7839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100ns</a:t>
              </a:r>
              <a:r>
                <a:rPr lang="zh-CN" altLang="en-US" dirty="0"/>
                <a:t>时</a:t>
              </a:r>
              <a:r>
                <a:rPr lang="en-US" altLang="zh-CN" dirty="0" err="1"/>
                <a:t>regWriteData</a:t>
              </a:r>
              <a:r>
                <a:rPr lang="zh-CN" altLang="en-US" dirty="0"/>
                <a:t>获得数据</a:t>
              </a:r>
              <a:r>
                <a:rPr lang="en-US" altLang="zh-CN" dirty="0"/>
                <a:t>”1234abcd”</a:t>
              </a:r>
              <a:endParaRPr lang="en-US" altLang="zh-CN" dirty="0"/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110ns</a:t>
              </a:r>
              <a:r>
                <a:rPr lang="zh-CN" altLang="en-US" dirty="0"/>
                <a:t>时，时钟上升沿，</a:t>
              </a:r>
              <a:r>
                <a:rPr lang="en-US" altLang="zh-CN" dirty="0" err="1"/>
                <a:t>RsData</a:t>
              </a:r>
              <a:r>
                <a:rPr lang="zh-CN" altLang="en-US" dirty="0"/>
                <a:t>获得数据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4641624" y="5927076"/>
              <a:ext cx="431671" cy="255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4704411" y="6400369"/>
              <a:ext cx="343688" cy="14300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圆角矩形 14"/>
          <p:cNvSpPr/>
          <p:nvPr/>
        </p:nvSpPr>
        <p:spPr>
          <a:xfrm>
            <a:off x="5880538" y="2184876"/>
            <a:ext cx="4430110" cy="637152"/>
          </a:xfrm>
          <a:prstGeom prst="roundRect">
            <a:avLst>
              <a:gd name="adj" fmla="val 1163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5" grpId="0" animBg="1"/>
      <p:bldP spid="17" grpId="0"/>
      <p:bldP spid="18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8737" y="0"/>
            <a:ext cx="432816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2039" y="0"/>
            <a:ext cx="3971272" cy="685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67372" y="82821"/>
            <a:ext cx="3272808" cy="747578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/>
              <a:t>74LS194 </a:t>
            </a:r>
            <a:r>
              <a:rPr lang="zh-CN" altLang="en-US" sz="4000" b="1" dirty="0"/>
              <a:t>仿真</a:t>
            </a:r>
            <a:r>
              <a:rPr lang="en-US" altLang="zh-CN" sz="4000" b="1" dirty="0"/>
              <a:t> </a:t>
            </a:r>
            <a:endParaRPr lang="zh-CN" altLang="en-US" sz="6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836" y="4365260"/>
            <a:ext cx="5311143" cy="2356579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3840066" y="4157944"/>
            <a:ext cx="1304925" cy="2700000"/>
          </a:xfrm>
          <a:prstGeom prst="roundRect">
            <a:avLst>
              <a:gd name="adj" fmla="val 7543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5150070" y="4123019"/>
            <a:ext cx="1278000" cy="2700000"/>
          </a:xfrm>
          <a:prstGeom prst="roundRect">
            <a:avLst>
              <a:gd name="adj" fmla="val 7543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433144" y="4123018"/>
            <a:ext cx="1299851" cy="2700000"/>
          </a:xfrm>
          <a:prstGeom prst="roundRect">
            <a:avLst>
              <a:gd name="adj" fmla="val 7543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70338" y="38898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0338" y="47657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70338" y="54349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0592" y="40470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27126" y="40470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44664" y="405659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911484" y="3636579"/>
            <a:ext cx="3175413" cy="91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911484" y="4564253"/>
            <a:ext cx="3175413" cy="696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8916518" y="5254500"/>
            <a:ext cx="3175413" cy="696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仿真时 增加 显示内部信号</a:t>
            </a:r>
            <a:endParaRPr lang="zh-CN" altLang="en-US" sz="4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6" y="1249973"/>
            <a:ext cx="3257550" cy="2247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09136" y="178073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36915" y="831663"/>
            <a:ext cx="2647950" cy="3667125"/>
            <a:chOff x="4936148" y="884159"/>
            <a:chExt cx="2647950" cy="36671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148" y="884159"/>
              <a:ext cx="2647950" cy="36671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149577" y="3451955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24000" y="4674153"/>
            <a:ext cx="8743273" cy="2183848"/>
            <a:chOff x="1524000" y="4674153"/>
            <a:chExt cx="8743273" cy="21838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674153"/>
              <a:ext cx="8743273" cy="218384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216446" y="629411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15751" y="2671804"/>
            <a:ext cx="1768642" cy="2237874"/>
            <a:chOff x="6951785" y="2794682"/>
            <a:chExt cx="1768642" cy="22378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51785" y="2794682"/>
              <a:ext cx="1768642" cy="2237874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988921" y="2813250"/>
              <a:ext cx="1692000" cy="1991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084393" y="967414"/>
            <a:ext cx="3972394" cy="1704390"/>
            <a:chOff x="8063921" y="781450"/>
            <a:chExt cx="3972394" cy="170439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63921" y="1403168"/>
              <a:ext cx="3972394" cy="108267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063921" y="79800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61718" y="781450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0" idx="2"/>
            </p:cNvCxnSpPr>
            <p:nvPr/>
          </p:nvCxnSpPr>
          <p:spPr>
            <a:xfrm>
              <a:off x="8310944" y="1259674"/>
              <a:ext cx="0" cy="2142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9410473" y="1270812"/>
              <a:ext cx="0" cy="2142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/>
              <a:t>单周期处理器 仿真测试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246"/>
            <a:ext cx="6515531" cy="365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 rot="709037">
            <a:off x="1011555" y="1528445"/>
            <a:ext cx="47637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>
                <a:solidFill>
                  <a:schemeClr val="accent2">
                    <a:lumMod val="60000"/>
                    <a:lumOff val="40000"/>
                  </a:schemeClr>
                </a:solidFill>
              </a:rPr>
              <a:t>测试汇编代码</a:t>
            </a:r>
            <a:r>
              <a:rPr lang="en-US" altLang="zh-CN" sz="3200" b="1" spc="60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zh-CN" altLang="en-US" sz="3200" b="1" spc="600">
                <a:solidFill>
                  <a:schemeClr val="accent2">
                    <a:lumMod val="60000"/>
                    <a:lumOff val="40000"/>
                  </a:schemeClr>
                </a:solidFill>
              </a:rPr>
              <a:t>机器代码</a:t>
            </a:r>
            <a:endParaRPr lang="zh-CN" altLang="en-US" sz="3200" b="1" spc="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696034" y="709840"/>
            <a:ext cx="5495966" cy="5163349"/>
            <a:chOff x="6696034" y="720000"/>
            <a:chExt cx="5495966" cy="51633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1459" y="720000"/>
              <a:ext cx="3280541" cy="516334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034" y="846246"/>
              <a:ext cx="2195305" cy="2974703"/>
            </a:xfrm>
            <a:prstGeom prst="rect">
              <a:avLst/>
            </a:prstGeom>
          </p:spPr>
        </p:pic>
        <p:cxnSp>
          <p:nvCxnSpPr>
            <p:cNvPr id="15" name="连接符: 曲线 14"/>
            <p:cNvCxnSpPr/>
            <p:nvPr/>
          </p:nvCxnSpPr>
          <p:spPr>
            <a:xfrm rot="5400000" flipH="1" flipV="1">
              <a:off x="8304361" y="564096"/>
              <a:ext cx="864000" cy="1656000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8392495" y="1552899"/>
              <a:ext cx="232843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 b="1" spc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仿真代码</a:t>
              </a:r>
              <a:endPara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428804" y="5222588"/>
            <a:ext cx="1189846" cy="1164098"/>
            <a:chOff x="9322904" y="4253426"/>
            <a:chExt cx="1942141" cy="194214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904" y="4253426"/>
              <a:ext cx="1942141" cy="194214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9647915" y="5156726"/>
              <a:ext cx="1170109" cy="51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break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0" y="4592692"/>
            <a:ext cx="8812924" cy="1998770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42041" y="4592692"/>
            <a:ext cx="1114098" cy="2473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56139" y="455796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保存后下次还可以原样调出来，如果不要也可删除之。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858" y="174067"/>
            <a:ext cx="10235255" cy="71183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三种</a:t>
            </a:r>
            <a:r>
              <a:rPr lang="zh-CN" altLang="en-US" sz="3600" dirty="0"/>
              <a:t>微体系结构：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单周期</a:t>
            </a:r>
            <a:r>
              <a:rPr lang="zh-CN" altLang="en-US" sz="3600" dirty="0"/>
              <a:t>、</a:t>
            </a:r>
            <a:r>
              <a:rPr lang="zh-CN" altLang="en-US" sz="4000" dirty="0">
                <a:solidFill>
                  <a:srgbClr val="0070C0"/>
                </a:solidFill>
              </a:rPr>
              <a:t>多周期</a:t>
            </a:r>
            <a:r>
              <a:rPr lang="zh-CN" altLang="en-US" sz="3600" dirty="0"/>
              <a:t>、流水线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481" y="1419343"/>
            <a:ext cx="7230666" cy="195484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单周期</a:t>
            </a:r>
            <a:br>
              <a:rPr lang="en-US" altLang="zh-CN" sz="2200" dirty="0"/>
            </a:br>
            <a:r>
              <a:rPr lang="zh-CN" altLang="en-US" sz="2200" dirty="0"/>
              <a:t>在一个时钟周期内执行完一条完整指令</a:t>
            </a:r>
            <a:r>
              <a:rPr lang="en-US" altLang="zh-CN" sz="2200" dirty="0"/>
              <a:t>(CPI=1)</a:t>
            </a:r>
            <a:r>
              <a:rPr lang="zh-CN" altLang="en-US" sz="2200" dirty="0"/>
              <a:t>。</a:t>
            </a:r>
            <a:br>
              <a:rPr lang="en-US" altLang="zh-CN" sz="2200" dirty="0"/>
            </a:br>
            <a:r>
              <a:rPr lang="zh-CN" altLang="en-US" sz="2200" dirty="0"/>
              <a:t>时钟周期以最长的指令</a:t>
            </a:r>
            <a:r>
              <a:rPr lang="en-US" altLang="zh-CN" sz="2200" dirty="0"/>
              <a:t>(</a:t>
            </a:r>
            <a:r>
              <a:rPr lang="zh-CN" altLang="en-US" sz="2200" dirty="0"/>
              <a:t>如</a:t>
            </a:r>
            <a:r>
              <a:rPr lang="en-US" altLang="zh-CN" sz="2200" dirty="0"/>
              <a:t>Load</a:t>
            </a:r>
            <a:r>
              <a:rPr lang="zh-CN" altLang="en-US" sz="2200" dirty="0"/>
              <a:t>指令</a:t>
            </a:r>
            <a:r>
              <a:rPr lang="en-US" altLang="zh-CN" sz="2200" dirty="0"/>
              <a:t>)</a:t>
            </a:r>
            <a:r>
              <a:rPr lang="zh-CN" altLang="en-US" sz="2200" dirty="0"/>
              <a:t>所花的时间为准。</a:t>
            </a:r>
            <a:br>
              <a:rPr lang="en-US" altLang="zh-CN" sz="2200" dirty="0"/>
            </a:br>
            <a:r>
              <a:rPr lang="zh-CN" altLang="en-US" sz="2200" dirty="0"/>
              <a:t>控制简单，但速度慢、成本高。          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</a:rPr>
              <a:t>已不用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4879" y="784788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在性能、成本、复杂度之间折中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71632" y="1600402"/>
            <a:ext cx="3263835" cy="1633565"/>
            <a:chOff x="8171632" y="1600402"/>
            <a:chExt cx="3263835" cy="1633565"/>
          </a:xfrm>
        </p:grpSpPr>
        <p:sp>
          <p:nvSpPr>
            <p:cNvPr id="10" name="矩形 9"/>
            <p:cNvSpPr/>
            <p:nvPr/>
          </p:nvSpPr>
          <p:spPr>
            <a:xfrm>
              <a:off x="8711813" y="1840829"/>
              <a:ext cx="2520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11812" y="2394330"/>
              <a:ext cx="169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711812" y="2952911"/>
              <a:ext cx="864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" name="肘形连接符 13"/>
            <p:cNvCxnSpPr/>
            <p:nvPr/>
          </p:nvCxnSpPr>
          <p:spPr>
            <a:xfrm rot="10800000" flipH="1">
              <a:off x="8440307" y="1600402"/>
              <a:ext cx="1080000" cy="180000"/>
            </a:xfrm>
            <a:prstGeom prst="bentConnector3">
              <a:avLst>
                <a:gd name="adj1" fmla="val 246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 flipH="1" flipV="1">
              <a:off x="9457213" y="1600402"/>
              <a:ext cx="1080000" cy="180000"/>
            </a:xfrm>
            <a:prstGeom prst="bentConnector3">
              <a:avLst>
                <a:gd name="adj1" fmla="val 5197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171633" y="1834209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Load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171633" y="2382611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171632" y="292619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Jump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肘形连接符 111"/>
            <p:cNvCxnSpPr/>
            <p:nvPr/>
          </p:nvCxnSpPr>
          <p:spPr>
            <a:xfrm rot="10800000" flipH="1">
              <a:off x="10355467" y="1600403"/>
              <a:ext cx="1080000" cy="180000"/>
            </a:xfrm>
            <a:prstGeom prst="bentConnector3">
              <a:avLst>
                <a:gd name="adj1" fmla="val 8104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/>
            <p:nvPr/>
          </p:nvCxnSpPr>
          <p:spPr>
            <a:xfrm rot="10800000" flipH="1">
              <a:off x="8440307" y="2174727"/>
              <a:ext cx="1080000" cy="180000"/>
            </a:xfrm>
            <a:prstGeom prst="bentConnector3">
              <a:avLst>
                <a:gd name="adj1" fmla="val 246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/>
            <p:nvPr/>
          </p:nvCxnSpPr>
          <p:spPr>
            <a:xfrm rot="10800000" flipH="1" flipV="1">
              <a:off x="9457213" y="2174727"/>
              <a:ext cx="1080000" cy="180000"/>
            </a:xfrm>
            <a:prstGeom prst="bentConnector3">
              <a:avLst>
                <a:gd name="adj1" fmla="val 5197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/>
            <p:nvPr/>
          </p:nvCxnSpPr>
          <p:spPr>
            <a:xfrm rot="10800000" flipH="1">
              <a:off x="10355467" y="2174728"/>
              <a:ext cx="1080000" cy="180000"/>
            </a:xfrm>
            <a:prstGeom prst="bentConnector3">
              <a:avLst>
                <a:gd name="adj1" fmla="val 8104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/>
            <p:cNvCxnSpPr/>
            <p:nvPr/>
          </p:nvCxnSpPr>
          <p:spPr>
            <a:xfrm rot="10800000" flipH="1">
              <a:off x="8440307" y="2735976"/>
              <a:ext cx="1080000" cy="180000"/>
            </a:xfrm>
            <a:prstGeom prst="bentConnector3">
              <a:avLst>
                <a:gd name="adj1" fmla="val 246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肘形连接符 181"/>
            <p:cNvCxnSpPr/>
            <p:nvPr/>
          </p:nvCxnSpPr>
          <p:spPr>
            <a:xfrm rot="10800000" flipH="1" flipV="1">
              <a:off x="9457213" y="2735976"/>
              <a:ext cx="1080000" cy="180000"/>
            </a:xfrm>
            <a:prstGeom prst="bentConnector3">
              <a:avLst>
                <a:gd name="adj1" fmla="val 5197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/>
            <p:cNvCxnSpPr/>
            <p:nvPr/>
          </p:nvCxnSpPr>
          <p:spPr>
            <a:xfrm rot="10800000" flipH="1">
              <a:off x="10355467" y="2735977"/>
              <a:ext cx="1080000" cy="180000"/>
            </a:xfrm>
            <a:prstGeom prst="bentConnector3">
              <a:avLst>
                <a:gd name="adj1" fmla="val 8104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74481" y="3412818"/>
            <a:ext cx="10947955" cy="1932837"/>
            <a:chOff x="374481" y="3412818"/>
            <a:chExt cx="10947955" cy="1932837"/>
          </a:xfrm>
        </p:grpSpPr>
        <p:grpSp>
          <p:nvGrpSpPr>
            <p:cNvPr id="177" name="组合 176"/>
            <p:cNvGrpSpPr/>
            <p:nvPr/>
          </p:nvGrpSpPr>
          <p:grpSpPr>
            <a:xfrm>
              <a:off x="8171632" y="3574473"/>
              <a:ext cx="3150804" cy="1569754"/>
              <a:chOff x="8283392" y="3574473"/>
              <a:chExt cx="3150804" cy="156975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8818106" y="3796294"/>
                <a:ext cx="2520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818105" y="4309155"/>
                <a:ext cx="169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818105" y="4847416"/>
                <a:ext cx="864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8" name="肘形连接符 27"/>
              <p:cNvCxnSpPr/>
              <p:nvPr/>
            </p:nvCxnSpPr>
            <p:spPr>
              <a:xfrm rot="10800000" flipH="1">
                <a:off x="8679080" y="3574474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/>
              <p:nvPr/>
            </p:nvCxnSpPr>
            <p:spPr>
              <a:xfrm rot="10800000" flipH="1" flipV="1">
                <a:off x="8882306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8843505" y="3810694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283393" y="3805429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Load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283393" y="4313191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283392" y="4836450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Jump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258806" y="3810694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674107" y="3810694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089408" y="3810694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0509789" y="3810694"/>
                <a:ext cx="396000" cy="223200"/>
              </a:xfrm>
              <a:prstGeom prst="rect">
                <a:avLst/>
              </a:prstGeom>
              <a:solidFill>
                <a:srgbClr val="5F5F5F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920012" y="3810694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843505" y="4328214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43197" y="4861214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9258806" y="4857301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9258806" y="4323555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52956" y="4314420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9673105" y="4314420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087404" y="4323555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7" name="肘形连接符 56"/>
              <p:cNvCxnSpPr/>
              <p:nvPr/>
            </p:nvCxnSpPr>
            <p:spPr>
              <a:xfrm rot="10800000" flipH="1">
                <a:off x="9146440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肘形连接符 123"/>
              <p:cNvCxnSpPr/>
              <p:nvPr/>
            </p:nvCxnSpPr>
            <p:spPr>
              <a:xfrm rot="10800000" flipH="1" flipV="1">
                <a:off x="9292492" y="3574473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肘形连接符 124"/>
              <p:cNvCxnSpPr/>
              <p:nvPr/>
            </p:nvCxnSpPr>
            <p:spPr>
              <a:xfrm rot="10800000" flipH="1">
                <a:off x="9556626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肘形连接符 125"/>
              <p:cNvCxnSpPr/>
              <p:nvPr/>
            </p:nvCxnSpPr>
            <p:spPr>
              <a:xfrm rot="10800000" flipH="1" flipV="1">
                <a:off x="9682158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肘形连接符 126"/>
              <p:cNvCxnSpPr/>
              <p:nvPr/>
            </p:nvCxnSpPr>
            <p:spPr>
              <a:xfrm rot="10800000" flipH="1">
                <a:off x="9946292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/>
              <p:nvPr/>
            </p:nvCxnSpPr>
            <p:spPr>
              <a:xfrm rot="10800000" flipH="1" flipV="1">
                <a:off x="10112812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肘形连接符 128"/>
              <p:cNvCxnSpPr/>
              <p:nvPr/>
            </p:nvCxnSpPr>
            <p:spPr>
              <a:xfrm rot="10800000" flipH="1">
                <a:off x="10376946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肘形连接符 129"/>
              <p:cNvCxnSpPr/>
              <p:nvPr/>
            </p:nvCxnSpPr>
            <p:spPr>
              <a:xfrm rot="10800000" flipH="1" flipV="1">
                <a:off x="10533637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肘形连接符 130"/>
              <p:cNvCxnSpPr/>
              <p:nvPr/>
            </p:nvCxnSpPr>
            <p:spPr>
              <a:xfrm rot="10800000" flipH="1">
                <a:off x="10797771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肘形连接符 131"/>
              <p:cNvCxnSpPr/>
              <p:nvPr/>
            </p:nvCxnSpPr>
            <p:spPr>
              <a:xfrm rot="10800000" flipH="1" flipV="1">
                <a:off x="10954062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肘形连接符 132"/>
              <p:cNvCxnSpPr/>
              <p:nvPr/>
            </p:nvCxnSpPr>
            <p:spPr>
              <a:xfrm rot="10800000" flipH="1">
                <a:off x="11218196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肘形连接符 133"/>
              <p:cNvCxnSpPr/>
              <p:nvPr/>
            </p:nvCxnSpPr>
            <p:spPr>
              <a:xfrm rot="10800000" flipH="1">
                <a:off x="8679080" y="4091577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肘形连接符 134"/>
              <p:cNvCxnSpPr/>
              <p:nvPr/>
            </p:nvCxnSpPr>
            <p:spPr>
              <a:xfrm rot="10800000" flipH="1" flipV="1">
                <a:off x="8882306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肘形连接符 135"/>
              <p:cNvCxnSpPr/>
              <p:nvPr/>
            </p:nvCxnSpPr>
            <p:spPr>
              <a:xfrm rot="10800000" flipH="1">
                <a:off x="9146440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肘形连接符 136"/>
              <p:cNvCxnSpPr/>
              <p:nvPr/>
            </p:nvCxnSpPr>
            <p:spPr>
              <a:xfrm rot="10800000" flipH="1" flipV="1">
                <a:off x="9292492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肘形连接符 137"/>
              <p:cNvCxnSpPr/>
              <p:nvPr/>
            </p:nvCxnSpPr>
            <p:spPr>
              <a:xfrm rot="10800000" flipH="1">
                <a:off x="9556626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/>
              <p:nvPr/>
            </p:nvCxnSpPr>
            <p:spPr>
              <a:xfrm rot="10800000" flipH="1" flipV="1">
                <a:off x="9682158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肘形连接符 139"/>
              <p:cNvCxnSpPr/>
              <p:nvPr/>
            </p:nvCxnSpPr>
            <p:spPr>
              <a:xfrm rot="10800000" flipH="1">
                <a:off x="9946292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/>
              <p:nvPr/>
            </p:nvCxnSpPr>
            <p:spPr>
              <a:xfrm rot="10800000" flipH="1" flipV="1">
                <a:off x="10112812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肘形连接符 141"/>
              <p:cNvCxnSpPr/>
              <p:nvPr/>
            </p:nvCxnSpPr>
            <p:spPr>
              <a:xfrm rot="10800000" flipH="1">
                <a:off x="10376946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肘形连接符 146"/>
              <p:cNvCxnSpPr/>
              <p:nvPr/>
            </p:nvCxnSpPr>
            <p:spPr>
              <a:xfrm rot="10800000" flipH="1">
                <a:off x="8679080" y="4625612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肘形连接符 147"/>
              <p:cNvCxnSpPr/>
              <p:nvPr/>
            </p:nvCxnSpPr>
            <p:spPr>
              <a:xfrm rot="10800000" flipH="1" flipV="1">
                <a:off x="8882306" y="4625612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肘形连接符 148"/>
              <p:cNvCxnSpPr/>
              <p:nvPr/>
            </p:nvCxnSpPr>
            <p:spPr>
              <a:xfrm rot="10800000" flipH="1">
                <a:off x="9146440" y="4625612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连接符 149"/>
              <p:cNvCxnSpPr/>
              <p:nvPr/>
            </p:nvCxnSpPr>
            <p:spPr>
              <a:xfrm rot="10800000" flipH="1" flipV="1">
                <a:off x="9292492" y="4625612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/>
              <p:nvPr/>
            </p:nvCxnSpPr>
            <p:spPr>
              <a:xfrm rot="10800000" flipH="1">
                <a:off x="9556626" y="4625612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374481" y="3412818"/>
              <a:ext cx="7775413" cy="1932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600" b="1" dirty="0">
                  <a:solidFill>
                    <a:srgbClr val="0070C0"/>
                  </a:solidFill>
                </a:rPr>
                <a:t>多周期</a:t>
              </a:r>
              <a:br>
                <a:rPr lang="en-US" altLang="zh-CN" dirty="0"/>
              </a:br>
              <a:r>
                <a:rPr lang="zh-CN" altLang="en-US" sz="2200" dirty="0"/>
                <a:t>每条指令分成多个阶段，每个阶段在一个时钟周期内完成。</a:t>
              </a:r>
              <a:br>
                <a:rPr lang="en-US" altLang="zh-CN" sz="2200" dirty="0"/>
              </a:br>
              <a:r>
                <a:rPr lang="zh-CN" altLang="en-US" sz="2200" b="1" dirty="0"/>
                <a:t>用多个时钟周期执行一条指令</a:t>
              </a:r>
              <a:r>
                <a:rPr lang="zh-CN" altLang="en-US" sz="2200" dirty="0"/>
                <a:t>。</a:t>
              </a:r>
              <a:br>
                <a:rPr lang="en-US" altLang="zh-CN" sz="2200" dirty="0"/>
              </a:br>
              <a:r>
                <a:rPr lang="zh-CN" altLang="en-US" sz="2200" dirty="0"/>
                <a:t>提高速度，可复用部分硬件</a:t>
              </a:r>
              <a:r>
                <a:rPr lang="en-US" altLang="zh-CN" sz="2200" dirty="0"/>
                <a:t>(</a:t>
              </a:r>
              <a:r>
                <a:rPr lang="zh-CN" altLang="en-US" sz="2200" dirty="0"/>
                <a:t>如</a:t>
              </a:r>
              <a:r>
                <a:rPr lang="en-US" altLang="zh-CN" sz="2200" dirty="0"/>
                <a:t>ALU)</a:t>
              </a:r>
              <a:r>
                <a:rPr lang="zh-CN" altLang="en-US" sz="2200" dirty="0"/>
                <a:t>。</a:t>
              </a:r>
              <a:endParaRPr lang="en-US" altLang="zh-CN" sz="2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4481" y="5344275"/>
            <a:ext cx="11398600" cy="1452705"/>
            <a:chOff x="374481" y="5344275"/>
            <a:chExt cx="11398600" cy="1452705"/>
          </a:xfrm>
        </p:grpSpPr>
        <p:grpSp>
          <p:nvGrpSpPr>
            <p:cNvPr id="175" name="组合 174"/>
            <p:cNvGrpSpPr/>
            <p:nvPr/>
          </p:nvGrpSpPr>
          <p:grpSpPr>
            <a:xfrm>
              <a:off x="8159611" y="5523985"/>
              <a:ext cx="3613470" cy="1098408"/>
              <a:chOff x="8283392" y="5560776"/>
              <a:chExt cx="3613470" cy="1098408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818106" y="5793851"/>
                <a:ext cx="2520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9234665" y="6078112"/>
                <a:ext cx="2520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9671545" y="6362373"/>
                <a:ext cx="864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843505" y="5808251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283393" y="5802986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Load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3393" y="6082148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283392" y="6351407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Jump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258806" y="5808251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674107" y="5808251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089408" y="5808251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509789" y="5808251"/>
                <a:ext cx="396000" cy="223200"/>
              </a:xfrm>
              <a:prstGeom prst="rect">
                <a:avLst/>
              </a:prstGeom>
              <a:solidFill>
                <a:srgbClr val="5F5F5F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920012" y="5808251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260065" y="6097171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696637" y="6376171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112246" y="6372258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9675366" y="6092512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0506225" y="6083377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342164" y="6092512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60" name="肘形连接符 159"/>
              <p:cNvCxnSpPr/>
              <p:nvPr/>
            </p:nvCxnSpPr>
            <p:spPr>
              <a:xfrm rot="10800000" flipH="1">
                <a:off x="8679080" y="5560776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肘形连接符 160"/>
              <p:cNvCxnSpPr/>
              <p:nvPr/>
            </p:nvCxnSpPr>
            <p:spPr>
              <a:xfrm rot="10800000" flipH="1" flipV="1">
                <a:off x="8882306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肘形连接符 161"/>
              <p:cNvCxnSpPr/>
              <p:nvPr/>
            </p:nvCxnSpPr>
            <p:spPr>
              <a:xfrm rot="10800000" flipH="1">
                <a:off x="9146440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肘形连接符 162"/>
              <p:cNvCxnSpPr/>
              <p:nvPr/>
            </p:nvCxnSpPr>
            <p:spPr>
              <a:xfrm rot="10800000" flipH="1" flipV="1">
                <a:off x="9292492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肘形连接符 163"/>
              <p:cNvCxnSpPr/>
              <p:nvPr/>
            </p:nvCxnSpPr>
            <p:spPr>
              <a:xfrm rot="10800000" flipH="1">
                <a:off x="9556626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肘形连接符 164"/>
              <p:cNvCxnSpPr/>
              <p:nvPr/>
            </p:nvCxnSpPr>
            <p:spPr>
              <a:xfrm rot="10800000" flipH="1" flipV="1">
                <a:off x="9682158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肘形连接符 165"/>
              <p:cNvCxnSpPr/>
              <p:nvPr/>
            </p:nvCxnSpPr>
            <p:spPr>
              <a:xfrm rot="10800000" flipH="1">
                <a:off x="9946292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肘形连接符 166"/>
              <p:cNvCxnSpPr/>
              <p:nvPr/>
            </p:nvCxnSpPr>
            <p:spPr>
              <a:xfrm rot="10800000" flipH="1" flipV="1">
                <a:off x="10112812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肘形连接符 167"/>
              <p:cNvCxnSpPr/>
              <p:nvPr/>
            </p:nvCxnSpPr>
            <p:spPr>
              <a:xfrm rot="10800000" flipH="1">
                <a:off x="10376946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肘形连接符 168"/>
              <p:cNvCxnSpPr/>
              <p:nvPr/>
            </p:nvCxnSpPr>
            <p:spPr>
              <a:xfrm rot="10800000" flipH="1" flipV="1">
                <a:off x="10533637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/>
              <p:nvPr/>
            </p:nvCxnSpPr>
            <p:spPr>
              <a:xfrm rot="10800000" flipH="1">
                <a:off x="10797771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/>
              <p:nvPr/>
            </p:nvCxnSpPr>
            <p:spPr>
              <a:xfrm rot="10800000" flipH="1" flipV="1">
                <a:off x="10954062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/>
              <p:nvPr/>
            </p:nvCxnSpPr>
            <p:spPr>
              <a:xfrm rot="10800000" flipH="1">
                <a:off x="11218196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肘形连接符 172"/>
              <p:cNvCxnSpPr/>
              <p:nvPr/>
            </p:nvCxnSpPr>
            <p:spPr>
              <a:xfrm rot="10800000" flipH="1" flipV="1">
                <a:off x="11416728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肘形连接符 173"/>
              <p:cNvCxnSpPr/>
              <p:nvPr/>
            </p:nvCxnSpPr>
            <p:spPr>
              <a:xfrm rot="10800000" flipH="1">
                <a:off x="11680862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374481" y="5344275"/>
              <a:ext cx="6959252" cy="1452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b="1" dirty="0"/>
                <a:t>流水线</a:t>
              </a:r>
              <a:br>
                <a:rPr lang="en-US" altLang="zh-CN" dirty="0"/>
              </a:br>
              <a:r>
                <a:rPr lang="zh-CN" altLang="en-US" sz="2200" dirty="0"/>
                <a:t>将一条指令的执行过程分成若干个操作子过程，</a:t>
              </a:r>
              <a:br>
                <a:rPr lang="en-US" altLang="zh-CN" sz="2200" dirty="0"/>
              </a:br>
              <a:r>
                <a:rPr lang="zh-CN" altLang="en-US" sz="2200" dirty="0"/>
                <a:t>多条指令重叠执行。显著提高吞吐量。</a:t>
              </a:r>
              <a:endParaRPr lang="zh-CN" altLang="en-US" sz="22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0712612" y="279909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72385" y="813563"/>
            <a:ext cx="514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45"/>
            <a:ext cx="12192000" cy="83883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pc="0" dirty="0">
                <a:latin typeface="+mn-ea"/>
                <a:ea typeface="+mn-ea"/>
                <a:cs typeface="Arial" panose="020B0604020202020204" pitchFamily="34" charset="0"/>
              </a:rPr>
              <a:t>操作元件</a:t>
            </a:r>
            <a:endParaRPr lang="zh-CN" altLang="en-US" sz="3600" b="1" spc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1596" y="934108"/>
            <a:ext cx="101879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等线" panose="02010600030101010101" pitchFamily="2" charset="-122"/>
              </a:rPr>
              <a:t>数据通路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</a:rPr>
              <a:t>DataPath</a:t>
            </a:r>
            <a:r>
              <a:rPr lang="zh-CN" altLang="en-US" sz="2400" dirty="0">
                <a:solidFill>
                  <a:prstClr val="black"/>
                </a:solidFill>
                <a:latin typeface="等线" panose="02010600030101010101" pitchFamily="2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由</a:t>
            </a:r>
            <a:r>
              <a:rPr lang="zh-CN" altLang="en-US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操作元件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组合逻辑元件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和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状态元件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存储元件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0">
              <a:lnSpc>
                <a:spcPct val="13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通过</a:t>
            </a:r>
            <a:r>
              <a:rPr lang="zh-CN" altLang="en-US" sz="2400" b="1" dirty="0">
                <a:solidFill>
                  <a:prstClr val="black"/>
                </a:solidFill>
              </a:rPr>
              <a:t>分散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或</a:t>
            </a:r>
            <a:r>
              <a:rPr lang="zh-CN" altLang="en-US" sz="2400" b="1" dirty="0">
                <a:solidFill>
                  <a:prstClr val="black"/>
                </a:solidFill>
              </a:rPr>
              <a:t>总线方式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连接而成，进行数据存储、处理、传送的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路径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325" y="2202068"/>
            <a:ext cx="2531365" cy="2143755"/>
            <a:chOff x="834325" y="2202068"/>
            <a:chExt cx="2531365" cy="2143755"/>
          </a:xfrm>
        </p:grpSpPr>
        <p:sp>
          <p:nvSpPr>
            <p:cNvPr id="10" name="文本框 9"/>
            <p:cNvSpPr txBox="1"/>
            <p:nvPr/>
          </p:nvSpPr>
          <p:spPr>
            <a:xfrm>
              <a:off x="1211597" y="3976491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加法器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Adder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834325" y="2202068"/>
              <a:ext cx="2531365" cy="1654276"/>
              <a:chOff x="2431252" y="2595518"/>
              <a:chExt cx="2531365" cy="1654276"/>
            </a:xfrm>
          </p:grpSpPr>
          <p:sp>
            <p:nvSpPr>
              <p:cNvPr id="8" name="梯形 84"/>
              <p:cNvSpPr/>
              <p:nvPr/>
            </p:nvSpPr>
            <p:spPr>
              <a:xfrm rot="16200000" flipV="1">
                <a:off x="2983452" y="3360913"/>
                <a:ext cx="1100868" cy="450384"/>
              </a:xfrm>
              <a:custGeom>
                <a:avLst/>
                <a:gdLst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0 w 928148"/>
                  <a:gd name="connsiteY4" fmla="*/ 358052 h 358052"/>
                  <a:gd name="connsiteX0-1" fmla="*/ 0 w 928148"/>
                  <a:gd name="connsiteY0-2" fmla="*/ 358052 h 358056"/>
                  <a:gd name="connsiteX1-3" fmla="*/ 170794 w 928148"/>
                  <a:gd name="connsiteY1-4" fmla="*/ 0 h 358056"/>
                  <a:gd name="connsiteX2-5" fmla="*/ 757354 w 928148"/>
                  <a:gd name="connsiteY2-6" fmla="*/ 0 h 358056"/>
                  <a:gd name="connsiteX3-7" fmla="*/ 928148 w 928148"/>
                  <a:gd name="connsiteY3-8" fmla="*/ 358052 h 358056"/>
                  <a:gd name="connsiteX4-9" fmla="*/ 454800 w 928148"/>
                  <a:gd name="connsiteY4-10" fmla="*/ 239628 h 358056"/>
                  <a:gd name="connsiteX5" fmla="*/ 0 w 928148"/>
                  <a:gd name="connsiteY5" fmla="*/ 358052 h 358056"/>
                  <a:gd name="connsiteX0-11" fmla="*/ 0 w 928148"/>
                  <a:gd name="connsiteY0-12" fmla="*/ 358052 h 358058"/>
                  <a:gd name="connsiteX1-13" fmla="*/ 170794 w 928148"/>
                  <a:gd name="connsiteY1-14" fmla="*/ 0 h 358058"/>
                  <a:gd name="connsiteX2-15" fmla="*/ 757354 w 928148"/>
                  <a:gd name="connsiteY2-16" fmla="*/ 0 h 358058"/>
                  <a:gd name="connsiteX3-17" fmla="*/ 928148 w 928148"/>
                  <a:gd name="connsiteY3-18" fmla="*/ 358052 h 358058"/>
                  <a:gd name="connsiteX4-19" fmla="*/ 454800 w 928148"/>
                  <a:gd name="connsiteY4-20" fmla="*/ 239628 h 358058"/>
                  <a:gd name="connsiteX5-21" fmla="*/ 0 w 928148"/>
                  <a:gd name="connsiteY5-22" fmla="*/ 358052 h 358058"/>
                  <a:gd name="connsiteX0-23" fmla="*/ 0 w 928148"/>
                  <a:gd name="connsiteY0-24" fmla="*/ 358052 h 358052"/>
                  <a:gd name="connsiteX1-25" fmla="*/ 170794 w 928148"/>
                  <a:gd name="connsiteY1-26" fmla="*/ 0 h 358052"/>
                  <a:gd name="connsiteX2-27" fmla="*/ 757354 w 928148"/>
                  <a:gd name="connsiteY2-28" fmla="*/ 0 h 358052"/>
                  <a:gd name="connsiteX3-29" fmla="*/ 928148 w 928148"/>
                  <a:gd name="connsiteY3-30" fmla="*/ 358052 h 358052"/>
                  <a:gd name="connsiteX4-31" fmla="*/ 454800 w 928148"/>
                  <a:gd name="connsiteY4-32" fmla="*/ 239628 h 358052"/>
                  <a:gd name="connsiteX5-33" fmla="*/ 0 w 928148"/>
                  <a:gd name="connsiteY5-34" fmla="*/ 358052 h 358052"/>
                  <a:gd name="connsiteX0-35" fmla="*/ 0 w 928148"/>
                  <a:gd name="connsiteY0-36" fmla="*/ 358052 h 358052"/>
                  <a:gd name="connsiteX1-37" fmla="*/ 170794 w 928148"/>
                  <a:gd name="connsiteY1-38" fmla="*/ 0 h 358052"/>
                  <a:gd name="connsiteX2-39" fmla="*/ 757354 w 928148"/>
                  <a:gd name="connsiteY2-40" fmla="*/ 0 h 358052"/>
                  <a:gd name="connsiteX3-41" fmla="*/ 928148 w 928148"/>
                  <a:gd name="connsiteY3-42" fmla="*/ 358052 h 358052"/>
                  <a:gd name="connsiteX4-43" fmla="*/ 454800 w 928148"/>
                  <a:gd name="connsiteY4-44" fmla="*/ 239628 h 358052"/>
                  <a:gd name="connsiteX5-45" fmla="*/ 393499 w 928148"/>
                  <a:gd name="connsiteY5-46" fmla="*/ 350309 h 358052"/>
                  <a:gd name="connsiteX6" fmla="*/ 0 w 928148"/>
                  <a:gd name="connsiteY6" fmla="*/ 358052 h 358052"/>
                  <a:gd name="connsiteX0-47" fmla="*/ 0 w 928148"/>
                  <a:gd name="connsiteY0-48" fmla="*/ 358052 h 358052"/>
                  <a:gd name="connsiteX1-49" fmla="*/ 170794 w 928148"/>
                  <a:gd name="connsiteY1-50" fmla="*/ 0 h 358052"/>
                  <a:gd name="connsiteX2-51" fmla="*/ 757354 w 928148"/>
                  <a:gd name="connsiteY2-52" fmla="*/ 0 h 358052"/>
                  <a:gd name="connsiteX3-53" fmla="*/ 928148 w 928148"/>
                  <a:gd name="connsiteY3-54" fmla="*/ 358052 h 358052"/>
                  <a:gd name="connsiteX4-55" fmla="*/ 454800 w 928148"/>
                  <a:gd name="connsiteY4-56" fmla="*/ 239628 h 358052"/>
                  <a:gd name="connsiteX5-57" fmla="*/ 393499 w 928148"/>
                  <a:gd name="connsiteY5-58" fmla="*/ 350309 h 358052"/>
                  <a:gd name="connsiteX6-59" fmla="*/ 0 w 928148"/>
                  <a:gd name="connsiteY6-60" fmla="*/ 358052 h 358052"/>
                  <a:gd name="connsiteX0-61" fmla="*/ 0 w 928148"/>
                  <a:gd name="connsiteY0-62" fmla="*/ 358052 h 358052"/>
                  <a:gd name="connsiteX1-63" fmla="*/ 170794 w 928148"/>
                  <a:gd name="connsiteY1-64" fmla="*/ 0 h 358052"/>
                  <a:gd name="connsiteX2-65" fmla="*/ 757354 w 928148"/>
                  <a:gd name="connsiteY2-66" fmla="*/ 0 h 358052"/>
                  <a:gd name="connsiteX3-67" fmla="*/ 928148 w 928148"/>
                  <a:gd name="connsiteY3-68" fmla="*/ 358052 h 358052"/>
                  <a:gd name="connsiteX4-69" fmla="*/ 454800 w 928148"/>
                  <a:gd name="connsiteY4-70" fmla="*/ 239628 h 358052"/>
                  <a:gd name="connsiteX5-71" fmla="*/ 393499 w 928148"/>
                  <a:gd name="connsiteY5-72" fmla="*/ 350309 h 358052"/>
                  <a:gd name="connsiteX6-73" fmla="*/ 0 w 928148"/>
                  <a:gd name="connsiteY6-74" fmla="*/ 358052 h 358052"/>
                  <a:gd name="connsiteX0-75" fmla="*/ 0 w 928148"/>
                  <a:gd name="connsiteY0-76" fmla="*/ 358052 h 358052"/>
                  <a:gd name="connsiteX1-77" fmla="*/ 170794 w 928148"/>
                  <a:gd name="connsiteY1-78" fmla="*/ 0 h 358052"/>
                  <a:gd name="connsiteX2-79" fmla="*/ 757354 w 928148"/>
                  <a:gd name="connsiteY2-80" fmla="*/ 0 h 358052"/>
                  <a:gd name="connsiteX3-81" fmla="*/ 928148 w 928148"/>
                  <a:gd name="connsiteY3-82" fmla="*/ 358052 h 358052"/>
                  <a:gd name="connsiteX4-83" fmla="*/ 454800 w 928148"/>
                  <a:gd name="connsiteY4-84" fmla="*/ 239628 h 358052"/>
                  <a:gd name="connsiteX5-85" fmla="*/ 393499 w 928148"/>
                  <a:gd name="connsiteY5-86" fmla="*/ 350309 h 358052"/>
                  <a:gd name="connsiteX6-87" fmla="*/ 0 w 928148"/>
                  <a:gd name="connsiteY6-88" fmla="*/ 358052 h 358052"/>
                  <a:gd name="connsiteX0-89" fmla="*/ 0 w 928148"/>
                  <a:gd name="connsiteY0-90" fmla="*/ 358052 h 378381"/>
                  <a:gd name="connsiteX1-91" fmla="*/ 170794 w 928148"/>
                  <a:gd name="connsiteY1-92" fmla="*/ 0 h 378381"/>
                  <a:gd name="connsiteX2-93" fmla="*/ 757354 w 928148"/>
                  <a:gd name="connsiteY2-94" fmla="*/ 0 h 378381"/>
                  <a:gd name="connsiteX3-95" fmla="*/ 928148 w 928148"/>
                  <a:gd name="connsiteY3-96" fmla="*/ 358052 h 378381"/>
                  <a:gd name="connsiteX4-97" fmla="*/ 534831 w 928148"/>
                  <a:gd name="connsiteY4-98" fmla="*/ 345201 h 378381"/>
                  <a:gd name="connsiteX5-99" fmla="*/ 454800 w 928148"/>
                  <a:gd name="connsiteY5-100" fmla="*/ 239628 h 378381"/>
                  <a:gd name="connsiteX6-101" fmla="*/ 393499 w 928148"/>
                  <a:gd name="connsiteY6-102" fmla="*/ 350309 h 378381"/>
                  <a:gd name="connsiteX7" fmla="*/ 0 w 928148"/>
                  <a:gd name="connsiteY7" fmla="*/ 358052 h 378381"/>
                  <a:gd name="connsiteX0-103" fmla="*/ 0 w 928148"/>
                  <a:gd name="connsiteY0-104" fmla="*/ 358052 h 378381"/>
                  <a:gd name="connsiteX1-105" fmla="*/ 170794 w 928148"/>
                  <a:gd name="connsiteY1-106" fmla="*/ 0 h 378381"/>
                  <a:gd name="connsiteX2-107" fmla="*/ 757354 w 928148"/>
                  <a:gd name="connsiteY2-108" fmla="*/ 0 h 378381"/>
                  <a:gd name="connsiteX3-109" fmla="*/ 928148 w 928148"/>
                  <a:gd name="connsiteY3-110" fmla="*/ 358052 h 378381"/>
                  <a:gd name="connsiteX4-111" fmla="*/ 534831 w 928148"/>
                  <a:gd name="connsiteY4-112" fmla="*/ 345201 h 378381"/>
                  <a:gd name="connsiteX5-113" fmla="*/ 454800 w 928148"/>
                  <a:gd name="connsiteY5-114" fmla="*/ 239628 h 378381"/>
                  <a:gd name="connsiteX6-115" fmla="*/ 393499 w 928148"/>
                  <a:gd name="connsiteY6-116" fmla="*/ 350309 h 378381"/>
                  <a:gd name="connsiteX7-117" fmla="*/ 0 w 928148"/>
                  <a:gd name="connsiteY7-118" fmla="*/ 358052 h 378381"/>
                  <a:gd name="connsiteX0-119" fmla="*/ 0 w 928148"/>
                  <a:gd name="connsiteY0-120" fmla="*/ 358052 h 378381"/>
                  <a:gd name="connsiteX1-121" fmla="*/ 170794 w 928148"/>
                  <a:gd name="connsiteY1-122" fmla="*/ 0 h 378381"/>
                  <a:gd name="connsiteX2-123" fmla="*/ 757354 w 928148"/>
                  <a:gd name="connsiteY2-124" fmla="*/ 0 h 378381"/>
                  <a:gd name="connsiteX3-125" fmla="*/ 928148 w 928148"/>
                  <a:gd name="connsiteY3-126" fmla="*/ 358052 h 378381"/>
                  <a:gd name="connsiteX4-127" fmla="*/ 534831 w 928148"/>
                  <a:gd name="connsiteY4-128" fmla="*/ 345201 h 378381"/>
                  <a:gd name="connsiteX5-129" fmla="*/ 454800 w 928148"/>
                  <a:gd name="connsiteY5-130" fmla="*/ 239628 h 378381"/>
                  <a:gd name="connsiteX6-131" fmla="*/ 393499 w 928148"/>
                  <a:gd name="connsiteY6-132" fmla="*/ 350309 h 378381"/>
                  <a:gd name="connsiteX7-133" fmla="*/ 0 w 928148"/>
                  <a:gd name="connsiteY7-134" fmla="*/ 358052 h 378381"/>
                  <a:gd name="connsiteX0-135" fmla="*/ 0 w 928148"/>
                  <a:gd name="connsiteY0-136" fmla="*/ 358052 h 366288"/>
                  <a:gd name="connsiteX1-137" fmla="*/ 170794 w 928148"/>
                  <a:gd name="connsiteY1-138" fmla="*/ 0 h 366288"/>
                  <a:gd name="connsiteX2-139" fmla="*/ 757354 w 928148"/>
                  <a:gd name="connsiteY2-140" fmla="*/ 0 h 366288"/>
                  <a:gd name="connsiteX3-141" fmla="*/ 928148 w 928148"/>
                  <a:gd name="connsiteY3-142" fmla="*/ 358052 h 366288"/>
                  <a:gd name="connsiteX4-143" fmla="*/ 534831 w 928148"/>
                  <a:gd name="connsiteY4-144" fmla="*/ 345201 h 366288"/>
                  <a:gd name="connsiteX5-145" fmla="*/ 454800 w 928148"/>
                  <a:gd name="connsiteY5-146" fmla="*/ 239628 h 366288"/>
                  <a:gd name="connsiteX6-147" fmla="*/ 393499 w 928148"/>
                  <a:gd name="connsiteY6-148" fmla="*/ 350309 h 366288"/>
                  <a:gd name="connsiteX7-149" fmla="*/ 0 w 928148"/>
                  <a:gd name="connsiteY7-150" fmla="*/ 358052 h 366288"/>
                  <a:gd name="connsiteX0-151" fmla="*/ 0 w 928148"/>
                  <a:gd name="connsiteY0-152" fmla="*/ 358052 h 360284"/>
                  <a:gd name="connsiteX1-153" fmla="*/ 170794 w 928148"/>
                  <a:gd name="connsiteY1-154" fmla="*/ 0 h 360284"/>
                  <a:gd name="connsiteX2-155" fmla="*/ 757354 w 928148"/>
                  <a:gd name="connsiteY2-156" fmla="*/ 0 h 360284"/>
                  <a:gd name="connsiteX3-157" fmla="*/ 928148 w 928148"/>
                  <a:gd name="connsiteY3-158" fmla="*/ 358052 h 360284"/>
                  <a:gd name="connsiteX4-159" fmla="*/ 534831 w 928148"/>
                  <a:gd name="connsiteY4-160" fmla="*/ 345201 h 360284"/>
                  <a:gd name="connsiteX5-161" fmla="*/ 454800 w 928148"/>
                  <a:gd name="connsiteY5-162" fmla="*/ 239628 h 360284"/>
                  <a:gd name="connsiteX6-163" fmla="*/ 393499 w 928148"/>
                  <a:gd name="connsiteY6-164" fmla="*/ 350309 h 360284"/>
                  <a:gd name="connsiteX7-165" fmla="*/ 0 w 928148"/>
                  <a:gd name="connsiteY7-166" fmla="*/ 358052 h 360284"/>
                  <a:gd name="connsiteX0-167" fmla="*/ 0 w 928148"/>
                  <a:gd name="connsiteY0-168" fmla="*/ 358052 h 358052"/>
                  <a:gd name="connsiteX1-169" fmla="*/ 170794 w 928148"/>
                  <a:gd name="connsiteY1-170" fmla="*/ 0 h 358052"/>
                  <a:gd name="connsiteX2-171" fmla="*/ 757354 w 928148"/>
                  <a:gd name="connsiteY2-172" fmla="*/ 0 h 358052"/>
                  <a:gd name="connsiteX3-173" fmla="*/ 928148 w 928148"/>
                  <a:gd name="connsiteY3-174" fmla="*/ 358052 h 358052"/>
                  <a:gd name="connsiteX4-175" fmla="*/ 534831 w 928148"/>
                  <a:gd name="connsiteY4-176" fmla="*/ 345201 h 358052"/>
                  <a:gd name="connsiteX5-177" fmla="*/ 454800 w 928148"/>
                  <a:gd name="connsiteY5-178" fmla="*/ 239628 h 358052"/>
                  <a:gd name="connsiteX6-179" fmla="*/ 393499 w 928148"/>
                  <a:gd name="connsiteY6-180" fmla="*/ 350309 h 358052"/>
                  <a:gd name="connsiteX7-181" fmla="*/ 0 w 928148"/>
                  <a:gd name="connsiteY7-182" fmla="*/ 358052 h 358052"/>
                  <a:gd name="connsiteX0-183" fmla="*/ 0 w 928148"/>
                  <a:gd name="connsiteY0-184" fmla="*/ 358052 h 360312"/>
                  <a:gd name="connsiteX1-185" fmla="*/ 170794 w 928148"/>
                  <a:gd name="connsiteY1-186" fmla="*/ 0 h 360312"/>
                  <a:gd name="connsiteX2-187" fmla="*/ 757354 w 928148"/>
                  <a:gd name="connsiteY2-188" fmla="*/ 0 h 360312"/>
                  <a:gd name="connsiteX3-189" fmla="*/ 928148 w 928148"/>
                  <a:gd name="connsiteY3-190" fmla="*/ 358052 h 360312"/>
                  <a:gd name="connsiteX4-191" fmla="*/ 526317 w 928148"/>
                  <a:gd name="connsiteY4-192" fmla="*/ 350309 h 360312"/>
                  <a:gd name="connsiteX5-193" fmla="*/ 454800 w 928148"/>
                  <a:gd name="connsiteY5-194" fmla="*/ 239628 h 360312"/>
                  <a:gd name="connsiteX6-195" fmla="*/ 393499 w 928148"/>
                  <a:gd name="connsiteY6-196" fmla="*/ 350309 h 360312"/>
                  <a:gd name="connsiteX7-197" fmla="*/ 0 w 928148"/>
                  <a:gd name="connsiteY7-198" fmla="*/ 358052 h 360312"/>
                  <a:gd name="connsiteX0-199" fmla="*/ 0 w 928148"/>
                  <a:gd name="connsiteY0-200" fmla="*/ 358052 h 358052"/>
                  <a:gd name="connsiteX1-201" fmla="*/ 170794 w 928148"/>
                  <a:gd name="connsiteY1-202" fmla="*/ 0 h 358052"/>
                  <a:gd name="connsiteX2-203" fmla="*/ 757354 w 928148"/>
                  <a:gd name="connsiteY2-204" fmla="*/ 0 h 358052"/>
                  <a:gd name="connsiteX3-205" fmla="*/ 928148 w 928148"/>
                  <a:gd name="connsiteY3-206" fmla="*/ 358052 h 358052"/>
                  <a:gd name="connsiteX4-207" fmla="*/ 526317 w 928148"/>
                  <a:gd name="connsiteY4-208" fmla="*/ 350309 h 358052"/>
                  <a:gd name="connsiteX5-209" fmla="*/ 454800 w 928148"/>
                  <a:gd name="connsiteY5-210" fmla="*/ 239628 h 358052"/>
                  <a:gd name="connsiteX6-211" fmla="*/ 393499 w 928148"/>
                  <a:gd name="connsiteY6-212" fmla="*/ 350309 h 358052"/>
                  <a:gd name="connsiteX7-213" fmla="*/ 0 w 928148"/>
                  <a:gd name="connsiteY7-214" fmla="*/ 358052 h 358052"/>
                  <a:gd name="connsiteX0-215" fmla="*/ 0 w 928148"/>
                  <a:gd name="connsiteY0-216" fmla="*/ 358052 h 358052"/>
                  <a:gd name="connsiteX1-217" fmla="*/ 170794 w 928148"/>
                  <a:gd name="connsiteY1-218" fmla="*/ 0 h 358052"/>
                  <a:gd name="connsiteX2-219" fmla="*/ 757354 w 928148"/>
                  <a:gd name="connsiteY2-220" fmla="*/ 0 h 358052"/>
                  <a:gd name="connsiteX3-221" fmla="*/ 928148 w 928148"/>
                  <a:gd name="connsiteY3-222" fmla="*/ 358052 h 358052"/>
                  <a:gd name="connsiteX4-223" fmla="*/ 526317 w 928148"/>
                  <a:gd name="connsiteY4-224" fmla="*/ 350309 h 358052"/>
                  <a:gd name="connsiteX5-225" fmla="*/ 454800 w 928148"/>
                  <a:gd name="connsiteY5-226" fmla="*/ 239628 h 358052"/>
                  <a:gd name="connsiteX6-227" fmla="*/ 393499 w 928148"/>
                  <a:gd name="connsiteY6-228" fmla="*/ 350309 h 358052"/>
                  <a:gd name="connsiteX7-229" fmla="*/ 0 w 928148"/>
                  <a:gd name="connsiteY7-230" fmla="*/ 358052 h 3580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59" y="connsiteY6-60"/>
                  </a:cxn>
                  <a:cxn ang="0">
                    <a:pos x="connsiteX7-117" y="connsiteY7-118"/>
                  </a:cxn>
                </a:cxnLst>
                <a:rect l="l" t="t" r="r" b="b"/>
                <a:pathLst>
                  <a:path w="928148" h="358052">
                    <a:moveTo>
                      <a:pt x="0" y="358052"/>
                    </a:moveTo>
                    <a:lnTo>
                      <a:pt x="170794" y="0"/>
                    </a:lnTo>
                    <a:lnTo>
                      <a:pt x="757354" y="0"/>
                    </a:lnTo>
                    <a:lnTo>
                      <a:pt x="928148" y="358052"/>
                    </a:lnTo>
                    <a:cubicBezTo>
                      <a:pt x="798258" y="353717"/>
                      <a:pt x="605208" y="358126"/>
                      <a:pt x="526317" y="350309"/>
                    </a:cubicBezTo>
                    <a:cubicBezTo>
                      <a:pt x="483184" y="289706"/>
                      <a:pt x="496235" y="290996"/>
                      <a:pt x="454800" y="239628"/>
                    </a:cubicBezTo>
                    <a:cubicBezTo>
                      <a:pt x="425853" y="289010"/>
                      <a:pt x="419041" y="309442"/>
                      <a:pt x="393499" y="350309"/>
                    </a:cubicBezTo>
                    <a:lnTo>
                      <a:pt x="0" y="358052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398520" y="3324494"/>
                <a:ext cx="4347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H="1">
                <a:off x="2763394" y="3262843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2763394" y="392052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2431252" y="30705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431252" y="37358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2700000">
                <a:off x="2933825" y="3262843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766833" y="3273795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 rot="2700000">
                <a:off x="2949081" y="392178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782088" y="394201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 flipH="1">
                <a:off x="3759078" y="3584906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4338728" y="339515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Sum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2700000">
                <a:off x="3975501" y="3581077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3773889" y="358052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rot="5400000" flipH="1">
                <a:off x="3336286" y="2934999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2765007" y="2595518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CarryIn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682738" y="2202068"/>
            <a:ext cx="2241215" cy="2143755"/>
            <a:chOff x="4682738" y="2202068"/>
            <a:chExt cx="2241215" cy="2143755"/>
          </a:xfrm>
        </p:grpSpPr>
        <p:grpSp>
          <p:nvGrpSpPr>
            <p:cNvPr id="81" name="组合 80"/>
            <p:cNvGrpSpPr/>
            <p:nvPr/>
          </p:nvGrpSpPr>
          <p:grpSpPr>
            <a:xfrm>
              <a:off x="4682738" y="2202068"/>
              <a:ext cx="2241215" cy="1689059"/>
              <a:chOff x="7304166" y="2530171"/>
              <a:chExt cx="2241215" cy="1689059"/>
            </a:xfrm>
          </p:grpSpPr>
          <p:sp>
            <p:nvSpPr>
              <p:cNvPr id="49" name="梯形 48"/>
              <p:cNvSpPr/>
              <p:nvPr/>
            </p:nvSpPr>
            <p:spPr>
              <a:xfrm rot="5400000">
                <a:off x="7875140" y="3299481"/>
                <a:ext cx="1100869" cy="471650"/>
              </a:xfrm>
              <a:prstGeom prst="trapezoid">
                <a:avLst>
                  <a:gd name="adj" fmla="val 495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MUX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7636308" y="3241563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7636308" y="389924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7304166" y="304922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7304166" y="371457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rot="2700000">
                <a:off x="7806739" y="3241563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7653671" y="325715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2700000">
                <a:off x="7821995" y="390050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7678209" y="391145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flipH="1">
                <a:off x="8654427" y="3530740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9234077" y="334098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Y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rot="2700000">
                <a:off x="8866210" y="352691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8673874" y="352171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rot="5400000" flipH="1">
                <a:off x="8202227" y="2866015"/>
                <a:ext cx="432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7713928" y="2530171"/>
                <a:ext cx="707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Select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5127385" y="397649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多路选择器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25" y="4653433"/>
            <a:ext cx="2705177" cy="2122611"/>
            <a:chOff x="834325" y="4653433"/>
            <a:chExt cx="2705177" cy="2122611"/>
          </a:xfrm>
        </p:grpSpPr>
        <p:sp>
          <p:nvSpPr>
            <p:cNvPr id="9" name="文本框 8"/>
            <p:cNvSpPr txBox="1"/>
            <p:nvPr/>
          </p:nvSpPr>
          <p:spPr>
            <a:xfrm>
              <a:off x="1218811" y="64067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算术逻辑部件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34325" y="4653433"/>
              <a:ext cx="2705177" cy="1594520"/>
              <a:chOff x="834325" y="4653433"/>
              <a:chExt cx="2705177" cy="1594520"/>
            </a:xfrm>
          </p:grpSpPr>
          <p:sp>
            <p:nvSpPr>
              <p:cNvPr id="11" name="梯形 84"/>
              <p:cNvSpPr/>
              <p:nvPr/>
            </p:nvSpPr>
            <p:spPr>
              <a:xfrm rot="16200000" flipV="1">
                <a:off x="1401639" y="5371634"/>
                <a:ext cx="1100868" cy="450384"/>
              </a:xfrm>
              <a:custGeom>
                <a:avLst/>
                <a:gdLst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0 w 928148"/>
                  <a:gd name="connsiteY4" fmla="*/ 358052 h 358052"/>
                  <a:gd name="connsiteX0-1" fmla="*/ 0 w 928148"/>
                  <a:gd name="connsiteY0-2" fmla="*/ 358052 h 358056"/>
                  <a:gd name="connsiteX1-3" fmla="*/ 170794 w 928148"/>
                  <a:gd name="connsiteY1-4" fmla="*/ 0 h 358056"/>
                  <a:gd name="connsiteX2-5" fmla="*/ 757354 w 928148"/>
                  <a:gd name="connsiteY2-6" fmla="*/ 0 h 358056"/>
                  <a:gd name="connsiteX3-7" fmla="*/ 928148 w 928148"/>
                  <a:gd name="connsiteY3-8" fmla="*/ 358052 h 358056"/>
                  <a:gd name="connsiteX4-9" fmla="*/ 454800 w 928148"/>
                  <a:gd name="connsiteY4-10" fmla="*/ 239628 h 358056"/>
                  <a:gd name="connsiteX5" fmla="*/ 0 w 928148"/>
                  <a:gd name="connsiteY5" fmla="*/ 358052 h 358056"/>
                  <a:gd name="connsiteX0-11" fmla="*/ 0 w 928148"/>
                  <a:gd name="connsiteY0-12" fmla="*/ 358052 h 358058"/>
                  <a:gd name="connsiteX1-13" fmla="*/ 170794 w 928148"/>
                  <a:gd name="connsiteY1-14" fmla="*/ 0 h 358058"/>
                  <a:gd name="connsiteX2-15" fmla="*/ 757354 w 928148"/>
                  <a:gd name="connsiteY2-16" fmla="*/ 0 h 358058"/>
                  <a:gd name="connsiteX3-17" fmla="*/ 928148 w 928148"/>
                  <a:gd name="connsiteY3-18" fmla="*/ 358052 h 358058"/>
                  <a:gd name="connsiteX4-19" fmla="*/ 454800 w 928148"/>
                  <a:gd name="connsiteY4-20" fmla="*/ 239628 h 358058"/>
                  <a:gd name="connsiteX5-21" fmla="*/ 0 w 928148"/>
                  <a:gd name="connsiteY5-22" fmla="*/ 358052 h 358058"/>
                  <a:gd name="connsiteX0-23" fmla="*/ 0 w 928148"/>
                  <a:gd name="connsiteY0-24" fmla="*/ 358052 h 358052"/>
                  <a:gd name="connsiteX1-25" fmla="*/ 170794 w 928148"/>
                  <a:gd name="connsiteY1-26" fmla="*/ 0 h 358052"/>
                  <a:gd name="connsiteX2-27" fmla="*/ 757354 w 928148"/>
                  <a:gd name="connsiteY2-28" fmla="*/ 0 h 358052"/>
                  <a:gd name="connsiteX3-29" fmla="*/ 928148 w 928148"/>
                  <a:gd name="connsiteY3-30" fmla="*/ 358052 h 358052"/>
                  <a:gd name="connsiteX4-31" fmla="*/ 454800 w 928148"/>
                  <a:gd name="connsiteY4-32" fmla="*/ 239628 h 358052"/>
                  <a:gd name="connsiteX5-33" fmla="*/ 0 w 928148"/>
                  <a:gd name="connsiteY5-34" fmla="*/ 358052 h 358052"/>
                  <a:gd name="connsiteX0-35" fmla="*/ 0 w 928148"/>
                  <a:gd name="connsiteY0-36" fmla="*/ 358052 h 358052"/>
                  <a:gd name="connsiteX1-37" fmla="*/ 170794 w 928148"/>
                  <a:gd name="connsiteY1-38" fmla="*/ 0 h 358052"/>
                  <a:gd name="connsiteX2-39" fmla="*/ 757354 w 928148"/>
                  <a:gd name="connsiteY2-40" fmla="*/ 0 h 358052"/>
                  <a:gd name="connsiteX3-41" fmla="*/ 928148 w 928148"/>
                  <a:gd name="connsiteY3-42" fmla="*/ 358052 h 358052"/>
                  <a:gd name="connsiteX4-43" fmla="*/ 454800 w 928148"/>
                  <a:gd name="connsiteY4-44" fmla="*/ 239628 h 358052"/>
                  <a:gd name="connsiteX5-45" fmla="*/ 393499 w 928148"/>
                  <a:gd name="connsiteY5-46" fmla="*/ 350309 h 358052"/>
                  <a:gd name="connsiteX6" fmla="*/ 0 w 928148"/>
                  <a:gd name="connsiteY6" fmla="*/ 358052 h 358052"/>
                  <a:gd name="connsiteX0-47" fmla="*/ 0 w 928148"/>
                  <a:gd name="connsiteY0-48" fmla="*/ 358052 h 358052"/>
                  <a:gd name="connsiteX1-49" fmla="*/ 170794 w 928148"/>
                  <a:gd name="connsiteY1-50" fmla="*/ 0 h 358052"/>
                  <a:gd name="connsiteX2-51" fmla="*/ 757354 w 928148"/>
                  <a:gd name="connsiteY2-52" fmla="*/ 0 h 358052"/>
                  <a:gd name="connsiteX3-53" fmla="*/ 928148 w 928148"/>
                  <a:gd name="connsiteY3-54" fmla="*/ 358052 h 358052"/>
                  <a:gd name="connsiteX4-55" fmla="*/ 454800 w 928148"/>
                  <a:gd name="connsiteY4-56" fmla="*/ 239628 h 358052"/>
                  <a:gd name="connsiteX5-57" fmla="*/ 393499 w 928148"/>
                  <a:gd name="connsiteY5-58" fmla="*/ 350309 h 358052"/>
                  <a:gd name="connsiteX6-59" fmla="*/ 0 w 928148"/>
                  <a:gd name="connsiteY6-60" fmla="*/ 358052 h 358052"/>
                  <a:gd name="connsiteX0-61" fmla="*/ 0 w 928148"/>
                  <a:gd name="connsiteY0-62" fmla="*/ 358052 h 358052"/>
                  <a:gd name="connsiteX1-63" fmla="*/ 170794 w 928148"/>
                  <a:gd name="connsiteY1-64" fmla="*/ 0 h 358052"/>
                  <a:gd name="connsiteX2-65" fmla="*/ 757354 w 928148"/>
                  <a:gd name="connsiteY2-66" fmla="*/ 0 h 358052"/>
                  <a:gd name="connsiteX3-67" fmla="*/ 928148 w 928148"/>
                  <a:gd name="connsiteY3-68" fmla="*/ 358052 h 358052"/>
                  <a:gd name="connsiteX4-69" fmla="*/ 454800 w 928148"/>
                  <a:gd name="connsiteY4-70" fmla="*/ 239628 h 358052"/>
                  <a:gd name="connsiteX5-71" fmla="*/ 393499 w 928148"/>
                  <a:gd name="connsiteY5-72" fmla="*/ 350309 h 358052"/>
                  <a:gd name="connsiteX6-73" fmla="*/ 0 w 928148"/>
                  <a:gd name="connsiteY6-74" fmla="*/ 358052 h 358052"/>
                  <a:gd name="connsiteX0-75" fmla="*/ 0 w 928148"/>
                  <a:gd name="connsiteY0-76" fmla="*/ 358052 h 358052"/>
                  <a:gd name="connsiteX1-77" fmla="*/ 170794 w 928148"/>
                  <a:gd name="connsiteY1-78" fmla="*/ 0 h 358052"/>
                  <a:gd name="connsiteX2-79" fmla="*/ 757354 w 928148"/>
                  <a:gd name="connsiteY2-80" fmla="*/ 0 h 358052"/>
                  <a:gd name="connsiteX3-81" fmla="*/ 928148 w 928148"/>
                  <a:gd name="connsiteY3-82" fmla="*/ 358052 h 358052"/>
                  <a:gd name="connsiteX4-83" fmla="*/ 454800 w 928148"/>
                  <a:gd name="connsiteY4-84" fmla="*/ 239628 h 358052"/>
                  <a:gd name="connsiteX5-85" fmla="*/ 393499 w 928148"/>
                  <a:gd name="connsiteY5-86" fmla="*/ 350309 h 358052"/>
                  <a:gd name="connsiteX6-87" fmla="*/ 0 w 928148"/>
                  <a:gd name="connsiteY6-88" fmla="*/ 358052 h 358052"/>
                  <a:gd name="connsiteX0-89" fmla="*/ 0 w 928148"/>
                  <a:gd name="connsiteY0-90" fmla="*/ 358052 h 378381"/>
                  <a:gd name="connsiteX1-91" fmla="*/ 170794 w 928148"/>
                  <a:gd name="connsiteY1-92" fmla="*/ 0 h 378381"/>
                  <a:gd name="connsiteX2-93" fmla="*/ 757354 w 928148"/>
                  <a:gd name="connsiteY2-94" fmla="*/ 0 h 378381"/>
                  <a:gd name="connsiteX3-95" fmla="*/ 928148 w 928148"/>
                  <a:gd name="connsiteY3-96" fmla="*/ 358052 h 378381"/>
                  <a:gd name="connsiteX4-97" fmla="*/ 534831 w 928148"/>
                  <a:gd name="connsiteY4-98" fmla="*/ 345201 h 378381"/>
                  <a:gd name="connsiteX5-99" fmla="*/ 454800 w 928148"/>
                  <a:gd name="connsiteY5-100" fmla="*/ 239628 h 378381"/>
                  <a:gd name="connsiteX6-101" fmla="*/ 393499 w 928148"/>
                  <a:gd name="connsiteY6-102" fmla="*/ 350309 h 378381"/>
                  <a:gd name="connsiteX7" fmla="*/ 0 w 928148"/>
                  <a:gd name="connsiteY7" fmla="*/ 358052 h 378381"/>
                  <a:gd name="connsiteX0-103" fmla="*/ 0 w 928148"/>
                  <a:gd name="connsiteY0-104" fmla="*/ 358052 h 378381"/>
                  <a:gd name="connsiteX1-105" fmla="*/ 170794 w 928148"/>
                  <a:gd name="connsiteY1-106" fmla="*/ 0 h 378381"/>
                  <a:gd name="connsiteX2-107" fmla="*/ 757354 w 928148"/>
                  <a:gd name="connsiteY2-108" fmla="*/ 0 h 378381"/>
                  <a:gd name="connsiteX3-109" fmla="*/ 928148 w 928148"/>
                  <a:gd name="connsiteY3-110" fmla="*/ 358052 h 378381"/>
                  <a:gd name="connsiteX4-111" fmla="*/ 534831 w 928148"/>
                  <a:gd name="connsiteY4-112" fmla="*/ 345201 h 378381"/>
                  <a:gd name="connsiteX5-113" fmla="*/ 454800 w 928148"/>
                  <a:gd name="connsiteY5-114" fmla="*/ 239628 h 378381"/>
                  <a:gd name="connsiteX6-115" fmla="*/ 393499 w 928148"/>
                  <a:gd name="connsiteY6-116" fmla="*/ 350309 h 378381"/>
                  <a:gd name="connsiteX7-117" fmla="*/ 0 w 928148"/>
                  <a:gd name="connsiteY7-118" fmla="*/ 358052 h 378381"/>
                  <a:gd name="connsiteX0-119" fmla="*/ 0 w 928148"/>
                  <a:gd name="connsiteY0-120" fmla="*/ 358052 h 378381"/>
                  <a:gd name="connsiteX1-121" fmla="*/ 170794 w 928148"/>
                  <a:gd name="connsiteY1-122" fmla="*/ 0 h 378381"/>
                  <a:gd name="connsiteX2-123" fmla="*/ 757354 w 928148"/>
                  <a:gd name="connsiteY2-124" fmla="*/ 0 h 378381"/>
                  <a:gd name="connsiteX3-125" fmla="*/ 928148 w 928148"/>
                  <a:gd name="connsiteY3-126" fmla="*/ 358052 h 378381"/>
                  <a:gd name="connsiteX4-127" fmla="*/ 534831 w 928148"/>
                  <a:gd name="connsiteY4-128" fmla="*/ 345201 h 378381"/>
                  <a:gd name="connsiteX5-129" fmla="*/ 454800 w 928148"/>
                  <a:gd name="connsiteY5-130" fmla="*/ 239628 h 378381"/>
                  <a:gd name="connsiteX6-131" fmla="*/ 393499 w 928148"/>
                  <a:gd name="connsiteY6-132" fmla="*/ 350309 h 378381"/>
                  <a:gd name="connsiteX7-133" fmla="*/ 0 w 928148"/>
                  <a:gd name="connsiteY7-134" fmla="*/ 358052 h 378381"/>
                  <a:gd name="connsiteX0-135" fmla="*/ 0 w 928148"/>
                  <a:gd name="connsiteY0-136" fmla="*/ 358052 h 366288"/>
                  <a:gd name="connsiteX1-137" fmla="*/ 170794 w 928148"/>
                  <a:gd name="connsiteY1-138" fmla="*/ 0 h 366288"/>
                  <a:gd name="connsiteX2-139" fmla="*/ 757354 w 928148"/>
                  <a:gd name="connsiteY2-140" fmla="*/ 0 h 366288"/>
                  <a:gd name="connsiteX3-141" fmla="*/ 928148 w 928148"/>
                  <a:gd name="connsiteY3-142" fmla="*/ 358052 h 366288"/>
                  <a:gd name="connsiteX4-143" fmla="*/ 534831 w 928148"/>
                  <a:gd name="connsiteY4-144" fmla="*/ 345201 h 366288"/>
                  <a:gd name="connsiteX5-145" fmla="*/ 454800 w 928148"/>
                  <a:gd name="connsiteY5-146" fmla="*/ 239628 h 366288"/>
                  <a:gd name="connsiteX6-147" fmla="*/ 393499 w 928148"/>
                  <a:gd name="connsiteY6-148" fmla="*/ 350309 h 366288"/>
                  <a:gd name="connsiteX7-149" fmla="*/ 0 w 928148"/>
                  <a:gd name="connsiteY7-150" fmla="*/ 358052 h 366288"/>
                  <a:gd name="connsiteX0-151" fmla="*/ 0 w 928148"/>
                  <a:gd name="connsiteY0-152" fmla="*/ 358052 h 360284"/>
                  <a:gd name="connsiteX1-153" fmla="*/ 170794 w 928148"/>
                  <a:gd name="connsiteY1-154" fmla="*/ 0 h 360284"/>
                  <a:gd name="connsiteX2-155" fmla="*/ 757354 w 928148"/>
                  <a:gd name="connsiteY2-156" fmla="*/ 0 h 360284"/>
                  <a:gd name="connsiteX3-157" fmla="*/ 928148 w 928148"/>
                  <a:gd name="connsiteY3-158" fmla="*/ 358052 h 360284"/>
                  <a:gd name="connsiteX4-159" fmla="*/ 534831 w 928148"/>
                  <a:gd name="connsiteY4-160" fmla="*/ 345201 h 360284"/>
                  <a:gd name="connsiteX5-161" fmla="*/ 454800 w 928148"/>
                  <a:gd name="connsiteY5-162" fmla="*/ 239628 h 360284"/>
                  <a:gd name="connsiteX6-163" fmla="*/ 393499 w 928148"/>
                  <a:gd name="connsiteY6-164" fmla="*/ 350309 h 360284"/>
                  <a:gd name="connsiteX7-165" fmla="*/ 0 w 928148"/>
                  <a:gd name="connsiteY7-166" fmla="*/ 358052 h 360284"/>
                  <a:gd name="connsiteX0-167" fmla="*/ 0 w 928148"/>
                  <a:gd name="connsiteY0-168" fmla="*/ 358052 h 358052"/>
                  <a:gd name="connsiteX1-169" fmla="*/ 170794 w 928148"/>
                  <a:gd name="connsiteY1-170" fmla="*/ 0 h 358052"/>
                  <a:gd name="connsiteX2-171" fmla="*/ 757354 w 928148"/>
                  <a:gd name="connsiteY2-172" fmla="*/ 0 h 358052"/>
                  <a:gd name="connsiteX3-173" fmla="*/ 928148 w 928148"/>
                  <a:gd name="connsiteY3-174" fmla="*/ 358052 h 358052"/>
                  <a:gd name="connsiteX4-175" fmla="*/ 534831 w 928148"/>
                  <a:gd name="connsiteY4-176" fmla="*/ 345201 h 358052"/>
                  <a:gd name="connsiteX5-177" fmla="*/ 454800 w 928148"/>
                  <a:gd name="connsiteY5-178" fmla="*/ 239628 h 358052"/>
                  <a:gd name="connsiteX6-179" fmla="*/ 393499 w 928148"/>
                  <a:gd name="connsiteY6-180" fmla="*/ 350309 h 358052"/>
                  <a:gd name="connsiteX7-181" fmla="*/ 0 w 928148"/>
                  <a:gd name="connsiteY7-182" fmla="*/ 358052 h 358052"/>
                  <a:gd name="connsiteX0-183" fmla="*/ 0 w 928148"/>
                  <a:gd name="connsiteY0-184" fmla="*/ 358052 h 360312"/>
                  <a:gd name="connsiteX1-185" fmla="*/ 170794 w 928148"/>
                  <a:gd name="connsiteY1-186" fmla="*/ 0 h 360312"/>
                  <a:gd name="connsiteX2-187" fmla="*/ 757354 w 928148"/>
                  <a:gd name="connsiteY2-188" fmla="*/ 0 h 360312"/>
                  <a:gd name="connsiteX3-189" fmla="*/ 928148 w 928148"/>
                  <a:gd name="connsiteY3-190" fmla="*/ 358052 h 360312"/>
                  <a:gd name="connsiteX4-191" fmla="*/ 526317 w 928148"/>
                  <a:gd name="connsiteY4-192" fmla="*/ 350309 h 360312"/>
                  <a:gd name="connsiteX5-193" fmla="*/ 454800 w 928148"/>
                  <a:gd name="connsiteY5-194" fmla="*/ 239628 h 360312"/>
                  <a:gd name="connsiteX6-195" fmla="*/ 393499 w 928148"/>
                  <a:gd name="connsiteY6-196" fmla="*/ 350309 h 360312"/>
                  <a:gd name="connsiteX7-197" fmla="*/ 0 w 928148"/>
                  <a:gd name="connsiteY7-198" fmla="*/ 358052 h 360312"/>
                  <a:gd name="connsiteX0-199" fmla="*/ 0 w 928148"/>
                  <a:gd name="connsiteY0-200" fmla="*/ 358052 h 358052"/>
                  <a:gd name="connsiteX1-201" fmla="*/ 170794 w 928148"/>
                  <a:gd name="connsiteY1-202" fmla="*/ 0 h 358052"/>
                  <a:gd name="connsiteX2-203" fmla="*/ 757354 w 928148"/>
                  <a:gd name="connsiteY2-204" fmla="*/ 0 h 358052"/>
                  <a:gd name="connsiteX3-205" fmla="*/ 928148 w 928148"/>
                  <a:gd name="connsiteY3-206" fmla="*/ 358052 h 358052"/>
                  <a:gd name="connsiteX4-207" fmla="*/ 526317 w 928148"/>
                  <a:gd name="connsiteY4-208" fmla="*/ 350309 h 358052"/>
                  <a:gd name="connsiteX5-209" fmla="*/ 454800 w 928148"/>
                  <a:gd name="connsiteY5-210" fmla="*/ 239628 h 358052"/>
                  <a:gd name="connsiteX6-211" fmla="*/ 393499 w 928148"/>
                  <a:gd name="connsiteY6-212" fmla="*/ 350309 h 358052"/>
                  <a:gd name="connsiteX7-213" fmla="*/ 0 w 928148"/>
                  <a:gd name="connsiteY7-214" fmla="*/ 358052 h 358052"/>
                  <a:gd name="connsiteX0-215" fmla="*/ 0 w 928148"/>
                  <a:gd name="connsiteY0-216" fmla="*/ 358052 h 358052"/>
                  <a:gd name="connsiteX1-217" fmla="*/ 170794 w 928148"/>
                  <a:gd name="connsiteY1-218" fmla="*/ 0 h 358052"/>
                  <a:gd name="connsiteX2-219" fmla="*/ 757354 w 928148"/>
                  <a:gd name="connsiteY2-220" fmla="*/ 0 h 358052"/>
                  <a:gd name="connsiteX3-221" fmla="*/ 928148 w 928148"/>
                  <a:gd name="connsiteY3-222" fmla="*/ 358052 h 358052"/>
                  <a:gd name="connsiteX4-223" fmla="*/ 526317 w 928148"/>
                  <a:gd name="connsiteY4-224" fmla="*/ 350309 h 358052"/>
                  <a:gd name="connsiteX5-225" fmla="*/ 454800 w 928148"/>
                  <a:gd name="connsiteY5-226" fmla="*/ 239628 h 358052"/>
                  <a:gd name="connsiteX6-227" fmla="*/ 393499 w 928148"/>
                  <a:gd name="connsiteY6-228" fmla="*/ 350309 h 358052"/>
                  <a:gd name="connsiteX7-229" fmla="*/ 0 w 928148"/>
                  <a:gd name="connsiteY7-230" fmla="*/ 358052 h 3580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59" y="connsiteY6-60"/>
                  </a:cxn>
                  <a:cxn ang="0">
                    <a:pos x="connsiteX7-117" y="connsiteY7-118"/>
                  </a:cxn>
                </a:cxnLst>
                <a:rect l="l" t="t" r="r" b="b"/>
                <a:pathLst>
                  <a:path w="928148" h="358052">
                    <a:moveTo>
                      <a:pt x="0" y="358052"/>
                    </a:moveTo>
                    <a:lnTo>
                      <a:pt x="170794" y="0"/>
                    </a:lnTo>
                    <a:lnTo>
                      <a:pt x="757354" y="0"/>
                    </a:lnTo>
                    <a:lnTo>
                      <a:pt x="928148" y="358052"/>
                    </a:lnTo>
                    <a:cubicBezTo>
                      <a:pt x="798258" y="353717"/>
                      <a:pt x="605208" y="358126"/>
                      <a:pt x="526317" y="350309"/>
                    </a:cubicBezTo>
                    <a:cubicBezTo>
                      <a:pt x="483184" y="289706"/>
                      <a:pt x="496235" y="290996"/>
                      <a:pt x="454800" y="239628"/>
                    </a:cubicBezTo>
                    <a:cubicBezTo>
                      <a:pt x="425853" y="289010"/>
                      <a:pt x="419041" y="309442"/>
                      <a:pt x="393499" y="350309"/>
                    </a:cubicBezTo>
                    <a:lnTo>
                      <a:pt x="0" y="358052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rot="5400000">
                <a:off x="1685581" y="5396770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ALU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1166467" y="526564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2177265" y="5599585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1166467" y="5923325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2177265" y="5364371"/>
                <a:ext cx="5604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834325" y="507330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34325" y="57386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756915" y="5433043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Result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56915" y="5150587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Zero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72118" y="4653433"/>
                <a:ext cx="453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OP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rot="2700000">
                <a:off x="1336898" y="5265644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1160623" y="527659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2700000">
                <a:off x="1352154" y="5924582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161953" y="594017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rot="2700000">
                <a:off x="2328706" y="5595756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168862" y="558127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5" name="直接连接符 74"/>
              <p:cNvCxnSpPr/>
              <p:nvPr/>
            </p:nvCxnSpPr>
            <p:spPr>
              <a:xfrm rot="5400000" flipH="1">
                <a:off x="1754473" y="4931991"/>
                <a:ext cx="43200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4496325" y="5029856"/>
            <a:ext cx="2529228" cy="1746188"/>
            <a:chOff x="4496325" y="5029856"/>
            <a:chExt cx="2529228" cy="1746188"/>
          </a:xfrm>
        </p:grpSpPr>
        <p:sp>
          <p:nvSpPr>
            <p:cNvPr id="66" name="文本框 65"/>
            <p:cNvSpPr txBox="1"/>
            <p:nvPr/>
          </p:nvSpPr>
          <p:spPr>
            <a:xfrm>
              <a:off x="5358218" y="64067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译码器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4496325" y="5029856"/>
              <a:ext cx="2529228" cy="1196969"/>
              <a:chOff x="7295035" y="4917033"/>
              <a:chExt cx="2529228" cy="1196969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8653704" y="5122666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 rot="5400000">
                <a:off x="7823603" y="5283179"/>
                <a:ext cx="1196969" cy="464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Decoder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 flipH="1">
                <a:off x="7627177" y="551277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7295035" y="532043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2700000">
                <a:off x="7797608" y="5512774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7704884" y="55098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8653704" y="5385837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8653704" y="5649008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8653704" y="5912180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9197168" y="4926110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Out1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9197168" y="5216560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Out2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9193704" y="5478304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Out3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9186020" y="5741475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Out4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8451813" y="2753912"/>
            <a:ext cx="2054478" cy="1591911"/>
            <a:chOff x="8451813" y="2753912"/>
            <a:chExt cx="2054478" cy="1591911"/>
          </a:xfrm>
        </p:grpSpPr>
        <p:sp>
          <p:nvSpPr>
            <p:cNvPr id="134" name="文本框 133"/>
            <p:cNvSpPr txBox="1"/>
            <p:nvPr/>
          </p:nvSpPr>
          <p:spPr>
            <a:xfrm>
              <a:off x="9040471" y="39764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移位器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8451813" y="2753912"/>
              <a:ext cx="2054478" cy="679170"/>
              <a:chOff x="7977832" y="2679513"/>
              <a:chExt cx="2054478" cy="679170"/>
            </a:xfrm>
          </p:grpSpPr>
          <p:sp>
            <p:nvSpPr>
              <p:cNvPr id="25" name="平行四边形 24"/>
              <p:cNvSpPr/>
              <p:nvPr/>
            </p:nvSpPr>
            <p:spPr>
              <a:xfrm flipH="1">
                <a:off x="8451413" y="2679513"/>
                <a:ext cx="1118506" cy="67917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8670989" y="2757549"/>
                <a:ext cx="716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&lt;&lt; 2</a:t>
                </a:r>
                <a:endParaRPr lang="zh-CN" altLang="en-US" sz="2400" b="1" dirty="0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7977832" y="3045898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flipH="1">
                <a:off x="9471896" y="3011403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/>
          <p:cNvGrpSpPr/>
          <p:nvPr/>
        </p:nvGrpSpPr>
        <p:grpSpPr>
          <a:xfrm>
            <a:off x="8192705" y="5219584"/>
            <a:ext cx="2572694" cy="1556460"/>
            <a:chOff x="8192705" y="5219584"/>
            <a:chExt cx="2572694" cy="1556460"/>
          </a:xfrm>
        </p:grpSpPr>
        <p:sp>
          <p:nvSpPr>
            <p:cNvPr id="135" name="文本框 134"/>
            <p:cNvSpPr txBox="1"/>
            <p:nvPr/>
          </p:nvSpPr>
          <p:spPr>
            <a:xfrm>
              <a:off x="9040471" y="64067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扩展器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192705" y="5219584"/>
              <a:ext cx="2572694" cy="743884"/>
              <a:chOff x="7890999" y="5219584"/>
              <a:chExt cx="2572694" cy="743884"/>
            </a:xfrm>
          </p:grpSpPr>
          <p:sp>
            <p:nvSpPr>
              <p:cNvPr id="125" name="流程图: 手动输入 124"/>
              <p:cNvSpPr/>
              <p:nvPr/>
            </p:nvSpPr>
            <p:spPr>
              <a:xfrm>
                <a:off x="8451413" y="5219584"/>
                <a:ext cx="1451866" cy="559581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0 w 10000"/>
                  <a:gd name="connsiteY0-2" fmla="*/ 4699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0 w 10000"/>
                  <a:gd name="connsiteY4-10" fmla="*/ 469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4699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99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符号扩展</a:t>
                </a:r>
                <a:endParaRPr lang="zh-CN" altLang="en-US" b="1" dirty="0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 flipH="1">
                <a:off x="7890999" y="5625597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>
                <a:off x="9903279" y="5573421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2700000">
                <a:off x="8037717" y="5631040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/>
              <p:cNvSpPr txBox="1"/>
              <p:nvPr/>
            </p:nvSpPr>
            <p:spPr>
              <a:xfrm>
                <a:off x="7912178" y="5655691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16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43" name="直接连接符 142"/>
              <p:cNvCxnSpPr/>
              <p:nvPr/>
            </p:nvCxnSpPr>
            <p:spPr>
              <a:xfrm rot="2700000">
                <a:off x="10079495" y="558329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9953956" y="5607942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6158"/>
            <a:ext cx="12192000" cy="92004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+mn-ea"/>
                <a:ea typeface="+mn-ea"/>
              </a:rPr>
              <a:t>状态元件</a:t>
            </a:r>
            <a:r>
              <a:rPr lang="zh-CN" altLang="en-US" sz="3600" dirty="0"/>
              <a:t>（存储元件）</a:t>
            </a:r>
            <a:endParaRPr lang="zh-CN" altLang="en-US" sz="3200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9201" y="1189017"/>
            <a:ext cx="2756764" cy="2369234"/>
            <a:chOff x="499201" y="1189017"/>
            <a:chExt cx="2756764" cy="2369234"/>
          </a:xfrm>
        </p:grpSpPr>
        <p:sp>
          <p:nvSpPr>
            <p:cNvPr id="84" name="矩形 83"/>
            <p:cNvSpPr/>
            <p:nvPr/>
          </p:nvSpPr>
          <p:spPr>
            <a:xfrm rot="5400000">
              <a:off x="1330278" y="2117428"/>
              <a:ext cx="1118984" cy="4646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Register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1817769" y="1789633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rot="5400000" flipH="1">
              <a:off x="1747213" y="1657178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1091600" y="234603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499201" y="205365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Data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In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rot="18900000" flipH="1">
              <a:off x="1262031" y="234603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160023" y="237555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 flipH="1">
              <a:off x="2130287" y="232901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2659327" y="203663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Data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Out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rot="18900000" flipH="1">
              <a:off x="2300718" y="232901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2198710" y="235853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552767" y="118901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430108" y="31889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寄存器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15599" y="6244129"/>
            <a:ext cx="3651174" cy="461665"/>
            <a:chOff x="7932889" y="1496365"/>
            <a:chExt cx="3651174" cy="461665"/>
          </a:xfrm>
        </p:grpSpPr>
        <p:sp>
          <p:nvSpPr>
            <p:cNvPr id="126" name="文本框 125"/>
            <p:cNvSpPr txBox="1"/>
            <p:nvPr/>
          </p:nvSpPr>
          <p:spPr>
            <a:xfrm>
              <a:off x="8259114" y="1496365"/>
              <a:ext cx="3324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存储元件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读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操作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是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组合逻辑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889" y="1614776"/>
              <a:ext cx="335048" cy="3350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73795" y="4146759"/>
            <a:ext cx="1636988" cy="1827883"/>
            <a:chOff x="1083079" y="4281368"/>
            <a:chExt cx="1636988" cy="1827883"/>
          </a:xfrm>
        </p:grpSpPr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411" y="4281368"/>
              <a:ext cx="1166325" cy="1088570"/>
            </a:xfrm>
            <a:prstGeom prst="rect">
              <a:avLst/>
            </a:prstGeom>
          </p:spPr>
        </p:pic>
        <p:sp>
          <p:nvSpPr>
            <p:cNvPr id="144" name="文本框 143"/>
            <p:cNvSpPr txBox="1"/>
            <p:nvPr/>
          </p:nvSpPr>
          <p:spPr>
            <a:xfrm>
              <a:off x="1083079" y="5462920"/>
              <a:ext cx="1636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程序计数器 </a:t>
              </a:r>
              <a:r>
                <a:rPr lang="en-US" altLang="zh-CN" b="1" dirty="0"/>
                <a:t>PC</a:t>
              </a:r>
              <a:endParaRPr lang="en-US" altLang="zh-CN" b="1" dirty="0"/>
            </a:p>
            <a:p>
              <a:pPr algn="ctr"/>
              <a:r>
                <a:rPr lang="en-US" altLang="zh-CN" dirty="0"/>
                <a:t>(32</a:t>
              </a:r>
              <a:r>
                <a:rPr lang="zh-CN" altLang="en-US" dirty="0"/>
                <a:t>位寄存器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4878864" y="4185293"/>
            <a:ext cx="1787669" cy="1756421"/>
            <a:chOff x="4660708" y="4275788"/>
            <a:chExt cx="1787669" cy="1756421"/>
          </a:xfrm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503" y="4275788"/>
              <a:ext cx="1218078" cy="1281793"/>
            </a:xfrm>
            <a:prstGeom prst="rect">
              <a:avLst/>
            </a:prstGeom>
          </p:spPr>
        </p:pic>
        <p:sp>
          <p:nvSpPr>
            <p:cNvPr id="146" name="矩形 145"/>
            <p:cNvSpPr/>
            <p:nvPr/>
          </p:nvSpPr>
          <p:spPr>
            <a:xfrm>
              <a:off x="4660708" y="5662877"/>
              <a:ext cx="17876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指令存储器 </a:t>
              </a:r>
              <a:r>
                <a:rPr lang="en-US" altLang="zh-CN" dirty="0"/>
                <a:t>(IM)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1761" y="1801178"/>
            <a:ext cx="3404267" cy="1757073"/>
            <a:chOff x="3881761" y="1801178"/>
            <a:chExt cx="3404267" cy="1757073"/>
          </a:xfrm>
        </p:grpSpPr>
        <p:sp>
          <p:nvSpPr>
            <p:cNvPr id="135" name="矩形 134"/>
            <p:cNvSpPr/>
            <p:nvPr/>
          </p:nvSpPr>
          <p:spPr>
            <a:xfrm>
              <a:off x="5341243" y="1801178"/>
              <a:ext cx="755077" cy="11074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ROM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 flipH="1">
              <a:off x="4780829" y="2349125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H="1">
              <a:off x="6128976" y="2349125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/>
            <p:cNvSpPr txBox="1"/>
            <p:nvPr/>
          </p:nvSpPr>
          <p:spPr>
            <a:xfrm>
              <a:off x="3881761" y="2179848"/>
              <a:ext cx="893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913317" y="2351915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>
            <a:xfrm rot="18900000" flipH="1">
              <a:off x="4907397" y="234912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6239814" y="234642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>
            <a:xfrm rot="18900000" flipH="1">
              <a:off x="6254304" y="234363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6689390" y="2182638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Data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009554" y="3188919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ROM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存储器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814966" y="1007710"/>
            <a:ext cx="832279" cy="615755"/>
            <a:chOff x="9814966" y="1007710"/>
            <a:chExt cx="832279" cy="615755"/>
          </a:xfrm>
        </p:grpSpPr>
        <p:cxnSp>
          <p:nvCxnSpPr>
            <p:cNvPr id="151" name="直接连接符 150"/>
            <p:cNvCxnSpPr/>
            <p:nvPr/>
          </p:nvCxnSpPr>
          <p:spPr>
            <a:xfrm rot="5400000" flipH="1">
              <a:off x="9992222" y="1479465"/>
              <a:ext cx="288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9814966" y="1007710"/>
              <a:ext cx="8322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WriteEn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4479" y="3793612"/>
            <a:ext cx="1872629" cy="2144555"/>
            <a:chOff x="8994479" y="3928221"/>
            <a:chExt cx="1872629" cy="2144555"/>
          </a:xfrm>
        </p:grpSpPr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4615" y="3928221"/>
              <a:ext cx="1420956" cy="1745111"/>
            </a:xfrm>
            <a:prstGeom prst="rect">
              <a:avLst/>
            </a:prstGeom>
          </p:spPr>
        </p:pic>
        <p:sp>
          <p:nvSpPr>
            <p:cNvPr id="170" name="矩形 169"/>
            <p:cNvSpPr/>
            <p:nvPr/>
          </p:nvSpPr>
          <p:spPr>
            <a:xfrm>
              <a:off x="8994479" y="5703444"/>
              <a:ext cx="1872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数据存储器 </a:t>
              </a:r>
              <a:r>
                <a:rPr lang="en-US" altLang="zh-CN" dirty="0"/>
                <a:t>(DM)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4441" y="1019740"/>
            <a:ext cx="3539253" cy="2538511"/>
            <a:chOff x="8074441" y="1019740"/>
            <a:chExt cx="3539253" cy="2538511"/>
          </a:xfrm>
        </p:grpSpPr>
        <p:sp>
          <p:nvSpPr>
            <p:cNvPr id="149" name="矩形 148"/>
            <p:cNvSpPr/>
            <p:nvPr/>
          </p:nvSpPr>
          <p:spPr>
            <a:xfrm>
              <a:off x="9251821" y="1630408"/>
              <a:ext cx="1122410" cy="14312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32-bit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memory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 flipH="1">
              <a:off x="8700769" y="2660181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8079019" y="231547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DataW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 rot="18900000" flipH="1">
              <a:off x="8871200" y="2660181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/>
            <p:cNvSpPr txBox="1"/>
            <p:nvPr/>
          </p:nvSpPr>
          <p:spPr>
            <a:xfrm>
              <a:off x="8769192" y="2689701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H="1">
              <a:off x="8700769" y="2073456"/>
              <a:ext cx="56041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8074441" y="1657330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 rot="18900000" flipH="1">
              <a:off x="8871200" y="2073456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/>
            <p:cNvSpPr txBox="1"/>
            <p:nvPr/>
          </p:nvSpPr>
          <p:spPr>
            <a:xfrm>
              <a:off x="8769192" y="2102976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>
            <a:xfrm flipH="1">
              <a:off x="10376844" y="2333075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1"/>
            <p:nvPr/>
          </p:nvSpPr>
          <p:spPr>
            <a:xfrm>
              <a:off x="10898434" y="2163798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DataR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>
            <a:xfrm rot="18900000" flipH="1">
              <a:off x="10547275" y="233307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/>
            <p:cNvSpPr txBox="1"/>
            <p:nvPr/>
          </p:nvSpPr>
          <p:spPr>
            <a:xfrm>
              <a:off x="10445267" y="2362595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" name="等腰三角形 166"/>
            <p:cNvSpPr/>
            <p:nvPr/>
          </p:nvSpPr>
          <p:spPr>
            <a:xfrm flipV="1">
              <a:off x="9459617" y="1629640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>
            <a:xfrm rot="5400000" flipH="1">
              <a:off x="9389061" y="1487901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9194615" y="101974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9414506" y="31889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存储器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75750" y="4445991"/>
            <a:ext cx="4935968" cy="2309955"/>
            <a:chOff x="2075750" y="4445991"/>
            <a:chExt cx="4935968" cy="2309955"/>
          </a:xfrm>
        </p:grpSpPr>
        <p:pic>
          <p:nvPicPr>
            <p:cNvPr id="153" name="图片 15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3" y="4445991"/>
              <a:ext cx="3782745" cy="2309955"/>
            </a:xfrm>
            <a:prstGeom prst="rect">
              <a:avLst/>
            </a:prstGeom>
          </p:spPr>
        </p:pic>
        <p:sp>
          <p:nvSpPr>
            <p:cNvPr id="159" name="下箭头 16"/>
            <p:cNvSpPr/>
            <p:nvPr/>
          </p:nvSpPr>
          <p:spPr>
            <a:xfrm rot="17931296">
              <a:off x="2590489" y="4755350"/>
              <a:ext cx="278512" cy="972985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 rot="1691700">
              <a:off x="2075750" y="5386700"/>
              <a:ext cx="1238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0070C0"/>
                  </a:solidFill>
                </a:rPr>
                <a:t>SystemVerilog</a:t>
              </a:r>
              <a:endParaRPr lang="en-US" altLang="zh-CN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639"/>
            <a:ext cx="12192000" cy="83883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pc="300" dirty="0">
                <a:latin typeface="+mn-ea"/>
                <a:ea typeface="+mn-ea"/>
              </a:rPr>
              <a:t>状态元件</a:t>
            </a:r>
            <a:endParaRPr lang="zh-CN" altLang="en-US" sz="3200" b="1" spc="3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1014" y="1583757"/>
            <a:ext cx="2756764" cy="2341382"/>
            <a:chOff x="291014" y="1583757"/>
            <a:chExt cx="2756764" cy="2341382"/>
          </a:xfrm>
        </p:grpSpPr>
        <p:sp>
          <p:nvSpPr>
            <p:cNvPr id="84" name="矩形 83"/>
            <p:cNvSpPr/>
            <p:nvPr/>
          </p:nvSpPr>
          <p:spPr>
            <a:xfrm rot="5400000">
              <a:off x="1122091" y="2512168"/>
              <a:ext cx="1118984" cy="4646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Register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1609582" y="2184373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rot="5400000" flipH="1">
              <a:off x="1539026" y="2051918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883413" y="274077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291014" y="244839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Data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In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rot="18900000" flipH="1">
              <a:off x="1053844" y="274077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951836" y="277029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 flipH="1">
              <a:off x="1922100" y="272375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2451140" y="243137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Data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Out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rot="18900000" flipH="1">
              <a:off x="2092531" y="272375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1990523" y="275327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344580" y="158375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221921" y="35558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寄存器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9124593" y="39828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寄存器文件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/>
              <p:cNvSpPr/>
              <p:nvPr/>
            </p:nvSpPr>
            <p:spPr>
              <a:xfrm>
                <a:off x="9036268" y="1999891"/>
                <a:ext cx="1437039" cy="17432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位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Registers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268" y="1999891"/>
                <a:ext cx="1437039" cy="1743237"/>
              </a:xfrm>
              <a:prstGeom prst="rect">
                <a:avLst/>
              </a:prstGeom>
              <a:blipFill rotWithShape="1">
                <a:blip r:embed="rId2"/>
                <a:stretch>
                  <a:fillRect l="-1031" t="-854" r="-955" b="-813"/>
                </a:stretch>
              </a:blip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9816821" y="1396035"/>
            <a:ext cx="788999" cy="600515"/>
            <a:chOff x="9816821" y="1396035"/>
            <a:chExt cx="788999" cy="600515"/>
          </a:xfrm>
        </p:grpSpPr>
        <p:cxnSp>
          <p:nvCxnSpPr>
            <p:cNvPr id="100" name="直接连接符 99"/>
            <p:cNvCxnSpPr/>
            <p:nvPr/>
          </p:nvCxnSpPr>
          <p:spPr>
            <a:xfrm rot="5400000" flipH="1">
              <a:off x="10073574" y="1852550"/>
              <a:ext cx="288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9816821" y="139603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WriteEn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72659" y="2094306"/>
            <a:ext cx="1028460" cy="747813"/>
            <a:chOff x="10472659" y="2094306"/>
            <a:chExt cx="1028460" cy="747813"/>
          </a:xfrm>
        </p:grpSpPr>
        <p:grpSp>
          <p:nvGrpSpPr>
            <p:cNvPr id="8" name="组合 7"/>
            <p:cNvGrpSpPr/>
            <p:nvPr/>
          </p:nvGrpSpPr>
          <p:grpSpPr>
            <a:xfrm>
              <a:off x="10472659" y="2094306"/>
              <a:ext cx="1028460" cy="406402"/>
              <a:chOff x="10046874" y="2190060"/>
              <a:chExt cx="1028460" cy="40640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H="1">
                <a:off x="10046874" y="2343009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/>
              <p:cNvSpPr txBox="1"/>
              <p:nvPr/>
            </p:nvSpPr>
            <p:spPr>
              <a:xfrm>
                <a:off x="10568464" y="2190060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RD1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 rot="18900000" flipH="1">
                <a:off x="10135664" y="234300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文本框 109"/>
              <p:cNvSpPr txBox="1"/>
              <p:nvPr/>
            </p:nvSpPr>
            <p:spPr>
              <a:xfrm>
                <a:off x="10180609" y="231946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472659" y="2435717"/>
              <a:ext cx="1028460" cy="406402"/>
              <a:chOff x="10046874" y="2235693"/>
              <a:chExt cx="1028460" cy="406402"/>
            </a:xfrm>
          </p:grpSpPr>
          <p:cxnSp>
            <p:nvCxnSpPr>
              <p:cNvPr id="118" name="直接连接符 117"/>
              <p:cNvCxnSpPr/>
              <p:nvPr/>
            </p:nvCxnSpPr>
            <p:spPr>
              <a:xfrm flipH="1">
                <a:off x="10046874" y="2388642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/>
              <p:cNvSpPr txBox="1"/>
              <p:nvPr/>
            </p:nvSpPr>
            <p:spPr>
              <a:xfrm>
                <a:off x="10568464" y="2235693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RD2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 rot="18900000" flipH="1">
                <a:off x="10135664" y="2388642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本框 120"/>
              <p:cNvSpPr txBox="1"/>
              <p:nvPr/>
            </p:nvSpPr>
            <p:spPr>
              <a:xfrm>
                <a:off x="10180609" y="2365096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9100991" y="759870"/>
            <a:ext cx="1279741" cy="400110"/>
          </a:xfrm>
          <a:prstGeom prst="wedgeRectCallout">
            <a:avLst>
              <a:gd name="adj1" fmla="val 1602"/>
              <a:gd name="adj2" fmla="val 108666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两读一写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74" y="4562979"/>
            <a:ext cx="1810209" cy="1615963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6" y="4330087"/>
            <a:ext cx="1166325" cy="108857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956714" y="1405489"/>
            <a:ext cx="663964" cy="744616"/>
            <a:chOff x="8956714" y="1405489"/>
            <a:chExt cx="663964" cy="744616"/>
          </a:xfrm>
        </p:grpSpPr>
        <p:sp>
          <p:nvSpPr>
            <p:cNvPr id="72" name="等腰三角形 71"/>
            <p:cNvSpPr/>
            <p:nvPr/>
          </p:nvSpPr>
          <p:spPr>
            <a:xfrm flipV="1">
              <a:off x="9221716" y="2006105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 rot="5400000" flipH="1">
              <a:off x="9151160" y="1869568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8956714" y="1405489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28407" y="2086142"/>
            <a:ext cx="1207861" cy="771206"/>
            <a:chOff x="7828407" y="2086142"/>
            <a:chExt cx="1207861" cy="771206"/>
          </a:xfrm>
        </p:grpSpPr>
        <p:grpSp>
          <p:nvGrpSpPr>
            <p:cNvPr id="7" name="组合 6"/>
            <p:cNvGrpSpPr/>
            <p:nvPr/>
          </p:nvGrpSpPr>
          <p:grpSpPr>
            <a:xfrm>
              <a:off x="7828407" y="2086142"/>
              <a:ext cx="1204397" cy="421631"/>
              <a:chOff x="7402622" y="2167787"/>
              <a:chExt cx="1204397" cy="421631"/>
            </a:xfrm>
          </p:grpSpPr>
          <p:cxnSp>
            <p:nvCxnSpPr>
              <p:cNvPr id="103" name="直接连接符 102"/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7402622" y="2167787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Addr1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5" name="直接连接符 104"/>
              <p:cNvCxnSpPr/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105"/>
              <p:cNvSpPr txBox="1"/>
              <p:nvPr/>
            </p:nvSpPr>
            <p:spPr>
              <a:xfrm>
                <a:off x="8168094" y="2312419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831871" y="2435717"/>
              <a:ext cx="1204397" cy="421631"/>
              <a:chOff x="7402622" y="2167787"/>
              <a:chExt cx="1204397" cy="421631"/>
            </a:xfrm>
          </p:grpSpPr>
          <p:cxnSp>
            <p:nvCxnSpPr>
              <p:cNvPr id="78" name="直接连接符 77"/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7402622" y="2167787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Addr2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/>
              <p:cNvSpPr txBox="1"/>
              <p:nvPr/>
            </p:nvSpPr>
            <p:spPr>
              <a:xfrm>
                <a:off x="8168094" y="2312419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7721657" y="3028781"/>
            <a:ext cx="1314611" cy="772179"/>
            <a:chOff x="7721657" y="3028781"/>
            <a:chExt cx="1314611" cy="772179"/>
          </a:xfrm>
        </p:grpSpPr>
        <p:grpSp>
          <p:nvGrpSpPr>
            <p:cNvPr id="82" name="组合 81"/>
            <p:cNvGrpSpPr/>
            <p:nvPr/>
          </p:nvGrpSpPr>
          <p:grpSpPr>
            <a:xfrm>
              <a:off x="7828407" y="3028781"/>
              <a:ext cx="1204397" cy="421631"/>
              <a:chOff x="7402622" y="2167787"/>
              <a:chExt cx="1204397" cy="421631"/>
            </a:xfrm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/>
              <p:cNvSpPr txBox="1"/>
              <p:nvPr/>
            </p:nvSpPr>
            <p:spPr>
              <a:xfrm>
                <a:off x="7402622" y="2167787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Addr3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44" name="直接连接符 143"/>
              <p:cNvCxnSpPr/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文本框 144"/>
              <p:cNvSpPr txBox="1"/>
              <p:nvPr/>
            </p:nvSpPr>
            <p:spPr>
              <a:xfrm>
                <a:off x="8168094" y="2312419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7721657" y="3379329"/>
              <a:ext cx="1314611" cy="421631"/>
              <a:chOff x="7292408" y="2167787"/>
              <a:chExt cx="1314611" cy="421631"/>
            </a:xfrm>
          </p:grpSpPr>
          <p:cxnSp>
            <p:nvCxnSpPr>
              <p:cNvPr id="147" name="直接连接符 146"/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7292408" y="2167787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WData3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49" name="直接连接符 148"/>
              <p:cNvCxnSpPr/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文本框 149"/>
              <p:cNvSpPr txBox="1"/>
              <p:nvPr/>
            </p:nvSpPr>
            <p:spPr>
              <a:xfrm>
                <a:off x="8168094" y="2312419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092471" y="2298192"/>
            <a:ext cx="4866778" cy="2323716"/>
            <a:chOff x="2092471" y="2298192"/>
            <a:chExt cx="4866778" cy="2323716"/>
          </a:xfrm>
        </p:grpSpPr>
        <p:pic>
          <p:nvPicPr>
            <p:cNvPr id="151" name="图片 15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270928" y="2298192"/>
              <a:ext cx="3688321" cy="1889696"/>
            </a:xfrm>
            <a:prstGeom prst="rect">
              <a:avLst/>
            </a:prstGeom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2" name="下箭头 5"/>
            <p:cNvSpPr/>
            <p:nvPr/>
          </p:nvSpPr>
          <p:spPr>
            <a:xfrm rot="14167055">
              <a:off x="2555671" y="4034208"/>
              <a:ext cx="278512" cy="896887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 rot="19639005">
              <a:off x="2092471" y="4163081"/>
              <a:ext cx="7800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70C0"/>
                  </a:solidFill>
                </a:rPr>
                <a:t>Verilog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5" name="矩形 154"/>
          <p:cNvSpPr/>
          <p:nvPr/>
        </p:nvSpPr>
        <p:spPr>
          <a:xfrm>
            <a:off x="4938818" y="2500708"/>
            <a:ext cx="352539" cy="6203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4892434" y="4961896"/>
            <a:ext cx="426775" cy="5519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535814" y="3303999"/>
            <a:ext cx="613798" cy="23126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42520" y="5662782"/>
            <a:ext cx="776306" cy="22279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98" grpId="0" animBg="1"/>
      <p:bldP spid="3" grpId="0" animBg="1"/>
      <p:bldP spid="155" grpId="0" animBg="1"/>
      <p:bldP spid="156" grpId="0" animBg="1"/>
      <p:bldP spid="70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758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pc="300" dirty="0">
                <a:latin typeface="+mn-ea"/>
                <a:ea typeface="+mn-ea"/>
              </a:rPr>
              <a:t>“三大件”</a:t>
            </a:r>
            <a:endParaRPr lang="zh-CN" altLang="en-US" sz="3200" b="1" spc="3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表格 17"/>
          <p:cNvGraphicFramePr>
            <a:graphicFrameLocks noGrp="1"/>
          </p:cNvGraphicFramePr>
          <p:nvPr/>
        </p:nvGraphicFramePr>
        <p:xfrm>
          <a:off x="736899" y="1354367"/>
          <a:ext cx="258183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037"/>
                <a:gridCol w="1447800"/>
              </a:tblGrid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指令</a:t>
                      </a:r>
                      <a:r>
                        <a:rPr lang="zh-CN" altLang="en-US" b="0" dirty="0">
                          <a:solidFill>
                            <a:schemeClr val="accent1"/>
                          </a:solidFill>
                        </a:rPr>
                        <a:t>存储器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FFFFFFFF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spc="300" dirty="0"/>
                        <a:t>……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00000038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300" dirty="0"/>
                        <a:t>06002103</a:t>
                      </a:r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……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……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00A42820</a:t>
                      </a:r>
                      <a:endParaRPr lang="en-US" altLang="zh-CN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00642824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00E22025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2067FFF7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2003000C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20020005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箭头: 右 17"/>
          <p:cNvSpPr/>
          <p:nvPr/>
        </p:nvSpPr>
        <p:spPr>
          <a:xfrm>
            <a:off x="83971" y="3168126"/>
            <a:ext cx="688489" cy="359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PC</a:t>
            </a:r>
            <a:endParaRPr lang="zh-CN" altLang="en-US" sz="1400" b="1" dirty="0"/>
          </a:p>
        </p:txBody>
      </p:sp>
      <p:graphicFrame>
        <p:nvGraphicFramePr>
          <p:cNvPr id="86" name="表格 17"/>
          <p:cNvGraphicFramePr>
            <a:graphicFrameLocks noGrp="1"/>
          </p:cNvGraphicFramePr>
          <p:nvPr/>
        </p:nvGraphicFramePr>
        <p:xfrm>
          <a:off x="8918089" y="1417175"/>
          <a:ext cx="25764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658"/>
                <a:gridCol w="1447800"/>
              </a:tblGrid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数据</a:t>
                      </a:r>
                      <a:r>
                        <a:rPr lang="zh-CN" altLang="en-US" b="0" dirty="0">
                          <a:solidFill>
                            <a:schemeClr val="accent1"/>
                          </a:solidFill>
                        </a:rPr>
                        <a:t>存储器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FFFFFFFF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00000080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spc="300" dirty="0">
                          <a:solidFill>
                            <a:srgbClr val="FF0000"/>
                          </a:solidFill>
                        </a:rPr>
                        <a:t>00000007</a:t>
                      </a:r>
                      <a:endParaRPr lang="zh-CN" altLang="en-US" b="1" spc="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表格 17"/>
          <p:cNvGraphicFramePr>
            <a:graphicFrameLocks noGrp="1"/>
          </p:cNvGraphicFramePr>
          <p:nvPr/>
        </p:nvGraphicFramePr>
        <p:xfrm>
          <a:off x="5023073" y="1354367"/>
          <a:ext cx="216438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80"/>
                <a:gridCol w="1447800"/>
              </a:tblGrid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寄存器</a:t>
                      </a:r>
                      <a:r>
                        <a:rPr lang="zh-CN" altLang="en-US" b="0" dirty="0">
                          <a:solidFill>
                            <a:schemeClr val="accent1"/>
                          </a:solidFill>
                        </a:rPr>
                        <a:t>文件</a:t>
                      </a:r>
                      <a:endParaRPr lang="zh-CN" alt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00000000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spc="300" dirty="0">
                          <a:solidFill>
                            <a:srgbClr val="FF0000"/>
                          </a:solidFill>
                        </a:rPr>
                        <a:t>00000007</a:t>
                      </a:r>
                      <a:endParaRPr lang="zh-CN" altLang="en-US" b="1" spc="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$30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$31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7686" y="2714713"/>
            <a:ext cx="840566" cy="1119463"/>
          </a:xfrm>
          <a:prstGeom prst="rect">
            <a:avLst/>
          </a:prstGeom>
        </p:spPr>
      </p:pic>
      <p:sp>
        <p:nvSpPr>
          <p:cNvPr id="99" name="文本框 98"/>
          <p:cNvSpPr txBox="1"/>
          <p:nvPr/>
        </p:nvSpPr>
        <p:spPr>
          <a:xfrm>
            <a:off x="3318736" y="3185359"/>
            <a:ext cx="1393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$2, 80($0)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连接符: 曲线 22"/>
          <p:cNvCxnSpPr/>
          <p:nvPr/>
        </p:nvCxnSpPr>
        <p:spPr>
          <a:xfrm rot="10800000">
            <a:off x="7239900" y="2608730"/>
            <a:ext cx="2869153" cy="317351"/>
          </a:xfrm>
          <a:prstGeom prst="curvedConnector3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05188" y="2180269"/>
            <a:ext cx="1857997" cy="1196948"/>
            <a:chOff x="1805188" y="2180269"/>
            <a:chExt cx="1857997" cy="1196948"/>
          </a:xfrm>
        </p:grpSpPr>
        <p:cxnSp>
          <p:nvCxnSpPr>
            <p:cNvPr id="235" name="肘形连接符 7"/>
            <p:cNvCxnSpPr>
              <a:stCxn id="253" idx="3"/>
              <a:endCxn id="238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1888781" y="28485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42" name="直接连接符 241"/>
            <p:cNvCxnSpPr/>
            <p:nvPr/>
          </p:nvCxnSpPr>
          <p:spPr>
            <a:xfrm flipH="1">
              <a:off x="1928798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肘形连接符 195"/>
            <p:cNvCxnSpPr>
              <a:endCxn id="252" idx="1"/>
            </p:cNvCxnSpPr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组合 248"/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2" name="文本框 251"/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54" name="组合 253"/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255" name="直接连接符 254"/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/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5" name="文本框 264"/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291" name="直接连接符 290"/>
            <p:cNvCxnSpPr>
              <a:endCxn id="293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/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94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lw</a:t>
            </a:r>
            <a:r>
              <a:rPr lang="en-US" altLang="zh-CN" sz="3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lang="en-US" altLang="zh-CN" sz="36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sw</a:t>
            </a:r>
            <a:r>
              <a:rPr lang="en-US" altLang="zh-CN" sz="3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lang="en-US" altLang="zh-CN" sz="36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add, sub, and, or, </a:t>
            </a:r>
            <a:r>
              <a:rPr lang="en-US" altLang="zh-CN" sz="3600" b="1" dirty="0" err="1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slt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lang="en-US" altLang="zh-CN" sz="3600" b="1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3600" b="1" dirty="0" err="1">
                <a:solidFill>
                  <a:srgbClr val="5B9BD5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beq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lang="en-US" altLang="zh-CN" sz="3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3600" dirty="0" err="1">
                <a:solidFill>
                  <a:srgbClr val="FFC000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addi</a:t>
            </a:r>
            <a:r>
              <a:rPr lang="en-US" altLang="zh-CN" sz="3600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 j</a:t>
            </a:r>
            <a:endParaRPr lang="zh-CN" altLang="en-US" sz="3600" dirty="0">
              <a:solidFill>
                <a:srgbClr val="FFC000">
                  <a:lumMod val="75000"/>
                </a:srgb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3425396" y="732009"/>
            <a:ext cx="534120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accent1"/>
                </a:solidFill>
              </a:rPr>
              <a:t>STEP </a:t>
            </a:r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r>
              <a:rPr lang="en-US" altLang="zh-CN" sz="2800" b="1" dirty="0">
                <a:solidFill>
                  <a:schemeClr val="accent1"/>
                </a:solidFill>
              </a:rPr>
              <a:t>: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zh-CN" altLang="en-US" sz="2800" dirty="0">
                <a:highlight>
                  <a:srgbClr val="FFFF00"/>
                </a:highlight>
              </a:rPr>
              <a:t>从</a:t>
            </a:r>
            <a:r>
              <a:rPr lang="zh-CN" altLang="en-US" sz="2800" b="1" dirty="0">
                <a:highlight>
                  <a:srgbClr val="FFFF00"/>
                </a:highlight>
              </a:rPr>
              <a:t>指令存储器</a:t>
            </a:r>
            <a:r>
              <a:rPr lang="zh-CN" altLang="en-US" sz="2800" dirty="0">
                <a:highlight>
                  <a:srgbClr val="FFFF00"/>
                </a:highlight>
              </a:rPr>
              <a:t>中取出指令</a:t>
            </a:r>
            <a:endParaRPr lang="zh-CN" altLang="en-US" sz="2800" dirty="0">
              <a:highlight>
                <a:srgbClr val="FFFF00"/>
              </a:highligh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81" y="3786913"/>
            <a:ext cx="3161841" cy="2875402"/>
            <a:chOff x="2303742" y="3822150"/>
            <a:chExt cx="3161841" cy="2875402"/>
          </a:xfrm>
        </p:grpSpPr>
        <p:pic>
          <p:nvPicPr>
            <p:cNvPr id="289" name="图片 28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03742" y="3822150"/>
              <a:ext cx="3161841" cy="287540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4639380" y="4810704"/>
                  <a:ext cx="5494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64</a:t>
                  </a:r>
                  <a:endParaRPr lang="zh-CN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380" y="4810704"/>
                  <a:ext cx="549446" cy="21544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7" name="矩形 296"/>
          <p:cNvSpPr/>
          <p:nvPr/>
        </p:nvSpPr>
        <p:spPr>
          <a:xfrm>
            <a:off x="1533785" y="1295130"/>
            <a:ext cx="553046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55555"/>
                </a:solidFill>
                <a:latin typeface="宋体" panose="02010600030101010101" pitchFamily="2" charset="-122"/>
              </a:rPr>
              <a:t>Verilog</a:t>
            </a:r>
            <a:r>
              <a:rPr lang="zh-CN" altLang="en-US" dirty="0"/>
              <a:t>有</a:t>
            </a:r>
            <a:r>
              <a:rPr lang="en-US" altLang="zh-CN" dirty="0">
                <a:solidFill>
                  <a:srgbClr val="555555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solidFill>
                  <a:srgbClr val="555555"/>
                </a:solidFill>
                <a:latin typeface="宋体" panose="02010600030101010101" pitchFamily="2" charset="-122"/>
              </a:rPr>
              <a:t>系统任务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，从文件中读取数据到存储器</a:t>
            </a:r>
            <a:endParaRPr lang="zh-CN" altLang="en-US" dirty="0">
              <a:solidFill>
                <a:srgbClr val="555555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readmemb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  <a:endParaRPr lang="en-US" altLang="zh-CN" sz="1400" dirty="0">
              <a:solidFill>
                <a:srgbClr val="555555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readmemh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  <a:endParaRPr lang="en-US" altLang="zh-CN" sz="1400" dirty="0">
              <a:solidFill>
                <a:srgbClr val="555555"/>
              </a:solidFill>
              <a:latin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55188" y="2346436"/>
            <a:ext cx="2018288" cy="1304660"/>
            <a:chOff x="2955188" y="2346436"/>
            <a:chExt cx="2018288" cy="1304660"/>
          </a:xfrm>
        </p:grpSpPr>
        <p:sp>
          <p:nvSpPr>
            <p:cNvPr id="245" name="文本框 244"/>
            <p:cNvSpPr txBox="1"/>
            <p:nvPr/>
          </p:nvSpPr>
          <p:spPr>
            <a:xfrm>
              <a:off x="2955188" y="2346436"/>
              <a:ext cx="1726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字节寻址：最右</a:t>
              </a:r>
              <a:r>
                <a:rPr lang="en-US" altLang="zh-CN" sz="1200" dirty="0"/>
                <a:t>00</a:t>
              </a:r>
              <a:r>
                <a:rPr lang="zh-CN" altLang="en-US" sz="1200" dirty="0"/>
                <a:t>不用</a:t>
              </a:r>
              <a:endParaRPr lang="en-US" altLang="zh-CN" sz="1200" dirty="0"/>
            </a:p>
            <a:p>
              <a:r>
                <a:rPr lang="en-US" altLang="zh-CN" sz="1200" dirty="0"/>
                <a:t>       [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7:2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352254" y="2563069"/>
              <a:ext cx="1180664" cy="1088027"/>
              <a:chOff x="3352254" y="2563069"/>
              <a:chExt cx="1180664" cy="1088027"/>
            </a:xfrm>
          </p:grpSpPr>
          <p:grpSp>
            <p:nvGrpSpPr>
              <p:cNvPr id="236" name="组合 235"/>
              <p:cNvGrpSpPr/>
              <p:nvPr/>
            </p:nvGrpSpPr>
            <p:grpSpPr>
              <a:xfrm>
                <a:off x="3663185" y="2563069"/>
                <a:ext cx="869733" cy="826990"/>
                <a:chOff x="4091087" y="4179908"/>
                <a:chExt cx="969977" cy="826990"/>
              </a:xfrm>
            </p:grpSpPr>
            <p:sp>
              <p:nvSpPr>
                <p:cNvPr id="237" name="矩形 236"/>
                <p:cNvSpPr/>
                <p:nvPr/>
              </p:nvSpPr>
              <p:spPr>
                <a:xfrm>
                  <a:off x="4092125" y="4220601"/>
                  <a:ext cx="964800" cy="786297"/>
                </a:xfrm>
                <a:prstGeom prst="rect">
                  <a:avLst/>
                </a:prstGeom>
                <a:solidFill>
                  <a:srgbClr val="F2F2F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64 x 32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位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zh-CN" alt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指令存储器</a:t>
                  </a:r>
                  <a:endPara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8" name="文本框 237"/>
                <p:cNvSpPr txBox="1"/>
                <p:nvPr/>
              </p:nvSpPr>
              <p:spPr>
                <a:xfrm>
                  <a:off x="4091087" y="4325479"/>
                  <a:ext cx="291323" cy="276999"/>
                </a:xfrm>
                <a:prstGeom prst="rect">
                  <a:avLst/>
                </a:prstGeom>
                <a:noFill/>
              </p:spPr>
              <p:txBody>
                <a:bodyPr wrap="none" lIns="72000" rtlCol="0" anchor="ctr" anchorCtr="0">
                  <a:spAutoFit/>
                </a:bodyPr>
                <a:lstStyle/>
                <a:p>
                  <a:r>
                    <a:rPr lang="en-US" altLang="zh-CN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39" name="文本框 238"/>
                <p:cNvSpPr txBox="1"/>
                <p:nvPr/>
              </p:nvSpPr>
              <p:spPr>
                <a:xfrm>
                  <a:off x="4695865" y="4320099"/>
                  <a:ext cx="365199" cy="276999"/>
                </a:xfrm>
                <a:prstGeom prst="rect">
                  <a:avLst/>
                </a:prstGeom>
                <a:noFill/>
              </p:spPr>
              <p:txBody>
                <a:bodyPr wrap="none" rIns="36000" rtlCol="0" anchor="ctr" anchorCtr="0">
                  <a:spAutoFit/>
                </a:bodyPr>
                <a:lstStyle/>
                <a:p>
                  <a:pPr algn="r"/>
                  <a:r>
                    <a:rPr lang="en-US" altLang="zh-CN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RD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4203709" y="4179908"/>
                  <a:ext cx="675703" cy="328739"/>
                </a:xfrm>
                <a:prstGeom prst="rect">
                  <a:avLst/>
                </a:prstGeom>
                <a:noFill/>
              </p:spPr>
              <p:txBody>
                <a:bodyPr wrap="none" tIns="36000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ROM</a:t>
                  </a:r>
                  <a:endParaRPr lang="zh-CN" alt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243" name="文本框 242"/>
              <p:cNvSpPr txBox="1"/>
              <p:nvPr/>
            </p:nvSpPr>
            <p:spPr>
              <a:xfrm>
                <a:off x="3352254" y="284858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6</a:t>
                </a:r>
                <a:endParaRPr lang="zh-CN" altLang="en-US" sz="1000" dirty="0"/>
              </a:p>
            </p:txBody>
          </p:sp>
          <p:cxnSp>
            <p:nvCxnSpPr>
              <p:cNvPr id="244" name="直接连接符 243"/>
              <p:cNvCxnSpPr/>
              <p:nvPr/>
            </p:nvCxnSpPr>
            <p:spPr>
              <a:xfrm flipH="1">
                <a:off x="3366287" y="2775060"/>
                <a:ext cx="108000" cy="14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文本框 270"/>
              <p:cNvSpPr txBox="1"/>
              <p:nvPr/>
            </p:nvSpPr>
            <p:spPr>
              <a:xfrm>
                <a:off x="3663186" y="3343319"/>
                <a:ext cx="865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rgbClr val="00B050"/>
                    </a:solidFill>
                  </a:rPr>
                  <a:t>imem</a:t>
                </a:r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538317" y="2778928"/>
              <a:ext cx="435159" cy="292160"/>
              <a:chOff x="4538317" y="2778928"/>
              <a:chExt cx="435159" cy="29216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4648680" y="2778928"/>
                <a:ext cx="108000" cy="14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195"/>
              <p:cNvCxnSpPr/>
              <p:nvPr/>
            </p:nvCxnSpPr>
            <p:spPr>
              <a:xfrm>
                <a:off x="4538317" y="2847691"/>
                <a:ext cx="435159" cy="1157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4630269" y="282486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32</a:t>
                </a:r>
                <a:endParaRPr lang="zh-CN" altLang="en-US" sz="1000" dirty="0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444924" y="974531"/>
            <a:ext cx="4546070" cy="5467420"/>
            <a:chOff x="7276758" y="974531"/>
            <a:chExt cx="4546070" cy="5467420"/>
          </a:xfrm>
        </p:grpSpPr>
        <p:sp>
          <p:nvSpPr>
            <p:cNvPr id="298" name="矩形 297"/>
            <p:cNvSpPr/>
            <p:nvPr/>
          </p:nvSpPr>
          <p:spPr>
            <a:xfrm>
              <a:off x="10614699" y="1363638"/>
              <a:ext cx="1208129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20020005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2003000C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2067FFF7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00E22025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00642824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00A42820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10A7000A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0064202A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10800001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20050000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00E2202A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00853820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00E23822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AC670044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8C020050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08000011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20020001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AC020054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276758" y="974531"/>
              <a:ext cx="4546070" cy="5467420"/>
              <a:chOff x="7276758" y="974531"/>
              <a:chExt cx="4546070" cy="5467420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10498683" y="974531"/>
                <a:ext cx="132414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en-US" dirty="0"/>
                  <a:t>memfile.dat</a:t>
                </a:r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>
                <a:off x="10559090" y="1403189"/>
                <a:ext cx="1203332" cy="5038762"/>
              </a:xfrm>
              <a:prstGeom prst="roundRect">
                <a:avLst>
                  <a:gd name="adj" fmla="val 651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276758" y="1363638"/>
                <a:ext cx="3293402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main: 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$2, $0, 5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$3, $0, 12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$7, $3, -9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or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	 $4, $7, $2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$5, $3, $4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$5, $5, $4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beq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$5, $7,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slt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$4, $3, $4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beq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$4, $0,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around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$5, $0, 0 	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around: 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slt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$4, $7, $2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$7, $4, $5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sub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$7, $7, $2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sw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$7, 68($3)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lw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$2, 80($0)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	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$2, $0, 1 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end: 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sw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$2, 84($0)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仿真时，将 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en-US" altLang="zh-CN" dirty="0"/>
              <a:t> </a:t>
            </a:r>
            <a:r>
              <a:rPr lang="zh-CN" altLang="en-US" dirty="0"/>
              <a:t>加入项目中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0089"/>
            <a:ext cx="4610704" cy="27163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5" y="2298242"/>
            <a:ext cx="4693920" cy="2293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29" y="3029253"/>
            <a:ext cx="5155671" cy="3692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869" y="2582789"/>
            <a:ext cx="3059505" cy="31339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56447" y="1990165"/>
            <a:ext cx="1635162" cy="21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29148" y="4069064"/>
            <a:ext cx="1635162" cy="21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60191" y="5501624"/>
            <a:ext cx="1635162" cy="21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35440" y="3855742"/>
            <a:ext cx="2891270" cy="1377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 rot="1203839">
            <a:off x="-112780" y="5228593"/>
            <a:ext cx="6209837" cy="441063"/>
          </a:xfrm>
          <a:prstGeom prst="right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53373" y="1141222"/>
            <a:ext cx="5852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这样添加后，</a:t>
            </a:r>
            <a:r>
              <a:rPr lang="en-US" altLang="zh-CN" sz="2000" dirty="0" err="1"/>
              <a:t>dat</a:t>
            </a:r>
            <a:r>
              <a:rPr lang="zh-CN" altLang="en-US" sz="2000" dirty="0"/>
              <a:t>文件前就不需要绝对加路径了。</a:t>
            </a:r>
            <a:endParaRPr lang="zh-CN" altLang="en-US" sz="2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637" y="1541332"/>
            <a:ext cx="4667250" cy="438150"/>
          </a:xfrm>
          <a:prstGeom prst="rect">
            <a:avLst/>
          </a:prstGeom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37"/>
</p:tagLst>
</file>

<file path=ppt/tags/tag10.xml><?xml version="1.0" encoding="utf-8"?>
<p:tagLst xmlns:p="http://schemas.openxmlformats.org/presentationml/2006/main">
  <p:tag name="TIMING" val="|4.4|47.9|20.7|41|47.3|24.8|8.5|18.3"/>
</p:tagLst>
</file>

<file path=ppt/tags/tag11.xml><?xml version="1.0" encoding="utf-8"?>
<p:tagLst xmlns:p="http://schemas.openxmlformats.org/presentationml/2006/main">
  <p:tag name="TIMING" val="|14.3|3.2|21.7|19.2|8.2|21.8|21.1|9.4|9.3|22.2|17.3|9.3|8.3"/>
</p:tagLst>
</file>

<file path=ppt/tags/tag12.xml><?xml version="1.0" encoding="utf-8"?>
<p:tagLst xmlns:p="http://schemas.openxmlformats.org/presentationml/2006/main">
  <p:tag name="TIMING" val="|43.4|3.1|5|12.1|7.4|6.6|16.4|2.9|12.2|2.3|15.1|22.7|6.2|5|3.2|8.6|31.8|3.3"/>
</p:tagLst>
</file>

<file path=ppt/tags/tag13.xml><?xml version="1.0" encoding="utf-8"?>
<p:tagLst xmlns:p="http://schemas.openxmlformats.org/presentationml/2006/main">
  <p:tag name="TIMING" val="|17|1.9|2.6|12|17.2|22.5|31.7|20.8|7.8|17.6|14.9|7.1|44.2|11.6|11.6|30|7.4|12.5|18.3|5.2|8|4.3|5.1"/>
</p:tagLst>
</file>

<file path=ppt/tags/tag14.xml><?xml version="1.0" encoding="utf-8"?>
<p:tagLst xmlns:p="http://schemas.openxmlformats.org/presentationml/2006/main">
  <p:tag name="TIMING" val="|41.9|3.8|5.3|7.1|7.1|19.4|4.8|19.3|21.1|4.7|11|16.5|2|11.7|3.6|3.9|16.5|14.1|4.3|4.6"/>
</p:tagLst>
</file>

<file path=ppt/tags/tag15.xml><?xml version="1.0" encoding="utf-8"?>
<p:tagLst xmlns:p="http://schemas.openxmlformats.org/presentationml/2006/main">
  <p:tag name="TIMING" val="|12.3|4|24.7|2.5|1.4|1.4|1.1|2.7|1.2|1.8"/>
</p:tagLst>
</file>

<file path=ppt/tags/tag16.xml><?xml version="1.0" encoding="utf-8"?>
<p:tagLst xmlns:p="http://schemas.openxmlformats.org/presentationml/2006/main">
  <p:tag name="_INSTRUCTOR VIEW19C14C36-AC8E-43BC-9DB6-C2AAF774C7DC|PANE__TAG" val="_"/>
</p:tagLst>
</file>

<file path=ppt/tags/tag17.xml><?xml version="1.0" encoding="utf-8"?>
<p:tagLst xmlns:p="http://schemas.openxmlformats.org/presentationml/2006/main">
  <p:tag name="_INSTRUCTOR VIEW19C14C36-AC8E-43BC-9DB6-C2AAF774C7DC|PANE__TAG" val="_"/>
</p:tagLst>
</file>

<file path=ppt/tags/tag18.xml><?xml version="1.0" encoding="utf-8"?>
<p:tagLst xmlns:p="http://schemas.openxmlformats.org/presentationml/2006/main">
  <p:tag name="TIMING" val="|3.9|21.2|10.4|11.7|4.9"/>
</p:tagLst>
</file>

<file path=ppt/tags/tag19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20.xml><?xml version="1.0" encoding="utf-8"?>
<p:tagLst xmlns:p="http://schemas.openxmlformats.org/presentationml/2006/main">
  <p:tag name="_INSTRUCTOR VIEW19C14C36-AC8E-43BC-9DB6-C2AAF774C7DC|PANE__TAG" val="_"/>
</p:tagLst>
</file>

<file path=ppt/tags/tag21.xml><?xml version="1.0" encoding="utf-8"?>
<p:tagLst xmlns:p="http://schemas.openxmlformats.org/presentationml/2006/main">
  <p:tag name="_INSTRUCTOR VIEW19C14C36-AC8E-43BC-9DB6-C2AAF774C7DC|PANE__TAG" val="_"/>
</p:tagLst>
</file>

<file path=ppt/tags/tag22.xml><?xml version="1.0" encoding="utf-8"?>
<p:tagLst xmlns:p="http://schemas.openxmlformats.org/presentationml/2006/main">
  <p:tag name="_INSTRUCTOR VIEW19C14C36-AC8E-43BC-9DB6-C2AAF774C7DC|PANE__TAG" val="_"/>
</p:tagLst>
</file>

<file path=ppt/tags/tag23.xml><?xml version="1.0" encoding="utf-8"?>
<p:tagLst xmlns:p="http://schemas.openxmlformats.org/presentationml/2006/main">
  <p:tag name="TIMING" val="|101.5"/>
</p:tagLst>
</file>

<file path=ppt/tags/tag24.xml><?xml version="1.0" encoding="utf-8"?>
<p:tagLst xmlns:p="http://schemas.openxmlformats.org/presentationml/2006/main">
  <p:tag name="TIMING" val="|13.6|7.8|10.8|18.2|7.5|14.6"/>
</p:tagLst>
</file>

<file path=ppt/tags/tag25.xml><?xml version="1.0" encoding="utf-8"?>
<p:tagLst xmlns:p="http://schemas.openxmlformats.org/presentationml/2006/main">
  <p:tag name="_INSTRUCTOR VIEW19C14C36-AC8E-43BC-9DB6-C2AAF774C7DC|PANE__TAG" val="_"/>
</p:tagLst>
</file>

<file path=ppt/tags/tag26.xml><?xml version="1.0" encoding="utf-8"?>
<p:tagLst xmlns:p="http://schemas.openxmlformats.org/presentationml/2006/main">
  <p:tag name="TIMING" val="|9.4|5.3|8|4|49.1"/>
</p:tagLst>
</file>

<file path=ppt/tags/tag27.xml><?xml version="1.0" encoding="utf-8"?>
<p:tagLst xmlns:p="http://schemas.openxmlformats.org/presentationml/2006/main">
  <p:tag name="TIMING" val="|24.2|12|7.1"/>
</p:tagLst>
</file>

<file path=ppt/tags/tag28.xml><?xml version="1.0" encoding="utf-8"?>
<p:tagLst xmlns:p="http://schemas.openxmlformats.org/presentationml/2006/main">
  <p:tag name="TIMING" val="|26.9|1.5|9.5|1.7|13.7"/>
</p:tagLst>
</file>

<file path=ppt/tags/tag29.xml><?xml version="1.0" encoding="utf-8"?>
<p:tagLst xmlns:p="http://schemas.openxmlformats.org/presentationml/2006/main">
  <p:tag name="commondata" val="eyJoZGlkIjoiZWYwOTg3YjQxOTdhODk4ZDM4MDBmODZhMDBkMGM2NGMifQ==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TIMING" val="|41.6|71.7|40.7"/>
</p:tagLst>
</file>

<file path=ppt/tags/tag5.xml><?xml version="1.0" encoding="utf-8"?>
<p:tagLst xmlns:p="http://schemas.openxmlformats.org/presentationml/2006/main">
  <p:tag name="TIMING" val="|37.9|29.1|24.2|15.5|11"/>
</p:tagLst>
</file>

<file path=ppt/tags/tag6.xml><?xml version="1.0" encoding="utf-8"?>
<p:tagLst xmlns:p="http://schemas.openxmlformats.org/presentationml/2006/main">
  <p:tag name="TIMING" val="|6.4|25.1|28.6|21.4|14.9|14.8|34.5|6.6"/>
</p:tagLst>
</file>

<file path=ppt/tags/tag7.xml><?xml version="1.0" encoding="utf-8"?>
<p:tagLst xmlns:p="http://schemas.openxmlformats.org/presentationml/2006/main">
  <p:tag name="TIMING" val="|4.9|28.1|10.6|9.1|45.5|20.4|13.6|4.2|14.3|8.4|3.6"/>
</p:tagLst>
</file>

<file path=ppt/tags/tag8.xml><?xml version="1.0" encoding="utf-8"?>
<p:tagLst xmlns:p="http://schemas.openxmlformats.org/presentationml/2006/main">
  <p:tag name="TIMING" val="|4.9|28.1|10.6|9.1|45.5|20.4|13.6|4.2|14.3|8.4|3.6"/>
</p:tagLst>
</file>

<file path=ppt/tags/tag9.xml><?xml version="1.0" encoding="utf-8"?>
<p:tagLst xmlns:p="http://schemas.openxmlformats.org/presentationml/2006/main">
  <p:tag name="TIMING" val="|41.8|5.3|8.6|16.8|63|1.5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7168</Words>
  <Application>WPS 演示</Application>
  <PresentationFormat>宽屏</PresentationFormat>
  <Paragraphs>2566</Paragraphs>
  <Slides>25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仿宋</vt:lpstr>
      <vt:lpstr>Times New Roman</vt:lpstr>
      <vt:lpstr>等线</vt:lpstr>
      <vt:lpstr>楷体</vt:lpstr>
      <vt:lpstr>Cambria Math</vt:lpstr>
      <vt:lpstr>Calibri</vt:lpstr>
      <vt:lpstr>Courier New</vt:lpstr>
      <vt:lpstr>Arial Narrow</vt:lpstr>
      <vt:lpstr>等线 Light</vt:lpstr>
      <vt:lpstr>Calibri Light</vt:lpstr>
      <vt:lpstr>Arial Unicode MS</vt:lpstr>
      <vt:lpstr>Georgia</vt:lpstr>
      <vt:lpstr>Office 主题</vt:lpstr>
      <vt:lpstr>Visio.Drawing.11</vt:lpstr>
      <vt:lpstr>Visio.Drawing.6</vt:lpstr>
      <vt:lpstr>Visio.Drawing.6</vt:lpstr>
      <vt:lpstr>Visio.Drawing.6</vt:lpstr>
      <vt:lpstr>计算机组成和体系结构实验  单周期MIPS处理器</vt:lpstr>
      <vt:lpstr>SystemVerilog</vt:lpstr>
      <vt:lpstr>三种微体系结构：单周期、多周期、流水线</vt:lpstr>
      <vt:lpstr>操作元件</vt:lpstr>
      <vt:lpstr>状态元件（存储元件）</vt:lpstr>
      <vt:lpstr>状态元件</vt:lpstr>
      <vt:lpstr>“三大件”</vt:lpstr>
      <vt:lpstr>lw, sw, add, sub, and, or, slt, beq, addi, j</vt:lpstr>
      <vt:lpstr>仿真时，将 .dat 加入项目中</vt:lpstr>
      <vt:lpstr>lw rt, imm(rs)</vt:lpstr>
      <vt:lpstr>lw rt, imm(rs)</vt:lpstr>
      <vt:lpstr>sw rt, imm(rs)</vt:lpstr>
      <vt:lpstr>add, sub, and, or, slt</vt:lpstr>
      <vt:lpstr>beq rs, rt, label</vt:lpstr>
      <vt:lpstr>单周期MIPS处理器</vt:lpstr>
      <vt:lpstr>单周期MIPS处理器</vt:lpstr>
      <vt:lpstr>【例7.1】 or rd, rs, rt</vt:lpstr>
      <vt:lpstr>【例7.2】 addi rt, rs, imm</vt:lpstr>
      <vt:lpstr>【例7.3】 j label</vt:lpstr>
      <vt:lpstr>处理器顶层文件</vt:lpstr>
      <vt:lpstr>数据路径</vt:lpstr>
      <vt:lpstr>模块测试：regFile</vt:lpstr>
      <vt:lpstr>74LS194 仿真 </vt:lpstr>
      <vt:lpstr>仿真时 增加 显示内部信号</vt:lpstr>
      <vt:lpstr>单周期处理器 仿真测试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路边捡星星</cp:lastModifiedBy>
  <cp:revision>714</cp:revision>
  <dcterms:created xsi:type="dcterms:W3CDTF">2017-01-28T01:03:00Z</dcterms:created>
  <dcterms:modified xsi:type="dcterms:W3CDTF">2024-04-25T08:52:46Z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9A6D542035A34A63B16DC64617F793A5_12</vt:lpwstr>
  </property>
  <property fmtid="{D5CDD505-2E9C-101B-9397-08002B2CF9AE}" pid="3" name="KSOProductBuildVer">
    <vt:lpwstr>2052-12.1.0.16729</vt:lpwstr>
  </property>
</Properties>
</file>