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427" r:id="rId2"/>
    <p:sldId id="388" r:id="rId3"/>
    <p:sldId id="389" r:id="rId4"/>
    <p:sldId id="390" r:id="rId5"/>
    <p:sldId id="428" r:id="rId6"/>
    <p:sldId id="429" r:id="rId7"/>
    <p:sldId id="438" r:id="rId8"/>
    <p:sldId id="437" r:id="rId9"/>
    <p:sldId id="439" r:id="rId10"/>
    <p:sldId id="440" r:id="rId11"/>
    <p:sldId id="441" r:id="rId12"/>
    <p:sldId id="442" r:id="rId13"/>
    <p:sldId id="443" r:id="rId14"/>
    <p:sldId id="444" r:id="rId15"/>
    <p:sldId id="435" r:id="rId16"/>
    <p:sldId id="44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7575F1"/>
    <a:srgbClr val="90B0D6"/>
    <a:srgbClr val="9B6BFB"/>
    <a:srgbClr val="7469FD"/>
    <a:srgbClr val="AD8CDA"/>
    <a:srgbClr val="6D7A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autoAdjust="0"/>
    <p:restoredTop sz="74767" autoAdjust="0"/>
  </p:normalViewPr>
  <p:slideViewPr>
    <p:cSldViewPr>
      <p:cViewPr varScale="1">
        <p:scale>
          <a:sx n="73" d="100"/>
          <a:sy n="73" d="100"/>
        </p:scale>
        <p:origin x="1939"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172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F6B3B813-A581-48DC-8633-E3C4F4BDBFEB}" type="datetimeFigureOut">
              <a:rPr lang="zh-CN" altLang="en-US"/>
              <a:pPr>
                <a:defRPr/>
              </a:pPr>
              <a:t>2020/9/28</a:t>
            </a:fld>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2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2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172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68BBDFF6-09F2-4148-9FBE-EAEC59E6E8F5}" type="slidenum">
              <a:rPr lang="zh-CN" altLang="en-US"/>
              <a:pPr>
                <a:defRPr/>
              </a:pPr>
              <a:t>‹#›</a:t>
            </a:fld>
            <a:endParaRPr lang="en-US" altLang="zh-CN"/>
          </a:p>
        </p:txBody>
      </p:sp>
    </p:spTree>
    <p:extLst>
      <p:ext uri="{BB962C8B-B14F-4D97-AF65-F5344CB8AC3E}">
        <p14:creationId xmlns:p14="http://schemas.microsoft.com/office/powerpoint/2010/main" val="2957012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endParaRPr lang="zh-CN" altLang="en-US"/>
          </a:p>
        </p:txBody>
      </p:sp>
      <p:sp>
        <p:nvSpPr>
          <p:cNvPr id="63492"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D5C8545-BBCF-4CE1-B5A0-68AF68001A31}" type="slidenum">
              <a:rPr lang="zh-CN" altLang="en-US" smtClean="0"/>
              <a:pPr/>
              <a:t>1</a:t>
            </a:fld>
            <a:endParaRPr lang="zh-CN" altLang="en-US"/>
          </a:p>
        </p:txBody>
      </p:sp>
    </p:spTree>
    <p:extLst>
      <p:ext uri="{BB962C8B-B14F-4D97-AF65-F5344CB8AC3E}">
        <p14:creationId xmlns:p14="http://schemas.microsoft.com/office/powerpoint/2010/main" val="126384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p:spPr>
        <p:txBody>
          <a:bodyPr/>
          <a:lstStyle/>
          <a:p>
            <a:r>
              <a:rPr lang="zh-CN" altLang="en-US"/>
              <a:t>目前大部分飞机都是依赖软件辅助飞行</a:t>
            </a:r>
            <a:endParaRPr lang="en-US" altLang="zh-CN"/>
          </a:p>
          <a:p>
            <a:r>
              <a:rPr lang="zh-CN" altLang="en-US"/>
              <a:t>汽车中软件控制的部分也逐年增加</a:t>
            </a:r>
            <a:endParaRPr lang="en-US" altLang="zh-CN"/>
          </a:p>
          <a:p>
            <a:r>
              <a:rPr lang="zh-CN" altLang="en-US"/>
              <a:t>财务</a:t>
            </a:r>
            <a:r>
              <a:rPr lang="en-US" altLang="zh-CN"/>
              <a:t>/</a:t>
            </a:r>
            <a:r>
              <a:rPr lang="zh-CN" altLang="en-US"/>
              <a:t>金融活动大部分都由软件来处理</a:t>
            </a:r>
            <a:endParaRPr lang="en-US" altLang="zh-CN"/>
          </a:p>
          <a:p>
            <a:r>
              <a:rPr lang="zh-CN" altLang="en-US"/>
              <a:t>工业控制系统中到处都可以见到软件的身影</a:t>
            </a:r>
            <a:endParaRPr lang="en-US" altLang="zh-CN"/>
          </a:p>
          <a:p>
            <a:r>
              <a:rPr lang="zh-CN" altLang="en-US"/>
              <a:t>事实上，软件一直都在改变我们的生活、社会和世界</a:t>
            </a:r>
          </a:p>
          <a:p>
            <a:endParaRPr lang="zh-CN" altLang="en-US"/>
          </a:p>
        </p:txBody>
      </p:sp>
      <p:sp>
        <p:nvSpPr>
          <p:cNvPr id="64516"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8F7A4AA-022E-4DAE-B64D-0148312D3216}" type="slidenum">
              <a:rPr lang="zh-CN" altLang="en-US" smtClean="0"/>
              <a:pPr/>
              <a:t>2</a:t>
            </a:fld>
            <a:endParaRPr lang="en-US" altLang="zh-CN"/>
          </a:p>
        </p:txBody>
      </p:sp>
    </p:spTree>
    <p:extLst>
      <p:ext uri="{BB962C8B-B14F-4D97-AF65-F5344CB8AC3E}">
        <p14:creationId xmlns:p14="http://schemas.microsoft.com/office/powerpoint/2010/main" val="3314846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p:spPr>
        <p:txBody>
          <a:bodyPr/>
          <a:lstStyle/>
          <a:p>
            <a:endParaRPr lang="zh-CN" altLang="en-US"/>
          </a:p>
        </p:txBody>
      </p:sp>
      <p:sp>
        <p:nvSpPr>
          <p:cNvPr id="6656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7FC7454-DC55-43DB-A87B-D48769123ADD}" type="slidenum">
              <a:rPr lang="zh-CN" altLang="en-US" smtClean="0"/>
              <a:pPr/>
              <a:t>5</a:t>
            </a:fld>
            <a:endParaRPr lang="zh-CN" altLang="en-US"/>
          </a:p>
        </p:txBody>
      </p:sp>
    </p:spTree>
    <p:extLst>
      <p:ext uri="{BB962C8B-B14F-4D97-AF65-F5344CB8AC3E}">
        <p14:creationId xmlns:p14="http://schemas.microsoft.com/office/powerpoint/2010/main" val="18961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p:spPr>
        <p:txBody>
          <a:bodyPr/>
          <a:lstStyle/>
          <a:p>
            <a:endParaRPr lang="zh-CN" altLang="en-US"/>
          </a:p>
        </p:txBody>
      </p:sp>
      <p:sp>
        <p:nvSpPr>
          <p:cNvPr id="67588"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91AB9E5-461A-44CA-B557-5EE1E7C63A9F}" type="slidenum">
              <a:rPr lang="zh-CN" altLang="en-US" smtClean="0"/>
              <a:pPr/>
              <a:t>6</a:t>
            </a:fld>
            <a:endParaRPr lang="zh-CN" altLang="en-US"/>
          </a:p>
        </p:txBody>
      </p:sp>
    </p:spTree>
    <p:extLst>
      <p:ext uri="{BB962C8B-B14F-4D97-AF65-F5344CB8AC3E}">
        <p14:creationId xmlns:p14="http://schemas.microsoft.com/office/powerpoint/2010/main" val="122166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228600" indent="-228600">
              <a:buFontTx/>
              <a:buAutoNum type="arabicPeriod"/>
            </a:pPr>
            <a:r>
              <a:rPr lang="zh-CN" altLang="en-US">
                <a:latin typeface="Calibri" charset="0"/>
                <a:ea typeface="宋体" charset="-122"/>
              </a:rPr>
              <a:t>避免掉入焦油坑</a:t>
            </a:r>
            <a:endParaRPr lang="en-US" altLang="zh-CN">
              <a:latin typeface="Calibri" charset="0"/>
              <a:ea typeface="宋体" charset="-122"/>
            </a:endParaRPr>
          </a:p>
          <a:p>
            <a:pPr marL="228600" indent="-228600">
              <a:buFontTx/>
              <a:buAutoNum type="arabicPeriod"/>
            </a:pPr>
            <a:r>
              <a:rPr lang="zh-CN" altLang="en-US">
                <a:latin typeface="Calibri" charset="0"/>
                <a:ea typeface="宋体" charset="-122"/>
              </a:rPr>
              <a:t>找到出来的路</a:t>
            </a:r>
            <a:endParaRPr lang="en-US" altLang="zh-CN">
              <a:latin typeface="Calibri" charset="0"/>
              <a:ea typeface="宋体" charset="-122"/>
            </a:endParaRPr>
          </a:p>
          <a:p>
            <a:pPr marL="228600" indent="-228600">
              <a:buFontTx/>
              <a:buAutoNum type="arabicPeriod"/>
            </a:pPr>
            <a:r>
              <a:rPr lang="zh-CN" altLang="en-US">
                <a:latin typeface="Calibri" charset="0"/>
                <a:ea typeface="宋体" charset="-122"/>
              </a:rPr>
              <a:t>你需要什么？</a:t>
            </a:r>
            <a:endParaRPr lang="en-US" altLang="zh-CN">
              <a:latin typeface="Calibri" charset="0"/>
              <a:ea typeface="宋体" charset="-122"/>
            </a:endParaRPr>
          </a:p>
          <a:p>
            <a:pPr marL="228600" indent="-228600">
              <a:buFontTx/>
              <a:buAutoNum type="arabicPeriod"/>
            </a:pPr>
            <a:r>
              <a:rPr lang="zh-CN" altLang="en-US">
                <a:latin typeface="Calibri" charset="0"/>
                <a:ea typeface="宋体" charset="-122"/>
              </a:rPr>
              <a:t>软件开发的本质挑战</a:t>
            </a:r>
          </a:p>
        </p:txBody>
      </p:sp>
      <p:sp>
        <p:nvSpPr>
          <p:cNvPr id="21508" name="灯片编号占位符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0DE322B5-461F-A546-B8AE-F648FF369B9F}" type="slidenum">
              <a:rPr lang="zh-CN" altLang="en-US">
                <a:latin typeface="Arial" charset="0"/>
              </a:rPr>
              <a:pPr>
                <a:spcBef>
                  <a:spcPct val="0"/>
                </a:spcBef>
              </a:pPr>
              <a:t>7</a:t>
            </a:fld>
            <a:endParaRPr lang="en-US" altLang="zh-CN">
              <a:latin typeface="Arial" charset="0"/>
            </a:endParaRPr>
          </a:p>
        </p:txBody>
      </p:sp>
    </p:spTree>
    <p:extLst>
      <p:ext uri="{BB962C8B-B14F-4D97-AF65-F5344CB8AC3E}">
        <p14:creationId xmlns:p14="http://schemas.microsoft.com/office/powerpoint/2010/main" val="772190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b="6822"/>
          <a:stretch>
            <a:fillRect/>
          </a:stretch>
        </p:blipFill>
        <p:spPr bwMode="auto">
          <a:xfrm>
            <a:off x="0" y="1588"/>
            <a:ext cx="9144000"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p:nvSpPr>
        <p:spPr bwMode="gray">
          <a:xfrm>
            <a:off x="0" y="5300663"/>
            <a:ext cx="9144000" cy="144462"/>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6" name="图片 5"/>
          <p:cNvPicPr>
            <a:picLocks noChangeAspect="1"/>
          </p:cNvPicPr>
          <p:nvPr/>
        </p:nvPicPr>
        <p:blipFill>
          <a:blip r:embed="rId3"/>
          <a:stretch>
            <a:fillRect/>
          </a:stretch>
        </p:blipFill>
        <p:spPr>
          <a:xfrm>
            <a:off x="300038" y="188913"/>
            <a:ext cx="3163887" cy="722312"/>
          </a:xfrm>
          <a:prstGeom prst="rect">
            <a:avLst/>
          </a:prstGeom>
          <a:effectLst>
            <a:outerShdw blurRad="50800" dist="38100" dir="2700000" algn="tl" rotWithShape="0">
              <a:prstClr val="black">
                <a:alpha val="40000"/>
              </a:prstClr>
            </a:outerShdw>
          </a:effec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p:spPr>
        <p:txBody>
          <a:bodyPr/>
          <a:lstStyle>
            <a:lvl1pPr>
              <a:defRPr sz="4000"/>
            </a:lvl1pPr>
          </a:lstStyle>
          <a:p>
            <a:pPr lvl="0"/>
            <a:r>
              <a:rPr lang="zh-CN" altLang="en-US" noProof="0"/>
              <a:t>单击此处编辑母版标题样式</a:t>
            </a:r>
            <a:endParaRPr lang="en-US" altLang="ko-KR" noProof="0" dirty="0"/>
          </a:p>
        </p:txBody>
      </p:sp>
    </p:spTree>
    <p:extLst>
      <p:ext uri="{BB962C8B-B14F-4D97-AF65-F5344CB8AC3E}">
        <p14:creationId xmlns:p14="http://schemas.microsoft.com/office/powerpoint/2010/main" val="19217191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D0081425-CCE1-4328-BE81-C2432471A131}" type="slidenum">
              <a:rPr lang="en-US" altLang="zh-CN"/>
              <a:pPr>
                <a:defRPr/>
              </a:pPr>
              <a:t>‹#›</a:t>
            </a:fld>
            <a:endParaRPr lang="en-US" altLang="zh-CN"/>
          </a:p>
        </p:txBody>
      </p:sp>
    </p:spTree>
    <p:extLst>
      <p:ext uri="{BB962C8B-B14F-4D97-AF65-F5344CB8AC3E}">
        <p14:creationId xmlns:p14="http://schemas.microsoft.com/office/powerpoint/2010/main" val="1825743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990DF6E-8FBB-43CD-8EC6-681543D90519}" type="slidenum">
              <a:rPr lang="en-US" altLang="zh-CN"/>
              <a:pPr>
                <a:defRPr/>
              </a:pPr>
              <a:t>‹#›</a:t>
            </a:fld>
            <a:endParaRPr lang="en-US" altLang="zh-CN"/>
          </a:p>
        </p:txBody>
      </p:sp>
    </p:spTree>
    <p:extLst>
      <p:ext uri="{BB962C8B-B14F-4D97-AF65-F5344CB8AC3E}">
        <p14:creationId xmlns:p14="http://schemas.microsoft.com/office/powerpoint/2010/main" val="13979546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a:ln/>
        </p:spPr>
        <p:txBody>
          <a:bodyPr/>
          <a:lstStyle>
            <a:lvl1pPr>
              <a:defRPr/>
            </a:lvl1pPr>
          </a:lstStyle>
          <a:p>
            <a:pPr>
              <a:defRPr/>
            </a:pPr>
            <a:fld id="{2481DE08-35D9-4D7A-BB5A-4E131C4B3344}" type="slidenum">
              <a:rPr lang="en-US" altLang="zh-CN"/>
              <a:pPr>
                <a:defRPr/>
              </a:pPr>
              <a:t>‹#›</a:t>
            </a:fld>
            <a:endParaRPr lang="en-US" altLang="zh-CN"/>
          </a:p>
        </p:txBody>
      </p:sp>
    </p:spTree>
    <p:extLst>
      <p:ext uri="{BB962C8B-B14F-4D97-AF65-F5344CB8AC3E}">
        <p14:creationId xmlns:p14="http://schemas.microsoft.com/office/powerpoint/2010/main" val="1942833666"/>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595AA6EC-6A09-4E3E-B9B9-F7A83E2801B5}" type="slidenum">
              <a:rPr lang="en-US" altLang="zh-CN"/>
              <a:pPr>
                <a:defRPr/>
              </a:pPr>
              <a:t>‹#›</a:t>
            </a:fld>
            <a:endParaRPr lang="en-US" altLang="zh-CN"/>
          </a:p>
        </p:txBody>
      </p:sp>
    </p:spTree>
    <p:extLst>
      <p:ext uri="{BB962C8B-B14F-4D97-AF65-F5344CB8AC3E}">
        <p14:creationId xmlns:p14="http://schemas.microsoft.com/office/powerpoint/2010/main" val="4254591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4342CDC-3AA7-4AAD-BDB2-C8F29CA42A2E}" type="slidenum">
              <a:rPr lang="en-US" altLang="zh-CN"/>
              <a:pPr>
                <a:defRPr/>
              </a:pPr>
              <a:t>‹#›</a:t>
            </a:fld>
            <a:endParaRPr lang="en-US" altLang="zh-CN"/>
          </a:p>
        </p:txBody>
      </p:sp>
    </p:spTree>
    <p:extLst>
      <p:ext uri="{BB962C8B-B14F-4D97-AF65-F5344CB8AC3E}">
        <p14:creationId xmlns:p14="http://schemas.microsoft.com/office/powerpoint/2010/main" val="29821099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E6FC13FD-12A1-4FD5-AD1F-157FC418A0B5}" type="slidenum">
              <a:rPr lang="en-US" altLang="zh-CN"/>
              <a:pPr>
                <a:defRPr/>
              </a:pPr>
              <a:t>‹#›</a:t>
            </a:fld>
            <a:endParaRPr lang="en-US" altLang="zh-CN"/>
          </a:p>
        </p:txBody>
      </p:sp>
    </p:spTree>
    <p:extLst>
      <p:ext uri="{BB962C8B-B14F-4D97-AF65-F5344CB8AC3E}">
        <p14:creationId xmlns:p14="http://schemas.microsoft.com/office/powerpoint/2010/main" val="1096359564"/>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8568AEEA-8DEA-4184-870D-5EE32F364D0C}" type="slidenum">
              <a:rPr lang="en-US" altLang="zh-CN"/>
              <a:pPr>
                <a:defRPr/>
              </a:pPr>
              <a:t>‹#›</a:t>
            </a:fld>
            <a:endParaRPr lang="en-US" altLang="zh-CN"/>
          </a:p>
        </p:txBody>
      </p:sp>
    </p:spTree>
    <p:extLst>
      <p:ext uri="{BB962C8B-B14F-4D97-AF65-F5344CB8AC3E}">
        <p14:creationId xmlns:p14="http://schemas.microsoft.com/office/powerpoint/2010/main" val="21092864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8E9A7CFE-A7A2-4066-A4FA-68E57190DCA8}" type="slidenum">
              <a:rPr lang="en-US" altLang="zh-CN"/>
              <a:pPr>
                <a:defRPr/>
              </a:pPr>
              <a:t>‹#›</a:t>
            </a:fld>
            <a:endParaRPr lang="en-US" altLang="zh-CN"/>
          </a:p>
        </p:txBody>
      </p:sp>
    </p:spTree>
    <p:extLst>
      <p:ext uri="{BB962C8B-B14F-4D97-AF65-F5344CB8AC3E}">
        <p14:creationId xmlns:p14="http://schemas.microsoft.com/office/powerpoint/2010/main" val="23524663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A8D668B-48D4-47BF-9944-0FAD988E7FA8}" type="slidenum">
              <a:rPr lang="en-US" altLang="zh-CN"/>
              <a:pPr>
                <a:defRPr/>
              </a:pPr>
              <a:t>‹#›</a:t>
            </a:fld>
            <a:endParaRPr lang="en-US" altLang="zh-CN"/>
          </a:p>
        </p:txBody>
      </p:sp>
    </p:spTree>
    <p:extLst>
      <p:ext uri="{BB962C8B-B14F-4D97-AF65-F5344CB8AC3E}">
        <p14:creationId xmlns:p14="http://schemas.microsoft.com/office/powerpoint/2010/main" val="4151699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5CFEC6D-B80A-44B8-9200-8AFF6F2A7AE7}" type="slidenum">
              <a:rPr lang="en-US" altLang="zh-CN"/>
              <a:pPr>
                <a:defRPr/>
              </a:pPr>
              <a:t>‹#›</a:t>
            </a:fld>
            <a:endParaRPr lang="en-US" altLang="zh-CN"/>
          </a:p>
        </p:txBody>
      </p:sp>
    </p:spTree>
    <p:extLst>
      <p:ext uri="{BB962C8B-B14F-4D97-AF65-F5344CB8AC3E}">
        <p14:creationId xmlns:p14="http://schemas.microsoft.com/office/powerpoint/2010/main" val="32349127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845D733-E0EC-4B5B-942C-9E7C23DF653A}" type="slidenum">
              <a:rPr lang="en-US" altLang="zh-CN"/>
              <a:pPr>
                <a:defRPr/>
              </a:pPr>
              <a:t>‹#›</a:t>
            </a:fld>
            <a:endParaRPr lang="en-US" altLang="zh-CN"/>
          </a:p>
        </p:txBody>
      </p:sp>
    </p:spTree>
    <p:extLst>
      <p:ext uri="{BB962C8B-B14F-4D97-AF65-F5344CB8AC3E}">
        <p14:creationId xmlns:p14="http://schemas.microsoft.com/office/powerpoint/2010/main" val="18157466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solidFill>
            <a:srgbClr val="0060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027" name="Rectangle 3"/>
          <p:cNvSpPr>
            <a:spLocks noGrp="1" noChangeArrowheads="1"/>
          </p:cNvSpPr>
          <p:nvPr>
            <p:ph type="body" idx="1"/>
          </p:nvPr>
        </p:nvSpPr>
        <p:spPr bwMode="auto">
          <a:xfrm>
            <a:off x="457200" y="1052513"/>
            <a:ext cx="82296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D3807DF-B24E-477E-9A9D-8F9A8A6DEDBF}" type="slidenum">
              <a:rPr lang="en-US" altLang="zh-CN"/>
              <a:pPr>
                <a:defRPr/>
              </a:pPr>
              <a:t>‹#›</a:t>
            </a:fld>
            <a:endParaRPr lang="en-US" altLang="zh-CN"/>
          </a:p>
        </p:txBody>
      </p:sp>
      <p:sp>
        <p:nvSpPr>
          <p:cNvPr id="1029"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 name="Text Box 16"/>
          <p:cNvSpPr txBox="1">
            <a:spLocks noChangeArrowheads="1"/>
          </p:cNvSpPr>
          <p:nvPr/>
        </p:nvSpPr>
        <p:spPr bwMode="gray">
          <a:xfrm>
            <a:off x="0" y="838200"/>
            <a:ext cx="9144000" cy="144463"/>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4"/>
          <a:stretch>
            <a:fillRect/>
          </a:stretch>
        </p:blipFill>
        <p:spPr>
          <a:xfrm>
            <a:off x="7380288" y="6453188"/>
            <a:ext cx="1579562" cy="360362"/>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796"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p:hf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0" fontAlgn="base" hangingPunct="0">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0" fontAlgn="base" hangingPunct="0">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0" fontAlgn="base" hangingPunct="0">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0" fontAlgn="base" hangingPunct="0">
        <a:spcBef>
          <a:spcPct val="20000"/>
        </a:spcBef>
        <a:spcAft>
          <a:spcPct val="0"/>
        </a:spcAft>
        <a:buChar char="–"/>
        <a:defRPr sz="2000">
          <a:solidFill>
            <a:srgbClr val="00607A"/>
          </a:solidFill>
          <a:latin typeface="+mn-lt"/>
        </a:defRPr>
      </a:lvl4pPr>
      <a:lvl5pPr marL="1795463" indent="-363538" algn="l" rtl="0" eaLnBrk="0" fontAlgn="base" hangingPunct="0">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副标题 2"/>
          <p:cNvSpPr>
            <a:spLocks noGrp="1"/>
          </p:cNvSpPr>
          <p:nvPr>
            <p:ph type="subTitle" idx="1"/>
          </p:nvPr>
        </p:nvSpPr>
        <p:spPr>
          <a:xfrm>
            <a:off x="1403350" y="5589588"/>
            <a:ext cx="6553200" cy="1268412"/>
          </a:xfrm>
        </p:spPr>
        <p:txBody>
          <a:bodyPr/>
          <a:lstStyle/>
          <a:p>
            <a:pPr eaLnBrk="1" hangingPunct="1">
              <a:lnSpc>
                <a:spcPct val="90000"/>
              </a:lnSpc>
              <a:buFont typeface="Arial" charset="0"/>
              <a:buNone/>
            </a:pPr>
            <a:r>
              <a:rPr lang="zh-CN" altLang="en-US" dirty="0">
                <a:ea typeface="宋体" pitchFamily="2" charset="-122"/>
              </a:rPr>
              <a:t>荣国平</a:t>
            </a:r>
            <a:endParaRPr lang="en-US" altLang="zh-CN" dirty="0">
              <a:ea typeface="宋体" pitchFamily="2" charset="-122"/>
            </a:endParaRPr>
          </a:p>
          <a:p>
            <a:pPr eaLnBrk="1" hangingPunct="1">
              <a:lnSpc>
                <a:spcPct val="90000"/>
              </a:lnSpc>
              <a:buFont typeface="Arial" charset="0"/>
              <a:buNone/>
            </a:pPr>
            <a:r>
              <a:rPr lang="zh-CN" altLang="en-US" dirty="0">
                <a:ea typeface="宋体" pitchFamily="2" charset="-122"/>
              </a:rPr>
              <a:t>南京大学软件学院</a:t>
            </a:r>
            <a:endParaRPr lang="en-US" altLang="zh-CN" dirty="0">
              <a:ea typeface="宋体" pitchFamily="2" charset="-122"/>
            </a:endParaRPr>
          </a:p>
          <a:p>
            <a:pPr eaLnBrk="1" hangingPunct="1">
              <a:lnSpc>
                <a:spcPct val="90000"/>
              </a:lnSpc>
              <a:buFont typeface="Arial" charset="0"/>
              <a:buNone/>
            </a:pPr>
            <a:r>
              <a:rPr lang="en-US" altLang="zh-CN" dirty="0">
                <a:ea typeface="宋体" pitchFamily="2" charset="-122"/>
              </a:rPr>
              <a:t>2020 </a:t>
            </a:r>
            <a:r>
              <a:rPr lang="zh-CN" altLang="en-US" dirty="0">
                <a:ea typeface="宋体" pitchFamily="2" charset="-122"/>
              </a:rPr>
              <a:t>年 秋</a:t>
            </a:r>
            <a:endParaRPr lang="en-US" altLang="zh-CN" dirty="0">
              <a:ea typeface="宋体" pitchFamily="2" charset="-122"/>
            </a:endParaRPr>
          </a:p>
          <a:p>
            <a:pPr eaLnBrk="1" hangingPunct="1">
              <a:lnSpc>
                <a:spcPct val="90000"/>
              </a:lnSpc>
              <a:buFont typeface="Arial" charset="0"/>
              <a:buNone/>
            </a:pPr>
            <a:endParaRPr lang="zh-CN" altLang="en-US" dirty="0">
              <a:ea typeface="宋体" pitchFamily="2" charset="-122"/>
            </a:endParaRPr>
          </a:p>
        </p:txBody>
      </p:sp>
      <p:sp>
        <p:nvSpPr>
          <p:cNvPr id="3075" name="标题 1"/>
          <p:cNvSpPr>
            <a:spLocks noGrp="1"/>
          </p:cNvSpPr>
          <p:nvPr>
            <p:ph type="ctrTitle" sz="quarter"/>
          </p:nvPr>
        </p:nvSpPr>
        <p:spPr>
          <a:xfrm>
            <a:off x="0" y="4076700"/>
            <a:ext cx="9144000" cy="1223963"/>
          </a:xfrm>
          <a:gradFill rotWithShape="0"/>
        </p:spPr>
        <p:txBody>
          <a:bodyPr/>
          <a:lstStyle/>
          <a:p>
            <a:pPr eaLnBrk="1" hangingPunct="1"/>
            <a:r>
              <a:rPr lang="zh-CN" altLang="en-US" dirty="0">
                <a:ea typeface="宋体" pitchFamily="2" charset="-122"/>
              </a:rPr>
              <a:t>软件工程管理 第一讲</a:t>
            </a:r>
            <a:br>
              <a:rPr lang="en-US" altLang="zh-CN" dirty="0">
                <a:ea typeface="宋体" pitchFamily="2" charset="-122"/>
              </a:rPr>
            </a:br>
            <a:r>
              <a:rPr lang="zh-CN" altLang="en-US" dirty="0">
                <a:ea typeface="宋体" pitchFamily="2" charset="-122"/>
              </a:rPr>
              <a:t>概  述</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软件项目管理的管理视角</a:t>
            </a:r>
          </a:p>
        </p:txBody>
      </p:sp>
      <p:sp>
        <p:nvSpPr>
          <p:cNvPr id="3" name="内容占位符 2"/>
          <p:cNvSpPr>
            <a:spLocks noGrp="1"/>
          </p:cNvSpPr>
          <p:nvPr>
            <p:ph idx="1"/>
          </p:nvPr>
        </p:nvSpPr>
        <p:spPr/>
        <p:txBody>
          <a:bodyPr/>
          <a:lstStyle/>
          <a:p>
            <a:r>
              <a:rPr kumimoji="1" lang="zh-CN" altLang="en-US" dirty="0"/>
              <a:t>“成功是否可以复制？”</a:t>
            </a:r>
            <a:endParaRPr kumimoji="1" lang="en-US" altLang="zh-CN" dirty="0"/>
          </a:p>
          <a:p>
            <a:pPr lvl="1"/>
            <a:r>
              <a:rPr kumimoji="1" lang="zh-CN" altLang="en-US" dirty="0"/>
              <a:t>软件过程</a:t>
            </a:r>
            <a:endParaRPr kumimoji="1" lang="en-US" altLang="zh-CN" dirty="0"/>
          </a:p>
          <a:p>
            <a:pPr lvl="2"/>
            <a:r>
              <a:rPr kumimoji="1" lang="zh-CN" altLang="en-US" dirty="0"/>
              <a:t>软件过程是为了实现一个或者多个事先定义的目标而建立起来的一组实践的集合</a:t>
            </a:r>
            <a:endParaRPr kumimoji="1" lang="en-US" altLang="zh-CN" dirty="0"/>
          </a:p>
          <a:p>
            <a:pPr lvl="2"/>
            <a:r>
              <a:rPr lang="zh-CN" altLang="zh-CN" dirty="0"/>
              <a:t>这组实践之间往往有一定的先后顺序，作为一个整体来实现事先定义的一个或者多个目标。 </a:t>
            </a:r>
            <a:endParaRPr kumimoji="1" lang="en-US" altLang="zh-CN" dirty="0"/>
          </a:p>
          <a:p>
            <a:pPr lvl="1"/>
            <a:r>
              <a:rPr kumimoji="1" lang="zh-CN" altLang="en-US" dirty="0"/>
              <a:t>生命周期模型</a:t>
            </a:r>
            <a:endParaRPr kumimoji="1" lang="en-US" altLang="zh-CN" dirty="0"/>
          </a:p>
          <a:p>
            <a:pPr lvl="2"/>
            <a:r>
              <a:rPr kumimoji="1" lang="zh-CN" altLang="en-US" dirty="0"/>
              <a:t>对软件过程的一种人为的划分</a:t>
            </a:r>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10</a:t>
            </a:fld>
            <a:endParaRPr lang="en-US" altLang="zh-CN"/>
          </a:p>
        </p:txBody>
      </p:sp>
    </p:spTree>
    <p:extLst>
      <p:ext uri="{BB962C8B-B14F-4D97-AF65-F5344CB8AC3E}">
        <p14:creationId xmlns:p14="http://schemas.microsoft.com/office/powerpoint/2010/main" val="12901092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广义软件过程</a:t>
            </a:r>
          </a:p>
        </p:txBody>
      </p:sp>
      <p:sp>
        <p:nvSpPr>
          <p:cNvPr id="3" name="内容占位符 2"/>
          <p:cNvSpPr>
            <a:spLocks noGrp="1"/>
          </p:cNvSpPr>
          <p:nvPr>
            <p:ph idx="1"/>
          </p:nvPr>
        </p:nvSpPr>
        <p:spPr>
          <a:xfrm>
            <a:off x="152400" y="1143000"/>
            <a:ext cx="6705600" cy="2175159"/>
          </a:xfrm>
        </p:spPr>
        <p:txBody>
          <a:bodyPr/>
          <a:lstStyle/>
          <a:p>
            <a:r>
              <a:rPr lang="zh-CN" altLang="en-US" dirty="0"/>
              <a:t>理论基石：</a:t>
            </a:r>
            <a:r>
              <a:rPr lang="zh-CN" altLang="en-US" dirty="0">
                <a:ea typeface="宋体" pitchFamily="2" charset="-122"/>
              </a:rPr>
              <a:t>软件产品和服务的质量，很大程度上取决于生产和维护该软件或者服务的过程的质量。</a:t>
            </a:r>
          </a:p>
          <a:p>
            <a:r>
              <a:rPr lang="zh-CN" altLang="en-US" dirty="0"/>
              <a:t>广义</a:t>
            </a:r>
            <a:r>
              <a:rPr lang="zh-CN" altLang="zh-CN" dirty="0"/>
              <a:t>软件过程</a:t>
            </a:r>
            <a:r>
              <a:rPr lang="zh-CN" altLang="en-US" dirty="0"/>
              <a:t>包括</a:t>
            </a:r>
            <a:r>
              <a:rPr lang="zh-CN" altLang="en-US" b="1" dirty="0">
                <a:solidFill>
                  <a:srgbClr val="FF0000"/>
                </a:solidFill>
              </a:rPr>
              <a:t>技术</a:t>
            </a:r>
            <a:r>
              <a:rPr lang="zh-CN" altLang="en-US" dirty="0"/>
              <a:t>、</a:t>
            </a:r>
            <a:r>
              <a:rPr lang="zh-CN" altLang="en-US" b="1" dirty="0">
                <a:solidFill>
                  <a:srgbClr val="FF0000"/>
                </a:solidFill>
              </a:rPr>
              <a:t>人员</a:t>
            </a:r>
            <a:r>
              <a:rPr lang="zh-CN" altLang="en-US" dirty="0"/>
              <a:t>以及</a:t>
            </a:r>
            <a:r>
              <a:rPr lang="zh-CN" altLang="en-US" b="1" dirty="0">
                <a:solidFill>
                  <a:srgbClr val="FF0000"/>
                </a:solidFill>
              </a:rPr>
              <a:t>狭义过程</a:t>
            </a:r>
            <a:endParaRPr lang="en-US" altLang="zh-CN" b="1" dirty="0">
              <a:solidFill>
                <a:srgbClr val="FF0000"/>
              </a:solidFill>
            </a:endParaRPr>
          </a:p>
          <a:p>
            <a:endParaRPr lang="en-US" altLang="zh-CN" dirty="0"/>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11</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23211"/>
            <a:ext cx="3838074" cy="1944624"/>
          </a:xfrm>
          <a:prstGeom prst="rect">
            <a:avLst/>
          </a:prstGeom>
        </p:spPr>
      </p:pic>
      <p:sp>
        <p:nvSpPr>
          <p:cNvPr id="8" name="内容占位符 2"/>
          <p:cNvSpPr txBox="1">
            <a:spLocks/>
          </p:cNvSpPr>
          <p:nvPr/>
        </p:nvSpPr>
        <p:spPr bwMode="auto">
          <a:xfrm>
            <a:off x="152400" y="3825407"/>
            <a:ext cx="8325050" cy="2762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63538" indent="-363538" algn="l" rtl="0" eaLnBrk="0" fontAlgn="base" hangingPunct="0">
              <a:spcBef>
                <a:spcPct val="20000"/>
              </a:spcBef>
              <a:spcAft>
                <a:spcPct val="0"/>
              </a:spcAft>
              <a:buClr>
                <a:srgbClr val="00607A"/>
              </a:buClr>
              <a:buFont typeface="Wingdings" pitchFamily="2" charset="2"/>
              <a:buChar char="l"/>
              <a:defRPr sz="3200">
                <a:solidFill>
                  <a:srgbClr val="00708E"/>
                </a:solidFill>
                <a:latin typeface="+mn-lt"/>
                <a:ea typeface="+mn-ea"/>
                <a:cs typeface="+mn-cs"/>
              </a:defRPr>
            </a:lvl1pPr>
            <a:lvl2pPr marL="715963" indent="-352425" algn="l" rtl="0" eaLnBrk="0" fontAlgn="base" hangingPunct="0">
              <a:spcBef>
                <a:spcPct val="20000"/>
              </a:spcBef>
              <a:spcAft>
                <a:spcPct val="0"/>
              </a:spcAft>
              <a:buClr>
                <a:srgbClr val="00607A"/>
              </a:buClr>
              <a:buFont typeface="Wingdings" pitchFamily="2" charset="2"/>
              <a:buChar char="n"/>
              <a:defRPr sz="2800">
                <a:solidFill>
                  <a:srgbClr val="00708E"/>
                </a:solidFill>
                <a:latin typeface="+mn-ea"/>
                <a:ea typeface="+mn-ea"/>
              </a:defRPr>
            </a:lvl2pPr>
            <a:lvl3pPr marL="1079500" indent="-363538" algn="l" rtl="0" eaLnBrk="0" fontAlgn="base" hangingPunct="0">
              <a:spcBef>
                <a:spcPct val="20000"/>
              </a:spcBef>
              <a:spcAft>
                <a:spcPct val="0"/>
              </a:spcAft>
              <a:buClr>
                <a:srgbClr val="00607A"/>
              </a:buClr>
              <a:buFont typeface="Wingdings" pitchFamily="2" charset="2"/>
              <a:buChar char="u"/>
              <a:defRPr sz="2400">
                <a:solidFill>
                  <a:srgbClr val="00708E"/>
                </a:solidFill>
                <a:latin typeface="+mn-ea"/>
                <a:ea typeface="+mn-ea"/>
              </a:defRPr>
            </a:lvl3pPr>
            <a:lvl4pPr marL="1431925" indent="-352425" algn="l" rtl="0" eaLnBrk="0" fontAlgn="base" hangingPunct="0">
              <a:spcBef>
                <a:spcPct val="20000"/>
              </a:spcBef>
              <a:spcAft>
                <a:spcPct val="0"/>
              </a:spcAft>
              <a:buChar char="–"/>
              <a:defRPr sz="2000">
                <a:solidFill>
                  <a:srgbClr val="00708E"/>
                </a:solidFill>
                <a:latin typeface="+mn-ea"/>
                <a:ea typeface="+mn-ea"/>
              </a:defRPr>
            </a:lvl4pPr>
            <a:lvl5pPr marL="1795463" indent="-363538" algn="l" rtl="0" eaLnBrk="0" fontAlgn="base" hangingPunct="0">
              <a:spcBef>
                <a:spcPct val="20000"/>
              </a:spcBef>
              <a:spcAft>
                <a:spcPct val="0"/>
              </a:spcAft>
              <a:buFont typeface="Wingdings" pitchFamily="2" charset="2"/>
              <a:buChar char="ü"/>
              <a:defRPr sz="2000">
                <a:solidFill>
                  <a:srgbClr val="00708E"/>
                </a:solidFill>
                <a:latin typeface="+mn-ea"/>
                <a:ea typeface="+mn-ea"/>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kern="0" dirty="0"/>
              <a:t>广义软件过程的同义词</a:t>
            </a:r>
            <a:endParaRPr lang="en-US" altLang="zh-CN" kern="0" dirty="0"/>
          </a:p>
          <a:p>
            <a:pPr lvl="1"/>
            <a:r>
              <a:rPr lang="zh-CN" altLang="en-US" kern="0" dirty="0"/>
              <a:t>软件开发方法、软件开发过程 </a:t>
            </a:r>
            <a:endParaRPr lang="en-US" altLang="zh-CN" kern="0" dirty="0"/>
          </a:p>
          <a:p>
            <a:pPr lvl="2"/>
            <a:r>
              <a:rPr lang="zh-CN" altLang="en-US" kern="0" dirty="0"/>
              <a:t>净室</a:t>
            </a:r>
            <a:r>
              <a:rPr lang="en-US" altLang="zh-CN" kern="0" dirty="0"/>
              <a:t>Cleanroom</a:t>
            </a:r>
            <a:r>
              <a:rPr lang="zh-CN" altLang="en-US" kern="0" dirty="0"/>
              <a:t>方法、极限编程方法、</a:t>
            </a:r>
            <a:r>
              <a:rPr lang="en-US" altLang="zh-CN" kern="0" dirty="0"/>
              <a:t>SCRUM</a:t>
            </a:r>
            <a:r>
              <a:rPr lang="zh-CN" altLang="en-US" kern="0" dirty="0"/>
              <a:t>方法、</a:t>
            </a:r>
            <a:r>
              <a:rPr lang="en-US" altLang="zh-CN" kern="0" dirty="0"/>
              <a:t>Gate</a:t>
            </a:r>
            <a:r>
              <a:rPr lang="zh-CN" altLang="en-US" kern="0" dirty="0"/>
              <a:t>方法；</a:t>
            </a:r>
            <a:endParaRPr lang="en-US" altLang="zh-CN" kern="0" dirty="0"/>
          </a:p>
          <a:p>
            <a:pPr lvl="2"/>
            <a:r>
              <a:rPr lang="zh-CN" altLang="en-US" kern="0" dirty="0"/>
              <a:t>而更一般的，敏捷软件过程／方法、轻量型过程／方法以及重型过程／方法等描述也是恰当的</a:t>
            </a:r>
            <a:endParaRPr lang="en-US" altLang="zh-CN" kern="0" dirty="0"/>
          </a:p>
        </p:txBody>
      </p:sp>
    </p:spTree>
    <p:extLst>
      <p:ext uri="{BB962C8B-B14F-4D97-AF65-F5344CB8AC3E}">
        <p14:creationId xmlns:p14="http://schemas.microsoft.com/office/powerpoint/2010/main" val="18704728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生命周期模型与软件过程</a:t>
            </a:r>
          </a:p>
        </p:txBody>
      </p:sp>
      <p:sp>
        <p:nvSpPr>
          <p:cNvPr id="3" name="内容占位符 2"/>
          <p:cNvSpPr>
            <a:spLocks noGrp="1"/>
          </p:cNvSpPr>
          <p:nvPr>
            <p:ph idx="1"/>
          </p:nvPr>
        </p:nvSpPr>
        <p:spPr>
          <a:xfrm>
            <a:off x="457200" y="1112838"/>
            <a:ext cx="8229600" cy="5348287"/>
          </a:xfrm>
        </p:spPr>
        <p:txBody>
          <a:bodyPr/>
          <a:lstStyle/>
          <a:p>
            <a:r>
              <a:rPr lang="zh-CN" altLang="en-US" dirty="0"/>
              <a:t>区别和联系</a:t>
            </a:r>
            <a:endParaRPr lang="en-US" altLang="zh-CN" dirty="0"/>
          </a:p>
          <a:p>
            <a:pPr lvl="1"/>
            <a:r>
              <a:rPr lang="zh-CN" altLang="zh-CN" dirty="0"/>
              <a:t>生命周期模型是对一个软件开发过程的人为划分</a:t>
            </a:r>
            <a:endParaRPr lang="en-US" altLang="zh-CN" dirty="0"/>
          </a:p>
          <a:p>
            <a:pPr lvl="1"/>
            <a:r>
              <a:rPr lang="zh-CN" altLang="zh-CN" dirty="0"/>
              <a:t>生命周期模型是软件开发过程的主框架，是对软件开发过程的一种粗粒度划分</a:t>
            </a:r>
            <a:endParaRPr lang="en-US" altLang="zh-CN" dirty="0"/>
          </a:p>
          <a:p>
            <a:pPr lvl="1"/>
            <a:r>
              <a:rPr lang="zh-CN" altLang="zh-CN" dirty="0"/>
              <a:t>生命周期模型往往不包括技术实践</a:t>
            </a:r>
            <a:endParaRPr lang="en-US" altLang="zh-CN" dirty="0"/>
          </a:p>
          <a:p>
            <a:r>
              <a:rPr kumimoji="1" lang="zh-CN" altLang="en-US" dirty="0"/>
              <a:t>典型生命周期模型</a:t>
            </a:r>
            <a:endParaRPr kumimoji="1" lang="en-US" altLang="zh-CN" dirty="0"/>
          </a:p>
          <a:p>
            <a:pPr lvl="1"/>
            <a:r>
              <a:rPr kumimoji="1" lang="zh-CN" altLang="en-US" dirty="0"/>
              <a:t>瀑布模型、迭代式模型、增量模型、螺旋模型、原型法等等</a:t>
            </a:r>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12</a:t>
            </a:fld>
            <a:endParaRPr lang="en-US" altLang="zh-CN"/>
          </a:p>
        </p:txBody>
      </p:sp>
    </p:spTree>
    <p:extLst>
      <p:ext uri="{BB962C8B-B14F-4D97-AF65-F5344CB8AC3E}">
        <p14:creationId xmlns:p14="http://schemas.microsoft.com/office/powerpoint/2010/main" val="17247961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软件过程管理</a:t>
            </a:r>
          </a:p>
        </p:txBody>
      </p:sp>
      <p:sp>
        <p:nvSpPr>
          <p:cNvPr id="3" name="内容占位符 2"/>
          <p:cNvSpPr>
            <a:spLocks noGrp="1"/>
          </p:cNvSpPr>
          <p:nvPr>
            <p:ph idx="1"/>
          </p:nvPr>
        </p:nvSpPr>
        <p:spPr>
          <a:xfrm>
            <a:off x="419100" y="945356"/>
            <a:ext cx="8229600" cy="2071687"/>
          </a:xfrm>
        </p:spPr>
        <p:txBody>
          <a:bodyPr/>
          <a:lstStyle/>
          <a:p>
            <a:r>
              <a:rPr lang="zh-CN" altLang="en-US" dirty="0"/>
              <a:t>管理</a:t>
            </a:r>
            <a:r>
              <a:rPr lang="zh-CN" altLang="zh-CN" dirty="0"/>
              <a:t>对象是软件过程</a:t>
            </a:r>
            <a:endParaRPr lang="en-US" altLang="zh-CN" dirty="0"/>
          </a:p>
          <a:p>
            <a:r>
              <a:rPr lang="zh-CN" altLang="zh-CN" dirty="0"/>
              <a:t>管理的目的是为了让软件过程在开发效率、质量等方面有着更好性能绩效（</a:t>
            </a:r>
            <a:r>
              <a:rPr lang="en-US" altLang="zh-CN" dirty="0"/>
              <a:t>performance</a:t>
            </a:r>
            <a:r>
              <a:rPr lang="zh-CN" altLang="zh-CN" dirty="0"/>
              <a:t>）</a:t>
            </a:r>
            <a:endParaRPr lang="en-US" altLang="zh-CN" dirty="0"/>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13</a:t>
            </a:fld>
            <a:endParaRPr lang="en-US" altLang="zh-CN"/>
          </a:p>
        </p:txBody>
      </p:sp>
      <p:sp>
        <p:nvSpPr>
          <p:cNvPr id="8" name="矩形 7"/>
          <p:cNvSpPr/>
          <p:nvPr/>
        </p:nvSpPr>
        <p:spPr>
          <a:xfrm>
            <a:off x="1066800" y="3292475"/>
            <a:ext cx="2667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t>软件项目管理</a:t>
            </a:r>
            <a:r>
              <a:rPr kumimoji="1" lang="en-US" altLang="zh-CN" sz="2000" dirty="0"/>
              <a:t>(SCRUM,XP)</a:t>
            </a:r>
            <a:endParaRPr kumimoji="1" lang="zh-CN" altLang="en-US" sz="2000" dirty="0"/>
          </a:p>
        </p:txBody>
      </p:sp>
      <p:sp>
        <p:nvSpPr>
          <p:cNvPr id="9" name="矩形 8"/>
          <p:cNvSpPr/>
          <p:nvPr/>
        </p:nvSpPr>
        <p:spPr>
          <a:xfrm>
            <a:off x="1066800" y="4876800"/>
            <a:ext cx="2667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t>软件过程管理</a:t>
            </a:r>
            <a:r>
              <a:rPr kumimoji="1" lang="en-US" altLang="zh-CN" sz="2000" dirty="0"/>
              <a:t>(CMMI,SPICE)</a:t>
            </a:r>
            <a:endParaRPr kumimoji="1" lang="zh-CN" altLang="en-US" sz="2000" dirty="0"/>
          </a:p>
        </p:txBody>
      </p:sp>
      <p:sp>
        <p:nvSpPr>
          <p:cNvPr id="10" name="矩形 9"/>
          <p:cNvSpPr/>
          <p:nvPr/>
        </p:nvSpPr>
        <p:spPr>
          <a:xfrm>
            <a:off x="5181600" y="3292475"/>
            <a:ext cx="2667000" cy="1219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t>产品生产管理 </a:t>
            </a:r>
            <a:endParaRPr kumimoji="1" lang="zh-CN" altLang="en-US" sz="2000" dirty="0"/>
          </a:p>
        </p:txBody>
      </p:sp>
      <p:sp>
        <p:nvSpPr>
          <p:cNvPr id="11" name="矩形 10"/>
          <p:cNvSpPr/>
          <p:nvPr/>
        </p:nvSpPr>
        <p:spPr>
          <a:xfrm>
            <a:off x="5181600" y="4853539"/>
            <a:ext cx="2667000" cy="1219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t>流水线的设计、建设、维护、优化以及升级改造 </a:t>
            </a:r>
            <a:endParaRPr kumimoji="1" lang="zh-CN" altLang="en-US" sz="2000" dirty="0"/>
          </a:p>
        </p:txBody>
      </p:sp>
      <p:sp>
        <p:nvSpPr>
          <p:cNvPr id="12" name="左右箭头 11"/>
          <p:cNvSpPr/>
          <p:nvPr/>
        </p:nvSpPr>
        <p:spPr>
          <a:xfrm>
            <a:off x="3886200" y="3871117"/>
            <a:ext cx="1224000" cy="360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左右箭头 12"/>
          <p:cNvSpPr/>
          <p:nvPr/>
        </p:nvSpPr>
        <p:spPr>
          <a:xfrm>
            <a:off x="3881795" y="5306400"/>
            <a:ext cx="1224000" cy="360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连接符 14"/>
          <p:cNvCxnSpPr/>
          <p:nvPr/>
        </p:nvCxnSpPr>
        <p:spPr>
          <a:xfrm>
            <a:off x="4533900" y="2895600"/>
            <a:ext cx="38100" cy="3725862"/>
          </a:xfrm>
          <a:prstGeom prst="line">
            <a:avLst/>
          </a:prstGeom>
          <a:ln w="25400" cmpd="sng">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00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软件过程管理与软件过程改进</a:t>
            </a:r>
          </a:p>
        </p:txBody>
      </p:sp>
      <p:sp>
        <p:nvSpPr>
          <p:cNvPr id="3" name="内容占位符 2"/>
          <p:cNvSpPr>
            <a:spLocks noGrp="1"/>
          </p:cNvSpPr>
          <p:nvPr>
            <p:ph idx="1"/>
          </p:nvPr>
        </p:nvSpPr>
        <p:spPr>
          <a:xfrm>
            <a:off x="228600" y="1052513"/>
            <a:ext cx="8458200" cy="5348287"/>
          </a:xfrm>
        </p:spPr>
        <p:txBody>
          <a:bodyPr/>
          <a:lstStyle/>
          <a:p>
            <a:r>
              <a:rPr kumimoji="1" lang="zh-CN" altLang="en-US" dirty="0"/>
              <a:t>两者意思接近</a:t>
            </a:r>
            <a:endParaRPr kumimoji="1" lang="en-US" altLang="zh-CN" dirty="0"/>
          </a:p>
          <a:p>
            <a:pPr lvl="1"/>
            <a:r>
              <a:rPr kumimoji="1" lang="zh-CN" altLang="en-US" dirty="0"/>
              <a:t>软件过程管理参考模型 </a:t>
            </a:r>
            <a:r>
              <a:rPr kumimoji="1" lang="en-US" altLang="zh-CN" dirty="0"/>
              <a:t>CMM/CMMI, SPICE</a:t>
            </a:r>
            <a:r>
              <a:rPr kumimoji="1" lang="zh-CN" altLang="en-US" dirty="0"/>
              <a:t>等</a:t>
            </a:r>
            <a:endParaRPr kumimoji="1" lang="en-US" altLang="zh-CN" dirty="0"/>
          </a:p>
          <a:p>
            <a:pPr lvl="1"/>
            <a:r>
              <a:rPr kumimoji="1" lang="zh-CN" altLang="en-US" dirty="0"/>
              <a:t>软件过程改进参考模型 </a:t>
            </a:r>
            <a:r>
              <a:rPr kumimoji="1" lang="en-US" altLang="zh-CN" dirty="0"/>
              <a:t>PDCA</a:t>
            </a:r>
            <a:r>
              <a:rPr kumimoji="1" lang="zh-CN" altLang="en-US" dirty="0"/>
              <a:t>，</a:t>
            </a:r>
            <a:r>
              <a:rPr kumimoji="1" lang="en-US" altLang="zh-CN" dirty="0"/>
              <a:t>IDEAL</a:t>
            </a:r>
            <a:endParaRPr kumimoji="1" lang="zh-CN" altLang="en-US" dirty="0"/>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14</a:t>
            </a:fld>
            <a:endParaRPr lang="en-US" altLang="zh-CN"/>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32" y="2705099"/>
            <a:ext cx="3424926" cy="389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1517766402"/>
              </p:ext>
            </p:extLst>
          </p:nvPr>
        </p:nvGraphicFramePr>
        <p:xfrm>
          <a:off x="4067255" y="2783305"/>
          <a:ext cx="4792642" cy="3581400"/>
        </p:xfrm>
        <a:graphic>
          <a:graphicData uri="http://schemas.openxmlformats.org/presentationml/2006/ole">
            <mc:AlternateContent xmlns:mc="http://schemas.openxmlformats.org/markup-compatibility/2006">
              <mc:Choice xmlns:v="urn:schemas-microsoft-com:vml" Requires="v">
                <p:oleObj spid="_x0000_s62485" name="Visio" r:id="rId4" imgW="4209207" imgH="3144736" progId="Visio.Drawing.11">
                  <p:embed/>
                </p:oleObj>
              </mc:Choice>
              <mc:Fallback>
                <p:oleObj name="Visio" r:id="rId4" imgW="4209207" imgH="3144736"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255" y="2783305"/>
                        <a:ext cx="4792642" cy="3581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24044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zh-CN" altLang="en-US" dirty="0">
                <a:ea typeface="宋体" pitchFamily="2" charset="-122"/>
              </a:rPr>
              <a:t>思考和讨论</a:t>
            </a:r>
          </a:p>
        </p:txBody>
      </p:sp>
      <p:sp>
        <p:nvSpPr>
          <p:cNvPr id="61443" name="内容占位符 2"/>
          <p:cNvSpPr>
            <a:spLocks noGrp="1"/>
          </p:cNvSpPr>
          <p:nvPr>
            <p:ph idx="1"/>
          </p:nvPr>
        </p:nvSpPr>
        <p:spPr>
          <a:xfrm>
            <a:off x="457200" y="1052513"/>
            <a:ext cx="8229600" cy="5195887"/>
          </a:xfrm>
        </p:spPr>
        <p:txBody>
          <a:bodyPr/>
          <a:lstStyle/>
          <a:p>
            <a:pPr eaLnBrk="1" hangingPunct="1">
              <a:defRPr/>
            </a:pPr>
            <a:r>
              <a:rPr lang="zh-CN" altLang="en-US" dirty="0">
                <a:ea typeface="宋体" pitchFamily="2" charset="-122"/>
              </a:rPr>
              <a:t>以下说法是否正确？为什么？</a:t>
            </a:r>
            <a:endParaRPr lang="en-US" altLang="zh-CN" dirty="0">
              <a:ea typeface="宋体" pitchFamily="2" charset="-122"/>
            </a:endParaRPr>
          </a:p>
          <a:p>
            <a:pPr lvl="1" eaLnBrk="1" hangingPunct="1">
              <a:defRPr/>
            </a:pPr>
            <a:r>
              <a:rPr lang="zh-CN" altLang="en-US" dirty="0">
                <a:ea typeface="宋体" pitchFamily="2" charset="-122"/>
              </a:rPr>
              <a:t>软件过程管理是软件项目管理应该</a:t>
            </a:r>
            <a:r>
              <a:rPr lang="zh-CN" altLang="en-US">
                <a:ea typeface="宋体" pitchFamily="2" charset="-122"/>
              </a:rPr>
              <a:t>要实现的目标</a:t>
            </a:r>
            <a:r>
              <a:rPr lang="zh-CN" altLang="en-US" dirty="0">
                <a:ea typeface="宋体" pitchFamily="2" charset="-122"/>
              </a:rPr>
              <a:t>。</a:t>
            </a:r>
            <a:endParaRPr lang="en-US" altLang="zh-CN" dirty="0">
              <a:ea typeface="宋体" pitchFamily="2" charset="-122"/>
            </a:endParaRPr>
          </a:p>
          <a:p>
            <a:pPr lvl="1" eaLnBrk="1" hangingPunct="1">
              <a:defRPr/>
            </a:pPr>
            <a:r>
              <a:rPr lang="zh-CN" altLang="en-US" dirty="0">
                <a:ea typeface="宋体" pitchFamily="2" charset="-122"/>
              </a:rPr>
              <a:t>在公司导入敏捷过程是我们今年过程改进的主要目标。</a:t>
            </a:r>
            <a:endParaRPr lang="en-US" altLang="zh-CN" dirty="0">
              <a:ea typeface="宋体" pitchFamily="2" charset="-122"/>
            </a:endParaRPr>
          </a:p>
          <a:p>
            <a:pPr lvl="1" eaLnBrk="1" hangingPunct="1">
              <a:defRPr/>
            </a:pPr>
            <a:r>
              <a:rPr lang="en-US" altLang="zh-CN" dirty="0">
                <a:ea typeface="宋体" pitchFamily="2" charset="-122"/>
              </a:rPr>
              <a:t>XP</a:t>
            </a:r>
            <a:r>
              <a:rPr lang="zh-CN" altLang="en-US" dirty="0">
                <a:ea typeface="宋体" pitchFamily="2" charset="-122"/>
              </a:rPr>
              <a:t>与</a:t>
            </a:r>
            <a:r>
              <a:rPr lang="en-US" altLang="zh-CN" dirty="0">
                <a:ea typeface="宋体" pitchFamily="2" charset="-122"/>
              </a:rPr>
              <a:t>CMM</a:t>
            </a:r>
            <a:r>
              <a:rPr lang="zh-CN" altLang="en-US" dirty="0">
                <a:ea typeface="宋体" pitchFamily="2" charset="-122"/>
              </a:rPr>
              <a:t>是对立的两种软件开发方法。</a:t>
            </a:r>
            <a:endParaRPr lang="en-US" altLang="zh-CN" dirty="0">
              <a:ea typeface="宋体" pitchFamily="2" charset="-122"/>
            </a:endParaRPr>
          </a:p>
          <a:p>
            <a:pPr lvl="1" eaLnBrk="1" hangingPunct="1">
              <a:defRPr/>
            </a:pPr>
            <a:r>
              <a:rPr lang="en-US" altLang="zh-CN" dirty="0">
                <a:ea typeface="宋体" pitchFamily="2" charset="-122"/>
              </a:rPr>
              <a:t>CMM</a:t>
            </a:r>
            <a:r>
              <a:rPr lang="zh-CN" altLang="en-US" dirty="0">
                <a:ea typeface="宋体" pitchFamily="2" charset="-122"/>
              </a:rPr>
              <a:t>不适合当今互联网环境的项目管理需求。</a:t>
            </a:r>
            <a:endParaRPr lang="en-US" altLang="zh-CN" dirty="0">
              <a:ea typeface="宋体" pitchFamily="2" charset="-122"/>
            </a:endParaRPr>
          </a:p>
          <a:p>
            <a:pPr lvl="1" eaLnBrk="1" hangingPunct="1">
              <a:defRPr/>
            </a:pPr>
            <a:r>
              <a:rPr lang="en-US" altLang="zh-CN" dirty="0">
                <a:ea typeface="宋体" pitchFamily="2" charset="-122"/>
              </a:rPr>
              <a:t>PDCA</a:t>
            </a:r>
            <a:r>
              <a:rPr lang="zh-CN" altLang="en-US" dirty="0">
                <a:ea typeface="宋体" pitchFamily="2" charset="-122"/>
              </a:rPr>
              <a:t>和</a:t>
            </a:r>
            <a:r>
              <a:rPr lang="en-US" altLang="zh-CN" dirty="0">
                <a:ea typeface="宋体" pitchFamily="2" charset="-122"/>
              </a:rPr>
              <a:t>IDEAL</a:t>
            </a:r>
            <a:r>
              <a:rPr lang="zh-CN" altLang="en-US" dirty="0">
                <a:ea typeface="宋体" pitchFamily="2" charset="-122"/>
              </a:rPr>
              <a:t>不适合在敏捷环境中使用。</a:t>
            </a:r>
            <a:endParaRPr lang="en-US" altLang="zh-CN" dirty="0">
              <a:ea typeface="宋体" pitchFamily="2" charset="-122"/>
            </a:endParaRPr>
          </a:p>
          <a:p>
            <a:pPr lvl="1" eaLnBrk="1" hangingPunct="1">
              <a:defRPr/>
            </a:pPr>
            <a:r>
              <a:rPr lang="zh-CN" altLang="en-US" dirty="0">
                <a:ea typeface="宋体" pitchFamily="2" charset="-122"/>
              </a:rPr>
              <a:t>不同的软件开发过程应该使用不同的生命周期模型。反之呢？</a:t>
            </a:r>
            <a:endParaRPr lang="en-US" altLang="zh-CN" dirty="0">
              <a:ea typeface="宋体" pitchFamily="2" charset="-122"/>
            </a:endParaRPr>
          </a:p>
          <a:p>
            <a:pPr lvl="1" eaLnBrk="1" hangingPunct="1">
              <a:defRPr/>
            </a:pPr>
            <a:endParaRPr lang="en-US" altLang="zh-CN" dirty="0">
              <a:ea typeface="宋体" pitchFamily="2" charset="-122"/>
            </a:endParaRPr>
          </a:p>
          <a:p>
            <a:pPr marL="0" indent="0" eaLnBrk="1" hangingPunct="1">
              <a:buFont typeface="Wingdings" pitchFamily="2" charset="2"/>
              <a:buNone/>
              <a:defRPr/>
            </a:pPr>
            <a:endParaRPr lang="zh-CN" altLang="en-US" dirty="0">
              <a:ea typeface="宋体" pitchFamily="2" charset="-122"/>
            </a:endParaRPr>
          </a:p>
        </p:txBody>
      </p:sp>
      <p:sp>
        <p:nvSpPr>
          <p:cNvPr id="4" name="灯片编号占位符 3"/>
          <p:cNvSpPr>
            <a:spLocks noGrp="1"/>
          </p:cNvSpPr>
          <p:nvPr>
            <p:ph type="sldNum" sz="quarter" idx="10"/>
          </p:nvPr>
        </p:nvSpPr>
        <p:spPr/>
        <p:txBody>
          <a:bodyPr/>
          <a:lstStyle/>
          <a:p>
            <a:pPr>
              <a:defRPr/>
            </a:pPr>
            <a:fld id="{4F0B48FA-3F11-49A7-87EC-8120649FE954}" type="slidenum">
              <a:rPr lang="en-US" altLang="zh-CN" smtClean="0"/>
              <a:pPr>
                <a:defRPr/>
              </a:pPr>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zh-CN" altLang="en-US" dirty="0">
                <a:ea typeface="宋体" pitchFamily="2" charset="-122"/>
              </a:rPr>
              <a:t>学期作业</a:t>
            </a:r>
          </a:p>
        </p:txBody>
      </p:sp>
      <p:sp>
        <p:nvSpPr>
          <p:cNvPr id="61443" name="内容占位符 2"/>
          <p:cNvSpPr>
            <a:spLocks noGrp="1"/>
          </p:cNvSpPr>
          <p:nvPr>
            <p:ph idx="1"/>
          </p:nvPr>
        </p:nvSpPr>
        <p:spPr>
          <a:xfrm>
            <a:off x="457200" y="1052513"/>
            <a:ext cx="8229600" cy="5408612"/>
          </a:xfrm>
        </p:spPr>
        <p:txBody>
          <a:bodyPr/>
          <a:lstStyle/>
          <a:p>
            <a:pPr lvl="1" eaLnBrk="1" hangingPunct="1">
              <a:defRPr/>
            </a:pPr>
            <a:r>
              <a:rPr lang="zh-CN" altLang="en-US" dirty="0">
                <a:ea typeface="宋体" pitchFamily="2" charset="-122"/>
              </a:rPr>
              <a:t>完成中国大学</a:t>
            </a:r>
            <a:r>
              <a:rPr lang="en-US" altLang="zh-CN" dirty="0">
                <a:ea typeface="宋体" pitchFamily="2" charset="-122"/>
              </a:rPr>
              <a:t>MOOC</a:t>
            </a:r>
            <a:r>
              <a:rPr lang="zh-CN" altLang="en-US" dirty="0">
                <a:ea typeface="宋体" pitchFamily="2" charset="-122"/>
              </a:rPr>
              <a:t>上的</a:t>
            </a:r>
            <a:r>
              <a:rPr lang="en-US" altLang="zh-CN" dirty="0">
                <a:ea typeface="宋体" pitchFamily="2" charset="-122"/>
              </a:rPr>
              <a:t>DevOps</a:t>
            </a:r>
            <a:r>
              <a:rPr lang="zh-CN" altLang="en-US" dirty="0">
                <a:ea typeface="宋体" pitchFamily="2" charset="-122"/>
              </a:rPr>
              <a:t>导论课程</a:t>
            </a:r>
            <a:endParaRPr lang="en-US" altLang="zh-CN" dirty="0">
              <a:ea typeface="宋体" pitchFamily="2" charset="-122"/>
            </a:endParaRPr>
          </a:p>
          <a:p>
            <a:pPr lvl="2" eaLnBrk="1" hangingPunct="1">
              <a:defRPr/>
            </a:pPr>
            <a:r>
              <a:rPr lang="zh-CN" altLang="en-US" dirty="0">
                <a:ea typeface="宋体" pitchFamily="2" charset="-122"/>
              </a:rPr>
              <a:t>改版课程预计</a:t>
            </a:r>
            <a:r>
              <a:rPr lang="en-US" altLang="zh-CN" dirty="0">
                <a:ea typeface="宋体" pitchFamily="2" charset="-122"/>
              </a:rPr>
              <a:t>10</a:t>
            </a:r>
            <a:r>
              <a:rPr lang="zh-CN" altLang="en-US" dirty="0">
                <a:ea typeface="宋体" pitchFamily="2" charset="-122"/>
              </a:rPr>
              <a:t>月份上线</a:t>
            </a:r>
            <a:endParaRPr lang="en-US" altLang="zh-CN" dirty="0">
              <a:ea typeface="宋体" pitchFamily="2" charset="-122"/>
            </a:endParaRPr>
          </a:p>
          <a:p>
            <a:pPr lvl="2" eaLnBrk="1" hangingPunct="1">
              <a:defRPr/>
            </a:pPr>
            <a:r>
              <a:rPr lang="zh-CN" altLang="en-US" dirty="0">
                <a:ea typeface="宋体" pitchFamily="2" charset="-122"/>
              </a:rPr>
              <a:t>请所有未参加过该课程的同学参加，期末考评的时候，需要提供相应的课程记录</a:t>
            </a:r>
            <a:endParaRPr lang="en-US" altLang="zh-CN" dirty="0">
              <a:ea typeface="宋体" pitchFamily="2" charset="-122"/>
            </a:endParaRPr>
          </a:p>
          <a:p>
            <a:pPr marL="0" indent="0" eaLnBrk="1" hangingPunct="1">
              <a:buFont typeface="Wingdings" pitchFamily="2" charset="2"/>
              <a:buNone/>
              <a:defRPr/>
            </a:pPr>
            <a:endParaRPr lang="zh-CN" altLang="en-US" dirty="0">
              <a:ea typeface="宋体" pitchFamily="2" charset="-122"/>
            </a:endParaRPr>
          </a:p>
        </p:txBody>
      </p:sp>
      <p:sp>
        <p:nvSpPr>
          <p:cNvPr id="4" name="灯片编号占位符 3"/>
          <p:cNvSpPr>
            <a:spLocks noGrp="1"/>
          </p:cNvSpPr>
          <p:nvPr>
            <p:ph type="sldNum" sz="quarter" idx="10"/>
          </p:nvPr>
        </p:nvSpPr>
        <p:spPr/>
        <p:txBody>
          <a:bodyPr/>
          <a:lstStyle/>
          <a:p>
            <a:pPr>
              <a:defRPr/>
            </a:pPr>
            <a:fld id="{4F0B48FA-3F11-49A7-87EC-8120649FE954}" type="slidenum">
              <a:rPr lang="en-US" altLang="zh-CN" smtClean="0"/>
              <a:pPr>
                <a:defRPr/>
              </a:pPr>
              <a:t>16</a:t>
            </a:fld>
            <a:endParaRPr lang="en-US" altLang="zh-CN"/>
          </a:p>
        </p:txBody>
      </p:sp>
    </p:spTree>
    <p:extLst>
      <p:ext uri="{BB962C8B-B14F-4D97-AF65-F5344CB8AC3E}">
        <p14:creationId xmlns:p14="http://schemas.microsoft.com/office/powerpoint/2010/main" val="12656620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ea typeface="宋体" pitchFamily="2" charset="-122"/>
              </a:rPr>
              <a:t>软件在改变我们的世界</a:t>
            </a:r>
            <a:r>
              <a:rPr lang="en-US" altLang="zh-CN">
                <a:ea typeface="宋体" pitchFamily="2" charset="-122"/>
              </a:rPr>
              <a:t>(1)</a:t>
            </a:r>
            <a:endParaRPr lang="zh-CN" altLang="en-US">
              <a:ea typeface="宋体" pitchFamily="2" charset="-122"/>
            </a:endParaRPr>
          </a:p>
        </p:txBody>
      </p:sp>
      <p:sp>
        <p:nvSpPr>
          <p:cNvPr id="4099"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171EA2-D032-4FE2-BF01-8945D7DAFA05}" type="slidenum">
              <a:rPr lang="en-US" altLang="zh-CN" smtClean="0"/>
              <a:pPr eaLnBrk="1" hangingPunct="1"/>
              <a:t>2</a:t>
            </a:fld>
            <a:endParaRPr lang="en-US" altLang="zh-CN"/>
          </a:p>
        </p:txBody>
      </p:sp>
      <p:pic>
        <p:nvPicPr>
          <p:cNvPr id="4100" name="Picture 4" descr="34bbf8cdca68806f0eb34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30480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f99dcf0038e8e02e728b65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1792288"/>
            <a:ext cx="279241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7" descr="b7bc4c6645c43a67aa184c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0386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descr="e78c6589298316f00e2444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8175" y="4073525"/>
            <a:ext cx="34766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ea typeface="宋体" pitchFamily="2" charset="-122"/>
              </a:rPr>
              <a:t>软件在改变我们的世界</a:t>
            </a:r>
            <a:r>
              <a:rPr lang="en-US" altLang="zh-CN">
                <a:ea typeface="宋体" pitchFamily="2" charset="-122"/>
              </a:rPr>
              <a:t>(2)</a:t>
            </a:r>
            <a:endParaRPr lang="zh-CN" altLang="en-US">
              <a:ea typeface="宋体" pitchFamily="2" charset="-122"/>
            </a:endParaRPr>
          </a:p>
        </p:txBody>
      </p:sp>
      <p:sp>
        <p:nvSpPr>
          <p:cNvPr id="5123"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A3EB61-6F5C-4873-879B-1F747C47ECCA}" type="slidenum">
              <a:rPr lang="en-US" altLang="zh-CN" smtClean="0"/>
              <a:pPr eaLnBrk="1" hangingPunct="1"/>
              <a:t>3</a:t>
            </a:fld>
            <a:endParaRPr lang="en-US" altLang="zh-CN"/>
          </a:p>
        </p:txBody>
      </p:sp>
      <p:pic>
        <p:nvPicPr>
          <p:cNvPr id="5124" name="Picture 8" descr="6391e903f9fb11ac08fa93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2471738"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9" descr="7c5fcc1b0088aa95ad6e75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86200"/>
            <a:ext cx="27209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0" descr="f35ea009aca69c186a60fb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905000"/>
            <a:ext cx="2033588"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1" descr="507c389788f4707e55fb960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733800"/>
            <a:ext cx="304482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ea typeface="宋体" pitchFamily="2" charset="-122"/>
              </a:rPr>
              <a:t>软件在改变我们的世界</a:t>
            </a:r>
            <a:r>
              <a:rPr lang="en-US" altLang="zh-CN">
                <a:ea typeface="宋体" pitchFamily="2" charset="-122"/>
              </a:rPr>
              <a:t>(3)</a:t>
            </a:r>
            <a:endParaRPr lang="zh-CN" altLang="en-US">
              <a:ea typeface="宋体" pitchFamily="2" charset="-122"/>
            </a:endParaRPr>
          </a:p>
        </p:txBody>
      </p:sp>
      <p:sp>
        <p:nvSpPr>
          <p:cNvPr id="6147"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7EC2F01-9F34-4818-AC33-866630E98154}" type="slidenum">
              <a:rPr lang="en-US" altLang="zh-CN" smtClean="0"/>
              <a:pPr eaLnBrk="1" hangingPunct="1"/>
              <a:t>4</a:t>
            </a:fld>
            <a:endParaRPr lang="en-US" altLang="zh-CN"/>
          </a:p>
        </p:txBody>
      </p:sp>
      <p:pic>
        <p:nvPicPr>
          <p:cNvPr id="6148" name="Picture 8" descr="4075890a2cdca02194ca6b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1905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9" descr="f6428f8fc9fbb9ba513d92f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52600"/>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0" descr="davinc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352800"/>
            <a:ext cx="43243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1" descr="Davinci-snap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676400"/>
            <a:ext cx="2714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2" descr="91ae68c682a19c229d163da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962400"/>
            <a:ext cx="14668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a:ea typeface="宋体" pitchFamily="2" charset="-122"/>
              </a:rPr>
              <a:t>软件自身的变化</a:t>
            </a:r>
            <a:r>
              <a:rPr lang="en-US" altLang="zh-CN">
                <a:ea typeface="宋体" pitchFamily="2" charset="-122"/>
              </a:rPr>
              <a:t>-</a:t>
            </a:r>
            <a:r>
              <a:rPr lang="zh-CN" altLang="en-US">
                <a:ea typeface="宋体" pitchFamily="2" charset="-122"/>
              </a:rPr>
              <a:t>规模</a:t>
            </a:r>
          </a:p>
        </p:txBody>
      </p:sp>
      <p:sp>
        <p:nvSpPr>
          <p:cNvPr id="8195" name="Rectangle 3"/>
          <p:cNvSpPr>
            <a:spLocks noChangeArrowheads="1"/>
          </p:cNvSpPr>
          <p:nvPr/>
        </p:nvSpPr>
        <p:spPr bwMode="auto">
          <a:xfrm>
            <a:off x="2149475" y="2089150"/>
            <a:ext cx="4260850" cy="30289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196" name="Line 4"/>
          <p:cNvSpPr>
            <a:spLocks noChangeShapeType="1"/>
          </p:cNvSpPr>
          <p:nvPr/>
        </p:nvSpPr>
        <p:spPr bwMode="auto">
          <a:xfrm>
            <a:off x="2149475" y="5118100"/>
            <a:ext cx="426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Line 5"/>
          <p:cNvSpPr>
            <a:spLocks noChangeShapeType="1"/>
          </p:cNvSpPr>
          <p:nvPr/>
        </p:nvSpPr>
        <p:spPr bwMode="auto">
          <a:xfrm>
            <a:off x="2149475" y="4365625"/>
            <a:ext cx="4260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 name="Line 6"/>
          <p:cNvSpPr>
            <a:spLocks noChangeShapeType="1"/>
          </p:cNvSpPr>
          <p:nvPr/>
        </p:nvSpPr>
        <p:spPr bwMode="auto">
          <a:xfrm>
            <a:off x="2149475" y="3981450"/>
            <a:ext cx="4260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 name="Line 7"/>
          <p:cNvSpPr>
            <a:spLocks noChangeShapeType="1"/>
          </p:cNvSpPr>
          <p:nvPr/>
        </p:nvSpPr>
        <p:spPr bwMode="auto">
          <a:xfrm>
            <a:off x="2149475" y="3613150"/>
            <a:ext cx="4260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 name="Line 8"/>
          <p:cNvSpPr>
            <a:spLocks noChangeShapeType="1"/>
          </p:cNvSpPr>
          <p:nvPr/>
        </p:nvSpPr>
        <p:spPr bwMode="auto">
          <a:xfrm>
            <a:off x="2149475" y="3228975"/>
            <a:ext cx="4260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9"/>
          <p:cNvSpPr>
            <a:spLocks noChangeShapeType="1"/>
          </p:cNvSpPr>
          <p:nvPr/>
        </p:nvSpPr>
        <p:spPr bwMode="auto">
          <a:xfrm>
            <a:off x="2149475" y="2843213"/>
            <a:ext cx="4260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2" name="Line 10"/>
          <p:cNvSpPr>
            <a:spLocks noChangeShapeType="1"/>
          </p:cNvSpPr>
          <p:nvPr/>
        </p:nvSpPr>
        <p:spPr bwMode="auto">
          <a:xfrm>
            <a:off x="2149475" y="2474913"/>
            <a:ext cx="4260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11"/>
          <p:cNvSpPr>
            <a:spLocks noChangeShapeType="1"/>
          </p:cNvSpPr>
          <p:nvPr/>
        </p:nvSpPr>
        <p:spPr bwMode="auto">
          <a:xfrm>
            <a:off x="2149475" y="2089150"/>
            <a:ext cx="4260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Rectangle 12"/>
          <p:cNvSpPr>
            <a:spLocks noChangeArrowheads="1"/>
          </p:cNvSpPr>
          <p:nvPr/>
        </p:nvSpPr>
        <p:spPr bwMode="auto">
          <a:xfrm>
            <a:off x="2149475" y="2089150"/>
            <a:ext cx="4260850" cy="3028950"/>
          </a:xfrm>
          <a:prstGeom prst="rect">
            <a:avLst/>
          </a:prstGeom>
          <a:noFill/>
          <a:ln w="1428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205" name="Line 13"/>
          <p:cNvSpPr>
            <a:spLocks noChangeShapeType="1"/>
          </p:cNvSpPr>
          <p:nvPr/>
        </p:nvSpPr>
        <p:spPr bwMode="auto">
          <a:xfrm>
            <a:off x="2149475" y="2089150"/>
            <a:ext cx="1588" cy="30289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 name="Line 14"/>
          <p:cNvSpPr>
            <a:spLocks noChangeShapeType="1"/>
          </p:cNvSpPr>
          <p:nvPr/>
        </p:nvSpPr>
        <p:spPr bwMode="auto">
          <a:xfrm>
            <a:off x="2068513" y="5118100"/>
            <a:ext cx="80962"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Line 15"/>
          <p:cNvSpPr>
            <a:spLocks noChangeShapeType="1"/>
          </p:cNvSpPr>
          <p:nvPr/>
        </p:nvSpPr>
        <p:spPr bwMode="auto">
          <a:xfrm>
            <a:off x="2068513" y="4733925"/>
            <a:ext cx="809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16"/>
          <p:cNvSpPr>
            <a:spLocks noChangeShapeType="1"/>
          </p:cNvSpPr>
          <p:nvPr/>
        </p:nvSpPr>
        <p:spPr bwMode="auto">
          <a:xfrm>
            <a:off x="2068513" y="4365625"/>
            <a:ext cx="809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Line 17"/>
          <p:cNvSpPr>
            <a:spLocks noChangeShapeType="1"/>
          </p:cNvSpPr>
          <p:nvPr/>
        </p:nvSpPr>
        <p:spPr bwMode="auto">
          <a:xfrm>
            <a:off x="2068513" y="3981450"/>
            <a:ext cx="809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0" name="Line 18"/>
          <p:cNvSpPr>
            <a:spLocks noChangeShapeType="1"/>
          </p:cNvSpPr>
          <p:nvPr/>
        </p:nvSpPr>
        <p:spPr bwMode="auto">
          <a:xfrm>
            <a:off x="2068513" y="3613150"/>
            <a:ext cx="809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Line 19"/>
          <p:cNvSpPr>
            <a:spLocks noChangeShapeType="1"/>
          </p:cNvSpPr>
          <p:nvPr/>
        </p:nvSpPr>
        <p:spPr bwMode="auto">
          <a:xfrm>
            <a:off x="2068513" y="3228975"/>
            <a:ext cx="809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20"/>
          <p:cNvSpPr>
            <a:spLocks noChangeShapeType="1"/>
          </p:cNvSpPr>
          <p:nvPr/>
        </p:nvSpPr>
        <p:spPr bwMode="auto">
          <a:xfrm>
            <a:off x="2068513" y="2843213"/>
            <a:ext cx="809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21"/>
          <p:cNvSpPr>
            <a:spLocks noChangeShapeType="1"/>
          </p:cNvSpPr>
          <p:nvPr/>
        </p:nvSpPr>
        <p:spPr bwMode="auto">
          <a:xfrm>
            <a:off x="2068513" y="2474913"/>
            <a:ext cx="809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22"/>
          <p:cNvSpPr>
            <a:spLocks noChangeShapeType="1"/>
          </p:cNvSpPr>
          <p:nvPr/>
        </p:nvSpPr>
        <p:spPr bwMode="auto">
          <a:xfrm>
            <a:off x="2068513" y="2089150"/>
            <a:ext cx="809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23"/>
          <p:cNvSpPr>
            <a:spLocks noChangeShapeType="1"/>
          </p:cNvSpPr>
          <p:nvPr/>
        </p:nvSpPr>
        <p:spPr bwMode="auto">
          <a:xfrm>
            <a:off x="2149475" y="4733925"/>
            <a:ext cx="42608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Line 24"/>
          <p:cNvSpPr>
            <a:spLocks noChangeShapeType="1"/>
          </p:cNvSpPr>
          <p:nvPr/>
        </p:nvSpPr>
        <p:spPr bwMode="auto">
          <a:xfrm flipV="1">
            <a:off x="214947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25"/>
          <p:cNvSpPr>
            <a:spLocks noChangeShapeType="1"/>
          </p:cNvSpPr>
          <p:nvPr/>
        </p:nvSpPr>
        <p:spPr bwMode="auto">
          <a:xfrm flipV="1">
            <a:off x="224631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26"/>
          <p:cNvSpPr>
            <a:spLocks noChangeShapeType="1"/>
          </p:cNvSpPr>
          <p:nvPr/>
        </p:nvSpPr>
        <p:spPr bwMode="auto">
          <a:xfrm flipV="1">
            <a:off x="235902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27"/>
          <p:cNvSpPr>
            <a:spLocks noChangeShapeType="1"/>
          </p:cNvSpPr>
          <p:nvPr/>
        </p:nvSpPr>
        <p:spPr bwMode="auto">
          <a:xfrm flipV="1">
            <a:off x="2454275" y="4733925"/>
            <a:ext cx="3175"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28"/>
          <p:cNvSpPr>
            <a:spLocks noChangeShapeType="1"/>
          </p:cNvSpPr>
          <p:nvPr/>
        </p:nvSpPr>
        <p:spPr bwMode="auto">
          <a:xfrm flipV="1">
            <a:off x="256698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29"/>
          <p:cNvSpPr>
            <a:spLocks noChangeShapeType="1"/>
          </p:cNvSpPr>
          <p:nvPr/>
        </p:nvSpPr>
        <p:spPr bwMode="auto">
          <a:xfrm flipV="1">
            <a:off x="266382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30"/>
          <p:cNvSpPr>
            <a:spLocks noChangeShapeType="1"/>
          </p:cNvSpPr>
          <p:nvPr/>
        </p:nvSpPr>
        <p:spPr bwMode="auto">
          <a:xfrm flipV="1">
            <a:off x="277653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31"/>
          <p:cNvSpPr>
            <a:spLocks noChangeShapeType="1"/>
          </p:cNvSpPr>
          <p:nvPr/>
        </p:nvSpPr>
        <p:spPr bwMode="auto">
          <a:xfrm flipV="1">
            <a:off x="287337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32"/>
          <p:cNvSpPr>
            <a:spLocks noChangeShapeType="1"/>
          </p:cNvSpPr>
          <p:nvPr/>
        </p:nvSpPr>
        <p:spPr bwMode="auto">
          <a:xfrm flipV="1">
            <a:off x="2984500" y="4733925"/>
            <a:ext cx="3175"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33"/>
          <p:cNvSpPr>
            <a:spLocks noChangeShapeType="1"/>
          </p:cNvSpPr>
          <p:nvPr/>
        </p:nvSpPr>
        <p:spPr bwMode="auto">
          <a:xfrm flipV="1">
            <a:off x="308133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6" name="Line 34"/>
          <p:cNvSpPr>
            <a:spLocks noChangeShapeType="1"/>
          </p:cNvSpPr>
          <p:nvPr/>
        </p:nvSpPr>
        <p:spPr bwMode="auto">
          <a:xfrm flipV="1">
            <a:off x="319405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7" name="Line 35"/>
          <p:cNvSpPr>
            <a:spLocks noChangeShapeType="1"/>
          </p:cNvSpPr>
          <p:nvPr/>
        </p:nvSpPr>
        <p:spPr bwMode="auto">
          <a:xfrm flipV="1">
            <a:off x="329088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8" name="Line 36"/>
          <p:cNvSpPr>
            <a:spLocks noChangeShapeType="1"/>
          </p:cNvSpPr>
          <p:nvPr/>
        </p:nvSpPr>
        <p:spPr bwMode="auto">
          <a:xfrm flipV="1">
            <a:off x="34036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9" name="Line 37"/>
          <p:cNvSpPr>
            <a:spLocks noChangeShapeType="1"/>
          </p:cNvSpPr>
          <p:nvPr/>
        </p:nvSpPr>
        <p:spPr bwMode="auto">
          <a:xfrm flipV="1">
            <a:off x="3498850" y="4733925"/>
            <a:ext cx="3175"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0" name="Line 38"/>
          <p:cNvSpPr>
            <a:spLocks noChangeShapeType="1"/>
          </p:cNvSpPr>
          <p:nvPr/>
        </p:nvSpPr>
        <p:spPr bwMode="auto">
          <a:xfrm flipV="1">
            <a:off x="359568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1" name="Line 39"/>
          <p:cNvSpPr>
            <a:spLocks noChangeShapeType="1"/>
          </p:cNvSpPr>
          <p:nvPr/>
        </p:nvSpPr>
        <p:spPr bwMode="auto">
          <a:xfrm flipV="1">
            <a:off x="37084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2" name="Line 40"/>
          <p:cNvSpPr>
            <a:spLocks noChangeShapeType="1"/>
          </p:cNvSpPr>
          <p:nvPr/>
        </p:nvSpPr>
        <p:spPr bwMode="auto">
          <a:xfrm flipV="1">
            <a:off x="380523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3" name="Line 41"/>
          <p:cNvSpPr>
            <a:spLocks noChangeShapeType="1"/>
          </p:cNvSpPr>
          <p:nvPr/>
        </p:nvSpPr>
        <p:spPr bwMode="auto">
          <a:xfrm flipV="1">
            <a:off x="391795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Line 42"/>
          <p:cNvSpPr>
            <a:spLocks noChangeShapeType="1"/>
          </p:cNvSpPr>
          <p:nvPr/>
        </p:nvSpPr>
        <p:spPr bwMode="auto">
          <a:xfrm flipV="1">
            <a:off x="40132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5" name="Line 43"/>
          <p:cNvSpPr>
            <a:spLocks noChangeShapeType="1"/>
          </p:cNvSpPr>
          <p:nvPr/>
        </p:nvSpPr>
        <p:spPr bwMode="auto">
          <a:xfrm flipV="1">
            <a:off x="41275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6" name="Line 44"/>
          <p:cNvSpPr>
            <a:spLocks noChangeShapeType="1"/>
          </p:cNvSpPr>
          <p:nvPr/>
        </p:nvSpPr>
        <p:spPr bwMode="auto">
          <a:xfrm flipV="1">
            <a:off x="422433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7" name="Line 45"/>
          <p:cNvSpPr>
            <a:spLocks noChangeShapeType="1"/>
          </p:cNvSpPr>
          <p:nvPr/>
        </p:nvSpPr>
        <p:spPr bwMode="auto">
          <a:xfrm flipV="1">
            <a:off x="433705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8" name="Line 46"/>
          <p:cNvSpPr>
            <a:spLocks noChangeShapeType="1"/>
          </p:cNvSpPr>
          <p:nvPr/>
        </p:nvSpPr>
        <p:spPr bwMode="auto">
          <a:xfrm flipV="1">
            <a:off x="443388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9" name="Line 47"/>
          <p:cNvSpPr>
            <a:spLocks noChangeShapeType="1"/>
          </p:cNvSpPr>
          <p:nvPr/>
        </p:nvSpPr>
        <p:spPr bwMode="auto">
          <a:xfrm flipV="1">
            <a:off x="45466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0" name="Line 48"/>
          <p:cNvSpPr>
            <a:spLocks noChangeShapeType="1"/>
          </p:cNvSpPr>
          <p:nvPr/>
        </p:nvSpPr>
        <p:spPr bwMode="auto">
          <a:xfrm flipV="1">
            <a:off x="464185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49"/>
          <p:cNvSpPr>
            <a:spLocks noChangeShapeType="1"/>
          </p:cNvSpPr>
          <p:nvPr/>
        </p:nvSpPr>
        <p:spPr bwMode="auto">
          <a:xfrm flipV="1">
            <a:off x="475456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50"/>
          <p:cNvSpPr>
            <a:spLocks noChangeShapeType="1"/>
          </p:cNvSpPr>
          <p:nvPr/>
        </p:nvSpPr>
        <p:spPr bwMode="auto">
          <a:xfrm flipV="1">
            <a:off x="48514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51"/>
          <p:cNvSpPr>
            <a:spLocks noChangeShapeType="1"/>
          </p:cNvSpPr>
          <p:nvPr/>
        </p:nvSpPr>
        <p:spPr bwMode="auto">
          <a:xfrm flipV="1">
            <a:off x="496411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Line 52"/>
          <p:cNvSpPr>
            <a:spLocks noChangeShapeType="1"/>
          </p:cNvSpPr>
          <p:nvPr/>
        </p:nvSpPr>
        <p:spPr bwMode="auto">
          <a:xfrm flipV="1">
            <a:off x="5059363" y="4733925"/>
            <a:ext cx="3175"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53"/>
          <p:cNvSpPr>
            <a:spLocks noChangeShapeType="1"/>
          </p:cNvSpPr>
          <p:nvPr/>
        </p:nvSpPr>
        <p:spPr bwMode="auto">
          <a:xfrm flipV="1">
            <a:off x="515620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Line 54"/>
          <p:cNvSpPr>
            <a:spLocks noChangeShapeType="1"/>
          </p:cNvSpPr>
          <p:nvPr/>
        </p:nvSpPr>
        <p:spPr bwMode="auto">
          <a:xfrm flipV="1">
            <a:off x="526891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Line 55"/>
          <p:cNvSpPr>
            <a:spLocks noChangeShapeType="1"/>
          </p:cNvSpPr>
          <p:nvPr/>
        </p:nvSpPr>
        <p:spPr bwMode="auto">
          <a:xfrm flipV="1">
            <a:off x="5365750"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56"/>
          <p:cNvSpPr>
            <a:spLocks noChangeShapeType="1"/>
          </p:cNvSpPr>
          <p:nvPr/>
        </p:nvSpPr>
        <p:spPr bwMode="auto">
          <a:xfrm flipV="1">
            <a:off x="547846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Line 57"/>
          <p:cNvSpPr>
            <a:spLocks noChangeShapeType="1"/>
          </p:cNvSpPr>
          <p:nvPr/>
        </p:nvSpPr>
        <p:spPr bwMode="auto">
          <a:xfrm flipV="1">
            <a:off x="557371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0" name="Line 58"/>
          <p:cNvSpPr>
            <a:spLocks noChangeShapeType="1"/>
          </p:cNvSpPr>
          <p:nvPr/>
        </p:nvSpPr>
        <p:spPr bwMode="auto">
          <a:xfrm flipV="1">
            <a:off x="568642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1" name="Line 59"/>
          <p:cNvSpPr>
            <a:spLocks noChangeShapeType="1"/>
          </p:cNvSpPr>
          <p:nvPr/>
        </p:nvSpPr>
        <p:spPr bwMode="auto">
          <a:xfrm flipV="1">
            <a:off x="578326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 name="Line 60"/>
          <p:cNvSpPr>
            <a:spLocks noChangeShapeType="1"/>
          </p:cNvSpPr>
          <p:nvPr/>
        </p:nvSpPr>
        <p:spPr bwMode="auto">
          <a:xfrm flipV="1">
            <a:off x="589597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3" name="Line 61"/>
          <p:cNvSpPr>
            <a:spLocks noChangeShapeType="1"/>
          </p:cNvSpPr>
          <p:nvPr/>
        </p:nvSpPr>
        <p:spPr bwMode="auto">
          <a:xfrm flipV="1">
            <a:off x="5992813"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4" name="Line 62"/>
          <p:cNvSpPr>
            <a:spLocks noChangeShapeType="1"/>
          </p:cNvSpPr>
          <p:nvPr/>
        </p:nvSpPr>
        <p:spPr bwMode="auto">
          <a:xfrm flipV="1">
            <a:off x="6103938" y="4733925"/>
            <a:ext cx="3175"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5" name="Line 63"/>
          <p:cNvSpPr>
            <a:spLocks noChangeShapeType="1"/>
          </p:cNvSpPr>
          <p:nvPr/>
        </p:nvSpPr>
        <p:spPr bwMode="auto">
          <a:xfrm flipV="1">
            <a:off x="620077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6" name="Line 64"/>
          <p:cNvSpPr>
            <a:spLocks noChangeShapeType="1"/>
          </p:cNvSpPr>
          <p:nvPr/>
        </p:nvSpPr>
        <p:spPr bwMode="auto">
          <a:xfrm flipV="1">
            <a:off x="6313488" y="4733925"/>
            <a:ext cx="1587"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7" name="Line 65"/>
          <p:cNvSpPr>
            <a:spLocks noChangeShapeType="1"/>
          </p:cNvSpPr>
          <p:nvPr/>
        </p:nvSpPr>
        <p:spPr bwMode="auto">
          <a:xfrm flipV="1">
            <a:off x="6410325" y="4733925"/>
            <a:ext cx="1588" cy="809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8" name="Line 66"/>
          <p:cNvSpPr>
            <a:spLocks noChangeShapeType="1"/>
          </p:cNvSpPr>
          <p:nvPr/>
        </p:nvSpPr>
        <p:spPr bwMode="auto">
          <a:xfrm flipV="1">
            <a:off x="2197100" y="5038725"/>
            <a:ext cx="112713"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9" name="Line 67"/>
          <p:cNvSpPr>
            <a:spLocks noChangeShapeType="1"/>
          </p:cNvSpPr>
          <p:nvPr/>
        </p:nvSpPr>
        <p:spPr bwMode="auto">
          <a:xfrm flipV="1">
            <a:off x="2309813" y="4975225"/>
            <a:ext cx="96837" cy="635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0" name="Freeform 68"/>
          <p:cNvSpPr>
            <a:spLocks/>
          </p:cNvSpPr>
          <p:nvPr/>
        </p:nvSpPr>
        <p:spPr bwMode="auto">
          <a:xfrm>
            <a:off x="2406650" y="4894263"/>
            <a:ext cx="112713" cy="80962"/>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27"/>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1" name="Line 69"/>
          <p:cNvSpPr>
            <a:spLocks noChangeShapeType="1"/>
          </p:cNvSpPr>
          <p:nvPr/>
        </p:nvSpPr>
        <p:spPr bwMode="auto">
          <a:xfrm flipV="1">
            <a:off x="2519363" y="4814888"/>
            <a:ext cx="96837"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2" name="Freeform 70"/>
          <p:cNvSpPr>
            <a:spLocks/>
          </p:cNvSpPr>
          <p:nvPr/>
        </p:nvSpPr>
        <p:spPr bwMode="auto">
          <a:xfrm>
            <a:off x="2616200" y="4733925"/>
            <a:ext cx="112713" cy="80963"/>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3" name="Line 71"/>
          <p:cNvSpPr>
            <a:spLocks noChangeShapeType="1"/>
          </p:cNvSpPr>
          <p:nvPr/>
        </p:nvSpPr>
        <p:spPr bwMode="auto">
          <a:xfrm flipV="1">
            <a:off x="2728913" y="4670425"/>
            <a:ext cx="95250" cy="635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4" name="Line 72"/>
          <p:cNvSpPr>
            <a:spLocks noChangeShapeType="1"/>
          </p:cNvSpPr>
          <p:nvPr/>
        </p:nvSpPr>
        <p:spPr bwMode="auto">
          <a:xfrm flipV="1">
            <a:off x="2824163" y="4589463"/>
            <a:ext cx="96837" cy="809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5" name="Freeform 73"/>
          <p:cNvSpPr>
            <a:spLocks/>
          </p:cNvSpPr>
          <p:nvPr/>
        </p:nvSpPr>
        <p:spPr bwMode="auto">
          <a:xfrm>
            <a:off x="2921000" y="4510088"/>
            <a:ext cx="112713"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6" name="Line 74"/>
          <p:cNvSpPr>
            <a:spLocks noChangeShapeType="1"/>
          </p:cNvSpPr>
          <p:nvPr/>
        </p:nvSpPr>
        <p:spPr bwMode="auto">
          <a:xfrm flipV="1">
            <a:off x="3033713" y="4429125"/>
            <a:ext cx="96837" cy="809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7" name="Freeform 75"/>
          <p:cNvSpPr>
            <a:spLocks/>
          </p:cNvSpPr>
          <p:nvPr/>
        </p:nvSpPr>
        <p:spPr bwMode="auto">
          <a:xfrm>
            <a:off x="3130550" y="4365625"/>
            <a:ext cx="111125" cy="63500"/>
          </a:xfrm>
          <a:custGeom>
            <a:avLst/>
            <a:gdLst>
              <a:gd name="T0" fmla="*/ 0 w 63"/>
              <a:gd name="T1" fmla="*/ 2147483647 h 36"/>
              <a:gd name="T2" fmla="*/ 2147483647 w 63"/>
              <a:gd name="T3" fmla="*/ 2147483647 h 36"/>
              <a:gd name="T4" fmla="*/ 2147483647 w 63"/>
              <a:gd name="T5" fmla="*/ 0 h 36"/>
              <a:gd name="T6" fmla="*/ 0 60000 65536"/>
              <a:gd name="T7" fmla="*/ 0 60000 65536"/>
              <a:gd name="T8" fmla="*/ 0 60000 65536"/>
              <a:gd name="T9" fmla="*/ 0 w 63"/>
              <a:gd name="T10" fmla="*/ 0 h 36"/>
              <a:gd name="T11" fmla="*/ 63 w 63"/>
              <a:gd name="T12" fmla="*/ 36 h 36"/>
            </a:gdLst>
            <a:ahLst/>
            <a:cxnLst>
              <a:cxn ang="T6">
                <a:pos x="T0" y="T1"/>
              </a:cxn>
              <a:cxn ang="T7">
                <a:pos x="T2" y="T3"/>
              </a:cxn>
              <a:cxn ang="T8">
                <a:pos x="T4" y="T5"/>
              </a:cxn>
            </a:cxnLst>
            <a:rect l="T9" t="T10" r="T11" b="T12"/>
            <a:pathLst>
              <a:path w="63" h="36">
                <a:moveTo>
                  <a:pt x="0" y="36"/>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8" name="Line 76"/>
          <p:cNvSpPr>
            <a:spLocks noChangeShapeType="1"/>
          </p:cNvSpPr>
          <p:nvPr/>
        </p:nvSpPr>
        <p:spPr bwMode="auto">
          <a:xfrm flipV="1">
            <a:off x="3241675" y="4286250"/>
            <a:ext cx="96838"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9" name="Freeform 77"/>
          <p:cNvSpPr>
            <a:spLocks/>
          </p:cNvSpPr>
          <p:nvPr/>
        </p:nvSpPr>
        <p:spPr bwMode="auto">
          <a:xfrm>
            <a:off x="3338513" y="4205288"/>
            <a:ext cx="112712" cy="80962"/>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0" name="Line 78"/>
          <p:cNvSpPr>
            <a:spLocks noChangeShapeType="1"/>
          </p:cNvSpPr>
          <p:nvPr/>
        </p:nvSpPr>
        <p:spPr bwMode="auto">
          <a:xfrm flipV="1">
            <a:off x="3451225" y="4141788"/>
            <a:ext cx="96838" cy="635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1" name="Freeform 79"/>
          <p:cNvSpPr>
            <a:spLocks/>
          </p:cNvSpPr>
          <p:nvPr/>
        </p:nvSpPr>
        <p:spPr bwMode="auto">
          <a:xfrm>
            <a:off x="3548063" y="4060825"/>
            <a:ext cx="112712" cy="80963"/>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27"/>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2" name="Line 80"/>
          <p:cNvSpPr>
            <a:spLocks noChangeShapeType="1"/>
          </p:cNvSpPr>
          <p:nvPr/>
        </p:nvSpPr>
        <p:spPr bwMode="auto">
          <a:xfrm flipV="1">
            <a:off x="3660775" y="3981450"/>
            <a:ext cx="95250"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3" name="Freeform 81"/>
          <p:cNvSpPr>
            <a:spLocks/>
          </p:cNvSpPr>
          <p:nvPr/>
        </p:nvSpPr>
        <p:spPr bwMode="auto">
          <a:xfrm>
            <a:off x="3756025" y="3900488"/>
            <a:ext cx="112713" cy="80962"/>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4" name="Line 82"/>
          <p:cNvSpPr>
            <a:spLocks noChangeShapeType="1"/>
          </p:cNvSpPr>
          <p:nvPr/>
        </p:nvSpPr>
        <p:spPr bwMode="auto">
          <a:xfrm flipV="1">
            <a:off x="3868738" y="3836988"/>
            <a:ext cx="96837" cy="635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5" name="Freeform 83"/>
          <p:cNvSpPr>
            <a:spLocks/>
          </p:cNvSpPr>
          <p:nvPr/>
        </p:nvSpPr>
        <p:spPr bwMode="auto">
          <a:xfrm>
            <a:off x="3965575" y="3757613"/>
            <a:ext cx="114300" cy="79375"/>
          </a:xfrm>
          <a:custGeom>
            <a:avLst/>
            <a:gdLst>
              <a:gd name="T0" fmla="*/ 0 w 64"/>
              <a:gd name="T1" fmla="*/ 2147483647 h 45"/>
              <a:gd name="T2" fmla="*/ 2147483647 w 64"/>
              <a:gd name="T3" fmla="*/ 2147483647 h 45"/>
              <a:gd name="T4" fmla="*/ 2147483647 w 64"/>
              <a:gd name="T5" fmla="*/ 0 h 45"/>
              <a:gd name="T6" fmla="*/ 0 60000 65536"/>
              <a:gd name="T7" fmla="*/ 0 60000 65536"/>
              <a:gd name="T8" fmla="*/ 0 60000 65536"/>
              <a:gd name="T9" fmla="*/ 0 w 64"/>
              <a:gd name="T10" fmla="*/ 0 h 45"/>
              <a:gd name="T11" fmla="*/ 64 w 64"/>
              <a:gd name="T12" fmla="*/ 45 h 45"/>
            </a:gdLst>
            <a:ahLst/>
            <a:cxnLst>
              <a:cxn ang="T6">
                <a:pos x="T0" y="T1"/>
              </a:cxn>
              <a:cxn ang="T7">
                <a:pos x="T2" y="T3"/>
              </a:cxn>
              <a:cxn ang="T8">
                <a:pos x="T4" y="T5"/>
              </a:cxn>
            </a:cxnLst>
            <a:rect l="T9" t="T10" r="T11" b="T12"/>
            <a:pathLst>
              <a:path w="64" h="45">
                <a:moveTo>
                  <a:pt x="0" y="45"/>
                </a:moveTo>
                <a:lnTo>
                  <a:pt x="27" y="27"/>
                </a:lnTo>
                <a:lnTo>
                  <a:pt x="64"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6" name="Line 84"/>
          <p:cNvSpPr>
            <a:spLocks noChangeShapeType="1"/>
          </p:cNvSpPr>
          <p:nvPr/>
        </p:nvSpPr>
        <p:spPr bwMode="auto">
          <a:xfrm flipV="1">
            <a:off x="4079875" y="3676650"/>
            <a:ext cx="96838" cy="809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7" name="Freeform 85"/>
          <p:cNvSpPr>
            <a:spLocks/>
          </p:cNvSpPr>
          <p:nvPr/>
        </p:nvSpPr>
        <p:spPr bwMode="auto">
          <a:xfrm>
            <a:off x="4176713" y="3613150"/>
            <a:ext cx="112712" cy="63500"/>
          </a:xfrm>
          <a:custGeom>
            <a:avLst/>
            <a:gdLst>
              <a:gd name="T0" fmla="*/ 0 w 63"/>
              <a:gd name="T1" fmla="*/ 2147483647 h 36"/>
              <a:gd name="T2" fmla="*/ 2147483647 w 63"/>
              <a:gd name="T3" fmla="*/ 2147483647 h 36"/>
              <a:gd name="T4" fmla="*/ 2147483647 w 63"/>
              <a:gd name="T5" fmla="*/ 0 h 36"/>
              <a:gd name="T6" fmla="*/ 0 60000 65536"/>
              <a:gd name="T7" fmla="*/ 0 60000 65536"/>
              <a:gd name="T8" fmla="*/ 0 60000 65536"/>
              <a:gd name="T9" fmla="*/ 0 w 63"/>
              <a:gd name="T10" fmla="*/ 0 h 36"/>
              <a:gd name="T11" fmla="*/ 63 w 63"/>
              <a:gd name="T12" fmla="*/ 36 h 36"/>
            </a:gdLst>
            <a:ahLst/>
            <a:cxnLst>
              <a:cxn ang="T6">
                <a:pos x="T0" y="T1"/>
              </a:cxn>
              <a:cxn ang="T7">
                <a:pos x="T2" y="T3"/>
              </a:cxn>
              <a:cxn ang="T8">
                <a:pos x="T4" y="T5"/>
              </a:cxn>
            </a:cxnLst>
            <a:rect l="T9" t="T10" r="T11" b="T12"/>
            <a:pathLst>
              <a:path w="63" h="36">
                <a:moveTo>
                  <a:pt x="0" y="36"/>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8" name="Line 86"/>
          <p:cNvSpPr>
            <a:spLocks noChangeShapeType="1"/>
          </p:cNvSpPr>
          <p:nvPr/>
        </p:nvSpPr>
        <p:spPr bwMode="auto">
          <a:xfrm flipV="1">
            <a:off x="4289425" y="3532188"/>
            <a:ext cx="95250" cy="809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9" name="Line 87"/>
          <p:cNvSpPr>
            <a:spLocks noChangeShapeType="1"/>
          </p:cNvSpPr>
          <p:nvPr/>
        </p:nvSpPr>
        <p:spPr bwMode="auto">
          <a:xfrm flipV="1">
            <a:off x="4384675" y="3452813"/>
            <a:ext cx="96838"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0" name="Freeform 88"/>
          <p:cNvSpPr>
            <a:spLocks/>
          </p:cNvSpPr>
          <p:nvPr/>
        </p:nvSpPr>
        <p:spPr bwMode="auto">
          <a:xfrm>
            <a:off x="4481513" y="3371850"/>
            <a:ext cx="112712" cy="80963"/>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1" name="Line 89"/>
          <p:cNvSpPr>
            <a:spLocks noChangeShapeType="1"/>
          </p:cNvSpPr>
          <p:nvPr/>
        </p:nvSpPr>
        <p:spPr bwMode="auto">
          <a:xfrm flipV="1">
            <a:off x="4594225" y="3308350"/>
            <a:ext cx="96838" cy="635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2" name="Freeform 90"/>
          <p:cNvSpPr>
            <a:spLocks/>
          </p:cNvSpPr>
          <p:nvPr/>
        </p:nvSpPr>
        <p:spPr bwMode="auto">
          <a:xfrm>
            <a:off x="4691063" y="3228975"/>
            <a:ext cx="111125"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27"/>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3" name="Line 91"/>
          <p:cNvSpPr>
            <a:spLocks noChangeShapeType="1"/>
          </p:cNvSpPr>
          <p:nvPr/>
        </p:nvSpPr>
        <p:spPr bwMode="auto">
          <a:xfrm flipV="1">
            <a:off x="4802188" y="3148013"/>
            <a:ext cx="96837" cy="809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4" name="Freeform 92"/>
          <p:cNvSpPr>
            <a:spLocks/>
          </p:cNvSpPr>
          <p:nvPr/>
        </p:nvSpPr>
        <p:spPr bwMode="auto">
          <a:xfrm>
            <a:off x="4899025" y="3068638"/>
            <a:ext cx="112713"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5" name="Line 93"/>
          <p:cNvSpPr>
            <a:spLocks noChangeShapeType="1"/>
          </p:cNvSpPr>
          <p:nvPr/>
        </p:nvSpPr>
        <p:spPr bwMode="auto">
          <a:xfrm flipV="1">
            <a:off x="5011738" y="3003550"/>
            <a:ext cx="96837" cy="650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6" name="Freeform 94"/>
          <p:cNvSpPr>
            <a:spLocks/>
          </p:cNvSpPr>
          <p:nvPr/>
        </p:nvSpPr>
        <p:spPr bwMode="auto">
          <a:xfrm>
            <a:off x="5108575" y="2924175"/>
            <a:ext cx="112713"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27"/>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7" name="Line 95"/>
          <p:cNvSpPr>
            <a:spLocks noChangeShapeType="1"/>
          </p:cNvSpPr>
          <p:nvPr/>
        </p:nvSpPr>
        <p:spPr bwMode="auto">
          <a:xfrm flipV="1">
            <a:off x="5221288" y="2843213"/>
            <a:ext cx="95250" cy="809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8" name="Freeform 96"/>
          <p:cNvSpPr>
            <a:spLocks/>
          </p:cNvSpPr>
          <p:nvPr/>
        </p:nvSpPr>
        <p:spPr bwMode="auto">
          <a:xfrm>
            <a:off x="5316538" y="2779713"/>
            <a:ext cx="112712" cy="63500"/>
          </a:xfrm>
          <a:custGeom>
            <a:avLst/>
            <a:gdLst>
              <a:gd name="T0" fmla="*/ 0 w 63"/>
              <a:gd name="T1" fmla="*/ 2147483647 h 36"/>
              <a:gd name="T2" fmla="*/ 2147483647 w 63"/>
              <a:gd name="T3" fmla="*/ 2147483647 h 36"/>
              <a:gd name="T4" fmla="*/ 2147483647 w 63"/>
              <a:gd name="T5" fmla="*/ 0 h 36"/>
              <a:gd name="T6" fmla="*/ 0 60000 65536"/>
              <a:gd name="T7" fmla="*/ 0 60000 65536"/>
              <a:gd name="T8" fmla="*/ 0 60000 65536"/>
              <a:gd name="T9" fmla="*/ 0 w 63"/>
              <a:gd name="T10" fmla="*/ 0 h 36"/>
              <a:gd name="T11" fmla="*/ 63 w 63"/>
              <a:gd name="T12" fmla="*/ 36 h 36"/>
            </a:gdLst>
            <a:ahLst/>
            <a:cxnLst>
              <a:cxn ang="T6">
                <a:pos x="T0" y="T1"/>
              </a:cxn>
              <a:cxn ang="T7">
                <a:pos x="T2" y="T3"/>
              </a:cxn>
              <a:cxn ang="T8">
                <a:pos x="T4" y="T5"/>
              </a:cxn>
            </a:cxnLst>
            <a:rect l="T9" t="T10" r="T11" b="T12"/>
            <a:pathLst>
              <a:path w="63" h="36">
                <a:moveTo>
                  <a:pt x="0" y="36"/>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89" name="Line 97"/>
          <p:cNvSpPr>
            <a:spLocks noChangeShapeType="1"/>
          </p:cNvSpPr>
          <p:nvPr/>
        </p:nvSpPr>
        <p:spPr bwMode="auto">
          <a:xfrm flipV="1">
            <a:off x="5429250" y="2698750"/>
            <a:ext cx="96838" cy="809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0" name="Freeform 98"/>
          <p:cNvSpPr>
            <a:spLocks/>
          </p:cNvSpPr>
          <p:nvPr/>
        </p:nvSpPr>
        <p:spPr bwMode="auto">
          <a:xfrm>
            <a:off x="5526088" y="2619375"/>
            <a:ext cx="112712"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1" name="Line 99"/>
          <p:cNvSpPr>
            <a:spLocks noChangeShapeType="1"/>
          </p:cNvSpPr>
          <p:nvPr/>
        </p:nvSpPr>
        <p:spPr bwMode="auto">
          <a:xfrm flipV="1">
            <a:off x="5638800" y="2540000"/>
            <a:ext cx="96838"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2" name="Line 100"/>
          <p:cNvSpPr>
            <a:spLocks noChangeShapeType="1"/>
          </p:cNvSpPr>
          <p:nvPr/>
        </p:nvSpPr>
        <p:spPr bwMode="auto">
          <a:xfrm flipV="1">
            <a:off x="5735638" y="2474913"/>
            <a:ext cx="95250" cy="650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3" name="Freeform 101"/>
          <p:cNvSpPr>
            <a:spLocks/>
          </p:cNvSpPr>
          <p:nvPr/>
        </p:nvSpPr>
        <p:spPr bwMode="auto">
          <a:xfrm>
            <a:off x="5830888" y="2395538"/>
            <a:ext cx="112712"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27"/>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4" name="Line 102"/>
          <p:cNvSpPr>
            <a:spLocks noChangeShapeType="1"/>
          </p:cNvSpPr>
          <p:nvPr/>
        </p:nvSpPr>
        <p:spPr bwMode="auto">
          <a:xfrm flipV="1">
            <a:off x="5943600" y="2312988"/>
            <a:ext cx="96838" cy="825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 name="Freeform 103"/>
          <p:cNvSpPr>
            <a:spLocks/>
          </p:cNvSpPr>
          <p:nvPr/>
        </p:nvSpPr>
        <p:spPr bwMode="auto">
          <a:xfrm>
            <a:off x="6040438" y="2233613"/>
            <a:ext cx="112712" cy="79375"/>
          </a:xfrm>
          <a:custGeom>
            <a:avLst/>
            <a:gdLst>
              <a:gd name="T0" fmla="*/ 0 w 63"/>
              <a:gd name="T1" fmla="*/ 2147483647 h 45"/>
              <a:gd name="T2" fmla="*/ 2147483647 w 63"/>
              <a:gd name="T3" fmla="*/ 2147483647 h 45"/>
              <a:gd name="T4" fmla="*/ 2147483647 w 63"/>
              <a:gd name="T5" fmla="*/ 0 h 45"/>
              <a:gd name="T6" fmla="*/ 0 60000 65536"/>
              <a:gd name="T7" fmla="*/ 0 60000 65536"/>
              <a:gd name="T8" fmla="*/ 0 60000 65536"/>
              <a:gd name="T9" fmla="*/ 0 w 63"/>
              <a:gd name="T10" fmla="*/ 0 h 45"/>
              <a:gd name="T11" fmla="*/ 63 w 63"/>
              <a:gd name="T12" fmla="*/ 45 h 45"/>
            </a:gdLst>
            <a:ahLst/>
            <a:cxnLst>
              <a:cxn ang="T6">
                <a:pos x="T0" y="T1"/>
              </a:cxn>
              <a:cxn ang="T7">
                <a:pos x="T2" y="T3"/>
              </a:cxn>
              <a:cxn ang="T8">
                <a:pos x="T4" y="T5"/>
              </a:cxn>
            </a:cxnLst>
            <a:rect l="T9" t="T10" r="T11" b="T12"/>
            <a:pathLst>
              <a:path w="63" h="45">
                <a:moveTo>
                  <a:pt x="0" y="45"/>
                </a:moveTo>
                <a:lnTo>
                  <a:pt x="27" y="18"/>
                </a:lnTo>
                <a:lnTo>
                  <a:pt x="63"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6" name="Line 104"/>
          <p:cNvSpPr>
            <a:spLocks noChangeShapeType="1"/>
          </p:cNvSpPr>
          <p:nvPr/>
        </p:nvSpPr>
        <p:spPr bwMode="auto">
          <a:xfrm flipV="1">
            <a:off x="6153150" y="2168525"/>
            <a:ext cx="96838" cy="650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 name="Line 105"/>
          <p:cNvSpPr>
            <a:spLocks noChangeShapeType="1"/>
          </p:cNvSpPr>
          <p:nvPr/>
        </p:nvSpPr>
        <p:spPr bwMode="auto">
          <a:xfrm flipV="1">
            <a:off x="6249988" y="2089150"/>
            <a:ext cx="111125" cy="79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 name="Freeform 106"/>
          <p:cNvSpPr>
            <a:spLocks/>
          </p:cNvSpPr>
          <p:nvPr/>
        </p:nvSpPr>
        <p:spPr bwMode="auto">
          <a:xfrm>
            <a:off x="2487613" y="3387725"/>
            <a:ext cx="63500" cy="65088"/>
          </a:xfrm>
          <a:custGeom>
            <a:avLst/>
            <a:gdLst>
              <a:gd name="T0" fmla="*/ 2147483647 w 36"/>
              <a:gd name="T1" fmla="*/ 0 h 36"/>
              <a:gd name="T2" fmla="*/ 2147483647 w 36"/>
              <a:gd name="T3" fmla="*/ 2147483647 h 36"/>
              <a:gd name="T4" fmla="*/ 0 w 36"/>
              <a:gd name="T5" fmla="*/ 2147483647 h 36"/>
              <a:gd name="T6" fmla="*/ 2147483647 w 36"/>
              <a:gd name="T7" fmla="*/ 0 h 36"/>
              <a:gd name="T8" fmla="*/ 0 60000 65536"/>
              <a:gd name="T9" fmla="*/ 0 60000 65536"/>
              <a:gd name="T10" fmla="*/ 0 60000 65536"/>
              <a:gd name="T11" fmla="*/ 0 60000 65536"/>
              <a:gd name="T12" fmla="*/ 0 w 36"/>
              <a:gd name="T13" fmla="*/ 0 h 36"/>
              <a:gd name="T14" fmla="*/ 36 w 36"/>
              <a:gd name="T15" fmla="*/ 36 h 36"/>
            </a:gdLst>
            <a:ahLst/>
            <a:cxnLst>
              <a:cxn ang="T8">
                <a:pos x="T0" y="T1"/>
              </a:cxn>
              <a:cxn ang="T9">
                <a:pos x="T2" y="T3"/>
              </a:cxn>
              <a:cxn ang="T10">
                <a:pos x="T4" y="T5"/>
              </a:cxn>
              <a:cxn ang="T11">
                <a:pos x="T6" y="T7"/>
              </a:cxn>
            </a:cxnLst>
            <a:rect l="T12" t="T13" r="T14" b="T15"/>
            <a:pathLst>
              <a:path w="36" h="36">
                <a:moveTo>
                  <a:pt x="18" y="0"/>
                </a:moveTo>
                <a:lnTo>
                  <a:pt x="36" y="36"/>
                </a:lnTo>
                <a:lnTo>
                  <a:pt x="0" y="36"/>
                </a:lnTo>
                <a:lnTo>
                  <a:pt x="18" y="0"/>
                </a:lnTo>
                <a:close/>
              </a:path>
            </a:pathLst>
          </a:custGeom>
          <a:solidFill>
            <a:srgbClr val="000000"/>
          </a:solidFill>
          <a:ln w="14288">
            <a:solidFill>
              <a:srgbClr val="000000"/>
            </a:solidFill>
            <a:round/>
            <a:headEnd/>
            <a:tailEnd/>
          </a:ln>
        </p:spPr>
        <p:txBody>
          <a:bodyPr/>
          <a:lstStyle/>
          <a:p>
            <a:endParaRPr lang="zh-CN" altLang="en-US"/>
          </a:p>
        </p:txBody>
      </p:sp>
      <p:sp>
        <p:nvSpPr>
          <p:cNvPr id="8299" name="Freeform 107"/>
          <p:cNvSpPr>
            <a:spLocks/>
          </p:cNvSpPr>
          <p:nvPr/>
        </p:nvSpPr>
        <p:spPr bwMode="auto">
          <a:xfrm>
            <a:off x="2792413" y="3340100"/>
            <a:ext cx="65087" cy="65088"/>
          </a:xfrm>
          <a:custGeom>
            <a:avLst/>
            <a:gdLst>
              <a:gd name="T0" fmla="*/ 2147483647 w 36"/>
              <a:gd name="T1" fmla="*/ 0 h 36"/>
              <a:gd name="T2" fmla="*/ 2147483647 w 36"/>
              <a:gd name="T3" fmla="*/ 2147483647 h 36"/>
              <a:gd name="T4" fmla="*/ 0 w 36"/>
              <a:gd name="T5" fmla="*/ 2147483647 h 36"/>
              <a:gd name="T6" fmla="*/ 2147483647 w 36"/>
              <a:gd name="T7" fmla="*/ 0 h 36"/>
              <a:gd name="T8" fmla="*/ 0 60000 65536"/>
              <a:gd name="T9" fmla="*/ 0 60000 65536"/>
              <a:gd name="T10" fmla="*/ 0 60000 65536"/>
              <a:gd name="T11" fmla="*/ 0 60000 65536"/>
              <a:gd name="T12" fmla="*/ 0 w 36"/>
              <a:gd name="T13" fmla="*/ 0 h 36"/>
              <a:gd name="T14" fmla="*/ 36 w 36"/>
              <a:gd name="T15" fmla="*/ 36 h 36"/>
            </a:gdLst>
            <a:ahLst/>
            <a:cxnLst>
              <a:cxn ang="T8">
                <a:pos x="T0" y="T1"/>
              </a:cxn>
              <a:cxn ang="T9">
                <a:pos x="T2" y="T3"/>
              </a:cxn>
              <a:cxn ang="T10">
                <a:pos x="T4" y="T5"/>
              </a:cxn>
              <a:cxn ang="T11">
                <a:pos x="T6" y="T7"/>
              </a:cxn>
            </a:cxnLst>
            <a:rect l="T12" t="T13" r="T14" b="T15"/>
            <a:pathLst>
              <a:path w="36" h="36">
                <a:moveTo>
                  <a:pt x="18" y="0"/>
                </a:moveTo>
                <a:lnTo>
                  <a:pt x="36" y="36"/>
                </a:lnTo>
                <a:lnTo>
                  <a:pt x="0" y="36"/>
                </a:lnTo>
                <a:lnTo>
                  <a:pt x="18" y="0"/>
                </a:lnTo>
                <a:close/>
              </a:path>
            </a:pathLst>
          </a:custGeom>
          <a:solidFill>
            <a:srgbClr val="000000"/>
          </a:solidFill>
          <a:ln w="14288">
            <a:solidFill>
              <a:srgbClr val="000000"/>
            </a:solidFill>
            <a:round/>
            <a:headEnd/>
            <a:tailEnd/>
          </a:ln>
        </p:spPr>
        <p:txBody>
          <a:bodyPr/>
          <a:lstStyle/>
          <a:p>
            <a:endParaRPr lang="zh-CN" altLang="en-US"/>
          </a:p>
        </p:txBody>
      </p:sp>
      <p:sp>
        <p:nvSpPr>
          <p:cNvPr id="8300" name="Freeform 108"/>
          <p:cNvSpPr>
            <a:spLocks/>
          </p:cNvSpPr>
          <p:nvPr/>
        </p:nvSpPr>
        <p:spPr bwMode="auto">
          <a:xfrm>
            <a:off x="3306763" y="3195638"/>
            <a:ext cx="63500" cy="65087"/>
          </a:xfrm>
          <a:custGeom>
            <a:avLst/>
            <a:gdLst>
              <a:gd name="T0" fmla="*/ 2147483647 w 36"/>
              <a:gd name="T1" fmla="*/ 0 h 36"/>
              <a:gd name="T2" fmla="*/ 2147483647 w 36"/>
              <a:gd name="T3" fmla="*/ 2147483647 h 36"/>
              <a:gd name="T4" fmla="*/ 0 w 36"/>
              <a:gd name="T5" fmla="*/ 2147483647 h 36"/>
              <a:gd name="T6" fmla="*/ 2147483647 w 36"/>
              <a:gd name="T7" fmla="*/ 0 h 36"/>
              <a:gd name="T8" fmla="*/ 0 60000 65536"/>
              <a:gd name="T9" fmla="*/ 0 60000 65536"/>
              <a:gd name="T10" fmla="*/ 0 60000 65536"/>
              <a:gd name="T11" fmla="*/ 0 60000 65536"/>
              <a:gd name="T12" fmla="*/ 0 w 36"/>
              <a:gd name="T13" fmla="*/ 0 h 36"/>
              <a:gd name="T14" fmla="*/ 36 w 36"/>
              <a:gd name="T15" fmla="*/ 36 h 36"/>
            </a:gdLst>
            <a:ahLst/>
            <a:cxnLst>
              <a:cxn ang="T8">
                <a:pos x="T0" y="T1"/>
              </a:cxn>
              <a:cxn ang="T9">
                <a:pos x="T2" y="T3"/>
              </a:cxn>
              <a:cxn ang="T10">
                <a:pos x="T4" y="T5"/>
              </a:cxn>
              <a:cxn ang="T11">
                <a:pos x="T6" y="T7"/>
              </a:cxn>
            </a:cxnLst>
            <a:rect l="T12" t="T13" r="T14" b="T15"/>
            <a:pathLst>
              <a:path w="36" h="36">
                <a:moveTo>
                  <a:pt x="18" y="0"/>
                </a:moveTo>
                <a:lnTo>
                  <a:pt x="36" y="36"/>
                </a:lnTo>
                <a:lnTo>
                  <a:pt x="0" y="36"/>
                </a:lnTo>
                <a:lnTo>
                  <a:pt x="18" y="0"/>
                </a:lnTo>
                <a:close/>
              </a:path>
            </a:pathLst>
          </a:custGeom>
          <a:solidFill>
            <a:srgbClr val="000000"/>
          </a:solidFill>
          <a:ln w="14288">
            <a:solidFill>
              <a:srgbClr val="000000"/>
            </a:solidFill>
            <a:round/>
            <a:headEnd/>
            <a:tailEnd/>
          </a:ln>
        </p:spPr>
        <p:txBody>
          <a:bodyPr/>
          <a:lstStyle/>
          <a:p>
            <a:endParaRPr lang="zh-CN" altLang="en-US"/>
          </a:p>
        </p:txBody>
      </p:sp>
      <p:sp>
        <p:nvSpPr>
          <p:cNvPr id="8301" name="Freeform 109"/>
          <p:cNvSpPr>
            <a:spLocks/>
          </p:cNvSpPr>
          <p:nvPr/>
        </p:nvSpPr>
        <p:spPr bwMode="auto">
          <a:xfrm>
            <a:off x="3933825" y="2955925"/>
            <a:ext cx="63500" cy="63500"/>
          </a:xfrm>
          <a:custGeom>
            <a:avLst/>
            <a:gdLst>
              <a:gd name="T0" fmla="*/ 2147483647 w 36"/>
              <a:gd name="T1" fmla="*/ 0 h 36"/>
              <a:gd name="T2" fmla="*/ 2147483647 w 36"/>
              <a:gd name="T3" fmla="*/ 2147483647 h 36"/>
              <a:gd name="T4" fmla="*/ 0 w 36"/>
              <a:gd name="T5" fmla="*/ 2147483647 h 36"/>
              <a:gd name="T6" fmla="*/ 2147483647 w 36"/>
              <a:gd name="T7" fmla="*/ 0 h 36"/>
              <a:gd name="T8" fmla="*/ 0 60000 65536"/>
              <a:gd name="T9" fmla="*/ 0 60000 65536"/>
              <a:gd name="T10" fmla="*/ 0 60000 65536"/>
              <a:gd name="T11" fmla="*/ 0 60000 65536"/>
              <a:gd name="T12" fmla="*/ 0 w 36"/>
              <a:gd name="T13" fmla="*/ 0 h 36"/>
              <a:gd name="T14" fmla="*/ 36 w 36"/>
              <a:gd name="T15" fmla="*/ 36 h 36"/>
            </a:gdLst>
            <a:ahLst/>
            <a:cxnLst>
              <a:cxn ang="T8">
                <a:pos x="T0" y="T1"/>
              </a:cxn>
              <a:cxn ang="T9">
                <a:pos x="T2" y="T3"/>
              </a:cxn>
              <a:cxn ang="T10">
                <a:pos x="T4" y="T5"/>
              </a:cxn>
              <a:cxn ang="T11">
                <a:pos x="T6" y="T7"/>
              </a:cxn>
            </a:cxnLst>
            <a:rect l="T12" t="T13" r="T14" b="T15"/>
            <a:pathLst>
              <a:path w="36" h="36">
                <a:moveTo>
                  <a:pt x="18" y="0"/>
                </a:moveTo>
                <a:lnTo>
                  <a:pt x="36" y="36"/>
                </a:lnTo>
                <a:lnTo>
                  <a:pt x="0" y="36"/>
                </a:lnTo>
                <a:lnTo>
                  <a:pt x="18" y="0"/>
                </a:lnTo>
                <a:close/>
              </a:path>
            </a:pathLst>
          </a:custGeom>
          <a:solidFill>
            <a:srgbClr val="000000"/>
          </a:solidFill>
          <a:ln w="14288">
            <a:solidFill>
              <a:srgbClr val="000000"/>
            </a:solidFill>
            <a:round/>
            <a:headEnd/>
            <a:tailEnd/>
          </a:ln>
        </p:spPr>
        <p:txBody>
          <a:bodyPr/>
          <a:lstStyle/>
          <a:p>
            <a:endParaRPr lang="zh-CN" altLang="en-US"/>
          </a:p>
        </p:txBody>
      </p:sp>
      <p:sp>
        <p:nvSpPr>
          <p:cNvPr id="8302" name="Freeform 110"/>
          <p:cNvSpPr>
            <a:spLocks/>
          </p:cNvSpPr>
          <p:nvPr/>
        </p:nvSpPr>
        <p:spPr bwMode="auto">
          <a:xfrm>
            <a:off x="2776538" y="3724275"/>
            <a:ext cx="96837" cy="96838"/>
          </a:xfrm>
          <a:custGeom>
            <a:avLst/>
            <a:gdLst>
              <a:gd name="T0" fmla="*/ 2147483647 w 54"/>
              <a:gd name="T1" fmla="*/ 0 h 54"/>
              <a:gd name="T2" fmla="*/ 2147483647 w 54"/>
              <a:gd name="T3" fmla="*/ 2147483647 h 54"/>
              <a:gd name="T4" fmla="*/ 2147483647 w 54"/>
              <a:gd name="T5" fmla="*/ 2147483647 h 54"/>
              <a:gd name="T6" fmla="*/ 0 w 54"/>
              <a:gd name="T7" fmla="*/ 2147483647 h 54"/>
              <a:gd name="T8" fmla="*/ 2147483647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27" y="0"/>
                </a:moveTo>
                <a:lnTo>
                  <a:pt x="54" y="27"/>
                </a:lnTo>
                <a:lnTo>
                  <a:pt x="27" y="54"/>
                </a:lnTo>
                <a:lnTo>
                  <a:pt x="0" y="27"/>
                </a:lnTo>
                <a:lnTo>
                  <a:pt x="27" y="0"/>
                </a:lnTo>
                <a:close/>
              </a:path>
            </a:pathLst>
          </a:custGeom>
          <a:solidFill>
            <a:srgbClr val="000080"/>
          </a:solidFill>
          <a:ln w="14288">
            <a:solidFill>
              <a:srgbClr val="000080"/>
            </a:solidFill>
            <a:round/>
            <a:headEnd/>
            <a:tailEnd/>
          </a:ln>
        </p:spPr>
        <p:txBody>
          <a:bodyPr/>
          <a:lstStyle/>
          <a:p>
            <a:endParaRPr lang="zh-CN" altLang="en-US"/>
          </a:p>
        </p:txBody>
      </p:sp>
      <p:sp>
        <p:nvSpPr>
          <p:cNvPr id="8303" name="Freeform 111"/>
          <p:cNvSpPr>
            <a:spLocks/>
          </p:cNvSpPr>
          <p:nvPr/>
        </p:nvSpPr>
        <p:spPr bwMode="auto">
          <a:xfrm>
            <a:off x="2873375" y="3484563"/>
            <a:ext cx="95250" cy="96837"/>
          </a:xfrm>
          <a:custGeom>
            <a:avLst/>
            <a:gdLst>
              <a:gd name="T0" fmla="*/ 2147483647 w 54"/>
              <a:gd name="T1" fmla="*/ 0 h 54"/>
              <a:gd name="T2" fmla="*/ 2147483647 w 54"/>
              <a:gd name="T3" fmla="*/ 2147483647 h 54"/>
              <a:gd name="T4" fmla="*/ 2147483647 w 54"/>
              <a:gd name="T5" fmla="*/ 2147483647 h 54"/>
              <a:gd name="T6" fmla="*/ 0 w 54"/>
              <a:gd name="T7" fmla="*/ 2147483647 h 54"/>
              <a:gd name="T8" fmla="*/ 2147483647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27" y="0"/>
                </a:moveTo>
                <a:lnTo>
                  <a:pt x="54" y="27"/>
                </a:lnTo>
                <a:lnTo>
                  <a:pt x="27" y="54"/>
                </a:lnTo>
                <a:lnTo>
                  <a:pt x="0" y="27"/>
                </a:lnTo>
                <a:lnTo>
                  <a:pt x="27" y="0"/>
                </a:lnTo>
                <a:close/>
              </a:path>
            </a:pathLst>
          </a:custGeom>
          <a:solidFill>
            <a:srgbClr val="000080"/>
          </a:solidFill>
          <a:ln w="14288">
            <a:solidFill>
              <a:srgbClr val="000080"/>
            </a:solidFill>
            <a:round/>
            <a:headEnd/>
            <a:tailEnd/>
          </a:ln>
        </p:spPr>
        <p:txBody>
          <a:bodyPr/>
          <a:lstStyle/>
          <a:p>
            <a:endParaRPr lang="zh-CN" altLang="en-US"/>
          </a:p>
        </p:txBody>
      </p:sp>
      <p:sp>
        <p:nvSpPr>
          <p:cNvPr id="8304" name="Freeform 112"/>
          <p:cNvSpPr>
            <a:spLocks/>
          </p:cNvSpPr>
          <p:nvPr/>
        </p:nvSpPr>
        <p:spPr bwMode="auto">
          <a:xfrm>
            <a:off x="3081338" y="3244850"/>
            <a:ext cx="96837" cy="95250"/>
          </a:xfrm>
          <a:custGeom>
            <a:avLst/>
            <a:gdLst>
              <a:gd name="T0" fmla="*/ 2147483647 w 54"/>
              <a:gd name="T1" fmla="*/ 0 h 54"/>
              <a:gd name="T2" fmla="*/ 2147483647 w 54"/>
              <a:gd name="T3" fmla="*/ 2147483647 h 54"/>
              <a:gd name="T4" fmla="*/ 2147483647 w 54"/>
              <a:gd name="T5" fmla="*/ 2147483647 h 54"/>
              <a:gd name="T6" fmla="*/ 0 w 54"/>
              <a:gd name="T7" fmla="*/ 2147483647 h 54"/>
              <a:gd name="T8" fmla="*/ 2147483647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27" y="0"/>
                </a:moveTo>
                <a:lnTo>
                  <a:pt x="54" y="27"/>
                </a:lnTo>
                <a:lnTo>
                  <a:pt x="27" y="54"/>
                </a:lnTo>
                <a:lnTo>
                  <a:pt x="0" y="27"/>
                </a:lnTo>
                <a:lnTo>
                  <a:pt x="27" y="0"/>
                </a:lnTo>
                <a:close/>
              </a:path>
            </a:pathLst>
          </a:custGeom>
          <a:solidFill>
            <a:srgbClr val="000080"/>
          </a:solidFill>
          <a:ln w="14288">
            <a:solidFill>
              <a:srgbClr val="000080"/>
            </a:solidFill>
            <a:round/>
            <a:headEnd/>
            <a:tailEnd/>
          </a:ln>
        </p:spPr>
        <p:txBody>
          <a:bodyPr/>
          <a:lstStyle/>
          <a:p>
            <a:endParaRPr lang="zh-CN" altLang="en-US"/>
          </a:p>
        </p:txBody>
      </p:sp>
      <p:sp>
        <p:nvSpPr>
          <p:cNvPr id="8305" name="Freeform 113"/>
          <p:cNvSpPr>
            <a:spLocks/>
          </p:cNvSpPr>
          <p:nvPr/>
        </p:nvSpPr>
        <p:spPr bwMode="auto">
          <a:xfrm>
            <a:off x="4546600" y="3003550"/>
            <a:ext cx="95250" cy="96838"/>
          </a:xfrm>
          <a:custGeom>
            <a:avLst/>
            <a:gdLst>
              <a:gd name="T0" fmla="*/ 2147483647 w 54"/>
              <a:gd name="T1" fmla="*/ 0 h 54"/>
              <a:gd name="T2" fmla="*/ 2147483647 w 54"/>
              <a:gd name="T3" fmla="*/ 2147483647 h 54"/>
              <a:gd name="T4" fmla="*/ 2147483647 w 54"/>
              <a:gd name="T5" fmla="*/ 2147483647 h 54"/>
              <a:gd name="T6" fmla="*/ 0 w 54"/>
              <a:gd name="T7" fmla="*/ 2147483647 h 54"/>
              <a:gd name="T8" fmla="*/ 2147483647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27" y="0"/>
                </a:moveTo>
                <a:lnTo>
                  <a:pt x="54" y="27"/>
                </a:lnTo>
                <a:lnTo>
                  <a:pt x="27" y="54"/>
                </a:lnTo>
                <a:lnTo>
                  <a:pt x="0" y="27"/>
                </a:lnTo>
                <a:lnTo>
                  <a:pt x="27" y="0"/>
                </a:lnTo>
                <a:close/>
              </a:path>
            </a:pathLst>
          </a:custGeom>
          <a:solidFill>
            <a:srgbClr val="000080"/>
          </a:solidFill>
          <a:ln w="14288">
            <a:solidFill>
              <a:srgbClr val="000080"/>
            </a:solidFill>
            <a:round/>
            <a:headEnd/>
            <a:tailEnd/>
          </a:ln>
        </p:spPr>
        <p:txBody>
          <a:bodyPr/>
          <a:lstStyle/>
          <a:p>
            <a:endParaRPr lang="zh-CN" altLang="en-US"/>
          </a:p>
        </p:txBody>
      </p:sp>
      <p:sp>
        <p:nvSpPr>
          <p:cNvPr id="8306" name="Rectangle 114"/>
          <p:cNvSpPr>
            <a:spLocks noChangeArrowheads="1"/>
          </p:cNvSpPr>
          <p:nvPr/>
        </p:nvSpPr>
        <p:spPr bwMode="auto">
          <a:xfrm>
            <a:off x="5589588" y="3260725"/>
            <a:ext cx="96837" cy="95250"/>
          </a:xfrm>
          <a:prstGeom prst="rect">
            <a:avLst/>
          </a:prstGeom>
          <a:solidFill>
            <a:srgbClr val="000000"/>
          </a:solidFill>
          <a:ln w="14288">
            <a:solidFill>
              <a:srgbClr val="FF00FF"/>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07" name="Rectangle 115"/>
          <p:cNvSpPr>
            <a:spLocks noChangeArrowheads="1"/>
          </p:cNvSpPr>
          <p:nvPr/>
        </p:nvSpPr>
        <p:spPr bwMode="auto">
          <a:xfrm>
            <a:off x="5686425" y="3211513"/>
            <a:ext cx="96838" cy="96837"/>
          </a:xfrm>
          <a:prstGeom prst="rect">
            <a:avLst/>
          </a:prstGeom>
          <a:solidFill>
            <a:srgbClr val="000000"/>
          </a:solidFill>
          <a:ln w="14288">
            <a:solidFill>
              <a:srgbClr val="FF00FF"/>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08" name="Rectangle 116"/>
          <p:cNvSpPr>
            <a:spLocks noChangeArrowheads="1"/>
          </p:cNvSpPr>
          <p:nvPr/>
        </p:nvSpPr>
        <p:spPr bwMode="auto">
          <a:xfrm>
            <a:off x="5783263" y="3179763"/>
            <a:ext cx="96837" cy="96837"/>
          </a:xfrm>
          <a:prstGeom prst="rect">
            <a:avLst/>
          </a:prstGeom>
          <a:solidFill>
            <a:srgbClr val="000000"/>
          </a:solidFill>
          <a:ln w="14288">
            <a:solidFill>
              <a:srgbClr val="FF00FF"/>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09" name="Rectangle 117"/>
          <p:cNvSpPr>
            <a:spLocks noChangeArrowheads="1"/>
          </p:cNvSpPr>
          <p:nvPr/>
        </p:nvSpPr>
        <p:spPr bwMode="auto">
          <a:xfrm>
            <a:off x="5895975" y="3068638"/>
            <a:ext cx="96838" cy="95250"/>
          </a:xfrm>
          <a:prstGeom prst="rect">
            <a:avLst/>
          </a:prstGeom>
          <a:solidFill>
            <a:srgbClr val="000000"/>
          </a:solidFill>
          <a:ln w="14288">
            <a:solidFill>
              <a:srgbClr val="FF00FF"/>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0" name="Rectangle 118"/>
          <p:cNvSpPr>
            <a:spLocks noChangeArrowheads="1"/>
          </p:cNvSpPr>
          <p:nvPr/>
        </p:nvSpPr>
        <p:spPr bwMode="auto">
          <a:xfrm>
            <a:off x="6313488" y="3003550"/>
            <a:ext cx="96837" cy="96838"/>
          </a:xfrm>
          <a:prstGeom prst="rect">
            <a:avLst/>
          </a:prstGeom>
          <a:solidFill>
            <a:srgbClr val="000000"/>
          </a:solidFill>
          <a:ln w="14288">
            <a:solidFill>
              <a:srgbClr val="FF00FF"/>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1" name="Oval 119"/>
          <p:cNvSpPr>
            <a:spLocks noChangeArrowheads="1"/>
          </p:cNvSpPr>
          <p:nvPr/>
        </p:nvSpPr>
        <p:spPr bwMode="auto">
          <a:xfrm>
            <a:off x="4851400" y="4783138"/>
            <a:ext cx="96838" cy="95250"/>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2" name="Oval 120"/>
          <p:cNvSpPr>
            <a:spLocks noChangeArrowheads="1"/>
          </p:cNvSpPr>
          <p:nvPr/>
        </p:nvSpPr>
        <p:spPr bwMode="auto">
          <a:xfrm>
            <a:off x="4964113" y="4718050"/>
            <a:ext cx="95250" cy="96838"/>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3" name="Oval 121"/>
          <p:cNvSpPr>
            <a:spLocks noChangeArrowheads="1"/>
          </p:cNvSpPr>
          <p:nvPr/>
        </p:nvSpPr>
        <p:spPr bwMode="auto">
          <a:xfrm>
            <a:off x="5059363" y="4670425"/>
            <a:ext cx="96837" cy="95250"/>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4" name="Oval 122"/>
          <p:cNvSpPr>
            <a:spLocks noChangeArrowheads="1"/>
          </p:cNvSpPr>
          <p:nvPr/>
        </p:nvSpPr>
        <p:spPr bwMode="auto">
          <a:xfrm>
            <a:off x="5172075" y="4446588"/>
            <a:ext cx="96838" cy="95250"/>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5" name="Oval 123"/>
          <p:cNvSpPr>
            <a:spLocks noChangeArrowheads="1"/>
          </p:cNvSpPr>
          <p:nvPr/>
        </p:nvSpPr>
        <p:spPr bwMode="auto">
          <a:xfrm>
            <a:off x="5381625" y="4429125"/>
            <a:ext cx="96838" cy="96838"/>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6" name="Oval 124"/>
          <p:cNvSpPr>
            <a:spLocks noChangeArrowheads="1"/>
          </p:cNvSpPr>
          <p:nvPr/>
        </p:nvSpPr>
        <p:spPr bwMode="auto">
          <a:xfrm>
            <a:off x="5589588" y="4252913"/>
            <a:ext cx="96837" cy="96837"/>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7" name="Oval 125"/>
          <p:cNvSpPr>
            <a:spLocks noChangeArrowheads="1"/>
          </p:cNvSpPr>
          <p:nvPr/>
        </p:nvSpPr>
        <p:spPr bwMode="auto">
          <a:xfrm>
            <a:off x="5783263" y="4110038"/>
            <a:ext cx="96837" cy="95250"/>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8" name="Oval 126"/>
          <p:cNvSpPr>
            <a:spLocks noChangeArrowheads="1"/>
          </p:cNvSpPr>
          <p:nvPr/>
        </p:nvSpPr>
        <p:spPr bwMode="auto">
          <a:xfrm>
            <a:off x="5895975" y="4044950"/>
            <a:ext cx="96838" cy="96838"/>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19" name="Oval 127"/>
          <p:cNvSpPr>
            <a:spLocks noChangeArrowheads="1"/>
          </p:cNvSpPr>
          <p:nvPr/>
        </p:nvSpPr>
        <p:spPr bwMode="auto">
          <a:xfrm>
            <a:off x="6103938" y="4013200"/>
            <a:ext cx="96837" cy="96838"/>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20" name="Oval 128"/>
          <p:cNvSpPr>
            <a:spLocks noChangeArrowheads="1"/>
          </p:cNvSpPr>
          <p:nvPr/>
        </p:nvSpPr>
        <p:spPr bwMode="auto">
          <a:xfrm>
            <a:off x="6200775" y="3900488"/>
            <a:ext cx="96838" cy="96837"/>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21" name="Oval 129"/>
          <p:cNvSpPr>
            <a:spLocks noChangeArrowheads="1"/>
          </p:cNvSpPr>
          <p:nvPr/>
        </p:nvSpPr>
        <p:spPr bwMode="auto">
          <a:xfrm>
            <a:off x="6313488" y="3821113"/>
            <a:ext cx="96837" cy="96837"/>
          </a:xfrm>
          <a:prstGeom prst="ellipse">
            <a:avLst/>
          </a:prstGeom>
          <a:solidFill>
            <a:srgbClr val="000000"/>
          </a:solidFill>
          <a:ln w="14288">
            <a:solidFill>
              <a:srgbClr val="000000"/>
            </a:solidFill>
            <a:round/>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322" name="Rectangle 130"/>
          <p:cNvSpPr>
            <a:spLocks noChangeArrowheads="1"/>
          </p:cNvSpPr>
          <p:nvPr/>
        </p:nvSpPr>
        <p:spPr bwMode="auto">
          <a:xfrm>
            <a:off x="1795463" y="4975225"/>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0</a:t>
            </a:r>
            <a:endParaRPr lang="en-US" altLang="zh-CN" b="1"/>
          </a:p>
        </p:txBody>
      </p:sp>
      <p:sp>
        <p:nvSpPr>
          <p:cNvPr id="8323" name="Rectangle 131"/>
          <p:cNvSpPr>
            <a:spLocks noChangeArrowheads="1"/>
          </p:cNvSpPr>
          <p:nvPr/>
        </p:nvSpPr>
        <p:spPr bwMode="auto">
          <a:xfrm>
            <a:off x="1795463" y="4589463"/>
            <a:ext cx="141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a:t>
            </a:r>
            <a:endParaRPr lang="en-US" altLang="zh-CN" b="1"/>
          </a:p>
        </p:txBody>
      </p:sp>
      <p:sp>
        <p:nvSpPr>
          <p:cNvPr id="8324" name="Rectangle 132"/>
          <p:cNvSpPr>
            <a:spLocks noChangeArrowheads="1"/>
          </p:cNvSpPr>
          <p:nvPr/>
        </p:nvSpPr>
        <p:spPr bwMode="auto">
          <a:xfrm>
            <a:off x="1651000" y="42211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a:t>
            </a:r>
            <a:endParaRPr lang="en-US" altLang="zh-CN" b="1"/>
          </a:p>
        </p:txBody>
      </p:sp>
      <p:sp>
        <p:nvSpPr>
          <p:cNvPr id="8325" name="Rectangle 133"/>
          <p:cNvSpPr>
            <a:spLocks noChangeArrowheads="1"/>
          </p:cNvSpPr>
          <p:nvPr/>
        </p:nvSpPr>
        <p:spPr bwMode="auto">
          <a:xfrm>
            <a:off x="1506538" y="3836988"/>
            <a:ext cx="423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100</a:t>
            </a:r>
            <a:endParaRPr lang="en-US" altLang="zh-CN" b="1"/>
          </a:p>
        </p:txBody>
      </p:sp>
      <p:sp>
        <p:nvSpPr>
          <p:cNvPr id="8326" name="Rectangle 134"/>
          <p:cNvSpPr>
            <a:spLocks noChangeArrowheads="1"/>
          </p:cNvSpPr>
          <p:nvPr/>
        </p:nvSpPr>
        <p:spPr bwMode="auto">
          <a:xfrm>
            <a:off x="1298575" y="3468688"/>
            <a:ext cx="63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1,000</a:t>
            </a:r>
            <a:endParaRPr lang="en-US" altLang="zh-CN" b="1"/>
          </a:p>
        </p:txBody>
      </p:sp>
      <p:sp>
        <p:nvSpPr>
          <p:cNvPr id="8327" name="Rectangle 135"/>
          <p:cNvSpPr>
            <a:spLocks noChangeArrowheads="1"/>
          </p:cNvSpPr>
          <p:nvPr/>
        </p:nvSpPr>
        <p:spPr bwMode="auto">
          <a:xfrm>
            <a:off x="1150938" y="3084513"/>
            <a:ext cx="776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10,000</a:t>
            </a:r>
            <a:endParaRPr lang="en-US" altLang="zh-CN" b="1"/>
          </a:p>
        </p:txBody>
      </p:sp>
      <p:sp>
        <p:nvSpPr>
          <p:cNvPr id="8328" name="Rectangle 136"/>
          <p:cNvSpPr>
            <a:spLocks noChangeArrowheads="1"/>
          </p:cNvSpPr>
          <p:nvPr/>
        </p:nvSpPr>
        <p:spPr bwMode="auto">
          <a:xfrm>
            <a:off x="1006475" y="2698750"/>
            <a:ext cx="91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100,000</a:t>
            </a:r>
            <a:endParaRPr lang="en-US" altLang="zh-CN" b="1"/>
          </a:p>
        </p:txBody>
      </p:sp>
      <p:sp>
        <p:nvSpPr>
          <p:cNvPr id="8329" name="Rectangle 137"/>
          <p:cNvSpPr>
            <a:spLocks noChangeArrowheads="1"/>
          </p:cNvSpPr>
          <p:nvPr/>
        </p:nvSpPr>
        <p:spPr bwMode="auto">
          <a:xfrm>
            <a:off x="798513" y="2328863"/>
            <a:ext cx="1128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1,000,000</a:t>
            </a:r>
            <a:endParaRPr lang="en-US" altLang="zh-CN" b="1"/>
          </a:p>
        </p:txBody>
      </p:sp>
      <p:sp>
        <p:nvSpPr>
          <p:cNvPr id="8330" name="Rectangle 138"/>
          <p:cNvSpPr>
            <a:spLocks noChangeArrowheads="1"/>
          </p:cNvSpPr>
          <p:nvPr/>
        </p:nvSpPr>
        <p:spPr bwMode="auto">
          <a:xfrm>
            <a:off x="654050" y="1944688"/>
            <a:ext cx="127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10,000,000</a:t>
            </a:r>
            <a:endParaRPr lang="en-US" altLang="zh-CN" b="1"/>
          </a:p>
        </p:txBody>
      </p:sp>
      <p:sp>
        <p:nvSpPr>
          <p:cNvPr id="8331" name="Rectangle 139"/>
          <p:cNvSpPr>
            <a:spLocks noChangeArrowheads="1"/>
          </p:cNvSpPr>
          <p:nvPr/>
        </p:nvSpPr>
        <p:spPr bwMode="auto">
          <a:xfrm rot="-2700000">
            <a:off x="1531938"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1960</a:t>
            </a:r>
            <a:endParaRPr lang="en-US" altLang="zh-CN" b="1"/>
          </a:p>
        </p:txBody>
      </p:sp>
      <p:sp>
        <p:nvSpPr>
          <p:cNvPr id="8332" name="Rectangle 140"/>
          <p:cNvSpPr>
            <a:spLocks noChangeArrowheads="1"/>
          </p:cNvSpPr>
          <p:nvPr/>
        </p:nvSpPr>
        <p:spPr bwMode="auto">
          <a:xfrm rot="-2700000">
            <a:off x="2062163"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1965</a:t>
            </a:r>
            <a:endParaRPr lang="en-US" altLang="zh-CN" b="1"/>
          </a:p>
        </p:txBody>
      </p:sp>
      <p:sp>
        <p:nvSpPr>
          <p:cNvPr id="8333" name="Rectangle 141"/>
          <p:cNvSpPr>
            <a:spLocks noChangeArrowheads="1"/>
          </p:cNvSpPr>
          <p:nvPr/>
        </p:nvSpPr>
        <p:spPr bwMode="auto">
          <a:xfrm rot="-2700000">
            <a:off x="2576513"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1970</a:t>
            </a:r>
            <a:endParaRPr lang="en-US" altLang="zh-CN" b="1"/>
          </a:p>
        </p:txBody>
      </p:sp>
      <p:sp>
        <p:nvSpPr>
          <p:cNvPr id="8334" name="Rectangle 142"/>
          <p:cNvSpPr>
            <a:spLocks noChangeArrowheads="1"/>
          </p:cNvSpPr>
          <p:nvPr/>
        </p:nvSpPr>
        <p:spPr bwMode="auto">
          <a:xfrm rot="-2700000">
            <a:off x="3090863"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1975</a:t>
            </a:r>
            <a:endParaRPr lang="en-US" altLang="zh-CN" b="1"/>
          </a:p>
        </p:txBody>
      </p:sp>
      <p:sp>
        <p:nvSpPr>
          <p:cNvPr id="8335" name="Rectangle 143"/>
          <p:cNvSpPr>
            <a:spLocks noChangeArrowheads="1"/>
          </p:cNvSpPr>
          <p:nvPr/>
        </p:nvSpPr>
        <p:spPr bwMode="auto">
          <a:xfrm rot="-2700000">
            <a:off x="3621088"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1980</a:t>
            </a:r>
            <a:endParaRPr lang="en-US" altLang="zh-CN" b="1"/>
          </a:p>
        </p:txBody>
      </p:sp>
      <p:sp>
        <p:nvSpPr>
          <p:cNvPr id="8336" name="Rectangle 144"/>
          <p:cNvSpPr>
            <a:spLocks noChangeArrowheads="1"/>
          </p:cNvSpPr>
          <p:nvPr/>
        </p:nvSpPr>
        <p:spPr bwMode="auto">
          <a:xfrm rot="-2700000">
            <a:off x="4137025"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1985</a:t>
            </a:r>
            <a:endParaRPr lang="en-US" altLang="zh-CN" b="1"/>
          </a:p>
        </p:txBody>
      </p:sp>
      <p:sp>
        <p:nvSpPr>
          <p:cNvPr id="8337" name="Rectangle 145"/>
          <p:cNvSpPr>
            <a:spLocks noChangeArrowheads="1"/>
          </p:cNvSpPr>
          <p:nvPr/>
        </p:nvSpPr>
        <p:spPr bwMode="auto">
          <a:xfrm rot="-2700000">
            <a:off x="4651375"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1990</a:t>
            </a:r>
            <a:endParaRPr lang="en-US" altLang="zh-CN" b="1"/>
          </a:p>
        </p:txBody>
      </p:sp>
      <p:sp>
        <p:nvSpPr>
          <p:cNvPr id="8338" name="Rectangle 146"/>
          <p:cNvSpPr>
            <a:spLocks noChangeArrowheads="1"/>
          </p:cNvSpPr>
          <p:nvPr/>
        </p:nvSpPr>
        <p:spPr bwMode="auto">
          <a:xfrm rot="-2700000">
            <a:off x="5165725"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1995</a:t>
            </a:r>
            <a:endParaRPr lang="en-US" altLang="zh-CN" b="1"/>
          </a:p>
        </p:txBody>
      </p:sp>
      <p:sp>
        <p:nvSpPr>
          <p:cNvPr id="8339" name="Rectangle 147"/>
          <p:cNvSpPr>
            <a:spLocks noChangeArrowheads="1"/>
          </p:cNvSpPr>
          <p:nvPr/>
        </p:nvSpPr>
        <p:spPr bwMode="auto">
          <a:xfrm rot="-2700000">
            <a:off x="5695950" y="5510213"/>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000000"/>
                </a:solidFill>
              </a:rPr>
              <a:t>2000</a:t>
            </a:r>
            <a:endParaRPr lang="en-US" altLang="zh-CN" b="1"/>
          </a:p>
        </p:txBody>
      </p:sp>
      <p:sp>
        <p:nvSpPr>
          <p:cNvPr id="8340" name="Rectangle 148"/>
          <p:cNvSpPr>
            <a:spLocks noChangeArrowheads="1"/>
          </p:cNvSpPr>
          <p:nvPr/>
        </p:nvSpPr>
        <p:spPr bwMode="auto">
          <a:xfrm>
            <a:off x="3949700" y="6097588"/>
            <a:ext cx="6588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900" b="1">
                <a:solidFill>
                  <a:srgbClr val="000000"/>
                </a:solidFill>
              </a:rPr>
              <a:t>Years</a:t>
            </a:r>
            <a:endParaRPr lang="en-US" altLang="zh-CN" b="1"/>
          </a:p>
        </p:txBody>
      </p:sp>
      <p:sp>
        <p:nvSpPr>
          <p:cNvPr id="8341" name="Rectangle 149"/>
          <p:cNvSpPr>
            <a:spLocks noChangeArrowheads="1"/>
          </p:cNvSpPr>
          <p:nvPr/>
        </p:nvSpPr>
        <p:spPr bwMode="auto">
          <a:xfrm rot="-5400000">
            <a:off x="131763" y="3898900"/>
            <a:ext cx="1514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900" b="1">
                <a:solidFill>
                  <a:srgbClr val="000000"/>
                </a:solidFill>
              </a:rPr>
              <a:t>Size in KLOC</a:t>
            </a:r>
            <a:endParaRPr lang="en-US" altLang="zh-CN" b="1"/>
          </a:p>
        </p:txBody>
      </p:sp>
      <p:sp>
        <p:nvSpPr>
          <p:cNvPr id="8342" name="Text Box 161"/>
          <p:cNvSpPr txBox="1">
            <a:spLocks noChangeArrowheads="1"/>
          </p:cNvSpPr>
          <p:nvPr/>
        </p:nvSpPr>
        <p:spPr bwMode="auto">
          <a:xfrm>
            <a:off x="6388100" y="5286375"/>
            <a:ext cx="17653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defTabSz="1027113" eaLnBrk="0" hangingPunct="0">
              <a:defRPr>
                <a:solidFill>
                  <a:schemeClr val="tx1"/>
                </a:solidFill>
                <a:latin typeface="Arial" charset="0"/>
                <a:ea typeface="宋体" pitchFamily="2" charset="-122"/>
              </a:defRPr>
            </a:lvl1pPr>
            <a:lvl2pPr marL="742950" indent="-285750" defTabSz="1027113" eaLnBrk="0" hangingPunct="0">
              <a:defRPr>
                <a:solidFill>
                  <a:schemeClr val="tx1"/>
                </a:solidFill>
                <a:latin typeface="Arial" charset="0"/>
                <a:ea typeface="宋体" pitchFamily="2" charset="-122"/>
              </a:defRPr>
            </a:lvl2pPr>
            <a:lvl3pPr marL="1143000" indent="-228600" defTabSz="1027113" eaLnBrk="0" hangingPunct="0">
              <a:defRPr>
                <a:solidFill>
                  <a:schemeClr val="tx1"/>
                </a:solidFill>
                <a:latin typeface="Arial" charset="0"/>
                <a:ea typeface="宋体" pitchFamily="2" charset="-122"/>
              </a:defRPr>
            </a:lvl3pPr>
            <a:lvl4pPr marL="1600200" indent="-228600" defTabSz="1027113" eaLnBrk="0" hangingPunct="0">
              <a:defRPr>
                <a:solidFill>
                  <a:schemeClr val="tx1"/>
                </a:solidFill>
                <a:latin typeface="Arial" charset="0"/>
                <a:ea typeface="宋体" pitchFamily="2" charset="-122"/>
              </a:defRPr>
            </a:lvl4pPr>
            <a:lvl5pPr marL="2057400" indent="-228600" defTabSz="1027113" eaLnBrk="0" hangingPunct="0">
              <a:defRPr>
                <a:solidFill>
                  <a:schemeClr val="tx1"/>
                </a:solidFill>
                <a:latin typeface="Arial" charset="0"/>
                <a:ea typeface="宋体" pitchFamily="2" charset="-122"/>
              </a:defRPr>
            </a:lvl5pPr>
            <a:lvl6pPr marL="2514600" indent="-228600" defTabSz="1027113" eaLnBrk="0" fontAlgn="base" hangingPunct="0">
              <a:spcBef>
                <a:spcPct val="0"/>
              </a:spcBef>
              <a:spcAft>
                <a:spcPct val="0"/>
              </a:spcAft>
              <a:defRPr>
                <a:solidFill>
                  <a:schemeClr val="tx1"/>
                </a:solidFill>
                <a:latin typeface="Arial" charset="0"/>
                <a:ea typeface="宋体" pitchFamily="2" charset="-122"/>
              </a:defRPr>
            </a:lvl6pPr>
            <a:lvl7pPr marL="2971800" indent="-228600" defTabSz="1027113" eaLnBrk="0" fontAlgn="base" hangingPunct="0">
              <a:spcBef>
                <a:spcPct val="0"/>
              </a:spcBef>
              <a:spcAft>
                <a:spcPct val="0"/>
              </a:spcAft>
              <a:defRPr>
                <a:solidFill>
                  <a:schemeClr val="tx1"/>
                </a:solidFill>
                <a:latin typeface="Arial" charset="0"/>
                <a:ea typeface="宋体" pitchFamily="2" charset="-122"/>
              </a:defRPr>
            </a:lvl7pPr>
            <a:lvl8pPr marL="3429000" indent="-228600" defTabSz="1027113" eaLnBrk="0" fontAlgn="base" hangingPunct="0">
              <a:spcBef>
                <a:spcPct val="0"/>
              </a:spcBef>
              <a:spcAft>
                <a:spcPct val="0"/>
              </a:spcAft>
              <a:defRPr>
                <a:solidFill>
                  <a:schemeClr val="tx1"/>
                </a:solidFill>
                <a:latin typeface="Arial" charset="0"/>
                <a:ea typeface="宋体" pitchFamily="2" charset="-122"/>
              </a:defRPr>
            </a:lvl8pPr>
            <a:lvl9pPr marL="3886200" indent="-228600" defTabSz="1027113"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a:t>Moore’s Law:</a:t>
            </a:r>
          </a:p>
          <a:p>
            <a:pPr eaLnBrk="1" hangingPunct="1"/>
            <a:r>
              <a:rPr lang="en-US" altLang="zh-CN" sz="1600" b="1"/>
              <a:t>2X in 18 months</a:t>
            </a:r>
          </a:p>
          <a:p>
            <a:pPr eaLnBrk="1" hangingPunct="1"/>
            <a:r>
              <a:rPr lang="en-US" altLang="zh-CN" sz="1600" b="1"/>
              <a:t>10X in 5 years</a:t>
            </a:r>
          </a:p>
        </p:txBody>
      </p:sp>
      <p:pic>
        <p:nvPicPr>
          <p:cNvPr id="8343" name="Picture 163" descr="S4lege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0975" y="2760663"/>
            <a:ext cx="146367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a:ea typeface="宋体" pitchFamily="2" charset="-122"/>
              </a:rPr>
              <a:t>软件自身的变化</a:t>
            </a:r>
            <a:r>
              <a:rPr lang="en-US" altLang="zh-CN">
                <a:ea typeface="宋体" pitchFamily="2" charset="-122"/>
              </a:rPr>
              <a:t>-</a:t>
            </a:r>
            <a:r>
              <a:rPr lang="zh-CN" altLang="en-US">
                <a:ea typeface="宋体" pitchFamily="2" charset="-122"/>
              </a:rPr>
              <a:t>比例</a:t>
            </a: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76962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dirty="0">
                <a:ea typeface="宋体" charset="-122"/>
              </a:rPr>
              <a:t>怎么办？</a:t>
            </a:r>
          </a:p>
        </p:txBody>
      </p:sp>
      <p:sp>
        <p:nvSpPr>
          <p:cNvPr id="7171" name="内容占位符 2"/>
          <p:cNvSpPr>
            <a:spLocks noGrp="1"/>
          </p:cNvSpPr>
          <p:nvPr>
            <p:ph idx="1"/>
          </p:nvPr>
        </p:nvSpPr>
        <p:spPr>
          <a:xfrm>
            <a:off x="435768" y="4876800"/>
            <a:ext cx="8272463" cy="1524000"/>
          </a:xfrm>
        </p:spPr>
        <p:txBody>
          <a:bodyPr/>
          <a:lstStyle/>
          <a:p>
            <a:pPr eaLnBrk="1" hangingPunct="1"/>
            <a:r>
              <a:rPr lang="zh-CN" altLang="en-US" dirty="0">
                <a:ea typeface="宋体" charset="-122"/>
              </a:rPr>
              <a:t>复杂性、不可见性、可变性、一致性四大本质困难和挑战</a:t>
            </a:r>
          </a:p>
        </p:txBody>
      </p:sp>
      <p:sp>
        <p:nvSpPr>
          <p:cNvPr id="7172" name="灯片编号占位符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00607A"/>
              </a:buClr>
              <a:buFont typeface="Wingdings" charset="2"/>
              <a:buChar char="l"/>
              <a:defRPr sz="3200">
                <a:solidFill>
                  <a:srgbClr val="00607A"/>
                </a:solidFill>
                <a:latin typeface="Arial" charset="0"/>
              </a:defRPr>
            </a:lvl1pPr>
            <a:lvl2pPr marL="742950" indent="-285750">
              <a:spcBef>
                <a:spcPct val="20000"/>
              </a:spcBef>
              <a:buClr>
                <a:srgbClr val="00607A"/>
              </a:buClr>
              <a:buFont typeface="Wingdings" charset="2"/>
              <a:buChar char="n"/>
              <a:defRPr sz="2800">
                <a:solidFill>
                  <a:srgbClr val="00607A"/>
                </a:solidFill>
                <a:latin typeface="Arial" charset="0"/>
              </a:defRPr>
            </a:lvl2pPr>
            <a:lvl3pPr marL="1143000" indent="-228600">
              <a:spcBef>
                <a:spcPct val="20000"/>
              </a:spcBef>
              <a:buClr>
                <a:srgbClr val="00607A"/>
              </a:buClr>
              <a:buFont typeface="Wingdings" charset="2"/>
              <a:buChar char="u"/>
              <a:defRPr sz="2400">
                <a:solidFill>
                  <a:srgbClr val="00607A"/>
                </a:solidFill>
                <a:latin typeface="Arial" charset="0"/>
              </a:defRPr>
            </a:lvl3pPr>
            <a:lvl4pPr marL="1600200" indent="-228600">
              <a:spcBef>
                <a:spcPct val="20000"/>
              </a:spcBef>
              <a:buChar char="–"/>
              <a:defRPr sz="2000">
                <a:solidFill>
                  <a:srgbClr val="00607A"/>
                </a:solidFill>
                <a:latin typeface="Arial" charset="0"/>
              </a:defRPr>
            </a:lvl4pPr>
            <a:lvl5pPr marL="2057400" indent="-228600">
              <a:spcBef>
                <a:spcPct val="20000"/>
              </a:spcBef>
              <a:buFont typeface="Wingdings" charset="2"/>
              <a:buChar char="ü"/>
              <a:defRPr sz="2000">
                <a:solidFill>
                  <a:srgbClr val="00607A"/>
                </a:solidFill>
                <a:latin typeface="Arial" charset="0"/>
              </a:defRPr>
            </a:lvl5pPr>
            <a:lvl6pPr marL="2514600" indent="-228600" eaLnBrk="0" fontAlgn="base" hangingPunct="0">
              <a:spcBef>
                <a:spcPct val="20000"/>
              </a:spcBef>
              <a:spcAft>
                <a:spcPct val="0"/>
              </a:spcAft>
              <a:buFont typeface="Wingdings" charset="2"/>
              <a:buChar char="ü"/>
              <a:defRPr sz="2000">
                <a:solidFill>
                  <a:srgbClr val="00607A"/>
                </a:solidFill>
                <a:latin typeface="Arial" charset="0"/>
              </a:defRPr>
            </a:lvl6pPr>
            <a:lvl7pPr marL="2971800" indent="-228600" eaLnBrk="0" fontAlgn="base" hangingPunct="0">
              <a:spcBef>
                <a:spcPct val="20000"/>
              </a:spcBef>
              <a:spcAft>
                <a:spcPct val="0"/>
              </a:spcAft>
              <a:buFont typeface="Wingdings" charset="2"/>
              <a:buChar char="ü"/>
              <a:defRPr sz="2000">
                <a:solidFill>
                  <a:srgbClr val="00607A"/>
                </a:solidFill>
                <a:latin typeface="Arial" charset="0"/>
              </a:defRPr>
            </a:lvl7pPr>
            <a:lvl8pPr marL="3429000" indent="-228600" eaLnBrk="0" fontAlgn="base" hangingPunct="0">
              <a:spcBef>
                <a:spcPct val="20000"/>
              </a:spcBef>
              <a:spcAft>
                <a:spcPct val="0"/>
              </a:spcAft>
              <a:buFont typeface="Wingdings" charset="2"/>
              <a:buChar char="ü"/>
              <a:defRPr sz="2000">
                <a:solidFill>
                  <a:srgbClr val="00607A"/>
                </a:solidFill>
                <a:latin typeface="Arial" charset="0"/>
              </a:defRPr>
            </a:lvl8pPr>
            <a:lvl9pPr marL="3886200" indent="-228600" eaLnBrk="0" fontAlgn="base" hangingPunct="0">
              <a:spcBef>
                <a:spcPct val="20000"/>
              </a:spcBef>
              <a:spcAft>
                <a:spcPct val="0"/>
              </a:spcAft>
              <a:buFont typeface="Wingdings" charset="2"/>
              <a:buChar char="ü"/>
              <a:defRPr sz="2000">
                <a:solidFill>
                  <a:srgbClr val="00607A"/>
                </a:solidFill>
                <a:latin typeface="Arial" charset="0"/>
              </a:defRPr>
            </a:lvl9pPr>
          </a:lstStyle>
          <a:p>
            <a:pPr>
              <a:spcBef>
                <a:spcPct val="0"/>
              </a:spcBef>
              <a:buClrTx/>
              <a:buFontTx/>
              <a:buNone/>
            </a:pPr>
            <a:fld id="{E1DF0BC0-86DC-5047-BBBA-CB153E2B95E5}" type="slidenum">
              <a:rPr lang="en-US" altLang="zh-CN" sz="1200">
                <a:solidFill>
                  <a:schemeClr val="tx1"/>
                </a:solidFill>
                <a:latin typeface="Verdana" charset="0"/>
              </a:rPr>
              <a:pPr>
                <a:spcBef>
                  <a:spcPct val="0"/>
                </a:spcBef>
                <a:buClrTx/>
                <a:buFontTx/>
                <a:buNone/>
              </a:pPr>
              <a:t>7</a:t>
            </a:fld>
            <a:endParaRPr lang="en-US" altLang="zh-CN" sz="1200">
              <a:solidFill>
                <a:schemeClr val="tx1"/>
              </a:solidFill>
              <a:latin typeface="Verdana" charset="0"/>
            </a:endParaRPr>
          </a:p>
        </p:txBody>
      </p:sp>
      <p:pic>
        <p:nvPicPr>
          <p:cNvPr id="2" name="图片 1"/>
          <p:cNvPicPr>
            <a:picLocks noChangeAspect="1"/>
          </p:cNvPicPr>
          <p:nvPr/>
        </p:nvPicPr>
        <p:blipFill>
          <a:blip r:embed="rId3"/>
          <a:stretch>
            <a:fillRect/>
          </a:stretch>
        </p:blipFill>
        <p:spPr>
          <a:xfrm>
            <a:off x="304800" y="1295400"/>
            <a:ext cx="8603113" cy="3429000"/>
          </a:xfrm>
          <a:prstGeom prst="rect">
            <a:avLst/>
          </a:prstGeom>
        </p:spPr>
      </p:pic>
    </p:spTree>
    <p:extLst>
      <p:ext uri="{BB962C8B-B14F-4D97-AF65-F5344CB8AC3E}">
        <p14:creationId xmlns:p14="http://schemas.microsoft.com/office/powerpoint/2010/main" val="3661160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软件工程的核心问题</a:t>
            </a:r>
          </a:p>
        </p:txBody>
      </p:sp>
      <p:sp>
        <p:nvSpPr>
          <p:cNvPr id="3" name="内容占位符 2"/>
          <p:cNvSpPr>
            <a:spLocks noGrp="1"/>
          </p:cNvSpPr>
          <p:nvPr>
            <p:ph idx="1"/>
          </p:nvPr>
        </p:nvSpPr>
        <p:spPr>
          <a:xfrm>
            <a:off x="381000" y="1143000"/>
            <a:ext cx="8229600" cy="5029200"/>
          </a:xfrm>
        </p:spPr>
        <p:txBody>
          <a:bodyPr/>
          <a:lstStyle/>
          <a:p>
            <a:r>
              <a:rPr kumimoji="1" lang="zh-CN" altLang="en-US" dirty="0"/>
              <a:t>软件工程的管理视角</a:t>
            </a:r>
            <a:endParaRPr kumimoji="1" lang="en-US" altLang="zh-CN" dirty="0"/>
          </a:p>
          <a:p>
            <a:pPr lvl="1"/>
            <a:r>
              <a:rPr kumimoji="1" lang="zh-CN" altLang="en-US" dirty="0">
                <a:solidFill>
                  <a:srgbClr val="FF0000"/>
                </a:solidFill>
              </a:rPr>
              <a:t>“成功是否可以复制？”</a:t>
            </a:r>
            <a:endParaRPr kumimoji="1" lang="en-US" altLang="zh-CN" dirty="0">
              <a:solidFill>
                <a:srgbClr val="FF0000"/>
              </a:solidFill>
            </a:endParaRPr>
          </a:p>
          <a:p>
            <a:endParaRPr kumimoji="1" lang="en-US" altLang="zh-CN" dirty="0"/>
          </a:p>
          <a:p>
            <a:r>
              <a:rPr kumimoji="1" lang="zh-CN" altLang="en-US" dirty="0"/>
              <a:t>软件工程的技术视角</a:t>
            </a:r>
            <a:endParaRPr kumimoji="1" lang="en-US" altLang="zh-CN" dirty="0"/>
          </a:p>
          <a:p>
            <a:pPr lvl="1"/>
            <a:r>
              <a:rPr kumimoji="1" lang="zh-CN" altLang="en-US" dirty="0">
                <a:solidFill>
                  <a:srgbClr val="FF0000"/>
                </a:solidFill>
              </a:rPr>
              <a:t>“问题是否可以解决得更好？”</a:t>
            </a:r>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8</a:t>
            </a:fld>
            <a:endParaRPr lang="en-US" altLang="zh-CN"/>
          </a:p>
        </p:txBody>
      </p:sp>
    </p:spTree>
    <p:extLst>
      <p:ext uri="{BB962C8B-B14F-4D97-AF65-F5344CB8AC3E}">
        <p14:creationId xmlns:p14="http://schemas.microsoft.com/office/powerpoint/2010/main" val="1873921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软件项目管理概念</a:t>
            </a:r>
          </a:p>
        </p:txBody>
      </p:sp>
      <p:sp>
        <p:nvSpPr>
          <p:cNvPr id="3" name="内容占位符 2"/>
          <p:cNvSpPr>
            <a:spLocks noGrp="1"/>
          </p:cNvSpPr>
          <p:nvPr>
            <p:ph idx="1"/>
          </p:nvPr>
        </p:nvSpPr>
        <p:spPr>
          <a:xfrm>
            <a:off x="457200" y="1052513"/>
            <a:ext cx="8458200" cy="5348287"/>
          </a:xfrm>
        </p:spPr>
        <p:txBody>
          <a:bodyPr/>
          <a:lstStyle/>
          <a:p>
            <a:r>
              <a:rPr kumimoji="1" lang="zh-CN" altLang="en-US" dirty="0"/>
              <a:t>管理的三大关键要素</a:t>
            </a:r>
            <a:endParaRPr kumimoji="1" lang="en-US" altLang="zh-CN" dirty="0"/>
          </a:p>
          <a:p>
            <a:pPr lvl="1"/>
            <a:r>
              <a:rPr kumimoji="1" lang="zh-CN" altLang="en-US" dirty="0"/>
              <a:t>目标、状态、纠偏</a:t>
            </a:r>
            <a:endParaRPr kumimoji="1" lang="en-US" altLang="zh-CN" dirty="0"/>
          </a:p>
          <a:p>
            <a:r>
              <a:rPr kumimoji="1" lang="zh-CN" altLang="en-US" dirty="0"/>
              <a:t>软件项目管理</a:t>
            </a:r>
            <a:endParaRPr kumimoji="1" lang="en-US" altLang="zh-CN" dirty="0"/>
          </a:p>
          <a:p>
            <a:pPr lvl="1"/>
            <a:r>
              <a:rPr lang="zh-CN" altLang="en-US" dirty="0"/>
              <a:t>典型的三大目标：成本、质量、工期</a:t>
            </a:r>
            <a:endParaRPr lang="en-US" altLang="zh-CN" dirty="0"/>
          </a:p>
          <a:p>
            <a:pPr lvl="1"/>
            <a:r>
              <a:rPr lang="zh-CN" altLang="zh-CN" dirty="0"/>
              <a:t>软件项目管理是应用方法、工具、技术以及人员能力来完成软件项目，实现项目目标的过程。 </a:t>
            </a:r>
            <a:endParaRPr lang="en-US" altLang="zh-CN" dirty="0"/>
          </a:p>
          <a:p>
            <a:pPr lvl="1"/>
            <a:r>
              <a:rPr kumimoji="1" lang="zh-CN" altLang="en-US" dirty="0"/>
              <a:t>估算、计划、跟踪、风险管理、范围管理、人员管理、沟通管理，等等 </a:t>
            </a:r>
            <a:endParaRPr kumimoji="1" lang="en-US" altLang="zh-CN" dirty="0"/>
          </a:p>
          <a:p>
            <a:pPr marL="363538" lvl="1" indent="0" algn="r">
              <a:buNone/>
            </a:pPr>
            <a:r>
              <a:rPr kumimoji="1" lang="zh-CN" altLang="en-US" dirty="0">
                <a:solidFill>
                  <a:srgbClr val="FF0000"/>
                </a:solidFill>
              </a:rPr>
              <a:t>参考</a:t>
            </a:r>
            <a:r>
              <a:rPr kumimoji="1" lang="en-US" altLang="zh-CN" dirty="0">
                <a:solidFill>
                  <a:srgbClr val="FF0000"/>
                </a:solidFill>
              </a:rPr>
              <a:t>《PMBOK》</a:t>
            </a:r>
            <a:r>
              <a:rPr kumimoji="1" lang="zh-CN" altLang="en-US" dirty="0">
                <a:solidFill>
                  <a:srgbClr val="FF0000"/>
                </a:solidFill>
              </a:rPr>
              <a:t>项目管理知识体</a:t>
            </a:r>
            <a:endParaRPr kumimoji="1" lang="en-US" altLang="zh-CN" dirty="0">
              <a:solidFill>
                <a:srgbClr val="FF0000"/>
              </a:solidFill>
            </a:endParaRPr>
          </a:p>
        </p:txBody>
      </p:sp>
      <p:sp>
        <p:nvSpPr>
          <p:cNvPr id="4" name="幻灯片编号占位符 3"/>
          <p:cNvSpPr>
            <a:spLocks noGrp="1"/>
          </p:cNvSpPr>
          <p:nvPr>
            <p:ph type="sldNum" sz="quarter" idx="10"/>
          </p:nvPr>
        </p:nvSpPr>
        <p:spPr/>
        <p:txBody>
          <a:bodyPr/>
          <a:lstStyle/>
          <a:p>
            <a:pPr>
              <a:defRPr/>
            </a:pPr>
            <a:fld id="{595AA6EC-6A09-4E3E-B9B9-F7A83E2801B5}" type="slidenum">
              <a:rPr lang="en-US" altLang="zh-CN" smtClean="0"/>
              <a:pPr>
                <a:defRPr/>
              </a:pPr>
              <a:t>9</a:t>
            </a:fld>
            <a:endParaRPr lang="en-US" altLang="zh-CN"/>
          </a:p>
        </p:txBody>
      </p:sp>
    </p:spTree>
    <p:extLst>
      <p:ext uri="{BB962C8B-B14F-4D97-AF65-F5344CB8AC3E}">
        <p14:creationId xmlns:p14="http://schemas.microsoft.com/office/powerpoint/2010/main" val="476614818"/>
      </p:ext>
    </p:extLst>
  </p:cSld>
  <p:clrMapOvr>
    <a:masterClrMapping/>
  </p:clrMapOvr>
  <p:transition/>
</p:sld>
</file>

<file path=ppt/theme/theme1.xml><?xml version="1.0" encoding="utf-8"?>
<a:theme xmlns:a="http://schemas.openxmlformats.org/drawingml/2006/main" name="PowerPoint Templat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9076</TotalTime>
  <Words>725</Words>
  <Application>Microsoft Office PowerPoint</Application>
  <PresentationFormat>全屏显示(4:3)</PresentationFormat>
  <Paragraphs>119</Paragraphs>
  <Slides>16</Slides>
  <Notes>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3" baseType="lpstr">
      <vt:lpstr>宋体</vt:lpstr>
      <vt:lpstr>Arial</vt:lpstr>
      <vt:lpstr>Calibri</vt:lpstr>
      <vt:lpstr>Verdana</vt:lpstr>
      <vt:lpstr>Wingdings</vt:lpstr>
      <vt:lpstr>PowerPoint Template</vt:lpstr>
      <vt:lpstr>Visio</vt:lpstr>
      <vt:lpstr>软件工程管理 第一讲 概  述</vt:lpstr>
      <vt:lpstr>软件在改变我们的世界(1)</vt:lpstr>
      <vt:lpstr>软件在改变我们的世界(2)</vt:lpstr>
      <vt:lpstr>软件在改变我们的世界(3)</vt:lpstr>
      <vt:lpstr>软件自身的变化-规模</vt:lpstr>
      <vt:lpstr>软件自身的变化-比例</vt:lpstr>
      <vt:lpstr>怎么办？</vt:lpstr>
      <vt:lpstr>软件工程的核心问题</vt:lpstr>
      <vt:lpstr>软件项目管理概念</vt:lpstr>
      <vt:lpstr>软件项目管理的管理视角</vt:lpstr>
      <vt:lpstr>广义软件过程</vt:lpstr>
      <vt:lpstr>生命周期模型与软件过程</vt:lpstr>
      <vt:lpstr>软件过程管理</vt:lpstr>
      <vt:lpstr>软件过程管理与软件过程改进</vt:lpstr>
      <vt:lpstr>思考和讨论</vt:lpstr>
      <vt:lpstr>学期作业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ronggp</dc:creator>
  <cp:lastModifiedBy>guoping rong</cp:lastModifiedBy>
  <cp:revision>176</cp:revision>
  <cp:lastPrinted>1601-01-01T00:00:00Z</cp:lastPrinted>
  <dcterms:created xsi:type="dcterms:W3CDTF">1601-01-01T00:00:00Z</dcterms:created>
  <dcterms:modified xsi:type="dcterms:W3CDTF">2020-09-28T00:54:11Z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