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3"/>
  </p:notesMasterIdLst>
  <p:sldIdLst>
    <p:sldId id="427" r:id="rId2"/>
    <p:sldId id="439" r:id="rId3"/>
    <p:sldId id="440" r:id="rId4"/>
    <p:sldId id="441" r:id="rId5"/>
    <p:sldId id="445" r:id="rId6"/>
    <p:sldId id="446" r:id="rId7"/>
    <p:sldId id="442" r:id="rId8"/>
    <p:sldId id="447" r:id="rId9"/>
    <p:sldId id="448" r:id="rId10"/>
    <p:sldId id="443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60" r:id="rId20"/>
    <p:sldId id="458" r:id="rId21"/>
    <p:sldId id="435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7575F1"/>
    <a:srgbClr val="90B0D6"/>
    <a:srgbClr val="9B6BFB"/>
    <a:srgbClr val="7469FD"/>
    <a:srgbClr val="AD8CDA"/>
    <a:srgbClr val="6D7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 autoAdjust="0"/>
    <p:restoredTop sz="74767" autoAdjust="0"/>
  </p:normalViewPr>
  <p:slideViewPr>
    <p:cSldViewPr>
      <p:cViewPr varScale="1">
        <p:scale>
          <a:sx n="73" d="100"/>
          <a:sy n="73" d="100"/>
        </p:scale>
        <p:origin x="1939" y="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6B3B813-A581-48DC-8633-E3C4F4BDBFEB}" type="datetimeFigureOut">
              <a:rPr lang="zh-CN" altLang="en-US"/>
              <a:pPr>
                <a:defRPr/>
              </a:pPr>
              <a:t>2020/10/19</a:t>
            </a:fld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2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8BBDFF6-09F2-4148-9FBE-EAEC59E6E8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01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D5C8545-BBCF-4CE1-B5A0-68AF68001A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4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Semi-Automatic Ground Environment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BDFF6-09F2-4148-9FBE-EAEC59E6E8F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29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四大本质难题肆虐</a:t>
            </a:r>
            <a:r>
              <a:rPr kumimoji="1" lang="mr-IN" altLang="zh-CN" dirty="0"/>
              <a:t>……</a:t>
            </a:r>
            <a:r>
              <a:rPr kumimoji="1" lang="zh-CN" altLang="en-US" dirty="0"/>
              <a:t>危机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BDFF6-09F2-4148-9FBE-EAEC59E6E8F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7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2000" dirty="0"/>
              <a:t>设计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开发； 设计文档化；</a:t>
            </a:r>
            <a:r>
              <a:rPr kumimoji="1" lang="en-US" altLang="zh-CN" sz="2000" dirty="0"/>
              <a:t>build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</a:t>
            </a:r>
            <a:r>
              <a:rPr kumimoji="1" lang="en-US" altLang="zh-CN" sz="2000" baseline="0" dirty="0"/>
              <a:t> twice</a:t>
            </a:r>
            <a:r>
              <a:rPr kumimoji="1" lang="zh-CN" altLang="en-US" sz="2000" baseline="0" dirty="0"/>
              <a:t>， 规划和监控测试，引入客户</a:t>
            </a:r>
            <a:endParaRPr kumimoji="1" lang="en-US" altLang="zh-CN" sz="2000" baseline="0" dirty="0"/>
          </a:p>
          <a:p>
            <a:endParaRPr kumimoji="1" lang="en-US" altLang="zh-CN" sz="2000" baseline="0" dirty="0"/>
          </a:p>
          <a:p>
            <a:r>
              <a:rPr kumimoji="1" lang="en-US" altLang="zh-CN" sz="2000" baseline="0" dirty="0"/>
              <a:t>DOD-Std-2167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BDFF6-09F2-4148-9FBE-EAEC59E6E8F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30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BDFF6-09F2-4148-9FBE-EAEC59E6E8F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0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BDFF6-09F2-4148-9FBE-EAEC59E6E8F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93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BDFF6-09F2-4148-9FBE-EAEC59E6E8F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513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关于人月神话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管理方法与技术的结合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软件过程滞后于软件应用的发展</a:t>
            </a:r>
            <a:r>
              <a:rPr lang="en-US" altLang="zh-CN" dirty="0"/>
              <a:t>——</a:t>
            </a:r>
            <a:r>
              <a:rPr lang="zh-CN" altLang="en-US" dirty="0"/>
              <a:t>问题驱动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迭代式是主流方法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/>
              <a:t>对方法标签敏捷或者非敏捷是有害的。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BDFF6-09F2-4148-9FBE-EAEC59E6E8F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7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2"/>
          <a:stretch>
            <a:fillRect/>
          </a:stretch>
        </p:blipFill>
        <p:spPr bwMode="auto">
          <a:xfrm>
            <a:off x="0" y="1588"/>
            <a:ext cx="9144000" cy="536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gray">
          <a:xfrm>
            <a:off x="0" y="5300663"/>
            <a:ext cx="9144000" cy="144462"/>
          </a:xfrm>
          <a:prstGeom prst="rect">
            <a:avLst/>
          </a:prstGeom>
          <a:solidFill>
            <a:srgbClr val="A9C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188913"/>
            <a:ext cx="3163887" cy="722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403648" y="5589240"/>
            <a:ext cx="6553200" cy="126876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077072"/>
            <a:ext cx="9144000" cy="1224137"/>
          </a:xfrm>
          <a:gradFill>
            <a:gsLst>
              <a:gs pos="0">
                <a:srgbClr val="00607A"/>
              </a:gs>
              <a:gs pos="100000">
                <a:srgbClr val="00607A"/>
              </a:gs>
            </a:gsLst>
            <a:lin ang="0" scaled="1"/>
          </a:gradFill>
          <a:effec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217191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81425-CCE1-4328-BE81-C2432471A1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743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0DF6E-8FBB-43CD-8EC6-681543D905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9546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1DE08-35D9-4D7A-BB5A-4E131C4B3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833666"/>
      </p:ext>
    </p:extLst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8E"/>
                </a:solidFill>
              </a:defRPr>
            </a:lvl1pPr>
            <a:lvl2pPr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2pPr>
            <a:lvl3pPr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3pPr>
            <a:lvl4pPr>
              <a:defRPr>
                <a:solidFill>
                  <a:srgbClr val="00708E"/>
                </a:solidFill>
                <a:latin typeface="+mn-ea"/>
                <a:ea typeface="+mn-ea"/>
              </a:defRPr>
            </a:lvl4pPr>
            <a:lvl5pPr>
              <a:defRPr>
                <a:solidFill>
                  <a:srgbClr val="00708E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AA6EC-6A09-4E3E-B9B9-F7A83E2801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591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42CDC-3AA7-4AAD-BDB2-C8F29CA42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1099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C13FD-12A1-4FD5-AD1F-157FC418A0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359564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8AEEA-8DEA-4184-870D-5EE32F364D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2864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A7CFE-A7A2-4066-A4FA-68E57190DC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4663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D668B-48D4-47BF-9944-0FAD988E7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699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FEC6D-B80A-44B8-9200-8AFF6F2A7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9127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5D733-E0EC-4B5B-942C-9E7C23DF65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74660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solidFill>
            <a:srgbClr val="0060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34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CD3807DF-B24E-477E-9A9D-8F9A8A6DED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144463"/>
          </a:xfrm>
          <a:prstGeom prst="rect">
            <a:avLst/>
          </a:prstGeom>
          <a:solidFill>
            <a:srgbClr val="A9C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0288" y="6453188"/>
            <a:ext cx="1579562" cy="360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63538" indent="-363538" algn="l" rtl="0" eaLnBrk="0" fontAlgn="base" hangingPunct="0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l"/>
        <a:defRPr sz="3200">
          <a:solidFill>
            <a:srgbClr val="00607A"/>
          </a:solidFill>
          <a:latin typeface="+mn-lt"/>
          <a:ea typeface="+mn-ea"/>
          <a:cs typeface="+mn-cs"/>
        </a:defRPr>
      </a:lvl1pPr>
      <a:lvl2pPr marL="715963" indent="-352425" algn="l" rtl="0" eaLnBrk="0" fontAlgn="base" hangingPunct="0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n"/>
        <a:defRPr sz="2800">
          <a:solidFill>
            <a:srgbClr val="00607A"/>
          </a:solidFill>
          <a:latin typeface="+mn-lt"/>
        </a:defRPr>
      </a:lvl2pPr>
      <a:lvl3pPr marL="1079500" indent="-363538" algn="l" rtl="0" eaLnBrk="0" fontAlgn="base" hangingPunct="0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u"/>
        <a:defRPr sz="2400">
          <a:solidFill>
            <a:srgbClr val="00607A"/>
          </a:solidFill>
          <a:latin typeface="+mn-lt"/>
        </a:defRPr>
      </a:lvl3pPr>
      <a:lvl4pPr marL="1431925" indent="-3524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07A"/>
          </a:solidFill>
          <a:latin typeface="+mn-lt"/>
        </a:defRPr>
      </a:lvl4pPr>
      <a:lvl5pPr marL="1795463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607A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2"/>
          <p:cNvSpPr>
            <a:spLocks noGrp="1"/>
          </p:cNvSpPr>
          <p:nvPr>
            <p:ph type="subTitle" idx="1"/>
          </p:nvPr>
        </p:nvSpPr>
        <p:spPr>
          <a:xfrm>
            <a:off x="1403350" y="5589588"/>
            <a:ext cx="6553200" cy="1268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dirty="0">
                <a:ea typeface="宋体" pitchFamily="2" charset="-122"/>
              </a:rPr>
              <a:t>荣国平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dirty="0">
                <a:ea typeface="宋体" pitchFamily="2" charset="-122"/>
              </a:rPr>
              <a:t>南京大学软件学院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>
                <a:ea typeface="宋体" pitchFamily="2" charset="-122"/>
              </a:rPr>
              <a:t>2020 </a:t>
            </a:r>
            <a:r>
              <a:rPr lang="zh-CN" altLang="en-US" dirty="0">
                <a:ea typeface="宋体" pitchFamily="2" charset="-122"/>
              </a:rPr>
              <a:t>年 秋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3075" name="标题 1"/>
          <p:cNvSpPr>
            <a:spLocks noGrp="1"/>
          </p:cNvSpPr>
          <p:nvPr>
            <p:ph type="ctrTitle" sz="quarter"/>
          </p:nvPr>
        </p:nvSpPr>
        <p:spPr>
          <a:xfrm>
            <a:off x="0" y="4076700"/>
            <a:ext cx="9144000" cy="1223963"/>
          </a:xfrm>
          <a:gradFill rotWithShape="0"/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软件工程与</a:t>
            </a:r>
            <a:r>
              <a:rPr lang="zh-CN" altLang="en-US" dirty="0">
                <a:ea typeface="宋体" pitchFamily="2" charset="-122"/>
              </a:rPr>
              <a:t>管理 第二讲</a:t>
            </a:r>
            <a:br>
              <a:rPr lang="en-US" altLang="zh-CN" dirty="0">
                <a:ea typeface="宋体" pitchFamily="2" charset="-122"/>
              </a:rPr>
            </a:br>
            <a:r>
              <a:rPr kumimoji="1" lang="zh-CN" altLang="en-US" dirty="0"/>
              <a:t>软件过程的历史演变和经典工作（一）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软件成为独立产品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945356"/>
            <a:ext cx="8229600" cy="4998244"/>
          </a:xfrm>
        </p:spPr>
        <p:txBody>
          <a:bodyPr/>
          <a:lstStyle/>
          <a:p>
            <a:r>
              <a:rPr lang="zh-CN" altLang="en-US" dirty="0"/>
              <a:t>软件应用特征</a:t>
            </a:r>
            <a:endParaRPr lang="en-US" altLang="zh-CN" dirty="0"/>
          </a:p>
          <a:p>
            <a:pPr lvl="1"/>
            <a:r>
              <a:rPr lang="zh-CN" altLang="en-US" dirty="0"/>
              <a:t>摆脱了硬件束缚（</a:t>
            </a:r>
            <a:r>
              <a:rPr lang="en-US" altLang="zh-CN" dirty="0"/>
              <a:t>OS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功能强大</a:t>
            </a:r>
            <a:endParaRPr lang="en-US" altLang="zh-CN" dirty="0"/>
          </a:p>
          <a:p>
            <a:pPr lvl="1"/>
            <a:r>
              <a:rPr lang="zh-CN" altLang="en-US" dirty="0"/>
              <a:t>规模和复杂度剧增</a:t>
            </a:r>
            <a:endParaRPr lang="en-US" altLang="zh-CN" dirty="0"/>
          </a:p>
          <a:p>
            <a:pPr lvl="1"/>
            <a:r>
              <a:rPr lang="zh-CN" altLang="en-US" dirty="0"/>
              <a:t>个人电脑出现</a:t>
            </a:r>
            <a:r>
              <a:rPr lang="en-US" altLang="zh-CN" dirty="0"/>
              <a:t>             </a:t>
            </a:r>
            <a:r>
              <a:rPr lang="zh-CN" altLang="en-US" dirty="0"/>
              <a:t>普通人成为软件用户</a:t>
            </a:r>
            <a:endParaRPr lang="en-US" altLang="zh-CN" dirty="0"/>
          </a:p>
          <a:p>
            <a:pPr lvl="2"/>
            <a:r>
              <a:rPr lang="zh-CN" altLang="en-US" dirty="0"/>
              <a:t>需求多变</a:t>
            </a:r>
            <a:endParaRPr lang="en-US" altLang="zh-CN" dirty="0"/>
          </a:p>
          <a:p>
            <a:pPr lvl="2"/>
            <a:r>
              <a:rPr lang="zh-CN" altLang="en-US" dirty="0"/>
              <a:t>兼容性要求</a:t>
            </a:r>
            <a:endParaRPr lang="en-US" altLang="zh-CN" dirty="0"/>
          </a:p>
          <a:p>
            <a:pPr lvl="1"/>
            <a:r>
              <a:rPr lang="zh-CN" altLang="en-US" dirty="0"/>
              <a:t>来自市场的压力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cxnSp>
        <p:nvCxnSpPr>
          <p:cNvPr id="6" name="直线箭头连接符 5"/>
          <p:cNvCxnSpPr/>
          <p:nvPr/>
        </p:nvCxnSpPr>
        <p:spPr>
          <a:xfrm>
            <a:off x="3505200" y="3352800"/>
            <a:ext cx="1066800" cy="0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0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96747" y="1447800"/>
            <a:ext cx="8229600" cy="4144962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600" dirty="0"/>
              <a:t>方法之一：形式化方法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方法之二：结构化程序设计和瀑布模型</a:t>
            </a:r>
            <a:endParaRPr lang="en-US" altLang="zh-CN" sz="3600" dirty="0"/>
          </a:p>
          <a:p>
            <a:pPr marL="0" indent="0" algn="ctr"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0189091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043" y="1066800"/>
            <a:ext cx="5877278" cy="453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279" y="2345892"/>
            <a:ext cx="3266722" cy="24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665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1919287"/>
          </a:xfrm>
        </p:spPr>
        <p:txBody>
          <a:bodyPr/>
          <a:lstStyle/>
          <a:p>
            <a:r>
              <a:rPr kumimoji="1" lang="zh-CN" altLang="en-US" dirty="0"/>
              <a:t>问题和不足（效率和质量）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形式化在扩展性和可用性方面存在不足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瀑布模型成为一个重文档，慢节奏的过程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19400"/>
            <a:ext cx="5575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112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6705600" cy="471487"/>
          </a:xfrm>
        </p:spPr>
        <p:txBody>
          <a:bodyPr/>
          <a:lstStyle/>
          <a:p>
            <a:r>
              <a:rPr kumimoji="1" lang="zh-CN" altLang="en-US" dirty="0"/>
              <a:t>成熟度模型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1" y="16002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240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CMMI</a:t>
            </a:r>
            <a:r>
              <a:rPr kumimoji="1" lang="zh-CN" altLang="en-US" dirty="0"/>
              <a:t>不是过程优劣的标准，也不适合用作公司之间的能力比较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/>
              <a:t>该如何看待</a:t>
            </a:r>
            <a:r>
              <a:rPr kumimoji="1" lang="en-US" altLang="zh-CN"/>
              <a:t>CMMI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 Agile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65321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网络化和服务化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286" y="1066800"/>
            <a:ext cx="8229600" cy="2909887"/>
          </a:xfrm>
        </p:spPr>
        <p:txBody>
          <a:bodyPr/>
          <a:lstStyle/>
          <a:p>
            <a:r>
              <a:rPr kumimoji="1" lang="zh-CN" altLang="en-US" dirty="0"/>
              <a:t>软件应用特征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功能更复杂，规模更大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用户数量急剧增加（这会带来什么问题？）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快速演化和需求不确定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分发方式的变化（</a:t>
            </a:r>
            <a:r>
              <a:rPr kumimoji="1" lang="en-US" altLang="zh-CN" dirty="0"/>
              <a:t>SaaS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03449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52513"/>
            <a:ext cx="8458200" cy="5348287"/>
          </a:xfrm>
        </p:spPr>
        <p:txBody>
          <a:bodyPr/>
          <a:lstStyle/>
          <a:p>
            <a:pPr marL="0" indent="0" algn="just">
              <a:buNone/>
            </a:pPr>
            <a:endParaRPr kumimoji="1" lang="en-US" altLang="zh-CN" dirty="0"/>
          </a:p>
          <a:p>
            <a:pPr marL="0" indent="0" algn="just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zh-CN" altLang="en-US" sz="4000" b="1" dirty="0">
                <a:solidFill>
                  <a:srgbClr val="FF0000"/>
                </a:solidFill>
              </a:rPr>
              <a:t>迭代式：大型软件系统的开发过程也是一个逐步学习和交流</a:t>
            </a:r>
            <a:r>
              <a:rPr kumimoji="1" lang="zh-CN" altLang="en-US" sz="4000" b="1">
                <a:solidFill>
                  <a:srgbClr val="FF0000"/>
                </a:solidFill>
              </a:rPr>
              <a:t>的过程；软件</a:t>
            </a:r>
            <a:r>
              <a:rPr kumimoji="1" lang="zh-CN" altLang="en-US" sz="4000" b="1" dirty="0">
                <a:solidFill>
                  <a:srgbClr val="FF0000"/>
                </a:solidFill>
              </a:rPr>
              <a:t>系统的交付不是一次完成，而是通过多个迭代周期，逐步来完成交付。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84229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039792"/>
            <a:ext cx="4019107" cy="320040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200" y="1039792"/>
            <a:ext cx="8686800" cy="5056208"/>
          </a:xfrm>
        </p:spPr>
        <p:txBody>
          <a:bodyPr/>
          <a:lstStyle/>
          <a:p>
            <a:r>
              <a:rPr kumimoji="1" lang="zh-CN" altLang="en-US" dirty="0"/>
              <a:t>雪鸟会议和敏捷宣言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个体和互动胜过流程和工具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可以工作的软件胜过详尽的文档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客户合作胜过合同谈判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响应变化胜过遵循计划</a:t>
            </a:r>
            <a:endParaRPr kumimoji="1" lang="en-US" altLang="zh-CN" dirty="0"/>
          </a:p>
          <a:p>
            <a:pPr marL="363538" lvl="1" indent="0">
              <a:buNone/>
            </a:pPr>
            <a:endParaRPr kumimoji="1" lang="en-US" altLang="zh-CN" dirty="0"/>
          </a:p>
          <a:p>
            <a:pPr marL="363538" lvl="1" indent="0">
              <a:buNone/>
            </a:pPr>
            <a:r>
              <a:rPr kumimoji="1" lang="zh-CN" altLang="en-US" i="1" dirty="0">
                <a:solidFill>
                  <a:srgbClr val="FF0000"/>
                </a:solidFill>
              </a:rPr>
              <a:t>“</a:t>
            </a:r>
            <a:r>
              <a:rPr lang="zh-CN" altLang="en-US" i="1" dirty="0">
                <a:solidFill>
                  <a:srgbClr val="FF0000"/>
                </a:solidFill>
              </a:rPr>
              <a:t>也就是说，尽管右项有其价值，</a:t>
            </a:r>
            <a:br>
              <a:rPr lang="zh-CN" altLang="en-US" i="1" dirty="0">
                <a:solidFill>
                  <a:srgbClr val="FF0000"/>
                </a:solidFill>
              </a:rPr>
            </a:br>
            <a:r>
              <a:rPr lang="zh-CN" altLang="en-US" i="1" dirty="0">
                <a:solidFill>
                  <a:srgbClr val="FF0000"/>
                </a:solidFill>
              </a:rPr>
              <a:t>我们更重视左项的价值。</a:t>
            </a:r>
            <a:r>
              <a:rPr lang="en-US" altLang="zh-CN" i="1" dirty="0">
                <a:solidFill>
                  <a:srgbClr val="FF0000"/>
                </a:solidFill>
              </a:rPr>
              <a:t> That is, while there is value in the items on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the right, we value the items on the left more</a:t>
            </a:r>
            <a:r>
              <a:rPr kumimoji="1" lang="zh-CN" altLang="en-US" i="1" dirty="0">
                <a:solidFill>
                  <a:srgbClr val="FF0000"/>
                </a:solidFill>
              </a:rPr>
              <a:t>”</a:t>
            </a:r>
            <a:endParaRPr kumimoji="1" lang="en-US" altLang="zh-C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764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200" y="1039792"/>
            <a:ext cx="8686800" cy="5056208"/>
          </a:xfrm>
        </p:spPr>
        <p:txBody>
          <a:bodyPr/>
          <a:lstStyle/>
          <a:p>
            <a:r>
              <a:rPr kumimoji="1" lang="en-US" altLang="zh-CN" dirty="0"/>
              <a:t>XP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eXtreme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Programing</a:t>
            </a:r>
            <a:r>
              <a:rPr kumimoji="1" lang="zh-CN" altLang="en-US" dirty="0"/>
              <a:t>）</a:t>
            </a:r>
            <a:r>
              <a:rPr kumimoji="1" lang="en-US" altLang="zh-CN" dirty="0"/>
              <a:t> 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偏重于一些工程实践的描述</a:t>
            </a:r>
            <a:endParaRPr kumimoji="1" lang="en-US" altLang="zh-CN" dirty="0"/>
          </a:p>
          <a:p>
            <a:r>
              <a:rPr kumimoji="1" lang="en-US" altLang="zh-CN" dirty="0"/>
              <a:t>SCRUM</a:t>
            </a:r>
          </a:p>
          <a:p>
            <a:pPr lvl="1"/>
            <a:r>
              <a:rPr kumimoji="1" lang="zh-CN" altLang="en-US" dirty="0"/>
              <a:t>管理框架和管理实践</a:t>
            </a:r>
            <a:endParaRPr kumimoji="1" lang="en-US" altLang="zh-CN" dirty="0"/>
          </a:p>
          <a:p>
            <a:r>
              <a:rPr kumimoji="1" lang="en-US" altLang="zh-CN" dirty="0"/>
              <a:t>Kanban</a:t>
            </a:r>
          </a:p>
          <a:p>
            <a:pPr lvl="1"/>
            <a:r>
              <a:rPr kumimoji="1" lang="zh-CN" altLang="en-US" dirty="0"/>
              <a:t>精益生产（丰田制造法）的具体实现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可视化工作流、限定</a:t>
            </a:r>
            <a:r>
              <a:rPr kumimoji="1" lang="en-US" altLang="zh-CN" dirty="0"/>
              <a:t>WIP</a:t>
            </a:r>
            <a:r>
              <a:rPr kumimoji="1" lang="zh-CN" altLang="en-US" dirty="0"/>
              <a:t>、管理周期时间</a:t>
            </a:r>
            <a:endParaRPr kumimoji="1" lang="en-US" altLang="zh-CN" dirty="0"/>
          </a:p>
          <a:p>
            <a:endParaRPr kumimoji="1" lang="en-US" altLang="zh-CN" dirty="0"/>
          </a:p>
          <a:p>
            <a:pPr marL="363538" lvl="1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08685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再读</a:t>
            </a:r>
            <a:r>
              <a:rPr kumimoji="1" lang="en-US" altLang="zh-CN" dirty="0"/>
              <a:t>《</a:t>
            </a:r>
            <a:r>
              <a:rPr kumimoji="1" lang="zh-CN" altLang="en-US" dirty="0"/>
              <a:t>没有银弹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58200" cy="5348287"/>
          </a:xfrm>
        </p:spPr>
        <p:txBody>
          <a:bodyPr/>
          <a:lstStyle/>
          <a:p>
            <a:r>
              <a:rPr kumimoji="1" lang="zh-CN" altLang="en-US" dirty="0"/>
              <a:t>软件开发有很多困难，但是本质难题是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不可见性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复杂性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可变性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一致性</a:t>
            </a:r>
            <a:endParaRPr kumimoji="1" lang="en-US" altLang="zh-CN" dirty="0"/>
          </a:p>
          <a:p>
            <a:r>
              <a:rPr kumimoji="1" lang="zh-CN" altLang="en-US" dirty="0"/>
              <a:t>进一步分析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三个本质难题因项目而异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四大本质难题相互促进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本质难题变化带动软件方法（过程）演变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61481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 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52513"/>
            <a:ext cx="8991600" cy="5348287"/>
          </a:xfrm>
        </p:spPr>
        <p:txBody>
          <a:bodyPr/>
          <a:lstStyle/>
          <a:p>
            <a:r>
              <a:rPr kumimoji="1" lang="zh-CN" altLang="en-US" sz="2800" dirty="0"/>
              <a:t>开源软件开发方法：</a:t>
            </a:r>
            <a:r>
              <a:rPr lang="zh-CN" altLang="zh-CN" sz="2800" dirty="0"/>
              <a:t>是一种基于并行开发模式的软件开发的组织与管理方式 </a:t>
            </a:r>
            <a:endParaRPr kumimoji="1" lang="en-US" altLang="zh-CN" sz="2800" dirty="0"/>
          </a:p>
          <a:p>
            <a:pPr lvl="1"/>
            <a:r>
              <a:rPr lang="zh-CN" altLang="zh-CN" sz="2400" i="1" dirty="0">
                <a:solidFill>
                  <a:srgbClr val="FF0000"/>
                </a:solidFill>
              </a:rPr>
              <a:t>“</a:t>
            </a:r>
            <a:r>
              <a:rPr lang="en-US" altLang="zh-CN" sz="2400" i="1" dirty="0">
                <a:solidFill>
                  <a:srgbClr val="FF0000"/>
                </a:solidFill>
              </a:rPr>
              <a:t>Linus </a:t>
            </a:r>
            <a:r>
              <a:rPr lang="zh-CN" altLang="zh-CN" sz="2400" i="1" dirty="0">
                <a:solidFill>
                  <a:srgbClr val="FF0000"/>
                </a:solidFill>
              </a:rPr>
              <a:t>定律”：“如果有足够多的</a:t>
            </a:r>
            <a:r>
              <a:rPr lang="en-US" altLang="zh-CN" sz="2400" i="1" dirty="0">
                <a:solidFill>
                  <a:srgbClr val="FF0000"/>
                </a:solidFill>
              </a:rPr>
              <a:t>beta</a:t>
            </a:r>
            <a:r>
              <a:rPr lang="zh-CN" altLang="zh-CN" sz="2400" i="1" dirty="0">
                <a:solidFill>
                  <a:srgbClr val="FF0000"/>
                </a:solidFill>
              </a:rPr>
              <a:t>测试者和合作开发者，几乎所有问题都会很快显现，然后自然有人会把它解决。”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i="1" dirty="0">
                <a:solidFill>
                  <a:srgbClr val="FF0000"/>
                </a:solidFill>
              </a:rPr>
              <a:t>“早发布，常发布，倾听用户的反馈 ”、“把你的用户当成开发合作者对待，如果想让代码质量快速提升并有效排错，这是最省心的途径”、“设计上的完美不是没有东西可以再加，而是没有东西可以再减”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代码管理：</a:t>
            </a:r>
            <a:r>
              <a:rPr lang="zh-CN" altLang="zh-CN" sz="2400" dirty="0"/>
              <a:t>严格的代码提交社区审核制度 </a:t>
            </a:r>
            <a:endParaRPr lang="en-US" altLang="zh-CN" sz="2400" dirty="0"/>
          </a:p>
          <a:p>
            <a:r>
              <a:rPr kumimoji="1" lang="zh-CN" altLang="en-US" sz="2800" dirty="0"/>
              <a:t>一些演化</a:t>
            </a:r>
            <a:endParaRPr kumimoji="1" lang="en-US" altLang="zh-CN" sz="2800" dirty="0"/>
          </a:p>
          <a:p>
            <a:pPr lvl="1"/>
            <a:r>
              <a:rPr kumimoji="1" lang="zh-CN" altLang="en-US" dirty="0"/>
              <a:t>内部开源（</a:t>
            </a:r>
            <a:r>
              <a:rPr kumimoji="1" lang="en-US" altLang="zh-CN" dirty="0"/>
              <a:t>inner source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众包</a:t>
            </a:r>
            <a:r>
              <a:rPr kumimoji="1" lang="en-US" altLang="zh-CN" dirty="0"/>
              <a:t>(Crowdsourcing)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1449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思考和讨论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195887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0B48FA-3F11-49A7-87EC-8120649FE95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36630" y="1157468"/>
            <a:ext cx="8686800" cy="505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353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07A"/>
              </a:buClr>
              <a:buFont typeface="Wingdings" pitchFamily="2" charset="2"/>
              <a:buChar char="l"/>
              <a:defRPr sz="3200">
                <a:solidFill>
                  <a:srgbClr val="00708E"/>
                </a:solidFill>
                <a:latin typeface="+mn-lt"/>
                <a:ea typeface="+mn-ea"/>
                <a:cs typeface="+mn-cs"/>
              </a:defRPr>
            </a:lvl1pPr>
            <a:lvl2pPr marL="715963" indent="-352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07A"/>
              </a:buClr>
              <a:buFont typeface="Wingdings" pitchFamily="2" charset="2"/>
              <a:buChar char="n"/>
              <a:defRPr sz="2800">
                <a:solidFill>
                  <a:srgbClr val="00708E"/>
                </a:solidFill>
                <a:latin typeface="+mn-ea"/>
                <a:ea typeface="+mn-ea"/>
              </a:defRPr>
            </a:lvl2pPr>
            <a:lvl3pPr marL="1079500" indent="-363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07A"/>
              </a:buClr>
              <a:buFont typeface="Wingdings" pitchFamily="2" charset="2"/>
              <a:buChar char="u"/>
              <a:defRPr sz="2400">
                <a:solidFill>
                  <a:srgbClr val="00708E"/>
                </a:solidFill>
                <a:latin typeface="+mn-ea"/>
                <a:ea typeface="+mn-ea"/>
              </a:defRPr>
            </a:lvl3pPr>
            <a:lvl4pPr marL="1431925" indent="-3524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708E"/>
                </a:solidFill>
                <a:latin typeface="+mn-ea"/>
                <a:ea typeface="+mn-ea"/>
              </a:defRPr>
            </a:lvl4pPr>
            <a:lvl5pPr marL="1795463" indent="-363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000">
                <a:solidFill>
                  <a:srgbClr val="00708E"/>
                </a:solidFill>
                <a:latin typeface="+mn-ea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kumimoji="1" lang="en-US" altLang="zh-CN" sz="3600" kern="0" dirty="0"/>
          </a:p>
          <a:p>
            <a:pPr marL="0" indent="0">
              <a:buNone/>
            </a:pPr>
            <a:endParaRPr kumimoji="1" lang="en-US" altLang="zh-CN" sz="3600" kern="0" dirty="0"/>
          </a:p>
          <a:p>
            <a:pPr marL="0" indent="0">
              <a:buNone/>
            </a:pPr>
            <a:r>
              <a:rPr kumimoji="1" lang="zh-CN" altLang="en-US" kern="0"/>
              <a:t>从</a:t>
            </a:r>
            <a:r>
              <a:rPr kumimoji="1" lang="zh-CN" altLang="en-US" kern="0" dirty="0"/>
              <a:t>软件发展的三大历史阶段以及软件过程的演变当中，我们可以总结出哪些规律性的东西？</a:t>
            </a:r>
            <a:endParaRPr kumimoji="1" lang="en-US" altLang="zh-CN" kern="0" dirty="0"/>
          </a:p>
          <a:p>
            <a:pPr marL="363538" lvl="1" indent="0">
              <a:buFont typeface="Wingdings" pitchFamily="2" charset="2"/>
              <a:buNone/>
            </a:pPr>
            <a:endParaRPr kumimoji="1" lang="en-US" altLang="zh-CN" sz="3600" kern="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软件发展三大阶段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" y="3805480"/>
            <a:ext cx="8991600" cy="2442920"/>
          </a:xfrm>
        </p:spPr>
        <p:txBody>
          <a:bodyPr/>
          <a:lstStyle/>
          <a:p>
            <a:r>
              <a:rPr kumimoji="1" lang="zh-CN" altLang="en-US" dirty="0"/>
              <a:t>软硬件一体化阶段（</a:t>
            </a:r>
            <a:r>
              <a:rPr kumimoji="1" lang="en-US" altLang="zh-CN" dirty="0"/>
              <a:t>50</a:t>
            </a:r>
            <a:r>
              <a:rPr kumimoji="1" lang="zh-CN" altLang="en-US" dirty="0"/>
              <a:t>年代</a:t>
            </a:r>
            <a:r>
              <a:rPr kumimoji="1" lang="en-US" altLang="zh-CN" dirty="0"/>
              <a:t>~70</a:t>
            </a:r>
            <a:r>
              <a:rPr kumimoji="1" lang="zh-CN" altLang="en-US" dirty="0"/>
              <a:t>年代）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软件完全依附于硬件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软件作坊</a:t>
            </a:r>
            <a:endParaRPr kumimoji="1" lang="en-US" altLang="zh-CN" dirty="0"/>
          </a:p>
          <a:p>
            <a:r>
              <a:rPr kumimoji="1" lang="zh-CN" altLang="en-US" dirty="0"/>
              <a:t>软件成为独立的产品（</a:t>
            </a:r>
            <a:r>
              <a:rPr kumimoji="1" lang="en-US" altLang="zh-CN" dirty="0"/>
              <a:t>70</a:t>
            </a:r>
            <a:r>
              <a:rPr kumimoji="1" lang="zh-CN" altLang="en-US" dirty="0"/>
              <a:t>年代</a:t>
            </a:r>
            <a:r>
              <a:rPr kumimoji="1" lang="en-US" altLang="zh-CN" dirty="0"/>
              <a:t>~90</a:t>
            </a:r>
            <a:r>
              <a:rPr kumimoji="1" lang="zh-CN" altLang="en-US" dirty="0"/>
              <a:t>年代）</a:t>
            </a:r>
            <a:endParaRPr kumimoji="1" lang="en-US" altLang="zh-CN" dirty="0"/>
          </a:p>
          <a:p>
            <a:r>
              <a:rPr kumimoji="1" lang="zh-CN" altLang="en-US" dirty="0"/>
              <a:t>网络化和服务化（</a:t>
            </a:r>
            <a:r>
              <a:rPr kumimoji="1" lang="en-US" altLang="zh-CN" dirty="0"/>
              <a:t>90</a:t>
            </a:r>
            <a:r>
              <a:rPr kumimoji="1" lang="zh-CN" altLang="en-US" dirty="0"/>
              <a:t>年代中期迄今）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4869509" cy="27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092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软件完全依附于硬件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43000"/>
            <a:ext cx="6705600" cy="4191000"/>
          </a:xfrm>
        </p:spPr>
        <p:txBody>
          <a:bodyPr/>
          <a:lstStyle/>
          <a:p>
            <a:r>
              <a:rPr lang="zh-CN" altLang="en-US" dirty="0"/>
              <a:t>软件应用典型特征</a:t>
            </a:r>
            <a:endParaRPr lang="en-US" altLang="zh-CN" dirty="0"/>
          </a:p>
          <a:p>
            <a:pPr lvl="1"/>
            <a:r>
              <a:rPr lang="zh-CN" altLang="en-US" dirty="0"/>
              <a:t>软件支持硬件完成计算任务</a:t>
            </a:r>
            <a:endParaRPr lang="en-US" altLang="zh-CN" dirty="0"/>
          </a:p>
          <a:p>
            <a:pPr lvl="1"/>
            <a:r>
              <a:rPr lang="zh-CN" altLang="en-US" dirty="0"/>
              <a:t>功能单一</a:t>
            </a:r>
            <a:endParaRPr lang="en-US" altLang="zh-CN" dirty="0"/>
          </a:p>
          <a:p>
            <a:pPr lvl="1"/>
            <a:r>
              <a:rPr lang="zh-CN" altLang="en-US" dirty="0"/>
              <a:t>复杂度有限</a:t>
            </a:r>
            <a:endParaRPr lang="en-US" altLang="zh-CN" dirty="0"/>
          </a:p>
          <a:p>
            <a:pPr lvl="1"/>
            <a:r>
              <a:rPr lang="zh-CN" altLang="en-US" dirty="0"/>
              <a:t>几乎不需要需求变更</a:t>
            </a:r>
            <a:endParaRPr lang="en-US" altLang="zh-CN" dirty="0"/>
          </a:p>
          <a:p>
            <a:r>
              <a:rPr lang="zh-CN" altLang="en-US" dirty="0"/>
              <a:t>软件开发典型特征</a:t>
            </a:r>
            <a:endParaRPr lang="en-US" altLang="zh-CN" dirty="0"/>
          </a:p>
          <a:p>
            <a:pPr lvl="1"/>
            <a:r>
              <a:rPr lang="zh-CN" altLang="en-US" dirty="0"/>
              <a:t>硬件太贵</a:t>
            </a:r>
            <a:endParaRPr lang="en-US" altLang="zh-CN" dirty="0"/>
          </a:p>
          <a:p>
            <a:pPr lvl="1"/>
            <a:r>
              <a:rPr lang="zh-CN" altLang="en-US" dirty="0"/>
              <a:t>团队以硬件工程师和数学家为主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4728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43000"/>
            <a:ext cx="803515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312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96747" y="1447800"/>
            <a:ext cx="8229600" cy="4144962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000" dirty="0"/>
              <a:t>“Measure</a:t>
            </a:r>
            <a:r>
              <a:rPr lang="zh-CN" altLang="en-US" sz="4000" dirty="0"/>
              <a:t> </a:t>
            </a:r>
            <a:r>
              <a:rPr lang="en-US" altLang="zh-CN" sz="4000" dirty="0"/>
              <a:t>twice, cut once”</a:t>
            </a:r>
          </a:p>
        </p:txBody>
      </p:sp>
    </p:spTree>
    <p:extLst>
      <p:ext uri="{BB962C8B-B14F-4D97-AF65-F5344CB8AC3E}">
        <p14:creationId xmlns:p14="http://schemas.microsoft.com/office/powerpoint/2010/main" val="16903313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软件作坊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2838"/>
            <a:ext cx="8229600" cy="5348287"/>
          </a:xfrm>
        </p:spPr>
        <p:txBody>
          <a:bodyPr/>
          <a:lstStyle/>
          <a:p>
            <a:r>
              <a:rPr lang="zh-CN" altLang="en-US" dirty="0"/>
              <a:t>软件应用典型特征</a:t>
            </a:r>
            <a:endParaRPr lang="en-US" altLang="zh-CN" dirty="0"/>
          </a:p>
          <a:p>
            <a:pPr lvl="1"/>
            <a:r>
              <a:rPr kumimoji="1" lang="zh-CN" altLang="en-US" dirty="0"/>
              <a:t>功能简单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规模小</a:t>
            </a:r>
            <a:endParaRPr kumimoji="1" lang="en-US" altLang="zh-CN" dirty="0"/>
          </a:p>
          <a:p>
            <a:r>
              <a:rPr kumimoji="1" lang="zh-CN" altLang="en-US" dirty="0"/>
              <a:t>软件开发典型特征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很多非专业领域的人员涌入软件开发领域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高级程序语言出现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质疑权威文化盛行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7961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典型软件过程和实践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96747" y="1447800"/>
            <a:ext cx="8229600" cy="4144962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000" dirty="0"/>
              <a:t>“Code and fix”</a:t>
            </a:r>
          </a:p>
        </p:txBody>
      </p:sp>
    </p:spTree>
    <p:extLst>
      <p:ext uri="{BB962C8B-B14F-4D97-AF65-F5344CB8AC3E}">
        <p14:creationId xmlns:p14="http://schemas.microsoft.com/office/powerpoint/2010/main" val="2595184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软件危机和软件工程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AA6EC-6A09-4E3E-B9B9-F7A83E2801B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96747" y="1447800"/>
            <a:ext cx="7809053" cy="4114800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4000" dirty="0"/>
              <a:t>“Code and fix”</a:t>
            </a:r>
            <a:r>
              <a:rPr lang="zh-CN" altLang="en-US" sz="4000" dirty="0"/>
              <a:t> 不适合大型软件项目开发！</a:t>
            </a:r>
            <a:endParaRPr lang="en-US" altLang="zh-CN" sz="4000" dirty="0"/>
          </a:p>
          <a:p>
            <a:pPr marL="0" indent="0" algn="ctr"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6260665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owerPoint Templat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9217</TotalTime>
  <Words>803</Words>
  <Application>Microsoft Office PowerPoint</Application>
  <PresentationFormat>全屏显示(4:3)</PresentationFormat>
  <Paragraphs>152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Arial</vt:lpstr>
      <vt:lpstr>Calibri</vt:lpstr>
      <vt:lpstr>Mangal</vt:lpstr>
      <vt:lpstr>Verdana</vt:lpstr>
      <vt:lpstr>Wingdings</vt:lpstr>
      <vt:lpstr>PowerPoint Template</vt:lpstr>
      <vt:lpstr>软件工程与管理 第二讲 软件过程的历史演变和经典工作（一）</vt:lpstr>
      <vt:lpstr>再读《没有银弹》</vt:lpstr>
      <vt:lpstr>软件发展三大阶段</vt:lpstr>
      <vt:lpstr>软件完全依附于硬件</vt:lpstr>
      <vt:lpstr>典型软件过程和实践（1）</vt:lpstr>
      <vt:lpstr>典型软件过程和实践（2）</vt:lpstr>
      <vt:lpstr>软件作坊</vt:lpstr>
      <vt:lpstr>典型软件过程和实践</vt:lpstr>
      <vt:lpstr>软件危机和软件工程</vt:lpstr>
      <vt:lpstr>软件成为独立产品</vt:lpstr>
      <vt:lpstr>典型软件过程和实践（1）</vt:lpstr>
      <vt:lpstr>典型软件过程和实践（2）</vt:lpstr>
      <vt:lpstr>典型软件过程和实践（3）</vt:lpstr>
      <vt:lpstr>典型软件过程和实践（4）</vt:lpstr>
      <vt:lpstr>一些讨论</vt:lpstr>
      <vt:lpstr>网络化和服务化</vt:lpstr>
      <vt:lpstr>典型软件过程和实践（1）</vt:lpstr>
      <vt:lpstr>典型软件过程和实践（2）</vt:lpstr>
      <vt:lpstr>典型软件过程和实践（3）</vt:lpstr>
      <vt:lpstr>典型软件过程和实践 （4）</vt:lpstr>
      <vt:lpstr>思考和讨论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ronggp</dc:creator>
  <cp:lastModifiedBy>guoping rong</cp:lastModifiedBy>
  <cp:revision>197</cp:revision>
  <cp:lastPrinted>1601-01-01T00:00:00Z</cp:lastPrinted>
  <dcterms:created xsi:type="dcterms:W3CDTF">1601-01-01T00:00:00Z</dcterms:created>
  <dcterms:modified xsi:type="dcterms:W3CDTF">2020-10-19T02:27:16Z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