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hyperlink" Target="mailto:dongshao@nju.edu.cn" TargetMode="Externa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55588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pic>
        <p:nvPicPr>
          <p:cNvPr id="13" name="01校标.jpg" descr="01校标.jpg"/>
          <p:cNvPicPr>
            <a:picLocks noChangeAspect="1"/>
          </p:cNvPicPr>
          <p:nvPr/>
        </p:nvPicPr>
        <p:blipFill>
          <a:blip r:embed="rId2">
            <a:extLst/>
          </a:blip>
          <a:stretch>
            <a:fillRect/>
          </a:stretch>
        </p:blipFill>
        <p:spPr>
          <a:xfrm>
            <a:off x="6144830" y="6798006"/>
            <a:ext cx="715140" cy="896520"/>
          </a:xfrm>
          <a:prstGeom prst="rect">
            <a:avLst/>
          </a:prstGeom>
          <a:ln w="12700">
            <a:miter lim="400000"/>
          </a:ln>
        </p:spPr>
      </p:pic>
      <p:sp>
        <p:nvSpPr>
          <p:cNvPr id="14" name="dongshao@nju.edu.cn"/>
          <p:cNvSpPr txBox="1"/>
          <p:nvPr/>
        </p:nvSpPr>
        <p:spPr>
          <a:xfrm>
            <a:off x="5172335" y="8209189"/>
            <a:ext cx="2660130" cy="4126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u="sng">
                <a:solidFill>
                  <a:srgbClr val="5E5E5E"/>
                </a:solidFill>
                <a:latin typeface="Helvetica"/>
                <a:ea typeface="Helvetica"/>
                <a:cs typeface="Helvetica"/>
                <a:sym typeface="Helvetica"/>
                <a:hlinkClick r:id="rId3" invalidUrl="" action="" tgtFrame="" tooltip="" history="1" highlightClick="0" endSnd="0"/>
              </a:defRPr>
            </a:lvl1pPr>
          </a:lstStyle>
          <a:p>
            <a:pPr>
              <a:defRPr u="none"/>
            </a:pPr>
            <a:r>
              <a:rPr u="sng">
                <a:hlinkClick r:id="rId3" invalidUrl="" action="" tgtFrame="" tooltip="" history="1" highlightClick="0" endSnd="0"/>
              </a:rPr>
              <a:t>dongshao@nju.edu.cn</a:t>
            </a:r>
          </a:p>
        </p:txBody>
      </p:sp>
      <p:sp>
        <p:nvSpPr>
          <p:cNvPr id="15"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6"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7" name="“在此键入引文。”"/>
          <p:cNvSpPr txBox="1"/>
          <p:nvPr>
            <p:ph type="body" sz="quarter" idx="22"/>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5" name="图像"/>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2" name="图像"/>
          <p:cNvSpPr/>
          <p:nvPr>
            <p:ph type="pic" idx="21"/>
          </p:nvPr>
        </p:nvSpPr>
        <p:spPr>
          <a:xfrm>
            <a:off x="1622088" y="289099"/>
            <a:ext cx="9753603" cy="6505789"/>
          </a:xfrm>
          <a:prstGeom prst="rect">
            <a:avLst/>
          </a:prstGeom>
        </p:spPr>
        <p:txBody>
          <a:bodyPr lIns="91439" tIns="45719" rIns="91439" bIns="45719" anchor="t">
            <a:noAutofit/>
          </a:bodyPr>
          <a:lstStyle/>
          <a:p>
            <a:pPr/>
          </a:p>
        </p:txBody>
      </p:sp>
      <p:sp>
        <p:nvSpPr>
          <p:cNvPr id="23" name="标题文本"/>
          <p:cNvSpPr txBox="1"/>
          <p:nvPr>
            <p:ph type="title"/>
          </p:nvPr>
        </p:nvSpPr>
        <p:spPr>
          <a:xfrm>
            <a:off x="1270000" y="6718300"/>
            <a:ext cx="10464800" cy="1422400"/>
          </a:xfrm>
          <a:prstGeom prst="rect">
            <a:avLst/>
          </a:prstGeom>
        </p:spPr>
        <p:txBody>
          <a:bodyPr anchor="b"/>
          <a:lstStyle/>
          <a:p>
            <a:pPr/>
            <a:r>
              <a:t>标题文本</a:t>
            </a:r>
          </a:p>
        </p:txBody>
      </p:sp>
      <p:sp>
        <p:nvSpPr>
          <p:cNvPr id="24"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2" name="标题文本"/>
          <p:cNvSpPr txBox="1"/>
          <p:nvPr>
            <p:ph type="title"/>
          </p:nvPr>
        </p:nvSpPr>
        <p:spPr>
          <a:xfrm>
            <a:off x="1270000" y="3225800"/>
            <a:ext cx="10464800" cy="3302000"/>
          </a:xfrm>
          <a:prstGeom prst="rect">
            <a:avLst/>
          </a:prstGeom>
        </p:spPr>
        <p:txBody>
          <a:bodyPr/>
          <a:lstStyle/>
          <a:p>
            <a:pPr/>
            <a:r>
              <a:t>标题文本</a:t>
            </a:r>
          </a:p>
        </p:txBody>
      </p:sp>
      <p:sp>
        <p:nvSpPr>
          <p:cNvPr id="3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40" name="图像"/>
          <p:cNvSpPr/>
          <p:nvPr>
            <p:ph type="pic" idx="21"/>
          </p:nvPr>
        </p:nvSpPr>
        <p:spPr>
          <a:xfrm>
            <a:off x="2263775" y="613833"/>
            <a:ext cx="12401550" cy="8267701"/>
          </a:xfrm>
          <a:prstGeom prst="rect">
            <a:avLst/>
          </a:prstGeom>
        </p:spPr>
        <p:txBody>
          <a:bodyPr lIns="91439" tIns="45719" rIns="91439" bIns="45719" anchor="t">
            <a:noAutofit/>
          </a:bodyPr>
          <a:lstStyle/>
          <a:p>
            <a:pPr/>
          </a:p>
        </p:txBody>
      </p:sp>
      <p:sp>
        <p:nvSpPr>
          <p:cNvPr id="41"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2"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50" name="标题文本"/>
          <p:cNvSpPr txBox="1"/>
          <p:nvPr>
            <p:ph type="title"/>
          </p:nvPr>
        </p:nvSpPr>
        <p:spPr>
          <a:prstGeom prst="rect">
            <a:avLst/>
          </a:prstGeom>
        </p:spPr>
        <p:txBody>
          <a:bodyPr/>
          <a:lstStyle/>
          <a:p>
            <a:pPr/>
            <a:r>
              <a:t>标题文本</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8" name="标题文本"/>
          <p:cNvSpPr txBox="1"/>
          <p:nvPr>
            <p:ph type="title"/>
          </p:nvPr>
        </p:nvSpPr>
        <p:spPr>
          <a:xfrm>
            <a:off x="952500" y="254000"/>
            <a:ext cx="11099800" cy="1340326"/>
          </a:xfrm>
          <a:prstGeom prst="rect">
            <a:avLst/>
          </a:prstGeom>
        </p:spPr>
        <p:txBody>
          <a:bodyPr/>
          <a:lstStyle/>
          <a:p>
            <a:pPr/>
            <a:r>
              <a:t>标题文本</a:t>
            </a:r>
          </a:p>
        </p:txBody>
      </p:sp>
      <p:sp>
        <p:nvSpPr>
          <p:cNvPr id="59" name="正文级别 1…"/>
          <p:cNvSpPr txBox="1"/>
          <p:nvPr>
            <p:ph type="body" idx="1"/>
          </p:nvPr>
        </p:nvSpPr>
        <p:spPr>
          <a:xfrm>
            <a:off x="952500" y="1768495"/>
            <a:ext cx="11099800" cy="7108805"/>
          </a:xfrm>
          <a:prstGeom prst="rect">
            <a:avLst/>
          </a:prstGeom>
        </p:spPr>
        <p:txBody>
          <a:bodyPr/>
          <a:lstStyle>
            <a:lvl1pPr marL="254000" indent="-254000">
              <a:spcBef>
                <a:spcPts val="2800"/>
              </a:spcBef>
            </a:lvl1pPr>
            <a:lvl2pPr marL="698500" indent="-254000">
              <a:spcBef>
                <a:spcPts val="1600"/>
              </a:spcBef>
              <a:buChar char="-"/>
              <a:defRPr sz="2800"/>
            </a:lvl2pPr>
            <a:lvl3pPr marL="889000" indent="-254000">
              <a:spcBef>
                <a:spcPts val="1400"/>
              </a:spcBef>
              <a:buChar char="‣"/>
              <a:defRPr sz="2600"/>
            </a:lvl3pPr>
            <a:lvl4pPr marL="1143000" indent="-254000">
              <a:spcBef>
                <a:spcPts val="1200"/>
              </a:spcBef>
              <a:defRPr sz="2400"/>
            </a:lvl4pPr>
            <a:lvl5pPr marL="1270000" indent="-254000">
              <a:spcBef>
                <a:spcPts val="1000"/>
              </a:spcBef>
              <a:buChar char="-"/>
              <a:defRPr sz="2200"/>
            </a:lvl5pPr>
          </a:lstStyle>
          <a:p>
            <a:pPr/>
            <a:r>
              <a:t>正文级别 1</a:t>
            </a:r>
          </a:p>
          <a:p>
            <a:pPr lvl="1"/>
            <a:r>
              <a:t>正文级别 2</a:t>
            </a:r>
          </a:p>
          <a:p>
            <a:pPr lvl="2"/>
            <a:r>
              <a:t>正文级别 3</a:t>
            </a:r>
          </a:p>
          <a:p>
            <a:pPr lvl="3"/>
            <a:r>
              <a:t>正文级别 4</a:t>
            </a:r>
          </a:p>
          <a:p>
            <a:pPr lvl="4"/>
            <a:r>
              <a:t>正文级别 5</a:t>
            </a:r>
          </a:p>
        </p:txBody>
      </p:sp>
      <p:pic>
        <p:nvPicPr>
          <p:cNvPr id="60" name="01校标.jpg" descr="01校标.jpg"/>
          <p:cNvPicPr>
            <a:picLocks noChangeAspect="1"/>
          </p:cNvPicPr>
          <p:nvPr/>
        </p:nvPicPr>
        <p:blipFill>
          <a:blip r:embed="rId2">
            <a:extLst/>
          </a:blip>
          <a:stretch>
            <a:fillRect/>
          </a:stretch>
        </p:blipFill>
        <p:spPr>
          <a:xfrm>
            <a:off x="12179532" y="8799632"/>
            <a:ext cx="612197" cy="767467"/>
          </a:xfrm>
          <a:prstGeom prst="rect">
            <a:avLst/>
          </a:prstGeom>
          <a:ln w="12700">
            <a:miter lim="400000"/>
          </a:ln>
        </p:spPr>
      </p:pic>
      <p:sp>
        <p:nvSpPr>
          <p:cNvPr id="6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8" name="图像"/>
          <p:cNvSpPr/>
          <p:nvPr>
            <p:ph type="pic" idx="21"/>
          </p:nvPr>
        </p:nvSpPr>
        <p:spPr>
          <a:xfrm>
            <a:off x="4086225" y="2586566"/>
            <a:ext cx="9429750" cy="6286501"/>
          </a:xfrm>
          <a:prstGeom prst="rect">
            <a:avLst/>
          </a:prstGeom>
        </p:spPr>
        <p:txBody>
          <a:bodyPr lIns="91439" tIns="45719" rIns="91439" bIns="45719" anchor="t">
            <a:noAutofit/>
          </a:bodyPr>
          <a:lstStyle/>
          <a:p>
            <a:pPr/>
          </a:p>
        </p:txBody>
      </p:sp>
      <p:sp>
        <p:nvSpPr>
          <p:cNvPr id="69" name="标题文本"/>
          <p:cNvSpPr txBox="1"/>
          <p:nvPr>
            <p:ph type="title"/>
          </p:nvPr>
        </p:nvSpPr>
        <p:spPr>
          <a:prstGeom prst="rect">
            <a:avLst/>
          </a:prstGeom>
        </p:spPr>
        <p:txBody>
          <a:bodyPr/>
          <a:lstStyle>
            <a:lvl1pPr>
              <a:defRPr>
                <a:solidFill>
                  <a:srgbClr val="000000"/>
                </a:solidFill>
              </a:defRPr>
            </a:lvl1pPr>
          </a:lstStyle>
          <a:p>
            <a:pPr/>
            <a:r>
              <a:t>标题文本</a:t>
            </a:r>
          </a:p>
        </p:txBody>
      </p:sp>
      <p:sp>
        <p:nvSpPr>
          <p:cNvPr id="70"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71"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8"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6" name="图像"/>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7" name="图像"/>
          <p:cNvSpPr/>
          <p:nvPr>
            <p:ph type="pic" sz="quarter" idx="22"/>
          </p:nvPr>
        </p:nvSpPr>
        <p:spPr>
          <a:xfrm>
            <a:off x="6502400" y="889000"/>
            <a:ext cx="5867400" cy="3911601"/>
          </a:xfrm>
          <a:prstGeom prst="rect">
            <a:avLst/>
          </a:prstGeom>
        </p:spPr>
        <p:txBody>
          <a:bodyPr lIns="91439" tIns="45719" rIns="91439" bIns="45719" anchor="t">
            <a:noAutofit/>
          </a:bodyPr>
          <a:lstStyle/>
          <a:p>
            <a:pPr/>
          </a:p>
        </p:txBody>
      </p:sp>
      <p:sp>
        <p:nvSpPr>
          <p:cNvPr id="88" name="图像"/>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1pPr>
      <a:lvl2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2pPr>
      <a:lvl3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3pPr>
      <a:lvl4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4pPr>
      <a:lvl5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5pPr>
      <a:lvl6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6pPr>
      <a:lvl7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7pPr>
      <a:lvl8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8pPr>
      <a:lvl9pPr marL="0" marR="0" indent="0" algn="ctr" defTabSz="584200" latinLnBrk="0">
        <a:lnSpc>
          <a:spcPct val="100000"/>
        </a:lnSpc>
        <a:spcBef>
          <a:spcPts val="0"/>
        </a:spcBef>
        <a:spcAft>
          <a:spcPts val="0"/>
        </a:spcAft>
        <a:buClrTx/>
        <a:buSzTx/>
        <a:buFontTx/>
        <a:buNone/>
        <a:tabLst/>
        <a:defRPr b="0" baseline="0" cap="none" i="0" spc="0" strike="noStrike" sz="8000" u="none">
          <a:solidFill>
            <a:schemeClr val="accent6">
              <a:hueOff val="-146070"/>
              <a:satOff val="-10048"/>
              <a:lumOff val="-30626"/>
            </a:schemeClr>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hyperlink" Target="mailto:dongshao@nju.edu.cn"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zh.wikipedia.org/wiki/Linux%E5%85%A7%E6%A0%B8"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大教堂与市集- 开放源代码软件"/>
          <p:cNvSpPr txBox="1"/>
          <p:nvPr>
            <p:ph type="ctrTitle"/>
          </p:nvPr>
        </p:nvSpPr>
        <p:spPr>
          <a:prstGeom prst="rect">
            <a:avLst/>
          </a:prstGeom>
        </p:spPr>
        <p:txBody>
          <a:bodyPr/>
          <a:lstStyle/>
          <a:p>
            <a:pPr/>
            <a:r>
              <a:t>大教堂与市集-</a:t>
            </a:r>
          </a:p>
          <a:p>
            <a:pPr/>
            <a:r>
              <a:t>开放源代码软件</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Linus Torvalds的开发风格（尽早尽多的发布，委托所有可以委托的事，对所有的改动和融合开放）令人惊奇的降临了。…"/>
          <p:cNvSpPr txBox="1"/>
          <p:nvPr>
            <p:ph type="body" idx="1"/>
          </p:nvPr>
        </p:nvSpPr>
        <p:spPr>
          <a:prstGeom prst="rect">
            <a:avLst/>
          </a:prstGeom>
        </p:spPr>
        <p:txBody>
          <a:bodyPr/>
          <a:lstStyle/>
          <a:p>
            <a:pPr/>
            <a:r>
              <a:t>Linus Torvalds的开发风格（尽早尽多的发布，委托所有可以委托的事，对所有的改动和融合开放）令人惊奇的降临了。</a:t>
            </a:r>
          </a:p>
          <a:p>
            <a:pPr/>
            <a:r>
              <a:t>这里没有安静的、虔诚的大教堂的建造工作——相反，Linux团体看起来像一个巨大的有各种不同议程和方法的乱哄哄的集市（Linux归档站点接受任何人的建议和作品，并聪明的加以管理），一个一致而稳定的系统就象奇迹一般从这个集市中产生了。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1.每个好的软件工作都开始于搔到了开发者本人的痒处。…"/>
          <p:cNvSpPr txBox="1"/>
          <p:nvPr>
            <p:ph type="body" idx="1"/>
          </p:nvPr>
        </p:nvSpPr>
        <p:spPr>
          <a:prstGeom prst="rect">
            <a:avLst/>
          </a:prstGeom>
        </p:spPr>
        <p:txBody>
          <a:bodyPr/>
          <a:lstStyle/>
          <a:p>
            <a:pPr/>
            <a:r>
              <a:t>1.每个好的软件工作都开始于搔到了开发者本人的痒处。 </a:t>
            </a:r>
          </a:p>
          <a:p>
            <a:pPr lvl="1"/>
            <a:r>
              <a:t>也许这应该是显而易见的（“需要是发明之母”长久以来就被证明是正确的），但是软件开发人员常常把他们的精力放在它们既不需要也不喜欢的程序，但在Linux世界中却不是这样——这解释了为什么从Linux团体中产生的软件质量都如此之高。 </a:t>
            </a:r>
          </a:p>
        </p:txBody>
      </p:sp>
      <p:sp>
        <p:nvSpPr>
          <p:cNvPr id="157" name="Fecthmail"/>
          <p:cNvSpPr txBox="1"/>
          <p:nvPr>
            <p:ph type="title"/>
          </p:nvPr>
        </p:nvSpPr>
        <p:spPr>
          <a:prstGeom prst="rect">
            <a:avLst/>
          </a:prstGeom>
        </p:spPr>
        <p:txBody>
          <a:bodyPr/>
          <a:lstStyle/>
          <a:p>
            <a:pPr/>
            <a:r>
              <a:t>Fecthmail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2.好程序员知道该写什么，伟大的程序员知道该重写（和重用）什么。…"/>
          <p:cNvSpPr txBox="1"/>
          <p:nvPr>
            <p:ph type="body" idx="1"/>
          </p:nvPr>
        </p:nvSpPr>
        <p:spPr>
          <a:prstGeom prst="rect">
            <a:avLst/>
          </a:prstGeom>
        </p:spPr>
        <p:txBody>
          <a:bodyPr/>
          <a:lstStyle/>
          <a:p>
            <a:pPr/>
            <a:r>
              <a:t>2.好程序员知道该写什么，伟大的程序员知道该重写（和重用）什么。 </a:t>
            </a:r>
          </a:p>
          <a:p>
            <a:pPr lvl="1"/>
            <a:r>
              <a:t>伟大程序员的一个重要特点是建设性的懒惰。他们知道你是因为成绩而不是努力得到奖赏，而且从一个好的实际的解决方案开始总是要比从头干起容易。 </a:t>
            </a:r>
          </a:p>
          <a:p>
            <a:pPr lvl="1"/>
            <a:r>
              <a:t>Linus并不是从头开始写Linux的。相反的它从重用Minix（一个386机型上的类似Unix的微型操作系统）的代码和思想入手。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3.“计划好抛弃，无论如何，你会的” (Fred Brooks, The Mythical Man-Month, Chapter 11）…"/>
          <p:cNvSpPr txBox="1"/>
          <p:nvPr>
            <p:ph type="body" idx="1"/>
          </p:nvPr>
        </p:nvSpPr>
        <p:spPr>
          <a:prstGeom prst="rect">
            <a:avLst/>
          </a:prstGeom>
        </p:spPr>
        <p:txBody>
          <a:bodyPr/>
          <a:lstStyle/>
          <a:p>
            <a:pPr/>
            <a:r>
              <a:t>3.“计划好抛弃，无论如何，你会的” (Fred Brooks, The Mythical Man-Month, Chapter 11）</a:t>
            </a:r>
          </a:p>
          <a:p>
            <a:pPr lvl="1"/>
            <a:r>
              <a:t>你常常在第一次实现一个解决方案之后才能理解问题所在，第二次你也许才足够清楚怎样做好它，因此如果你想做好，准备好推翻重来至少一次。</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4. 如果你有正确的态度，有趣的问题会找上你的。…"/>
          <p:cNvSpPr txBox="1"/>
          <p:nvPr>
            <p:ph type="body" idx="1"/>
          </p:nvPr>
        </p:nvSpPr>
        <p:spPr>
          <a:prstGeom prst="rect">
            <a:avLst/>
          </a:prstGeom>
        </p:spPr>
        <p:txBody>
          <a:bodyPr/>
          <a:lstStyle/>
          <a:p>
            <a:pPr/>
            <a:r>
              <a:t>4. 如果你有正确的态度，有趣的问题会找上你的。</a:t>
            </a:r>
          </a:p>
          <a:p>
            <a:pPr lvl="1"/>
            <a:r>
              <a:t>你在思考、审视一些你感兴趣的软件时，你会有新的更好的想法。</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5.当你对一个程序失去兴趣时，你最后的责任就是把它传给一个能干的后继者。…"/>
          <p:cNvSpPr txBox="1"/>
          <p:nvPr>
            <p:ph type="body" idx="1"/>
          </p:nvPr>
        </p:nvSpPr>
        <p:spPr>
          <a:prstGeom prst="rect">
            <a:avLst/>
          </a:prstGeom>
        </p:spPr>
        <p:txBody>
          <a:bodyPr/>
          <a:lstStyle/>
          <a:p>
            <a:pPr/>
            <a:r>
              <a:t>5.当你对一个程序失去兴趣时，你最后的责任就是把它传给一个能干的后继者。 </a:t>
            </a:r>
          </a:p>
          <a:p>
            <a:pPr lvl="1"/>
            <a:r>
              <a:t>在开源软件的开发中。</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6. 把用户当做协作开发者是快速改进代码和高效调试的无可争辩的方式。"/>
          <p:cNvSpPr txBox="1"/>
          <p:nvPr>
            <p:ph type="body" idx="1"/>
          </p:nvPr>
        </p:nvSpPr>
        <p:spPr>
          <a:prstGeom prst="rect">
            <a:avLst/>
          </a:prstGeom>
        </p:spPr>
        <p:txBody>
          <a:bodyPr/>
          <a:lstStyle/>
          <a:p>
            <a:pPr/>
            <a:r>
              <a:t>6. 把用户当做协作开发者是快速改进代码和高效调试的无可争辩的方式。 </a:t>
            </a:r>
          </a:p>
        </p:txBody>
      </p:sp>
      <p:sp>
        <p:nvSpPr>
          <p:cNvPr id="168" name="拥有用户的重要性"/>
          <p:cNvSpPr txBox="1"/>
          <p:nvPr>
            <p:ph type="title"/>
          </p:nvPr>
        </p:nvSpPr>
        <p:spPr>
          <a:prstGeom prst="rect">
            <a:avLst/>
          </a:prstGeom>
        </p:spPr>
        <p:txBody>
          <a:bodyPr/>
          <a:lstStyle>
            <a:lvl1pPr defTabSz="508254">
              <a:defRPr sz="6960"/>
            </a:lvl1pPr>
          </a:lstStyle>
          <a:p>
            <a:pPr/>
            <a:r>
              <a:t>拥有用户的重要性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早发布、常发布"/>
          <p:cNvSpPr txBox="1"/>
          <p:nvPr>
            <p:ph type="title"/>
          </p:nvPr>
        </p:nvSpPr>
        <p:spPr>
          <a:prstGeom prst="rect">
            <a:avLst/>
          </a:prstGeom>
        </p:spPr>
        <p:txBody>
          <a:bodyPr/>
          <a:lstStyle>
            <a:lvl1pPr defTabSz="508254">
              <a:defRPr sz="6960"/>
            </a:lvl1pPr>
          </a:lstStyle>
          <a:p>
            <a:pPr/>
            <a:r>
              <a:t>早发布、常发布 </a:t>
            </a:r>
          </a:p>
        </p:txBody>
      </p:sp>
      <p:sp>
        <p:nvSpPr>
          <p:cNvPr id="171" name="尽量早尽量频繁的发布是Linux开发模式的一个重要部分，多数开发人员(包括我)过去都相信这对大型工程来说是个不好的策略，因为早期版本都是些充满错误的版本，而你不想耗光用户的耐心。…"/>
          <p:cNvSpPr txBox="1"/>
          <p:nvPr>
            <p:ph type="body" idx="1"/>
          </p:nvPr>
        </p:nvSpPr>
        <p:spPr>
          <a:prstGeom prst="rect">
            <a:avLst/>
          </a:prstGeom>
        </p:spPr>
        <p:txBody>
          <a:bodyPr/>
          <a:lstStyle/>
          <a:p>
            <a:pPr/>
            <a:r>
              <a:t>尽量早尽量频繁的发布是Linux开发模式的一个重要部分，多数开发人员(包括我)过去都相信这对大型工程来说是个不好的策略，因为早期版本都是些充满错误的版本，而你不想耗光用户的耐心。 </a:t>
            </a:r>
          </a:p>
          <a:p>
            <a:pPr/>
            <a:r>
              <a:t>这种信仰强化了建造大教堂开发方式的必要性，如果目标是让用户尽可能少的见到错误，那你怎能不会仅仅每六个月发布一次(或更不经常)，而且在发布之间象一只狗一样辛勤“捉虫”呢?</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在Linux广泛应用之后，很清楚，一些不同的更加健康的东西诞生了，Linux的开发模式正好与建造教堂方式相反，推动了许多发布。所有这些都是闻所未闻的频繁的内核系统的发布所推动的。"/>
          <p:cNvSpPr txBox="1"/>
          <p:nvPr>
            <p:ph type="body" idx="1"/>
          </p:nvPr>
        </p:nvSpPr>
        <p:spPr>
          <a:prstGeom prst="rect">
            <a:avLst/>
          </a:prstGeom>
        </p:spPr>
        <p:txBody>
          <a:bodyPr/>
          <a:lstStyle/>
          <a:p>
            <a:pPr/>
            <a:r>
              <a:t>在Linux广泛应用之后，很清楚，一些不同的更加健康的东西诞生了，Linux的开发模式正好与建造教堂方式相反，推动了许多发布。所有这些都是闻所未闻的频繁的内核系统的发布所推动的。</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7. 早发布、常发布、听取客户的建议…"/>
          <p:cNvSpPr txBox="1"/>
          <p:nvPr>
            <p:ph type="body" idx="1"/>
          </p:nvPr>
        </p:nvSpPr>
        <p:spPr>
          <a:prstGeom prst="rect">
            <a:avLst/>
          </a:prstGeom>
        </p:spPr>
        <p:txBody>
          <a:bodyPr/>
          <a:lstStyle/>
          <a:p>
            <a:pPr/>
            <a:r>
              <a:t>7. 早发布、常发布、听取客户的建议 </a:t>
            </a:r>
          </a:p>
          <a:p>
            <a:pPr lvl="1"/>
            <a:r>
              <a:t>Linus的创新并不是这个(这在Unix世界中是一个长期传统)，而是把它扩展到和他所开发的东西的复杂程度相匹配的地步，在早期一天一次发布对他来说都不是罕见的!而且因为他培育了他的协作开发者基础，比其他任何人更努力地充分利用了Internet进行合作，所以这确实能行。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大教堂与市集》（The Cathedral and the Bazaar）是埃里克·斯蒂芬·雷蒙（Eric Steven Raymond）所撰写的软件工程方法论。以Linux的核心开发过程以及作者自己主持开发的开放原代码软件──fetchmail为讨论案例。文章在1997年5月27日发表，并在1999年出版成书。"/>
          <p:cNvSpPr txBox="1"/>
          <p:nvPr>
            <p:ph type="body" sz="quarter" idx="1"/>
          </p:nvPr>
        </p:nvSpPr>
        <p:spPr>
          <a:xfrm>
            <a:off x="1063401" y="1138528"/>
            <a:ext cx="5334001" cy="4114801"/>
          </a:xfrm>
          <a:prstGeom prst="rect">
            <a:avLst/>
          </a:prstGeom>
        </p:spPr>
        <p:txBody>
          <a:bodyPr/>
          <a:lstStyle>
            <a:lvl1pPr defTabSz="379729">
              <a:defRPr sz="2470"/>
            </a:lvl1pPr>
          </a:lstStyle>
          <a:p>
            <a:pPr/>
            <a:r>
              <a:t>《大教堂与市集》（The Cathedral and the Bazaar）是埃里克·斯蒂芬·雷蒙（Eric Steven Raymond）所撰写的软件工程方法论。以Linux的核心开发过程以及作者自己主持开发的开放原代码软件──fetchmail为讨论案例。文章在1997年5月27日发表，并在1999年出版成书。</a:t>
            </a:r>
          </a:p>
        </p:txBody>
      </p:sp>
      <p:pic>
        <p:nvPicPr>
          <p:cNvPr id="125" name="download.jpg" descr="download.jpg"/>
          <p:cNvPicPr>
            <a:picLocks noChangeAspect="1"/>
          </p:cNvPicPr>
          <p:nvPr/>
        </p:nvPicPr>
        <p:blipFill>
          <a:blip r:embed="rId2">
            <a:extLst/>
          </a:blip>
          <a:stretch>
            <a:fillRect/>
          </a:stretch>
        </p:blipFill>
        <p:spPr>
          <a:xfrm>
            <a:off x="7437338" y="1998098"/>
            <a:ext cx="3542816" cy="5503404"/>
          </a:xfrm>
          <a:prstGeom prst="rect">
            <a:avLst/>
          </a:prstGeom>
          <a:ln w="12700">
            <a:miter lim="400000"/>
          </a:ln>
        </p:spPr>
      </p:pic>
      <p:pic>
        <p:nvPicPr>
          <p:cNvPr id="126" name="Eric-Steven-Raymond-1.jpg" descr="Eric-Steven-Raymond-1.jpg"/>
          <p:cNvPicPr>
            <a:picLocks noChangeAspect="1"/>
          </p:cNvPicPr>
          <p:nvPr/>
        </p:nvPicPr>
        <p:blipFill>
          <a:blip r:embed="rId3">
            <a:extLst/>
          </a:blip>
          <a:stretch>
            <a:fillRect/>
          </a:stretch>
        </p:blipFill>
        <p:spPr>
          <a:xfrm>
            <a:off x="2359725" y="5324519"/>
            <a:ext cx="3187701" cy="3810001"/>
          </a:xfrm>
          <a:prstGeom prst="rect">
            <a:avLst/>
          </a:prstGeom>
          <a:ln w="12700">
            <a:miter lim="400000"/>
          </a:ln>
        </p:spPr>
      </p:pic>
      <p:sp>
        <p:nvSpPr>
          <p:cNvPr id="127" name="Eric Raymond – 黑客文化第一理论家"/>
          <p:cNvSpPr txBox="1"/>
          <p:nvPr/>
        </p:nvSpPr>
        <p:spPr>
          <a:xfrm>
            <a:off x="2516900" y="9205710"/>
            <a:ext cx="2873351"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900"/>
              </a:lnSpc>
              <a:defRPr sz="1200">
                <a:latin typeface="Verdana"/>
                <a:ea typeface="Verdana"/>
                <a:cs typeface="Verdana"/>
                <a:sym typeface="Verdana"/>
              </a:defRPr>
            </a:lvl1pPr>
          </a:lstStyle>
          <a:p>
            <a:pPr/>
            <a:r>
              <a:t>Eric Raymond – 黑客文化第一理论家</a:t>
            </a: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但是它是怎样进行的呢?它是我能模仿的吗?还是这依赖于Linus的独特天才?…"/>
          <p:cNvSpPr txBox="1"/>
          <p:nvPr>
            <p:ph type="body" idx="1"/>
          </p:nvPr>
        </p:nvSpPr>
        <p:spPr>
          <a:prstGeom prst="rect">
            <a:avLst/>
          </a:prstGeom>
        </p:spPr>
        <p:txBody>
          <a:bodyPr/>
          <a:lstStyle/>
          <a:p>
            <a:pPr/>
            <a:r>
              <a:t>但是它是怎样进行的呢?它是我能模仿的吗?还是这依赖于Linus的独特天才? </a:t>
            </a:r>
          </a:p>
          <a:p>
            <a:pPr/>
            <a:r>
              <a:t>我不这样想，我承认Linus是一个极好的黑客(我们有多少人能够做出一个完整的高质量的操作系统内核?)，但是Linux并不是一个令人敬畏的概念上的飞跃，Linus不是(至少还不曾是)象Richard stallman（开发了Emacs）或James Gosling（java之父）一样的创新天才，在我看来，Linus更象一个工程天才，具有避免错误和开发失败的第六感觉，掌握了发现从A点到B点代价最小的路径的决窍，确实，Linux的整个设计受益于这个特质，并反映出Linus的本质上保守和简化设计的方法。</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如果快速的发布和充分利用Internet不是偶然而是Linus的对代价最小的路径的洞察力的工程天才的内在部分，那么他极大增强了什么?他创建了什么样的方法?…"/>
          <p:cNvSpPr txBox="1"/>
          <p:nvPr>
            <p:ph type="body" idx="1"/>
          </p:nvPr>
        </p:nvSpPr>
        <p:spPr>
          <a:prstGeom prst="rect">
            <a:avLst/>
          </a:prstGeom>
        </p:spPr>
        <p:txBody>
          <a:bodyPr/>
          <a:lstStyle/>
          <a:p>
            <a:pPr/>
            <a:r>
              <a:t>如果快速的发布和充分利用Internet不是偶然而是Linus的对代价最小的路径的洞察力的工程天才的内在部分，那么他极大增强了什么?他创建了什么样的方法?</a:t>
            </a:r>
          </a:p>
          <a:p>
            <a:pPr/>
            <a:r>
              <a:t>问题回答了它自己，Linus保持他的黑客用户经常受到激励和奖赏：被行动的自我满足的希望所激励，而奖赏则是经常(甚至每天)都看到工作在进步。</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8. 如果有一个足够大的beta测试人员和协作开发人员的基础，几乎所有的问题都可以被快速的找出并被一些人纠正。…"/>
          <p:cNvSpPr txBox="1"/>
          <p:nvPr>
            <p:ph type="body" idx="1"/>
          </p:nvPr>
        </p:nvSpPr>
        <p:spPr>
          <a:prstGeom prst="rect">
            <a:avLst/>
          </a:prstGeom>
        </p:spPr>
        <p:txBody>
          <a:bodyPr/>
          <a:lstStyle/>
          <a:p>
            <a:pPr/>
            <a:r>
              <a:t>8. 如果有一个足够大的beta测试人员和协作开发人员的基础，几乎所有的问题都可以被快速的找出并被一些人纠正。 </a:t>
            </a:r>
          </a:p>
          <a:p>
            <a:pPr lvl="1"/>
            <a:r>
              <a:t>或者更不正式的讲：“如果有足够多的眼睛，所有的错误都是浅显的”(群众的眼睛是雪亮的)，我把这称为“Linus定律”。 </a:t>
            </a:r>
          </a:p>
        </p:txBody>
      </p:sp>
      <p:sp>
        <p:nvSpPr>
          <p:cNvPr id="182" name="Linus定律 （Linus Law）"/>
          <p:cNvSpPr txBox="1"/>
          <p:nvPr>
            <p:ph type="title"/>
          </p:nvPr>
        </p:nvSpPr>
        <p:spPr>
          <a:prstGeom prst="rect">
            <a:avLst/>
          </a:prstGeom>
        </p:spPr>
        <p:txBody>
          <a:bodyPr/>
          <a:lstStyle/>
          <a:p>
            <a:pPr defTabSz="251206">
              <a:defRPr sz="3440"/>
            </a:pPr>
            <a:r>
              <a:t>Linus定律</a:t>
            </a:r>
          </a:p>
          <a:p>
            <a:pPr defTabSz="251206">
              <a:defRPr sz="3440"/>
            </a:pPr>
            <a:r>
              <a:t>（Linus Law）</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我认为这是建造教堂和集市模式的核心区别，在建造教堂模式的编程模式看来，错误和编程问题是狡猾的、阴险的、隐藏很深的现象，花费几个月的仔细检查，也不能给你多大确保把它们都挑出来的信心，因此很长的发布周期，和在长期等待之后并没有得到完美的版本发布所引起的失望都是不可避免的。"/>
          <p:cNvSpPr txBox="1"/>
          <p:nvPr>
            <p:ph type="body" idx="1"/>
          </p:nvPr>
        </p:nvSpPr>
        <p:spPr>
          <a:prstGeom prst="rect">
            <a:avLst/>
          </a:prstGeom>
        </p:spPr>
        <p:txBody>
          <a:bodyPr/>
          <a:lstStyle/>
          <a:p>
            <a:pPr/>
            <a:r>
              <a:t>我认为这是建造教堂和集市模式的核心区别，在建造教堂模式的编程模式看来，错误和编程问题是狡猾的、阴险的、隐藏很深的现象，花费几个月的仔细检查，也不能给你多大确保把它们都挑出来的信心，因此很长的发布周期，和在长期等待之后并没有得到完美的版本发布所引起的失望都是不可避免的。</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以市集模式观点来看，在另一方面，我们认为错误是浅显的现象，或者至少当暴露给上千个热切的协作开发人员，让他们来对每个新发布进行测试的时候，它们很快变得浅显了，所以我们经常发布来获得更多的更正，作为一个有益的副作用，如果你偶尔做了一个笨拙的修改，也不会损失太多。"/>
          <p:cNvSpPr txBox="1"/>
          <p:nvPr>
            <p:ph type="body" idx="1"/>
          </p:nvPr>
        </p:nvSpPr>
        <p:spPr>
          <a:prstGeom prst="rect">
            <a:avLst/>
          </a:prstGeom>
        </p:spPr>
        <p:txBody>
          <a:bodyPr/>
          <a:lstStyle/>
          <a:p>
            <a:pPr/>
            <a:r>
              <a:t>以市集模式观点来看，在另一方面，我们认为错误是浅显的现象，或者至少当暴露给上千个热切的协作开发人员，让他们来对每个新发布进行测试的时候，它们很快变得浅显了，所以我们经常发布来获得更多的更正，作为一个有益的副作用，如果你偶尔做了一个笨拙的修改，也不会损失太多。</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Linus定律也可被表述为“排错可以并行”，尽管调试人员在排错时需要协调开发人员并与之交流，但调试人员之间并不怎么需要协调，也就是说，增加调试人员并不会带来增加开发人员那样的二次方复杂性和管理成本。…"/>
          <p:cNvSpPr txBox="1"/>
          <p:nvPr>
            <p:ph type="body" idx="1"/>
          </p:nvPr>
        </p:nvSpPr>
        <p:spPr>
          <a:prstGeom prst="rect">
            <a:avLst/>
          </a:prstGeom>
        </p:spPr>
        <p:txBody>
          <a:bodyPr/>
          <a:lstStyle/>
          <a:p>
            <a:pPr/>
            <a:r>
              <a:t>Linus定律也可被表述为“排错可以并行”，尽管调试人员在排错时需要协调开发人员并与之交流，但调试人员之间并不怎么需要协调，也就是说，</a:t>
            </a:r>
            <a:r>
              <a:rPr>
                <a:solidFill>
                  <a:schemeClr val="accent5">
                    <a:hueOff val="-82419"/>
                    <a:satOff val="-9513"/>
                    <a:lumOff val="-16343"/>
                  </a:schemeClr>
                </a:solidFill>
              </a:rPr>
              <a:t>增加调试人员并不会带来增加开发人员那样的二次方复杂性和管理成本。</a:t>
            </a:r>
            <a:endParaRPr>
              <a:solidFill>
                <a:schemeClr val="accent5">
                  <a:hueOff val="-82419"/>
                  <a:satOff val="-9513"/>
                  <a:lumOff val="-16343"/>
                </a:schemeClr>
              </a:solidFill>
            </a:endParaRPr>
          </a:p>
          <a:p>
            <a:pPr/>
            <a:r>
              <a:t>理论上，并行排错会由于重复劳动导致效率损失，但从Linux世界的实践来看，这似乎从来不是一个问题。“早发布、常发布”策略的一个效果就是快速传播反馈回来的修复，从而使重复劳动最小化。</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社会学家在几年前已经发现一群相同专业的(或相同无知的)观察者的平均观点比在其中随机挑选一个来得更加可靠，他们称此为“Delhpi效应”，Linus所显示的证明在调试一个操作系统时它也适用——Delphi效应甚至可以战胜操作系统内核一级的复杂度。…"/>
          <p:cNvSpPr txBox="1"/>
          <p:nvPr>
            <p:ph type="body" idx="1"/>
          </p:nvPr>
        </p:nvSpPr>
        <p:spPr>
          <a:prstGeom prst="rect">
            <a:avLst/>
          </a:prstGeom>
        </p:spPr>
        <p:txBody>
          <a:bodyPr/>
          <a:lstStyle/>
          <a:p>
            <a:pPr/>
            <a:r>
              <a:t>社会学家在几年前已经发现一群相同专业的(或相同无知的)观察者的平均观点比在其中随机挑选一个来得更加可靠，他们称此为“Delhpi效应”，Linus所显示的证明在调试一个操作系统时它也适用——Delphi效应甚至可以战胜操作系统内核一级的复杂度。 </a:t>
            </a:r>
          </a:p>
          <a:p>
            <a:pPr/>
            <a:r>
              <a:t>Delphi估算法。</a:t>
            </a:r>
          </a:p>
        </p:txBody>
      </p:sp>
      <p:sp>
        <p:nvSpPr>
          <p:cNvPr id="191" name="Delphi 效应"/>
          <p:cNvSpPr txBox="1"/>
          <p:nvPr>
            <p:ph type="title"/>
          </p:nvPr>
        </p:nvSpPr>
        <p:spPr>
          <a:prstGeom prst="rect">
            <a:avLst/>
          </a:prstGeom>
        </p:spPr>
        <p:txBody>
          <a:bodyPr/>
          <a:lstStyle>
            <a:lvl1pPr defTabSz="508254">
              <a:defRPr sz="6960"/>
            </a:lvl1pPr>
          </a:lstStyle>
          <a:p>
            <a:pPr/>
            <a:r>
              <a:t>Delphi 效应</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两种版本"/>
          <p:cNvSpPr txBox="1"/>
          <p:nvPr>
            <p:ph type="title"/>
          </p:nvPr>
        </p:nvSpPr>
        <p:spPr>
          <a:prstGeom prst="rect">
            <a:avLst/>
          </a:prstGeom>
        </p:spPr>
        <p:txBody>
          <a:bodyPr/>
          <a:lstStyle>
            <a:lvl1pPr defTabSz="508254">
              <a:defRPr sz="6960"/>
            </a:lvl1pPr>
          </a:lstStyle>
          <a:p>
            <a:pPr/>
            <a:r>
              <a:t>两种版本</a:t>
            </a:r>
          </a:p>
        </p:txBody>
      </p:sp>
      <p:sp>
        <p:nvSpPr>
          <p:cNvPr id="194" name="Linus也做了一些改进，如果有一些严重的错误，Linux内核的版本在编号上做了些处理，让用户可以自己选择是运行上一个“稳定”的版本，还是冒遇到错误的险而得到新特征，这个战略还没被大多数Linux黑客所仿效，但它应该被仿效，存在两个选择的事实让二者都很吸引人。"/>
          <p:cNvSpPr txBox="1"/>
          <p:nvPr>
            <p:ph type="body" idx="1"/>
          </p:nvPr>
        </p:nvSpPr>
        <p:spPr>
          <a:prstGeom prst="rect">
            <a:avLst/>
          </a:prstGeom>
        </p:spPr>
        <p:txBody>
          <a:bodyPr/>
          <a:lstStyle/>
          <a:p>
            <a:pPr/>
            <a:r>
              <a:t>Linus也做了一些改进，如果有一些严重的错误，Linux内核的版本在编号上做了些处理，让用户可以自己选择是运行上一个“稳定”的版本，还是冒遇到错误的险而得到新特征，这个战略还没被大多数Linux黑客所仿效，但它应该被仿效，存在两个选择的事实让二者都很吸引人。</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多少只眼睛才能驯服复杂性"/>
          <p:cNvSpPr txBox="1"/>
          <p:nvPr>
            <p:ph type="title"/>
          </p:nvPr>
        </p:nvSpPr>
        <p:spPr>
          <a:prstGeom prst="rect">
            <a:avLst/>
          </a:prstGeom>
        </p:spPr>
        <p:txBody>
          <a:bodyPr/>
          <a:lstStyle>
            <a:lvl1pPr defTabSz="508254">
              <a:defRPr sz="6960"/>
            </a:lvl1pPr>
          </a:lstStyle>
          <a:p>
            <a:pPr/>
            <a:r>
              <a:t>多少只眼睛才能驯服复杂性</a:t>
            </a:r>
          </a:p>
        </p:txBody>
      </p:sp>
      <p:sp>
        <p:nvSpPr>
          <p:cNvPr id="197" name="源码级bug报告（在本文首版的三年后写就，采纳了阅读本文首版并对照了他们自身行为的开发者们的观点。）…"/>
          <p:cNvSpPr txBox="1"/>
          <p:nvPr>
            <p:ph type="body" idx="1"/>
          </p:nvPr>
        </p:nvSpPr>
        <p:spPr>
          <a:prstGeom prst="rect">
            <a:avLst/>
          </a:prstGeom>
        </p:spPr>
        <p:txBody>
          <a:bodyPr/>
          <a:lstStyle/>
          <a:p>
            <a:pPr marL="233679" indent="-233679" defTabSz="537463">
              <a:spcBef>
                <a:spcPts val="2500"/>
              </a:spcBef>
              <a:defRPr sz="2944"/>
            </a:pPr>
            <a:r>
              <a:rPr>
                <a:solidFill>
                  <a:schemeClr val="accent5">
                    <a:hueOff val="-82419"/>
                    <a:satOff val="-9513"/>
                    <a:lumOff val="-16343"/>
                  </a:schemeClr>
                </a:solidFill>
              </a:rPr>
              <a:t>源码级bug报告</a:t>
            </a:r>
            <a:r>
              <a:t>（在本文首版的三年后写就，采纳了阅读本文首版并对照了他们自身行为的开发者们的观点。）</a:t>
            </a:r>
          </a:p>
          <a:p>
            <a:pPr marL="233679" indent="-233679" defTabSz="537463">
              <a:spcBef>
                <a:spcPts val="2500"/>
              </a:spcBef>
              <a:defRPr sz="2944"/>
            </a:pPr>
            <a:r>
              <a:t>理解这个问题的关键在于要弄清楚这个现象：如果报告bug的用户对源码不关心，则其报告通常不会很有用。对源码不关心的用户，往往报告的都是表面症状，他们把自己的运行环境当成是理所当然的，他们不仅省略了重要的背景数据，而且很少给出重现bug的可靠方法。</a:t>
            </a:r>
          </a:p>
          <a:p>
            <a:pPr marL="233679" indent="-233679" defTabSz="537463">
              <a:spcBef>
                <a:spcPts val="2500"/>
              </a:spcBef>
              <a:defRPr sz="2944"/>
            </a:pPr>
            <a:r>
              <a:t>只要能有一个对出错条件在源码级别上的提示性描述（即便不完整），大多数bug在大多数时间里就很容易被发现。如果你的beta测试人员中有人指出“在第n行有一个边界问题”，或者仅仅指出“在条件X、Y和Z下，这个变量会溢出”，你扫一眼那部分代码，往往很快就能准确找到出错模式并得出修正办法。</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连按此项以编辑"/>
          <p:cNvSpPr txBox="1"/>
          <p:nvPr>
            <p:ph type="title"/>
          </p:nvPr>
        </p:nvSpPr>
        <p:spPr>
          <a:prstGeom prst="rect">
            <a:avLst/>
          </a:prstGeom>
        </p:spPr>
        <p:txBody>
          <a:bodyPr/>
          <a:lstStyle/>
          <a:p>
            <a:pPr defTabSz="508254">
              <a:defRPr sz="6960"/>
            </a:pPr>
          </a:p>
        </p:txBody>
      </p:sp>
      <p:sp>
        <p:nvSpPr>
          <p:cNvPr id="200" name="Brooks定律（以及随之而来对开发团队规模的恐惧）建立在这样的假设上：项目的沟通结构是一个完全图，即人人之间都沟通。但在开源项目中，外围开发者实际工作在分散而并行的子任务上，他们之间几乎不交流；代码修改和bug报告都会流向核心团队，只有在那个小的核心团队里才会有Brooks开销。"/>
          <p:cNvSpPr txBox="1"/>
          <p:nvPr>
            <p:ph type="body" idx="1"/>
          </p:nvPr>
        </p:nvSpPr>
        <p:spPr>
          <a:prstGeom prst="rect">
            <a:avLst/>
          </a:prstGeom>
        </p:spPr>
        <p:txBody>
          <a:bodyPr/>
          <a:lstStyle/>
          <a:p>
            <a:pPr/>
            <a:r>
              <a:t>Brooks定律（以及随之而来对开发团队规模的恐惧）建立在这样的假设上：项目的沟通结构是一个完全图，即人人之间都沟通。但在开源项目中，外围开发者实际工作在分散而并行的子任务上，他们之间几乎不交流；代码修改和bug报告都会流向核心团队，只有在那个小的核心团队里才会有Brooks开销。</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大教堂和市集》— 开放源代码运动的《圣经》"/>
          <p:cNvSpPr txBox="1"/>
          <p:nvPr>
            <p:ph type="title"/>
          </p:nvPr>
        </p:nvSpPr>
        <p:spPr>
          <a:prstGeom prst="rect">
            <a:avLst/>
          </a:prstGeom>
        </p:spPr>
        <p:txBody>
          <a:bodyPr/>
          <a:lstStyle/>
          <a:p>
            <a:pPr defTabSz="344677">
              <a:defRPr sz="4719"/>
            </a:pPr>
            <a:r>
              <a:rPr sz="2832"/>
              <a:t>《大教堂和市集》—</a:t>
            </a:r>
            <a:endParaRPr sz="2832"/>
          </a:p>
          <a:p>
            <a:pPr defTabSz="344677">
              <a:defRPr sz="4719"/>
            </a:pPr>
            <a:r>
              <a:rPr sz="2832"/>
              <a:t>开放源代码运动的《圣经》</a:t>
            </a:r>
            <a:r>
              <a:t> </a:t>
            </a:r>
          </a:p>
        </p:txBody>
      </p:sp>
      <p:sp>
        <p:nvSpPr>
          <p:cNvPr id="130" name="《大教堂和市集》第一次以大教堂模式和开放市集模式的比喻形象生动地将自由软件和商业封闭软件区分开来——“一种是封闭的、垂直的、集中式的开发模式，反映一种由权利关系所预先控制的极权制度；而另一种则是并行的、点对点的、动态的开发模式。”他在文中论证了自由软件不仅仅是一种乌托邦的理想，而是在开发模式上真正代表着“先进生产力”，代表着历史发展趋势的必然。…"/>
          <p:cNvSpPr txBox="1"/>
          <p:nvPr>
            <p:ph type="body" idx="1"/>
          </p:nvPr>
        </p:nvSpPr>
        <p:spPr>
          <a:prstGeom prst="rect">
            <a:avLst/>
          </a:prstGeom>
        </p:spPr>
        <p:txBody>
          <a:bodyPr/>
          <a:lstStyle/>
          <a:p>
            <a:pPr marL="565784" indent="-565784" defTabSz="578358">
              <a:spcBef>
                <a:spcPts val="2700"/>
              </a:spcBef>
              <a:defRPr sz="2970"/>
            </a:pPr>
            <a:r>
              <a:t>《大教堂和市集》第一次以大教堂模式和开放市集模式的比喻形象生动地将自由软件和商业封闭软件区分开来——“一种是封闭的、垂直的、集中式的开发模式，反映一种由权利关系所预先控制的极权制度；而另一种则是并行的、点对点的、动态的开发模式。”他在文中论证了自由软件不仅仅是一种乌托邦的理想，而是在开发模式上真正代表着“先进生产力”，代表着历史发展趋势的必然。</a:t>
            </a:r>
          </a:p>
          <a:p>
            <a:pPr marL="565784" indent="-565784" defTabSz="578358">
              <a:spcBef>
                <a:spcPts val="2700"/>
              </a:spcBef>
              <a:defRPr sz="2970"/>
            </a:pPr>
            <a:r>
              <a:t>1998年2月3日，硅谷的一次会议上，“开放源代码（Open Source）”被正式提出，后来发展成为开源运动。雷蒙德成了领导这场运动的理论家和开放源代码促进会（Open Source Initiative）的主要创办人之一。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连按此项以编辑"/>
          <p:cNvSpPr txBox="1"/>
          <p:nvPr>
            <p:ph type="title"/>
          </p:nvPr>
        </p:nvSpPr>
        <p:spPr>
          <a:prstGeom prst="rect">
            <a:avLst/>
          </a:prstGeom>
        </p:spPr>
        <p:txBody>
          <a:bodyPr/>
          <a:lstStyle/>
          <a:p>
            <a:pPr defTabSz="508254">
              <a:defRPr sz="6960"/>
            </a:pPr>
          </a:p>
        </p:txBody>
      </p:sp>
      <p:sp>
        <p:nvSpPr>
          <p:cNvPr id="203" name="对于复杂的多症状错误，要想从表面症状追踪到实际bug，往往有多种路径，开发者或测试者追踪时经由何种途径，取决于千差万别的个人运行环境，并且该环境会随时间产生不确定的变化。实际上，每个开发者和测试者在寻找病状症结的时候，都是在“半随机”（semi-random）的变量集合上对程序状态空间进行采样。越是隐蔽和复杂的bug，就越难从技能上保证采样的对症性。…"/>
          <p:cNvSpPr txBox="1"/>
          <p:nvPr>
            <p:ph type="body" idx="1"/>
          </p:nvPr>
        </p:nvSpPr>
        <p:spPr>
          <a:prstGeom prst="rect">
            <a:avLst/>
          </a:prstGeom>
        </p:spPr>
        <p:txBody>
          <a:bodyPr/>
          <a:lstStyle/>
          <a:p>
            <a:pPr marL="236220" indent="-236220" defTabSz="543305">
              <a:spcBef>
                <a:spcPts val="2600"/>
              </a:spcBef>
              <a:defRPr sz="2976"/>
            </a:pPr>
            <a:r>
              <a:t>对于复杂的多症状错误，要想从表面症状追踪到实际bug，往往有多种路径，开发者或测试者追踪时经由何种途径，取决于千差万别的个人运行环境，并且该环境会随时间产生不确定的变化。实际上，每个开发者和测试者在寻找病状症结的时候，都是在“半随机”（semi-random）的变量集合上对程序状态空间进行采样。越是隐蔽和复杂的bug，就越难从技能上保证采样的对症性。</a:t>
            </a:r>
          </a:p>
          <a:p>
            <a:pPr marL="236220" indent="-236220" defTabSz="543305">
              <a:spcBef>
                <a:spcPts val="2600"/>
              </a:spcBef>
              <a:defRPr sz="2976"/>
            </a:pPr>
            <a:r>
              <a:rPr>
                <a:solidFill>
                  <a:schemeClr val="accent5">
                    <a:hueOff val="-82419"/>
                    <a:satOff val="-9513"/>
                    <a:lumOff val="-16343"/>
                  </a:schemeClr>
                </a:solidFill>
              </a:rPr>
              <a:t>对于简单和容易重现的bug，重点要放在“半”而非“随机”上，此时，调试技能以及对代码和架构的熟悉程度会大显身手。</a:t>
            </a:r>
            <a:endParaRPr>
              <a:solidFill>
                <a:schemeClr val="accent5">
                  <a:hueOff val="-82419"/>
                  <a:satOff val="-9513"/>
                  <a:lumOff val="-16343"/>
                </a:schemeClr>
              </a:solidFill>
            </a:endParaRPr>
          </a:p>
          <a:p>
            <a:pPr marL="236220" indent="-236220" defTabSz="543305">
              <a:spcBef>
                <a:spcPts val="2600"/>
              </a:spcBef>
              <a:defRPr sz="2976">
                <a:solidFill>
                  <a:schemeClr val="accent5">
                    <a:hueOff val="-82419"/>
                    <a:satOff val="-9513"/>
                    <a:lumOff val="-16343"/>
                  </a:schemeClr>
                </a:solidFill>
              </a:defRPr>
            </a:pPr>
            <a:r>
              <a:t>对于复杂的bug，重点就要放在“随机”上了，这种情况下多人共同追踪bug远比少数几个人循序追踪要有效得多——即便这几个人的平均技能要高很多。</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9. 聪明的数据结构和笨拙的代码要比相反的搭配工作的更好 （自己编程的认识）…"/>
          <p:cNvSpPr txBox="1"/>
          <p:nvPr>
            <p:ph type="body" idx="1"/>
          </p:nvPr>
        </p:nvSpPr>
        <p:spPr>
          <a:prstGeom prst="rect">
            <a:avLst/>
          </a:prstGeom>
        </p:spPr>
        <p:txBody>
          <a:bodyPr/>
          <a:lstStyle/>
          <a:p>
            <a:pPr/>
            <a:r>
              <a:t>9. 聪明的数据结构和笨拙的代码要比相反的搭配工作的更好 （自己编程的认识）</a:t>
            </a:r>
          </a:p>
          <a:p>
            <a:pPr lvl="1"/>
            <a:r>
              <a:t>Fred Brooks讲道：“让我看你的［代码］，把你的[数据结构]隐藏起来，我还是会迷惑；让我看看你的[数据结构]，那我就不需要你的[代码]了，它是显而易见的”。 </a:t>
            </a:r>
          </a:p>
          <a:p>
            <a:pPr/>
            <a:r>
              <a:t>　10. 如果你象对待最宝贵的资源一样对待你的beta测试员，他们就会成为你最宝贵的资源。</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以下7条针对Fetchmail的开发）…"/>
          <p:cNvSpPr txBox="1"/>
          <p:nvPr>
            <p:ph type="body" idx="1"/>
          </p:nvPr>
        </p:nvSpPr>
        <p:spPr>
          <a:prstGeom prst="rect">
            <a:avLst/>
          </a:prstGeom>
        </p:spPr>
        <p:txBody>
          <a:bodyPr/>
          <a:lstStyle/>
          <a:p>
            <a:pPr/>
            <a:r>
              <a:t>（以下7条针对Fetchmail的开发）</a:t>
            </a:r>
          </a:p>
          <a:p>
            <a:pPr/>
            <a:r>
              <a:t>11. 想出好主意是好事，从你的用户那里发现好主意也是好事，有时候后者更好。 </a:t>
            </a:r>
          </a:p>
          <a:p>
            <a:pPr/>
            <a:r>
              <a:t>12. 最重要和最有创新的解决方案常常来自于你认识到你对问题的概念是错误的。 （你在开发中碰壁了，头破血流，反省后才能得到最好的解决方案） </a:t>
            </a:r>
          </a:p>
          <a:p>
            <a:pPr/>
            <a:r>
              <a:t>13. “最好的设计不是再也没有什么东西可以添加了，而是再也没有什么东西可以去掉。”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14. 任何工具都应该能以预想的方式使用，但是一个伟大的工具提供你没料到的功能。…"/>
          <p:cNvSpPr txBox="1"/>
          <p:nvPr>
            <p:ph type="body" idx="1"/>
          </p:nvPr>
        </p:nvSpPr>
        <p:spPr>
          <a:prstGeom prst="rect">
            <a:avLst/>
          </a:prstGeom>
        </p:spPr>
        <p:txBody>
          <a:bodyPr/>
          <a:lstStyle/>
          <a:p>
            <a:pPr/>
            <a:r>
              <a:t>14. 任何工具都应该能以预想的方式使用，但是一个伟大的工具提供你没料到的功能。 </a:t>
            </a:r>
          </a:p>
          <a:p>
            <a:pPr/>
            <a:r>
              <a:t>　15. 当写任何种类的网关型程序时，多费点力，尽量少干扰数据流，永远不要抛弃信息，除非接收方强迫这么作!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16. 如果你的语言一点也不象是图灵完备的，严格的语法会有好处。 （rc file, control file syntax)…"/>
          <p:cNvSpPr txBox="1"/>
          <p:nvPr>
            <p:ph type="body" idx="1"/>
          </p:nvPr>
        </p:nvSpPr>
        <p:spPr>
          <a:prstGeom prst="rect">
            <a:avLst/>
          </a:prstGeom>
        </p:spPr>
        <p:txBody>
          <a:bodyPr/>
          <a:lstStyle/>
          <a:p>
            <a:pPr/>
            <a:r>
              <a:t>16. 如果你的语言一点也不象是图灵完备的，严格的语法会有好处。 （rc file, control file syntax)</a:t>
            </a:r>
          </a:p>
          <a:p>
            <a:pPr/>
            <a:r>
              <a:t>17. 一个安全系统只能和它的秘密一样安全，当心伪安全。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不能以市集模式从头开发一个软件，我们可以以市集模式测试、调试和改进，但是以市集模式从头开始一个项目将是非常困难的 。…"/>
          <p:cNvSpPr txBox="1"/>
          <p:nvPr>
            <p:ph type="body" idx="1"/>
          </p:nvPr>
        </p:nvSpPr>
        <p:spPr>
          <a:prstGeom prst="rect">
            <a:avLst/>
          </a:prstGeom>
        </p:spPr>
        <p:txBody>
          <a:bodyPr/>
          <a:lstStyle/>
          <a:p>
            <a:pPr/>
            <a:r>
              <a:t>不能以市集模式从头开发一个软件，我们可以以市集模式测试、调试和改进，但是以市集模式从头开始一个项目将是非常困难的 。</a:t>
            </a:r>
          </a:p>
          <a:p>
            <a:pPr/>
            <a:r>
              <a:t>当你开始创建社团时，你需要演示的是一个诺言，你的程序不需要工作的很好，它可以很粗糙、很笨拙、不完整和缺少文档、它不能忽略的东西是要吸引大家卷入一个有趣的项目。</a:t>
            </a:r>
          </a:p>
        </p:txBody>
      </p:sp>
      <p:sp>
        <p:nvSpPr>
          <p:cNvPr id="214" name="集市风格的必要的 先决条件"/>
          <p:cNvSpPr txBox="1"/>
          <p:nvPr>
            <p:ph type="title"/>
          </p:nvPr>
        </p:nvSpPr>
        <p:spPr>
          <a:prstGeom prst="rect">
            <a:avLst/>
          </a:prstGeom>
        </p:spPr>
        <p:txBody>
          <a:bodyPr/>
          <a:lstStyle/>
          <a:p>
            <a:pPr defTabSz="257047">
              <a:defRPr sz="3520"/>
            </a:pPr>
            <a:r>
              <a:t>集市风格的必要的</a:t>
            </a:r>
          </a:p>
          <a:p>
            <a:pPr defTabSz="257047">
              <a:defRPr sz="3520"/>
            </a:pPr>
            <a:r>
              <a:t>先决条件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市集模式组织者"/>
          <p:cNvSpPr txBox="1"/>
          <p:nvPr>
            <p:ph type="title"/>
          </p:nvPr>
        </p:nvSpPr>
        <p:spPr>
          <a:prstGeom prst="rect">
            <a:avLst/>
          </a:prstGeom>
        </p:spPr>
        <p:txBody>
          <a:bodyPr/>
          <a:lstStyle>
            <a:lvl1pPr defTabSz="508254">
              <a:defRPr sz="6960"/>
            </a:lvl1pPr>
          </a:lstStyle>
          <a:p>
            <a:pPr/>
            <a:r>
              <a:t>市集模式组织者</a:t>
            </a:r>
          </a:p>
        </p:txBody>
      </p:sp>
      <p:sp>
        <p:nvSpPr>
          <p:cNvPr id="217" name="我认为能够提出卓越的原始设计思想对协调人来说不是最关键的，但是对他／她来说绝对关键的是要能把从他人那里得到的好的设计重新组织起来。…"/>
          <p:cNvSpPr txBox="1"/>
          <p:nvPr>
            <p:ph type="body" idx="1"/>
          </p:nvPr>
        </p:nvSpPr>
        <p:spPr>
          <a:prstGeom prst="rect">
            <a:avLst/>
          </a:prstGeom>
        </p:spPr>
        <p:txBody>
          <a:bodyPr/>
          <a:lstStyle/>
          <a:p>
            <a:pPr/>
            <a:r>
              <a:t>我认为能够提出卓越的原始设计思想对协调人来说不是最关键的，但是对他／她来说绝对关键的是要能把从他人那里得到的好的设计重新组织起来。 </a:t>
            </a:r>
          </a:p>
          <a:p>
            <a:pPr/>
            <a:r>
              <a:t>对市集项目来说，我认为还有另一种通常与软件开发无关的技能和设计能力同样重要——或者更加重要，市集项目的协调人或领导人必须有良好的人际和交流能力。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这是很显然的，为了建造一个开发社团，你需要吸引人，你所做的东西要让他们感到有趣，而且要保持他们对他们正在做的工作感到有趣，而且要保持他们对他们正在做的工作感到高兴，技术方面对达成这些目标有一定帮助，但这远远不是全部，你的个人素质也有关系。"/>
          <p:cNvSpPr txBox="1"/>
          <p:nvPr>
            <p:ph type="body" idx="1"/>
          </p:nvPr>
        </p:nvSpPr>
        <p:spPr>
          <a:prstGeom prst="rect">
            <a:avLst/>
          </a:prstGeom>
        </p:spPr>
        <p:txBody>
          <a:bodyPr/>
          <a:lstStyle>
            <a:lvl1pPr>
              <a:spcBef>
                <a:spcPts val="2400"/>
              </a:spcBef>
            </a:lvl1pPr>
          </a:lstStyle>
          <a:p>
            <a:pPr/>
            <a:r>
              <a:t>这是很显然的，为了建造一个开发社团，你需要吸引人，你所做的东西要让他们感到有趣，而且要保持他们对他们正在做的工作感到有趣，而且要保持他们对他们正在做的工作感到高兴，技术方面对达成这些目标有一定帮助，但这远远不是全部，你的个人素质也有关系。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18. 要解决一个有趣的问题，请从发现让你感兴趣的问题开始。…"/>
          <p:cNvSpPr txBox="1"/>
          <p:nvPr>
            <p:ph type="body" idx="1"/>
          </p:nvPr>
        </p:nvSpPr>
        <p:spPr>
          <a:prstGeom prst="rect">
            <a:avLst/>
          </a:prstGeom>
        </p:spPr>
        <p:txBody>
          <a:bodyPr/>
          <a:lstStyle/>
          <a:p>
            <a:pPr/>
            <a:r>
              <a:t>18. 要解决一个有趣的问题，请从发现让你感兴趣的问题开始。 </a:t>
            </a:r>
          </a:p>
          <a:p>
            <a:pPr lvl="1"/>
            <a:r>
              <a:t>最好的开发是从作者解决每天工作中的个人问题开始的，因为它对一大类用户来说是一个典型问题，所以它就推广开来了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在《人月神话》一书中，Fred Brooks观察到程序员的工作时间是不可替代的：在一个误了工期的软件项目中增加开发人员只会让它拖得更久，他声称项目的复杂度和通讯开销以开发人员的平方增长，而工作成绩只是以线性增长，这个说法被称为“Brooks定律”，被普遍当作真理，但如果Brooks定律就是全部，那Linux就不可能成功。"/>
          <p:cNvSpPr txBox="1"/>
          <p:nvPr>
            <p:ph type="body" idx="1"/>
          </p:nvPr>
        </p:nvSpPr>
        <p:spPr>
          <a:prstGeom prst="rect">
            <a:avLst/>
          </a:prstGeom>
        </p:spPr>
        <p:txBody>
          <a:bodyPr/>
          <a:lstStyle/>
          <a:p>
            <a:pPr/>
            <a:r>
              <a:t>在《人月神话》一书中，Fred Brooks观察到程序员的工作时间是不可替代的：在一个误了工期的软件项目中增加开发人员只会让它拖得更久，他声称项目的复杂度和通讯开销以开发人员的平方增长，而工作成绩只是以线性增长，这个说法被称为“Brooks定律”，被普遍当作真理，但如果Brooks定律就是全部，那Linux就不可能成功。</a:t>
            </a:r>
          </a:p>
        </p:txBody>
      </p:sp>
      <p:sp>
        <p:nvSpPr>
          <p:cNvPr id="224" name="交流与沟通"/>
          <p:cNvSpPr txBox="1"/>
          <p:nvPr>
            <p:ph type="title"/>
          </p:nvPr>
        </p:nvSpPr>
        <p:spPr>
          <a:prstGeom prst="rect">
            <a:avLst/>
          </a:prstGeom>
        </p:spPr>
        <p:txBody>
          <a:bodyPr/>
          <a:lstStyle>
            <a:lvl1pPr defTabSz="508254">
              <a:defRPr sz="6960"/>
            </a:lvl1pPr>
          </a:lstStyle>
          <a:p>
            <a:pPr/>
            <a:r>
              <a:t>交流与沟通</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Linux"/>
          <p:cNvSpPr txBox="1"/>
          <p:nvPr>
            <p:ph type="title"/>
          </p:nvPr>
        </p:nvSpPr>
        <p:spPr>
          <a:prstGeom prst="rect">
            <a:avLst/>
          </a:prstGeom>
        </p:spPr>
        <p:txBody>
          <a:bodyPr/>
          <a:lstStyle/>
          <a:p>
            <a:pPr/>
            <a:r>
              <a:t>Linux</a:t>
            </a:r>
          </a:p>
        </p:txBody>
      </p:sp>
      <p:sp>
        <p:nvSpPr>
          <p:cNvPr id="133" name="Linux是一种自由和开放源代码的类UNIX操作系统内核。…"/>
          <p:cNvSpPr txBox="1"/>
          <p:nvPr>
            <p:ph type="body" sz="half" idx="1"/>
          </p:nvPr>
        </p:nvSpPr>
        <p:spPr>
          <a:prstGeom prst="rect">
            <a:avLst/>
          </a:prstGeom>
        </p:spPr>
        <p:txBody>
          <a:bodyPr/>
          <a:lstStyle/>
          <a:p>
            <a:pPr/>
            <a:r>
              <a:t>Linux是一种自由和开放源代码的类UNIX操作系统内核。</a:t>
            </a:r>
          </a:p>
          <a:p>
            <a:pPr/>
            <a:r>
              <a:t>Linux内核最初只是由芬兰人Linus Torvalds在赫尔辛基大学上学时出于个人爱好而编写的。</a:t>
            </a:r>
          </a:p>
        </p:txBody>
      </p:sp>
      <p:pic>
        <p:nvPicPr>
          <p:cNvPr id="134" name="download.png" descr="download.png"/>
          <p:cNvPicPr>
            <a:picLocks noChangeAspect="1"/>
          </p:cNvPicPr>
          <p:nvPr/>
        </p:nvPicPr>
        <p:blipFill>
          <a:blip r:embed="rId2">
            <a:extLst/>
          </a:blip>
          <a:stretch>
            <a:fillRect/>
          </a:stretch>
        </p:blipFill>
        <p:spPr>
          <a:xfrm>
            <a:off x="8714136" y="2813383"/>
            <a:ext cx="2362201" cy="2779060"/>
          </a:xfrm>
          <a:prstGeom prst="rect">
            <a:avLst/>
          </a:prstGeom>
          <a:ln w="12700">
            <a:miter lim="400000"/>
          </a:ln>
        </p:spPr>
      </p:pic>
      <p:pic>
        <p:nvPicPr>
          <p:cNvPr id="135" name="download.jpg" descr="download.jpg"/>
          <p:cNvPicPr>
            <a:picLocks noChangeAspect="1"/>
          </p:cNvPicPr>
          <p:nvPr/>
        </p:nvPicPr>
        <p:blipFill>
          <a:blip r:embed="rId3">
            <a:extLst/>
          </a:blip>
          <a:stretch>
            <a:fillRect/>
          </a:stretch>
        </p:blipFill>
        <p:spPr>
          <a:xfrm>
            <a:off x="8714136" y="6289660"/>
            <a:ext cx="2362201" cy="23622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erald Weinberg在经典之作《程序开发心理学》（The Psychology of Computer Programming）中提出了对Brooks定律的重要修正。在他关于“无私编程”（egoless programming）的讨论中，Weinberg观察到，在某些工作场所，开发人员不将代码看作是自己的“领土”，而是鼓励别人发现其中的bug和潜在改进点，这些场所中软件改善速度之快，与别处相比是不可同日而语的。（最近，Kent Beck在其“极限编程”（extreme programming）"/>
          <p:cNvSpPr txBox="1"/>
          <p:nvPr>
            <p:ph type="body" idx="1"/>
          </p:nvPr>
        </p:nvSpPr>
        <p:spPr>
          <a:prstGeom prst="rect">
            <a:avLst/>
          </a:prstGeom>
        </p:spPr>
        <p:txBody>
          <a:bodyPr/>
          <a:lstStyle/>
          <a:p>
            <a:pPr marL="360045" indent="-360045" defTabSz="473201">
              <a:spcBef>
                <a:spcPts val="3400"/>
              </a:spcBef>
              <a:defRPr sz="2592"/>
            </a:pPr>
            <a:r>
              <a:t>Gerald Weinberg在经典之作《程序开发心理学》（The Psychology of Computer Programming）中提出了对Brooks定律的重要修正。在他关于“无私编程”（egoless programming）的讨论中，Weinberg观察到，在某些工作场所，开发人员不将代码看作是自己的“领土”，而是鼓励别人发现其中的bug和潜在改进点，这些场所中软件改善速度之快，与别处相比是不可同日而语的。（最近，Kent Beck在其“极限编程”（extreme programming）技术中提出的结对编程——两个程序员肩并肩共同完成编程——可以看作是一种效仿。）</a:t>
            </a:r>
          </a:p>
          <a:p>
            <a:pPr marL="360045" indent="-360045" defTabSz="473201">
              <a:spcBef>
                <a:spcPts val="3400"/>
              </a:spcBef>
              <a:defRPr sz="2592"/>
            </a:pPr>
            <a:r>
              <a:t>集市模式，运用“无私编程”效果的充足能量，强有力地化解了Brooks定律的影响。Brooks定律背后的原理没有失效，但如果有一个大规模的开发群体和一个低成本的沟通机制，Brooks定律的效果将会被其他非线性因素带来的效果淹没，而后者是大教堂模式下看不到的。这很像是物理学上牛顿理论和爱因斯坦理论的关系——在低能量条件下，老的系统仍然有效，但如果把质量和速度推进到足够大的地步，你就会震惊于核爆炸或Linux。</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当编码在本质上仍然是个体行为时，真正了不起的作品来自于对整个社区注意力及脑力的有效利用。一个在封闭项目中只靠自己的开发者，将远远落后于这种开发者：他们知道如何创建一个开放的、有改进能力的环境，在这个环境中，上百人（甚至上千人）反馈并提供设计空间拓展、代码贡献、bug定位以及软件的其他改进。"/>
          <p:cNvSpPr txBox="1"/>
          <p:nvPr>
            <p:ph type="body" idx="1"/>
          </p:nvPr>
        </p:nvSpPr>
        <p:spPr>
          <a:prstGeom prst="rect">
            <a:avLst/>
          </a:prstGeom>
        </p:spPr>
        <p:txBody>
          <a:bodyPr/>
          <a:lstStyle/>
          <a:p>
            <a:pPr/>
            <a:r>
              <a:t>当编码在本质上仍然是个体行为时，真正了不起的作品来自于对整个社区注意力及脑力的有效利用。一个在封闭项目中只靠自己的开发者，将远远落后于这种开发者：他们知道如何创建一个开放的、有改进能力的环境，在这个环境中，上百人（甚至上千人）反馈并提供设计空间拓展、代码贡献、bug定位以及软件的其他改进。</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驱动力"/>
          <p:cNvSpPr txBox="1"/>
          <p:nvPr>
            <p:ph type="title"/>
          </p:nvPr>
        </p:nvSpPr>
        <p:spPr>
          <a:prstGeom prst="rect">
            <a:avLst/>
          </a:prstGeom>
        </p:spPr>
        <p:txBody>
          <a:bodyPr/>
          <a:lstStyle>
            <a:lvl1pPr defTabSz="508254">
              <a:defRPr sz="6960"/>
            </a:lvl1pPr>
          </a:lstStyle>
          <a:p>
            <a:pPr/>
            <a:r>
              <a:t>驱动力</a:t>
            </a:r>
          </a:p>
        </p:txBody>
      </p:sp>
      <p:sp>
        <p:nvSpPr>
          <p:cNvPr id="231" name="驱动力1.0：生存…"/>
          <p:cNvSpPr txBox="1"/>
          <p:nvPr>
            <p:ph type="body" idx="1"/>
          </p:nvPr>
        </p:nvSpPr>
        <p:spPr>
          <a:prstGeom prst="rect">
            <a:avLst/>
          </a:prstGeom>
        </p:spPr>
        <p:txBody>
          <a:bodyPr/>
          <a:lstStyle/>
          <a:p>
            <a:pPr/>
            <a:r>
              <a:t>驱动力1.0：生存</a:t>
            </a:r>
          </a:p>
          <a:p>
            <a:pPr/>
            <a:r>
              <a:t>驱动力2.0：胡萝卜+大棒，简单重复性劳动</a:t>
            </a:r>
          </a:p>
          <a:p>
            <a:pPr/>
            <a:r>
              <a:t>驱动力3.0：自主、专精、目的，创造性劳动</a:t>
            </a:r>
          </a:p>
          <a:p>
            <a:pPr lvl="1"/>
            <a:r>
              <a:t>（建立在基本收入得到保障的基础上）</a:t>
            </a:r>
          </a:p>
          <a:p>
            <a:pPr marL="388937" indent="-388937">
              <a:spcBef>
                <a:spcPts val="1600"/>
              </a:spcBef>
              <a:defRPr sz="2800"/>
            </a:pPr>
            <a:r>
              <a:t>微软百科全书，wikipedia</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传统的UNIX世界中，有一些因素阻止了把这种方法推进到极致。一方面是各种许可证(license)的法律限制、商业秘密和市场利益，另一方面（现在看来）是当时的Internet还不够好。…"/>
          <p:cNvSpPr txBox="1"/>
          <p:nvPr>
            <p:ph type="body" idx="1"/>
          </p:nvPr>
        </p:nvSpPr>
        <p:spPr>
          <a:prstGeom prst="rect">
            <a:avLst/>
          </a:prstGeom>
        </p:spPr>
        <p:txBody>
          <a:bodyPr/>
          <a:lstStyle/>
          <a:p>
            <a:pPr/>
            <a:r>
              <a:t>传统的UNIX世界中，有一些因素阻止了把这种方法推进到极致。一方面是各种许可证(license)的法律限制、商业秘密和市场利益，另一方面（现在看来）是当时的Internet还不够好。</a:t>
            </a:r>
          </a:p>
          <a:p>
            <a:pPr/>
            <a:r>
              <a:t>Linux是第一个有意识并成功将整个世界作为其人才库的项目。Linux孕育之时万维网（World Wide Web）刚刚诞生，Linux蹒跚学步之时（1993－1994）ISP产业开始起飞，与此同时，主流对Internet的兴趣也开始爆发，我认为这都不是巧合，Internet普及之后，Linus是学会如何运用新规则的第一人。 </a:t>
            </a:r>
          </a:p>
        </p:txBody>
      </p:sp>
      <p:sp>
        <p:nvSpPr>
          <p:cNvPr id="234" name="Linux 与 Internet"/>
          <p:cNvSpPr txBox="1"/>
          <p:nvPr>
            <p:ph type="title"/>
          </p:nvPr>
        </p:nvSpPr>
        <p:spPr>
          <a:prstGeom prst="rect">
            <a:avLst/>
          </a:prstGeom>
        </p:spPr>
        <p:txBody>
          <a:bodyPr/>
          <a:lstStyle>
            <a:lvl1pPr defTabSz="508254">
              <a:defRPr sz="6960"/>
            </a:lvl1pPr>
          </a:lstStyle>
          <a:p>
            <a:pPr/>
            <a:r>
              <a:t>Linux 与 Internet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连按此项以编辑"/>
          <p:cNvSpPr txBox="1"/>
          <p:nvPr>
            <p:ph type="title"/>
          </p:nvPr>
        </p:nvSpPr>
        <p:spPr>
          <a:prstGeom prst="rect">
            <a:avLst/>
          </a:prstGeom>
        </p:spPr>
        <p:txBody>
          <a:bodyPr/>
          <a:lstStyle/>
          <a:p>
            <a:pPr defTabSz="508254">
              <a:defRPr sz="6960"/>
            </a:pPr>
          </a:p>
        </p:txBody>
      </p:sp>
      <p:sp>
        <p:nvSpPr>
          <p:cNvPr id="237" name="前面我提到的“德尔菲效应”也许可以解释Linus定律。但我常常注意到，生物学和经济学中的自适应系统是更好的类比，Linux世界的运转，在很多方面像一个自由市场，或者像一个由很多利己个体组成的生态系统，系统中每个个体都追求自身效用的最大化，在其共生的过程中，能够自然建立起一种具备自我纠错能力的秩序，这种秩序比任何集中式规划都要精妙和高效。…"/>
          <p:cNvSpPr txBox="1"/>
          <p:nvPr>
            <p:ph type="body" idx="1"/>
          </p:nvPr>
        </p:nvSpPr>
        <p:spPr>
          <a:prstGeom prst="rect">
            <a:avLst/>
          </a:prstGeom>
        </p:spPr>
        <p:txBody>
          <a:bodyPr/>
          <a:lstStyle/>
          <a:p>
            <a:pPr marL="226059" indent="-226059" defTabSz="519937">
              <a:spcBef>
                <a:spcPts val="2400"/>
              </a:spcBef>
              <a:defRPr sz="2848"/>
            </a:pPr>
            <a:r>
              <a:t>前面我提到的“德尔菲效应”也许可以解释Linus定律。但我常常注意到，生物学和经济学中的自适应系统是更好的类比，Linux世界的运转，在很多方面像一个自由市场，或者像一个由很多利己个体组成的生态系统，系统中每个个体都追求自身效用的最大化，在其共生的过程中，能够自然建立起一种具备自我纠错能力的秩序，这种秩序比任何集中式规划都要精妙和高效。</a:t>
            </a:r>
          </a:p>
          <a:p>
            <a:pPr marL="226059" indent="-226059" defTabSz="519937">
              <a:spcBef>
                <a:spcPts val="2400"/>
              </a:spcBef>
              <a:defRPr sz="2848"/>
            </a:pPr>
            <a:r>
              <a:t>Linux黑客们致力于最大化的“效用函数”，其目的并不是经典意义上的经济价值，而是自我满足和黑客声望这些无形的东西。（有人把这种动机称为“利他”，但他们忽视了一个事实，即“利他”本身是“利他者”自我满足的外在表现。）按这种方式运转的志愿者文化其实很常见，除了黑客圈，我还长期参与在科幻迷圈子中，不像黑客，科幻迷们早就清楚认识到“egoboo” （个人在团体中声望的提升）是志愿者活动背后的基本驱动力。</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19. 如果开发协调人员有至少和Internet一样好的媒介，而且知道怎样不通过强迫来领导，许多头脑将不可避免地比一个好。…"/>
          <p:cNvSpPr txBox="1"/>
          <p:nvPr>
            <p:ph type="body" idx="1"/>
          </p:nvPr>
        </p:nvSpPr>
        <p:spPr>
          <a:prstGeom prst="rect">
            <a:avLst/>
          </a:prstGeom>
        </p:spPr>
        <p:txBody>
          <a:bodyPr/>
          <a:lstStyle/>
          <a:p>
            <a:pPr/>
            <a:r>
              <a:t>19. 如果开发协调人员有至少和Internet一样好的媒介，而且知道怎样不通过强迫来领导，许多头脑将不可避免地比一个好。 </a:t>
            </a:r>
          </a:p>
          <a:p>
            <a:pPr lvl="1"/>
            <a:r>
              <a:t>我认为自由软件的将来将属于那些知道怎样玩Linus的游戏的人，把大教堂抛之脑后拥抱市集的人，这并不是说个人的观点与才气不再重要，而是，我认为自由软件的前沿将属于从个人观点和才气出发的人，然后通过共同兴趣自愿社团的高效建造来扩展。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也许最终自由软件文化将胜利，不是因为协作在道德上是正确的或软件“囤积居奇”在道德上是错的(假设你相信后者，Linus和我都不)，而仅仅是因为商业世界在进化的军备竞赛中不能战胜自由软件社团，因为后者可以把更大更好的开发资源放在解决问题上。"/>
          <p:cNvSpPr txBox="1"/>
          <p:nvPr>
            <p:ph type="body" idx="1"/>
          </p:nvPr>
        </p:nvSpPr>
        <p:spPr>
          <a:prstGeom prst="rect">
            <a:avLst/>
          </a:prstGeom>
        </p:spPr>
        <p:txBody>
          <a:bodyPr/>
          <a:lstStyle/>
          <a:p>
            <a:pPr/>
            <a:r>
              <a:t>也许最终自由软件文化将胜利，不是因为协作在道德上是正确的或软件“囤积居奇”在道德上是错的(假设你相信后者，Linus和我都不)，而仅仅是因为商业世界在进化的军备竞赛中不能战胜自由软件社团，因为后者可以把更大更好的开发资源放在解决问题上。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droppedImage.pdf" descr="droppedImage.pdf"/>
          <p:cNvPicPr>
            <a:picLocks noChangeAspect="1"/>
          </p:cNvPicPr>
          <p:nvPr/>
        </p:nvPicPr>
        <p:blipFill>
          <a:blip r:embed="rId2">
            <a:extLst/>
          </a:blip>
          <a:stretch>
            <a:fillRect/>
          </a:stretch>
        </p:blipFill>
        <p:spPr>
          <a:xfrm>
            <a:off x="4445000" y="7594600"/>
            <a:ext cx="4064000" cy="863600"/>
          </a:xfrm>
          <a:prstGeom prst="rect">
            <a:avLst/>
          </a:prstGeom>
          <a:ln w="12700">
            <a:miter lim="400000"/>
          </a:ln>
        </p:spPr>
      </p:pic>
      <p:sp>
        <p:nvSpPr>
          <p:cNvPr id="244" name="为什么开源软件没有开创出云计算和移动计算？"/>
          <p:cNvSpPr txBox="1"/>
          <p:nvPr/>
        </p:nvSpPr>
        <p:spPr>
          <a:xfrm>
            <a:off x="1104900" y="2813049"/>
            <a:ext cx="10782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为什么开源软件没有开创出云计算和移动计算？</a:t>
            </a:r>
          </a:p>
        </p:txBody>
      </p:sp>
      <p:sp>
        <p:nvSpPr>
          <p:cNvPr id="245" name="邵栋…"/>
          <p:cNvSpPr txBox="1"/>
          <p:nvPr/>
        </p:nvSpPr>
        <p:spPr>
          <a:xfrm>
            <a:off x="1270000" y="58293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84886">
              <a:defRPr b="0" sz="3071"/>
            </a:pPr>
            <a:r>
              <a:t>邵栋</a:t>
            </a:r>
          </a:p>
          <a:p>
            <a:pPr defTabSz="484886">
              <a:defRPr b="0" sz="3071"/>
            </a:pPr>
            <a:r>
              <a:rPr u="sng">
                <a:hlinkClick r:id="rId3" invalidUrl="" action="" tgtFrame="" tooltip="" history="1" highlightClick="0" endSnd="0"/>
              </a:rPr>
              <a:t>dongshao@nju.edu.cn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Linus"/>
          <p:cNvSpPr txBox="1"/>
          <p:nvPr>
            <p:ph type="title"/>
          </p:nvPr>
        </p:nvSpPr>
        <p:spPr>
          <a:prstGeom prst="rect">
            <a:avLst/>
          </a:prstGeom>
        </p:spPr>
        <p:txBody>
          <a:bodyPr/>
          <a:lstStyle/>
          <a:p>
            <a:pPr/>
            <a:r>
              <a:t>Linus</a:t>
            </a:r>
          </a:p>
        </p:txBody>
      </p:sp>
      <p:sp>
        <p:nvSpPr>
          <p:cNvPr id="138" name="林纳斯·本纳第克特·托瓦兹（1969年12月28日－），生于芬兰赫尔辛基市。…"/>
          <p:cNvSpPr txBox="1"/>
          <p:nvPr>
            <p:ph type="body" idx="1"/>
          </p:nvPr>
        </p:nvSpPr>
        <p:spPr>
          <a:prstGeom prst="rect">
            <a:avLst/>
          </a:prstGeom>
        </p:spPr>
        <p:txBody>
          <a:bodyPr/>
          <a:lstStyle/>
          <a:p>
            <a:pPr marL="198119" indent="-198119" defTabSz="455675">
              <a:spcBef>
                <a:spcPts val="2100"/>
              </a:spcBef>
              <a:defRPr sz="2496"/>
            </a:pPr>
            <a:r>
              <a:t>林纳斯·本纳第克特·托瓦兹（1969年12月28日－），生于芬兰赫尔辛基市。</a:t>
            </a:r>
          </a:p>
          <a:p>
            <a:pPr marL="198119" indent="-198119" defTabSz="455675">
              <a:spcBef>
                <a:spcPts val="2100"/>
              </a:spcBef>
              <a:defRPr sz="2496"/>
            </a:pPr>
            <a:r>
              <a:t>Linux内核的最早作者（1991年8月25日，在网络上发布了</a:t>
            </a:r>
            <a:r>
              <a:rPr>
                <a:solidFill>
                  <a:srgbClr val="0B0080"/>
                </a:solidFill>
                <a:hlinkClick r:id="rId2" invalidUrl="" action="" tgtFrame="" tooltip="" history="1" highlightClick="0" endSnd="0"/>
              </a:rPr>
              <a:t>Linux内核</a:t>
            </a:r>
            <a:r>
              <a:t>的源代码。1994年3月14日发布了1.0版本。），随后发起了这个开源项目，担任Linux内核的首要架构师与项目协调者，是当今世界最著名的计算机程序员、黑客之一。他还发起了Git这个开源项目（2005年，为了管理Linux内核的源代码），并为主要的开发者。</a:t>
            </a:r>
          </a:p>
          <a:p>
            <a:pPr marL="198119" indent="-198119" defTabSz="455675">
              <a:spcBef>
                <a:spcPts val="2100"/>
              </a:spcBef>
              <a:defRPr sz="2496"/>
            </a:pPr>
            <a:r>
              <a:t>与很多其他黑客不同，托瓦兹行事低调，一般很少评论商业竞争对手产品的好坏[原创研究？]，但坚持开放源代码信念，并对微软等对手大为不满。</a:t>
            </a:r>
          </a:p>
          <a:p>
            <a:pPr marL="198119" indent="-198119" defTabSz="455675">
              <a:spcBef>
                <a:spcPts val="2100"/>
              </a:spcBef>
              <a:defRPr sz="2496"/>
            </a:pPr>
            <a:r>
              <a:t>例如，在一封回应微软资深副总裁克瑞格·蒙迪批评开放源代码运动破坏了知识产权的电子邮件中，托瓦兹写道：“我不知道蒙迪是否听说过艾萨克·牛顿爵士？他不仅因为创立了经典物理学而出名，也还因为说过这样一句话而闻名于世：‘我之所以能够看得更远，是因为我站在巨人肩膀上的缘故。’”托瓦兹又说道：“我宁愿听牛顿的也不愿听蒙迪的。他（牛顿）虽然死了快300年了，却也没有让房间这样地臭气熏天。”</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开放源代码软件- 开源软件"/>
          <p:cNvSpPr txBox="1"/>
          <p:nvPr>
            <p:ph type="title"/>
          </p:nvPr>
        </p:nvSpPr>
        <p:spPr>
          <a:prstGeom prst="rect">
            <a:avLst/>
          </a:prstGeom>
        </p:spPr>
        <p:txBody>
          <a:bodyPr/>
          <a:lstStyle/>
          <a:p>
            <a:pPr defTabSz="251206">
              <a:defRPr sz="3440"/>
            </a:pPr>
            <a:r>
              <a:t>开放源代码软件-</a:t>
            </a:r>
          </a:p>
          <a:p>
            <a:pPr defTabSz="251206">
              <a:defRPr sz="3440"/>
            </a:pPr>
            <a:r>
              <a:t>开源软件</a:t>
            </a:r>
          </a:p>
        </p:txBody>
      </p:sp>
      <p:sp>
        <p:nvSpPr>
          <p:cNvPr id="141" name="开源软件…"/>
          <p:cNvSpPr txBox="1"/>
          <p:nvPr>
            <p:ph type="body" sz="half" idx="1"/>
          </p:nvPr>
        </p:nvSpPr>
        <p:spPr>
          <a:xfrm>
            <a:off x="1562100" y="1743095"/>
            <a:ext cx="4114106" cy="7108805"/>
          </a:xfrm>
          <a:prstGeom prst="rect">
            <a:avLst/>
          </a:prstGeom>
        </p:spPr>
        <p:txBody>
          <a:bodyPr/>
          <a:lstStyle/>
          <a:p>
            <a:pPr/>
            <a:r>
              <a:t>开源软件</a:t>
            </a:r>
          </a:p>
          <a:p>
            <a:pPr lvl="1"/>
            <a:r>
              <a:t>Linux</a:t>
            </a:r>
          </a:p>
          <a:p>
            <a:pPr lvl="1"/>
            <a:r>
              <a:t>MySQL</a:t>
            </a:r>
          </a:p>
          <a:p>
            <a:pPr lvl="1"/>
            <a:r>
              <a:t>Eclipse</a:t>
            </a:r>
          </a:p>
          <a:p>
            <a:pPr lvl="1"/>
            <a:r>
              <a:t>Chrome, Firefox</a:t>
            </a:r>
          </a:p>
          <a:p>
            <a:pPr lvl="1"/>
            <a:r>
              <a:t>........</a:t>
            </a:r>
          </a:p>
        </p:txBody>
      </p:sp>
      <p:sp>
        <p:nvSpPr>
          <p:cNvPr id="142" name="商业软件…"/>
          <p:cNvSpPr txBox="1"/>
          <p:nvPr/>
        </p:nvSpPr>
        <p:spPr>
          <a:xfrm>
            <a:off x="5535590" y="1865176"/>
            <a:ext cx="3957950" cy="68646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254000" indent="-254000" algn="l">
              <a:spcBef>
                <a:spcPts val="2800"/>
              </a:spcBef>
              <a:buSzPct val="145000"/>
              <a:buChar char="•"/>
              <a:defRPr b="0" sz="3200"/>
            </a:pPr>
            <a:r>
              <a:t>商业软件</a:t>
            </a:r>
          </a:p>
          <a:p>
            <a:pPr lvl="1" marL="698500" indent="-254000" algn="l">
              <a:spcBef>
                <a:spcPts val="1600"/>
              </a:spcBef>
              <a:buSzPct val="145000"/>
              <a:buChar char="-"/>
              <a:defRPr b="0" sz="2800"/>
            </a:pPr>
            <a:r>
              <a:t>Windows，MacOs</a:t>
            </a:r>
          </a:p>
          <a:p>
            <a:pPr lvl="1" marL="698500" indent="-254000" algn="l">
              <a:spcBef>
                <a:spcPts val="1600"/>
              </a:spcBef>
              <a:buSzPct val="145000"/>
              <a:buChar char="-"/>
              <a:defRPr b="0" sz="2800"/>
            </a:pPr>
            <a:r>
              <a:t>Oracle，DB2</a:t>
            </a:r>
          </a:p>
          <a:p>
            <a:pPr lvl="1" marL="698500" indent="-254000" algn="l">
              <a:spcBef>
                <a:spcPts val="1600"/>
              </a:spcBef>
              <a:buSzPct val="145000"/>
              <a:buChar char="-"/>
              <a:defRPr b="0" sz="2800"/>
            </a:pPr>
            <a:r>
              <a:t>Visual Studio</a:t>
            </a:r>
          </a:p>
          <a:p>
            <a:pPr lvl="1" marL="698500" indent="-254000" algn="l">
              <a:spcBef>
                <a:spcPts val="1600"/>
              </a:spcBef>
              <a:buSzPct val="145000"/>
              <a:buChar char="-"/>
              <a:defRPr b="0" sz="2800"/>
            </a:pPr>
            <a:r>
              <a:t>IE</a:t>
            </a:r>
          </a:p>
          <a:p>
            <a:pPr lvl="1" marL="698500" indent="-254000" algn="l">
              <a:spcBef>
                <a:spcPts val="1600"/>
              </a:spcBef>
              <a:buSzPct val="145000"/>
              <a:buChar char="-"/>
              <a:defRPr b="0" sz="2800"/>
            </a:pP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1976年 比尔·盖茨写给电脑爱好者的公开信"/>
          <p:cNvSpPr txBox="1"/>
          <p:nvPr>
            <p:ph type="title"/>
          </p:nvPr>
        </p:nvSpPr>
        <p:spPr>
          <a:prstGeom prst="rect">
            <a:avLst/>
          </a:prstGeom>
        </p:spPr>
        <p:txBody>
          <a:bodyPr/>
          <a:lstStyle>
            <a:lvl1pPr defTabSz="332993">
              <a:defRPr sz="4560"/>
            </a:lvl1pPr>
          </a:lstStyle>
          <a:p>
            <a:pPr/>
            <a:r>
              <a:t>1976年 比尔·盖茨写给电脑爱好者的公开信</a:t>
            </a:r>
          </a:p>
        </p:txBody>
      </p:sp>
      <p:sp>
        <p:nvSpPr>
          <p:cNvPr id="145" name="致电脑爱好者的一封公开信…"/>
          <p:cNvSpPr txBox="1"/>
          <p:nvPr>
            <p:ph type="body" idx="1"/>
          </p:nvPr>
        </p:nvSpPr>
        <p:spPr>
          <a:prstGeom prst="rect">
            <a:avLst/>
          </a:prstGeom>
        </p:spPr>
        <p:txBody>
          <a:bodyPr/>
          <a:lstStyle/>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致电脑爱好者的一封公开信</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威廉-亨利-盖茨三世</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1976年2月3日</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        对我来讲，现在的电脑爱好者圈里最要命的问题就是缺乏优秀软件，相关书籍和应用软件。如果没有好的软件和一个懂得编程的所有者，个人电脑简直就是一种浪费。高质量的软件可以被业余爱好者编写出来吗？</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 。。。。。。</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        为何如此？多数的电脑爱好者必须明白，你们中大多数人使用的软件是偷的。硬件必须要付款购买，可软件却变成了某种共享的东西。谁会关心，开发软件的人是否得到报酬？</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        谁会从事专业的软件开发却分文无获。哪有业余爱好者会花费3人年的精力去编写软件，去修正软件，编写使用手册却免费发放给别人使用。事实上，只有我们大量 投资来为个人电脑做软件。我们已经写了6800 BASIC写成了808 0APL和6800 APL，但是现在几乎没有什么动力让我们向你们提供这些软件。说白了，你们的所作所为就是窃贼(Theft)。</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 。。。。。。</a:t>
            </a:r>
            <a:endParaRPr b="0">
              <a:solidFill>
                <a:srgbClr val="000000"/>
              </a:solidFill>
              <a:latin typeface="Times Roman"/>
              <a:ea typeface="Times Roman"/>
              <a:cs typeface="Times Roman"/>
              <a:sym typeface="Times Roman"/>
            </a:endParaRPr>
          </a:p>
          <a:p>
            <a:pPr marL="0" indent="0" defTabSz="457200">
              <a:lnSpc>
                <a:spcPts val="3700"/>
              </a:lnSpc>
              <a:spcBef>
                <a:spcPts val="1200"/>
              </a:spcBef>
              <a:buSzTx/>
              <a:buNone/>
              <a:defRPr b="1" sz="1900">
                <a:solidFill>
                  <a:srgbClr val="333333"/>
                </a:solidFill>
                <a:latin typeface="Times New Roman"/>
                <a:ea typeface="Times New Roman"/>
                <a:cs typeface="Times New Roman"/>
                <a:sym typeface="Times New Roman"/>
              </a:defRPr>
            </a:pPr>
            <a:r>
              <a:t>微软公司合伙人比尔-盖茨</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开源许可证"/>
          <p:cNvSpPr txBox="1"/>
          <p:nvPr>
            <p:ph type="title"/>
          </p:nvPr>
        </p:nvSpPr>
        <p:spPr>
          <a:prstGeom prst="rect">
            <a:avLst/>
          </a:prstGeom>
        </p:spPr>
        <p:txBody>
          <a:bodyPr/>
          <a:lstStyle>
            <a:lvl1pPr defTabSz="508254">
              <a:defRPr sz="6960"/>
            </a:lvl1pPr>
          </a:lstStyle>
          <a:p>
            <a:pPr/>
            <a:r>
              <a:t>开源许可证</a:t>
            </a:r>
          </a:p>
        </p:txBody>
      </p:sp>
      <p:sp>
        <p:nvSpPr>
          <p:cNvPr id="148" name="世界上的开源许可证，大概有上百种。很少有人搞得清楚它们的区别。即使在最流行的六种----GPL、BSD、MIT、Mozilla、Apache和LGPL----之中做选择，也很复杂。"/>
          <p:cNvSpPr txBox="1"/>
          <p:nvPr>
            <p:ph type="body" sz="quarter" idx="1"/>
          </p:nvPr>
        </p:nvSpPr>
        <p:spPr>
          <a:xfrm>
            <a:off x="952500" y="1768495"/>
            <a:ext cx="11099800" cy="1878552"/>
          </a:xfrm>
          <a:prstGeom prst="rect">
            <a:avLst/>
          </a:prstGeom>
        </p:spPr>
        <p:txBody>
          <a:bodyPr/>
          <a:lstStyle/>
          <a:p>
            <a:pPr/>
            <a:r>
              <a:t>世界上的开源许可证，大概有上百种。很少有人搞得清楚它们的区别。即使在最流行的六种----GPL、BSD、MIT、Mozilla、Apache和LGPL----之中做选择，也很复杂。</a:t>
            </a:r>
          </a:p>
        </p:txBody>
      </p:sp>
      <p:pic>
        <p:nvPicPr>
          <p:cNvPr id="149" name="bg2011050101.png" descr="bg2011050101.png"/>
          <p:cNvPicPr>
            <a:picLocks noChangeAspect="1"/>
          </p:cNvPicPr>
          <p:nvPr/>
        </p:nvPicPr>
        <p:blipFill>
          <a:blip r:embed="rId2">
            <a:extLst/>
          </a:blip>
          <a:stretch>
            <a:fillRect/>
          </a:stretch>
        </p:blipFill>
        <p:spPr>
          <a:xfrm>
            <a:off x="1836699" y="3576749"/>
            <a:ext cx="9331402" cy="58321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大教堂和市集"/>
          <p:cNvSpPr txBox="1"/>
          <p:nvPr>
            <p:ph type="title"/>
          </p:nvPr>
        </p:nvSpPr>
        <p:spPr>
          <a:prstGeom prst="rect">
            <a:avLst/>
          </a:prstGeom>
        </p:spPr>
        <p:txBody>
          <a:bodyPr/>
          <a:lstStyle>
            <a:lvl1pPr defTabSz="508254">
              <a:defRPr sz="6960"/>
            </a:lvl1pPr>
          </a:lstStyle>
          <a:p>
            <a:pPr/>
            <a:r>
              <a:t>大教堂和市集 </a:t>
            </a:r>
          </a:p>
        </p:txBody>
      </p:sp>
      <p:sp>
        <p:nvSpPr>
          <p:cNvPr id="152" name="Linux的影响是非常巨大的。甚至在５年以前，有谁能够想象一个世界级的操作系统能够仅仅依靠用细细的Internet连接起来的、散布在全球的几千个开发人员以业余时间来创造呢？…"/>
          <p:cNvSpPr txBox="1"/>
          <p:nvPr>
            <p:ph type="body" idx="1"/>
          </p:nvPr>
        </p:nvSpPr>
        <p:spPr>
          <a:prstGeom prst="rect">
            <a:avLst/>
          </a:prstGeom>
        </p:spPr>
        <p:txBody>
          <a:bodyPr/>
          <a:lstStyle/>
          <a:p>
            <a:pPr/>
            <a:r>
              <a:t>Linux的影响是非常巨大的。甚至在５年以前，有谁能够想象一个世界级的操作系统能够仅仅依靠用细细的Internet连接起来的、散布在全球的几千个开发人员以业余时间来创造呢？ </a:t>
            </a:r>
          </a:p>
          <a:p>
            <a:pPr/>
            <a:r>
              <a:t>Linux推翻了许多我认为自己明白的事情。 </a:t>
            </a:r>
          </a:p>
          <a:p>
            <a:pPr/>
            <a:r>
              <a:t>我以前相信多数重要的软件（操作系统和象Emacs一样的真正大型的工具）需要象建造大教堂一样来开发，需要一群与世隔绝的奇才的细心工作，在成功之前没有beta版的发布。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