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C8D8F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图像"/>
          <p:cNvSpPr/>
          <p:nvPr>
            <p:ph type="pic" sz="half" idx="21"/>
          </p:nvPr>
        </p:nvSpPr>
        <p:spPr>
          <a:xfrm>
            <a:off x="6946900" y="1447800"/>
            <a:ext cx="4572000" cy="685388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88" name="标题文本"/>
          <p:cNvSpPr txBox="1"/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标题文本</a:t>
            </a:r>
          </a:p>
        </p:txBody>
      </p:sp>
      <p:sp>
        <p:nvSpPr>
          <p:cNvPr id="89" name="正文级别 1…"/>
          <p:cNvSpPr txBox="1"/>
          <p:nvPr>
            <p:ph type="body" sz="quarter" idx="1"/>
          </p:nvPr>
        </p:nvSpPr>
        <p:spPr>
          <a:xfrm>
            <a:off x="635000" y="49022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倒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图像"/>
          <p:cNvSpPr/>
          <p:nvPr>
            <p:ph type="pic" sz="half" idx="21"/>
          </p:nvPr>
        </p:nvSpPr>
        <p:spPr>
          <a:xfrm>
            <a:off x="6946900" y="1447800"/>
            <a:ext cx="4572000" cy="6853881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8" name="标题文本"/>
          <p:cNvSpPr txBox="1"/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标题文本</a:t>
            </a:r>
          </a:p>
        </p:txBody>
      </p:sp>
      <p:sp>
        <p:nvSpPr>
          <p:cNvPr id="99" name="正文级别 1…"/>
          <p:cNvSpPr txBox="1"/>
          <p:nvPr>
            <p:ph type="body" sz="quarter" idx="1"/>
          </p:nvPr>
        </p:nvSpPr>
        <p:spPr>
          <a:xfrm>
            <a:off x="635000" y="49022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图像"/>
          <p:cNvSpPr/>
          <p:nvPr>
            <p:ph type="pic" sz="quarter" idx="21"/>
          </p:nvPr>
        </p:nvSpPr>
        <p:spPr>
          <a:xfrm>
            <a:off x="7200900" y="2578100"/>
            <a:ext cx="4064000" cy="6092339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0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9" name="正文级别 1…"/>
          <p:cNvSpPr txBox="1"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 - 左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 - 右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7" name="正文级别 1…"/>
          <p:cNvSpPr txBox="1"/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 - 2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文本"/>
          <p:cNvSpPr txBox="1"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图像"/>
          <p:cNvSpPr/>
          <p:nvPr>
            <p:ph type="pic" sz="half" idx="21"/>
          </p:nvPr>
        </p:nvSpPr>
        <p:spPr>
          <a:xfrm>
            <a:off x="2755900" y="1803400"/>
            <a:ext cx="6854401" cy="45720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70" name="标题文本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倒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图像"/>
          <p:cNvSpPr/>
          <p:nvPr>
            <p:ph type="pic" sz="half" idx="21"/>
          </p:nvPr>
        </p:nvSpPr>
        <p:spPr>
          <a:xfrm>
            <a:off x="2755900" y="1803400"/>
            <a:ext cx="6854401" cy="4572001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79" name="标题文本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ongshao@nju.edu.cn" TargetMode="External"/><Relationship Id="rId3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hyperlink" Target="mailto:dongshao@nju.edu.cn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开源软件经济学与…"/>
          <p:cNvSpPr txBox="1"/>
          <p:nvPr>
            <p:ph type="ctrTitle"/>
          </p:nvPr>
        </p:nvSpPr>
        <p:spPr>
          <a:xfrm>
            <a:off x="1270000" y="1638300"/>
            <a:ext cx="10464800" cy="3132634"/>
          </a:xfrm>
          <a:prstGeom prst="rect">
            <a:avLst/>
          </a:prstGeom>
        </p:spPr>
        <p:txBody>
          <a:bodyPr/>
          <a:lstStyle/>
          <a:p>
            <a:pPr/>
            <a:r>
              <a:t>开源软件经济学与</a:t>
            </a:r>
          </a:p>
          <a:p>
            <a:pPr/>
            <a:r>
              <a:t>互联网模式</a:t>
            </a:r>
          </a:p>
          <a:p>
            <a:pPr>
              <a:defRPr sz="4800"/>
            </a:pPr>
            <a:r>
              <a:t>Website: Joel on Software</a:t>
            </a:r>
          </a:p>
          <a:p>
            <a:pPr>
              <a:defRPr sz="4800"/>
            </a:pPr>
            <a:r>
              <a:t>Joel Spolsky 2002.06.12</a:t>
            </a:r>
          </a:p>
        </p:txBody>
      </p:sp>
      <p:sp>
        <p:nvSpPr>
          <p:cNvPr id="138" name="邵栋…"/>
          <p:cNvSpPr txBox="1"/>
          <p:nvPr>
            <p:ph type="subTitle" sz="quarter" idx="1"/>
          </p:nvPr>
        </p:nvSpPr>
        <p:spPr>
          <a:xfrm>
            <a:off x="1270000" y="5029200"/>
            <a:ext cx="10464800" cy="1791296"/>
          </a:xfrm>
          <a:prstGeom prst="rect">
            <a:avLst/>
          </a:prstGeom>
        </p:spPr>
        <p:txBody>
          <a:bodyPr/>
          <a:lstStyle/>
          <a:p>
            <a:pPr/>
            <a:r>
              <a:t>邵栋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dongshao@nju.edu.cn</a:t>
            </a:r>
          </a:p>
        </p:txBody>
      </p:sp>
      <p:pic>
        <p:nvPicPr>
          <p:cNvPr id="139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5000" y="7594600"/>
            <a:ext cx="4064000" cy="86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例子：Netscape公开其Web浏览器的源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100"/>
            </a:lvl1pPr>
          </a:lstStyle>
          <a:p>
            <a:pPr/>
            <a:r>
              <a:t>例子：Netscape公开其Web浏览器的源码 </a:t>
            </a:r>
          </a:p>
        </p:txBody>
      </p:sp>
      <p:sp>
        <p:nvSpPr>
          <p:cNvPr id="164" name="幽默：他们这样做是为了取得某些纽西兰网咖客贡献的免费程序代码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333500"/>
            <a:r>
              <a:t>幽默：他们这样做是为了取得某些纽西兰网咖客贡献的免费程序代码。 </a:t>
            </a:r>
          </a:p>
          <a:p>
            <a:pPr marL="1333500"/>
            <a:r>
              <a:t>现实：他们是要让web浏览器普及化。 </a:t>
            </a:r>
          </a:p>
          <a:p>
            <a:pPr marL="1333500"/>
            <a:r>
              <a:t>这个浏览器是「免费软件」。Netscape发放浏览器是为了要让服务器来赚钱。浏览器和服务器是典型的互补产品。浏览器愈便宜，卖出的服务器就会愈多。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Netscape把Mozilla以开放源码方式发行，是因为他们看到降低浏览器开发成本的机会。这样就能以较低的成本获得普及化的利益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160144" indent="-497205" defTabSz="508254">
              <a:spcBef>
                <a:spcPts val="4100"/>
              </a:spcBef>
              <a:defRPr sz="3654"/>
            </a:pPr>
            <a:r>
              <a:t>Netscape把Mozilla以开放源码方式发行，是因为他们看到降低浏览器开发成本的机会。这样就能以较低的成本获得普及化的利益。 </a:t>
            </a:r>
          </a:p>
          <a:p>
            <a:pPr marL="1160144" indent="-497205" defTabSz="508254">
              <a:spcBef>
                <a:spcPts val="4100"/>
              </a:spcBef>
              <a:defRPr sz="3654"/>
            </a:pPr>
            <a:r>
              <a:t>稍后AOL/时代华纳并购了Netscape。服务器软件应该是浏览器普及化的受益者，可是卖得不好就被抛弃了（Apache）。 AOL/时代华纳是个娱乐公司。娱乐公司是各种型式娱乐传递平台(包括web浏览器)的互补。这个巨人集团的策略利益在于让娱乐传递(也就是web浏览器)普及到没有人能因而收费。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幽默：Sun和HP支持免费软件是因为他们喜欢市集(Bazaars)而非大教堂(Cathedrals)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880110" indent="-377190" defTabSz="385572">
              <a:spcBef>
                <a:spcPts val="1500"/>
              </a:spcBef>
              <a:defRPr sz="2772"/>
            </a:pPr>
            <a:r>
              <a:t>幽默：Sun和HP支持免费软件是因为他们喜欢市集(Bazaars)而非大教堂(Cathedrals)。 </a:t>
            </a:r>
          </a:p>
          <a:p>
            <a:pPr marL="880110" indent="-377190" defTabSz="385572">
              <a:spcBef>
                <a:spcPts val="1500"/>
              </a:spcBef>
              <a:defRPr sz="2772"/>
            </a:pPr>
            <a:r>
              <a:t>现实：Sun和HP都是硬件公司，他们做的是盒子。为了要在桌上型市场赚钱，他们需要窗口式系统(桌上型计算机的互补物)成为普及化的产品。 那么为什么不把付给Ximian的钱拿去发展一套专属的窗口式系统呢？他们以前试过(Sun有NeWS而HP有New Wave)，不过这些公司骨子里都是硬件公司，软件技术非常的粗糙，而且他们需要让窗口式系统成为廉价普及品，而不是要付钱取得的专属优势。所以他们雇用Ximian的优秀人员来做，理由和Sun买下Star Office然后开放源码一样：让软件普及化然后由硬件赚更多钱。 </a:t>
            </a:r>
          </a:p>
        </p:txBody>
      </p:sp>
      <p:sp>
        <p:nvSpPr>
          <p:cNvPr id="169" name="Sun和HP付钱请Ximian研究Gno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Sun和HP付钱请Ximian研究Gnome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Jav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</a:t>
            </a:r>
          </a:p>
        </p:txBody>
      </p:sp>
      <p:sp>
        <p:nvSpPr>
          <p:cNvPr id="172" name="SUN开发出Java这套全新的“Bytecode”系统，写一次程序可以到处执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026794" indent="-440054" defTabSz="449833">
              <a:spcBef>
                <a:spcPts val="1800"/>
              </a:spcBef>
              <a:defRPr sz="3234"/>
            </a:pPr>
            <a:r>
              <a:t>SUN开发出Java这套全新的“Bytecode”系统，写一次程序可以到处执行 </a:t>
            </a:r>
          </a:p>
          <a:p>
            <a:pPr marL="1026794" indent="-440054" defTabSz="449833">
              <a:spcBef>
                <a:spcPts val="1800"/>
              </a:spcBef>
              <a:defRPr sz="3234"/>
            </a:pPr>
            <a:r>
              <a:t>如果任何地方都执行执行自己软件，硬件就更像是普及化产品了。而硬件价格下降会驱动更大的软件需求(而且让客户由硬件省下更多钱去买如今会更贵的软件。) </a:t>
            </a:r>
          </a:p>
          <a:p>
            <a:pPr marL="1026794" indent="-440054" defTabSz="449833">
              <a:spcBef>
                <a:spcPts val="1800"/>
              </a:spcBef>
              <a:defRPr sz="3234"/>
            </a:pPr>
            <a:r>
              <a:t>SUN是计算机界有名的怪公司。他们无法看透自己对微软激烈的恐惧及痛恨，所以其策略都是基于激愤而非自身利益。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UN的两大策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SUN的两大策略</a:t>
            </a:r>
          </a:p>
        </p:txBody>
      </p:sp>
      <p:sp>
        <p:nvSpPr>
          <p:cNvPr id="175" name="(a)推广并发展免费软件(Star Office、Linux、Apache、Gnome等)让软件普及化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000125" indent="-428625" defTabSz="438150">
              <a:spcBef>
                <a:spcPts val="1800"/>
              </a:spcBef>
              <a:defRPr sz="3150"/>
            </a:pPr>
            <a:r>
              <a:t>(a)推广并发展免费软件(Star Office、Linux、Apache、Gnome等)让软件普及化，</a:t>
            </a:r>
          </a:p>
          <a:p>
            <a:pPr marL="1000125" indent="-428625" defTabSz="438150">
              <a:spcBef>
                <a:spcPts val="1800"/>
              </a:spcBef>
              <a:defRPr sz="3150"/>
            </a:pPr>
            <a:r>
              <a:t>(b)推广Java及其bytecode架构和让硬件普及化。</a:t>
            </a:r>
          </a:p>
          <a:p>
            <a:pPr marL="1000125" indent="-428625" defTabSz="438150">
              <a:spcBef>
                <a:spcPts val="1800"/>
              </a:spcBef>
              <a:defRPr sz="3150"/>
            </a:pPr>
            <a:r>
              <a:t>来问Sun一个问题：当音乐结束时你想坐在哪里？你在硬件或软件上都没有独有的优势，这样只能接受普及化价格。这种收入只能勉强维持墨西哥的廉价工厂，可 养不起你在硅谷舒适的办公室。 </a:t>
            </a:r>
          </a:p>
          <a:p>
            <a:pPr marL="1000125" indent="-428625" defTabSz="438150">
              <a:spcBef>
                <a:spcPts val="1800"/>
              </a:spcBef>
              <a:defRPr sz="3150"/>
            </a:pPr>
            <a:r>
              <a:t>（2002年的文章！！！SUN于2011年被Oracle收购）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软件和硬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软件和硬件</a:t>
            </a:r>
          </a:p>
        </p:txBody>
      </p:sp>
      <p:sp>
        <p:nvSpPr>
          <p:cNvPr id="178" name="软件是很容易让硬件普及化的(只要写个小小的硬件抽象层，比像Windows NT的HAL就只有很小一段程序)，不过硬件想让软件普及化却是难上加难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133475" indent="-485775" defTabSz="496570">
              <a:spcBef>
                <a:spcPts val="2000"/>
              </a:spcBef>
              <a:defRPr sz="3570"/>
            </a:pPr>
            <a:r>
              <a:t>软件是很容易让硬件普及化的(只要写个小小的硬件抽象层，比像Windows NT的HAL就只有很小一段程序)，不过硬件想让软件普及化却是难上加难。</a:t>
            </a:r>
          </a:p>
          <a:p>
            <a:pPr marL="1133475" indent="-485775" defTabSz="496570">
              <a:spcBef>
                <a:spcPts val="2000"/>
              </a:spcBef>
              <a:defRPr sz="3570"/>
            </a:pPr>
            <a:r>
              <a:t>就如StarOffice营销团队所学到的教训，软件是不能互换的。即使价格为零，由微软Office切换过来还是需要成本。除非切换成本变成零，否则桌面办公室软件不可能真的普及化。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droppedImage.pdf" descr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00" y="7594600"/>
            <a:ext cx="4064000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Thank you."/>
          <p:cNvSpPr txBox="1"/>
          <p:nvPr/>
        </p:nvSpPr>
        <p:spPr>
          <a:xfrm>
            <a:off x="5245000" y="2857500"/>
            <a:ext cx="25021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Thank you.</a:t>
            </a:r>
          </a:p>
        </p:txBody>
      </p:sp>
      <p:sp>
        <p:nvSpPr>
          <p:cNvPr id="182" name="邵栋…"/>
          <p:cNvSpPr txBox="1"/>
          <p:nvPr/>
        </p:nvSpPr>
        <p:spPr>
          <a:xfrm>
            <a:off x="1270000" y="58293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 sz="3600"/>
            </a:pPr>
            <a:r>
              <a:t>邵栋</a:t>
            </a:r>
          </a:p>
          <a:p>
            <a:pPr>
              <a:defRPr sz="3600"/>
            </a:pPr>
            <a:r>
              <a:rPr u="sng">
                <a:hlinkClick r:id="rId3" invalidUrl="" action="" tgtFrame="" tooltip="" history="1" highlightClick="0" endSnd="0"/>
              </a:rPr>
              <a:t>dongshao@nju.edu.cn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现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现象</a:t>
            </a:r>
          </a:p>
        </p:txBody>
      </p:sp>
      <p:sp>
        <p:nvSpPr>
          <p:cNvPr id="142" name="很多高科技公司投入巨额资金发展开源软件，而通常开源软件本身免费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160144" indent="-497205" defTabSz="508254">
              <a:spcBef>
                <a:spcPts val="2000"/>
              </a:spcBef>
              <a:defRPr sz="3654"/>
            </a:pPr>
            <a:r>
              <a:t>很多高科技公司投入巨额资金发展开源软件，而通常开源软件本身免费。</a:t>
            </a:r>
          </a:p>
          <a:p>
            <a:pPr lvl="3" marL="2213746" indent="-390661" defTabSz="508254">
              <a:spcBef>
                <a:spcPts val="2000"/>
              </a:spcBef>
              <a:defRPr sz="2871"/>
            </a:pPr>
            <a:r>
              <a:t>Google: Android, Chrome, ...</a:t>
            </a:r>
          </a:p>
          <a:p>
            <a:pPr lvl="3" marL="2213746" indent="-390661" defTabSz="508254">
              <a:spcBef>
                <a:spcPts val="2000"/>
              </a:spcBef>
              <a:defRPr sz="2871"/>
            </a:pPr>
            <a:r>
              <a:t>IBM: Eclipse</a:t>
            </a:r>
          </a:p>
          <a:p>
            <a:pPr lvl="3" marL="2213746" indent="-390661" defTabSz="508254">
              <a:spcBef>
                <a:spcPts val="2000"/>
              </a:spcBef>
              <a:defRPr sz="2871"/>
            </a:pPr>
            <a:r>
              <a:t>Intel: Linux</a:t>
            </a:r>
          </a:p>
          <a:p>
            <a:pPr lvl="3" marL="2213746" indent="-390661" defTabSz="508254">
              <a:spcBef>
                <a:spcPts val="2000"/>
              </a:spcBef>
              <a:defRPr sz="2871"/>
            </a:pPr>
            <a:r>
              <a:t>....... </a:t>
            </a:r>
          </a:p>
          <a:p>
            <a:pPr marL="1160144" indent="-497205" defTabSz="508254">
              <a:spcBef>
                <a:spcPts val="2000"/>
              </a:spcBef>
              <a:defRPr sz="2871"/>
            </a:pPr>
            <a:r>
              <a:rPr sz="3654"/>
              <a:t>这些公司并不是放弃资本主义，而是认为这是个好的商业策略。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替代物品和互补物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替代物品和互补物品 </a:t>
            </a:r>
          </a:p>
        </p:txBody>
      </p:sp>
      <p:sp>
        <p:nvSpPr>
          <p:cNvPr id="145" name="市场上所有的产品都有替代物品和互补物品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133475" indent="-485775" defTabSz="496570">
              <a:spcBef>
                <a:spcPts val="2000"/>
              </a:spcBef>
              <a:defRPr sz="3570"/>
            </a:pPr>
            <a:r>
              <a:t>市场上所有的产品都有替代物品和互补物品。</a:t>
            </a:r>
          </a:p>
          <a:p>
            <a:pPr lvl="1" marL="1511300" indent="-485775" defTabSz="496570">
              <a:spcBef>
                <a:spcPts val="2000"/>
              </a:spcBef>
              <a:defRPr sz="3570"/>
            </a:pPr>
            <a:r>
              <a:t>替代物品是首选商品太贵时会改买的另一种东西。鸡肉就是牛肉的代替物品。如果你是鸡农而牛肉的价格上升，大家都要买更多鸡肉而你的销量就增加。 </a:t>
            </a:r>
          </a:p>
          <a:p>
            <a:pPr lvl="1" marL="1511300" indent="-485775" defTabSz="496570">
              <a:spcBef>
                <a:spcPts val="2000"/>
              </a:spcBef>
              <a:defRPr sz="3570"/>
            </a:pPr>
            <a:r>
              <a:t>互补物品是通常会和其它产品一起购买的产品。车和汽油是互补物品。计算机硬件是典型的计算机操作系统互补物品。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互补物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互补物品</a:t>
            </a:r>
          </a:p>
        </p:txBody>
      </p:sp>
      <p:sp>
        <p:nvSpPr>
          <p:cNvPr id="148" name="当商品的价格下降时互补物品的需求就会增加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173480" indent="-502919" defTabSz="514095">
              <a:spcBef>
                <a:spcPts val="2100"/>
              </a:spcBef>
              <a:defRPr sz="3696"/>
            </a:pPr>
            <a:r>
              <a:t>当商品的价格下降时互补物品的需求就会增加。</a:t>
            </a:r>
          </a:p>
          <a:p>
            <a:pPr marL="1173480" indent="-502919" defTabSz="514095">
              <a:spcBef>
                <a:spcPts val="2100"/>
              </a:spcBef>
              <a:defRPr sz="3696"/>
            </a:pPr>
            <a:r>
              <a:t>举例来说，如果到迈阿密的机票降价，当地旅馆的住房需求就会上升，因为会有更多人去迈阿密就会需要房间住。当计算机变便宜就会有更多人买，由于计算机要有操作系统，于是操作系统的需求就增加，而操作系统的盈利也水涨船高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开源软件遵循经济原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100"/>
            </a:lvl1pPr>
          </a:lstStyle>
          <a:p>
            <a:pPr/>
            <a:r>
              <a:t>开源软件遵循经济原理</a:t>
            </a:r>
          </a:p>
        </p:txBody>
      </p:sp>
      <p:sp>
        <p:nvSpPr>
          <p:cNvPr id="151" name="开放源码并不能免于经济法则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293495" indent="-554355" defTabSz="566674">
              <a:spcBef>
                <a:spcPts val="2300"/>
              </a:spcBef>
              <a:defRPr sz="4074"/>
            </a:pPr>
            <a:r>
              <a:t>开放源码并不能免于经济法则。 </a:t>
            </a:r>
          </a:p>
          <a:p>
            <a:pPr marL="1293495" indent="-554355" defTabSz="566674">
              <a:spcBef>
                <a:spcPts val="2300"/>
              </a:spcBef>
              <a:defRPr sz="4074"/>
            </a:pPr>
            <a:r>
              <a:t>很多有责任尽量提升股东价值的大型上市公司，投入很多资金支 持开放源码软件(通常是负担大型程序团队的开发费用)。而这正可以用互补物的原理来解释。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聪明的公司试图让产品的互补物普及化(commoditiz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聪明的公司试图让产品的互补物普及化(commoditize)</a:t>
            </a:r>
          </a:p>
        </p:txBody>
      </p:sp>
      <p:sp>
        <p:nvSpPr>
          <p:cNvPr id="154" name="如果你能做到这一点，产品的需求就会上升而你就可以卖贵一点然后赚更多钱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933450" indent="-400050" defTabSz="408940">
              <a:spcBef>
                <a:spcPts val="1600"/>
              </a:spcBef>
              <a:defRPr sz="2940"/>
            </a:lvl1pPr>
            <a:lvl2pPr marL="1244600" indent="-400050" defTabSz="408940">
              <a:spcBef>
                <a:spcPts val="1600"/>
              </a:spcBef>
              <a:defRPr sz="2940"/>
            </a:lvl2pPr>
          </a:lstStyle>
          <a:p>
            <a:pPr/>
            <a:r>
              <a:t>如果你能做到这一点，产品的需求就会上升而你就可以卖贵一点然后赚更多钱。 </a:t>
            </a:r>
          </a:p>
          <a:p>
            <a:pPr lvl="1"/>
            <a:r>
              <a:t>当IBM设计PC架构时是用现成的零件而非订制零件，而且他们很小心地编写零件间的接口文件(革命性的作法)。为什么要这样做呢？因为这样子其它制造商就可以进来一起做。只要你遵循接口，就可以用在PC里。IBM的目标是要普及附加产品，而附加产品正是PC市场的互补物品。他们做得相当成功。在短时间内就涌现大量的公司提供内存卡、硬盘、显示卡、打印机等商品。便宜的附加产品意味更大的PC需求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当微软把操作系统PC-DOS授权给IBM时，很小心的没有卖出独占授权。于是微软就可以把相同的东西，授权给Compaq和其它几百家利用IBM自己的文件合法复制IBM PC的OEM厂商。微软的目标是要让PC市场普及化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160144" indent="-497205" defTabSz="508254">
              <a:spcBef>
                <a:spcPts val="4100"/>
              </a:spcBef>
              <a:defRPr sz="3654"/>
            </a:pPr>
            <a:r>
              <a:t>当微软把操作系统PC-DOS授权给IBM时，很小心的没有卖出独占授权。于是微软就可以把相同的东西，授权给Compaq和其它几百家利用IBM自己的文件合法复制IBM PC的OEM厂商。微软的目标是要让PC市场普及化。</a:t>
            </a:r>
          </a:p>
          <a:p>
            <a:pPr marL="1160144" indent="-497205" defTabSz="508254">
              <a:spcBef>
                <a:spcPts val="4100"/>
              </a:spcBef>
              <a:defRPr sz="3654"/>
            </a:pPr>
            <a:r>
              <a:t>不久PC本身也成为日用品了，价格愈来愈低，功能持续提升，而且也很难有获利的空间。而低价当然就会提升需求。PC需求增加表示其互补物MS-DOS的需求也增加了。没有例外的，产品需求愈大赚到的钱就愈多。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新游戏主机XBox也是用普及的PC硬件而非订制零件。微软XBox另一个策略是使用DirectX，利用这个绘图链接库写的程序能在所有的视讯芯片上执行。这里的目标是想普及化视讯芯片并使它降价，就能卖出更多真正能藉以获利的游戏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333500"/>
            <a:r>
              <a:t>新游戏主机XBox也是用普及的PC硬件而非订制零件。微软XBox另一个策略是使用DirectX，利用这个绘图链接库写的程序能在所有的视讯芯片上执行。这里的目标是想普及化视讯芯片并使它降价，就能卖出更多真正能藉以获利的游戏。 </a:t>
            </a:r>
          </a:p>
          <a:p>
            <a:pPr marL="1333500"/>
            <a:r>
              <a:t>视频游戏产业商业模式（XBox, PlayStation, Wii）:硬件价格低，依靠软件盈利。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幽默：他们会这样做，是因为Lou Gerstner读了GNU Manifesto后发现自己其实不喜欢资本主义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173480" indent="-502919" defTabSz="514095">
              <a:spcBef>
                <a:spcPts val="2100"/>
              </a:spcBef>
              <a:defRPr sz="3696"/>
            </a:pPr>
            <a:r>
              <a:t>幽默：他们会这样做，是因为Lou Gerstner读了GNU Manifesto后发现自己其实不喜欢资本主义。 </a:t>
            </a:r>
          </a:p>
          <a:p>
            <a:pPr marL="1173480" indent="-502919" defTabSz="514095">
              <a:spcBef>
                <a:spcPts val="2100"/>
              </a:spcBef>
              <a:defRPr sz="3696"/>
            </a:pPr>
            <a:r>
              <a:t>现实：IBM是因为自己已成为IT顾问公司才会这样做。IT顾问是企业软件的互补物品，所以IBM必须让企业软件普及化，而最好的方法就是支持开放源码软件。看吧，他们的顾问部门靠这个策略大获全胜 。</a:t>
            </a:r>
          </a:p>
        </p:txBody>
      </p:sp>
      <p:sp>
        <p:nvSpPr>
          <p:cNvPr id="161" name="例子：IBM投入数百万美元发展开放源码软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/>
            </a:lvl1pPr>
          </a:lstStyle>
          <a:p>
            <a:pPr/>
            <a:r>
              <a:t>例子：IBM投入数百万美元发展开放源码软件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