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1"/>
  </p:notesMasterIdLst>
  <p:sldIdLst>
    <p:sldId id="256" r:id="rId2"/>
    <p:sldId id="321" r:id="rId3"/>
    <p:sldId id="322" r:id="rId4"/>
    <p:sldId id="323" r:id="rId5"/>
    <p:sldId id="324" r:id="rId6"/>
    <p:sldId id="325" r:id="rId7"/>
    <p:sldId id="326" r:id="rId8"/>
    <p:sldId id="327" r:id="rId9"/>
    <p:sldId id="382" r:id="rId10"/>
    <p:sldId id="328" r:id="rId11"/>
    <p:sldId id="329" r:id="rId12"/>
    <p:sldId id="330" r:id="rId13"/>
    <p:sldId id="331" r:id="rId14"/>
    <p:sldId id="332" r:id="rId15"/>
    <p:sldId id="333" r:id="rId16"/>
    <p:sldId id="335" r:id="rId17"/>
    <p:sldId id="336"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 id="353" r:id="rId33"/>
    <p:sldId id="354" r:id="rId34"/>
    <p:sldId id="355" r:id="rId35"/>
    <p:sldId id="356" r:id="rId36"/>
    <p:sldId id="357" r:id="rId37"/>
    <p:sldId id="358" r:id="rId38"/>
    <p:sldId id="359" r:id="rId39"/>
    <p:sldId id="360" r:id="rId40"/>
    <p:sldId id="361" r:id="rId41"/>
    <p:sldId id="362" r:id="rId42"/>
    <p:sldId id="363" r:id="rId43"/>
    <p:sldId id="364" r:id="rId44"/>
    <p:sldId id="365" r:id="rId45"/>
    <p:sldId id="366" r:id="rId46"/>
    <p:sldId id="367" r:id="rId47"/>
    <p:sldId id="368" r:id="rId48"/>
    <p:sldId id="369" r:id="rId49"/>
    <p:sldId id="370" r:id="rId50"/>
    <p:sldId id="371" r:id="rId51"/>
    <p:sldId id="372" r:id="rId52"/>
    <p:sldId id="373" r:id="rId53"/>
    <p:sldId id="374" r:id="rId54"/>
    <p:sldId id="375" r:id="rId55"/>
    <p:sldId id="378" r:id="rId56"/>
    <p:sldId id="379" r:id="rId57"/>
    <p:sldId id="380" r:id="rId58"/>
    <p:sldId id="381" r:id="rId59"/>
    <p:sldId id="289" r:id="rId6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006600"/>
    <a:srgbClr val="CCECFF"/>
    <a:srgbClr val="00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9" autoAdjust="0"/>
    <p:restoredTop sz="94598" autoAdjust="0"/>
  </p:normalViewPr>
  <p:slideViewPr>
    <p:cSldViewPr snapToGrid="0">
      <p:cViewPr varScale="1">
        <p:scale>
          <a:sx n="82" d="100"/>
          <a:sy n="82" d="100"/>
        </p:scale>
        <p:origin x="115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0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7.wmf"/><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20000"/>
              </a:spcBef>
              <a:defRPr sz="1200"/>
            </a:lvl1pPr>
          </a:lstStyle>
          <a:p>
            <a:pPr>
              <a:defRPr/>
            </a:pPr>
            <a:endParaRPr lang="zh-CN" altLang="en-US"/>
          </a:p>
        </p:txBody>
      </p:sp>
      <p:sp>
        <p:nvSpPr>
          <p:cNvPr id="8909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20000"/>
              </a:spcBef>
              <a:defRPr sz="1200"/>
            </a:lvl1pPr>
          </a:lstStyle>
          <a:p>
            <a:pPr>
              <a:defRPr/>
            </a:pPr>
            <a:endParaRPr lang="en-US" altLang="zh-CN"/>
          </a:p>
        </p:txBody>
      </p:sp>
      <p:sp>
        <p:nvSpPr>
          <p:cNvPr id="30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909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20000"/>
              </a:spcBef>
              <a:defRPr sz="1200"/>
            </a:lvl1pPr>
          </a:lstStyle>
          <a:p>
            <a:pPr>
              <a:defRPr/>
            </a:pPr>
            <a:endParaRPr lang="en-US" altLang="zh-CN"/>
          </a:p>
        </p:txBody>
      </p:sp>
      <p:sp>
        <p:nvSpPr>
          <p:cNvPr id="8909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20000"/>
              </a:spcBef>
              <a:defRPr sz="1200"/>
            </a:lvl1pPr>
          </a:lstStyle>
          <a:p>
            <a:pPr>
              <a:defRPr/>
            </a:pPr>
            <a:fld id="{BE81E103-7994-4C6E-A83F-776ED7F3C4E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DC93B5E0-5984-48F6-ADFC-B6D105D8ECA5}" type="slidenum">
              <a:rPr lang="zh-CN" altLang="en-US" smtClean="0"/>
              <a:pPr>
                <a:spcBef>
                  <a:spcPct val="20000"/>
                </a:spcBef>
              </a:pPr>
              <a:t>1</a:t>
            </a:fld>
            <a:endParaRPr lang="en-US" altLang="zh-CN" smtClean="0"/>
          </a:p>
        </p:txBody>
      </p:sp>
      <p:sp>
        <p:nvSpPr>
          <p:cNvPr id="5123" name="Rectangle 2"/>
          <p:cNvSpPr>
            <a:spLocks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43DB70A5-4B7A-4808-8E85-1F344F9AEE12}" type="slidenum">
              <a:rPr lang="zh-CN" altLang="en-US" smtClean="0"/>
              <a:pPr>
                <a:spcBef>
                  <a:spcPct val="20000"/>
                </a:spcBef>
              </a:pPr>
              <a:t>10</a:t>
            </a:fld>
            <a:endParaRPr lang="en-US" altLang="zh-CN" smtClean="0"/>
          </a:p>
        </p:txBody>
      </p:sp>
      <p:sp>
        <p:nvSpPr>
          <p:cNvPr id="23555" name="Rectangle 2"/>
          <p:cNvSpPr>
            <a:spLocks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B55E308B-17CB-4128-A6B3-370BA6CBA2E4}" type="slidenum">
              <a:rPr lang="zh-CN" altLang="en-US" smtClean="0"/>
              <a:pPr>
                <a:spcBef>
                  <a:spcPct val="20000"/>
                </a:spcBef>
              </a:pPr>
              <a:t>11</a:t>
            </a:fld>
            <a:endParaRPr lang="en-US" altLang="zh-CN" smtClean="0"/>
          </a:p>
        </p:txBody>
      </p:sp>
      <p:sp>
        <p:nvSpPr>
          <p:cNvPr id="25603" name="Rectangle 2"/>
          <p:cNvSpPr>
            <a:spLocks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78CA5112-2826-4E27-84BC-E2A177FAC09D}" type="slidenum">
              <a:rPr lang="zh-CN" altLang="en-US" smtClean="0"/>
              <a:pPr>
                <a:spcBef>
                  <a:spcPct val="20000"/>
                </a:spcBef>
              </a:pPr>
              <a:t>12</a:t>
            </a:fld>
            <a:endParaRPr lang="en-US" altLang="zh-CN" smtClean="0"/>
          </a:p>
        </p:txBody>
      </p:sp>
      <p:sp>
        <p:nvSpPr>
          <p:cNvPr id="27651" name="Rectangle 2"/>
          <p:cNvSpPr>
            <a:spLocks noChangeArrowheads="1" noTextEdit="1"/>
          </p:cNvSpPr>
          <p:nvPr>
            <p:ph type="sldImg"/>
          </p:nvPr>
        </p:nvSpPr>
        <p:spPr>
          <a:ln/>
        </p:spPr>
      </p:sp>
      <p:sp>
        <p:nvSpPr>
          <p:cNvPr id="27652" name="Rectangle 3"/>
          <p:cNvSpPr>
            <a:spLocks noGrp="1" noChangeArrowheads="1"/>
          </p:cNvSpPr>
          <p:nvPr>
            <p:ph type="body" idx="1"/>
          </p:nvPr>
        </p:nvSpPr>
        <p:spPr>
          <a:noFill/>
        </p:spPr>
        <p:txBody>
          <a:bodyPr lIns="89729" tIns="44865" rIns="89729" bIns="44865"/>
          <a:lstStyle/>
          <a:p>
            <a:pPr eaLnBrk="1" hangingPunct="1"/>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E0EEB89F-577E-439B-9288-A284653AF420}" type="slidenum">
              <a:rPr lang="zh-CN" altLang="en-US" smtClean="0"/>
              <a:pPr>
                <a:spcBef>
                  <a:spcPct val="20000"/>
                </a:spcBef>
              </a:pPr>
              <a:t>13</a:t>
            </a:fld>
            <a:endParaRPr lang="en-US" altLang="zh-CN" smtClean="0"/>
          </a:p>
        </p:txBody>
      </p:sp>
      <p:sp>
        <p:nvSpPr>
          <p:cNvPr id="29699" name="Rectangle 2"/>
          <p:cNvSpPr>
            <a:spLocks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E2762E88-E5D3-4792-8082-543CC9B7ED4A}" type="slidenum">
              <a:rPr lang="zh-CN" altLang="en-US" smtClean="0"/>
              <a:pPr>
                <a:spcBef>
                  <a:spcPct val="20000"/>
                </a:spcBef>
              </a:pPr>
              <a:t>14</a:t>
            </a:fld>
            <a:endParaRPr lang="en-US" altLang="zh-CN" smtClean="0"/>
          </a:p>
        </p:txBody>
      </p:sp>
      <p:sp>
        <p:nvSpPr>
          <p:cNvPr id="31747" name="Rectangle 2"/>
          <p:cNvSpPr>
            <a:spLocks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350D8864-B9AC-4A19-876C-866A6DB71A7E}" type="slidenum">
              <a:rPr lang="zh-CN" altLang="en-US" smtClean="0"/>
              <a:pPr>
                <a:spcBef>
                  <a:spcPct val="20000"/>
                </a:spcBef>
              </a:pPr>
              <a:t>15</a:t>
            </a:fld>
            <a:endParaRPr lang="en-US" altLang="zh-CN" smtClean="0"/>
          </a:p>
        </p:txBody>
      </p:sp>
      <p:sp>
        <p:nvSpPr>
          <p:cNvPr id="33795" name="Rectangle 2"/>
          <p:cNvSpPr>
            <a:spLocks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CD69D574-69BA-42C2-A22A-76B740FDA7E0}" type="slidenum">
              <a:rPr lang="zh-CN" altLang="en-US" smtClean="0"/>
              <a:pPr>
                <a:spcBef>
                  <a:spcPct val="20000"/>
                </a:spcBef>
              </a:pPr>
              <a:t>16</a:t>
            </a:fld>
            <a:endParaRPr lang="en-US" altLang="zh-CN" smtClean="0"/>
          </a:p>
        </p:txBody>
      </p:sp>
      <p:sp>
        <p:nvSpPr>
          <p:cNvPr id="35843" name="Rectangle 2"/>
          <p:cNvSpPr>
            <a:spLocks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A6978BD1-BC4F-408F-A6CD-669D79909298}" type="slidenum">
              <a:rPr lang="zh-CN" altLang="en-US" smtClean="0"/>
              <a:pPr>
                <a:spcBef>
                  <a:spcPct val="20000"/>
                </a:spcBef>
              </a:pPr>
              <a:t>17</a:t>
            </a:fld>
            <a:endParaRPr lang="en-US" altLang="zh-CN" smtClean="0"/>
          </a:p>
        </p:txBody>
      </p:sp>
      <p:sp>
        <p:nvSpPr>
          <p:cNvPr id="37891" name="Rectangle 2"/>
          <p:cNvSpPr>
            <a:spLocks noChangeArrowheads="1" noTextEdit="1"/>
          </p:cNvSpPr>
          <p:nvPr>
            <p:ph type="sldImg"/>
          </p:nvPr>
        </p:nvSpPr>
        <p:spPr>
          <a:xfrm>
            <a:off x="1108075" y="666750"/>
            <a:ext cx="4646613" cy="3484563"/>
          </a:xfrm>
          <a:ln/>
        </p:spPr>
      </p:sp>
      <p:sp>
        <p:nvSpPr>
          <p:cNvPr id="37892" name="Rectangle 3"/>
          <p:cNvSpPr>
            <a:spLocks noGrp="1" noChangeArrowheads="1"/>
          </p:cNvSpPr>
          <p:nvPr>
            <p:ph type="body" idx="1"/>
          </p:nvPr>
        </p:nvSpPr>
        <p:spPr>
          <a:xfrm>
            <a:off x="904875" y="4373563"/>
            <a:ext cx="5048250" cy="4078287"/>
          </a:xfrm>
          <a:noFill/>
        </p:spPr>
        <p:txBody>
          <a:bodyPr lIns="89558" tIns="44778" rIns="89558" bIns="44778"/>
          <a:lstStyle/>
          <a:p>
            <a:pPr eaLnBrk="1" hangingPunct="1"/>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B7FDD0D2-0702-4E7F-804D-2F489ACAB61C}" type="slidenum">
              <a:rPr lang="zh-CN" altLang="en-US" smtClean="0"/>
              <a:pPr>
                <a:spcBef>
                  <a:spcPct val="20000"/>
                </a:spcBef>
              </a:pPr>
              <a:t>18</a:t>
            </a:fld>
            <a:endParaRPr lang="en-US" altLang="zh-CN" smtClean="0"/>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F939399E-33CB-46F8-BC62-E21868973ECE}" type="slidenum">
              <a:rPr lang="zh-CN" altLang="en-US" smtClean="0"/>
              <a:pPr>
                <a:spcBef>
                  <a:spcPct val="20000"/>
                </a:spcBef>
              </a:pPr>
              <a:t>19</a:t>
            </a:fld>
            <a:endParaRPr lang="en-US" altLang="zh-CN" smtClean="0"/>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p:spPr>
        <p:txBody>
          <a:bodyPr lIns="91430" tIns="45715" rIns="91430" bIns="45715"/>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D95DC69A-2493-481D-BEBC-A44817AC5719}" type="slidenum">
              <a:rPr lang="zh-CN" altLang="en-US" smtClean="0"/>
              <a:pPr>
                <a:spcBef>
                  <a:spcPct val="20000"/>
                </a:spcBef>
              </a:pPr>
              <a:t>2</a:t>
            </a:fld>
            <a:endParaRPr lang="en-US" altLang="zh-CN" smtClean="0"/>
          </a:p>
        </p:txBody>
      </p:sp>
      <p:sp>
        <p:nvSpPr>
          <p:cNvPr id="7171" name="Rectangle 2"/>
          <p:cNvSpPr>
            <a:spLocks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5F4E2FC0-DD66-4AE3-87AD-C550EDA9A352}" type="slidenum">
              <a:rPr lang="zh-CN" altLang="en-US" smtClean="0"/>
              <a:pPr>
                <a:spcBef>
                  <a:spcPct val="20000"/>
                </a:spcBef>
              </a:pPr>
              <a:t>20</a:t>
            </a:fld>
            <a:endParaRPr lang="en-US" altLang="zh-CN" smtClean="0"/>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p:spPr>
        <p:txBody>
          <a:bodyPr lIns="91430" tIns="45715" rIns="91430" bIns="45715"/>
          <a:lstStyle/>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C1953562-9DC2-490A-A008-8249156527A1}" type="slidenum">
              <a:rPr lang="zh-CN" altLang="en-US" smtClean="0"/>
              <a:pPr>
                <a:spcBef>
                  <a:spcPct val="20000"/>
                </a:spcBef>
              </a:pPr>
              <a:t>21</a:t>
            </a:fld>
            <a:endParaRPr lang="en-US" altLang="zh-CN" smtClean="0"/>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p:spPr>
        <p:txBody>
          <a:bodyPr lIns="91430" tIns="45715" rIns="91430" bIns="45715"/>
          <a:lstStyle/>
          <a:p>
            <a:pPr eaLnBrk="1" hangingPunct="1"/>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3860ADA6-CD2F-4BDC-AF67-0AE4F5511E1D}" type="slidenum">
              <a:rPr lang="zh-CN" altLang="en-US" smtClean="0"/>
              <a:pPr>
                <a:spcBef>
                  <a:spcPct val="20000"/>
                </a:spcBef>
              </a:pPr>
              <a:t>22</a:t>
            </a:fld>
            <a:endParaRPr lang="en-US" altLang="zh-CN" smtClean="0"/>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p:spPr>
        <p:txBody>
          <a:bodyPr lIns="91430" tIns="45715" rIns="91430" bIns="45715"/>
          <a:lstStyle/>
          <a:p>
            <a:pPr eaLnBrk="1" hangingPunct="1"/>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6BDE6886-9AAE-42F6-B86D-407B44D5EEF9}" type="slidenum">
              <a:rPr lang="zh-CN" altLang="en-US" smtClean="0"/>
              <a:pPr>
                <a:spcBef>
                  <a:spcPct val="20000"/>
                </a:spcBef>
              </a:pPr>
              <a:t>23</a:t>
            </a:fld>
            <a:endParaRPr lang="en-US" altLang="zh-CN" smtClean="0"/>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p:spPr>
        <p:txBody>
          <a:bodyPr lIns="91430" tIns="45715" rIns="91430" bIns="45715"/>
          <a:lstStyle/>
          <a:p>
            <a:pPr eaLnBrk="1" hangingPunct="1"/>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C0AC9D8D-7B42-48E4-8C42-852F7EE701A3}" type="slidenum">
              <a:rPr lang="zh-CN" altLang="en-US" smtClean="0"/>
              <a:pPr>
                <a:spcBef>
                  <a:spcPct val="20000"/>
                </a:spcBef>
              </a:pPr>
              <a:t>24</a:t>
            </a:fld>
            <a:endParaRPr lang="en-US" altLang="zh-CN" smtClean="0"/>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p:spPr>
        <p:txBody>
          <a:bodyPr lIns="91430" tIns="45715" rIns="91430" bIns="45715"/>
          <a:lstStyle/>
          <a:p>
            <a:pPr eaLnBrk="1" hangingPunct="1"/>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78B0A703-8E62-4A86-AF57-EE53BDE93496}" type="slidenum">
              <a:rPr lang="zh-CN" altLang="en-US" smtClean="0"/>
              <a:pPr>
                <a:spcBef>
                  <a:spcPct val="20000"/>
                </a:spcBef>
              </a:pPr>
              <a:t>25</a:t>
            </a:fld>
            <a:endParaRPr lang="en-US" altLang="zh-CN" smtClean="0"/>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p:spPr>
        <p:txBody>
          <a:bodyPr lIns="91430" tIns="45715" rIns="91430" bIns="45715"/>
          <a:lstStyle/>
          <a:p>
            <a:pPr eaLnBrk="1" hangingPunct="1"/>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AB78A1D9-901D-41CD-B050-AD381529FF3E}" type="slidenum">
              <a:rPr lang="zh-CN" altLang="en-US" smtClean="0"/>
              <a:pPr>
                <a:spcBef>
                  <a:spcPct val="20000"/>
                </a:spcBef>
              </a:pPr>
              <a:t>26</a:t>
            </a:fld>
            <a:endParaRPr lang="en-US" altLang="zh-CN" smtClean="0"/>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p:spPr>
        <p:txBody>
          <a:bodyPr lIns="91430" tIns="45715" rIns="91430" bIns="45715"/>
          <a:lstStyle/>
          <a:p>
            <a:pPr eaLnBrk="1" hangingPunct="1"/>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37713F3C-5171-4E5D-AC6F-61EC551145E7}" type="slidenum">
              <a:rPr lang="zh-CN" altLang="en-US" smtClean="0"/>
              <a:pPr>
                <a:spcBef>
                  <a:spcPct val="20000"/>
                </a:spcBef>
              </a:pPr>
              <a:t>27</a:t>
            </a:fld>
            <a:endParaRPr lang="en-US" altLang="zh-CN" smtClean="0"/>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p:spPr>
        <p:txBody>
          <a:bodyPr lIns="91430" tIns="45715" rIns="91430" bIns="45715"/>
          <a:lstStyle/>
          <a:p>
            <a:pPr eaLnBrk="1" hangingPunct="1"/>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C2FDDCDE-2E55-453F-AEC7-5A8F6A9AC4E3}" type="slidenum">
              <a:rPr lang="zh-CN" altLang="en-US" smtClean="0"/>
              <a:pPr>
                <a:spcBef>
                  <a:spcPct val="20000"/>
                </a:spcBef>
              </a:pPr>
              <a:t>28</a:t>
            </a:fld>
            <a:endParaRPr lang="en-US" altLang="zh-CN" smtClean="0"/>
          </a:p>
        </p:txBody>
      </p:sp>
      <p:sp>
        <p:nvSpPr>
          <p:cNvPr id="60419" name="Rectangle 2"/>
          <p:cNvSpPr>
            <a:spLocks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FD29EF5F-0F13-4D06-B5B7-7A33169D40F8}" type="slidenum">
              <a:rPr lang="zh-CN" altLang="en-US" smtClean="0"/>
              <a:pPr>
                <a:spcBef>
                  <a:spcPct val="20000"/>
                </a:spcBef>
              </a:pPr>
              <a:t>29</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13DE66FA-4481-45EA-8B22-3AC14FB475C0}" type="slidenum">
              <a:rPr lang="zh-CN" altLang="en-US" smtClean="0"/>
              <a:pPr>
                <a:spcBef>
                  <a:spcPct val="20000"/>
                </a:spcBef>
              </a:pPr>
              <a:t>3</a:t>
            </a:fld>
            <a:endParaRPr lang="en-US" altLang="zh-CN" smtClean="0"/>
          </a:p>
        </p:txBody>
      </p:sp>
      <p:sp>
        <p:nvSpPr>
          <p:cNvPr id="9219" name="Rectangle 2"/>
          <p:cNvSpPr>
            <a:spLocks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66896715-C84E-4DCE-A9DE-21A9591519B6}" type="slidenum">
              <a:rPr lang="zh-CN" altLang="en-US" smtClean="0"/>
              <a:pPr>
                <a:spcBef>
                  <a:spcPct val="20000"/>
                </a:spcBef>
              </a:pPr>
              <a:t>30</a:t>
            </a:fld>
            <a:endParaRPr lang="en-US" altLang="zh-CN" smtClean="0"/>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FAED6A91-1EDB-4397-8D8E-9B80A12F41C1}" type="slidenum">
              <a:rPr lang="zh-CN" altLang="en-US" smtClean="0"/>
              <a:pPr>
                <a:spcBef>
                  <a:spcPct val="20000"/>
                </a:spcBef>
              </a:pPr>
              <a:t>31</a:t>
            </a:fld>
            <a:endParaRPr lang="en-US" altLang="zh-CN" smtClean="0"/>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97238B86-77E5-4071-9AA4-9E75B2A5AB43}" type="slidenum">
              <a:rPr lang="zh-CN" altLang="en-US" smtClean="0"/>
              <a:pPr>
                <a:spcBef>
                  <a:spcPct val="20000"/>
                </a:spcBef>
              </a:pPr>
              <a:t>32</a:t>
            </a:fld>
            <a:endParaRPr lang="en-US" altLang="zh-CN" smtClean="0"/>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246F33AB-1A7D-451C-AE18-CCA81C737943}" type="slidenum">
              <a:rPr lang="zh-CN" altLang="en-US" smtClean="0"/>
              <a:pPr>
                <a:spcBef>
                  <a:spcPct val="20000"/>
                </a:spcBef>
              </a:pPr>
              <a:t>33</a:t>
            </a:fld>
            <a:endParaRPr lang="en-US" altLang="zh-CN" smtClean="0"/>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D0261B13-82F9-4538-ADFC-75D54BA79DF0}" type="slidenum">
              <a:rPr lang="zh-CN" altLang="en-US" smtClean="0"/>
              <a:pPr>
                <a:spcBef>
                  <a:spcPct val="20000"/>
                </a:spcBef>
              </a:pPr>
              <a:t>34</a:t>
            </a:fld>
            <a:endParaRPr lang="en-US" altLang="zh-CN" smtClean="0"/>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27F208C8-1EFF-49EB-B7B4-616D12D8D0AF}" type="slidenum">
              <a:rPr lang="zh-CN" altLang="en-US" smtClean="0"/>
              <a:pPr>
                <a:spcBef>
                  <a:spcPct val="20000"/>
                </a:spcBef>
              </a:pPr>
              <a:t>35</a:t>
            </a:fld>
            <a:endParaRPr lang="en-US" altLang="zh-CN" smtClean="0"/>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61821BB6-CEDF-4F19-B094-C7369B976DDA}" type="slidenum">
              <a:rPr lang="zh-CN" altLang="en-US" smtClean="0"/>
              <a:pPr>
                <a:spcBef>
                  <a:spcPct val="20000"/>
                </a:spcBef>
              </a:pPr>
              <a:t>36</a:t>
            </a:fld>
            <a:endParaRPr lang="en-US" altLang="zh-CN" smtClean="0"/>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F539BA92-2D41-4923-AC9E-6F53A2F2C19E}" type="slidenum">
              <a:rPr lang="zh-CN" altLang="en-US" smtClean="0"/>
              <a:pPr>
                <a:spcBef>
                  <a:spcPct val="20000"/>
                </a:spcBef>
              </a:pPr>
              <a:t>37</a:t>
            </a:fld>
            <a:endParaRPr lang="en-US" altLang="zh-CN" smtClean="0"/>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BC3F58BB-BBC5-4358-B7D4-D1D69C9A8FD7}" type="slidenum">
              <a:rPr lang="zh-CN" altLang="en-US" smtClean="0"/>
              <a:pPr>
                <a:spcBef>
                  <a:spcPct val="20000"/>
                </a:spcBef>
              </a:pPr>
              <a:t>38</a:t>
            </a:fld>
            <a:endParaRPr lang="en-US" altLang="zh-CN" smtClean="0"/>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FE3930CC-93A7-4057-9944-547DDC7CE23C}" type="slidenum">
              <a:rPr lang="zh-CN" altLang="en-US" smtClean="0"/>
              <a:pPr>
                <a:spcBef>
                  <a:spcPct val="20000"/>
                </a:spcBef>
              </a:pPr>
              <a:t>39</a:t>
            </a:fld>
            <a:endParaRPr lang="en-US" altLang="zh-CN" smtClean="0"/>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C4ED0F89-8C40-4BC0-B702-FC3F046DEFDC}" type="slidenum">
              <a:rPr lang="zh-CN" altLang="en-US" smtClean="0"/>
              <a:pPr>
                <a:spcBef>
                  <a:spcPct val="20000"/>
                </a:spcBef>
              </a:pPr>
              <a:t>4</a:t>
            </a:fld>
            <a:endParaRPr lang="en-US" altLang="zh-CN" smtClean="0"/>
          </a:p>
        </p:txBody>
      </p:sp>
      <p:sp>
        <p:nvSpPr>
          <p:cNvPr id="11267" name="Rectangle 2"/>
          <p:cNvSpPr>
            <a:spLocks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69A32D70-9909-4313-B0FF-234BC12C01EF}" type="slidenum">
              <a:rPr lang="zh-CN" altLang="en-US" smtClean="0"/>
              <a:pPr>
                <a:spcBef>
                  <a:spcPct val="20000"/>
                </a:spcBef>
              </a:pPr>
              <a:t>40</a:t>
            </a:fld>
            <a:endParaRPr lang="en-US" altLang="zh-CN" smtClean="0"/>
          </a:p>
        </p:txBody>
      </p:sp>
      <p:sp>
        <p:nvSpPr>
          <p:cNvPr id="84995" name="Rectangle 2"/>
          <p:cNvSpPr>
            <a:spLocks noChangeArrowheads="1" noTextEdit="1"/>
          </p:cNvSpPr>
          <p:nvPr>
            <p:ph type="sldImg"/>
          </p:nvPr>
        </p:nvSpPr>
        <p:spPr>
          <a:xfrm>
            <a:off x="1108075" y="666750"/>
            <a:ext cx="4646613" cy="3484563"/>
          </a:xfrm>
          <a:ln/>
        </p:spPr>
      </p:sp>
      <p:sp>
        <p:nvSpPr>
          <p:cNvPr id="84996" name="Rectangle 3"/>
          <p:cNvSpPr>
            <a:spLocks noGrp="1" noChangeArrowheads="1"/>
          </p:cNvSpPr>
          <p:nvPr>
            <p:ph type="body" idx="1"/>
          </p:nvPr>
        </p:nvSpPr>
        <p:spPr>
          <a:xfrm>
            <a:off x="904875" y="4373563"/>
            <a:ext cx="5048250" cy="4078287"/>
          </a:xfrm>
          <a:noFill/>
        </p:spPr>
        <p:txBody>
          <a:bodyPr lIns="89558" tIns="44778" rIns="89558" bIns="44778"/>
          <a:lstStyle/>
          <a:p>
            <a:pPr eaLnBrk="1" hangingPunct="1"/>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12EA0B08-71E9-4ADD-9B35-2C7DF57BD6A9}" type="slidenum">
              <a:rPr lang="zh-CN" altLang="en-US" smtClean="0"/>
              <a:pPr>
                <a:spcBef>
                  <a:spcPct val="20000"/>
                </a:spcBef>
              </a:pPr>
              <a:t>41</a:t>
            </a:fld>
            <a:endParaRPr lang="en-US" altLang="zh-CN" smtClean="0"/>
          </a:p>
        </p:txBody>
      </p:sp>
      <p:sp>
        <p:nvSpPr>
          <p:cNvPr id="87043" name="Rectangle 2"/>
          <p:cNvSpPr>
            <a:spLocks noChangeArrowheads="1" noTextEdit="1"/>
          </p:cNvSpPr>
          <p:nvPr>
            <p:ph type="sldImg"/>
          </p:nvPr>
        </p:nvSpPr>
        <p:spPr>
          <a:xfrm>
            <a:off x="1108075" y="666750"/>
            <a:ext cx="4646613" cy="3484563"/>
          </a:xfrm>
          <a:ln/>
        </p:spPr>
      </p:sp>
      <p:sp>
        <p:nvSpPr>
          <p:cNvPr id="87044" name="Rectangle 3"/>
          <p:cNvSpPr>
            <a:spLocks noGrp="1" noChangeArrowheads="1"/>
          </p:cNvSpPr>
          <p:nvPr>
            <p:ph type="body" idx="1"/>
          </p:nvPr>
        </p:nvSpPr>
        <p:spPr>
          <a:xfrm>
            <a:off x="904875" y="4373563"/>
            <a:ext cx="5048250" cy="4078287"/>
          </a:xfrm>
          <a:noFill/>
        </p:spPr>
        <p:txBody>
          <a:bodyPr lIns="89558" tIns="44778" rIns="89558" bIns="44778"/>
          <a:lstStyle/>
          <a:p>
            <a:pPr eaLnBrk="1" hangingPunct="1"/>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A6C4590E-EE57-46F7-B09F-959207075598}" type="slidenum">
              <a:rPr lang="zh-CN" altLang="en-US" smtClean="0"/>
              <a:pPr>
                <a:spcBef>
                  <a:spcPct val="20000"/>
                </a:spcBef>
              </a:pPr>
              <a:t>42</a:t>
            </a:fld>
            <a:endParaRPr lang="en-US" altLang="zh-CN" smtClean="0"/>
          </a:p>
        </p:txBody>
      </p:sp>
      <p:sp>
        <p:nvSpPr>
          <p:cNvPr id="89091" name="Rectangle 2"/>
          <p:cNvSpPr>
            <a:spLocks noChangeArrowheads="1" noTextEdit="1"/>
          </p:cNvSpPr>
          <p:nvPr>
            <p:ph type="sldImg"/>
          </p:nvPr>
        </p:nvSpPr>
        <p:spPr>
          <a:xfrm>
            <a:off x="1108075" y="666750"/>
            <a:ext cx="4646613" cy="3484563"/>
          </a:xfrm>
          <a:ln/>
        </p:spPr>
      </p:sp>
      <p:sp>
        <p:nvSpPr>
          <p:cNvPr id="89092" name="Rectangle 3"/>
          <p:cNvSpPr>
            <a:spLocks noGrp="1" noChangeArrowheads="1"/>
          </p:cNvSpPr>
          <p:nvPr>
            <p:ph type="body" idx="1"/>
          </p:nvPr>
        </p:nvSpPr>
        <p:spPr>
          <a:xfrm>
            <a:off x="904875" y="4373563"/>
            <a:ext cx="5048250" cy="4078287"/>
          </a:xfrm>
          <a:noFill/>
        </p:spPr>
        <p:txBody>
          <a:bodyPr lIns="89558" tIns="44778" rIns="89558" bIns="44778"/>
          <a:lstStyle/>
          <a:p>
            <a:pPr eaLnBrk="1" hangingPunct="1"/>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9FF27BD0-3230-4801-AA31-CEFC73094F75}" type="slidenum">
              <a:rPr lang="zh-CN" altLang="en-US" smtClean="0"/>
              <a:pPr>
                <a:spcBef>
                  <a:spcPct val="20000"/>
                </a:spcBef>
              </a:pPr>
              <a:t>43</a:t>
            </a:fld>
            <a:endParaRPr lang="en-US" altLang="zh-CN" smtClean="0"/>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ED195B43-D1E1-4B2A-AEC5-1C8D9587FADA}" type="slidenum">
              <a:rPr lang="zh-CN" altLang="en-US" smtClean="0"/>
              <a:pPr>
                <a:spcBef>
                  <a:spcPct val="20000"/>
                </a:spcBef>
              </a:pPr>
              <a:t>44</a:t>
            </a:fld>
            <a:endParaRPr lang="en-US" altLang="zh-CN" smtClean="0"/>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7C5FE3F8-113F-417D-961E-42A3EB2F6DE6}" type="slidenum">
              <a:rPr lang="zh-CN" altLang="en-US" smtClean="0"/>
              <a:pPr>
                <a:spcBef>
                  <a:spcPct val="20000"/>
                </a:spcBef>
              </a:pPr>
              <a:t>45</a:t>
            </a:fld>
            <a:endParaRPr lang="en-US" altLang="zh-CN" smtClean="0"/>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FF3C907E-3861-4B71-84B4-5F6478BB84E2}" type="slidenum">
              <a:rPr lang="zh-CN" altLang="en-US" smtClean="0"/>
              <a:pPr>
                <a:spcBef>
                  <a:spcPct val="20000"/>
                </a:spcBef>
              </a:pPr>
              <a:t>46</a:t>
            </a:fld>
            <a:endParaRPr lang="en-US" altLang="zh-CN" smtClean="0"/>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B21D6447-4119-4C0B-882C-72105FCCED11}" type="slidenum">
              <a:rPr lang="zh-CN" altLang="en-US" smtClean="0"/>
              <a:pPr>
                <a:spcBef>
                  <a:spcPct val="20000"/>
                </a:spcBef>
              </a:pPr>
              <a:t>47</a:t>
            </a:fld>
            <a:endParaRPr lang="en-US" altLang="zh-CN" smtClean="0"/>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EAE028AE-C383-401E-AC9E-37ABE41049B6}" type="slidenum">
              <a:rPr lang="zh-CN" altLang="en-US" smtClean="0"/>
              <a:pPr>
                <a:spcBef>
                  <a:spcPct val="20000"/>
                </a:spcBef>
              </a:pPr>
              <a:t>48</a:t>
            </a:fld>
            <a:endParaRPr lang="en-US" altLang="zh-CN" smtClean="0"/>
          </a:p>
        </p:txBody>
      </p:sp>
      <p:sp>
        <p:nvSpPr>
          <p:cNvPr id="101379" name="Rectangle 2"/>
          <p:cNvSpPr>
            <a:spLocks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10B92820-806E-4C81-9096-72496B464903}" type="slidenum">
              <a:rPr lang="zh-CN" altLang="en-US" smtClean="0"/>
              <a:pPr>
                <a:spcBef>
                  <a:spcPct val="20000"/>
                </a:spcBef>
              </a:pPr>
              <a:t>49</a:t>
            </a:fld>
            <a:endParaRPr lang="en-US" altLang="zh-CN" smtClean="0"/>
          </a:p>
        </p:txBody>
      </p:sp>
      <p:sp>
        <p:nvSpPr>
          <p:cNvPr id="103427" name="Rectangle 2"/>
          <p:cNvSpPr>
            <a:spLocks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500090AD-4AAE-477C-BF8D-A8EDA94FBAEF}" type="slidenum">
              <a:rPr lang="zh-CN" altLang="en-US" smtClean="0"/>
              <a:pPr>
                <a:spcBef>
                  <a:spcPct val="20000"/>
                </a:spcBef>
              </a:pPr>
              <a:t>5</a:t>
            </a:fld>
            <a:endParaRPr lang="en-US" altLang="zh-CN" smtClean="0"/>
          </a:p>
        </p:txBody>
      </p:sp>
      <p:sp>
        <p:nvSpPr>
          <p:cNvPr id="13315" name="Rectangle 2"/>
          <p:cNvSpPr>
            <a:spLocks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621395E7-96CF-452F-822E-325956C50DFB}" type="slidenum">
              <a:rPr lang="zh-CN" altLang="en-US" smtClean="0"/>
              <a:pPr>
                <a:spcBef>
                  <a:spcPct val="20000"/>
                </a:spcBef>
              </a:pPr>
              <a:t>50</a:t>
            </a:fld>
            <a:endParaRPr lang="en-US" altLang="zh-CN" smtClean="0"/>
          </a:p>
        </p:txBody>
      </p:sp>
      <p:sp>
        <p:nvSpPr>
          <p:cNvPr id="105475" name="Rectangle 2"/>
          <p:cNvSpPr>
            <a:spLocks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51876F8D-2EC8-4B8A-8143-AF1522F9665B}" type="slidenum">
              <a:rPr lang="zh-CN" altLang="en-US" smtClean="0"/>
              <a:pPr>
                <a:spcBef>
                  <a:spcPct val="20000"/>
                </a:spcBef>
              </a:pPr>
              <a:t>51</a:t>
            </a:fld>
            <a:endParaRPr lang="en-US" altLang="zh-CN" smtClean="0"/>
          </a:p>
        </p:txBody>
      </p:sp>
      <p:sp>
        <p:nvSpPr>
          <p:cNvPr id="107523" name="Rectangle 2"/>
          <p:cNvSpPr>
            <a:spLocks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12BBB462-30F5-4C47-99DA-9C6D53B5AF48}" type="slidenum">
              <a:rPr lang="zh-CN" altLang="en-US" smtClean="0"/>
              <a:pPr>
                <a:spcBef>
                  <a:spcPct val="20000"/>
                </a:spcBef>
              </a:pPr>
              <a:t>52</a:t>
            </a:fld>
            <a:endParaRPr lang="en-US" altLang="zh-CN" smtClean="0"/>
          </a:p>
        </p:txBody>
      </p:sp>
      <p:sp>
        <p:nvSpPr>
          <p:cNvPr id="109571" name="Rectangle 2"/>
          <p:cNvSpPr>
            <a:spLocks noChangeArrowheads="1" noTextEdit="1"/>
          </p:cNvSpPr>
          <p:nvPr>
            <p:ph type="sldImg"/>
          </p:nvPr>
        </p:nvSpPr>
        <p:spPr>
          <a:xfrm>
            <a:off x="1108075" y="666750"/>
            <a:ext cx="4646613" cy="3484563"/>
          </a:xfrm>
          <a:ln/>
        </p:spPr>
      </p:sp>
      <p:sp>
        <p:nvSpPr>
          <p:cNvPr id="109572" name="Rectangle 3"/>
          <p:cNvSpPr>
            <a:spLocks noGrp="1" noChangeArrowheads="1"/>
          </p:cNvSpPr>
          <p:nvPr>
            <p:ph type="body" idx="1"/>
          </p:nvPr>
        </p:nvSpPr>
        <p:spPr>
          <a:xfrm>
            <a:off x="904875" y="4373563"/>
            <a:ext cx="5048250" cy="4078287"/>
          </a:xfrm>
          <a:noFill/>
        </p:spPr>
        <p:txBody>
          <a:bodyPr lIns="89558" tIns="44778" rIns="89558" bIns="44778"/>
          <a:lstStyle/>
          <a:p>
            <a:pPr eaLnBrk="1" hangingPunct="1"/>
            <a:endParaRPr lang="zh-CN"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A8188D49-490D-4966-801E-A4D3E2C6173C}" type="slidenum">
              <a:rPr lang="zh-CN" altLang="en-US" smtClean="0"/>
              <a:pPr>
                <a:spcBef>
                  <a:spcPct val="20000"/>
                </a:spcBef>
              </a:pPr>
              <a:t>53</a:t>
            </a:fld>
            <a:endParaRPr lang="en-US" altLang="zh-CN" smtClean="0"/>
          </a:p>
        </p:txBody>
      </p:sp>
      <p:sp>
        <p:nvSpPr>
          <p:cNvPr id="111619" name="Rectangle 2"/>
          <p:cNvSpPr>
            <a:spLocks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18C3C7A8-6C79-4A87-91FC-A2162CED4F00}" type="slidenum">
              <a:rPr lang="zh-CN" altLang="en-US" smtClean="0"/>
              <a:pPr>
                <a:spcBef>
                  <a:spcPct val="20000"/>
                </a:spcBef>
              </a:pPr>
              <a:t>54</a:t>
            </a:fld>
            <a:endParaRPr lang="en-US" altLang="zh-CN" smtClean="0"/>
          </a:p>
        </p:txBody>
      </p:sp>
      <p:sp>
        <p:nvSpPr>
          <p:cNvPr id="113667" name="Rectangle 2"/>
          <p:cNvSpPr>
            <a:spLocks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6C2A0046-DFB8-4B13-B92E-B8717610FF53}" type="slidenum">
              <a:rPr lang="zh-CN" altLang="en-US" smtClean="0"/>
              <a:pPr>
                <a:spcBef>
                  <a:spcPct val="20000"/>
                </a:spcBef>
              </a:pPr>
              <a:t>55</a:t>
            </a:fld>
            <a:endParaRPr lang="en-US" altLang="zh-CN" smtClean="0"/>
          </a:p>
        </p:txBody>
      </p:sp>
      <p:sp>
        <p:nvSpPr>
          <p:cNvPr id="115715" name="Rectangle 2"/>
          <p:cNvSpPr>
            <a:spLocks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532529DD-5F76-45FA-B484-F16F92910EE1}" type="slidenum">
              <a:rPr lang="zh-CN" altLang="en-US" smtClean="0"/>
              <a:pPr>
                <a:spcBef>
                  <a:spcPct val="20000"/>
                </a:spcBef>
              </a:pPr>
              <a:t>56</a:t>
            </a:fld>
            <a:endParaRPr lang="en-US" altLang="zh-CN" smtClean="0"/>
          </a:p>
        </p:txBody>
      </p:sp>
      <p:sp>
        <p:nvSpPr>
          <p:cNvPr id="117763" name="Rectangle 2"/>
          <p:cNvSpPr>
            <a:spLocks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4ECF6E7A-9947-425E-8B07-880016582981}" type="slidenum">
              <a:rPr lang="zh-CN" altLang="en-US" smtClean="0"/>
              <a:pPr>
                <a:spcBef>
                  <a:spcPct val="20000"/>
                </a:spcBef>
              </a:pPr>
              <a:t>57</a:t>
            </a:fld>
            <a:endParaRPr lang="en-US" altLang="zh-CN" smtClean="0"/>
          </a:p>
        </p:txBody>
      </p:sp>
      <p:sp>
        <p:nvSpPr>
          <p:cNvPr id="119811" name="Rectangle 2"/>
          <p:cNvSpPr>
            <a:spLocks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613E298D-463C-45BE-B740-0A2444CE1B8E}" type="slidenum">
              <a:rPr lang="zh-CN" altLang="en-US" smtClean="0"/>
              <a:pPr>
                <a:spcBef>
                  <a:spcPct val="20000"/>
                </a:spcBef>
              </a:pPr>
              <a:t>58</a:t>
            </a:fld>
            <a:endParaRPr lang="en-US" altLang="zh-CN" smtClean="0"/>
          </a:p>
        </p:txBody>
      </p:sp>
      <p:sp>
        <p:nvSpPr>
          <p:cNvPr id="121859" name="Rectangle 2"/>
          <p:cNvSpPr>
            <a:spLocks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54FCE01A-1ED3-4C3B-95C9-FD8581F9ADA9}" type="slidenum">
              <a:rPr lang="zh-CN" altLang="en-US" smtClean="0"/>
              <a:pPr>
                <a:spcBef>
                  <a:spcPct val="20000"/>
                </a:spcBef>
              </a:pPr>
              <a:t>59</a:t>
            </a:fld>
            <a:endParaRPr lang="en-US" altLang="zh-CN" smtClean="0"/>
          </a:p>
        </p:txBody>
      </p:sp>
      <p:sp>
        <p:nvSpPr>
          <p:cNvPr id="123907" name="Rectangle 2"/>
          <p:cNvSpPr>
            <a:spLocks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E1DB453B-15AE-4C54-BFA3-F84D7DFF2D8F}" type="slidenum">
              <a:rPr lang="zh-CN" altLang="en-US" smtClean="0"/>
              <a:pPr>
                <a:spcBef>
                  <a:spcPct val="20000"/>
                </a:spcBef>
              </a:pPr>
              <a:t>6</a:t>
            </a:fld>
            <a:endParaRPr lang="en-US" altLang="zh-CN" smtClean="0"/>
          </a:p>
        </p:txBody>
      </p:sp>
      <p:sp>
        <p:nvSpPr>
          <p:cNvPr id="15363" name="Rectangle 2"/>
          <p:cNvSpPr>
            <a:spLocks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3B2660D3-7C24-413B-AAFA-A144536C8C54}" type="slidenum">
              <a:rPr lang="zh-CN" altLang="en-US" smtClean="0"/>
              <a:pPr>
                <a:spcBef>
                  <a:spcPct val="20000"/>
                </a:spcBef>
              </a:pPr>
              <a:t>7</a:t>
            </a:fld>
            <a:endParaRPr lang="en-US" altLang="zh-CN" smtClean="0"/>
          </a:p>
        </p:txBody>
      </p:sp>
      <p:sp>
        <p:nvSpPr>
          <p:cNvPr id="17411" name="Rectangle 2"/>
          <p:cNvSpPr>
            <a:spLocks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63BCF630-40DB-48C5-8FA2-2009A307E5BA}" type="slidenum">
              <a:rPr lang="zh-CN" altLang="en-US" smtClean="0"/>
              <a:pPr>
                <a:spcBef>
                  <a:spcPct val="20000"/>
                </a:spcBef>
              </a:pPr>
              <a:t>8</a:t>
            </a:fld>
            <a:endParaRPr lang="en-US" altLang="zh-CN" smtClean="0"/>
          </a:p>
        </p:txBody>
      </p:sp>
      <p:sp>
        <p:nvSpPr>
          <p:cNvPr id="19459" name="Rectangle 2"/>
          <p:cNvSpPr>
            <a:spLocks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41CBD673-B316-407D-9FB9-B4E676DEA471}" type="slidenum">
              <a:rPr lang="zh-CN" altLang="en-US" smtClean="0"/>
              <a:pPr>
                <a:spcBef>
                  <a:spcPct val="20000"/>
                </a:spcBef>
              </a:pPr>
              <a:t>9</a:t>
            </a:fld>
            <a:endParaRPr lang="en-US" altLang="zh-CN" smtClean="0"/>
          </a:p>
        </p:txBody>
      </p:sp>
      <p:sp>
        <p:nvSpPr>
          <p:cNvPr id="21507" name="Rectangle 2"/>
          <p:cNvSpPr>
            <a:spLocks noChangeArrowheads="1" noTextEdit="1"/>
          </p:cNvSpPr>
          <p:nvPr>
            <p:ph type="sldImg"/>
          </p:nvPr>
        </p:nvSpPr>
        <p:spPr>
          <a:ln/>
        </p:spPr>
      </p:sp>
      <p:sp>
        <p:nvSpPr>
          <p:cNvPr id="21508" name="Rectangle 3"/>
          <p:cNvSpPr>
            <a:spLocks noGrp="1" noChangeArrowheads="1"/>
          </p:cNvSpPr>
          <p:nvPr>
            <p:ph type="body" idx="1"/>
          </p:nvPr>
        </p:nvSpPr>
        <p:spPr>
          <a:noFill/>
        </p:spPr>
        <p:txBody>
          <a:bodyPr lIns="89729" tIns="44865" rIns="89729" bIns="44865"/>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Rectangle 12" descr="BCKG010"/>
          <p:cNvSpPr>
            <a:spLocks noChangeArrowheads="1"/>
          </p:cNvSpPr>
          <p:nvPr userDrawn="1"/>
        </p:nvSpPr>
        <p:spPr bwMode="auto">
          <a:xfrm>
            <a:off x="0" y="0"/>
            <a:ext cx="609600" cy="6858000"/>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ctr" eaLnBrk="1" hangingPunct="1">
              <a:spcBef>
                <a:spcPct val="20000"/>
              </a:spcBef>
              <a:defRPr/>
            </a:pPr>
            <a:endParaRPr lang="zh-CN" altLang="en-US" smtClean="0">
              <a:ea typeface="宋体" panose="02010600030101010101" pitchFamily="2" charset="-122"/>
            </a:endParaRPr>
          </a:p>
        </p:txBody>
      </p:sp>
      <p:sp>
        <p:nvSpPr>
          <p:cNvPr id="5" name="AutoShape 30" descr="BCKG013"/>
          <p:cNvSpPr>
            <a:spLocks noChangeArrowheads="1"/>
          </p:cNvSpPr>
          <p:nvPr userDrawn="1"/>
        </p:nvSpPr>
        <p:spPr bwMode="auto">
          <a:xfrm>
            <a:off x="2514600" y="5867400"/>
            <a:ext cx="4724400" cy="304800"/>
          </a:xfrm>
          <a:prstGeom prst="roundRect">
            <a:avLst>
              <a:gd name="adj" fmla="val 50000"/>
            </a:avLst>
          </a:prstGeom>
          <a:blipFill dpi="0" rotWithShape="0">
            <a:blip r:embed="rId3"/>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ctr" eaLnBrk="1" hangingPunct="1">
              <a:spcBef>
                <a:spcPct val="20000"/>
              </a:spcBef>
              <a:defRPr/>
            </a:pPr>
            <a:endParaRPr lang="zh-CN" altLang="en-US" smtClean="0">
              <a:ea typeface="宋体" panose="02010600030101010101" pitchFamily="2" charset="-122"/>
            </a:endParaRPr>
          </a:p>
        </p:txBody>
      </p:sp>
      <p:pic>
        <p:nvPicPr>
          <p:cNvPr id="6" name="Picture 31"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2475"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2"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43050"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3"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335213"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4"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25788"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5"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17950"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6"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10113"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7"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00688"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8"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92850"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9"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83425"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0"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875588"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1"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67750"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1752600" y="990600"/>
            <a:ext cx="6400800" cy="2514600"/>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chemeClr val="folHlink"/>
                </a:solidFill>
                <a:miter lim="800000"/>
                <a:headEnd/>
                <a:tailEnd/>
              </a14:hiddenLine>
            </a:ext>
          </a:extLst>
        </p:spPr>
        <p:txBody>
          <a:bodyPr/>
          <a:lstStyle>
            <a:lvl1pPr algn="ctr">
              <a:defRPr/>
            </a:lvl1pPr>
          </a:lstStyle>
          <a:p>
            <a:pPr lvl="0"/>
            <a:r>
              <a:rPr lang="en-US" altLang="zh-CN" noProof="0" smtClean="0"/>
              <a:t>Click to edit Master title style</a:t>
            </a:r>
          </a:p>
        </p:txBody>
      </p:sp>
      <p:sp>
        <p:nvSpPr>
          <p:cNvPr id="5123" name="Rectangle 3"/>
          <p:cNvSpPr>
            <a:spLocks noGrp="1" noChangeArrowheads="1"/>
          </p:cNvSpPr>
          <p:nvPr>
            <p:ph type="subTitle" idx="1"/>
          </p:nvPr>
        </p:nvSpPr>
        <p:spPr>
          <a:xfrm>
            <a:off x="1752600" y="3886200"/>
            <a:ext cx="6400800" cy="1752600"/>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folHlink"/>
                </a:solidFill>
                <a:miter lim="800000"/>
                <a:headEnd/>
                <a:tailEnd/>
              </a14:hiddenLine>
            </a:ext>
          </a:extLst>
        </p:spPr>
        <p:txBody>
          <a:bodyPr/>
          <a:lstStyle>
            <a:lvl1pPr marL="0" indent="0" algn="ctr">
              <a:buFontTx/>
              <a:buNone/>
              <a:defRPr>
                <a:latin typeface="Berlin Sans FB" pitchFamily="34" charset="0"/>
              </a:defRPr>
            </a:lvl1pPr>
          </a:lstStyle>
          <a:p>
            <a:pPr lvl="0"/>
            <a:r>
              <a:rPr lang="en-US" altLang="zh-CN" noProof="0" smtClean="0"/>
              <a:t>Click to edit Master subtitle style</a:t>
            </a:r>
          </a:p>
        </p:txBody>
      </p:sp>
    </p:spTree>
    <p:extLst>
      <p:ext uri="{BB962C8B-B14F-4D97-AF65-F5344CB8AC3E}">
        <p14:creationId xmlns:p14="http://schemas.microsoft.com/office/powerpoint/2010/main" val="30565832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0623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84188"/>
            <a:ext cx="2152650" cy="5840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484188"/>
            <a:ext cx="6305550" cy="58404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0270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4950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515841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414463"/>
            <a:ext cx="4224338" cy="4910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5338" y="1414463"/>
            <a:ext cx="4225925" cy="4910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28600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98840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6329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0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67607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5584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228600" y="484188"/>
            <a:ext cx="861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4104" name="Rectangle 8"/>
          <p:cNvSpPr>
            <a:spLocks noGrp="1" noChangeArrowheads="1"/>
          </p:cNvSpPr>
          <p:nvPr>
            <p:ph type="body" idx="1"/>
          </p:nvPr>
        </p:nvSpPr>
        <p:spPr bwMode="auto">
          <a:xfrm>
            <a:off x="228600" y="1414463"/>
            <a:ext cx="8602663" cy="491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10" descr="BCKG010"/>
          <p:cNvSpPr>
            <a:spLocks noChangeArrowheads="1"/>
          </p:cNvSpPr>
          <p:nvPr userDrawn="1"/>
        </p:nvSpPr>
        <p:spPr bwMode="auto">
          <a:xfrm>
            <a:off x="0" y="0"/>
            <a:ext cx="9144000" cy="304800"/>
          </a:xfrm>
          <a:prstGeom prst="rect">
            <a:avLst/>
          </a:prstGeom>
          <a:blipFill dpi="0" rotWithShape="0">
            <a:blip r:embed="rId14"/>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ctr" eaLnBrk="1" hangingPunct="1">
              <a:spcBef>
                <a:spcPct val="20000"/>
              </a:spcBef>
              <a:defRPr/>
            </a:pPr>
            <a:endParaRPr lang="zh-CN" altLang="en-US" smtClean="0">
              <a:ea typeface="宋体" panose="02010600030101010101" pitchFamily="2" charset="-122"/>
            </a:endParaRPr>
          </a:p>
        </p:txBody>
      </p:sp>
      <p:sp>
        <p:nvSpPr>
          <p:cNvPr id="1029" name="Rectangle 11" descr="BCKG010"/>
          <p:cNvSpPr>
            <a:spLocks noChangeArrowheads="1"/>
          </p:cNvSpPr>
          <p:nvPr userDrawn="1"/>
        </p:nvSpPr>
        <p:spPr bwMode="auto">
          <a:xfrm>
            <a:off x="0" y="6553200"/>
            <a:ext cx="9144000" cy="304800"/>
          </a:xfrm>
          <a:prstGeom prst="rect">
            <a:avLst/>
          </a:prstGeom>
          <a:blipFill dpi="0" rotWithShape="0">
            <a:blip r:embed="rId14"/>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ctr" eaLnBrk="1" hangingPunct="1">
              <a:spcBef>
                <a:spcPct val="20000"/>
              </a:spcBef>
              <a:defRPr/>
            </a:pPr>
            <a:endParaRPr lang="zh-CN" altLang="en-US" smtClean="0">
              <a:ea typeface="宋体" panose="02010600030101010101" pitchFamily="2" charset="-122"/>
            </a:endParaRPr>
          </a:p>
        </p:txBody>
      </p:sp>
      <p:sp>
        <p:nvSpPr>
          <p:cNvPr id="1030" name="AutoShape 12" descr="BCKG013"/>
          <p:cNvSpPr>
            <a:spLocks noChangeArrowheads="1"/>
          </p:cNvSpPr>
          <p:nvPr userDrawn="1"/>
        </p:nvSpPr>
        <p:spPr bwMode="auto">
          <a:xfrm>
            <a:off x="152400" y="1066800"/>
            <a:ext cx="8839200" cy="228600"/>
          </a:xfrm>
          <a:prstGeom prst="roundRect">
            <a:avLst>
              <a:gd name="adj" fmla="val 50000"/>
            </a:avLst>
          </a:prstGeom>
          <a:blipFill dpi="0" rotWithShape="0">
            <a:blip r:embed="rId15"/>
            <a:srcRect/>
            <a:stretch>
              <a:fillRect/>
            </a:stretch>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ctr" eaLnBrk="1" hangingPunct="1">
              <a:spcBef>
                <a:spcPct val="20000"/>
              </a:spcBef>
              <a:defRPr/>
            </a:pPr>
            <a:endParaRPr lang="zh-CN" altLang="en-US" smtClean="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checkerboard(across)">
                                      <p:cBhvr>
                                        <p:cTn id="7" dur="500"/>
                                        <p:tgtEl>
                                          <p:spTgt spid="4099"/>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4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P spid="4104" grpId="0" autoUpdateAnimBg="0">
        <p:tmplLst>
          <p:tmpl>
            <p:tnLst>
              <p:par>
                <p:cTn presetID="1" presetClass="entr" presetSubtype="0" fill="hold" nodeType="afterEffect">
                  <p:stCondLst>
                    <p:cond delay="0"/>
                  </p:stCondLst>
                  <p:childTnLst>
                    <p:set>
                      <p:cBhvr>
                        <p:cTn dur="1" fill="hold">
                          <p:stCondLst>
                            <p:cond delay="499"/>
                          </p:stCondLst>
                        </p:cTn>
                        <p:tgtEl>
                          <p:spTgt spid="4104"/>
                        </p:tgtEl>
                        <p:attrNameLst>
                          <p:attrName>style.visibility</p:attrName>
                        </p:attrNameLst>
                      </p:cBhvr>
                      <p:to>
                        <p:strVal val="visible"/>
                      </p:to>
                    </p:set>
                  </p:childTnLst>
                </p:cTn>
              </p:par>
            </p:tnLst>
          </p:tmpl>
        </p:tmplLst>
      </p:bldP>
    </p:bldLst>
  </p:timing>
  <p:txStyles>
    <p:titleStyle>
      <a:lvl1pPr algn="l" rtl="0" eaLnBrk="0" fontAlgn="base" hangingPunct="0">
        <a:spcBef>
          <a:spcPct val="0"/>
        </a:spcBef>
        <a:spcAft>
          <a:spcPct val="0"/>
        </a:spcAft>
        <a:defRPr sz="3200">
          <a:solidFill>
            <a:srgbClr val="000066"/>
          </a:solidFill>
          <a:latin typeface="+mj-lt"/>
          <a:ea typeface="+mj-ea"/>
          <a:cs typeface="+mj-cs"/>
        </a:defRPr>
      </a:lvl1pPr>
      <a:lvl2pPr algn="l" rtl="0" eaLnBrk="0" fontAlgn="base" hangingPunct="0">
        <a:spcBef>
          <a:spcPct val="0"/>
        </a:spcBef>
        <a:spcAft>
          <a:spcPct val="0"/>
        </a:spcAft>
        <a:defRPr sz="3200">
          <a:solidFill>
            <a:srgbClr val="000066"/>
          </a:solidFill>
          <a:latin typeface="Arial Black" pitchFamily="34" charset="0"/>
        </a:defRPr>
      </a:lvl2pPr>
      <a:lvl3pPr algn="l" rtl="0" eaLnBrk="0" fontAlgn="base" hangingPunct="0">
        <a:spcBef>
          <a:spcPct val="0"/>
        </a:spcBef>
        <a:spcAft>
          <a:spcPct val="0"/>
        </a:spcAft>
        <a:defRPr sz="3200">
          <a:solidFill>
            <a:srgbClr val="000066"/>
          </a:solidFill>
          <a:latin typeface="Arial Black" pitchFamily="34" charset="0"/>
        </a:defRPr>
      </a:lvl3pPr>
      <a:lvl4pPr algn="l" rtl="0" eaLnBrk="0" fontAlgn="base" hangingPunct="0">
        <a:spcBef>
          <a:spcPct val="0"/>
        </a:spcBef>
        <a:spcAft>
          <a:spcPct val="0"/>
        </a:spcAft>
        <a:defRPr sz="3200">
          <a:solidFill>
            <a:srgbClr val="000066"/>
          </a:solidFill>
          <a:latin typeface="Arial Black" pitchFamily="34" charset="0"/>
        </a:defRPr>
      </a:lvl4pPr>
      <a:lvl5pPr algn="l" rtl="0" eaLnBrk="0" fontAlgn="base" hangingPunct="0">
        <a:spcBef>
          <a:spcPct val="0"/>
        </a:spcBef>
        <a:spcAft>
          <a:spcPct val="0"/>
        </a:spcAft>
        <a:defRPr sz="3200">
          <a:solidFill>
            <a:srgbClr val="000066"/>
          </a:solidFill>
          <a:latin typeface="Arial Black" pitchFamily="34" charset="0"/>
        </a:defRPr>
      </a:lvl5pPr>
      <a:lvl6pPr marL="457200" algn="l" rtl="0" fontAlgn="base">
        <a:spcBef>
          <a:spcPct val="0"/>
        </a:spcBef>
        <a:spcAft>
          <a:spcPct val="0"/>
        </a:spcAft>
        <a:defRPr sz="3200">
          <a:solidFill>
            <a:srgbClr val="000066"/>
          </a:solidFill>
          <a:latin typeface="Arial Black" pitchFamily="34" charset="0"/>
        </a:defRPr>
      </a:lvl6pPr>
      <a:lvl7pPr marL="914400" algn="l" rtl="0" fontAlgn="base">
        <a:spcBef>
          <a:spcPct val="0"/>
        </a:spcBef>
        <a:spcAft>
          <a:spcPct val="0"/>
        </a:spcAft>
        <a:defRPr sz="3200">
          <a:solidFill>
            <a:srgbClr val="000066"/>
          </a:solidFill>
          <a:latin typeface="Arial Black" pitchFamily="34" charset="0"/>
        </a:defRPr>
      </a:lvl7pPr>
      <a:lvl8pPr marL="1371600" algn="l" rtl="0" fontAlgn="base">
        <a:spcBef>
          <a:spcPct val="0"/>
        </a:spcBef>
        <a:spcAft>
          <a:spcPct val="0"/>
        </a:spcAft>
        <a:defRPr sz="3200">
          <a:solidFill>
            <a:srgbClr val="000066"/>
          </a:solidFill>
          <a:latin typeface="Arial Black" pitchFamily="34" charset="0"/>
        </a:defRPr>
      </a:lvl8pPr>
      <a:lvl9pPr marL="1828800" algn="l" rtl="0" fontAlgn="base">
        <a:spcBef>
          <a:spcPct val="0"/>
        </a:spcBef>
        <a:spcAft>
          <a:spcPct val="0"/>
        </a:spcAft>
        <a:defRPr sz="3200">
          <a:solidFill>
            <a:srgbClr val="000066"/>
          </a:solidFill>
          <a:latin typeface="Arial Black" pitchFamily="34" charset="0"/>
        </a:defRPr>
      </a:lvl9pPr>
    </p:titleStyle>
    <p:bodyStyle>
      <a:lvl1pPr marL="342900" indent="-342900" algn="l" rtl="0" eaLnBrk="0" fontAlgn="base" hangingPunct="0">
        <a:spcBef>
          <a:spcPct val="20000"/>
        </a:spcBef>
        <a:spcAft>
          <a:spcPct val="0"/>
        </a:spcAft>
        <a:buBlip>
          <a:blip r:embed="rId16"/>
        </a:buBlip>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0066"/>
        </a:buClr>
        <a:buSzPct val="60000"/>
        <a:buFont typeface="Wingdings" panose="05000000000000000000" pitchFamily="2" charset="2"/>
        <a:buChar char="u"/>
        <a:defRPr sz="2400">
          <a:solidFill>
            <a:schemeClr val="tx1"/>
          </a:solidFill>
          <a:latin typeface="Arial Narrow" pitchFamily="34" charset="0"/>
        </a:defRPr>
      </a:lvl2pPr>
      <a:lvl3pPr marL="1143000" indent="-228600" algn="l" rtl="0" eaLnBrk="0" fontAlgn="base" hangingPunct="0">
        <a:spcBef>
          <a:spcPct val="20000"/>
        </a:spcBef>
        <a:spcAft>
          <a:spcPct val="0"/>
        </a:spcAft>
        <a:buClr>
          <a:srgbClr val="000066"/>
        </a:buClr>
        <a:buFont typeface="Wingdings" panose="05000000000000000000" pitchFamily="2" charset="2"/>
        <a:buChar char="ü"/>
        <a:defRPr sz="2400">
          <a:solidFill>
            <a:schemeClr val="tx1"/>
          </a:solidFill>
          <a:latin typeface="Arial Narrow" pitchFamily="34" charset="0"/>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Narrow" pitchFamily="34" charset="0"/>
        </a:defRPr>
      </a:lvl4pPr>
      <a:lvl5pPr marL="2057400" indent="-228600" algn="l" rtl="0" eaLnBrk="0" fontAlgn="base" hangingPunct="0">
        <a:spcBef>
          <a:spcPct val="20000"/>
        </a:spcBef>
        <a:spcAft>
          <a:spcPct val="0"/>
        </a:spcAft>
        <a:buClr>
          <a:schemeClr val="tx1"/>
        </a:buClr>
        <a:buChar char="•"/>
        <a:defRPr sz="2000">
          <a:solidFill>
            <a:schemeClr val="tx1"/>
          </a:solidFill>
          <a:latin typeface="Arial Narrow" pitchFamily="34" charset="0"/>
        </a:defRPr>
      </a:lvl5pPr>
      <a:lvl6pPr marL="2514600" indent="-228600" algn="l" rtl="0" fontAlgn="base">
        <a:spcBef>
          <a:spcPct val="20000"/>
        </a:spcBef>
        <a:spcAft>
          <a:spcPct val="0"/>
        </a:spcAft>
        <a:buClr>
          <a:schemeClr val="tx1"/>
        </a:buClr>
        <a:buChar char="•"/>
        <a:defRPr sz="2000">
          <a:solidFill>
            <a:schemeClr val="tx1"/>
          </a:solidFill>
          <a:latin typeface="Arial Narrow" pitchFamily="34" charset="0"/>
        </a:defRPr>
      </a:lvl6pPr>
      <a:lvl7pPr marL="2971800" indent="-228600" algn="l" rtl="0" fontAlgn="base">
        <a:spcBef>
          <a:spcPct val="20000"/>
        </a:spcBef>
        <a:spcAft>
          <a:spcPct val="0"/>
        </a:spcAft>
        <a:buClr>
          <a:schemeClr val="tx1"/>
        </a:buClr>
        <a:buChar char="•"/>
        <a:defRPr sz="2000">
          <a:solidFill>
            <a:schemeClr val="tx1"/>
          </a:solidFill>
          <a:latin typeface="Arial Narrow" pitchFamily="34" charset="0"/>
        </a:defRPr>
      </a:lvl7pPr>
      <a:lvl8pPr marL="3429000" indent="-228600" algn="l" rtl="0" fontAlgn="base">
        <a:spcBef>
          <a:spcPct val="20000"/>
        </a:spcBef>
        <a:spcAft>
          <a:spcPct val="0"/>
        </a:spcAft>
        <a:buClr>
          <a:schemeClr val="tx1"/>
        </a:buClr>
        <a:buChar char="•"/>
        <a:defRPr sz="2000">
          <a:solidFill>
            <a:schemeClr val="tx1"/>
          </a:solidFill>
          <a:latin typeface="Arial Narrow" pitchFamily="34" charset="0"/>
        </a:defRPr>
      </a:lvl8pPr>
      <a:lvl9pPr marL="3886200" indent="-228600" algn="l" rtl="0" fontAlgn="base">
        <a:spcBef>
          <a:spcPct val="20000"/>
        </a:spcBef>
        <a:spcAft>
          <a:spcPct val="0"/>
        </a:spcAft>
        <a:buClr>
          <a:schemeClr val="tx1"/>
        </a:buClr>
        <a:buChar char="•"/>
        <a:defRPr sz="2000">
          <a:solidFill>
            <a:schemeClr val="tx1"/>
          </a:solidFill>
          <a:latin typeface="Arial Narrow"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oleObject" Target="../embeddings/oleObject1.bin"/><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slide" Target="slide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2.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slide" Target="slide10.xml"/><Relationship Id="rId5" Type="http://schemas.openxmlformats.org/officeDocument/2006/relationships/image" Target="../media/image7.wmf"/><Relationship Id="rId10" Type="http://schemas.openxmlformats.org/officeDocument/2006/relationships/image" Target="../media/image4.png"/><Relationship Id="rId4" Type="http://schemas.openxmlformats.org/officeDocument/2006/relationships/oleObject" Target="../embeddings/oleObject2.bin"/><Relationship Id="rId9"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png"/><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png"/><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slide" Target="slide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1.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3.wmf"/><Relationship Id="rId4" Type="http://schemas.openxmlformats.org/officeDocument/2006/relationships/oleObject" Target="../embeddings/oleObject8.bin"/><Relationship Id="rId9" Type="http://schemas.openxmlformats.org/officeDocument/2006/relationships/image" Target="../media/image15.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24.xml"/><Relationship Id="rId7"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4.png"/><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25.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26.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20.wmf"/><Relationship Id="rId4" Type="http://schemas.openxmlformats.org/officeDocument/2006/relationships/oleObject" Target="../embeddings/oleObject15.bin"/><Relationship Id="rId9" Type="http://schemas.openxmlformats.org/officeDocument/2006/relationships/image" Target="../media/image22.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png"/><Relationship Id="rId5" Type="http://schemas.openxmlformats.org/officeDocument/2006/relationships/image" Target="../media/image23.wmf"/><Relationship Id="rId4" Type="http://schemas.openxmlformats.org/officeDocument/2006/relationships/oleObject" Target="../embeddings/oleObject18.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notesSlide" Target="../notesSlides/notesSlide33.xml"/><Relationship Id="rId7"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4.png"/><Relationship Id="rId5" Type="http://schemas.openxmlformats.org/officeDocument/2006/relationships/image" Target="../media/image24.wmf"/><Relationship Id="rId4" Type="http://schemas.openxmlformats.org/officeDocument/2006/relationships/oleObject" Target="../embeddings/oleObject19.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26.wmf"/><Relationship Id="rId4" Type="http://schemas.openxmlformats.org/officeDocument/2006/relationships/oleObject" Target="../embeddings/oleObject21.bin"/></Relationships>
</file>

<file path=ppt/slides/_rels/slide3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36.xml"/><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png"/><Relationship Id="rId5" Type="http://schemas.openxmlformats.org/officeDocument/2006/relationships/image" Target="../media/image28.wmf"/><Relationship Id="rId4" Type="http://schemas.openxmlformats.org/officeDocument/2006/relationships/oleObject" Target="../embeddings/oleObject23.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37.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6.bin"/><Relationship Id="rId5" Type="http://schemas.openxmlformats.org/officeDocument/2006/relationships/image" Target="../media/image30.wmf"/><Relationship Id="rId4" Type="http://schemas.openxmlformats.org/officeDocument/2006/relationships/oleObject" Target="../embeddings/oleObject25.bin"/><Relationship Id="rId9" Type="http://schemas.openxmlformats.org/officeDocument/2006/relationships/image" Target="../media/image31.wmf"/></Relationships>
</file>

<file path=ppt/slides/_rels/slide3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38.xml"/><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png"/><Relationship Id="rId5" Type="http://schemas.openxmlformats.org/officeDocument/2006/relationships/image" Target="../media/image32.wmf"/><Relationship Id="rId4" Type="http://schemas.openxmlformats.org/officeDocument/2006/relationships/oleObject" Target="../embeddings/oleObject28.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41.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1.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6.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8.wmf"/><Relationship Id="rId4" Type="http://schemas.openxmlformats.org/officeDocument/2006/relationships/oleObject" Target="../embeddings/oleObject34.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6.bin"/><Relationship Id="rId5" Type="http://schemas.openxmlformats.org/officeDocument/2006/relationships/image" Target="../media/image41.emf"/><Relationship Id="rId4" Type="http://schemas.openxmlformats.org/officeDocument/2006/relationships/oleObject" Target="../embeddings/oleObject35.bin"/></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92138" y="1885950"/>
            <a:ext cx="8077200" cy="2124075"/>
          </a:xfrm>
        </p:spPr>
        <p:txBody>
          <a:bodyPr/>
          <a:lstStyle/>
          <a:p>
            <a:pPr algn="ctr" eaLnBrk="1" hangingPunct="1"/>
            <a:r>
              <a:rPr lang="en-US" altLang="zh-CN" sz="3600" smtClean="0">
                <a:ea typeface="宋体" panose="02010600030101010101" pitchFamily="2" charset="-122"/>
              </a:rPr>
              <a:t>概念描述: 特征与比较</a:t>
            </a:r>
            <a:br>
              <a:rPr lang="en-US" altLang="zh-CN" sz="3600" smtClean="0">
                <a:ea typeface="宋体" panose="02010600030101010101" pitchFamily="2" charset="-122"/>
              </a:rPr>
            </a:br>
            <a:endParaRPr lang="en-US" altLang="zh-CN" sz="3600" smtClean="0">
              <a:ea typeface="宋体" panose="02010600030101010101" pitchFamily="2" charset="-122"/>
            </a:endParaRPr>
          </a:p>
        </p:txBody>
      </p:sp>
      <p:sp>
        <p:nvSpPr>
          <p:cNvPr id="4099" name="Text Box 7"/>
          <p:cNvSpPr txBox="1">
            <a:spLocks noChangeArrowheads="1"/>
          </p:cNvSpPr>
          <p:nvPr/>
        </p:nvSpPr>
        <p:spPr bwMode="auto">
          <a:xfrm>
            <a:off x="2528888" y="5130800"/>
            <a:ext cx="50117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just" eaLnBrk="1" hangingPunct="1">
              <a:spcBef>
                <a:spcPct val="0"/>
              </a:spcBef>
              <a:buFontTx/>
              <a:buNone/>
            </a:pPr>
            <a:r>
              <a:rPr lang="en-US" altLang="zh-CN" sz="2000">
                <a:latin typeface="Times New Roman" panose="02020603050405020304" pitchFamily="18" charset="0"/>
                <a:ea typeface="华文行楷" panose="02010800040101010101" pitchFamily="2" charset="-122"/>
              </a:rPr>
              <a:t>南京大学软件学院</a:t>
            </a:r>
            <a:endParaRPr lang="en-US" altLang="zh-CN" sz="2000">
              <a:latin typeface="Times New Roman" panose="02020603050405020304" pitchFamily="18" charset="0"/>
              <a:ea typeface="宋体" panose="02010600030101010101" pitchFamily="2" charset="-122"/>
            </a:endParaRPr>
          </a:p>
          <a:p>
            <a:pPr>
              <a:spcBef>
                <a:spcPct val="0"/>
              </a:spcBef>
              <a:buFontTx/>
              <a:buNone/>
            </a:pPr>
            <a:endParaRPr lang="en-US" altLang="zh-CN" sz="2000">
              <a:latin typeface="Times New Roman" panose="02020603050405020304" pitchFamily="18" charset="0"/>
              <a:ea typeface="宋体" panose="02010600030101010101" pitchFamily="2" charset="-122"/>
            </a:endParaRPr>
          </a:p>
        </p:txBody>
      </p:sp>
      <p:sp>
        <p:nvSpPr>
          <p:cNvPr id="4100" name="Rectangle 9"/>
          <p:cNvSpPr>
            <a:spLocks noChangeArrowheads="1"/>
          </p:cNvSpPr>
          <p:nvPr/>
        </p:nvSpPr>
        <p:spPr bwMode="auto">
          <a:xfrm>
            <a:off x="1943100" y="3313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4"/>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endParaRPr lang="zh-CN" altLang="en-US">
              <a:latin typeface="Times New Roman" panose="02020603050405020304" pitchFamily="18" charset="0"/>
              <a:ea typeface="宋体" panose="02010600030101010101" pitchFamily="2" charset="-122"/>
            </a:endParaRPr>
          </a:p>
        </p:txBody>
      </p:sp>
      <p:graphicFrame>
        <p:nvGraphicFramePr>
          <p:cNvPr id="4101" name="Object 11"/>
          <p:cNvGraphicFramePr>
            <a:graphicFrameLocks noChangeAspect="1"/>
          </p:cNvGraphicFramePr>
          <p:nvPr/>
        </p:nvGraphicFramePr>
        <p:xfrm>
          <a:off x="4140200" y="3740150"/>
          <a:ext cx="971550" cy="1152525"/>
        </p:xfrm>
        <a:graphic>
          <a:graphicData uri="http://schemas.openxmlformats.org/presentationml/2006/ole">
            <mc:AlternateContent xmlns:mc="http://schemas.openxmlformats.org/markup-compatibility/2006">
              <mc:Choice xmlns:v="urn:schemas-microsoft-com:vml" Requires="v">
                <p:oleObj spid="_x0000_s4103" name="位图图像" r:id="rId5" imgW="971686" imgH="1152381" progId="Paint.Picture">
                  <p:embed/>
                </p:oleObj>
              </mc:Choice>
              <mc:Fallback>
                <p:oleObj name="位图图像" r:id="rId5" imgW="971686" imgH="1152381" progId="Paint.Picture">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3740150"/>
                        <a:ext cx="9715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2" name="Text Box 12"/>
          <p:cNvSpPr txBox="1">
            <a:spLocks noChangeArrowheads="1"/>
          </p:cNvSpPr>
          <p:nvPr/>
        </p:nvSpPr>
        <p:spPr bwMode="auto">
          <a:xfrm>
            <a:off x="241300" y="454025"/>
            <a:ext cx="8688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4"/>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eaLnBrk="1" hangingPunct="1">
              <a:buFontTx/>
              <a:buNone/>
            </a:pPr>
            <a:r>
              <a:rPr lang="en-US" altLang="zh-CN" sz="2800">
                <a:solidFill>
                  <a:srgbClr val="336600"/>
                </a:solidFill>
                <a:ea typeface="宋体" panose="02010600030101010101" pitchFamily="2" charset="-122"/>
              </a:rPr>
              <a:t>大型数据库中的知识发现</a:t>
            </a: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2413" y="319088"/>
            <a:ext cx="8891587" cy="762000"/>
          </a:xfrm>
          <a:noFill/>
        </p:spPr>
        <p:txBody>
          <a:bodyPr lIns="92075" tIns="46038" rIns="92075" bIns="46038" anchor="ctr"/>
          <a:lstStyle/>
          <a:p>
            <a:pPr eaLnBrk="1" hangingPunct="1">
              <a:lnSpc>
                <a:spcPct val="90000"/>
              </a:lnSpc>
            </a:pPr>
            <a:r>
              <a:rPr lang="en-US" altLang="zh-CN" sz="2800" smtClean="0">
                <a:ea typeface="宋体" panose="02010600030101010101" pitchFamily="2" charset="-122"/>
              </a:rPr>
              <a:t>面向属性的归纳的基本算法</a:t>
            </a:r>
            <a:endParaRPr lang="en-US" altLang="zh-CN" b="1" smtClean="0">
              <a:ea typeface="宋体" panose="02010600030101010101" pitchFamily="2" charset="-122"/>
            </a:endParaRPr>
          </a:p>
        </p:txBody>
      </p:sp>
      <p:sp>
        <p:nvSpPr>
          <p:cNvPr id="22531" name="Rectangle 3"/>
          <p:cNvSpPr>
            <a:spLocks noGrp="1" noChangeArrowheads="1"/>
          </p:cNvSpPr>
          <p:nvPr>
            <p:ph type="body" idx="1"/>
          </p:nvPr>
        </p:nvSpPr>
        <p:spPr>
          <a:xfrm>
            <a:off x="304800" y="1430338"/>
            <a:ext cx="8610600" cy="4979987"/>
          </a:xfrm>
          <a:noFill/>
        </p:spPr>
        <p:txBody>
          <a:bodyPr lIns="92075" tIns="46038" rIns="92075" bIns="46038"/>
          <a:lstStyle/>
          <a:p>
            <a:pPr eaLnBrk="1" hangingPunct="1">
              <a:lnSpc>
                <a:spcPct val="130000"/>
              </a:lnSpc>
            </a:pPr>
            <a:r>
              <a:rPr lang="en-US" altLang="zh-CN" sz="2000" u="sng" smtClean="0">
                <a:solidFill>
                  <a:schemeClr val="hlink"/>
                </a:solidFill>
                <a:ea typeface="宋体" panose="02010600030101010101" pitchFamily="2" charset="-122"/>
              </a:rPr>
              <a:t>主动式</a:t>
            </a:r>
            <a:r>
              <a:rPr lang="en-US" altLang="zh-CN" sz="2000" smtClean="0">
                <a:ea typeface="宋体" panose="02010600030101010101" pitchFamily="2" charset="-122"/>
              </a:rPr>
              <a:t>: 与任务相关的数据的查询处理, 派生</a:t>
            </a:r>
            <a:r>
              <a:rPr lang="en-US" altLang="zh-CN" sz="2000" i="1" smtClean="0">
                <a:ea typeface="宋体" panose="02010600030101010101" pitchFamily="2" charset="-122"/>
              </a:rPr>
              <a:t>初始关系</a:t>
            </a:r>
            <a:r>
              <a:rPr lang="en-US" altLang="zh-CN" sz="2000" smtClean="0">
                <a:ea typeface="宋体" panose="02010600030101010101" pitchFamily="2" charset="-122"/>
              </a:rPr>
              <a:t>.</a:t>
            </a:r>
          </a:p>
          <a:p>
            <a:pPr eaLnBrk="1" hangingPunct="1">
              <a:lnSpc>
                <a:spcPct val="130000"/>
              </a:lnSpc>
            </a:pPr>
            <a:r>
              <a:rPr lang="en-US" altLang="zh-CN" sz="2000" u="sng" smtClean="0">
                <a:solidFill>
                  <a:schemeClr val="hlink"/>
                </a:solidFill>
                <a:ea typeface="宋体" panose="02010600030101010101" pitchFamily="2" charset="-122"/>
              </a:rPr>
              <a:t>普雷根</a:t>
            </a:r>
            <a:r>
              <a:rPr lang="en-US" altLang="zh-CN" sz="2000" u="sng" smtClean="0">
                <a:ea typeface="宋体" panose="02010600030101010101" pitchFamily="2" charset="-122"/>
              </a:rPr>
              <a:t>:</a:t>
            </a:r>
            <a:r>
              <a:rPr lang="en-US" altLang="zh-CN" sz="2000" smtClean="0">
                <a:ea typeface="宋体" panose="02010600030101010101" pitchFamily="2" charset="-122"/>
              </a:rPr>
              <a:t>基于对</a:t>
            </a:r>
            <a:r>
              <a:rPr lang="en-US" altLang="zh-CN" sz="2000" smtClean="0">
                <a:solidFill>
                  <a:schemeClr val="hlink"/>
                </a:solidFill>
                <a:ea typeface="宋体" panose="02010600030101010101" pitchFamily="2" charset="-122"/>
              </a:rPr>
              <a:t>不同值的数量</a:t>
            </a:r>
            <a:r>
              <a:rPr lang="en-US" altLang="zh-CN" sz="2000" smtClean="0">
                <a:ea typeface="宋体" panose="02010600030101010101" pitchFamily="2" charset="-122"/>
              </a:rPr>
              <a:t>在每个属性中, 确定每个属性的泛化计划: 删除？或有多高的概括？</a:t>
            </a:r>
          </a:p>
          <a:p>
            <a:pPr eaLnBrk="1" hangingPunct="1">
              <a:lnSpc>
                <a:spcPct val="130000"/>
              </a:lnSpc>
            </a:pPr>
            <a:r>
              <a:rPr lang="en-US" altLang="zh-CN" sz="2000" u="sng" smtClean="0">
                <a:solidFill>
                  <a:schemeClr val="hlink"/>
                </a:solidFill>
                <a:ea typeface="宋体" panose="02010600030101010101" pitchFamily="2" charset="-122"/>
              </a:rPr>
              <a:t>primegen</a:t>
            </a:r>
            <a:r>
              <a:rPr lang="en-US" altLang="zh-CN" sz="2000" smtClean="0">
                <a:ea typeface="宋体" panose="02010600030101010101" pitchFamily="2" charset="-122"/>
              </a:rPr>
              <a:t>: 根据 pregen 计划, 执行泛化到正确的级别, 以获得</a:t>
            </a:r>
            <a:r>
              <a:rPr lang="en-US" altLang="zh-CN" sz="2000" smtClean="0">
                <a:latin typeface="Tahoma" panose="020B0604030504040204" pitchFamily="34" charset="0"/>
                <a:ea typeface="宋体" panose="02010600030101010101" pitchFamily="2" charset="-122"/>
              </a:rPr>
              <a:t>"</a:t>
            </a:r>
            <a:r>
              <a:rPr lang="en-US" altLang="zh-CN" sz="2000" smtClean="0">
                <a:ea typeface="宋体" panose="02010600030101010101" pitchFamily="2" charset="-122"/>
              </a:rPr>
              <a:t>素数广义关系</a:t>
            </a:r>
            <a:r>
              <a:rPr lang="en-US" altLang="zh-CN" sz="2000" smtClean="0">
                <a:latin typeface="Tahoma" panose="020B0604030504040204" pitchFamily="34" charset="0"/>
                <a:ea typeface="宋体" panose="02010600030101010101" pitchFamily="2" charset="-122"/>
              </a:rPr>
              <a:t>"</a:t>
            </a:r>
            <a:r>
              <a:rPr lang="en-US" altLang="zh-CN" sz="2000" smtClean="0">
                <a:ea typeface="宋体" panose="02010600030101010101" pitchFamily="2" charset="-122"/>
              </a:rPr>
              <a:t>, 积累计数。</a:t>
            </a:r>
          </a:p>
          <a:p>
            <a:pPr eaLnBrk="1" hangingPunct="1">
              <a:lnSpc>
                <a:spcPct val="130000"/>
              </a:lnSpc>
            </a:pPr>
            <a:r>
              <a:rPr lang="en-US" altLang="zh-CN" sz="2000" u="sng" smtClean="0">
                <a:solidFill>
                  <a:schemeClr val="hlink"/>
                </a:solidFill>
                <a:ea typeface="宋体" panose="02010600030101010101" pitchFamily="2" charset="-122"/>
              </a:rPr>
              <a:t>表示</a:t>
            </a:r>
            <a:r>
              <a:rPr lang="en-US" altLang="zh-CN" sz="2000" smtClean="0">
                <a:ea typeface="宋体" panose="02010600030101010101" pitchFamily="2" charset="-122"/>
              </a:rPr>
              <a:t>: 用户交互: (1) 通过钻孔调整电平, (2) 旋转, (3) 映射为规则、交叉选项卡、可视化演示文稿。</a:t>
            </a:r>
          </a:p>
          <a:p>
            <a:pPr eaLnBrk="1" hangingPunct="1">
              <a:lnSpc>
                <a:spcPct val="130000"/>
              </a:lnSpc>
              <a:buFontTx/>
              <a:buNone/>
            </a:pPr>
            <a:r>
              <a:rPr lang="en-US" altLang="zh-CN" sz="1000" b="1" smtClean="0">
                <a:ea typeface="宋体" panose="02010600030101010101" pitchFamily="2" charset="-122"/>
                <a:hlinkClick r:id="rId3" action="ppaction://hlinksldjump"/>
              </a:rPr>
              <a:t>请参阅实现</a:t>
            </a:r>
            <a:r>
              <a:rPr lang="en-US" altLang="zh-CN" sz="1000" b="1" smtClean="0">
                <a:ea typeface="宋体" panose="02010600030101010101" pitchFamily="2" charset="-122"/>
              </a:rPr>
              <a:t>     </a:t>
            </a:r>
            <a:r>
              <a:rPr lang="en-US" altLang="zh-CN" sz="1200" b="1" smtClean="0">
                <a:ea typeface="宋体" panose="02010600030101010101" pitchFamily="2" charset="-122"/>
                <a:hlinkClick r:id="rId4" action="ppaction://hlinksldjump"/>
              </a:rPr>
              <a:t>请参见示例</a:t>
            </a:r>
            <a:r>
              <a:rPr lang="en-US" altLang="zh-CN" sz="1200" b="1" smtClean="0">
                <a:ea typeface="宋体" panose="02010600030101010101" pitchFamily="2" charset="-122"/>
              </a:rPr>
              <a:t>      </a:t>
            </a:r>
            <a:r>
              <a:rPr lang="en-US" altLang="zh-CN" sz="1200" b="1" smtClean="0">
                <a:ea typeface="宋体" panose="02010600030101010101" pitchFamily="2" charset="-122"/>
                <a:hlinkClick r:id="rId5" action="ppaction://hlinksldjump"/>
              </a:rPr>
              <a:t>查看复杂性</a:t>
            </a:r>
            <a:endParaRPr lang="en-US" altLang="zh-CN" sz="1200" b="1" smtClean="0">
              <a:ea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92125" y="381000"/>
            <a:ext cx="8367713" cy="609600"/>
          </a:xfrm>
        </p:spPr>
        <p:txBody>
          <a:bodyPr/>
          <a:lstStyle/>
          <a:p>
            <a:pPr eaLnBrk="1" hangingPunct="1"/>
            <a:r>
              <a:rPr lang="en-US" altLang="zh-CN" smtClean="0">
                <a:ea typeface="宋体" panose="02010600030101010101" pitchFamily="2" charset="-122"/>
              </a:rPr>
              <a:t>例子</a:t>
            </a:r>
          </a:p>
        </p:txBody>
      </p:sp>
      <p:sp>
        <p:nvSpPr>
          <p:cNvPr id="24579" name="Rectangle 3"/>
          <p:cNvSpPr>
            <a:spLocks noGrp="1" noChangeArrowheads="1"/>
          </p:cNvSpPr>
          <p:nvPr>
            <p:ph type="body" idx="1"/>
          </p:nvPr>
        </p:nvSpPr>
        <p:spPr>
          <a:xfrm>
            <a:off x="609600" y="1447800"/>
            <a:ext cx="8153400" cy="5181600"/>
          </a:xfrm>
        </p:spPr>
        <p:txBody>
          <a:bodyPr/>
          <a:lstStyle/>
          <a:p>
            <a:pPr eaLnBrk="1" hangingPunct="1">
              <a:lnSpc>
                <a:spcPct val="110000"/>
              </a:lnSpc>
            </a:pPr>
            <a:r>
              <a:rPr lang="en-US" altLang="zh-CN" sz="2000" smtClean="0">
                <a:solidFill>
                  <a:schemeClr val="hlink"/>
                </a:solidFill>
                <a:ea typeface="宋体" panose="02010600030101010101" pitchFamily="2" charset="-122"/>
              </a:rPr>
              <a:t>dmql</a:t>
            </a:r>
            <a:r>
              <a:rPr lang="en-US" altLang="zh-CN" sz="2000" smtClean="0">
                <a:ea typeface="宋体" panose="02010600030101010101" pitchFamily="2" charset="-122"/>
              </a:rPr>
              <a:t>:</a:t>
            </a:r>
            <a:r>
              <a:rPr lang="en-US" altLang="zh-CN" sz="2000" smtClean="0">
                <a:solidFill>
                  <a:srgbClr val="006666"/>
                </a:solidFill>
                <a:ea typeface="宋体" panose="02010600030101010101" pitchFamily="2" charset="-122"/>
              </a:rPr>
              <a:t>在大大学数据库中描述研究生的一般特征</a:t>
            </a:r>
            <a:r>
              <a:rPr lang="en-US" altLang="zh-CN" sz="2000" smtClean="0">
                <a:ea typeface="宋体" panose="02010600030101010101" pitchFamily="2" charset="-122"/>
              </a:rPr>
              <a:t>	</a:t>
            </a:r>
          </a:p>
          <a:p>
            <a:pPr lvl="1" eaLnBrk="1" hangingPunct="1">
              <a:lnSpc>
                <a:spcPct val="110000"/>
              </a:lnSpc>
              <a:buFont typeface="Wingdings" panose="05000000000000000000" pitchFamily="2" charset="2"/>
              <a:buNone/>
            </a:pPr>
            <a:r>
              <a:rPr lang="en-US" altLang="zh-CN" sz="2000" b="1" smtClean="0">
                <a:solidFill>
                  <a:schemeClr val="folHlink"/>
                </a:solidFill>
                <a:latin typeface="Courier New" panose="02070309020205020404" pitchFamily="49" charset="0"/>
                <a:ea typeface="宋体" panose="02010600030101010101" pitchFamily="2" charset="-122"/>
              </a:rPr>
              <a:t>使用</a:t>
            </a:r>
            <a:r>
              <a:rPr lang="en-US" altLang="zh-CN" sz="2000" b="1" smtClean="0">
                <a:ea typeface="宋体" panose="02010600030101010101" pitchFamily="2" charset="-122"/>
              </a:rPr>
              <a:t> </a:t>
            </a:r>
            <a:r>
              <a:rPr lang="en-US" altLang="zh-CN" sz="2000" smtClean="0">
                <a:ea typeface="宋体" panose="02010600030101010101" pitchFamily="2" charset="-122"/>
              </a:rPr>
              <a:t>大大学</a:t>
            </a:r>
          </a:p>
          <a:p>
            <a:pPr lvl="1" eaLnBrk="1" hangingPunct="1">
              <a:lnSpc>
                <a:spcPct val="110000"/>
              </a:lnSpc>
              <a:buFont typeface="Wingdings" panose="05000000000000000000" pitchFamily="2" charset="2"/>
              <a:buNone/>
            </a:pPr>
            <a:r>
              <a:rPr lang="en-US" altLang="zh-CN" sz="2000" b="1" smtClean="0">
                <a:solidFill>
                  <a:schemeClr val="folHlink"/>
                </a:solidFill>
                <a:latin typeface="Courier New" panose="02070309020205020404" pitchFamily="49" charset="0"/>
                <a:ea typeface="宋体" panose="02010600030101010101" pitchFamily="2" charset="-122"/>
              </a:rPr>
              <a:t>矿山特征为</a:t>
            </a:r>
            <a:r>
              <a:rPr lang="en-US" altLang="zh-CN" sz="2000" smtClean="0">
                <a:ea typeface="宋体" panose="02010600030101010101" pitchFamily="2" charset="-122"/>
              </a:rPr>
              <a:t> </a:t>
            </a:r>
            <a:r>
              <a:rPr lang="en-US" altLang="zh-CN" sz="2000" smtClean="0">
                <a:latin typeface="Tahoma" panose="020B0604030504040204" pitchFamily="34" charset="0"/>
                <a:ea typeface="宋体" panose="02010600030101010101" pitchFamily="2" charset="-122"/>
              </a:rPr>
              <a:t>"</a:t>
            </a:r>
            <a:r>
              <a:rPr lang="en-US" altLang="zh-CN" sz="2000" smtClean="0">
                <a:ea typeface="宋体" panose="02010600030101010101" pitchFamily="2" charset="-122"/>
              </a:rPr>
              <a:t>科学 _ 学生</a:t>
            </a:r>
            <a:r>
              <a:rPr lang="en-US" altLang="zh-CN" sz="2000" smtClean="0">
                <a:latin typeface="Tahoma" panose="020B0604030504040204" pitchFamily="34" charset="0"/>
                <a:ea typeface="宋体" panose="02010600030101010101" pitchFamily="2" charset="-122"/>
              </a:rPr>
              <a:t>"</a:t>
            </a:r>
            <a:endParaRPr lang="en-US" altLang="zh-CN" sz="2000" smtClean="0">
              <a:ea typeface="宋体" panose="02010600030101010101" pitchFamily="2" charset="-122"/>
            </a:endParaRPr>
          </a:p>
          <a:p>
            <a:pPr lvl="1" eaLnBrk="1" hangingPunct="1">
              <a:lnSpc>
                <a:spcPct val="110000"/>
              </a:lnSpc>
              <a:buFont typeface="Wingdings" panose="05000000000000000000" pitchFamily="2" charset="2"/>
              <a:buNone/>
            </a:pPr>
            <a:r>
              <a:rPr lang="en-US" altLang="zh-CN" sz="2000" b="1" smtClean="0">
                <a:solidFill>
                  <a:schemeClr val="folHlink"/>
                </a:solidFill>
                <a:latin typeface="Courier New" panose="02070309020205020404" pitchFamily="49" charset="0"/>
                <a:ea typeface="宋体" panose="02010600030101010101" pitchFamily="2" charset="-122"/>
              </a:rPr>
              <a:t>与</a:t>
            </a:r>
            <a:r>
              <a:rPr lang="en-US" altLang="zh-CN" sz="2000" smtClean="0">
                <a:ea typeface="宋体" panose="02010600030101010101" pitchFamily="2" charset="-122"/>
              </a:rPr>
              <a:t>姓名、性别、专业、出生地、出生日期、住所、电话 #、gpa</a:t>
            </a:r>
          </a:p>
          <a:p>
            <a:pPr lvl="1" eaLnBrk="1" hangingPunct="1">
              <a:lnSpc>
                <a:spcPct val="110000"/>
              </a:lnSpc>
              <a:buFont typeface="Wingdings" panose="05000000000000000000" pitchFamily="2" charset="2"/>
              <a:buNone/>
            </a:pPr>
            <a:r>
              <a:rPr lang="en-US" altLang="zh-CN" sz="2000" b="1" smtClean="0">
                <a:solidFill>
                  <a:schemeClr val="folHlink"/>
                </a:solidFill>
                <a:latin typeface="Courier New" panose="02070309020205020404" pitchFamily="49" charset="0"/>
                <a:ea typeface="宋体" panose="02010600030101010101" pitchFamily="2" charset="-122"/>
              </a:rPr>
              <a:t>从</a:t>
            </a:r>
            <a:r>
              <a:rPr lang="en-US" altLang="zh-CN" sz="2000" b="1" smtClean="0">
                <a:solidFill>
                  <a:schemeClr val="folHlink"/>
                </a:solidFill>
                <a:ea typeface="宋体" panose="02010600030101010101" pitchFamily="2" charset="-122"/>
              </a:rPr>
              <a:t> </a:t>
            </a:r>
            <a:r>
              <a:rPr lang="en-US" altLang="zh-CN" sz="2000" smtClean="0">
                <a:ea typeface="宋体" panose="02010600030101010101" pitchFamily="2" charset="-122"/>
              </a:rPr>
              <a:t>学生</a:t>
            </a:r>
          </a:p>
          <a:p>
            <a:pPr lvl="1" eaLnBrk="1" hangingPunct="1">
              <a:lnSpc>
                <a:spcPct val="110000"/>
              </a:lnSpc>
              <a:buFont typeface="Wingdings" panose="05000000000000000000" pitchFamily="2" charset="2"/>
              <a:buNone/>
            </a:pPr>
            <a:r>
              <a:rPr lang="en-US" altLang="zh-CN" sz="2000" b="1" smtClean="0">
                <a:solidFill>
                  <a:schemeClr val="folHlink"/>
                </a:solidFill>
                <a:latin typeface="Courier New" panose="02070309020205020404" pitchFamily="49" charset="0"/>
                <a:ea typeface="宋体" panose="02010600030101010101" pitchFamily="2" charset="-122"/>
              </a:rPr>
              <a:t>在哪里</a:t>
            </a:r>
            <a:r>
              <a:rPr lang="en-US" altLang="zh-CN" sz="2000" smtClean="0">
                <a:ea typeface="宋体" panose="02010600030101010101" pitchFamily="2" charset="-122"/>
              </a:rPr>
              <a:t>状态在</a:t>
            </a:r>
            <a:r>
              <a:rPr lang="en-US" altLang="zh-CN" sz="2000" smtClean="0">
                <a:latin typeface="Tahoma" panose="020B0604030504040204" pitchFamily="34" charset="0"/>
                <a:ea typeface="宋体" panose="02010600030101010101" pitchFamily="2" charset="-122"/>
              </a:rPr>
              <a:t>"</a:t>
            </a:r>
            <a:r>
              <a:rPr lang="en-US" altLang="zh-CN" sz="2000" smtClean="0">
                <a:ea typeface="宋体" panose="02010600030101010101" pitchFamily="2" charset="-122"/>
              </a:rPr>
              <a:t>毕业</a:t>
            </a:r>
            <a:r>
              <a:rPr lang="en-US" altLang="zh-CN" sz="2000" smtClean="0">
                <a:latin typeface="Tahoma" panose="020B0604030504040204" pitchFamily="34" charset="0"/>
                <a:ea typeface="宋体" panose="02010600030101010101" pitchFamily="2" charset="-122"/>
              </a:rPr>
              <a:t>"</a:t>
            </a:r>
            <a:endParaRPr lang="en-US" altLang="zh-CN" sz="2000" smtClean="0">
              <a:ea typeface="宋体" panose="02010600030101010101" pitchFamily="2" charset="-122"/>
            </a:endParaRPr>
          </a:p>
          <a:p>
            <a:pPr eaLnBrk="1" hangingPunct="1">
              <a:lnSpc>
                <a:spcPct val="110000"/>
              </a:lnSpc>
            </a:pPr>
            <a:r>
              <a:rPr lang="en-US" altLang="zh-CN" sz="2000" smtClean="0">
                <a:solidFill>
                  <a:schemeClr val="hlink"/>
                </a:solidFill>
                <a:ea typeface="宋体" panose="02010600030101010101" pitchFamily="2" charset="-122"/>
              </a:rPr>
              <a:t>相应的 sql 语句:</a:t>
            </a:r>
          </a:p>
          <a:p>
            <a:pPr lvl="1" eaLnBrk="1" hangingPunct="1">
              <a:lnSpc>
                <a:spcPct val="110000"/>
              </a:lnSpc>
              <a:buFont typeface="Wingdings" panose="05000000000000000000" pitchFamily="2" charset="2"/>
              <a:buNone/>
            </a:pPr>
            <a:r>
              <a:rPr lang="en-US" altLang="zh-CN" sz="2000" b="1" smtClean="0">
                <a:solidFill>
                  <a:schemeClr val="folHlink"/>
                </a:solidFill>
                <a:latin typeface="Courier New" panose="02070309020205020404" pitchFamily="49" charset="0"/>
                <a:ea typeface="宋体" panose="02010600030101010101" pitchFamily="2" charset="-122"/>
              </a:rPr>
              <a:t>选择</a:t>
            </a:r>
            <a:r>
              <a:rPr lang="en-US" altLang="zh-CN" sz="2000" smtClean="0">
                <a:ea typeface="宋体" panose="02010600030101010101" pitchFamily="2" charset="-122"/>
              </a:rPr>
              <a:t>姓名、性别、专业、出生地、出生日期、住所、电话 #、gpa</a:t>
            </a:r>
          </a:p>
          <a:p>
            <a:pPr lvl="1" eaLnBrk="1" hangingPunct="1">
              <a:lnSpc>
                <a:spcPct val="110000"/>
              </a:lnSpc>
              <a:buFont typeface="Wingdings" panose="05000000000000000000" pitchFamily="2" charset="2"/>
              <a:buNone/>
            </a:pPr>
            <a:r>
              <a:rPr lang="en-US" altLang="zh-CN" sz="2000" b="1" smtClean="0">
                <a:solidFill>
                  <a:schemeClr val="folHlink"/>
                </a:solidFill>
                <a:latin typeface="Courier New" panose="02070309020205020404" pitchFamily="49" charset="0"/>
                <a:ea typeface="宋体" panose="02010600030101010101" pitchFamily="2" charset="-122"/>
              </a:rPr>
              <a:t>从</a:t>
            </a:r>
            <a:r>
              <a:rPr lang="en-US" altLang="zh-CN" sz="2000" smtClean="0">
                <a:ea typeface="宋体" panose="02010600030101010101" pitchFamily="2" charset="-122"/>
              </a:rPr>
              <a:t>学生</a:t>
            </a:r>
          </a:p>
          <a:p>
            <a:pPr lvl="1" eaLnBrk="1" hangingPunct="1">
              <a:lnSpc>
                <a:spcPct val="110000"/>
              </a:lnSpc>
              <a:buFont typeface="Wingdings" panose="05000000000000000000" pitchFamily="2" charset="2"/>
              <a:buNone/>
            </a:pPr>
            <a:r>
              <a:rPr lang="en-US" altLang="zh-CN" sz="2000" b="1" smtClean="0">
                <a:solidFill>
                  <a:schemeClr val="folHlink"/>
                </a:solidFill>
                <a:latin typeface="Courier New" panose="02070309020205020404" pitchFamily="49" charset="0"/>
                <a:ea typeface="宋体" panose="02010600030101010101" pitchFamily="2" charset="-122"/>
              </a:rPr>
              <a:t>在哪里</a:t>
            </a:r>
            <a:r>
              <a:rPr lang="en-US" altLang="zh-CN" sz="2000" b="1" smtClean="0">
                <a:solidFill>
                  <a:schemeClr val="folHlink"/>
                </a:solidFill>
                <a:ea typeface="宋体" panose="02010600030101010101" pitchFamily="2" charset="-122"/>
              </a:rPr>
              <a:t> </a:t>
            </a:r>
            <a:r>
              <a:rPr lang="en-US" altLang="zh-CN" sz="2000" smtClean="0">
                <a:ea typeface="宋体" panose="02010600030101010101" pitchFamily="2" charset="-122"/>
              </a:rPr>
              <a:t>状态 {</a:t>
            </a:r>
            <a:r>
              <a:rPr lang="en-US" altLang="zh-CN" sz="2000" smtClean="0">
                <a:latin typeface="Tahoma" panose="020B0604030504040204" pitchFamily="34" charset="0"/>
                <a:ea typeface="宋体" panose="02010600030101010101" pitchFamily="2" charset="-122"/>
              </a:rPr>
              <a:t>"</a:t>
            </a:r>
            <a:r>
              <a:rPr lang="en-US" altLang="zh-CN" sz="2000" smtClean="0">
                <a:ea typeface="宋体" panose="02010600030101010101" pitchFamily="2" charset="-122"/>
              </a:rPr>
              <a:t>msc</a:t>
            </a:r>
            <a:r>
              <a:rPr lang="en-US" altLang="zh-CN" sz="2000" smtClean="0">
                <a:latin typeface="Tahoma" panose="020B0604030504040204" pitchFamily="34" charset="0"/>
                <a:ea typeface="宋体" panose="02010600030101010101" pitchFamily="2" charset="-122"/>
              </a:rPr>
              <a:t>"</a:t>
            </a:r>
            <a:r>
              <a:rPr lang="en-US" altLang="zh-CN" sz="2000" smtClean="0">
                <a:ea typeface="宋体" panose="02010600030101010101" pitchFamily="2" charset="-122"/>
              </a:rPr>
              <a:t>,</a:t>
            </a:r>
            <a:r>
              <a:rPr lang="en-US" altLang="zh-CN" sz="2000" smtClean="0">
                <a:latin typeface="Tahoma" panose="020B0604030504040204" pitchFamily="34" charset="0"/>
                <a:ea typeface="宋体" panose="02010600030101010101" pitchFamily="2" charset="-122"/>
              </a:rPr>
              <a:t>"</a:t>
            </a:r>
            <a:r>
              <a:rPr lang="en-US" altLang="zh-CN" sz="2000" smtClean="0">
                <a:ea typeface="宋体" panose="02010600030101010101" pitchFamily="2" charset="-122"/>
              </a:rPr>
              <a:t>Mba</a:t>
            </a:r>
            <a:r>
              <a:rPr lang="en-US" altLang="zh-CN" sz="2000" smtClean="0">
                <a:latin typeface="Tahoma" panose="020B0604030504040204" pitchFamily="34" charset="0"/>
                <a:ea typeface="宋体" panose="02010600030101010101" pitchFamily="2" charset="-122"/>
              </a:rPr>
              <a:t>"</a:t>
            </a:r>
            <a:r>
              <a:rPr lang="en-US" altLang="zh-CN" sz="2000" smtClean="0">
                <a:ea typeface="宋体" panose="02010600030101010101" pitchFamily="2" charset="-122"/>
              </a:rPr>
              <a:t>,</a:t>
            </a:r>
            <a:r>
              <a:rPr lang="en-US" altLang="zh-CN" sz="2000" smtClean="0">
                <a:latin typeface="Tahoma" panose="020B0604030504040204" pitchFamily="34" charset="0"/>
                <a:ea typeface="宋体" panose="02010600030101010101" pitchFamily="2" charset="-122"/>
              </a:rPr>
              <a:t>"</a:t>
            </a:r>
            <a:r>
              <a:rPr lang="en-US" altLang="zh-CN" sz="2000" smtClean="0">
                <a:ea typeface="宋体" panose="02010600030101010101" pitchFamily="2" charset="-122"/>
              </a:rPr>
              <a:t>博士</a:t>
            </a:r>
            <a:r>
              <a:rPr lang="en-US" altLang="zh-CN" sz="2000" smtClean="0">
                <a:latin typeface="Tahoma" panose="020B0604030504040204" pitchFamily="34" charset="0"/>
                <a:ea typeface="宋体" panose="02010600030101010101" pitchFamily="2" charset="-122"/>
              </a:rPr>
              <a:t>"</a:t>
            </a:r>
            <a:r>
              <a:rPr lang="en-US" altLang="zh-CN" sz="2000" smtClean="0">
                <a:ea typeface="宋体" panose="02010600030101010101" pitchFamily="2" charset="-122"/>
              </a:rPr>
              <a:t>}</a:t>
            </a:r>
          </a:p>
          <a:p>
            <a:pPr eaLnBrk="1" hangingPunct="1">
              <a:lnSpc>
                <a:spcPct val="110000"/>
              </a:lnSpc>
            </a:pPr>
            <a:endParaRPr lang="zh-CN" altLang="en-US" sz="2000" smtClean="0">
              <a:ea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12.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7975" y="608013"/>
            <a:ext cx="8377238" cy="285750"/>
          </a:xfrm>
          <a:noFill/>
        </p:spPr>
        <p:txBody>
          <a:bodyPr lIns="92075" tIns="46038" rIns="92075" bIns="46038" anchor="ctr"/>
          <a:lstStyle/>
          <a:p>
            <a:pPr eaLnBrk="1" hangingPunct="1"/>
            <a:r>
              <a:rPr lang="en-US" altLang="zh-CN" sz="2800" smtClean="0">
                <a:ea typeface="宋体" panose="02010600030101010101" pitchFamily="2" charset="-122"/>
              </a:rPr>
              <a:t>类描述: 一个示例</a:t>
            </a:r>
            <a:endParaRPr lang="en-US" altLang="zh-CN" sz="2000" smtClean="0">
              <a:ea typeface="宋体" panose="02010600030101010101" pitchFamily="2" charset="-122"/>
            </a:endParaRPr>
          </a:p>
        </p:txBody>
      </p:sp>
      <p:graphicFrame>
        <p:nvGraphicFramePr>
          <p:cNvPr id="26627" name="Object 3"/>
          <p:cNvGraphicFramePr>
            <a:graphicFrameLocks noChangeAspect="1"/>
          </p:cNvGraphicFramePr>
          <p:nvPr/>
        </p:nvGraphicFramePr>
        <p:xfrm>
          <a:off x="838200" y="1447800"/>
          <a:ext cx="7769225" cy="2374900"/>
        </p:xfrm>
        <a:graphic>
          <a:graphicData uri="http://schemas.openxmlformats.org/presentationml/2006/ole">
            <mc:AlternateContent xmlns:mc="http://schemas.openxmlformats.org/markup-compatibility/2006">
              <mc:Choice xmlns:v="urn:schemas-microsoft-com:vml" Requires="v">
                <p:oleObj spid="_x0000_s26660" name="Document" r:id="rId4" imgW="7780020" imgH="2382012" progId="Word.Document.8">
                  <p:embed/>
                </p:oleObj>
              </mc:Choice>
              <mc:Fallback>
                <p:oleObj name="Document" r:id="rId4" imgW="7780020" imgH="2382012"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447800"/>
                        <a:ext cx="7769225" cy="237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8" name="Line 4"/>
          <p:cNvSpPr>
            <a:spLocks noChangeShapeType="1"/>
          </p:cNvSpPr>
          <p:nvPr/>
        </p:nvSpPr>
        <p:spPr bwMode="auto">
          <a:xfrm>
            <a:off x="1976438" y="14478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9" name="Line 5"/>
          <p:cNvSpPr>
            <a:spLocks noChangeShapeType="1"/>
          </p:cNvSpPr>
          <p:nvPr/>
        </p:nvSpPr>
        <p:spPr bwMode="auto">
          <a:xfrm>
            <a:off x="2662238" y="14478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0" name="Line 6"/>
          <p:cNvSpPr>
            <a:spLocks noChangeShapeType="1"/>
          </p:cNvSpPr>
          <p:nvPr/>
        </p:nvSpPr>
        <p:spPr bwMode="auto">
          <a:xfrm>
            <a:off x="3424238" y="14478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1" name="Line 7"/>
          <p:cNvSpPr>
            <a:spLocks noChangeShapeType="1"/>
          </p:cNvSpPr>
          <p:nvPr/>
        </p:nvSpPr>
        <p:spPr bwMode="auto">
          <a:xfrm>
            <a:off x="4719638" y="14478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2" name="Line 8"/>
          <p:cNvSpPr>
            <a:spLocks noChangeShapeType="1"/>
          </p:cNvSpPr>
          <p:nvPr/>
        </p:nvSpPr>
        <p:spPr bwMode="auto">
          <a:xfrm>
            <a:off x="5710238" y="14478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3" name="Line 9"/>
          <p:cNvSpPr>
            <a:spLocks noChangeShapeType="1"/>
          </p:cNvSpPr>
          <p:nvPr/>
        </p:nvSpPr>
        <p:spPr bwMode="auto">
          <a:xfrm>
            <a:off x="7081838" y="14478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4" name="Line 10"/>
          <p:cNvSpPr>
            <a:spLocks noChangeShapeType="1"/>
          </p:cNvSpPr>
          <p:nvPr/>
        </p:nvSpPr>
        <p:spPr bwMode="auto">
          <a:xfrm>
            <a:off x="7996238" y="14478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5" name="Line 11"/>
          <p:cNvSpPr>
            <a:spLocks noChangeShapeType="1"/>
          </p:cNvSpPr>
          <p:nvPr/>
        </p:nvSpPr>
        <p:spPr bwMode="auto">
          <a:xfrm>
            <a:off x="909638" y="14478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6" name="Line 12"/>
          <p:cNvSpPr>
            <a:spLocks noChangeShapeType="1"/>
          </p:cNvSpPr>
          <p:nvPr/>
        </p:nvSpPr>
        <p:spPr bwMode="auto">
          <a:xfrm>
            <a:off x="8605838" y="14478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637" name="Object 13"/>
          <p:cNvGraphicFramePr>
            <a:graphicFrameLocks noChangeAspect="1"/>
          </p:cNvGraphicFramePr>
          <p:nvPr/>
        </p:nvGraphicFramePr>
        <p:xfrm>
          <a:off x="1600200" y="3657600"/>
          <a:ext cx="6227763" cy="1358900"/>
        </p:xfrm>
        <a:graphic>
          <a:graphicData uri="http://schemas.openxmlformats.org/presentationml/2006/ole">
            <mc:AlternateContent xmlns:mc="http://schemas.openxmlformats.org/markup-compatibility/2006">
              <mc:Choice xmlns:v="urn:schemas-microsoft-com:vml" Requires="v">
                <p:oleObj spid="_x0000_s26661" name="Document" r:id="rId6" imgW="6179820" imgH="1407160" progId="Word.Document.8">
                  <p:embed/>
                </p:oleObj>
              </mc:Choice>
              <mc:Fallback>
                <p:oleObj name="Document" r:id="rId6" imgW="6179820" imgH="1407160" progId="Word.Document.8">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657600"/>
                        <a:ext cx="6227763" cy="135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8" name="Line 14"/>
          <p:cNvSpPr>
            <a:spLocks noChangeShapeType="1"/>
          </p:cNvSpPr>
          <p:nvPr/>
        </p:nvSpPr>
        <p:spPr bwMode="auto">
          <a:xfrm>
            <a:off x="1676400" y="3657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9" name="Line 15"/>
          <p:cNvSpPr>
            <a:spLocks noChangeShapeType="1"/>
          </p:cNvSpPr>
          <p:nvPr/>
        </p:nvSpPr>
        <p:spPr bwMode="auto">
          <a:xfrm>
            <a:off x="2362200" y="3657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0" name="Line 16"/>
          <p:cNvSpPr>
            <a:spLocks noChangeShapeType="1"/>
          </p:cNvSpPr>
          <p:nvPr/>
        </p:nvSpPr>
        <p:spPr bwMode="auto">
          <a:xfrm>
            <a:off x="3048000" y="3657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1" name="Line 17"/>
          <p:cNvSpPr>
            <a:spLocks noChangeShapeType="1"/>
          </p:cNvSpPr>
          <p:nvPr/>
        </p:nvSpPr>
        <p:spPr bwMode="auto">
          <a:xfrm>
            <a:off x="4191000" y="3657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2" name="Line 18"/>
          <p:cNvSpPr>
            <a:spLocks noChangeShapeType="1"/>
          </p:cNvSpPr>
          <p:nvPr/>
        </p:nvSpPr>
        <p:spPr bwMode="auto">
          <a:xfrm>
            <a:off x="5181600" y="3657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3" name="Line 19"/>
          <p:cNvSpPr>
            <a:spLocks noChangeShapeType="1"/>
          </p:cNvSpPr>
          <p:nvPr/>
        </p:nvSpPr>
        <p:spPr bwMode="auto">
          <a:xfrm>
            <a:off x="6172200" y="3657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4" name="Line 20"/>
          <p:cNvSpPr>
            <a:spLocks noChangeShapeType="1"/>
          </p:cNvSpPr>
          <p:nvPr/>
        </p:nvSpPr>
        <p:spPr bwMode="auto">
          <a:xfrm>
            <a:off x="7239000" y="3657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5" name="Line 21"/>
          <p:cNvSpPr>
            <a:spLocks noChangeShapeType="1"/>
          </p:cNvSpPr>
          <p:nvPr/>
        </p:nvSpPr>
        <p:spPr bwMode="auto">
          <a:xfrm>
            <a:off x="7848600" y="3657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6" name="Line 22"/>
          <p:cNvSpPr>
            <a:spLocks noChangeShapeType="1"/>
          </p:cNvSpPr>
          <p:nvPr/>
        </p:nvSpPr>
        <p:spPr bwMode="auto">
          <a:xfrm>
            <a:off x="1676400" y="3886200"/>
            <a:ext cx="617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647" name="Object 23"/>
          <p:cNvGraphicFramePr>
            <a:graphicFrameLocks noChangeAspect="1"/>
          </p:cNvGraphicFramePr>
          <p:nvPr/>
        </p:nvGraphicFramePr>
        <p:xfrm>
          <a:off x="2663825" y="4713288"/>
          <a:ext cx="4351338" cy="1881187"/>
        </p:xfrm>
        <a:graphic>
          <a:graphicData uri="http://schemas.openxmlformats.org/presentationml/2006/ole">
            <mc:AlternateContent xmlns:mc="http://schemas.openxmlformats.org/markup-compatibility/2006">
              <mc:Choice xmlns:v="urn:schemas-microsoft-com:vml" Requires="v">
                <p:oleObj spid="_x0000_s26662" name="Document" r:id="rId8" imgW="4277360" imgH="1889760" progId="Word.Document.8">
                  <p:embed/>
                </p:oleObj>
              </mc:Choice>
              <mc:Fallback>
                <p:oleObj name="Document" r:id="rId8" imgW="4277360" imgH="1889760" progId="Word.Document.8">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3825" y="4713288"/>
                        <a:ext cx="4351338" cy="188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8" name="Line 24"/>
          <p:cNvSpPr>
            <a:spLocks noChangeShapeType="1"/>
          </p:cNvSpPr>
          <p:nvPr/>
        </p:nvSpPr>
        <p:spPr bwMode="auto">
          <a:xfrm>
            <a:off x="5029200" y="472440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9" name="Line 25"/>
          <p:cNvSpPr>
            <a:spLocks noChangeShapeType="1"/>
          </p:cNvSpPr>
          <p:nvPr/>
        </p:nvSpPr>
        <p:spPr bwMode="auto">
          <a:xfrm>
            <a:off x="4267200" y="472440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0" name="Line 26"/>
          <p:cNvSpPr>
            <a:spLocks noChangeShapeType="1"/>
          </p:cNvSpPr>
          <p:nvPr/>
        </p:nvSpPr>
        <p:spPr bwMode="auto">
          <a:xfrm>
            <a:off x="6172200" y="472440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1" name="Line 27"/>
          <p:cNvSpPr>
            <a:spLocks noChangeShapeType="1"/>
          </p:cNvSpPr>
          <p:nvPr/>
        </p:nvSpPr>
        <p:spPr bwMode="auto">
          <a:xfrm>
            <a:off x="7010400" y="472440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2" name="Line 28"/>
          <p:cNvSpPr>
            <a:spLocks noChangeShapeType="1"/>
          </p:cNvSpPr>
          <p:nvPr/>
        </p:nvSpPr>
        <p:spPr bwMode="auto">
          <a:xfrm>
            <a:off x="2743200" y="5410200"/>
            <a:ext cx="426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3" name="Line 29"/>
          <p:cNvSpPr>
            <a:spLocks noChangeShapeType="1"/>
          </p:cNvSpPr>
          <p:nvPr/>
        </p:nvSpPr>
        <p:spPr bwMode="auto">
          <a:xfrm>
            <a:off x="2743200" y="4724400"/>
            <a:ext cx="1524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4" name="Line 30"/>
          <p:cNvSpPr>
            <a:spLocks noChangeShapeType="1"/>
          </p:cNvSpPr>
          <p:nvPr/>
        </p:nvSpPr>
        <p:spPr bwMode="auto">
          <a:xfrm>
            <a:off x="2743200" y="5943600"/>
            <a:ext cx="426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5" name="Line 31"/>
          <p:cNvSpPr>
            <a:spLocks noChangeShapeType="1"/>
          </p:cNvSpPr>
          <p:nvPr/>
        </p:nvSpPr>
        <p:spPr bwMode="auto">
          <a:xfrm>
            <a:off x="2743200" y="5638800"/>
            <a:ext cx="426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6" name="Line 32"/>
          <p:cNvSpPr>
            <a:spLocks noChangeShapeType="1"/>
          </p:cNvSpPr>
          <p:nvPr/>
        </p:nvSpPr>
        <p:spPr bwMode="auto">
          <a:xfrm>
            <a:off x="2743200" y="472440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7" name="Text Box 33"/>
          <p:cNvSpPr txBox="1">
            <a:spLocks noChangeArrowheads="1"/>
          </p:cNvSpPr>
          <p:nvPr/>
        </p:nvSpPr>
        <p:spPr bwMode="auto">
          <a:xfrm>
            <a:off x="468313" y="511651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0"/>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sz="1200">
                <a:latin typeface="Times New Roman" panose="02020603050405020304" pitchFamily="18" charset="0"/>
                <a:ea typeface="宋体" panose="02010600030101010101" pitchFamily="2" charset="-122"/>
                <a:hlinkClick r:id="rId11" action="ppaction://hlinksldjump"/>
              </a:rPr>
              <a:t>请参见原则</a:t>
            </a:r>
            <a:endParaRPr lang="en-US" altLang="zh-CN">
              <a:latin typeface="Times New Roman" panose="02020603050405020304" pitchFamily="18" charset="0"/>
              <a:ea typeface="宋体" panose="02010600030101010101" pitchFamily="2" charset="-122"/>
            </a:endParaRPr>
          </a:p>
        </p:txBody>
      </p:sp>
      <p:sp>
        <p:nvSpPr>
          <p:cNvPr id="26658" name="Text Box 35"/>
          <p:cNvSpPr txBox="1">
            <a:spLocks noChangeArrowheads="1"/>
          </p:cNvSpPr>
          <p:nvPr/>
        </p:nvSpPr>
        <p:spPr bwMode="auto">
          <a:xfrm>
            <a:off x="228600" y="3810000"/>
            <a:ext cx="13874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0"/>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1600" b="1">
                <a:latin typeface="Times New Roman" panose="02020603050405020304" pitchFamily="18" charset="0"/>
                <a:ea typeface="宋体" panose="02010600030101010101" pitchFamily="2" charset="-122"/>
              </a:rPr>
              <a:t>素数广义关系</a:t>
            </a:r>
            <a:endParaRPr lang="en-US" altLang="zh-CN">
              <a:latin typeface="Times New Roman" panose="02020603050405020304" pitchFamily="18" charset="0"/>
              <a:ea typeface="宋体" panose="02010600030101010101" pitchFamily="2" charset="-122"/>
            </a:endParaRPr>
          </a:p>
        </p:txBody>
      </p:sp>
      <p:sp>
        <p:nvSpPr>
          <p:cNvPr id="26659" name="Text Box 36"/>
          <p:cNvSpPr txBox="1">
            <a:spLocks noChangeArrowheads="1"/>
          </p:cNvSpPr>
          <p:nvPr/>
        </p:nvSpPr>
        <p:spPr bwMode="auto">
          <a:xfrm>
            <a:off x="0" y="1752600"/>
            <a:ext cx="1143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0"/>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1600" b="1">
                <a:latin typeface="Times New Roman" panose="02020603050405020304" pitchFamily="18" charset="0"/>
                <a:ea typeface="宋体" panose="02010600030101010101" pitchFamily="2" charset="-122"/>
              </a:rPr>
              <a:t>初始关系</a:t>
            </a:r>
            <a:endParaRPr lang="en-US" altLang="zh-CN">
              <a:latin typeface="Times New Roman" panose="02020603050405020304" pitchFamily="18" charset="0"/>
              <a:ea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13.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68300" y="228600"/>
            <a:ext cx="7861300" cy="838200"/>
          </a:xfrm>
          <a:noFill/>
        </p:spPr>
        <p:txBody>
          <a:bodyPr lIns="92075" tIns="46038" rIns="92075" bIns="46038" anchor="ctr"/>
          <a:lstStyle/>
          <a:p>
            <a:pPr eaLnBrk="1" hangingPunct="1"/>
            <a:r>
              <a:rPr lang="en-US" altLang="zh-CN" sz="2800" smtClean="0">
                <a:ea typeface="宋体" panose="02010600030101010101" pitchFamily="2" charset="-122"/>
              </a:rPr>
              <a:t>广义结果的介绍</a:t>
            </a:r>
            <a:endParaRPr lang="en-US" altLang="zh-CN" b="1" smtClean="0">
              <a:ea typeface="宋体" panose="02010600030101010101" pitchFamily="2" charset="-122"/>
            </a:endParaRPr>
          </a:p>
        </p:txBody>
      </p:sp>
      <p:sp>
        <p:nvSpPr>
          <p:cNvPr id="28675" name="Rectangle 3"/>
          <p:cNvSpPr>
            <a:spLocks noGrp="1" noChangeArrowheads="1"/>
          </p:cNvSpPr>
          <p:nvPr>
            <p:ph type="body" idx="1"/>
          </p:nvPr>
        </p:nvSpPr>
        <p:spPr>
          <a:xfrm>
            <a:off x="242888" y="1420813"/>
            <a:ext cx="8572500" cy="4953000"/>
          </a:xfrm>
          <a:noFill/>
        </p:spPr>
        <p:txBody>
          <a:bodyPr lIns="92075" tIns="46038" rIns="92075" bIns="46038"/>
          <a:lstStyle/>
          <a:p>
            <a:pPr eaLnBrk="1" hangingPunct="1">
              <a:lnSpc>
                <a:spcPct val="90000"/>
              </a:lnSpc>
            </a:pPr>
            <a:r>
              <a:rPr lang="en-US" altLang="zh-CN" u="sng" smtClean="0">
                <a:ea typeface="宋体" panose="02010600030101010101" pitchFamily="2" charset="-122"/>
              </a:rPr>
              <a:t>广义关系</a:t>
            </a:r>
            <a:r>
              <a:rPr lang="en-US" altLang="zh-CN" smtClean="0">
                <a:ea typeface="宋体" panose="02010600030101010101" pitchFamily="2" charset="-122"/>
              </a:rPr>
              <a:t>:</a:t>
            </a:r>
          </a:p>
          <a:p>
            <a:pPr lvl="1" eaLnBrk="1" hangingPunct="1">
              <a:lnSpc>
                <a:spcPct val="90000"/>
              </a:lnSpc>
            </a:pPr>
            <a:r>
              <a:rPr lang="en-US" altLang="zh-CN" smtClean="0">
                <a:ea typeface="宋体" panose="02010600030101010101" pitchFamily="2" charset="-122"/>
              </a:rPr>
              <a:t>某些或所有属性具有泛化的关系, 并累积计数或其他聚合值。</a:t>
            </a:r>
          </a:p>
          <a:p>
            <a:pPr eaLnBrk="1" hangingPunct="1">
              <a:lnSpc>
                <a:spcPct val="90000"/>
              </a:lnSpc>
            </a:pPr>
            <a:r>
              <a:rPr lang="en-US" altLang="zh-CN" u="sng" smtClean="0">
                <a:ea typeface="宋体" panose="02010600030101010101" pitchFamily="2" charset="-122"/>
              </a:rPr>
              <a:t>交叉制表</a:t>
            </a:r>
            <a:r>
              <a:rPr lang="en-US" altLang="zh-CN" smtClean="0">
                <a:ea typeface="宋体" panose="02010600030101010101" pitchFamily="2" charset="-122"/>
              </a:rPr>
              <a:t>:</a:t>
            </a:r>
          </a:p>
          <a:p>
            <a:pPr lvl="1" eaLnBrk="1" hangingPunct="1">
              <a:lnSpc>
                <a:spcPct val="90000"/>
              </a:lnSpc>
            </a:pPr>
            <a:r>
              <a:rPr lang="en-US" altLang="zh-CN" smtClean="0">
                <a:ea typeface="宋体" panose="02010600030101010101" pitchFamily="2" charset="-122"/>
              </a:rPr>
              <a:t>将结果映射到交叉制表窗体 (类似于应急表)。</a:t>
            </a:r>
          </a:p>
          <a:p>
            <a:pPr eaLnBrk="1" hangingPunct="1">
              <a:lnSpc>
                <a:spcPct val="90000"/>
              </a:lnSpc>
            </a:pPr>
            <a:r>
              <a:rPr lang="en-US" altLang="zh-CN" u="sng" smtClean="0">
                <a:ea typeface="宋体" panose="02010600030101010101" pitchFamily="2" charset="-122"/>
              </a:rPr>
              <a:t>可视化技术</a:t>
            </a:r>
            <a:r>
              <a:rPr lang="en-US" altLang="zh-CN" smtClean="0">
                <a:ea typeface="宋体" panose="02010600030101010101" pitchFamily="2" charset="-122"/>
              </a:rPr>
              <a:t>:</a:t>
            </a:r>
          </a:p>
          <a:p>
            <a:pPr lvl="1" eaLnBrk="1" hangingPunct="1">
              <a:lnSpc>
                <a:spcPct val="90000"/>
              </a:lnSpc>
            </a:pPr>
            <a:r>
              <a:rPr lang="en-US" altLang="zh-CN" smtClean="0">
                <a:ea typeface="宋体" panose="02010600030101010101" pitchFamily="2" charset="-122"/>
              </a:rPr>
              <a:t>饼图、条形图、曲线、多维数据集和其他可视窗体。</a:t>
            </a:r>
          </a:p>
          <a:p>
            <a:pPr eaLnBrk="1" hangingPunct="1">
              <a:lnSpc>
                <a:spcPct val="90000"/>
              </a:lnSpc>
            </a:pPr>
            <a:r>
              <a:rPr lang="en-US" altLang="zh-CN" u="sng" smtClean="0">
                <a:ea typeface="宋体" panose="02010600030101010101" pitchFamily="2" charset="-122"/>
              </a:rPr>
              <a:t>定量特征规则</a:t>
            </a:r>
            <a:r>
              <a:rPr lang="en-US" altLang="zh-CN" smtClean="0">
                <a:ea typeface="宋体" panose="02010600030101010101" pitchFamily="2" charset="-122"/>
              </a:rPr>
              <a:t>:</a:t>
            </a:r>
          </a:p>
          <a:p>
            <a:pPr lvl="1" eaLnBrk="1" hangingPunct="1">
              <a:lnSpc>
                <a:spcPct val="90000"/>
              </a:lnSpc>
            </a:pPr>
            <a:r>
              <a:rPr lang="en-US" altLang="zh-CN" smtClean="0">
                <a:ea typeface="宋体" panose="02010600030101010101" pitchFamily="2" charset="-122"/>
              </a:rPr>
              <a:t>将广义结果映射到具有与之相关的定量信息的特征规则中, 例如,</a:t>
            </a:r>
          </a:p>
        </p:txBody>
      </p:sp>
      <p:graphicFrame>
        <p:nvGraphicFramePr>
          <p:cNvPr id="28676" name="Object 4"/>
          <p:cNvGraphicFramePr>
            <a:graphicFrameLocks noChangeAspect="1"/>
          </p:cNvGraphicFramePr>
          <p:nvPr/>
        </p:nvGraphicFramePr>
        <p:xfrm>
          <a:off x="803275" y="5676900"/>
          <a:ext cx="7704138" cy="622300"/>
        </p:xfrm>
        <a:graphic>
          <a:graphicData uri="http://schemas.openxmlformats.org/presentationml/2006/ole">
            <mc:AlternateContent xmlns:mc="http://schemas.openxmlformats.org/markup-compatibility/2006">
              <mc:Choice xmlns:v="urn:schemas-microsoft-com:vml" Requires="v">
                <p:oleObj spid="_x0000_s28677" name="Equation" r:id="rId4" imgW="7327900" imgH="609600" progId="Equation.3">
                  <p:embed/>
                </p:oleObj>
              </mc:Choice>
              <mc:Fallback>
                <p:oleObj name="Equation" r:id="rId4" imgW="7327900" imgH="609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275" y="5676900"/>
                        <a:ext cx="7704138"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14.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表示</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广义关系</a:t>
            </a:r>
          </a:p>
        </p:txBody>
      </p:sp>
      <p:sp>
        <p:nvSpPr>
          <p:cNvPr id="30723" name="Rectangle 3"/>
          <p:cNvSpPr>
            <a:spLocks noGrp="1" noChangeArrowheads="1"/>
          </p:cNvSpPr>
          <p:nvPr>
            <p:ph type="body" idx="1"/>
          </p:nvPr>
        </p:nvSpPr>
        <p:spPr/>
        <p:txBody>
          <a:bodyPr/>
          <a:lstStyle/>
          <a:p>
            <a:pPr eaLnBrk="1" hangingPunct="1">
              <a:lnSpc>
                <a:spcPct val="90000"/>
              </a:lnSpc>
              <a:buFontTx/>
              <a:buNone/>
            </a:pPr>
            <a:endParaRPr lang="zh-CN" altLang="en-US" smtClean="0">
              <a:ea typeface="宋体" panose="02010600030101010101" pitchFamily="2" charset="-122"/>
            </a:endParaRPr>
          </a:p>
          <a:p>
            <a:pPr eaLnBrk="1" hangingPunct="1">
              <a:lnSpc>
                <a:spcPct val="90000"/>
              </a:lnSpc>
              <a:buFontTx/>
              <a:buNone/>
            </a:pPr>
            <a:endParaRPr lang="zh-CN" altLang="en-US" smtClean="0">
              <a:ea typeface="宋体" panose="02010600030101010101" pitchFamily="2" charset="-122"/>
            </a:endParaRPr>
          </a:p>
          <a:p>
            <a:pPr eaLnBrk="1" hangingPunct="1">
              <a:lnSpc>
                <a:spcPct val="90000"/>
              </a:lnSpc>
              <a:buFontTx/>
              <a:buNone/>
            </a:pPr>
            <a:endParaRPr lang="zh-CN" altLang="en-US" smtClean="0">
              <a:ea typeface="宋体" panose="02010600030101010101" pitchFamily="2" charset="-122"/>
            </a:endParaRPr>
          </a:p>
          <a:p>
            <a:pPr eaLnBrk="1" hangingPunct="1">
              <a:lnSpc>
                <a:spcPct val="90000"/>
              </a:lnSpc>
              <a:buFontTx/>
              <a:buNone/>
            </a:pPr>
            <a:endParaRPr lang="zh-CN" altLang="en-US" smtClean="0">
              <a:ea typeface="宋体" panose="02010600030101010101" pitchFamily="2" charset="-122"/>
            </a:endParaRPr>
          </a:p>
          <a:p>
            <a:pPr eaLnBrk="1" hangingPunct="1">
              <a:lnSpc>
                <a:spcPct val="90000"/>
              </a:lnSpc>
              <a:buFontTx/>
              <a:buNone/>
            </a:pPr>
            <a:endParaRPr lang="zh-CN" altLang="en-US" smtClean="0">
              <a:ea typeface="宋体" panose="02010600030101010101" pitchFamily="2" charset="-122"/>
            </a:endParaRPr>
          </a:p>
          <a:p>
            <a:pPr eaLnBrk="1" hangingPunct="1">
              <a:lnSpc>
                <a:spcPct val="90000"/>
              </a:lnSpc>
              <a:buFontTx/>
              <a:buNone/>
            </a:pPr>
            <a:endParaRPr lang="zh-CN" altLang="en-US" smtClean="0">
              <a:ea typeface="宋体" panose="02010600030101010101" pitchFamily="2" charset="-122"/>
            </a:endParaRPr>
          </a:p>
          <a:p>
            <a:pPr eaLnBrk="1" hangingPunct="1">
              <a:lnSpc>
                <a:spcPct val="90000"/>
              </a:lnSpc>
              <a:buFontTx/>
              <a:buNone/>
            </a:pPr>
            <a:endParaRPr lang="zh-CN" altLang="en-US" smtClean="0">
              <a:ea typeface="宋体" panose="02010600030101010101" pitchFamily="2" charset="-122"/>
            </a:endParaRPr>
          </a:p>
          <a:p>
            <a:pPr eaLnBrk="1" hangingPunct="1">
              <a:lnSpc>
                <a:spcPct val="90000"/>
              </a:lnSpc>
              <a:buFontTx/>
              <a:buNone/>
            </a:pPr>
            <a:endParaRPr lang="zh-CN" altLang="en-US" smtClean="0">
              <a:ea typeface="宋体" panose="02010600030101010101" pitchFamily="2" charset="-122"/>
            </a:endParaRPr>
          </a:p>
          <a:p>
            <a:pPr eaLnBrk="1" hangingPunct="1">
              <a:lnSpc>
                <a:spcPct val="90000"/>
              </a:lnSpc>
              <a:buFontTx/>
              <a:buNone/>
            </a:pPr>
            <a:endParaRPr lang="zh-CN" altLang="en-US" sz="1000" smtClean="0">
              <a:ea typeface="宋体" panose="02010600030101010101" pitchFamily="2" charset="-122"/>
            </a:endParaRPr>
          </a:p>
          <a:p>
            <a:pPr eaLnBrk="1" hangingPunct="1">
              <a:lnSpc>
                <a:spcPct val="90000"/>
              </a:lnSpc>
              <a:buFontTx/>
              <a:buNone/>
            </a:pPr>
            <a:endParaRPr lang="zh-CN" altLang="en-US" smtClean="0">
              <a:ea typeface="宋体" panose="02010600030101010101" pitchFamily="2" charset="-122"/>
            </a:endParaRPr>
          </a:p>
        </p:txBody>
      </p:sp>
      <p:graphicFrame>
        <p:nvGraphicFramePr>
          <p:cNvPr id="30724" name="Object 4"/>
          <p:cNvGraphicFramePr>
            <a:graphicFrameLocks noChangeAspect="1"/>
          </p:cNvGraphicFramePr>
          <p:nvPr/>
        </p:nvGraphicFramePr>
        <p:xfrm>
          <a:off x="376238" y="1527175"/>
          <a:ext cx="8305800" cy="4114800"/>
        </p:xfrm>
        <a:graphic>
          <a:graphicData uri="http://schemas.openxmlformats.org/presentationml/2006/ole">
            <mc:AlternateContent xmlns:mc="http://schemas.openxmlformats.org/markup-compatibility/2006">
              <mc:Choice xmlns:v="urn:schemas-microsoft-com:vml" Requires="v">
                <p:oleObj spid="_x0000_s30725" name="Bitmap Image" r:id="rId4" imgW="8523810" imgH="2876190" progId="Paint.Picture">
                  <p:embed/>
                </p:oleObj>
              </mc:Choice>
              <mc:Fallback>
                <p:oleObj name="Bitmap Image" r:id="rId4" imgW="8523810" imgH="2876190"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238" y="1527175"/>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15.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表示</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交叉刺</a:t>
            </a:r>
          </a:p>
        </p:txBody>
      </p:sp>
      <p:sp>
        <p:nvSpPr>
          <p:cNvPr id="32771" name="Rectangle 3"/>
          <p:cNvSpPr>
            <a:spLocks noGrp="1" noChangeArrowheads="1"/>
          </p:cNvSpPr>
          <p:nvPr>
            <p:ph type="body" idx="1"/>
          </p:nvPr>
        </p:nvSpPr>
        <p:spPr/>
        <p:txBody>
          <a:bodyPr/>
          <a:lstStyle/>
          <a:p>
            <a:pPr eaLnBrk="1" hangingPunct="1"/>
            <a:endParaRPr lang="zh-CN" altLang="en-US" sz="2000" smtClean="0">
              <a:ea typeface="宋体" panose="02010600030101010101" pitchFamily="2" charset="-122"/>
            </a:endParaRPr>
          </a:p>
          <a:p>
            <a:pPr eaLnBrk="1" hangingPunct="1"/>
            <a:endParaRPr lang="zh-CN" altLang="en-US" sz="2000" smtClean="0">
              <a:ea typeface="宋体" panose="02010600030101010101" pitchFamily="2" charset="-122"/>
            </a:endParaRPr>
          </a:p>
          <a:p>
            <a:pPr eaLnBrk="1" hangingPunct="1"/>
            <a:endParaRPr lang="zh-CN" altLang="en-US" sz="2000" smtClean="0">
              <a:ea typeface="宋体" panose="02010600030101010101" pitchFamily="2" charset="-122"/>
            </a:endParaRPr>
          </a:p>
          <a:p>
            <a:pPr eaLnBrk="1" hangingPunct="1"/>
            <a:endParaRPr lang="zh-CN" altLang="en-US" sz="2000" smtClean="0">
              <a:ea typeface="宋体" panose="02010600030101010101" pitchFamily="2" charset="-122"/>
            </a:endParaRPr>
          </a:p>
          <a:p>
            <a:pPr eaLnBrk="1" hangingPunct="1"/>
            <a:endParaRPr lang="zh-CN" altLang="en-US" sz="2000" smtClean="0">
              <a:ea typeface="宋体" panose="02010600030101010101" pitchFamily="2" charset="-122"/>
            </a:endParaRPr>
          </a:p>
          <a:p>
            <a:pPr eaLnBrk="1" hangingPunct="1"/>
            <a:endParaRPr lang="zh-CN" altLang="en-US" sz="2000" smtClean="0">
              <a:ea typeface="宋体" panose="02010600030101010101" pitchFamily="2" charset="-122"/>
            </a:endParaRPr>
          </a:p>
          <a:p>
            <a:pPr eaLnBrk="1" hangingPunct="1"/>
            <a:endParaRPr lang="zh-CN" altLang="en-US" sz="2000" smtClean="0">
              <a:ea typeface="宋体" panose="02010600030101010101" pitchFamily="2" charset="-122"/>
            </a:endParaRPr>
          </a:p>
          <a:p>
            <a:pPr eaLnBrk="1" hangingPunct="1"/>
            <a:endParaRPr lang="zh-CN" altLang="en-US" sz="2000" smtClean="0">
              <a:ea typeface="宋体" panose="02010600030101010101" pitchFamily="2" charset="-122"/>
            </a:endParaRPr>
          </a:p>
          <a:p>
            <a:pPr eaLnBrk="1" hangingPunct="1"/>
            <a:endParaRPr lang="zh-CN" altLang="en-US" sz="2000" smtClean="0">
              <a:ea typeface="宋体" panose="02010600030101010101" pitchFamily="2" charset="-122"/>
            </a:endParaRPr>
          </a:p>
          <a:p>
            <a:pPr eaLnBrk="1" hangingPunct="1"/>
            <a:endParaRPr lang="zh-CN" altLang="en-US" sz="2000" smtClean="0">
              <a:ea typeface="宋体" panose="02010600030101010101" pitchFamily="2" charset="-122"/>
            </a:endParaRPr>
          </a:p>
        </p:txBody>
      </p:sp>
      <p:graphicFrame>
        <p:nvGraphicFramePr>
          <p:cNvPr id="32772" name="Object 4"/>
          <p:cNvGraphicFramePr>
            <a:graphicFrameLocks noChangeAspect="1"/>
          </p:cNvGraphicFramePr>
          <p:nvPr/>
        </p:nvGraphicFramePr>
        <p:xfrm>
          <a:off x="0" y="1724025"/>
          <a:ext cx="9001125" cy="4159250"/>
        </p:xfrm>
        <a:graphic>
          <a:graphicData uri="http://schemas.openxmlformats.org/presentationml/2006/ole">
            <mc:AlternateContent xmlns:mc="http://schemas.openxmlformats.org/markup-compatibility/2006">
              <mc:Choice xmlns:v="urn:schemas-microsoft-com:vml" Requires="v">
                <p:oleObj spid="_x0000_s32773" name="Bitmap Image" r:id="rId4" imgW="6458852" imgH="2505425" progId="Paint.Picture">
                  <p:embed/>
                </p:oleObj>
              </mc:Choice>
              <mc:Fallback>
                <p:oleObj name="Bitmap Image" r:id="rId4" imgW="6458852" imgH="2505425"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724025"/>
                        <a:ext cx="9001125" cy="415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04813" y="260350"/>
            <a:ext cx="8551862" cy="879475"/>
          </a:xfrm>
          <a:noFill/>
        </p:spPr>
        <p:txBody>
          <a:bodyPr lIns="92075" tIns="46038" rIns="92075" bIns="46038" anchor="ctr"/>
          <a:lstStyle/>
          <a:p>
            <a:pPr eaLnBrk="1" hangingPunct="1">
              <a:lnSpc>
                <a:spcPct val="80000"/>
              </a:lnSpc>
            </a:pPr>
            <a:r>
              <a:rPr lang="en-US" altLang="zh-CN" sz="2800" smtClean="0">
                <a:ea typeface="宋体" panose="02010600030101010101" pitchFamily="2" charset="-122"/>
              </a:rPr>
              <a:t>概念描述: 特征与比较</a:t>
            </a:r>
          </a:p>
        </p:txBody>
      </p:sp>
      <p:sp>
        <p:nvSpPr>
          <p:cNvPr id="34819" name="Rectangle 3"/>
          <p:cNvSpPr>
            <a:spLocks noGrp="1" noChangeArrowheads="1"/>
          </p:cNvSpPr>
          <p:nvPr>
            <p:ph type="body" idx="1"/>
          </p:nvPr>
        </p:nvSpPr>
        <p:spPr>
          <a:xfrm>
            <a:off x="582613" y="1554163"/>
            <a:ext cx="8382000" cy="4648200"/>
          </a:xfrm>
          <a:noFill/>
        </p:spPr>
        <p:txBody>
          <a:bodyPr lIns="92075" tIns="46038" rIns="92075" bIns="46038"/>
          <a:lstStyle/>
          <a:p>
            <a:pPr eaLnBrk="1" hangingPunct="1">
              <a:lnSpc>
                <a:spcPct val="110000"/>
              </a:lnSpc>
            </a:pPr>
            <a:r>
              <a:rPr lang="en-US" altLang="zh-CN" smtClean="0">
                <a:ea typeface="宋体" panose="02010600030101010101" pitchFamily="2" charset="-122"/>
              </a:rPr>
              <a:t>什么是概念描述？</a:t>
            </a:r>
          </a:p>
          <a:p>
            <a:pPr eaLnBrk="1" hangingPunct="1">
              <a:lnSpc>
                <a:spcPct val="110000"/>
              </a:lnSpc>
            </a:pPr>
            <a:r>
              <a:rPr lang="en-US" altLang="zh-CN" smtClean="0">
                <a:ea typeface="宋体" panose="02010600030101010101" pitchFamily="2" charset="-122"/>
              </a:rPr>
              <a:t>基于数据的泛化和摘要表征</a:t>
            </a:r>
          </a:p>
          <a:p>
            <a:pPr eaLnBrk="1" hangingPunct="1">
              <a:lnSpc>
                <a:spcPct val="110000"/>
              </a:lnSpc>
            </a:pPr>
            <a:r>
              <a:rPr lang="en-US" altLang="zh-CN" smtClean="0">
                <a:solidFill>
                  <a:schemeClr val="hlink"/>
                </a:solidFill>
                <a:ea typeface="宋体" panose="02010600030101010101" pitchFamily="2" charset="-122"/>
              </a:rPr>
              <a:t>分析表征: 属性相关性分析</a:t>
            </a:r>
          </a:p>
          <a:p>
            <a:pPr eaLnBrk="1" hangingPunct="1">
              <a:lnSpc>
                <a:spcPct val="110000"/>
              </a:lnSpc>
            </a:pPr>
            <a:r>
              <a:rPr lang="en-US" altLang="zh-CN" smtClean="0">
                <a:ea typeface="宋体" panose="02010600030101010101" pitchFamily="2" charset="-122"/>
              </a:rPr>
              <a:t>挖掘类比较: 不同类之间的区分</a:t>
            </a:r>
          </a:p>
          <a:p>
            <a:pPr eaLnBrk="1" hangingPunct="1">
              <a:lnSpc>
                <a:spcPct val="110000"/>
              </a:lnSpc>
            </a:pPr>
            <a:r>
              <a:rPr lang="en-US" altLang="zh-CN" smtClean="0">
                <a:ea typeface="宋体" panose="02010600030101010101" pitchFamily="2" charset="-122"/>
              </a:rPr>
              <a:t>在大型数据库中挖掘描述性统计措施</a:t>
            </a:r>
          </a:p>
          <a:p>
            <a:pPr eaLnBrk="1" hangingPunct="1">
              <a:lnSpc>
                <a:spcPct val="110000"/>
              </a:lnSpc>
            </a:pPr>
            <a:r>
              <a:rPr lang="en-US" altLang="zh-CN" smtClean="0">
                <a:ea typeface="宋体" panose="02010600030101010101" pitchFamily="2" charset="-122"/>
              </a:rPr>
              <a:t>讨论</a:t>
            </a:r>
          </a:p>
          <a:p>
            <a:pPr eaLnBrk="1" hangingPunct="1">
              <a:lnSpc>
                <a:spcPct val="110000"/>
              </a:lnSpc>
            </a:pPr>
            <a:r>
              <a:rPr lang="en-US" altLang="zh-CN" smtClean="0">
                <a:ea typeface="宋体" panose="02010600030101010101" pitchFamily="2" charset="-122"/>
              </a:rPr>
              <a:t>总结</a:t>
            </a: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39750" y="647700"/>
            <a:ext cx="7912100" cy="360363"/>
          </a:xfrm>
        </p:spPr>
        <p:txBody>
          <a:bodyPr/>
          <a:lstStyle/>
          <a:p>
            <a:pPr eaLnBrk="1" hangingPunct="1"/>
            <a:r>
              <a:rPr lang="en-US" altLang="zh-CN" sz="2800" smtClean="0">
                <a:ea typeface="宋体" panose="02010600030101010101" pitchFamily="2" charset="-122"/>
              </a:rPr>
              <a:t>表征与 olap</a:t>
            </a:r>
            <a:endParaRPr lang="en-US" altLang="zh-CN" smtClean="0">
              <a:ea typeface="宋体" panose="02010600030101010101" pitchFamily="2" charset="-122"/>
            </a:endParaRPr>
          </a:p>
        </p:txBody>
      </p:sp>
      <p:sp>
        <p:nvSpPr>
          <p:cNvPr id="36867" name="Rectangle 3"/>
          <p:cNvSpPr>
            <a:spLocks noGrp="1" noChangeArrowheads="1"/>
          </p:cNvSpPr>
          <p:nvPr>
            <p:ph type="body" idx="1"/>
          </p:nvPr>
        </p:nvSpPr>
        <p:spPr>
          <a:xfrm>
            <a:off x="277813" y="1527175"/>
            <a:ext cx="8686800" cy="5029200"/>
          </a:xfrm>
        </p:spPr>
        <p:txBody>
          <a:bodyPr/>
          <a:lstStyle/>
          <a:p>
            <a:pPr eaLnBrk="1" hangingPunct="1">
              <a:lnSpc>
                <a:spcPct val="110000"/>
              </a:lnSpc>
              <a:buSzPct val="80000"/>
            </a:pPr>
            <a:r>
              <a:rPr lang="en-US" altLang="zh-CN" smtClean="0">
                <a:ea typeface="宋体" panose="02010600030101010101" pitchFamily="2" charset="-122"/>
              </a:rPr>
              <a:t>相似：</a:t>
            </a:r>
          </a:p>
          <a:p>
            <a:pPr lvl="1" eaLnBrk="1" hangingPunct="1">
              <a:lnSpc>
                <a:spcPct val="110000"/>
              </a:lnSpc>
              <a:buSzPct val="80000"/>
            </a:pPr>
            <a:r>
              <a:rPr lang="en-US" altLang="zh-CN" smtClean="0">
                <a:ea typeface="宋体" panose="02010600030101010101" pitchFamily="2" charset="-122"/>
              </a:rPr>
              <a:t>在多个抽象级别上显示数据摘要。</a:t>
            </a:r>
          </a:p>
          <a:p>
            <a:pPr lvl="1" eaLnBrk="1" hangingPunct="1">
              <a:lnSpc>
                <a:spcPct val="110000"/>
              </a:lnSpc>
              <a:buSzPct val="80000"/>
            </a:pPr>
            <a:r>
              <a:rPr lang="en-US" altLang="zh-CN" smtClean="0">
                <a:ea typeface="宋体" panose="02010600030101010101" pitchFamily="2" charset="-122"/>
              </a:rPr>
              <a:t>交互式钻孔、旋转、切片和切分。</a:t>
            </a:r>
          </a:p>
          <a:p>
            <a:pPr eaLnBrk="1" hangingPunct="1">
              <a:lnSpc>
                <a:spcPct val="110000"/>
              </a:lnSpc>
              <a:buSzPct val="80000"/>
            </a:pPr>
            <a:r>
              <a:rPr lang="en-US" altLang="zh-CN" smtClean="0">
                <a:ea typeface="宋体" panose="02010600030101010101" pitchFamily="2" charset="-122"/>
              </a:rPr>
              <a:t>差异：</a:t>
            </a:r>
          </a:p>
          <a:p>
            <a:pPr lvl="1" eaLnBrk="1" hangingPunct="1">
              <a:lnSpc>
                <a:spcPct val="110000"/>
              </a:lnSpc>
              <a:buSzPct val="80000"/>
            </a:pPr>
            <a:r>
              <a:rPr lang="en-US" altLang="zh-CN" smtClean="0">
                <a:ea typeface="宋体" panose="02010600030101010101" pitchFamily="2" charset="-122"/>
              </a:rPr>
              <a:t>自动所需的级别分配。</a:t>
            </a:r>
          </a:p>
          <a:p>
            <a:pPr lvl="1" eaLnBrk="1" hangingPunct="1">
              <a:lnSpc>
                <a:spcPct val="110000"/>
              </a:lnSpc>
              <a:buSzPct val="80000"/>
            </a:pPr>
            <a:r>
              <a:rPr lang="en-US" altLang="zh-CN" smtClean="0">
                <a:ea typeface="宋体" panose="02010600030101010101" pitchFamily="2" charset="-122"/>
              </a:rPr>
              <a:t>当有许多相关维度时, 维度相关性分析和排名。</a:t>
            </a:r>
          </a:p>
          <a:p>
            <a:pPr lvl="1" eaLnBrk="1" hangingPunct="1">
              <a:lnSpc>
                <a:spcPct val="110000"/>
              </a:lnSpc>
              <a:buSzPct val="80000"/>
            </a:pPr>
            <a:r>
              <a:rPr lang="en-US" altLang="zh-CN" smtClean="0">
                <a:ea typeface="宋体" panose="02010600030101010101" pitchFamily="2" charset="-122"/>
              </a:rPr>
              <a:t>复杂的尺寸和尺寸打字。</a:t>
            </a: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相关性措施</a:t>
            </a:r>
          </a:p>
        </p:txBody>
      </p:sp>
      <p:sp>
        <p:nvSpPr>
          <p:cNvPr id="38915" name="Rectangle 3"/>
          <p:cNvSpPr>
            <a:spLocks noGrp="1" noChangeArrowheads="1"/>
          </p:cNvSpPr>
          <p:nvPr>
            <p:ph type="body" idx="1"/>
          </p:nvPr>
        </p:nvSpPr>
        <p:spPr>
          <a:xfrm>
            <a:off x="685800" y="1514475"/>
            <a:ext cx="8077200" cy="4962525"/>
          </a:xfrm>
        </p:spPr>
        <p:txBody>
          <a:bodyPr/>
          <a:lstStyle/>
          <a:p>
            <a:pPr eaLnBrk="1" hangingPunct="1"/>
            <a:r>
              <a:rPr lang="en-US" altLang="zh-CN" smtClean="0">
                <a:ea typeface="宋体" panose="02010600030101010101" pitchFamily="2" charset="-122"/>
              </a:rPr>
              <a:t>定量相关性度量确定一组数据中属性的分类能力。</a:t>
            </a:r>
          </a:p>
          <a:p>
            <a:pPr eaLnBrk="1" hangingPunct="1"/>
            <a:r>
              <a:rPr lang="en-US" altLang="zh-CN" smtClean="0">
                <a:ea typeface="宋体" panose="02010600030101010101" pitchFamily="2" charset="-122"/>
              </a:rPr>
              <a:t>方法</a:t>
            </a:r>
          </a:p>
          <a:p>
            <a:pPr lvl="1" eaLnBrk="1" hangingPunct="1"/>
            <a:r>
              <a:rPr lang="en-US" altLang="zh-CN" smtClean="0">
                <a:ea typeface="宋体" panose="02010600030101010101" pitchFamily="2" charset="-122"/>
              </a:rPr>
              <a:t>信息增益 (id3)</a:t>
            </a:r>
          </a:p>
          <a:p>
            <a:pPr lvl="1" eaLnBrk="1" hangingPunct="1"/>
            <a:r>
              <a:rPr lang="en-US" altLang="zh-CN" smtClean="0">
                <a:ea typeface="宋体" panose="02010600030101010101" pitchFamily="2" charset="-122"/>
              </a:rPr>
              <a:t>增益比 (c4.5)</a:t>
            </a:r>
          </a:p>
          <a:p>
            <a:pPr lvl="1" eaLnBrk="1" hangingPunct="1"/>
            <a:r>
              <a:rPr lang="en-US" altLang="zh-CN" smtClean="0">
                <a:ea typeface="宋体" panose="02010600030101010101" pitchFamily="2" charset="-122"/>
              </a:rPr>
              <a:t>吉尼指数</a:t>
            </a:r>
          </a:p>
          <a:p>
            <a:pPr lvl="1" eaLnBrk="1" hangingPunct="1"/>
            <a:r>
              <a:rPr lang="en-US" altLang="zh-CN" smtClean="0">
                <a:ea typeface="宋体" panose="02010600030101010101" pitchFamily="2" charset="-122"/>
                <a:sym typeface="Symbol" panose="05050102010706020507" pitchFamily="18" charset="2"/>
              </a:rPr>
              <a:t></a:t>
            </a:r>
            <a:r>
              <a:rPr lang="en-US" altLang="zh-CN" baseline="30000" smtClean="0">
                <a:ea typeface="宋体" panose="02010600030101010101" pitchFamily="2" charset="-122"/>
                <a:sym typeface="Symbol" panose="05050102010706020507" pitchFamily="18" charset="2"/>
              </a:rPr>
              <a:t>2</a:t>
            </a:r>
            <a:r>
              <a:rPr lang="en-US" altLang="zh-CN" smtClean="0">
                <a:ea typeface="宋体" panose="02010600030101010101" pitchFamily="2" charset="-122"/>
                <a:sym typeface="Symbol" panose="05050102010706020507" pitchFamily="18" charset="2"/>
              </a:rPr>
              <a:t>应急表统计信息</a:t>
            </a:r>
          </a:p>
          <a:p>
            <a:pPr lvl="1" eaLnBrk="1" hangingPunct="1"/>
            <a:r>
              <a:rPr lang="en-US" altLang="zh-CN" smtClean="0">
                <a:ea typeface="宋体" panose="02010600030101010101" pitchFamily="2" charset="-122"/>
                <a:sym typeface="Symbol" panose="05050102010706020507" pitchFamily="18" charset="2"/>
              </a:rPr>
              <a:t>不确定系数</a:t>
            </a:r>
            <a:endParaRPr lang="en-US" altLang="zh-CN" smtClean="0">
              <a:ea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1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82613" y="339725"/>
            <a:ext cx="7793037" cy="762000"/>
          </a:xfrm>
        </p:spPr>
        <p:txBody>
          <a:bodyPr/>
          <a:lstStyle/>
          <a:p>
            <a:pPr eaLnBrk="1" hangingPunct="1"/>
            <a:r>
              <a:rPr lang="en-US" altLang="zh-CN" smtClean="0">
                <a:ea typeface="宋体" panose="02010600030101010101" pitchFamily="2" charset="-122"/>
              </a:rPr>
              <a:t>信息理论方法</a:t>
            </a:r>
          </a:p>
        </p:txBody>
      </p:sp>
      <p:sp>
        <p:nvSpPr>
          <p:cNvPr id="40963" name="Rectangle 3"/>
          <p:cNvSpPr>
            <a:spLocks noGrp="1" noChangeArrowheads="1"/>
          </p:cNvSpPr>
          <p:nvPr>
            <p:ph type="body" idx="1"/>
          </p:nvPr>
        </p:nvSpPr>
        <p:spPr>
          <a:xfrm>
            <a:off x="609600" y="1519238"/>
            <a:ext cx="8077200" cy="4729162"/>
          </a:xfrm>
        </p:spPr>
        <p:txBody>
          <a:bodyPr/>
          <a:lstStyle/>
          <a:p>
            <a:pPr eaLnBrk="1" hangingPunct="1"/>
            <a:r>
              <a:rPr lang="en-US" altLang="zh-CN" smtClean="0">
                <a:ea typeface="宋体" panose="02010600030101010101" pitchFamily="2" charset="-122"/>
              </a:rPr>
              <a:t>决策树</a:t>
            </a:r>
          </a:p>
          <a:p>
            <a:pPr lvl="1" eaLnBrk="1" hangingPunct="1"/>
            <a:r>
              <a:rPr lang="en-US" altLang="zh-CN" smtClean="0">
                <a:ea typeface="宋体" panose="02010600030101010101" pitchFamily="2" charset="-122"/>
              </a:rPr>
              <a:t>每个内部节点测试一个属性</a:t>
            </a:r>
          </a:p>
          <a:p>
            <a:pPr lvl="1" eaLnBrk="1" hangingPunct="1"/>
            <a:r>
              <a:rPr lang="en-US" altLang="zh-CN" smtClean="0">
                <a:ea typeface="宋体" panose="02010600030101010101" pitchFamily="2" charset="-122"/>
              </a:rPr>
              <a:t>每个分支对应于属性值</a:t>
            </a:r>
          </a:p>
          <a:p>
            <a:pPr lvl="1" eaLnBrk="1" hangingPunct="1"/>
            <a:r>
              <a:rPr lang="en-US" altLang="zh-CN" smtClean="0">
                <a:ea typeface="宋体" panose="02010600030101010101" pitchFamily="2" charset="-122"/>
              </a:rPr>
              <a:t>每个叶节点分配一个分类</a:t>
            </a:r>
          </a:p>
          <a:p>
            <a:pPr eaLnBrk="1" hangingPunct="1"/>
            <a:r>
              <a:rPr lang="en-US" altLang="zh-CN" smtClean="0">
                <a:ea typeface="宋体" panose="02010600030101010101" pitchFamily="2" charset="-122"/>
              </a:rPr>
              <a:t>id3 算法</a:t>
            </a:r>
          </a:p>
          <a:p>
            <a:pPr lvl="1" eaLnBrk="1" hangingPunct="1"/>
            <a:r>
              <a:rPr lang="en-US" altLang="zh-CN" smtClean="0">
                <a:ea typeface="宋体" panose="02010600030101010101" pitchFamily="2" charset="-122"/>
              </a:rPr>
              <a:t>基于具有已知类标签的训练对象构建决策树, 对测试对象进行分类</a:t>
            </a:r>
          </a:p>
          <a:p>
            <a:pPr lvl="1" eaLnBrk="1" hangingPunct="1"/>
            <a:r>
              <a:rPr lang="en-US" altLang="zh-CN" smtClean="0">
                <a:ea typeface="宋体" panose="02010600030101010101" pitchFamily="2" charset="-122"/>
              </a:rPr>
              <a:t>具有信息增益度量值的排名属性</a:t>
            </a:r>
          </a:p>
          <a:p>
            <a:pPr lvl="1" eaLnBrk="1" hangingPunct="1"/>
            <a:r>
              <a:rPr lang="en-US" altLang="zh-CN" smtClean="0">
                <a:ea typeface="宋体" panose="02010600030101010101" pitchFamily="2" charset="-122"/>
              </a:rPr>
              <a:t>最小高度</a:t>
            </a:r>
          </a:p>
          <a:p>
            <a:pPr lvl="2" eaLnBrk="1" hangingPunct="1"/>
            <a:r>
              <a:rPr lang="en-US" altLang="zh-CN" smtClean="0">
                <a:ea typeface="宋体" panose="02010600030101010101" pitchFamily="2" charset="-122"/>
              </a:rPr>
              <a:t>对对象进行分类的最少测试数</a:t>
            </a:r>
          </a:p>
          <a:p>
            <a:pPr eaLnBrk="1" hangingPunct="1"/>
            <a:endParaRPr lang="en-US" altLang="zh-CN" smtClean="0">
              <a:ea typeface="宋体" panose="02010600030101010101" pitchFamily="2" charset="-122"/>
            </a:endParaRPr>
          </a:p>
        </p:txBody>
      </p:sp>
      <p:sp>
        <p:nvSpPr>
          <p:cNvPr id="40964" name="Text Box 4"/>
          <p:cNvSpPr txBox="1">
            <a:spLocks noChangeArrowheads="1"/>
          </p:cNvSpPr>
          <p:nvPr/>
        </p:nvSpPr>
        <p:spPr bwMode="auto">
          <a:xfrm>
            <a:off x="7315200" y="63246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sz="1200">
                <a:latin typeface="Times New Roman" panose="02020603050405020304" pitchFamily="18" charset="0"/>
                <a:ea typeface="宋体" panose="02010600030101010101" pitchFamily="2" charset="-122"/>
                <a:hlinkClick r:id="rId4" action="ppaction://hlinksldjump"/>
              </a:rPr>
              <a:t>请参见示例</a:t>
            </a:r>
            <a:endParaRPr lang="en-US" altLang="zh-CN">
              <a:latin typeface="Times New Roman" panose="02020603050405020304" pitchFamily="18" charset="0"/>
              <a:ea typeface="宋体" panose="02010600030101010101" pitchFamily="2" charset="-122"/>
              <a:hlinkClick r:id="rId4" action="ppaction://hlinksldjump"/>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4025" y="182563"/>
            <a:ext cx="7954963" cy="1066800"/>
          </a:xfrm>
          <a:noFill/>
        </p:spPr>
        <p:txBody>
          <a:bodyPr lIns="92075" tIns="46038" rIns="92075" bIns="46038" anchor="ctr"/>
          <a:lstStyle/>
          <a:p>
            <a:pPr eaLnBrk="1" hangingPunct="1">
              <a:lnSpc>
                <a:spcPct val="80000"/>
              </a:lnSpc>
            </a:pPr>
            <a:r>
              <a:rPr lang="en-US" altLang="zh-CN" sz="2800" smtClean="0">
                <a:ea typeface="宋体" panose="02010600030101010101" pitchFamily="2" charset="-122"/>
              </a:rPr>
              <a:t>概念描述: 特征与比较</a:t>
            </a:r>
          </a:p>
        </p:txBody>
      </p:sp>
      <p:sp>
        <p:nvSpPr>
          <p:cNvPr id="6147" name="Rectangle 3"/>
          <p:cNvSpPr>
            <a:spLocks noGrp="1" noChangeArrowheads="1"/>
          </p:cNvSpPr>
          <p:nvPr>
            <p:ph type="body" idx="1"/>
          </p:nvPr>
        </p:nvSpPr>
        <p:spPr>
          <a:xfrm>
            <a:off x="447675" y="1495425"/>
            <a:ext cx="8382000" cy="4770438"/>
          </a:xfrm>
          <a:noFill/>
        </p:spPr>
        <p:txBody>
          <a:bodyPr lIns="92075" tIns="46038" rIns="92075" bIns="46038"/>
          <a:lstStyle/>
          <a:p>
            <a:pPr eaLnBrk="1" hangingPunct="1">
              <a:lnSpc>
                <a:spcPct val="110000"/>
              </a:lnSpc>
            </a:pPr>
            <a:r>
              <a:rPr lang="en-US" altLang="zh-CN" smtClean="0">
                <a:solidFill>
                  <a:schemeClr val="hlink"/>
                </a:solidFill>
                <a:ea typeface="宋体" panose="02010600030101010101" pitchFamily="2" charset="-122"/>
              </a:rPr>
              <a:t>什么是概念描述？</a:t>
            </a:r>
            <a:r>
              <a:rPr lang="en-US" altLang="zh-CN" smtClean="0">
                <a:solidFill>
                  <a:schemeClr val="accent1"/>
                </a:solidFill>
                <a:ea typeface="宋体" panose="02010600030101010101" pitchFamily="2" charset="-122"/>
              </a:rPr>
              <a:t> </a:t>
            </a:r>
          </a:p>
          <a:p>
            <a:pPr eaLnBrk="1" hangingPunct="1">
              <a:lnSpc>
                <a:spcPct val="110000"/>
              </a:lnSpc>
            </a:pPr>
            <a:r>
              <a:rPr lang="en-US" altLang="zh-CN" smtClean="0">
                <a:ea typeface="宋体" panose="02010600030101010101" pitchFamily="2" charset="-122"/>
              </a:rPr>
              <a:t>基于数据的泛化和摘要表征</a:t>
            </a:r>
          </a:p>
          <a:p>
            <a:pPr eaLnBrk="1" hangingPunct="1">
              <a:lnSpc>
                <a:spcPct val="110000"/>
              </a:lnSpc>
            </a:pPr>
            <a:r>
              <a:rPr lang="en-US" altLang="zh-CN" smtClean="0">
                <a:ea typeface="宋体" panose="02010600030101010101" pitchFamily="2" charset="-122"/>
              </a:rPr>
              <a:t>分析表征: 属性相关性分析</a:t>
            </a:r>
          </a:p>
          <a:p>
            <a:pPr eaLnBrk="1" hangingPunct="1">
              <a:lnSpc>
                <a:spcPct val="110000"/>
              </a:lnSpc>
            </a:pPr>
            <a:r>
              <a:rPr lang="en-US" altLang="zh-CN" smtClean="0">
                <a:ea typeface="宋体" panose="02010600030101010101" pitchFamily="2" charset="-122"/>
              </a:rPr>
              <a:t>挖掘类比较: 不同类之间的区分</a:t>
            </a:r>
          </a:p>
          <a:p>
            <a:pPr eaLnBrk="1" hangingPunct="1">
              <a:lnSpc>
                <a:spcPct val="110000"/>
              </a:lnSpc>
            </a:pPr>
            <a:r>
              <a:rPr lang="en-US" altLang="zh-CN" smtClean="0">
                <a:ea typeface="宋体" panose="02010600030101010101" pitchFamily="2" charset="-122"/>
              </a:rPr>
              <a:t>* 在大型数据库中挖掘描述性统计措施 (请阅读文本)</a:t>
            </a:r>
          </a:p>
          <a:p>
            <a:pPr eaLnBrk="1" hangingPunct="1">
              <a:lnSpc>
                <a:spcPct val="110000"/>
              </a:lnSpc>
            </a:pPr>
            <a:r>
              <a:rPr lang="en-US" altLang="zh-CN" smtClean="0">
                <a:ea typeface="宋体" panose="02010600030101010101" pitchFamily="2" charset="-122"/>
              </a:rPr>
              <a:t>讨论</a:t>
            </a:r>
          </a:p>
          <a:p>
            <a:pPr eaLnBrk="1" hangingPunct="1">
              <a:lnSpc>
                <a:spcPct val="110000"/>
              </a:lnSpc>
            </a:pPr>
            <a:r>
              <a:rPr lang="en-US" altLang="zh-CN" smtClean="0">
                <a:ea typeface="宋体" panose="02010600030101010101" pitchFamily="2" charset="-122"/>
              </a:rPr>
              <a:t>总结</a:t>
            </a:r>
          </a:p>
        </p:txBody>
      </p:sp>
    </p:spTree>
  </p:cSld>
  <p:clrMapOvr>
    <a:masterClrMapping/>
  </p:clrMapOvr>
  <p:transition>
    <p:zoom/>
  </p:transition>
</p:sld>
</file>

<file path=ppt/slides/slide20.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66688" y="457200"/>
            <a:ext cx="8693150" cy="609600"/>
          </a:xfrm>
        </p:spPr>
        <p:txBody>
          <a:bodyPr/>
          <a:lstStyle/>
          <a:p>
            <a:pPr eaLnBrk="1" hangingPunct="1"/>
            <a:r>
              <a:rPr lang="en-US" altLang="zh-CN" smtClean="0">
                <a:ea typeface="宋体" panose="02010600030101010101" pitchFamily="2" charset="-122"/>
              </a:rPr>
              <a:t>诊断树的自上而下的归纳</a:t>
            </a:r>
          </a:p>
        </p:txBody>
      </p:sp>
      <p:sp>
        <p:nvSpPr>
          <p:cNvPr id="43011" name="Text Box 3"/>
          <p:cNvSpPr txBox="1">
            <a:spLocks noChangeArrowheads="1"/>
          </p:cNvSpPr>
          <p:nvPr/>
        </p:nvSpPr>
        <p:spPr bwMode="auto">
          <a:xfrm>
            <a:off x="1143000" y="1676400"/>
            <a:ext cx="617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sz="2000">
                <a:latin typeface="Times New Roman" panose="02020603050405020304" pitchFamily="18" charset="0"/>
                <a:ea typeface="宋体" panose="02010600030101010101" pitchFamily="2" charset="-122"/>
              </a:rPr>
              <a:t>属性 = {展望, 温度, 湿度, 风}</a:t>
            </a:r>
            <a:endParaRPr lang="en-US" altLang="zh-CN">
              <a:latin typeface="Times New Roman" panose="02020603050405020304" pitchFamily="18" charset="0"/>
              <a:ea typeface="宋体" panose="02010600030101010101" pitchFamily="2" charset="-122"/>
            </a:endParaRPr>
          </a:p>
        </p:txBody>
      </p:sp>
      <p:grpSp>
        <p:nvGrpSpPr>
          <p:cNvPr id="43012" name="Group 4"/>
          <p:cNvGrpSpPr>
            <a:grpSpLocks/>
          </p:cNvGrpSpPr>
          <p:nvPr/>
        </p:nvGrpSpPr>
        <p:grpSpPr bwMode="auto">
          <a:xfrm>
            <a:off x="914400" y="2743200"/>
            <a:ext cx="7467600" cy="3200400"/>
            <a:chOff x="576" y="1584"/>
            <a:chExt cx="4704" cy="2016"/>
          </a:xfrm>
        </p:grpSpPr>
        <p:sp>
          <p:nvSpPr>
            <p:cNvPr id="43014" name="Line 5"/>
            <p:cNvSpPr>
              <a:spLocks noChangeShapeType="1"/>
            </p:cNvSpPr>
            <p:nvPr/>
          </p:nvSpPr>
          <p:spPr bwMode="auto">
            <a:xfrm flipH="1">
              <a:off x="1488" y="1920"/>
              <a:ext cx="91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5" name="Oval 6"/>
            <p:cNvSpPr>
              <a:spLocks noChangeArrowheads="1"/>
            </p:cNvSpPr>
            <p:nvPr/>
          </p:nvSpPr>
          <p:spPr bwMode="auto">
            <a:xfrm>
              <a:off x="2256" y="1584"/>
              <a:ext cx="864"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a:latin typeface="Times New Roman" panose="02020603050405020304" pitchFamily="18" charset="0"/>
                  <a:ea typeface="宋体" panose="02010600030101010101" pitchFamily="2" charset="-122"/>
                </a:rPr>
                <a:t>前景</a:t>
              </a:r>
            </a:p>
          </p:txBody>
        </p:sp>
        <p:sp>
          <p:nvSpPr>
            <p:cNvPr id="43016" name="Oval 7"/>
            <p:cNvSpPr>
              <a:spLocks noChangeArrowheads="1"/>
            </p:cNvSpPr>
            <p:nvPr/>
          </p:nvSpPr>
          <p:spPr bwMode="auto">
            <a:xfrm>
              <a:off x="1008" y="2544"/>
              <a:ext cx="864"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a:latin typeface="Times New Roman" panose="02020603050405020304" pitchFamily="18" charset="0"/>
                  <a:ea typeface="宋体" panose="02010600030101010101" pitchFamily="2" charset="-122"/>
                </a:rPr>
                <a:t>湿度</a:t>
              </a:r>
            </a:p>
          </p:txBody>
        </p:sp>
        <p:sp>
          <p:nvSpPr>
            <p:cNvPr id="43017" name="Oval 8"/>
            <p:cNvSpPr>
              <a:spLocks noChangeArrowheads="1"/>
            </p:cNvSpPr>
            <p:nvPr/>
          </p:nvSpPr>
          <p:spPr bwMode="auto">
            <a:xfrm>
              <a:off x="3648" y="2496"/>
              <a:ext cx="864"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0"/>
                </a:spcBef>
                <a:buFontTx/>
                <a:buNone/>
              </a:pPr>
              <a:r>
                <a:rPr lang="en-US" altLang="zh-CN">
                  <a:latin typeface="Times New Roman" panose="02020603050405020304" pitchFamily="18" charset="0"/>
                  <a:ea typeface="宋体" panose="02010600030101010101" pitchFamily="2" charset="-122"/>
                </a:rPr>
                <a:t>风</a:t>
              </a:r>
            </a:p>
          </p:txBody>
        </p:sp>
        <p:sp>
          <p:nvSpPr>
            <p:cNvPr id="43018" name="Line 9"/>
            <p:cNvSpPr>
              <a:spLocks noChangeShapeType="1"/>
            </p:cNvSpPr>
            <p:nvPr/>
          </p:nvSpPr>
          <p:spPr bwMode="auto">
            <a:xfrm>
              <a:off x="2976" y="1920"/>
              <a:ext cx="1104"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9" name="Text Box 10"/>
            <p:cNvSpPr txBox="1">
              <a:spLocks noChangeArrowheads="1"/>
            </p:cNvSpPr>
            <p:nvPr/>
          </p:nvSpPr>
          <p:spPr bwMode="auto">
            <a:xfrm>
              <a:off x="1296" y="2016"/>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a:latin typeface="Times New Roman" panose="02020603050405020304" pitchFamily="18" charset="0"/>
                  <a:ea typeface="宋体" panose="02010600030101010101" pitchFamily="2" charset="-122"/>
                </a:rPr>
                <a:t>阳光</a:t>
              </a:r>
            </a:p>
          </p:txBody>
        </p:sp>
        <p:sp>
          <p:nvSpPr>
            <p:cNvPr id="43020" name="Text Box 11"/>
            <p:cNvSpPr txBox="1">
              <a:spLocks noChangeArrowheads="1"/>
            </p:cNvSpPr>
            <p:nvPr/>
          </p:nvSpPr>
          <p:spPr bwMode="auto">
            <a:xfrm>
              <a:off x="3552" y="2016"/>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a:latin typeface="Times New Roman" panose="02020603050405020304" pitchFamily="18" charset="0"/>
                  <a:ea typeface="宋体" panose="02010600030101010101" pitchFamily="2" charset="-122"/>
                </a:rPr>
                <a:t>雨</a:t>
              </a:r>
            </a:p>
          </p:txBody>
        </p:sp>
        <p:sp>
          <p:nvSpPr>
            <p:cNvPr id="43021" name="Text Box 12"/>
            <p:cNvSpPr txBox="1">
              <a:spLocks noChangeArrowheads="1"/>
            </p:cNvSpPr>
            <p:nvPr/>
          </p:nvSpPr>
          <p:spPr bwMode="auto">
            <a:xfrm>
              <a:off x="2256" y="2112"/>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a:latin typeface="Times New Roman" panose="02020603050405020304" pitchFamily="18" charset="0"/>
                  <a:ea typeface="宋体" panose="02010600030101010101" pitchFamily="2" charset="-122"/>
                </a:rPr>
                <a:t>阴</a:t>
              </a:r>
            </a:p>
          </p:txBody>
        </p:sp>
        <p:sp>
          <p:nvSpPr>
            <p:cNvPr id="43022" name="Line 13"/>
            <p:cNvSpPr>
              <a:spLocks noChangeShapeType="1"/>
            </p:cNvSpPr>
            <p:nvPr/>
          </p:nvSpPr>
          <p:spPr bwMode="auto">
            <a:xfrm>
              <a:off x="2640" y="1968"/>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3" name="Text Box 14"/>
            <p:cNvSpPr txBox="1">
              <a:spLocks noChangeArrowheads="1"/>
            </p:cNvSpPr>
            <p:nvPr/>
          </p:nvSpPr>
          <p:spPr bwMode="auto">
            <a:xfrm>
              <a:off x="2496" y="264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a:latin typeface="Times New Roman" panose="02020603050405020304" pitchFamily="18" charset="0"/>
                  <a:ea typeface="宋体" panose="02010600030101010101" pitchFamily="2" charset="-122"/>
                </a:rPr>
                <a:t>是的</a:t>
              </a:r>
            </a:p>
          </p:txBody>
        </p:sp>
        <p:sp>
          <p:nvSpPr>
            <p:cNvPr id="43024" name="Line 15"/>
            <p:cNvSpPr>
              <a:spLocks noChangeShapeType="1"/>
            </p:cNvSpPr>
            <p:nvPr/>
          </p:nvSpPr>
          <p:spPr bwMode="auto">
            <a:xfrm flipH="1">
              <a:off x="816" y="2880"/>
              <a:ext cx="336"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5" name="Text Box 16"/>
            <p:cNvSpPr txBox="1">
              <a:spLocks noChangeArrowheads="1"/>
            </p:cNvSpPr>
            <p:nvPr/>
          </p:nvSpPr>
          <p:spPr bwMode="auto">
            <a:xfrm>
              <a:off x="672" y="331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a:latin typeface="Times New Roman" panose="02020603050405020304" pitchFamily="18" charset="0"/>
                  <a:ea typeface="宋体" panose="02010600030101010101" pitchFamily="2" charset="-122"/>
                </a:rPr>
                <a:t>不</a:t>
              </a:r>
            </a:p>
          </p:txBody>
        </p:sp>
        <p:sp>
          <p:nvSpPr>
            <p:cNvPr id="43026" name="Line 17"/>
            <p:cNvSpPr>
              <a:spLocks noChangeShapeType="1"/>
            </p:cNvSpPr>
            <p:nvPr/>
          </p:nvSpPr>
          <p:spPr bwMode="auto">
            <a:xfrm>
              <a:off x="1776" y="2880"/>
              <a:ext cx="28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7" name="Text Box 18"/>
            <p:cNvSpPr txBox="1">
              <a:spLocks noChangeArrowheads="1"/>
            </p:cNvSpPr>
            <p:nvPr/>
          </p:nvSpPr>
          <p:spPr bwMode="auto">
            <a:xfrm>
              <a:off x="1872" y="331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a:latin typeface="Times New Roman" panose="02020603050405020304" pitchFamily="18" charset="0"/>
                  <a:ea typeface="宋体" panose="02010600030101010101" pitchFamily="2" charset="-122"/>
                </a:rPr>
                <a:t>是的</a:t>
              </a:r>
            </a:p>
          </p:txBody>
        </p:sp>
        <p:sp>
          <p:nvSpPr>
            <p:cNvPr id="43028" name="Text Box 19"/>
            <p:cNvSpPr txBox="1">
              <a:spLocks noChangeArrowheads="1"/>
            </p:cNvSpPr>
            <p:nvPr/>
          </p:nvSpPr>
          <p:spPr bwMode="auto">
            <a:xfrm>
              <a:off x="576" y="288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a:latin typeface="Times New Roman" panose="02020603050405020304" pitchFamily="18" charset="0"/>
                  <a:ea typeface="宋体" panose="02010600030101010101" pitchFamily="2" charset="-122"/>
                </a:rPr>
                <a:t>高</a:t>
              </a:r>
            </a:p>
          </p:txBody>
        </p:sp>
        <p:sp>
          <p:nvSpPr>
            <p:cNvPr id="43029" name="Text Box 20"/>
            <p:cNvSpPr txBox="1">
              <a:spLocks noChangeArrowheads="1"/>
            </p:cNvSpPr>
            <p:nvPr/>
          </p:nvSpPr>
          <p:spPr bwMode="auto">
            <a:xfrm>
              <a:off x="1824" y="2928"/>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a:latin typeface="Times New Roman" panose="02020603050405020304" pitchFamily="18" charset="0"/>
                  <a:ea typeface="宋体" panose="02010600030101010101" pitchFamily="2" charset="-122"/>
                </a:rPr>
                <a:t>正常</a:t>
              </a:r>
            </a:p>
          </p:txBody>
        </p:sp>
        <p:sp>
          <p:nvSpPr>
            <p:cNvPr id="43030" name="Line 21"/>
            <p:cNvSpPr>
              <a:spLocks noChangeShapeType="1"/>
            </p:cNvSpPr>
            <p:nvPr/>
          </p:nvSpPr>
          <p:spPr bwMode="auto">
            <a:xfrm flipH="1">
              <a:off x="3552" y="2832"/>
              <a:ext cx="24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1" name="Text Box 22"/>
            <p:cNvSpPr txBox="1">
              <a:spLocks noChangeArrowheads="1"/>
            </p:cNvSpPr>
            <p:nvPr/>
          </p:nvSpPr>
          <p:spPr bwMode="auto">
            <a:xfrm>
              <a:off x="3408" y="326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a:latin typeface="Times New Roman" panose="02020603050405020304" pitchFamily="18" charset="0"/>
                  <a:ea typeface="宋体" panose="02010600030101010101" pitchFamily="2" charset="-122"/>
                </a:rPr>
                <a:t>不</a:t>
              </a:r>
            </a:p>
          </p:txBody>
        </p:sp>
        <p:sp>
          <p:nvSpPr>
            <p:cNvPr id="43032" name="Text Box 23"/>
            <p:cNvSpPr txBox="1">
              <a:spLocks noChangeArrowheads="1"/>
            </p:cNvSpPr>
            <p:nvPr/>
          </p:nvSpPr>
          <p:spPr bwMode="auto">
            <a:xfrm>
              <a:off x="3120" y="2928"/>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a:latin typeface="Times New Roman" panose="02020603050405020304" pitchFamily="18" charset="0"/>
                  <a:ea typeface="宋体" panose="02010600030101010101" pitchFamily="2" charset="-122"/>
                </a:rPr>
                <a:t>强</a:t>
              </a:r>
            </a:p>
          </p:txBody>
        </p:sp>
        <p:sp>
          <p:nvSpPr>
            <p:cNvPr id="43033" name="Line 24"/>
            <p:cNvSpPr>
              <a:spLocks noChangeShapeType="1"/>
            </p:cNvSpPr>
            <p:nvPr/>
          </p:nvSpPr>
          <p:spPr bwMode="auto">
            <a:xfrm>
              <a:off x="4368" y="2832"/>
              <a:ext cx="336"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4" name="Text Box 25"/>
            <p:cNvSpPr txBox="1">
              <a:spLocks noChangeArrowheads="1"/>
            </p:cNvSpPr>
            <p:nvPr/>
          </p:nvSpPr>
          <p:spPr bwMode="auto">
            <a:xfrm>
              <a:off x="4512" y="2880"/>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a:latin typeface="Times New Roman" panose="02020603050405020304" pitchFamily="18" charset="0"/>
                  <a:ea typeface="宋体" panose="02010600030101010101" pitchFamily="2" charset="-122"/>
                </a:rPr>
                <a:t>弱</a:t>
              </a:r>
            </a:p>
          </p:txBody>
        </p:sp>
        <p:sp>
          <p:nvSpPr>
            <p:cNvPr id="43035" name="Text Box 26"/>
            <p:cNvSpPr txBox="1">
              <a:spLocks noChangeArrowheads="1"/>
            </p:cNvSpPr>
            <p:nvPr/>
          </p:nvSpPr>
          <p:spPr bwMode="auto">
            <a:xfrm>
              <a:off x="4560" y="326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a:latin typeface="Times New Roman" panose="02020603050405020304" pitchFamily="18" charset="0"/>
                  <a:ea typeface="宋体" panose="02010600030101010101" pitchFamily="2" charset="-122"/>
                </a:rPr>
                <a:t>是的</a:t>
              </a:r>
            </a:p>
          </p:txBody>
        </p:sp>
      </p:grpSp>
      <p:sp>
        <p:nvSpPr>
          <p:cNvPr id="43013" name="Text Box 27"/>
          <p:cNvSpPr txBox="1">
            <a:spLocks noChangeArrowheads="1"/>
          </p:cNvSpPr>
          <p:nvPr/>
        </p:nvSpPr>
        <p:spPr bwMode="auto">
          <a:xfrm>
            <a:off x="1219200" y="2057400"/>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sz="2000">
                <a:latin typeface="Times New Roman" panose="02020603050405020304" pitchFamily="18" charset="0"/>
                <a:ea typeface="宋体" panose="02010600030101010101" pitchFamily="2" charset="-122"/>
              </a:rPr>
              <a:t>网球 = {是的, 不是}</a:t>
            </a:r>
            <a:endParaRPr lang="en-US" altLang="zh-CN">
              <a:latin typeface="Times New Roman" panose="02020603050405020304" pitchFamily="18" charset="0"/>
              <a:ea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21.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0825" y="428625"/>
            <a:ext cx="6802438" cy="609600"/>
          </a:xfrm>
        </p:spPr>
        <p:txBody>
          <a:bodyPr/>
          <a:lstStyle/>
          <a:p>
            <a:pPr eaLnBrk="1" hangingPunct="1"/>
            <a:r>
              <a:rPr lang="en-US" altLang="zh-CN" smtClean="0">
                <a:ea typeface="宋体" panose="02010600030101010101" pitchFamily="2" charset="-122"/>
              </a:rPr>
              <a:t>熵和信息增益</a:t>
            </a:r>
          </a:p>
        </p:txBody>
      </p:sp>
      <p:sp>
        <p:nvSpPr>
          <p:cNvPr id="45059" name="Rectangle 3"/>
          <p:cNvSpPr>
            <a:spLocks noGrp="1" noChangeArrowheads="1"/>
          </p:cNvSpPr>
          <p:nvPr>
            <p:ph type="body" idx="1"/>
          </p:nvPr>
        </p:nvSpPr>
        <p:spPr>
          <a:xfrm>
            <a:off x="534988" y="1512888"/>
            <a:ext cx="8077200" cy="4800600"/>
          </a:xfrm>
        </p:spPr>
        <p:txBody>
          <a:bodyPr/>
          <a:lstStyle/>
          <a:p>
            <a:pPr eaLnBrk="1" hangingPunct="1"/>
            <a:r>
              <a:rPr lang="en-US" altLang="zh-CN" smtClean="0">
                <a:ea typeface="宋体" panose="02010600030101010101" pitchFamily="2" charset="-122"/>
              </a:rPr>
              <a:t>s 包含 s</a:t>
            </a:r>
            <a:r>
              <a:rPr lang="en-US" altLang="zh-CN" baseline="-25000" smtClean="0">
                <a:ea typeface="宋体" panose="02010600030101010101" pitchFamily="2" charset="-122"/>
              </a:rPr>
              <a:t>我</a:t>
            </a:r>
            <a:r>
              <a:rPr lang="en-US" altLang="zh-CN" smtClean="0">
                <a:ea typeface="宋体" panose="02010600030101010101" pitchFamily="2" charset="-122"/>
              </a:rPr>
              <a:t>c 类的元组</a:t>
            </a:r>
            <a:r>
              <a:rPr lang="en-US" altLang="zh-CN" baseline="-25000" smtClean="0">
                <a:ea typeface="宋体" panose="02010600030101010101" pitchFamily="2" charset="-122"/>
              </a:rPr>
              <a:t>我</a:t>
            </a:r>
            <a:r>
              <a:rPr lang="en-US" altLang="zh-CN" smtClean="0">
                <a:ea typeface="宋体" panose="02010600030101010101" pitchFamily="2" charset="-122"/>
              </a:rPr>
              <a:t>对于 i = {1,</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 m}</a:t>
            </a:r>
          </a:p>
          <a:p>
            <a:pPr eaLnBrk="1" hangingPunct="1"/>
            <a:r>
              <a:rPr lang="en-US" altLang="zh-CN" smtClean="0">
                <a:ea typeface="宋体" panose="02010600030101010101" pitchFamily="2" charset="-122"/>
              </a:rPr>
              <a:t>对任意元组进行分类所需的信息度量信息</a:t>
            </a: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r>
              <a:rPr lang="en-US" altLang="zh-CN" smtClean="0">
                <a:ea typeface="宋体" panose="02010600030101010101" pitchFamily="2" charset="-122"/>
              </a:rPr>
              <a:t>值 {a 的属性 a 的熵</a:t>
            </a:r>
            <a:r>
              <a:rPr lang="en-US" altLang="zh-CN" baseline="-25000" smtClean="0">
                <a:ea typeface="宋体" panose="02010600030101010101" pitchFamily="2" charset="-122"/>
              </a:rPr>
              <a:t>1</a:t>
            </a:r>
            <a:r>
              <a:rPr lang="en-US" altLang="zh-CN" smtClean="0">
                <a:ea typeface="宋体" panose="02010600030101010101" pitchFamily="2" charset="-122"/>
              </a:rPr>
              <a:t>(a)</a:t>
            </a:r>
            <a:r>
              <a:rPr lang="en-US" altLang="zh-CN" baseline="-25000" smtClean="0">
                <a:ea typeface="宋体" panose="02010600030101010101" pitchFamily="2" charset="-122"/>
              </a:rPr>
              <a:t>2</a:t>
            </a:r>
            <a:r>
              <a:rPr lang="en-US" altLang="zh-CN" smtClean="0">
                <a:ea typeface="宋体" panose="02010600030101010101" pitchFamily="2" charset="-122"/>
              </a:rPr>
              <a:t>,</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(a)</a:t>
            </a:r>
            <a:r>
              <a:rPr lang="en-US" altLang="zh-CN" baseline="-25000" smtClean="0">
                <a:ea typeface="宋体" panose="02010600030101010101" pitchFamily="2" charset="-122"/>
              </a:rPr>
              <a:t>V</a:t>
            </a:r>
            <a:r>
              <a:rPr lang="en-US" altLang="zh-CN" smtClean="0">
                <a:ea typeface="宋体" panose="02010600030101010101" pitchFamily="2" charset="-122"/>
              </a:rPr>
              <a:t>}</a:t>
            </a: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r>
              <a:rPr lang="en-US" altLang="zh-CN" smtClean="0">
                <a:ea typeface="宋体" panose="02010600030101010101" pitchFamily="2" charset="-122"/>
              </a:rPr>
              <a:t>通过属性 a 上的分支获得的信息</a:t>
            </a:r>
          </a:p>
          <a:p>
            <a:pPr eaLnBrk="1" hangingPunct="1"/>
            <a:endParaRPr lang="zh-CN" altLang="en-US" smtClean="0">
              <a:ea typeface="宋体" panose="02010600030101010101" pitchFamily="2" charset="-122"/>
            </a:endParaRPr>
          </a:p>
        </p:txBody>
      </p:sp>
      <p:graphicFrame>
        <p:nvGraphicFramePr>
          <p:cNvPr id="45060" name="Object 4"/>
          <p:cNvGraphicFramePr>
            <a:graphicFrameLocks noChangeAspect="1"/>
          </p:cNvGraphicFramePr>
          <p:nvPr/>
        </p:nvGraphicFramePr>
        <p:xfrm>
          <a:off x="2740025" y="2749550"/>
          <a:ext cx="3660775" cy="850900"/>
        </p:xfrm>
        <a:graphic>
          <a:graphicData uri="http://schemas.openxmlformats.org/presentationml/2006/ole">
            <mc:AlternateContent xmlns:mc="http://schemas.openxmlformats.org/markup-compatibility/2006">
              <mc:Choice xmlns:v="urn:schemas-microsoft-com:vml" Requires="v">
                <p:oleObj spid="_x0000_s45063" name="Equation" r:id="rId4" imgW="1777229" imgH="431613" progId="Equation.3">
                  <p:embed/>
                </p:oleObj>
              </mc:Choice>
              <mc:Fallback>
                <p:oleObj name="Equation" r:id="rId4" imgW="1777229" imgH="43161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0025" y="2749550"/>
                        <a:ext cx="3660775"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1" name="Object 5"/>
          <p:cNvGraphicFramePr>
            <a:graphicFrameLocks noChangeAspect="1"/>
          </p:cNvGraphicFramePr>
          <p:nvPr/>
        </p:nvGraphicFramePr>
        <p:xfrm>
          <a:off x="2782888" y="4056063"/>
          <a:ext cx="3616325" cy="860425"/>
        </p:xfrm>
        <a:graphic>
          <a:graphicData uri="http://schemas.openxmlformats.org/presentationml/2006/ole">
            <mc:AlternateContent xmlns:mc="http://schemas.openxmlformats.org/markup-compatibility/2006">
              <mc:Choice xmlns:v="urn:schemas-microsoft-com:vml" Requires="v">
                <p:oleObj spid="_x0000_s45064" name="Equation" r:id="rId6" imgW="2094591" imgH="444307" progId="Equation.3">
                  <p:embed/>
                </p:oleObj>
              </mc:Choice>
              <mc:Fallback>
                <p:oleObj name="Equation" r:id="rId6" imgW="2094591" imgH="444307"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2888" y="4056063"/>
                        <a:ext cx="3616325"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2" name="Object 6"/>
          <p:cNvGraphicFramePr>
            <a:graphicFrameLocks noChangeAspect="1"/>
          </p:cNvGraphicFramePr>
          <p:nvPr/>
        </p:nvGraphicFramePr>
        <p:xfrm>
          <a:off x="2784475" y="5641975"/>
          <a:ext cx="3733800" cy="381000"/>
        </p:xfrm>
        <a:graphic>
          <a:graphicData uri="http://schemas.openxmlformats.org/presentationml/2006/ole">
            <mc:AlternateContent xmlns:mc="http://schemas.openxmlformats.org/markup-compatibility/2006">
              <mc:Choice xmlns:v="urn:schemas-microsoft-com:vml" Requires="v">
                <p:oleObj spid="_x0000_s45065" name="Equation" r:id="rId8" imgW="1879600" imgH="203200" progId="Equation.3">
                  <p:embed/>
                </p:oleObj>
              </mc:Choice>
              <mc:Fallback>
                <p:oleObj name="Equation" r:id="rId8" imgW="1879600" imgH="2032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4475" y="5641975"/>
                        <a:ext cx="3733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3213" y="457200"/>
            <a:ext cx="8556625" cy="609600"/>
          </a:xfrm>
        </p:spPr>
        <p:txBody>
          <a:bodyPr/>
          <a:lstStyle/>
          <a:p>
            <a:pPr eaLnBrk="1" hangingPunct="1"/>
            <a:r>
              <a:rPr lang="en-US" altLang="zh-CN" smtClean="0">
                <a:ea typeface="宋体" panose="02010600030101010101" pitchFamily="2" charset="-122"/>
              </a:rPr>
              <a:t>示例: 分析特性</a:t>
            </a:r>
          </a:p>
        </p:txBody>
      </p:sp>
      <p:sp>
        <p:nvSpPr>
          <p:cNvPr id="47107" name="Rectangle 3"/>
          <p:cNvSpPr>
            <a:spLocks noGrp="1" noChangeArrowheads="1"/>
          </p:cNvSpPr>
          <p:nvPr>
            <p:ph type="body" idx="1"/>
          </p:nvPr>
        </p:nvSpPr>
        <p:spPr>
          <a:xfrm>
            <a:off x="685800" y="1595438"/>
            <a:ext cx="8077200" cy="4729162"/>
          </a:xfrm>
        </p:spPr>
        <p:txBody>
          <a:bodyPr/>
          <a:lstStyle/>
          <a:p>
            <a:pPr eaLnBrk="1" hangingPunct="1">
              <a:lnSpc>
                <a:spcPct val="90000"/>
              </a:lnSpc>
            </a:pPr>
            <a:r>
              <a:rPr lang="en-US" altLang="zh-CN" smtClean="0">
                <a:ea typeface="宋体" panose="02010600030101010101" pitchFamily="2" charset="-122"/>
              </a:rPr>
              <a:t>任务</a:t>
            </a:r>
          </a:p>
          <a:p>
            <a:pPr lvl="1" eaLnBrk="1" hangingPunct="1">
              <a:lnSpc>
                <a:spcPct val="90000"/>
              </a:lnSpc>
            </a:pPr>
            <a:r>
              <a:rPr lang="en-US" altLang="zh-CN" smtClean="0">
                <a:ea typeface="宋体" panose="02010600030101010101" pitchFamily="2" charset="-122"/>
              </a:rPr>
              <a:t>利用分析特征描述研究生的矿山一般特征</a:t>
            </a:r>
          </a:p>
          <a:p>
            <a:pPr eaLnBrk="1" hangingPunct="1">
              <a:lnSpc>
                <a:spcPct val="90000"/>
              </a:lnSpc>
            </a:pPr>
            <a:endParaRPr lang="en-US" altLang="zh-CN" smtClean="0">
              <a:ea typeface="宋体" panose="02010600030101010101" pitchFamily="2" charset="-122"/>
            </a:endParaRPr>
          </a:p>
          <a:p>
            <a:pPr eaLnBrk="1" hangingPunct="1">
              <a:lnSpc>
                <a:spcPct val="90000"/>
              </a:lnSpc>
            </a:pPr>
            <a:r>
              <a:rPr lang="en-US" altLang="zh-CN" smtClean="0">
                <a:ea typeface="宋体" panose="02010600030101010101" pitchFamily="2" charset="-122"/>
              </a:rPr>
              <a:t>给</a:t>
            </a:r>
          </a:p>
          <a:p>
            <a:pPr lvl="1" eaLnBrk="1" hangingPunct="1">
              <a:lnSpc>
                <a:spcPct val="90000"/>
              </a:lnSpc>
            </a:pPr>
            <a:r>
              <a:rPr lang="en-US" altLang="zh-CN" smtClean="0">
                <a:ea typeface="宋体" panose="02010600030101010101" pitchFamily="2" charset="-122"/>
              </a:rPr>
              <a:t>属性</a:t>
            </a:r>
            <a:r>
              <a:rPr lang="en-US" altLang="zh-CN" i="1" smtClean="0">
                <a:ea typeface="宋体" panose="02010600030101010101" pitchFamily="2" charset="-122"/>
              </a:rPr>
              <a:t>姓名、性别、专业、出生地点、出生日期、电话 #</a:t>
            </a:r>
            <a:r>
              <a:rPr lang="en-US" altLang="zh-CN" smtClean="0">
                <a:ea typeface="宋体" panose="02010600030101010101" pitchFamily="2" charset="-122"/>
              </a:rPr>
              <a:t>和</a:t>
            </a:r>
            <a:r>
              <a:rPr lang="en-US" altLang="zh-CN" i="1" smtClean="0">
                <a:ea typeface="宋体" panose="02010600030101010101" pitchFamily="2" charset="-122"/>
              </a:rPr>
              <a:t>Gpa</a:t>
            </a:r>
          </a:p>
          <a:p>
            <a:pPr lvl="1" eaLnBrk="1" hangingPunct="1">
              <a:lnSpc>
                <a:spcPct val="90000"/>
              </a:lnSpc>
            </a:pPr>
            <a:r>
              <a:rPr lang="en-US" altLang="zh-CN" i="1" smtClean="0">
                <a:ea typeface="宋体" panose="02010600030101010101" pitchFamily="2" charset="-122"/>
              </a:rPr>
              <a:t>gen (a</a:t>
            </a:r>
            <a:r>
              <a:rPr lang="en-US" altLang="zh-CN" i="1" baseline="-25000" smtClean="0">
                <a:ea typeface="宋体" panose="02010600030101010101" pitchFamily="2" charset="-122"/>
              </a:rPr>
              <a:t>我</a:t>
            </a:r>
            <a:r>
              <a:rPr lang="en-US" altLang="zh-CN" i="1" smtClean="0">
                <a:ea typeface="宋体" panose="02010600030101010101" pitchFamily="2" charset="-122"/>
              </a:rPr>
              <a:t>)</a:t>
            </a:r>
            <a:r>
              <a:rPr lang="en-US" altLang="zh-CN" smtClean="0">
                <a:ea typeface="宋体" panose="02010600030101010101" pitchFamily="2" charset="-122"/>
              </a:rPr>
              <a:t>= 上的概念层次结构</a:t>
            </a:r>
            <a:r>
              <a:rPr lang="en-US" altLang="zh-CN" i="1" baseline="-25000" smtClean="0">
                <a:ea typeface="宋体" panose="02010600030101010101" pitchFamily="2" charset="-122"/>
              </a:rPr>
              <a:t>我</a:t>
            </a:r>
            <a:endParaRPr lang="en-US" altLang="zh-CN" smtClean="0">
              <a:ea typeface="宋体" panose="02010600030101010101" pitchFamily="2" charset="-122"/>
            </a:endParaRPr>
          </a:p>
          <a:p>
            <a:pPr lvl="1" eaLnBrk="1" hangingPunct="1">
              <a:lnSpc>
                <a:spcPct val="90000"/>
              </a:lnSpc>
            </a:pPr>
            <a:r>
              <a:rPr lang="en-US" altLang="zh-CN" i="1" smtClean="0">
                <a:ea typeface="宋体" panose="02010600030101010101" pitchFamily="2" charset="-122"/>
              </a:rPr>
              <a:t>美国</a:t>
            </a:r>
            <a:r>
              <a:rPr lang="en-US" altLang="zh-CN" i="1" baseline="-25000" smtClean="0">
                <a:ea typeface="宋体" panose="02010600030101010101" pitchFamily="2" charset="-122"/>
              </a:rPr>
              <a:t>我</a:t>
            </a:r>
            <a:r>
              <a:rPr lang="en-US" altLang="zh-CN" smtClean="0">
                <a:ea typeface="宋体" panose="02010600030101010101" pitchFamily="2" charset="-122"/>
              </a:rPr>
              <a:t>= 属性分析阈值。</a:t>
            </a:r>
            <a:r>
              <a:rPr lang="en-US" altLang="zh-CN" i="1" baseline="-25000" smtClean="0">
                <a:ea typeface="宋体" panose="02010600030101010101" pitchFamily="2" charset="-122"/>
              </a:rPr>
              <a:t>我</a:t>
            </a:r>
            <a:endParaRPr lang="en-US" altLang="zh-CN" smtClean="0">
              <a:ea typeface="宋体" panose="02010600030101010101" pitchFamily="2" charset="-122"/>
            </a:endParaRPr>
          </a:p>
          <a:p>
            <a:pPr lvl="1" eaLnBrk="1" hangingPunct="1">
              <a:lnSpc>
                <a:spcPct val="90000"/>
              </a:lnSpc>
            </a:pPr>
            <a:r>
              <a:rPr lang="en-US" altLang="zh-CN" i="1" smtClean="0">
                <a:ea typeface="宋体" panose="02010600030101010101" pitchFamily="2" charset="-122"/>
              </a:rPr>
              <a:t>t</a:t>
            </a:r>
            <a:r>
              <a:rPr lang="en-US" altLang="zh-CN" i="1" baseline="-25000" smtClean="0">
                <a:ea typeface="宋体" panose="02010600030101010101" pitchFamily="2" charset="-122"/>
              </a:rPr>
              <a:t>我</a:t>
            </a:r>
            <a:r>
              <a:rPr lang="en-US" altLang="zh-CN" smtClean="0">
                <a:ea typeface="宋体" panose="02010600030101010101" pitchFamily="2" charset="-122"/>
              </a:rPr>
              <a:t>= 属性泛化阈值。</a:t>
            </a:r>
            <a:r>
              <a:rPr lang="en-US" altLang="zh-CN" baseline="-25000" smtClean="0">
                <a:ea typeface="宋体" panose="02010600030101010101" pitchFamily="2" charset="-122"/>
              </a:rPr>
              <a:t>我</a:t>
            </a:r>
            <a:endParaRPr lang="en-US" altLang="zh-CN" smtClean="0">
              <a:ea typeface="宋体" panose="02010600030101010101" pitchFamily="2" charset="-122"/>
            </a:endParaRPr>
          </a:p>
          <a:p>
            <a:pPr lvl="1" eaLnBrk="1" hangingPunct="1">
              <a:lnSpc>
                <a:spcPct val="90000"/>
              </a:lnSpc>
            </a:pPr>
            <a:r>
              <a:rPr lang="en-US" altLang="zh-CN" i="1" smtClean="0">
                <a:ea typeface="宋体" panose="02010600030101010101" pitchFamily="2" charset="-122"/>
              </a:rPr>
              <a:t>R</a:t>
            </a:r>
            <a:r>
              <a:rPr lang="en-US" altLang="zh-CN" smtClean="0">
                <a:ea typeface="宋体" panose="02010600030101010101" pitchFamily="2" charset="-122"/>
              </a:rPr>
              <a:t>= 属性相关性阈值</a:t>
            </a: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04788" y="0"/>
            <a:ext cx="8726487" cy="944563"/>
          </a:xfrm>
        </p:spPr>
        <p:txBody>
          <a:bodyPr/>
          <a:lstStyle/>
          <a:p>
            <a:pPr eaLnBrk="1" hangingPunct="1"/>
            <a:r>
              <a:rPr lang="en-US" altLang="zh-CN" sz="2400" smtClean="0">
                <a:ea typeface="宋体" panose="02010600030101010101" pitchFamily="2" charset="-122"/>
              </a:rPr>
              <a:t>示例: 分析特性 (续</a:t>
            </a:r>
            <a:r>
              <a:rPr lang="en-US" altLang="zh-CN" sz="2400" smtClean="0">
                <a:latin typeface="Tahoma" panose="020B0604030504040204" pitchFamily="34" charset="0"/>
                <a:ea typeface="宋体" panose="02010600030101010101" pitchFamily="2" charset="-122"/>
              </a:rPr>
              <a:t>'</a:t>
            </a:r>
            <a:r>
              <a:rPr lang="en-US" altLang="zh-CN" sz="2400" smtClean="0">
                <a:ea typeface="宋体" panose="02010600030101010101" pitchFamily="2" charset="-122"/>
              </a:rPr>
              <a:t>d)</a:t>
            </a:r>
          </a:p>
        </p:txBody>
      </p:sp>
      <p:sp>
        <p:nvSpPr>
          <p:cNvPr id="49155" name="Rectangle 3"/>
          <p:cNvSpPr>
            <a:spLocks noGrp="1" noChangeArrowheads="1"/>
          </p:cNvSpPr>
          <p:nvPr>
            <p:ph type="body" idx="1"/>
          </p:nvPr>
        </p:nvSpPr>
        <p:spPr>
          <a:xfrm>
            <a:off x="309563" y="1416050"/>
            <a:ext cx="8569325" cy="4495800"/>
          </a:xfrm>
        </p:spPr>
        <p:txBody>
          <a:bodyPr/>
          <a:lstStyle/>
          <a:p>
            <a:pPr eaLnBrk="1" hangingPunct="1">
              <a:lnSpc>
                <a:spcPct val="110000"/>
              </a:lnSpc>
            </a:pPr>
            <a:r>
              <a:rPr lang="zh-CN" altLang="en-US" smtClean="0">
                <a:ea typeface="宋体" panose="02010600030101010101" pitchFamily="2" charset="-122"/>
              </a:rPr>
              <a:t>(一)</a:t>
            </a:r>
            <a:r>
              <a:rPr lang="en-US" altLang="zh-CN" smtClean="0">
                <a:ea typeface="宋体" panose="02010600030101010101" pitchFamily="2" charset="-122"/>
              </a:rPr>
              <a:t>数据采集</a:t>
            </a:r>
          </a:p>
          <a:p>
            <a:pPr lvl="1" eaLnBrk="1" hangingPunct="1">
              <a:lnSpc>
                <a:spcPct val="110000"/>
              </a:lnSpc>
            </a:pPr>
            <a:r>
              <a:rPr lang="en-US" altLang="zh-CN" smtClean="0">
                <a:ea typeface="宋体" panose="02010600030101010101" pitchFamily="2" charset="-122"/>
              </a:rPr>
              <a:t>目标班: 研究生</a:t>
            </a:r>
          </a:p>
          <a:p>
            <a:pPr lvl="1" eaLnBrk="1" hangingPunct="1">
              <a:lnSpc>
                <a:spcPct val="110000"/>
              </a:lnSpc>
            </a:pPr>
            <a:r>
              <a:rPr lang="en-US" altLang="zh-CN" smtClean="0">
                <a:ea typeface="宋体" panose="02010600030101010101" pitchFamily="2" charset="-122"/>
              </a:rPr>
              <a:t>对比班: 本科生</a:t>
            </a:r>
          </a:p>
          <a:p>
            <a:pPr eaLnBrk="1" hangingPunct="1">
              <a:lnSpc>
                <a:spcPct val="110000"/>
              </a:lnSpc>
            </a:pPr>
            <a:r>
              <a:rPr lang="en-US" altLang="zh-CN" smtClean="0">
                <a:ea typeface="宋体" panose="02010600030101010101" pitchFamily="2" charset="-122"/>
              </a:rPr>
              <a:t>2. 使用 u 的分析泛化</a:t>
            </a:r>
            <a:r>
              <a:rPr lang="en-US" altLang="zh-CN" baseline="-25000" smtClean="0">
                <a:ea typeface="宋体" panose="02010600030101010101" pitchFamily="2" charset="-122"/>
              </a:rPr>
              <a:t>我</a:t>
            </a:r>
            <a:endParaRPr lang="en-US" altLang="zh-CN" smtClean="0">
              <a:ea typeface="宋体" panose="02010600030101010101" pitchFamily="2" charset="-122"/>
            </a:endParaRPr>
          </a:p>
          <a:p>
            <a:pPr lvl="1" eaLnBrk="1" hangingPunct="1">
              <a:lnSpc>
                <a:spcPct val="110000"/>
              </a:lnSpc>
            </a:pPr>
            <a:r>
              <a:rPr lang="en-US" altLang="zh-CN" smtClean="0">
                <a:ea typeface="宋体" panose="02010600030101010101" pitchFamily="2" charset="-122"/>
              </a:rPr>
              <a:t>属性删除</a:t>
            </a:r>
          </a:p>
          <a:p>
            <a:pPr lvl="2" eaLnBrk="1" hangingPunct="1">
              <a:lnSpc>
                <a:spcPct val="110000"/>
              </a:lnSpc>
            </a:pPr>
            <a:r>
              <a:rPr lang="en-US" altLang="zh-CN" smtClean="0">
                <a:ea typeface="宋体" panose="02010600030101010101" pitchFamily="2" charset="-122"/>
              </a:rPr>
              <a:t>删除</a:t>
            </a:r>
            <a:r>
              <a:rPr lang="en-US" altLang="zh-CN" i="1" smtClean="0">
                <a:ea typeface="宋体" panose="02010600030101010101" pitchFamily="2" charset="-122"/>
              </a:rPr>
              <a:t>名字</a:t>
            </a:r>
            <a:r>
              <a:rPr lang="en-US" altLang="zh-CN" smtClean="0">
                <a:ea typeface="宋体" panose="02010600030101010101" pitchFamily="2" charset="-122"/>
              </a:rPr>
              <a:t>和</a:t>
            </a:r>
            <a:r>
              <a:rPr lang="en-US" altLang="zh-CN" i="1" smtClean="0">
                <a:ea typeface="宋体" panose="02010600030101010101" pitchFamily="2" charset="-122"/>
              </a:rPr>
              <a:t>电话 #</a:t>
            </a:r>
            <a:endParaRPr lang="en-US" altLang="zh-CN" smtClean="0">
              <a:ea typeface="宋体" panose="02010600030101010101" pitchFamily="2" charset="-122"/>
            </a:endParaRPr>
          </a:p>
          <a:p>
            <a:pPr lvl="1" eaLnBrk="1" hangingPunct="1">
              <a:lnSpc>
                <a:spcPct val="110000"/>
              </a:lnSpc>
            </a:pPr>
            <a:r>
              <a:rPr lang="en-US" altLang="zh-CN" smtClean="0">
                <a:ea typeface="宋体" panose="02010600030101010101" pitchFamily="2" charset="-122"/>
              </a:rPr>
              <a:t>属性泛化</a:t>
            </a:r>
          </a:p>
          <a:p>
            <a:pPr lvl="2" eaLnBrk="1" hangingPunct="1">
              <a:lnSpc>
                <a:spcPct val="110000"/>
              </a:lnSpc>
            </a:pPr>
            <a:r>
              <a:rPr lang="en-US" altLang="zh-CN" smtClean="0">
                <a:ea typeface="宋体" panose="02010600030101010101" pitchFamily="2" charset="-122"/>
              </a:rPr>
              <a:t>推广</a:t>
            </a:r>
            <a:r>
              <a:rPr lang="en-US" altLang="zh-CN" i="1" smtClean="0">
                <a:ea typeface="宋体" panose="02010600030101010101" pitchFamily="2" charset="-122"/>
              </a:rPr>
              <a:t>主要</a:t>
            </a:r>
            <a:r>
              <a:rPr lang="en-US" altLang="zh-CN" smtClean="0">
                <a:ea typeface="宋体" panose="02010600030101010101" pitchFamily="2" charset="-122"/>
              </a:rPr>
              <a:t>,</a:t>
            </a:r>
            <a:r>
              <a:rPr lang="en-US" altLang="zh-CN" i="1" smtClean="0">
                <a:ea typeface="宋体" panose="02010600030101010101" pitchFamily="2" charset="-122"/>
              </a:rPr>
              <a:t>出生地</a:t>
            </a:r>
            <a:r>
              <a:rPr lang="en-US" altLang="zh-CN" smtClean="0">
                <a:ea typeface="宋体" panose="02010600030101010101" pitchFamily="2" charset="-122"/>
              </a:rPr>
              <a:t>,</a:t>
            </a:r>
            <a:r>
              <a:rPr lang="en-US" altLang="zh-CN" i="1" smtClean="0">
                <a:ea typeface="宋体" panose="02010600030101010101" pitchFamily="2" charset="-122"/>
              </a:rPr>
              <a:t>出生日期</a:t>
            </a:r>
            <a:r>
              <a:rPr lang="en-US" altLang="zh-CN" smtClean="0">
                <a:ea typeface="宋体" panose="02010600030101010101" pitchFamily="2" charset="-122"/>
              </a:rPr>
              <a:t>和</a:t>
            </a:r>
            <a:r>
              <a:rPr lang="en-US" altLang="zh-CN" i="1" smtClean="0">
                <a:ea typeface="宋体" panose="02010600030101010101" pitchFamily="2" charset="-122"/>
              </a:rPr>
              <a:t>Gpa</a:t>
            </a:r>
          </a:p>
          <a:p>
            <a:pPr lvl="2" eaLnBrk="1" hangingPunct="1">
              <a:lnSpc>
                <a:spcPct val="110000"/>
              </a:lnSpc>
            </a:pPr>
            <a:r>
              <a:rPr lang="en-US" altLang="zh-CN" smtClean="0">
                <a:ea typeface="宋体" panose="02010600030101010101" pitchFamily="2" charset="-122"/>
              </a:rPr>
              <a:t>累积计数</a:t>
            </a:r>
          </a:p>
          <a:p>
            <a:pPr lvl="1" eaLnBrk="1" hangingPunct="1">
              <a:lnSpc>
                <a:spcPct val="110000"/>
              </a:lnSpc>
            </a:pPr>
            <a:r>
              <a:rPr lang="en-US" altLang="zh-CN" smtClean="0">
                <a:solidFill>
                  <a:schemeClr val="hlink"/>
                </a:solidFill>
                <a:ea typeface="宋体" panose="02010600030101010101" pitchFamily="2" charset="-122"/>
              </a:rPr>
              <a:t>候选人关系</a:t>
            </a:r>
            <a:r>
              <a:rPr lang="en-US" altLang="zh-CN" smtClean="0">
                <a:ea typeface="宋体" panose="02010600030101010101" pitchFamily="2" charset="-122"/>
              </a:rPr>
              <a:t>:</a:t>
            </a:r>
            <a:r>
              <a:rPr lang="en-US" altLang="zh-CN" i="1" smtClean="0">
                <a:ea typeface="宋体" panose="02010600030101010101" pitchFamily="2" charset="-122"/>
              </a:rPr>
              <a:t>性别</a:t>
            </a:r>
            <a:r>
              <a:rPr lang="en-US" altLang="zh-CN" smtClean="0">
                <a:ea typeface="宋体" panose="02010600030101010101" pitchFamily="2" charset="-122"/>
              </a:rPr>
              <a:t>,</a:t>
            </a:r>
            <a:r>
              <a:rPr lang="en-US" altLang="zh-CN" i="1" smtClean="0">
                <a:ea typeface="宋体" panose="02010600030101010101" pitchFamily="2" charset="-122"/>
              </a:rPr>
              <a:t>主要</a:t>
            </a:r>
            <a:r>
              <a:rPr lang="en-US" altLang="zh-CN" smtClean="0">
                <a:ea typeface="宋体" panose="02010600030101010101" pitchFamily="2" charset="-122"/>
              </a:rPr>
              <a:t>,</a:t>
            </a:r>
            <a:r>
              <a:rPr lang="en-US" altLang="zh-CN" i="1" smtClean="0">
                <a:ea typeface="宋体" panose="02010600030101010101" pitchFamily="2" charset="-122"/>
              </a:rPr>
              <a:t>出生 _ 国家</a:t>
            </a:r>
            <a:r>
              <a:rPr lang="en-US" altLang="zh-CN" smtClean="0">
                <a:ea typeface="宋体" panose="02010600030101010101" pitchFamily="2" charset="-122"/>
              </a:rPr>
              <a:t>,</a:t>
            </a:r>
            <a:r>
              <a:rPr lang="en-US" altLang="zh-CN" i="1" smtClean="0">
                <a:ea typeface="宋体" panose="02010600030101010101" pitchFamily="2" charset="-122"/>
              </a:rPr>
              <a:t>年龄范围</a:t>
            </a:r>
            <a:r>
              <a:rPr lang="en-US" altLang="zh-CN" smtClean="0">
                <a:ea typeface="宋体" panose="02010600030101010101" pitchFamily="2" charset="-122"/>
              </a:rPr>
              <a:t>和</a:t>
            </a:r>
            <a:r>
              <a:rPr lang="en-US" altLang="zh-CN" i="1" smtClean="0">
                <a:ea typeface="宋体" panose="02010600030101010101" pitchFamily="2" charset="-122"/>
              </a:rPr>
              <a:t>Gpa</a:t>
            </a:r>
            <a:endParaRPr lang="en-US" altLang="zh-CN" smtClean="0">
              <a:ea typeface="宋体" panose="02010600030101010101" pitchFamily="2" charset="-122"/>
            </a:endParaRPr>
          </a:p>
          <a:p>
            <a:pPr eaLnBrk="1" hangingPunct="1">
              <a:lnSpc>
                <a:spcPct val="110000"/>
              </a:lnSpc>
            </a:pPr>
            <a:endParaRPr lang="en-US" altLang="zh-CN" smtClean="0">
              <a:ea typeface="宋体" panose="02010600030101010101" pitchFamily="2" charset="-122"/>
            </a:endParaRPr>
          </a:p>
        </p:txBody>
      </p:sp>
    </p:spTree>
  </p:cSld>
  <p:clrMapOvr>
    <a:masterClrMapping/>
  </p:clrMapOvr>
  <p:transition>
    <p:zoom/>
  </p:transition>
</p:sld>
</file>

<file path=ppt/slides/slide24.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4988" y="403225"/>
            <a:ext cx="8229600" cy="609600"/>
          </a:xfrm>
        </p:spPr>
        <p:txBody>
          <a:bodyPr/>
          <a:lstStyle/>
          <a:p>
            <a:pPr eaLnBrk="1" hangingPunct="1"/>
            <a:r>
              <a:rPr lang="en-US" altLang="zh-CN" sz="2800" smtClean="0">
                <a:ea typeface="宋体" panose="02010600030101010101" pitchFamily="2" charset="-122"/>
              </a:rPr>
              <a:t>示例: 分析特性 (2)</a:t>
            </a:r>
          </a:p>
        </p:txBody>
      </p:sp>
      <p:graphicFrame>
        <p:nvGraphicFramePr>
          <p:cNvPr id="51203" name="Object 3"/>
          <p:cNvGraphicFramePr>
            <a:graphicFrameLocks noChangeAspect="1"/>
          </p:cNvGraphicFramePr>
          <p:nvPr/>
        </p:nvGraphicFramePr>
        <p:xfrm>
          <a:off x="1373188" y="1371600"/>
          <a:ext cx="6334125" cy="4033838"/>
        </p:xfrm>
        <a:graphic>
          <a:graphicData uri="http://schemas.openxmlformats.org/presentationml/2006/ole">
            <mc:AlternateContent xmlns:mc="http://schemas.openxmlformats.org/markup-compatibility/2006">
              <mc:Choice xmlns:v="urn:schemas-microsoft-com:vml" Requires="v">
                <p:oleObj spid="_x0000_s51207" name="Document" r:id="rId4" imgW="6507480" imgH="4066032" progId="Word.Document.8">
                  <p:embed/>
                </p:oleObj>
              </mc:Choice>
              <mc:Fallback>
                <p:oleObj name="Document" r:id="rId4" imgW="6507480" imgH="4066032"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3188" y="1371600"/>
                        <a:ext cx="6334125" cy="403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4" name="Text Box 4"/>
          <p:cNvSpPr txBox="1">
            <a:spLocks noChangeArrowheads="1"/>
          </p:cNvSpPr>
          <p:nvPr/>
        </p:nvSpPr>
        <p:spPr bwMode="auto">
          <a:xfrm>
            <a:off x="711200" y="3505200"/>
            <a:ext cx="6894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6"/>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sz="2000" b="1" i="1">
                <a:latin typeface="Times New Roman" panose="02020603050405020304" pitchFamily="18" charset="0"/>
                <a:ea typeface="宋体" panose="02010600030101010101" pitchFamily="2" charset="-122"/>
              </a:rPr>
              <a:t>目标班的候选人关系: 研究生 (</a:t>
            </a:r>
            <a:r>
              <a:rPr lang="en-US" altLang="zh-CN" sz="2000" b="1" i="1">
                <a:latin typeface="Times New Roman" panose="02020603050405020304" pitchFamily="18" charset="0"/>
                <a:ea typeface="宋体" panose="02010600030101010101" pitchFamily="2" charset="-122"/>
                <a:sym typeface="Symbol" panose="05050102010706020507" pitchFamily="18" charset="2"/>
              </a:rPr>
              <a:t> = 120)</a:t>
            </a:r>
            <a:endParaRPr lang="en-US" altLang="zh-CN" sz="2000">
              <a:latin typeface="Times New Roman" panose="02020603050405020304" pitchFamily="18" charset="0"/>
              <a:ea typeface="宋体" panose="02010600030101010101" pitchFamily="2" charset="-122"/>
            </a:endParaRPr>
          </a:p>
        </p:txBody>
      </p:sp>
      <p:graphicFrame>
        <p:nvGraphicFramePr>
          <p:cNvPr id="51205" name="Object 5"/>
          <p:cNvGraphicFramePr>
            <a:graphicFrameLocks noChangeAspect="1"/>
          </p:cNvGraphicFramePr>
          <p:nvPr/>
        </p:nvGraphicFramePr>
        <p:xfrm>
          <a:off x="1295400" y="3910013"/>
          <a:ext cx="6019800" cy="4002087"/>
        </p:xfrm>
        <a:graphic>
          <a:graphicData uri="http://schemas.openxmlformats.org/presentationml/2006/ole">
            <mc:AlternateContent xmlns:mc="http://schemas.openxmlformats.org/markup-compatibility/2006">
              <mc:Choice xmlns:v="urn:schemas-microsoft-com:vml" Requires="v">
                <p:oleObj spid="_x0000_s51208" name="Document" r:id="rId7" imgW="6041136" imgH="3800856" progId="Word.Document.8">
                  <p:embed/>
                </p:oleObj>
              </mc:Choice>
              <mc:Fallback>
                <p:oleObj name="Document" r:id="rId7" imgW="6041136" imgH="3800856" progId="Word.Document.8">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910013"/>
                        <a:ext cx="6019800" cy="400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6" name="Text Box 6"/>
          <p:cNvSpPr txBox="1">
            <a:spLocks noChangeArrowheads="1"/>
          </p:cNvSpPr>
          <p:nvPr/>
        </p:nvSpPr>
        <p:spPr bwMode="auto">
          <a:xfrm>
            <a:off x="198438" y="6126163"/>
            <a:ext cx="8537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6"/>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sz="2000" b="1" i="1">
                <a:latin typeface="Times New Roman" panose="02020603050405020304" pitchFamily="18" charset="0"/>
                <a:ea typeface="宋体" panose="02010600030101010101" pitchFamily="2" charset="-122"/>
              </a:rPr>
              <a:t>对比班的候选人关系: 本科生 (</a:t>
            </a:r>
            <a:r>
              <a:rPr lang="en-US" altLang="zh-CN" sz="2000" b="1" i="1">
                <a:latin typeface="Times New Roman" panose="02020603050405020304" pitchFamily="18" charset="0"/>
                <a:ea typeface="宋体" panose="02010600030101010101" pitchFamily="2" charset="-122"/>
                <a:sym typeface="Symbol" panose="05050102010706020507" pitchFamily="18" charset="2"/>
              </a:rPr>
              <a:t> = 130)</a:t>
            </a:r>
            <a:endParaRPr lang="en-US" altLang="zh-CN" sz="2000">
              <a:latin typeface="Times New Roman" panose="02020603050405020304" pitchFamily="18" charset="0"/>
              <a:ea typeface="宋体" panose="02010600030101010101" pitchFamily="2" charset="-122"/>
            </a:endParaRPr>
          </a:p>
        </p:txBody>
      </p:sp>
    </p:spTree>
  </p:cSld>
  <p:clrMapOvr>
    <a:masterClrMapping/>
  </p:clrMapOvr>
  <p:transition>
    <p:zoom/>
  </p:transition>
</p:sld>
</file>

<file path=ppt/slides/slide25.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228600" y="484188"/>
            <a:ext cx="8250238" cy="533400"/>
          </a:xfrm>
        </p:spPr>
        <p:txBody>
          <a:bodyPr/>
          <a:lstStyle/>
          <a:p>
            <a:pPr eaLnBrk="1" hangingPunct="1"/>
            <a:r>
              <a:rPr lang="en-US" altLang="zh-CN" sz="2800" smtClean="0">
                <a:ea typeface="宋体" panose="02010600030101010101" pitchFamily="2" charset="-122"/>
              </a:rPr>
              <a:t>示例: 分析特性 (3)</a:t>
            </a:r>
          </a:p>
        </p:txBody>
      </p:sp>
      <p:sp>
        <p:nvSpPr>
          <p:cNvPr id="53251" name="Rectangle 3"/>
          <p:cNvSpPr>
            <a:spLocks noGrp="1" noChangeArrowheads="1"/>
          </p:cNvSpPr>
          <p:nvPr>
            <p:ph type="body" idx="1"/>
          </p:nvPr>
        </p:nvSpPr>
        <p:spPr>
          <a:xfrm>
            <a:off x="685800" y="1600200"/>
            <a:ext cx="8077200" cy="4876800"/>
          </a:xfrm>
        </p:spPr>
        <p:txBody>
          <a:bodyPr/>
          <a:lstStyle/>
          <a:p>
            <a:pPr eaLnBrk="1" hangingPunct="1"/>
            <a:r>
              <a:rPr lang="zh-CN" altLang="en-US" smtClean="0">
                <a:ea typeface="宋体" panose="02010600030101010101" pitchFamily="2" charset="-122"/>
              </a:rPr>
              <a:t>(三) 有什么问题吗？</a:t>
            </a:r>
            <a:r>
              <a:rPr lang="en-US" altLang="zh-CN" smtClean="0">
                <a:ea typeface="宋体" panose="02010600030101010101" pitchFamily="2" charset="-122"/>
              </a:rPr>
              <a:t>相关性分析</a:t>
            </a:r>
          </a:p>
          <a:p>
            <a:pPr lvl="1" eaLnBrk="1" hangingPunct="1"/>
            <a:r>
              <a:rPr lang="en-US" altLang="zh-CN" smtClean="0">
                <a:ea typeface="宋体" panose="02010600030101010101" pitchFamily="2" charset="-122"/>
              </a:rPr>
              <a:t>计算对任意元组进行分类所需的预期信息</a:t>
            </a:r>
          </a:p>
          <a:p>
            <a:pPr eaLnBrk="1" hangingPunct="1"/>
            <a:endParaRPr lang="en-US" altLang="zh-CN" smtClean="0">
              <a:ea typeface="宋体" panose="02010600030101010101" pitchFamily="2" charset="-122"/>
            </a:endParaRPr>
          </a:p>
          <a:p>
            <a:pPr lvl="1" eaLnBrk="1" hangingPunct="1"/>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计算每个属性的熵: 例如。</a:t>
            </a:r>
            <a:r>
              <a:rPr lang="en-US" altLang="zh-CN" i="1" smtClean="0">
                <a:ea typeface="宋体" panose="02010600030101010101" pitchFamily="2" charset="-122"/>
              </a:rPr>
              <a:t>主要</a:t>
            </a:r>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zh-CN" altLang="en-US" smtClean="0">
              <a:ea typeface="宋体" panose="02010600030101010101" pitchFamily="2" charset="-122"/>
            </a:endParaRPr>
          </a:p>
        </p:txBody>
      </p:sp>
      <p:graphicFrame>
        <p:nvGraphicFramePr>
          <p:cNvPr id="53252" name="Object 4"/>
          <p:cNvGraphicFramePr>
            <a:graphicFrameLocks noChangeAspect="1"/>
          </p:cNvGraphicFramePr>
          <p:nvPr/>
        </p:nvGraphicFramePr>
        <p:xfrm>
          <a:off x="1566863" y="2603500"/>
          <a:ext cx="5976937" cy="606425"/>
        </p:xfrm>
        <a:graphic>
          <a:graphicData uri="http://schemas.openxmlformats.org/presentationml/2006/ole">
            <mc:AlternateContent xmlns:mc="http://schemas.openxmlformats.org/markup-compatibility/2006">
              <mc:Choice xmlns:v="urn:schemas-microsoft-com:vml" Requires="v">
                <p:oleObj spid="_x0000_s53262" name="Equation" r:id="rId4" imgW="3924300" imgH="393700" progId="Equation.3">
                  <p:embed/>
                </p:oleObj>
              </mc:Choice>
              <mc:Fallback>
                <p:oleObj name="Equation" r:id="rId4" imgW="3924300" imgH="393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6863" y="2603500"/>
                        <a:ext cx="5976937"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3" name="Object 5"/>
          <p:cNvGraphicFramePr>
            <a:graphicFrameLocks noChangeAspect="1"/>
          </p:cNvGraphicFramePr>
          <p:nvPr/>
        </p:nvGraphicFramePr>
        <p:xfrm>
          <a:off x="1323975" y="3933825"/>
          <a:ext cx="6740525" cy="4492625"/>
        </p:xfrm>
        <a:graphic>
          <a:graphicData uri="http://schemas.openxmlformats.org/presentationml/2006/ole">
            <mc:AlternateContent xmlns:mc="http://schemas.openxmlformats.org/markup-compatibility/2006">
              <mc:Choice xmlns:v="urn:schemas-microsoft-com:vml" Requires="v">
                <p:oleObj spid="_x0000_s53263" name="Document" r:id="rId6" imgW="6211824" imgH="4172712" progId="Word.Document.8">
                  <p:embed/>
                </p:oleObj>
              </mc:Choice>
              <mc:Fallback>
                <p:oleObj name="Document" r:id="rId6" imgW="6211824" imgH="4172712"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3975" y="3933825"/>
                        <a:ext cx="6740525" cy="449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4870" name="Group 6"/>
          <p:cNvGrpSpPr>
            <a:grpSpLocks/>
          </p:cNvGrpSpPr>
          <p:nvPr/>
        </p:nvGrpSpPr>
        <p:grpSpPr bwMode="auto">
          <a:xfrm>
            <a:off x="2943225" y="4098925"/>
            <a:ext cx="1981200" cy="1495425"/>
            <a:chOff x="1872" y="2880"/>
            <a:chExt cx="1248" cy="942"/>
          </a:xfrm>
        </p:grpSpPr>
        <p:sp>
          <p:nvSpPr>
            <p:cNvPr id="53258" name="Text Box 7"/>
            <p:cNvSpPr txBox="1">
              <a:spLocks noChangeArrowheads="1"/>
            </p:cNvSpPr>
            <p:nvPr/>
          </p:nvSpPr>
          <p:spPr bwMode="auto">
            <a:xfrm>
              <a:off x="1872" y="3456"/>
              <a:ext cx="124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8"/>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sz="1600">
                  <a:solidFill>
                    <a:schemeClr val="hlink"/>
                  </a:solidFill>
                  <a:latin typeface="Times New Roman" panose="02020603050405020304" pitchFamily="18" charset="0"/>
                  <a:ea typeface="宋体" panose="02010600030101010101" pitchFamily="2" charset="-122"/>
                </a:rPr>
                <a:t>"科学" 专业研究生人数</a:t>
              </a:r>
              <a:endParaRPr lang="en-US" altLang="zh-CN">
                <a:latin typeface="Times New Roman" panose="02020603050405020304" pitchFamily="18" charset="0"/>
                <a:ea typeface="宋体" panose="02010600030101010101" pitchFamily="2" charset="-122"/>
              </a:endParaRPr>
            </a:p>
          </p:txBody>
        </p:sp>
        <p:grpSp>
          <p:nvGrpSpPr>
            <p:cNvPr id="53259" name="Group 8"/>
            <p:cNvGrpSpPr>
              <a:grpSpLocks/>
            </p:cNvGrpSpPr>
            <p:nvPr/>
          </p:nvGrpSpPr>
          <p:grpSpPr bwMode="auto">
            <a:xfrm>
              <a:off x="2928" y="2880"/>
              <a:ext cx="192" cy="720"/>
              <a:chOff x="2928" y="2880"/>
              <a:chExt cx="192" cy="720"/>
            </a:xfrm>
          </p:grpSpPr>
          <p:sp>
            <p:nvSpPr>
              <p:cNvPr id="53260" name="Line 9"/>
              <p:cNvSpPr>
                <a:spLocks noChangeShapeType="1"/>
              </p:cNvSpPr>
              <p:nvPr/>
            </p:nvSpPr>
            <p:spPr bwMode="auto">
              <a:xfrm>
                <a:off x="3024" y="288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1" name="Line 10"/>
              <p:cNvSpPr>
                <a:spLocks noChangeShapeType="1"/>
              </p:cNvSpPr>
              <p:nvPr/>
            </p:nvSpPr>
            <p:spPr bwMode="auto">
              <a:xfrm flipH="1">
                <a:off x="2928" y="2880"/>
                <a:ext cx="192"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64875" name="Group 11"/>
          <p:cNvGrpSpPr>
            <a:grpSpLocks/>
          </p:cNvGrpSpPr>
          <p:nvPr/>
        </p:nvGrpSpPr>
        <p:grpSpPr bwMode="auto">
          <a:xfrm>
            <a:off x="5610225" y="4084638"/>
            <a:ext cx="2362200" cy="1647825"/>
            <a:chOff x="3552" y="2880"/>
            <a:chExt cx="1488" cy="1038"/>
          </a:xfrm>
        </p:grpSpPr>
        <p:sp>
          <p:nvSpPr>
            <p:cNvPr id="53256" name="Line 12"/>
            <p:cNvSpPr>
              <a:spLocks noChangeShapeType="1"/>
            </p:cNvSpPr>
            <p:nvPr/>
          </p:nvSpPr>
          <p:spPr bwMode="auto">
            <a:xfrm>
              <a:off x="3552" y="2880"/>
              <a:ext cx="192"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7" name="Text Box 13"/>
            <p:cNvSpPr txBox="1">
              <a:spLocks noChangeArrowheads="1"/>
            </p:cNvSpPr>
            <p:nvPr/>
          </p:nvSpPr>
          <p:spPr bwMode="auto">
            <a:xfrm>
              <a:off x="3552" y="3552"/>
              <a:ext cx="148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8"/>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sz="1600">
                  <a:solidFill>
                    <a:schemeClr val="hlink"/>
                  </a:solidFill>
                  <a:latin typeface="Times New Roman" panose="02020603050405020304" pitchFamily="18" charset="0"/>
                  <a:ea typeface="宋体" panose="02010600030101010101" pitchFamily="2" charset="-122"/>
                </a:rPr>
                <a:t>"科学" 专业本科生人数</a:t>
              </a:r>
              <a:endParaRPr lang="en-US" altLang="zh-CN">
                <a:latin typeface="Times New Roman" panose="02020603050405020304" pitchFamily="18"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64866"/>
                                        </p:tgtEl>
                                        <p:attrNameLst>
                                          <p:attrName>style.visibility</p:attrName>
                                        </p:attrNameLst>
                                      </p:cBhvr>
                                      <p:to>
                                        <p:strVal val="visible"/>
                                      </p:to>
                                    </p:set>
                                    <p:animEffect transition="in" filter="checkerboard(across)">
                                      <p:cBhvr>
                                        <p:cTn id="7" dur="500"/>
                                        <p:tgtEl>
                                          <p:spTgt spid="164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64870"/>
                                        </p:tgtEl>
                                        <p:attrNameLst>
                                          <p:attrName>style.visibility</p:attrName>
                                        </p:attrNameLst>
                                      </p:cBhvr>
                                      <p:to>
                                        <p:strVal val="visible"/>
                                      </p:to>
                                    </p:set>
                                    <p:anim calcmode="lin" valueType="num">
                                      <p:cBhvr additive="base">
                                        <p:cTn id="12" dur="500" fill="hold"/>
                                        <p:tgtEl>
                                          <p:spTgt spid="164870"/>
                                        </p:tgtEl>
                                        <p:attrNameLst>
                                          <p:attrName>ppt_x</p:attrName>
                                        </p:attrNameLst>
                                      </p:cBhvr>
                                      <p:tavLst>
                                        <p:tav tm="0">
                                          <p:val>
                                            <p:strVal val="0-#ppt_w/2"/>
                                          </p:val>
                                        </p:tav>
                                        <p:tav tm="100000">
                                          <p:val>
                                            <p:strVal val="#ppt_x"/>
                                          </p:val>
                                        </p:tav>
                                      </p:tavLst>
                                    </p:anim>
                                    <p:anim calcmode="lin" valueType="num">
                                      <p:cBhvr additive="base">
                                        <p:cTn id="13" dur="500" fill="hold"/>
                                        <p:tgtEl>
                                          <p:spTgt spid="16487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64875"/>
                                        </p:tgtEl>
                                        <p:attrNameLst>
                                          <p:attrName>style.visibility</p:attrName>
                                        </p:attrNameLst>
                                      </p:cBhvr>
                                      <p:to>
                                        <p:strVal val="visible"/>
                                      </p:to>
                                    </p:set>
                                    <p:anim calcmode="lin" valueType="num">
                                      <p:cBhvr additive="base">
                                        <p:cTn id="18" dur="500" fill="hold"/>
                                        <p:tgtEl>
                                          <p:spTgt spid="164875"/>
                                        </p:tgtEl>
                                        <p:attrNameLst>
                                          <p:attrName>ppt_x</p:attrName>
                                        </p:attrNameLst>
                                      </p:cBhvr>
                                      <p:tavLst>
                                        <p:tav tm="0">
                                          <p:val>
                                            <p:strVal val="0-#ppt_w/2"/>
                                          </p:val>
                                        </p:tav>
                                        <p:tav tm="100000">
                                          <p:val>
                                            <p:strVal val="#ppt_x"/>
                                          </p:val>
                                        </p:tav>
                                      </p:tavLst>
                                    </p:anim>
                                    <p:anim calcmode="lin" valueType="num">
                                      <p:cBhvr additive="base">
                                        <p:cTn id="19" dur="500" fill="hold"/>
                                        <p:tgtEl>
                                          <p:spTgt spid="1648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utoUpdateAnimBg="0"/>
    </p:bldLst>
  </p:timing>
</p:sld>
</file>

<file path=ppt/slides/slide26.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25450" y="425450"/>
            <a:ext cx="8434388" cy="609600"/>
          </a:xfrm>
        </p:spPr>
        <p:txBody>
          <a:bodyPr/>
          <a:lstStyle/>
          <a:p>
            <a:pPr eaLnBrk="1" hangingPunct="1"/>
            <a:r>
              <a:rPr lang="en-US" altLang="zh-CN" sz="2800" smtClean="0">
                <a:ea typeface="宋体" panose="02010600030101010101" pitchFamily="2" charset="-122"/>
              </a:rPr>
              <a:t>示例: 分析特性 (4)</a:t>
            </a:r>
          </a:p>
        </p:txBody>
      </p:sp>
      <p:sp>
        <p:nvSpPr>
          <p:cNvPr id="55299" name="Rectangle 3"/>
          <p:cNvSpPr>
            <a:spLocks noGrp="1" noChangeArrowheads="1"/>
          </p:cNvSpPr>
          <p:nvPr>
            <p:ph type="body" idx="1"/>
          </p:nvPr>
        </p:nvSpPr>
        <p:spPr>
          <a:xfrm>
            <a:off x="685800" y="1441450"/>
            <a:ext cx="8077200" cy="4730750"/>
          </a:xfrm>
        </p:spPr>
        <p:txBody>
          <a:bodyPr/>
          <a:lstStyle/>
          <a:p>
            <a:pPr eaLnBrk="1" hangingPunct="1"/>
            <a:r>
              <a:rPr lang="en-US" altLang="zh-CN" smtClean="0">
                <a:ea typeface="宋体" panose="02010600030101010101" pitchFamily="2" charset="-122"/>
              </a:rPr>
              <a:t>如果根据属性对 s 进行分区, 则计算对给定样本进行分类所需的预期信息</a:t>
            </a: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r>
              <a:rPr lang="en-US" altLang="zh-CN" smtClean="0">
                <a:ea typeface="宋体" panose="02010600030101010101" pitchFamily="2" charset="-122"/>
              </a:rPr>
              <a:t>计算每个属性的信息增益</a:t>
            </a:r>
          </a:p>
          <a:p>
            <a:pPr eaLnBrk="1" hangingPunct="1">
              <a:buFontTx/>
              <a:buNone/>
            </a:pP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所有属性的信息增益</a:t>
            </a:r>
          </a:p>
          <a:p>
            <a:pPr eaLnBrk="1" hangingPunct="1">
              <a:buFontTx/>
              <a:buNone/>
            </a:pPr>
            <a:endParaRPr lang="zh-CN" altLang="en-US" smtClean="0">
              <a:ea typeface="宋体" panose="02010600030101010101" pitchFamily="2" charset="-122"/>
            </a:endParaRPr>
          </a:p>
        </p:txBody>
      </p:sp>
      <p:graphicFrame>
        <p:nvGraphicFramePr>
          <p:cNvPr id="55300" name="Object 4"/>
          <p:cNvGraphicFramePr>
            <a:graphicFrameLocks noChangeAspect="1"/>
          </p:cNvGraphicFramePr>
          <p:nvPr/>
        </p:nvGraphicFramePr>
        <p:xfrm>
          <a:off x="1444625" y="2770188"/>
          <a:ext cx="6489700" cy="622300"/>
        </p:xfrm>
        <a:graphic>
          <a:graphicData uri="http://schemas.openxmlformats.org/presentationml/2006/ole">
            <mc:AlternateContent xmlns:mc="http://schemas.openxmlformats.org/markup-compatibility/2006">
              <mc:Choice xmlns:v="urn:schemas-microsoft-com:vml" Requires="v">
                <p:oleObj spid="_x0000_s55303" name="Equation" r:id="rId4" imgW="4114800" imgH="393700" progId="Equation.3">
                  <p:embed/>
                </p:oleObj>
              </mc:Choice>
              <mc:Fallback>
                <p:oleObj name="Equation" r:id="rId4" imgW="4114800" imgH="393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625" y="2770188"/>
                        <a:ext cx="64897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1" name="Object 5"/>
          <p:cNvGraphicFramePr>
            <a:graphicFrameLocks noChangeAspect="1"/>
          </p:cNvGraphicFramePr>
          <p:nvPr/>
        </p:nvGraphicFramePr>
        <p:xfrm>
          <a:off x="2081213" y="3995738"/>
          <a:ext cx="4818062" cy="357187"/>
        </p:xfrm>
        <a:graphic>
          <a:graphicData uri="http://schemas.openxmlformats.org/presentationml/2006/ole">
            <mc:AlternateContent xmlns:mc="http://schemas.openxmlformats.org/markup-compatibility/2006">
              <mc:Choice xmlns:v="urn:schemas-microsoft-com:vml" Requires="v">
                <p:oleObj spid="_x0000_s55304" name="Equation" r:id="rId6" imgW="2692400" imgH="203200" progId="Equation.3">
                  <p:embed/>
                </p:oleObj>
              </mc:Choice>
              <mc:Fallback>
                <p:oleObj name="Equation" r:id="rId6" imgW="2692400" imgH="203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1213" y="3995738"/>
                        <a:ext cx="4818062"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2" name="Object 6"/>
          <p:cNvGraphicFramePr>
            <a:graphicFrameLocks noChangeAspect="1"/>
          </p:cNvGraphicFramePr>
          <p:nvPr/>
        </p:nvGraphicFramePr>
        <p:xfrm>
          <a:off x="1628775" y="4835525"/>
          <a:ext cx="7875588" cy="4044950"/>
        </p:xfrm>
        <a:graphic>
          <a:graphicData uri="http://schemas.openxmlformats.org/presentationml/2006/ole">
            <mc:AlternateContent xmlns:mc="http://schemas.openxmlformats.org/markup-compatibility/2006">
              <mc:Choice xmlns:v="urn:schemas-microsoft-com:vml" Requires="v">
                <p:oleObj spid="_x0000_s55305" name="Document" r:id="rId8" imgW="6214872" imgH="4047744" progId="Word.Document.8">
                  <p:embed/>
                </p:oleObj>
              </mc:Choice>
              <mc:Fallback>
                <p:oleObj name="Document" r:id="rId8" imgW="6214872" imgH="4047744" progId="Word.Document.8">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8775" y="4835525"/>
                        <a:ext cx="7875588" cy="404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27.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28638" y="379413"/>
            <a:ext cx="8081962" cy="609600"/>
          </a:xfrm>
        </p:spPr>
        <p:txBody>
          <a:bodyPr/>
          <a:lstStyle/>
          <a:p>
            <a:pPr eaLnBrk="1" hangingPunct="1">
              <a:tabLst>
                <a:tab pos="63500" algn="l"/>
              </a:tabLst>
            </a:pPr>
            <a:r>
              <a:rPr lang="en-US" altLang="zh-CN" sz="2800" smtClean="0">
                <a:ea typeface="宋体" panose="02010600030101010101" pitchFamily="2" charset="-122"/>
              </a:rPr>
              <a:t>示例: 分析特性 (5)</a:t>
            </a:r>
          </a:p>
        </p:txBody>
      </p:sp>
      <p:sp>
        <p:nvSpPr>
          <p:cNvPr id="57347" name="Rectangle 3"/>
          <p:cNvSpPr>
            <a:spLocks noGrp="1" noChangeArrowheads="1"/>
          </p:cNvSpPr>
          <p:nvPr>
            <p:ph type="body" idx="1"/>
          </p:nvPr>
        </p:nvSpPr>
        <p:spPr>
          <a:xfrm>
            <a:off x="549275" y="1517650"/>
            <a:ext cx="8077200" cy="4754563"/>
          </a:xfrm>
        </p:spPr>
        <p:txBody>
          <a:bodyPr/>
          <a:lstStyle/>
          <a:p>
            <a:pPr eaLnBrk="1" hangingPunct="1">
              <a:lnSpc>
                <a:spcPct val="70000"/>
              </a:lnSpc>
            </a:pPr>
            <a:r>
              <a:rPr lang="zh-CN" altLang="en-US" smtClean="0">
                <a:ea typeface="宋体" panose="02010600030101010101" pitchFamily="2" charset="-122"/>
              </a:rPr>
              <a:t>4. 我的工作是什么？</a:t>
            </a:r>
            <a:r>
              <a:rPr lang="en-US" altLang="zh-CN" smtClean="0">
                <a:ea typeface="宋体" panose="02010600030101010101" pitchFamily="2" charset="-122"/>
              </a:rPr>
              <a:t>初始工作关系 (w)</a:t>
            </a:r>
            <a:r>
              <a:rPr lang="en-US" altLang="zh-CN" baseline="-25000" smtClean="0">
                <a:ea typeface="宋体" panose="02010600030101010101" pitchFamily="2" charset="-122"/>
              </a:rPr>
              <a:t>0</a:t>
            </a:r>
            <a:r>
              <a:rPr lang="en-US" altLang="zh-CN" smtClean="0">
                <a:ea typeface="宋体" panose="02010600030101010101" pitchFamily="2" charset="-122"/>
              </a:rPr>
              <a:t>) 派生</a:t>
            </a:r>
          </a:p>
          <a:p>
            <a:pPr lvl="1" eaLnBrk="1" hangingPunct="1">
              <a:lnSpc>
                <a:spcPct val="70000"/>
              </a:lnSpc>
            </a:pPr>
            <a:r>
              <a:rPr lang="en-US" altLang="zh-CN" smtClean="0">
                <a:ea typeface="宋体" panose="02010600030101010101" pitchFamily="2" charset="-122"/>
              </a:rPr>
              <a:t>r = 0。1</a:t>
            </a:r>
          </a:p>
          <a:p>
            <a:pPr lvl="1" eaLnBrk="1" hangingPunct="1">
              <a:lnSpc>
                <a:spcPct val="70000"/>
              </a:lnSpc>
            </a:pPr>
            <a:r>
              <a:rPr lang="en-US" altLang="zh-CN" smtClean="0">
                <a:ea typeface="宋体" panose="02010600030101010101" pitchFamily="2" charset="-122"/>
              </a:rPr>
              <a:t>从候选关系中删除不相关的属性 = &gt; 删除</a:t>
            </a:r>
            <a:r>
              <a:rPr lang="en-US" altLang="zh-CN" i="1" smtClean="0">
                <a:ea typeface="宋体" panose="02010600030101010101" pitchFamily="2" charset="-122"/>
              </a:rPr>
              <a:t>性别</a:t>
            </a:r>
            <a:r>
              <a:rPr lang="en-US" altLang="zh-CN" smtClean="0">
                <a:ea typeface="宋体" panose="02010600030101010101" pitchFamily="2" charset="-122"/>
              </a:rPr>
              <a:t>,</a:t>
            </a:r>
            <a:r>
              <a:rPr lang="en-US" altLang="zh-CN" i="1" smtClean="0">
                <a:ea typeface="宋体" panose="02010600030101010101" pitchFamily="2" charset="-122"/>
              </a:rPr>
              <a:t>出生 _ 国家</a:t>
            </a:r>
            <a:endParaRPr lang="en-US" altLang="zh-CN" smtClean="0">
              <a:ea typeface="宋体" panose="02010600030101010101" pitchFamily="2" charset="-122"/>
            </a:endParaRPr>
          </a:p>
          <a:p>
            <a:pPr lvl="1" eaLnBrk="1" hangingPunct="1">
              <a:lnSpc>
                <a:spcPct val="70000"/>
              </a:lnSpc>
            </a:pPr>
            <a:r>
              <a:rPr lang="en-US" altLang="zh-CN" smtClean="0">
                <a:ea typeface="宋体" panose="02010600030101010101" pitchFamily="2" charset="-122"/>
              </a:rPr>
              <a:t>删除对比的班级候选人关系</a:t>
            </a:r>
          </a:p>
          <a:p>
            <a:pPr lvl="1" eaLnBrk="1" hangingPunct="1">
              <a:lnSpc>
                <a:spcPct val="70000"/>
              </a:lnSpc>
            </a:pPr>
            <a:endParaRPr lang="en-US" altLang="zh-CN" smtClean="0">
              <a:ea typeface="宋体" panose="02010600030101010101" pitchFamily="2" charset="-122"/>
            </a:endParaRPr>
          </a:p>
          <a:p>
            <a:pPr lvl="1" eaLnBrk="1" hangingPunct="1">
              <a:lnSpc>
                <a:spcPct val="70000"/>
              </a:lnSpc>
            </a:pPr>
            <a:endParaRPr lang="en-US" altLang="zh-CN" smtClean="0">
              <a:ea typeface="宋体" panose="02010600030101010101" pitchFamily="2" charset="-122"/>
            </a:endParaRPr>
          </a:p>
          <a:p>
            <a:pPr lvl="1" eaLnBrk="1" hangingPunct="1">
              <a:lnSpc>
                <a:spcPct val="70000"/>
              </a:lnSpc>
            </a:pPr>
            <a:endParaRPr lang="en-US" altLang="zh-CN" smtClean="0">
              <a:ea typeface="宋体" panose="02010600030101010101" pitchFamily="2" charset="-122"/>
            </a:endParaRPr>
          </a:p>
          <a:p>
            <a:pPr lvl="1" eaLnBrk="1" hangingPunct="1">
              <a:lnSpc>
                <a:spcPct val="70000"/>
              </a:lnSpc>
            </a:pPr>
            <a:endParaRPr lang="en-US" altLang="zh-CN" smtClean="0">
              <a:ea typeface="宋体" panose="02010600030101010101" pitchFamily="2" charset="-122"/>
            </a:endParaRPr>
          </a:p>
          <a:p>
            <a:pPr lvl="1" eaLnBrk="1" hangingPunct="1">
              <a:lnSpc>
                <a:spcPct val="70000"/>
              </a:lnSpc>
            </a:pPr>
            <a:endParaRPr lang="en-US" altLang="zh-CN" smtClean="0">
              <a:ea typeface="宋体" panose="02010600030101010101" pitchFamily="2" charset="-122"/>
            </a:endParaRPr>
          </a:p>
          <a:p>
            <a:pPr eaLnBrk="1" hangingPunct="1">
              <a:lnSpc>
                <a:spcPct val="70000"/>
              </a:lnSpc>
            </a:pPr>
            <a:endParaRPr lang="en-US" altLang="zh-CN" smtClean="0">
              <a:ea typeface="宋体" panose="02010600030101010101" pitchFamily="2" charset="-122"/>
            </a:endParaRPr>
          </a:p>
          <a:p>
            <a:pPr eaLnBrk="1" hangingPunct="1">
              <a:lnSpc>
                <a:spcPct val="70000"/>
              </a:lnSpc>
            </a:pPr>
            <a:endParaRPr lang="en-US" altLang="zh-CN" smtClean="0">
              <a:ea typeface="宋体" panose="02010600030101010101" pitchFamily="2" charset="-122"/>
            </a:endParaRPr>
          </a:p>
          <a:p>
            <a:pPr eaLnBrk="1" hangingPunct="1">
              <a:lnSpc>
                <a:spcPct val="70000"/>
              </a:lnSpc>
            </a:pPr>
            <a:endParaRPr lang="en-US" altLang="zh-CN" smtClean="0">
              <a:ea typeface="宋体" panose="02010600030101010101" pitchFamily="2" charset="-122"/>
            </a:endParaRPr>
          </a:p>
          <a:p>
            <a:pPr eaLnBrk="1" hangingPunct="1">
              <a:lnSpc>
                <a:spcPct val="70000"/>
              </a:lnSpc>
            </a:pPr>
            <a:r>
              <a:rPr lang="en-US" altLang="zh-CN" smtClean="0">
                <a:ea typeface="宋体" panose="02010600030101010101" pitchFamily="2" charset="-122"/>
              </a:rPr>
              <a:t>5. 在 w 上执行面向属性的归纳</a:t>
            </a:r>
            <a:r>
              <a:rPr lang="en-US" altLang="zh-CN" baseline="-25000" smtClean="0">
                <a:ea typeface="宋体" panose="02010600030101010101" pitchFamily="2" charset="-122"/>
              </a:rPr>
              <a:t>0</a:t>
            </a:r>
            <a:r>
              <a:rPr lang="en-US" altLang="zh-CN" smtClean="0">
                <a:ea typeface="宋体" panose="02010600030101010101" pitchFamily="2" charset="-122"/>
              </a:rPr>
              <a:t>使用 t</a:t>
            </a:r>
            <a:r>
              <a:rPr lang="en-US" altLang="zh-CN" baseline="-25000" smtClean="0">
                <a:ea typeface="宋体" panose="02010600030101010101" pitchFamily="2" charset="-122"/>
              </a:rPr>
              <a:t>我</a:t>
            </a:r>
            <a:endParaRPr lang="en-US" altLang="zh-CN" smtClean="0">
              <a:ea typeface="宋体" panose="02010600030101010101" pitchFamily="2" charset="-122"/>
            </a:endParaRPr>
          </a:p>
        </p:txBody>
      </p:sp>
      <p:graphicFrame>
        <p:nvGraphicFramePr>
          <p:cNvPr id="57348" name="Object 4"/>
          <p:cNvGraphicFramePr>
            <a:graphicFrameLocks noChangeAspect="1"/>
          </p:cNvGraphicFramePr>
          <p:nvPr/>
        </p:nvGraphicFramePr>
        <p:xfrm>
          <a:off x="1473200" y="3128963"/>
          <a:ext cx="7477125" cy="4757737"/>
        </p:xfrm>
        <a:graphic>
          <a:graphicData uri="http://schemas.openxmlformats.org/presentationml/2006/ole">
            <mc:AlternateContent xmlns:mc="http://schemas.openxmlformats.org/markup-compatibility/2006">
              <mc:Choice xmlns:v="urn:schemas-microsoft-com:vml" Requires="v">
                <p:oleObj spid="_x0000_s57350" name="Document" r:id="rId4" imgW="6242304" imgH="4062984" progId="Word.Document.8">
                  <p:embed/>
                </p:oleObj>
              </mc:Choice>
              <mc:Fallback>
                <p:oleObj name="Document" r:id="rId4" imgW="6242304" imgH="406298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3128963"/>
                        <a:ext cx="7477125" cy="475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49" name="Text Box 5"/>
          <p:cNvSpPr txBox="1">
            <a:spLocks noChangeArrowheads="1"/>
          </p:cNvSpPr>
          <p:nvPr/>
        </p:nvSpPr>
        <p:spPr bwMode="auto">
          <a:xfrm>
            <a:off x="930275" y="5246688"/>
            <a:ext cx="6742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6"/>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sz="2000" b="1">
                <a:latin typeface="Times New Roman" panose="02020603050405020304" pitchFamily="18" charset="0"/>
                <a:ea typeface="宋体" panose="02010600030101010101" pitchFamily="2" charset="-122"/>
              </a:rPr>
              <a:t>初始目标类工作关系 w</a:t>
            </a:r>
            <a:r>
              <a:rPr lang="en-US" altLang="zh-CN" sz="2000" b="1" baseline="-25000">
                <a:latin typeface="Times New Roman" panose="02020603050405020304" pitchFamily="18" charset="0"/>
                <a:ea typeface="宋体" panose="02010600030101010101" pitchFamily="2" charset="-122"/>
              </a:rPr>
              <a:t>0</a:t>
            </a:r>
            <a:r>
              <a:rPr lang="en-US" altLang="zh-CN" sz="2000" b="1">
                <a:latin typeface="Times New Roman" panose="02020603050405020304" pitchFamily="18" charset="0"/>
                <a:ea typeface="宋体" panose="02010600030101010101" pitchFamily="2" charset="-122"/>
              </a:rPr>
              <a:t>研究生: 研究生</a:t>
            </a:r>
            <a:endParaRPr lang="en-US" altLang="zh-CN" sz="2000">
              <a:latin typeface="Times New Roman" panose="02020603050405020304" pitchFamily="18" charset="0"/>
              <a:ea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96888" y="182563"/>
            <a:ext cx="7872412" cy="1066800"/>
          </a:xfrm>
          <a:noFill/>
        </p:spPr>
        <p:txBody>
          <a:bodyPr lIns="92075" tIns="46038" rIns="92075" bIns="46038" anchor="ctr"/>
          <a:lstStyle/>
          <a:p>
            <a:pPr eaLnBrk="1" hangingPunct="1"/>
            <a:r>
              <a:rPr lang="en-US" altLang="zh-CN" sz="2800" smtClean="0">
                <a:ea typeface="宋体" panose="02010600030101010101" pitchFamily="2" charset="-122"/>
              </a:rPr>
              <a:t>概念描述: 特征与比较</a:t>
            </a:r>
          </a:p>
        </p:txBody>
      </p:sp>
      <p:sp>
        <p:nvSpPr>
          <p:cNvPr id="59395" name="Rectangle 3"/>
          <p:cNvSpPr>
            <a:spLocks noGrp="1" noChangeArrowheads="1"/>
          </p:cNvSpPr>
          <p:nvPr>
            <p:ph type="body" idx="1"/>
          </p:nvPr>
        </p:nvSpPr>
        <p:spPr>
          <a:xfrm>
            <a:off x="514350" y="1484313"/>
            <a:ext cx="8382000" cy="4648200"/>
          </a:xfrm>
          <a:noFill/>
        </p:spPr>
        <p:txBody>
          <a:bodyPr lIns="92075" tIns="46038" rIns="92075" bIns="46038"/>
          <a:lstStyle/>
          <a:p>
            <a:pPr eaLnBrk="1" hangingPunct="1">
              <a:lnSpc>
                <a:spcPct val="110000"/>
              </a:lnSpc>
            </a:pPr>
            <a:r>
              <a:rPr lang="en-US" altLang="zh-CN" smtClean="0">
                <a:ea typeface="宋体" panose="02010600030101010101" pitchFamily="2" charset="-122"/>
              </a:rPr>
              <a:t>什么是概念描述？</a:t>
            </a:r>
          </a:p>
          <a:p>
            <a:pPr eaLnBrk="1" hangingPunct="1">
              <a:lnSpc>
                <a:spcPct val="110000"/>
              </a:lnSpc>
            </a:pPr>
            <a:r>
              <a:rPr lang="en-US" altLang="zh-CN" smtClean="0">
                <a:ea typeface="宋体" panose="02010600030101010101" pitchFamily="2" charset="-122"/>
              </a:rPr>
              <a:t>基于数据的泛化和摘要表征</a:t>
            </a:r>
          </a:p>
          <a:p>
            <a:pPr eaLnBrk="1" hangingPunct="1">
              <a:lnSpc>
                <a:spcPct val="110000"/>
              </a:lnSpc>
            </a:pPr>
            <a:r>
              <a:rPr lang="en-US" altLang="zh-CN" smtClean="0">
                <a:ea typeface="宋体" panose="02010600030101010101" pitchFamily="2" charset="-122"/>
              </a:rPr>
              <a:t>分析表征: 属性相关性分析</a:t>
            </a:r>
          </a:p>
          <a:p>
            <a:pPr eaLnBrk="1" hangingPunct="1">
              <a:lnSpc>
                <a:spcPct val="110000"/>
              </a:lnSpc>
            </a:pPr>
            <a:r>
              <a:rPr lang="en-US" altLang="zh-CN" smtClean="0">
                <a:solidFill>
                  <a:schemeClr val="hlink"/>
                </a:solidFill>
                <a:ea typeface="宋体" panose="02010600030101010101" pitchFamily="2" charset="-122"/>
              </a:rPr>
              <a:t>挖掘类比较: 不同类之间的区分</a:t>
            </a:r>
          </a:p>
          <a:p>
            <a:pPr eaLnBrk="1" hangingPunct="1">
              <a:lnSpc>
                <a:spcPct val="110000"/>
              </a:lnSpc>
            </a:pPr>
            <a:r>
              <a:rPr lang="en-US" altLang="zh-CN" smtClean="0">
                <a:ea typeface="宋体" panose="02010600030101010101" pitchFamily="2" charset="-122"/>
              </a:rPr>
              <a:t>在大型数据库中挖掘描述性统计措施</a:t>
            </a:r>
          </a:p>
          <a:p>
            <a:pPr eaLnBrk="1" hangingPunct="1">
              <a:lnSpc>
                <a:spcPct val="110000"/>
              </a:lnSpc>
            </a:pPr>
            <a:r>
              <a:rPr lang="en-US" altLang="zh-CN" smtClean="0">
                <a:ea typeface="宋体" panose="02010600030101010101" pitchFamily="2" charset="-122"/>
              </a:rPr>
              <a:t>讨论</a:t>
            </a:r>
          </a:p>
          <a:p>
            <a:pPr eaLnBrk="1" hangingPunct="1">
              <a:lnSpc>
                <a:spcPct val="110000"/>
              </a:lnSpc>
            </a:pPr>
            <a:r>
              <a:rPr lang="en-US" altLang="zh-CN" smtClean="0">
                <a:ea typeface="宋体" panose="02010600030101010101" pitchFamily="2" charset="-122"/>
              </a:rPr>
              <a:t>总结</a:t>
            </a: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65125" y="457200"/>
            <a:ext cx="8431213" cy="762000"/>
          </a:xfrm>
          <a:noFill/>
        </p:spPr>
        <p:txBody>
          <a:bodyPr lIns="92075" tIns="46038" rIns="92075" bIns="46038" anchor="ctr"/>
          <a:lstStyle/>
          <a:p>
            <a:pPr eaLnBrk="1" hangingPunct="1"/>
            <a:r>
              <a:rPr lang="en-US" altLang="zh-CN" sz="2800" smtClean="0">
                <a:ea typeface="宋体" panose="02010600030101010101" pitchFamily="2" charset="-122"/>
              </a:rPr>
              <a:t>采矿类比较</a:t>
            </a:r>
          </a:p>
        </p:txBody>
      </p:sp>
      <p:sp>
        <p:nvSpPr>
          <p:cNvPr id="61443" name="Rectangle 3"/>
          <p:cNvSpPr>
            <a:spLocks noGrp="1" noChangeArrowheads="1"/>
          </p:cNvSpPr>
          <p:nvPr>
            <p:ph type="body" idx="1"/>
          </p:nvPr>
        </p:nvSpPr>
        <p:spPr>
          <a:xfrm>
            <a:off x="292100" y="1457325"/>
            <a:ext cx="8534400" cy="4953000"/>
          </a:xfrm>
          <a:noFill/>
        </p:spPr>
        <p:txBody>
          <a:bodyPr lIns="92075" tIns="46038" rIns="92075" bIns="46038"/>
          <a:lstStyle/>
          <a:p>
            <a:pPr eaLnBrk="1" hangingPunct="1">
              <a:lnSpc>
                <a:spcPct val="90000"/>
              </a:lnSpc>
              <a:buSzPct val="80000"/>
            </a:pPr>
            <a:r>
              <a:rPr lang="en-US" altLang="zh-CN" u="sng" smtClean="0">
                <a:ea typeface="宋体" panose="02010600030101010101" pitchFamily="2" charset="-122"/>
              </a:rPr>
              <a:t>比较：</a:t>
            </a:r>
            <a:r>
              <a:rPr lang="en-US" altLang="zh-CN" smtClean="0">
                <a:ea typeface="宋体" panose="02010600030101010101" pitchFamily="2" charset="-122"/>
              </a:rPr>
              <a:t>比较两个或多个类。</a:t>
            </a:r>
          </a:p>
          <a:p>
            <a:pPr eaLnBrk="1" hangingPunct="1">
              <a:lnSpc>
                <a:spcPct val="90000"/>
              </a:lnSpc>
              <a:buSzPct val="80000"/>
            </a:pPr>
            <a:r>
              <a:rPr lang="en-US" altLang="zh-CN" u="sng" smtClean="0">
                <a:ea typeface="宋体" panose="02010600030101010101" pitchFamily="2" charset="-122"/>
              </a:rPr>
              <a:t>方法：</a:t>
            </a:r>
            <a:r>
              <a:rPr lang="en-US" altLang="zh-CN" smtClean="0">
                <a:ea typeface="宋体" panose="02010600030101010101" pitchFamily="2" charset="-122"/>
              </a:rPr>
              <a:t> </a:t>
            </a:r>
          </a:p>
          <a:p>
            <a:pPr lvl="1" eaLnBrk="1" hangingPunct="1">
              <a:lnSpc>
                <a:spcPct val="90000"/>
              </a:lnSpc>
              <a:buSzPct val="80000"/>
            </a:pPr>
            <a:r>
              <a:rPr lang="en-US" altLang="zh-CN" smtClean="0">
                <a:ea typeface="宋体" panose="02010600030101010101" pitchFamily="2" charset="-122"/>
              </a:rPr>
              <a:t>将相关数据集划分为目标类和对比类</a:t>
            </a:r>
          </a:p>
          <a:p>
            <a:pPr lvl="1" eaLnBrk="1" hangingPunct="1">
              <a:lnSpc>
                <a:spcPct val="90000"/>
              </a:lnSpc>
              <a:buSzPct val="80000"/>
            </a:pPr>
            <a:r>
              <a:rPr lang="en-US" altLang="zh-CN" smtClean="0">
                <a:ea typeface="宋体" panose="02010600030101010101" pitchFamily="2" charset="-122"/>
              </a:rPr>
              <a:t>将这两个类泛化到相同的高级概念</a:t>
            </a:r>
          </a:p>
          <a:p>
            <a:pPr lvl="1" eaLnBrk="1" hangingPunct="1">
              <a:lnSpc>
                <a:spcPct val="90000"/>
              </a:lnSpc>
              <a:buSzPct val="80000"/>
            </a:pPr>
            <a:r>
              <a:rPr lang="en-US" altLang="zh-CN" smtClean="0">
                <a:ea typeface="宋体" panose="02010600030101010101" pitchFamily="2" charset="-122"/>
              </a:rPr>
              <a:t>将元组与相同的高级描述进行比较</a:t>
            </a:r>
          </a:p>
          <a:p>
            <a:pPr lvl="1" eaLnBrk="1" hangingPunct="1">
              <a:lnSpc>
                <a:spcPct val="90000"/>
              </a:lnSpc>
              <a:buSzPct val="80000"/>
            </a:pPr>
            <a:r>
              <a:rPr lang="en-US" altLang="zh-CN" smtClean="0">
                <a:ea typeface="宋体" panose="02010600030101010101" pitchFamily="2" charset="-122"/>
              </a:rPr>
              <a:t>为每个元组显示其描述和两个度量:</a:t>
            </a:r>
          </a:p>
          <a:p>
            <a:pPr lvl="2" eaLnBrk="1" hangingPunct="1">
              <a:lnSpc>
                <a:spcPct val="90000"/>
              </a:lnSpc>
              <a:buSzPct val="80000"/>
            </a:pPr>
            <a:r>
              <a:rPr lang="en-US" altLang="zh-CN" smtClean="0">
                <a:ea typeface="宋体" panose="02010600030101010101" pitchFamily="2" charset="-122"/>
              </a:rPr>
              <a:t>支持-在单个类中分发</a:t>
            </a:r>
          </a:p>
          <a:p>
            <a:pPr lvl="2" eaLnBrk="1" hangingPunct="1">
              <a:lnSpc>
                <a:spcPct val="90000"/>
              </a:lnSpc>
              <a:buSzPct val="80000"/>
            </a:pPr>
            <a:r>
              <a:rPr lang="en-US" altLang="zh-CN" smtClean="0">
                <a:ea typeface="宋体" panose="02010600030101010101" pitchFamily="2" charset="-122"/>
              </a:rPr>
              <a:t>比较-类之间的分布</a:t>
            </a:r>
          </a:p>
          <a:p>
            <a:pPr lvl="1" eaLnBrk="1" hangingPunct="1">
              <a:lnSpc>
                <a:spcPct val="90000"/>
              </a:lnSpc>
              <a:buSzPct val="80000"/>
            </a:pPr>
            <a:r>
              <a:rPr lang="en-US" altLang="zh-CN" smtClean="0">
                <a:ea typeface="宋体" panose="02010600030101010101" pitchFamily="2" charset="-122"/>
              </a:rPr>
              <a:t>突出具有强大判别特征的元组</a:t>
            </a:r>
          </a:p>
          <a:p>
            <a:pPr eaLnBrk="1" hangingPunct="1">
              <a:lnSpc>
                <a:spcPct val="90000"/>
              </a:lnSpc>
              <a:buSzPct val="80000"/>
            </a:pPr>
            <a:r>
              <a:rPr lang="en-US" altLang="zh-CN" u="sng" smtClean="0">
                <a:ea typeface="宋体" panose="02010600030101010101" pitchFamily="2" charset="-122"/>
              </a:rPr>
              <a:t>相关性分析:</a:t>
            </a:r>
            <a:endParaRPr lang="en-US" altLang="zh-CN" smtClean="0">
              <a:ea typeface="宋体" panose="02010600030101010101" pitchFamily="2" charset="-122"/>
            </a:endParaRPr>
          </a:p>
          <a:p>
            <a:pPr lvl="1" eaLnBrk="1" hangingPunct="1">
              <a:lnSpc>
                <a:spcPct val="90000"/>
              </a:lnSpc>
              <a:buSzPct val="80000"/>
            </a:pPr>
            <a:r>
              <a:rPr lang="en-US" altLang="zh-CN" smtClean="0">
                <a:ea typeface="宋体" panose="02010600030101010101" pitchFamily="2" charset="-122"/>
              </a:rPr>
              <a:t>查找最能区分不同类的属性 (要素)。</a:t>
            </a: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3863" y="304800"/>
            <a:ext cx="8110537" cy="914400"/>
          </a:xfrm>
          <a:noFill/>
        </p:spPr>
        <p:txBody>
          <a:bodyPr lIns="92075" tIns="46038" rIns="92075" bIns="46038" anchor="ctr"/>
          <a:lstStyle/>
          <a:p>
            <a:pPr eaLnBrk="1" hangingPunct="1"/>
            <a:r>
              <a:rPr lang="en-US" altLang="zh-CN" sz="2800" smtClean="0">
                <a:ea typeface="宋体" panose="02010600030101010101" pitchFamily="2" charset="-122"/>
              </a:rPr>
              <a:t>什么是概念描述？</a:t>
            </a:r>
            <a:endParaRPr lang="en-US" altLang="zh-CN" sz="2000" smtClean="0">
              <a:ea typeface="宋体" panose="02010600030101010101" pitchFamily="2" charset="-122"/>
            </a:endParaRPr>
          </a:p>
        </p:txBody>
      </p:sp>
      <p:sp>
        <p:nvSpPr>
          <p:cNvPr id="8195" name="Rectangle 3"/>
          <p:cNvSpPr>
            <a:spLocks noGrp="1" noChangeArrowheads="1"/>
          </p:cNvSpPr>
          <p:nvPr>
            <p:ph type="body" idx="1"/>
          </p:nvPr>
        </p:nvSpPr>
        <p:spPr>
          <a:xfrm>
            <a:off x="381000" y="1498600"/>
            <a:ext cx="8458200" cy="4978400"/>
          </a:xfrm>
          <a:noFill/>
        </p:spPr>
        <p:txBody>
          <a:bodyPr lIns="92075" tIns="46038" rIns="92075" bIns="46038"/>
          <a:lstStyle/>
          <a:p>
            <a:pPr eaLnBrk="1" hangingPunct="1"/>
            <a:r>
              <a:rPr lang="en-US" altLang="zh-CN" smtClean="0">
                <a:ea typeface="宋体" panose="02010600030101010101" pitchFamily="2" charset="-122"/>
              </a:rPr>
              <a:t>描述性与预测性数据挖掘</a:t>
            </a:r>
          </a:p>
          <a:p>
            <a:pPr lvl="1" eaLnBrk="1" hangingPunct="1"/>
            <a:r>
              <a:rPr lang="en-US" altLang="zh-CN" smtClean="0">
                <a:solidFill>
                  <a:schemeClr val="hlink"/>
                </a:solidFill>
                <a:ea typeface="宋体" panose="02010600030101010101" pitchFamily="2" charset="-122"/>
              </a:rPr>
              <a:t>描述性挖掘</a:t>
            </a:r>
            <a:r>
              <a:rPr lang="en-US" altLang="zh-CN" smtClean="0">
                <a:ea typeface="宋体" panose="02010600030101010101" pitchFamily="2" charset="-122"/>
              </a:rPr>
              <a:t>* 以简明、总结、信息丰富、歧视性的形式描述概念或与任务有关的数据集</a:t>
            </a:r>
          </a:p>
          <a:p>
            <a:pPr lvl="1" eaLnBrk="1" hangingPunct="1"/>
            <a:r>
              <a:rPr lang="en-US" altLang="zh-CN" smtClean="0">
                <a:solidFill>
                  <a:schemeClr val="hlink"/>
                </a:solidFill>
                <a:ea typeface="宋体" panose="02010600030101010101" pitchFamily="2" charset="-122"/>
              </a:rPr>
              <a:t>预测性采矿</a:t>
            </a:r>
            <a:r>
              <a:rPr lang="en-US" altLang="zh-CN" smtClean="0">
                <a:ea typeface="宋体" panose="02010600030101010101" pitchFamily="2" charset="-122"/>
              </a:rPr>
              <a:t>: 在数据和分析的基础上, 构建数据库模型, 预测未知数据的趋势和属性</a:t>
            </a:r>
          </a:p>
          <a:p>
            <a:pPr eaLnBrk="1" hangingPunct="1"/>
            <a:r>
              <a:rPr lang="en-US" altLang="zh-CN" smtClean="0">
                <a:ea typeface="宋体" panose="02010600030101010101" pitchFamily="2" charset="-122"/>
              </a:rPr>
              <a:t>概念描述:</a:t>
            </a:r>
          </a:p>
          <a:p>
            <a:pPr lvl="1" eaLnBrk="1" hangingPunct="1"/>
            <a:r>
              <a:rPr lang="en-US" altLang="zh-CN" u="sng" smtClean="0">
                <a:solidFill>
                  <a:schemeClr val="hlink"/>
                </a:solidFill>
                <a:ea typeface="宋体" panose="02010600030101010101" pitchFamily="2" charset="-122"/>
              </a:rPr>
              <a:t>表征</a:t>
            </a:r>
            <a:r>
              <a:rPr lang="en-US" altLang="zh-CN" smtClean="0">
                <a:ea typeface="宋体" panose="02010600030101010101" pitchFamily="2" charset="-122"/>
              </a:rPr>
              <a:t>: 对特定的数据收集作了简明和简洁的总结</a:t>
            </a:r>
          </a:p>
          <a:p>
            <a:pPr lvl="1" eaLnBrk="1" hangingPunct="1"/>
            <a:r>
              <a:rPr lang="en-US" altLang="zh-CN" u="sng" smtClean="0">
                <a:solidFill>
                  <a:schemeClr val="hlink"/>
                </a:solidFill>
                <a:ea typeface="宋体" panose="02010600030101010101" pitchFamily="2" charset="-122"/>
              </a:rPr>
              <a:t>比较</a:t>
            </a:r>
            <a:r>
              <a:rPr lang="en-US" altLang="zh-CN" smtClean="0">
                <a:ea typeface="宋体" panose="02010600030101010101" pitchFamily="2" charset="-122"/>
              </a:rPr>
              <a:t>: 提供比较两个或多个数据集合的说明</a:t>
            </a:r>
          </a:p>
        </p:txBody>
      </p:sp>
    </p:spTree>
  </p:cSld>
  <p:clrMapOvr>
    <a:masterClrMapping/>
  </p:clrMapOvr>
  <p:transition>
    <p:zoom/>
  </p:transition>
</p:sld>
</file>

<file path=ppt/slides/slide30.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示例: 分析比较</a:t>
            </a:r>
          </a:p>
        </p:txBody>
      </p:sp>
      <p:sp>
        <p:nvSpPr>
          <p:cNvPr id="63491" name="Rectangle 3"/>
          <p:cNvSpPr>
            <a:spLocks noGrp="1" noChangeArrowheads="1"/>
          </p:cNvSpPr>
          <p:nvPr>
            <p:ph type="body" idx="1"/>
          </p:nvPr>
        </p:nvSpPr>
        <p:spPr>
          <a:xfrm>
            <a:off x="593725" y="1325563"/>
            <a:ext cx="8077200" cy="4800600"/>
          </a:xfrm>
        </p:spPr>
        <p:txBody>
          <a:bodyPr/>
          <a:lstStyle/>
          <a:p>
            <a:pPr eaLnBrk="1" hangingPunct="1"/>
            <a:r>
              <a:rPr lang="en-US" altLang="zh-CN" smtClean="0">
                <a:ea typeface="宋体" panose="02010600030101010101" pitchFamily="2" charset="-122"/>
              </a:rPr>
              <a:t>任务</a:t>
            </a:r>
          </a:p>
          <a:p>
            <a:pPr lvl="1" eaLnBrk="1" hangingPunct="1"/>
            <a:r>
              <a:rPr lang="en-US" altLang="zh-CN" smtClean="0">
                <a:ea typeface="宋体" panose="02010600030101010101" pitchFamily="2" charset="-122"/>
              </a:rPr>
              <a:t>使用判别规则对研究生和本科生进行比较。</a:t>
            </a:r>
          </a:p>
          <a:p>
            <a:pPr lvl="1" eaLnBrk="1" hangingPunct="1"/>
            <a:r>
              <a:rPr lang="en-US" altLang="zh-CN" smtClean="0">
                <a:ea typeface="宋体" panose="02010600030101010101" pitchFamily="2" charset="-122"/>
              </a:rPr>
              <a:t>dmql 查询</a:t>
            </a:r>
          </a:p>
          <a:p>
            <a:pPr eaLnBrk="1" hangingPunct="1"/>
            <a:endParaRPr lang="en-US" altLang="zh-CN" smtClean="0">
              <a:ea typeface="宋体" panose="02010600030101010101" pitchFamily="2" charset="-122"/>
            </a:endParaRPr>
          </a:p>
          <a:p>
            <a:pPr eaLnBrk="1" hangingPunct="1"/>
            <a:endParaRPr lang="zh-CN" altLang="en-US" smtClean="0">
              <a:ea typeface="宋体" panose="02010600030101010101" pitchFamily="2" charset="-122"/>
            </a:endParaRPr>
          </a:p>
        </p:txBody>
      </p:sp>
      <p:sp>
        <p:nvSpPr>
          <p:cNvPr id="63492" name="Text Box 4"/>
          <p:cNvSpPr txBox="1">
            <a:spLocks noChangeArrowheads="1"/>
          </p:cNvSpPr>
          <p:nvPr/>
        </p:nvSpPr>
        <p:spPr bwMode="auto">
          <a:xfrm>
            <a:off x="-1539875" y="22510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endParaRPr lang="zh-CN" altLang="en-US">
              <a:latin typeface="Times New Roman" panose="02020603050405020304" pitchFamily="18" charset="0"/>
              <a:ea typeface="宋体" panose="02010600030101010101" pitchFamily="2" charset="-122"/>
            </a:endParaRPr>
          </a:p>
        </p:txBody>
      </p:sp>
      <p:sp>
        <p:nvSpPr>
          <p:cNvPr id="63493" name="Text Box 5"/>
          <p:cNvSpPr txBox="1">
            <a:spLocks noChangeArrowheads="1"/>
          </p:cNvSpPr>
          <p:nvPr/>
        </p:nvSpPr>
        <p:spPr bwMode="auto">
          <a:xfrm>
            <a:off x="1371600" y="3003550"/>
            <a:ext cx="7772400" cy="342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nSpc>
                <a:spcPct val="75000"/>
              </a:lnSpc>
              <a:buFontTx/>
              <a:buNone/>
            </a:pPr>
            <a:r>
              <a:rPr lang="en-US" altLang="zh-CN" b="1">
                <a:latin typeface="Times New Roman" panose="02020603050405020304" pitchFamily="18" charset="0"/>
                <a:ea typeface="宋体" panose="02010600030101010101" pitchFamily="2" charset="-122"/>
              </a:rPr>
              <a:t>使用</a:t>
            </a:r>
            <a:r>
              <a:rPr lang="en-US" altLang="zh-CN">
                <a:latin typeface="Times New Roman" panose="02020603050405020304" pitchFamily="18" charset="0"/>
                <a:ea typeface="宋体" panose="02010600030101010101" pitchFamily="2" charset="-122"/>
              </a:rPr>
              <a:t>大大学</a:t>
            </a:r>
          </a:p>
          <a:p>
            <a:pPr>
              <a:lnSpc>
                <a:spcPct val="75000"/>
              </a:lnSpc>
              <a:buFontTx/>
              <a:buNone/>
            </a:pPr>
            <a:r>
              <a:rPr lang="en-US" altLang="zh-CN" b="1">
                <a:latin typeface="Times New Roman" panose="02020603050405020304" pitchFamily="18" charset="0"/>
                <a:ea typeface="宋体" panose="02010600030101010101" pitchFamily="2" charset="-122"/>
              </a:rPr>
              <a:t>矿山比较作为</a:t>
            </a:r>
            <a:r>
              <a:rPr lang="en-US" altLang="zh-CN">
                <a:latin typeface="Times New Roman" panose="02020603050405020304" pitchFamily="18" charset="0"/>
                <a:ea typeface="宋体" panose="02010600030101010101" pitchFamily="2" charset="-122"/>
              </a:rPr>
              <a:t>"研究生 vs _ 本科生"</a:t>
            </a:r>
          </a:p>
          <a:p>
            <a:pPr>
              <a:lnSpc>
                <a:spcPct val="75000"/>
              </a:lnSpc>
              <a:buFontTx/>
              <a:buNone/>
            </a:pPr>
            <a:r>
              <a:rPr lang="en-US" altLang="zh-CN" b="1">
                <a:latin typeface="Times New Roman" panose="02020603050405020304" pitchFamily="18" charset="0"/>
                <a:ea typeface="宋体" panose="02010600030101010101" pitchFamily="2" charset="-122"/>
              </a:rPr>
              <a:t>与</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姓名、性别、专业、出生地、出生日期、住所、电话 #、gpa</a:t>
            </a:r>
            <a:endParaRPr lang="en-US" altLang="zh-CN">
              <a:latin typeface="Times New Roman" panose="02020603050405020304" pitchFamily="18" charset="0"/>
              <a:ea typeface="宋体" panose="02010600030101010101" pitchFamily="2" charset="-122"/>
            </a:endParaRPr>
          </a:p>
          <a:p>
            <a:pPr>
              <a:lnSpc>
                <a:spcPct val="75000"/>
              </a:lnSpc>
              <a:buFontTx/>
              <a:buNone/>
            </a:pPr>
            <a:r>
              <a:rPr lang="en-US" altLang="zh-CN" b="1">
                <a:latin typeface="Times New Roman" panose="02020603050405020304" pitchFamily="18" charset="0"/>
                <a:ea typeface="宋体" panose="02010600030101010101" pitchFamily="2" charset="-122"/>
              </a:rPr>
              <a:t>适用于</a:t>
            </a:r>
            <a:r>
              <a:rPr lang="en-US" altLang="zh-CN">
                <a:latin typeface="Times New Roman" panose="02020603050405020304" pitchFamily="18" charset="0"/>
                <a:ea typeface="宋体" panose="02010600030101010101" pitchFamily="2" charset="-122"/>
              </a:rPr>
              <a:t>"研究生"</a:t>
            </a:r>
          </a:p>
          <a:p>
            <a:pPr>
              <a:lnSpc>
                <a:spcPct val="75000"/>
              </a:lnSpc>
              <a:buFontTx/>
              <a:buNone/>
            </a:pPr>
            <a:r>
              <a:rPr lang="en-US" altLang="zh-CN" b="1">
                <a:latin typeface="Times New Roman" panose="02020603050405020304" pitchFamily="18" charset="0"/>
                <a:ea typeface="宋体" panose="02010600030101010101" pitchFamily="2" charset="-122"/>
              </a:rPr>
              <a:t>在哪里</a:t>
            </a:r>
            <a:r>
              <a:rPr lang="en-US" altLang="zh-CN">
                <a:latin typeface="Times New Roman" panose="02020603050405020304" pitchFamily="18" charset="0"/>
                <a:ea typeface="宋体" panose="02010600030101010101" pitchFamily="2" charset="-122"/>
              </a:rPr>
              <a:t>在 "毕业生" 中的地位</a:t>
            </a:r>
          </a:p>
          <a:p>
            <a:pPr>
              <a:lnSpc>
                <a:spcPct val="75000"/>
              </a:lnSpc>
              <a:buFontTx/>
              <a:buNone/>
            </a:pPr>
            <a:r>
              <a:rPr lang="en-US" altLang="zh-CN" b="1">
                <a:latin typeface="Times New Roman" panose="02020603050405020304" pitchFamily="18" charset="0"/>
                <a:ea typeface="宋体" panose="02010600030101010101" pitchFamily="2" charset="-122"/>
              </a:rPr>
              <a:t>与</a:t>
            </a:r>
            <a:r>
              <a:rPr lang="en-US" altLang="zh-CN">
                <a:latin typeface="Times New Roman" panose="02020603050405020304" pitchFamily="18" charset="0"/>
                <a:ea typeface="宋体" panose="02010600030101010101" pitchFamily="2" charset="-122"/>
              </a:rPr>
              <a:t>"本科生"</a:t>
            </a:r>
          </a:p>
          <a:p>
            <a:pPr>
              <a:lnSpc>
                <a:spcPct val="75000"/>
              </a:lnSpc>
              <a:buFontTx/>
              <a:buNone/>
            </a:pPr>
            <a:r>
              <a:rPr lang="en-US" altLang="zh-CN" b="1">
                <a:latin typeface="Times New Roman" panose="02020603050405020304" pitchFamily="18" charset="0"/>
                <a:ea typeface="宋体" panose="02010600030101010101" pitchFamily="2" charset="-122"/>
              </a:rPr>
              <a:t>在哪里</a:t>
            </a:r>
            <a:r>
              <a:rPr lang="en-US" altLang="zh-CN">
                <a:latin typeface="Times New Roman" panose="02020603050405020304" pitchFamily="18" charset="0"/>
                <a:ea typeface="宋体" panose="02010600030101010101" pitchFamily="2" charset="-122"/>
              </a:rPr>
              <a:t>在 "本科" 中的地位</a:t>
            </a:r>
          </a:p>
          <a:p>
            <a:pPr>
              <a:lnSpc>
                <a:spcPct val="75000"/>
              </a:lnSpc>
              <a:buFontTx/>
              <a:buNone/>
            </a:pPr>
            <a:r>
              <a:rPr lang="en-US" altLang="zh-CN" b="1">
                <a:latin typeface="Times New Roman" panose="02020603050405020304" pitchFamily="18" charset="0"/>
                <a:ea typeface="宋体" panose="02010600030101010101" pitchFamily="2" charset="-122"/>
              </a:rPr>
              <a:t>分析</a:t>
            </a:r>
            <a:r>
              <a:rPr lang="en-US" altLang="zh-CN">
                <a:latin typeface="Times New Roman" panose="02020603050405020304" pitchFamily="18" charset="0"/>
                <a:ea typeface="宋体" panose="02010600030101010101" pitchFamily="2" charset="-122"/>
              </a:rPr>
              <a:t>计数%</a:t>
            </a:r>
          </a:p>
          <a:p>
            <a:pPr>
              <a:lnSpc>
                <a:spcPct val="75000"/>
              </a:lnSpc>
              <a:buFontTx/>
              <a:buNone/>
            </a:pPr>
            <a:r>
              <a:rPr lang="en-US" altLang="zh-CN" b="1">
                <a:latin typeface="Times New Roman" panose="02020603050405020304" pitchFamily="18" charset="0"/>
                <a:ea typeface="宋体" panose="02010600030101010101" pitchFamily="2" charset="-122"/>
              </a:rPr>
              <a:t>从</a:t>
            </a:r>
            <a:r>
              <a:rPr lang="en-US" altLang="zh-CN">
                <a:latin typeface="Times New Roman" panose="02020603050405020304" pitchFamily="18" charset="0"/>
                <a:ea typeface="宋体" panose="02010600030101010101" pitchFamily="2" charset="-122"/>
              </a:rPr>
              <a:t>学生</a:t>
            </a: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61950" y="457200"/>
            <a:ext cx="8421688" cy="609600"/>
          </a:xfrm>
        </p:spPr>
        <p:txBody>
          <a:bodyPr/>
          <a:lstStyle/>
          <a:p>
            <a:pPr eaLnBrk="1" hangingPunct="1"/>
            <a:r>
              <a:rPr lang="en-US" altLang="zh-CN" smtClean="0">
                <a:ea typeface="宋体" panose="02010600030101010101" pitchFamily="2" charset="-122"/>
              </a:rPr>
              <a:t>示例: 分析比较 (2)</a:t>
            </a:r>
          </a:p>
        </p:txBody>
      </p:sp>
      <p:sp>
        <p:nvSpPr>
          <p:cNvPr id="65539" name="Rectangle 3"/>
          <p:cNvSpPr>
            <a:spLocks noGrp="1" noChangeArrowheads="1"/>
          </p:cNvSpPr>
          <p:nvPr>
            <p:ph type="body" idx="1"/>
          </p:nvPr>
        </p:nvSpPr>
        <p:spPr/>
        <p:txBody>
          <a:bodyPr/>
          <a:lstStyle/>
          <a:p>
            <a:pPr eaLnBrk="1" hangingPunct="1">
              <a:lnSpc>
                <a:spcPct val="130000"/>
              </a:lnSpc>
            </a:pPr>
            <a:r>
              <a:rPr lang="en-US" altLang="zh-CN" smtClean="0">
                <a:ea typeface="宋体" panose="02010600030101010101" pitchFamily="2" charset="-122"/>
              </a:rPr>
              <a:t>给</a:t>
            </a:r>
          </a:p>
          <a:p>
            <a:pPr lvl="1" eaLnBrk="1" hangingPunct="1">
              <a:lnSpc>
                <a:spcPct val="130000"/>
              </a:lnSpc>
            </a:pPr>
            <a:r>
              <a:rPr lang="en-US" altLang="zh-CN" smtClean="0">
                <a:ea typeface="宋体" panose="02010600030101010101" pitchFamily="2" charset="-122"/>
              </a:rPr>
              <a:t>属性</a:t>
            </a:r>
            <a:r>
              <a:rPr lang="en-US" altLang="zh-CN" i="1" smtClean="0">
                <a:ea typeface="宋体" panose="02010600030101010101" pitchFamily="2" charset="-122"/>
              </a:rPr>
              <a:t>姓名、性别、专业、出生地、出生日期、住所、电话 #</a:t>
            </a:r>
            <a:r>
              <a:rPr lang="en-US" altLang="zh-CN" smtClean="0">
                <a:ea typeface="宋体" panose="02010600030101010101" pitchFamily="2" charset="-122"/>
              </a:rPr>
              <a:t>和</a:t>
            </a:r>
            <a:r>
              <a:rPr lang="en-US" altLang="zh-CN" i="1" smtClean="0">
                <a:ea typeface="宋体" panose="02010600030101010101" pitchFamily="2" charset="-122"/>
              </a:rPr>
              <a:t>Gpa</a:t>
            </a:r>
            <a:endParaRPr lang="en-US" altLang="zh-CN" smtClean="0">
              <a:ea typeface="宋体" panose="02010600030101010101" pitchFamily="2" charset="-122"/>
            </a:endParaRPr>
          </a:p>
          <a:p>
            <a:pPr lvl="1" eaLnBrk="1" hangingPunct="1">
              <a:lnSpc>
                <a:spcPct val="130000"/>
              </a:lnSpc>
            </a:pPr>
            <a:r>
              <a:rPr lang="en-US" altLang="zh-CN" i="1" smtClean="0">
                <a:ea typeface="宋体" panose="02010600030101010101" pitchFamily="2" charset="-122"/>
              </a:rPr>
              <a:t>gen (a</a:t>
            </a:r>
            <a:r>
              <a:rPr lang="en-US" altLang="zh-CN" baseline="-25000" smtClean="0">
                <a:ea typeface="宋体" panose="02010600030101010101" pitchFamily="2" charset="-122"/>
              </a:rPr>
              <a:t>我</a:t>
            </a:r>
            <a:r>
              <a:rPr lang="en-US" altLang="zh-CN" i="1" smtClean="0">
                <a:ea typeface="宋体" panose="02010600030101010101" pitchFamily="2" charset="-122"/>
              </a:rPr>
              <a:t>)</a:t>
            </a:r>
            <a:r>
              <a:rPr lang="en-US" altLang="zh-CN" smtClean="0">
                <a:ea typeface="宋体" panose="02010600030101010101" pitchFamily="2" charset="-122"/>
              </a:rPr>
              <a:t>= 属性上的概念层次结构</a:t>
            </a:r>
            <a:r>
              <a:rPr lang="en-US" altLang="zh-CN" baseline="-25000" smtClean="0">
                <a:ea typeface="宋体" panose="02010600030101010101" pitchFamily="2" charset="-122"/>
              </a:rPr>
              <a:t>我</a:t>
            </a:r>
            <a:endParaRPr lang="en-US" altLang="zh-CN" smtClean="0">
              <a:ea typeface="宋体" panose="02010600030101010101" pitchFamily="2" charset="-122"/>
            </a:endParaRPr>
          </a:p>
          <a:p>
            <a:pPr lvl="1" eaLnBrk="1" hangingPunct="1">
              <a:lnSpc>
                <a:spcPct val="130000"/>
              </a:lnSpc>
            </a:pPr>
            <a:r>
              <a:rPr lang="en-US" altLang="zh-CN" i="1" smtClean="0">
                <a:ea typeface="宋体" panose="02010600030101010101" pitchFamily="2" charset="-122"/>
              </a:rPr>
              <a:t>美国</a:t>
            </a:r>
            <a:r>
              <a:rPr lang="en-US" altLang="zh-CN" baseline="-25000" smtClean="0">
                <a:ea typeface="宋体" panose="02010600030101010101" pitchFamily="2" charset="-122"/>
              </a:rPr>
              <a:t>我</a:t>
            </a:r>
            <a:r>
              <a:rPr lang="en-US" altLang="zh-CN" smtClean="0">
                <a:ea typeface="宋体" panose="02010600030101010101" pitchFamily="2" charset="-122"/>
              </a:rPr>
              <a:t>= 属性的属性分析阈值</a:t>
            </a:r>
            <a:r>
              <a:rPr lang="en-US" altLang="zh-CN" baseline="-25000" smtClean="0">
                <a:ea typeface="宋体" panose="02010600030101010101" pitchFamily="2" charset="-122"/>
              </a:rPr>
              <a:t>我</a:t>
            </a:r>
            <a:endParaRPr lang="en-US" altLang="zh-CN" smtClean="0">
              <a:ea typeface="宋体" panose="02010600030101010101" pitchFamily="2" charset="-122"/>
            </a:endParaRPr>
          </a:p>
          <a:p>
            <a:pPr lvl="1" eaLnBrk="1" hangingPunct="1">
              <a:lnSpc>
                <a:spcPct val="130000"/>
              </a:lnSpc>
            </a:pPr>
            <a:r>
              <a:rPr lang="en-US" altLang="zh-CN" i="1" smtClean="0">
                <a:ea typeface="宋体" panose="02010600030101010101" pitchFamily="2" charset="-122"/>
              </a:rPr>
              <a:t>t</a:t>
            </a:r>
            <a:r>
              <a:rPr lang="en-US" altLang="zh-CN" baseline="-25000" smtClean="0">
                <a:ea typeface="宋体" panose="02010600030101010101" pitchFamily="2" charset="-122"/>
              </a:rPr>
              <a:t>我</a:t>
            </a:r>
            <a:r>
              <a:rPr lang="en-US" altLang="zh-CN" smtClean="0">
                <a:ea typeface="宋体" panose="02010600030101010101" pitchFamily="2" charset="-122"/>
              </a:rPr>
              <a:t>= 属性泛化阈值的属性</a:t>
            </a:r>
            <a:r>
              <a:rPr lang="en-US" altLang="zh-CN" baseline="-25000" smtClean="0">
                <a:ea typeface="宋体" panose="02010600030101010101" pitchFamily="2" charset="-122"/>
              </a:rPr>
              <a:t>我</a:t>
            </a:r>
            <a:endParaRPr lang="en-US" altLang="zh-CN" smtClean="0">
              <a:ea typeface="宋体" panose="02010600030101010101" pitchFamily="2" charset="-122"/>
            </a:endParaRPr>
          </a:p>
          <a:p>
            <a:pPr lvl="1" eaLnBrk="1" hangingPunct="1">
              <a:lnSpc>
                <a:spcPct val="130000"/>
              </a:lnSpc>
            </a:pPr>
            <a:r>
              <a:rPr lang="en-US" altLang="zh-CN" i="1" smtClean="0">
                <a:ea typeface="宋体" panose="02010600030101010101" pitchFamily="2" charset="-122"/>
              </a:rPr>
              <a:t>R</a:t>
            </a:r>
            <a:r>
              <a:rPr lang="en-US" altLang="zh-CN" smtClean="0">
                <a:ea typeface="宋体" panose="02010600030101010101" pitchFamily="2" charset="-122"/>
              </a:rPr>
              <a:t>= 属性相关性阈值</a:t>
            </a:r>
          </a:p>
          <a:p>
            <a:pPr eaLnBrk="1" hangingPunct="1">
              <a:lnSpc>
                <a:spcPct val="130000"/>
              </a:lnSpc>
            </a:pPr>
            <a:endParaRPr lang="en-US" altLang="zh-CN" smtClean="0">
              <a:ea typeface="宋体" panose="02010600030101010101" pitchFamily="2" charset="-122"/>
            </a:endParaRPr>
          </a:p>
          <a:p>
            <a:pPr eaLnBrk="1" hangingPunct="1">
              <a:lnSpc>
                <a:spcPct val="130000"/>
              </a:lnSpc>
            </a:pPr>
            <a:endParaRPr lang="en-US" altLang="zh-CN" smtClean="0">
              <a:ea typeface="宋体" panose="02010600030101010101" pitchFamily="2" charset="-122"/>
            </a:endParaRPr>
          </a:p>
          <a:p>
            <a:pPr lvl="1" eaLnBrk="1" hangingPunct="1">
              <a:lnSpc>
                <a:spcPct val="130000"/>
              </a:lnSpc>
            </a:pPr>
            <a:endParaRPr lang="en-US" altLang="zh-CN" smtClean="0">
              <a:ea typeface="宋体" panose="02010600030101010101" pitchFamily="2" charset="-122"/>
            </a:endParaRPr>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示例: 分析比较 (3)</a:t>
            </a:r>
          </a:p>
        </p:txBody>
      </p:sp>
      <p:sp>
        <p:nvSpPr>
          <p:cNvPr id="67587"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(一)</a:t>
            </a:r>
            <a:r>
              <a:rPr lang="en-US" altLang="zh-CN" smtClean="0">
                <a:ea typeface="宋体" panose="02010600030101010101" pitchFamily="2" charset="-122"/>
              </a:rPr>
              <a:t>数据采集</a:t>
            </a:r>
          </a:p>
          <a:p>
            <a:pPr lvl="1" eaLnBrk="1" hangingPunct="1"/>
            <a:r>
              <a:rPr lang="en-US" altLang="zh-CN" smtClean="0">
                <a:ea typeface="宋体" panose="02010600030101010101" pitchFamily="2" charset="-122"/>
              </a:rPr>
              <a:t>目标和对比类</a:t>
            </a:r>
          </a:p>
          <a:p>
            <a:pPr lvl="1" eaLnBrk="1" hangingPunct="1"/>
            <a:endParaRPr lang="en-US" altLang="zh-CN" smtClean="0">
              <a:ea typeface="宋体" panose="02010600030101010101" pitchFamily="2" charset="-122"/>
            </a:endParaRPr>
          </a:p>
          <a:p>
            <a:pPr eaLnBrk="1" hangingPunct="1"/>
            <a:r>
              <a:rPr lang="en-US" altLang="zh-CN" smtClean="0">
                <a:ea typeface="宋体" panose="02010600030101010101" pitchFamily="2" charset="-122"/>
              </a:rPr>
              <a:t>2. 属性相关性分析</a:t>
            </a:r>
          </a:p>
          <a:p>
            <a:pPr lvl="1" eaLnBrk="1" hangingPunct="1"/>
            <a:r>
              <a:rPr lang="en-US" altLang="zh-CN" smtClean="0">
                <a:ea typeface="宋体" panose="02010600030101010101" pitchFamily="2" charset="-122"/>
              </a:rPr>
              <a:t>删除属性</a:t>
            </a:r>
            <a:r>
              <a:rPr lang="en-US" altLang="zh-CN" i="1" smtClean="0">
                <a:ea typeface="宋体" panose="02010600030101010101" pitchFamily="2" charset="-122"/>
              </a:rPr>
              <a:t>姓名、性别、专业、电话 #</a:t>
            </a:r>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r>
              <a:rPr lang="en-US" altLang="zh-CN" smtClean="0">
                <a:ea typeface="宋体" panose="02010600030101010101" pitchFamily="2" charset="-122"/>
              </a:rPr>
              <a:t>3. 同步泛化</a:t>
            </a:r>
          </a:p>
          <a:p>
            <a:pPr lvl="1" eaLnBrk="1" hangingPunct="1"/>
            <a:r>
              <a:rPr lang="en-US" altLang="zh-CN" smtClean="0">
                <a:ea typeface="宋体" panose="02010600030101010101" pitchFamily="2" charset="-122"/>
              </a:rPr>
              <a:t>由用户指定的维度阈值控制</a:t>
            </a:r>
          </a:p>
          <a:p>
            <a:pPr lvl="1" eaLnBrk="1" hangingPunct="1"/>
            <a:r>
              <a:rPr lang="en-US" altLang="zh-CN" smtClean="0">
                <a:ea typeface="宋体" panose="02010600030101010101" pitchFamily="2" charset="-122"/>
              </a:rPr>
              <a:t>主要目标和对比类关系</a:t>
            </a:r>
          </a:p>
          <a:p>
            <a:pPr eaLnBrk="1" hangingPunct="1"/>
            <a:endParaRPr lang="en-US" altLang="zh-CN" smtClean="0">
              <a:ea typeface="宋体" panose="02010600030101010101" pitchFamily="2" charset="-122"/>
            </a:endParaRPr>
          </a:p>
        </p:txBody>
      </p:sp>
    </p:spTree>
  </p:cSld>
  <p:clrMapOvr>
    <a:masterClrMapping/>
  </p:clrMapOvr>
  <p:transition>
    <p:zoom/>
  </p:transition>
</p:sld>
</file>

<file path=ppt/slides/slide33.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示例: 分析比较 (4)</a:t>
            </a:r>
          </a:p>
        </p:txBody>
      </p:sp>
      <p:graphicFrame>
        <p:nvGraphicFramePr>
          <p:cNvPr id="69635" name="Object 3"/>
          <p:cNvGraphicFramePr>
            <a:graphicFrameLocks noChangeAspect="1"/>
          </p:cNvGraphicFramePr>
          <p:nvPr/>
        </p:nvGraphicFramePr>
        <p:xfrm>
          <a:off x="1422400" y="1312863"/>
          <a:ext cx="7164388" cy="5140325"/>
        </p:xfrm>
        <a:graphic>
          <a:graphicData uri="http://schemas.openxmlformats.org/presentationml/2006/ole">
            <mc:AlternateContent xmlns:mc="http://schemas.openxmlformats.org/markup-compatibility/2006">
              <mc:Choice xmlns:v="urn:schemas-microsoft-com:vml" Requires="v">
                <p:oleObj spid="_x0000_s69639" name="Document" r:id="rId4" imgW="6214872" imgH="4468368" progId="Word.Document.8">
                  <p:embed/>
                </p:oleObj>
              </mc:Choice>
              <mc:Fallback>
                <p:oleObj name="Document" r:id="rId4" imgW="6214872" imgH="4468368"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400" y="1312863"/>
                        <a:ext cx="7164388" cy="514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6" name="Text Box 4"/>
          <p:cNvSpPr txBox="1">
            <a:spLocks noChangeArrowheads="1"/>
          </p:cNvSpPr>
          <p:nvPr/>
        </p:nvSpPr>
        <p:spPr bwMode="auto">
          <a:xfrm>
            <a:off x="682625" y="3400425"/>
            <a:ext cx="8201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6"/>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sz="2000" b="1">
                <a:latin typeface="Times New Roman" panose="02020603050405020304" pitchFamily="18" charset="0"/>
                <a:ea typeface="宋体" panose="02010600030101010101" pitchFamily="2" charset="-122"/>
              </a:rPr>
              <a:t>目标类的主广义关系: 研究生</a:t>
            </a:r>
            <a:endParaRPr lang="en-US" altLang="zh-CN" sz="2000">
              <a:latin typeface="Times New Roman" panose="02020603050405020304" pitchFamily="18" charset="0"/>
              <a:ea typeface="宋体" panose="02010600030101010101" pitchFamily="2" charset="-122"/>
            </a:endParaRPr>
          </a:p>
        </p:txBody>
      </p:sp>
      <p:graphicFrame>
        <p:nvGraphicFramePr>
          <p:cNvPr id="69637" name="Object 5"/>
          <p:cNvGraphicFramePr>
            <a:graphicFrameLocks noChangeAspect="1"/>
          </p:cNvGraphicFramePr>
          <p:nvPr/>
        </p:nvGraphicFramePr>
        <p:xfrm>
          <a:off x="1320800" y="3784600"/>
          <a:ext cx="7359650" cy="4405313"/>
        </p:xfrm>
        <a:graphic>
          <a:graphicData uri="http://schemas.openxmlformats.org/presentationml/2006/ole">
            <mc:AlternateContent xmlns:mc="http://schemas.openxmlformats.org/markup-compatibility/2006">
              <mc:Choice xmlns:v="urn:schemas-microsoft-com:vml" Requires="v">
                <p:oleObj spid="_x0000_s69640" name="Document" r:id="rId7" imgW="6242304" imgH="4062984" progId="Word.Document.8">
                  <p:embed/>
                </p:oleObj>
              </mc:Choice>
              <mc:Fallback>
                <p:oleObj name="Document" r:id="rId7" imgW="6242304" imgH="4062984" progId="Word.Document.8">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0800" y="3784600"/>
                        <a:ext cx="7359650" cy="440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8" name="Text Box 6"/>
          <p:cNvSpPr txBox="1">
            <a:spLocks noChangeArrowheads="1"/>
          </p:cNvSpPr>
          <p:nvPr/>
        </p:nvSpPr>
        <p:spPr bwMode="auto">
          <a:xfrm>
            <a:off x="204788" y="6027738"/>
            <a:ext cx="89392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6"/>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sz="2000" b="1">
                <a:latin typeface="Times New Roman" panose="02020603050405020304" pitchFamily="18" charset="0"/>
                <a:ea typeface="宋体" panose="02010600030101010101" pitchFamily="2" charset="-122"/>
              </a:rPr>
              <a:t>对比班的主广义关系: 本科生</a:t>
            </a:r>
            <a:endParaRPr lang="en-US" altLang="zh-CN" sz="2000">
              <a:latin typeface="Times New Roman" panose="02020603050405020304" pitchFamily="18" charset="0"/>
              <a:ea typeface="宋体" panose="02010600030101010101" pitchFamily="2" charset="-122"/>
            </a:endParaRPr>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示例: 分析比较 (5)</a:t>
            </a:r>
          </a:p>
        </p:txBody>
      </p:sp>
      <p:sp>
        <p:nvSpPr>
          <p:cNvPr id="71683" name="Rectangle 3"/>
          <p:cNvSpPr>
            <a:spLocks noGrp="1" noChangeArrowheads="1"/>
          </p:cNvSpPr>
          <p:nvPr>
            <p:ph type="body" idx="1"/>
          </p:nvPr>
        </p:nvSpPr>
        <p:spPr/>
        <p:txBody>
          <a:bodyPr/>
          <a:lstStyle/>
          <a:p>
            <a:pPr eaLnBrk="1" hangingPunct="1">
              <a:lnSpc>
                <a:spcPct val="90000"/>
              </a:lnSpc>
            </a:pPr>
            <a:r>
              <a:rPr lang="zh-CN" altLang="en-US" smtClean="0">
                <a:ea typeface="宋体" panose="02010600030101010101" pitchFamily="2" charset="-122"/>
              </a:rPr>
              <a:t>4. 我的工作是什么？</a:t>
            </a:r>
            <a:r>
              <a:rPr lang="en-US" altLang="zh-CN" smtClean="0">
                <a:ea typeface="宋体" panose="02010600030101010101" pitchFamily="2" charset="-122"/>
              </a:rPr>
              <a:t>在目标和对比类上向下钻取、汇总和其他 olap 操作, 以调整生成的描述的抽象级别</a:t>
            </a:r>
          </a:p>
          <a:p>
            <a:pPr eaLnBrk="1" hangingPunct="1">
              <a:lnSpc>
                <a:spcPct val="90000"/>
              </a:lnSpc>
            </a:pPr>
            <a:endParaRPr lang="en-US" altLang="zh-CN" smtClean="0">
              <a:ea typeface="宋体" panose="02010600030101010101" pitchFamily="2" charset="-122"/>
            </a:endParaRPr>
          </a:p>
          <a:p>
            <a:pPr eaLnBrk="1" hangingPunct="1">
              <a:lnSpc>
                <a:spcPct val="90000"/>
              </a:lnSpc>
            </a:pPr>
            <a:r>
              <a:rPr lang="en-US" altLang="zh-CN" smtClean="0">
                <a:ea typeface="宋体" panose="02010600030101010101" pitchFamily="2" charset="-122"/>
              </a:rPr>
              <a:t>5. 演示文稿</a:t>
            </a:r>
          </a:p>
          <a:p>
            <a:pPr lvl="1" eaLnBrk="1" hangingPunct="1">
              <a:lnSpc>
                <a:spcPct val="90000"/>
              </a:lnSpc>
            </a:pPr>
            <a:r>
              <a:rPr lang="en-US" altLang="zh-CN" smtClean="0">
                <a:ea typeface="宋体" panose="02010600030101010101" pitchFamily="2" charset="-122"/>
              </a:rPr>
              <a:t>作为广义关系、交叉线、条形图、饼图或规则</a:t>
            </a:r>
          </a:p>
          <a:p>
            <a:pPr lvl="1" eaLnBrk="1" hangingPunct="1">
              <a:lnSpc>
                <a:spcPct val="90000"/>
              </a:lnSpc>
            </a:pPr>
            <a:r>
              <a:rPr lang="en-US" altLang="zh-CN" smtClean="0">
                <a:ea typeface="宋体" panose="02010600030101010101" pitchFamily="2" charset="-122"/>
              </a:rPr>
              <a:t>对比措施, 以反映目标和对比类之间的比较</a:t>
            </a:r>
          </a:p>
          <a:p>
            <a:pPr lvl="2" eaLnBrk="1" hangingPunct="1">
              <a:lnSpc>
                <a:spcPct val="90000"/>
              </a:lnSpc>
            </a:pPr>
            <a:r>
              <a:rPr lang="en-US" altLang="zh-CN" smtClean="0">
                <a:ea typeface="宋体" panose="02010600030101010101" pitchFamily="2" charset="-122"/>
              </a:rPr>
              <a:t>计数%</a:t>
            </a:r>
          </a:p>
          <a:p>
            <a:pPr lvl="1" eaLnBrk="1" hangingPunct="1">
              <a:lnSpc>
                <a:spcPct val="90000"/>
              </a:lnSpc>
            </a:pPr>
            <a:endParaRPr lang="en-US" altLang="zh-CN" smtClean="0">
              <a:ea typeface="宋体" panose="02010600030101010101" pitchFamily="2" charset="-122"/>
            </a:endParaRPr>
          </a:p>
          <a:p>
            <a:pPr eaLnBrk="1" hangingPunct="1">
              <a:lnSpc>
                <a:spcPct val="90000"/>
              </a:lnSpc>
            </a:pPr>
            <a:endParaRPr lang="en-US" altLang="zh-CN" smtClean="0">
              <a:ea typeface="宋体" panose="02010600030101010101" pitchFamily="2" charset="-122"/>
            </a:endParaRPr>
          </a:p>
          <a:p>
            <a:pPr eaLnBrk="1" hangingPunct="1">
              <a:lnSpc>
                <a:spcPct val="90000"/>
              </a:lnSpc>
            </a:pPr>
            <a:endParaRPr lang="en-US" altLang="zh-CN" smtClean="0">
              <a:ea typeface="宋体" panose="02010600030101010101" pitchFamily="2" charset="-122"/>
            </a:endParaRPr>
          </a:p>
        </p:txBody>
      </p:sp>
    </p:spTree>
  </p:cSld>
  <p:clrMapOvr>
    <a:masterClrMapping/>
  </p:clrMapOvr>
  <p:transition>
    <p:zoom/>
  </p:transition>
</p:sld>
</file>

<file path=ppt/slides/slide35.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定量判别规则</a:t>
            </a:r>
          </a:p>
        </p:txBody>
      </p:sp>
      <p:sp>
        <p:nvSpPr>
          <p:cNvPr id="73731"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cj = 目标类</a:t>
            </a:r>
          </a:p>
          <a:p>
            <a:pPr eaLnBrk="1" hangingPunct="1"/>
            <a:r>
              <a:rPr lang="en-US" altLang="zh-CN" smtClean="0">
                <a:ea typeface="宋体" panose="02010600030101010101" pitchFamily="2" charset="-122"/>
              </a:rPr>
              <a:t>问</a:t>
            </a:r>
            <a:r>
              <a:rPr lang="en-US" altLang="zh-CN" baseline="-25000" smtClean="0">
                <a:ea typeface="宋体" panose="02010600030101010101" pitchFamily="2" charset="-122"/>
              </a:rPr>
              <a:t>a</a:t>
            </a:r>
            <a:r>
              <a:rPr lang="en-US" altLang="zh-CN" smtClean="0">
                <a:ea typeface="宋体" panose="02010600030101010101" pitchFamily="2" charset="-122"/>
              </a:rPr>
              <a:t>= 广义元组包含类的一些元组</a:t>
            </a:r>
          </a:p>
          <a:p>
            <a:pPr lvl="1" eaLnBrk="1" hangingPunct="1"/>
            <a:r>
              <a:rPr lang="en-US" altLang="zh-CN" smtClean="0">
                <a:ea typeface="宋体" panose="02010600030101010101" pitchFamily="2" charset="-122"/>
              </a:rPr>
              <a:t>但也可以涵盖一些元组的对比类</a:t>
            </a:r>
          </a:p>
          <a:p>
            <a:pPr eaLnBrk="1" hangingPunct="1"/>
            <a:r>
              <a:rPr lang="en-US" altLang="zh-CN" smtClean="0">
                <a:ea typeface="宋体" panose="02010600030101010101" pitchFamily="2" charset="-122"/>
              </a:rPr>
              <a:t>重量级</a:t>
            </a:r>
          </a:p>
          <a:p>
            <a:pPr lvl="1" eaLnBrk="1" hangingPunct="1"/>
            <a:r>
              <a:rPr lang="en-US" altLang="zh-CN" smtClean="0">
                <a:ea typeface="宋体" panose="02010600030101010101" pitchFamily="2" charset="-122"/>
              </a:rPr>
              <a:t>范围: [0, 1]</a:t>
            </a: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r>
              <a:rPr lang="en-US" altLang="zh-CN" smtClean="0">
                <a:ea typeface="宋体" panose="02010600030101010101" pitchFamily="2" charset="-122"/>
              </a:rPr>
              <a:t>定量判别规则形式</a:t>
            </a:r>
          </a:p>
          <a:p>
            <a:pPr eaLnBrk="1" hangingPunct="1"/>
            <a:endParaRPr lang="en-US" altLang="zh-CN" smtClean="0">
              <a:ea typeface="宋体" panose="02010600030101010101" pitchFamily="2" charset="-122"/>
            </a:endParaRPr>
          </a:p>
          <a:p>
            <a:pPr eaLnBrk="1" hangingPunct="1"/>
            <a:endParaRPr lang="zh-CN" altLang="en-US" smtClean="0">
              <a:ea typeface="宋体" panose="02010600030101010101" pitchFamily="2" charset="-122"/>
            </a:endParaRPr>
          </a:p>
        </p:txBody>
      </p:sp>
      <p:graphicFrame>
        <p:nvGraphicFramePr>
          <p:cNvPr id="73732" name="Object 4"/>
          <p:cNvGraphicFramePr>
            <a:graphicFrameLocks noChangeAspect="1"/>
          </p:cNvGraphicFramePr>
          <p:nvPr/>
        </p:nvGraphicFramePr>
        <p:xfrm>
          <a:off x="2571750" y="3749675"/>
          <a:ext cx="3581400" cy="1057275"/>
        </p:xfrm>
        <a:graphic>
          <a:graphicData uri="http://schemas.openxmlformats.org/presentationml/2006/ole">
            <mc:AlternateContent xmlns:mc="http://schemas.openxmlformats.org/markup-compatibility/2006">
              <mc:Choice xmlns:v="urn:schemas-microsoft-com:vml" Requires="v">
                <p:oleObj spid="_x0000_s73734" name="Equation" r:id="rId4" imgW="1879600" imgH="622300" progId="Equation.3">
                  <p:embed/>
                </p:oleObj>
              </mc:Choice>
              <mc:Fallback>
                <p:oleObj name="Equation" r:id="rId4" imgW="1879600" imgH="622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50" y="3749675"/>
                        <a:ext cx="3581400"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3" name="Object 5"/>
          <p:cNvGraphicFramePr>
            <a:graphicFrameLocks noChangeAspect="1"/>
          </p:cNvGraphicFramePr>
          <p:nvPr/>
        </p:nvGraphicFramePr>
        <p:xfrm>
          <a:off x="1458913" y="5551488"/>
          <a:ext cx="5776912" cy="354012"/>
        </p:xfrm>
        <a:graphic>
          <a:graphicData uri="http://schemas.openxmlformats.org/presentationml/2006/ole">
            <mc:AlternateContent xmlns:mc="http://schemas.openxmlformats.org/markup-compatibility/2006">
              <mc:Choice xmlns:v="urn:schemas-microsoft-com:vml" Requires="v">
                <p:oleObj spid="_x0000_s73735" name="Equation" r:id="rId6" imgW="3276600" imgH="203200" progId="Equation.3">
                  <p:embed/>
                </p:oleObj>
              </mc:Choice>
              <mc:Fallback>
                <p:oleObj name="Equation" r:id="rId6" imgW="3276600" imgH="203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8913" y="5551488"/>
                        <a:ext cx="57769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36.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sz="2800" smtClean="0">
                <a:ea typeface="宋体" panose="02010600030101010101" pitchFamily="2" charset="-122"/>
              </a:rPr>
              <a:t>示例: 定量判别规则</a:t>
            </a:r>
          </a:p>
        </p:txBody>
      </p:sp>
      <p:sp>
        <p:nvSpPr>
          <p:cNvPr id="75779" name="Rectangle 3"/>
          <p:cNvSpPr>
            <a:spLocks noGrp="1" noChangeArrowheads="1"/>
          </p:cNvSpPr>
          <p:nvPr>
            <p:ph type="body" idx="1"/>
          </p:nvPr>
        </p:nvSpPr>
        <p:spPr>
          <a:xfrm>
            <a:off x="228600" y="3078163"/>
            <a:ext cx="8602663" cy="3246437"/>
          </a:xfrm>
        </p:spPr>
        <p:txBody>
          <a:bodyPr/>
          <a:lstStyle/>
          <a:p>
            <a:pPr eaLnBrk="1" hangingPunct="1"/>
            <a:endParaRPr lang="en-US" altLang="zh-CN" sz="2000" smtClean="0">
              <a:ea typeface="宋体" panose="02010600030101010101" pitchFamily="2" charset="-122"/>
            </a:endParaRPr>
          </a:p>
          <a:p>
            <a:pPr eaLnBrk="1" hangingPunct="1"/>
            <a:endParaRPr lang="en-US" altLang="zh-CN" sz="2000" smtClean="0">
              <a:ea typeface="宋体" panose="02010600030101010101" pitchFamily="2" charset="-122"/>
            </a:endParaRPr>
          </a:p>
          <a:p>
            <a:pPr eaLnBrk="1" hangingPunct="1"/>
            <a:r>
              <a:rPr lang="en-US" altLang="zh-CN" sz="2000" smtClean="0">
                <a:ea typeface="宋体" panose="02010600030101010101" pitchFamily="2" charset="-122"/>
              </a:rPr>
              <a:t>定量判别规则</a:t>
            </a:r>
          </a:p>
          <a:p>
            <a:pPr eaLnBrk="1" hangingPunct="1"/>
            <a:endParaRPr lang="en-US" altLang="zh-CN" sz="2000" smtClean="0">
              <a:ea typeface="宋体" panose="02010600030101010101" pitchFamily="2" charset="-122"/>
            </a:endParaRPr>
          </a:p>
          <a:p>
            <a:pPr eaLnBrk="1" hangingPunct="1"/>
            <a:endParaRPr lang="en-US" altLang="zh-CN" sz="2000" smtClean="0">
              <a:ea typeface="宋体" panose="02010600030101010101" pitchFamily="2" charset="-122"/>
            </a:endParaRPr>
          </a:p>
          <a:p>
            <a:pPr lvl="1" eaLnBrk="1" hangingPunct="1"/>
            <a:endParaRPr lang="en-US" altLang="zh-CN" sz="1800" smtClean="0">
              <a:ea typeface="宋体" panose="02010600030101010101" pitchFamily="2" charset="-122"/>
            </a:endParaRPr>
          </a:p>
          <a:p>
            <a:pPr lvl="1" eaLnBrk="1" hangingPunct="1"/>
            <a:r>
              <a:rPr lang="en-US" altLang="zh-CN" smtClean="0">
                <a:ea typeface="宋体" panose="02010600030101010101" pitchFamily="2" charset="-122"/>
              </a:rPr>
              <a:t>其中 90/(90 + 210) = 30%</a:t>
            </a:r>
          </a:p>
        </p:txBody>
      </p:sp>
      <p:graphicFrame>
        <p:nvGraphicFramePr>
          <p:cNvPr id="75780" name="Object 4"/>
          <p:cNvGraphicFramePr>
            <a:graphicFrameLocks noChangeAspect="1"/>
          </p:cNvGraphicFramePr>
          <p:nvPr/>
        </p:nvGraphicFramePr>
        <p:xfrm>
          <a:off x="477838" y="1449388"/>
          <a:ext cx="8270875" cy="4864100"/>
        </p:xfrm>
        <a:graphic>
          <a:graphicData uri="http://schemas.openxmlformats.org/presentationml/2006/ole">
            <mc:AlternateContent xmlns:mc="http://schemas.openxmlformats.org/markup-compatibility/2006">
              <mc:Choice xmlns:v="urn:schemas-microsoft-com:vml" Requires="v">
                <p:oleObj spid="_x0000_s75783" name="Document" r:id="rId4" imgW="6233160" imgH="4056888" progId="Word.Document.8">
                  <p:embed/>
                </p:oleObj>
              </mc:Choice>
              <mc:Fallback>
                <p:oleObj name="Document" r:id="rId4" imgW="6233160" imgH="405688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838" y="1449388"/>
                        <a:ext cx="8270875" cy="486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1" name="Text Box 5"/>
          <p:cNvSpPr txBox="1">
            <a:spLocks noChangeArrowheads="1"/>
          </p:cNvSpPr>
          <p:nvPr/>
        </p:nvSpPr>
        <p:spPr bwMode="auto">
          <a:xfrm>
            <a:off x="838200" y="2819400"/>
            <a:ext cx="7391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6"/>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a:latin typeface="Times New Roman" panose="02020603050405020304" pitchFamily="18" charset="0"/>
                <a:ea typeface="宋体" panose="02010600030101010101" pitchFamily="2" charset="-122"/>
              </a:rPr>
              <a:t>一个广义元组的研究生和本科生之间的计数分布</a:t>
            </a:r>
          </a:p>
        </p:txBody>
      </p:sp>
      <p:graphicFrame>
        <p:nvGraphicFramePr>
          <p:cNvPr id="75782" name="Object 6"/>
          <p:cNvGraphicFramePr>
            <a:graphicFrameLocks noChangeAspect="1"/>
          </p:cNvGraphicFramePr>
          <p:nvPr/>
        </p:nvGraphicFramePr>
        <p:xfrm>
          <a:off x="341313" y="4335463"/>
          <a:ext cx="8636000" cy="742950"/>
        </p:xfrm>
        <a:graphic>
          <a:graphicData uri="http://schemas.openxmlformats.org/presentationml/2006/ole">
            <mc:AlternateContent xmlns:mc="http://schemas.openxmlformats.org/markup-compatibility/2006">
              <mc:Choice xmlns:v="urn:schemas-microsoft-com:vml" Requires="v">
                <p:oleObj spid="_x0000_s75784" name="Equation" r:id="rId7" imgW="5359400" imgH="431800" progId="Equation.DSMT4">
                  <p:embed/>
                </p:oleObj>
              </mc:Choice>
              <mc:Fallback>
                <p:oleObj name="Equation" r:id="rId7" imgW="5359400" imgH="4318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313" y="4335463"/>
                        <a:ext cx="863600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37.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类说明</a:t>
            </a:r>
          </a:p>
        </p:txBody>
      </p:sp>
      <p:sp>
        <p:nvSpPr>
          <p:cNvPr id="77827" name="Rectangle 3"/>
          <p:cNvSpPr>
            <a:spLocks noGrp="1" noChangeArrowheads="1"/>
          </p:cNvSpPr>
          <p:nvPr>
            <p:ph type="body" idx="1"/>
          </p:nvPr>
        </p:nvSpPr>
        <p:spPr>
          <a:xfrm>
            <a:off x="549275" y="1557338"/>
            <a:ext cx="8077200" cy="4495800"/>
          </a:xfrm>
        </p:spPr>
        <p:txBody>
          <a:bodyPr/>
          <a:lstStyle/>
          <a:p>
            <a:pPr eaLnBrk="1" hangingPunct="1"/>
            <a:r>
              <a:rPr lang="en-US" altLang="zh-CN" smtClean="0">
                <a:ea typeface="宋体" panose="02010600030101010101" pitchFamily="2" charset="-122"/>
              </a:rPr>
              <a:t>定量特征规则</a:t>
            </a:r>
          </a:p>
          <a:p>
            <a:pPr lvl="1" eaLnBrk="1" hangingPunct="1"/>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必要</a:t>
            </a:r>
          </a:p>
          <a:p>
            <a:pPr eaLnBrk="1" hangingPunct="1"/>
            <a:r>
              <a:rPr lang="en-US" altLang="zh-CN" smtClean="0">
                <a:ea typeface="宋体" panose="02010600030101010101" pitchFamily="2" charset="-122"/>
              </a:rPr>
              <a:t>定量判别规则</a:t>
            </a:r>
          </a:p>
          <a:p>
            <a:pPr lvl="1" eaLnBrk="1" hangingPunct="1"/>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足够</a:t>
            </a:r>
          </a:p>
          <a:p>
            <a:pPr eaLnBrk="1" hangingPunct="1"/>
            <a:r>
              <a:rPr lang="en-US" altLang="zh-CN" smtClean="0">
                <a:ea typeface="宋体" panose="02010600030101010101" pitchFamily="2" charset="-122"/>
              </a:rPr>
              <a:t>定量描述规则</a:t>
            </a:r>
          </a:p>
          <a:p>
            <a:pPr lvl="1"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必要的和充分的</a:t>
            </a: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zh-CN" altLang="en-US" smtClean="0">
              <a:ea typeface="宋体" panose="02010600030101010101" pitchFamily="2" charset="-122"/>
            </a:endParaRPr>
          </a:p>
        </p:txBody>
      </p:sp>
      <p:graphicFrame>
        <p:nvGraphicFramePr>
          <p:cNvPr id="77828" name="Object 4"/>
          <p:cNvGraphicFramePr>
            <a:graphicFrameLocks noChangeAspect="1"/>
          </p:cNvGraphicFramePr>
          <p:nvPr/>
        </p:nvGraphicFramePr>
        <p:xfrm>
          <a:off x="1130300" y="4694238"/>
          <a:ext cx="7239000" cy="812800"/>
        </p:xfrm>
        <a:graphic>
          <a:graphicData uri="http://schemas.openxmlformats.org/presentationml/2006/ole">
            <mc:AlternateContent xmlns:mc="http://schemas.openxmlformats.org/markup-compatibility/2006">
              <mc:Choice xmlns:v="urn:schemas-microsoft-com:vml" Requires="v">
                <p:oleObj spid="_x0000_s77831" name="Equation" r:id="rId4" imgW="3683000" imgH="431800" progId="Equation.3">
                  <p:embed/>
                </p:oleObj>
              </mc:Choice>
              <mc:Fallback>
                <p:oleObj name="Equation" r:id="rId4" imgW="36830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300" y="4694238"/>
                        <a:ext cx="72390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29" name="Object 5"/>
          <p:cNvGraphicFramePr>
            <a:graphicFrameLocks noChangeAspect="1"/>
          </p:cNvGraphicFramePr>
          <p:nvPr/>
        </p:nvGraphicFramePr>
        <p:xfrm>
          <a:off x="928688" y="3386138"/>
          <a:ext cx="5776912" cy="354012"/>
        </p:xfrm>
        <a:graphic>
          <a:graphicData uri="http://schemas.openxmlformats.org/presentationml/2006/ole">
            <mc:AlternateContent xmlns:mc="http://schemas.openxmlformats.org/markup-compatibility/2006">
              <mc:Choice xmlns:v="urn:schemas-microsoft-com:vml" Requires="v">
                <p:oleObj spid="_x0000_s77832" name="Equation" r:id="rId6" imgW="3276600" imgH="203200" progId="Equation.3">
                  <p:embed/>
                </p:oleObj>
              </mc:Choice>
              <mc:Fallback>
                <p:oleObj name="Equation" r:id="rId6" imgW="3276600" imgH="203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8688" y="3386138"/>
                        <a:ext cx="57769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0" name="Object 6"/>
          <p:cNvGraphicFramePr>
            <a:graphicFrameLocks noChangeAspect="1"/>
          </p:cNvGraphicFramePr>
          <p:nvPr/>
        </p:nvGraphicFramePr>
        <p:xfrm>
          <a:off x="941388" y="2087563"/>
          <a:ext cx="5791200" cy="363537"/>
        </p:xfrm>
        <a:graphic>
          <a:graphicData uri="http://schemas.openxmlformats.org/presentationml/2006/ole">
            <mc:AlternateContent xmlns:mc="http://schemas.openxmlformats.org/markup-compatibility/2006">
              <mc:Choice xmlns:v="urn:schemas-microsoft-com:vml" Requires="v">
                <p:oleObj spid="_x0000_s77833" name="Equation" r:id="rId8" imgW="3213100" imgH="203200" progId="Equation.3">
                  <p:embed/>
                </p:oleObj>
              </mc:Choice>
              <mc:Fallback>
                <p:oleObj name="Equation" r:id="rId8" imgW="3213100" imgH="2032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1388" y="2087563"/>
                        <a:ext cx="579120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38.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14313" y="346075"/>
            <a:ext cx="7412037" cy="649288"/>
          </a:xfrm>
        </p:spPr>
        <p:txBody>
          <a:bodyPr/>
          <a:lstStyle/>
          <a:p>
            <a:pPr eaLnBrk="1" hangingPunct="1"/>
            <a:r>
              <a:rPr lang="en-US" altLang="zh-CN" smtClean="0">
                <a:ea typeface="宋体" panose="02010600030101010101" pitchFamily="2" charset="-122"/>
              </a:rPr>
              <a:t>定量描述规则</a:t>
            </a:r>
          </a:p>
        </p:txBody>
      </p:sp>
      <p:sp>
        <p:nvSpPr>
          <p:cNvPr id="79875" name="Rectangle 3"/>
          <p:cNvSpPr>
            <a:spLocks noGrp="1" noChangeArrowheads="1"/>
          </p:cNvSpPr>
          <p:nvPr>
            <p:ph type="body" idx="1"/>
          </p:nvPr>
        </p:nvSpPr>
        <p:spPr/>
        <p:txBody>
          <a:bodyPr/>
          <a:lstStyle/>
          <a:p>
            <a:pPr eaLnBrk="1" hangingPunct="1"/>
            <a:endParaRPr lang="zh-CN" altLang="en-US" smtClean="0">
              <a:ea typeface="宋体" panose="02010600030101010101" pitchFamily="2" charset="-122"/>
            </a:endParaRPr>
          </a:p>
          <a:p>
            <a:pPr eaLnBrk="1" hangingPunct="1"/>
            <a:endParaRPr lang="zh-CN" altLang="en-US" smtClean="0">
              <a:ea typeface="宋体" panose="02010600030101010101" pitchFamily="2" charset="-122"/>
            </a:endParaRPr>
          </a:p>
          <a:p>
            <a:pPr eaLnBrk="1" hangingPunct="1"/>
            <a:endParaRPr lang="zh-CN" altLang="en-US" smtClean="0">
              <a:ea typeface="宋体" panose="02010600030101010101" pitchFamily="2" charset="-122"/>
            </a:endParaRPr>
          </a:p>
          <a:p>
            <a:pPr eaLnBrk="1" hangingPunct="1"/>
            <a:endParaRPr lang="zh-CN" altLang="en-US" smtClean="0">
              <a:ea typeface="宋体" panose="02010600030101010101" pitchFamily="2" charset="-122"/>
            </a:endParaRPr>
          </a:p>
          <a:p>
            <a:pPr eaLnBrk="1" hangingPunct="1"/>
            <a:endParaRPr lang="zh-CN" altLang="en-US" smtClean="0">
              <a:ea typeface="宋体" panose="02010600030101010101" pitchFamily="2" charset="-122"/>
            </a:endParaRPr>
          </a:p>
          <a:p>
            <a:pPr eaLnBrk="1" hangingPunct="1"/>
            <a:endParaRPr lang="en-US" altLang="zh-CN" sz="2000" smtClean="0">
              <a:ea typeface="宋体" panose="02010600030101010101" pitchFamily="2" charset="-122"/>
            </a:endParaRPr>
          </a:p>
          <a:p>
            <a:pPr eaLnBrk="1" hangingPunct="1"/>
            <a:endParaRPr lang="en-US" altLang="zh-CN" sz="2000" smtClean="0">
              <a:ea typeface="宋体" panose="02010600030101010101" pitchFamily="2" charset="-122"/>
            </a:endParaRPr>
          </a:p>
          <a:p>
            <a:pPr eaLnBrk="1" hangingPunct="1"/>
            <a:endParaRPr lang="en-US" altLang="zh-CN" sz="2000" smtClean="0">
              <a:ea typeface="宋体" panose="02010600030101010101" pitchFamily="2" charset="-122"/>
            </a:endParaRPr>
          </a:p>
          <a:p>
            <a:pPr eaLnBrk="1" hangingPunct="1"/>
            <a:r>
              <a:rPr lang="en-US" altLang="zh-CN" sz="2000" smtClean="0">
                <a:ea typeface="宋体" panose="02010600030101010101" pitchFamily="2" charset="-122"/>
              </a:rPr>
              <a:t>目标类的定量描述规则</a:t>
            </a:r>
            <a:r>
              <a:rPr lang="en-US" altLang="zh-CN" sz="2000" i="1" smtClean="0">
                <a:ea typeface="宋体" panose="02010600030101010101" pitchFamily="2" charset="-122"/>
              </a:rPr>
              <a:t>欧洲</a:t>
            </a:r>
            <a:endParaRPr lang="en-US" altLang="zh-CN" sz="2000" smtClean="0">
              <a:ea typeface="宋体" panose="02010600030101010101" pitchFamily="2" charset="-122"/>
            </a:endParaRPr>
          </a:p>
          <a:p>
            <a:pPr eaLnBrk="1" hangingPunct="1"/>
            <a:endParaRPr lang="en-US" altLang="zh-CN" sz="2000"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zh-CN" altLang="en-US" smtClean="0">
              <a:ea typeface="宋体" panose="02010600030101010101" pitchFamily="2" charset="-122"/>
            </a:endParaRPr>
          </a:p>
        </p:txBody>
      </p:sp>
      <p:graphicFrame>
        <p:nvGraphicFramePr>
          <p:cNvPr id="79876" name="Object 4"/>
          <p:cNvGraphicFramePr>
            <a:graphicFrameLocks noChangeAspect="1"/>
          </p:cNvGraphicFramePr>
          <p:nvPr/>
        </p:nvGraphicFramePr>
        <p:xfrm>
          <a:off x="0" y="1447800"/>
          <a:ext cx="8966200" cy="5410200"/>
        </p:xfrm>
        <a:graphic>
          <a:graphicData uri="http://schemas.openxmlformats.org/presentationml/2006/ole">
            <mc:AlternateContent xmlns:mc="http://schemas.openxmlformats.org/markup-compatibility/2006">
              <mc:Choice xmlns:v="urn:schemas-microsoft-com:vml" Requires="v">
                <p:oleObj spid="_x0000_s79879" name="Document" r:id="rId4" imgW="7955280" imgH="4047744" progId="Word.Document.8">
                  <p:embed/>
                </p:oleObj>
              </mc:Choice>
              <mc:Fallback>
                <p:oleObj name="Document" r:id="rId4" imgW="7955280" imgH="404774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47800"/>
                        <a:ext cx="89662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7" name="Text Box 5"/>
          <p:cNvSpPr txBox="1">
            <a:spLocks noChangeArrowheads="1"/>
          </p:cNvSpPr>
          <p:nvPr/>
        </p:nvSpPr>
        <p:spPr bwMode="auto">
          <a:xfrm>
            <a:off x="254000" y="4046538"/>
            <a:ext cx="8305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6"/>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lgn="ctr">
              <a:spcBef>
                <a:spcPct val="50000"/>
              </a:spcBef>
              <a:buFontTx/>
              <a:buNone/>
            </a:pPr>
            <a:r>
              <a:rPr lang="en-US" altLang="zh-CN" sz="2000">
                <a:latin typeface="Times New Roman" panose="02020603050405020304" pitchFamily="18" charset="0"/>
                <a:ea typeface="宋体" panose="02010600030101010101" pitchFamily="2" charset="-122"/>
              </a:rPr>
              <a:t>显示相关 t 重量、d-重量值和1998年在 allelectronics 销售的电视和电脑总数 (以千计) 的交叉表</a:t>
            </a:r>
          </a:p>
        </p:txBody>
      </p:sp>
      <p:graphicFrame>
        <p:nvGraphicFramePr>
          <p:cNvPr id="79878" name="Object 6"/>
          <p:cNvGraphicFramePr>
            <a:graphicFrameLocks noChangeAspect="1"/>
          </p:cNvGraphicFramePr>
          <p:nvPr/>
        </p:nvGraphicFramePr>
        <p:xfrm>
          <a:off x="685800" y="5257800"/>
          <a:ext cx="8077200" cy="762000"/>
        </p:xfrm>
        <a:graphic>
          <a:graphicData uri="http://schemas.openxmlformats.org/presentationml/2006/ole">
            <mc:AlternateContent xmlns:mc="http://schemas.openxmlformats.org/markup-compatibility/2006">
              <mc:Choice xmlns:v="urn:schemas-microsoft-com:vml" Requires="v">
                <p:oleObj spid="_x0000_s79880" name="Equation" r:id="rId7" imgW="4686300" imgH="431800" progId="Equation.3">
                  <p:embed/>
                </p:oleObj>
              </mc:Choice>
              <mc:Fallback>
                <p:oleObj name="Equation" r:id="rId7" imgW="46863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5257800"/>
                        <a:ext cx="80772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28625" y="163513"/>
            <a:ext cx="8021638" cy="1066800"/>
          </a:xfrm>
          <a:noFill/>
        </p:spPr>
        <p:txBody>
          <a:bodyPr lIns="92075" tIns="46038" rIns="92075" bIns="46038" anchor="ctr"/>
          <a:lstStyle/>
          <a:p>
            <a:pPr eaLnBrk="1" hangingPunct="1"/>
            <a:r>
              <a:rPr lang="en-US" altLang="zh-CN" sz="2800" smtClean="0">
                <a:ea typeface="宋体" panose="02010600030101010101" pitchFamily="2" charset="-122"/>
              </a:rPr>
              <a:t>概念描述: 特征与比较</a:t>
            </a:r>
          </a:p>
        </p:txBody>
      </p:sp>
      <p:sp>
        <p:nvSpPr>
          <p:cNvPr id="81923" name="Rectangle 3"/>
          <p:cNvSpPr>
            <a:spLocks noGrp="1" noChangeArrowheads="1"/>
          </p:cNvSpPr>
          <p:nvPr>
            <p:ph type="body" idx="1"/>
          </p:nvPr>
        </p:nvSpPr>
        <p:spPr>
          <a:xfrm>
            <a:off x="581025" y="1525588"/>
            <a:ext cx="8382000" cy="4648200"/>
          </a:xfrm>
          <a:noFill/>
        </p:spPr>
        <p:txBody>
          <a:bodyPr lIns="92075" tIns="46038" rIns="92075" bIns="46038"/>
          <a:lstStyle/>
          <a:p>
            <a:pPr eaLnBrk="1" hangingPunct="1">
              <a:lnSpc>
                <a:spcPct val="110000"/>
              </a:lnSpc>
            </a:pPr>
            <a:r>
              <a:rPr lang="en-US" altLang="zh-CN" smtClean="0">
                <a:ea typeface="宋体" panose="02010600030101010101" pitchFamily="2" charset="-122"/>
              </a:rPr>
              <a:t>什么是概念描述？</a:t>
            </a:r>
          </a:p>
          <a:p>
            <a:pPr eaLnBrk="1" hangingPunct="1">
              <a:lnSpc>
                <a:spcPct val="110000"/>
              </a:lnSpc>
            </a:pPr>
            <a:r>
              <a:rPr lang="en-US" altLang="zh-CN" smtClean="0">
                <a:ea typeface="宋体" panose="02010600030101010101" pitchFamily="2" charset="-122"/>
              </a:rPr>
              <a:t>基于数据的泛化和摘要表征</a:t>
            </a:r>
          </a:p>
          <a:p>
            <a:pPr eaLnBrk="1" hangingPunct="1">
              <a:lnSpc>
                <a:spcPct val="110000"/>
              </a:lnSpc>
            </a:pPr>
            <a:r>
              <a:rPr lang="en-US" altLang="zh-CN" smtClean="0">
                <a:ea typeface="宋体" panose="02010600030101010101" pitchFamily="2" charset="-122"/>
              </a:rPr>
              <a:t>分析表征: 属性相关性分析</a:t>
            </a:r>
          </a:p>
          <a:p>
            <a:pPr eaLnBrk="1" hangingPunct="1">
              <a:lnSpc>
                <a:spcPct val="110000"/>
              </a:lnSpc>
            </a:pPr>
            <a:r>
              <a:rPr lang="en-US" altLang="zh-CN" smtClean="0">
                <a:ea typeface="宋体" panose="02010600030101010101" pitchFamily="2" charset="-122"/>
              </a:rPr>
              <a:t>挖掘类比较: 不同类之间的区分</a:t>
            </a:r>
          </a:p>
          <a:p>
            <a:pPr eaLnBrk="1" hangingPunct="1">
              <a:lnSpc>
                <a:spcPct val="110000"/>
              </a:lnSpc>
            </a:pPr>
            <a:r>
              <a:rPr lang="en-US" altLang="zh-CN" smtClean="0">
                <a:solidFill>
                  <a:schemeClr val="hlink"/>
                </a:solidFill>
                <a:ea typeface="宋体" panose="02010600030101010101" pitchFamily="2" charset="-122"/>
              </a:rPr>
              <a:t>在大型数据库中挖掘描述性统计措施</a:t>
            </a:r>
          </a:p>
          <a:p>
            <a:pPr eaLnBrk="1" hangingPunct="1">
              <a:lnSpc>
                <a:spcPct val="110000"/>
              </a:lnSpc>
            </a:pPr>
            <a:r>
              <a:rPr lang="en-US" altLang="zh-CN" smtClean="0">
                <a:ea typeface="宋体" panose="02010600030101010101" pitchFamily="2" charset="-122"/>
              </a:rPr>
              <a:t>讨论</a:t>
            </a:r>
          </a:p>
          <a:p>
            <a:pPr eaLnBrk="1" hangingPunct="1">
              <a:lnSpc>
                <a:spcPct val="110000"/>
              </a:lnSpc>
            </a:pPr>
            <a:r>
              <a:rPr lang="en-US" altLang="zh-CN" smtClean="0">
                <a:ea typeface="宋体" panose="02010600030101010101" pitchFamily="2" charset="-122"/>
              </a:rPr>
              <a:t>总结</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34963" y="438150"/>
            <a:ext cx="6765925" cy="609600"/>
          </a:xfrm>
        </p:spPr>
        <p:txBody>
          <a:bodyPr/>
          <a:lstStyle/>
          <a:p>
            <a:pPr eaLnBrk="1" hangingPunct="1"/>
            <a:r>
              <a:rPr lang="en-US" altLang="zh-CN" sz="2800" smtClean="0">
                <a:ea typeface="宋体" panose="02010600030101010101" pitchFamily="2" charset="-122"/>
              </a:rPr>
              <a:t>概念描述与 olap</a:t>
            </a:r>
          </a:p>
        </p:txBody>
      </p:sp>
      <p:sp>
        <p:nvSpPr>
          <p:cNvPr id="10243" name="Rectangle 3"/>
          <p:cNvSpPr>
            <a:spLocks noGrp="1" noChangeArrowheads="1"/>
          </p:cNvSpPr>
          <p:nvPr>
            <p:ph type="body" idx="1"/>
          </p:nvPr>
        </p:nvSpPr>
        <p:spPr>
          <a:xfrm>
            <a:off x="425450" y="1555750"/>
            <a:ext cx="8077200" cy="4648200"/>
          </a:xfrm>
        </p:spPr>
        <p:txBody>
          <a:bodyPr/>
          <a:lstStyle/>
          <a:p>
            <a:pPr eaLnBrk="1" hangingPunct="1">
              <a:lnSpc>
                <a:spcPct val="140000"/>
              </a:lnSpc>
            </a:pPr>
            <a:r>
              <a:rPr lang="en-US" altLang="zh-CN" smtClean="0">
                <a:ea typeface="宋体" panose="02010600030101010101" pitchFamily="2" charset="-122"/>
              </a:rPr>
              <a:t>概念描述:</a:t>
            </a:r>
          </a:p>
          <a:p>
            <a:pPr lvl="1" eaLnBrk="1" hangingPunct="1">
              <a:lnSpc>
                <a:spcPct val="140000"/>
              </a:lnSpc>
            </a:pPr>
            <a:r>
              <a:rPr lang="en-US" altLang="zh-CN" smtClean="0">
                <a:ea typeface="宋体" panose="02010600030101010101" pitchFamily="2" charset="-122"/>
              </a:rPr>
              <a:t>可以处理属性的复杂数据类型及其聚合</a:t>
            </a:r>
          </a:p>
          <a:p>
            <a:pPr lvl="1" eaLnBrk="1" hangingPunct="1">
              <a:lnSpc>
                <a:spcPct val="140000"/>
              </a:lnSpc>
            </a:pPr>
            <a:r>
              <a:rPr lang="en-US" altLang="zh-CN" smtClean="0">
                <a:ea typeface="宋体" panose="02010600030101010101" pitchFamily="2" charset="-122"/>
              </a:rPr>
              <a:t>一个更加自动化的过程</a:t>
            </a:r>
          </a:p>
          <a:p>
            <a:pPr eaLnBrk="1" hangingPunct="1">
              <a:lnSpc>
                <a:spcPct val="140000"/>
              </a:lnSpc>
            </a:pPr>
            <a:r>
              <a:rPr lang="en-US" altLang="zh-CN" smtClean="0">
                <a:ea typeface="宋体" panose="02010600030101010101" pitchFamily="2" charset="-122"/>
              </a:rPr>
              <a:t>Olap：</a:t>
            </a:r>
          </a:p>
          <a:p>
            <a:pPr lvl="1" eaLnBrk="1" hangingPunct="1">
              <a:lnSpc>
                <a:spcPct val="140000"/>
              </a:lnSpc>
            </a:pPr>
            <a:r>
              <a:rPr lang="en-US" altLang="zh-CN" smtClean="0">
                <a:ea typeface="宋体" panose="02010600030101010101" pitchFamily="2" charset="-122"/>
              </a:rPr>
              <a:t>限制为少量的维度和度量值类型</a:t>
            </a:r>
          </a:p>
          <a:p>
            <a:pPr lvl="1" eaLnBrk="1" hangingPunct="1">
              <a:lnSpc>
                <a:spcPct val="140000"/>
              </a:lnSpc>
            </a:pPr>
            <a:r>
              <a:rPr lang="en-US" altLang="zh-CN" smtClean="0">
                <a:ea typeface="宋体" panose="02010600030101010101" pitchFamily="2" charset="-122"/>
              </a:rPr>
              <a:t>用户控制的流程</a:t>
            </a:r>
          </a:p>
        </p:txBody>
      </p:sp>
    </p:spTree>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07975" y="647700"/>
            <a:ext cx="8220075" cy="287338"/>
          </a:xfrm>
        </p:spPr>
        <p:txBody>
          <a:bodyPr/>
          <a:lstStyle/>
          <a:p>
            <a:pPr eaLnBrk="1" hangingPunct="1"/>
            <a:r>
              <a:rPr lang="en-US" altLang="zh-CN" sz="2800" smtClean="0">
                <a:ea typeface="宋体" panose="02010600030101010101" pitchFamily="2" charset="-122"/>
              </a:rPr>
              <a:t>挖掘数据分散特性</a:t>
            </a:r>
            <a:endParaRPr lang="en-US" altLang="zh-CN" smtClean="0">
              <a:ea typeface="宋体" panose="02010600030101010101" pitchFamily="2" charset="-122"/>
            </a:endParaRPr>
          </a:p>
        </p:txBody>
      </p:sp>
      <p:sp>
        <p:nvSpPr>
          <p:cNvPr id="83971" name="Rectangle 3"/>
          <p:cNvSpPr>
            <a:spLocks noGrp="1" noChangeArrowheads="1"/>
          </p:cNvSpPr>
          <p:nvPr>
            <p:ph type="body" idx="1"/>
          </p:nvPr>
        </p:nvSpPr>
        <p:spPr>
          <a:xfrm>
            <a:off x="417513" y="1412875"/>
            <a:ext cx="7924800" cy="4800600"/>
          </a:xfrm>
        </p:spPr>
        <p:txBody>
          <a:bodyPr/>
          <a:lstStyle/>
          <a:p>
            <a:pPr eaLnBrk="1" hangingPunct="1">
              <a:lnSpc>
                <a:spcPct val="90000"/>
              </a:lnSpc>
              <a:buSzPct val="80000"/>
            </a:pPr>
            <a:r>
              <a:rPr lang="en-US" altLang="zh-CN" u="sng" smtClean="0">
                <a:ea typeface="宋体" panose="02010600030101010101" pitchFamily="2" charset="-122"/>
              </a:rPr>
              <a:t>动机</a:t>
            </a:r>
          </a:p>
          <a:p>
            <a:pPr lvl="1" eaLnBrk="1" hangingPunct="1">
              <a:lnSpc>
                <a:spcPct val="90000"/>
              </a:lnSpc>
              <a:buSzPct val="80000"/>
            </a:pPr>
            <a:r>
              <a:rPr lang="en-US" altLang="zh-CN" smtClean="0">
                <a:ea typeface="宋体" panose="02010600030101010101" pitchFamily="2" charset="-122"/>
              </a:rPr>
              <a:t>为了更好地理解数据: 中心趋势、变化和传播</a:t>
            </a:r>
          </a:p>
          <a:p>
            <a:pPr eaLnBrk="1" hangingPunct="1">
              <a:lnSpc>
                <a:spcPct val="90000"/>
              </a:lnSpc>
              <a:buSzPct val="80000"/>
            </a:pPr>
            <a:r>
              <a:rPr lang="en-US" altLang="zh-CN" u="sng" smtClean="0">
                <a:ea typeface="宋体" panose="02010600030101010101" pitchFamily="2" charset="-122"/>
              </a:rPr>
              <a:t>数据分散特性</a:t>
            </a:r>
            <a:r>
              <a:rPr lang="en-US" altLang="zh-CN" smtClean="0">
                <a:ea typeface="宋体" panose="02010600030101010101" pitchFamily="2" charset="-122"/>
              </a:rPr>
              <a:t> </a:t>
            </a:r>
          </a:p>
          <a:p>
            <a:pPr lvl="1" eaLnBrk="1" hangingPunct="1">
              <a:lnSpc>
                <a:spcPct val="90000"/>
              </a:lnSpc>
              <a:buSzPct val="80000"/>
            </a:pPr>
            <a:r>
              <a:rPr lang="en-US" altLang="zh-CN" smtClean="0">
                <a:ea typeface="宋体" panose="02010600030101010101" pitchFamily="2" charset="-122"/>
              </a:rPr>
              <a:t>中值、最大值、最小值、量子值、异常值、方差等</a:t>
            </a:r>
          </a:p>
          <a:p>
            <a:pPr eaLnBrk="1" hangingPunct="1">
              <a:lnSpc>
                <a:spcPct val="90000"/>
              </a:lnSpc>
              <a:buSzPct val="80000"/>
            </a:pPr>
            <a:r>
              <a:rPr lang="en-US" altLang="zh-CN" u="sng" smtClean="0">
                <a:ea typeface="宋体" panose="02010600030101010101" pitchFamily="2" charset="-122"/>
              </a:rPr>
              <a:t>数值尺寸</a:t>
            </a:r>
            <a:r>
              <a:rPr lang="en-US" altLang="zh-CN" smtClean="0">
                <a:ea typeface="宋体" panose="02010600030101010101" pitchFamily="2" charset="-122"/>
              </a:rPr>
              <a:t>对应于排序的间隔</a:t>
            </a:r>
          </a:p>
          <a:p>
            <a:pPr lvl="1" eaLnBrk="1" hangingPunct="1">
              <a:lnSpc>
                <a:spcPct val="90000"/>
              </a:lnSpc>
              <a:buSzPct val="80000"/>
            </a:pPr>
            <a:r>
              <a:rPr lang="en-US" altLang="zh-CN" smtClean="0">
                <a:ea typeface="宋体" panose="02010600030101010101" pitchFamily="2" charset="-122"/>
              </a:rPr>
              <a:t>数据色散: 具有多个精度粒度的分析</a:t>
            </a:r>
          </a:p>
          <a:p>
            <a:pPr lvl="1" eaLnBrk="1" hangingPunct="1">
              <a:lnSpc>
                <a:spcPct val="90000"/>
              </a:lnSpc>
              <a:buSzPct val="80000"/>
            </a:pPr>
            <a:r>
              <a:rPr lang="en-US" altLang="zh-CN" smtClean="0">
                <a:ea typeface="宋体" panose="02010600030101010101" pitchFamily="2" charset="-122"/>
              </a:rPr>
              <a:t>对排序间隔的 box绘图或量化分析</a:t>
            </a:r>
          </a:p>
          <a:p>
            <a:pPr eaLnBrk="1" hangingPunct="1">
              <a:lnSpc>
                <a:spcPct val="90000"/>
              </a:lnSpc>
              <a:buSzPct val="80000"/>
            </a:pPr>
            <a:r>
              <a:rPr lang="en-US" altLang="zh-CN" u="sng" smtClean="0">
                <a:ea typeface="宋体" panose="02010600030101010101" pitchFamily="2" charset="-122"/>
              </a:rPr>
              <a:t>计算测量值的色散分析</a:t>
            </a:r>
            <a:endParaRPr lang="en-US" altLang="zh-CN" smtClean="0">
              <a:ea typeface="宋体" panose="02010600030101010101" pitchFamily="2" charset="-122"/>
            </a:endParaRPr>
          </a:p>
          <a:p>
            <a:pPr lvl="1" eaLnBrk="1" hangingPunct="1">
              <a:lnSpc>
                <a:spcPct val="90000"/>
              </a:lnSpc>
              <a:buSzPct val="80000"/>
            </a:pPr>
            <a:r>
              <a:rPr lang="en-US" altLang="zh-CN" smtClean="0">
                <a:ea typeface="宋体" panose="02010600030101010101" pitchFamily="2" charset="-122"/>
              </a:rPr>
              <a:t>折叠测量到数值维度</a:t>
            </a:r>
          </a:p>
          <a:p>
            <a:pPr lvl="1" eaLnBrk="1" hangingPunct="1">
              <a:lnSpc>
                <a:spcPct val="90000"/>
              </a:lnSpc>
              <a:buSzPct val="80000"/>
            </a:pPr>
            <a:r>
              <a:rPr lang="en-US" altLang="zh-CN" smtClean="0">
                <a:ea typeface="宋体" panose="02010600030101010101" pitchFamily="2" charset="-122"/>
              </a:rPr>
              <a:t>转换后的立方体的 box绘图或定量分析</a:t>
            </a:r>
          </a:p>
        </p:txBody>
      </p:sp>
    </p:spTree>
  </p:cSld>
  <p:clrMapOvr>
    <a:masterClrMapping/>
  </p:clrMapOvr>
  <p:transition>
    <p:zoom/>
  </p:transition>
</p:sld>
</file>

<file path=ppt/slides/slide41.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22250" y="381000"/>
            <a:ext cx="7778750" cy="685800"/>
          </a:xfrm>
        </p:spPr>
        <p:txBody>
          <a:bodyPr/>
          <a:lstStyle/>
          <a:p>
            <a:pPr eaLnBrk="1" hangingPunct="1"/>
            <a:r>
              <a:rPr lang="en-US" altLang="zh-CN" sz="2800" smtClean="0">
                <a:ea typeface="宋体" panose="02010600030101010101" pitchFamily="2" charset="-122"/>
              </a:rPr>
              <a:t>衡量中央趋势</a:t>
            </a:r>
            <a:endParaRPr lang="en-US" altLang="zh-CN" smtClean="0">
              <a:ea typeface="宋体" panose="02010600030101010101" pitchFamily="2" charset="-122"/>
            </a:endParaRPr>
          </a:p>
        </p:txBody>
      </p:sp>
      <p:sp>
        <p:nvSpPr>
          <p:cNvPr id="86019" name="Rectangle 3"/>
          <p:cNvSpPr>
            <a:spLocks noGrp="1" noChangeArrowheads="1"/>
          </p:cNvSpPr>
          <p:nvPr>
            <p:ph type="body" idx="1"/>
          </p:nvPr>
        </p:nvSpPr>
        <p:spPr>
          <a:xfrm>
            <a:off x="457200" y="1524000"/>
            <a:ext cx="7924800" cy="5029200"/>
          </a:xfrm>
        </p:spPr>
        <p:txBody>
          <a:bodyPr/>
          <a:lstStyle/>
          <a:p>
            <a:pPr eaLnBrk="1" hangingPunct="1">
              <a:lnSpc>
                <a:spcPct val="130000"/>
              </a:lnSpc>
              <a:buSzPct val="80000"/>
            </a:pPr>
            <a:r>
              <a:rPr lang="en-US" altLang="zh-CN" sz="2000" u="sng" smtClean="0">
                <a:ea typeface="宋体" panose="02010600030101010101" pitchFamily="2" charset="-122"/>
              </a:rPr>
              <a:t>意味 着</a:t>
            </a:r>
          </a:p>
          <a:p>
            <a:pPr lvl="1" eaLnBrk="1" hangingPunct="1">
              <a:lnSpc>
                <a:spcPct val="130000"/>
              </a:lnSpc>
              <a:buSzPct val="80000"/>
            </a:pPr>
            <a:r>
              <a:rPr lang="en-US" altLang="zh-CN" sz="2000" smtClean="0">
                <a:ea typeface="宋体" panose="02010600030101010101" pitchFamily="2" charset="-122"/>
              </a:rPr>
              <a:t>加权算术平均值</a:t>
            </a:r>
          </a:p>
          <a:p>
            <a:pPr eaLnBrk="1" hangingPunct="1">
              <a:lnSpc>
                <a:spcPct val="130000"/>
              </a:lnSpc>
              <a:buSzPct val="80000"/>
            </a:pPr>
            <a:r>
              <a:rPr lang="en-US" altLang="zh-CN" sz="2000" u="sng" smtClean="0">
                <a:ea typeface="宋体" panose="02010600030101010101" pitchFamily="2" charset="-122"/>
              </a:rPr>
              <a:t>平均</a:t>
            </a:r>
            <a:r>
              <a:rPr lang="en-US" altLang="zh-CN" sz="2000" smtClean="0">
                <a:ea typeface="宋体" panose="02010600030101010101" pitchFamily="2" charset="-122"/>
              </a:rPr>
              <a:t>* 整体措施</a:t>
            </a:r>
          </a:p>
          <a:p>
            <a:pPr lvl="1" eaLnBrk="1" hangingPunct="1">
              <a:lnSpc>
                <a:spcPct val="130000"/>
              </a:lnSpc>
              <a:buSzPct val="80000"/>
            </a:pPr>
            <a:r>
              <a:rPr lang="en-US" altLang="zh-CN" sz="2000" smtClean="0">
                <a:ea typeface="宋体" panose="02010600030101010101" pitchFamily="2" charset="-122"/>
              </a:rPr>
              <a:t>中间值, 如果奇数值, 或平均值的中间两个值否则</a:t>
            </a:r>
          </a:p>
          <a:p>
            <a:pPr lvl="1" eaLnBrk="1" hangingPunct="1">
              <a:lnSpc>
                <a:spcPct val="130000"/>
              </a:lnSpc>
              <a:buSzPct val="80000"/>
            </a:pPr>
            <a:r>
              <a:rPr lang="en-US" altLang="zh-CN" sz="2000" smtClean="0">
                <a:ea typeface="宋体" panose="02010600030101010101" pitchFamily="2" charset="-122"/>
              </a:rPr>
              <a:t>通过插值估计</a:t>
            </a:r>
          </a:p>
          <a:p>
            <a:pPr eaLnBrk="1" hangingPunct="1">
              <a:lnSpc>
                <a:spcPct val="130000"/>
              </a:lnSpc>
              <a:buSzPct val="80000"/>
            </a:pPr>
            <a:r>
              <a:rPr lang="en-US" altLang="zh-CN" sz="2000" u="sng" smtClean="0">
                <a:ea typeface="宋体" panose="02010600030101010101" pitchFamily="2" charset="-122"/>
              </a:rPr>
              <a:t>模式</a:t>
            </a:r>
          </a:p>
          <a:p>
            <a:pPr lvl="1" eaLnBrk="1" hangingPunct="1">
              <a:lnSpc>
                <a:spcPct val="130000"/>
              </a:lnSpc>
              <a:buSzPct val="80000"/>
            </a:pPr>
            <a:r>
              <a:rPr lang="en-US" altLang="zh-CN" sz="2000" smtClean="0">
                <a:ea typeface="宋体" panose="02010600030101010101" pitchFamily="2" charset="-122"/>
              </a:rPr>
              <a:t>数据中最常见的值</a:t>
            </a:r>
          </a:p>
          <a:p>
            <a:pPr lvl="1" eaLnBrk="1" hangingPunct="1">
              <a:lnSpc>
                <a:spcPct val="130000"/>
              </a:lnSpc>
              <a:buSzPct val="80000"/>
            </a:pPr>
            <a:r>
              <a:rPr lang="en-US" altLang="zh-CN" sz="2000" smtClean="0">
                <a:ea typeface="宋体" panose="02010600030101010101" pitchFamily="2" charset="-122"/>
              </a:rPr>
              <a:t>单模、双模、三模态</a:t>
            </a:r>
          </a:p>
          <a:p>
            <a:pPr lvl="1" eaLnBrk="1" hangingPunct="1">
              <a:lnSpc>
                <a:spcPct val="130000"/>
              </a:lnSpc>
              <a:buSzPct val="80000"/>
            </a:pPr>
            <a:r>
              <a:rPr lang="en-US" altLang="zh-CN" sz="2000" smtClean="0">
                <a:ea typeface="宋体" panose="02010600030101010101" pitchFamily="2" charset="-122"/>
              </a:rPr>
              <a:t>经验公式:</a:t>
            </a:r>
          </a:p>
          <a:p>
            <a:pPr eaLnBrk="1" hangingPunct="1">
              <a:lnSpc>
                <a:spcPct val="130000"/>
              </a:lnSpc>
              <a:buSzPct val="80000"/>
            </a:pPr>
            <a:endParaRPr lang="en-US" altLang="zh-CN" sz="2000" smtClean="0">
              <a:ea typeface="宋体" panose="02010600030101010101" pitchFamily="2" charset="-122"/>
            </a:endParaRPr>
          </a:p>
        </p:txBody>
      </p:sp>
      <p:graphicFrame>
        <p:nvGraphicFramePr>
          <p:cNvPr id="86020" name="Object 4"/>
          <p:cNvGraphicFramePr>
            <a:graphicFrameLocks noChangeAspect="1"/>
          </p:cNvGraphicFramePr>
          <p:nvPr/>
        </p:nvGraphicFramePr>
        <p:xfrm>
          <a:off x="2105025" y="1400175"/>
          <a:ext cx="1600200" cy="773113"/>
        </p:xfrm>
        <a:graphic>
          <a:graphicData uri="http://schemas.openxmlformats.org/presentationml/2006/ole">
            <mc:AlternateContent xmlns:mc="http://schemas.openxmlformats.org/markup-compatibility/2006">
              <mc:Choice xmlns:v="urn:schemas-microsoft-com:vml" Requires="v">
                <p:oleObj spid="_x0000_s86024" name="Equation" r:id="rId4" imgW="710891" imgH="431613" progId="Equation.3">
                  <p:embed/>
                </p:oleObj>
              </mc:Choice>
              <mc:Fallback>
                <p:oleObj name="Equation" r:id="rId4" imgW="710891" imgH="43161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5025" y="1400175"/>
                        <a:ext cx="1600200" cy="77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1" name="Object 5"/>
          <p:cNvGraphicFramePr>
            <a:graphicFrameLocks noChangeAspect="1"/>
          </p:cNvGraphicFramePr>
          <p:nvPr/>
        </p:nvGraphicFramePr>
        <p:xfrm>
          <a:off x="4927600" y="1687513"/>
          <a:ext cx="1725613" cy="1295400"/>
        </p:xfrm>
        <a:graphic>
          <a:graphicData uri="http://schemas.openxmlformats.org/presentationml/2006/ole">
            <mc:AlternateContent xmlns:mc="http://schemas.openxmlformats.org/markup-compatibility/2006">
              <mc:Choice xmlns:v="urn:schemas-microsoft-com:vml" Requires="v">
                <p:oleObj spid="_x0000_s86025" name="Equation" r:id="rId6" imgW="749300" imgH="838200" progId="Equation.3">
                  <p:embed/>
                </p:oleObj>
              </mc:Choice>
              <mc:Fallback>
                <p:oleObj name="Equation" r:id="rId6" imgW="749300" imgH="838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7600" y="1687513"/>
                        <a:ext cx="1725613"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2" name="Object 6"/>
          <p:cNvGraphicFramePr>
            <a:graphicFrameLocks noChangeAspect="1"/>
          </p:cNvGraphicFramePr>
          <p:nvPr/>
        </p:nvGraphicFramePr>
        <p:xfrm>
          <a:off x="3732213" y="3484563"/>
          <a:ext cx="4054475" cy="863600"/>
        </p:xfrm>
        <a:graphic>
          <a:graphicData uri="http://schemas.openxmlformats.org/presentationml/2006/ole">
            <mc:AlternateContent xmlns:mc="http://schemas.openxmlformats.org/markup-compatibility/2006">
              <mc:Choice xmlns:v="urn:schemas-microsoft-com:vml" Requires="v">
                <p:oleObj spid="_x0000_s86026" name="公式" r:id="rId8" imgW="2247840" imgH="469800" progId="Equation.3">
                  <p:embed/>
                </p:oleObj>
              </mc:Choice>
              <mc:Fallback>
                <p:oleObj name="公式" r:id="rId8" imgW="2247840" imgH="4698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2213" y="3484563"/>
                        <a:ext cx="405447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3" name="Object 7"/>
          <p:cNvGraphicFramePr>
            <a:graphicFrameLocks noChangeAspect="1"/>
          </p:cNvGraphicFramePr>
          <p:nvPr/>
        </p:nvGraphicFramePr>
        <p:xfrm>
          <a:off x="3505200" y="5638800"/>
          <a:ext cx="4267200" cy="403225"/>
        </p:xfrm>
        <a:graphic>
          <a:graphicData uri="http://schemas.openxmlformats.org/presentationml/2006/ole">
            <mc:AlternateContent xmlns:mc="http://schemas.openxmlformats.org/markup-compatibility/2006">
              <mc:Choice xmlns:v="urn:schemas-microsoft-com:vml" Requires="v">
                <p:oleObj spid="_x0000_s86027" name="Equation" r:id="rId10" imgW="2197100" imgH="203200" progId="Equation.3">
                  <p:embed/>
                </p:oleObj>
              </mc:Choice>
              <mc:Fallback>
                <p:oleObj name="Equation" r:id="rId10" imgW="2197100" imgH="2032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5200" y="5638800"/>
                        <a:ext cx="42672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42.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79400" y="361950"/>
            <a:ext cx="7391400" cy="685800"/>
          </a:xfrm>
        </p:spPr>
        <p:txBody>
          <a:bodyPr/>
          <a:lstStyle/>
          <a:p>
            <a:pPr eaLnBrk="1" hangingPunct="1"/>
            <a:r>
              <a:rPr lang="en-US" altLang="zh-CN" sz="2800" smtClean="0">
                <a:ea typeface="宋体" panose="02010600030101010101" pitchFamily="2" charset="-122"/>
              </a:rPr>
              <a:t>测量数据的分散</a:t>
            </a:r>
          </a:p>
        </p:txBody>
      </p:sp>
      <p:sp>
        <p:nvSpPr>
          <p:cNvPr id="88067" name="Rectangle 3"/>
          <p:cNvSpPr>
            <a:spLocks noGrp="1" noChangeArrowheads="1"/>
          </p:cNvSpPr>
          <p:nvPr>
            <p:ph type="body" idx="1"/>
          </p:nvPr>
        </p:nvSpPr>
        <p:spPr>
          <a:xfrm>
            <a:off x="495300" y="1519238"/>
            <a:ext cx="8153400" cy="4953000"/>
          </a:xfrm>
        </p:spPr>
        <p:txBody>
          <a:bodyPr/>
          <a:lstStyle/>
          <a:p>
            <a:pPr eaLnBrk="1" hangingPunct="1">
              <a:lnSpc>
                <a:spcPct val="90000"/>
              </a:lnSpc>
              <a:buSzPct val="80000"/>
            </a:pPr>
            <a:r>
              <a:rPr lang="en-US" altLang="zh-CN" smtClean="0">
                <a:ea typeface="宋体" panose="02010600030101010101" pitchFamily="2" charset="-122"/>
              </a:rPr>
              <a:t>四重奏、异常值和框图</a:t>
            </a:r>
          </a:p>
          <a:p>
            <a:pPr lvl="1" eaLnBrk="1" hangingPunct="1">
              <a:lnSpc>
                <a:spcPct val="90000"/>
              </a:lnSpc>
              <a:buSzPct val="80000"/>
            </a:pPr>
            <a:r>
              <a:rPr lang="en-US" altLang="zh-CN" smtClean="0">
                <a:solidFill>
                  <a:schemeClr val="hlink"/>
                </a:solidFill>
                <a:ea typeface="宋体" panose="02010600030101010101" pitchFamily="2" charset="-122"/>
              </a:rPr>
              <a:t>夸蒂尔斯</a:t>
            </a:r>
            <a:r>
              <a:rPr lang="en-US" altLang="zh-CN" smtClean="0">
                <a:ea typeface="宋体" panose="02010600030101010101" pitchFamily="2" charset="-122"/>
              </a:rPr>
              <a:t>: q</a:t>
            </a:r>
            <a:r>
              <a:rPr lang="en-US" altLang="zh-CN" baseline="-25000" smtClean="0">
                <a:ea typeface="宋体" panose="02010600030101010101" pitchFamily="2" charset="-122"/>
              </a:rPr>
              <a:t>1</a:t>
            </a:r>
            <a:r>
              <a:rPr lang="en-US" altLang="zh-CN" smtClean="0">
                <a:ea typeface="宋体" panose="02010600030101010101" pitchFamily="2" charset="-122"/>
              </a:rPr>
              <a:t>(25</a:t>
            </a:r>
            <a:r>
              <a:rPr lang="en-US" altLang="zh-CN" baseline="30000" smtClean="0">
                <a:ea typeface="宋体" panose="02010600030101010101" pitchFamily="2" charset="-122"/>
              </a:rPr>
              <a:t>日</a:t>
            </a:r>
            <a:r>
              <a:rPr lang="en-US" altLang="zh-CN" smtClean="0">
                <a:ea typeface="宋体" panose="02010600030101010101" pitchFamily="2" charset="-122"/>
              </a:rPr>
              <a:t>百分位数), q</a:t>
            </a:r>
            <a:r>
              <a:rPr lang="en-US" altLang="zh-CN" baseline="-25000" smtClean="0">
                <a:ea typeface="宋体" panose="02010600030101010101" pitchFamily="2" charset="-122"/>
              </a:rPr>
              <a:t>3个</a:t>
            </a:r>
            <a:r>
              <a:rPr lang="en-US" altLang="zh-CN" smtClean="0">
                <a:ea typeface="宋体" panose="02010600030101010101" pitchFamily="2" charset="-122"/>
              </a:rPr>
              <a:t>(75</a:t>
            </a:r>
            <a:r>
              <a:rPr lang="en-US" altLang="zh-CN" baseline="30000" smtClean="0">
                <a:ea typeface="宋体" panose="02010600030101010101" pitchFamily="2" charset="-122"/>
              </a:rPr>
              <a:t>日</a:t>
            </a:r>
            <a:r>
              <a:rPr lang="en-US" altLang="zh-CN" smtClean="0">
                <a:ea typeface="宋体" panose="02010600030101010101" pitchFamily="2" charset="-122"/>
              </a:rPr>
              <a:t>百分位数)</a:t>
            </a:r>
          </a:p>
          <a:p>
            <a:pPr lvl="1" eaLnBrk="1" hangingPunct="1">
              <a:lnSpc>
                <a:spcPct val="90000"/>
              </a:lnSpc>
              <a:buSzPct val="80000"/>
            </a:pPr>
            <a:r>
              <a:rPr lang="en-US" altLang="zh-CN" smtClean="0">
                <a:solidFill>
                  <a:schemeClr val="hlink"/>
                </a:solidFill>
                <a:ea typeface="宋体" panose="02010600030101010101" pitchFamily="2" charset="-122"/>
              </a:rPr>
              <a:t>四分位范围</a:t>
            </a:r>
            <a:r>
              <a:rPr lang="en-US" altLang="zh-CN" smtClean="0">
                <a:ea typeface="宋体" panose="02010600030101010101" pitchFamily="2" charset="-122"/>
              </a:rPr>
              <a:t>: iqr = q</a:t>
            </a:r>
            <a:r>
              <a:rPr lang="en-US" altLang="zh-CN" baseline="-25000" smtClean="0">
                <a:ea typeface="宋体" panose="02010600030101010101" pitchFamily="2" charset="-122"/>
              </a:rPr>
              <a:t>3个</a:t>
            </a:r>
            <a:r>
              <a:rPr lang="en-US" altLang="zh-CN" smtClean="0">
                <a:latin typeface="Tahoma" panose="020B0604030504040204" pitchFamily="34" charset="0"/>
                <a:ea typeface="宋体" panose="02010600030101010101" pitchFamily="2" charset="-122"/>
              </a:rPr>
              <a:t>–</a:t>
            </a:r>
            <a:r>
              <a:rPr lang="en-US" altLang="zh-CN" baseline="-25000" smtClean="0">
                <a:ea typeface="宋体" panose="02010600030101010101" pitchFamily="2" charset="-122"/>
              </a:rPr>
              <a:t> </a:t>
            </a:r>
            <a:r>
              <a:rPr lang="en-US" altLang="zh-CN" smtClean="0">
                <a:ea typeface="宋体" panose="02010600030101010101" pitchFamily="2" charset="-122"/>
              </a:rPr>
              <a:t>问</a:t>
            </a:r>
            <a:r>
              <a:rPr lang="en-US" altLang="zh-CN" baseline="-25000" smtClean="0">
                <a:ea typeface="宋体" panose="02010600030101010101" pitchFamily="2" charset="-122"/>
              </a:rPr>
              <a:t>1</a:t>
            </a:r>
          </a:p>
          <a:p>
            <a:pPr lvl="1" eaLnBrk="1" hangingPunct="1">
              <a:lnSpc>
                <a:spcPct val="90000"/>
              </a:lnSpc>
              <a:buSzPct val="80000"/>
            </a:pPr>
            <a:r>
              <a:rPr lang="en-US" altLang="zh-CN" smtClean="0">
                <a:solidFill>
                  <a:schemeClr val="hlink"/>
                </a:solidFill>
                <a:ea typeface="宋体" panose="02010600030101010101" pitchFamily="2" charset="-122"/>
              </a:rPr>
              <a:t>五个数字摘要</a:t>
            </a:r>
            <a:r>
              <a:rPr lang="en-US" altLang="zh-CN" smtClean="0">
                <a:ea typeface="宋体" panose="02010600030101010101" pitchFamily="2" charset="-122"/>
              </a:rPr>
              <a:t>: 分钟, q</a:t>
            </a:r>
            <a:r>
              <a:rPr lang="en-US" altLang="zh-CN" baseline="-25000" smtClean="0">
                <a:ea typeface="宋体" panose="02010600030101010101" pitchFamily="2" charset="-122"/>
              </a:rPr>
              <a:t>1</a:t>
            </a:r>
            <a:r>
              <a:rPr lang="en-US" altLang="zh-CN" smtClean="0">
                <a:ea typeface="宋体" panose="02010600030101010101" pitchFamily="2" charset="-122"/>
              </a:rPr>
              <a:t>, m,</a:t>
            </a:r>
            <a:r>
              <a:rPr lang="en-US" altLang="zh-CN" baseline="-25000" smtClean="0">
                <a:ea typeface="宋体" panose="02010600030101010101" pitchFamily="2" charset="-122"/>
              </a:rPr>
              <a:t> </a:t>
            </a:r>
            <a:r>
              <a:rPr lang="en-US" altLang="zh-CN" smtClean="0">
                <a:ea typeface="宋体" panose="02010600030101010101" pitchFamily="2" charset="-122"/>
              </a:rPr>
              <a:t>问</a:t>
            </a:r>
            <a:r>
              <a:rPr lang="en-US" altLang="zh-CN" baseline="-25000" smtClean="0">
                <a:ea typeface="宋体" panose="02010600030101010101" pitchFamily="2" charset="-122"/>
              </a:rPr>
              <a:t>3个</a:t>
            </a:r>
            <a:r>
              <a:rPr lang="en-US" altLang="zh-CN" smtClean="0">
                <a:ea typeface="宋体" panose="02010600030101010101" pitchFamily="2" charset="-122"/>
              </a:rPr>
              <a:t>麦克斯</a:t>
            </a:r>
          </a:p>
          <a:p>
            <a:pPr lvl="1" eaLnBrk="1" hangingPunct="1">
              <a:lnSpc>
                <a:spcPct val="90000"/>
              </a:lnSpc>
              <a:buSzPct val="80000"/>
            </a:pPr>
            <a:r>
              <a:rPr lang="en-US" altLang="zh-CN" smtClean="0">
                <a:solidFill>
                  <a:schemeClr val="hlink"/>
                </a:solidFill>
                <a:ea typeface="宋体" panose="02010600030101010101" pitchFamily="2" charset="-122"/>
              </a:rPr>
              <a:t>boxplot</a:t>
            </a:r>
            <a:r>
              <a:rPr lang="en-US" altLang="zh-CN" smtClean="0">
                <a:ea typeface="宋体" panose="02010600030101010101" pitchFamily="2" charset="-122"/>
              </a:rPr>
              <a:t>: 盒子的末端是四分位数, 中间值是标记的, 晶须, 和绘制异常值单独</a:t>
            </a:r>
          </a:p>
          <a:p>
            <a:pPr lvl="1" eaLnBrk="1" hangingPunct="1">
              <a:lnSpc>
                <a:spcPct val="90000"/>
              </a:lnSpc>
              <a:buSzPct val="80000"/>
            </a:pPr>
            <a:r>
              <a:rPr lang="en-US" altLang="zh-CN" smtClean="0">
                <a:solidFill>
                  <a:schemeClr val="hlink"/>
                </a:solidFill>
                <a:ea typeface="宋体" panose="02010600030101010101" pitchFamily="2" charset="-122"/>
              </a:rPr>
              <a:t>异常</a:t>
            </a:r>
            <a:r>
              <a:rPr lang="en-US" altLang="zh-CN" smtClean="0">
                <a:ea typeface="宋体" panose="02010600030101010101" pitchFamily="2" charset="-122"/>
              </a:rPr>
              <a:t>: 通常, 值高于 1.5 x iqr</a:t>
            </a:r>
          </a:p>
          <a:p>
            <a:pPr eaLnBrk="1" hangingPunct="1">
              <a:lnSpc>
                <a:spcPct val="90000"/>
              </a:lnSpc>
              <a:buSzPct val="80000"/>
            </a:pPr>
            <a:r>
              <a:rPr lang="en-US" altLang="zh-CN" smtClean="0">
                <a:ea typeface="宋体" panose="02010600030101010101" pitchFamily="2" charset="-122"/>
              </a:rPr>
              <a:t>方差和标准差</a:t>
            </a:r>
          </a:p>
          <a:p>
            <a:pPr lvl="1" eaLnBrk="1" hangingPunct="1">
              <a:lnSpc>
                <a:spcPct val="90000"/>
              </a:lnSpc>
              <a:buSzPct val="80000"/>
            </a:pPr>
            <a:r>
              <a:rPr lang="en-US" altLang="zh-CN" smtClean="0">
                <a:solidFill>
                  <a:schemeClr val="hlink"/>
                </a:solidFill>
                <a:ea typeface="宋体" panose="02010600030101010101" pitchFamily="2" charset="-122"/>
              </a:rPr>
              <a:t>方差</a:t>
            </a:r>
            <a:r>
              <a:rPr lang="en-US" altLang="zh-CN" i="1" smtClean="0">
                <a:ea typeface="宋体" panose="02010600030101010101" pitchFamily="2" charset="-122"/>
              </a:rPr>
              <a:t>s</a:t>
            </a:r>
            <a:r>
              <a:rPr lang="en-US" altLang="zh-CN" i="1" baseline="30000" smtClean="0">
                <a:ea typeface="宋体" panose="02010600030101010101" pitchFamily="2" charset="-122"/>
              </a:rPr>
              <a:t>2</a:t>
            </a:r>
            <a:r>
              <a:rPr lang="en-US" altLang="zh-CN" smtClean="0">
                <a:ea typeface="宋体" panose="02010600030101010101" pitchFamily="2" charset="-122"/>
              </a:rPr>
              <a:t>: (代数, 可扩展计算)</a:t>
            </a:r>
          </a:p>
          <a:p>
            <a:pPr lvl="1" eaLnBrk="1" hangingPunct="1">
              <a:lnSpc>
                <a:spcPct val="90000"/>
              </a:lnSpc>
              <a:buSzPct val="80000"/>
            </a:pPr>
            <a:endParaRPr lang="en-US" altLang="zh-CN" smtClean="0">
              <a:ea typeface="宋体" panose="02010600030101010101" pitchFamily="2" charset="-122"/>
            </a:endParaRPr>
          </a:p>
          <a:p>
            <a:pPr lvl="1" eaLnBrk="1" hangingPunct="1">
              <a:lnSpc>
                <a:spcPct val="90000"/>
              </a:lnSpc>
              <a:buSzPct val="80000"/>
            </a:pPr>
            <a:endParaRPr lang="en-US" altLang="zh-CN" smtClean="0">
              <a:solidFill>
                <a:schemeClr val="hlink"/>
              </a:solidFill>
              <a:ea typeface="宋体" panose="02010600030101010101" pitchFamily="2" charset="-122"/>
            </a:endParaRPr>
          </a:p>
          <a:p>
            <a:pPr lvl="1" eaLnBrk="1" hangingPunct="1">
              <a:lnSpc>
                <a:spcPct val="90000"/>
              </a:lnSpc>
              <a:buSzPct val="80000"/>
            </a:pPr>
            <a:r>
              <a:rPr lang="en-US" altLang="zh-CN" smtClean="0">
                <a:solidFill>
                  <a:schemeClr val="hlink"/>
                </a:solidFill>
                <a:ea typeface="宋体" panose="02010600030101010101" pitchFamily="2" charset="-122"/>
              </a:rPr>
              <a:t>标准偏差</a:t>
            </a:r>
            <a:r>
              <a:rPr lang="en-US" altLang="zh-CN" i="1" smtClean="0">
                <a:ea typeface="宋体" panose="02010600030101010101" pitchFamily="2" charset="-122"/>
              </a:rPr>
              <a:t>s</a:t>
            </a:r>
            <a:r>
              <a:rPr lang="en-US" altLang="zh-CN" smtClean="0">
                <a:ea typeface="宋体" panose="02010600030101010101" pitchFamily="2" charset="-122"/>
              </a:rPr>
              <a:t>是方差的平方根</a:t>
            </a:r>
            <a:r>
              <a:rPr lang="en-US" altLang="zh-CN" i="1" smtClean="0">
                <a:ea typeface="宋体" panose="02010600030101010101" pitchFamily="2" charset="-122"/>
              </a:rPr>
              <a:t>s</a:t>
            </a:r>
            <a:r>
              <a:rPr lang="en-US" altLang="zh-CN" i="1" baseline="30000" smtClean="0">
                <a:ea typeface="宋体" panose="02010600030101010101" pitchFamily="2" charset="-122"/>
              </a:rPr>
              <a:t>2</a:t>
            </a:r>
          </a:p>
        </p:txBody>
      </p:sp>
      <p:graphicFrame>
        <p:nvGraphicFramePr>
          <p:cNvPr id="88068" name="Object 4"/>
          <p:cNvGraphicFramePr>
            <a:graphicFrameLocks noChangeAspect="1"/>
          </p:cNvGraphicFramePr>
          <p:nvPr/>
        </p:nvGraphicFramePr>
        <p:xfrm>
          <a:off x="1736725" y="5091113"/>
          <a:ext cx="6659563" cy="838200"/>
        </p:xfrm>
        <a:graphic>
          <a:graphicData uri="http://schemas.openxmlformats.org/presentationml/2006/ole">
            <mc:AlternateContent xmlns:mc="http://schemas.openxmlformats.org/markup-compatibility/2006">
              <mc:Choice xmlns:v="urn:schemas-microsoft-com:vml" Requires="v">
                <p:oleObj spid="_x0000_s88069" name="Equation" r:id="rId4" imgW="2959100" imgH="431800" progId="Equation.3">
                  <p:embed/>
                </p:oleObj>
              </mc:Choice>
              <mc:Fallback>
                <p:oleObj name="Equation" r:id="rId4" imgW="29591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6725" y="5091113"/>
                        <a:ext cx="665956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60350" y="493713"/>
            <a:ext cx="7315200" cy="457200"/>
          </a:xfrm>
        </p:spPr>
        <p:txBody>
          <a:bodyPr/>
          <a:lstStyle/>
          <a:p>
            <a:pPr eaLnBrk="1" hangingPunct="1"/>
            <a:r>
              <a:rPr lang="zh-CN" altLang="en-US" sz="2800" smtClean="0">
                <a:ea typeface="宋体" panose="02010600030101010101" pitchFamily="2" charset="-122"/>
              </a:rPr>
              <a:t> </a:t>
            </a:r>
            <a:r>
              <a:rPr lang="en-US" altLang="zh-CN" sz="2800" smtClean="0">
                <a:ea typeface="宋体" panose="02010600030101010101" pitchFamily="2" charset="-122"/>
              </a:rPr>
              <a:t>boxplot 分析</a:t>
            </a:r>
          </a:p>
        </p:txBody>
      </p:sp>
      <p:sp>
        <p:nvSpPr>
          <p:cNvPr id="90115" name="Rectangle 3"/>
          <p:cNvSpPr>
            <a:spLocks noGrp="1" noChangeArrowheads="1"/>
          </p:cNvSpPr>
          <p:nvPr>
            <p:ph type="body" idx="1"/>
          </p:nvPr>
        </p:nvSpPr>
        <p:spPr/>
        <p:txBody>
          <a:bodyPr/>
          <a:lstStyle/>
          <a:p>
            <a:pPr eaLnBrk="1" hangingPunct="1">
              <a:lnSpc>
                <a:spcPct val="120000"/>
              </a:lnSpc>
            </a:pPr>
            <a:r>
              <a:rPr lang="en-US" altLang="zh-CN" smtClean="0">
                <a:solidFill>
                  <a:schemeClr val="hlink"/>
                </a:solidFill>
                <a:ea typeface="宋体" panose="02010600030101010101" pitchFamily="2" charset="-122"/>
              </a:rPr>
              <a:t>五个数字摘要</a:t>
            </a:r>
            <a:r>
              <a:rPr lang="en-US" altLang="zh-CN" smtClean="0">
                <a:ea typeface="宋体" panose="02010600030101010101" pitchFamily="2" charset="-122"/>
              </a:rPr>
              <a:t>的分布:</a:t>
            </a:r>
          </a:p>
          <a:p>
            <a:pPr lvl="1" eaLnBrk="1" hangingPunct="1">
              <a:lnSpc>
                <a:spcPct val="120000"/>
              </a:lnSpc>
            </a:pPr>
            <a:r>
              <a:rPr lang="en-US" altLang="zh-CN" smtClean="0">
                <a:ea typeface="宋体" panose="02010600030101010101" pitchFamily="2" charset="-122"/>
              </a:rPr>
              <a:t>最小值、q1、m、q3、最大值</a:t>
            </a:r>
          </a:p>
          <a:p>
            <a:pPr eaLnBrk="1" hangingPunct="1">
              <a:lnSpc>
                <a:spcPct val="120000"/>
              </a:lnSpc>
            </a:pPr>
            <a:r>
              <a:rPr lang="en-US" altLang="zh-CN" smtClean="0">
                <a:solidFill>
                  <a:schemeClr val="hlink"/>
                </a:solidFill>
                <a:ea typeface="宋体" panose="02010600030101010101" pitchFamily="2" charset="-122"/>
              </a:rPr>
              <a:t>boxplot</a:t>
            </a:r>
          </a:p>
          <a:p>
            <a:pPr lvl="1" eaLnBrk="1" hangingPunct="1">
              <a:lnSpc>
                <a:spcPct val="120000"/>
              </a:lnSpc>
            </a:pPr>
            <a:r>
              <a:rPr lang="en-US" altLang="zh-CN" smtClean="0">
                <a:ea typeface="宋体" panose="02010600030101010101" pitchFamily="2" charset="-122"/>
              </a:rPr>
              <a:t>数据用一个框表示</a:t>
            </a:r>
          </a:p>
          <a:p>
            <a:pPr lvl="1" eaLnBrk="1" hangingPunct="1">
              <a:lnSpc>
                <a:spcPct val="120000"/>
              </a:lnSpc>
            </a:pPr>
            <a:r>
              <a:rPr lang="en-US" altLang="zh-CN" smtClean="0">
                <a:ea typeface="宋体" panose="02010600030101010101" pitchFamily="2" charset="-122"/>
              </a:rPr>
              <a:t>盒子的两端是在第一个和第三个四分位, 即, 框的高度是 irq</a:t>
            </a:r>
          </a:p>
          <a:p>
            <a:pPr lvl="1" eaLnBrk="1" hangingPunct="1">
              <a:lnSpc>
                <a:spcPct val="120000"/>
              </a:lnSpc>
            </a:pPr>
            <a:r>
              <a:rPr lang="en-US" altLang="zh-CN" smtClean="0">
                <a:ea typeface="宋体" panose="02010600030101010101" pitchFamily="2" charset="-122"/>
              </a:rPr>
              <a:t>中间值由框中的一条线标记</a:t>
            </a:r>
          </a:p>
          <a:p>
            <a:pPr lvl="1" eaLnBrk="1" hangingPunct="1">
              <a:lnSpc>
                <a:spcPct val="120000"/>
              </a:lnSpc>
            </a:pPr>
            <a:r>
              <a:rPr lang="en-US" altLang="zh-CN" smtClean="0">
                <a:ea typeface="宋体" panose="02010600030101010101" pitchFamily="2" charset="-122"/>
              </a:rPr>
              <a:t>窃窃私语: 框外的两行延伸到最小值和最大值</a:t>
            </a:r>
          </a:p>
        </p:txBody>
      </p:sp>
    </p:spTree>
  </p:cSld>
  <p:clrMapOvr>
    <a:masterClrMapping/>
  </p:clrMapOvr>
  <p:transition>
    <p:zoom/>
  </p:transition>
</p:sld>
</file>

<file path=ppt/slides/slide4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565150" y="484188"/>
            <a:ext cx="3789363" cy="533400"/>
          </a:xfrm>
        </p:spPr>
        <p:txBody>
          <a:bodyPr/>
          <a:lstStyle/>
          <a:p>
            <a:pPr eaLnBrk="1" hangingPunct="1"/>
            <a:r>
              <a:rPr lang="en-US" altLang="zh-CN" sz="2800" smtClean="0">
                <a:ea typeface="宋体" panose="02010600030101010101" pitchFamily="2" charset="-122"/>
              </a:rPr>
              <a:t>一个拳击阴谋</a:t>
            </a:r>
          </a:p>
        </p:txBody>
      </p:sp>
      <p:pic>
        <p:nvPicPr>
          <p:cNvPr id="921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09800"/>
            <a:ext cx="5715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64" name="Text Box 4"/>
          <p:cNvSpPr txBox="1">
            <a:spLocks noChangeArrowheads="1"/>
          </p:cNvSpPr>
          <p:nvPr/>
        </p:nvSpPr>
        <p:spPr bwMode="auto">
          <a:xfrm>
            <a:off x="3962400" y="1524000"/>
            <a:ext cx="1411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4"/>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50000"/>
              </a:spcBef>
              <a:buFontTx/>
              <a:buNone/>
            </a:pPr>
            <a:r>
              <a:rPr lang="en-US" altLang="zh-CN">
                <a:latin typeface="Times New Roman" panose="02020603050405020304" pitchFamily="18" charset="0"/>
                <a:ea typeface="宋体" panose="02010600030101010101" pitchFamily="2" charset="-122"/>
              </a:rPr>
              <a:t>一个框图</a:t>
            </a:r>
          </a:p>
        </p:txBody>
      </p:sp>
    </p:spTree>
  </p:cSld>
  <p:clrMapOvr>
    <a:masterClrMapping/>
  </p:clrMapOvr>
  <p:transition>
    <p:zoom/>
  </p:transition>
</p:sld>
</file>

<file path=ppt/slides/slide4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273050" y="381000"/>
            <a:ext cx="8870950" cy="585788"/>
          </a:xfrm>
        </p:spPr>
        <p:txBody>
          <a:bodyPr/>
          <a:lstStyle/>
          <a:p>
            <a:pPr eaLnBrk="1" hangingPunct="1"/>
            <a:r>
              <a:rPr lang="en-US" altLang="zh-CN" sz="2400" smtClean="0">
                <a:ea typeface="宋体" panose="02010600030101010101" pitchFamily="2" charset="-122"/>
              </a:rPr>
              <a:t>数据色散的可视化: boxplot 分析</a:t>
            </a:r>
          </a:p>
        </p:txBody>
      </p:sp>
      <p:pic>
        <p:nvPicPr>
          <p:cNvPr id="94211" name="Picture 3"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00" y="1436688"/>
            <a:ext cx="8382000" cy="495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46.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79425" y="369888"/>
            <a:ext cx="8366125" cy="781050"/>
          </a:xfrm>
        </p:spPr>
        <p:txBody>
          <a:bodyPr/>
          <a:lstStyle/>
          <a:p>
            <a:pPr eaLnBrk="1" hangingPunct="1"/>
            <a:r>
              <a:rPr lang="en-US" altLang="zh-CN" sz="2400" smtClean="0">
                <a:ea typeface="宋体" panose="02010600030101010101" pitchFamily="2" charset="-122"/>
              </a:rPr>
              <a:t>大型数据库中描述性统计方法的挖掘</a:t>
            </a:r>
          </a:p>
        </p:txBody>
      </p:sp>
      <p:sp>
        <p:nvSpPr>
          <p:cNvPr id="96259" name="Rectangle 3"/>
          <p:cNvSpPr>
            <a:spLocks noGrp="1" noChangeArrowheads="1"/>
          </p:cNvSpPr>
          <p:nvPr>
            <p:ph type="body" idx="1"/>
          </p:nvPr>
        </p:nvSpPr>
        <p:spPr/>
        <p:txBody>
          <a:bodyPr/>
          <a:lstStyle/>
          <a:p>
            <a:pPr eaLnBrk="1" hangingPunct="1">
              <a:lnSpc>
                <a:spcPct val="130000"/>
              </a:lnSpc>
            </a:pPr>
            <a:r>
              <a:rPr lang="en-US" altLang="zh-CN" smtClean="0">
                <a:solidFill>
                  <a:schemeClr val="hlink"/>
                </a:solidFill>
                <a:ea typeface="宋体" panose="02010600030101010101" pitchFamily="2" charset="-122"/>
              </a:rPr>
              <a:t>方差</a:t>
            </a:r>
          </a:p>
          <a:p>
            <a:pPr eaLnBrk="1" hangingPunct="1">
              <a:lnSpc>
                <a:spcPct val="130000"/>
              </a:lnSpc>
              <a:buFontTx/>
              <a:buNone/>
            </a:pPr>
            <a:endParaRPr lang="en-US" altLang="zh-CN" smtClean="0">
              <a:solidFill>
                <a:schemeClr val="hlink"/>
              </a:solidFill>
              <a:ea typeface="宋体" panose="02010600030101010101" pitchFamily="2" charset="-122"/>
            </a:endParaRPr>
          </a:p>
          <a:p>
            <a:pPr eaLnBrk="1" hangingPunct="1">
              <a:lnSpc>
                <a:spcPct val="130000"/>
              </a:lnSpc>
              <a:buFontTx/>
              <a:buNone/>
            </a:pPr>
            <a:endParaRPr lang="en-US" altLang="zh-CN" smtClean="0">
              <a:ea typeface="宋体" panose="02010600030101010101" pitchFamily="2" charset="-122"/>
            </a:endParaRPr>
          </a:p>
          <a:p>
            <a:pPr eaLnBrk="1" hangingPunct="1">
              <a:lnSpc>
                <a:spcPct val="130000"/>
              </a:lnSpc>
              <a:buFontTx/>
              <a:buNone/>
            </a:pPr>
            <a:endParaRPr lang="en-US" altLang="zh-CN" smtClean="0">
              <a:ea typeface="宋体" panose="02010600030101010101" pitchFamily="2" charset="-122"/>
            </a:endParaRPr>
          </a:p>
          <a:p>
            <a:pPr eaLnBrk="1" hangingPunct="1">
              <a:lnSpc>
                <a:spcPct val="130000"/>
              </a:lnSpc>
            </a:pPr>
            <a:r>
              <a:rPr lang="en-US" altLang="zh-CN" smtClean="0">
                <a:solidFill>
                  <a:schemeClr val="hlink"/>
                </a:solidFill>
                <a:ea typeface="宋体" panose="02010600030101010101" pitchFamily="2" charset="-122"/>
              </a:rPr>
              <a:t>标准偏差</a:t>
            </a:r>
            <a:r>
              <a:rPr lang="en-US" altLang="zh-CN" smtClean="0">
                <a:ea typeface="宋体" panose="02010600030101010101" pitchFamily="2" charset="-122"/>
              </a:rPr>
              <a:t>: 方差的平方根</a:t>
            </a:r>
          </a:p>
          <a:p>
            <a:pPr lvl="1" eaLnBrk="1" hangingPunct="1">
              <a:lnSpc>
                <a:spcPct val="130000"/>
              </a:lnSpc>
            </a:pPr>
            <a:r>
              <a:rPr lang="en-US" altLang="zh-CN" smtClean="0">
                <a:ea typeface="宋体" panose="02010600030101010101" pitchFamily="2" charset="-122"/>
              </a:rPr>
              <a:t>关于平均值的分布的度量</a:t>
            </a:r>
          </a:p>
          <a:p>
            <a:pPr lvl="1" eaLnBrk="1" hangingPunct="1">
              <a:lnSpc>
                <a:spcPct val="130000"/>
              </a:lnSpc>
            </a:pPr>
            <a:r>
              <a:rPr lang="en-US" altLang="zh-CN" smtClean="0">
                <a:ea typeface="宋体" panose="02010600030101010101" pitchFamily="2" charset="-122"/>
              </a:rPr>
              <a:t>如果且仅当所有值相等时, 它是零</a:t>
            </a:r>
          </a:p>
          <a:p>
            <a:pPr lvl="1" eaLnBrk="1" hangingPunct="1">
              <a:lnSpc>
                <a:spcPct val="130000"/>
              </a:lnSpc>
            </a:pPr>
            <a:r>
              <a:rPr lang="en-US" altLang="zh-CN" smtClean="0">
                <a:ea typeface="宋体" panose="02010600030101010101" pitchFamily="2" charset="-122"/>
              </a:rPr>
              <a:t>偏差和方差都是代数的</a:t>
            </a:r>
          </a:p>
        </p:txBody>
      </p:sp>
      <p:graphicFrame>
        <p:nvGraphicFramePr>
          <p:cNvPr id="96260" name="Object 4"/>
          <p:cNvGraphicFramePr>
            <a:graphicFrameLocks noChangeAspect="1"/>
          </p:cNvGraphicFramePr>
          <p:nvPr/>
        </p:nvGraphicFramePr>
        <p:xfrm>
          <a:off x="1524000" y="1395413"/>
          <a:ext cx="6096000" cy="4067175"/>
        </p:xfrm>
        <a:graphic>
          <a:graphicData uri="http://schemas.openxmlformats.org/presentationml/2006/ole">
            <mc:AlternateContent xmlns:mc="http://schemas.openxmlformats.org/markup-compatibility/2006">
              <mc:Choice xmlns:v="urn:schemas-microsoft-com:vml" Requires="v">
                <p:oleObj spid="_x0000_s96262" name="Chart" r:id="rId4" imgW="6096384" imgH="4067684" progId="MSGraph.Chart.8">
                  <p:embed followColorScheme="full"/>
                </p:oleObj>
              </mc:Choice>
              <mc:Fallback>
                <p:oleObj name="Chart" r:id="rId4" imgW="6096384" imgH="4067684" progId="MSGraph.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395413"/>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1" name="Object 5"/>
          <p:cNvGraphicFramePr>
            <a:graphicFrameLocks noChangeAspect="1"/>
          </p:cNvGraphicFramePr>
          <p:nvPr/>
        </p:nvGraphicFramePr>
        <p:xfrm>
          <a:off x="1303338" y="2347913"/>
          <a:ext cx="5613400" cy="787400"/>
        </p:xfrm>
        <a:graphic>
          <a:graphicData uri="http://schemas.openxmlformats.org/presentationml/2006/ole">
            <mc:AlternateContent xmlns:mc="http://schemas.openxmlformats.org/markup-compatibility/2006">
              <mc:Choice xmlns:v="urn:schemas-microsoft-com:vml" Requires="v">
                <p:oleObj spid="_x0000_s96263" name="Equation" r:id="rId6" imgW="5613400" imgH="787400" progId="Equation.3">
                  <p:embed/>
                </p:oleObj>
              </mc:Choice>
              <mc:Fallback>
                <p:oleObj name="Equation" r:id="rId6" imgW="5613400" imgH="7874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3338" y="2347913"/>
                        <a:ext cx="56134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4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676400" y="457200"/>
            <a:ext cx="5430838" cy="609600"/>
          </a:xfrm>
        </p:spPr>
        <p:txBody>
          <a:bodyPr/>
          <a:lstStyle/>
          <a:p>
            <a:pPr eaLnBrk="1" hangingPunct="1"/>
            <a:r>
              <a:rPr lang="en-US" altLang="zh-CN" smtClean="0">
                <a:ea typeface="宋体" panose="02010600030101010101" pitchFamily="2" charset="-122"/>
              </a:rPr>
              <a:t>直方图分析</a:t>
            </a:r>
          </a:p>
        </p:txBody>
      </p:sp>
      <p:sp>
        <p:nvSpPr>
          <p:cNvPr id="98307" name="Rectangle 3"/>
          <p:cNvSpPr>
            <a:spLocks noGrp="1" noChangeArrowheads="1"/>
          </p:cNvSpPr>
          <p:nvPr>
            <p:ph type="body" idx="1"/>
          </p:nvPr>
        </p:nvSpPr>
        <p:spPr>
          <a:xfrm>
            <a:off x="401638" y="1417638"/>
            <a:ext cx="8305800" cy="4648200"/>
          </a:xfrm>
        </p:spPr>
        <p:txBody>
          <a:bodyPr/>
          <a:lstStyle/>
          <a:p>
            <a:pPr eaLnBrk="1" hangingPunct="1">
              <a:lnSpc>
                <a:spcPct val="90000"/>
              </a:lnSpc>
            </a:pPr>
            <a:r>
              <a:rPr lang="en-US" altLang="zh-CN" smtClean="0">
                <a:ea typeface="宋体" panose="02010600030101010101" pitchFamily="2" charset="-122"/>
              </a:rPr>
              <a:t>基本统计类描述的图形显示</a:t>
            </a:r>
          </a:p>
          <a:p>
            <a:pPr lvl="1" eaLnBrk="1" hangingPunct="1">
              <a:lnSpc>
                <a:spcPct val="90000"/>
              </a:lnSpc>
            </a:pPr>
            <a:r>
              <a:rPr lang="en-US" altLang="zh-CN" smtClean="0">
                <a:ea typeface="宋体" panose="02010600030101010101" pitchFamily="2" charset="-122"/>
              </a:rPr>
              <a:t>频率直方图</a:t>
            </a:r>
          </a:p>
          <a:p>
            <a:pPr lvl="2" eaLnBrk="1" hangingPunct="1">
              <a:lnSpc>
                <a:spcPct val="90000"/>
              </a:lnSpc>
            </a:pPr>
            <a:r>
              <a:rPr lang="en-US" altLang="zh-CN" smtClean="0">
                <a:ea typeface="宋体" panose="02010600030101010101" pitchFamily="2" charset="-122"/>
              </a:rPr>
              <a:t>一种单变量图形方法</a:t>
            </a:r>
          </a:p>
          <a:p>
            <a:pPr lvl="2" eaLnBrk="1" hangingPunct="1">
              <a:lnSpc>
                <a:spcPct val="90000"/>
              </a:lnSpc>
            </a:pPr>
            <a:r>
              <a:rPr lang="en-US" altLang="zh-CN" smtClean="0">
                <a:ea typeface="宋体" panose="02010600030101010101" pitchFamily="2" charset="-122"/>
              </a:rPr>
              <a:t>由一组矩形组成, 这些矩形反映给定数据中存在的类的计数或频率</a:t>
            </a:r>
          </a:p>
        </p:txBody>
      </p:sp>
      <p:pic>
        <p:nvPicPr>
          <p:cNvPr id="983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050" y="3654425"/>
            <a:ext cx="4759325" cy="284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4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数量图</a:t>
            </a:r>
          </a:p>
        </p:txBody>
      </p:sp>
      <p:sp>
        <p:nvSpPr>
          <p:cNvPr id="100355" name="Rectangle 3"/>
          <p:cNvSpPr>
            <a:spLocks noGrp="1" noChangeArrowheads="1"/>
          </p:cNvSpPr>
          <p:nvPr>
            <p:ph type="body" idx="1"/>
          </p:nvPr>
        </p:nvSpPr>
        <p:spPr>
          <a:xfrm>
            <a:off x="627063" y="1487488"/>
            <a:ext cx="8077200" cy="4724400"/>
          </a:xfrm>
        </p:spPr>
        <p:txBody>
          <a:bodyPr/>
          <a:lstStyle/>
          <a:p>
            <a:pPr eaLnBrk="1" hangingPunct="1">
              <a:lnSpc>
                <a:spcPct val="90000"/>
              </a:lnSpc>
            </a:pPr>
            <a:r>
              <a:rPr lang="en-US" altLang="zh-CN" smtClean="0">
                <a:ea typeface="宋体" panose="02010600030101010101" pitchFamily="2" charset="-122"/>
              </a:rPr>
              <a:t>显示所有数据 (允许用户评估整体行为和异常事件)</a:t>
            </a:r>
          </a:p>
          <a:p>
            <a:pPr eaLnBrk="1" hangingPunct="1">
              <a:lnSpc>
                <a:spcPct val="90000"/>
              </a:lnSpc>
            </a:pPr>
            <a:r>
              <a:rPr lang="en-US" altLang="zh-CN" smtClean="0">
                <a:ea typeface="宋体" panose="02010600030101010101" pitchFamily="2" charset="-122"/>
              </a:rPr>
              <a:t>情节</a:t>
            </a:r>
            <a:r>
              <a:rPr lang="en-US" altLang="zh-CN" smtClean="0">
                <a:solidFill>
                  <a:schemeClr val="hlink"/>
                </a:solidFill>
                <a:ea typeface="宋体" panose="02010600030101010101" pitchFamily="2" charset="-122"/>
              </a:rPr>
              <a:t>量量化</a:t>
            </a:r>
            <a:r>
              <a:rPr lang="en-US" altLang="zh-CN" smtClean="0">
                <a:ea typeface="宋体" panose="02010600030101010101" pitchFamily="2" charset="-122"/>
              </a:rPr>
              <a:t>信息</a:t>
            </a:r>
          </a:p>
          <a:p>
            <a:pPr lvl="1" eaLnBrk="1" hangingPunct="1">
              <a:lnSpc>
                <a:spcPct val="90000"/>
              </a:lnSpc>
            </a:pPr>
            <a:r>
              <a:rPr lang="en-US" altLang="zh-CN" smtClean="0">
                <a:ea typeface="宋体" panose="02010600030101010101" pitchFamily="2" charset="-122"/>
              </a:rPr>
              <a:t>对于数据</a:t>
            </a:r>
            <a:r>
              <a:rPr lang="en-US" altLang="zh-CN" i="1" smtClean="0">
                <a:ea typeface="宋体" panose="02010600030101010101" pitchFamily="2" charset="-122"/>
              </a:rPr>
              <a:t>X</a:t>
            </a:r>
            <a:r>
              <a:rPr lang="en-US" altLang="zh-CN" baseline="-25000" smtClean="0">
                <a:ea typeface="宋体" panose="02010600030101010101" pitchFamily="2" charset="-122"/>
              </a:rPr>
              <a:t>我</a:t>
            </a:r>
            <a:r>
              <a:rPr lang="en-US" altLang="zh-CN" smtClean="0">
                <a:ea typeface="宋体" panose="02010600030101010101" pitchFamily="2" charset="-122"/>
              </a:rPr>
              <a:t>按增加的顺序排序的数据,</a:t>
            </a:r>
            <a:r>
              <a:rPr lang="en-US" altLang="zh-CN" i="1" smtClean="0">
                <a:ea typeface="宋体" panose="02010600030101010101" pitchFamily="2" charset="-122"/>
              </a:rPr>
              <a:t>F</a:t>
            </a:r>
            <a:r>
              <a:rPr lang="en-US" altLang="zh-CN" baseline="-25000" smtClean="0">
                <a:ea typeface="宋体" panose="02010600030101010101" pitchFamily="2" charset="-122"/>
              </a:rPr>
              <a:t>我</a:t>
            </a:r>
            <a:r>
              <a:rPr lang="en-US" altLang="zh-CN" smtClean="0">
                <a:ea typeface="宋体" panose="02010600030101010101" pitchFamily="2" charset="-122"/>
              </a:rPr>
              <a:t>表示约有100</a:t>
            </a:r>
            <a:r>
              <a:rPr lang="en-US" altLang="zh-CN" i="1" smtClean="0">
                <a:ea typeface="宋体" panose="02010600030101010101" pitchFamily="2" charset="-122"/>
              </a:rPr>
              <a:t>F</a:t>
            </a:r>
            <a:r>
              <a:rPr lang="en-US" altLang="zh-CN" baseline="-25000" smtClean="0">
                <a:ea typeface="宋体" panose="02010600030101010101" pitchFamily="2" charset="-122"/>
              </a:rPr>
              <a:t>我</a:t>
            </a:r>
            <a:r>
              <a:rPr lang="en-US" altLang="zh-CN" smtClean="0">
                <a:ea typeface="宋体" panose="02010600030101010101" pitchFamily="2" charset="-122"/>
              </a:rPr>
              <a:t>数据的百分比低于或等于值</a:t>
            </a:r>
            <a:r>
              <a:rPr lang="en-US" altLang="zh-CN" i="1" smtClean="0">
                <a:ea typeface="宋体" panose="02010600030101010101" pitchFamily="2" charset="-122"/>
              </a:rPr>
              <a:t>X</a:t>
            </a:r>
            <a:r>
              <a:rPr lang="en-US" altLang="zh-CN" baseline="-25000" smtClean="0">
                <a:ea typeface="宋体" panose="02010600030101010101" pitchFamily="2" charset="-122"/>
              </a:rPr>
              <a:t>我</a:t>
            </a:r>
          </a:p>
        </p:txBody>
      </p:sp>
      <p:pic>
        <p:nvPicPr>
          <p:cNvPr id="1003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4275" y="3708400"/>
            <a:ext cx="5138738"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4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数量-数量 (q-q) 图</a:t>
            </a:r>
          </a:p>
        </p:txBody>
      </p:sp>
      <p:sp>
        <p:nvSpPr>
          <p:cNvPr id="102403" name="Rectangle 3"/>
          <p:cNvSpPr>
            <a:spLocks noGrp="1" noChangeArrowheads="1"/>
          </p:cNvSpPr>
          <p:nvPr>
            <p:ph type="body" idx="1"/>
          </p:nvPr>
        </p:nvSpPr>
        <p:spPr>
          <a:xfrm>
            <a:off x="427038" y="1514475"/>
            <a:ext cx="8335962" cy="4962525"/>
          </a:xfrm>
        </p:spPr>
        <p:txBody>
          <a:bodyPr/>
          <a:lstStyle/>
          <a:p>
            <a:pPr eaLnBrk="1" hangingPunct="1"/>
            <a:r>
              <a:rPr lang="en-US" altLang="zh-CN" smtClean="0">
                <a:ea typeface="宋体" panose="02010600030101010101" pitchFamily="2" charset="-122"/>
              </a:rPr>
              <a:t>根据另一个单变量分布的对应数量绘制一个单变量分布的量子数</a:t>
            </a:r>
          </a:p>
          <a:p>
            <a:pPr eaLnBrk="1" hangingPunct="1"/>
            <a:r>
              <a:rPr lang="en-US" altLang="zh-CN" smtClean="0">
                <a:ea typeface="宋体" panose="02010600030101010101" pitchFamily="2" charset="-122"/>
              </a:rPr>
              <a:t>允许用户查看从一个分发到另一个分发的转换是否有变化</a:t>
            </a:r>
          </a:p>
        </p:txBody>
      </p:sp>
      <p:pic>
        <p:nvPicPr>
          <p:cNvPr id="1024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3508375"/>
            <a:ext cx="4813300" cy="300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31825" y="168275"/>
            <a:ext cx="7162800" cy="1066800"/>
          </a:xfrm>
          <a:noFill/>
        </p:spPr>
        <p:txBody>
          <a:bodyPr lIns="92075" tIns="46038" rIns="92075" bIns="46038" anchor="ctr"/>
          <a:lstStyle/>
          <a:p>
            <a:pPr eaLnBrk="1" hangingPunct="1"/>
            <a:r>
              <a:rPr lang="en-US" altLang="zh-CN" sz="2800" smtClean="0">
                <a:ea typeface="宋体" panose="02010600030101010101" pitchFamily="2" charset="-122"/>
              </a:rPr>
              <a:t>概念描述: 特征与比较</a:t>
            </a:r>
          </a:p>
        </p:txBody>
      </p:sp>
      <p:sp>
        <p:nvSpPr>
          <p:cNvPr id="12291" name="Rectangle 3"/>
          <p:cNvSpPr>
            <a:spLocks noGrp="1" noChangeArrowheads="1"/>
          </p:cNvSpPr>
          <p:nvPr>
            <p:ph type="body" idx="1"/>
          </p:nvPr>
        </p:nvSpPr>
        <p:spPr>
          <a:xfrm>
            <a:off x="550863" y="1422400"/>
            <a:ext cx="8382000" cy="4799013"/>
          </a:xfrm>
          <a:noFill/>
        </p:spPr>
        <p:txBody>
          <a:bodyPr lIns="92075" tIns="46038" rIns="92075" bIns="46038"/>
          <a:lstStyle/>
          <a:p>
            <a:pPr eaLnBrk="1" hangingPunct="1">
              <a:lnSpc>
                <a:spcPct val="110000"/>
              </a:lnSpc>
            </a:pPr>
            <a:r>
              <a:rPr lang="en-US" altLang="zh-CN" smtClean="0">
                <a:ea typeface="宋体" panose="02010600030101010101" pitchFamily="2" charset="-122"/>
              </a:rPr>
              <a:t>什么是概念描述？</a:t>
            </a:r>
          </a:p>
          <a:p>
            <a:pPr eaLnBrk="1" hangingPunct="1">
              <a:lnSpc>
                <a:spcPct val="110000"/>
              </a:lnSpc>
            </a:pPr>
            <a:r>
              <a:rPr lang="en-US" altLang="zh-CN" smtClean="0">
                <a:solidFill>
                  <a:schemeClr val="hlink"/>
                </a:solidFill>
                <a:ea typeface="宋体" panose="02010600030101010101" pitchFamily="2" charset="-122"/>
              </a:rPr>
              <a:t>基于数据的泛化和摘要表征</a:t>
            </a:r>
          </a:p>
          <a:p>
            <a:pPr eaLnBrk="1" hangingPunct="1">
              <a:lnSpc>
                <a:spcPct val="110000"/>
              </a:lnSpc>
            </a:pPr>
            <a:r>
              <a:rPr lang="en-US" altLang="zh-CN" smtClean="0">
                <a:ea typeface="宋体" panose="02010600030101010101" pitchFamily="2" charset="-122"/>
              </a:rPr>
              <a:t>分析表征: 属性相关性分析</a:t>
            </a:r>
          </a:p>
          <a:p>
            <a:pPr eaLnBrk="1" hangingPunct="1">
              <a:lnSpc>
                <a:spcPct val="110000"/>
              </a:lnSpc>
            </a:pPr>
            <a:r>
              <a:rPr lang="en-US" altLang="zh-CN" smtClean="0">
                <a:ea typeface="宋体" panose="02010600030101010101" pitchFamily="2" charset="-122"/>
              </a:rPr>
              <a:t>挖掘类比较: 不同类之间的区分</a:t>
            </a:r>
          </a:p>
          <a:p>
            <a:pPr eaLnBrk="1" hangingPunct="1">
              <a:lnSpc>
                <a:spcPct val="110000"/>
              </a:lnSpc>
            </a:pPr>
            <a:r>
              <a:rPr lang="en-US" altLang="zh-CN" smtClean="0">
                <a:ea typeface="宋体" panose="02010600030101010101" pitchFamily="2" charset="-122"/>
              </a:rPr>
              <a:t>在大型数据库中挖掘描述性统计措施</a:t>
            </a:r>
          </a:p>
          <a:p>
            <a:pPr eaLnBrk="1" hangingPunct="1">
              <a:lnSpc>
                <a:spcPct val="110000"/>
              </a:lnSpc>
            </a:pPr>
            <a:r>
              <a:rPr lang="en-US" altLang="zh-CN" smtClean="0">
                <a:ea typeface="宋体" panose="02010600030101010101" pitchFamily="2" charset="-122"/>
              </a:rPr>
              <a:t>讨论</a:t>
            </a:r>
          </a:p>
          <a:p>
            <a:pPr eaLnBrk="1" hangingPunct="1">
              <a:lnSpc>
                <a:spcPct val="110000"/>
              </a:lnSpc>
            </a:pPr>
            <a:r>
              <a:rPr lang="en-US" altLang="zh-CN" smtClean="0">
                <a:ea typeface="宋体" panose="02010600030101010101" pitchFamily="2" charset="-122"/>
              </a:rPr>
              <a:t>总结</a:t>
            </a:r>
          </a:p>
        </p:txBody>
      </p:sp>
    </p:spTree>
  </p:cSld>
  <p:clrMapOvr>
    <a:masterClrMapping/>
  </p:clrMapOvr>
  <p:transition>
    <p:zoom/>
  </p:transition>
</p:sld>
</file>

<file path=ppt/slides/slide50.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散点图</a:t>
            </a:r>
          </a:p>
        </p:txBody>
      </p:sp>
      <p:sp>
        <p:nvSpPr>
          <p:cNvPr id="104451" name="Rectangle 3"/>
          <p:cNvSpPr>
            <a:spLocks noGrp="1" noChangeArrowheads="1"/>
          </p:cNvSpPr>
          <p:nvPr>
            <p:ph type="body" idx="1"/>
          </p:nvPr>
        </p:nvSpPr>
        <p:spPr/>
        <p:txBody>
          <a:bodyPr/>
          <a:lstStyle/>
          <a:p>
            <a:pPr eaLnBrk="1" hangingPunct="1">
              <a:lnSpc>
                <a:spcPct val="130000"/>
              </a:lnSpc>
            </a:pPr>
            <a:r>
              <a:rPr lang="en-US" altLang="zh-CN" sz="2000" smtClean="0">
                <a:ea typeface="宋体" panose="02010600030101010101" pitchFamily="2" charset="-122"/>
              </a:rPr>
              <a:t>提供对双变量数据的首次查看, 以查看点、异常值等的群集</a:t>
            </a:r>
          </a:p>
          <a:p>
            <a:pPr eaLnBrk="1" hangingPunct="1">
              <a:lnSpc>
                <a:spcPct val="130000"/>
              </a:lnSpc>
            </a:pPr>
            <a:r>
              <a:rPr lang="en-US" altLang="zh-CN" sz="2000" smtClean="0">
                <a:ea typeface="宋体" panose="02010600030101010101" pitchFamily="2" charset="-122"/>
              </a:rPr>
              <a:t>每一对值都被视为一对坐标, 并绘制为平面中的点</a:t>
            </a:r>
          </a:p>
        </p:txBody>
      </p:sp>
      <p:pic>
        <p:nvPicPr>
          <p:cNvPr id="1044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0" y="3214688"/>
            <a:ext cx="5478463"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51.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黄土曲线</a:t>
            </a:r>
          </a:p>
        </p:txBody>
      </p:sp>
      <p:sp>
        <p:nvSpPr>
          <p:cNvPr id="106499" name="Rectangle 3"/>
          <p:cNvSpPr>
            <a:spLocks noGrp="1" noChangeArrowheads="1"/>
          </p:cNvSpPr>
          <p:nvPr>
            <p:ph type="body" idx="1"/>
          </p:nvPr>
        </p:nvSpPr>
        <p:spPr>
          <a:xfrm>
            <a:off x="590550" y="1512888"/>
            <a:ext cx="8153400" cy="4800600"/>
          </a:xfrm>
        </p:spPr>
        <p:txBody>
          <a:bodyPr/>
          <a:lstStyle/>
          <a:p>
            <a:pPr eaLnBrk="1" hangingPunct="1"/>
            <a:r>
              <a:rPr lang="en-US" altLang="zh-CN" sz="2000" smtClean="0">
                <a:ea typeface="宋体" panose="02010600030101010101" pitchFamily="2" charset="-122"/>
              </a:rPr>
              <a:t>将平滑曲线添加到散点图, 以便更好地感知依赖模式</a:t>
            </a:r>
          </a:p>
          <a:p>
            <a:pPr eaLnBrk="1" hangingPunct="1"/>
            <a:r>
              <a:rPr lang="en-US" altLang="zh-CN" sz="2000" smtClean="0">
                <a:ea typeface="宋体" panose="02010600030101010101" pitchFamily="2" charset="-122"/>
              </a:rPr>
              <a:t>黄土地曲线通过设置两个参数来拟合: 平滑参数和回归拟合的多项式的程度。</a:t>
            </a:r>
          </a:p>
        </p:txBody>
      </p:sp>
      <p:pic>
        <p:nvPicPr>
          <p:cNvPr id="1065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25" y="3514725"/>
            <a:ext cx="5583238" cy="283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20663" y="187325"/>
            <a:ext cx="8591550" cy="731838"/>
          </a:xfrm>
        </p:spPr>
        <p:txBody>
          <a:bodyPr/>
          <a:lstStyle/>
          <a:p>
            <a:pPr eaLnBrk="1" hangingPunct="1"/>
            <a:r>
              <a:rPr lang="en-US" altLang="zh-CN" sz="2400" smtClean="0">
                <a:ea typeface="宋体" panose="02010600030101010101" pitchFamily="2" charset="-122"/>
              </a:rPr>
              <a:t>基本统计说明的图形显示</a:t>
            </a:r>
          </a:p>
        </p:txBody>
      </p:sp>
      <p:sp>
        <p:nvSpPr>
          <p:cNvPr id="108547" name="Rectangle 3"/>
          <p:cNvSpPr>
            <a:spLocks noGrp="1" noChangeArrowheads="1"/>
          </p:cNvSpPr>
          <p:nvPr>
            <p:ph type="body" idx="1"/>
          </p:nvPr>
        </p:nvSpPr>
        <p:spPr>
          <a:xfrm>
            <a:off x="595313" y="1450975"/>
            <a:ext cx="8153400" cy="4724400"/>
          </a:xfrm>
        </p:spPr>
        <p:txBody>
          <a:bodyPr/>
          <a:lstStyle/>
          <a:p>
            <a:pPr eaLnBrk="1" hangingPunct="1">
              <a:lnSpc>
                <a:spcPct val="120000"/>
              </a:lnSpc>
              <a:buSzPct val="80000"/>
            </a:pPr>
            <a:r>
              <a:rPr lang="en-US" altLang="zh-CN" sz="2000" smtClean="0">
                <a:ea typeface="宋体" panose="02010600030101010101" pitchFamily="2" charset="-122"/>
              </a:rPr>
              <a:t>直方图: (前图)</a:t>
            </a:r>
          </a:p>
          <a:p>
            <a:pPr eaLnBrk="1" hangingPunct="1">
              <a:lnSpc>
                <a:spcPct val="120000"/>
              </a:lnSpc>
              <a:buSzPct val="80000"/>
            </a:pPr>
            <a:r>
              <a:rPr lang="en-US" altLang="zh-CN" sz="2000" smtClean="0">
                <a:ea typeface="宋体" panose="02010600030101010101" pitchFamily="2" charset="-122"/>
              </a:rPr>
              <a:t>boxplot: (以前盖)</a:t>
            </a:r>
          </a:p>
          <a:p>
            <a:pPr eaLnBrk="1" hangingPunct="1">
              <a:lnSpc>
                <a:spcPct val="120000"/>
              </a:lnSpc>
              <a:buSzPct val="80000"/>
            </a:pPr>
            <a:r>
              <a:rPr lang="en-US" altLang="zh-CN" sz="2000" smtClean="0">
                <a:ea typeface="宋体" panose="02010600030101010101" pitchFamily="2" charset="-122"/>
              </a:rPr>
              <a:t>数量图: 每个值</a:t>
            </a:r>
            <a:r>
              <a:rPr lang="en-US" altLang="zh-CN" sz="2000" i="1" smtClean="0">
                <a:ea typeface="宋体" panose="02010600030101010101" pitchFamily="2" charset="-122"/>
              </a:rPr>
              <a:t>X</a:t>
            </a:r>
            <a:r>
              <a:rPr lang="en-US" altLang="zh-CN" sz="2000" i="1" baseline="-25000" smtClean="0">
                <a:ea typeface="宋体" panose="02010600030101010101" pitchFamily="2" charset="-122"/>
              </a:rPr>
              <a:t>我</a:t>
            </a:r>
            <a:r>
              <a:rPr lang="en-US" altLang="zh-CN" sz="2000" baseline="-25000" smtClean="0">
                <a:ea typeface="宋体" panose="02010600030101010101" pitchFamily="2" charset="-122"/>
              </a:rPr>
              <a:t>  </a:t>
            </a:r>
            <a:r>
              <a:rPr lang="en-US" altLang="zh-CN" sz="2000" smtClean="0">
                <a:ea typeface="宋体" panose="02010600030101010101" pitchFamily="2" charset="-122"/>
              </a:rPr>
              <a:t>与</a:t>
            </a:r>
            <a:r>
              <a:rPr lang="en-US" altLang="zh-CN" sz="2000" i="1" smtClean="0">
                <a:ea typeface="宋体" panose="02010600030101010101" pitchFamily="2" charset="-122"/>
              </a:rPr>
              <a:t>F</a:t>
            </a:r>
            <a:r>
              <a:rPr lang="en-US" altLang="zh-CN" sz="2000" i="1" baseline="-25000" smtClean="0">
                <a:ea typeface="宋体" panose="02010600030101010101" pitchFamily="2" charset="-122"/>
              </a:rPr>
              <a:t>我</a:t>
            </a:r>
            <a:r>
              <a:rPr lang="en-US" altLang="zh-CN" sz="2000" smtClean="0">
                <a:ea typeface="宋体" panose="02010600030101010101" pitchFamily="2" charset="-122"/>
              </a:rPr>
              <a:t>表示大约有100</a:t>
            </a:r>
            <a:r>
              <a:rPr lang="en-US" altLang="zh-CN" sz="2000" i="1" smtClean="0">
                <a:ea typeface="宋体" panose="02010600030101010101" pitchFamily="2" charset="-122"/>
              </a:rPr>
              <a:t>F</a:t>
            </a:r>
            <a:r>
              <a:rPr lang="en-US" altLang="zh-CN" sz="2000" i="1" baseline="-25000" smtClean="0">
                <a:ea typeface="宋体" panose="02010600030101010101" pitchFamily="2" charset="-122"/>
              </a:rPr>
              <a:t>我</a:t>
            </a:r>
            <a:r>
              <a:rPr lang="en-US" altLang="zh-CN" sz="2000" smtClean="0">
                <a:ea typeface="宋体" panose="02010600030101010101" pitchFamily="2" charset="-122"/>
              </a:rPr>
              <a:t>数据的百分比为</a:t>
            </a:r>
            <a:r>
              <a:rPr lang="en-US" altLang="zh-CN" sz="2000" smtClean="0">
                <a:ea typeface="宋体" panose="02010600030101010101" pitchFamily="2" charset="-122"/>
                <a:sym typeface="Symbol" panose="05050102010706020507" pitchFamily="18" charset="2"/>
              </a:rPr>
              <a:t>请于</a:t>
            </a:r>
            <a:r>
              <a:rPr lang="en-US" altLang="zh-CN" sz="2000" smtClean="0">
                <a:ea typeface="宋体" panose="02010600030101010101" pitchFamily="2" charset="-122"/>
              </a:rPr>
              <a:t> </a:t>
            </a:r>
            <a:r>
              <a:rPr lang="en-US" altLang="zh-CN" sz="2000" i="1" smtClean="0">
                <a:ea typeface="宋体" panose="02010600030101010101" pitchFamily="2" charset="-122"/>
              </a:rPr>
              <a:t>X</a:t>
            </a:r>
            <a:r>
              <a:rPr lang="en-US" altLang="zh-CN" sz="2000" i="1" baseline="-25000" smtClean="0">
                <a:ea typeface="宋体" panose="02010600030101010101" pitchFamily="2" charset="-122"/>
              </a:rPr>
              <a:t>我</a:t>
            </a:r>
            <a:r>
              <a:rPr lang="en-US" altLang="zh-CN" sz="2000" baseline="-25000" smtClean="0">
                <a:ea typeface="宋体" panose="02010600030101010101" pitchFamily="2" charset="-122"/>
              </a:rPr>
              <a:t> </a:t>
            </a:r>
            <a:endParaRPr lang="en-US" altLang="zh-CN" sz="2000" smtClean="0">
              <a:ea typeface="宋体" panose="02010600030101010101" pitchFamily="2" charset="-122"/>
            </a:endParaRPr>
          </a:p>
          <a:p>
            <a:pPr eaLnBrk="1" hangingPunct="1">
              <a:lnSpc>
                <a:spcPct val="120000"/>
              </a:lnSpc>
              <a:buSzPct val="80000"/>
            </a:pPr>
            <a:r>
              <a:rPr lang="en-US" altLang="zh-CN" sz="2000" smtClean="0">
                <a:ea typeface="宋体" panose="02010600030101010101" pitchFamily="2" charset="-122"/>
              </a:rPr>
              <a:t>量量量图: 根据另一个单变量分布的对应量值绘制</a:t>
            </a:r>
          </a:p>
          <a:p>
            <a:pPr eaLnBrk="1" hangingPunct="1">
              <a:lnSpc>
                <a:spcPct val="120000"/>
              </a:lnSpc>
              <a:buSzPct val="80000"/>
            </a:pPr>
            <a:r>
              <a:rPr lang="en-US" altLang="zh-CN" sz="2000" smtClean="0">
                <a:ea typeface="宋体" panose="02010600030101010101" pitchFamily="2" charset="-122"/>
              </a:rPr>
              <a:t>散点图: 每一对值都是一对坐标, 并在平面上绘制为点</a:t>
            </a:r>
          </a:p>
          <a:p>
            <a:pPr eaLnBrk="1" hangingPunct="1">
              <a:lnSpc>
                <a:spcPct val="120000"/>
              </a:lnSpc>
              <a:buSzPct val="80000"/>
            </a:pPr>
            <a:r>
              <a:rPr lang="en-US" altLang="zh-CN" sz="2000" smtClean="0">
                <a:ea typeface="宋体" panose="02010600030101010101" pitchFamily="2" charset="-122"/>
              </a:rPr>
              <a:t>(局部回归) 曲线: 在散点图中添加平滑曲线, 以更好地感知依赖模式</a:t>
            </a:r>
            <a:endParaRPr lang="en-US" altLang="zh-CN" sz="2000" i="1" smtClean="0">
              <a:ea typeface="宋体" panose="02010600030101010101" pitchFamily="2" charset="-122"/>
            </a:endParaRPr>
          </a:p>
        </p:txBody>
      </p:sp>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04800" y="304800"/>
            <a:ext cx="8582025" cy="779463"/>
          </a:xfrm>
          <a:noFill/>
        </p:spPr>
        <p:txBody>
          <a:bodyPr lIns="92075" tIns="46038" rIns="92075" bIns="46038" anchor="ctr"/>
          <a:lstStyle/>
          <a:p>
            <a:pPr eaLnBrk="1" hangingPunct="1"/>
            <a:r>
              <a:rPr lang="en-US" altLang="zh-CN" sz="2800" smtClean="0">
                <a:ea typeface="宋体" panose="02010600030101010101" pitchFamily="2" charset="-122"/>
              </a:rPr>
              <a:t>概念描述: 特征与比较</a:t>
            </a:r>
          </a:p>
        </p:txBody>
      </p:sp>
      <p:sp>
        <p:nvSpPr>
          <p:cNvPr id="110595" name="Rectangle 3"/>
          <p:cNvSpPr>
            <a:spLocks noGrp="1" noChangeArrowheads="1"/>
          </p:cNvSpPr>
          <p:nvPr>
            <p:ph type="body" idx="1"/>
          </p:nvPr>
        </p:nvSpPr>
        <p:spPr>
          <a:xfrm>
            <a:off x="447675" y="1454150"/>
            <a:ext cx="8543925" cy="4870450"/>
          </a:xfrm>
          <a:noFill/>
        </p:spPr>
        <p:txBody>
          <a:bodyPr lIns="92075" tIns="46038" rIns="92075" bIns="46038"/>
          <a:lstStyle/>
          <a:p>
            <a:pPr eaLnBrk="1" hangingPunct="1">
              <a:lnSpc>
                <a:spcPct val="110000"/>
              </a:lnSpc>
            </a:pPr>
            <a:r>
              <a:rPr lang="en-US" altLang="zh-CN" smtClean="0">
                <a:ea typeface="宋体" panose="02010600030101010101" pitchFamily="2" charset="-122"/>
              </a:rPr>
              <a:t>什么是概念描述？</a:t>
            </a:r>
            <a:r>
              <a:rPr lang="en-US" altLang="zh-CN" smtClean="0">
                <a:solidFill>
                  <a:schemeClr val="accent1"/>
                </a:solidFill>
                <a:ea typeface="宋体" panose="02010600030101010101" pitchFamily="2" charset="-122"/>
              </a:rPr>
              <a:t> </a:t>
            </a:r>
          </a:p>
          <a:p>
            <a:pPr eaLnBrk="1" hangingPunct="1">
              <a:lnSpc>
                <a:spcPct val="110000"/>
              </a:lnSpc>
            </a:pPr>
            <a:r>
              <a:rPr lang="en-US" altLang="zh-CN" smtClean="0">
                <a:ea typeface="宋体" panose="02010600030101010101" pitchFamily="2" charset="-122"/>
              </a:rPr>
              <a:t>基于数据的泛化和摘要表征</a:t>
            </a:r>
          </a:p>
          <a:p>
            <a:pPr eaLnBrk="1" hangingPunct="1">
              <a:lnSpc>
                <a:spcPct val="110000"/>
              </a:lnSpc>
            </a:pPr>
            <a:r>
              <a:rPr lang="en-US" altLang="zh-CN" smtClean="0">
                <a:ea typeface="宋体" panose="02010600030101010101" pitchFamily="2" charset="-122"/>
              </a:rPr>
              <a:t>分析表征: 属性相关性分析</a:t>
            </a:r>
          </a:p>
          <a:p>
            <a:pPr eaLnBrk="1" hangingPunct="1">
              <a:lnSpc>
                <a:spcPct val="110000"/>
              </a:lnSpc>
            </a:pPr>
            <a:r>
              <a:rPr lang="en-US" altLang="zh-CN" smtClean="0">
                <a:ea typeface="宋体" panose="02010600030101010101" pitchFamily="2" charset="-122"/>
              </a:rPr>
              <a:t>挖掘类比较: 不同类之间的区分</a:t>
            </a:r>
          </a:p>
          <a:p>
            <a:pPr eaLnBrk="1" hangingPunct="1">
              <a:lnSpc>
                <a:spcPct val="110000"/>
              </a:lnSpc>
            </a:pPr>
            <a:r>
              <a:rPr lang="en-US" altLang="zh-CN" smtClean="0">
                <a:ea typeface="宋体" panose="02010600030101010101" pitchFamily="2" charset="-122"/>
              </a:rPr>
              <a:t>在大型数据库中挖掘描述性统计措施</a:t>
            </a:r>
          </a:p>
          <a:p>
            <a:pPr eaLnBrk="1" hangingPunct="1">
              <a:lnSpc>
                <a:spcPct val="110000"/>
              </a:lnSpc>
            </a:pPr>
            <a:r>
              <a:rPr lang="en-US" altLang="zh-CN" smtClean="0">
                <a:solidFill>
                  <a:schemeClr val="hlink"/>
                </a:solidFill>
                <a:ea typeface="宋体" panose="02010600030101010101" pitchFamily="2" charset="-122"/>
              </a:rPr>
              <a:t>讨论</a:t>
            </a:r>
          </a:p>
          <a:p>
            <a:pPr eaLnBrk="1" hangingPunct="1">
              <a:lnSpc>
                <a:spcPct val="110000"/>
              </a:lnSpc>
            </a:pPr>
            <a:r>
              <a:rPr lang="en-US" altLang="zh-CN" smtClean="0">
                <a:ea typeface="宋体" panose="02010600030101010101" pitchFamily="2" charset="-122"/>
              </a:rPr>
              <a:t>总结</a:t>
            </a:r>
          </a:p>
        </p:txBody>
      </p:sp>
    </p:spTree>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12750" y="317500"/>
            <a:ext cx="8731250" cy="660400"/>
          </a:xfrm>
        </p:spPr>
        <p:txBody>
          <a:bodyPr/>
          <a:lstStyle/>
          <a:p>
            <a:pPr eaLnBrk="1" hangingPunct="1"/>
            <a:r>
              <a:rPr lang="en-US" altLang="zh-CN" sz="2400" smtClean="0">
                <a:ea typeface="宋体" panose="02010600030101010101" pitchFamily="2" charset="-122"/>
              </a:rPr>
              <a:t>ao 归纳与学习-------------------------------------------</a:t>
            </a:r>
          </a:p>
        </p:txBody>
      </p:sp>
      <p:sp>
        <p:nvSpPr>
          <p:cNvPr id="112643" name="Rectangle 3"/>
          <p:cNvSpPr>
            <a:spLocks noGrp="1" noChangeArrowheads="1"/>
          </p:cNvSpPr>
          <p:nvPr>
            <p:ph type="body" idx="1"/>
          </p:nvPr>
        </p:nvSpPr>
        <p:spPr>
          <a:xfrm>
            <a:off x="427038" y="1457325"/>
            <a:ext cx="8305800" cy="4887913"/>
          </a:xfrm>
        </p:spPr>
        <p:txBody>
          <a:bodyPr/>
          <a:lstStyle/>
          <a:p>
            <a:pPr eaLnBrk="1" hangingPunct="1">
              <a:lnSpc>
                <a:spcPct val="125000"/>
              </a:lnSpc>
              <a:spcBef>
                <a:spcPct val="25000"/>
              </a:spcBef>
            </a:pPr>
            <a:r>
              <a:rPr lang="en-US" altLang="zh-CN" smtClean="0">
                <a:ea typeface="宋体" panose="02010600030101010101" pitchFamily="2" charset="-122"/>
              </a:rPr>
              <a:t>哲学和基本假设的差异</a:t>
            </a:r>
          </a:p>
          <a:p>
            <a:pPr lvl="1" eaLnBrk="1" hangingPunct="1">
              <a:lnSpc>
                <a:spcPct val="125000"/>
              </a:lnSpc>
              <a:spcBef>
                <a:spcPct val="25000"/>
              </a:spcBef>
            </a:pPr>
            <a:r>
              <a:rPr lang="en-US" altLang="zh-CN" smtClean="0">
                <a:ea typeface="宋体" panose="02010600030101010101" pitchFamily="2" charset="-122"/>
              </a:rPr>
              <a:t>学习中的正反样本: 用于泛化的正样本, 用于专业化的正样本</a:t>
            </a:r>
          </a:p>
          <a:p>
            <a:pPr lvl="1" eaLnBrk="1" hangingPunct="1">
              <a:lnSpc>
                <a:spcPct val="125000"/>
              </a:lnSpc>
              <a:spcBef>
                <a:spcPct val="25000"/>
              </a:spcBef>
            </a:pPr>
            <a:r>
              <a:rPr lang="en-US" altLang="zh-CN" smtClean="0">
                <a:ea typeface="宋体" panose="02010600030101010101" pitchFamily="2" charset="-122"/>
              </a:rPr>
              <a:t>仅在数据挖掘中的正样本: 因此基于泛化, 向下钻取泛化到以前的状态</a:t>
            </a:r>
          </a:p>
          <a:p>
            <a:pPr eaLnBrk="1" hangingPunct="1">
              <a:lnSpc>
                <a:spcPct val="125000"/>
              </a:lnSpc>
              <a:spcBef>
                <a:spcPct val="25000"/>
              </a:spcBef>
            </a:pPr>
            <a:r>
              <a:rPr lang="en-US" altLang="zh-CN" smtClean="0">
                <a:ea typeface="宋体" panose="02010600030101010101" pitchFamily="2" charset="-122"/>
              </a:rPr>
              <a:t>概括方法的差异</a:t>
            </a:r>
          </a:p>
          <a:p>
            <a:pPr lvl="1" eaLnBrk="1" hangingPunct="1">
              <a:lnSpc>
                <a:spcPct val="125000"/>
              </a:lnSpc>
              <a:spcBef>
                <a:spcPct val="25000"/>
              </a:spcBef>
            </a:pPr>
            <a:r>
              <a:rPr lang="en-US" altLang="zh-CN" smtClean="0">
                <a:ea typeface="宋体" panose="02010600030101010101" pitchFamily="2" charset="-122"/>
              </a:rPr>
              <a:t>基于元组的机器学习</a:t>
            </a:r>
          </a:p>
          <a:p>
            <a:pPr lvl="1" eaLnBrk="1" hangingPunct="1">
              <a:lnSpc>
                <a:spcPct val="125000"/>
              </a:lnSpc>
              <a:spcBef>
                <a:spcPct val="25000"/>
              </a:spcBef>
            </a:pPr>
            <a:r>
              <a:rPr lang="en-US" altLang="zh-CN" smtClean="0">
                <a:ea typeface="宋体" panose="02010600030101010101" pitchFamily="2" charset="-122"/>
              </a:rPr>
              <a:t>基于属性的数据挖掘对属性进行概括</a:t>
            </a:r>
          </a:p>
        </p:txBody>
      </p:sp>
    </p:spTree>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290513" y="195263"/>
            <a:ext cx="8623300" cy="1066800"/>
          </a:xfrm>
          <a:noFill/>
        </p:spPr>
        <p:txBody>
          <a:bodyPr lIns="92075" tIns="46038" rIns="92075" bIns="46038" anchor="ctr"/>
          <a:lstStyle/>
          <a:p>
            <a:pPr eaLnBrk="1" hangingPunct="1"/>
            <a:r>
              <a:rPr lang="en-US" altLang="zh-CN" sz="2400" smtClean="0">
                <a:ea typeface="宋体" panose="02010600030101010101" pitchFamily="2" charset="-122"/>
              </a:rPr>
              <a:t>概念描述: 特征与比较</a:t>
            </a:r>
          </a:p>
        </p:txBody>
      </p:sp>
      <p:sp>
        <p:nvSpPr>
          <p:cNvPr id="114691" name="Rectangle 3"/>
          <p:cNvSpPr>
            <a:spLocks noGrp="1" noChangeArrowheads="1"/>
          </p:cNvSpPr>
          <p:nvPr>
            <p:ph type="body" idx="1"/>
          </p:nvPr>
        </p:nvSpPr>
        <p:spPr>
          <a:xfrm>
            <a:off x="520700" y="1468438"/>
            <a:ext cx="8382000" cy="4648200"/>
          </a:xfrm>
          <a:noFill/>
        </p:spPr>
        <p:txBody>
          <a:bodyPr lIns="92075" tIns="46038" rIns="92075" bIns="46038"/>
          <a:lstStyle/>
          <a:p>
            <a:pPr eaLnBrk="1" hangingPunct="1">
              <a:lnSpc>
                <a:spcPct val="110000"/>
              </a:lnSpc>
            </a:pPr>
            <a:r>
              <a:rPr lang="en-US" altLang="zh-CN" smtClean="0">
                <a:ea typeface="宋体" panose="02010600030101010101" pitchFamily="2" charset="-122"/>
              </a:rPr>
              <a:t>什么是概念描述？</a:t>
            </a:r>
          </a:p>
          <a:p>
            <a:pPr eaLnBrk="1" hangingPunct="1">
              <a:lnSpc>
                <a:spcPct val="110000"/>
              </a:lnSpc>
            </a:pPr>
            <a:r>
              <a:rPr lang="en-US" altLang="zh-CN" smtClean="0">
                <a:ea typeface="宋体" panose="02010600030101010101" pitchFamily="2" charset="-122"/>
              </a:rPr>
              <a:t>基于数据的泛化和摘要表征</a:t>
            </a:r>
          </a:p>
          <a:p>
            <a:pPr eaLnBrk="1" hangingPunct="1">
              <a:lnSpc>
                <a:spcPct val="110000"/>
              </a:lnSpc>
            </a:pPr>
            <a:r>
              <a:rPr lang="en-US" altLang="zh-CN" smtClean="0">
                <a:ea typeface="宋体" panose="02010600030101010101" pitchFamily="2" charset="-122"/>
              </a:rPr>
              <a:t>分析表征: 属性相关性分析</a:t>
            </a:r>
          </a:p>
          <a:p>
            <a:pPr eaLnBrk="1" hangingPunct="1">
              <a:lnSpc>
                <a:spcPct val="110000"/>
              </a:lnSpc>
            </a:pPr>
            <a:r>
              <a:rPr lang="en-US" altLang="zh-CN" smtClean="0">
                <a:ea typeface="宋体" panose="02010600030101010101" pitchFamily="2" charset="-122"/>
              </a:rPr>
              <a:t>挖掘类比较: 不同类之间的区分</a:t>
            </a:r>
          </a:p>
          <a:p>
            <a:pPr eaLnBrk="1" hangingPunct="1">
              <a:lnSpc>
                <a:spcPct val="110000"/>
              </a:lnSpc>
            </a:pPr>
            <a:r>
              <a:rPr lang="en-US" altLang="zh-CN" smtClean="0">
                <a:ea typeface="宋体" panose="02010600030101010101" pitchFamily="2" charset="-122"/>
              </a:rPr>
              <a:t>在大型数据库中挖掘描述性统计措施</a:t>
            </a:r>
          </a:p>
          <a:p>
            <a:pPr eaLnBrk="1" hangingPunct="1">
              <a:lnSpc>
                <a:spcPct val="110000"/>
              </a:lnSpc>
            </a:pPr>
            <a:r>
              <a:rPr lang="en-US" altLang="zh-CN" smtClean="0">
                <a:ea typeface="宋体" panose="02010600030101010101" pitchFamily="2" charset="-122"/>
              </a:rPr>
              <a:t>讨论</a:t>
            </a:r>
          </a:p>
          <a:p>
            <a:pPr eaLnBrk="1" hangingPunct="1">
              <a:lnSpc>
                <a:spcPct val="110000"/>
              </a:lnSpc>
            </a:pPr>
            <a:r>
              <a:rPr lang="en-US" altLang="zh-CN" smtClean="0">
                <a:solidFill>
                  <a:schemeClr val="hlink"/>
                </a:solidFill>
                <a:ea typeface="宋体" panose="02010600030101010101" pitchFamily="2" charset="-122"/>
              </a:rPr>
              <a:t>总结</a:t>
            </a:r>
          </a:p>
        </p:txBody>
      </p:sp>
    </p:spTree>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395288" y="263525"/>
            <a:ext cx="7086600" cy="1066800"/>
          </a:xfrm>
          <a:noFill/>
        </p:spPr>
        <p:txBody>
          <a:bodyPr lIns="92075" tIns="46038" rIns="92075" bIns="46038" anchor="ctr"/>
          <a:lstStyle/>
          <a:p>
            <a:pPr eaLnBrk="1" hangingPunct="1"/>
            <a:r>
              <a:rPr lang="en-US" altLang="zh-CN" smtClean="0">
                <a:ea typeface="宋体" panose="02010600030101010101" pitchFamily="2" charset="-122"/>
              </a:rPr>
              <a:t>总结</a:t>
            </a:r>
          </a:p>
        </p:txBody>
      </p:sp>
      <p:sp>
        <p:nvSpPr>
          <p:cNvPr id="116739" name="Rectangle 3"/>
          <p:cNvSpPr>
            <a:spLocks noGrp="1" noChangeArrowheads="1"/>
          </p:cNvSpPr>
          <p:nvPr>
            <p:ph type="body" idx="1"/>
          </p:nvPr>
        </p:nvSpPr>
        <p:spPr>
          <a:xfrm>
            <a:off x="582613" y="1484313"/>
            <a:ext cx="8077200" cy="4648200"/>
          </a:xfrm>
          <a:noFill/>
        </p:spPr>
        <p:txBody>
          <a:bodyPr lIns="92075" tIns="46038" rIns="92075" bIns="46038"/>
          <a:lstStyle/>
          <a:p>
            <a:pPr eaLnBrk="1" hangingPunct="1">
              <a:lnSpc>
                <a:spcPct val="130000"/>
              </a:lnSpc>
            </a:pPr>
            <a:r>
              <a:rPr lang="en-US" altLang="zh-CN" smtClean="0">
                <a:ea typeface="宋体" panose="02010600030101010101" pitchFamily="2" charset="-122"/>
              </a:rPr>
              <a:t>概念描述: 定性和歧视</a:t>
            </a:r>
          </a:p>
          <a:p>
            <a:pPr eaLnBrk="1" hangingPunct="1">
              <a:lnSpc>
                <a:spcPct val="130000"/>
              </a:lnSpc>
            </a:pPr>
            <a:r>
              <a:rPr lang="en-US" altLang="zh-CN" smtClean="0">
                <a:ea typeface="宋体" panose="02010600030101010101" pitchFamily="2" charset="-122"/>
              </a:rPr>
              <a:t>基于 olap 的与面向属性的归纳</a:t>
            </a:r>
          </a:p>
          <a:p>
            <a:pPr eaLnBrk="1" hangingPunct="1">
              <a:lnSpc>
                <a:spcPct val="130000"/>
              </a:lnSpc>
            </a:pPr>
            <a:r>
              <a:rPr lang="en-US" altLang="zh-CN" smtClean="0">
                <a:ea typeface="宋体" panose="02010600030101010101" pitchFamily="2" charset="-122"/>
              </a:rPr>
              <a:t>高效实施 aoi</a:t>
            </a:r>
          </a:p>
          <a:p>
            <a:pPr eaLnBrk="1" hangingPunct="1">
              <a:lnSpc>
                <a:spcPct val="130000"/>
              </a:lnSpc>
            </a:pPr>
            <a:r>
              <a:rPr lang="en-US" altLang="zh-CN" smtClean="0">
                <a:ea typeface="宋体" panose="02010600030101010101" pitchFamily="2" charset="-122"/>
              </a:rPr>
              <a:t>分析特性和比较</a:t>
            </a:r>
          </a:p>
          <a:p>
            <a:pPr eaLnBrk="1" hangingPunct="1">
              <a:lnSpc>
                <a:spcPct val="130000"/>
              </a:lnSpc>
            </a:pPr>
            <a:r>
              <a:rPr lang="en-US" altLang="zh-CN" smtClean="0">
                <a:ea typeface="宋体" panose="02010600030101010101" pitchFamily="2" charset="-122"/>
              </a:rPr>
              <a:t>在大型数据库中挖掘描述性统计度量 (请参阅文本)</a:t>
            </a:r>
          </a:p>
          <a:p>
            <a:pPr eaLnBrk="1" hangingPunct="1">
              <a:lnSpc>
                <a:spcPct val="130000"/>
              </a:lnSpc>
            </a:pPr>
            <a:r>
              <a:rPr lang="en-US" altLang="zh-CN" smtClean="0">
                <a:ea typeface="宋体" panose="02010600030101010101" pitchFamily="2" charset="-122"/>
              </a:rPr>
              <a:t>讨论</a:t>
            </a:r>
          </a:p>
          <a:p>
            <a:pPr lvl="1" eaLnBrk="1" hangingPunct="1">
              <a:lnSpc>
                <a:spcPct val="130000"/>
              </a:lnSpc>
            </a:pPr>
            <a:r>
              <a:rPr lang="en-US" altLang="zh-CN" smtClean="0">
                <a:ea typeface="宋体" panose="02010600030101010101" pitchFamily="2" charset="-122"/>
              </a:rPr>
              <a:t>描述的增量和并行挖掘</a:t>
            </a:r>
          </a:p>
        </p:txBody>
      </p:sp>
    </p:spTree>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altLang="zh-CN" sz="2800" smtClean="0">
                <a:ea typeface="宋体" panose="02010600030101010101" pitchFamily="2" charset="-122"/>
              </a:rPr>
              <a:t>引用</a:t>
            </a:r>
          </a:p>
        </p:txBody>
      </p:sp>
      <p:sp>
        <p:nvSpPr>
          <p:cNvPr id="118787" name="Rectangle 3"/>
          <p:cNvSpPr>
            <a:spLocks noGrp="1" noChangeArrowheads="1"/>
          </p:cNvSpPr>
          <p:nvPr>
            <p:ph type="body" idx="1"/>
          </p:nvPr>
        </p:nvSpPr>
        <p:spPr>
          <a:xfrm>
            <a:off x="479425" y="1355725"/>
            <a:ext cx="8229600" cy="4876800"/>
          </a:xfrm>
        </p:spPr>
        <p:txBody>
          <a:bodyPr/>
          <a:lstStyle/>
          <a:p>
            <a:pPr eaLnBrk="1" hangingPunct="1">
              <a:lnSpc>
                <a:spcPct val="90000"/>
              </a:lnSpc>
            </a:pPr>
            <a:r>
              <a:rPr lang="en-US" altLang="zh-CN" sz="1400" smtClean="0">
                <a:ea typeface="宋体" panose="02010600030101010101" pitchFamily="2" charset="-122"/>
              </a:rPr>
              <a:t>j. han 和 m. kamber。数据挖掘: 概念和技术。摩根·考夫曼, 2000年。(包括材料)</a:t>
            </a:r>
          </a:p>
          <a:p>
            <a:pPr eaLnBrk="1" hangingPunct="1">
              <a:lnSpc>
                <a:spcPct val="90000"/>
              </a:lnSpc>
            </a:pPr>
            <a:r>
              <a:rPr lang="en-US" altLang="zh-CN" sz="1400" smtClean="0">
                <a:ea typeface="宋体" panose="02010600030101010101" pitchFamily="2" charset="-122"/>
              </a:rPr>
              <a:t>蔡先生、塞科内和韩寒。关系数据库中面向属性的归纳。g. piatetsky-shagiro 和 w. j. frawley, 编辑, 《数据库中的知识发现》, 213-228 页。aaa"mit press, 1991。</a:t>
            </a:r>
          </a:p>
          <a:p>
            <a:pPr eaLnBrk="1" hangingPunct="1">
              <a:lnSpc>
                <a:spcPct val="90000"/>
              </a:lnSpc>
            </a:pPr>
            <a:r>
              <a:rPr lang="en-US" altLang="zh-CN" sz="1400" smtClean="0">
                <a:ea typeface="宋体" panose="02010600030101010101" pitchFamily="2" charset="-122"/>
              </a:rPr>
              <a:t>s. chaudhuri 和 u. dayal。数据仓库和 olap 技术概述。simod 记录, 26:65-74, 1997年</a:t>
            </a:r>
          </a:p>
          <a:p>
            <a:pPr eaLnBrk="1" hangingPunct="1">
              <a:lnSpc>
                <a:spcPct val="90000"/>
              </a:lnSpc>
            </a:pPr>
            <a:r>
              <a:rPr lang="en-US" altLang="zh-CN" sz="1400" smtClean="0">
                <a:ea typeface="宋体" panose="02010600030101010101" pitchFamily="2" charset="-122"/>
              </a:rPr>
              <a:t>卡特和 h. hamilton。 面向属性的高效泛化, 用于从大型数据库中发现知识。ieee trans. 知识和数据工程, 10: 193-208, 1998。</a:t>
            </a:r>
          </a:p>
          <a:p>
            <a:pPr eaLnBrk="1" hangingPunct="1">
              <a:lnSpc>
                <a:spcPct val="90000"/>
              </a:lnSpc>
            </a:pPr>
            <a:r>
              <a:rPr lang="en-US" altLang="zh-CN" sz="1400" smtClean="0">
                <a:ea typeface="宋体" panose="02010600030101010101" pitchFamily="2" charset="-122"/>
              </a:rPr>
              <a:t>w. 克利夫兰。可视化数据。霍巴特出版社, 新泽西州首脑会议, 1993年。</a:t>
            </a:r>
          </a:p>
          <a:p>
            <a:pPr eaLnBrk="1" hangingPunct="1">
              <a:lnSpc>
                <a:spcPct val="90000"/>
              </a:lnSpc>
            </a:pPr>
            <a:r>
              <a:rPr lang="en-US" altLang="zh-CN" sz="1400" smtClean="0">
                <a:ea typeface="宋体" panose="02010600030101010101" pitchFamily="2" charset="-122"/>
              </a:rPr>
              <a:t>j. l. devore。《工程与科学的概率和统计》, 第四期, duxbury press, 1995年。</a:t>
            </a:r>
          </a:p>
          <a:p>
            <a:pPr eaLnBrk="1" hangingPunct="1">
              <a:lnSpc>
                <a:spcPct val="90000"/>
              </a:lnSpc>
            </a:pPr>
            <a:r>
              <a:rPr lang="en-US" altLang="zh-CN" sz="1400" smtClean="0">
                <a:ea typeface="宋体" panose="02010600030101010101" pitchFamily="2" charset="-122"/>
              </a:rPr>
              <a:t>t. g. dietterich 和 r. s. michalski。 对从实例中学习的选定方法进行比较审查。《机器学习: 人工智能方法》编辑, 《 michalski 等人》, 第1卷, 41-82 页。摩根·考夫曼, 1983年。</a:t>
            </a:r>
          </a:p>
          <a:p>
            <a:pPr eaLnBrk="1" hangingPunct="1">
              <a:lnSpc>
                <a:spcPct val="90000"/>
              </a:lnSpc>
            </a:pPr>
            <a:r>
              <a:rPr lang="en-US" altLang="zh-CN" sz="1400" smtClean="0">
                <a:ea typeface="宋体" panose="02010600030101010101" pitchFamily="2" charset="-122"/>
              </a:rPr>
              <a:t>j. gray, s. chaudhuri, a. bosworth, a. Layman, d. reichart, m. venkatrao, f. plop, h. pirahesh。 数据多维数据集: 一种关系聚合运算符, 用于泛化分组、交叉选项卡和小计。 数据挖掘和知识发现, 1: 29-54, 1997。</a:t>
            </a:r>
          </a:p>
          <a:p>
            <a:pPr eaLnBrk="1" hangingPunct="1">
              <a:lnSpc>
                <a:spcPct val="90000"/>
              </a:lnSpc>
            </a:pPr>
            <a:r>
              <a:rPr lang="en-US" altLang="zh-CN" sz="1400" smtClean="0">
                <a:ea typeface="宋体" panose="02010600030101010101" pitchFamily="2" charset="-122"/>
              </a:rPr>
              <a:t>j. han, y. cai. 和 n. cercone。数据驱动的关系数据库中定量规则的发现。 ieee trans. 知识和数据工程, 5: 29-40, 1993。</a:t>
            </a:r>
          </a:p>
        </p:txBody>
      </p:sp>
    </p:spTree>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altLang="zh-CN" sz="2800" smtClean="0">
                <a:ea typeface="宋体" panose="02010600030101010101" pitchFamily="2" charset="-122"/>
              </a:rPr>
              <a:t>参考文献 (续)</a:t>
            </a:r>
            <a:endParaRPr lang="en-US" altLang="zh-CN" sz="2800" b="1" smtClean="0">
              <a:ea typeface="宋体" panose="02010600030101010101" pitchFamily="2" charset="-122"/>
            </a:endParaRPr>
          </a:p>
        </p:txBody>
      </p:sp>
      <p:sp>
        <p:nvSpPr>
          <p:cNvPr id="120835" name="Rectangle 3"/>
          <p:cNvSpPr>
            <a:spLocks noGrp="1" noChangeArrowheads="1"/>
          </p:cNvSpPr>
          <p:nvPr>
            <p:ph type="body" idx="1"/>
          </p:nvPr>
        </p:nvSpPr>
        <p:spPr>
          <a:xfrm>
            <a:off x="384175" y="1373188"/>
            <a:ext cx="8229600" cy="4933950"/>
          </a:xfrm>
        </p:spPr>
        <p:txBody>
          <a:bodyPr/>
          <a:lstStyle/>
          <a:p>
            <a:pPr eaLnBrk="1" hangingPunct="1">
              <a:lnSpc>
                <a:spcPct val="80000"/>
              </a:lnSpc>
            </a:pPr>
            <a:r>
              <a:rPr lang="en-US" altLang="zh-CN" sz="1600" smtClean="0">
                <a:ea typeface="宋体" panose="02010600030101010101" pitchFamily="2" charset="-122"/>
              </a:rPr>
              <a:t>j. han 和 y. fu。数据挖掘中属性定向的力量探讨。在 u. m. fayyad、g. piatetsky-shipro、p. sthyy 和 r. uthurusamy 编辑中, 《知识发现和数据挖掘进展》, 第39-421 页。aaa"mit press, 1996。</a:t>
            </a:r>
          </a:p>
          <a:p>
            <a:pPr eaLnBrk="1" hangingPunct="1">
              <a:lnSpc>
                <a:spcPct val="80000"/>
              </a:lnSpc>
            </a:pPr>
            <a:r>
              <a:rPr lang="en-US" altLang="zh-CN" sz="1600" smtClean="0">
                <a:ea typeface="宋体" panose="02010600030101010101" pitchFamily="2" charset="-122"/>
              </a:rPr>
              <a:t>r. a. johnson 和 d. a. wichern。应用多元统计分析, 第3版, 普伦蒂斯厅, 1992年。</a:t>
            </a:r>
          </a:p>
          <a:p>
            <a:pPr eaLnBrk="1" hangingPunct="1">
              <a:lnSpc>
                <a:spcPct val="80000"/>
              </a:lnSpc>
            </a:pPr>
            <a:r>
              <a:rPr lang="en-US" altLang="zh-CN" sz="1600" smtClean="0">
                <a:ea typeface="宋体" panose="02010600030101010101" pitchFamily="2" charset="-122"/>
              </a:rPr>
              <a:t>克诺尔和 r. ng. 大型数据集中挖掘基于距离的异常值的算法。vldb98, 纽约, 纽约, 1998年8月。</a:t>
            </a:r>
          </a:p>
          <a:p>
            <a:pPr eaLnBrk="1" hangingPunct="1">
              <a:lnSpc>
                <a:spcPct val="80000"/>
              </a:lnSpc>
            </a:pPr>
            <a:r>
              <a:rPr lang="en-US" altLang="zh-CN" sz="1600" smtClean="0">
                <a:ea typeface="宋体" panose="02010600030101010101" pitchFamily="2" charset="-122"/>
              </a:rPr>
              <a:t>h. liu 和 h. motoda。知识发现和数据挖掘的特征选择。kluwer 学术出版社, 1998年。</a:t>
            </a:r>
          </a:p>
          <a:p>
            <a:pPr eaLnBrk="1" hangingPunct="1">
              <a:lnSpc>
                <a:spcPct val="80000"/>
              </a:lnSpc>
            </a:pPr>
            <a:r>
              <a:rPr lang="en-US" altLang="zh-CN" sz="1600" smtClean="0">
                <a:ea typeface="宋体" panose="02010600030101010101" pitchFamily="2" charset="-122"/>
              </a:rPr>
              <a:t>米哈尔斯基归纳学习的理论与方法。《机器学习: 人工智能方法》编辑, 《机器学习》, 第1卷, 摩根·考夫曼, 1983年。</a:t>
            </a:r>
          </a:p>
          <a:p>
            <a:pPr eaLnBrk="1" hangingPunct="1">
              <a:lnSpc>
                <a:spcPct val="80000"/>
              </a:lnSpc>
            </a:pPr>
            <a:r>
              <a:rPr lang="en-US" altLang="zh-CN" sz="1600" smtClean="0">
                <a:ea typeface="宋体" panose="02010600030101010101" pitchFamily="2" charset="-122"/>
              </a:rPr>
              <a:t>米切尔。版本空间: 规则学习的候选消除方法。ijcai97, 马萨诸塞州剑桥。</a:t>
            </a:r>
          </a:p>
          <a:p>
            <a:pPr eaLnBrk="1" hangingPunct="1">
              <a:lnSpc>
                <a:spcPct val="80000"/>
              </a:lnSpc>
            </a:pPr>
            <a:r>
              <a:rPr lang="en-US" altLang="zh-CN" sz="1600" smtClean="0">
                <a:ea typeface="宋体" panose="02010600030101010101" pitchFamily="2" charset="-122"/>
              </a:rPr>
              <a:t>米切尔。作为搜索的泛化。人工智能, 18: 203-226, 1982。</a:t>
            </a:r>
          </a:p>
          <a:p>
            <a:pPr eaLnBrk="1" hangingPunct="1">
              <a:lnSpc>
                <a:spcPct val="80000"/>
              </a:lnSpc>
            </a:pPr>
            <a:r>
              <a:rPr lang="en-US" altLang="zh-CN" sz="1600" smtClean="0">
                <a:ea typeface="宋体" panose="02010600030101010101" pitchFamily="2" charset="-122"/>
              </a:rPr>
              <a:t>米切尔。机器学习。麦格劳·希尔, 1997年。</a:t>
            </a:r>
          </a:p>
          <a:p>
            <a:pPr eaLnBrk="1" hangingPunct="1">
              <a:lnSpc>
                <a:spcPct val="80000"/>
              </a:lnSpc>
            </a:pPr>
            <a:r>
              <a:rPr lang="en-US" altLang="zh-CN" sz="1600" smtClean="0">
                <a:ea typeface="宋体" panose="02010600030101010101" pitchFamily="2" charset="-122"/>
              </a:rPr>
              <a:t>昆兰决策树的感应。机器学习, 1: 81-106, 1986。</a:t>
            </a:r>
          </a:p>
          <a:p>
            <a:pPr eaLnBrk="1" hangingPunct="1">
              <a:lnSpc>
                <a:spcPct val="80000"/>
              </a:lnSpc>
            </a:pPr>
            <a:r>
              <a:rPr lang="en-US" altLang="zh-CN" sz="1600" smtClean="0">
                <a:ea typeface="宋体" panose="02010600030101010101" pitchFamily="2" charset="-122"/>
              </a:rPr>
              <a:t>d. subramanian 和 j. feigenbaum。实验生成中的分解。aaaig 86, 宾夕法尼亚州费城, 1986年8月。</a:t>
            </a:r>
          </a:p>
        </p:txBody>
      </p:sp>
    </p:spTree>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600075" y="2309813"/>
            <a:ext cx="8177213" cy="1377950"/>
          </a:xfrm>
        </p:spPr>
        <p:txBody>
          <a:bodyPr lIns="92075" tIns="46038" rIns="92075" bIns="46038"/>
          <a:lstStyle/>
          <a:p>
            <a:pPr algn="ctr" eaLnBrk="1" hangingPunct="1">
              <a:lnSpc>
                <a:spcPct val="90000"/>
              </a:lnSpc>
              <a:buFontTx/>
              <a:buNone/>
              <a:defRPr/>
            </a:pPr>
            <a:r>
              <a:rPr lang="en-US" altLang="zh-CN" sz="5400" smtClean="0">
                <a:solidFill>
                  <a:schemeClr val="hlink"/>
                </a:solidFill>
                <a:effectLst>
                  <a:outerShdw blurRad="38100" dist="38100" dir="2700000" algn="tl">
                    <a:srgbClr val="000000"/>
                  </a:outerShdw>
                </a:effectLst>
                <a:ea typeface="宋体" pitchFamily="2" charset="-122"/>
              </a:rPr>
              <a:t>谢谢！！！</a:t>
            </a:r>
          </a:p>
        </p:txBody>
      </p:sp>
    </p:spTree>
  </p:cSld>
  <p:clrMapOvr>
    <a:masterClrMapping/>
  </p:clrMapOvr>
  <p:transition>
    <p:blinds/>
  </p:transition>
</p:sld>
</file>

<file path=ppt/slides/slide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66713" y="123825"/>
            <a:ext cx="8528050" cy="990600"/>
          </a:xfrm>
        </p:spPr>
        <p:txBody>
          <a:bodyPr/>
          <a:lstStyle/>
          <a:p>
            <a:pPr eaLnBrk="1" hangingPunct="1">
              <a:lnSpc>
                <a:spcPct val="80000"/>
              </a:lnSpc>
            </a:pPr>
            <a:r>
              <a:rPr lang="en-US" altLang="zh-CN" sz="2800" smtClean="0">
                <a:ea typeface="宋体" panose="02010600030101010101" pitchFamily="2" charset="-122"/>
              </a:rPr>
              <a:t>数据泛化与基于摘要的表征</a:t>
            </a:r>
          </a:p>
        </p:txBody>
      </p:sp>
      <p:sp>
        <p:nvSpPr>
          <p:cNvPr id="14339" name="Rectangle 3"/>
          <p:cNvSpPr>
            <a:spLocks noGrp="1" noChangeArrowheads="1"/>
          </p:cNvSpPr>
          <p:nvPr>
            <p:ph type="body" idx="1"/>
          </p:nvPr>
        </p:nvSpPr>
        <p:spPr>
          <a:xfrm>
            <a:off x="381000" y="1398588"/>
            <a:ext cx="8382000" cy="5154612"/>
          </a:xfrm>
        </p:spPr>
        <p:txBody>
          <a:bodyPr/>
          <a:lstStyle/>
          <a:p>
            <a:pPr eaLnBrk="1" hangingPunct="1"/>
            <a:r>
              <a:rPr lang="en-US" altLang="zh-CN" smtClean="0">
                <a:ea typeface="宋体" panose="02010600030101010101" pitchFamily="2" charset="-122"/>
              </a:rPr>
              <a:t>数据泛化</a:t>
            </a:r>
          </a:p>
          <a:p>
            <a:pPr lvl="1" eaLnBrk="1" hangingPunct="1"/>
            <a:r>
              <a:rPr lang="en-US" altLang="zh-CN" smtClean="0">
                <a:ea typeface="宋体" panose="02010600030101010101" pitchFamily="2" charset="-122"/>
              </a:rPr>
              <a:t>将数据库中大量与任务相关的数据从较低的概念级别抽象为较高的概念级别的过程。</a:t>
            </a:r>
          </a:p>
          <a:p>
            <a:pPr lvl="1" eaLnBrk="1" hangingPunct="1"/>
            <a:endParaRPr lang="en-US" altLang="zh-CN" smtClean="0">
              <a:ea typeface="宋体" panose="02010600030101010101" pitchFamily="2" charset="-122"/>
            </a:endParaRPr>
          </a:p>
          <a:p>
            <a:pPr lvl="1" eaLnBrk="1" hangingPunct="1"/>
            <a:endParaRPr lang="en-US" altLang="zh-CN" smtClean="0">
              <a:ea typeface="宋体" panose="02010600030101010101" pitchFamily="2" charset="-122"/>
            </a:endParaRPr>
          </a:p>
          <a:p>
            <a:pPr lvl="1" eaLnBrk="1" hangingPunct="1"/>
            <a:endParaRPr lang="en-US" altLang="zh-CN" smtClean="0">
              <a:ea typeface="宋体" panose="02010600030101010101" pitchFamily="2" charset="-122"/>
            </a:endParaRPr>
          </a:p>
          <a:p>
            <a:pPr lvl="1" eaLnBrk="1" hangingPunct="1"/>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方法：</a:t>
            </a:r>
          </a:p>
          <a:p>
            <a:pPr lvl="2" eaLnBrk="1" hangingPunct="1"/>
            <a:r>
              <a:rPr lang="en-US" altLang="zh-CN" smtClean="0">
                <a:ea typeface="宋体" panose="02010600030101010101" pitchFamily="2" charset="-122"/>
              </a:rPr>
              <a:t>数据多维数据集方法 (olap 方法)</a:t>
            </a:r>
          </a:p>
          <a:p>
            <a:pPr lvl="2" eaLnBrk="1" hangingPunct="1"/>
            <a:r>
              <a:rPr lang="en-US" altLang="zh-CN" smtClean="0">
                <a:ea typeface="宋体" panose="02010600030101010101" pitchFamily="2" charset="-122"/>
              </a:rPr>
              <a:t>面向属性的归纳方法</a:t>
            </a:r>
          </a:p>
          <a:p>
            <a:pPr lvl="2" eaLnBrk="1" hangingPunct="1"/>
            <a:endParaRPr lang="zh-CN" altLang="en-US" smtClean="0">
              <a:ea typeface="宋体" panose="02010600030101010101" pitchFamily="2" charset="-122"/>
            </a:endParaRPr>
          </a:p>
        </p:txBody>
      </p:sp>
      <p:sp>
        <p:nvSpPr>
          <p:cNvPr id="14340" name="Line 4"/>
          <p:cNvSpPr>
            <a:spLocks noChangeShapeType="1"/>
          </p:cNvSpPr>
          <p:nvPr/>
        </p:nvSpPr>
        <p:spPr bwMode="auto">
          <a:xfrm flipH="1">
            <a:off x="2698750" y="2606675"/>
            <a:ext cx="129540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1" name="Line 5"/>
          <p:cNvSpPr>
            <a:spLocks noChangeShapeType="1"/>
          </p:cNvSpPr>
          <p:nvPr/>
        </p:nvSpPr>
        <p:spPr bwMode="auto">
          <a:xfrm>
            <a:off x="4008438" y="2605088"/>
            <a:ext cx="144780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2" name="Line 6"/>
          <p:cNvSpPr>
            <a:spLocks noChangeShapeType="1"/>
          </p:cNvSpPr>
          <p:nvPr/>
        </p:nvSpPr>
        <p:spPr bwMode="auto">
          <a:xfrm>
            <a:off x="2711450" y="4283075"/>
            <a:ext cx="274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3" name="Line 7"/>
          <p:cNvSpPr>
            <a:spLocks noChangeShapeType="1"/>
          </p:cNvSpPr>
          <p:nvPr/>
        </p:nvSpPr>
        <p:spPr bwMode="auto">
          <a:xfrm>
            <a:off x="3702050" y="2987675"/>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4" name="Line 8"/>
          <p:cNvSpPr>
            <a:spLocks noChangeShapeType="1"/>
          </p:cNvSpPr>
          <p:nvPr/>
        </p:nvSpPr>
        <p:spPr bwMode="auto">
          <a:xfrm>
            <a:off x="3473450" y="3292475"/>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5" name="Line 9"/>
          <p:cNvSpPr>
            <a:spLocks noChangeShapeType="1"/>
          </p:cNvSpPr>
          <p:nvPr/>
        </p:nvSpPr>
        <p:spPr bwMode="auto">
          <a:xfrm>
            <a:off x="2940050" y="3978275"/>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6" name="Line 10"/>
          <p:cNvSpPr>
            <a:spLocks noChangeShapeType="1"/>
          </p:cNvSpPr>
          <p:nvPr/>
        </p:nvSpPr>
        <p:spPr bwMode="auto">
          <a:xfrm>
            <a:off x="3244850" y="3597275"/>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7" name="Text Box 11"/>
          <p:cNvSpPr txBox="1">
            <a:spLocks noChangeArrowheads="1"/>
          </p:cNvSpPr>
          <p:nvPr/>
        </p:nvSpPr>
        <p:spPr bwMode="auto">
          <a:xfrm>
            <a:off x="3930650" y="2682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400" b="1">
                <a:latin typeface="Times New Roman" panose="02020603050405020304" pitchFamily="18" charset="0"/>
                <a:ea typeface="宋体" panose="02010600030101010101" pitchFamily="2" charset="-122"/>
              </a:rPr>
              <a:t>1</a:t>
            </a:r>
            <a:endParaRPr lang="zh-CN" altLang="en-US">
              <a:latin typeface="Times New Roman" panose="02020603050405020304" pitchFamily="18" charset="0"/>
              <a:ea typeface="宋体" panose="02010600030101010101" pitchFamily="2" charset="-122"/>
            </a:endParaRPr>
          </a:p>
        </p:txBody>
      </p:sp>
      <p:sp>
        <p:nvSpPr>
          <p:cNvPr id="14348" name="Text Box 12"/>
          <p:cNvSpPr txBox="1">
            <a:spLocks noChangeArrowheads="1"/>
          </p:cNvSpPr>
          <p:nvPr/>
        </p:nvSpPr>
        <p:spPr bwMode="auto">
          <a:xfrm>
            <a:off x="3930650" y="29876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400" b="1">
                <a:latin typeface="Times New Roman" panose="02020603050405020304" pitchFamily="18" charset="0"/>
                <a:ea typeface="宋体" panose="02010600030101010101" pitchFamily="2" charset="-122"/>
              </a:rPr>
              <a:t>2</a:t>
            </a:r>
            <a:endParaRPr lang="zh-CN" altLang="en-US">
              <a:latin typeface="Times New Roman" panose="02020603050405020304" pitchFamily="18" charset="0"/>
              <a:ea typeface="宋体" panose="02010600030101010101" pitchFamily="2" charset="-122"/>
            </a:endParaRPr>
          </a:p>
        </p:txBody>
      </p:sp>
      <p:sp>
        <p:nvSpPr>
          <p:cNvPr id="14349" name="Text Box 13"/>
          <p:cNvSpPr txBox="1">
            <a:spLocks noChangeArrowheads="1"/>
          </p:cNvSpPr>
          <p:nvPr/>
        </p:nvSpPr>
        <p:spPr bwMode="auto">
          <a:xfrm>
            <a:off x="3930650" y="32924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400" b="1">
                <a:latin typeface="Times New Roman" panose="02020603050405020304" pitchFamily="18" charset="0"/>
                <a:ea typeface="宋体" panose="02010600030101010101" pitchFamily="2" charset="-122"/>
              </a:rPr>
              <a:t>3个</a:t>
            </a:r>
            <a:endParaRPr lang="zh-CN" altLang="en-US">
              <a:latin typeface="Times New Roman" panose="02020603050405020304" pitchFamily="18" charset="0"/>
              <a:ea typeface="宋体" panose="02010600030101010101" pitchFamily="2" charset="-122"/>
            </a:endParaRPr>
          </a:p>
        </p:txBody>
      </p:sp>
      <p:sp>
        <p:nvSpPr>
          <p:cNvPr id="14350" name="Text Box 14"/>
          <p:cNvSpPr txBox="1">
            <a:spLocks noChangeArrowheads="1"/>
          </p:cNvSpPr>
          <p:nvPr/>
        </p:nvSpPr>
        <p:spPr bwMode="auto">
          <a:xfrm>
            <a:off x="3930650" y="3597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400" b="1">
                <a:latin typeface="Times New Roman" panose="02020603050405020304" pitchFamily="18" charset="0"/>
                <a:ea typeface="宋体" panose="02010600030101010101" pitchFamily="2" charset="-122"/>
              </a:rPr>
              <a:t>4个</a:t>
            </a:r>
            <a:endParaRPr lang="zh-CN" altLang="en-US">
              <a:latin typeface="Times New Roman" panose="02020603050405020304" pitchFamily="18" charset="0"/>
              <a:ea typeface="宋体" panose="02010600030101010101" pitchFamily="2" charset="-122"/>
            </a:endParaRPr>
          </a:p>
        </p:txBody>
      </p:sp>
      <p:sp>
        <p:nvSpPr>
          <p:cNvPr id="14351" name="Text Box 15"/>
          <p:cNvSpPr txBox="1">
            <a:spLocks noChangeArrowheads="1"/>
          </p:cNvSpPr>
          <p:nvPr/>
        </p:nvSpPr>
        <p:spPr bwMode="auto">
          <a:xfrm>
            <a:off x="3930650" y="3978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zh-CN" altLang="en-US" sz="1400" b="1">
                <a:latin typeface="Times New Roman" panose="02020603050405020304" pitchFamily="18" charset="0"/>
                <a:ea typeface="宋体" panose="02010600030101010101" pitchFamily="2" charset="-122"/>
              </a:rPr>
              <a:t>5</a:t>
            </a:r>
            <a:endParaRPr lang="zh-CN" altLang="en-US">
              <a:latin typeface="Times New Roman" panose="02020603050405020304" pitchFamily="18" charset="0"/>
              <a:ea typeface="宋体" panose="02010600030101010101" pitchFamily="2" charset="-122"/>
            </a:endParaRPr>
          </a:p>
        </p:txBody>
      </p:sp>
      <p:sp>
        <p:nvSpPr>
          <p:cNvPr id="14352" name="Text Box 16"/>
          <p:cNvSpPr txBox="1">
            <a:spLocks noChangeArrowheads="1"/>
          </p:cNvSpPr>
          <p:nvPr/>
        </p:nvSpPr>
        <p:spPr bwMode="auto">
          <a:xfrm>
            <a:off x="5835650" y="3749675"/>
            <a:ext cx="1816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3"/>
              </a:buBlip>
              <a:defRPr sz="2400">
                <a:solidFill>
                  <a:schemeClr val="tx1"/>
                </a:solidFill>
                <a:latin typeface="Arial Black" panose="020B0A04020102020204" pitchFamily="34" charset="0"/>
              </a:defRPr>
            </a:lvl1pPr>
            <a:lvl2pPr marL="742950" indent="-285750">
              <a:spcBef>
                <a:spcPct val="20000"/>
              </a:spcBef>
              <a:buClr>
                <a:srgbClr val="000066"/>
              </a:buClr>
              <a:buSzPct val="60000"/>
              <a:buFont typeface="Wingdings" panose="05000000000000000000" pitchFamily="2" charset="2"/>
              <a:buChar char="u"/>
              <a:defRPr sz="2400">
                <a:solidFill>
                  <a:schemeClr val="tx1"/>
                </a:solidFill>
                <a:latin typeface="Arial Narrow" panose="020B0606020202030204" pitchFamily="34" charset="0"/>
              </a:defRPr>
            </a:lvl2pPr>
            <a:lvl3pPr marL="1143000" indent="-228600">
              <a:spcBef>
                <a:spcPct val="20000"/>
              </a:spcBef>
              <a:buClr>
                <a:srgbClr val="000066"/>
              </a:buClr>
              <a:buFont typeface="Wingdings" panose="05000000000000000000" pitchFamily="2" charset="2"/>
              <a:buChar char="ü"/>
              <a:defRPr sz="2400">
                <a:solidFill>
                  <a:schemeClr val="tx1"/>
                </a:solidFill>
                <a:latin typeface="Arial Narrow" panose="020B060602020203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Arial Narrow" panose="020B0606020202030204" pitchFamily="34" charset="0"/>
              </a:defRPr>
            </a:lvl4pPr>
            <a:lvl5pPr marL="2057400" indent="-228600">
              <a:spcBef>
                <a:spcPct val="20000"/>
              </a:spcBef>
              <a:buClr>
                <a:schemeClr val="tx1"/>
              </a:buClr>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Narrow" panose="020B0606020202030204" pitchFamily="34" charset="0"/>
              </a:defRPr>
            </a:lvl9pPr>
          </a:lstStyle>
          <a:p>
            <a:pPr>
              <a:spcBef>
                <a:spcPct val="0"/>
              </a:spcBef>
              <a:buFontTx/>
              <a:buNone/>
            </a:pPr>
            <a:r>
              <a:rPr lang="en-US" altLang="zh-CN" sz="1800">
                <a:latin typeface="Times New Roman" panose="02020603050405020304" pitchFamily="18" charset="0"/>
                <a:ea typeface="宋体" panose="02010600030101010101" pitchFamily="2" charset="-122"/>
              </a:rPr>
              <a:t>概念级别</a:t>
            </a:r>
            <a:endParaRPr lang="en-US" altLang="zh-CN">
              <a:latin typeface="Times New Roman" panose="02020603050405020304" pitchFamily="18" charset="0"/>
              <a:ea typeface="宋体" panose="02010600030101010101" pitchFamily="2" charset="-122"/>
            </a:endParaRP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68288" y="376238"/>
            <a:ext cx="8037512" cy="717550"/>
          </a:xfrm>
        </p:spPr>
        <p:txBody>
          <a:bodyPr/>
          <a:lstStyle/>
          <a:p>
            <a:pPr eaLnBrk="1" hangingPunct="1"/>
            <a:r>
              <a:rPr lang="en-US" altLang="zh-CN" sz="2400" smtClean="0">
                <a:ea typeface="宋体" panose="02010600030101010101" pitchFamily="2" charset="-122"/>
              </a:rPr>
              <a:t>表征: 数据立方体方法 (不使用 ao 感应)</a:t>
            </a:r>
          </a:p>
        </p:txBody>
      </p:sp>
      <p:sp>
        <p:nvSpPr>
          <p:cNvPr id="16387" name="Rectangle 3"/>
          <p:cNvSpPr>
            <a:spLocks noGrp="1" noChangeArrowheads="1"/>
          </p:cNvSpPr>
          <p:nvPr>
            <p:ph type="body" idx="1"/>
          </p:nvPr>
        </p:nvSpPr>
        <p:spPr>
          <a:xfrm>
            <a:off x="609600" y="1471613"/>
            <a:ext cx="8077200" cy="4700587"/>
          </a:xfrm>
        </p:spPr>
        <p:txBody>
          <a:bodyPr/>
          <a:lstStyle/>
          <a:p>
            <a:pPr eaLnBrk="1" hangingPunct="1">
              <a:lnSpc>
                <a:spcPct val="90000"/>
              </a:lnSpc>
            </a:pPr>
            <a:r>
              <a:rPr lang="en-US" altLang="zh-CN" smtClean="0">
                <a:ea typeface="宋体" panose="02010600030101010101" pitchFamily="2" charset="-122"/>
              </a:rPr>
              <a:t>执行计算并将结果存储在数据多维数据集中</a:t>
            </a:r>
          </a:p>
          <a:p>
            <a:pPr eaLnBrk="1" hangingPunct="1">
              <a:lnSpc>
                <a:spcPct val="90000"/>
              </a:lnSpc>
            </a:pPr>
            <a:r>
              <a:rPr lang="en-US" altLang="zh-CN" smtClean="0">
                <a:ea typeface="宋体" panose="02010600030101010101" pitchFamily="2" charset="-122"/>
              </a:rPr>
              <a:t>强度</a:t>
            </a:r>
          </a:p>
          <a:p>
            <a:pPr lvl="1" eaLnBrk="1" hangingPunct="1">
              <a:lnSpc>
                <a:spcPct val="90000"/>
              </a:lnSpc>
            </a:pPr>
            <a:r>
              <a:rPr lang="en-US" altLang="zh-CN" smtClean="0">
                <a:ea typeface="宋体" panose="02010600030101010101" pitchFamily="2" charset="-122"/>
              </a:rPr>
              <a:t>数据泛化的有效实现</a:t>
            </a:r>
          </a:p>
          <a:p>
            <a:pPr lvl="1" eaLnBrk="1" hangingPunct="1">
              <a:lnSpc>
                <a:spcPct val="90000"/>
              </a:lnSpc>
            </a:pPr>
            <a:r>
              <a:rPr lang="en-US" altLang="zh-CN" smtClean="0">
                <a:ea typeface="宋体" panose="02010600030101010101" pitchFamily="2" charset="-122"/>
              </a:rPr>
              <a:t>各种措施的计算</a:t>
            </a:r>
          </a:p>
          <a:p>
            <a:pPr lvl="2" eaLnBrk="1" hangingPunct="1">
              <a:lnSpc>
                <a:spcPct val="90000"/>
              </a:lnSpc>
            </a:pPr>
            <a:r>
              <a:rPr lang="en-US" altLang="zh-CN" smtClean="0">
                <a:ea typeface="宋体" panose="02010600030101010101" pitchFamily="2" charset="-122"/>
              </a:rPr>
              <a:t>例如, 计数 ()、和 ()、平均值 ()、最大值 ()</a:t>
            </a:r>
          </a:p>
          <a:p>
            <a:pPr lvl="1" eaLnBrk="1" hangingPunct="1">
              <a:lnSpc>
                <a:spcPct val="90000"/>
              </a:lnSpc>
            </a:pPr>
            <a:r>
              <a:rPr lang="en-US" altLang="zh-CN" smtClean="0">
                <a:ea typeface="宋体" panose="02010600030101010101" pitchFamily="2" charset="-122"/>
              </a:rPr>
              <a:t>可以通过对数据多维数据集执行泛化和专业化。</a:t>
            </a:r>
            <a:r>
              <a:rPr lang="en-US" altLang="zh-CN" i="1" smtClean="0">
                <a:ea typeface="宋体" panose="02010600030101010101" pitchFamily="2" charset="-122"/>
              </a:rPr>
              <a:t>汇总</a:t>
            </a:r>
            <a:r>
              <a:rPr lang="en-US" altLang="zh-CN" smtClean="0">
                <a:ea typeface="宋体" panose="02010600030101010101" pitchFamily="2" charset="-122"/>
              </a:rPr>
              <a:t>和</a:t>
            </a:r>
            <a:r>
              <a:rPr lang="en-US" altLang="zh-CN" i="1" smtClean="0">
                <a:ea typeface="宋体" panose="02010600030101010101" pitchFamily="2" charset="-122"/>
              </a:rPr>
              <a:t>向下钻取</a:t>
            </a:r>
            <a:endParaRPr lang="en-US" altLang="zh-CN" smtClean="0">
              <a:ea typeface="宋体" panose="02010600030101010101" pitchFamily="2" charset="-122"/>
            </a:endParaRPr>
          </a:p>
          <a:p>
            <a:pPr eaLnBrk="1" hangingPunct="1">
              <a:lnSpc>
                <a:spcPct val="90000"/>
              </a:lnSpc>
            </a:pPr>
            <a:r>
              <a:rPr lang="en-US" altLang="zh-CN" smtClean="0">
                <a:ea typeface="宋体" panose="02010600030101010101" pitchFamily="2" charset="-122"/>
              </a:rPr>
              <a:t>限制</a:t>
            </a:r>
          </a:p>
          <a:p>
            <a:pPr lvl="1" eaLnBrk="1" hangingPunct="1">
              <a:lnSpc>
                <a:spcPct val="90000"/>
              </a:lnSpc>
            </a:pPr>
            <a:r>
              <a:rPr lang="en-US" altLang="zh-CN" smtClean="0">
                <a:ea typeface="宋体" panose="02010600030101010101" pitchFamily="2" charset="-122"/>
              </a:rPr>
              <a:t>只处理尺寸</a:t>
            </a:r>
            <a:r>
              <a:rPr lang="en-US" altLang="zh-CN" i="1" smtClean="0">
                <a:ea typeface="宋体" panose="02010600030101010101" pitchFamily="2" charset="-122"/>
              </a:rPr>
              <a:t>简单的非数字数据</a:t>
            </a:r>
            <a:r>
              <a:rPr lang="en-US" altLang="zh-CN" smtClean="0">
                <a:ea typeface="宋体" panose="02010600030101010101" pitchFamily="2" charset="-122"/>
              </a:rPr>
              <a:t>和措施</a:t>
            </a:r>
            <a:r>
              <a:rPr lang="en-US" altLang="zh-CN" i="1" smtClean="0">
                <a:ea typeface="宋体" panose="02010600030101010101" pitchFamily="2" charset="-122"/>
              </a:rPr>
              <a:t>简单的聚合数值</a:t>
            </a:r>
            <a:r>
              <a:rPr lang="en-US" altLang="zh-CN" smtClean="0">
                <a:ea typeface="宋体" panose="02010600030101010101" pitchFamily="2" charset="-122"/>
              </a:rPr>
              <a:t>.</a:t>
            </a:r>
          </a:p>
          <a:p>
            <a:pPr lvl="1" eaLnBrk="1" hangingPunct="1">
              <a:lnSpc>
                <a:spcPct val="90000"/>
              </a:lnSpc>
            </a:pPr>
            <a:r>
              <a:rPr lang="en-US" altLang="zh-CN" smtClean="0">
                <a:ea typeface="宋体" panose="02010600030101010101" pitchFamily="2" charset="-122"/>
              </a:rPr>
              <a:t>缺乏智能分析, 可以</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i don ' 不要告诉应该使用哪个维度, 以及一般应该达到什么层次</a:t>
            </a: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15913" y="369888"/>
            <a:ext cx="7939087" cy="609600"/>
          </a:xfrm>
        </p:spPr>
        <p:txBody>
          <a:bodyPr/>
          <a:lstStyle/>
          <a:p>
            <a:pPr eaLnBrk="1" hangingPunct="1"/>
            <a:r>
              <a:rPr lang="en-US" altLang="zh-CN" smtClean="0">
                <a:ea typeface="宋体" panose="02010600030101010101" pitchFamily="2" charset="-122"/>
              </a:rPr>
              <a:t>面向属性的归纳</a:t>
            </a:r>
          </a:p>
        </p:txBody>
      </p:sp>
      <p:sp>
        <p:nvSpPr>
          <p:cNvPr id="18435" name="Rectangle 3"/>
          <p:cNvSpPr>
            <a:spLocks noGrp="1" noChangeArrowheads="1"/>
          </p:cNvSpPr>
          <p:nvPr>
            <p:ph type="body" idx="1"/>
          </p:nvPr>
        </p:nvSpPr>
        <p:spPr>
          <a:xfrm>
            <a:off x="381000" y="1539875"/>
            <a:ext cx="8382000" cy="4479925"/>
          </a:xfrm>
        </p:spPr>
        <p:txBody>
          <a:bodyPr/>
          <a:lstStyle/>
          <a:p>
            <a:pPr eaLnBrk="1" hangingPunct="1"/>
            <a:r>
              <a:rPr lang="en-US" altLang="zh-CN" smtClean="0">
                <a:ea typeface="宋体" panose="02010600030101010101" pitchFamily="2" charset="-122"/>
              </a:rPr>
              <a:t>1989年拟议数 (九大)</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89个讲习班)</a:t>
            </a:r>
          </a:p>
          <a:p>
            <a:pPr eaLnBrk="1" hangingPunct="1"/>
            <a:r>
              <a:rPr lang="en-US" altLang="zh-CN" smtClean="0">
                <a:ea typeface="宋体" panose="02010600030101010101" pitchFamily="2" charset="-122"/>
              </a:rPr>
              <a:t>不限于分类数据或特定措施。</a:t>
            </a:r>
          </a:p>
          <a:p>
            <a:pPr eaLnBrk="1" hangingPunct="1"/>
            <a:r>
              <a:rPr lang="en-US" altLang="zh-CN" smtClean="0">
                <a:ea typeface="宋体" panose="02010600030101010101" pitchFamily="2" charset="-122"/>
              </a:rPr>
              <a:t>如何做到这一点？</a:t>
            </a:r>
          </a:p>
          <a:p>
            <a:pPr lvl="1" eaLnBrk="1" hangingPunct="1"/>
            <a:r>
              <a:rPr lang="en-US" altLang="zh-CN" smtClean="0">
                <a:ea typeface="宋体" panose="02010600030101010101" pitchFamily="2" charset="-122"/>
              </a:rPr>
              <a:t>收集与任务相关的数据 (</a:t>
            </a:r>
            <a:r>
              <a:rPr lang="en-US" altLang="zh-CN" i="1" smtClean="0">
                <a:ea typeface="宋体" panose="02010600030101010101" pitchFamily="2" charset="-122"/>
              </a:rPr>
              <a:t>初始关系</a:t>
            </a:r>
            <a:r>
              <a:rPr lang="en-US" altLang="zh-CN" smtClean="0">
                <a:ea typeface="宋体" panose="02010600030101010101" pitchFamily="2" charset="-122"/>
              </a:rPr>
              <a:t>) 使用关系数据库查询</a:t>
            </a:r>
          </a:p>
          <a:p>
            <a:pPr lvl="1" eaLnBrk="1" hangingPunct="1"/>
            <a:r>
              <a:rPr lang="en-US" altLang="zh-CN" smtClean="0">
                <a:ea typeface="宋体" panose="02010600030101010101" pitchFamily="2" charset="-122"/>
              </a:rPr>
              <a:t>执行泛化</a:t>
            </a:r>
            <a:r>
              <a:rPr lang="en-US" altLang="zh-CN" u="sng" smtClean="0">
                <a:ea typeface="宋体" panose="02010600030101010101" pitchFamily="2" charset="-122"/>
              </a:rPr>
              <a:t>属性删除</a:t>
            </a:r>
            <a:r>
              <a:rPr lang="en-US" altLang="zh-CN" smtClean="0">
                <a:ea typeface="宋体" panose="02010600030101010101" pitchFamily="2" charset="-122"/>
              </a:rPr>
              <a:t>或</a:t>
            </a:r>
            <a:r>
              <a:rPr lang="en-US" altLang="zh-CN" u="sng" smtClean="0">
                <a:ea typeface="宋体" panose="02010600030101010101" pitchFamily="2" charset="-122"/>
              </a:rPr>
              <a:t>属性泛化</a:t>
            </a:r>
            <a:r>
              <a:rPr lang="en-US" altLang="zh-CN" smtClean="0">
                <a:ea typeface="宋体" panose="02010600030101010101" pitchFamily="2" charset="-122"/>
              </a:rPr>
              <a:t>.</a:t>
            </a:r>
          </a:p>
          <a:p>
            <a:pPr lvl="1" eaLnBrk="1" hangingPunct="1"/>
            <a:r>
              <a:rPr lang="en-US" altLang="zh-CN" smtClean="0">
                <a:ea typeface="宋体" panose="02010600030101010101" pitchFamily="2" charset="-122"/>
              </a:rPr>
              <a:t>通过合并相同的广义元组并积累它们各自的计数来应用聚合。</a:t>
            </a:r>
          </a:p>
          <a:p>
            <a:pPr lvl="1" eaLnBrk="1" hangingPunct="1"/>
            <a:r>
              <a:rPr lang="en-US" altLang="zh-CN" smtClean="0">
                <a:ea typeface="宋体" panose="02010600030101010101" pitchFamily="2" charset="-122"/>
              </a:rPr>
              <a:t>与用户的交互式演示文稿。</a:t>
            </a:r>
          </a:p>
          <a:p>
            <a:pPr eaLnBrk="1" hangingPunct="1"/>
            <a:endParaRPr lang="zh-CN" altLang="en-US" smtClean="0">
              <a:ea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54013" y="304800"/>
            <a:ext cx="8789987" cy="762000"/>
          </a:xfrm>
          <a:noFill/>
        </p:spPr>
        <p:txBody>
          <a:bodyPr lIns="92075" tIns="46038" rIns="92075" bIns="46038" anchor="ctr"/>
          <a:lstStyle/>
          <a:p>
            <a:pPr eaLnBrk="1" hangingPunct="1"/>
            <a:r>
              <a:rPr lang="en-US" altLang="zh-CN" sz="2800" smtClean="0">
                <a:ea typeface="宋体" panose="02010600030101010101" pitchFamily="2" charset="-122"/>
              </a:rPr>
              <a:t>面向属性的归纳原理</a:t>
            </a:r>
            <a:endParaRPr lang="en-US" altLang="zh-CN" b="1" smtClean="0">
              <a:ea typeface="宋体" panose="02010600030101010101" pitchFamily="2" charset="-122"/>
            </a:endParaRPr>
          </a:p>
        </p:txBody>
      </p:sp>
      <p:sp>
        <p:nvSpPr>
          <p:cNvPr id="20483" name="Rectangle 3"/>
          <p:cNvSpPr>
            <a:spLocks noGrp="1" noChangeArrowheads="1"/>
          </p:cNvSpPr>
          <p:nvPr>
            <p:ph type="body" idx="1"/>
          </p:nvPr>
        </p:nvSpPr>
        <p:spPr>
          <a:xfrm>
            <a:off x="304800" y="1485900"/>
            <a:ext cx="8496300" cy="5105400"/>
          </a:xfrm>
          <a:noFill/>
        </p:spPr>
        <p:txBody>
          <a:bodyPr lIns="92075" tIns="46038" rIns="92075" bIns="46038"/>
          <a:lstStyle/>
          <a:p>
            <a:pPr eaLnBrk="1" hangingPunct="1">
              <a:lnSpc>
                <a:spcPct val="80000"/>
              </a:lnSpc>
            </a:pPr>
            <a:r>
              <a:rPr lang="en-US" altLang="zh-CN" u="sng" smtClean="0">
                <a:solidFill>
                  <a:schemeClr val="hlink"/>
                </a:solidFill>
                <a:ea typeface="宋体" panose="02010600030101010101" pitchFamily="2" charset="-122"/>
              </a:rPr>
              <a:t>数据聚焦</a:t>
            </a:r>
            <a:r>
              <a:rPr lang="en-US" altLang="zh-CN" smtClean="0">
                <a:ea typeface="宋体" panose="02010600030101010101" pitchFamily="2" charset="-122"/>
              </a:rPr>
              <a:t>: 与任务相关的数据, 包括维度, 其结果是</a:t>
            </a:r>
            <a:r>
              <a:rPr lang="en-US" altLang="zh-CN" i="1" smtClean="0">
                <a:ea typeface="宋体" panose="02010600030101010101" pitchFamily="2" charset="-122"/>
              </a:rPr>
              <a:t>初始关系</a:t>
            </a:r>
            <a:r>
              <a:rPr lang="en-US" altLang="zh-CN" smtClean="0">
                <a:ea typeface="宋体" panose="02010600030101010101" pitchFamily="2" charset="-122"/>
              </a:rPr>
              <a:t>.</a:t>
            </a:r>
          </a:p>
          <a:p>
            <a:pPr eaLnBrk="1" hangingPunct="1">
              <a:lnSpc>
                <a:spcPct val="80000"/>
              </a:lnSpc>
            </a:pPr>
            <a:r>
              <a:rPr lang="en-US" altLang="zh-CN" u="sng" smtClean="0">
                <a:solidFill>
                  <a:schemeClr val="hlink"/>
                </a:solidFill>
                <a:ea typeface="宋体" panose="02010600030101010101" pitchFamily="2" charset="-122"/>
              </a:rPr>
              <a:t>属性删除</a:t>
            </a:r>
            <a:r>
              <a:rPr lang="en-US" altLang="zh-CN" smtClean="0">
                <a:ea typeface="宋体" panose="02010600030101010101" pitchFamily="2" charset="-122"/>
              </a:rPr>
              <a:t>: 删除属性</a:t>
            </a:r>
            <a:r>
              <a:rPr lang="en-US" altLang="zh-CN" i="1" smtClean="0">
                <a:ea typeface="宋体" panose="02010600030101010101" pitchFamily="2" charset="-122"/>
              </a:rPr>
              <a:t>a 个</a:t>
            </a:r>
            <a:r>
              <a:rPr lang="en-US" altLang="zh-CN" smtClean="0">
                <a:ea typeface="宋体" panose="02010600030101010101" pitchFamily="2" charset="-122"/>
              </a:rPr>
              <a:t>如果有一大组不同的值</a:t>
            </a:r>
            <a:r>
              <a:rPr lang="en-US" altLang="zh-CN" i="1" smtClean="0">
                <a:ea typeface="宋体" panose="02010600030101010101" pitchFamily="2" charset="-122"/>
              </a:rPr>
              <a:t>a 个</a:t>
            </a:r>
            <a:r>
              <a:rPr lang="en-US" altLang="zh-CN" smtClean="0">
                <a:ea typeface="宋体" panose="02010600030101010101" pitchFamily="2" charset="-122"/>
              </a:rPr>
              <a:t>但 (1) 没有泛化运算符</a:t>
            </a:r>
            <a:r>
              <a:rPr lang="en-US" altLang="zh-CN" i="1" smtClean="0">
                <a:ea typeface="宋体" panose="02010600030101010101" pitchFamily="2" charset="-122"/>
              </a:rPr>
              <a:t>a 个</a:t>
            </a:r>
            <a:r>
              <a:rPr lang="en-US" altLang="zh-CN" smtClean="0">
                <a:ea typeface="宋体" panose="02010600030101010101" pitchFamily="2" charset="-122"/>
              </a:rPr>
              <a:t>, 或 (2)</a:t>
            </a:r>
            <a:r>
              <a:rPr lang="en-US" altLang="zh-CN" i="1" smtClean="0">
                <a:ea typeface="宋体" panose="02010600030101010101" pitchFamily="2" charset="-122"/>
              </a:rPr>
              <a:t>a 个</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更高层次的概念是用其他属性来表达的。</a:t>
            </a:r>
          </a:p>
          <a:p>
            <a:pPr eaLnBrk="1" hangingPunct="1">
              <a:lnSpc>
                <a:spcPct val="80000"/>
              </a:lnSpc>
            </a:pPr>
            <a:r>
              <a:rPr lang="en-US" altLang="zh-CN" u="sng" smtClean="0">
                <a:solidFill>
                  <a:schemeClr val="hlink"/>
                </a:solidFill>
                <a:ea typeface="宋体" panose="02010600030101010101" pitchFamily="2" charset="-122"/>
              </a:rPr>
              <a:t>属性泛化</a:t>
            </a:r>
            <a:r>
              <a:rPr lang="en-US" altLang="zh-CN" smtClean="0">
                <a:ea typeface="宋体" panose="02010600030101010101" pitchFamily="2" charset="-122"/>
              </a:rPr>
              <a:t>: 如果有一大组不同的值</a:t>
            </a:r>
            <a:r>
              <a:rPr lang="en-US" altLang="zh-CN" i="1" smtClean="0">
                <a:ea typeface="宋体" panose="02010600030101010101" pitchFamily="2" charset="-122"/>
              </a:rPr>
              <a:t>a 个</a:t>
            </a:r>
            <a:r>
              <a:rPr lang="en-US" altLang="zh-CN" smtClean="0">
                <a:ea typeface="宋体" panose="02010600030101010101" pitchFamily="2" charset="-122"/>
              </a:rPr>
              <a:t>, 并且存在一组泛化运算符。</a:t>
            </a:r>
            <a:r>
              <a:rPr lang="en-US" altLang="zh-CN" i="1" smtClean="0">
                <a:ea typeface="宋体" panose="02010600030101010101" pitchFamily="2" charset="-122"/>
              </a:rPr>
              <a:t>a 个</a:t>
            </a:r>
            <a:r>
              <a:rPr lang="en-US" altLang="zh-CN" smtClean="0">
                <a:ea typeface="宋体" panose="02010600030101010101" pitchFamily="2" charset="-122"/>
              </a:rPr>
              <a:t>, 然后选择一个运算符并推广</a:t>
            </a:r>
            <a:r>
              <a:rPr lang="en-US" altLang="zh-CN" i="1" smtClean="0">
                <a:ea typeface="宋体" panose="02010600030101010101" pitchFamily="2" charset="-122"/>
              </a:rPr>
              <a:t>a 个</a:t>
            </a:r>
            <a:r>
              <a:rPr lang="en-US" altLang="zh-CN" smtClean="0">
                <a:ea typeface="宋体" panose="02010600030101010101" pitchFamily="2" charset="-122"/>
              </a:rPr>
              <a:t>.</a:t>
            </a:r>
          </a:p>
          <a:p>
            <a:pPr eaLnBrk="1" hangingPunct="1">
              <a:lnSpc>
                <a:spcPct val="80000"/>
              </a:lnSpc>
            </a:pPr>
            <a:r>
              <a:rPr lang="en-US" altLang="zh-CN" u="sng" smtClean="0">
                <a:solidFill>
                  <a:schemeClr val="hlink"/>
                </a:solidFill>
                <a:ea typeface="宋体" panose="02010600030101010101" pitchFamily="2" charset="-122"/>
              </a:rPr>
              <a:t>属性阈值控制</a:t>
            </a:r>
            <a:r>
              <a:rPr lang="en-US" altLang="zh-CN" smtClean="0">
                <a:ea typeface="宋体" panose="02010600030101010101" pitchFamily="2" charset="-122"/>
              </a:rPr>
              <a:t>: 典型的 2-8, 特殊默认值。</a:t>
            </a:r>
          </a:p>
          <a:p>
            <a:pPr eaLnBrk="1" hangingPunct="1">
              <a:lnSpc>
                <a:spcPct val="80000"/>
              </a:lnSpc>
            </a:pPr>
            <a:r>
              <a:rPr lang="en-US" altLang="zh-CN" u="sng" smtClean="0">
                <a:solidFill>
                  <a:schemeClr val="hlink"/>
                </a:solidFill>
                <a:ea typeface="宋体" panose="02010600030101010101" pitchFamily="2" charset="-122"/>
              </a:rPr>
              <a:t>广义关系阈值控制</a:t>
            </a:r>
            <a:r>
              <a:rPr lang="en-US" altLang="zh-CN" smtClean="0">
                <a:ea typeface="宋体" panose="02010600030101010101" pitchFamily="2" charset="-122"/>
              </a:rPr>
              <a:t>: 控制最终的关系规则大小。</a:t>
            </a:r>
            <a:r>
              <a:rPr lang="en-US" altLang="zh-CN" smtClean="0">
                <a:ea typeface="宋体" panose="02010600030101010101" pitchFamily="2" charset="-122"/>
                <a:hlinkClick r:id="rId3" action="ppaction://hlinksldjump"/>
              </a:rPr>
              <a:t>查看示例</a:t>
            </a:r>
            <a:endParaRPr lang="en-US" altLang="zh-CN" smtClean="0">
              <a:ea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Expedition">
  <a:themeElements>
    <a:clrScheme name="Expedition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Expedition">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xpedition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Expedition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Designs\Expedition.pot</Template>
  <TotalTime>9243</TotalTime>
  <Words>3318</Words>
  <Application>Microsoft Office PowerPoint</Application>
  <PresentationFormat>全屏显示(4:3)</PresentationFormat>
  <Paragraphs>540</Paragraphs>
  <Slides>59</Slides>
  <Notes>59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8</vt:i4>
      </vt:variant>
      <vt:variant>
        <vt:lpstr>幻灯片标题</vt:lpstr>
      </vt:variant>
      <vt:variant>
        <vt:i4>59</vt:i4>
      </vt:variant>
    </vt:vector>
  </HeadingPairs>
  <TitlesOfParts>
    <vt:vector size="78" baseType="lpstr">
      <vt:lpstr>Times New Roman</vt:lpstr>
      <vt:lpstr>Arial</vt:lpstr>
      <vt:lpstr>Arial Black</vt:lpstr>
      <vt:lpstr>Arial Narrow</vt:lpstr>
      <vt:lpstr>Wingdings</vt:lpstr>
      <vt:lpstr>宋体</vt:lpstr>
      <vt:lpstr>华文行楷</vt:lpstr>
      <vt:lpstr>Tahoma</vt:lpstr>
      <vt:lpstr>Courier New</vt:lpstr>
      <vt:lpstr>Symbol</vt:lpstr>
      <vt:lpstr>Expedition</vt:lpstr>
      <vt:lpstr>位图图像</vt:lpstr>
      <vt:lpstr>Microsoft Word Document</vt:lpstr>
      <vt:lpstr>Microsoft Word 文档</vt:lpstr>
      <vt:lpstr>Microsoft Equation 3.0</vt:lpstr>
      <vt:lpstr>Bitmap Image</vt:lpstr>
      <vt:lpstr>MathType 5.0 Equation</vt:lpstr>
      <vt:lpstr>Microsoft 公式 3.0</vt:lpstr>
      <vt:lpstr>Microsoft Graph 2000 图表</vt:lpstr>
      <vt:lpstr>Concept Description: Characterization and Comparison  </vt:lpstr>
      <vt:lpstr>Concept Description: Characterization and Comparison</vt:lpstr>
      <vt:lpstr>What is Concept Description?</vt:lpstr>
      <vt:lpstr>Concept Description vs. OLAP</vt:lpstr>
      <vt:lpstr>Concept Description: Characterization and Comparison</vt:lpstr>
      <vt:lpstr>Data Generalization and Summarization-based Characterization</vt:lpstr>
      <vt:lpstr>Characterization: Data Cube Approach (without using AO-Induction)</vt:lpstr>
      <vt:lpstr>Attribute-Oriented Induction</vt:lpstr>
      <vt:lpstr>Principles of Attribute-Oriented Induction</vt:lpstr>
      <vt:lpstr>Basic Algorithm for Attribute-Oriented Induction</vt:lpstr>
      <vt:lpstr>Example</vt:lpstr>
      <vt:lpstr>Class Characterization: An Example</vt:lpstr>
      <vt:lpstr>Presentation of Generalized Results</vt:lpstr>
      <vt:lpstr>Presentation—Generalized Relation</vt:lpstr>
      <vt:lpstr>Presentation—Crosstab</vt:lpstr>
      <vt:lpstr>Concept Description: Characterization and Comparison</vt:lpstr>
      <vt:lpstr>Characterization vs. OLAP</vt:lpstr>
      <vt:lpstr>Relevance Measures </vt:lpstr>
      <vt:lpstr>Information-Theoretic Approach</vt:lpstr>
      <vt:lpstr>Top-Down Induction of Decision Tree</vt:lpstr>
      <vt:lpstr>Entropy and Information Gain</vt:lpstr>
      <vt:lpstr>Example: Analytical Characterization</vt:lpstr>
      <vt:lpstr>Example: Analytical Characterization (cont’d)</vt:lpstr>
      <vt:lpstr>Example: Analytical characterization (2)</vt:lpstr>
      <vt:lpstr>Example: Analytical characterization (3)</vt:lpstr>
      <vt:lpstr>Example: Analytical Characterization (4)</vt:lpstr>
      <vt:lpstr>Example: Analytical characterization (5)</vt:lpstr>
      <vt:lpstr>Concept Description: Characterization and Comparison</vt:lpstr>
      <vt:lpstr>Mining Class Comparisons</vt:lpstr>
      <vt:lpstr>Example: Analytical comparison</vt:lpstr>
      <vt:lpstr>Example: Analytical comparison (2)</vt:lpstr>
      <vt:lpstr>Example: Analytical comparison (3)</vt:lpstr>
      <vt:lpstr>Example: Analytical comparison (4)</vt:lpstr>
      <vt:lpstr>Example: Analytical comparison (5)</vt:lpstr>
      <vt:lpstr>Quantitative Discriminant Rules</vt:lpstr>
      <vt:lpstr>Example: Quantitative Discriminant Rule</vt:lpstr>
      <vt:lpstr>Class Description </vt:lpstr>
      <vt:lpstr>Quantitative Description Rule</vt:lpstr>
      <vt:lpstr>Concept Description: Characterization and Comparison</vt:lpstr>
      <vt:lpstr>Mining Data Dispersion Characteristics</vt:lpstr>
      <vt:lpstr>Measuring the Central Tendency</vt:lpstr>
      <vt:lpstr>Measuring the Dispersion of Data</vt:lpstr>
      <vt:lpstr> Boxplot Analysis</vt:lpstr>
      <vt:lpstr>A Boxplot</vt:lpstr>
      <vt:lpstr>Visualization of Data Dispersion: Boxplot Analysis</vt:lpstr>
      <vt:lpstr>Mining Descriptive Statistical Measures in Large Databases</vt:lpstr>
      <vt:lpstr>Histogram Analysis</vt:lpstr>
      <vt:lpstr>Quantile Plot</vt:lpstr>
      <vt:lpstr>Quantile-Quantile (Q-Q) Plot</vt:lpstr>
      <vt:lpstr>Scatter plot</vt:lpstr>
      <vt:lpstr>Loess Curve</vt:lpstr>
      <vt:lpstr>Graphic Displays of Basic Statistical Descriptions</vt:lpstr>
      <vt:lpstr>Concept Description: Characterization and Comparison</vt:lpstr>
      <vt:lpstr>AO Induction vs. Learning-from-example Paradigm</vt:lpstr>
      <vt:lpstr>Concept Description: Characterization and Comparison</vt:lpstr>
      <vt:lpstr>Summary</vt:lpstr>
      <vt:lpstr>References</vt:lpstr>
      <vt:lpstr>References (cont.)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Zhao Zhihong</dc:creator>
  <cp:lastModifiedBy>M RF</cp:lastModifiedBy>
  <cp:revision>89</cp:revision>
  <dcterms:created xsi:type="dcterms:W3CDTF">2001-06-03T17:10:28Z</dcterms:created>
  <dcterms:modified xsi:type="dcterms:W3CDTF">2018-11-26T12:15:05Z</dcterms:modified>
</cp:coreProperties>
</file>