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6" r:id="rId2"/>
    <p:sldId id="513" r:id="rId3"/>
    <p:sldId id="514" r:id="rId4"/>
    <p:sldId id="515" r:id="rId5"/>
    <p:sldId id="517" r:id="rId6"/>
    <p:sldId id="575" r:id="rId7"/>
    <p:sldId id="518" r:id="rId8"/>
    <p:sldId id="519" r:id="rId9"/>
    <p:sldId id="576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40" r:id="rId30"/>
    <p:sldId id="543" r:id="rId31"/>
    <p:sldId id="544" r:id="rId32"/>
    <p:sldId id="545" r:id="rId33"/>
    <p:sldId id="547" r:id="rId34"/>
    <p:sldId id="549" r:id="rId35"/>
    <p:sldId id="550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63" r:id="rId49"/>
    <p:sldId id="564" r:id="rId50"/>
    <p:sldId id="565" r:id="rId51"/>
    <p:sldId id="566" r:id="rId52"/>
    <p:sldId id="567" r:id="rId53"/>
    <p:sldId id="568" r:id="rId54"/>
    <p:sldId id="569" r:id="rId55"/>
    <p:sldId id="572" r:id="rId56"/>
    <p:sldId id="573" r:id="rId57"/>
    <p:sldId id="574" r:id="rId58"/>
    <p:sldId id="289" r:id="rId5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000066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336600"/>
    <a:srgbClr val="006600"/>
    <a:srgbClr val="CCECFF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8298" autoAdjust="0"/>
    <p:restoredTop sz="90929"/>
  </p:normalViewPr>
  <p:slideViewPr>
    <p:cSldViewPr snapToGrid="0">
      <p:cViewPr varScale="1">
        <p:scale>
          <a:sx n="88" d="100"/>
          <a:sy n="88" d="100"/>
        </p:scale>
        <p:origin x="90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99EB5AE-E7A1-4E62-8C7D-522E69BA449D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CA53F6-FBF9-4292-A8EA-C7FD8541B7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BAB977-099D-4691-AF20-81A2BFD9B5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32AB7D42-7A26-4BBD-A233-3BC13A0F4255}" type="slidenum">
              <a:rPr lang="zh-CN" altLang="en-US"/>
              <a:pPr>
                <a:spcBef>
                  <a:spcPct val="2000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99A6EB62-F305-4F37-B02A-851BAA76B943}" type="slidenum">
              <a:rPr lang="zh-CN" altLang="en-US"/>
              <a:pPr>
                <a:spcBef>
                  <a:spcPct val="2000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24CEB279-139D-4D32-8021-3310A3D6C2E9}" type="slidenum">
              <a:rPr lang="zh-CN" altLang="en-US"/>
              <a:pPr>
                <a:spcBef>
                  <a:spcPct val="2000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1DB8117D-7716-4054-B2FB-AD832D5AF9D3}" type="slidenum">
              <a:rPr lang="zh-CN" altLang="en-US"/>
              <a:pPr>
                <a:spcBef>
                  <a:spcPct val="2000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D148D1C6-E924-428B-95B6-4B7FF5D41D79}" type="slidenum">
              <a:rPr lang="zh-CN" altLang="en-US"/>
              <a:pPr>
                <a:spcBef>
                  <a:spcPct val="2000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B55C89A3-1C7E-4807-915C-224D7592530B}" type="slidenum">
              <a:rPr lang="zh-CN" altLang="en-US"/>
              <a:pPr>
                <a:spcBef>
                  <a:spcPct val="2000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E39E882-72D6-4C7B-99C3-87550D2F17B1}" type="slidenum">
              <a:rPr lang="zh-CN" altLang="en-US"/>
              <a:pPr>
                <a:spcBef>
                  <a:spcPct val="2000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1E9843B1-2142-4DF0-8D61-AF3AEB93FD00}" type="slidenum">
              <a:rPr lang="zh-CN" altLang="en-US"/>
              <a:pPr>
                <a:spcBef>
                  <a:spcPct val="2000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 descr="BCKG0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" name="AutoShape 30" descr="BCKG013"/>
          <p:cNvSpPr>
            <a:spLocks noChangeArrowheads="1"/>
          </p:cNvSpPr>
          <p:nvPr userDrawn="1"/>
        </p:nvSpPr>
        <p:spPr bwMode="auto">
          <a:xfrm>
            <a:off x="2514600" y="5867400"/>
            <a:ext cx="4724400" cy="3048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pic>
        <p:nvPicPr>
          <p:cNvPr id="6" name="Picture 31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2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3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4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5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6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7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8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9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0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1" descr="BCKG00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3538538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>
                <a:latin typeface="Berlin Sans FB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41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6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84188"/>
            <a:ext cx="2152650" cy="5840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484188"/>
            <a:ext cx="6305550" cy="5840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4188"/>
            <a:ext cx="8610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14463"/>
            <a:ext cx="4224338" cy="4910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5338" y="1414463"/>
            <a:ext cx="4225925" cy="4910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5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9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809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14463"/>
            <a:ext cx="4224338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5338" y="1414463"/>
            <a:ext cx="4225925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4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5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6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92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43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84188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14463"/>
            <a:ext cx="8602663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10" descr="BCKG010"/>
          <p:cNvSpPr>
            <a:spLocks noChangeArrowheads="1"/>
          </p:cNvSpPr>
          <p:nvPr userDrawn="1"/>
        </p:nvSpPr>
        <p:spPr bwMode="auto">
          <a:xfrm>
            <a:off x="0" y="0"/>
            <a:ext cx="9144000" cy="222250"/>
          </a:xfrm>
          <a:prstGeom prst="rect">
            <a:avLst/>
          </a:prstGeom>
          <a:blipFill dpi="0" rotWithShape="0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9" name="Rectangle 11" descr="BCKG010"/>
          <p:cNvSpPr>
            <a:spLocks noChangeArrowheads="1"/>
          </p:cNvSpPr>
          <p:nvPr userDrawn="1"/>
        </p:nvSpPr>
        <p:spPr bwMode="auto">
          <a:xfrm>
            <a:off x="0" y="6650038"/>
            <a:ext cx="9144000" cy="207962"/>
          </a:xfrm>
          <a:prstGeom prst="rect">
            <a:avLst/>
          </a:prstGeom>
          <a:blipFill dpi="0" rotWithShape="0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30" name="AutoShape 12" descr="BCKG013"/>
          <p:cNvSpPr>
            <a:spLocks noChangeArrowheads="1"/>
          </p:cNvSpPr>
          <p:nvPr userDrawn="1"/>
        </p:nvSpPr>
        <p:spPr bwMode="auto">
          <a:xfrm>
            <a:off x="152400" y="1108075"/>
            <a:ext cx="8839200" cy="187325"/>
          </a:xfrm>
          <a:prstGeom prst="roundRect">
            <a:avLst>
              <a:gd name="adj" fmla="val 50000"/>
            </a:avLst>
          </a:prstGeom>
          <a:blipFill dpi="0" rotWithShape="0">
            <a:blip r:embed="rId16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66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4" grpId="0" autoUpdateAnimBg="0">
        <p:tmplLst>
          <p:tmpl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6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ü"/>
        <a:defRPr sz="2400">
          <a:solidFill>
            <a:schemeClr val="tx1"/>
          </a:solidFill>
          <a:latin typeface="Arial Narrow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Narrow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Narrow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Narrow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Narrow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Narrow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.png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.png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2159000"/>
            <a:ext cx="8077200" cy="682625"/>
          </a:xfrm>
        </p:spPr>
        <p:txBody>
          <a:bodyPr/>
          <a:lstStyle/>
          <a:p>
            <a:pPr algn="ctr" eaLnBrk="1" hangingPunct="1"/>
            <a:r>
              <a:rPr lang="en-AU" altLang="zh-TW" sz="4000" smtClean="0">
                <a:ea typeface="PMingLiU" pitchFamily="18" charset="-120"/>
              </a:rPr>
              <a:t>聚类分析</a:t>
            </a:r>
            <a:endParaRPr lang="en-US" altLang="zh-CN" sz="4000" smtClean="0">
              <a:ea typeface="PMingLiU" pitchFamily="18" charset="-120"/>
            </a:endParaRPr>
          </a:p>
        </p:txBody>
      </p:sp>
      <p:sp>
        <p:nvSpPr>
          <p:cNvPr id="5123" name="Text Box 7"/>
          <p:cNvSpPr txBox="1">
            <a:spLocks noChangeArrowheads="1"/>
          </p:cNvSpPr>
          <p:nvPr/>
        </p:nvSpPr>
        <p:spPr bwMode="auto">
          <a:xfrm>
            <a:off x="2490788" y="4946650"/>
            <a:ext cx="5011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行楷" panose="02010800040101010101" pitchFamily="2" charset="-122"/>
              </a:rPr>
              <a:t>南京大学软件学院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1943100" y="331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graphicFrame>
        <p:nvGraphicFramePr>
          <p:cNvPr id="5125" name="Object 11"/>
          <p:cNvGraphicFramePr>
            <a:graphicFrameLocks noChangeAspect="1"/>
          </p:cNvGraphicFramePr>
          <p:nvPr/>
        </p:nvGraphicFramePr>
        <p:xfrm>
          <a:off x="4073525" y="3349625"/>
          <a:ext cx="97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位图图像" r:id="rId4" imgW="971686" imgH="1152381" progId="Paint.Picture">
                  <p:embed/>
                </p:oleObj>
              </mc:Choice>
              <mc:Fallback>
                <p:oleObj name="位图图像" r:id="rId4" imgW="971686" imgH="1152381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3349625"/>
                        <a:ext cx="97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1052513" y="423863"/>
            <a:ext cx="7032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>
                <a:solidFill>
                  <a:srgbClr val="336600"/>
                </a:solidFill>
              </a:rPr>
              <a:t>数据库中的知识发现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55600"/>
            <a:ext cx="5126037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数据结构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数据矩阵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具有 p 属性的 n 条记录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(两种模式)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不同矩阵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(一种模式)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419600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419600" y="41910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7800"/>
            <a:ext cx="67056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聚类分析的质量测量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相似性相似性度量: 相似性用距离函数表示, 它通常是度量:</a:t>
            </a:r>
            <a:r>
              <a:rPr lang="en-US" altLang="zh-CN" sz="2000" i="1" smtClean="0"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ea typeface="宋体" panose="02010600030101010101" pitchFamily="2" charset="-122"/>
              </a:rPr>
              <a:t>(</a:t>
            </a:r>
            <a:r>
              <a:rPr lang="en-US" altLang="zh-CN" sz="2000" i="1" smtClean="0">
                <a:ea typeface="宋体" panose="02010600030101010101" pitchFamily="2" charset="-122"/>
              </a:rPr>
              <a:t>i, j</a:t>
            </a:r>
            <a:r>
              <a:rPr lang="en-US" altLang="zh-CN" sz="2000" smtClean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有一个单独的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质量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功能, 以测量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善良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</a:rPr>
              <a:t>一个集群。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对于区间缩放、布尔、分类、序数和比值变量, 距离函数的定义通常有很大的不同。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权重应基于应用程序和数据语义与不同的变量相关联。</a:t>
            </a:r>
            <a:endParaRPr lang="en-US" altLang="zh-CN" sz="200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anose="02010600030101010101" pitchFamily="2" charset="-122"/>
                <a:sym typeface="Symbol" panose="05050102010706020507" pitchFamily="18" charset="2"/>
              </a:rPr>
              <a:t>这是很难定义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  <a:sym typeface="Symbol" panose="05050102010706020507" pitchFamily="18" charset="2"/>
              </a:rPr>
              <a:t>足够相似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  <a:sym typeface="Symbol" panose="05050102010706020507" pitchFamily="18" charset="2"/>
              </a:rPr>
              <a:t>足够好的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lang="en-US" altLang="zh-CN" sz="200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答案通常是高度主观的</a:t>
            </a:r>
            <a:r>
              <a:rPr lang="en-US" altLang="zh-CN" sz="2000" smtClean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441325"/>
            <a:ext cx="8064500" cy="3873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聚类分析中的数据类型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90000"/>
              </a:lnSpc>
            </a:pPr>
            <a:r>
              <a:rPr lang="en-US" altLang="zh-CN" sz="2800" u="sng" smtClean="0">
                <a:ea typeface="宋体" panose="02010600030101010101" pitchFamily="2" charset="-122"/>
              </a:rPr>
              <a:t>区间缩放变量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2800" u="sng" smtClean="0">
                <a:ea typeface="宋体" panose="02010600030101010101" pitchFamily="2" charset="-122"/>
              </a:rPr>
              <a:t>二进制变量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2800" u="sng" smtClean="0">
                <a:ea typeface="宋体" panose="02010600030101010101" pitchFamily="2" charset="-122"/>
              </a:rPr>
              <a:t>标称、序号和比率变量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2800" u="sng" smtClean="0">
                <a:ea typeface="宋体" panose="02010600030101010101" pitchFamily="2" charset="-122"/>
              </a:rPr>
              <a:t>混合类型的变量</a:t>
            </a:r>
            <a:endParaRPr lang="en-US" altLang="zh-CN" sz="28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13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479425"/>
            <a:ext cx="8064500" cy="3873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区间值变量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60500"/>
            <a:ext cx="8305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标准化数据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计算平均绝对偏差:</a:t>
            </a:r>
          </a:p>
          <a:p>
            <a:pPr eaLnBrk="1" hangingPunct="1">
              <a:lnSpc>
                <a:spcPct val="14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在哪里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计算标准化测量 (</a:t>
            </a:r>
            <a:r>
              <a:rPr lang="en-US" altLang="zh-CN" i="1" smtClean="0">
                <a:ea typeface="宋体" panose="02010600030101010101" pitchFamily="2" charset="-122"/>
              </a:rPr>
              <a:t>z-分数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4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使用均值绝对偏差比使用标准偏差更可靠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425700" y="3403600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2451100" imgH="431800" progId="Equation.3">
                  <p:embed/>
                </p:oleObj>
              </mc:Choice>
              <mc:Fallback>
                <p:oleObj name="Equation" r:id="rId3" imgW="2451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03600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019300" y="2679700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5" imgW="4343400" imgH="406400" progId="Equation.3">
                  <p:embed/>
                </p:oleObj>
              </mc:Choice>
              <mc:Fallback>
                <p:oleObj name="Equation" r:id="rId5" imgW="43434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679700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365500" y="4419600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7" imgW="1409088" imgH="660113" progId="Equation.3">
                  <p:embed/>
                </p:oleObj>
              </mc:Choice>
              <mc:Fallback>
                <p:oleObj name="Equation" r:id="rId7" imgW="1409088" imgH="6601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419600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4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6700"/>
            <a:ext cx="8915400" cy="6604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对象之间的相似性和差异性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397000"/>
            <a:ext cx="82296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距离</a:t>
            </a:r>
            <a:r>
              <a:rPr lang="en-US" altLang="zh-CN" smtClean="0">
                <a:ea typeface="宋体" panose="02010600030101010101" pitchFamily="2" charset="-122"/>
              </a:rPr>
              <a:t>通常用于测量</a:t>
            </a:r>
            <a:r>
              <a:rPr lang="en-US" altLang="zh-CN" u="sng" smtClean="0">
                <a:ea typeface="宋体" panose="02010600030101010101" pitchFamily="2" charset="-122"/>
              </a:rPr>
              <a:t>相似</a:t>
            </a:r>
            <a:r>
              <a:rPr lang="en-US" altLang="zh-CN" smtClean="0">
                <a:ea typeface="宋体" panose="02010600030101010101" pitchFamily="2" charset="-122"/>
              </a:rPr>
              <a:t>或</a:t>
            </a:r>
            <a:r>
              <a:rPr lang="en-US" altLang="zh-CN" u="sng" smtClean="0">
                <a:ea typeface="宋体" panose="02010600030101010101" pitchFamily="2" charset="-122"/>
              </a:rPr>
              <a:t>不同</a:t>
            </a:r>
            <a:r>
              <a:rPr lang="en-US" altLang="zh-CN" smtClean="0">
                <a:ea typeface="宋体" panose="02010600030101010101" pitchFamily="2" charset="-122"/>
              </a:rPr>
              <a:t>在两个数据对象之间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一些流行的包括:</a:t>
            </a:r>
            <a:r>
              <a:rPr lang="en-US" altLang="zh-CN" i="1" smtClean="0">
                <a:ea typeface="宋体" panose="02010600030101010101" pitchFamily="2" charset="-122"/>
              </a:rPr>
              <a:t>明科夫斯基距离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在哪里</a:t>
            </a:r>
            <a:r>
              <a:rPr lang="en-US" altLang="zh-CN" i="1" smtClean="0">
                <a:ea typeface="宋体" panose="02010600030101010101" pitchFamily="2" charset="-122"/>
              </a:rPr>
              <a:t>我</a:t>
            </a:r>
            <a:r>
              <a:rPr lang="en-US" altLang="zh-CN" smtClean="0">
                <a:ea typeface="宋体" panose="02010600030101010101" pitchFamily="2" charset="-122"/>
              </a:rPr>
              <a:t>= (</a:t>
            </a:r>
            <a:r>
              <a:rPr lang="en-US" altLang="zh-CN" i="1" smtClean="0">
                <a:ea typeface="宋体" panose="02010600030101010101" pitchFamily="2" charset="-122"/>
              </a:rPr>
              <a:t>X</a:t>
            </a:r>
            <a:r>
              <a:rPr lang="en-US" altLang="zh-CN" baseline="-25000" smtClean="0">
                <a:ea typeface="宋体" panose="02010600030101010101" pitchFamily="2" charset="-122"/>
              </a:rPr>
              <a:t>i1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X</a:t>
            </a:r>
            <a:r>
              <a:rPr lang="en-US" altLang="zh-CN" baseline="-25000" smtClean="0">
                <a:ea typeface="宋体" panose="02010600030101010101" pitchFamily="2" charset="-122"/>
              </a:rPr>
              <a:t>i2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X</a:t>
            </a:r>
            <a:r>
              <a:rPr lang="en-US" altLang="zh-CN" baseline="-25000" smtClean="0">
                <a:ea typeface="宋体" panose="02010600030101010101" pitchFamily="2" charset="-122"/>
              </a:rPr>
              <a:t>Ip</a:t>
            </a:r>
            <a:r>
              <a:rPr lang="en-US" altLang="zh-CN" smtClean="0">
                <a:ea typeface="宋体" panose="02010600030101010101" pitchFamily="2" charset="-122"/>
              </a:rPr>
              <a:t>) 和</a:t>
            </a:r>
            <a:r>
              <a:rPr lang="en-US" altLang="zh-CN" i="1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= (</a:t>
            </a:r>
            <a:r>
              <a:rPr lang="en-US" altLang="zh-CN" i="1" smtClean="0">
                <a:ea typeface="宋体" panose="02010600030101010101" pitchFamily="2" charset="-122"/>
              </a:rPr>
              <a:t>X</a:t>
            </a:r>
            <a:r>
              <a:rPr lang="en-US" altLang="zh-CN" baseline="-25000" smtClean="0">
                <a:ea typeface="宋体" panose="02010600030101010101" pitchFamily="2" charset="-122"/>
              </a:rPr>
              <a:t>j1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X</a:t>
            </a:r>
            <a:r>
              <a:rPr lang="en-US" altLang="zh-CN" baseline="-25000" smtClean="0">
                <a:ea typeface="宋体" panose="02010600030101010101" pitchFamily="2" charset="-122"/>
              </a:rPr>
              <a:t>j2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...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X</a:t>
            </a:r>
            <a:r>
              <a:rPr lang="en-US" altLang="zh-CN" baseline="-25000" smtClean="0">
                <a:ea typeface="宋体" panose="02010600030101010101" pitchFamily="2" charset="-122"/>
              </a:rPr>
              <a:t>Jp</a:t>
            </a:r>
            <a:r>
              <a:rPr lang="en-US" altLang="zh-CN" smtClean="0">
                <a:ea typeface="宋体" panose="02010600030101010101" pitchFamily="2" charset="-122"/>
              </a:rPr>
              <a:t>) 为2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-维度数据对象, 以及</a:t>
            </a:r>
            <a:r>
              <a:rPr lang="en-US" altLang="zh-CN" i="1" smtClean="0">
                <a:ea typeface="宋体" panose="02010600030101010101" pitchFamily="2" charset="-122"/>
              </a:rPr>
              <a:t>问</a:t>
            </a:r>
            <a:r>
              <a:rPr lang="en-US" altLang="zh-CN" smtClean="0">
                <a:ea typeface="宋体" panose="02010600030101010101" pitchFamily="2" charset="-122"/>
              </a:rPr>
              <a:t>是一个正整数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</a:t>
            </a:r>
            <a:r>
              <a:rPr lang="en-US" altLang="zh-CN" i="1" smtClean="0">
                <a:ea typeface="宋体" panose="02010600030101010101" pitchFamily="2" charset="-122"/>
              </a:rPr>
              <a:t>问</a:t>
            </a:r>
            <a:r>
              <a:rPr lang="en-US" altLang="zh-CN" smtClean="0">
                <a:ea typeface="宋体" panose="02010600030101010101" pitchFamily="2" charset="-122"/>
              </a:rPr>
              <a:t>=</a:t>
            </a:r>
            <a:r>
              <a:rPr lang="en-US" altLang="zh-CN" i="1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D</a:t>
            </a:r>
            <a:r>
              <a:rPr lang="en-US" altLang="zh-CN" smtClean="0">
                <a:ea typeface="宋体" panose="02010600030101010101" pitchFamily="2" charset="-122"/>
              </a:rPr>
              <a:t>是曼哈顿的距离</a:t>
            </a:r>
            <a:endParaRPr lang="en-US" altLang="zh-CN" i="1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i="1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222500" y="3670300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5181600" imgH="596900" progId="Equation.3">
                  <p:embed/>
                </p:oleObj>
              </mc:Choice>
              <mc:Fallback>
                <p:oleObj name="Equation" r:id="rId3" imgW="51816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670300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27300" y="5816600"/>
          <a:ext cx="452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5" imgW="4292600" imgH="431800" progId="Equation.3">
                  <p:embed/>
                </p:oleObj>
              </mc:Choice>
              <mc:Fallback>
                <p:oleObj name="Equation" r:id="rId5" imgW="4292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816600"/>
                        <a:ext cx="452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5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228600"/>
            <a:ext cx="8547100" cy="990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对象之间的相似性和差异 (续)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i="1" smtClean="0">
                <a:ea typeface="宋体" panose="02010600030101010101" pitchFamily="2" charset="-122"/>
              </a:rPr>
              <a:t>如果 q</a:t>
            </a:r>
            <a:r>
              <a:rPr lang="en-US" altLang="zh-CN" sz="2000" smtClean="0">
                <a:ea typeface="宋体" panose="02010600030101010101" pitchFamily="2" charset="-122"/>
              </a:rPr>
              <a:t>=</a:t>
            </a:r>
            <a:r>
              <a:rPr lang="en-US" altLang="zh-CN" sz="2000" i="1" smtClean="0">
                <a:ea typeface="宋体" panose="02010600030101010101" pitchFamily="2" charset="-122"/>
              </a:rPr>
              <a:t>2</a:t>
            </a:r>
            <a:r>
              <a:rPr lang="en-US" altLang="zh-CN" sz="2000" smtClean="0">
                <a:ea typeface="宋体" panose="02010600030101010101" pitchFamily="2" charset="-122"/>
              </a:rPr>
              <a:t>,</a:t>
            </a:r>
            <a:r>
              <a:rPr lang="en-US" altLang="zh-CN" sz="2000" i="1" smtClean="0">
                <a:ea typeface="宋体" panose="02010600030101010101" pitchFamily="2" charset="-122"/>
              </a:rPr>
              <a:t>D</a:t>
            </a:r>
            <a:r>
              <a:rPr lang="en-US" altLang="zh-CN" sz="2000" smtClean="0">
                <a:ea typeface="宋体" panose="02010600030101010101" pitchFamily="2" charset="-122"/>
              </a:rPr>
              <a:t>是欧几里得距离: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性能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i="1" smtClean="0">
                <a:ea typeface="宋体" panose="02010600030101010101" pitchFamily="2" charset="-122"/>
              </a:rPr>
              <a:t>d (i, j)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应0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i="1" smtClean="0">
                <a:ea typeface="宋体" panose="02010600030101010101" pitchFamily="2" charset="-122"/>
              </a:rPr>
              <a:t>d (i, i)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= 0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i="1" smtClean="0">
                <a:ea typeface="宋体" panose="02010600030101010101" pitchFamily="2" charset="-122"/>
              </a:rPr>
              <a:t>d (i, j)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i="1" smtClean="0">
                <a:ea typeface="宋体" panose="02010600030101010101" pitchFamily="2" charset="-122"/>
              </a:rPr>
              <a:t>d (j, i)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i="1" smtClean="0">
                <a:ea typeface="宋体" panose="02010600030101010101" pitchFamily="2" charset="-122"/>
              </a:rPr>
              <a:t>d (i, j)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请于</a:t>
            </a:r>
            <a:r>
              <a:rPr lang="en-US" altLang="zh-CN" i="1" smtClean="0">
                <a:ea typeface="宋体" panose="02010600030101010101" pitchFamily="2" charset="-122"/>
              </a:rPr>
              <a:t>d (i, k)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smtClean="0">
                <a:ea typeface="宋体" panose="02010600030101010101" pitchFamily="2" charset="-122"/>
              </a:rPr>
              <a:t>d (k, j)</a:t>
            </a:r>
            <a:endParaRPr lang="en-US" altLang="zh-CN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并且你可以使用加权距离, 参量皮尔逊产品矩相关, 或其他不同的措施。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943100" y="2070100"/>
          <a:ext cx="5170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5168900" imgH="584200" progId="Equation.3">
                  <p:embed/>
                </p:oleObj>
              </mc:Choice>
              <mc:Fallback>
                <p:oleObj name="Equation" r:id="rId3" imgW="51689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070100"/>
                        <a:ext cx="5170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6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二进制变量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4463"/>
            <a:ext cx="5159375" cy="4910137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应急表</a:t>
            </a:r>
          </a:p>
          <a:p>
            <a:pPr eaLnBrk="1" hangingPunct="1">
              <a:lnSpc>
                <a:spcPct val="13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简单的匹配系数 (不变, 如果二进制变量是</a:t>
            </a:r>
            <a:r>
              <a:rPr lang="en-US" altLang="zh-CN" sz="2000" i="1" u="sng" smtClean="0">
                <a:ea typeface="宋体" panose="02010600030101010101" pitchFamily="2" charset="-122"/>
              </a:rPr>
              <a:t>对称</a:t>
            </a:r>
            <a:r>
              <a:rPr lang="en-US" altLang="zh-CN" sz="2000" smtClean="0">
                <a:ea typeface="宋体" panose="02010600030101010101" pitchFamily="2" charset="-122"/>
              </a:rPr>
              <a:t>):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jacard 系数 (如果二进制变量为非不变</a:t>
            </a:r>
            <a:r>
              <a:rPr lang="en-US" altLang="zh-CN" sz="2000" i="1" u="sng" smtClean="0">
                <a:ea typeface="宋体" panose="02010600030101010101" pitchFamily="2" charset="-122"/>
              </a:rPr>
              <a:t>非 对称</a:t>
            </a:r>
            <a:r>
              <a:rPr lang="en-US" altLang="zh-CN" sz="2000" smtClean="0">
                <a:ea typeface="宋体" panose="02010600030101010101" pitchFamily="2" charset="-122"/>
              </a:rPr>
              <a:t>):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219700" y="4365625"/>
          <a:ext cx="3067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2044700" imgH="482600" progId="Equation.3">
                  <p:embed/>
                </p:oleObj>
              </mc:Choice>
              <mc:Fallback>
                <p:oleObj name="Equation" r:id="rId3" imgW="2044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365625"/>
                        <a:ext cx="3067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52475" y="2266950"/>
          <a:ext cx="2895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5" imgW="2540000" imgH="1447800" progId="Equation.3">
                  <p:embed/>
                </p:oleObj>
              </mc:Choice>
              <mc:Fallback>
                <p:oleObj name="Equation" r:id="rId5" imgW="2540000" imgH="144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266950"/>
                        <a:ext cx="2895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164138" y="5475288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7" imgW="1701800" imgH="482600" progId="Equation.3">
                  <p:embed/>
                </p:oleObj>
              </mc:Choice>
              <mc:Fallback>
                <p:oleObj name="Equation" r:id="rId7" imgW="17018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5475288"/>
                        <a:ext cx="255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30200" y="2579688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1265238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789363" y="304323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对象</a:t>
            </a:r>
            <a:r>
              <a:rPr lang="en-US" altLang="zh-CN" sz="1800" b="1" i="1">
                <a:latin typeface="Times New Roman" panose="02020603050405020304" pitchFamily="18" charset="0"/>
              </a:rPr>
              <a:t>我</a:t>
            </a:r>
            <a:endParaRPr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692275" y="1858963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对象</a:t>
            </a:r>
            <a:r>
              <a:rPr lang="en-US" altLang="zh-CN" sz="2000" b="1" i="1"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3887788" y="1320800"/>
          <a:ext cx="50863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文档" r:id="rId10" imgW="6439700" imgH="1441180" progId="Word.Document.8">
                  <p:embed/>
                </p:oleObj>
              </mc:Choice>
              <mc:Fallback>
                <p:oleObj name="文档" r:id="rId10" imgW="6439700" imgH="144118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1320800"/>
                        <a:ext cx="50863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7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28600"/>
            <a:ext cx="88900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二进制变量之间的差异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4300"/>
            <a:ext cx="80772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例子</a:t>
            </a:r>
          </a:p>
          <a:p>
            <a:pPr eaLnBrk="1" hangingPunct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性别是一个对称属性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其余的属性是非对称二进制的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让值 y 和 p 设置为 1, 值 n 设置为0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108075" y="1858963"/>
          <a:ext cx="7389813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文档" r:id="rId3" imgW="6515136" imgH="1441180" progId="Word.Document.8">
                  <p:embed/>
                </p:oleObj>
              </mc:Choice>
              <mc:Fallback>
                <p:oleObj name="文档" r:id="rId3" imgW="6515136" imgH="14411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858963"/>
                        <a:ext cx="7389813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778000" y="4787900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5" imgW="2019300" imgH="1219200" progId="Equation.3">
                  <p:embed/>
                </p:oleObj>
              </mc:Choice>
              <mc:Fallback>
                <p:oleObj name="Equation" r:id="rId5" imgW="20193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787900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8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304800"/>
            <a:ext cx="7297737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标称变量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419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二进制变量的泛化, 因为它可能需要2个以上的状态, 例如, 红色、黄色、蓝色、绿色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方法 1: 简单匹配</a:t>
            </a:r>
            <a:endParaRPr lang="en-US" altLang="zh-CN" i="1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i="1" smtClean="0">
                <a:ea typeface="宋体" panose="02010600030101010101" pitchFamily="2" charset="-122"/>
              </a:rPr>
              <a:t>米</a:t>
            </a:r>
            <a:r>
              <a:rPr lang="en-US" altLang="zh-CN" smtClean="0">
                <a:ea typeface="宋体" panose="02010600030101010101" pitchFamily="2" charset="-122"/>
              </a:rPr>
              <a:t>: 比赛数,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: 变量总数</a:t>
            </a:r>
          </a:p>
          <a:p>
            <a:pPr eaLnBrk="1" hangingPunct="1">
              <a:lnSpc>
                <a:spcPct val="12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方法 2: 使用大量的二进制变量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创建一个新的二进制变量。</a:t>
            </a:r>
            <a:r>
              <a:rPr lang="en-US" altLang="zh-CN" i="1" smtClean="0">
                <a:ea typeface="宋体" panose="02010600030101010101" pitchFamily="2" charset="-122"/>
              </a:rPr>
              <a:t>m</a:t>
            </a:r>
            <a:r>
              <a:rPr lang="en-US" altLang="zh-CN" smtClean="0">
                <a:ea typeface="宋体" panose="02010600030101010101" pitchFamily="2" charset="-122"/>
              </a:rPr>
              <a:t>标称状态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149600" y="41021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1021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9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61950"/>
            <a:ext cx="4495800" cy="6302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序数变量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序数变量可以是离散的, 也可以是连续的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顺序很重要, 例如, 顺序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可以被视为区间缩放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取代</a:t>
            </a:r>
            <a:r>
              <a:rPr lang="en-US" altLang="zh-CN" i="1" smtClean="0">
                <a:ea typeface="宋体" panose="02010600030101010101" pitchFamily="2" charset="-122"/>
              </a:rPr>
              <a:t>X</a:t>
            </a:r>
            <a:r>
              <a:rPr lang="en-US" altLang="zh-CN" i="1" baseline="-25000" smtClean="0">
                <a:ea typeface="宋体" panose="02010600030101010101" pitchFamily="2" charset="-122"/>
              </a:rPr>
              <a:t>如果</a:t>
            </a:r>
            <a:r>
              <a:rPr lang="en-US" altLang="zh-CN" baseline="-25000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由他们的排名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将每个变量的范围映射到 [0, 1] 上, 方法是替换</a:t>
            </a:r>
            <a:r>
              <a:rPr lang="en-US" altLang="zh-CN" i="1" smtClean="0">
                <a:ea typeface="宋体" panose="02010600030101010101" pitchFamily="2" charset="-122"/>
              </a:rPr>
              <a:t>我</a:t>
            </a:r>
            <a:r>
              <a:rPr lang="en-US" altLang="zh-CN" smtClean="0">
                <a:ea typeface="宋体" panose="02010600030101010101" pitchFamily="2" charset="-122"/>
              </a:rPr>
              <a:t>-中的对象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mtClean="0">
                <a:ea typeface="宋体" panose="02010600030101010101" pitchFamily="2" charset="-122"/>
              </a:rPr>
              <a:t>-第脱变量由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使用区间缩放变量的方法计算差异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489200" y="46736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3" imgW="1168400" imgH="711200" progId="Equation.DSMT4">
                  <p:embed/>
                </p:oleObj>
              </mc:Choice>
              <mc:Fallback>
                <p:oleObj name="Equation" r:id="rId3" imgW="11684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6736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305300" y="3225800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5" imgW="1397000" imgH="368300" progId="Equation.3">
                  <p:embed/>
                </p:oleObj>
              </mc:Choice>
              <mc:Fallback>
                <p:oleObj name="Equation" r:id="rId5" imgW="13970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225800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6343650" y="4240213"/>
            <a:ext cx="214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6335713" y="5102225"/>
            <a:ext cx="214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7373938" y="4545013"/>
            <a:ext cx="0" cy="3333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135688" y="43910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8237538" y="4397375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66"/>
                </a:solidFill>
              </a:rPr>
              <a:t>m</a:t>
            </a:r>
            <a:r>
              <a:rPr lang="en-US" altLang="zh-CN" sz="2000" baseline="-25000">
                <a:solidFill>
                  <a:srgbClr val="000066"/>
                </a:solidFill>
              </a:rPr>
              <a:t>F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186488" y="52117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8288338" y="5218113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66"/>
                </a:solidFill>
              </a:rPr>
              <a:t>1</a:t>
            </a:r>
            <a:endParaRPr lang="en-US" altLang="zh-CN" sz="2000" baseline="-250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279400"/>
            <a:ext cx="7762875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聚类分析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493838"/>
            <a:ext cx="7924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什么是聚类分析？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聚类分析中的数据类型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主要聚类方法的分类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分区方法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层次结构方法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基于密度的方法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基于网格的方法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基于模型的聚类方法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异常值分析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238125"/>
            <a:ext cx="6418262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比率缩放变量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比率变量</a:t>
            </a:r>
            <a:r>
              <a:rPr lang="en-US" altLang="zh-CN" smtClean="0">
                <a:ea typeface="宋体" panose="02010600030101010101" pitchFamily="2" charset="-122"/>
              </a:rPr>
              <a:t>: 非线性尺度上的正测量, 大约在指数尺度上, 如</a:t>
            </a:r>
            <a:r>
              <a:rPr lang="en-US" altLang="zh-CN" i="1" smtClean="0">
                <a:ea typeface="宋体" panose="02010600030101010101" pitchFamily="2" charset="-122"/>
              </a:rPr>
              <a:t>Ae</a:t>
            </a:r>
            <a:r>
              <a:rPr lang="en-US" altLang="zh-CN" i="1" baseline="30000" smtClean="0">
                <a:ea typeface="宋体" panose="02010600030101010101" pitchFamily="2" charset="-122"/>
              </a:rPr>
              <a:t>Bt</a:t>
            </a:r>
            <a:r>
              <a:rPr lang="en-US" altLang="zh-CN" smtClean="0">
                <a:ea typeface="宋体" panose="02010600030101010101" pitchFamily="2" charset="-122"/>
              </a:rPr>
              <a:t>或</a:t>
            </a:r>
            <a:r>
              <a:rPr lang="en-US" altLang="zh-CN" i="1" smtClean="0">
                <a:ea typeface="宋体" panose="02010600030101010101" pitchFamily="2" charset="-122"/>
              </a:rPr>
              <a:t>Ae</a:t>
            </a:r>
            <a:r>
              <a:rPr lang="en-US" altLang="zh-CN" i="1" baseline="30000" smtClean="0">
                <a:ea typeface="宋体" panose="02010600030101010101" pitchFamily="2" charset="-122"/>
              </a:rPr>
              <a:t>-bt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方法：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把它们当作区间缩放的变量来对待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solidFill>
                  <a:schemeClr val="hlink"/>
                </a:solidFill>
                <a:ea typeface="宋体" panose="02010600030101010101" pitchFamily="2" charset="-122"/>
              </a:rPr>
              <a:t>不是一个好的选择!(为什么？)</a:t>
            </a:r>
            <a:endParaRPr lang="en-US" altLang="zh-CN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应用对数变换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i="1" smtClean="0">
                <a:ea typeface="宋体" panose="02010600030101010101" pitchFamily="2" charset="-122"/>
              </a:rPr>
              <a:t>Y</a:t>
            </a:r>
            <a:r>
              <a:rPr lang="en-US" altLang="zh-CN" i="1" baseline="-25000" smtClean="0">
                <a:ea typeface="宋体" panose="02010600030101010101" pitchFamily="2" charset="-122"/>
              </a:rPr>
              <a:t>如果</a:t>
            </a:r>
            <a:r>
              <a:rPr lang="en-US" altLang="zh-CN" smtClean="0">
                <a:ea typeface="宋体" panose="02010600030101010101" pitchFamily="2" charset="-122"/>
              </a:rPr>
              <a:t>=</a:t>
            </a:r>
            <a:r>
              <a:rPr lang="en-US" altLang="zh-CN" i="1" smtClean="0">
                <a:ea typeface="宋体" panose="02010600030101010101" pitchFamily="2" charset="-122"/>
              </a:rPr>
              <a:t>日志 (x</a:t>
            </a:r>
            <a:r>
              <a:rPr lang="en-US" altLang="zh-CN" i="1" baseline="-25000" smtClean="0">
                <a:ea typeface="宋体" panose="02010600030101010101" pitchFamily="2" charset="-122"/>
              </a:rPr>
              <a:t>如果</a:t>
            </a:r>
            <a:r>
              <a:rPr lang="en-US" altLang="zh-CN" i="1" smtClean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将它们视为连续的序数数据, 或将它们的排名视为区间缩放。</a:t>
            </a:r>
          </a:p>
        </p:txBody>
      </p:sp>
    </p:spTree>
  </p:cSld>
  <p:clrMapOvr>
    <a:masterClrMapping/>
  </p:clrMapOvr>
  <p:transition>
    <p:strips dir="rd"/>
  </p:transition>
</p:sld>
</file>

<file path=ppt/slides/slide21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266700"/>
            <a:ext cx="5116512" cy="8588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混合类型的变量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数据库可能包含所有六种类型的变量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对称二进制, 非对称二进制, 标称, 序数, 间隔和比率。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可以使用加权公式来组合它们的效果。</a:t>
            </a:r>
          </a:p>
          <a:p>
            <a:pPr eaLnBrk="1" hangingPunct="1">
              <a:lnSpc>
                <a:spcPct val="8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i="1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mtClean="0">
                <a:ea typeface="宋体" panose="02010600030101010101" pitchFamily="2" charset="-122"/>
              </a:rPr>
              <a:t>是二元或标称: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D</a:t>
            </a:r>
            <a:r>
              <a:rPr lang="en-US" altLang="zh-CN" baseline="-25000" smtClean="0">
                <a:ea typeface="宋体" panose="02010600030101010101" pitchFamily="2" charset="-122"/>
              </a:rPr>
              <a:t>Ij</a:t>
            </a:r>
            <a:r>
              <a:rPr lang="en-US" altLang="zh-CN" baseline="30000" smtClean="0">
                <a:ea typeface="宋体" panose="02010600030101010101" pitchFamily="2" charset="-122"/>
              </a:rPr>
              <a:t>(f)</a:t>
            </a:r>
            <a:r>
              <a:rPr lang="en-US" altLang="zh-CN" smtClean="0">
                <a:ea typeface="宋体" panose="02010600030101010101" pitchFamily="2" charset="-122"/>
              </a:rPr>
              <a:t>= 0 (如果 x)</a:t>
            </a:r>
            <a:r>
              <a:rPr lang="en-US" altLang="zh-CN" baseline="-25000" smtClean="0">
                <a:ea typeface="宋体" panose="02010600030101010101" pitchFamily="2" charset="-122"/>
              </a:rPr>
              <a:t>如果</a:t>
            </a:r>
            <a:r>
              <a:rPr lang="en-US" altLang="zh-CN" smtClean="0">
                <a:ea typeface="宋体" panose="02010600030101010101" pitchFamily="2" charset="-122"/>
              </a:rPr>
              <a:t>= x</a:t>
            </a:r>
            <a:r>
              <a:rPr lang="en-US" altLang="zh-CN" baseline="-25000" smtClean="0">
                <a:ea typeface="宋体" panose="02010600030101010101" pitchFamily="2" charset="-122"/>
              </a:rPr>
              <a:t>Jf</a:t>
            </a:r>
            <a:r>
              <a:rPr lang="en-US" altLang="zh-CN" smtClean="0">
                <a:ea typeface="宋体" panose="02010600030101010101" pitchFamily="2" charset="-122"/>
              </a:rPr>
              <a:t>、或 d</a:t>
            </a:r>
            <a:r>
              <a:rPr lang="en-US" altLang="zh-CN" baseline="-25000" smtClean="0">
                <a:ea typeface="宋体" panose="02010600030101010101" pitchFamily="2" charset="-122"/>
              </a:rPr>
              <a:t>Ij</a:t>
            </a:r>
            <a:r>
              <a:rPr lang="en-US" altLang="zh-CN" baseline="30000" smtClean="0">
                <a:ea typeface="宋体" panose="02010600030101010101" pitchFamily="2" charset="-122"/>
              </a:rPr>
              <a:t>(f)</a:t>
            </a:r>
            <a:r>
              <a:rPr lang="en-US" altLang="zh-CN" smtClean="0">
                <a:ea typeface="宋体" panose="02010600030101010101" pitchFamily="2" charset="-122"/>
              </a:rPr>
              <a:t>= 1o. w。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mtClean="0">
                <a:ea typeface="宋体" panose="02010600030101010101" pitchFamily="2" charset="-122"/>
              </a:rPr>
              <a:t>基于区间: 使用归一化距离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mtClean="0">
                <a:ea typeface="宋体" panose="02010600030101010101" pitchFamily="2" charset="-122"/>
              </a:rPr>
              <a:t>是序数或比例缩放的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计算等级 r</a:t>
            </a:r>
            <a:r>
              <a:rPr lang="en-US" altLang="zh-CN" baseline="-25000" smtClean="0">
                <a:ea typeface="宋体" panose="02010600030101010101" pitchFamily="2" charset="-122"/>
              </a:rPr>
              <a:t>如果</a:t>
            </a:r>
            <a:r>
              <a:rPr lang="en-US" altLang="zh-CN" smtClean="0">
                <a:ea typeface="宋体" panose="02010600030101010101" pitchFamily="2" charset="-122"/>
              </a:rPr>
              <a:t>和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和治疗 z</a:t>
            </a:r>
            <a:r>
              <a:rPr lang="en-US" altLang="zh-CN" baseline="-25000" smtClean="0">
                <a:ea typeface="宋体" panose="02010600030101010101" pitchFamily="2" charset="-122"/>
              </a:rPr>
              <a:t>如果</a:t>
            </a:r>
            <a:r>
              <a:rPr lang="en-US" altLang="zh-CN" smtClean="0">
                <a:ea typeface="宋体" panose="02010600030101010101" pitchFamily="2" charset="-122"/>
              </a:rPr>
              <a:t>以区间规模为规模</a:t>
            </a:r>
          </a:p>
          <a:p>
            <a:pPr eaLnBrk="1" hangingPunct="1">
              <a:lnSpc>
                <a:spcPct val="8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844800" y="3251200"/>
          <a:ext cx="4175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2108200" imgH="736600" progId="Equation.3">
                  <p:embed/>
                </p:oleObj>
              </mc:Choice>
              <mc:Fallback>
                <p:oleObj name="Equation" r:id="rId3" imgW="21082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251200"/>
                        <a:ext cx="4175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483100" y="5232400"/>
          <a:ext cx="1676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5" imgW="1002865" imgH="533169" progId="Equation.DSMT4">
                  <p:embed/>
                </p:oleObj>
              </mc:Choice>
              <mc:Fallback>
                <p:oleObj name="Equation" r:id="rId5" imgW="1002865" imgH="5331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5232400"/>
                        <a:ext cx="16764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159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聚类分析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98600"/>
            <a:ext cx="7924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什么是聚类分析？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聚类分析中的数据类型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主要聚类方法的分类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分区方法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层次结构方法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基于密度的方法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基于网格的方法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基于模型的聚类方法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异常值分析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79400"/>
            <a:ext cx="6324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主要聚类分析方法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2400"/>
            <a:ext cx="85344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u="sng" smtClean="0">
                <a:ea typeface="宋体" panose="02010600030101010101" pitchFamily="2" charset="-122"/>
              </a:rPr>
              <a:t>分区算法</a:t>
            </a:r>
            <a:r>
              <a:rPr lang="en-US" altLang="zh-CN" sz="2000" smtClean="0">
                <a:ea typeface="宋体" panose="02010600030101010101" pitchFamily="2" charset="-122"/>
              </a:rPr>
              <a:t>: 构造各种分区, 然后根据某种标准对其进行评估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u="sng" smtClean="0">
                <a:ea typeface="宋体" panose="02010600030101010101" pitchFamily="2" charset="-122"/>
              </a:rPr>
              <a:t>层次结构算法</a:t>
            </a:r>
            <a:r>
              <a:rPr lang="en-US" altLang="zh-CN" sz="2000" smtClean="0">
                <a:ea typeface="宋体" panose="02010600030101010101" pitchFamily="2" charset="-122"/>
              </a:rPr>
              <a:t>: 使用某种条件创建数据 (或对象) 集的分层分解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u="sng" smtClean="0">
                <a:ea typeface="宋体" panose="02010600030101010101" pitchFamily="2" charset="-122"/>
              </a:rPr>
              <a:t>基于密度的</a:t>
            </a:r>
            <a:r>
              <a:rPr lang="en-US" altLang="zh-CN" sz="2000" smtClean="0">
                <a:ea typeface="宋体" panose="02010600030101010101" pitchFamily="2" charset="-122"/>
              </a:rPr>
              <a:t>: 基于连接和密度功能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u="sng" smtClean="0">
                <a:ea typeface="宋体" panose="02010600030101010101" pitchFamily="2" charset="-122"/>
              </a:rPr>
              <a:t>基于网格</a:t>
            </a:r>
            <a:r>
              <a:rPr lang="en-US" altLang="zh-CN" sz="2000" smtClean="0">
                <a:ea typeface="宋体" panose="02010600030101010101" pitchFamily="2" charset="-122"/>
              </a:rPr>
              <a:t>: 基于多级粒度结构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u="sng" smtClean="0">
                <a:ea typeface="宋体" panose="02010600030101010101" pitchFamily="2" charset="-122"/>
              </a:rPr>
              <a:t>基于模型</a:t>
            </a:r>
            <a:r>
              <a:rPr lang="en-US" altLang="zh-CN" sz="2000" smtClean="0">
                <a:ea typeface="宋体" panose="02010600030101010101" pitchFamily="2" charset="-122"/>
              </a:rPr>
              <a:t>当前位置假设每个集群都有一个模型, 其想法是找到该模型之间最适合的位置</a:t>
            </a:r>
            <a:endParaRPr lang="en-US" altLang="zh-CN" sz="2000" b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304800"/>
            <a:ext cx="78232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聚类分析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924800" cy="47879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什么是聚类分析？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聚类分析中的数据类型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主要聚类方法的分类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分区方法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层次结构方法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基于密度的方法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基于网格的方法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基于模型的聚类方法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异常值分析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30200"/>
            <a:ext cx="80899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分区算法: 基本概念</a:t>
            </a:r>
            <a:endParaRPr lang="en-US" altLang="zh-CN" sz="2400" b="1" smtClean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u="sng" smtClean="0">
                <a:ea typeface="宋体" panose="02010600030101010101" pitchFamily="2" charset="-122"/>
              </a:rPr>
              <a:t>分区方法:</a:t>
            </a:r>
            <a:r>
              <a:rPr lang="en-US" altLang="zh-CN" smtClean="0">
                <a:ea typeface="宋体" panose="02010600030101010101" pitchFamily="2" charset="-122"/>
              </a:rPr>
              <a:t>构造数据库的分区</a:t>
            </a:r>
            <a:r>
              <a:rPr lang="en-US" altLang="zh-CN" b="1" i="1" smtClean="0">
                <a:ea typeface="宋体" panose="02010600030101010101" pitchFamily="2" charset="-122"/>
              </a:rPr>
              <a:t>D</a:t>
            </a:r>
            <a:r>
              <a:rPr lang="en-US" altLang="zh-CN" smtClean="0">
                <a:ea typeface="宋体" panose="02010600030101010101" pitchFamily="2" charset="-122"/>
              </a:rPr>
              <a:t>的</a:t>
            </a:r>
            <a:r>
              <a:rPr lang="en-US" altLang="zh-CN" b="1" i="1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对象到一组</a:t>
            </a:r>
            <a:r>
              <a:rPr lang="en-US" altLang="zh-CN" b="1" i="1" smtClean="0">
                <a:ea typeface="宋体" panose="02010600030101010101" pitchFamily="2" charset="-122"/>
              </a:rPr>
              <a:t>K</a:t>
            </a:r>
            <a:r>
              <a:rPr lang="en-US" altLang="zh-CN" smtClean="0">
                <a:ea typeface="宋体" panose="02010600030101010101" pitchFamily="2" charset="-122"/>
              </a:rPr>
              <a:t>集群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给定一个</a:t>
            </a:r>
            <a:r>
              <a:rPr lang="en-US" altLang="zh-CN" i="1" smtClean="0">
                <a:ea typeface="宋体" panose="02010600030101010101" pitchFamily="2" charset="-122"/>
              </a:rPr>
              <a:t>K</a:t>
            </a:r>
            <a:r>
              <a:rPr lang="en-US" altLang="zh-CN" smtClean="0">
                <a:ea typeface="宋体" panose="02010600030101010101" pitchFamily="2" charset="-122"/>
              </a:rPr>
              <a:t>, 找到一个分区</a:t>
            </a:r>
            <a:r>
              <a:rPr lang="en-US" altLang="zh-CN" i="1" smtClean="0">
                <a:ea typeface="宋体" panose="02010600030101010101" pitchFamily="2" charset="-122"/>
              </a:rPr>
              <a:t>k 集群</a:t>
            </a:r>
            <a:r>
              <a:rPr lang="en-US" altLang="zh-CN" smtClean="0">
                <a:ea typeface="宋体" panose="02010600030101010101" pitchFamily="2" charset="-122"/>
              </a:rPr>
              <a:t>优化所选的分区条件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全局最优: 详尽地枚举所有分区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启发式方法:</a:t>
            </a:r>
            <a:r>
              <a:rPr lang="en-US" altLang="zh-CN" i="1" smtClean="0">
                <a:ea typeface="宋体" panose="02010600030101010101" pitchFamily="2" charset="-122"/>
              </a:rPr>
              <a:t>k 均值</a:t>
            </a:r>
            <a:r>
              <a:rPr lang="en-US" altLang="zh-CN" smtClean="0">
                <a:ea typeface="宋体" panose="02010600030101010101" pitchFamily="2" charset="-122"/>
              </a:rPr>
              <a:t>和</a:t>
            </a:r>
            <a:r>
              <a:rPr lang="en-US" altLang="zh-CN" i="1" smtClean="0">
                <a:ea typeface="宋体" panose="02010600030101010101" pitchFamily="2" charset="-122"/>
              </a:rPr>
              <a:t>克梅多伊兹</a:t>
            </a:r>
            <a:r>
              <a:rPr lang="en-US" altLang="zh-CN" smtClean="0">
                <a:ea typeface="宋体" panose="02010600030101010101" pitchFamily="2" charset="-122"/>
              </a:rPr>
              <a:t>算法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i="1" u="sng" smtClean="0">
                <a:ea typeface="宋体" panose="02010600030101010101" pitchFamily="2" charset="-122"/>
              </a:rPr>
              <a:t>k 均值</a:t>
            </a:r>
            <a:r>
              <a:rPr lang="en-US" altLang="zh-CN" smtClean="0">
                <a:ea typeface="宋体" panose="02010600030101010101" pitchFamily="2" charset="-122"/>
              </a:rPr>
              <a:t>(麦奎恩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67): 每个集群由集群的中心表示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i="1" u="sng" smtClean="0">
                <a:ea typeface="宋体" panose="02010600030101010101" pitchFamily="2" charset="-122"/>
              </a:rPr>
              <a:t>克梅多伊兹</a:t>
            </a:r>
            <a:r>
              <a:rPr lang="en-US" altLang="zh-CN" smtClean="0">
                <a:ea typeface="宋体" panose="02010600030101010101" pitchFamily="2" charset="-122"/>
              </a:rPr>
              <a:t>或 pam (在 medoids 周围的分割) (kaufman &amp; ousseeuw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87): 每个集群由群集中的一个对象表示</a:t>
            </a:r>
          </a:p>
        </p:txBody>
      </p:sp>
    </p:spTree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581025"/>
            <a:ext cx="8061325" cy="43656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中。</a:t>
            </a:r>
            <a:r>
              <a:rPr lang="en-US" altLang="zh-CN" sz="2800" i="1" smtClean="0">
                <a:ea typeface="宋体" panose="02010600030101010101" pitchFamily="2" charset="-122"/>
              </a:rPr>
              <a:t>k 均值</a:t>
            </a:r>
            <a:r>
              <a:rPr lang="en-US" altLang="zh-CN" sz="2800" smtClean="0">
                <a:ea typeface="宋体" panose="02010600030101010101" pitchFamily="2" charset="-122"/>
              </a:rPr>
              <a:t>聚类分析方法</a:t>
            </a:r>
            <a:r>
              <a:rPr lang="en-US" altLang="zh-CN" sz="2000" b="1" smtClean="0">
                <a:ea typeface="宋体" panose="02010600030101010101" pitchFamily="2" charset="-122"/>
              </a:rPr>
              <a:t> </a:t>
            </a:r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49400"/>
            <a:ext cx="7856538" cy="45767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给</a:t>
            </a:r>
            <a:r>
              <a:rPr lang="en-US" altLang="zh-CN" i="1" smtClean="0">
                <a:ea typeface="宋体" panose="02010600030101010101" pitchFamily="2" charset="-122"/>
              </a:rPr>
              <a:t>K</a:t>
            </a:r>
            <a:r>
              <a:rPr lang="en-US" altLang="zh-CN" smtClean="0">
                <a:ea typeface="宋体" panose="02010600030101010101" pitchFamily="2" charset="-122"/>
              </a:rPr>
              <a:t>, 则</a:t>
            </a:r>
            <a:r>
              <a:rPr lang="en-US" altLang="zh-CN" i="1" smtClean="0">
                <a:ea typeface="宋体" panose="02010600030101010101" pitchFamily="2" charset="-122"/>
              </a:rPr>
              <a:t>k 均值</a:t>
            </a:r>
            <a:r>
              <a:rPr lang="en-US" altLang="zh-CN" smtClean="0">
                <a:ea typeface="宋体" panose="02010600030101010101" pitchFamily="2" charset="-122"/>
              </a:rPr>
              <a:t>算法在4个步骤中实现: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随机选择 k 对象作为当前分区的群集的质心。 质心是集群的中心 (平均点)。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将每个对象分配给具有最近种子点的群集。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计算每个集群的新质心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返回到步骤 2, 停止时没有更多的新任务。</a:t>
            </a:r>
          </a:p>
        </p:txBody>
      </p:sp>
    </p:spTree>
  </p:cSld>
  <p:clrMapOvr>
    <a:masterClrMapping/>
  </p:clrMapOvr>
  <p:transition>
    <p:strips dir="rd"/>
  </p:transition>
</p:sld>
</file>

<file path=ppt/slides/slide27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581025"/>
            <a:ext cx="8061325" cy="436563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中。</a:t>
            </a:r>
            <a:r>
              <a:rPr lang="en-US" altLang="zh-CN" sz="2800" i="1" smtClean="0">
                <a:ea typeface="宋体" panose="02010600030101010101" pitchFamily="2" charset="-122"/>
              </a:rPr>
              <a:t>k 均值</a:t>
            </a:r>
            <a:r>
              <a:rPr lang="en-US" altLang="zh-CN" sz="2800" smtClean="0">
                <a:ea typeface="宋体" panose="02010600030101010101" pitchFamily="2" charset="-122"/>
              </a:rPr>
              <a:t>聚类分析方法</a:t>
            </a:r>
            <a:r>
              <a:rPr lang="en-US" altLang="zh-CN" sz="2000" b="1" smtClean="0">
                <a:ea typeface="宋体" panose="02010600030101010101" pitchFamily="2" charset="-122"/>
              </a:rPr>
              <a:t> </a:t>
            </a:r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47800"/>
            <a:ext cx="8255000" cy="50292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例子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04800" y="1917700"/>
          <a:ext cx="8591550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位图图像" r:id="rId3" imgW="6668431" imgH="2448267" progId="Paint.Picture">
                  <p:embed/>
                </p:oleObj>
              </mc:Choice>
              <mc:Fallback>
                <p:oleObj name="位图图像" r:id="rId3" imgW="6668431" imgH="24482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17700"/>
                        <a:ext cx="8591550" cy="437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533400"/>
            <a:ext cx="8220075" cy="3873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的评论。</a:t>
            </a:r>
            <a:r>
              <a:rPr lang="en-US" altLang="zh-CN" sz="2800" i="1" smtClean="0">
                <a:ea typeface="宋体" panose="02010600030101010101" pitchFamily="2" charset="-122"/>
              </a:rPr>
              <a:t>k 均值</a:t>
            </a:r>
            <a:r>
              <a:rPr lang="en-US" altLang="zh-CN" sz="2800" smtClean="0">
                <a:ea typeface="宋体" panose="02010600030101010101" pitchFamily="2" charset="-122"/>
              </a:rPr>
              <a:t>方法</a:t>
            </a:r>
            <a:endParaRPr lang="en-US" altLang="zh-CN" sz="2000" b="1" smtClean="0"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zh-CN" u="sng" smtClean="0">
                <a:ea typeface="宋体" panose="02010600030101010101" pitchFamily="2" charset="-122"/>
              </a:rPr>
              <a:t>强度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i="1" smtClean="0">
                <a:ea typeface="宋体" panose="02010600030101010101" pitchFamily="2" charset="-122"/>
              </a:rPr>
              <a:t>相对有效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  <a:r>
              <a:rPr lang="en-US" altLang="zh-CN" i="1" smtClean="0">
                <a:ea typeface="宋体" panose="02010600030101010101" pitchFamily="2" charset="-122"/>
              </a:rPr>
              <a:t>o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ea typeface="宋体" panose="02010600030101010101" pitchFamily="2" charset="-122"/>
              </a:rPr>
              <a:t>特孔</a:t>
            </a:r>
            <a:r>
              <a:rPr lang="en-US" altLang="zh-CN" smtClean="0">
                <a:ea typeface="宋体" panose="02010600030101010101" pitchFamily="2" charset="-122"/>
              </a:rPr>
              <a:t>)、其中</a:t>
            </a:r>
            <a:r>
              <a:rPr lang="en-US" altLang="zh-CN" i="1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是 # 对象,</a:t>
            </a:r>
            <a:r>
              <a:rPr lang="en-US" altLang="zh-CN" i="1" smtClean="0">
                <a:ea typeface="宋体" panose="02010600030101010101" pitchFamily="2" charset="-122"/>
              </a:rPr>
              <a:t>K</a:t>
            </a:r>
            <a:r>
              <a:rPr lang="en-US" altLang="zh-CN" smtClean="0">
                <a:ea typeface="宋体" panose="02010600030101010101" pitchFamily="2" charset="-122"/>
              </a:rPr>
              <a:t>是 # 集群, 和</a:t>
            </a:r>
            <a:r>
              <a:rPr lang="en-US" altLang="zh-CN" i="1" smtClean="0">
                <a:ea typeface="宋体" panose="02010600030101010101" pitchFamily="2" charset="-122"/>
              </a:rPr>
              <a:t>t</a:t>
            </a:r>
            <a:r>
              <a:rPr lang="en-US" altLang="zh-CN" smtClean="0">
                <a:ea typeface="宋体" panose="02010600030101010101" pitchFamily="2" charset="-122"/>
              </a:rPr>
              <a:t>是 # 迭代。通常</a:t>
            </a:r>
            <a:r>
              <a:rPr lang="en-US" altLang="zh-CN" i="1" smtClean="0">
                <a:ea typeface="宋体" panose="02010600030101010101" pitchFamily="2" charset="-122"/>
              </a:rPr>
              <a:t>K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t</a:t>
            </a:r>
            <a:r>
              <a:rPr lang="en-US" altLang="zh-CN" smtClean="0">
                <a:ea typeface="宋体" panose="02010600030101010101" pitchFamily="2" charset="-122"/>
              </a:rPr>
              <a:t>&lt;&lt;</a:t>
            </a:r>
            <a:r>
              <a:rPr lang="en-US" altLang="zh-CN" i="1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通常在</a:t>
            </a:r>
            <a:r>
              <a:rPr lang="en-US" altLang="zh-CN" i="1" smtClean="0">
                <a:ea typeface="宋体" panose="02010600030101010101" pitchFamily="2" charset="-122"/>
              </a:rPr>
              <a:t>局部最优</a:t>
            </a:r>
            <a:r>
              <a:rPr lang="en-US" altLang="zh-CN" smtClean="0">
                <a:ea typeface="宋体" panose="02010600030101010101" pitchFamily="2" charset="-122"/>
              </a:rPr>
              <a:t>.中。</a:t>
            </a:r>
            <a:r>
              <a:rPr lang="en-US" altLang="zh-CN" i="1" smtClean="0">
                <a:ea typeface="宋体" panose="02010600030101010101" pitchFamily="2" charset="-122"/>
              </a:rPr>
              <a:t>全球最佳</a:t>
            </a:r>
            <a:r>
              <a:rPr lang="en-US" altLang="zh-CN" smtClean="0">
                <a:ea typeface="宋体" panose="02010600030101010101" pitchFamily="2" charset="-122"/>
              </a:rPr>
              <a:t>可以使用以下技术找到:</a:t>
            </a:r>
            <a:r>
              <a:rPr lang="en-US" altLang="zh-CN" i="1" smtClean="0">
                <a:ea typeface="宋体" panose="02010600030101010101" pitchFamily="2" charset="-122"/>
              </a:rPr>
              <a:t>确定性退火</a:t>
            </a:r>
            <a:r>
              <a:rPr lang="en-US" altLang="zh-CN" smtClean="0">
                <a:ea typeface="宋体" panose="02010600030101010101" pitchFamily="2" charset="-122"/>
              </a:rPr>
              <a:t>和</a:t>
            </a:r>
            <a:r>
              <a:rPr lang="en-US" altLang="zh-CN" i="1" smtClean="0">
                <a:ea typeface="宋体" panose="02010600030101010101" pitchFamily="2" charset="-122"/>
              </a:rPr>
              <a:t>遗传算法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smtClean="0">
                <a:ea typeface="宋体" panose="02010600030101010101" pitchFamily="2" charset="-122"/>
              </a:rPr>
              <a:t>弱点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仅适用于</a:t>
            </a:r>
            <a:r>
              <a:rPr lang="en-US" altLang="zh-CN" i="1" smtClean="0">
                <a:solidFill>
                  <a:schemeClr val="hlink"/>
                </a:solidFill>
                <a:ea typeface="宋体" panose="02010600030101010101" pitchFamily="2" charset="-122"/>
              </a:rPr>
              <a:t>意味 着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定义, 那么分类数据呢？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需要指定</a:t>
            </a:r>
            <a:r>
              <a:rPr lang="en-US" altLang="zh-CN" i="1" smtClean="0">
                <a:ea typeface="宋体" panose="02010600030101010101" pitchFamily="2" charset="-122"/>
              </a:rPr>
              <a:t>K</a:t>
            </a:r>
            <a:r>
              <a:rPr lang="en-US" altLang="zh-CN" smtClean="0">
                <a:ea typeface="宋体" panose="02010600030101010101" pitchFamily="2" charset="-122"/>
              </a:rPr>
              <a:t>中。</a:t>
            </a:r>
            <a:r>
              <a:rPr lang="en-US" altLang="zh-CN" i="1" smtClean="0">
                <a:ea typeface="宋体" panose="02010600030101010101" pitchFamily="2" charset="-122"/>
              </a:rPr>
              <a:t>数量</a:t>
            </a:r>
            <a:r>
              <a:rPr lang="en-US" altLang="zh-CN" smtClean="0">
                <a:ea typeface="宋体" panose="02010600030101010101" pitchFamily="2" charset="-122"/>
              </a:rPr>
              <a:t>集群, 提前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无法处理嘈杂的数据和</a:t>
            </a:r>
            <a:r>
              <a:rPr lang="en-US" altLang="zh-CN" i="1" smtClean="0">
                <a:ea typeface="宋体" panose="02010600030101010101" pitchFamily="2" charset="-122"/>
              </a:rPr>
              <a:t>异常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不适合发现集群与</a:t>
            </a:r>
            <a:r>
              <a:rPr lang="en-US" altLang="zh-CN" i="1" smtClean="0">
                <a:ea typeface="宋体" panose="02010600030101010101" pitchFamily="2" charset="-122"/>
              </a:rPr>
              <a:t>非凸形状</a:t>
            </a:r>
          </a:p>
        </p:txBody>
      </p:sp>
    </p:spTree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1025"/>
            <a:ext cx="8531225" cy="3873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中。</a:t>
            </a:r>
            <a:r>
              <a:rPr lang="en-US" altLang="zh-CN" sz="2800" i="1" smtClean="0">
                <a:ea typeface="宋体" panose="02010600030101010101" pitchFamily="2" charset="-122"/>
              </a:rPr>
              <a:t>K</a:t>
            </a:r>
            <a:r>
              <a:rPr lang="en-US" altLang="zh-CN" sz="2800" smtClean="0">
                <a:ea typeface="宋体" panose="02010600030101010101" pitchFamily="2" charset="-122"/>
              </a:rPr>
              <a:t>-</a:t>
            </a:r>
            <a:r>
              <a:rPr lang="en-US" altLang="zh-CN" sz="2800" i="1" smtClean="0">
                <a:ea typeface="宋体" panose="02010600030101010101" pitchFamily="2" charset="-122"/>
              </a:rPr>
              <a:t>类固醇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z="2800" smtClean="0">
                <a:ea typeface="宋体" panose="02010600030101010101" pitchFamily="2" charset="-122"/>
              </a:rPr>
              <a:t>聚类分析方法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找到</a:t>
            </a:r>
            <a:r>
              <a:rPr lang="en-US" altLang="zh-CN" sz="2000" i="1" smtClean="0">
                <a:ea typeface="宋体" panose="02010600030101010101" pitchFamily="2" charset="-122"/>
              </a:rPr>
              <a:t>代表</a:t>
            </a:r>
            <a:r>
              <a:rPr lang="en-US" altLang="zh-CN" sz="2000" smtClean="0">
                <a:ea typeface="宋体" panose="02010600030101010101" pitchFamily="2" charset="-122"/>
              </a:rPr>
              <a:t>对象, 称为</a:t>
            </a:r>
            <a:r>
              <a:rPr lang="en-US" altLang="zh-CN" sz="2000" u="sng" smtClean="0">
                <a:ea typeface="宋体" panose="02010600030101010101" pitchFamily="2" charset="-122"/>
              </a:rPr>
              <a:t>梅多伊兹</a:t>
            </a:r>
            <a:r>
              <a:rPr lang="en-US" altLang="zh-CN" sz="2000" smtClean="0">
                <a:ea typeface="宋体" panose="02010600030101010101" pitchFamily="2" charset="-122"/>
              </a:rPr>
              <a:t>, 以集群为形式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i="1" smtClean="0">
                <a:ea typeface="宋体" panose="02010600030101010101" pitchFamily="2" charset="-122"/>
              </a:rPr>
              <a:t>Pam</a:t>
            </a:r>
            <a:r>
              <a:rPr lang="en-US" altLang="zh-CN" sz="2000" smtClean="0">
                <a:ea typeface="宋体" panose="02010600030101010101" pitchFamily="2" charset="-122"/>
              </a:rPr>
              <a:t>(在 medoid 附近划分, 1987)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从初始的 medoids 集开始, 如果它提高了生成的聚类的总距离, 则迭代地将其中一个 medoids 替换为一个非 medoids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i="1" smtClean="0">
                <a:ea typeface="宋体" panose="02010600030101010101" pitchFamily="2" charset="-122"/>
              </a:rPr>
              <a:t>Pam</a:t>
            </a:r>
            <a:r>
              <a:rPr lang="en-US" altLang="zh-CN" sz="2000" smtClean="0">
                <a:ea typeface="宋体" panose="02010600030101010101" pitchFamily="2" charset="-122"/>
              </a:rPr>
              <a:t>适用于小型数据集, 但不能很好地扩展到大型数据集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i="1" smtClean="0">
                <a:ea typeface="宋体" panose="02010600030101010101" pitchFamily="2" charset="-122"/>
              </a:rPr>
              <a:t>克拉拉</a:t>
            </a:r>
            <a:r>
              <a:rPr lang="en-US" altLang="zh-CN" sz="2000" smtClean="0">
                <a:ea typeface="宋体" panose="02010600030101010101" pitchFamily="2" charset="-122"/>
              </a:rPr>
              <a:t>(kaufmann &amp; ousseeuw, 1990年)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i="1" smtClean="0">
                <a:ea typeface="宋体" panose="02010600030101010101" pitchFamily="2" charset="-122"/>
              </a:rPr>
              <a:t>clarans</a:t>
            </a:r>
            <a:r>
              <a:rPr lang="en-US" altLang="zh-CN" sz="2000" smtClean="0">
                <a:ea typeface="宋体" panose="02010600030101010101" pitchFamily="2" charset="-122"/>
              </a:rPr>
              <a:t>(ng &amp; han, 1994年): 随机抽样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聚焦 + 空间数据结构 (aster 等人, 1995年)</a:t>
            </a:r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292100"/>
            <a:ext cx="7297737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什么是聚类分析？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群集: 数据对象的集合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在同一集群中彼此相似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与其他群集中的对象不同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聚类分析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将一组数据对象分组到集群中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聚类分析是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无监督分类</a:t>
            </a:r>
            <a:r>
              <a:rPr lang="en-US" altLang="zh-CN" smtClean="0">
                <a:ea typeface="宋体" panose="02010600030101010101" pitchFamily="2" charset="-122"/>
              </a:rPr>
              <a:t>: 没有预定义的类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典型应用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作为一个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独立工具</a:t>
            </a:r>
            <a:r>
              <a:rPr lang="en-US" altLang="zh-CN" smtClean="0">
                <a:ea typeface="宋体" panose="02010600030101010101" pitchFamily="2" charset="-122"/>
              </a:rPr>
              <a:t>深入了解数据分布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作为一个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预处理步骤</a:t>
            </a:r>
            <a:r>
              <a:rPr lang="en-US" altLang="zh-CN" smtClean="0">
                <a:ea typeface="宋体" panose="02010600030101010101" pitchFamily="2" charset="-122"/>
              </a:rPr>
              <a:t>对于其他算法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78994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聚类分析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401763"/>
            <a:ext cx="7924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什么是聚类分析？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聚类分析中的数据类型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主要聚类方法的分类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分区方法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层次结构方法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基于密度的方法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基于网格的方法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基于模型的聚类方法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异常值分析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strips dir="rd"/>
  </p:transition>
</p:sld>
</file>

<file path=ppt/slides/slide3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581025"/>
            <a:ext cx="8064500" cy="3873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分层聚类分析</a:t>
            </a:r>
            <a:endParaRPr lang="en-US" altLang="zh-CN" sz="4000" smtClean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8768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使用距离矩阵作为聚类标准。 此方法不需要群集的数量</a:t>
            </a:r>
            <a:r>
              <a:rPr lang="en-US" altLang="zh-CN" sz="2000" b="1" i="1" smtClean="0">
                <a:ea typeface="宋体" panose="02010600030101010101" pitchFamily="2" charset="-122"/>
              </a:rPr>
              <a:t>K</a:t>
            </a:r>
            <a:r>
              <a:rPr lang="en-US" altLang="zh-CN" sz="2000" smtClean="0">
                <a:ea typeface="宋体" panose="02010600030101010101" pitchFamily="2" charset="-122"/>
              </a:rPr>
              <a:t>作为输入, 但需要终止条件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990600" y="2971800"/>
            <a:ext cx="6956425" cy="3641725"/>
            <a:chOff x="1200" y="1776"/>
            <a:chExt cx="4382" cy="2294"/>
          </a:xfrm>
        </p:grpSpPr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38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44090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9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步骤0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4039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44088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89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第1步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4040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44086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87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第2步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4041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44084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8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第3步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4042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44082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83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66"/>
                  </a:buClr>
                  <a:buSzPct val="6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66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第4步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4043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044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4045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4046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047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4048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4049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4050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4051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4052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4053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a b</a:t>
              </a:r>
            </a:p>
          </p:txBody>
        </p:sp>
        <p:sp>
          <p:nvSpPr>
            <p:cNvPr id="44054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4055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d e</a:t>
              </a:r>
            </a:p>
          </p:txBody>
        </p:sp>
        <p:sp>
          <p:nvSpPr>
            <p:cNvPr id="44056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4057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c d e</a:t>
              </a:r>
            </a:p>
          </p:txBody>
        </p:sp>
        <p:sp>
          <p:nvSpPr>
            <p:cNvPr id="44058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4059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a b c d e</a:t>
              </a:r>
            </a:p>
          </p:txBody>
        </p:sp>
        <p:sp>
          <p:nvSpPr>
            <p:cNvPr id="44060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4061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第4步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4064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第3步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4066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7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第2步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4068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9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第1步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4070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步骤0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4072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4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9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聚集性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(年龄)</a:t>
              </a:r>
            </a:p>
          </p:txBody>
        </p:sp>
        <p:sp>
          <p:nvSpPr>
            <p:cNvPr id="44081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分裂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(戴安娜)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trips dir="rd"/>
  </p:transition>
</p:sld>
</file>

<file path=ppt/slides/slide32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794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团聚 (团聚嵌套)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在考夫曼和鲁塞乌介绍 (1990)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在统计分析包中实施, 例如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使用单链接方法和不同矩阵。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合并差异最小的节点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以一种不下降的方式继续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最终, 所有节点都属于同一个群集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533400" y="4343400"/>
            <a:ext cx="2209800" cy="2017713"/>
            <a:chOff x="384" y="2496"/>
            <a:chExt cx="1392" cy="1271"/>
          </a:xfrm>
        </p:grpSpPr>
        <p:graphicFrame>
          <p:nvGraphicFramePr>
            <p:cNvPr id="45073" name="Object 5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7"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4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5075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5076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45061" name="Group 9"/>
          <p:cNvGrpSpPr>
            <a:grpSpLocks/>
          </p:cNvGrpSpPr>
          <p:nvPr/>
        </p:nvGrpSpPr>
        <p:grpSpPr bwMode="auto">
          <a:xfrm>
            <a:off x="3505200" y="4343400"/>
            <a:ext cx="2209800" cy="2017713"/>
            <a:chOff x="1968" y="2496"/>
            <a:chExt cx="1392" cy="1271"/>
          </a:xfrm>
        </p:grpSpPr>
        <p:graphicFrame>
          <p:nvGraphicFramePr>
            <p:cNvPr id="45068" name="Object 10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8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5070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5071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5072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45062" name="Group 15"/>
          <p:cNvGrpSpPr>
            <a:grpSpLocks/>
          </p:cNvGrpSpPr>
          <p:nvPr/>
        </p:nvGrpSpPr>
        <p:grpSpPr bwMode="auto">
          <a:xfrm>
            <a:off x="6553200" y="4343400"/>
            <a:ext cx="2209800" cy="2017713"/>
            <a:chOff x="3552" y="2496"/>
            <a:chExt cx="1392" cy="1271"/>
          </a:xfrm>
        </p:grpSpPr>
        <p:graphicFrame>
          <p:nvGraphicFramePr>
            <p:cNvPr id="45065" name="Object 16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9" name="Worksheet" r:id="rId7" imgW="2200656" imgH="2076907" progId="Excel.Sheet.8">
                    <p:embed/>
                  </p:oleObj>
                </mc:Choice>
                <mc:Fallback>
                  <p:oleObj name="Worksheet" r:id="rId7" imgW="2200656" imgH="2076907" progId="Excel.Sheet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6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5067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</p:grpSp>
      <p:sp>
        <p:nvSpPr>
          <p:cNvPr id="45063" name="Line 19"/>
          <p:cNvSpPr>
            <a:spLocks noChangeShapeType="1"/>
          </p:cNvSpPr>
          <p:nvPr/>
        </p:nvSpPr>
        <p:spPr bwMode="auto">
          <a:xfrm>
            <a:off x="29718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4" name="Line 20"/>
          <p:cNvSpPr>
            <a:spLocks noChangeShapeType="1"/>
          </p:cNvSpPr>
          <p:nvPr/>
        </p:nvSpPr>
        <p:spPr bwMode="auto">
          <a:xfrm>
            <a:off x="59436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>
</file>

<file path=ppt/slides/slide33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2413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戴安娜 (分区分析)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2667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在考夫曼和鲁塞乌介绍 (1990)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在统计分析包中实施, 例如 s +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农业的逆顺序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smtClean="0">
                <a:ea typeface="宋体" panose="02010600030101010101" pitchFamily="2" charset="-122"/>
              </a:rPr>
              <a:t>最终, 每个节点都自己形成一个群集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609600" y="3952875"/>
            <a:ext cx="2209800" cy="2017713"/>
            <a:chOff x="3552" y="2496"/>
            <a:chExt cx="1392" cy="1271"/>
          </a:xfrm>
        </p:grpSpPr>
        <p:graphicFrame>
          <p:nvGraphicFramePr>
            <p:cNvPr id="46101" name="Object 5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4"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2" name="Oval 6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6103" name="Oval 7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46085" name="Group 8"/>
          <p:cNvGrpSpPr>
            <a:grpSpLocks/>
          </p:cNvGrpSpPr>
          <p:nvPr/>
        </p:nvGrpSpPr>
        <p:grpSpPr bwMode="auto">
          <a:xfrm>
            <a:off x="3276600" y="3989388"/>
            <a:ext cx="2209800" cy="2017712"/>
            <a:chOff x="1968" y="2496"/>
            <a:chExt cx="1392" cy="1271"/>
          </a:xfrm>
        </p:grpSpPr>
        <p:graphicFrame>
          <p:nvGraphicFramePr>
            <p:cNvPr id="46096" name="Object 9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5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7" name="Oval 10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98" name="Oval 11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99" name="Oval 12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6100" name="Oval 13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</p:grpSp>
      <p:grpSp>
        <p:nvGrpSpPr>
          <p:cNvPr id="46086" name="Group 14"/>
          <p:cNvGrpSpPr>
            <a:grpSpLocks/>
          </p:cNvGrpSpPr>
          <p:nvPr/>
        </p:nvGrpSpPr>
        <p:grpSpPr bwMode="auto">
          <a:xfrm>
            <a:off x="6019800" y="3952875"/>
            <a:ext cx="2209800" cy="2017713"/>
            <a:chOff x="3792" y="2473"/>
            <a:chExt cx="1392" cy="1271"/>
          </a:xfrm>
        </p:grpSpPr>
        <p:graphicFrame>
          <p:nvGraphicFramePr>
            <p:cNvPr id="46089" name="Object 15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6" name="Worksheet" r:id="rId7" imgW="2200656" imgH="2076907" progId="Excel.Sheet.8">
                    <p:embed/>
                  </p:oleObj>
                </mc:Choice>
                <mc:Fallback>
                  <p:oleObj name="Worksheet" r:id="rId7" imgW="2200656" imgH="2076907" progId="Excel.Sheet.8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0" name="Oval 16"/>
            <p:cNvSpPr>
              <a:spLocks noChangeArrowheads="1"/>
            </p:cNvSpPr>
            <p:nvPr/>
          </p:nvSpPr>
          <p:spPr bwMode="auto">
            <a:xfrm>
              <a:off x="4224" y="2713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91" name="Oval 17"/>
            <p:cNvSpPr>
              <a:spLocks noChangeArrowheads="1"/>
            </p:cNvSpPr>
            <p:nvPr/>
          </p:nvSpPr>
          <p:spPr bwMode="auto">
            <a:xfrm>
              <a:off x="4224" y="3001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92" name="Oval 18"/>
            <p:cNvSpPr>
              <a:spLocks noChangeArrowheads="1"/>
            </p:cNvSpPr>
            <p:nvPr/>
          </p:nvSpPr>
          <p:spPr bwMode="auto">
            <a:xfrm>
              <a:off x="4800" y="3001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93" name="Oval 19"/>
            <p:cNvSpPr>
              <a:spLocks noChangeArrowheads="1"/>
            </p:cNvSpPr>
            <p:nvPr/>
          </p:nvSpPr>
          <p:spPr bwMode="auto">
            <a:xfrm>
              <a:off x="4128" y="2880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94" name="Oval 20"/>
            <p:cNvSpPr>
              <a:spLocks noChangeArrowheads="1"/>
            </p:cNvSpPr>
            <p:nvPr/>
          </p:nvSpPr>
          <p:spPr bwMode="auto">
            <a:xfrm rot="-5400000">
              <a:off x="4608" y="3216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95" name="Oval 21"/>
            <p:cNvSpPr>
              <a:spLocks noChangeArrowheads="1"/>
            </p:cNvSpPr>
            <p:nvPr/>
          </p:nvSpPr>
          <p:spPr bwMode="auto">
            <a:xfrm rot="-5400000">
              <a:off x="4704" y="3072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</p:grpSp>
      <p:sp>
        <p:nvSpPr>
          <p:cNvPr id="46087" name="Line 22"/>
          <p:cNvSpPr>
            <a:spLocks noChangeShapeType="1"/>
          </p:cNvSpPr>
          <p:nvPr/>
        </p:nvSpPr>
        <p:spPr bwMode="auto">
          <a:xfrm>
            <a:off x="2895600" y="490378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8" name="Line 23"/>
          <p:cNvSpPr>
            <a:spLocks noChangeShapeType="1"/>
          </p:cNvSpPr>
          <p:nvPr/>
        </p:nvSpPr>
        <p:spPr bwMode="auto">
          <a:xfrm>
            <a:off x="5638800" y="497998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59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聚类分析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924800" cy="47879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什么是聚类分析？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聚类分析中的数据类型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主要聚类方法的分类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分区方法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层次结构方法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基于密度的方法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基于网格的方法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基于模型的聚类方法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异常值分析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30238"/>
            <a:ext cx="7985125" cy="3381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基于密度的聚类方法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35100"/>
            <a:ext cx="8077200" cy="4953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基于密度的聚类分析 (局部聚类标准), 如密度连接点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主要特点: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发现任意形状的集群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处理噪音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一次扫描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需要密度参数作为终止条件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几项有趣的研究:</a:t>
            </a:r>
          </a:p>
          <a:p>
            <a:pPr lvl="1" eaLnBrk="1" hangingPunct="1"/>
            <a:r>
              <a:rPr lang="en-US" altLang="zh-CN" u="sng" smtClean="0">
                <a:ea typeface="宋体" panose="02010600030101010101" pitchFamily="2" charset="-122"/>
              </a:rPr>
              <a:t>dbscan:</a:t>
            </a:r>
            <a:r>
              <a:rPr lang="en-US" altLang="zh-CN" smtClean="0">
                <a:ea typeface="宋体" panose="02010600030101010101" pitchFamily="2" charset="-122"/>
              </a:rPr>
              <a:t>埃斯特等人 (kdd)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96)</a:t>
            </a:r>
          </a:p>
          <a:p>
            <a:pPr lvl="1" eaLnBrk="1" hangingPunct="1"/>
            <a:r>
              <a:rPr lang="en-US" altLang="zh-CN" u="sng" smtClean="0">
                <a:ea typeface="宋体" panose="02010600030101010101" pitchFamily="2" charset="-122"/>
              </a:rPr>
              <a:t>光学</a:t>
            </a:r>
            <a:r>
              <a:rPr lang="en-US" altLang="zh-CN" smtClean="0">
                <a:ea typeface="宋体" panose="02010600030101010101" pitchFamily="2" charset="-122"/>
              </a:rPr>
              <a:t>: ankerst 等人 (sigmod)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99)。</a:t>
            </a:r>
          </a:p>
          <a:p>
            <a:pPr lvl="1" eaLnBrk="1" hangingPunct="1"/>
            <a:r>
              <a:rPr lang="en-US" altLang="zh-CN" u="sng" smtClean="0">
                <a:ea typeface="宋体" panose="02010600030101010101" pitchFamily="2" charset="-122"/>
              </a:rPr>
              <a:t>点</a:t>
            </a:r>
            <a:r>
              <a:rPr lang="en-US" altLang="zh-CN" smtClean="0">
                <a:ea typeface="宋体" panose="02010600030101010101" pitchFamily="2" charset="-122"/>
              </a:rPr>
              <a:t>* hinneburg &amp; d. keim (kdd)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98)</a:t>
            </a:r>
          </a:p>
          <a:p>
            <a:pPr lvl="1" eaLnBrk="1" hangingPunct="1"/>
            <a:r>
              <a:rPr lang="en-US" altLang="zh-CN" u="sng" smtClean="0">
                <a:ea typeface="宋体" panose="02010600030101010101" pitchFamily="2" charset="-122"/>
              </a:rPr>
              <a:t>集团</a:t>
            </a:r>
            <a:r>
              <a:rPr lang="en-US" altLang="zh-CN" smtClean="0">
                <a:ea typeface="宋体" panose="02010600030101010101" pitchFamily="2" charset="-122"/>
              </a:rPr>
              <a:t>* agrawal 等人 (sigmod)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98)</a:t>
            </a:r>
          </a:p>
        </p:txBody>
      </p:sp>
    </p:spTree>
  </p:cSld>
  <p:clrMapOvr>
    <a:masterClrMapping/>
  </p:clrMapOvr>
  <p:transition>
    <p:strips dir="rd"/>
  </p:transition>
</p:sld>
</file>

<file path=ppt/slides/slide3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5600" y="381000"/>
            <a:ext cx="8966200" cy="533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基于密度的聚类分析: 背景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351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两个参数</a:t>
            </a:r>
            <a:r>
              <a:rPr lang="en-US" altLang="zh-CN" i="1" smtClean="0"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 smtClean="0">
                <a:ea typeface="宋体" panose="02010600030101010101" pitchFamily="2" charset="-122"/>
              </a:rPr>
              <a:t>Eps</a:t>
            </a:r>
            <a:r>
              <a:rPr lang="en-US" altLang="zh-CN" smtClean="0">
                <a:ea typeface="宋体" panose="02010600030101010101" pitchFamily="2" charset="-122"/>
              </a:rPr>
              <a:t>: 附近的最大半径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 smtClean="0">
                <a:ea typeface="宋体" panose="02010600030101010101" pitchFamily="2" charset="-122"/>
              </a:rPr>
              <a:t>minpts</a:t>
            </a:r>
            <a:r>
              <a:rPr lang="en-US" altLang="zh-CN" smtClean="0">
                <a:ea typeface="宋体" panose="02010600030101010101" pitchFamily="2" charset="-122"/>
              </a:rPr>
              <a:t>: 在该点的 eps 邻域中的最小点数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 smtClean="0">
                <a:ea typeface="宋体" panose="02010600030101010101" pitchFamily="2" charset="-122"/>
              </a:rPr>
              <a:t>n</a:t>
            </a:r>
            <a:r>
              <a:rPr lang="en-US" altLang="zh-CN" i="1" baseline="-25000" smtClean="0">
                <a:ea typeface="宋体" panose="02010600030101010101" pitchFamily="2" charset="-122"/>
              </a:rPr>
              <a:t>Eps</a:t>
            </a:r>
            <a:r>
              <a:rPr lang="en-US" altLang="zh-CN" i="1" smtClean="0">
                <a:ea typeface="宋体" panose="02010600030101010101" pitchFamily="2" charset="-122"/>
              </a:rPr>
              <a:t>(p)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  <a:r>
              <a:rPr lang="en-US" altLang="zh-CN" i="1" smtClean="0">
                <a:ea typeface="宋体" panose="02010600030101010101" pitchFamily="2" charset="-122"/>
              </a:rPr>
              <a:t>{q 属于 d 区 (p, q) &lt; = eps}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直接密度可达: 一个点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是直接密度可达从一个点</a:t>
            </a:r>
            <a:r>
              <a:rPr lang="en-US" altLang="zh-CN" i="1" smtClean="0">
                <a:ea typeface="宋体" panose="02010600030101010101" pitchFamily="2" charset="-122"/>
              </a:rPr>
              <a:t>问</a:t>
            </a:r>
            <a:r>
              <a:rPr lang="en-US" altLang="zh-CN" smtClean="0">
                <a:ea typeface="宋体" panose="02010600030101010101" pitchFamily="2" charset="-122"/>
              </a:rPr>
              <a:t>wrt。</a:t>
            </a:r>
            <a:r>
              <a:rPr lang="en-US" altLang="zh-CN" i="1" smtClean="0">
                <a:ea typeface="宋体" panose="02010600030101010101" pitchFamily="2" charset="-122"/>
              </a:rPr>
              <a:t>Eps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minpts</a:t>
            </a:r>
            <a:r>
              <a:rPr lang="en-US" altLang="zh-CN" smtClean="0">
                <a:ea typeface="宋体" panose="02010600030101010101" pitchFamily="2" charset="-122"/>
              </a:rPr>
              <a:t>如果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1)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属于</a:t>
            </a:r>
            <a:r>
              <a:rPr lang="en-US" altLang="zh-CN" i="1" smtClean="0">
                <a:ea typeface="宋体" panose="02010600030101010101" pitchFamily="2" charset="-122"/>
              </a:rPr>
              <a:t>n</a:t>
            </a:r>
            <a:r>
              <a:rPr lang="en-US" altLang="zh-CN" i="1" baseline="-25000" smtClean="0">
                <a:ea typeface="宋体" panose="02010600030101010101" pitchFamily="2" charset="-122"/>
              </a:rPr>
              <a:t>Eps</a:t>
            </a:r>
            <a:r>
              <a:rPr lang="en-US" altLang="zh-CN" i="1" smtClean="0">
                <a:ea typeface="宋体" panose="02010600030101010101" pitchFamily="2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2) 核心点条件: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|</a:t>
            </a:r>
            <a:r>
              <a:rPr lang="en-US" altLang="zh-CN" i="1" smtClean="0">
                <a:ea typeface="宋体" panose="02010600030101010101" pitchFamily="2" charset="-122"/>
              </a:rPr>
              <a:t>n</a:t>
            </a:r>
            <a:r>
              <a:rPr lang="en-US" altLang="zh-CN" i="1" baseline="-25000" smtClean="0">
                <a:ea typeface="宋体" panose="02010600030101010101" pitchFamily="2" charset="-122"/>
              </a:rPr>
              <a:t>Eps</a:t>
            </a:r>
            <a:r>
              <a:rPr lang="en-US" altLang="zh-CN" i="1" smtClean="0">
                <a:ea typeface="宋体" panose="02010600030101010101" pitchFamily="2" charset="-122"/>
              </a:rPr>
              <a:t>(q)</a:t>
            </a:r>
            <a:r>
              <a:rPr lang="en-US" altLang="zh-CN" smtClean="0">
                <a:ea typeface="宋体" panose="02010600030101010101" pitchFamily="2" charset="-122"/>
              </a:rPr>
              <a:t>|&gt;=</a:t>
            </a:r>
            <a:r>
              <a:rPr lang="en-US" altLang="zh-CN" i="1" smtClean="0">
                <a:ea typeface="宋体" panose="02010600030101010101" pitchFamily="2" charset="-122"/>
              </a:rPr>
              <a:t>minpts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9156" name="Group 1049"/>
          <p:cNvGrpSpPr>
            <a:grpSpLocks/>
          </p:cNvGrpSpPr>
          <p:nvPr/>
        </p:nvGrpSpPr>
        <p:grpSpPr bwMode="auto">
          <a:xfrm>
            <a:off x="4800600" y="4876800"/>
            <a:ext cx="3879850" cy="1562100"/>
            <a:chOff x="3024" y="3072"/>
            <a:chExt cx="2444" cy="984"/>
          </a:xfrm>
        </p:grpSpPr>
        <p:sp>
          <p:nvSpPr>
            <p:cNvPr id="49157" name="Rectangle 1029"/>
            <p:cNvSpPr>
              <a:spLocks noChangeArrowheads="1"/>
            </p:cNvSpPr>
            <p:nvPr/>
          </p:nvSpPr>
          <p:spPr bwMode="auto">
            <a:xfrm>
              <a:off x="3696" y="33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9158" name="Oval 1030"/>
            <p:cNvSpPr>
              <a:spLocks noChangeArrowheads="1"/>
            </p:cNvSpPr>
            <p:nvPr/>
          </p:nvSpPr>
          <p:spPr bwMode="auto">
            <a:xfrm>
              <a:off x="3094" y="3517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59" name="Oval 1031"/>
            <p:cNvSpPr>
              <a:spLocks noChangeArrowheads="1"/>
            </p:cNvSpPr>
            <p:nvPr/>
          </p:nvSpPr>
          <p:spPr bwMode="auto">
            <a:xfrm>
              <a:off x="3312" y="3648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60" name="Oval 1032"/>
            <p:cNvSpPr>
              <a:spLocks noChangeArrowheads="1"/>
            </p:cNvSpPr>
            <p:nvPr/>
          </p:nvSpPr>
          <p:spPr bwMode="auto">
            <a:xfrm>
              <a:off x="3306" y="3376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61" name="Oval 1033"/>
            <p:cNvSpPr>
              <a:spLocks noChangeArrowheads="1"/>
            </p:cNvSpPr>
            <p:nvPr/>
          </p:nvSpPr>
          <p:spPr bwMode="auto">
            <a:xfrm>
              <a:off x="3024" y="3798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62" name="Oval 1034"/>
            <p:cNvSpPr>
              <a:spLocks noChangeArrowheads="1"/>
            </p:cNvSpPr>
            <p:nvPr/>
          </p:nvSpPr>
          <p:spPr bwMode="auto">
            <a:xfrm>
              <a:off x="3165" y="365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63" name="Oval 1035"/>
            <p:cNvSpPr>
              <a:spLocks noChangeArrowheads="1"/>
            </p:cNvSpPr>
            <p:nvPr/>
          </p:nvSpPr>
          <p:spPr bwMode="auto">
            <a:xfrm>
              <a:off x="3165" y="3798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64" name="Oval 1036"/>
            <p:cNvSpPr>
              <a:spLocks noChangeArrowheads="1"/>
            </p:cNvSpPr>
            <p:nvPr/>
          </p:nvSpPr>
          <p:spPr bwMode="auto">
            <a:xfrm>
              <a:off x="3376" y="3869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65" name="Oval 1037"/>
            <p:cNvSpPr>
              <a:spLocks noChangeArrowheads="1"/>
            </p:cNvSpPr>
            <p:nvPr/>
          </p:nvSpPr>
          <p:spPr bwMode="auto">
            <a:xfrm>
              <a:off x="3312" y="3072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66" name="Oval 1038"/>
            <p:cNvSpPr>
              <a:spLocks noChangeArrowheads="1"/>
            </p:cNvSpPr>
            <p:nvPr/>
          </p:nvSpPr>
          <p:spPr bwMode="auto">
            <a:xfrm>
              <a:off x="3216" y="313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67" name="Oval 1039"/>
            <p:cNvSpPr>
              <a:spLocks noChangeArrowheads="1"/>
            </p:cNvSpPr>
            <p:nvPr/>
          </p:nvSpPr>
          <p:spPr bwMode="auto">
            <a:xfrm>
              <a:off x="3792" y="379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68" name="Oval 1040"/>
            <p:cNvSpPr>
              <a:spLocks noChangeArrowheads="1"/>
            </p:cNvSpPr>
            <p:nvPr/>
          </p:nvSpPr>
          <p:spPr bwMode="auto">
            <a:xfrm>
              <a:off x="3658" y="3376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69" name="Oval 1041"/>
            <p:cNvSpPr>
              <a:spLocks noChangeArrowheads="1"/>
            </p:cNvSpPr>
            <p:nvPr/>
          </p:nvSpPr>
          <p:spPr bwMode="auto">
            <a:xfrm>
              <a:off x="3456" y="3696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70" name="Oval 1042"/>
            <p:cNvSpPr>
              <a:spLocks noChangeArrowheads="1"/>
            </p:cNvSpPr>
            <p:nvPr/>
          </p:nvSpPr>
          <p:spPr bwMode="auto">
            <a:xfrm>
              <a:off x="3446" y="358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71" name="Oval 1043"/>
            <p:cNvSpPr>
              <a:spLocks noChangeArrowheads="1"/>
            </p:cNvSpPr>
            <p:nvPr/>
          </p:nvSpPr>
          <p:spPr bwMode="auto">
            <a:xfrm>
              <a:off x="3587" y="3798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72" name="Oval 1044"/>
            <p:cNvSpPr>
              <a:spLocks noChangeArrowheads="1"/>
            </p:cNvSpPr>
            <p:nvPr/>
          </p:nvSpPr>
          <p:spPr bwMode="auto">
            <a:xfrm>
              <a:off x="3939" y="386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73" name="Oval 1045"/>
            <p:cNvSpPr>
              <a:spLocks noChangeArrowheads="1"/>
            </p:cNvSpPr>
            <p:nvPr/>
          </p:nvSpPr>
          <p:spPr bwMode="auto">
            <a:xfrm>
              <a:off x="3168" y="336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49174" name="Rectangle 1046"/>
            <p:cNvSpPr>
              <a:spLocks noChangeArrowheads="1"/>
            </p:cNvSpPr>
            <p:nvPr/>
          </p:nvSpPr>
          <p:spPr bwMode="auto">
            <a:xfrm>
              <a:off x="3500" y="34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问</a:t>
              </a:r>
            </a:p>
          </p:txBody>
        </p:sp>
        <p:sp>
          <p:nvSpPr>
            <p:cNvPr id="49175" name="Rectangle 1047"/>
            <p:cNvSpPr>
              <a:spLocks noChangeArrowheads="1"/>
            </p:cNvSpPr>
            <p:nvPr/>
          </p:nvSpPr>
          <p:spPr bwMode="auto">
            <a:xfrm>
              <a:off x="4316" y="3212"/>
              <a:ext cx="115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minpts = 5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eps = 1 厘米</a:t>
              </a:r>
            </a:p>
          </p:txBody>
        </p:sp>
      </p:grpSp>
    </p:spTree>
  </p:cSld>
  <p:clrMapOvr>
    <a:masterClrMapping/>
  </p:clrMapOvr>
  <p:transition>
    <p:strips dir="rd"/>
  </p:transition>
</p:sld>
</file>

<file path=ppt/slides/slide3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3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92100"/>
            <a:ext cx="8940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基于密度的聚类分析: 背景 (二)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5900"/>
            <a:ext cx="5638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可达密度: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一个点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是密度可以从一个点</a:t>
            </a:r>
            <a:r>
              <a:rPr lang="en-US" altLang="zh-CN" i="1" smtClean="0">
                <a:ea typeface="宋体" panose="02010600030101010101" pitchFamily="2" charset="-122"/>
              </a:rPr>
              <a:t>问</a:t>
            </a:r>
            <a:r>
              <a:rPr lang="en-US" altLang="zh-CN" smtClean="0">
                <a:ea typeface="宋体" panose="02010600030101010101" pitchFamily="2" charset="-122"/>
              </a:rPr>
              <a:t>wrt。</a:t>
            </a:r>
            <a:r>
              <a:rPr lang="en-US" altLang="zh-CN" i="1" smtClean="0">
                <a:ea typeface="宋体" panose="02010600030101010101" pitchFamily="2" charset="-122"/>
              </a:rPr>
              <a:t>Eps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minpts</a:t>
            </a:r>
            <a:r>
              <a:rPr lang="en-US" altLang="zh-CN" smtClean="0">
                <a:ea typeface="宋体" panose="02010600030101010101" pitchFamily="2" charset="-122"/>
              </a:rPr>
              <a:t>如果有一个点链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i="1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i="1" baseline="-25000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i="1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=</a:t>
            </a:r>
            <a:r>
              <a:rPr lang="en-US" altLang="zh-CN" i="1" smtClean="0">
                <a:ea typeface="宋体" panose="02010600030101010101" pitchFamily="2" charset="-122"/>
              </a:rPr>
              <a:t>问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i="1" baseline="-25000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=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这样的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i="1" baseline="-25000" smtClean="0">
                <a:ea typeface="宋体" panose="02010600030101010101" pitchFamily="2" charset="-122"/>
              </a:rPr>
              <a:t>i+1</a:t>
            </a:r>
            <a:r>
              <a:rPr lang="en-US" altLang="zh-CN" smtClean="0">
                <a:ea typeface="宋体" panose="02010600030101010101" pitchFamily="2" charset="-122"/>
              </a:rPr>
              <a:t>是直接密度可达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i="1" baseline="-25000" smtClean="0">
                <a:ea typeface="宋体" panose="02010600030101010101" pitchFamily="2" charset="-122"/>
              </a:rPr>
              <a:t>我</a:t>
            </a:r>
            <a:r>
              <a:rPr lang="en-US" altLang="zh-CN" smtClean="0">
                <a:ea typeface="宋体" panose="02010600030101010101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密度连接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一个点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密度连接到一个点</a:t>
            </a:r>
            <a:r>
              <a:rPr lang="en-US" altLang="zh-CN" i="1" smtClean="0">
                <a:ea typeface="宋体" panose="02010600030101010101" pitchFamily="2" charset="-122"/>
              </a:rPr>
              <a:t>问</a:t>
            </a:r>
            <a:r>
              <a:rPr lang="en-US" altLang="zh-CN" smtClean="0">
                <a:ea typeface="宋体" panose="02010600030101010101" pitchFamily="2" charset="-122"/>
              </a:rPr>
              <a:t>wrt。</a:t>
            </a:r>
            <a:r>
              <a:rPr lang="en-US" altLang="zh-CN" i="1" smtClean="0">
                <a:ea typeface="宋体" panose="02010600030101010101" pitchFamily="2" charset="-122"/>
              </a:rPr>
              <a:t>Eps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i="1" smtClean="0">
                <a:ea typeface="宋体" panose="02010600030101010101" pitchFamily="2" charset="-122"/>
              </a:rPr>
              <a:t>minpts</a:t>
            </a:r>
            <a:r>
              <a:rPr lang="en-US" altLang="zh-CN" smtClean="0">
                <a:ea typeface="宋体" panose="02010600030101010101" pitchFamily="2" charset="-122"/>
              </a:rPr>
              <a:t>如果有一个点</a:t>
            </a:r>
            <a:r>
              <a:rPr lang="en-US" altLang="zh-CN" i="1" smtClean="0">
                <a:ea typeface="宋体" panose="02010600030101010101" pitchFamily="2" charset="-122"/>
              </a:rPr>
              <a:t>不, 不, 不</a:t>
            </a:r>
            <a:r>
              <a:rPr lang="en-US" altLang="zh-CN" smtClean="0">
                <a:ea typeface="宋体" panose="02010600030101010101" pitchFamily="2" charset="-122"/>
              </a:rPr>
              <a:t>这样, 两者兼而有之,</a:t>
            </a:r>
            <a:r>
              <a:rPr lang="en-US" altLang="zh-CN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和</a:t>
            </a:r>
            <a:r>
              <a:rPr lang="en-US" altLang="zh-CN" i="1" smtClean="0">
                <a:ea typeface="宋体" panose="02010600030101010101" pitchFamily="2" charset="-122"/>
              </a:rPr>
              <a:t>问</a:t>
            </a:r>
            <a:r>
              <a:rPr lang="en-US" altLang="zh-CN" smtClean="0">
                <a:ea typeface="宋体" panose="02010600030101010101" pitchFamily="2" charset="-122"/>
              </a:rPr>
              <a:t>密度可从</a:t>
            </a:r>
            <a:r>
              <a:rPr lang="en-US" altLang="zh-CN" i="1" smtClean="0">
                <a:ea typeface="宋体" panose="02010600030101010101" pitchFamily="2" charset="-122"/>
              </a:rPr>
              <a:t>不, 不, 不</a:t>
            </a:r>
            <a:r>
              <a:rPr lang="en-US" altLang="zh-CN" smtClean="0">
                <a:ea typeface="宋体" panose="02010600030101010101" pitchFamily="2" charset="-122"/>
              </a:rPr>
              <a:t>wrt。</a:t>
            </a:r>
            <a:r>
              <a:rPr lang="en-US" altLang="zh-CN" i="1" smtClean="0">
                <a:ea typeface="宋体" panose="02010600030101010101" pitchFamily="2" charset="-122"/>
              </a:rPr>
              <a:t>Eps</a:t>
            </a:r>
            <a:r>
              <a:rPr lang="en-US" altLang="zh-CN" smtClean="0">
                <a:ea typeface="宋体" panose="02010600030101010101" pitchFamily="2" charset="-122"/>
              </a:rPr>
              <a:t>和</a:t>
            </a:r>
            <a:r>
              <a:rPr lang="en-US" altLang="zh-CN" i="1" smtClean="0">
                <a:ea typeface="宋体" panose="02010600030101010101" pitchFamily="2" charset="-122"/>
              </a:rPr>
              <a:t>minpts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83" name="Oval 6"/>
          <p:cNvSpPr>
            <a:spLocks noChangeArrowheads="1"/>
          </p:cNvSpPr>
          <p:nvPr/>
        </p:nvSpPr>
        <p:spPr bwMode="auto">
          <a:xfrm>
            <a:off x="7269163" y="1814513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84" name="Oval 7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85" name="Oval 8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86" name="Oval 9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87" name="Oval 10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88" name="Oval 11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89" name="Oval 12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7848600" y="2286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91" name="Oval 14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92" name="Oval 15"/>
          <p:cNvSpPr>
            <a:spLocks noChangeArrowheads="1"/>
          </p:cNvSpPr>
          <p:nvPr/>
        </p:nvSpPr>
        <p:spPr bwMode="auto">
          <a:xfrm>
            <a:off x="7694613" y="255587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93" name="Oval 16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94" name="Oval 17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95" name="Oval 18"/>
          <p:cNvSpPr>
            <a:spLocks noChangeArrowheads="1"/>
          </p:cNvSpPr>
          <p:nvPr/>
        </p:nvSpPr>
        <p:spPr bwMode="auto">
          <a:xfrm>
            <a:off x="6858000" y="2057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96" name="Oval 19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197" name="Rectangle 20"/>
          <p:cNvSpPr>
            <a:spLocks noChangeArrowheads="1"/>
          </p:cNvSpPr>
          <p:nvPr/>
        </p:nvSpPr>
        <p:spPr bwMode="auto">
          <a:xfrm>
            <a:off x="80772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0198" name="Rectangle 21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问</a:t>
            </a:r>
          </a:p>
        </p:txBody>
      </p:sp>
      <p:sp>
        <p:nvSpPr>
          <p:cNvPr id="50199" name="Oval 22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201" name="Group 25"/>
          <p:cNvGrpSpPr>
            <a:grpSpLocks/>
          </p:cNvGrpSpPr>
          <p:nvPr/>
        </p:nvGrpSpPr>
        <p:grpSpPr bwMode="auto">
          <a:xfrm>
            <a:off x="5867400" y="4267200"/>
            <a:ext cx="2863850" cy="1638300"/>
            <a:chOff x="3428" y="2740"/>
            <a:chExt cx="1804" cy="1032"/>
          </a:xfrm>
        </p:grpSpPr>
        <p:sp>
          <p:nvSpPr>
            <p:cNvPr id="50203" name="Oval 26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04" name="Oval 27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05" name="Oval 28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06" name="Oval 29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07" name="Oval 30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08" name="Oval 31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09" name="Oval 32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10" name="Oval 33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11" name="Oval 34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12" name="Oval 35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13" name="Oval 36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14" name="Oval 37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15" name="Oval 38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16" name="Oval 39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17" name="Rectangle 40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50218" name="Rectangle 41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问</a:t>
              </a:r>
            </a:p>
          </p:txBody>
        </p:sp>
        <p:sp>
          <p:nvSpPr>
            <p:cNvPr id="50219" name="Oval 42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20" name="Oval 43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21" name="Oval 44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22" name="Oval 45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23" name="Oval 46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24" name="Oval 47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25" name="Oval 48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26" name="Oval 49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27" name="Oval 50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28" name="Oval 51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29" name="Line 52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0" name="Line 53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1" name="Oval 54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32" name="Oval 55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33" name="Oval 56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34" name="Oval 57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0235" name="Line 58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6" name="Line 59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7" name="Rectangle 60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</a:rPr>
                <a:t>不, 不, 不</a:t>
              </a:r>
            </a:p>
          </p:txBody>
        </p:sp>
      </p:grpSp>
      <p:sp>
        <p:nvSpPr>
          <p:cNvPr id="50202" name="Line 61"/>
          <p:cNvSpPr>
            <a:spLocks noChangeShapeType="1"/>
          </p:cNvSpPr>
          <p:nvPr/>
        </p:nvSpPr>
        <p:spPr bwMode="auto">
          <a:xfrm flipV="1">
            <a:off x="6934200" y="2638425"/>
            <a:ext cx="473075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>
</file>

<file path=ppt/slides/slide3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90500"/>
            <a:ext cx="8369300" cy="990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基于密度的噪声应用空间聚类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305800" cy="5080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依靠一个</a:t>
            </a:r>
            <a:r>
              <a:rPr lang="en-US" altLang="zh-CN" i="1" smtClean="0">
                <a:ea typeface="宋体" panose="02010600030101010101" pitchFamily="2" charset="-122"/>
              </a:rPr>
              <a:t>密度为基础</a:t>
            </a:r>
            <a:r>
              <a:rPr lang="en-US" altLang="zh-CN" smtClean="0">
                <a:ea typeface="宋体" panose="02010600030101010101" pitchFamily="2" charset="-122"/>
              </a:rPr>
              <a:t>集群的概念: a</a:t>
            </a:r>
            <a:r>
              <a:rPr lang="en-US" altLang="zh-CN" i="1" smtClean="0">
                <a:ea typeface="宋体" panose="02010600030101010101" pitchFamily="2" charset="-122"/>
              </a:rPr>
              <a:t>集群</a:t>
            </a:r>
            <a:r>
              <a:rPr lang="en-US" altLang="zh-CN" smtClean="0">
                <a:ea typeface="宋体" panose="02010600030101010101" pitchFamily="2" charset="-122"/>
              </a:rPr>
              <a:t>被定义为一组最大的密度连接点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在具有噪声的空间数据库中发现任意形状的聚类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057400" y="3505200"/>
            <a:ext cx="6324600" cy="2743200"/>
            <a:chOff x="672" y="1824"/>
            <a:chExt cx="4608" cy="2112"/>
          </a:xfrm>
        </p:grpSpPr>
        <p:sp>
          <p:nvSpPr>
            <p:cNvPr id="51205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06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07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08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09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11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13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14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16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17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19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20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22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23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25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  <p:sp>
          <p:nvSpPr>
            <p:cNvPr id="51226" name="AutoShape 26"/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核心</a:t>
              </a:r>
            </a:p>
          </p:txBody>
        </p:sp>
        <p:sp>
          <p:nvSpPr>
            <p:cNvPr id="51227" name="AutoShape 27"/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边境</a:t>
              </a:r>
            </a:p>
          </p:txBody>
        </p:sp>
        <p:sp>
          <p:nvSpPr>
            <p:cNvPr id="51228" name="AutoShape 28"/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异常</a:t>
              </a:r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epps = 1cm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minpts = 5</a:t>
              </a:r>
            </a:p>
          </p:txBody>
        </p:sp>
        <p:sp>
          <p:nvSpPr>
            <p:cNvPr id="51230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66"/>
                </a:buClr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66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>
    <p:strips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581025"/>
            <a:ext cx="8216900" cy="3397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dbscan: 算法</a:t>
            </a:r>
            <a:endParaRPr lang="en-US" altLang="zh-CN" sz="2800" smtClean="0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460500"/>
            <a:ext cx="8305800" cy="48768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任意选择一个点</a:t>
            </a:r>
            <a:r>
              <a:rPr lang="en-US" altLang="zh-CN" b="1" i="1" smtClean="0">
                <a:ea typeface="宋体" panose="02010600030101010101" pitchFamily="2" charset="-122"/>
              </a:rPr>
              <a:t>P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如果</a:t>
            </a:r>
            <a:r>
              <a:rPr lang="en-US" altLang="zh-CN" b="1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是一个核心点, 形成一个集群。</a:t>
            </a:r>
          </a:p>
          <a:p>
            <a:pPr lvl="2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如果</a:t>
            </a:r>
            <a:r>
              <a:rPr lang="en-US" altLang="zh-CN" b="1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是一个边界点, 没有点是密度从</a:t>
            </a:r>
            <a:r>
              <a:rPr lang="en-US" altLang="zh-CN" b="1" i="1" smtClean="0">
                <a:ea typeface="宋体" panose="02010600030101010101" pitchFamily="2" charset="-122"/>
              </a:rPr>
              <a:t>P</a:t>
            </a:r>
            <a:r>
              <a:rPr lang="en-US" altLang="zh-CN" smtClean="0">
                <a:ea typeface="宋体" panose="02010600030101010101" pitchFamily="2" charset="-122"/>
              </a:rPr>
              <a:t>和 dbscan 访问数据库的下一个点。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循环, 直到处理完所有点。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从这些核心点检索可到达的所有点密度</a:t>
            </a:r>
            <a:r>
              <a:rPr lang="en-US" altLang="zh-CN" b="1" i="1" smtClean="0">
                <a:ea typeface="宋体" panose="02010600030101010101" pitchFamily="2" charset="-122"/>
              </a:rPr>
              <a:t>Eps</a:t>
            </a:r>
            <a:r>
              <a:rPr lang="en-US" altLang="zh-CN" smtClean="0">
                <a:ea typeface="宋体" panose="02010600030101010101" pitchFamily="2" charset="-122"/>
              </a:rPr>
              <a:t>和</a:t>
            </a:r>
            <a:r>
              <a:rPr lang="en-US" altLang="zh-CN" b="1" i="1" smtClean="0">
                <a:ea typeface="宋体" panose="02010600030101010101" pitchFamily="2" charset="-122"/>
              </a:rPr>
              <a:t>minpts</a:t>
            </a:r>
            <a:r>
              <a:rPr lang="en-US" altLang="zh-CN" smtClean="0">
                <a:ea typeface="宋体" panose="02010600030101010101" pitchFamily="2" charset="-122"/>
              </a:rPr>
              <a:t>.如果需要, 将一些集群合并为一个新群集。</a:t>
            </a:r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6700"/>
            <a:ext cx="7297737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聚类分析的一般应用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58900"/>
            <a:ext cx="84582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模式识别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空间数据分析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图像处理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经济科学 (特别是市场研究)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Www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文档分类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群集网络日志数据以发现具有类似访问模式的组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4765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聚类分析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73200"/>
            <a:ext cx="82296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什么是聚类分析？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聚类分析中的数据类型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主要聚类方法的分类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分区方法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层次结构方法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基于密度的方法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基于网格的方法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基于模型的聚类方法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异常值分析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strips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基于网格的聚类分析方法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使用多分辨率网格数据结构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几种有趣的方法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刺痛</a:t>
            </a:r>
            <a:r>
              <a:rPr lang="en-US" altLang="zh-CN" smtClean="0">
                <a:ea typeface="宋体" panose="02010600030101010101" pitchFamily="2" charset="-122"/>
              </a:rPr>
              <a:t>(一种符合性的信息网格方法), 由王阳和蒙茨 (1997)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波聚类</a:t>
            </a:r>
            <a:r>
              <a:rPr lang="en-US" altLang="zh-CN" smtClean="0">
                <a:ea typeface="宋体" panose="02010600030101010101" pitchFamily="2" charset="-122"/>
              </a:rPr>
              <a:t>由 sheikholeslami、chatterjee 和 zhang (vldb) 提供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98)</a:t>
            </a:r>
          </a:p>
          <a:p>
            <a:pPr lvl="2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一种基于小波方法的多分辨率聚类方法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集团</a:t>
            </a:r>
            <a:r>
              <a:rPr lang="en-US" altLang="zh-CN" smtClean="0">
                <a:ea typeface="宋体" panose="02010600030101010101" pitchFamily="2" charset="-122"/>
              </a:rPr>
              <a:t>* agrawal 等人 (sigmod)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98)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4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sting: 一种统计信息网格方法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王洋、蒙茨 (vldb)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2000" smtClean="0">
                <a:ea typeface="宋体" panose="02010600030101010101" pitchFamily="2" charset="-122"/>
              </a:rPr>
              <a:t>97)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空间区域被划分为矩形单元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有几个级别的细胞对应于不同的分辨率级别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smtClean="0">
              <a:ea typeface="宋体" panose="02010600030101010101" pitchFamily="2" charset="-122"/>
            </a:endParaRP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9124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946400"/>
            <a:ext cx="54197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5000" y="2794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聚类分析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5000" y="1349375"/>
            <a:ext cx="7924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什么是聚类分析？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聚类分析中的数据类型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主要聚类方法的分类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分区方法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层次结构方法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基于密度的方法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基于网格的方法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基于模型的聚类方法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异常值分析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strips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33400"/>
            <a:ext cx="8240713" cy="55403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基于模型的聚类方法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尝试优化数据与数学模型之间的拟合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统计和人工智能方法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概念聚类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机器学习中的一种聚类形式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为一组未标记的对象生成分类方案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查找每个概念 (类) 的特征描述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cobweb (费舍尔)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mtClean="0">
                <a:ea typeface="宋体" panose="02010600030101010101" pitchFamily="2" charset="-122"/>
              </a:rPr>
              <a:t>87)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一种流行的增量概念学习方法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创建层次结构聚类的形式。</a:t>
            </a: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分类树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每个节点都引用一个概念, 并包含该概念的概率描述</a:t>
            </a:r>
          </a:p>
        </p:txBody>
      </p:sp>
    </p:spTree>
  </p:cSld>
  <p:clrMapOvr>
    <a:masterClrMapping/>
  </p:clrMapOvr>
  <p:transition>
    <p:wipe dir="d"/>
  </p:transition>
</p:sld>
</file>

<file path=ppt/slides/slide4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81000"/>
            <a:ext cx="6497637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cobweb 聚类分析方法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057400"/>
            <a:ext cx="7543800" cy="4495800"/>
          </a:xfrm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273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分类树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381000"/>
            <a:ext cx="8758237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更多关于基于统计的聚类分析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cobweb 的局限性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属性彼此独立的假设往往太强, 因为相关性可能存在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不适合对大型数据库数据进行群集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mtClean="0">
                <a:ea typeface="宋体" panose="02010600030101010101" pitchFamily="2" charset="-122"/>
              </a:rPr>
              <a:t>扭曲的树和昂贵的概率分布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经典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用于连续数据增量聚类的 cobweb 的扩展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遇到类似的问题, 如 cobweb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autoclass (芝士人和 stutz, 1996年)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使用贝叶斯统计分析来估计集群的数量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在工业中的热门</a:t>
            </a:r>
          </a:p>
        </p:txBody>
      </p:sp>
    </p:spTree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540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其他基于模型的聚类方法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51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神经网络方法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将每个群集表示为示例, 作为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原型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群集的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根据一定的距离测量, 新的对象被分配到聚类分析组, 其样本最相似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有竞争力的学习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涉及多个单元 (神经元) 的分层体系结构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神经元在竞争中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赢者---------------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当前呈现的对象的时尚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自组织要素图 (somm)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聚类分析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04938"/>
            <a:ext cx="7924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什么是聚类分析？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聚类分析中的数据类型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主要聚类方法的分类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分区方法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层次结构方法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基于密度的方法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基于网格的方法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基于模型的聚类方法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异常值分析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strips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什么是异常值发现？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732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什么是异常值？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对象集与数据的其余部分有很大的不同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问题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查找顶级的 n 个离值点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应用：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信用卡欺诈检测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电信欺诈检测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客户细分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医学分析</a:t>
            </a:r>
          </a:p>
        </p:txBody>
      </p:sp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42900"/>
            <a:ext cx="7296150" cy="6302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什么是好的群集？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24000"/>
            <a:ext cx="8305800" cy="442436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a 个</a:t>
            </a:r>
            <a:r>
              <a:rPr lang="en-US" altLang="zh-CN" u="sng" smtClean="0">
                <a:ea typeface="宋体" panose="02010600030101010101" pitchFamily="2" charset="-122"/>
              </a:rPr>
              <a:t>良好的集群</a:t>
            </a:r>
            <a:r>
              <a:rPr lang="en-US" altLang="zh-CN" smtClean="0">
                <a:ea typeface="宋体" panose="02010600030101010101" pitchFamily="2" charset="-122"/>
              </a:rPr>
              <a:t>方法将产生高质量的集群与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高</a:t>
            </a:r>
            <a:r>
              <a:rPr lang="en-US" altLang="zh-CN" u="sng" smtClean="0">
                <a:ea typeface="宋体" panose="02010600030101010101" pitchFamily="2" charset="-122"/>
              </a:rPr>
              <a:t>类内</a:t>
            </a:r>
            <a:r>
              <a:rPr lang="en-US" altLang="zh-CN" smtClean="0">
                <a:ea typeface="宋体" panose="02010600030101010101" pitchFamily="2" charset="-122"/>
              </a:rPr>
              <a:t>相似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低</a:t>
            </a:r>
            <a:r>
              <a:rPr lang="en-US" altLang="zh-CN" u="sng" smtClean="0">
                <a:ea typeface="宋体" panose="02010600030101010101" pitchFamily="2" charset="-122"/>
              </a:rPr>
              <a:t>类间</a:t>
            </a:r>
            <a:r>
              <a:rPr lang="en-US" altLang="zh-CN" smtClean="0">
                <a:ea typeface="宋体" panose="02010600030101010101" pitchFamily="2" charset="-122"/>
              </a:rPr>
              <a:t>相似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中。</a:t>
            </a:r>
            <a:r>
              <a:rPr lang="en-US" altLang="zh-CN" u="sng" smtClean="0">
                <a:ea typeface="宋体" panose="02010600030101010101" pitchFamily="2" charset="-122"/>
              </a:rPr>
              <a:t>质量</a:t>
            </a:r>
            <a:r>
              <a:rPr lang="en-US" altLang="zh-CN" smtClean="0">
                <a:ea typeface="宋体" panose="02010600030101010101" pitchFamily="2" charset="-122"/>
              </a:rPr>
              <a:t>聚类结果的相似度取决于该方法所使用的相似度度量及其实现。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中。</a:t>
            </a:r>
            <a:r>
              <a:rPr lang="en-US" altLang="zh-CN" u="sng" smtClean="0">
                <a:ea typeface="宋体" panose="02010600030101010101" pitchFamily="2" charset="-122"/>
              </a:rPr>
              <a:t>质量</a:t>
            </a:r>
            <a:r>
              <a:rPr lang="en-US" altLang="zh-CN" smtClean="0">
                <a:ea typeface="宋体" panose="02010600030101010101" pitchFamily="2" charset="-122"/>
              </a:rPr>
              <a:t>聚类方法的能力也可以通过它的能力来发现部分或全部</a:t>
            </a:r>
            <a:r>
              <a:rPr lang="en-US" altLang="zh-CN" u="sng" smtClean="0">
                <a:ea typeface="宋体" panose="02010600030101010101" pitchFamily="2" charset="-122"/>
              </a:rPr>
              <a:t>隐藏</a:t>
            </a:r>
            <a:r>
              <a:rPr lang="en-US" altLang="zh-CN" smtClean="0">
                <a:ea typeface="宋体" panose="02010600030101010101" pitchFamily="2" charset="-122"/>
              </a:rPr>
              <a:t>模式。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1943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异常值发现: 统计方法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077200" cy="381000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f"/>
            </a:pPr>
            <a:r>
              <a:rPr lang="en-US" altLang="zh-CN" smtClean="0">
                <a:solidFill>
                  <a:srgbClr val="170981"/>
                </a:solidFill>
                <a:ea typeface="宋体" panose="02010600030101010101" pitchFamily="2" charset="-122"/>
              </a:rPr>
              <a:t>假定生成数据集的模型基础分布 (例如正态分布)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使用不和谐测试, 具体取决于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数据分布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分布参数 (例如, 平均值、方差)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预期异常值的数量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缺点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大多数测试都是针对单个属性的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在许多情况下, 数据分布可能不知道</a:t>
            </a:r>
          </a:p>
        </p:txBody>
      </p:sp>
      <p:pic>
        <p:nvPicPr>
          <p:cNvPr id="6349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strips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292100"/>
            <a:ext cx="8902700" cy="7112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异常点发现: 基于距离的方法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447800"/>
            <a:ext cx="8548688" cy="50688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为消除统计方法所施加的主要限制而引入的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我们需要在不了解数据分布的情况下进行多维分析。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基于距离的异常值: db (p, d) 异常值是数据集 t 中的对象 o, 因此 t 中的对象中至少有一个分小部分 p 位于与 o 的距离大于 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基于距离的异常值挖掘算法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基于索引的算法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嵌套循环算法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基于细胞的算法</a:t>
            </a:r>
          </a:p>
        </p:txBody>
      </p:sp>
    </p:spTree>
  </p:cSld>
  <p:clrMapOvr>
    <a:masterClrMapping/>
  </p:clrMapOvr>
  <p:transition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9144000" cy="6985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异常点发现: 基于偏差的方法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8600"/>
            <a:ext cx="8077200" cy="46736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通过检查组中对象的主要特征来标识异常值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对象,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偏离</a:t>
            </a:r>
            <a:r>
              <a:rPr lang="en-US" altLang="zh-CN" smtClean="0">
                <a:latin typeface="Tahoma" panose="020B0604030504040204" pitchFamily="34" charset="0"/>
                <a:ea typeface="宋体" panose="02010600030101010101" pitchFamily="2" charset="-122"/>
              </a:rPr>
              <a:t>"</a:t>
            </a:r>
            <a:r>
              <a:rPr lang="en-US" altLang="zh-CN" smtClean="0">
                <a:ea typeface="宋体" panose="02010600030101010101" pitchFamily="2" charset="-122"/>
              </a:rPr>
              <a:t>从这个描述被认为是异常值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顺序异常技术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模拟人类区分不寻常物体的方式, 从一系列被认为类似的物体中区分出来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olap 数据多维数据集技术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使用数据多维数据集标识大型多维数据中的异常区域</a:t>
            </a:r>
          </a:p>
        </p:txBody>
      </p:sp>
    </p:spTree>
  </p:cSld>
  <p:clrMapOvr>
    <a:masterClrMapping/>
  </p:clrMapOvr>
</p:sld>
</file>

<file path=ppt/slides/slide5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83566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回顾 olap 中的示例</a:t>
            </a:r>
            <a:br>
              <a:rPr lang="en-US" altLang="zh-CN" sz="2800" smtClean="0">
                <a:ea typeface="宋体" panose="02010600030101010101" pitchFamily="2" charset="-122"/>
              </a:rPr>
            </a:br>
            <a:r>
              <a:rPr lang="en-US" altLang="zh-CN" sz="2800" smtClean="0">
                <a:ea typeface="宋体" panose="02010600030101010101" pitchFamily="2" charset="-122"/>
              </a:rPr>
              <a:t>数据多维数据集技术</a:t>
            </a:r>
          </a:p>
        </p:txBody>
      </p:sp>
      <p:pic>
        <p:nvPicPr>
          <p:cNvPr id="66563" name="Picture 3" descr="d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041400"/>
            <a:ext cx="855503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 descr="d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447925"/>
            <a:ext cx="8558213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 descr="d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85375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聚类分析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7700" y="1498600"/>
            <a:ext cx="79248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什么是聚类分析？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聚类分析中的数据类型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主要聚类方法的分类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分区方法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层次结构方法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基于密度的方法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基于网格的方法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基于模型的聚类方法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异常值分析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strips dir="r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06400"/>
            <a:ext cx="3657600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聚类分析</a:t>
            </a:r>
            <a:r>
              <a:rPr lang="en-US" altLang="zh-CN" sz="2000" smtClean="0">
                <a:ea typeface="宋体" panose="02010600030101010101" pitchFamily="2" charset="-122"/>
              </a:rPr>
              <a:t>对对象进行分组。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相似</a:t>
            </a:r>
            <a:r>
              <a:rPr lang="en-US" altLang="zh-CN" sz="2000" smtClean="0">
                <a:ea typeface="宋体" panose="02010600030101010101" pitchFamily="2" charset="-122"/>
              </a:rPr>
              <a:t>并具有广泛的应用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可以计算出相似性的测量值。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各种类型的数据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聚类算法可以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分类</a:t>
            </a:r>
            <a:r>
              <a:rPr lang="en-US" altLang="zh-CN" sz="2000" smtClean="0">
                <a:ea typeface="宋体" panose="02010600030101010101" pitchFamily="2" charset="-122"/>
              </a:rPr>
              <a:t>到分区方法、分层方法、基于密度的方法、基于网格的方法和基于模型的方法</a:t>
            </a:r>
          </a:p>
          <a:p>
            <a:pPr eaLnBrk="1" hangingPunct="1"/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异常值检测</a:t>
            </a:r>
            <a:r>
              <a:rPr lang="en-US" altLang="zh-CN" sz="2000" smtClean="0">
                <a:ea typeface="宋体" panose="02010600030101010101" pitchFamily="2" charset="-122"/>
              </a:rPr>
              <a:t>分析对于欺诈检测等非常有用, 可以通过统计、基于距离或基于偏差的方法来执行</a:t>
            </a:r>
          </a:p>
          <a:p>
            <a:pPr eaLnBrk="1" hangingPunct="1"/>
            <a:r>
              <a:rPr lang="en-US" altLang="zh-CN" sz="2000" smtClean="0">
                <a:ea typeface="宋体" panose="02010600030101010101" pitchFamily="2" charset="-122"/>
              </a:rPr>
              <a:t>在聚类分析方面还存在着很多研究问题, 如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基于约束的群集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52413"/>
            <a:ext cx="3429000" cy="8572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参考文献 (1)</a:t>
            </a:r>
            <a:endParaRPr lang="en-US" altLang="zh-CN" sz="2800" b="1" u="sng" smtClean="0"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j. han 和 m. kamber。数据挖掘: 概念和技术。摩根·考夫曼, 2000年。(包括材料)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r. agrawal、j. gehrke、d. gunopulos 和 p. Raghavan。用于数据挖掘应用的高维数据的自动子空间聚类。simod998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安德伯格先生应用程序的聚类分析。学术出版社, 1973年。</a:t>
            </a:r>
          </a:p>
          <a:p>
            <a:pPr eaLnBrk="1" hangingPunct="1"/>
            <a:r>
              <a:rPr lang="en-US" altLang="zh-CN" sz="1400" smtClean="0">
                <a:ea typeface="宋体" panose="02010600030101010101" pitchFamily="2" charset="-122"/>
              </a:rPr>
              <a:t>m. anserst, m. breunig, h. p。克里格尔和 j. 桑德 光学: 点对于识别聚类结构的点, simod</a:t>
            </a:r>
            <a:r>
              <a:rPr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400" smtClean="0">
                <a:ea typeface="宋体" panose="02010600030101010101" pitchFamily="2" charset="-122"/>
              </a:rPr>
              <a:t>99。</a:t>
            </a:r>
          </a:p>
          <a:p>
            <a:pPr eaLnBrk="1" hangingPunct="1"/>
            <a:r>
              <a:rPr lang="en-US" altLang="zh-CN" sz="1400" smtClean="0">
                <a:ea typeface="宋体" panose="02010600030101010101" pitchFamily="2" charset="-122"/>
              </a:rPr>
              <a:t>p. ararie、l. j. hubert 和 g. de soete。聚类分析和分类。1996年世界科学研究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m. ester, h. p。克里格尔、j. 桑德和徐先生。一种基于密度的大型空间数据库集群发现算法。kdd96。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m. ester, h. p。克里格尔和徐先生。大型空间数据库中的知识发现: 高效类识别的聚焦技术。ssd' 95。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d. 费舍尔。通过增量概念聚类获取知识。机器学习, 2:139-172, 1987。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d. gibson, j. k克莱 inberg 和 p. raghavan。对分类数据进行聚类分析: 一种基于动态系统的方法。在 proc. vldb 中</a:t>
            </a:r>
            <a:r>
              <a:rPr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400" smtClean="0">
                <a:ea typeface="宋体" panose="02010600030101010101" pitchFamily="2" charset="-122"/>
              </a:rPr>
              <a:t>98。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s. guha、r. Rastogi 和 k. shim。治疗: 一种有效的大型数据库聚类算法。simod98。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a. k. jain 和 r. c. dubes。群集数据的算法。1988年, 会馆。</a:t>
            </a:r>
          </a:p>
        </p:txBody>
      </p:sp>
    </p:spTree>
  </p:cSld>
  <p:clrMapOvr>
    <a:masterClrMapping/>
  </p:clrMapOvr>
  <p:transition>
    <p:strips dir="r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303213"/>
            <a:ext cx="3505200" cy="7810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参考文献 (2)</a:t>
            </a:r>
            <a:endParaRPr lang="en-US" altLang="zh-CN" sz="2800" b="1" u="sng" smtClean="0"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4625"/>
            <a:ext cx="8458200" cy="50323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l. kaufman 和 p. j. Rousseeuw。在数据中查找组: 聚类分析简介。john wiley &amp; sons, 1990年。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克诺尔和 r. ng. 大型数据集中挖掘基于距离的异常值的算法。vldb</a:t>
            </a:r>
            <a:r>
              <a:rPr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400" smtClean="0">
                <a:ea typeface="宋体" panose="02010600030101010101" pitchFamily="2" charset="-122"/>
              </a:rPr>
              <a:t>98。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g. j. Bkasford 和 k. e. bkasford。混合模型: 聚类分析的推理和应用。约翰·威利和儿子, 1988年。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p. michaud。群集技术。未来一代计算机系统, 13, 1997。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吴健和韩寒。高效、有效的空间数据挖掘聚类方法。vdb94。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e. schikuta。网格聚类: 一种适用于非常大的数据集的高效分层聚类方法。关于模式识别的1996年国际方案, 101-105。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g. sheikholeslami、s. chatterjee 和 a. zhang。波聚类: 一种适用于非常大的空间数据库的多分辨率聚类分析方法。vldb</a:t>
            </a:r>
            <a:r>
              <a:rPr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400" smtClean="0">
                <a:ea typeface="宋体" panose="02010600030101010101" pitchFamily="2" charset="-122"/>
              </a:rPr>
              <a:t>98。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w8. wang, yang, r. muntz, steing: 空间数据挖掘的统计信息网格方法, vldb</a:t>
            </a:r>
            <a:r>
              <a:rPr lang="en-US" altLang="zh-CN" sz="1400" smtClean="0"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400" smtClean="0">
                <a:ea typeface="宋体" panose="02010600030101010101" pitchFamily="2" charset="-122"/>
              </a:rPr>
              <a:t>97。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t. zhang, r. ramakrishnan 和 m. livny。匹配: 一种适用于大型数据库的高效数据聚类方法。simod96。</a:t>
            </a:r>
          </a:p>
        </p:txBody>
      </p:sp>
    </p:spTree>
  </p:cSld>
  <p:clrMapOvr>
    <a:masterClrMapping/>
  </p:clrMapOvr>
  <p:transition>
    <p:strips dir="r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4513" y="2581275"/>
            <a:ext cx="8177212" cy="1377950"/>
          </a:xfrm>
        </p:spPr>
        <p:txBody>
          <a:bodyPr lIns="92075" tIns="46038" rIns="92075" bIns="46038"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54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谢谢！！！</a:t>
            </a:r>
          </a:p>
        </p:txBody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聚类分析----正常步骤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预处理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使用一种方法将目标数据库表中的记录转换为数据空间中的点。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分割和测量: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使用一种方法将数据空间中的点划分为多个群集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测量</a:t>
            </a:r>
            <a:r>
              <a:rPr lang="en-US" altLang="zh-CN" u="sng" smtClean="0">
                <a:ea typeface="宋体" panose="02010600030101010101" pitchFamily="2" charset="-122"/>
              </a:rPr>
              <a:t>类内</a:t>
            </a:r>
            <a:r>
              <a:rPr lang="en-US" altLang="zh-CN" smtClean="0">
                <a:ea typeface="宋体" panose="02010600030101010101" pitchFamily="2" charset="-122"/>
              </a:rPr>
              <a:t>相似性和</a:t>
            </a:r>
            <a:r>
              <a:rPr lang="en-US" altLang="zh-CN" u="sng" smtClean="0">
                <a:ea typeface="宋体" panose="02010600030101010101" pitchFamily="2" charset="-122"/>
              </a:rPr>
              <a:t>类间</a:t>
            </a:r>
            <a:r>
              <a:rPr lang="en-US" altLang="zh-CN" smtClean="0">
                <a:ea typeface="宋体" panose="02010600030101010101" pitchFamily="2" charset="-122"/>
              </a:rPr>
              <a:t>这些集群的相似性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在某些算法中, 我们应该在必要时迭代上述过程, 直到收敛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420688"/>
            <a:ext cx="8553450" cy="48418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数据挖掘中的聚类分析要求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60500"/>
            <a:ext cx="8518525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可 伸缩 性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能够处理不同类型的属性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任意形状的集群的发现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对确定输入参数的领域知识的最低要求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能够处理噪音和异常值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高维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包含用户指定的约束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可解释性和可用性</a:t>
            </a:r>
          </a:p>
        </p:txBody>
      </p:sp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304800"/>
            <a:ext cx="77851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mtClean="0">
                <a:ea typeface="PMingLiU" pitchFamily="18" charset="-120"/>
              </a:rPr>
              <a:t>聚类分析</a:t>
            </a:r>
            <a:endParaRPr lang="en-US" altLang="zh-CN" smtClean="0">
              <a:ea typeface="PMingLiU" pitchFamily="18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447800"/>
            <a:ext cx="8243888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什么是聚类分析？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聚类分析中的数据类型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主要聚类方法的分类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分区方法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层次结构方法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基于密度的方法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基于网格的方法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基于模型的聚类方法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异常值分析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484188"/>
            <a:ext cx="8740775" cy="5334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问: 如何将数据转换为点？</a:t>
            </a:r>
          </a:p>
        </p:txBody>
      </p:sp>
      <p:graphicFrame>
        <p:nvGraphicFramePr>
          <p:cNvPr id="452611" name="Group 1027"/>
          <p:cNvGraphicFramePr>
            <a:graphicFrameLocks noGrp="1"/>
          </p:cNvGraphicFramePr>
          <p:nvPr/>
        </p:nvGraphicFramePr>
        <p:xfrm>
          <a:off x="1392238" y="1598613"/>
          <a:ext cx="5084762" cy="1981200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名字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咳嗽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发烧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x 光片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玛丽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38。6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汤姆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37。0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男女同校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39。8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49" name="Line 1067"/>
          <p:cNvSpPr>
            <a:spLocks noChangeShapeType="1"/>
          </p:cNvSpPr>
          <p:nvPr/>
        </p:nvSpPr>
        <p:spPr bwMode="auto">
          <a:xfrm>
            <a:off x="3817938" y="3671888"/>
            <a:ext cx="0" cy="696912"/>
          </a:xfrm>
          <a:prstGeom prst="line">
            <a:avLst/>
          </a:prstGeom>
          <a:noFill/>
          <a:ln w="114300" cmpd="dbl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7450" name="Line 1068"/>
          <p:cNvSpPr>
            <a:spLocks noChangeShapeType="1"/>
          </p:cNvSpPr>
          <p:nvPr/>
        </p:nvSpPr>
        <p:spPr bwMode="auto">
          <a:xfrm>
            <a:off x="3149600" y="5927725"/>
            <a:ext cx="288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7451" name="Line 1069"/>
          <p:cNvSpPr>
            <a:spLocks noChangeShapeType="1"/>
          </p:cNvSpPr>
          <p:nvPr/>
        </p:nvSpPr>
        <p:spPr bwMode="auto">
          <a:xfrm flipV="1">
            <a:off x="3149600" y="4156075"/>
            <a:ext cx="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7452" name="Line 1070"/>
          <p:cNvSpPr>
            <a:spLocks noChangeShapeType="1"/>
          </p:cNvSpPr>
          <p:nvPr/>
        </p:nvSpPr>
        <p:spPr bwMode="auto">
          <a:xfrm flipH="1">
            <a:off x="2308225" y="5942013"/>
            <a:ext cx="8413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7453" name="Oval 1071"/>
          <p:cNvSpPr>
            <a:spLocks noChangeArrowheads="1"/>
          </p:cNvSpPr>
          <p:nvPr/>
        </p:nvSpPr>
        <p:spPr bwMode="auto">
          <a:xfrm>
            <a:off x="3990975" y="4876800"/>
            <a:ext cx="88900" cy="889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7454" name="Oval 1072"/>
          <p:cNvSpPr>
            <a:spLocks noChangeArrowheads="1"/>
          </p:cNvSpPr>
          <p:nvPr/>
        </p:nvSpPr>
        <p:spPr bwMode="auto">
          <a:xfrm>
            <a:off x="3330575" y="5519738"/>
            <a:ext cx="88900" cy="889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7455" name="Oval 1073"/>
          <p:cNvSpPr>
            <a:spLocks noChangeArrowheads="1"/>
          </p:cNvSpPr>
          <p:nvPr/>
        </p:nvSpPr>
        <p:spPr bwMode="auto">
          <a:xfrm>
            <a:off x="4586288" y="4843463"/>
            <a:ext cx="88900" cy="889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7456" name="Line 1074"/>
          <p:cNvSpPr>
            <a:spLocks noChangeShapeType="1"/>
          </p:cNvSpPr>
          <p:nvPr/>
        </p:nvSpPr>
        <p:spPr bwMode="auto">
          <a:xfrm flipH="1">
            <a:off x="4078288" y="4484688"/>
            <a:ext cx="276225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7457" name="Text Box 1075"/>
          <p:cNvSpPr txBox="1">
            <a:spLocks noChangeArrowheads="1"/>
          </p:cNvSpPr>
          <p:nvPr/>
        </p:nvSpPr>
        <p:spPr bwMode="auto">
          <a:xfrm>
            <a:off x="4186238" y="4041775"/>
            <a:ext cx="862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66"/>
                </a:solidFill>
              </a:rPr>
              <a:t>玛丽</a:t>
            </a:r>
          </a:p>
        </p:txBody>
      </p:sp>
      <p:sp>
        <p:nvSpPr>
          <p:cNvPr id="17458" name="Line 1076"/>
          <p:cNvSpPr>
            <a:spLocks noChangeShapeType="1"/>
          </p:cNvSpPr>
          <p:nvPr/>
        </p:nvSpPr>
        <p:spPr bwMode="auto">
          <a:xfrm flipH="1">
            <a:off x="4752975" y="4505325"/>
            <a:ext cx="741363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7459" name="Text Box 1077"/>
          <p:cNvSpPr txBox="1">
            <a:spLocks noChangeArrowheads="1"/>
          </p:cNvSpPr>
          <p:nvPr/>
        </p:nvSpPr>
        <p:spPr bwMode="auto">
          <a:xfrm>
            <a:off x="5110163" y="4178300"/>
            <a:ext cx="89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66"/>
                </a:solidFill>
              </a:rPr>
              <a:t>男女同校</a:t>
            </a:r>
          </a:p>
        </p:txBody>
      </p:sp>
      <p:sp>
        <p:nvSpPr>
          <p:cNvPr id="17460" name="Line 1078"/>
          <p:cNvSpPr>
            <a:spLocks noChangeShapeType="1"/>
          </p:cNvSpPr>
          <p:nvPr/>
        </p:nvSpPr>
        <p:spPr bwMode="auto">
          <a:xfrm flipH="1" flipV="1">
            <a:off x="3449638" y="5595938"/>
            <a:ext cx="392112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7461" name="Text Box 1079"/>
          <p:cNvSpPr txBox="1">
            <a:spLocks noChangeArrowheads="1"/>
          </p:cNvSpPr>
          <p:nvPr/>
        </p:nvSpPr>
        <p:spPr bwMode="auto">
          <a:xfrm>
            <a:off x="3881438" y="5980113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66"/>
                </a:solidFill>
              </a:rPr>
              <a:t>汤姆</a:t>
            </a:r>
          </a:p>
        </p:txBody>
      </p:sp>
      <p:sp>
        <p:nvSpPr>
          <p:cNvPr id="17462" name="Oval 1080"/>
          <p:cNvSpPr>
            <a:spLocks noChangeArrowheads="1"/>
          </p:cNvSpPr>
          <p:nvPr/>
        </p:nvSpPr>
        <p:spPr bwMode="auto">
          <a:xfrm>
            <a:off x="2822575" y="5868988"/>
            <a:ext cx="88900" cy="889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7463" name="Oval 1081"/>
          <p:cNvSpPr>
            <a:spLocks noChangeArrowheads="1"/>
          </p:cNvSpPr>
          <p:nvPr/>
        </p:nvSpPr>
        <p:spPr bwMode="auto">
          <a:xfrm>
            <a:off x="4738688" y="5260975"/>
            <a:ext cx="88900" cy="889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  <p:sp>
        <p:nvSpPr>
          <p:cNvPr id="17464" name="Text Box 1082"/>
          <p:cNvSpPr txBox="1">
            <a:spLocks noChangeArrowheads="1"/>
          </p:cNvSpPr>
          <p:nvPr/>
        </p:nvSpPr>
        <p:spPr bwMode="auto">
          <a:xfrm>
            <a:off x="1868488" y="4083050"/>
            <a:ext cx="111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6666"/>
                </a:solidFill>
              </a:rPr>
              <a:t>咳嗽</a:t>
            </a:r>
          </a:p>
        </p:txBody>
      </p:sp>
      <p:sp>
        <p:nvSpPr>
          <p:cNvPr id="17465" name="Text Box 1083"/>
          <p:cNvSpPr txBox="1">
            <a:spLocks noChangeArrowheads="1"/>
          </p:cNvSpPr>
          <p:nvPr/>
        </p:nvSpPr>
        <p:spPr bwMode="auto">
          <a:xfrm>
            <a:off x="5592763" y="6064250"/>
            <a:ext cx="111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6666"/>
                </a:solidFill>
              </a:rPr>
              <a:t>发烧</a:t>
            </a:r>
          </a:p>
        </p:txBody>
      </p:sp>
      <p:sp>
        <p:nvSpPr>
          <p:cNvPr id="17466" name="Text Box 1084"/>
          <p:cNvSpPr txBox="1">
            <a:spLocks noChangeArrowheads="1"/>
          </p:cNvSpPr>
          <p:nvPr/>
        </p:nvSpPr>
        <p:spPr bwMode="auto">
          <a:xfrm>
            <a:off x="1325563" y="5962650"/>
            <a:ext cx="111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6666"/>
                </a:solidFill>
              </a:rPr>
              <a:t>x 光片</a:t>
            </a:r>
          </a:p>
        </p:txBody>
      </p:sp>
      <p:sp>
        <p:nvSpPr>
          <p:cNvPr id="17467" name="Oval 1085"/>
          <p:cNvSpPr>
            <a:spLocks noChangeArrowheads="1"/>
          </p:cNvSpPr>
          <p:nvPr/>
        </p:nvSpPr>
        <p:spPr bwMode="auto">
          <a:xfrm>
            <a:off x="4106863" y="5572125"/>
            <a:ext cx="88900" cy="889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pedition">
  <a:themeElements>
    <a:clrScheme name="Expedition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 Black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 Black" pitchFamily="34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464646"/>
      </a:dk1>
      <a:lt1>
        <a:sysClr val="window" lastClr="FCFCF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3599</TotalTime>
  <Words>3267</Words>
  <Application>Microsoft Office PowerPoint</Application>
  <PresentationFormat>全屏显示(4:3)</PresentationFormat>
  <Paragraphs>526</Paragraphs>
  <Slides>58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Arial Black</vt:lpstr>
      <vt:lpstr>宋体</vt:lpstr>
      <vt:lpstr>Arial</vt:lpstr>
      <vt:lpstr>Arial Narrow</vt:lpstr>
      <vt:lpstr>Wingdings</vt:lpstr>
      <vt:lpstr>Times New Roman</vt:lpstr>
      <vt:lpstr>PMingLiU</vt:lpstr>
      <vt:lpstr>华文行楷</vt:lpstr>
      <vt:lpstr>Tahoma</vt:lpstr>
      <vt:lpstr>Symbol</vt:lpstr>
      <vt:lpstr>Monotype Sorts</vt:lpstr>
      <vt:lpstr>Expedition</vt:lpstr>
      <vt:lpstr>位图图像</vt:lpstr>
      <vt:lpstr>Microsoft Equation 3.0</vt:lpstr>
      <vt:lpstr>Microsoft Word 文档</vt:lpstr>
      <vt:lpstr>MathType 5.0 Equation</vt:lpstr>
      <vt:lpstr>Microsoft Excel Worksheet</vt:lpstr>
      <vt:lpstr>Cluster Analysis</vt:lpstr>
      <vt:lpstr>Cluster Analysis</vt:lpstr>
      <vt:lpstr>What is Cluster Analysis?</vt:lpstr>
      <vt:lpstr>General Applications of Clustering </vt:lpstr>
      <vt:lpstr>What Is Good Clustering?</vt:lpstr>
      <vt:lpstr>Clustering----Normal Steps</vt:lpstr>
      <vt:lpstr>Requirements of Clustering in Data Mining </vt:lpstr>
      <vt:lpstr>Cluster Analysis</vt:lpstr>
      <vt:lpstr>Question: How to Transform Data to Points? </vt:lpstr>
      <vt:lpstr>Data Structures</vt:lpstr>
      <vt:lpstr>Measure the Quality of Clustering</vt:lpstr>
      <vt:lpstr>Type of data in clustering analysis</vt:lpstr>
      <vt:lpstr>Interval-valued variables</vt:lpstr>
      <vt:lpstr>Similarity and Dissimilarity Between Objects</vt:lpstr>
      <vt:lpstr>Similarity and Dissimilarity Between Objects (Cont.)</vt:lpstr>
      <vt:lpstr>Binary Variables</vt:lpstr>
      <vt:lpstr>Dissimilarity between Binary Variables</vt:lpstr>
      <vt:lpstr>Nominal Variables</vt:lpstr>
      <vt:lpstr>Ordinal Variables</vt:lpstr>
      <vt:lpstr>Ratio-Scaled Variables</vt:lpstr>
      <vt:lpstr>Variables of Mixed Types</vt:lpstr>
      <vt:lpstr>Cluster Analysis</vt:lpstr>
      <vt:lpstr>Major Clustering Approaches</vt:lpstr>
      <vt:lpstr>Cluster Analysis</vt:lpstr>
      <vt:lpstr>Partitioning Algorithms: Basic Concept</vt:lpstr>
      <vt:lpstr>The K-Means Clustering Method </vt:lpstr>
      <vt:lpstr>The K-Means Clustering Method </vt:lpstr>
      <vt:lpstr>Comments on the K-Means Method</vt:lpstr>
      <vt:lpstr>The K-Medoids Clustering Method</vt:lpstr>
      <vt:lpstr>Cluster Analysis</vt:lpstr>
      <vt:lpstr>Hierarchical Clustering</vt:lpstr>
      <vt:lpstr>AGNES (Agglomerative Nesting)</vt:lpstr>
      <vt:lpstr>DIANA (Divisive Analysis)</vt:lpstr>
      <vt:lpstr>Cluster Analysis</vt:lpstr>
      <vt:lpstr>Density-Based Clustering Methods</vt:lpstr>
      <vt:lpstr>Density-Based Clustering: Background</vt:lpstr>
      <vt:lpstr>Density-Based Clustering: Background (II)</vt:lpstr>
      <vt:lpstr>DBSCAN: Density Based Spatial Clustering of Applications with Noise</vt:lpstr>
      <vt:lpstr>DBSCAN: The Algorithm</vt:lpstr>
      <vt:lpstr>Cluster Analysis</vt:lpstr>
      <vt:lpstr>Grid-Based Clustering Method </vt:lpstr>
      <vt:lpstr>STING: A Statistical Information Grid Approach</vt:lpstr>
      <vt:lpstr>Cluster Analysis</vt:lpstr>
      <vt:lpstr>Model-Based Clustering Methods</vt:lpstr>
      <vt:lpstr>COBWEB Clustering Method</vt:lpstr>
      <vt:lpstr>More on Statistical-Based Clustering</vt:lpstr>
      <vt:lpstr>Other Model-Based Clustering Methods</vt:lpstr>
      <vt:lpstr>Cluster Analysis</vt:lpstr>
      <vt:lpstr>What Is Outlier Discovery?</vt:lpstr>
      <vt:lpstr>Outlier Discovery: Statistical Approaches</vt:lpstr>
      <vt:lpstr>Outlier Discovery: Distance-Based Approach</vt:lpstr>
      <vt:lpstr>Outlier Discovery: Deviation-Based Approach</vt:lpstr>
      <vt:lpstr>Recalling the Examples in OLAP  data cube technique</vt:lpstr>
      <vt:lpstr>Cluster Analysis</vt:lpstr>
      <vt:lpstr>Summary</vt:lpstr>
      <vt:lpstr>References (1)</vt:lpstr>
      <vt:lpstr>References (2)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Zhao Zhihong</dc:creator>
  <cp:lastModifiedBy>M RF</cp:lastModifiedBy>
  <cp:revision>139</cp:revision>
  <cp:lastPrinted>2012-04-19T01:09:52Z</cp:lastPrinted>
  <dcterms:created xsi:type="dcterms:W3CDTF">2001-06-03T17:10:28Z</dcterms:created>
  <dcterms:modified xsi:type="dcterms:W3CDTF">2018-11-26T15:49:33Z</dcterms:modified>
</cp:coreProperties>
</file>