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56" r:id="rId3"/>
    <p:sldId id="265" r:id="rId4"/>
    <p:sldId id="264" r:id="rId5"/>
    <p:sldId id="257" r:id="rId6"/>
    <p:sldId id="267" r:id="rId7"/>
    <p:sldId id="268" r:id="rId8"/>
    <p:sldId id="258" r:id="rId9"/>
    <p:sldId id="269" r:id="rId10"/>
    <p:sldId id="270" r:id="rId11"/>
    <p:sldId id="259" r:id="rId12"/>
    <p:sldId id="271" r:id="rId13"/>
    <p:sldId id="272" r:id="rId14"/>
    <p:sldId id="260" r:id="rId15"/>
    <p:sldId id="261" r:id="rId16"/>
    <p:sldId id="275" r:id="rId17"/>
    <p:sldId id="262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3" autoAdjust="0"/>
  </p:normalViewPr>
  <p:slideViewPr>
    <p:cSldViewPr>
      <p:cViewPr varScale="1">
        <p:scale>
          <a:sx n="52" d="100"/>
          <a:sy n="52" d="100"/>
        </p:scale>
        <p:origin x="17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9A84-E97D-45E0-BE98-85F6D929AE4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D58E8-2BB6-4838-BB75-3C23A9882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1 2 3 4 5 6 7 8 9 10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 K H B G C D E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0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如何评价？自己如何来做？</a:t>
            </a:r>
            <a:endParaRPr lang="en-US" altLang="zh-CN" dirty="0"/>
          </a:p>
          <a:p>
            <a:r>
              <a:rPr lang="zh-CN" altLang="en-US" dirty="0"/>
              <a:t>目标：获取情景性需求</a:t>
            </a:r>
            <a:endParaRPr lang="en-US" altLang="zh-CN" dirty="0"/>
          </a:p>
          <a:p>
            <a:r>
              <a:rPr lang="zh-CN" altLang="en-US" dirty="0"/>
              <a:t>选取：对象、时间、事件</a:t>
            </a:r>
            <a:endParaRPr lang="en-US" altLang="zh-CN" dirty="0"/>
          </a:p>
          <a:p>
            <a:r>
              <a:rPr lang="zh-CN" altLang="en-US" dirty="0"/>
              <a:t>执行：沉浸式的，不要对象察觉</a:t>
            </a:r>
            <a:endParaRPr lang="en-US" altLang="zh-CN" dirty="0"/>
          </a:p>
          <a:p>
            <a:r>
              <a:rPr lang="zh-CN" altLang="en-US" dirty="0"/>
              <a:t>记录：及时记录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维护需求基线：配置管理与状态维护</a:t>
            </a:r>
            <a:endParaRPr lang="en-US" altLang="zh-CN" dirty="0"/>
          </a:p>
          <a:p>
            <a:r>
              <a:rPr lang="zh-CN" altLang="en-US" dirty="0"/>
              <a:t>实现需求追踪：前向、后向追踪</a:t>
            </a:r>
            <a:endParaRPr lang="en-US" altLang="zh-CN" dirty="0"/>
          </a:p>
          <a:p>
            <a:r>
              <a:rPr lang="zh-CN" altLang="en-US" dirty="0"/>
              <a:t>控制变更：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认识到变更的必要性，并为之制定计划；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维护需求基线，审计变更记录；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管理范围蔓延；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灵活应对变更请求；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使用辅助工具。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基本构成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主观题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分值分布</a:t>
            </a:r>
            <a:endParaRPr lang="en-US" altLang="zh-CN" dirty="0"/>
          </a:p>
          <a:p>
            <a:pPr lvl="1"/>
            <a:r>
              <a:rPr lang="zh-CN" altLang="en-US" dirty="0"/>
              <a:t>需求获取及前期分析：第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/>
              <a:t>1</a:t>
            </a:r>
            <a:r>
              <a:rPr lang="en-US" altLang="zh-CN" dirty="0"/>
              <a:t>0</a:t>
            </a:r>
            <a:r>
              <a:rPr lang="zh-CN" altLang="en-US"/>
              <a:t>章 </a:t>
            </a:r>
            <a:r>
              <a:rPr lang="en-US" altLang="zh-CN" dirty="0"/>
              <a:t>40</a:t>
            </a:r>
            <a:r>
              <a:rPr lang="zh-CN" altLang="en-US" dirty="0"/>
              <a:t>～</a:t>
            </a:r>
            <a:r>
              <a:rPr lang="en-US" altLang="zh-CN" dirty="0"/>
              <a:t>65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需求分析：第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25</a:t>
            </a:r>
            <a:r>
              <a:rPr lang="zh-CN" altLang="en-US" dirty="0"/>
              <a:t>～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其他（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17</a:t>
            </a:r>
            <a:r>
              <a:rPr lang="zh-CN" altLang="en-US" dirty="0"/>
              <a:t>章）：</a:t>
            </a:r>
            <a:r>
              <a:rPr lang="en-US" altLang="zh-CN" dirty="0"/>
              <a:t>10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D358CB-3E99-481D-843F-9BBA3419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3" y="620688"/>
            <a:ext cx="9171448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面谈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8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原型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9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观察与文档审查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简答题（采用观察）与案例题（示例：第</a:t>
            </a:r>
            <a:r>
              <a:rPr lang="en-US" altLang="zh-CN" dirty="0"/>
              <a:t>10</a:t>
            </a:r>
            <a:r>
              <a:rPr lang="zh-CN" altLang="en-US" dirty="0"/>
              <a:t>章案例题）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1A95-44E2-4654-B273-931423F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获取手段之面谈：从用户处获得明确的要求</a:t>
            </a:r>
            <a:endParaRPr lang="en-US" altLang="zh-CN" sz="2400" dirty="0"/>
          </a:p>
          <a:p>
            <a:pPr lvl="1"/>
            <a:r>
              <a:rPr lang="zh-CN" altLang="en-US" sz="2000" dirty="0"/>
              <a:t>准备：背景资料，主题目标，选择通知对象，确定问题和类型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问题类型：开放，封闭，程序性提示，探究，诱导，双筒，元问题</a:t>
            </a:r>
            <a:endParaRPr lang="en-US" altLang="zh-CN" sz="2000" dirty="0"/>
          </a:p>
          <a:p>
            <a:pPr lvl="2"/>
            <a:r>
              <a:rPr lang="zh-CN" altLang="en-US" sz="1800" dirty="0"/>
              <a:t>问题准备：问题</a:t>
            </a:r>
            <a:r>
              <a:rPr lang="en-US" altLang="zh-CN" sz="1800" dirty="0"/>
              <a:t>-</a:t>
            </a:r>
            <a:r>
              <a:rPr lang="zh-CN" altLang="en-US" sz="1800" dirty="0"/>
              <a:t>目标</a:t>
            </a:r>
            <a:r>
              <a:rPr lang="en-US" altLang="zh-CN" sz="1800" dirty="0"/>
              <a:t>-</a:t>
            </a:r>
            <a:r>
              <a:rPr lang="zh-CN" altLang="en-US" sz="1800" dirty="0"/>
              <a:t>特征，角色</a:t>
            </a:r>
            <a:r>
              <a:rPr lang="en-US" altLang="zh-CN" sz="1800" dirty="0"/>
              <a:t>-</a:t>
            </a:r>
            <a:r>
              <a:rPr lang="zh-CN" altLang="en-US" sz="1800" dirty="0"/>
              <a:t>任务，开放</a:t>
            </a:r>
            <a:r>
              <a:rPr lang="en-US" altLang="zh-CN" sz="1800" dirty="0"/>
              <a:t>-</a:t>
            </a:r>
            <a:r>
              <a:rPr lang="zh-CN" altLang="en-US" sz="1800" dirty="0"/>
              <a:t>封闭</a:t>
            </a:r>
            <a:endParaRPr lang="en-US" altLang="zh-CN" sz="1800" dirty="0"/>
          </a:p>
          <a:p>
            <a:pPr lvl="1"/>
            <a:r>
              <a:rPr lang="zh-CN" altLang="en-US" sz="2000" dirty="0"/>
              <a:t>主持：开始，主体，结束（礼貌，倾听，握手，控制，探究，观察，道具）</a:t>
            </a:r>
            <a:endParaRPr lang="en-US" altLang="zh-CN" sz="2000" dirty="0"/>
          </a:p>
          <a:p>
            <a:pPr lvl="2"/>
            <a:r>
              <a:rPr lang="zh-CN" altLang="en-US" sz="1800" dirty="0"/>
              <a:t>能够获得：事实和问题，对象的观点和感受，组织和个人的目标</a:t>
            </a:r>
            <a:endParaRPr lang="en-US" altLang="zh-CN" sz="1800" dirty="0"/>
          </a:p>
          <a:p>
            <a:pPr lvl="1"/>
            <a:r>
              <a:rPr lang="zh-CN" altLang="en-US" sz="2000" dirty="0"/>
              <a:t>整理面谈报告，（半</a:t>
            </a:r>
            <a:r>
              <a:rPr lang="en-US" altLang="zh-CN" sz="2000" dirty="0"/>
              <a:t>/</a:t>
            </a:r>
            <a:r>
              <a:rPr lang="zh-CN" altLang="en-US" sz="2000" dirty="0"/>
              <a:t>非）结构化面谈</a:t>
            </a:r>
            <a:endParaRPr lang="en-US" altLang="zh-CN" sz="2000" dirty="0"/>
          </a:p>
          <a:p>
            <a:pPr lvl="1"/>
            <a:r>
              <a:rPr lang="zh-CN" altLang="en-US" sz="2000" dirty="0"/>
              <a:t>优缺点：条件简单，内容丰富，建立友谊，主动参与</a:t>
            </a:r>
            <a:r>
              <a:rPr lang="en-US" altLang="zh-CN" sz="2000" dirty="0"/>
              <a:t>=&gt;</a:t>
            </a:r>
            <a:r>
              <a:rPr lang="zh-CN" altLang="en-US" sz="2000" dirty="0"/>
              <a:t>耗时，地理分散难实现，记忆与交流能力要求高，数据有偏差</a:t>
            </a:r>
            <a:endParaRPr lang="en-US" altLang="zh-CN" sz="2000" dirty="0"/>
          </a:p>
          <a:p>
            <a:pPr lvl="1"/>
            <a:r>
              <a:rPr lang="zh-CN" altLang="en-US" sz="2000" dirty="0"/>
              <a:t>相关手段：群体面谈，调查问卷，头脑风暴</a:t>
            </a:r>
          </a:p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lvl="1"/>
            <a:r>
              <a:rPr lang="zh-CN" altLang="en-US" sz="2000" dirty="0"/>
              <a:t>抛弃式与演化式，控制成本，应对模糊与变更</a:t>
            </a:r>
          </a:p>
          <a:p>
            <a:r>
              <a:rPr lang="zh-CN" altLang="en-US" sz="2400" dirty="0"/>
              <a:t>观察</a:t>
            </a:r>
            <a:endParaRPr lang="en-US" altLang="zh-CN" sz="2400" dirty="0"/>
          </a:p>
          <a:p>
            <a:pPr lvl="1"/>
            <a:r>
              <a:rPr lang="zh-CN" altLang="en-US" sz="2000" dirty="0"/>
              <a:t>分时或基于事件的观察、民族志，应对复杂协同</a:t>
            </a:r>
          </a:p>
        </p:txBody>
      </p:sp>
    </p:spTree>
    <p:extLst>
      <p:ext uri="{BB962C8B-B14F-4D97-AF65-F5344CB8AC3E}">
        <p14:creationId xmlns:p14="http://schemas.microsoft.com/office/powerpoint/2010/main" val="31865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84070-1923-44D1-BE2A-82A5FA34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68863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400" dirty="0"/>
              <a:t>Barry</a:t>
            </a:r>
            <a:r>
              <a:rPr lang="zh-CN" altLang="zh-CN" sz="3400" dirty="0"/>
              <a:t>最近被安排到一个项目团队中，他们要为潜水艇三明治店的连锁店开发一套零售店管理系统。</a:t>
            </a:r>
            <a:r>
              <a:rPr lang="en-US" altLang="zh-CN" sz="3400" dirty="0"/>
              <a:t>Barry</a:t>
            </a:r>
            <a:r>
              <a:rPr lang="zh-CN" altLang="zh-CN" sz="3400" dirty="0"/>
              <a:t>有很多年的编程经验，但在需求方面却没有太多的研究。他对新工作有点紧张，但他相信能胜任任何交给他的任务。</a:t>
            </a:r>
          </a:p>
          <a:p>
            <a:r>
              <a:rPr lang="en-US" altLang="zh-CN" sz="3400" dirty="0"/>
              <a:t>Barry</a:t>
            </a:r>
            <a:r>
              <a:rPr lang="zh-CN" altLang="zh-CN" sz="3400" dirty="0"/>
              <a:t>最初的任务就是去参观一家潜水艇三明治店，准备一份观察报告来说明这个商店是怎么运作的。他计划中午</a:t>
            </a:r>
            <a:r>
              <a:rPr lang="en-US" altLang="zh-CN" sz="3400" dirty="0"/>
              <a:t>12</a:t>
            </a:r>
            <a:r>
              <a:rPr lang="zh-CN" altLang="zh-CN" sz="3400" dirty="0"/>
              <a:t>点到达商店，但他选择了一家在他不熟悉地域里的店铺，因为交通堵塞和不熟悉位置，下午</a:t>
            </a:r>
            <a:r>
              <a:rPr lang="en-US" altLang="zh-CN" sz="3400" dirty="0"/>
              <a:t>1</a:t>
            </a:r>
            <a:r>
              <a:rPr lang="zh-CN" altLang="zh-CN" sz="3400" dirty="0"/>
              <a:t>点半才赶到。商店老板并不欢迎他，并且拒绝一个陌生人站在柜台后面，最后</a:t>
            </a:r>
            <a:r>
              <a:rPr lang="en-US" altLang="zh-CN" sz="3400" dirty="0"/>
              <a:t>Barry</a:t>
            </a:r>
            <a:r>
              <a:rPr lang="zh-CN" altLang="zh-CN" sz="3400" dirty="0"/>
              <a:t>让他联系到公司总部的项目主管，解释了他的身份和意图。</a:t>
            </a:r>
          </a:p>
          <a:p>
            <a:r>
              <a:rPr lang="zh-CN" altLang="zh-CN" sz="3400" dirty="0"/>
              <a:t>在获得观察许可之后，</a:t>
            </a:r>
            <a:r>
              <a:rPr lang="en-US" altLang="zh-CN" sz="3400" dirty="0"/>
              <a:t>Barry</a:t>
            </a:r>
            <a:r>
              <a:rPr lang="zh-CN" altLang="zh-CN" sz="3400" dirty="0"/>
              <a:t>自己一直站在柜台后面的工作区域，因而能看到所有情况。员工在做他们工作的时候，必须在</a:t>
            </a:r>
            <a:r>
              <a:rPr lang="en-US" altLang="zh-CN" sz="3400" dirty="0"/>
              <a:t>Barry</a:t>
            </a:r>
            <a:r>
              <a:rPr lang="zh-CN" altLang="zh-CN" sz="3400" dirty="0"/>
              <a:t>身边绕来绕去，但只有偶尔的小碰撞。</a:t>
            </a:r>
            <a:r>
              <a:rPr lang="en-US" altLang="zh-CN" sz="3400" dirty="0"/>
              <a:t>Barry</a:t>
            </a:r>
            <a:r>
              <a:rPr lang="zh-CN" altLang="zh-CN" sz="3400" dirty="0"/>
              <a:t>注意到员工们似乎故意做的很慢，不过他猜想可能是商店不太忙的缘故。一开始，</a:t>
            </a:r>
            <a:r>
              <a:rPr lang="en-US" altLang="zh-CN" sz="3400" dirty="0"/>
              <a:t>Barry</a:t>
            </a:r>
            <a:r>
              <a:rPr lang="zh-CN" altLang="zh-CN" sz="3400" dirty="0"/>
              <a:t>询问每位员工他们在干什么，但后来商店经理要求他别打断员工的工作</a:t>
            </a:r>
            <a:r>
              <a:rPr lang="en-US" altLang="zh-CN" sz="3400" dirty="0"/>
              <a:t>——</a:t>
            </a:r>
            <a:r>
              <a:rPr lang="zh-CN" altLang="zh-CN" sz="3400" dirty="0"/>
              <a:t>他妨碍了员工对客户的服务。</a:t>
            </a:r>
          </a:p>
          <a:p>
            <a:r>
              <a:rPr lang="zh-CN" altLang="zh-CN" sz="3400" dirty="0"/>
              <a:t>三点半的时候，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感到有一些无聊了。他决定离开，计划着能回到公司并在</a:t>
            </a:r>
            <a:r>
              <a:rPr lang="en-US" altLang="zh-CN" sz="3400" dirty="0"/>
              <a:t>5</a:t>
            </a:r>
            <a:r>
              <a:rPr lang="zh-CN" altLang="zh-CN" sz="3400" dirty="0"/>
              <a:t>点前给出报告。他认为上司会对他这么快完成任务感到满意的。开车时他想：</a:t>
            </a:r>
            <a:r>
              <a:rPr lang="en-US" altLang="zh-CN" sz="3400" dirty="0"/>
              <a:t>“</a:t>
            </a:r>
            <a:r>
              <a:rPr lang="zh-CN" altLang="zh-CN" sz="3400" dirty="0"/>
              <a:t>报告中真没什么可说的，他们做的就是接收菜单、做三明治、收取付款，然后交出账单，太简单了！</a:t>
            </a:r>
            <a:r>
              <a:rPr lang="en-US" altLang="zh-CN" sz="3400" dirty="0"/>
              <a:t>”</a:t>
            </a:r>
            <a:r>
              <a:rPr lang="zh-CN" altLang="zh-CN" sz="3400" dirty="0"/>
              <a:t>在想到会受到项目领导表扬的时候，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对自己的分析技术更有信心了。</a:t>
            </a:r>
          </a:p>
          <a:p>
            <a:r>
              <a:rPr lang="zh-CN" altLang="zh-CN" sz="3400" dirty="0"/>
              <a:t>回到商店这边，老板摇着头对员工抱怨说：</a:t>
            </a:r>
            <a:r>
              <a:rPr lang="en-US" altLang="zh-CN" sz="3400" dirty="0"/>
              <a:t>“</a:t>
            </a:r>
            <a:r>
              <a:rPr lang="zh-CN" altLang="zh-CN" sz="3400" dirty="0"/>
              <a:t>那个人在一周最后一天的最晚时间来这里，他根本没看到我在后面房间里所做的事情</a:t>
            </a:r>
            <a:r>
              <a:rPr lang="en-US" altLang="zh-CN" sz="3400" dirty="0"/>
              <a:t>——</a:t>
            </a:r>
            <a:r>
              <a:rPr lang="zh-CN" altLang="zh-CN" sz="3400" dirty="0"/>
              <a:t>清算昨天的买卖，检查手头的目录，组成周末的再补给订单</a:t>
            </a:r>
            <a:r>
              <a:rPr lang="en-US" altLang="zh-CN" sz="3400" dirty="0"/>
              <a:t>……</a:t>
            </a:r>
            <a:r>
              <a:rPr lang="zh-CN" altLang="zh-CN" sz="3400" dirty="0"/>
              <a:t>再加上他根本没有考虑到我们商店开门和打烊的手续，真难以想象新的商店管理系统将由这种人来构建。</a:t>
            </a:r>
            <a:r>
              <a:rPr lang="en-US" altLang="zh-CN" sz="3400" dirty="0"/>
              <a:t>”</a:t>
            </a:r>
            <a:endParaRPr lang="zh-CN" altLang="zh-CN" sz="3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7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需求分析概述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分析模型的基本思想</a:t>
            </a:r>
            <a:endParaRPr lang="en-US" altLang="zh-CN" dirty="0"/>
          </a:p>
          <a:p>
            <a:r>
              <a:rPr lang="zh-CN" altLang="en-US" dirty="0"/>
              <a:t>多种技术的综合使用</a:t>
            </a:r>
            <a:endParaRPr lang="en-US" altLang="zh-CN" dirty="0"/>
          </a:p>
          <a:p>
            <a:r>
              <a:rPr lang="zh-CN" altLang="en-US" dirty="0"/>
              <a:t>需求分析方法</a:t>
            </a:r>
            <a:endParaRPr lang="en-US" altLang="zh-CN" dirty="0"/>
          </a:p>
          <a:p>
            <a:r>
              <a:rPr lang="zh-CN" altLang="en-US" dirty="0"/>
              <a:t>需求分析活动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/>
              <a:t>案例题（判定技术综合、细化需求、优先级划分）</a:t>
            </a:r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面向对象分析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根据描述建模：案例题</a:t>
            </a:r>
            <a:endParaRPr lang="en-US" altLang="zh-CN" dirty="0"/>
          </a:p>
          <a:p>
            <a:pPr lvl="1"/>
            <a:r>
              <a:rPr lang="zh-CN" altLang="en-US" dirty="0"/>
              <a:t>顺序图</a:t>
            </a:r>
            <a:endParaRPr lang="en-US" altLang="zh-CN" dirty="0"/>
          </a:p>
          <a:p>
            <a:pPr lvl="1"/>
            <a:r>
              <a:rPr lang="zh-CN" altLang="en-US" dirty="0"/>
              <a:t>概念类图</a:t>
            </a:r>
            <a:endParaRPr lang="en-US" altLang="zh-CN" dirty="0"/>
          </a:p>
          <a:p>
            <a:pPr lvl="1"/>
            <a:r>
              <a:rPr lang="zh-CN" altLang="en-US" dirty="0"/>
              <a:t>状态图</a:t>
            </a:r>
            <a:endParaRPr lang="en-US" altLang="zh-CN" dirty="0"/>
          </a:p>
          <a:p>
            <a:pPr lvl="1"/>
            <a:r>
              <a:rPr lang="zh-CN" altLang="en-US" dirty="0"/>
              <a:t>行为契约（</a:t>
            </a:r>
            <a:r>
              <a:rPr lang="en-US" altLang="zh-CN" dirty="0"/>
              <a:t>OCL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给定描述，通过建模发现问题并提出修正方案</a:t>
            </a:r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E3E97C4-881A-4635-BC29-470872FB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9842B58-ECC3-4B2F-A71A-581630F55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面向对象建模</a:t>
            </a:r>
            <a:endParaRPr lang="en-US" altLang="zh-CN" sz="2400"/>
          </a:p>
          <a:p>
            <a:pPr lvl="1"/>
            <a:r>
              <a:rPr lang="zh-CN" altLang="en-US" sz="2000"/>
              <a:t>结构模型</a:t>
            </a:r>
            <a:r>
              <a:rPr lang="en-US" altLang="zh-CN" sz="2000"/>
              <a:t>-</a:t>
            </a:r>
            <a:r>
              <a:rPr lang="zh-CN" altLang="en-US" sz="2000"/>
              <a:t>领域建模</a:t>
            </a:r>
            <a:endParaRPr lang="en-US" altLang="zh-CN" sz="2000"/>
          </a:p>
          <a:p>
            <a:pPr lvl="2"/>
            <a:r>
              <a:rPr lang="zh-CN" altLang="en-US" sz="1800"/>
              <a:t>类别分析、名词分析、动词分析、建立关联、添加类的重要属性</a:t>
            </a:r>
            <a:endParaRPr lang="en-US" altLang="zh-CN" sz="1800"/>
          </a:p>
          <a:p>
            <a:pPr lvl="2"/>
            <a:r>
              <a:rPr lang="zh-CN" altLang="en-US" sz="1800"/>
              <a:t>作用：发现数据方面的需求缺陷与不足，表现为数据的定义、加工与使用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交互图：顺序图</a:t>
            </a:r>
            <a:endParaRPr lang="en-US" altLang="zh-CN" sz="2000"/>
          </a:p>
          <a:p>
            <a:pPr lvl="2"/>
            <a:r>
              <a:rPr lang="zh-CN" altLang="en-US" sz="1800"/>
              <a:t>基于用例的系统顺序图，详细顺序图</a:t>
            </a:r>
            <a:endParaRPr lang="en-US" altLang="zh-CN" sz="1800"/>
          </a:p>
          <a:p>
            <a:pPr lvl="2"/>
            <a:r>
              <a:rPr lang="zh-CN" altLang="en-US" sz="1800"/>
              <a:t>作用：发现系统交互行为的缺失，即交互消息的数据和组合片段的监护条件的缺失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状态图</a:t>
            </a:r>
            <a:endParaRPr lang="en-US" altLang="zh-CN" sz="2000"/>
          </a:p>
          <a:p>
            <a:pPr lvl="2"/>
            <a:r>
              <a:rPr lang="zh-CN" altLang="en-US" sz="1800"/>
              <a:t>有效的事件使系统从一个稳定的状态转换到下一个唯一的明确状态</a:t>
            </a:r>
            <a:endParaRPr lang="en-US" altLang="zh-CN" sz="1800"/>
          </a:p>
          <a:p>
            <a:pPr lvl="2"/>
            <a:r>
              <a:rPr lang="zh-CN" altLang="en-US" sz="1800"/>
              <a:t>作用：通过状态无法转换发现缺失的行为，不明确的监护条件，缺失或不够明确的状态</a:t>
            </a:r>
            <a:endParaRPr lang="en-US" altLang="zh-CN" sz="1800"/>
          </a:p>
          <a:p>
            <a:pPr lvl="1"/>
            <a:r>
              <a:rPr lang="zh-CN" altLang="en-US" sz="2000"/>
              <a:t>契约：对象约束语言</a:t>
            </a:r>
            <a:r>
              <a:rPr lang="en-US" altLang="zh-CN" sz="2000"/>
              <a:t>OCL</a:t>
            </a:r>
            <a:r>
              <a:rPr lang="zh-CN" altLang="en-US" sz="2000"/>
              <a:t>：不变量，前后置条件，监护条件</a:t>
            </a:r>
            <a:endParaRPr lang="en-US" altLang="zh-CN" sz="2000"/>
          </a:p>
          <a:p>
            <a:pPr lvl="1"/>
            <a:r>
              <a:rPr lang="en-US" altLang="zh-CN" sz="2000"/>
              <a:t>CRC</a:t>
            </a:r>
            <a:r>
              <a:rPr lang="zh-CN" altLang="en-US" sz="2000"/>
              <a:t>建模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920A-C21D-4380-AFBD-34F57F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A4A22-674B-4EA2-A7BB-B1DC5C5A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需求规格说明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定义用户需求：准确描述需求与其解决方案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作用：信息传递，拓展记忆，合同协议，指导开发，减少错误，智力资产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内容：问题</a:t>
            </a:r>
            <a:r>
              <a:rPr lang="en-US" altLang="zh-CN" sz="2000" dirty="0"/>
              <a:t>-</a:t>
            </a:r>
            <a:r>
              <a:rPr lang="zh-CN" altLang="en-US" sz="2000" dirty="0"/>
              <a:t>目标</a:t>
            </a:r>
            <a:r>
              <a:rPr lang="en-US" altLang="zh-CN" sz="2000" dirty="0"/>
              <a:t>-</a:t>
            </a:r>
            <a:r>
              <a:rPr lang="zh-CN" altLang="en-US" sz="2000" dirty="0"/>
              <a:t>系统特性</a:t>
            </a:r>
            <a:r>
              <a:rPr lang="en-US" altLang="zh-CN" sz="2000" dirty="0"/>
              <a:t>-</a:t>
            </a:r>
            <a:r>
              <a:rPr lang="zh-CN" altLang="en-US" sz="2000" dirty="0"/>
              <a:t>用户需求</a:t>
            </a:r>
            <a:r>
              <a:rPr lang="en-US" altLang="zh-CN" sz="2000" dirty="0"/>
              <a:t>-</a:t>
            </a:r>
            <a:r>
              <a:rPr lang="zh-CN" altLang="en-US" sz="2000" dirty="0"/>
              <a:t>系统级需求</a:t>
            </a:r>
            <a:endParaRPr lang="en-US" altLang="zh-CN" sz="2000" dirty="0"/>
          </a:p>
          <a:p>
            <a:pPr lvl="1"/>
            <a:r>
              <a:rPr lang="zh-CN" altLang="en-US" sz="2000" dirty="0"/>
              <a:t>优秀的规格说明</a:t>
            </a:r>
            <a:r>
              <a:rPr lang="en-US" altLang="zh-CN" sz="2000" dirty="0"/>
              <a:t>=</a:t>
            </a:r>
            <a:r>
              <a:rPr lang="zh-CN" altLang="en-US" sz="2000" dirty="0"/>
              <a:t>模版（剪裁与定制）</a:t>
            </a:r>
            <a:r>
              <a:rPr lang="en-US" altLang="zh-CN" sz="2000" dirty="0"/>
              <a:t>+</a:t>
            </a:r>
            <a:r>
              <a:rPr lang="zh-CN" altLang="en-US" sz="2000" dirty="0"/>
              <a:t>写作（引用、强化、术语表、避免干扰文本）</a:t>
            </a:r>
            <a:endParaRPr lang="en-US" altLang="zh-CN" sz="2000" dirty="0"/>
          </a:p>
          <a:p>
            <a:r>
              <a:rPr lang="zh-CN" altLang="en-US" sz="2400" dirty="0"/>
              <a:t>需求验证方法</a:t>
            </a:r>
          </a:p>
          <a:p>
            <a:pPr lvl="1"/>
            <a:r>
              <a:rPr lang="zh-CN" altLang="en-US" sz="2000" dirty="0"/>
              <a:t>评审、原型与模拟、开发测试用例、用户手册编制、利用跟踪关系、自动化分析</a:t>
            </a:r>
            <a:endParaRPr lang="en-US" altLang="zh-CN" sz="2000" dirty="0"/>
          </a:p>
          <a:p>
            <a:r>
              <a:rPr lang="zh-CN" altLang="en-US" sz="2400" dirty="0"/>
              <a:t>需求管理主要活动</a:t>
            </a:r>
            <a:endParaRPr lang="en-US" altLang="zh-CN" sz="2400" dirty="0"/>
          </a:p>
          <a:p>
            <a:pPr lvl="1"/>
            <a:r>
              <a:rPr lang="zh-CN" altLang="en-US" sz="2000" dirty="0"/>
              <a:t>维护需求基线、实现需求追踪、控制变更</a:t>
            </a:r>
          </a:p>
        </p:txBody>
      </p:sp>
    </p:spTree>
    <p:extLst>
      <p:ext uri="{BB962C8B-B14F-4D97-AF65-F5344CB8AC3E}">
        <p14:creationId xmlns:p14="http://schemas.microsoft.com/office/powerpoint/2010/main" val="37726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需求基础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名词解释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pPr lvl="1"/>
            <a:r>
              <a:rPr lang="zh-CN" altLang="en-US" dirty="0"/>
              <a:t>判定需求的类型，发现错误并修正（示例：</a:t>
            </a:r>
            <a:r>
              <a:rPr lang="en-US" altLang="zh-CN" dirty="0" err="1"/>
              <a:t>ppt</a:t>
            </a:r>
            <a:r>
              <a:rPr lang="zh-CN" altLang="en-US" dirty="0"/>
              <a:t>思考题）</a:t>
            </a:r>
            <a:endParaRPr lang="en-US" altLang="zh-CN" dirty="0"/>
          </a:p>
          <a:p>
            <a:pPr lvl="1"/>
            <a:r>
              <a:rPr lang="zh-CN" altLang="en-US" dirty="0"/>
              <a:t>书写需求（示例：第</a:t>
            </a:r>
            <a:r>
              <a:rPr lang="en-US" altLang="zh-CN" dirty="0"/>
              <a:t>2</a:t>
            </a:r>
            <a:r>
              <a:rPr lang="zh-CN" altLang="en-US" dirty="0"/>
              <a:t>章案例题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12B223-F613-43E7-88A2-39F34007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课程回顾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894B23-EF41-410E-9679-B286EA0E1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需求是人们对现实世界问题解决的期望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需求既刻画问题域，又描述解系统，是二者之间的桥梁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解系统通过共享知识（模拟）和问题域进行互动，从而解决现实世界中的问题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需求及其问题都具有层次性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业务需求（系统特性）、用户需求、系统级需求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具体的软件需求类别包括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功能需求、性能需求、质量属性、对外接口和约束等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优秀需求的特性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完备性、正确性、可行性、必要性、无歧义、可验证</a:t>
            </a:r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A3BC8749-06FE-45C7-9C02-92CD84222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A09BFE-2C45-49A2-B7D7-009B2A15D7B8}" type="slidenum">
              <a:rPr lang="en-US" altLang="zh-CN" smtClean="0">
                <a:latin typeface="Garamond" panose="02020404030301010803" pitchFamily="18" charset="0"/>
              </a:rPr>
              <a:pPr/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BA4D8-8356-4016-A347-EAFFC3B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说明下列需求分别属于下面的哪种类型：</a:t>
            </a:r>
            <a:r>
              <a:rPr lang="en-US" altLang="zh-CN" dirty="0"/>
              <a:t>A</a:t>
            </a:r>
            <a:r>
              <a:rPr lang="zh-CN" altLang="zh-CN" dirty="0"/>
              <a:t>业务需求、</a:t>
            </a:r>
            <a:r>
              <a:rPr lang="en-US" altLang="zh-CN" dirty="0"/>
              <a:t>B</a:t>
            </a:r>
            <a:r>
              <a:rPr lang="zh-CN" altLang="zh-CN" dirty="0"/>
              <a:t>用户需求、</a:t>
            </a:r>
            <a:r>
              <a:rPr lang="en-US" altLang="zh-CN" dirty="0"/>
              <a:t>C</a:t>
            </a:r>
            <a:r>
              <a:rPr lang="zh-CN" altLang="zh-CN" dirty="0"/>
              <a:t>系统级（功能）需求、</a:t>
            </a:r>
            <a:r>
              <a:rPr lang="en-US" altLang="zh-CN" dirty="0"/>
              <a:t>D</a:t>
            </a:r>
            <a:r>
              <a:rPr lang="zh-CN" altLang="zh-CN" dirty="0"/>
              <a:t>性能需求、</a:t>
            </a:r>
            <a:r>
              <a:rPr lang="en-US" altLang="zh-CN" dirty="0"/>
              <a:t>E</a:t>
            </a:r>
            <a:r>
              <a:rPr lang="zh-CN" altLang="zh-CN" dirty="0"/>
              <a:t>质量需求、</a:t>
            </a:r>
            <a:r>
              <a:rPr lang="en-US" altLang="zh-CN" dirty="0"/>
              <a:t>F</a:t>
            </a:r>
            <a:r>
              <a:rPr lang="zh-CN" altLang="zh-CN" dirty="0"/>
              <a:t>约束、</a:t>
            </a:r>
            <a:r>
              <a:rPr lang="en-US" altLang="zh-CN" dirty="0"/>
              <a:t>G</a:t>
            </a:r>
            <a:r>
              <a:rPr lang="zh-CN" altLang="zh-CN" dirty="0"/>
              <a:t>对外接口、</a:t>
            </a:r>
            <a:r>
              <a:rPr lang="en-US" altLang="zh-CN" dirty="0"/>
              <a:t>H</a:t>
            </a:r>
            <a:r>
              <a:rPr lang="zh-CN" altLang="zh-CN" dirty="0"/>
              <a:t>数据需求、</a:t>
            </a:r>
            <a:r>
              <a:rPr lang="en-US" altLang="zh-CN" dirty="0"/>
              <a:t>I</a:t>
            </a:r>
            <a:r>
              <a:rPr lang="zh-CN" altLang="zh-CN" dirty="0"/>
              <a:t>过程需求、</a:t>
            </a:r>
            <a:r>
              <a:rPr lang="en-US" altLang="zh-CN" dirty="0"/>
              <a:t>J</a:t>
            </a:r>
            <a:r>
              <a:rPr lang="zh-CN" altLang="zh-CN" dirty="0"/>
              <a:t>项目需求、</a:t>
            </a:r>
            <a:r>
              <a:rPr lang="en-US" altLang="zh-CN" dirty="0"/>
              <a:t>K</a:t>
            </a:r>
            <a:r>
              <a:rPr lang="zh-CN" altLang="zh-CN" dirty="0"/>
              <a:t>其他需求（包括硬件需求、人力需求等）？</a:t>
            </a:r>
            <a:endParaRPr lang="zh-CN" altLang="zh-CN" sz="3600" dirty="0"/>
          </a:p>
          <a:p>
            <a:pPr lvl="1"/>
            <a:r>
              <a:rPr lang="zh-CN" altLang="zh-CN" dirty="0"/>
              <a:t>顺风打车软件系统要得到各级政府的认可，至少不能反对；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顺风打车软件需要在</a:t>
            </a:r>
            <a:r>
              <a:rPr lang="en-US" altLang="zh-CN" dirty="0"/>
              <a:t>3</a:t>
            </a:r>
            <a:r>
              <a:rPr lang="zh-CN" altLang="zh-CN" dirty="0"/>
              <a:t>个月内上线，</a:t>
            </a:r>
            <a:r>
              <a:rPr lang="en-US" altLang="zh-CN" dirty="0"/>
              <a:t>6</a:t>
            </a:r>
            <a:r>
              <a:rPr lang="zh-CN" altLang="zh-CN" dirty="0"/>
              <a:t>个月内完成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阶段开发；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顺风打车软件在上线后需要招聘运维专员，组建运营支持团队；</a:t>
            </a:r>
            <a:endParaRPr lang="zh-CN" altLang="zh-CN" sz="3200" dirty="0"/>
          </a:p>
          <a:p>
            <a:pPr lvl="1"/>
            <a:r>
              <a:rPr lang="zh-CN" altLang="zh-CN" dirty="0"/>
              <a:t>用户注册时的</a:t>
            </a:r>
            <a:r>
              <a:rPr lang="en-US" altLang="zh-CN" dirty="0"/>
              <a:t>ID</a:t>
            </a:r>
            <a:r>
              <a:rPr lang="zh-CN" altLang="zh-CN" dirty="0"/>
              <a:t>要求是手机号；</a:t>
            </a:r>
            <a:endParaRPr lang="zh-CN" altLang="zh-CN" sz="3200" dirty="0"/>
          </a:p>
          <a:p>
            <a:pPr lvl="1"/>
            <a:r>
              <a:rPr lang="zh-CN" altLang="zh-CN" dirty="0"/>
              <a:t>用户可以使用系统支付车资，可以选择使用现金支付，也可以使用网上支付；</a:t>
            </a:r>
            <a:endParaRPr lang="zh-CN" altLang="zh-CN" sz="3200" dirty="0"/>
          </a:p>
          <a:p>
            <a:pPr lvl="1"/>
            <a:r>
              <a:rPr lang="zh-CN" altLang="zh-CN" dirty="0"/>
              <a:t>系统支持支付宝和微信支付两种网上支付手段；</a:t>
            </a:r>
            <a:endParaRPr lang="zh-CN" altLang="zh-CN" sz="3200" dirty="0"/>
          </a:p>
          <a:p>
            <a:pPr lvl="1"/>
            <a:r>
              <a:rPr lang="zh-CN" altLang="zh-CN" dirty="0"/>
              <a:t>在用户发出叫车请求后，系统要在</a:t>
            </a:r>
            <a:r>
              <a:rPr lang="en-US" altLang="zh-CN" dirty="0"/>
              <a:t>10</a:t>
            </a:r>
            <a:r>
              <a:rPr lang="zh-CN" altLang="zh-CN" dirty="0"/>
              <a:t>秒内给出车辆分配结果，或者失败提醒；</a:t>
            </a:r>
            <a:endParaRPr lang="zh-CN" altLang="zh-CN" sz="3200" dirty="0"/>
          </a:p>
          <a:p>
            <a:pPr lvl="1"/>
            <a:r>
              <a:rPr lang="zh-CN" altLang="zh-CN" dirty="0"/>
              <a:t>网络通信延迟要低于</a:t>
            </a:r>
            <a:r>
              <a:rPr lang="en-US" altLang="zh-CN" dirty="0"/>
              <a:t>5</a:t>
            </a:r>
            <a:r>
              <a:rPr lang="zh-CN" altLang="zh-CN" dirty="0"/>
              <a:t>秒；</a:t>
            </a:r>
            <a:endParaRPr lang="zh-CN" altLang="zh-CN" sz="3200" dirty="0"/>
          </a:p>
          <a:p>
            <a:pPr lvl="1"/>
            <a:r>
              <a:rPr lang="en-US" altLang="zh-CN" dirty="0"/>
              <a:t>50</a:t>
            </a:r>
            <a:r>
              <a:rPr lang="zh-CN" altLang="zh-CN" dirty="0"/>
              <a:t>万台出租车和</a:t>
            </a:r>
            <a:r>
              <a:rPr lang="en-US" altLang="zh-CN" dirty="0"/>
              <a:t>100</a:t>
            </a:r>
            <a:r>
              <a:rPr lang="zh-CN" altLang="zh-CN" dirty="0"/>
              <a:t>万用户同时在线使用时，系统不能出现负载故障；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顺风打车软件可以运行在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两种主流移动系统上；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2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前景与范围</a:t>
            </a:r>
            <a:endParaRPr lang="en-US" altLang="zh-CN" dirty="0"/>
          </a:p>
          <a:p>
            <a:pPr lvl="1"/>
            <a:r>
              <a:rPr lang="zh-CN" altLang="en-US" dirty="0"/>
              <a:t>问题分析过程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前景和范围定义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目标分析</a:t>
            </a:r>
            <a:endParaRPr lang="en-US" altLang="zh-CN" dirty="0"/>
          </a:p>
          <a:p>
            <a:pPr lvl="1"/>
            <a:r>
              <a:rPr lang="zh-CN" altLang="en-US" dirty="0"/>
              <a:t>案例题（示例：第</a:t>
            </a:r>
            <a:r>
              <a:rPr lang="en-US" altLang="zh-CN" dirty="0"/>
              <a:t>5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涉众分析与硬数据采样</a:t>
            </a:r>
            <a:endParaRPr lang="en-US" altLang="zh-CN" dirty="0"/>
          </a:p>
          <a:p>
            <a:pPr lvl="1"/>
            <a:r>
              <a:rPr lang="zh-CN" altLang="en-US" dirty="0"/>
              <a:t>涉众分析过程</a:t>
            </a:r>
            <a:endParaRPr lang="en-US" altLang="zh-CN" dirty="0"/>
          </a:p>
          <a:p>
            <a:pPr lvl="1"/>
            <a:r>
              <a:rPr lang="zh-CN" altLang="en-US" dirty="0"/>
              <a:t>思考题与案例题（示例：第</a:t>
            </a:r>
            <a:r>
              <a:rPr lang="en-US" altLang="zh-CN" dirty="0"/>
              <a:t>6</a:t>
            </a:r>
            <a:r>
              <a:rPr lang="zh-CN" altLang="en-US" dirty="0"/>
              <a:t>章所有思考题与案例题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E0D973-5A71-4EC0-8033-5BC362D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EED8E6A1-E7EA-46A2-9DA1-589783387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525"/>
            <a:ext cx="8229600" cy="658494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业务需求主要是确定了项目的前景与范围</a:t>
            </a:r>
            <a:endParaRPr lang="en-US" altLang="zh-CN" dirty="0"/>
          </a:p>
          <a:p>
            <a:pPr lvl="1"/>
            <a:r>
              <a:rPr lang="zh-CN" altLang="en-US" dirty="0"/>
              <a:t>前景用于平衡冲突，范围用于划定界限</a:t>
            </a:r>
            <a:endParaRPr lang="en-US" altLang="zh-CN" dirty="0"/>
          </a:p>
          <a:p>
            <a:pPr lvl="1"/>
            <a:r>
              <a:rPr lang="zh-CN" altLang="en-US" dirty="0"/>
              <a:t>业务需求是用户需求和系统级需求的起点</a:t>
            </a:r>
            <a:endParaRPr lang="en-US" altLang="zh-CN" dirty="0"/>
          </a:p>
          <a:p>
            <a:pPr lvl="1"/>
            <a:r>
              <a:rPr lang="zh-CN" altLang="en-US" dirty="0"/>
              <a:t>业务需求一般会再细化为系统特性</a:t>
            </a:r>
            <a:endParaRPr lang="en-US" altLang="zh-CN" dirty="0"/>
          </a:p>
          <a:p>
            <a:pPr lvl="1"/>
            <a:r>
              <a:rPr lang="zh-CN" altLang="en-US" dirty="0"/>
              <a:t>业务需求的承载物是项目前景与范围文档</a:t>
            </a:r>
            <a:endParaRPr lang="en-US" altLang="zh-CN" dirty="0"/>
          </a:p>
          <a:p>
            <a:r>
              <a:rPr lang="zh-CN" altLang="en-US" dirty="0"/>
              <a:t>确定项目范围和前景：问题，目标，特性</a:t>
            </a:r>
          </a:p>
          <a:p>
            <a:pPr lvl="1"/>
            <a:r>
              <a:rPr lang="zh-CN" altLang="en-US" dirty="0"/>
              <a:t>问题分析，目标分析，业务流程分析</a:t>
            </a:r>
          </a:p>
          <a:p>
            <a:pPr lvl="1"/>
            <a:r>
              <a:rPr lang="zh-CN" altLang="en-US" dirty="0"/>
              <a:t>需求获取困难用户背景</a:t>
            </a:r>
            <a:r>
              <a:rPr lang="en-US" altLang="zh-CN" dirty="0"/>
              <a:t>/</a:t>
            </a:r>
            <a:r>
              <a:rPr lang="zh-CN" altLang="en-US" dirty="0"/>
              <a:t>立场不同，缺乏概括综合能力，有认知困境、越俎代庖、缺乏参与（太多</a:t>
            </a:r>
            <a:r>
              <a:rPr lang="en-US" altLang="zh-CN" dirty="0"/>
              <a:t>/</a:t>
            </a:r>
            <a:r>
              <a:rPr lang="zh-CN" altLang="en-US" dirty="0"/>
              <a:t>不愿</a:t>
            </a:r>
            <a:r>
              <a:rPr lang="en-US" altLang="zh-CN" dirty="0"/>
              <a:t>/</a:t>
            </a:r>
            <a:r>
              <a:rPr lang="zh-CN" altLang="en-US" dirty="0"/>
              <a:t>抵制</a:t>
            </a:r>
            <a:r>
              <a:rPr lang="en-US" altLang="zh-CN" dirty="0"/>
              <a:t>/</a:t>
            </a:r>
            <a:r>
              <a:rPr lang="zh-CN" altLang="en-US" dirty="0"/>
              <a:t>无明确用户）</a:t>
            </a:r>
            <a:endParaRPr lang="en-US" altLang="zh-CN" dirty="0"/>
          </a:p>
          <a:p>
            <a:r>
              <a:rPr lang="zh-CN" altLang="en-US" dirty="0"/>
              <a:t>涉众分析：影响系统和被系统影响的关键个体与团体（负责项目范围内的外界交互）</a:t>
            </a:r>
          </a:p>
          <a:p>
            <a:pPr lvl="1"/>
            <a:r>
              <a:rPr lang="zh-CN" altLang="en-US" dirty="0"/>
              <a:t>依据系统类型确定涉众分析的工作</a:t>
            </a:r>
          </a:p>
          <a:p>
            <a:pPr lvl="1"/>
            <a:r>
              <a:rPr lang="zh-CN" altLang="en-US" dirty="0"/>
              <a:t>涉众识别：先膨胀后收缩，检查列表，涉众网络</a:t>
            </a:r>
          </a:p>
          <a:p>
            <a:pPr lvl="1"/>
            <a:r>
              <a:rPr lang="zh-CN" altLang="en-US" dirty="0"/>
              <a:t>涉众描述：要求，输赢条件，力量与意愿，个人与工作特征</a:t>
            </a:r>
          </a:p>
          <a:p>
            <a:pPr lvl="1"/>
            <a:r>
              <a:rPr lang="zh-CN" altLang="en-US" dirty="0"/>
              <a:t>涉众评估：优先级，风险（兴趣</a:t>
            </a:r>
            <a:r>
              <a:rPr lang="en-US" altLang="zh-CN" dirty="0"/>
              <a:t>+</a:t>
            </a:r>
            <a:r>
              <a:rPr lang="zh-CN" altLang="en-US" dirty="0"/>
              <a:t>态度），共赢（总体</a:t>
            </a:r>
            <a:r>
              <a:rPr lang="en-US" altLang="zh-CN" dirty="0"/>
              <a:t>+</a:t>
            </a:r>
            <a:r>
              <a:rPr lang="zh-CN" altLang="en-US" dirty="0"/>
              <a:t>局部）</a:t>
            </a:r>
          </a:p>
          <a:p>
            <a:pPr lvl="1"/>
            <a:r>
              <a:rPr lang="zh-CN" altLang="en-US" dirty="0"/>
              <a:t>其它：涉众代表选择，参与策略，利用目标模型描述及评估涉众，利用主体依赖模型描述涉众互动，硬数据采样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F6689DB7-CC31-4301-824D-1538699CE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6218C2-4E5F-4B3A-91BB-7AA685ECAC76}" type="slidenum">
              <a:rPr lang="en-US" altLang="zh-CN" smtClean="0">
                <a:latin typeface="Garamond" panose="02020404030301010803" pitchFamily="18" charset="0"/>
              </a:rPr>
              <a:pPr/>
              <a:t>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9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7344591D-B5F1-48BA-B1D0-37BE6D65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81000"/>
          <a:ext cx="9002713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525951" imgH="5166259" progId="Visio.Drawing.11">
                  <p:embed/>
                </p:oleObj>
              </mc:Choice>
              <mc:Fallback>
                <p:oleObj name="Visio" r:id="rId3" imgW="7525951" imgH="5166259" progId="Visio.Drawing.11">
                  <p:embed/>
                  <p:pic>
                    <p:nvPicPr>
                      <p:cNvPr id="87044" name="对象 3">
                        <a:extLst>
                          <a:ext uri="{FF2B5EF4-FFF2-40B4-BE49-F238E27FC236}">
                            <a16:creationId xmlns:a16="http://schemas.microsoft.com/office/drawing/2014/main" id="{9287E733-7839-4644-A8E1-B5ACA33BE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9002713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需求获取展开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案例题：基本过程</a:t>
            </a:r>
            <a:endParaRPr lang="en-US" altLang="zh-CN" dirty="0"/>
          </a:p>
          <a:p>
            <a:r>
              <a:rPr lang="zh-CN" altLang="en-US" dirty="0"/>
              <a:t>思考题：场景方法</a:t>
            </a:r>
            <a:endParaRPr lang="en-US" altLang="zh-CN" dirty="0"/>
          </a:p>
          <a:p>
            <a:pPr lvl="1"/>
            <a:r>
              <a:rPr lang="zh-CN" altLang="en-US" dirty="0"/>
              <a:t>差异性？作用？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案例题：使用分析方法澄清场景</a:t>
            </a:r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4F1B05C7-0550-403E-B2BC-AD98C5645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CF75A90-0F49-496A-9128-ECED5E9B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需求获取的前半段</a:t>
            </a:r>
            <a:endParaRPr lang="en-US" altLang="zh-CN" sz="2400"/>
          </a:p>
          <a:p>
            <a:pPr lvl="1"/>
            <a:r>
              <a:rPr lang="zh-CN" altLang="en-US" sz="2000"/>
              <a:t>确定项目的前景与范围</a:t>
            </a:r>
            <a:endParaRPr lang="en-US" altLang="zh-CN" sz="2000"/>
          </a:p>
          <a:p>
            <a:pPr lvl="1"/>
            <a:r>
              <a:rPr lang="zh-CN" altLang="en-US" sz="2000"/>
              <a:t>涉众分析</a:t>
            </a:r>
            <a:endParaRPr lang="en-US" altLang="zh-CN" sz="2000"/>
          </a:p>
          <a:p>
            <a:endParaRPr lang="en-US" altLang="zh-CN" sz="100"/>
          </a:p>
          <a:p>
            <a:r>
              <a:rPr lang="zh-CN" altLang="en-US" sz="2400"/>
              <a:t>需求获取的后半段：基于场景</a:t>
            </a:r>
            <a:r>
              <a:rPr lang="en-US" altLang="zh-CN" sz="2400"/>
              <a:t>/</a:t>
            </a:r>
            <a:r>
              <a:rPr lang="zh-CN" altLang="en-US" sz="2400"/>
              <a:t>用例，结合获取手段，展开需求获取</a:t>
            </a:r>
            <a:endParaRPr lang="en-US" altLang="zh-CN" sz="2400"/>
          </a:p>
          <a:p>
            <a:pPr lvl="1"/>
            <a:r>
              <a:rPr lang="zh-CN" altLang="en-US" sz="2000"/>
              <a:t>场景：对系统和环境行为的局部描述</a:t>
            </a:r>
            <a:endParaRPr lang="en-US" altLang="zh-CN" sz="2000"/>
          </a:p>
          <a:p>
            <a:pPr lvl="1"/>
            <a:r>
              <a:rPr lang="zh-CN" altLang="en-US" sz="2000"/>
              <a:t>用例：相关场景集合的叙述性文本描述</a:t>
            </a:r>
            <a:endParaRPr lang="en-US" altLang="zh-CN" sz="1600"/>
          </a:p>
          <a:p>
            <a:pPr lvl="1"/>
            <a:r>
              <a:rPr lang="zh-CN" altLang="en-US" sz="2000"/>
              <a:t>场景</a:t>
            </a:r>
            <a:r>
              <a:rPr lang="en-US" altLang="zh-CN" sz="2000"/>
              <a:t>/</a:t>
            </a:r>
            <a:r>
              <a:rPr lang="zh-CN" altLang="en-US" sz="2000"/>
              <a:t>用例易于使用，有层次性，但为非结构化模型，不严谨</a:t>
            </a:r>
            <a:endParaRPr lang="en-US" altLang="zh-CN" sz="2000"/>
          </a:p>
          <a:p>
            <a:pPr lvl="1"/>
            <a:r>
              <a:rPr lang="zh-CN" altLang="en-US" sz="2000"/>
              <a:t>表达模式：静态的半结构化文本</a:t>
            </a:r>
            <a:endParaRPr lang="en-US" altLang="zh-CN" sz="2000"/>
          </a:p>
          <a:p>
            <a:pPr lvl="1"/>
            <a:r>
              <a:rPr lang="zh-CN" altLang="en-US" sz="2000"/>
              <a:t>目的：描述、探索、解释</a:t>
            </a:r>
            <a:endParaRPr lang="en-US" altLang="zh-CN" sz="2000"/>
          </a:p>
          <a:p>
            <a:pPr lvl="1"/>
            <a:r>
              <a:rPr lang="zh-CN" altLang="en-US" sz="2000"/>
              <a:t>获取流程：从前景范围出发，迭代展开，验证并维护得到的模型</a:t>
            </a:r>
            <a:endParaRPr lang="en-US" altLang="zh-CN" sz="2000"/>
          </a:p>
          <a:p>
            <a:pPr lvl="1"/>
            <a:r>
              <a:rPr lang="zh-CN" altLang="en-US" sz="2000"/>
              <a:t>用例图的包含、扩展、泛化关系，场景的生命周期</a:t>
            </a:r>
            <a:endParaRPr lang="en-US" altLang="zh-CN" sz="2000"/>
          </a:p>
          <a:p>
            <a:pPr lvl="1"/>
            <a:r>
              <a:rPr lang="zh-CN" altLang="en-US" sz="2000"/>
              <a:t>其余注意事项：结合多种表现形式，明确目标与范围，定义商业逻辑，引入领域专家审阅，多做整体重构，多验证等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5009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Microsoft Office PowerPoint</Application>
  <PresentationFormat>全屏显示(4:3)</PresentationFormat>
  <Paragraphs>163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Garamond</vt:lpstr>
      <vt:lpstr>等线</vt:lpstr>
      <vt:lpstr>宋体</vt:lpstr>
      <vt:lpstr>Arial</vt:lpstr>
      <vt:lpstr>Calibri</vt:lpstr>
      <vt:lpstr>Wingdings</vt:lpstr>
      <vt:lpstr>Office 主题</vt:lpstr>
      <vt:lpstr>Visio</vt:lpstr>
      <vt:lpstr>基本构成</vt:lpstr>
      <vt:lpstr>第2章 需求基础</vt:lpstr>
      <vt:lpstr>课程回顾</vt:lpstr>
      <vt:lpstr>PowerPoint 演示文稿</vt:lpstr>
      <vt:lpstr>PowerPoint 演示文稿</vt:lpstr>
      <vt:lpstr>PowerPoint 演示文稿</vt:lpstr>
      <vt:lpstr>PowerPoint 演示文稿</vt:lpstr>
      <vt:lpstr>7 需求获取展开</vt:lpstr>
      <vt:lpstr>课程回顾</vt:lpstr>
      <vt:lpstr>PowerPoint 演示文稿</vt:lpstr>
      <vt:lpstr>PowerPoint 演示文稿</vt:lpstr>
      <vt:lpstr>PowerPoint 演示文稿</vt:lpstr>
      <vt:lpstr>PowerPoint 演示文稿</vt:lpstr>
      <vt:lpstr>第11章 需求分析概述</vt:lpstr>
      <vt:lpstr>第14章 面向对象分析</vt:lpstr>
      <vt:lpstr>课程回顾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Kuang Hongyu</cp:lastModifiedBy>
  <cp:revision>24</cp:revision>
  <dcterms:created xsi:type="dcterms:W3CDTF">2012-11-05T09:37:27Z</dcterms:created>
  <dcterms:modified xsi:type="dcterms:W3CDTF">2018-11-21T03:05:05Z</dcterms:modified>
</cp:coreProperties>
</file>