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3" r:id="rId1"/>
  </p:sldMasterIdLst>
  <p:notesMasterIdLst>
    <p:notesMasterId r:id="rId24"/>
  </p:notesMasterIdLst>
  <p:sldIdLst>
    <p:sldId id="256" r:id="rId2"/>
    <p:sldId id="257" r:id="rId3"/>
    <p:sldId id="291" r:id="rId4"/>
    <p:sldId id="270" r:id="rId5"/>
    <p:sldId id="273" r:id="rId6"/>
    <p:sldId id="272" r:id="rId7"/>
    <p:sldId id="275" r:id="rId8"/>
    <p:sldId id="258" r:id="rId9"/>
    <p:sldId id="277" r:id="rId10"/>
    <p:sldId id="276" r:id="rId11"/>
    <p:sldId id="290" r:id="rId12"/>
    <p:sldId id="278" r:id="rId13"/>
    <p:sldId id="289" r:id="rId14"/>
    <p:sldId id="281" r:id="rId15"/>
    <p:sldId id="283" r:id="rId16"/>
    <p:sldId id="282" r:id="rId17"/>
    <p:sldId id="284" r:id="rId18"/>
    <p:sldId id="285" r:id="rId19"/>
    <p:sldId id="286" r:id="rId20"/>
    <p:sldId id="288" r:id="rId21"/>
    <p:sldId id="287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B4367"/>
    <a:srgbClr val="D32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5481" autoAdjust="0"/>
  </p:normalViewPr>
  <p:slideViewPr>
    <p:cSldViewPr snapToGrid="0" showGuides="1">
      <p:cViewPr varScale="1">
        <p:scale>
          <a:sx n="107" d="100"/>
          <a:sy n="107" d="100"/>
        </p:scale>
        <p:origin x="132" y="66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0CE20-4957-49A9-A26F-3461141D437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6285E-C96F-4748-A11D-B4A331395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4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39EEF-2743-4551-BBDB-D81D639D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310D17-1BBC-4997-A42B-FA068AAF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179" y="315045"/>
            <a:ext cx="9291145" cy="422622"/>
          </a:xfr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72C3F-6113-41B3-A467-B37A6835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D7A7B-89D3-44FD-A74C-CF98B397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D0006-A496-45A5-9636-3515DF55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8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7979D-ADB3-4442-A250-00D765F1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0C226-37BC-4BE1-9696-08945751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8F307-B722-4907-AB13-CD15B32F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93260-4477-49B3-82DA-7425E189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E3953-CF21-4000-B382-1B761A3F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7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9975E3-900F-4CB5-AC1C-AE40A3C6E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4B5AB-743C-46A0-88C2-A08B9D52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354B2-171D-46A5-965E-FA664A0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46E54-381F-4419-BEC9-266BC32E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E9192-C1CA-4B76-942D-EED40D3A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9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33320"/>
      </p:ext>
    </p:extLst>
  </p:cSld>
  <p:clrMapOvr>
    <a:masterClrMapping/>
  </p:clrMapOvr>
  <p:transition spd="slow" advClick="0" advTm="1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新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01321"/>
            <a:ext cx="5971645" cy="435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40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ED0FC039-3B5F-4606-9305-330AB6B8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301324"/>
            <a:ext cx="5863988" cy="4356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4A1388-5DD0-4A84-A539-0B69CC7489A2}"/>
              </a:ext>
            </a:extLst>
          </p:cNvPr>
          <p:cNvGrpSpPr/>
          <p:nvPr userDrawn="1"/>
        </p:nvGrpSpPr>
        <p:grpSpPr>
          <a:xfrm>
            <a:off x="10375842" y="6199538"/>
            <a:ext cx="1573468" cy="458810"/>
            <a:chOff x="4767015" y="3342958"/>
            <a:chExt cx="1573468" cy="45881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0EE7D14-1B15-4D49-AA90-6B7A3DA7D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34" y="3342958"/>
              <a:ext cx="1557549" cy="2608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1441E6-432C-40B3-9B8E-1DBC734F2413}"/>
                </a:ext>
              </a:extLst>
            </p:cNvPr>
            <p:cNvSpPr txBox="1"/>
            <p:nvPr/>
          </p:nvSpPr>
          <p:spPr>
            <a:xfrm>
              <a:off x="4767015" y="3524769"/>
              <a:ext cx="1573468" cy="276999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   环   科   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6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A115-6B61-4738-A42B-B026CC76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CA5AFB-256D-449C-99C8-8EC555C3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C42BE8-BCBC-4E4C-A538-D4D1F97D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62F4E4-5AC2-48C0-B80A-2220BDCA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F474-CA62-4074-AA18-D373E388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AB1A5-28F1-4F9B-8677-2204C5EB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C9BF0-5CC2-4DFE-B7F8-127E415F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4D7ED-BFDD-4257-A2A6-C1D53B9E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745E7-4F32-490F-B04D-09431084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FA90-FDEB-4561-96B0-F7F1EB75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B250A-D708-4660-8B8B-C61B9BAB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E6ABE-ECFF-4EB4-9532-565A5C18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A0BD5-440E-4ECA-BD93-ADCECAB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D9D02-A6FF-49D0-B15D-04D8ABF7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CC96-E2DA-4110-A2ED-6770EF7C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1D451-32A6-4A7E-8410-CFBFE932C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F75DC2-1229-4092-B552-592DD5DE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3BFA8-1F93-4F8F-8845-20EC9502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99B41-F99E-4DFB-99DD-CC3EFC1F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F65B9-130F-4C6B-8BBE-90915517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0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4AD68-F1E3-44FA-A529-80B6C87D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81DB0-A760-45EF-9CA6-E62503F8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3CFE7-0B4E-4697-884F-8B58C1A2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FAD6BE-38CC-4449-9F3B-C674EF2D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216175-1920-46DE-B73B-55BE45632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B0399A-0FE3-440A-AA26-F3C511C8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10FD2-477D-40B1-89AE-1622321F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7CAC7B-635C-4E18-8BBD-72DC7B3D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88ED1-89D6-44E6-AE66-1508F71D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A055FE-B9AC-45AA-8007-A68B8A69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CF297-81CB-47E4-B6CD-DC0D5685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92B5A-BADA-4670-B229-E66B2A93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3B9CB-A744-4967-B6ED-065EB27B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D7F5E-CA63-4318-883B-EE4DBAA1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41D89-2946-4EEB-92AD-852C5021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2F20A-9C18-4711-B28E-70437FD6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66F29-A9AD-43EF-812C-0BCAB953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9FF56-FBED-4CF6-AF8F-FB64E2B8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5D842-AE8A-490A-8473-8C276EB5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5302E-CE68-420E-A15A-82C0C432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C9277-442F-4796-94A5-D53487E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2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C0412-6600-4767-9332-DA046FB5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839146-7E1C-4BFF-9E29-0DE2F7CE3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6F192-43B4-4B36-9ACC-FA9DD249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75AEF-B18D-4599-B858-CD5F96B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C179F-702D-4B36-9627-2AD83E0A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8981B-7B71-4FDF-B6A7-D63AC8D3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950F5-A159-448F-AEC1-2A3CC8C7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B5DD5-EEF5-4F9E-B0FA-7A82A61FD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19D3-B8D9-4DFD-AC0C-887F645083A9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8B630-F3E4-4714-B214-9B1D5EC46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EB819-4CAF-4D6C-AF24-5977529E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A637-97E7-4C9F-88DC-C7B829C6D6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8">
            <a:extLst>
              <a:ext uri="{FF2B5EF4-FFF2-40B4-BE49-F238E27FC236}">
                <a16:creationId xmlns:a16="http://schemas.microsoft.com/office/drawing/2014/main" id="{A76D67E7-8F92-4498-BDA9-447334D2855A}"/>
              </a:ext>
            </a:extLst>
          </p:cNvPr>
          <p:cNvSpPr/>
          <p:nvPr userDrawn="1"/>
        </p:nvSpPr>
        <p:spPr>
          <a:xfrm rot="10800000" flipV="1">
            <a:off x="220717" y="291683"/>
            <a:ext cx="11987651" cy="434118"/>
          </a:xfrm>
          <a:custGeom>
            <a:avLst/>
            <a:gdLst>
              <a:gd name="connsiteX0" fmla="*/ 0 w 10938932"/>
              <a:gd name="connsiteY0" fmla="*/ 0 h 434116"/>
              <a:gd name="connsiteX1" fmla="*/ 10938932 w 10938932"/>
              <a:gd name="connsiteY1" fmla="*/ 0 h 434116"/>
              <a:gd name="connsiteX2" fmla="*/ 10938932 w 10938932"/>
              <a:gd name="connsiteY2" fmla="*/ 434116 h 434116"/>
              <a:gd name="connsiteX3" fmla="*/ 0 w 10938932"/>
              <a:gd name="connsiteY3" fmla="*/ 434116 h 434116"/>
              <a:gd name="connsiteX4" fmla="*/ 0 w 10938932"/>
              <a:gd name="connsiteY4" fmla="*/ 0 h 434116"/>
              <a:gd name="connsiteX0" fmla="*/ 1648177 w 10938932"/>
              <a:gd name="connsiteY0" fmla="*/ 0 h 434116"/>
              <a:gd name="connsiteX1" fmla="*/ 10938932 w 10938932"/>
              <a:gd name="connsiteY1" fmla="*/ 0 h 434116"/>
              <a:gd name="connsiteX2" fmla="*/ 10938932 w 10938932"/>
              <a:gd name="connsiteY2" fmla="*/ 434116 h 434116"/>
              <a:gd name="connsiteX3" fmla="*/ 0 w 10938932"/>
              <a:gd name="connsiteY3" fmla="*/ 434116 h 434116"/>
              <a:gd name="connsiteX4" fmla="*/ 1648177 w 10938932"/>
              <a:gd name="connsiteY4" fmla="*/ 0 h 434116"/>
              <a:gd name="connsiteX0" fmla="*/ 0 w 10946088"/>
              <a:gd name="connsiteY0" fmla="*/ 12032 h 434116"/>
              <a:gd name="connsiteX1" fmla="*/ 10946088 w 10946088"/>
              <a:gd name="connsiteY1" fmla="*/ 0 h 434116"/>
              <a:gd name="connsiteX2" fmla="*/ 10946088 w 10946088"/>
              <a:gd name="connsiteY2" fmla="*/ 434116 h 434116"/>
              <a:gd name="connsiteX3" fmla="*/ 7156 w 10946088"/>
              <a:gd name="connsiteY3" fmla="*/ 434116 h 434116"/>
              <a:gd name="connsiteX4" fmla="*/ 0 w 10946088"/>
              <a:gd name="connsiteY4" fmla="*/ 12032 h 4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6088" h="434116">
                <a:moveTo>
                  <a:pt x="0" y="12032"/>
                </a:moveTo>
                <a:lnTo>
                  <a:pt x="10946088" y="0"/>
                </a:lnTo>
                <a:lnTo>
                  <a:pt x="10946088" y="434116"/>
                </a:lnTo>
                <a:lnTo>
                  <a:pt x="7156" y="434116"/>
                </a:lnTo>
                <a:lnTo>
                  <a:pt x="0" y="12032"/>
                </a:lnTo>
                <a:close/>
              </a:path>
            </a:pathLst>
          </a:custGeom>
          <a:gradFill flip="none" rotWithShape="0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B4367"/>
              </a:gs>
            </a:gsLst>
            <a:lin ang="10800000" scaled="0"/>
            <a:tileRect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20F8ED-1539-4ED4-8D50-EEEADED8FDF3}"/>
              </a:ext>
            </a:extLst>
          </p:cNvPr>
          <p:cNvSpPr/>
          <p:nvPr userDrawn="1"/>
        </p:nvSpPr>
        <p:spPr>
          <a:xfrm>
            <a:off x="0" y="291678"/>
            <a:ext cx="136634" cy="435600"/>
          </a:xfrm>
          <a:prstGeom prst="rect">
            <a:avLst/>
          </a:prstGeom>
          <a:solidFill>
            <a:srgbClr val="D32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C1D922-BB8F-4B67-8F5A-DB1316EE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7" y="313195"/>
            <a:ext cx="10515600" cy="41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406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5A8A56B5-26DB-4842-9B23-0DD4FA627657}"/>
              </a:ext>
            </a:extLst>
          </p:cNvPr>
          <p:cNvSpPr txBox="1"/>
          <p:nvPr/>
        </p:nvSpPr>
        <p:spPr>
          <a:xfrm>
            <a:off x="2855537" y="2344116"/>
            <a:ext cx="6480000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42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</a:t>
            </a:r>
            <a:r>
              <a:rPr lang="en-US" altLang="zh-CN" sz="42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ETL</a:t>
            </a:r>
            <a:r>
              <a:rPr lang="zh-CN" altLang="en-US" sz="42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  <a:r>
              <a:rPr lang="en-US" altLang="zh-CN" sz="4200" b="1" dirty="0" err="1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Sqoop</a:t>
            </a:r>
            <a:endParaRPr lang="zh-CN" altLang="en-US" sz="4200" b="1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52D4453-E75E-4E18-8D93-AE8088505CFA}"/>
              </a:ext>
            </a:extLst>
          </p:cNvPr>
          <p:cNvGrpSpPr/>
          <p:nvPr/>
        </p:nvGrpSpPr>
        <p:grpSpPr>
          <a:xfrm>
            <a:off x="5309266" y="6142828"/>
            <a:ext cx="1573468" cy="458810"/>
            <a:chOff x="4767015" y="3342958"/>
            <a:chExt cx="1573468" cy="45881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29F9DE8-508A-4215-99F1-A35A719614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34" y="3342958"/>
              <a:ext cx="1557549" cy="260834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4411514-061D-4321-B7A3-2A61430B41B7}"/>
                </a:ext>
              </a:extLst>
            </p:cNvPr>
            <p:cNvSpPr txBox="1"/>
            <p:nvPr/>
          </p:nvSpPr>
          <p:spPr>
            <a:xfrm>
              <a:off x="4767015" y="3524769"/>
              <a:ext cx="1573468" cy="276999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   环   科   技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E9E92F2-BA59-4177-9B2C-512DBA8E1699}"/>
              </a:ext>
            </a:extLst>
          </p:cNvPr>
          <p:cNvSpPr/>
          <p:nvPr/>
        </p:nvSpPr>
        <p:spPr>
          <a:xfrm>
            <a:off x="5781409" y="3165629"/>
            <a:ext cx="629181" cy="75879"/>
          </a:xfrm>
          <a:prstGeom prst="rect">
            <a:avLst/>
          </a:prstGeom>
          <a:solidFill>
            <a:srgbClr val="D32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4F62E0-C0C9-4AE5-AB22-BB052A92518A}"/>
              </a:ext>
            </a:extLst>
          </p:cNvPr>
          <p:cNvSpPr txBox="1"/>
          <p:nvPr/>
        </p:nvSpPr>
        <p:spPr>
          <a:xfrm>
            <a:off x="4316943" y="3465127"/>
            <a:ext cx="358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庞 磊  </a:t>
            </a:r>
            <a:r>
              <a:rPr lang="en-US" altLang="zh-CN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fld id="{C0A59ADF-067B-4675-909D-C40CF9B18243}" type="datetime6">
              <a:rPr lang="zh-CN" altLang="en-US" smtClean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2020年10月</a:t>
            </a:fld>
            <a:endParaRPr lang="zh-CN" altLang="en-US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1490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原理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数据导出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623189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Hadoop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RDBMS</a:t>
            </a:r>
          </a:p>
          <a:p>
            <a:pPr marL="282575" lvl="1" indent="161925">
              <a:lnSpc>
                <a:spcPct val="180000"/>
              </a:lnSpc>
              <a:spcBef>
                <a:spcPts val="0"/>
              </a:spcBef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BF1A6B6-E925-42E4-8EBD-D2C55C23C655}"/>
              </a:ext>
            </a:extLst>
          </p:cNvPr>
          <p:cNvGrpSpPr>
            <a:grpSpLocks noChangeAspect="1"/>
          </p:cNvGrpSpPr>
          <p:nvPr/>
        </p:nvGrpSpPr>
        <p:grpSpPr>
          <a:xfrm>
            <a:off x="2191904" y="1521620"/>
            <a:ext cx="7547318" cy="4981382"/>
            <a:chOff x="1115263" y="662831"/>
            <a:chExt cx="6301537" cy="4159141"/>
          </a:xfrm>
        </p:grpSpPr>
        <p:sp>
          <p:nvSpPr>
            <p:cNvPr id="33" name="流程图: 磁盘 32">
              <a:extLst>
                <a:ext uri="{FF2B5EF4-FFF2-40B4-BE49-F238E27FC236}">
                  <a16:creationId xmlns:a16="http://schemas.microsoft.com/office/drawing/2014/main" id="{4911427A-F36A-4809-B6B6-763FE81D7D10}"/>
                </a:ext>
              </a:extLst>
            </p:cNvPr>
            <p:cNvSpPr/>
            <p:nvPr/>
          </p:nvSpPr>
          <p:spPr bwMode="auto">
            <a:xfrm>
              <a:off x="2260600" y="2332772"/>
              <a:ext cx="1016000" cy="110490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RDBMS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圆角矩形 2">
              <a:extLst>
                <a:ext uri="{FF2B5EF4-FFF2-40B4-BE49-F238E27FC236}">
                  <a16:creationId xmlns:a16="http://schemas.microsoft.com/office/drawing/2014/main" id="{D8B785B8-4E7F-4D8E-8D69-8BEB1CD8F54A}"/>
                </a:ext>
              </a:extLst>
            </p:cNvPr>
            <p:cNvSpPr/>
            <p:nvPr/>
          </p:nvSpPr>
          <p:spPr bwMode="auto">
            <a:xfrm>
              <a:off x="4229100" y="20787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/>
                <a:t>MAP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圆角矩形 6">
              <a:extLst>
                <a:ext uri="{FF2B5EF4-FFF2-40B4-BE49-F238E27FC236}">
                  <a16:creationId xmlns:a16="http://schemas.microsoft.com/office/drawing/2014/main" id="{2C5829DF-401B-4F9C-974D-3CC637D80D51}"/>
                </a:ext>
              </a:extLst>
            </p:cNvPr>
            <p:cNvSpPr/>
            <p:nvPr/>
          </p:nvSpPr>
          <p:spPr bwMode="auto">
            <a:xfrm>
              <a:off x="4229100" y="12405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36" name="圆角矩形 7">
              <a:extLst>
                <a:ext uri="{FF2B5EF4-FFF2-40B4-BE49-F238E27FC236}">
                  <a16:creationId xmlns:a16="http://schemas.microsoft.com/office/drawing/2014/main" id="{3F1F6F16-B288-4828-A3EB-3257C78CB1A4}"/>
                </a:ext>
              </a:extLst>
            </p:cNvPr>
            <p:cNvSpPr/>
            <p:nvPr/>
          </p:nvSpPr>
          <p:spPr bwMode="auto">
            <a:xfrm>
              <a:off x="4229100" y="37678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/>
                <a:t>MAP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圆角矩形 8">
              <a:extLst>
                <a:ext uri="{FF2B5EF4-FFF2-40B4-BE49-F238E27FC236}">
                  <a16:creationId xmlns:a16="http://schemas.microsoft.com/office/drawing/2014/main" id="{B4FDB43E-CB97-4C91-B096-FBBF9A1F0D90}"/>
                </a:ext>
              </a:extLst>
            </p:cNvPr>
            <p:cNvSpPr/>
            <p:nvPr/>
          </p:nvSpPr>
          <p:spPr bwMode="auto">
            <a:xfrm>
              <a:off x="4229100" y="29296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38" name="折角形 9">
              <a:extLst>
                <a:ext uri="{FF2B5EF4-FFF2-40B4-BE49-F238E27FC236}">
                  <a16:creationId xmlns:a16="http://schemas.microsoft.com/office/drawing/2014/main" id="{1537CC8F-2B34-459E-AD69-31F6A40E3FAE}"/>
                </a:ext>
              </a:extLst>
            </p:cNvPr>
            <p:cNvSpPr/>
            <p:nvPr/>
          </p:nvSpPr>
          <p:spPr bwMode="auto">
            <a:xfrm>
              <a:off x="6273800" y="12405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折角形 10">
              <a:extLst>
                <a:ext uri="{FF2B5EF4-FFF2-40B4-BE49-F238E27FC236}">
                  <a16:creationId xmlns:a16="http://schemas.microsoft.com/office/drawing/2014/main" id="{BC8A40CB-AF7B-4B91-9CD1-F550A45D7B48}"/>
                </a:ext>
              </a:extLst>
            </p:cNvPr>
            <p:cNvSpPr/>
            <p:nvPr/>
          </p:nvSpPr>
          <p:spPr bwMode="auto">
            <a:xfrm>
              <a:off x="6273800" y="20787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折角形 11">
              <a:extLst>
                <a:ext uri="{FF2B5EF4-FFF2-40B4-BE49-F238E27FC236}">
                  <a16:creationId xmlns:a16="http://schemas.microsoft.com/office/drawing/2014/main" id="{F21224BF-9D5E-4877-AADF-6F4AEAB4FDD5}"/>
                </a:ext>
              </a:extLst>
            </p:cNvPr>
            <p:cNvSpPr/>
            <p:nvPr/>
          </p:nvSpPr>
          <p:spPr bwMode="auto">
            <a:xfrm>
              <a:off x="6273800" y="29296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折角形 12">
              <a:extLst>
                <a:ext uri="{FF2B5EF4-FFF2-40B4-BE49-F238E27FC236}">
                  <a16:creationId xmlns:a16="http://schemas.microsoft.com/office/drawing/2014/main" id="{72E9A16F-2DC0-4BA9-825D-5BC87C48C500}"/>
                </a:ext>
              </a:extLst>
            </p:cNvPr>
            <p:cNvSpPr/>
            <p:nvPr/>
          </p:nvSpPr>
          <p:spPr bwMode="auto">
            <a:xfrm>
              <a:off x="6273800" y="37805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29CBF93-7FEA-450B-B919-BE135426425C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 bwMode="auto">
            <a:xfrm>
              <a:off x="5461000" y="15707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E94C490-56D0-4B74-A56E-17299430860B}"/>
                </a:ext>
              </a:extLst>
            </p:cNvPr>
            <p:cNvCxnSpPr/>
            <p:nvPr/>
          </p:nvCxnSpPr>
          <p:spPr bwMode="auto">
            <a:xfrm>
              <a:off x="5461000" y="24089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95A85D1-DDC9-4B6F-BE0C-E3866CBB7ADD}"/>
                </a:ext>
              </a:extLst>
            </p:cNvPr>
            <p:cNvCxnSpPr/>
            <p:nvPr/>
          </p:nvCxnSpPr>
          <p:spPr bwMode="auto">
            <a:xfrm>
              <a:off x="5461000" y="32598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756BAC7-C229-49CE-878D-CEDE9ABE1801}"/>
                </a:ext>
              </a:extLst>
            </p:cNvPr>
            <p:cNvCxnSpPr/>
            <p:nvPr/>
          </p:nvCxnSpPr>
          <p:spPr bwMode="auto">
            <a:xfrm>
              <a:off x="5461000" y="40726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圆角矩形 18">
              <a:extLst>
                <a:ext uri="{FF2B5EF4-FFF2-40B4-BE49-F238E27FC236}">
                  <a16:creationId xmlns:a16="http://schemas.microsoft.com/office/drawing/2014/main" id="{A99E5D1F-BE90-46BF-965B-FAE84793C209}"/>
                </a:ext>
              </a:extLst>
            </p:cNvPr>
            <p:cNvSpPr/>
            <p:nvPr/>
          </p:nvSpPr>
          <p:spPr bwMode="auto">
            <a:xfrm>
              <a:off x="3937000" y="745272"/>
              <a:ext cx="3479800" cy="40767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3C4F53F4-CF3A-43E2-8958-BC06E9731D57}"/>
                </a:ext>
              </a:extLst>
            </p:cNvPr>
            <p:cNvSpPr txBox="1"/>
            <p:nvPr/>
          </p:nvSpPr>
          <p:spPr>
            <a:xfrm>
              <a:off x="1115263" y="1456595"/>
              <a:ext cx="1473987" cy="308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Sqoop export</a:t>
              </a:r>
              <a:endParaRPr lang="zh-CN" altLang="en-US" dirty="0"/>
            </a:p>
          </p:txBody>
        </p:sp>
        <p:cxnSp>
          <p:nvCxnSpPr>
            <p:cNvPr id="48" name="曲线连接符 21">
              <a:extLst>
                <a:ext uri="{FF2B5EF4-FFF2-40B4-BE49-F238E27FC236}">
                  <a16:creationId xmlns:a16="http://schemas.microsoft.com/office/drawing/2014/main" id="{3CE769F1-0151-45D8-B85E-73A94402BF1C}"/>
                </a:ext>
              </a:extLst>
            </p:cNvPr>
            <p:cNvCxnSpPr>
              <a:endCxn id="33" idx="2"/>
            </p:cNvCxnSpPr>
            <p:nvPr/>
          </p:nvCxnSpPr>
          <p:spPr bwMode="auto">
            <a:xfrm rot="16200000" flipH="1">
              <a:off x="1470204" y="2094826"/>
              <a:ext cx="1110892" cy="469900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39">
              <a:extLst>
                <a:ext uri="{FF2B5EF4-FFF2-40B4-BE49-F238E27FC236}">
                  <a16:creationId xmlns:a16="http://schemas.microsoft.com/office/drawing/2014/main" id="{430701CD-4F1C-4CA5-BF99-EC8230A93AEA}"/>
                </a:ext>
              </a:extLst>
            </p:cNvPr>
            <p:cNvSpPr txBox="1"/>
            <p:nvPr/>
          </p:nvSpPr>
          <p:spPr>
            <a:xfrm>
              <a:off x="1682386" y="2005854"/>
              <a:ext cx="1530351" cy="30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1.</a:t>
              </a:r>
              <a:r>
                <a:rPr lang="zh-CN" altLang="en-US"/>
                <a:t>获取元数据</a:t>
              </a:r>
              <a:endParaRPr lang="zh-CN" altLang="en-US" dirty="0"/>
            </a:p>
          </p:txBody>
        </p:sp>
        <p:sp>
          <p:nvSpPr>
            <p:cNvPr id="50" name="TextBox 40">
              <a:extLst>
                <a:ext uri="{FF2B5EF4-FFF2-40B4-BE49-F238E27FC236}">
                  <a16:creationId xmlns:a16="http://schemas.microsoft.com/office/drawing/2014/main" id="{B9D853A6-EFEC-4DD1-B005-286CC50917E3}"/>
                </a:ext>
              </a:extLst>
            </p:cNvPr>
            <p:cNvSpPr txBox="1"/>
            <p:nvPr/>
          </p:nvSpPr>
          <p:spPr>
            <a:xfrm>
              <a:off x="2075983" y="662831"/>
              <a:ext cx="1457619" cy="30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2.</a:t>
              </a:r>
              <a:r>
                <a:rPr lang="zh-CN" altLang="en-US" dirty="0"/>
                <a:t>提交</a:t>
              </a:r>
              <a:r>
                <a:rPr lang="en-US" altLang="zh-CN" dirty="0"/>
                <a:t>Map</a:t>
              </a:r>
              <a:r>
                <a:rPr lang="zh-CN" altLang="en-US" dirty="0"/>
                <a:t>任务</a:t>
              </a:r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EC1E6FFD-461F-4FE5-A3F6-9BC7557A34DE}"/>
                </a:ext>
              </a:extLst>
            </p:cNvPr>
            <p:cNvSpPr txBox="1"/>
            <p:nvPr/>
          </p:nvSpPr>
          <p:spPr>
            <a:xfrm>
              <a:off x="5001887" y="4479072"/>
              <a:ext cx="1568450" cy="30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Hadoop</a:t>
              </a:r>
              <a:r>
                <a:rPr lang="zh-CN" altLang="en-US"/>
                <a:t>集群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67C5CF-9E51-4DD3-B5C9-55DB2C73504C}"/>
                </a:ext>
              </a:extLst>
            </p:cNvPr>
            <p:cNvSpPr/>
            <p:nvPr/>
          </p:nvSpPr>
          <p:spPr>
            <a:xfrm>
              <a:off x="4295769" y="870724"/>
              <a:ext cx="1106156" cy="308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Sqoop</a:t>
              </a:r>
              <a:r>
                <a:rPr lang="zh-CN" altLang="en-US" dirty="0"/>
                <a:t>任务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6D7377-2659-4A7D-8E87-91F14EF25DED}"/>
                </a:ext>
              </a:extLst>
            </p:cNvPr>
            <p:cNvSpPr/>
            <p:nvPr/>
          </p:nvSpPr>
          <p:spPr>
            <a:xfrm>
              <a:off x="6180387" y="870724"/>
              <a:ext cx="1019236" cy="308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HDFS</a:t>
              </a:r>
              <a:r>
                <a:rPr lang="zh-CN" altLang="en-US" dirty="0"/>
                <a:t>文件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C207094-522D-4832-8E48-DD0A340A5432}"/>
                </a:ext>
              </a:extLst>
            </p:cNvPr>
            <p:cNvCxnSpPr>
              <a:endCxn id="35" idx="1"/>
            </p:cNvCxnSpPr>
            <p:nvPr/>
          </p:nvCxnSpPr>
          <p:spPr bwMode="auto">
            <a:xfrm flipV="1">
              <a:off x="3276600" y="1570772"/>
              <a:ext cx="952500" cy="10763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210809A-1BBB-4281-A09E-45D2987A92C8}"/>
                </a:ext>
              </a:extLst>
            </p:cNvPr>
            <p:cNvCxnSpPr>
              <a:stCxn id="33" idx="4"/>
              <a:endCxn id="34" idx="1"/>
            </p:cNvCxnSpPr>
            <p:nvPr/>
          </p:nvCxnSpPr>
          <p:spPr bwMode="auto">
            <a:xfrm flipV="1">
              <a:off x="3276600" y="2408972"/>
              <a:ext cx="952500" cy="4762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9754CED-ECBE-4DF8-8282-0569B6FC9265}"/>
                </a:ext>
              </a:extLst>
            </p:cNvPr>
            <p:cNvCxnSpPr>
              <a:endCxn id="37" idx="1"/>
            </p:cNvCxnSpPr>
            <p:nvPr/>
          </p:nvCxnSpPr>
          <p:spPr bwMode="auto">
            <a:xfrm>
              <a:off x="3276600" y="3072547"/>
              <a:ext cx="952500" cy="1873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11C74FF-DE72-436E-8CF7-F127E0459992}"/>
                </a:ext>
              </a:extLst>
            </p:cNvPr>
            <p:cNvCxnSpPr>
              <a:endCxn id="36" idx="1"/>
            </p:cNvCxnSpPr>
            <p:nvPr/>
          </p:nvCxnSpPr>
          <p:spPr bwMode="auto">
            <a:xfrm>
              <a:off x="3276600" y="3259872"/>
              <a:ext cx="952500" cy="838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曲线连接符 57">
              <a:extLst>
                <a:ext uri="{FF2B5EF4-FFF2-40B4-BE49-F238E27FC236}">
                  <a16:creationId xmlns:a16="http://schemas.microsoft.com/office/drawing/2014/main" id="{508D6427-C448-4BEC-AB00-00C6439F68E9}"/>
                </a:ext>
              </a:extLst>
            </p:cNvPr>
            <p:cNvCxnSpPr>
              <a:stCxn id="47" idx="0"/>
            </p:cNvCxnSpPr>
            <p:nvPr/>
          </p:nvCxnSpPr>
          <p:spPr bwMode="auto">
            <a:xfrm rot="5400000" flipH="1" flipV="1">
              <a:off x="2715755" y="93758"/>
              <a:ext cx="499340" cy="222633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81982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DECC99B-B714-4344-AFD6-8558D8CE56DF}"/>
              </a:ext>
            </a:extLst>
          </p:cNvPr>
          <p:cNvSpPr/>
          <p:nvPr/>
        </p:nvSpPr>
        <p:spPr>
          <a:xfrm>
            <a:off x="5345986" y="1054329"/>
            <a:ext cx="1500028" cy="1500028"/>
          </a:xfrm>
          <a:prstGeom prst="ellipse">
            <a:avLst/>
          </a:prstGeom>
          <a:solidFill>
            <a:srgbClr val="1B43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93A15-C8D4-439D-AB8D-F726AB4E343F}"/>
              </a:ext>
            </a:extLst>
          </p:cNvPr>
          <p:cNvSpPr txBox="1"/>
          <p:nvPr/>
        </p:nvSpPr>
        <p:spPr>
          <a:xfrm>
            <a:off x="4010119" y="2731108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Sqoop</a:t>
            </a:r>
            <a:r>
              <a:rPr kumimoji="0" lang="zh-CN" altLang="en-US" sz="3400" b="1" i="0" u="none" strike="noStrike" kern="1200" cap="none" spc="0" normalizeH="0" baseline="0" noProof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使用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DD222131-BC01-43D3-997F-39159E05388C}"/>
              </a:ext>
            </a:extLst>
          </p:cNvPr>
          <p:cNvSpPr txBox="1"/>
          <p:nvPr/>
        </p:nvSpPr>
        <p:spPr>
          <a:xfrm>
            <a:off x="5239827" y="1540313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chapter </a:t>
            </a:r>
          </a:p>
        </p:txBody>
      </p:sp>
      <p:sp>
        <p:nvSpPr>
          <p:cNvPr id="8" name="文本框 36">
            <a:extLst>
              <a:ext uri="{FF2B5EF4-FFF2-40B4-BE49-F238E27FC236}">
                <a16:creationId xmlns:a16="http://schemas.microsoft.com/office/drawing/2014/main" id="{007415B1-AC45-45D0-BC2A-4E6BED05BC81}"/>
              </a:ext>
            </a:extLst>
          </p:cNvPr>
          <p:cNvSpPr txBox="1"/>
          <p:nvPr/>
        </p:nvSpPr>
        <p:spPr>
          <a:xfrm>
            <a:off x="5421897" y="3528000"/>
            <a:ext cx="1348206" cy="13157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安装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基本用法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进阶用法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565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安装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4682569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安装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TDH Client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（集成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Sqoop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TDH Client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Transwarp Manager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下载客户端（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tdh-client.tar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），并解压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TDH Client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初始化：执行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TDH Client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init.sh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脚本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安装开源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Sqoop</a:t>
            </a: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RedHat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yum install sqoop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Suse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zypper install sqoop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准备数据库驱动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驱动（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mysql-connector-java-5.1.31.jar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）拷贝到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TDH Client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sqoop/lib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测试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执行以下命令，若正常列出数据库，则说明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Sqoop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安装成功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972000" y="5577448"/>
            <a:ext cx="10260000" cy="7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列出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中的所有数据库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list-databases --connect jdbc:mysql://192.168.0.123:3316/ --username root --password transwarp</a:t>
            </a:r>
          </a:p>
        </p:txBody>
      </p:sp>
    </p:spTree>
    <p:extLst>
      <p:ext uri="{BB962C8B-B14F-4D97-AF65-F5344CB8AC3E}">
        <p14:creationId xmlns:p14="http://schemas.microsoft.com/office/powerpoint/2010/main" val="14554370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基本用法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1477328"/>
          </a:xfrm>
          <a:prstGeom prst="rect">
            <a:avLst/>
          </a:prstGeom>
        </p:spPr>
        <p:txBody>
          <a:bodyPr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命令的两种形式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972000" y="2376059"/>
            <a:ext cx="10260000" cy="1059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列出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中的所有数据库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list-databases --connect jdbc:mysql://192.168.0.123:3316/ --username root --password transwarp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--options-file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/users/homer/work/import.txt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972000" y="3615279"/>
            <a:ext cx="10260000" cy="2582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import.txt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list-databases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--connect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jdbc:mysql://192.168.0.123:3316/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--username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--password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transwarp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452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基本用法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6350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RDBMS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的所有数据库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390110" y="1531916"/>
            <a:ext cx="5400000" cy="502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明文密码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list-databases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--password transwarp</a:t>
            </a:r>
          </a:p>
          <a:p>
            <a:pPr fontAlgn="base">
              <a:lnSpc>
                <a:spcPct val="110000"/>
              </a:lnSpc>
              <a:spcBef>
                <a:spcPts val="12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手工输入密码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list-databases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-P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ts val="12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密码文件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list-databases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--password-file file:/root/pwd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108774981"/>
              </p:ext>
            </p:extLst>
          </p:nvPr>
        </p:nvGraphicFramePr>
        <p:xfrm>
          <a:off x="6044534" y="1531917"/>
          <a:ext cx="5759539" cy="2928240"/>
        </p:xfrm>
        <a:graphic>
          <a:graphicData uri="http://schemas.openxmlformats.org/drawingml/2006/table">
            <a:tbl>
              <a:tblPr/>
              <a:tblGrid>
                <a:gridCol w="197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altLang="zh-CN" sz="18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list-databases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列出所有数据库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--connect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JDBC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endParaRPr lang="en-US" altLang="zh-CN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5074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--username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用户名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--password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明文密码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-P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手工输入密码</a:t>
                      </a:r>
                      <a:endParaRPr lang="en-US" altLang="zh-CN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--password-file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密码文件（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权限）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3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970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基本用法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6350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列出数据库的所有表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390110" y="1531917"/>
            <a:ext cx="5400000" cy="5023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明文密码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list-tables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testdb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--password transwarp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ts val="12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手工输入密码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list-tables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testdb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-P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ts val="12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密码文件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list-tables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testdb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--password-file file:/root/pwd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2595446627"/>
              </p:ext>
            </p:extLst>
          </p:nvPr>
        </p:nvGraphicFramePr>
        <p:xfrm>
          <a:off x="6044534" y="1531917"/>
          <a:ext cx="5759539" cy="2932692"/>
        </p:xfrm>
        <a:graphic>
          <a:graphicData uri="http://schemas.openxmlformats.org/drawingml/2006/table">
            <a:tbl>
              <a:tblPr/>
              <a:tblGrid>
                <a:gridCol w="195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56"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altLang="zh-CN" sz="18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list-tables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列出所有表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--connect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JDBC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endParaRPr lang="en-US" altLang="zh-CN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57899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--username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用户名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--password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明文密码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-P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手工输入密码</a:t>
                      </a:r>
                      <a:endParaRPr lang="en-US" altLang="zh-CN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--password-file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用户密码文件（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权限）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3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301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基本用法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6350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全量数据导入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390110" y="1531917"/>
            <a:ext cx="5436000" cy="4704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no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将数据全量导入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jdbc:mysql://192.168.0.123:3316/testdb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--password transwarp \</a:t>
            </a:r>
          </a:p>
          <a:p>
            <a:pPr marL="323850" lvl="0" indent="-32385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--query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“select * from testdb where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\$CONDITIONS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--target-dir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/user/root/person_all \ 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--fields-terminated-by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“\\01”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--hive-drop-import-delims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--null-string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“\\N”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--null-non-string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“\\N”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--split-by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6 \</a:t>
            </a: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3002549277"/>
              </p:ext>
            </p:extLst>
          </p:nvPr>
        </p:nvGraphicFramePr>
        <p:xfrm>
          <a:off x="6044534" y="1531918"/>
          <a:ext cx="5759539" cy="4704480"/>
        </p:xfrm>
        <a:graphic>
          <a:graphicData uri="http://schemas.openxmlformats.org/drawingml/2006/table">
            <a:tbl>
              <a:tblPr/>
              <a:tblGrid>
                <a:gridCol w="218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altLang="zh-CN" sz="18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数据导入</a:t>
                      </a: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--query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查询语句</a:t>
                      </a: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2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--target-dir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HDFS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目标目录（</a:t>
                      </a:r>
                      <a:r>
                        <a:rPr lang="zh-CN" altLang="en-US" sz="1800" b="0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确保目录不存在，否则会报错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--fields-terminated-by</a:t>
                      </a:r>
                      <a:endParaRPr lang="zh-CN" altLang="en-US" sz="1800" b="0" kern="1200" noProof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noProof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列分隔符</a:t>
                      </a: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--hive-drop-import-  delims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删除数据中包含的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Hive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默认分隔符（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^A,</a:t>
                      </a:r>
                      <a:r>
                        <a:rPr kumimoji="1" lang="en-US" altLang="zh-CN" sz="1800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^B, 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en-US" altLang="zh-CN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--null-string</a:t>
                      </a:r>
                      <a:endParaRPr kumimoji="1"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类型空值的替换符（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Hive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表示）</a:t>
                      </a: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394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--null-non-string</a:t>
                      </a:r>
                      <a:endParaRPr kumimoji="1"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类型空值的替换符</a:t>
                      </a:r>
                      <a:endParaRPr kumimoji="1" lang="en-US" altLang="zh-CN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82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--split-by</a:t>
                      </a:r>
                      <a:endParaRPr kumimoji="1"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数据切片字段（</a:t>
                      </a:r>
                      <a:r>
                        <a:rPr kumimoji="1" lang="en-US" altLang="zh-CN" sz="1800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1" lang="zh-CN" altLang="en-US" sz="1800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类型，</a:t>
                      </a:r>
                      <a:r>
                        <a:rPr kumimoji="1" lang="en-US" altLang="zh-CN" sz="1800" b="0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m&gt;1</a:t>
                      </a:r>
                      <a:r>
                        <a:rPr kumimoji="1" lang="zh-CN" altLang="en-US" sz="1800" b="0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时必须指定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5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-m</a:t>
                      </a:r>
                      <a:endParaRPr kumimoji="1"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Mapper</a:t>
                      </a:r>
                      <a:r>
                        <a:rPr kumimoji="1" lang="zh-CN" altLang="en-US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任务数，默认为</a:t>
                      </a:r>
                      <a:r>
                        <a:rPr kumimoji="1" lang="en-US" altLang="zh-CN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zh-CN" alt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43200" marB="432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68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319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基本用法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6350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基于递增列的增量数据导入（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Append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方式）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390110" y="1531917"/>
            <a:ext cx="5400000" cy="4826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将递增列大于阈值的数据增量导入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import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jdbc:mysql://192.168.0.123:3316/testdb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--password transwarp \</a:t>
            </a:r>
          </a:p>
          <a:p>
            <a:pPr marL="323850" lvl="0" indent="-323850" fontAlgn="base">
              <a:lnSpc>
                <a:spcPct val="13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--query “select id, name from testdb where \$CONDITIONS” \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--target-dir /user/root/person_all \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--split-by id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-m 6 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--incremental append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--check-column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\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--last-value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</a:t>
            </a: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3051308627"/>
              </p:ext>
            </p:extLst>
          </p:nvPr>
        </p:nvGraphicFramePr>
        <p:xfrm>
          <a:off x="6044534" y="1531918"/>
          <a:ext cx="5759539" cy="2221920"/>
        </p:xfrm>
        <a:graphic>
          <a:graphicData uri="http://schemas.openxmlformats.org/drawingml/2006/table">
            <a:tbl>
              <a:tblPr/>
              <a:tblGrid>
                <a:gridCol w="210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altLang="zh-CN" sz="18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--incremental append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基于递增列的增量导入（</a:t>
                      </a:r>
                      <a:r>
                        <a:rPr kumimoji="1" lang="zh-CN" altLang="en-US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将递增列大于阈值的所有数据增量导入</a:t>
                      </a:r>
                      <a:r>
                        <a:rPr kumimoji="1"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Hadoop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--check-column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递增列（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2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--last-value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阈值（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0943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基本用法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基于时间列的增量数据导入（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LastModified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方式）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对比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LastModified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方式可导入更新数据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390110" y="1918858"/>
            <a:ext cx="5400000" cy="4826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将时间列大于等于阈值的数据增量导入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 sqoop import \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--connect jdbc:mysql://192.168.0.123:3316/testdb \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--username root \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--password transwarp \</a:t>
            </a:r>
          </a:p>
          <a:p>
            <a:pPr marL="323850" lvl="0" indent="-323850" fontAlgn="base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--query “select id, name from testdb where \$CONDITIONS” \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--target-dir /user/root/person_all \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--split-by id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-m 1  \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--incremental lastmodified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\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--merge-key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\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--check-column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time \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--last-value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“2015-08-25 03:12:46”</a:t>
            </a:r>
          </a:p>
        </p:txBody>
      </p:sp>
      <p:graphicFrame>
        <p:nvGraphicFramePr>
          <p:cNvPr id="11" name="表格 10"/>
          <p:cNvGraphicFramePr/>
          <p:nvPr>
            <p:extLst>
              <p:ext uri="{D42A27DB-BD31-4B8C-83A1-F6EECF244321}">
                <p14:modId xmlns:p14="http://schemas.microsoft.com/office/powerpoint/2010/main" val="1541248877"/>
              </p:ext>
            </p:extLst>
          </p:nvPr>
        </p:nvGraphicFramePr>
        <p:xfrm>
          <a:off x="6044534" y="1918859"/>
          <a:ext cx="5759539" cy="2914560"/>
        </p:xfrm>
        <a:graphic>
          <a:graphicData uri="http://schemas.openxmlformats.org/drawingml/2006/table">
            <a:tbl>
              <a:tblPr/>
              <a:tblGrid>
                <a:gridCol w="262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Command</a:t>
                      </a:r>
                      <a:r>
                        <a:rPr lang="en-US" altLang="zh-CN" sz="18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--incremental </a:t>
                      </a:r>
                      <a:r>
                        <a:rPr kumimoji="1" lang="en-US" altLang="zh-CN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lastmodified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基于时间列的增量导入（将时间列大于等于阈值的所有数据增量导入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Hadoop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--merge-key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合并列（主键，合并键值相同的记录）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52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--check-column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时间列（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--last-value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阈值（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72431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进阶用法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576000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Oracle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分区表中导入数据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A9157-9A9E-4BCC-BDC9-95ED6F5E4618}"/>
              </a:ext>
            </a:extLst>
          </p:cNvPr>
          <p:cNvSpPr/>
          <p:nvPr/>
        </p:nvSpPr>
        <p:spPr bwMode="auto">
          <a:xfrm>
            <a:off x="971999" y="1472542"/>
            <a:ext cx="10260000" cy="485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72000" rIns="68580" bIns="72000" numCol="1" rtlCol="0" anchor="t" anchorCtr="0" compatLnSpc="1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Oracle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分区表数据全量导入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# sqoop import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--connect jdbc:oracle:thin:@$IP:$PORT/$SID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--username xxxx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--password xxxx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--query “select $COLUMNS from $ORACLE_USERNAME.$TABLENAME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partition($PARTITION)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where \$CONDITIONS”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--target-dir  /data/sqoop/$USERNAME/$TABLENAME/$PARTITION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-m 1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--fetch-size 10000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--fields-terminated-by “\\01”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--hive-drop-import-delims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--null-string “\\N” \</a:t>
            </a:r>
          </a:p>
          <a:p>
            <a:pPr marL="323850" indent="-323850" fontAlgn="base">
              <a:lnSpc>
                <a:spcPct val="12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charset="0"/>
              </a:rPr>
              <a:t>   --null-non-string “\\N” \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000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FC0E2CF-5463-41C3-8133-A7E7297E011E}"/>
              </a:ext>
            </a:extLst>
          </p:cNvPr>
          <p:cNvSpPr txBox="1"/>
          <p:nvPr/>
        </p:nvSpPr>
        <p:spPr>
          <a:xfrm>
            <a:off x="4139706" y="2765066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85800"/>
            <a:r>
              <a:rPr lang="zh-CN" altLang="en-US" sz="4400" b="1" spc="-225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目 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7D7044-EBEB-4261-A5E2-F88C4262117D}"/>
              </a:ext>
            </a:extLst>
          </p:cNvPr>
          <p:cNvSpPr txBox="1"/>
          <p:nvPr/>
        </p:nvSpPr>
        <p:spPr>
          <a:xfrm>
            <a:off x="4139706" y="3396264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685800"/>
            <a:r>
              <a:rPr lang="en-US" altLang="zh-CN" sz="24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CONTENTS</a:t>
            </a:r>
          </a:p>
        </p:txBody>
      </p:sp>
      <p:sp>
        <p:nvSpPr>
          <p:cNvPr id="41" name="燕尾形 3">
            <a:extLst>
              <a:ext uri="{FF2B5EF4-FFF2-40B4-BE49-F238E27FC236}">
                <a16:creationId xmlns:a16="http://schemas.microsoft.com/office/drawing/2014/main" id="{60C1DDF7-BFCE-45C0-B437-F0D275E9B3D7}"/>
              </a:ext>
            </a:extLst>
          </p:cNvPr>
          <p:cNvSpPr/>
          <p:nvPr/>
        </p:nvSpPr>
        <p:spPr>
          <a:xfrm>
            <a:off x="5557539" y="2935843"/>
            <a:ext cx="256853" cy="448435"/>
          </a:xfrm>
          <a:prstGeom prst="chevron">
            <a:avLst/>
          </a:prstGeom>
          <a:solidFill>
            <a:srgbClr val="1B43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EBF9EBA-F1EE-44D0-8499-74FC65425699}"/>
              </a:ext>
            </a:extLst>
          </p:cNvPr>
          <p:cNvGrpSpPr/>
          <p:nvPr/>
        </p:nvGrpSpPr>
        <p:grpSpPr>
          <a:xfrm>
            <a:off x="10310244" y="261317"/>
            <a:ext cx="1573468" cy="458810"/>
            <a:chOff x="4767015" y="3342958"/>
            <a:chExt cx="1573468" cy="45881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985322E-63E1-4C5C-9FE2-A92239AD7E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34" y="3342958"/>
              <a:ext cx="1557549" cy="260834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979FB2-E650-44F8-9DDE-9F0C3E5187B7}"/>
                </a:ext>
              </a:extLst>
            </p:cNvPr>
            <p:cNvSpPr txBox="1"/>
            <p:nvPr/>
          </p:nvSpPr>
          <p:spPr>
            <a:xfrm>
              <a:off x="4767015" y="3524769"/>
              <a:ext cx="1573468" cy="276999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   环   科   技</a:t>
              </a:r>
            </a:p>
          </p:txBody>
        </p:sp>
      </p:grpSp>
      <p:sp>
        <p:nvSpPr>
          <p:cNvPr id="20" name="文本框 10">
            <a:extLst>
              <a:ext uri="{FF2B5EF4-FFF2-40B4-BE49-F238E27FC236}">
                <a16:creationId xmlns:a16="http://schemas.microsoft.com/office/drawing/2014/main" id="{E7E01FFF-1DC2-477C-9C91-058BADC70FE9}"/>
              </a:ext>
            </a:extLst>
          </p:cNvPr>
          <p:cNvSpPr txBox="1"/>
          <p:nvPr/>
        </p:nvSpPr>
        <p:spPr>
          <a:xfrm>
            <a:off x="6887503" y="2185849"/>
            <a:ext cx="2214693" cy="51077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b="1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Sqoop</a:t>
            </a:r>
            <a:r>
              <a:rPr lang="zh-CN" altLang="en-US" sz="2400" b="1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1B4367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249D335-FFBF-4F8E-85BB-3E596C852FD8}"/>
              </a:ext>
            </a:extLst>
          </p:cNvPr>
          <p:cNvGrpSpPr/>
          <p:nvPr/>
        </p:nvGrpSpPr>
        <p:grpSpPr>
          <a:xfrm>
            <a:off x="6408970" y="2261182"/>
            <a:ext cx="478533" cy="393570"/>
            <a:chOff x="5640108" y="966369"/>
            <a:chExt cx="476097" cy="391567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BBDBE8F-C466-44B7-AD1C-A41BC99B106A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3" name="文本框 17">
              <a:extLst>
                <a:ext uri="{FF2B5EF4-FFF2-40B4-BE49-F238E27FC236}">
                  <a16:creationId xmlns:a16="http://schemas.microsoft.com/office/drawing/2014/main" id="{BE7A9D10-82CC-4E60-8CB5-C1A6DCCB1A21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1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4" name="文本框 10">
            <a:extLst>
              <a:ext uri="{FF2B5EF4-FFF2-40B4-BE49-F238E27FC236}">
                <a16:creationId xmlns:a16="http://schemas.microsoft.com/office/drawing/2014/main" id="{4DF82F5E-CFCB-4CA4-A025-EE5B34A298BA}"/>
              </a:ext>
            </a:extLst>
          </p:cNvPr>
          <p:cNvSpPr txBox="1"/>
          <p:nvPr/>
        </p:nvSpPr>
        <p:spPr>
          <a:xfrm>
            <a:off x="6887503" y="2917499"/>
            <a:ext cx="2985840" cy="51077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b="1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Sqoop</a:t>
            </a:r>
            <a:r>
              <a:rPr lang="zh-CN" altLang="en-US" sz="2400" b="1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原理</a:t>
            </a:r>
            <a:endParaRPr lang="zh-CN" altLang="en-US" sz="2400" b="1" dirty="0">
              <a:solidFill>
                <a:srgbClr val="1B4367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2FEEEA9-EF12-471C-9CEA-6C4EAC48E060}"/>
              </a:ext>
            </a:extLst>
          </p:cNvPr>
          <p:cNvGrpSpPr/>
          <p:nvPr/>
        </p:nvGrpSpPr>
        <p:grpSpPr>
          <a:xfrm>
            <a:off x="6408970" y="2978726"/>
            <a:ext cx="478533" cy="393570"/>
            <a:chOff x="5640108" y="966369"/>
            <a:chExt cx="476097" cy="39156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B7388DB-2E1A-46E0-AD38-81AFAF8586DE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文本框 17">
              <a:extLst>
                <a:ext uri="{FF2B5EF4-FFF2-40B4-BE49-F238E27FC236}">
                  <a16:creationId xmlns:a16="http://schemas.microsoft.com/office/drawing/2014/main" id="{94CA1118-0D79-43C5-8B65-40204FCEE6FD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2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6" name="文本框 10">
            <a:extLst>
              <a:ext uri="{FF2B5EF4-FFF2-40B4-BE49-F238E27FC236}">
                <a16:creationId xmlns:a16="http://schemas.microsoft.com/office/drawing/2014/main" id="{4DF82F5E-CFCB-4CA4-A025-EE5B34A298BA}"/>
              </a:ext>
            </a:extLst>
          </p:cNvPr>
          <p:cNvSpPr txBox="1"/>
          <p:nvPr/>
        </p:nvSpPr>
        <p:spPr>
          <a:xfrm>
            <a:off x="6887503" y="3663891"/>
            <a:ext cx="2985840" cy="51077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400" b="1" dirty="0" err="1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Sqoop</a:t>
            </a:r>
            <a:r>
              <a:rPr lang="zh-CN" altLang="en-US" sz="2400" b="1" dirty="0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使用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2FEEEA9-EF12-471C-9CEA-6C4EAC48E060}"/>
              </a:ext>
            </a:extLst>
          </p:cNvPr>
          <p:cNvGrpSpPr/>
          <p:nvPr/>
        </p:nvGrpSpPr>
        <p:grpSpPr>
          <a:xfrm>
            <a:off x="6408970" y="3725118"/>
            <a:ext cx="478533" cy="393570"/>
            <a:chOff x="5640108" y="966369"/>
            <a:chExt cx="476097" cy="391567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B7388DB-2E1A-46E0-AD38-81AFAF8586DE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文本框 17">
              <a:extLst>
                <a:ext uri="{FF2B5EF4-FFF2-40B4-BE49-F238E27FC236}">
                  <a16:creationId xmlns:a16="http://schemas.microsoft.com/office/drawing/2014/main" id="{94CA1118-0D79-43C5-8B65-40204FCEE6FD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3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4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1" grpId="0" animBg="1"/>
      <p:bldP spid="20" grpId="0"/>
      <p:bldP spid="3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进阶用法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1476232"/>
          </a:xfrm>
          <a:prstGeom prst="rect">
            <a:avLst/>
          </a:prstGeom>
        </p:spPr>
        <p:txBody>
          <a:bodyPr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并发导入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参数，设置多个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任务，实现数据并发导入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时，必须设置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--split-by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，并利用哈希取模实现数据均匀切片，避免数据倾斜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389288569"/>
              </p:ext>
            </p:extLst>
          </p:nvPr>
        </p:nvGraphicFramePr>
        <p:xfrm>
          <a:off x="972000" y="2386131"/>
          <a:ext cx="10259999" cy="2352240"/>
        </p:xfrm>
        <a:graphic>
          <a:graphicData uri="http://schemas.openxmlformats.org/drawingml/2006/table">
            <a:tbl>
              <a:tblPr/>
              <a:tblGrid>
                <a:gridCol w="1488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RDBMS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Command Options</a:t>
                      </a:r>
                      <a:endParaRPr lang="zh-CN" altLang="en-US" sz="1800" b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Oracle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-m 20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--split-by “</a:t>
                      </a:r>
                      <a:r>
                        <a:rPr lang="en-US" altLang="zh-CN" sz="1800" b="0" i="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MOD(ORA_HASH(col), 20)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--boundary-query “select 0, 19 from dual”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201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DB2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00" baseline="0">
                          <a:latin typeface="Calibri" panose="020F0502020204030204" charset="0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-m 20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--split-by</a:t>
                      </a:r>
                      <a:r>
                        <a:rPr lang="en-US" altLang="zh-CN" sz="1800" b="0" i="0" kern="12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MOD(HASHEDVALUE(col), 20)”</a:t>
                      </a:r>
                    </a:p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0" i="0" kern="1200" baseline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--boundary-query “VALUES (0, 19)”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72000" marB="72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89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8871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使用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进阶用法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5318889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 fontAlgn="base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并发度控制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数据导入的性能瓶颈</a:t>
            </a: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集群的网络带宽</a:t>
            </a: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限制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数据导入的性能可按每个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任务的处理速度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5~10MB/s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做估算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个数并非越多越好，过多的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会导致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抢占，反而降低整体性能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的导出速度控制在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60~80MB/s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实战中一般设置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4~8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Mapper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任务，通过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人工均匀切分数据</a:t>
            </a:r>
          </a:p>
        </p:txBody>
      </p:sp>
    </p:spTree>
    <p:extLst>
      <p:ext uri="{BB962C8B-B14F-4D97-AF65-F5344CB8AC3E}">
        <p14:creationId xmlns:p14="http://schemas.microsoft.com/office/powerpoint/2010/main" val="99264498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61B98F-1444-4D7E-B6BD-AF377159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1" y="1933025"/>
            <a:ext cx="1266837" cy="12804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C9DE56-2CA8-44A8-A93C-BA24B082FDB5}"/>
              </a:ext>
            </a:extLst>
          </p:cNvPr>
          <p:cNvSpPr txBox="1"/>
          <p:nvPr/>
        </p:nvSpPr>
        <p:spPr>
          <a:xfrm>
            <a:off x="4186176" y="3429000"/>
            <a:ext cx="3819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400" b="1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98C0C3-9464-4FB0-A725-8EDBEFE35547}"/>
              </a:ext>
            </a:extLst>
          </p:cNvPr>
          <p:cNvGrpSpPr/>
          <p:nvPr/>
        </p:nvGrpSpPr>
        <p:grpSpPr>
          <a:xfrm>
            <a:off x="5309266" y="6142828"/>
            <a:ext cx="1573468" cy="458810"/>
            <a:chOff x="4767015" y="3342958"/>
            <a:chExt cx="1573468" cy="45881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81D56B3-5464-4143-AAEE-F42A271364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34" y="3342958"/>
              <a:ext cx="1557549" cy="26083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058B0E-D203-4492-99CA-59F99269D96B}"/>
                </a:ext>
              </a:extLst>
            </p:cNvPr>
            <p:cNvSpPr txBox="1"/>
            <p:nvPr/>
          </p:nvSpPr>
          <p:spPr>
            <a:xfrm>
              <a:off x="4767015" y="3524769"/>
              <a:ext cx="1573468" cy="276999"/>
            </a:xfrm>
            <a:prstGeom prst="rect">
              <a:avLst/>
            </a:prstGeom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星   环   科   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6940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DECC99B-B714-4344-AFD6-8558D8CE56DF}"/>
              </a:ext>
            </a:extLst>
          </p:cNvPr>
          <p:cNvSpPr/>
          <p:nvPr/>
        </p:nvSpPr>
        <p:spPr>
          <a:xfrm>
            <a:off x="5345986" y="1054329"/>
            <a:ext cx="1500028" cy="1500028"/>
          </a:xfrm>
          <a:prstGeom prst="ellipse">
            <a:avLst/>
          </a:prstGeom>
          <a:solidFill>
            <a:srgbClr val="1B43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93A15-C8D4-439D-AB8D-F726AB4E343F}"/>
              </a:ext>
            </a:extLst>
          </p:cNvPr>
          <p:cNvSpPr txBox="1"/>
          <p:nvPr/>
        </p:nvSpPr>
        <p:spPr>
          <a:xfrm>
            <a:off x="4010119" y="2731108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1200" cap="none" spc="0" normalizeH="0" baseline="0" noProof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Sqoop</a:t>
            </a:r>
            <a:r>
              <a:rPr kumimoji="0" lang="zh-CN" altLang="en-US" sz="3400" b="1" i="0" u="none" strike="noStrike" kern="1200" cap="none" spc="0" normalizeH="0" baseline="0" noProof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简介</a:t>
            </a:r>
            <a:endParaRPr kumimoji="0" lang="zh-CN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1B4367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DD222131-BC01-43D3-997F-39159E05388C}"/>
              </a:ext>
            </a:extLst>
          </p:cNvPr>
          <p:cNvSpPr txBox="1"/>
          <p:nvPr/>
        </p:nvSpPr>
        <p:spPr>
          <a:xfrm>
            <a:off x="5239827" y="1540313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chapter </a:t>
            </a:r>
          </a:p>
        </p:txBody>
      </p:sp>
      <p:sp>
        <p:nvSpPr>
          <p:cNvPr id="8" name="文本框 36">
            <a:extLst>
              <a:ext uri="{FF2B5EF4-FFF2-40B4-BE49-F238E27FC236}">
                <a16:creationId xmlns:a16="http://schemas.microsoft.com/office/drawing/2014/main" id="{007415B1-AC45-45D0-BC2A-4E6BED05BC81}"/>
              </a:ext>
            </a:extLst>
          </p:cNvPr>
          <p:cNvSpPr txBox="1"/>
          <p:nvPr/>
        </p:nvSpPr>
        <p:spPr>
          <a:xfrm>
            <a:off x="5162753" y="3528000"/>
            <a:ext cx="1866495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什么是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Sqoop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Sqoop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版本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4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什么是</a:t>
            </a:r>
            <a:r>
              <a:rPr lang="en-US" altLang="zh-CN"/>
              <a:t>Sqoop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578109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项目始于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2009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年，早期为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的第三方模块，后来成为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Apache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的独立项目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是一个主要在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Hadoop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和关系数据库之间进行批量数据迁移的工具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Hive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HBase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Inceptor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Hyperbase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面向大数据集的批量导入导出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将输入数据集分为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个切片，然后启动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任务并行传输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支持全量、增量两种传输方式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提供多种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连接器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内置连接器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经过优化的专用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RDBMS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连接器：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Oracle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DB2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SQL Server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Netzza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通用的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连接器：支持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协议的数据库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第三方连接器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数据仓库：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Teradata</a:t>
            </a: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NoSQL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Couchbase</a:t>
            </a: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2575" lvl="1" indent="161925">
              <a:lnSpc>
                <a:spcPct val="180000"/>
              </a:lnSpc>
              <a:spcBef>
                <a:spcPts val="0"/>
              </a:spcBef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508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Sqoop</a:t>
            </a:r>
            <a:r>
              <a:rPr lang="zh-CN" altLang="en-US"/>
              <a:t>版本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106257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 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 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的区别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二者完全不兼容，无法平滑升级</a:t>
            </a: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2727620612"/>
              </p:ext>
            </p:extLst>
          </p:nvPr>
        </p:nvGraphicFramePr>
        <p:xfrm>
          <a:off x="760474" y="1970528"/>
          <a:ext cx="10658640" cy="3922560"/>
        </p:xfrm>
        <a:graphic>
          <a:graphicData uri="http://schemas.openxmlformats.org/drawingml/2006/table">
            <a:tbl>
              <a:tblPr/>
              <a:tblGrid>
                <a:gridCol w="2788269">
                  <a:extLst>
                    <a:ext uri="{9D8B030D-6E8A-4147-A177-3AD203B41FA5}">
                      <a16:colId xmlns:a16="http://schemas.microsoft.com/office/drawing/2014/main" val="1557338576"/>
                    </a:ext>
                  </a:extLst>
                </a:gridCol>
                <a:gridCol w="380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1" indent="0" algn="ctr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Sqoop 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Sqoop 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版本号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1.4.x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1.4.7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72000" lvl="1" indent="0" algn="ctr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1.99.x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1.99.7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）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系统架构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7200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仅使用一个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Sqoop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客户端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7200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引入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Sqoop Server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，集中管理连接器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访问方式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CLI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7200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REST API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 API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安全机制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命令中包含用户名、密码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7200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基于角色的安全机制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连接器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经过优化的专用连接器，速度较快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7200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通用的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JDBC</a:t>
                      </a: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连接器，性能下降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RDBMS 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Hive/HBase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直接导入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lvl="0" indent="-228600" algn="l" defTabSz="91440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Palatino Linotype" panose="02040502050505030304" pitchFamily="2" charset="0"/>
                          <a:ea typeface="宋体" panose="02010600030101010101" pitchFamily="2" charset="-122"/>
                          <a:sym typeface="Palatino Linotype" panose="02040502050505030304" pitchFamily="2" charset="0"/>
                        </a:defRPr>
                      </a:lvl1pPr>
                      <a:lvl2pPr marL="685800" lvl="1" indent="-228600">
                        <a:spcBef>
                          <a:spcPts val="500"/>
                        </a:spcBef>
                        <a:defRPr sz="2000" kern="1200"/>
                      </a:lvl2pPr>
                      <a:lvl3pPr marL="1143000" lvl="2" indent="-228600">
                        <a:defRPr sz="1800" kern="1200"/>
                      </a:lvl3pPr>
                      <a:lvl4pPr marL="1600200" lvl="3" indent="-228600">
                        <a:defRPr sz="1600" kern="1200"/>
                      </a:lvl4pPr>
                      <a:lvl5pPr marL="2057400" lvl="4" indent="-228600">
                        <a:defRPr sz="1600" kern="1200"/>
                      </a:lvl5pPr>
                    </a:lstStyle>
                    <a:p>
                      <a:pPr marL="7200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不直接导入，先存入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HDFS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1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Hive/HBase 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RDBMS </a:t>
                      </a:r>
                      <a:endParaRPr lang="zh-CN" alt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黑体" panose="02010609060101010101" charset="-122"/>
                      </a:endParaRP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377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不直接导出，先存入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HDFS</a:t>
                      </a: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1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不直接导出，先存入</a:t>
                      </a: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黑体" panose="02010609060101010101" charset="-122"/>
                        </a:rPr>
                        <a:t>HDFS</a:t>
                      </a:r>
                    </a:p>
                  </a:txBody>
                  <a:tcPr marL="0" marR="0" marT="108000" marB="1080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5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268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Sqoop</a:t>
            </a:r>
            <a:r>
              <a:rPr lang="zh-CN" altLang="en-US"/>
              <a:t>版本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6016676" cy="570582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 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优缺点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架构简单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部署简单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功能全面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稳定性较高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速度较快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访问方式单一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命令行方式容易出错，格式紧耦合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安全机制不够完善，存在密码泄露风险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92" y="982131"/>
            <a:ext cx="4928259" cy="57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376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简介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Sqoop</a:t>
            </a:r>
            <a:r>
              <a:rPr lang="zh-CN" altLang="en-US"/>
              <a:t>版本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4876645" cy="564330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Sqoop 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优缺点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访问方式多样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集中管理连接器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安全机制较完善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支持多用户</a:t>
            </a:r>
          </a:p>
          <a:p>
            <a:pPr marL="446400" lvl="1" indent="-161925" fontAlgn="base">
              <a:lnSpc>
                <a:spcPct val="150000"/>
              </a:lnSpc>
              <a:spcBef>
                <a:spcPts val="0"/>
              </a:spcBef>
              <a:buSzPct val="100000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架构较复杂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部署较繁琐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稳定性一般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41350" lvl="1" indent="-228600" fontAlgn="base">
              <a:lnSpc>
                <a:spcPct val="150000"/>
              </a:lnSpc>
              <a:spcBef>
                <a:spcPts val="0"/>
              </a:spcBef>
              <a:buSzPct val="100000"/>
              <a:buFont typeface="等线" panose="02010600030101010101" pitchFamily="2" charset="-122"/>
              <a:buChar char="－"/>
              <a:tabLst>
                <a:tab pos="434975" algn="l"/>
              </a:tabLst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速度一般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64" y="1116281"/>
            <a:ext cx="7363628" cy="559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35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DECC99B-B714-4344-AFD6-8558D8CE56DF}"/>
              </a:ext>
            </a:extLst>
          </p:cNvPr>
          <p:cNvSpPr/>
          <p:nvPr/>
        </p:nvSpPr>
        <p:spPr>
          <a:xfrm>
            <a:off x="5345986" y="1054329"/>
            <a:ext cx="1500028" cy="1500028"/>
          </a:xfrm>
          <a:prstGeom prst="ellipse">
            <a:avLst/>
          </a:prstGeom>
          <a:solidFill>
            <a:srgbClr val="1B436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93A15-C8D4-439D-AB8D-F726AB4E343F}"/>
              </a:ext>
            </a:extLst>
          </p:cNvPr>
          <p:cNvSpPr txBox="1"/>
          <p:nvPr/>
        </p:nvSpPr>
        <p:spPr>
          <a:xfrm>
            <a:off x="4010119" y="2731108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3400" b="1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Sqoop</a:t>
            </a:r>
            <a:r>
              <a:rPr lang="zh-CN" altLang="en-US" sz="3400" b="1">
                <a:solidFill>
                  <a:srgbClr val="1B4367"/>
                </a:solidFill>
                <a:latin typeface="微软雅黑"/>
                <a:ea typeface="微软雅黑"/>
                <a:cs typeface="+mn-ea"/>
                <a:sym typeface="+mn-lt"/>
              </a:rPr>
              <a:t>原理</a:t>
            </a:r>
            <a:endParaRPr lang="zh-CN" altLang="en-US" sz="3400" b="1" dirty="0">
              <a:solidFill>
                <a:srgbClr val="1B4367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DD222131-BC01-43D3-997F-39159E05388C}"/>
              </a:ext>
            </a:extLst>
          </p:cNvPr>
          <p:cNvSpPr txBox="1"/>
          <p:nvPr/>
        </p:nvSpPr>
        <p:spPr>
          <a:xfrm>
            <a:off x="5239827" y="1540313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>
              <a:lnSpc>
                <a:spcPts val="3000"/>
              </a:lnSpc>
            </a:pPr>
            <a:r>
              <a:rPr lang="en-US" altLang="zh-CN" sz="540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2</a:t>
            </a:r>
            <a:endParaRPr lang="zh-CN" altLang="en-US" sz="5400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algn="ctr" defTabSz="685800">
              <a:lnSpc>
                <a:spcPts val="3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chapter </a:t>
            </a:r>
          </a:p>
        </p:txBody>
      </p:sp>
      <p:sp>
        <p:nvSpPr>
          <p:cNvPr id="8" name="文本框 36">
            <a:extLst>
              <a:ext uri="{FF2B5EF4-FFF2-40B4-BE49-F238E27FC236}">
                <a16:creationId xmlns:a16="http://schemas.microsoft.com/office/drawing/2014/main" id="{007415B1-AC45-45D0-BC2A-4E6BED05BC81}"/>
              </a:ext>
            </a:extLst>
          </p:cNvPr>
          <p:cNvSpPr txBox="1"/>
          <p:nvPr/>
        </p:nvSpPr>
        <p:spPr>
          <a:xfrm>
            <a:off x="5421897" y="3528000"/>
            <a:ext cx="1348206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数据导入</a:t>
            </a:r>
            <a:endParaRPr lang="en-US" altLang="zh-CN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数据导出</a:t>
            </a:r>
            <a:endParaRPr lang="en-US" altLang="zh-CN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1899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B921916C-08B8-4FD1-B1A0-95633B05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Sqoop</a:t>
            </a:r>
            <a:r>
              <a:rPr lang="zh-CN" altLang="en-US"/>
              <a:t>原理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60D2BE8-A173-426D-A5BB-12F91091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数据导入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2000" y="900000"/>
            <a:ext cx="10944000" cy="623189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-2714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tabLst>
                <a:tab pos="434975" algn="l"/>
              </a:tabLst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RDBMS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Hadoop</a:t>
            </a:r>
          </a:p>
          <a:p>
            <a:pPr marL="282575" lvl="1" indent="161925">
              <a:lnSpc>
                <a:spcPct val="180000"/>
              </a:lnSpc>
              <a:spcBef>
                <a:spcPts val="0"/>
              </a:spcBef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F1A6B6-E925-42E4-8EBD-D2C55C23C655}"/>
              </a:ext>
            </a:extLst>
          </p:cNvPr>
          <p:cNvGrpSpPr>
            <a:grpSpLocks noChangeAspect="1"/>
          </p:cNvGrpSpPr>
          <p:nvPr/>
        </p:nvGrpSpPr>
        <p:grpSpPr>
          <a:xfrm>
            <a:off x="2191904" y="1521620"/>
            <a:ext cx="7547318" cy="4981382"/>
            <a:chOff x="1115263" y="662831"/>
            <a:chExt cx="6301537" cy="4159141"/>
          </a:xfrm>
        </p:grpSpPr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4911427A-F36A-4809-B6B6-763FE81D7D10}"/>
                </a:ext>
              </a:extLst>
            </p:cNvPr>
            <p:cNvSpPr/>
            <p:nvPr/>
          </p:nvSpPr>
          <p:spPr bwMode="auto">
            <a:xfrm>
              <a:off x="2260600" y="2332772"/>
              <a:ext cx="1016000" cy="110490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RDBMS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圆角矩形 2">
              <a:extLst>
                <a:ext uri="{FF2B5EF4-FFF2-40B4-BE49-F238E27FC236}">
                  <a16:creationId xmlns:a16="http://schemas.microsoft.com/office/drawing/2014/main" id="{D8B785B8-4E7F-4D8E-8D69-8BEB1CD8F54A}"/>
                </a:ext>
              </a:extLst>
            </p:cNvPr>
            <p:cNvSpPr/>
            <p:nvPr/>
          </p:nvSpPr>
          <p:spPr bwMode="auto">
            <a:xfrm>
              <a:off x="4229100" y="20787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/>
                <a:t>MAP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圆角矩形 6">
              <a:extLst>
                <a:ext uri="{FF2B5EF4-FFF2-40B4-BE49-F238E27FC236}">
                  <a16:creationId xmlns:a16="http://schemas.microsoft.com/office/drawing/2014/main" id="{2C5829DF-401B-4F9C-974D-3CC637D80D51}"/>
                </a:ext>
              </a:extLst>
            </p:cNvPr>
            <p:cNvSpPr/>
            <p:nvPr/>
          </p:nvSpPr>
          <p:spPr bwMode="auto">
            <a:xfrm>
              <a:off x="4229100" y="12405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38" name="圆角矩形 7">
              <a:extLst>
                <a:ext uri="{FF2B5EF4-FFF2-40B4-BE49-F238E27FC236}">
                  <a16:creationId xmlns:a16="http://schemas.microsoft.com/office/drawing/2014/main" id="{3F1F6F16-B288-4828-A3EB-3257C78CB1A4}"/>
                </a:ext>
              </a:extLst>
            </p:cNvPr>
            <p:cNvSpPr/>
            <p:nvPr/>
          </p:nvSpPr>
          <p:spPr bwMode="auto">
            <a:xfrm>
              <a:off x="4229100" y="37678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algn="ctr"/>
              <a:r>
                <a:rPr lang="en-US" altLang="zh-CN" dirty="0"/>
                <a:t>MAP</a:t>
              </a:r>
              <a:endPara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圆角矩形 8">
              <a:extLst>
                <a:ext uri="{FF2B5EF4-FFF2-40B4-BE49-F238E27FC236}">
                  <a16:creationId xmlns:a16="http://schemas.microsoft.com/office/drawing/2014/main" id="{B4FDB43E-CB97-4C91-B096-FBBF9A1F0D90}"/>
                </a:ext>
              </a:extLst>
            </p:cNvPr>
            <p:cNvSpPr/>
            <p:nvPr/>
          </p:nvSpPr>
          <p:spPr bwMode="auto">
            <a:xfrm>
              <a:off x="4229100" y="2929672"/>
              <a:ext cx="1231900" cy="6604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/>
                <a:t>MAP</a:t>
              </a:r>
              <a:endParaRPr lang="zh-CN" altLang="en-US" dirty="0"/>
            </a:p>
          </p:txBody>
        </p:sp>
        <p:sp>
          <p:nvSpPr>
            <p:cNvPr id="40" name="折角形 9">
              <a:extLst>
                <a:ext uri="{FF2B5EF4-FFF2-40B4-BE49-F238E27FC236}">
                  <a16:creationId xmlns:a16="http://schemas.microsoft.com/office/drawing/2014/main" id="{1537CC8F-2B34-459E-AD69-31F6A40E3FAE}"/>
                </a:ext>
              </a:extLst>
            </p:cNvPr>
            <p:cNvSpPr/>
            <p:nvPr/>
          </p:nvSpPr>
          <p:spPr bwMode="auto">
            <a:xfrm>
              <a:off x="6273800" y="12405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折角形 10">
              <a:extLst>
                <a:ext uri="{FF2B5EF4-FFF2-40B4-BE49-F238E27FC236}">
                  <a16:creationId xmlns:a16="http://schemas.microsoft.com/office/drawing/2014/main" id="{BC8A40CB-AF7B-4B91-9CD1-F550A45D7B48}"/>
                </a:ext>
              </a:extLst>
            </p:cNvPr>
            <p:cNvSpPr/>
            <p:nvPr/>
          </p:nvSpPr>
          <p:spPr bwMode="auto">
            <a:xfrm>
              <a:off x="6273800" y="20787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折角形 11">
              <a:extLst>
                <a:ext uri="{FF2B5EF4-FFF2-40B4-BE49-F238E27FC236}">
                  <a16:creationId xmlns:a16="http://schemas.microsoft.com/office/drawing/2014/main" id="{F21224BF-9D5E-4877-AADF-6F4AEAB4FDD5}"/>
                </a:ext>
              </a:extLst>
            </p:cNvPr>
            <p:cNvSpPr/>
            <p:nvPr/>
          </p:nvSpPr>
          <p:spPr bwMode="auto">
            <a:xfrm>
              <a:off x="6273800" y="29296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折角形 12">
              <a:extLst>
                <a:ext uri="{FF2B5EF4-FFF2-40B4-BE49-F238E27FC236}">
                  <a16:creationId xmlns:a16="http://schemas.microsoft.com/office/drawing/2014/main" id="{72E9A16F-2DC0-4BA9-825D-5BC87C48C500}"/>
                </a:ext>
              </a:extLst>
            </p:cNvPr>
            <p:cNvSpPr/>
            <p:nvPr/>
          </p:nvSpPr>
          <p:spPr bwMode="auto">
            <a:xfrm>
              <a:off x="6273800" y="3780572"/>
              <a:ext cx="850900" cy="6604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29CBF93-7FEA-450B-B919-BE135426425C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461000" y="15707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E94C490-56D0-4B74-A56E-17299430860B}"/>
                </a:ext>
              </a:extLst>
            </p:cNvPr>
            <p:cNvCxnSpPr/>
            <p:nvPr/>
          </p:nvCxnSpPr>
          <p:spPr bwMode="auto">
            <a:xfrm>
              <a:off x="5461000" y="24089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95A85D1-DDC9-4B6F-BE0C-E3866CBB7ADD}"/>
                </a:ext>
              </a:extLst>
            </p:cNvPr>
            <p:cNvCxnSpPr/>
            <p:nvPr/>
          </p:nvCxnSpPr>
          <p:spPr bwMode="auto">
            <a:xfrm>
              <a:off x="5461000" y="32598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756BAC7-C229-49CE-878D-CEDE9ABE1801}"/>
                </a:ext>
              </a:extLst>
            </p:cNvPr>
            <p:cNvCxnSpPr/>
            <p:nvPr/>
          </p:nvCxnSpPr>
          <p:spPr bwMode="auto">
            <a:xfrm>
              <a:off x="5461000" y="4072672"/>
              <a:ext cx="8128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圆角矩形 18">
              <a:extLst>
                <a:ext uri="{FF2B5EF4-FFF2-40B4-BE49-F238E27FC236}">
                  <a16:creationId xmlns:a16="http://schemas.microsoft.com/office/drawing/2014/main" id="{A99E5D1F-BE90-46BF-965B-FAE84793C209}"/>
                </a:ext>
              </a:extLst>
            </p:cNvPr>
            <p:cNvSpPr/>
            <p:nvPr/>
          </p:nvSpPr>
          <p:spPr bwMode="auto">
            <a:xfrm>
              <a:off x="3937000" y="745272"/>
              <a:ext cx="3479800" cy="40767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3C4F53F4-CF3A-43E2-8958-BC06E9731D57}"/>
                </a:ext>
              </a:extLst>
            </p:cNvPr>
            <p:cNvSpPr txBox="1"/>
            <p:nvPr/>
          </p:nvSpPr>
          <p:spPr>
            <a:xfrm>
              <a:off x="1115263" y="1456595"/>
              <a:ext cx="1473987" cy="3080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Sqoop </a:t>
              </a:r>
              <a:r>
                <a:rPr lang="en-US" altLang="zh-CN" dirty="0"/>
                <a:t>import</a:t>
              </a:r>
              <a:endParaRPr lang="zh-CN" altLang="en-US" dirty="0"/>
            </a:p>
          </p:txBody>
        </p:sp>
        <p:cxnSp>
          <p:nvCxnSpPr>
            <p:cNvPr id="50" name="曲线连接符 21">
              <a:extLst>
                <a:ext uri="{FF2B5EF4-FFF2-40B4-BE49-F238E27FC236}">
                  <a16:creationId xmlns:a16="http://schemas.microsoft.com/office/drawing/2014/main" id="{3CE769F1-0151-45D8-B85E-73A94402BF1C}"/>
                </a:ext>
              </a:extLst>
            </p:cNvPr>
            <p:cNvCxnSpPr>
              <a:endCxn id="35" idx="2"/>
            </p:cNvCxnSpPr>
            <p:nvPr/>
          </p:nvCxnSpPr>
          <p:spPr bwMode="auto">
            <a:xfrm rot="16200000" flipH="1">
              <a:off x="1470204" y="2094826"/>
              <a:ext cx="1110892" cy="469900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430701CD-4F1C-4CA5-BF99-EC8230A93AEA}"/>
                </a:ext>
              </a:extLst>
            </p:cNvPr>
            <p:cNvSpPr txBox="1"/>
            <p:nvPr/>
          </p:nvSpPr>
          <p:spPr>
            <a:xfrm>
              <a:off x="1682386" y="2005854"/>
              <a:ext cx="1530351" cy="30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1.</a:t>
              </a:r>
              <a:r>
                <a:rPr lang="zh-CN" altLang="en-US"/>
                <a:t>获取元数据</a:t>
              </a:r>
              <a:endParaRPr lang="zh-CN" altLang="en-US" dirty="0"/>
            </a:p>
          </p:txBody>
        </p:sp>
        <p:sp>
          <p:nvSpPr>
            <p:cNvPr id="53" name="TextBox 40">
              <a:extLst>
                <a:ext uri="{FF2B5EF4-FFF2-40B4-BE49-F238E27FC236}">
                  <a16:creationId xmlns:a16="http://schemas.microsoft.com/office/drawing/2014/main" id="{B9D853A6-EFEC-4DD1-B005-286CC50917E3}"/>
                </a:ext>
              </a:extLst>
            </p:cNvPr>
            <p:cNvSpPr txBox="1"/>
            <p:nvPr/>
          </p:nvSpPr>
          <p:spPr>
            <a:xfrm>
              <a:off x="2075983" y="662831"/>
              <a:ext cx="1457619" cy="30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2.</a:t>
              </a:r>
              <a:r>
                <a:rPr lang="zh-CN" altLang="en-US" dirty="0"/>
                <a:t>提交</a:t>
              </a:r>
              <a:r>
                <a:rPr lang="en-US" altLang="zh-CN" dirty="0"/>
                <a:t>Map</a:t>
              </a:r>
              <a:r>
                <a:rPr lang="zh-CN" altLang="en-US" dirty="0"/>
                <a:t>任务</a:t>
              </a:r>
            </a:p>
          </p:txBody>
        </p:sp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EC1E6FFD-461F-4FE5-A3F6-9BC7557A34DE}"/>
                </a:ext>
              </a:extLst>
            </p:cNvPr>
            <p:cNvSpPr txBox="1"/>
            <p:nvPr/>
          </p:nvSpPr>
          <p:spPr>
            <a:xfrm>
              <a:off x="5001887" y="4479072"/>
              <a:ext cx="1568450" cy="30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Hadoop</a:t>
              </a:r>
              <a:r>
                <a:rPr lang="zh-CN" altLang="en-US"/>
                <a:t>集群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567C5CF-9E51-4DD3-B5C9-55DB2C73504C}"/>
                </a:ext>
              </a:extLst>
            </p:cNvPr>
            <p:cNvSpPr/>
            <p:nvPr/>
          </p:nvSpPr>
          <p:spPr>
            <a:xfrm>
              <a:off x="4295769" y="870724"/>
              <a:ext cx="1106156" cy="308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Sqoop</a:t>
              </a:r>
              <a:r>
                <a:rPr lang="zh-CN" altLang="en-US" dirty="0"/>
                <a:t>任务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C6D7377-2659-4A7D-8E87-91F14EF25DED}"/>
                </a:ext>
              </a:extLst>
            </p:cNvPr>
            <p:cNvSpPr/>
            <p:nvPr/>
          </p:nvSpPr>
          <p:spPr>
            <a:xfrm>
              <a:off x="6180387" y="870724"/>
              <a:ext cx="1019236" cy="3080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HDFS</a:t>
              </a:r>
              <a:r>
                <a:rPr lang="zh-CN" altLang="en-US" dirty="0"/>
                <a:t>文件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C207094-522D-4832-8E48-DD0A340A5432}"/>
                </a:ext>
              </a:extLst>
            </p:cNvPr>
            <p:cNvCxnSpPr>
              <a:endCxn id="37" idx="1"/>
            </p:cNvCxnSpPr>
            <p:nvPr/>
          </p:nvCxnSpPr>
          <p:spPr bwMode="auto">
            <a:xfrm flipV="1">
              <a:off x="3276600" y="1570772"/>
              <a:ext cx="952500" cy="10763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210809A-1BBB-4281-A09E-45D2987A92C8}"/>
                </a:ext>
              </a:extLst>
            </p:cNvPr>
            <p:cNvCxnSpPr>
              <a:stCxn id="35" idx="4"/>
              <a:endCxn id="36" idx="1"/>
            </p:cNvCxnSpPr>
            <p:nvPr/>
          </p:nvCxnSpPr>
          <p:spPr bwMode="auto">
            <a:xfrm flipV="1">
              <a:off x="3276600" y="2408972"/>
              <a:ext cx="952500" cy="4762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9754CED-ECBE-4DF8-8282-0569B6FC9265}"/>
                </a:ext>
              </a:extLst>
            </p:cNvPr>
            <p:cNvCxnSpPr>
              <a:endCxn id="39" idx="1"/>
            </p:cNvCxnSpPr>
            <p:nvPr/>
          </p:nvCxnSpPr>
          <p:spPr bwMode="auto">
            <a:xfrm>
              <a:off x="3276600" y="3072547"/>
              <a:ext cx="952500" cy="1873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911C74FF-DE72-436E-8CF7-F127E0459992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3276600" y="3259872"/>
              <a:ext cx="952500" cy="838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曲线连接符 32">
              <a:extLst>
                <a:ext uri="{FF2B5EF4-FFF2-40B4-BE49-F238E27FC236}">
                  <a16:creationId xmlns:a16="http://schemas.microsoft.com/office/drawing/2014/main" id="{508D6427-C448-4BEC-AB00-00C6439F68E9}"/>
                </a:ext>
              </a:extLst>
            </p:cNvPr>
            <p:cNvCxnSpPr>
              <a:stCxn id="49" idx="0"/>
            </p:cNvCxnSpPr>
            <p:nvPr/>
          </p:nvCxnSpPr>
          <p:spPr bwMode="auto">
            <a:xfrm rot="5400000" flipH="1" flipV="1">
              <a:off x="2715755" y="93758"/>
              <a:ext cx="499340" cy="222633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264299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1772</Words>
  <Application>Microsoft Office PowerPoint</Application>
  <PresentationFormat>宽屏</PresentationFormat>
  <Paragraphs>347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Times New Roman</vt:lpstr>
      <vt:lpstr>Wingdings</vt:lpstr>
      <vt:lpstr>1_自定义设计方案</vt:lpstr>
      <vt:lpstr>PowerPoint 演示文稿</vt:lpstr>
      <vt:lpstr>PowerPoint 演示文稿</vt:lpstr>
      <vt:lpstr>PowerPoint 演示文稿</vt:lpstr>
      <vt:lpstr>1.1 什么是Sqoop</vt:lpstr>
      <vt:lpstr>1.2 Sqoop版本</vt:lpstr>
      <vt:lpstr>1.2 Sqoop版本</vt:lpstr>
      <vt:lpstr>1.2 Sqoop版本</vt:lpstr>
      <vt:lpstr>PowerPoint 演示文稿</vt:lpstr>
      <vt:lpstr>2.1 数据导入</vt:lpstr>
      <vt:lpstr>2.2 数据导出</vt:lpstr>
      <vt:lpstr>PowerPoint 演示文稿</vt:lpstr>
      <vt:lpstr>3.1 安装</vt:lpstr>
      <vt:lpstr>3.2 基本用法</vt:lpstr>
      <vt:lpstr>3.2 基本用法</vt:lpstr>
      <vt:lpstr>3.2 基本用法</vt:lpstr>
      <vt:lpstr>3.2 基本用法</vt:lpstr>
      <vt:lpstr>3.2 基本用法</vt:lpstr>
      <vt:lpstr>3.2 基本用法</vt:lpstr>
      <vt:lpstr>3.3 进阶用法</vt:lpstr>
      <vt:lpstr>3.3 进阶用法</vt:lpstr>
      <vt:lpstr>3.3 进阶用法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lei.pang</cp:lastModifiedBy>
  <cp:revision>1856</cp:revision>
  <dcterms:created xsi:type="dcterms:W3CDTF">2018-04-03T09:31:50Z</dcterms:created>
  <dcterms:modified xsi:type="dcterms:W3CDTF">2020-10-20T00:33:35Z</dcterms:modified>
</cp:coreProperties>
</file>