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399" r:id="rId3"/>
    <p:sldId id="395" r:id="rId4"/>
    <p:sldId id="398" r:id="rId5"/>
    <p:sldId id="406" r:id="rId6"/>
    <p:sldId id="407" r:id="rId7"/>
    <p:sldId id="384" r:id="rId8"/>
    <p:sldId id="387" r:id="rId9"/>
    <p:sldId id="349" r:id="rId10"/>
    <p:sldId id="352" r:id="rId11"/>
    <p:sldId id="354" r:id="rId12"/>
    <p:sldId id="355" r:id="rId13"/>
    <p:sldId id="356" r:id="rId14"/>
    <p:sldId id="357" r:id="rId15"/>
    <p:sldId id="358" r:id="rId16"/>
    <p:sldId id="359" r:id="rId17"/>
    <p:sldId id="360" r:id="rId18"/>
    <p:sldId id="382" r:id="rId19"/>
    <p:sldId id="394" r:id="rId20"/>
    <p:sldId id="403" r:id="rId21"/>
    <p:sldId id="362" r:id="rId22"/>
    <p:sldId id="364" r:id="rId23"/>
    <p:sldId id="363" r:id="rId24"/>
    <p:sldId id="365" r:id="rId25"/>
    <p:sldId id="400" r:id="rId26"/>
    <p:sldId id="366" r:id="rId27"/>
    <p:sldId id="367" r:id="rId28"/>
    <p:sldId id="368" r:id="rId29"/>
    <p:sldId id="369" r:id="rId30"/>
    <p:sldId id="370" r:id="rId31"/>
    <p:sldId id="371" r:id="rId32"/>
    <p:sldId id="372" r:id="rId33"/>
    <p:sldId id="436" r:id="rId34"/>
    <p:sldId id="373" r:id="rId35"/>
    <p:sldId id="383" r:id="rId36"/>
    <p:sldId id="375" r:id="rId37"/>
    <p:sldId id="377" r:id="rId38"/>
    <p:sldId id="396" r:id="rId39"/>
    <p:sldId id="379" r:id="rId40"/>
    <p:sldId id="381"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 id="461" r:id="rId66"/>
    <p:sldId id="462" r:id="rId67"/>
    <p:sldId id="463" r:id="rId68"/>
    <p:sldId id="464" r:id="rId69"/>
    <p:sldId id="465" r:id="rId70"/>
    <p:sldId id="466" r:id="rId71"/>
    <p:sldId id="467" r:id="rId72"/>
    <p:sldId id="468" r:id="rId73"/>
    <p:sldId id="469" r:id="rId74"/>
    <p:sldId id="470" r:id="rId75"/>
    <p:sldId id="471" r:id="rId76"/>
    <p:sldId id="472" r:id="rId77"/>
    <p:sldId id="473" r:id="rId78"/>
    <p:sldId id="474" r:id="rId79"/>
    <p:sldId id="475" r:id="rId80"/>
    <p:sldId id="47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0604" autoAdjust="0"/>
  </p:normalViewPr>
  <p:slideViewPr>
    <p:cSldViewPr snapToGrid="0">
      <p:cViewPr varScale="1">
        <p:scale>
          <a:sx n="82" d="100"/>
          <a:sy n="82" d="100"/>
        </p:scale>
        <p:origin x="56"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64609-23A7-4CDC-80F4-43AA88488F2B}" type="datetimeFigureOut">
              <a:rPr lang="en-US" smtClean="0"/>
              <a:t>11/2/2020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6A0C6-D554-4B07-A3BF-83315073C7D9}" type="slidenum">
              <a:rPr lang="en-US" smtClean="0"/>
              <a:t>‹#›</a:t>
            </a:fld>
            <a:endParaRPr lang="en-US"/>
          </a:p>
        </p:txBody>
      </p:sp>
    </p:spTree>
    <p:extLst>
      <p:ext uri="{BB962C8B-B14F-4D97-AF65-F5344CB8AC3E}">
        <p14:creationId xmlns:p14="http://schemas.microsoft.com/office/powerpoint/2010/main" val="44053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BATJ</a:t>
            </a:r>
            <a:r>
              <a:rPr lang="en-US" dirty="0"/>
              <a:t> : </a:t>
            </a:r>
            <a:r>
              <a:rPr lang="zh-CN" altLang="en-US" dirty="0"/>
              <a:t>百度，阿里，腾讯，京东       </a:t>
            </a:r>
            <a:r>
              <a:rPr lang="en-US" altLang="zh-CN" dirty="0" err="1"/>
              <a:t>TMDP</a:t>
            </a:r>
            <a:r>
              <a:rPr lang="zh-CN" altLang="en-US" dirty="0"/>
              <a:t>：字节跳动（头条），美团，滴滴，拼多多</a:t>
            </a:r>
            <a:endParaRPr lang="en-US" altLang="zh-CN" dirty="0"/>
          </a:p>
          <a:p>
            <a:endParaRPr lang="en-US" dirty="0"/>
          </a:p>
          <a:p>
            <a:r>
              <a:rPr lang="zh-CN" altLang="en-US" dirty="0"/>
              <a:t>大厂并不是每个部门都是核心部门，</a:t>
            </a:r>
            <a:endParaRPr lang="en-US" altLang="zh-CN" dirty="0"/>
          </a:p>
          <a:p>
            <a:r>
              <a:rPr lang="en-US" altLang="zh-CN" dirty="0"/>
              <a:t>+ </a:t>
            </a:r>
            <a:r>
              <a:rPr lang="zh-CN" altLang="en-US" dirty="0"/>
              <a:t>腾讯虽然战略了社交市场，但是电商市场都非常无力</a:t>
            </a:r>
            <a:endParaRPr lang="en-US" altLang="zh-CN" dirty="0"/>
          </a:p>
          <a:p>
            <a:r>
              <a:rPr lang="en-US" altLang="zh-CN" dirty="0"/>
              <a:t>+ </a:t>
            </a:r>
            <a:r>
              <a:rPr lang="zh-CN" altLang="en-US" dirty="0"/>
              <a:t>支付宝虽然电子支付非常领先，但是它的社交软件领域和本地生活领域并没有优势，</a:t>
            </a:r>
            <a:endParaRPr lang="en-US" altLang="zh-CN" dirty="0"/>
          </a:p>
          <a:p>
            <a:r>
              <a:rPr lang="en-US" dirty="0"/>
              <a:t>+ </a:t>
            </a:r>
            <a:r>
              <a:rPr lang="zh-CN" altLang="en-US" dirty="0"/>
              <a:t>大厂也有边缘部门，去这些部门并不利于未来的发展</a:t>
            </a:r>
            <a:endParaRPr lang="en-US" dirty="0"/>
          </a:p>
          <a:p>
            <a:endParaRPr lang="en-US" dirty="0"/>
          </a:p>
        </p:txBody>
      </p:sp>
      <p:sp>
        <p:nvSpPr>
          <p:cNvPr id="4" name="灯片编号占位符 3"/>
          <p:cNvSpPr>
            <a:spLocks noGrp="1"/>
          </p:cNvSpPr>
          <p:nvPr>
            <p:ph type="sldNum" sz="quarter" idx="5"/>
          </p:nvPr>
        </p:nvSpPr>
        <p:spPr/>
        <p:txBody>
          <a:bodyPr/>
          <a:lstStyle/>
          <a:p>
            <a:fld id="{37F6A0C6-D554-4B07-A3BF-83315073C7D9}" type="slidenum">
              <a:rPr lang="en-US" smtClean="0"/>
              <a:t>4</a:t>
            </a:fld>
            <a:endParaRPr lang="en-US"/>
          </a:p>
        </p:txBody>
      </p:sp>
    </p:spTree>
    <p:extLst>
      <p:ext uri="{BB962C8B-B14F-4D97-AF65-F5344CB8AC3E}">
        <p14:creationId xmlns:p14="http://schemas.microsoft.com/office/powerpoint/2010/main" val="360974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7F6A0C6-D554-4B07-A3BF-83315073C7D9}" type="slidenum">
              <a:rPr lang="en-US" smtClean="0"/>
              <a:t>5</a:t>
            </a:fld>
            <a:endParaRPr lang="en-US"/>
          </a:p>
        </p:txBody>
      </p:sp>
    </p:spTree>
    <p:extLst>
      <p:ext uri="{BB962C8B-B14F-4D97-AF65-F5344CB8AC3E}">
        <p14:creationId xmlns:p14="http://schemas.microsoft.com/office/powerpoint/2010/main" val="106717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8BE9E-8E05-40A9-A1D4-832507D04C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C9044F4D-BCC5-4008-AD91-DDD93E16A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E8B1C56A-0DE3-4525-80DB-3EC8DFE4E4FA}"/>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B0183373-205C-4FD4-8336-E427A7DF12B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219107F-1B6F-4CCD-8036-4DB6AD902C42}"/>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116182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246C1-8E1D-4A41-A3C0-BB26009D0C6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BBDA895-9F7C-41B0-BFEC-08D716E8FF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121F189-AC16-4AF5-9663-42AAD6C8E731}"/>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1FC0E83A-ABFC-47E4-B6F0-A15AFE06A47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D5D052C-DEAE-4DBE-B3C8-C05E7835AE62}"/>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9558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5AB6B9-7A02-4C9D-82F1-E44198D1C3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729C090-FC2C-4867-9CAF-A33933967B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7E2F7BC-140F-48EA-93D9-34DCBF111A35}"/>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9B3D6427-BD94-4F0D-9A6D-507FD9956C7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727DDF2-7A96-4331-835A-AC2F9FCC120B}"/>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1562729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30725"/>
          </a:xfrm>
        </p:spPr>
        <p:txBody>
          <a:bodyPr/>
          <a:lstStyle/>
          <a:p>
            <a:pPr lvl="0"/>
            <a:endParaRPr lang="zh-CN" altLang="en-US" noProof="0"/>
          </a:p>
        </p:txBody>
      </p:sp>
      <p:sp>
        <p:nvSpPr>
          <p:cNvPr id="4" name="Rectangle 4">
            <a:extLst>
              <a:ext uri="{FF2B5EF4-FFF2-40B4-BE49-F238E27FC236}">
                <a16:creationId xmlns:a16="http://schemas.microsoft.com/office/drawing/2014/main" id="{D8FFE8A5-948C-4C8D-9D96-2E93608032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27FF5BF-3F28-411C-A8AB-F93379CB14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FED04E-31B7-4D53-AECE-F765CBBDDB28}"/>
              </a:ext>
            </a:extLst>
          </p:cNvPr>
          <p:cNvSpPr>
            <a:spLocks noGrp="1" noChangeArrowheads="1"/>
          </p:cNvSpPr>
          <p:nvPr>
            <p:ph type="sldNum" sz="quarter" idx="12"/>
          </p:nvPr>
        </p:nvSpPr>
        <p:spPr>
          <a:ln/>
        </p:spPr>
        <p:txBody>
          <a:bodyPr/>
          <a:lstStyle>
            <a:lvl1pPr>
              <a:defRPr/>
            </a:lvl1pPr>
          </a:lstStyle>
          <a:p>
            <a:fld id="{3D48ACA5-A113-4DE3-9382-F7FFE567A272}" type="slidenum">
              <a:rPr lang="en-US" altLang="zh-CN"/>
              <a:pPr/>
              <a:t>‹#›</a:t>
            </a:fld>
            <a:endParaRPr lang="en-US" altLang="zh-CN"/>
          </a:p>
        </p:txBody>
      </p:sp>
    </p:spTree>
    <p:extLst>
      <p:ext uri="{BB962C8B-B14F-4D97-AF65-F5344CB8AC3E}">
        <p14:creationId xmlns:p14="http://schemas.microsoft.com/office/powerpoint/2010/main" val="163634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F0EAF-772C-4460-B509-401FE7694B8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F5079EE-2409-4C6F-8B89-56B3E69363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4B230DF-269A-4F7F-90C6-C4FE02FC430A}"/>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FE31F572-5A5D-4439-B4E8-610DBDCA1B1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582C2EE-3853-414D-B77B-823119B81453}"/>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77810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5DF9C-B4E3-4B56-8509-B6DAE75DE3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8486A51-FADB-4EA2-8B7E-7FD8554A0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BD5AE-C151-4DC2-8400-1CBF31A4A546}"/>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ECAE2B97-F778-4708-A828-C5EE0CDDEC4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AA7FA37-17AE-4E3B-B0DD-FCF1BA37C486}"/>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300502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ED41C-A16E-4F3B-AE0D-6D4E7EE8593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041697E-6CDD-4DA1-B830-469EE33469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9B1426C-6741-41C8-B66A-D07C4A96D1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6CA32C1-68F2-43C0-9959-88271FCF73B3}"/>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6" name="页脚占位符 5">
            <a:extLst>
              <a:ext uri="{FF2B5EF4-FFF2-40B4-BE49-F238E27FC236}">
                <a16:creationId xmlns:a16="http://schemas.microsoft.com/office/drawing/2014/main" id="{D06F8E67-9375-433F-BC1F-4C95A3F118C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AACB93A-1940-4D83-84F2-3B2F2832F7FE}"/>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225902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D29C6-5C24-4944-BA90-58107D77A63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8EE3A6F-99F0-4FFD-89C3-64D7D06C0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F31BA4-1B11-47C7-A9CC-642DFDD6DC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CD540546-F2D7-4558-ADAB-93AFA465D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C29B6E-0C85-420A-944C-8437500C1F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BAF138B-CB12-4948-AF39-9753DC4A5D5C}"/>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8" name="页脚占位符 7">
            <a:extLst>
              <a:ext uri="{FF2B5EF4-FFF2-40B4-BE49-F238E27FC236}">
                <a16:creationId xmlns:a16="http://schemas.microsoft.com/office/drawing/2014/main" id="{CB8F59E0-C6F2-4941-A7A3-79980478276F}"/>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9987955-90D1-430A-AD29-0C9E02C23CE8}"/>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11023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29847-8228-4346-8D1B-B2B02E240034}"/>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C1A1833-6B8B-4782-9469-405337C1DDE4}"/>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4" name="页脚占位符 3">
            <a:extLst>
              <a:ext uri="{FF2B5EF4-FFF2-40B4-BE49-F238E27FC236}">
                <a16:creationId xmlns:a16="http://schemas.microsoft.com/office/drawing/2014/main" id="{B4AA9548-BAE9-43BB-821A-FC4B8829DB3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F5C0DE0-8356-4E14-94E4-96AE112F1C7F}"/>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243281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62FF5-4773-465B-99F4-3DACDEBABEF3}"/>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3" name="页脚占位符 2">
            <a:extLst>
              <a:ext uri="{FF2B5EF4-FFF2-40B4-BE49-F238E27FC236}">
                <a16:creationId xmlns:a16="http://schemas.microsoft.com/office/drawing/2014/main" id="{01C6FB2E-F925-4FC4-8C61-31CE4DAEAD5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7764BD8A-A0B8-4A47-9F96-5E8E7C12D139}"/>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283650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5217B-C947-4434-A4DA-395C5CF038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CE6274B-641E-49AD-97F1-57423BD6A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AC2CC54-C628-443D-BBCB-AD6E36619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920A5D-73CE-4760-98F0-B5EC3EE4E597}"/>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6" name="页脚占位符 5">
            <a:extLst>
              <a:ext uri="{FF2B5EF4-FFF2-40B4-BE49-F238E27FC236}">
                <a16:creationId xmlns:a16="http://schemas.microsoft.com/office/drawing/2014/main" id="{A99A94D9-AB60-476D-A758-E9F810B4812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FD9177E-098B-4F46-B5AF-967885BFE3A0}"/>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118053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755CE-4854-470C-BBA3-BD2B909E1D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EE57AFC-751C-4384-9AD8-0F89B2DDB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73DC8AC-2C77-4A82-BF11-B5BEF9A5A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202FB1-CC2F-4C87-A54B-C37331DF77C6}"/>
              </a:ext>
            </a:extLst>
          </p:cNvPr>
          <p:cNvSpPr>
            <a:spLocks noGrp="1"/>
          </p:cNvSpPr>
          <p:nvPr>
            <p:ph type="dt" sz="half" idx="10"/>
          </p:nvPr>
        </p:nvSpPr>
        <p:spPr/>
        <p:txBody>
          <a:bodyPr/>
          <a:lstStyle/>
          <a:p>
            <a:fld id="{F133D3C4-B1DE-4D8F-84EF-C2EA95C66B8E}" type="datetimeFigureOut">
              <a:rPr lang="en-US" smtClean="0"/>
              <a:t>11/2/2020</a:t>
            </a:fld>
            <a:endParaRPr lang="en-US"/>
          </a:p>
        </p:txBody>
      </p:sp>
      <p:sp>
        <p:nvSpPr>
          <p:cNvPr id="6" name="页脚占位符 5">
            <a:extLst>
              <a:ext uri="{FF2B5EF4-FFF2-40B4-BE49-F238E27FC236}">
                <a16:creationId xmlns:a16="http://schemas.microsoft.com/office/drawing/2014/main" id="{8B64835F-8A21-4094-9829-4E457248605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BDB3178-DF5D-428C-85BD-A8DC7EAADF66}"/>
              </a:ext>
            </a:extLst>
          </p:cNvPr>
          <p:cNvSpPr>
            <a:spLocks noGrp="1"/>
          </p:cNvSpPr>
          <p:nvPr>
            <p:ph type="sldNum" sz="quarter" idx="12"/>
          </p:nvPr>
        </p:nvSpPr>
        <p:spPr/>
        <p:txBody>
          <a:bodyPr/>
          <a:lstStyle/>
          <a:p>
            <a:fld id="{4436836F-6744-426D-B87D-67A76EA904E5}" type="slidenum">
              <a:rPr lang="en-US" smtClean="0"/>
              <a:t>‹#›</a:t>
            </a:fld>
            <a:endParaRPr lang="en-US"/>
          </a:p>
        </p:txBody>
      </p:sp>
    </p:spTree>
    <p:extLst>
      <p:ext uri="{BB962C8B-B14F-4D97-AF65-F5344CB8AC3E}">
        <p14:creationId xmlns:p14="http://schemas.microsoft.com/office/powerpoint/2010/main" val="210163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B8FF0A-17B2-46F4-93FE-B0163CEC2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D509BE5-550A-44DF-A3F7-111ADCEFB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C1EE5FD-1AAB-4076-A1DB-7361C7DFD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3D3C4-B1DE-4D8F-84EF-C2EA95C66B8E}" type="datetimeFigureOut">
              <a:rPr lang="en-US" smtClean="0"/>
              <a:t>11/2/2020</a:t>
            </a:fld>
            <a:endParaRPr lang="en-US"/>
          </a:p>
        </p:txBody>
      </p:sp>
      <p:sp>
        <p:nvSpPr>
          <p:cNvPr id="5" name="页脚占位符 4">
            <a:extLst>
              <a:ext uri="{FF2B5EF4-FFF2-40B4-BE49-F238E27FC236}">
                <a16:creationId xmlns:a16="http://schemas.microsoft.com/office/drawing/2014/main" id="{F9DE5850-A019-4CB3-A1C3-392346F27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4FD9ADE-D88A-4CEC-A643-EC0B80007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6836F-6744-426D-B87D-67A76EA904E5}" type="slidenum">
              <a:rPr lang="en-US" smtClean="0"/>
              <a:t>‹#›</a:t>
            </a:fld>
            <a:endParaRPr lang="en-US"/>
          </a:p>
        </p:txBody>
      </p:sp>
    </p:spTree>
    <p:extLst>
      <p:ext uri="{BB962C8B-B14F-4D97-AF65-F5344CB8AC3E}">
        <p14:creationId xmlns:p14="http://schemas.microsoft.com/office/powerpoint/2010/main" val="120028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hy@nj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mailto:khy@nju.edu.c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image" Target="../media/image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3.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5.emf"/></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56FC29F-883F-482C-A360-B87C55B50C22}"/>
              </a:ext>
            </a:extLst>
          </p:cNvPr>
          <p:cNvSpPr>
            <a:spLocks noGrp="1" noChangeArrowheads="1"/>
          </p:cNvSpPr>
          <p:nvPr>
            <p:ph type="ctrTitle"/>
          </p:nvPr>
        </p:nvSpPr>
        <p:spPr>
          <a:xfrm>
            <a:off x="1905000" y="1295400"/>
            <a:ext cx="8686800" cy="2076450"/>
          </a:xfrm>
        </p:spPr>
        <p:txBody>
          <a:bodyPr/>
          <a:lstStyle/>
          <a:p>
            <a:pPr algn="ctr" eaLnBrk="1" hangingPunct="1"/>
            <a:r>
              <a:rPr lang="zh-CN" altLang="en-US" sz="4400"/>
              <a:t>需求工程</a:t>
            </a:r>
            <a:br>
              <a:rPr lang="en-US" altLang="zh-CN" sz="4400"/>
            </a:br>
            <a:br>
              <a:rPr lang="en-US" altLang="zh-CN" sz="4400"/>
            </a:br>
            <a:r>
              <a:rPr lang="zh-CN" altLang="en-US" sz="4400"/>
              <a:t>第一章</a:t>
            </a:r>
            <a:r>
              <a:rPr lang="en-US" altLang="zh-CN" sz="4400"/>
              <a:t>: </a:t>
            </a:r>
            <a:r>
              <a:rPr lang="zh-CN" altLang="en-US" sz="4400"/>
              <a:t>导论</a:t>
            </a:r>
            <a:endParaRPr lang="en-US" altLang="zh-CN" sz="4400"/>
          </a:p>
        </p:txBody>
      </p:sp>
      <p:sp>
        <p:nvSpPr>
          <p:cNvPr id="4099" name="副标题 3">
            <a:extLst>
              <a:ext uri="{FF2B5EF4-FFF2-40B4-BE49-F238E27FC236}">
                <a16:creationId xmlns:a16="http://schemas.microsoft.com/office/drawing/2014/main" id="{A48DF43A-9324-4BC8-A485-CA6D870C61B2}"/>
              </a:ext>
            </a:extLst>
          </p:cNvPr>
          <p:cNvSpPr>
            <a:spLocks noGrp="1" noChangeArrowheads="1"/>
          </p:cNvSpPr>
          <p:nvPr>
            <p:ph type="subTitle" idx="1"/>
          </p:nvPr>
        </p:nvSpPr>
        <p:spPr/>
        <p:txBody>
          <a:bodyPr/>
          <a:lstStyle/>
          <a:p>
            <a:endParaRPr lang="zh-CN" altLang="en-US"/>
          </a:p>
        </p:txBody>
      </p:sp>
      <p:sp>
        <p:nvSpPr>
          <p:cNvPr id="4100" name="灯片编号占位符 1">
            <a:extLst>
              <a:ext uri="{FF2B5EF4-FFF2-40B4-BE49-F238E27FC236}">
                <a16:creationId xmlns:a16="http://schemas.microsoft.com/office/drawing/2014/main" id="{6D998238-BD57-43B5-94FE-6980CF820E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304FF4-F815-427D-9E65-E90D143261B0}" type="slidenum">
              <a:rPr lang="en-US" altLang="zh-CN">
                <a:latin typeface="Garamond" panose="02020404030301010803" pitchFamily="18" charset="0"/>
              </a:rPr>
              <a:pPr/>
              <a:t>1</a:t>
            </a:fld>
            <a:endParaRPr lang="en-US" altLang="zh-CN">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43DAF894-2C71-4725-86AB-877356EB3ECF}"/>
              </a:ext>
            </a:extLst>
          </p:cNvPr>
          <p:cNvSpPr>
            <a:spLocks noGrp="1" noChangeArrowheads="1"/>
          </p:cNvSpPr>
          <p:nvPr>
            <p:ph type="title"/>
          </p:nvPr>
        </p:nvSpPr>
        <p:spPr/>
        <p:txBody>
          <a:bodyPr/>
          <a:lstStyle/>
          <a:p>
            <a:pPr eaLnBrk="1" hangingPunct="1"/>
            <a:r>
              <a:rPr lang="en-US" altLang="zh-CN" sz="3800"/>
              <a:t>1.1</a:t>
            </a:r>
            <a:r>
              <a:rPr lang="zh-CN" altLang="en-US" sz="3800"/>
              <a:t>软件需求技术的发展</a:t>
            </a:r>
            <a:br>
              <a:rPr lang="zh-CN" altLang="en-US" sz="3800"/>
            </a:br>
            <a:r>
              <a:rPr lang="en-US" altLang="zh-CN" sz="3800">
                <a:latin typeface="Arial" panose="020B0604020202020204" pitchFamily="34" charset="0"/>
              </a:rPr>
              <a:t>——</a:t>
            </a:r>
            <a:r>
              <a:rPr lang="zh-CN" altLang="en-US" sz="3800">
                <a:latin typeface="Arial" panose="020B0604020202020204" pitchFamily="34" charset="0"/>
              </a:rPr>
              <a:t>基本技术</a:t>
            </a:r>
            <a:endParaRPr lang="zh-CN" altLang="en-US" sz="3800"/>
          </a:p>
        </p:txBody>
      </p:sp>
      <p:graphicFrame>
        <p:nvGraphicFramePr>
          <p:cNvPr id="13315" name="Object 3">
            <a:extLst>
              <a:ext uri="{FF2B5EF4-FFF2-40B4-BE49-F238E27FC236}">
                <a16:creationId xmlns:a16="http://schemas.microsoft.com/office/drawing/2014/main" id="{58C756B9-37BF-4756-ABDE-C12184135DCC}"/>
              </a:ext>
            </a:extLst>
          </p:cNvPr>
          <p:cNvGraphicFramePr>
            <a:graphicFrameLocks noGrp="1" noChangeAspect="1"/>
          </p:cNvGraphicFramePr>
          <p:nvPr>
            <p:ph idx="1"/>
          </p:nvPr>
        </p:nvGraphicFramePr>
        <p:xfrm>
          <a:off x="2057400" y="2187575"/>
          <a:ext cx="7848600" cy="3348038"/>
        </p:xfrm>
        <a:graphic>
          <a:graphicData uri="http://schemas.openxmlformats.org/presentationml/2006/ole">
            <mc:AlternateContent xmlns:mc="http://schemas.openxmlformats.org/markup-compatibility/2006">
              <mc:Choice xmlns:v="urn:schemas-microsoft-com:vml" Requires="v">
                <p:oleObj spid="_x0000_s1032" name="Visio" r:id="rId3" imgW="5086636" imgH="2170671" progId="Visio.Drawing.11">
                  <p:embed/>
                </p:oleObj>
              </mc:Choice>
              <mc:Fallback>
                <p:oleObj name="Visio" r:id="rId3" imgW="5086636" imgH="2170671" progId="Visio.Drawing.11">
                  <p:embed/>
                  <p:pic>
                    <p:nvPicPr>
                      <p:cNvPr id="13315" name="Object 3">
                        <a:extLst>
                          <a:ext uri="{FF2B5EF4-FFF2-40B4-BE49-F238E27FC236}">
                            <a16:creationId xmlns:a16="http://schemas.microsoft.com/office/drawing/2014/main" id="{58C756B9-37BF-4756-ABDE-C12184135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87575"/>
                        <a:ext cx="7848600" cy="334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Box 3">
            <a:extLst>
              <a:ext uri="{FF2B5EF4-FFF2-40B4-BE49-F238E27FC236}">
                <a16:creationId xmlns:a16="http://schemas.microsoft.com/office/drawing/2014/main" id="{AC05E3EC-6216-43DF-8B39-F9E03316615D}"/>
              </a:ext>
            </a:extLst>
          </p:cNvPr>
          <p:cNvSpPr txBox="1">
            <a:spLocks noChangeArrowheads="1"/>
          </p:cNvSpPr>
          <p:nvPr/>
        </p:nvSpPr>
        <p:spPr bwMode="auto">
          <a:xfrm>
            <a:off x="2514601" y="1600201"/>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无需求处理</a:t>
            </a:r>
          </a:p>
        </p:txBody>
      </p:sp>
      <p:sp>
        <p:nvSpPr>
          <p:cNvPr id="13317" name="TextBox 4">
            <a:extLst>
              <a:ext uri="{FF2B5EF4-FFF2-40B4-BE49-F238E27FC236}">
                <a16:creationId xmlns:a16="http://schemas.microsoft.com/office/drawing/2014/main" id="{4E881A89-B34B-4512-B050-8E454BC76CB5}"/>
              </a:ext>
            </a:extLst>
          </p:cNvPr>
          <p:cNvSpPr txBox="1">
            <a:spLocks noChangeArrowheads="1"/>
          </p:cNvSpPr>
          <p:nvPr/>
        </p:nvSpPr>
        <p:spPr bwMode="auto">
          <a:xfrm>
            <a:off x="4475164" y="2057401"/>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草图分析</a:t>
            </a:r>
          </a:p>
        </p:txBody>
      </p:sp>
      <p:sp>
        <p:nvSpPr>
          <p:cNvPr id="13318" name="TextBox 5">
            <a:extLst>
              <a:ext uri="{FF2B5EF4-FFF2-40B4-BE49-F238E27FC236}">
                <a16:creationId xmlns:a16="http://schemas.microsoft.com/office/drawing/2014/main" id="{58A0B1BB-2C87-4DC8-B952-03433024C8A5}"/>
              </a:ext>
            </a:extLst>
          </p:cNvPr>
          <p:cNvSpPr txBox="1">
            <a:spLocks noChangeArrowheads="1"/>
          </p:cNvSpPr>
          <p:nvPr/>
        </p:nvSpPr>
        <p:spPr bwMode="auto">
          <a:xfrm>
            <a:off x="6019801" y="2057400"/>
            <a:ext cx="1781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需求分析</a:t>
            </a:r>
            <a:endParaRPr lang="en-US" altLang="zh-CN" sz="2800">
              <a:solidFill>
                <a:srgbClr val="FF0000"/>
              </a:solidFill>
            </a:endParaRPr>
          </a:p>
          <a:p>
            <a:pPr eaLnBrk="1" hangingPunct="1">
              <a:spcBef>
                <a:spcPct val="0"/>
              </a:spcBef>
              <a:buClrTx/>
              <a:buSzTx/>
              <a:buFontTx/>
              <a:buNone/>
            </a:pPr>
            <a:r>
              <a:rPr lang="en-US" altLang="zh-CN" sz="2800">
                <a:solidFill>
                  <a:srgbClr val="FF0000"/>
                </a:solidFill>
              </a:rPr>
              <a:t>DFD/ERD</a:t>
            </a:r>
            <a:endParaRPr lang="zh-CN" altLang="en-US" sz="2800">
              <a:solidFill>
                <a:srgbClr val="FF0000"/>
              </a:solidFill>
            </a:endParaRPr>
          </a:p>
        </p:txBody>
      </p:sp>
      <p:sp>
        <p:nvSpPr>
          <p:cNvPr id="13319" name="TextBox 6">
            <a:extLst>
              <a:ext uri="{FF2B5EF4-FFF2-40B4-BE49-F238E27FC236}">
                <a16:creationId xmlns:a16="http://schemas.microsoft.com/office/drawing/2014/main" id="{F7198D12-3D01-4410-A59D-342B892CE740}"/>
              </a:ext>
            </a:extLst>
          </p:cNvPr>
          <p:cNvSpPr txBox="1">
            <a:spLocks noChangeArrowheads="1"/>
          </p:cNvSpPr>
          <p:nvPr/>
        </p:nvSpPr>
        <p:spPr bwMode="auto">
          <a:xfrm>
            <a:off x="7696200" y="2667000"/>
            <a:ext cx="1620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需求分析</a:t>
            </a:r>
            <a:endParaRPr lang="en-US" altLang="zh-CN" sz="2800">
              <a:solidFill>
                <a:srgbClr val="FF0000"/>
              </a:solidFill>
            </a:endParaRPr>
          </a:p>
          <a:p>
            <a:pPr eaLnBrk="1" hangingPunct="1">
              <a:spcBef>
                <a:spcPct val="0"/>
              </a:spcBef>
              <a:buClrTx/>
              <a:buSzTx/>
              <a:buFontTx/>
              <a:buNone/>
            </a:pPr>
            <a:r>
              <a:rPr lang="zh-CN" altLang="en-US" sz="2800">
                <a:solidFill>
                  <a:srgbClr val="FF0000"/>
                </a:solidFill>
              </a:rPr>
              <a:t>面向对象</a:t>
            </a:r>
          </a:p>
        </p:txBody>
      </p:sp>
      <p:sp>
        <p:nvSpPr>
          <p:cNvPr id="2" name="矩形 1">
            <a:extLst>
              <a:ext uri="{FF2B5EF4-FFF2-40B4-BE49-F238E27FC236}">
                <a16:creationId xmlns:a16="http://schemas.microsoft.com/office/drawing/2014/main" id="{B7A7BB78-CC21-499B-ABA3-281C4A944503}"/>
              </a:ext>
            </a:extLst>
          </p:cNvPr>
          <p:cNvSpPr/>
          <p:nvPr/>
        </p:nvSpPr>
        <p:spPr>
          <a:xfrm>
            <a:off x="5284788" y="5418138"/>
            <a:ext cx="4545012" cy="128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计算能力增强，应用领域愈发广泛，更加关注现实世界中的领域知识如何投射进计算机世界</a:t>
            </a:r>
          </a:p>
        </p:txBody>
      </p:sp>
      <p:sp>
        <p:nvSpPr>
          <p:cNvPr id="13321" name="灯片编号占位符 2">
            <a:extLst>
              <a:ext uri="{FF2B5EF4-FFF2-40B4-BE49-F238E27FC236}">
                <a16:creationId xmlns:a16="http://schemas.microsoft.com/office/drawing/2014/main" id="{33618E82-6471-4367-A92B-2C5BD29C1FF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0775A-4796-43A4-B16B-762506513AAF}" type="slidenum">
              <a:rPr lang="en-US" altLang="zh-CN">
                <a:latin typeface="Garamond" panose="02020404030301010803" pitchFamily="18" charset="0"/>
              </a:rPr>
              <a:pPr/>
              <a:t>10</a:t>
            </a:fld>
            <a:endParaRPr lang="en-US" altLang="zh-CN">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52C1601-5653-4F76-8DAA-962F9AA91F13}"/>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Standish Group 1995</a:t>
            </a:r>
          </a:p>
        </p:txBody>
      </p:sp>
      <p:sp>
        <p:nvSpPr>
          <p:cNvPr id="14339" name="Rectangle 5">
            <a:extLst>
              <a:ext uri="{FF2B5EF4-FFF2-40B4-BE49-F238E27FC236}">
                <a16:creationId xmlns:a16="http://schemas.microsoft.com/office/drawing/2014/main" id="{C11C67EA-604B-4DF5-9749-5FD97BB17A8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0" name="Object 4">
            <a:extLst>
              <a:ext uri="{FF2B5EF4-FFF2-40B4-BE49-F238E27FC236}">
                <a16:creationId xmlns:a16="http://schemas.microsoft.com/office/drawing/2014/main" id="{AB7AB74B-7BB9-4EF1-B4A9-4D1AE220354F}"/>
              </a:ext>
            </a:extLst>
          </p:cNvPr>
          <p:cNvGraphicFramePr>
            <a:graphicFrameLocks noChangeAspect="1"/>
          </p:cNvGraphicFramePr>
          <p:nvPr/>
        </p:nvGraphicFramePr>
        <p:xfrm>
          <a:off x="1600200" y="3276601"/>
          <a:ext cx="4419600" cy="3490913"/>
        </p:xfrm>
        <a:graphic>
          <a:graphicData uri="http://schemas.openxmlformats.org/presentationml/2006/ole">
            <mc:AlternateContent xmlns:mc="http://schemas.openxmlformats.org/markup-compatibility/2006">
              <mc:Choice xmlns:v="urn:schemas-microsoft-com:vml" Requires="v">
                <p:oleObj spid="_x0000_s2062" name="图表" r:id="rId3" imgW="2247881" imgH="1775422" progId="MSGraph.Chart.8">
                  <p:embed/>
                </p:oleObj>
              </mc:Choice>
              <mc:Fallback>
                <p:oleObj name="图表" r:id="rId3" imgW="2247881" imgH="1775422" progId="MSGraph.Chart.8">
                  <p:embed/>
                  <p:pic>
                    <p:nvPicPr>
                      <p:cNvPr id="14340" name="Object 4">
                        <a:extLst>
                          <a:ext uri="{FF2B5EF4-FFF2-40B4-BE49-F238E27FC236}">
                            <a16:creationId xmlns:a16="http://schemas.microsoft.com/office/drawing/2014/main" id="{AB7AB74B-7BB9-4EF1-B4A9-4D1AE2203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76601"/>
                        <a:ext cx="44196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7">
            <a:extLst>
              <a:ext uri="{FF2B5EF4-FFF2-40B4-BE49-F238E27FC236}">
                <a16:creationId xmlns:a16="http://schemas.microsoft.com/office/drawing/2014/main" id="{F085107D-D6A1-4F8F-AECF-AB8269D6DADF}"/>
              </a:ext>
            </a:extLst>
          </p:cNvPr>
          <p:cNvSpPr>
            <a:spLocks noChangeArrowheads="1"/>
          </p:cNvSpPr>
          <p:nvPr/>
        </p:nvSpPr>
        <p:spPr bwMode="auto">
          <a:xfrm>
            <a:off x="1524001" y="2372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2" name="Object 6">
            <a:extLst>
              <a:ext uri="{FF2B5EF4-FFF2-40B4-BE49-F238E27FC236}">
                <a16:creationId xmlns:a16="http://schemas.microsoft.com/office/drawing/2014/main" id="{DACE1C35-7AC6-413D-83D6-A992862C5F46}"/>
              </a:ext>
            </a:extLst>
          </p:cNvPr>
          <p:cNvGraphicFramePr>
            <a:graphicFrameLocks noChangeAspect="1"/>
          </p:cNvGraphicFramePr>
          <p:nvPr/>
        </p:nvGraphicFramePr>
        <p:xfrm>
          <a:off x="5791200" y="3505200"/>
          <a:ext cx="4495800" cy="2992438"/>
        </p:xfrm>
        <a:graphic>
          <a:graphicData uri="http://schemas.openxmlformats.org/presentationml/2006/ole">
            <mc:AlternateContent xmlns:mc="http://schemas.openxmlformats.org/markup-compatibility/2006">
              <mc:Choice xmlns:v="urn:schemas-microsoft-com:vml" Requires="v">
                <p:oleObj spid="_x0000_s2063" name="图表" r:id="rId5" imgW="2621128" imgH="1745018" progId="MSGraph.Chart.8">
                  <p:embed/>
                </p:oleObj>
              </mc:Choice>
              <mc:Fallback>
                <p:oleObj name="图表" r:id="rId5" imgW="2621128" imgH="1745018" progId="MSGraph.Chart.8">
                  <p:embed/>
                  <p:pic>
                    <p:nvPicPr>
                      <p:cNvPr id="14342" name="Object 6">
                        <a:extLst>
                          <a:ext uri="{FF2B5EF4-FFF2-40B4-BE49-F238E27FC236}">
                            <a16:creationId xmlns:a16="http://schemas.microsoft.com/office/drawing/2014/main" id="{DACE1C35-7AC6-413D-83D6-A992862C5F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505200"/>
                        <a:ext cx="44958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8">
            <a:extLst>
              <a:ext uri="{FF2B5EF4-FFF2-40B4-BE49-F238E27FC236}">
                <a16:creationId xmlns:a16="http://schemas.microsoft.com/office/drawing/2014/main" id="{28134E47-96DC-4DFB-847F-66B9B980402E}"/>
              </a:ext>
            </a:extLst>
          </p:cNvPr>
          <p:cNvSpPr>
            <a:spLocks noGrp="1" noChangeArrowheads="1"/>
          </p:cNvSpPr>
          <p:nvPr>
            <p:ph type="body" idx="1"/>
          </p:nvPr>
        </p:nvSpPr>
        <p:spPr/>
        <p:txBody>
          <a:bodyPr/>
          <a:lstStyle/>
          <a:p>
            <a:pPr eaLnBrk="1" hangingPunct="1"/>
            <a:r>
              <a:rPr lang="en-US" altLang="zh-CN" sz="2200"/>
              <a:t>365</a:t>
            </a:r>
            <a:r>
              <a:rPr lang="zh-CN" altLang="en-US" sz="2200"/>
              <a:t>家公司的</a:t>
            </a:r>
            <a:r>
              <a:rPr lang="en-US" altLang="zh-CN" sz="2200"/>
              <a:t>8380</a:t>
            </a:r>
            <a:r>
              <a:rPr lang="zh-CN" altLang="en-US" sz="2200"/>
              <a:t>个项目</a:t>
            </a:r>
          </a:p>
          <a:p>
            <a:pPr lvl="1" eaLnBrk="1" hangingPunct="1"/>
            <a:r>
              <a:rPr lang="zh-CN" altLang="en-US" sz="2000"/>
              <a:t>成功项目</a:t>
            </a:r>
            <a:r>
              <a:rPr lang="en-US" altLang="zh-CN" sz="2000"/>
              <a:t>Success</a:t>
            </a:r>
            <a:r>
              <a:rPr lang="zh-CN" altLang="en-US" sz="2000"/>
              <a:t>：在预计的时间之内，在预算的成本之下，完成预期的所有功能</a:t>
            </a:r>
          </a:p>
          <a:p>
            <a:pPr lvl="1" eaLnBrk="1" hangingPunct="1"/>
            <a:r>
              <a:rPr lang="zh-CN" altLang="en-US" sz="2000"/>
              <a:t>问题项目</a:t>
            </a:r>
            <a:r>
              <a:rPr lang="en-US" altLang="zh-CN" sz="2000"/>
              <a:t>Challenged</a:t>
            </a:r>
            <a:r>
              <a:rPr lang="zh-CN" altLang="en-US" sz="2000"/>
              <a:t>：已经完成，软件产品能够正常工作，但在生产中或者超支，或者超期，或者实现的功能不全</a:t>
            </a:r>
          </a:p>
          <a:p>
            <a:pPr lvl="1" eaLnBrk="1" hangingPunct="1"/>
            <a:r>
              <a:rPr lang="zh-CN" altLang="en-US" sz="2000"/>
              <a:t>失败项目</a:t>
            </a:r>
            <a:r>
              <a:rPr lang="en-US" altLang="zh-CN" sz="2000"/>
              <a:t>Impaired</a:t>
            </a:r>
            <a:r>
              <a:rPr lang="zh-CN" altLang="en-US" sz="2000"/>
              <a:t>：因无法进行而被中途撤销，或者最终产品无法提交使用</a:t>
            </a:r>
          </a:p>
        </p:txBody>
      </p:sp>
      <p:sp>
        <p:nvSpPr>
          <p:cNvPr id="14344" name="灯片编号占位符 1">
            <a:extLst>
              <a:ext uri="{FF2B5EF4-FFF2-40B4-BE49-F238E27FC236}">
                <a16:creationId xmlns:a16="http://schemas.microsoft.com/office/drawing/2014/main" id="{C558935D-0FC4-48DC-9132-44818024F3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ABCC83-F2B4-4E88-8622-600A58C4C460}" type="slidenum">
              <a:rPr lang="en-US" altLang="zh-CN">
                <a:latin typeface="Garamond" panose="02020404030301010803" pitchFamily="18" charset="0"/>
              </a:rPr>
              <a:pPr/>
              <a:t>11</a:t>
            </a:fld>
            <a:endParaRPr lang="en-US" altLang="zh-CN">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89385C-9D2F-47CB-9186-4E0706136351}"/>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 Standish Group 1995</a:t>
            </a:r>
          </a:p>
        </p:txBody>
      </p:sp>
      <p:sp>
        <p:nvSpPr>
          <p:cNvPr id="15363" name="Rectangle 3">
            <a:extLst>
              <a:ext uri="{FF2B5EF4-FFF2-40B4-BE49-F238E27FC236}">
                <a16:creationId xmlns:a16="http://schemas.microsoft.com/office/drawing/2014/main" id="{93F628BE-D7D8-4E45-9A36-D29628948304}"/>
              </a:ext>
            </a:extLst>
          </p:cNvPr>
          <p:cNvSpPr>
            <a:spLocks noGrp="1" noChangeArrowheads="1"/>
          </p:cNvSpPr>
          <p:nvPr>
            <p:ph type="body" idx="1"/>
          </p:nvPr>
        </p:nvSpPr>
        <p:spPr/>
        <p:txBody>
          <a:bodyPr/>
          <a:lstStyle/>
          <a:p>
            <a:pPr eaLnBrk="1" hangingPunct="1"/>
            <a:r>
              <a:rPr lang="zh-CN" altLang="en-US"/>
              <a:t>大公司开发项目的平均成本是</a:t>
            </a:r>
            <a:r>
              <a:rPr lang="en-US" altLang="zh-CN"/>
              <a:t>232.2</a:t>
            </a:r>
            <a:r>
              <a:rPr lang="zh-CN" altLang="en-US"/>
              <a:t>万美元，中等公司是</a:t>
            </a:r>
            <a:r>
              <a:rPr lang="en-US" altLang="zh-CN"/>
              <a:t>133.1</a:t>
            </a:r>
            <a:r>
              <a:rPr lang="zh-CN" altLang="en-US"/>
              <a:t>万美元，小型公司是</a:t>
            </a:r>
            <a:r>
              <a:rPr lang="en-US" altLang="zh-CN"/>
              <a:t>43.4</a:t>
            </a:r>
            <a:r>
              <a:rPr lang="zh-CN" altLang="en-US"/>
              <a:t>万美元</a:t>
            </a:r>
          </a:p>
          <a:p>
            <a:pPr eaLnBrk="1" hangingPunct="1"/>
            <a:r>
              <a:rPr lang="zh-CN" altLang="en-US"/>
              <a:t>大约</a:t>
            </a:r>
            <a:r>
              <a:rPr lang="en-US" altLang="zh-CN"/>
              <a:t>31</a:t>
            </a:r>
            <a:r>
              <a:rPr lang="zh-CN" altLang="en-US"/>
              <a:t>％的项目在完成之前被取消，</a:t>
            </a:r>
            <a:r>
              <a:rPr lang="en-US" altLang="zh-CN"/>
              <a:t>52.7</a:t>
            </a:r>
            <a:r>
              <a:rPr lang="zh-CN" altLang="en-US"/>
              <a:t>％的项目成本是原来预算的</a:t>
            </a:r>
            <a:r>
              <a:rPr lang="en-US" altLang="zh-CN"/>
              <a:t>189%</a:t>
            </a:r>
          </a:p>
          <a:p>
            <a:pPr eaLnBrk="1" hangingPunct="1"/>
            <a:r>
              <a:rPr lang="zh-CN" altLang="en-US"/>
              <a:t>大公司</a:t>
            </a:r>
            <a:r>
              <a:rPr lang="en-US" altLang="zh-CN"/>
              <a:t>9%</a:t>
            </a:r>
            <a:r>
              <a:rPr lang="zh-CN" altLang="en-US"/>
              <a:t>按预算交付，小公司</a:t>
            </a:r>
            <a:r>
              <a:rPr lang="en-US" altLang="zh-CN"/>
              <a:t>16%</a:t>
            </a:r>
            <a:r>
              <a:rPr lang="zh-CN" altLang="en-US"/>
              <a:t>按预算交付</a:t>
            </a:r>
          </a:p>
        </p:txBody>
      </p:sp>
      <p:sp>
        <p:nvSpPr>
          <p:cNvPr id="15364" name="灯片编号占位符 1">
            <a:extLst>
              <a:ext uri="{FF2B5EF4-FFF2-40B4-BE49-F238E27FC236}">
                <a16:creationId xmlns:a16="http://schemas.microsoft.com/office/drawing/2014/main" id="{F248868E-4492-4B57-95AE-74548868E5A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38CBBE-7BD5-4301-8CA0-A370AB5A6E03}" type="slidenum">
              <a:rPr lang="en-US" altLang="zh-CN">
                <a:latin typeface="Garamond" panose="02020404030301010803" pitchFamily="18" charset="0"/>
              </a:rPr>
              <a:pPr/>
              <a:t>12</a:t>
            </a:fld>
            <a:endParaRPr lang="en-US" altLang="zh-CN">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6">
            <a:extLst>
              <a:ext uri="{FF2B5EF4-FFF2-40B4-BE49-F238E27FC236}">
                <a16:creationId xmlns:a16="http://schemas.microsoft.com/office/drawing/2014/main" id="{9C46F705-22F5-4257-B6D5-BAA28D9DDE03}"/>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latin typeface="Arial" panose="020B0604020202020204" pitchFamily="34" charset="0"/>
              </a:rPr>
              <a:t>成功项目</a:t>
            </a:r>
            <a:r>
              <a:rPr lang="zh-CN" altLang="en-US" sz="3400"/>
              <a:t>影响因素</a:t>
            </a:r>
            <a:r>
              <a:rPr lang="en-US" altLang="zh-CN" sz="3400"/>
              <a:t>[Standish Group 1995]</a:t>
            </a:r>
          </a:p>
        </p:txBody>
      </p:sp>
      <p:graphicFrame>
        <p:nvGraphicFramePr>
          <p:cNvPr id="68671" name="Group 63">
            <a:extLst>
              <a:ext uri="{FF2B5EF4-FFF2-40B4-BE49-F238E27FC236}">
                <a16:creationId xmlns:a16="http://schemas.microsoft.com/office/drawing/2014/main" id="{505CC512-B81C-46B4-A307-8FC5DD3579C7}"/>
              </a:ext>
            </a:extLst>
          </p:cNvPr>
          <p:cNvGraphicFramePr>
            <a:graphicFrameLocks noGrp="1"/>
          </p:cNvGraphicFramePr>
          <p:nvPr>
            <p:ph idx="1"/>
          </p:nvPr>
        </p:nvGraphicFramePr>
        <p:xfrm>
          <a:off x="1981200" y="1371600"/>
          <a:ext cx="8229600" cy="4810126"/>
        </p:xfrm>
        <a:graphic>
          <a:graphicData uri="http://schemas.openxmlformats.org/drawingml/2006/table">
            <a:tbl>
              <a:tblPr/>
              <a:tblGrid>
                <a:gridCol w="601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成功项目的影响要素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影响指数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用户参与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15.9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高层管理支持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13.9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清晰的需求说明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13.0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正确的项目计划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9.6</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切合实际的期望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8.2</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细化的项目里程碑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7.7</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员工能力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7.2</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主人翁精神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5.3</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清晰的目标和前景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努力工作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2.4</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其他</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13.9</a:t>
                      </a:r>
                      <a:r>
                        <a:rPr kumimoji="0" lang="zh-CN" altLang="en-US" sz="18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428" name="灯片编号占位符 1">
            <a:extLst>
              <a:ext uri="{FF2B5EF4-FFF2-40B4-BE49-F238E27FC236}">
                <a16:creationId xmlns:a16="http://schemas.microsoft.com/office/drawing/2014/main" id="{4186B636-8019-47DC-BAEC-8808B0F69A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121C73-7837-42A0-BF74-7DCDDEB4820A}" type="slidenum">
              <a:rPr lang="en-US" altLang="zh-CN">
                <a:latin typeface="Garamond" panose="02020404030301010803" pitchFamily="18" charset="0"/>
              </a:rPr>
              <a:pPr/>
              <a:t>13</a:t>
            </a:fld>
            <a:endParaRPr lang="en-US" altLang="zh-CN">
              <a:latin typeface="Garamond" panose="02020404030301010803" pitchFamily="18" charset="0"/>
            </a:endParaRPr>
          </a:p>
        </p:txBody>
      </p:sp>
      <p:sp>
        <p:nvSpPr>
          <p:cNvPr id="2" name="矩形 1">
            <a:extLst>
              <a:ext uri="{FF2B5EF4-FFF2-40B4-BE49-F238E27FC236}">
                <a16:creationId xmlns:a16="http://schemas.microsoft.com/office/drawing/2014/main" id="{9A03F6E4-A176-43D5-9178-D0870C8CE202}"/>
              </a:ext>
            </a:extLst>
          </p:cNvPr>
          <p:cNvSpPr/>
          <p:nvPr/>
        </p:nvSpPr>
        <p:spPr>
          <a:xfrm>
            <a:off x="1981200" y="1752600"/>
            <a:ext cx="8153400" cy="1219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0A1A7A08-AC95-40E3-A916-62EF27CE468F}"/>
              </a:ext>
            </a:extLst>
          </p:cNvPr>
          <p:cNvSpPr/>
          <p:nvPr/>
        </p:nvSpPr>
        <p:spPr>
          <a:xfrm>
            <a:off x="1981200" y="3429000"/>
            <a:ext cx="8153400" cy="3810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854D441F-6B57-479B-86AA-F66891FE7413}"/>
              </a:ext>
            </a:extLst>
          </p:cNvPr>
          <p:cNvSpPr/>
          <p:nvPr/>
        </p:nvSpPr>
        <p:spPr>
          <a:xfrm>
            <a:off x="1981200" y="4983164"/>
            <a:ext cx="8153400" cy="427037"/>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6">
            <a:extLst>
              <a:ext uri="{FF2B5EF4-FFF2-40B4-BE49-F238E27FC236}">
                <a16:creationId xmlns:a16="http://schemas.microsoft.com/office/drawing/2014/main" id="{A89AC3F2-542A-4978-ABDA-A92F3750A35C}"/>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t>问题项目影响因素</a:t>
            </a:r>
            <a:r>
              <a:rPr lang="en-US" altLang="zh-CN" sz="3400"/>
              <a:t>[Standish Group 1995]</a:t>
            </a:r>
          </a:p>
        </p:txBody>
      </p:sp>
      <p:graphicFrame>
        <p:nvGraphicFramePr>
          <p:cNvPr id="71737" name="Group 57">
            <a:extLst>
              <a:ext uri="{FF2B5EF4-FFF2-40B4-BE49-F238E27FC236}">
                <a16:creationId xmlns:a16="http://schemas.microsoft.com/office/drawing/2014/main" id="{5F2E3BCA-6E39-4A03-9C19-2C372BC365E5}"/>
              </a:ext>
            </a:extLst>
          </p:cNvPr>
          <p:cNvGraphicFramePr>
            <a:graphicFrameLocks noGrp="1"/>
          </p:cNvGraphicFramePr>
          <p:nvPr>
            <p:ph idx="1"/>
          </p:nvPr>
        </p:nvGraphicFramePr>
        <p:xfrm>
          <a:off x="1981200" y="1447800"/>
          <a:ext cx="8229600" cy="4754592"/>
        </p:xfrm>
        <a:graphic>
          <a:graphicData uri="http://schemas.openxmlformats.org/drawingml/2006/table">
            <a:tbl>
              <a:tblPr/>
              <a:tblGrid>
                <a:gridCol w="6324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问题项目的影响要素</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影响指数</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缺少用户输入</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12.8</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不完整的需求说明</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需求变化</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11.8</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缺乏高层管理支持</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7.5</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技术能力不足</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7.0</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缺乏资源</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6.4</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不切实际的期望</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目标不清晰</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不现实的时间要求</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新技术的影响</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3.7</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其他</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23.0</a:t>
                      </a:r>
                      <a:r>
                        <a:rPr kumimoji="0" lang="zh-CN" altLang="en-US" sz="2000" b="0" i="0" u="none" strike="noStrike" cap="none" normalizeH="0" baseline="0" dirty="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7452" name="灯片编号占位符 1">
            <a:extLst>
              <a:ext uri="{FF2B5EF4-FFF2-40B4-BE49-F238E27FC236}">
                <a16:creationId xmlns:a16="http://schemas.microsoft.com/office/drawing/2014/main" id="{BEB1ECE6-40D5-48D8-840E-06B5CE1467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6B9207-482D-49E9-A5E8-BE06C514BF86}" type="slidenum">
              <a:rPr lang="en-US" altLang="zh-CN">
                <a:latin typeface="Garamond" panose="02020404030301010803" pitchFamily="18" charset="0"/>
              </a:rPr>
              <a:pPr/>
              <a:t>14</a:t>
            </a:fld>
            <a:endParaRPr lang="en-US" altLang="zh-CN">
              <a:latin typeface="Garamond" panose="02020404030301010803" pitchFamily="18" charset="0"/>
            </a:endParaRPr>
          </a:p>
        </p:txBody>
      </p:sp>
      <p:sp>
        <p:nvSpPr>
          <p:cNvPr id="5" name="矩形 4">
            <a:extLst>
              <a:ext uri="{FF2B5EF4-FFF2-40B4-BE49-F238E27FC236}">
                <a16:creationId xmlns:a16="http://schemas.microsoft.com/office/drawing/2014/main" id="{EAC5287E-DEC9-4A03-8586-C4CD62DBAB37}"/>
              </a:ext>
            </a:extLst>
          </p:cNvPr>
          <p:cNvSpPr/>
          <p:nvPr/>
        </p:nvSpPr>
        <p:spPr>
          <a:xfrm>
            <a:off x="1981200" y="1828800"/>
            <a:ext cx="8229600" cy="1600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B64D99E1-FDE7-4916-BCD0-DE70F85BD230}"/>
              </a:ext>
            </a:extLst>
          </p:cNvPr>
          <p:cNvSpPr/>
          <p:nvPr/>
        </p:nvSpPr>
        <p:spPr>
          <a:xfrm>
            <a:off x="1981200" y="4191000"/>
            <a:ext cx="8229600" cy="838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B755545-1D69-4C74-AF6A-CAB4E16CF002}"/>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latin typeface="Arial" panose="020B0604020202020204" pitchFamily="34" charset="0"/>
              </a:rPr>
              <a:t>失败项目</a:t>
            </a:r>
            <a:r>
              <a:rPr lang="zh-CN" altLang="en-US" sz="3400"/>
              <a:t>影响因素</a:t>
            </a:r>
            <a:r>
              <a:rPr lang="en-US" altLang="zh-CN" sz="3400"/>
              <a:t>[Standish Group 1995]</a:t>
            </a:r>
          </a:p>
        </p:txBody>
      </p:sp>
      <p:graphicFrame>
        <p:nvGraphicFramePr>
          <p:cNvPr id="70716" name="Group 60">
            <a:extLst>
              <a:ext uri="{FF2B5EF4-FFF2-40B4-BE49-F238E27FC236}">
                <a16:creationId xmlns:a16="http://schemas.microsoft.com/office/drawing/2014/main" id="{EB8D2E6C-1F86-49C1-A7B7-8B1536B0DA37}"/>
              </a:ext>
            </a:extLst>
          </p:cNvPr>
          <p:cNvGraphicFramePr>
            <a:graphicFrameLocks noGrp="1"/>
          </p:cNvGraphicFramePr>
          <p:nvPr>
            <p:ph idx="1"/>
          </p:nvPr>
        </p:nvGraphicFramePr>
        <p:xfrm>
          <a:off x="1981200" y="1371601"/>
          <a:ext cx="8229600" cy="478790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失败项目的影响要素</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影响指数</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不完整的需求说明</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13.1</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缺少用户输入</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12.4</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缺乏资源</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10.6</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不切实际的期望</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缺乏高层管理支持</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需求变化</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8.7</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缺乏计划</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8.1</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额外的无用功能</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7.5</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a:t>
                      </a:r>
                      <a:r>
                        <a:rPr kumimoji="0" lang="en-US" altLang="zh-CN" sz="2000" b="0" i="0" u="none" strike="noStrike" cap="none" normalizeH="0" baseline="0">
                          <a:ln>
                            <a:noFill/>
                          </a:ln>
                          <a:solidFill>
                            <a:schemeClr val="tx1"/>
                          </a:solidFill>
                          <a:effectLst/>
                          <a:latin typeface="Arial" charset="0"/>
                          <a:ea typeface="宋体" pitchFamily="2" charset="-122"/>
                        </a:rPr>
                        <a:t>IT</a:t>
                      </a:r>
                      <a:r>
                        <a:rPr kumimoji="0" lang="zh-CN" altLang="en-US" sz="2000" b="0" i="0" u="none" strike="noStrike" cap="none" normalizeH="0" baseline="0">
                          <a:ln>
                            <a:noFill/>
                          </a:ln>
                          <a:solidFill>
                            <a:schemeClr val="tx1"/>
                          </a:solidFill>
                          <a:effectLst/>
                          <a:latin typeface="Arial" charset="0"/>
                          <a:ea typeface="宋体" pitchFamily="2" charset="-122"/>
                        </a:rPr>
                        <a:t>管理</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6.2</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技术能力不足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其他</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8476" name="灯片编号占位符 1">
            <a:extLst>
              <a:ext uri="{FF2B5EF4-FFF2-40B4-BE49-F238E27FC236}">
                <a16:creationId xmlns:a16="http://schemas.microsoft.com/office/drawing/2014/main" id="{5BEBDA72-1DC3-4831-AEB2-07B008F4BBC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CD73F7-584E-444C-950F-E5DD98921421}" type="slidenum">
              <a:rPr lang="en-US" altLang="zh-CN">
                <a:latin typeface="Garamond" panose="02020404030301010803" pitchFamily="18" charset="0"/>
              </a:rPr>
              <a:pPr/>
              <a:t>15</a:t>
            </a:fld>
            <a:endParaRPr lang="en-US" altLang="zh-CN">
              <a:latin typeface="Garamond" panose="02020404030301010803" pitchFamily="18" charset="0"/>
            </a:endParaRPr>
          </a:p>
        </p:txBody>
      </p:sp>
      <p:sp>
        <p:nvSpPr>
          <p:cNvPr id="5" name="矩形 4">
            <a:extLst>
              <a:ext uri="{FF2B5EF4-FFF2-40B4-BE49-F238E27FC236}">
                <a16:creationId xmlns:a16="http://schemas.microsoft.com/office/drawing/2014/main" id="{D5CFAE45-C8AF-4A6C-AB02-AD740449F61E}"/>
              </a:ext>
            </a:extLst>
          </p:cNvPr>
          <p:cNvSpPr/>
          <p:nvPr/>
        </p:nvSpPr>
        <p:spPr>
          <a:xfrm>
            <a:off x="1981200" y="1752600"/>
            <a:ext cx="8229600" cy="24384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20710BB5-3456-407A-9B2D-500614F1E143}"/>
              </a:ext>
            </a:extLst>
          </p:cNvPr>
          <p:cNvSpPr/>
          <p:nvPr/>
        </p:nvSpPr>
        <p:spPr>
          <a:xfrm>
            <a:off x="1981200" y="4572000"/>
            <a:ext cx="8229600" cy="3810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8D12D90-2B00-4EA9-94A7-FC4E179FA754}"/>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 </a:t>
            </a:r>
            <a:r>
              <a:rPr lang="zh-CN" altLang="en-US" sz="3800"/>
              <a:t>影响因素</a:t>
            </a:r>
            <a:r>
              <a:rPr lang="en-US" altLang="zh-CN" sz="3800"/>
              <a:t>[Standish Group 1995]</a:t>
            </a:r>
          </a:p>
        </p:txBody>
      </p:sp>
      <p:sp>
        <p:nvSpPr>
          <p:cNvPr id="19459" name="Rectangle 3">
            <a:extLst>
              <a:ext uri="{FF2B5EF4-FFF2-40B4-BE49-F238E27FC236}">
                <a16:creationId xmlns:a16="http://schemas.microsoft.com/office/drawing/2014/main" id="{3F675AB3-0505-44B6-B130-D9B37CECE652}"/>
              </a:ext>
            </a:extLst>
          </p:cNvPr>
          <p:cNvSpPr>
            <a:spLocks noGrp="1" noChangeArrowheads="1"/>
          </p:cNvSpPr>
          <p:nvPr>
            <p:ph type="body" idx="1"/>
          </p:nvPr>
        </p:nvSpPr>
        <p:spPr/>
        <p:txBody>
          <a:bodyPr/>
          <a:lstStyle/>
          <a:p>
            <a:pPr eaLnBrk="1" hangingPunct="1">
              <a:lnSpc>
                <a:spcPct val="80000"/>
              </a:lnSpc>
            </a:pPr>
            <a:r>
              <a:rPr lang="zh-CN" altLang="en-US" sz="2600"/>
              <a:t>需求因素</a:t>
            </a:r>
          </a:p>
          <a:p>
            <a:pPr lvl="1" eaLnBrk="1" hangingPunct="1">
              <a:lnSpc>
                <a:spcPct val="80000"/>
              </a:lnSpc>
            </a:pPr>
            <a:r>
              <a:rPr lang="zh-CN" altLang="en-US" sz="2200"/>
              <a:t>用户参与（用户输入）</a:t>
            </a:r>
          </a:p>
          <a:p>
            <a:pPr lvl="1" eaLnBrk="1" hangingPunct="1">
              <a:lnSpc>
                <a:spcPct val="80000"/>
              </a:lnSpc>
            </a:pPr>
            <a:r>
              <a:rPr lang="zh-CN" altLang="en-US" sz="2200"/>
              <a:t>高层管理支持</a:t>
            </a:r>
          </a:p>
          <a:p>
            <a:pPr lvl="1" eaLnBrk="1" hangingPunct="1">
              <a:lnSpc>
                <a:spcPct val="80000"/>
              </a:lnSpc>
            </a:pPr>
            <a:r>
              <a:rPr lang="zh-CN" altLang="en-US" sz="2200"/>
              <a:t>清晰的需求说明</a:t>
            </a:r>
          </a:p>
          <a:p>
            <a:pPr lvl="1" eaLnBrk="1" hangingPunct="1">
              <a:lnSpc>
                <a:spcPct val="80000"/>
              </a:lnSpc>
            </a:pPr>
            <a:r>
              <a:rPr lang="zh-CN" altLang="en-US" sz="2200"/>
              <a:t>切合实际的期望</a:t>
            </a:r>
          </a:p>
          <a:p>
            <a:pPr lvl="1" eaLnBrk="1" hangingPunct="1">
              <a:lnSpc>
                <a:spcPct val="80000"/>
              </a:lnSpc>
            </a:pPr>
            <a:r>
              <a:rPr lang="zh-CN" altLang="en-US" sz="2200"/>
              <a:t>清晰的目标和前景</a:t>
            </a:r>
          </a:p>
          <a:p>
            <a:pPr lvl="1" eaLnBrk="1" hangingPunct="1">
              <a:lnSpc>
                <a:spcPct val="80000"/>
              </a:lnSpc>
            </a:pPr>
            <a:r>
              <a:rPr lang="zh-CN" altLang="en-US" sz="2200"/>
              <a:t>需求变化</a:t>
            </a:r>
          </a:p>
          <a:p>
            <a:pPr lvl="1" eaLnBrk="1" hangingPunct="1">
              <a:lnSpc>
                <a:spcPct val="80000"/>
              </a:lnSpc>
            </a:pPr>
            <a:r>
              <a:rPr lang="zh-CN" altLang="en-US" sz="2200"/>
              <a:t>额外的无用功能</a:t>
            </a:r>
          </a:p>
          <a:p>
            <a:pPr eaLnBrk="1" hangingPunct="1">
              <a:lnSpc>
                <a:spcPct val="80000"/>
              </a:lnSpc>
            </a:pPr>
            <a:r>
              <a:rPr lang="zh-CN" altLang="en-US" sz="2600"/>
              <a:t>综合来看，需求因素</a:t>
            </a:r>
          </a:p>
          <a:p>
            <a:pPr lvl="1" eaLnBrk="1" hangingPunct="1">
              <a:lnSpc>
                <a:spcPct val="80000"/>
              </a:lnSpc>
            </a:pPr>
            <a:r>
              <a:rPr lang="zh-CN" altLang="en-US" sz="2200"/>
              <a:t>对成功项目的影响指数为</a:t>
            </a:r>
            <a:r>
              <a:rPr lang="en-US" altLang="zh-CN" sz="2200"/>
              <a:t>53.9</a:t>
            </a:r>
            <a:r>
              <a:rPr lang="zh-CN" altLang="en-US" sz="2200"/>
              <a:t>％</a:t>
            </a:r>
          </a:p>
          <a:p>
            <a:pPr lvl="1" eaLnBrk="1" hangingPunct="1">
              <a:lnSpc>
                <a:spcPct val="80000"/>
              </a:lnSpc>
            </a:pPr>
            <a:r>
              <a:rPr lang="zh-CN" altLang="en-US" sz="2200"/>
              <a:t>对问题项目的影响指数为</a:t>
            </a:r>
            <a:r>
              <a:rPr lang="en-US" altLang="zh-CN" sz="2200"/>
              <a:t>55.6</a:t>
            </a:r>
            <a:r>
              <a:rPr lang="zh-CN" altLang="en-US" sz="2200"/>
              <a:t>％</a:t>
            </a:r>
          </a:p>
          <a:p>
            <a:pPr lvl="1" eaLnBrk="1" hangingPunct="1">
              <a:lnSpc>
                <a:spcPct val="80000"/>
              </a:lnSpc>
            </a:pPr>
            <a:r>
              <a:rPr lang="zh-CN" altLang="en-US" sz="2200"/>
              <a:t>对失败项目的影响指数为</a:t>
            </a:r>
            <a:r>
              <a:rPr lang="en-US" altLang="zh-CN" sz="2200"/>
              <a:t>60.9</a:t>
            </a:r>
            <a:r>
              <a:rPr lang="zh-CN" altLang="en-US" sz="2200"/>
              <a:t>％ </a:t>
            </a:r>
          </a:p>
        </p:txBody>
      </p:sp>
      <p:sp>
        <p:nvSpPr>
          <p:cNvPr id="19460" name="灯片编号占位符 1">
            <a:extLst>
              <a:ext uri="{FF2B5EF4-FFF2-40B4-BE49-F238E27FC236}">
                <a16:creationId xmlns:a16="http://schemas.microsoft.com/office/drawing/2014/main" id="{BA993404-7601-4BC1-B423-CF321BBD66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A52126-17BA-49AE-806A-D8034D9C015B}" type="slidenum">
              <a:rPr lang="en-US" altLang="zh-CN">
                <a:latin typeface="Garamond" panose="02020404030301010803" pitchFamily="18" charset="0"/>
              </a:rPr>
              <a:pPr/>
              <a:t>16</a:t>
            </a:fld>
            <a:endParaRPr lang="en-US" altLang="zh-CN">
              <a:latin typeface="Garamond" panose="020204040303010108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D593835-F84D-43BE-A82C-E5D90BB4653D}"/>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ESPITI</a:t>
            </a:r>
            <a:r>
              <a:rPr lang="zh-CN" altLang="en-US" sz="3800"/>
              <a:t>，</a:t>
            </a:r>
            <a:r>
              <a:rPr lang="en-US" altLang="zh-CN" sz="3800"/>
              <a:t>1996</a:t>
            </a:r>
          </a:p>
        </p:txBody>
      </p:sp>
      <p:sp>
        <p:nvSpPr>
          <p:cNvPr id="20483" name="Rectangle 3">
            <a:extLst>
              <a:ext uri="{FF2B5EF4-FFF2-40B4-BE49-F238E27FC236}">
                <a16:creationId xmlns:a16="http://schemas.microsoft.com/office/drawing/2014/main" id="{159F5CE1-1E06-46C2-8069-6B7D0B577A2F}"/>
              </a:ext>
            </a:extLst>
          </p:cNvPr>
          <p:cNvSpPr>
            <a:spLocks noGrp="1" noChangeArrowheads="1"/>
          </p:cNvSpPr>
          <p:nvPr>
            <p:ph type="body" idx="1"/>
          </p:nvPr>
        </p:nvSpPr>
        <p:spPr/>
        <p:txBody>
          <a:bodyPr/>
          <a:lstStyle/>
          <a:p>
            <a:pPr eaLnBrk="1" hangingPunct="1"/>
            <a:r>
              <a:rPr lang="zh-CN" altLang="en-US" sz="2600"/>
              <a:t>欧洲软件协会</a:t>
            </a:r>
            <a:r>
              <a:rPr lang="en-US" altLang="zh-CN" sz="2600"/>
              <a:t>ESI </a:t>
            </a:r>
          </a:p>
          <a:p>
            <a:pPr eaLnBrk="1" hangingPunct="1"/>
            <a:r>
              <a:rPr lang="zh-CN" altLang="en-US" sz="2600"/>
              <a:t>欧洲软件过程改进培训计划项目</a:t>
            </a:r>
            <a:r>
              <a:rPr lang="en-US" altLang="zh-CN" sz="2600"/>
              <a:t>ESPITI </a:t>
            </a:r>
          </a:p>
          <a:p>
            <a:pPr eaLnBrk="1" hangingPunct="1"/>
            <a:r>
              <a:rPr lang="en-US" altLang="zh-CN" sz="2600"/>
              <a:t>17</a:t>
            </a:r>
            <a:r>
              <a:rPr lang="zh-CN" altLang="en-US" sz="2600"/>
              <a:t>个国家的超过</a:t>
            </a:r>
            <a:r>
              <a:rPr lang="en-US" altLang="zh-CN" sz="2600"/>
              <a:t>3800</a:t>
            </a:r>
            <a:r>
              <a:rPr lang="zh-CN" altLang="en-US" sz="2600"/>
              <a:t>个组织 </a:t>
            </a:r>
          </a:p>
        </p:txBody>
      </p:sp>
      <p:sp>
        <p:nvSpPr>
          <p:cNvPr id="20484" name="Rectangle 6">
            <a:extLst>
              <a:ext uri="{FF2B5EF4-FFF2-40B4-BE49-F238E27FC236}">
                <a16:creationId xmlns:a16="http://schemas.microsoft.com/office/drawing/2014/main" id="{C06973F5-3025-4DA9-8DDF-2D5ABB6C38C3}"/>
              </a:ext>
            </a:extLst>
          </p:cNvPr>
          <p:cNvSpPr>
            <a:spLocks noChangeArrowheads="1"/>
          </p:cNvSpPr>
          <p:nvPr/>
        </p:nvSpPr>
        <p:spPr bwMode="auto">
          <a:xfrm>
            <a:off x="1524001" y="20171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0485" name="Object 5">
            <a:extLst>
              <a:ext uri="{FF2B5EF4-FFF2-40B4-BE49-F238E27FC236}">
                <a16:creationId xmlns:a16="http://schemas.microsoft.com/office/drawing/2014/main" id="{F7D3748D-C4F5-4D5F-A97A-C8F3DF8A0E92}"/>
              </a:ext>
            </a:extLst>
          </p:cNvPr>
          <p:cNvGraphicFramePr>
            <a:graphicFrameLocks noChangeAspect="1"/>
          </p:cNvGraphicFramePr>
          <p:nvPr/>
        </p:nvGraphicFramePr>
        <p:xfrm>
          <a:off x="2286000" y="2971800"/>
          <a:ext cx="7010400" cy="3867150"/>
        </p:xfrm>
        <a:graphic>
          <a:graphicData uri="http://schemas.openxmlformats.org/presentationml/2006/ole">
            <mc:AlternateContent xmlns:mc="http://schemas.openxmlformats.org/markup-compatibility/2006">
              <mc:Choice xmlns:v="urn:schemas-microsoft-com:vml" Requires="v">
                <p:oleObj spid="_x0000_s3080" name="图表" r:id="rId3" imgW="4450156" imgH="2453507" progId="MSGraph.Chart.8">
                  <p:embed/>
                </p:oleObj>
              </mc:Choice>
              <mc:Fallback>
                <p:oleObj name="图表" r:id="rId3" imgW="4450156" imgH="2453507" progId="MSGraph.Chart.8">
                  <p:embed/>
                  <p:pic>
                    <p:nvPicPr>
                      <p:cNvPr id="20485" name="Object 5">
                        <a:extLst>
                          <a:ext uri="{FF2B5EF4-FFF2-40B4-BE49-F238E27FC236}">
                            <a16:creationId xmlns:a16="http://schemas.microsoft.com/office/drawing/2014/main" id="{F7D3748D-C4F5-4D5F-A97A-C8F3DF8A0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1800"/>
                        <a:ext cx="70104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灯片编号占位符 1">
            <a:extLst>
              <a:ext uri="{FF2B5EF4-FFF2-40B4-BE49-F238E27FC236}">
                <a16:creationId xmlns:a16="http://schemas.microsoft.com/office/drawing/2014/main" id="{A98EC988-D5FC-49AF-B7D8-BA2161E50D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F381BA-0D17-4DE2-8480-00B9C9D85303}" type="slidenum">
              <a:rPr lang="en-US" altLang="zh-CN">
                <a:latin typeface="Garamond" panose="02020404030301010803" pitchFamily="18" charset="0"/>
              </a:rPr>
              <a:pPr/>
              <a:t>17</a:t>
            </a:fld>
            <a:endParaRPr lang="en-US" altLang="zh-CN">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DE958C3-7DCC-4281-A3CA-BD2765ECE405}"/>
              </a:ext>
            </a:extLst>
          </p:cNvPr>
          <p:cNvSpPr>
            <a:spLocks noGrp="1" noChangeArrowheads="1"/>
          </p:cNvSpPr>
          <p:nvPr>
            <p:ph type="title"/>
          </p:nvPr>
        </p:nvSpPr>
        <p:spPr/>
        <p:txBody>
          <a:bodyPr/>
          <a:lstStyle/>
          <a:p>
            <a:pPr marL="342900" indent="-342900"/>
            <a:r>
              <a:rPr lang="en-US" altLang="zh-CN"/>
              <a:t>Standish Group</a:t>
            </a:r>
          </a:p>
        </p:txBody>
      </p:sp>
      <p:sp>
        <p:nvSpPr>
          <p:cNvPr id="21507" name="Rectangle 20">
            <a:extLst>
              <a:ext uri="{FF2B5EF4-FFF2-40B4-BE49-F238E27FC236}">
                <a16:creationId xmlns:a16="http://schemas.microsoft.com/office/drawing/2014/main" id="{E872652A-CDF1-4506-9347-C6B06CE36CAE}"/>
              </a:ext>
            </a:extLst>
          </p:cNvPr>
          <p:cNvSpPr>
            <a:spLocks noGrp="1" noChangeArrowheads="1"/>
          </p:cNvSpPr>
          <p:nvPr>
            <p:ph type="body" idx="1"/>
          </p:nvPr>
        </p:nvSpPr>
        <p:spPr>
          <a:xfrm>
            <a:off x="1981200" y="1600201"/>
            <a:ext cx="3505200" cy="4530725"/>
          </a:xfrm>
        </p:spPr>
        <p:txBody>
          <a:bodyPr/>
          <a:lstStyle/>
          <a:p>
            <a:pPr eaLnBrk="1" hangingPunct="1"/>
            <a:endParaRPr lang="zh-CN" altLang="en-US"/>
          </a:p>
        </p:txBody>
      </p:sp>
      <p:graphicFrame>
        <p:nvGraphicFramePr>
          <p:cNvPr id="2" name="表格 1">
            <a:extLst>
              <a:ext uri="{FF2B5EF4-FFF2-40B4-BE49-F238E27FC236}">
                <a16:creationId xmlns:a16="http://schemas.microsoft.com/office/drawing/2014/main" id="{A85ECB9E-BB4A-4666-9966-647C34931618}"/>
              </a:ext>
            </a:extLst>
          </p:cNvPr>
          <p:cNvGraphicFramePr>
            <a:graphicFrameLocks noGrp="1"/>
          </p:cNvGraphicFramePr>
          <p:nvPr/>
        </p:nvGraphicFramePr>
        <p:xfrm>
          <a:off x="1676400" y="1828800"/>
          <a:ext cx="8686800" cy="3624264"/>
        </p:xfrm>
        <a:graphic>
          <a:graphicData uri="http://schemas.openxmlformats.org/drawingml/2006/table">
            <a:tbl>
              <a:tblPr/>
              <a:tblGrid>
                <a:gridCol w="9715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5663">
                  <a:extLst>
                    <a:ext uri="{9D8B030D-6E8A-4147-A177-3AD203B41FA5}">
                      <a16:colId xmlns:a16="http://schemas.microsoft.com/office/drawing/2014/main" val="20008"/>
                    </a:ext>
                  </a:extLst>
                </a:gridCol>
                <a:gridCol w="858837">
                  <a:extLst>
                    <a:ext uri="{9D8B030D-6E8A-4147-A177-3AD203B41FA5}">
                      <a16:colId xmlns:a16="http://schemas.microsoft.com/office/drawing/2014/main" val="20009"/>
                    </a:ext>
                  </a:extLst>
                </a:gridCol>
              </a:tblGrid>
              <a:tr h="914400">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Arial" charset="0"/>
                          <a:ea typeface="宋体" pitchFamily="2" charset="-122"/>
                        </a:rPr>
                        <a:t> </a:t>
                      </a:r>
                      <a:endParaRPr kumimoji="0" lang="zh-CN" altLang="zh-CN" sz="2000" b="1"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1994</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1996</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1998</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2000</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2004</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2006</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2008</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2010</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2012</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成功</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27</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35</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32</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37</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问题</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53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53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44</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2"/>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失败</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40</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24</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3"/>
                  </a:ext>
                </a:extLst>
              </a:tr>
            </a:tbl>
          </a:graphicData>
        </a:graphic>
      </p:graphicFrame>
      <p:sp>
        <p:nvSpPr>
          <p:cNvPr id="21565" name="灯片编号占位符 2">
            <a:extLst>
              <a:ext uri="{FF2B5EF4-FFF2-40B4-BE49-F238E27FC236}">
                <a16:creationId xmlns:a16="http://schemas.microsoft.com/office/drawing/2014/main" id="{D01B3893-9B8D-47D7-AA16-2DB9E237BA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15C234-488D-4F92-8E04-D4F5FF6B8F4A}" type="slidenum">
              <a:rPr lang="en-US" altLang="zh-CN">
                <a:latin typeface="Garamond" panose="02020404030301010803" pitchFamily="18" charset="0"/>
              </a:rPr>
              <a:pPr/>
              <a:t>18</a:t>
            </a:fld>
            <a:endParaRPr lang="en-US" altLang="zh-CN">
              <a:latin typeface="Garamond" panose="02020404030301010803"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9F97BEA-4E5B-49A3-ABD0-ECCD19AA2467}"/>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AFA30A9A-ED10-4956-B218-8F15D61E0289}"/>
              </a:ext>
            </a:extLst>
          </p:cNvPr>
          <p:cNvGraphicFramePr>
            <a:graphicFrameLocks noGrp="1"/>
          </p:cNvGraphicFramePr>
          <p:nvPr>
            <p:ph idx="1"/>
          </p:nvPr>
        </p:nvGraphicFramePr>
        <p:xfrm>
          <a:off x="1608138" y="385763"/>
          <a:ext cx="8831262" cy="5554662"/>
        </p:xfrm>
        <a:graphic>
          <a:graphicData uri="http://schemas.openxmlformats.org/drawingml/2006/table">
            <a:tbl>
              <a:tblPr/>
              <a:tblGrid>
                <a:gridCol w="546100">
                  <a:extLst>
                    <a:ext uri="{9D8B030D-6E8A-4147-A177-3AD203B41FA5}">
                      <a16:colId xmlns:a16="http://schemas.microsoft.com/office/drawing/2014/main" val="20000"/>
                    </a:ext>
                  </a:extLst>
                </a:gridCol>
                <a:gridCol w="333216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65802">
                <a:tc row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FFFFFF"/>
                          </a:solidFill>
                          <a:effectLst/>
                          <a:latin typeface="Arial" charset="0"/>
                          <a:ea typeface="宋体" pitchFamily="2" charset="-122"/>
                        </a:rPr>
                        <a:t>排序</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2010</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2012</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0"/>
                  </a:ext>
                </a:extLst>
              </a:tr>
              <a:tr h="452489">
                <a:tc vMerge="1">
                  <a:txBody>
                    <a:bodyPr/>
                    <a:lstStyle/>
                    <a:p>
                      <a:endParaRPr lang="zh-CN" altLang="en-US"/>
                    </a:p>
                  </a:txBody>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20</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19</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2"/>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18</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3"/>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3</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15</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4"/>
                  </a:ext>
                </a:extLst>
              </a:tr>
              <a:tr h="109740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4</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5"/>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5</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6"/>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6</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9</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7"/>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7</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6</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7</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8"/>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8</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9"/>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9</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3</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4</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10"/>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10</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charset="0"/>
                          <a:ea typeface="宋体" pitchFamily="2" charset="-122"/>
                        </a:rPr>
                        <a:t>1</a:t>
                      </a:r>
                      <a:endParaRPr kumimoji="0" lang="zh-CN" altLang="zh-CN" sz="2400" b="0" i="0" u="none" strike="noStrike" cap="none" normalizeH="0" baseline="0" dirty="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11"/>
                  </a:ext>
                </a:extLst>
              </a:tr>
            </a:tbl>
          </a:graphicData>
        </a:graphic>
      </p:graphicFrame>
      <p:sp>
        <p:nvSpPr>
          <p:cNvPr id="22611" name="灯片编号占位符 1">
            <a:extLst>
              <a:ext uri="{FF2B5EF4-FFF2-40B4-BE49-F238E27FC236}">
                <a16:creationId xmlns:a16="http://schemas.microsoft.com/office/drawing/2014/main" id="{4B537F1D-7064-424A-AB9E-4C8D36E219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15D8D8-97C1-4C39-80B9-ABDD62FC1914}" type="slidenum">
              <a:rPr lang="en-US" altLang="zh-CN">
                <a:latin typeface="Garamond" panose="02020404030301010803" pitchFamily="18" charset="0"/>
              </a:rPr>
              <a:pPr/>
              <a:t>19</a:t>
            </a:fld>
            <a:endParaRPr lang="en-US" altLang="zh-CN">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E7A36033-8785-4181-BDC0-FB80A63697A2}"/>
              </a:ext>
            </a:extLst>
          </p:cNvPr>
          <p:cNvSpPr>
            <a:spLocks noGrp="1" noChangeArrowheads="1"/>
          </p:cNvSpPr>
          <p:nvPr>
            <p:ph type="title"/>
          </p:nvPr>
        </p:nvSpPr>
        <p:spPr/>
        <p:txBody>
          <a:bodyPr/>
          <a:lstStyle/>
          <a:p>
            <a:r>
              <a:rPr lang="zh-CN" altLang="en-US"/>
              <a:t>自我介绍</a:t>
            </a:r>
          </a:p>
        </p:txBody>
      </p:sp>
      <p:sp>
        <p:nvSpPr>
          <p:cNvPr id="5123" name="内容占位符 2">
            <a:extLst>
              <a:ext uri="{FF2B5EF4-FFF2-40B4-BE49-F238E27FC236}">
                <a16:creationId xmlns:a16="http://schemas.microsoft.com/office/drawing/2014/main" id="{A0BDDBB1-0FE5-4948-81D2-8596C57DBB71}"/>
              </a:ext>
            </a:extLst>
          </p:cNvPr>
          <p:cNvSpPr>
            <a:spLocks noGrp="1" noChangeArrowheads="1"/>
          </p:cNvSpPr>
          <p:nvPr>
            <p:ph idx="1"/>
          </p:nvPr>
        </p:nvSpPr>
        <p:spPr/>
        <p:txBody>
          <a:bodyPr/>
          <a:lstStyle/>
          <a:p>
            <a:r>
              <a:rPr lang="zh-CN" altLang="en-US" dirty="0"/>
              <a:t>姓名：匡宏宇</a:t>
            </a:r>
            <a:endParaRPr lang="en-US" altLang="zh-CN" dirty="0"/>
          </a:p>
          <a:p>
            <a:pPr lvl="1"/>
            <a:r>
              <a:rPr lang="zh-CN" altLang="en-US" dirty="0"/>
              <a:t>软院助理研究员</a:t>
            </a:r>
            <a:endParaRPr lang="en-US" altLang="zh-CN" dirty="0"/>
          </a:p>
          <a:p>
            <a:pPr lvl="1"/>
            <a:r>
              <a:rPr lang="zh-CN" altLang="en-US" dirty="0"/>
              <a:t>研究方向：需求可追踪性，程序理解，程序分析</a:t>
            </a:r>
            <a:endParaRPr lang="en-US" altLang="zh-CN" dirty="0"/>
          </a:p>
          <a:p>
            <a:r>
              <a:rPr lang="zh-CN" altLang="en-US" dirty="0"/>
              <a:t>邮箱：</a:t>
            </a:r>
            <a:r>
              <a:rPr lang="en-US" altLang="zh-CN" dirty="0" err="1">
                <a:hlinkClick r:id="rId2"/>
              </a:rPr>
              <a:t>khy@nju.edu.cn</a:t>
            </a:r>
            <a:endParaRPr lang="en-US" altLang="zh-CN" dirty="0"/>
          </a:p>
          <a:p>
            <a:pPr lvl="1"/>
            <a:r>
              <a:rPr lang="zh-CN" altLang="en-US" dirty="0"/>
              <a:t>答疑、提问请发邮件</a:t>
            </a:r>
            <a:endParaRPr lang="en-US" altLang="zh-CN" dirty="0"/>
          </a:p>
          <a:p>
            <a:pPr lvl="1"/>
            <a:r>
              <a:rPr lang="zh-CN" altLang="en-US" dirty="0"/>
              <a:t>在线发布课件与作业</a:t>
            </a:r>
            <a:r>
              <a:rPr lang="en-US" altLang="zh-CN" dirty="0" err="1"/>
              <a:t>menkor.com</a:t>
            </a:r>
            <a:r>
              <a:rPr lang="zh-CN" altLang="en-US" dirty="0"/>
              <a:t>或</a:t>
            </a:r>
            <a:r>
              <a:rPr lang="en-US" altLang="zh-CN" dirty="0" err="1"/>
              <a:t>menkor.nju.edu.cn</a:t>
            </a:r>
            <a:endParaRPr lang="en-US" altLang="zh-CN" dirty="0"/>
          </a:p>
          <a:p>
            <a:pPr lvl="2"/>
            <a:r>
              <a:rPr lang="zh-CN" altLang="en-US" dirty="0"/>
              <a:t>请在登录框下方选择“南大统一身份认证”，课程名</a:t>
            </a:r>
            <a:r>
              <a:rPr lang="en-US" altLang="zh-CN" dirty="0"/>
              <a:t>《</a:t>
            </a:r>
            <a:r>
              <a:rPr lang="zh-CN" altLang="en-US" dirty="0"/>
              <a:t>软件需求工程</a:t>
            </a:r>
            <a:r>
              <a:rPr lang="en-US" altLang="zh-CN" dirty="0"/>
              <a:t>2020》</a:t>
            </a:r>
            <a:r>
              <a:rPr lang="zh-CN" altLang="en-US" dirty="0"/>
              <a:t>，邀请码</a:t>
            </a:r>
            <a:r>
              <a:rPr lang="en-US" altLang="zh-CN" dirty="0"/>
              <a:t>2020</a:t>
            </a:r>
          </a:p>
          <a:p>
            <a:pPr lvl="1"/>
            <a:r>
              <a:rPr lang="zh-CN" altLang="en-US" dirty="0"/>
              <a:t>欢迎课后交流（当面讨论建议提前邮件预约）</a:t>
            </a:r>
            <a:endParaRPr lang="en-US" altLang="zh-CN" dirty="0"/>
          </a:p>
          <a:p>
            <a:pPr lvl="2"/>
            <a:r>
              <a:rPr lang="zh-CN" altLang="en-US" dirty="0"/>
              <a:t>办公室</a:t>
            </a:r>
            <a:r>
              <a:rPr lang="en-US" altLang="zh-CN" dirty="0"/>
              <a:t>925</a:t>
            </a:r>
            <a:endParaRPr lang="zh-CN" altLang="en-US" dirty="0"/>
          </a:p>
        </p:txBody>
      </p:sp>
      <p:sp>
        <p:nvSpPr>
          <p:cNvPr id="5124" name="灯片编号占位符 3">
            <a:extLst>
              <a:ext uri="{FF2B5EF4-FFF2-40B4-BE49-F238E27FC236}">
                <a16:creationId xmlns:a16="http://schemas.microsoft.com/office/drawing/2014/main" id="{57FBDED4-EFEB-4352-B136-F461AB74ABF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F2081A-9DC4-42D1-ADA8-BAB71F88CA62}" type="slidenum">
              <a:rPr lang="en-US" altLang="zh-CN">
                <a:latin typeface="Garamond" panose="02020404030301010803" pitchFamily="18" charset="0"/>
              </a:rPr>
              <a:pPr/>
              <a:t>2</a:t>
            </a:fld>
            <a:endParaRPr lang="en-US" altLang="zh-CN">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E9BB4FA-2F67-400F-B933-EAE58AFC8C18}"/>
              </a:ext>
            </a:extLst>
          </p:cNvPr>
          <p:cNvSpPr>
            <a:spLocks noGrp="1" noChangeArrowheads="1"/>
          </p:cNvSpPr>
          <p:nvPr>
            <p:ph type="title"/>
          </p:nvPr>
        </p:nvSpPr>
        <p:spPr/>
        <p:txBody>
          <a:bodyPr/>
          <a:lstStyle/>
          <a:p>
            <a:r>
              <a:rPr lang="zh-CN" altLang="en-US"/>
              <a:t>新趋势：需求管理对日常软件开发愈发重要</a:t>
            </a:r>
          </a:p>
        </p:txBody>
      </p:sp>
      <p:sp>
        <p:nvSpPr>
          <p:cNvPr id="23555" name="内容占位符 2">
            <a:extLst>
              <a:ext uri="{FF2B5EF4-FFF2-40B4-BE49-F238E27FC236}">
                <a16:creationId xmlns:a16="http://schemas.microsoft.com/office/drawing/2014/main" id="{6AE9D0FA-1598-493D-8D20-B6E10BEA3F8F}"/>
              </a:ext>
            </a:extLst>
          </p:cNvPr>
          <p:cNvSpPr>
            <a:spLocks noGrp="1" noChangeArrowheads="1"/>
          </p:cNvSpPr>
          <p:nvPr>
            <p:ph idx="1"/>
          </p:nvPr>
        </p:nvSpPr>
        <p:spPr/>
        <p:txBody>
          <a:bodyPr/>
          <a:lstStyle/>
          <a:p>
            <a:r>
              <a:rPr lang="zh-CN" altLang="en-US"/>
              <a:t>当前软件发展趋势：</a:t>
            </a:r>
            <a:endParaRPr lang="en-US" altLang="zh-CN" b="1"/>
          </a:p>
          <a:p>
            <a:pPr lvl="1"/>
            <a:r>
              <a:rPr lang="zh-CN" altLang="en-US"/>
              <a:t>开发流程迭代加速、开发方法面向维护与演化、系统复杂性增高</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zh-CN" altLang="en-US"/>
              <a:t>上述趋势显著增加了软件开发的困难，对需求管理（需求到代码）提出了更高的要求</a:t>
            </a:r>
          </a:p>
        </p:txBody>
      </p:sp>
      <p:sp>
        <p:nvSpPr>
          <p:cNvPr id="23556" name="灯片编号占位符 3">
            <a:extLst>
              <a:ext uri="{FF2B5EF4-FFF2-40B4-BE49-F238E27FC236}">
                <a16:creationId xmlns:a16="http://schemas.microsoft.com/office/drawing/2014/main" id="{7BF37FA8-FAC2-4BEF-8A36-1D251ABC41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3086BA-92E0-4C29-B370-16F5AFAB88A1}" type="slidenum">
              <a:rPr lang="en-US" altLang="zh-CN">
                <a:latin typeface="Garamond" panose="02020404030301010803" pitchFamily="18" charset="0"/>
              </a:rPr>
              <a:pPr/>
              <a:t>20</a:t>
            </a:fld>
            <a:endParaRPr lang="en-US" altLang="zh-CN">
              <a:latin typeface="Garamond" panose="02020404030301010803" pitchFamily="18" charset="0"/>
            </a:endParaRPr>
          </a:p>
        </p:txBody>
      </p:sp>
      <p:pic>
        <p:nvPicPr>
          <p:cNvPr id="23557" name="Picture 2" descr="C:\Users\Hector\Desktop\1372053160239.jpg">
            <a:extLst>
              <a:ext uri="{FF2B5EF4-FFF2-40B4-BE49-F238E27FC236}">
                <a16:creationId xmlns:a16="http://schemas.microsoft.com/office/drawing/2014/main" id="{4FF07746-6D50-4495-B067-200E84DE0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6" y="3232150"/>
            <a:ext cx="31781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descr="C:\Users\Hector\Desktop\software.gif">
            <a:extLst>
              <a:ext uri="{FF2B5EF4-FFF2-40B4-BE49-F238E27FC236}">
                <a16:creationId xmlns:a16="http://schemas.microsoft.com/office/drawing/2014/main" id="{5051C3AC-466F-4987-A560-9F846D0A3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3119439"/>
            <a:ext cx="37957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4" descr="C:\Users\Hector\Desktop\2016012808475428.jpg">
            <a:extLst>
              <a:ext uri="{FF2B5EF4-FFF2-40B4-BE49-F238E27FC236}">
                <a16:creationId xmlns:a16="http://schemas.microsoft.com/office/drawing/2014/main" id="{63305C3E-2B34-4179-9140-96321D0A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464" y="3200400"/>
            <a:ext cx="255428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977BCC6-C116-4CE9-9F41-47C47BF84433}"/>
              </a:ext>
            </a:extLst>
          </p:cNvPr>
          <p:cNvSpPr>
            <a:spLocks noGrp="1" noChangeArrowheads="1"/>
          </p:cNvSpPr>
          <p:nvPr>
            <p:ph type="title"/>
          </p:nvPr>
        </p:nvSpPr>
        <p:spPr/>
        <p:txBody>
          <a:bodyPr/>
          <a:lstStyle/>
          <a:p>
            <a:pPr eaLnBrk="1" hangingPunct="1"/>
            <a:r>
              <a:rPr lang="zh-CN" altLang="en-US"/>
              <a:t>主要内容</a:t>
            </a:r>
          </a:p>
        </p:txBody>
      </p:sp>
      <p:sp>
        <p:nvSpPr>
          <p:cNvPr id="24579" name="Rectangle 3">
            <a:extLst>
              <a:ext uri="{FF2B5EF4-FFF2-40B4-BE49-F238E27FC236}">
                <a16:creationId xmlns:a16="http://schemas.microsoft.com/office/drawing/2014/main" id="{86389CF2-DE5A-4BAD-9E52-0B1650AA28E2}"/>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solidFill>
                  <a:srgbClr val="FD1907"/>
                </a:solidFill>
              </a:rPr>
              <a:t>需求问题的原因分析</a:t>
            </a:r>
          </a:p>
          <a:p>
            <a:pPr marL="839788" lvl="1" indent="-495300">
              <a:buFont typeface="Wingdings" panose="05000000000000000000" pitchFamily="2" charset="2"/>
              <a:buAutoNum type="arabicPeriod"/>
            </a:pPr>
            <a:r>
              <a:rPr lang="zh-CN" altLang="en-US">
                <a:solidFill>
                  <a:srgbClr val="FD1907"/>
                </a:solidFill>
              </a:rPr>
              <a:t>应用软件的模拟特性</a:t>
            </a:r>
          </a:p>
          <a:p>
            <a:pPr marL="839788" lvl="1" indent="-495300">
              <a:buFont typeface="Wingdings" panose="05000000000000000000" pitchFamily="2" charset="2"/>
              <a:buAutoNum type="arabicPeriod"/>
            </a:pPr>
            <a:r>
              <a:rPr lang="zh-CN" altLang="en-US">
                <a:solidFill>
                  <a:srgbClr val="FD1907"/>
                </a:solidFill>
              </a:rPr>
              <a:t>需求问题的技术原因分析</a:t>
            </a:r>
          </a:p>
          <a:p>
            <a:pPr marL="571500" indent="-571500">
              <a:buFont typeface="Wingdings" panose="05000000000000000000" pitchFamily="2" charset="2"/>
              <a:buAutoNum type="arabicPeriod"/>
            </a:pPr>
            <a:r>
              <a:rPr lang="zh-CN" altLang="en-US"/>
              <a:t>需求工程</a:t>
            </a:r>
          </a:p>
          <a:p>
            <a:pPr marL="571500" indent="-571500">
              <a:buFont typeface="Wingdings" panose="05000000000000000000" pitchFamily="2" charset="2"/>
              <a:buAutoNum type="arabicPeriod"/>
            </a:pPr>
            <a:r>
              <a:rPr lang="zh-CN" altLang="en-US"/>
              <a:t>需求工程师</a:t>
            </a:r>
          </a:p>
        </p:txBody>
      </p:sp>
      <p:sp>
        <p:nvSpPr>
          <p:cNvPr id="24580" name="灯片编号占位符 1">
            <a:extLst>
              <a:ext uri="{FF2B5EF4-FFF2-40B4-BE49-F238E27FC236}">
                <a16:creationId xmlns:a16="http://schemas.microsoft.com/office/drawing/2014/main" id="{9CE5125B-3843-4E2F-9D1A-A9F7D3C446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3A516C-8C95-45E5-8E90-6E93B46CCE8E}" type="slidenum">
              <a:rPr lang="en-US" altLang="zh-CN">
                <a:latin typeface="Garamond" panose="02020404030301010803" pitchFamily="18" charset="0"/>
              </a:rPr>
              <a:pPr/>
              <a:t>21</a:t>
            </a:fld>
            <a:endParaRPr lang="en-US" altLang="zh-CN">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C3A1893-458D-411A-A6C4-8657513F0E0E}"/>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软件的分析活动</a:t>
            </a:r>
          </a:p>
        </p:txBody>
      </p:sp>
      <p:sp>
        <p:nvSpPr>
          <p:cNvPr id="25603" name="Rectangle 5">
            <a:extLst>
              <a:ext uri="{FF2B5EF4-FFF2-40B4-BE49-F238E27FC236}">
                <a16:creationId xmlns:a16="http://schemas.microsoft.com/office/drawing/2014/main" id="{68530218-BA46-4032-B9F4-D8A797E8B80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4" name="Rectangle 7">
            <a:extLst>
              <a:ext uri="{FF2B5EF4-FFF2-40B4-BE49-F238E27FC236}">
                <a16:creationId xmlns:a16="http://schemas.microsoft.com/office/drawing/2014/main" id="{D0672E5A-0463-4729-AACA-55760F406F8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5605" name="Object 6">
            <a:extLst>
              <a:ext uri="{FF2B5EF4-FFF2-40B4-BE49-F238E27FC236}">
                <a16:creationId xmlns:a16="http://schemas.microsoft.com/office/drawing/2014/main" id="{EE1AB378-6B7E-4D72-B13F-F90037561CDA}"/>
              </a:ext>
            </a:extLst>
          </p:cNvPr>
          <p:cNvGraphicFramePr>
            <a:graphicFrameLocks noChangeAspect="1"/>
          </p:cNvGraphicFramePr>
          <p:nvPr/>
        </p:nvGraphicFramePr>
        <p:xfrm>
          <a:off x="1981200" y="1600200"/>
          <a:ext cx="8077200" cy="4629150"/>
        </p:xfrm>
        <a:graphic>
          <a:graphicData uri="http://schemas.openxmlformats.org/presentationml/2006/ole">
            <mc:AlternateContent xmlns:mc="http://schemas.openxmlformats.org/markup-compatibility/2006">
              <mc:Choice xmlns:v="urn:schemas-microsoft-com:vml" Requires="v">
                <p:oleObj spid="_x0000_s4104" name="Visio" r:id="rId3" imgW="5646539" imgH="3244572" progId="Visio.Drawing.11">
                  <p:embed/>
                </p:oleObj>
              </mc:Choice>
              <mc:Fallback>
                <p:oleObj name="Visio" r:id="rId3" imgW="5646539" imgH="3244572" progId="Visio.Drawing.11">
                  <p:embed/>
                  <p:pic>
                    <p:nvPicPr>
                      <p:cNvPr id="25605" name="Object 6">
                        <a:extLst>
                          <a:ext uri="{FF2B5EF4-FFF2-40B4-BE49-F238E27FC236}">
                            <a16:creationId xmlns:a16="http://schemas.microsoft.com/office/drawing/2014/main" id="{EE1AB378-6B7E-4D72-B13F-F90037561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8077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灯片编号占位符 1">
            <a:extLst>
              <a:ext uri="{FF2B5EF4-FFF2-40B4-BE49-F238E27FC236}">
                <a16:creationId xmlns:a16="http://schemas.microsoft.com/office/drawing/2014/main" id="{C48FE3EF-C349-4184-A318-FE3B7BFA5F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16344C-8B08-45E1-ADEB-19B7DFF817B6}" type="slidenum">
              <a:rPr lang="en-US" altLang="zh-CN">
                <a:latin typeface="Garamond" panose="02020404030301010803" pitchFamily="18" charset="0"/>
              </a:rPr>
              <a:pPr/>
              <a:t>22</a:t>
            </a:fld>
            <a:endParaRPr lang="en-US" altLang="zh-CN">
              <a:latin typeface="Garamond" panose="02020404030301010803" pitchFamily="18" charset="0"/>
            </a:endParaRPr>
          </a:p>
        </p:txBody>
      </p:sp>
      <p:pic>
        <p:nvPicPr>
          <p:cNvPr id="2" name="图片 1">
            <a:extLst>
              <a:ext uri="{FF2B5EF4-FFF2-40B4-BE49-F238E27FC236}">
                <a16:creationId xmlns:a16="http://schemas.microsoft.com/office/drawing/2014/main" id="{F3A7580A-30A3-4C0E-9EB0-B9BF476D84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694364"/>
            <a:ext cx="20574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D8BBA33-3907-4788-9ECC-514522230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5743576"/>
            <a:ext cx="27051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84F97F09-649B-41F5-BCF2-E0E56A2C8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6076" y="3711576"/>
            <a:ext cx="232092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AF33345-24E5-4D29-A31D-F389AF4D8771}"/>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软件的三种类型</a:t>
            </a:r>
          </a:p>
        </p:txBody>
      </p:sp>
      <p:graphicFrame>
        <p:nvGraphicFramePr>
          <p:cNvPr id="76835" name="Group 35">
            <a:extLst>
              <a:ext uri="{FF2B5EF4-FFF2-40B4-BE49-F238E27FC236}">
                <a16:creationId xmlns:a16="http://schemas.microsoft.com/office/drawing/2014/main" id="{53CD0D18-7682-4581-808B-C0024820E43D}"/>
              </a:ext>
            </a:extLst>
          </p:cNvPr>
          <p:cNvGraphicFramePr>
            <a:graphicFrameLocks noGrp="1"/>
          </p:cNvGraphicFramePr>
          <p:nvPr>
            <p:ph idx="1"/>
          </p:nvPr>
        </p:nvGraphicFramePr>
        <p:xfrm>
          <a:off x="1905000" y="1600201"/>
          <a:ext cx="8458200" cy="4495801"/>
        </p:xfrm>
        <a:graphic>
          <a:graphicData uri="http://schemas.openxmlformats.org/drawingml/2006/table">
            <a:tbl>
              <a:tblPr/>
              <a:tblGrid>
                <a:gridCol w="1447800">
                  <a:extLst>
                    <a:ext uri="{9D8B030D-6E8A-4147-A177-3AD203B41FA5}">
                      <a16:colId xmlns:a16="http://schemas.microsoft.com/office/drawing/2014/main" val="20000"/>
                    </a:ext>
                  </a:extLst>
                </a:gridCol>
                <a:gridCol w="2112963">
                  <a:extLst>
                    <a:ext uri="{9D8B030D-6E8A-4147-A177-3AD203B41FA5}">
                      <a16:colId xmlns:a16="http://schemas.microsoft.com/office/drawing/2014/main" val="20001"/>
                    </a:ext>
                  </a:extLst>
                </a:gridCol>
                <a:gridCol w="2227262">
                  <a:extLst>
                    <a:ext uri="{9D8B030D-6E8A-4147-A177-3AD203B41FA5}">
                      <a16:colId xmlns:a16="http://schemas.microsoft.com/office/drawing/2014/main" val="20002"/>
                    </a:ext>
                  </a:extLst>
                </a:gridCol>
                <a:gridCol w="2670175">
                  <a:extLst>
                    <a:ext uri="{9D8B030D-6E8A-4147-A177-3AD203B41FA5}">
                      <a16:colId xmlns:a16="http://schemas.microsoft.com/office/drawing/2014/main" val="20003"/>
                    </a:ext>
                  </a:extLst>
                </a:gridCol>
              </a:tblGrid>
              <a:tr h="6572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软件类别</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纯工具型软件</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Times New Roman" pitchFamily="18" charset="0"/>
                          <a:ea typeface="仿宋_GB2312" pitchFamily="49" charset="-122"/>
                          <a:cs typeface="Times New Roman" pitchFamily="18" charset="0"/>
                        </a:rPr>
                        <a:t>应用型软件</a:t>
                      </a:r>
                      <a:endParaRPr kumimoji="0" lang="zh-CN" altLang="en-US" sz="2400" b="0" i="0" u="none" strike="noStrike" cap="none" normalizeH="0" baseline="0" dirty="0">
                        <a:ln>
                          <a:noFill/>
                        </a:ln>
                        <a:solidFill>
                          <a:srgbClr val="FF0000"/>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6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专业用户</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普通用户</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1484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评判标准</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功能的复杂性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使用的高效性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技术的先进性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功能的有用性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使用的方便性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技术的可行性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a:t>
                      </a:r>
                      <a:r>
                        <a:rPr kumimoji="0" lang="zh-CN" altLang="en-US" sz="2400" b="0" i="0" u="none" strike="noStrike" cap="none" normalizeH="0" baseline="0">
                          <a:ln>
                            <a:noFill/>
                          </a:ln>
                          <a:solidFill>
                            <a:schemeClr val="tx1"/>
                          </a:solidFill>
                          <a:effectLst/>
                          <a:latin typeface="Arial"/>
                          <a:ea typeface="仿宋_GB2312" pitchFamily="49" charset="-122"/>
                          <a:cs typeface="Times New Roman" pitchFamily="18" charset="0"/>
                        </a:rPr>
                        <a:t>“</a:t>
                      </a: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模拟</a:t>
                      </a:r>
                      <a:r>
                        <a:rPr kumimoji="0" lang="zh-CN" altLang="en-US" sz="2400" b="0" i="0" u="none" strike="noStrike" cap="none" normalizeH="0" baseline="0">
                          <a:ln>
                            <a:noFill/>
                          </a:ln>
                          <a:solidFill>
                            <a:schemeClr val="tx1"/>
                          </a:solidFill>
                          <a:effectLst/>
                          <a:latin typeface="Arial"/>
                          <a:ea typeface="仿宋_GB2312" pitchFamily="49" charset="-122"/>
                          <a:cs typeface="Times New Roman" pitchFamily="18" charset="0"/>
                        </a:rPr>
                        <a:t>”</a:t>
                      </a: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使用的方便性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技术的可行性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关注点</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创新性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有效性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模拟性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8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示例系统</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编程环境</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DBMS</a:t>
                      </a:r>
                      <a:endParaRPr kumimoji="0" lang="en-US" altLang="zh-CN"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Office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语言翻译</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MIS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EAI</a:t>
                      </a:r>
                      <a:endParaRPr kumimoji="0" lang="en-US" altLang="zh-CN" sz="2400" b="0" i="0" u="none" strike="noStrike" cap="none" normalizeH="0" baseline="0" dirty="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6" name="灯片编号占位符 1">
            <a:extLst>
              <a:ext uri="{FF2B5EF4-FFF2-40B4-BE49-F238E27FC236}">
                <a16:creationId xmlns:a16="http://schemas.microsoft.com/office/drawing/2014/main" id="{9DAA7C7E-0EBF-4359-A13B-D6D12DABEF0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A36D2E-F53C-44DD-91D1-09EB3425109B}" type="slidenum">
              <a:rPr lang="en-US" altLang="zh-CN">
                <a:latin typeface="Garamond" panose="02020404030301010803" pitchFamily="18" charset="0"/>
              </a:rPr>
              <a:pPr/>
              <a:t>23</a:t>
            </a:fld>
            <a:endParaRPr lang="en-US" altLang="zh-CN">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B3DFE0-2985-48BC-B541-3C942169F6AC}"/>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软件模拟性的实践调查</a:t>
            </a:r>
          </a:p>
        </p:txBody>
      </p:sp>
      <p:sp>
        <p:nvSpPr>
          <p:cNvPr id="27651" name="Rectangle 3">
            <a:extLst>
              <a:ext uri="{FF2B5EF4-FFF2-40B4-BE49-F238E27FC236}">
                <a16:creationId xmlns:a16="http://schemas.microsoft.com/office/drawing/2014/main" id="{5012D707-E373-4AEB-901C-F8D8317BC942}"/>
              </a:ext>
            </a:extLst>
          </p:cNvPr>
          <p:cNvSpPr>
            <a:spLocks noGrp="1" noChangeArrowheads="1"/>
          </p:cNvSpPr>
          <p:nvPr>
            <p:ph type="body" idx="1"/>
          </p:nvPr>
        </p:nvSpPr>
        <p:spPr/>
        <p:txBody>
          <a:bodyPr/>
          <a:lstStyle/>
          <a:p>
            <a:pPr eaLnBrk="1" hangingPunct="1"/>
            <a:r>
              <a:rPr lang="zh-CN" altLang="en-US" sz="2400"/>
              <a:t>现实：对此类软件的“模拟”特性与应用问题缺乏重视</a:t>
            </a:r>
          </a:p>
          <a:p>
            <a:pPr lvl="1" eaLnBrk="1" hangingPunct="1"/>
            <a:r>
              <a:rPr lang="en-US" altLang="zh-CN" sz="2000"/>
              <a:t>Capers Jones[Capers1996]</a:t>
            </a:r>
            <a:r>
              <a:rPr lang="zh-CN" altLang="en-US" sz="2000"/>
              <a:t>在调查了几百个公司之后发现超过</a:t>
            </a:r>
            <a:r>
              <a:rPr lang="en-US" altLang="zh-CN" sz="2000"/>
              <a:t>75</a:t>
            </a:r>
            <a:r>
              <a:rPr lang="zh-CN" altLang="en-US" sz="2000"/>
              <a:t>％的企业在需求处理环节存在不足。</a:t>
            </a:r>
          </a:p>
          <a:p>
            <a:pPr lvl="1" eaLnBrk="1" hangingPunct="1"/>
            <a:r>
              <a:rPr lang="en-US" altLang="zh-CN" sz="2000"/>
              <a:t>2000</a:t>
            </a:r>
            <a:r>
              <a:rPr lang="zh-CN" altLang="en-US" sz="2000"/>
              <a:t>年</a:t>
            </a:r>
            <a:r>
              <a:rPr lang="en-US" altLang="zh-CN" sz="2000"/>
              <a:t>Nikula</a:t>
            </a:r>
            <a:r>
              <a:rPr lang="zh-CN" altLang="en-US" sz="2000"/>
              <a:t>等人在对芬兰的中小型公司进行需求处理实践情况评价时发现</a:t>
            </a:r>
            <a:r>
              <a:rPr lang="en-US" altLang="zh-CN" sz="2000"/>
              <a:t>[Nikula2000]</a:t>
            </a:r>
            <a:r>
              <a:rPr lang="zh-CN" altLang="en-US" sz="2000"/>
              <a:t>：在以</a:t>
            </a:r>
            <a:r>
              <a:rPr lang="en-US" altLang="zh-CN" sz="2000"/>
              <a:t>30</a:t>
            </a:r>
            <a:r>
              <a:rPr lang="zh-CN" altLang="en-US" sz="2000"/>
              <a:t>分为标准线的情况下，</a:t>
            </a:r>
            <a:r>
              <a:rPr lang="en-US" altLang="zh-CN" sz="2000"/>
              <a:t>75%</a:t>
            </a:r>
            <a:r>
              <a:rPr lang="zh-CN" altLang="en-US" sz="2000"/>
              <a:t>的公司竟然在</a:t>
            </a:r>
            <a:r>
              <a:rPr lang="en-US" altLang="zh-CN" sz="2000"/>
              <a:t>10</a:t>
            </a:r>
            <a:r>
              <a:rPr lang="zh-CN" altLang="en-US" sz="2000"/>
              <a:t>分以下。</a:t>
            </a:r>
          </a:p>
          <a:p>
            <a:pPr lvl="1" eaLnBrk="1" hangingPunct="1"/>
            <a:r>
              <a:rPr lang="en-US" altLang="zh-CN" sz="2000"/>
              <a:t>Hofmann</a:t>
            </a:r>
            <a:r>
              <a:rPr lang="zh-CN" altLang="en-US" sz="2000"/>
              <a:t>等人在欧洲的需求工程实践调查中发现仅有约</a:t>
            </a:r>
            <a:r>
              <a:rPr lang="en-US" altLang="zh-CN" sz="2000"/>
              <a:t>1/3</a:t>
            </a:r>
            <a:r>
              <a:rPr lang="zh-CN" altLang="en-US" sz="2000"/>
              <a:t>的项目有明确的需求处理过程</a:t>
            </a:r>
            <a:r>
              <a:rPr lang="en-US" altLang="zh-CN" sz="2000"/>
              <a:t>[Hofmann2001]</a:t>
            </a:r>
            <a:r>
              <a:rPr lang="zh-CN" altLang="en-US" sz="2000"/>
              <a:t>。</a:t>
            </a:r>
          </a:p>
          <a:p>
            <a:pPr lvl="1" eaLnBrk="1" hangingPunct="1"/>
            <a:r>
              <a:rPr lang="en-US" altLang="zh-CN" sz="2000"/>
              <a:t>Juristo </a:t>
            </a:r>
            <a:r>
              <a:rPr lang="zh-CN" altLang="en-US" sz="2000"/>
              <a:t>等人在对欧洲的</a:t>
            </a:r>
            <a:r>
              <a:rPr lang="en-US" altLang="zh-CN" sz="2000"/>
              <a:t>150</a:t>
            </a:r>
            <a:r>
              <a:rPr lang="zh-CN" altLang="en-US" sz="2000"/>
              <a:t>多名</a:t>
            </a:r>
            <a:r>
              <a:rPr lang="en-US" altLang="zh-CN" sz="2000"/>
              <a:t>RE</a:t>
            </a:r>
            <a:r>
              <a:rPr lang="zh-CN" altLang="en-US" sz="2000"/>
              <a:t>实践者进行调查后发现，在需求处理的诸多技术当中，需求获取和冲突协商的技术没有得到充分的应用</a:t>
            </a:r>
            <a:r>
              <a:rPr lang="en-US" altLang="zh-CN" sz="2000"/>
              <a:t>[Juristo 2002]</a:t>
            </a:r>
            <a:r>
              <a:rPr lang="zh-CN" altLang="en-US" sz="2000"/>
              <a:t>。</a:t>
            </a:r>
          </a:p>
          <a:p>
            <a:pPr lvl="1" eaLnBrk="1" hangingPunct="1"/>
            <a:r>
              <a:rPr lang="zh-CN" altLang="en-US" sz="2000"/>
              <a:t>研究也发现当软件生产面临时间、市场等其他压力时，漠视“模拟”特性的情况就更为严重</a:t>
            </a:r>
            <a:r>
              <a:rPr lang="en-US" altLang="zh-CN" sz="2000"/>
              <a:t>[Lubars1993</a:t>
            </a:r>
            <a:r>
              <a:rPr lang="zh-CN" altLang="en-US" sz="2000"/>
              <a:t>，</a:t>
            </a:r>
            <a:r>
              <a:rPr lang="en-US" altLang="zh-CN" sz="2000"/>
              <a:t>Francisco2003] </a:t>
            </a:r>
          </a:p>
        </p:txBody>
      </p:sp>
      <p:sp>
        <p:nvSpPr>
          <p:cNvPr id="27652" name="灯片编号占位符 1">
            <a:extLst>
              <a:ext uri="{FF2B5EF4-FFF2-40B4-BE49-F238E27FC236}">
                <a16:creationId xmlns:a16="http://schemas.microsoft.com/office/drawing/2014/main" id="{61305090-C510-41EA-A720-8FC677AF4E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D8517-5B33-4986-8990-6B78CE16F971}" type="slidenum">
              <a:rPr lang="en-US" altLang="zh-CN">
                <a:latin typeface="Garamond" panose="02020404030301010803" pitchFamily="18" charset="0"/>
              </a:rPr>
              <a:pPr/>
              <a:t>24</a:t>
            </a:fld>
            <a:endParaRPr lang="en-US" altLang="zh-CN">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978C95E-35C1-42FB-BDAB-0FF47088F19A}"/>
              </a:ext>
            </a:extLst>
          </p:cNvPr>
          <p:cNvSpPr>
            <a:spLocks noGrp="1" noChangeArrowheads="1"/>
          </p:cNvSpPr>
          <p:nvPr>
            <p:ph type="title"/>
          </p:nvPr>
        </p:nvSpPr>
        <p:spPr/>
        <p:txBody>
          <a:bodyPr/>
          <a:lstStyle/>
          <a:p>
            <a:r>
              <a:rPr lang="en-US" altLang="zh-CN"/>
              <a:t>2.2 </a:t>
            </a:r>
            <a:r>
              <a:rPr lang="zh-CN" altLang="en-US"/>
              <a:t>需求问题的技术原因？</a:t>
            </a:r>
          </a:p>
        </p:txBody>
      </p:sp>
      <p:sp>
        <p:nvSpPr>
          <p:cNvPr id="28675" name="内容占位符 2">
            <a:extLst>
              <a:ext uri="{FF2B5EF4-FFF2-40B4-BE49-F238E27FC236}">
                <a16:creationId xmlns:a16="http://schemas.microsoft.com/office/drawing/2014/main" id="{FBC4326B-8DC7-4A91-9872-516EDEE8C0AB}"/>
              </a:ext>
            </a:extLst>
          </p:cNvPr>
          <p:cNvSpPr>
            <a:spLocks noGrp="1" noChangeArrowheads="1"/>
          </p:cNvSpPr>
          <p:nvPr>
            <p:ph idx="1"/>
          </p:nvPr>
        </p:nvSpPr>
        <p:spPr/>
        <p:txBody>
          <a:bodyPr/>
          <a:lstStyle/>
          <a:p>
            <a:r>
              <a:rPr lang="zh-CN" altLang="en-US" i="1"/>
              <a:t>创业中的常态：“我们针对某某领域产生了一个非常牛</a:t>
            </a:r>
            <a:r>
              <a:rPr lang="en-US" altLang="zh-CN" i="1"/>
              <a:t>X</a:t>
            </a:r>
            <a:r>
              <a:rPr lang="zh-CN" altLang="en-US" i="1"/>
              <a:t>的</a:t>
            </a:r>
            <a:r>
              <a:rPr lang="en-US" altLang="zh-CN" i="1"/>
              <a:t>idea</a:t>
            </a:r>
            <a:r>
              <a:rPr lang="zh-CN" altLang="en-US" i="1"/>
              <a:t>，打算做一个</a:t>
            </a:r>
            <a:r>
              <a:rPr lang="en-US" altLang="zh-CN" i="1"/>
              <a:t>APP</a:t>
            </a:r>
            <a:r>
              <a:rPr lang="zh-CN" altLang="en-US" i="1"/>
              <a:t>来解决，现在就差一个程序员了！”</a:t>
            </a:r>
            <a:endParaRPr lang="en-US" altLang="zh-CN" i="1"/>
          </a:p>
          <a:p>
            <a:endParaRPr lang="en-US" altLang="zh-CN" i="1"/>
          </a:p>
          <a:p>
            <a:r>
              <a:rPr lang="zh-CN" altLang="en-US">
                <a:solidFill>
                  <a:srgbClr val="FF0000"/>
                </a:solidFill>
              </a:rPr>
              <a:t>除了程序员还差什么？ </a:t>
            </a:r>
            <a:r>
              <a:rPr lang="en-US" altLang="zh-CN"/>
              <a:t>– </a:t>
            </a:r>
            <a:r>
              <a:rPr lang="zh-CN" altLang="en-US"/>
              <a:t>典型的需求问题</a:t>
            </a:r>
            <a:endParaRPr lang="en-US" altLang="zh-CN"/>
          </a:p>
          <a:p>
            <a:pPr lvl="1"/>
            <a:r>
              <a:rPr lang="zh-CN" altLang="en-US"/>
              <a:t>软件系统涉众（</a:t>
            </a:r>
            <a:r>
              <a:rPr lang="en-US" altLang="zh-CN"/>
              <a:t>stakeholder</a:t>
            </a:r>
            <a:r>
              <a:rPr lang="zh-CN" altLang="en-US"/>
              <a:t>）所带来的非技术性和社会性因素</a:t>
            </a:r>
            <a:endParaRPr lang="en-US" altLang="zh-CN"/>
          </a:p>
          <a:p>
            <a:pPr lvl="1"/>
            <a:r>
              <a:rPr lang="zh-CN" altLang="en-US"/>
              <a:t>领域知识与业务逻辑如何向软件系统转化？</a:t>
            </a:r>
            <a:endParaRPr lang="en-US" altLang="zh-CN"/>
          </a:p>
          <a:p>
            <a:pPr lvl="2"/>
            <a:r>
              <a:rPr lang="zh-CN" altLang="en-US"/>
              <a:t>如何用程序</a:t>
            </a:r>
            <a:r>
              <a:rPr lang="zh-CN" altLang="en-US" b="1"/>
              <a:t>模拟</a:t>
            </a:r>
            <a:r>
              <a:rPr lang="zh-CN" altLang="en-US"/>
              <a:t>领域内业务逻辑的运转？</a:t>
            </a:r>
            <a:endParaRPr lang="en-US" altLang="zh-CN"/>
          </a:p>
          <a:p>
            <a:pPr lvl="1"/>
            <a:endParaRPr lang="zh-CN" altLang="en-US"/>
          </a:p>
        </p:txBody>
      </p:sp>
      <p:sp>
        <p:nvSpPr>
          <p:cNvPr id="28676" name="灯片编号占位符 3">
            <a:extLst>
              <a:ext uri="{FF2B5EF4-FFF2-40B4-BE49-F238E27FC236}">
                <a16:creationId xmlns:a16="http://schemas.microsoft.com/office/drawing/2014/main" id="{DACE2415-2574-4F8A-817B-9F075D7F44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A9603C-0906-443F-A865-E483FD3309A2}" type="slidenum">
              <a:rPr lang="en-US" altLang="zh-CN">
                <a:latin typeface="Garamond" panose="02020404030301010803" pitchFamily="18" charset="0"/>
              </a:rPr>
              <a:pPr/>
              <a:t>25</a:t>
            </a:fld>
            <a:endParaRPr lang="en-US" altLang="zh-CN">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CFF3953-7AB1-428C-A0DF-ECFB47DA3470}"/>
              </a:ext>
            </a:extLst>
          </p:cNvPr>
          <p:cNvSpPr>
            <a:spLocks noGrp="1" noChangeArrowheads="1"/>
          </p:cNvSpPr>
          <p:nvPr>
            <p:ph type="title"/>
          </p:nvPr>
        </p:nvSpPr>
        <p:spPr/>
        <p:txBody>
          <a:bodyPr/>
          <a:lstStyle/>
          <a:p>
            <a:pPr eaLnBrk="1" hangingPunct="1"/>
            <a:r>
              <a:rPr lang="en-US" altLang="zh-CN"/>
              <a:t>2.2 </a:t>
            </a:r>
            <a:r>
              <a:rPr lang="zh-CN" altLang="en-US"/>
              <a:t>需求问题的技术原因分析：涉众端</a:t>
            </a:r>
          </a:p>
        </p:txBody>
      </p:sp>
      <p:sp>
        <p:nvSpPr>
          <p:cNvPr id="29699" name="Rectangle 3">
            <a:extLst>
              <a:ext uri="{FF2B5EF4-FFF2-40B4-BE49-F238E27FC236}">
                <a16:creationId xmlns:a16="http://schemas.microsoft.com/office/drawing/2014/main" id="{F2A5FAC1-B198-4678-9BF6-5A30365B2658}"/>
              </a:ext>
            </a:extLst>
          </p:cNvPr>
          <p:cNvSpPr>
            <a:spLocks noGrp="1" noChangeArrowheads="1"/>
          </p:cNvSpPr>
          <p:nvPr>
            <p:ph type="body" idx="1"/>
          </p:nvPr>
        </p:nvSpPr>
        <p:spPr/>
        <p:txBody>
          <a:bodyPr/>
          <a:lstStyle/>
          <a:p>
            <a:pPr eaLnBrk="1" hangingPunct="1">
              <a:lnSpc>
                <a:spcPct val="90000"/>
              </a:lnSpc>
            </a:pPr>
            <a:r>
              <a:rPr lang="zh-CN" altLang="en-US"/>
              <a:t>非技术性和社会性因素</a:t>
            </a:r>
          </a:p>
          <a:p>
            <a:pPr lvl="1" eaLnBrk="1" hangingPunct="1">
              <a:lnSpc>
                <a:spcPct val="90000"/>
              </a:lnSpc>
            </a:pPr>
            <a:r>
              <a:rPr lang="zh-CN" altLang="en-US"/>
              <a:t>组织机构文化、社会背景、商业目标、利益协商</a:t>
            </a:r>
          </a:p>
          <a:p>
            <a:pPr lvl="2" eaLnBrk="1" hangingPunct="1">
              <a:lnSpc>
                <a:spcPct val="90000"/>
              </a:lnSpc>
            </a:pPr>
            <a:r>
              <a:rPr lang="zh-CN" altLang="en-US"/>
              <a:t>关注软件系统和现实之间的互动效应 </a:t>
            </a:r>
          </a:p>
          <a:p>
            <a:pPr lvl="3" eaLnBrk="1" hangingPunct="1">
              <a:lnSpc>
                <a:spcPct val="90000"/>
              </a:lnSpc>
            </a:pPr>
            <a:r>
              <a:rPr lang="zh-CN" altLang="en-US"/>
              <a:t>软件系统环境的组织机构文化、社会背景和系统涉众的目标与利益比软件内部的数据流与状态更应该得到重视</a:t>
            </a:r>
          </a:p>
          <a:p>
            <a:pPr lvl="2" eaLnBrk="1" hangingPunct="1">
              <a:lnSpc>
                <a:spcPct val="90000"/>
              </a:lnSpc>
            </a:pPr>
            <a:r>
              <a:rPr lang="zh-CN" altLang="en-US"/>
              <a:t>解决方案和具体应用环境相关的 </a:t>
            </a:r>
          </a:p>
          <a:p>
            <a:pPr lvl="3" eaLnBrk="1" hangingPunct="1">
              <a:lnSpc>
                <a:spcPct val="90000"/>
              </a:lnSpc>
            </a:pPr>
            <a:r>
              <a:rPr lang="zh-CN" altLang="en-US"/>
              <a:t>不能忽视具体应用环境中的相关因素，例如组织机构的文化、组织结构的规范、组织的行业规范、组织的社会背景等等</a:t>
            </a:r>
          </a:p>
          <a:p>
            <a:pPr lvl="2" eaLnBrk="1" hangingPunct="1">
              <a:lnSpc>
                <a:spcPct val="90000"/>
              </a:lnSpc>
            </a:pPr>
            <a:r>
              <a:rPr lang="zh-CN" altLang="en-US"/>
              <a:t>单纯通过技术的运用来建立一个一致、完整的需求模型是不太可能的 </a:t>
            </a:r>
          </a:p>
          <a:p>
            <a:pPr lvl="3" eaLnBrk="1" hangingPunct="1">
              <a:lnSpc>
                <a:spcPct val="90000"/>
              </a:lnSpc>
            </a:pPr>
            <a:r>
              <a:rPr lang="zh-CN" altLang="en-US"/>
              <a:t>面对冲突要能够分析社会原因和组织机构方面的原因，引导涉众进行利益协商 </a:t>
            </a:r>
          </a:p>
        </p:txBody>
      </p:sp>
      <p:sp>
        <p:nvSpPr>
          <p:cNvPr id="29700" name="灯片编号占位符 1">
            <a:extLst>
              <a:ext uri="{FF2B5EF4-FFF2-40B4-BE49-F238E27FC236}">
                <a16:creationId xmlns:a16="http://schemas.microsoft.com/office/drawing/2014/main" id="{2284FD0E-C54C-4F72-B090-567612B6EA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7649B0-ECC9-42A7-AF56-F6656BB8C386}" type="slidenum">
              <a:rPr lang="en-US" altLang="zh-CN">
                <a:latin typeface="Garamond" panose="02020404030301010803" pitchFamily="18" charset="0"/>
              </a:rPr>
              <a:pPr/>
              <a:t>26</a:t>
            </a:fld>
            <a:endParaRPr lang="en-US" altLang="zh-CN">
              <a:latin typeface="Garamond" panose="020204040303010108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D451D80-0A22-48AD-A5B0-EBB75F3CA8D6}"/>
              </a:ext>
            </a:extLst>
          </p:cNvPr>
          <p:cNvSpPr>
            <a:spLocks noGrp="1" noChangeArrowheads="1"/>
          </p:cNvSpPr>
          <p:nvPr>
            <p:ph type="title"/>
          </p:nvPr>
        </p:nvSpPr>
        <p:spPr/>
        <p:txBody>
          <a:bodyPr/>
          <a:lstStyle/>
          <a:p>
            <a:pPr eaLnBrk="1" hangingPunct="1"/>
            <a:r>
              <a:rPr lang="en-US" altLang="zh-CN"/>
              <a:t>2.2 </a:t>
            </a:r>
            <a:r>
              <a:rPr lang="zh-CN" altLang="en-US"/>
              <a:t>需求问题的技术原因分析：程序员端</a:t>
            </a:r>
          </a:p>
        </p:txBody>
      </p:sp>
      <p:sp>
        <p:nvSpPr>
          <p:cNvPr id="30723" name="Rectangle 3">
            <a:extLst>
              <a:ext uri="{FF2B5EF4-FFF2-40B4-BE49-F238E27FC236}">
                <a16:creationId xmlns:a16="http://schemas.microsoft.com/office/drawing/2014/main" id="{9A14A70F-35D9-44F5-ADC1-5DE9CFA4CEC2}"/>
              </a:ext>
            </a:extLst>
          </p:cNvPr>
          <p:cNvSpPr>
            <a:spLocks noGrp="1" noChangeArrowheads="1"/>
          </p:cNvSpPr>
          <p:nvPr>
            <p:ph type="body" idx="1"/>
          </p:nvPr>
        </p:nvSpPr>
        <p:spPr/>
        <p:txBody>
          <a:bodyPr/>
          <a:lstStyle/>
          <a:p>
            <a:pPr eaLnBrk="1" hangingPunct="1"/>
            <a:r>
              <a:rPr lang="zh-CN" altLang="en-US"/>
              <a:t>结构化分析和面向对象分析具有一定的先天缺陷 </a:t>
            </a:r>
          </a:p>
          <a:p>
            <a:pPr lvl="1" eaLnBrk="1" hangingPunct="1"/>
            <a:r>
              <a:rPr lang="zh-CN" altLang="en-US"/>
              <a:t>编程 －</a:t>
            </a:r>
            <a:r>
              <a:rPr lang="en-US" altLang="zh-CN"/>
              <a:t>&gt;</a:t>
            </a:r>
            <a:r>
              <a:rPr lang="zh-CN" altLang="en-US"/>
              <a:t>设计－</a:t>
            </a:r>
            <a:r>
              <a:rPr lang="en-US" altLang="zh-CN"/>
              <a:t>&gt;</a:t>
            </a:r>
            <a:r>
              <a:rPr lang="zh-CN" altLang="en-US"/>
              <a:t>分析</a:t>
            </a:r>
          </a:p>
          <a:p>
            <a:pPr lvl="1" eaLnBrk="1" hangingPunct="1"/>
            <a:r>
              <a:rPr lang="zh-CN" altLang="en-US">
                <a:solidFill>
                  <a:srgbClr val="FF0000"/>
                </a:solidFill>
              </a:rPr>
              <a:t>设计和编程都有构建高质量（健壮性、可维护性、适应性等等）软件的共同目标</a:t>
            </a:r>
            <a:r>
              <a:rPr lang="zh-CN" altLang="en-US"/>
              <a:t>，而且使用相同的概念和组织机制保证了从设计到编程的平滑过渡，所以，它们在设计领域的应用也取得了成功 </a:t>
            </a:r>
          </a:p>
          <a:p>
            <a:pPr lvl="1" eaLnBrk="1" hangingPunct="1"/>
            <a:r>
              <a:rPr lang="zh-CN" altLang="en-US"/>
              <a:t>但是</a:t>
            </a:r>
            <a:r>
              <a:rPr lang="zh-CN" altLang="en-US">
                <a:solidFill>
                  <a:srgbClr val="FF0000"/>
                </a:solidFill>
              </a:rPr>
              <a:t>需求分析</a:t>
            </a:r>
            <a:r>
              <a:rPr lang="zh-CN" altLang="en-US"/>
              <a:t>除了拥有构建高质量软件的目标之外，还有一个更加重要的目标是</a:t>
            </a:r>
            <a:r>
              <a:rPr lang="zh-CN" altLang="en-US">
                <a:solidFill>
                  <a:srgbClr val="FF0000"/>
                </a:solidFill>
              </a:rPr>
              <a:t>理解现实 </a:t>
            </a:r>
          </a:p>
        </p:txBody>
      </p:sp>
      <p:sp>
        <p:nvSpPr>
          <p:cNvPr id="30724" name="灯片编号占位符 1">
            <a:extLst>
              <a:ext uri="{FF2B5EF4-FFF2-40B4-BE49-F238E27FC236}">
                <a16:creationId xmlns:a16="http://schemas.microsoft.com/office/drawing/2014/main" id="{C5EA6905-587D-4D3D-B5D3-EFA4BBA936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79E3B0-A7C1-494F-B43D-52AA0091A0D8}" type="slidenum">
              <a:rPr lang="en-US" altLang="zh-CN">
                <a:latin typeface="Garamond" panose="02020404030301010803" pitchFamily="18" charset="0"/>
              </a:rPr>
              <a:pPr/>
              <a:t>27</a:t>
            </a:fld>
            <a:endParaRPr lang="en-US" altLang="zh-CN">
              <a:latin typeface="Garamond" panose="020204040303010108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84D98D3-239B-4C19-80A6-C48D91734272}"/>
              </a:ext>
            </a:extLst>
          </p:cNvPr>
          <p:cNvSpPr>
            <a:spLocks noGrp="1" noChangeArrowheads="1"/>
          </p:cNvSpPr>
          <p:nvPr>
            <p:ph type="title"/>
          </p:nvPr>
        </p:nvSpPr>
        <p:spPr/>
        <p:txBody>
          <a:bodyPr/>
          <a:lstStyle/>
          <a:p>
            <a:pPr eaLnBrk="1" hangingPunct="1"/>
            <a:r>
              <a:rPr lang="en-US" altLang="zh-CN"/>
              <a:t>2.2 </a:t>
            </a:r>
            <a:r>
              <a:rPr lang="zh-CN" altLang="en-US"/>
              <a:t>需求问题的技术原因分析</a:t>
            </a:r>
          </a:p>
        </p:txBody>
      </p:sp>
      <p:sp>
        <p:nvSpPr>
          <p:cNvPr id="31747" name="Rectangle 3">
            <a:extLst>
              <a:ext uri="{FF2B5EF4-FFF2-40B4-BE49-F238E27FC236}">
                <a16:creationId xmlns:a16="http://schemas.microsoft.com/office/drawing/2014/main" id="{84CAEF5B-AD53-4409-87F8-D6CD66992D6F}"/>
              </a:ext>
            </a:extLst>
          </p:cNvPr>
          <p:cNvSpPr>
            <a:spLocks noGrp="1" noChangeArrowheads="1"/>
          </p:cNvSpPr>
          <p:nvPr>
            <p:ph type="body" idx="1"/>
          </p:nvPr>
        </p:nvSpPr>
        <p:spPr/>
        <p:txBody>
          <a:bodyPr/>
          <a:lstStyle/>
          <a:p>
            <a:pPr eaLnBrk="1" hangingPunct="1"/>
            <a:r>
              <a:rPr lang="zh-CN" altLang="en-US"/>
              <a:t>以“企业”为中心的软件反映了软件规模日益扩大 </a:t>
            </a:r>
          </a:p>
          <a:p>
            <a:pPr lvl="1" eaLnBrk="1" hangingPunct="1"/>
            <a:r>
              <a:rPr lang="zh-CN" altLang="en-US"/>
              <a:t>一方面提高了需求处理中非技术性和社会性因素的影响比重</a:t>
            </a:r>
          </a:p>
          <a:p>
            <a:pPr lvl="1" eaLnBrk="1" hangingPunct="1"/>
            <a:r>
              <a:rPr lang="zh-CN" altLang="en-US"/>
              <a:t>另一方面也进一步放大了传统技术在需求处理阶段的不适应性 </a:t>
            </a:r>
            <a:endParaRPr lang="en-US" altLang="zh-CN"/>
          </a:p>
          <a:p>
            <a:pPr lvl="1" eaLnBrk="1" hangingPunct="1"/>
            <a:r>
              <a:rPr lang="zh-CN" altLang="en-US"/>
              <a:t>当前的互联网软件与应用：以“人”为中心</a:t>
            </a:r>
            <a:endParaRPr lang="en-US" altLang="zh-CN"/>
          </a:p>
          <a:p>
            <a:pPr lvl="2" eaLnBrk="1" hangingPunct="1"/>
            <a:r>
              <a:rPr lang="zh-CN" altLang="en-US"/>
              <a:t>互联网应用的核心（“企业”）：场景背后的商业模式</a:t>
            </a:r>
          </a:p>
        </p:txBody>
      </p:sp>
      <p:sp>
        <p:nvSpPr>
          <p:cNvPr id="31748" name="灯片编号占位符 1">
            <a:extLst>
              <a:ext uri="{FF2B5EF4-FFF2-40B4-BE49-F238E27FC236}">
                <a16:creationId xmlns:a16="http://schemas.microsoft.com/office/drawing/2014/main" id="{5368EDC9-3A19-4888-BFF0-32BE169323A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547F0E-7768-4684-A1A5-C0ED3624B7CC}" type="slidenum">
              <a:rPr lang="en-US" altLang="zh-CN">
                <a:latin typeface="Garamond" panose="02020404030301010803" pitchFamily="18" charset="0"/>
              </a:rPr>
              <a:pPr/>
              <a:t>28</a:t>
            </a:fld>
            <a:endParaRPr lang="en-US" altLang="zh-CN">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343015D-0146-463F-AEBC-7866E955FB7A}"/>
              </a:ext>
            </a:extLst>
          </p:cNvPr>
          <p:cNvSpPr>
            <a:spLocks noGrp="1" noChangeArrowheads="1"/>
          </p:cNvSpPr>
          <p:nvPr>
            <p:ph type="title"/>
          </p:nvPr>
        </p:nvSpPr>
        <p:spPr/>
        <p:txBody>
          <a:bodyPr/>
          <a:lstStyle/>
          <a:p>
            <a:pPr eaLnBrk="1" hangingPunct="1"/>
            <a:r>
              <a:rPr lang="en-US" altLang="zh-CN"/>
              <a:t>2.2 </a:t>
            </a:r>
            <a:r>
              <a:rPr lang="zh-CN" altLang="en-US"/>
              <a:t>需求问题的技术原因分析</a:t>
            </a:r>
          </a:p>
        </p:txBody>
      </p:sp>
      <p:sp>
        <p:nvSpPr>
          <p:cNvPr id="32771" name="Rectangle 3">
            <a:extLst>
              <a:ext uri="{FF2B5EF4-FFF2-40B4-BE49-F238E27FC236}">
                <a16:creationId xmlns:a16="http://schemas.microsoft.com/office/drawing/2014/main" id="{5B7CB530-C493-4CC0-91C1-5F8A367E9A2E}"/>
              </a:ext>
            </a:extLst>
          </p:cNvPr>
          <p:cNvSpPr>
            <a:spLocks noGrp="1" noChangeArrowheads="1"/>
          </p:cNvSpPr>
          <p:nvPr>
            <p:ph type="body" idx="1"/>
          </p:nvPr>
        </p:nvSpPr>
        <p:spPr/>
        <p:txBody>
          <a:bodyPr/>
          <a:lstStyle/>
          <a:p>
            <a:pPr eaLnBrk="1" hangingPunct="1"/>
            <a:r>
              <a:rPr lang="zh-CN" altLang="en-US"/>
              <a:t>需求错误的高代价性 </a:t>
            </a:r>
          </a:p>
        </p:txBody>
      </p:sp>
      <p:sp>
        <p:nvSpPr>
          <p:cNvPr id="32772" name="Rectangle 5">
            <a:extLst>
              <a:ext uri="{FF2B5EF4-FFF2-40B4-BE49-F238E27FC236}">
                <a16:creationId xmlns:a16="http://schemas.microsoft.com/office/drawing/2014/main" id="{BE64AA13-AB78-4FE1-B758-9025298A55B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73" name="Object 4">
            <a:extLst>
              <a:ext uri="{FF2B5EF4-FFF2-40B4-BE49-F238E27FC236}">
                <a16:creationId xmlns:a16="http://schemas.microsoft.com/office/drawing/2014/main" id="{6D2BA176-ED77-48BE-9D15-48583B95E986}"/>
              </a:ext>
            </a:extLst>
          </p:cNvPr>
          <p:cNvGraphicFramePr>
            <a:graphicFrameLocks noChangeAspect="1"/>
          </p:cNvGraphicFramePr>
          <p:nvPr/>
        </p:nvGraphicFramePr>
        <p:xfrm>
          <a:off x="2209800" y="2514601"/>
          <a:ext cx="7620000" cy="3565525"/>
        </p:xfrm>
        <a:graphic>
          <a:graphicData uri="http://schemas.openxmlformats.org/presentationml/2006/ole">
            <mc:AlternateContent xmlns:mc="http://schemas.openxmlformats.org/markup-compatibility/2006">
              <mc:Choice xmlns:v="urn:schemas-microsoft-com:vml" Requires="v">
                <p:oleObj spid="_x0000_s5128" name="图表" r:id="rId3" imgW="4914900" imgH="2305050" progId="MSGraph.Chart.8">
                  <p:embed/>
                </p:oleObj>
              </mc:Choice>
              <mc:Fallback>
                <p:oleObj name="图表" r:id="rId3" imgW="4914900" imgH="2305050" progId="MSGraph.Chart.8">
                  <p:embed/>
                  <p:pic>
                    <p:nvPicPr>
                      <p:cNvPr id="32773" name="Object 4">
                        <a:extLst>
                          <a:ext uri="{FF2B5EF4-FFF2-40B4-BE49-F238E27FC236}">
                            <a16:creationId xmlns:a16="http://schemas.microsoft.com/office/drawing/2014/main" id="{6D2BA176-ED77-48BE-9D15-48583B95E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14601"/>
                        <a:ext cx="7620000" cy="3565525"/>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灯片编号占位符 1">
            <a:extLst>
              <a:ext uri="{FF2B5EF4-FFF2-40B4-BE49-F238E27FC236}">
                <a16:creationId xmlns:a16="http://schemas.microsoft.com/office/drawing/2014/main" id="{B33B27CF-F872-4992-BE52-17E2768B7D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10FB87-5730-49FF-A6BD-9AD218599CC3}" type="slidenum">
              <a:rPr lang="en-US" altLang="zh-CN">
                <a:latin typeface="Garamond" panose="02020404030301010803" pitchFamily="18" charset="0"/>
              </a:rPr>
              <a:pPr/>
              <a:t>29</a:t>
            </a:fld>
            <a:endParaRPr lang="en-US" altLang="zh-CN">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6879583-FEEF-44BD-8FFB-FAD89F7A8242}"/>
              </a:ext>
            </a:extLst>
          </p:cNvPr>
          <p:cNvSpPr>
            <a:spLocks noGrp="1" noChangeArrowheads="1"/>
          </p:cNvSpPr>
          <p:nvPr>
            <p:ph type="title"/>
          </p:nvPr>
        </p:nvSpPr>
        <p:spPr/>
        <p:txBody>
          <a:bodyPr/>
          <a:lstStyle/>
          <a:p>
            <a:r>
              <a:rPr lang="zh-CN" altLang="en-US"/>
              <a:t>考核</a:t>
            </a:r>
          </a:p>
        </p:txBody>
      </p:sp>
      <p:sp>
        <p:nvSpPr>
          <p:cNvPr id="6147" name="内容占位符 2">
            <a:extLst>
              <a:ext uri="{FF2B5EF4-FFF2-40B4-BE49-F238E27FC236}">
                <a16:creationId xmlns:a16="http://schemas.microsoft.com/office/drawing/2014/main" id="{902C1C03-FCB3-4075-938D-5BEF05EB84FE}"/>
              </a:ext>
            </a:extLst>
          </p:cNvPr>
          <p:cNvSpPr>
            <a:spLocks noGrp="1" noChangeArrowheads="1"/>
          </p:cNvSpPr>
          <p:nvPr>
            <p:ph idx="1"/>
          </p:nvPr>
        </p:nvSpPr>
        <p:spPr>
          <a:xfrm>
            <a:off x="1981200" y="1600200"/>
            <a:ext cx="8229600" cy="4267200"/>
          </a:xfrm>
        </p:spPr>
        <p:txBody>
          <a:bodyPr/>
          <a:lstStyle/>
          <a:p>
            <a:r>
              <a:rPr lang="zh-CN" altLang="en-US" dirty="0"/>
              <a:t>课程大作业   </a:t>
            </a:r>
            <a:r>
              <a:rPr lang="en-US" altLang="zh-CN" dirty="0"/>
              <a:t>40%</a:t>
            </a:r>
          </a:p>
          <a:p>
            <a:pPr lvl="1"/>
            <a:r>
              <a:rPr lang="zh-CN" altLang="en-US" dirty="0"/>
              <a:t>分阶段在后续课程中逐步公布</a:t>
            </a:r>
            <a:endParaRPr lang="en-US" altLang="zh-CN" dirty="0"/>
          </a:p>
          <a:p>
            <a:endParaRPr lang="en-US" altLang="zh-CN" dirty="0"/>
          </a:p>
          <a:p>
            <a:r>
              <a:rPr lang="zh-CN" altLang="en-US" dirty="0"/>
              <a:t>期末考试   </a:t>
            </a:r>
            <a:r>
              <a:rPr lang="en-US" altLang="zh-CN" dirty="0"/>
              <a:t>50%</a:t>
            </a:r>
          </a:p>
          <a:p>
            <a:endParaRPr lang="en-US" altLang="zh-CN" dirty="0"/>
          </a:p>
          <a:p>
            <a:r>
              <a:rPr lang="zh-CN" altLang="en-US" dirty="0"/>
              <a:t>平时成绩  </a:t>
            </a:r>
            <a:r>
              <a:rPr lang="en-US" altLang="zh-CN" dirty="0"/>
              <a:t>10%</a:t>
            </a:r>
            <a:r>
              <a:rPr lang="zh-CN" altLang="en-US" dirty="0"/>
              <a:t>：控制成绩分布</a:t>
            </a:r>
            <a:endParaRPr lang="en-US" altLang="zh-CN" dirty="0"/>
          </a:p>
          <a:p>
            <a:pPr lvl="1"/>
            <a:r>
              <a:rPr lang="zh-CN" altLang="en-US" dirty="0"/>
              <a:t>课堂回答</a:t>
            </a:r>
            <a:r>
              <a:rPr lang="en-US" altLang="zh-CN" dirty="0"/>
              <a:t>+</a:t>
            </a:r>
            <a:r>
              <a:rPr lang="zh-CN" altLang="en-US" dirty="0"/>
              <a:t>点到</a:t>
            </a:r>
            <a:endParaRPr lang="en-US" altLang="zh-CN" dirty="0"/>
          </a:p>
        </p:txBody>
      </p:sp>
      <p:sp>
        <p:nvSpPr>
          <p:cNvPr id="6148" name="灯片编号占位符 1">
            <a:extLst>
              <a:ext uri="{FF2B5EF4-FFF2-40B4-BE49-F238E27FC236}">
                <a16:creationId xmlns:a16="http://schemas.microsoft.com/office/drawing/2014/main" id="{DE5CC6E6-A185-491C-984B-B8DC8C6FBD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B69A54-D122-4B24-8535-A1193AA392A4}" type="slidenum">
              <a:rPr lang="en-US" altLang="zh-CN">
                <a:latin typeface="Garamond" panose="02020404030301010803" pitchFamily="18" charset="0"/>
              </a:rPr>
              <a:pPr/>
              <a:t>3</a:t>
            </a:fld>
            <a:endParaRPr lang="en-US" altLang="zh-CN">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C63C02-856A-41F4-AB6C-D9D381B9E4DD}"/>
              </a:ext>
            </a:extLst>
          </p:cNvPr>
          <p:cNvSpPr>
            <a:spLocks noGrp="1" noChangeArrowheads="1"/>
          </p:cNvSpPr>
          <p:nvPr>
            <p:ph type="title"/>
          </p:nvPr>
        </p:nvSpPr>
        <p:spPr/>
        <p:txBody>
          <a:bodyPr/>
          <a:lstStyle/>
          <a:p>
            <a:pPr eaLnBrk="1" hangingPunct="1"/>
            <a:r>
              <a:rPr lang="zh-CN" altLang="en-US"/>
              <a:t>主要内容</a:t>
            </a:r>
          </a:p>
        </p:txBody>
      </p:sp>
      <p:sp>
        <p:nvSpPr>
          <p:cNvPr id="33795" name="Rectangle 3">
            <a:extLst>
              <a:ext uri="{FF2B5EF4-FFF2-40B4-BE49-F238E27FC236}">
                <a16:creationId xmlns:a16="http://schemas.microsoft.com/office/drawing/2014/main" id="{45E845C9-323A-4406-AF66-56D5F9E2CEA8}"/>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t>需求问题的原因分析</a:t>
            </a:r>
          </a:p>
          <a:p>
            <a:pPr marL="571500" indent="-571500">
              <a:buFont typeface="Wingdings" panose="05000000000000000000" pitchFamily="2" charset="2"/>
              <a:buAutoNum type="arabicPeriod"/>
            </a:pPr>
            <a:r>
              <a:rPr lang="zh-CN" altLang="en-US">
                <a:solidFill>
                  <a:srgbClr val="FD1907"/>
                </a:solidFill>
              </a:rPr>
              <a:t>需求工程</a:t>
            </a:r>
          </a:p>
          <a:p>
            <a:pPr marL="839788" lvl="1" indent="-495300">
              <a:buFont typeface="Wingdings" panose="05000000000000000000" pitchFamily="2" charset="2"/>
              <a:buAutoNum type="arabicPeriod"/>
            </a:pPr>
            <a:r>
              <a:rPr lang="zh-CN" altLang="en-US">
                <a:solidFill>
                  <a:srgbClr val="FD1907"/>
                </a:solidFill>
              </a:rPr>
              <a:t>简介</a:t>
            </a:r>
          </a:p>
          <a:p>
            <a:pPr marL="839788" lvl="1" indent="-495300">
              <a:buFont typeface="Wingdings" panose="05000000000000000000" pitchFamily="2" charset="2"/>
              <a:buAutoNum type="arabicPeriod"/>
            </a:pPr>
            <a:r>
              <a:rPr lang="zh-CN" altLang="en-US">
                <a:solidFill>
                  <a:srgbClr val="FD1907"/>
                </a:solidFill>
              </a:rPr>
              <a:t>基本活动</a:t>
            </a:r>
          </a:p>
          <a:p>
            <a:pPr marL="839788" lvl="1" indent="-495300">
              <a:buFont typeface="Wingdings" panose="05000000000000000000" pitchFamily="2" charset="2"/>
              <a:buAutoNum type="arabicPeriod"/>
            </a:pPr>
            <a:r>
              <a:rPr lang="zh-CN" altLang="en-US">
                <a:solidFill>
                  <a:srgbClr val="FD1907"/>
                </a:solidFill>
              </a:rPr>
              <a:t>需求工程与系统工程</a:t>
            </a:r>
          </a:p>
          <a:p>
            <a:pPr marL="571500" indent="-571500">
              <a:buFont typeface="Wingdings" panose="05000000000000000000" pitchFamily="2" charset="2"/>
              <a:buAutoNum type="arabicPeriod"/>
            </a:pPr>
            <a:r>
              <a:rPr lang="zh-CN" altLang="en-US"/>
              <a:t>需求工程师</a:t>
            </a:r>
          </a:p>
        </p:txBody>
      </p:sp>
      <p:sp>
        <p:nvSpPr>
          <p:cNvPr id="33796" name="灯片编号占位符 1">
            <a:extLst>
              <a:ext uri="{FF2B5EF4-FFF2-40B4-BE49-F238E27FC236}">
                <a16:creationId xmlns:a16="http://schemas.microsoft.com/office/drawing/2014/main" id="{D9F801D3-176E-41FD-B195-751F93930C0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1EC4B2-68F3-489C-97D4-DB9F89A36B80}" type="slidenum">
              <a:rPr lang="en-US" altLang="zh-CN">
                <a:latin typeface="Garamond" panose="02020404030301010803" pitchFamily="18" charset="0"/>
              </a:rPr>
              <a:pPr/>
              <a:t>30</a:t>
            </a:fld>
            <a:endParaRPr lang="en-US" altLang="zh-CN">
              <a:latin typeface="Garamond" panose="020204040303010108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11A13E-1181-44D9-AFCB-FB04F9FB7969}"/>
              </a:ext>
            </a:extLst>
          </p:cNvPr>
          <p:cNvSpPr>
            <a:spLocks noGrp="1" noChangeArrowheads="1"/>
          </p:cNvSpPr>
          <p:nvPr>
            <p:ph type="title"/>
          </p:nvPr>
        </p:nvSpPr>
        <p:spPr/>
        <p:txBody>
          <a:bodyPr/>
          <a:lstStyle/>
          <a:p>
            <a:pPr eaLnBrk="1" hangingPunct="1"/>
            <a:r>
              <a:rPr lang="en-US" altLang="zh-CN"/>
              <a:t>3.1 </a:t>
            </a:r>
            <a:r>
              <a:rPr lang="zh-CN" altLang="en-US"/>
              <a:t>需求工程</a:t>
            </a:r>
          </a:p>
        </p:txBody>
      </p:sp>
      <p:sp>
        <p:nvSpPr>
          <p:cNvPr id="34819" name="Rectangle 3">
            <a:extLst>
              <a:ext uri="{FF2B5EF4-FFF2-40B4-BE49-F238E27FC236}">
                <a16:creationId xmlns:a16="http://schemas.microsoft.com/office/drawing/2014/main" id="{BD9F651F-9F29-469D-96BC-2FB65915CD55}"/>
              </a:ext>
            </a:extLst>
          </p:cNvPr>
          <p:cNvSpPr>
            <a:spLocks noGrp="1" noChangeArrowheads="1"/>
          </p:cNvSpPr>
          <p:nvPr>
            <p:ph type="body" idx="1"/>
          </p:nvPr>
        </p:nvSpPr>
        <p:spPr/>
        <p:txBody>
          <a:bodyPr/>
          <a:lstStyle/>
          <a:p>
            <a:pPr eaLnBrk="1" hangingPunct="1"/>
            <a:r>
              <a:rPr lang="zh-CN" altLang="en-US"/>
              <a:t>是软件工程的一个分支</a:t>
            </a:r>
          </a:p>
          <a:p>
            <a:pPr lvl="1" eaLnBrk="1" hangingPunct="1"/>
            <a:r>
              <a:rPr lang="zh-CN" altLang="en-US"/>
              <a:t>它关注于软件系统所应予实现的现实世界目标、软件系统的功能和软件系统应当遵守的约束</a:t>
            </a:r>
          </a:p>
          <a:p>
            <a:pPr lvl="1" eaLnBrk="1" hangingPunct="1"/>
            <a:r>
              <a:rPr lang="zh-CN" altLang="en-US"/>
              <a:t>同时它也关注以上因素和准确的软件行为规格说明之间的联系</a:t>
            </a:r>
          </a:p>
          <a:p>
            <a:pPr lvl="1" eaLnBrk="1" hangingPunct="1"/>
            <a:r>
              <a:rPr lang="zh-CN" altLang="en-US"/>
              <a:t>关注以上因素与其随时间或跨产品族而演化之后的相关因素之间的联系</a:t>
            </a:r>
          </a:p>
        </p:txBody>
      </p:sp>
      <p:sp>
        <p:nvSpPr>
          <p:cNvPr id="34820" name="灯片编号占位符 1">
            <a:extLst>
              <a:ext uri="{FF2B5EF4-FFF2-40B4-BE49-F238E27FC236}">
                <a16:creationId xmlns:a16="http://schemas.microsoft.com/office/drawing/2014/main" id="{F2058BB4-D0CD-4C25-84AC-5FCAD16CF2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94E2D4-77CB-4361-AC0C-759C820EB5A3}" type="slidenum">
              <a:rPr lang="en-US" altLang="zh-CN">
                <a:latin typeface="Garamond" panose="02020404030301010803" pitchFamily="18" charset="0"/>
              </a:rPr>
              <a:pPr/>
              <a:t>31</a:t>
            </a:fld>
            <a:endParaRPr lang="en-US" altLang="zh-CN">
              <a:latin typeface="Garamond" panose="020204040303010108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B86F5EF-DC98-4477-9219-BC3A18805B4B}"/>
              </a:ext>
            </a:extLst>
          </p:cNvPr>
          <p:cNvSpPr>
            <a:spLocks noGrp="1" noChangeArrowheads="1"/>
          </p:cNvSpPr>
          <p:nvPr>
            <p:ph type="title"/>
          </p:nvPr>
        </p:nvSpPr>
        <p:spPr/>
        <p:txBody>
          <a:bodyPr/>
          <a:lstStyle/>
          <a:p>
            <a:pPr eaLnBrk="1" hangingPunct="1"/>
            <a:r>
              <a:rPr lang="en-US" altLang="zh-CN"/>
              <a:t>3.2 </a:t>
            </a:r>
            <a:r>
              <a:rPr lang="zh-CN" altLang="en-US"/>
              <a:t>需求工程的基本活动</a:t>
            </a:r>
          </a:p>
        </p:txBody>
      </p:sp>
      <p:sp>
        <p:nvSpPr>
          <p:cNvPr id="35843" name="Rectangle 5">
            <a:extLst>
              <a:ext uri="{FF2B5EF4-FFF2-40B4-BE49-F238E27FC236}">
                <a16:creationId xmlns:a16="http://schemas.microsoft.com/office/drawing/2014/main" id="{B1AE3F7F-DB9F-4DEA-AE57-9A7AD16B0E1E}"/>
              </a:ext>
            </a:extLst>
          </p:cNvPr>
          <p:cNvSpPr>
            <a:spLocks noChangeArrowheads="1"/>
          </p:cNvSpPr>
          <p:nvPr/>
        </p:nvSpPr>
        <p:spPr bwMode="auto">
          <a:xfrm>
            <a:off x="1524001" y="24585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5844" name="Object 4">
            <a:extLst>
              <a:ext uri="{FF2B5EF4-FFF2-40B4-BE49-F238E27FC236}">
                <a16:creationId xmlns:a16="http://schemas.microsoft.com/office/drawing/2014/main" id="{981DC2EA-2D8B-405E-8A3A-EA0B34FA0B30}"/>
              </a:ext>
            </a:extLst>
          </p:cNvPr>
          <p:cNvGraphicFramePr>
            <a:graphicFrameLocks noChangeAspect="1"/>
          </p:cNvGraphicFramePr>
          <p:nvPr/>
        </p:nvGraphicFramePr>
        <p:xfrm>
          <a:off x="2209800" y="1828800"/>
          <a:ext cx="7543800" cy="3576638"/>
        </p:xfrm>
        <a:graphic>
          <a:graphicData uri="http://schemas.openxmlformats.org/presentationml/2006/ole">
            <mc:AlternateContent xmlns:mc="http://schemas.openxmlformats.org/markup-compatibility/2006">
              <mc:Choice xmlns:v="urn:schemas-microsoft-com:vml" Requires="v">
                <p:oleObj spid="_x0000_s6152" name="Visio" r:id="rId3" imgW="4008723" imgH="1895406" progId="Visio.Drawing.11">
                  <p:embed/>
                </p:oleObj>
              </mc:Choice>
              <mc:Fallback>
                <p:oleObj name="Visio" r:id="rId3" imgW="4008723" imgH="1895406" progId="Visio.Drawing.11">
                  <p:embed/>
                  <p:pic>
                    <p:nvPicPr>
                      <p:cNvPr id="35844" name="Object 4">
                        <a:extLst>
                          <a:ext uri="{FF2B5EF4-FFF2-40B4-BE49-F238E27FC236}">
                            <a16:creationId xmlns:a16="http://schemas.microsoft.com/office/drawing/2014/main" id="{981DC2EA-2D8B-405E-8A3A-EA0B34FA0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75438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灯片编号占位符 1">
            <a:extLst>
              <a:ext uri="{FF2B5EF4-FFF2-40B4-BE49-F238E27FC236}">
                <a16:creationId xmlns:a16="http://schemas.microsoft.com/office/drawing/2014/main" id="{A9DB8D7B-D6EC-431A-B9BB-16A25BEDF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4B4B42-D815-4110-ADF9-C1F33B434814}" type="slidenum">
              <a:rPr lang="en-US" altLang="zh-CN">
                <a:latin typeface="Garamond" panose="02020404030301010803" pitchFamily="18" charset="0"/>
              </a:rPr>
              <a:pPr/>
              <a:t>32</a:t>
            </a:fld>
            <a:endParaRPr lang="en-US" altLang="zh-CN">
              <a:latin typeface="Garamond" panose="020204040303010108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632B4B-9C51-49F0-A987-CF4DC0F65820}"/>
              </a:ext>
            </a:extLst>
          </p:cNvPr>
          <p:cNvSpPr>
            <a:spLocks noGrp="1" noChangeArrowheads="1"/>
          </p:cNvSpPr>
          <p:nvPr>
            <p:ph type="title"/>
          </p:nvPr>
        </p:nvSpPr>
        <p:spPr/>
        <p:txBody>
          <a:bodyPr/>
          <a:lstStyle/>
          <a:p>
            <a:pPr eaLnBrk="1" hangingPunct="1"/>
            <a:r>
              <a:rPr lang="zh-CN" altLang="en-US"/>
              <a:t>复习：需求工程的基本活动与实质</a:t>
            </a:r>
          </a:p>
        </p:txBody>
      </p:sp>
      <p:sp>
        <p:nvSpPr>
          <p:cNvPr id="36867" name="Rectangle 5">
            <a:extLst>
              <a:ext uri="{FF2B5EF4-FFF2-40B4-BE49-F238E27FC236}">
                <a16:creationId xmlns:a16="http://schemas.microsoft.com/office/drawing/2014/main" id="{B20CEA2A-E146-4B45-AED4-9FB3993EAD0D}"/>
              </a:ext>
            </a:extLst>
          </p:cNvPr>
          <p:cNvSpPr>
            <a:spLocks noChangeArrowheads="1"/>
          </p:cNvSpPr>
          <p:nvPr/>
        </p:nvSpPr>
        <p:spPr bwMode="auto">
          <a:xfrm>
            <a:off x="2667000" y="2689225"/>
            <a:ext cx="1841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endParaRPr lang="zh-CN" altLang="en-US" sz="1350"/>
          </a:p>
        </p:txBody>
      </p:sp>
      <p:graphicFrame>
        <p:nvGraphicFramePr>
          <p:cNvPr id="36868" name="Object 4">
            <a:extLst>
              <a:ext uri="{FF2B5EF4-FFF2-40B4-BE49-F238E27FC236}">
                <a16:creationId xmlns:a16="http://schemas.microsoft.com/office/drawing/2014/main" id="{B448F15B-4CE3-4323-BA82-D29B098C0831}"/>
              </a:ext>
            </a:extLst>
          </p:cNvPr>
          <p:cNvGraphicFramePr>
            <a:graphicFrameLocks noChangeAspect="1"/>
          </p:cNvGraphicFramePr>
          <p:nvPr/>
        </p:nvGraphicFramePr>
        <p:xfrm>
          <a:off x="3981450" y="1508126"/>
          <a:ext cx="5657850" cy="2682875"/>
        </p:xfrm>
        <a:graphic>
          <a:graphicData uri="http://schemas.openxmlformats.org/presentationml/2006/ole">
            <mc:AlternateContent xmlns:mc="http://schemas.openxmlformats.org/markup-compatibility/2006">
              <mc:Choice xmlns:v="urn:schemas-microsoft-com:vml" Requires="v">
                <p:oleObj spid="_x0000_s7176" name="Visio" r:id="rId3" imgW="4008723" imgH="1895406" progId="Visio.Drawing.11">
                  <p:embed/>
                </p:oleObj>
              </mc:Choice>
              <mc:Fallback>
                <p:oleObj name="Visio" r:id="rId3" imgW="4008723" imgH="1895406" progId="Visio.Drawing.11">
                  <p:embed/>
                  <p:pic>
                    <p:nvPicPr>
                      <p:cNvPr id="36868" name="Object 4">
                        <a:extLst>
                          <a:ext uri="{FF2B5EF4-FFF2-40B4-BE49-F238E27FC236}">
                            <a16:creationId xmlns:a16="http://schemas.microsoft.com/office/drawing/2014/main" id="{B448F15B-4CE3-4323-BA82-D29B098C0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1508126"/>
                        <a:ext cx="56578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灯片编号占位符 1">
            <a:extLst>
              <a:ext uri="{FF2B5EF4-FFF2-40B4-BE49-F238E27FC236}">
                <a16:creationId xmlns:a16="http://schemas.microsoft.com/office/drawing/2014/main" id="{AB060AB4-5332-4710-80DA-627D3B5F02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557213" indent="-214313">
              <a:defRPr>
                <a:solidFill>
                  <a:schemeClr val="tx1"/>
                </a:solidFill>
                <a:latin typeface="Arial" panose="020B0604020202020204" pitchFamily="34" charset="0"/>
                <a:ea typeface="宋体" panose="02010600030101010101" pitchFamily="2" charset="-122"/>
              </a:defRPr>
            </a:lvl2pPr>
            <a:lvl3pPr marL="857250" indent="-171450">
              <a:defRPr>
                <a:solidFill>
                  <a:schemeClr val="tx1"/>
                </a:solidFill>
                <a:latin typeface="Arial" panose="020B0604020202020204" pitchFamily="34" charset="0"/>
                <a:ea typeface="宋体" panose="02010600030101010101" pitchFamily="2" charset="-122"/>
              </a:defRPr>
            </a:lvl3pPr>
            <a:lvl4pPr marL="1200150" indent="-171450">
              <a:defRPr>
                <a:solidFill>
                  <a:schemeClr val="tx1"/>
                </a:solidFill>
                <a:latin typeface="Arial" panose="020B0604020202020204" pitchFamily="34" charset="0"/>
                <a:ea typeface="宋体" panose="02010600030101010101" pitchFamily="2" charset="-122"/>
              </a:defRPr>
            </a:lvl4pPr>
            <a:lvl5pPr marL="1543050" indent="-171450">
              <a:defRPr>
                <a:solidFill>
                  <a:schemeClr val="tx1"/>
                </a:solidFill>
                <a:latin typeface="Arial" panose="020B0604020202020204" pitchFamily="34" charset="0"/>
                <a:ea typeface="宋体" panose="02010600030101010101" pitchFamily="2" charset="-122"/>
              </a:defRPr>
            </a:lvl5pPr>
            <a:lvl6pPr marL="20002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574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71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511A6-3FC1-4C97-A212-14711AC17318}" type="slidenum">
              <a:rPr lang="en-US" altLang="zh-CN">
                <a:latin typeface="Garamond" panose="02020404030301010803" pitchFamily="18" charset="0"/>
              </a:rPr>
              <a:pPr/>
              <a:t>33</a:t>
            </a:fld>
            <a:endParaRPr lang="en-US" altLang="zh-CN">
              <a:latin typeface="Garamond" panose="02020404030301010803" pitchFamily="18" charset="0"/>
            </a:endParaRPr>
          </a:p>
        </p:txBody>
      </p:sp>
      <p:sp>
        <p:nvSpPr>
          <p:cNvPr id="6" name="矩形: 圆角 5">
            <a:extLst>
              <a:ext uri="{FF2B5EF4-FFF2-40B4-BE49-F238E27FC236}">
                <a16:creationId xmlns:a16="http://schemas.microsoft.com/office/drawing/2014/main" id="{A243AA8A-E639-4248-993A-BEFBBBA31FAB}"/>
              </a:ext>
            </a:extLst>
          </p:cNvPr>
          <p:cNvSpPr/>
          <p:nvPr/>
        </p:nvSpPr>
        <p:spPr>
          <a:xfrm>
            <a:off x="4802189" y="4113214"/>
            <a:ext cx="708025" cy="3651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任务</a:t>
            </a:r>
          </a:p>
        </p:txBody>
      </p:sp>
      <p:sp>
        <p:nvSpPr>
          <p:cNvPr id="7" name="矩形: 圆角 6">
            <a:extLst>
              <a:ext uri="{FF2B5EF4-FFF2-40B4-BE49-F238E27FC236}">
                <a16:creationId xmlns:a16="http://schemas.microsoft.com/office/drawing/2014/main" id="{5EF68775-E12B-4632-BAC6-697646C85852}"/>
              </a:ext>
            </a:extLst>
          </p:cNvPr>
          <p:cNvSpPr/>
          <p:nvPr/>
        </p:nvSpPr>
        <p:spPr>
          <a:xfrm>
            <a:off x="6221413" y="4113214"/>
            <a:ext cx="709612" cy="3651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交互</a:t>
            </a:r>
          </a:p>
        </p:txBody>
      </p:sp>
      <p:sp>
        <p:nvSpPr>
          <p:cNvPr id="8" name="矩形: 圆角 7">
            <a:extLst>
              <a:ext uri="{FF2B5EF4-FFF2-40B4-BE49-F238E27FC236}">
                <a16:creationId xmlns:a16="http://schemas.microsoft.com/office/drawing/2014/main" id="{293D73FB-613A-431D-8A01-035B085324C8}"/>
              </a:ext>
            </a:extLst>
          </p:cNvPr>
          <p:cNvSpPr/>
          <p:nvPr/>
        </p:nvSpPr>
        <p:spPr>
          <a:xfrm>
            <a:off x="3352801" y="4113214"/>
            <a:ext cx="709613" cy="3651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目标</a:t>
            </a:r>
          </a:p>
        </p:txBody>
      </p:sp>
      <p:sp>
        <p:nvSpPr>
          <p:cNvPr id="9" name="椭圆 8">
            <a:extLst>
              <a:ext uri="{FF2B5EF4-FFF2-40B4-BE49-F238E27FC236}">
                <a16:creationId xmlns:a16="http://schemas.microsoft.com/office/drawing/2014/main" id="{7749298F-E7B6-4D88-81FD-EB59084DE02B}"/>
              </a:ext>
            </a:extLst>
          </p:cNvPr>
          <p:cNvSpPr/>
          <p:nvPr/>
        </p:nvSpPr>
        <p:spPr>
          <a:xfrm>
            <a:off x="2895600" y="2339975"/>
            <a:ext cx="1371600" cy="7429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问题域</a:t>
            </a:r>
          </a:p>
        </p:txBody>
      </p:sp>
      <p:sp>
        <p:nvSpPr>
          <p:cNvPr id="2" name="箭头: 上下 1">
            <a:extLst>
              <a:ext uri="{FF2B5EF4-FFF2-40B4-BE49-F238E27FC236}">
                <a16:creationId xmlns:a16="http://schemas.microsoft.com/office/drawing/2014/main" id="{17FFEF36-E1B8-4D17-BC4C-1AE63A265DA2}"/>
              </a:ext>
            </a:extLst>
          </p:cNvPr>
          <p:cNvSpPr/>
          <p:nvPr/>
        </p:nvSpPr>
        <p:spPr>
          <a:xfrm>
            <a:off x="3467100" y="3194051"/>
            <a:ext cx="342900" cy="82391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箭头: 左右 2">
            <a:extLst>
              <a:ext uri="{FF2B5EF4-FFF2-40B4-BE49-F238E27FC236}">
                <a16:creationId xmlns:a16="http://schemas.microsoft.com/office/drawing/2014/main" id="{EECF7242-11B5-496D-B222-4129DEB82B48}"/>
              </a:ext>
            </a:extLst>
          </p:cNvPr>
          <p:cNvSpPr/>
          <p:nvPr/>
        </p:nvSpPr>
        <p:spPr>
          <a:xfrm>
            <a:off x="4176713" y="4165600"/>
            <a:ext cx="514350" cy="2873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箭头: 左右 11">
            <a:extLst>
              <a:ext uri="{FF2B5EF4-FFF2-40B4-BE49-F238E27FC236}">
                <a16:creationId xmlns:a16="http://schemas.microsoft.com/office/drawing/2014/main" id="{A08E4944-A0D1-4A3B-B818-DCFB3B02D8E3}"/>
              </a:ext>
            </a:extLst>
          </p:cNvPr>
          <p:cNvSpPr/>
          <p:nvPr/>
        </p:nvSpPr>
        <p:spPr>
          <a:xfrm>
            <a:off x="5621338" y="4156075"/>
            <a:ext cx="514350" cy="2873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对话气泡: 矩形 3">
            <a:extLst>
              <a:ext uri="{FF2B5EF4-FFF2-40B4-BE49-F238E27FC236}">
                <a16:creationId xmlns:a16="http://schemas.microsoft.com/office/drawing/2014/main" id="{56DCB247-0854-4123-9B37-AECE1D52F642}"/>
              </a:ext>
            </a:extLst>
          </p:cNvPr>
          <p:cNvSpPr/>
          <p:nvPr/>
        </p:nvSpPr>
        <p:spPr>
          <a:xfrm>
            <a:off x="4610100" y="2400301"/>
            <a:ext cx="1314450" cy="682625"/>
          </a:xfrm>
          <a:prstGeom prst="wedgeRectCallout">
            <a:avLst>
              <a:gd name="adj1" fmla="val -109738"/>
              <a:gd name="adj2" fmla="val 12129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锁定问题</a:t>
            </a:r>
            <a:br>
              <a:rPr lang="en-US" altLang="zh-CN" b="1" dirty="0"/>
            </a:br>
            <a:r>
              <a:rPr lang="zh-CN" altLang="en-US" b="1" dirty="0"/>
              <a:t>明确目标</a:t>
            </a:r>
          </a:p>
        </p:txBody>
      </p:sp>
      <p:sp>
        <p:nvSpPr>
          <p:cNvPr id="14" name="对话气泡: 矩形 13">
            <a:extLst>
              <a:ext uri="{FF2B5EF4-FFF2-40B4-BE49-F238E27FC236}">
                <a16:creationId xmlns:a16="http://schemas.microsoft.com/office/drawing/2014/main" id="{C7FB38AF-160C-429B-87EC-A62CA6282884}"/>
              </a:ext>
            </a:extLst>
          </p:cNvPr>
          <p:cNvSpPr/>
          <p:nvPr/>
        </p:nvSpPr>
        <p:spPr>
          <a:xfrm>
            <a:off x="3238500" y="5041900"/>
            <a:ext cx="1314450" cy="681038"/>
          </a:xfrm>
          <a:prstGeom prst="wedgeRectCallout">
            <a:avLst>
              <a:gd name="adj1" fmla="val 38277"/>
              <a:gd name="adj2" fmla="val -1311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目标细化</a:t>
            </a:r>
            <a:br>
              <a:rPr lang="en-US" altLang="zh-CN" b="1" dirty="0"/>
            </a:br>
            <a:r>
              <a:rPr lang="zh-CN" altLang="en-US" b="1" dirty="0"/>
              <a:t>制定任务</a:t>
            </a:r>
          </a:p>
        </p:txBody>
      </p:sp>
      <p:sp>
        <p:nvSpPr>
          <p:cNvPr id="15" name="对话气泡: 矩形 14">
            <a:extLst>
              <a:ext uri="{FF2B5EF4-FFF2-40B4-BE49-F238E27FC236}">
                <a16:creationId xmlns:a16="http://schemas.microsoft.com/office/drawing/2014/main" id="{CE95714E-E062-4F4C-A758-589E48C70122}"/>
              </a:ext>
            </a:extLst>
          </p:cNvPr>
          <p:cNvSpPr/>
          <p:nvPr/>
        </p:nvSpPr>
        <p:spPr>
          <a:xfrm>
            <a:off x="5924550" y="5041900"/>
            <a:ext cx="1314450" cy="681038"/>
          </a:xfrm>
          <a:prstGeom prst="wedgeRectCallout">
            <a:avLst>
              <a:gd name="adj1" fmla="val -49625"/>
              <a:gd name="adj2" fmla="val -13226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任务分解</a:t>
            </a:r>
            <a:br>
              <a:rPr lang="en-US" altLang="zh-CN" b="1" dirty="0"/>
            </a:br>
            <a:r>
              <a:rPr lang="zh-CN" altLang="en-US" b="1" dirty="0"/>
              <a:t>细化交互</a:t>
            </a:r>
          </a:p>
        </p:txBody>
      </p:sp>
      <p:sp>
        <p:nvSpPr>
          <p:cNvPr id="5" name="矩形 4">
            <a:extLst>
              <a:ext uri="{FF2B5EF4-FFF2-40B4-BE49-F238E27FC236}">
                <a16:creationId xmlns:a16="http://schemas.microsoft.com/office/drawing/2014/main" id="{84E98382-056A-4EFD-ADE9-BA612BC27380}"/>
              </a:ext>
            </a:extLst>
          </p:cNvPr>
          <p:cNvSpPr/>
          <p:nvPr/>
        </p:nvSpPr>
        <p:spPr>
          <a:xfrm>
            <a:off x="6381750" y="3082926"/>
            <a:ext cx="1485900" cy="6080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50" b="1" dirty="0">
                <a:solidFill>
                  <a:schemeClr val="tx1"/>
                </a:solidFill>
              </a:rPr>
              <a:t>记录完整需求与产生过程</a:t>
            </a:r>
          </a:p>
        </p:txBody>
      </p:sp>
      <p:sp>
        <p:nvSpPr>
          <p:cNvPr id="17" name="矩形 16">
            <a:extLst>
              <a:ext uri="{FF2B5EF4-FFF2-40B4-BE49-F238E27FC236}">
                <a16:creationId xmlns:a16="http://schemas.microsoft.com/office/drawing/2014/main" id="{0E41A70A-9E2F-4D62-8D4C-CD44724137B1}"/>
              </a:ext>
            </a:extLst>
          </p:cNvPr>
          <p:cNvSpPr/>
          <p:nvPr/>
        </p:nvSpPr>
        <p:spPr>
          <a:xfrm>
            <a:off x="6135688" y="2260601"/>
            <a:ext cx="3103562" cy="4349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650" b="1" dirty="0">
                <a:solidFill>
                  <a:schemeClr val="tx1"/>
                </a:solidFill>
              </a:rPr>
              <a:t>开发中落实需求、主动应对变更</a:t>
            </a:r>
          </a:p>
        </p:txBody>
      </p:sp>
      <p:sp>
        <p:nvSpPr>
          <p:cNvPr id="18" name="矩形 17">
            <a:extLst>
              <a:ext uri="{FF2B5EF4-FFF2-40B4-BE49-F238E27FC236}">
                <a16:creationId xmlns:a16="http://schemas.microsoft.com/office/drawing/2014/main" id="{9D2103B3-678B-438F-AA8D-64844505F40F}"/>
              </a:ext>
            </a:extLst>
          </p:cNvPr>
          <p:cNvSpPr/>
          <p:nvPr/>
        </p:nvSpPr>
        <p:spPr>
          <a:xfrm>
            <a:off x="7524751" y="4030663"/>
            <a:ext cx="1831975" cy="608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650" b="1" dirty="0">
                <a:solidFill>
                  <a:schemeClr val="tx1"/>
                </a:solidFill>
              </a:rPr>
              <a:t>需求是否符合目的</a:t>
            </a:r>
            <a:br>
              <a:rPr lang="en-US" altLang="zh-CN" sz="1650" b="1" dirty="0">
                <a:solidFill>
                  <a:schemeClr val="tx1"/>
                </a:solidFill>
              </a:rPr>
            </a:br>
            <a:r>
              <a:rPr lang="zh-CN" altLang="en-US" sz="1650" b="1" dirty="0">
                <a:solidFill>
                  <a:schemeClr val="tx1"/>
                </a:solidFill>
              </a:rPr>
              <a:t>本身是否有错</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342D06E-7922-4736-A091-3C28FE0F85CF}"/>
              </a:ext>
            </a:extLst>
          </p:cNvPr>
          <p:cNvSpPr>
            <a:spLocks noGrp="1" noChangeArrowheads="1"/>
          </p:cNvSpPr>
          <p:nvPr>
            <p:ph type="title"/>
          </p:nvPr>
        </p:nvSpPr>
        <p:spPr/>
        <p:txBody>
          <a:bodyPr/>
          <a:lstStyle/>
          <a:p>
            <a:pPr eaLnBrk="1" hangingPunct="1"/>
            <a:r>
              <a:rPr lang="en-US" altLang="zh-CN"/>
              <a:t>3.3 </a:t>
            </a:r>
            <a:r>
              <a:rPr lang="zh-CN" altLang="en-US"/>
              <a:t>需求工程与系统工程</a:t>
            </a:r>
          </a:p>
        </p:txBody>
      </p:sp>
      <p:sp>
        <p:nvSpPr>
          <p:cNvPr id="37891" name="Rectangle 5">
            <a:extLst>
              <a:ext uri="{FF2B5EF4-FFF2-40B4-BE49-F238E27FC236}">
                <a16:creationId xmlns:a16="http://schemas.microsoft.com/office/drawing/2014/main" id="{61F9B562-AC85-4008-A955-8F59E724124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7892" name="Object 4">
            <a:extLst>
              <a:ext uri="{FF2B5EF4-FFF2-40B4-BE49-F238E27FC236}">
                <a16:creationId xmlns:a16="http://schemas.microsoft.com/office/drawing/2014/main" id="{2EDE4735-0DAE-444C-94BF-4B18D15A4B0F}"/>
              </a:ext>
            </a:extLst>
          </p:cNvPr>
          <p:cNvGraphicFramePr>
            <a:graphicFrameLocks noChangeAspect="1"/>
          </p:cNvGraphicFramePr>
          <p:nvPr/>
        </p:nvGraphicFramePr>
        <p:xfrm>
          <a:off x="2819400" y="896938"/>
          <a:ext cx="6248400" cy="5961062"/>
        </p:xfrm>
        <a:graphic>
          <a:graphicData uri="http://schemas.openxmlformats.org/presentationml/2006/ole">
            <mc:AlternateContent xmlns:mc="http://schemas.openxmlformats.org/markup-compatibility/2006">
              <mc:Choice xmlns:v="urn:schemas-microsoft-com:vml" Requires="v">
                <p:oleObj spid="_x0000_s8200" name="Visio" r:id="rId3" imgW="5254407" imgH="5021044" progId="Visio.Drawing.11">
                  <p:embed/>
                </p:oleObj>
              </mc:Choice>
              <mc:Fallback>
                <p:oleObj name="Visio" r:id="rId3" imgW="5254407" imgH="5021044" progId="Visio.Drawing.11">
                  <p:embed/>
                  <p:pic>
                    <p:nvPicPr>
                      <p:cNvPr id="37892" name="Object 4">
                        <a:extLst>
                          <a:ext uri="{FF2B5EF4-FFF2-40B4-BE49-F238E27FC236}">
                            <a16:creationId xmlns:a16="http://schemas.microsoft.com/office/drawing/2014/main" id="{2EDE4735-0DAE-444C-94BF-4B18D15A4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896938"/>
                        <a:ext cx="6248400"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A81667FD-5621-45F5-B7FB-04312AFC4FDA}"/>
              </a:ext>
            </a:extLst>
          </p:cNvPr>
          <p:cNvSpPr txBox="1">
            <a:spLocks noChangeArrowheads="1"/>
          </p:cNvSpPr>
          <p:nvPr/>
        </p:nvSpPr>
        <p:spPr bwMode="auto">
          <a:xfrm>
            <a:off x="8763001" y="16764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前期阶段</a:t>
            </a:r>
          </a:p>
        </p:txBody>
      </p:sp>
      <p:sp>
        <p:nvSpPr>
          <p:cNvPr id="6" name="TextBox 5">
            <a:extLst>
              <a:ext uri="{FF2B5EF4-FFF2-40B4-BE49-F238E27FC236}">
                <a16:creationId xmlns:a16="http://schemas.microsoft.com/office/drawing/2014/main" id="{2F00C776-49E0-4877-941F-BF0E021EDFF6}"/>
              </a:ext>
            </a:extLst>
          </p:cNvPr>
          <p:cNvSpPr txBox="1">
            <a:spLocks noChangeArrowheads="1"/>
          </p:cNvSpPr>
          <p:nvPr/>
        </p:nvSpPr>
        <p:spPr bwMode="auto">
          <a:xfrm>
            <a:off x="8797926"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后期阶段</a:t>
            </a:r>
          </a:p>
        </p:txBody>
      </p:sp>
      <p:cxnSp>
        <p:nvCxnSpPr>
          <p:cNvPr id="4" name="直接连接符 3">
            <a:extLst>
              <a:ext uri="{FF2B5EF4-FFF2-40B4-BE49-F238E27FC236}">
                <a16:creationId xmlns:a16="http://schemas.microsoft.com/office/drawing/2014/main" id="{12D08577-FBAD-4EF0-978E-E7EB8C3079D3}"/>
              </a:ext>
            </a:extLst>
          </p:cNvPr>
          <p:cNvCxnSpPr/>
          <p:nvPr/>
        </p:nvCxnSpPr>
        <p:spPr>
          <a:xfrm>
            <a:off x="8153400" y="25146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37896" name="灯片编号占位符 2">
            <a:extLst>
              <a:ext uri="{FF2B5EF4-FFF2-40B4-BE49-F238E27FC236}">
                <a16:creationId xmlns:a16="http://schemas.microsoft.com/office/drawing/2014/main" id="{E67AD30A-A5C6-430F-B032-DAEEEB8B5D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073EA7-26A0-45AE-8F9F-ACC3B5298AFF}" type="slidenum">
              <a:rPr lang="en-US" altLang="zh-CN">
                <a:latin typeface="Garamond" panose="02020404030301010803" pitchFamily="18" charset="0"/>
              </a:rPr>
              <a:pPr/>
              <a:t>34</a:t>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1AB3B6-F5B2-40FA-889D-E6EAD58B53A3}"/>
              </a:ext>
            </a:extLst>
          </p:cNvPr>
          <p:cNvSpPr>
            <a:spLocks noGrp="1" noChangeArrowheads="1"/>
          </p:cNvSpPr>
          <p:nvPr>
            <p:ph type="title"/>
          </p:nvPr>
        </p:nvSpPr>
        <p:spPr/>
        <p:txBody>
          <a:bodyPr/>
          <a:lstStyle/>
          <a:p>
            <a:pPr eaLnBrk="1" hangingPunct="1"/>
            <a:r>
              <a:rPr lang="zh-CN" altLang="en-US"/>
              <a:t>需求工程与系统工程</a:t>
            </a:r>
          </a:p>
        </p:txBody>
      </p:sp>
      <p:sp>
        <p:nvSpPr>
          <p:cNvPr id="38915" name="Rectangle 3">
            <a:extLst>
              <a:ext uri="{FF2B5EF4-FFF2-40B4-BE49-F238E27FC236}">
                <a16:creationId xmlns:a16="http://schemas.microsoft.com/office/drawing/2014/main" id="{7318A453-833A-4789-95DD-331CBF8405BD}"/>
              </a:ext>
            </a:extLst>
          </p:cNvPr>
          <p:cNvSpPr>
            <a:spLocks noGrp="1" noChangeArrowheads="1"/>
          </p:cNvSpPr>
          <p:nvPr>
            <p:ph type="body" idx="1"/>
          </p:nvPr>
        </p:nvSpPr>
        <p:spPr/>
        <p:txBody>
          <a:bodyPr/>
          <a:lstStyle/>
          <a:p>
            <a:pPr eaLnBrk="1" hangingPunct="1"/>
            <a:r>
              <a:rPr lang="en-US" altLang="zh-CN" sz="2600"/>
              <a:t>1981</a:t>
            </a:r>
            <a:r>
              <a:rPr lang="zh-CN" altLang="en-US" sz="2600"/>
              <a:t>年，</a:t>
            </a:r>
            <a:r>
              <a:rPr lang="en-US" altLang="zh-CN" sz="2600"/>
              <a:t>Barry Boehm [Boehm1981]</a:t>
            </a:r>
            <a:r>
              <a:rPr lang="zh-CN" altLang="en-US" sz="2600"/>
              <a:t>发现项目费用的</a:t>
            </a:r>
            <a:r>
              <a:rPr lang="en-US" altLang="zh-CN" sz="2600"/>
              <a:t>6</a:t>
            </a:r>
            <a:r>
              <a:rPr lang="zh-CN" altLang="en-US" sz="2600"/>
              <a:t>％和时间的</a:t>
            </a:r>
            <a:r>
              <a:rPr lang="en-US" altLang="zh-CN" sz="2600"/>
              <a:t>9-12</a:t>
            </a:r>
            <a:r>
              <a:rPr lang="zh-CN" altLang="en-US" sz="2600"/>
              <a:t>％被消耗在需求阶段。</a:t>
            </a:r>
          </a:p>
          <a:p>
            <a:pPr eaLnBrk="1" hangingPunct="1"/>
            <a:r>
              <a:rPr lang="zh-CN" altLang="en-US" sz="2600"/>
              <a:t>在</a:t>
            </a:r>
            <a:r>
              <a:rPr lang="en-US" altLang="zh-CN" sz="2600"/>
              <a:t>20</a:t>
            </a:r>
            <a:r>
              <a:rPr lang="zh-CN" altLang="en-US" sz="2600"/>
              <a:t>年之后，随着需求工程的发展，</a:t>
            </a:r>
            <a:r>
              <a:rPr lang="en-US" altLang="zh-CN" sz="2600"/>
              <a:t>[Hofmann2001]</a:t>
            </a:r>
            <a:r>
              <a:rPr lang="zh-CN" altLang="en-US" sz="2600"/>
              <a:t>发现项目对需求工程的投入也加大了许多：项目工作的</a:t>
            </a:r>
            <a:r>
              <a:rPr lang="en-US" altLang="zh-CN" sz="2600"/>
              <a:t>15.7</a:t>
            </a:r>
            <a:r>
              <a:rPr lang="zh-CN" altLang="en-US" sz="2600"/>
              <a:t>％和时间的</a:t>
            </a:r>
            <a:r>
              <a:rPr lang="en-US" altLang="zh-CN" sz="2600"/>
              <a:t>38.6</a:t>
            </a:r>
            <a:r>
              <a:rPr lang="zh-CN" altLang="en-US" sz="2600"/>
              <a:t>％被用于进行需求工程</a:t>
            </a:r>
          </a:p>
          <a:p>
            <a:pPr eaLnBrk="1" hangingPunct="1"/>
            <a:r>
              <a:rPr lang="en-US" altLang="zh-CN" sz="2600"/>
              <a:t>NASA (U.S. National Aeronautics and Space Administration )</a:t>
            </a:r>
            <a:r>
              <a:rPr lang="zh-CN" altLang="en-US" sz="2600"/>
              <a:t>提供的数据显示 </a:t>
            </a:r>
            <a:r>
              <a:rPr lang="en-US" altLang="zh-CN" sz="2600"/>
              <a:t>[Young2002]</a:t>
            </a:r>
            <a:r>
              <a:rPr lang="zh-CN" altLang="en-US" sz="2600"/>
              <a:t>：当在需求工程当中投入项目总成本的</a:t>
            </a:r>
            <a:r>
              <a:rPr lang="en-US" altLang="zh-CN" sz="2600"/>
              <a:t>8-14</a:t>
            </a:r>
            <a:r>
              <a:rPr lang="zh-CN" altLang="en-US" sz="2600"/>
              <a:t>％时，可以极大的降低项目的超支率。 </a:t>
            </a:r>
          </a:p>
        </p:txBody>
      </p:sp>
      <p:sp>
        <p:nvSpPr>
          <p:cNvPr id="38916" name="灯片编号占位符 1">
            <a:extLst>
              <a:ext uri="{FF2B5EF4-FFF2-40B4-BE49-F238E27FC236}">
                <a16:creationId xmlns:a16="http://schemas.microsoft.com/office/drawing/2014/main" id="{A3AE321A-B2FD-4F5C-AE0A-BB80F469B6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A38482-6B8B-429E-9E2E-0C6B546B6B0E}" type="slidenum">
              <a:rPr lang="en-US" altLang="zh-CN">
                <a:latin typeface="Garamond" panose="02020404030301010803" pitchFamily="18" charset="0"/>
              </a:rPr>
              <a:pPr/>
              <a:t>35</a:t>
            </a:fld>
            <a:endParaRPr lang="en-US" altLang="zh-CN">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62B887-05EB-49CE-8E80-E8BCC64C0BC5}"/>
              </a:ext>
            </a:extLst>
          </p:cNvPr>
          <p:cNvSpPr>
            <a:spLocks noGrp="1" noChangeArrowheads="1"/>
          </p:cNvSpPr>
          <p:nvPr>
            <p:ph type="title"/>
          </p:nvPr>
        </p:nvSpPr>
        <p:spPr/>
        <p:txBody>
          <a:bodyPr/>
          <a:lstStyle/>
          <a:p>
            <a:pPr eaLnBrk="1" hangingPunct="1"/>
            <a:r>
              <a:rPr lang="en-US" altLang="zh-CN" sz="3800"/>
              <a:t>3.4 </a:t>
            </a:r>
            <a:r>
              <a:rPr lang="zh-CN" altLang="en-US" sz="3800"/>
              <a:t>需求工程的特性</a:t>
            </a:r>
            <a:br>
              <a:rPr lang="zh-CN" altLang="en-US" sz="3800"/>
            </a:br>
            <a:r>
              <a:rPr lang="en-US" altLang="zh-CN" sz="3800">
                <a:latin typeface="Arial" panose="020B0604020202020204" pitchFamily="34" charset="0"/>
              </a:rPr>
              <a:t>——</a:t>
            </a:r>
            <a:r>
              <a:rPr lang="zh-CN" altLang="en-US" sz="3800"/>
              <a:t>重要性</a:t>
            </a:r>
          </a:p>
        </p:txBody>
      </p:sp>
      <p:sp>
        <p:nvSpPr>
          <p:cNvPr id="39939" name="Rectangle 3">
            <a:extLst>
              <a:ext uri="{FF2B5EF4-FFF2-40B4-BE49-F238E27FC236}">
                <a16:creationId xmlns:a16="http://schemas.microsoft.com/office/drawing/2014/main" id="{C12FDBCA-942B-4B28-B868-B20FAE8065BF}"/>
              </a:ext>
            </a:extLst>
          </p:cNvPr>
          <p:cNvSpPr>
            <a:spLocks noGrp="1" noChangeArrowheads="1"/>
          </p:cNvSpPr>
          <p:nvPr>
            <p:ph type="body" idx="1"/>
          </p:nvPr>
        </p:nvSpPr>
        <p:spPr/>
        <p:txBody>
          <a:bodyPr/>
          <a:lstStyle/>
          <a:p>
            <a:pPr eaLnBrk="1" hangingPunct="1"/>
            <a:r>
              <a:rPr lang="en-US" altLang="zh-CN" sz="2600"/>
              <a:t>Frederick Brooks[Brooks1987] </a:t>
            </a:r>
          </a:p>
          <a:p>
            <a:pPr lvl="1" eaLnBrk="1" hangingPunct="1"/>
            <a:r>
              <a:rPr lang="en-US" altLang="zh-CN" sz="2200"/>
              <a:t>“</a:t>
            </a:r>
            <a:r>
              <a:rPr lang="zh-CN" altLang="en-US" sz="2200"/>
              <a:t>开发软件系统最为困难的部分就是</a:t>
            </a:r>
            <a:r>
              <a:rPr lang="zh-CN" altLang="en-US" sz="2200" b="1"/>
              <a:t>准确说明开发什么</a:t>
            </a:r>
            <a:r>
              <a:rPr lang="zh-CN" altLang="en-US" sz="2200"/>
              <a:t>。最为困难的概念性工作便是</a:t>
            </a:r>
            <a:r>
              <a:rPr lang="zh-CN" altLang="en-US" sz="2200" b="1"/>
              <a:t>编写出详细技术需求，这包括所有面向用户、面向机器和其它软件系统的接口</a:t>
            </a:r>
            <a:r>
              <a:rPr lang="zh-CN" altLang="en-US" sz="2200"/>
              <a:t>。同时这也是</a:t>
            </a:r>
            <a:r>
              <a:rPr lang="zh-CN" altLang="en-US" sz="2200" b="1"/>
              <a:t>一旦做错，将最终会给系统带来极大损害的部分，并且以后再对它进行修改也极为困难。”</a:t>
            </a:r>
          </a:p>
          <a:p>
            <a:pPr eaLnBrk="1" hangingPunct="1"/>
            <a:r>
              <a:rPr lang="zh-CN" altLang="en-US" sz="2600">
                <a:solidFill>
                  <a:srgbClr val="FF0000"/>
                </a:solidFill>
              </a:rPr>
              <a:t>学生容易忽略需求工程重要性（求解的问题明确，项目规模小，非真实世界应用）</a:t>
            </a:r>
          </a:p>
        </p:txBody>
      </p:sp>
      <p:sp>
        <p:nvSpPr>
          <p:cNvPr id="39940" name="灯片编号占位符 1">
            <a:extLst>
              <a:ext uri="{FF2B5EF4-FFF2-40B4-BE49-F238E27FC236}">
                <a16:creationId xmlns:a16="http://schemas.microsoft.com/office/drawing/2014/main" id="{9CBBB396-EF45-45B0-A4D3-AF11681279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9AE42-189F-4848-BD58-BA9106BE7C4D}" type="slidenum">
              <a:rPr lang="en-US" altLang="zh-CN">
                <a:latin typeface="Garamond" panose="02020404030301010803" pitchFamily="18" charset="0"/>
              </a:rPr>
              <a:pPr/>
              <a:t>36</a:t>
            </a:fld>
            <a:endParaRPr lang="en-US" altLang="zh-CN">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5DA9D38-3277-410B-8E7F-7CB95CED38C0}"/>
              </a:ext>
            </a:extLst>
          </p:cNvPr>
          <p:cNvSpPr>
            <a:spLocks noGrp="1" noChangeArrowheads="1"/>
          </p:cNvSpPr>
          <p:nvPr>
            <p:ph type="title"/>
          </p:nvPr>
        </p:nvSpPr>
        <p:spPr/>
        <p:txBody>
          <a:bodyPr/>
          <a:lstStyle/>
          <a:p>
            <a:pPr eaLnBrk="1" hangingPunct="1"/>
            <a:r>
              <a:rPr lang="zh-CN" altLang="en-US"/>
              <a:t>主要内容</a:t>
            </a:r>
          </a:p>
        </p:txBody>
      </p:sp>
      <p:sp>
        <p:nvSpPr>
          <p:cNvPr id="40963" name="Rectangle 3">
            <a:extLst>
              <a:ext uri="{FF2B5EF4-FFF2-40B4-BE49-F238E27FC236}">
                <a16:creationId xmlns:a16="http://schemas.microsoft.com/office/drawing/2014/main" id="{83AEF948-531A-4D59-8B23-2BBF85474927}"/>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t>需求问题的原因分析</a:t>
            </a:r>
          </a:p>
          <a:p>
            <a:pPr marL="571500" indent="-571500">
              <a:buFont typeface="Wingdings" panose="05000000000000000000" pitchFamily="2" charset="2"/>
              <a:buAutoNum type="arabicPeriod"/>
            </a:pPr>
            <a:r>
              <a:rPr lang="zh-CN" altLang="en-US"/>
              <a:t>需求工程</a:t>
            </a:r>
          </a:p>
          <a:p>
            <a:pPr marL="571500" indent="-571500">
              <a:buFont typeface="Wingdings" panose="05000000000000000000" pitchFamily="2" charset="2"/>
              <a:buAutoNum type="arabicPeriod"/>
            </a:pPr>
            <a:r>
              <a:rPr lang="zh-CN" altLang="en-US">
                <a:solidFill>
                  <a:srgbClr val="FD1907"/>
                </a:solidFill>
              </a:rPr>
              <a:t>需求工程师</a:t>
            </a:r>
          </a:p>
        </p:txBody>
      </p:sp>
      <p:sp>
        <p:nvSpPr>
          <p:cNvPr id="40964" name="灯片编号占位符 1">
            <a:extLst>
              <a:ext uri="{FF2B5EF4-FFF2-40B4-BE49-F238E27FC236}">
                <a16:creationId xmlns:a16="http://schemas.microsoft.com/office/drawing/2014/main" id="{AD389B56-4DDB-46B8-BE82-0A77D020B4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C422E3-84E3-4CAA-B875-490B16BCDB08}" type="slidenum">
              <a:rPr lang="en-US" altLang="zh-CN">
                <a:latin typeface="Garamond" panose="02020404030301010803" pitchFamily="18" charset="0"/>
              </a:rPr>
              <a:pPr/>
              <a:t>37</a:t>
            </a:fld>
            <a:endParaRPr lang="en-US" altLang="zh-CN">
              <a:latin typeface="Garamond" panose="020204040303010108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225B239-C1AE-4A80-AEBB-B751FF9279CB}"/>
              </a:ext>
            </a:extLst>
          </p:cNvPr>
          <p:cNvSpPr>
            <a:spLocks noGrp="1" noChangeArrowheads="1"/>
          </p:cNvSpPr>
          <p:nvPr>
            <p:ph type="title"/>
          </p:nvPr>
        </p:nvSpPr>
        <p:spPr>
          <a:xfrm>
            <a:off x="1981200" y="277814"/>
            <a:ext cx="8534400" cy="1139825"/>
          </a:xfrm>
        </p:spPr>
        <p:txBody>
          <a:bodyPr>
            <a:normAutofit fontScale="90000"/>
          </a:bodyPr>
          <a:lstStyle/>
          <a:p>
            <a:r>
              <a:rPr lang="zh-CN" altLang="en-US"/>
              <a:t>现实世界方面 与  技术方面  的桥梁</a:t>
            </a:r>
          </a:p>
        </p:txBody>
      </p:sp>
      <p:sp>
        <p:nvSpPr>
          <p:cNvPr id="3" name="内容占位符 2">
            <a:extLst>
              <a:ext uri="{FF2B5EF4-FFF2-40B4-BE49-F238E27FC236}">
                <a16:creationId xmlns:a16="http://schemas.microsoft.com/office/drawing/2014/main" id="{7F8C4B78-2BCB-465D-B56D-94733C8EADD0}"/>
              </a:ext>
            </a:extLst>
          </p:cNvPr>
          <p:cNvSpPr>
            <a:spLocks noGrp="1" noChangeArrowheads="1"/>
          </p:cNvSpPr>
          <p:nvPr>
            <p:ph idx="1"/>
          </p:nvPr>
        </p:nvSpPr>
        <p:spPr>
          <a:xfrm>
            <a:off x="1981200" y="5334001"/>
            <a:ext cx="8229600" cy="796925"/>
          </a:xfrm>
        </p:spPr>
        <p:txBody>
          <a:bodyPr>
            <a:normAutofit fontScale="77500" lnSpcReduction="20000"/>
          </a:bodyPr>
          <a:lstStyle/>
          <a:p>
            <a:r>
              <a:rPr lang="zh-CN" altLang="zh-CN"/>
              <a:t>好的需求工程师更应该扮演好涉众代理的角色，站在涉众的立场想问题，替涉众跟踪和监控软件开发过程，保护涉众的利益</a:t>
            </a:r>
            <a:endParaRPr lang="zh-CN" altLang="en-US"/>
          </a:p>
        </p:txBody>
      </p:sp>
      <p:graphicFrame>
        <p:nvGraphicFramePr>
          <p:cNvPr id="41988" name="对象 3">
            <a:extLst>
              <a:ext uri="{FF2B5EF4-FFF2-40B4-BE49-F238E27FC236}">
                <a16:creationId xmlns:a16="http://schemas.microsoft.com/office/drawing/2014/main" id="{81FDF2CE-3C25-47E8-AABA-50A74E20C0F9}"/>
              </a:ext>
            </a:extLst>
          </p:cNvPr>
          <p:cNvGraphicFramePr>
            <a:graphicFrameLocks noChangeAspect="1"/>
          </p:cNvGraphicFramePr>
          <p:nvPr/>
        </p:nvGraphicFramePr>
        <p:xfrm>
          <a:off x="1711326" y="990600"/>
          <a:ext cx="8728075" cy="4343400"/>
        </p:xfrm>
        <a:graphic>
          <a:graphicData uri="http://schemas.openxmlformats.org/presentationml/2006/ole">
            <mc:AlternateContent xmlns:mc="http://schemas.openxmlformats.org/markup-compatibility/2006">
              <mc:Choice xmlns:v="urn:schemas-microsoft-com:vml" Requires="v">
                <p:oleObj spid="_x0000_s9224" name="Visio" r:id="rId3" imgW="5513272" imgH="2738746" progId="Visio.Drawing.11">
                  <p:embed/>
                </p:oleObj>
              </mc:Choice>
              <mc:Fallback>
                <p:oleObj name="Visio" r:id="rId3" imgW="5513272" imgH="2738746" progId="Visio.Drawing.11">
                  <p:embed/>
                  <p:pic>
                    <p:nvPicPr>
                      <p:cNvPr id="41988" name="对象 3">
                        <a:extLst>
                          <a:ext uri="{FF2B5EF4-FFF2-40B4-BE49-F238E27FC236}">
                            <a16:creationId xmlns:a16="http://schemas.microsoft.com/office/drawing/2014/main" id="{81FDF2CE-3C25-47E8-AABA-50A74E20C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6" y="990600"/>
                        <a:ext cx="872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灯片编号占位符 1">
            <a:extLst>
              <a:ext uri="{FF2B5EF4-FFF2-40B4-BE49-F238E27FC236}">
                <a16:creationId xmlns:a16="http://schemas.microsoft.com/office/drawing/2014/main" id="{276E57CA-1096-4031-93B1-3F4313F853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583E44-E822-498B-B337-A4BB2C859C28}" type="slidenum">
              <a:rPr lang="en-US" altLang="zh-CN">
                <a:latin typeface="Garamond" panose="02020404030301010803" pitchFamily="18" charset="0"/>
              </a:rPr>
              <a:pPr/>
              <a:t>38</a:t>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744B97A-8F6A-4A26-8338-703036BA517D}"/>
              </a:ext>
            </a:extLst>
          </p:cNvPr>
          <p:cNvSpPr>
            <a:spLocks noGrp="1" noChangeArrowheads="1"/>
          </p:cNvSpPr>
          <p:nvPr>
            <p:ph type="title"/>
          </p:nvPr>
        </p:nvSpPr>
        <p:spPr/>
        <p:txBody>
          <a:bodyPr/>
          <a:lstStyle/>
          <a:p>
            <a:pPr eaLnBrk="1" hangingPunct="1"/>
            <a:r>
              <a:rPr lang="en-US" altLang="zh-CN"/>
              <a:t>4.2 </a:t>
            </a:r>
            <a:r>
              <a:rPr lang="zh-CN" altLang="en-US"/>
              <a:t>需求工程师需要具备的技能</a:t>
            </a:r>
          </a:p>
        </p:txBody>
      </p:sp>
      <p:sp>
        <p:nvSpPr>
          <p:cNvPr id="40963" name="Rectangle 3">
            <a:extLst>
              <a:ext uri="{FF2B5EF4-FFF2-40B4-BE49-F238E27FC236}">
                <a16:creationId xmlns:a16="http://schemas.microsoft.com/office/drawing/2014/main" id="{EC54DC9D-8CE9-4D7A-9DAB-BF222DDE974D}"/>
              </a:ext>
            </a:extLst>
          </p:cNvPr>
          <p:cNvSpPr>
            <a:spLocks noGrp="1" noChangeArrowheads="1"/>
          </p:cNvSpPr>
          <p:nvPr>
            <p:ph type="body" idx="1"/>
          </p:nvPr>
        </p:nvSpPr>
        <p:spPr>
          <a:xfrm>
            <a:off x="1981200" y="3775076"/>
            <a:ext cx="8229600" cy="2092325"/>
          </a:xfrm>
        </p:spPr>
        <p:txBody>
          <a:bodyPr>
            <a:normAutofit fontScale="92500" lnSpcReduction="10000"/>
          </a:bodyPr>
          <a:lstStyle/>
          <a:p>
            <a:pPr eaLnBrk="1" hangingPunct="1"/>
            <a:r>
              <a:rPr lang="zh-CN" altLang="en-US"/>
              <a:t>软技能 </a:t>
            </a:r>
          </a:p>
          <a:p>
            <a:pPr lvl="1" eaLnBrk="1" hangingPunct="1"/>
            <a:r>
              <a:rPr lang="zh-CN" altLang="en-US"/>
              <a:t>交流</a:t>
            </a:r>
          </a:p>
          <a:p>
            <a:pPr lvl="1" eaLnBrk="1" hangingPunct="1"/>
            <a:r>
              <a:rPr lang="zh-CN" altLang="en-US"/>
              <a:t>观察 </a:t>
            </a:r>
          </a:p>
          <a:p>
            <a:pPr lvl="1" eaLnBrk="1" hangingPunct="1"/>
            <a:r>
              <a:rPr lang="zh-CN" altLang="en-US"/>
              <a:t>抽象分析和问题解决（抽象、整合、系统化） </a:t>
            </a:r>
          </a:p>
          <a:p>
            <a:pPr lvl="1" eaLnBrk="1" hangingPunct="1"/>
            <a:r>
              <a:rPr lang="zh-CN" altLang="en-US"/>
              <a:t>写作</a:t>
            </a:r>
            <a:endParaRPr lang="en-US" altLang="zh-CN"/>
          </a:p>
          <a:p>
            <a:pPr lvl="1" eaLnBrk="1" hangingPunct="1"/>
            <a:r>
              <a:rPr lang="zh-CN" altLang="en-US"/>
              <a:t>关系协调与团队工作</a:t>
            </a:r>
          </a:p>
        </p:txBody>
      </p:sp>
      <p:pic>
        <p:nvPicPr>
          <p:cNvPr id="43012" name="Picture 4">
            <a:extLst>
              <a:ext uri="{FF2B5EF4-FFF2-40B4-BE49-F238E27FC236}">
                <a16:creationId xmlns:a16="http://schemas.microsoft.com/office/drawing/2014/main" id="{5F787A2D-465A-4D40-8C5B-85DDEF2F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914400"/>
            <a:ext cx="62214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灯片编号占位符 1">
            <a:extLst>
              <a:ext uri="{FF2B5EF4-FFF2-40B4-BE49-F238E27FC236}">
                <a16:creationId xmlns:a16="http://schemas.microsoft.com/office/drawing/2014/main" id="{4D61E9E6-0EB7-499C-85AA-310BD07AD1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A5470F-2B62-4423-95D3-48251D3CE0B3}" type="slidenum">
              <a:rPr lang="en-US" altLang="zh-CN">
                <a:latin typeface="Garamond" panose="02020404030301010803" pitchFamily="18" charset="0"/>
              </a:rPr>
              <a:pPr/>
              <a:t>39</a:t>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AE6A655-7535-4D3B-9C50-DA636329EB8C}"/>
              </a:ext>
            </a:extLst>
          </p:cNvPr>
          <p:cNvSpPr>
            <a:spLocks noGrp="1" noChangeArrowheads="1"/>
          </p:cNvSpPr>
          <p:nvPr>
            <p:ph type="title"/>
          </p:nvPr>
        </p:nvSpPr>
        <p:spPr/>
        <p:txBody>
          <a:bodyPr/>
          <a:lstStyle/>
          <a:p>
            <a:r>
              <a:rPr lang="zh-CN" altLang="en-US"/>
              <a:t>课程讨论</a:t>
            </a:r>
          </a:p>
        </p:txBody>
      </p:sp>
      <p:sp>
        <p:nvSpPr>
          <p:cNvPr id="7171" name="内容占位符 2">
            <a:extLst>
              <a:ext uri="{FF2B5EF4-FFF2-40B4-BE49-F238E27FC236}">
                <a16:creationId xmlns:a16="http://schemas.microsoft.com/office/drawing/2014/main" id="{0DA5CA82-E2C5-416B-B09E-6B5830236959}"/>
              </a:ext>
            </a:extLst>
          </p:cNvPr>
          <p:cNvSpPr>
            <a:spLocks noGrp="1" noChangeArrowheads="1"/>
          </p:cNvSpPr>
          <p:nvPr>
            <p:ph idx="1"/>
          </p:nvPr>
        </p:nvSpPr>
        <p:spPr>
          <a:xfrm>
            <a:off x="1981200" y="1447801"/>
            <a:ext cx="8229600" cy="4683125"/>
          </a:xfrm>
        </p:spPr>
        <p:txBody>
          <a:bodyPr/>
          <a:lstStyle/>
          <a:p>
            <a:r>
              <a:rPr lang="zh-CN" altLang="en-US" dirty="0"/>
              <a:t>互联网大厂：</a:t>
            </a:r>
            <a:r>
              <a:rPr lang="en-US" altLang="zh-CN" dirty="0" err="1"/>
              <a:t>BATJ</a:t>
            </a:r>
            <a:r>
              <a:rPr lang="zh-CN" altLang="en-US" dirty="0"/>
              <a:t>，</a:t>
            </a:r>
            <a:r>
              <a:rPr lang="en-US" altLang="zh-CN" dirty="0" err="1"/>
              <a:t>TMDP</a:t>
            </a:r>
            <a:r>
              <a:rPr lang="zh-CN" altLang="en-US" dirty="0"/>
              <a:t>？</a:t>
            </a:r>
            <a:endParaRPr lang="en-US" altLang="zh-CN" dirty="0"/>
          </a:p>
          <a:p>
            <a:endParaRPr lang="en-US" altLang="zh-CN" dirty="0"/>
          </a:p>
          <a:p>
            <a:r>
              <a:rPr lang="zh-CN" altLang="en-US" dirty="0"/>
              <a:t>大厂部门的区别？</a:t>
            </a:r>
            <a:endParaRPr lang="en-US" altLang="zh-CN" dirty="0"/>
          </a:p>
          <a:p>
            <a:pPr lvl="1"/>
            <a:r>
              <a:rPr lang="zh-CN" altLang="en-US" dirty="0"/>
              <a:t>微信与易迅、小鹅拼拼、微信小商店、微视</a:t>
            </a:r>
            <a:endParaRPr lang="en-US" altLang="zh-CN" dirty="0"/>
          </a:p>
          <a:p>
            <a:pPr lvl="1"/>
            <a:r>
              <a:rPr lang="zh-CN" altLang="en-US" dirty="0"/>
              <a:t>支付宝与来往、口碑</a:t>
            </a:r>
            <a:endParaRPr lang="en-US" altLang="zh-CN" dirty="0"/>
          </a:p>
          <a:p>
            <a:endParaRPr lang="en-US" altLang="zh-CN" dirty="0"/>
          </a:p>
          <a:p>
            <a:r>
              <a:rPr lang="zh-CN" altLang="en-US" dirty="0"/>
              <a:t>什么决定了大厂与大厂各部门的“生态位”？</a:t>
            </a:r>
            <a:endParaRPr lang="en-US" altLang="zh-CN" dirty="0"/>
          </a:p>
          <a:p>
            <a:pPr lvl="1"/>
            <a:r>
              <a:rPr lang="zh-CN" altLang="en-US" sz="2000" dirty="0"/>
              <a:t>你的选择？如何真正融入，避免年终考核</a:t>
            </a:r>
            <a:r>
              <a:rPr lang="en-US" altLang="zh-CN" sz="2000" dirty="0"/>
              <a:t>C</a:t>
            </a:r>
            <a:r>
              <a:rPr lang="zh-CN" altLang="en-US" sz="2000" dirty="0"/>
              <a:t>的“铁拳”？</a:t>
            </a:r>
            <a:endParaRPr lang="en-US" altLang="zh-CN" sz="2000" dirty="0"/>
          </a:p>
          <a:p>
            <a:pPr lvl="1"/>
            <a:r>
              <a:rPr lang="zh-CN" altLang="en-US" sz="2000" dirty="0"/>
              <a:t>你最后从专业的学习和工作的实践中凝练了什么？</a:t>
            </a:r>
            <a:endParaRPr lang="en-US" altLang="zh-CN" sz="2000" dirty="0"/>
          </a:p>
          <a:p>
            <a:endParaRPr lang="en-US" altLang="zh-CN" dirty="0"/>
          </a:p>
          <a:p>
            <a:endParaRPr lang="en-US" altLang="zh-CN" dirty="0"/>
          </a:p>
        </p:txBody>
      </p:sp>
      <p:sp>
        <p:nvSpPr>
          <p:cNvPr id="7172" name="灯片编号占位符 1">
            <a:extLst>
              <a:ext uri="{FF2B5EF4-FFF2-40B4-BE49-F238E27FC236}">
                <a16:creationId xmlns:a16="http://schemas.microsoft.com/office/drawing/2014/main" id="{E30A3AAF-1B2E-446A-89B6-F979392F2C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D5FC7E-34D6-492F-9F93-4D6F2F73C8E2}" type="slidenum">
              <a:rPr lang="en-US" altLang="zh-CN">
                <a:latin typeface="Garamond" panose="02020404030301010803" pitchFamily="18" charset="0"/>
              </a:rPr>
              <a:pPr/>
              <a:t>4</a:t>
            </a:fld>
            <a:endParaRPr lang="en-US" altLang="zh-CN">
              <a:latin typeface="Garamond" panose="020204040303010108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59E4295-2005-48E1-B230-A2FC4A19D906}"/>
              </a:ext>
            </a:extLst>
          </p:cNvPr>
          <p:cNvSpPr>
            <a:spLocks noGrp="1" noChangeArrowheads="1"/>
          </p:cNvSpPr>
          <p:nvPr>
            <p:ph type="title"/>
          </p:nvPr>
        </p:nvSpPr>
        <p:spPr/>
        <p:txBody>
          <a:bodyPr/>
          <a:lstStyle/>
          <a:p>
            <a:pPr eaLnBrk="1" hangingPunct="1"/>
            <a:r>
              <a:rPr lang="zh-CN" altLang="en-US"/>
              <a:t>本章小结</a:t>
            </a:r>
          </a:p>
        </p:txBody>
      </p:sp>
      <p:sp>
        <p:nvSpPr>
          <p:cNvPr id="44035" name="Rectangle 3">
            <a:extLst>
              <a:ext uri="{FF2B5EF4-FFF2-40B4-BE49-F238E27FC236}">
                <a16:creationId xmlns:a16="http://schemas.microsoft.com/office/drawing/2014/main" id="{F16C5D60-5C2E-43D8-ADDB-A7B7DB03B9ED}"/>
              </a:ext>
            </a:extLst>
          </p:cNvPr>
          <p:cNvSpPr>
            <a:spLocks noGrp="1" noChangeArrowheads="1"/>
          </p:cNvSpPr>
          <p:nvPr>
            <p:ph type="body" idx="1"/>
          </p:nvPr>
        </p:nvSpPr>
        <p:spPr>
          <a:xfrm>
            <a:off x="1981200" y="1489076"/>
            <a:ext cx="8229600" cy="4530725"/>
          </a:xfrm>
        </p:spPr>
        <p:txBody>
          <a:bodyPr/>
          <a:lstStyle/>
          <a:p>
            <a:pPr eaLnBrk="1" hangingPunct="1"/>
            <a:r>
              <a:rPr lang="zh-CN" altLang="en-US" sz="2600"/>
              <a:t>从</a:t>
            </a:r>
            <a:r>
              <a:rPr lang="en-US" altLang="zh-CN" sz="2600"/>
              <a:t>20</a:t>
            </a:r>
            <a:r>
              <a:rPr lang="zh-CN" altLang="en-US" sz="2600"/>
              <a:t>世纪</a:t>
            </a:r>
            <a:r>
              <a:rPr lang="en-US" altLang="zh-CN" sz="2600"/>
              <a:t>60</a:t>
            </a:r>
            <a:r>
              <a:rPr lang="zh-CN" altLang="en-US" sz="2600"/>
              <a:t>年代末期软件工程产生起，需求分析就一直是软件开发的重要主题</a:t>
            </a:r>
          </a:p>
          <a:p>
            <a:pPr eaLnBrk="1" hangingPunct="1"/>
            <a:r>
              <a:rPr lang="en-US" altLang="zh-CN" sz="2600"/>
              <a:t>20</a:t>
            </a:r>
            <a:r>
              <a:rPr lang="zh-CN" altLang="en-US" sz="2600"/>
              <a:t>世纪</a:t>
            </a:r>
            <a:r>
              <a:rPr lang="en-US" altLang="zh-CN" sz="2600"/>
              <a:t>90</a:t>
            </a:r>
            <a:r>
              <a:rPr lang="zh-CN" altLang="en-US" sz="2600"/>
              <a:t>年代的调查状况表明，单纯的需求分析已经不能很好的解决软件生产中的“需求”问题</a:t>
            </a:r>
          </a:p>
          <a:p>
            <a:pPr eaLnBrk="1" hangingPunct="1"/>
            <a:r>
              <a:rPr lang="zh-CN" altLang="en-US" sz="2600"/>
              <a:t>应用型软件的模拟性和一系列的技术原因表明软件生产需要进行一个比需求分析更加复杂和完整的需求工程，新时代对需求工程提出了更高的要求</a:t>
            </a:r>
          </a:p>
          <a:p>
            <a:pPr eaLnBrk="1" hangingPunct="1"/>
            <a:r>
              <a:rPr lang="zh-CN" altLang="en-US" sz="2600"/>
              <a:t>需求工程是软件工程当中一项重要和复杂的活动，需求工程需要具备一定的知识和技能才可以很好的执行需求工程活动</a:t>
            </a:r>
            <a:endParaRPr lang="en-US" altLang="zh-CN" sz="2600"/>
          </a:p>
          <a:p>
            <a:pPr lvl="1" eaLnBrk="1" hangingPunct="1"/>
            <a:r>
              <a:rPr lang="zh-CN" altLang="en-US" sz="2200"/>
              <a:t>与非计算机</a:t>
            </a:r>
            <a:r>
              <a:rPr lang="en-US" altLang="zh-CN" sz="2200"/>
              <a:t>/</a:t>
            </a:r>
            <a:r>
              <a:rPr lang="zh-CN" altLang="en-US" sz="2200"/>
              <a:t>软工专业学生比最大的优势之一</a:t>
            </a:r>
          </a:p>
        </p:txBody>
      </p:sp>
      <p:sp>
        <p:nvSpPr>
          <p:cNvPr id="44036" name="灯片编号占位符 1">
            <a:extLst>
              <a:ext uri="{FF2B5EF4-FFF2-40B4-BE49-F238E27FC236}">
                <a16:creationId xmlns:a16="http://schemas.microsoft.com/office/drawing/2014/main" id="{35D2E324-160E-43EF-8F19-2FF4F6AD18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F3A370-B102-4D49-BFB4-31FC3361E02D}" type="slidenum">
              <a:rPr lang="en-US" altLang="zh-CN">
                <a:latin typeface="Garamond" panose="02020404030301010803" pitchFamily="18" charset="0"/>
              </a:rPr>
              <a:pPr/>
              <a:t>40</a:t>
            </a:fld>
            <a:endParaRPr lang="en-US" altLang="zh-CN">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56FC29F-883F-482C-A360-B87C55B50C22}"/>
              </a:ext>
            </a:extLst>
          </p:cNvPr>
          <p:cNvSpPr>
            <a:spLocks noGrp="1" noChangeArrowheads="1"/>
          </p:cNvSpPr>
          <p:nvPr>
            <p:ph type="ctrTitle"/>
          </p:nvPr>
        </p:nvSpPr>
        <p:spPr>
          <a:xfrm>
            <a:off x="1905000" y="1295400"/>
            <a:ext cx="8686800" cy="2076450"/>
          </a:xfrm>
        </p:spPr>
        <p:txBody>
          <a:bodyPr/>
          <a:lstStyle/>
          <a:p>
            <a:pPr algn="ctr" eaLnBrk="1" hangingPunct="1"/>
            <a:r>
              <a:rPr lang="zh-CN" altLang="en-US" sz="4400"/>
              <a:t>需求工程</a:t>
            </a:r>
            <a:br>
              <a:rPr lang="en-US" altLang="zh-CN" sz="4400"/>
            </a:br>
            <a:br>
              <a:rPr lang="en-US" altLang="zh-CN" sz="4400"/>
            </a:br>
            <a:r>
              <a:rPr lang="zh-CN" altLang="en-US" sz="4400"/>
              <a:t>第一章</a:t>
            </a:r>
            <a:r>
              <a:rPr lang="en-US" altLang="zh-CN" sz="4400"/>
              <a:t>: </a:t>
            </a:r>
            <a:r>
              <a:rPr lang="zh-CN" altLang="en-US" sz="4400"/>
              <a:t>导论</a:t>
            </a:r>
            <a:endParaRPr lang="en-US" altLang="zh-CN" sz="4400"/>
          </a:p>
        </p:txBody>
      </p:sp>
      <p:sp>
        <p:nvSpPr>
          <p:cNvPr id="4099" name="副标题 3">
            <a:extLst>
              <a:ext uri="{FF2B5EF4-FFF2-40B4-BE49-F238E27FC236}">
                <a16:creationId xmlns:a16="http://schemas.microsoft.com/office/drawing/2014/main" id="{A48DF43A-9324-4BC8-A485-CA6D870C61B2}"/>
              </a:ext>
            </a:extLst>
          </p:cNvPr>
          <p:cNvSpPr>
            <a:spLocks noGrp="1" noChangeArrowheads="1"/>
          </p:cNvSpPr>
          <p:nvPr>
            <p:ph type="subTitle" idx="1"/>
          </p:nvPr>
        </p:nvSpPr>
        <p:spPr/>
        <p:txBody>
          <a:bodyPr/>
          <a:lstStyle/>
          <a:p>
            <a:endParaRPr lang="zh-CN" altLang="en-US"/>
          </a:p>
        </p:txBody>
      </p:sp>
      <p:sp>
        <p:nvSpPr>
          <p:cNvPr id="4100" name="灯片编号占位符 1">
            <a:extLst>
              <a:ext uri="{FF2B5EF4-FFF2-40B4-BE49-F238E27FC236}">
                <a16:creationId xmlns:a16="http://schemas.microsoft.com/office/drawing/2014/main" id="{6D998238-BD57-43B5-94FE-6980CF820E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304FF4-F815-427D-9E65-E90D143261B0}" type="slidenum">
              <a:rPr lang="en-US" altLang="zh-CN">
                <a:latin typeface="Garamond" panose="02020404030301010803" pitchFamily="18" charset="0"/>
              </a:rPr>
              <a:pPr/>
              <a:t>41</a:t>
            </a:fld>
            <a:endParaRPr lang="en-US" altLang="zh-CN">
              <a:latin typeface="Garamond" panose="02020404030301010803" pitchFamily="18" charset="0"/>
            </a:endParaRPr>
          </a:p>
        </p:txBody>
      </p:sp>
    </p:spTree>
    <p:extLst>
      <p:ext uri="{BB962C8B-B14F-4D97-AF65-F5344CB8AC3E}">
        <p14:creationId xmlns:p14="http://schemas.microsoft.com/office/powerpoint/2010/main" val="2560280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E7A36033-8785-4181-BDC0-FB80A63697A2}"/>
              </a:ext>
            </a:extLst>
          </p:cNvPr>
          <p:cNvSpPr>
            <a:spLocks noGrp="1" noChangeArrowheads="1"/>
          </p:cNvSpPr>
          <p:nvPr>
            <p:ph type="title"/>
          </p:nvPr>
        </p:nvSpPr>
        <p:spPr/>
        <p:txBody>
          <a:bodyPr/>
          <a:lstStyle/>
          <a:p>
            <a:r>
              <a:rPr lang="zh-CN" altLang="en-US"/>
              <a:t>自我介绍</a:t>
            </a:r>
          </a:p>
        </p:txBody>
      </p:sp>
      <p:sp>
        <p:nvSpPr>
          <p:cNvPr id="5123" name="内容占位符 2">
            <a:extLst>
              <a:ext uri="{FF2B5EF4-FFF2-40B4-BE49-F238E27FC236}">
                <a16:creationId xmlns:a16="http://schemas.microsoft.com/office/drawing/2014/main" id="{A0BDDBB1-0FE5-4948-81D2-8596C57DBB71}"/>
              </a:ext>
            </a:extLst>
          </p:cNvPr>
          <p:cNvSpPr>
            <a:spLocks noGrp="1" noChangeArrowheads="1"/>
          </p:cNvSpPr>
          <p:nvPr>
            <p:ph idx="1"/>
          </p:nvPr>
        </p:nvSpPr>
        <p:spPr/>
        <p:txBody>
          <a:bodyPr/>
          <a:lstStyle/>
          <a:p>
            <a:r>
              <a:rPr lang="zh-CN" altLang="en-US" dirty="0"/>
              <a:t>姓名：匡宏宇</a:t>
            </a:r>
            <a:endParaRPr lang="en-US" altLang="zh-CN" dirty="0"/>
          </a:p>
          <a:p>
            <a:pPr lvl="1"/>
            <a:r>
              <a:rPr lang="zh-CN" altLang="en-US" dirty="0"/>
              <a:t>软院助理研究员</a:t>
            </a:r>
            <a:endParaRPr lang="en-US" altLang="zh-CN" dirty="0"/>
          </a:p>
          <a:p>
            <a:pPr lvl="1"/>
            <a:r>
              <a:rPr lang="zh-CN" altLang="en-US" dirty="0"/>
              <a:t>研究方向：需求可追踪性，程序理解，程序分析</a:t>
            </a:r>
            <a:endParaRPr lang="en-US" altLang="zh-CN" dirty="0"/>
          </a:p>
          <a:p>
            <a:r>
              <a:rPr lang="zh-CN" altLang="en-US" dirty="0"/>
              <a:t>邮箱：</a:t>
            </a:r>
            <a:r>
              <a:rPr lang="en-US" altLang="zh-CN" dirty="0" err="1">
                <a:hlinkClick r:id="rId2"/>
              </a:rPr>
              <a:t>khy@nju.edu.cn</a:t>
            </a:r>
            <a:endParaRPr lang="en-US" altLang="zh-CN" dirty="0"/>
          </a:p>
          <a:p>
            <a:pPr lvl="1"/>
            <a:r>
              <a:rPr lang="zh-CN" altLang="en-US" dirty="0"/>
              <a:t>答疑、提问请发邮件</a:t>
            </a:r>
            <a:endParaRPr lang="en-US" altLang="zh-CN" dirty="0"/>
          </a:p>
          <a:p>
            <a:pPr lvl="1"/>
            <a:r>
              <a:rPr lang="zh-CN" altLang="en-US" dirty="0"/>
              <a:t>在线发布课件与作业</a:t>
            </a:r>
            <a:r>
              <a:rPr lang="en-US" altLang="zh-CN" dirty="0" err="1"/>
              <a:t>menkor.com</a:t>
            </a:r>
            <a:r>
              <a:rPr lang="zh-CN" altLang="en-US" dirty="0"/>
              <a:t>或</a:t>
            </a:r>
            <a:r>
              <a:rPr lang="en-US" altLang="zh-CN" dirty="0" err="1"/>
              <a:t>menkor.nju.edu.cn</a:t>
            </a:r>
            <a:endParaRPr lang="en-US" altLang="zh-CN" dirty="0"/>
          </a:p>
          <a:p>
            <a:pPr lvl="2"/>
            <a:r>
              <a:rPr lang="zh-CN" altLang="en-US" dirty="0"/>
              <a:t>请在登录框下方选择“南大统一身份认证”，课程名</a:t>
            </a:r>
            <a:r>
              <a:rPr lang="en-US" altLang="zh-CN" dirty="0"/>
              <a:t>《</a:t>
            </a:r>
            <a:r>
              <a:rPr lang="zh-CN" altLang="en-US" dirty="0"/>
              <a:t>软件需求工程</a:t>
            </a:r>
            <a:r>
              <a:rPr lang="en-US" altLang="zh-CN" dirty="0"/>
              <a:t>2020》</a:t>
            </a:r>
            <a:r>
              <a:rPr lang="zh-CN" altLang="en-US" dirty="0"/>
              <a:t>，邀请码</a:t>
            </a:r>
            <a:r>
              <a:rPr lang="en-US" altLang="zh-CN" dirty="0"/>
              <a:t>2020</a:t>
            </a:r>
          </a:p>
          <a:p>
            <a:pPr lvl="1"/>
            <a:r>
              <a:rPr lang="zh-CN" altLang="en-US" dirty="0"/>
              <a:t>欢迎课后交流（当面讨论建议提前邮件预约）</a:t>
            </a:r>
            <a:endParaRPr lang="en-US" altLang="zh-CN" dirty="0"/>
          </a:p>
          <a:p>
            <a:pPr lvl="2"/>
            <a:r>
              <a:rPr lang="zh-CN" altLang="en-US" dirty="0"/>
              <a:t>办公室</a:t>
            </a:r>
            <a:r>
              <a:rPr lang="en-US" altLang="zh-CN" dirty="0"/>
              <a:t>925</a:t>
            </a:r>
            <a:endParaRPr lang="zh-CN" altLang="en-US" dirty="0"/>
          </a:p>
        </p:txBody>
      </p:sp>
      <p:sp>
        <p:nvSpPr>
          <p:cNvPr id="5124" name="灯片编号占位符 3">
            <a:extLst>
              <a:ext uri="{FF2B5EF4-FFF2-40B4-BE49-F238E27FC236}">
                <a16:creationId xmlns:a16="http://schemas.microsoft.com/office/drawing/2014/main" id="{57FBDED4-EFEB-4352-B136-F461AB74ABF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F2081A-9DC4-42D1-ADA8-BAB71F88CA62}" type="slidenum">
              <a:rPr lang="en-US" altLang="zh-CN">
                <a:latin typeface="Garamond" panose="02020404030301010803" pitchFamily="18" charset="0"/>
              </a:rPr>
              <a:pPr/>
              <a:t>42</a:t>
            </a:fld>
            <a:endParaRPr lang="en-US" altLang="zh-CN">
              <a:latin typeface="Garamond" panose="02020404030301010803" pitchFamily="18" charset="0"/>
            </a:endParaRPr>
          </a:p>
        </p:txBody>
      </p:sp>
    </p:spTree>
    <p:extLst>
      <p:ext uri="{BB962C8B-B14F-4D97-AF65-F5344CB8AC3E}">
        <p14:creationId xmlns:p14="http://schemas.microsoft.com/office/powerpoint/2010/main" val="4032476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6879583-FEEF-44BD-8FFB-FAD89F7A8242}"/>
              </a:ext>
            </a:extLst>
          </p:cNvPr>
          <p:cNvSpPr>
            <a:spLocks noGrp="1" noChangeArrowheads="1"/>
          </p:cNvSpPr>
          <p:nvPr>
            <p:ph type="title"/>
          </p:nvPr>
        </p:nvSpPr>
        <p:spPr/>
        <p:txBody>
          <a:bodyPr/>
          <a:lstStyle/>
          <a:p>
            <a:r>
              <a:rPr lang="zh-CN" altLang="en-US"/>
              <a:t>考核</a:t>
            </a:r>
          </a:p>
        </p:txBody>
      </p:sp>
      <p:sp>
        <p:nvSpPr>
          <p:cNvPr id="6147" name="内容占位符 2">
            <a:extLst>
              <a:ext uri="{FF2B5EF4-FFF2-40B4-BE49-F238E27FC236}">
                <a16:creationId xmlns:a16="http://schemas.microsoft.com/office/drawing/2014/main" id="{902C1C03-FCB3-4075-938D-5BEF05EB84FE}"/>
              </a:ext>
            </a:extLst>
          </p:cNvPr>
          <p:cNvSpPr>
            <a:spLocks noGrp="1" noChangeArrowheads="1"/>
          </p:cNvSpPr>
          <p:nvPr>
            <p:ph idx="1"/>
          </p:nvPr>
        </p:nvSpPr>
        <p:spPr>
          <a:xfrm>
            <a:off x="1981200" y="1600200"/>
            <a:ext cx="8229600" cy="4267200"/>
          </a:xfrm>
        </p:spPr>
        <p:txBody>
          <a:bodyPr/>
          <a:lstStyle/>
          <a:p>
            <a:r>
              <a:rPr lang="zh-CN" altLang="en-US" dirty="0"/>
              <a:t>课程大作业   </a:t>
            </a:r>
            <a:r>
              <a:rPr lang="en-US" altLang="zh-CN" dirty="0"/>
              <a:t>40%</a:t>
            </a:r>
          </a:p>
          <a:p>
            <a:pPr lvl="1"/>
            <a:r>
              <a:rPr lang="zh-CN" altLang="en-US" dirty="0"/>
              <a:t>分阶段在后续课程中逐步公布</a:t>
            </a:r>
            <a:endParaRPr lang="en-US" altLang="zh-CN" dirty="0"/>
          </a:p>
          <a:p>
            <a:endParaRPr lang="en-US" altLang="zh-CN" dirty="0"/>
          </a:p>
          <a:p>
            <a:r>
              <a:rPr lang="zh-CN" altLang="en-US" dirty="0"/>
              <a:t>期末考试   </a:t>
            </a:r>
            <a:r>
              <a:rPr lang="en-US" altLang="zh-CN" dirty="0"/>
              <a:t>50%</a:t>
            </a:r>
          </a:p>
          <a:p>
            <a:endParaRPr lang="en-US" altLang="zh-CN" dirty="0"/>
          </a:p>
          <a:p>
            <a:r>
              <a:rPr lang="zh-CN" altLang="en-US" dirty="0"/>
              <a:t>平时成绩  </a:t>
            </a:r>
            <a:r>
              <a:rPr lang="en-US" altLang="zh-CN" dirty="0"/>
              <a:t>10%</a:t>
            </a:r>
            <a:r>
              <a:rPr lang="zh-CN" altLang="en-US" dirty="0"/>
              <a:t>：控制成绩分布</a:t>
            </a:r>
            <a:endParaRPr lang="en-US" altLang="zh-CN" dirty="0"/>
          </a:p>
          <a:p>
            <a:pPr lvl="1"/>
            <a:r>
              <a:rPr lang="zh-CN" altLang="en-US" dirty="0"/>
              <a:t>课堂回答</a:t>
            </a:r>
            <a:r>
              <a:rPr lang="en-US" altLang="zh-CN" dirty="0"/>
              <a:t>+</a:t>
            </a:r>
            <a:r>
              <a:rPr lang="zh-CN" altLang="en-US" dirty="0"/>
              <a:t>点到</a:t>
            </a:r>
            <a:endParaRPr lang="en-US" altLang="zh-CN" dirty="0"/>
          </a:p>
        </p:txBody>
      </p:sp>
      <p:sp>
        <p:nvSpPr>
          <p:cNvPr id="6148" name="灯片编号占位符 1">
            <a:extLst>
              <a:ext uri="{FF2B5EF4-FFF2-40B4-BE49-F238E27FC236}">
                <a16:creationId xmlns:a16="http://schemas.microsoft.com/office/drawing/2014/main" id="{DE5CC6E6-A185-491C-984B-B8DC8C6FBD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B69A54-D122-4B24-8535-A1193AA392A4}" type="slidenum">
              <a:rPr lang="en-US" altLang="zh-CN">
                <a:latin typeface="Garamond" panose="02020404030301010803" pitchFamily="18" charset="0"/>
              </a:rPr>
              <a:pPr/>
              <a:t>43</a:t>
            </a:fld>
            <a:endParaRPr lang="en-US" altLang="zh-CN">
              <a:latin typeface="Garamond" panose="02020404030301010803" pitchFamily="18" charset="0"/>
            </a:endParaRPr>
          </a:p>
        </p:txBody>
      </p:sp>
    </p:spTree>
    <p:extLst>
      <p:ext uri="{BB962C8B-B14F-4D97-AF65-F5344CB8AC3E}">
        <p14:creationId xmlns:p14="http://schemas.microsoft.com/office/powerpoint/2010/main" val="2206438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AE6A655-7535-4D3B-9C50-DA636329EB8C}"/>
              </a:ext>
            </a:extLst>
          </p:cNvPr>
          <p:cNvSpPr>
            <a:spLocks noGrp="1" noChangeArrowheads="1"/>
          </p:cNvSpPr>
          <p:nvPr>
            <p:ph type="title"/>
          </p:nvPr>
        </p:nvSpPr>
        <p:spPr/>
        <p:txBody>
          <a:bodyPr/>
          <a:lstStyle/>
          <a:p>
            <a:r>
              <a:rPr lang="zh-CN" altLang="en-US"/>
              <a:t>课程讨论</a:t>
            </a:r>
          </a:p>
        </p:txBody>
      </p:sp>
      <p:sp>
        <p:nvSpPr>
          <p:cNvPr id="7171" name="内容占位符 2">
            <a:extLst>
              <a:ext uri="{FF2B5EF4-FFF2-40B4-BE49-F238E27FC236}">
                <a16:creationId xmlns:a16="http://schemas.microsoft.com/office/drawing/2014/main" id="{0DA5CA82-E2C5-416B-B09E-6B5830236959}"/>
              </a:ext>
            </a:extLst>
          </p:cNvPr>
          <p:cNvSpPr>
            <a:spLocks noGrp="1" noChangeArrowheads="1"/>
          </p:cNvSpPr>
          <p:nvPr>
            <p:ph idx="1"/>
          </p:nvPr>
        </p:nvSpPr>
        <p:spPr>
          <a:xfrm>
            <a:off x="1981200" y="1447801"/>
            <a:ext cx="8229600" cy="4683125"/>
          </a:xfrm>
        </p:spPr>
        <p:txBody>
          <a:bodyPr/>
          <a:lstStyle/>
          <a:p>
            <a:r>
              <a:rPr lang="zh-CN" altLang="en-US" dirty="0"/>
              <a:t>互联网大厂：</a:t>
            </a:r>
            <a:r>
              <a:rPr lang="en-US" altLang="zh-CN" dirty="0" err="1"/>
              <a:t>BATJ</a:t>
            </a:r>
            <a:r>
              <a:rPr lang="zh-CN" altLang="en-US" dirty="0"/>
              <a:t>，</a:t>
            </a:r>
            <a:r>
              <a:rPr lang="en-US" altLang="zh-CN" dirty="0" err="1"/>
              <a:t>TMDP</a:t>
            </a:r>
            <a:r>
              <a:rPr lang="zh-CN" altLang="en-US" dirty="0"/>
              <a:t>？</a:t>
            </a:r>
            <a:endParaRPr lang="en-US" altLang="zh-CN" dirty="0"/>
          </a:p>
          <a:p>
            <a:endParaRPr lang="en-US" altLang="zh-CN" dirty="0"/>
          </a:p>
          <a:p>
            <a:r>
              <a:rPr lang="zh-CN" altLang="en-US" dirty="0"/>
              <a:t>大厂部门的区别？</a:t>
            </a:r>
            <a:endParaRPr lang="en-US" altLang="zh-CN" dirty="0"/>
          </a:p>
          <a:p>
            <a:pPr lvl="1"/>
            <a:r>
              <a:rPr lang="zh-CN" altLang="en-US" dirty="0"/>
              <a:t>微信与易迅、小鹅拼拼、微信小商店、微视</a:t>
            </a:r>
            <a:endParaRPr lang="en-US" altLang="zh-CN" dirty="0"/>
          </a:p>
          <a:p>
            <a:pPr lvl="1"/>
            <a:r>
              <a:rPr lang="zh-CN" altLang="en-US" dirty="0"/>
              <a:t>支付宝与来往、口碑</a:t>
            </a:r>
            <a:endParaRPr lang="en-US" altLang="zh-CN" dirty="0"/>
          </a:p>
          <a:p>
            <a:endParaRPr lang="en-US" altLang="zh-CN" dirty="0"/>
          </a:p>
          <a:p>
            <a:r>
              <a:rPr lang="zh-CN" altLang="en-US" dirty="0"/>
              <a:t>什么决定了大厂与大厂各部门的“生态位”？</a:t>
            </a:r>
            <a:endParaRPr lang="en-US" altLang="zh-CN" dirty="0"/>
          </a:p>
          <a:p>
            <a:pPr lvl="1"/>
            <a:r>
              <a:rPr lang="zh-CN" altLang="en-US" sz="2000" dirty="0"/>
              <a:t>你的选择？如何真正融入，避免年终考核</a:t>
            </a:r>
            <a:r>
              <a:rPr lang="en-US" altLang="zh-CN" sz="2000" dirty="0"/>
              <a:t>C</a:t>
            </a:r>
            <a:r>
              <a:rPr lang="zh-CN" altLang="en-US" sz="2000" dirty="0"/>
              <a:t>的“铁拳”？</a:t>
            </a:r>
            <a:endParaRPr lang="en-US" altLang="zh-CN" sz="2000" dirty="0"/>
          </a:p>
          <a:p>
            <a:pPr lvl="1"/>
            <a:r>
              <a:rPr lang="zh-CN" altLang="en-US" sz="2000" dirty="0"/>
              <a:t>你最后从专业的学习和工作的实践中凝练了什么？</a:t>
            </a:r>
            <a:endParaRPr lang="en-US" altLang="zh-CN" sz="2000" dirty="0"/>
          </a:p>
          <a:p>
            <a:endParaRPr lang="en-US" altLang="zh-CN" dirty="0"/>
          </a:p>
          <a:p>
            <a:endParaRPr lang="en-US" altLang="zh-CN" dirty="0"/>
          </a:p>
        </p:txBody>
      </p:sp>
      <p:sp>
        <p:nvSpPr>
          <p:cNvPr id="7172" name="灯片编号占位符 1">
            <a:extLst>
              <a:ext uri="{FF2B5EF4-FFF2-40B4-BE49-F238E27FC236}">
                <a16:creationId xmlns:a16="http://schemas.microsoft.com/office/drawing/2014/main" id="{E30A3AAF-1B2E-446A-89B6-F979392F2C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D5FC7E-34D6-492F-9F93-4D6F2F73C8E2}" type="slidenum">
              <a:rPr lang="en-US" altLang="zh-CN">
                <a:latin typeface="Garamond" panose="02020404030301010803" pitchFamily="18" charset="0"/>
              </a:rPr>
              <a:pPr/>
              <a:t>44</a:t>
            </a:fld>
            <a:endParaRPr lang="en-US" altLang="zh-CN">
              <a:latin typeface="Garamond" panose="02020404030301010803" pitchFamily="18" charset="0"/>
            </a:endParaRPr>
          </a:p>
        </p:txBody>
      </p:sp>
    </p:spTree>
    <p:extLst>
      <p:ext uri="{BB962C8B-B14F-4D97-AF65-F5344CB8AC3E}">
        <p14:creationId xmlns:p14="http://schemas.microsoft.com/office/powerpoint/2010/main" val="3677028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C7703409-E5A7-404E-B366-EEABCCA7EABF}"/>
              </a:ext>
            </a:extLst>
          </p:cNvPr>
          <p:cNvSpPr>
            <a:spLocks noGrp="1" noChangeArrowheads="1"/>
          </p:cNvSpPr>
          <p:nvPr>
            <p:ph type="title"/>
          </p:nvPr>
        </p:nvSpPr>
        <p:spPr/>
        <p:txBody>
          <a:bodyPr/>
          <a:lstStyle/>
          <a:p>
            <a:r>
              <a:rPr lang="en-US" altLang="zh-CN" sz="3600"/>
              <a:t>《Are requirements alive and kicking?》</a:t>
            </a:r>
            <a:endParaRPr lang="zh-CN" altLang="en-US" sz="3600"/>
          </a:p>
        </p:txBody>
      </p:sp>
      <p:sp>
        <p:nvSpPr>
          <p:cNvPr id="3" name="内容占位符 2">
            <a:extLst>
              <a:ext uri="{FF2B5EF4-FFF2-40B4-BE49-F238E27FC236}">
                <a16:creationId xmlns:a16="http://schemas.microsoft.com/office/drawing/2014/main" id="{2DA4ED9D-23E1-4D5E-9E0D-40C38F1D6D18}"/>
              </a:ext>
            </a:extLst>
          </p:cNvPr>
          <p:cNvSpPr>
            <a:spLocks noGrp="1"/>
          </p:cNvSpPr>
          <p:nvPr>
            <p:ph idx="1"/>
          </p:nvPr>
        </p:nvSpPr>
        <p:spPr/>
        <p:txBody>
          <a:bodyPr/>
          <a:lstStyle/>
          <a:p>
            <a:pPr>
              <a:defRPr/>
            </a:pPr>
            <a:r>
              <a:rPr lang="en-US" altLang="zh-CN" sz="2400" dirty="0"/>
              <a:t>03</a:t>
            </a:r>
            <a:r>
              <a:rPr lang="zh-CN" altLang="en-US" sz="2400" dirty="0"/>
              <a:t>年时，需求专家尚未意识到敏捷软件开发所带来的颠覆式变革</a:t>
            </a:r>
            <a:endParaRPr lang="en-US" altLang="zh-CN" sz="2400" dirty="0"/>
          </a:p>
          <a:p>
            <a:pPr>
              <a:defRPr/>
            </a:pPr>
            <a:endParaRPr lang="en-US" altLang="zh-CN" sz="1000" dirty="0"/>
          </a:p>
          <a:p>
            <a:pPr>
              <a:defRPr/>
            </a:pPr>
            <a:r>
              <a:rPr lang="zh-CN" altLang="en-US" sz="2400" dirty="0"/>
              <a:t>主流开发方式变化所带来的挑战与新需要：</a:t>
            </a:r>
            <a:endParaRPr lang="en-US" altLang="zh-CN" sz="2400" dirty="0"/>
          </a:p>
          <a:p>
            <a:pPr lvl="1">
              <a:defRPr/>
            </a:pPr>
            <a:r>
              <a:rPr lang="zh-CN" altLang="en-US" sz="2000" dirty="0"/>
              <a:t>分布式开发与外包导致团队交流困难</a:t>
            </a:r>
            <a:endParaRPr lang="en-US" altLang="zh-CN" sz="2000" dirty="0"/>
          </a:p>
          <a:p>
            <a:pPr lvl="1">
              <a:defRPr/>
            </a:pPr>
            <a:r>
              <a:rPr lang="zh-CN" altLang="en-US" sz="2000" dirty="0"/>
              <a:t>代码自动生成、自适应软件、安全攸关软件对需求质量的高要求</a:t>
            </a:r>
            <a:endParaRPr lang="en-US" altLang="zh-CN" sz="2000" dirty="0"/>
          </a:p>
          <a:p>
            <a:pPr lvl="1">
              <a:defRPr/>
            </a:pPr>
            <a:r>
              <a:rPr lang="zh-CN" altLang="en-US" sz="2000" dirty="0"/>
              <a:t>维护为主的软件主体活动影响需求管理</a:t>
            </a:r>
            <a:endParaRPr lang="en-US" altLang="zh-CN" sz="2000" dirty="0"/>
          </a:p>
          <a:p>
            <a:pPr>
              <a:defRPr/>
            </a:pPr>
            <a:endParaRPr lang="en-US" altLang="zh-CN" sz="1050" dirty="0"/>
          </a:p>
          <a:p>
            <a:pPr>
              <a:defRPr/>
            </a:pPr>
            <a:r>
              <a:rPr lang="zh-CN" altLang="en-US" sz="2400" dirty="0"/>
              <a:t>然而，</a:t>
            </a:r>
            <a:r>
              <a:rPr lang="zh-CN" altLang="en-US" sz="2400" dirty="0">
                <a:solidFill>
                  <a:srgbClr val="FF0000"/>
                </a:solidFill>
              </a:rPr>
              <a:t>需求依然是沟通客观世界与计算机世界的唯一渠道</a:t>
            </a:r>
            <a:endParaRPr lang="en-US" altLang="zh-CN" sz="2400" dirty="0">
              <a:solidFill>
                <a:srgbClr val="FF0000"/>
              </a:solidFill>
            </a:endParaRPr>
          </a:p>
          <a:p>
            <a:pPr lvl="1">
              <a:defRPr/>
            </a:pPr>
            <a:r>
              <a:rPr lang="zh-CN" altLang="en-US" sz="2000" dirty="0"/>
              <a:t>正式的需求文档、需求规约说明（</a:t>
            </a:r>
            <a:r>
              <a:rPr lang="en-US" altLang="zh-CN" sz="2000" dirty="0"/>
              <a:t>SRS</a:t>
            </a:r>
            <a:r>
              <a:rPr lang="zh-CN" altLang="en-US" sz="2000" dirty="0"/>
              <a:t>）逐渐较少出现</a:t>
            </a:r>
            <a:endParaRPr lang="en-US" altLang="zh-CN" sz="2000" dirty="0"/>
          </a:p>
          <a:p>
            <a:pPr lvl="1">
              <a:defRPr/>
            </a:pPr>
            <a:r>
              <a:rPr lang="zh-CN" altLang="en-US" sz="2000" dirty="0"/>
              <a:t>需求依然存在于其它类型的系统功能文档中：</a:t>
            </a:r>
            <a:r>
              <a:rPr lang="en-US" altLang="zh-CN" sz="2000" dirty="0"/>
              <a:t>“shall” statements, use cases, sketches, user stories, acceptance tests, formal logic, goal models, or state charts</a:t>
            </a:r>
            <a:endParaRPr lang="zh-CN" altLang="en-US" sz="2000" dirty="0"/>
          </a:p>
        </p:txBody>
      </p:sp>
      <p:sp>
        <p:nvSpPr>
          <p:cNvPr id="8196" name="灯片编号占位符 3">
            <a:extLst>
              <a:ext uri="{FF2B5EF4-FFF2-40B4-BE49-F238E27FC236}">
                <a16:creationId xmlns:a16="http://schemas.microsoft.com/office/drawing/2014/main" id="{BD79ECBC-2566-4F91-9674-8E67BF2145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731E7B-BE5F-423A-8B54-6A4AED5B1CA5}" type="slidenum">
              <a:rPr lang="en-US" altLang="zh-CN">
                <a:latin typeface="Garamond" panose="02020404030301010803" pitchFamily="18" charset="0"/>
              </a:rPr>
              <a:pPr/>
              <a:t>45</a:t>
            </a:fld>
            <a:endParaRPr lang="en-US" altLang="zh-CN">
              <a:latin typeface="Garamond" panose="02020404030301010803" pitchFamily="18" charset="0"/>
            </a:endParaRPr>
          </a:p>
        </p:txBody>
      </p:sp>
    </p:spTree>
    <p:extLst>
      <p:ext uri="{BB962C8B-B14F-4D97-AF65-F5344CB8AC3E}">
        <p14:creationId xmlns:p14="http://schemas.microsoft.com/office/powerpoint/2010/main" val="2021552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23EB12C8-1263-431B-A64C-BD1D71EB3946}"/>
              </a:ext>
            </a:extLst>
          </p:cNvPr>
          <p:cNvSpPr>
            <a:spLocks noGrp="1" noChangeArrowheads="1"/>
          </p:cNvSpPr>
          <p:nvPr>
            <p:ph type="title"/>
          </p:nvPr>
        </p:nvSpPr>
        <p:spPr/>
        <p:txBody>
          <a:bodyPr/>
          <a:lstStyle/>
          <a:p>
            <a:r>
              <a:rPr lang="zh-CN" altLang="en-US"/>
              <a:t>需求的来源</a:t>
            </a:r>
          </a:p>
        </p:txBody>
      </p:sp>
      <p:sp>
        <p:nvSpPr>
          <p:cNvPr id="3" name="内容占位符 2">
            <a:extLst>
              <a:ext uri="{FF2B5EF4-FFF2-40B4-BE49-F238E27FC236}">
                <a16:creationId xmlns:a16="http://schemas.microsoft.com/office/drawing/2014/main" id="{533462E1-2CA7-4A1F-849B-838D9D306ECF}"/>
              </a:ext>
            </a:extLst>
          </p:cNvPr>
          <p:cNvSpPr>
            <a:spLocks noGrp="1" noChangeArrowheads="1"/>
          </p:cNvSpPr>
          <p:nvPr>
            <p:ph idx="1"/>
          </p:nvPr>
        </p:nvSpPr>
        <p:spPr/>
        <p:txBody>
          <a:bodyPr>
            <a:normAutofit lnSpcReduction="10000"/>
          </a:bodyPr>
          <a:lstStyle/>
          <a:p>
            <a:r>
              <a:rPr lang="zh-CN" altLang="en-US" dirty="0"/>
              <a:t>需求解决</a:t>
            </a:r>
            <a:r>
              <a:rPr lang="zh-CN" altLang="en-US" b="1" dirty="0"/>
              <a:t>真实存在的问题</a:t>
            </a:r>
            <a:endParaRPr lang="en-US" altLang="zh-CN" b="1" dirty="0"/>
          </a:p>
          <a:p>
            <a:pPr lvl="1"/>
            <a:r>
              <a:rPr lang="zh-CN" altLang="en-US" dirty="0"/>
              <a:t>为谁？解决何种问题？价值？</a:t>
            </a:r>
            <a:endParaRPr lang="en-US" altLang="zh-CN" dirty="0"/>
          </a:p>
          <a:p>
            <a:endParaRPr lang="en-US" altLang="zh-CN" sz="900" dirty="0"/>
          </a:p>
          <a:p>
            <a:r>
              <a:rPr lang="zh-CN" altLang="en-US" b="1" dirty="0"/>
              <a:t>业务驱动：任务相关</a:t>
            </a:r>
            <a:endParaRPr lang="en-US" altLang="zh-CN" b="1" dirty="0"/>
          </a:p>
          <a:p>
            <a:pPr lvl="1"/>
            <a:r>
              <a:rPr lang="zh-CN" altLang="en-US" dirty="0"/>
              <a:t>用户从属于明确的业务流程（直接用户）</a:t>
            </a:r>
            <a:endParaRPr lang="en-US" altLang="zh-CN" dirty="0"/>
          </a:p>
          <a:p>
            <a:pPr lvl="1"/>
            <a:r>
              <a:rPr lang="zh-CN" altLang="en-US" dirty="0"/>
              <a:t>解决业务流程中的各种问题</a:t>
            </a:r>
            <a:endParaRPr lang="en-US" altLang="zh-CN" dirty="0"/>
          </a:p>
          <a:p>
            <a:pPr lvl="1"/>
            <a:r>
              <a:rPr lang="zh-CN" altLang="en-US" dirty="0"/>
              <a:t>降本（提质）增效</a:t>
            </a:r>
            <a:endParaRPr lang="en-US" altLang="zh-CN" dirty="0"/>
          </a:p>
          <a:p>
            <a:endParaRPr lang="en-US" altLang="zh-CN" sz="900" dirty="0"/>
          </a:p>
          <a:p>
            <a:r>
              <a:rPr lang="zh-CN" altLang="en-US" b="1" dirty="0"/>
              <a:t>人性驱动：内在需要</a:t>
            </a:r>
            <a:endParaRPr lang="en-US" altLang="zh-CN" b="1" dirty="0"/>
          </a:p>
          <a:p>
            <a:pPr lvl="1"/>
            <a:r>
              <a:rPr lang="zh-CN" altLang="en-US" dirty="0"/>
              <a:t>用户是单独的个体（间接用户）</a:t>
            </a:r>
            <a:endParaRPr lang="en-US" altLang="zh-CN" dirty="0"/>
          </a:p>
          <a:p>
            <a:pPr lvl="1"/>
            <a:r>
              <a:rPr lang="zh-CN" altLang="en-US" dirty="0"/>
              <a:t>更好的满足人的某种需要</a:t>
            </a:r>
            <a:endParaRPr lang="en-US" altLang="zh-CN" dirty="0"/>
          </a:p>
          <a:p>
            <a:pPr lvl="1"/>
            <a:r>
              <a:rPr lang="zh-CN" altLang="en-US" dirty="0"/>
              <a:t>帮助人们更好的生活，形成新的商业模式</a:t>
            </a:r>
          </a:p>
        </p:txBody>
      </p:sp>
      <p:sp>
        <p:nvSpPr>
          <p:cNvPr id="4" name="灯片编号占位符 3">
            <a:extLst>
              <a:ext uri="{FF2B5EF4-FFF2-40B4-BE49-F238E27FC236}">
                <a16:creationId xmlns:a16="http://schemas.microsoft.com/office/drawing/2014/main" id="{4EB7E9B5-023C-4037-BBFB-1D12E619D521}"/>
              </a:ext>
            </a:extLst>
          </p:cNvPr>
          <p:cNvSpPr>
            <a:spLocks noGrp="1"/>
          </p:cNvSpPr>
          <p:nvPr>
            <p:ph type="sldNum" sz="quarter" idx="12"/>
          </p:nvPr>
        </p:nvSpPr>
        <p:spPr>
          <a:xfrm>
            <a:off x="1981200" y="6243638"/>
            <a:ext cx="2133600"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93A12D75-83E4-46A1-8CC9-04686B036646}" type="slidenum">
              <a:rPr lang="zh-CN" altLang="en-US">
                <a:latin typeface="Garamond" panose="02020404030301010803" pitchFamily="18" charset="0"/>
              </a:rPr>
              <a:pPr algn="l"/>
              <a:t>46</a:t>
            </a:fld>
            <a:endParaRPr lang="zh-CN" altLang="en-US">
              <a:latin typeface="Garamond" panose="02020404030301010803" pitchFamily="18" charset="0"/>
            </a:endParaRPr>
          </a:p>
        </p:txBody>
      </p:sp>
    </p:spTree>
    <p:extLst>
      <p:ext uri="{BB962C8B-B14F-4D97-AF65-F5344CB8AC3E}">
        <p14:creationId xmlns:p14="http://schemas.microsoft.com/office/powerpoint/2010/main" val="18031291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4C5ED0D-0684-4B1A-870B-237F92F5E9D8}"/>
              </a:ext>
            </a:extLst>
          </p:cNvPr>
          <p:cNvSpPr>
            <a:spLocks noGrp="1" noChangeArrowheads="1"/>
          </p:cNvSpPr>
          <p:nvPr>
            <p:ph type="title"/>
          </p:nvPr>
        </p:nvSpPr>
        <p:spPr/>
        <p:txBody>
          <a:bodyPr/>
          <a:lstStyle/>
          <a:p>
            <a:pPr eaLnBrk="1" hangingPunct="1"/>
            <a:r>
              <a:rPr lang="zh-CN" altLang="en-US"/>
              <a:t>课程目标</a:t>
            </a:r>
          </a:p>
        </p:txBody>
      </p:sp>
      <p:sp>
        <p:nvSpPr>
          <p:cNvPr id="30723" name="Rectangle 3">
            <a:extLst>
              <a:ext uri="{FF2B5EF4-FFF2-40B4-BE49-F238E27FC236}">
                <a16:creationId xmlns:a16="http://schemas.microsoft.com/office/drawing/2014/main" id="{3A2EE12F-2D9D-4882-A0A9-0CFC3F26F26A}"/>
              </a:ext>
            </a:extLst>
          </p:cNvPr>
          <p:cNvSpPr>
            <a:spLocks noGrp="1" noChangeArrowheads="1"/>
          </p:cNvSpPr>
          <p:nvPr>
            <p:ph type="body" idx="1"/>
          </p:nvPr>
        </p:nvSpPr>
        <p:spPr>
          <a:xfrm>
            <a:off x="1981200" y="1295401"/>
            <a:ext cx="8229600" cy="4987925"/>
          </a:xfrm>
        </p:spPr>
        <p:txBody>
          <a:bodyPr/>
          <a:lstStyle/>
          <a:p>
            <a:pPr eaLnBrk="1" hangingPunct="1">
              <a:defRPr/>
            </a:pPr>
            <a:r>
              <a:rPr lang="zh-CN" altLang="en-US" dirty="0"/>
              <a:t>这门课程希望培养学生如下几种能力：</a:t>
            </a:r>
          </a:p>
          <a:p>
            <a:pPr lvl="1" eaLnBrk="1" hangingPunct="1">
              <a:defRPr/>
            </a:pPr>
            <a:r>
              <a:rPr lang="zh-CN" altLang="en-US" sz="2000" dirty="0">
                <a:solidFill>
                  <a:srgbClr val="FF0000"/>
                </a:solidFill>
              </a:rPr>
              <a:t>了解需求工程</a:t>
            </a:r>
            <a:r>
              <a:rPr lang="zh-CN" altLang="en-US" sz="2000" dirty="0"/>
              <a:t>在整个软件生命周期中的定位，及</a:t>
            </a:r>
            <a:r>
              <a:rPr lang="zh-CN" altLang="en-US" sz="2000" dirty="0">
                <a:solidFill>
                  <a:srgbClr val="FF0000"/>
                </a:solidFill>
              </a:rPr>
              <a:t>需求工程师的角色</a:t>
            </a:r>
            <a:endParaRPr lang="en-US" altLang="zh-CN" sz="2000" dirty="0">
              <a:solidFill>
                <a:srgbClr val="FF0000"/>
              </a:solidFill>
            </a:endParaRPr>
          </a:p>
          <a:p>
            <a:pPr lvl="1" eaLnBrk="1" hangingPunct="1">
              <a:defRPr/>
            </a:pPr>
            <a:endParaRPr lang="en-US" altLang="zh-CN" sz="1600" dirty="0"/>
          </a:p>
          <a:p>
            <a:pPr lvl="1" eaLnBrk="1" hangingPunct="1">
              <a:defRPr/>
            </a:pPr>
            <a:r>
              <a:rPr lang="zh-CN" altLang="en-US" sz="2000" dirty="0"/>
              <a:t>理解需求工程及其各个活动，掌握常用的需求工程技术，能够组织并</a:t>
            </a:r>
            <a:r>
              <a:rPr lang="zh-CN" altLang="en-US" sz="2000" dirty="0">
                <a:solidFill>
                  <a:srgbClr val="FF0000"/>
                </a:solidFill>
              </a:rPr>
              <a:t>完成复杂系统的各项需求工程工作</a:t>
            </a:r>
            <a:endParaRPr lang="zh-CN" altLang="en-US" sz="1600" dirty="0"/>
          </a:p>
          <a:p>
            <a:pPr lvl="2" eaLnBrk="1" hangingPunct="1">
              <a:defRPr/>
            </a:pPr>
            <a:r>
              <a:rPr lang="zh-CN" altLang="en-US" dirty="0">
                <a:solidFill>
                  <a:srgbClr val="FF0000"/>
                </a:solidFill>
              </a:rPr>
              <a:t>掌握常用的多种需求获取方法与技术</a:t>
            </a:r>
            <a:endParaRPr lang="zh-CN" altLang="en-US" dirty="0"/>
          </a:p>
          <a:p>
            <a:pPr lvl="2" eaLnBrk="1" hangingPunct="1">
              <a:defRPr/>
            </a:pPr>
            <a:endParaRPr lang="en-US" altLang="zh-CN" dirty="0"/>
          </a:p>
          <a:p>
            <a:pPr lvl="2" eaLnBrk="1" hangingPunct="1">
              <a:defRPr/>
            </a:pPr>
            <a:r>
              <a:rPr lang="zh-CN" altLang="en-US" dirty="0">
                <a:solidFill>
                  <a:srgbClr val="FF0000"/>
                </a:solidFill>
              </a:rPr>
              <a:t>掌握常用的需求分析方法与技术</a:t>
            </a:r>
            <a:r>
              <a:rPr lang="zh-CN" altLang="en-US" dirty="0"/>
              <a:t>，能够完成需求分析、目标分析和用例分析等建模工作，能够正确的描述和度量质量属性，能够检测并解决特征交互。</a:t>
            </a:r>
            <a:endParaRPr lang="en-US" altLang="zh-CN" dirty="0"/>
          </a:p>
          <a:p>
            <a:pPr lvl="1" eaLnBrk="1" hangingPunct="1">
              <a:defRPr/>
            </a:pPr>
            <a:endParaRPr lang="en-US" altLang="zh-CN" sz="2000" dirty="0"/>
          </a:p>
          <a:p>
            <a:pPr lvl="1" eaLnBrk="1" hangingPunct="1">
              <a:defRPr/>
            </a:pPr>
            <a:r>
              <a:rPr lang="zh-CN" altLang="en-US" sz="2000" dirty="0">
                <a:solidFill>
                  <a:srgbClr val="FF0000"/>
                </a:solidFill>
              </a:rPr>
              <a:t>理解</a:t>
            </a:r>
            <a:r>
              <a:rPr lang="zh-CN" altLang="en-US" sz="2000" dirty="0"/>
              <a:t>以需求为代表的、</a:t>
            </a:r>
            <a:r>
              <a:rPr lang="zh-CN" altLang="en-US" sz="2000" dirty="0">
                <a:solidFill>
                  <a:srgbClr val="FF0000"/>
                </a:solidFill>
              </a:rPr>
              <a:t>描述系统功能的软件文档</a:t>
            </a:r>
            <a:r>
              <a:rPr lang="zh-CN" altLang="en-US" sz="2000" dirty="0"/>
              <a:t>对于</a:t>
            </a:r>
            <a:r>
              <a:rPr lang="zh-CN" altLang="en-US" sz="2000" dirty="0">
                <a:solidFill>
                  <a:srgbClr val="FF0000"/>
                </a:solidFill>
              </a:rPr>
              <a:t>软件日常开发任务的重要性，</a:t>
            </a:r>
            <a:r>
              <a:rPr lang="zh-CN" altLang="en-US" sz="2000" dirty="0"/>
              <a:t>有效的维护需求（系统功能）基线并发挥其作用</a:t>
            </a:r>
          </a:p>
        </p:txBody>
      </p:sp>
      <p:sp>
        <p:nvSpPr>
          <p:cNvPr id="10244" name="灯片编号占位符 1">
            <a:extLst>
              <a:ext uri="{FF2B5EF4-FFF2-40B4-BE49-F238E27FC236}">
                <a16:creationId xmlns:a16="http://schemas.microsoft.com/office/drawing/2014/main" id="{39C1CBD0-6D1E-4FAC-8196-DAE98DA8C0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5752DE-B81A-45CF-96F4-7C0A87D57F5A}" type="slidenum">
              <a:rPr lang="en-US" altLang="zh-CN">
                <a:latin typeface="Garamond" panose="02020404030301010803" pitchFamily="18" charset="0"/>
              </a:rPr>
              <a:pPr/>
              <a:t>47</a:t>
            </a:fld>
            <a:endParaRPr lang="en-US" altLang="zh-CN">
              <a:latin typeface="Garamond" panose="02020404030301010803" pitchFamily="18" charset="0"/>
            </a:endParaRPr>
          </a:p>
        </p:txBody>
      </p:sp>
    </p:spTree>
    <p:extLst>
      <p:ext uri="{BB962C8B-B14F-4D97-AF65-F5344CB8AC3E}">
        <p14:creationId xmlns:p14="http://schemas.microsoft.com/office/powerpoint/2010/main" val="383717963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AAE2AA-599B-4BEB-BD41-3F7633EA788F}"/>
              </a:ext>
            </a:extLst>
          </p:cNvPr>
          <p:cNvSpPr>
            <a:spLocks noGrp="1" noChangeArrowheads="1"/>
          </p:cNvSpPr>
          <p:nvPr>
            <p:ph type="title"/>
          </p:nvPr>
        </p:nvSpPr>
        <p:spPr/>
        <p:txBody>
          <a:bodyPr/>
          <a:lstStyle/>
          <a:p>
            <a:pPr eaLnBrk="1" hangingPunct="1"/>
            <a:r>
              <a:rPr lang="zh-CN" altLang="en-US" sz="5000"/>
              <a:t>课程资料</a:t>
            </a:r>
          </a:p>
        </p:txBody>
      </p:sp>
      <p:sp>
        <p:nvSpPr>
          <p:cNvPr id="11267" name="Rectangle 3">
            <a:extLst>
              <a:ext uri="{FF2B5EF4-FFF2-40B4-BE49-F238E27FC236}">
                <a16:creationId xmlns:a16="http://schemas.microsoft.com/office/drawing/2014/main" id="{FCB24D34-A086-4AD9-A74C-75692D6E4590}"/>
              </a:ext>
            </a:extLst>
          </p:cNvPr>
          <p:cNvSpPr>
            <a:spLocks noGrp="1" noChangeArrowheads="1"/>
          </p:cNvSpPr>
          <p:nvPr>
            <p:ph type="body" idx="1"/>
          </p:nvPr>
        </p:nvSpPr>
        <p:spPr/>
        <p:txBody>
          <a:bodyPr/>
          <a:lstStyle/>
          <a:p>
            <a:pPr eaLnBrk="1" hangingPunct="1"/>
            <a:r>
              <a:rPr lang="zh-CN" altLang="en-US" dirty="0"/>
              <a:t>教材</a:t>
            </a:r>
            <a:endParaRPr lang="en-US" altLang="zh-CN" dirty="0"/>
          </a:p>
          <a:p>
            <a:pPr lvl="1" eaLnBrk="1" hangingPunct="1"/>
            <a:r>
              <a:rPr lang="en-US" altLang="zh-CN" b="1" dirty="0"/>
              <a:t>《</a:t>
            </a:r>
            <a:r>
              <a:rPr lang="zh-CN" altLang="en-US" b="1" dirty="0"/>
              <a:t>软件需求工程（第</a:t>
            </a:r>
            <a:r>
              <a:rPr lang="en-US" altLang="zh-CN" b="1" dirty="0"/>
              <a:t>2</a:t>
            </a:r>
            <a:r>
              <a:rPr lang="zh-CN" altLang="en-US" b="1" dirty="0"/>
              <a:t>版）</a:t>
            </a:r>
            <a:r>
              <a:rPr lang="en-US" altLang="zh-CN" b="1" dirty="0"/>
              <a:t>》</a:t>
            </a:r>
            <a:r>
              <a:rPr lang="zh-CN" altLang="en-US" b="1" dirty="0"/>
              <a:t>，高等教育出版社</a:t>
            </a:r>
          </a:p>
          <a:p>
            <a:pPr eaLnBrk="1" hangingPunct="1"/>
            <a:r>
              <a:rPr lang="zh-CN" altLang="en-US" dirty="0"/>
              <a:t>参考读物</a:t>
            </a:r>
          </a:p>
          <a:p>
            <a:pPr lvl="1" eaLnBrk="1" hangingPunct="1"/>
            <a:r>
              <a:rPr lang="en-US" altLang="zh-CN" dirty="0"/>
              <a:t>《</a:t>
            </a:r>
            <a:r>
              <a:rPr lang="zh-CN" altLang="en-US" i="1" dirty="0"/>
              <a:t>软件需求</a:t>
            </a:r>
            <a:r>
              <a:rPr lang="en-US" altLang="zh-CN" dirty="0"/>
              <a:t>》</a:t>
            </a:r>
            <a:r>
              <a:rPr lang="zh-CN" altLang="en-US" dirty="0"/>
              <a:t>，</a:t>
            </a:r>
            <a:r>
              <a:rPr lang="en-US" altLang="zh-CN" dirty="0"/>
              <a:t>Karl E. </a:t>
            </a:r>
            <a:r>
              <a:rPr lang="en-US" altLang="zh-CN" dirty="0" err="1"/>
              <a:t>Wiegers</a:t>
            </a:r>
            <a:r>
              <a:rPr lang="zh-CN" altLang="en-US" dirty="0"/>
              <a:t>，机械工业出版社</a:t>
            </a:r>
          </a:p>
          <a:p>
            <a:pPr lvl="1" eaLnBrk="1" hangingPunct="1"/>
            <a:r>
              <a:rPr lang="zh-CN" altLang="zh-CN" dirty="0"/>
              <a:t>奥斯特瓦德著，黄涛、郁静译，《</a:t>
            </a:r>
            <a:r>
              <a:rPr lang="zh-CN" altLang="zh-CN" i="1" dirty="0"/>
              <a:t>商业模式新生代（经典重译版）</a:t>
            </a:r>
            <a:r>
              <a:rPr lang="zh-CN" altLang="zh-CN" dirty="0"/>
              <a:t>》，北京：机械工业出版社，</a:t>
            </a:r>
            <a:r>
              <a:rPr lang="en-US" altLang="zh-CN" dirty="0"/>
              <a:t>2016 </a:t>
            </a:r>
          </a:p>
          <a:p>
            <a:pPr lvl="1" eaLnBrk="1" hangingPunct="1"/>
            <a:r>
              <a:rPr lang="en-US" altLang="zh-CN" dirty="0"/>
              <a:t>《</a:t>
            </a:r>
            <a:r>
              <a:rPr lang="en-US" altLang="zh-CN" i="1" dirty="0"/>
              <a:t>IDEO</a:t>
            </a:r>
            <a:r>
              <a:rPr lang="zh-CN" altLang="en-US" i="1" dirty="0"/>
              <a:t>，设计改变一切：设计思维如何变革组织和激发创新 </a:t>
            </a:r>
            <a:r>
              <a:rPr lang="en-US" altLang="zh-CN" dirty="0"/>
              <a:t>》</a:t>
            </a:r>
            <a:r>
              <a:rPr lang="zh-CN" altLang="en-US" dirty="0"/>
              <a:t>，布朗著，侯婷，机械工业出版社、中信出版社</a:t>
            </a:r>
          </a:p>
        </p:txBody>
      </p:sp>
      <p:sp>
        <p:nvSpPr>
          <p:cNvPr id="11268" name="灯片编号占位符 1">
            <a:extLst>
              <a:ext uri="{FF2B5EF4-FFF2-40B4-BE49-F238E27FC236}">
                <a16:creationId xmlns:a16="http://schemas.microsoft.com/office/drawing/2014/main" id="{B4F7D1F0-AC0F-4B18-A20E-0CAA7F00EA2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CB1C9B-C94B-4809-BA81-9758B3E98A00}" type="slidenum">
              <a:rPr lang="en-US" altLang="zh-CN">
                <a:latin typeface="Garamond" panose="02020404030301010803" pitchFamily="18" charset="0"/>
              </a:rPr>
              <a:pPr/>
              <a:t>48</a:t>
            </a:fld>
            <a:endParaRPr lang="en-US" altLang="zh-CN">
              <a:latin typeface="Garamond" panose="02020404030301010803" pitchFamily="18" charset="0"/>
            </a:endParaRPr>
          </a:p>
        </p:txBody>
      </p:sp>
    </p:spTree>
    <p:extLst>
      <p:ext uri="{BB962C8B-B14F-4D97-AF65-F5344CB8AC3E}">
        <p14:creationId xmlns:p14="http://schemas.microsoft.com/office/powerpoint/2010/main" val="202960928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6D18756-1BED-43E9-B1F5-1B6A04D24263}"/>
              </a:ext>
            </a:extLst>
          </p:cNvPr>
          <p:cNvSpPr>
            <a:spLocks noGrp="1" noChangeArrowheads="1"/>
          </p:cNvSpPr>
          <p:nvPr>
            <p:ph type="title"/>
          </p:nvPr>
        </p:nvSpPr>
        <p:spPr/>
        <p:txBody>
          <a:bodyPr/>
          <a:lstStyle/>
          <a:p>
            <a:pPr eaLnBrk="1" hangingPunct="1"/>
            <a:r>
              <a:rPr lang="zh-CN" altLang="en-US"/>
              <a:t>主要内容</a:t>
            </a:r>
          </a:p>
        </p:txBody>
      </p:sp>
      <p:sp>
        <p:nvSpPr>
          <p:cNvPr id="103427" name="Rectangle 3">
            <a:extLst>
              <a:ext uri="{FF2B5EF4-FFF2-40B4-BE49-F238E27FC236}">
                <a16:creationId xmlns:a16="http://schemas.microsoft.com/office/drawing/2014/main" id="{F7B15CAB-44C3-4C40-A4E3-7BF74AA537A7}"/>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dirty="0">
                <a:solidFill>
                  <a:srgbClr val="FF0000"/>
                </a:solidFill>
              </a:rPr>
              <a:t>软件的需求问题</a:t>
            </a:r>
          </a:p>
          <a:p>
            <a:pPr marL="571500" indent="-571500">
              <a:buFont typeface="Wingdings" panose="05000000000000000000" pitchFamily="2" charset="2"/>
              <a:buAutoNum type="arabicPeriod"/>
            </a:pPr>
            <a:r>
              <a:rPr lang="zh-CN" altLang="en-US" dirty="0"/>
              <a:t>需求问题的原因分析</a:t>
            </a:r>
          </a:p>
          <a:p>
            <a:pPr marL="571500" indent="-571500">
              <a:buFont typeface="Wingdings" panose="05000000000000000000" pitchFamily="2" charset="2"/>
              <a:buAutoNum type="arabicPeriod"/>
            </a:pPr>
            <a:r>
              <a:rPr lang="zh-CN" altLang="en-US" dirty="0"/>
              <a:t>需求工程</a:t>
            </a:r>
          </a:p>
          <a:p>
            <a:pPr marL="571500" indent="-571500">
              <a:buFont typeface="Wingdings" panose="05000000000000000000" pitchFamily="2" charset="2"/>
              <a:buAutoNum type="arabicPeriod"/>
            </a:pPr>
            <a:r>
              <a:rPr lang="zh-CN" altLang="en-US" dirty="0"/>
              <a:t>需求工程师</a:t>
            </a:r>
          </a:p>
        </p:txBody>
      </p:sp>
      <p:sp>
        <p:nvSpPr>
          <p:cNvPr id="12292" name="灯片编号占位符 1">
            <a:extLst>
              <a:ext uri="{FF2B5EF4-FFF2-40B4-BE49-F238E27FC236}">
                <a16:creationId xmlns:a16="http://schemas.microsoft.com/office/drawing/2014/main" id="{648D126F-E19E-4CBF-AE95-F63C1C0440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269A4B-3E8B-4039-A3CA-A20EDD6CD1D0}" type="slidenum">
              <a:rPr lang="en-US" altLang="zh-CN">
                <a:latin typeface="Garamond" panose="02020404030301010803" pitchFamily="18" charset="0"/>
              </a:rPr>
              <a:pPr/>
              <a:t>49</a:t>
            </a:fld>
            <a:endParaRPr lang="en-US" altLang="zh-CN">
              <a:latin typeface="Garamond" panose="02020404030301010803" pitchFamily="18" charset="0"/>
            </a:endParaRPr>
          </a:p>
        </p:txBody>
      </p:sp>
    </p:spTree>
    <p:extLst>
      <p:ext uri="{BB962C8B-B14F-4D97-AF65-F5344CB8AC3E}">
        <p14:creationId xmlns:p14="http://schemas.microsoft.com/office/powerpoint/2010/main" val="1658212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3427">
                                            <p:txEl>
                                              <p:pRg st="0" end="0"/>
                                            </p:txEl>
                                          </p:spTgt>
                                        </p:tgtEl>
                                        <p:attrNameLst>
                                          <p:attrName>style.color</p:attrName>
                                        </p:attrNameLst>
                                      </p:cBhvr>
                                      <p:to>
                                        <a:srgbClr val="FD190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C7703409-E5A7-404E-B366-EEABCCA7EABF}"/>
              </a:ext>
            </a:extLst>
          </p:cNvPr>
          <p:cNvSpPr>
            <a:spLocks noGrp="1" noChangeArrowheads="1"/>
          </p:cNvSpPr>
          <p:nvPr>
            <p:ph type="title"/>
          </p:nvPr>
        </p:nvSpPr>
        <p:spPr/>
        <p:txBody>
          <a:bodyPr/>
          <a:lstStyle/>
          <a:p>
            <a:r>
              <a:rPr lang="en-US" altLang="zh-CN" sz="3600"/>
              <a:t>《Are requirements alive and kicking?》</a:t>
            </a:r>
            <a:endParaRPr lang="zh-CN" altLang="en-US" sz="3600"/>
          </a:p>
        </p:txBody>
      </p:sp>
      <p:sp>
        <p:nvSpPr>
          <p:cNvPr id="3" name="内容占位符 2">
            <a:extLst>
              <a:ext uri="{FF2B5EF4-FFF2-40B4-BE49-F238E27FC236}">
                <a16:creationId xmlns:a16="http://schemas.microsoft.com/office/drawing/2014/main" id="{2DA4ED9D-23E1-4D5E-9E0D-40C38F1D6D18}"/>
              </a:ext>
            </a:extLst>
          </p:cNvPr>
          <p:cNvSpPr>
            <a:spLocks noGrp="1"/>
          </p:cNvSpPr>
          <p:nvPr>
            <p:ph idx="1"/>
          </p:nvPr>
        </p:nvSpPr>
        <p:spPr/>
        <p:txBody>
          <a:bodyPr/>
          <a:lstStyle/>
          <a:p>
            <a:pPr>
              <a:defRPr/>
            </a:pPr>
            <a:r>
              <a:rPr lang="en-US" altLang="zh-CN" sz="2400" dirty="0"/>
              <a:t>03</a:t>
            </a:r>
            <a:r>
              <a:rPr lang="zh-CN" altLang="en-US" sz="2400" dirty="0"/>
              <a:t>年时，需求专家尚未意识到敏捷软件开发所带来的颠覆式变革</a:t>
            </a:r>
            <a:endParaRPr lang="en-US" altLang="zh-CN" sz="2400" dirty="0"/>
          </a:p>
          <a:p>
            <a:pPr>
              <a:defRPr/>
            </a:pPr>
            <a:endParaRPr lang="en-US" altLang="zh-CN" sz="1000" dirty="0"/>
          </a:p>
          <a:p>
            <a:pPr>
              <a:defRPr/>
            </a:pPr>
            <a:r>
              <a:rPr lang="zh-CN" altLang="en-US" sz="2400" dirty="0"/>
              <a:t>主流开发方式变化所带来的挑战与新需要：</a:t>
            </a:r>
            <a:endParaRPr lang="en-US" altLang="zh-CN" sz="2400" dirty="0"/>
          </a:p>
          <a:p>
            <a:pPr lvl="1">
              <a:defRPr/>
            </a:pPr>
            <a:r>
              <a:rPr lang="zh-CN" altLang="en-US" sz="2000" dirty="0"/>
              <a:t>分布式开发与外包导致团队交流困难</a:t>
            </a:r>
            <a:endParaRPr lang="en-US" altLang="zh-CN" sz="2000" dirty="0"/>
          </a:p>
          <a:p>
            <a:pPr lvl="1">
              <a:defRPr/>
            </a:pPr>
            <a:r>
              <a:rPr lang="zh-CN" altLang="en-US" sz="2000" dirty="0"/>
              <a:t>代码自动生成、自适应软件、安全攸关软件对需求质量的高要求</a:t>
            </a:r>
            <a:endParaRPr lang="en-US" altLang="zh-CN" sz="2000" dirty="0"/>
          </a:p>
          <a:p>
            <a:pPr lvl="1">
              <a:defRPr/>
            </a:pPr>
            <a:r>
              <a:rPr lang="zh-CN" altLang="en-US" sz="2000" dirty="0"/>
              <a:t>维护为主的软件主体活动影响需求管理</a:t>
            </a:r>
            <a:endParaRPr lang="en-US" altLang="zh-CN" sz="2000" dirty="0"/>
          </a:p>
          <a:p>
            <a:pPr>
              <a:defRPr/>
            </a:pPr>
            <a:endParaRPr lang="en-US" altLang="zh-CN" sz="1050" dirty="0"/>
          </a:p>
          <a:p>
            <a:pPr>
              <a:defRPr/>
            </a:pPr>
            <a:r>
              <a:rPr lang="zh-CN" altLang="en-US" sz="2400" dirty="0"/>
              <a:t>然而，</a:t>
            </a:r>
            <a:r>
              <a:rPr lang="zh-CN" altLang="en-US" sz="2400" dirty="0">
                <a:solidFill>
                  <a:srgbClr val="FF0000"/>
                </a:solidFill>
              </a:rPr>
              <a:t>需求依然是沟通客观世界与计算机世界的唯一渠道</a:t>
            </a:r>
            <a:endParaRPr lang="en-US" altLang="zh-CN" sz="2400" dirty="0">
              <a:solidFill>
                <a:srgbClr val="FF0000"/>
              </a:solidFill>
            </a:endParaRPr>
          </a:p>
          <a:p>
            <a:pPr lvl="1">
              <a:defRPr/>
            </a:pPr>
            <a:r>
              <a:rPr lang="zh-CN" altLang="en-US" sz="2000" dirty="0"/>
              <a:t>正式的需求文档、需求规约说明（</a:t>
            </a:r>
            <a:r>
              <a:rPr lang="en-US" altLang="zh-CN" sz="2000" dirty="0"/>
              <a:t>SRS</a:t>
            </a:r>
            <a:r>
              <a:rPr lang="zh-CN" altLang="en-US" sz="2000" dirty="0"/>
              <a:t>）逐渐较少出现</a:t>
            </a:r>
            <a:endParaRPr lang="en-US" altLang="zh-CN" sz="2000" dirty="0"/>
          </a:p>
          <a:p>
            <a:pPr lvl="1">
              <a:defRPr/>
            </a:pPr>
            <a:r>
              <a:rPr lang="zh-CN" altLang="en-US" sz="2000" dirty="0"/>
              <a:t>需求依然存在于其它类型的系统功能文档中：</a:t>
            </a:r>
            <a:r>
              <a:rPr lang="en-US" altLang="zh-CN" sz="2000" dirty="0"/>
              <a:t>“shall” statements, use cases, sketches, user stories, acceptance tests, formal logic, goal models, or state charts</a:t>
            </a:r>
            <a:endParaRPr lang="zh-CN" altLang="en-US" sz="2000" dirty="0"/>
          </a:p>
        </p:txBody>
      </p:sp>
      <p:sp>
        <p:nvSpPr>
          <p:cNvPr id="8196" name="灯片编号占位符 3">
            <a:extLst>
              <a:ext uri="{FF2B5EF4-FFF2-40B4-BE49-F238E27FC236}">
                <a16:creationId xmlns:a16="http://schemas.microsoft.com/office/drawing/2014/main" id="{BD79ECBC-2566-4F91-9674-8E67BF2145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731E7B-BE5F-423A-8B54-6A4AED5B1CA5}" type="slidenum">
              <a:rPr lang="en-US" altLang="zh-CN">
                <a:latin typeface="Garamond" panose="02020404030301010803" pitchFamily="18" charset="0"/>
              </a:rPr>
              <a:pPr/>
              <a:t>5</a:t>
            </a:fld>
            <a:endParaRPr lang="en-US" altLang="zh-CN">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43DAF894-2C71-4725-86AB-877356EB3ECF}"/>
              </a:ext>
            </a:extLst>
          </p:cNvPr>
          <p:cNvSpPr>
            <a:spLocks noGrp="1" noChangeArrowheads="1"/>
          </p:cNvSpPr>
          <p:nvPr>
            <p:ph type="title"/>
          </p:nvPr>
        </p:nvSpPr>
        <p:spPr/>
        <p:txBody>
          <a:bodyPr/>
          <a:lstStyle/>
          <a:p>
            <a:pPr eaLnBrk="1" hangingPunct="1"/>
            <a:r>
              <a:rPr lang="en-US" altLang="zh-CN" sz="3800"/>
              <a:t>1.1</a:t>
            </a:r>
            <a:r>
              <a:rPr lang="zh-CN" altLang="en-US" sz="3800"/>
              <a:t>软件需求技术的发展</a:t>
            </a:r>
            <a:br>
              <a:rPr lang="zh-CN" altLang="en-US" sz="3800"/>
            </a:br>
            <a:r>
              <a:rPr lang="en-US" altLang="zh-CN" sz="3800">
                <a:latin typeface="Arial" panose="020B0604020202020204" pitchFamily="34" charset="0"/>
              </a:rPr>
              <a:t>——</a:t>
            </a:r>
            <a:r>
              <a:rPr lang="zh-CN" altLang="en-US" sz="3800">
                <a:latin typeface="Arial" panose="020B0604020202020204" pitchFamily="34" charset="0"/>
              </a:rPr>
              <a:t>基本技术</a:t>
            </a:r>
            <a:endParaRPr lang="zh-CN" altLang="en-US" sz="3800"/>
          </a:p>
        </p:txBody>
      </p:sp>
      <p:graphicFrame>
        <p:nvGraphicFramePr>
          <p:cNvPr id="13315" name="Object 3">
            <a:extLst>
              <a:ext uri="{FF2B5EF4-FFF2-40B4-BE49-F238E27FC236}">
                <a16:creationId xmlns:a16="http://schemas.microsoft.com/office/drawing/2014/main" id="{58C756B9-37BF-4756-ABDE-C12184135DCC}"/>
              </a:ext>
            </a:extLst>
          </p:cNvPr>
          <p:cNvGraphicFramePr>
            <a:graphicFrameLocks noGrp="1" noChangeAspect="1"/>
          </p:cNvGraphicFramePr>
          <p:nvPr>
            <p:ph idx="1"/>
          </p:nvPr>
        </p:nvGraphicFramePr>
        <p:xfrm>
          <a:off x="2057400" y="2187575"/>
          <a:ext cx="7848600" cy="3348038"/>
        </p:xfrm>
        <a:graphic>
          <a:graphicData uri="http://schemas.openxmlformats.org/presentationml/2006/ole">
            <mc:AlternateContent xmlns:mc="http://schemas.openxmlformats.org/markup-compatibility/2006">
              <mc:Choice xmlns:v="urn:schemas-microsoft-com:vml" Requires="v">
                <p:oleObj spid="_x0000_s10248" name="Visio" r:id="rId3" imgW="5086636" imgH="2170671" progId="Visio.Drawing.11">
                  <p:embed/>
                </p:oleObj>
              </mc:Choice>
              <mc:Fallback>
                <p:oleObj name="Visio" r:id="rId3" imgW="5086636" imgH="2170671" progId="Visio.Drawing.11">
                  <p:embed/>
                  <p:pic>
                    <p:nvPicPr>
                      <p:cNvPr id="13315" name="Object 3">
                        <a:extLst>
                          <a:ext uri="{FF2B5EF4-FFF2-40B4-BE49-F238E27FC236}">
                            <a16:creationId xmlns:a16="http://schemas.microsoft.com/office/drawing/2014/main" id="{58C756B9-37BF-4756-ABDE-C12184135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87575"/>
                        <a:ext cx="7848600" cy="334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Box 3">
            <a:extLst>
              <a:ext uri="{FF2B5EF4-FFF2-40B4-BE49-F238E27FC236}">
                <a16:creationId xmlns:a16="http://schemas.microsoft.com/office/drawing/2014/main" id="{AC05E3EC-6216-43DF-8B39-F9E03316615D}"/>
              </a:ext>
            </a:extLst>
          </p:cNvPr>
          <p:cNvSpPr txBox="1">
            <a:spLocks noChangeArrowheads="1"/>
          </p:cNvSpPr>
          <p:nvPr/>
        </p:nvSpPr>
        <p:spPr bwMode="auto">
          <a:xfrm>
            <a:off x="2514601" y="1600201"/>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无需求处理</a:t>
            </a:r>
          </a:p>
        </p:txBody>
      </p:sp>
      <p:sp>
        <p:nvSpPr>
          <p:cNvPr id="13317" name="TextBox 4">
            <a:extLst>
              <a:ext uri="{FF2B5EF4-FFF2-40B4-BE49-F238E27FC236}">
                <a16:creationId xmlns:a16="http://schemas.microsoft.com/office/drawing/2014/main" id="{4E881A89-B34B-4512-B050-8E454BC76CB5}"/>
              </a:ext>
            </a:extLst>
          </p:cNvPr>
          <p:cNvSpPr txBox="1">
            <a:spLocks noChangeArrowheads="1"/>
          </p:cNvSpPr>
          <p:nvPr/>
        </p:nvSpPr>
        <p:spPr bwMode="auto">
          <a:xfrm>
            <a:off x="4475164" y="2057401"/>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草图分析</a:t>
            </a:r>
          </a:p>
        </p:txBody>
      </p:sp>
      <p:sp>
        <p:nvSpPr>
          <p:cNvPr id="13318" name="TextBox 5">
            <a:extLst>
              <a:ext uri="{FF2B5EF4-FFF2-40B4-BE49-F238E27FC236}">
                <a16:creationId xmlns:a16="http://schemas.microsoft.com/office/drawing/2014/main" id="{58A0B1BB-2C87-4DC8-B952-03433024C8A5}"/>
              </a:ext>
            </a:extLst>
          </p:cNvPr>
          <p:cNvSpPr txBox="1">
            <a:spLocks noChangeArrowheads="1"/>
          </p:cNvSpPr>
          <p:nvPr/>
        </p:nvSpPr>
        <p:spPr bwMode="auto">
          <a:xfrm>
            <a:off x="6019801" y="2057400"/>
            <a:ext cx="1781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需求分析</a:t>
            </a:r>
            <a:endParaRPr lang="en-US" altLang="zh-CN" sz="2800">
              <a:solidFill>
                <a:srgbClr val="FF0000"/>
              </a:solidFill>
            </a:endParaRPr>
          </a:p>
          <a:p>
            <a:pPr eaLnBrk="1" hangingPunct="1">
              <a:spcBef>
                <a:spcPct val="0"/>
              </a:spcBef>
              <a:buClrTx/>
              <a:buSzTx/>
              <a:buFontTx/>
              <a:buNone/>
            </a:pPr>
            <a:r>
              <a:rPr lang="en-US" altLang="zh-CN" sz="2800">
                <a:solidFill>
                  <a:srgbClr val="FF0000"/>
                </a:solidFill>
              </a:rPr>
              <a:t>DFD/ERD</a:t>
            </a:r>
            <a:endParaRPr lang="zh-CN" altLang="en-US" sz="2800">
              <a:solidFill>
                <a:srgbClr val="FF0000"/>
              </a:solidFill>
            </a:endParaRPr>
          </a:p>
        </p:txBody>
      </p:sp>
      <p:sp>
        <p:nvSpPr>
          <p:cNvPr id="13319" name="TextBox 6">
            <a:extLst>
              <a:ext uri="{FF2B5EF4-FFF2-40B4-BE49-F238E27FC236}">
                <a16:creationId xmlns:a16="http://schemas.microsoft.com/office/drawing/2014/main" id="{F7198D12-3D01-4410-A59D-342B892CE740}"/>
              </a:ext>
            </a:extLst>
          </p:cNvPr>
          <p:cNvSpPr txBox="1">
            <a:spLocks noChangeArrowheads="1"/>
          </p:cNvSpPr>
          <p:nvPr/>
        </p:nvSpPr>
        <p:spPr bwMode="auto">
          <a:xfrm>
            <a:off x="7696200" y="2667000"/>
            <a:ext cx="1620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需求分析</a:t>
            </a:r>
            <a:endParaRPr lang="en-US" altLang="zh-CN" sz="2800">
              <a:solidFill>
                <a:srgbClr val="FF0000"/>
              </a:solidFill>
            </a:endParaRPr>
          </a:p>
          <a:p>
            <a:pPr eaLnBrk="1" hangingPunct="1">
              <a:spcBef>
                <a:spcPct val="0"/>
              </a:spcBef>
              <a:buClrTx/>
              <a:buSzTx/>
              <a:buFontTx/>
              <a:buNone/>
            </a:pPr>
            <a:r>
              <a:rPr lang="zh-CN" altLang="en-US" sz="2800">
                <a:solidFill>
                  <a:srgbClr val="FF0000"/>
                </a:solidFill>
              </a:rPr>
              <a:t>面向对象</a:t>
            </a:r>
          </a:p>
        </p:txBody>
      </p:sp>
      <p:sp>
        <p:nvSpPr>
          <p:cNvPr id="2" name="矩形 1">
            <a:extLst>
              <a:ext uri="{FF2B5EF4-FFF2-40B4-BE49-F238E27FC236}">
                <a16:creationId xmlns:a16="http://schemas.microsoft.com/office/drawing/2014/main" id="{B7A7BB78-CC21-499B-ABA3-281C4A944503}"/>
              </a:ext>
            </a:extLst>
          </p:cNvPr>
          <p:cNvSpPr/>
          <p:nvPr/>
        </p:nvSpPr>
        <p:spPr>
          <a:xfrm>
            <a:off x="5284788" y="5418138"/>
            <a:ext cx="4545012" cy="128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t>计算能力增强，应用领域愈发广泛，更加关注现实世界中的领域知识如何投射进计算机世界</a:t>
            </a:r>
          </a:p>
        </p:txBody>
      </p:sp>
      <p:sp>
        <p:nvSpPr>
          <p:cNvPr id="13321" name="灯片编号占位符 2">
            <a:extLst>
              <a:ext uri="{FF2B5EF4-FFF2-40B4-BE49-F238E27FC236}">
                <a16:creationId xmlns:a16="http://schemas.microsoft.com/office/drawing/2014/main" id="{33618E82-6471-4367-A92B-2C5BD29C1FF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0775A-4796-43A4-B16B-762506513AAF}" type="slidenum">
              <a:rPr lang="en-US" altLang="zh-CN">
                <a:latin typeface="Garamond" panose="02020404030301010803" pitchFamily="18" charset="0"/>
              </a:rPr>
              <a:pPr/>
              <a:t>50</a:t>
            </a:fld>
            <a:endParaRPr lang="en-US" altLang="zh-CN">
              <a:latin typeface="Garamond" panose="02020404030301010803" pitchFamily="18" charset="0"/>
            </a:endParaRPr>
          </a:p>
        </p:txBody>
      </p:sp>
    </p:spTree>
    <p:extLst>
      <p:ext uri="{BB962C8B-B14F-4D97-AF65-F5344CB8AC3E}">
        <p14:creationId xmlns:p14="http://schemas.microsoft.com/office/powerpoint/2010/main" val="762580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52C1601-5653-4F76-8DAA-962F9AA91F13}"/>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Standish Group 1995</a:t>
            </a:r>
          </a:p>
        </p:txBody>
      </p:sp>
      <p:sp>
        <p:nvSpPr>
          <p:cNvPr id="14339" name="Rectangle 5">
            <a:extLst>
              <a:ext uri="{FF2B5EF4-FFF2-40B4-BE49-F238E27FC236}">
                <a16:creationId xmlns:a16="http://schemas.microsoft.com/office/drawing/2014/main" id="{C11C67EA-604B-4DF5-9749-5FD97BB17A8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0" name="Object 4">
            <a:extLst>
              <a:ext uri="{FF2B5EF4-FFF2-40B4-BE49-F238E27FC236}">
                <a16:creationId xmlns:a16="http://schemas.microsoft.com/office/drawing/2014/main" id="{AB7AB74B-7BB9-4EF1-B4A9-4D1AE220354F}"/>
              </a:ext>
            </a:extLst>
          </p:cNvPr>
          <p:cNvGraphicFramePr>
            <a:graphicFrameLocks noChangeAspect="1"/>
          </p:cNvGraphicFramePr>
          <p:nvPr/>
        </p:nvGraphicFramePr>
        <p:xfrm>
          <a:off x="1600200" y="3276601"/>
          <a:ext cx="4419600" cy="3490913"/>
        </p:xfrm>
        <a:graphic>
          <a:graphicData uri="http://schemas.openxmlformats.org/presentationml/2006/ole">
            <mc:AlternateContent xmlns:mc="http://schemas.openxmlformats.org/markup-compatibility/2006">
              <mc:Choice xmlns:v="urn:schemas-microsoft-com:vml" Requires="v">
                <p:oleObj spid="_x0000_s11278" name="图表" r:id="rId3" imgW="2247881" imgH="1775422" progId="MSGraph.Chart.8">
                  <p:embed/>
                </p:oleObj>
              </mc:Choice>
              <mc:Fallback>
                <p:oleObj name="图表" r:id="rId3" imgW="2247881" imgH="1775422" progId="MSGraph.Chart.8">
                  <p:embed/>
                  <p:pic>
                    <p:nvPicPr>
                      <p:cNvPr id="14340" name="Object 4">
                        <a:extLst>
                          <a:ext uri="{FF2B5EF4-FFF2-40B4-BE49-F238E27FC236}">
                            <a16:creationId xmlns:a16="http://schemas.microsoft.com/office/drawing/2014/main" id="{AB7AB74B-7BB9-4EF1-B4A9-4D1AE2203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76601"/>
                        <a:ext cx="44196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7">
            <a:extLst>
              <a:ext uri="{FF2B5EF4-FFF2-40B4-BE49-F238E27FC236}">
                <a16:creationId xmlns:a16="http://schemas.microsoft.com/office/drawing/2014/main" id="{F085107D-D6A1-4F8F-AECF-AB8269D6DADF}"/>
              </a:ext>
            </a:extLst>
          </p:cNvPr>
          <p:cNvSpPr>
            <a:spLocks noChangeArrowheads="1"/>
          </p:cNvSpPr>
          <p:nvPr/>
        </p:nvSpPr>
        <p:spPr bwMode="auto">
          <a:xfrm>
            <a:off x="1524001" y="23727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4342" name="Object 6">
            <a:extLst>
              <a:ext uri="{FF2B5EF4-FFF2-40B4-BE49-F238E27FC236}">
                <a16:creationId xmlns:a16="http://schemas.microsoft.com/office/drawing/2014/main" id="{DACE1C35-7AC6-413D-83D6-A992862C5F46}"/>
              </a:ext>
            </a:extLst>
          </p:cNvPr>
          <p:cNvGraphicFramePr>
            <a:graphicFrameLocks noChangeAspect="1"/>
          </p:cNvGraphicFramePr>
          <p:nvPr/>
        </p:nvGraphicFramePr>
        <p:xfrm>
          <a:off x="5791200" y="3505200"/>
          <a:ext cx="4495800" cy="2992438"/>
        </p:xfrm>
        <a:graphic>
          <a:graphicData uri="http://schemas.openxmlformats.org/presentationml/2006/ole">
            <mc:AlternateContent xmlns:mc="http://schemas.openxmlformats.org/markup-compatibility/2006">
              <mc:Choice xmlns:v="urn:schemas-microsoft-com:vml" Requires="v">
                <p:oleObj spid="_x0000_s11279" name="图表" r:id="rId5" imgW="2621128" imgH="1745018" progId="MSGraph.Chart.8">
                  <p:embed/>
                </p:oleObj>
              </mc:Choice>
              <mc:Fallback>
                <p:oleObj name="图表" r:id="rId5" imgW="2621128" imgH="1745018" progId="MSGraph.Chart.8">
                  <p:embed/>
                  <p:pic>
                    <p:nvPicPr>
                      <p:cNvPr id="14342" name="Object 6">
                        <a:extLst>
                          <a:ext uri="{FF2B5EF4-FFF2-40B4-BE49-F238E27FC236}">
                            <a16:creationId xmlns:a16="http://schemas.microsoft.com/office/drawing/2014/main" id="{DACE1C35-7AC6-413D-83D6-A992862C5F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505200"/>
                        <a:ext cx="44958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8">
            <a:extLst>
              <a:ext uri="{FF2B5EF4-FFF2-40B4-BE49-F238E27FC236}">
                <a16:creationId xmlns:a16="http://schemas.microsoft.com/office/drawing/2014/main" id="{28134E47-96DC-4DFB-847F-66B9B980402E}"/>
              </a:ext>
            </a:extLst>
          </p:cNvPr>
          <p:cNvSpPr>
            <a:spLocks noGrp="1" noChangeArrowheads="1"/>
          </p:cNvSpPr>
          <p:nvPr>
            <p:ph type="body" idx="1"/>
          </p:nvPr>
        </p:nvSpPr>
        <p:spPr/>
        <p:txBody>
          <a:bodyPr/>
          <a:lstStyle/>
          <a:p>
            <a:pPr eaLnBrk="1" hangingPunct="1"/>
            <a:r>
              <a:rPr lang="en-US" altLang="zh-CN" sz="2200"/>
              <a:t>365</a:t>
            </a:r>
            <a:r>
              <a:rPr lang="zh-CN" altLang="en-US" sz="2200"/>
              <a:t>家公司的</a:t>
            </a:r>
            <a:r>
              <a:rPr lang="en-US" altLang="zh-CN" sz="2200"/>
              <a:t>8380</a:t>
            </a:r>
            <a:r>
              <a:rPr lang="zh-CN" altLang="en-US" sz="2200"/>
              <a:t>个项目</a:t>
            </a:r>
          </a:p>
          <a:p>
            <a:pPr lvl="1" eaLnBrk="1" hangingPunct="1"/>
            <a:r>
              <a:rPr lang="zh-CN" altLang="en-US" sz="2000"/>
              <a:t>成功项目</a:t>
            </a:r>
            <a:r>
              <a:rPr lang="en-US" altLang="zh-CN" sz="2000"/>
              <a:t>Success</a:t>
            </a:r>
            <a:r>
              <a:rPr lang="zh-CN" altLang="en-US" sz="2000"/>
              <a:t>：在预计的时间之内，在预算的成本之下，完成预期的所有功能</a:t>
            </a:r>
          </a:p>
          <a:p>
            <a:pPr lvl="1" eaLnBrk="1" hangingPunct="1"/>
            <a:r>
              <a:rPr lang="zh-CN" altLang="en-US" sz="2000"/>
              <a:t>问题项目</a:t>
            </a:r>
            <a:r>
              <a:rPr lang="en-US" altLang="zh-CN" sz="2000"/>
              <a:t>Challenged</a:t>
            </a:r>
            <a:r>
              <a:rPr lang="zh-CN" altLang="en-US" sz="2000"/>
              <a:t>：已经完成，软件产品能够正常工作，但在生产中或者超支，或者超期，或者实现的功能不全</a:t>
            </a:r>
          </a:p>
          <a:p>
            <a:pPr lvl="1" eaLnBrk="1" hangingPunct="1"/>
            <a:r>
              <a:rPr lang="zh-CN" altLang="en-US" sz="2000"/>
              <a:t>失败项目</a:t>
            </a:r>
            <a:r>
              <a:rPr lang="en-US" altLang="zh-CN" sz="2000"/>
              <a:t>Impaired</a:t>
            </a:r>
            <a:r>
              <a:rPr lang="zh-CN" altLang="en-US" sz="2000"/>
              <a:t>：因无法进行而被中途撤销，或者最终产品无法提交使用</a:t>
            </a:r>
          </a:p>
        </p:txBody>
      </p:sp>
      <p:sp>
        <p:nvSpPr>
          <p:cNvPr id="14344" name="灯片编号占位符 1">
            <a:extLst>
              <a:ext uri="{FF2B5EF4-FFF2-40B4-BE49-F238E27FC236}">
                <a16:creationId xmlns:a16="http://schemas.microsoft.com/office/drawing/2014/main" id="{C558935D-0FC4-48DC-9132-44818024F3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ABCC83-F2B4-4E88-8622-600A58C4C460}" type="slidenum">
              <a:rPr lang="en-US" altLang="zh-CN">
                <a:latin typeface="Garamond" panose="02020404030301010803" pitchFamily="18" charset="0"/>
              </a:rPr>
              <a:pPr/>
              <a:t>51</a:t>
            </a:fld>
            <a:endParaRPr lang="en-US" altLang="zh-CN">
              <a:latin typeface="Garamond" panose="02020404030301010803" pitchFamily="18" charset="0"/>
            </a:endParaRPr>
          </a:p>
        </p:txBody>
      </p:sp>
    </p:spTree>
    <p:extLst>
      <p:ext uri="{BB962C8B-B14F-4D97-AF65-F5344CB8AC3E}">
        <p14:creationId xmlns:p14="http://schemas.microsoft.com/office/powerpoint/2010/main" val="2059749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89385C-9D2F-47CB-9186-4E0706136351}"/>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 Standish Group 1995</a:t>
            </a:r>
          </a:p>
        </p:txBody>
      </p:sp>
      <p:sp>
        <p:nvSpPr>
          <p:cNvPr id="15363" name="Rectangle 3">
            <a:extLst>
              <a:ext uri="{FF2B5EF4-FFF2-40B4-BE49-F238E27FC236}">
                <a16:creationId xmlns:a16="http://schemas.microsoft.com/office/drawing/2014/main" id="{93F628BE-D7D8-4E45-9A36-D29628948304}"/>
              </a:ext>
            </a:extLst>
          </p:cNvPr>
          <p:cNvSpPr>
            <a:spLocks noGrp="1" noChangeArrowheads="1"/>
          </p:cNvSpPr>
          <p:nvPr>
            <p:ph type="body" idx="1"/>
          </p:nvPr>
        </p:nvSpPr>
        <p:spPr/>
        <p:txBody>
          <a:bodyPr/>
          <a:lstStyle/>
          <a:p>
            <a:pPr eaLnBrk="1" hangingPunct="1"/>
            <a:r>
              <a:rPr lang="zh-CN" altLang="en-US"/>
              <a:t>大公司开发项目的平均成本是</a:t>
            </a:r>
            <a:r>
              <a:rPr lang="en-US" altLang="zh-CN"/>
              <a:t>232.2</a:t>
            </a:r>
            <a:r>
              <a:rPr lang="zh-CN" altLang="en-US"/>
              <a:t>万美元，中等公司是</a:t>
            </a:r>
            <a:r>
              <a:rPr lang="en-US" altLang="zh-CN"/>
              <a:t>133.1</a:t>
            </a:r>
            <a:r>
              <a:rPr lang="zh-CN" altLang="en-US"/>
              <a:t>万美元，小型公司是</a:t>
            </a:r>
            <a:r>
              <a:rPr lang="en-US" altLang="zh-CN"/>
              <a:t>43.4</a:t>
            </a:r>
            <a:r>
              <a:rPr lang="zh-CN" altLang="en-US"/>
              <a:t>万美元</a:t>
            </a:r>
          </a:p>
          <a:p>
            <a:pPr eaLnBrk="1" hangingPunct="1"/>
            <a:r>
              <a:rPr lang="zh-CN" altLang="en-US"/>
              <a:t>大约</a:t>
            </a:r>
            <a:r>
              <a:rPr lang="en-US" altLang="zh-CN"/>
              <a:t>31</a:t>
            </a:r>
            <a:r>
              <a:rPr lang="zh-CN" altLang="en-US"/>
              <a:t>％的项目在完成之前被取消，</a:t>
            </a:r>
            <a:r>
              <a:rPr lang="en-US" altLang="zh-CN"/>
              <a:t>52.7</a:t>
            </a:r>
            <a:r>
              <a:rPr lang="zh-CN" altLang="en-US"/>
              <a:t>％的项目成本是原来预算的</a:t>
            </a:r>
            <a:r>
              <a:rPr lang="en-US" altLang="zh-CN"/>
              <a:t>189%</a:t>
            </a:r>
          </a:p>
          <a:p>
            <a:pPr eaLnBrk="1" hangingPunct="1"/>
            <a:r>
              <a:rPr lang="zh-CN" altLang="en-US"/>
              <a:t>大公司</a:t>
            </a:r>
            <a:r>
              <a:rPr lang="en-US" altLang="zh-CN"/>
              <a:t>9%</a:t>
            </a:r>
            <a:r>
              <a:rPr lang="zh-CN" altLang="en-US"/>
              <a:t>按预算交付，小公司</a:t>
            </a:r>
            <a:r>
              <a:rPr lang="en-US" altLang="zh-CN"/>
              <a:t>16%</a:t>
            </a:r>
            <a:r>
              <a:rPr lang="zh-CN" altLang="en-US"/>
              <a:t>按预算交付</a:t>
            </a:r>
          </a:p>
        </p:txBody>
      </p:sp>
      <p:sp>
        <p:nvSpPr>
          <p:cNvPr id="15364" name="灯片编号占位符 1">
            <a:extLst>
              <a:ext uri="{FF2B5EF4-FFF2-40B4-BE49-F238E27FC236}">
                <a16:creationId xmlns:a16="http://schemas.microsoft.com/office/drawing/2014/main" id="{F248868E-4492-4B57-95AE-74548868E5A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38CBBE-7BD5-4301-8CA0-A370AB5A6E03}" type="slidenum">
              <a:rPr lang="en-US" altLang="zh-CN">
                <a:latin typeface="Garamond" panose="02020404030301010803" pitchFamily="18" charset="0"/>
              </a:rPr>
              <a:pPr/>
              <a:t>52</a:t>
            </a:fld>
            <a:endParaRPr lang="en-US" altLang="zh-CN">
              <a:latin typeface="Garamond" panose="02020404030301010803" pitchFamily="18" charset="0"/>
            </a:endParaRPr>
          </a:p>
        </p:txBody>
      </p:sp>
    </p:spTree>
    <p:extLst>
      <p:ext uri="{BB962C8B-B14F-4D97-AF65-F5344CB8AC3E}">
        <p14:creationId xmlns:p14="http://schemas.microsoft.com/office/powerpoint/2010/main" val="3287153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6">
            <a:extLst>
              <a:ext uri="{FF2B5EF4-FFF2-40B4-BE49-F238E27FC236}">
                <a16:creationId xmlns:a16="http://schemas.microsoft.com/office/drawing/2014/main" id="{9C46F705-22F5-4257-B6D5-BAA28D9DDE03}"/>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latin typeface="Arial" panose="020B0604020202020204" pitchFamily="34" charset="0"/>
              </a:rPr>
              <a:t>成功项目</a:t>
            </a:r>
            <a:r>
              <a:rPr lang="zh-CN" altLang="en-US" sz="3400"/>
              <a:t>影响因素</a:t>
            </a:r>
            <a:r>
              <a:rPr lang="en-US" altLang="zh-CN" sz="3400"/>
              <a:t>[Standish Group 1995]</a:t>
            </a:r>
          </a:p>
        </p:txBody>
      </p:sp>
      <p:graphicFrame>
        <p:nvGraphicFramePr>
          <p:cNvPr id="68671" name="Group 63">
            <a:extLst>
              <a:ext uri="{FF2B5EF4-FFF2-40B4-BE49-F238E27FC236}">
                <a16:creationId xmlns:a16="http://schemas.microsoft.com/office/drawing/2014/main" id="{505CC512-B81C-46B4-A307-8FC5DD3579C7}"/>
              </a:ext>
            </a:extLst>
          </p:cNvPr>
          <p:cNvGraphicFramePr>
            <a:graphicFrameLocks noGrp="1"/>
          </p:cNvGraphicFramePr>
          <p:nvPr>
            <p:ph idx="1"/>
          </p:nvPr>
        </p:nvGraphicFramePr>
        <p:xfrm>
          <a:off x="1981200" y="1371600"/>
          <a:ext cx="8229600" cy="4810126"/>
        </p:xfrm>
        <a:graphic>
          <a:graphicData uri="http://schemas.openxmlformats.org/drawingml/2006/table">
            <a:tbl>
              <a:tblPr/>
              <a:tblGrid>
                <a:gridCol w="601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成功项目的影响要素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影响指数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用户参与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15.9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高层管理支持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13.9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清晰的需求说明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13.0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正确的项目计划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9.6</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切合实际的期望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8.2</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细化的项目里程碑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7.7</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员工能力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7.2</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主人翁精神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5.3</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清晰的目标和前景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2.9</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努力工作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2.4</a:t>
                      </a: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其他</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13.9</a:t>
                      </a:r>
                      <a:r>
                        <a:rPr kumimoji="0" lang="zh-CN" altLang="en-US" sz="18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428" name="灯片编号占位符 1">
            <a:extLst>
              <a:ext uri="{FF2B5EF4-FFF2-40B4-BE49-F238E27FC236}">
                <a16:creationId xmlns:a16="http://schemas.microsoft.com/office/drawing/2014/main" id="{4186B636-8019-47DC-BAEC-8808B0F69A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121C73-7837-42A0-BF74-7DCDDEB4820A}" type="slidenum">
              <a:rPr lang="en-US" altLang="zh-CN">
                <a:latin typeface="Garamond" panose="02020404030301010803" pitchFamily="18" charset="0"/>
              </a:rPr>
              <a:pPr/>
              <a:t>53</a:t>
            </a:fld>
            <a:endParaRPr lang="en-US" altLang="zh-CN">
              <a:latin typeface="Garamond" panose="02020404030301010803" pitchFamily="18" charset="0"/>
            </a:endParaRPr>
          </a:p>
        </p:txBody>
      </p:sp>
      <p:sp>
        <p:nvSpPr>
          <p:cNvPr id="2" name="矩形 1">
            <a:extLst>
              <a:ext uri="{FF2B5EF4-FFF2-40B4-BE49-F238E27FC236}">
                <a16:creationId xmlns:a16="http://schemas.microsoft.com/office/drawing/2014/main" id="{9A03F6E4-A176-43D5-9178-D0870C8CE202}"/>
              </a:ext>
            </a:extLst>
          </p:cNvPr>
          <p:cNvSpPr/>
          <p:nvPr/>
        </p:nvSpPr>
        <p:spPr>
          <a:xfrm>
            <a:off x="1981200" y="1752600"/>
            <a:ext cx="8153400" cy="1219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0A1A7A08-AC95-40E3-A916-62EF27CE468F}"/>
              </a:ext>
            </a:extLst>
          </p:cNvPr>
          <p:cNvSpPr/>
          <p:nvPr/>
        </p:nvSpPr>
        <p:spPr>
          <a:xfrm>
            <a:off x="1981200" y="3429000"/>
            <a:ext cx="8153400" cy="3810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854D441F-6B57-479B-86AA-F66891FE7413}"/>
              </a:ext>
            </a:extLst>
          </p:cNvPr>
          <p:cNvSpPr/>
          <p:nvPr/>
        </p:nvSpPr>
        <p:spPr>
          <a:xfrm>
            <a:off x="1981200" y="4983164"/>
            <a:ext cx="8153400" cy="427037"/>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139095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6">
            <a:extLst>
              <a:ext uri="{FF2B5EF4-FFF2-40B4-BE49-F238E27FC236}">
                <a16:creationId xmlns:a16="http://schemas.microsoft.com/office/drawing/2014/main" id="{A89AC3F2-542A-4978-ABDA-A92F3750A35C}"/>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t>问题项目影响因素</a:t>
            </a:r>
            <a:r>
              <a:rPr lang="en-US" altLang="zh-CN" sz="3400"/>
              <a:t>[Standish Group 1995]</a:t>
            </a:r>
          </a:p>
        </p:txBody>
      </p:sp>
      <p:graphicFrame>
        <p:nvGraphicFramePr>
          <p:cNvPr id="71737" name="Group 57">
            <a:extLst>
              <a:ext uri="{FF2B5EF4-FFF2-40B4-BE49-F238E27FC236}">
                <a16:creationId xmlns:a16="http://schemas.microsoft.com/office/drawing/2014/main" id="{5F2E3BCA-6E39-4A03-9C19-2C372BC365E5}"/>
              </a:ext>
            </a:extLst>
          </p:cNvPr>
          <p:cNvGraphicFramePr>
            <a:graphicFrameLocks noGrp="1"/>
          </p:cNvGraphicFramePr>
          <p:nvPr>
            <p:ph idx="1"/>
          </p:nvPr>
        </p:nvGraphicFramePr>
        <p:xfrm>
          <a:off x="1981200" y="1447800"/>
          <a:ext cx="8229600" cy="4754592"/>
        </p:xfrm>
        <a:graphic>
          <a:graphicData uri="http://schemas.openxmlformats.org/drawingml/2006/table">
            <a:tbl>
              <a:tblPr/>
              <a:tblGrid>
                <a:gridCol w="6324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问题项目的影响要素</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影响指数</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缺少用户输入</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12.8</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不完整的需求说明</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需求变化</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11.8</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缺乏高层管理支持</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7.5</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技术能力不足</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7.0</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缺乏资源</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6.4</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不切实际的期望</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目标不清晰</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不现实的时间要求</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新技术的影响</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3.7</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其他</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23.0</a:t>
                      </a:r>
                      <a:r>
                        <a:rPr kumimoji="0" lang="zh-CN" altLang="en-US" sz="2000" b="0" i="0" u="none" strike="noStrike" cap="none" normalizeH="0" baseline="0" dirty="0">
                          <a:ln>
                            <a:noFill/>
                          </a:ln>
                          <a:solidFill>
                            <a:schemeClr val="tx1"/>
                          </a:solidFill>
                          <a:effectLst/>
                          <a:latin typeface="Arial"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7452" name="灯片编号占位符 1">
            <a:extLst>
              <a:ext uri="{FF2B5EF4-FFF2-40B4-BE49-F238E27FC236}">
                <a16:creationId xmlns:a16="http://schemas.microsoft.com/office/drawing/2014/main" id="{BEB1ECE6-40D5-48D8-840E-06B5CE1467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6B9207-482D-49E9-A5E8-BE06C514BF86}" type="slidenum">
              <a:rPr lang="en-US" altLang="zh-CN">
                <a:latin typeface="Garamond" panose="02020404030301010803" pitchFamily="18" charset="0"/>
              </a:rPr>
              <a:pPr/>
              <a:t>54</a:t>
            </a:fld>
            <a:endParaRPr lang="en-US" altLang="zh-CN">
              <a:latin typeface="Garamond" panose="02020404030301010803" pitchFamily="18" charset="0"/>
            </a:endParaRPr>
          </a:p>
        </p:txBody>
      </p:sp>
      <p:sp>
        <p:nvSpPr>
          <p:cNvPr id="5" name="矩形 4">
            <a:extLst>
              <a:ext uri="{FF2B5EF4-FFF2-40B4-BE49-F238E27FC236}">
                <a16:creationId xmlns:a16="http://schemas.microsoft.com/office/drawing/2014/main" id="{EAC5287E-DEC9-4A03-8586-C4CD62DBAB37}"/>
              </a:ext>
            </a:extLst>
          </p:cNvPr>
          <p:cNvSpPr/>
          <p:nvPr/>
        </p:nvSpPr>
        <p:spPr>
          <a:xfrm>
            <a:off x="1981200" y="1828800"/>
            <a:ext cx="8229600" cy="1600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B64D99E1-FDE7-4916-BCD0-DE70F85BD230}"/>
              </a:ext>
            </a:extLst>
          </p:cNvPr>
          <p:cNvSpPr/>
          <p:nvPr/>
        </p:nvSpPr>
        <p:spPr>
          <a:xfrm>
            <a:off x="1981200" y="4191000"/>
            <a:ext cx="8229600" cy="8382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74017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B755545-1D69-4C74-AF6A-CAB4E16CF002}"/>
              </a:ext>
            </a:extLst>
          </p:cNvPr>
          <p:cNvSpPr>
            <a:spLocks noGrp="1" noChangeArrowheads="1"/>
          </p:cNvSpPr>
          <p:nvPr>
            <p:ph type="title"/>
          </p:nvPr>
        </p:nvSpPr>
        <p:spPr/>
        <p:txBody>
          <a:bodyPr/>
          <a:lstStyle/>
          <a:p>
            <a:pPr eaLnBrk="1" hangingPunct="1"/>
            <a:r>
              <a:rPr lang="en-US" altLang="zh-CN" sz="3400"/>
              <a:t>90</a:t>
            </a:r>
            <a:r>
              <a:rPr lang="zh-CN" altLang="en-US" sz="3400"/>
              <a:t>年代的软件生产状况调查</a:t>
            </a:r>
            <a:r>
              <a:rPr lang="en-US" altLang="zh-CN" sz="3400">
                <a:latin typeface="Arial" panose="020B0604020202020204" pitchFamily="34" charset="0"/>
              </a:rPr>
              <a:t>——</a:t>
            </a:r>
            <a:r>
              <a:rPr lang="zh-CN" altLang="en-US" sz="3400">
                <a:latin typeface="Arial" panose="020B0604020202020204" pitchFamily="34" charset="0"/>
              </a:rPr>
              <a:t>失败项目</a:t>
            </a:r>
            <a:r>
              <a:rPr lang="zh-CN" altLang="en-US" sz="3400"/>
              <a:t>影响因素</a:t>
            </a:r>
            <a:r>
              <a:rPr lang="en-US" altLang="zh-CN" sz="3400"/>
              <a:t>[Standish Group 1995]</a:t>
            </a:r>
          </a:p>
        </p:txBody>
      </p:sp>
      <p:graphicFrame>
        <p:nvGraphicFramePr>
          <p:cNvPr id="70716" name="Group 60">
            <a:extLst>
              <a:ext uri="{FF2B5EF4-FFF2-40B4-BE49-F238E27FC236}">
                <a16:creationId xmlns:a16="http://schemas.microsoft.com/office/drawing/2014/main" id="{EB8D2E6C-1F86-49C1-A7B7-8B1536B0DA37}"/>
              </a:ext>
            </a:extLst>
          </p:cNvPr>
          <p:cNvGraphicFramePr>
            <a:graphicFrameLocks noGrp="1"/>
          </p:cNvGraphicFramePr>
          <p:nvPr>
            <p:ph idx="1"/>
          </p:nvPr>
        </p:nvGraphicFramePr>
        <p:xfrm>
          <a:off x="1981200" y="1371601"/>
          <a:ext cx="8229600" cy="478790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失败项目的影响要素</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影响指数</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不完整的需求说明</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13.1</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缺少用户输入</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12.4</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缺乏资源</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10.6</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不切实际的期望</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缺乏高层管理支持</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需求变化</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8.7</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缺乏计划</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8.1</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额外的无用功能</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7.5</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缺乏</a:t>
                      </a:r>
                      <a:r>
                        <a:rPr kumimoji="0" lang="en-US" altLang="zh-CN" sz="2000" b="0" i="0" u="none" strike="noStrike" cap="none" normalizeH="0" baseline="0">
                          <a:ln>
                            <a:noFill/>
                          </a:ln>
                          <a:solidFill>
                            <a:schemeClr val="tx1"/>
                          </a:solidFill>
                          <a:effectLst/>
                          <a:latin typeface="Arial" charset="0"/>
                          <a:ea typeface="宋体" pitchFamily="2" charset="-122"/>
                        </a:rPr>
                        <a:t>IT</a:t>
                      </a:r>
                      <a:r>
                        <a:rPr kumimoji="0" lang="zh-CN" altLang="en-US" sz="2000" b="0" i="0" u="none" strike="noStrike" cap="none" normalizeH="0" baseline="0">
                          <a:ln>
                            <a:noFill/>
                          </a:ln>
                          <a:solidFill>
                            <a:schemeClr val="tx1"/>
                          </a:solidFill>
                          <a:effectLst/>
                          <a:latin typeface="Arial" charset="0"/>
                          <a:ea typeface="宋体" pitchFamily="2" charset="-122"/>
                        </a:rPr>
                        <a:t>管理</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6.2</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技术能力不足</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4.3</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其他</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9.9</a:t>
                      </a:r>
                      <a:r>
                        <a:rPr kumimoji="0" lang="zh-CN" altLang="en-US" sz="2000" b="0" i="0" u="none" strike="noStrike" cap="none" normalizeH="0" baseline="0">
                          <a:ln>
                            <a:noFill/>
                          </a:ln>
                          <a:solidFill>
                            <a:schemeClr val="tx1"/>
                          </a:solidFill>
                          <a:effectLst/>
                          <a:latin typeface="Arial" charset="0"/>
                          <a:ea typeface="宋体" pitchFamily="2" charset="-122"/>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8476" name="灯片编号占位符 1">
            <a:extLst>
              <a:ext uri="{FF2B5EF4-FFF2-40B4-BE49-F238E27FC236}">
                <a16:creationId xmlns:a16="http://schemas.microsoft.com/office/drawing/2014/main" id="{5BEBDA72-1DC3-4831-AEB2-07B008F4BBC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CD73F7-584E-444C-950F-E5DD98921421}" type="slidenum">
              <a:rPr lang="en-US" altLang="zh-CN">
                <a:latin typeface="Garamond" panose="02020404030301010803" pitchFamily="18" charset="0"/>
              </a:rPr>
              <a:pPr/>
              <a:t>55</a:t>
            </a:fld>
            <a:endParaRPr lang="en-US" altLang="zh-CN">
              <a:latin typeface="Garamond" panose="02020404030301010803" pitchFamily="18" charset="0"/>
            </a:endParaRPr>
          </a:p>
        </p:txBody>
      </p:sp>
      <p:sp>
        <p:nvSpPr>
          <p:cNvPr id="5" name="矩形 4">
            <a:extLst>
              <a:ext uri="{FF2B5EF4-FFF2-40B4-BE49-F238E27FC236}">
                <a16:creationId xmlns:a16="http://schemas.microsoft.com/office/drawing/2014/main" id="{D5CFAE45-C8AF-4A6C-AB02-AD740449F61E}"/>
              </a:ext>
            </a:extLst>
          </p:cNvPr>
          <p:cNvSpPr/>
          <p:nvPr/>
        </p:nvSpPr>
        <p:spPr>
          <a:xfrm>
            <a:off x="1981200" y="1752600"/>
            <a:ext cx="8229600" cy="24384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20710BB5-3456-407A-9B2D-500614F1E143}"/>
              </a:ext>
            </a:extLst>
          </p:cNvPr>
          <p:cNvSpPr/>
          <p:nvPr/>
        </p:nvSpPr>
        <p:spPr>
          <a:xfrm>
            <a:off x="1981200" y="4572000"/>
            <a:ext cx="8229600" cy="381000"/>
          </a:xfrm>
          <a:prstGeom prst="rect">
            <a:avLst/>
          </a:prstGeom>
          <a:noFill/>
          <a:ln w="44450">
            <a:solidFill>
              <a:srgbClr val="FD190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88553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8D12D90-2B00-4EA9-94A7-FC4E179FA754}"/>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 </a:t>
            </a:r>
            <a:r>
              <a:rPr lang="zh-CN" altLang="en-US" sz="3800"/>
              <a:t>影响因素</a:t>
            </a:r>
            <a:r>
              <a:rPr lang="en-US" altLang="zh-CN" sz="3800"/>
              <a:t>[Standish Group 1995]</a:t>
            </a:r>
          </a:p>
        </p:txBody>
      </p:sp>
      <p:sp>
        <p:nvSpPr>
          <p:cNvPr id="19459" name="Rectangle 3">
            <a:extLst>
              <a:ext uri="{FF2B5EF4-FFF2-40B4-BE49-F238E27FC236}">
                <a16:creationId xmlns:a16="http://schemas.microsoft.com/office/drawing/2014/main" id="{3F675AB3-0505-44B6-B130-D9B37CECE652}"/>
              </a:ext>
            </a:extLst>
          </p:cNvPr>
          <p:cNvSpPr>
            <a:spLocks noGrp="1" noChangeArrowheads="1"/>
          </p:cNvSpPr>
          <p:nvPr>
            <p:ph type="body" idx="1"/>
          </p:nvPr>
        </p:nvSpPr>
        <p:spPr/>
        <p:txBody>
          <a:bodyPr/>
          <a:lstStyle/>
          <a:p>
            <a:pPr eaLnBrk="1" hangingPunct="1">
              <a:lnSpc>
                <a:spcPct val="80000"/>
              </a:lnSpc>
            </a:pPr>
            <a:r>
              <a:rPr lang="zh-CN" altLang="en-US" sz="2600"/>
              <a:t>需求因素</a:t>
            </a:r>
          </a:p>
          <a:p>
            <a:pPr lvl="1" eaLnBrk="1" hangingPunct="1">
              <a:lnSpc>
                <a:spcPct val="80000"/>
              </a:lnSpc>
            </a:pPr>
            <a:r>
              <a:rPr lang="zh-CN" altLang="en-US" sz="2200"/>
              <a:t>用户参与（用户输入）</a:t>
            </a:r>
          </a:p>
          <a:p>
            <a:pPr lvl="1" eaLnBrk="1" hangingPunct="1">
              <a:lnSpc>
                <a:spcPct val="80000"/>
              </a:lnSpc>
            </a:pPr>
            <a:r>
              <a:rPr lang="zh-CN" altLang="en-US" sz="2200"/>
              <a:t>高层管理支持</a:t>
            </a:r>
          </a:p>
          <a:p>
            <a:pPr lvl="1" eaLnBrk="1" hangingPunct="1">
              <a:lnSpc>
                <a:spcPct val="80000"/>
              </a:lnSpc>
            </a:pPr>
            <a:r>
              <a:rPr lang="zh-CN" altLang="en-US" sz="2200"/>
              <a:t>清晰的需求说明</a:t>
            </a:r>
          </a:p>
          <a:p>
            <a:pPr lvl="1" eaLnBrk="1" hangingPunct="1">
              <a:lnSpc>
                <a:spcPct val="80000"/>
              </a:lnSpc>
            </a:pPr>
            <a:r>
              <a:rPr lang="zh-CN" altLang="en-US" sz="2200"/>
              <a:t>切合实际的期望</a:t>
            </a:r>
          </a:p>
          <a:p>
            <a:pPr lvl="1" eaLnBrk="1" hangingPunct="1">
              <a:lnSpc>
                <a:spcPct val="80000"/>
              </a:lnSpc>
            </a:pPr>
            <a:r>
              <a:rPr lang="zh-CN" altLang="en-US" sz="2200"/>
              <a:t>清晰的目标和前景</a:t>
            </a:r>
          </a:p>
          <a:p>
            <a:pPr lvl="1" eaLnBrk="1" hangingPunct="1">
              <a:lnSpc>
                <a:spcPct val="80000"/>
              </a:lnSpc>
            </a:pPr>
            <a:r>
              <a:rPr lang="zh-CN" altLang="en-US" sz="2200"/>
              <a:t>需求变化</a:t>
            </a:r>
          </a:p>
          <a:p>
            <a:pPr lvl="1" eaLnBrk="1" hangingPunct="1">
              <a:lnSpc>
                <a:spcPct val="80000"/>
              </a:lnSpc>
            </a:pPr>
            <a:r>
              <a:rPr lang="zh-CN" altLang="en-US" sz="2200"/>
              <a:t>额外的无用功能</a:t>
            </a:r>
          </a:p>
          <a:p>
            <a:pPr eaLnBrk="1" hangingPunct="1">
              <a:lnSpc>
                <a:spcPct val="80000"/>
              </a:lnSpc>
            </a:pPr>
            <a:r>
              <a:rPr lang="zh-CN" altLang="en-US" sz="2600"/>
              <a:t>综合来看，需求因素</a:t>
            </a:r>
          </a:p>
          <a:p>
            <a:pPr lvl="1" eaLnBrk="1" hangingPunct="1">
              <a:lnSpc>
                <a:spcPct val="80000"/>
              </a:lnSpc>
            </a:pPr>
            <a:r>
              <a:rPr lang="zh-CN" altLang="en-US" sz="2200"/>
              <a:t>对成功项目的影响指数为</a:t>
            </a:r>
            <a:r>
              <a:rPr lang="en-US" altLang="zh-CN" sz="2200"/>
              <a:t>53.9</a:t>
            </a:r>
            <a:r>
              <a:rPr lang="zh-CN" altLang="en-US" sz="2200"/>
              <a:t>％</a:t>
            </a:r>
          </a:p>
          <a:p>
            <a:pPr lvl="1" eaLnBrk="1" hangingPunct="1">
              <a:lnSpc>
                <a:spcPct val="80000"/>
              </a:lnSpc>
            </a:pPr>
            <a:r>
              <a:rPr lang="zh-CN" altLang="en-US" sz="2200"/>
              <a:t>对问题项目的影响指数为</a:t>
            </a:r>
            <a:r>
              <a:rPr lang="en-US" altLang="zh-CN" sz="2200"/>
              <a:t>55.6</a:t>
            </a:r>
            <a:r>
              <a:rPr lang="zh-CN" altLang="en-US" sz="2200"/>
              <a:t>％</a:t>
            </a:r>
          </a:p>
          <a:p>
            <a:pPr lvl="1" eaLnBrk="1" hangingPunct="1">
              <a:lnSpc>
                <a:spcPct val="80000"/>
              </a:lnSpc>
            </a:pPr>
            <a:r>
              <a:rPr lang="zh-CN" altLang="en-US" sz="2200"/>
              <a:t>对失败项目的影响指数为</a:t>
            </a:r>
            <a:r>
              <a:rPr lang="en-US" altLang="zh-CN" sz="2200"/>
              <a:t>60.9</a:t>
            </a:r>
            <a:r>
              <a:rPr lang="zh-CN" altLang="en-US" sz="2200"/>
              <a:t>％ </a:t>
            </a:r>
          </a:p>
        </p:txBody>
      </p:sp>
      <p:sp>
        <p:nvSpPr>
          <p:cNvPr id="19460" name="灯片编号占位符 1">
            <a:extLst>
              <a:ext uri="{FF2B5EF4-FFF2-40B4-BE49-F238E27FC236}">
                <a16:creationId xmlns:a16="http://schemas.microsoft.com/office/drawing/2014/main" id="{BA993404-7601-4BC1-B423-CF321BBD66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A52126-17BA-49AE-806A-D8034D9C015B}" type="slidenum">
              <a:rPr lang="en-US" altLang="zh-CN">
                <a:latin typeface="Garamond" panose="02020404030301010803" pitchFamily="18" charset="0"/>
              </a:rPr>
              <a:pPr/>
              <a:t>56</a:t>
            </a:fld>
            <a:endParaRPr lang="en-US" altLang="zh-CN">
              <a:latin typeface="Garamond" panose="02020404030301010803" pitchFamily="18" charset="0"/>
            </a:endParaRPr>
          </a:p>
        </p:txBody>
      </p:sp>
    </p:spTree>
    <p:extLst>
      <p:ext uri="{BB962C8B-B14F-4D97-AF65-F5344CB8AC3E}">
        <p14:creationId xmlns:p14="http://schemas.microsoft.com/office/powerpoint/2010/main" val="2963090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D593835-F84D-43BE-A82C-E5D90BB4653D}"/>
              </a:ext>
            </a:extLst>
          </p:cNvPr>
          <p:cNvSpPr>
            <a:spLocks noGrp="1" noChangeArrowheads="1"/>
          </p:cNvSpPr>
          <p:nvPr>
            <p:ph type="title"/>
          </p:nvPr>
        </p:nvSpPr>
        <p:spPr/>
        <p:txBody>
          <a:bodyPr/>
          <a:lstStyle/>
          <a:p>
            <a:pPr eaLnBrk="1" hangingPunct="1"/>
            <a:r>
              <a:rPr lang="en-US" altLang="zh-CN" sz="3800"/>
              <a:t>1.2 90</a:t>
            </a:r>
            <a:r>
              <a:rPr lang="zh-CN" altLang="en-US" sz="3800"/>
              <a:t>年代的软件生产状况调查</a:t>
            </a:r>
            <a:br>
              <a:rPr lang="zh-CN" altLang="en-US" sz="3800"/>
            </a:br>
            <a:r>
              <a:rPr lang="en-US" altLang="zh-CN" sz="3800">
                <a:latin typeface="Arial" panose="020B0604020202020204" pitchFamily="34" charset="0"/>
              </a:rPr>
              <a:t>——</a:t>
            </a:r>
            <a:r>
              <a:rPr lang="en-US" altLang="zh-CN" sz="3800"/>
              <a:t>ESPITI</a:t>
            </a:r>
            <a:r>
              <a:rPr lang="zh-CN" altLang="en-US" sz="3800"/>
              <a:t>，</a:t>
            </a:r>
            <a:r>
              <a:rPr lang="en-US" altLang="zh-CN" sz="3800"/>
              <a:t>1996</a:t>
            </a:r>
          </a:p>
        </p:txBody>
      </p:sp>
      <p:sp>
        <p:nvSpPr>
          <p:cNvPr id="20483" name="Rectangle 3">
            <a:extLst>
              <a:ext uri="{FF2B5EF4-FFF2-40B4-BE49-F238E27FC236}">
                <a16:creationId xmlns:a16="http://schemas.microsoft.com/office/drawing/2014/main" id="{159F5CE1-1E06-46C2-8069-6B7D0B577A2F}"/>
              </a:ext>
            </a:extLst>
          </p:cNvPr>
          <p:cNvSpPr>
            <a:spLocks noGrp="1" noChangeArrowheads="1"/>
          </p:cNvSpPr>
          <p:nvPr>
            <p:ph type="body" idx="1"/>
          </p:nvPr>
        </p:nvSpPr>
        <p:spPr/>
        <p:txBody>
          <a:bodyPr/>
          <a:lstStyle/>
          <a:p>
            <a:pPr eaLnBrk="1" hangingPunct="1"/>
            <a:r>
              <a:rPr lang="zh-CN" altLang="en-US" sz="2600"/>
              <a:t>欧洲软件协会</a:t>
            </a:r>
            <a:r>
              <a:rPr lang="en-US" altLang="zh-CN" sz="2600"/>
              <a:t>ESI </a:t>
            </a:r>
          </a:p>
          <a:p>
            <a:pPr eaLnBrk="1" hangingPunct="1"/>
            <a:r>
              <a:rPr lang="zh-CN" altLang="en-US" sz="2600"/>
              <a:t>欧洲软件过程改进培训计划项目</a:t>
            </a:r>
            <a:r>
              <a:rPr lang="en-US" altLang="zh-CN" sz="2600"/>
              <a:t>ESPITI </a:t>
            </a:r>
          </a:p>
          <a:p>
            <a:pPr eaLnBrk="1" hangingPunct="1"/>
            <a:r>
              <a:rPr lang="en-US" altLang="zh-CN" sz="2600"/>
              <a:t>17</a:t>
            </a:r>
            <a:r>
              <a:rPr lang="zh-CN" altLang="en-US" sz="2600"/>
              <a:t>个国家的超过</a:t>
            </a:r>
            <a:r>
              <a:rPr lang="en-US" altLang="zh-CN" sz="2600"/>
              <a:t>3800</a:t>
            </a:r>
            <a:r>
              <a:rPr lang="zh-CN" altLang="en-US" sz="2600"/>
              <a:t>个组织 </a:t>
            </a:r>
          </a:p>
        </p:txBody>
      </p:sp>
      <p:sp>
        <p:nvSpPr>
          <p:cNvPr id="20484" name="Rectangle 6">
            <a:extLst>
              <a:ext uri="{FF2B5EF4-FFF2-40B4-BE49-F238E27FC236}">
                <a16:creationId xmlns:a16="http://schemas.microsoft.com/office/drawing/2014/main" id="{C06973F5-3025-4DA9-8DDF-2D5ABB6C38C3}"/>
              </a:ext>
            </a:extLst>
          </p:cNvPr>
          <p:cNvSpPr>
            <a:spLocks noChangeArrowheads="1"/>
          </p:cNvSpPr>
          <p:nvPr/>
        </p:nvSpPr>
        <p:spPr bwMode="auto">
          <a:xfrm>
            <a:off x="1524001" y="20171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0485" name="Object 5">
            <a:extLst>
              <a:ext uri="{FF2B5EF4-FFF2-40B4-BE49-F238E27FC236}">
                <a16:creationId xmlns:a16="http://schemas.microsoft.com/office/drawing/2014/main" id="{F7D3748D-C4F5-4D5F-A97A-C8F3DF8A0E92}"/>
              </a:ext>
            </a:extLst>
          </p:cNvPr>
          <p:cNvGraphicFramePr>
            <a:graphicFrameLocks noChangeAspect="1"/>
          </p:cNvGraphicFramePr>
          <p:nvPr/>
        </p:nvGraphicFramePr>
        <p:xfrm>
          <a:off x="2286000" y="2971800"/>
          <a:ext cx="7010400" cy="3867150"/>
        </p:xfrm>
        <a:graphic>
          <a:graphicData uri="http://schemas.openxmlformats.org/presentationml/2006/ole">
            <mc:AlternateContent xmlns:mc="http://schemas.openxmlformats.org/markup-compatibility/2006">
              <mc:Choice xmlns:v="urn:schemas-microsoft-com:vml" Requires="v">
                <p:oleObj spid="_x0000_s12296" name="图表" r:id="rId3" imgW="4450156" imgH="2453507" progId="MSGraph.Chart.8">
                  <p:embed/>
                </p:oleObj>
              </mc:Choice>
              <mc:Fallback>
                <p:oleObj name="图表" r:id="rId3" imgW="4450156" imgH="2453507" progId="MSGraph.Chart.8">
                  <p:embed/>
                  <p:pic>
                    <p:nvPicPr>
                      <p:cNvPr id="20485" name="Object 5">
                        <a:extLst>
                          <a:ext uri="{FF2B5EF4-FFF2-40B4-BE49-F238E27FC236}">
                            <a16:creationId xmlns:a16="http://schemas.microsoft.com/office/drawing/2014/main" id="{F7D3748D-C4F5-4D5F-A97A-C8F3DF8A0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1800"/>
                        <a:ext cx="70104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灯片编号占位符 1">
            <a:extLst>
              <a:ext uri="{FF2B5EF4-FFF2-40B4-BE49-F238E27FC236}">
                <a16:creationId xmlns:a16="http://schemas.microsoft.com/office/drawing/2014/main" id="{A98EC988-D5FC-49AF-B7D8-BA2161E50D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F381BA-0D17-4DE2-8480-00B9C9D85303}" type="slidenum">
              <a:rPr lang="en-US" altLang="zh-CN">
                <a:latin typeface="Garamond" panose="02020404030301010803" pitchFamily="18" charset="0"/>
              </a:rPr>
              <a:pPr/>
              <a:t>57</a:t>
            </a:fld>
            <a:endParaRPr lang="en-US" altLang="zh-CN">
              <a:latin typeface="Garamond" panose="02020404030301010803" pitchFamily="18" charset="0"/>
            </a:endParaRPr>
          </a:p>
        </p:txBody>
      </p:sp>
    </p:spTree>
    <p:extLst>
      <p:ext uri="{BB962C8B-B14F-4D97-AF65-F5344CB8AC3E}">
        <p14:creationId xmlns:p14="http://schemas.microsoft.com/office/powerpoint/2010/main" val="3626911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DE958C3-7DCC-4281-A3CA-BD2765ECE405}"/>
              </a:ext>
            </a:extLst>
          </p:cNvPr>
          <p:cNvSpPr>
            <a:spLocks noGrp="1" noChangeArrowheads="1"/>
          </p:cNvSpPr>
          <p:nvPr>
            <p:ph type="title"/>
          </p:nvPr>
        </p:nvSpPr>
        <p:spPr/>
        <p:txBody>
          <a:bodyPr/>
          <a:lstStyle/>
          <a:p>
            <a:pPr marL="342900" indent="-342900"/>
            <a:r>
              <a:rPr lang="en-US" altLang="zh-CN"/>
              <a:t>Standish Group</a:t>
            </a:r>
          </a:p>
        </p:txBody>
      </p:sp>
      <p:sp>
        <p:nvSpPr>
          <p:cNvPr id="21507" name="Rectangle 20">
            <a:extLst>
              <a:ext uri="{FF2B5EF4-FFF2-40B4-BE49-F238E27FC236}">
                <a16:creationId xmlns:a16="http://schemas.microsoft.com/office/drawing/2014/main" id="{E872652A-CDF1-4506-9347-C6B06CE36CAE}"/>
              </a:ext>
            </a:extLst>
          </p:cNvPr>
          <p:cNvSpPr>
            <a:spLocks noGrp="1" noChangeArrowheads="1"/>
          </p:cNvSpPr>
          <p:nvPr>
            <p:ph type="body" idx="1"/>
          </p:nvPr>
        </p:nvSpPr>
        <p:spPr>
          <a:xfrm>
            <a:off x="1981200" y="1600201"/>
            <a:ext cx="3505200" cy="4530725"/>
          </a:xfrm>
        </p:spPr>
        <p:txBody>
          <a:bodyPr/>
          <a:lstStyle/>
          <a:p>
            <a:pPr eaLnBrk="1" hangingPunct="1"/>
            <a:endParaRPr lang="zh-CN" altLang="en-US"/>
          </a:p>
        </p:txBody>
      </p:sp>
      <p:graphicFrame>
        <p:nvGraphicFramePr>
          <p:cNvPr id="2" name="表格 1">
            <a:extLst>
              <a:ext uri="{FF2B5EF4-FFF2-40B4-BE49-F238E27FC236}">
                <a16:creationId xmlns:a16="http://schemas.microsoft.com/office/drawing/2014/main" id="{A85ECB9E-BB4A-4666-9966-647C34931618}"/>
              </a:ext>
            </a:extLst>
          </p:cNvPr>
          <p:cNvGraphicFramePr>
            <a:graphicFrameLocks noGrp="1"/>
          </p:cNvGraphicFramePr>
          <p:nvPr/>
        </p:nvGraphicFramePr>
        <p:xfrm>
          <a:off x="1676400" y="1828800"/>
          <a:ext cx="8686800" cy="3624264"/>
        </p:xfrm>
        <a:graphic>
          <a:graphicData uri="http://schemas.openxmlformats.org/drawingml/2006/table">
            <a:tbl>
              <a:tblPr/>
              <a:tblGrid>
                <a:gridCol w="9715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5663">
                  <a:extLst>
                    <a:ext uri="{9D8B030D-6E8A-4147-A177-3AD203B41FA5}">
                      <a16:colId xmlns:a16="http://schemas.microsoft.com/office/drawing/2014/main" val="20008"/>
                    </a:ext>
                  </a:extLst>
                </a:gridCol>
                <a:gridCol w="858837">
                  <a:extLst>
                    <a:ext uri="{9D8B030D-6E8A-4147-A177-3AD203B41FA5}">
                      <a16:colId xmlns:a16="http://schemas.microsoft.com/office/drawing/2014/main" val="20009"/>
                    </a:ext>
                  </a:extLst>
                </a:gridCol>
              </a:tblGrid>
              <a:tr h="914400">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Arial" charset="0"/>
                          <a:ea typeface="宋体" pitchFamily="2" charset="-122"/>
                        </a:rPr>
                        <a:t> </a:t>
                      </a:r>
                      <a:endParaRPr kumimoji="0" lang="zh-CN" altLang="zh-CN" sz="2000" b="1"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1994</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1996</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1998</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2000</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2004</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2006</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2008</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2010</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2012</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成功</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27</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35</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32</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37</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问题</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53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53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46</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44</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2"/>
                  </a:ext>
                </a:extLst>
              </a:tr>
              <a:tr h="903288">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charset="0"/>
                          <a:ea typeface="宋体" pitchFamily="2" charset="-122"/>
                        </a:rPr>
                        <a:t>失败</a:t>
                      </a:r>
                      <a:r>
                        <a:rPr kumimoji="0" lang="en-US" altLang="zh-CN" sz="2000" b="1" i="0" u="none" strike="noStrike" cap="none" normalizeH="0" baseline="0">
                          <a:ln>
                            <a:noFill/>
                          </a:ln>
                          <a:solidFill>
                            <a:schemeClr val="tx1"/>
                          </a:solidFill>
                          <a:effectLst/>
                          <a:latin typeface="Arial" charset="0"/>
                          <a:ea typeface="宋体" pitchFamily="2" charset="-122"/>
                        </a:rPr>
                        <a:t>(%)</a:t>
                      </a:r>
                      <a:endParaRPr kumimoji="0" lang="zh-CN" altLang="zh-CN" sz="2000" b="1" i="0" u="none" strike="noStrike" cap="none" normalizeH="0" baseline="0">
                        <a:ln>
                          <a:noFill/>
                        </a:ln>
                        <a:solidFill>
                          <a:schemeClr val="tx1"/>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31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40</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23</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19</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24</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21</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宋体" pitchFamily="2" charset="-122"/>
                        </a:rPr>
                        <a:t>18</a:t>
                      </a:r>
                      <a:endParaRPr kumimoji="0" lang="zh-CN" altLang="zh-CN" sz="2000" b="0" i="0" u="none" strike="noStrike" cap="none" normalizeH="0" baseline="0">
                        <a:ln>
                          <a:noFill/>
                        </a:ln>
                        <a:solidFill>
                          <a:srgbClr val="373737"/>
                        </a:solidFill>
                        <a:effectLst/>
                        <a:latin typeface="微软雅黑" pitchFamily="34" charset="-122"/>
                        <a:ea typeface="微软雅黑" pitchFamily="34"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3"/>
                  </a:ext>
                </a:extLst>
              </a:tr>
            </a:tbl>
          </a:graphicData>
        </a:graphic>
      </p:graphicFrame>
      <p:sp>
        <p:nvSpPr>
          <p:cNvPr id="21565" name="灯片编号占位符 2">
            <a:extLst>
              <a:ext uri="{FF2B5EF4-FFF2-40B4-BE49-F238E27FC236}">
                <a16:creationId xmlns:a16="http://schemas.microsoft.com/office/drawing/2014/main" id="{D01B3893-9B8D-47D7-AA16-2DB9E237BA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15C234-488D-4F92-8E04-D4F5FF6B8F4A}" type="slidenum">
              <a:rPr lang="en-US" altLang="zh-CN">
                <a:latin typeface="Garamond" panose="02020404030301010803" pitchFamily="18" charset="0"/>
              </a:rPr>
              <a:pPr/>
              <a:t>58</a:t>
            </a:fld>
            <a:endParaRPr lang="en-US" altLang="zh-CN">
              <a:latin typeface="Garamond" panose="02020404030301010803" pitchFamily="18" charset="0"/>
            </a:endParaRPr>
          </a:p>
        </p:txBody>
      </p:sp>
    </p:spTree>
    <p:extLst>
      <p:ext uri="{BB962C8B-B14F-4D97-AF65-F5344CB8AC3E}">
        <p14:creationId xmlns:p14="http://schemas.microsoft.com/office/powerpoint/2010/main" val="190561717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9F97BEA-4E5B-49A3-ABD0-ECCD19AA2467}"/>
              </a:ext>
            </a:extLst>
          </p:cNvPr>
          <p:cNvSpPr>
            <a:spLocks noGrp="1" noChangeArrowheads="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AFA30A9A-ED10-4956-B218-8F15D61E0289}"/>
              </a:ext>
            </a:extLst>
          </p:cNvPr>
          <p:cNvGraphicFramePr>
            <a:graphicFrameLocks noGrp="1"/>
          </p:cNvGraphicFramePr>
          <p:nvPr>
            <p:ph idx="1"/>
          </p:nvPr>
        </p:nvGraphicFramePr>
        <p:xfrm>
          <a:off x="1608138" y="385763"/>
          <a:ext cx="8831262" cy="5554662"/>
        </p:xfrm>
        <a:graphic>
          <a:graphicData uri="http://schemas.openxmlformats.org/drawingml/2006/table">
            <a:tbl>
              <a:tblPr/>
              <a:tblGrid>
                <a:gridCol w="546100">
                  <a:extLst>
                    <a:ext uri="{9D8B030D-6E8A-4147-A177-3AD203B41FA5}">
                      <a16:colId xmlns:a16="http://schemas.microsoft.com/office/drawing/2014/main" val="20000"/>
                    </a:ext>
                  </a:extLst>
                </a:gridCol>
                <a:gridCol w="333216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65802">
                <a:tc row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FFFFFF"/>
                          </a:solidFill>
                          <a:effectLst/>
                          <a:latin typeface="Arial" charset="0"/>
                          <a:ea typeface="宋体" pitchFamily="2" charset="-122"/>
                        </a:rPr>
                        <a:t>排序</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2010</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2012</a:t>
                      </a:r>
                      <a:r>
                        <a:rPr kumimoji="0" lang="zh-CN" altLang="zh-CN" sz="2400" b="1" i="0" u="none" strike="noStrike" cap="none" normalizeH="0" baseline="0">
                          <a:ln>
                            <a:noFill/>
                          </a:ln>
                          <a:solidFill>
                            <a:srgbClr val="FFFFFF"/>
                          </a:solidFill>
                          <a:effectLst/>
                          <a:latin typeface="Arial" charset="0"/>
                          <a:ea typeface="宋体" pitchFamily="2" charset="-122"/>
                        </a:rPr>
                        <a:t>年度</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0"/>
                  </a:ext>
                </a:extLst>
              </a:tr>
              <a:tr h="452489">
                <a:tc vMerge="1">
                  <a:txBody>
                    <a:bodyPr/>
                    <a:lstStyle/>
                    <a:p>
                      <a:endParaRPr lang="zh-CN" altLang="en-US"/>
                    </a:p>
                  </a:txBody>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影响因素</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指数</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1"/>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20</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19</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2"/>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2</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高层管理支持</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用户参与</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18</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3"/>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3</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0000"/>
                          </a:solidFill>
                          <a:effectLst/>
                          <a:latin typeface="Arial" charset="0"/>
                          <a:ea typeface="宋体" pitchFamily="2" charset="-122"/>
                        </a:rPr>
                        <a:t>15</a:t>
                      </a:r>
                      <a:endParaRPr kumimoji="0" lang="zh-CN" altLang="zh-CN" sz="2400" b="0" i="0" u="none" strike="noStrike" cap="none" normalizeH="0" baseline="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Arial" charset="0"/>
                          <a:ea typeface="宋体" pitchFamily="2" charset="-122"/>
                        </a:rPr>
                        <a:t>清晰的业务目标</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charset="0"/>
                          <a:ea typeface="宋体" pitchFamily="2" charset="-122"/>
                        </a:rPr>
                        <a:t>15</a:t>
                      </a:r>
                      <a:endParaRPr kumimoji="0" lang="zh-CN" altLang="zh-CN" sz="2400" b="0" i="0" u="none" strike="noStrike" cap="none" normalizeH="0" baseline="0" dirty="0">
                        <a:ln>
                          <a:noFill/>
                        </a:ln>
                        <a:solidFill>
                          <a:srgbClr val="FF0000"/>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4"/>
                  </a:ext>
                </a:extLst>
              </a:tr>
              <a:tr h="109740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4</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情感成熟度（</a:t>
                      </a:r>
                      <a:r>
                        <a:rPr kumimoji="0" lang="en-US" altLang="zh-CN" sz="2400" b="0" i="0" u="none" strike="noStrike" cap="none" normalizeH="0" baseline="0">
                          <a:ln>
                            <a:noFill/>
                          </a:ln>
                          <a:solidFill>
                            <a:srgbClr val="000000"/>
                          </a:solidFill>
                          <a:effectLst/>
                          <a:latin typeface="Arial" charset="0"/>
                          <a:ea typeface="宋体" pitchFamily="2" charset="-122"/>
                        </a:rPr>
                        <a:t>Emotional maturity</a:t>
                      </a:r>
                      <a:r>
                        <a:rPr kumimoji="0" lang="zh-CN" altLang="zh-CN" sz="2400" b="0" i="0" u="none" strike="noStrike" cap="none" normalizeH="0" baseline="0">
                          <a:ln>
                            <a:noFill/>
                          </a:ln>
                          <a:solidFill>
                            <a:srgbClr val="000000"/>
                          </a:solidFill>
                          <a:effectLst/>
                          <a:latin typeface="Arial" charset="0"/>
                          <a:ea typeface="宋体" pitchFamily="2" charset="-122"/>
                        </a:rPr>
                        <a:t>，即项目氛围）</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5"/>
                  </a:ext>
                </a:extLst>
              </a:tr>
              <a:tr h="452489">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5</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最优化</a:t>
                      </a:r>
                      <a:r>
                        <a:rPr kumimoji="0" lang="en-US" altLang="zh-CN" sz="2400" b="0" i="0" u="none" strike="noStrike" cap="none" normalizeH="0" baseline="0">
                          <a:ln>
                            <a:noFill/>
                          </a:ln>
                          <a:solidFill>
                            <a:srgbClr val="000000"/>
                          </a:solidFill>
                          <a:effectLst/>
                          <a:latin typeface="Arial" charset="0"/>
                          <a:ea typeface="宋体" pitchFamily="2" charset="-122"/>
                        </a:rPr>
                        <a:t>(Optimization)</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6"/>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6</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11</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敏捷过程</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9</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7"/>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7</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6</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项目管理技能</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7</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8"/>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8</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有技能的员工</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5</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09"/>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9</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3</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执行力</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4</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10"/>
                  </a:ext>
                </a:extLst>
              </a:tr>
              <a:tr h="365802">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宋体" pitchFamily="2" charset="-122"/>
                        </a:rPr>
                        <a:t>10</a:t>
                      </a:r>
                      <a:endParaRPr kumimoji="0" lang="zh-CN" altLang="zh-CN" sz="2400" b="1"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宋体" pitchFamily="2" charset="-122"/>
                        </a:rPr>
                        <a:t>2</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Arial" charset="0"/>
                          <a:ea typeface="宋体" pitchFamily="2" charset="-122"/>
                        </a:rPr>
                        <a:t>工具与设备</a:t>
                      </a:r>
                      <a:endParaRPr kumimoji="0" lang="zh-CN" altLang="zh-CN" sz="2400" b="0" i="0" u="none" strike="noStrike" cap="none" normalizeH="0" baseline="0">
                        <a:ln>
                          <a:noFill/>
                        </a:ln>
                        <a:solidFill>
                          <a:srgbClr val="373737"/>
                        </a:solidFill>
                        <a:effectLst/>
                        <a:latin typeface="微软雅黑" pitchFamily="34" charset="-122"/>
                        <a:ea typeface="微软雅黑" pitchFamily="34" charset="-122"/>
                      </a:endParaRPr>
                    </a:p>
                  </a:txBody>
                  <a:tcPr marL="61165" marR="61165"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Arial" charset="0"/>
                          <a:ea typeface="宋体" pitchFamily="2" charset="-122"/>
                        </a:rPr>
                        <a:t>1</a:t>
                      </a:r>
                      <a:endParaRPr kumimoji="0" lang="zh-CN" altLang="zh-CN" sz="2400" b="0" i="0" u="none" strike="noStrike" cap="none" normalizeH="0" baseline="0" dirty="0">
                        <a:ln>
                          <a:noFill/>
                        </a:ln>
                        <a:solidFill>
                          <a:srgbClr val="373737"/>
                        </a:solidFill>
                        <a:effectLst/>
                        <a:latin typeface="微软雅黑" pitchFamily="34" charset="-122"/>
                        <a:ea typeface="微软雅黑" pitchFamily="34" charset="-122"/>
                      </a:endParaRPr>
                    </a:p>
                  </a:txBody>
                  <a:tcPr marL="61165" marR="6116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DECB"/>
                    </a:solidFill>
                  </a:tcPr>
                </a:tc>
                <a:extLst>
                  <a:ext uri="{0D108BD9-81ED-4DB2-BD59-A6C34878D82A}">
                    <a16:rowId xmlns:a16="http://schemas.microsoft.com/office/drawing/2014/main" val="10011"/>
                  </a:ext>
                </a:extLst>
              </a:tr>
            </a:tbl>
          </a:graphicData>
        </a:graphic>
      </p:graphicFrame>
      <p:sp>
        <p:nvSpPr>
          <p:cNvPr id="22611" name="灯片编号占位符 1">
            <a:extLst>
              <a:ext uri="{FF2B5EF4-FFF2-40B4-BE49-F238E27FC236}">
                <a16:creationId xmlns:a16="http://schemas.microsoft.com/office/drawing/2014/main" id="{4B537F1D-7064-424A-AB9E-4C8D36E219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15D8D8-97C1-4C39-80B9-ABDD62FC1914}" type="slidenum">
              <a:rPr lang="en-US" altLang="zh-CN">
                <a:latin typeface="Garamond" panose="02020404030301010803" pitchFamily="18" charset="0"/>
              </a:rPr>
              <a:pPr/>
              <a:t>59</a:t>
            </a:fld>
            <a:endParaRPr lang="en-US" altLang="zh-CN">
              <a:latin typeface="Garamond" panose="02020404030301010803" pitchFamily="18" charset="0"/>
            </a:endParaRPr>
          </a:p>
        </p:txBody>
      </p:sp>
    </p:spTree>
    <p:extLst>
      <p:ext uri="{BB962C8B-B14F-4D97-AF65-F5344CB8AC3E}">
        <p14:creationId xmlns:p14="http://schemas.microsoft.com/office/powerpoint/2010/main" val="58954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23EB12C8-1263-431B-A64C-BD1D71EB3946}"/>
              </a:ext>
            </a:extLst>
          </p:cNvPr>
          <p:cNvSpPr>
            <a:spLocks noGrp="1" noChangeArrowheads="1"/>
          </p:cNvSpPr>
          <p:nvPr>
            <p:ph type="title"/>
          </p:nvPr>
        </p:nvSpPr>
        <p:spPr/>
        <p:txBody>
          <a:bodyPr/>
          <a:lstStyle/>
          <a:p>
            <a:r>
              <a:rPr lang="zh-CN" altLang="en-US"/>
              <a:t>需求的来源</a:t>
            </a:r>
          </a:p>
        </p:txBody>
      </p:sp>
      <p:sp>
        <p:nvSpPr>
          <p:cNvPr id="3" name="内容占位符 2">
            <a:extLst>
              <a:ext uri="{FF2B5EF4-FFF2-40B4-BE49-F238E27FC236}">
                <a16:creationId xmlns:a16="http://schemas.microsoft.com/office/drawing/2014/main" id="{533462E1-2CA7-4A1F-849B-838D9D306ECF}"/>
              </a:ext>
            </a:extLst>
          </p:cNvPr>
          <p:cNvSpPr>
            <a:spLocks noGrp="1" noChangeArrowheads="1"/>
          </p:cNvSpPr>
          <p:nvPr>
            <p:ph idx="1"/>
          </p:nvPr>
        </p:nvSpPr>
        <p:spPr/>
        <p:txBody>
          <a:bodyPr>
            <a:normAutofit lnSpcReduction="10000"/>
          </a:bodyPr>
          <a:lstStyle/>
          <a:p>
            <a:r>
              <a:rPr lang="zh-CN" altLang="en-US" dirty="0"/>
              <a:t>需求解决</a:t>
            </a:r>
            <a:r>
              <a:rPr lang="zh-CN" altLang="en-US" b="1" dirty="0"/>
              <a:t>真实存在的问题</a:t>
            </a:r>
            <a:endParaRPr lang="en-US" altLang="zh-CN" b="1" dirty="0"/>
          </a:p>
          <a:p>
            <a:pPr lvl="1"/>
            <a:r>
              <a:rPr lang="zh-CN" altLang="en-US" dirty="0"/>
              <a:t>为谁？解决何种问题？价值？</a:t>
            </a:r>
            <a:endParaRPr lang="en-US" altLang="zh-CN" dirty="0"/>
          </a:p>
          <a:p>
            <a:endParaRPr lang="en-US" altLang="zh-CN" sz="900" dirty="0"/>
          </a:p>
          <a:p>
            <a:r>
              <a:rPr lang="zh-CN" altLang="en-US" b="1" dirty="0"/>
              <a:t>业务驱动：任务相关</a:t>
            </a:r>
            <a:endParaRPr lang="en-US" altLang="zh-CN" b="1" dirty="0"/>
          </a:p>
          <a:p>
            <a:pPr lvl="1"/>
            <a:r>
              <a:rPr lang="zh-CN" altLang="en-US" dirty="0"/>
              <a:t>用户从属于明确的业务流程（直接用户）</a:t>
            </a:r>
            <a:endParaRPr lang="en-US" altLang="zh-CN" dirty="0"/>
          </a:p>
          <a:p>
            <a:pPr lvl="1"/>
            <a:r>
              <a:rPr lang="zh-CN" altLang="en-US" dirty="0"/>
              <a:t>解决业务流程中的各种问题</a:t>
            </a:r>
            <a:endParaRPr lang="en-US" altLang="zh-CN" dirty="0"/>
          </a:p>
          <a:p>
            <a:pPr lvl="1"/>
            <a:r>
              <a:rPr lang="zh-CN" altLang="en-US" dirty="0"/>
              <a:t>降本（提质）增效</a:t>
            </a:r>
            <a:endParaRPr lang="en-US" altLang="zh-CN" dirty="0"/>
          </a:p>
          <a:p>
            <a:endParaRPr lang="en-US" altLang="zh-CN" sz="900" dirty="0"/>
          </a:p>
          <a:p>
            <a:r>
              <a:rPr lang="zh-CN" altLang="en-US" b="1" dirty="0"/>
              <a:t>人性驱动：内在需要</a:t>
            </a:r>
            <a:endParaRPr lang="en-US" altLang="zh-CN" b="1" dirty="0"/>
          </a:p>
          <a:p>
            <a:pPr lvl="1"/>
            <a:r>
              <a:rPr lang="zh-CN" altLang="en-US" dirty="0"/>
              <a:t>用户是单独的个体（间接用户）</a:t>
            </a:r>
            <a:endParaRPr lang="en-US" altLang="zh-CN" dirty="0"/>
          </a:p>
          <a:p>
            <a:pPr lvl="1"/>
            <a:r>
              <a:rPr lang="zh-CN" altLang="en-US" dirty="0"/>
              <a:t>更好的满足人的某种需要</a:t>
            </a:r>
            <a:endParaRPr lang="en-US" altLang="zh-CN" dirty="0"/>
          </a:p>
          <a:p>
            <a:pPr lvl="1"/>
            <a:r>
              <a:rPr lang="zh-CN" altLang="en-US" dirty="0"/>
              <a:t>帮助人们更好的生活，形成新的商业模式</a:t>
            </a:r>
          </a:p>
        </p:txBody>
      </p:sp>
      <p:sp>
        <p:nvSpPr>
          <p:cNvPr id="4" name="灯片编号占位符 3">
            <a:extLst>
              <a:ext uri="{FF2B5EF4-FFF2-40B4-BE49-F238E27FC236}">
                <a16:creationId xmlns:a16="http://schemas.microsoft.com/office/drawing/2014/main" id="{4EB7E9B5-023C-4037-BBFB-1D12E619D521}"/>
              </a:ext>
            </a:extLst>
          </p:cNvPr>
          <p:cNvSpPr>
            <a:spLocks noGrp="1"/>
          </p:cNvSpPr>
          <p:nvPr>
            <p:ph type="sldNum" sz="quarter" idx="12"/>
          </p:nvPr>
        </p:nvSpPr>
        <p:spPr>
          <a:xfrm>
            <a:off x="1981200" y="6243638"/>
            <a:ext cx="2133600" cy="457200"/>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93A12D75-83E4-46A1-8CC9-04686B036646}" type="slidenum">
              <a:rPr lang="zh-CN" altLang="en-US">
                <a:latin typeface="Garamond" panose="02020404030301010803" pitchFamily="18" charset="0"/>
              </a:rPr>
              <a:pPr algn="l"/>
              <a:t>6</a:t>
            </a:fld>
            <a:endParaRPr lang="zh-CN" altLang="en-US">
              <a:latin typeface="Garamond" panose="02020404030301010803"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E9BB4FA-2F67-400F-B933-EAE58AFC8C18}"/>
              </a:ext>
            </a:extLst>
          </p:cNvPr>
          <p:cNvSpPr>
            <a:spLocks noGrp="1" noChangeArrowheads="1"/>
          </p:cNvSpPr>
          <p:nvPr>
            <p:ph type="title"/>
          </p:nvPr>
        </p:nvSpPr>
        <p:spPr/>
        <p:txBody>
          <a:bodyPr/>
          <a:lstStyle/>
          <a:p>
            <a:r>
              <a:rPr lang="zh-CN" altLang="en-US"/>
              <a:t>新趋势：需求管理对日常软件开发愈发重要</a:t>
            </a:r>
          </a:p>
        </p:txBody>
      </p:sp>
      <p:sp>
        <p:nvSpPr>
          <p:cNvPr id="23555" name="内容占位符 2">
            <a:extLst>
              <a:ext uri="{FF2B5EF4-FFF2-40B4-BE49-F238E27FC236}">
                <a16:creationId xmlns:a16="http://schemas.microsoft.com/office/drawing/2014/main" id="{6AE9D0FA-1598-493D-8D20-B6E10BEA3F8F}"/>
              </a:ext>
            </a:extLst>
          </p:cNvPr>
          <p:cNvSpPr>
            <a:spLocks noGrp="1" noChangeArrowheads="1"/>
          </p:cNvSpPr>
          <p:nvPr>
            <p:ph idx="1"/>
          </p:nvPr>
        </p:nvSpPr>
        <p:spPr/>
        <p:txBody>
          <a:bodyPr/>
          <a:lstStyle/>
          <a:p>
            <a:r>
              <a:rPr lang="zh-CN" altLang="en-US"/>
              <a:t>当前软件发展趋势：</a:t>
            </a:r>
            <a:endParaRPr lang="en-US" altLang="zh-CN" b="1"/>
          </a:p>
          <a:p>
            <a:pPr lvl="1"/>
            <a:r>
              <a:rPr lang="zh-CN" altLang="en-US"/>
              <a:t>开发流程迭代加速、开发方法面向维护与演化、系统复杂性增高</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zh-CN" altLang="en-US"/>
              <a:t>上述趋势显著增加了软件开发的困难，对需求管理（需求到代码）提出了更高的要求</a:t>
            </a:r>
          </a:p>
        </p:txBody>
      </p:sp>
      <p:sp>
        <p:nvSpPr>
          <p:cNvPr id="23556" name="灯片编号占位符 3">
            <a:extLst>
              <a:ext uri="{FF2B5EF4-FFF2-40B4-BE49-F238E27FC236}">
                <a16:creationId xmlns:a16="http://schemas.microsoft.com/office/drawing/2014/main" id="{7BF37FA8-FAC2-4BEF-8A36-1D251ABC41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3086BA-92E0-4C29-B370-16F5AFAB88A1}" type="slidenum">
              <a:rPr lang="en-US" altLang="zh-CN">
                <a:latin typeface="Garamond" panose="02020404030301010803" pitchFamily="18" charset="0"/>
              </a:rPr>
              <a:pPr/>
              <a:t>60</a:t>
            </a:fld>
            <a:endParaRPr lang="en-US" altLang="zh-CN">
              <a:latin typeface="Garamond" panose="02020404030301010803" pitchFamily="18" charset="0"/>
            </a:endParaRPr>
          </a:p>
        </p:txBody>
      </p:sp>
      <p:pic>
        <p:nvPicPr>
          <p:cNvPr id="23557" name="Picture 2" descr="C:\Users\Hector\Desktop\1372053160239.jpg">
            <a:extLst>
              <a:ext uri="{FF2B5EF4-FFF2-40B4-BE49-F238E27FC236}">
                <a16:creationId xmlns:a16="http://schemas.microsoft.com/office/drawing/2014/main" id="{4FF07746-6D50-4495-B067-200E84DE0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6" y="3232150"/>
            <a:ext cx="31781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descr="C:\Users\Hector\Desktop\software.gif">
            <a:extLst>
              <a:ext uri="{FF2B5EF4-FFF2-40B4-BE49-F238E27FC236}">
                <a16:creationId xmlns:a16="http://schemas.microsoft.com/office/drawing/2014/main" id="{5051C3AC-466F-4987-A560-9F846D0A3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3119439"/>
            <a:ext cx="37957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4" descr="C:\Users\Hector\Desktop\2016012808475428.jpg">
            <a:extLst>
              <a:ext uri="{FF2B5EF4-FFF2-40B4-BE49-F238E27FC236}">
                <a16:creationId xmlns:a16="http://schemas.microsoft.com/office/drawing/2014/main" id="{63305C3E-2B34-4179-9140-96321D0A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464" y="3200400"/>
            <a:ext cx="255428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315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977BCC6-C116-4CE9-9F41-47C47BF84433}"/>
              </a:ext>
            </a:extLst>
          </p:cNvPr>
          <p:cNvSpPr>
            <a:spLocks noGrp="1" noChangeArrowheads="1"/>
          </p:cNvSpPr>
          <p:nvPr>
            <p:ph type="title"/>
          </p:nvPr>
        </p:nvSpPr>
        <p:spPr/>
        <p:txBody>
          <a:bodyPr/>
          <a:lstStyle/>
          <a:p>
            <a:pPr eaLnBrk="1" hangingPunct="1"/>
            <a:r>
              <a:rPr lang="zh-CN" altLang="en-US"/>
              <a:t>主要内容</a:t>
            </a:r>
          </a:p>
        </p:txBody>
      </p:sp>
      <p:sp>
        <p:nvSpPr>
          <p:cNvPr id="24579" name="Rectangle 3">
            <a:extLst>
              <a:ext uri="{FF2B5EF4-FFF2-40B4-BE49-F238E27FC236}">
                <a16:creationId xmlns:a16="http://schemas.microsoft.com/office/drawing/2014/main" id="{86389CF2-DE5A-4BAD-9E52-0B1650AA28E2}"/>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solidFill>
                  <a:srgbClr val="FD1907"/>
                </a:solidFill>
              </a:rPr>
              <a:t>需求问题的原因分析</a:t>
            </a:r>
          </a:p>
          <a:p>
            <a:pPr marL="839788" lvl="1" indent="-495300">
              <a:buFont typeface="Wingdings" panose="05000000000000000000" pitchFamily="2" charset="2"/>
              <a:buAutoNum type="arabicPeriod"/>
            </a:pPr>
            <a:r>
              <a:rPr lang="zh-CN" altLang="en-US">
                <a:solidFill>
                  <a:srgbClr val="FD1907"/>
                </a:solidFill>
              </a:rPr>
              <a:t>应用软件的模拟特性</a:t>
            </a:r>
          </a:p>
          <a:p>
            <a:pPr marL="839788" lvl="1" indent="-495300">
              <a:buFont typeface="Wingdings" panose="05000000000000000000" pitchFamily="2" charset="2"/>
              <a:buAutoNum type="arabicPeriod"/>
            </a:pPr>
            <a:r>
              <a:rPr lang="zh-CN" altLang="en-US">
                <a:solidFill>
                  <a:srgbClr val="FD1907"/>
                </a:solidFill>
              </a:rPr>
              <a:t>需求问题的技术原因分析</a:t>
            </a:r>
          </a:p>
          <a:p>
            <a:pPr marL="571500" indent="-571500">
              <a:buFont typeface="Wingdings" panose="05000000000000000000" pitchFamily="2" charset="2"/>
              <a:buAutoNum type="arabicPeriod"/>
            </a:pPr>
            <a:r>
              <a:rPr lang="zh-CN" altLang="en-US"/>
              <a:t>需求工程</a:t>
            </a:r>
          </a:p>
          <a:p>
            <a:pPr marL="571500" indent="-571500">
              <a:buFont typeface="Wingdings" panose="05000000000000000000" pitchFamily="2" charset="2"/>
              <a:buAutoNum type="arabicPeriod"/>
            </a:pPr>
            <a:r>
              <a:rPr lang="zh-CN" altLang="en-US"/>
              <a:t>需求工程师</a:t>
            </a:r>
          </a:p>
        </p:txBody>
      </p:sp>
      <p:sp>
        <p:nvSpPr>
          <p:cNvPr id="24580" name="灯片编号占位符 1">
            <a:extLst>
              <a:ext uri="{FF2B5EF4-FFF2-40B4-BE49-F238E27FC236}">
                <a16:creationId xmlns:a16="http://schemas.microsoft.com/office/drawing/2014/main" id="{9CE5125B-3843-4E2F-9D1A-A9F7D3C446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3A516C-8C95-45E5-8E90-6E93B46CCE8E}" type="slidenum">
              <a:rPr lang="en-US" altLang="zh-CN">
                <a:latin typeface="Garamond" panose="02020404030301010803" pitchFamily="18" charset="0"/>
              </a:rPr>
              <a:pPr/>
              <a:t>61</a:t>
            </a:fld>
            <a:endParaRPr lang="en-US" altLang="zh-CN">
              <a:latin typeface="Garamond" panose="02020404030301010803" pitchFamily="18" charset="0"/>
            </a:endParaRPr>
          </a:p>
        </p:txBody>
      </p:sp>
    </p:spTree>
    <p:extLst>
      <p:ext uri="{BB962C8B-B14F-4D97-AF65-F5344CB8AC3E}">
        <p14:creationId xmlns:p14="http://schemas.microsoft.com/office/powerpoint/2010/main" val="668740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C3A1893-458D-411A-A6C4-8657513F0E0E}"/>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软件的分析活动</a:t>
            </a:r>
          </a:p>
        </p:txBody>
      </p:sp>
      <p:sp>
        <p:nvSpPr>
          <p:cNvPr id="25603" name="Rectangle 5">
            <a:extLst>
              <a:ext uri="{FF2B5EF4-FFF2-40B4-BE49-F238E27FC236}">
                <a16:creationId xmlns:a16="http://schemas.microsoft.com/office/drawing/2014/main" id="{68530218-BA46-4032-B9F4-D8A797E8B80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4" name="Rectangle 7">
            <a:extLst>
              <a:ext uri="{FF2B5EF4-FFF2-40B4-BE49-F238E27FC236}">
                <a16:creationId xmlns:a16="http://schemas.microsoft.com/office/drawing/2014/main" id="{D0672E5A-0463-4729-AACA-55760F406F8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5605" name="Object 6">
            <a:extLst>
              <a:ext uri="{FF2B5EF4-FFF2-40B4-BE49-F238E27FC236}">
                <a16:creationId xmlns:a16="http://schemas.microsoft.com/office/drawing/2014/main" id="{EE1AB378-6B7E-4D72-B13F-F90037561CDA}"/>
              </a:ext>
            </a:extLst>
          </p:cNvPr>
          <p:cNvGraphicFramePr>
            <a:graphicFrameLocks noChangeAspect="1"/>
          </p:cNvGraphicFramePr>
          <p:nvPr/>
        </p:nvGraphicFramePr>
        <p:xfrm>
          <a:off x="1981200" y="1600200"/>
          <a:ext cx="8077200" cy="4629150"/>
        </p:xfrm>
        <a:graphic>
          <a:graphicData uri="http://schemas.openxmlformats.org/presentationml/2006/ole">
            <mc:AlternateContent xmlns:mc="http://schemas.openxmlformats.org/markup-compatibility/2006">
              <mc:Choice xmlns:v="urn:schemas-microsoft-com:vml" Requires="v">
                <p:oleObj spid="_x0000_s13320" name="Visio" r:id="rId3" imgW="5646539" imgH="3244572" progId="Visio.Drawing.11">
                  <p:embed/>
                </p:oleObj>
              </mc:Choice>
              <mc:Fallback>
                <p:oleObj name="Visio" r:id="rId3" imgW="5646539" imgH="3244572" progId="Visio.Drawing.11">
                  <p:embed/>
                  <p:pic>
                    <p:nvPicPr>
                      <p:cNvPr id="25605" name="Object 6">
                        <a:extLst>
                          <a:ext uri="{FF2B5EF4-FFF2-40B4-BE49-F238E27FC236}">
                            <a16:creationId xmlns:a16="http://schemas.microsoft.com/office/drawing/2014/main" id="{EE1AB378-6B7E-4D72-B13F-F90037561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8077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灯片编号占位符 1">
            <a:extLst>
              <a:ext uri="{FF2B5EF4-FFF2-40B4-BE49-F238E27FC236}">
                <a16:creationId xmlns:a16="http://schemas.microsoft.com/office/drawing/2014/main" id="{C48FE3EF-C349-4184-A318-FE3B7BFA5F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16344C-8B08-45E1-ADEB-19B7DFF817B6}" type="slidenum">
              <a:rPr lang="en-US" altLang="zh-CN">
                <a:latin typeface="Garamond" panose="02020404030301010803" pitchFamily="18" charset="0"/>
              </a:rPr>
              <a:pPr/>
              <a:t>62</a:t>
            </a:fld>
            <a:endParaRPr lang="en-US" altLang="zh-CN">
              <a:latin typeface="Garamond" panose="02020404030301010803" pitchFamily="18" charset="0"/>
            </a:endParaRPr>
          </a:p>
        </p:txBody>
      </p:sp>
      <p:pic>
        <p:nvPicPr>
          <p:cNvPr id="2" name="图片 1">
            <a:extLst>
              <a:ext uri="{FF2B5EF4-FFF2-40B4-BE49-F238E27FC236}">
                <a16:creationId xmlns:a16="http://schemas.microsoft.com/office/drawing/2014/main" id="{F3A7580A-30A3-4C0E-9EB0-B9BF476D84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694364"/>
            <a:ext cx="20574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D8BBA33-3907-4788-9ECC-514522230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5743576"/>
            <a:ext cx="27051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84F97F09-649B-41F5-BCF2-E0E56A2C8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6076" y="3711576"/>
            <a:ext cx="232092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147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AF33345-24E5-4D29-A31D-F389AF4D8771}"/>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软件的三种类型</a:t>
            </a:r>
          </a:p>
        </p:txBody>
      </p:sp>
      <p:graphicFrame>
        <p:nvGraphicFramePr>
          <p:cNvPr id="76835" name="Group 35">
            <a:extLst>
              <a:ext uri="{FF2B5EF4-FFF2-40B4-BE49-F238E27FC236}">
                <a16:creationId xmlns:a16="http://schemas.microsoft.com/office/drawing/2014/main" id="{53CD0D18-7682-4581-808B-C0024820E43D}"/>
              </a:ext>
            </a:extLst>
          </p:cNvPr>
          <p:cNvGraphicFramePr>
            <a:graphicFrameLocks noGrp="1"/>
          </p:cNvGraphicFramePr>
          <p:nvPr>
            <p:ph idx="1"/>
          </p:nvPr>
        </p:nvGraphicFramePr>
        <p:xfrm>
          <a:off x="1905000" y="1600201"/>
          <a:ext cx="8458200" cy="4495801"/>
        </p:xfrm>
        <a:graphic>
          <a:graphicData uri="http://schemas.openxmlformats.org/drawingml/2006/table">
            <a:tbl>
              <a:tblPr/>
              <a:tblGrid>
                <a:gridCol w="1447800">
                  <a:extLst>
                    <a:ext uri="{9D8B030D-6E8A-4147-A177-3AD203B41FA5}">
                      <a16:colId xmlns:a16="http://schemas.microsoft.com/office/drawing/2014/main" val="20000"/>
                    </a:ext>
                  </a:extLst>
                </a:gridCol>
                <a:gridCol w="2112963">
                  <a:extLst>
                    <a:ext uri="{9D8B030D-6E8A-4147-A177-3AD203B41FA5}">
                      <a16:colId xmlns:a16="http://schemas.microsoft.com/office/drawing/2014/main" val="20001"/>
                    </a:ext>
                  </a:extLst>
                </a:gridCol>
                <a:gridCol w="2227262">
                  <a:extLst>
                    <a:ext uri="{9D8B030D-6E8A-4147-A177-3AD203B41FA5}">
                      <a16:colId xmlns:a16="http://schemas.microsoft.com/office/drawing/2014/main" val="20002"/>
                    </a:ext>
                  </a:extLst>
                </a:gridCol>
                <a:gridCol w="2670175">
                  <a:extLst>
                    <a:ext uri="{9D8B030D-6E8A-4147-A177-3AD203B41FA5}">
                      <a16:colId xmlns:a16="http://schemas.microsoft.com/office/drawing/2014/main" val="20003"/>
                    </a:ext>
                  </a:extLst>
                </a:gridCol>
              </a:tblGrid>
              <a:tr h="6572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软件类别</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纯工具型软件</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Times New Roman" pitchFamily="18" charset="0"/>
                          <a:ea typeface="仿宋_GB2312" pitchFamily="49" charset="-122"/>
                          <a:cs typeface="Times New Roman" pitchFamily="18" charset="0"/>
                        </a:rPr>
                        <a:t>应用型软件</a:t>
                      </a:r>
                      <a:endParaRPr kumimoji="0" lang="zh-CN" altLang="en-US" sz="2400" b="0" i="0" u="none" strike="noStrike" cap="none" normalizeH="0" baseline="0" dirty="0">
                        <a:ln>
                          <a:noFill/>
                        </a:ln>
                        <a:solidFill>
                          <a:srgbClr val="FF0000"/>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6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专业用户</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普通用户</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1484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评判标准</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功能的复杂性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使用的高效性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技术的先进性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功能的有用性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使用的方便性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技术的可行性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功能的</a:t>
                      </a:r>
                      <a:r>
                        <a:rPr kumimoji="0" lang="zh-CN" altLang="en-US" sz="2400" b="0" i="0" u="none" strike="noStrike" cap="none" normalizeH="0" baseline="0">
                          <a:ln>
                            <a:noFill/>
                          </a:ln>
                          <a:solidFill>
                            <a:schemeClr val="tx1"/>
                          </a:solidFill>
                          <a:effectLst/>
                          <a:latin typeface="Arial"/>
                          <a:ea typeface="仿宋_GB2312" pitchFamily="49" charset="-122"/>
                          <a:cs typeface="Times New Roman" pitchFamily="18" charset="0"/>
                        </a:rPr>
                        <a:t>“</a:t>
                      </a: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模拟</a:t>
                      </a:r>
                      <a:r>
                        <a:rPr kumimoji="0" lang="zh-CN" altLang="en-US" sz="2400" b="0" i="0" u="none" strike="noStrike" cap="none" normalizeH="0" baseline="0">
                          <a:ln>
                            <a:noFill/>
                          </a:ln>
                          <a:solidFill>
                            <a:schemeClr val="tx1"/>
                          </a:solidFill>
                          <a:effectLst/>
                          <a:latin typeface="Arial"/>
                          <a:ea typeface="仿宋_GB2312" pitchFamily="49" charset="-122"/>
                          <a:cs typeface="Times New Roman" pitchFamily="18" charset="0"/>
                        </a:rPr>
                        <a:t>”</a:t>
                      </a: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使用的方便性</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技术的可行性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关注点</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创新性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有效性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模拟性</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8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示例系统</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编程环境</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DBMS</a:t>
                      </a:r>
                      <a:endParaRPr kumimoji="0" lang="en-US" altLang="zh-CN"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Office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语言翻译</a:t>
                      </a:r>
                      <a:endParaRPr kumimoji="0" lang="zh-CN" altLang="en-US" sz="2400" b="0" i="0" u="none" strike="noStrike" cap="none" normalizeH="0" baseline="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MIS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EAI</a:t>
                      </a:r>
                      <a:endParaRPr kumimoji="0" lang="en-US" altLang="zh-CN" sz="2400" b="0" i="0" u="none" strike="noStrike" cap="none" normalizeH="0" baseline="0" dirty="0">
                        <a:ln>
                          <a:noFill/>
                        </a:ln>
                        <a:solidFill>
                          <a:schemeClr val="tx1"/>
                        </a:solidFill>
                        <a:effectLst/>
                        <a:latin typeface="Arial" charset="0"/>
                        <a:ea typeface="仿宋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6" name="灯片编号占位符 1">
            <a:extLst>
              <a:ext uri="{FF2B5EF4-FFF2-40B4-BE49-F238E27FC236}">
                <a16:creationId xmlns:a16="http://schemas.microsoft.com/office/drawing/2014/main" id="{9DAA7C7E-0EBF-4359-A13B-D6D12DABEF0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A36D2E-F53C-44DD-91D1-09EB3425109B}" type="slidenum">
              <a:rPr lang="en-US" altLang="zh-CN">
                <a:latin typeface="Garamond" panose="02020404030301010803" pitchFamily="18" charset="0"/>
              </a:rPr>
              <a:pPr/>
              <a:t>63</a:t>
            </a:fld>
            <a:endParaRPr lang="en-US" altLang="zh-CN">
              <a:latin typeface="Garamond" panose="02020404030301010803" pitchFamily="18" charset="0"/>
            </a:endParaRPr>
          </a:p>
        </p:txBody>
      </p:sp>
    </p:spTree>
    <p:extLst>
      <p:ext uri="{BB962C8B-B14F-4D97-AF65-F5344CB8AC3E}">
        <p14:creationId xmlns:p14="http://schemas.microsoft.com/office/powerpoint/2010/main" val="1423720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B3DFE0-2985-48BC-B541-3C942169F6AC}"/>
              </a:ext>
            </a:extLst>
          </p:cNvPr>
          <p:cNvSpPr>
            <a:spLocks noGrp="1" noChangeArrowheads="1"/>
          </p:cNvSpPr>
          <p:nvPr>
            <p:ph type="title"/>
          </p:nvPr>
        </p:nvSpPr>
        <p:spPr/>
        <p:txBody>
          <a:bodyPr/>
          <a:lstStyle/>
          <a:p>
            <a:pPr eaLnBrk="1" hangingPunct="1"/>
            <a:r>
              <a:rPr lang="en-US" altLang="zh-CN" sz="3800"/>
              <a:t>2.1 </a:t>
            </a:r>
            <a:r>
              <a:rPr lang="zh-CN" altLang="en-US" sz="3800"/>
              <a:t>应用软件的模拟特性</a:t>
            </a:r>
            <a:br>
              <a:rPr lang="zh-CN" altLang="en-US" sz="3800"/>
            </a:br>
            <a:r>
              <a:rPr lang="en-US" altLang="zh-CN" sz="3800">
                <a:latin typeface="Arial" panose="020B0604020202020204" pitchFamily="34" charset="0"/>
              </a:rPr>
              <a:t>——</a:t>
            </a:r>
            <a:r>
              <a:rPr lang="zh-CN" altLang="en-US" sz="3800"/>
              <a:t>软件模拟性的实践调查</a:t>
            </a:r>
          </a:p>
        </p:txBody>
      </p:sp>
      <p:sp>
        <p:nvSpPr>
          <p:cNvPr id="27651" name="Rectangle 3">
            <a:extLst>
              <a:ext uri="{FF2B5EF4-FFF2-40B4-BE49-F238E27FC236}">
                <a16:creationId xmlns:a16="http://schemas.microsoft.com/office/drawing/2014/main" id="{5012D707-E373-4AEB-901C-F8D8317BC942}"/>
              </a:ext>
            </a:extLst>
          </p:cNvPr>
          <p:cNvSpPr>
            <a:spLocks noGrp="1" noChangeArrowheads="1"/>
          </p:cNvSpPr>
          <p:nvPr>
            <p:ph type="body" idx="1"/>
          </p:nvPr>
        </p:nvSpPr>
        <p:spPr/>
        <p:txBody>
          <a:bodyPr/>
          <a:lstStyle/>
          <a:p>
            <a:pPr eaLnBrk="1" hangingPunct="1"/>
            <a:r>
              <a:rPr lang="zh-CN" altLang="en-US" sz="2400"/>
              <a:t>现实：对此类软件的“模拟”特性与应用问题缺乏重视</a:t>
            </a:r>
          </a:p>
          <a:p>
            <a:pPr lvl="1" eaLnBrk="1" hangingPunct="1"/>
            <a:r>
              <a:rPr lang="en-US" altLang="zh-CN" sz="2000"/>
              <a:t>Capers Jones[Capers1996]</a:t>
            </a:r>
            <a:r>
              <a:rPr lang="zh-CN" altLang="en-US" sz="2000"/>
              <a:t>在调查了几百个公司之后发现超过</a:t>
            </a:r>
            <a:r>
              <a:rPr lang="en-US" altLang="zh-CN" sz="2000"/>
              <a:t>75</a:t>
            </a:r>
            <a:r>
              <a:rPr lang="zh-CN" altLang="en-US" sz="2000"/>
              <a:t>％的企业在需求处理环节存在不足。</a:t>
            </a:r>
          </a:p>
          <a:p>
            <a:pPr lvl="1" eaLnBrk="1" hangingPunct="1"/>
            <a:r>
              <a:rPr lang="en-US" altLang="zh-CN" sz="2000"/>
              <a:t>2000</a:t>
            </a:r>
            <a:r>
              <a:rPr lang="zh-CN" altLang="en-US" sz="2000"/>
              <a:t>年</a:t>
            </a:r>
            <a:r>
              <a:rPr lang="en-US" altLang="zh-CN" sz="2000"/>
              <a:t>Nikula</a:t>
            </a:r>
            <a:r>
              <a:rPr lang="zh-CN" altLang="en-US" sz="2000"/>
              <a:t>等人在对芬兰的中小型公司进行需求处理实践情况评价时发现</a:t>
            </a:r>
            <a:r>
              <a:rPr lang="en-US" altLang="zh-CN" sz="2000"/>
              <a:t>[Nikula2000]</a:t>
            </a:r>
            <a:r>
              <a:rPr lang="zh-CN" altLang="en-US" sz="2000"/>
              <a:t>：在以</a:t>
            </a:r>
            <a:r>
              <a:rPr lang="en-US" altLang="zh-CN" sz="2000"/>
              <a:t>30</a:t>
            </a:r>
            <a:r>
              <a:rPr lang="zh-CN" altLang="en-US" sz="2000"/>
              <a:t>分为标准线的情况下，</a:t>
            </a:r>
            <a:r>
              <a:rPr lang="en-US" altLang="zh-CN" sz="2000"/>
              <a:t>75%</a:t>
            </a:r>
            <a:r>
              <a:rPr lang="zh-CN" altLang="en-US" sz="2000"/>
              <a:t>的公司竟然在</a:t>
            </a:r>
            <a:r>
              <a:rPr lang="en-US" altLang="zh-CN" sz="2000"/>
              <a:t>10</a:t>
            </a:r>
            <a:r>
              <a:rPr lang="zh-CN" altLang="en-US" sz="2000"/>
              <a:t>分以下。</a:t>
            </a:r>
          </a:p>
          <a:p>
            <a:pPr lvl="1" eaLnBrk="1" hangingPunct="1"/>
            <a:r>
              <a:rPr lang="en-US" altLang="zh-CN" sz="2000"/>
              <a:t>Hofmann</a:t>
            </a:r>
            <a:r>
              <a:rPr lang="zh-CN" altLang="en-US" sz="2000"/>
              <a:t>等人在欧洲的需求工程实践调查中发现仅有约</a:t>
            </a:r>
            <a:r>
              <a:rPr lang="en-US" altLang="zh-CN" sz="2000"/>
              <a:t>1/3</a:t>
            </a:r>
            <a:r>
              <a:rPr lang="zh-CN" altLang="en-US" sz="2000"/>
              <a:t>的项目有明确的需求处理过程</a:t>
            </a:r>
            <a:r>
              <a:rPr lang="en-US" altLang="zh-CN" sz="2000"/>
              <a:t>[Hofmann2001]</a:t>
            </a:r>
            <a:r>
              <a:rPr lang="zh-CN" altLang="en-US" sz="2000"/>
              <a:t>。</a:t>
            </a:r>
          </a:p>
          <a:p>
            <a:pPr lvl="1" eaLnBrk="1" hangingPunct="1"/>
            <a:r>
              <a:rPr lang="en-US" altLang="zh-CN" sz="2000"/>
              <a:t>Juristo </a:t>
            </a:r>
            <a:r>
              <a:rPr lang="zh-CN" altLang="en-US" sz="2000"/>
              <a:t>等人在对欧洲的</a:t>
            </a:r>
            <a:r>
              <a:rPr lang="en-US" altLang="zh-CN" sz="2000"/>
              <a:t>150</a:t>
            </a:r>
            <a:r>
              <a:rPr lang="zh-CN" altLang="en-US" sz="2000"/>
              <a:t>多名</a:t>
            </a:r>
            <a:r>
              <a:rPr lang="en-US" altLang="zh-CN" sz="2000"/>
              <a:t>RE</a:t>
            </a:r>
            <a:r>
              <a:rPr lang="zh-CN" altLang="en-US" sz="2000"/>
              <a:t>实践者进行调查后发现，在需求处理的诸多技术当中，需求获取和冲突协商的技术没有得到充分的应用</a:t>
            </a:r>
            <a:r>
              <a:rPr lang="en-US" altLang="zh-CN" sz="2000"/>
              <a:t>[Juristo 2002]</a:t>
            </a:r>
            <a:r>
              <a:rPr lang="zh-CN" altLang="en-US" sz="2000"/>
              <a:t>。</a:t>
            </a:r>
          </a:p>
          <a:p>
            <a:pPr lvl="1" eaLnBrk="1" hangingPunct="1"/>
            <a:r>
              <a:rPr lang="zh-CN" altLang="en-US" sz="2000"/>
              <a:t>研究也发现当软件生产面临时间、市场等其他压力时，漠视“模拟”特性的情况就更为严重</a:t>
            </a:r>
            <a:r>
              <a:rPr lang="en-US" altLang="zh-CN" sz="2000"/>
              <a:t>[Lubars1993</a:t>
            </a:r>
            <a:r>
              <a:rPr lang="zh-CN" altLang="en-US" sz="2000"/>
              <a:t>，</a:t>
            </a:r>
            <a:r>
              <a:rPr lang="en-US" altLang="zh-CN" sz="2000"/>
              <a:t>Francisco2003] </a:t>
            </a:r>
          </a:p>
        </p:txBody>
      </p:sp>
      <p:sp>
        <p:nvSpPr>
          <p:cNvPr id="27652" name="灯片编号占位符 1">
            <a:extLst>
              <a:ext uri="{FF2B5EF4-FFF2-40B4-BE49-F238E27FC236}">
                <a16:creationId xmlns:a16="http://schemas.microsoft.com/office/drawing/2014/main" id="{61305090-C510-41EA-A720-8FC677AF4E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D8517-5B33-4986-8990-6B78CE16F971}" type="slidenum">
              <a:rPr lang="en-US" altLang="zh-CN">
                <a:latin typeface="Garamond" panose="02020404030301010803" pitchFamily="18" charset="0"/>
              </a:rPr>
              <a:pPr/>
              <a:t>64</a:t>
            </a:fld>
            <a:endParaRPr lang="en-US" altLang="zh-CN">
              <a:latin typeface="Garamond" panose="02020404030301010803" pitchFamily="18" charset="0"/>
            </a:endParaRPr>
          </a:p>
        </p:txBody>
      </p:sp>
    </p:spTree>
    <p:extLst>
      <p:ext uri="{BB962C8B-B14F-4D97-AF65-F5344CB8AC3E}">
        <p14:creationId xmlns:p14="http://schemas.microsoft.com/office/powerpoint/2010/main" val="1890192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978C95E-35C1-42FB-BDAB-0FF47088F19A}"/>
              </a:ext>
            </a:extLst>
          </p:cNvPr>
          <p:cNvSpPr>
            <a:spLocks noGrp="1" noChangeArrowheads="1"/>
          </p:cNvSpPr>
          <p:nvPr>
            <p:ph type="title"/>
          </p:nvPr>
        </p:nvSpPr>
        <p:spPr/>
        <p:txBody>
          <a:bodyPr/>
          <a:lstStyle/>
          <a:p>
            <a:r>
              <a:rPr lang="en-US" altLang="zh-CN"/>
              <a:t>2.2 </a:t>
            </a:r>
            <a:r>
              <a:rPr lang="zh-CN" altLang="en-US"/>
              <a:t>需求问题的技术原因？</a:t>
            </a:r>
          </a:p>
        </p:txBody>
      </p:sp>
      <p:sp>
        <p:nvSpPr>
          <p:cNvPr id="28675" name="内容占位符 2">
            <a:extLst>
              <a:ext uri="{FF2B5EF4-FFF2-40B4-BE49-F238E27FC236}">
                <a16:creationId xmlns:a16="http://schemas.microsoft.com/office/drawing/2014/main" id="{FBC4326B-8DC7-4A91-9872-516EDEE8C0AB}"/>
              </a:ext>
            </a:extLst>
          </p:cNvPr>
          <p:cNvSpPr>
            <a:spLocks noGrp="1" noChangeArrowheads="1"/>
          </p:cNvSpPr>
          <p:nvPr>
            <p:ph idx="1"/>
          </p:nvPr>
        </p:nvSpPr>
        <p:spPr/>
        <p:txBody>
          <a:bodyPr/>
          <a:lstStyle/>
          <a:p>
            <a:r>
              <a:rPr lang="zh-CN" altLang="en-US" i="1"/>
              <a:t>创业中的常态：“我们针对某某领域产生了一个非常牛</a:t>
            </a:r>
            <a:r>
              <a:rPr lang="en-US" altLang="zh-CN" i="1"/>
              <a:t>X</a:t>
            </a:r>
            <a:r>
              <a:rPr lang="zh-CN" altLang="en-US" i="1"/>
              <a:t>的</a:t>
            </a:r>
            <a:r>
              <a:rPr lang="en-US" altLang="zh-CN" i="1"/>
              <a:t>idea</a:t>
            </a:r>
            <a:r>
              <a:rPr lang="zh-CN" altLang="en-US" i="1"/>
              <a:t>，打算做一个</a:t>
            </a:r>
            <a:r>
              <a:rPr lang="en-US" altLang="zh-CN" i="1"/>
              <a:t>APP</a:t>
            </a:r>
            <a:r>
              <a:rPr lang="zh-CN" altLang="en-US" i="1"/>
              <a:t>来解决，现在就差一个程序员了！”</a:t>
            </a:r>
            <a:endParaRPr lang="en-US" altLang="zh-CN" i="1"/>
          </a:p>
          <a:p>
            <a:endParaRPr lang="en-US" altLang="zh-CN" i="1"/>
          </a:p>
          <a:p>
            <a:r>
              <a:rPr lang="zh-CN" altLang="en-US">
                <a:solidFill>
                  <a:srgbClr val="FF0000"/>
                </a:solidFill>
              </a:rPr>
              <a:t>除了程序员还差什么？ </a:t>
            </a:r>
            <a:r>
              <a:rPr lang="en-US" altLang="zh-CN"/>
              <a:t>– </a:t>
            </a:r>
            <a:r>
              <a:rPr lang="zh-CN" altLang="en-US"/>
              <a:t>典型的需求问题</a:t>
            </a:r>
            <a:endParaRPr lang="en-US" altLang="zh-CN"/>
          </a:p>
          <a:p>
            <a:pPr lvl="1"/>
            <a:r>
              <a:rPr lang="zh-CN" altLang="en-US"/>
              <a:t>软件系统涉众（</a:t>
            </a:r>
            <a:r>
              <a:rPr lang="en-US" altLang="zh-CN"/>
              <a:t>stakeholder</a:t>
            </a:r>
            <a:r>
              <a:rPr lang="zh-CN" altLang="en-US"/>
              <a:t>）所带来的非技术性和社会性因素</a:t>
            </a:r>
            <a:endParaRPr lang="en-US" altLang="zh-CN"/>
          </a:p>
          <a:p>
            <a:pPr lvl="1"/>
            <a:r>
              <a:rPr lang="zh-CN" altLang="en-US"/>
              <a:t>领域知识与业务逻辑如何向软件系统转化？</a:t>
            </a:r>
            <a:endParaRPr lang="en-US" altLang="zh-CN"/>
          </a:p>
          <a:p>
            <a:pPr lvl="2"/>
            <a:r>
              <a:rPr lang="zh-CN" altLang="en-US"/>
              <a:t>如何用程序</a:t>
            </a:r>
            <a:r>
              <a:rPr lang="zh-CN" altLang="en-US" b="1"/>
              <a:t>模拟</a:t>
            </a:r>
            <a:r>
              <a:rPr lang="zh-CN" altLang="en-US"/>
              <a:t>领域内业务逻辑的运转？</a:t>
            </a:r>
            <a:endParaRPr lang="en-US" altLang="zh-CN"/>
          </a:p>
          <a:p>
            <a:pPr lvl="1"/>
            <a:endParaRPr lang="zh-CN" altLang="en-US"/>
          </a:p>
        </p:txBody>
      </p:sp>
      <p:sp>
        <p:nvSpPr>
          <p:cNvPr id="28676" name="灯片编号占位符 3">
            <a:extLst>
              <a:ext uri="{FF2B5EF4-FFF2-40B4-BE49-F238E27FC236}">
                <a16:creationId xmlns:a16="http://schemas.microsoft.com/office/drawing/2014/main" id="{DACE2415-2574-4F8A-817B-9F075D7F44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A9603C-0906-443F-A865-E483FD3309A2}" type="slidenum">
              <a:rPr lang="en-US" altLang="zh-CN">
                <a:latin typeface="Garamond" panose="02020404030301010803" pitchFamily="18" charset="0"/>
              </a:rPr>
              <a:pPr/>
              <a:t>65</a:t>
            </a:fld>
            <a:endParaRPr lang="en-US" altLang="zh-CN">
              <a:latin typeface="Garamond" panose="02020404030301010803" pitchFamily="18" charset="0"/>
            </a:endParaRPr>
          </a:p>
        </p:txBody>
      </p:sp>
    </p:spTree>
    <p:extLst>
      <p:ext uri="{BB962C8B-B14F-4D97-AF65-F5344CB8AC3E}">
        <p14:creationId xmlns:p14="http://schemas.microsoft.com/office/powerpoint/2010/main" val="2417955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CFF3953-7AB1-428C-A0DF-ECFB47DA3470}"/>
              </a:ext>
            </a:extLst>
          </p:cNvPr>
          <p:cNvSpPr>
            <a:spLocks noGrp="1" noChangeArrowheads="1"/>
          </p:cNvSpPr>
          <p:nvPr>
            <p:ph type="title"/>
          </p:nvPr>
        </p:nvSpPr>
        <p:spPr/>
        <p:txBody>
          <a:bodyPr/>
          <a:lstStyle/>
          <a:p>
            <a:pPr eaLnBrk="1" hangingPunct="1"/>
            <a:r>
              <a:rPr lang="en-US" altLang="zh-CN"/>
              <a:t>2.2 </a:t>
            </a:r>
            <a:r>
              <a:rPr lang="zh-CN" altLang="en-US"/>
              <a:t>需求问题的技术原因分析：涉众端</a:t>
            </a:r>
          </a:p>
        </p:txBody>
      </p:sp>
      <p:sp>
        <p:nvSpPr>
          <p:cNvPr id="29699" name="Rectangle 3">
            <a:extLst>
              <a:ext uri="{FF2B5EF4-FFF2-40B4-BE49-F238E27FC236}">
                <a16:creationId xmlns:a16="http://schemas.microsoft.com/office/drawing/2014/main" id="{F2A5FAC1-B198-4678-9BF6-5A30365B2658}"/>
              </a:ext>
            </a:extLst>
          </p:cNvPr>
          <p:cNvSpPr>
            <a:spLocks noGrp="1" noChangeArrowheads="1"/>
          </p:cNvSpPr>
          <p:nvPr>
            <p:ph type="body" idx="1"/>
          </p:nvPr>
        </p:nvSpPr>
        <p:spPr/>
        <p:txBody>
          <a:bodyPr/>
          <a:lstStyle/>
          <a:p>
            <a:pPr eaLnBrk="1" hangingPunct="1">
              <a:lnSpc>
                <a:spcPct val="90000"/>
              </a:lnSpc>
            </a:pPr>
            <a:r>
              <a:rPr lang="zh-CN" altLang="en-US"/>
              <a:t>非技术性和社会性因素</a:t>
            </a:r>
          </a:p>
          <a:p>
            <a:pPr lvl="1" eaLnBrk="1" hangingPunct="1">
              <a:lnSpc>
                <a:spcPct val="90000"/>
              </a:lnSpc>
            </a:pPr>
            <a:r>
              <a:rPr lang="zh-CN" altLang="en-US"/>
              <a:t>组织机构文化、社会背景、商业目标、利益协商</a:t>
            </a:r>
          </a:p>
          <a:p>
            <a:pPr lvl="2" eaLnBrk="1" hangingPunct="1">
              <a:lnSpc>
                <a:spcPct val="90000"/>
              </a:lnSpc>
            </a:pPr>
            <a:r>
              <a:rPr lang="zh-CN" altLang="en-US"/>
              <a:t>关注软件系统和现实之间的互动效应 </a:t>
            </a:r>
          </a:p>
          <a:p>
            <a:pPr lvl="3" eaLnBrk="1" hangingPunct="1">
              <a:lnSpc>
                <a:spcPct val="90000"/>
              </a:lnSpc>
            </a:pPr>
            <a:r>
              <a:rPr lang="zh-CN" altLang="en-US"/>
              <a:t>软件系统环境的组织机构文化、社会背景和系统涉众的目标与利益比软件内部的数据流与状态更应该得到重视</a:t>
            </a:r>
          </a:p>
          <a:p>
            <a:pPr lvl="2" eaLnBrk="1" hangingPunct="1">
              <a:lnSpc>
                <a:spcPct val="90000"/>
              </a:lnSpc>
            </a:pPr>
            <a:r>
              <a:rPr lang="zh-CN" altLang="en-US"/>
              <a:t>解决方案和具体应用环境相关的 </a:t>
            </a:r>
          </a:p>
          <a:p>
            <a:pPr lvl="3" eaLnBrk="1" hangingPunct="1">
              <a:lnSpc>
                <a:spcPct val="90000"/>
              </a:lnSpc>
            </a:pPr>
            <a:r>
              <a:rPr lang="zh-CN" altLang="en-US"/>
              <a:t>不能忽视具体应用环境中的相关因素，例如组织机构的文化、组织结构的规范、组织的行业规范、组织的社会背景等等</a:t>
            </a:r>
          </a:p>
          <a:p>
            <a:pPr lvl="2" eaLnBrk="1" hangingPunct="1">
              <a:lnSpc>
                <a:spcPct val="90000"/>
              </a:lnSpc>
            </a:pPr>
            <a:r>
              <a:rPr lang="zh-CN" altLang="en-US"/>
              <a:t>单纯通过技术的运用来建立一个一致、完整的需求模型是不太可能的 </a:t>
            </a:r>
          </a:p>
          <a:p>
            <a:pPr lvl="3" eaLnBrk="1" hangingPunct="1">
              <a:lnSpc>
                <a:spcPct val="90000"/>
              </a:lnSpc>
            </a:pPr>
            <a:r>
              <a:rPr lang="zh-CN" altLang="en-US"/>
              <a:t>面对冲突要能够分析社会原因和组织机构方面的原因，引导涉众进行利益协商 </a:t>
            </a:r>
          </a:p>
        </p:txBody>
      </p:sp>
      <p:sp>
        <p:nvSpPr>
          <p:cNvPr id="29700" name="灯片编号占位符 1">
            <a:extLst>
              <a:ext uri="{FF2B5EF4-FFF2-40B4-BE49-F238E27FC236}">
                <a16:creationId xmlns:a16="http://schemas.microsoft.com/office/drawing/2014/main" id="{2284FD0E-C54C-4F72-B090-567612B6EA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7649B0-ECC9-42A7-AF56-F6656BB8C386}" type="slidenum">
              <a:rPr lang="en-US" altLang="zh-CN">
                <a:latin typeface="Garamond" panose="02020404030301010803" pitchFamily="18" charset="0"/>
              </a:rPr>
              <a:pPr/>
              <a:t>66</a:t>
            </a:fld>
            <a:endParaRPr lang="en-US" altLang="zh-CN">
              <a:latin typeface="Garamond" panose="02020404030301010803" pitchFamily="18" charset="0"/>
            </a:endParaRPr>
          </a:p>
        </p:txBody>
      </p:sp>
    </p:spTree>
    <p:extLst>
      <p:ext uri="{BB962C8B-B14F-4D97-AF65-F5344CB8AC3E}">
        <p14:creationId xmlns:p14="http://schemas.microsoft.com/office/powerpoint/2010/main" val="2676323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D451D80-0A22-48AD-A5B0-EBB75F3CA8D6}"/>
              </a:ext>
            </a:extLst>
          </p:cNvPr>
          <p:cNvSpPr>
            <a:spLocks noGrp="1" noChangeArrowheads="1"/>
          </p:cNvSpPr>
          <p:nvPr>
            <p:ph type="title"/>
          </p:nvPr>
        </p:nvSpPr>
        <p:spPr/>
        <p:txBody>
          <a:bodyPr/>
          <a:lstStyle/>
          <a:p>
            <a:pPr eaLnBrk="1" hangingPunct="1"/>
            <a:r>
              <a:rPr lang="en-US" altLang="zh-CN"/>
              <a:t>2.2 </a:t>
            </a:r>
            <a:r>
              <a:rPr lang="zh-CN" altLang="en-US"/>
              <a:t>需求问题的技术原因分析：程序员端</a:t>
            </a:r>
          </a:p>
        </p:txBody>
      </p:sp>
      <p:sp>
        <p:nvSpPr>
          <p:cNvPr id="30723" name="Rectangle 3">
            <a:extLst>
              <a:ext uri="{FF2B5EF4-FFF2-40B4-BE49-F238E27FC236}">
                <a16:creationId xmlns:a16="http://schemas.microsoft.com/office/drawing/2014/main" id="{9A14A70F-35D9-44F5-ADC1-5DE9CFA4CEC2}"/>
              </a:ext>
            </a:extLst>
          </p:cNvPr>
          <p:cNvSpPr>
            <a:spLocks noGrp="1" noChangeArrowheads="1"/>
          </p:cNvSpPr>
          <p:nvPr>
            <p:ph type="body" idx="1"/>
          </p:nvPr>
        </p:nvSpPr>
        <p:spPr/>
        <p:txBody>
          <a:bodyPr/>
          <a:lstStyle/>
          <a:p>
            <a:pPr eaLnBrk="1" hangingPunct="1"/>
            <a:r>
              <a:rPr lang="zh-CN" altLang="en-US"/>
              <a:t>结构化分析和面向对象分析具有一定的先天缺陷 </a:t>
            </a:r>
          </a:p>
          <a:p>
            <a:pPr lvl="1" eaLnBrk="1" hangingPunct="1"/>
            <a:r>
              <a:rPr lang="zh-CN" altLang="en-US"/>
              <a:t>编程 －</a:t>
            </a:r>
            <a:r>
              <a:rPr lang="en-US" altLang="zh-CN"/>
              <a:t>&gt;</a:t>
            </a:r>
            <a:r>
              <a:rPr lang="zh-CN" altLang="en-US"/>
              <a:t>设计－</a:t>
            </a:r>
            <a:r>
              <a:rPr lang="en-US" altLang="zh-CN"/>
              <a:t>&gt;</a:t>
            </a:r>
            <a:r>
              <a:rPr lang="zh-CN" altLang="en-US"/>
              <a:t>分析</a:t>
            </a:r>
          </a:p>
          <a:p>
            <a:pPr lvl="1" eaLnBrk="1" hangingPunct="1"/>
            <a:r>
              <a:rPr lang="zh-CN" altLang="en-US">
                <a:solidFill>
                  <a:srgbClr val="FF0000"/>
                </a:solidFill>
              </a:rPr>
              <a:t>设计和编程都有构建高质量（健壮性、可维护性、适应性等等）软件的共同目标</a:t>
            </a:r>
            <a:r>
              <a:rPr lang="zh-CN" altLang="en-US"/>
              <a:t>，而且使用相同的概念和组织机制保证了从设计到编程的平滑过渡，所以，它们在设计领域的应用也取得了成功 </a:t>
            </a:r>
          </a:p>
          <a:p>
            <a:pPr lvl="1" eaLnBrk="1" hangingPunct="1"/>
            <a:r>
              <a:rPr lang="zh-CN" altLang="en-US"/>
              <a:t>但是</a:t>
            </a:r>
            <a:r>
              <a:rPr lang="zh-CN" altLang="en-US">
                <a:solidFill>
                  <a:srgbClr val="FF0000"/>
                </a:solidFill>
              </a:rPr>
              <a:t>需求分析</a:t>
            </a:r>
            <a:r>
              <a:rPr lang="zh-CN" altLang="en-US"/>
              <a:t>除了拥有构建高质量软件的目标之外，还有一个更加重要的目标是</a:t>
            </a:r>
            <a:r>
              <a:rPr lang="zh-CN" altLang="en-US">
                <a:solidFill>
                  <a:srgbClr val="FF0000"/>
                </a:solidFill>
              </a:rPr>
              <a:t>理解现实 </a:t>
            </a:r>
          </a:p>
        </p:txBody>
      </p:sp>
      <p:sp>
        <p:nvSpPr>
          <p:cNvPr id="30724" name="灯片编号占位符 1">
            <a:extLst>
              <a:ext uri="{FF2B5EF4-FFF2-40B4-BE49-F238E27FC236}">
                <a16:creationId xmlns:a16="http://schemas.microsoft.com/office/drawing/2014/main" id="{C5EA6905-587D-4D3D-B5D3-EFA4BBA936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79E3B0-A7C1-494F-B43D-52AA0091A0D8}" type="slidenum">
              <a:rPr lang="en-US" altLang="zh-CN">
                <a:latin typeface="Garamond" panose="02020404030301010803" pitchFamily="18" charset="0"/>
              </a:rPr>
              <a:pPr/>
              <a:t>67</a:t>
            </a:fld>
            <a:endParaRPr lang="en-US" altLang="zh-CN">
              <a:latin typeface="Garamond" panose="02020404030301010803" pitchFamily="18" charset="0"/>
            </a:endParaRPr>
          </a:p>
        </p:txBody>
      </p:sp>
    </p:spTree>
    <p:extLst>
      <p:ext uri="{BB962C8B-B14F-4D97-AF65-F5344CB8AC3E}">
        <p14:creationId xmlns:p14="http://schemas.microsoft.com/office/powerpoint/2010/main" val="38949225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84D98D3-239B-4C19-80A6-C48D91734272}"/>
              </a:ext>
            </a:extLst>
          </p:cNvPr>
          <p:cNvSpPr>
            <a:spLocks noGrp="1" noChangeArrowheads="1"/>
          </p:cNvSpPr>
          <p:nvPr>
            <p:ph type="title"/>
          </p:nvPr>
        </p:nvSpPr>
        <p:spPr/>
        <p:txBody>
          <a:bodyPr/>
          <a:lstStyle/>
          <a:p>
            <a:pPr eaLnBrk="1" hangingPunct="1"/>
            <a:r>
              <a:rPr lang="en-US" altLang="zh-CN"/>
              <a:t>2.2 </a:t>
            </a:r>
            <a:r>
              <a:rPr lang="zh-CN" altLang="en-US"/>
              <a:t>需求问题的技术原因分析</a:t>
            </a:r>
          </a:p>
        </p:txBody>
      </p:sp>
      <p:sp>
        <p:nvSpPr>
          <p:cNvPr id="31747" name="Rectangle 3">
            <a:extLst>
              <a:ext uri="{FF2B5EF4-FFF2-40B4-BE49-F238E27FC236}">
                <a16:creationId xmlns:a16="http://schemas.microsoft.com/office/drawing/2014/main" id="{84CAEF5B-AD53-4409-87F8-D6CD66992D6F}"/>
              </a:ext>
            </a:extLst>
          </p:cNvPr>
          <p:cNvSpPr>
            <a:spLocks noGrp="1" noChangeArrowheads="1"/>
          </p:cNvSpPr>
          <p:nvPr>
            <p:ph type="body" idx="1"/>
          </p:nvPr>
        </p:nvSpPr>
        <p:spPr/>
        <p:txBody>
          <a:bodyPr/>
          <a:lstStyle/>
          <a:p>
            <a:pPr eaLnBrk="1" hangingPunct="1"/>
            <a:r>
              <a:rPr lang="zh-CN" altLang="en-US"/>
              <a:t>以“企业”为中心的软件反映了软件规模日益扩大 </a:t>
            </a:r>
          </a:p>
          <a:p>
            <a:pPr lvl="1" eaLnBrk="1" hangingPunct="1"/>
            <a:r>
              <a:rPr lang="zh-CN" altLang="en-US"/>
              <a:t>一方面提高了需求处理中非技术性和社会性因素的影响比重</a:t>
            </a:r>
          </a:p>
          <a:p>
            <a:pPr lvl="1" eaLnBrk="1" hangingPunct="1"/>
            <a:r>
              <a:rPr lang="zh-CN" altLang="en-US"/>
              <a:t>另一方面也进一步放大了传统技术在需求处理阶段的不适应性 </a:t>
            </a:r>
            <a:endParaRPr lang="en-US" altLang="zh-CN"/>
          </a:p>
          <a:p>
            <a:pPr lvl="1" eaLnBrk="1" hangingPunct="1"/>
            <a:r>
              <a:rPr lang="zh-CN" altLang="en-US"/>
              <a:t>当前的互联网软件与应用：以“人”为中心</a:t>
            </a:r>
            <a:endParaRPr lang="en-US" altLang="zh-CN"/>
          </a:p>
          <a:p>
            <a:pPr lvl="2" eaLnBrk="1" hangingPunct="1"/>
            <a:r>
              <a:rPr lang="zh-CN" altLang="en-US"/>
              <a:t>互联网应用的核心（“企业”）：场景背后的商业模式</a:t>
            </a:r>
          </a:p>
        </p:txBody>
      </p:sp>
      <p:sp>
        <p:nvSpPr>
          <p:cNvPr id="31748" name="灯片编号占位符 1">
            <a:extLst>
              <a:ext uri="{FF2B5EF4-FFF2-40B4-BE49-F238E27FC236}">
                <a16:creationId xmlns:a16="http://schemas.microsoft.com/office/drawing/2014/main" id="{5368EDC9-3A19-4888-BFF0-32BE169323A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547F0E-7768-4684-A1A5-C0ED3624B7CC}" type="slidenum">
              <a:rPr lang="en-US" altLang="zh-CN">
                <a:latin typeface="Garamond" panose="02020404030301010803" pitchFamily="18" charset="0"/>
              </a:rPr>
              <a:pPr/>
              <a:t>68</a:t>
            </a:fld>
            <a:endParaRPr lang="en-US" altLang="zh-CN">
              <a:latin typeface="Garamond" panose="02020404030301010803" pitchFamily="18" charset="0"/>
            </a:endParaRPr>
          </a:p>
        </p:txBody>
      </p:sp>
    </p:spTree>
    <p:extLst>
      <p:ext uri="{BB962C8B-B14F-4D97-AF65-F5344CB8AC3E}">
        <p14:creationId xmlns:p14="http://schemas.microsoft.com/office/powerpoint/2010/main" val="695585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343015D-0146-463F-AEBC-7866E955FB7A}"/>
              </a:ext>
            </a:extLst>
          </p:cNvPr>
          <p:cNvSpPr>
            <a:spLocks noGrp="1" noChangeArrowheads="1"/>
          </p:cNvSpPr>
          <p:nvPr>
            <p:ph type="title"/>
          </p:nvPr>
        </p:nvSpPr>
        <p:spPr/>
        <p:txBody>
          <a:bodyPr/>
          <a:lstStyle/>
          <a:p>
            <a:pPr eaLnBrk="1" hangingPunct="1"/>
            <a:r>
              <a:rPr lang="en-US" altLang="zh-CN"/>
              <a:t>2.2 </a:t>
            </a:r>
            <a:r>
              <a:rPr lang="zh-CN" altLang="en-US"/>
              <a:t>需求问题的技术原因分析</a:t>
            </a:r>
          </a:p>
        </p:txBody>
      </p:sp>
      <p:sp>
        <p:nvSpPr>
          <p:cNvPr id="32771" name="Rectangle 3">
            <a:extLst>
              <a:ext uri="{FF2B5EF4-FFF2-40B4-BE49-F238E27FC236}">
                <a16:creationId xmlns:a16="http://schemas.microsoft.com/office/drawing/2014/main" id="{5B7CB530-C493-4CC0-91C1-5F8A367E9A2E}"/>
              </a:ext>
            </a:extLst>
          </p:cNvPr>
          <p:cNvSpPr>
            <a:spLocks noGrp="1" noChangeArrowheads="1"/>
          </p:cNvSpPr>
          <p:nvPr>
            <p:ph type="body" idx="1"/>
          </p:nvPr>
        </p:nvSpPr>
        <p:spPr/>
        <p:txBody>
          <a:bodyPr/>
          <a:lstStyle/>
          <a:p>
            <a:pPr eaLnBrk="1" hangingPunct="1"/>
            <a:r>
              <a:rPr lang="zh-CN" altLang="en-US"/>
              <a:t>需求错误的高代价性 </a:t>
            </a:r>
          </a:p>
        </p:txBody>
      </p:sp>
      <p:sp>
        <p:nvSpPr>
          <p:cNvPr id="32772" name="Rectangle 5">
            <a:extLst>
              <a:ext uri="{FF2B5EF4-FFF2-40B4-BE49-F238E27FC236}">
                <a16:creationId xmlns:a16="http://schemas.microsoft.com/office/drawing/2014/main" id="{BE64AA13-AB78-4FE1-B758-9025298A55B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73" name="Object 4">
            <a:extLst>
              <a:ext uri="{FF2B5EF4-FFF2-40B4-BE49-F238E27FC236}">
                <a16:creationId xmlns:a16="http://schemas.microsoft.com/office/drawing/2014/main" id="{6D2BA176-ED77-48BE-9D15-48583B95E986}"/>
              </a:ext>
            </a:extLst>
          </p:cNvPr>
          <p:cNvGraphicFramePr>
            <a:graphicFrameLocks noChangeAspect="1"/>
          </p:cNvGraphicFramePr>
          <p:nvPr/>
        </p:nvGraphicFramePr>
        <p:xfrm>
          <a:off x="2209800" y="2514601"/>
          <a:ext cx="7620000" cy="3565525"/>
        </p:xfrm>
        <a:graphic>
          <a:graphicData uri="http://schemas.openxmlformats.org/presentationml/2006/ole">
            <mc:AlternateContent xmlns:mc="http://schemas.openxmlformats.org/markup-compatibility/2006">
              <mc:Choice xmlns:v="urn:schemas-microsoft-com:vml" Requires="v">
                <p:oleObj spid="_x0000_s14344" name="图表" r:id="rId3" imgW="4914900" imgH="2305050" progId="MSGraph.Chart.8">
                  <p:embed/>
                </p:oleObj>
              </mc:Choice>
              <mc:Fallback>
                <p:oleObj name="图表" r:id="rId3" imgW="4914900" imgH="2305050" progId="MSGraph.Chart.8">
                  <p:embed/>
                  <p:pic>
                    <p:nvPicPr>
                      <p:cNvPr id="32773" name="Object 4">
                        <a:extLst>
                          <a:ext uri="{FF2B5EF4-FFF2-40B4-BE49-F238E27FC236}">
                            <a16:creationId xmlns:a16="http://schemas.microsoft.com/office/drawing/2014/main" id="{6D2BA176-ED77-48BE-9D15-48583B95E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14601"/>
                        <a:ext cx="7620000" cy="3565525"/>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灯片编号占位符 1">
            <a:extLst>
              <a:ext uri="{FF2B5EF4-FFF2-40B4-BE49-F238E27FC236}">
                <a16:creationId xmlns:a16="http://schemas.microsoft.com/office/drawing/2014/main" id="{B33B27CF-F872-4992-BE52-17E2768B7D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10FB87-5730-49FF-A6BD-9AD218599CC3}" type="slidenum">
              <a:rPr lang="en-US" altLang="zh-CN">
                <a:latin typeface="Garamond" panose="02020404030301010803" pitchFamily="18" charset="0"/>
              </a:rPr>
              <a:pPr/>
              <a:t>69</a:t>
            </a:fld>
            <a:endParaRPr lang="en-US" altLang="zh-CN">
              <a:latin typeface="Garamond" panose="02020404030301010803" pitchFamily="18" charset="0"/>
            </a:endParaRPr>
          </a:p>
        </p:txBody>
      </p:sp>
    </p:spTree>
    <p:extLst>
      <p:ext uri="{BB962C8B-B14F-4D97-AF65-F5344CB8AC3E}">
        <p14:creationId xmlns:p14="http://schemas.microsoft.com/office/powerpoint/2010/main" val="325111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4C5ED0D-0684-4B1A-870B-237F92F5E9D8}"/>
              </a:ext>
            </a:extLst>
          </p:cNvPr>
          <p:cNvSpPr>
            <a:spLocks noGrp="1" noChangeArrowheads="1"/>
          </p:cNvSpPr>
          <p:nvPr>
            <p:ph type="title"/>
          </p:nvPr>
        </p:nvSpPr>
        <p:spPr/>
        <p:txBody>
          <a:bodyPr/>
          <a:lstStyle/>
          <a:p>
            <a:pPr eaLnBrk="1" hangingPunct="1"/>
            <a:r>
              <a:rPr lang="zh-CN" altLang="en-US"/>
              <a:t>课程目标</a:t>
            </a:r>
          </a:p>
        </p:txBody>
      </p:sp>
      <p:sp>
        <p:nvSpPr>
          <p:cNvPr id="30723" name="Rectangle 3">
            <a:extLst>
              <a:ext uri="{FF2B5EF4-FFF2-40B4-BE49-F238E27FC236}">
                <a16:creationId xmlns:a16="http://schemas.microsoft.com/office/drawing/2014/main" id="{3A2EE12F-2D9D-4882-A0A9-0CFC3F26F26A}"/>
              </a:ext>
            </a:extLst>
          </p:cNvPr>
          <p:cNvSpPr>
            <a:spLocks noGrp="1" noChangeArrowheads="1"/>
          </p:cNvSpPr>
          <p:nvPr>
            <p:ph type="body" idx="1"/>
          </p:nvPr>
        </p:nvSpPr>
        <p:spPr>
          <a:xfrm>
            <a:off x="1981200" y="1295401"/>
            <a:ext cx="8229600" cy="4987925"/>
          </a:xfrm>
        </p:spPr>
        <p:txBody>
          <a:bodyPr/>
          <a:lstStyle/>
          <a:p>
            <a:pPr eaLnBrk="1" hangingPunct="1">
              <a:defRPr/>
            </a:pPr>
            <a:r>
              <a:rPr lang="zh-CN" altLang="en-US" dirty="0"/>
              <a:t>这门课程希望培养学生如下几种能力：</a:t>
            </a:r>
          </a:p>
          <a:p>
            <a:pPr lvl="1" eaLnBrk="1" hangingPunct="1">
              <a:defRPr/>
            </a:pPr>
            <a:r>
              <a:rPr lang="zh-CN" altLang="en-US" sz="2000" dirty="0">
                <a:solidFill>
                  <a:srgbClr val="FF0000"/>
                </a:solidFill>
              </a:rPr>
              <a:t>了解需求工程</a:t>
            </a:r>
            <a:r>
              <a:rPr lang="zh-CN" altLang="en-US" sz="2000" dirty="0"/>
              <a:t>在整个软件生命周期中的定位，及</a:t>
            </a:r>
            <a:r>
              <a:rPr lang="zh-CN" altLang="en-US" sz="2000" dirty="0">
                <a:solidFill>
                  <a:srgbClr val="FF0000"/>
                </a:solidFill>
              </a:rPr>
              <a:t>需求工程师的角色</a:t>
            </a:r>
            <a:endParaRPr lang="en-US" altLang="zh-CN" sz="2000" dirty="0">
              <a:solidFill>
                <a:srgbClr val="FF0000"/>
              </a:solidFill>
            </a:endParaRPr>
          </a:p>
          <a:p>
            <a:pPr lvl="1" eaLnBrk="1" hangingPunct="1">
              <a:defRPr/>
            </a:pPr>
            <a:endParaRPr lang="en-US" altLang="zh-CN" sz="1600" dirty="0"/>
          </a:p>
          <a:p>
            <a:pPr lvl="1" eaLnBrk="1" hangingPunct="1">
              <a:defRPr/>
            </a:pPr>
            <a:r>
              <a:rPr lang="zh-CN" altLang="en-US" sz="2000" dirty="0"/>
              <a:t>理解需求工程及其各个活动，掌握常用的需求工程技术，能够组织并</a:t>
            </a:r>
            <a:r>
              <a:rPr lang="zh-CN" altLang="en-US" sz="2000" dirty="0">
                <a:solidFill>
                  <a:srgbClr val="FF0000"/>
                </a:solidFill>
              </a:rPr>
              <a:t>完成复杂系统的各项需求工程工作</a:t>
            </a:r>
            <a:endParaRPr lang="zh-CN" altLang="en-US" sz="1600" dirty="0"/>
          </a:p>
          <a:p>
            <a:pPr lvl="2" eaLnBrk="1" hangingPunct="1">
              <a:defRPr/>
            </a:pPr>
            <a:r>
              <a:rPr lang="zh-CN" altLang="en-US" dirty="0">
                <a:solidFill>
                  <a:srgbClr val="FF0000"/>
                </a:solidFill>
              </a:rPr>
              <a:t>掌握常用的多种需求获取方法与技术</a:t>
            </a:r>
            <a:endParaRPr lang="zh-CN" altLang="en-US" dirty="0"/>
          </a:p>
          <a:p>
            <a:pPr lvl="2" eaLnBrk="1" hangingPunct="1">
              <a:defRPr/>
            </a:pPr>
            <a:endParaRPr lang="en-US" altLang="zh-CN" dirty="0"/>
          </a:p>
          <a:p>
            <a:pPr lvl="2" eaLnBrk="1" hangingPunct="1">
              <a:defRPr/>
            </a:pPr>
            <a:r>
              <a:rPr lang="zh-CN" altLang="en-US" dirty="0">
                <a:solidFill>
                  <a:srgbClr val="FF0000"/>
                </a:solidFill>
              </a:rPr>
              <a:t>掌握常用的需求分析方法与技术</a:t>
            </a:r>
            <a:r>
              <a:rPr lang="zh-CN" altLang="en-US" dirty="0"/>
              <a:t>，能够完成需求分析、目标分析和用例分析等建模工作，能够正确的描述和度量质量属性，能够检测并解决特征交互。</a:t>
            </a:r>
            <a:endParaRPr lang="en-US" altLang="zh-CN" dirty="0"/>
          </a:p>
          <a:p>
            <a:pPr lvl="1" eaLnBrk="1" hangingPunct="1">
              <a:defRPr/>
            </a:pPr>
            <a:endParaRPr lang="en-US" altLang="zh-CN" sz="2000" dirty="0"/>
          </a:p>
          <a:p>
            <a:pPr lvl="1" eaLnBrk="1" hangingPunct="1">
              <a:defRPr/>
            </a:pPr>
            <a:r>
              <a:rPr lang="zh-CN" altLang="en-US" sz="2000" dirty="0">
                <a:solidFill>
                  <a:srgbClr val="FF0000"/>
                </a:solidFill>
              </a:rPr>
              <a:t>理解</a:t>
            </a:r>
            <a:r>
              <a:rPr lang="zh-CN" altLang="en-US" sz="2000" dirty="0"/>
              <a:t>以需求为代表的、</a:t>
            </a:r>
            <a:r>
              <a:rPr lang="zh-CN" altLang="en-US" sz="2000" dirty="0">
                <a:solidFill>
                  <a:srgbClr val="FF0000"/>
                </a:solidFill>
              </a:rPr>
              <a:t>描述系统功能的软件文档</a:t>
            </a:r>
            <a:r>
              <a:rPr lang="zh-CN" altLang="en-US" sz="2000" dirty="0"/>
              <a:t>对于</a:t>
            </a:r>
            <a:r>
              <a:rPr lang="zh-CN" altLang="en-US" sz="2000" dirty="0">
                <a:solidFill>
                  <a:srgbClr val="FF0000"/>
                </a:solidFill>
              </a:rPr>
              <a:t>软件日常开发任务的重要性，</a:t>
            </a:r>
            <a:r>
              <a:rPr lang="zh-CN" altLang="en-US" sz="2000" dirty="0"/>
              <a:t>有效的维护需求（系统功能）基线并发挥其作用</a:t>
            </a:r>
          </a:p>
        </p:txBody>
      </p:sp>
      <p:sp>
        <p:nvSpPr>
          <p:cNvPr id="10244" name="灯片编号占位符 1">
            <a:extLst>
              <a:ext uri="{FF2B5EF4-FFF2-40B4-BE49-F238E27FC236}">
                <a16:creationId xmlns:a16="http://schemas.microsoft.com/office/drawing/2014/main" id="{39C1CBD0-6D1E-4FAC-8196-DAE98DA8C0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5752DE-B81A-45CF-96F4-7C0A87D57F5A}" type="slidenum">
              <a:rPr lang="en-US" altLang="zh-CN">
                <a:latin typeface="Garamond" panose="02020404030301010803" pitchFamily="18" charset="0"/>
              </a:rPr>
              <a:pPr/>
              <a:t>7</a:t>
            </a:fld>
            <a:endParaRPr lang="en-US" altLang="zh-CN">
              <a:latin typeface="Garamond" panose="02020404030301010803" pitchFamily="18" charset="0"/>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C63C02-856A-41F4-AB6C-D9D381B9E4DD}"/>
              </a:ext>
            </a:extLst>
          </p:cNvPr>
          <p:cNvSpPr>
            <a:spLocks noGrp="1" noChangeArrowheads="1"/>
          </p:cNvSpPr>
          <p:nvPr>
            <p:ph type="title"/>
          </p:nvPr>
        </p:nvSpPr>
        <p:spPr/>
        <p:txBody>
          <a:bodyPr/>
          <a:lstStyle/>
          <a:p>
            <a:pPr eaLnBrk="1" hangingPunct="1"/>
            <a:r>
              <a:rPr lang="zh-CN" altLang="en-US"/>
              <a:t>主要内容</a:t>
            </a:r>
          </a:p>
        </p:txBody>
      </p:sp>
      <p:sp>
        <p:nvSpPr>
          <p:cNvPr id="33795" name="Rectangle 3">
            <a:extLst>
              <a:ext uri="{FF2B5EF4-FFF2-40B4-BE49-F238E27FC236}">
                <a16:creationId xmlns:a16="http://schemas.microsoft.com/office/drawing/2014/main" id="{45E845C9-323A-4406-AF66-56D5F9E2CEA8}"/>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t>需求问题的原因分析</a:t>
            </a:r>
          </a:p>
          <a:p>
            <a:pPr marL="571500" indent="-571500">
              <a:buFont typeface="Wingdings" panose="05000000000000000000" pitchFamily="2" charset="2"/>
              <a:buAutoNum type="arabicPeriod"/>
            </a:pPr>
            <a:r>
              <a:rPr lang="zh-CN" altLang="en-US">
                <a:solidFill>
                  <a:srgbClr val="FD1907"/>
                </a:solidFill>
              </a:rPr>
              <a:t>需求工程</a:t>
            </a:r>
          </a:p>
          <a:p>
            <a:pPr marL="839788" lvl="1" indent="-495300">
              <a:buFont typeface="Wingdings" panose="05000000000000000000" pitchFamily="2" charset="2"/>
              <a:buAutoNum type="arabicPeriod"/>
            </a:pPr>
            <a:r>
              <a:rPr lang="zh-CN" altLang="en-US">
                <a:solidFill>
                  <a:srgbClr val="FD1907"/>
                </a:solidFill>
              </a:rPr>
              <a:t>简介</a:t>
            </a:r>
          </a:p>
          <a:p>
            <a:pPr marL="839788" lvl="1" indent="-495300">
              <a:buFont typeface="Wingdings" panose="05000000000000000000" pitchFamily="2" charset="2"/>
              <a:buAutoNum type="arabicPeriod"/>
            </a:pPr>
            <a:r>
              <a:rPr lang="zh-CN" altLang="en-US">
                <a:solidFill>
                  <a:srgbClr val="FD1907"/>
                </a:solidFill>
              </a:rPr>
              <a:t>基本活动</a:t>
            </a:r>
          </a:p>
          <a:p>
            <a:pPr marL="839788" lvl="1" indent="-495300">
              <a:buFont typeface="Wingdings" panose="05000000000000000000" pitchFamily="2" charset="2"/>
              <a:buAutoNum type="arabicPeriod"/>
            </a:pPr>
            <a:r>
              <a:rPr lang="zh-CN" altLang="en-US">
                <a:solidFill>
                  <a:srgbClr val="FD1907"/>
                </a:solidFill>
              </a:rPr>
              <a:t>需求工程与系统工程</a:t>
            </a:r>
          </a:p>
          <a:p>
            <a:pPr marL="571500" indent="-571500">
              <a:buFont typeface="Wingdings" panose="05000000000000000000" pitchFamily="2" charset="2"/>
              <a:buAutoNum type="arabicPeriod"/>
            </a:pPr>
            <a:r>
              <a:rPr lang="zh-CN" altLang="en-US"/>
              <a:t>需求工程师</a:t>
            </a:r>
          </a:p>
        </p:txBody>
      </p:sp>
      <p:sp>
        <p:nvSpPr>
          <p:cNvPr id="33796" name="灯片编号占位符 1">
            <a:extLst>
              <a:ext uri="{FF2B5EF4-FFF2-40B4-BE49-F238E27FC236}">
                <a16:creationId xmlns:a16="http://schemas.microsoft.com/office/drawing/2014/main" id="{D9F801D3-176E-41FD-B195-751F93930C0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1EC4B2-68F3-489C-97D4-DB9F89A36B80}" type="slidenum">
              <a:rPr lang="en-US" altLang="zh-CN">
                <a:latin typeface="Garamond" panose="02020404030301010803" pitchFamily="18" charset="0"/>
              </a:rPr>
              <a:pPr/>
              <a:t>70</a:t>
            </a:fld>
            <a:endParaRPr lang="en-US" altLang="zh-CN">
              <a:latin typeface="Garamond" panose="02020404030301010803" pitchFamily="18" charset="0"/>
            </a:endParaRPr>
          </a:p>
        </p:txBody>
      </p:sp>
    </p:spTree>
    <p:extLst>
      <p:ext uri="{BB962C8B-B14F-4D97-AF65-F5344CB8AC3E}">
        <p14:creationId xmlns:p14="http://schemas.microsoft.com/office/powerpoint/2010/main" val="393521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11A13E-1181-44D9-AFCB-FB04F9FB7969}"/>
              </a:ext>
            </a:extLst>
          </p:cNvPr>
          <p:cNvSpPr>
            <a:spLocks noGrp="1" noChangeArrowheads="1"/>
          </p:cNvSpPr>
          <p:nvPr>
            <p:ph type="title"/>
          </p:nvPr>
        </p:nvSpPr>
        <p:spPr/>
        <p:txBody>
          <a:bodyPr/>
          <a:lstStyle/>
          <a:p>
            <a:pPr eaLnBrk="1" hangingPunct="1"/>
            <a:r>
              <a:rPr lang="en-US" altLang="zh-CN"/>
              <a:t>3.1 </a:t>
            </a:r>
            <a:r>
              <a:rPr lang="zh-CN" altLang="en-US"/>
              <a:t>需求工程</a:t>
            </a:r>
          </a:p>
        </p:txBody>
      </p:sp>
      <p:sp>
        <p:nvSpPr>
          <p:cNvPr id="34819" name="Rectangle 3">
            <a:extLst>
              <a:ext uri="{FF2B5EF4-FFF2-40B4-BE49-F238E27FC236}">
                <a16:creationId xmlns:a16="http://schemas.microsoft.com/office/drawing/2014/main" id="{BD9F651F-9F29-469D-96BC-2FB65915CD55}"/>
              </a:ext>
            </a:extLst>
          </p:cNvPr>
          <p:cNvSpPr>
            <a:spLocks noGrp="1" noChangeArrowheads="1"/>
          </p:cNvSpPr>
          <p:nvPr>
            <p:ph type="body" idx="1"/>
          </p:nvPr>
        </p:nvSpPr>
        <p:spPr/>
        <p:txBody>
          <a:bodyPr/>
          <a:lstStyle/>
          <a:p>
            <a:pPr eaLnBrk="1" hangingPunct="1"/>
            <a:r>
              <a:rPr lang="zh-CN" altLang="en-US"/>
              <a:t>是软件工程的一个分支</a:t>
            </a:r>
          </a:p>
          <a:p>
            <a:pPr lvl="1" eaLnBrk="1" hangingPunct="1"/>
            <a:r>
              <a:rPr lang="zh-CN" altLang="en-US"/>
              <a:t>它关注于软件系统所应予实现的现实世界目标、软件系统的功能和软件系统应当遵守的约束</a:t>
            </a:r>
          </a:p>
          <a:p>
            <a:pPr lvl="1" eaLnBrk="1" hangingPunct="1"/>
            <a:r>
              <a:rPr lang="zh-CN" altLang="en-US"/>
              <a:t>同时它也关注以上因素和准确的软件行为规格说明之间的联系</a:t>
            </a:r>
          </a:p>
          <a:p>
            <a:pPr lvl="1" eaLnBrk="1" hangingPunct="1"/>
            <a:r>
              <a:rPr lang="zh-CN" altLang="en-US"/>
              <a:t>关注以上因素与其随时间或跨产品族而演化之后的相关因素之间的联系</a:t>
            </a:r>
          </a:p>
        </p:txBody>
      </p:sp>
      <p:sp>
        <p:nvSpPr>
          <p:cNvPr id="34820" name="灯片编号占位符 1">
            <a:extLst>
              <a:ext uri="{FF2B5EF4-FFF2-40B4-BE49-F238E27FC236}">
                <a16:creationId xmlns:a16="http://schemas.microsoft.com/office/drawing/2014/main" id="{F2058BB4-D0CD-4C25-84AC-5FCAD16CF2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94E2D4-77CB-4361-AC0C-759C820EB5A3}" type="slidenum">
              <a:rPr lang="en-US" altLang="zh-CN">
                <a:latin typeface="Garamond" panose="02020404030301010803" pitchFamily="18" charset="0"/>
              </a:rPr>
              <a:pPr/>
              <a:t>71</a:t>
            </a:fld>
            <a:endParaRPr lang="en-US" altLang="zh-CN">
              <a:latin typeface="Garamond" panose="02020404030301010803" pitchFamily="18" charset="0"/>
            </a:endParaRPr>
          </a:p>
        </p:txBody>
      </p:sp>
    </p:spTree>
    <p:extLst>
      <p:ext uri="{BB962C8B-B14F-4D97-AF65-F5344CB8AC3E}">
        <p14:creationId xmlns:p14="http://schemas.microsoft.com/office/powerpoint/2010/main" val="26050445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B86F5EF-DC98-4477-9219-BC3A18805B4B}"/>
              </a:ext>
            </a:extLst>
          </p:cNvPr>
          <p:cNvSpPr>
            <a:spLocks noGrp="1" noChangeArrowheads="1"/>
          </p:cNvSpPr>
          <p:nvPr>
            <p:ph type="title"/>
          </p:nvPr>
        </p:nvSpPr>
        <p:spPr/>
        <p:txBody>
          <a:bodyPr/>
          <a:lstStyle/>
          <a:p>
            <a:pPr eaLnBrk="1" hangingPunct="1"/>
            <a:r>
              <a:rPr lang="en-US" altLang="zh-CN"/>
              <a:t>3.2 </a:t>
            </a:r>
            <a:r>
              <a:rPr lang="zh-CN" altLang="en-US"/>
              <a:t>需求工程的基本活动</a:t>
            </a:r>
          </a:p>
        </p:txBody>
      </p:sp>
      <p:sp>
        <p:nvSpPr>
          <p:cNvPr id="35843" name="Rectangle 5">
            <a:extLst>
              <a:ext uri="{FF2B5EF4-FFF2-40B4-BE49-F238E27FC236}">
                <a16:creationId xmlns:a16="http://schemas.microsoft.com/office/drawing/2014/main" id="{B1AE3F7F-DB9F-4DEA-AE57-9A7AD16B0E1E}"/>
              </a:ext>
            </a:extLst>
          </p:cNvPr>
          <p:cNvSpPr>
            <a:spLocks noChangeArrowheads="1"/>
          </p:cNvSpPr>
          <p:nvPr/>
        </p:nvSpPr>
        <p:spPr bwMode="auto">
          <a:xfrm>
            <a:off x="1524001" y="24585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5844" name="Object 4">
            <a:extLst>
              <a:ext uri="{FF2B5EF4-FFF2-40B4-BE49-F238E27FC236}">
                <a16:creationId xmlns:a16="http://schemas.microsoft.com/office/drawing/2014/main" id="{981DC2EA-2D8B-405E-8A3A-EA0B34FA0B30}"/>
              </a:ext>
            </a:extLst>
          </p:cNvPr>
          <p:cNvGraphicFramePr>
            <a:graphicFrameLocks noChangeAspect="1"/>
          </p:cNvGraphicFramePr>
          <p:nvPr/>
        </p:nvGraphicFramePr>
        <p:xfrm>
          <a:off x="2209800" y="1828800"/>
          <a:ext cx="7543800" cy="3576638"/>
        </p:xfrm>
        <a:graphic>
          <a:graphicData uri="http://schemas.openxmlformats.org/presentationml/2006/ole">
            <mc:AlternateContent xmlns:mc="http://schemas.openxmlformats.org/markup-compatibility/2006">
              <mc:Choice xmlns:v="urn:schemas-microsoft-com:vml" Requires="v">
                <p:oleObj spid="_x0000_s15368" name="Visio" r:id="rId3" imgW="4008723" imgH="1895406" progId="Visio.Drawing.11">
                  <p:embed/>
                </p:oleObj>
              </mc:Choice>
              <mc:Fallback>
                <p:oleObj name="Visio" r:id="rId3" imgW="4008723" imgH="1895406" progId="Visio.Drawing.11">
                  <p:embed/>
                  <p:pic>
                    <p:nvPicPr>
                      <p:cNvPr id="35844" name="Object 4">
                        <a:extLst>
                          <a:ext uri="{FF2B5EF4-FFF2-40B4-BE49-F238E27FC236}">
                            <a16:creationId xmlns:a16="http://schemas.microsoft.com/office/drawing/2014/main" id="{981DC2EA-2D8B-405E-8A3A-EA0B34FA0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75438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灯片编号占位符 1">
            <a:extLst>
              <a:ext uri="{FF2B5EF4-FFF2-40B4-BE49-F238E27FC236}">
                <a16:creationId xmlns:a16="http://schemas.microsoft.com/office/drawing/2014/main" id="{A9DB8D7B-D6EC-431A-B9BB-16A25BEDF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4B4B42-D815-4110-ADF9-C1F33B434814}" type="slidenum">
              <a:rPr lang="en-US" altLang="zh-CN">
                <a:latin typeface="Garamond" panose="02020404030301010803" pitchFamily="18" charset="0"/>
              </a:rPr>
              <a:pPr/>
              <a:t>72</a:t>
            </a:fld>
            <a:endParaRPr lang="en-US" altLang="zh-CN">
              <a:latin typeface="Garamond" panose="02020404030301010803" pitchFamily="18" charset="0"/>
            </a:endParaRPr>
          </a:p>
        </p:txBody>
      </p:sp>
    </p:spTree>
    <p:extLst>
      <p:ext uri="{BB962C8B-B14F-4D97-AF65-F5344CB8AC3E}">
        <p14:creationId xmlns:p14="http://schemas.microsoft.com/office/powerpoint/2010/main" val="1449959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632B4B-9C51-49F0-A987-CF4DC0F65820}"/>
              </a:ext>
            </a:extLst>
          </p:cNvPr>
          <p:cNvSpPr>
            <a:spLocks noGrp="1" noChangeArrowheads="1"/>
          </p:cNvSpPr>
          <p:nvPr>
            <p:ph type="title"/>
          </p:nvPr>
        </p:nvSpPr>
        <p:spPr/>
        <p:txBody>
          <a:bodyPr/>
          <a:lstStyle/>
          <a:p>
            <a:pPr eaLnBrk="1" hangingPunct="1"/>
            <a:r>
              <a:rPr lang="zh-CN" altLang="en-US"/>
              <a:t>复习：需求工程的基本活动与实质</a:t>
            </a:r>
          </a:p>
        </p:txBody>
      </p:sp>
      <p:sp>
        <p:nvSpPr>
          <p:cNvPr id="36867" name="Rectangle 5">
            <a:extLst>
              <a:ext uri="{FF2B5EF4-FFF2-40B4-BE49-F238E27FC236}">
                <a16:creationId xmlns:a16="http://schemas.microsoft.com/office/drawing/2014/main" id="{B20CEA2A-E146-4B45-AED4-9FB3993EAD0D}"/>
              </a:ext>
            </a:extLst>
          </p:cNvPr>
          <p:cNvSpPr>
            <a:spLocks noChangeArrowheads="1"/>
          </p:cNvSpPr>
          <p:nvPr/>
        </p:nvSpPr>
        <p:spPr bwMode="auto">
          <a:xfrm>
            <a:off x="2667000" y="2689225"/>
            <a:ext cx="1841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endParaRPr lang="zh-CN" altLang="en-US" sz="1350"/>
          </a:p>
        </p:txBody>
      </p:sp>
      <p:graphicFrame>
        <p:nvGraphicFramePr>
          <p:cNvPr id="36868" name="Object 4">
            <a:extLst>
              <a:ext uri="{FF2B5EF4-FFF2-40B4-BE49-F238E27FC236}">
                <a16:creationId xmlns:a16="http://schemas.microsoft.com/office/drawing/2014/main" id="{B448F15B-4CE3-4323-BA82-D29B098C0831}"/>
              </a:ext>
            </a:extLst>
          </p:cNvPr>
          <p:cNvGraphicFramePr>
            <a:graphicFrameLocks noChangeAspect="1"/>
          </p:cNvGraphicFramePr>
          <p:nvPr/>
        </p:nvGraphicFramePr>
        <p:xfrm>
          <a:off x="3981450" y="1508126"/>
          <a:ext cx="5657850" cy="2682875"/>
        </p:xfrm>
        <a:graphic>
          <a:graphicData uri="http://schemas.openxmlformats.org/presentationml/2006/ole">
            <mc:AlternateContent xmlns:mc="http://schemas.openxmlformats.org/markup-compatibility/2006">
              <mc:Choice xmlns:v="urn:schemas-microsoft-com:vml" Requires="v">
                <p:oleObj spid="_x0000_s16392" name="Visio" r:id="rId3" imgW="4008723" imgH="1895406" progId="Visio.Drawing.11">
                  <p:embed/>
                </p:oleObj>
              </mc:Choice>
              <mc:Fallback>
                <p:oleObj name="Visio" r:id="rId3" imgW="4008723" imgH="1895406" progId="Visio.Drawing.11">
                  <p:embed/>
                  <p:pic>
                    <p:nvPicPr>
                      <p:cNvPr id="36868" name="Object 4">
                        <a:extLst>
                          <a:ext uri="{FF2B5EF4-FFF2-40B4-BE49-F238E27FC236}">
                            <a16:creationId xmlns:a16="http://schemas.microsoft.com/office/drawing/2014/main" id="{B448F15B-4CE3-4323-BA82-D29B098C0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1508126"/>
                        <a:ext cx="56578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灯片编号占位符 1">
            <a:extLst>
              <a:ext uri="{FF2B5EF4-FFF2-40B4-BE49-F238E27FC236}">
                <a16:creationId xmlns:a16="http://schemas.microsoft.com/office/drawing/2014/main" id="{AB060AB4-5332-4710-80DA-627D3B5F02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557213" indent="-214313">
              <a:defRPr>
                <a:solidFill>
                  <a:schemeClr val="tx1"/>
                </a:solidFill>
                <a:latin typeface="Arial" panose="020B0604020202020204" pitchFamily="34" charset="0"/>
                <a:ea typeface="宋体" panose="02010600030101010101" pitchFamily="2" charset="-122"/>
              </a:defRPr>
            </a:lvl2pPr>
            <a:lvl3pPr marL="857250" indent="-171450">
              <a:defRPr>
                <a:solidFill>
                  <a:schemeClr val="tx1"/>
                </a:solidFill>
                <a:latin typeface="Arial" panose="020B0604020202020204" pitchFamily="34" charset="0"/>
                <a:ea typeface="宋体" panose="02010600030101010101" pitchFamily="2" charset="-122"/>
              </a:defRPr>
            </a:lvl3pPr>
            <a:lvl4pPr marL="1200150" indent="-171450">
              <a:defRPr>
                <a:solidFill>
                  <a:schemeClr val="tx1"/>
                </a:solidFill>
                <a:latin typeface="Arial" panose="020B0604020202020204" pitchFamily="34" charset="0"/>
                <a:ea typeface="宋体" panose="02010600030101010101" pitchFamily="2" charset="-122"/>
              </a:defRPr>
            </a:lvl4pPr>
            <a:lvl5pPr marL="1543050" indent="-171450">
              <a:defRPr>
                <a:solidFill>
                  <a:schemeClr val="tx1"/>
                </a:solidFill>
                <a:latin typeface="Arial" panose="020B0604020202020204" pitchFamily="34" charset="0"/>
                <a:ea typeface="宋体" panose="02010600030101010101" pitchFamily="2" charset="-122"/>
              </a:defRPr>
            </a:lvl5pPr>
            <a:lvl6pPr marL="20002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574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71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511A6-3FC1-4C97-A212-14711AC17318}" type="slidenum">
              <a:rPr lang="en-US" altLang="zh-CN">
                <a:latin typeface="Garamond" panose="02020404030301010803" pitchFamily="18" charset="0"/>
              </a:rPr>
              <a:pPr/>
              <a:t>73</a:t>
            </a:fld>
            <a:endParaRPr lang="en-US" altLang="zh-CN">
              <a:latin typeface="Garamond" panose="02020404030301010803" pitchFamily="18" charset="0"/>
            </a:endParaRPr>
          </a:p>
        </p:txBody>
      </p:sp>
      <p:sp>
        <p:nvSpPr>
          <p:cNvPr id="6" name="矩形: 圆角 5">
            <a:extLst>
              <a:ext uri="{FF2B5EF4-FFF2-40B4-BE49-F238E27FC236}">
                <a16:creationId xmlns:a16="http://schemas.microsoft.com/office/drawing/2014/main" id="{A243AA8A-E639-4248-993A-BEFBBBA31FAB}"/>
              </a:ext>
            </a:extLst>
          </p:cNvPr>
          <p:cNvSpPr/>
          <p:nvPr/>
        </p:nvSpPr>
        <p:spPr>
          <a:xfrm>
            <a:off x="4802189" y="4113214"/>
            <a:ext cx="708025" cy="3651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任务</a:t>
            </a:r>
          </a:p>
        </p:txBody>
      </p:sp>
      <p:sp>
        <p:nvSpPr>
          <p:cNvPr id="7" name="矩形: 圆角 6">
            <a:extLst>
              <a:ext uri="{FF2B5EF4-FFF2-40B4-BE49-F238E27FC236}">
                <a16:creationId xmlns:a16="http://schemas.microsoft.com/office/drawing/2014/main" id="{5EF68775-E12B-4632-BAC6-697646C85852}"/>
              </a:ext>
            </a:extLst>
          </p:cNvPr>
          <p:cNvSpPr/>
          <p:nvPr/>
        </p:nvSpPr>
        <p:spPr>
          <a:xfrm>
            <a:off x="6221413" y="4113214"/>
            <a:ext cx="709612" cy="3651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交互</a:t>
            </a:r>
          </a:p>
        </p:txBody>
      </p:sp>
      <p:sp>
        <p:nvSpPr>
          <p:cNvPr id="8" name="矩形: 圆角 7">
            <a:extLst>
              <a:ext uri="{FF2B5EF4-FFF2-40B4-BE49-F238E27FC236}">
                <a16:creationId xmlns:a16="http://schemas.microsoft.com/office/drawing/2014/main" id="{293D73FB-613A-431D-8A01-035B085324C8}"/>
              </a:ext>
            </a:extLst>
          </p:cNvPr>
          <p:cNvSpPr/>
          <p:nvPr/>
        </p:nvSpPr>
        <p:spPr>
          <a:xfrm>
            <a:off x="3352801" y="4113214"/>
            <a:ext cx="709613" cy="3651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目标</a:t>
            </a:r>
          </a:p>
        </p:txBody>
      </p:sp>
      <p:sp>
        <p:nvSpPr>
          <p:cNvPr id="9" name="椭圆 8">
            <a:extLst>
              <a:ext uri="{FF2B5EF4-FFF2-40B4-BE49-F238E27FC236}">
                <a16:creationId xmlns:a16="http://schemas.microsoft.com/office/drawing/2014/main" id="{7749298F-E7B6-4D88-81FD-EB59084DE02B}"/>
              </a:ext>
            </a:extLst>
          </p:cNvPr>
          <p:cNvSpPr/>
          <p:nvPr/>
        </p:nvSpPr>
        <p:spPr>
          <a:xfrm>
            <a:off x="2895600" y="2339975"/>
            <a:ext cx="1371600" cy="7429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t>问题域</a:t>
            </a:r>
          </a:p>
        </p:txBody>
      </p:sp>
      <p:sp>
        <p:nvSpPr>
          <p:cNvPr id="2" name="箭头: 上下 1">
            <a:extLst>
              <a:ext uri="{FF2B5EF4-FFF2-40B4-BE49-F238E27FC236}">
                <a16:creationId xmlns:a16="http://schemas.microsoft.com/office/drawing/2014/main" id="{17FFEF36-E1B8-4D17-BC4C-1AE63A265DA2}"/>
              </a:ext>
            </a:extLst>
          </p:cNvPr>
          <p:cNvSpPr/>
          <p:nvPr/>
        </p:nvSpPr>
        <p:spPr>
          <a:xfrm>
            <a:off x="3467100" y="3194051"/>
            <a:ext cx="342900" cy="82391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箭头: 左右 2">
            <a:extLst>
              <a:ext uri="{FF2B5EF4-FFF2-40B4-BE49-F238E27FC236}">
                <a16:creationId xmlns:a16="http://schemas.microsoft.com/office/drawing/2014/main" id="{EECF7242-11B5-496D-B222-4129DEB82B48}"/>
              </a:ext>
            </a:extLst>
          </p:cNvPr>
          <p:cNvSpPr/>
          <p:nvPr/>
        </p:nvSpPr>
        <p:spPr>
          <a:xfrm>
            <a:off x="4176713" y="4165600"/>
            <a:ext cx="514350" cy="2873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箭头: 左右 11">
            <a:extLst>
              <a:ext uri="{FF2B5EF4-FFF2-40B4-BE49-F238E27FC236}">
                <a16:creationId xmlns:a16="http://schemas.microsoft.com/office/drawing/2014/main" id="{A08E4944-A0D1-4A3B-B818-DCFB3B02D8E3}"/>
              </a:ext>
            </a:extLst>
          </p:cNvPr>
          <p:cNvSpPr/>
          <p:nvPr/>
        </p:nvSpPr>
        <p:spPr>
          <a:xfrm>
            <a:off x="5621338" y="4156075"/>
            <a:ext cx="514350" cy="2873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对话气泡: 矩形 3">
            <a:extLst>
              <a:ext uri="{FF2B5EF4-FFF2-40B4-BE49-F238E27FC236}">
                <a16:creationId xmlns:a16="http://schemas.microsoft.com/office/drawing/2014/main" id="{56DCB247-0854-4123-9B37-AECE1D52F642}"/>
              </a:ext>
            </a:extLst>
          </p:cNvPr>
          <p:cNvSpPr/>
          <p:nvPr/>
        </p:nvSpPr>
        <p:spPr>
          <a:xfrm>
            <a:off x="4610100" y="2400301"/>
            <a:ext cx="1314450" cy="682625"/>
          </a:xfrm>
          <a:prstGeom prst="wedgeRectCallout">
            <a:avLst>
              <a:gd name="adj1" fmla="val -109738"/>
              <a:gd name="adj2" fmla="val 12129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锁定问题</a:t>
            </a:r>
            <a:br>
              <a:rPr lang="en-US" altLang="zh-CN" b="1" dirty="0"/>
            </a:br>
            <a:r>
              <a:rPr lang="zh-CN" altLang="en-US" b="1" dirty="0"/>
              <a:t>明确目标</a:t>
            </a:r>
          </a:p>
        </p:txBody>
      </p:sp>
      <p:sp>
        <p:nvSpPr>
          <p:cNvPr id="14" name="对话气泡: 矩形 13">
            <a:extLst>
              <a:ext uri="{FF2B5EF4-FFF2-40B4-BE49-F238E27FC236}">
                <a16:creationId xmlns:a16="http://schemas.microsoft.com/office/drawing/2014/main" id="{C7FB38AF-160C-429B-87EC-A62CA6282884}"/>
              </a:ext>
            </a:extLst>
          </p:cNvPr>
          <p:cNvSpPr/>
          <p:nvPr/>
        </p:nvSpPr>
        <p:spPr>
          <a:xfrm>
            <a:off x="3238500" y="5041900"/>
            <a:ext cx="1314450" cy="681038"/>
          </a:xfrm>
          <a:prstGeom prst="wedgeRectCallout">
            <a:avLst>
              <a:gd name="adj1" fmla="val 38277"/>
              <a:gd name="adj2" fmla="val -1311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目标细化</a:t>
            </a:r>
            <a:br>
              <a:rPr lang="en-US" altLang="zh-CN" b="1" dirty="0"/>
            </a:br>
            <a:r>
              <a:rPr lang="zh-CN" altLang="en-US" b="1" dirty="0"/>
              <a:t>制定任务</a:t>
            </a:r>
          </a:p>
        </p:txBody>
      </p:sp>
      <p:sp>
        <p:nvSpPr>
          <p:cNvPr id="15" name="对话气泡: 矩形 14">
            <a:extLst>
              <a:ext uri="{FF2B5EF4-FFF2-40B4-BE49-F238E27FC236}">
                <a16:creationId xmlns:a16="http://schemas.microsoft.com/office/drawing/2014/main" id="{CE95714E-E062-4F4C-A758-589E48C70122}"/>
              </a:ext>
            </a:extLst>
          </p:cNvPr>
          <p:cNvSpPr/>
          <p:nvPr/>
        </p:nvSpPr>
        <p:spPr>
          <a:xfrm>
            <a:off x="5924550" y="5041900"/>
            <a:ext cx="1314450" cy="681038"/>
          </a:xfrm>
          <a:prstGeom prst="wedgeRectCallout">
            <a:avLst>
              <a:gd name="adj1" fmla="val -49625"/>
              <a:gd name="adj2" fmla="val -13226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t>任务分解</a:t>
            </a:r>
            <a:br>
              <a:rPr lang="en-US" altLang="zh-CN" b="1" dirty="0"/>
            </a:br>
            <a:r>
              <a:rPr lang="zh-CN" altLang="en-US" b="1" dirty="0"/>
              <a:t>细化交互</a:t>
            </a:r>
          </a:p>
        </p:txBody>
      </p:sp>
      <p:sp>
        <p:nvSpPr>
          <p:cNvPr id="5" name="矩形 4">
            <a:extLst>
              <a:ext uri="{FF2B5EF4-FFF2-40B4-BE49-F238E27FC236}">
                <a16:creationId xmlns:a16="http://schemas.microsoft.com/office/drawing/2014/main" id="{84E98382-056A-4EFD-ADE9-BA612BC27380}"/>
              </a:ext>
            </a:extLst>
          </p:cNvPr>
          <p:cNvSpPr/>
          <p:nvPr/>
        </p:nvSpPr>
        <p:spPr>
          <a:xfrm>
            <a:off x="6381750" y="3082926"/>
            <a:ext cx="1485900" cy="6080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50" b="1" dirty="0">
                <a:solidFill>
                  <a:schemeClr val="tx1"/>
                </a:solidFill>
              </a:rPr>
              <a:t>记录完整需求与产生过程</a:t>
            </a:r>
          </a:p>
        </p:txBody>
      </p:sp>
      <p:sp>
        <p:nvSpPr>
          <p:cNvPr id="17" name="矩形 16">
            <a:extLst>
              <a:ext uri="{FF2B5EF4-FFF2-40B4-BE49-F238E27FC236}">
                <a16:creationId xmlns:a16="http://schemas.microsoft.com/office/drawing/2014/main" id="{0E41A70A-9E2F-4D62-8D4C-CD44724137B1}"/>
              </a:ext>
            </a:extLst>
          </p:cNvPr>
          <p:cNvSpPr/>
          <p:nvPr/>
        </p:nvSpPr>
        <p:spPr>
          <a:xfrm>
            <a:off x="6135688" y="2260601"/>
            <a:ext cx="3103562" cy="4349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650" b="1" dirty="0">
                <a:solidFill>
                  <a:schemeClr val="tx1"/>
                </a:solidFill>
              </a:rPr>
              <a:t>开发中落实需求、主动应对变更</a:t>
            </a:r>
          </a:p>
        </p:txBody>
      </p:sp>
      <p:sp>
        <p:nvSpPr>
          <p:cNvPr id="18" name="矩形 17">
            <a:extLst>
              <a:ext uri="{FF2B5EF4-FFF2-40B4-BE49-F238E27FC236}">
                <a16:creationId xmlns:a16="http://schemas.microsoft.com/office/drawing/2014/main" id="{9D2103B3-678B-438F-AA8D-64844505F40F}"/>
              </a:ext>
            </a:extLst>
          </p:cNvPr>
          <p:cNvSpPr/>
          <p:nvPr/>
        </p:nvSpPr>
        <p:spPr>
          <a:xfrm>
            <a:off x="7524751" y="4030663"/>
            <a:ext cx="1831975" cy="608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650" b="1" dirty="0">
                <a:solidFill>
                  <a:schemeClr val="tx1"/>
                </a:solidFill>
              </a:rPr>
              <a:t>需求是否符合目的</a:t>
            </a:r>
            <a:br>
              <a:rPr lang="en-US" altLang="zh-CN" sz="1650" b="1" dirty="0">
                <a:solidFill>
                  <a:schemeClr val="tx1"/>
                </a:solidFill>
              </a:rPr>
            </a:br>
            <a:r>
              <a:rPr lang="zh-CN" altLang="en-US" sz="1650" b="1" dirty="0">
                <a:solidFill>
                  <a:schemeClr val="tx1"/>
                </a:solidFill>
              </a:rPr>
              <a:t>本身是否有错</a:t>
            </a:r>
          </a:p>
        </p:txBody>
      </p:sp>
    </p:spTree>
    <p:extLst>
      <p:ext uri="{BB962C8B-B14F-4D97-AF65-F5344CB8AC3E}">
        <p14:creationId xmlns:p14="http://schemas.microsoft.com/office/powerpoint/2010/main" val="25799500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342D06E-7922-4736-A091-3C28FE0F85CF}"/>
              </a:ext>
            </a:extLst>
          </p:cNvPr>
          <p:cNvSpPr>
            <a:spLocks noGrp="1" noChangeArrowheads="1"/>
          </p:cNvSpPr>
          <p:nvPr>
            <p:ph type="title"/>
          </p:nvPr>
        </p:nvSpPr>
        <p:spPr/>
        <p:txBody>
          <a:bodyPr/>
          <a:lstStyle/>
          <a:p>
            <a:pPr eaLnBrk="1" hangingPunct="1"/>
            <a:r>
              <a:rPr lang="en-US" altLang="zh-CN"/>
              <a:t>3.3 </a:t>
            </a:r>
            <a:r>
              <a:rPr lang="zh-CN" altLang="en-US"/>
              <a:t>需求工程与系统工程</a:t>
            </a:r>
          </a:p>
        </p:txBody>
      </p:sp>
      <p:sp>
        <p:nvSpPr>
          <p:cNvPr id="37891" name="Rectangle 5">
            <a:extLst>
              <a:ext uri="{FF2B5EF4-FFF2-40B4-BE49-F238E27FC236}">
                <a16:creationId xmlns:a16="http://schemas.microsoft.com/office/drawing/2014/main" id="{61F9B562-AC85-4008-A955-8F59E724124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7892" name="Object 4">
            <a:extLst>
              <a:ext uri="{FF2B5EF4-FFF2-40B4-BE49-F238E27FC236}">
                <a16:creationId xmlns:a16="http://schemas.microsoft.com/office/drawing/2014/main" id="{2EDE4735-0DAE-444C-94BF-4B18D15A4B0F}"/>
              </a:ext>
            </a:extLst>
          </p:cNvPr>
          <p:cNvGraphicFramePr>
            <a:graphicFrameLocks noChangeAspect="1"/>
          </p:cNvGraphicFramePr>
          <p:nvPr/>
        </p:nvGraphicFramePr>
        <p:xfrm>
          <a:off x="2819400" y="896938"/>
          <a:ext cx="6248400" cy="5961062"/>
        </p:xfrm>
        <a:graphic>
          <a:graphicData uri="http://schemas.openxmlformats.org/presentationml/2006/ole">
            <mc:AlternateContent xmlns:mc="http://schemas.openxmlformats.org/markup-compatibility/2006">
              <mc:Choice xmlns:v="urn:schemas-microsoft-com:vml" Requires="v">
                <p:oleObj spid="_x0000_s17416" name="Visio" r:id="rId3" imgW="5254407" imgH="5021044" progId="Visio.Drawing.11">
                  <p:embed/>
                </p:oleObj>
              </mc:Choice>
              <mc:Fallback>
                <p:oleObj name="Visio" r:id="rId3" imgW="5254407" imgH="5021044" progId="Visio.Drawing.11">
                  <p:embed/>
                  <p:pic>
                    <p:nvPicPr>
                      <p:cNvPr id="37892" name="Object 4">
                        <a:extLst>
                          <a:ext uri="{FF2B5EF4-FFF2-40B4-BE49-F238E27FC236}">
                            <a16:creationId xmlns:a16="http://schemas.microsoft.com/office/drawing/2014/main" id="{2EDE4735-0DAE-444C-94BF-4B18D15A4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896938"/>
                        <a:ext cx="6248400"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A81667FD-5621-45F5-B7FB-04312AFC4FDA}"/>
              </a:ext>
            </a:extLst>
          </p:cNvPr>
          <p:cNvSpPr txBox="1">
            <a:spLocks noChangeArrowheads="1"/>
          </p:cNvSpPr>
          <p:nvPr/>
        </p:nvSpPr>
        <p:spPr bwMode="auto">
          <a:xfrm>
            <a:off x="8763001" y="16764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前期阶段</a:t>
            </a:r>
          </a:p>
        </p:txBody>
      </p:sp>
      <p:sp>
        <p:nvSpPr>
          <p:cNvPr id="6" name="TextBox 5">
            <a:extLst>
              <a:ext uri="{FF2B5EF4-FFF2-40B4-BE49-F238E27FC236}">
                <a16:creationId xmlns:a16="http://schemas.microsoft.com/office/drawing/2014/main" id="{2F00C776-49E0-4877-941F-BF0E021EDFF6}"/>
              </a:ext>
            </a:extLst>
          </p:cNvPr>
          <p:cNvSpPr txBox="1">
            <a:spLocks noChangeArrowheads="1"/>
          </p:cNvSpPr>
          <p:nvPr/>
        </p:nvSpPr>
        <p:spPr bwMode="auto">
          <a:xfrm>
            <a:off x="8797926"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后期阶段</a:t>
            </a:r>
          </a:p>
        </p:txBody>
      </p:sp>
      <p:cxnSp>
        <p:nvCxnSpPr>
          <p:cNvPr id="4" name="直接连接符 3">
            <a:extLst>
              <a:ext uri="{FF2B5EF4-FFF2-40B4-BE49-F238E27FC236}">
                <a16:creationId xmlns:a16="http://schemas.microsoft.com/office/drawing/2014/main" id="{12D08577-FBAD-4EF0-978E-E7EB8C3079D3}"/>
              </a:ext>
            </a:extLst>
          </p:cNvPr>
          <p:cNvCxnSpPr/>
          <p:nvPr/>
        </p:nvCxnSpPr>
        <p:spPr>
          <a:xfrm>
            <a:off x="8153400" y="25146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37896" name="灯片编号占位符 2">
            <a:extLst>
              <a:ext uri="{FF2B5EF4-FFF2-40B4-BE49-F238E27FC236}">
                <a16:creationId xmlns:a16="http://schemas.microsoft.com/office/drawing/2014/main" id="{E67AD30A-A5C6-430F-B032-DAEEEB8B5D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073EA7-26A0-45AE-8F9F-ACC3B5298AFF}" type="slidenum">
              <a:rPr lang="en-US" altLang="zh-CN">
                <a:latin typeface="Garamond" panose="02020404030301010803" pitchFamily="18" charset="0"/>
              </a:rPr>
              <a:pPr/>
              <a:t>74</a:t>
            </a:fld>
            <a:endParaRPr lang="en-US" altLang="zh-CN">
              <a:latin typeface="Garamond" panose="02020404030301010803" pitchFamily="18" charset="0"/>
            </a:endParaRPr>
          </a:p>
        </p:txBody>
      </p:sp>
    </p:spTree>
    <p:extLst>
      <p:ext uri="{BB962C8B-B14F-4D97-AF65-F5344CB8AC3E}">
        <p14:creationId xmlns:p14="http://schemas.microsoft.com/office/powerpoint/2010/main" val="3611700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1AB3B6-F5B2-40FA-889D-E6EAD58B53A3}"/>
              </a:ext>
            </a:extLst>
          </p:cNvPr>
          <p:cNvSpPr>
            <a:spLocks noGrp="1" noChangeArrowheads="1"/>
          </p:cNvSpPr>
          <p:nvPr>
            <p:ph type="title"/>
          </p:nvPr>
        </p:nvSpPr>
        <p:spPr/>
        <p:txBody>
          <a:bodyPr/>
          <a:lstStyle/>
          <a:p>
            <a:pPr eaLnBrk="1" hangingPunct="1"/>
            <a:r>
              <a:rPr lang="zh-CN" altLang="en-US"/>
              <a:t>需求工程与系统工程</a:t>
            </a:r>
          </a:p>
        </p:txBody>
      </p:sp>
      <p:sp>
        <p:nvSpPr>
          <p:cNvPr id="38915" name="Rectangle 3">
            <a:extLst>
              <a:ext uri="{FF2B5EF4-FFF2-40B4-BE49-F238E27FC236}">
                <a16:creationId xmlns:a16="http://schemas.microsoft.com/office/drawing/2014/main" id="{7318A453-833A-4789-95DD-331CBF8405BD}"/>
              </a:ext>
            </a:extLst>
          </p:cNvPr>
          <p:cNvSpPr>
            <a:spLocks noGrp="1" noChangeArrowheads="1"/>
          </p:cNvSpPr>
          <p:nvPr>
            <p:ph type="body" idx="1"/>
          </p:nvPr>
        </p:nvSpPr>
        <p:spPr/>
        <p:txBody>
          <a:bodyPr/>
          <a:lstStyle/>
          <a:p>
            <a:pPr eaLnBrk="1" hangingPunct="1"/>
            <a:r>
              <a:rPr lang="en-US" altLang="zh-CN" sz="2600"/>
              <a:t>1981</a:t>
            </a:r>
            <a:r>
              <a:rPr lang="zh-CN" altLang="en-US" sz="2600"/>
              <a:t>年，</a:t>
            </a:r>
            <a:r>
              <a:rPr lang="en-US" altLang="zh-CN" sz="2600"/>
              <a:t>Barry Boehm [Boehm1981]</a:t>
            </a:r>
            <a:r>
              <a:rPr lang="zh-CN" altLang="en-US" sz="2600"/>
              <a:t>发现项目费用的</a:t>
            </a:r>
            <a:r>
              <a:rPr lang="en-US" altLang="zh-CN" sz="2600"/>
              <a:t>6</a:t>
            </a:r>
            <a:r>
              <a:rPr lang="zh-CN" altLang="en-US" sz="2600"/>
              <a:t>％和时间的</a:t>
            </a:r>
            <a:r>
              <a:rPr lang="en-US" altLang="zh-CN" sz="2600"/>
              <a:t>9-12</a:t>
            </a:r>
            <a:r>
              <a:rPr lang="zh-CN" altLang="en-US" sz="2600"/>
              <a:t>％被消耗在需求阶段。</a:t>
            </a:r>
          </a:p>
          <a:p>
            <a:pPr eaLnBrk="1" hangingPunct="1"/>
            <a:r>
              <a:rPr lang="zh-CN" altLang="en-US" sz="2600"/>
              <a:t>在</a:t>
            </a:r>
            <a:r>
              <a:rPr lang="en-US" altLang="zh-CN" sz="2600"/>
              <a:t>20</a:t>
            </a:r>
            <a:r>
              <a:rPr lang="zh-CN" altLang="en-US" sz="2600"/>
              <a:t>年之后，随着需求工程的发展，</a:t>
            </a:r>
            <a:r>
              <a:rPr lang="en-US" altLang="zh-CN" sz="2600"/>
              <a:t>[Hofmann2001]</a:t>
            </a:r>
            <a:r>
              <a:rPr lang="zh-CN" altLang="en-US" sz="2600"/>
              <a:t>发现项目对需求工程的投入也加大了许多：项目工作的</a:t>
            </a:r>
            <a:r>
              <a:rPr lang="en-US" altLang="zh-CN" sz="2600"/>
              <a:t>15.7</a:t>
            </a:r>
            <a:r>
              <a:rPr lang="zh-CN" altLang="en-US" sz="2600"/>
              <a:t>％和时间的</a:t>
            </a:r>
            <a:r>
              <a:rPr lang="en-US" altLang="zh-CN" sz="2600"/>
              <a:t>38.6</a:t>
            </a:r>
            <a:r>
              <a:rPr lang="zh-CN" altLang="en-US" sz="2600"/>
              <a:t>％被用于进行需求工程</a:t>
            </a:r>
          </a:p>
          <a:p>
            <a:pPr eaLnBrk="1" hangingPunct="1"/>
            <a:r>
              <a:rPr lang="en-US" altLang="zh-CN" sz="2600"/>
              <a:t>NASA (U.S. National Aeronautics and Space Administration )</a:t>
            </a:r>
            <a:r>
              <a:rPr lang="zh-CN" altLang="en-US" sz="2600"/>
              <a:t>提供的数据显示 </a:t>
            </a:r>
            <a:r>
              <a:rPr lang="en-US" altLang="zh-CN" sz="2600"/>
              <a:t>[Young2002]</a:t>
            </a:r>
            <a:r>
              <a:rPr lang="zh-CN" altLang="en-US" sz="2600"/>
              <a:t>：当在需求工程当中投入项目总成本的</a:t>
            </a:r>
            <a:r>
              <a:rPr lang="en-US" altLang="zh-CN" sz="2600"/>
              <a:t>8-14</a:t>
            </a:r>
            <a:r>
              <a:rPr lang="zh-CN" altLang="en-US" sz="2600"/>
              <a:t>％时，可以极大的降低项目的超支率。 </a:t>
            </a:r>
          </a:p>
        </p:txBody>
      </p:sp>
      <p:sp>
        <p:nvSpPr>
          <p:cNvPr id="38916" name="灯片编号占位符 1">
            <a:extLst>
              <a:ext uri="{FF2B5EF4-FFF2-40B4-BE49-F238E27FC236}">
                <a16:creationId xmlns:a16="http://schemas.microsoft.com/office/drawing/2014/main" id="{A3AE321A-B2FD-4F5C-AE0A-BB80F469B6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A38482-6B8B-429E-9E2E-0C6B546B6B0E}" type="slidenum">
              <a:rPr lang="en-US" altLang="zh-CN">
                <a:latin typeface="Garamond" panose="02020404030301010803" pitchFamily="18" charset="0"/>
              </a:rPr>
              <a:pPr/>
              <a:t>75</a:t>
            </a:fld>
            <a:endParaRPr lang="en-US" altLang="zh-CN">
              <a:latin typeface="Garamond" panose="02020404030301010803" pitchFamily="18" charset="0"/>
            </a:endParaRPr>
          </a:p>
        </p:txBody>
      </p:sp>
    </p:spTree>
    <p:extLst>
      <p:ext uri="{BB962C8B-B14F-4D97-AF65-F5344CB8AC3E}">
        <p14:creationId xmlns:p14="http://schemas.microsoft.com/office/powerpoint/2010/main" val="4046938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62B887-05EB-49CE-8E80-E8BCC64C0BC5}"/>
              </a:ext>
            </a:extLst>
          </p:cNvPr>
          <p:cNvSpPr>
            <a:spLocks noGrp="1" noChangeArrowheads="1"/>
          </p:cNvSpPr>
          <p:nvPr>
            <p:ph type="title"/>
          </p:nvPr>
        </p:nvSpPr>
        <p:spPr/>
        <p:txBody>
          <a:bodyPr/>
          <a:lstStyle/>
          <a:p>
            <a:pPr eaLnBrk="1" hangingPunct="1"/>
            <a:r>
              <a:rPr lang="en-US" altLang="zh-CN" sz="3800"/>
              <a:t>3.4 </a:t>
            </a:r>
            <a:r>
              <a:rPr lang="zh-CN" altLang="en-US" sz="3800"/>
              <a:t>需求工程的特性</a:t>
            </a:r>
            <a:br>
              <a:rPr lang="zh-CN" altLang="en-US" sz="3800"/>
            </a:br>
            <a:r>
              <a:rPr lang="en-US" altLang="zh-CN" sz="3800">
                <a:latin typeface="Arial" panose="020B0604020202020204" pitchFamily="34" charset="0"/>
              </a:rPr>
              <a:t>——</a:t>
            </a:r>
            <a:r>
              <a:rPr lang="zh-CN" altLang="en-US" sz="3800"/>
              <a:t>重要性</a:t>
            </a:r>
          </a:p>
        </p:txBody>
      </p:sp>
      <p:sp>
        <p:nvSpPr>
          <p:cNvPr id="39939" name="Rectangle 3">
            <a:extLst>
              <a:ext uri="{FF2B5EF4-FFF2-40B4-BE49-F238E27FC236}">
                <a16:creationId xmlns:a16="http://schemas.microsoft.com/office/drawing/2014/main" id="{C12FDBCA-942B-4B28-B868-B20FAE8065BF}"/>
              </a:ext>
            </a:extLst>
          </p:cNvPr>
          <p:cNvSpPr>
            <a:spLocks noGrp="1" noChangeArrowheads="1"/>
          </p:cNvSpPr>
          <p:nvPr>
            <p:ph type="body" idx="1"/>
          </p:nvPr>
        </p:nvSpPr>
        <p:spPr/>
        <p:txBody>
          <a:bodyPr/>
          <a:lstStyle/>
          <a:p>
            <a:pPr eaLnBrk="1" hangingPunct="1"/>
            <a:r>
              <a:rPr lang="en-US" altLang="zh-CN" sz="2600"/>
              <a:t>Frederick Brooks[Brooks1987] </a:t>
            </a:r>
          </a:p>
          <a:p>
            <a:pPr lvl="1" eaLnBrk="1" hangingPunct="1"/>
            <a:r>
              <a:rPr lang="en-US" altLang="zh-CN" sz="2200"/>
              <a:t>“</a:t>
            </a:r>
            <a:r>
              <a:rPr lang="zh-CN" altLang="en-US" sz="2200"/>
              <a:t>开发软件系统最为困难的部分就是</a:t>
            </a:r>
            <a:r>
              <a:rPr lang="zh-CN" altLang="en-US" sz="2200" b="1"/>
              <a:t>准确说明开发什么</a:t>
            </a:r>
            <a:r>
              <a:rPr lang="zh-CN" altLang="en-US" sz="2200"/>
              <a:t>。最为困难的概念性工作便是</a:t>
            </a:r>
            <a:r>
              <a:rPr lang="zh-CN" altLang="en-US" sz="2200" b="1"/>
              <a:t>编写出详细技术需求，这包括所有面向用户、面向机器和其它软件系统的接口</a:t>
            </a:r>
            <a:r>
              <a:rPr lang="zh-CN" altLang="en-US" sz="2200"/>
              <a:t>。同时这也是</a:t>
            </a:r>
            <a:r>
              <a:rPr lang="zh-CN" altLang="en-US" sz="2200" b="1"/>
              <a:t>一旦做错，将最终会给系统带来极大损害的部分，并且以后再对它进行修改也极为困难。”</a:t>
            </a:r>
          </a:p>
          <a:p>
            <a:pPr eaLnBrk="1" hangingPunct="1"/>
            <a:r>
              <a:rPr lang="zh-CN" altLang="en-US" sz="2600">
                <a:solidFill>
                  <a:srgbClr val="FF0000"/>
                </a:solidFill>
              </a:rPr>
              <a:t>学生容易忽略需求工程重要性（求解的问题明确，项目规模小，非真实世界应用）</a:t>
            </a:r>
          </a:p>
        </p:txBody>
      </p:sp>
      <p:sp>
        <p:nvSpPr>
          <p:cNvPr id="39940" name="灯片编号占位符 1">
            <a:extLst>
              <a:ext uri="{FF2B5EF4-FFF2-40B4-BE49-F238E27FC236}">
                <a16:creationId xmlns:a16="http://schemas.microsoft.com/office/drawing/2014/main" id="{9CBBB396-EF45-45B0-A4D3-AF11681279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9AE42-189F-4848-BD58-BA9106BE7C4D}" type="slidenum">
              <a:rPr lang="en-US" altLang="zh-CN">
                <a:latin typeface="Garamond" panose="02020404030301010803" pitchFamily="18" charset="0"/>
              </a:rPr>
              <a:pPr/>
              <a:t>76</a:t>
            </a:fld>
            <a:endParaRPr lang="en-US" altLang="zh-CN">
              <a:latin typeface="Garamond" panose="02020404030301010803" pitchFamily="18" charset="0"/>
            </a:endParaRPr>
          </a:p>
        </p:txBody>
      </p:sp>
    </p:spTree>
    <p:extLst>
      <p:ext uri="{BB962C8B-B14F-4D97-AF65-F5344CB8AC3E}">
        <p14:creationId xmlns:p14="http://schemas.microsoft.com/office/powerpoint/2010/main" val="3266584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5DA9D38-3277-410B-8E7F-7CB95CED38C0}"/>
              </a:ext>
            </a:extLst>
          </p:cNvPr>
          <p:cNvSpPr>
            <a:spLocks noGrp="1" noChangeArrowheads="1"/>
          </p:cNvSpPr>
          <p:nvPr>
            <p:ph type="title"/>
          </p:nvPr>
        </p:nvSpPr>
        <p:spPr/>
        <p:txBody>
          <a:bodyPr/>
          <a:lstStyle/>
          <a:p>
            <a:pPr eaLnBrk="1" hangingPunct="1"/>
            <a:r>
              <a:rPr lang="zh-CN" altLang="en-US"/>
              <a:t>主要内容</a:t>
            </a:r>
          </a:p>
        </p:txBody>
      </p:sp>
      <p:sp>
        <p:nvSpPr>
          <p:cNvPr id="40963" name="Rectangle 3">
            <a:extLst>
              <a:ext uri="{FF2B5EF4-FFF2-40B4-BE49-F238E27FC236}">
                <a16:creationId xmlns:a16="http://schemas.microsoft.com/office/drawing/2014/main" id="{83AEF948-531A-4D59-8B23-2BBF85474927}"/>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a:t>软件的需求问题</a:t>
            </a:r>
          </a:p>
          <a:p>
            <a:pPr marL="571500" indent="-571500">
              <a:buFont typeface="Wingdings" panose="05000000000000000000" pitchFamily="2" charset="2"/>
              <a:buAutoNum type="arabicPeriod"/>
            </a:pPr>
            <a:r>
              <a:rPr lang="zh-CN" altLang="en-US"/>
              <a:t>需求问题的原因分析</a:t>
            </a:r>
          </a:p>
          <a:p>
            <a:pPr marL="571500" indent="-571500">
              <a:buFont typeface="Wingdings" panose="05000000000000000000" pitchFamily="2" charset="2"/>
              <a:buAutoNum type="arabicPeriod"/>
            </a:pPr>
            <a:r>
              <a:rPr lang="zh-CN" altLang="en-US"/>
              <a:t>需求工程</a:t>
            </a:r>
          </a:p>
          <a:p>
            <a:pPr marL="571500" indent="-571500">
              <a:buFont typeface="Wingdings" panose="05000000000000000000" pitchFamily="2" charset="2"/>
              <a:buAutoNum type="arabicPeriod"/>
            </a:pPr>
            <a:r>
              <a:rPr lang="zh-CN" altLang="en-US">
                <a:solidFill>
                  <a:srgbClr val="FD1907"/>
                </a:solidFill>
              </a:rPr>
              <a:t>需求工程师</a:t>
            </a:r>
          </a:p>
        </p:txBody>
      </p:sp>
      <p:sp>
        <p:nvSpPr>
          <p:cNvPr id="40964" name="灯片编号占位符 1">
            <a:extLst>
              <a:ext uri="{FF2B5EF4-FFF2-40B4-BE49-F238E27FC236}">
                <a16:creationId xmlns:a16="http://schemas.microsoft.com/office/drawing/2014/main" id="{AD389B56-4DDB-46B8-BE82-0A77D020B4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C422E3-84E3-4CAA-B875-490B16BCDB08}" type="slidenum">
              <a:rPr lang="en-US" altLang="zh-CN">
                <a:latin typeface="Garamond" panose="02020404030301010803" pitchFamily="18" charset="0"/>
              </a:rPr>
              <a:pPr/>
              <a:t>77</a:t>
            </a:fld>
            <a:endParaRPr lang="en-US" altLang="zh-CN">
              <a:latin typeface="Garamond" panose="02020404030301010803" pitchFamily="18" charset="0"/>
            </a:endParaRPr>
          </a:p>
        </p:txBody>
      </p:sp>
    </p:spTree>
    <p:extLst>
      <p:ext uri="{BB962C8B-B14F-4D97-AF65-F5344CB8AC3E}">
        <p14:creationId xmlns:p14="http://schemas.microsoft.com/office/powerpoint/2010/main" val="3381245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225B239-C1AE-4A80-AEBB-B751FF9279CB}"/>
              </a:ext>
            </a:extLst>
          </p:cNvPr>
          <p:cNvSpPr>
            <a:spLocks noGrp="1" noChangeArrowheads="1"/>
          </p:cNvSpPr>
          <p:nvPr>
            <p:ph type="title"/>
          </p:nvPr>
        </p:nvSpPr>
        <p:spPr>
          <a:xfrm>
            <a:off x="1981200" y="277814"/>
            <a:ext cx="8534400" cy="1139825"/>
          </a:xfrm>
        </p:spPr>
        <p:txBody>
          <a:bodyPr>
            <a:normAutofit fontScale="90000"/>
          </a:bodyPr>
          <a:lstStyle/>
          <a:p>
            <a:r>
              <a:rPr lang="zh-CN" altLang="en-US"/>
              <a:t>现实世界方面 与  技术方面  的桥梁</a:t>
            </a:r>
          </a:p>
        </p:txBody>
      </p:sp>
      <p:sp>
        <p:nvSpPr>
          <p:cNvPr id="3" name="内容占位符 2">
            <a:extLst>
              <a:ext uri="{FF2B5EF4-FFF2-40B4-BE49-F238E27FC236}">
                <a16:creationId xmlns:a16="http://schemas.microsoft.com/office/drawing/2014/main" id="{7F8C4B78-2BCB-465D-B56D-94733C8EADD0}"/>
              </a:ext>
            </a:extLst>
          </p:cNvPr>
          <p:cNvSpPr>
            <a:spLocks noGrp="1" noChangeArrowheads="1"/>
          </p:cNvSpPr>
          <p:nvPr>
            <p:ph idx="1"/>
          </p:nvPr>
        </p:nvSpPr>
        <p:spPr>
          <a:xfrm>
            <a:off x="1981200" y="5334001"/>
            <a:ext cx="8229600" cy="796925"/>
          </a:xfrm>
        </p:spPr>
        <p:txBody>
          <a:bodyPr>
            <a:normAutofit fontScale="77500" lnSpcReduction="20000"/>
          </a:bodyPr>
          <a:lstStyle/>
          <a:p>
            <a:r>
              <a:rPr lang="zh-CN" altLang="zh-CN"/>
              <a:t>好的需求工程师更应该扮演好涉众代理的角色，站在涉众的立场想问题，替涉众跟踪和监控软件开发过程，保护涉众的利益</a:t>
            </a:r>
            <a:endParaRPr lang="zh-CN" altLang="en-US"/>
          </a:p>
        </p:txBody>
      </p:sp>
      <p:graphicFrame>
        <p:nvGraphicFramePr>
          <p:cNvPr id="41988" name="对象 3">
            <a:extLst>
              <a:ext uri="{FF2B5EF4-FFF2-40B4-BE49-F238E27FC236}">
                <a16:creationId xmlns:a16="http://schemas.microsoft.com/office/drawing/2014/main" id="{81FDF2CE-3C25-47E8-AABA-50A74E20C0F9}"/>
              </a:ext>
            </a:extLst>
          </p:cNvPr>
          <p:cNvGraphicFramePr>
            <a:graphicFrameLocks noChangeAspect="1"/>
          </p:cNvGraphicFramePr>
          <p:nvPr/>
        </p:nvGraphicFramePr>
        <p:xfrm>
          <a:off x="1711326" y="990600"/>
          <a:ext cx="8728075" cy="4343400"/>
        </p:xfrm>
        <a:graphic>
          <a:graphicData uri="http://schemas.openxmlformats.org/presentationml/2006/ole">
            <mc:AlternateContent xmlns:mc="http://schemas.openxmlformats.org/markup-compatibility/2006">
              <mc:Choice xmlns:v="urn:schemas-microsoft-com:vml" Requires="v">
                <p:oleObj spid="_x0000_s18440" name="Visio" r:id="rId3" imgW="5513272" imgH="2738746" progId="Visio.Drawing.11">
                  <p:embed/>
                </p:oleObj>
              </mc:Choice>
              <mc:Fallback>
                <p:oleObj name="Visio" r:id="rId3" imgW="5513272" imgH="2738746" progId="Visio.Drawing.11">
                  <p:embed/>
                  <p:pic>
                    <p:nvPicPr>
                      <p:cNvPr id="41988" name="对象 3">
                        <a:extLst>
                          <a:ext uri="{FF2B5EF4-FFF2-40B4-BE49-F238E27FC236}">
                            <a16:creationId xmlns:a16="http://schemas.microsoft.com/office/drawing/2014/main" id="{81FDF2CE-3C25-47E8-AABA-50A74E20C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6" y="990600"/>
                        <a:ext cx="872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灯片编号占位符 1">
            <a:extLst>
              <a:ext uri="{FF2B5EF4-FFF2-40B4-BE49-F238E27FC236}">
                <a16:creationId xmlns:a16="http://schemas.microsoft.com/office/drawing/2014/main" id="{276E57CA-1096-4031-93B1-3F4313F853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583E44-E822-498B-B337-A4BB2C859C28}" type="slidenum">
              <a:rPr lang="en-US" altLang="zh-CN">
                <a:latin typeface="Garamond" panose="02020404030301010803" pitchFamily="18" charset="0"/>
              </a:rPr>
              <a:pPr/>
              <a:t>78</a:t>
            </a:fld>
            <a:endParaRPr lang="en-US" altLang="zh-CN">
              <a:latin typeface="Garamond" panose="02020404030301010803" pitchFamily="18" charset="0"/>
            </a:endParaRPr>
          </a:p>
        </p:txBody>
      </p:sp>
    </p:spTree>
    <p:extLst>
      <p:ext uri="{BB962C8B-B14F-4D97-AF65-F5344CB8AC3E}">
        <p14:creationId xmlns:p14="http://schemas.microsoft.com/office/powerpoint/2010/main" val="407375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744B97A-8F6A-4A26-8338-703036BA517D}"/>
              </a:ext>
            </a:extLst>
          </p:cNvPr>
          <p:cNvSpPr>
            <a:spLocks noGrp="1" noChangeArrowheads="1"/>
          </p:cNvSpPr>
          <p:nvPr>
            <p:ph type="title"/>
          </p:nvPr>
        </p:nvSpPr>
        <p:spPr/>
        <p:txBody>
          <a:bodyPr/>
          <a:lstStyle/>
          <a:p>
            <a:pPr eaLnBrk="1" hangingPunct="1"/>
            <a:r>
              <a:rPr lang="en-US" altLang="zh-CN"/>
              <a:t>4.2 </a:t>
            </a:r>
            <a:r>
              <a:rPr lang="zh-CN" altLang="en-US"/>
              <a:t>需求工程师需要具备的技能</a:t>
            </a:r>
          </a:p>
        </p:txBody>
      </p:sp>
      <p:sp>
        <p:nvSpPr>
          <p:cNvPr id="40963" name="Rectangle 3">
            <a:extLst>
              <a:ext uri="{FF2B5EF4-FFF2-40B4-BE49-F238E27FC236}">
                <a16:creationId xmlns:a16="http://schemas.microsoft.com/office/drawing/2014/main" id="{EC54DC9D-8CE9-4D7A-9DAB-BF222DDE974D}"/>
              </a:ext>
            </a:extLst>
          </p:cNvPr>
          <p:cNvSpPr>
            <a:spLocks noGrp="1" noChangeArrowheads="1"/>
          </p:cNvSpPr>
          <p:nvPr>
            <p:ph type="body" idx="1"/>
          </p:nvPr>
        </p:nvSpPr>
        <p:spPr>
          <a:xfrm>
            <a:off x="1981200" y="3775076"/>
            <a:ext cx="8229600" cy="2092325"/>
          </a:xfrm>
        </p:spPr>
        <p:txBody>
          <a:bodyPr>
            <a:normAutofit fontScale="92500" lnSpcReduction="10000"/>
          </a:bodyPr>
          <a:lstStyle/>
          <a:p>
            <a:pPr eaLnBrk="1" hangingPunct="1"/>
            <a:r>
              <a:rPr lang="zh-CN" altLang="en-US"/>
              <a:t>软技能 </a:t>
            </a:r>
          </a:p>
          <a:p>
            <a:pPr lvl="1" eaLnBrk="1" hangingPunct="1"/>
            <a:r>
              <a:rPr lang="zh-CN" altLang="en-US"/>
              <a:t>交流</a:t>
            </a:r>
          </a:p>
          <a:p>
            <a:pPr lvl="1" eaLnBrk="1" hangingPunct="1"/>
            <a:r>
              <a:rPr lang="zh-CN" altLang="en-US"/>
              <a:t>观察 </a:t>
            </a:r>
          </a:p>
          <a:p>
            <a:pPr lvl="1" eaLnBrk="1" hangingPunct="1"/>
            <a:r>
              <a:rPr lang="zh-CN" altLang="en-US"/>
              <a:t>抽象分析和问题解决（抽象、整合、系统化） </a:t>
            </a:r>
          </a:p>
          <a:p>
            <a:pPr lvl="1" eaLnBrk="1" hangingPunct="1"/>
            <a:r>
              <a:rPr lang="zh-CN" altLang="en-US"/>
              <a:t>写作</a:t>
            </a:r>
            <a:endParaRPr lang="en-US" altLang="zh-CN"/>
          </a:p>
          <a:p>
            <a:pPr lvl="1" eaLnBrk="1" hangingPunct="1"/>
            <a:r>
              <a:rPr lang="zh-CN" altLang="en-US"/>
              <a:t>关系协调与团队工作</a:t>
            </a:r>
          </a:p>
        </p:txBody>
      </p:sp>
      <p:pic>
        <p:nvPicPr>
          <p:cNvPr id="43012" name="Picture 4">
            <a:extLst>
              <a:ext uri="{FF2B5EF4-FFF2-40B4-BE49-F238E27FC236}">
                <a16:creationId xmlns:a16="http://schemas.microsoft.com/office/drawing/2014/main" id="{5F787A2D-465A-4D40-8C5B-85DDEF2F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914400"/>
            <a:ext cx="62214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灯片编号占位符 1">
            <a:extLst>
              <a:ext uri="{FF2B5EF4-FFF2-40B4-BE49-F238E27FC236}">
                <a16:creationId xmlns:a16="http://schemas.microsoft.com/office/drawing/2014/main" id="{4D61E9E6-0EB7-499C-85AA-310BD07AD1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A5470F-2B62-4423-95D3-48251D3CE0B3}" type="slidenum">
              <a:rPr lang="en-US" altLang="zh-CN">
                <a:latin typeface="Garamond" panose="02020404030301010803" pitchFamily="18" charset="0"/>
              </a:rPr>
              <a:pPr/>
              <a:t>79</a:t>
            </a:fld>
            <a:endParaRPr lang="en-US" altLang="zh-CN">
              <a:latin typeface="Garamond" panose="02020404030301010803" pitchFamily="18" charset="0"/>
            </a:endParaRPr>
          </a:p>
        </p:txBody>
      </p:sp>
    </p:spTree>
    <p:extLst>
      <p:ext uri="{BB962C8B-B14F-4D97-AF65-F5344CB8AC3E}">
        <p14:creationId xmlns:p14="http://schemas.microsoft.com/office/powerpoint/2010/main" val="2908105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AAE2AA-599B-4BEB-BD41-3F7633EA788F}"/>
              </a:ext>
            </a:extLst>
          </p:cNvPr>
          <p:cNvSpPr>
            <a:spLocks noGrp="1" noChangeArrowheads="1"/>
          </p:cNvSpPr>
          <p:nvPr>
            <p:ph type="title"/>
          </p:nvPr>
        </p:nvSpPr>
        <p:spPr/>
        <p:txBody>
          <a:bodyPr/>
          <a:lstStyle/>
          <a:p>
            <a:pPr eaLnBrk="1" hangingPunct="1"/>
            <a:r>
              <a:rPr lang="zh-CN" altLang="en-US" sz="5000"/>
              <a:t>课程资料</a:t>
            </a:r>
          </a:p>
        </p:txBody>
      </p:sp>
      <p:sp>
        <p:nvSpPr>
          <p:cNvPr id="11267" name="Rectangle 3">
            <a:extLst>
              <a:ext uri="{FF2B5EF4-FFF2-40B4-BE49-F238E27FC236}">
                <a16:creationId xmlns:a16="http://schemas.microsoft.com/office/drawing/2014/main" id="{FCB24D34-A086-4AD9-A74C-75692D6E4590}"/>
              </a:ext>
            </a:extLst>
          </p:cNvPr>
          <p:cNvSpPr>
            <a:spLocks noGrp="1" noChangeArrowheads="1"/>
          </p:cNvSpPr>
          <p:nvPr>
            <p:ph type="body" idx="1"/>
          </p:nvPr>
        </p:nvSpPr>
        <p:spPr/>
        <p:txBody>
          <a:bodyPr/>
          <a:lstStyle/>
          <a:p>
            <a:pPr eaLnBrk="1" hangingPunct="1"/>
            <a:r>
              <a:rPr lang="zh-CN" altLang="en-US" dirty="0"/>
              <a:t>教材</a:t>
            </a:r>
            <a:endParaRPr lang="en-US" altLang="zh-CN" dirty="0"/>
          </a:p>
          <a:p>
            <a:pPr lvl="1" eaLnBrk="1" hangingPunct="1"/>
            <a:r>
              <a:rPr lang="en-US" altLang="zh-CN" b="1" dirty="0"/>
              <a:t>《</a:t>
            </a:r>
            <a:r>
              <a:rPr lang="zh-CN" altLang="en-US" b="1" dirty="0"/>
              <a:t>软件需求工程（第</a:t>
            </a:r>
            <a:r>
              <a:rPr lang="en-US" altLang="zh-CN" b="1" dirty="0"/>
              <a:t>2</a:t>
            </a:r>
            <a:r>
              <a:rPr lang="zh-CN" altLang="en-US" b="1" dirty="0"/>
              <a:t>版）</a:t>
            </a:r>
            <a:r>
              <a:rPr lang="en-US" altLang="zh-CN" b="1" dirty="0"/>
              <a:t>》</a:t>
            </a:r>
            <a:r>
              <a:rPr lang="zh-CN" altLang="en-US" b="1" dirty="0"/>
              <a:t>，高等教育出版社</a:t>
            </a:r>
          </a:p>
          <a:p>
            <a:pPr eaLnBrk="1" hangingPunct="1"/>
            <a:r>
              <a:rPr lang="zh-CN" altLang="en-US" dirty="0"/>
              <a:t>参考读物</a:t>
            </a:r>
          </a:p>
          <a:p>
            <a:pPr lvl="1" eaLnBrk="1" hangingPunct="1"/>
            <a:r>
              <a:rPr lang="en-US" altLang="zh-CN" dirty="0"/>
              <a:t>《</a:t>
            </a:r>
            <a:r>
              <a:rPr lang="zh-CN" altLang="en-US" i="1" dirty="0"/>
              <a:t>软件需求</a:t>
            </a:r>
            <a:r>
              <a:rPr lang="en-US" altLang="zh-CN" dirty="0"/>
              <a:t>》</a:t>
            </a:r>
            <a:r>
              <a:rPr lang="zh-CN" altLang="en-US" dirty="0"/>
              <a:t>，</a:t>
            </a:r>
            <a:r>
              <a:rPr lang="en-US" altLang="zh-CN" dirty="0"/>
              <a:t>Karl E. </a:t>
            </a:r>
            <a:r>
              <a:rPr lang="en-US" altLang="zh-CN" dirty="0" err="1"/>
              <a:t>Wiegers</a:t>
            </a:r>
            <a:r>
              <a:rPr lang="zh-CN" altLang="en-US" dirty="0"/>
              <a:t>，机械工业出版社</a:t>
            </a:r>
          </a:p>
          <a:p>
            <a:pPr lvl="1" eaLnBrk="1" hangingPunct="1"/>
            <a:r>
              <a:rPr lang="zh-CN" altLang="zh-CN" dirty="0"/>
              <a:t>奥斯特瓦德著，黄涛、郁静译，《</a:t>
            </a:r>
            <a:r>
              <a:rPr lang="zh-CN" altLang="zh-CN" i="1" dirty="0"/>
              <a:t>商业模式新生代（经典重译版）</a:t>
            </a:r>
            <a:r>
              <a:rPr lang="zh-CN" altLang="zh-CN" dirty="0"/>
              <a:t>》，北京：机械工业出版社，</a:t>
            </a:r>
            <a:r>
              <a:rPr lang="en-US" altLang="zh-CN" dirty="0"/>
              <a:t>2016 </a:t>
            </a:r>
          </a:p>
          <a:p>
            <a:pPr lvl="1" eaLnBrk="1" hangingPunct="1"/>
            <a:r>
              <a:rPr lang="en-US" altLang="zh-CN" dirty="0"/>
              <a:t>《</a:t>
            </a:r>
            <a:r>
              <a:rPr lang="en-US" altLang="zh-CN" i="1" dirty="0"/>
              <a:t>IDEO</a:t>
            </a:r>
            <a:r>
              <a:rPr lang="zh-CN" altLang="en-US" i="1" dirty="0"/>
              <a:t>，设计改变一切：设计思维如何变革组织和激发创新 </a:t>
            </a:r>
            <a:r>
              <a:rPr lang="en-US" altLang="zh-CN" dirty="0"/>
              <a:t>》</a:t>
            </a:r>
            <a:r>
              <a:rPr lang="zh-CN" altLang="en-US" dirty="0"/>
              <a:t>，布朗著，侯婷，机械工业出版社、中信出版社</a:t>
            </a:r>
          </a:p>
        </p:txBody>
      </p:sp>
      <p:sp>
        <p:nvSpPr>
          <p:cNvPr id="11268" name="灯片编号占位符 1">
            <a:extLst>
              <a:ext uri="{FF2B5EF4-FFF2-40B4-BE49-F238E27FC236}">
                <a16:creationId xmlns:a16="http://schemas.microsoft.com/office/drawing/2014/main" id="{B4F7D1F0-AC0F-4B18-A20E-0CAA7F00EA2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CB1C9B-C94B-4809-BA81-9758B3E98A00}" type="slidenum">
              <a:rPr lang="en-US" altLang="zh-CN">
                <a:latin typeface="Garamond" panose="02020404030301010803" pitchFamily="18" charset="0"/>
              </a:rPr>
              <a:pPr/>
              <a:t>8</a:t>
            </a:fld>
            <a:endParaRPr lang="en-US" altLang="zh-CN">
              <a:latin typeface="Garamond" panose="02020404030301010803" pitchFamily="18"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59E4295-2005-48E1-B230-A2FC4A19D906}"/>
              </a:ext>
            </a:extLst>
          </p:cNvPr>
          <p:cNvSpPr>
            <a:spLocks noGrp="1" noChangeArrowheads="1"/>
          </p:cNvSpPr>
          <p:nvPr>
            <p:ph type="title"/>
          </p:nvPr>
        </p:nvSpPr>
        <p:spPr/>
        <p:txBody>
          <a:bodyPr/>
          <a:lstStyle/>
          <a:p>
            <a:pPr eaLnBrk="1" hangingPunct="1"/>
            <a:r>
              <a:rPr lang="zh-CN" altLang="en-US"/>
              <a:t>本章小结</a:t>
            </a:r>
          </a:p>
        </p:txBody>
      </p:sp>
      <p:sp>
        <p:nvSpPr>
          <p:cNvPr id="44035" name="Rectangle 3">
            <a:extLst>
              <a:ext uri="{FF2B5EF4-FFF2-40B4-BE49-F238E27FC236}">
                <a16:creationId xmlns:a16="http://schemas.microsoft.com/office/drawing/2014/main" id="{F16C5D60-5C2E-43D8-ADDB-A7B7DB03B9ED}"/>
              </a:ext>
            </a:extLst>
          </p:cNvPr>
          <p:cNvSpPr>
            <a:spLocks noGrp="1" noChangeArrowheads="1"/>
          </p:cNvSpPr>
          <p:nvPr>
            <p:ph type="body" idx="1"/>
          </p:nvPr>
        </p:nvSpPr>
        <p:spPr>
          <a:xfrm>
            <a:off x="1981200" y="1489076"/>
            <a:ext cx="8229600" cy="4530725"/>
          </a:xfrm>
        </p:spPr>
        <p:txBody>
          <a:bodyPr/>
          <a:lstStyle/>
          <a:p>
            <a:pPr eaLnBrk="1" hangingPunct="1"/>
            <a:r>
              <a:rPr lang="zh-CN" altLang="en-US" sz="2600"/>
              <a:t>从</a:t>
            </a:r>
            <a:r>
              <a:rPr lang="en-US" altLang="zh-CN" sz="2600"/>
              <a:t>20</a:t>
            </a:r>
            <a:r>
              <a:rPr lang="zh-CN" altLang="en-US" sz="2600"/>
              <a:t>世纪</a:t>
            </a:r>
            <a:r>
              <a:rPr lang="en-US" altLang="zh-CN" sz="2600"/>
              <a:t>60</a:t>
            </a:r>
            <a:r>
              <a:rPr lang="zh-CN" altLang="en-US" sz="2600"/>
              <a:t>年代末期软件工程产生起，需求分析就一直是软件开发的重要主题</a:t>
            </a:r>
          </a:p>
          <a:p>
            <a:pPr eaLnBrk="1" hangingPunct="1"/>
            <a:r>
              <a:rPr lang="en-US" altLang="zh-CN" sz="2600"/>
              <a:t>20</a:t>
            </a:r>
            <a:r>
              <a:rPr lang="zh-CN" altLang="en-US" sz="2600"/>
              <a:t>世纪</a:t>
            </a:r>
            <a:r>
              <a:rPr lang="en-US" altLang="zh-CN" sz="2600"/>
              <a:t>90</a:t>
            </a:r>
            <a:r>
              <a:rPr lang="zh-CN" altLang="en-US" sz="2600"/>
              <a:t>年代的调查状况表明，单纯的需求分析已经不能很好的解决软件生产中的“需求”问题</a:t>
            </a:r>
          </a:p>
          <a:p>
            <a:pPr eaLnBrk="1" hangingPunct="1"/>
            <a:r>
              <a:rPr lang="zh-CN" altLang="en-US" sz="2600"/>
              <a:t>应用型软件的模拟性和一系列的技术原因表明软件生产需要进行一个比需求分析更加复杂和完整的需求工程，新时代对需求工程提出了更高的要求</a:t>
            </a:r>
          </a:p>
          <a:p>
            <a:pPr eaLnBrk="1" hangingPunct="1"/>
            <a:r>
              <a:rPr lang="zh-CN" altLang="en-US" sz="2600"/>
              <a:t>需求工程是软件工程当中一项重要和复杂的活动，需求工程需要具备一定的知识和技能才可以很好的执行需求工程活动</a:t>
            </a:r>
            <a:endParaRPr lang="en-US" altLang="zh-CN" sz="2600"/>
          </a:p>
          <a:p>
            <a:pPr lvl="1" eaLnBrk="1" hangingPunct="1"/>
            <a:r>
              <a:rPr lang="zh-CN" altLang="en-US" sz="2200"/>
              <a:t>与非计算机</a:t>
            </a:r>
            <a:r>
              <a:rPr lang="en-US" altLang="zh-CN" sz="2200"/>
              <a:t>/</a:t>
            </a:r>
            <a:r>
              <a:rPr lang="zh-CN" altLang="en-US" sz="2200"/>
              <a:t>软工专业学生比最大的优势之一</a:t>
            </a:r>
          </a:p>
        </p:txBody>
      </p:sp>
      <p:sp>
        <p:nvSpPr>
          <p:cNvPr id="44036" name="灯片编号占位符 1">
            <a:extLst>
              <a:ext uri="{FF2B5EF4-FFF2-40B4-BE49-F238E27FC236}">
                <a16:creationId xmlns:a16="http://schemas.microsoft.com/office/drawing/2014/main" id="{35D2E324-160E-43EF-8F19-2FF4F6AD18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F3A370-B102-4D49-BFB4-31FC3361E02D}" type="slidenum">
              <a:rPr lang="en-US" altLang="zh-CN">
                <a:latin typeface="Garamond" panose="02020404030301010803" pitchFamily="18" charset="0"/>
              </a:rPr>
              <a:pPr/>
              <a:t>80</a:t>
            </a:fld>
            <a:endParaRPr lang="en-US" altLang="zh-CN">
              <a:latin typeface="Garamond" panose="02020404030301010803" pitchFamily="18" charset="0"/>
            </a:endParaRPr>
          </a:p>
        </p:txBody>
      </p:sp>
    </p:spTree>
    <p:extLst>
      <p:ext uri="{BB962C8B-B14F-4D97-AF65-F5344CB8AC3E}">
        <p14:creationId xmlns:p14="http://schemas.microsoft.com/office/powerpoint/2010/main" val="13298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6D18756-1BED-43E9-B1F5-1B6A04D24263}"/>
              </a:ext>
            </a:extLst>
          </p:cNvPr>
          <p:cNvSpPr>
            <a:spLocks noGrp="1" noChangeArrowheads="1"/>
          </p:cNvSpPr>
          <p:nvPr>
            <p:ph type="title"/>
          </p:nvPr>
        </p:nvSpPr>
        <p:spPr/>
        <p:txBody>
          <a:bodyPr/>
          <a:lstStyle/>
          <a:p>
            <a:pPr eaLnBrk="1" hangingPunct="1"/>
            <a:r>
              <a:rPr lang="zh-CN" altLang="en-US"/>
              <a:t>主要内容</a:t>
            </a:r>
          </a:p>
        </p:txBody>
      </p:sp>
      <p:sp>
        <p:nvSpPr>
          <p:cNvPr id="103427" name="Rectangle 3">
            <a:extLst>
              <a:ext uri="{FF2B5EF4-FFF2-40B4-BE49-F238E27FC236}">
                <a16:creationId xmlns:a16="http://schemas.microsoft.com/office/drawing/2014/main" id="{F7B15CAB-44C3-4C40-A4E3-7BF74AA537A7}"/>
              </a:ext>
            </a:extLst>
          </p:cNvPr>
          <p:cNvSpPr>
            <a:spLocks noGrp="1" noChangeArrowheads="1"/>
          </p:cNvSpPr>
          <p:nvPr>
            <p:ph type="body" idx="1"/>
          </p:nvPr>
        </p:nvSpPr>
        <p:spPr/>
        <p:txBody>
          <a:bodyPr/>
          <a:lstStyle/>
          <a:p>
            <a:pPr marL="571500" indent="-571500">
              <a:buFont typeface="Wingdings" panose="05000000000000000000" pitchFamily="2" charset="2"/>
              <a:buAutoNum type="arabicPeriod"/>
            </a:pPr>
            <a:r>
              <a:rPr lang="zh-CN" altLang="en-US" dirty="0">
                <a:solidFill>
                  <a:srgbClr val="FF0000"/>
                </a:solidFill>
              </a:rPr>
              <a:t>软件的需求问题</a:t>
            </a:r>
          </a:p>
          <a:p>
            <a:pPr marL="571500" indent="-571500">
              <a:buFont typeface="Wingdings" panose="05000000000000000000" pitchFamily="2" charset="2"/>
              <a:buAutoNum type="arabicPeriod"/>
            </a:pPr>
            <a:r>
              <a:rPr lang="zh-CN" altLang="en-US" dirty="0"/>
              <a:t>需求问题的原因分析</a:t>
            </a:r>
          </a:p>
          <a:p>
            <a:pPr marL="571500" indent="-571500">
              <a:buFont typeface="Wingdings" panose="05000000000000000000" pitchFamily="2" charset="2"/>
              <a:buAutoNum type="arabicPeriod"/>
            </a:pPr>
            <a:r>
              <a:rPr lang="zh-CN" altLang="en-US" dirty="0"/>
              <a:t>需求工程</a:t>
            </a:r>
          </a:p>
          <a:p>
            <a:pPr marL="571500" indent="-571500">
              <a:buFont typeface="Wingdings" panose="05000000000000000000" pitchFamily="2" charset="2"/>
              <a:buAutoNum type="arabicPeriod"/>
            </a:pPr>
            <a:r>
              <a:rPr lang="zh-CN" altLang="en-US" dirty="0"/>
              <a:t>需求工程师</a:t>
            </a:r>
          </a:p>
        </p:txBody>
      </p:sp>
      <p:sp>
        <p:nvSpPr>
          <p:cNvPr id="12292" name="灯片编号占位符 1">
            <a:extLst>
              <a:ext uri="{FF2B5EF4-FFF2-40B4-BE49-F238E27FC236}">
                <a16:creationId xmlns:a16="http://schemas.microsoft.com/office/drawing/2014/main" id="{648D126F-E19E-4CBF-AE95-F63C1C0440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269A4B-3E8B-4039-A3CA-A20EDD6CD1D0}" type="slidenum">
              <a:rPr lang="en-US" altLang="zh-CN">
                <a:latin typeface="Garamond" panose="02020404030301010803" pitchFamily="18" charset="0"/>
              </a:rPr>
              <a:pPr/>
              <a:t>9</a:t>
            </a:fld>
            <a:endParaRPr lang="en-US" altLang="zh-CN">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3427">
                                            <p:txEl>
                                              <p:pRg st="0" end="0"/>
                                            </p:txEl>
                                          </p:spTgt>
                                        </p:tgtEl>
                                        <p:attrNameLst>
                                          <p:attrName>style.color</p:attrName>
                                        </p:attrNameLst>
                                      </p:cBhvr>
                                      <p:to>
                                        <a:srgbClr val="FD190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5565</Words>
  <Application>Microsoft Office PowerPoint</Application>
  <PresentationFormat>宽屏</PresentationFormat>
  <Paragraphs>924</Paragraphs>
  <Slides>80</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0" baseType="lpstr">
      <vt:lpstr>微软雅黑</vt:lpstr>
      <vt:lpstr>Arial</vt:lpstr>
      <vt:lpstr>Calibri</vt:lpstr>
      <vt:lpstr>Calibri Light</vt:lpstr>
      <vt:lpstr>Garamond</vt:lpstr>
      <vt:lpstr>Times New Roman</vt:lpstr>
      <vt:lpstr>Wingdings</vt:lpstr>
      <vt:lpstr>Office 主题​​</vt:lpstr>
      <vt:lpstr>Visio</vt:lpstr>
      <vt:lpstr>图表</vt:lpstr>
      <vt:lpstr>需求工程  第一章: 导论</vt:lpstr>
      <vt:lpstr>自我介绍</vt:lpstr>
      <vt:lpstr>考核</vt:lpstr>
      <vt:lpstr>课程讨论</vt:lpstr>
      <vt:lpstr>《Are requirements alive and kicking?》</vt:lpstr>
      <vt:lpstr>需求的来源</vt:lpstr>
      <vt:lpstr>课程目标</vt:lpstr>
      <vt:lpstr>课程资料</vt:lpstr>
      <vt:lpstr>主要内容</vt:lpstr>
      <vt:lpstr>1.1软件需求技术的发展 ——基本技术</vt:lpstr>
      <vt:lpstr>1.2 90年代的软件生产状况调查 ——Standish Group 1995</vt:lpstr>
      <vt:lpstr>1.2 90年代的软件生产状况调查 —— Standish Group 1995</vt:lpstr>
      <vt:lpstr>90年代的软件生产状况调查——成功项目影响因素[Standish Group 1995]</vt:lpstr>
      <vt:lpstr>90年代的软件生产状况调查——问题项目影响因素[Standish Group 1995]</vt:lpstr>
      <vt:lpstr>90年代的软件生产状况调查——失败项目影响因素[Standish Group 1995]</vt:lpstr>
      <vt:lpstr>1.2 90年代的软件生产状况调查 —— 影响因素[Standish Group 1995]</vt:lpstr>
      <vt:lpstr>1.2 90年代的软件生产状况调查 ——ESPITI，1996</vt:lpstr>
      <vt:lpstr>Standish Group</vt:lpstr>
      <vt:lpstr>PowerPoint 演示文稿</vt:lpstr>
      <vt:lpstr>新趋势：需求管理对日常软件开发愈发重要</vt:lpstr>
      <vt:lpstr>主要内容</vt:lpstr>
      <vt:lpstr>2.1 应用软件的模拟特性 ——软件的分析活动</vt:lpstr>
      <vt:lpstr>2.1 应用软件的模拟特性 ——软件的三种类型</vt:lpstr>
      <vt:lpstr>2.1 应用软件的模拟特性 ——软件模拟性的实践调查</vt:lpstr>
      <vt:lpstr>2.2 需求问题的技术原因？</vt:lpstr>
      <vt:lpstr>2.2 需求问题的技术原因分析：涉众端</vt:lpstr>
      <vt:lpstr>2.2 需求问题的技术原因分析：程序员端</vt:lpstr>
      <vt:lpstr>2.2 需求问题的技术原因分析</vt:lpstr>
      <vt:lpstr>2.2 需求问题的技术原因分析</vt:lpstr>
      <vt:lpstr>主要内容</vt:lpstr>
      <vt:lpstr>3.1 需求工程</vt:lpstr>
      <vt:lpstr>3.2 需求工程的基本活动</vt:lpstr>
      <vt:lpstr>复习：需求工程的基本活动与实质</vt:lpstr>
      <vt:lpstr>3.3 需求工程与系统工程</vt:lpstr>
      <vt:lpstr>需求工程与系统工程</vt:lpstr>
      <vt:lpstr>3.4 需求工程的特性 ——重要性</vt:lpstr>
      <vt:lpstr>主要内容</vt:lpstr>
      <vt:lpstr>现实世界方面 与  技术方面  的桥梁</vt:lpstr>
      <vt:lpstr>4.2 需求工程师需要具备的技能</vt:lpstr>
      <vt:lpstr>本章小结</vt:lpstr>
      <vt:lpstr>需求工程  第一章: 导论</vt:lpstr>
      <vt:lpstr>自我介绍</vt:lpstr>
      <vt:lpstr>考核</vt:lpstr>
      <vt:lpstr>课程讨论</vt:lpstr>
      <vt:lpstr>《Are requirements alive and kicking?》</vt:lpstr>
      <vt:lpstr>需求的来源</vt:lpstr>
      <vt:lpstr>课程目标</vt:lpstr>
      <vt:lpstr>课程资料</vt:lpstr>
      <vt:lpstr>主要内容</vt:lpstr>
      <vt:lpstr>1.1软件需求技术的发展 ——基本技术</vt:lpstr>
      <vt:lpstr>1.2 90年代的软件生产状况调查 ——Standish Group 1995</vt:lpstr>
      <vt:lpstr>1.2 90年代的软件生产状况调查 —— Standish Group 1995</vt:lpstr>
      <vt:lpstr>90年代的软件生产状况调查——成功项目影响因素[Standish Group 1995]</vt:lpstr>
      <vt:lpstr>90年代的软件生产状况调查——问题项目影响因素[Standish Group 1995]</vt:lpstr>
      <vt:lpstr>90年代的软件生产状况调查——失败项目影响因素[Standish Group 1995]</vt:lpstr>
      <vt:lpstr>1.2 90年代的软件生产状况调查 —— 影响因素[Standish Group 1995]</vt:lpstr>
      <vt:lpstr>1.2 90年代的软件生产状况调查 ——ESPITI，1996</vt:lpstr>
      <vt:lpstr>Standish Group</vt:lpstr>
      <vt:lpstr>PowerPoint 演示文稿</vt:lpstr>
      <vt:lpstr>新趋势：需求管理对日常软件开发愈发重要</vt:lpstr>
      <vt:lpstr>主要内容</vt:lpstr>
      <vt:lpstr>2.1 应用软件的模拟特性 ——软件的分析活动</vt:lpstr>
      <vt:lpstr>2.1 应用软件的模拟特性 ——软件的三种类型</vt:lpstr>
      <vt:lpstr>2.1 应用软件的模拟特性 ——软件模拟性的实践调查</vt:lpstr>
      <vt:lpstr>2.2 需求问题的技术原因？</vt:lpstr>
      <vt:lpstr>2.2 需求问题的技术原因分析：涉众端</vt:lpstr>
      <vt:lpstr>2.2 需求问题的技术原因分析：程序员端</vt:lpstr>
      <vt:lpstr>2.2 需求问题的技术原因分析</vt:lpstr>
      <vt:lpstr>2.2 需求问题的技术原因分析</vt:lpstr>
      <vt:lpstr>主要内容</vt:lpstr>
      <vt:lpstr>3.1 需求工程</vt:lpstr>
      <vt:lpstr>3.2 需求工程的基本活动</vt:lpstr>
      <vt:lpstr>复习：需求工程的基本活动与实质</vt:lpstr>
      <vt:lpstr>3.3 需求工程与系统工程</vt:lpstr>
      <vt:lpstr>需求工程与系统工程</vt:lpstr>
      <vt:lpstr>3.4 需求工程的特性 ——重要性</vt:lpstr>
      <vt:lpstr>主要内容</vt:lpstr>
      <vt:lpstr>现实世界方面 与  技术方面  的桥梁</vt:lpstr>
      <vt:lpstr>4.2 需求工程师需要具备的技能</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  第一章: 导论</dc:title>
  <dc:creator>詹 泽晔</dc:creator>
  <cp:lastModifiedBy>詹 泽晔</cp:lastModifiedBy>
  <cp:revision>4</cp:revision>
  <dcterms:created xsi:type="dcterms:W3CDTF">2020-11-02T13:12:31Z</dcterms:created>
  <dcterms:modified xsi:type="dcterms:W3CDTF">2020-11-02T15:18:49Z</dcterms:modified>
</cp:coreProperties>
</file>