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97" r:id="rId2"/>
  </p:sldMasterIdLst>
  <p:notesMasterIdLst>
    <p:notesMasterId r:id="rId23"/>
  </p:notesMasterIdLst>
  <p:sldIdLst>
    <p:sldId id="256" r:id="rId3"/>
    <p:sldId id="257" r:id="rId4"/>
    <p:sldId id="262" r:id="rId5"/>
    <p:sldId id="258" r:id="rId6"/>
    <p:sldId id="267" r:id="rId7"/>
    <p:sldId id="259" r:id="rId8"/>
    <p:sldId id="261" r:id="rId9"/>
    <p:sldId id="263" r:id="rId10"/>
    <p:sldId id="264" r:id="rId11"/>
    <p:sldId id="265" r:id="rId12"/>
    <p:sldId id="268" r:id="rId13"/>
    <p:sldId id="266" r:id="rId14"/>
    <p:sldId id="269" r:id="rId15"/>
    <p:sldId id="272" r:id="rId16"/>
    <p:sldId id="270" r:id="rId17"/>
    <p:sldId id="276" r:id="rId18"/>
    <p:sldId id="271" r:id="rId19"/>
    <p:sldId id="273" r:id="rId20"/>
    <p:sldId id="275" r:id="rId21"/>
    <p:sldId id="274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文新魏" panose="0201080004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文新魏" panose="0201080004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文新魏" panose="0201080004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文新魏" panose="0201080004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文新魏" panose="0201080004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文新魏" panose="0201080004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文新魏" panose="0201080004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文新魏" panose="0201080004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文新魏" panose="020108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59" autoAdjust="0"/>
  </p:normalViewPr>
  <p:slideViewPr>
    <p:cSldViewPr snapToGrid="0">
      <p:cViewPr varScale="1">
        <p:scale>
          <a:sx n="58" d="100"/>
          <a:sy n="58" d="100"/>
        </p:scale>
        <p:origin x="15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4D2A1-248D-45F3-9B50-E11DE5E87E80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2E312-F245-4051-9038-DE64627C87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111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人性驱动：使用频率高，使用时间长、客单价高、依赖性强；追逐资源，寻求认同和归属感（嫉妒、八卦），探索和自我完善（执着）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2E312-F245-4051-9038-DE64627C87E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068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同理心：印度幼儿保温袋</a:t>
            </a:r>
            <a:endParaRPr lang="en-US" altLang="zh-CN" dirty="0"/>
          </a:p>
          <a:p>
            <a:r>
              <a:rPr lang="zh-CN" altLang="en-US" dirty="0"/>
              <a:t>用户画像：亲子产品、防早恋产品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2E312-F245-4051-9038-DE64627C87E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679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无限滑动</a:t>
            </a:r>
            <a:r>
              <a:rPr lang="en-US" altLang="zh-CN" dirty="0"/>
              <a:t>/</a:t>
            </a:r>
            <a:r>
              <a:rPr lang="zh-CN" altLang="en-US" dirty="0"/>
              <a:t>红包</a:t>
            </a:r>
            <a:r>
              <a:rPr lang="en-US" altLang="zh-CN" dirty="0"/>
              <a:t>/</a:t>
            </a:r>
            <a:r>
              <a:rPr lang="zh-CN" altLang="en-US" dirty="0"/>
              <a:t>抽奖，八卦</a:t>
            </a:r>
            <a:r>
              <a:rPr lang="en-US" altLang="zh-CN" dirty="0"/>
              <a:t>/</a:t>
            </a:r>
            <a:r>
              <a:rPr lang="zh-CN" altLang="en-US" dirty="0"/>
              <a:t>群体，游戏（斯多葛主义）</a:t>
            </a:r>
            <a:endParaRPr lang="en-US" altLang="zh-CN" dirty="0"/>
          </a:p>
          <a:p>
            <a:r>
              <a:rPr lang="zh-CN" altLang="en-US" dirty="0"/>
              <a:t>人（体验）、时间（消费、拥有、占有）、亚文化（人格化、差异化、小文化引领）三者的有机结合</a:t>
            </a:r>
            <a:endParaRPr lang="en-US" altLang="zh-CN" dirty="0"/>
          </a:p>
          <a:p>
            <a:r>
              <a:rPr lang="zh-CN" altLang="en-US" dirty="0"/>
              <a:t>基本区：充足 便利 质量 安全；功能区：麻烦 问题 痛点；情感区：体验 享受 个性化 逼格 渴望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2E312-F245-4051-9038-DE64627C87E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115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自上而下：微信</a:t>
            </a:r>
            <a:endParaRPr lang="en-US" altLang="zh-CN" dirty="0"/>
          </a:p>
          <a:p>
            <a:r>
              <a:rPr lang="zh-CN" altLang="en-US" dirty="0"/>
              <a:t>导航：左分类右内容，面包屑，隐藏式 “我的”</a:t>
            </a:r>
            <a:endParaRPr lang="en-US" altLang="zh-CN" dirty="0"/>
          </a:p>
          <a:p>
            <a:r>
              <a:rPr lang="zh-CN" altLang="en-US" dirty="0"/>
              <a:t>界面：高保真原型的控件库</a:t>
            </a:r>
            <a:endParaRPr lang="en-US" altLang="zh-CN" dirty="0"/>
          </a:p>
          <a:p>
            <a:r>
              <a:rPr lang="zh-CN" altLang="en-US" dirty="0"/>
              <a:t>上瘾：星巴克</a:t>
            </a:r>
            <a:r>
              <a:rPr lang="en-US" altLang="zh-CN" dirty="0"/>
              <a:t>-</a:t>
            </a:r>
            <a:r>
              <a:rPr lang="zh-CN" altLang="en-US" dirty="0"/>
              <a:t>标准化体验框架</a:t>
            </a:r>
            <a:endParaRPr lang="en-US" altLang="zh-CN" dirty="0"/>
          </a:p>
          <a:p>
            <a:r>
              <a:rPr lang="zh-CN" altLang="en-US" dirty="0"/>
              <a:t>沉浸感（猜你喜欢）、推荐与凑单、促销与抽奖、立即购买</a:t>
            </a:r>
            <a:r>
              <a:rPr lang="en-US" altLang="zh-CN" dirty="0"/>
              <a:t>/</a:t>
            </a:r>
            <a:r>
              <a:rPr lang="zh-CN" altLang="en-US" dirty="0"/>
              <a:t>加入购物车、新手专属与老客户推荐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2E312-F245-4051-9038-DE64627C87E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834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2E312-F245-4051-9038-DE64627C87E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772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Story Card</a:t>
            </a:r>
            <a:r>
              <a:rPr lang="zh-CN" altLang="en-US" dirty="0"/>
              <a:t>：作为，我能，以便，工作量，优先级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2E312-F245-4051-9038-DE64627C87E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857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今夜酒店特价</a:t>
            </a:r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2E312-F245-4051-9038-DE64627C87E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037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85918" y="3886200"/>
            <a:ext cx="598648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0FA6399E-4DF9-485B-88FF-3099E5EE5F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B6A9E8-0D2C-4E98-95B8-80E32D652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863657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9694B26C-5AA2-4019-BA70-81B0B48A05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B6A9E8-0D2C-4E98-95B8-80E32D652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887171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858A9B9-D6CF-485C-98AB-3D5DD3CE3F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B6A9E8-0D2C-4E98-95B8-80E32D652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710950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85918" y="3886200"/>
            <a:ext cx="598648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0FA6399E-4DF9-485B-88FF-3099E5EE5F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B6A9E8-0D2C-4E98-95B8-80E32D652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161253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7FEA139F-4DFE-4DAE-807A-B7D0403744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B6A9E8-0D2C-4E98-95B8-80E32D652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173357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5917" y="4406900"/>
            <a:ext cx="670879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85917" y="2906713"/>
            <a:ext cx="670879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7CDBA3F9-8737-430C-AC21-425D3C1D39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B6A9E8-0D2C-4E98-95B8-80E32D652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363701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122A167-D99A-44AA-AABC-77087D5D93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B6A9E8-0D2C-4E98-95B8-80E32D652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404523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88E3B28-21A4-4F5A-9D46-C0A07B9CE8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B6A9E8-0D2C-4E98-95B8-80E32D652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848821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68B76D4-A328-4F81-8654-C0A2674006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B6A9E8-0D2C-4E98-95B8-80E32D652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159446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>
            <a:extLst>
              <a:ext uri="{FF2B5EF4-FFF2-40B4-BE49-F238E27FC236}">
                <a16:creationId xmlns:a16="http://schemas.microsoft.com/office/drawing/2014/main" id="{20A81EFB-3E14-4AA8-9875-6CB5695000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B6A9E8-0D2C-4E98-95B8-80E32D652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99938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DBB474B-ACB3-491D-9C09-730BD7E842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B6A9E8-0D2C-4E98-95B8-80E32D652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319160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7FEA139F-4DFE-4DAE-807A-B7D0403744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B6A9E8-0D2C-4E98-95B8-80E32D652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774934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D725A40-BE90-49BD-8FCE-13E7B32F11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B6A9E8-0D2C-4E98-95B8-80E32D652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400886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9694B26C-5AA2-4019-BA70-81B0B48A05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B6A9E8-0D2C-4E98-95B8-80E32D652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293073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858A9B9-D6CF-485C-98AB-3D5DD3CE3F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B6A9E8-0D2C-4E98-95B8-80E32D652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242021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5917" y="4406900"/>
            <a:ext cx="670879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85917" y="2906713"/>
            <a:ext cx="670879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7CDBA3F9-8737-430C-AC21-425D3C1D39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B6A9E8-0D2C-4E98-95B8-80E32D652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626076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122A167-D99A-44AA-AABC-77087D5D93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B6A9E8-0D2C-4E98-95B8-80E32D652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99099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88E3B28-21A4-4F5A-9D46-C0A07B9CE8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B6A9E8-0D2C-4E98-95B8-80E32D652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064745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68B76D4-A328-4F81-8654-C0A2674006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B6A9E8-0D2C-4E98-95B8-80E32D652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62813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>
            <a:extLst>
              <a:ext uri="{FF2B5EF4-FFF2-40B4-BE49-F238E27FC236}">
                <a16:creationId xmlns:a16="http://schemas.microsoft.com/office/drawing/2014/main" id="{20A81EFB-3E14-4AA8-9875-6CB5695000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B6A9E8-0D2C-4E98-95B8-80E32D652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076027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DBB474B-ACB3-491D-9C09-730BD7E842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B6A9E8-0D2C-4E98-95B8-80E32D652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325546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D725A40-BE90-49BD-8FCE-13E7B32F11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B6A9E8-0D2C-4E98-95B8-80E32D652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30122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8A876BBC-2E32-43A4-B085-FD01A3E838D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785938" y="274638"/>
            <a:ext cx="69008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BAB6C458-160D-4FD9-ADBA-6AD791489E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785938" y="1600200"/>
            <a:ext cx="6900862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0F823-0F14-4E56-BB5F-9BCE2C9B6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0FB6A9E8-0D2C-4E98-95B8-80E32D652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27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 spd="med">
    <p:fade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8A876BBC-2E32-43A4-B085-FD01A3E838D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785938" y="274638"/>
            <a:ext cx="69008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BAB6C458-160D-4FD9-ADBA-6AD791489E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785938" y="1600200"/>
            <a:ext cx="6900862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0F823-0F14-4E56-BB5F-9BCE2C9B6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0FB6A9E8-0D2C-4E98-95B8-80E32D652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04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 spd="med">
    <p:fade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99C85CF4-2937-49E4-A127-9A98B80E8C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南京大学软件学院 匡宏宇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67D75B2-9FE8-4FD9-857E-FAFBB5E64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918" y="1828800"/>
            <a:ext cx="6900862" cy="1143000"/>
          </a:xfrm>
        </p:spPr>
        <p:txBody>
          <a:bodyPr/>
          <a:lstStyle/>
          <a:p>
            <a:r>
              <a:rPr lang="zh-CN" altLang="en-US" dirty="0"/>
              <a:t>互联网应用背景下的</a:t>
            </a:r>
            <a:br>
              <a:rPr lang="en-US" altLang="zh-CN" dirty="0"/>
            </a:br>
            <a:r>
              <a:rPr lang="zh-CN" altLang="en-US" dirty="0"/>
              <a:t>需求工程初探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C2E93A-C022-4AA5-94E6-C2D81E9423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6A9E8-0D2C-4E98-95B8-80E32D65238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631793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A073E-4947-4830-A23C-C86EF069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互联网产品的需求工程难点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DC43C-B247-4CEB-89E3-C477809F7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/>
              <a:t>没有明确的用户与业务模型</a:t>
            </a:r>
            <a:endParaRPr lang="en-US" altLang="zh-CN" sz="2800" b="1" dirty="0"/>
          </a:p>
          <a:p>
            <a:pPr lvl="1"/>
            <a:r>
              <a:rPr lang="zh-CN" altLang="en-US" sz="2400" dirty="0"/>
              <a:t>没有明确的涉众与系统目标（项目的前景和范围）</a:t>
            </a:r>
            <a:endParaRPr lang="en-US" altLang="zh-CN" sz="2400" dirty="0"/>
          </a:p>
          <a:p>
            <a:endParaRPr lang="en-US" altLang="zh-CN" sz="900" dirty="0"/>
          </a:p>
          <a:p>
            <a:r>
              <a:rPr lang="zh-CN" altLang="en-US" sz="2800" b="1" dirty="0"/>
              <a:t>追求极限的版本迭代速度</a:t>
            </a:r>
            <a:endParaRPr lang="en-US" altLang="zh-CN" sz="2800" b="1" dirty="0"/>
          </a:p>
          <a:p>
            <a:pPr lvl="1"/>
            <a:r>
              <a:rPr lang="zh-CN" altLang="en-US" sz="2400" dirty="0"/>
              <a:t>需求分析与产品开发相结合，将需求优先级的设置做到极致</a:t>
            </a:r>
            <a:endParaRPr lang="en-US" altLang="zh-CN" sz="2400" dirty="0"/>
          </a:p>
          <a:p>
            <a:pPr lvl="1"/>
            <a:r>
              <a:rPr lang="zh-CN" altLang="en-US" sz="2400" dirty="0"/>
              <a:t>使用演化式原型进行版本迭代</a:t>
            </a:r>
            <a:endParaRPr lang="en-US" altLang="zh-CN" sz="2400" dirty="0"/>
          </a:p>
          <a:p>
            <a:endParaRPr lang="en-US" altLang="zh-CN" sz="900" dirty="0"/>
          </a:p>
          <a:p>
            <a:r>
              <a:rPr lang="zh-CN" altLang="en-US" sz="2800" b="1" dirty="0"/>
              <a:t>没有直接、确定的评价标准</a:t>
            </a:r>
            <a:endParaRPr lang="en-US" altLang="zh-CN" sz="2800" b="1" dirty="0"/>
          </a:p>
          <a:p>
            <a:pPr lvl="1"/>
            <a:r>
              <a:rPr lang="zh-CN" altLang="en-US" sz="2400" dirty="0"/>
              <a:t>以用户体验为核心，由数据驱动的产品设计与运营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7EA809-5E8F-4EE6-BB01-37962EA1BA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6A9E8-0D2C-4E98-95B8-80E32D652388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9449823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210BA-E5DC-44D1-A251-60C53773C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互联网产品需求的分析手段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5C4DA-6010-4AAF-BEF2-5DA7C39DE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5938" y="1504503"/>
            <a:ext cx="6900862" cy="4686300"/>
          </a:xfrm>
        </p:spPr>
        <p:txBody>
          <a:bodyPr/>
          <a:lstStyle/>
          <a:p>
            <a:r>
              <a:rPr lang="zh-CN" altLang="en-US" sz="2400" b="1" dirty="0"/>
              <a:t>从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到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快速构建产品的设计思维</a:t>
            </a:r>
            <a:endParaRPr lang="en-US" altLang="zh-CN" sz="2400" b="1" dirty="0"/>
          </a:p>
          <a:p>
            <a:pPr lvl="1"/>
            <a:r>
              <a:rPr lang="zh-CN" altLang="en-US" sz="2000" dirty="0"/>
              <a:t>同理心（</a:t>
            </a:r>
            <a:r>
              <a:rPr lang="en-US" altLang="zh-CN" sz="2000" dirty="0"/>
              <a:t>Empathy</a:t>
            </a:r>
            <a:r>
              <a:rPr lang="zh-CN" altLang="en-US" sz="2000" dirty="0"/>
              <a:t>）与用户画像（</a:t>
            </a:r>
            <a:r>
              <a:rPr lang="en-US" altLang="zh-CN" sz="2000" dirty="0"/>
              <a:t>Persona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endParaRPr lang="en-US" altLang="zh-CN" sz="800" dirty="0"/>
          </a:p>
          <a:p>
            <a:r>
              <a:rPr lang="zh-CN" altLang="en-US" sz="2400" b="1" dirty="0"/>
              <a:t>类互联网产品需求的搜集、分析、管理与验证</a:t>
            </a:r>
            <a:endParaRPr lang="en-US" altLang="zh-CN" sz="2400" b="1" dirty="0"/>
          </a:p>
          <a:p>
            <a:pPr lvl="1"/>
            <a:r>
              <a:rPr lang="zh-CN" altLang="en-US" sz="2000" dirty="0"/>
              <a:t>基于人性的场景机会洞察</a:t>
            </a:r>
            <a:endParaRPr lang="en-US" altLang="zh-CN" sz="2000" dirty="0"/>
          </a:p>
          <a:p>
            <a:pPr lvl="1"/>
            <a:r>
              <a:rPr lang="zh-CN" altLang="en-US" sz="2000" dirty="0"/>
              <a:t>用户故事地图</a:t>
            </a:r>
            <a:endParaRPr lang="en-US" altLang="zh-CN" sz="2000" dirty="0"/>
          </a:p>
          <a:p>
            <a:pPr lvl="1"/>
            <a:r>
              <a:rPr lang="zh-CN" altLang="en-US" sz="2000" dirty="0"/>
              <a:t>基于数据的需求验证</a:t>
            </a:r>
            <a:endParaRPr lang="en-US" altLang="zh-CN" sz="2000" dirty="0"/>
          </a:p>
          <a:p>
            <a:endParaRPr lang="en-US" altLang="zh-CN" sz="800" dirty="0"/>
          </a:p>
          <a:p>
            <a:r>
              <a:rPr lang="zh-CN" altLang="en-US" sz="2400" b="1" dirty="0"/>
              <a:t>以用户体验为中心的产品设计</a:t>
            </a:r>
            <a:endParaRPr lang="en-US" altLang="zh-CN" sz="2400" b="1" dirty="0"/>
          </a:p>
          <a:p>
            <a:pPr lvl="1"/>
            <a:r>
              <a:rPr lang="en-US" altLang="zh-CN" sz="2000" dirty="0"/>
              <a:t>UI</a:t>
            </a:r>
            <a:r>
              <a:rPr lang="zh-CN" altLang="en-US" sz="2000" dirty="0"/>
              <a:t>界面架构与信息的流动</a:t>
            </a:r>
            <a:endParaRPr lang="en-US" altLang="zh-CN" sz="2000" dirty="0"/>
          </a:p>
          <a:p>
            <a:pPr lvl="1"/>
            <a:r>
              <a:rPr lang="zh-CN" altLang="en-US" sz="2000" dirty="0"/>
              <a:t>痛点</a:t>
            </a:r>
            <a:r>
              <a:rPr lang="en-US" altLang="zh-CN" sz="2000" dirty="0"/>
              <a:t>-</a:t>
            </a:r>
            <a:r>
              <a:rPr lang="zh-CN" altLang="en-US" sz="2000" dirty="0"/>
              <a:t>体验</a:t>
            </a:r>
            <a:r>
              <a:rPr lang="en-US" altLang="zh-CN" sz="2000" dirty="0"/>
              <a:t>-</a:t>
            </a:r>
            <a:r>
              <a:rPr lang="zh-CN" altLang="en-US" sz="2000" dirty="0"/>
              <a:t>闭环</a:t>
            </a:r>
            <a:r>
              <a:rPr lang="en-US" altLang="zh-CN" sz="2000" dirty="0"/>
              <a:t>-</a:t>
            </a:r>
            <a:r>
              <a:rPr lang="zh-CN" altLang="en-US" sz="2000" dirty="0"/>
              <a:t>迭代</a:t>
            </a:r>
            <a:endParaRPr lang="en-US" altLang="zh-CN" sz="2000" dirty="0"/>
          </a:p>
          <a:p>
            <a:endParaRPr lang="en-US" altLang="zh-CN" sz="800" dirty="0"/>
          </a:p>
          <a:p>
            <a:r>
              <a:rPr lang="zh-CN" altLang="en-US" sz="2400" b="1" dirty="0"/>
              <a:t>数据驱动产品设计与运营</a:t>
            </a:r>
            <a:endParaRPr lang="en-US" altLang="zh-CN" sz="2400" b="1" dirty="0"/>
          </a:p>
          <a:p>
            <a:endParaRPr lang="en-US" altLang="zh-CN" sz="800" dirty="0"/>
          </a:p>
          <a:p>
            <a:r>
              <a:rPr lang="zh-CN" altLang="en-US" sz="2400" b="1" dirty="0"/>
              <a:t>互联网产品拆解</a:t>
            </a:r>
            <a:endParaRPr lang="en-US" altLang="zh-CN" sz="2400" b="1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4973FD-C1FD-4BAF-8DF3-0CB8139F09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6A9E8-0D2C-4E98-95B8-80E32D65238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505380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51D37-25BA-4755-BE6E-0880967B9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同理心与用户画像（前景与范围</a:t>
            </a:r>
            <a:r>
              <a:rPr lang="en-US" altLang="zh-CN" dirty="0"/>
              <a:t>&amp;</a:t>
            </a:r>
            <a:r>
              <a:rPr lang="zh-CN" altLang="en-US" dirty="0"/>
              <a:t>涉众分析）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66017A-CE8C-4480-976E-F163785C0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5938" y="1483237"/>
            <a:ext cx="6900862" cy="4686300"/>
          </a:xfrm>
        </p:spPr>
        <p:txBody>
          <a:bodyPr/>
          <a:lstStyle/>
          <a:p>
            <a:r>
              <a:rPr lang="zh-CN" altLang="en-US" i="1" dirty="0"/>
              <a:t>如何创新：人、商业、技术的有机结合</a:t>
            </a:r>
            <a:endParaRPr lang="en-US" altLang="zh-CN" i="1" dirty="0"/>
          </a:p>
          <a:p>
            <a:endParaRPr lang="en-US" altLang="zh-CN" sz="1000" dirty="0"/>
          </a:p>
          <a:p>
            <a:r>
              <a:rPr lang="zh-CN" altLang="en-US" b="1" dirty="0"/>
              <a:t>同理心</a:t>
            </a:r>
            <a:endParaRPr lang="en-US" altLang="zh-CN" b="1" dirty="0"/>
          </a:p>
          <a:p>
            <a:pPr lvl="1"/>
            <a:r>
              <a:rPr lang="zh-CN" altLang="en-US" dirty="0"/>
              <a:t>极端人群（细分）</a:t>
            </a:r>
            <a:r>
              <a:rPr lang="en-US" altLang="zh-CN" dirty="0"/>
              <a:t>-</a:t>
            </a:r>
            <a:r>
              <a:rPr lang="zh-CN" altLang="en-US" dirty="0"/>
              <a:t>竞品调研</a:t>
            </a:r>
            <a:r>
              <a:rPr lang="en-US" altLang="zh-CN" dirty="0"/>
              <a:t>-</a:t>
            </a:r>
            <a:r>
              <a:rPr lang="zh-CN" altLang="en-US" dirty="0"/>
              <a:t>如影随形（贴近目标）</a:t>
            </a:r>
            <a:r>
              <a:rPr lang="en-US" altLang="zh-CN" dirty="0"/>
              <a:t>-</a:t>
            </a:r>
            <a:r>
              <a:rPr lang="zh-CN" altLang="en-US" dirty="0"/>
              <a:t>深度访谈</a:t>
            </a:r>
            <a:r>
              <a:rPr lang="en-US" altLang="zh-CN" dirty="0"/>
              <a:t>-</a:t>
            </a:r>
            <a:r>
              <a:rPr lang="zh-CN" altLang="en-US" dirty="0"/>
              <a:t>捕捉点滴（发现特征）</a:t>
            </a:r>
            <a:endParaRPr lang="en-US" altLang="zh-CN" dirty="0"/>
          </a:p>
          <a:p>
            <a:endParaRPr lang="en-US" altLang="zh-CN" sz="1000" dirty="0"/>
          </a:p>
          <a:p>
            <a:r>
              <a:rPr lang="zh-CN" altLang="en-US" b="1" dirty="0"/>
              <a:t>用户画像</a:t>
            </a:r>
            <a:r>
              <a:rPr lang="zh-CN" altLang="en-US" dirty="0"/>
              <a:t>（间接用户采样）</a:t>
            </a:r>
            <a:endParaRPr lang="en-US" altLang="zh-CN" dirty="0"/>
          </a:p>
          <a:p>
            <a:pPr lvl="1"/>
            <a:r>
              <a:rPr lang="zh-CN" altLang="en-US" dirty="0"/>
              <a:t>用户群猜想</a:t>
            </a:r>
            <a:r>
              <a:rPr lang="en-US" altLang="zh-CN" dirty="0"/>
              <a:t>-</a:t>
            </a:r>
            <a:r>
              <a:rPr lang="zh-CN" altLang="en-US" dirty="0"/>
              <a:t>用户访谈验证</a:t>
            </a:r>
            <a:r>
              <a:rPr lang="en-US" altLang="zh-CN" dirty="0"/>
              <a:t>-</a:t>
            </a:r>
            <a:r>
              <a:rPr lang="zh-CN" altLang="en-US" dirty="0"/>
              <a:t>把握核心、高频、刚需的需求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2E8B9A-00A9-40D8-B6E0-4761687B84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6A9E8-0D2C-4E98-95B8-80E32D65238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063884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6D195-ED90-402C-B343-1A119F190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基于人性的场景机会洞察（用户需求）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EBF12C-145E-4A17-AFC3-781C1C8C0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“互联网产品的本质是人性优先”</a:t>
            </a:r>
            <a:endParaRPr lang="en-US" altLang="zh-CN" sz="2400" dirty="0"/>
          </a:p>
          <a:p>
            <a:pPr lvl="1"/>
            <a:r>
              <a:rPr lang="zh-CN" altLang="en-US" sz="2000" dirty="0"/>
              <a:t>用户为个人而非组织，业务逻辑弱化</a:t>
            </a:r>
            <a:endParaRPr lang="en-US" altLang="zh-CN" sz="2000" dirty="0"/>
          </a:p>
          <a:p>
            <a:pPr lvl="1"/>
            <a:r>
              <a:rPr lang="zh-CN" altLang="en-US" sz="2000" dirty="0"/>
              <a:t>追逐资源、寻求认同和归属感、探索和自我完善</a:t>
            </a:r>
            <a:endParaRPr lang="en-US" altLang="zh-CN" sz="2000" dirty="0"/>
          </a:p>
          <a:p>
            <a:endParaRPr lang="en-US" altLang="zh-CN" sz="800" dirty="0"/>
          </a:p>
          <a:p>
            <a:r>
              <a:rPr lang="zh-CN" altLang="en-US" sz="2400" b="1" dirty="0"/>
              <a:t>基于场景的需求搜集与分析</a:t>
            </a:r>
            <a:r>
              <a:rPr lang="zh-CN" altLang="en-US" sz="2400" dirty="0"/>
              <a:t>（精化）</a:t>
            </a:r>
            <a:endParaRPr lang="en-US" altLang="zh-CN" sz="2400" dirty="0"/>
          </a:p>
          <a:p>
            <a:pPr lvl="1"/>
            <a:r>
              <a:rPr lang="zh-CN" altLang="en-US" sz="2000" dirty="0"/>
              <a:t>用户画像采样（观察）时要注意用户行为背后的逻辑（默认知识）</a:t>
            </a:r>
            <a:endParaRPr lang="en-US" altLang="zh-CN" sz="2000" dirty="0"/>
          </a:p>
          <a:p>
            <a:pPr lvl="1"/>
            <a:r>
              <a:rPr lang="zh-CN" altLang="en-US" sz="2000" b="1" dirty="0"/>
              <a:t>场景：</a:t>
            </a:r>
            <a:r>
              <a:rPr lang="zh-CN" altLang="en-US" sz="2000" dirty="0"/>
              <a:t>人、时间、亚文化三者的有机结合</a:t>
            </a:r>
            <a:endParaRPr lang="en-US" altLang="zh-CN" sz="2000" dirty="0"/>
          </a:p>
          <a:p>
            <a:pPr lvl="1"/>
            <a:r>
              <a:rPr lang="zh-CN" altLang="en-US" sz="2000" b="1" dirty="0"/>
              <a:t>机会洞察：</a:t>
            </a:r>
            <a:r>
              <a:rPr lang="zh-CN" altLang="en-US" sz="2000" dirty="0"/>
              <a:t>将场景上升为生活方式</a:t>
            </a:r>
            <a:endParaRPr lang="en-US" altLang="zh-CN" sz="2000" dirty="0"/>
          </a:p>
          <a:p>
            <a:pPr lvl="1"/>
            <a:r>
              <a:rPr lang="zh-CN" altLang="en-US" sz="2000" b="1" dirty="0"/>
              <a:t>最小完整产品：</a:t>
            </a:r>
            <a:r>
              <a:rPr lang="zh-CN" altLang="en-US" sz="2000" dirty="0"/>
              <a:t>本能（第一印象）</a:t>
            </a:r>
            <a:r>
              <a:rPr lang="en-US" altLang="zh-CN" sz="2000" dirty="0"/>
              <a:t>-</a:t>
            </a:r>
            <a:r>
              <a:rPr lang="zh-CN" altLang="en-US" sz="2000" dirty="0"/>
              <a:t>行为（互动体验）</a:t>
            </a:r>
            <a:r>
              <a:rPr lang="en-US" altLang="zh-CN" sz="2000" dirty="0"/>
              <a:t>-</a:t>
            </a:r>
            <a:r>
              <a:rPr lang="zh-CN" altLang="en-US" sz="2000" dirty="0"/>
              <a:t>反思（故事、社会、期待）</a:t>
            </a:r>
            <a:endParaRPr lang="en-US" altLang="zh-CN" sz="2000" dirty="0"/>
          </a:p>
          <a:p>
            <a:pPr lvl="1"/>
            <a:r>
              <a:rPr lang="zh-CN" altLang="en-US" sz="2000" b="1" dirty="0"/>
              <a:t>需求价值体现：</a:t>
            </a:r>
            <a:r>
              <a:rPr lang="zh-CN" altLang="en-US" sz="2000" dirty="0"/>
              <a:t>基本区</a:t>
            </a:r>
            <a:r>
              <a:rPr lang="en-US" altLang="zh-CN" sz="2000" dirty="0"/>
              <a:t>-</a:t>
            </a:r>
            <a:r>
              <a:rPr lang="zh-CN" altLang="en-US" sz="2000" dirty="0"/>
              <a:t>（</a:t>
            </a:r>
            <a:r>
              <a:rPr lang="zh-CN" altLang="en-US" sz="2000" i="1" dirty="0"/>
              <a:t>性价比</a:t>
            </a:r>
            <a:r>
              <a:rPr lang="zh-CN" altLang="en-US" sz="2000" dirty="0"/>
              <a:t>）</a:t>
            </a:r>
            <a:r>
              <a:rPr lang="en-US" altLang="zh-CN" sz="2000" dirty="0"/>
              <a:t>-</a:t>
            </a:r>
            <a:r>
              <a:rPr lang="zh-CN" altLang="en-US" sz="2000" dirty="0"/>
              <a:t>功能区</a:t>
            </a:r>
            <a:r>
              <a:rPr lang="en-US" altLang="zh-CN" sz="2000" dirty="0"/>
              <a:t>-</a:t>
            </a:r>
            <a:r>
              <a:rPr lang="zh-CN" altLang="en-US" sz="2000" dirty="0"/>
              <a:t>（</a:t>
            </a:r>
            <a:r>
              <a:rPr lang="zh-CN" altLang="en-US" sz="2000" i="1" dirty="0"/>
              <a:t>依赖性</a:t>
            </a:r>
            <a:r>
              <a:rPr lang="zh-CN" altLang="en-US" sz="2000" dirty="0"/>
              <a:t>）</a:t>
            </a:r>
            <a:r>
              <a:rPr lang="en-US" altLang="zh-CN" sz="2000" dirty="0"/>
              <a:t>-</a:t>
            </a:r>
            <a:r>
              <a:rPr lang="zh-CN" altLang="en-US" sz="2000" dirty="0"/>
              <a:t>情感区，从使用价值向人文价值的提升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0260A4-30F4-4524-8142-75E7BC8092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6A9E8-0D2C-4E98-95B8-80E32D652388}" type="slidenum">
              <a:rPr lang="zh-CN" altLang="en-US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3818122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08D47-547C-46A6-A2A1-C5C4E550F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以用户体验为中心的产品设计（需求分析）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E14FC-B3E2-477B-A4BB-52C46D7E2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/>
              <a:t>用户体验五要素</a:t>
            </a:r>
            <a:endParaRPr lang="en-US" altLang="zh-CN" sz="2000" b="1" dirty="0"/>
          </a:p>
          <a:p>
            <a:pPr lvl="1"/>
            <a:r>
              <a:rPr lang="zh-CN" altLang="en-US" sz="1800" dirty="0"/>
              <a:t>表现（视觉感知），框架（界面导航），结构（信息交互），范围（功能内容），战略（用户需求与商业目标）</a:t>
            </a:r>
            <a:endParaRPr lang="en-US" altLang="zh-CN" sz="1800" dirty="0"/>
          </a:p>
          <a:p>
            <a:endParaRPr lang="en-US" altLang="zh-CN" sz="700" dirty="0"/>
          </a:p>
          <a:p>
            <a:r>
              <a:rPr lang="zh-CN" altLang="en-US" sz="2000" b="1" dirty="0"/>
              <a:t>痛点</a:t>
            </a:r>
            <a:r>
              <a:rPr lang="en-US" altLang="zh-CN" sz="2000" b="1" dirty="0"/>
              <a:t>-</a:t>
            </a:r>
            <a:r>
              <a:rPr lang="zh-CN" altLang="en-US" sz="2000" b="1" dirty="0"/>
              <a:t>体验</a:t>
            </a:r>
            <a:r>
              <a:rPr lang="en-US" altLang="zh-CN" sz="2000" b="1" dirty="0"/>
              <a:t>-</a:t>
            </a:r>
            <a:r>
              <a:rPr lang="zh-CN" altLang="en-US" sz="2000" b="1" dirty="0"/>
              <a:t>闭环</a:t>
            </a:r>
            <a:r>
              <a:rPr lang="en-US" altLang="zh-CN" sz="2000" b="1" dirty="0"/>
              <a:t>-</a:t>
            </a:r>
            <a:r>
              <a:rPr lang="zh-CN" altLang="en-US" sz="2000" b="1" dirty="0"/>
              <a:t>迭代</a:t>
            </a:r>
            <a:endParaRPr lang="en-US" altLang="zh-CN" sz="2000" b="1" dirty="0"/>
          </a:p>
          <a:p>
            <a:pPr lvl="1"/>
            <a:r>
              <a:rPr lang="zh-CN" altLang="en-US" sz="1800" dirty="0"/>
              <a:t>真实、透彻而优雅、克制、小步快跑</a:t>
            </a:r>
            <a:endParaRPr lang="en-US" altLang="zh-CN" sz="1800" dirty="0"/>
          </a:p>
          <a:p>
            <a:endParaRPr lang="en-US" altLang="zh-CN" sz="700" dirty="0"/>
          </a:p>
          <a:p>
            <a:r>
              <a:rPr lang="zh-CN" altLang="en-US" sz="2000" b="1" dirty="0"/>
              <a:t>信息架构</a:t>
            </a:r>
            <a:endParaRPr lang="en-US" altLang="zh-CN" sz="2000" b="1" dirty="0"/>
          </a:p>
          <a:p>
            <a:pPr lvl="1"/>
            <a:r>
              <a:rPr lang="zh-CN" altLang="en-US" sz="1800" dirty="0"/>
              <a:t>分类、标签、导航与路径寻找、搜索</a:t>
            </a:r>
            <a:endParaRPr lang="en-US" altLang="zh-CN" sz="1800" dirty="0"/>
          </a:p>
          <a:p>
            <a:pPr lvl="1"/>
            <a:r>
              <a:rPr lang="zh-CN" altLang="en-US" sz="1800" dirty="0"/>
              <a:t>自上而下，自下而上（用户爱好）建立关键特性流程图与层次结构用户流程图</a:t>
            </a:r>
            <a:endParaRPr lang="en-US" altLang="zh-CN" sz="1800" dirty="0"/>
          </a:p>
          <a:p>
            <a:endParaRPr lang="en-US" altLang="zh-CN" sz="700" dirty="0"/>
          </a:p>
          <a:p>
            <a:r>
              <a:rPr lang="zh-CN" altLang="en-US" sz="2000" b="1" dirty="0"/>
              <a:t>框架设计：</a:t>
            </a:r>
            <a:r>
              <a:rPr lang="zh-CN" altLang="en-US" sz="2000" dirty="0"/>
              <a:t>信息的流动</a:t>
            </a:r>
            <a:endParaRPr lang="en-US" altLang="zh-CN" sz="2000" dirty="0"/>
          </a:p>
          <a:p>
            <a:pPr lvl="1"/>
            <a:r>
              <a:rPr lang="zh-CN" altLang="en-US" sz="1800" dirty="0"/>
              <a:t>导航、界面、（可视化）信息展示</a:t>
            </a:r>
            <a:endParaRPr lang="en-US" altLang="zh-CN" sz="1800" dirty="0"/>
          </a:p>
          <a:p>
            <a:endParaRPr lang="en-US" altLang="zh-CN" sz="700" dirty="0"/>
          </a:p>
          <a:p>
            <a:r>
              <a:rPr lang="zh-CN" altLang="en-US" sz="2000" b="1" dirty="0"/>
              <a:t>构建使人上瘾的产品</a:t>
            </a:r>
            <a:endParaRPr lang="en-US" altLang="zh-CN" sz="2000" b="1" dirty="0"/>
          </a:p>
          <a:p>
            <a:pPr lvl="1"/>
            <a:r>
              <a:rPr lang="zh-CN" altLang="en-US" sz="1800" dirty="0"/>
              <a:t>行动</a:t>
            </a:r>
            <a:r>
              <a:rPr lang="en-US" altLang="zh-CN" sz="1800" dirty="0"/>
              <a:t>-</a:t>
            </a:r>
            <a:r>
              <a:rPr lang="zh-CN" altLang="en-US" sz="1800" dirty="0"/>
              <a:t>奖励</a:t>
            </a:r>
            <a:r>
              <a:rPr lang="en-US" altLang="zh-CN" sz="1800" dirty="0"/>
              <a:t>-</a:t>
            </a:r>
            <a:r>
              <a:rPr lang="zh-CN" altLang="en-US" sz="1800" dirty="0"/>
              <a:t>投资</a:t>
            </a:r>
            <a:r>
              <a:rPr lang="en-US" altLang="zh-CN" sz="1800" dirty="0"/>
              <a:t>-</a:t>
            </a:r>
            <a:r>
              <a:rPr lang="zh-CN" altLang="en-US" sz="1800" dirty="0"/>
              <a:t>触发的螺旋上升</a:t>
            </a:r>
            <a:endParaRPr lang="en-US" altLang="zh-CN" sz="1800" dirty="0"/>
          </a:p>
          <a:p>
            <a:pPr lvl="1"/>
            <a:r>
              <a:rPr lang="zh-CN" altLang="en-US" sz="1800" dirty="0"/>
              <a:t>设计驱动用户行为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138457-1C89-4F31-9FF6-8C4EDEB612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6A9E8-0D2C-4E98-95B8-80E32D65238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0953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28FAA-A42F-4A89-9F49-614A264F4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800" y="190555"/>
            <a:ext cx="7081610" cy="1143000"/>
          </a:xfrm>
        </p:spPr>
        <p:txBody>
          <a:bodyPr/>
          <a:lstStyle/>
          <a:p>
            <a:r>
              <a:rPr lang="zh-CN" altLang="en-US" dirty="0"/>
              <a:t>用户故事地图（优先级划分）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5419C2-6C7F-4F49-885F-ECDB34BC5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5938" y="4816557"/>
            <a:ext cx="6900862" cy="1671970"/>
          </a:xfrm>
        </p:spPr>
        <p:txBody>
          <a:bodyPr/>
          <a:lstStyle/>
          <a:p>
            <a:r>
              <a:rPr lang="zh-CN" altLang="en-US" sz="2400" dirty="0"/>
              <a:t>基于时间延迟成本的优先级判断</a:t>
            </a:r>
            <a:endParaRPr lang="en-US" altLang="zh-CN" sz="2400" dirty="0"/>
          </a:p>
          <a:p>
            <a:pPr lvl="1"/>
            <a:r>
              <a:rPr lang="zh-CN" altLang="en-US" sz="2000" dirty="0"/>
              <a:t>延迟成本相同，短任务优先</a:t>
            </a:r>
            <a:endParaRPr lang="en-US" altLang="zh-CN" sz="2000" dirty="0"/>
          </a:p>
          <a:p>
            <a:pPr lvl="1"/>
            <a:r>
              <a:rPr lang="zh-CN" altLang="en-US" sz="2000" dirty="0"/>
              <a:t>工作量相同，高延迟成本优先</a:t>
            </a:r>
            <a:endParaRPr lang="en-US" altLang="zh-CN" sz="2000" dirty="0"/>
          </a:p>
          <a:p>
            <a:pPr lvl="1"/>
            <a:r>
              <a:rPr lang="zh-CN" altLang="en-US" sz="2000" dirty="0"/>
              <a:t>加权最短任务优先（重要</a:t>
            </a:r>
            <a:r>
              <a:rPr lang="en-US" altLang="zh-CN" sz="2000" dirty="0"/>
              <a:t>+</a:t>
            </a:r>
            <a:r>
              <a:rPr lang="zh-CN" altLang="en-US" sz="2000" dirty="0"/>
              <a:t>紧急程度）</a:t>
            </a:r>
            <a:endParaRPr lang="en-US" altLang="zh-CN" sz="2000" dirty="0"/>
          </a:p>
          <a:p>
            <a:pPr lvl="1"/>
            <a:r>
              <a:rPr lang="zh-CN" altLang="en-US" sz="2000" dirty="0"/>
              <a:t>所有优先级都是本地和临时的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E5F940-0238-442E-90AE-5A24BFB0D0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6A9E8-0D2C-4E98-95B8-80E32D652388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74355A-A671-4DDE-98AF-AE0AAE9FADDA}"/>
              </a:ext>
            </a:extLst>
          </p:cNvPr>
          <p:cNvSpPr/>
          <p:nvPr/>
        </p:nvSpPr>
        <p:spPr>
          <a:xfrm>
            <a:off x="2083981" y="1499191"/>
            <a:ext cx="1020726" cy="6485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功能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3C6A574-C686-4DBA-B267-07EFADC74CC5}"/>
              </a:ext>
            </a:extLst>
          </p:cNvPr>
          <p:cNvSpPr/>
          <p:nvPr/>
        </p:nvSpPr>
        <p:spPr>
          <a:xfrm>
            <a:off x="3551274" y="1499191"/>
            <a:ext cx="1020726" cy="6485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功能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EF7F7A5-A299-41F2-8AE1-FE2F4B227D97}"/>
              </a:ext>
            </a:extLst>
          </p:cNvPr>
          <p:cNvSpPr/>
          <p:nvPr/>
        </p:nvSpPr>
        <p:spPr>
          <a:xfrm>
            <a:off x="5119411" y="1499191"/>
            <a:ext cx="1020726" cy="6485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功能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4A65E4-9AC2-470E-80ED-235CC47A76F5}"/>
              </a:ext>
            </a:extLst>
          </p:cNvPr>
          <p:cNvSpPr/>
          <p:nvPr/>
        </p:nvSpPr>
        <p:spPr>
          <a:xfrm>
            <a:off x="6687548" y="1499191"/>
            <a:ext cx="1020726" cy="6485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功能</a:t>
            </a:r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E882FDE-0346-40F5-942D-03BD94DEDCF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104707" y="1823484"/>
            <a:ext cx="4465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96CE918-08F1-448F-961C-5C6ED297522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572000" y="1823484"/>
            <a:ext cx="547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48F20BF-BE0F-4C78-BD1E-E428901F5A5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140137" y="1823484"/>
            <a:ext cx="547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8DCB9F2F-D2EF-49B1-B6EC-1801B2902BD9}"/>
              </a:ext>
            </a:extLst>
          </p:cNvPr>
          <p:cNvSpPr/>
          <p:nvPr/>
        </p:nvSpPr>
        <p:spPr>
          <a:xfrm>
            <a:off x="2083981" y="2408272"/>
            <a:ext cx="1020726" cy="64857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StoryCard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2FC15607-5A7B-44B0-AF5C-89F75F1E4052}"/>
              </a:ext>
            </a:extLst>
          </p:cNvPr>
          <p:cNvSpPr/>
          <p:nvPr/>
        </p:nvSpPr>
        <p:spPr>
          <a:xfrm>
            <a:off x="2083981" y="3256228"/>
            <a:ext cx="1020726" cy="64857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4E1D628-77E7-4547-8D45-76D6B4803E22}"/>
              </a:ext>
            </a:extLst>
          </p:cNvPr>
          <p:cNvSpPr/>
          <p:nvPr/>
        </p:nvSpPr>
        <p:spPr>
          <a:xfrm>
            <a:off x="2083981" y="4104184"/>
            <a:ext cx="1020726" cy="64857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1284FE2-F53B-4E99-B25D-76309C344808}"/>
              </a:ext>
            </a:extLst>
          </p:cNvPr>
          <p:cNvSpPr/>
          <p:nvPr/>
        </p:nvSpPr>
        <p:spPr>
          <a:xfrm>
            <a:off x="3551274" y="3242941"/>
            <a:ext cx="1020726" cy="6485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E15EABC-5D12-4044-ACDD-F299171B7DC0}"/>
              </a:ext>
            </a:extLst>
          </p:cNvPr>
          <p:cNvSpPr/>
          <p:nvPr/>
        </p:nvSpPr>
        <p:spPr>
          <a:xfrm>
            <a:off x="6687548" y="4104184"/>
            <a:ext cx="1020726" cy="6485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C818E0A7-AF6A-4B07-9F4A-69EC8461139C}"/>
              </a:ext>
            </a:extLst>
          </p:cNvPr>
          <p:cNvSpPr/>
          <p:nvPr/>
        </p:nvSpPr>
        <p:spPr>
          <a:xfrm>
            <a:off x="3551274" y="3256227"/>
            <a:ext cx="1020726" cy="64857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云形 28">
            <a:extLst>
              <a:ext uri="{FF2B5EF4-FFF2-40B4-BE49-F238E27FC236}">
                <a16:creationId xmlns:a16="http://schemas.microsoft.com/office/drawing/2014/main" id="{5201DA59-8024-4D91-8632-95F1B0730A4E}"/>
              </a:ext>
            </a:extLst>
          </p:cNvPr>
          <p:cNvSpPr/>
          <p:nvPr/>
        </p:nvSpPr>
        <p:spPr>
          <a:xfrm>
            <a:off x="7995684" y="2408272"/>
            <a:ext cx="1020726" cy="64857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最优先</a:t>
            </a:r>
          </a:p>
        </p:txBody>
      </p:sp>
      <p:sp>
        <p:nvSpPr>
          <p:cNvPr id="30" name="云形 29">
            <a:extLst>
              <a:ext uri="{FF2B5EF4-FFF2-40B4-BE49-F238E27FC236}">
                <a16:creationId xmlns:a16="http://schemas.microsoft.com/office/drawing/2014/main" id="{D5C5FBC5-1768-45FF-B2F6-7688BE5C3088}"/>
              </a:ext>
            </a:extLst>
          </p:cNvPr>
          <p:cNvSpPr/>
          <p:nvPr/>
        </p:nvSpPr>
        <p:spPr>
          <a:xfrm>
            <a:off x="7995684" y="3239386"/>
            <a:ext cx="1020726" cy="64857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版本</a:t>
            </a:r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31" name="云形 30">
            <a:extLst>
              <a:ext uri="{FF2B5EF4-FFF2-40B4-BE49-F238E27FC236}">
                <a16:creationId xmlns:a16="http://schemas.microsoft.com/office/drawing/2014/main" id="{9769952F-CE2F-44FE-B61B-A0E2A6D41487}"/>
              </a:ext>
            </a:extLst>
          </p:cNvPr>
          <p:cNvSpPr/>
          <p:nvPr/>
        </p:nvSpPr>
        <p:spPr>
          <a:xfrm>
            <a:off x="7995684" y="4104184"/>
            <a:ext cx="1020726" cy="64857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版本</a:t>
            </a:r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C61F4DA-43A8-422B-82C4-3FDF8692C9B2}"/>
              </a:ext>
            </a:extLst>
          </p:cNvPr>
          <p:cNvSpPr/>
          <p:nvPr/>
        </p:nvSpPr>
        <p:spPr>
          <a:xfrm>
            <a:off x="3551274" y="2408271"/>
            <a:ext cx="1020726" cy="64857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D646664B-8765-42DE-8471-4F21F4B3DF60}"/>
              </a:ext>
            </a:extLst>
          </p:cNvPr>
          <p:cNvSpPr/>
          <p:nvPr/>
        </p:nvSpPr>
        <p:spPr>
          <a:xfrm>
            <a:off x="5119411" y="2418930"/>
            <a:ext cx="1020726" cy="64857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A1B10B1-A120-46C1-8C1C-65DE05D17E9D}"/>
              </a:ext>
            </a:extLst>
          </p:cNvPr>
          <p:cNvSpPr/>
          <p:nvPr/>
        </p:nvSpPr>
        <p:spPr>
          <a:xfrm>
            <a:off x="6697850" y="2408270"/>
            <a:ext cx="1020726" cy="6485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对话气泡: 椭圆形 8">
            <a:extLst>
              <a:ext uri="{FF2B5EF4-FFF2-40B4-BE49-F238E27FC236}">
                <a16:creationId xmlns:a16="http://schemas.microsoft.com/office/drawing/2014/main" id="{155FC2C4-EB06-4E8F-8E99-CE8FD19F342F}"/>
              </a:ext>
            </a:extLst>
          </p:cNvPr>
          <p:cNvSpPr/>
          <p:nvPr/>
        </p:nvSpPr>
        <p:spPr>
          <a:xfrm>
            <a:off x="7541994" y="998713"/>
            <a:ext cx="1576551" cy="622543"/>
          </a:xfrm>
          <a:prstGeom prst="wedgeEllipseCallout">
            <a:avLst>
              <a:gd name="adj1" fmla="val -38166"/>
              <a:gd name="adj2" fmla="val 641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Walking Skeleton</a:t>
            </a:r>
            <a:r>
              <a:rPr lang="zh-CN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452714429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D0F2C-EAA7-4148-8424-4C253A39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用户故事地图举例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275C8FC-5D27-41C8-AF97-A34060BD3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85938" y="1656048"/>
            <a:ext cx="6900862" cy="4574603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9C999D-2985-4094-A1C8-96F1EE946F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6A9E8-0D2C-4E98-95B8-80E32D65238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562141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FA262-E255-4D74-ACA9-1F58A574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定性的需求验证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AD4AB9-CFE4-42D2-8144-55E806543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“不靠谱的三次方”：用户需求，自身能力，解决方案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快速试错：“</a:t>
            </a:r>
            <a:r>
              <a:rPr lang="en-US" altLang="zh-CN" dirty="0"/>
              <a:t>fail fast</a:t>
            </a:r>
            <a:r>
              <a:rPr lang="zh-CN" altLang="en-US" dirty="0"/>
              <a:t>，</a:t>
            </a:r>
            <a:r>
              <a:rPr lang="en-US" altLang="zh-CN" dirty="0"/>
              <a:t>fail cheap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用户留存率是首要指标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E91053-2119-4973-AE66-D82EBBCAA2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6A9E8-0D2C-4E98-95B8-80E32D65238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260875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49B3E-7393-41A3-BE76-1613E56CB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数据驱动产品设计与运营（需求验证与管理）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F673D3-E316-4E33-901B-19038EFDC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/>
              <a:t>数据的作用</a:t>
            </a:r>
            <a:endParaRPr lang="en-US" altLang="zh-CN" sz="2800" b="1" dirty="0"/>
          </a:p>
          <a:p>
            <a:pPr lvl="1"/>
            <a:r>
              <a:rPr lang="zh-CN" altLang="en-US" sz="2400" dirty="0"/>
              <a:t>重新定义产品：</a:t>
            </a:r>
            <a:r>
              <a:rPr lang="en-US" altLang="zh-CN" sz="2400" dirty="0" err="1"/>
              <a:t>Burbn</a:t>
            </a:r>
            <a:r>
              <a:rPr lang="en-US" altLang="zh-CN" sz="2400" dirty="0"/>
              <a:t>-Instagram</a:t>
            </a:r>
          </a:p>
          <a:p>
            <a:pPr lvl="1"/>
            <a:r>
              <a:rPr lang="zh-CN" altLang="en-US" sz="2400" dirty="0"/>
              <a:t>验证产品、洞察用户行为轨迹</a:t>
            </a:r>
            <a:endParaRPr lang="en-US" altLang="zh-CN" sz="2400" dirty="0"/>
          </a:p>
          <a:p>
            <a:pPr lvl="1"/>
            <a:r>
              <a:rPr lang="zh-CN" altLang="en-US" sz="2400" dirty="0"/>
              <a:t>优化渠道效率：</a:t>
            </a:r>
            <a:r>
              <a:rPr lang="en-US" altLang="zh-CN" sz="2400" dirty="0"/>
              <a:t>IOS APP Store</a:t>
            </a:r>
            <a:r>
              <a:rPr lang="zh-CN" altLang="en-US" sz="2400" dirty="0"/>
              <a:t>搜索优化</a:t>
            </a:r>
            <a:endParaRPr lang="en-US" altLang="zh-CN" sz="2400" dirty="0"/>
          </a:p>
          <a:p>
            <a:endParaRPr lang="en-US" altLang="zh-CN" sz="900" dirty="0"/>
          </a:p>
          <a:p>
            <a:r>
              <a:rPr lang="zh-CN" altLang="en-US" sz="2800" b="1" dirty="0"/>
              <a:t>数据分析方法</a:t>
            </a:r>
            <a:endParaRPr lang="en-US" altLang="zh-CN" sz="2800" b="1" dirty="0"/>
          </a:p>
          <a:p>
            <a:pPr lvl="1"/>
            <a:r>
              <a:rPr lang="zh-CN" altLang="en-US" sz="2400" dirty="0"/>
              <a:t>多维度事件、漏斗、留存、</a:t>
            </a:r>
            <a:r>
              <a:rPr lang="en-US" altLang="zh-CN" sz="2400" dirty="0"/>
              <a:t>A/B Test</a:t>
            </a:r>
            <a:r>
              <a:rPr lang="zh-CN" altLang="en-US" sz="2400" dirty="0"/>
              <a:t>、用户群分析</a:t>
            </a:r>
            <a:endParaRPr lang="en-US" altLang="zh-CN" sz="2400" dirty="0"/>
          </a:p>
          <a:p>
            <a:endParaRPr lang="en-US" altLang="zh-CN" sz="900" dirty="0"/>
          </a:p>
          <a:p>
            <a:r>
              <a:rPr lang="zh-CN" altLang="en-US" sz="2800" b="1" dirty="0"/>
              <a:t>数据分析层次：宏观</a:t>
            </a:r>
            <a:r>
              <a:rPr lang="en-US" altLang="zh-CN" sz="2800" b="1" dirty="0"/>
              <a:t>-</a:t>
            </a:r>
            <a:r>
              <a:rPr lang="zh-CN" altLang="en-US" sz="2800" b="1" dirty="0"/>
              <a:t>中间</a:t>
            </a:r>
            <a:r>
              <a:rPr lang="en-US" altLang="zh-CN" sz="2800" b="1" dirty="0"/>
              <a:t>-</a:t>
            </a:r>
            <a:r>
              <a:rPr lang="zh-CN" altLang="en-US" sz="2800" b="1" dirty="0"/>
              <a:t>微观</a:t>
            </a:r>
            <a:endParaRPr lang="en-US" altLang="zh-CN" sz="2800" b="1" dirty="0"/>
          </a:p>
          <a:p>
            <a:pPr lvl="1"/>
            <a:r>
              <a:rPr lang="zh-CN" altLang="en-US" sz="2400" dirty="0"/>
              <a:t>数据指标</a:t>
            </a:r>
            <a:r>
              <a:rPr lang="en-US" altLang="zh-CN" sz="2400" dirty="0"/>
              <a:t>-</a:t>
            </a:r>
            <a:r>
              <a:rPr lang="zh-CN" altLang="en-US" sz="2400" b="1" dirty="0"/>
              <a:t>分析方法与模型</a:t>
            </a:r>
            <a:r>
              <a:rPr lang="en-US" altLang="zh-CN" sz="2400" dirty="0"/>
              <a:t>-</a:t>
            </a:r>
            <a:r>
              <a:rPr lang="zh-CN" altLang="en-US" sz="2400" dirty="0"/>
              <a:t>细节数据</a:t>
            </a:r>
            <a:endParaRPr lang="en-US" altLang="zh-CN" sz="2400" dirty="0"/>
          </a:p>
          <a:p>
            <a:endParaRPr lang="en-US" altLang="zh-CN" sz="900" dirty="0"/>
          </a:p>
          <a:p>
            <a:r>
              <a:rPr lang="zh-CN" altLang="en-US" sz="2800" b="1" dirty="0"/>
              <a:t>新用户留存与老用户激活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E81FD6-0D47-4048-8434-DECDF15E65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6A9E8-0D2C-4E98-95B8-80E32D65238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320023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384F68B-9B63-4332-8B47-9C9911C6D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1500" y="78299"/>
            <a:ext cx="6256054" cy="6653685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6D6FB0-E9C8-4FFD-B726-D181A8F2E4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6A9E8-0D2C-4E98-95B8-80E32D65238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102451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1EBD0-5CBA-4732-A99B-94376F607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需求工程的定义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91EA34-CC75-4FD3-B145-6DF4BFBCA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需求工程反映了</a:t>
            </a:r>
            <a:r>
              <a:rPr lang="zh-CN" altLang="en-US" sz="2800" b="1" dirty="0"/>
              <a:t>软件被应用后与其环境互动形成的期望效应</a:t>
            </a:r>
            <a:endParaRPr lang="en-US" altLang="zh-CN" sz="2800" b="1" dirty="0"/>
          </a:p>
          <a:p>
            <a:endParaRPr lang="en-US" altLang="zh-CN" sz="2800" dirty="0"/>
          </a:p>
          <a:p>
            <a:r>
              <a:rPr lang="zh-CN" altLang="en-US" sz="2800" dirty="0"/>
              <a:t>需求工程是软件开发中所有需求处理活动的总和，包含：</a:t>
            </a:r>
            <a:endParaRPr lang="en-US" altLang="zh-CN" sz="2800" dirty="0"/>
          </a:p>
          <a:p>
            <a:pPr lvl="1"/>
            <a:r>
              <a:rPr lang="zh-CN" altLang="en-US" sz="2400" dirty="0"/>
              <a:t>系统所应实现的现实世界目标</a:t>
            </a:r>
            <a:endParaRPr lang="en-US" altLang="zh-CN" sz="2400" dirty="0"/>
          </a:p>
          <a:p>
            <a:pPr lvl="1"/>
            <a:r>
              <a:rPr lang="zh-CN" altLang="en-US" sz="2400" dirty="0"/>
              <a:t>软件系统的功能与应遵守的约束</a:t>
            </a:r>
            <a:endParaRPr lang="en-US" altLang="zh-CN" sz="2400" dirty="0"/>
          </a:p>
          <a:p>
            <a:pPr lvl="1"/>
            <a:r>
              <a:rPr lang="zh-CN" altLang="en-US" sz="2400" dirty="0"/>
              <a:t>上述目标和约束与准确的系统行为规约之间的联系</a:t>
            </a:r>
            <a:endParaRPr lang="en-US" altLang="zh-CN" sz="2400" dirty="0"/>
          </a:p>
          <a:p>
            <a:pPr lvl="1"/>
            <a:r>
              <a:rPr lang="zh-CN" altLang="en-US" sz="2400" dirty="0"/>
              <a:t>上述所有因素随时间或跨产品族演化之后的相应变化</a:t>
            </a:r>
            <a:endParaRPr lang="en-US" altLang="zh-CN" sz="2400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9354DA-1A48-40C4-AF89-7DD6D4A55C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6A9E8-0D2C-4E98-95B8-80E32D65238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046379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19E84-F3E9-4950-83A6-C977A391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互联网产品拆解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9770DC-F501-46F9-8282-DB28B5D75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背景</a:t>
            </a:r>
            <a:endParaRPr lang="en-US" altLang="zh-CN" sz="2400" dirty="0"/>
          </a:p>
          <a:p>
            <a:endParaRPr lang="en-US" altLang="zh-CN" sz="800" dirty="0"/>
          </a:p>
          <a:p>
            <a:r>
              <a:rPr lang="zh-CN" altLang="en-US" sz="2400" dirty="0"/>
              <a:t>定位</a:t>
            </a:r>
            <a:endParaRPr lang="en-US" altLang="zh-CN" sz="2400" dirty="0"/>
          </a:p>
          <a:p>
            <a:endParaRPr lang="en-US" altLang="zh-CN" sz="800" dirty="0"/>
          </a:p>
          <a:p>
            <a:r>
              <a:rPr lang="zh-CN" altLang="en-US" sz="2400" dirty="0"/>
              <a:t>竞品</a:t>
            </a:r>
            <a:endParaRPr lang="en-US" altLang="zh-CN" sz="2400" dirty="0"/>
          </a:p>
          <a:p>
            <a:endParaRPr lang="en-US" altLang="zh-CN" sz="800" dirty="0"/>
          </a:p>
          <a:p>
            <a:r>
              <a:rPr lang="zh-CN" altLang="en-US" sz="2400" dirty="0"/>
              <a:t>开端</a:t>
            </a:r>
            <a:endParaRPr lang="en-US" altLang="zh-CN" sz="2400" dirty="0"/>
          </a:p>
          <a:p>
            <a:endParaRPr lang="en-US" altLang="zh-CN" sz="800" dirty="0"/>
          </a:p>
          <a:p>
            <a:r>
              <a:rPr lang="zh-CN" altLang="en-US" sz="2400" dirty="0"/>
              <a:t>场景</a:t>
            </a:r>
            <a:endParaRPr lang="en-US" altLang="zh-CN" sz="2400" dirty="0"/>
          </a:p>
          <a:p>
            <a:endParaRPr lang="en-US" altLang="zh-CN" sz="800" dirty="0"/>
          </a:p>
          <a:p>
            <a:r>
              <a:rPr lang="zh-CN" altLang="en-US" sz="2400" dirty="0"/>
              <a:t>功能结构图</a:t>
            </a:r>
            <a:endParaRPr lang="en-US" altLang="zh-CN" sz="2400" dirty="0"/>
          </a:p>
          <a:p>
            <a:r>
              <a:rPr lang="en-US" altLang="zh-CN" sz="800" dirty="0"/>
              <a:t>.</a:t>
            </a:r>
          </a:p>
          <a:p>
            <a:r>
              <a:rPr lang="zh-CN" altLang="en-US" sz="2400" dirty="0"/>
              <a:t>运营与拓展</a:t>
            </a:r>
            <a:endParaRPr lang="en-US" altLang="zh-CN" sz="2400" dirty="0"/>
          </a:p>
          <a:p>
            <a:endParaRPr lang="en-US" altLang="zh-CN" sz="800" dirty="0"/>
          </a:p>
          <a:p>
            <a:r>
              <a:rPr lang="zh-CN" altLang="en-US" sz="2400" dirty="0"/>
              <a:t>核心竞争力构建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C79A51-504F-4814-851A-325B3BB63B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6A9E8-0D2C-4E98-95B8-80E32D65238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028638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802D5950-3275-4052-9077-176BAD6489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问题域向解系统的转化</a:t>
            </a:r>
          </a:p>
        </p:txBody>
      </p:sp>
      <p:sp>
        <p:nvSpPr>
          <p:cNvPr id="18435" name="灯片编号占位符 3">
            <a:extLst>
              <a:ext uri="{FF2B5EF4-FFF2-40B4-BE49-F238E27FC236}">
                <a16:creationId xmlns:a16="http://schemas.microsoft.com/office/drawing/2014/main" id="{A6189C5A-8F8C-4656-996F-E392B6A658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14F9CC-C993-48D8-AC40-807280003005}" type="slidenum">
              <a:rPr lang="en-US" altLang="zh-CN" smtClean="0">
                <a:latin typeface="Garamond" panose="02020404030301010803" pitchFamily="18" charset="0"/>
              </a:rPr>
              <a:pPr/>
              <a:t>3</a:t>
            </a:fld>
            <a:endParaRPr lang="en-US" altLang="zh-CN" dirty="0">
              <a:latin typeface="Garamond" panose="02020404030301010803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3048060-9748-4D75-B973-0B35B8138769}"/>
              </a:ext>
            </a:extLst>
          </p:cNvPr>
          <p:cNvCxnSpPr>
            <a:cxnSpLocks/>
          </p:cNvCxnSpPr>
          <p:nvPr/>
        </p:nvCxnSpPr>
        <p:spPr>
          <a:xfrm>
            <a:off x="5425440" y="2236343"/>
            <a:ext cx="0" cy="2778674"/>
          </a:xfrm>
          <a:prstGeom prst="line">
            <a:avLst/>
          </a:prstGeom>
          <a:ln w="635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5A0213D-25FA-4CF2-97B2-A24DFA0DA83A}"/>
              </a:ext>
            </a:extLst>
          </p:cNvPr>
          <p:cNvSpPr/>
          <p:nvPr/>
        </p:nvSpPr>
        <p:spPr>
          <a:xfrm>
            <a:off x="3675698" y="2957617"/>
            <a:ext cx="3410901" cy="2057400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云形 9">
            <a:extLst>
              <a:ext uri="{FF2B5EF4-FFF2-40B4-BE49-F238E27FC236}">
                <a16:creationId xmlns:a16="http://schemas.microsoft.com/office/drawing/2014/main" id="{9ABEE845-339F-4FC2-AE53-F01CFA39549D}"/>
              </a:ext>
            </a:extLst>
          </p:cNvPr>
          <p:cNvSpPr/>
          <p:nvPr/>
        </p:nvSpPr>
        <p:spPr>
          <a:xfrm>
            <a:off x="2013905" y="1773238"/>
            <a:ext cx="1750377" cy="639763"/>
          </a:xfrm>
          <a:prstGeom prst="cloud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i="1" dirty="0"/>
              <a:t>现实世界</a:t>
            </a:r>
          </a:p>
        </p:txBody>
      </p:sp>
      <p:sp>
        <p:nvSpPr>
          <p:cNvPr id="11" name="云形 10">
            <a:extLst>
              <a:ext uri="{FF2B5EF4-FFF2-40B4-BE49-F238E27FC236}">
                <a16:creationId xmlns:a16="http://schemas.microsoft.com/office/drawing/2014/main" id="{3D44D74E-B9F4-4F8D-B844-C9EB57E0D818}"/>
              </a:ext>
            </a:extLst>
          </p:cNvPr>
          <p:cNvSpPr/>
          <p:nvPr/>
        </p:nvSpPr>
        <p:spPr>
          <a:xfrm>
            <a:off x="7269163" y="5091897"/>
            <a:ext cx="1574798" cy="762000"/>
          </a:xfrm>
          <a:prstGeom prst="cloud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i="1" dirty="0">
                <a:solidFill>
                  <a:schemeClr val="tx1"/>
                </a:solidFill>
              </a:rPr>
              <a:t>计算机世界</a:t>
            </a:r>
            <a:endParaRPr lang="zh-CN" altLang="en-US" sz="1400" b="1" i="1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620CA89-6295-4F5B-A414-359EE5B06638}"/>
              </a:ext>
            </a:extLst>
          </p:cNvPr>
          <p:cNvSpPr/>
          <p:nvPr/>
        </p:nvSpPr>
        <p:spPr>
          <a:xfrm>
            <a:off x="1846898" y="3313217"/>
            <a:ext cx="1828800" cy="9906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/>
              <a:t>问题域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21A5BC7-9BA7-44D7-B543-09BD48BB73CD}"/>
              </a:ext>
            </a:extLst>
          </p:cNvPr>
          <p:cNvSpPr/>
          <p:nvPr/>
        </p:nvSpPr>
        <p:spPr>
          <a:xfrm>
            <a:off x="7086600" y="3313217"/>
            <a:ext cx="1828800" cy="9906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解系统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7E19D0D-CCB7-420B-9FD7-80F2E57A67B1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3675698" y="3808517"/>
            <a:ext cx="3410902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194C24E-3944-4F00-A9D9-933935C3E339}"/>
              </a:ext>
            </a:extLst>
          </p:cNvPr>
          <p:cNvCxnSpPr/>
          <p:nvPr/>
        </p:nvCxnSpPr>
        <p:spPr>
          <a:xfrm>
            <a:off x="5425440" y="3788356"/>
            <a:ext cx="0" cy="1135063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AC6E846A-CB98-44D8-9844-95CE6F872B60}"/>
              </a:ext>
            </a:extLst>
          </p:cNvPr>
          <p:cNvSpPr/>
          <p:nvPr/>
        </p:nvSpPr>
        <p:spPr>
          <a:xfrm>
            <a:off x="3769677" y="3089380"/>
            <a:ext cx="685800" cy="17827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问题域描述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D3CEEA7-1B82-450B-A79B-D102DD389606}"/>
              </a:ext>
            </a:extLst>
          </p:cNvPr>
          <p:cNvSpPr/>
          <p:nvPr/>
        </p:nvSpPr>
        <p:spPr>
          <a:xfrm>
            <a:off x="6297772" y="3079061"/>
            <a:ext cx="685800" cy="1803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需求规格说明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1CF583A-EB4F-4492-8463-51B2D95C1A9A}"/>
              </a:ext>
            </a:extLst>
          </p:cNvPr>
          <p:cNvSpPr/>
          <p:nvPr/>
        </p:nvSpPr>
        <p:spPr>
          <a:xfrm>
            <a:off x="4881880" y="4334615"/>
            <a:ext cx="1066800" cy="56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需求</a:t>
            </a:r>
          </a:p>
        </p:txBody>
      </p:sp>
    </p:spTree>
    <p:extLst>
      <p:ext uri="{BB962C8B-B14F-4D97-AF65-F5344CB8AC3E}">
        <p14:creationId xmlns:p14="http://schemas.microsoft.com/office/powerpoint/2010/main" val="2309770089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5B7C9-07EF-4AC4-B992-11F356880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需求工程的基本活动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38AC24-7294-4F60-8710-6FCF38F8D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5938" y="1600200"/>
            <a:ext cx="7114222" cy="4983162"/>
          </a:xfrm>
        </p:spPr>
        <p:txBody>
          <a:bodyPr/>
          <a:lstStyle/>
          <a:p>
            <a:r>
              <a:rPr lang="zh-CN" altLang="en-US" sz="2000" b="1" dirty="0"/>
              <a:t>需求获取：</a:t>
            </a:r>
            <a:r>
              <a:rPr lang="zh-CN" altLang="en-US" sz="2000" dirty="0"/>
              <a:t>系统原始需要</a:t>
            </a:r>
            <a:endParaRPr lang="en-US" altLang="zh-CN" sz="2000" dirty="0"/>
          </a:p>
          <a:p>
            <a:pPr lvl="1"/>
            <a:r>
              <a:rPr lang="zh-CN" altLang="en-US" sz="1800" dirty="0"/>
              <a:t>研究应用环境，分析系统涉众，了解已有问题，建立系统目标，获取业务细节，生成用户需求</a:t>
            </a:r>
            <a:endParaRPr lang="en-US" altLang="zh-CN" sz="1800" dirty="0"/>
          </a:p>
          <a:p>
            <a:endParaRPr lang="en-US" altLang="zh-CN" sz="1000" dirty="0"/>
          </a:p>
          <a:p>
            <a:r>
              <a:rPr lang="zh-CN" altLang="en-US" sz="2000" b="1" dirty="0"/>
              <a:t>需求分析：</a:t>
            </a:r>
            <a:r>
              <a:rPr lang="zh-CN" altLang="en-US" sz="2000" dirty="0"/>
              <a:t>保证需求完整性与一致性</a:t>
            </a:r>
            <a:endParaRPr lang="en-US" altLang="zh-CN" sz="2000" dirty="0"/>
          </a:p>
          <a:p>
            <a:pPr lvl="1"/>
            <a:r>
              <a:rPr lang="zh-CN" altLang="en-US" sz="1800" dirty="0"/>
              <a:t>将目标、功能与约束映射为系统行为，建立系统模型并分析，识别并修复不一致缺陷，发现并弥补遗漏的需求</a:t>
            </a:r>
            <a:endParaRPr lang="en-US" altLang="zh-CN" sz="1800" dirty="0"/>
          </a:p>
          <a:p>
            <a:endParaRPr lang="en-US" altLang="zh-CN" sz="1000" dirty="0"/>
          </a:p>
          <a:p>
            <a:r>
              <a:rPr lang="zh-CN" altLang="en-US" sz="2000" b="1" dirty="0"/>
              <a:t>需求规约：</a:t>
            </a:r>
            <a:r>
              <a:rPr lang="zh-CN" altLang="en-US" sz="2000" dirty="0"/>
              <a:t>将分析过的需求与系统行为明确并文档化</a:t>
            </a:r>
            <a:endParaRPr lang="en-US" altLang="zh-CN" sz="2000" dirty="0"/>
          </a:p>
          <a:p>
            <a:pPr lvl="1"/>
            <a:r>
              <a:rPr lang="zh-CN" altLang="en-US" sz="1800" dirty="0"/>
              <a:t>自然语言</a:t>
            </a:r>
            <a:r>
              <a:rPr lang="en-US" altLang="zh-CN" sz="1800" dirty="0"/>
              <a:t>+</a:t>
            </a:r>
            <a:r>
              <a:rPr lang="zh-CN" altLang="en-US" sz="1800" dirty="0"/>
              <a:t>模型语言（</a:t>
            </a:r>
            <a:r>
              <a:rPr lang="en-US" altLang="zh-CN" sz="1800" dirty="0"/>
              <a:t>UML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endParaRPr lang="en-US" altLang="zh-CN" sz="1000" dirty="0"/>
          </a:p>
          <a:p>
            <a:r>
              <a:rPr lang="zh-CN" altLang="en-US" sz="2000" b="1" dirty="0"/>
              <a:t>需求验证：</a:t>
            </a:r>
            <a:r>
              <a:rPr lang="zh-CN" altLang="en-US" sz="2000" dirty="0"/>
              <a:t>保证需求文档的正确性、一致性、完整性</a:t>
            </a:r>
            <a:endParaRPr lang="en-US" altLang="zh-CN" sz="2000" dirty="0"/>
          </a:p>
          <a:p>
            <a:pPr lvl="1"/>
            <a:r>
              <a:rPr lang="zh-CN" altLang="en-US" sz="1800" dirty="0"/>
              <a:t>最终产物为所有涉众一致同意的需求规约，是后续开发的基础</a:t>
            </a:r>
            <a:endParaRPr lang="en-US" altLang="zh-CN" sz="1800" dirty="0"/>
          </a:p>
          <a:p>
            <a:endParaRPr lang="en-US" altLang="zh-CN" sz="1000" dirty="0"/>
          </a:p>
          <a:p>
            <a:r>
              <a:rPr lang="zh-CN" altLang="en-US" sz="2000" b="1" dirty="0"/>
              <a:t>需求管理：</a:t>
            </a:r>
            <a:r>
              <a:rPr lang="zh-CN" altLang="en-US" sz="2000" dirty="0"/>
              <a:t>持续（时间、开发活动）管理需求基线</a:t>
            </a:r>
            <a:endParaRPr lang="en-US" altLang="zh-CN" sz="2000" dirty="0"/>
          </a:p>
          <a:p>
            <a:pPr lvl="1"/>
            <a:r>
              <a:rPr lang="zh-CN" altLang="en-US" sz="1800" dirty="0"/>
              <a:t>跟踪后续阶段中的需求实现与变更，确保正确的理解与实现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BADE21-CC07-4FE0-B456-70BAF4FC10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6A9E8-0D2C-4E98-95B8-80E32D65238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9812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D326D-0124-423B-921B-295D46785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需求工程的分析手段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A13296-52C0-4494-8205-13FFE216E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5938" y="1600200"/>
            <a:ext cx="6900862" cy="4686300"/>
          </a:xfrm>
        </p:spPr>
        <p:txBody>
          <a:bodyPr/>
          <a:lstStyle/>
          <a:p>
            <a:r>
              <a:rPr lang="zh-CN" altLang="en-US" sz="2000" b="1" dirty="0"/>
              <a:t>确立项目的前景和范围</a:t>
            </a:r>
            <a:endParaRPr lang="en-US" altLang="zh-CN" sz="2000" b="1" dirty="0"/>
          </a:p>
          <a:p>
            <a:pPr lvl="1"/>
            <a:r>
              <a:rPr lang="zh-CN" altLang="en-US" sz="1800" dirty="0"/>
              <a:t>背景</a:t>
            </a:r>
            <a:r>
              <a:rPr lang="en-US" altLang="zh-CN" sz="1800" dirty="0"/>
              <a:t>-</a:t>
            </a:r>
            <a:r>
              <a:rPr lang="zh-CN" altLang="en-US" sz="1800" dirty="0"/>
              <a:t>问题</a:t>
            </a:r>
            <a:r>
              <a:rPr lang="en-US" altLang="zh-CN" sz="1800" dirty="0"/>
              <a:t>-</a:t>
            </a:r>
            <a:r>
              <a:rPr lang="zh-CN" altLang="en-US" sz="1800" dirty="0"/>
              <a:t>目标</a:t>
            </a:r>
            <a:r>
              <a:rPr lang="en-US" altLang="zh-CN" sz="1800" dirty="0"/>
              <a:t>-</a:t>
            </a:r>
            <a:r>
              <a:rPr lang="zh-CN" altLang="en-US" sz="1800" dirty="0"/>
              <a:t>解决方案与系统特性</a:t>
            </a:r>
            <a:endParaRPr lang="en-US" altLang="zh-CN" sz="1800" dirty="0"/>
          </a:p>
          <a:p>
            <a:endParaRPr lang="en-US" altLang="zh-CN" sz="700" dirty="0"/>
          </a:p>
          <a:p>
            <a:r>
              <a:rPr lang="zh-CN" altLang="en-US" sz="2000" b="1" dirty="0"/>
              <a:t>（基于业务逻辑的）涉众分析</a:t>
            </a:r>
            <a:endParaRPr lang="en-US" altLang="zh-CN" sz="2000" b="1" dirty="0"/>
          </a:p>
          <a:p>
            <a:pPr lvl="1"/>
            <a:r>
              <a:rPr lang="zh-CN" altLang="en-US" sz="1800" dirty="0"/>
              <a:t>描述</a:t>
            </a:r>
            <a:r>
              <a:rPr lang="en-US" altLang="zh-CN" sz="1800" dirty="0"/>
              <a:t>-</a:t>
            </a:r>
            <a:r>
              <a:rPr lang="zh-CN" altLang="en-US" sz="1800" dirty="0"/>
              <a:t>评估</a:t>
            </a:r>
            <a:r>
              <a:rPr lang="en-US" altLang="zh-CN" sz="1800" dirty="0"/>
              <a:t>-</a:t>
            </a:r>
            <a:r>
              <a:rPr lang="zh-CN" altLang="en-US" sz="1800" dirty="0"/>
              <a:t>代表选择</a:t>
            </a:r>
            <a:r>
              <a:rPr lang="en-US" altLang="zh-CN" sz="1800" dirty="0"/>
              <a:t>-</a:t>
            </a:r>
            <a:r>
              <a:rPr lang="zh-CN" altLang="en-US" sz="1800" dirty="0"/>
              <a:t>参与策略</a:t>
            </a:r>
            <a:endParaRPr lang="en-US" altLang="zh-CN" sz="1800" dirty="0"/>
          </a:p>
          <a:p>
            <a:endParaRPr lang="en-US" altLang="zh-CN" sz="700" dirty="0"/>
          </a:p>
          <a:p>
            <a:r>
              <a:rPr lang="zh-CN" altLang="en-US" sz="2000" b="1" dirty="0"/>
              <a:t>基于场景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用例的（用户）需求获取</a:t>
            </a:r>
            <a:endParaRPr lang="en-US" altLang="zh-CN" sz="2000" b="1" dirty="0"/>
          </a:p>
          <a:p>
            <a:pPr lvl="1"/>
            <a:r>
              <a:rPr lang="zh-CN" altLang="en-US" sz="1800" dirty="0"/>
              <a:t>面谈（包含调查表、头脑风暴）</a:t>
            </a:r>
            <a:r>
              <a:rPr lang="en-US" altLang="zh-CN" sz="1800" dirty="0"/>
              <a:t>-</a:t>
            </a:r>
            <a:r>
              <a:rPr lang="zh-CN" altLang="en-US" sz="1800" dirty="0"/>
              <a:t>原型</a:t>
            </a:r>
            <a:r>
              <a:rPr lang="en-US" altLang="zh-CN" sz="1800" dirty="0"/>
              <a:t>-</a:t>
            </a:r>
            <a:r>
              <a:rPr lang="zh-CN" altLang="en-US" sz="1800" dirty="0"/>
              <a:t>观察</a:t>
            </a:r>
            <a:endParaRPr lang="en-US" altLang="zh-CN" sz="1800" dirty="0"/>
          </a:p>
          <a:p>
            <a:endParaRPr lang="en-US" altLang="zh-CN" sz="700" dirty="0"/>
          </a:p>
          <a:p>
            <a:r>
              <a:rPr lang="zh-CN" altLang="en-US" sz="2000" b="1" dirty="0"/>
              <a:t>基于模型的需求分析（与细化）</a:t>
            </a:r>
            <a:endParaRPr lang="en-US" altLang="zh-CN" sz="2000" b="1" dirty="0"/>
          </a:p>
          <a:p>
            <a:pPr lvl="1"/>
            <a:r>
              <a:rPr lang="zh-CN" altLang="en-US" sz="1800" dirty="0"/>
              <a:t>结构化模型与面向对象模型</a:t>
            </a:r>
            <a:endParaRPr lang="en-US" altLang="zh-CN" sz="1800" dirty="0"/>
          </a:p>
          <a:p>
            <a:endParaRPr lang="en-US" altLang="zh-CN" sz="700" dirty="0"/>
          </a:p>
          <a:p>
            <a:r>
              <a:rPr lang="zh-CN" altLang="en-US" sz="2000" b="1" dirty="0"/>
              <a:t>基于模版的需求规约文档化</a:t>
            </a:r>
            <a:endParaRPr lang="en-US" altLang="zh-CN" sz="2000" b="1" dirty="0"/>
          </a:p>
          <a:p>
            <a:pPr lvl="1"/>
            <a:r>
              <a:rPr lang="zh-CN" altLang="en-US" sz="1800" dirty="0"/>
              <a:t>规约模版的定制与裁剪、术语表</a:t>
            </a:r>
            <a:endParaRPr lang="en-US" altLang="zh-CN" sz="1800" dirty="0"/>
          </a:p>
          <a:p>
            <a:endParaRPr lang="en-US" altLang="zh-CN" sz="700" dirty="0"/>
          </a:p>
          <a:p>
            <a:r>
              <a:rPr lang="zh-CN" altLang="en-US" sz="2000" b="1" dirty="0"/>
              <a:t>需求验证与需求基线管理</a:t>
            </a:r>
            <a:endParaRPr lang="en-US" altLang="zh-CN" sz="2000" b="1" dirty="0"/>
          </a:p>
          <a:p>
            <a:pPr lvl="1"/>
            <a:r>
              <a:rPr lang="zh-CN" altLang="en-US" sz="1800" dirty="0"/>
              <a:t>需求评审、需求追踪、变更管理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014E5D-FA62-42B3-9237-CA5B20B99B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6A9E8-0D2C-4E98-95B8-80E32D65238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532373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C85DF-2AE1-4C04-B768-DDAAAF54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需求的来源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43B5F0-34C8-4DCF-8D94-8D27E5ACB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需求解决</a:t>
            </a:r>
            <a:r>
              <a:rPr lang="zh-CN" altLang="en-US" sz="2800" b="1" dirty="0"/>
              <a:t>真实存在的问题</a:t>
            </a:r>
            <a:endParaRPr lang="en-US" altLang="zh-CN" sz="2800" b="1" dirty="0"/>
          </a:p>
          <a:p>
            <a:pPr lvl="1"/>
            <a:r>
              <a:rPr lang="zh-CN" altLang="en-US" sz="2400" dirty="0"/>
              <a:t>为谁？解决何种问题？价值？</a:t>
            </a:r>
            <a:endParaRPr lang="en-US" altLang="zh-CN" sz="2400" dirty="0"/>
          </a:p>
          <a:p>
            <a:endParaRPr lang="en-US" altLang="zh-CN" sz="900" dirty="0"/>
          </a:p>
          <a:p>
            <a:r>
              <a:rPr lang="zh-CN" altLang="en-US" sz="2800" b="1" dirty="0"/>
              <a:t>业务驱动：任务相关</a:t>
            </a:r>
            <a:endParaRPr lang="en-US" altLang="zh-CN" sz="2800" b="1" dirty="0"/>
          </a:p>
          <a:p>
            <a:pPr lvl="1"/>
            <a:r>
              <a:rPr lang="zh-CN" altLang="en-US" sz="2400" dirty="0"/>
              <a:t>用户从属于明确的业务流程（直接用户）</a:t>
            </a:r>
            <a:endParaRPr lang="en-US" altLang="zh-CN" sz="2400" dirty="0"/>
          </a:p>
          <a:p>
            <a:pPr lvl="1"/>
            <a:r>
              <a:rPr lang="zh-CN" altLang="en-US" sz="2400" dirty="0"/>
              <a:t>解决业务流程中的各种问题</a:t>
            </a:r>
            <a:endParaRPr lang="en-US" altLang="zh-CN" sz="2400" dirty="0"/>
          </a:p>
          <a:p>
            <a:pPr lvl="1"/>
            <a:r>
              <a:rPr lang="zh-CN" altLang="en-US" sz="2400" dirty="0"/>
              <a:t>降本（提质）增效</a:t>
            </a:r>
            <a:endParaRPr lang="en-US" altLang="zh-CN" sz="2400" dirty="0"/>
          </a:p>
          <a:p>
            <a:endParaRPr lang="en-US" altLang="zh-CN" sz="900" dirty="0"/>
          </a:p>
          <a:p>
            <a:r>
              <a:rPr lang="zh-CN" altLang="en-US" sz="2800" b="1" dirty="0"/>
              <a:t>人性驱动：内在需要</a:t>
            </a:r>
            <a:endParaRPr lang="en-US" altLang="zh-CN" sz="2800" b="1" dirty="0"/>
          </a:p>
          <a:p>
            <a:pPr lvl="1"/>
            <a:r>
              <a:rPr lang="zh-CN" altLang="en-US" sz="2400" dirty="0"/>
              <a:t>用户是单独的个体（间接用户）</a:t>
            </a:r>
            <a:endParaRPr lang="en-US" altLang="zh-CN" sz="2400" dirty="0"/>
          </a:p>
          <a:p>
            <a:pPr lvl="1"/>
            <a:r>
              <a:rPr lang="zh-CN" altLang="en-US" sz="2400" dirty="0"/>
              <a:t>更好的满足人的某种需要</a:t>
            </a:r>
            <a:endParaRPr lang="en-US" altLang="zh-CN" sz="2400" dirty="0"/>
          </a:p>
          <a:p>
            <a:pPr lvl="1"/>
            <a:r>
              <a:rPr lang="zh-CN" altLang="en-US" sz="2400" dirty="0"/>
              <a:t>帮助人们更好的生活，形成新的商业模式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B7E9B5-023C-4037-BBFB-1D12E619D5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6A9E8-0D2C-4E98-95B8-80E32D65238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0728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60A5A-8949-4FB2-B9BD-D42DC7DBB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业务驱动的系统举例：银行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C9A29E2-D30C-4BCC-95A9-FA451BF42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189" y="1258268"/>
            <a:ext cx="7155731" cy="510824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8046D7-4FBD-4A18-9553-7EE0B123E9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6A9E8-0D2C-4E98-95B8-80E32D65238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071273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60C04-F548-4A3B-BF83-4D5747767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人性驱动的系统举例：微信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CAB086-6123-4D98-96E9-9968D12F25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6A9E8-0D2C-4E98-95B8-80E32D652388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13DC44D-8BF8-4AB9-AB29-4FC84D774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688" y="1437958"/>
            <a:ext cx="2615842" cy="464312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A6C06C3-4696-4BE3-BE42-812940C6C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141" y="1439504"/>
            <a:ext cx="2615842" cy="465268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B50A100-4E43-4D27-9FEE-5A329477DA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16" y="1437958"/>
            <a:ext cx="3263834" cy="477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25235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35B4E-BC8C-4E53-A2B2-C46CA9DB6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典型互联网产品的基本特征（与传统软件的不同）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1BF2F6-CD14-4A42-9DD1-4CCAE1490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5938" y="1600200"/>
            <a:ext cx="7134542" cy="4686300"/>
          </a:xfrm>
        </p:spPr>
        <p:txBody>
          <a:bodyPr/>
          <a:lstStyle/>
          <a:p>
            <a:r>
              <a:rPr lang="zh-CN" altLang="en-US" sz="2000" b="1" dirty="0"/>
              <a:t>“赢者通吃”</a:t>
            </a:r>
            <a:endParaRPr lang="en-US" altLang="zh-CN" sz="2000" b="1" dirty="0"/>
          </a:p>
          <a:p>
            <a:pPr lvl="1"/>
            <a:r>
              <a:rPr lang="zh-CN" altLang="en-US" sz="2000" dirty="0"/>
              <a:t>信息技术服务的边界成本接近于零</a:t>
            </a:r>
            <a:endParaRPr lang="en-US" altLang="zh-CN" sz="2000" dirty="0"/>
          </a:p>
          <a:p>
            <a:pPr lvl="2"/>
            <a:r>
              <a:rPr lang="zh-CN" altLang="en-US" sz="1800" dirty="0"/>
              <a:t>印钞机式的盈利模式</a:t>
            </a:r>
            <a:endParaRPr lang="en-US" altLang="zh-CN" sz="1600" dirty="0"/>
          </a:p>
          <a:p>
            <a:pPr lvl="1"/>
            <a:r>
              <a:rPr lang="zh-CN" altLang="en-US" sz="2000" dirty="0"/>
              <a:t>海量用户产生的庞大流量（广告、打赏）与垄断地位</a:t>
            </a:r>
            <a:endParaRPr lang="en-US" altLang="zh-CN" sz="2000" dirty="0"/>
          </a:p>
          <a:p>
            <a:pPr lvl="2"/>
            <a:r>
              <a:rPr lang="zh-CN" altLang="en-US" sz="1800" dirty="0"/>
              <a:t>服务横向整合，平台化战略</a:t>
            </a:r>
          </a:p>
          <a:p>
            <a:endParaRPr lang="en-US" altLang="zh-CN" sz="700" dirty="0"/>
          </a:p>
          <a:p>
            <a:r>
              <a:rPr lang="zh-CN" altLang="en-US" sz="2000" b="1" dirty="0"/>
              <a:t>人性驱动</a:t>
            </a:r>
            <a:endParaRPr lang="en-US" altLang="zh-CN" sz="2000" b="1" dirty="0"/>
          </a:p>
          <a:p>
            <a:pPr lvl="1"/>
            <a:r>
              <a:rPr lang="zh-CN" altLang="en-US" sz="1800" dirty="0"/>
              <a:t>追求高频、重度的场景，满足人的“贪嗔痴”</a:t>
            </a:r>
            <a:endParaRPr lang="en-US" altLang="zh-CN" sz="1800" dirty="0"/>
          </a:p>
          <a:p>
            <a:pPr lvl="1"/>
            <a:r>
              <a:rPr lang="zh-CN" altLang="en-US" sz="1800" dirty="0"/>
              <a:t>追逐资源，寻求认同和归属感（嫉妒、八卦），探索和自我完善（执着）</a:t>
            </a:r>
            <a:endParaRPr lang="en-US" altLang="zh-CN" sz="1800" dirty="0"/>
          </a:p>
          <a:p>
            <a:endParaRPr lang="en-US" altLang="zh-CN" sz="700" dirty="0"/>
          </a:p>
          <a:p>
            <a:r>
              <a:rPr lang="zh-CN" altLang="en-US" sz="2000" b="1" dirty="0"/>
              <a:t>技术与商业创新</a:t>
            </a:r>
            <a:endParaRPr lang="en-US" altLang="zh-CN" sz="2000" b="1" dirty="0"/>
          </a:p>
          <a:p>
            <a:pPr lvl="1"/>
            <a:r>
              <a:rPr lang="zh-CN" altLang="en-US" sz="1800" dirty="0"/>
              <a:t>新技术应对老问题，带来新机遇，没有直接参照物</a:t>
            </a:r>
            <a:endParaRPr lang="en-US" altLang="zh-CN" sz="1800" dirty="0"/>
          </a:p>
          <a:p>
            <a:endParaRPr lang="en-US" altLang="zh-CN" sz="700" dirty="0"/>
          </a:p>
          <a:p>
            <a:r>
              <a:rPr lang="zh-CN" altLang="en-US" sz="2000" b="1" dirty="0"/>
              <a:t>强时效性</a:t>
            </a:r>
            <a:endParaRPr lang="en-US" altLang="zh-CN" sz="2000" b="1" dirty="0"/>
          </a:p>
          <a:p>
            <a:pPr lvl="1"/>
            <a:r>
              <a:rPr lang="zh-CN" altLang="en-US" sz="1800" dirty="0"/>
              <a:t>技术门槛低、更新快，行业竞争压力巨大，产品生命周期短</a:t>
            </a:r>
            <a:endParaRPr lang="en-US" altLang="zh-CN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6D20DD-E879-4D3B-948E-ED69C64368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6A9E8-0D2C-4E98-95B8-80E32D65238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0122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软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软院" id="{62EE321F-06E3-4E66-BA94-9C4548FEF192}" vid="{3D5785F2-6682-4846-AB6D-19A134BF6C09}"/>
    </a:ext>
  </a:extLst>
</a:theme>
</file>

<file path=ppt/theme/theme2.xml><?xml version="1.0" encoding="utf-8"?>
<a:theme xmlns:a="http://schemas.openxmlformats.org/drawingml/2006/main" name="1_软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软院" id="{62EE321F-06E3-4E66-BA94-9C4548FEF192}" vid="{3D5785F2-6682-4846-AB6D-19A134BF6C09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软院</Template>
  <TotalTime>0</TotalTime>
  <Words>1498</Words>
  <Application>Microsoft Office PowerPoint</Application>
  <PresentationFormat>全屏显示(4:3)</PresentationFormat>
  <Paragraphs>235</Paragraphs>
  <Slides>20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华文新魏</vt:lpstr>
      <vt:lpstr>宋体</vt:lpstr>
      <vt:lpstr>Arial</vt:lpstr>
      <vt:lpstr>Calibri</vt:lpstr>
      <vt:lpstr>Garamond</vt:lpstr>
      <vt:lpstr>软院</vt:lpstr>
      <vt:lpstr>1_软院</vt:lpstr>
      <vt:lpstr>互联网应用背景下的 需求工程初探</vt:lpstr>
      <vt:lpstr>需求工程的定义</vt:lpstr>
      <vt:lpstr>问题域向解系统的转化</vt:lpstr>
      <vt:lpstr>需求工程的基本活动</vt:lpstr>
      <vt:lpstr>需求工程的分析手段</vt:lpstr>
      <vt:lpstr>需求的来源</vt:lpstr>
      <vt:lpstr>业务驱动的系统举例：银行</vt:lpstr>
      <vt:lpstr>人性驱动的系统举例：微信</vt:lpstr>
      <vt:lpstr>典型互联网产品的基本特征（与传统软件的不同）</vt:lpstr>
      <vt:lpstr>互联网产品的需求工程难点</vt:lpstr>
      <vt:lpstr>互联网产品需求的分析手段</vt:lpstr>
      <vt:lpstr>同理心与用户画像（前景与范围&amp;涉众分析）</vt:lpstr>
      <vt:lpstr>基于人性的场景机会洞察（用户需求）</vt:lpstr>
      <vt:lpstr>以用户体验为中心的产品设计（需求分析）</vt:lpstr>
      <vt:lpstr>用户故事地图（优先级划分）</vt:lpstr>
      <vt:lpstr>用户故事地图举例</vt:lpstr>
      <vt:lpstr>定性的需求验证</vt:lpstr>
      <vt:lpstr>数据驱动产品设计与运营（需求验证与管理）</vt:lpstr>
      <vt:lpstr>PowerPoint 演示文稿</vt:lpstr>
      <vt:lpstr>互联网产品拆解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探讨互联网场景下的 需求工程</dc:title>
  <dc:creator>Hongyu Kuang</dc:creator>
  <cp:lastModifiedBy>Kuang Hongyu</cp:lastModifiedBy>
  <cp:revision>52</cp:revision>
  <dcterms:created xsi:type="dcterms:W3CDTF">2017-11-14T09:37:32Z</dcterms:created>
  <dcterms:modified xsi:type="dcterms:W3CDTF">2019-11-26T10:00:02Z</dcterms:modified>
</cp:coreProperties>
</file>