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443" r:id="rId3"/>
    <p:sldId id="440" r:id="rId4"/>
    <p:sldId id="258" r:id="rId5"/>
    <p:sldId id="444" r:id="rId6"/>
    <p:sldId id="455" r:id="rId7"/>
    <p:sldId id="445" r:id="rId8"/>
    <p:sldId id="456" r:id="rId9"/>
    <p:sldId id="457" r:id="rId10"/>
    <p:sldId id="458" r:id="rId11"/>
    <p:sldId id="459" r:id="rId12"/>
    <p:sldId id="4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1500-0BC4-4FA3-80FB-AEEA640D1C9E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92DE-01A3-4834-87A8-1419118FD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2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090F9-4E5A-4BDD-BB54-BF51958640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5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92DE-01A3-4834-87A8-1419118FDC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00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1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8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0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F697-8976-4B91-8E72-99497FC62F2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CDD1-75DF-4C5F-B264-FB57EE412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153C-E3E4-424B-8D8A-8D8140F9F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商业模式画布概述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8CAD87-9F12-4271-8E5A-F5769A3EC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南京大学软件学院 </a:t>
            </a:r>
            <a:r>
              <a:rPr lang="en-US" altLang="zh-CN" dirty="0"/>
              <a:t>– </a:t>
            </a:r>
            <a:r>
              <a:rPr lang="zh-CN" altLang="en-US" dirty="0"/>
              <a:t>匡宏宇</a:t>
            </a:r>
          </a:p>
        </p:txBody>
      </p:sp>
    </p:spTree>
    <p:extLst>
      <p:ext uri="{BB962C8B-B14F-4D97-AF65-F5344CB8AC3E}">
        <p14:creationId xmlns:p14="http://schemas.microsoft.com/office/powerpoint/2010/main" val="331482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1325563"/>
          </a:xfrm>
        </p:spPr>
        <p:txBody>
          <a:bodyPr/>
          <a:lstStyle/>
          <a:p>
            <a:r>
              <a:rPr lang="zh-CN" altLang="en-US" dirty="0"/>
              <a:t>总结：渠道通路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1722"/>
            <a:ext cx="9024730" cy="538700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商业真正的秘密，与产品设计的关系微妙（实现层面重合度小，却又容易受到产品口碑风险的冲击，需要做到真正的匹配），容易积累收益但波动性极大、风险高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r>
              <a:rPr lang="zh-CN" altLang="en-US" b="1" dirty="0">
                <a:solidFill>
                  <a:srgbClr val="00B0F0"/>
                </a:solidFill>
              </a:rPr>
              <a:t>（一定要重视渠道 </a:t>
            </a:r>
            <a:r>
              <a:rPr lang="en-US" altLang="zh-CN" b="1" dirty="0">
                <a:solidFill>
                  <a:srgbClr val="00B0F0"/>
                </a:solidFill>
              </a:rPr>
              <a:t>– </a:t>
            </a:r>
            <a:r>
              <a:rPr lang="zh-CN" altLang="en-US" b="1" dirty="0">
                <a:solidFill>
                  <a:srgbClr val="00B0F0"/>
                </a:solidFill>
              </a:rPr>
              <a:t>设计运维一体化，最容易产生新闻的地方，要能够从渠道构建与运维看出隐含的价值主张与客户关系）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dirty="0"/>
              <a:t>知名度</a:t>
            </a:r>
            <a:r>
              <a:rPr lang="en-US" altLang="zh-CN" dirty="0"/>
              <a:t>-</a:t>
            </a:r>
            <a:r>
              <a:rPr lang="zh-CN" altLang="en-US" dirty="0"/>
              <a:t>评价</a:t>
            </a:r>
            <a:r>
              <a:rPr lang="en-US" altLang="zh-CN" dirty="0"/>
              <a:t>-</a:t>
            </a:r>
            <a:r>
              <a:rPr lang="zh-CN" altLang="en-US" dirty="0"/>
              <a:t>购买</a:t>
            </a:r>
            <a:r>
              <a:rPr lang="en-US" altLang="zh-CN" dirty="0"/>
              <a:t>-</a:t>
            </a:r>
            <a:r>
              <a:rPr lang="zh-CN" altLang="en-US" dirty="0"/>
              <a:t>传递</a:t>
            </a:r>
            <a:r>
              <a:rPr lang="en-US" altLang="zh-CN" dirty="0"/>
              <a:t>-</a:t>
            </a:r>
            <a:r>
              <a:rPr lang="zh-CN" altLang="en-US" dirty="0"/>
              <a:t>售后（三包、评论）</a:t>
            </a:r>
            <a:endParaRPr lang="en-US" altLang="zh-CN" dirty="0"/>
          </a:p>
          <a:p>
            <a:pPr lvl="1"/>
            <a:r>
              <a:rPr lang="zh-CN" altLang="en-US" dirty="0"/>
              <a:t>一个渠道可包含一个或全部五个阶段</a:t>
            </a:r>
            <a:endParaRPr lang="en-US" altLang="zh-CN" dirty="0"/>
          </a:p>
          <a:p>
            <a:pPr lvl="1"/>
            <a:r>
              <a:rPr lang="zh-CN" altLang="en-US" dirty="0"/>
              <a:t>一个组织可选用自有渠道、合作方渠道、或混用，以追求获益与成本的平衡以及最佳的客户体验</a:t>
            </a:r>
            <a:endParaRPr lang="en-US" altLang="zh-CN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能主动引发流量的互联网平台（淘宝、手机淘宝、淘宝直播的演化）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344"/>
            <a:ext cx="7886700" cy="1325563"/>
          </a:xfrm>
        </p:spPr>
        <p:txBody>
          <a:bodyPr/>
          <a:lstStyle/>
          <a:p>
            <a:r>
              <a:rPr lang="zh-CN" altLang="en-US" dirty="0"/>
              <a:t>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1844"/>
            <a:ext cx="7886700" cy="532737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dirty="0"/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dirty="0"/>
              <a:t>提升忠诚度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：各类电商平台推荐系统 </a:t>
            </a:r>
            <a:r>
              <a:rPr lang="en-US" altLang="zh-CN" dirty="0"/>
              <a:t>+ </a:t>
            </a:r>
            <a:r>
              <a:rPr lang="zh-CN" altLang="en-US" dirty="0"/>
              <a:t>网站导航设计（活动、凑单、无货推荐、红色与橙色的加入购物车、立即购买）、</a:t>
            </a:r>
            <a:r>
              <a:rPr lang="zh-CN" altLang="en-US" b="1" dirty="0"/>
              <a:t>新零售</a:t>
            </a:r>
            <a:endParaRPr lang="en-US" altLang="zh-CN" b="1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：官方论坛</a:t>
            </a:r>
            <a:r>
              <a:rPr lang="en-US" altLang="zh-CN" dirty="0"/>
              <a:t>/</a:t>
            </a:r>
            <a:r>
              <a:rPr lang="zh-CN" altLang="en-US" dirty="0"/>
              <a:t>贴吧</a:t>
            </a:r>
            <a:r>
              <a:rPr lang="en-US" altLang="zh-CN" dirty="0"/>
              <a:t>/</a:t>
            </a:r>
            <a:r>
              <a:rPr lang="zh-CN" altLang="en-US" dirty="0"/>
              <a:t>超话</a:t>
            </a:r>
            <a:r>
              <a:rPr lang="en-US" altLang="zh-CN" dirty="0"/>
              <a:t>/</a:t>
            </a:r>
            <a:r>
              <a:rPr lang="zh-CN" altLang="en-US" dirty="0"/>
              <a:t>群组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 （有官方运维的）采纳用户反馈的社区（产品调查问卷、游戏平衡运维） 、</a:t>
            </a:r>
            <a:r>
              <a:rPr lang="zh-CN" altLang="en-US" b="1" dirty="0">
                <a:solidFill>
                  <a:srgbClr val="FF0000"/>
                </a:solidFill>
              </a:rPr>
              <a:t>小红书</a:t>
            </a:r>
          </a:p>
        </p:txBody>
      </p:sp>
    </p:spTree>
    <p:extLst>
      <p:ext uri="{BB962C8B-B14F-4D97-AF65-F5344CB8AC3E}">
        <p14:creationId xmlns:p14="http://schemas.microsoft.com/office/powerpoint/2010/main" val="4742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8147-6A70-4132-8C72-4B7CA50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总结：客户关系 </a:t>
            </a:r>
            <a:r>
              <a:rPr lang="en-US" altLang="zh-CN" dirty="0"/>
              <a:t>Customer Relationship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CC99B-7FF7-44FA-8CF6-15D449D9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6792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一家企业针对某一个客户群体所建立的客户关系的类型</a:t>
            </a:r>
            <a:endParaRPr lang="en-US" altLang="zh-CN" dirty="0"/>
          </a:p>
          <a:p>
            <a:pPr lvl="1"/>
            <a:r>
              <a:rPr lang="zh-CN" altLang="en-US" dirty="0"/>
              <a:t>靠人员维护（“专属一对一财富管家”） </a:t>
            </a:r>
            <a:r>
              <a:rPr lang="en-US" altLang="zh-CN" dirty="0"/>
              <a:t>VS </a:t>
            </a:r>
            <a:r>
              <a:rPr lang="zh-CN" altLang="en-US" dirty="0"/>
              <a:t>自动化设备（“</a:t>
            </a:r>
            <a:r>
              <a:rPr lang="en-US" altLang="zh-CN" dirty="0"/>
              <a:t>24</a:t>
            </a:r>
            <a:r>
              <a:rPr lang="zh-CN" altLang="en-US" dirty="0"/>
              <a:t>小时自助”）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动机：开发新客户、留住原客户、增加销售量或客单价</a:t>
            </a:r>
            <a:r>
              <a:rPr lang="zh-CN" altLang="en-US" i="1" dirty="0"/>
              <a:t>（携程杀熟、杀苹果用户）</a:t>
            </a:r>
            <a:endParaRPr lang="en-US" altLang="zh-CN" i="1" dirty="0"/>
          </a:p>
          <a:p>
            <a:pPr lvl="2"/>
            <a:r>
              <a:rPr lang="zh-CN" altLang="en-US" dirty="0"/>
              <a:t>免费推广</a:t>
            </a:r>
            <a:r>
              <a:rPr lang="en-US" altLang="zh-CN" dirty="0"/>
              <a:t>-</a:t>
            </a:r>
            <a:r>
              <a:rPr lang="zh-CN" altLang="en-US" b="1" dirty="0">
                <a:solidFill>
                  <a:srgbClr val="00B0F0"/>
                </a:solidFill>
              </a:rPr>
              <a:t>提升忠诚度（全家桶、归属感、情怀）</a:t>
            </a:r>
            <a:r>
              <a:rPr lang="en-US" altLang="zh-CN" dirty="0"/>
              <a:t>-</a:t>
            </a:r>
            <a:r>
              <a:rPr lang="zh-CN" altLang="en-US" dirty="0"/>
              <a:t>提高客单价</a:t>
            </a:r>
            <a:endParaRPr lang="en-US" altLang="zh-CN" dirty="0"/>
          </a:p>
          <a:p>
            <a:pPr lvl="2"/>
            <a:r>
              <a:rPr lang="zh-CN" altLang="en-US" dirty="0"/>
              <a:t>新手礼包</a:t>
            </a:r>
            <a:r>
              <a:rPr lang="en-US" altLang="zh-CN" dirty="0"/>
              <a:t>/</a:t>
            </a:r>
            <a:r>
              <a:rPr lang="zh-CN" altLang="en-US" dirty="0"/>
              <a:t>老用户激活礼包</a:t>
            </a:r>
            <a:r>
              <a:rPr lang="en-US" altLang="zh-CN" dirty="0"/>
              <a:t>-</a:t>
            </a:r>
            <a:r>
              <a:rPr lang="zh-CN" altLang="en-US" dirty="0"/>
              <a:t>品牌宣传与建设</a:t>
            </a:r>
            <a:r>
              <a:rPr lang="en-US" altLang="zh-CN" dirty="0"/>
              <a:t>/</a:t>
            </a:r>
            <a:r>
              <a:rPr lang="zh-CN" altLang="en-US" dirty="0"/>
              <a:t>用户等级</a:t>
            </a:r>
            <a:r>
              <a:rPr lang="en-US" altLang="zh-CN" dirty="0"/>
              <a:t>-</a:t>
            </a:r>
            <a:r>
              <a:rPr lang="zh-CN" altLang="en-US" dirty="0"/>
              <a:t>老客户专属套餐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客户关系类型</a:t>
            </a:r>
            <a:endParaRPr lang="en-US" altLang="zh-CN" dirty="0"/>
          </a:p>
          <a:p>
            <a:pPr lvl="1"/>
            <a:r>
              <a:rPr lang="zh-CN" altLang="en-US" dirty="0"/>
              <a:t>私人服务 </a:t>
            </a:r>
            <a:r>
              <a:rPr lang="en-US" altLang="zh-CN" dirty="0"/>
              <a:t>personal assistance</a:t>
            </a:r>
            <a:r>
              <a:rPr lang="zh-CN" altLang="en-US" dirty="0"/>
              <a:t>：商场导购、柜台服务与电渠、销售员</a:t>
            </a:r>
            <a:endParaRPr lang="en-US" altLang="zh-CN" dirty="0"/>
          </a:p>
          <a:p>
            <a:pPr lvl="1"/>
            <a:r>
              <a:rPr lang="zh-CN" altLang="en-US" dirty="0"/>
              <a:t>专属私人服务 </a:t>
            </a:r>
            <a:r>
              <a:rPr lang="en-US" altLang="zh-CN" dirty="0"/>
              <a:t>dedicated personal assistance</a:t>
            </a:r>
            <a:r>
              <a:rPr lang="zh-CN" altLang="en-US" dirty="0"/>
              <a:t>：私人银行服务、华为电信设备、健身</a:t>
            </a:r>
            <a:r>
              <a:rPr lang="en-US" altLang="zh-CN" dirty="0"/>
              <a:t>/</a:t>
            </a:r>
            <a:r>
              <a:rPr lang="zh-CN" altLang="en-US" dirty="0"/>
              <a:t>培训“私教”</a:t>
            </a:r>
            <a:endParaRPr lang="en-US" altLang="zh-CN" dirty="0"/>
          </a:p>
          <a:p>
            <a:pPr lvl="1"/>
            <a:r>
              <a:rPr lang="zh-CN" altLang="en-US" dirty="0"/>
              <a:t>自助服务 </a:t>
            </a:r>
            <a:r>
              <a:rPr lang="en-US" altLang="zh-CN" dirty="0"/>
              <a:t>self-service</a:t>
            </a:r>
            <a:r>
              <a:rPr lang="zh-CN" altLang="en-US" dirty="0"/>
              <a:t>：话费流量充值、银行普通业务（</a:t>
            </a:r>
            <a:r>
              <a:rPr lang="en-US" altLang="zh-CN" dirty="0"/>
              <a:t>ATM</a:t>
            </a:r>
            <a:r>
              <a:rPr lang="zh-CN" altLang="en-US" dirty="0"/>
              <a:t>与大厅内自助服务）</a:t>
            </a:r>
            <a:endParaRPr lang="en-US" altLang="zh-CN" dirty="0"/>
          </a:p>
          <a:p>
            <a:pPr lvl="1"/>
            <a:r>
              <a:rPr lang="zh-CN" altLang="en-US" dirty="0"/>
              <a:t>自动化服务 </a:t>
            </a:r>
            <a:r>
              <a:rPr lang="en-US" altLang="zh-CN" dirty="0"/>
              <a:t>automated services</a:t>
            </a:r>
            <a:r>
              <a:rPr lang="zh-CN" altLang="en-US" dirty="0"/>
              <a:t>：各类平台推荐系统、网站导航设计（活动、凑单、无货推荐、红色与橙色的加入购物车、立即购买）</a:t>
            </a:r>
            <a:endParaRPr lang="en-US" altLang="zh-CN" dirty="0"/>
          </a:p>
          <a:p>
            <a:pPr lvl="1"/>
            <a:r>
              <a:rPr lang="zh-CN" altLang="en-US" dirty="0"/>
              <a:t>社区 </a:t>
            </a:r>
            <a:r>
              <a:rPr lang="en-US" altLang="zh-CN" dirty="0"/>
              <a:t>communities</a:t>
            </a:r>
            <a:r>
              <a:rPr lang="zh-CN" altLang="en-US" dirty="0"/>
              <a:t>：花粉俱乐部、小米之家、小红书、各类网游社区</a:t>
            </a:r>
            <a:endParaRPr lang="en-US" altLang="zh-CN" dirty="0"/>
          </a:p>
          <a:p>
            <a:pPr lvl="1"/>
            <a:r>
              <a:rPr lang="zh-CN" altLang="en-US" dirty="0"/>
              <a:t>客户共同创造 </a:t>
            </a:r>
            <a:r>
              <a:rPr lang="en-US" altLang="zh-CN" dirty="0"/>
              <a:t>co-creation</a:t>
            </a:r>
            <a:r>
              <a:rPr lang="zh-CN" altLang="en-US" dirty="0"/>
              <a:t>：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（土豆、</a:t>
            </a:r>
            <a:r>
              <a:rPr lang="en-US" altLang="zh-CN" dirty="0"/>
              <a:t>B</a:t>
            </a:r>
            <a:r>
              <a:rPr lang="zh-CN" altLang="en-US" dirty="0"/>
              <a:t>站、抖音），各种评论（电影书籍</a:t>
            </a:r>
            <a:r>
              <a:rPr lang="en-US" altLang="zh-CN" dirty="0"/>
              <a:t>-</a:t>
            </a:r>
            <a:r>
              <a:rPr lang="zh-CN" altLang="en-US" dirty="0"/>
              <a:t>豆瓣、旅游住宿</a:t>
            </a:r>
            <a:r>
              <a:rPr lang="en-US" altLang="zh-CN" dirty="0"/>
              <a:t>-Airbnb</a:t>
            </a:r>
            <a:r>
              <a:rPr lang="zh-CN" altLang="en-US" dirty="0"/>
              <a:t>、普通商品</a:t>
            </a:r>
            <a:r>
              <a:rPr lang="en-US" altLang="zh-CN" dirty="0"/>
              <a:t>-</a:t>
            </a:r>
            <a:r>
              <a:rPr lang="zh-CN" altLang="en-US" dirty="0"/>
              <a:t>“自发安利”与评论区），采纳用户反馈的社区（产品调查问卷、游戏平衡运维）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2EF809-A5CD-41DB-82F5-449F85DDF1FD}"/>
              </a:ext>
            </a:extLst>
          </p:cNvPr>
          <p:cNvSpPr/>
          <p:nvPr/>
        </p:nvSpPr>
        <p:spPr>
          <a:xfrm>
            <a:off x="3868807" y="4122254"/>
            <a:ext cx="5150955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成本导向：自助服务、自动化服务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价值导向：私人服务、专属私人服务、客户共同创造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兼顾：</a:t>
            </a:r>
            <a:r>
              <a:rPr lang="zh-CN" altLang="en-US" sz="1650" b="1" i="1" dirty="0">
                <a:solidFill>
                  <a:srgbClr val="FF0000"/>
                </a:solidFill>
              </a:rPr>
              <a:t>社区</a:t>
            </a:r>
            <a:endParaRPr lang="en-US" altLang="zh-CN" sz="165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7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F31EB-198B-48F8-A67D-FE6A66C0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我们想要的商业模式模型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3BEB8-C9D7-4267-800A-89D01A16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r>
              <a:rPr lang="en-US" altLang="zh-CN" dirty="0"/>
              <a:t>1</a:t>
            </a:r>
            <a:r>
              <a:rPr lang="zh-CN" altLang="en-US" dirty="0"/>
              <a:t>：人人都能理解，容易达成共识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2</a:t>
            </a:r>
            <a:r>
              <a:rPr lang="zh-CN" altLang="en-US" dirty="0"/>
              <a:t>：易于建模和操作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</a:t>
            </a:r>
            <a:r>
              <a:rPr lang="en-US" altLang="zh-CN" dirty="0"/>
              <a:t>3</a:t>
            </a:r>
            <a:r>
              <a:rPr lang="zh-CN" altLang="en-US" dirty="0"/>
              <a:t>：依然具有分析复杂情况的能力</a:t>
            </a:r>
          </a:p>
        </p:txBody>
      </p:sp>
    </p:spTree>
    <p:extLst>
      <p:ext uri="{BB962C8B-B14F-4D97-AF65-F5344CB8AC3E}">
        <p14:creationId xmlns:p14="http://schemas.microsoft.com/office/powerpoint/2010/main" val="342730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51DD-377C-4CF8-AAB6-B947FB74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商业模式画布概览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D4BAACE-DB1D-40F1-8855-F7B61324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776099"/>
            <a:ext cx="4494998" cy="1116894"/>
          </a:xfrm>
        </p:spPr>
        <p:txBody>
          <a:bodyPr>
            <a:normAutofit lnSpcReduction="10000"/>
          </a:bodyPr>
          <a:lstStyle/>
          <a:p>
            <a:r>
              <a:rPr lang="zh-CN" altLang="en-US" sz="1500" dirty="0"/>
              <a:t>九大模块涵盖客户、产品</a:t>
            </a:r>
            <a:r>
              <a:rPr lang="en-US" altLang="zh-CN" sz="1500" dirty="0"/>
              <a:t>/</a:t>
            </a:r>
            <a:r>
              <a:rPr lang="zh-CN" altLang="en-US" sz="1500" dirty="0"/>
              <a:t>服务、基础设施、金融</a:t>
            </a:r>
            <a:endParaRPr lang="en-US" altLang="zh-CN" sz="1500" dirty="0"/>
          </a:p>
          <a:p>
            <a:r>
              <a:rPr lang="zh-CN" altLang="en-US" sz="1500" dirty="0"/>
              <a:t>从左到右实现价值的构建、主张与传递</a:t>
            </a:r>
            <a:endParaRPr lang="en-US" altLang="zh-CN" sz="1500" dirty="0"/>
          </a:p>
          <a:p>
            <a:pPr lvl="1"/>
            <a:r>
              <a:rPr lang="zh-CN" altLang="en-US" sz="1350" dirty="0"/>
              <a:t>左侧构建价值，产生成本，代表理性</a:t>
            </a:r>
            <a:endParaRPr lang="en-US" altLang="zh-CN" sz="1350" dirty="0"/>
          </a:p>
          <a:p>
            <a:pPr lvl="1"/>
            <a:r>
              <a:rPr lang="zh-CN" altLang="en-US" sz="1350" dirty="0"/>
              <a:t>右侧主张价值，获取收益，代表感性</a:t>
            </a:r>
            <a:endParaRPr lang="en-US" altLang="zh-CN" sz="135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98317-EDE4-427A-8AAE-7B76F610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8B6365-B81F-40E9-AF3C-D63FEC9FB77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ACB69-5082-4939-B6CE-860423DD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2288431"/>
            <a:ext cx="5489942" cy="3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15E-DEB7-439C-9C9D-8D7EC6FF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68E407B8-248A-4A4F-BAA0-B81095B8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4" y="1040378"/>
            <a:ext cx="7649076" cy="474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8FCCFB-C864-41B7-9A87-98FB13293E6D}"/>
              </a:ext>
            </a:extLst>
          </p:cNvPr>
          <p:cNvSpPr/>
          <p:nvPr/>
        </p:nvSpPr>
        <p:spPr>
          <a:xfrm>
            <a:off x="5506856" y="3434416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 err="1"/>
              <a:t>CHannels</a:t>
            </a:r>
            <a:br>
              <a:rPr lang="en-US" altLang="zh-CN" sz="1350" dirty="0"/>
            </a:br>
            <a:r>
              <a:rPr lang="zh-CN" altLang="en-US" sz="1350" dirty="0"/>
              <a:t>企业与其客户群体沟通、联系、传递价值主张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3F721-F765-4B8C-8DCB-E0F9078E8184}"/>
              </a:ext>
            </a:extLst>
          </p:cNvPr>
          <p:cNvSpPr/>
          <p:nvPr/>
        </p:nvSpPr>
        <p:spPr>
          <a:xfrm>
            <a:off x="5520091" y="170066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 Relationship </a:t>
            </a:r>
            <a:br>
              <a:rPr lang="en-US" altLang="zh-CN" sz="1350" dirty="0"/>
            </a:br>
            <a:r>
              <a:rPr lang="zh-CN" altLang="en-US" sz="1350" dirty="0"/>
              <a:t>企业针对客户群体建立的客户关系类型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594EC7-297C-4464-9168-7710DF4F2888}"/>
              </a:ext>
            </a:extLst>
          </p:cNvPr>
          <p:cNvSpPr/>
          <p:nvPr/>
        </p:nvSpPr>
        <p:spPr>
          <a:xfrm>
            <a:off x="4015242" y="235999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Value Proposition</a:t>
            </a:r>
            <a:br>
              <a:rPr lang="en-US" altLang="zh-CN" sz="1350" dirty="0"/>
            </a:br>
            <a:r>
              <a:rPr lang="zh-CN" altLang="en-US" sz="1350" dirty="0"/>
              <a:t>为客户群体提供能为其创造价值的产品与服务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40AF53-FF1D-42ED-9177-14FBCBC877E9}"/>
              </a:ext>
            </a:extLst>
          </p:cNvPr>
          <p:cNvSpPr/>
          <p:nvPr/>
        </p:nvSpPr>
        <p:spPr>
          <a:xfrm>
            <a:off x="7024941" y="2336372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Customer</a:t>
            </a:r>
            <a:br>
              <a:rPr lang="en-US" altLang="zh-CN" sz="1350" dirty="0"/>
            </a:br>
            <a:r>
              <a:rPr lang="en-US" altLang="zh-CN" sz="1350" dirty="0"/>
              <a:t>Segments</a:t>
            </a:r>
            <a:br>
              <a:rPr lang="en-US" altLang="zh-CN" sz="1350" dirty="0"/>
            </a:br>
            <a:r>
              <a:rPr lang="zh-CN" altLang="en-US" sz="1350" dirty="0"/>
              <a:t>企业想要获得的和期望服务的目标机构与人群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309210-62AB-4633-89EA-FAB20E415809}"/>
              </a:ext>
            </a:extLst>
          </p:cNvPr>
          <p:cNvSpPr/>
          <p:nvPr/>
        </p:nvSpPr>
        <p:spPr>
          <a:xfrm>
            <a:off x="5827198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Revenue</a:t>
            </a:r>
            <a:br>
              <a:rPr lang="en-US" altLang="zh-CN" sz="1350" dirty="0"/>
            </a:br>
            <a:r>
              <a:rPr lang="en-US" altLang="zh-CN" sz="1350" dirty="0"/>
              <a:t>Streams</a:t>
            </a:r>
            <a:br>
              <a:rPr lang="en-US" altLang="zh-CN" sz="1350" dirty="0"/>
            </a:br>
            <a:r>
              <a:rPr lang="zh-CN" altLang="en-US" sz="1350" dirty="0"/>
              <a:t>企业从客户群体获得的现金收益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E475B7-EE88-4C46-9561-6B9164FE8BC0}"/>
              </a:ext>
            </a:extLst>
          </p:cNvPr>
          <p:cNvSpPr/>
          <p:nvPr/>
        </p:nvSpPr>
        <p:spPr>
          <a:xfrm>
            <a:off x="2493547" y="3434416"/>
            <a:ext cx="1386038" cy="1100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Resources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保证商业模式顺利运行所需的最重要的资产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26F0B7-145D-4434-AD00-9869EEC087CE}"/>
              </a:ext>
            </a:extLst>
          </p:cNvPr>
          <p:cNvSpPr/>
          <p:nvPr/>
        </p:nvSpPr>
        <p:spPr>
          <a:xfrm>
            <a:off x="2493547" y="1719469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Activities</a:t>
            </a:r>
            <a:br>
              <a:rPr lang="en-US" altLang="zh-CN" sz="1350" dirty="0"/>
            </a:br>
            <a:r>
              <a:rPr lang="zh-CN" altLang="en-US" sz="1350" dirty="0"/>
              <a:t>保证商业模式顺利运行所需做的最重要的事情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1DC09CE-B67A-4D40-B41D-A2304C5FDDF3}"/>
              </a:ext>
            </a:extLst>
          </p:cNvPr>
          <p:cNvSpPr/>
          <p:nvPr/>
        </p:nvSpPr>
        <p:spPr>
          <a:xfrm>
            <a:off x="992161" y="2347960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Key</a:t>
            </a:r>
            <a:br>
              <a:rPr lang="en-US" altLang="zh-CN" sz="1350" dirty="0"/>
            </a:br>
            <a:r>
              <a:rPr lang="en-US" altLang="zh-CN" sz="1350" dirty="0"/>
              <a:t>Partnership</a:t>
            </a:r>
            <a:br>
              <a:rPr lang="en-US" altLang="zh-CN" sz="1350" dirty="0"/>
            </a:br>
            <a:r>
              <a:rPr lang="zh-CN" altLang="en-US" sz="1350" dirty="0"/>
              <a:t>保证商业模式顺利运行的供应商与合作伙伴网络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AB5D-5FFA-4DD2-A5E4-827A9CEA1447}"/>
              </a:ext>
            </a:extLst>
          </p:cNvPr>
          <p:cNvSpPr/>
          <p:nvPr/>
        </p:nvSpPr>
        <p:spPr>
          <a:xfrm>
            <a:off x="2486325" y="4599833"/>
            <a:ext cx="1386038" cy="1074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Cost</a:t>
            </a:r>
            <a:br>
              <a:rPr lang="en-US" altLang="zh-CN" sz="1350" dirty="0"/>
            </a:br>
            <a:r>
              <a:rPr lang="en-US" altLang="zh-CN" sz="1350" dirty="0"/>
              <a:t>Structure</a:t>
            </a:r>
            <a:br>
              <a:rPr lang="en-US" altLang="zh-CN" sz="1350" dirty="0"/>
            </a:br>
            <a:r>
              <a:rPr lang="zh-CN" altLang="en-US" sz="1350" dirty="0"/>
              <a:t>运营一个商业模式所发生的全部成本</a:t>
            </a:r>
          </a:p>
        </p:txBody>
      </p:sp>
    </p:spTree>
    <p:extLst>
      <p:ext uri="{BB962C8B-B14F-4D97-AF65-F5344CB8AC3E}">
        <p14:creationId xmlns:p14="http://schemas.microsoft.com/office/powerpoint/2010/main" val="3251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dirty="0"/>
              <a:t>细分条件：</a:t>
            </a:r>
            <a:r>
              <a:rPr lang="zh-CN" altLang="en-US" b="1" dirty="0">
                <a:solidFill>
                  <a:srgbClr val="FF0000"/>
                </a:solidFill>
              </a:rPr>
              <a:t>需求催生新供给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50"/>
                </a:solidFill>
              </a:rPr>
              <a:t>需要新分销渠道和客户关系类型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00B0F0"/>
                </a:solidFill>
              </a:rPr>
              <a:t>产生的利润率不同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7030A0"/>
                </a:solidFill>
              </a:rPr>
              <a:t>愿意为某方面的特殊改进买单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i="1" dirty="0"/>
              <a:t>需要谨慎处理客户的细分与取舍（打车上市第一股：专做顺风车的嘀嗒打车）</a:t>
            </a:r>
            <a:endParaRPr lang="en-US" altLang="zh-CN" i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dirty="0"/>
              <a:t>大众市场（</a:t>
            </a:r>
            <a:r>
              <a:rPr lang="en-US" altLang="zh-CN" dirty="0"/>
              <a:t>mass market</a:t>
            </a:r>
            <a:r>
              <a:rPr lang="zh-CN" altLang="en-US" dirty="0"/>
              <a:t>）：消费电子、大型零售商</a:t>
            </a:r>
            <a:endParaRPr lang="en-US" altLang="zh-CN" dirty="0"/>
          </a:p>
          <a:p>
            <a:pPr lvl="1"/>
            <a:r>
              <a:rPr lang="zh-CN" altLang="en-US" dirty="0"/>
              <a:t>小众市场（</a:t>
            </a:r>
            <a:r>
              <a:rPr lang="en-US" altLang="zh-CN" dirty="0"/>
              <a:t>niche market</a:t>
            </a:r>
            <a:r>
              <a:rPr lang="zh-CN" altLang="en-US" dirty="0"/>
              <a:t>）：产业链上的供应商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endParaRPr lang="en-US" altLang="zh-CN" dirty="0"/>
          </a:p>
          <a:p>
            <a:pPr lvl="1"/>
            <a:r>
              <a:rPr lang="zh-CN" altLang="en-US" dirty="0"/>
              <a:t>求同存异的客户群体（</a:t>
            </a:r>
            <a:r>
              <a:rPr lang="en-US" altLang="zh-CN" dirty="0"/>
              <a:t>segmented</a:t>
            </a:r>
            <a:r>
              <a:rPr lang="zh-CN" altLang="en-US" dirty="0"/>
              <a:t>）：各类产品线、诺基亚</a:t>
            </a:r>
            <a:endParaRPr lang="en-US" altLang="zh-CN" dirty="0"/>
          </a:p>
          <a:p>
            <a:pPr lvl="1"/>
            <a:r>
              <a:rPr lang="zh-CN" altLang="en-US" dirty="0"/>
              <a:t>多元化客户群体（</a:t>
            </a:r>
            <a:r>
              <a:rPr lang="en-US" altLang="zh-CN" dirty="0"/>
              <a:t>diversified</a:t>
            </a:r>
            <a:r>
              <a:rPr lang="zh-CN" altLang="en-US" dirty="0"/>
              <a:t>）：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endParaRPr lang="en-US" altLang="zh-CN" dirty="0"/>
          </a:p>
          <a:p>
            <a:pPr lvl="1"/>
            <a:r>
              <a:rPr lang="zh-CN" altLang="en-US" dirty="0"/>
              <a:t>多边平台</a:t>
            </a:r>
            <a:r>
              <a:rPr lang="en-US" altLang="zh-CN" dirty="0"/>
              <a:t>/</a:t>
            </a:r>
            <a:r>
              <a:rPr lang="zh-CN" altLang="en-US" dirty="0"/>
              <a:t>市场（</a:t>
            </a:r>
            <a:r>
              <a:rPr lang="en-US" altLang="zh-CN" dirty="0"/>
              <a:t>multi-sided platforms/markets</a:t>
            </a:r>
            <a:r>
              <a:rPr lang="zh-CN" altLang="en-US" dirty="0"/>
              <a:t>）：大型互联网平台，例如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</a:p>
        </p:txBody>
      </p:sp>
    </p:spTree>
    <p:extLst>
      <p:ext uri="{BB962C8B-B14F-4D97-AF65-F5344CB8AC3E}">
        <p14:creationId xmlns:p14="http://schemas.microsoft.com/office/powerpoint/2010/main" val="52862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0C61-D576-42ED-8F62-7D969343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总结：客户细分 </a:t>
            </a:r>
            <a:r>
              <a:rPr lang="en-US" altLang="zh-CN" dirty="0"/>
              <a:t>Customer Segments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E7589-D8BD-46B7-AC05-66AD9296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1825625"/>
            <a:ext cx="8557592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一家企业想要获得的和期望服务的不同的目标人群和机构</a:t>
            </a:r>
            <a:endParaRPr lang="en-US" altLang="zh-CN" dirty="0"/>
          </a:p>
          <a:p>
            <a:pPr lvl="1"/>
            <a:r>
              <a:rPr lang="zh-CN" altLang="en-US" b="1" dirty="0"/>
              <a:t>细分条件：需求催生新供给、需要新分销渠道和客户关系类型、产生的利润率不同、愿意为某方面的特殊改进买单</a:t>
            </a:r>
            <a:endParaRPr lang="en-US" altLang="zh-CN" b="1" dirty="0"/>
          </a:p>
          <a:p>
            <a:pPr lvl="1"/>
            <a:r>
              <a:rPr lang="zh-CN" altLang="en-US" b="1" dirty="0"/>
              <a:t>需要谨慎处理客户的细分与取舍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划分方式举例</a:t>
            </a:r>
            <a:endParaRPr lang="en-US" altLang="zh-CN" dirty="0"/>
          </a:p>
          <a:p>
            <a:pPr lvl="1"/>
            <a:r>
              <a:rPr lang="zh-CN" altLang="en-US" b="1" dirty="0"/>
              <a:t>大众市场（</a:t>
            </a:r>
            <a:r>
              <a:rPr lang="en-US" altLang="zh-CN" b="1" dirty="0"/>
              <a:t>mass market</a:t>
            </a:r>
            <a:r>
              <a:rPr lang="zh-CN" altLang="en-US" b="1" dirty="0"/>
              <a:t>）</a:t>
            </a:r>
            <a:r>
              <a:rPr lang="zh-CN" altLang="en-US" dirty="0"/>
              <a:t>消费电子、大型零售商</a:t>
            </a:r>
            <a:r>
              <a:rPr lang="zh-CN" altLang="en-US" b="1" dirty="0">
                <a:solidFill>
                  <a:srgbClr val="00B0F0"/>
                </a:solidFill>
              </a:rPr>
              <a:t>（找人群共性）</a:t>
            </a:r>
            <a:endParaRPr lang="en-US" altLang="zh-CN" dirty="0"/>
          </a:p>
          <a:p>
            <a:pPr lvl="1"/>
            <a:r>
              <a:rPr lang="zh-CN" altLang="en-US" b="1" dirty="0"/>
              <a:t>小众市场（</a:t>
            </a:r>
            <a:r>
              <a:rPr lang="en-US" altLang="zh-CN" b="1" dirty="0"/>
              <a:t>niche market</a:t>
            </a:r>
            <a:r>
              <a:rPr lang="zh-CN" altLang="en-US" b="1" dirty="0"/>
              <a:t>）</a:t>
            </a:r>
            <a:r>
              <a:rPr lang="zh-CN" altLang="en-US" dirty="0"/>
              <a:t>：产业链上的供应商</a:t>
            </a:r>
            <a:r>
              <a:rPr lang="en-US" altLang="zh-CN" dirty="0"/>
              <a:t>-</a:t>
            </a:r>
            <a:r>
              <a:rPr lang="zh-CN" altLang="en-US" dirty="0"/>
              <a:t>采购商</a:t>
            </a:r>
            <a:r>
              <a:rPr lang="zh-CN" altLang="en-US" b="1" dirty="0">
                <a:solidFill>
                  <a:srgbClr val="00B0F0"/>
                </a:solidFill>
              </a:rPr>
              <a:t>（强业务特征）</a:t>
            </a:r>
            <a:endParaRPr lang="en-US" altLang="zh-CN" dirty="0"/>
          </a:p>
          <a:p>
            <a:pPr lvl="1"/>
            <a:r>
              <a:rPr lang="zh-CN" altLang="en-US" b="1" dirty="0"/>
              <a:t>求同存异的客户群体（</a:t>
            </a:r>
            <a:r>
              <a:rPr lang="en-US" altLang="zh-CN" b="1" dirty="0"/>
              <a:t>segmented</a:t>
            </a:r>
            <a:r>
              <a:rPr lang="zh-CN" altLang="en-US" b="1" dirty="0"/>
              <a:t>）</a:t>
            </a:r>
            <a:r>
              <a:rPr lang="zh-CN" altLang="en-US" dirty="0"/>
              <a:t>：各类产品线、诺基亚</a:t>
            </a:r>
            <a:r>
              <a:rPr lang="zh-CN" altLang="en-US" b="1" dirty="0">
                <a:solidFill>
                  <a:srgbClr val="00B0F0"/>
                </a:solidFill>
              </a:rPr>
              <a:t>（某业务下基于客户共性的细分）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多元化客户群体（</a:t>
            </a:r>
            <a:r>
              <a:rPr lang="en-US" altLang="zh-CN" b="1" dirty="0"/>
              <a:t>diversified</a:t>
            </a:r>
            <a:r>
              <a:rPr lang="zh-CN" altLang="en-US" b="1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3M</a:t>
            </a:r>
            <a:r>
              <a:rPr lang="zh-CN" altLang="en-US" dirty="0"/>
              <a:t>、</a:t>
            </a:r>
            <a:r>
              <a:rPr lang="en-US" altLang="zh-CN" dirty="0"/>
              <a:t>YAMAHA</a:t>
            </a:r>
            <a:r>
              <a:rPr lang="zh-CN" altLang="en-US" dirty="0"/>
              <a:t>、</a:t>
            </a:r>
            <a:r>
              <a:rPr lang="en-US" altLang="zh-CN" dirty="0"/>
              <a:t>AMAZON/</a:t>
            </a:r>
            <a:r>
              <a:rPr lang="zh-CN" altLang="en-US" dirty="0"/>
              <a:t>阿里、</a:t>
            </a:r>
            <a:r>
              <a:rPr lang="en-US" altLang="zh-CN" dirty="0"/>
              <a:t>SAMSUNG</a:t>
            </a:r>
            <a:r>
              <a:rPr lang="zh-CN" altLang="en-US" dirty="0"/>
              <a:t>、华为</a:t>
            </a:r>
            <a:r>
              <a:rPr lang="zh-CN" altLang="en-US" b="1" dirty="0">
                <a:solidFill>
                  <a:srgbClr val="00B0F0"/>
                </a:solidFill>
              </a:rPr>
              <a:t>（垄断地位、技术领先与外拓、团队能力与开拓意识强）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/>
              <a:t>多边平台</a:t>
            </a:r>
            <a:r>
              <a:rPr lang="en-US" altLang="zh-CN" b="1" dirty="0"/>
              <a:t>/</a:t>
            </a:r>
            <a:r>
              <a:rPr lang="zh-CN" altLang="en-US" b="1" dirty="0"/>
              <a:t>市场（</a:t>
            </a:r>
            <a:r>
              <a:rPr lang="en-US" altLang="zh-CN" b="1" dirty="0"/>
              <a:t>multi-sided platforms/markets</a:t>
            </a:r>
            <a:r>
              <a:rPr lang="zh-CN" altLang="en-US" b="1" dirty="0"/>
              <a:t>）</a:t>
            </a:r>
            <a:r>
              <a:rPr lang="zh-CN" altLang="en-US" dirty="0"/>
              <a:t>：大型互联网平台、</a:t>
            </a:r>
            <a:r>
              <a:rPr lang="en-US" altLang="zh-CN" dirty="0"/>
              <a:t>B</a:t>
            </a:r>
            <a:r>
              <a:rPr lang="zh-CN" altLang="en-US" dirty="0"/>
              <a:t>站</a:t>
            </a:r>
            <a:r>
              <a:rPr lang="zh-CN" altLang="en-US" b="1" dirty="0">
                <a:solidFill>
                  <a:srgbClr val="00B0F0"/>
                </a:solidFill>
              </a:rPr>
              <a:t>（大流量、上升为生活方式的使用习惯，多种收益流的平衡与补贴）</a:t>
            </a:r>
          </a:p>
        </p:txBody>
      </p:sp>
    </p:spTree>
    <p:extLst>
      <p:ext uri="{BB962C8B-B14F-4D97-AF65-F5344CB8AC3E}">
        <p14:creationId xmlns:p14="http://schemas.microsoft.com/office/powerpoint/2010/main" val="35360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441" y="166998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" y="643926"/>
            <a:ext cx="8835887" cy="612462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为某一客户群体提供能为其创造价值的产品和服务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解决客户的问题或满足其需求，使其选择一家而放弃另一家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一家公司为特定客户群体提供的利益集合或组合</a:t>
            </a:r>
            <a:endParaRPr lang="en-US" altLang="zh-CN" dirty="0"/>
          </a:p>
          <a:p>
            <a:pPr lvl="1"/>
            <a:r>
              <a:rPr lang="zh-CN" altLang="en-US" dirty="0"/>
              <a:t>创新性的、革命性的产品或服务 </a:t>
            </a:r>
            <a:r>
              <a:rPr lang="en-US" altLang="zh-CN" dirty="0"/>
              <a:t>VS </a:t>
            </a:r>
            <a:r>
              <a:rPr lang="zh-CN" altLang="en-US" dirty="0"/>
              <a:t>既有产品或服务</a:t>
            </a:r>
            <a:r>
              <a:rPr lang="en-US" altLang="zh-CN" dirty="0"/>
              <a:t>+</a:t>
            </a:r>
            <a:r>
              <a:rPr lang="zh-CN" altLang="en-US" dirty="0"/>
              <a:t>新特点或属性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有益于价值创造的因素罗列（部分）</a:t>
            </a:r>
            <a:endParaRPr lang="en-US" altLang="zh-CN" dirty="0"/>
          </a:p>
          <a:p>
            <a:pPr lvl="1"/>
            <a:r>
              <a:rPr lang="zh-CN" altLang="en-US" dirty="0"/>
              <a:t>创新 </a:t>
            </a:r>
            <a:r>
              <a:rPr lang="en-US" altLang="zh-CN" dirty="0"/>
              <a:t>newness</a:t>
            </a:r>
            <a:r>
              <a:rPr lang="zh-CN" altLang="en-US" dirty="0"/>
              <a:t>：满足</a:t>
            </a:r>
            <a:r>
              <a:rPr lang="zh-CN" altLang="en-US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dirty="0"/>
              <a:t>，可以是非技术创新的</a:t>
            </a:r>
            <a:endParaRPr lang="en-US" altLang="zh-CN" dirty="0"/>
          </a:p>
          <a:p>
            <a:pPr lvl="1"/>
            <a:r>
              <a:rPr lang="zh-CN" altLang="en-US" dirty="0"/>
              <a:t>性能 </a:t>
            </a:r>
            <a:r>
              <a:rPr lang="en-US" altLang="zh-CN" dirty="0"/>
              <a:t>performance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机与显卡（摩尔定律，</a:t>
            </a:r>
            <a:r>
              <a:rPr lang="en-US" altLang="zh-CN" dirty="0" err="1"/>
              <a:t>xp</a:t>
            </a:r>
            <a:r>
              <a:rPr lang="zh-CN" altLang="en-US" dirty="0"/>
              <a:t>与</a:t>
            </a:r>
            <a:r>
              <a:rPr lang="en-US" altLang="zh-CN" dirty="0"/>
              <a:t>vista</a:t>
            </a:r>
            <a:r>
              <a:rPr lang="zh-CN" altLang="en-US" dirty="0"/>
              <a:t>，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win8</a:t>
            </a:r>
            <a:r>
              <a:rPr lang="zh-CN" altLang="en-US" dirty="0"/>
              <a:t>），智能手机</a:t>
            </a:r>
            <a:endParaRPr lang="en-US" altLang="zh-CN" dirty="0"/>
          </a:p>
          <a:p>
            <a:pPr lvl="1"/>
            <a:r>
              <a:rPr lang="zh-CN" altLang="en-US" dirty="0"/>
              <a:t>保姆式</a:t>
            </a:r>
            <a:r>
              <a:rPr lang="en-US" altLang="zh-CN" dirty="0"/>
              <a:t>/</a:t>
            </a:r>
            <a:r>
              <a:rPr lang="zh-CN" altLang="en-US" dirty="0"/>
              <a:t>一站式服务</a:t>
            </a:r>
            <a:r>
              <a:rPr lang="en-US" altLang="zh-CN" dirty="0"/>
              <a:t> getting the job done</a:t>
            </a:r>
            <a:r>
              <a:rPr lang="zh-CN" altLang="en-US" dirty="0"/>
              <a:t>：飞机引擎维护、咨询公司、</a:t>
            </a:r>
            <a:r>
              <a:rPr lang="en-US" altLang="zh-CN" dirty="0"/>
              <a:t>BOT</a:t>
            </a:r>
            <a:r>
              <a:rPr lang="zh-CN" altLang="en-US" dirty="0"/>
              <a:t>工程（总包</a:t>
            </a:r>
            <a:r>
              <a:rPr lang="en-US" altLang="zh-CN" dirty="0"/>
              <a:t>-</a:t>
            </a:r>
            <a:r>
              <a:rPr lang="zh-CN" altLang="en-US" dirty="0"/>
              <a:t>交钥匙）</a:t>
            </a:r>
            <a:endParaRPr lang="en-US" altLang="zh-CN" dirty="0"/>
          </a:p>
          <a:p>
            <a:pPr lvl="1"/>
            <a:r>
              <a:rPr lang="zh-CN" altLang="en-US" dirty="0"/>
              <a:t>定制 </a:t>
            </a:r>
            <a:r>
              <a:rPr lang="en-US" altLang="zh-CN" dirty="0"/>
              <a:t>customization</a:t>
            </a:r>
            <a:r>
              <a:rPr lang="zh-CN" altLang="en-US" dirty="0"/>
              <a:t>：大规模定制（众筹，联名款）与客户参与创造（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，用户社区）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design</a:t>
            </a:r>
            <a:r>
              <a:rPr lang="zh-CN" altLang="en-US" dirty="0"/>
              <a:t>：时尚（施华洛世奇）、消费电子产品（苹果、索尼大法、锤子手机）</a:t>
            </a:r>
            <a:endParaRPr lang="en-US" altLang="zh-CN" i="1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/</a:t>
            </a:r>
            <a:r>
              <a:rPr lang="zh-CN" altLang="en-US" dirty="0"/>
              <a:t>地位</a:t>
            </a:r>
            <a:r>
              <a:rPr lang="en-US" altLang="zh-CN" dirty="0"/>
              <a:t> brand/ status</a:t>
            </a:r>
            <a:r>
              <a:rPr lang="zh-CN" altLang="en-US" dirty="0"/>
              <a:t>：奢侈品（机械手表、名牌包）、潮牌（球鞋、</a:t>
            </a:r>
            <a:r>
              <a:rPr lang="en-US" altLang="zh-CN" dirty="0"/>
              <a:t>Hip-Hop</a:t>
            </a:r>
            <a:r>
              <a:rPr lang="zh-CN" altLang="en-US" dirty="0"/>
              <a:t>）、游戏等级</a:t>
            </a:r>
            <a:endParaRPr lang="en-US" altLang="zh-CN" dirty="0"/>
          </a:p>
          <a:p>
            <a:pPr lvl="1"/>
            <a:r>
              <a:rPr lang="zh-CN" altLang="en-US" dirty="0"/>
              <a:t>价格 </a:t>
            </a:r>
            <a:r>
              <a:rPr lang="en-US" altLang="zh-CN" dirty="0"/>
              <a:t>price</a:t>
            </a:r>
            <a:r>
              <a:rPr lang="zh-CN" altLang="en-US" dirty="0"/>
              <a:t>：廉价航空，小（</a:t>
            </a:r>
            <a:r>
              <a:rPr lang="en-US" altLang="zh-CN" dirty="0" err="1"/>
              <a:t>hong</a:t>
            </a:r>
            <a:r>
              <a:rPr lang="zh-CN" altLang="en-US" dirty="0"/>
              <a:t>）米（</a:t>
            </a:r>
            <a:r>
              <a:rPr lang="en-US" altLang="zh-CN" dirty="0"/>
              <a:t>mi</a:t>
            </a:r>
            <a:r>
              <a:rPr lang="zh-CN" altLang="en-US" dirty="0"/>
              <a:t>），免费经济（羊毛出在猪身上，抢红包）</a:t>
            </a:r>
            <a:endParaRPr lang="en-US" altLang="zh-CN" dirty="0"/>
          </a:p>
          <a:p>
            <a:pPr lvl="1"/>
            <a:r>
              <a:rPr lang="zh-CN" altLang="en-US" dirty="0"/>
              <a:t>缩减成本 </a:t>
            </a:r>
            <a:r>
              <a:rPr lang="en-US" altLang="zh-CN" dirty="0"/>
              <a:t>cost reduction</a:t>
            </a:r>
            <a:r>
              <a:rPr lang="zh-CN" altLang="en-US" dirty="0"/>
              <a:t>：服务外包（编程，房产销售）</a:t>
            </a:r>
            <a:endParaRPr lang="en-US" altLang="zh-CN" dirty="0"/>
          </a:p>
          <a:p>
            <a:pPr lvl="1"/>
            <a:r>
              <a:rPr lang="zh-CN" altLang="en-US" dirty="0"/>
              <a:t>风险控制 </a:t>
            </a:r>
            <a:r>
              <a:rPr lang="en-US" altLang="zh-CN" dirty="0"/>
              <a:t>risk reduction</a:t>
            </a:r>
            <a:r>
              <a:rPr lang="zh-CN" altLang="en-US" dirty="0"/>
              <a:t>：保险，额外保障服务</a:t>
            </a:r>
            <a:endParaRPr lang="en-US" altLang="zh-CN" dirty="0"/>
          </a:p>
          <a:p>
            <a:pPr lvl="1"/>
            <a:r>
              <a:rPr lang="zh-CN" altLang="en-US" dirty="0"/>
              <a:t>可获得性 </a:t>
            </a:r>
            <a:r>
              <a:rPr lang="en-US" altLang="zh-CN" dirty="0"/>
              <a:t>accessibility</a:t>
            </a:r>
            <a:r>
              <a:rPr lang="zh-CN" altLang="en-US" dirty="0"/>
              <a:t>：共（</a:t>
            </a:r>
            <a:r>
              <a:rPr lang="en-US" altLang="zh-CN" dirty="0"/>
              <a:t>fen</a:t>
            </a:r>
            <a:r>
              <a:rPr lang="zh-CN" altLang="en-US" dirty="0"/>
              <a:t>）享（</a:t>
            </a:r>
            <a:r>
              <a:rPr lang="en-US" altLang="zh-CN" dirty="0" err="1"/>
              <a:t>shi</a:t>
            </a:r>
            <a:r>
              <a:rPr lang="zh-CN" altLang="en-US" dirty="0"/>
              <a:t>）经（</a:t>
            </a:r>
            <a:r>
              <a:rPr lang="en-US" altLang="zh-CN" dirty="0" err="1"/>
              <a:t>zu</a:t>
            </a:r>
            <a:r>
              <a:rPr lang="zh-CN" altLang="en-US" dirty="0"/>
              <a:t>）济（</a:t>
            </a:r>
            <a:r>
              <a:rPr lang="en-US" altLang="zh-CN" dirty="0" err="1"/>
              <a:t>lin</a:t>
            </a:r>
            <a:r>
              <a:rPr lang="zh-CN" altLang="en-US" dirty="0"/>
              <a:t>），共同基金（股票与货币基金），</a:t>
            </a:r>
            <a:r>
              <a:rPr lang="zh-CN" altLang="en-US" i="1" dirty="0"/>
              <a:t>孤独的美食家五郎</a:t>
            </a:r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定制</a:t>
            </a:r>
            <a:r>
              <a:rPr lang="en-US" altLang="zh-CN" dirty="0"/>
              <a:t>+</a:t>
            </a:r>
            <a:r>
              <a:rPr lang="zh-CN" altLang="en-US" dirty="0"/>
              <a:t>一站式服务</a:t>
            </a:r>
            <a:r>
              <a:rPr lang="en-US" altLang="zh-CN" dirty="0"/>
              <a:t>+</a:t>
            </a:r>
            <a:r>
              <a:rPr lang="zh-CN" altLang="en-US" dirty="0"/>
              <a:t>设计）</a:t>
            </a:r>
            <a:endParaRPr lang="en-US" altLang="zh-CN" dirty="0"/>
          </a:p>
          <a:p>
            <a:pPr lvl="1"/>
            <a:r>
              <a:rPr lang="zh-CN" altLang="en-US" dirty="0"/>
              <a:t>便利性</a:t>
            </a:r>
            <a:r>
              <a:rPr lang="en-US" altLang="zh-CN" dirty="0"/>
              <a:t>/</a:t>
            </a:r>
            <a:r>
              <a:rPr lang="zh-CN" altLang="en-US" dirty="0"/>
              <a:t>实用性 </a:t>
            </a:r>
            <a:r>
              <a:rPr lang="en-US" altLang="zh-CN" dirty="0"/>
              <a:t>convenience/ usability</a:t>
            </a:r>
            <a:r>
              <a:rPr lang="zh-CN" altLang="en-US" dirty="0"/>
              <a:t>：苹果音乐商店、云计算（网盘、服务器、游戏）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上述因素往往会重叠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定制、设计与品牌地位（小团体认同）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一站式服务与风险控制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F0"/>
                </a:solidFill>
              </a:rPr>
              <a:t>缩减成本、可获得性与便利性等</a:t>
            </a:r>
            <a:endParaRPr lang="en-US" alt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717E8-E1E8-4CD6-A592-7E2048E2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641"/>
            <a:ext cx="7886700" cy="4769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总结：价值主张 </a:t>
            </a:r>
            <a:r>
              <a:rPr lang="en-US" altLang="zh-CN" dirty="0"/>
              <a:t>Value Proposition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2BEC0-E296-404C-92F1-76C27605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745436"/>
            <a:ext cx="8925339" cy="604299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为某一客户群体提供能为其创造价值的产品和服务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解决客户的问题或满足其需求，</a:t>
            </a:r>
            <a:r>
              <a:rPr lang="zh-CN" altLang="en-US" b="1" dirty="0">
                <a:solidFill>
                  <a:srgbClr val="FF0000"/>
                </a:solidFill>
              </a:rPr>
              <a:t>使其选择一家而放弃另一家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一家公司为特定客户群体提供的利益集合或组合</a:t>
            </a:r>
            <a:endParaRPr lang="en-US" altLang="zh-CN" b="1" dirty="0">
              <a:solidFill>
                <a:srgbClr val="00B0F0"/>
              </a:solidFill>
            </a:endParaRPr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创新性的、革命性的产品或服务 </a:t>
            </a:r>
            <a:r>
              <a:rPr lang="en-US" altLang="zh-CN" b="1" dirty="0">
                <a:solidFill>
                  <a:srgbClr val="00B0F0"/>
                </a:solidFill>
              </a:rPr>
              <a:t>VS </a:t>
            </a:r>
            <a:r>
              <a:rPr lang="zh-CN" altLang="en-US" b="1" dirty="0">
                <a:solidFill>
                  <a:srgbClr val="00B0F0"/>
                </a:solidFill>
              </a:rPr>
              <a:t>既有产品或服务</a:t>
            </a:r>
            <a:r>
              <a:rPr lang="en-US" altLang="zh-CN" b="1" dirty="0">
                <a:solidFill>
                  <a:srgbClr val="00B0F0"/>
                </a:solidFill>
              </a:rPr>
              <a:t>+</a:t>
            </a:r>
            <a:r>
              <a:rPr lang="zh-CN" altLang="en-US" b="1" dirty="0">
                <a:solidFill>
                  <a:srgbClr val="00B0F0"/>
                </a:solidFill>
              </a:rPr>
              <a:t>新特点或属性</a:t>
            </a:r>
            <a:endParaRPr lang="en-US" altLang="zh-CN" b="1" dirty="0">
              <a:solidFill>
                <a:srgbClr val="00B0F0"/>
              </a:solidFill>
            </a:endParaRPr>
          </a:p>
          <a:p>
            <a:endParaRPr lang="en-US" altLang="zh-CN" sz="100" dirty="0"/>
          </a:p>
          <a:p>
            <a:r>
              <a:rPr lang="zh-CN" altLang="en-US" dirty="0"/>
              <a:t>有益于价值创造的因素罗列（部分）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B0F0"/>
                </a:solidFill>
              </a:rPr>
              <a:t>创新 </a:t>
            </a:r>
            <a:r>
              <a:rPr lang="en-US" altLang="zh-CN" b="1" dirty="0">
                <a:solidFill>
                  <a:srgbClr val="00B0F0"/>
                </a:solidFill>
              </a:rPr>
              <a:t>newness</a:t>
            </a:r>
            <a:r>
              <a:rPr lang="zh-CN" altLang="en-US" b="1" dirty="0">
                <a:solidFill>
                  <a:srgbClr val="00B0F0"/>
                </a:solidFill>
              </a:rPr>
              <a:t>：</a:t>
            </a:r>
            <a:r>
              <a:rPr lang="zh-CN" altLang="en-US" dirty="0"/>
              <a:t>满足</a:t>
            </a:r>
            <a:r>
              <a:rPr lang="zh-CN" altLang="en-US" b="1" dirty="0">
                <a:solidFill>
                  <a:srgbClr val="FF0000"/>
                </a:solidFill>
              </a:rPr>
              <a:t>客户未曾察觉全新需求（没有类似产品的）</a:t>
            </a:r>
            <a:r>
              <a:rPr lang="zh-CN" altLang="en-US" dirty="0"/>
              <a:t>，可以是非技术创新的</a:t>
            </a:r>
            <a:endParaRPr lang="en-US" altLang="zh-CN" dirty="0"/>
          </a:p>
          <a:p>
            <a:pPr lvl="1"/>
            <a:r>
              <a:rPr lang="zh-CN" altLang="en-US" dirty="0"/>
              <a:t>性能 </a:t>
            </a:r>
            <a:r>
              <a:rPr lang="en-US" altLang="zh-CN" dirty="0"/>
              <a:t>performance</a:t>
            </a:r>
            <a:r>
              <a:rPr lang="zh-CN" altLang="en-US" dirty="0"/>
              <a:t>：</a:t>
            </a:r>
            <a:r>
              <a:rPr lang="en-US" altLang="zh-CN" dirty="0"/>
              <a:t>PC</a:t>
            </a:r>
            <a:r>
              <a:rPr lang="zh-CN" altLang="en-US" dirty="0"/>
              <a:t>机与显卡（摩尔定律，</a:t>
            </a:r>
            <a:r>
              <a:rPr lang="en-US" altLang="zh-CN" dirty="0" err="1"/>
              <a:t>xp</a:t>
            </a:r>
            <a:r>
              <a:rPr lang="zh-CN" altLang="en-US" dirty="0"/>
              <a:t>与</a:t>
            </a:r>
            <a:r>
              <a:rPr lang="en-US" altLang="zh-CN" dirty="0"/>
              <a:t>vista</a:t>
            </a:r>
            <a:r>
              <a:rPr lang="zh-CN" altLang="en-US" dirty="0"/>
              <a:t>，</a:t>
            </a:r>
            <a:r>
              <a:rPr lang="en-US" altLang="zh-CN" dirty="0"/>
              <a:t>win7</a:t>
            </a:r>
            <a:r>
              <a:rPr lang="zh-CN" altLang="en-US" dirty="0"/>
              <a:t>与</a:t>
            </a:r>
            <a:r>
              <a:rPr lang="en-US" altLang="zh-CN" dirty="0"/>
              <a:t>win8</a:t>
            </a:r>
            <a:r>
              <a:rPr lang="zh-CN" altLang="en-US" dirty="0"/>
              <a:t>），智能手机</a:t>
            </a:r>
            <a:endParaRPr lang="en-US" altLang="zh-CN" dirty="0"/>
          </a:p>
          <a:p>
            <a:pPr lvl="1"/>
            <a:r>
              <a:rPr lang="zh-CN" altLang="en-US" dirty="0"/>
              <a:t>定制 </a:t>
            </a:r>
            <a:r>
              <a:rPr lang="en-US" altLang="zh-CN" dirty="0"/>
              <a:t>customization</a:t>
            </a:r>
            <a:r>
              <a:rPr lang="zh-CN" altLang="en-US" dirty="0"/>
              <a:t>：大规模定制（众筹，联名款）与客户参与创造（</a:t>
            </a:r>
            <a:r>
              <a:rPr lang="en-US" altLang="zh-CN" dirty="0"/>
              <a:t>MIUI</a:t>
            </a:r>
            <a:r>
              <a:rPr lang="zh-CN" altLang="en-US" dirty="0"/>
              <a:t>，</a:t>
            </a:r>
            <a:r>
              <a:rPr lang="en-US" altLang="zh-CN" dirty="0"/>
              <a:t>UGC</a:t>
            </a:r>
            <a:r>
              <a:rPr lang="zh-CN" altLang="en-US" dirty="0"/>
              <a:t>，用户社区）</a:t>
            </a:r>
            <a:endParaRPr lang="en-US" altLang="zh-CN" dirty="0"/>
          </a:p>
          <a:p>
            <a:pPr lvl="1"/>
            <a:r>
              <a:rPr lang="zh-CN" altLang="en-US" dirty="0"/>
              <a:t>保姆式</a:t>
            </a:r>
            <a:r>
              <a:rPr lang="en-US" altLang="zh-CN" dirty="0"/>
              <a:t>/</a:t>
            </a:r>
            <a:r>
              <a:rPr lang="zh-CN" altLang="en-US" dirty="0"/>
              <a:t>一站式服务</a:t>
            </a:r>
            <a:r>
              <a:rPr lang="en-US" altLang="zh-CN" dirty="0"/>
              <a:t> getting the job done</a:t>
            </a:r>
            <a:r>
              <a:rPr lang="zh-CN" altLang="en-US" dirty="0"/>
              <a:t>：飞机引擎维护、咨询公司、</a:t>
            </a:r>
            <a:r>
              <a:rPr lang="en-US" altLang="zh-CN" dirty="0"/>
              <a:t>BOT</a:t>
            </a:r>
            <a:r>
              <a:rPr lang="zh-CN" altLang="en-US" dirty="0"/>
              <a:t>工程（总包</a:t>
            </a:r>
            <a:r>
              <a:rPr lang="en-US" altLang="zh-CN" dirty="0"/>
              <a:t>-</a:t>
            </a:r>
            <a:r>
              <a:rPr lang="zh-CN" altLang="en-US" dirty="0"/>
              <a:t>交钥匙）</a:t>
            </a:r>
            <a:endParaRPr lang="en-US" altLang="zh-CN" dirty="0"/>
          </a:p>
          <a:p>
            <a:pPr lvl="1"/>
            <a:r>
              <a:rPr lang="zh-CN" altLang="en-US" dirty="0"/>
              <a:t>设计 </a:t>
            </a:r>
            <a:r>
              <a:rPr lang="en-US" altLang="zh-CN" dirty="0"/>
              <a:t>design</a:t>
            </a:r>
            <a:r>
              <a:rPr lang="zh-CN" altLang="en-US" dirty="0"/>
              <a:t>：时尚（施华洛世奇）、消费电子产品（苹果、索尼大法、锤子手机）</a:t>
            </a:r>
            <a:endParaRPr lang="en-US" altLang="zh-CN" i="1" dirty="0"/>
          </a:p>
          <a:p>
            <a:pPr lvl="1"/>
            <a:r>
              <a:rPr lang="zh-CN" altLang="en-US" dirty="0"/>
              <a:t>品牌</a:t>
            </a:r>
            <a:r>
              <a:rPr lang="en-US" altLang="zh-CN" dirty="0"/>
              <a:t>/</a:t>
            </a:r>
            <a:r>
              <a:rPr lang="zh-CN" altLang="en-US" dirty="0"/>
              <a:t>地位</a:t>
            </a:r>
            <a:r>
              <a:rPr lang="en-US" altLang="zh-CN" dirty="0"/>
              <a:t> brand/ status</a:t>
            </a:r>
            <a:r>
              <a:rPr lang="zh-CN" altLang="en-US" dirty="0"/>
              <a:t>：奢侈品（机械手表、名牌包）、潮牌（球鞋、</a:t>
            </a:r>
            <a:r>
              <a:rPr lang="en-US" altLang="zh-CN" dirty="0"/>
              <a:t>Hip-Hop</a:t>
            </a:r>
            <a:r>
              <a:rPr lang="zh-CN" altLang="en-US" dirty="0"/>
              <a:t>）、游戏等级</a:t>
            </a:r>
            <a:endParaRPr lang="en-US" altLang="zh-CN" dirty="0"/>
          </a:p>
          <a:p>
            <a:pPr lvl="1"/>
            <a:r>
              <a:rPr lang="zh-CN" altLang="en-US" dirty="0"/>
              <a:t>价格 </a:t>
            </a:r>
            <a:r>
              <a:rPr lang="en-US" altLang="zh-CN" dirty="0"/>
              <a:t>price</a:t>
            </a:r>
            <a:r>
              <a:rPr lang="zh-CN" altLang="en-US" dirty="0"/>
              <a:t>：廉价航空，小（</a:t>
            </a:r>
            <a:r>
              <a:rPr lang="en-US" altLang="zh-CN" dirty="0" err="1"/>
              <a:t>hong</a:t>
            </a:r>
            <a:r>
              <a:rPr lang="zh-CN" altLang="en-US" dirty="0"/>
              <a:t>）米（</a:t>
            </a:r>
            <a:r>
              <a:rPr lang="en-US" altLang="zh-CN" dirty="0"/>
              <a:t>mi</a:t>
            </a:r>
            <a:r>
              <a:rPr lang="zh-CN" altLang="en-US" dirty="0"/>
              <a:t>），免费经济（羊毛出在猪身上，抢红包）</a:t>
            </a:r>
            <a:endParaRPr lang="en-US" altLang="zh-CN" dirty="0"/>
          </a:p>
          <a:p>
            <a:pPr lvl="1"/>
            <a:r>
              <a:rPr lang="zh-CN" altLang="en-US" dirty="0"/>
              <a:t>缩减成本 </a:t>
            </a:r>
            <a:r>
              <a:rPr lang="en-US" altLang="zh-CN" dirty="0"/>
              <a:t>cost reduction</a:t>
            </a:r>
            <a:r>
              <a:rPr lang="zh-CN" altLang="en-US" dirty="0"/>
              <a:t>：服务外包（编程，房产销售）</a:t>
            </a:r>
            <a:endParaRPr lang="en-US" altLang="zh-CN" dirty="0"/>
          </a:p>
          <a:p>
            <a:pPr lvl="1"/>
            <a:r>
              <a:rPr lang="zh-CN" altLang="en-US" dirty="0"/>
              <a:t>风险控制 </a:t>
            </a:r>
            <a:r>
              <a:rPr lang="en-US" altLang="zh-CN" dirty="0"/>
              <a:t>risk reduction</a:t>
            </a:r>
            <a:r>
              <a:rPr lang="zh-CN" altLang="en-US" dirty="0"/>
              <a:t>：保险，额外保障服务</a:t>
            </a:r>
            <a:endParaRPr lang="en-US" altLang="zh-CN" dirty="0"/>
          </a:p>
          <a:p>
            <a:pPr lvl="1"/>
            <a:r>
              <a:rPr lang="zh-CN" altLang="en-US" dirty="0"/>
              <a:t>可获得性 </a:t>
            </a:r>
            <a:r>
              <a:rPr lang="en-US" altLang="zh-CN" dirty="0"/>
              <a:t>accessibility</a:t>
            </a:r>
            <a:r>
              <a:rPr lang="zh-CN" altLang="en-US" dirty="0"/>
              <a:t>：共（</a:t>
            </a:r>
            <a:r>
              <a:rPr lang="en-US" altLang="zh-CN" dirty="0"/>
              <a:t>fen</a:t>
            </a:r>
            <a:r>
              <a:rPr lang="zh-CN" altLang="en-US" dirty="0"/>
              <a:t>）享（</a:t>
            </a:r>
            <a:r>
              <a:rPr lang="en-US" altLang="zh-CN" dirty="0" err="1"/>
              <a:t>shi</a:t>
            </a:r>
            <a:r>
              <a:rPr lang="zh-CN" altLang="en-US" dirty="0"/>
              <a:t>）经（</a:t>
            </a:r>
            <a:r>
              <a:rPr lang="en-US" altLang="zh-CN" dirty="0" err="1"/>
              <a:t>zu</a:t>
            </a:r>
            <a:r>
              <a:rPr lang="zh-CN" altLang="en-US" dirty="0"/>
              <a:t>）济（</a:t>
            </a:r>
            <a:r>
              <a:rPr lang="en-US" altLang="zh-CN" dirty="0" err="1"/>
              <a:t>lin</a:t>
            </a:r>
            <a:r>
              <a:rPr lang="zh-CN" altLang="en-US" dirty="0"/>
              <a:t>），共同基金（股票与货币基金），孤独的美食家五郎（</a:t>
            </a:r>
            <a:r>
              <a:rPr lang="en-US" altLang="zh-CN" dirty="0"/>
              <a:t>+</a:t>
            </a:r>
            <a:r>
              <a:rPr lang="zh-CN" altLang="en-US" dirty="0"/>
              <a:t>定制</a:t>
            </a:r>
            <a:r>
              <a:rPr lang="en-US" altLang="zh-CN" dirty="0"/>
              <a:t>+</a:t>
            </a:r>
            <a:r>
              <a:rPr lang="zh-CN" altLang="en-US" dirty="0"/>
              <a:t>一站式服务</a:t>
            </a:r>
            <a:r>
              <a:rPr lang="en-US" altLang="zh-CN" dirty="0"/>
              <a:t>+</a:t>
            </a:r>
            <a:r>
              <a:rPr lang="zh-CN" altLang="en-US" dirty="0"/>
              <a:t>设计）</a:t>
            </a:r>
            <a:endParaRPr lang="en-US" altLang="zh-CN" dirty="0"/>
          </a:p>
          <a:p>
            <a:pPr lvl="1"/>
            <a:r>
              <a:rPr lang="zh-CN" altLang="en-US" dirty="0"/>
              <a:t>便利性</a:t>
            </a:r>
            <a:r>
              <a:rPr lang="en-US" altLang="zh-CN" dirty="0"/>
              <a:t>/</a:t>
            </a:r>
            <a:r>
              <a:rPr lang="zh-CN" altLang="en-US" dirty="0"/>
              <a:t>实用性 </a:t>
            </a:r>
            <a:r>
              <a:rPr lang="en-US" altLang="zh-CN" dirty="0"/>
              <a:t>convenience/ usability</a:t>
            </a:r>
            <a:r>
              <a:rPr lang="zh-CN" altLang="en-US" dirty="0"/>
              <a:t>：苹果音乐商店、云计算（网盘、服务器、游戏）</a:t>
            </a:r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上述因素往往会重叠</a:t>
            </a:r>
            <a:endParaRPr lang="en-US" altLang="zh-CN" dirty="0"/>
          </a:p>
          <a:p>
            <a:pPr lvl="1"/>
            <a:r>
              <a:rPr lang="zh-CN" altLang="en-US" dirty="0"/>
              <a:t>定制、设计与品牌地位（小团体认同），一站式服务与风险控制，缩减成本、可获得性与便利性等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585D3C-FCD4-4B92-82E6-F07D2D934230}"/>
              </a:ext>
            </a:extLst>
          </p:cNvPr>
          <p:cNvSpPr/>
          <p:nvPr/>
        </p:nvSpPr>
        <p:spPr>
          <a:xfrm>
            <a:off x="2832653" y="3144872"/>
            <a:ext cx="6015660" cy="11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50" b="1" dirty="0"/>
              <a:t>让事情更简单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：价格、缩减成本、便利性</a:t>
            </a:r>
            <a:r>
              <a:rPr lang="en-US" altLang="zh-CN" sz="1650" b="1" dirty="0"/>
              <a:t>/</a:t>
            </a:r>
            <a:r>
              <a:rPr lang="zh-CN" altLang="en-US" sz="1650" b="1" dirty="0"/>
              <a:t>实用性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让事情更“丰富”</a:t>
            </a:r>
            <a:r>
              <a:rPr lang="zh-CN" altLang="en-US" sz="1650" b="1" dirty="0">
                <a:solidFill>
                  <a:srgbClr val="FFC000"/>
                </a:solidFill>
              </a:rPr>
              <a:t>（收益）</a:t>
            </a:r>
            <a:r>
              <a:rPr lang="zh-CN" altLang="en-US" sz="1650" b="1" dirty="0"/>
              <a:t>：定制、设计、品牌地位、可获得性</a:t>
            </a:r>
            <a:endParaRPr lang="en-US" altLang="zh-CN" sz="1650" b="1" dirty="0"/>
          </a:p>
          <a:p>
            <a:pPr algn="ctr"/>
            <a:r>
              <a:rPr lang="zh-CN" altLang="en-US" sz="1650" b="1" dirty="0"/>
              <a:t>让事情“透明”</a:t>
            </a:r>
            <a:r>
              <a:rPr lang="zh-CN" altLang="en-US" sz="1650" b="1" dirty="0">
                <a:solidFill>
                  <a:srgbClr val="FF0000"/>
                </a:solidFill>
              </a:rPr>
              <a:t>（痛点）</a:t>
            </a:r>
            <a:r>
              <a:rPr lang="zh-CN" altLang="en-US" sz="1650" b="1" dirty="0"/>
              <a:t>：风险控制、一站式服务</a:t>
            </a:r>
          </a:p>
        </p:txBody>
      </p:sp>
    </p:spTree>
    <p:extLst>
      <p:ext uri="{BB962C8B-B14F-4D97-AF65-F5344CB8AC3E}">
        <p14:creationId xmlns:p14="http://schemas.microsoft.com/office/powerpoint/2010/main" val="37900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B23BF-AD09-462F-A04E-A92ED4FE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渠道通路 </a:t>
            </a:r>
            <a:r>
              <a:rPr lang="en-US" altLang="zh-CN" dirty="0" err="1"/>
              <a:t>CHannels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0BF0D-802D-427C-A103-93FE5419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357"/>
            <a:ext cx="8115300" cy="527767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一家企业如何同它的客户群体达成沟通并建立联系，以向对方传递自身的价值主张</a:t>
            </a:r>
            <a:endParaRPr lang="en-US" altLang="zh-CN" dirty="0"/>
          </a:p>
          <a:p>
            <a:pPr lvl="1"/>
            <a:r>
              <a:rPr lang="zh-CN" altLang="en-US" dirty="0"/>
              <a:t>企业与客户交互体系：交流、分销、销售渠道（</a:t>
            </a:r>
            <a:r>
              <a:rPr lang="en-US" altLang="zh-CN" dirty="0"/>
              <a:t>+</a:t>
            </a:r>
            <a:r>
              <a:rPr lang="zh-CN" altLang="en-US" dirty="0"/>
              <a:t>售后），是用户的交互触点</a:t>
            </a:r>
            <a:endParaRPr lang="en-US" altLang="zh-CN" dirty="0"/>
          </a:p>
          <a:p>
            <a:pPr lvl="1"/>
            <a:r>
              <a:rPr lang="zh-CN" altLang="en-US" dirty="0"/>
              <a:t>作用：了解产品与服务、评估价值主张；购买产品与服务、传递价值主张；提供售后支持</a:t>
            </a:r>
            <a:endParaRPr lang="en-US" altLang="zh-CN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商业真正的秘密，与产品设计的关系微妙（重合度小，却又容易受到产品口碑风险的冲击），容易积累收益但波动性极大、风险高</a:t>
            </a:r>
            <a:endParaRPr lang="en-US" altLang="zh-CN" i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渠道的五个阶段与运营方式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知名度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评价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购买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售后（三包、评论）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一个渠道可包含一个或全部五个阶段</a:t>
            </a:r>
            <a:endParaRPr lang="en-US" altLang="zh-CN" b="1" dirty="0"/>
          </a:p>
          <a:p>
            <a:pPr lvl="1"/>
            <a:r>
              <a:rPr lang="zh-CN" altLang="en-US" b="1" dirty="0"/>
              <a:t>一个组织可选用自有渠道、合作方渠道、或混用，以追求获益与成本的平衡以及最佳的客户体验</a:t>
            </a:r>
            <a:endParaRPr lang="en-US" altLang="zh-CN" b="1" dirty="0"/>
          </a:p>
          <a:p>
            <a:pPr lvl="1"/>
            <a:r>
              <a:rPr lang="zh-CN" altLang="en-US" dirty="0"/>
              <a:t>自身强渠道：蓝绿大厂、品牌贴牌与认证授权（日本马桶圈与电饭锅、日化、米家），</a:t>
            </a:r>
            <a:r>
              <a:rPr lang="zh-CN" altLang="en-US" dirty="0">
                <a:solidFill>
                  <a:srgbClr val="FF0000"/>
                </a:solidFill>
              </a:rPr>
              <a:t>能主动引发流量的互联网平台（淘宝、手机淘宝、淘宝直播）</a:t>
            </a:r>
            <a:endParaRPr lang="en-US" altLang="zh-CN" dirty="0"/>
          </a:p>
          <a:p>
            <a:pPr lvl="1"/>
            <a:r>
              <a:rPr lang="zh-CN" altLang="en-US" dirty="0"/>
              <a:t>合作方渠道：各大电商平台（农村电商汇通达），贝业新兄弟，品牌水暖空调门店，小红书（种草拔草社区），视频推广（恰饭视频）</a:t>
            </a:r>
            <a:endParaRPr lang="en-US" altLang="zh-CN" dirty="0"/>
          </a:p>
          <a:p>
            <a:pPr lvl="1"/>
            <a:r>
              <a:rPr lang="zh-CN" altLang="en-US" dirty="0"/>
              <a:t>混用：移动运营商直营与加盟店，</a:t>
            </a:r>
            <a:r>
              <a:rPr lang="zh-CN" altLang="en-US" dirty="0">
                <a:solidFill>
                  <a:srgbClr val="FF0000"/>
                </a:solidFill>
              </a:rPr>
              <a:t>天猫上的苏宁易购官方店（仓储、物流、售后），</a:t>
            </a:r>
            <a:r>
              <a:rPr lang="zh-CN" altLang="en-US" b="1" dirty="0"/>
              <a:t>网易严选</a:t>
            </a:r>
            <a:endParaRPr lang="en-US" altLang="zh-CN" b="1" dirty="0"/>
          </a:p>
          <a:p>
            <a:pPr lvl="1"/>
            <a:r>
              <a:rPr lang="zh-CN" altLang="en-US" i="1" dirty="0">
                <a:solidFill>
                  <a:srgbClr val="FF0000"/>
                </a:solidFill>
              </a:rPr>
              <a:t>（低价）团购与尾货清理：拼多多、聚划算、唯品会、在线带货（“姐妹们买它”</a:t>
            </a:r>
            <a:r>
              <a:rPr lang="en-US" altLang="zh-CN" i="1" dirty="0">
                <a:solidFill>
                  <a:srgbClr val="FF0000"/>
                </a:solidFill>
              </a:rPr>
              <a:t>VS</a:t>
            </a:r>
            <a:r>
              <a:rPr lang="zh-CN" altLang="en-US" i="1" dirty="0">
                <a:solidFill>
                  <a:srgbClr val="FF0000"/>
                </a:solidFill>
              </a:rPr>
              <a:t>“他不配”）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2484</Words>
  <Application>Microsoft Office PowerPoint</Application>
  <PresentationFormat>全屏显示(4:3)</PresentationFormat>
  <Paragraphs>152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商业模式画布概述</vt:lpstr>
      <vt:lpstr>我们想要的商业模式模型</vt:lpstr>
      <vt:lpstr>商业模式画布概览</vt:lpstr>
      <vt:lpstr>PowerPoint 演示文稿</vt:lpstr>
      <vt:lpstr>客户细分 Customer Segments</vt:lpstr>
      <vt:lpstr>总结：客户细分 Customer Segments</vt:lpstr>
      <vt:lpstr>价值主张 Value Proposition</vt:lpstr>
      <vt:lpstr>总结：价值主张 Value Proposition</vt:lpstr>
      <vt:lpstr>渠道通路 CHannels</vt:lpstr>
      <vt:lpstr>总结：渠道通路 CHannels</vt:lpstr>
      <vt:lpstr>客户关系 Customer Relationship</vt:lpstr>
      <vt:lpstr>总结：客户关系 Customer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需求与商业模式创新 第二章 商业模式画布</dc:title>
  <dc:creator>Kuang Hongyu</dc:creator>
  <cp:lastModifiedBy>Hongyu Kuang</cp:lastModifiedBy>
  <cp:revision>107</cp:revision>
  <dcterms:created xsi:type="dcterms:W3CDTF">2020-02-19T13:44:17Z</dcterms:created>
  <dcterms:modified xsi:type="dcterms:W3CDTF">2020-10-21T07:54:47Z</dcterms:modified>
</cp:coreProperties>
</file>