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448" r:id="rId3"/>
    <p:sldId id="461" r:id="rId4"/>
    <p:sldId id="449" r:id="rId5"/>
    <p:sldId id="450" r:id="rId6"/>
    <p:sldId id="451" r:id="rId7"/>
    <p:sldId id="452" r:id="rId8"/>
    <p:sldId id="462" r:id="rId9"/>
    <p:sldId id="453" r:id="rId10"/>
    <p:sldId id="521" r:id="rId11"/>
    <p:sldId id="559" r:id="rId12"/>
    <p:sldId id="560" r:id="rId13"/>
    <p:sldId id="5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1500-0BC4-4FA3-80FB-AEEA640D1C9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92DE-01A3-4834-87A8-1419118FD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2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C92DE-01A3-4834-87A8-1419118FDC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1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5F76-4A3F-44BE-8978-FA1FDA4B128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58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0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7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1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1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38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24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8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6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2153C-E3E4-424B-8D8A-8D8140F9F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商业模式画布概述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8CAD87-9F12-4271-8E5A-F5769A3EC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南京大学软件学院 </a:t>
            </a:r>
            <a:r>
              <a:rPr lang="en-US" altLang="zh-CN" dirty="0"/>
              <a:t>– </a:t>
            </a:r>
            <a:r>
              <a:rPr lang="zh-CN" altLang="en-US" dirty="0"/>
              <a:t>匡宏宇</a:t>
            </a:r>
          </a:p>
        </p:txBody>
      </p:sp>
    </p:spTree>
    <p:extLst>
      <p:ext uri="{BB962C8B-B14F-4D97-AF65-F5344CB8AC3E}">
        <p14:creationId xmlns:p14="http://schemas.microsoft.com/office/powerpoint/2010/main" val="331482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FB124-FC2E-4649-9A89-B5FA4A66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504929"/>
            <a:ext cx="3687417" cy="99417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画布的应用：探索创意（定位服务）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16F3A-3CBB-4D97-8725-CD4FE20D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6469"/>
            <a:ext cx="3943350" cy="377428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送货上门：路线规划</a:t>
            </a:r>
            <a:endParaRPr lang="en-US" altLang="zh-CN" dirty="0"/>
          </a:p>
          <a:p>
            <a:pPr lvl="1"/>
            <a:r>
              <a:rPr lang="zh-CN" altLang="en-US" dirty="0"/>
              <a:t>按月付费？渠道？其它设备与软件？</a:t>
            </a:r>
            <a:endParaRPr lang="en-US" altLang="zh-CN" dirty="0"/>
          </a:p>
          <a:p>
            <a:r>
              <a:rPr lang="zh-CN" altLang="en-US" dirty="0"/>
              <a:t>酒庄经营者：土地管理</a:t>
            </a:r>
            <a:endParaRPr lang="en-US" altLang="zh-CN" dirty="0"/>
          </a:p>
          <a:p>
            <a:pPr lvl="1"/>
            <a:r>
              <a:rPr lang="zh-CN" altLang="en-US" dirty="0"/>
              <a:t>按月付费？渠道？其它设备与软件？</a:t>
            </a:r>
          </a:p>
          <a:p>
            <a:r>
              <a:rPr lang="zh-CN" altLang="en-US" dirty="0"/>
              <a:t>旅行者：定制化旅行建议</a:t>
            </a:r>
            <a:endParaRPr lang="en-US" altLang="zh-CN" dirty="0"/>
          </a:p>
          <a:p>
            <a:pPr lvl="1"/>
            <a:r>
              <a:rPr lang="zh-CN" altLang="en-US" dirty="0"/>
              <a:t>专属设备还是</a:t>
            </a:r>
            <a:r>
              <a:rPr lang="en-US" altLang="zh-CN" dirty="0"/>
              <a:t>APP</a:t>
            </a:r>
            <a:r>
              <a:rPr lang="zh-CN" altLang="en-US" dirty="0"/>
              <a:t>？航空公司能否作为渠道？吸引怎样的内容合作伙伴？客户可能买单的价值主张？</a:t>
            </a:r>
            <a:endParaRPr lang="en-US" altLang="zh-CN" dirty="0"/>
          </a:p>
          <a:p>
            <a:r>
              <a:rPr lang="zh-CN" altLang="en-US" dirty="0"/>
              <a:t>地图：潜在的未来手机服务入口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C9A7F2-BF86-41CE-B405-D9606339D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555" y="857249"/>
            <a:ext cx="5233445" cy="546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6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376CC-25F2-4DCF-AF31-8C03D141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" y="574503"/>
            <a:ext cx="7886700" cy="51631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画布的应用：评估与调整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D89AB-E6FA-4038-BC3D-8B935B6FD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003" y="144117"/>
            <a:ext cx="2221396" cy="6554857"/>
          </a:xfrm>
        </p:spPr>
        <p:txBody>
          <a:bodyPr>
            <a:normAutofit/>
          </a:bodyPr>
          <a:lstStyle/>
          <a:p>
            <a:r>
              <a:rPr lang="zh-CN" altLang="en-US" dirty="0"/>
              <a:t>遵照这一思路的</a:t>
            </a:r>
            <a:r>
              <a:rPr lang="en-US" altLang="zh-CN" dirty="0"/>
              <a:t>Wii U</a:t>
            </a:r>
            <a:r>
              <a:rPr lang="zh-CN" altLang="en-US" dirty="0"/>
              <a:t>和</a:t>
            </a:r>
            <a:r>
              <a:rPr lang="en-US" altLang="zh-CN" dirty="0"/>
              <a:t>3DS</a:t>
            </a:r>
            <a:r>
              <a:rPr lang="zh-CN" altLang="en-US" dirty="0"/>
              <a:t>的失败差点断送了任天堂</a:t>
            </a:r>
            <a:endParaRPr lang="en-US" altLang="zh-CN" dirty="0"/>
          </a:p>
          <a:p>
            <a:r>
              <a:rPr lang="en-US" altLang="zh-CN" sz="1800" b="1" dirty="0"/>
              <a:t>Switch</a:t>
            </a:r>
            <a:r>
              <a:rPr lang="zh-CN" altLang="en-US" sz="1800" b="1" dirty="0"/>
              <a:t>重新发掘了游戏场景（含</a:t>
            </a:r>
            <a:r>
              <a:rPr lang="en-US" altLang="zh-CN" sz="1800" b="1" dirty="0"/>
              <a:t>Lite</a:t>
            </a:r>
            <a:r>
              <a:rPr lang="zh-CN" altLang="en-US" sz="1800" b="1" dirty="0"/>
              <a:t>）</a:t>
            </a:r>
            <a:endParaRPr lang="en-US" altLang="zh-CN" sz="1800" b="1" dirty="0"/>
          </a:p>
          <a:p>
            <a:r>
              <a:rPr lang="zh-CN" altLang="en-US" sz="1800" b="1" dirty="0"/>
              <a:t>但</a:t>
            </a:r>
            <a:r>
              <a:rPr lang="en-US" altLang="zh-CN" sz="1800" b="1" dirty="0"/>
              <a:t>Wii U</a:t>
            </a:r>
            <a:r>
              <a:rPr lang="zh-CN" altLang="en-US" sz="1800" b="1" dirty="0"/>
              <a:t>引入了</a:t>
            </a:r>
            <a:r>
              <a:rPr lang="en-US" altLang="zh-CN" sz="1800" b="1" dirty="0"/>
              <a:t>Switch</a:t>
            </a:r>
            <a:r>
              <a:rPr lang="zh-CN" altLang="en-US" sz="1800" b="1" dirty="0"/>
              <a:t>的原型和体感设置，</a:t>
            </a:r>
            <a:r>
              <a:rPr lang="en-US" altLang="zh-CN" sz="1800" b="1" dirty="0"/>
              <a:t>3DS</a:t>
            </a:r>
            <a:r>
              <a:rPr lang="zh-CN" altLang="en-US" sz="1800" b="1" dirty="0"/>
              <a:t>引入了</a:t>
            </a:r>
            <a:r>
              <a:rPr lang="en-US" altLang="zh-CN" sz="1800" b="1" dirty="0" err="1"/>
              <a:t>eShop</a:t>
            </a:r>
            <a:r>
              <a:rPr lang="zh-CN" altLang="en-US" sz="1800" b="1" dirty="0"/>
              <a:t>游戏商店</a:t>
            </a:r>
            <a:endParaRPr lang="en-US" altLang="zh-CN" sz="1800" b="1" dirty="0"/>
          </a:p>
          <a:p>
            <a:r>
              <a:rPr lang="zh-CN" altLang="en-US" sz="1800" b="1" dirty="0"/>
              <a:t>积累和从失败中调整都很重要</a:t>
            </a:r>
            <a:endParaRPr lang="en-US" altLang="zh-CN" sz="1800" b="1" dirty="0"/>
          </a:p>
          <a:p>
            <a:r>
              <a:rPr lang="zh-CN" altLang="en-US" sz="1800" b="1" dirty="0"/>
              <a:t>与商业模式相比技术突破更有决定性</a:t>
            </a:r>
            <a:endParaRPr lang="en-US" altLang="zh-CN" sz="1800" b="1" dirty="0"/>
          </a:p>
          <a:p>
            <a:r>
              <a:rPr lang="zh-CN" altLang="en-US" sz="1800" b="1" i="1" dirty="0"/>
              <a:t>游戏移动化的趋势不可避免，与轨道交通强关联</a:t>
            </a:r>
            <a:endParaRPr lang="en-US" altLang="zh-CN" sz="1800" b="1" i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EDD8D6-4230-4239-BEB3-61494F37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9442"/>
            <a:ext cx="6792003" cy="447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0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418AC-EDC0-40AE-9137-698AB3EFD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9" y="2355575"/>
            <a:ext cx="2924588" cy="432352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哪些活动、资源和合作伙伴关系的成本最高？</a:t>
            </a:r>
            <a:endParaRPr lang="en-US" altLang="zh-CN" dirty="0"/>
          </a:p>
          <a:p>
            <a:r>
              <a:rPr lang="zh-CN" altLang="en-US" dirty="0"/>
              <a:t>如果消减或删除这些成本项，会发生什么？</a:t>
            </a:r>
            <a:endParaRPr lang="en-US" altLang="zh-CN" dirty="0"/>
          </a:p>
          <a:p>
            <a:r>
              <a:rPr lang="zh-CN" altLang="en-US" dirty="0"/>
              <a:t>在删减或消除代价高昂的</a:t>
            </a:r>
            <a:r>
              <a:rPr lang="en-US" altLang="zh-CN" dirty="0"/>
              <a:t>KR</a:t>
            </a:r>
            <a:r>
              <a:rPr lang="zh-CN" altLang="en-US" dirty="0"/>
              <a:t>、</a:t>
            </a:r>
            <a:r>
              <a:rPr lang="en-US" altLang="zh-CN" dirty="0"/>
              <a:t>KA</a:t>
            </a:r>
            <a:r>
              <a:rPr lang="zh-CN" altLang="en-US" dirty="0"/>
              <a:t>或</a:t>
            </a:r>
            <a:r>
              <a:rPr lang="en-US" altLang="zh-CN" dirty="0"/>
              <a:t>KP</a:t>
            </a:r>
            <a:r>
              <a:rPr lang="zh-CN" altLang="en-US" dirty="0"/>
              <a:t>后，如何利用低成本的元素来代替它们创造价值</a:t>
            </a:r>
            <a:endParaRPr lang="en-US" altLang="zh-CN" dirty="0"/>
          </a:p>
          <a:p>
            <a:r>
              <a:rPr lang="zh-CN" altLang="en-US" b="1" dirty="0"/>
              <a:t>拼多多：复用社交网络实现小规模的货找人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370EA0-6EDF-4AEA-A1A7-F1BCEA87A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809"/>
            <a:ext cx="9144000" cy="1928799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8C7A15A-1E16-4A42-902B-8822A6EBCAA0}"/>
              </a:ext>
            </a:extLst>
          </p:cNvPr>
          <p:cNvSpPr txBox="1">
            <a:spLocks/>
          </p:cNvSpPr>
          <p:nvPr/>
        </p:nvSpPr>
        <p:spPr>
          <a:xfrm>
            <a:off x="3122131" y="3496089"/>
            <a:ext cx="2924588" cy="232932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1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4A6AA57-4FB5-45FC-B511-DE312C917FA2}"/>
              </a:ext>
            </a:extLst>
          </p:cNvPr>
          <p:cNvSpPr txBox="1">
            <a:spLocks/>
          </p:cNvSpPr>
          <p:nvPr/>
        </p:nvSpPr>
        <p:spPr>
          <a:xfrm>
            <a:off x="6199534" y="3496089"/>
            <a:ext cx="2924588" cy="232932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1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95A53B0-6CBB-4142-B947-1BD538B164FC}"/>
              </a:ext>
            </a:extLst>
          </p:cNvPr>
          <p:cNvSpPr txBox="1">
            <a:spLocks/>
          </p:cNvSpPr>
          <p:nvPr/>
        </p:nvSpPr>
        <p:spPr>
          <a:xfrm>
            <a:off x="3122131" y="3496089"/>
            <a:ext cx="2924588" cy="232932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1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254919C-73C7-4B28-9236-89080C8D4860}"/>
              </a:ext>
            </a:extLst>
          </p:cNvPr>
          <p:cNvSpPr txBox="1">
            <a:spLocks/>
          </p:cNvSpPr>
          <p:nvPr/>
        </p:nvSpPr>
        <p:spPr>
          <a:xfrm>
            <a:off x="6199534" y="3496089"/>
            <a:ext cx="2924588" cy="232932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1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609AFAD-3A2F-4B3A-9395-93551545DD32}"/>
              </a:ext>
            </a:extLst>
          </p:cNvPr>
          <p:cNvSpPr txBox="1">
            <a:spLocks/>
          </p:cNvSpPr>
          <p:nvPr/>
        </p:nvSpPr>
        <p:spPr>
          <a:xfrm>
            <a:off x="3109706" y="2445026"/>
            <a:ext cx="2924588" cy="423406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dirty="0"/>
              <a:t>哪些低价值的功能或者服务可以被删除或消减？</a:t>
            </a:r>
            <a:endParaRPr lang="en-US" altLang="zh-CN" sz="2100" dirty="0"/>
          </a:p>
          <a:p>
            <a:r>
              <a:rPr lang="zh-CN" altLang="en-US" sz="2100" dirty="0"/>
              <a:t>可以通过新增或加强哪些功能或服务来产生有价值的客户新体验？</a:t>
            </a:r>
            <a:endParaRPr lang="en-US" altLang="zh-CN" sz="2100" dirty="0"/>
          </a:p>
          <a:p>
            <a:r>
              <a:rPr lang="zh-CN" altLang="en-US" sz="2100" dirty="0"/>
              <a:t>价值主张的改变对成本有何影响？</a:t>
            </a:r>
            <a:endParaRPr lang="en-US" altLang="zh-CN" sz="2100" dirty="0"/>
          </a:p>
          <a:p>
            <a:r>
              <a:rPr lang="zh-CN" altLang="en-US" sz="2100" dirty="0"/>
              <a:t>价值主张的改变将如何改变商业模式客户侧的内容？</a:t>
            </a:r>
            <a:endParaRPr lang="en-US" altLang="zh-CN" sz="2100" dirty="0"/>
          </a:p>
          <a:p>
            <a:r>
              <a:rPr lang="zh-CN" altLang="en-US" sz="2100" b="1" dirty="0"/>
              <a:t>阿里：从淘宝到天猫</a:t>
            </a:r>
            <a:r>
              <a:rPr lang="en-US" altLang="zh-CN" sz="2100" b="1" dirty="0"/>
              <a:t>-</a:t>
            </a:r>
            <a:r>
              <a:rPr lang="zh-CN" altLang="en-US" sz="2100" b="1" dirty="0"/>
              <a:t>高品质带来的溢价、供应商加盟费与金融服务费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BD324B4-2AEC-4F4E-A8BE-B89646160BF6}"/>
              </a:ext>
            </a:extLst>
          </p:cNvPr>
          <p:cNvSpPr txBox="1">
            <a:spLocks/>
          </p:cNvSpPr>
          <p:nvPr/>
        </p:nvSpPr>
        <p:spPr>
          <a:xfrm>
            <a:off x="6187108" y="2355573"/>
            <a:ext cx="2924588" cy="4323522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dirty="0"/>
              <a:t>你可以聚焦哪些新的客户群体，哪些客户群体可以消减或删除？</a:t>
            </a:r>
            <a:endParaRPr lang="en-US" altLang="zh-CN" sz="2100" dirty="0"/>
          </a:p>
          <a:p>
            <a:r>
              <a:rPr lang="zh-CN" altLang="en-US" sz="2100" dirty="0"/>
              <a:t>新的客户群体真正希望你帮他们完成哪些工作？</a:t>
            </a:r>
            <a:endParaRPr lang="en-US" altLang="zh-CN" sz="2100" dirty="0"/>
          </a:p>
          <a:p>
            <a:r>
              <a:rPr lang="zh-CN" altLang="en-US" sz="2100" dirty="0"/>
              <a:t>这些客户倾向于何种联络方式，他们期望与你建立何种关系？</a:t>
            </a:r>
            <a:endParaRPr lang="en-US" altLang="zh-CN" sz="2100" dirty="0"/>
          </a:p>
          <a:p>
            <a:r>
              <a:rPr lang="zh-CN" altLang="en-US" sz="2100" dirty="0"/>
              <a:t>服务新的客户群体对成本有何影响？</a:t>
            </a:r>
            <a:endParaRPr lang="en-US" altLang="zh-CN" sz="2100" dirty="0"/>
          </a:p>
          <a:p>
            <a:r>
              <a:rPr lang="zh-CN" altLang="en-US" sz="2100" b="1" dirty="0"/>
              <a:t>西瓜视频：下沉市场的长视频、社交化收视体验（</a:t>
            </a:r>
            <a:r>
              <a:rPr lang="en-US" altLang="zh-CN" sz="2100" b="1" dirty="0"/>
              <a:t>B</a:t>
            </a:r>
            <a:r>
              <a:rPr lang="zh-CN" altLang="en-US" sz="2100" b="1" dirty="0"/>
              <a:t>站：？）</a:t>
            </a:r>
          </a:p>
        </p:txBody>
      </p:sp>
    </p:spTree>
    <p:extLst>
      <p:ext uri="{BB962C8B-B14F-4D97-AF65-F5344CB8AC3E}">
        <p14:creationId xmlns:p14="http://schemas.microsoft.com/office/powerpoint/2010/main" val="330038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9D293-57A0-484A-86B4-D8338EC7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41" y="365127"/>
            <a:ext cx="8825947" cy="688422"/>
          </a:xfrm>
        </p:spPr>
        <p:txBody>
          <a:bodyPr>
            <a:normAutofit/>
          </a:bodyPr>
          <a:lstStyle/>
          <a:p>
            <a:r>
              <a:rPr lang="zh-CN" altLang="en-US" sz="4000" i="1" dirty="0"/>
              <a:t>辩证地对待蓝海战略：风险与必要性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57EB5-B533-4E26-B969-E4AC3EBA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41" y="1182757"/>
            <a:ext cx="8825948" cy="538700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（错误的）蓝海战略的风险：空心化、外部潮流与形势变更</a:t>
            </a:r>
            <a:endParaRPr lang="en-US" altLang="zh-CN" dirty="0"/>
          </a:p>
          <a:p>
            <a:pPr lvl="1"/>
            <a:r>
              <a:rPr lang="zh-CN" altLang="en-US" i="1" dirty="0"/>
              <a:t>在一个有限的时间段内，产品与服务过于聚焦某个明星品类，过于迷信利润率</a:t>
            </a:r>
            <a:endParaRPr lang="en-US" altLang="zh-CN" i="1" dirty="0"/>
          </a:p>
          <a:p>
            <a:pPr lvl="2"/>
            <a:r>
              <a:rPr lang="zh-CN" altLang="en-US" dirty="0"/>
              <a:t>经营之神杰克韦尔奇与通用的空心化</a:t>
            </a:r>
            <a:endParaRPr lang="en-US" altLang="zh-CN" dirty="0"/>
          </a:p>
          <a:p>
            <a:pPr lvl="1"/>
            <a:r>
              <a:rPr lang="zh-CN" altLang="en-US" dirty="0"/>
              <a:t>人类兴趣三年一小变五年一大变</a:t>
            </a:r>
            <a:endParaRPr lang="en-US" altLang="zh-CN" dirty="0"/>
          </a:p>
          <a:p>
            <a:pPr lvl="1"/>
            <a:r>
              <a:rPr lang="zh-CN" altLang="en-US" dirty="0"/>
              <a:t>（供应链）经济全球化带来的蝴蝶效应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蓝海战略的必要性：逃离“王慧文四杀”</a:t>
            </a:r>
            <a:endParaRPr lang="en-US" altLang="zh-CN" dirty="0"/>
          </a:p>
          <a:p>
            <a:pPr lvl="1"/>
            <a:r>
              <a:rPr lang="zh-CN" altLang="en-US" dirty="0"/>
              <a:t>当一个专注于特定领域的公司一家独大时，会为了继续扩大规模而使用非常规手段消灭竞争，利用垄断优势剥削上下游，恶化口碑</a:t>
            </a:r>
            <a:endParaRPr lang="en-US" altLang="zh-CN" dirty="0"/>
          </a:p>
          <a:p>
            <a:pPr lvl="1"/>
            <a:r>
              <a:rPr lang="zh-CN" altLang="en-US" dirty="0"/>
              <a:t>之后会出现戴维斯双杀：利润率翻倍但股价不涨（没有发展预期），每股收益与市盈率下降</a:t>
            </a:r>
            <a:endParaRPr lang="en-US" altLang="zh-CN" dirty="0"/>
          </a:p>
          <a:p>
            <a:pPr lvl="1"/>
            <a:r>
              <a:rPr lang="zh-CN" altLang="en-US" dirty="0"/>
              <a:t>进而在中国出现优秀人才大规模离开，用户体验下降导致口碑大规模恶化</a:t>
            </a:r>
            <a:endParaRPr lang="en-US" altLang="zh-CN" dirty="0"/>
          </a:p>
          <a:p>
            <a:pPr lvl="1"/>
            <a:r>
              <a:rPr lang="zh-CN" altLang="en-US" dirty="0"/>
              <a:t>美团的“被迫”扩张：打车与共享单车（</a:t>
            </a:r>
            <a:r>
              <a:rPr lang="en-US" altLang="zh-CN" dirty="0"/>
              <a:t>18</a:t>
            </a:r>
            <a:r>
              <a:rPr lang="zh-CN" altLang="en-US" dirty="0"/>
              <a:t>年巨亏</a:t>
            </a:r>
            <a:r>
              <a:rPr lang="en-US" altLang="zh-CN" dirty="0"/>
              <a:t>1000</a:t>
            </a:r>
            <a:r>
              <a:rPr lang="zh-CN" altLang="en-US" dirty="0"/>
              <a:t>亿的主要原因）、线下实物电商“闪购”、充电宝、信用分</a:t>
            </a:r>
            <a:endParaRPr lang="en-US" altLang="zh-CN" dirty="0"/>
          </a:p>
          <a:p>
            <a:pPr lvl="1"/>
            <a:r>
              <a:rPr lang="en-US" altLang="zh-CN" strike="sngStrike" dirty="0"/>
              <a:t>Robin</a:t>
            </a:r>
            <a:r>
              <a:rPr lang="zh-CN" altLang="en-US" strike="sngStrike" dirty="0"/>
              <a:t>：</a:t>
            </a:r>
            <a:r>
              <a:rPr lang="en-US" altLang="zh-CN" strike="sngStrike" dirty="0"/>
              <a:t>what’s your problem? </a:t>
            </a:r>
            <a:r>
              <a:rPr lang="zh-CN" altLang="en-US" i="1" dirty="0"/>
              <a:t>菊厂的企业哲学：一切以用（</a:t>
            </a:r>
            <a:r>
              <a:rPr lang="en-US" altLang="zh-CN" i="1" dirty="0"/>
              <a:t>fa</a:t>
            </a:r>
            <a:r>
              <a:rPr lang="zh-CN" altLang="en-US" i="1" dirty="0"/>
              <a:t>）户（</a:t>
            </a:r>
            <a:r>
              <a:rPr lang="en-US" altLang="zh-CN" i="1" dirty="0" err="1"/>
              <a:t>zhan</a:t>
            </a:r>
            <a:r>
              <a:rPr lang="zh-CN" altLang="en-US" i="1" dirty="0"/>
              <a:t>）为中心</a:t>
            </a:r>
            <a:endParaRPr lang="en-US" altLang="zh-CN" i="1" dirty="0"/>
          </a:p>
          <a:p>
            <a:pPr lvl="1"/>
            <a:r>
              <a:rPr lang="zh-CN" altLang="en-US" dirty="0"/>
              <a:t>在某个领域取得绝对优势后，无法通过开拓新的赛道满足企业继续成长的压力，导致采用非常规手段争抢和压榨领域内达到上限的利润和资源，最终自我毁灭（内卷化）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89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11417-574A-40FA-AFF5-3E4973BB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6286"/>
            <a:ext cx="7886700" cy="5890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收入来源 </a:t>
            </a:r>
            <a:r>
              <a:rPr lang="en-US" altLang="zh-CN" dirty="0"/>
              <a:t>Revenue Streams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31B51-D2DD-4C93-8159-AD549D7B1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7" y="765313"/>
            <a:ext cx="8838503" cy="609268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企业从每一个客户群体获得的现金收益（扣除成本的利润）</a:t>
            </a:r>
            <a:endParaRPr lang="en-US" altLang="zh-CN" dirty="0"/>
          </a:p>
          <a:p>
            <a:pPr lvl="1"/>
            <a:r>
              <a:rPr lang="zh-CN" altLang="en-US" dirty="0"/>
              <a:t>探索用户真正愿意付费的点！</a:t>
            </a:r>
            <a:endParaRPr lang="en-US" altLang="zh-CN" dirty="0"/>
          </a:p>
          <a:p>
            <a:pPr lvl="1"/>
            <a:r>
              <a:rPr lang="zh-CN" altLang="en-US" dirty="0"/>
              <a:t>两类收益来源：一次性交易收入、持续收入（进一步提供产品服务或售后支持）</a:t>
            </a:r>
            <a:endParaRPr lang="en-US" altLang="zh-CN" dirty="0"/>
          </a:p>
          <a:p>
            <a:pPr lvl="1"/>
            <a:r>
              <a:rPr lang="zh-CN" altLang="en-US" dirty="0"/>
              <a:t>定价机制</a:t>
            </a:r>
            <a:endParaRPr lang="en-US" altLang="zh-CN" dirty="0"/>
          </a:p>
          <a:p>
            <a:pPr lvl="2"/>
            <a:r>
              <a:rPr lang="zh-CN" altLang="en-US" sz="2300" b="1" dirty="0"/>
              <a:t>固定（基于静态变量）：</a:t>
            </a:r>
            <a:r>
              <a:rPr lang="zh-CN" altLang="en-US" sz="2300" dirty="0"/>
              <a:t>目录价、基于产品特性（“青春版”、“畅享版”）、基于客户群（教育版）、基于数量</a:t>
            </a:r>
            <a:endParaRPr lang="en-US" altLang="zh-CN" sz="2300" dirty="0"/>
          </a:p>
          <a:p>
            <a:pPr lvl="2"/>
            <a:r>
              <a:rPr lang="zh-CN" altLang="en-US" sz="2300" b="1" dirty="0"/>
              <a:t>浮动（基于动态变量）：</a:t>
            </a:r>
            <a:r>
              <a:rPr lang="zh-CN" altLang="en-US" sz="2300" dirty="0"/>
              <a:t>谈判</a:t>
            </a:r>
            <a:r>
              <a:rPr lang="en-US" altLang="zh-CN" sz="2300" dirty="0"/>
              <a:t>/</a:t>
            </a:r>
            <a:r>
              <a:rPr lang="zh-CN" altLang="en-US" sz="2300" dirty="0"/>
              <a:t>议价、收益管理（库存与发生购买的时间，如酒店、航班等）、实时市场价格、拍卖</a:t>
            </a:r>
            <a:endParaRPr lang="en-US" altLang="zh-CN" sz="2300" dirty="0"/>
          </a:p>
          <a:p>
            <a:pPr lvl="2"/>
            <a:r>
              <a:rPr lang="zh-CN" altLang="en-US" sz="2300" dirty="0">
                <a:solidFill>
                  <a:srgbClr val="FF0000"/>
                </a:solidFill>
              </a:rPr>
              <a:t>三级价格歧视（差异定价）：按人（杀价、拍卖、杀熟）、按量（批发、团购、套餐、优惠券、</a:t>
            </a:r>
            <a:r>
              <a:rPr lang="zh-CN" altLang="en-US" sz="2300" i="1" dirty="0">
                <a:solidFill>
                  <a:srgbClr val="FF0000"/>
                </a:solidFill>
              </a:rPr>
              <a:t>峰谷阶梯定价</a:t>
            </a:r>
            <a:r>
              <a:rPr lang="zh-CN" altLang="en-US" sz="2300" dirty="0">
                <a:solidFill>
                  <a:srgbClr val="FF0000"/>
                </a:solidFill>
              </a:rPr>
              <a:t>）、按类（可选择的差异化服务：氪金、</a:t>
            </a:r>
            <a:r>
              <a:rPr lang="en-US" altLang="zh-CN" sz="2300" dirty="0">
                <a:solidFill>
                  <a:srgbClr val="FF0000"/>
                </a:solidFill>
              </a:rPr>
              <a:t>VIP</a:t>
            </a:r>
            <a:r>
              <a:rPr lang="zh-CN" altLang="en-US" sz="2300" dirty="0">
                <a:solidFill>
                  <a:srgbClr val="FF0000"/>
                </a:solidFill>
              </a:rPr>
              <a:t>、加急、视频会员、精装与典藏、机票折扣、社交裂变）</a:t>
            </a:r>
            <a:endParaRPr lang="en-US" altLang="zh-CN" sz="2300" dirty="0">
              <a:solidFill>
                <a:srgbClr val="FF0000"/>
              </a:solidFill>
            </a:endParaRPr>
          </a:p>
          <a:p>
            <a:endParaRPr lang="en-US" altLang="zh-CN" sz="100" dirty="0">
              <a:solidFill>
                <a:srgbClr val="FF0000"/>
              </a:solidFill>
            </a:endParaRPr>
          </a:p>
          <a:p>
            <a:r>
              <a:rPr lang="zh-CN" altLang="en-US" dirty="0"/>
              <a:t>收入来源的方式</a:t>
            </a:r>
            <a:endParaRPr lang="en-US" altLang="zh-CN" dirty="0"/>
          </a:p>
          <a:p>
            <a:pPr lvl="1"/>
            <a:r>
              <a:rPr lang="zh-CN" altLang="en-US" dirty="0"/>
              <a:t>资产销售 </a:t>
            </a:r>
            <a:r>
              <a:rPr lang="en-US" altLang="zh-CN" dirty="0"/>
              <a:t>asset sale</a:t>
            </a:r>
            <a:r>
              <a:rPr lang="zh-CN" altLang="en-US" dirty="0"/>
              <a:t>：实物产品所有权转让，消费者拥有处置的全部权利</a:t>
            </a:r>
            <a:endParaRPr lang="en-US" altLang="zh-CN" dirty="0"/>
          </a:p>
          <a:p>
            <a:pPr lvl="1"/>
            <a:r>
              <a:rPr lang="zh-CN" altLang="en-US" dirty="0"/>
              <a:t>使用费 </a:t>
            </a:r>
            <a:r>
              <a:rPr lang="en-US" altLang="zh-CN" dirty="0"/>
              <a:t>usage fee</a:t>
            </a:r>
            <a:r>
              <a:rPr lang="zh-CN" altLang="en-US" dirty="0"/>
              <a:t>：电信、宾馆、快递、</a:t>
            </a:r>
            <a:r>
              <a:rPr lang="zh-CN" altLang="en-US" i="1" dirty="0"/>
              <a:t>付费网游点卡、公共交通车票</a:t>
            </a:r>
            <a:endParaRPr lang="en-US" altLang="zh-CN" i="1" dirty="0"/>
          </a:p>
          <a:p>
            <a:pPr lvl="1"/>
            <a:r>
              <a:rPr lang="zh-CN" altLang="en-US" dirty="0"/>
              <a:t>会员费 </a:t>
            </a:r>
            <a:r>
              <a:rPr lang="en-US" altLang="zh-CN" dirty="0"/>
              <a:t>subscription fee</a:t>
            </a:r>
            <a:r>
              <a:rPr lang="zh-CN" altLang="en-US" dirty="0"/>
              <a:t>：健身卡、付费网游月卡、</a:t>
            </a:r>
            <a:r>
              <a:rPr lang="zh-CN" altLang="en-US" i="1" dirty="0"/>
              <a:t>公共交通月票</a:t>
            </a:r>
            <a:r>
              <a:rPr lang="zh-CN" altLang="en-US" dirty="0"/>
              <a:t>、音乐会员</a:t>
            </a:r>
            <a:endParaRPr lang="en-US" altLang="zh-CN" dirty="0"/>
          </a:p>
          <a:p>
            <a:pPr lvl="1"/>
            <a:r>
              <a:rPr lang="zh-CN" altLang="en-US" dirty="0"/>
              <a:t>租赁 </a:t>
            </a:r>
            <a:r>
              <a:rPr lang="en-US" altLang="zh-CN" dirty="0"/>
              <a:t>lending/renting/leasing</a:t>
            </a:r>
            <a:r>
              <a:rPr lang="zh-CN" altLang="en-US" dirty="0"/>
              <a:t>：</a:t>
            </a:r>
            <a:r>
              <a:rPr lang="zh-CN" altLang="en-US" strike="sngStrike" dirty="0"/>
              <a:t>共享单车</a:t>
            </a:r>
            <a:r>
              <a:rPr lang="en-US" altLang="zh-CN" strike="sngStrike" dirty="0"/>
              <a:t>/</a:t>
            </a:r>
            <a:r>
              <a:rPr lang="zh-CN" altLang="en-US" strike="sngStrike" dirty="0"/>
              <a:t>汽车</a:t>
            </a:r>
            <a:r>
              <a:rPr lang="en-US" altLang="zh-CN" dirty="0"/>
              <a:t>/</a:t>
            </a:r>
            <a:r>
              <a:rPr lang="zh-CN" altLang="en-US" b="1" dirty="0"/>
              <a:t>充电宝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特定资产在特定时间的使用权转移并获益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许可使用费 </a:t>
            </a:r>
            <a:r>
              <a:rPr lang="en-US" altLang="zh-CN" dirty="0"/>
              <a:t>licensing</a:t>
            </a:r>
            <a:r>
              <a:rPr lang="zh-CN" altLang="en-US" dirty="0"/>
              <a:t>：专利授权、版权（图片、音乐、字体）、</a:t>
            </a:r>
            <a:r>
              <a:rPr lang="zh-CN" altLang="en-US" b="1" i="1" dirty="0"/>
              <a:t>加盟或特许经营</a:t>
            </a:r>
            <a:endParaRPr lang="en-US" altLang="zh-CN" i="1" dirty="0"/>
          </a:p>
          <a:p>
            <a:pPr lvl="1"/>
            <a:r>
              <a:rPr lang="zh-CN" altLang="en-US" dirty="0"/>
              <a:t>经纪人佣金 </a:t>
            </a:r>
            <a:r>
              <a:rPr lang="en-US" altLang="zh-CN" dirty="0"/>
              <a:t>brokerage fees</a:t>
            </a:r>
            <a:r>
              <a:rPr lang="zh-CN" altLang="en-US" dirty="0"/>
              <a:t>：信用卡（交易手续费）、支付平台（交易与提现手续费）、中介</a:t>
            </a:r>
            <a:endParaRPr lang="en-US" altLang="zh-CN" dirty="0"/>
          </a:p>
          <a:p>
            <a:pPr lvl="1"/>
            <a:r>
              <a:rPr lang="zh-CN" altLang="en-US" dirty="0"/>
              <a:t>广告费 </a:t>
            </a:r>
            <a:r>
              <a:rPr lang="en-US" altLang="zh-CN" dirty="0"/>
              <a:t>advertising</a:t>
            </a:r>
            <a:r>
              <a:rPr lang="zh-CN" altLang="en-US" dirty="0"/>
              <a:t>：传媒、品牌策划、软件业与服务业；</a:t>
            </a:r>
            <a:r>
              <a:rPr lang="zh-CN" altLang="en-US" i="1" dirty="0">
                <a:solidFill>
                  <a:srgbClr val="FF0000"/>
                </a:solidFill>
              </a:rPr>
              <a:t>广告费增长乏力，分蛋糕的太多</a:t>
            </a:r>
          </a:p>
        </p:txBody>
      </p:sp>
    </p:spTree>
    <p:extLst>
      <p:ext uri="{BB962C8B-B14F-4D97-AF65-F5344CB8AC3E}">
        <p14:creationId xmlns:p14="http://schemas.microsoft.com/office/powerpoint/2010/main" val="61974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015E-DEB7-439C-9C9D-8D7EC6FF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E407B8-248A-4A4F-BAA0-B81095B81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4" y="1060466"/>
            <a:ext cx="7649076" cy="474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8FCCFB-C864-41B7-9A87-98FB13293E6D}"/>
              </a:ext>
            </a:extLst>
          </p:cNvPr>
          <p:cNvSpPr/>
          <p:nvPr/>
        </p:nvSpPr>
        <p:spPr>
          <a:xfrm>
            <a:off x="5506856" y="3434416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/>
              <a:t>CHannels</a:t>
            </a:r>
            <a:br>
              <a:rPr lang="en-US" altLang="zh-CN" sz="1350" dirty="0"/>
            </a:br>
            <a:r>
              <a:rPr lang="zh-CN" altLang="en-US" sz="1350" dirty="0"/>
              <a:t>企业与其客户群体沟通、联系、传递价值主张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3F721-F765-4B8C-8DCB-E0F9078E8184}"/>
              </a:ext>
            </a:extLst>
          </p:cNvPr>
          <p:cNvSpPr/>
          <p:nvPr/>
        </p:nvSpPr>
        <p:spPr>
          <a:xfrm>
            <a:off x="5520091" y="170066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 Relationship </a:t>
            </a:r>
            <a:br>
              <a:rPr lang="en-US" altLang="zh-CN" sz="1350" dirty="0"/>
            </a:br>
            <a:r>
              <a:rPr lang="zh-CN" altLang="en-US" sz="1350" dirty="0"/>
              <a:t>企业针对客户群体建立的客户关系类型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594EC7-297C-4464-9168-7710DF4F2888}"/>
              </a:ext>
            </a:extLst>
          </p:cNvPr>
          <p:cNvSpPr/>
          <p:nvPr/>
        </p:nvSpPr>
        <p:spPr>
          <a:xfrm>
            <a:off x="4015242" y="235999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Value Proposition</a:t>
            </a:r>
            <a:br>
              <a:rPr lang="en-US" altLang="zh-CN" sz="1350" dirty="0"/>
            </a:br>
            <a:r>
              <a:rPr lang="zh-CN" altLang="en-US" sz="1350" dirty="0"/>
              <a:t>为客户群体提供能为其创造价值的产品与服务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40AF53-FF1D-42ED-9177-14FBCBC877E9}"/>
              </a:ext>
            </a:extLst>
          </p:cNvPr>
          <p:cNvSpPr/>
          <p:nvPr/>
        </p:nvSpPr>
        <p:spPr>
          <a:xfrm>
            <a:off x="7024941" y="2336372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</a:t>
            </a:r>
            <a:br>
              <a:rPr lang="en-US" altLang="zh-CN" sz="1350" dirty="0"/>
            </a:br>
            <a:r>
              <a:rPr lang="en-US" altLang="zh-CN" sz="1350" dirty="0"/>
              <a:t>Segments</a:t>
            </a:r>
            <a:br>
              <a:rPr lang="en-US" altLang="zh-CN" sz="1350" dirty="0"/>
            </a:br>
            <a:r>
              <a:rPr lang="zh-CN" altLang="en-US" sz="1350" dirty="0"/>
              <a:t>企业想要获得的和期望服务的目标机构与人群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309210-62AB-4633-89EA-FAB20E415809}"/>
              </a:ext>
            </a:extLst>
          </p:cNvPr>
          <p:cNvSpPr/>
          <p:nvPr/>
        </p:nvSpPr>
        <p:spPr>
          <a:xfrm>
            <a:off x="5827198" y="459983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Revenue</a:t>
            </a:r>
            <a:br>
              <a:rPr lang="en-US" altLang="zh-CN" sz="1350" dirty="0"/>
            </a:br>
            <a:r>
              <a:rPr lang="en-US" altLang="zh-CN" sz="1350" dirty="0"/>
              <a:t>Streams</a:t>
            </a:r>
            <a:br>
              <a:rPr lang="en-US" altLang="zh-CN" sz="1350" dirty="0"/>
            </a:br>
            <a:r>
              <a:rPr lang="zh-CN" altLang="en-US" sz="1350" dirty="0"/>
              <a:t>企业从客户群体获得的现金收益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E475B7-EE88-4C46-9561-6B9164FE8BC0}"/>
              </a:ext>
            </a:extLst>
          </p:cNvPr>
          <p:cNvSpPr/>
          <p:nvPr/>
        </p:nvSpPr>
        <p:spPr>
          <a:xfrm>
            <a:off x="2493547" y="3434418"/>
            <a:ext cx="1386038" cy="11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Resources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保证商业模式顺利运行所需的最重要的资产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26F0B7-145D-4434-AD00-9869EEC087CE}"/>
              </a:ext>
            </a:extLst>
          </p:cNvPr>
          <p:cNvSpPr/>
          <p:nvPr/>
        </p:nvSpPr>
        <p:spPr>
          <a:xfrm>
            <a:off x="2493547" y="1719469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Activities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保证商业模式顺利运行所需做的最重要的事情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DC09CE-B67A-4D40-B41D-A2304C5FDDF3}"/>
              </a:ext>
            </a:extLst>
          </p:cNvPr>
          <p:cNvSpPr/>
          <p:nvPr/>
        </p:nvSpPr>
        <p:spPr>
          <a:xfrm>
            <a:off x="992161" y="2347960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Partnership</a:t>
            </a:r>
            <a:br>
              <a:rPr lang="en-US" altLang="zh-CN" sz="1350" dirty="0"/>
            </a:br>
            <a:r>
              <a:rPr lang="zh-CN" altLang="en-US" sz="1350" dirty="0"/>
              <a:t>保证商业模式顺利运行的供应商与合作伙伴网络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D4AB5D-5FFA-4DD2-A5E4-827A9CEA1447}"/>
              </a:ext>
            </a:extLst>
          </p:cNvPr>
          <p:cNvSpPr/>
          <p:nvPr/>
        </p:nvSpPr>
        <p:spPr>
          <a:xfrm>
            <a:off x="2486325" y="459983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Cost</a:t>
            </a:r>
            <a:br>
              <a:rPr lang="en-US" altLang="zh-CN" sz="1350" dirty="0"/>
            </a:br>
            <a:r>
              <a:rPr lang="en-US" altLang="zh-CN" sz="1350" dirty="0"/>
              <a:t>Structure</a:t>
            </a:r>
            <a:br>
              <a:rPr lang="en-US" altLang="zh-CN" sz="1350" dirty="0"/>
            </a:br>
            <a:r>
              <a:rPr lang="zh-CN" altLang="en-US" sz="1350" dirty="0"/>
              <a:t>运营一个商业模式所发生的全部成本</a:t>
            </a:r>
          </a:p>
        </p:txBody>
      </p:sp>
    </p:spTree>
    <p:extLst>
      <p:ext uri="{BB962C8B-B14F-4D97-AF65-F5344CB8AC3E}">
        <p14:creationId xmlns:p14="http://schemas.microsoft.com/office/powerpoint/2010/main" val="380463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42900-5407-4187-8089-7012316D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核心资源 </a:t>
            </a:r>
            <a:r>
              <a:rPr lang="en-US" altLang="zh-CN" dirty="0"/>
              <a:t>Key Resources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E730A-6F67-4AB1-B6CE-33D75489D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37054" cy="4873349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保证一个商业模式顺利运行所需的最重要的资产</a:t>
            </a:r>
            <a:endParaRPr lang="en-US" altLang="zh-CN" dirty="0"/>
          </a:p>
          <a:p>
            <a:pPr lvl="1"/>
            <a:r>
              <a:rPr lang="zh-CN" altLang="en-US" dirty="0"/>
              <a:t>用于：价值主张的创造与提供、开拓市场、维护客户关系并获益</a:t>
            </a:r>
            <a:endParaRPr lang="en-US" altLang="zh-CN" dirty="0"/>
          </a:p>
          <a:p>
            <a:pPr lvl="1"/>
            <a:r>
              <a:rPr lang="zh-CN" altLang="en-US" i="1" dirty="0"/>
              <a:t>可以“拥有”或者“合作”</a:t>
            </a:r>
            <a:endParaRPr lang="en-US" altLang="zh-CN" i="1" dirty="0"/>
          </a:p>
          <a:p>
            <a:pPr lvl="2"/>
            <a:r>
              <a:rPr lang="zh-CN" altLang="en-US" dirty="0"/>
              <a:t>“拥有”意味着额外的管理、折旧和风险，“合作”意味着让出的利润空间与不可持续的风险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实物资源</a:t>
            </a:r>
            <a:r>
              <a:rPr lang="en-US" altLang="zh-CN" dirty="0"/>
              <a:t> physical</a:t>
            </a:r>
            <a:r>
              <a:rPr lang="zh-CN" altLang="en-US" dirty="0"/>
              <a:t>：生产设备、房屋、车辆、机器、系统、销售点管理系统、分销渠道</a:t>
            </a:r>
            <a:endParaRPr lang="en-US" altLang="zh-CN" dirty="0"/>
          </a:p>
          <a:p>
            <a:pPr lvl="1"/>
            <a:r>
              <a:rPr lang="zh-CN" altLang="en-US" dirty="0"/>
              <a:t>人力资源 </a:t>
            </a:r>
            <a:r>
              <a:rPr lang="en-US" altLang="zh-CN" dirty="0"/>
              <a:t>human</a:t>
            </a:r>
            <a:r>
              <a:rPr lang="zh-CN" altLang="en-US" dirty="0"/>
              <a:t>：普遍存在，对于创新性和知识密集产业最重要（如</a:t>
            </a:r>
            <a:r>
              <a:rPr lang="en-US" altLang="zh-CN" dirty="0"/>
              <a:t>IT</a:t>
            </a:r>
            <a:r>
              <a:rPr lang="zh-CN" altLang="en-US" dirty="0"/>
              <a:t>业），出色的营销团队</a:t>
            </a:r>
            <a:endParaRPr lang="en-US" altLang="zh-CN" dirty="0"/>
          </a:p>
          <a:p>
            <a:pPr lvl="1"/>
            <a:r>
              <a:rPr lang="zh-CN" altLang="en-US" dirty="0"/>
              <a:t>知识性资源 </a:t>
            </a:r>
            <a:r>
              <a:rPr lang="en-US" altLang="zh-CN" dirty="0"/>
              <a:t>intellectual</a:t>
            </a:r>
            <a:r>
              <a:rPr lang="zh-CN" altLang="en-US" dirty="0"/>
              <a:t>：品牌（可口可乐）、专利（高通与华为）、知识产权与体系（微软、</a:t>
            </a:r>
            <a:r>
              <a:rPr lang="en-US" altLang="zh-CN" dirty="0"/>
              <a:t>SAP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金融资源 </a:t>
            </a:r>
            <a:r>
              <a:rPr lang="en-US" altLang="zh-CN" dirty="0"/>
              <a:t>financial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sz="2100" dirty="0"/>
              <a:t>外部：风险投资与资本市场</a:t>
            </a:r>
            <a:endParaRPr lang="en-US" altLang="zh-CN" sz="2100" dirty="0"/>
          </a:p>
          <a:p>
            <a:pPr lvl="2"/>
            <a:r>
              <a:rPr lang="zh-CN" altLang="en-US" sz="2100" dirty="0"/>
              <a:t>内部：车贷、</a:t>
            </a:r>
            <a:r>
              <a:rPr lang="en-US" altLang="zh-CN" sz="2100" dirty="0"/>
              <a:t>GE</a:t>
            </a:r>
            <a:r>
              <a:rPr lang="zh-CN" altLang="en-US" sz="2100" dirty="0"/>
              <a:t>的膨胀与衰落、电商金融</a:t>
            </a:r>
            <a:endParaRPr lang="en-US" altLang="zh-CN" sz="21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7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32F70-C83E-440E-B100-08C2F236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关键业务 </a:t>
            </a:r>
            <a:r>
              <a:rPr lang="en-US" altLang="zh-CN" dirty="0"/>
              <a:t>Key Activities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9C487-0EA7-4BE3-8941-E0DB3F31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保障其商业模式正常运行所需做的最重要的事情</a:t>
            </a:r>
            <a:endParaRPr lang="en-US" altLang="zh-CN" dirty="0"/>
          </a:p>
          <a:p>
            <a:pPr lvl="1"/>
            <a:r>
              <a:rPr lang="zh-CN" altLang="en-US" dirty="0"/>
              <a:t>价值主张、获得市场、客户关系与收益</a:t>
            </a:r>
            <a:endParaRPr lang="en-US" altLang="zh-CN" dirty="0"/>
          </a:p>
          <a:p>
            <a:pPr lvl="1"/>
            <a:r>
              <a:rPr lang="zh-CN" altLang="en-US" i="1" dirty="0"/>
              <a:t>与价值主张强相关，价值主张的具象化</a:t>
            </a:r>
            <a:endParaRPr lang="en-US" altLang="zh-CN" i="1" dirty="0"/>
          </a:p>
          <a:p>
            <a:pPr lvl="1"/>
            <a:r>
              <a:rPr lang="zh-CN" altLang="en-US" i="1" dirty="0"/>
              <a:t>构建护城河：商业模式创新 </a:t>
            </a:r>
            <a:r>
              <a:rPr lang="en-US" altLang="zh-CN" i="1" dirty="0"/>
              <a:t>– </a:t>
            </a:r>
            <a:r>
              <a:rPr lang="zh-CN" altLang="en-US" i="1" dirty="0"/>
              <a:t>构建不可替代的关键业务 </a:t>
            </a:r>
            <a:r>
              <a:rPr lang="en-US" altLang="zh-CN" i="1" dirty="0"/>
              <a:t>– </a:t>
            </a:r>
            <a:r>
              <a:rPr lang="zh-CN" altLang="en-US" i="1" dirty="0"/>
              <a:t>支撑服务升级 </a:t>
            </a:r>
            <a:r>
              <a:rPr lang="en-US" altLang="zh-CN" i="1" dirty="0"/>
              <a:t>– </a:t>
            </a:r>
            <a:r>
              <a:rPr lang="zh-CN" altLang="en-US" i="1" dirty="0"/>
              <a:t>基础设施投资</a:t>
            </a:r>
            <a:r>
              <a:rPr lang="en-US" altLang="zh-CN" i="1" dirty="0"/>
              <a:t> –</a:t>
            </a:r>
            <a:r>
              <a:rPr lang="zh-CN" altLang="en-US" i="1" dirty="0"/>
              <a:t>底层技术突破</a:t>
            </a:r>
            <a:endParaRPr lang="en-US" altLang="zh-CN" i="1" dirty="0"/>
          </a:p>
          <a:p>
            <a:endParaRPr lang="en-US" altLang="zh-CN" dirty="0"/>
          </a:p>
          <a:p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生产 </a:t>
            </a:r>
            <a:r>
              <a:rPr lang="en-US" altLang="zh-CN" dirty="0"/>
              <a:t>production</a:t>
            </a:r>
            <a:r>
              <a:rPr lang="zh-CN" altLang="en-US" dirty="0"/>
              <a:t>：包含分销</a:t>
            </a:r>
            <a:endParaRPr lang="en-US" altLang="zh-CN" dirty="0"/>
          </a:p>
          <a:p>
            <a:pPr lvl="1"/>
            <a:r>
              <a:rPr lang="zh-CN" altLang="en-US" dirty="0"/>
              <a:t>解决方案 </a:t>
            </a:r>
            <a:r>
              <a:rPr lang="en-US" altLang="zh-CN" dirty="0"/>
              <a:t>problem solving</a:t>
            </a:r>
            <a:r>
              <a:rPr lang="zh-CN" altLang="en-US" dirty="0"/>
              <a:t>：知识管理与持续的培训</a:t>
            </a:r>
            <a:endParaRPr lang="en-US" altLang="zh-CN" dirty="0"/>
          </a:p>
          <a:p>
            <a:pPr lvl="1"/>
            <a:r>
              <a:rPr lang="zh-CN" altLang="en-US" dirty="0"/>
              <a:t>平台</a:t>
            </a:r>
            <a:r>
              <a:rPr lang="en-US" altLang="zh-CN" dirty="0"/>
              <a:t>/</a:t>
            </a:r>
            <a:r>
              <a:rPr lang="zh-CN" altLang="en-US" dirty="0"/>
              <a:t>网络 </a:t>
            </a:r>
            <a:r>
              <a:rPr lang="en-US" altLang="zh-CN" dirty="0"/>
              <a:t>platform/network</a:t>
            </a:r>
            <a:r>
              <a:rPr lang="zh-CN" altLang="en-US" dirty="0"/>
              <a:t>：</a:t>
            </a:r>
            <a:r>
              <a:rPr lang="en-US" altLang="zh-CN" dirty="0"/>
              <a:t>XX</a:t>
            </a:r>
            <a:r>
              <a:rPr lang="zh-CN" altLang="en-US" dirty="0"/>
              <a:t>网、</a:t>
            </a:r>
            <a:r>
              <a:rPr lang="en-US" altLang="zh-CN" dirty="0"/>
              <a:t>Visa</a:t>
            </a:r>
            <a:r>
              <a:rPr lang="zh-CN" altLang="en-US" dirty="0"/>
              <a:t>卡、操作系统、应用商店、游戏平台</a:t>
            </a:r>
          </a:p>
        </p:txBody>
      </p:sp>
    </p:spTree>
    <p:extLst>
      <p:ext uri="{BB962C8B-B14F-4D97-AF65-F5344CB8AC3E}">
        <p14:creationId xmlns:p14="http://schemas.microsoft.com/office/powerpoint/2010/main" val="388843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0A852-F40F-481E-B5FF-2AE12380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重要合作 </a:t>
            </a:r>
            <a:r>
              <a:rPr lang="en-US" altLang="zh-CN" dirty="0"/>
              <a:t>Key Partnership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A70DF-3609-4D68-9BE7-6189C019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98" y="1530626"/>
            <a:ext cx="8286750" cy="516834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保证一个商业模式顺利运行所需的供应商和合作伙伴网络</a:t>
            </a:r>
            <a:endParaRPr lang="en-US" altLang="zh-CN" dirty="0"/>
          </a:p>
          <a:p>
            <a:pPr lvl="1"/>
            <a:r>
              <a:rPr lang="zh-CN" altLang="en-US" b="1" dirty="0"/>
              <a:t>非竞争者之间的战略联盟</a:t>
            </a:r>
            <a:r>
              <a:rPr lang="zh-CN" altLang="en-US" i="1" strike="sngStrike" dirty="0"/>
              <a:t>康采恩（不同业务之间的利益共同体）</a:t>
            </a:r>
            <a:endParaRPr lang="en-US" altLang="zh-CN" i="1" strike="sngStrike" dirty="0"/>
          </a:p>
          <a:p>
            <a:pPr lvl="2"/>
            <a:r>
              <a:rPr lang="en-US" altLang="zh-CN" sz="2100" dirty="0"/>
              <a:t>3q</a:t>
            </a:r>
            <a:r>
              <a:rPr lang="zh-CN" altLang="en-US" sz="2100" dirty="0"/>
              <a:t>大战之后的腾讯联盟（与阿里直营思路显著不同）</a:t>
            </a:r>
            <a:endParaRPr lang="en-US" altLang="zh-CN" sz="2100" dirty="0"/>
          </a:p>
          <a:p>
            <a:pPr lvl="1"/>
            <a:r>
              <a:rPr lang="zh-CN" altLang="en-US" b="1" dirty="0"/>
              <a:t>竞争者之间的战略合作</a:t>
            </a:r>
            <a:r>
              <a:rPr lang="zh-CN" altLang="en-US" i="1" strike="sngStrike" dirty="0"/>
              <a:t>卡特尔（同产业控制产品产量和价格）</a:t>
            </a:r>
            <a:endParaRPr lang="en-US" altLang="zh-CN" i="1" strike="sngStrike" dirty="0"/>
          </a:p>
          <a:p>
            <a:pPr lvl="2"/>
            <a:r>
              <a:rPr lang="zh-CN" altLang="en-US" sz="2100" dirty="0"/>
              <a:t>红蓝快乐水、微信支付与支付宝、米国两党制</a:t>
            </a:r>
            <a:endParaRPr lang="en-US" altLang="zh-CN" dirty="0"/>
          </a:p>
          <a:p>
            <a:pPr lvl="1"/>
            <a:r>
              <a:rPr lang="zh-CN" altLang="en-US" b="1" dirty="0"/>
              <a:t>新业务的合资公司</a:t>
            </a:r>
            <a:r>
              <a:rPr lang="zh-CN" altLang="en-US" i="1" strike="sngStrike" dirty="0"/>
              <a:t>托拉斯（多个巨头通过合资公司组成的利益共同体）、</a:t>
            </a:r>
            <a:endParaRPr lang="en-US" altLang="zh-CN" i="1" strike="sngStrike" dirty="0"/>
          </a:p>
          <a:p>
            <a:pPr lvl="2"/>
            <a:r>
              <a:rPr lang="zh-CN" altLang="en-US" sz="2100" dirty="0"/>
              <a:t>大厂“生态” 、微信</a:t>
            </a:r>
            <a:r>
              <a:rPr lang="en-US" altLang="zh-CN" sz="2100" dirty="0"/>
              <a:t>vs. </a:t>
            </a:r>
            <a:r>
              <a:rPr lang="zh-CN" altLang="en-US" sz="2100" dirty="0"/>
              <a:t>苹果、</a:t>
            </a:r>
            <a:r>
              <a:rPr lang="en-US" altLang="zh-CN" sz="2100" dirty="0" err="1"/>
              <a:t>Fortnite</a:t>
            </a:r>
            <a:r>
              <a:rPr lang="en-US" altLang="zh-CN" sz="2100" dirty="0"/>
              <a:t> vs. App Store + Google Play</a:t>
            </a:r>
          </a:p>
          <a:p>
            <a:pPr lvl="1"/>
            <a:r>
              <a:rPr lang="zh-CN" altLang="en-US" b="1" dirty="0"/>
              <a:t>稳定供应关系的供应商和采购商</a:t>
            </a:r>
            <a:r>
              <a:rPr lang="zh-CN" altLang="en-US" i="1" strike="sngStrike" dirty="0"/>
              <a:t>辛迪加（同产业垄断上游供应和下游销售）</a:t>
            </a:r>
            <a:endParaRPr lang="en-US" altLang="zh-CN" i="1" strike="sngStrike" dirty="0"/>
          </a:p>
          <a:p>
            <a:pPr lvl="2"/>
            <a:r>
              <a:rPr lang="zh-CN" altLang="en-US" sz="2100" dirty="0"/>
              <a:t>产业园、苹果认证供应商、闭环的互联网影视平台（传统影视产业：制作、发行、院线）</a:t>
            </a:r>
            <a:endParaRPr lang="en-US" altLang="zh-CN" sz="2100" dirty="0"/>
          </a:p>
          <a:p>
            <a:endParaRPr lang="en-US" altLang="zh-CN" sz="100" dirty="0"/>
          </a:p>
          <a:p>
            <a:r>
              <a:rPr lang="zh-CN" altLang="en-US" dirty="0"/>
              <a:t>合作动机</a:t>
            </a:r>
            <a:endParaRPr lang="en-US" altLang="zh-CN" dirty="0"/>
          </a:p>
          <a:p>
            <a:pPr lvl="1"/>
            <a:r>
              <a:rPr lang="zh-CN" altLang="en-US" dirty="0"/>
              <a:t>优化与规模效应：降低成本，外包或共享基础设施</a:t>
            </a:r>
            <a:endParaRPr lang="en-US" altLang="zh-CN" dirty="0"/>
          </a:p>
          <a:p>
            <a:pPr lvl="1"/>
            <a:r>
              <a:rPr lang="zh-CN" altLang="en-US" dirty="0"/>
              <a:t>特殊资源及活动的获得：高技术产品、销售团队、</a:t>
            </a:r>
            <a:r>
              <a:rPr lang="zh-CN" altLang="en-US"/>
              <a:t>特许商品与渠道</a:t>
            </a:r>
            <a:endParaRPr lang="zh-CN" altLang="en-US" dirty="0"/>
          </a:p>
          <a:p>
            <a:pPr lvl="1"/>
            <a:r>
              <a:rPr lang="zh-CN" altLang="en-US" dirty="0"/>
              <a:t>降低风险和不确定性：某领域内的战略联盟（蓝光、</a:t>
            </a:r>
            <a:r>
              <a:rPr lang="en-US" altLang="zh-CN" dirty="0"/>
              <a:t>5g</a:t>
            </a:r>
            <a:r>
              <a:rPr lang="zh-CN" altLang="en-US" dirty="0"/>
              <a:t>），</a:t>
            </a:r>
            <a:r>
              <a:rPr lang="zh-CN" altLang="en-US" i="1" strike="sngStrike" dirty="0"/>
              <a:t>台湾省与韩国的面板联盟</a:t>
            </a:r>
            <a:r>
              <a:rPr lang="zh-CN" altLang="en-US" dirty="0"/>
              <a:t>京东方的崛起</a:t>
            </a:r>
            <a:r>
              <a:rPr lang="zh-CN" altLang="en-US" i="1" strike="sngStrike" dirty="0"/>
              <a:t>（</a:t>
            </a:r>
            <a:r>
              <a:rPr lang="en-US" altLang="zh-CN" i="1" strike="sngStrike" dirty="0"/>
              <a:t>09-10</a:t>
            </a:r>
            <a:r>
              <a:rPr lang="zh-CN" altLang="en-US" i="1" strike="sngStrike" dirty="0"/>
              <a:t>家电下乡，韩国作为污点证人）</a:t>
            </a:r>
            <a:endParaRPr lang="en-US" altLang="zh-CN" i="1" strike="sngStrike" dirty="0"/>
          </a:p>
        </p:txBody>
      </p:sp>
    </p:spTree>
    <p:extLst>
      <p:ext uri="{BB962C8B-B14F-4D97-AF65-F5344CB8AC3E}">
        <p14:creationId xmlns:p14="http://schemas.microsoft.com/office/powerpoint/2010/main" val="133421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07453-C663-486A-BD12-35692590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成本结构 </a:t>
            </a:r>
            <a:r>
              <a:rPr lang="en-US" altLang="zh-CN" dirty="0"/>
              <a:t>Cost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4FBFF-5D1E-4974-9F33-3A3E54584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0930"/>
            <a:ext cx="7886700" cy="501194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运营一个商业模式所发生的全部成本</a:t>
            </a:r>
            <a:endParaRPr lang="en-US" altLang="zh-CN" dirty="0"/>
          </a:p>
          <a:p>
            <a:pPr lvl="1"/>
            <a:r>
              <a:rPr lang="zh-CN" altLang="en-US" dirty="0"/>
              <a:t>确定核心资源、关键业务和重要合作之后，成本核算将相对容易</a:t>
            </a:r>
            <a:endParaRPr lang="en-US" altLang="zh-CN" dirty="0"/>
          </a:p>
          <a:p>
            <a:pPr lvl="1"/>
            <a:r>
              <a:rPr lang="zh-CN" altLang="en-US" dirty="0"/>
              <a:t>也有以低成本结构为核心的商业模式（廉航、红米、</a:t>
            </a:r>
            <a:r>
              <a:rPr lang="en-US" altLang="zh-CN"/>
              <a:t>Zara</a:t>
            </a:r>
            <a:r>
              <a:rPr lang="zh-CN" altLang="en-US"/>
              <a:t>）</a:t>
            </a:r>
            <a:endParaRPr lang="en-US" altLang="zh-CN" dirty="0"/>
          </a:p>
          <a:p>
            <a:endParaRPr lang="en-US" altLang="zh-CN" sz="900" dirty="0"/>
          </a:p>
          <a:p>
            <a:r>
              <a:rPr lang="zh-CN" altLang="en-US" dirty="0"/>
              <a:t>导向</a:t>
            </a:r>
            <a:endParaRPr lang="en-US" altLang="zh-CN" dirty="0"/>
          </a:p>
          <a:p>
            <a:pPr lvl="1"/>
            <a:r>
              <a:rPr lang="zh-CN" altLang="en-US" dirty="0"/>
              <a:t>成本导向 </a:t>
            </a:r>
            <a:r>
              <a:rPr lang="en-US" altLang="zh-CN" dirty="0"/>
              <a:t>cost-driven</a:t>
            </a:r>
            <a:r>
              <a:rPr lang="zh-CN" altLang="en-US" dirty="0"/>
              <a:t>：成本最小化，创造并维持极尽精简的成本结构</a:t>
            </a:r>
            <a:endParaRPr lang="en-US" altLang="zh-CN" dirty="0"/>
          </a:p>
          <a:p>
            <a:pPr lvl="1"/>
            <a:r>
              <a:rPr lang="zh-CN" altLang="en-US" dirty="0"/>
              <a:t>价值导向 </a:t>
            </a:r>
            <a:r>
              <a:rPr lang="en-US" altLang="zh-CN" dirty="0"/>
              <a:t>value-driven</a:t>
            </a:r>
            <a:r>
              <a:rPr lang="zh-CN" altLang="en-US" dirty="0"/>
              <a:t>：高端的价值主张与高度的个性化服务</a:t>
            </a:r>
            <a:endParaRPr lang="en-US" altLang="zh-CN" dirty="0"/>
          </a:p>
          <a:p>
            <a:endParaRPr lang="en-US" altLang="zh-CN" sz="900" dirty="0"/>
          </a:p>
          <a:p>
            <a:r>
              <a:rPr lang="zh-CN" altLang="en-US" dirty="0"/>
              <a:t>特点 </a:t>
            </a:r>
            <a:endParaRPr lang="en-US" altLang="zh-CN" dirty="0"/>
          </a:p>
          <a:p>
            <a:pPr lvl="1"/>
            <a:r>
              <a:rPr lang="zh-CN" altLang="en-US" dirty="0"/>
              <a:t>固定成本：管理员工工资，租金，生产设备</a:t>
            </a:r>
            <a:endParaRPr lang="en-US" altLang="zh-CN" dirty="0"/>
          </a:p>
          <a:p>
            <a:pPr lvl="1"/>
            <a:r>
              <a:rPr lang="zh-CN" altLang="en-US" dirty="0"/>
              <a:t>可变成本：加工工人工资，加（</a:t>
            </a:r>
            <a:r>
              <a:rPr lang="en-US" altLang="zh-CN" dirty="0"/>
              <a:t>bai</a:t>
            </a:r>
            <a:r>
              <a:rPr lang="zh-CN" altLang="en-US" dirty="0"/>
              <a:t>）班（</a:t>
            </a:r>
            <a:r>
              <a:rPr lang="en-US" altLang="zh-CN" dirty="0" err="1"/>
              <a:t>ri</a:t>
            </a:r>
            <a:r>
              <a:rPr lang="zh-CN" altLang="en-US" dirty="0"/>
              <a:t>）费（</a:t>
            </a:r>
            <a:r>
              <a:rPr lang="en-US" altLang="zh-CN" dirty="0" err="1"/>
              <a:t>meng</a:t>
            </a:r>
            <a:r>
              <a:rPr lang="zh-CN" altLang="en-US" dirty="0"/>
              <a:t>），广告推广费，水电，原材料消耗</a:t>
            </a:r>
            <a:endParaRPr lang="en-US" altLang="zh-CN" dirty="0"/>
          </a:p>
          <a:p>
            <a:pPr lvl="1"/>
            <a:r>
              <a:rPr lang="zh-CN" altLang="en-US" dirty="0"/>
              <a:t>规模经济：大宗采购，大规模生产摊薄的固定成本</a:t>
            </a:r>
            <a:endParaRPr lang="en-US" altLang="zh-CN" dirty="0"/>
          </a:p>
          <a:p>
            <a:pPr lvl="1"/>
            <a:r>
              <a:rPr lang="zh-CN" altLang="en-US" dirty="0"/>
              <a:t>范围经济：渠道的复用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小米台灯为什么那么便宜？</a:t>
            </a:r>
          </a:p>
        </p:txBody>
      </p:sp>
    </p:spTree>
    <p:extLst>
      <p:ext uri="{BB962C8B-B14F-4D97-AF65-F5344CB8AC3E}">
        <p14:creationId xmlns:p14="http://schemas.microsoft.com/office/powerpoint/2010/main" val="299275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957E1-9B6B-46B0-88CB-72709AC3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33" y="176283"/>
            <a:ext cx="8256933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重视模块之间的联系（以及联系的联系）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48DB2-FA2F-4092-9A38-CB05F609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3" y="1501845"/>
            <a:ext cx="8984974" cy="504804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纵向联系（配套）</a:t>
            </a:r>
            <a:endParaRPr lang="en-US" altLang="zh-CN" dirty="0"/>
          </a:p>
          <a:p>
            <a:pPr lvl="1"/>
            <a:r>
              <a:rPr lang="zh-CN" altLang="en-US" dirty="0"/>
              <a:t>收入来源</a:t>
            </a:r>
            <a:r>
              <a:rPr lang="en-US" altLang="zh-CN" dirty="0"/>
              <a:t>&lt;-</a:t>
            </a:r>
            <a:r>
              <a:rPr lang="zh-CN" altLang="en-US" dirty="0"/>
              <a:t>渠道通路</a:t>
            </a:r>
            <a:r>
              <a:rPr lang="en-US" altLang="zh-CN" dirty="0"/>
              <a:t>-&gt;</a:t>
            </a:r>
            <a:r>
              <a:rPr lang="zh-CN" altLang="en-US" b="1" dirty="0"/>
              <a:t>客户关系</a:t>
            </a:r>
            <a:endParaRPr lang="en-US" altLang="zh-CN" dirty="0"/>
          </a:p>
          <a:p>
            <a:pPr lvl="1"/>
            <a:r>
              <a:rPr lang="zh-CN" altLang="en-US" dirty="0"/>
              <a:t>成本支出</a:t>
            </a:r>
            <a:r>
              <a:rPr lang="en-US" altLang="zh-CN" dirty="0"/>
              <a:t>&lt;-</a:t>
            </a:r>
            <a:r>
              <a:rPr lang="zh-CN" altLang="en-US" dirty="0"/>
              <a:t>关键资源</a:t>
            </a:r>
            <a:r>
              <a:rPr lang="en-US" altLang="zh-CN" dirty="0"/>
              <a:t>-&gt;</a:t>
            </a:r>
            <a:r>
              <a:rPr lang="zh-CN" altLang="en-US" b="1" dirty="0"/>
              <a:t>关键业务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跨越的联系</a:t>
            </a:r>
            <a:endParaRPr lang="en-US" altLang="zh-CN" dirty="0"/>
          </a:p>
          <a:p>
            <a:pPr lvl="1"/>
            <a:r>
              <a:rPr lang="zh-CN" altLang="en-US" dirty="0"/>
              <a:t>客户关系选择与成本支出导向（定制化、个人化 </a:t>
            </a:r>
            <a:r>
              <a:rPr lang="en-US" altLang="zh-CN" dirty="0"/>
              <a:t>– </a:t>
            </a:r>
            <a:r>
              <a:rPr lang="zh-CN" altLang="en-US" dirty="0"/>
              <a:t>价值导向 </a:t>
            </a:r>
            <a:r>
              <a:rPr lang="en-US" altLang="zh-CN" dirty="0"/>
              <a:t>VS </a:t>
            </a:r>
            <a:r>
              <a:rPr lang="zh-CN" altLang="en-US" dirty="0"/>
              <a:t>自动化、大众化 </a:t>
            </a:r>
            <a:r>
              <a:rPr lang="en-US" altLang="zh-CN" dirty="0"/>
              <a:t>– </a:t>
            </a:r>
            <a:r>
              <a:rPr lang="zh-CN" altLang="en-US" dirty="0"/>
              <a:t>成本导向）</a:t>
            </a:r>
            <a:endParaRPr lang="en-US" altLang="zh-CN" dirty="0"/>
          </a:p>
          <a:p>
            <a:pPr lvl="1"/>
            <a:r>
              <a:rPr lang="zh-CN" altLang="en-US" dirty="0"/>
              <a:t>建设渠道通路所需的核心资源与重要合作</a:t>
            </a:r>
            <a:endParaRPr lang="en-US" altLang="zh-CN" dirty="0"/>
          </a:p>
          <a:p>
            <a:pPr lvl="1"/>
            <a:r>
              <a:rPr lang="zh-CN" altLang="en-US" dirty="0"/>
              <a:t>细分的客户群体是否认同上游的重要合作方与引入的外部关键资源？</a:t>
            </a:r>
            <a:endParaRPr lang="en-US" altLang="zh-CN" dirty="0"/>
          </a:p>
          <a:p>
            <a:pPr lvl="2"/>
            <a:r>
              <a:rPr lang="zh-CN" altLang="en-US" dirty="0"/>
              <a:t>被快手、百度联手收购的某乎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联系的联系</a:t>
            </a:r>
            <a:endParaRPr lang="en-US" altLang="zh-CN" dirty="0"/>
          </a:p>
          <a:p>
            <a:pPr lvl="1"/>
            <a:r>
              <a:rPr lang="zh-CN" altLang="en-US" dirty="0"/>
              <a:t>平台：多个“价值主张</a:t>
            </a:r>
            <a:r>
              <a:rPr lang="en-US" altLang="zh-CN" dirty="0"/>
              <a:t>-</a:t>
            </a:r>
            <a:r>
              <a:rPr lang="zh-CN" altLang="en-US" dirty="0"/>
              <a:t>客户细分”对的组合才能构成完整的收入来源</a:t>
            </a:r>
            <a:endParaRPr lang="en-US" altLang="zh-CN" dirty="0"/>
          </a:p>
          <a:p>
            <a:pPr lvl="2"/>
            <a:r>
              <a:rPr lang="en-US" altLang="zh-CN" dirty="0"/>
              <a:t>B</a:t>
            </a:r>
            <a:r>
              <a:rPr lang="zh-CN" altLang="en-US" dirty="0"/>
              <a:t>站：</a:t>
            </a:r>
            <a:r>
              <a:rPr lang="en-US" altLang="zh-CN" dirty="0"/>
              <a:t>up</a:t>
            </a:r>
            <a:r>
              <a:rPr lang="zh-CN" altLang="en-US" dirty="0"/>
              <a:t>主</a:t>
            </a:r>
            <a:r>
              <a:rPr lang="en-US" altLang="zh-CN" dirty="0"/>
              <a:t>-</a:t>
            </a:r>
            <a:r>
              <a:rPr lang="zh-CN" altLang="en-US" dirty="0"/>
              <a:t>观众（大会员）</a:t>
            </a:r>
            <a:r>
              <a:rPr lang="en-US" altLang="zh-CN" dirty="0"/>
              <a:t>-</a:t>
            </a:r>
            <a:r>
              <a:rPr lang="zh-CN" altLang="en-US" dirty="0"/>
              <a:t>官方游戏运营</a:t>
            </a:r>
            <a:r>
              <a:rPr lang="en-US" altLang="zh-CN" dirty="0"/>
              <a:t>-</a:t>
            </a:r>
            <a:r>
              <a:rPr lang="zh-CN" altLang="en-US" dirty="0"/>
              <a:t>官方电商平台</a:t>
            </a:r>
            <a:r>
              <a:rPr lang="en-US" altLang="zh-CN" dirty="0"/>
              <a:t>-</a:t>
            </a:r>
            <a:r>
              <a:rPr lang="zh-CN" altLang="en-US" dirty="0"/>
              <a:t>花火“恰饭平台”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187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28B74-897E-428D-9483-37AB41D2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46" y="407842"/>
            <a:ext cx="8175108" cy="994172"/>
          </a:xfrm>
        </p:spPr>
        <p:txBody>
          <a:bodyPr>
            <a:normAutofit/>
          </a:bodyPr>
          <a:lstStyle/>
          <a:p>
            <a:r>
              <a:rPr lang="zh-CN" altLang="en-US" dirty="0"/>
              <a:t>画布的应用：分析产品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14BE82-F6A0-4F08-B0B3-87DA354A6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315" y="1976179"/>
            <a:ext cx="5932904" cy="367421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E16984C-1516-4B32-A588-22455341174E}"/>
              </a:ext>
            </a:extLst>
          </p:cNvPr>
          <p:cNvSpPr/>
          <p:nvPr/>
        </p:nvSpPr>
        <p:spPr>
          <a:xfrm>
            <a:off x="3827725" y="2515931"/>
            <a:ext cx="1220086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从技术无缝转向内容无缝、体验共情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FF2025-F0BF-4C8C-A7E4-573EC67EFD36}"/>
              </a:ext>
            </a:extLst>
          </p:cNvPr>
          <p:cNvSpPr/>
          <p:nvPr/>
        </p:nvSpPr>
        <p:spPr>
          <a:xfrm>
            <a:off x="6589543" y="3579188"/>
            <a:ext cx="1220086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大众听众、小众听众（含饭圈粉丝）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BF255C-C1C6-49DA-85C7-B617903E443C}"/>
              </a:ext>
            </a:extLst>
          </p:cNvPr>
          <p:cNvSpPr/>
          <p:nvPr/>
        </p:nvSpPr>
        <p:spPr>
          <a:xfrm>
            <a:off x="6191364" y="2375044"/>
            <a:ext cx="1666105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差异化收听场景（车载、居家、公交、办公）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F76A49-453C-43B3-8C19-42F9887408FC}"/>
              </a:ext>
            </a:extLst>
          </p:cNvPr>
          <p:cNvSpPr/>
          <p:nvPr/>
        </p:nvSpPr>
        <p:spPr>
          <a:xfrm>
            <a:off x="5340214" y="3153884"/>
            <a:ext cx="751762" cy="42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社区化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720D60-E302-42B5-8193-ABA89FC9673C}"/>
              </a:ext>
            </a:extLst>
          </p:cNvPr>
          <p:cNvSpPr/>
          <p:nvPr/>
        </p:nvSpPr>
        <p:spPr>
          <a:xfrm>
            <a:off x="2783068" y="2604052"/>
            <a:ext cx="1020731" cy="151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云化音乐播放、智能硬件与</a:t>
            </a:r>
            <a:r>
              <a:rPr lang="en-US" altLang="zh-CN" sz="1350" dirty="0"/>
              <a:t>4G</a:t>
            </a:r>
            <a:r>
              <a:rPr lang="zh-CN" altLang="en-US" sz="1350" dirty="0"/>
              <a:t>、推荐算法、社区、平台导流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E6185C-7A1D-4DBC-A0B3-130848F88912}"/>
              </a:ext>
            </a:extLst>
          </p:cNvPr>
          <p:cNvSpPr/>
          <p:nvPr/>
        </p:nvSpPr>
        <p:spPr>
          <a:xfrm>
            <a:off x="4856967" y="3742598"/>
            <a:ext cx="1334397" cy="71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智能设备定制</a:t>
            </a:r>
            <a:r>
              <a:rPr lang="en-US" altLang="zh-CN" sz="1350" dirty="0"/>
              <a:t>/</a:t>
            </a:r>
            <a:r>
              <a:rPr lang="zh-CN" altLang="en-US" sz="1350" dirty="0"/>
              <a:t>预装</a:t>
            </a:r>
            <a:r>
              <a:rPr lang="en-US" altLang="zh-CN" sz="1350" dirty="0"/>
              <a:t>APP/</a:t>
            </a:r>
            <a:r>
              <a:rPr lang="zh-CN" altLang="en-US" sz="1350" dirty="0"/>
              <a:t>应用市场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C70042-6155-409C-A4B7-A8107539826A}"/>
              </a:ext>
            </a:extLst>
          </p:cNvPr>
          <p:cNvSpPr/>
          <p:nvPr/>
        </p:nvSpPr>
        <p:spPr>
          <a:xfrm>
            <a:off x="5733607" y="4738134"/>
            <a:ext cx="1334397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月费、国内在线音乐转为大集团“渠道”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5044A3-72E4-4C79-8AB5-E37584B9321B}"/>
              </a:ext>
            </a:extLst>
          </p:cNvPr>
          <p:cNvSpPr/>
          <p:nvPr/>
        </p:nvSpPr>
        <p:spPr>
          <a:xfrm>
            <a:off x="2716614" y="4732814"/>
            <a:ext cx="1020731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版权、服务器使用费、人力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64A525-4C7E-4DFA-AE55-74D8A20EF533}"/>
              </a:ext>
            </a:extLst>
          </p:cNvPr>
          <p:cNvSpPr/>
          <p:nvPr/>
        </p:nvSpPr>
        <p:spPr>
          <a:xfrm>
            <a:off x="1395516" y="3722720"/>
            <a:ext cx="1124400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自由音乐人、智能设备生产商</a:t>
            </a:r>
          </a:p>
        </p:txBody>
      </p:sp>
    </p:spTree>
    <p:extLst>
      <p:ext uri="{BB962C8B-B14F-4D97-AF65-F5344CB8AC3E}">
        <p14:creationId xmlns:p14="http://schemas.microsoft.com/office/powerpoint/2010/main" val="44125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1854</Words>
  <Application>Microsoft Office PowerPoint</Application>
  <PresentationFormat>全屏显示(4:3)</PresentationFormat>
  <Paragraphs>150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主题​​</vt:lpstr>
      <vt:lpstr>商业模式画布概述</vt:lpstr>
      <vt:lpstr>收入来源 Revenue Streams</vt:lpstr>
      <vt:lpstr>PowerPoint 演示文稿</vt:lpstr>
      <vt:lpstr>核心资源 Key Resources</vt:lpstr>
      <vt:lpstr>关键业务 Key Activities</vt:lpstr>
      <vt:lpstr>重要合作 Key Partnership</vt:lpstr>
      <vt:lpstr>成本结构 Cost Structure</vt:lpstr>
      <vt:lpstr>重视模块之间的联系（以及联系的联系）</vt:lpstr>
      <vt:lpstr>画布的应用：分析产品</vt:lpstr>
      <vt:lpstr>画布的应用：探索创意（定位服务）</vt:lpstr>
      <vt:lpstr>画布的应用：评估与调整</vt:lpstr>
      <vt:lpstr>PowerPoint 演示文稿</vt:lpstr>
      <vt:lpstr>辩证地对待蓝海战略：风险与必要性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需求与商业模式创新 第二章 商业模式画布</dc:title>
  <dc:creator>Kuang Hongyu</dc:creator>
  <cp:lastModifiedBy>Hongyu Kuang</cp:lastModifiedBy>
  <cp:revision>107</cp:revision>
  <dcterms:created xsi:type="dcterms:W3CDTF">2020-02-19T13:44:17Z</dcterms:created>
  <dcterms:modified xsi:type="dcterms:W3CDTF">2020-10-21T07:56:22Z</dcterms:modified>
</cp:coreProperties>
</file>