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3" d="100"/>
          <a:sy n="43" d="100"/>
        </p:scale>
        <p:origin x="8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381000" y="685800"/>
            <a:ext cx="6096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693385" y="1638300"/>
            <a:ext cx="13953493" cy="3302000"/>
          </a:xfrm>
          <a:prstGeom prst="rect">
            <a:avLst/>
          </a:prstGeom>
        </p:spPr>
        <p:txBody>
          <a:bodyPr anchor="b"/>
          <a:lstStyle/>
          <a:p>
            <a:r>
              <a:t>标题文本</a:t>
            </a:r>
          </a:p>
        </p:txBody>
      </p:sp>
      <p:sp>
        <p:nvSpPr>
          <p:cNvPr id="12" name="正文级别 1…"/>
          <p:cNvSpPr txBox="1">
            <a:spLocks noGrp="1"/>
          </p:cNvSpPr>
          <p:nvPr>
            <p:ph type="body" sz="quarter" idx="1"/>
          </p:nvPr>
        </p:nvSpPr>
        <p:spPr>
          <a:xfrm>
            <a:off x="1693385" y="5029200"/>
            <a:ext cx="13953493"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693385" y="6362700"/>
            <a:ext cx="13953493"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–Johnny Appleseed</a:t>
            </a:r>
          </a:p>
        </p:txBody>
      </p:sp>
      <p:sp>
        <p:nvSpPr>
          <p:cNvPr id="94" name="“在此键入引文。”"/>
          <p:cNvSpPr txBox="1">
            <a:spLocks noGrp="1"/>
          </p:cNvSpPr>
          <p:nvPr>
            <p:ph type="body" sz="quarter" idx="22"/>
          </p:nvPr>
        </p:nvSpPr>
        <p:spPr>
          <a:xfrm>
            <a:off x="1693385" y="4266417"/>
            <a:ext cx="13953493" cy="687368"/>
          </a:xfrm>
          <a:prstGeom prst="rect">
            <a:avLst/>
          </a:prstGeom>
        </p:spPr>
        <p:txBody>
          <a:bodyPr>
            <a:spAutoFit/>
          </a:bodyPr>
          <a:lstStyle>
            <a:lvl1pPr marL="0" indent="0" algn="ctr">
              <a:spcBef>
                <a:spcPts val="0"/>
              </a:spcBef>
              <a:buSzTx/>
              <a:buNone/>
              <a:defRPr sz="3800"/>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21"/>
          </p:nvPr>
        </p:nvSpPr>
        <p:spPr>
          <a:xfrm>
            <a:off x="-1083767" y="0"/>
            <a:ext cx="20310042" cy="101600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117" name="标题文本"/>
          <p:cNvSpPr txBox="1">
            <a:spLocks noGrp="1"/>
          </p:cNvSpPr>
          <p:nvPr>
            <p:ph type="title"/>
          </p:nvPr>
        </p:nvSpPr>
        <p:spPr>
          <a:prstGeom prst="rect">
            <a:avLst/>
          </a:prstGeom>
        </p:spPr>
        <p:txBody>
          <a:bodyPr/>
          <a:lstStyle/>
          <a:p>
            <a:r>
              <a:t>标题文本</a:t>
            </a:r>
          </a:p>
        </p:txBody>
      </p:sp>
      <p:sp>
        <p:nvSpPr>
          <p:cNvPr id="118"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9" name="幻灯片编号"/>
          <p:cNvSpPr txBox="1">
            <a:spLocks noGrp="1"/>
          </p:cNvSpPr>
          <p:nvPr>
            <p:ph type="sldNum" sz="quarter" idx="2"/>
          </p:nvPr>
        </p:nvSpPr>
        <p:spPr>
          <a:prstGeom prst="rect">
            <a:avLst/>
          </a:prstGeom>
        </p:spPr>
        <p:txBody>
          <a:bodyPr>
            <a:normAutofit/>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21"/>
          </p:nvPr>
        </p:nvSpPr>
        <p:spPr>
          <a:xfrm>
            <a:off x="2142132" y="635000"/>
            <a:ext cx="13039065" cy="6522729"/>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1693385" y="6718300"/>
            <a:ext cx="13953493" cy="1422400"/>
          </a:xfrm>
          <a:prstGeom prst="rect">
            <a:avLst/>
          </a:prstGeom>
        </p:spPr>
        <p:txBody>
          <a:bodyPr anchor="b"/>
          <a:lstStyle/>
          <a:p>
            <a:r>
              <a:t>标题文本</a:t>
            </a:r>
          </a:p>
        </p:txBody>
      </p:sp>
      <p:sp>
        <p:nvSpPr>
          <p:cNvPr id="22" name="正文级别 1…"/>
          <p:cNvSpPr txBox="1">
            <a:spLocks noGrp="1"/>
          </p:cNvSpPr>
          <p:nvPr>
            <p:ph type="body" sz="quarter" idx="1"/>
          </p:nvPr>
        </p:nvSpPr>
        <p:spPr>
          <a:xfrm>
            <a:off x="1693385" y="8191500"/>
            <a:ext cx="13953493"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xfrm>
            <a:off x="8466098" y="9245600"/>
            <a:ext cx="391133" cy="37959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693385" y="3225800"/>
            <a:ext cx="13953493" cy="3302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21"/>
          </p:nvPr>
        </p:nvSpPr>
        <p:spPr>
          <a:xfrm>
            <a:off x="3623844" y="635001"/>
            <a:ext cx="16476637" cy="8238067"/>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1270039" y="635000"/>
            <a:ext cx="7112217" cy="3987800"/>
          </a:xfrm>
          <a:prstGeom prst="rect">
            <a:avLst/>
          </a:prstGeom>
        </p:spPr>
        <p:txBody>
          <a:bodyPr anchor="b"/>
          <a:lstStyle>
            <a:lvl1pPr>
              <a:defRPr sz="6000"/>
            </a:lvl1pPr>
          </a:lstStyle>
          <a:p>
            <a:r>
              <a:t>标题文本</a:t>
            </a:r>
          </a:p>
        </p:txBody>
      </p:sp>
      <p:sp>
        <p:nvSpPr>
          <p:cNvPr id="40" name="正文级别 1…"/>
          <p:cNvSpPr txBox="1">
            <a:spLocks noGrp="1"/>
          </p:cNvSpPr>
          <p:nvPr>
            <p:ph type="body" sz="quarter" idx="1"/>
          </p:nvPr>
        </p:nvSpPr>
        <p:spPr>
          <a:xfrm>
            <a:off x="1270039" y="4762500"/>
            <a:ext cx="7112217"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idx="21"/>
          </p:nvPr>
        </p:nvSpPr>
        <p:spPr>
          <a:xfrm>
            <a:off x="6045385" y="2603500"/>
            <a:ext cx="12573384" cy="62865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1270039" y="2603500"/>
            <a:ext cx="7112217"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1270039" y="1270000"/>
            <a:ext cx="14800185"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21"/>
          </p:nvPr>
        </p:nvSpPr>
        <p:spPr>
          <a:xfrm>
            <a:off x="8907206" y="5026948"/>
            <a:ext cx="8077448" cy="4040705"/>
          </a:xfrm>
          <a:prstGeom prst="rect">
            <a:avLst/>
          </a:prstGeom>
        </p:spPr>
        <p:txBody>
          <a:bodyPr lIns="91439" tIns="45719" rIns="91439" bIns="45719" anchor="t">
            <a:noAutofit/>
          </a:bodyPr>
          <a:lstStyle/>
          <a:p>
            <a:endParaRPr/>
          </a:p>
        </p:txBody>
      </p:sp>
      <p:sp>
        <p:nvSpPr>
          <p:cNvPr id="84" name="图像"/>
          <p:cNvSpPr>
            <a:spLocks noGrp="1"/>
          </p:cNvSpPr>
          <p:nvPr>
            <p:ph type="pic" sz="quarter" idx="22"/>
          </p:nvPr>
        </p:nvSpPr>
        <p:spPr>
          <a:xfrm>
            <a:off x="8670131" y="886748"/>
            <a:ext cx="7823439" cy="3911601"/>
          </a:xfrm>
          <a:prstGeom prst="rect">
            <a:avLst/>
          </a:prstGeom>
        </p:spPr>
        <p:txBody>
          <a:bodyPr lIns="91439" tIns="45719" rIns="91439" bIns="45719" anchor="t">
            <a:noAutofit/>
          </a:bodyPr>
          <a:lstStyle/>
          <a:p>
            <a:endParaRPr/>
          </a:p>
        </p:txBody>
      </p:sp>
      <p:sp>
        <p:nvSpPr>
          <p:cNvPr id="85" name="图像"/>
          <p:cNvSpPr>
            <a:spLocks noGrp="1"/>
          </p:cNvSpPr>
          <p:nvPr>
            <p:ph type="pic" idx="23"/>
          </p:nvPr>
        </p:nvSpPr>
        <p:spPr>
          <a:xfrm>
            <a:off x="-3166630" y="889001"/>
            <a:ext cx="15968621" cy="7984067"/>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270039" y="444500"/>
            <a:ext cx="14800185"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标题文本</a:t>
            </a:r>
          </a:p>
        </p:txBody>
      </p:sp>
      <p:sp>
        <p:nvSpPr>
          <p:cNvPr id="3" name="幻灯片编号"/>
          <p:cNvSpPr txBox="1">
            <a:spLocks noGrp="1"/>
          </p:cNvSpPr>
          <p:nvPr>
            <p:ph type="sldNum" sz="quarter" idx="2"/>
          </p:nvPr>
        </p:nvSpPr>
        <p:spPr>
          <a:xfrm>
            <a:off x="8466098" y="9251950"/>
            <a:ext cx="391133" cy="379591"/>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
        <p:nvSpPr>
          <p:cNvPr id="4" name="正文级别 1…"/>
          <p:cNvSpPr txBox="1">
            <a:spLocks noGrp="1"/>
          </p:cNvSpPr>
          <p:nvPr>
            <p:ph type="body" idx="1"/>
          </p:nvPr>
        </p:nvSpPr>
        <p:spPr>
          <a:xfrm>
            <a:off x="1270039" y="2603500"/>
            <a:ext cx="14800185"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ongshao@nju.edu.cn"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hyperlink" Target="mailto:dongshao@nju.edu.cn"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鸿沟…"/>
          <p:cNvSpPr>
            <a:spLocks noGrp="1"/>
          </p:cNvSpPr>
          <p:nvPr>
            <p:ph type="ctrTitle"/>
          </p:nvPr>
        </p:nvSpPr>
        <p:spPr>
          <a:xfrm>
            <a:off x="3437731" y="3117808"/>
            <a:ext cx="10464800" cy="1822492"/>
          </a:xfrm>
          <a:prstGeom prst="rect">
            <a:avLst/>
          </a:prstGeom>
          <a:blipFill>
            <a:blip r:embed="rId2"/>
          </a:blipFill>
          <a:effectLst>
            <a:outerShdw blurRad="38100" dist="25400" dir="5400000" rotWithShape="0">
              <a:srgbClr val="000000">
                <a:alpha val="50000"/>
              </a:srgbClr>
            </a:outerShdw>
          </a:effectLst>
        </p:spPr>
        <p:txBody>
          <a:bodyPr/>
          <a:lstStyle/>
          <a:p>
            <a:pPr defTabSz="332993">
              <a:defRPr sz="6840">
                <a:solidFill>
                  <a:srgbClr val="FFFFFF"/>
                </a:solidFill>
              </a:defRPr>
            </a:pPr>
            <a:r>
              <a:t>鸿沟</a:t>
            </a:r>
          </a:p>
          <a:p>
            <a:pPr defTabSz="332993">
              <a:defRPr sz="2850">
                <a:solidFill>
                  <a:srgbClr val="FFFFFF"/>
                </a:solidFill>
              </a:defRPr>
            </a:pPr>
            <a:r>
              <a:t>（高科技市场技术采用生命周期）</a:t>
            </a:r>
          </a:p>
        </p:txBody>
      </p:sp>
      <p:sp>
        <p:nvSpPr>
          <p:cNvPr id="129" name="文本"/>
          <p:cNvSpPr txBox="1"/>
          <p:nvPr/>
        </p:nvSpPr>
        <p:spPr>
          <a:xfrm>
            <a:off x="8066881" y="5000382"/>
            <a:ext cx="141064" cy="2872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defRPr sz="1200">
                <a:latin typeface="Times Roman"/>
                <a:ea typeface="Times Roman"/>
                <a:cs typeface="Times Roman"/>
                <a:sym typeface="Times Roman"/>
              </a:defRPr>
            </a:lvl1pPr>
          </a:lstStyle>
          <a:p>
            <a:r>
              <a:t> </a:t>
            </a:r>
          </a:p>
        </p:txBody>
      </p:sp>
      <p:sp>
        <p:nvSpPr>
          <p:cNvPr id="130" name="南京大学 邵栋 dongshao@nju.edu.cn"/>
          <p:cNvSpPr txBox="1"/>
          <p:nvPr/>
        </p:nvSpPr>
        <p:spPr>
          <a:xfrm>
            <a:off x="5922901" y="6038274"/>
            <a:ext cx="5494463"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spcBef>
                <a:spcPts val="1200"/>
              </a:spcBef>
              <a:defRPr sz="2400">
                <a:latin typeface="Microsoft YaHei"/>
                <a:ea typeface="Microsoft YaHei"/>
                <a:cs typeface="Microsoft YaHei"/>
                <a:sym typeface="Microsoft YaHei"/>
              </a:defRPr>
            </a:pPr>
            <a:r>
              <a:rPr sz="2400"/>
              <a:t>南京大学 邵栋 </a:t>
            </a:r>
            <a:r>
              <a:rPr sz="2400" u="sng">
                <a:hlinkClick r:id="rId3"/>
              </a:rPr>
              <a:t>dongshao@nju.edu.cn</a:t>
            </a:r>
          </a:p>
        </p:txBody>
      </p:sp>
      <p:sp>
        <p:nvSpPr>
          <p:cNvPr id="131" name="幻灯片编号"/>
          <p:cNvSpPr txBox="1">
            <a:spLocks noGrp="1"/>
          </p:cNvSpPr>
          <p:nvPr>
            <p:ph type="sldNum" sz="quarter" idx="2"/>
          </p:nvPr>
        </p:nvSpPr>
        <p:spPr>
          <a:xfrm>
            <a:off x="8548365" y="9251950"/>
            <a:ext cx="230832"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高科技企业的失败"/>
          <p:cNvSpPr txBox="1">
            <a:spLocks noGrp="1"/>
          </p:cNvSpPr>
          <p:nvPr>
            <p:ph type="title"/>
          </p:nvPr>
        </p:nvSpPr>
        <p:spPr>
          <a:prstGeom prst="rect">
            <a:avLst/>
          </a:prstGeom>
        </p:spPr>
        <p:txBody>
          <a:bodyPr/>
          <a:lstStyle/>
          <a:p>
            <a:r>
              <a:t>高科技企业的失败</a:t>
            </a:r>
          </a:p>
        </p:txBody>
      </p:sp>
      <p:sp>
        <p:nvSpPr>
          <p:cNvPr id="169" name="Nokia: 2000年辉煌时期市值近2500亿美元，1997年起连续蝉联了14年手机销售冠军。2007年iPhone发布，2011年失去手机市场第一。2013年9月3日，微软宣布将以54.4亿欧元（72亿美元）收购诺基亚。…"/>
          <p:cNvSpPr txBox="1">
            <a:spLocks noGrp="1"/>
          </p:cNvSpPr>
          <p:nvPr>
            <p:ph type="body" idx="1"/>
          </p:nvPr>
        </p:nvSpPr>
        <p:spPr>
          <a:prstGeom prst="rect">
            <a:avLst/>
          </a:prstGeom>
        </p:spPr>
        <p:txBody>
          <a:bodyPr>
            <a:normAutofit lnSpcReduction="10000"/>
          </a:bodyPr>
          <a:lstStyle/>
          <a:p>
            <a:pPr marL="293370" indent="-293370" defTabSz="385572">
              <a:spcBef>
                <a:spcPts val="2700"/>
              </a:spcBef>
              <a:defRPr sz="2376"/>
            </a:pPr>
            <a:r>
              <a:rPr lang="zh-CN" altLang="en-US" dirty="0"/>
              <a:t>初创公司：</a:t>
            </a:r>
            <a:r>
              <a:rPr lang="en-US" altLang="zh-CN" dirty="0"/>
              <a:t>&gt;100:1</a:t>
            </a:r>
            <a:r>
              <a:rPr lang="zh-CN" altLang="en-US" dirty="0"/>
              <a:t>的淘汰率（比如滴滴）（赢者通吃）</a:t>
            </a:r>
            <a:endParaRPr lang="en-US" altLang="zh-CN" dirty="0"/>
          </a:p>
          <a:p>
            <a:pPr marL="293370" indent="-293370" defTabSz="385572">
              <a:spcBef>
                <a:spcPts val="2700"/>
              </a:spcBef>
              <a:defRPr sz="2376"/>
            </a:pPr>
            <a:r>
              <a:rPr lang="zh-CN" altLang="en-US" dirty="0"/>
              <a:t>领先公司：</a:t>
            </a:r>
            <a:endParaRPr lang="en-US" altLang="zh-CN" dirty="0"/>
          </a:p>
          <a:p>
            <a:pPr marL="737870" lvl="1" indent="-293370" defTabSz="385572">
              <a:spcBef>
                <a:spcPts val="2700"/>
              </a:spcBef>
              <a:defRPr sz="2376"/>
            </a:pPr>
            <a:r>
              <a:rPr dirty="0"/>
              <a:t>Nokia: 2000年辉煌时期市值近2500亿美元，1997年起连续蝉联了14年手机销售冠军。2007年iPhone发布，2011年失去手机市场第一。2013年9月3日，微软宣布将以54.4亿欧元（72亿美元）收购诺基亚。</a:t>
            </a:r>
          </a:p>
          <a:p>
            <a:pPr marL="737870" lvl="1" indent="-293370" defTabSz="385572">
              <a:spcBef>
                <a:spcPts val="2700"/>
              </a:spcBef>
              <a:defRPr sz="2376"/>
            </a:pPr>
            <a:r>
              <a:rPr dirty="0"/>
              <a:t>Yahoo: 美国史上最快冲破千亿美元市值大关的公司，最高市值1280亿美元，2017年结束。</a:t>
            </a:r>
          </a:p>
          <a:p>
            <a:pPr marL="737870" lvl="1" indent="-293370" defTabSz="385572">
              <a:spcBef>
                <a:spcPts val="2700"/>
              </a:spcBef>
              <a:defRPr sz="2376"/>
            </a:pPr>
            <a:r>
              <a:rPr dirty="0"/>
              <a:t>Blackberry</a:t>
            </a:r>
          </a:p>
          <a:p>
            <a:pPr marL="737870" lvl="1" indent="-293370" defTabSz="385572">
              <a:spcBef>
                <a:spcPts val="2700"/>
              </a:spcBef>
              <a:defRPr sz="2376"/>
            </a:pPr>
            <a:r>
              <a:rPr dirty="0"/>
              <a:t>Sun</a:t>
            </a:r>
          </a:p>
          <a:p>
            <a:pPr marL="737870" lvl="1" indent="-293370" defTabSz="385572">
              <a:spcBef>
                <a:spcPts val="2700"/>
              </a:spcBef>
              <a:defRPr sz="2376"/>
            </a:pPr>
            <a:r>
              <a:rPr dirty="0"/>
              <a:t>Compaq</a:t>
            </a:r>
          </a:p>
          <a:p>
            <a:pPr marL="737870" lvl="1" indent="-293370" defTabSz="385572">
              <a:spcBef>
                <a:spcPts val="2700"/>
              </a:spcBef>
              <a:defRPr sz="2376"/>
            </a:pPr>
            <a:r>
              <a:rPr dirty="0"/>
              <a:t>DEC</a:t>
            </a:r>
          </a:p>
          <a:p>
            <a:pPr marL="737870" lvl="1" indent="-293370" defTabSz="385572">
              <a:spcBef>
                <a:spcPts val="2700"/>
              </a:spcBef>
              <a:defRPr sz="2376"/>
            </a:pPr>
            <a:r>
              <a:rPr dirty="0"/>
              <a:t>……</a:t>
            </a:r>
          </a:p>
        </p:txBody>
      </p:sp>
      <p:sp>
        <p:nvSpPr>
          <p:cNvPr id="170" name="幻灯片编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非连续性创新"/>
          <p:cNvSpPr txBox="1">
            <a:spLocks noGrp="1"/>
          </p:cNvSpPr>
          <p:nvPr>
            <p:ph type="title"/>
          </p:nvPr>
        </p:nvSpPr>
        <p:spPr>
          <a:prstGeom prst="rect">
            <a:avLst/>
          </a:prstGeom>
        </p:spPr>
        <p:txBody>
          <a:bodyPr/>
          <a:lstStyle/>
          <a:p>
            <a:r>
              <a:t>非连续性创新</a:t>
            </a:r>
          </a:p>
        </p:txBody>
      </p:sp>
      <p:sp>
        <p:nvSpPr>
          <p:cNvPr id="173" name="任何时候，我们面对的新产品需要我们改变自己一贯的行为模式，或者需要对我们目前依赖的产品或服务进行改变时，这种创新在学术上称为“非连续性创新（discontinous innovations）”或“破坏性创新（disruptive innovations）”。…"/>
          <p:cNvSpPr txBox="1">
            <a:spLocks noGrp="1"/>
          </p:cNvSpPr>
          <p:nvPr>
            <p:ph type="body" idx="1"/>
          </p:nvPr>
        </p:nvSpPr>
        <p:spPr>
          <a:prstGeom prst="rect">
            <a:avLst/>
          </a:prstGeom>
        </p:spPr>
        <p:txBody>
          <a:bodyPr/>
          <a:lstStyle/>
          <a:p>
            <a:pPr marL="435609" indent="-435609" defTabSz="572516">
              <a:spcBef>
                <a:spcPts val="4100"/>
              </a:spcBef>
              <a:defRPr sz="3528"/>
            </a:pPr>
            <a:r>
              <a:t>任何时候，我们面对的新产品需要我们改变自己一贯的行为模式，或者需要对我们目前依赖的产品或服务进行改变时，这种创新在学术上称为“非连续性创新（discontinous innovations）”或“</a:t>
            </a:r>
            <a:r>
              <a:rPr>
                <a:solidFill>
                  <a:schemeClr val="accent5"/>
                </a:solidFill>
              </a:rPr>
              <a:t>破坏性创新（disruptive innovations）</a:t>
            </a:r>
            <a:r>
              <a:t>”。</a:t>
            </a:r>
          </a:p>
          <a:p>
            <a:pPr marL="435609" indent="-435609" defTabSz="572516">
              <a:spcBef>
                <a:spcPts val="4100"/>
              </a:spcBef>
              <a:defRPr sz="3528"/>
            </a:pPr>
            <a:r>
              <a:t>相对的创新称为“连续性创新（continuous innovations）”或“</a:t>
            </a:r>
            <a:r>
              <a:rPr>
                <a:solidFill>
                  <a:schemeClr val="accent5"/>
                </a:solidFill>
              </a:rPr>
              <a:t>延续性创新（sustaining innovations</a:t>
            </a:r>
            <a:r>
              <a:t>）”,指产品正常升级，不需要我们改变行为。</a:t>
            </a:r>
          </a:p>
        </p:txBody>
      </p:sp>
      <p:sp>
        <p:nvSpPr>
          <p:cNvPr id="174"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非连续性创新例子"/>
          <p:cNvSpPr txBox="1">
            <a:spLocks noGrp="1"/>
          </p:cNvSpPr>
          <p:nvPr>
            <p:ph type="title"/>
          </p:nvPr>
        </p:nvSpPr>
        <p:spPr>
          <a:prstGeom prst="rect">
            <a:avLst/>
          </a:prstGeom>
        </p:spPr>
        <p:txBody>
          <a:bodyPr/>
          <a:lstStyle/>
          <a:p>
            <a:r>
              <a:t>非连续性创新例子</a:t>
            </a:r>
          </a:p>
        </p:txBody>
      </p:sp>
      <p:sp>
        <p:nvSpPr>
          <p:cNvPr id="177" name="连续性创新：（使用这些创新消费者不需要改变）…"/>
          <p:cNvSpPr txBox="1">
            <a:spLocks noGrp="1"/>
          </p:cNvSpPr>
          <p:nvPr>
            <p:ph type="body" idx="1"/>
          </p:nvPr>
        </p:nvSpPr>
        <p:spPr>
          <a:prstGeom prst="rect">
            <a:avLst/>
          </a:prstGeom>
        </p:spPr>
        <p:txBody>
          <a:bodyPr/>
          <a:lstStyle/>
          <a:p>
            <a:pPr marL="271145" indent="-271145" defTabSz="356362">
              <a:spcBef>
                <a:spcPts val="2500"/>
              </a:spcBef>
              <a:defRPr sz="2196"/>
            </a:pPr>
            <a:r>
              <a:t>连续性创新：（使用这些创新消费者不需要改变）</a:t>
            </a:r>
          </a:p>
          <a:p>
            <a:pPr marL="542290" lvl="1" indent="-271145" defTabSz="356362">
              <a:spcBef>
                <a:spcPts val="2500"/>
              </a:spcBef>
              <a:defRPr sz="2196"/>
            </a:pPr>
            <a:r>
              <a:t>汽车提供了更好的燃油经济性；</a:t>
            </a:r>
          </a:p>
          <a:p>
            <a:pPr marL="542290" lvl="1" indent="-271145" defTabSz="356362">
              <a:spcBef>
                <a:spcPts val="2500"/>
              </a:spcBef>
              <a:defRPr sz="2196"/>
            </a:pPr>
            <a:r>
              <a:t>Gmail可以更好的和其它Google应用整合；</a:t>
            </a:r>
          </a:p>
          <a:p>
            <a:pPr marL="542290" lvl="1" indent="-271145" defTabSz="356362">
              <a:spcBef>
                <a:spcPts val="2500"/>
              </a:spcBef>
              <a:defRPr sz="2196"/>
            </a:pPr>
            <a:r>
              <a:t>更大屏幕的电视。</a:t>
            </a:r>
          </a:p>
          <a:p>
            <a:pPr marL="271145" indent="-271145" defTabSz="356362">
              <a:spcBef>
                <a:spcPts val="2500"/>
              </a:spcBef>
              <a:defRPr sz="2196"/>
            </a:pPr>
            <a:r>
              <a:t>非连续性创新：（使用这些创新消费者需要改变）</a:t>
            </a:r>
          </a:p>
          <a:p>
            <a:pPr marL="542290" lvl="1" indent="-271145" defTabSz="356362">
              <a:spcBef>
                <a:spcPts val="2500"/>
              </a:spcBef>
              <a:defRPr sz="2196"/>
            </a:pPr>
            <a:r>
              <a:t>智能手机（2007年 iPhone）</a:t>
            </a:r>
          </a:p>
          <a:p>
            <a:pPr marL="542290" lvl="1" indent="-271145" defTabSz="356362">
              <a:spcBef>
                <a:spcPts val="2500"/>
              </a:spcBef>
              <a:defRPr sz="2196"/>
            </a:pPr>
            <a:r>
              <a:t>滴滴打车（2012年上线）</a:t>
            </a:r>
          </a:p>
          <a:p>
            <a:pPr marL="542290" lvl="1" indent="-271145" defTabSz="356362">
              <a:spcBef>
                <a:spcPts val="2500"/>
              </a:spcBef>
              <a:defRPr sz="2196"/>
            </a:pPr>
            <a:r>
              <a:t>需要充电的特斯拉；</a:t>
            </a:r>
          </a:p>
          <a:p>
            <a:pPr marL="542290" lvl="1" indent="-271145" defTabSz="356362">
              <a:spcBef>
                <a:spcPts val="2500"/>
              </a:spcBef>
              <a:defRPr sz="2196"/>
            </a:pPr>
            <a:r>
              <a:t>3-D电视，必须使用眼镜和新的片源。</a:t>
            </a:r>
          </a:p>
        </p:txBody>
      </p:sp>
      <p:sp>
        <p:nvSpPr>
          <p:cNvPr id="178"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连续性创新和非连续性创新之间是连续的，很多创新不容易明确区分。…"/>
          <p:cNvSpPr txBox="1">
            <a:spLocks noGrp="1"/>
          </p:cNvSpPr>
          <p:nvPr>
            <p:ph type="body" idx="1"/>
          </p:nvPr>
        </p:nvSpPr>
        <p:spPr>
          <a:prstGeom prst="rect">
            <a:avLst/>
          </a:prstGeom>
        </p:spPr>
        <p:txBody>
          <a:bodyPr/>
          <a:lstStyle/>
          <a:p>
            <a:r>
              <a:rPr dirty="0" err="1"/>
              <a:t>连续性创新和非连续性创新之间是连续的，很多创新不容易明确区分</a:t>
            </a:r>
            <a:r>
              <a:rPr dirty="0"/>
              <a:t>。</a:t>
            </a:r>
          </a:p>
          <a:p>
            <a:pPr lvl="1"/>
            <a:r>
              <a:rPr dirty="0" err="1"/>
              <a:t>比如互联网电视，它不要求特殊的眼镜，但内容获取和传统电视不</a:t>
            </a:r>
            <a:r>
              <a:rPr lang="zh-CN" altLang="en-US" dirty="0"/>
              <a:t>同</a:t>
            </a:r>
            <a:endParaRPr dirty="0"/>
          </a:p>
          <a:p>
            <a:pPr lvl="1"/>
            <a:r>
              <a:rPr dirty="0" err="1"/>
              <a:t>手机指纹解锁，人脸识别解锁</a:t>
            </a:r>
            <a:endParaRPr dirty="0"/>
          </a:p>
        </p:txBody>
      </p:sp>
      <p:sp>
        <p:nvSpPr>
          <p:cNvPr id="181"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非连续性创新速度"/>
          <p:cNvSpPr txBox="1">
            <a:spLocks noGrp="1"/>
          </p:cNvSpPr>
          <p:nvPr>
            <p:ph type="title"/>
          </p:nvPr>
        </p:nvSpPr>
        <p:spPr>
          <a:prstGeom prst="rect">
            <a:avLst/>
          </a:prstGeom>
        </p:spPr>
        <p:txBody>
          <a:bodyPr/>
          <a:lstStyle/>
          <a:p>
            <a:r>
              <a:t>非连续性创新速度</a:t>
            </a:r>
          </a:p>
        </p:txBody>
      </p:sp>
      <p:sp>
        <p:nvSpPr>
          <p:cNvPr id="184" name="传统行业引入非连续性创新速度很慢。…"/>
          <p:cNvSpPr txBox="1">
            <a:spLocks noGrp="1"/>
          </p:cNvSpPr>
          <p:nvPr>
            <p:ph type="body" idx="1"/>
          </p:nvPr>
        </p:nvSpPr>
        <p:spPr>
          <a:prstGeom prst="rect">
            <a:avLst/>
          </a:prstGeom>
        </p:spPr>
        <p:txBody>
          <a:bodyPr/>
          <a:lstStyle/>
          <a:p>
            <a:r>
              <a:t>传统行业引入非连续性创新速度很慢。</a:t>
            </a:r>
          </a:p>
          <a:p>
            <a:r>
              <a:t>高科技行业经常性的引入非连续性创新。</a:t>
            </a:r>
          </a:p>
          <a:p>
            <a:pPr>
              <a:defRPr>
                <a:solidFill>
                  <a:schemeClr val="accent5"/>
                </a:solidFill>
              </a:defRPr>
            </a:pPr>
            <a:r>
              <a:t>摩尔定律</a:t>
            </a:r>
          </a:p>
          <a:p>
            <a:pPr lvl="1"/>
            <a:r>
              <a:t>例子：滴滴出行，2012年9月9日成立，2014年爆发式增长；2013年12月4日中国4G拍照发放；2015年GPS芯片3美元。</a:t>
            </a:r>
          </a:p>
        </p:txBody>
      </p:sp>
      <p:sp>
        <p:nvSpPr>
          <p:cNvPr id="185"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高科技产业高回报、高风险"/>
          <p:cNvSpPr/>
          <p:nvPr/>
        </p:nvSpPr>
        <p:spPr>
          <a:xfrm>
            <a:off x="5293111" y="1671219"/>
            <a:ext cx="7649738" cy="1270001"/>
          </a:xfrm>
          <a:prstGeom prst="rect">
            <a:avLst/>
          </a:prstGeom>
          <a:solidFill>
            <a:srgbClr val="FF0000"/>
          </a:solidFill>
          <a:ln w="12700">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400">
                <a:solidFill>
                  <a:srgbClr val="FFFFFF"/>
                </a:solidFill>
              </a:defRPr>
            </a:lvl1pPr>
          </a:lstStyle>
          <a:p>
            <a:r>
              <a:rPr sz="4800" dirty="0" err="1">
                <a:latin typeface="方正粗黑宋简体" panose="02000000000000000000" pitchFamily="2" charset="-122"/>
                <a:ea typeface="方正粗黑宋简体" panose="02000000000000000000" pitchFamily="2" charset="-122"/>
              </a:rPr>
              <a:t>高科技产业高回报、高风险</a:t>
            </a:r>
            <a:endParaRPr sz="4800" dirty="0">
              <a:latin typeface="方正粗黑宋简体" panose="02000000000000000000" pitchFamily="2" charset="-122"/>
              <a:ea typeface="方正粗黑宋简体" panose="02000000000000000000" pitchFamily="2" charset="-122"/>
            </a:endParaRPr>
          </a:p>
        </p:txBody>
      </p:sp>
      <p:sp>
        <p:nvSpPr>
          <p:cNvPr id="188" name="频繁引入非连续性创新"/>
          <p:cNvSpPr/>
          <p:nvPr/>
        </p:nvSpPr>
        <p:spPr>
          <a:xfrm>
            <a:off x="4104169" y="4241800"/>
            <a:ext cx="3942434" cy="1270000"/>
          </a:xfrm>
          <a:prstGeom prst="rect">
            <a:avLst/>
          </a:prstGeom>
          <a:solidFill>
            <a:schemeClr val="accent1">
              <a:lumMod val="60000"/>
              <a:lumOff val="40000"/>
            </a:schemeClr>
          </a:solidFill>
          <a:ln w="12700">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400">
                <a:solidFill>
                  <a:srgbClr val="FFFFFF"/>
                </a:solidFill>
              </a:defRPr>
            </a:lvl1pPr>
          </a:lstStyle>
          <a:p>
            <a:r>
              <a:t>频繁引入非连续性创新</a:t>
            </a:r>
          </a:p>
        </p:txBody>
      </p:sp>
      <p:sp>
        <p:nvSpPr>
          <p:cNvPr id="189" name="建立在大规模半导体集成电路基础上，摩尔定律"/>
          <p:cNvSpPr/>
          <p:nvPr/>
        </p:nvSpPr>
        <p:spPr>
          <a:xfrm>
            <a:off x="4104169" y="6741379"/>
            <a:ext cx="3942434" cy="1270001"/>
          </a:xfrm>
          <a:prstGeom prst="rect">
            <a:avLst/>
          </a:prstGeom>
          <a:solidFill>
            <a:schemeClr val="accent1">
              <a:lumMod val="60000"/>
              <a:lumOff val="40000"/>
            </a:schemeClr>
          </a:solidFill>
          <a:ln w="12700">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400">
                <a:solidFill>
                  <a:srgbClr val="FFFFFF"/>
                </a:solidFill>
              </a:defRPr>
            </a:lvl1pPr>
          </a:lstStyle>
          <a:p>
            <a:r>
              <a:t>建立在大规模半导体集成电路基础上，摩尔定律</a:t>
            </a:r>
          </a:p>
        </p:txBody>
      </p:sp>
      <p:sp>
        <p:nvSpPr>
          <p:cNvPr id="197" name="软件、互联网服务规模巨大"/>
          <p:cNvSpPr/>
          <p:nvPr/>
        </p:nvSpPr>
        <p:spPr>
          <a:xfrm>
            <a:off x="10051734" y="4241799"/>
            <a:ext cx="3942433" cy="1270001"/>
          </a:xfrm>
          <a:prstGeom prst="rect">
            <a:avLst/>
          </a:prstGeom>
          <a:blipFill>
            <a:blip r:embed="rId2"/>
          </a:blipFill>
          <a:ln w="12700">
            <a:miter lim="400000"/>
          </a:ln>
          <a:effectLst>
            <a:outerShdw blurRad="508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400">
                <a:solidFill>
                  <a:srgbClr val="FFFFFF"/>
                </a:solidFill>
              </a:defRPr>
            </a:lvl1pPr>
          </a:lstStyle>
          <a:p>
            <a:r>
              <a:rPr lang="zh-CN" altLang="en-US" dirty="0"/>
              <a:t>赢家通吃，</a:t>
            </a:r>
            <a:endParaRPr lang="en-US" altLang="zh-CN" dirty="0"/>
          </a:p>
          <a:p>
            <a:r>
              <a:rPr dirty="0" err="1"/>
              <a:t>软件、互联网服务规模巨大</a:t>
            </a:r>
            <a:endParaRPr dirty="0"/>
          </a:p>
        </p:txBody>
      </p:sp>
      <p:sp>
        <p:nvSpPr>
          <p:cNvPr id="200"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12" name="软件、互联网服务边际成本近乎为0">
            <a:extLst>
              <a:ext uri="{FF2B5EF4-FFF2-40B4-BE49-F238E27FC236}">
                <a16:creationId xmlns:a16="http://schemas.microsoft.com/office/drawing/2014/main" id="{86B3B624-6522-4773-942D-72174CD76A3B}"/>
              </a:ext>
            </a:extLst>
          </p:cNvPr>
          <p:cNvSpPr/>
          <p:nvPr/>
        </p:nvSpPr>
        <p:spPr>
          <a:xfrm>
            <a:off x="10133156" y="6758990"/>
            <a:ext cx="3942433" cy="1270001"/>
          </a:xfrm>
          <a:prstGeom prst="rect">
            <a:avLst/>
          </a:prstGeom>
          <a:blipFill>
            <a:blip r:embed="rId2"/>
          </a:blipFill>
          <a:ln w="12700">
            <a:miter lim="400000"/>
          </a:ln>
          <a:effectLst>
            <a:outerShdw blurRad="508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400">
                <a:solidFill>
                  <a:srgbClr val="FFFFFF"/>
                </a:solidFill>
              </a:defRPr>
            </a:lvl1pPr>
          </a:lstStyle>
          <a:p>
            <a:r>
              <a:rPr dirty="0"/>
              <a:t>软件、互联网服务边际成本近乎为0</a:t>
            </a:r>
          </a:p>
        </p:txBody>
      </p:sp>
      <p:sp>
        <p:nvSpPr>
          <p:cNvPr id="5" name="箭头: 上 4">
            <a:extLst>
              <a:ext uri="{FF2B5EF4-FFF2-40B4-BE49-F238E27FC236}">
                <a16:creationId xmlns:a16="http://schemas.microsoft.com/office/drawing/2014/main" id="{8EB3BBFE-7278-49CA-9AF3-31068F16257B}"/>
              </a:ext>
            </a:extLst>
          </p:cNvPr>
          <p:cNvSpPr/>
          <p:nvPr/>
        </p:nvSpPr>
        <p:spPr>
          <a:xfrm>
            <a:off x="11725584" y="5479535"/>
            <a:ext cx="594732" cy="1311720"/>
          </a:xfrm>
          <a:prstGeom prst="up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箭头: 上 16">
            <a:extLst>
              <a:ext uri="{FF2B5EF4-FFF2-40B4-BE49-F238E27FC236}">
                <a16:creationId xmlns:a16="http://schemas.microsoft.com/office/drawing/2014/main" id="{3A2BC96A-26E5-4D05-8E95-581B2B28F5FC}"/>
              </a:ext>
            </a:extLst>
          </p:cNvPr>
          <p:cNvSpPr/>
          <p:nvPr/>
        </p:nvSpPr>
        <p:spPr>
          <a:xfrm>
            <a:off x="5778020" y="2947894"/>
            <a:ext cx="594732" cy="1311720"/>
          </a:xfrm>
          <a:prstGeom prst="upArrow">
            <a:avLst>
              <a:gd name="adj1" fmla="val 50000"/>
              <a:gd name="adj2" fmla="val 61250"/>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9" name="箭头: 上 18">
            <a:extLst>
              <a:ext uri="{FF2B5EF4-FFF2-40B4-BE49-F238E27FC236}">
                <a16:creationId xmlns:a16="http://schemas.microsoft.com/office/drawing/2014/main" id="{23A6FA4E-B525-41BD-B7D9-8E9F51AE05E2}"/>
              </a:ext>
            </a:extLst>
          </p:cNvPr>
          <p:cNvSpPr/>
          <p:nvPr/>
        </p:nvSpPr>
        <p:spPr>
          <a:xfrm>
            <a:off x="5778020" y="5489193"/>
            <a:ext cx="594732" cy="1311720"/>
          </a:xfrm>
          <a:prstGeom prst="up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20" name="箭头: 上 19">
            <a:extLst>
              <a:ext uri="{FF2B5EF4-FFF2-40B4-BE49-F238E27FC236}">
                <a16:creationId xmlns:a16="http://schemas.microsoft.com/office/drawing/2014/main" id="{6DA4A237-129B-46D3-85AD-647C31CDEF8D}"/>
              </a:ext>
            </a:extLst>
          </p:cNvPr>
          <p:cNvSpPr/>
          <p:nvPr/>
        </p:nvSpPr>
        <p:spPr>
          <a:xfrm>
            <a:off x="11725584" y="2888360"/>
            <a:ext cx="594732" cy="1311720"/>
          </a:xfrm>
          <a:prstGeom prst="up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软件互联网领域市场占有率…"/>
          <p:cNvSpPr txBox="1">
            <a:spLocks noGrp="1"/>
          </p:cNvSpPr>
          <p:nvPr>
            <p:ph type="title"/>
          </p:nvPr>
        </p:nvSpPr>
        <p:spPr>
          <a:prstGeom prst="rect">
            <a:avLst/>
          </a:prstGeom>
        </p:spPr>
        <p:txBody>
          <a:bodyPr/>
          <a:lstStyle/>
          <a:p>
            <a:pPr defTabSz="420624">
              <a:defRPr sz="5760"/>
            </a:pPr>
            <a:r>
              <a:t>软件互联网领域市场占有率</a:t>
            </a:r>
          </a:p>
          <a:p>
            <a:pPr defTabSz="420624">
              <a:defRPr sz="5760"/>
            </a:pPr>
            <a:r>
              <a:t>与用户数</a:t>
            </a:r>
          </a:p>
        </p:txBody>
      </p:sp>
      <p:sp>
        <p:nvSpPr>
          <p:cNvPr id="203" name="2017年 Windows 市场占有率88.7%，Mac OS 8.06%…"/>
          <p:cNvSpPr txBox="1">
            <a:spLocks noGrp="1"/>
          </p:cNvSpPr>
          <p:nvPr>
            <p:ph type="body" idx="1"/>
          </p:nvPr>
        </p:nvSpPr>
        <p:spPr>
          <a:prstGeom prst="rect">
            <a:avLst/>
          </a:prstGeom>
        </p:spPr>
        <p:txBody>
          <a:bodyPr/>
          <a:lstStyle/>
          <a:p>
            <a:r>
              <a:t>2017年 Windows 市场占有率88.7%，Mac OS 8.06%</a:t>
            </a:r>
          </a:p>
          <a:p>
            <a:r>
              <a:t>2018年10月微信 10.58亿用户；QQ 8.03亿用户；抖音 5.00亿用户；FaceBook 22.34亿用户。</a:t>
            </a:r>
          </a:p>
          <a:p>
            <a:r>
              <a:t>2016年2月，Google 有7个产品用户数量超过10亿。</a:t>
            </a:r>
          </a:p>
        </p:txBody>
      </p:sp>
      <p:sp>
        <p:nvSpPr>
          <p:cNvPr id="204"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理论基础：创新扩散理论"/>
          <p:cNvSpPr txBox="1">
            <a:spLocks noGrp="1"/>
          </p:cNvSpPr>
          <p:nvPr>
            <p:ph type="title"/>
          </p:nvPr>
        </p:nvSpPr>
        <p:spPr>
          <a:prstGeom prst="rect">
            <a:avLst/>
          </a:prstGeom>
        </p:spPr>
        <p:txBody>
          <a:bodyPr/>
          <a:lstStyle>
            <a:lvl1pPr defTabSz="572516">
              <a:defRPr sz="7840"/>
            </a:lvl1pPr>
          </a:lstStyle>
          <a:p>
            <a:r>
              <a:t>理论基础：创新扩散理论</a:t>
            </a:r>
          </a:p>
        </p:txBody>
      </p:sp>
      <p:sp>
        <p:nvSpPr>
          <p:cNvPr id="207" name="Diffusion of innovations，1957-1962…"/>
          <p:cNvSpPr txBox="1">
            <a:spLocks noGrp="1"/>
          </p:cNvSpPr>
          <p:nvPr>
            <p:ph type="body" sz="half" idx="1"/>
          </p:nvPr>
        </p:nvSpPr>
        <p:spPr>
          <a:xfrm>
            <a:off x="3120231" y="2603500"/>
            <a:ext cx="4657048" cy="6286500"/>
          </a:xfrm>
          <a:prstGeom prst="rect">
            <a:avLst/>
          </a:prstGeom>
        </p:spPr>
        <p:txBody>
          <a:bodyPr/>
          <a:lstStyle/>
          <a:p>
            <a:r>
              <a:rPr i="1">
                <a:latin typeface="Helvetica"/>
                <a:ea typeface="Helvetica"/>
                <a:cs typeface="Helvetica"/>
                <a:sym typeface="Helvetica"/>
              </a:rPr>
              <a:t>Diffusion of innovations</a:t>
            </a:r>
            <a:r>
              <a:t>，1957-1962</a:t>
            </a:r>
          </a:p>
          <a:p>
            <a:r>
              <a:t>Everett M. Rogers (March 6, 1931 – October 21, 2004) 社会学家，教师.</a:t>
            </a:r>
          </a:p>
        </p:txBody>
      </p:sp>
      <p:pic>
        <p:nvPicPr>
          <p:cNvPr id="208" name="图像" descr="图像"/>
          <p:cNvPicPr>
            <a:picLocks noChangeAspect="1"/>
          </p:cNvPicPr>
          <p:nvPr/>
        </p:nvPicPr>
        <p:blipFill>
          <a:blip r:embed="rId2">
            <a:extLst/>
          </a:blip>
          <a:stretch>
            <a:fillRect/>
          </a:stretch>
        </p:blipFill>
        <p:spPr>
          <a:xfrm>
            <a:off x="9174059" y="2378540"/>
            <a:ext cx="4657048" cy="3492786"/>
          </a:xfrm>
          <a:prstGeom prst="rect">
            <a:avLst/>
          </a:prstGeom>
          <a:ln w="12700">
            <a:miter lim="400000"/>
          </a:ln>
        </p:spPr>
      </p:pic>
      <p:sp>
        <p:nvSpPr>
          <p:cNvPr id="209" name="The diffusion of innovations according to Rogers. With successive groups of consumers adopting the new technology (shown in blue), its market share (yellow) will eventually reach the saturation level."/>
          <p:cNvSpPr txBox="1"/>
          <p:nvPr/>
        </p:nvSpPr>
        <p:spPr>
          <a:xfrm>
            <a:off x="9017629" y="6473963"/>
            <a:ext cx="5486460" cy="1625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defRPr sz="2000"/>
            </a:lvl1pPr>
          </a:lstStyle>
          <a:p>
            <a:r>
              <a:t>The diffusion of innovations according to Rogers. With successive groups of consumers adopting the new technology (shown in blue), its market share (yellow) will eventually reach the saturation level. </a:t>
            </a:r>
          </a:p>
        </p:txBody>
      </p:sp>
      <p:sp>
        <p:nvSpPr>
          <p:cNvPr id="210"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技术采用生命周期"/>
          <p:cNvSpPr txBox="1">
            <a:spLocks noGrp="1"/>
          </p:cNvSpPr>
          <p:nvPr>
            <p:ph type="title"/>
          </p:nvPr>
        </p:nvSpPr>
        <p:spPr>
          <a:prstGeom prst="rect">
            <a:avLst/>
          </a:prstGeom>
        </p:spPr>
        <p:txBody>
          <a:bodyPr/>
          <a:lstStyle/>
          <a:p>
            <a:r>
              <a:t>技术采用生命周期</a:t>
            </a:r>
          </a:p>
        </p:txBody>
      </p:sp>
      <p:pic>
        <p:nvPicPr>
          <p:cNvPr id="213" name="图像" descr="图像"/>
          <p:cNvPicPr>
            <a:picLocks noChangeAspect="1"/>
          </p:cNvPicPr>
          <p:nvPr/>
        </p:nvPicPr>
        <p:blipFill>
          <a:blip r:embed="rId2">
            <a:extLst/>
          </a:blip>
          <a:stretch>
            <a:fillRect/>
          </a:stretch>
        </p:blipFill>
        <p:spPr>
          <a:xfrm>
            <a:off x="5055343" y="2165709"/>
            <a:ext cx="7229576" cy="5422182"/>
          </a:xfrm>
          <a:prstGeom prst="rect">
            <a:avLst/>
          </a:prstGeom>
          <a:ln w="12700">
            <a:miter lim="400000"/>
          </a:ln>
        </p:spPr>
      </p:pic>
      <p:sp>
        <p:nvSpPr>
          <p:cNvPr id="214" name="根据对创新性的接受度，将用户进行分类（呼应非连续性创新定义）。"/>
          <p:cNvSpPr txBox="1"/>
          <p:nvPr/>
        </p:nvSpPr>
        <p:spPr>
          <a:xfrm>
            <a:off x="1726572" y="8162668"/>
            <a:ext cx="14002261" cy="6104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300"/>
            </a:lvl1pPr>
          </a:lstStyle>
          <a:p>
            <a:r>
              <a:t>根据对创新性的接受度，将用户进行分类（呼应非连续性创新定义）。</a:t>
            </a:r>
          </a:p>
        </p:txBody>
      </p:sp>
      <p:sp>
        <p:nvSpPr>
          <p:cNvPr id="215" name="“企业级产品、消费者产品、技术行业新技术学习”"/>
          <p:cNvSpPr txBox="1"/>
          <p:nvPr/>
        </p:nvSpPr>
        <p:spPr>
          <a:xfrm>
            <a:off x="3591819" y="8779319"/>
            <a:ext cx="10156627"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“企业级产品、消费者产品、技术行业新技术学习”</a:t>
            </a:r>
          </a:p>
        </p:txBody>
      </p:sp>
      <p:sp>
        <p:nvSpPr>
          <p:cNvPr id="216"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一、创新者（Innovator）=新技术热衷者（发烧友）：科技是他们生活中的最大乐趣，而并不在意这些技术能够在他们的生活中提供什么功能。…"/>
          <p:cNvSpPr txBox="1">
            <a:spLocks noGrp="1"/>
          </p:cNvSpPr>
          <p:nvPr>
            <p:ph type="body" idx="1"/>
          </p:nvPr>
        </p:nvSpPr>
        <p:spPr>
          <a:xfrm>
            <a:off x="3120231" y="1472366"/>
            <a:ext cx="11099800" cy="7417635"/>
          </a:xfrm>
          <a:prstGeom prst="rect">
            <a:avLst/>
          </a:prstGeom>
        </p:spPr>
        <p:txBody>
          <a:bodyPr/>
          <a:lstStyle/>
          <a:p>
            <a:r>
              <a:t>一、创新者（Innovator）=新技术热衷者（发烧友）：科技是他们生活中的最大乐趣，而并不在意这些技术能够在他们的生活中提供什么功能。</a:t>
            </a:r>
          </a:p>
          <a:p>
            <a:r>
              <a:t>创新者并不多；他们是大家公认的最有能力对新技术进行早期评价的人；对企业非常重要，他们的认同是下一步市场开发的先决条件，是生命周期的守门人。</a:t>
            </a:r>
          </a:p>
          <a:p>
            <a:r>
              <a:t>企业经常赠送产品给他们，以期望获得他们的支持。</a:t>
            </a:r>
          </a:p>
          <a:p>
            <a:r>
              <a:t>例子：小米（论坛）、果粉</a:t>
            </a:r>
          </a:p>
        </p:txBody>
      </p:sp>
      <p:sp>
        <p:nvSpPr>
          <p:cNvPr id="219"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盲人摸象"/>
          <p:cNvSpPr txBox="1">
            <a:spLocks noGrp="1"/>
          </p:cNvSpPr>
          <p:nvPr>
            <p:ph type="title"/>
          </p:nvPr>
        </p:nvSpPr>
        <p:spPr>
          <a:prstGeom prst="rect">
            <a:avLst/>
          </a:prstGeom>
        </p:spPr>
        <p:txBody>
          <a:bodyPr/>
          <a:lstStyle/>
          <a:p>
            <a:r>
              <a:t>盲人摸象</a:t>
            </a:r>
          </a:p>
        </p:txBody>
      </p:sp>
      <p:pic>
        <p:nvPicPr>
          <p:cNvPr id="134" name="图像" descr="图像"/>
          <p:cNvPicPr>
            <a:picLocks noChangeAspect="1"/>
          </p:cNvPicPr>
          <p:nvPr/>
        </p:nvPicPr>
        <p:blipFill>
          <a:blip r:embed="rId2">
            <a:extLst/>
          </a:blip>
          <a:stretch>
            <a:fillRect/>
          </a:stretch>
        </p:blipFill>
        <p:spPr>
          <a:xfrm>
            <a:off x="4098131" y="2653823"/>
            <a:ext cx="9144000" cy="6718301"/>
          </a:xfrm>
          <a:prstGeom prst="rect">
            <a:avLst/>
          </a:prstGeom>
          <a:ln w="12700">
            <a:miter lim="400000"/>
          </a:ln>
        </p:spPr>
      </p:pic>
      <p:sp>
        <p:nvSpPr>
          <p:cNvPr id="135" name="幻灯片编号"/>
          <p:cNvSpPr txBox="1">
            <a:spLocks noGrp="1"/>
          </p:cNvSpPr>
          <p:nvPr>
            <p:ph type="sldNum" sz="quarter" idx="2"/>
          </p:nvPr>
        </p:nvSpPr>
        <p:spPr>
          <a:xfrm>
            <a:off x="8548365" y="9251950"/>
            <a:ext cx="230832"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二、早期采用者=高瞻远瞩者，有远见者（Visionaries）…"/>
          <p:cNvSpPr txBox="1">
            <a:spLocks noGrp="1"/>
          </p:cNvSpPr>
          <p:nvPr>
            <p:ph type="body" idx="1"/>
          </p:nvPr>
        </p:nvSpPr>
        <p:spPr>
          <a:prstGeom prst="rect">
            <a:avLst/>
          </a:prstGeom>
        </p:spPr>
        <p:txBody>
          <a:bodyPr/>
          <a:lstStyle/>
          <a:p>
            <a:pPr marL="320040" indent="-320040" defTabSz="420624">
              <a:spcBef>
                <a:spcPts val="3000"/>
              </a:spcBef>
              <a:defRPr sz="2592"/>
            </a:pPr>
            <a:r>
              <a:t>二、早期采用者=高瞻远瞩者，有远见者（Visionaries）</a:t>
            </a:r>
          </a:p>
          <a:p>
            <a:pPr marL="320040" indent="-320040" defTabSz="420624">
              <a:spcBef>
                <a:spcPts val="3000"/>
              </a:spcBef>
              <a:defRPr sz="2592"/>
            </a:pPr>
            <a:r>
              <a:t>拥有洞察力将新的技术与战略性机遇结合起来。这些人是企业和政府里的创新者。他们想用非连续性创新产品开辟一个新的未来。他们希望能成为第一个开发产品潜力的人，并将它发展成为无法超越的巨大竞争优势。</a:t>
            </a:r>
          </a:p>
          <a:p>
            <a:pPr marL="320040" indent="-320040" defTabSz="420624">
              <a:spcBef>
                <a:spcPts val="3000"/>
              </a:spcBef>
              <a:defRPr sz="2592"/>
            </a:pPr>
            <a:r>
              <a:t>例子：约翰肯尼迪发起太空计划，一位富有远见的总统；乔布斯将图形用户接口安装到Macintosh计算机中，迫使其它计算机公司也必须同样做；Netflix CEO将公司整个系统建立在亚马逊云服务上。</a:t>
            </a:r>
          </a:p>
          <a:p>
            <a:pPr marL="320040" indent="-320040" defTabSz="420624">
              <a:spcBef>
                <a:spcPts val="3000"/>
              </a:spcBef>
              <a:defRPr sz="2592"/>
            </a:pPr>
            <a:r>
              <a:t>这些主角都</a:t>
            </a:r>
            <a:r>
              <a:rPr>
                <a:solidFill>
                  <a:schemeClr val="accent5"/>
                </a:solidFill>
              </a:rPr>
              <a:t>冒着巨大的企业风险勇敢的采用当时还未经过检验的新技术</a:t>
            </a:r>
            <a:r>
              <a:t>，他们的目的就是利用这些技术在 生产效率或顾客服务方面取得突破性的改进。</a:t>
            </a:r>
          </a:p>
          <a:p>
            <a:pPr marL="320040" indent="-320040" defTabSz="420624">
              <a:spcBef>
                <a:spcPts val="3000"/>
              </a:spcBef>
              <a:defRPr sz="2592"/>
            </a:pPr>
            <a:r>
              <a:t>这些用户往往是通过维持与技术狂热者的关系而找到技术的发明者的。</a:t>
            </a:r>
          </a:p>
        </p:txBody>
      </p:sp>
      <p:sp>
        <p:nvSpPr>
          <p:cNvPr id="222"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三、早期大众（early majority）= 实用主义者（pragmatists）…"/>
          <p:cNvSpPr txBox="1">
            <a:spLocks noGrp="1"/>
          </p:cNvSpPr>
          <p:nvPr>
            <p:ph type="body" idx="1"/>
          </p:nvPr>
        </p:nvSpPr>
        <p:spPr>
          <a:prstGeom prst="rect">
            <a:avLst/>
          </a:prstGeom>
        </p:spPr>
        <p:txBody>
          <a:bodyPr/>
          <a:lstStyle/>
          <a:p>
            <a:r>
              <a:t>三、早期大众（early majority）= 实用主义者（pragmatists）</a:t>
            </a:r>
          </a:p>
          <a:p>
            <a:r>
              <a:t>对技术持中立态度。相信“演变”而不是“革命”。</a:t>
            </a:r>
          </a:p>
          <a:p>
            <a:r>
              <a:t>实用主义者。只有看到新产品能够提高工作效率，又能听到周围他们所信任的人的意见时，方能接纳新产品。</a:t>
            </a:r>
          </a:p>
          <a:p>
            <a:r>
              <a:t>《财富》排行榜前2000家的信息部门。</a:t>
            </a:r>
          </a:p>
        </p:txBody>
      </p:sp>
      <p:sp>
        <p:nvSpPr>
          <p:cNvPr id="225"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四、后期大众（Late Majority）：保守主义者（The Conservatives）…"/>
          <p:cNvSpPr txBox="1">
            <a:spLocks noGrp="1"/>
          </p:cNvSpPr>
          <p:nvPr>
            <p:ph type="body" idx="1"/>
          </p:nvPr>
        </p:nvSpPr>
        <p:spPr>
          <a:prstGeom prst="rect">
            <a:avLst/>
          </a:prstGeom>
        </p:spPr>
        <p:txBody>
          <a:bodyPr/>
          <a:lstStyle/>
          <a:p>
            <a:pPr marL="422275" indent="-422275" defTabSz="554990">
              <a:spcBef>
                <a:spcPts val="3900"/>
              </a:spcBef>
              <a:defRPr sz="3420"/>
            </a:pPr>
            <a:r>
              <a:t>四、后期大众（Late Majority）：保守主义者（The Conservatives）</a:t>
            </a:r>
          </a:p>
          <a:p>
            <a:pPr marL="422275" indent="-422275" defTabSz="554990">
              <a:spcBef>
                <a:spcPts val="3900"/>
              </a:spcBef>
              <a:defRPr sz="3420"/>
            </a:pPr>
            <a:r>
              <a:t>保守主义者对于非连续性创新有一种本能的抗拒，对于他们是否能从创新产品中得到益处表示悲观。与新的进步来说，他们对传统更加信任。</a:t>
            </a:r>
          </a:p>
          <a:p>
            <a:pPr marL="422275" indent="-422275" defTabSz="554990">
              <a:spcBef>
                <a:spcPts val="3900"/>
              </a:spcBef>
              <a:defRPr sz="3420"/>
            </a:pPr>
            <a:r>
              <a:t>和早期大众的人数类似，约1/3。</a:t>
            </a:r>
          </a:p>
          <a:p>
            <a:pPr marL="422275" indent="-422275" defTabSz="554990">
              <a:spcBef>
                <a:spcPts val="3900"/>
              </a:spcBef>
              <a:defRPr sz="3420"/>
            </a:pPr>
            <a:r>
              <a:t>他们使用电话和短信，而不是即时通讯工具Whatsapp和微信；他们从来不使用Twitter和微博；他们仍然订阅纸质的报纸……</a:t>
            </a:r>
          </a:p>
        </p:txBody>
      </p:sp>
      <p:sp>
        <p:nvSpPr>
          <p:cNvPr id="228"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五、落后者: 怀疑主义者（The Skeptics ）…"/>
          <p:cNvSpPr txBox="1">
            <a:spLocks noGrp="1"/>
          </p:cNvSpPr>
          <p:nvPr>
            <p:ph type="body" idx="1"/>
          </p:nvPr>
        </p:nvSpPr>
        <p:spPr>
          <a:prstGeom prst="rect">
            <a:avLst/>
          </a:prstGeom>
        </p:spPr>
        <p:txBody>
          <a:bodyPr/>
          <a:lstStyle/>
          <a:p>
            <a:pPr marL="342264" indent="-342264" defTabSz="449833">
              <a:spcBef>
                <a:spcPts val="3200"/>
              </a:spcBef>
              <a:defRPr sz="2772"/>
            </a:pPr>
            <a:r>
              <a:t>五、落后者: 怀疑主义者（The Skeptics ）</a:t>
            </a:r>
          </a:p>
          <a:p>
            <a:pPr marL="342264" indent="-342264" defTabSz="449833">
              <a:spcBef>
                <a:spcPts val="3200"/>
              </a:spcBef>
              <a:defRPr sz="2772"/>
            </a:pPr>
            <a:r>
              <a:t>讨厌高科技产品，而且很高兴在一旁冷眼观看那些被人们鼓吹的高科技产品的结局。</a:t>
            </a:r>
          </a:p>
          <a:p>
            <a:pPr marL="342264" indent="-342264" defTabSz="449833">
              <a:spcBef>
                <a:spcPts val="3200"/>
              </a:spcBef>
              <a:defRPr sz="2772"/>
            </a:pPr>
            <a:r>
              <a:t>比如：</a:t>
            </a:r>
          </a:p>
          <a:p>
            <a:pPr marL="684529" lvl="1" indent="-342264" defTabSz="449833">
              <a:spcBef>
                <a:spcPts val="3200"/>
              </a:spcBef>
              <a:defRPr sz="2772"/>
            </a:pPr>
            <a:r>
              <a:t>怀疑主义者说投入到办公自动化项目中的数十亿美元并没有为人们的办公效率带来丝毫的改善；</a:t>
            </a:r>
          </a:p>
          <a:p>
            <a:pPr marL="684529" lvl="1" indent="-342264" defTabSz="449833">
              <a:spcBef>
                <a:spcPts val="3200"/>
              </a:spcBef>
              <a:defRPr sz="2772"/>
            </a:pPr>
            <a:r>
              <a:t>2015年11月15日网爆2015淘宝双十一退货率63%（11.18 阿里驳斥双11退货率达63%：货还没收到怎么退）；</a:t>
            </a:r>
          </a:p>
          <a:p>
            <a:pPr marL="684529" lvl="1" indent="-342264" defTabSz="449833">
              <a:spcBef>
                <a:spcPts val="3200"/>
              </a:spcBef>
              <a:defRPr sz="2772"/>
            </a:pPr>
            <a:r>
              <a:t>2018年11月20日：天猫双11退款退货金额逆天？官方回应：退货率0.06；……</a:t>
            </a:r>
          </a:p>
        </p:txBody>
      </p:sp>
      <p:sp>
        <p:nvSpPr>
          <p:cNvPr id="231"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鸿沟"/>
          <p:cNvSpPr txBox="1">
            <a:spLocks noGrp="1"/>
          </p:cNvSpPr>
          <p:nvPr>
            <p:ph type="title"/>
          </p:nvPr>
        </p:nvSpPr>
        <p:spPr>
          <a:prstGeom prst="rect">
            <a:avLst/>
          </a:prstGeom>
        </p:spPr>
        <p:txBody>
          <a:bodyPr/>
          <a:lstStyle/>
          <a:p>
            <a:r>
              <a:t>鸿沟</a:t>
            </a:r>
          </a:p>
        </p:txBody>
      </p:sp>
      <p:sp>
        <p:nvSpPr>
          <p:cNvPr id="234" name="鸿沟：当真正有价值的非连续性创新产品进入市场后，首先欢迎它的是由新技术热衷者和有远见者构成的早期市场，随后就陷入鸿沟，销售萎靡，几乎进入滞销状态。…"/>
          <p:cNvSpPr txBox="1">
            <a:spLocks noGrp="1"/>
          </p:cNvSpPr>
          <p:nvPr>
            <p:ph type="body" idx="1"/>
          </p:nvPr>
        </p:nvSpPr>
        <p:spPr>
          <a:prstGeom prst="rect">
            <a:avLst/>
          </a:prstGeom>
        </p:spPr>
        <p:txBody>
          <a:bodyPr/>
          <a:lstStyle/>
          <a:p>
            <a:r>
              <a:t>鸿沟：当真正有价值的非连续性创新产品进入市场后，首先欢迎它的是由新技术热衷者和有远见者构成的早期市场，随后就陷入鸿沟，销售萎靡，几乎进入滞销状态。</a:t>
            </a:r>
          </a:p>
          <a:p>
            <a:r>
              <a:t>这个鸿沟是由早期市场的有远见者和实用主义者之间的差异构成的。</a:t>
            </a:r>
          </a:p>
          <a:p>
            <a:r>
              <a:t>有远见者认为实用主义者太平庸；实用主义者认为有远见者太冒险。</a:t>
            </a:r>
          </a:p>
        </p:txBody>
      </p:sp>
      <p:sp>
        <p:nvSpPr>
          <p:cNvPr id="235"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 name="表格"/>
          <p:cNvGraphicFramePr/>
          <p:nvPr/>
        </p:nvGraphicFramePr>
        <p:xfrm>
          <a:off x="4006867" y="2171169"/>
          <a:ext cx="9681050" cy="6926441"/>
        </p:xfrm>
        <a:graphic>
          <a:graphicData uri="http://schemas.openxmlformats.org/drawingml/2006/table">
            <a:tbl>
              <a:tblPr firstRow="1" bandRow="1">
                <a:tableStyleId>{4C3C2611-4C71-4FC5-86AE-919BDF0F9419}</a:tableStyleId>
              </a:tblPr>
              <a:tblGrid>
                <a:gridCol w="4834174">
                  <a:extLst>
                    <a:ext uri="{9D8B030D-6E8A-4147-A177-3AD203B41FA5}">
                      <a16:colId xmlns:a16="http://schemas.microsoft.com/office/drawing/2014/main" val="20000"/>
                    </a:ext>
                  </a:extLst>
                </a:gridCol>
                <a:gridCol w="4834174">
                  <a:extLst>
                    <a:ext uri="{9D8B030D-6E8A-4147-A177-3AD203B41FA5}">
                      <a16:colId xmlns:a16="http://schemas.microsoft.com/office/drawing/2014/main" val="20001"/>
                    </a:ext>
                  </a:extLst>
                </a:gridCol>
              </a:tblGrid>
              <a:tr h="768193">
                <a:tc>
                  <a:txBody>
                    <a:bodyPr/>
                    <a:lstStyle/>
                    <a:p>
                      <a:pPr defTabSz="914400">
                        <a:defRPr b="0">
                          <a:solidFill>
                            <a:srgbClr val="000000"/>
                          </a:solidFill>
                        </a:defRPr>
                      </a:pPr>
                      <a:r>
                        <a:rPr sz="2600" b="1">
                          <a:solidFill>
                            <a:srgbClr val="FFFFFF"/>
                          </a:solidFill>
                          <a:sym typeface="Helvetica"/>
                        </a:rPr>
                        <a:t>有远见者的特点</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tcPr>
                </a:tc>
                <a:tc>
                  <a:txBody>
                    <a:bodyPr/>
                    <a:lstStyle/>
                    <a:p>
                      <a:pPr defTabSz="914400">
                        <a:defRPr b="0">
                          <a:solidFill>
                            <a:srgbClr val="000000"/>
                          </a:solidFill>
                        </a:defRPr>
                      </a:pPr>
                      <a:r>
                        <a:rPr sz="2600" b="1">
                          <a:solidFill>
                            <a:srgbClr val="FFFFFF"/>
                          </a:solidFill>
                          <a:sym typeface="Helvetica"/>
                        </a:rPr>
                        <a:t>实用主义者的特点</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tcPr>
                </a:tc>
                <a:extLst>
                  <a:ext uri="{0D108BD9-81ED-4DB2-BD59-A6C34878D82A}">
                    <a16:rowId xmlns:a16="http://schemas.microsoft.com/office/drawing/2014/main" val="10000"/>
                  </a:ext>
                </a:extLst>
              </a:tr>
              <a:tr h="768193">
                <a:tc>
                  <a:txBody>
                    <a:bodyPr/>
                    <a:lstStyle/>
                    <a:p>
                      <a:pPr algn="l" defTabSz="914400"/>
                      <a:r>
                        <a:rPr sz="2600"/>
                        <a:t>直觉型</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tcPr>
                </a:tc>
                <a:tc>
                  <a:txBody>
                    <a:bodyPr/>
                    <a:lstStyle/>
                    <a:p>
                      <a:pPr algn="l" defTabSz="914400"/>
                      <a:r>
                        <a:rPr sz="2600"/>
                        <a:t>分析型</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tcPr>
                </a:tc>
                <a:extLst>
                  <a:ext uri="{0D108BD9-81ED-4DB2-BD59-A6C34878D82A}">
                    <a16:rowId xmlns:a16="http://schemas.microsoft.com/office/drawing/2014/main" val="10001"/>
                  </a:ext>
                </a:extLst>
              </a:tr>
              <a:tr h="768193">
                <a:tc>
                  <a:txBody>
                    <a:bodyPr/>
                    <a:lstStyle/>
                    <a:p>
                      <a:pPr algn="l" defTabSz="914400"/>
                      <a:r>
                        <a:rPr sz="2600"/>
                        <a:t>支持变革</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solidFill>
                      <a:schemeClr val="accent3">
                        <a:satOff val="18648"/>
                        <a:lumOff val="5971"/>
                      </a:schemeClr>
                    </a:solidFill>
                  </a:tcPr>
                </a:tc>
                <a:tc>
                  <a:txBody>
                    <a:bodyPr/>
                    <a:lstStyle/>
                    <a:p>
                      <a:pPr algn="l" defTabSz="914400"/>
                      <a:r>
                        <a:rPr sz="2600"/>
                        <a:t>支持演变</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solidFill>
                      <a:schemeClr val="accent3">
                        <a:satOff val="18648"/>
                        <a:lumOff val="5971"/>
                      </a:schemeClr>
                    </a:solidFill>
                  </a:tcPr>
                </a:tc>
                <a:extLst>
                  <a:ext uri="{0D108BD9-81ED-4DB2-BD59-A6C34878D82A}">
                    <a16:rowId xmlns:a16="http://schemas.microsoft.com/office/drawing/2014/main" val="10002"/>
                  </a:ext>
                </a:extLst>
              </a:tr>
              <a:tr h="768193">
                <a:tc>
                  <a:txBody>
                    <a:bodyPr/>
                    <a:lstStyle/>
                    <a:p>
                      <a:pPr algn="l" defTabSz="914400"/>
                      <a:r>
                        <a:rPr sz="2600"/>
                        <a:t>喜爱新发明</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tcPr>
                </a:tc>
                <a:tc>
                  <a:txBody>
                    <a:bodyPr/>
                    <a:lstStyle/>
                    <a:p>
                      <a:pPr algn="l" defTabSz="914400"/>
                      <a:r>
                        <a:rPr sz="2600"/>
                        <a:t>因循守旧</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tcPr>
                </a:tc>
                <a:extLst>
                  <a:ext uri="{0D108BD9-81ED-4DB2-BD59-A6C34878D82A}">
                    <a16:rowId xmlns:a16="http://schemas.microsoft.com/office/drawing/2014/main" val="10003"/>
                  </a:ext>
                </a:extLst>
              </a:tr>
              <a:tr h="768193">
                <a:tc>
                  <a:txBody>
                    <a:bodyPr/>
                    <a:lstStyle/>
                    <a:p>
                      <a:pPr algn="l" defTabSz="914400"/>
                      <a:r>
                        <a:rPr sz="2600"/>
                        <a:t>愿当出头鸟</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tcPr>
                </a:tc>
                <a:tc>
                  <a:txBody>
                    <a:bodyPr/>
                    <a:lstStyle/>
                    <a:p>
                      <a:pPr algn="l" defTabSz="914400"/>
                      <a:r>
                        <a:rPr sz="2600"/>
                        <a:t>愿做平凡人</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tcPr>
                </a:tc>
                <a:extLst>
                  <a:ext uri="{0D108BD9-81ED-4DB2-BD59-A6C34878D82A}">
                    <a16:rowId xmlns:a16="http://schemas.microsoft.com/office/drawing/2014/main" val="10004"/>
                  </a:ext>
                </a:extLst>
              </a:tr>
              <a:tr h="768193">
                <a:tc>
                  <a:txBody>
                    <a:bodyPr/>
                    <a:lstStyle/>
                    <a:p>
                      <a:pPr algn="l" defTabSz="914400"/>
                      <a:r>
                        <a:rPr sz="2600"/>
                        <a:t>根据自己的意志</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tcPr>
                </a:tc>
                <a:tc>
                  <a:txBody>
                    <a:bodyPr/>
                    <a:lstStyle/>
                    <a:p>
                      <a:pPr algn="l" defTabSz="914400"/>
                      <a:r>
                        <a:rPr sz="2600"/>
                        <a:t>愿与同事商议</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tcPr>
                </a:tc>
                <a:extLst>
                  <a:ext uri="{0D108BD9-81ED-4DB2-BD59-A6C34878D82A}">
                    <a16:rowId xmlns:a16="http://schemas.microsoft.com/office/drawing/2014/main" val="10005"/>
                  </a:ext>
                </a:extLst>
              </a:tr>
              <a:tr h="768193">
                <a:tc>
                  <a:txBody>
                    <a:bodyPr/>
                    <a:lstStyle/>
                    <a:p>
                      <a:pPr algn="l" defTabSz="914400"/>
                      <a:r>
                        <a:rPr sz="2600"/>
                        <a:t>愿意冒险</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solidFill>
                      <a:schemeClr val="accent3">
                        <a:satOff val="18648"/>
                        <a:lumOff val="5971"/>
                      </a:schemeClr>
                    </a:solidFill>
                  </a:tcPr>
                </a:tc>
                <a:tc>
                  <a:txBody>
                    <a:bodyPr/>
                    <a:lstStyle/>
                    <a:p>
                      <a:pPr algn="l" defTabSz="914400"/>
                      <a:r>
                        <a:rPr sz="2600"/>
                        <a:t>避开风险</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solidFill>
                      <a:schemeClr val="accent3">
                        <a:satOff val="18648"/>
                        <a:lumOff val="5971"/>
                      </a:schemeClr>
                    </a:solidFill>
                  </a:tcPr>
                </a:tc>
                <a:extLst>
                  <a:ext uri="{0D108BD9-81ED-4DB2-BD59-A6C34878D82A}">
                    <a16:rowId xmlns:a16="http://schemas.microsoft.com/office/drawing/2014/main" val="10006"/>
                  </a:ext>
                </a:extLst>
              </a:tr>
              <a:tr h="768193">
                <a:tc>
                  <a:txBody>
                    <a:bodyPr/>
                    <a:lstStyle/>
                    <a:p>
                      <a:pPr algn="l" defTabSz="914400"/>
                      <a:r>
                        <a:rPr sz="2600"/>
                        <a:t>为将来的机会而鼓舞</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tcPr>
                </a:tc>
                <a:tc>
                  <a:txBody>
                    <a:bodyPr/>
                    <a:lstStyle/>
                    <a:p>
                      <a:pPr algn="l" defTabSz="914400"/>
                      <a:r>
                        <a:rPr sz="2600"/>
                        <a:t>被目前的问题所驱使</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tcPr>
                </a:tc>
                <a:extLst>
                  <a:ext uri="{0D108BD9-81ED-4DB2-BD59-A6C34878D82A}">
                    <a16:rowId xmlns:a16="http://schemas.microsoft.com/office/drawing/2014/main" val="10007"/>
                  </a:ext>
                </a:extLst>
              </a:tr>
              <a:tr h="768193">
                <a:tc>
                  <a:txBody>
                    <a:bodyPr/>
                    <a:lstStyle/>
                    <a:p>
                      <a:pPr algn="l" defTabSz="914400"/>
                      <a:r>
                        <a:rPr sz="2600"/>
                        <a:t>寻求一切可以寻到的</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tcPr>
                </a:tc>
                <a:tc>
                  <a:txBody>
                    <a:bodyPr/>
                    <a:lstStyle/>
                    <a:p>
                      <a:pPr algn="l" defTabSz="914400"/>
                      <a:r>
                        <a:rPr sz="2600"/>
                        <a:t>追求能够达到的</a:t>
                      </a:r>
                    </a:p>
                  </a:txBody>
                  <a:tcPr marL="50800" marR="50800" marT="50800" marB="50800" anchor="ctr" horzOverflow="overflow">
                    <a:lnL w="12700">
                      <a:solidFill>
                        <a:schemeClr val="accent1">
                          <a:hueOff val="47394"/>
                          <a:satOff val="-25753"/>
                          <a:lumOff val="-7544"/>
                        </a:schemeClr>
                      </a:solidFill>
                      <a:miter lim="400000"/>
                    </a:lnL>
                    <a:lnR w="12700">
                      <a:solidFill>
                        <a:schemeClr val="accent1">
                          <a:hueOff val="47394"/>
                          <a:satOff val="-25753"/>
                          <a:lumOff val="-7544"/>
                        </a:schemeClr>
                      </a:solidFill>
                      <a:miter lim="400000"/>
                    </a:lnR>
                    <a:lnT w="12700">
                      <a:solidFill>
                        <a:schemeClr val="accent1">
                          <a:hueOff val="47394"/>
                          <a:satOff val="-25753"/>
                          <a:lumOff val="-7544"/>
                        </a:schemeClr>
                      </a:solidFill>
                      <a:miter lim="400000"/>
                    </a:lnT>
                    <a:lnB w="12700">
                      <a:solidFill>
                        <a:schemeClr val="accent1">
                          <a:hueOff val="47394"/>
                          <a:satOff val="-25753"/>
                          <a:lumOff val="-7544"/>
                        </a:schemeClr>
                      </a:solidFill>
                      <a:miter lim="400000"/>
                    </a:lnB>
                  </a:tcPr>
                </a:tc>
                <a:extLst>
                  <a:ext uri="{0D108BD9-81ED-4DB2-BD59-A6C34878D82A}">
                    <a16:rowId xmlns:a16="http://schemas.microsoft.com/office/drawing/2014/main" val="10008"/>
                  </a:ext>
                </a:extLst>
              </a:tr>
            </a:tbl>
          </a:graphicData>
        </a:graphic>
      </p:graphicFrame>
      <p:sp>
        <p:nvSpPr>
          <p:cNvPr id="238" name="有远见者和实用主义者的不同特点"/>
          <p:cNvSpPr txBox="1"/>
          <p:nvPr/>
        </p:nvSpPr>
        <p:spPr>
          <a:xfrm>
            <a:off x="5156350" y="976846"/>
            <a:ext cx="7027565"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有远见者和实用主义者的不同特点</a:t>
            </a:r>
          </a:p>
        </p:txBody>
      </p:sp>
      <p:sp>
        <p:nvSpPr>
          <p:cNvPr id="239"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针对高科技市场的技术采用生命周期模型"/>
          <p:cNvSpPr txBox="1">
            <a:spLocks noGrp="1"/>
          </p:cNvSpPr>
          <p:nvPr>
            <p:ph type="title"/>
          </p:nvPr>
        </p:nvSpPr>
        <p:spPr>
          <a:xfrm>
            <a:off x="3120231" y="648549"/>
            <a:ext cx="11099800" cy="1271306"/>
          </a:xfrm>
          <a:prstGeom prst="rect">
            <a:avLst/>
          </a:prstGeom>
        </p:spPr>
        <p:txBody>
          <a:bodyPr/>
          <a:lstStyle>
            <a:lvl1pPr defTabSz="350520">
              <a:defRPr sz="4800"/>
            </a:lvl1pPr>
          </a:lstStyle>
          <a:p>
            <a:r>
              <a:t>针对高科技市场的技术采用生命周期模型</a:t>
            </a:r>
          </a:p>
        </p:txBody>
      </p:sp>
      <p:pic>
        <p:nvPicPr>
          <p:cNvPr id="242" name="chasm.png" descr="chasm.png"/>
          <p:cNvPicPr>
            <a:picLocks noChangeAspect="1"/>
          </p:cNvPicPr>
          <p:nvPr/>
        </p:nvPicPr>
        <p:blipFill>
          <a:blip r:embed="rId2">
            <a:extLst/>
          </a:blip>
          <a:stretch>
            <a:fillRect/>
          </a:stretch>
        </p:blipFill>
        <p:spPr>
          <a:xfrm>
            <a:off x="3602831" y="2251951"/>
            <a:ext cx="10134600" cy="6366388"/>
          </a:xfrm>
          <a:prstGeom prst="rect">
            <a:avLst/>
          </a:prstGeom>
          <a:ln w="12700">
            <a:miter lim="400000"/>
          </a:ln>
        </p:spPr>
      </p:pic>
      <p:sp>
        <p:nvSpPr>
          <p:cNvPr id="243"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1、早期市场…"/>
          <p:cNvSpPr txBox="1">
            <a:spLocks noGrp="1"/>
          </p:cNvSpPr>
          <p:nvPr>
            <p:ph type="body" idx="1"/>
          </p:nvPr>
        </p:nvSpPr>
        <p:spPr>
          <a:prstGeom prst="rect">
            <a:avLst/>
          </a:prstGeom>
        </p:spPr>
        <p:txBody>
          <a:bodyPr/>
          <a:lstStyle/>
          <a:p>
            <a:pPr marL="377825" indent="-377825" defTabSz="496570">
              <a:spcBef>
                <a:spcPts val="3500"/>
              </a:spcBef>
              <a:defRPr sz="3060"/>
            </a:pPr>
            <a:r>
              <a:t>1、早期市场</a:t>
            </a:r>
          </a:p>
          <a:p>
            <a:pPr marL="755650" lvl="1" indent="-377825" defTabSz="496570">
              <a:spcBef>
                <a:spcPts val="3500"/>
              </a:spcBef>
              <a:defRPr sz="3060"/>
            </a:pPr>
            <a:r>
              <a:t>这是一个激动人心的时期，因为消费者是那些新技术热衷者和有远见者，成为首批购买新产品的消费者。</a:t>
            </a:r>
          </a:p>
          <a:p>
            <a:pPr marL="377825" indent="-377825" defTabSz="496570">
              <a:spcBef>
                <a:spcPts val="3500"/>
              </a:spcBef>
              <a:defRPr sz="3060"/>
            </a:pPr>
            <a:r>
              <a:t>2、鸿沟</a:t>
            </a:r>
          </a:p>
          <a:p>
            <a:pPr marL="755650" lvl="1" indent="-377825" defTabSz="496570">
              <a:spcBef>
                <a:spcPts val="3500"/>
              </a:spcBef>
              <a:defRPr sz="3060"/>
            </a:pPr>
            <a:r>
              <a:t>这是一个令人沮丧的时刻。因为这时早期市场变小，而大众市场却仍然不能接受不成熟的新产品。</a:t>
            </a:r>
          </a:p>
          <a:p>
            <a:pPr marL="377825" indent="-377825" defTabSz="496570">
              <a:spcBef>
                <a:spcPts val="3500"/>
              </a:spcBef>
              <a:defRPr sz="3060"/>
            </a:pPr>
            <a:r>
              <a:t>3、保龄球道</a:t>
            </a:r>
          </a:p>
          <a:p>
            <a:pPr marL="755650" lvl="1" indent="-377825" defTabSz="496570">
              <a:spcBef>
                <a:spcPts val="3500"/>
              </a:spcBef>
              <a:defRPr sz="3060"/>
            </a:pPr>
            <a:r>
              <a:t>这是在大众市场内寻求产品立足之地的时期。企业可以根据消费者的具体需求，生产整体产品来满足他们的需要。</a:t>
            </a:r>
          </a:p>
        </p:txBody>
      </p:sp>
      <p:sp>
        <p:nvSpPr>
          <p:cNvPr id="246"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4、龙卷风暴…"/>
          <p:cNvSpPr txBox="1">
            <a:spLocks noGrp="1"/>
          </p:cNvSpPr>
          <p:nvPr>
            <p:ph type="body" idx="1"/>
          </p:nvPr>
        </p:nvSpPr>
        <p:spPr>
          <a:prstGeom prst="rect">
            <a:avLst/>
          </a:prstGeom>
        </p:spPr>
        <p:txBody>
          <a:bodyPr/>
          <a:lstStyle/>
          <a:p>
            <a:pPr marL="404495" indent="-404495" defTabSz="531622">
              <a:spcBef>
                <a:spcPts val="3800"/>
              </a:spcBef>
              <a:defRPr sz="3276"/>
            </a:pPr>
            <a:r>
              <a:t>4、龙卷风暴</a:t>
            </a:r>
          </a:p>
          <a:p>
            <a:pPr marL="808990" lvl="1" indent="-404495" defTabSz="531622">
              <a:spcBef>
                <a:spcPts val="3800"/>
              </a:spcBef>
              <a:defRPr sz="3276"/>
            </a:pPr>
            <a:r>
              <a:t>这是一个大众接受时期，因为此时的大众市场已经过渡到了使用新产品的阶段。</a:t>
            </a:r>
          </a:p>
          <a:p>
            <a:pPr marL="404495" indent="-404495" defTabSz="531622">
              <a:spcBef>
                <a:spcPts val="3800"/>
              </a:spcBef>
              <a:defRPr sz="3276"/>
            </a:pPr>
            <a:r>
              <a:t>5、主街</a:t>
            </a:r>
          </a:p>
          <a:p>
            <a:pPr marL="808990" lvl="1" indent="-404495" defTabSz="531622">
              <a:spcBef>
                <a:spcPts val="3800"/>
              </a:spcBef>
              <a:defRPr sz="3276"/>
            </a:pPr>
            <a:r>
              <a:t>这是一个市场发展繁荣的时期。因为社会基本接受新的产品，而下一步的目标则是更好的挖掘潜力。</a:t>
            </a:r>
          </a:p>
          <a:p>
            <a:pPr marL="404495" indent="-404495" defTabSz="531622">
              <a:spcBef>
                <a:spcPts val="3800"/>
              </a:spcBef>
              <a:defRPr sz="3276"/>
            </a:pPr>
            <a:r>
              <a:t>6、生命终止</a:t>
            </a:r>
          </a:p>
          <a:p>
            <a:pPr marL="808990" lvl="1" indent="-404495" defTabSz="531622">
              <a:spcBef>
                <a:spcPts val="3800"/>
              </a:spcBef>
              <a:defRPr sz="3276"/>
            </a:pPr>
            <a:r>
              <a:t>高科技产品生命终止来的太快。</a:t>
            </a:r>
          </a:p>
        </p:txBody>
      </p:sp>
      <p:sp>
        <p:nvSpPr>
          <p:cNvPr id="249"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为什么需要跨越鸿沟"/>
          <p:cNvSpPr txBox="1">
            <a:spLocks noGrp="1"/>
          </p:cNvSpPr>
          <p:nvPr>
            <p:ph type="title"/>
          </p:nvPr>
        </p:nvSpPr>
        <p:spPr>
          <a:prstGeom prst="rect">
            <a:avLst/>
          </a:prstGeom>
        </p:spPr>
        <p:txBody>
          <a:bodyPr/>
          <a:lstStyle/>
          <a:p>
            <a:r>
              <a:t>为什么需要跨越鸿沟</a:t>
            </a:r>
          </a:p>
        </p:txBody>
      </p:sp>
      <p:sp>
        <p:nvSpPr>
          <p:cNvPr id="252" name="高科技财富主要来源于主流市场，跨越鸿沟是企业的必然选择。"/>
          <p:cNvSpPr txBox="1">
            <a:spLocks noGrp="1"/>
          </p:cNvSpPr>
          <p:nvPr>
            <p:ph type="body" idx="1"/>
          </p:nvPr>
        </p:nvSpPr>
        <p:spPr>
          <a:prstGeom prst="rect">
            <a:avLst/>
          </a:prstGeom>
        </p:spPr>
        <p:txBody>
          <a:bodyPr/>
          <a:lstStyle/>
          <a:p>
            <a:r>
              <a:t>高科技财富主要来源于主流市场，跨越鸿沟是企业的必然选择。</a:t>
            </a:r>
          </a:p>
        </p:txBody>
      </p:sp>
      <p:sp>
        <p:nvSpPr>
          <p:cNvPr id="253"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rossing the Chasm: Marketing and Selling High-Tech Products to Mainstream Customers or simply Crossing the Chasm (1991, revised 1999 and 2014)， by Geoffrey A. Moore.…"/>
          <p:cNvSpPr txBox="1">
            <a:spLocks noGrp="1"/>
          </p:cNvSpPr>
          <p:nvPr>
            <p:ph type="body" idx="1"/>
          </p:nvPr>
        </p:nvSpPr>
        <p:spPr>
          <a:xfrm>
            <a:off x="3120232" y="1260668"/>
            <a:ext cx="8242741" cy="7629332"/>
          </a:xfrm>
          <a:prstGeom prst="rect">
            <a:avLst/>
          </a:prstGeom>
        </p:spPr>
        <p:txBody>
          <a:bodyPr/>
          <a:lstStyle/>
          <a:p>
            <a:r>
              <a:t>Crossing the Chasm: Marketing and Selling High-Tech Products to Mainstream Customers or simply Crossing the Chasm (1991, revised 1999 and 2014)， by Geoffrey A. Moore.</a:t>
            </a:r>
          </a:p>
          <a:p>
            <a:r>
              <a:t>跨越鸿沟，杰弗里.摩尔，1991，1999，2014. 关注高科技产品早期市场。摩尔的关于创新模型的讨论对于高科技产业有着持久而深远的影响。</a:t>
            </a:r>
          </a:p>
          <a:p>
            <a:r>
              <a:t>http://chasminstitute.com/</a:t>
            </a:r>
          </a:p>
        </p:txBody>
      </p:sp>
      <p:pic>
        <p:nvPicPr>
          <p:cNvPr id="138" name="图像" descr="图像"/>
          <p:cNvPicPr>
            <a:picLocks noChangeAspect="1"/>
          </p:cNvPicPr>
          <p:nvPr/>
        </p:nvPicPr>
        <p:blipFill>
          <a:blip r:embed="rId2">
            <a:extLst/>
          </a:blip>
          <a:stretch>
            <a:fillRect/>
          </a:stretch>
        </p:blipFill>
        <p:spPr>
          <a:xfrm>
            <a:off x="11410813" y="1466706"/>
            <a:ext cx="3810001" cy="5080001"/>
          </a:xfrm>
          <a:prstGeom prst="rect">
            <a:avLst/>
          </a:prstGeom>
          <a:ln w="12700">
            <a:miter lim="400000"/>
          </a:ln>
        </p:spPr>
      </p:pic>
      <p:sp>
        <p:nvSpPr>
          <p:cNvPr id="139" name="Born： July 31, 1946 Occupation： Author, professional speaker, consultant, management expert"/>
          <p:cNvSpPr txBox="1"/>
          <p:nvPr/>
        </p:nvSpPr>
        <p:spPr>
          <a:xfrm>
            <a:off x="11720386" y="7437018"/>
            <a:ext cx="3027469" cy="15645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1900"/>
            </a:pPr>
            <a:r>
              <a:rPr sz="1900" i="1">
                <a:latin typeface="Helvetica"/>
                <a:ea typeface="Helvetica"/>
                <a:cs typeface="Helvetica"/>
                <a:sym typeface="Helvetica"/>
              </a:rPr>
              <a:t>Born：	</a:t>
            </a:r>
            <a:r>
              <a:rPr sz="1900"/>
              <a:t>July 31, 1946 </a:t>
            </a:r>
            <a:r>
              <a:rPr sz="1900" i="1">
                <a:latin typeface="Helvetica"/>
                <a:ea typeface="Helvetica"/>
                <a:cs typeface="Helvetica"/>
                <a:sym typeface="Helvetica"/>
              </a:rPr>
              <a:t>Occupation：</a:t>
            </a:r>
            <a:r>
              <a:rPr sz="1900"/>
              <a:t>	Author, professional speaker, consultant, management expert</a:t>
            </a:r>
          </a:p>
        </p:txBody>
      </p:sp>
      <p:sp>
        <p:nvSpPr>
          <p:cNvPr id="140" name="幻灯片编号"/>
          <p:cNvSpPr txBox="1">
            <a:spLocks noGrp="1"/>
          </p:cNvSpPr>
          <p:nvPr>
            <p:ph type="sldNum" sz="quarter" idx="2"/>
          </p:nvPr>
        </p:nvSpPr>
        <p:spPr>
          <a:xfrm>
            <a:off x="8548365" y="9251950"/>
            <a:ext cx="230832"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思考案例"/>
          <p:cNvSpPr txBox="1">
            <a:spLocks noGrp="1"/>
          </p:cNvSpPr>
          <p:nvPr>
            <p:ph type="title"/>
          </p:nvPr>
        </p:nvSpPr>
        <p:spPr>
          <a:prstGeom prst="rect">
            <a:avLst/>
          </a:prstGeom>
        </p:spPr>
        <p:txBody>
          <a:bodyPr/>
          <a:lstStyle/>
          <a:p>
            <a:r>
              <a:t>思考案例</a:t>
            </a:r>
          </a:p>
        </p:txBody>
      </p:sp>
      <p:sp>
        <p:nvSpPr>
          <p:cNvPr id="256" name="跨过鸿沟…"/>
          <p:cNvSpPr txBox="1">
            <a:spLocks noGrp="1"/>
          </p:cNvSpPr>
          <p:nvPr>
            <p:ph type="body" idx="1"/>
          </p:nvPr>
        </p:nvSpPr>
        <p:spPr>
          <a:prstGeom prst="rect">
            <a:avLst/>
          </a:prstGeom>
        </p:spPr>
        <p:txBody>
          <a:bodyPr/>
          <a:lstStyle/>
          <a:p>
            <a:r>
              <a:t>跨过鸿沟</a:t>
            </a:r>
          </a:p>
          <a:p>
            <a:r>
              <a:t>正在跨越鸿沟</a:t>
            </a:r>
          </a:p>
          <a:p>
            <a:r>
              <a:t>跨越鸿沟失败</a:t>
            </a:r>
          </a:p>
          <a:p>
            <a:r>
              <a:t>未曾跨越鸿沟</a:t>
            </a:r>
          </a:p>
        </p:txBody>
      </p:sp>
      <p:sp>
        <p:nvSpPr>
          <p:cNvPr id="257"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跨越鸿沟策略"/>
          <p:cNvSpPr txBox="1">
            <a:spLocks noGrp="1"/>
          </p:cNvSpPr>
          <p:nvPr>
            <p:ph type="title"/>
          </p:nvPr>
        </p:nvSpPr>
        <p:spPr>
          <a:prstGeom prst="rect">
            <a:avLst/>
          </a:prstGeom>
        </p:spPr>
        <p:txBody>
          <a:bodyPr/>
          <a:lstStyle/>
          <a:p>
            <a:r>
              <a:t>跨越鸿沟策略</a:t>
            </a:r>
          </a:p>
        </p:txBody>
      </p:sp>
      <p:sp>
        <p:nvSpPr>
          <p:cNvPr id="260" name="1、完整产品…"/>
          <p:cNvSpPr txBox="1">
            <a:spLocks noGrp="1"/>
          </p:cNvSpPr>
          <p:nvPr>
            <p:ph type="body" idx="1"/>
          </p:nvPr>
        </p:nvSpPr>
        <p:spPr>
          <a:prstGeom prst="rect">
            <a:avLst/>
          </a:prstGeom>
        </p:spPr>
        <p:txBody>
          <a:bodyPr/>
          <a:lstStyle/>
          <a:p>
            <a:r>
              <a:t>1、完整产品</a:t>
            </a:r>
          </a:p>
          <a:p>
            <a:r>
              <a:t>2、营销方式：D-Day, 诺曼底登录</a:t>
            </a:r>
          </a:p>
        </p:txBody>
      </p:sp>
      <p:sp>
        <p:nvSpPr>
          <p:cNvPr id="261"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完整产品"/>
          <p:cNvSpPr txBox="1">
            <a:spLocks noGrp="1"/>
          </p:cNvSpPr>
          <p:nvPr>
            <p:ph type="title"/>
          </p:nvPr>
        </p:nvSpPr>
        <p:spPr>
          <a:prstGeom prst="rect">
            <a:avLst/>
          </a:prstGeom>
        </p:spPr>
        <p:txBody>
          <a:bodyPr/>
          <a:lstStyle/>
          <a:p>
            <a:r>
              <a:t>完整产品</a:t>
            </a:r>
          </a:p>
        </p:txBody>
      </p:sp>
      <p:sp>
        <p:nvSpPr>
          <p:cNvPr id="264" name="Satisfy the real need of real customers.…"/>
          <p:cNvSpPr txBox="1">
            <a:spLocks noGrp="1"/>
          </p:cNvSpPr>
          <p:nvPr>
            <p:ph type="body" sz="half" idx="1"/>
          </p:nvPr>
        </p:nvSpPr>
        <p:spPr>
          <a:xfrm>
            <a:off x="3166843" y="2609850"/>
            <a:ext cx="7466660" cy="6286500"/>
          </a:xfrm>
          <a:prstGeom prst="rect">
            <a:avLst/>
          </a:prstGeom>
        </p:spPr>
        <p:txBody>
          <a:bodyPr/>
          <a:lstStyle/>
          <a:p>
            <a:pPr marL="311150" indent="-311150" defTabSz="408940">
              <a:spcBef>
                <a:spcPts val="2900"/>
              </a:spcBef>
              <a:defRPr sz="2520" b="1">
                <a:solidFill>
                  <a:schemeClr val="accent5"/>
                </a:solidFill>
                <a:latin typeface="Helvetica"/>
                <a:ea typeface="Helvetica"/>
                <a:cs typeface="Helvetica"/>
                <a:sym typeface="Helvetica"/>
              </a:defRPr>
            </a:pPr>
            <a:r>
              <a:t>Satisfy </a:t>
            </a:r>
            <a:r>
              <a:rPr>
                <a:solidFill>
                  <a:srgbClr val="000000"/>
                </a:solidFill>
              </a:rPr>
              <a:t>the</a:t>
            </a:r>
            <a:r>
              <a:t> real need </a:t>
            </a:r>
            <a:r>
              <a:rPr>
                <a:solidFill>
                  <a:srgbClr val="000000"/>
                </a:solidFill>
              </a:rPr>
              <a:t>of </a:t>
            </a:r>
            <a:r>
              <a:t>real customers.</a:t>
            </a:r>
          </a:p>
          <a:p>
            <a:pPr marL="622300" lvl="1" indent="-311150" defTabSz="408940">
              <a:spcBef>
                <a:spcPts val="2900"/>
              </a:spcBef>
              <a:defRPr sz="2520" b="1">
                <a:solidFill>
                  <a:schemeClr val="accent5"/>
                </a:solidFill>
                <a:latin typeface="Helvetica"/>
                <a:ea typeface="Helvetica"/>
                <a:cs typeface="Helvetica"/>
                <a:sym typeface="Helvetica"/>
              </a:defRPr>
            </a:pPr>
            <a:r>
              <a:t>用户到底是谁？消费者/企业/政府/投资商</a:t>
            </a:r>
          </a:p>
          <a:p>
            <a:pPr marL="622300" lvl="1" indent="-311150" defTabSz="408940">
              <a:spcBef>
                <a:spcPts val="2900"/>
              </a:spcBef>
              <a:defRPr sz="2520" b="1">
                <a:solidFill>
                  <a:schemeClr val="accent5"/>
                </a:solidFill>
                <a:latin typeface="Helvetica"/>
                <a:ea typeface="Helvetica"/>
                <a:cs typeface="Helvetica"/>
                <a:sym typeface="Helvetica"/>
              </a:defRPr>
            </a:pPr>
            <a:r>
              <a:t>真正的需求是什么？强需求/弱需求，痛点/痒点</a:t>
            </a:r>
          </a:p>
          <a:p>
            <a:pPr marL="622300" lvl="1" indent="-311150" defTabSz="408940">
              <a:spcBef>
                <a:spcPts val="2900"/>
              </a:spcBef>
              <a:defRPr sz="2520" b="1">
                <a:solidFill>
                  <a:schemeClr val="accent5"/>
                </a:solidFill>
                <a:latin typeface="Helvetica"/>
                <a:ea typeface="Helvetica"/>
                <a:cs typeface="Helvetica"/>
                <a:sym typeface="Helvetica"/>
              </a:defRPr>
            </a:pPr>
            <a:r>
              <a:t>是否能满足？强AI</a:t>
            </a:r>
          </a:p>
          <a:p>
            <a:pPr marL="311150" indent="-311150" defTabSz="408940">
              <a:spcBef>
                <a:spcPts val="2900"/>
              </a:spcBef>
              <a:defRPr sz="2520"/>
            </a:pPr>
            <a:r>
              <a:t>能够保证满足目标消费者需求的最少量产品（或服务）。</a:t>
            </a:r>
          </a:p>
          <a:p>
            <a:pPr marL="311150" indent="-311150" defTabSz="408940">
              <a:spcBef>
                <a:spcPts val="2900"/>
              </a:spcBef>
              <a:defRPr sz="2520"/>
            </a:pPr>
            <a:r>
              <a:t>来源：Theodore Levitt，1986</a:t>
            </a:r>
          </a:p>
          <a:p>
            <a:pPr marL="311150" indent="-311150" defTabSz="408940">
              <a:spcBef>
                <a:spcPts val="2900"/>
              </a:spcBef>
              <a:defRPr sz="2520"/>
            </a:pPr>
            <a:r>
              <a:t>失败：WAP上网，3-D打印，Tablet PC</a:t>
            </a:r>
          </a:p>
        </p:txBody>
      </p:sp>
      <p:pic>
        <p:nvPicPr>
          <p:cNvPr id="265" name="图像" descr="图像"/>
          <p:cNvPicPr>
            <a:picLocks noChangeAspect="1"/>
          </p:cNvPicPr>
          <p:nvPr/>
        </p:nvPicPr>
        <p:blipFill>
          <a:blip r:embed="rId2">
            <a:extLst/>
          </a:blip>
          <a:stretch>
            <a:fillRect/>
          </a:stretch>
        </p:blipFill>
        <p:spPr>
          <a:xfrm>
            <a:off x="10835672" y="3622155"/>
            <a:ext cx="4446034" cy="3968726"/>
          </a:xfrm>
          <a:prstGeom prst="rect">
            <a:avLst/>
          </a:prstGeom>
          <a:ln w="12700">
            <a:miter lim="400000"/>
          </a:ln>
        </p:spPr>
      </p:pic>
      <p:sp>
        <p:nvSpPr>
          <p:cNvPr id="266"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完整产品概念的价值"/>
          <p:cNvSpPr txBox="1">
            <a:spLocks noGrp="1"/>
          </p:cNvSpPr>
          <p:nvPr>
            <p:ph type="title"/>
          </p:nvPr>
        </p:nvSpPr>
        <p:spPr>
          <a:prstGeom prst="rect">
            <a:avLst/>
          </a:prstGeom>
        </p:spPr>
        <p:txBody>
          <a:bodyPr/>
          <a:lstStyle/>
          <a:p>
            <a:r>
              <a:t>完整产品概念的价值</a:t>
            </a:r>
          </a:p>
        </p:txBody>
      </p:sp>
      <p:sp>
        <p:nvSpPr>
          <p:cNvPr id="269" name="在没有跨越鸿沟前，很难判断一个非连续性创新是否是完整产品。…"/>
          <p:cNvSpPr txBox="1">
            <a:spLocks noGrp="1"/>
          </p:cNvSpPr>
          <p:nvPr>
            <p:ph type="body" idx="1"/>
          </p:nvPr>
        </p:nvSpPr>
        <p:spPr>
          <a:prstGeom prst="rect">
            <a:avLst/>
          </a:prstGeom>
        </p:spPr>
        <p:txBody>
          <a:bodyPr/>
          <a:lstStyle/>
          <a:p>
            <a:pPr>
              <a:defRPr>
                <a:solidFill>
                  <a:schemeClr val="accent5"/>
                </a:solidFill>
              </a:defRPr>
            </a:pPr>
            <a:r>
              <a:t>在没有跨越鸿沟前，很难判断一个非连续性创新是否是完整产品。</a:t>
            </a:r>
          </a:p>
          <a:p>
            <a:r>
              <a:t>“有路可走”：已经跨越鸿沟；大量投资；集中力量执行；打击竞争对手（滴滴出行）</a:t>
            </a:r>
          </a:p>
          <a:p>
            <a:r>
              <a:t>“无路可走”：正在跨越鸿沟；多方面探索；少量投资；观察学习合作伙伴（在线教育）</a:t>
            </a:r>
          </a:p>
        </p:txBody>
      </p:sp>
      <p:sp>
        <p:nvSpPr>
          <p:cNvPr id="270"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33</a:t>
            </a:fld>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滴滴出行"/>
          <p:cNvSpPr txBox="1">
            <a:spLocks noGrp="1"/>
          </p:cNvSpPr>
          <p:nvPr>
            <p:ph type="title"/>
          </p:nvPr>
        </p:nvSpPr>
        <p:spPr>
          <a:prstGeom prst="rect">
            <a:avLst/>
          </a:prstGeom>
        </p:spPr>
        <p:txBody>
          <a:bodyPr/>
          <a:lstStyle/>
          <a:p>
            <a:r>
              <a:t>滴滴出行</a:t>
            </a:r>
          </a:p>
        </p:txBody>
      </p:sp>
      <p:sp>
        <p:nvSpPr>
          <p:cNvPr id="273" name="2012年7月10日，北京小桔科技有限公司成立，经过3个月的准备与司机端的…"/>
          <p:cNvSpPr txBox="1">
            <a:spLocks noGrp="1"/>
          </p:cNvSpPr>
          <p:nvPr>
            <p:ph type="body" idx="1"/>
          </p:nvPr>
        </p:nvSpPr>
        <p:spPr>
          <a:prstGeom prst="rect">
            <a:avLst/>
          </a:prstGeom>
        </p:spPr>
        <p:txBody>
          <a:bodyPr/>
          <a:lstStyle/>
          <a:p>
            <a:pPr marL="306704" indent="-306704" defTabSz="403097">
              <a:spcBef>
                <a:spcPts val="2800"/>
              </a:spcBef>
              <a:defRPr sz="2484"/>
            </a:pPr>
            <a:r>
              <a:t>2012年7月10日，北京小桔科技有限公司成立，经过3个月的准备与司机端的</a:t>
            </a:r>
          </a:p>
          <a:p>
            <a:pPr marL="306704" indent="-306704" defTabSz="403097">
              <a:spcBef>
                <a:spcPts val="2800"/>
              </a:spcBef>
              <a:defRPr sz="2484"/>
            </a:pPr>
            <a:r>
              <a:t>推广，9月9日在北京上线。</a:t>
            </a:r>
          </a:p>
          <a:p>
            <a:pPr marL="306704" indent="-306704" defTabSz="403097">
              <a:spcBef>
                <a:spcPts val="2800"/>
              </a:spcBef>
              <a:defRPr sz="2484"/>
            </a:pPr>
            <a:r>
              <a:t>2012年12月，滴滴打车获得了A轮金沙江创投300万美元的融资。2013年4月，完成B轮融资：腾讯集团投资1500万美金。</a:t>
            </a:r>
          </a:p>
          <a:p>
            <a:pPr marL="306704" indent="-306704" defTabSz="403097">
              <a:spcBef>
                <a:spcPts val="2800"/>
              </a:spcBef>
              <a:defRPr sz="2484"/>
            </a:pPr>
            <a:r>
              <a:t>2014年3月，用户数超过1亿，司机数超过100万，日均单达到521.83万单，成为移动互联网最大日均订单交易平台。</a:t>
            </a:r>
          </a:p>
          <a:p>
            <a:pPr marL="306704" indent="-306704" defTabSz="403097">
              <a:spcBef>
                <a:spcPts val="2800"/>
              </a:spcBef>
              <a:defRPr sz="2484"/>
            </a:pPr>
            <a:r>
              <a:t>2015年2月14日滴滴快的宣布合并。</a:t>
            </a:r>
          </a:p>
          <a:p>
            <a:pPr marL="306704" indent="-306704" defTabSz="403097">
              <a:spcBef>
                <a:spcPts val="2800"/>
              </a:spcBef>
              <a:defRPr sz="2484"/>
            </a:pPr>
            <a:r>
              <a:t>滴滴快的刚刚合并，Uber的卡兰尼克找到了程维。程维在达沃斯论坛上总结了卡兰尼克来的意图：要么接受Uber投资公司，占40%股权，要么正面开战被打死。程维拒绝了卡兰尼克的提议。</a:t>
            </a:r>
          </a:p>
        </p:txBody>
      </p:sp>
      <p:sp>
        <p:nvSpPr>
          <p:cNvPr id="274"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34</a:t>
            </a:fld>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2015年五六月价格战再度开打。一位看过Uber的投资人告诉财新记者：“四五月间，Uber的单量上升很快，峰值时一单30元，Uber对司机一单最高补贴到80元-90元，也就是按车价的2.5倍-3倍来补贴，上量非常大，同时刷单也很严重，占比30%-40%。这是非常疯狂的。”…"/>
          <p:cNvSpPr txBox="1">
            <a:spLocks noGrp="1"/>
          </p:cNvSpPr>
          <p:nvPr>
            <p:ph type="body" idx="1"/>
          </p:nvPr>
        </p:nvSpPr>
        <p:spPr>
          <a:xfrm>
            <a:off x="3120231" y="863600"/>
            <a:ext cx="11099800" cy="8026400"/>
          </a:xfrm>
          <a:prstGeom prst="rect">
            <a:avLst/>
          </a:prstGeom>
        </p:spPr>
        <p:txBody>
          <a:bodyPr/>
          <a:lstStyle/>
          <a:p>
            <a:pPr marL="400050" indent="-400050" defTabSz="525779">
              <a:spcBef>
                <a:spcPts val="3700"/>
              </a:spcBef>
              <a:defRPr sz="3239"/>
            </a:pPr>
            <a:r>
              <a:t>2015年五六月价格战再度开打。一位看过Uber的投资人告诉财新记者：“四五月间，Uber的单量上升很快，峰值时一单30元，Uber对司机一单最高补贴到80元-90元，也就是按车价的2.5倍-3倍来补贴，上量非常大，同时刷单也很严重，占比30%-40%。这是非常疯狂的。”</a:t>
            </a:r>
          </a:p>
          <a:p>
            <a:pPr marL="400050" indent="-400050" defTabSz="525779">
              <a:spcBef>
                <a:spcPts val="3700"/>
              </a:spcBef>
              <a:defRPr sz="3239"/>
            </a:pPr>
            <a:r>
              <a:t>2016年2月Uber CEO特拉维斯-卡兰尼克表示，Uber在中国一年烧了超过10亿美元。卡兰尼克还称滴滴每周需要补贴7000万至8000万美元，以此计算一年就是大约40亿美元。滴滴出行审计报告显示，每个月烧钱超过1亿美元。</a:t>
            </a:r>
          </a:p>
          <a:p>
            <a:pPr marL="400050" indent="-400050" defTabSz="525779">
              <a:spcBef>
                <a:spcPts val="3700"/>
              </a:spcBef>
              <a:defRPr sz="3239"/>
            </a:pPr>
            <a:r>
              <a:t>2016年8月1日，Uber把中国业务与滴滴出行合并，UBER CHINA与滴滴合并后的公司估值据悉为350亿美元，UBER将取得合并后公司20%的股权。</a:t>
            </a:r>
          </a:p>
        </p:txBody>
      </p:sp>
      <p:sp>
        <p:nvSpPr>
          <p:cNvPr id="277"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35</a:t>
            </a:fld>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D-Day比喻"/>
          <p:cNvSpPr txBox="1">
            <a:spLocks noGrp="1"/>
          </p:cNvSpPr>
          <p:nvPr>
            <p:ph type="title"/>
          </p:nvPr>
        </p:nvSpPr>
        <p:spPr>
          <a:prstGeom prst="rect">
            <a:avLst/>
          </a:prstGeom>
        </p:spPr>
        <p:txBody>
          <a:bodyPr/>
          <a:lstStyle/>
          <a:p>
            <a:r>
              <a:t>D-Day比喻</a:t>
            </a:r>
          </a:p>
        </p:txBody>
      </p:sp>
      <p:sp>
        <p:nvSpPr>
          <p:cNvPr id="280" name="我们的长期目标是进入主流市场，并控制主流市场（当时美国总统艾森豪威尔眼中的欧洲），但现在这个市场却掌握在一个实力雄厚的竞争对手手中（我们的非连续性产品所要取代的产品）（二战中的轴心国）。…"/>
          <p:cNvSpPr txBox="1">
            <a:spLocks noGrp="1"/>
          </p:cNvSpPr>
          <p:nvPr>
            <p:ph type="body" idx="1"/>
          </p:nvPr>
        </p:nvSpPr>
        <p:spPr>
          <a:prstGeom prst="rect">
            <a:avLst/>
          </a:prstGeom>
        </p:spPr>
        <p:txBody>
          <a:bodyPr/>
          <a:lstStyle/>
          <a:p>
            <a:pPr marL="280034" indent="-280034" defTabSz="368045">
              <a:spcBef>
                <a:spcPts val="2600"/>
              </a:spcBef>
              <a:defRPr sz="2268"/>
            </a:pPr>
            <a:r>
              <a:t>我们的长期目标是进入主流市场，并控制主流市场（当时美国总统艾森豪威尔眼中的欧洲），但现在这个市场却掌握在一个实力雄厚的竞争对手手中（我们的非连续性产品所要取代的产品）（二战中的轴心国）。</a:t>
            </a:r>
          </a:p>
          <a:p>
            <a:pPr marL="280034" indent="-280034" defTabSz="368045">
              <a:spcBef>
                <a:spcPts val="2600"/>
              </a:spcBef>
              <a:defRPr sz="2268"/>
            </a:pPr>
            <a:r>
              <a:t>为了进入这个市场，我们必须和其它合作伙伴一起，组成同盟（盟军），提供完整产品。</a:t>
            </a:r>
          </a:p>
          <a:p>
            <a:pPr marL="280034" indent="-280034" defTabSz="368045">
              <a:spcBef>
                <a:spcPts val="2600"/>
              </a:spcBef>
              <a:defRPr sz="2268"/>
            </a:pPr>
            <a:r>
              <a:t>我们当下的目标就是从早期市场基础（英国）转向主流市场中的一个战略性目标市场细分（诺曼底海滩）。</a:t>
            </a:r>
          </a:p>
          <a:p>
            <a:pPr marL="280034" indent="-280034" defTabSz="368045">
              <a:spcBef>
                <a:spcPts val="2600"/>
              </a:spcBef>
              <a:defRPr sz="2268"/>
            </a:pPr>
            <a:r>
              <a:t>现在我们的障碍是这条鸿沟（英吉利海峡）。</a:t>
            </a:r>
          </a:p>
          <a:p>
            <a:pPr marL="280034" indent="-280034" defTabSz="368045">
              <a:spcBef>
                <a:spcPts val="2600"/>
              </a:spcBef>
              <a:defRPr sz="2268"/>
            </a:pPr>
            <a:r>
              <a:t>我们要集中全力，直接向着唯一的目标出发，跨越鸿沟（D-Day）。</a:t>
            </a:r>
          </a:p>
          <a:p>
            <a:pPr marL="280034" indent="-280034" defTabSz="368045">
              <a:spcBef>
                <a:spcPts val="2600"/>
              </a:spcBef>
              <a:defRPr sz="2268"/>
            </a:pPr>
            <a:r>
              <a:t>一旦将竞争者驱逐出了我们瞄准的空白市场（成功占领了滩头阵地），我们就要抓住时机继续占领其他细分市场（法国的其他领地），直到获得对整个市场的支配权。</a:t>
            </a:r>
          </a:p>
        </p:txBody>
      </p:sp>
      <p:sp>
        <p:nvSpPr>
          <p:cNvPr id="281"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36</a:t>
            </a:fld>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营销方式"/>
          <p:cNvSpPr txBox="1">
            <a:spLocks noGrp="1"/>
          </p:cNvSpPr>
          <p:nvPr>
            <p:ph type="title"/>
          </p:nvPr>
        </p:nvSpPr>
        <p:spPr>
          <a:prstGeom prst="rect">
            <a:avLst/>
          </a:prstGeom>
        </p:spPr>
        <p:txBody>
          <a:bodyPr/>
          <a:lstStyle/>
          <a:p>
            <a:r>
              <a:t>营销方式</a:t>
            </a:r>
          </a:p>
        </p:txBody>
      </p:sp>
      <p:sp>
        <p:nvSpPr>
          <p:cNvPr id="284" name="将大量的精力和资源集中在一个有限的市场空白中。…"/>
          <p:cNvSpPr txBox="1">
            <a:spLocks noGrp="1"/>
          </p:cNvSpPr>
          <p:nvPr>
            <p:ph type="body" idx="1"/>
          </p:nvPr>
        </p:nvSpPr>
        <p:spPr>
          <a:prstGeom prst="rect">
            <a:avLst/>
          </a:prstGeom>
        </p:spPr>
        <p:txBody>
          <a:bodyPr/>
          <a:lstStyle/>
          <a:p>
            <a:r>
              <a:t>将大量的精力和资源集中在一个有限的市场空白中。</a:t>
            </a:r>
          </a:p>
          <a:p>
            <a:pPr lvl="1"/>
            <a:r>
              <a:t>在鸿沟期中只关注销售量的驱动作用会带来致命的后果。如果企业单纯采用以销售量为目标的营销策略，它可能会在5-10个不同的行业中分别获得一两个顾客的信任，但是这样却无法形成口碑传播的效果。</a:t>
            </a:r>
          </a:p>
          <a:p>
            <a:pPr lvl="1"/>
            <a:r>
              <a:t>口碑对高科技市场非常重要!（对比洗发水，广告可能更重要）</a:t>
            </a:r>
          </a:p>
        </p:txBody>
      </p:sp>
      <p:sp>
        <p:nvSpPr>
          <p:cNvPr id="285"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37</a:t>
            </a:fld>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针对高科技市场的技术采用生命周期模型"/>
          <p:cNvSpPr txBox="1">
            <a:spLocks noGrp="1"/>
          </p:cNvSpPr>
          <p:nvPr>
            <p:ph type="title"/>
          </p:nvPr>
        </p:nvSpPr>
        <p:spPr>
          <a:xfrm>
            <a:off x="3120231" y="648549"/>
            <a:ext cx="11099800" cy="1271306"/>
          </a:xfrm>
          <a:prstGeom prst="rect">
            <a:avLst/>
          </a:prstGeom>
        </p:spPr>
        <p:txBody>
          <a:bodyPr/>
          <a:lstStyle>
            <a:lvl1pPr defTabSz="350520">
              <a:defRPr sz="4800"/>
            </a:lvl1pPr>
          </a:lstStyle>
          <a:p>
            <a:r>
              <a:t>针对高科技市场的技术采用生命周期模型</a:t>
            </a:r>
          </a:p>
        </p:txBody>
      </p:sp>
      <p:pic>
        <p:nvPicPr>
          <p:cNvPr id="288" name="chasm.png" descr="chasm.png"/>
          <p:cNvPicPr>
            <a:picLocks noChangeAspect="1"/>
          </p:cNvPicPr>
          <p:nvPr/>
        </p:nvPicPr>
        <p:blipFill>
          <a:blip r:embed="rId2">
            <a:extLst/>
          </a:blip>
          <a:stretch>
            <a:fillRect/>
          </a:stretch>
        </p:blipFill>
        <p:spPr>
          <a:xfrm>
            <a:off x="3602831" y="2251951"/>
            <a:ext cx="10134600" cy="6366388"/>
          </a:xfrm>
          <a:prstGeom prst="rect">
            <a:avLst/>
          </a:prstGeom>
          <a:ln w="12700">
            <a:miter lim="400000"/>
          </a:ln>
        </p:spPr>
      </p:pic>
      <p:sp>
        <p:nvSpPr>
          <p:cNvPr id="289"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38</a:t>
            </a:fld>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保龄球道"/>
          <p:cNvSpPr txBox="1">
            <a:spLocks noGrp="1"/>
          </p:cNvSpPr>
          <p:nvPr>
            <p:ph type="title"/>
          </p:nvPr>
        </p:nvSpPr>
        <p:spPr>
          <a:prstGeom prst="rect">
            <a:avLst/>
          </a:prstGeom>
        </p:spPr>
        <p:txBody>
          <a:bodyPr/>
          <a:lstStyle/>
          <a:p>
            <a:r>
              <a:t>保龄球道</a:t>
            </a:r>
          </a:p>
        </p:txBody>
      </p:sp>
      <p:sp>
        <p:nvSpPr>
          <p:cNvPr id="292" name="保龄球道指的是产品已经在大众市场里有了立足之地，但还没有被整个市场所接受。…"/>
          <p:cNvSpPr txBox="1">
            <a:spLocks noGrp="1"/>
          </p:cNvSpPr>
          <p:nvPr>
            <p:ph type="body" idx="1"/>
          </p:nvPr>
        </p:nvSpPr>
        <p:spPr>
          <a:prstGeom prst="rect">
            <a:avLst/>
          </a:prstGeom>
        </p:spPr>
        <p:txBody>
          <a:bodyPr/>
          <a:lstStyle/>
          <a:p>
            <a:pPr marL="377825" indent="-377825" defTabSz="496570">
              <a:spcBef>
                <a:spcPts val="3500"/>
              </a:spcBef>
              <a:defRPr sz="3060"/>
            </a:pPr>
            <a:r>
              <a:t>保龄球道指的是产品已经在大众市场里有了立足之地，但还没有被整个市场所接受。</a:t>
            </a:r>
          </a:p>
          <a:p>
            <a:pPr marL="377825" indent="-377825" defTabSz="496570">
              <a:spcBef>
                <a:spcPts val="3500"/>
              </a:spcBef>
              <a:defRPr sz="3060"/>
            </a:pPr>
            <a:r>
              <a:t>为什么在利基市场，不马上进入龙卷风暴？</a:t>
            </a:r>
          </a:p>
          <a:p>
            <a:pPr marL="755650" lvl="1" indent="-377825" defTabSz="496570">
              <a:spcBef>
                <a:spcPts val="3500"/>
              </a:spcBef>
              <a:defRPr sz="3060"/>
            </a:pPr>
            <a:r>
              <a:t>对于很多消费者而言，他们可以继续使用旧的产品，虽然他们知道新的产品的优势，但没有非常强的理由来购买。</a:t>
            </a:r>
          </a:p>
          <a:p>
            <a:pPr marL="755650" lvl="1" indent="-377825" defTabSz="496570">
              <a:spcBef>
                <a:spcPts val="3500"/>
              </a:spcBef>
              <a:defRPr sz="3060"/>
            </a:pPr>
            <a:r>
              <a:t>虽然产品跨过鸿沟，对于部分消费者而言是完整产品，但还没有向整个市场证明。</a:t>
            </a:r>
          </a:p>
          <a:p>
            <a:pPr marL="377825" indent="-377825" defTabSz="496570">
              <a:spcBef>
                <a:spcPts val="3500"/>
              </a:spcBef>
              <a:defRPr sz="3060"/>
            </a:pPr>
            <a:r>
              <a:t>例子：Tablet（教师、演讲者等）</a:t>
            </a:r>
          </a:p>
        </p:txBody>
      </p:sp>
      <p:sp>
        <p:nvSpPr>
          <p:cNvPr id="293"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39</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福布斯》评选的最具影响的…"/>
          <p:cNvSpPr txBox="1">
            <a:spLocks noGrp="1"/>
          </p:cNvSpPr>
          <p:nvPr>
            <p:ph type="title"/>
          </p:nvPr>
        </p:nvSpPr>
        <p:spPr>
          <a:prstGeom prst="rect">
            <a:avLst/>
          </a:prstGeom>
        </p:spPr>
        <p:txBody>
          <a:bodyPr/>
          <a:lstStyle/>
          <a:p>
            <a:pPr defTabSz="420624">
              <a:defRPr sz="5760"/>
            </a:pPr>
            <a:r>
              <a:t>《福布斯》评选的最具影响的</a:t>
            </a:r>
          </a:p>
          <a:p>
            <a:pPr defTabSz="420624">
              <a:defRPr sz="5760"/>
            </a:pPr>
            <a:r>
              <a:t>20本商业书籍</a:t>
            </a:r>
          </a:p>
        </p:txBody>
      </p:sp>
      <p:sp>
        <p:nvSpPr>
          <p:cNvPr id="143" name="………"/>
          <p:cNvSpPr txBox="1">
            <a:spLocks noGrp="1"/>
          </p:cNvSpPr>
          <p:nvPr>
            <p:ph type="body" idx="1"/>
          </p:nvPr>
        </p:nvSpPr>
        <p:spPr>
          <a:prstGeom prst="rect">
            <a:avLst/>
          </a:prstGeom>
        </p:spPr>
        <p:txBody>
          <a:bodyPr/>
          <a:lstStyle/>
          <a:p>
            <a:pPr marL="306704" indent="-306704" defTabSz="403097">
              <a:spcBef>
                <a:spcPts val="2800"/>
              </a:spcBef>
              <a:defRPr sz="2484"/>
            </a:pPr>
            <a:r>
              <a:t>……</a:t>
            </a:r>
          </a:p>
          <a:p>
            <a:pPr marL="306704" indent="-306704" defTabSz="403097">
              <a:spcBef>
                <a:spcPts val="2800"/>
              </a:spcBef>
              <a:defRPr sz="2484"/>
            </a:pPr>
            <a:r>
              <a:t>7.《跨越鸿沟》 </a:t>
            </a:r>
          </a:p>
          <a:p>
            <a:pPr marL="613409" lvl="1" indent="-306704" defTabSz="403097">
              <a:spcBef>
                <a:spcPts val="2800"/>
              </a:spcBef>
              <a:defRPr sz="2484"/>
            </a:pPr>
            <a:r>
              <a:t>《跨越鸿沟》所讲是高科技产业生命周期的早期阶段,也就是新兴科技产品的营销策略,也唯有跨越了鸿沟阶段,才能继续往主流市场迈进,甚至进入龙卷风暴阶段。本书已是全球各商学院所有关 科技管理的必读教材,更是产业界、学术界,乃至于主管科技政策方向的财经界所不可不读的经典之作。</a:t>
            </a:r>
          </a:p>
          <a:p>
            <a:pPr marL="306704" indent="-306704" defTabSz="403097">
              <a:spcBef>
                <a:spcPts val="2800"/>
              </a:spcBef>
              <a:defRPr sz="2484"/>
            </a:pPr>
            <a:r>
              <a:t>……</a:t>
            </a:r>
          </a:p>
          <a:p>
            <a:pPr marL="306704" indent="-306704" defTabSz="403097">
              <a:spcBef>
                <a:spcPts val="2800"/>
              </a:spcBef>
              <a:defRPr sz="2484"/>
            </a:pPr>
            <a:r>
              <a:t>12.《创新者的窘境》</a:t>
            </a:r>
            <a:br/>
            <a:endParaRPr/>
          </a:p>
          <a:p>
            <a:pPr marL="306704" indent="-306704" defTabSz="403097">
              <a:spcBef>
                <a:spcPts val="2800"/>
              </a:spcBef>
              <a:defRPr sz="2484"/>
            </a:pPr>
            <a:r>
              <a:t>……</a:t>
            </a:r>
          </a:p>
        </p:txBody>
      </p:sp>
      <p:sp>
        <p:nvSpPr>
          <p:cNvPr id="144" name="幻灯片编号"/>
          <p:cNvSpPr txBox="1">
            <a:spLocks noGrp="1"/>
          </p:cNvSpPr>
          <p:nvPr>
            <p:ph type="sldNum" sz="quarter" idx="2"/>
          </p:nvPr>
        </p:nvSpPr>
        <p:spPr>
          <a:xfrm>
            <a:off x="8548365" y="9251950"/>
            <a:ext cx="230832"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策略"/>
          <p:cNvSpPr txBox="1">
            <a:spLocks noGrp="1"/>
          </p:cNvSpPr>
          <p:nvPr>
            <p:ph type="title"/>
          </p:nvPr>
        </p:nvSpPr>
        <p:spPr>
          <a:prstGeom prst="rect">
            <a:avLst/>
          </a:prstGeom>
        </p:spPr>
        <p:txBody>
          <a:bodyPr/>
          <a:lstStyle/>
          <a:p>
            <a:r>
              <a:t>策略</a:t>
            </a:r>
          </a:p>
        </p:txBody>
      </p:sp>
      <p:sp>
        <p:nvSpPr>
          <p:cNvPr id="296" name="获取收入…"/>
          <p:cNvSpPr txBox="1">
            <a:spLocks noGrp="1"/>
          </p:cNvSpPr>
          <p:nvPr>
            <p:ph type="body" idx="1"/>
          </p:nvPr>
        </p:nvSpPr>
        <p:spPr>
          <a:prstGeom prst="rect">
            <a:avLst/>
          </a:prstGeom>
        </p:spPr>
        <p:txBody>
          <a:bodyPr/>
          <a:lstStyle/>
          <a:p>
            <a:r>
              <a:t>获取收入</a:t>
            </a:r>
          </a:p>
          <a:p>
            <a:r>
              <a:t>争取市场领导者地位</a:t>
            </a:r>
          </a:p>
        </p:txBody>
      </p:sp>
      <p:sp>
        <p:nvSpPr>
          <p:cNvPr id="297"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40</a:t>
            </a:fld>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市场领导者对高科技市场的…"/>
          <p:cNvSpPr txBox="1">
            <a:spLocks noGrp="1"/>
          </p:cNvSpPr>
          <p:nvPr>
            <p:ph type="title"/>
          </p:nvPr>
        </p:nvSpPr>
        <p:spPr>
          <a:prstGeom prst="rect">
            <a:avLst/>
          </a:prstGeom>
        </p:spPr>
        <p:txBody>
          <a:bodyPr/>
          <a:lstStyle/>
          <a:p>
            <a:pPr defTabSz="420624">
              <a:defRPr sz="5760"/>
            </a:pPr>
            <a:r>
              <a:t>市场领导者对高科技市场的</a:t>
            </a:r>
          </a:p>
          <a:p>
            <a:pPr defTabSz="420624">
              <a:defRPr sz="5760"/>
            </a:pPr>
            <a:r>
              <a:t>重要作用</a:t>
            </a:r>
          </a:p>
        </p:txBody>
      </p:sp>
      <p:sp>
        <p:nvSpPr>
          <p:cNvPr id="300" name="实用主义者不愿意承担风险，他们重视秩序和稳定性。市场缺乏清晰的领导者意味着不稳定。…"/>
          <p:cNvSpPr txBox="1">
            <a:spLocks noGrp="1"/>
          </p:cNvSpPr>
          <p:nvPr>
            <p:ph type="body" idx="1"/>
          </p:nvPr>
        </p:nvSpPr>
        <p:spPr>
          <a:prstGeom prst="rect">
            <a:avLst/>
          </a:prstGeom>
        </p:spPr>
        <p:txBody>
          <a:bodyPr/>
          <a:lstStyle/>
          <a:p>
            <a:pPr marL="297815" indent="-297815" defTabSz="391414">
              <a:spcBef>
                <a:spcPts val="2800"/>
              </a:spcBef>
              <a:defRPr sz="2412"/>
            </a:pPr>
            <a:r>
              <a:t>实用主义者不愿意承担风险，他们重视秩序和稳定性。市场缺乏清晰的领导者意味着不稳定。</a:t>
            </a:r>
          </a:p>
          <a:p>
            <a:pPr marL="297815" indent="-297815" defTabSz="391414">
              <a:spcBef>
                <a:spcPts val="2800"/>
              </a:spcBef>
              <a:defRPr sz="2412"/>
            </a:pPr>
            <a:r>
              <a:t>实用主义者看到新产品的价值，并且希望将来能够采用，但没有市场领导者，市场没有标准、架构。</a:t>
            </a:r>
          </a:p>
          <a:p>
            <a:pPr marL="297815" indent="-297815" defTabSz="391414">
              <a:spcBef>
                <a:spcPts val="2800"/>
              </a:spcBef>
              <a:defRPr sz="2412"/>
            </a:pPr>
            <a:r>
              <a:t>一旦市场领导者出现，在一个自由市场上，秩序将自然出现。</a:t>
            </a:r>
          </a:p>
          <a:p>
            <a:pPr marL="595630" lvl="1" indent="-297815" defTabSz="391414">
              <a:spcBef>
                <a:spcPts val="2800"/>
              </a:spcBef>
              <a:defRPr sz="2412"/>
            </a:pPr>
            <a:r>
              <a:t>很难强制确定一个市场领导者或标准，比如WAPI：</a:t>
            </a:r>
          </a:p>
          <a:p>
            <a:pPr marL="893444" lvl="2" indent="-297815" defTabSz="391414">
              <a:spcBef>
                <a:spcPts val="2800"/>
              </a:spcBef>
              <a:defRPr sz="2412"/>
            </a:pPr>
            <a:r>
              <a:t>WAPI（WLAN Authentication and Privacy Infrastructure，无线鉴别和保密基础结构）是一个关于无线局域网的中华人民共和国国家标准（GB 15629.11-2003）。2003年提出，希望建立一个中国的无线标准。要求所有手机必须支持WAPI，遭到抵制。2009年采用“支持WAPI兼容WiFi”，事实上放弃了WAPI；2011年中国政府向ISO撤回WAPI标准提案。</a:t>
            </a:r>
          </a:p>
        </p:txBody>
      </p:sp>
      <p:sp>
        <p:nvSpPr>
          <p:cNvPr id="301"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41</a:t>
            </a:fld>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蓝光光盘(Blu-ray Disc)和HDDVD"/>
          <p:cNvSpPr txBox="1">
            <a:spLocks noGrp="1"/>
          </p:cNvSpPr>
          <p:nvPr>
            <p:ph type="title"/>
          </p:nvPr>
        </p:nvSpPr>
        <p:spPr>
          <a:prstGeom prst="rect">
            <a:avLst/>
          </a:prstGeom>
        </p:spPr>
        <p:txBody>
          <a:bodyPr/>
          <a:lstStyle>
            <a:lvl1pPr defTabSz="455675">
              <a:defRPr sz="6240"/>
            </a:lvl1pPr>
          </a:lstStyle>
          <a:p>
            <a:r>
              <a:t>蓝光光盘(Blu-ray Disc)和HDDVD</a:t>
            </a:r>
          </a:p>
        </p:txBody>
      </p:sp>
      <p:sp>
        <p:nvSpPr>
          <p:cNvPr id="304" name="蓝光光盘（2002年发表）是由索尼及松下电器等企业组成的蓝光光盘联盟（Blu-ray Disc Association）策划的次世代光盘规格，并以SONY为首于2006年开始全面推动相关产品。…"/>
          <p:cNvSpPr txBox="1">
            <a:spLocks noGrp="1"/>
          </p:cNvSpPr>
          <p:nvPr>
            <p:ph type="body" idx="1"/>
          </p:nvPr>
        </p:nvSpPr>
        <p:spPr>
          <a:prstGeom prst="rect">
            <a:avLst/>
          </a:prstGeom>
        </p:spPr>
        <p:txBody>
          <a:bodyPr/>
          <a:lstStyle/>
          <a:p>
            <a:pPr marL="320040" indent="-320040" defTabSz="420624">
              <a:spcBef>
                <a:spcPts val="3000"/>
              </a:spcBef>
              <a:defRPr sz="2592"/>
            </a:pPr>
            <a:r>
              <a:t>蓝光光盘（2002年发表）是由索尼及松下电器等企业组成的蓝光光盘联盟（Blu-ray Disc Association）策划的次世代光盘规格，并以SONY为首于2006年开始全面推动相关产品。</a:t>
            </a:r>
          </a:p>
          <a:p>
            <a:pPr marL="320040" indent="-320040" defTabSz="420624">
              <a:spcBef>
                <a:spcPts val="3000"/>
              </a:spcBef>
              <a:defRPr sz="2592"/>
            </a:pPr>
            <a:r>
              <a:t>HD DVD（2003年发表）由东芝、NEC、三洋电机等企业组成的HD DVD推广协会负责推广，惠普（同时支持BD）、微软及英特尔等相继加入HD DVD阵营，其中的主流片厂环球影业亦是成员之一。</a:t>
            </a:r>
          </a:p>
          <a:p>
            <a:pPr marL="320040" indent="-320040" defTabSz="420624">
              <a:spcBef>
                <a:spcPts val="3000"/>
              </a:spcBef>
              <a:defRPr sz="2592"/>
            </a:pPr>
            <a:r>
              <a:t>竞争：</a:t>
            </a:r>
          </a:p>
          <a:p>
            <a:pPr marL="640080" lvl="1" indent="-320040" defTabSz="420624">
              <a:spcBef>
                <a:spcPts val="3000"/>
              </a:spcBef>
              <a:defRPr sz="2592"/>
            </a:pPr>
            <a:r>
              <a:t>2008.1.4 华纳兄弟电影公司宣布脱离HD DVD阵营，其后新线影业，HBO，Netflix，Walmart等宣布支持蓝光。</a:t>
            </a:r>
          </a:p>
          <a:p>
            <a:pPr marL="640080" lvl="1" indent="-320040" defTabSz="420624">
              <a:spcBef>
                <a:spcPts val="3000"/>
              </a:spcBef>
              <a:defRPr sz="2592"/>
            </a:pPr>
            <a:r>
              <a:t>2008.2.19 东芝宣布终止HDDVD。</a:t>
            </a:r>
          </a:p>
        </p:txBody>
      </p:sp>
      <p:sp>
        <p:nvSpPr>
          <p:cNvPr id="305"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42</a:t>
            </a:fld>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第三方厂商"/>
          <p:cNvSpPr txBox="1">
            <a:spLocks noGrp="1"/>
          </p:cNvSpPr>
          <p:nvPr>
            <p:ph type="title"/>
          </p:nvPr>
        </p:nvSpPr>
        <p:spPr>
          <a:prstGeom prst="rect">
            <a:avLst/>
          </a:prstGeom>
        </p:spPr>
        <p:txBody>
          <a:bodyPr/>
          <a:lstStyle/>
          <a:p>
            <a:r>
              <a:t>第三方厂商</a:t>
            </a:r>
          </a:p>
        </p:txBody>
      </p:sp>
      <p:sp>
        <p:nvSpPr>
          <p:cNvPr id="308" name="第三方厂商：比如手机用耳机、手机壳、应用市场、APP store等…"/>
          <p:cNvSpPr txBox="1">
            <a:spLocks noGrp="1"/>
          </p:cNvSpPr>
          <p:nvPr>
            <p:ph type="body" idx="1"/>
          </p:nvPr>
        </p:nvSpPr>
        <p:spPr>
          <a:prstGeom prst="rect">
            <a:avLst/>
          </a:prstGeom>
        </p:spPr>
        <p:txBody>
          <a:bodyPr/>
          <a:lstStyle/>
          <a:p>
            <a:r>
              <a:t>第三方厂商：比如手机用耳机、手机壳、应用市场、APP store等</a:t>
            </a:r>
          </a:p>
          <a:p>
            <a:r>
              <a:t>为什么第三方厂商愿意支持市场领导者？</a:t>
            </a:r>
          </a:p>
          <a:p>
            <a:pPr lvl="1"/>
            <a:r>
              <a:t>通常市场领导者的市场份额较大，为第三方厂商提供了一个巨大的市场。</a:t>
            </a:r>
          </a:p>
          <a:p>
            <a:pPr lvl="1"/>
            <a:r>
              <a:t>比如大家愿意做安卓的应用市场，没有WP的应用市场。</a:t>
            </a:r>
          </a:p>
        </p:txBody>
      </p:sp>
      <p:sp>
        <p:nvSpPr>
          <p:cNvPr id="309"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43</a:t>
            </a:fld>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第三方厂商和消费者"/>
          <p:cNvSpPr txBox="1">
            <a:spLocks noGrp="1"/>
          </p:cNvSpPr>
          <p:nvPr>
            <p:ph type="title"/>
          </p:nvPr>
        </p:nvSpPr>
        <p:spPr>
          <a:prstGeom prst="rect">
            <a:avLst/>
          </a:prstGeom>
        </p:spPr>
        <p:txBody>
          <a:bodyPr/>
          <a:lstStyle/>
          <a:p>
            <a:r>
              <a:t>第三方厂商和消费者</a:t>
            </a:r>
          </a:p>
        </p:txBody>
      </p:sp>
      <p:sp>
        <p:nvSpPr>
          <p:cNvPr id="312" name="但第三方厂商出售产品和服务时，完善了市场领导者的产品。…"/>
          <p:cNvSpPr txBox="1">
            <a:spLocks noGrp="1"/>
          </p:cNvSpPr>
          <p:nvPr>
            <p:ph type="body" idx="1"/>
          </p:nvPr>
        </p:nvSpPr>
        <p:spPr>
          <a:prstGeom prst="rect">
            <a:avLst/>
          </a:prstGeom>
        </p:spPr>
        <p:txBody>
          <a:bodyPr/>
          <a:lstStyle/>
          <a:p>
            <a:r>
              <a:t>但第三方厂商出售产品和服务时，完善了市场领导者的产品。</a:t>
            </a:r>
          </a:p>
          <a:p>
            <a:r>
              <a:t>客户通过购买第三方厂商产品，使得他们在市场领导者产品上的投资更加有价值，从而推动更多的购买市场领导者产品。</a:t>
            </a:r>
          </a:p>
        </p:txBody>
      </p:sp>
      <p:sp>
        <p:nvSpPr>
          <p:cNvPr id="313"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44</a:t>
            </a:fld>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市场领导者的优势"/>
          <p:cNvSpPr txBox="1">
            <a:spLocks noGrp="1"/>
          </p:cNvSpPr>
          <p:nvPr>
            <p:ph type="title"/>
          </p:nvPr>
        </p:nvSpPr>
        <p:spPr>
          <a:prstGeom prst="rect">
            <a:avLst/>
          </a:prstGeom>
        </p:spPr>
        <p:txBody>
          <a:bodyPr/>
          <a:lstStyle/>
          <a:p>
            <a:r>
              <a:t>市场领导者的优势</a:t>
            </a:r>
          </a:p>
        </p:txBody>
      </p:sp>
      <p:sp>
        <p:nvSpPr>
          <p:cNvPr id="316" name="有权利将同样的产品以更高的价格出售，获取超额利润，甚至它的产品有缺陷。比如：苹果公司占据了智能手机市场利润的94%（2015年第三季度，加拿大投行 Canaccord Genuity）而市场占有率为约15.4%。（苹果+三星拿走了109%的利润）…"/>
          <p:cNvSpPr txBox="1">
            <a:spLocks noGrp="1"/>
          </p:cNvSpPr>
          <p:nvPr>
            <p:ph type="body" idx="1"/>
          </p:nvPr>
        </p:nvSpPr>
        <p:spPr>
          <a:prstGeom prst="rect">
            <a:avLst/>
          </a:prstGeom>
        </p:spPr>
        <p:txBody>
          <a:bodyPr/>
          <a:lstStyle/>
          <a:p>
            <a:pPr marL="400050" indent="-400050" defTabSz="525779">
              <a:spcBef>
                <a:spcPts val="3700"/>
              </a:spcBef>
              <a:defRPr sz="3239"/>
            </a:pPr>
            <a:r>
              <a:t>有权利将同样的产品以更高的价格出售，获取超额利润，甚至它的产品有缺陷。比如：苹果公司占据了智能手机市场利润的94%（2015年第三季度，加拿大投行 Canaccord Genuity）而市场占有率为约15.4%。（苹果+三星拿走了109%的利润）</a:t>
            </a:r>
          </a:p>
          <a:p>
            <a:pPr marL="400050" indent="-400050" defTabSz="525779">
              <a:spcBef>
                <a:spcPts val="3700"/>
              </a:spcBef>
              <a:defRPr sz="3239"/>
            </a:pPr>
            <a:r>
              <a:t>由于出货量大，单位成本低。</a:t>
            </a:r>
          </a:p>
          <a:p>
            <a:pPr marL="400050" indent="-400050" defTabSz="525779">
              <a:spcBef>
                <a:spcPts val="3700"/>
              </a:spcBef>
              <a:defRPr sz="3239"/>
            </a:pPr>
            <a:r>
              <a:t>由于实用主义者愿意购买市场领导者的产品，市场领导者的营销成本很低。（三星的营销费用是苹果的10倍。知乎）</a:t>
            </a:r>
          </a:p>
        </p:txBody>
      </p:sp>
      <p:sp>
        <p:nvSpPr>
          <p:cNvPr id="317"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45</a:t>
            </a:fld>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正反馈"/>
          <p:cNvSpPr txBox="1">
            <a:spLocks noGrp="1"/>
          </p:cNvSpPr>
          <p:nvPr>
            <p:ph type="title"/>
          </p:nvPr>
        </p:nvSpPr>
        <p:spPr>
          <a:prstGeom prst="rect">
            <a:avLst/>
          </a:prstGeom>
        </p:spPr>
        <p:txBody>
          <a:bodyPr/>
          <a:lstStyle/>
          <a:p>
            <a:r>
              <a:t>正反馈</a:t>
            </a:r>
          </a:p>
        </p:txBody>
      </p:sp>
      <p:sp>
        <p:nvSpPr>
          <p:cNvPr id="320" name="实用主义者愿意购买市场领导者的产品，因为市场领导者的产品不一定是最好的，但一定是最稳定的。（手机蓝牙连接汽车音响）…"/>
          <p:cNvSpPr txBox="1">
            <a:spLocks noGrp="1"/>
          </p:cNvSpPr>
          <p:nvPr>
            <p:ph type="body" idx="1"/>
          </p:nvPr>
        </p:nvSpPr>
        <p:spPr>
          <a:prstGeom prst="rect">
            <a:avLst/>
          </a:prstGeom>
        </p:spPr>
        <p:txBody>
          <a:bodyPr/>
          <a:lstStyle/>
          <a:p>
            <a:r>
              <a:t>实用主义者愿意购买市场领导者的产品，因为市场领导者的产品不一定是最好的，但一定是最稳定的。（手机蓝牙连接汽车音响）</a:t>
            </a:r>
          </a:p>
          <a:p>
            <a:r>
              <a:t>消费者、第三方厂商、市场领导者三者形成正反馈。</a:t>
            </a:r>
          </a:p>
        </p:txBody>
      </p:sp>
      <p:sp>
        <p:nvSpPr>
          <p:cNvPr id="321"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46</a:t>
            </a:fld>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针对高科技市场的技术采用生命周期模型"/>
          <p:cNvSpPr txBox="1">
            <a:spLocks noGrp="1"/>
          </p:cNvSpPr>
          <p:nvPr>
            <p:ph type="title"/>
          </p:nvPr>
        </p:nvSpPr>
        <p:spPr>
          <a:xfrm>
            <a:off x="3120231" y="648549"/>
            <a:ext cx="11099800" cy="1271306"/>
          </a:xfrm>
          <a:prstGeom prst="rect">
            <a:avLst/>
          </a:prstGeom>
        </p:spPr>
        <p:txBody>
          <a:bodyPr/>
          <a:lstStyle>
            <a:lvl1pPr defTabSz="350520">
              <a:defRPr sz="4800"/>
            </a:lvl1pPr>
          </a:lstStyle>
          <a:p>
            <a:r>
              <a:t>针对高科技市场的技术采用生命周期模型</a:t>
            </a:r>
          </a:p>
        </p:txBody>
      </p:sp>
      <p:pic>
        <p:nvPicPr>
          <p:cNvPr id="324" name="chasm.png" descr="chasm.png"/>
          <p:cNvPicPr>
            <a:picLocks noChangeAspect="1"/>
          </p:cNvPicPr>
          <p:nvPr/>
        </p:nvPicPr>
        <p:blipFill>
          <a:blip r:embed="rId2">
            <a:extLst/>
          </a:blip>
          <a:stretch>
            <a:fillRect/>
          </a:stretch>
        </p:blipFill>
        <p:spPr>
          <a:xfrm>
            <a:off x="3602831" y="2251951"/>
            <a:ext cx="10134600" cy="6366388"/>
          </a:xfrm>
          <a:prstGeom prst="rect">
            <a:avLst/>
          </a:prstGeom>
          <a:ln w="12700">
            <a:miter lim="400000"/>
          </a:ln>
        </p:spPr>
      </p:pic>
      <p:sp>
        <p:nvSpPr>
          <p:cNvPr id="325"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47</a:t>
            </a:fld>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龙卷风暴"/>
          <p:cNvSpPr txBox="1">
            <a:spLocks noGrp="1"/>
          </p:cNvSpPr>
          <p:nvPr>
            <p:ph type="title"/>
          </p:nvPr>
        </p:nvSpPr>
        <p:spPr>
          <a:prstGeom prst="rect">
            <a:avLst/>
          </a:prstGeom>
        </p:spPr>
        <p:txBody>
          <a:bodyPr/>
          <a:lstStyle/>
          <a:p>
            <a:r>
              <a:t>龙卷风暴</a:t>
            </a:r>
          </a:p>
        </p:txBody>
      </p:sp>
      <p:sp>
        <p:nvSpPr>
          <p:cNvPr id="328" name="一个标志：形成了独立的产品类别…"/>
          <p:cNvSpPr txBox="1">
            <a:spLocks noGrp="1"/>
          </p:cNvSpPr>
          <p:nvPr>
            <p:ph type="body" idx="1"/>
          </p:nvPr>
        </p:nvSpPr>
        <p:spPr>
          <a:prstGeom prst="rect">
            <a:avLst/>
          </a:prstGeom>
        </p:spPr>
        <p:txBody>
          <a:bodyPr/>
          <a:lstStyle/>
          <a:p>
            <a:r>
              <a:t>一个标志：形成了独立的产品类别</a:t>
            </a:r>
          </a:p>
          <a:p>
            <a:r>
              <a:t>上网本：</a:t>
            </a:r>
          </a:p>
          <a:p>
            <a:pPr lvl="1"/>
            <a:r>
              <a:t>2007年华硕Eee PC，7英寸屏幕，0.9公斤，Linux，4G硬盘，配置落后。250美元左右。</a:t>
            </a:r>
          </a:p>
          <a:p>
            <a:pPr lvl="1"/>
            <a:r>
              <a:t>2008年Intel从新定义了Netbook，atom芯片。</a:t>
            </a:r>
          </a:p>
          <a:p>
            <a:pPr lvl="1"/>
            <a:r>
              <a:t>2013年华硕与宏基停止上网本生产。</a:t>
            </a:r>
          </a:p>
        </p:txBody>
      </p:sp>
      <p:sp>
        <p:nvSpPr>
          <p:cNvPr id="329"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48</a:t>
            </a:fld>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一家公司成为了市场领导者，其它竞争对手成为了备份。…"/>
          <p:cNvSpPr txBox="1">
            <a:spLocks noGrp="1"/>
          </p:cNvSpPr>
          <p:nvPr>
            <p:ph type="body" idx="1"/>
          </p:nvPr>
        </p:nvSpPr>
        <p:spPr>
          <a:prstGeom prst="rect">
            <a:avLst/>
          </a:prstGeom>
        </p:spPr>
        <p:txBody>
          <a:bodyPr/>
          <a:lstStyle/>
          <a:p>
            <a:r>
              <a:t>一家公司成为了市场领导者，其它竞争对手成为了备份。</a:t>
            </a:r>
          </a:p>
          <a:p>
            <a:r>
              <a:t>市场领导者员工每周工作60小时，非常繁忙，……</a:t>
            </a:r>
          </a:p>
          <a:p>
            <a:pPr lvl="1"/>
            <a:r>
              <a:t>硬件厂商</a:t>
            </a:r>
          </a:p>
          <a:p>
            <a:pPr lvl="1"/>
            <a:r>
              <a:t>互联网厂商：双11，12306春运</a:t>
            </a:r>
          </a:p>
          <a:p>
            <a:pPr lvl="1"/>
            <a:r>
              <a:t>软件公司</a:t>
            </a:r>
          </a:p>
        </p:txBody>
      </p:sp>
      <p:sp>
        <p:nvSpPr>
          <p:cNvPr id="332"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49</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摩尔著作"/>
          <p:cNvSpPr txBox="1">
            <a:spLocks noGrp="1"/>
          </p:cNvSpPr>
          <p:nvPr>
            <p:ph type="title"/>
          </p:nvPr>
        </p:nvSpPr>
        <p:spPr>
          <a:prstGeom prst="rect">
            <a:avLst/>
          </a:prstGeom>
        </p:spPr>
        <p:txBody>
          <a:bodyPr/>
          <a:lstStyle/>
          <a:p>
            <a:r>
              <a:t>摩尔著作</a:t>
            </a:r>
          </a:p>
        </p:txBody>
      </p:sp>
      <p:sp>
        <p:nvSpPr>
          <p:cNvPr id="147" name="Crossing the Chasm: Marketing and Selling High-tech Products to Mainstream Customers (1991, revised 1999 and 2014). ISBN 0-06-051712-3…"/>
          <p:cNvSpPr txBox="1">
            <a:spLocks noGrp="1"/>
          </p:cNvSpPr>
          <p:nvPr>
            <p:ph type="body" idx="1"/>
          </p:nvPr>
        </p:nvSpPr>
        <p:spPr>
          <a:xfrm>
            <a:off x="3120231" y="2137379"/>
            <a:ext cx="11099800" cy="5176305"/>
          </a:xfrm>
          <a:prstGeom prst="rect">
            <a:avLst/>
          </a:prstGeom>
        </p:spPr>
        <p:txBody>
          <a:bodyPr/>
          <a:lstStyle/>
          <a:p>
            <a:pPr marL="231139" indent="-231139" defTabSz="303783">
              <a:spcBef>
                <a:spcPts val="2100"/>
              </a:spcBef>
              <a:defRPr sz="1871"/>
            </a:pPr>
            <a:r>
              <a:t>Crossing the Chasm: Marketing and Selling High-tech Products to Mainstream Customers (1991, revised 1999 and 2014). ISBN 0-06-051712-3</a:t>
            </a:r>
          </a:p>
          <a:p>
            <a:pPr marL="231139" indent="-231139" defTabSz="303783">
              <a:spcBef>
                <a:spcPts val="2100"/>
              </a:spcBef>
              <a:defRPr sz="1871"/>
            </a:pPr>
            <a:r>
              <a:t>Inside the Tornado: Marketing Strategies from Silicon Valley's Cutting Edge (1995) revised as Inside the Tornado: Strategies for Developing, Leveraging, and Surviving Hypergrowth Markets (2004). ISBN 0-88730-824-4</a:t>
            </a:r>
          </a:p>
          <a:p>
            <a:pPr marL="231139" indent="-231139" defTabSz="303783">
              <a:spcBef>
                <a:spcPts val="2100"/>
              </a:spcBef>
              <a:defRPr sz="1871"/>
            </a:pPr>
            <a:r>
              <a:t>The Gorilla Game: An Investor's Guide to Picking Winners in High Technology (with Paul Johnson and Tom Kippola, 1998) revised as The Gorilla Game : Picking Winners in High Technology (1999)</a:t>
            </a:r>
          </a:p>
          <a:p>
            <a:pPr marL="231139" indent="-231139" defTabSz="303783">
              <a:spcBef>
                <a:spcPts val="2100"/>
              </a:spcBef>
              <a:defRPr sz="1871"/>
            </a:pPr>
            <a:r>
              <a:t>Living on the Fault Line : Managing for Shareholder Value in the Age of the Internet (2000), revised as Living on the Fault Line, Revised Edition: Managing for Shareholder Value in Any Economy (2002)</a:t>
            </a:r>
          </a:p>
          <a:p>
            <a:pPr marL="231139" indent="-231139" defTabSz="303783">
              <a:spcBef>
                <a:spcPts val="2100"/>
              </a:spcBef>
              <a:defRPr sz="1871"/>
            </a:pPr>
            <a:r>
              <a:t>Dealing with Darwin: How Great Companies Innovate at Every Phase of Their Evolution (2005)</a:t>
            </a:r>
          </a:p>
          <a:p>
            <a:pPr marL="231139" indent="-231139" defTabSz="303783">
              <a:spcBef>
                <a:spcPts val="2100"/>
              </a:spcBef>
              <a:defRPr sz="1871"/>
            </a:pPr>
            <a:r>
              <a:t>Escape Velocity: Free Your Company's Future from the Pull of the Past (2011)</a:t>
            </a:r>
          </a:p>
          <a:p>
            <a:pPr marL="231139" indent="-231139" defTabSz="303783">
              <a:spcBef>
                <a:spcPts val="2100"/>
              </a:spcBef>
              <a:defRPr sz="1871"/>
            </a:pPr>
            <a:r>
              <a:t>Zone to Win: Organizing to Compete in an Age of Disruption (2015). ISBN 978-1682301715.</a:t>
            </a:r>
          </a:p>
        </p:txBody>
      </p:sp>
      <p:pic>
        <p:nvPicPr>
          <p:cNvPr id="148" name="图像" descr="图像"/>
          <p:cNvPicPr>
            <a:picLocks noChangeAspect="1"/>
          </p:cNvPicPr>
          <p:nvPr/>
        </p:nvPicPr>
        <p:blipFill>
          <a:blip r:embed="rId2">
            <a:extLst/>
          </a:blip>
          <a:stretch>
            <a:fillRect/>
          </a:stretch>
        </p:blipFill>
        <p:spPr>
          <a:xfrm>
            <a:off x="3001159" y="7291939"/>
            <a:ext cx="11337944" cy="2392934"/>
          </a:xfrm>
          <a:prstGeom prst="rect">
            <a:avLst/>
          </a:prstGeom>
          <a:ln w="12700">
            <a:miter lim="400000"/>
          </a:ln>
        </p:spPr>
      </p:pic>
      <p:sp>
        <p:nvSpPr>
          <p:cNvPr id="149" name="幻灯片编号"/>
          <p:cNvSpPr txBox="1">
            <a:spLocks noGrp="1"/>
          </p:cNvSpPr>
          <p:nvPr>
            <p:ph type="sldNum" sz="quarter" idx="2"/>
          </p:nvPr>
        </p:nvSpPr>
        <p:spPr>
          <a:xfrm>
            <a:off x="8548365" y="9251950"/>
            <a:ext cx="230832"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硬件厂商关注供应链管理（不要有大规模退货）；互联网厂商关注运维质量。…"/>
          <p:cNvSpPr txBox="1">
            <a:spLocks noGrp="1"/>
          </p:cNvSpPr>
          <p:nvPr>
            <p:ph type="body" idx="1"/>
          </p:nvPr>
        </p:nvSpPr>
        <p:spPr>
          <a:prstGeom prst="rect">
            <a:avLst/>
          </a:prstGeom>
        </p:spPr>
        <p:txBody>
          <a:bodyPr/>
          <a:lstStyle/>
          <a:p>
            <a:pPr marL="288925" indent="-288925" defTabSz="379729">
              <a:spcBef>
                <a:spcPts val="2700"/>
              </a:spcBef>
              <a:defRPr sz="2340"/>
            </a:pPr>
            <a:r>
              <a:t>硬件厂商关注供应链管理（不要有大规模退货）；互联网厂商关注运维质量。</a:t>
            </a:r>
          </a:p>
          <a:p>
            <a:pPr marL="577850" lvl="1" indent="-288925" defTabSz="379729">
              <a:spcBef>
                <a:spcPts val="2700"/>
              </a:spcBef>
              <a:defRPr sz="2340"/>
            </a:pPr>
            <a:r>
              <a:t>苹果iPhone 4 天线门：</a:t>
            </a:r>
          </a:p>
          <a:p>
            <a:pPr marL="866775" lvl="2" indent="-288925" defTabSz="379729">
              <a:spcBef>
                <a:spcPts val="2700"/>
              </a:spcBef>
              <a:defRPr sz="2340"/>
            </a:pPr>
            <a:r>
              <a:t>2010.6.24 iPhone 4 发布，iPhone历史上极其重要的一代产品，外边框为不锈钢，被发现握住左下角会导致信号减弱。受到诺基亚、摩托罗拉、微软、《消费者报告》等嘲讽。</a:t>
            </a:r>
          </a:p>
          <a:p>
            <a:pPr marL="866775" lvl="2" indent="-288925" defTabSz="379729">
              <a:spcBef>
                <a:spcPts val="2700"/>
              </a:spcBef>
              <a:defRPr sz="2340"/>
            </a:pPr>
            <a:r>
              <a:t>公关：开始不承认；2010.7.16 乔布斯召开发布会</a:t>
            </a:r>
          </a:p>
          <a:p>
            <a:pPr marL="1155700" lvl="3" indent="-288925" defTabSz="379729">
              <a:spcBef>
                <a:spcPts val="2700"/>
              </a:spcBef>
              <a:defRPr sz="2340"/>
            </a:pPr>
            <a:r>
              <a:t>1、所谓天线门不是iPhone4的专利，其他智能手机也有。拉大家下水。</a:t>
            </a:r>
          </a:p>
          <a:p>
            <a:pPr marL="1155700" lvl="3" indent="-288925" defTabSz="379729">
              <a:spcBef>
                <a:spcPts val="2700"/>
              </a:spcBef>
              <a:defRPr sz="2340"/>
            </a:pPr>
            <a:r>
              <a:t>2、进行软件修改，免费提供手机壳。还不满意，请退货。我承担的更多。</a:t>
            </a:r>
          </a:p>
          <a:p>
            <a:pPr marL="1155700" lvl="3" indent="-288925" defTabSz="379729">
              <a:spcBef>
                <a:spcPts val="2700"/>
              </a:spcBef>
              <a:defRPr sz="2340"/>
            </a:pPr>
            <a:r>
              <a:t>3、“整个智能手机行业都面临着改良天线技术的挑战”。大家一起努力。</a:t>
            </a:r>
          </a:p>
        </p:txBody>
      </p:sp>
      <p:sp>
        <p:nvSpPr>
          <p:cNvPr id="335"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50</a:t>
            </a:fld>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为什么会形成龙卷风暴"/>
          <p:cNvSpPr txBox="1">
            <a:spLocks noGrp="1"/>
          </p:cNvSpPr>
          <p:nvPr>
            <p:ph type="title"/>
          </p:nvPr>
        </p:nvSpPr>
        <p:spPr>
          <a:prstGeom prst="rect">
            <a:avLst/>
          </a:prstGeom>
        </p:spPr>
        <p:txBody>
          <a:bodyPr/>
          <a:lstStyle/>
          <a:p>
            <a:r>
              <a:t>为什么会形成龙卷风暴</a:t>
            </a:r>
          </a:p>
        </p:txBody>
      </p:sp>
      <p:sp>
        <p:nvSpPr>
          <p:cNvPr id="338" name="IT部门，实用主义消费者总是需要新技术，而且他们既不能过早采用新技术，也不能过晚采用新技术。…"/>
          <p:cNvSpPr txBox="1">
            <a:spLocks noGrp="1"/>
          </p:cNvSpPr>
          <p:nvPr>
            <p:ph type="body" idx="1"/>
          </p:nvPr>
        </p:nvSpPr>
        <p:spPr>
          <a:prstGeom prst="rect">
            <a:avLst/>
          </a:prstGeom>
        </p:spPr>
        <p:txBody>
          <a:bodyPr/>
          <a:lstStyle/>
          <a:p>
            <a:r>
              <a:t>IT部门，实用主义消费者总是需要新技术，而且他们既不能过早采用新技术，也不能过晚采用新技术。</a:t>
            </a:r>
          </a:p>
          <a:p>
            <a:r>
              <a:t>过早意味着风险！</a:t>
            </a:r>
          </a:p>
        </p:txBody>
      </p:sp>
      <p:sp>
        <p:nvSpPr>
          <p:cNvPr id="339"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51</a:t>
            </a:fld>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为什么采用新技术不能过晚？"/>
          <p:cNvSpPr txBox="1">
            <a:spLocks noGrp="1"/>
          </p:cNvSpPr>
          <p:nvPr>
            <p:ph type="title"/>
          </p:nvPr>
        </p:nvSpPr>
        <p:spPr>
          <a:prstGeom prst="rect">
            <a:avLst/>
          </a:prstGeom>
        </p:spPr>
        <p:txBody>
          <a:bodyPr/>
          <a:lstStyle>
            <a:lvl1pPr defTabSz="484886">
              <a:defRPr sz="6640"/>
            </a:lvl1pPr>
          </a:lstStyle>
          <a:p>
            <a:r>
              <a:t>为什么采用新技术不能过晚？</a:t>
            </a:r>
          </a:p>
        </p:txBody>
      </p:sp>
      <p:sp>
        <p:nvSpPr>
          <p:cNvPr id="342" name="IT人员都非常重视口碑传播，他们经常在一起讨论一个问题，是否到了采用一个新技术的时间（云计算，云桌面，移动办公）？…"/>
          <p:cNvSpPr txBox="1">
            <a:spLocks noGrp="1"/>
          </p:cNvSpPr>
          <p:nvPr>
            <p:ph type="body" idx="1"/>
          </p:nvPr>
        </p:nvSpPr>
        <p:spPr>
          <a:prstGeom prst="rect">
            <a:avLst/>
          </a:prstGeom>
        </p:spPr>
        <p:txBody>
          <a:bodyPr/>
          <a:lstStyle/>
          <a:p>
            <a:pPr marL="395604" indent="-395604" defTabSz="519937">
              <a:spcBef>
                <a:spcPts val="3700"/>
              </a:spcBef>
              <a:defRPr sz="3204"/>
            </a:pPr>
            <a:r>
              <a:t>IT人员都非常重视口碑传播，他们经常在一起讨论一个问题，是否到了采用一个新技术的时间（云计算，云桌面，移动办公）？</a:t>
            </a:r>
          </a:p>
          <a:p>
            <a:pPr marL="395604" indent="-395604" defTabSz="519937">
              <a:spcBef>
                <a:spcPts val="3700"/>
              </a:spcBef>
              <a:defRPr sz="3204"/>
            </a:pPr>
            <a:r>
              <a:t>如果太晚采用一个新技术，会使得公司处于不利的竞争地位（公司的竞争对手会提高效率降低成本）；个人会失去竞争能力（比如所有同事都使用某社交软件，而你不用。比如技术人员学习新的技术太晚，将失去就业竞争力）。</a:t>
            </a:r>
          </a:p>
          <a:p>
            <a:pPr marL="395604" indent="-395604" defTabSz="519937">
              <a:spcBef>
                <a:spcPts val="3700"/>
              </a:spcBef>
              <a:defRPr sz="3204"/>
            </a:pPr>
            <a:r>
              <a:t>如果太晚，IT人员将使得公司陷入高科技产品的生命周期尾端（比如现在采用黑莓邮件系统），维护成本会大大增加。</a:t>
            </a:r>
          </a:p>
        </p:txBody>
      </p:sp>
      <p:sp>
        <p:nvSpPr>
          <p:cNvPr id="343"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52</a:t>
            </a:fld>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实用主义消费者的原则"/>
          <p:cNvSpPr txBox="1">
            <a:spLocks noGrp="1"/>
          </p:cNvSpPr>
          <p:nvPr>
            <p:ph type="title"/>
          </p:nvPr>
        </p:nvSpPr>
        <p:spPr>
          <a:prstGeom prst="rect">
            <a:avLst/>
          </a:prstGeom>
        </p:spPr>
        <p:txBody>
          <a:bodyPr/>
          <a:lstStyle/>
          <a:p>
            <a:r>
              <a:t>实用主义消费者的原则</a:t>
            </a:r>
          </a:p>
        </p:txBody>
      </p:sp>
      <p:sp>
        <p:nvSpPr>
          <p:cNvPr id="346" name="当需要采用新技术的时候，我们一起行动。…"/>
          <p:cNvSpPr txBox="1">
            <a:spLocks noGrp="1"/>
          </p:cNvSpPr>
          <p:nvPr>
            <p:ph type="body" idx="1"/>
          </p:nvPr>
        </p:nvSpPr>
        <p:spPr>
          <a:prstGeom prst="rect">
            <a:avLst/>
          </a:prstGeom>
        </p:spPr>
        <p:txBody>
          <a:bodyPr/>
          <a:lstStyle/>
          <a:p>
            <a:r>
              <a:t>当需要采用新技术的时候，我们一起行动。</a:t>
            </a:r>
          </a:p>
          <a:p>
            <a:r>
              <a:t>当我们选择提供商的时候，让我们选择同一个，建立标准。</a:t>
            </a:r>
          </a:p>
          <a:p>
            <a:r>
              <a:t>一旦采用新技术的过程开始，越快结束越好。</a:t>
            </a:r>
          </a:p>
        </p:txBody>
      </p:sp>
      <p:sp>
        <p:nvSpPr>
          <p:cNvPr id="347"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53</a:t>
            </a:fld>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市场份额"/>
          <p:cNvSpPr txBox="1">
            <a:spLocks noGrp="1"/>
          </p:cNvSpPr>
          <p:nvPr>
            <p:ph type="title"/>
          </p:nvPr>
        </p:nvSpPr>
        <p:spPr>
          <a:prstGeom prst="rect">
            <a:avLst/>
          </a:prstGeom>
        </p:spPr>
        <p:txBody>
          <a:bodyPr/>
          <a:lstStyle/>
          <a:p>
            <a:r>
              <a:t>市场份额</a:t>
            </a:r>
          </a:p>
        </p:txBody>
      </p:sp>
      <p:pic>
        <p:nvPicPr>
          <p:cNvPr id="350" name="marketshare.jpg" descr="marketshare.jpg"/>
          <p:cNvPicPr>
            <a:picLocks noChangeAspect="1"/>
          </p:cNvPicPr>
          <p:nvPr/>
        </p:nvPicPr>
        <p:blipFill>
          <a:blip r:embed="rId2">
            <a:extLst/>
          </a:blip>
          <a:stretch>
            <a:fillRect/>
          </a:stretch>
        </p:blipFill>
        <p:spPr>
          <a:xfrm>
            <a:off x="3437731" y="3098800"/>
            <a:ext cx="10470400" cy="5041900"/>
          </a:xfrm>
          <a:prstGeom prst="rect">
            <a:avLst/>
          </a:prstGeom>
          <a:ln w="12700">
            <a:miter lim="400000"/>
          </a:ln>
        </p:spPr>
      </p:pic>
      <p:sp>
        <p:nvSpPr>
          <p:cNvPr id="351"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54</a:t>
            </a:fld>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一家公司成为了市场领导者，“gorilla”,大猩猩。…"/>
          <p:cNvSpPr txBox="1">
            <a:spLocks noGrp="1"/>
          </p:cNvSpPr>
          <p:nvPr>
            <p:ph type="body" idx="1"/>
          </p:nvPr>
        </p:nvSpPr>
        <p:spPr>
          <a:prstGeom prst="rect">
            <a:avLst/>
          </a:prstGeom>
        </p:spPr>
        <p:txBody>
          <a:bodyPr/>
          <a:lstStyle/>
          <a:p>
            <a:r>
              <a:t>一家公司成为了市场领导者，“gorilla”,大猩猩。</a:t>
            </a:r>
          </a:p>
          <a:p>
            <a:r>
              <a:t>一到两家公司成为了市场领导者的竞争者，“chimpanzees”，黑猩猩。</a:t>
            </a:r>
          </a:p>
          <a:p>
            <a:r>
              <a:t>其它占有少量市场份额的企业，“monkeys”，猴子。</a:t>
            </a:r>
          </a:p>
        </p:txBody>
      </p:sp>
      <p:sp>
        <p:nvSpPr>
          <p:cNvPr id="354"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55</a:t>
            </a:fld>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这种市场格局是由实用主义消费者支持市场领导者的本性决定的。…"/>
          <p:cNvSpPr txBox="1">
            <a:spLocks noGrp="1"/>
          </p:cNvSpPr>
          <p:nvPr>
            <p:ph type="body" idx="1"/>
          </p:nvPr>
        </p:nvSpPr>
        <p:spPr>
          <a:prstGeom prst="rect">
            <a:avLst/>
          </a:prstGeom>
        </p:spPr>
        <p:txBody>
          <a:bodyPr/>
          <a:lstStyle/>
          <a:p>
            <a:pPr marL="377825" indent="-377825" defTabSz="496570">
              <a:spcBef>
                <a:spcPts val="3500"/>
              </a:spcBef>
              <a:defRPr sz="3060"/>
            </a:pPr>
            <a:r>
              <a:t>这种市场格局是由实用主义消费者支持市场领导者的本性决定的。</a:t>
            </a:r>
          </a:p>
          <a:p>
            <a:pPr marL="377825" indent="-377825" defTabSz="496570">
              <a:spcBef>
                <a:spcPts val="3500"/>
              </a:spcBef>
              <a:defRPr sz="3060"/>
            </a:pPr>
            <a:r>
              <a:t>没有这样的领导者，市场将不稳定。</a:t>
            </a:r>
          </a:p>
          <a:p>
            <a:pPr marL="377825" indent="-377825" defTabSz="496570">
              <a:spcBef>
                <a:spcPts val="3500"/>
              </a:spcBef>
              <a:defRPr sz="3060"/>
            </a:pPr>
            <a:r>
              <a:t>在市场领导者的确立中，口碑极端重要。</a:t>
            </a:r>
          </a:p>
          <a:p>
            <a:pPr marL="377825" indent="-377825" defTabSz="496570">
              <a:spcBef>
                <a:spcPts val="3500"/>
              </a:spcBef>
              <a:defRPr sz="3060"/>
            </a:pPr>
            <a:r>
              <a:t>一旦实用主义消费者开始支持和购买市场领导者的产品，这个过程是一个自反馈过程，可以确保市场领导者获取它的产能所能支撑的市场份额。</a:t>
            </a:r>
          </a:p>
          <a:p>
            <a:pPr marL="755650" lvl="1" indent="-377825" defTabSz="496570">
              <a:spcBef>
                <a:spcPts val="3500"/>
              </a:spcBef>
              <a:defRPr sz="3060"/>
            </a:pPr>
            <a:r>
              <a:t>上限：95% 微软</a:t>
            </a:r>
          </a:p>
          <a:p>
            <a:pPr marL="755650" lvl="1" indent="-377825" defTabSz="496570">
              <a:spcBef>
                <a:spcPts val="3500"/>
              </a:spcBef>
              <a:defRPr sz="3060"/>
            </a:pPr>
            <a:r>
              <a:t>下限：35-40%，低于此，市场将不稳定</a:t>
            </a:r>
          </a:p>
        </p:txBody>
      </p:sp>
      <p:sp>
        <p:nvSpPr>
          <p:cNvPr id="357"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56</a:t>
            </a:fld>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黑猩猩"/>
          <p:cNvSpPr txBox="1">
            <a:spLocks noGrp="1"/>
          </p:cNvSpPr>
          <p:nvPr>
            <p:ph type="title"/>
          </p:nvPr>
        </p:nvSpPr>
        <p:spPr>
          <a:prstGeom prst="rect">
            <a:avLst/>
          </a:prstGeom>
        </p:spPr>
        <p:txBody>
          <a:bodyPr/>
          <a:lstStyle/>
          <a:p>
            <a:r>
              <a:t>黑猩猩</a:t>
            </a:r>
          </a:p>
        </p:txBody>
      </p:sp>
      <p:sp>
        <p:nvSpPr>
          <p:cNvPr id="360" name="大猩猩无法吃掉所有市场。…"/>
          <p:cNvSpPr txBox="1">
            <a:spLocks noGrp="1"/>
          </p:cNvSpPr>
          <p:nvPr>
            <p:ph type="body" idx="1"/>
          </p:nvPr>
        </p:nvSpPr>
        <p:spPr>
          <a:prstGeom prst="rect">
            <a:avLst/>
          </a:prstGeom>
        </p:spPr>
        <p:txBody>
          <a:bodyPr/>
          <a:lstStyle/>
          <a:p>
            <a:pPr marL="426719" indent="-426719" defTabSz="560831">
              <a:spcBef>
                <a:spcPts val="4000"/>
              </a:spcBef>
              <a:defRPr sz="3455"/>
            </a:pPr>
            <a:r>
              <a:t>大猩猩无法吃掉所有市场。</a:t>
            </a:r>
          </a:p>
          <a:p>
            <a:pPr marL="426719" indent="-426719" defTabSz="560831">
              <a:spcBef>
                <a:spcPts val="4000"/>
              </a:spcBef>
              <a:defRPr sz="3455"/>
            </a:pPr>
            <a:r>
              <a:t>黑猩猩是和大猩猩竞争市场领导者地位时失败的厂商。</a:t>
            </a:r>
          </a:p>
          <a:p>
            <a:pPr marL="426719" indent="-426719" defTabSz="560831">
              <a:spcBef>
                <a:spcPts val="4000"/>
              </a:spcBef>
              <a:defRPr sz="3455"/>
            </a:pPr>
            <a:r>
              <a:t>它们更为和善一些，用户可以和它们商议价格、服务、安装等。</a:t>
            </a:r>
          </a:p>
          <a:p>
            <a:pPr marL="853439" lvl="1" indent="-426719" defTabSz="560831">
              <a:spcBef>
                <a:spcPts val="4000"/>
              </a:spcBef>
              <a:defRPr sz="3455"/>
            </a:pPr>
            <a:r>
              <a:t>iPhone不允许安装运营商软件</a:t>
            </a:r>
          </a:p>
          <a:p>
            <a:pPr marL="853439" lvl="1" indent="-426719" defTabSz="560831">
              <a:spcBef>
                <a:spcPts val="4000"/>
              </a:spcBef>
              <a:defRPr sz="3455"/>
            </a:pPr>
            <a:r>
              <a:t>三星允许安装运营商软件</a:t>
            </a:r>
          </a:p>
        </p:txBody>
      </p:sp>
      <p:sp>
        <p:nvSpPr>
          <p:cNvPr id="361"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57</a:t>
            </a:fld>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猴子"/>
          <p:cNvSpPr txBox="1">
            <a:spLocks noGrp="1"/>
          </p:cNvSpPr>
          <p:nvPr>
            <p:ph type="title"/>
          </p:nvPr>
        </p:nvSpPr>
        <p:spPr>
          <a:prstGeom prst="rect">
            <a:avLst/>
          </a:prstGeom>
        </p:spPr>
        <p:txBody>
          <a:bodyPr/>
          <a:lstStyle/>
          <a:p>
            <a:r>
              <a:t>猴子</a:t>
            </a:r>
          </a:p>
        </p:txBody>
      </p:sp>
      <p:sp>
        <p:nvSpPr>
          <p:cNvPr id="364" name="猴子在龙卷风暴时进入市场，不需要进行基础架构探索和研发，不需要教育市场和客户。…"/>
          <p:cNvSpPr txBox="1">
            <a:spLocks noGrp="1"/>
          </p:cNvSpPr>
          <p:nvPr>
            <p:ph type="body" idx="1"/>
          </p:nvPr>
        </p:nvSpPr>
        <p:spPr>
          <a:prstGeom prst="rect">
            <a:avLst/>
          </a:prstGeom>
        </p:spPr>
        <p:txBody>
          <a:bodyPr/>
          <a:lstStyle/>
          <a:p>
            <a:r>
              <a:t>猴子在龙卷风暴时进入市场，不需要进行基础架构探索和研发，不需要教育市场和客户。</a:t>
            </a:r>
          </a:p>
          <a:p>
            <a:r>
              <a:rPr>
                <a:solidFill>
                  <a:schemeClr val="accent5"/>
                </a:solidFill>
              </a:rPr>
              <a:t>猴子的正确策略：最好的策略是克隆大猩猩的产品，卖便宜一些。</a:t>
            </a:r>
            <a:r>
              <a:t>市场也希望能有一个低成本的替代品。</a:t>
            </a:r>
          </a:p>
          <a:p>
            <a:pPr lvl="1"/>
            <a:r>
              <a:t>小米公司2010年4月成立，和iPhone 4发布时间接近，是智能手机进入龙卷风暴阶段的时间。</a:t>
            </a:r>
          </a:p>
        </p:txBody>
      </p:sp>
      <p:sp>
        <p:nvSpPr>
          <p:cNvPr id="365"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58</a:t>
            </a:fld>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针对高科技市场的技术采用生命周期模型"/>
          <p:cNvSpPr txBox="1">
            <a:spLocks noGrp="1"/>
          </p:cNvSpPr>
          <p:nvPr>
            <p:ph type="title"/>
          </p:nvPr>
        </p:nvSpPr>
        <p:spPr>
          <a:xfrm>
            <a:off x="3120231" y="648549"/>
            <a:ext cx="11099800" cy="1271306"/>
          </a:xfrm>
          <a:prstGeom prst="rect">
            <a:avLst/>
          </a:prstGeom>
        </p:spPr>
        <p:txBody>
          <a:bodyPr/>
          <a:lstStyle>
            <a:lvl1pPr defTabSz="350520">
              <a:defRPr sz="4800"/>
            </a:lvl1pPr>
          </a:lstStyle>
          <a:p>
            <a:r>
              <a:t>针对高科技市场的技术采用生命周期模型</a:t>
            </a:r>
          </a:p>
        </p:txBody>
      </p:sp>
      <p:pic>
        <p:nvPicPr>
          <p:cNvPr id="368" name="chasm.png" descr="chasm.png"/>
          <p:cNvPicPr>
            <a:picLocks noChangeAspect="1"/>
          </p:cNvPicPr>
          <p:nvPr/>
        </p:nvPicPr>
        <p:blipFill>
          <a:blip r:embed="rId2">
            <a:extLst/>
          </a:blip>
          <a:stretch>
            <a:fillRect/>
          </a:stretch>
        </p:blipFill>
        <p:spPr>
          <a:xfrm>
            <a:off x="3602831" y="2251951"/>
            <a:ext cx="10134600" cy="6366388"/>
          </a:xfrm>
          <a:prstGeom prst="rect">
            <a:avLst/>
          </a:prstGeom>
          <a:ln w="12700">
            <a:miter lim="400000"/>
          </a:ln>
        </p:spPr>
      </p:pic>
      <p:sp>
        <p:nvSpPr>
          <p:cNvPr id="369"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59</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战略与战术"/>
          <p:cNvSpPr txBox="1">
            <a:spLocks noGrp="1"/>
          </p:cNvSpPr>
          <p:nvPr>
            <p:ph type="title"/>
          </p:nvPr>
        </p:nvSpPr>
        <p:spPr>
          <a:prstGeom prst="rect">
            <a:avLst/>
          </a:prstGeom>
        </p:spPr>
        <p:txBody>
          <a:bodyPr/>
          <a:lstStyle/>
          <a:p>
            <a:r>
              <a:t>战略与战术</a:t>
            </a:r>
          </a:p>
        </p:txBody>
      </p:sp>
      <p:sp>
        <p:nvSpPr>
          <p:cNvPr id="152" name="本幻灯片内容讨论高科技市场战略层面理论。…"/>
          <p:cNvSpPr txBox="1">
            <a:spLocks noGrp="1"/>
          </p:cNvSpPr>
          <p:nvPr>
            <p:ph type="body" idx="1"/>
          </p:nvPr>
        </p:nvSpPr>
        <p:spPr>
          <a:prstGeom prst="rect">
            <a:avLst/>
          </a:prstGeom>
        </p:spPr>
        <p:txBody>
          <a:bodyPr/>
          <a:lstStyle/>
          <a:p>
            <a:pPr marL="422275" indent="-422275" defTabSz="554990">
              <a:spcBef>
                <a:spcPts val="3900"/>
              </a:spcBef>
              <a:defRPr sz="3420"/>
            </a:pPr>
            <a:r>
              <a:t>本幻灯片内容讨论高科技市场战略层面理论。</a:t>
            </a:r>
          </a:p>
          <a:p>
            <a:pPr marL="422275" indent="-422275" defTabSz="554990">
              <a:spcBef>
                <a:spcPts val="3900"/>
              </a:spcBef>
              <a:defRPr sz="3420"/>
            </a:pPr>
            <a:r>
              <a:t>战术层面：（变化快速）</a:t>
            </a:r>
          </a:p>
          <a:p>
            <a:pPr marL="844550" lvl="1" indent="-422275" defTabSz="554990">
              <a:spcBef>
                <a:spcPts val="3900"/>
              </a:spcBef>
              <a:defRPr sz="3420"/>
            </a:pPr>
            <a:r>
              <a:t>微信公众号营销</a:t>
            </a:r>
          </a:p>
          <a:p>
            <a:pPr marL="844550" lvl="1" indent="-422275" defTabSz="554990">
              <a:spcBef>
                <a:spcPts val="3900"/>
              </a:spcBef>
              <a:defRPr sz="3420"/>
            </a:pPr>
            <a:r>
              <a:t>微博营销</a:t>
            </a:r>
          </a:p>
          <a:p>
            <a:pPr marL="844550" lvl="1" indent="-422275" defTabSz="554990">
              <a:spcBef>
                <a:spcPts val="3900"/>
              </a:spcBef>
              <a:defRPr sz="3420"/>
            </a:pPr>
            <a:r>
              <a:t>增长黑客</a:t>
            </a:r>
          </a:p>
          <a:p>
            <a:pPr marL="844550" lvl="1" indent="-422275" defTabSz="554990">
              <a:spcBef>
                <a:spcPts val="3900"/>
              </a:spcBef>
              <a:defRPr sz="3420"/>
            </a:pPr>
            <a:r>
              <a:t>……</a:t>
            </a:r>
          </a:p>
        </p:txBody>
      </p:sp>
      <p:sp>
        <p:nvSpPr>
          <p:cNvPr id="153" name="幻灯片编号"/>
          <p:cNvSpPr txBox="1">
            <a:spLocks noGrp="1"/>
          </p:cNvSpPr>
          <p:nvPr>
            <p:ph type="sldNum" sz="quarter" idx="2"/>
          </p:nvPr>
        </p:nvSpPr>
        <p:spPr>
          <a:xfrm>
            <a:off x="8548365" y="9251950"/>
            <a:ext cx="230832"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主街"/>
          <p:cNvSpPr txBox="1">
            <a:spLocks noGrp="1"/>
          </p:cNvSpPr>
          <p:nvPr>
            <p:ph type="title"/>
          </p:nvPr>
        </p:nvSpPr>
        <p:spPr>
          <a:prstGeom prst="rect">
            <a:avLst/>
          </a:prstGeom>
        </p:spPr>
        <p:txBody>
          <a:bodyPr/>
          <a:lstStyle/>
          <a:p>
            <a:r>
              <a:t>主街</a:t>
            </a:r>
          </a:p>
        </p:txBody>
      </p:sp>
      <p:sp>
        <p:nvSpPr>
          <p:cNvPr id="372" name="龙卷风暴结束了，我们要改变市场策略。…"/>
          <p:cNvSpPr txBox="1">
            <a:spLocks noGrp="1"/>
          </p:cNvSpPr>
          <p:nvPr>
            <p:ph type="body" idx="1"/>
          </p:nvPr>
        </p:nvSpPr>
        <p:spPr>
          <a:prstGeom prst="rect">
            <a:avLst/>
          </a:prstGeom>
        </p:spPr>
        <p:txBody>
          <a:bodyPr/>
          <a:lstStyle/>
          <a:p>
            <a:r>
              <a:t>龙卷风暴结束了，我们要改变市场策略。</a:t>
            </a:r>
          </a:p>
          <a:p>
            <a:r>
              <a:t>为什么？</a:t>
            </a:r>
          </a:p>
          <a:p>
            <a:pPr lvl="1"/>
            <a:r>
              <a:t>大规模半导体集成电路的发展使得产能很快会超越需求，购买选择权回归到客户，厂商又要为争夺客户而努力。</a:t>
            </a:r>
          </a:p>
        </p:txBody>
      </p:sp>
      <p:sp>
        <p:nvSpPr>
          <p:cNvPr id="373"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60</a:t>
            </a:fld>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研发策略：完整产品+1"/>
          <p:cNvSpPr txBox="1">
            <a:spLocks noGrp="1"/>
          </p:cNvSpPr>
          <p:nvPr>
            <p:ph type="title"/>
          </p:nvPr>
        </p:nvSpPr>
        <p:spPr>
          <a:prstGeom prst="rect">
            <a:avLst/>
          </a:prstGeom>
        </p:spPr>
        <p:txBody>
          <a:bodyPr/>
          <a:lstStyle/>
          <a:p>
            <a:r>
              <a:t>研发策略：完整产品+1</a:t>
            </a:r>
          </a:p>
        </p:txBody>
      </p:sp>
      <p:sp>
        <p:nvSpPr>
          <p:cNvPr id="376" name="问自己：我们要做什么，才能够在不大规模增加我们成本的情况下，客户愿意付更多的钱给我们？…"/>
          <p:cNvSpPr txBox="1">
            <a:spLocks noGrp="1"/>
          </p:cNvSpPr>
          <p:nvPr>
            <p:ph type="body" idx="1"/>
          </p:nvPr>
        </p:nvSpPr>
        <p:spPr>
          <a:prstGeom prst="rect">
            <a:avLst/>
          </a:prstGeom>
        </p:spPr>
        <p:txBody>
          <a:bodyPr/>
          <a:lstStyle/>
          <a:p>
            <a:r>
              <a:t>问自己：我们要做什么，才能够在不大规模增加我们成本的情况下，客户愿意付更多的钱给我们？</a:t>
            </a:r>
          </a:p>
          <a:p>
            <a:r>
              <a:t>例子：</a:t>
            </a:r>
          </a:p>
          <a:p>
            <a:pPr lvl="1"/>
            <a:r>
              <a:t>数码相机</a:t>
            </a:r>
          </a:p>
          <a:p>
            <a:pPr lvl="1"/>
            <a:r>
              <a:t>2015年国内智能手机市场，华为“商务”，360“安全”，锤子“情怀”，小米“设计+少量情怀”</a:t>
            </a:r>
          </a:p>
        </p:txBody>
      </p:sp>
      <p:sp>
        <p:nvSpPr>
          <p:cNvPr id="377"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61</a:t>
            </a:fld>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主街过后"/>
          <p:cNvSpPr txBox="1">
            <a:spLocks noGrp="1"/>
          </p:cNvSpPr>
          <p:nvPr>
            <p:ph type="title"/>
          </p:nvPr>
        </p:nvSpPr>
        <p:spPr>
          <a:prstGeom prst="rect">
            <a:avLst/>
          </a:prstGeom>
        </p:spPr>
        <p:txBody>
          <a:bodyPr/>
          <a:lstStyle/>
          <a:p>
            <a:r>
              <a:t>主街过后</a:t>
            </a:r>
          </a:p>
        </p:txBody>
      </p:sp>
      <p:sp>
        <p:nvSpPr>
          <p:cNvPr id="380" name="市场会收缩为服务产业…"/>
          <p:cNvSpPr txBox="1">
            <a:spLocks noGrp="1"/>
          </p:cNvSpPr>
          <p:nvPr>
            <p:ph type="body" idx="1"/>
          </p:nvPr>
        </p:nvSpPr>
        <p:spPr>
          <a:prstGeom prst="rect">
            <a:avLst/>
          </a:prstGeom>
        </p:spPr>
        <p:txBody>
          <a:bodyPr/>
          <a:lstStyle/>
          <a:p>
            <a:r>
              <a:t>市场会收缩为服务产业</a:t>
            </a:r>
          </a:p>
          <a:p>
            <a:pPr lvl="1"/>
            <a:r>
              <a:t>例子：千年虫</a:t>
            </a:r>
          </a:p>
        </p:txBody>
      </p:sp>
      <p:sp>
        <p:nvSpPr>
          <p:cNvPr id="381"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62</a:t>
            </a:fld>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停留在主街上的时间"/>
          <p:cNvSpPr txBox="1">
            <a:spLocks noGrp="1"/>
          </p:cNvSpPr>
          <p:nvPr>
            <p:ph type="title"/>
          </p:nvPr>
        </p:nvSpPr>
        <p:spPr>
          <a:prstGeom prst="rect">
            <a:avLst/>
          </a:prstGeom>
        </p:spPr>
        <p:txBody>
          <a:bodyPr/>
          <a:lstStyle/>
          <a:p>
            <a:r>
              <a:t>停留在主街上的时间</a:t>
            </a:r>
          </a:p>
        </p:txBody>
      </p:sp>
      <p:sp>
        <p:nvSpPr>
          <p:cNvPr id="384" name="领先企业的巨大风险…"/>
          <p:cNvSpPr txBox="1">
            <a:spLocks noGrp="1"/>
          </p:cNvSpPr>
          <p:nvPr>
            <p:ph type="body" idx="1"/>
          </p:nvPr>
        </p:nvSpPr>
        <p:spPr>
          <a:prstGeom prst="rect">
            <a:avLst/>
          </a:prstGeom>
        </p:spPr>
        <p:txBody>
          <a:bodyPr/>
          <a:lstStyle/>
          <a:p>
            <a:r>
              <a:t>领先企业的巨大风险</a:t>
            </a:r>
          </a:p>
          <a:p>
            <a:r>
              <a:t>领先企业为什么在面临非连续性创新时通常会失败？（《创新者的窘境》）</a:t>
            </a:r>
          </a:p>
          <a:p>
            <a:r>
              <a:t>需求不会消失（比如随时欣赏音乐的需求），由替代的非连续性创新出现的时间决定</a:t>
            </a:r>
          </a:p>
        </p:txBody>
      </p:sp>
      <p:sp>
        <p:nvSpPr>
          <p:cNvPr id="385"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63</a:t>
            </a:fld>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 Clayton Christensen，2015"/>
          <p:cNvSpPr/>
          <p:nvPr/>
        </p:nvSpPr>
        <p:spPr>
          <a:xfrm>
            <a:off x="3437731" y="6362700"/>
            <a:ext cx="10464800"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2400">
                <a:latin typeface="Helvetica"/>
                <a:ea typeface="Helvetica"/>
                <a:cs typeface="Helvetica"/>
                <a:sym typeface="Helvetica"/>
              </a:defRPr>
            </a:lvl1pPr>
          </a:lstStyle>
          <a:p>
            <a:r>
              <a:t>– Clayton Christensen，2015</a:t>
            </a:r>
          </a:p>
        </p:txBody>
      </p:sp>
      <p:sp>
        <p:nvSpPr>
          <p:cNvPr id="388" name="“……理论不能、也不可能解释关于创新或是商业成功的一切。因为有太多因素作用其中，并且每一种都需要仔细研究。将所有元素融合为一个综合完整的理论来解释商业成功是一个暂且遥遥无期的目标。”"/>
          <p:cNvSpPr/>
          <p:nvPr/>
        </p:nvSpPr>
        <p:spPr>
          <a:xfrm>
            <a:off x="3437731" y="3096865"/>
            <a:ext cx="10464800" cy="30264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800"/>
            </a:lvl1pPr>
          </a:lstStyle>
          <a:p>
            <a:r>
              <a:t>“……理论不能、也不可能解释关于创新或是商业成功的一切。因为有太多因素作用其中，并且每一种都需要仔细研究。将所有元素融合为一个综合完整的理论来解释商业成功是一个暂且遥遥无期的目标。”</a:t>
            </a:r>
          </a:p>
        </p:txBody>
      </p:sp>
      <p:sp>
        <p:nvSpPr>
          <p:cNvPr id="389"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64</a:t>
            </a:fld>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谢谢"/>
          <p:cNvSpPr txBox="1"/>
          <p:nvPr/>
        </p:nvSpPr>
        <p:spPr>
          <a:xfrm>
            <a:off x="7810922" y="4340756"/>
            <a:ext cx="1718419" cy="1072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300"/>
            </a:lvl1pPr>
          </a:lstStyle>
          <a:p>
            <a:r>
              <a:t>谢谢</a:t>
            </a:r>
          </a:p>
        </p:txBody>
      </p:sp>
      <p:sp>
        <p:nvSpPr>
          <p:cNvPr id="392" name="南京大学 邵栋 dongshao@nju.edu.cn"/>
          <p:cNvSpPr txBox="1"/>
          <p:nvPr/>
        </p:nvSpPr>
        <p:spPr>
          <a:xfrm>
            <a:off x="5922901" y="6682231"/>
            <a:ext cx="5494463"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spcBef>
                <a:spcPts val="1200"/>
              </a:spcBef>
              <a:defRPr sz="2400">
                <a:latin typeface="Microsoft YaHei"/>
                <a:ea typeface="Microsoft YaHei"/>
                <a:cs typeface="Microsoft YaHei"/>
                <a:sym typeface="Microsoft YaHei"/>
              </a:defRPr>
            </a:pPr>
            <a:r>
              <a:rPr sz="2400"/>
              <a:t>南京大学 邵栋 </a:t>
            </a:r>
            <a:r>
              <a:rPr sz="2400" u="sng">
                <a:hlinkClick r:id="rId2"/>
              </a:rPr>
              <a:t>dongshao@nju.edu.cn</a:t>
            </a:r>
          </a:p>
        </p:txBody>
      </p:sp>
      <p:sp>
        <p:nvSpPr>
          <p:cNvPr id="393" name="幻灯片编号"/>
          <p:cNvSpPr txBox="1">
            <a:spLocks noGrp="1"/>
          </p:cNvSpPr>
          <p:nvPr>
            <p:ph type="sldNum" sz="quarter" idx="2"/>
          </p:nvPr>
        </p:nvSpPr>
        <p:spPr>
          <a:xfrm>
            <a:off x="8482128" y="9251950"/>
            <a:ext cx="359073"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65</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高科技（high-tech）"/>
          <p:cNvSpPr txBox="1">
            <a:spLocks noGrp="1"/>
          </p:cNvSpPr>
          <p:nvPr>
            <p:ph type="title"/>
          </p:nvPr>
        </p:nvSpPr>
        <p:spPr>
          <a:prstGeom prst="rect">
            <a:avLst/>
          </a:prstGeom>
        </p:spPr>
        <p:txBody>
          <a:bodyPr/>
          <a:lstStyle/>
          <a:p>
            <a:r>
              <a:t>高科技（high-tech）</a:t>
            </a:r>
          </a:p>
        </p:txBody>
      </p:sp>
      <p:sp>
        <p:nvSpPr>
          <p:cNvPr id="156" name="原指现有的最先进的技术。本讨论中特指以大规模半导体集成电路为基础的产品或服务：芯片、软件、互联网服务等。…"/>
          <p:cNvSpPr txBox="1">
            <a:spLocks noGrp="1"/>
          </p:cNvSpPr>
          <p:nvPr>
            <p:ph type="body" idx="1"/>
          </p:nvPr>
        </p:nvSpPr>
        <p:spPr>
          <a:prstGeom prst="rect">
            <a:avLst/>
          </a:prstGeom>
        </p:spPr>
        <p:txBody>
          <a:bodyPr/>
          <a:lstStyle/>
          <a:p>
            <a:r>
              <a:t>原指现有的最先进的技术。本讨论中特指以大规模半导体集成电路为基础的产品或服务：芯片、软件、互联网服务等。</a:t>
            </a:r>
          </a:p>
          <a:p>
            <a:r>
              <a:t>摩尔定律：英特尔创始人之一戈登·摩尔提出（1965年），集成电路上可容纳的電晶体（晶体管）数目，约每隔24个月便会增加一倍；现在经常被引用的“18个月”。</a:t>
            </a:r>
          </a:p>
        </p:txBody>
      </p:sp>
      <p:sp>
        <p:nvSpPr>
          <p:cNvPr id="157" name="幻灯片编号"/>
          <p:cNvSpPr txBox="1">
            <a:spLocks noGrp="1"/>
          </p:cNvSpPr>
          <p:nvPr>
            <p:ph type="sldNum" sz="quarter" idx="2"/>
          </p:nvPr>
        </p:nvSpPr>
        <p:spPr>
          <a:xfrm>
            <a:off x="8548365" y="9251950"/>
            <a:ext cx="230832" cy="37959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2018.8.30"/>
          <p:cNvSpPr txBox="1">
            <a:spLocks noGrp="1"/>
          </p:cNvSpPr>
          <p:nvPr>
            <p:ph type="title"/>
          </p:nvPr>
        </p:nvSpPr>
        <p:spPr>
          <a:prstGeom prst="rect">
            <a:avLst/>
          </a:prstGeom>
        </p:spPr>
        <p:txBody>
          <a:bodyPr/>
          <a:lstStyle/>
          <a:p>
            <a:r>
              <a:rPr dirty="0"/>
              <a:t>20</a:t>
            </a:r>
            <a:r>
              <a:rPr lang="en-US" altLang="zh-CN" dirty="0"/>
              <a:t>20</a:t>
            </a:r>
            <a:r>
              <a:rPr dirty="0"/>
              <a:t>.</a:t>
            </a:r>
            <a:r>
              <a:rPr lang="en-US" altLang="zh-CN" dirty="0"/>
              <a:t>11</a:t>
            </a:r>
            <a:r>
              <a:rPr dirty="0"/>
              <a:t>.3</a:t>
            </a:r>
            <a:r>
              <a:rPr lang="zh-CN" altLang="en-US" dirty="0"/>
              <a:t>（美股）</a:t>
            </a:r>
            <a:endParaRPr dirty="0"/>
          </a:p>
        </p:txBody>
      </p:sp>
      <p:sp>
        <p:nvSpPr>
          <p:cNvPr id="166" name="幻灯片编号"/>
          <p:cNvSpPr txBox="1">
            <a:spLocks noGrp="1"/>
          </p:cNvSpPr>
          <p:nvPr>
            <p:ph type="sldNum" sz="quarter" idx="2"/>
          </p:nvPr>
        </p:nvSpPr>
        <p:spPr>
          <a:xfrm>
            <a:off x="8543080" y="9251950"/>
            <a:ext cx="241402" cy="3810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pic>
        <p:nvPicPr>
          <p:cNvPr id="2" name="图片 1">
            <a:extLst>
              <a:ext uri="{FF2B5EF4-FFF2-40B4-BE49-F238E27FC236}">
                <a16:creationId xmlns:a16="http://schemas.microsoft.com/office/drawing/2014/main" id="{BCBB75BA-C673-43AC-A161-BB4C5D1E56F0}"/>
              </a:ext>
            </a:extLst>
          </p:cNvPr>
          <p:cNvPicPr>
            <a:picLocks noChangeAspect="1"/>
          </p:cNvPicPr>
          <p:nvPr/>
        </p:nvPicPr>
        <p:blipFill>
          <a:blip r:embed="rId2"/>
          <a:stretch>
            <a:fillRect/>
          </a:stretch>
        </p:blipFill>
        <p:spPr>
          <a:xfrm>
            <a:off x="425749" y="2234889"/>
            <a:ext cx="6321608" cy="7150101"/>
          </a:xfrm>
          <a:prstGeom prst="rect">
            <a:avLst/>
          </a:prstGeom>
        </p:spPr>
      </p:pic>
      <p:pic>
        <p:nvPicPr>
          <p:cNvPr id="3" name="图片 2">
            <a:extLst>
              <a:ext uri="{FF2B5EF4-FFF2-40B4-BE49-F238E27FC236}">
                <a16:creationId xmlns:a16="http://schemas.microsoft.com/office/drawing/2014/main" id="{D3424912-322B-41D0-B6D8-98ECADF662B3}"/>
              </a:ext>
            </a:extLst>
          </p:cNvPr>
          <p:cNvPicPr>
            <a:picLocks noChangeAspect="1"/>
          </p:cNvPicPr>
          <p:nvPr/>
        </p:nvPicPr>
        <p:blipFill>
          <a:blip r:embed="rId3"/>
          <a:stretch>
            <a:fillRect/>
          </a:stretch>
        </p:blipFill>
        <p:spPr>
          <a:xfrm>
            <a:off x="6747357" y="2234889"/>
            <a:ext cx="6578054" cy="7370590"/>
          </a:xfrm>
          <a:prstGeom prst="rect">
            <a:avLst/>
          </a:prstGeom>
        </p:spPr>
      </p:pic>
      <p:sp>
        <p:nvSpPr>
          <p:cNvPr id="4" name="文本框 3">
            <a:extLst>
              <a:ext uri="{FF2B5EF4-FFF2-40B4-BE49-F238E27FC236}">
                <a16:creationId xmlns:a16="http://schemas.microsoft.com/office/drawing/2014/main" id="{D6059036-6269-4582-B3C2-1B39E4B1EC26}"/>
              </a:ext>
            </a:extLst>
          </p:cNvPr>
          <p:cNvSpPr txBox="1"/>
          <p:nvPr/>
        </p:nvSpPr>
        <p:spPr>
          <a:xfrm>
            <a:off x="13611922" y="2663949"/>
            <a:ext cx="330259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600" b="0" i="0" u="none" strike="noStrike" cap="none" spc="0" normalizeH="0" baseline="0" dirty="0">
                <a:ln>
                  <a:noFill/>
                </a:ln>
                <a:solidFill>
                  <a:srgbClr val="000000"/>
                </a:solidFill>
                <a:effectLst/>
                <a:uFillTx/>
                <a:latin typeface="+mn-lt"/>
                <a:ea typeface="+mn-ea"/>
                <a:cs typeface="+mn-cs"/>
                <a:sym typeface="Helvetica Light"/>
              </a:rPr>
              <a:t>腾讯 </a:t>
            </a:r>
            <a:r>
              <a:rPr kumimoji="0" lang="en-US" altLang="zh-CN" sz="3600" b="0" i="0" u="none" strike="noStrike" cap="none" spc="0" normalizeH="0" baseline="0" dirty="0">
                <a:ln>
                  <a:noFill/>
                </a:ln>
                <a:solidFill>
                  <a:srgbClr val="000000"/>
                </a:solidFill>
                <a:effectLst/>
                <a:uFillTx/>
                <a:latin typeface="+mn-lt"/>
                <a:ea typeface="+mn-ea"/>
                <a:cs typeface="+mn-cs"/>
                <a:sym typeface="Helvetica Light"/>
              </a:rPr>
              <a:t>7431.51</a:t>
            </a:r>
            <a:r>
              <a:rPr kumimoji="0" lang="zh-CN" altLang="en-US" sz="3600" b="0" i="0" u="none" strike="noStrike" cap="none" spc="0" normalizeH="0" baseline="0" dirty="0">
                <a:ln>
                  <a:noFill/>
                </a:ln>
                <a:solidFill>
                  <a:srgbClr val="000000"/>
                </a:solidFill>
                <a:effectLst/>
                <a:uFillTx/>
                <a:latin typeface="+mn-lt"/>
                <a:ea typeface="+mn-ea"/>
                <a:cs typeface="+mn-cs"/>
                <a:sym typeface="Helvetica Light"/>
              </a:rPr>
              <a:t>亿</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截止2013年12月28日，市值在1000亿美元以上，成立时间在1900年之后的，非行政垄断型企业（15 IT/25）"/>
          <p:cNvSpPr txBox="1">
            <a:spLocks noGrp="1"/>
          </p:cNvSpPr>
          <p:nvPr>
            <p:ph type="body" sz="quarter" idx="1"/>
          </p:nvPr>
        </p:nvSpPr>
        <p:spPr>
          <a:xfrm>
            <a:off x="3120231" y="863601"/>
            <a:ext cx="11099800" cy="1643413"/>
          </a:xfrm>
          <a:prstGeom prst="rect">
            <a:avLst/>
          </a:prstGeom>
        </p:spPr>
        <p:txBody>
          <a:bodyPr/>
          <a:lstStyle>
            <a:lvl1pPr marL="0" indent="0">
              <a:buSzTx/>
              <a:buNone/>
            </a:lvl1pPr>
          </a:lstStyle>
          <a:p>
            <a:r>
              <a:t>截止2013年12月28日，市值在1000亿美元以上，成立时间在1900年之后的，非行政垄断型企业（15 IT/25）</a:t>
            </a:r>
          </a:p>
        </p:txBody>
      </p:sp>
      <p:sp>
        <p:nvSpPr>
          <p:cNvPr id="160" name="1911年，IBM，市值1989亿美元，IT科技…"/>
          <p:cNvSpPr txBox="1"/>
          <p:nvPr/>
        </p:nvSpPr>
        <p:spPr>
          <a:xfrm>
            <a:off x="3120232" y="2603500"/>
            <a:ext cx="5302683"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pPr marL="186689" indent="-186689" algn="l" defTabSz="245363">
              <a:spcBef>
                <a:spcPts val="1700"/>
              </a:spcBef>
              <a:buSzPct val="75000"/>
              <a:buChar char="•"/>
              <a:defRPr sz="1512">
                <a:solidFill>
                  <a:schemeClr val="accent5"/>
                </a:solidFill>
              </a:defRPr>
            </a:pPr>
            <a:r>
              <a:rPr sz="1512"/>
              <a:t>1911年，IBM，市值1989亿美元，IT科技</a:t>
            </a:r>
          </a:p>
          <a:p>
            <a:pPr marL="186689" indent="-186689" algn="l" defTabSz="245363">
              <a:spcBef>
                <a:spcPts val="1700"/>
              </a:spcBef>
              <a:buSzPct val="75000"/>
              <a:buChar char="•"/>
              <a:defRPr sz="1512"/>
            </a:pPr>
            <a:r>
              <a:rPr sz="1512"/>
              <a:t>1916年，波音，市值1028亿美元，航空航天</a:t>
            </a:r>
          </a:p>
          <a:p>
            <a:pPr marL="186689" indent="-186689" algn="l" defTabSz="245363">
              <a:spcBef>
                <a:spcPts val="1700"/>
              </a:spcBef>
              <a:buSzPct val="75000"/>
              <a:buChar char="•"/>
              <a:defRPr sz="1512"/>
            </a:pPr>
            <a:r>
              <a:rPr sz="1512"/>
              <a:t>1921年，斯伦贝谢，市值1163亿美元，石油服务</a:t>
            </a:r>
          </a:p>
          <a:p>
            <a:pPr marL="186689" indent="-186689" algn="l" defTabSz="245363">
              <a:spcBef>
                <a:spcPts val="1700"/>
              </a:spcBef>
              <a:buSzPct val="75000"/>
              <a:buChar char="•"/>
              <a:defRPr sz="1512"/>
            </a:pPr>
            <a:r>
              <a:rPr sz="1512"/>
              <a:t>1923年，迪士尼，市值1297亿美元，文化娱乐</a:t>
            </a:r>
          </a:p>
          <a:p>
            <a:pPr marL="186689" indent="-186689" algn="l" defTabSz="245363">
              <a:spcBef>
                <a:spcPts val="1700"/>
              </a:spcBef>
              <a:buSzPct val="75000"/>
              <a:buChar char="•"/>
              <a:defRPr sz="1512"/>
            </a:pPr>
            <a:r>
              <a:rPr sz="1512"/>
              <a:t>1933年，丰田，市值1879亿美元，汽车，日本</a:t>
            </a:r>
          </a:p>
          <a:p>
            <a:pPr marL="186689" indent="-186689" algn="l" defTabSz="245363">
              <a:spcBef>
                <a:spcPts val="1700"/>
              </a:spcBef>
              <a:buSzPct val="75000"/>
              <a:buChar char="•"/>
              <a:defRPr sz="1512"/>
            </a:pPr>
            <a:r>
              <a:rPr sz="1512"/>
              <a:t>1956年，伯克希尔哈撒韦，市值2900亿美元，金融投资</a:t>
            </a:r>
          </a:p>
          <a:p>
            <a:pPr marL="186689" indent="-186689" algn="l" defTabSz="245363">
              <a:spcBef>
                <a:spcPts val="1700"/>
              </a:spcBef>
              <a:buSzPct val="75000"/>
              <a:buChar char="•"/>
              <a:defRPr sz="1512"/>
            </a:pPr>
            <a:r>
              <a:rPr sz="1512"/>
              <a:t>1962年，沃尔玛，市值2524亿美元，商业零售</a:t>
            </a:r>
          </a:p>
          <a:p>
            <a:pPr marL="186689" indent="-186689" algn="l" defTabSz="245363">
              <a:spcBef>
                <a:spcPts val="1700"/>
              </a:spcBef>
              <a:buSzPct val="75000"/>
              <a:buChar char="•"/>
              <a:defRPr sz="1512"/>
            </a:pPr>
            <a:r>
              <a:rPr sz="1512"/>
              <a:t>1963年，康卡斯特，市值1341亿美元，文化娱乐</a:t>
            </a:r>
          </a:p>
          <a:p>
            <a:pPr marL="186689" indent="-186689" algn="l" defTabSz="245363">
              <a:spcBef>
                <a:spcPts val="1700"/>
              </a:spcBef>
              <a:buSzPct val="75000"/>
              <a:buChar char="•"/>
              <a:defRPr sz="1512">
                <a:solidFill>
                  <a:schemeClr val="accent5"/>
                </a:solidFill>
              </a:defRPr>
            </a:pPr>
            <a:r>
              <a:rPr sz="1512"/>
              <a:t>1968年，英特尔，市值1266亿美元，IT制造</a:t>
            </a:r>
          </a:p>
          <a:p>
            <a:pPr marL="186689" indent="-186689" algn="l" defTabSz="245363">
              <a:spcBef>
                <a:spcPts val="1700"/>
              </a:spcBef>
              <a:buSzPct val="75000"/>
              <a:buChar char="•"/>
              <a:defRPr sz="1512">
                <a:solidFill>
                  <a:schemeClr val="accent5"/>
                </a:solidFill>
              </a:defRPr>
            </a:pPr>
            <a:r>
              <a:rPr sz="1512"/>
              <a:t>1969年，三星电子，市值1914亿美元，IT制造，韩国</a:t>
            </a:r>
          </a:p>
          <a:p>
            <a:pPr marL="186689" indent="-186689" algn="l" defTabSz="245363">
              <a:spcBef>
                <a:spcPts val="1700"/>
              </a:spcBef>
              <a:buSzPct val="75000"/>
              <a:buChar char="•"/>
              <a:defRPr sz="1512">
                <a:solidFill>
                  <a:schemeClr val="accent5"/>
                </a:solidFill>
              </a:defRPr>
            </a:pPr>
            <a:r>
              <a:rPr sz="1512"/>
              <a:t>1972年，SAP，市值1015亿美元，IT软件，德国</a:t>
            </a:r>
          </a:p>
          <a:p>
            <a:pPr marL="186689" indent="-186689" algn="l" defTabSz="245363">
              <a:spcBef>
                <a:spcPts val="1700"/>
              </a:spcBef>
              <a:buSzPct val="75000"/>
              <a:buChar char="•"/>
              <a:defRPr sz="1512">
                <a:solidFill>
                  <a:schemeClr val="accent5"/>
                </a:solidFill>
              </a:defRPr>
            </a:pPr>
            <a:r>
              <a:rPr sz="1512"/>
              <a:t>1975年，微软，市值3095亿美元，IT软件</a:t>
            </a:r>
          </a:p>
          <a:p>
            <a:pPr marL="186689" indent="-186689" algn="l" defTabSz="245363">
              <a:spcBef>
                <a:spcPts val="1700"/>
              </a:spcBef>
              <a:buSzPct val="75000"/>
              <a:buChar char="•"/>
              <a:defRPr sz="1512">
                <a:solidFill>
                  <a:schemeClr val="accent5"/>
                </a:solidFill>
              </a:defRPr>
            </a:pPr>
            <a:r>
              <a:rPr sz="1512"/>
              <a:t>1976年，苹果，市值5107亿美元，IT科技</a:t>
            </a:r>
          </a:p>
        </p:txBody>
      </p:sp>
      <p:sp>
        <p:nvSpPr>
          <p:cNvPr id="161" name="1976年，VISA，市值1392亿美元，金融服务…"/>
          <p:cNvSpPr txBox="1"/>
          <p:nvPr/>
        </p:nvSpPr>
        <p:spPr>
          <a:xfrm>
            <a:off x="8564152" y="2641600"/>
            <a:ext cx="5302683"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pPr marL="191135" indent="-191135" algn="l" defTabSz="251206">
              <a:spcBef>
                <a:spcPts val="1800"/>
              </a:spcBef>
              <a:buSzPct val="75000"/>
              <a:buChar char="•"/>
              <a:defRPr sz="1548"/>
            </a:pPr>
            <a:r>
              <a:rPr sz="1548"/>
              <a:t>1976年，VISA，市值1392亿美元，金融服务</a:t>
            </a:r>
          </a:p>
          <a:p>
            <a:pPr marL="191135" indent="-191135" algn="l" defTabSz="251206">
              <a:spcBef>
                <a:spcPts val="1800"/>
              </a:spcBef>
              <a:buSzPct val="75000"/>
              <a:buChar char="•"/>
              <a:defRPr sz="1548">
                <a:solidFill>
                  <a:schemeClr val="accent5"/>
                </a:solidFill>
              </a:defRPr>
            </a:pPr>
            <a:r>
              <a:rPr sz="1548"/>
              <a:t>1977年，甲骨文，市值1678亿美元，IT软件</a:t>
            </a:r>
          </a:p>
          <a:p>
            <a:pPr marL="191135" indent="-191135" algn="l" defTabSz="251206">
              <a:spcBef>
                <a:spcPts val="1800"/>
              </a:spcBef>
              <a:buSzPct val="75000"/>
              <a:buChar char="•"/>
              <a:defRPr sz="1548"/>
            </a:pPr>
            <a:r>
              <a:rPr sz="1548"/>
              <a:t>1978年，家得宝，市值1135亿美元，商业零售</a:t>
            </a:r>
          </a:p>
          <a:p>
            <a:pPr marL="191135" indent="-191135" algn="l" defTabSz="251206">
              <a:spcBef>
                <a:spcPts val="1800"/>
              </a:spcBef>
              <a:buSzPct val="75000"/>
              <a:buChar char="•"/>
              <a:defRPr sz="1548">
                <a:solidFill>
                  <a:schemeClr val="accent5"/>
                </a:solidFill>
              </a:defRPr>
            </a:pPr>
            <a:r>
              <a:rPr sz="1548"/>
              <a:t>1982年，沃达丰，市值1892亿美元，IT电信，英国</a:t>
            </a:r>
          </a:p>
          <a:p>
            <a:pPr marL="191135" indent="-191135" algn="l" defTabSz="251206">
              <a:spcBef>
                <a:spcPts val="1800"/>
              </a:spcBef>
              <a:buSzPct val="75000"/>
              <a:buChar char="•"/>
              <a:defRPr sz="1548">
                <a:solidFill>
                  <a:schemeClr val="accent5"/>
                </a:solidFill>
              </a:defRPr>
            </a:pPr>
            <a:r>
              <a:rPr sz="1548"/>
              <a:t>1984年，思科，市值1159亿美元，IT制造</a:t>
            </a:r>
          </a:p>
          <a:p>
            <a:pPr marL="191135" indent="-191135" algn="l" defTabSz="251206">
              <a:spcBef>
                <a:spcPts val="1800"/>
              </a:spcBef>
              <a:buSzPct val="75000"/>
              <a:buChar char="•"/>
              <a:defRPr sz="1548">
                <a:solidFill>
                  <a:schemeClr val="accent5"/>
                </a:solidFill>
              </a:defRPr>
            </a:pPr>
            <a:r>
              <a:rPr sz="1548"/>
              <a:t>1985年，高通，市值1233亿美元，IT制造</a:t>
            </a:r>
          </a:p>
          <a:p>
            <a:pPr marL="191135" indent="-191135" algn="l" defTabSz="251206">
              <a:spcBef>
                <a:spcPts val="1800"/>
              </a:spcBef>
              <a:buSzPct val="75000"/>
              <a:buChar char="•"/>
              <a:defRPr sz="1548"/>
            </a:pPr>
            <a:r>
              <a:rPr sz="1548"/>
              <a:t>1987年，吉利德科学，市值1149亿美元，生物制药</a:t>
            </a:r>
          </a:p>
          <a:p>
            <a:pPr marL="191135" indent="-191135" algn="l" defTabSz="251206">
              <a:spcBef>
                <a:spcPts val="1800"/>
              </a:spcBef>
              <a:buSzPct val="75000"/>
              <a:buChar char="•"/>
              <a:defRPr sz="1548">
                <a:solidFill>
                  <a:schemeClr val="accent5"/>
                </a:solidFill>
              </a:defRPr>
            </a:pPr>
            <a:r>
              <a:rPr sz="1548"/>
              <a:t>1995年，亚马逊，市值1827亿美元，IT互联网</a:t>
            </a:r>
          </a:p>
          <a:p>
            <a:pPr marL="191135" indent="-191135" algn="l" defTabSz="251206">
              <a:spcBef>
                <a:spcPts val="1800"/>
              </a:spcBef>
              <a:buSzPct val="75000"/>
              <a:buChar char="•"/>
              <a:defRPr sz="1548">
                <a:solidFill>
                  <a:schemeClr val="accent5"/>
                </a:solidFill>
              </a:defRPr>
            </a:pPr>
            <a:r>
              <a:rPr sz="1548"/>
              <a:t>1998年，谷歌，市值3714亿美元，IT互联网</a:t>
            </a:r>
          </a:p>
          <a:p>
            <a:pPr marL="191135" indent="-191135" algn="l" defTabSz="251206">
              <a:spcBef>
                <a:spcPts val="1800"/>
              </a:spcBef>
              <a:buSzPct val="75000"/>
              <a:buChar char="•"/>
              <a:defRPr sz="1548">
                <a:solidFill>
                  <a:schemeClr val="accent5"/>
                </a:solidFill>
              </a:defRPr>
            </a:pPr>
            <a:r>
              <a:rPr sz="1548"/>
              <a:t>1998年，腾讯，市值1125亿美元，IT互联网，中国</a:t>
            </a:r>
          </a:p>
          <a:p>
            <a:pPr marL="191135" indent="-191135" algn="l" defTabSz="251206">
              <a:spcBef>
                <a:spcPts val="1800"/>
              </a:spcBef>
              <a:buSzPct val="75000"/>
              <a:buChar char="•"/>
              <a:defRPr sz="1548">
                <a:solidFill>
                  <a:schemeClr val="accent5"/>
                </a:solidFill>
              </a:defRPr>
            </a:pPr>
            <a:r>
              <a:rPr sz="1548"/>
              <a:t>1999年，阿里巴巴，市场估值1200亿美元，IT互联网，中国</a:t>
            </a:r>
          </a:p>
          <a:p>
            <a:pPr marL="191135" indent="-191135" algn="l" defTabSz="251206">
              <a:spcBef>
                <a:spcPts val="1800"/>
              </a:spcBef>
              <a:buSzPct val="75000"/>
              <a:buChar char="•"/>
              <a:defRPr sz="1548">
                <a:solidFill>
                  <a:schemeClr val="accent5"/>
                </a:solidFill>
              </a:defRPr>
            </a:pPr>
            <a:r>
              <a:rPr sz="1548"/>
              <a:t>2004年，facebook，市值1411亿美元，IT互联网</a:t>
            </a:r>
          </a:p>
        </p:txBody>
      </p:sp>
      <p:sp>
        <p:nvSpPr>
          <p:cNvPr id="162" name="幻灯片编号"/>
          <p:cNvSpPr txBox="1">
            <a:spLocks noGrp="1"/>
          </p:cNvSpPr>
          <p:nvPr>
            <p:ph type="sldNum" sz="quarter" idx="2"/>
          </p:nvPr>
        </p:nvSpPr>
        <p:spPr>
          <a:xfrm>
            <a:off x="8543080" y="9251950"/>
            <a:ext cx="241402" cy="3810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201</TotalTime>
  <Words>2347</Words>
  <Application>Microsoft Office PowerPoint</Application>
  <PresentationFormat>自定义</PresentationFormat>
  <Paragraphs>388</Paragraphs>
  <Slides>65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65</vt:i4>
      </vt:variant>
    </vt:vector>
  </HeadingPairs>
  <TitlesOfParts>
    <vt:vector size="72" baseType="lpstr">
      <vt:lpstr>Helvetica Light</vt:lpstr>
      <vt:lpstr>Helvetica Neue</vt:lpstr>
      <vt:lpstr>Times Roman</vt:lpstr>
      <vt:lpstr>方正粗黑宋简体</vt:lpstr>
      <vt:lpstr>Microsoft YaHei</vt:lpstr>
      <vt:lpstr>Helvetica</vt:lpstr>
      <vt:lpstr>White</vt:lpstr>
      <vt:lpstr>鸿沟 （高科技市场技术采用生命周期）</vt:lpstr>
      <vt:lpstr>盲人摸象</vt:lpstr>
      <vt:lpstr>PowerPoint 演示文稿</vt:lpstr>
      <vt:lpstr>《福布斯》评选的最具影响的 20本商业书籍</vt:lpstr>
      <vt:lpstr>摩尔著作</vt:lpstr>
      <vt:lpstr>战略与战术</vt:lpstr>
      <vt:lpstr>高科技（high-tech）</vt:lpstr>
      <vt:lpstr>2020.11.3（美股）</vt:lpstr>
      <vt:lpstr>PowerPoint 演示文稿</vt:lpstr>
      <vt:lpstr>高科技企业的失败</vt:lpstr>
      <vt:lpstr>非连续性创新</vt:lpstr>
      <vt:lpstr>非连续性创新例子</vt:lpstr>
      <vt:lpstr>PowerPoint 演示文稿</vt:lpstr>
      <vt:lpstr>非连续性创新速度</vt:lpstr>
      <vt:lpstr>PowerPoint 演示文稿</vt:lpstr>
      <vt:lpstr>软件互联网领域市场占有率 与用户数</vt:lpstr>
      <vt:lpstr>理论基础：创新扩散理论</vt:lpstr>
      <vt:lpstr>技术采用生命周期</vt:lpstr>
      <vt:lpstr>PowerPoint 演示文稿</vt:lpstr>
      <vt:lpstr>PowerPoint 演示文稿</vt:lpstr>
      <vt:lpstr>PowerPoint 演示文稿</vt:lpstr>
      <vt:lpstr>PowerPoint 演示文稿</vt:lpstr>
      <vt:lpstr>PowerPoint 演示文稿</vt:lpstr>
      <vt:lpstr>鸿沟</vt:lpstr>
      <vt:lpstr>PowerPoint 演示文稿</vt:lpstr>
      <vt:lpstr>针对高科技市场的技术采用生命周期模型</vt:lpstr>
      <vt:lpstr>PowerPoint 演示文稿</vt:lpstr>
      <vt:lpstr>PowerPoint 演示文稿</vt:lpstr>
      <vt:lpstr>为什么需要跨越鸿沟</vt:lpstr>
      <vt:lpstr>思考案例</vt:lpstr>
      <vt:lpstr>跨越鸿沟策略</vt:lpstr>
      <vt:lpstr>完整产品</vt:lpstr>
      <vt:lpstr>完整产品概念的价值</vt:lpstr>
      <vt:lpstr>滴滴出行</vt:lpstr>
      <vt:lpstr>PowerPoint 演示文稿</vt:lpstr>
      <vt:lpstr>D-Day比喻</vt:lpstr>
      <vt:lpstr>营销方式</vt:lpstr>
      <vt:lpstr>针对高科技市场的技术采用生命周期模型</vt:lpstr>
      <vt:lpstr>保龄球道</vt:lpstr>
      <vt:lpstr>策略</vt:lpstr>
      <vt:lpstr>市场领导者对高科技市场的 重要作用</vt:lpstr>
      <vt:lpstr>蓝光光盘(Blu-ray Disc)和HDDVD</vt:lpstr>
      <vt:lpstr>第三方厂商</vt:lpstr>
      <vt:lpstr>第三方厂商和消费者</vt:lpstr>
      <vt:lpstr>市场领导者的优势</vt:lpstr>
      <vt:lpstr>正反馈</vt:lpstr>
      <vt:lpstr>针对高科技市场的技术采用生命周期模型</vt:lpstr>
      <vt:lpstr>龙卷风暴</vt:lpstr>
      <vt:lpstr>PowerPoint 演示文稿</vt:lpstr>
      <vt:lpstr>PowerPoint 演示文稿</vt:lpstr>
      <vt:lpstr>为什么会形成龙卷风暴</vt:lpstr>
      <vt:lpstr>为什么采用新技术不能过晚？</vt:lpstr>
      <vt:lpstr>实用主义消费者的原则</vt:lpstr>
      <vt:lpstr>市场份额</vt:lpstr>
      <vt:lpstr>PowerPoint 演示文稿</vt:lpstr>
      <vt:lpstr>PowerPoint 演示文稿</vt:lpstr>
      <vt:lpstr>黑猩猩</vt:lpstr>
      <vt:lpstr>猴子</vt:lpstr>
      <vt:lpstr>针对高科技市场的技术采用生命周期模型</vt:lpstr>
      <vt:lpstr>主街</vt:lpstr>
      <vt:lpstr>研发策略：完整产品+1</vt:lpstr>
      <vt:lpstr>主街过后</vt:lpstr>
      <vt:lpstr>停留在主街上的时间</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鸿沟 （高科技市场技术采用生命周期）</dc:title>
  <cp:lastModifiedBy>Dong Shao</cp:lastModifiedBy>
  <cp:revision>9</cp:revision>
  <dcterms:modified xsi:type="dcterms:W3CDTF">2020-11-24T09:06:11Z</dcterms:modified>
</cp:coreProperties>
</file>