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2"/>
  </p:notesMasterIdLst>
  <p:handoutMasterIdLst>
    <p:handoutMasterId r:id="rId113"/>
  </p:handout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414" r:id="rId16"/>
    <p:sldId id="304" r:id="rId17"/>
    <p:sldId id="305" r:id="rId18"/>
    <p:sldId id="306" r:id="rId19"/>
    <p:sldId id="307" r:id="rId20"/>
    <p:sldId id="308" r:id="rId21"/>
    <p:sldId id="309" r:id="rId22"/>
    <p:sldId id="310" r:id="rId23"/>
    <p:sldId id="311" r:id="rId24"/>
    <p:sldId id="312" r:id="rId25"/>
    <p:sldId id="313" r:id="rId26"/>
    <p:sldId id="314" r:id="rId27"/>
    <p:sldId id="316" r:id="rId28"/>
    <p:sldId id="317" r:id="rId29"/>
    <p:sldId id="319" r:id="rId30"/>
    <p:sldId id="320" r:id="rId31"/>
    <p:sldId id="321" r:id="rId32"/>
    <p:sldId id="513" r:id="rId33"/>
    <p:sldId id="514" r:id="rId34"/>
    <p:sldId id="515" r:id="rId35"/>
    <p:sldId id="516" r:id="rId36"/>
    <p:sldId id="517" r:id="rId37"/>
    <p:sldId id="327" r:id="rId38"/>
    <p:sldId id="328" r:id="rId39"/>
    <p:sldId id="331" r:id="rId40"/>
    <p:sldId id="332" r:id="rId41"/>
    <p:sldId id="333" r:id="rId42"/>
    <p:sldId id="334" r:id="rId43"/>
    <p:sldId id="335" r:id="rId44"/>
    <p:sldId id="366" r:id="rId45"/>
    <p:sldId id="367" r:id="rId46"/>
    <p:sldId id="482" r:id="rId47"/>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376" r:id="rId61"/>
    <p:sldId id="377" r:id="rId62"/>
    <p:sldId id="378" r:id="rId63"/>
    <p:sldId id="379" r:id="rId64"/>
    <p:sldId id="380" r:id="rId65"/>
    <p:sldId id="381" r:id="rId66"/>
    <p:sldId id="382" r:id="rId67"/>
    <p:sldId id="387" r:id="rId68"/>
    <p:sldId id="449" r:id="rId69"/>
    <p:sldId id="450" r:id="rId70"/>
    <p:sldId id="389" r:id="rId71"/>
    <p:sldId id="390" r:id="rId72"/>
    <p:sldId id="451" r:id="rId73"/>
    <p:sldId id="443" r:id="rId74"/>
    <p:sldId id="452" r:id="rId75"/>
    <p:sldId id="438" r:id="rId76"/>
    <p:sldId id="439" r:id="rId77"/>
    <p:sldId id="445" r:id="rId78"/>
    <p:sldId id="446" r:id="rId79"/>
    <p:sldId id="447" r:id="rId80"/>
    <p:sldId id="448" r:id="rId81"/>
    <p:sldId id="496" r:id="rId82"/>
    <p:sldId id="497" r:id="rId83"/>
    <p:sldId id="498" r:id="rId84"/>
    <p:sldId id="499" r:id="rId85"/>
    <p:sldId id="500" r:id="rId86"/>
    <p:sldId id="502" r:id="rId87"/>
    <p:sldId id="503" r:id="rId88"/>
    <p:sldId id="504" r:id="rId89"/>
    <p:sldId id="505" r:id="rId90"/>
    <p:sldId id="506" r:id="rId91"/>
    <p:sldId id="507" r:id="rId92"/>
    <p:sldId id="508" r:id="rId93"/>
    <p:sldId id="509" r:id="rId94"/>
    <p:sldId id="511" r:id="rId95"/>
    <p:sldId id="512" r:id="rId96"/>
    <p:sldId id="418" r:id="rId97"/>
    <p:sldId id="404" r:id="rId98"/>
    <p:sldId id="407" r:id="rId99"/>
    <p:sldId id="437" r:id="rId100"/>
    <p:sldId id="355" r:id="rId101"/>
    <p:sldId id="356" r:id="rId102"/>
    <p:sldId id="357" r:id="rId103"/>
    <p:sldId id="358" r:id="rId104"/>
    <p:sldId id="359" r:id="rId105"/>
    <p:sldId id="360" r:id="rId106"/>
    <p:sldId id="361" r:id="rId107"/>
    <p:sldId id="362" r:id="rId108"/>
    <p:sldId id="363" r:id="rId109"/>
    <p:sldId id="364" r:id="rId110"/>
    <p:sldId id="289" r:id="rId111"/>
  </p:sldIdLst>
  <p:sldSz cx="9144000" cy="6858000" type="screen4x3"/>
  <p:notesSz cx="6858000" cy="9144000"/>
  <p:defaultTextStyle>
    <a:defPPr>
      <a:defRPr lang="en-US"/>
    </a:defPPr>
    <a:lvl1pPr algn="ctr" rtl="0" fontAlgn="base">
      <a:spcBef>
        <a:spcPct val="20000"/>
      </a:spcBef>
      <a:spcAft>
        <a:spcPct val="0"/>
      </a:spcAft>
      <a:defRPr sz="2400" b="1"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b="1"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b="1"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b="1"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FDF9"/>
    <a:srgbClr val="FEC4C0"/>
    <a:srgbClr val="FFFFCC"/>
    <a:srgbClr val="EFFEC0"/>
    <a:srgbClr val="006600"/>
    <a:srgbClr val="CCEC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02" autoAdjust="0"/>
    <p:restoredTop sz="90929"/>
  </p:normalViewPr>
  <p:slideViewPr>
    <p:cSldViewPr snapToGrid="0">
      <p:cViewPr varScale="1">
        <p:scale>
          <a:sx n="87" d="100"/>
          <a:sy n="87" d="100"/>
        </p:scale>
        <p:origin x="5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zh-CN" altLang="en-US"/>
          </a:p>
        </p:txBody>
      </p:sp>
      <p:sp>
        <p:nvSpPr>
          <p:cNvPr id="2344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2345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2345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8D34038-DC6E-46C3-9E87-801C15A1C3A6}"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zh-CN" altLang="en-US"/>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157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E5419678-A832-4CEE-ACF9-4EA7F36F957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B999EBD-1258-44B1-9577-389E5E27C274}" type="slidenum">
              <a:rPr lang="zh-CN" altLang="en-US" sz="1200" b="0"/>
              <a:pPr eaLnBrk="1" hangingPunct="1"/>
              <a:t>1</a:t>
            </a:fld>
            <a:endParaRPr lang="en-US" altLang="zh-CN" sz="1200" b="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E6CF995-FC07-434F-84EE-A40952AC2AB0}" type="slidenum">
              <a:rPr lang="zh-CN" altLang="en-US" sz="1200" b="0"/>
              <a:pPr eaLnBrk="1" hangingPunct="1"/>
              <a:t>10</a:t>
            </a:fld>
            <a:endParaRPr lang="en-US" altLang="zh-CN" sz="1200" b="0"/>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6845AA8-74C0-4FB7-AB96-57DD3A299412}" type="slidenum">
              <a:rPr lang="zh-CN" altLang="en-US" sz="1200" b="0"/>
              <a:pPr eaLnBrk="1" hangingPunct="1"/>
              <a:t>100</a:t>
            </a:fld>
            <a:endParaRPr lang="en-US" altLang="zh-CN" sz="1200" b="0"/>
          </a:p>
        </p:txBody>
      </p:sp>
      <p:sp>
        <p:nvSpPr>
          <p:cNvPr id="218115" name="Rectangle 2"/>
          <p:cNvSpPr>
            <a:spLocks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1CE6F71-65ED-44EE-A510-58A1B8B7C778}" type="slidenum">
              <a:rPr lang="zh-CN" altLang="en-US" sz="1200" b="0"/>
              <a:pPr eaLnBrk="1" hangingPunct="1"/>
              <a:t>101</a:t>
            </a:fld>
            <a:endParaRPr lang="en-US" altLang="zh-CN" sz="1200" b="0"/>
          </a:p>
        </p:txBody>
      </p:sp>
      <p:sp>
        <p:nvSpPr>
          <p:cNvPr id="219139" name="Rectangle 2"/>
          <p:cNvSpPr>
            <a:spLocks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8D5AC38-E097-4387-BCC1-E10CEBE1A1FA}" type="slidenum">
              <a:rPr lang="zh-CN" altLang="en-US" sz="1200" b="0"/>
              <a:pPr eaLnBrk="1" hangingPunct="1"/>
              <a:t>102</a:t>
            </a:fld>
            <a:endParaRPr lang="en-US" altLang="zh-CN" sz="1200" b="0"/>
          </a:p>
        </p:txBody>
      </p:sp>
      <p:sp>
        <p:nvSpPr>
          <p:cNvPr id="220163" name="Rectangle 2"/>
          <p:cNvSpPr>
            <a:spLocks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C83C168-039A-4F0F-A6F7-4CD8CE86DD1B}" type="slidenum">
              <a:rPr lang="zh-CN" altLang="en-US" sz="1200" b="0"/>
              <a:pPr eaLnBrk="1" hangingPunct="1"/>
              <a:t>103</a:t>
            </a:fld>
            <a:endParaRPr lang="en-US" altLang="zh-CN" sz="1200" b="0"/>
          </a:p>
        </p:txBody>
      </p:sp>
      <p:sp>
        <p:nvSpPr>
          <p:cNvPr id="221187" name="Rectangle 2"/>
          <p:cNvSpPr>
            <a:spLocks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5E3CE19-7E0F-4F50-9212-DA47417094F8}" type="slidenum">
              <a:rPr lang="zh-CN" altLang="en-US" sz="1200" b="0"/>
              <a:pPr eaLnBrk="1" hangingPunct="1"/>
              <a:t>104</a:t>
            </a:fld>
            <a:endParaRPr lang="en-US" altLang="zh-CN" sz="1200" b="0"/>
          </a:p>
        </p:txBody>
      </p:sp>
      <p:sp>
        <p:nvSpPr>
          <p:cNvPr id="222211" name="Rectangle 2"/>
          <p:cNvSpPr>
            <a:spLocks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BF30CDB-A327-42C1-8380-3FC15C892127}" type="slidenum">
              <a:rPr lang="zh-CN" altLang="en-US" sz="1200" b="0"/>
              <a:pPr eaLnBrk="1" hangingPunct="1"/>
              <a:t>105</a:t>
            </a:fld>
            <a:endParaRPr lang="en-US" altLang="zh-CN" sz="1200" b="0"/>
          </a:p>
        </p:txBody>
      </p:sp>
      <p:sp>
        <p:nvSpPr>
          <p:cNvPr id="223235" name="Rectangle 2"/>
          <p:cNvSpPr>
            <a:spLocks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35F9E56-355C-4BDC-A6C5-E75EEBCAE109}" type="slidenum">
              <a:rPr lang="zh-CN" altLang="en-US" sz="1200" b="0"/>
              <a:pPr eaLnBrk="1" hangingPunct="1"/>
              <a:t>106</a:t>
            </a:fld>
            <a:endParaRPr lang="en-US" altLang="zh-CN" sz="1200" b="0"/>
          </a:p>
        </p:txBody>
      </p:sp>
      <p:sp>
        <p:nvSpPr>
          <p:cNvPr id="224259" name="Rectangle 2"/>
          <p:cNvSpPr>
            <a:spLocks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79710BE-520B-4C6E-B2AC-84FB5AF9AC0C}" type="slidenum">
              <a:rPr lang="zh-CN" altLang="en-US" sz="1200" b="0"/>
              <a:pPr eaLnBrk="1" hangingPunct="1"/>
              <a:t>107</a:t>
            </a:fld>
            <a:endParaRPr lang="en-US" altLang="zh-CN" sz="1200" b="0"/>
          </a:p>
        </p:txBody>
      </p:sp>
      <p:sp>
        <p:nvSpPr>
          <p:cNvPr id="225283" name="Rectangle 2"/>
          <p:cNvSpPr>
            <a:spLocks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59062DB-5D6E-48A0-B196-008F7ADFF06E}" type="slidenum">
              <a:rPr lang="zh-CN" altLang="en-US" sz="1200" b="0"/>
              <a:pPr eaLnBrk="1" hangingPunct="1"/>
              <a:t>108</a:t>
            </a:fld>
            <a:endParaRPr lang="en-US" altLang="zh-CN" sz="1200" b="0"/>
          </a:p>
        </p:txBody>
      </p:sp>
      <p:sp>
        <p:nvSpPr>
          <p:cNvPr id="226307" name="Rectangle 2"/>
          <p:cNvSpPr>
            <a:spLocks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26DD93C-99DE-4364-A4E7-5BA04D390C81}" type="slidenum">
              <a:rPr lang="zh-CN" altLang="en-US" sz="1200" b="0"/>
              <a:pPr eaLnBrk="1" hangingPunct="1"/>
              <a:t>109</a:t>
            </a:fld>
            <a:endParaRPr lang="en-US" altLang="zh-CN" sz="1200" b="0"/>
          </a:p>
        </p:txBody>
      </p:sp>
      <p:sp>
        <p:nvSpPr>
          <p:cNvPr id="227331" name="Rectangle 2"/>
          <p:cNvSpPr>
            <a:spLocks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18E2359-5FD3-4B41-96A8-A15BE1D25236}" type="slidenum">
              <a:rPr lang="zh-CN" altLang="en-US" sz="1200" b="0"/>
              <a:pPr eaLnBrk="1" hangingPunct="1"/>
              <a:t>11</a:t>
            </a:fld>
            <a:endParaRPr lang="en-US" altLang="zh-CN" sz="1200" b="0"/>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88DDB85-F61F-45F6-AB75-AC8D6D13FBC5}" type="slidenum">
              <a:rPr lang="zh-CN" altLang="en-US" sz="1200" b="0"/>
              <a:pPr eaLnBrk="1" hangingPunct="1"/>
              <a:t>110</a:t>
            </a:fld>
            <a:endParaRPr lang="en-US" altLang="zh-CN" sz="1200" b="0"/>
          </a:p>
        </p:txBody>
      </p:sp>
      <p:sp>
        <p:nvSpPr>
          <p:cNvPr id="228355" name="Rectangle 2"/>
          <p:cNvSpPr>
            <a:spLocks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DB8746A-0CCF-4F43-9753-AB85BC4937B8}" type="slidenum">
              <a:rPr lang="zh-CN" altLang="en-US" sz="1200" b="0"/>
              <a:pPr eaLnBrk="1" hangingPunct="1"/>
              <a:t>12</a:t>
            </a:fld>
            <a:endParaRPr lang="en-US" altLang="zh-CN" sz="1200" b="0"/>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A29AE425-3BC6-46F2-B036-9C29F35543EA}" type="slidenum">
              <a:rPr lang="zh-CN" altLang="en-US" sz="1200" b="0"/>
              <a:pPr eaLnBrk="1" hangingPunct="1"/>
              <a:t>13</a:t>
            </a:fld>
            <a:endParaRPr lang="en-US" altLang="zh-CN" sz="1200" b="0"/>
          </a:p>
        </p:txBody>
      </p:sp>
    </p:spTree>
  </p:cSld>
  <p:clrMapOvr>
    <a:masterClrMapping/>
  </p:clrMapOvr>
</p:notes>
</file>

<file path=ppt/notesSlides/notesSlide1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A833D37-0E85-49B7-B0E3-E1200D3192DE}" type="slidenum">
              <a:rPr lang="zh-CN" altLang="en-US" sz="1200" b="0"/>
              <a:pPr eaLnBrk="1" hangingPunct="1"/>
              <a:t>14</a:t>
            </a:fld>
            <a:endParaRPr lang="en-US" altLang="zh-CN" sz="1200" b="0"/>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1E8D9EB-9BF4-4CBE-9F86-0635F69EFCF5}" type="slidenum">
              <a:rPr lang="zh-CN" altLang="en-US" sz="1200" b="0"/>
              <a:pPr eaLnBrk="1" hangingPunct="1"/>
              <a:t>15</a:t>
            </a:fld>
            <a:endParaRPr lang="en-US" altLang="zh-CN" sz="1200" b="0"/>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6FC52BE-C1AB-4B1D-A63F-0B9B66334327}" type="slidenum">
              <a:rPr lang="zh-CN" altLang="en-US" sz="1200" b="0"/>
              <a:pPr eaLnBrk="1" hangingPunct="1"/>
              <a:t>16</a:t>
            </a:fld>
            <a:endParaRPr lang="en-US" altLang="zh-CN" sz="1200" b="0"/>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A88C223-CDB2-4FCE-A774-851126CD8D7A}" type="slidenum">
              <a:rPr lang="zh-CN" altLang="en-US" sz="1200" b="0"/>
              <a:pPr eaLnBrk="1" hangingPunct="1"/>
              <a:t>17</a:t>
            </a:fld>
            <a:endParaRPr lang="en-US" altLang="zh-CN" sz="1200" b="0"/>
          </a:p>
        </p:txBody>
      </p:sp>
    </p:spTree>
  </p:cSld>
  <p:clrMapOvr>
    <a:masterClrMapping/>
  </p:clrMapOvr>
</p:notes>
</file>

<file path=ppt/notesSlides/notesSlide1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C484DEC-E870-4E41-8D64-C615E86D721C}" type="slidenum">
              <a:rPr lang="zh-CN" altLang="en-US" sz="1200" b="0"/>
              <a:pPr eaLnBrk="1" hangingPunct="1"/>
              <a:t>18</a:t>
            </a:fld>
            <a:endParaRPr lang="en-US" altLang="zh-CN" sz="1200" b="0"/>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FC9FD72-1414-491D-9201-4AEAE0CA0136}" type="slidenum">
              <a:rPr lang="zh-CN" altLang="en-US" sz="1200" b="0"/>
              <a:pPr eaLnBrk="1" hangingPunct="1"/>
              <a:t>19</a:t>
            </a:fld>
            <a:endParaRPr lang="en-US" altLang="zh-CN" sz="1200" b="0"/>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D259CFBC-BC86-462B-B10B-90C6F30BDF90}" type="slidenum">
              <a:rPr lang="zh-CN" altLang="en-US" sz="1200" b="0"/>
              <a:pPr eaLnBrk="1" hangingPunct="1"/>
              <a:t>2</a:t>
            </a:fld>
            <a:endParaRPr lang="en-US" altLang="zh-CN" sz="1200" b="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D1E908E-0231-48DB-ADF9-26B46FBCED4E}" type="slidenum">
              <a:rPr lang="zh-CN" altLang="en-US" sz="1200" b="0"/>
              <a:pPr eaLnBrk="1" hangingPunct="1"/>
              <a:t>20</a:t>
            </a:fld>
            <a:endParaRPr lang="en-US" altLang="zh-CN" sz="1200" b="0"/>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8D2EC69-A8B9-41B9-AFEF-E88CD7353B45}" type="slidenum">
              <a:rPr lang="zh-CN" altLang="en-US" sz="1200" b="0"/>
              <a:pPr eaLnBrk="1" hangingPunct="1"/>
              <a:t>21</a:t>
            </a:fld>
            <a:endParaRPr lang="en-US" altLang="zh-CN" sz="1200" b="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C879DE7-C71C-4DEE-9234-8BE8726F3420}" type="slidenum">
              <a:rPr lang="zh-CN" altLang="en-US" sz="1200" b="0"/>
              <a:pPr eaLnBrk="1" hangingPunct="1"/>
              <a:t>22</a:t>
            </a:fld>
            <a:endParaRPr lang="en-US" altLang="zh-CN" sz="1200" b="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D37EB1A3-22E0-4C30-AE98-9350C5933297}" type="slidenum">
              <a:rPr lang="zh-CN" altLang="en-US" sz="1200" b="0"/>
              <a:pPr eaLnBrk="1" hangingPunct="1"/>
              <a:t>23</a:t>
            </a:fld>
            <a:endParaRPr lang="en-US" altLang="zh-CN" sz="1200" b="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0F8B07B-A672-43E2-BF69-2CB3938A8B13}" type="slidenum">
              <a:rPr lang="zh-CN" altLang="en-US" sz="1200" b="0"/>
              <a:pPr eaLnBrk="1" hangingPunct="1"/>
              <a:t>24</a:t>
            </a:fld>
            <a:endParaRPr lang="en-US" altLang="zh-CN" sz="1200" b="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E4191CA-3A5C-4C8A-94ED-03C0E7C7F222}" type="slidenum">
              <a:rPr lang="zh-CN" altLang="en-US" sz="1200" b="0"/>
              <a:pPr eaLnBrk="1" hangingPunct="1"/>
              <a:t>25</a:t>
            </a:fld>
            <a:endParaRPr lang="en-US" altLang="zh-CN" sz="1200" b="0"/>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AC49C6C3-A532-4FA5-9955-72A72A9E6763}" type="slidenum">
              <a:rPr lang="zh-CN" altLang="en-US" sz="1200" b="0"/>
              <a:pPr eaLnBrk="1" hangingPunct="1"/>
              <a:t>26</a:t>
            </a:fld>
            <a:endParaRPr lang="en-US" altLang="zh-CN" sz="1200" b="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DFCDED5-B932-49AF-B1E7-92D1462F77F6}" type="slidenum">
              <a:rPr lang="zh-CN" altLang="en-US" sz="1200" b="0"/>
              <a:pPr eaLnBrk="1" hangingPunct="1"/>
              <a:t>27</a:t>
            </a:fld>
            <a:endParaRPr lang="en-US" altLang="zh-CN" sz="1200" b="0"/>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FE7F255-C74C-4C23-B96A-DB0C9F54C729}" type="slidenum">
              <a:rPr lang="zh-CN" altLang="en-US" sz="1200" b="0"/>
              <a:pPr eaLnBrk="1" hangingPunct="1"/>
              <a:t>28</a:t>
            </a:fld>
            <a:endParaRPr lang="en-US" altLang="zh-CN" sz="1200" b="0"/>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0D6260A-2E94-4E53-807A-CE4AF7C28BE1}" type="slidenum">
              <a:rPr lang="zh-CN" altLang="en-US" sz="1200" b="0"/>
              <a:pPr eaLnBrk="1" hangingPunct="1"/>
              <a:t>29</a:t>
            </a:fld>
            <a:endParaRPr lang="en-US" altLang="zh-CN" sz="1200" b="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3F8E389-D413-4305-8CB6-A40C132DC151}" type="slidenum">
              <a:rPr lang="zh-CN" altLang="en-US" sz="1200" b="0"/>
              <a:pPr eaLnBrk="1" hangingPunct="1"/>
              <a:t>3</a:t>
            </a:fld>
            <a:endParaRPr lang="en-US" altLang="zh-CN" sz="1200" b="0"/>
          </a:p>
        </p:txBody>
      </p:sp>
    </p:spTree>
  </p:cSld>
  <p:clrMapOvr>
    <a:masterClrMapping/>
  </p:clrMapOvr>
</p:notes>
</file>

<file path=ppt/notesSlides/notesSlide3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B4A0FDB-6BB3-48CB-95B4-2245415FAB3F}" type="slidenum">
              <a:rPr lang="zh-CN" altLang="en-US" sz="1200" b="0"/>
              <a:pPr eaLnBrk="1" hangingPunct="1"/>
              <a:t>30</a:t>
            </a:fld>
            <a:endParaRPr lang="en-US" altLang="zh-CN" sz="1200" b="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47491A0-9E5A-4156-8680-D322E068E493}" type="slidenum">
              <a:rPr lang="zh-CN" altLang="en-US" sz="1200" b="0"/>
              <a:pPr eaLnBrk="1" hangingPunct="1"/>
              <a:t>31</a:t>
            </a:fld>
            <a:endParaRPr lang="en-US" altLang="zh-CN" sz="1200" b="0"/>
          </a:p>
        </p:txBody>
      </p:sp>
      <p:sp>
        <p:nvSpPr>
          <p:cNvPr id="147459" name="Rectangle 2"/>
          <p:cNvSpPr>
            <a:spLocks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4EBEF76-B54E-431C-8F48-5FE6F5174B20}" type="slidenum">
              <a:rPr lang="zh-CN" altLang="en-US" sz="1200" b="0"/>
              <a:pPr eaLnBrk="1" hangingPunct="1"/>
              <a:t>32</a:t>
            </a:fld>
            <a:endParaRPr lang="en-US" altLang="zh-CN" sz="1200" b="0"/>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CB6690F-B138-4775-B9CE-5A7F64989748}" type="slidenum">
              <a:rPr lang="zh-CN" altLang="en-US" sz="1200" b="0"/>
              <a:pPr eaLnBrk="1" hangingPunct="1"/>
              <a:t>33</a:t>
            </a:fld>
            <a:endParaRPr lang="en-US" altLang="zh-CN" sz="1200" b="0"/>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0E1E43B-9268-45B6-AC5F-034E2826F971}" type="slidenum">
              <a:rPr lang="zh-CN" altLang="en-US" sz="1200" b="0"/>
              <a:pPr eaLnBrk="1" hangingPunct="1"/>
              <a:t>34</a:t>
            </a:fld>
            <a:endParaRPr lang="en-US" altLang="zh-CN" sz="1200" b="0"/>
          </a:p>
        </p:txBody>
      </p:sp>
      <p:sp>
        <p:nvSpPr>
          <p:cNvPr id="150531" name="Rectangle 2"/>
          <p:cNvSpPr>
            <a:spLocks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DEB7E76-F66E-4669-8040-C9BDA71FFCA4}" type="slidenum">
              <a:rPr lang="zh-CN" altLang="en-US" sz="1200" b="0"/>
              <a:pPr eaLnBrk="1" hangingPunct="1"/>
              <a:t>35</a:t>
            </a:fld>
            <a:endParaRPr lang="en-US" altLang="zh-CN" sz="1200" b="0"/>
          </a:p>
        </p:txBody>
      </p:sp>
      <p:sp>
        <p:nvSpPr>
          <p:cNvPr id="151555" name="Rectangle 2"/>
          <p:cNvSpPr>
            <a:spLocks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396F51D-B667-45EC-A203-7CF7C16C9D43}" type="slidenum">
              <a:rPr lang="zh-CN" altLang="en-US" sz="1200" b="0"/>
              <a:pPr eaLnBrk="1" hangingPunct="1"/>
              <a:t>36</a:t>
            </a:fld>
            <a:endParaRPr lang="en-US" altLang="zh-CN" sz="1200" b="0"/>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A8D9126-729C-438C-862E-CCB7F7FB1241}" type="slidenum">
              <a:rPr lang="zh-CN" altLang="en-US" sz="1200" b="0"/>
              <a:pPr eaLnBrk="1" hangingPunct="1"/>
              <a:t>37</a:t>
            </a:fld>
            <a:endParaRPr lang="en-US" altLang="zh-CN" sz="1200" b="0"/>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C2DB46D-4222-49B9-9783-DC715CA80975}" type="slidenum">
              <a:rPr lang="zh-CN" altLang="en-US" sz="1200" b="0"/>
              <a:pPr eaLnBrk="1" hangingPunct="1"/>
              <a:t>38</a:t>
            </a:fld>
            <a:endParaRPr lang="en-US" altLang="zh-CN" sz="1200" b="0"/>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0DFEDAB-777A-4C55-B5A0-EA5EC4585E27}" type="slidenum">
              <a:rPr lang="zh-CN" altLang="en-US" sz="1200" b="0"/>
              <a:pPr eaLnBrk="1" hangingPunct="1"/>
              <a:t>39</a:t>
            </a:fld>
            <a:endParaRPr lang="en-US" altLang="zh-CN" sz="1200" b="0"/>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60CC2BF-6367-43A7-8FED-97FAC564BDC8}" type="slidenum">
              <a:rPr lang="zh-CN" altLang="en-US" sz="1200" b="0"/>
              <a:pPr eaLnBrk="1" hangingPunct="1"/>
              <a:t>4</a:t>
            </a:fld>
            <a:endParaRPr lang="en-US" altLang="zh-CN" sz="1200" b="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BF27E8D-1BDF-4CD0-A7EB-1480A4631CCE}" type="slidenum">
              <a:rPr lang="zh-CN" altLang="en-US" sz="1200" b="0"/>
              <a:pPr eaLnBrk="1" hangingPunct="1"/>
              <a:t>40</a:t>
            </a:fld>
            <a:endParaRPr lang="en-US" altLang="zh-CN" sz="1200" b="0"/>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F459F6B-6A14-4AA3-B9A2-9333183A7437}" type="slidenum">
              <a:rPr lang="zh-CN" altLang="en-US" sz="1200" b="0"/>
              <a:pPr eaLnBrk="1" hangingPunct="1"/>
              <a:t>41</a:t>
            </a:fld>
            <a:endParaRPr lang="en-US" altLang="zh-CN" sz="1200" b="0"/>
          </a:p>
        </p:txBody>
      </p:sp>
      <p:sp>
        <p:nvSpPr>
          <p:cNvPr id="157699" name="Rectangle 2"/>
          <p:cNvSpPr>
            <a:spLocks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733D554C-07A6-4A22-A72B-4C58873B1DD9}" type="slidenum">
              <a:rPr lang="zh-CN" altLang="en-US" sz="1200" b="0"/>
              <a:pPr eaLnBrk="1" hangingPunct="1"/>
              <a:t>42</a:t>
            </a:fld>
            <a:endParaRPr lang="en-US" altLang="zh-CN" sz="1200" b="0"/>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7C1F2B1-113E-4FD6-99DF-00E77335AD32}" type="slidenum">
              <a:rPr lang="zh-CN" altLang="en-US" sz="1200" b="0"/>
              <a:pPr eaLnBrk="1" hangingPunct="1"/>
              <a:t>43</a:t>
            </a:fld>
            <a:endParaRPr lang="en-US" altLang="zh-CN" sz="1200" b="0"/>
          </a:p>
        </p:txBody>
      </p:sp>
      <p:sp>
        <p:nvSpPr>
          <p:cNvPr id="159747" name="Rectangle 2"/>
          <p:cNvSpPr>
            <a:spLocks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F046510-E95B-4A06-A6FC-958E9DDFB5FA}" type="slidenum">
              <a:rPr lang="zh-CN" altLang="en-US" sz="1200" b="0"/>
              <a:pPr eaLnBrk="1" hangingPunct="1"/>
              <a:t>44</a:t>
            </a:fld>
            <a:endParaRPr lang="en-US" altLang="zh-CN" sz="1200" b="0"/>
          </a:p>
        </p:txBody>
      </p:sp>
      <p:sp>
        <p:nvSpPr>
          <p:cNvPr id="160771" name="Rectangle 2"/>
          <p:cNvSpPr>
            <a:spLocks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AC012B3-5281-489C-90CD-FFDADA03C67B}" type="slidenum">
              <a:rPr lang="zh-CN" altLang="en-US" sz="1200" b="0"/>
              <a:pPr eaLnBrk="1" hangingPunct="1"/>
              <a:t>45</a:t>
            </a:fld>
            <a:endParaRPr lang="en-US" altLang="zh-CN" sz="1200" b="0"/>
          </a:p>
        </p:txBody>
      </p:sp>
      <p:sp>
        <p:nvSpPr>
          <p:cNvPr id="161795" name="Rectangle 2"/>
          <p:cNvSpPr>
            <a:spLocks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2FF10F9-D5C0-4CF1-92C5-7AAB6EEB96FD}" type="slidenum">
              <a:rPr lang="zh-CN" altLang="en-US" sz="1200" b="0"/>
              <a:pPr eaLnBrk="1" hangingPunct="1"/>
              <a:t>46</a:t>
            </a:fld>
            <a:endParaRPr lang="en-US" altLang="zh-CN" sz="1200" b="0"/>
          </a:p>
        </p:txBody>
      </p:sp>
      <p:sp>
        <p:nvSpPr>
          <p:cNvPr id="162819" name="Rectangle 2"/>
          <p:cNvSpPr>
            <a:spLocks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76F862BE-8766-450A-BD40-F5E8A558B385}" type="slidenum">
              <a:rPr lang="zh-CN" altLang="en-US" sz="1200" b="0"/>
              <a:pPr eaLnBrk="1" hangingPunct="1"/>
              <a:t>47</a:t>
            </a:fld>
            <a:endParaRPr lang="en-US" altLang="zh-CN" sz="1200" b="0"/>
          </a:p>
        </p:txBody>
      </p:sp>
      <p:sp>
        <p:nvSpPr>
          <p:cNvPr id="163843" name="Rectangle 2"/>
          <p:cNvSpPr>
            <a:spLocks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D9A5721-D0EF-4C0F-89B8-F6A43D0836A4}" type="slidenum">
              <a:rPr lang="zh-CN" altLang="en-US" sz="1200" b="0"/>
              <a:pPr eaLnBrk="1" hangingPunct="1"/>
              <a:t>48</a:t>
            </a:fld>
            <a:endParaRPr lang="en-US" altLang="zh-CN" sz="1200" b="0"/>
          </a:p>
        </p:txBody>
      </p:sp>
      <p:sp>
        <p:nvSpPr>
          <p:cNvPr id="164867" name="Rectangle 2"/>
          <p:cNvSpPr>
            <a:spLocks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622CDF8-B084-4CE5-8E9A-2C6CD5D333D1}" type="slidenum">
              <a:rPr lang="zh-CN" altLang="en-US" sz="1200" b="0"/>
              <a:pPr eaLnBrk="1" hangingPunct="1"/>
              <a:t>49</a:t>
            </a:fld>
            <a:endParaRPr lang="en-US" altLang="zh-CN" sz="1200" b="0"/>
          </a:p>
        </p:txBody>
      </p:sp>
      <p:sp>
        <p:nvSpPr>
          <p:cNvPr id="165891" name="Rectangle 2"/>
          <p:cNvSpPr>
            <a:spLocks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E07AC91-BA6F-443B-8B93-EF86F28504D2}" type="slidenum">
              <a:rPr lang="zh-CN" altLang="en-US" sz="1200" b="0"/>
              <a:pPr eaLnBrk="1" hangingPunct="1"/>
              <a:t>5</a:t>
            </a:fld>
            <a:endParaRPr lang="en-US" altLang="zh-CN" sz="1200" b="0"/>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39E1146-24E7-4D8A-8405-78C64D4E4BE4}" type="slidenum">
              <a:rPr lang="zh-CN" altLang="en-US" sz="1200" b="0"/>
              <a:pPr eaLnBrk="1" hangingPunct="1"/>
              <a:t>50</a:t>
            </a:fld>
            <a:endParaRPr lang="en-US" altLang="zh-CN" sz="1200" b="0"/>
          </a:p>
        </p:txBody>
      </p:sp>
      <p:sp>
        <p:nvSpPr>
          <p:cNvPr id="166915" name="Rectangle 2"/>
          <p:cNvSpPr>
            <a:spLocks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79BB924A-A3E8-49BB-9123-99FFCF3067F0}" type="slidenum">
              <a:rPr lang="zh-CN" altLang="en-US" sz="1200" b="0"/>
              <a:pPr eaLnBrk="1" hangingPunct="1"/>
              <a:t>51</a:t>
            </a:fld>
            <a:endParaRPr lang="en-US" altLang="zh-CN" sz="1200" b="0"/>
          </a:p>
        </p:txBody>
      </p:sp>
      <p:sp>
        <p:nvSpPr>
          <p:cNvPr id="167939" name="Rectangle 2"/>
          <p:cNvSpPr>
            <a:spLocks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54E2371-74B1-484F-A87E-3EDFDE1E1CAF}" type="slidenum">
              <a:rPr lang="zh-CN" altLang="en-US" sz="1200" b="0"/>
              <a:pPr eaLnBrk="1" hangingPunct="1"/>
              <a:t>52</a:t>
            </a:fld>
            <a:endParaRPr lang="en-US" altLang="zh-CN" sz="1200" b="0"/>
          </a:p>
        </p:txBody>
      </p:sp>
      <p:sp>
        <p:nvSpPr>
          <p:cNvPr id="168963" name="Rectangle 2"/>
          <p:cNvSpPr>
            <a:spLocks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315C23C-DFCE-4853-94B3-8A929881C2E8}" type="slidenum">
              <a:rPr lang="zh-CN" altLang="en-US" sz="1200" b="0"/>
              <a:pPr eaLnBrk="1" hangingPunct="1"/>
              <a:t>53</a:t>
            </a:fld>
            <a:endParaRPr lang="en-US" altLang="zh-CN" sz="1200" b="0"/>
          </a:p>
        </p:txBody>
      </p:sp>
      <p:sp>
        <p:nvSpPr>
          <p:cNvPr id="169987" name="Rectangle 2"/>
          <p:cNvSpPr>
            <a:spLocks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4C083BD-041E-4B91-A2FD-8881C3F27D89}" type="slidenum">
              <a:rPr lang="zh-CN" altLang="en-US" sz="1200" b="0"/>
              <a:pPr eaLnBrk="1" hangingPunct="1"/>
              <a:t>54</a:t>
            </a:fld>
            <a:endParaRPr lang="en-US" altLang="zh-CN" sz="1200" b="0"/>
          </a:p>
        </p:txBody>
      </p:sp>
      <p:sp>
        <p:nvSpPr>
          <p:cNvPr id="171011" name="Rectangle 2"/>
          <p:cNvSpPr>
            <a:spLocks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7DAEA98-89FF-421C-ACEA-6B8BFF9989E6}" type="slidenum">
              <a:rPr lang="zh-CN" altLang="en-US" sz="1200" b="0"/>
              <a:pPr eaLnBrk="1" hangingPunct="1"/>
              <a:t>55</a:t>
            </a:fld>
            <a:endParaRPr lang="en-US" altLang="zh-CN" sz="1200" b="0"/>
          </a:p>
        </p:txBody>
      </p:sp>
      <p:sp>
        <p:nvSpPr>
          <p:cNvPr id="172035" name="Rectangle 2"/>
          <p:cNvSpPr>
            <a:spLocks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D3FD6C3F-93F9-4643-A94A-56B2E2029485}" type="slidenum">
              <a:rPr lang="zh-CN" altLang="en-US" sz="1200" b="0"/>
              <a:pPr eaLnBrk="1" hangingPunct="1"/>
              <a:t>56</a:t>
            </a:fld>
            <a:endParaRPr lang="en-US" altLang="zh-CN" sz="1200" b="0"/>
          </a:p>
        </p:txBody>
      </p:sp>
      <p:sp>
        <p:nvSpPr>
          <p:cNvPr id="173059" name="Rectangle 2"/>
          <p:cNvSpPr>
            <a:spLocks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FB5BDAF-7CA0-4EB5-A386-B8B697AEFE09}" type="slidenum">
              <a:rPr lang="zh-CN" altLang="en-US" sz="1200" b="0"/>
              <a:pPr eaLnBrk="1" hangingPunct="1"/>
              <a:t>57</a:t>
            </a:fld>
            <a:endParaRPr lang="en-US" altLang="zh-CN" sz="1200" b="0"/>
          </a:p>
        </p:txBody>
      </p:sp>
      <p:sp>
        <p:nvSpPr>
          <p:cNvPr id="174083" name="Rectangle 2"/>
          <p:cNvSpPr>
            <a:spLocks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BBFF623-067B-4BFB-92D0-5894378639F5}" type="slidenum">
              <a:rPr lang="zh-CN" altLang="en-US" sz="1200" b="0"/>
              <a:pPr eaLnBrk="1" hangingPunct="1"/>
              <a:t>58</a:t>
            </a:fld>
            <a:endParaRPr lang="en-US" altLang="zh-CN" sz="1200" b="0"/>
          </a:p>
        </p:txBody>
      </p:sp>
      <p:sp>
        <p:nvSpPr>
          <p:cNvPr id="175107" name="Rectangle 2"/>
          <p:cNvSpPr>
            <a:spLocks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8293CFD-FA77-4EF8-97BD-3B7861738B70}" type="slidenum">
              <a:rPr lang="zh-CN" altLang="en-US" sz="1200" b="0"/>
              <a:pPr eaLnBrk="1" hangingPunct="1"/>
              <a:t>59</a:t>
            </a:fld>
            <a:endParaRPr lang="en-US" altLang="zh-CN" sz="1200" b="0"/>
          </a:p>
        </p:txBody>
      </p:sp>
      <p:sp>
        <p:nvSpPr>
          <p:cNvPr id="176131" name="Rectangle 2"/>
          <p:cNvSpPr>
            <a:spLocks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0E1CD50-0D44-46BF-89D0-AE7EEF42A8C3}" type="slidenum">
              <a:rPr lang="zh-CN" altLang="en-US" sz="1200" b="0"/>
              <a:pPr eaLnBrk="1" hangingPunct="1"/>
              <a:t>6</a:t>
            </a:fld>
            <a:endParaRPr lang="en-US" altLang="zh-CN" sz="1200" b="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3A57F1BE-130E-4A50-9A8E-E02A4B722747}" type="slidenum">
              <a:rPr lang="zh-CN" altLang="en-US" sz="1200" b="0"/>
              <a:pPr eaLnBrk="1" hangingPunct="1"/>
              <a:t>60</a:t>
            </a:fld>
            <a:endParaRPr lang="en-US" altLang="zh-CN" sz="1200" b="0"/>
          </a:p>
        </p:txBody>
      </p:sp>
      <p:sp>
        <p:nvSpPr>
          <p:cNvPr id="177155" name="Rectangle 2"/>
          <p:cNvSpPr>
            <a:spLocks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F7DCE31-8F32-4A19-B92D-F4E71C811CD4}" type="slidenum">
              <a:rPr lang="zh-CN" altLang="en-US" sz="1200" b="0"/>
              <a:pPr eaLnBrk="1" hangingPunct="1"/>
              <a:t>61</a:t>
            </a:fld>
            <a:endParaRPr lang="en-US" altLang="zh-CN" sz="1200" b="0"/>
          </a:p>
        </p:txBody>
      </p:sp>
      <p:sp>
        <p:nvSpPr>
          <p:cNvPr id="178179" name="Rectangle 2"/>
          <p:cNvSpPr>
            <a:spLocks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8920BBA-9DAE-47C5-83B0-7549439CCF76}" type="slidenum">
              <a:rPr lang="zh-CN" altLang="en-US" sz="1200" b="0"/>
              <a:pPr eaLnBrk="1" hangingPunct="1"/>
              <a:t>62</a:t>
            </a:fld>
            <a:endParaRPr lang="en-US" altLang="zh-CN" sz="1200" b="0"/>
          </a:p>
        </p:txBody>
      </p:sp>
      <p:sp>
        <p:nvSpPr>
          <p:cNvPr id="179203" name="Rectangle 2"/>
          <p:cNvSpPr>
            <a:spLocks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28F349D7-C72B-40E8-8421-7F12098B82AF}" type="slidenum">
              <a:rPr lang="zh-CN" altLang="en-US" sz="1200" b="0"/>
              <a:pPr eaLnBrk="1" hangingPunct="1"/>
              <a:t>63</a:t>
            </a:fld>
            <a:endParaRPr lang="en-US" altLang="zh-CN" sz="1200" b="0"/>
          </a:p>
        </p:txBody>
      </p:sp>
      <p:sp>
        <p:nvSpPr>
          <p:cNvPr id="180227" name="Rectangle 2"/>
          <p:cNvSpPr>
            <a:spLocks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41B8852-D39E-4B12-9723-2FDCDAFDCACE}" type="slidenum">
              <a:rPr lang="zh-CN" altLang="en-US" sz="1200" b="0"/>
              <a:pPr eaLnBrk="1" hangingPunct="1"/>
              <a:t>64</a:t>
            </a:fld>
            <a:endParaRPr lang="en-US" altLang="zh-CN" sz="1200" b="0"/>
          </a:p>
        </p:txBody>
      </p:sp>
      <p:sp>
        <p:nvSpPr>
          <p:cNvPr id="181251" name="Rectangle 2"/>
          <p:cNvSpPr>
            <a:spLocks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16FB2D5D-55B4-4856-BD25-68BE4563294A}" type="slidenum">
              <a:rPr lang="zh-CN" altLang="en-US" sz="1200" b="0"/>
              <a:pPr eaLnBrk="1" hangingPunct="1"/>
              <a:t>65</a:t>
            </a:fld>
            <a:endParaRPr lang="en-US" altLang="zh-CN" sz="1200" b="0"/>
          </a:p>
        </p:txBody>
      </p:sp>
      <p:sp>
        <p:nvSpPr>
          <p:cNvPr id="182275" name="Rectangle 2"/>
          <p:cNvSpPr>
            <a:spLocks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9FA219C-E2A6-43A3-A9B1-0E4D59F213EF}" type="slidenum">
              <a:rPr lang="zh-CN" altLang="en-US" sz="1200" b="0"/>
              <a:pPr eaLnBrk="1" hangingPunct="1"/>
              <a:t>66</a:t>
            </a:fld>
            <a:endParaRPr lang="en-US" altLang="zh-CN" sz="1200" b="0"/>
          </a:p>
        </p:txBody>
      </p:sp>
      <p:sp>
        <p:nvSpPr>
          <p:cNvPr id="183299" name="Rectangle 2"/>
          <p:cNvSpPr>
            <a:spLocks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1382248-6E30-4B0C-86EE-6457B6472424}" type="slidenum">
              <a:rPr lang="zh-CN" altLang="en-US" sz="1200" b="0"/>
              <a:pPr eaLnBrk="1" hangingPunct="1"/>
              <a:t>67</a:t>
            </a:fld>
            <a:endParaRPr lang="en-US" altLang="zh-CN" sz="1200" b="0"/>
          </a:p>
        </p:txBody>
      </p:sp>
      <p:sp>
        <p:nvSpPr>
          <p:cNvPr id="184323" name="Rectangle 2"/>
          <p:cNvSpPr>
            <a:spLocks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CCDEC2D-7C92-4BF2-B4DB-B64A66490914}" type="slidenum">
              <a:rPr lang="zh-CN" altLang="en-US" sz="1200" b="0"/>
              <a:pPr eaLnBrk="1" hangingPunct="1"/>
              <a:t>68</a:t>
            </a:fld>
            <a:endParaRPr lang="en-US" altLang="zh-CN" sz="1200" b="0"/>
          </a:p>
        </p:txBody>
      </p:sp>
      <p:sp>
        <p:nvSpPr>
          <p:cNvPr id="185347" name="Rectangle 2"/>
          <p:cNvSpPr>
            <a:spLocks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4803D54-BF30-4B73-BE15-2CEE1E55ACE5}" type="slidenum">
              <a:rPr lang="zh-CN" altLang="en-US" sz="1200" b="0"/>
              <a:pPr eaLnBrk="1" hangingPunct="1"/>
              <a:t>69</a:t>
            </a:fld>
            <a:endParaRPr lang="en-US" altLang="zh-CN" sz="1200" b="0"/>
          </a:p>
        </p:txBody>
      </p:sp>
      <p:sp>
        <p:nvSpPr>
          <p:cNvPr id="186371" name="Rectangle 2"/>
          <p:cNvSpPr>
            <a:spLocks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68DFB61-3EA7-48FA-98F4-E7EA70CF5192}" type="slidenum">
              <a:rPr lang="zh-CN" altLang="en-US" sz="1200" b="0"/>
              <a:pPr eaLnBrk="1" hangingPunct="1"/>
              <a:t>7</a:t>
            </a:fld>
            <a:endParaRPr lang="en-US" altLang="zh-CN" sz="1200" b="0"/>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F9F7DE3-B39E-41B9-902A-82303881DF4F}" type="slidenum">
              <a:rPr lang="zh-CN" altLang="en-US" sz="1200" b="0"/>
              <a:pPr eaLnBrk="1" hangingPunct="1"/>
              <a:t>70</a:t>
            </a:fld>
            <a:endParaRPr lang="en-US" altLang="zh-CN" sz="1200" b="0"/>
          </a:p>
        </p:txBody>
      </p:sp>
      <p:sp>
        <p:nvSpPr>
          <p:cNvPr id="187395" name="Rectangle 2"/>
          <p:cNvSpPr>
            <a:spLocks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E049C069-A75F-44D9-B598-CE121485FCA5}" type="slidenum">
              <a:rPr lang="zh-CN" altLang="en-US" sz="1200" b="0"/>
              <a:pPr eaLnBrk="1" hangingPunct="1"/>
              <a:t>71</a:t>
            </a:fld>
            <a:endParaRPr lang="en-US" altLang="zh-CN" sz="1200" b="0"/>
          </a:p>
        </p:txBody>
      </p:sp>
      <p:sp>
        <p:nvSpPr>
          <p:cNvPr id="188419" name="Rectangle 2"/>
          <p:cNvSpPr>
            <a:spLocks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75B526D-0395-4C27-9942-226E130A6607}" type="slidenum">
              <a:rPr lang="zh-CN" altLang="en-US" sz="1200" b="0"/>
              <a:pPr eaLnBrk="1" hangingPunct="1"/>
              <a:t>72</a:t>
            </a:fld>
            <a:endParaRPr lang="en-US" altLang="zh-CN" sz="1200" b="0"/>
          </a:p>
        </p:txBody>
      </p:sp>
      <p:sp>
        <p:nvSpPr>
          <p:cNvPr id="189443" name="Rectangle 2"/>
          <p:cNvSpPr>
            <a:spLocks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7FE6FD2C-5ECA-4D7D-A41E-50A9DD05BF2E}" type="slidenum">
              <a:rPr lang="zh-CN" altLang="en-US" sz="1200" b="0"/>
              <a:pPr eaLnBrk="1" hangingPunct="1"/>
              <a:t>73</a:t>
            </a:fld>
            <a:endParaRPr lang="en-US" altLang="zh-CN" sz="1200" b="0"/>
          </a:p>
        </p:txBody>
      </p:sp>
      <p:sp>
        <p:nvSpPr>
          <p:cNvPr id="190467" name="Rectangle 2"/>
          <p:cNvSpPr>
            <a:spLocks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A12E00BF-BE11-4B2E-9E27-C20B8240CDD4}" type="slidenum">
              <a:rPr lang="zh-CN" altLang="en-US" sz="1200" b="0"/>
              <a:pPr eaLnBrk="1" hangingPunct="1"/>
              <a:t>74</a:t>
            </a:fld>
            <a:endParaRPr lang="en-US" altLang="zh-CN" sz="12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DE23140-BFEE-4144-B111-72C219D5A06C}" type="slidenum">
              <a:rPr lang="zh-CN" altLang="en-US" sz="1200" b="0"/>
              <a:pPr eaLnBrk="1" hangingPunct="1"/>
              <a:t>75</a:t>
            </a:fld>
            <a:endParaRPr lang="en-US" altLang="zh-CN" sz="1200" b="0"/>
          </a:p>
        </p:txBody>
      </p:sp>
      <p:sp>
        <p:nvSpPr>
          <p:cNvPr id="192515" name="Rectangle 2"/>
          <p:cNvSpPr>
            <a:spLocks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6BBF2CAD-601F-44C5-B763-90BF566401E8}" type="slidenum">
              <a:rPr lang="zh-CN" altLang="en-US" sz="1200" b="0"/>
              <a:pPr eaLnBrk="1" hangingPunct="1"/>
              <a:t>76</a:t>
            </a:fld>
            <a:endParaRPr lang="en-US" altLang="zh-CN" sz="1200" b="0"/>
          </a:p>
        </p:txBody>
      </p:sp>
      <p:sp>
        <p:nvSpPr>
          <p:cNvPr id="193539" name="Rectangle 2"/>
          <p:cNvSpPr>
            <a:spLocks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A05EE505-3597-4828-907A-62E907D310B5}" type="slidenum">
              <a:rPr lang="zh-CN" altLang="en-US" sz="1200" b="0"/>
              <a:pPr eaLnBrk="1" hangingPunct="1"/>
              <a:t>77</a:t>
            </a:fld>
            <a:endParaRPr lang="en-US" altLang="zh-CN" sz="1200" b="0"/>
          </a:p>
        </p:txBody>
      </p:sp>
      <p:sp>
        <p:nvSpPr>
          <p:cNvPr id="194563" name="Rectangle 2"/>
          <p:cNvSpPr>
            <a:spLocks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621F620-E05C-49C0-B655-0DB0E5BBCCAE}" type="slidenum">
              <a:rPr lang="zh-CN" altLang="en-US" sz="1200" b="0"/>
              <a:pPr eaLnBrk="1" hangingPunct="1"/>
              <a:t>78</a:t>
            </a:fld>
            <a:endParaRPr lang="en-US" altLang="zh-CN" sz="1200" b="0"/>
          </a:p>
        </p:txBody>
      </p:sp>
      <p:sp>
        <p:nvSpPr>
          <p:cNvPr id="195587" name="Rectangle 2"/>
          <p:cNvSpPr>
            <a:spLocks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283FAA0-D467-43A8-8A32-483BB3FC9E89}" type="slidenum">
              <a:rPr lang="zh-CN" altLang="en-US" sz="1200" b="0"/>
              <a:pPr eaLnBrk="1" hangingPunct="1"/>
              <a:t>79</a:t>
            </a:fld>
            <a:endParaRPr lang="en-US" altLang="zh-CN" sz="1200" b="0"/>
          </a:p>
        </p:txBody>
      </p:sp>
      <p:sp>
        <p:nvSpPr>
          <p:cNvPr id="196611" name="Rectangle 2"/>
          <p:cNvSpPr>
            <a:spLocks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DB8AB858-435B-45B9-BBA0-CBC5C3F9ACAC}" type="slidenum">
              <a:rPr lang="zh-CN" altLang="en-US" sz="1200" b="0"/>
              <a:pPr eaLnBrk="1" hangingPunct="1"/>
              <a:t>8</a:t>
            </a:fld>
            <a:endParaRPr lang="en-US" altLang="zh-CN" sz="1200" b="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BCC24FC-71D2-4E5C-B45E-17E688407BB7}" type="slidenum">
              <a:rPr lang="zh-CN" altLang="en-US" sz="1200" b="0"/>
              <a:pPr eaLnBrk="1" hangingPunct="1"/>
              <a:t>80</a:t>
            </a:fld>
            <a:endParaRPr lang="en-US" altLang="zh-CN" sz="1200" b="0"/>
          </a:p>
        </p:txBody>
      </p:sp>
      <p:sp>
        <p:nvSpPr>
          <p:cNvPr id="197635" name="Rectangle 2"/>
          <p:cNvSpPr>
            <a:spLocks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533CEDB-B23E-4507-87AD-1D2E0B1EB12E}" type="slidenum">
              <a:rPr lang="zh-CN" altLang="en-US" sz="1200" b="0"/>
              <a:pPr eaLnBrk="1" hangingPunct="1"/>
              <a:t>81</a:t>
            </a:fld>
            <a:endParaRPr lang="en-US" altLang="zh-CN" sz="1200" b="0"/>
          </a:p>
        </p:txBody>
      </p:sp>
      <p:sp>
        <p:nvSpPr>
          <p:cNvPr id="198659" name="Rectangle 2"/>
          <p:cNvSpPr>
            <a:spLocks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2646499-BD33-4832-9235-B3DE71349976}" type="slidenum">
              <a:rPr lang="zh-CN" altLang="en-US" sz="1200" b="0"/>
              <a:pPr eaLnBrk="1" hangingPunct="1"/>
              <a:t>82</a:t>
            </a:fld>
            <a:endParaRPr lang="en-US" altLang="zh-CN" sz="1200" b="0"/>
          </a:p>
        </p:txBody>
      </p:sp>
      <p:sp>
        <p:nvSpPr>
          <p:cNvPr id="199683" name="Rectangle 2"/>
          <p:cNvSpPr>
            <a:spLocks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55C47A6-A314-4253-B6E2-FB9232FC3CA7}" type="slidenum">
              <a:rPr lang="zh-CN" altLang="en-US" sz="1200" b="0"/>
              <a:pPr eaLnBrk="1" hangingPunct="1"/>
              <a:t>83</a:t>
            </a:fld>
            <a:endParaRPr lang="en-US" altLang="zh-CN" sz="1200" b="0"/>
          </a:p>
        </p:txBody>
      </p:sp>
      <p:sp>
        <p:nvSpPr>
          <p:cNvPr id="200707" name="Rectangle 2"/>
          <p:cNvSpPr>
            <a:spLocks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92FBA0D-B406-4576-987B-F38D2338C6F6}" type="slidenum">
              <a:rPr lang="zh-CN" altLang="en-US" sz="1200" b="0"/>
              <a:pPr eaLnBrk="1" hangingPunct="1"/>
              <a:t>84</a:t>
            </a:fld>
            <a:endParaRPr lang="en-US" altLang="zh-CN" sz="1200" b="0"/>
          </a:p>
        </p:txBody>
      </p:sp>
      <p:sp>
        <p:nvSpPr>
          <p:cNvPr id="201731" name="Rectangle 2"/>
          <p:cNvSpPr>
            <a:spLocks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F67A2305-A9A6-4DC8-B7FB-317AAE13C900}" type="slidenum">
              <a:rPr lang="zh-CN" altLang="en-US" sz="1200" b="0"/>
              <a:pPr eaLnBrk="1" hangingPunct="1"/>
              <a:t>85</a:t>
            </a:fld>
            <a:endParaRPr lang="en-US" altLang="zh-CN" sz="1200" b="0"/>
          </a:p>
        </p:txBody>
      </p:sp>
      <p:sp>
        <p:nvSpPr>
          <p:cNvPr id="202755" name="Rectangle 2"/>
          <p:cNvSpPr>
            <a:spLocks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A052B18-180A-45A9-A216-77CF379FF537}" type="slidenum">
              <a:rPr lang="zh-CN" altLang="en-US" sz="1200" b="0"/>
              <a:pPr eaLnBrk="1" hangingPunct="1"/>
              <a:t>86</a:t>
            </a:fld>
            <a:endParaRPr lang="en-US" altLang="zh-CN" sz="1200" b="0"/>
          </a:p>
        </p:txBody>
      </p:sp>
      <p:sp>
        <p:nvSpPr>
          <p:cNvPr id="203779" name="Rectangle 2"/>
          <p:cNvSpPr>
            <a:spLocks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D161766E-8761-428A-BD56-01F5DC655324}" type="slidenum">
              <a:rPr lang="zh-CN" altLang="en-US" sz="1200" b="0"/>
              <a:pPr eaLnBrk="1" hangingPunct="1"/>
              <a:t>87</a:t>
            </a:fld>
            <a:endParaRPr lang="en-US" altLang="zh-CN" sz="1200" b="0"/>
          </a:p>
        </p:txBody>
      </p:sp>
      <p:sp>
        <p:nvSpPr>
          <p:cNvPr id="204803" name="Rectangle 2"/>
          <p:cNvSpPr>
            <a:spLocks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FF25D47-60AD-4912-BFA1-0DF08B212EF4}" type="slidenum">
              <a:rPr lang="zh-CN" altLang="en-US" sz="1200" b="0"/>
              <a:pPr eaLnBrk="1" hangingPunct="1"/>
              <a:t>88</a:t>
            </a:fld>
            <a:endParaRPr lang="en-US" altLang="zh-CN" sz="1200" b="0"/>
          </a:p>
        </p:txBody>
      </p:sp>
      <p:sp>
        <p:nvSpPr>
          <p:cNvPr id="205827" name="Rectangle 2"/>
          <p:cNvSpPr>
            <a:spLocks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D7229AE-1AB5-4924-B066-57671C4E2B04}" type="slidenum">
              <a:rPr lang="zh-CN" altLang="en-US" sz="1200" b="0"/>
              <a:pPr eaLnBrk="1" hangingPunct="1"/>
              <a:t>89</a:t>
            </a:fld>
            <a:endParaRPr lang="en-US" altLang="zh-CN" sz="1200" b="0"/>
          </a:p>
        </p:txBody>
      </p:sp>
      <p:sp>
        <p:nvSpPr>
          <p:cNvPr id="206851" name="Rectangle 2"/>
          <p:cNvSpPr>
            <a:spLocks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9992E10D-CC9D-4352-8ADB-A1E153F95906}" type="slidenum">
              <a:rPr lang="zh-CN" altLang="en-US" sz="1200" b="0"/>
              <a:pPr eaLnBrk="1" hangingPunct="1"/>
              <a:t>9</a:t>
            </a:fld>
            <a:endParaRPr lang="en-US" altLang="zh-CN" sz="1200" b="0"/>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FCCF4AB-944F-491A-8D32-8FA0E5E092D3}" type="slidenum">
              <a:rPr lang="zh-CN" altLang="en-US" sz="1200" b="0"/>
              <a:pPr eaLnBrk="1" hangingPunct="1"/>
              <a:t>90</a:t>
            </a:fld>
            <a:endParaRPr lang="en-US" altLang="zh-CN" sz="1200" b="0"/>
          </a:p>
        </p:txBody>
      </p:sp>
      <p:sp>
        <p:nvSpPr>
          <p:cNvPr id="207875" name="Rectangle 2"/>
          <p:cNvSpPr>
            <a:spLocks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4B09C43-9890-495B-BD5D-6E4FBCC993E1}" type="slidenum">
              <a:rPr lang="zh-CN" altLang="en-US" sz="1200" b="0"/>
              <a:pPr eaLnBrk="1" hangingPunct="1"/>
              <a:t>91</a:t>
            </a:fld>
            <a:endParaRPr lang="en-US" altLang="zh-CN" sz="1200" b="0"/>
          </a:p>
        </p:txBody>
      </p:sp>
      <p:sp>
        <p:nvSpPr>
          <p:cNvPr id="208899" name="Rectangle 2"/>
          <p:cNvSpPr>
            <a:spLocks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7C88CB7-3CB8-482D-A7D2-342705C31A8E}" type="slidenum">
              <a:rPr lang="zh-CN" altLang="en-US" sz="1200" b="0"/>
              <a:pPr eaLnBrk="1" hangingPunct="1"/>
              <a:t>92</a:t>
            </a:fld>
            <a:endParaRPr lang="en-US" altLang="zh-CN" sz="1200" b="0"/>
          </a:p>
        </p:txBody>
      </p:sp>
      <p:sp>
        <p:nvSpPr>
          <p:cNvPr id="209923" name="Rectangle 2"/>
          <p:cNvSpPr>
            <a:spLocks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4602528-EEFC-46D7-84EE-F67ADA552A69}" type="slidenum">
              <a:rPr lang="zh-CN" altLang="en-US" sz="1200" b="0"/>
              <a:pPr eaLnBrk="1" hangingPunct="1"/>
              <a:t>93</a:t>
            </a:fld>
            <a:endParaRPr lang="en-US" altLang="zh-CN" sz="1200" b="0"/>
          </a:p>
        </p:txBody>
      </p:sp>
      <p:sp>
        <p:nvSpPr>
          <p:cNvPr id="210947" name="Rectangle 2"/>
          <p:cNvSpPr>
            <a:spLocks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CA70477A-4CA6-4785-8E61-028362644824}" type="slidenum">
              <a:rPr lang="zh-CN" altLang="en-US" sz="1200" b="0"/>
              <a:pPr eaLnBrk="1" hangingPunct="1"/>
              <a:t>94</a:t>
            </a:fld>
            <a:endParaRPr lang="en-US" altLang="zh-CN" sz="1200" b="0"/>
          </a:p>
        </p:txBody>
      </p:sp>
      <p:sp>
        <p:nvSpPr>
          <p:cNvPr id="211971" name="Rectangle 2"/>
          <p:cNvSpPr>
            <a:spLocks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5C559928-A3C9-4EDC-9039-B20A5B67139A}" type="slidenum">
              <a:rPr lang="zh-CN" altLang="en-US" sz="1200" b="0"/>
              <a:pPr eaLnBrk="1" hangingPunct="1"/>
              <a:t>95</a:t>
            </a:fld>
            <a:endParaRPr lang="en-US" altLang="zh-CN" sz="1200" b="0"/>
          </a:p>
        </p:txBody>
      </p:sp>
      <p:sp>
        <p:nvSpPr>
          <p:cNvPr id="212995" name="Rectangle 2"/>
          <p:cNvSpPr>
            <a:spLocks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017E1972-9ED0-4CC5-91E9-C1EFF51FBB12}" type="slidenum">
              <a:rPr lang="zh-CN" altLang="en-US" sz="1200" b="0"/>
              <a:pPr eaLnBrk="1" hangingPunct="1"/>
              <a:t>96</a:t>
            </a:fld>
            <a:endParaRPr lang="en-US" altLang="zh-CN" sz="1200" b="0"/>
          </a:p>
        </p:txBody>
      </p:sp>
      <p:sp>
        <p:nvSpPr>
          <p:cNvPr id="214019" name="Rectangle 2"/>
          <p:cNvSpPr>
            <a:spLocks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43D8D9DB-575D-439D-9880-39365FCC8375}" type="slidenum">
              <a:rPr lang="zh-CN" altLang="en-US" sz="1200" b="0"/>
              <a:pPr eaLnBrk="1" hangingPunct="1"/>
              <a:t>97</a:t>
            </a:fld>
            <a:endParaRPr lang="en-US" altLang="zh-CN" sz="1200" b="0"/>
          </a:p>
        </p:txBody>
      </p:sp>
      <p:sp>
        <p:nvSpPr>
          <p:cNvPr id="215043" name="Rectangle 2"/>
          <p:cNvSpPr>
            <a:spLocks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81F04B20-9A22-4BF1-ADEE-846CEF543425}" type="slidenum">
              <a:rPr lang="zh-CN" altLang="en-US" sz="1200" b="0"/>
              <a:pPr eaLnBrk="1" hangingPunct="1"/>
              <a:t>98</a:t>
            </a:fld>
            <a:endParaRPr lang="en-US" altLang="zh-CN" sz="1200" b="0"/>
          </a:p>
        </p:txBody>
      </p:sp>
      <p:sp>
        <p:nvSpPr>
          <p:cNvPr id="216067" name="Rectangle 2"/>
          <p:cNvSpPr>
            <a:spLocks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fld id="{B4AFF06B-77A0-41EC-9869-195B115D9A2E}" type="slidenum">
              <a:rPr lang="zh-CN" altLang="en-US" sz="1200" b="0"/>
              <a:pPr eaLnBrk="1" hangingPunct="1"/>
              <a:t>99</a:t>
            </a:fld>
            <a:endParaRPr lang="en-US" altLang="zh-CN" sz="1200" b="0"/>
          </a:p>
        </p:txBody>
      </p:sp>
      <p:sp>
        <p:nvSpPr>
          <p:cNvPr id="217091" name="Rectangle 2"/>
          <p:cNvSpPr>
            <a:spLocks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12" descr="BCKG010"/>
          <p:cNvSpPr>
            <a:spLocks noChangeArrowheads="1"/>
          </p:cNvSpPr>
          <p:nvPr userDrawn="1"/>
        </p:nvSpPr>
        <p:spPr bwMode="auto">
          <a:xfrm>
            <a:off x="0" y="0"/>
            <a:ext cx="609600" cy="6858000"/>
          </a:xfrm>
          <a:prstGeom prst="rect">
            <a:avLst/>
          </a:prstGeom>
          <a:blipFill dpi="0" rotWithShape="0">
            <a:blip r:embed="rId2" cstate="print"/>
            <a:srcRect/>
            <a:stretch>
              <a:fillRect/>
            </a:stretch>
          </a:blipFill>
          <a:ln w="9525">
            <a:noFill/>
            <a:miter lim="800000"/>
            <a:headEnd/>
            <a:tailEnd/>
          </a:ln>
          <a:effectLst/>
        </p:spPr>
        <p:txBody>
          <a:bodyPr wrap="none" anchor="ctr"/>
          <a:lstStyle/>
          <a:p>
            <a:pPr>
              <a:defRPr/>
            </a:pPr>
            <a:endParaRPr lang="zh-CN" altLang="en-US">
              <a:ea typeface="宋体" pitchFamily="2" charset="-122"/>
            </a:endParaRPr>
          </a:p>
        </p:txBody>
      </p:sp>
      <p:sp>
        <p:nvSpPr>
          <p:cNvPr id="5" name="AutoShape 30" descr="BCKG013"/>
          <p:cNvSpPr>
            <a:spLocks noChangeArrowheads="1"/>
          </p:cNvSpPr>
          <p:nvPr userDrawn="1"/>
        </p:nvSpPr>
        <p:spPr bwMode="auto">
          <a:xfrm>
            <a:off x="2514600" y="5867400"/>
            <a:ext cx="4724400" cy="304800"/>
          </a:xfrm>
          <a:prstGeom prst="roundRect">
            <a:avLst>
              <a:gd name="adj" fmla="val 50000"/>
            </a:avLst>
          </a:prstGeom>
          <a:blipFill dpi="0" rotWithShape="0">
            <a:blip r:embed="rId3" cstate="print"/>
            <a:srcRect/>
            <a:stretch>
              <a:fillRect/>
            </a:stretch>
          </a:blipFill>
          <a:ln w="9525">
            <a:noFill/>
            <a:round/>
            <a:headEnd/>
            <a:tailEnd/>
          </a:ln>
          <a:effectLst/>
        </p:spPr>
        <p:txBody>
          <a:bodyPr wrap="none" anchor="ctr"/>
          <a:lstStyle/>
          <a:p>
            <a:pPr>
              <a:defRPr/>
            </a:pPr>
            <a:endParaRPr lang="zh-CN" altLang="en-US">
              <a:ea typeface="宋体" pitchFamily="2" charset="-122"/>
            </a:endParaRPr>
          </a:p>
        </p:txBody>
      </p:sp>
      <p:pic>
        <p:nvPicPr>
          <p:cNvPr id="6" name="Picture 3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247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2"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30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3"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352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4"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257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5"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79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6"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10113"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7"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006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8"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28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9"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3425"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0"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75588"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1" descr="BCKG00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67750" y="3538538"/>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752600" y="990600"/>
            <a:ext cx="6400800" cy="2514600"/>
          </a:xfrm>
          <a:ln w="76200" cmpd="tri"/>
        </p:spPr>
        <p:txBody>
          <a:bodyPr/>
          <a:lstStyle>
            <a:lvl1pPr algn="ctr">
              <a:defRPr/>
            </a:lvl1pPr>
          </a:lstStyle>
          <a:p>
            <a:r>
              <a:rPr lang="en-US" altLang="zh-CN"/>
              <a:t>Click to edit Master title style</a:t>
            </a:r>
          </a:p>
        </p:txBody>
      </p:sp>
      <p:sp>
        <p:nvSpPr>
          <p:cNvPr id="5123"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Berlin Sans FB" pitchFamily="34" charset="0"/>
              </a:defRPr>
            </a:lvl1pPr>
          </a:lstStyle>
          <a:p>
            <a:r>
              <a:rPr lang="en-US" altLang="zh-CN"/>
              <a:t>Click to edit Master subtitle style</a:t>
            </a:r>
          </a:p>
        </p:txBody>
      </p:sp>
    </p:spTree>
    <p:extLst>
      <p:ext uri="{BB962C8B-B14F-4D97-AF65-F5344CB8AC3E}">
        <p14:creationId xmlns:p14="http://schemas.microsoft.com/office/powerpoint/2010/main" val="24188976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186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84188"/>
            <a:ext cx="2152650" cy="5840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484188"/>
            <a:ext cx="6305550" cy="5840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793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484188"/>
            <a:ext cx="8610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414463"/>
            <a:ext cx="8602663" cy="4910137"/>
          </a:xfrm>
        </p:spPr>
        <p:txBody>
          <a:bodyPr/>
          <a:lstStyle/>
          <a:p>
            <a:pPr lvl="0"/>
            <a:endParaRPr lang="zh-CN" altLang="en-US" noProof="0" smtClean="0"/>
          </a:p>
        </p:txBody>
      </p:sp>
    </p:spTree>
    <p:extLst>
      <p:ext uri="{BB962C8B-B14F-4D97-AF65-F5344CB8AC3E}">
        <p14:creationId xmlns:p14="http://schemas.microsoft.com/office/powerpoint/2010/main" val="733182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484188"/>
            <a:ext cx="8610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414463"/>
            <a:ext cx="4224338" cy="4910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414463"/>
            <a:ext cx="4225925" cy="4910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197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452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2693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14463"/>
            <a:ext cx="4224338"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414463"/>
            <a:ext cx="4225925" cy="4910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18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157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0091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90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5752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09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228600" y="484188"/>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4104" name="Rectangle 8"/>
          <p:cNvSpPr>
            <a:spLocks noGrp="1" noChangeArrowheads="1"/>
          </p:cNvSpPr>
          <p:nvPr>
            <p:ph type="body" idx="1"/>
          </p:nvPr>
        </p:nvSpPr>
        <p:spPr bwMode="auto">
          <a:xfrm>
            <a:off x="228600" y="1414463"/>
            <a:ext cx="8602663"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6" name="Rectangle 10" descr="BCKG010"/>
          <p:cNvSpPr>
            <a:spLocks noChangeArrowheads="1"/>
          </p:cNvSpPr>
          <p:nvPr userDrawn="1"/>
        </p:nvSpPr>
        <p:spPr bwMode="auto">
          <a:xfrm>
            <a:off x="0" y="0"/>
            <a:ext cx="9144000" cy="239713"/>
          </a:xfrm>
          <a:prstGeom prst="rect">
            <a:avLst/>
          </a:prstGeom>
          <a:blipFill dpi="0" rotWithShape="0">
            <a:blip r:embed="rId16" cstate="print"/>
            <a:srcRect/>
            <a:stretch>
              <a:fillRect/>
            </a:stretch>
          </a:blipFill>
          <a:ln w="9525">
            <a:noFill/>
            <a:miter lim="800000"/>
            <a:headEnd/>
            <a:tailEnd/>
          </a:ln>
          <a:effectLst/>
        </p:spPr>
        <p:txBody>
          <a:bodyPr wrap="none" anchor="ctr"/>
          <a:lstStyle/>
          <a:p>
            <a:pPr>
              <a:defRPr/>
            </a:pPr>
            <a:endParaRPr lang="zh-CN" altLang="en-US">
              <a:ea typeface="宋体" pitchFamily="2" charset="-122"/>
            </a:endParaRPr>
          </a:p>
        </p:txBody>
      </p:sp>
      <p:sp>
        <p:nvSpPr>
          <p:cNvPr id="4107" name="Rectangle 11" descr="BCKG010"/>
          <p:cNvSpPr>
            <a:spLocks noChangeArrowheads="1"/>
          </p:cNvSpPr>
          <p:nvPr userDrawn="1"/>
        </p:nvSpPr>
        <p:spPr bwMode="auto">
          <a:xfrm>
            <a:off x="0" y="6659563"/>
            <a:ext cx="9144000" cy="198437"/>
          </a:xfrm>
          <a:prstGeom prst="rect">
            <a:avLst/>
          </a:prstGeom>
          <a:blipFill dpi="0" rotWithShape="0">
            <a:blip r:embed="rId16" cstate="print"/>
            <a:srcRect/>
            <a:stretch>
              <a:fillRect/>
            </a:stretch>
          </a:blipFill>
          <a:ln w="9525">
            <a:noFill/>
            <a:miter lim="800000"/>
            <a:headEnd/>
            <a:tailEnd/>
          </a:ln>
          <a:effectLst/>
        </p:spPr>
        <p:txBody>
          <a:bodyPr wrap="none" anchor="ctr"/>
          <a:lstStyle/>
          <a:p>
            <a:pPr>
              <a:defRPr/>
            </a:pPr>
            <a:endParaRPr lang="zh-CN" altLang="en-US">
              <a:ea typeface="宋体" pitchFamily="2" charset="-122"/>
            </a:endParaRPr>
          </a:p>
        </p:txBody>
      </p:sp>
      <p:sp>
        <p:nvSpPr>
          <p:cNvPr id="4108" name="AutoShape 12" descr="BCKG013"/>
          <p:cNvSpPr>
            <a:spLocks noChangeArrowheads="1"/>
          </p:cNvSpPr>
          <p:nvPr userDrawn="1"/>
        </p:nvSpPr>
        <p:spPr bwMode="auto">
          <a:xfrm>
            <a:off x="152400" y="1066800"/>
            <a:ext cx="8839200" cy="176213"/>
          </a:xfrm>
          <a:prstGeom prst="roundRect">
            <a:avLst>
              <a:gd name="adj" fmla="val 50000"/>
            </a:avLst>
          </a:prstGeom>
          <a:blipFill dpi="0" rotWithShape="0">
            <a:blip r:embed="rId17" cstate="print"/>
            <a:srcRect/>
            <a:stretch>
              <a:fillRect/>
            </a:stretch>
          </a:blipFill>
          <a:ln w="9525">
            <a:solidFill>
              <a:schemeClr val="tx1"/>
            </a:solidFill>
            <a:round/>
            <a:headEnd/>
            <a:tailEnd/>
          </a:ln>
          <a:effectLst/>
        </p:spPr>
        <p:txBody>
          <a:bodyPr wrap="none" anchor="ct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4" grpId="0" autoUpdateAnimBg="0">
        <p:tmplLst>
          <p:tmpl>
            <p:tnLst>
              <p:par>
                <p:cTn presetID="1" presetClass="entr" presetSubtype="0" fill="hold" nodeType="afterEffect">
                  <p:stCondLst>
                    <p:cond delay="0"/>
                  </p:stCondLst>
                  <p:childTnLst>
                    <p:set>
                      <p:cBhvr>
                        <p:cTn dur="1" fill="hold">
                          <p:stCondLst>
                            <p:cond delay="499"/>
                          </p:stCondLst>
                        </p:cTn>
                        <p:tgtEl>
                          <p:spTgt spid="4104"/>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2800">
          <a:solidFill>
            <a:srgbClr val="000066"/>
          </a:solidFill>
          <a:latin typeface="+mj-lt"/>
          <a:ea typeface="+mj-ea"/>
          <a:cs typeface="+mj-cs"/>
        </a:defRPr>
      </a:lvl1pPr>
      <a:lvl2pPr algn="l" rtl="0" eaLnBrk="0" fontAlgn="base" hangingPunct="0">
        <a:spcBef>
          <a:spcPct val="0"/>
        </a:spcBef>
        <a:spcAft>
          <a:spcPct val="0"/>
        </a:spcAft>
        <a:defRPr sz="2800">
          <a:solidFill>
            <a:srgbClr val="000066"/>
          </a:solidFill>
          <a:latin typeface="Arial Black" pitchFamily="34" charset="0"/>
        </a:defRPr>
      </a:lvl2pPr>
      <a:lvl3pPr algn="l" rtl="0" eaLnBrk="0" fontAlgn="base" hangingPunct="0">
        <a:spcBef>
          <a:spcPct val="0"/>
        </a:spcBef>
        <a:spcAft>
          <a:spcPct val="0"/>
        </a:spcAft>
        <a:defRPr sz="2800">
          <a:solidFill>
            <a:srgbClr val="000066"/>
          </a:solidFill>
          <a:latin typeface="Arial Black" pitchFamily="34" charset="0"/>
        </a:defRPr>
      </a:lvl3pPr>
      <a:lvl4pPr algn="l" rtl="0" eaLnBrk="0" fontAlgn="base" hangingPunct="0">
        <a:spcBef>
          <a:spcPct val="0"/>
        </a:spcBef>
        <a:spcAft>
          <a:spcPct val="0"/>
        </a:spcAft>
        <a:defRPr sz="2800">
          <a:solidFill>
            <a:srgbClr val="000066"/>
          </a:solidFill>
          <a:latin typeface="Arial Black" pitchFamily="34" charset="0"/>
        </a:defRPr>
      </a:lvl4pPr>
      <a:lvl5pPr algn="l" rtl="0" eaLnBrk="0" fontAlgn="base" hangingPunct="0">
        <a:spcBef>
          <a:spcPct val="0"/>
        </a:spcBef>
        <a:spcAft>
          <a:spcPct val="0"/>
        </a:spcAft>
        <a:defRPr sz="2800">
          <a:solidFill>
            <a:srgbClr val="000066"/>
          </a:solidFill>
          <a:latin typeface="Arial Black" pitchFamily="34" charset="0"/>
        </a:defRPr>
      </a:lvl5pPr>
      <a:lvl6pPr marL="457200" algn="l" rtl="0" fontAlgn="base">
        <a:spcBef>
          <a:spcPct val="0"/>
        </a:spcBef>
        <a:spcAft>
          <a:spcPct val="0"/>
        </a:spcAft>
        <a:defRPr sz="2800">
          <a:solidFill>
            <a:srgbClr val="000066"/>
          </a:solidFill>
          <a:latin typeface="Arial Black" pitchFamily="34" charset="0"/>
        </a:defRPr>
      </a:lvl6pPr>
      <a:lvl7pPr marL="914400" algn="l" rtl="0" fontAlgn="base">
        <a:spcBef>
          <a:spcPct val="0"/>
        </a:spcBef>
        <a:spcAft>
          <a:spcPct val="0"/>
        </a:spcAft>
        <a:defRPr sz="2800">
          <a:solidFill>
            <a:srgbClr val="000066"/>
          </a:solidFill>
          <a:latin typeface="Arial Black" pitchFamily="34" charset="0"/>
        </a:defRPr>
      </a:lvl7pPr>
      <a:lvl8pPr marL="1371600" algn="l" rtl="0" fontAlgn="base">
        <a:spcBef>
          <a:spcPct val="0"/>
        </a:spcBef>
        <a:spcAft>
          <a:spcPct val="0"/>
        </a:spcAft>
        <a:defRPr sz="2800">
          <a:solidFill>
            <a:srgbClr val="000066"/>
          </a:solidFill>
          <a:latin typeface="Arial Black" pitchFamily="34" charset="0"/>
        </a:defRPr>
      </a:lvl8pPr>
      <a:lvl9pPr marL="1828800" algn="l" rtl="0" fontAlgn="base">
        <a:spcBef>
          <a:spcPct val="0"/>
        </a:spcBef>
        <a:spcAft>
          <a:spcPct val="0"/>
        </a:spcAft>
        <a:defRPr sz="2800">
          <a:solidFill>
            <a:srgbClr val="000066"/>
          </a:solidFill>
          <a:latin typeface="Arial Black" pitchFamily="34" charset="0"/>
        </a:defRPr>
      </a:lvl9pPr>
    </p:titleStyle>
    <p:bodyStyle>
      <a:lvl1pPr marL="342900" indent="-342900" algn="l" rtl="0" eaLnBrk="0" fontAlgn="base" hangingPunct="0">
        <a:lnSpc>
          <a:spcPct val="110000"/>
        </a:lnSpc>
        <a:spcBef>
          <a:spcPct val="20000"/>
        </a:spcBef>
        <a:spcAft>
          <a:spcPct val="0"/>
        </a:spcAft>
        <a:buBlip>
          <a:blip r:embed="rId18"/>
        </a:buBlip>
        <a:defRPr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rgbClr val="000066"/>
        </a:buClr>
        <a:buSzPct val="60000"/>
        <a:buFont typeface="Wingdings" panose="05000000000000000000" pitchFamily="2" charset="2"/>
        <a:buChar char="u"/>
        <a:defRPr sz="2800">
          <a:solidFill>
            <a:schemeClr val="tx1"/>
          </a:solidFill>
          <a:latin typeface="Arial Narrow" pitchFamily="34" charset="0"/>
        </a:defRPr>
      </a:lvl2pPr>
      <a:lvl3pPr marL="1143000" indent="-228600" algn="l" rtl="0" eaLnBrk="0" fontAlgn="base" hangingPunct="0">
        <a:lnSpc>
          <a:spcPct val="110000"/>
        </a:lnSpc>
        <a:spcBef>
          <a:spcPct val="20000"/>
        </a:spcBef>
        <a:spcAft>
          <a:spcPct val="0"/>
        </a:spcAft>
        <a:buClr>
          <a:srgbClr val="000066"/>
        </a:buClr>
        <a:buFont typeface="Wingdings" panose="05000000000000000000" pitchFamily="2" charset="2"/>
        <a:buChar char="ü"/>
        <a:defRPr sz="2400">
          <a:solidFill>
            <a:schemeClr val="tx1"/>
          </a:solidFill>
          <a:latin typeface="Arial Narrow" pitchFamily="34" charset="0"/>
        </a:defRPr>
      </a:lvl3pPr>
      <a:lvl4pPr marL="1600200" indent="-228600" algn="l" rtl="0" eaLnBrk="0" fontAlgn="base" hangingPunct="0">
        <a:lnSpc>
          <a:spcPct val="110000"/>
        </a:lnSpc>
        <a:spcBef>
          <a:spcPct val="20000"/>
        </a:spcBef>
        <a:spcAft>
          <a:spcPct val="0"/>
        </a:spcAft>
        <a:buClr>
          <a:schemeClr val="tx1"/>
        </a:buClr>
        <a:buFont typeface="Wingdings" panose="05000000000000000000" pitchFamily="2" charset="2"/>
        <a:buChar char="§"/>
        <a:defRPr sz="2000">
          <a:solidFill>
            <a:schemeClr val="tx1"/>
          </a:solidFill>
          <a:latin typeface="Arial Narrow" pitchFamily="34" charset="0"/>
        </a:defRPr>
      </a:lvl4pPr>
      <a:lvl5pPr marL="2057400" indent="-228600" algn="l" rtl="0" eaLnBrk="0" fontAlgn="base" hangingPunct="0">
        <a:lnSpc>
          <a:spcPct val="110000"/>
        </a:lnSpc>
        <a:spcBef>
          <a:spcPct val="20000"/>
        </a:spcBef>
        <a:spcAft>
          <a:spcPct val="0"/>
        </a:spcAft>
        <a:buClr>
          <a:schemeClr val="tx1"/>
        </a:buClr>
        <a:buChar char="•"/>
        <a:defRPr sz="2000">
          <a:solidFill>
            <a:schemeClr val="tx1"/>
          </a:solidFill>
          <a:latin typeface="Arial Narrow" pitchFamily="34" charset="0"/>
        </a:defRPr>
      </a:lvl5pPr>
      <a:lvl6pPr marL="2514600" indent="-228600" algn="l" rtl="0" fontAlgn="base">
        <a:lnSpc>
          <a:spcPct val="110000"/>
        </a:lnSpc>
        <a:spcBef>
          <a:spcPct val="20000"/>
        </a:spcBef>
        <a:spcAft>
          <a:spcPct val="0"/>
        </a:spcAft>
        <a:buClr>
          <a:schemeClr val="tx1"/>
        </a:buClr>
        <a:buChar char="•"/>
        <a:defRPr sz="2000">
          <a:solidFill>
            <a:schemeClr val="tx1"/>
          </a:solidFill>
          <a:latin typeface="Arial Narrow" pitchFamily="34" charset="0"/>
        </a:defRPr>
      </a:lvl6pPr>
      <a:lvl7pPr marL="2971800" indent="-228600" algn="l" rtl="0" fontAlgn="base">
        <a:lnSpc>
          <a:spcPct val="110000"/>
        </a:lnSpc>
        <a:spcBef>
          <a:spcPct val="20000"/>
        </a:spcBef>
        <a:spcAft>
          <a:spcPct val="0"/>
        </a:spcAft>
        <a:buClr>
          <a:schemeClr val="tx1"/>
        </a:buClr>
        <a:buChar char="•"/>
        <a:defRPr sz="2000">
          <a:solidFill>
            <a:schemeClr val="tx1"/>
          </a:solidFill>
          <a:latin typeface="Arial Narrow" pitchFamily="34" charset="0"/>
        </a:defRPr>
      </a:lvl7pPr>
      <a:lvl8pPr marL="3429000" indent="-228600" algn="l" rtl="0" fontAlgn="base">
        <a:lnSpc>
          <a:spcPct val="110000"/>
        </a:lnSpc>
        <a:spcBef>
          <a:spcPct val="20000"/>
        </a:spcBef>
        <a:spcAft>
          <a:spcPct val="0"/>
        </a:spcAft>
        <a:buClr>
          <a:schemeClr val="tx1"/>
        </a:buClr>
        <a:buChar char="•"/>
        <a:defRPr sz="2000">
          <a:solidFill>
            <a:schemeClr val="tx1"/>
          </a:solidFill>
          <a:latin typeface="Arial Narrow" pitchFamily="34" charset="0"/>
        </a:defRPr>
      </a:lvl8pPr>
      <a:lvl9pPr marL="3886200" indent="-228600" algn="l" rtl="0" fontAlgn="base">
        <a:lnSpc>
          <a:spcPct val="110000"/>
        </a:lnSpc>
        <a:spcBef>
          <a:spcPct val="20000"/>
        </a:spcBef>
        <a:spcAft>
          <a:spcPct val="0"/>
        </a:spcAft>
        <a:buClr>
          <a:schemeClr val="tx1"/>
        </a:buClr>
        <a:buChar char="•"/>
        <a:defRPr sz="2000">
          <a:solidFill>
            <a:schemeClr val="tx1"/>
          </a:solidFill>
          <a:latin typeface="Arial Narrow"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1.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 Id="rId9" Type="http://schemas.openxmlformats.org/officeDocument/2006/relationships/image" Target="../media/image17.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5.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8.emf"/><Relationship Id="rId4" Type="http://schemas.openxmlformats.org/officeDocument/2006/relationships/oleObject" Target="../embeddings/oleObject7.bin"/><Relationship Id="rId9" Type="http://schemas.openxmlformats.org/officeDocument/2006/relationships/image" Target="../media/image20.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7"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9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title"/>
          </p:nvPr>
        </p:nvSpPr>
        <p:spPr>
          <a:xfrm>
            <a:off x="0" y="2066925"/>
            <a:ext cx="9144000" cy="992188"/>
          </a:xfrm>
        </p:spPr>
        <p:txBody>
          <a:bodyPr/>
          <a:lstStyle/>
          <a:p>
            <a:pPr algn="ctr" eaLnBrk="1" hangingPunct="1"/>
            <a:r>
              <a:rPr lang="en-US" altLang="zh-CN" sz="3200" smtClean="0">
                <a:ea typeface="宋体" panose="02010600030101010101" pitchFamily="2" charset="-122"/>
              </a:rPr>
              <a:t>数据仓库</a:t>
            </a:r>
            <a:br>
              <a:rPr lang="en-US" altLang="zh-CN" sz="3200" smtClean="0">
                <a:ea typeface="宋体" panose="02010600030101010101" pitchFamily="2" charset="-122"/>
              </a:rPr>
            </a:br>
            <a:r>
              <a:rPr lang="en-US" altLang="zh-CN" sz="3200" smtClean="0">
                <a:ea typeface="宋体" panose="02010600030101010101" pitchFamily="2" charset="-122"/>
              </a:rPr>
              <a:t>和 olap 技术</a:t>
            </a:r>
          </a:p>
        </p:txBody>
      </p:sp>
      <p:sp>
        <p:nvSpPr>
          <p:cNvPr id="1028" name="Text Box 1031"/>
          <p:cNvSpPr txBox="1">
            <a:spLocks noChangeArrowheads="1"/>
          </p:cNvSpPr>
          <p:nvPr/>
        </p:nvSpPr>
        <p:spPr bwMode="auto">
          <a:xfrm>
            <a:off x="0" y="5103813"/>
            <a:ext cx="9144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en-US" altLang="zh-CN" sz="2000" b="0">
                <a:ea typeface="华文行楷" panose="02010800040101010101" pitchFamily="2" charset="-122"/>
              </a:rPr>
              <a:t>南京大学软件学院</a:t>
            </a:r>
            <a:endParaRPr lang="en-US" altLang="zh-CN" sz="2000" b="0">
              <a:ea typeface="宋体" panose="02010600030101010101" pitchFamily="2" charset="-122"/>
            </a:endParaRPr>
          </a:p>
          <a:p>
            <a:pPr>
              <a:spcBef>
                <a:spcPct val="0"/>
              </a:spcBef>
            </a:pPr>
            <a:endParaRPr lang="en-US" altLang="zh-CN" sz="2000" b="0">
              <a:ea typeface="宋体" panose="02010600030101010101" pitchFamily="2" charset="-122"/>
            </a:endParaRPr>
          </a:p>
        </p:txBody>
      </p:sp>
      <p:sp>
        <p:nvSpPr>
          <p:cNvPr id="1029" name="Rectangle 1033"/>
          <p:cNvSpPr>
            <a:spLocks noChangeArrowheads="1"/>
          </p:cNvSpPr>
          <p:nvPr/>
        </p:nvSpPr>
        <p:spPr bwMode="auto">
          <a:xfrm>
            <a:off x="194310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aphicFrame>
        <p:nvGraphicFramePr>
          <p:cNvPr id="1026" name="Object 1035"/>
          <p:cNvGraphicFramePr>
            <a:graphicFrameLocks noChangeAspect="1"/>
          </p:cNvGraphicFramePr>
          <p:nvPr/>
        </p:nvGraphicFramePr>
        <p:xfrm>
          <a:off x="4022725" y="3487738"/>
          <a:ext cx="971550" cy="1152525"/>
        </p:xfrm>
        <a:graphic>
          <a:graphicData uri="http://schemas.openxmlformats.org/presentationml/2006/ole">
            <mc:AlternateContent xmlns:mc="http://schemas.openxmlformats.org/markup-compatibility/2006">
              <mc:Choice xmlns:v="urn:schemas-microsoft-com:vml" Requires="v">
                <p:oleObj spid="_x0000_s1031" name="位图图像" r:id="rId4" imgW="971686" imgH="1152381" progId="Paint.Picture">
                  <p:embed/>
                </p:oleObj>
              </mc:Choice>
              <mc:Fallback>
                <p:oleObj name="位图图像" r:id="rId4" imgW="971686" imgH="1152381" progId="Paint.Picture">
                  <p:embed/>
                  <p:pic>
                    <p:nvPicPr>
                      <p:cNvPr id="0" name="Object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5" y="3487738"/>
                        <a:ext cx="9715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1036"/>
          <p:cNvSpPr txBox="1">
            <a:spLocks noChangeArrowheads="1"/>
          </p:cNvSpPr>
          <p:nvPr/>
        </p:nvSpPr>
        <p:spPr bwMode="auto">
          <a:xfrm>
            <a:off x="242888" y="409575"/>
            <a:ext cx="8648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3200" b="0">
                <a:solidFill>
                  <a:srgbClr val="336600"/>
                </a:solidFill>
                <a:latin typeface="Arial Black" panose="020B0A04020102020204" pitchFamily="34" charset="0"/>
                <a:ea typeface="宋体" panose="02010600030101010101" pitchFamily="2" charset="-122"/>
              </a:rPr>
              <a:t>数据库中的知识发现</a:t>
            </a:r>
          </a:p>
        </p:txBody>
      </p:sp>
    </p:spTree>
  </p:cSld>
  <p:clrMapOvr>
    <a:masterClrMapping/>
  </p:clrMapOvr>
  <p:transition>
    <p:wipe dir="d"/>
  </p:transition>
</p:sld>
</file>

<file path=ppt/slides/slide10.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oltp vs. olap</a:t>
            </a:r>
          </a:p>
        </p:txBody>
      </p:sp>
      <p:graphicFrame>
        <p:nvGraphicFramePr>
          <p:cNvPr id="2050" name="Object 3"/>
          <p:cNvGraphicFramePr>
            <a:graphicFrameLocks/>
          </p:cNvGraphicFramePr>
          <p:nvPr>
            <p:ph type="tbl" idx="1"/>
          </p:nvPr>
        </p:nvGraphicFramePr>
        <p:xfrm>
          <a:off x="636588" y="1539875"/>
          <a:ext cx="7945437" cy="4876800"/>
        </p:xfrm>
        <a:graphic>
          <a:graphicData uri="http://schemas.openxmlformats.org/presentationml/2006/ole">
            <mc:AlternateContent xmlns:mc="http://schemas.openxmlformats.org/markup-compatibility/2006">
              <mc:Choice xmlns:v="urn:schemas-microsoft-com:vml" Requires="v">
                <p:oleObj spid="_x0000_s2053" name="文档" r:id="rId4" imgW="11172960" imgH="6858000" progId="Word.Document.8">
                  <p:embed/>
                </p:oleObj>
              </mc:Choice>
              <mc:Fallback>
                <p:oleObj name="文档" r:id="rId4" imgW="11172960" imgH="68580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8" y="1539875"/>
                        <a:ext cx="7945437"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Line 6"/>
          <p:cNvSpPr>
            <a:spLocks noChangeShapeType="1"/>
          </p:cNvSpPr>
          <p:nvPr/>
        </p:nvSpPr>
        <p:spPr bwMode="auto">
          <a:xfrm>
            <a:off x="8585200" y="15430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95263" y="304800"/>
            <a:ext cx="84915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104451" name="Rectangle 3"/>
          <p:cNvSpPr>
            <a:spLocks noGrp="1" noChangeArrowheads="1"/>
          </p:cNvSpPr>
          <p:nvPr>
            <p:ph type="body" idx="1"/>
          </p:nvPr>
        </p:nvSpPr>
        <p:spPr>
          <a:xfrm>
            <a:off x="269875" y="1500188"/>
            <a:ext cx="8685213" cy="4495800"/>
          </a:xfrm>
          <a:noFill/>
        </p:spPr>
        <p:txBody>
          <a:bodyPr lIns="92075" tIns="46038" rIns="92075" bIns="46038"/>
          <a:lstStyle/>
          <a:p>
            <a:pPr eaLnBrk="1" hangingPunct="1">
              <a:lnSpc>
                <a:spcPct val="170000"/>
              </a:lnSpc>
            </a:pPr>
            <a:r>
              <a:rPr lang="en-US" altLang="zh-CN" sz="2400" smtClean="0">
                <a:ea typeface="宋体" panose="02010600030101010101" pitchFamily="2" charset="-122"/>
              </a:rPr>
              <a:t>什么是数据仓库？</a:t>
            </a:r>
          </a:p>
          <a:p>
            <a:pPr eaLnBrk="1" hangingPunct="1">
              <a:lnSpc>
                <a:spcPct val="170000"/>
              </a:lnSpc>
            </a:pPr>
            <a:r>
              <a:rPr lang="en-US" altLang="zh-CN" sz="2400" smtClean="0">
                <a:ea typeface="宋体" panose="02010600030101010101" pitchFamily="2" charset="-122"/>
              </a:rPr>
              <a:t>多维数据模型</a:t>
            </a:r>
          </a:p>
          <a:p>
            <a:pPr eaLnBrk="1" hangingPunct="1">
              <a:lnSpc>
                <a:spcPct val="170000"/>
              </a:lnSpc>
            </a:pPr>
            <a:r>
              <a:rPr lang="en-US" altLang="zh-CN" sz="2400" smtClean="0">
                <a:ea typeface="宋体" panose="02010600030101010101" pitchFamily="2" charset="-122"/>
              </a:rPr>
              <a:t>数据仓库体系结构</a:t>
            </a:r>
          </a:p>
          <a:p>
            <a:pPr eaLnBrk="1" hangingPunct="1">
              <a:lnSpc>
                <a:spcPct val="170000"/>
              </a:lnSpc>
            </a:pPr>
            <a:r>
              <a:rPr lang="en-US" altLang="zh-CN" sz="2400" smtClean="0">
                <a:ea typeface="宋体" panose="02010600030101010101" pitchFamily="2" charset="-122"/>
              </a:rPr>
              <a:t>数据仓库实施</a:t>
            </a:r>
          </a:p>
          <a:p>
            <a:pPr eaLnBrk="1" hangingPunct="1">
              <a:lnSpc>
                <a:spcPct val="170000"/>
              </a:lnSpc>
            </a:pPr>
            <a:r>
              <a:rPr lang="en-US" altLang="zh-CN" sz="2400" smtClean="0">
                <a:solidFill>
                  <a:schemeClr val="hlink"/>
                </a:solidFill>
                <a:ea typeface="宋体" panose="02010600030101010101" pitchFamily="2" charset="-122"/>
              </a:rPr>
              <a:t>数据立方体技术的进一步发展</a:t>
            </a:r>
          </a:p>
          <a:p>
            <a:pPr eaLnBrk="1" hangingPunct="1">
              <a:lnSpc>
                <a:spcPct val="17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82575" y="327025"/>
            <a:ext cx="8672513" cy="593725"/>
          </a:xfrm>
          <a:noFill/>
        </p:spPr>
        <p:txBody>
          <a:bodyPr lIns="92075" tIns="46038" rIns="92075" bIns="46038"/>
          <a:lstStyle/>
          <a:p>
            <a:pPr eaLnBrk="1" hangingPunct="1"/>
            <a:r>
              <a:rPr lang="en-US" altLang="zh-CN" smtClean="0">
                <a:ea typeface="宋体" panose="02010600030101010101" pitchFamily="2" charset="-122"/>
              </a:rPr>
              <a:t>数据多维数据集的发现驱动探索</a:t>
            </a:r>
          </a:p>
        </p:txBody>
      </p:sp>
      <p:sp>
        <p:nvSpPr>
          <p:cNvPr id="105475" name="Rectangle 3"/>
          <p:cNvSpPr>
            <a:spLocks noGrp="1" noChangeArrowheads="1"/>
          </p:cNvSpPr>
          <p:nvPr>
            <p:ph type="body" idx="1"/>
          </p:nvPr>
        </p:nvSpPr>
        <p:spPr>
          <a:xfrm>
            <a:off x="430213" y="1362075"/>
            <a:ext cx="8229600" cy="4800600"/>
          </a:xfrm>
          <a:noFill/>
        </p:spPr>
        <p:txBody>
          <a:bodyPr lIns="92075" tIns="46038" rIns="92075" bIns="46038"/>
          <a:lstStyle/>
          <a:p>
            <a:pPr eaLnBrk="1" hangingPunct="1">
              <a:lnSpc>
                <a:spcPct val="130000"/>
              </a:lnSpc>
            </a:pPr>
            <a:r>
              <a:rPr lang="en-US" altLang="zh-CN" sz="2000" smtClean="0">
                <a:ea typeface="宋体" panose="02010600030101010101" pitchFamily="2" charset="-122"/>
              </a:rPr>
              <a:t>假设驱动: 用户的探索, 巨大的搜索空间</a:t>
            </a:r>
          </a:p>
          <a:p>
            <a:pPr eaLnBrk="1" hangingPunct="1">
              <a:lnSpc>
                <a:spcPct val="130000"/>
              </a:lnSpc>
            </a:pPr>
            <a:r>
              <a:rPr lang="en-US" altLang="zh-CN" sz="2000" smtClean="0">
                <a:ea typeface="宋体" panose="02010600030101010101" pitchFamily="2" charset="-122"/>
              </a:rPr>
              <a:t>发现驱动 (sarawagi 等人)</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98)</a:t>
            </a:r>
          </a:p>
          <a:p>
            <a:pPr lvl="1" eaLnBrk="1" hangingPunct="1">
              <a:lnSpc>
                <a:spcPct val="130000"/>
              </a:lnSpc>
            </a:pPr>
            <a:r>
              <a:rPr lang="en-US" altLang="zh-CN" sz="2000" smtClean="0">
                <a:ea typeface="宋体" panose="02010600030101010101" pitchFamily="2" charset="-122"/>
              </a:rPr>
              <a:t>预先计算指示异常的度量值, 在所有聚合级别的数据分析中指导用户</a:t>
            </a:r>
          </a:p>
          <a:p>
            <a:pPr lvl="1" eaLnBrk="1" hangingPunct="1">
              <a:lnSpc>
                <a:spcPct val="130000"/>
              </a:lnSpc>
            </a:pPr>
            <a:r>
              <a:rPr lang="en-US" altLang="zh-CN" sz="2000" smtClean="0">
                <a:ea typeface="宋体" panose="02010600030101010101" pitchFamily="2" charset="-122"/>
              </a:rPr>
              <a:t>例外: 根据统计模型, 与预期价值有显著差异</a:t>
            </a:r>
          </a:p>
          <a:p>
            <a:pPr lvl="1" eaLnBrk="1" hangingPunct="1">
              <a:lnSpc>
                <a:spcPct val="130000"/>
              </a:lnSpc>
            </a:pPr>
            <a:r>
              <a:rPr lang="en-US" altLang="zh-CN" sz="2000" smtClean="0">
                <a:ea typeface="宋体" panose="02010600030101010101" pitchFamily="2" charset="-122"/>
              </a:rPr>
              <a:t>视觉提示 (如背景色) 用于反映每个单元格的异常程度</a:t>
            </a:r>
          </a:p>
          <a:p>
            <a:pPr lvl="1" eaLnBrk="1" hangingPunct="1">
              <a:lnSpc>
                <a:spcPct val="130000"/>
              </a:lnSpc>
            </a:pPr>
            <a:r>
              <a:rPr lang="en-US" altLang="zh-CN" sz="2000" smtClean="0">
                <a:ea typeface="宋体" panose="02010600030101010101" pitchFamily="2" charset="-122"/>
              </a:rPr>
              <a:t>异常指示器的计算 (建模拟合和计算 selfexp、inexp 和 pathexp 值) 可以与多维数据集构造重叠</a:t>
            </a:r>
          </a:p>
          <a:p>
            <a:pPr eaLnBrk="1" hangingPunct="1"/>
            <a:endParaRPr lang="zh-CN" altLang="en-US" sz="2000" smtClean="0">
              <a:ea typeface="宋体" panose="02010600030101010101" pitchFamily="2" charset="-122"/>
            </a:endParaRPr>
          </a:p>
        </p:txBody>
      </p:sp>
    </p:spTree>
  </p:cSld>
  <p:clrMapOvr>
    <a:masterClrMapping/>
  </p:clrMapOvr>
  <p:transition>
    <p:wipe dir="d"/>
  </p:transition>
</p:sld>
</file>

<file path=ppt/slides/slide10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7500" y="393700"/>
            <a:ext cx="8442325" cy="533400"/>
          </a:xfrm>
          <a:noFill/>
        </p:spPr>
        <p:txBody>
          <a:bodyPr lIns="92075" tIns="46038" rIns="92075" bIns="46038"/>
          <a:lstStyle/>
          <a:p>
            <a:pPr eaLnBrk="1" hangingPunct="1"/>
            <a:r>
              <a:rPr lang="en-US" altLang="zh-CN" smtClean="0">
                <a:ea typeface="宋体" panose="02010600030101010101" pitchFamily="2" charset="-122"/>
              </a:rPr>
              <a:t>示例: 发现驱动的数据多维数据集</a:t>
            </a:r>
          </a:p>
        </p:txBody>
      </p:sp>
      <p:pic>
        <p:nvPicPr>
          <p:cNvPr id="106499" name="Picture 3" descr="d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182688"/>
            <a:ext cx="87836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4" descr="d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2506663"/>
            <a:ext cx="87915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Picture 5" descr="dd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4703763"/>
            <a:ext cx="8797925"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 Box 6"/>
          <p:cNvSpPr txBox="1">
            <a:spLocks noChangeArrowheads="1"/>
          </p:cNvSpPr>
          <p:nvPr/>
        </p:nvSpPr>
        <p:spPr bwMode="auto">
          <a:xfrm>
            <a:off x="2482850" y="1092200"/>
            <a:ext cx="535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000" b="0">
                <a:latin typeface="Tahoma" panose="020B0604030504040204" pitchFamily="34" charset="0"/>
                <a:ea typeface="宋体" panose="02010600030101010101" pitchFamily="2" charset="-122"/>
              </a:rPr>
              <a:t>自食其力: 背景色;收入: 保证金;</a:t>
            </a:r>
          </a:p>
          <a:p>
            <a:pPr algn="l" eaLnBrk="1" hangingPunct="1">
              <a:spcBef>
                <a:spcPct val="0"/>
              </a:spcBef>
            </a:pPr>
            <a:r>
              <a:rPr lang="en-US" altLang="zh-CN" sz="2000" b="0">
                <a:latin typeface="Tahoma" panose="020B0604030504040204" pitchFamily="34" charset="0"/>
                <a:ea typeface="宋体" panose="02010600030101010101" pitchFamily="2" charset="-122"/>
              </a:rPr>
              <a:t>路径: 哪种路径会导致异常？</a:t>
            </a:r>
          </a:p>
        </p:txBody>
      </p:sp>
    </p:spTree>
  </p:cSld>
  <p:clrMapOvr>
    <a:masterClrMapping/>
  </p:clrMapOvr>
  <p:transition>
    <p:wipe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19088" y="304800"/>
            <a:ext cx="8367712"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107523" name="Rectangle 3"/>
          <p:cNvSpPr>
            <a:spLocks noGrp="1" noChangeArrowheads="1"/>
          </p:cNvSpPr>
          <p:nvPr>
            <p:ph type="body" idx="1"/>
          </p:nvPr>
        </p:nvSpPr>
        <p:spPr>
          <a:xfrm>
            <a:off x="625475" y="1516063"/>
            <a:ext cx="8077200" cy="4495800"/>
          </a:xfrm>
          <a:noFill/>
        </p:spPr>
        <p:txBody>
          <a:bodyPr lIns="92075" tIns="46038" rIns="92075" bIns="46038"/>
          <a:lstStyle/>
          <a:p>
            <a:pPr eaLnBrk="1" hangingPunct="1">
              <a:lnSpc>
                <a:spcPct val="170000"/>
              </a:lnSpc>
            </a:pPr>
            <a:r>
              <a:rPr lang="en-US" altLang="zh-CN" sz="2400" smtClean="0">
                <a:ea typeface="宋体" panose="02010600030101010101" pitchFamily="2" charset="-122"/>
              </a:rPr>
              <a:t>什么是数据仓库？</a:t>
            </a:r>
          </a:p>
          <a:p>
            <a:pPr eaLnBrk="1" hangingPunct="1">
              <a:lnSpc>
                <a:spcPct val="170000"/>
              </a:lnSpc>
            </a:pPr>
            <a:r>
              <a:rPr lang="en-US" altLang="zh-CN" sz="2400" smtClean="0">
                <a:ea typeface="宋体" panose="02010600030101010101" pitchFamily="2" charset="-122"/>
              </a:rPr>
              <a:t>多维数据模型</a:t>
            </a:r>
          </a:p>
          <a:p>
            <a:pPr eaLnBrk="1" hangingPunct="1">
              <a:lnSpc>
                <a:spcPct val="170000"/>
              </a:lnSpc>
            </a:pPr>
            <a:r>
              <a:rPr lang="en-US" altLang="zh-CN" sz="2400" smtClean="0">
                <a:ea typeface="宋体" panose="02010600030101010101" pitchFamily="2" charset="-122"/>
              </a:rPr>
              <a:t>数据仓库体系结构</a:t>
            </a:r>
          </a:p>
          <a:p>
            <a:pPr eaLnBrk="1" hangingPunct="1">
              <a:lnSpc>
                <a:spcPct val="170000"/>
              </a:lnSpc>
            </a:pPr>
            <a:r>
              <a:rPr lang="en-US" altLang="zh-CN" sz="2400" smtClean="0">
                <a:ea typeface="宋体" panose="02010600030101010101" pitchFamily="2" charset="-122"/>
              </a:rPr>
              <a:t>数据仓库实施</a:t>
            </a:r>
          </a:p>
          <a:p>
            <a:pPr eaLnBrk="1" hangingPunct="1">
              <a:lnSpc>
                <a:spcPct val="170000"/>
              </a:lnSpc>
            </a:pPr>
            <a:r>
              <a:rPr lang="en-US" altLang="zh-CN" sz="2400" smtClean="0">
                <a:ea typeface="宋体" panose="02010600030101010101" pitchFamily="2" charset="-122"/>
              </a:rPr>
              <a:t>数据立方体技术的进一步发展</a:t>
            </a:r>
          </a:p>
          <a:p>
            <a:pPr eaLnBrk="1" hangingPunct="1">
              <a:lnSpc>
                <a:spcPct val="170000"/>
              </a:lnSpc>
            </a:pPr>
            <a:r>
              <a:rPr lang="en-US" altLang="zh-CN" sz="2400" smtClean="0">
                <a:solidFill>
                  <a:schemeClr val="hlink"/>
                </a:solidFill>
                <a:ea typeface="宋体" panose="02010600030101010101" pitchFamily="2" charset="-122"/>
              </a:rPr>
              <a:t>从数据仓库到数据挖掘</a:t>
            </a:r>
          </a:p>
        </p:txBody>
      </p:sp>
    </p:spTree>
  </p:cSld>
  <p:clrMapOvr>
    <a:masterClrMapping/>
  </p:clrMapOvr>
  <p:transition>
    <p:wipe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p:spPr>
        <p:txBody>
          <a:bodyPr lIns="92075" tIns="46038" rIns="92075" bIns="46038"/>
          <a:lstStyle/>
          <a:p>
            <a:pPr eaLnBrk="1" hangingPunct="1"/>
            <a:r>
              <a:rPr lang="en-US" altLang="zh-CN" sz="3200" smtClean="0">
                <a:ea typeface="宋体" panose="02010600030101010101" pitchFamily="2" charset="-122"/>
              </a:rPr>
              <a:t>数据仓库的使用</a:t>
            </a:r>
          </a:p>
        </p:txBody>
      </p:sp>
      <p:sp>
        <p:nvSpPr>
          <p:cNvPr id="108547" name="Rectangle 3"/>
          <p:cNvSpPr>
            <a:spLocks noGrp="1" noChangeArrowheads="1"/>
          </p:cNvSpPr>
          <p:nvPr>
            <p:ph type="body" idx="1"/>
          </p:nvPr>
        </p:nvSpPr>
        <p:spPr>
          <a:xfrm>
            <a:off x="460375" y="1331913"/>
            <a:ext cx="8315325" cy="4926012"/>
          </a:xfrm>
          <a:noFill/>
        </p:spPr>
        <p:txBody>
          <a:bodyPr lIns="92075" tIns="46038" rIns="92075" bIns="46038"/>
          <a:lstStyle/>
          <a:p>
            <a:pPr eaLnBrk="1" hangingPunct="1"/>
            <a:r>
              <a:rPr lang="en-US" altLang="zh-CN" sz="2000" smtClean="0">
                <a:ea typeface="宋体" panose="02010600030101010101" pitchFamily="2" charset="-122"/>
              </a:rPr>
              <a:t>三种数据仓库应用程序</a:t>
            </a:r>
          </a:p>
          <a:p>
            <a:pPr lvl="1" eaLnBrk="1" hangingPunct="1"/>
            <a:r>
              <a:rPr lang="en-US" altLang="zh-CN" sz="2000" smtClean="0">
                <a:solidFill>
                  <a:schemeClr val="hlink"/>
                </a:solidFill>
                <a:ea typeface="宋体" panose="02010600030101010101" pitchFamily="2" charset="-122"/>
              </a:rPr>
              <a:t>信息处理</a:t>
            </a:r>
            <a:endParaRPr lang="en-US" altLang="zh-CN" sz="2400" smtClean="0">
              <a:solidFill>
                <a:schemeClr val="hlink"/>
              </a:solidFill>
              <a:ea typeface="宋体" panose="02010600030101010101" pitchFamily="2" charset="-122"/>
            </a:endParaRPr>
          </a:p>
          <a:p>
            <a:pPr lvl="2" eaLnBrk="1" hangingPunct="1"/>
            <a:r>
              <a:rPr lang="en-US" altLang="zh-CN" sz="2000" smtClean="0">
                <a:ea typeface="宋体" panose="02010600030101010101" pitchFamily="2" charset="-122"/>
              </a:rPr>
              <a:t>支持使用交叉、表格、图表和图形进行查询、基本统计分析和报告</a:t>
            </a:r>
          </a:p>
          <a:p>
            <a:pPr lvl="1" eaLnBrk="1" hangingPunct="1"/>
            <a:r>
              <a:rPr lang="en-US" altLang="zh-CN" sz="2000" smtClean="0">
                <a:solidFill>
                  <a:schemeClr val="hlink"/>
                </a:solidFill>
                <a:ea typeface="宋体" panose="02010600030101010101" pitchFamily="2" charset="-122"/>
              </a:rPr>
              <a:t>分析处理</a:t>
            </a:r>
          </a:p>
          <a:p>
            <a:pPr lvl="2" eaLnBrk="1" hangingPunct="1"/>
            <a:r>
              <a:rPr lang="en-US" altLang="zh-CN" sz="2000" smtClean="0">
                <a:ea typeface="宋体" panose="02010600030101010101" pitchFamily="2" charset="-122"/>
              </a:rPr>
              <a:t>数据仓库数据的多维分析</a:t>
            </a:r>
          </a:p>
          <a:p>
            <a:pPr lvl="2" eaLnBrk="1" hangingPunct="1"/>
            <a:r>
              <a:rPr lang="en-US" altLang="zh-CN" sz="2000" smtClean="0">
                <a:ea typeface="宋体" panose="02010600030101010101" pitchFamily="2" charset="-122"/>
              </a:rPr>
              <a:t>支持基本的 olap 操作、切片、钻孔、旋转</a:t>
            </a:r>
          </a:p>
          <a:p>
            <a:pPr lvl="1" eaLnBrk="1" hangingPunct="1"/>
            <a:r>
              <a:rPr lang="en-US" altLang="zh-CN" sz="2000" smtClean="0">
                <a:solidFill>
                  <a:schemeClr val="hlink"/>
                </a:solidFill>
                <a:ea typeface="宋体" panose="02010600030101010101" pitchFamily="2" charset="-122"/>
              </a:rPr>
              <a:t>数据挖掘</a:t>
            </a:r>
          </a:p>
          <a:p>
            <a:pPr lvl="2" eaLnBrk="1" hangingPunct="1"/>
            <a:r>
              <a:rPr lang="en-US" altLang="zh-CN" sz="2000" smtClean="0">
                <a:ea typeface="宋体" panose="02010600030101010101" pitchFamily="2" charset="-122"/>
              </a:rPr>
              <a:t>从隐藏模式中发现知识</a:t>
            </a:r>
          </a:p>
          <a:p>
            <a:pPr lvl="2" eaLnBrk="1" hangingPunct="1"/>
            <a:r>
              <a:rPr lang="en-US" altLang="zh-CN" sz="2000" smtClean="0">
                <a:ea typeface="宋体" panose="02010600030101010101" pitchFamily="2" charset="-122"/>
              </a:rPr>
              <a:t>支持关联、构建分析模型、执行分类和预测, 以及使用可视化工具呈现挖掘结果。</a:t>
            </a:r>
          </a:p>
          <a:p>
            <a:pPr eaLnBrk="1" hangingPunct="1"/>
            <a:r>
              <a:rPr lang="en-US" altLang="zh-CN" sz="2000" smtClean="0">
                <a:ea typeface="宋体" panose="02010600030101010101" pitchFamily="2" charset="-122"/>
              </a:rPr>
              <a:t>三个任务之间的差异</a:t>
            </a:r>
          </a:p>
        </p:txBody>
      </p:sp>
    </p:spTree>
  </p:cSld>
  <p:clrMapOvr>
    <a:masterClrMapping/>
  </p:clrMapOvr>
  <p:transition>
    <p:wipe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22275" y="195263"/>
            <a:ext cx="8275638" cy="935037"/>
          </a:xfrm>
        </p:spPr>
        <p:txBody>
          <a:bodyPr/>
          <a:lstStyle/>
          <a:p>
            <a:pPr eaLnBrk="1" hangingPunct="1"/>
            <a:r>
              <a:rPr lang="en-US" altLang="zh-CN" sz="2400" smtClean="0">
                <a:ea typeface="宋体" panose="02010600030101010101" pitchFamily="2" charset="-122"/>
              </a:rPr>
              <a:t>从在线分析处理到在线分析采矿 (olam)</a:t>
            </a:r>
            <a:endParaRPr lang="en-US" altLang="zh-CN" smtClean="0">
              <a:ea typeface="宋体" panose="02010600030101010101" pitchFamily="2" charset="-122"/>
            </a:endParaRPr>
          </a:p>
        </p:txBody>
      </p:sp>
      <p:sp>
        <p:nvSpPr>
          <p:cNvPr id="109571" name="Rectangle 3"/>
          <p:cNvSpPr>
            <a:spLocks noGrp="1" noChangeArrowheads="1"/>
          </p:cNvSpPr>
          <p:nvPr>
            <p:ph type="body" idx="1"/>
          </p:nvPr>
        </p:nvSpPr>
        <p:spPr>
          <a:xfrm>
            <a:off x="549275" y="1416050"/>
            <a:ext cx="8077200" cy="4800600"/>
          </a:xfrm>
        </p:spPr>
        <p:txBody>
          <a:bodyPr/>
          <a:lstStyle/>
          <a:p>
            <a:pPr eaLnBrk="1" hangingPunct="1">
              <a:lnSpc>
                <a:spcPct val="100000"/>
              </a:lnSpc>
            </a:pPr>
            <a:r>
              <a:rPr lang="en-US" altLang="zh-CN" sz="2400" smtClean="0">
                <a:ea typeface="宋体" panose="02010600030101010101" pitchFamily="2" charset="-122"/>
              </a:rPr>
              <a:t>为什么选择在线分析挖掘？</a:t>
            </a:r>
          </a:p>
          <a:p>
            <a:pPr lvl="1" eaLnBrk="1" hangingPunct="1">
              <a:lnSpc>
                <a:spcPct val="100000"/>
              </a:lnSpc>
            </a:pPr>
            <a:r>
              <a:rPr lang="en-US" altLang="zh-CN" sz="2400" smtClean="0">
                <a:ea typeface="宋体" panose="02010600030101010101" pitchFamily="2" charset="-122"/>
              </a:rPr>
              <a:t>数据仓库中的高质量数据</a:t>
            </a:r>
          </a:p>
          <a:p>
            <a:pPr lvl="2" eaLnBrk="1" hangingPunct="1">
              <a:lnSpc>
                <a:spcPct val="100000"/>
              </a:lnSpc>
            </a:pPr>
            <a:r>
              <a:rPr lang="en-US" altLang="zh-CN" smtClean="0">
                <a:ea typeface="宋体" panose="02010600030101010101" pitchFamily="2" charset="-122"/>
              </a:rPr>
              <a:t>dw 包含集成的、一致的、经过清理的数据</a:t>
            </a:r>
          </a:p>
          <a:p>
            <a:pPr lvl="1" eaLnBrk="1" hangingPunct="1">
              <a:lnSpc>
                <a:spcPct val="100000"/>
              </a:lnSpc>
            </a:pPr>
            <a:r>
              <a:rPr lang="en-US" altLang="zh-CN" sz="2400" smtClean="0">
                <a:ea typeface="宋体" panose="02010600030101010101" pitchFamily="2" charset="-122"/>
              </a:rPr>
              <a:t>数据仓库周围的可用信息处理结构</a:t>
            </a:r>
          </a:p>
          <a:p>
            <a:pPr lvl="2" eaLnBrk="1" hangingPunct="1">
              <a:lnSpc>
                <a:spcPct val="100000"/>
              </a:lnSpc>
            </a:pPr>
            <a:r>
              <a:rPr lang="en-US" altLang="zh-CN" smtClean="0">
                <a:ea typeface="宋体" panose="02010600030101010101" pitchFamily="2" charset="-122"/>
              </a:rPr>
              <a:t>odbc、oledb、web 访问、服务设施、报告和 olap 工具</a:t>
            </a:r>
          </a:p>
          <a:p>
            <a:pPr lvl="1" eaLnBrk="1" hangingPunct="1">
              <a:lnSpc>
                <a:spcPct val="100000"/>
              </a:lnSpc>
            </a:pPr>
            <a:r>
              <a:rPr lang="en-US" altLang="zh-CN" sz="2400" smtClean="0">
                <a:ea typeface="宋体" panose="02010600030101010101" pitchFamily="2" charset="-122"/>
              </a:rPr>
              <a:t>基于 olap 的探索性数据分析</a:t>
            </a:r>
          </a:p>
          <a:p>
            <a:pPr lvl="2" eaLnBrk="1" hangingPunct="1">
              <a:lnSpc>
                <a:spcPct val="100000"/>
              </a:lnSpc>
            </a:pPr>
            <a:r>
              <a:rPr lang="en-US" altLang="zh-CN" smtClean="0">
                <a:ea typeface="宋体" panose="02010600030101010101" pitchFamily="2" charset="-122"/>
              </a:rPr>
              <a:t>采矿用钻孔、切屑、旋转等。</a:t>
            </a:r>
          </a:p>
          <a:p>
            <a:pPr lvl="1" eaLnBrk="1" hangingPunct="1">
              <a:lnSpc>
                <a:spcPct val="100000"/>
              </a:lnSpc>
            </a:pPr>
            <a:r>
              <a:rPr lang="en-US" altLang="zh-CN" sz="2400" smtClean="0">
                <a:ea typeface="宋体" panose="02010600030101010101" pitchFamily="2" charset="-122"/>
              </a:rPr>
              <a:t>数据挖掘功能的在线选择</a:t>
            </a:r>
          </a:p>
          <a:p>
            <a:pPr lvl="2" eaLnBrk="1" hangingPunct="1">
              <a:lnSpc>
                <a:spcPct val="100000"/>
              </a:lnSpc>
            </a:pPr>
            <a:r>
              <a:rPr lang="en-US" altLang="zh-CN" smtClean="0">
                <a:ea typeface="宋体" panose="02010600030101010101" pitchFamily="2" charset="-122"/>
              </a:rPr>
              <a:t>集成和交换多个挖掘功能、算法和任务</a:t>
            </a:r>
          </a:p>
        </p:txBody>
      </p:sp>
    </p:spTree>
  </p:cSld>
  <p:clrMapOvr>
    <a:masterClrMapping/>
  </p:clrMapOvr>
  <p:transition>
    <p:wipe dir="d"/>
  </p:transition>
</p:sld>
</file>

<file path=ppt/slides/slide10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79450" y="433388"/>
            <a:ext cx="7467600" cy="533400"/>
          </a:xfrm>
          <a:noFill/>
        </p:spPr>
        <p:txBody>
          <a:bodyPr lIns="92075" tIns="46038" rIns="92075" bIns="46038" anchor="ctr"/>
          <a:lstStyle/>
          <a:p>
            <a:pPr algn="ctr" eaLnBrk="1" hangingPunct="1"/>
            <a:r>
              <a:rPr lang="en-US" altLang="zh-CN" sz="3200" smtClean="0">
                <a:ea typeface="宋体" panose="02010600030101010101" pitchFamily="2" charset="-122"/>
              </a:rPr>
              <a:t>an olam 体系结构</a:t>
            </a:r>
            <a:endParaRPr lang="en-US" altLang="zh-CN" sz="3200" b="1" smtClean="0">
              <a:ea typeface="宋体" panose="02010600030101010101" pitchFamily="2" charset="-122"/>
            </a:endParaRPr>
          </a:p>
        </p:txBody>
      </p:sp>
      <p:sp>
        <p:nvSpPr>
          <p:cNvPr id="110595" name="Text Box 49"/>
          <p:cNvSpPr txBox="1">
            <a:spLocks noChangeArrowheads="1"/>
          </p:cNvSpPr>
          <p:nvPr/>
        </p:nvSpPr>
        <p:spPr bwMode="auto">
          <a:xfrm>
            <a:off x="7239000" y="2752725"/>
            <a:ext cx="1905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u="sng">
                <a:ea typeface="宋体" panose="02010600030101010101" pitchFamily="2" charset="-122"/>
              </a:rPr>
              <a:t>第3层</a:t>
            </a:r>
          </a:p>
          <a:p>
            <a:pPr>
              <a:spcBef>
                <a:spcPct val="50000"/>
              </a:spcBef>
            </a:pPr>
            <a:r>
              <a:rPr lang="en-US" altLang="zh-CN" sz="2000">
                <a:ea typeface="宋体" panose="02010600030101010101" pitchFamily="2" charset="-122"/>
              </a:rPr>
              <a:t>olap/olam</a:t>
            </a:r>
          </a:p>
        </p:txBody>
      </p:sp>
      <p:sp>
        <p:nvSpPr>
          <p:cNvPr id="110596" name="Text Box 50"/>
          <p:cNvSpPr txBox="1">
            <a:spLocks noChangeArrowheads="1"/>
          </p:cNvSpPr>
          <p:nvPr/>
        </p:nvSpPr>
        <p:spPr bwMode="auto">
          <a:xfrm>
            <a:off x="7239000" y="3981450"/>
            <a:ext cx="1905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u="sng">
                <a:ea typeface="宋体" panose="02010600030101010101" pitchFamily="2" charset="-122"/>
              </a:rPr>
              <a:t>第2层</a:t>
            </a:r>
          </a:p>
          <a:p>
            <a:pPr>
              <a:spcBef>
                <a:spcPct val="50000"/>
              </a:spcBef>
            </a:pPr>
            <a:r>
              <a:rPr lang="en-US" altLang="zh-CN" sz="2000">
                <a:ea typeface="宋体" panose="02010600030101010101" pitchFamily="2" charset="-122"/>
              </a:rPr>
              <a:t>mddb</a:t>
            </a:r>
          </a:p>
        </p:txBody>
      </p:sp>
      <p:sp>
        <p:nvSpPr>
          <p:cNvPr id="110597" name="Text Box 51"/>
          <p:cNvSpPr txBox="1">
            <a:spLocks noChangeArrowheads="1"/>
          </p:cNvSpPr>
          <p:nvPr/>
        </p:nvSpPr>
        <p:spPr bwMode="auto">
          <a:xfrm>
            <a:off x="7239000" y="5207000"/>
            <a:ext cx="1905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u="sng">
                <a:ea typeface="宋体" panose="02010600030101010101" pitchFamily="2" charset="-122"/>
              </a:rPr>
              <a:t>第1层</a:t>
            </a:r>
          </a:p>
          <a:p>
            <a:pPr>
              <a:spcBef>
                <a:spcPct val="50000"/>
              </a:spcBef>
            </a:pPr>
            <a:r>
              <a:rPr lang="en-US" altLang="zh-CN" sz="2000">
                <a:ea typeface="宋体" panose="02010600030101010101" pitchFamily="2" charset="-122"/>
              </a:rPr>
              <a:t>数据存储库</a:t>
            </a:r>
          </a:p>
        </p:txBody>
      </p:sp>
      <p:sp>
        <p:nvSpPr>
          <p:cNvPr id="110598" name="Text Box 52"/>
          <p:cNvSpPr txBox="1">
            <a:spLocks noChangeArrowheads="1"/>
          </p:cNvSpPr>
          <p:nvPr/>
        </p:nvSpPr>
        <p:spPr bwMode="auto">
          <a:xfrm>
            <a:off x="7239000" y="1314450"/>
            <a:ext cx="1905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u="sng">
                <a:ea typeface="宋体" panose="02010600030101010101" pitchFamily="2" charset="-122"/>
              </a:rPr>
              <a:t>第4层</a:t>
            </a:r>
          </a:p>
          <a:p>
            <a:pPr>
              <a:spcBef>
                <a:spcPct val="50000"/>
              </a:spcBef>
            </a:pPr>
            <a:r>
              <a:rPr lang="en-US" altLang="zh-CN" sz="2000">
                <a:ea typeface="宋体" panose="02010600030101010101" pitchFamily="2" charset="-122"/>
              </a:rPr>
              <a:t>用户界面</a:t>
            </a:r>
          </a:p>
        </p:txBody>
      </p:sp>
      <p:grpSp>
        <p:nvGrpSpPr>
          <p:cNvPr id="110599" name="Group 70"/>
          <p:cNvGrpSpPr>
            <a:grpSpLocks/>
          </p:cNvGrpSpPr>
          <p:nvPr/>
        </p:nvGrpSpPr>
        <p:grpSpPr bwMode="auto">
          <a:xfrm>
            <a:off x="473075" y="1330325"/>
            <a:ext cx="8670925" cy="5126038"/>
            <a:chOff x="144" y="528"/>
            <a:chExt cx="5424" cy="3792"/>
          </a:xfrm>
        </p:grpSpPr>
        <p:sp>
          <p:nvSpPr>
            <p:cNvPr id="110600" name="Oval 3"/>
            <p:cNvSpPr>
              <a:spLocks noChangeArrowheads="1"/>
            </p:cNvSpPr>
            <p:nvPr/>
          </p:nvSpPr>
          <p:spPr bwMode="auto">
            <a:xfrm>
              <a:off x="3600" y="2832"/>
              <a:ext cx="432" cy="144"/>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1" name="Oval 4"/>
            <p:cNvSpPr>
              <a:spLocks noChangeArrowheads="1"/>
            </p:cNvSpPr>
            <p:nvPr/>
          </p:nvSpPr>
          <p:spPr bwMode="auto">
            <a:xfrm>
              <a:off x="3600" y="2592"/>
              <a:ext cx="432" cy="96"/>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2" name="Rectangle 5"/>
            <p:cNvSpPr>
              <a:spLocks noChangeArrowheads="1"/>
            </p:cNvSpPr>
            <p:nvPr/>
          </p:nvSpPr>
          <p:spPr bwMode="auto">
            <a:xfrm>
              <a:off x="3600" y="2640"/>
              <a:ext cx="432" cy="256"/>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3" name="Rectangle 6"/>
            <p:cNvSpPr>
              <a:spLocks noChangeArrowheads="1"/>
            </p:cNvSpPr>
            <p:nvPr/>
          </p:nvSpPr>
          <p:spPr bwMode="auto">
            <a:xfrm>
              <a:off x="2112" y="2448"/>
              <a:ext cx="720" cy="672"/>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4" name="Rectangle 7"/>
            <p:cNvSpPr>
              <a:spLocks noChangeArrowheads="1"/>
            </p:cNvSpPr>
            <p:nvPr/>
          </p:nvSpPr>
          <p:spPr bwMode="auto">
            <a:xfrm>
              <a:off x="1248" y="3648"/>
              <a:ext cx="576" cy="52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5" name="Oval 8"/>
            <p:cNvSpPr>
              <a:spLocks noChangeArrowheads="1"/>
            </p:cNvSpPr>
            <p:nvPr/>
          </p:nvSpPr>
          <p:spPr bwMode="auto">
            <a:xfrm>
              <a:off x="1248" y="3552"/>
              <a:ext cx="576" cy="24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6" name="Oval 9"/>
            <p:cNvSpPr>
              <a:spLocks noChangeArrowheads="1"/>
            </p:cNvSpPr>
            <p:nvPr/>
          </p:nvSpPr>
          <p:spPr bwMode="auto">
            <a:xfrm>
              <a:off x="3120" y="4080"/>
              <a:ext cx="816" cy="24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7" name="Rectangle 10"/>
            <p:cNvSpPr>
              <a:spLocks noChangeArrowheads="1"/>
            </p:cNvSpPr>
            <p:nvPr/>
          </p:nvSpPr>
          <p:spPr bwMode="auto">
            <a:xfrm>
              <a:off x="3120" y="3648"/>
              <a:ext cx="816" cy="52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8" name="Oval 11"/>
            <p:cNvSpPr>
              <a:spLocks noChangeArrowheads="1"/>
            </p:cNvSpPr>
            <p:nvPr/>
          </p:nvSpPr>
          <p:spPr bwMode="auto">
            <a:xfrm>
              <a:off x="3120" y="3552"/>
              <a:ext cx="816" cy="192"/>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09" name="Text Box 12"/>
            <p:cNvSpPr txBox="1">
              <a:spLocks noChangeArrowheads="1"/>
            </p:cNvSpPr>
            <p:nvPr/>
          </p:nvSpPr>
          <p:spPr bwMode="auto">
            <a:xfrm>
              <a:off x="3072" y="3695"/>
              <a:ext cx="91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a:ea typeface="宋体" panose="02010600030101010101" pitchFamily="2" charset="-122"/>
                </a:rPr>
                <a:t>数据</a:t>
              </a:r>
            </a:p>
            <a:p>
              <a:pPr>
                <a:spcBef>
                  <a:spcPct val="0"/>
                </a:spcBef>
              </a:pPr>
              <a:r>
                <a:rPr lang="en-US" altLang="zh-CN" sz="2000">
                  <a:ea typeface="宋体" panose="02010600030101010101" pitchFamily="2" charset="-122"/>
                </a:rPr>
                <a:t>仓库</a:t>
              </a:r>
            </a:p>
          </p:txBody>
        </p:sp>
        <p:sp>
          <p:nvSpPr>
            <p:cNvPr id="110610" name="Text Box 13"/>
            <p:cNvSpPr txBox="1">
              <a:spLocks noChangeArrowheads="1"/>
            </p:cNvSpPr>
            <p:nvPr/>
          </p:nvSpPr>
          <p:spPr bwMode="auto">
            <a:xfrm>
              <a:off x="3504" y="2929"/>
              <a:ext cx="84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元数据</a:t>
              </a:r>
            </a:p>
          </p:txBody>
        </p:sp>
        <p:sp>
          <p:nvSpPr>
            <p:cNvPr id="110611" name="Text Box 14"/>
            <p:cNvSpPr txBox="1">
              <a:spLocks noChangeArrowheads="1"/>
            </p:cNvSpPr>
            <p:nvPr/>
          </p:nvSpPr>
          <p:spPr bwMode="auto">
            <a:xfrm>
              <a:off x="2112" y="2591"/>
              <a:ext cx="7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mddb</a:t>
              </a:r>
            </a:p>
          </p:txBody>
        </p:sp>
        <p:sp>
          <p:nvSpPr>
            <p:cNvPr id="110612" name="Line 15"/>
            <p:cNvSpPr>
              <a:spLocks noChangeShapeType="1"/>
            </p:cNvSpPr>
            <p:nvPr/>
          </p:nvSpPr>
          <p:spPr bwMode="auto">
            <a:xfrm flipV="1">
              <a:off x="2976" y="2736"/>
              <a:ext cx="528" cy="144"/>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13" name="Rectangle 16"/>
            <p:cNvSpPr>
              <a:spLocks noChangeArrowheads="1"/>
            </p:cNvSpPr>
            <p:nvPr/>
          </p:nvSpPr>
          <p:spPr bwMode="auto">
            <a:xfrm>
              <a:off x="720" y="1056"/>
              <a:ext cx="3600" cy="4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14" name="Rectangle 17"/>
            <p:cNvSpPr>
              <a:spLocks noChangeArrowheads="1"/>
            </p:cNvSpPr>
            <p:nvPr/>
          </p:nvSpPr>
          <p:spPr bwMode="auto">
            <a:xfrm>
              <a:off x="768" y="2208"/>
              <a:ext cx="3600" cy="4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15" name="Rectangle 18"/>
            <p:cNvSpPr>
              <a:spLocks noChangeArrowheads="1"/>
            </p:cNvSpPr>
            <p:nvPr/>
          </p:nvSpPr>
          <p:spPr bwMode="auto">
            <a:xfrm>
              <a:off x="336" y="1296"/>
              <a:ext cx="1584" cy="672"/>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a:ea typeface="宋体" panose="02010600030101010101" pitchFamily="2" charset="-122"/>
                </a:rPr>
                <a:t>Olam</a:t>
              </a:r>
            </a:p>
            <a:p>
              <a:pPr>
                <a:spcBef>
                  <a:spcPct val="0"/>
                </a:spcBef>
              </a:pPr>
              <a:r>
                <a:rPr lang="en-US" altLang="zh-CN">
                  <a:ea typeface="宋体" panose="02010600030101010101" pitchFamily="2" charset="-122"/>
                </a:rPr>
                <a:t>发动机</a:t>
              </a:r>
              <a:endParaRPr lang="en-US" altLang="zh-CN" sz="1800" b="0">
                <a:ea typeface="宋体" panose="02010600030101010101" pitchFamily="2" charset="-122"/>
              </a:endParaRPr>
            </a:p>
          </p:txBody>
        </p:sp>
        <p:sp>
          <p:nvSpPr>
            <p:cNvPr id="110616" name="Rectangle 19"/>
            <p:cNvSpPr>
              <a:spLocks noChangeArrowheads="1"/>
            </p:cNvSpPr>
            <p:nvPr/>
          </p:nvSpPr>
          <p:spPr bwMode="auto">
            <a:xfrm>
              <a:off x="3072" y="1296"/>
              <a:ext cx="1584" cy="672"/>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a:ea typeface="宋体" panose="02010600030101010101" pitchFamily="2" charset="-122"/>
                </a:rPr>
                <a:t>Olap</a:t>
              </a:r>
            </a:p>
            <a:p>
              <a:pPr>
                <a:spcBef>
                  <a:spcPct val="0"/>
                </a:spcBef>
              </a:pPr>
              <a:r>
                <a:rPr lang="en-US" altLang="zh-CN">
                  <a:ea typeface="宋体" panose="02010600030101010101" pitchFamily="2" charset="-122"/>
                </a:rPr>
                <a:t>发动机</a:t>
              </a:r>
            </a:p>
          </p:txBody>
        </p:sp>
        <p:sp>
          <p:nvSpPr>
            <p:cNvPr id="110617" name="Line 20"/>
            <p:cNvSpPr>
              <a:spLocks noChangeShapeType="1"/>
            </p:cNvSpPr>
            <p:nvPr/>
          </p:nvSpPr>
          <p:spPr bwMode="auto">
            <a:xfrm flipH="1" flipV="1">
              <a:off x="1488" y="2304"/>
              <a:ext cx="576"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18" name="Line 21"/>
            <p:cNvSpPr>
              <a:spLocks noChangeShapeType="1"/>
            </p:cNvSpPr>
            <p:nvPr/>
          </p:nvSpPr>
          <p:spPr bwMode="auto">
            <a:xfrm flipH="1" flipV="1">
              <a:off x="1344" y="2400"/>
              <a:ext cx="672" cy="3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19" name="Line 22"/>
            <p:cNvSpPr>
              <a:spLocks noChangeShapeType="1"/>
            </p:cNvSpPr>
            <p:nvPr/>
          </p:nvSpPr>
          <p:spPr bwMode="auto">
            <a:xfrm flipV="1">
              <a:off x="3072" y="2304"/>
              <a:ext cx="384" cy="24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0" name="Line 23"/>
            <p:cNvSpPr>
              <a:spLocks noChangeShapeType="1"/>
            </p:cNvSpPr>
            <p:nvPr/>
          </p:nvSpPr>
          <p:spPr bwMode="auto">
            <a:xfrm flipV="1">
              <a:off x="3120" y="2304"/>
              <a:ext cx="624" cy="384"/>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1" name="Line 24"/>
            <p:cNvSpPr>
              <a:spLocks noChangeShapeType="1"/>
            </p:cNvSpPr>
            <p:nvPr/>
          </p:nvSpPr>
          <p:spPr bwMode="auto">
            <a:xfrm>
              <a:off x="1008" y="1968"/>
              <a:ext cx="1" cy="192"/>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2" name="Line 25"/>
            <p:cNvSpPr>
              <a:spLocks noChangeShapeType="1"/>
            </p:cNvSpPr>
            <p:nvPr/>
          </p:nvSpPr>
          <p:spPr bwMode="auto">
            <a:xfrm>
              <a:off x="1344" y="1968"/>
              <a:ext cx="1"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3" name="Line 26"/>
            <p:cNvSpPr>
              <a:spLocks noChangeShapeType="1"/>
            </p:cNvSpPr>
            <p:nvPr/>
          </p:nvSpPr>
          <p:spPr bwMode="auto">
            <a:xfrm>
              <a:off x="3696" y="1968"/>
              <a:ext cx="1" cy="192"/>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4" name="Line 27"/>
            <p:cNvSpPr>
              <a:spLocks noChangeShapeType="1"/>
            </p:cNvSpPr>
            <p:nvPr/>
          </p:nvSpPr>
          <p:spPr bwMode="auto">
            <a:xfrm>
              <a:off x="4128" y="1968"/>
              <a:ext cx="1"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5" name="Line 28"/>
            <p:cNvSpPr>
              <a:spLocks noChangeShapeType="1"/>
            </p:cNvSpPr>
            <p:nvPr/>
          </p:nvSpPr>
          <p:spPr bwMode="auto">
            <a:xfrm>
              <a:off x="2016" y="1536"/>
              <a:ext cx="1008"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6" name="Line 29"/>
            <p:cNvSpPr>
              <a:spLocks noChangeShapeType="1"/>
            </p:cNvSpPr>
            <p:nvPr/>
          </p:nvSpPr>
          <p:spPr bwMode="auto">
            <a:xfrm>
              <a:off x="2016" y="1728"/>
              <a:ext cx="1008" cy="1"/>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7" name="Line 30"/>
            <p:cNvSpPr>
              <a:spLocks noChangeShapeType="1"/>
            </p:cNvSpPr>
            <p:nvPr/>
          </p:nvSpPr>
          <p:spPr bwMode="auto">
            <a:xfrm>
              <a:off x="960" y="1104"/>
              <a:ext cx="1" cy="192"/>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8" name="Line 31"/>
            <p:cNvSpPr>
              <a:spLocks noChangeShapeType="1"/>
            </p:cNvSpPr>
            <p:nvPr/>
          </p:nvSpPr>
          <p:spPr bwMode="auto">
            <a:xfrm>
              <a:off x="1392" y="1104"/>
              <a:ext cx="1"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9" name="Line 32"/>
            <p:cNvSpPr>
              <a:spLocks noChangeShapeType="1"/>
            </p:cNvSpPr>
            <p:nvPr/>
          </p:nvSpPr>
          <p:spPr bwMode="auto">
            <a:xfrm>
              <a:off x="3600" y="1104"/>
              <a:ext cx="1"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0" name="Line 33"/>
            <p:cNvSpPr>
              <a:spLocks noChangeShapeType="1"/>
            </p:cNvSpPr>
            <p:nvPr/>
          </p:nvSpPr>
          <p:spPr bwMode="auto">
            <a:xfrm>
              <a:off x="4080" y="1104"/>
              <a:ext cx="1" cy="192"/>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1" name="Text Box 34"/>
            <p:cNvSpPr txBox="1">
              <a:spLocks noChangeArrowheads="1"/>
            </p:cNvSpPr>
            <p:nvPr/>
          </p:nvSpPr>
          <p:spPr bwMode="auto">
            <a:xfrm>
              <a:off x="1824" y="1056"/>
              <a:ext cx="12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用户 gui api</a:t>
              </a:r>
            </a:p>
          </p:txBody>
        </p:sp>
        <p:sp>
          <p:nvSpPr>
            <p:cNvPr id="110632" name="Rectangle 35"/>
            <p:cNvSpPr>
              <a:spLocks noChangeArrowheads="1"/>
            </p:cNvSpPr>
            <p:nvPr/>
          </p:nvSpPr>
          <p:spPr bwMode="auto">
            <a:xfrm>
              <a:off x="1920" y="1968"/>
              <a:ext cx="115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数据立方体 api</a:t>
              </a:r>
            </a:p>
          </p:txBody>
        </p:sp>
        <p:sp>
          <p:nvSpPr>
            <p:cNvPr id="110633" name="Rectangle 36"/>
            <p:cNvSpPr>
              <a:spLocks noChangeArrowheads="1"/>
            </p:cNvSpPr>
            <p:nvPr/>
          </p:nvSpPr>
          <p:spPr bwMode="auto">
            <a:xfrm>
              <a:off x="816" y="3264"/>
              <a:ext cx="3600" cy="4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34" name="Line 37"/>
            <p:cNvSpPr>
              <a:spLocks noChangeShapeType="1"/>
            </p:cNvSpPr>
            <p:nvPr/>
          </p:nvSpPr>
          <p:spPr bwMode="auto">
            <a:xfrm>
              <a:off x="1536" y="3312"/>
              <a:ext cx="1" cy="336"/>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5" name="Line 38"/>
            <p:cNvSpPr>
              <a:spLocks noChangeShapeType="1"/>
            </p:cNvSpPr>
            <p:nvPr/>
          </p:nvSpPr>
          <p:spPr bwMode="auto">
            <a:xfrm>
              <a:off x="3504" y="3312"/>
              <a:ext cx="1" cy="336"/>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6" name="Line 39"/>
            <p:cNvSpPr>
              <a:spLocks noChangeShapeType="1"/>
            </p:cNvSpPr>
            <p:nvPr/>
          </p:nvSpPr>
          <p:spPr bwMode="auto">
            <a:xfrm flipV="1">
              <a:off x="1536" y="2928"/>
              <a:ext cx="576" cy="336"/>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7" name="Line 40"/>
            <p:cNvSpPr>
              <a:spLocks noChangeShapeType="1"/>
            </p:cNvSpPr>
            <p:nvPr/>
          </p:nvSpPr>
          <p:spPr bwMode="auto">
            <a:xfrm flipH="1" flipV="1">
              <a:off x="2832" y="3024"/>
              <a:ext cx="432"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8" name="Rectangle 41"/>
            <p:cNvSpPr>
              <a:spLocks noChangeArrowheads="1"/>
            </p:cNvSpPr>
            <p:nvPr/>
          </p:nvSpPr>
          <p:spPr bwMode="auto">
            <a:xfrm>
              <a:off x="1968" y="3264"/>
              <a:ext cx="105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数据库 api</a:t>
              </a:r>
            </a:p>
          </p:txBody>
        </p:sp>
        <p:sp>
          <p:nvSpPr>
            <p:cNvPr id="110639" name="Line 42"/>
            <p:cNvSpPr>
              <a:spLocks noChangeShapeType="1"/>
            </p:cNvSpPr>
            <p:nvPr/>
          </p:nvSpPr>
          <p:spPr bwMode="auto">
            <a:xfrm>
              <a:off x="1824" y="3936"/>
              <a:ext cx="1296"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0" name="Text Box 43"/>
            <p:cNvSpPr txBox="1">
              <a:spLocks noChangeArrowheads="1"/>
            </p:cNvSpPr>
            <p:nvPr/>
          </p:nvSpPr>
          <p:spPr bwMode="auto">
            <a:xfrm>
              <a:off x="2064" y="3888"/>
              <a:ext cx="5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endParaRPr lang="zh-CN" altLang="en-US" sz="1800">
                <a:ea typeface="宋体" panose="02010600030101010101" pitchFamily="2" charset="-122"/>
              </a:endParaRPr>
            </a:p>
          </p:txBody>
        </p:sp>
        <p:sp>
          <p:nvSpPr>
            <p:cNvPr id="110641" name="Rectangle 44"/>
            <p:cNvSpPr>
              <a:spLocks noChangeArrowheads="1"/>
            </p:cNvSpPr>
            <p:nvPr/>
          </p:nvSpPr>
          <p:spPr bwMode="auto">
            <a:xfrm>
              <a:off x="2016" y="3695"/>
              <a:ext cx="95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1800">
                  <a:ea typeface="宋体" panose="02010600030101010101" pitchFamily="2" charset="-122"/>
                </a:rPr>
                <a:t>数据清理</a:t>
              </a:r>
            </a:p>
          </p:txBody>
        </p:sp>
        <p:sp>
          <p:nvSpPr>
            <p:cNvPr id="110642" name="Text Box 45"/>
            <p:cNvSpPr txBox="1">
              <a:spLocks noChangeArrowheads="1"/>
            </p:cNvSpPr>
            <p:nvPr/>
          </p:nvSpPr>
          <p:spPr bwMode="auto">
            <a:xfrm>
              <a:off x="1920" y="3936"/>
              <a:ext cx="129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1800">
                  <a:ea typeface="宋体" panose="02010600030101010101" pitchFamily="2" charset="-122"/>
                </a:rPr>
                <a:t>数据集成</a:t>
              </a:r>
              <a:endParaRPr lang="en-US" altLang="zh-CN" b="0" u="sng">
                <a:ea typeface="宋体" panose="02010600030101010101" pitchFamily="2" charset="-122"/>
              </a:endParaRPr>
            </a:p>
          </p:txBody>
        </p:sp>
        <p:sp>
          <p:nvSpPr>
            <p:cNvPr id="110643" name="Line 46"/>
            <p:cNvSpPr>
              <a:spLocks noChangeShapeType="1"/>
            </p:cNvSpPr>
            <p:nvPr/>
          </p:nvSpPr>
          <p:spPr bwMode="auto">
            <a:xfrm flipV="1">
              <a:off x="144" y="2256"/>
              <a:ext cx="5424" cy="1"/>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4" name="Line 47"/>
            <p:cNvSpPr>
              <a:spLocks noChangeShapeType="1"/>
            </p:cNvSpPr>
            <p:nvPr/>
          </p:nvSpPr>
          <p:spPr bwMode="auto">
            <a:xfrm flipV="1">
              <a:off x="144" y="3264"/>
              <a:ext cx="5424" cy="1"/>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5" name="Line 48"/>
            <p:cNvSpPr>
              <a:spLocks noChangeShapeType="1"/>
            </p:cNvSpPr>
            <p:nvPr/>
          </p:nvSpPr>
          <p:spPr bwMode="auto">
            <a:xfrm flipV="1">
              <a:off x="144" y="1056"/>
              <a:ext cx="5424" cy="1"/>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6" name="Line 53"/>
            <p:cNvSpPr>
              <a:spLocks noChangeShapeType="1"/>
            </p:cNvSpPr>
            <p:nvPr/>
          </p:nvSpPr>
          <p:spPr bwMode="auto">
            <a:xfrm>
              <a:off x="3072" y="912"/>
              <a:ext cx="100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7" name="Line 54"/>
            <p:cNvSpPr>
              <a:spLocks noChangeShapeType="1"/>
            </p:cNvSpPr>
            <p:nvPr/>
          </p:nvSpPr>
          <p:spPr bwMode="auto">
            <a:xfrm>
              <a:off x="3072" y="912"/>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8" name="Line 55"/>
            <p:cNvSpPr>
              <a:spLocks noChangeShapeType="1"/>
            </p:cNvSpPr>
            <p:nvPr/>
          </p:nvSpPr>
          <p:spPr bwMode="auto">
            <a:xfrm flipV="1">
              <a:off x="4080" y="720"/>
              <a:ext cx="1"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49" name="Text Box 56"/>
            <p:cNvSpPr txBox="1">
              <a:spLocks noChangeArrowheads="1"/>
            </p:cNvSpPr>
            <p:nvPr/>
          </p:nvSpPr>
          <p:spPr bwMode="auto">
            <a:xfrm>
              <a:off x="336" y="3313"/>
              <a:ext cx="15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1800">
                  <a:ea typeface="宋体" panose="02010600030101010101" pitchFamily="2" charset="-122"/>
                </a:rPr>
                <a:t>过滤和集成</a:t>
              </a:r>
            </a:p>
          </p:txBody>
        </p:sp>
        <p:sp>
          <p:nvSpPr>
            <p:cNvPr id="110650" name="Text Box 57"/>
            <p:cNvSpPr txBox="1">
              <a:spLocks noChangeArrowheads="1"/>
            </p:cNvSpPr>
            <p:nvPr/>
          </p:nvSpPr>
          <p:spPr bwMode="auto">
            <a:xfrm>
              <a:off x="3504" y="3313"/>
              <a:ext cx="67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1800">
                  <a:ea typeface="宋体" panose="02010600030101010101" pitchFamily="2" charset="-122"/>
                </a:rPr>
                <a:t>滤波</a:t>
              </a:r>
            </a:p>
          </p:txBody>
        </p:sp>
        <p:sp>
          <p:nvSpPr>
            <p:cNvPr id="110651" name="Oval 58"/>
            <p:cNvSpPr>
              <a:spLocks noChangeArrowheads="1"/>
            </p:cNvSpPr>
            <p:nvPr/>
          </p:nvSpPr>
          <p:spPr bwMode="auto">
            <a:xfrm>
              <a:off x="1248" y="4080"/>
              <a:ext cx="576" cy="24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52" name="Rectangle 59"/>
            <p:cNvSpPr>
              <a:spLocks noChangeArrowheads="1"/>
            </p:cNvSpPr>
            <p:nvPr/>
          </p:nvSpPr>
          <p:spPr bwMode="auto">
            <a:xfrm>
              <a:off x="672" y="3648"/>
              <a:ext cx="576" cy="528"/>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53" name="Oval 60"/>
            <p:cNvSpPr>
              <a:spLocks noChangeArrowheads="1"/>
            </p:cNvSpPr>
            <p:nvPr/>
          </p:nvSpPr>
          <p:spPr bwMode="auto">
            <a:xfrm>
              <a:off x="672" y="3552"/>
              <a:ext cx="576" cy="24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54" name="Oval 61"/>
            <p:cNvSpPr>
              <a:spLocks noChangeArrowheads="1"/>
            </p:cNvSpPr>
            <p:nvPr/>
          </p:nvSpPr>
          <p:spPr bwMode="auto">
            <a:xfrm>
              <a:off x="672" y="4080"/>
              <a:ext cx="576" cy="24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110655" name="Text Box 62"/>
            <p:cNvSpPr txBox="1">
              <a:spLocks noChangeArrowheads="1"/>
            </p:cNvSpPr>
            <p:nvPr/>
          </p:nvSpPr>
          <p:spPr bwMode="auto">
            <a:xfrm>
              <a:off x="865" y="3840"/>
              <a:ext cx="84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数据库</a:t>
              </a:r>
            </a:p>
          </p:txBody>
        </p:sp>
        <p:sp>
          <p:nvSpPr>
            <p:cNvPr id="110656" name="Line 63"/>
            <p:cNvSpPr>
              <a:spLocks noChangeShapeType="1"/>
            </p:cNvSpPr>
            <p:nvPr/>
          </p:nvSpPr>
          <p:spPr bwMode="auto">
            <a:xfrm>
              <a:off x="960" y="3312"/>
              <a:ext cx="1" cy="336"/>
            </a:xfrm>
            <a:prstGeom prst="line">
              <a:avLst/>
            </a:prstGeom>
            <a:noFill/>
            <a:ln w="381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57" name="Line 64"/>
            <p:cNvSpPr>
              <a:spLocks noChangeShapeType="1"/>
            </p:cNvSpPr>
            <p:nvPr/>
          </p:nvSpPr>
          <p:spPr bwMode="auto">
            <a:xfrm>
              <a:off x="960" y="912"/>
              <a:ext cx="100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58" name="Line 65"/>
            <p:cNvSpPr>
              <a:spLocks noChangeShapeType="1"/>
            </p:cNvSpPr>
            <p:nvPr/>
          </p:nvSpPr>
          <p:spPr bwMode="auto">
            <a:xfrm>
              <a:off x="1968" y="912"/>
              <a:ext cx="1"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59" name="Line 66"/>
            <p:cNvSpPr>
              <a:spLocks noChangeShapeType="1"/>
            </p:cNvSpPr>
            <p:nvPr/>
          </p:nvSpPr>
          <p:spPr bwMode="auto">
            <a:xfrm flipV="1">
              <a:off x="960" y="816"/>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60" name="Text Box 67"/>
            <p:cNvSpPr txBox="1">
              <a:spLocks noChangeArrowheads="1"/>
            </p:cNvSpPr>
            <p:nvPr/>
          </p:nvSpPr>
          <p:spPr bwMode="auto">
            <a:xfrm>
              <a:off x="240" y="528"/>
              <a:ext cx="124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a:ea typeface="宋体" panose="02010600030101010101" pitchFamily="2" charset="-122"/>
                </a:rPr>
                <a:t>挖掘查询</a:t>
              </a:r>
            </a:p>
          </p:txBody>
        </p:sp>
        <p:sp>
          <p:nvSpPr>
            <p:cNvPr id="110661" name="Text Box 68"/>
            <p:cNvSpPr txBox="1">
              <a:spLocks noChangeArrowheads="1"/>
            </p:cNvSpPr>
            <p:nvPr/>
          </p:nvSpPr>
          <p:spPr bwMode="auto">
            <a:xfrm>
              <a:off x="3408" y="528"/>
              <a:ext cx="124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a:ea typeface="宋体" panose="02010600030101010101" pitchFamily="2" charset="-122"/>
                </a:rPr>
                <a:t>采矿结果</a:t>
              </a:r>
            </a:p>
          </p:txBody>
        </p:sp>
        <p:sp>
          <p:nvSpPr>
            <p:cNvPr id="110662" name="Line 69"/>
            <p:cNvSpPr>
              <a:spLocks noChangeShapeType="1"/>
            </p:cNvSpPr>
            <p:nvPr/>
          </p:nvSpPr>
          <p:spPr bwMode="auto">
            <a:xfrm flipV="1">
              <a:off x="3840" y="2304"/>
              <a:ext cx="144" cy="2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wipe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95263" y="446088"/>
            <a:ext cx="8610600" cy="449262"/>
          </a:xfrm>
        </p:spPr>
        <p:txBody>
          <a:bodyPr/>
          <a:lstStyle/>
          <a:p>
            <a:pPr eaLnBrk="1" hangingPunct="1"/>
            <a:r>
              <a:rPr lang="en-US" altLang="zh-CN" sz="3200" smtClean="0">
                <a:ea typeface="宋体" panose="02010600030101010101" pitchFamily="2" charset="-122"/>
              </a:rPr>
              <a:t>总结</a:t>
            </a:r>
          </a:p>
        </p:txBody>
      </p:sp>
      <p:sp>
        <p:nvSpPr>
          <p:cNvPr id="111619" name="Rectangle 3"/>
          <p:cNvSpPr>
            <a:spLocks noGrp="1" noChangeArrowheads="1"/>
          </p:cNvSpPr>
          <p:nvPr>
            <p:ph type="body" idx="1"/>
          </p:nvPr>
        </p:nvSpPr>
        <p:spPr>
          <a:xfrm>
            <a:off x="279400" y="1243013"/>
            <a:ext cx="8709025" cy="4953000"/>
          </a:xfrm>
        </p:spPr>
        <p:txBody>
          <a:bodyPr/>
          <a:lstStyle/>
          <a:p>
            <a:pPr eaLnBrk="1" hangingPunct="1">
              <a:lnSpc>
                <a:spcPct val="90000"/>
              </a:lnSpc>
            </a:pPr>
            <a:r>
              <a:rPr lang="en-US" altLang="zh-CN" sz="2000" smtClean="0">
                <a:solidFill>
                  <a:schemeClr val="hlink"/>
                </a:solidFill>
                <a:ea typeface="宋体" panose="02010600030101010101" pitchFamily="2" charset="-122"/>
              </a:rPr>
              <a:t>数据仓库</a:t>
            </a:r>
            <a:r>
              <a:rPr lang="en-US" altLang="zh-CN" sz="2000" smtClean="0">
                <a:ea typeface="宋体" panose="02010600030101010101" pitchFamily="2" charset="-122"/>
              </a:rPr>
              <a:t> </a:t>
            </a:r>
          </a:p>
          <a:p>
            <a:pPr lvl="1" eaLnBrk="1" hangingPunct="1">
              <a:lnSpc>
                <a:spcPct val="90000"/>
              </a:lnSpc>
            </a:pPr>
            <a:r>
              <a:rPr lang="en-US" altLang="zh-CN" sz="2000" smtClean="0">
                <a:ea typeface="宋体" panose="02010600030101010101" pitchFamily="2" charset="-122"/>
              </a:rPr>
              <a:t>a 个</a:t>
            </a:r>
            <a:r>
              <a:rPr lang="en-US" altLang="zh-CN" sz="2000" u="sng" smtClean="0">
                <a:ea typeface="宋体" panose="02010600030101010101" pitchFamily="2" charset="-122"/>
              </a:rPr>
              <a:t>以主题为导向</a:t>
            </a:r>
            <a:r>
              <a:rPr lang="en-US" altLang="zh-CN" sz="2000" smtClean="0">
                <a:ea typeface="宋体" panose="02010600030101010101" pitchFamily="2" charset="-122"/>
              </a:rPr>
              <a:t>,</a:t>
            </a:r>
            <a:r>
              <a:rPr lang="en-US" altLang="zh-CN" sz="2000" u="sng" smtClean="0">
                <a:ea typeface="宋体" panose="02010600030101010101" pitchFamily="2" charset="-122"/>
              </a:rPr>
              <a:t>综合</a:t>
            </a:r>
            <a:r>
              <a:rPr lang="en-US" altLang="zh-CN" sz="2000" smtClean="0">
                <a:ea typeface="宋体" panose="02010600030101010101" pitchFamily="2" charset="-122"/>
              </a:rPr>
              <a:t>,</a:t>
            </a:r>
            <a:r>
              <a:rPr lang="en-US" altLang="zh-CN" sz="2000" u="sng" smtClean="0">
                <a:ea typeface="宋体" panose="02010600030101010101" pitchFamily="2" charset="-122"/>
              </a:rPr>
              <a:t>时变</a:t>
            </a:r>
            <a:r>
              <a:rPr lang="en-US" altLang="zh-CN" sz="2000" smtClean="0">
                <a:ea typeface="宋体" panose="02010600030101010101" pitchFamily="2" charset="-122"/>
              </a:rPr>
              <a:t>和</a:t>
            </a:r>
            <a:r>
              <a:rPr lang="en-US" altLang="zh-CN" sz="2000" u="sng" smtClean="0">
                <a:ea typeface="宋体" panose="02010600030101010101" pitchFamily="2" charset="-122"/>
              </a:rPr>
              <a:t>非 易 失 性</a:t>
            </a:r>
            <a:r>
              <a:rPr lang="en-US" altLang="zh-CN" sz="2000" smtClean="0">
                <a:ea typeface="宋体" panose="02010600030101010101" pitchFamily="2" charset="-122"/>
              </a:rPr>
              <a:t>收集支持管理的数据</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s 决策过程</a:t>
            </a:r>
          </a:p>
          <a:p>
            <a:pPr eaLnBrk="1" hangingPunct="1">
              <a:lnSpc>
                <a:spcPct val="90000"/>
              </a:lnSpc>
            </a:pPr>
            <a:r>
              <a:rPr lang="en-US" altLang="zh-CN" sz="2000" smtClean="0">
                <a:ea typeface="宋体" panose="02010600030101010101" pitchFamily="2" charset="-122"/>
              </a:rPr>
              <a:t>a 个</a:t>
            </a:r>
            <a:r>
              <a:rPr lang="en-US" altLang="zh-CN" sz="2000" smtClean="0">
                <a:solidFill>
                  <a:schemeClr val="hlink"/>
                </a:solidFill>
                <a:ea typeface="宋体" panose="02010600030101010101" pitchFamily="2" charset="-122"/>
              </a:rPr>
              <a:t>多维模型</a:t>
            </a:r>
            <a:r>
              <a:rPr lang="en-US" altLang="zh-CN" sz="2000" smtClean="0">
                <a:ea typeface="宋体" panose="02010600030101010101" pitchFamily="2" charset="-122"/>
              </a:rPr>
              <a:t>数据仓库的</a:t>
            </a:r>
          </a:p>
          <a:p>
            <a:pPr lvl="1" eaLnBrk="1" hangingPunct="1">
              <a:lnSpc>
                <a:spcPct val="90000"/>
              </a:lnSpc>
              <a:spcBef>
                <a:spcPct val="10000"/>
              </a:spcBef>
            </a:pPr>
            <a:r>
              <a:rPr lang="en-US" altLang="zh-CN" sz="2000" smtClean="0">
                <a:ea typeface="宋体" panose="02010600030101010101" pitchFamily="2" charset="-122"/>
              </a:rPr>
              <a:t>星图式, 雪花模式, 事实星座</a:t>
            </a:r>
          </a:p>
          <a:p>
            <a:pPr lvl="1" eaLnBrk="1" hangingPunct="1">
              <a:lnSpc>
                <a:spcPct val="90000"/>
              </a:lnSpc>
            </a:pPr>
            <a:r>
              <a:rPr lang="en-US" altLang="zh-CN" sz="2000" smtClean="0">
                <a:ea typeface="宋体" panose="02010600030101010101" pitchFamily="2" charset="-122"/>
              </a:rPr>
              <a:t>数据多维数据集由维度和度量值组成</a:t>
            </a:r>
          </a:p>
          <a:p>
            <a:pPr eaLnBrk="1" hangingPunct="1">
              <a:lnSpc>
                <a:spcPct val="90000"/>
              </a:lnSpc>
            </a:pPr>
            <a:r>
              <a:rPr lang="en-US" altLang="zh-CN" sz="2000" smtClean="0">
                <a:solidFill>
                  <a:schemeClr val="hlink"/>
                </a:solidFill>
                <a:ea typeface="宋体" panose="02010600030101010101" pitchFamily="2" charset="-122"/>
              </a:rPr>
              <a:t>Olap</a:t>
            </a:r>
            <a:r>
              <a:rPr lang="en-US" altLang="zh-CN" sz="2000" smtClean="0">
                <a:ea typeface="宋体" panose="02010600030101010101" pitchFamily="2" charset="-122"/>
              </a:rPr>
              <a:t>操作: 钻孔、轧制、切片、切割和旋转</a:t>
            </a:r>
          </a:p>
          <a:p>
            <a:pPr eaLnBrk="1" hangingPunct="1">
              <a:lnSpc>
                <a:spcPct val="90000"/>
              </a:lnSpc>
              <a:spcBef>
                <a:spcPct val="10000"/>
              </a:spcBef>
            </a:pPr>
            <a:r>
              <a:rPr lang="en-US" altLang="zh-CN" sz="2000" smtClean="0">
                <a:ea typeface="宋体" panose="02010600030101010101" pitchFamily="2" charset="-122"/>
              </a:rPr>
              <a:t>olap 服务器: rolap、molap、holap</a:t>
            </a:r>
          </a:p>
          <a:p>
            <a:pPr eaLnBrk="1" hangingPunct="1">
              <a:lnSpc>
                <a:spcPct val="90000"/>
              </a:lnSpc>
              <a:spcBef>
                <a:spcPct val="10000"/>
              </a:spcBef>
            </a:pPr>
            <a:r>
              <a:rPr lang="en-US" altLang="zh-CN" sz="2000" smtClean="0">
                <a:ea typeface="宋体" panose="02010600030101010101" pitchFamily="2" charset="-122"/>
              </a:rPr>
              <a:t>数据仓库实施</a:t>
            </a:r>
            <a:endParaRPr lang="zh-CN" altLang="en-US" sz="2000" smtClean="0">
              <a:ea typeface="宋体" panose="02010600030101010101" pitchFamily="2" charset="-122"/>
            </a:endParaRPr>
          </a:p>
          <a:p>
            <a:pPr eaLnBrk="1" hangingPunct="1">
              <a:lnSpc>
                <a:spcPct val="90000"/>
              </a:lnSpc>
              <a:spcBef>
                <a:spcPct val="10000"/>
              </a:spcBef>
            </a:pPr>
            <a:r>
              <a:rPr lang="en-US" altLang="zh-CN" sz="2000" smtClean="0">
                <a:ea typeface="宋体" panose="02010600030101010101" pitchFamily="2" charset="-122"/>
              </a:rPr>
              <a:t>数据多维数据集的高效计算</a:t>
            </a:r>
          </a:p>
          <a:p>
            <a:pPr lvl="1" eaLnBrk="1" hangingPunct="1">
              <a:lnSpc>
                <a:spcPct val="90000"/>
              </a:lnSpc>
              <a:spcBef>
                <a:spcPct val="10000"/>
              </a:spcBef>
            </a:pPr>
            <a:r>
              <a:rPr lang="en-US" altLang="zh-CN" sz="2000" smtClean="0">
                <a:ea typeface="宋体" panose="02010600030101010101" pitchFamily="2" charset="-122"/>
              </a:rPr>
              <a:t>部分与完全与无物化</a:t>
            </a:r>
          </a:p>
          <a:p>
            <a:pPr lvl="1" eaLnBrk="1" hangingPunct="1">
              <a:lnSpc>
                <a:spcPct val="90000"/>
              </a:lnSpc>
              <a:spcBef>
                <a:spcPct val="10000"/>
              </a:spcBef>
            </a:pPr>
            <a:r>
              <a:rPr lang="en-US" altLang="zh-CN" sz="2000" smtClean="0">
                <a:ea typeface="宋体" panose="02010600030101010101" pitchFamily="2" charset="-122"/>
              </a:rPr>
              <a:t>多路阵列聚合</a:t>
            </a:r>
          </a:p>
          <a:p>
            <a:pPr lvl="1" eaLnBrk="1" hangingPunct="1">
              <a:lnSpc>
                <a:spcPct val="90000"/>
              </a:lnSpc>
              <a:spcBef>
                <a:spcPct val="10000"/>
              </a:spcBef>
            </a:pPr>
            <a:r>
              <a:rPr lang="en-US" altLang="zh-CN" sz="2000" smtClean="0">
                <a:ea typeface="宋体" panose="02010600030101010101" pitchFamily="2" charset="-122"/>
              </a:rPr>
              <a:t>位图索引和联接索引实现</a:t>
            </a:r>
          </a:p>
          <a:p>
            <a:pPr eaLnBrk="1" hangingPunct="1">
              <a:lnSpc>
                <a:spcPct val="90000"/>
              </a:lnSpc>
              <a:spcBef>
                <a:spcPct val="10000"/>
              </a:spcBef>
            </a:pPr>
            <a:r>
              <a:rPr lang="en-US" altLang="zh-CN" sz="2000" smtClean="0">
                <a:ea typeface="宋体" panose="02010600030101010101" pitchFamily="2" charset="-122"/>
              </a:rPr>
              <a:t>数据立方体技术的进一步发展</a:t>
            </a:r>
          </a:p>
          <a:p>
            <a:pPr lvl="1" eaLnBrk="1" hangingPunct="1">
              <a:lnSpc>
                <a:spcPct val="90000"/>
              </a:lnSpc>
              <a:spcBef>
                <a:spcPct val="10000"/>
              </a:spcBef>
            </a:pPr>
            <a:r>
              <a:rPr lang="en-US" altLang="zh-CN" sz="2000" smtClean="0">
                <a:ea typeface="宋体" panose="02010600030101010101" pitchFamily="2" charset="-122"/>
              </a:rPr>
              <a:t>发现驱动器和多功能多维数据集</a:t>
            </a:r>
          </a:p>
          <a:p>
            <a:pPr lvl="1" eaLnBrk="1" hangingPunct="1">
              <a:lnSpc>
                <a:spcPct val="90000"/>
              </a:lnSpc>
              <a:spcBef>
                <a:spcPct val="10000"/>
              </a:spcBef>
            </a:pPr>
            <a:r>
              <a:rPr lang="en-US" altLang="zh-CN" sz="2000" smtClean="0">
                <a:ea typeface="宋体" panose="02010600030101010101" pitchFamily="2" charset="-122"/>
              </a:rPr>
              <a:t>从 olap 到 olam (在线分析采矿)</a:t>
            </a:r>
          </a:p>
        </p:txBody>
      </p:sp>
    </p:spTree>
  </p:cSld>
  <p:clrMapOvr>
    <a:masterClrMapping/>
  </p:clrMapOvr>
  <p:transition>
    <p:wipe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参考资料 (i)</a:t>
            </a:r>
          </a:p>
        </p:txBody>
      </p:sp>
      <p:sp>
        <p:nvSpPr>
          <p:cNvPr id="112643" name="Rectangle 3"/>
          <p:cNvSpPr>
            <a:spLocks noGrp="1" noChangeArrowheads="1"/>
          </p:cNvSpPr>
          <p:nvPr>
            <p:ph type="body" idx="1"/>
          </p:nvPr>
        </p:nvSpPr>
        <p:spPr>
          <a:xfrm>
            <a:off x="354013" y="1319213"/>
            <a:ext cx="8458200" cy="4953000"/>
          </a:xfrm>
        </p:spPr>
        <p:txBody>
          <a:bodyPr/>
          <a:lstStyle/>
          <a:p>
            <a:pPr eaLnBrk="1" hangingPunct="1">
              <a:lnSpc>
                <a:spcPct val="100000"/>
              </a:lnSpc>
            </a:pPr>
            <a:r>
              <a:rPr lang="en-US" altLang="zh-CN" sz="2400" smtClean="0">
                <a:ea typeface="宋体" panose="02010600030101010101" pitchFamily="2" charset="-122"/>
              </a:rPr>
              <a:t>引用</a:t>
            </a:r>
          </a:p>
          <a:p>
            <a:pPr eaLnBrk="1" hangingPunct="1">
              <a:lnSpc>
                <a:spcPct val="100000"/>
              </a:lnSpc>
            </a:pPr>
            <a:r>
              <a:rPr lang="en-US" altLang="zh-CN" sz="1400" smtClean="0">
                <a:ea typeface="宋体" panose="02010600030101010101" pitchFamily="2" charset="-122"/>
              </a:rPr>
              <a:t>韩嘉伟和米其林·坎伯, 数据挖掘: 概念与技术。摩根·考夫曼, 2000年。(包括课程资料)</a:t>
            </a:r>
          </a:p>
          <a:p>
            <a:pPr eaLnBrk="1" hangingPunct="1">
              <a:lnSpc>
                <a:spcPct val="90000"/>
              </a:lnSpc>
            </a:pPr>
            <a:r>
              <a:rPr lang="en-US" altLang="zh-CN" sz="1400" smtClean="0">
                <a:ea typeface="宋体" panose="02010600030101010101" pitchFamily="2" charset="-122"/>
              </a:rPr>
              <a:t>s. Agarwal、r. Agarwal、p. m. deshpande、a. gupta、j. f. naughton、r. ramakrishnan 和 s. Agrawal。 关于多维聚合的计算。 1996年9月在印度孟买, 506-521, 520-521.。</a:t>
            </a:r>
          </a:p>
          <a:p>
            <a:pPr eaLnBrk="1" hangingPunct="1">
              <a:lnSpc>
                <a:spcPct val="90000"/>
              </a:lnSpc>
            </a:pPr>
            <a:r>
              <a:rPr lang="en-US" altLang="zh-CN" sz="1400" smtClean="0">
                <a:ea typeface="宋体" panose="02010600030101010101" pitchFamily="2" charset="-122"/>
              </a:rPr>
              <a:t>d. Agrawal、a. e. abbadi、a. singh 和 t. yurek。数据仓库中的高效视图维护。 在 1997年 proc 中, acm-simod int. conf. 数据管理, 417-427, 亚利桑那州图森, 1997年5月。</a:t>
            </a:r>
          </a:p>
          <a:p>
            <a:pPr eaLnBrk="1" hangingPunct="1">
              <a:lnSpc>
                <a:spcPct val="90000"/>
              </a:lnSpc>
            </a:pPr>
            <a:r>
              <a:rPr lang="en-US" altLang="zh-CN" sz="1400" smtClean="0">
                <a:ea typeface="宋体" panose="02010600030101010101" pitchFamily="2" charset="-122"/>
              </a:rPr>
              <a:t>r. agrawal、j. gehrke、d. gunopulos 和 p. Raghavan。 用于数据挖掘应用的高维数据的自动子空间聚类。1998年 proc. acm-simod int. conf. 数据管理, 94-105, 西雅图, 华盛顿, 1998年6月。</a:t>
            </a:r>
          </a:p>
          <a:p>
            <a:pPr eaLnBrk="1" hangingPunct="1">
              <a:lnSpc>
                <a:spcPct val="90000"/>
              </a:lnSpc>
            </a:pPr>
            <a:r>
              <a:rPr lang="en-US" altLang="zh-CN" sz="1400" smtClean="0">
                <a:ea typeface="宋体" panose="02010600030101010101" pitchFamily="2" charset="-122"/>
              </a:rPr>
              <a:t>r. Agrawal、a. gupta 和 s. Agrawal。对多维数据库建模。 《1997年国际数据工程》, 232-243, 英格兰伯明翰, 1997年4月。</a:t>
            </a:r>
          </a:p>
          <a:p>
            <a:pPr eaLnBrk="1" hangingPunct="1">
              <a:lnSpc>
                <a:spcPct val="90000"/>
              </a:lnSpc>
            </a:pPr>
            <a:r>
              <a:rPr lang="en-US" altLang="zh-CN" sz="1400" smtClean="0">
                <a:ea typeface="宋体" panose="02010600030101010101" pitchFamily="2" charset="-122"/>
              </a:rPr>
              <a:t>k. beyer 和 r. ramakrishnan。稀疏和冰山 cube 的自下而上的计算。 在 proc. 1999 acm-simod int. conf. 数据管理 (simod99), 359-370, 费城, 宾夕法尼亚州, 1999年6月。</a:t>
            </a:r>
            <a:endParaRPr lang="en-US" altLang="zh-CN" sz="1600" smtClean="0">
              <a:ea typeface="宋体" panose="02010600030101010101" pitchFamily="2" charset="-122"/>
            </a:endParaRPr>
          </a:p>
          <a:p>
            <a:pPr eaLnBrk="1" hangingPunct="1">
              <a:lnSpc>
                <a:spcPct val="90000"/>
              </a:lnSpc>
            </a:pPr>
            <a:r>
              <a:rPr lang="en-US" altLang="zh-CN" sz="1400" smtClean="0">
                <a:ea typeface="宋体" panose="02010600030101010101" pitchFamily="2" charset="-122"/>
              </a:rPr>
              <a:t>s. chaudhuri 和 u. dayal。数据仓库和 olap 技术概述。simod 记录, 26:65-74, 1997年。</a:t>
            </a:r>
          </a:p>
          <a:p>
            <a:pPr eaLnBrk="1" hangingPunct="1">
              <a:lnSpc>
                <a:spcPct val="90000"/>
              </a:lnSpc>
            </a:pPr>
            <a:r>
              <a:rPr lang="en-US" altLang="zh-CN" sz="1400" smtClean="0">
                <a:ea typeface="宋体" panose="02010600030101010101" pitchFamily="2" charset="-122"/>
              </a:rPr>
              <a:t>olap 委员会。2.0 版。http://www.olapcouncil.org/research/apily.htm</a:t>
            </a:r>
          </a:p>
        </p:txBody>
      </p:sp>
    </p:spTree>
  </p:cSld>
  <p:clrMapOvr>
    <a:masterClrMapping/>
  </p:clrMapOvr>
  <p:transition>
    <p:wipe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参考资料 (二)</a:t>
            </a:r>
          </a:p>
        </p:txBody>
      </p:sp>
      <p:sp>
        <p:nvSpPr>
          <p:cNvPr id="113667" name="Rectangle 3"/>
          <p:cNvSpPr>
            <a:spLocks noGrp="1" noChangeArrowheads="1"/>
          </p:cNvSpPr>
          <p:nvPr>
            <p:ph type="body" idx="1"/>
          </p:nvPr>
        </p:nvSpPr>
        <p:spPr>
          <a:xfrm>
            <a:off x="300038" y="1411288"/>
            <a:ext cx="8382000" cy="4933950"/>
          </a:xfrm>
        </p:spPr>
        <p:txBody>
          <a:bodyPr/>
          <a:lstStyle/>
          <a:p>
            <a:pPr eaLnBrk="1" hangingPunct="1"/>
            <a:r>
              <a:rPr lang="en-US" altLang="zh-CN" sz="1400" smtClean="0">
                <a:ea typeface="宋体" panose="02010600030101010101" pitchFamily="2" charset="-122"/>
              </a:rPr>
              <a:t>v. harinarayan、a. Harinarayan 和 j. d. ullman。高效地实现数据多维数据集。在 1996年 acm-simod 国际文件中, 数据管理, 205-216 页, 加拿大蒙特利尔, 1996年6月。</a:t>
            </a:r>
          </a:p>
          <a:p>
            <a:pPr eaLnBrk="1" hangingPunct="1"/>
            <a:r>
              <a:rPr lang="en-US" altLang="zh-CN" sz="1400" smtClean="0">
                <a:ea typeface="宋体" panose="02010600030101010101" pitchFamily="2" charset="-122"/>
              </a:rPr>
              <a:t>微软。oledb 为 olap 程序员的参考版本1.0。http://www.microsoft.com/data/oledb/olap, 1998年。</a:t>
            </a:r>
          </a:p>
          <a:p>
            <a:pPr eaLnBrk="1" hangingPunct="1"/>
            <a:r>
              <a:rPr lang="en-US" altLang="zh-CN" sz="1400" smtClean="0">
                <a:ea typeface="宋体" panose="02010600030101010101" pitchFamily="2" charset="-122"/>
              </a:rPr>
              <a:t>k. ross 和 d. srivastava。 稀疏数据库的快速计算。在 proc. 1997 in. conf. 甚大数据基地, 116-125, 雅典, 希腊, 1997年8月。</a:t>
            </a:r>
          </a:p>
          <a:p>
            <a:pPr eaLnBrk="1" hangingPunct="1"/>
            <a:r>
              <a:rPr lang="en-US" altLang="zh-CN" sz="1400" smtClean="0">
                <a:ea typeface="宋体" panose="02010600030101010101" pitchFamily="2" charset="-122"/>
              </a:rPr>
              <a:t>k. a. ross、d. srivastava 和 d. chatziantoniou。多个粒度处的复杂聚合。 1998年3月, 西班牙巴伦西亚, 《扩展数据库技术方案》 (edbt98), 263-277。</a:t>
            </a:r>
          </a:p>
          <a:p>
            <a:pPr eaLnBrk="1" hangingPunct="1"/>
            <a:r>
              <a:rPr lang="en-US" altLang="zh-CN" sz="1400" smtClean="0">
                <a:ea typeface="宋体" panose="02010600030101010101" pitchFamily="2" charset="-122"/>
              </a:rPr>
              <a:t>s. sarawagi、r. Sarawagi 和 n. megiddo。发现驱动的 olap 数据多维数据集的探索。《扩展数据库技术方案》 (edbte98), 168-182 页, 西班牙巴伦西亚, 1998年3月。</a:t>
            </a:r>
          </a:p>
          <a:p>
            <a:pPr eaLnBrk="1" hangingPunct="1"/>
            <a:r>
              <a:rPr lang="en-US" altLang="zh-CN" sz="1400" smtClean="0">
                <a:ea typeface="宋体" panose="02010600030101010101" pitchFamily="2" charset="-122"/>
              </a:rPr>
              <a:t>汤姆森。olap 解决方案: 构建多维信息系统。john wiley &amp; sons, 1997年。</a:t>
            </a:r>
          </a:p>
          <a:p>
            <a:pPr eaLnBrk="1" hangingPunct="1"/>
            <a:r>
              <a:rPr lang="en-US" altLang="zh-CN" sz="1400" smtClean="0">
                <a:ea typeface="宋体" panose="02010600030101010101" pitchFamily="2" charset="-122"/>
              </a:rPr>
              <a:t>赵先生、德什潘德先生和 j. f. 诺顿一种基于数组的同时多维聚合算法。在 1997年 ac-simod 国际. 信息管理, 159-170, 亚利桑那州图森, 1997年5月。</a:t>
            </a:r>
          </a:p>
          <a:p>
            <a:pPr eaLnBrk="1" hangingPunct="1"/>
            <a:r>
              <a:rPr lang="zh-CN" altLang="en-US" sz="1600" smtClean="0">
                <a:ea typeface="宋体" panose="02010600030101010101" pitchFamily="2" charset="-122"/>
              </a:rPr>
              <a:t>《林宇民传事学报》</a:t>
            </a:r>
            <a:endParaRPr lang="en-US" altLang="zh-CN" sz="1600" smtClean="0">
              <a:ea typeface="宋体" panose="02010600030101010101" pitchFamily="2" charset="-122"/>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484188"/>
            <a:ext cx="8610600" cy="484187"/>
          </a:xfrm>
          <a:noFill/>
        </p:spPr>
        <p:txBody>
          <a:bodyPr lIns="92075" tIns="46038" rIns="92075" bIns="46038"/>
          <a:lstStyle/>
          <a:p>
            <a:pPr eaLnBrk="1" hangingPunct="1"/>
            <a:r>
              <a:rPr lang="en-US" altLang="zh-CN" smtClean="0">
                <a:ea typeface="宋体" panose="02010600030101010101" pitchFamily="2" charset="-122"/>
              </a:rPr>
              <a:t>为什么要独立数据仓库？</a:t>
            </a:r>
          </a:p>
        </p:txBody>
      </p:sp>
      <p:sp>
        <p:nvSpPr>
          <p:cNvPr id="18435" name="Rectangle 3"/>
          <p:cNvSpPr>
            <a:spLocks noGrp="1" noChangeArrowheads="1"/>
          </p:cNvSpPr>
          <p:nvPr>
            <p:ph type="body" idx="1"/>
          </p:nvPr>
        </p:nvSpPr>
        <p:spPr>
          <a:xfrm>
            <a:off x="155575" y="1273175"/>
            <a:ext cx="8988425" cy="5105400"/>
          </a:xfrm>
          <a:noFill/>
        </p:spPr>
        <p:txBody>
          <a:bodyPr lIns="92075" tIns="46038" rIns="92075" bIns="46038"/>
          <a:lstStyle/>
          <a:p>
            <a:pPr eaLnBrk="1" hangingPunct="1">
              <a:lnSpc>
                <a:spcPct val="100000"/>
              </a:lnSpc>
            </a:pPr>
            <a:r>
              <a:rPr lang="en-US" altLang="zh-CN" sz="2400" smtClean="0">
                <a:ea typeface="宋体" panose="02010600030101010101" pitchFamily="2" charset="-122"/>
              </a:rPr>
              <a:t>适用于这两种系统的高性能</a:t>
            </a:r>
          </a:p>
          <a:p>
            <a:pPr lvl="1" eaLnBrk="1" hangingPunct="1">
              <a:lnSpc>
                <a:spcPct val="100000"/>
              </a:lnSpc>
            </a:pPr>
            <a:r>
              <a:rPr lang="en-US" altLang="zh-CN" sz="2400" smtClean="0">
                <a:ea typeface="宋体" panose="02010600030101010101" pitchFamily="2" charset="-122"/>
              </a:rPr>
              <a:t>Dbms</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为 oltp 调整: 访问方法、索引、并发控制、恢复</a:t>
            </a:r>
          </a:p>
          <a:p>
            <a:pPr lvl="1" eaLnBrk="1" hangingPunct="1">
              <a:lnSpc>
                <a:spcPct val="100000"/>
              </a:lnSpc>
            </a:pPr>
            <a:r>
              <a:rPr lang="en-US" altLang="zh-CN" sz="2400" smtClean="0">
                <a:ea typeface="宋体" panose="02010600030101010101" pitchFamily="2" charset="-122"/>
              </a:rPr>
              <a:t>仓库</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为 olap 进行了调整: 复杂的 olap 查询、多维视图、整合。</a:t>
            </a:r>
          </a:p>
          <a:p>
            <a:pPr eaLnBrk="1" hangingPunct="1">
              <a:lnSpc>
                <a:spcPct val="100000"/>
              </a:lnSpc>
            </a:pPr>
            <a:r>
              <a:rPr lang="en-US" altLang="zh-CN" sz="2400" smtClean="0">
                <a:ea typeface="宋体" panose="02010600030101010101" pitchFamily="2" charset="-122"/>
              </a:rPr>
              <a:t>不同的功能和不同的数据:</a:t>
            </a:r>
          </a:p>
          <a:p>
            <a:pPr lvl="1" eaLnBrk="1" hangingPunct="1">
              <a:lnSpc>
                <a:spcPct val="100000"/>
              </a:lnSpc>
            </a:pPr>
            <a:r>
              <a:rPr lang="en-US" altLang="zh-CN" sz="2400" u="sng" smtClean="0">
                <a:solidFill>
                  <a:schemeClr val="hlink"/>
                </a:solidFill>
                <a:ea typeface="宋体" panose="02010600030101010101" pitchFamily="2" charset="-122"/>
              </a:rPr>
              <a:t>缺少数据</a:t>
            </a:r>
            <a:r>
              <a:rPr lang="en-US" altLang="zh-CN" sz="2400" smtClean="0">
                <a:ea typeface="宋体" panose="02010600030101010101" pitchFamily="2" charset="-122"/>
              </a:rPr>
              <a:t>: 决策支持需要可操作的 db 通常不维护的历史数据</a:t>
            </a:r>
          </a:p>
          <a:p>
            <a:pPr lvl="1" eaLnBrk="1" hangingPunct="1">
              <a:lnSpc>
                <a:spcPct val="100000"/>
              </a:lnSpc>
            </a:pPr>
            <a:r>
              <a:rPr lang="en-US" altLang="zh-CN" sz="2400" u="sng" smtClean="0">
                <a:solidFill>
                  <a:schemeClr val="hlink"/>
                </a:solidFill>
                <a:ea typeface="宋体" panose="02010600030101010101" pitchFamily="2" charset="-122"/>
              </a:rPr>
              <a:t>数据整合</a:t>
            </a:r>
            <a:r>
              <a:rPr lang="en-US" altLang="zh-CN" sz="2400" smtClean="0">
                <a:ea typeface="宋体" panose="02010600030101010101" pitchFamily="2" charset="-122"/>
              </a:rPr>
              <a:t>: ds 需要整合 (聚合、汇总) 来自异构源的数据</a:t>
            </a:r>
          </a:p>
          <a:p>
            <a:pPr lvl="1" eaLnBrk="1" hangingPunct="1">
              <a:lnSpc>
                <a:spcPct val="100000"/>
              </a:lnSpc>
            </a:pPr>
            <a:r>
              <a:rPr lang="en-US" altLang="zh-CN" sz="2400" u="sng" smtClean="0">
                <a:solidFill>
                  <a:schemeClr val="hlink"/>
                </a:solidFill>
                <a:ea typeface="宋体" panose="02010600030101010101" pitchFamily="2" charset="-122"/>
              </a:rPr>
              <a:t>数据质量</a:t>
            </a:r>
            <a:r>
              <a:rPr lang="en-US" altLang="zh-CN" sz="2400" smtClean="0">
                <a:ea typeface="宋体" panose="02010600030101010101" pitchFamily="2" charset="-122"/>
              </a:rPr>
              <a:t>: 不同的源通常使用不一致的数据表示、代码和格式, 这些数据表示、代码和格式必须进行协调</a:t>
            </a:r>
          </a:p>
        </p:txBody>
      </p:sp>
    </p:spTree>
  </p:cSld>
  <p:clrMapOvr>
    <a:masterClrMapping/>
  </p:clrMapOvr>
  <p:transition>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558800" y="2746375"/>
            <a:ext cx="8177213" cy="1377950"/>
          </a:xfrm>
        </p:spPr>
        <p:txBody>
          <a:bodyPr lIns="92075" tIns="46038" rIns="92075" bIns="46038"/>
          <a:lstStyle/>
          <a:p>
            <a:pPr algn="ctr" eaLnBrk="1" hangingPunct="1">
              <a:lnSpc>
                <a:spcPct val="90000"/>
              </a:lnSpc>
              <a:buFontTx/>
              <a:buNone/>
              <a:defRPr/>
            </a:pPr>
            <a:r>
              <a:rPr lang="en-US" altLang="zh-CN" sz="6000" smtClean="0">
                <a:solidFill>
                  <a:schemeClr val="hlink"/>
                </a:solidFill>
                <a:effectLst>
                  <a:outerShdw blurRad="38100" dist="38100" dir="2700000" algn="tl">
                    <a:srgbClr val="000000"/>
                  </a:outerShdw>
                </a:effectLst>
                <a:ea typeface="宋体" pitchFamily="2" charset="-122"/>
              </a:rPr>
              <a:t>谢谢！！！</a:t>
            </a:r>
          </a:p>
        </p:txBody>
      </p:sp>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563" y="304800"/>
            <a:ext cx="85042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19459" name="Rectangle 3"/>
          <p:cNvSpPr>
            <a:spLocks noGrp="1" noChangeArrowheads="1"/>
          </p:cNvSpPr>
          <p:nvPr>
            <p:ph type="body" idx="1"/>
          </p:nvPr>
        </p:nvSpPr>
        <p:spPr>
          <a:xfrm>
            <a:off x="434975" y="1468438"/>
            <a:ext cx="8307388" cy="4495800"/>
          </a:xfrm>
          <a:noFill/>
        </p:spPr>
        <p:txBody>
          <a:bodyPr lIns="92075" tIns="46038" rIns="92075" bIns="46038"/>
          <a:lstStyle/>
          <a:p>
            <a:pPr eaLnBrk="1" hangingPunct="1">
              <a:lnSpc>
                <a:spcPct val="170000"/>
              </a:lnSpc>
            </a:pPr>
            <a:r>
              <a:rPr lang="en-US" altLang="zh-CN" sz="2400" smtClean="0">
                <a:ea typeface="宋体" panose="02010600030101010101" pitchFamily="2" charset="-122"/>
              </a:rPr>
              <a:t>什么是数据仓库？</a:t>
            </a:r>
          </a:p>
          <a:p>
            <a:pPr eaLnBrk="1" hangingPunct="1">
              <a:lnSpc>
                <a:spcPct val="170000"/>
              </a:lnSpc>
            </a:pPr>
            <a:r>
              <a:rPr lang="en-US" altLang="zh-CN" sz="2400" smtClean="0">
                <a:solidFill>
                  <a:schemeClr val="hlink"/>
                </a:solidFill>
                <a:ea typeface="宋体" panose="02010600030101010101" pitchFamily="2" charset="-122"/>
              </a:rPr>
              <a:t>多维数据模型</a:t>
            </a:r>
          </a:p>
          <a:p>
            <a:pPr eaLnBrk="1" hangingPunct="1">
              <a:lnSpc>
                <a:spcPct val="170000"/>
              </a:lnSpc>
            </a:pPr>
            <a:r>
              <a:rPr lang="en-US" altLang="zh-CN" sz="2400" smtClean="0">
                <a:ea typeface="宋体" panose="02010600030101010101" pitchFamily="2" charset="-122"/>
              </a:rPr>
              <a:t>数据仓库体系结构</a:t>
            </a:r>
          </a:p>
          <a:p>
            <a:pPr eaLnBrk="1" hangingPunct="1">
              <a:lnSpc>
                <a:spcPct val="170000"/>
              </a:lnSpc>
            </a:pPr>
            <a:r>
              <a:rPr lang="en-US" altLang="zh-CN" sz="2400" smtClean="0">
                <a:ea typeface="宋体" panose="02010600030101010101" pitchFamily="2" charset="-122"/>
              </a:rPr>
              <a:t>数据仓库实施</a:t>
            </a:r>
          </a:p>
          <a:p>
            <a:pPr eaLnBrk="1" hangingPunct="1">
              <a:lnSpc>
                <a:spcPct val="170000"/>
              </a:lnSpc>
            </a:pPr>
            <a:r>
              <a:rPr lang="en-US" altLang="zh-CN" sz="2400" smtClean="0">
                <a:ea typeface="宋体" panose="02010600030101010101" pitchFamily="2" charset="-122"/>
              </a:rPr>
              <a:t>数据立方体技术的进一步发展</a:t>
            </a:r>
          </a:p>
          <a:p>
            <a:pPr eaLnBrk="1" hangingPunct="1">
              <a:lnSpc>
                <a:spcPct val="17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323850"/>
            <a:ext cx="9144000" cy="838200"/>
          </a:xfrm>
          <a:noFill/>
        </p:spPr>
        <p:txBody>
          <a:bodyPr lIns="92075" tIns="46038" rIns="92075" bIns="46038" anchor="ctr"/>
          <a:lstStyle/>
          <a:p>
            <a:pPr eaLnBrk="1" hangingPunct="1"/>
            <a:r>
              <a:rPr lang="en-US" altLang="zh-CN" smtClean="0">
                <a:ea typeface="宋体" panose="02010600030101010101" pitchFamily="2" charset="-122"/>
              </a:rPr>
              <a:t>从表格和电子表格到数据多维数据集</a:t>
            </a:r>
          </a:p>
        </p:txBody>
      </p:sp>
      <p:sp>
        <p:nvSpPr>
          <p:cNvPr id="20483" name="Rectangle 3"/>
          <p:cNvSpPr>
            <a:spLocks noGrp="1" noChangeArrowheads="1"/>
          </p:cNvSpPr>
          <p:nvPr>
            <p:ph type="body" idx="1"/>
          </p:nvPr>
        </p:nvSpPr>
        <p:spPr>
          <a:xfrm>
            <a:off x="257175" y="1422400"/>
            <a:ext cx="8886825" cy="4629150"/>
          </a:xfrm>
          <a:noFill/>
        </p:spPr>
        <p:txBody>
          <a:bodyPr lIns="92075" tIns="46038" rIns="92075" bIns="46038"/>
          <a:lstStyle/>
          <a:p>
            <a:pPr eaLnBrk="1" hangingPunct="1">
              <a:lnSpc>
                <a:spcPct val="120000"/>
              </a:lnSpc>
              <a:spcBef>
                <a:spcPct val="0"/>
              </a:spcBef>
            </a:pPr>
            <a:r>
              <a:rPr lang="en-US" altLang="zh-CN" sz="2400" smtClean="0">
                <a:ea typeface="宋体" panose="02010600030101010101" pitchFamily="2" charset="-122"/>
              </a:rPr>
              <a:t>数据仓库基于</a:t>
            </a:r>
            <a:r>
              <a:rPr lang="en-US" altLang="zh-CN" sz="2400" smtClean="0">
                <a:solidFill>
                  <a:schemeClr val="hlink"/>
                </a:solidFill>
                <a:ea typeface="宋体" panose="02010600030101010101" pitchFamily="2" charset="-122"/>
              </a:rPr>
              <a:t>多维数据模型</a:t>
            </a:r>
            <a:r>
              <a:rPr lang="en-US" altLang="zh-CN" sz="2400" smtClean="0">
                <a:ea typeface="宋体" panose="02010600030101010101" pitchFamily="2" charset="-122"/>
              </a:rPr>
              <a:t>以数据多维数据集的形式查看数据</a:t>
            </a:r>
          </a:p>
          <a:p>
            <a:pPr eaLnBrk="1" hangingPunct="1">
              <a:lnSpc>
                <a:spcPct val="120000"/>
              </a:lnSpc>
              <a:spcBef>
                <a:spcPct val="0"/>
              </a:spcBef>
            </a:pPr>
            <a:r>
              <a:rPr lang="en-US" altLang="zh-CN" sz="2400" smtClean="0">
                <a:ea typeface="宋体" panose="02010600030101010101" pitchFamily="2" charset="-122"/>
              </a:rPr>
              <a:t>数据多维数据集, 如</a:t>
            </a:r>
            <a:r>
              <a:rPr lang="en-US" altLang="zh-CN" sz="2400" smtClean="0">
                <a:solidFill>
                  <a:schemeClr val="folHlink"/>
                </a:solidFill>
                <a:ea typeface="宋体" panose="02010600030101010101" pitchFamily="2" charset="-122"/>
              </a:rPr>
              <a:t>销售</a:t>
            </a:r>
            <a:r>
              <a:rPr lang="en-US" altLang="zh-CN" sz="2400" smtClean="0">
                <a:ea typeface="宋体" panose="02010600030101010101" pitchFamily="2" charset="-122"/>
              </a:rPr>
              <a:t>, 允许在多个维度中对数据进行建模和查看</a:t>
            </a:r>
          </a:p>
          <a:p>
            <a:pPr lvl="1" eaLnBrk="1" hangingPunct="1">
              <a:lnSpc>
                <a:spcPct val="120000"/>
              </a:lnSpc>
              <a:spcBef>
                <a:spcPct val="0"/>
              </a:spcBef>
            </a:pPr>
            <a:r>
              <a:rPr lang="en-US" altLang="zh-CN" sz="2400" smtClean="0">
                <a:ea typeface="宋体" panose="02010600030101010101" pitchFamily="2" charset="-122"/>
              </a:rPr>
              <a:t>维度表, 如</a:t>
            </a:r>
            <a:r>
              <a:rPr lang="en-US" altLang="zh-CN" sz="2400" smtClean="0">
                <a:solidFill>
                  <a:schemeClr val="folHlink"/>
                </a:solidFill>
                <a:ea typeface="宋体" panose="02010600030101010101" pitchFamily="2" charset="-122"/>
              </a:rPr>
              <a:t>项目 (项目名称, 品牌, 类型),</a:t>
            </a:r>
            <a:r>
              <a:rPr lang="en-US" altLang="zh-CN" sz="2400" smtClean="0">
                <a:ea typeface="宋体" panose="02010600030101010101" pitchFamily="2" charset="-122"/>
              </a:rPr>
              <a:t>或</a:t>
            </a:r>
            <a:r>
              <a:rPr lang="en-US" altLang="zh-CN" sz="2400" smtClean="0">
                <a:solidFill>
                  <a:schemeClr val="folHlink"/>
                </a:solidFill>
                <a:ea typeface="宋体" panose="02010600030101010101" pitchFamily="2" charset="-122"/>
              </a:rPr>
              <a:t>时间 (天、周、月、季度、年)</a:t>
            </a:r>
          </a:p>
          <a:p>
            <a:pPr lvl="1" eaLnBrk="1" hangingPunct="1">
              <a:lnSpc>
                <a:spcPct val="120000"/>
              </a:lnSpc>
              <a:spcBef>
                <a:spcPct val="0"/>
              </a:spcBef>
            </a:pPr>
            <a:r>
              <a:rPr lang="en-US" altLang="zh-CN" sz="2400" smtClean="0">
                <a:ea typeface="宋体" panose="02010600030101010101" pitchFamily="2" charset="-122"/>
              </a:rPr>
              <a:t>事实数据表包含一些措施 (如</a:t>
            </a:r>
            <a:r>
              <a:rPr lang="en-US" altLang="zh-CN" sz="2400" smtClean="0">
                <a:solidFill>
                  <a:schemeClr val="folHlink"/>
                </a:solidFill>
                <a:ea typeface="宋体" panose="02010600030101010101" pitchFamily="2" charset="-122"/>
              </a:rPr>
              <a:t>美元 _ 出售</a:t>
            </a:r>
            <a:r>
              <a:rPr lang="en-US" altLang="zh-CN" sz="2400" smtClean="0">
                <a:ea typeface="宋体" panose="02010600030101010101" pitchFamily="2" charset="-122"/>
              </a:rPr>
              <a:t>) 和每个相关维度表的键</a:t>
            </a:r>
          </a:p>
        </p:txBody>
      </p:sp>
    </p:spTree>
  </p:cSld>
  <p:clrMapOvr>
    <a:masterClrMapping/>
  </p:clrMapOvr>
  <p:transition>
    <p:wipe dir="d"/>
  </p:transition>
  <p:timing>
    <p:tnLst>
      <p:par>
        <p:cTn id="1" dur="indefinite" restart="never" nodeType="tmRoot"/>
      </p:par>
    </p:tnLst>
  </p:timing>
</p:sld>
</file>

<file path=ppt/slides/slide1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520700"/>
            <a:ext cx="8296275" cy="447675"/>
          </a:xfrm>
          <a:noFill/>
        </p:spPr>
        <p:txBody>
          <a:bodyPr lIns="90488" tIns="44450" rIns="90488" bIns="44450" anchor="ctr"/>
          <a:lstStyle/>
          <a:p>
            <a:pPr eaLnBrk="1" hangingPunct="1"/>
            <a:r>
              <a:rPr lang="en-US" altLang="zh-CN" smtClean="0">
                <a:ea typeface="宋体" panose="02010600030101010101" pitchFamily="2" charset="-122"/>
              </a:rPr>
              <a:t>多维数据模型 (多维数据集)</a:t>
            </a:r>
            <a:endParaRPr lang="en-US" altLang="zh-CN" sz="2000" smtClean="0">
              <a:ea typeface="宋体" panose="02010600030101010101" pitchFamily="2" charset="-122"/>
            </a:endParaRPr>
          </a:p>
        </p:txBody>
      </p:sp>
      <p:sp>
        <p:nvSpPr>
          <p:cNvPr id="21507" name="Rectangle 3"/>
          <p:cNvSpPr>
            <a:spLocks noChangeArrowheads="1"/>
          </p:cNvSpPr>
          <p:nvPr/>
        </p:nvSpPr>
        <p:spPr bwMode="auto">
          <a:xfrm>
            <a:off x="704850" y="6191250"/>
            <a:ext cx="800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buFont typeface="Monotype Sorts" pitchFamily="2" charset="2"/>
              <a:buNone/>
            </a:pPr>
            <a:endParaRPr lang="zh-CN" altLang="en-US" sz="2000" b="0">
              <a:ea typeface="宋体" panose="02010600030101010101" pitchFamily="2" charset="-122"/>
            </a:endParaRPr>
          </a:p>
        </p:txBody>
      </p:sp>
      <p:sp>
        <p:nvSpPr>
          <p:cNvPr id="21508" name="AutoShape 4"/>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a:ea typeface="宋体" panose="02010600030101010101" pitchFamily="2" charset="-122"/>
              </a:rPr>
              <a:t>年总销售额</a:t>
            </a:r>
          </a:p>
          <a:p>
            <a:pPr>
              <a:spcBef>
                <a:spcPct val="0"/>
              </a:spcBef>
            </a:pPr>
            <a:r>
              <a:rPr lang="en-US" altLang="zh-CN" sz="2000">
                <a:ea typeface="宋体" panose="02010600030101010101" pitchFamily="2" charset="-122"/>
              </a:rPr>
              <a:t>在美国的电视</a:t>
            </a:r>
            <a:endParaRPr lang="en-US" altLang="zh-CN">
              <a:ea typeface="宋体" panose="02010600030101010101" pitchFamily="2" charset="-122"/>
            </a:endParaRPr>
          </a:p>
        </p:txBody>
      </p:sp>
      <p:grpSp>
        <p:nvGrpSpPr>
          <p:cNvPr id="21509" name="Group 5"/>
          <p:cNvGrpSpPr>
            <a:grpSpLocks/>
          </p:cNvGrpSpPr>
          <p:nvPr/>
        </p:nvGrpSpPr>
        <p:grpSpPr bwMode="auto">
          <a:xfrm>
            <a:off x="736600" y="1600200"/>
            <a:ext cx="7127875" cy="4760913"/>
            <a:chOff x="444" y="1008"/>
            <a:chExt cx="4490" cy="2999"/>
          </a:xfrm>
        </p:grpSpPr>
        <p:sp>
          <p:nvSpPr>
            <p:cNvPr id="21510" name="Rectangle 6"/>
            <p:cNvSpPr>
              <a:spLocks noChangeArrowheads="1"/>
            </p:cNvSpPr>
            <p:nvPr/>
          </p:nvSpPr>
          <p:spPr bwMode="auto">
            <a:xfrm>
              <a:off x="2412" y="1008"/>
              <a:ext cx="4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日期</a:t>
              </a:r>
            </a:p>
          </p:txBody>
        </p:sp>
        <p:sp>
          <p:nvSpPr>
            <p:cNvPr id="21511" name="Rectangle 7"/>
            <p:cNvSpPr>
              <a:spLocks noChangeArrowheads="1"/>
            </p:cNvSpPr>
            <p:nvPr/>
          </p:nvSpPr>
          <p:spPr bwMode="auto">
            <a:xfrm rot="-2984941">
              <a:off x="276" y="1342"/>
              <a:ext cx="7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产品</a:t>
              </a:r>
            </a:p>
          </p:txBody>
        </p:sp>
        <p:sp>
          <p:nvSpPr>
            <p:cNvPr id="21512" name="Rectangle 8"/>
            <p:cNvSpPr>
              <a:spLocks noChangeArrowheads="1"/>
            </p:cNvSpPr>
            <p:nvPr/>
          </p:nvSpPr>
          <p:spPr bwMode="auto">
            <a:xfrm rot="-5400000">
              <a:off x="4378" y="2088"/>
              <a:ext cx="80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国家</a:t>
              </a:r>
            </a:p>
          </p:txBody>
        </p:sp>
        <p:grpSp>
          <p:nvGrpSpPr>
            <p:cNvPr id="21513" name="Group 9"/>
            <p:cNvGrpSpPr>
              <a:grpSpLocks/>
            </p:cNvGrpSpPr>
            <p:nvPr/>
          </p:nvGrpSpPr>
          <p:grpSpPr bwMode="auto">
            <a:xfrm>
              <a:off x="3604" y="3717"/>
              <a:ext cx="1330" cy="290"/>
              <a:chOff x="3508" y="3022"/>
              <a:chExt cx="1330" cy="290"/>
            </a:xfrm>
          </p:grpSpPr>
          <p:sp>
            <p:nvSpPr>
              <p:cNvPr id="21573"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所有, 所有, 所有</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endParaRPr>
              </a:p>
            </p:txBody>
          </p:sp>
          <p:sp>
            <p:nvSpPr>
              <p:cNvPr id="21574"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sp>
          <p:nvSpPr>
            <p:cNvPr id="21514"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15"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16"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17"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18"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19"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0"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1"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2"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3" name="Rectangle 21"/>
            <p:cNvSpPr>
              <a:spLocks noChangeArrowheads="1"/>
            </p:cNvSpPr>
            <p:nvPr/>
          </p:nvSpPr>
          <p:spPr bwMode="auto">
            <a:xfrm>
              <a:off x="444" y="186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i="1">
                  <a:latin typeface="Arial" panose="020B0604020202020204" pitchFamily="34" charset="0"/>
                  <a:ea typeface="宋体" panose="02010600030101010101" pitchFamily="2" charset="-122"/>
                </a:rPr>
                <a:t>和</a:t>
              </a:r>
              <a:endParaRPr lang="en-US" altLang="zh-CN" sz="1600" b="0" i="1">
                <a:latin typeface="Arial" panose="020B0604020202020204" pitchFamily="34" charset="0"/>
                <a:ea typeface="宋体" panose="02010600030101010101" pitchFamily="2" charset="-122"/>
              </a:endParaRPr>
            </a:p>
          </p:txBody>
        </p:sp>
        <p:sp>
          <p:nvSpPr>
            <p:cNvPr id="21524" name="Rectangle 22"/>
            <p:cNvSpPr>
              <a:spLocks noChangeArrowheads="1"/>
            </p:cNvSpPr>
            <p:nvPr/>
          </p:nvSpPr>
          <p:spPr bwMode="auto">
            <a:xfrm>
              <a:off x="3616" y="120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i="1">
                  <a:latin typeface="Arial" panose="020B0604020202020204" pitchFamily="34" charset="0"/>
                  <a:ea typeface="宋体" panose="02010600030101010101" pitchFamily="2" charset="-122"/>
                </a:rPr>
                <a:t>和</a:t>
              </a:r>
              <a:endParaRPr lang="en-US" altLang="zh-CN" sz="1600" b="0" i="1">
                <a:latin typeface="Arial" panose="020B0604020202020204" pitchFamily="34" charset="0"/>
                <a:ea typeface="宋体" panose="02010600030101010101" pitchFamily="2" charset="-122"/>
              </a:endParaRPr>
            </a:p>
          </p:txBody>
        </p:sp>
        <p:sp>
          <p:nvSpPr>
            <p:cNvPr id="21525"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6"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7"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8"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29"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0"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1"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2"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3"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4"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5"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6"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7"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8"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39"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21540" name="Group 38"/>
            <p:cNvGrpSpPr>
              <a:grpSpLocks/>
            </p:cNvGrpSpPr>
            <p:nvPr/>
          </p:nvGrpSpPr>
          <p:grpSpPr bwMode="auto">
            <a:xfrm>
              <a:off x="823" y="1926"/>
              <a:ext cx="2768" cy="1937"/>
              <a:chOff x="1388" y="1937"/>
              <a:chExt cx="2026" cy="1310"/>
            </a:xfrm>
          </p:grpSpPr>
          <p:sp>
            <p:nvSpPr>
              <p:cNvPr id="21553"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4"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5"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6"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7"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8"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59"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0"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1"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2"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3"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4"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5"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6"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7"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8"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69"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70"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71"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1572"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a:ea typeface="宋体" panose="02010600030101010101" pitchFamily="2" charset="-122"/>
                </a:endParaRPr>
              </a:p>
            </p:txBody>
          </p:sp>
        </p:grpSp>
        <p:sp>
          <p:nvSpPr>
            <p:cNvPr id="21541"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i="1">
                  <a:latin typeface="Arial" panose="020B0604020202020204" pitchFamily="34" charset="0"/>
                  <a:ea typeface="宋体" panose="02010600030101010101" pitchFamily="2" charset="-122"/>
                </a:rPr>
                <a:t> </a:t>
              </a:r>
            </a:p>
          </p:txBody>
        </p:sp>
        <p:sp>
          <p:nvSpPr>
            <p:cNvPr id="21542"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电视</a:t>
              </a:r>
              <a:endParaRPr lang="en-US" altLang="zh-CN" b="0">
                <a:ea typeface="宋体" panose="02010600030101010101" pitchFamily="2" charset="-122"/>
              </a:endParaRPr>
            </a:p>
          </p:txBody>
        </p:sp>
        <p:sp>
          <p:nvSpPr>
            <p:cNvPr id="21543"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录像机</a:t>
              </a:r>
              <a:endParaRPr lang="en-US" altLang="zh-CN" b="0">
                <a:ea typeface="宋体" panose="02010600030101010101" pitchFamily="2" charset="-122"/>
              </a:endParaRPr>
            </a:p>
          </p:txBody>
        </p:sp>
        <p:sp>
          <p:nvSpPr>
            <p:cNvPr id="21544"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Pc</a:t>
              </a:r>
              <a:endParaRPr lang="en-US" altLang="zh-CN" b="0">
                <a:ea typeface="宋体" panose="02010600030101010101" pitchFamily="2" charset="-122"/>
              </a:endParaRPr>
            </a:p>
          </p:txBody>
        </p:sp>
        <p:sp>
          <p:nvSpPr>
            <p:cNvPr id="21545"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1</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21546"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2</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21547"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3个</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21548"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4个</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21549"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美国</a:t>
              </a:r>
              <a:endParaRPr lang="en-US" altLang="zh-CN" b="0">
                <a:ea typeface="宋体" panose="02010600030101010101" pitchFamily="2" charset="-122"/>
              </a:endParaRPr>
            </a:p>
          </p:txBody>
        </p:sp>
        <p:sp>
          <p:nvSpPr>
            <p:cNvPr id="21550"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加拿大</a:t>
              </a:r>
              <a:endParaRPr lang="en-US" altLang="zh-CN" b="0">
                <a:ea typeface="宋体" panose="02010600030101010101" pitchFamily="2" charset="-122"/>
              </a:endParaRPr>
            </a:p>
          </p:txBody>
        </p:sp>
        <p:sp>
          <p:nvSpPr>
            <p:cNvPr id="21551"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墨西哥</a:t>
              </a:r>
              <a:endParaRPr lang="en-US" altLang="zh-CN" b="0">
                <a:ea typeface="宋体" panose="02010600030101010101" pitchFamily="2" charset="-122"/>
              </a:endParaRPr>
            </a:p>
          </p:txBody>
        </p:sp>
        <p:sp>
          <p:nvSpPr>
            <p:cNvPr id="21552"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i="1">
                  <a:ea typeface="宋体" panose="02010600030101010101" pitchFamily="2" charset="-122"/>
                </a:rPr>
                <a:t>和</a:t>
              </a:r>
              <a:endParaRPr lang="en-US" altLang="zh-CN" b="0">
                <a:ea typeface="宋体" panose="02010600030101010101" pitchFamily="2" charset="-122"/>
              </a:endParaRPr>
            </a:p>
          </p:txBody>
        </p:sp>
      </p:grpSp>
    </p:spTree>
  </p:cSld>
  <p:clrMapOvr>
    <a:masterClrMapping/>
  </p:clrMapOvr>
  <p:transition>
    <p:wipe dir="d"/>
  </p:transition>
  <p:timing>
    <p:tnLst>
      <p:par>
        <p:cTn id="1" dur="indefinite" restart="never" nodeType="tmRoot"/>
      </p:par>
    </p:tnLst>
  </p:timing>
</p:sld>
</file>

<file path=ppt/slides/slide1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立方体: 立方体的格子 (i)</a:t>
            </a:r>
          </a:p>
        </p:txBody>
      </p:sp>
      <p:sp>
        <p:nvSpPr>
          <p:cNvPr id="22531" name="AutoShape 3"/>
          <p:cNvSpPr>
            <a:spLocks noChangeArrowheads="1"/>
          </p:cNvSpPr>
          <p:nvPr/>
        </p:nvSpPr>
        <p:spPr bwMode="auto">
          <a:xfrm>
            <a:off x="3352800" y="18192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2" name="AutoShape 4"/>
          <p:cNvSpPr>
            <a:spLocks noChangeArrowheads="1"/>
          </p:cNvSpPr>
          <p:nvPr/>
        </p:nvSpPr>
        <p:spPr bwMode="auto">
          <a:xfrm>
            <a:off x="2209800" y="25812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3" name="AutoShape 5"/>
          <p:cNvSpPr>
            <a:spLocks noChangeArrowheads="1"/>
          </p:cNvSpPr>
          <p:nvPr/>
        </p:nvSpPr>
        <p:spPr bwMode="auto">
          <a:xfrm>
            <a:off x="3505200" y="25812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4" name="AutoShape 6"/>
          <p:cNvSpPr>
            <a:spLocks noChangeArrowheads="1"/>
          </p:cNvSpPr>
          <p:nvPr/>
        </p:nvSpPr>
        <p:spPr bwMode="auto">
          <a:xfrm>
            <a:off x="4495800" y="25812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5" name="AutoShape 7"/>
          <p:cNvSpPr>
            <a:spLocks noChangeArrowheads="1"/>
          </p:cNvSpPr>
          <p:nvPr/>
        </p:nvSpPr>
        <p:spPr bwMode="auto">
          <a:xfrm>
            <a:off x="1905000" y="33432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6" name="AutoShape 8"/>
          <p:cNvSpPr>
            <a:spLocks noChangeArrowheads="1"/>
          </p:cNvSpPr>
          <p:nvPr/>
        </p:nvSpPr>
        <p:spPr bwMode="auto">
          <a:xfrm>
            <a:off x="5410200" y="34194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7" name="AutoShape 9"/>
          <p:cNvSpPr>
            <a:spLocks noChangeArrowheads="1"/>
          </p:cNvSpPr>
          <p:nvPr/>
        </p:nvSpPr>
        <p:spPr bwMode="auto">
          <a:xfrm>
            <a:off x="3048000" y="34194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8" name="AutoShape 10"/>
          <p:cNvSpPr>
            <a:spLocks noChangeArrowheads="1"/>
          </p:cNvSpPr>
          <p:nvPr/>
        </p:nvSpPr>
        <p:spPr bwMode="auto">
          <a:xfrm>
            <a:off x="3352800" y="4333875"/>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2539" name="Text Box 11"/>
          <p:cNvSpPr txBox="1">
            <a:spLocks noChangeArrowheads="1"/>
          </p:cNvSpPr>
          <p:nvPr/>
        </p:nvSpPr>
        <p:spPr bwMode="auto">
          <a:xfrm>
            <a:off x="3184525" y="1452563"/>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所有</a:t>
            </a:r>
            <a:endParaRPr lang="en-US" altLang="zh-CN" b="0">
              <a:ea typeface="宋体" panose="02010600030101010101" pitchFamily="2" charset="-122"/>
            </a:endParaRPr>
          </a:p>
        </p:txBody>
      </p:sp>
      <p:sp>
        <p:nvSpPr>
          <p:cNvPr id="22540" name="Line 12"/>
          <p:cNvSpPr>
            <a:spLocks noChangeShapeType="1"/>
          </p:cNvSpPr>
          <p:nvPr/>
        </p:nvSpPr>
        <p:spPr bwMode="auto">
          <a:xfrm flipH="1">
            <a:off x="2286000" y="1895475"/>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3"/>
          <p:cNvSpPr>
            <a:spLocks noChangeShapeType="1"/>
          </p:cNvSpPr>
          <p:nvPr/>
        </p:nvSpPr>
        <p:spPr bwMode="auto">
          <a:xfrm>
            <a:off x="3429000" y="1895475"/>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4"/>
          <p:cNvSpPr>
            <a:spLocks noChangeShapeType="1"/>
          </p:cNvSpPr>
          <p:nvPr/>
        </p:nvSpPr>
        <p:spPr bwMode="auto">
          <a:xfrm>
            <a:off x="3429000" y="1895475"/>
            <a:ext cx="152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5"/>
          <p:cNvSpPr>
            <a:spLocks noChangeShapeType="1"/>
          </p:cNvSpPr>
          <p:nvPr/>
        </p:nvSpPr>
        <p:spPr bwMode="auto">
          <a:xfrm flipH="1">
            <a:off x="1981200" y="2657475"/>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6"/>
          <p:cNvSpPr>
            <a:spLocks noChangeShapeType="1"/>
          </p:cNvSpPr>
          <p:nvPr/>
        </p:nvSpPr>
        <p:spPr bwMode="auto">
          <a:xfrm flipH="1">
            <a:off x="1981200" y="2657475"/>
            <a:ext cx="1600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7"/>
          <p:cNvSpPr>
            <a:spLocks noChangeShapeType="1"/>
          </p:cNvSpPr>
          <p:nvPr/>
        </p:nvSpPr>
        <p:spPr bwMode="auto">
          <a:xfrm>
            <a:off x="2286000" y="2657475"/>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18"/>
          <p:cNvSpPr>
            <a:spLocks noChangeShapeType="1"/>
          </p:cNvSpPr>
          <p:nvPr/>
        </p:nvSpPr>
        <p:spPr bwMode="auto">
          <a:xfrm flipH="1">
            <a:off x="3124200" y="2657475"/>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19"/>
          <p:cNvSpPr>
            <a:spLocks noChangeShapeType="1"/>
          </p:cNvSpPr>
          <p:nvPr/>
        </p:nvSpPr>
        <p:spPr bwMode="auto">
          <a:xfrm>
            <a:off x="3581400" y="2657475"/>
            <a:ext cx="1905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20"/>
          <p:cNvSpPr>
            <a:spLocks noChangeShapeType="1"/>
          </p:cNvSpPr>
          <p:nvPr/>
        </p:nvSpPr>
        <p:spPr bwMode="auto">
          <a:xfrm>
            <a:off x="4572000" y="2657475"/>
            <a:ext cx="914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21"/>
          <p:cNvSpPr>
            <a:spLocks noChangeShapeType="1"/>
          </p:cNvSpPr>
          <p:nvPr/>
        </p:nvSpPr>
        <p:spPr bwMode="auto">
          <a:xfrm>
            <a:off x="1981200" y="3419475"/>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22"/>
          <p:cNvSpPr>
            <a:spLocks noChangeShapeType="1"/>
          </p:cNvSpPr>
          <p:nvPr/>
        </p:nvSpPr>
        <p:spPr bwMode="auto">
          <a:xfrm>
            <a:off x="3124200" y="3495675"/>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3"/>
          <p:cNvSpPr>
            <a:spLocks noChangeShapeType="1"/>
          </p:cNvSpPr>
          <p:nvPr/>
        </p:nvSpPr>
        <p:spPr bwMode="auto">
          <a:xfrm flipH="1">
            <a:off x="3429000" y="3495675"/>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Text Box 24"/>
          <p:cNvSpPr txBox="1">
            <a:spLocks noChangeArrowheads="1"/>
          </p:cNvSpPr>
          <p:nvPr/>
        </p:nvSpPr>
        <p:spPr bwMode="auto">
          <a:xfrm>
            <a:off x="1524000" y="21971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a:t>
            </a:r>
            <a:endParaRPr lang="en-US" altLang="zh-CN" b="0">
              <a:ea typeface="宋体" panose="02010600030101010101" pitchFamily="2" charset="-122"/>
            </a:endParaRPr>
          </a:p>
        </p:txBody>
      </p:sp>
      <p:sp>
        <p:nvSpPr>
          <p:cNvPr id="22553" name="Text Box 25"/>
          <p:cNvSpPr txBox="1">
            <a:spLocks noChangeArrowheads="1"/>
          </p:cNvSpPr>
          <p:nvPr/>
        </p:nvSpPr>
        <p:spPr bwMode="auto">
          <a:xfrm>
            <a:off x="3032125" y="2214563"/>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日期</a:t>
            </a:r>
            <a:endParaRPr lang="en-US" altLang="zh-CN" b="0">
              <a:ea typeface="宋体" panose="02010600030101010101" pitchFamily="2" charset="-122"/>
            </a:endParaRPr>
          </a:p>
        </p:txBody>
      </p:sp>
      <p:sp>
        <p:nvSpPr>
          <p:cNvPr id="22554" name="Text Box 26"/>
          <p:cNvSpPr txBox="1">
            <a:spLocks noChangeArrowheads="1"/>
          </p:cNvSpPr>
          <p:nvPr/>
        </p:nvSpPr>
        <p:spPr bwMode="auto">
          <a:xfrm>
            <a:off x="4403725" y="2138363"/>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国家</a:t>
            </a:r>
            <a:endParaRPr lang="en-US" altLang="zh-CN" b="0">
              <a:ea typeface="宋体" panose="02010600030101010101" pitchFamily="2" charset="-122"/>
            </a:endParaRPr>
          </a:p>
        </p:txBody>
      </p:sp>
      <p:sp>
        <p:nvSpPr>
          <p:cNvPr id="22555" name="Text Box 27"/>
          <p:cNvSpPr txBox="1">
            <a:spLocks noChangeArrowheads="1"/>
          </p:cNvSpPr>
          <p:nvPr/>
        </p:nvSpPr>
        <p:spPr bwMode="auto">
          <a:xfrm>
            <a:off x="746125" y="3000375"/>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 日期</a:t>
            </a:r>
            <a:endParaRPr lang="en-US" altLang="zh-CN" b="0">
              <a:ea typeface="宋体" panose="02010600030101010101" pitchFamily="2" charset="-122"/>
            </a:endParaRPr>
          </a:p>
        </p:txBody>
      </p:sp>
      <p:sp>
        <p:nvSpPr>
          <p:cNvPr id="22556" name="Text Box 28"/>
          <p:cNvSpPr txBox="1">
            <a:spLocks noChangeArrowheads="1"/>
          </p:cNvSpPr>
          <p:nvPr/>
        </p:nvSpPr>
        <p:spPr bwMode="auto">
          <a:xfrm>
            <a:off x="2727325" y="3000375"/>
            <a:ext cx="1638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 国家/地区</a:t>
            </a:r>
            <a:endParaRPr lang="en-US" altLang="zh-CN" b="0">
              <a:ea typeface="宋体" panose="02010600030101010101" pitchFamily="2" charset="-122"/>
            </a:endParaRPr>
          </a:p>
        </p:txBody>
      </p:sp>
      <p:sp>
        <p:nvSpPr>
          <p:cNvPr id="22557" name="Text Box 29"/>
          <p:cNvSpPr txBox="1">
            <a:spLocks noChangeArrowheads="1"/>
          </p:cNvSpPr>
          <p:nvPr/>
        </p:nvSpPr>
        <p:spPr bwMode="auto">
          <a:xfrm>
            <a:off x="5241925" y="3000375"/>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日期、国家/地区</a:t>
            </a:r>
            <a:endParaRPr lang="en-US" altLang="zh-CN" b="0">
              <a:ea typeface="宋体" panose="02010600030101010101" pitchFamily="2" charset="-122"/>
            </a:endParaRPr>
          </a:p>
        </p:txBody>
      </p:sp>
      <p:sp>
        <p:nvSpPr>
          <p:cNvPr id="22558" name="Text Box 30"/>
          <p:cNvSpPr txBox="1">
            <a:spLocks noChangeArrowheads="1"/>
          </p:cNvSpPr>
          <p:nvPr/>
        </p:nvSpPr>
        <p:spPr bwMode="auto">
          <a:xfrm>
            <a:off x="2498725" y="44481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产品、日期、国家/地区</a:t>
            </a:r>
            <a:endParaRPr lang="en-US" altLang="zh-CN" b="0">
              <a:ea typeface="宋体" panose="02010600030101010101" pitchFamily="2" charset="-122"/>
            </a:endParaRPr>
          </a:p>
        </p:txBody>
      </p:sp>
      <p:sp>
        <p:nvSpPr>
          <p:cNvPr id="22559" name="Text Box 31"/>
          <p:cNvSpPr txBox="1">
            <a:spLocks noChangeArrowheads="1"/>
          </p:cNvSpPr>
          <p:nvPr/>
        </p:nvSpPr>
        <p:spPr bwMode="auto">
          <a:xfrm>
            <a:off x="6553200" y="174307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0-</a:t>
            </a:r>
            <a:r>
              <a:rPr lang="en-US" altLang="zh-CN" sz="2000" b="0">
                <a:ea typeface="宋体" panose="02010600030101010101" pitchFamily="2" charset="-122"/>
              </a:rPr>
              <a:t>d (顶点) 长方体</a:t>
            </a:r>
            <a:endParaRPr lang="en-US" altLang="zh-CN" b="0">
              <a:ea typeface="宋体" panose="02010600030101010101" pitchFamily="2" charset="-122"/>
            </a:endParaRPr>
          </a:p>
        </p:txBody>
      </p:sp>
      <p:sp>
        <p:nvSpPr>
          <p:cNvPr id="22560" name="Text Box 32"/>
          <p:cNvSpPr txBox="1">
            <a:spLocks noChangeArrowheads="1"/>
          </p:cNvSpPr>
          <p:nvPr/>
        </p:nvSpPr>
        <p:spPr bwMode="auto">
          <a:xfrm>
            <a:off x="6537325" y="2366963"/>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1-</a:t>
            </a:r>
            <a:r>
              <a:rPr lang="en-US" altLang="zh-CN" sz="2000" b="0">
                <a:ea typeface="宋体" panose="02010600030101010101" pitchFamily="2" charset="-122"/>
              </a:rPr>
              <a:t>d 长方体</a:t>
            </a:r>
            <a:endParaRPr lang="en-US" altLang="zh-CN" b="0">
              <a:ea typeface="宋体" panose="02010600030101010101" pitchFamily="2" charset="-122"/>
            </a:endParaRPr>
          </a:p>
        </p:txBody>
      </p:sp>
      <p:sp>
        <p:nvSpPr>
          <p:cNvPr id="22561" name="Text Box 33"/>
          <p:cNvSpPr txBox="1">
            <a:spLocks noChangeArrowheads="1"/>
          </p:cNvSpPr>
          <p:nvPr/>
        </p:nvSpPr>
        <p:spPr bwMode="auto">
          <a:xfrm>
            <a:off x="6537325" y="3357563"/>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2-</a:t>
            </a:r>
            <a:r>
              <a:rPr lang="en-US" altLang="zh-CN" sz="2000" b="0">
                <a:ea typeface="宋体" panose="02010600030101010101" pitchFamily="2" charset="-122"/>
              </a:rPr>
              <a:t>d 长方体</a:t>
            </a:r>
            <a:endParaRPr lang="en-US" altLang="zh-CN" b="0">
              <a:ea typeface="宋体" panose="02010600030101010101" pitchFamily="2" charset="-122"/>
            </a:endParaRPr>
          </a:p>
        </p:txBody>
      </p:sp>
      <p:sp>
        <p:nvSpPr>
          <p:cNvPr id="22562" name="Text Box 34"/>
          <p:cNvSpPr txBox="1">
            <a:spLocks noChangeArrowheads="1"/>
          </p:cNvSpPr>
          <p:nvPr/>
        </p:nvSpPr>
        <p:spPr bwMode="auto">
          <a:xfrm>
            <a:off x="6537325" y="4195763"/>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3-</a:t>
            </a:r>
            <a:r>
              <a:rPr lang="en-US" altLang="zh-CN" sz="2000" b="0">
                <a:ea typeface="宋体" panose="02010600030101010101" pitchFamily="2" charset="-122"/>
              </a:rPr>
              <a:t>d (底座) 长方体</a:t>
            </a:r>
            <a:endParaRPr lang="en-US" altLang="zh-CN" b="0">
              <a:ea typeface="宋体" panose="02010600030101010101" pitchFamily="2" charset="-122"/>
            </a:endParaRPr>
          </a:p>
        </p:txBody>
      </p:sp>
      <p:sp>
        <p:nvSpPr>
          <p:cNvPr id="22563" name="Rectangle 35"/>
          <p:cNvSpPr>
            <a:spLocks noChangeArrowheads="1"/>
          </p:cNvSpPr>
          <p:nvPr/>
        </p:nvSpPr>
        <p:spPr bwMode="auto">
          <a:xfrm>
            <a:off x="744538" y="5056188"/>
            <a:ext cx="7889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lnSpc>
                <a:spcPct val="120000"/>
              </a:lnSpc>
            </a:pPr>
            <a:r>
              <a:rPr lang="en-US" altLang="zh-CN" sz="2000" b="0">
                <a:latin typeface="Arial Black" panose="020B0A04020102020204" pitchFamily="34" charset="0"/>
                <a:ea typeface="宋体" panose="02010600030101010101" pitchFamily="2" charset="-122"/>
              </a:rPr>
              <a:t>在数据仓库文献中, n-d 基多维数据集称为</a:t>
            </a:r>
            <a:r>
              <a:rPr lang="en-US" altLang="zh-CN" sz="2000" b="0">
                <a:solidFill>
                  <a:schemeClr val="hlink"/>
                </a:solidFill>
                <a:latin typeface="Arial Black" panose="020B0A04020102020204" pitchFamily="34" charset="0"/>
                <a:ea typeface="宋体" panose="02010600030101010101" pitchFamily="2" charset="-122"/>
              </a:rPr>
              <a:t>基地长方体</a:t>
            </a:r>
            <a:r>
              <a:rPr lang="en-US" altLang="zh-CN" sz="2000" b="0">
                <a:latin typeface="Arial Black" panose="020B0A04020102020204" pitchFamily="34" charset="0"/>
                <a:ea typeface="宋体" panose="02010600030101010101" pitchFamily="2" charset="-122"/>
              </a:rPr>
              <a:t>.最上面的0-d 长方体, 拥有最高水平的总结, 被称为</a:t>
            </a:r>
            <a:r>
              <a:rPr lang="en-US" altLang="zh-CN" sz="2000" b="0">
                <a:solidFill>
                  <a:schemeClr val="hlink"/>
                </a:solidFill>
                <a:latin typeface="Arial Black" panose="020B0A04020102020204" pitchFamily="34" charset="0"/>
                <a:ea typeface="宋体" panose="02010600030101010101" pitchFamily="2" charset="-122"/>
              </a:rPr>
              <a:t>尖顶长方体</a:t>
            </a:r>
            <a:r>
              <a:rPr lang="en-US" altLang="zh-CN" sz="2000" b="0">
                <a:latin typeface="Arial Black" panose="020B0A04020102020204" pitchFamily="34" charset="0"/>
                <a:ea typeface="宋体" panose="02010600030101010101" pitchFamily="2" charset="-122"/>
              </a:rPr>
              <a:t>. 长方体的晶格形成了一个</a:t>
            </a:r>
            <a:r>
              <a:rPr lang="en-US" altLang="zh-CN" sz="2000" b="0">
                <a:solidFill>
                  <a:schemeClr val="hlink"/>
                </a:solidFill>
                <a:latin typeface="Arial Black" panose="020B0A04020102020204" pitchFamily="34" charset="0"/>
                <a:ea typeface="宋体" panose="02010600030101010101" pitchFamily="2" charset="-122"/>
              </a:rPr>
              <a:t>数据多维数据集。</a:t>
            </a:r>
          </a:p>
        </p:txBody>
      </p:sp>
    </p:spTree>
  </p:cSld>
  <p:clrMapOvr>
    <a:masterClrMapping/>
  </p:clrMapOvr>
  <p:timing>
    <p:tnLst>
      <p:par>
        <p:cTn id="1" dur="indefinite" restart="never" nodeType="tmRoot"/>
      </p:par>
    </p:tnLst>
  </p:timing>
</p:sld>
</file>

<file path=ppt/slides/slide1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163" y="393700"/>
            <a:ext cx="7743825" cy="609600"/>
          </a:xfrm>
        </p:spPr>
        <p:txBody>
          <a:bodyPr/>
          <a:lstStyle/>
          <a:p>
            <a:pPr eaLnBrk="1" hangingPunct="1"/>
            <a:r>
              <a:rPr lang="en-US" altLang="zh-CN" sz="3200" smtClean="0">
                <a:ea typeface="宋体" panose="02010600030101010101" pitchFamily="2" charset="-122"/>
              </a:rPr>
              <a:t>立方体: 立方体的格子 (二)</a:t>
            </a:r>
          </a:p>
        </p:txBody>
      </p:sp>
      <p:sp>
        <p:nvSpPr>
          <p:cNvPr id="23555" name="AutoShape 3"/>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56" name="AutoShape 4"/>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57" name="AutoShape 5"/>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58" name="AutoShape 6"/>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59" name="AutoShape 7"/>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0" name="AutoShape 8"/>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1" name="AutoShape 9"/>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2" name="AutoShape 10"/>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3" name="AutoShape 11"/>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4" name="AutoShape 12"/>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5" name="AutoShape 13"/>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6" name="AutoShape 14"/>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7" name="AutoShape 15"/>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8" name="AutoShape 16"/>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69" name="AutoShape 17"/>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70" name="AutoShape 18"/>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3571" name="Text Box 19"/>
          <p:cNvSpPr txBox="1">
            <a:spLocks noChangeArrowheads="1"/>
          </p:cNvSpPr>
          <p:nvPr/>
        </p:nvSpPr>
        <p:spPr bwMode="auto">
          <a:xfrm>
            <a:off x="2803525" y="1919288"/>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所有</a:t>
            </a:r>
            <a:endParaRPr lang="en-US" altLang="zh-CN" b="0">
              <a:ea typeface="宋体" panose="02010600030101010101" pitchFamily="2" charset="-122"/>
            </a:endParaRPr>
          </a:p>
        </p:txBody>
      </p:sp>
      <p:sp>
        <p:nvSpPr>
          <p:cNvPr id="23572" name="Text Box 20"/>
          <p:cNvSpPr txBox="1">
            <a:spLocks noChangeArrowheads="1"/>
          </p:cNvSpPr>
          <p:nvPr/>
        </p:nvSpPr>
        <p:spPr bwMode="auto">
          <a:xfrm>
            <a:off x="1203325" y="2757488"/>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时间</a:t>
            </a:r>
            <a:endParaRPr lang="en-US" altLang="zh-CN" b="0">
              <a:ea typeface="宋体" panose="02010600030101010101" pitchFamily="2" charset="-122"/>
            </a:endParaRPr>
          </a:p>
        </p:txBody>
      </p:sp>
      <p:sp>
        <p:nvSpPr>
          <p:cNvPr id="23573" name="Text Box 21"/>
          <p:cNvSpPr txBox="1">
            <a:spLocks noChangeArrowheads="1"/>
          </p:cNvSpPr>
          <p:nvPr/>
        </p:nvSpPr>
        <p:spPr bwMode="auto">
          <a:xfrm>
            <a:off x="2346325" y="2757488"/>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项目</a:t>
            </a:r>
            <a:endParaRPr lang="en-US" altLang="zh-CN" b="0">
              <a:ea typeface="宋体" panose="02010600030101010101" pitchFamily="2" charset="-122"/>
            </a:endParaRPr>
          </a:p>
        </p:txBody>
      </p:sp>
      <p:sp>
        <p:nvSpPr>
          <p:cNvPr id="23574" name="Text Box 22"/>
          <p:cNvSpPr txBox="1">
            <a:spLocks noChangeArrowheads="1"/>
          </p:cNvSpPr>
          <p:nvPr/>
        </p:nvSpPr>
        <p:spPr bwMode="auto">
          <a:xfrm>
            <a:off x="3489325" y="2757488"/>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位置</a:t>
            </a:r>
            <a:endParaRPr lang="en-US" altLang="zh-CN" b="0">
              <a:ea typeface="宋体" panose="02010600030101010101" pitchFamily="2" charset="-122"/>
            </a:endParaRPr>
          </a:p>
        </p:txBody>
      </p:sp>
      <p:sp>
        <p:nvSpPr>
          <p:cNvPr id="23575" name="Text Box 23"/>
          <p:cNvSpPr txBox="1">
            <a:spLocks noChangeArrowheads="1"/>
          </p:cNvSpPr>
          <p:nvPr/>
        </p:nvSpPr>
        <p:spPr bwMode="auto">
          <a:xfrm>
            <a:off x="4632325" y="2757488"/>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供应商</a:t>
            </a:r>
            <a:endParaRPr lang="en-US" altLang="zh-CN" b="0">
              <a:ea typeface="宋体" panose="02010600030101010101" pitchFamily="2" charset="-122"/>
            </a:endParaRPr>
          </a:p>
        </p:txBody>
      </p:sp>
      <p:sp>
        <p:nvSpPr>
          <p:cNvPr id="23576" name="Line 24"/>
          <p:cNvSpPr>
            <a:spLocks noChangeShapeType="1"/>
          </p:cNvSpPr>
          <p:nvPr/>
        </p:nvSpPr>
        <p:spPr bwMode="auto">
          <a:xfrm flipH="1">
            <a:off x="1371600" y="2362200"/>
            <a:ext cx="1676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25"/>
          <p:cNvSpPr>
            <a:spLocks noChangeShapeType="1"/>
          </p:cNvSpPr>
          <p:nvPr/>
        </p:nvSpPr>
        <p:spPr bwMode="auto">
          <a:xfrm flipH="1">
            <a:off x="2590800" y="2362200"/>
            <a:ext cx="457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26"/>
          <p:cNvSpPr>
            <a:spLocks noChangeShapeType="1"/>
          </p:cNvSpPr>
          <p:nvPr/>
        </p:nvSpPr>
        <p:spPr bwMode="auto">
          <a:xfrm>
            <a:off x="3048000" y="2362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Line 27"/>
          <p:cNvSpPr>
            <a:spLocks noChangeShapeType="1"/>
          </p:cNvSpPr>
          <p:nvPr/>
        </p:nvSpPr>
        <p:spPr bwMode="auto">
          <a:xfrm>
            <a:off x="3048000" y="2362200"/>
            <a:ext cx="1676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28"/>
          <p:cNvSpPr>
            <a:spLocks noChangeShapeType="1"/>
          </p:cNvSpPr>
          <p:nvPr/>
        </p:nvSpPr>
        <p:spPr bwMode="auto">
          <a:xfrm flipH="1">
            <a:off x="685800" y="3200400"/>
            <a:ext cx="685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Line 29"/>
          <p:cNvSpPr>
            <a:spLocks noChangeShapeType="1"/>
          </p:cNvSpPr>
          <p:nvPr/>
        </p:nvSpPr>
        <p:spPr bwMode="auto">
          <a:xfrm>
            <a:off x="1371600" y="3200400"/>
            <a:ext cx="381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30"/>
          <p:cNvSpPr>
            <a:spLocks noChangeShapeType="1"/>
          </p:cNvSpPr>
          <p:nvPr/>
        </p:nvSpPr>
        <p:spPr bwMode="auto">
          <a:xfrm>
            <a:off x="1371600" y="3200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Line 31"/>
          <p:cNvSpPr>
            <a:spLocks noChangeShapeType="1"/>
          </p:cNvSpPr>
          <p:nvPr/>
        </p:nvSpPr>
        <p:spPr bwMode="auto">
          <a:xfrm flipH="1">
            <a:off x="685800" y="3200400"/>
            <a:ext cx="1905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4" name="Line 32"/>
          <p:cNvSpPr>
            <a:spLocks noChangeShapeType="1"/>
          </p:cNvSpPr>
          <p:nvPr/>
        </p:nvSpPr>
        <p:spPr bwMode="auto">
          <a:xfrm>
            <a:off x="2590800" y="3200400"/>
            <a:ext cx="1295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Line 33"/>
          <p:cNvSpPr>
            <a:spLocks noChangeShapeType="1"/>
          </p:cNvSpPr>
          <p:nvPr/>
        </p:nvSpPr>
        <p:spPr bwMode="auto">
          <a:xfrm>
            <a:off x="2590800" y="3200400"/>
            <a:ext cx="2209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34"/>
          <p:cNvSpPr>
            <a:spLocks noChangeShapeType="1"/>
          </p:cNvSpPr>
          <p:nvPr/>
        </p:nvSpPr>
        <p:spPr bwMode="auto">
          <a:xfrm>
            <a:off x="3657600" y="32004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Line 35"/>
          <p:cNvSpPr>
            <a:spLocks noChangeShapeType="1"/>
          </p:cNvSpPr>
          <p:nvPr/>
        </p:nvSpPr>
        <p:spPr bwMode="auto">
          <a:xfrm>
            <a:off x="3657600" y="3200400"/>
            <a:ext cx="2057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Line 36"/>
          <p:cNvSpPr>
            <a:spLocks noChangeShapeType="1"/>
          </p:cNvSpPr>
          <p:nvPr/>
        </p:nvSpPr>
        <p:spPr bwMode="auto">
          <a:xfrm flipH="1">
            <a:off x="1752600" y="3200400"/>
            <a:ext cx="1905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37"/>
          <p:cNvSpPr>
            <a:spLocks noChangeShapeType="1"/>
          </p:cNvSpPr>
          <p:nvPr/>
        </p:nvSpPr>
        <p:spPr bwMode="auto">
          <a:xfrm flipH="1">
            <a:off x="2819400" y="3276600"/>
            <a:ext cx="1905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38"/>
          <p:cNvSpPr>
            <a:spLocks noChangeShapeType="1"/>
          </p:cNvSpPr>
          <p:nvPr/>
        </p:nvSpPr>
        <p:spPr bwMode="auto">
          <a:xfrm>
            <a:off x="4724400" y="32766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39"/>
          <p:cNvSpPr>
            <a:spLocks noChangeShapeType="1"/>
          </p:cNvSpPr>
          <p:nvPr/>
        </p:nvSpPr>
        <p:spPr bwMode="auto">
          <a:xfrm>
            <a:off x="4724400" y="32766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Line 40"/>
          <p:cNvSpPr>
            <a:spLocks noChangeShapeType="1"/>
          </p:cNvSpPr>
          <p:nvPr/>
        </p:nvSpPr>
        <p:spPr bwMode="auto">
          <a:xfrm>
            <a:off x="685800" y="4191000"/>
            <a:ext cx="685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3" name="Line 41"/>
          <p:cNvSpPr>
            <a:spLocks noChangeShapeType="1"/>
          </p:cNvSpPr>
          <p:nvPr/>
        </p:nvSpPr>
        <p:spPr bwMode="auto">
          <a:xfrm>
            <a:off x="685800" y="4191000"/>
            <a:ext cx="1676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4" name="Line 42"/>
          <p:cNvSpPr>
            <a:spLocks noChangeShapeType="1"/>
          </p:cNvSpPr>
          <p:nvPr/>
        </p:nvSpPr>
        <p:spPr bwMode="auto">
          <a:xfrm flipH="1">
            <a:off x="1371600" y="41910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5" name="Line 43"/>
          <p:cNvSpPr>
            <a:spLocks noChangeShapeType="1"/>
          </p:cNvSpPr>
          <p:nvPr/>
        </p:nvSpPr>
        <p:spPr bwMode="auto">
          <a:xfrm>
            <a:off x="1752600" y="4191000"/>
            <a:ext cx="1676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6" name="Line 44"/>
          <p:cNvSpPr>
            <a:spLocks noChangeShapeType="1"/>
          </p:cNvSpPr>
          <p:nvPr/>
        </p:nvSpPr>
        <p:spPr bwMode="auto">
          <a:xfrm flipH="1">
            <a:off x="2362200" y="41910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7" name="Line 45"/>
          <p:cNvSpPr>
            <a:spLocks noChangeShapeType="1"/>
          </p:cNvSpPr>
          <p:nvPr/>
        </p:nvSpPr>
        <p:spPr bwMode="auto">
          <a:xfrm>
            <a:off x="2819400" y="4191000"/>
            <a:ext cx="609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Line 46"/>
          <p:cNvSpPr>
            <a:spLocks noChangeShapeType="1"/>
          </p:cNvSpPr>
          <p:nvPr/>
        </p:nvSpPr>
        <p:spPr bwMode="auto">
          <a:xfrm flipH="1">
            <a:off x="1371600" y="41910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47"/>
          <p:cNvSpPr>
            <a:spLocks noChangeShapeType="1"/>
          </p:cNvSpPr>
          <p:nvPr/>
        </p:nvSpPr>
        <p:spPr bwMode="auto">
          <a:xfrm>
            <a:off x="3886200" y="4191000"/>
            <a:ext cx="609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48"/>
          <p:cNvSpPr>
            <a:spLocks noChangeShapeType="1"/>
          </p:cNvSpPr>
          <p:nvPr/>
        </p:nvSpPr>
        <p:spPr bwMode="auto">
          <a:xfrm flipH="1">
            <a:off x="2362200" y="4191000"/>
            <a:ext cx="2438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49"/>
          <p:cNvSpPr>
            <a:spLocks noChangeShapeType="1"/>
          </p:cNvSpPr>
          <p:nvPr/>
        </p:nvSpPr>
        <p:spPr bwMode="auto">
          <a:xfrm flipH="1">
            <a:off x="4495800" y="4191000"/>
            <a:ext cx="304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Line 50"/>
          <p:cNvSpPr>
            <a:spLocks noChangeShapeType="1"/>
          </p:cNvSpPr>
          <p:nvPr/>
        </p:nvSpPr>
        <p:spPr bwMode="auto">
          <a:xfrm flipH="1">
            <a:off x="4495800" y="41910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3" name="Line 51"/>
          <p:cNvSpPr>
            <a:spLocks noChangeShapeType="1"/>
          </p:cNvSpPr>
          <p:nvPr/>
        </p:nvSpPr>
        <p:spPr bwMode="auto">
          <a:xfrm flipH="1">
            <a:off x="3429000" y="4191000"/>
            <a:ext cx="2286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52"/>
          <p:cNvSpPr>
            <a:spLocks noChangeShapeType="1"/>
          </p:cNvSpPr>
          <p:nvPr/>
        </p:nvSpPr>
        <p:spPr bwMode="auto">
          <a:xfrm>
            <a:off x="1371600" y="5334000"/>
            <a:ext cx="1752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53"/>
          <p:cNvSpPr>
            <a:spLocks noChangeShapeType="1"/>
          </p:cNvSpPr>
          <p:nvPr/>
        </p:nvSpPr>
        <p:spPr bwMode="auto">
          <a:xfrm>
            <a:off x="2362200" y="5257800"/>
            <a:ext cx="838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54"/>
          <p:cNvSpPr>
            <a:spLocks noChangeShapeType="1"/>
          </p:cNvSpPr>
          <p:nvPr/>
        </p:nvSpPr>
        <p:spPr bwMode="auto">
          <a:xfrm flipH="1">
            <a:off x="3200400" y="52578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55"/>
          <p:cNvSpPr>
            <a:spLocks noChangeShapeType="1"/>
          </p:cNvSpPr>
          <p:nvPr/>
        </p:nvSpPr>
        <p:spPr bwMode="auto">
          <a:xfrm flipH="1">
            <a:off x="3124200" y="5334000"/>
            <a:ext cx="1371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8" name="Text Box 56"/>
          <p:cNvSpPr txBox="1">
            <a:spLocks noChangeArrowheads="1"/>
          </p:cNvSpPr>
          <p:nvPr/>
        </p:nvSpPr>
        <p:spPr bwMode="auto">
          <a:xfrm>
            <a:off x="136525" y="3719513"/>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时间, 项</a:t>
            </a:r>
            <a:endParaRPr lang="en-US" altLang="zh-CN" b="0">
              <a:ea typeface="宋体" panose="02010600030101010101" pitchFamily="2" charset="-122"/>
            </a:endParaRPr>
          </a:p>
        </p:txBody>
      </p:sp>
      <p:sp>
        <p:nvSpPr>
          <p:cNvPr id="23609" name="Text Box 57"/>
          <p:cNvSpPr txBox="1">
            <a:spLocks noChangeArrowheads="1"/>
          </p:cNvSpPr>
          <p:nvPr/>
        </p:nvSpPr>
        <p:spPr bwMode="auto">
          <a:xfrm>
            <a:off x="1279525" y="3719513"/>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时间, 位置</a:t>
            </a:r>
            <a:endParaRPr lang="en-US" altLang="zh-CN" b="0">
              <a:ea typeface="宋体" panose="02010600030101010101" pitchFamily="2" charset="-122"/>
            </a:endParaRPr>
          </a:p>
        </p:txBody>
      </p:sp>
      <p:sp>
        <p:nvSpPr>
          <p:cNvPr id="23610" name="Text Box 58"/>
          <p:cNvSpPr txBox="1">
            <a:spLocks noChangeArrowheads="1"/>
          </p:cNvSpPr>
          <p:nvPr/>
        </p:nvSpPr>
        <p:spPr bwMode="auto">
          <a:xfrm>
            <a:off x="2270125" y="4252913"/>
            <a:ext cx="1333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时间, 供应商</a:t>
            </a:r>
            <a:endParaRPr lang="en-US" altLang="zh-CN" b="0">
              <a:ea typeface="宋体" panose="02010600030101010101" pitchFamily="2" charset="-122"/>
            </a:endParaRPr>
          </a:p>
        </p:txBody>
      </p:sp>
      <p:sp>
        <p:nvSpPr>
          <p:cNvPr id="23611" name="Text Box 59"/>
          <p:cNvSpPr txBox="1">
            <a:spLocks noChangeArrowheads="1"/>
          </p:cNvSpPr>
          <p:nvPr/>
        </p:nvSpPr>
        <p:spPr bwMode="auto">
          <a:xfrm>
            <a:off x="3336925" y="3719513"/>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项, 位置</a:t>
            </a:r>
            <a:endParaRPr lang="en-US" altLang="zh-CN" b="0">
              <a:ea typeface="宋体" panose="02010600030101010101" pitchFamily="2" charset="-122"/>
            </a:endParaRPr>
          </a:p>
        </p:txBody>
      </p:sp>
      <p:sp>
        <p:nvSpPr>
          <p:cNvPr id="23612" name="Text Box 60"/>
          <p:cNvSpPr txBox="1">
            <a:spLocks noChangeArrowheads="1"/>
          </p:cNvSpPr>
          <p:nvPr/>
        </p:nvSpPr>
        <p:spPr bwMode="auto">
          <a:xfrm>
            <a:off x="4251325" y="4329113"/>
            <a:ext cx="1333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项目, 供应商</a:t>
            </a:r>
            <a:endParaRPr lang="en-US" altLang="zh-CN" b="0">
              <a:ea typeface="宋体" panose="02010600030101010101" pitchFamily="2" charset="-122"/>
            </a:endParaRPr>
          </a:p>
        </p:txBody>
      </p:sp>
      <p:sp>
        <p:nvSpPr>
          <p:cNvPr id="23613" name="Text Box 61"/>
          <p:cNvSpPr txBox="1">
            <a:spLocks noChangeArrowheads="1"/>
          </p:cNvSpPr>
          <p:nvPr/>
        </p:nvSpPr>
        <p:spPr bwMode="auto">
          <a:xfrm>
            <a:off x="5394325" y="3719513"/>
            <a:ext cx="1638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位置、供应商</a:t>
            </a:r>
            <a:endParaRPr lang="en-US" altLang="zh-CN" b="0">
              <a:ea typeface="宋体" panose="02010600030101010101" pitchFamily="2" charset="-122"/>
            </a:endParaRPr>
          </a:p>
        </p:txBody>
      </p:sp>
      <p:sp>
        <p:nvSpPr>
          <p:cNvPr id="23614" name="Text Box 62"/>
          <p:cNvSpPr txBox="1">
            <a:spLocks noChangeArrowheads="1"/>
          </p:cNvSpPr>
          <p:nvPr/>
        </p:nvSpPr>
        <p:spPr bwMode="auto">
          <a:xfrm>
            <a:off x="136525" y="4938713"/>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时间、项目、位置</a:t>
            </a:r>
            <a:endParaRPr lang="en-US" altLang="zh-CN" b="0">
              <a:ea typeface="宋体" panose="02010600030101010101" pitchFamily="2" charset="-122"/>
            </a:endParaRPr>
          </a:p>
        </p:txBody>
      </p:sp>
      <p:sp>
        <p:nvSpPr>
          <p:cNvPr id="23615" name="Text Box 63"/>
          <p:cNvSpPr txBox="1">
            <a:spLocks noChangeArrowheads="1"/>
          </p:cNvSpPr>
          <p:nvPr/>
        </p:nvSpPr>
        <p:spPr bwMode="auto">
          <a:xfrm>
            <a:off x="1660525" y="5497513"/>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400">
                <a:ea typeface="宋体" panose="02010600030101010101" pitchFamily="2" charset="-122"/>
              </a:rPr>
              <a:t>时间、物料、供应商</a:t>
            </a:r>
            <a:endParaRPr lang="en-US" altLang="zh-CN" b="0">
              <a:ea typeface="宋体" panose="02010600030101010101" pitchFamily="2" charset="-122"/>
            </a:endParaRPr>
          </a:p>
        </p:txBody>
      </p:sp>
      <p:sp>
        <p:nvSpPr>
          <p:cNvPr id="23616" name="Text Box 64"/>
          <p:cNvSpPr txBox="1">
            <a:spLocks noChangeArrowheads="1"/>
          </p:cNvSpPr>
          <p:nvPr/>
        </p:nvSpPr>
        <p:spPr bwMode="auto">
          <a:xfrm>
            <a:off x="2727325" y="4811713"/>
            <a:ext cx="183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400">
                <a:ea typeface="宋体" panose="02010600030101010101" pitchFamily="2" charset="-122"/>
              </a:rPr>
              <a:t>时间、地点、供应商</a:t>
            </a:r>
            <a:endParaRPr lang="en-US" altLang="zh-CN" b="0">
              <a:ea typeface="宋体" panose="02010600030101010101" pitchFamily="2" charset="-122"/>
            </a:endParaRPr>
          </a:p>
        </p:txBody>
      </p:sp>
      <p:sp>
        <p:nvSpPr>
          <p:cNvPr id="23617" name="Text Box 65"/>
          <p:cNvSpPr txBox="1">
            <a:spLocks noChangeArrowheads="1"/>
          </p:cNvSpPr>
          <p:nvPr/>
        </p:nvSpPr>
        <p:spPr bwMode="auto">
          <a:xfrm>
            <a:off x="3946525" y="5472113"/>
            <a:ext cx="2074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物料、位置、供应商</a:t>
            </a:r>
            <a:endParaRPr lang="en-US" altLang="zh-CN" b="0">
              <a:ea typeface="宋体" panose="02010600030101010101" pitchFamily="2" charset="-122"/>
            </a:endParaRPr>
          </a:p>
        </p:txBody>
      </p:sp>
      <p:sp>
        <p:nvSpPr>
          <p:cNvPr id="23618" name="Text Box 66"/>
          <p:cNvSpPr txBox="1">
            <a:spLocks noChangeArrowheads="1"/>
          </p:cNvSpPr>
          <p:nvPr/>
        </p:nvSpPr>
        <p:spPr bwMode="auto">
          <a:xfrm>
            <a:off x="1965325" y="6310313"/>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a:ea typeface="宋体" panose="02010600030101010101" pitchFamily="2" charset="-122"/>
              </a:rPr>
              <a:t>时间、物料、位置、供应商</a:t>
            </a:r>
            <a:endParaRPr lang="en-US" altLang="zh-CN" b="0">
              <a:ea typeface="宋体" panose="02010600030101010101" pitchFamily="2" charset="-122"/>
            </a:endParaRPr>
          </a:p>
        </p:txBody>
      </p:sp>
      <p:sp>
        <p:nvSpPr>
          <p:cNvPr id="23619" name="Text Box 67"/>
          <p:cNvSpPr txBox="1">
            <a:spLocks noChangeArrowheads="1"/>
          </p:cNvSpPr>
          <p:nvPr/>
        </p:nvSpPr>
        <p:spPr bwMode="auto">
          <a:xfrm>
            <a:off x="6858000" y="2057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0-</a:t>
            </a:r>
            <a:r>
              <a:rPr lang="en-US" altLang="zh-CN" sz="2000" b="0">
                <a:ea typeface="宋体" panose="02010600030101010101" pitchFamily="2" charset="-122"/>
              </a:rPr>
              <a:t>d (顶点) 长方体</a:t>
            </a:r>
            <a:endParaRPr lang="en-US" altLang="zh-CN" b="0">
              <a:ea typeface="宋体" panose="02010600030101010101" pitchFamily="2" charset="-122"/>
            </a:endParaRPr>
          </a:p>
        </p:txBody>
      </p:sp>
      <p:sp>
        <p:nvSpPr>
          <p:cNvPr id="23620" name="Text Box 68"/>
          <p:cNvSpPr txBox="1">
            <a:spLocks noChangeArrowheads="1"/>
          </p:cNvSpPr>
          <p:nvPr/>
        </p:nvSpPr>
        <p:spPr bwMode="auto">
          <a:xfrm>
            <a:off x="6842125" y="2986088"/>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1-</a:t>
            </a:r>
            <a:r>
              <a:rPr lang="en-US" altLang="zh-CN" sz="2000" b="0">
                <a:ea typeface="宋体" panose="02010600030101010101" pitchFamily="2" charset="-122"/>
              </a:rPr>
              <a:t>d 长方体</a:t>
            </a:r>
            <a:endParaRPr lang="en-US" altLang="zh-CN" b="0">
              <a:ea typeface="宋体" panose="02010600030101010101" pitchFamily="2" charset="-122"/>
            </a:endParaRPr>
          </a:p>
        </p:txBody>
      </p:sp>
      <p:sp>
        <p:nvSpPr>
          <p:cNvPr id="23621" name="Text Box 69"/>
          <p:cNvSpPr txBox="1">
            <a:spLocks noChangeArrowheads="1"/>
          </p:cNvSpPr>
          <p:nvPr/>
        </p:nvSpPr>
        <p:spPr bwMode="auto">
          <a:xfrm>
            <a:off x="6842125" y="4052888"/>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2-</a:t>
            </a:r>
            <a:r>
              <a:rPr lang="en-US" altLang="zh-CN" sz="2000" b="0">
                <a:ea typeface="宋体" panose="02010600030101010101" pitchFamily="2" charset="-122"/>
              </a:rPr>
              <a:t>d 长方体</a:t>
            </a:r>
            <a:endParaRPr lang="en-US" altLang="zh-CN" b="0">
              <a:ea typeface="宋体" panose="02010600030101010101" pitchFamily="2" charset="-122"/>
            </a:endParaRPr>
          </a:p>
        </p:txBody>
      </p:sp>
      <p:sp>
        <p:nvSpPr>
          <p:cNvPr id="23622" name="Text Box 70"/>
          <p:cNvSpPr txBox="1">
            <a:spLocks noChangeArrowheads="1"/>
          </p:cNvSpPr>
          <p:nvPr/>
        </p:nvSpPr>
        <p:spPr bwMode="auto">
          <a:xfrm>
            <a:off x="6842125" y="4967288"/>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3-</a:t>
            </a:r>
            <a:r>
              <a:rPr lang="en-US" altLang="zh-CN" sz="2000" b="0">
                <a:ea typeface="宋体" panose="02010600030101010101" pitchFamily="2" charset="-122"/>
              </a:rPr>
              <a:t>d 长方体</a:t>
            </a:r>
            <a:endParaRPr lang="en-US" altLang="zh-CN" b="0">
              <a:ea typeface="宋体" panose="02010600030101010101" pitchFamily="2" charset="-122"/>
            </a:endParaRPr>
          </a:p>
        </p:txBody>
      </p:sp>
      <p:sp>
        <p:nvSpPr>
          <p:cNvPr id="23623" name="Text Box 71"/>
          <p:cNvSpPr txBox="1">
            <a:spLocks noChangeArrowheads="1"/>
          </p:cNvSpPr>
          <p:nvPr/>
        </p:nvSpPr>
        <p:spPr bwMode="auto">
          <a:xfrm>
            <a:off x="6821488" y="5868988"/>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4-</a:t>
            </a:r>
            <a:r>
              <a:rPr lang="en-US" altLang="zh-CN" sz="2000" b="0">
                <a:ea typeface="宋体" panose="02010600030101010101" pitchFamily="2" charset="-122"/>
              </a:rPr>
              <a:t>d (底座) 长方体</a:t>
            </a:r>
            <a:endParaRPr lang="en-US" altLang="zh-CN" b="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65113" y="327025"/>
            <a:ext cx="8283575" cy="838200"/>
          </a:xfrm>
          <a:noFill/>
        </p:spPr>
        <p:txBody>
          <a:bodyPr lIns="92075" tIns="46038" rIns="92075" bIns="46038" anchor="ctr"/>
          <a:lstStyle/>
          <a:p>
            <a:pPr eaLnBrk="1" hangingPunct="1"/>
            <a:r>
              <a:rPr lang="en-US" altLang="zh-CN" smtClean="0">
                <a:ea typeface="宋体" panose="02010600030101010101" pitchFamily="2" charset="-122"/>
              </a:rPr>
              <a:t>数据仓库的概念建模</a:t>
            </a:r>
          </a:p>
        </p:txBody>
      </p:sp>
      <p:sp>
        <p:nvSpPr>
          <p:cNvPr id="24579" name="Rectangle 3"/>
          <p:cNvSpPr>
            <a:spLocks noGrp="1" noChangeArrowheads="1"/>
          </p:cNvSpPr>
          <p:nvPr>
            <p:ph type="body" idx="1"/>
          </p:nvPr>
        </p:nvSpPr>
        <p:spPr>
          <a:xfrm>
            <a:off x="268288" y="1182688"/>
            <a:ext cx="8647112" cy="5130800"/>
          </a:xfrm>
          <a:noFill/>
        </p:spPr>
        <p:txBody>
          <a:bodyPr lIns="92075" tIns="46038" rIns="92075" bIns="46038"/>
          <a:lstStyle/>
          <a:p>
            <a:pPr eaLnBrk="1" hangingPunct="1">
              <a:lnSpc>
                <a:spcPct val="130000"/>
              </a:lnSpc>
            </a:pPr>
            <a:r>
              <a:rPr lang="en-US" altLang="zh-CN" sz="2400" smtClean="0">
                <a:ea typeface="宋体" panose="02010600030101010101" pitchFamily="2" charset="-122"/>
              </a:rPr>
              <a:t>数据仓库建模: 尺寸和措施</a:t>
            </a:r>
          </a:p>
          <a:p>
            <a:pPr lvl="1" eaLnBrk="1" hangingPunct="1">
              <a:lnSpc>
                <a:spcPct val="130000"/>
              </a:lnSpc>
              <a:spcBef>
                <a:spcPct val="10000"/>
              </a:spcBef>
            </a:pPr>
            <a:r>
              <a:rPr lang="en-US" altLang="zh-CN" sz="2400" u="sng" smtClean="0">
                <a:solidFill>
                  <a:schemeClr val="hlink"/>
                </a:solidFill>
                <a:ea typeface="宋体" panose="02010600030101010101" pitchFamily="2" charset="-122"/>
              </a:rPr>
              <a:t>星形架构</a:t>
            </a:r>
            <a:r>
              <a:rPr lang="en-US" altLang="zh-CN" sz="2400" smtClean="0">
                <a:ea typeface="宋体" panose="02010600030101010101" pitchFamily="2" charset="-122"/>
              </a:rPr>
              <a:t>:</a:t>
            </a:r>
            <a:r>
              <a:rPr lang="en-US" altLang="zh-CN" sz="2400" smtClean="0">
                <a:solidFill>
                  <a:srgbClr val="006666"/>
                </a:solidFill>
                <a:ea typeface="宋体" panose="02010600030101010101" pitchFamily="2" charset="-122"/>
              </a:rPr>
              <a:t>中间的事实数据表连接到一组维度表</a:t>
            </a:r>
          </a:p>
          <a:p>
            <a:pPr lvl="1" eaLnBrk="1" hangingPunct="1">
              <a:lnSpc>
                <a:spcPct val="130000"/>
              </a:lnSpc>
              <a:spcBef>
                <a:spcPct val="10000"/>
              </a:spcBef>
            </a:pPr>
            <a:r>
              <a:rPr lang="en-US" altLang="zh-CN" sz="2400" u="sng" smtClean="0">
                <a:solidFill>
                  <a:schemeClr val="hlink"/>
                </a:solidFill>
                <a:ea typeface="宋体" panose="02010600030101010101" pitchFamily="2" charset="-122"/>
              </a:rPr>
              <a:t>雪花模式</a:t>
            </a:r>
            <a:r>
              <a:rPr lang="en-US" altLang="zh-CN" sz="2400" smtClean="0">
                <a:ea typeface="宋体" panose="02010600030101010101" pitchFamily="2" charset="-122"/>
              </a:rPr>
              <a:t>:</a:t>
            </a:r>
            <a:r>
              <a:rPr lang="en-US" altLang="zh-CN" sz="2400" smtClean="0">
                <a:solidFill>
                  <a:srgbClr val="006666"/>
                </a:solidFill>
                <a:ea typeface="宋体" panose="02010600030101010101" pitchFamily="2" charset="-122"/>
              </a:rPr>
              <a:t>星型模式的细化, 其中一些维度层次结构是</a:t>
            </a:r>
            <a:r>
              <a:rPr lang="en-US" altLang="zh-CN" sz="2400" smtClean="0">
                <a:solidFill>
                  <a:schemeClr val="folHlink"/>
                </a:solidFill>
                <a:ea typeface="宋体" panose="02010600030101010101" pitchFamily="2" charset="-122"/>
              </a:rPr>
              <a:t>规范化</a:t>
            </a:r>
            <a:r>
              <a:rPr lang="en-US" altLang="zh-CN" sz="2400" smtClean="0">
                <a:solidFill>
                  <a:srgbClr val="006666"/>
                </a:solidFill>
                <a:ea typeface="宋体" panose="02010600030101010101" pitchFamily="2" charset="-122"/>
              </a:rPr>
              <a:t>到一组较小的维度表中</a:t>
            </a:r>
            <a:r>
              <a:rPr lang="en-US" altLang="zh-CN" sz="2400" smtClean="0">
                <a:ea typeface="宋体" panose="02010600030101010101" pitchFamily="2" charset="-122"/>
              </a:rPr>
              <a:t>形成一个类似雪花的形状</a:t>
            </a:r>
          </a:p>
          <a:p>
            <a:pPr lvl="1" eaLnBrk="1" hangingPunct="1">
              <a:lnSpc>
                <a:spcPct val="130000"/>
              </a:lnSpc>
              <a:spcBef>
                <a:spcPct val="10000"/>
              </a:spcBef>
            </a:pPr>
            <a:r>
              <a:rPr lang="en-US" altLang="zh-CN" sz="2400" u="sng" smtClean="0">
                <a:solidFill>
                  <a:schemeClr val="hlink"/>
                </a:solidFill>
                <a:ea typeface="宋体" panose="02010600030101010101" pitchFamily="2" charset="-122"/>
              </a:rPr>
              <a:t>实况星座</a:t>
            </a:r>
            <a:r>
              <a:rPr lang="en-US" altLang="zh-CN" sz="2400" smtClean="0">
                <a:ea typeface="宋体" panose="02010600030101010101" pitchFamily="2" charset="-122"/>
              </a:rPr>
              <a:t>:</a:t>
            </a:r>
            <a:r>
              <a:rPr lang="en-US" altLang="zh-CN" sz="2400" smtClean="0">
                <a:solidFill>
                  <a:srgbClr val="006666"/>
                </a:solidFill>
                <a:ea typeface="宋体" panose="02010600030101010101" pitchFamily="2" charset="-122"/>
              </a:rPr>
              <a:t>多个事实数据表共享维度表</a:t>
            </a:r>
            <a:r>
              <a:rPr lang="en-US" altLang="zh-CN" sz="2400" smtClean="0">
                <a:ea typeface="宋体" panose="02010600030101010101" pitchFamily="2" charset="-122"/>
              </a:rPr>
              <a:t>, 被视为恒星的集合, 因此被称为</a:t>
            </a:r>
            <a:r>
              <a:rPr lang="en-US" altLang="zh-CN" sz="2400" smtClean="0">
                <a:solidFill>
                  <a:schemeClr val="folHlink"/>
                </a:solidFill>
                <a:ea typeface="宋体" panose="02010600030101010101" pitchFamily="2" charset="-122"/>
              </a:rPr>
              <a:t>星系图式</a:t>
            </a:r>
            <a:r>
              <a:rPr lang="en-US" altLang="zh-CN" sz="2400" smtClean="0">
                <a:ea typeface="宋体" panose="02010600030101010101" pitchFamily="2" charset="-122"/>
              </a:rPr>
              <a:t>或事实星座</a:t>
            </a:r>
            <a:r>
              <a:rPr lang="en-US" altLang="zh-CN" smtClean="0">
                <a:ea typeface="宋体" panose="02010600030101010101" pitchFamily="2" charset="-122"/>
              </a:rPr>
              <a:t> </a:t>
            </a:r>
          </a:p>
        </p:txBody>
      </p:sp>
    </p:spTree>
  </p:cSld>
  <p:clrMapOvr>
    <a:masterClrMapping/>
  </p:clrMapOvr>
  <p:transition>
    <p:wipe dir="d"/>
  </p:transition>
  <p:timing>
    <p:tnLst>
      <p:par>
        <p:cTn id="1" dur="indefinite" restart="never" nodeType="tmRoot"/>
      </p:par>
    </p:tnLst>
  </p:timing>
</p:sld>
</file>

<file path=ppt/slides/slide1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0"/>
          <p:cNvSpPr txBox="1">
            <a:spLocks noChangeArrowheads="1"/>
          </p:cNvSpPr>
          <p:nvPr/>
        </p:nvSpPr>
        <p:spPr bwMode="auto">
          <a:xfrm>
            <a:off x="3340100" y="1465263"/>
            <a:ext cx="1989138"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定义</a:t>
            </a:r>
          </a:p>
        </p:txBody>
      </p:sp>
      <p:sp>
        <p:nvSpPr>
          <p:cNvPr id="25603" name="Rectangle 2"/>
          <p:cNvSpPr>
            <a:spLocks noGrp="1" noChangeArrowheads="1"/>
          </p:cNvSpPr>
          <p:nvPr>
            <p:ph type="title"/>
          </p:nvPr>
        </p:nvSpPr>
        <p:spPr>
          <a:xfrm>
            <a:off x="346075" y="568325"/>
            <a:ext cx="7985125" cy="388938"/>
          </a:xfrm>
        </p:spPr>
        <p:txBody>
          <a:bodyPr/>
          <a:lstStyle/>
          <a:p>
            <a:pPr eaLnBrk="1" hangingPunct="1"/>
            <a:r>
              <a:rPr lang="en-US" altLang="zh-CN" smtClean="0">
                <a:ea typeface="宋体" panose="02010600030101010101" pitchFamily="2" charset="-122"/>
              </a:rPr>
              <a:t>星型架构示例</a:t>
            </a:r>
          </a:p>
        </p:txBody>
      </p:sp>
      <p:sp>
        <p:nvSpPr>
          <p:cNvPr id="25604" name="Rectangle 3"/>
          <p:cNvSpPr>
            <a:spLocks noGrp="1" noChangeArrowheads="1"/>
          </p:cNvSpPr>
          <p:nvPr>
            <p:ph type="body" idx="1"/>
          </p:nvPr>
        </p:nvSpPr>
        <p:spPr>
          <a:xfrm>
            <a:off x="6473825" y="1717675"/>
            <a:ext cx="2495550" cy="4305300"/>
          </a:xfrm>
        </p:spPr>
        <p:txBody>
          <a:bodyPr/>
          <a:lstStyle/>
          <a:p>
            <a:pPr eaLnBrk="1" hangingPunct="1">
              <a:buFontTx/>
              <a:buNone/>
            </a:pPr>
            <a:r>
              <a:rPr lang="zh-CN" altLang="en-US" sz="2000" smtClean="0">
                <a:ea typeface="宋体" panose="02010600030101010101" pitchFamily="2" charset="-122"/>
              </a:rPr>
              <a:t>   </a:t>
            </a:r>
          </a:p>
        </p:txBody>
      </p:sp>
      <p:sp>
        <p:nvSpPr>
          <p:cNvPr id="25605" name="Rectangle 4"/>
          <p:cNvSpPr>
            <a:spLocks noChangeArrowheads="1"/>
          </p:cNvSpPr>
          <p:nvPr/>
        </p:nvSpPr>
        <p:spPr bwMode="auto">
          <a:xfrm>
            <a:off x="3602038" y="320357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25606" name="Group 5"/>
          <p:cNvGrpSpPr>
            <a:grpSpLocks/>
          </p:cNvGrpSpPr>
          <p:nvPr/>
        </p:nvGrpSpPr>
        <p:grpSpPr bwMode="auto">
          <a:xfrm>
            <a:off x="358775" y="1336675"/>
            <a:ext cx="1819275" cy="2163763"/>
            <a:chOff x="277" y="1164"/>
            <a:chExt cx="1133" cy="1341"/>
          </a:xfrm>
        </p:grpSpPr>
        <p:sp>
          <p:nvSpPr>
            <p:cNvPr id="25639"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时间键</a:t>
              </a:r>
            </a:p>
            <a:p>
              <a:pPr algn="l">
                <a:spcBef>
                  <a:spcPct val="0"/>
                </a:spcBef>
              </a:pPr>
              <a:r>
                <a:rPr lang="en-US" altLang="zh-CN" sz="1800" b="0">
                  <a:ea typeface="宋体" panose="02010600030101010101" pitchFamily="2" charset="-122"/>
                </a:rPr>
                <a:t>一天</a:t>
              </a:r>
            </a:p>
            <a:p>
              <a:pPr algn="l">
                <a:spcBef>
                  <a:spcPct val="0"/>
                </a:spcBef>
              </a:pPr>
              <a:r>
                <a:rPr lang="en-US" altLang="zh-CN" sz="1800" b="0">
                  <a:ea typeface="宋体" panose="02010600030101010101" pitchFamily="2" charset="-122"/>
                </a:rPr>
                <a:t>天 _ 周</a:t>
              </a:r>
            </a:p>
            <a:p>
              <a:pPr algn="l">
                <a:spcBef>
                  <a:spcPct val="0"/>
                </a:spcBef>
              </a:pPr>
              <a:r>
                <a:rPr lang="en-US" altLang="zh-CN" sz="1800" b="0">
                  <a:ea typeface="宋体" panose="02010600030101010101" pitchFamily="2" charset="-122"/>
                </a:rPr>
                <a:t>月</a:t>
              </a:r>
            </a:p>
            <a:p>
              <a:pPr algn="l">
                <a:spcBef>
                  <a:spcPct val="0"/>
                </a:spcBef>
              </a:pPr>
              <a:r>
                <a:rPr lang="en-US" altLang="zh-CN" sz="1800" b="0">
                  <a:ea typeface="宋体" panose="02010600030101010101" pitchFamily="2" charset="-122"/>
                </a:rPr>
                <a:t>季度</a:t>
              </a:r>
            </a:p>
            <a:p>
              <a:pPr algn="l">
                <a:spcBef>
                  <a:spcPct val="0"/>
                </a:spcBef>
              </a:pPr>
              <a:r>
                <a:rPr lang="en-US" altLang="zh-CN" sz="1800" b="0">
                  <a:ea typeface="宋体" panose="02010600030101010101" pitchFamily="2" charset="-122"/>
                </a:rPr>
                <a:t>年</a:t>
              </a:r>
            </a:p>
          </p:txBody>
        </p:sp>
        <p:sp>
          <p:nvSpPr>
            <p:cNvPr id="25640"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时间</a:t>
              </a:r>
            </a:p>
          </p:txBody>
        </p:sp>
      </p:grpSp>
      <p:grpSp>
        <p:nvGrpSpPr>
          <p:cNvPr id="25607" name="Group 8"/>
          <p:cNvGrpSpPr>
            <a:grpSpLocks/>
          </p:cNvGrpSpPr>
          <p:nvPr/>
        </p:nvGrpSpPr>
        <p:grpSpPr bwMode="auto">
          <a:xfrm>
            <a:off x="6657975" y="3908425"/>
            <a:ext cx="1841500" cy="1887538"/>
            <a:chOff x="684" y="2196"/>
            <a:chExt cx="1147" cy="1170"/>
          </a:xfrm>
        </p:grpSpPr>
        <p:sp>
          <p:nvSpPr>
            <p:cNvPr id="25637" name="Rectangle 9"/>
            <p:cNvSpPr>
              <a:spLocks noChangeArrowheads="1"/>
            </p:cNvSpPr>
            <p:nvPr/>
          </p:nvSpPr>
          <p:spPr bwMode="auto">
            <a:xfrm>
              <a:off x="684" y="2450"/>
              <a:ext cx="1147" cy="916"/>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位置键</a:t>
              </a:r>
            </a:p>
            <a:p>
              <a:pPr algn="l">
                <a:spcBef>
                  <a:spcPct val="0"/>
                </a:spcBef>
              </a:pPr>
              <a:r>
                <a:rPr lang="en-US" altLang="zh-CN" sz="1800" b="0">
                  <a:ea typeface="宋体" panose="02010600030101010101" pitchFamily="2" charset="-122"/>
                </a:rPr>
                <a:t>街</a:t>
              </a:r>
            </a:p>
            <a:p>
              <a:pPr algn="l">
                <a:spcBef>
                  <a:spcPct val="0"/>
                </a:spcBef>
              </a:pPr>
              <a:r>
                <a:rPr lang="en-US" altLang="zh-CN" sz="1800" b="0">
                  <a:ea typeface="宋体" panose="02010600030101010101" pitchFamily="2" charset="-122"/>
                </a:rPr>
                <a:t>城市</a:t>
              </a:r>
            </a:p>
            <a:p>
              <a:pPr algn="l">
                <a:spcBef>
                  <a:spcPct val="0"/>
                </a:spcBef>
              </a:pPr>
              <a:r>
                <a:rPr lang="en-US" altLang="zh-CN" sz="1800" b="0">
                  <a:ea typeface="宋体" panose="02010600030101010101" pitchFamily="2" charset="-122"/>
                </a:rPr>
                <a:t>省或州</a:t>
              </a:r>
            </a:p>
            <a:p>
              <a:pPr algn="l">
                <a:spcBef>
                  <a:spcPct val="0"/>
                </a:spcBef>
              </a:pPr>
              <a:r>
                <a:rPr lang="en-US" altLang="zh-CN" sz="1800" b="0">
                  <a:ea typeface="宋体" panose="02010600030101010101" pitchFamily="2" charset="-122"/>
                </a:rPr>
                <a:t>国家</a:t>
              </a:r>
            </a:p>
          </p:txBody>
        </p:sp>
        <p:sp>
          <p:nvSpPr>
            <p:cNvPr id="25638" name="Rectangle 10"/>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位置</a:t>
              </a:r>
            </a:p>
          </p:txBody>
        </p:sp>
      </p:grpSp>
      <p:sp>
        <p:nvSpPr>
          <p:cNvPr id="25608" name="Rectangle 11"/>
          <p:cNvSpPr>
            <a:spLocks noChangeArrowheads="1"/>
          </p:cNvSpPr>
          <p:nvPr/>
        </p:nvSpPr>
        <p:spPr bwMode="auto">
          <a:xfrm>
            <a:off x="3505200" y="2320925"/>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销售事实表</a:t>
            </a:r>
          </a:p>
        </p:txBody>
      </p:sp>
      <p:sp>
        <p:nvSpPr>
          <p:cNvPr id="25609" name="Rectangle 12"/>
          <p:cNvSpPr>
            <a:spLocks noChangeArrowheads="1"/>
          </p:cNvSpPr>
          <p:nvPr/>
        </p:nvSpPr>
        <p:spPr bwMode="auto">
          <a:xfrm>
            <a:off x="3602038" y="2738438"/>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10" name="Rectangle 13"/>
          <p:cNvSpPr>
            <a:spLocks noChangeArrowheads="1"/>
          </p:cNvSpPr>
          <p:nvPr/>
        </p:nvSpPr>
        <p:spPr bwMode="auto">
          <a:xfrm>
            <a:off x="3635375" y="2784475"/>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           </a:t>
            </a:r>
            <a:r>
              <a:rPr lang="en-US" altLang="zh-CN" sz="2000" b="0">
                <a:ea typeface="宋体" panose="02010600030101010101" pitchFamily="2" charset="-122"/>
              </a:rPr>
              <a:t>时间键</a:t>
            </a:r>
          </a:p>
        </p:txBody>
      </p:sp>
      <p:sp>
        <p:nvSpPr>
          <p:cNvPr id="25611" name="Rectangle 14"/>
          <p:cNvSpPr>
            <a:spLocks noChangeArrowheads="1"/>
          </p:cNvSpPr>
          <p:nvPr/>
        </p:nvSpPr>
        <p:spPr bwMode="auto">
          <a:xfrm>
            <a:off x="3636963" y="3233738"/>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项目键</a:t>
            </a:r>
          </a:p>
        </p:txBody>
      </p:sp>
      <p:sp>
        <p:nvSpPr>
          <p:cNvPr id="25612" name="Rectangle 15"/>
          <p:cNvSpPr>
            <a:spLocks noChangeArrowheads="1"/>
          </p:cNvSpPr>
          <p:nvPr/>
        </p:nvSpPr>
        <p:spPr bwMode="auto">
          <a:xfrm>
            <a:off x="3602038" y="366871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13" name="Rectangle 16"/>
          <p:cNvSpPr>
            <a:spLocks noChangeArrowheads="1"/>
          </p:cNvSpPr>
          <p:nvPr/>
        </p:nvSpPr>
        <p:spPr bwMode="auto">
          <a:xfrm>
            <a:off x="3636963" y="3679825"/>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分支 _ key</a:t>
            </a:r>
          </a:p>
        </p:txBody>
      </p:sp>
      <p:sp>
        <p:nvSpPr>
          <p:cNvPr id="25614" name="Rectangle 17"/>
          <p:cNvSpPr>
            <a:spLocks noChangeArrowheads="1"/>
          </p:cNvSpPr>
          <p:nvPr/>
        </p:nvSpPr>
        <p:spPr bwMode="auto">
          <a:xfrm>
            <a:off x="3602038" y="4132263"/>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15" name="Rectangle 18"/>
          <p:cNvSpPr>
            <a:spLocks noChangeArrowheads="1"/>
          </p:cNvSpPr>
          <p:nvPr/>
        </p:nvSpPr>
        <p:spPr bwMode="auto">
          <a:xfrm>
            <a:off x="3635375" y="4156075"/>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位置键</a:t>
            </a:r>
          </a:p>
        </p:txBody>
      </p:sp>
      <p:sp>
        <p:nvSpPr>
          <p:cNvPr id="25616" name="Rectangle 19"/>
          <p:cNvSpPr>
            <a:spLocks noChangeArrowheads="1"/>
          </p:cNvSpPr>
          <p:nvPr/>
        </p:nvSpPr>
        <p:spPr bwMode="auto">
          <a:xfrm>
            <a:off x="3602038" y="45974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17" name="Rectangle 20"/>
          <p:cNvSpPr>
            <a:spLocks noChangeArrowheads="1"/>
          </p:cNvSpPr>
          <p:nvPr/>
        </p:nvSpPr>
        <p:spPr bwMode="auto">
          <a:xfrm>
            <a:off x="3636963" y="4648200"/>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单位 _ 已售出</a:t>
            </a:r>
          </a:p>
        </p:txBody>
      </p:sp>
      <p:sp>
        <p:nvSpPr>
          <p:cNvPr id="25618" name="Rectangle 21"/>
          <p:cNvSpPr>
            <a:spLocks noChangeArrowheads="1"/>
          </p:cNvSpPr>
          <p:nvPr/>
        </p:nvSpPr>
        <p:spPr bwMode="auto">
          <a:xfrm>
            <a:off x="3602038" y="50625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19" name="Rectangle 22"/>
          <p:cNvSpPr>
            <a:spLocks noChangeArrowheads="1"/>
          </p:cNvSpPr>
          <p:nvPr/>
        </p:nvSpPr>
        <p:spPr bwMode="auto">
          <a:xfrm>
            <a:off x="3636963" y="5092700"/>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美元 _ 出售</a:t>
            </a:r>
          </a:p>
        </p:txBody>
      </p:sp>
      <p:sp>
        <p:nvSpPr>
          <p:cNvPr id="25620" name="Rectangle 23"/>
          <p:cNvSpPr>
            <a:spLocks noChangeArrowheads="1"/>
          </p:cNvSpPr>
          <p:nvPr/>
        </p:nvSpPr>
        <p:spPr bwMode="auto">
          <a:xfrm>
            <a:off x="3602038" y="5527675"/>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5621" name="Rectangle 24"/>
          <p:cNvSpPr>
            <a:spLocks noChangeArrowheads="1"/>
          </p:cNvSpPr>
          <p:nvPr/>
        </p:nvSpPr>
        <p:spPr bwMode="auto">
          <a:xfrm>
            <a:off x="3617913" y="5538788"/>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avg _ sales</a:t>
            </a:r>
          </a:p>
        </p:txBody>
      </p:sp>
      <p:sp>
        <p:nvSpPr>
          <p:cNvPr id="25622" name="Rectangle 25"/>
          <p:cNvSpPr>
            <a:spLocks noChangeArrowheads="1"/>
          </p:cNvSpPr>
          <p:nvPr/>
        </p:nvSpPr>
        <p:spPr bwMode="auto">
          <a:xfrm>
            <a:off x="2111375" y="5946775"/>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b="0">
                <a:ea typeface="宋体" panose="02010600030101010101" pitchFamily="2" charset="-122"/>
              </a:rPr>
              <a:t>措施</a:t>
            </a:r>
          </a:p>
        </p:txBody>
      </p:sp>
      <p:sp>
        <p:nvSpPr>
          <p:cNvPr id="25623" name="Line 26"/>
          <p:cNvSpPr>
            <a:spLocks noChangeShapeType="1"/>
          </p:cNvSpPr>
          <p:nvPr/>
        </p:nvSpPr>
        <p:spPr bwMode="auto">
          <a:xfrm flipV="1">
            <a:off x="2825750" y="4822825"/>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27"/>
          <p:cNvSpPr>
            <a:spLocks noChangeShapeType="1"/>
          </p:cNvSpPr>
          <p:nvPr/>
        </p:nvSpPr>
        <p:spPr bwMode="auto">
          <a:xfrm flipV="1">
            <a:off x="2806700" y="5365750"/>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8"/>
          <p:cNvSpPr>
            <a:spLocks noChangeShapeType="1"/>
          </p:cNvSpPr>
          <p:nvPr/>
        </p:nvSpPr>
        <p:spPr bwMode="auto">
          <a:xfrm flipV="1">
            <a:off x="2806700" y="5734050"/>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9"/>
          <p:cNvSpPr>
            <a:spLocks noChangeShapeType="1"/>
          </p:cNvSpPr>
          <p:nvPr/>
        </p:nvSpPr>
        <p:spPr bwMode="auto">
          <a:xfrm flipH="1">
            <a:off x="2382838" y="3990975"/>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Line 30"/>
          <p:cNvSpPr>
            <a:spLocks noChangeShapeType="1"/>
          </p:cNvSpPr>
          <p:nvPr/>
        </p:nvSpPr>
        <p:spPr bwMode="auto">
          <a:xfrm flipH="1" flipV="1">
            <a:off x="2187575" y="2555875"/>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8" name="Line 31"/>
          <p:cNvSpPr>
            <a:spLocks noChangeShapeType="1"/>
          </p:cNvSpPr>
          <p:nvPr/>
        </p:nvSpPr>
        <p:spPr bwMode="auto">
          <a:xfrm>
            <a:off x="5634038" y="4397375"/>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32"/>
          <p:cNvSpPr>
            <a:spLocks noChangeShapeType="1"/>
          </p:cNvSpPr>
          <p:nvPr/>
        </p:nvSpPr>
        <p:spPr bwMode="auto">
          <a:xfrm flipV="1">
            <a:off x="5634038" y="2751138"/>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630" name="Group 33"/>
          <p:cNvGrpSpPr>
            <a:grpSpLocks/>
          </p:cNvGrpSpPr>
          <p:nvPr/>
        </p:nvGrpSpPr>
        <p:grpSpPr bwMode="auto">
          <a:xfrm>
            <a:off x="6664325" y="1671638"/>
            <a:ext cx="1438275" cy="1895475"/>
            <a:chOff x="3796" y="1002"/>
            <a:chExt cx="896" cy="1175"/>
          </a:xfrm>
        </p:grpSpPr>
        <p:sp>
          <p:nvSpPr>
            <p:cNvPr id="25635" name="Rectangle 34"/>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项目键</a:t>
              </a:r>
            </a:p>
            <a:p>
              <a:pPr algn="l">
                <a:spcBef>
                  <a:spcPct val="0"/>
                </a:spcBef>
              </a:pPr>
              <a:r>
                <a:rPr lang="en-US" altLang="zh-CN" sz="1800" b="0">
                  <a:ea typeface="宋体" panose="02010600030101010101" pitchFamily="2" charset="-122"/>
                </a:rPr>
                <a:t>项目名称</a:t>
              </a:r>
            </a:p>
            <a:p>
              <a:pPr algn="l">
                <a:spcBef>
                  <a:spcPct val="0"/>
                </a:spcBef>
              </a:pPr>
              <a:r>
                <a:rPr lang="en-US" altLang="zh-CN" sz="1800" b="0">
                  <a:ea typeface="宋体" panose="02010600030101010101" pitchFamily="2" charset="-122"/>
                </a:rPr>
                <a:t>品牌</a:t>
              </a:r>
            </a:p>
            <a:p>
              <a:pPr algn="l">
                <a:spcBef>
                  <a:spcPct val="0"/>
                </a:spcBef>
              </a:pPr>
              <a:r>
                <a:rPr lang="en-US" altLang="zh-CN" sz="1800" b="0">
                  <a:ea typeface="宋体" panose="02010600030101010101" pitchFamily="2" charset="-122"/>
                </a:rPr>
                <a:t>类型</a:t>
              </a:r>
            </a:p>
            <a:p>
              <a:pPr algn="l">
                <a:spcBef>
                  <a:spcPct val="0"/>
                </a:spcBef>
              </a:pPr>
              <a:r>
                <a:rPr lang="en-US" altLang="zh-CN" sz="1800" b="0">
                  <a:ea typeface="宋体" panose="02010600030101010101" pitchFamily="2" charset="-122"/>
                </a:rPr>
                <a:t>供应商类型</a:t>
              </a:r>
            </a:p>
          </p:txBody>
        </p:sp>
        <p:sp>
          <p:nvSpPr>
            <p:cNvPr id="25636"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项目</a:t>
              </a:r>
            </a:p>
          </p:txBody>
        </p:sp>
      </p:grpSp>
      <p:grpSp>
        <p:nvGrpSpPr>
          <p:cNvPr id="25631" name="Group 36"/>
          <p:cNvGrpSpPr>
            <a:grpSpLocks/>
          </p:cNvGrpSpPr>
          <p:nvPr/>
        </p:nvGrpSpPr>
        <p:grpSpPr bwMode="auto">
          <a:xfrm>
            <a:off x="960438" y="3978275"/>
            <a:ext cx="1441450" cy="1343025"/>
            <a:chOff x="3886" y="2457"/>
            <a:chExt cx="897" cy="833"/>
          </a:xfrm>
        </p:grpSpPr>
        <p:sp>
          <p:nvSpPr>
            <p:cNvPr id="25633"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分支 _ key</a:t>
              </a:r>
            </a:p>
            <a:p>
              <a:pPr algn="l">
                <a:spcBef>
                  <a:spcPct val="0"/>
                </a:spcBef>
              </a:pPr>
              <a:r>
                <a:rPr lang="en-US" altLang="zh-CN" sz="1800" b="0">
                  <a:ea typeface="宋体" panose="02010600030101010101" pitchFamily="2" charset="-122"/>
                </a:rPr>
                <a:t>分支名称</a:t>
              </a:r>
            </a:p>
            <a:p>
              <a:pPr algn="l">
                <a:spcBef>
                  <a:spcPct val="0"/>
                </a:spcBef>
              </a:pPr>
              <a:r>
                <a:rPr lang="en-US" altLang="zh-CN" sz="1800" b="0">
                  <a:ea typeface="宋体" panose="02010600030101010101" pitchFamily="2" charset="-122"/>
                </a:rPr>
                <a:t>分支类型</a:t>
              </a:r>
            </a:p>
          </p:txBody>
        </p:sp>
        <p:sp>
          <p:nvSpPr>
            <p:cNvPr id="25634" name="Text Box 38"/>
            <p:cNvSpPr txBox="1">
              <a:spLocks noChangeArrowheads="1"/>
            </p:cNvSpPr>
            <p:nvPr/>
          </p:nvSpPr>
          <p:spPr bwMode="auto">
            <a:xfrm>
              <a:off x="3886" y="2457"/>
              <a:ext cx="550" cy="251"/>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分公司</a:t>
              </a:r>
            </a:p>
          </p:txBody>
        </p:sp>
      </p:grpSp>
      <p:sp>
        <p:nvSpPr>
          <p:cNvPr id="25632" name="Line 39">
            <a:hlinkClick r:id="rId3" action="ppaction://hlinksldjump"/>
          </p:cNvPr>
          <p:cNvSpPr>
            <a:spLocks noChangeShapeType="1"/>
          </p:cNvSpPr>
          <p:nvPr/>
        </p:nvSpPr>
        <p:spPr bwMode="auto">
          <a:xfrm flipV="1">
            <a:off x="3451225" y="1698625"/>
            <a:ext cx="471488"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8"/>
          <p:cNvSpPr txBox="1">
            <a:spLocks noChangeArrowheads="1"/>
          </p:cNvSpPr>
          <p:nvPr/>
        </p:nvSpPr>
        <p:spPr bwMode="auto">
          <a:xfrm>
            <a:off x="3340100" y="1465263"/>
            <a:ext cx="1989138"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定义</a:t>
            </a:r>
          </a:p>
        </p:txBody>
      </p:sp>
      <p:sp>
        <p:nvSpPr>
          <p:cNvPr id="26627" name="Rectangle 2"/>
          <p:cNvSpPr>
            <a:spLocks noGrp="1" noChangeArrowheads="1"/>
          </p:cNvSpPr>
          <p:nvPr>
            <p:ph type="title"/>
          </p:nvPr>
        </p:nvSpPr>
        <p:spPr>
          <a:xfrm>
            <a:off x="346075" y="568325"/>
            <a:ext cx="7985125" cy="388938"/>
          </a:xfrm>
        </p:spPr>
        <p:txBody>
          <a:bodyPr/>
          <a:lstStyle/>
          <a:p>
            <a:pPr eaLnBrk="1" hangingPunct="1"/>
            <a:r>
              <a:rPr lang="en-US" altLang="zh-CN" smtClean="0">
                <a:ea typeface="宋体" panose="02010600030101010101" pitchFamily="2" charset="-122"/>
              </a:rPr>
              <a:t>雪花模式示例</a:t>
            </a:r>
          </a:p>
        </p:txBody>
      </p:sp>
      <p:sp>
        <p:nvSpPr>
          <p:cNvPr id="26628" name="Rectangle 3"/>
          <p:cNvSpPr>
            <a:spLocks noChangeArrowheads="1"/>
          </p:cNvSpPr>
          <p:nvPr/>
        </p:nvSpPr>
        <p:spPr bwMode="auto">
          <a:xfrm>
            <a:off x="3317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26629" name="Group 4"/>
          <p:cNvGrpSpPr>
            <a:grpSpLocks/>
          </p:cNvGrpSpPr>
          <p:nvPr/>
        </p:nvGrpSpPr>
        <p:grpSpPr bwMode="auto">
          <a:xfrm>
            <a:off x="346075" y="1446213"/>
            <a:ext cx="1819275" cy="2163762"/>
            <a:chOff x="277" y="1164"/>
            <a:chExt cx="1133" cy="1341"/>
          </a:xfrm>
        </p:grpSpPr>
        <p:sp>
          <p:nvSpPr>
            <p:cNvPr id="26670" name="Rectangle 5"/>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时间键</a:t>
              </a:r>
            </a:p>
            <a:p>
              <a:pPr algn="l">
                <a:spcBef>
                  <a:spcPct val="0"/>
                </a:spcBef>
              </a:pPr>
              <a:r>
                <a:rPr lang="en-US" altLang="zh-CN" sz="1800" b="0">
                  <a:ea typeface="宋体" panose="02010600030101010101" pitchFamily="2" charset="-122"/>
                </a:rPr>
                <a:t>一天</a:t>
              </a:r>
            </a:p>
            <a:p>
              <a:pPr algn="l">
                <a:spcBef>
                  <a:spcPct val="0"/>
                </a:spcBef>
              </a:pPr>
              <a:r>
                <a:rPr lang="en-US" altLang="zh-CN" sz="1800" b="0">
                  <a:ea typeface="宋体" panose="02010600030101010101" pitchFamily="2" charset="-122"/>
                </a:rPr>
                <a:t>天 _ 周</a:t>
              </a:r>
            </a:p>
            <a:p>
              <a:pPr algn="l">
                <a:spcBef>
                  <a:spcPct val="0"/>
                </a:spcBef>
              </a:pPr>
              <a:r>
                <a:rPr lang="en-US" altLang="zh-CN" sz="1800" b="0">
                  <a:ea typeface="宋体" panose="02010600030101010101" pitchFamily="2" charset="-122"/>
                </a:rPr>
                <a:t>月</a:t>
              </a:r>
            </a:p>
            <a:p>
              <a:pPr algn="l">
                <a:spcBef>
                  <a:spcPct val="0"/>
                </a:spcBef>
              </a:pPr>
              <a:r>
                <a:rPr lang="en-US" altLang="zh-CN" sz="1800" b="0">
                  <a:ea typeface="宋体" panose="02010600030101010101" pitchFamily="2" charset="-122"/>
                </a:rPr>
                <a:t>季度</a:t>
              </a:r>
            </a:p>
            <a:p>
              <a:pPr algn="l">
                <a:spcBef>
                  <a:spcPct val="0"/>
                </a:spcBef>
              </a:pPr>
              <a:r>
                <a:rPr lang="en-US" altLang="zh-CN" sz="1800" b="0">
                  <a:ea typeface="宋体" panose="02010600030101010101" pitchFamily="2" charset="-122"/>
                </a:rPr>
                <a:t>年</a:t>
              </a:r>
            </a:p>
          </p:txBody>
        </p:sp>
        <p:sp>
          <p:nvSpPr>
            <p:cNvPr id="26671" name="Rectangle 6"/>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时间</a:t>
              </a:r>
            </a:p>
          </p:txBody>
        </p:sp>
      </p:grpSp>
      <p:grpSp>
        <p:nvGrpSpPr>
          <p:cNvPr id="26630" name="Group 7"/>
          <p:cNvGrpSpPr>
            <a:grpSpLocks/>
          </p:cNvGrpSpPr>
          <p:nvPr/>
        </p:nvGrpSpPr>
        <p:grpSpPr bwMode="auto">
          <a:xfrm>
            <a:off x="5867400" y="3810000"/>
            <a:ext cx="1374775" cy="1331913"/>
            <a:chOff x="684" y="2196"/>
            <a:chExt cx="1298" cy="834"/>
          </a:xfrm>
        </p:grpSpPr>
        <p:sp>
          <p:nvSpPr>
            <p:cNvPr id="26668" name="Rectangle 8"/>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位置键</a:t>
              </a:r>
            </a:p>
            <a:p>
              <a:pPr algn="l">
                <a:spcBef>
                  <a:spcPct val="0"/>
                </a:spcBef>
              </a:pPr>
              <a:r>
                <a:rPr lang="en-US" altLang="zh-CN" sz="1800" b="0">
                  <a:ea typeface="宋体" panose="02010600030101010101" pitchFamily="2" charset="-122"/>
                </a:rPr>
                <a:t>街</a:t>
              </a:r>
            </a:p>
            <a:p>
              <a:pPr algn="l">
                <a:spcBef>
                  <a:spcPct val="0"/>
                </a:spcBef>
              </a:pPr>
              <a:r>
                <a:rPr lang="en-US" altLang="zh-CN" sz="1800" b="0">
                  <a:ea typeface="宋体" panose="02010600030101010101" pitchFamily="2" charset="-122"/>
                </a:rPr>
                <a:t>城市 _ 钥匙</a:t>
              </a:r>
            </a:p>
          </p:txBody>
        </p:sp>
        <p:sp>
          <p:nvSpPr>
            <p:cNvPr id="26669" name="Rectangle 9"/>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位置</a:t>
              </a:r>
            </a:p>
          </p:txBody>
        </p:sp>
      </p:grpSp>
      <p:sp>
        <p:nvSpPr>
          <p:cNvPr id="26631" name="Rectangle 10"/>
          <p:cNvSpPr>
            <a:spLocks noChangeArrowheads="1"/>
          </p:cNvSpPr>
          <p:nvPr/>
        </p:nvSpPr>
        <p:spPr bwMode="auto">
          <a:xfrm>
            <a:off x="3275013" y="21526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销售事实表</a:t>
            </a:r>
          </a:p>
        </p:txBody>
      </p:sp>
      <p:sp>
        <p:nvSpPr>
          <p:cNvPr id="26632" name="Rectangle 11"/>
          <p:cNvSpPr>
            <a:spLocks noChangeArrowheads="1"/>
          </p:cNvSpPr>
          <p:nvPr/>
        </p:nvSpPr>
        <p:spPr bwMode="auto">
          <a:xfrm>
            <a:off x="3317875" y="2640013"/>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33" name="Rectangle 12"/>
          <p:cNvSpPr>
            <a:spLocks noChangeArrowheads="1"/>
          </p:cNvSpPr>
          <p:nvPr/>
        </p:nvSpPr>
        <p:spPr bwMode="auto">
          <a:xfrm>
            <a:off x="3351213" y="268605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           </a:t>
            </a:r>
            <a:r>
              <a:rPr lang="en-US" altLang="zh-CN" sz="2000" b="0">
                <a:ea typeface="宋体" panose="02010600030101010101" pitchFamily="2" charset="-122"/>
              </a:rPr>
              <a:t>时间键</a:t>
            </a:r>
          </a:p>
        </p:txBody>
      </p:sp>
      <p:sp>
        <p:nvSpPr>
          <p:cNvPr id="26634" name="Rectangle 13"/>
          <p:cNvSpPr>
            <a:spLocks noChangeArrowheads="1"/>
          </p:cNvSpPr>
          <p:nvPr/>
        </p:nvSpPr>
        <p:spPr bwMode="auto">
          <a:xfrm>
            <a:off x="3352800" y="313531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项目键</a:t>
            </a:r>
          </a:p>
        </p:txBody>
      </p:sp>
      <p:sp>
        <p:nvSpPr>
          <p:cNvPr id="26635" name="Rectangle 14"/>
          <p:cNvSpPr>
            <a:spLocks noChangeArrowheads="1"/>
          </p:cNvSpPr>
          <p:nvPr/>
        </p:nvSpPr>
        <p:spPr bwMode="auto">
          <a:xfrm>
            <a:off x="3317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36" name="Rectangle 15"/>
          <p:cNvSpPr>
            <a:spLocks noChangeArrowheads="1"/>
          </p:cNvSpPr>
          <p:nvPr/>
        </p:nvSpPr>
        <p:spPr bwMode="auto">
          <a:xfrm>
            <a:off x="3352800" y="358140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分支 _ key</a:t>
            </a:r>
          </a:p>
        </p:txBody>
      </p:sp>
      <p:sp>
        <p:nvSpPr>
          <p:cNvPr id="26637" name="Rectangle 16"/>
          <p:cNvSpPr>
            <a:spLocks noChangeArrowheads="1"/>
          </p:cNvSpPr>
          <p:nvPr/>
        </p:nvSpPr>
        <p:spPr bwMode="auto">
          <a:xfrm>
            <a:off x="3317875" y="4033838"/>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38" name="Rectangle 17"/>
          <p:cNvSpPr>
            <a:spLocks noChangeArrowheads="1"/>
          </p:cNvSpPr>
          <p:nvPr/>
        </p:nvSpPr>
        <p:spPr bwMode="auto">
          <a:xfrm>
            <a:off x="3351213" y="4057650"/>
            <a:ext cx="2065337"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位置键</a:t>
            </a:r>
          </a:p>
        </p:txBody>
      </p:sp>
      <p:sp>
        <p:nvSpPr>
          <p:cNvPr id="26639" name="Rectangle 18"/>
          <p:cNvSpPr>
            <a:spLocks noChangeArrowheads="1"/>
          </p:cNvSpPr>
          <p:nvPr/>
        </p:nvSpPr>
        <p:spPr bwMode="auto">
          <a:xfrm>
            <a:off x="3317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40" name="Rectangle 19"/>
          <p:cNvSpPr>
            <a:spLocks noChangeArrowheads="1"/>
          </p:cNvSpPr>
          <p:nvPr/>
        </p:nvSpPr>
        <p:spPr bwMode="auto">
          <a:xfrm>
            <a:off x="3352800" y="454977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单位 _ 已售出</a:t>
            </a:r>
          </a:p>
        </p:txBody>
      </p:sp>
      <p:sp>
        <p:nvSpPr>
          <p:cNvPr id="26641" name="Rectangle 20"/>
          <p:cNvSpPr>
            <a:spLocks noChangeArrowheads="1"/>
          </p:cNvSpPr>
          <p:nvPr/>
        </p:nvSpPr>
        <p:spPr bwMode="auto">
          <a:xfrm>
            <a:off x="3317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42" name="Rectangle 21"/>
          <p:cNvSpPr>
            <a:spLocks noChangeArrowheads="1"/>
          </p:cNvSpPr>
          <p:nvPr/>
        </p:nvSpPr>
        <p:spPr bwMode="auto">
          <a:xfrm>
            <a:off x="3352800" y="499427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美元 _ 出售</a:t>
            </a:r>
          </a:p>
        </p:txBody>
      </p:sp>
      <p:sp>
        <p:nvSpPr>
          <p:cNvPr id="26643" name="Rectangle 22"/>
          <p:cNvSpPr>
            <a:spLocks noChangeArrowheads="1"/>
          </p:cNvSpPr>
          <p:nvPr/>
        </p:nvSpPr>
        <p:spPr bwMode="auto">
          <a:xfrm>
            <a:off x="3317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44" name="Rectangle 23"/>
          <p:cNvSpPr>
            <a:spLocks noChangeArrowheads="1"/>
          </p:cNvSpPr>
          <p:nvPr/>
        </p:nvSpPr>
        <p:spPr bwMode="auto">
          <a:xfrm>
            <a:off x="3333750" y="5440363"/>
            <a:ext cx="1995488"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2000" b="0">
                <a:ea typeface="宋体" panose="02010600030101010101" pitchFamily="2" charset="-122"/>
              </a:rPr>
              <a:t>             </a:t>
            </a:r>
            <a:r>
              <a:rPr lang="en-US" altLang="zh-CN" sz="2000" b="0">
                <a:ea typeface="宋体" panose="02010600030101010101" pitchFamily="2" charset="-122"/>
              </a:rPr>
              <a:t>avg _ sales</a:t>
            </a:r>
          </a:p>
        </p:txBody>
      </p:sp>
      <p:sp>
        <p:nvSpPr>
          <p:cNvPr id="26645" name="Rectangle 24"/>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b="0">
                <a:ea typeface="宋体" panose="02010600030101010101" pitchFamily="2" charset="-122"/>
              </a:rPr>
              <a:t>措施</a:t>
            </a:r>
          </a:p>
        </p:txBody>
      </p:sp>
      <p:sp>
        <p:nvSpPr>
          <p:cNvPr id="26646" name="Line 25"/>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26"/>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27"/>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8"/>
          <p:cNvSpPr>
            <a:spLocks noChangeShapeType="1"/>
          </p:cNvSpPr>
          <p:nvPr/>
        </p:nvSpPr>
        <p:spPr bwMode="auto">
          <a:xfrm flipH="1">
            <a:off x="2133600" y="388620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9"/>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Line 30"/>
          <p:cNvSpPr>
            <a:spLocks noChangeShapeType="1"/>
          </p:cNvSpPr>
          <p:nvPr/>
        </p:nvSpPr>
        <p:spPr bwMode="auto">
          <a:xfrm>
            <a:off x="5410200" y="4267200"/>
            <a:ext cx="4572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31"/>
          <p:cNvSpPr>
            <a:spLocks noChangeShapeType="1"/>
          </p:cNvSpPr>
          <p:nvPr/>
        </p:nvSpPr>
        <p:spPr bwMode="auto">
          <a:xfrm flipV="1">
            <a:off x="5334000" y="2819400"/>
            <a:ext cx="6096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53" name="Group 32"/>
          <p:cNvGrpSpPr>
            <a:grpSpLocks/>
          </p:cNvGrpSpPr>
          <p:nvPr/>
        </p:nvGrpSpPr>
        <p:grpSpPr bwMode="auto">
          <a:xfrm>
            <a:off x="5943600" y="1554163"/>
            <a:ext cx="1374775" cy="1893887"/>
            <a:chOff x="3796" y="1002"/>
            <a:chExt cx="857" cy="1174"/>
          </a:xfrm>
        </p:grpSpPr>
        <p:sp>
          <p:nvSpPr>
            <p:cNvPr id="26666" name="Rectangle 33"/>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项目键</a:t>
              </a:r>
            </a:p>
            <a:p>
              <a:pPr algn="l">
                <a:spcBef>
                  <a:spcPct val="0"/>
                </a:spcBef>
              </a:pPr>
              <a:r>
                <a:rPr lang="en-US" altLang="zh-CN" sz="1800" b="0">
                  <a:ea typeface="宋体" panose="02010600030101010101" pitchFamily="2" charset="-122"/>
                </a:rPr>
                <a:t>项目名称</a:t>
              </a:r>
            </a:p>
            <a:p>
              <a:pPr algn="l">
                <a:spcBef>
                  <a:spcPct val="0"/>
                </a:spcBef>
              </a:pPr>
              <a:r>
                <a:rPr lang="en-US" altLang="zh-CN" sz="1800" b="0">
                  <a:ea typeface="宋体" panose="02010600030101010101" pitchFamily="2" charset="-122"/>
                </a:rPr>
                <a:t>品牌</a:t>
              </a:r>
            </a:p>
            <a:p>
              <a:pPr algn="l">
                <a:spcBef>
                  <a:spcPct val="0"/>
                </a:spcBef>
              </a:pPr>
              <a:r>
                <a:rPr lang="en-US" altLang="zh-CN" sz="1800" b="0">
                  <a:ea typeface="宋体" panose="02010600030101010101" pitchFamily="2" charset="-122"/>
                </a:rPr>
                <a:t>类型</a:t>
              </a:r>
            </a:p>
            <a:p>
              <a:pPr algn="l">
                <a:spcBef>
                  <a:spcPct val="0"/>
                </a:spcBef>
              </a:pPr>
              <a:r>
                <a:rPr lang="en-US" altLang="zh-CN" sz="1800" b="0">
                  <a:ea typeface="宋体" panose="02010600030101010101" pitchFamily="2" charset="-122"/>
                </a:rPr>
                <a:t>供应商键</a:t>
              </a:r>
            </a:p>
          </p:txBody>
        </p:sp>
        <p:sp>
          <p:nvSpPr>
            <p:cNvPr id="26667" name="Text Box 34"/>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项目</a:t>
              </a:r>
            </a:p>
          </p:txBody>
        </p:sp>
      </p:grpSp>
      <p:grpSp>
        <p:nvGrpSpPr>
          <p:cNvPr id="26654" name="Group 35"/>
          <p:cNvGrpSpPr>
            <a:grpSpLocks/>
          </p:cNvGrpSpPr>
          <p:nvPr/>
        </p:nvGrpSpPr>
        <p:grpSpPr bwMode="auto">
          <a:xfrm>
            <a:off x="609600" y="3886200"/>
            <a:ext cx="1509713" cy="1393825"/>
            <a:chOff x="3844" y="2426"/>
            <a:chExt cx="939" cy="864"/>
          </a:xfrm>
        </p:grpSpPr>
        <p:sp>
          <p:nvSpPr>
            <p:cNvPr id="26664" name="Rectangle 36"/>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分支 _ key</a:t>
              </a:r>
            </a:p>
            <a:p>
              <a:pPr algn="l">
                <a:spcBef>
                  <a:spcPct val="0"/>
                </a:spcBef>
              </a:pPr>
              <a:r>
                <a:rPr lang="en-US" altLang="zh-CN" sz="1800" b="0">
                  <a:ea typeface="宋体" panose="02010600030101010101" pitchFamily="2" charset="-122"/>
                </a:rPr>
                <a:t>分支名称</a:t>
              </a:r>
            </a:p>
            <a:p>
              <a:pPr algn="l">
                <a:spcBef>
                  <a:spcPct val="0"/>
                </a:spcBef>
              </a:pPr>
              <a:r>
                <a:rPr lang="en-US" altLang="zh-CN" sz="1800" b="0">
                  <a:ea typeface="宋体" panose="02010600030101010101" pitchFamily="2" charset="-122"/>
                </a:rPr>
                <a:t>分支类型</a:t>
              </a:r>
            </a:p>
          </p:txBody>
        </p:sp>
        <p:sp>
          <p:nvSpPr>
            <p:cNvPr id="26665" name="Text Box 37"/>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b="0">
                  <a:ea typeface="宋体" panose="02010600030101010101" pitchFamily="2" charset="-122"/>
                </a:rPr>
                <a:t>分公司</a:t>
              </a:r>
            </a:p>
          </p:txBody>
        </p:sp>
      </p:grpSp>
      <p:grpSp>
        <p:nvGrpSpPr>
          <p:cNvPr id="26655" name="Group 38"/>
          <p:cNvGrpSpPr>
            <a:grpSpLocks/>
          </p:cNvGrpSpPr>
          <p:nvPr/>
        </p:nvGrpSpPr>
        <p:grpSpPr bwMode="auto">
          <a:xfrm>
            <a:off x="7705725" y="1901825"/>
            <a:ext cx="1438275" cy="968375"/>
            <a:chOff x="3796" y="890"/>
            <a:chExt cx="896" cy="1137"/>
          </a:xfrm>
        </p:grpSpPr>
        <p:sp>
          <p:nvSpPr>
            <p:cNvPr id="26662" name="Rectangle 39"/>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供应商键</a:t>
              </a:r>
            </a:p>
            <a:p>
              <a:pPr algn="l">
                <a:spcBef>
                  <a:spcPct val="0"/>
                </a:spcBef>
              </a:pPr>
              <a:r>
                <a:rPr lang="en-US" altLang="zh-CN" sz="1800" b="0">
                  <a:ea typeface="宋体" panose="02010600030101010101" pitchFamily="2" charset="-122"/>
                </a:rPr>
                <a:t>供应商类型</a:t>
              </a:r>
            </a:p>
          </p:txBody>
        </p:sp>
        <p:sp>
          <p:nvSpPr>
            <p:cNvPr id="26663" name="Text Box 40"/>
            <p:cNvSpPr txBox="1">
              <a:spLocks noChangeArrowheads="1"/>
            </p:cNvSpPr>
            <p:nvPr/>
          </p:nvSpPr>
          <p:spPr bwMode="auto">
            <a:xfrm>
              <a:off x="3840" y="890"/>
              <a:ext cx="629" cy="477"/>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供应商</a:t>
              </a:r>
            </a:p>
          </p:txBody>
        </p:sp>
      </p:grpSp>
      <p:sp>
        <p:nvSpPr>
          <p:cNvPr id="26656" name="Line 41"/>
          <p:cNvSpPr>
            <a:spLocks noChangeShapeType="1"/>
          </p:cNvSpPr>
          <p:nvPr/>
        </p:nvSpPr>
        <p:spPr bwMode="auto">
          <a:xfrm flipV="1">
            <a:off x="7239000" y="2971800"/>
            <a:ext cx="533400" cy="304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57" name="Group 42"/>
          <p:cNvGrpSpPr>
            <a:grpSpLocks/>
          </p:cNvGrpSpPr>
          <p:nvPr/>
        </p:nvGrpSpPr>
        <p:grpSpPr bwMode="auto">
          <a:xfrm>
            <a:off x="7421563" y="4800600"/>
            <a:ext cx="1660525" cy="1484313"/>
            <a:chOff x="684" y="2196"/>
            <a:chExt cx="1569" cy="929"/>
          </a:xfrm>
        </p:grpSpPr>
        <p:sp>
          <p:nvSpPr>
            <p:cNvPr id="26660" name="Rectangle 43"/>
            <p:cNvSpPr>
              <a:spLocks noChangeArrowheads="1"/>
            </p:cNvSpPr>
            <p:nvPr/>
          </p:nvSpPr>
          <p:spPr bwMode="auto">
            <a:xfrm>
              <a:off x="684" y="2450"/>
              <a:ext cx="1569" cy="675"/>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城市 _ 钥匙</a:t>
              </a:r>
            </a:p>
            <a:p>
              <a:pPr algn="l">
                <a:spcBef>
                  <a:spcPct val="0"/>
                </a:spcBef>
              </a:pPr>
              <a:r>
                <a:rPr lang="en-US" altLang="zh-CN" sz="1600" b="0">
                  <a:ea typeface="宋体" panose="02010600030101010101" pitchFamily="2" charset="-122"/>
                </a:rPr>
                <a:t>城市</a:t>
              </a:r>
            </a:p>
            <a:p>
              <a:pPr algn="l">
                <a:spcBef>
                  <a:spcPct val="0"/>
                </a:spcBef>
              </a:pPr>
              <a:r>
                <a:rPr lang="en-US" altLang="zh-CN" sz="1600" b="0">
                  <a:ea typeface="宋体" panose="02010600030101010101" pitchFamily="2" charset="-122"/>
                </a:rPr>
                <a:t>省或州</a:t>
              </a:r>
            </a:p>
            <a:p>
              <a:pPr algn="l">
                <a:spcBef>
                  <a:spcPct val="0"/>
                </a:spcBef>
              </a:pPr>
              <a:r>
                <a:rPr lang="en-US" altLang="zh-CN" sz="1600" b="0">
                  <a:ea typeface="宋体" panose="02010600030101010101" pitchFamily="2" charset="-122"/>
                </a:rPr>
                <a:t>国家</a:t>
              </a:r>
            </a:p>
          </p:txBody>
        </p:sp>
        <p:sp>
          <p:nvSpPr>
            <p:cNvPr id="26661" name="Rectangle 44"/>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a:ea typeface="宋体" panose="02010600030101010101" pitchFamily="2" charset="-122"/>
                </a:rPr>
                <a:t>城市</a:t>
              </a:r>
            </a:p>
          </p:txBody>
        </p:sp>
      </p:grpSp>
      <p:sp>
        <p:nvSpPr>
          <p:cNvPr id="26658" name="Line 45"/>
          <p:cNvSpPr>
            <a:spLocks noChangeShapeType="1"/>
          </p:cNvSpPr>
          <p:nvPr/>
        </p:nvSpPr>
        <p:spPr bwMode="auto">
          <a:xfrm>
            <a:off x="6958013" y="5160963"/>
            <a:ext cx="4572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46">
            <a:hlinkClick r:id="rId3" action="ppaction://hlinksldjump"/>
          </p:cNvPr>
          <p:cNvSpPr>
            <a:spLocks noChangeShapeType="1"/>
          </p:cNvSpPr>
          <p:nvPr/>
        </p:nvSpPr>
        <p:spPr bwMode="auto">
          <a:xfrm flipV="1">
            <a:off x="3465513" y="1711325"/>
            <a:ext cx="498475"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6850" y="276225"/>
            <a:ext cx="8682038"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10243" name="Rectangle 3"/>
          <p:cNvSpPr>
            <a:spLocks noGrp="1" noChangeArrowheads="1"/>
          </p:cNvSpPr>
          <p:nvPr>
            <p:ph type="body" idx="1"/>
          </p:nvPr>
        </p:nvSpPr>
        <p:spPr>
          <a:xfrm>
            <a:off x="598488" y="1447800"/>
            <a:ext cx="8077200" cy="4495800"/>
          </a:xfrm>
          <a:noFill/>
        </p:spPr>
        <p:txBody>
          <a:bodyPr lIns="92075" tIns="46038" rIns="92075" bIns="46038"/>
          <a:lstStyle/>
          <a:p>
            <a:pPr eaLnBrk="1" hangingPunct="1">
              <a:lnSpc>
                <a:spcPct val="170000"/>
              </a:lnSpc>
            </a:pPr>
            <a:r>
              <a:rPr lang="en-US" altLang="zh-CN" sz="2400" smtClean="0">
                <a:solidFill>
                  <a:srgbClr val="CC3300"/>
                </a:solidFill>
                <a:ea typeface="宋体" panose="02010600030101010101" pitchFamily="2" charset="-122"/>
              </a:rPr>
              <a:t>什么是数据仓库？</a:t>
            </a:r>
            <a:endParaRPr lang="en-US" altLang="zh-CN" sz="2400" smtClean="0">
              <a:ea typeface="宋体" panose="02010600030101010101" pitchFamily="2" charset="-122"/>
            </a:endParaRPr>
          </a:p>
          <a:p>
            <a:pPr eaLnBrk="1" hangingPunct="1">
              <a:lnSpc>
                <a:spcPct val="170000"/>
              </a:lnSpc>
            </a:pPr>
            <a:r>
              <a:rPr lang="en-US" altLang="zh-CN" sz="2400" smtClean="0">
                <a:ea typeface="宋体" panose="02010600030101010101" pitchFamily="2" charset="-122"/>
              </a:rPr>
              <a:t>多维数据模型</a:t>
            </a:r>
          </a:p>
          <a:p>
            <a:pPr eaLnBrk="1" hangingPunct="1">
              <a:lnSpc>
                <a:spcPct val="170000"/>
              </a:lnSpc>
            </a:pPr>
            <a:r>
              <a:rPr lang="en-US" altLang="zh-CN" sz="2400" smtClean="0">
                <a:ea typeface="宋体" panose="02010600030101010101" pitchFamily="2" charset="-122"/>
              </a:rPr>
              <a:t>数据仓库体系结构</a:t>
            </a:r>
          </a:p>
          <a:p>
            <a:pPr eaLnBrk="1" hangingPunct="1">
              <a:lnSpc>
                <a:spcPct val="170000"/>
              </a:lnSpc>
            </a:pPr>
            <a:r>
              <a:rPr lang="en-US" altLang="zh-CN" sz="2400" smtClean="0">
                <a:ea typeface="宋体" panose="02010600030101010101" pitchFamily="2" charset="-122"/>
              </a:rPr>
              <a:t>数据仓库实施</a:t>
            </a:r>
          </a:p>
          <a:p>
            <a:pPr eaLnBrk="1" hangingPunct="1">
              <a:lnSpc>
                <a:spcPct val="170000"/>
              </a:lnSpc>
            </a:pPr>
            <a:r>
              <a:rPr lang="en-US" altLang="zh-CN" sz="2400" smtClean="0">
                <a:ea typeface="宋体" panose="02010600030101010101" pitchFamily="2" charset="-122"/>
              </a:rPr>
              <a:t>数据立方体技术的进一步发展</a:t>
            </a:r>
          </a:p>
          <a:p>
            <a:pPr eaLnBrk="1" hangingPunct="1">
              <a:lnSpc>
                <a:spcPct val="17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2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68"/>
          <p:cNvSpPr txBox="1">
            <a:spLocks noChangeArrowheads="1"/>
          </p:cNvSpPr>
          <p:nvPr/>
        </p:nvSpPr>
        <p:spPr bwMode="auto">
          <a:xfrm>
            <a:off x="3090863" y="6049963"/>
            <a:ext cx="1989137"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定义</a:t>
            </a:r>
          </a:p>
        </p:txBody>
      </p:sp>
      <p:sp>
        <p:nvSpPr>
          <p:cNvPr id="27651" name="Rectangle 2"/>
          <p:cNvSpPr>
            <a:spLocks noGrp="1" noChangeArrowheads="1"/>
          </p:cNvSpPr>
          <p:nvPr>
            <p:ph type="title"/>
          </p:nvPr>
        </p:nvSpPr>
        <p:spPr>
          <a:xfrm>
            <a:off x="303213" y="285750"/>
            <a:ext cx="6446837" cy="692150"/>
          </a:xfrm>
        </p:spPr>
        <p:txBody>
          <a:bodyPr/>
          <a:lstStyle/>
          <a:p>
            <a:pPr eaLnBrk="1" hangingPunct="1"/>
            <a:r>
              <a:rPr lang="en-US" altLang="zh-CN" smtClean="0">
                <a:ea typeface="宋体" panose="02010600030101010101" pitchFamily="2" charset="-122"/>
              </a:rPr>
              <a:t>事实统计示例</a:t>
            </a:r>
          </a:p>
        </p:txBody>
      </p:sp>
      <p:sp>
        <p:nvSpPr>
          <p:cNvPr id="27652" name="Rectangle 3"/>
          <p:cNvSpPr>
            <a:spLocks noChangeArrowheads="1"/>
          </p:cNvSpPr>
          <p:nvPr/>
        </p:nvSpPr>
        <p:spPr bwMode="auto">
          <a:xfrm>
            <a:off x="2895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27653" name="Group 4"/>
          <p:cNvGrpSpPr>
            <a:grpSpLocks/>
          </p:cNvGrpSpPr>
          <p:nvPr/>
        </p:nvGrpSpPr>
        <p:grpSpPr bwMode="auto">
          <a:xfrm>
            <a:off x="228600" y="1477963"/>
            <a:ext cx="1639888" cy="1982787"/>
            <a:chOff x="277" y="1164"/>
            <a:chExt cx="1021" cy="1229"/>
          </a:xfrm>
        </p:grpSpPr>
        <p:sp>
          <p:nvSpPr>
            <p:cNvPr id="27714" name="Rectangle 5"/>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时间键</a:t>
              </a:r>
            </a:p>
            <a:p>
              <a:pPr algn="l">
                <a:spcBef>
                  <a:spcPct val="0"/>
                </a:spcBef>
              </a:pPr>
              <a:r>
                <a:rPr lang="en-US" altLang="zh-CN" sz="1600" b="0">
                  <a:ea typeface="宋体" panose="02010600030101010101" pitchFamily="2" charset="-122"/>
                </a:rPr>
                <a:t>一天</a:t>
              </a:r>
            </a:p>
            <a:p>
              <a:pPr algn="l">
                <a:spcBef>
                  <a:spcPct val="0"/>
                </a:spcBef>
              </a:pPr>
              <a:r>
                <a:rPr lang="en-US" altLang="zh-CN" sz="1600" b="0">
                  <a:ea typeface="宋体" panose="02010600030101010101" pitchFamily="2" charset="-122"/>
                </a:rPr>
                <a:t>天 _ 周</a:t>
              </a:r>
            </a:p>
            <a:p>
              <a:pPr algn="l">
                <a:spcBef>
                  <a:spcPct val="0"/>
                </a:spcBef>
              </a:pPr>
              <a:r>
                <a:rPr lang="en-US" altLang="zh-CN" sz="1600" b="0">
                  <a:ea typeface="宋体" panose="02010600030101010101" pitchFamily="2" charset="-122"/>
                </a:rPr>
                <a:t>月</a:t>
              </a:r>
            </a:p>
            <a:p>
              <a:pPr algn="l">
                <a:spcBef>
                  <a:spcPct val="0"/>
                </a:spcBef>
              </a:pPr>
              <a:r>
                <a:rPr lang="en-US" altLang="zh-CN" sz="1600" b="0">
                  <a:ea typeface="宋体" panose="02010600030101010101" pitchFamily="2" charset="-122"/>
                </a:rPr>
                <a:t>季度</a:t>
              </a:r>
            </a:p>
            <a:p>
              <a:pPr algn="l">
                <a:spcBef>
                  <a:spcPct val="0"/>
                </a:spcBef>
              </a:pPr>
              <a:r>
                <a:rPr lang="en-US" altLang="zh-CN" sz="1600" b="0">
                  <a:ea typeface="宋体" panose="02010600030101010101" pitchFamily="2" charset="-122"/>
                </a:rPr>
                <a:t>年</a:t>
              </a:r>
            </a:p>
          </p:txBody>
        </p:sp>
        <p:sp>
          <p:nvSpPr>
            <p:cNvPr id="27715" name="Rectangle 6"/>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时间</a:t>
              </a:r>
            </a:p>
          </p:txBody>
        </p:sp>
      </p:grpSp>
      <p:grpSp>
        <p:nvGrpSpPr>
          <p:cNvPr id="27654" name="Group 7"/>
          <p:cNvGrpSpPr>
            <a:grpSpLocks/>
          </p:cNvGrpSpPr>
          <p:nvPr/>
        </p:nvGrpSpPr>
        <p:grpSpPr bwMode="auto">
          <a:xfrm>
            <a:off x="5105400" y="4038600"/>
            <a:ext cx="1662113" cy="1733550"/>
            <a:chOff x="684" y="2196"/>
            <a:chExt cx="1035" cy="1075"/>
          </a:xfrm>
        </p:grpSpPr>
        <p:sp>
          <p:nvSpPr>
            <p:cNvPr id="27712" name="Rectangle 8"/>
            <p:cNvSpPr>
              <a:spLocks noChangeArrowheads="1"/>
            </p:cNvSpPr>
            <p:nvPr/>
          </p:nvSpPr>
          <p:spPr bwMode="auto">
            <a:xfrm>
              <a:off x="684" y="2450"/>
              <a:ext cx="1035"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位置键</a:t>
              </a:r>
            </a:p>
            <a:p>
              <a:pPr algn="l">
                <a:spcBef>
                  <a:spcPct val="0"/>
                </a:spcBef>
              </a:pPr>
              <a:r>
                <a:rPr lang="en-US" altLang="zh-CN" sz="1600" b="0">
                  <a:ea typeface="宋体" panose="02010600030101010101" pitchFamily="2" charset="-122"/>
                </a:rPr>
                <a:t>街</a:t>
              </a:r>
            </a:p>
            <a:p>
              <a:pPr algn="l">
                <a:spcBef>
                  <a:spcPct val="0"/>
                </a:spcBef>
              </a:pPr>
              <a:r>
                <a:rPr lang="en-US" altLang="zh-CN" sz="1600" b="0">
                  <a:ea typeface="宋体" panose="02010600030101010101" pitchFamily="2" charset="-122"/>
                </a:rPr>
                <a:t>城市</a:t>
              </a:r>
            </a:p>
            <a:p>
              <a:pPr algn="l">
                <a:spcBef>
                  <a:spcPct val="0"/>
                </a:spcBef>
              </a:pPr>
              <a:r>
                <a:rPr lang="en-US" altLang="zh-CN" sz="1600" b="0">
                  <a:ea typeface="宋体" panose="02010600030101010101" pitchFamily="2" charset="-122"/>
                </a:rPr>
                <a:t>省或州</a:t>
              </a:r>
            </a:p>
            <a:p>
              <a:pPr algn="l">
                <a:spcBef>
                  <a:spcPct val="0"/>
                </a:spcBef>
              </a:pPr>
              <a:r>
                <a:rPr lang="en-US" altLang="zh-CN" sz="1600" b="0">
                  <a:ea typeface="宋体" panose="02010600030101010101" pitchFamily="2" charset="-122"/>
                </a:rPr>
                <a:t>国家</a:t>
              </a:r>
            </a:p>
          </p:txBody>
        </p:sp>
        <p:sp>
          <p:nvSpPr>
            <p:cNvPr id="27713" name="Rectangle 9"/>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位置</a:t>
              </a:r>
            </a:p>
          </p:txBody>
        </p:sp>
      </p:grpSp>
      <p:sp>
        <p:nvSpPr>
          <p:cNvPr id="27655" name="Rectangle 10"/>
          <p:cNvSpPr>
            <a:spLocks noChangeArrowheads="1"/>
          </p:cNvSpPr>
          <p:nvPr/>
        </p:nvSpPr>
        <p:spPr bwMode="auto">
          <a:xfrm>
            <a:off x="2743200" y="21336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销售事实表</a:t>
            </a:r>
          </a:p>
        </p:txBody>
      </p:sp>
      <p:sp>
        <p:nvSpPr>
          <p:cNvPr id="27656" name="Rectangle 11"/>
          <p:cNvSpPr>
            <a:spLocks noChangeArrowheads="1"/>
          </p:cNvSpPr>
          <p:nvPr/>
        </p:nvSpPr>
        <p:spPr bwMode="auto">
          <a:xfrm>
            <a:off x="2895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57" name="Rectangle 12"/>
          <p:cNvSpPr>
            <a:spLocks noChangeArrowheads="1"/>
          </p:cNvSpPr>
          <p:nvPr/>
        </p:nvSpPr>
        <p:spPr bwMode="auto">
          <a:xfrm>
            <a:off x="2908300" y="2640013"/>
            <a:ext cx="1601788" cy="36671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800" b="0">
                <a:ea typeface="宋体" panose="02010600030101010101" pitchFamily="2" charset="-122"/>
              </a:rPr>
              <a:t>时间键</a:t>
            </a:r>
          </a:p>
        </p:txBody>
      </p:sp>
      <p:sp>
        <p:nvSpPr>
          <p:cNvPr id="27658" name="Rectangle 13"/>
          <p:cNvSpPr>
            <a:spLocks noChangeArrowheads="1"/>
          </p:cNvSpPr>
          <p:nvPr/>
        </p:nvSpPr>
        <p:spPr bwMode="auto">
          <a:xfrm>
            <a:off x="2895600" y="3082925"/>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项目键</a:t>
            </a:r>
          </a:p>
        </p:txBody>
      </p:sp>
      <p:sp>
        <p:nvSpPr>
          <p:cNvPr id="27659" name="Rectangle 14"/>
          <p:cNvSpPr>
            <a:spLocks noChangeArrowheads="1"/>
          </p:cNvSpPr>
          <p:nvPr/>
        </p:nvSpPr>
        <p:spPr bwMode="auto">
          <a:xfrm>
            <a:off x="2895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60" name="Rectangle 15"/>
          <p:cNvSpPr>
            <a:spLocks noChangeArrowheads="1"/>
          </p:cNvSpPr>
          <p:nvPr/>
        </p:nvSpPr>
        <p:spPr bwMode="auto">
          <a:xfrm>
            <a:off x="2895600" y="350520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分支 _ key</a:t>
            </a:r>
          </a:p>
        </p:txBody>
      </p:sp>
      <p:sp>
        <p:nvSpPr>
          <p:cNvPr id="27661" name="Rectangle 16"/>
          <p:cNvSpPr>
            <a:spLocks noChangeArrowheads="1"/>
          </p:cNvSpPr>
          <p:nvPr/>
        </p:nvSpPr>
        <p:spPr bwMode="auto">
          <a:xfrm>
            <a:off x="2895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62" name="Rectangle 17"/>
          <p:cNvSpPr>
            <a:spLocks noChangeArrowheads="1"/>
          </p:cNvSpPr>
          <p:nvPr/>
        </p:nvSpPr>
        <p:spPr bwMode="auto">
          <a:xfrm>
            <a:off x="2894013" y="398145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位置键</a:t>
            </a:r>
          </a:p>
        </p:txBody>
      </p:sp>
      <p:sp>
        <p:nvSpPr>
          <p:cNvPr id="27663" name="Rectangle 18"/>
          <p:cNvSpPr>
            <a:spLocks noChangeArrowheads="1"/>
          </p:cNvSpPr>
          <p:nvPr/>
        </p:nvSpPr>
        <p:spPr bwMode="auto">
          <a:xfrm>
            <a:off x="2860675" y="441960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64" name="Rectangle 19"/>
          <p:cNvSpPr>
            <a:spLocks noChangeArrowheads="1"/>
          </p:cNvSpPr>
          <p:nvPr/>
        </p:nvSpPr>
        <p:spPr bwMode="auto">
          <a:xfrm>
            <a:off x="2895600" y="4473575"/>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单位 _ 已售出</a:t>
            </a:r>
          </a:p>
        </p:txBody>
      </p:sp>
      <p:sp>
        <p:nvSpPr>
          <p:cNvPr id="27665" name="Rectangle 20"/>
          <p:cNvSpPr>
            <a:spLocks noChangeArrowheads="1"/>
          </p:cNvSpPr>
          <p:nvPr/>
        </p:nvSpPr>
        <p:spPr bwMode="auto">
          <a:xfrm>
            <a:off x="2860675" y="487680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66" name="Rectangle 21"/>
          <p:cNvSpPr>
            <a:spLocks noChangeArrowheads="1"/>
          </p:cNvSpPr>
          <p:nvPr/>
        </p:nvSpPr>
        <p:spPr bwMode="auto">
          <a:xfrm>
            <a:off x="2895600" y="4918075"/>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美元 _ 出售</a:t>
            </a:r>
          </a:p>
        </p:txBody>
      </p:sp>
      <p:sp>
        <p:nvSpPr>
          <p:cNvPr id="27667" name="Rectangle 22"/>
          <p:cNvSpPr>
            <a:spLocks noChangeArrowheads="1"/>
          </p:cNvSpPr>
          <p:nvPr/>
        </p:nvSpPr>
        <p:spPr bwMode="auto">
          <a:xfrm>
            <a:off x="2860675"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68" name="Rectangle 23"/>
          <p:cNvSpPr>
            <a:spLocks noChangeArrowheads="1"/>
          </p:cNvSpPr>
          <p:nvPr/>
        </p:nvSpPr>
        <p:spPr bwMode="auto">
          <a:xfrm>
            <a:off x="2876550" y="5364163"/>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avg _ sales</a:t>
            </a:r>
          </a:p>
        </p:txBody>
      </p:sp>
      <p:sp>
        <p:nvSpPr>
          <p:cNvPr id="27669" name="Rectangle 24"/>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1800" b="0">
                <a:ea typeface="宋体" panose="02010600030101010101" pitchFamily="2" charset="-122"/>
              </a:rPr>
              <a:t>措施</a:t>
            </a:r>
          </a:p>
        </p:txBody>
      </p:sp>
      <p:sp>
        <p:nvSpPr>
          <p:cNvPr id="27670" name="Line 25"/>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6"/>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27"/>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8"/>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29"/>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30"/>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31"/>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77" name="Group 32"/>
          <p:cNvGrpSpPr>
            <a:grpSpLocks/>
          </p:cNvGrpSpPr>
          <p:nvPr/>
        </p:nvGrpSpPr>
        <p:grpSpPr bwMode="auto">
          <a:xfrm>
            <a:off x="5181600" y="1524000"/>
            <a:ext cx="1303338" cy="1744663"/>
            <a:chOff x="3796" y="1002"/>
            <a:chExt cx="812" cy="1081"/>
          </a:xfrm>
        </p:grpSpPr>
        <p:sp>
          <p:nvSpPr>
            <p:cNvPr id="27710" name="Rectangle 33"/>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项目键</a:t>
              </a:r>
            </a:p>
            <a:p>
              <a:pPr algn="l">
                <a:spcBef>
                  <a:spcPct val="0"/>
                </a:spcBef>
              </a:pPr>
              <a:r>
                <a:rPr lang="en-US" altLang="zh-CN" sz="1600" b="0">
                  <a:ea typeface="宋体" panose="02010600030101010101" pitchFamily="2" charset="-122"/>
                </a:rPr>
                <a:t>项目名称</a:t>
              </a:r>
            </a:p>
            <a:p>
              <a:pPr algn="l">
                <a:spcBef>
                  <a:spcPct val="0"/>
                </a:spcBef>
              </a:pPr>
              <a:r>
                <a:rPr lang="en-US" altLang="zh-CN" sz="1600" b="0">
                  <a:ea typeface="宋体" panose="02010600030101010101" pitchFamily="2" charset="-122"/>
                </a:rPr>
                <a:t>品牌</a:t>
              </a:r>
            </a:p>
            <a:p>
              <a:pPr algn="l">
                <a:spcBef>
                  <a:spcPct val="0"/>
                </a:spcBef>
              </a:pPr>
              <a:r>
                <a:rPr lang="en-US" altLang="zh-CN" sz="1600" b="0">
                  <a:ea typeface="宋体" panose="02010600030101010101" pitchFamily="2" charset="-122"/>
                </a:rPr>
                <a:t>类型</a:t>
              </a:r>
            </a:p>
            <a:p>
              <a:pPr algn="l">
                <a:spcBef>
                  <a:spcPct val="0"/>
                </a:spcBef>
              </a:pPr>
              <a:r>
                <a:rPr lang="en-US" altLang="zh-CN" sz="1600" b="0">
                  <a:ea typeface="宋体" panose="02010600030101010101" pitchFamily="2" charset="-122"/>
                </a:rPr>
                <a:t>供应商类型</a:t>
              </a:r>
            </a:p>
          </p:txBody>
        </p:sp>
        <p:sp>
          <p:nvSpPr>
            <p:cNvPr id="27711" name="Text Box 34"/>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项目</a:t>
              </a:r>
            </a:p>
          </p:txBody>
        </p:sp>
      </p:grpSp>
      <p:grpSp>
        <p:nvGrpSpPr>
          <p:cNvPr id="27678" name="Group 35"/>
          <p:cNvGrpSpPr>
            <a:grpSpLocks/>
          </p:cNvGrpSpPr>
          <p:nvPr/>
        </p:nvGrpSpPr>
        <p:grpSpPr bwMode="auto">
          <a:xfrm>
            <a:off x="304800" y="3962400"/>
            <a:ext cx="1290638" cy="1230313"/>
            <a:chOff x="3896" y="2472"/>
            <a:chExt cx="803" cy="762"/>
          </a:xfrm>
        </p:grpSpPr>
        <p:sp>
          <p:nvSpPr>
            <p:cNvPr id="27708" name="Rectangle 36"/>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分支 _ key</a:t>
              </a:r>
            </a:p>
            <a:p>
              <a:pPr algn="l">
                <a:spcBef>
                  <a:spcPct val="0"/>
                </a:spcBef>
              </a:pPr>
              <a:r>
                <a:rPr lang="en-US" altLang="zh-CN" sz="1600" b="0">
                  <a:ea typeface="宋体" panose="02010600030101010101" pitchFamily="2" charset="-122"/>
                </a:rPr>
                <a:t>分支名称</a:t>
              </a:r>
            </a:p>
            <a:p>
              <a:pPr algn="l">
                <a:spcBef>
                  <a:spcPct val="0"/>
                </a:spcBef>
              </a:pPr>
              <a:r>
                <a:rPr lang="en-US" altLang="zh-CN" sz="1600" b="0">
                  <a:ea typeface="宋体" panose="02010600030101010101" pitchFamily="2" charset="-122"/>
                </a:rPr>
                <a:t>分支类型</a:t>
              </a:r>
            </a:p>
          </p:txBody>
        </p:sp>
        <p:sp>
          <p:nvSpPr>
            <p:cNvPr id="27709" name="Text Box 37"/>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800" b="0">
                  <a:ea typeface="宋体" panose="02010600030101010101" pitchFamily="2" charset="-122"/>
                </a:rPr>
                <a:t>分公司</a:t>
              </a:r>
            </a:p>
          </p:txBody>
        </p:sp>
      </p:grpSp>
      <p:sp>
        <p:nvSpPr>
          <p:cNvPr id="27679" name="Rectangle 38"/>
          <p:cNvSpPr>
            <a:spLocks noChangeArrowheads="1"/>
          </p:cNvSpPr>
          <p:nvPr/>
        </p:nvSpPr>
        <p:spPr bwMode="auto">
          <a:xfrm>
            <a:off x="7011988"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80" name="Rectangle 39"/>
          <p:cNvSpPr>
            <a:spLocks noChangeArrowheads="1"/>
          </p:cNvSpPr>
          <p:nvPr/>
        </p:nvSpPr>
        <p:spPr bwMode="auto">
          <a:xfrm>
            <a:off x="6859588" y="1581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运输事实表</a:t>
            </a:r>
          </a:p>
        </p:txBody>
      </p:sp>
      <p:sp>
        <p:nvSpPr>
          <p:cNvPr id="27681" name="Rectangle 40"/>
          <p:cNvSpPr>
            <a:spLocks noChangeArrowheads="1"/>
          </p:cNvSpPr>
          <p:nvPr/>
        </p:nvSpPr>
        <p:spPr bwMode="auto">
          <a:xfrm>
            <a:off x="7011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82" name="Rectangle 41"/>
          <p:cNvSpPr>
            <a:spLocks noChangeArrowheads="1"/>
          </p:cNvSpPr>
          <p:nvPr/>
        </p:nvSpPr>
        <p:spPr bwMode="auto">
          <a:xfrm>
            <a:off x="7011988" y="2073275"/>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800" b="0">
                <a:ea typeface="宋体" panose="02010600030101010101" pitchFamily="2" charset="-122"/>
              </a:rPr>
              <a:t>时间键</a:t>
            </a:r>
          </a:p>
        </p:txBody>
      </p:sp>
      <p:sp>
        <p:nvSpPr>
          <p:cNvPr id="27683" name="Rectangle 42"/>
          <p:cNvSpPr>
            <a:spLocks noChangeArrowheads="1"/>
          </p:cNvSpPr>
          <p:nvPr/>
        </p:nvSpPr>
        <p:spPr bwMode="auto">
          <a:xfrm>
            <a:off x="7011988" y="251460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项目键</a:t>
            </a:r>
          </a:p>
        </p:txBody>
      </p:sp>
      <p:sp>
        <p:nvSpPr>
          <p:cNvPr id="27684" name="Rectangle 43"/>
          <p:cNvSpPr>
            <a:spLocks noChangeArrowheads="1"/>
          </p:cNvSpPr>
          <p:nvPr/>
        </p:nvSpPr>
        <p:spPr bwMode="auto">
          <a:xfrm>
            <a:off x="7011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85" name="Rectangle 44"/>
          <p:cNvSpPr>
            <a:spLocks noChangeArrowheads="1"/>
          </p:cNvSpPr>
          <p:nvPr/>
        </p:nvSpPr>
        <p:spPr bwMode="auto">
          <a:xfrm>
            <a:off x="7011988" y="3006725"/>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发货人 _ key</a:t>
            </a:r>
          </a:p>
        </p:txBody>
      </p:sp>
      <p:sp>
        <p:nvSpPr>
          <p:cNvPr id="27686" name="Rectangle 45"/>
          <p:cNvSpPr>
            <a:spLocks noChangeArrowheads="1"/>
          </p:cNvSpPr>
          <p:nvPr/>
        </p:nvSpPr>
        <p:spPr bwMode="auto">
          <a:xfrm>
            <a:off x="7011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87" name="Rectangle 46"/>
          <p:cNvSpPr>
            <a:spLocks noChangeArrowheads="1"/>
          </p:cNvSpPr>
          <p:nvPr/>
        </p:nvSpPr>
        <p:spPr bwMode="auto">
          <a:xfrm>
            <a:off x="7010400" y="342900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从位置</a:t>
            </a:r>
          </a:p>
        </p:txBody>
      </p:sp>
      <p:sp>
        <p:nvSpPr>
          <p:cNvPr id="27688" name="Rectangle 47"/>
          <p:cNvSpPr>
            <a:spLocks noChangeArrowheads="1"/>
          </p:cNvSpPr>
          <p:nvPr/>
        </p:nvSpPr>
        <p:spPr bwMode="auto">
          <a:xfrm>
            <a:off x="6977063" y="386715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89" name="Rectangle 48"/>
          <p:cNvSpPr>
            <a:spLocks noChangeArrowheads="1"/>
          </p:cNvSpPr>
          <p:nvPr/>
        </p:nvSpPr>
        <p:spPr bwMode="auto">
          <a:xfrm>
            <a:off x="7011988" y="3887788"/>
            <a:ext cx="15557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到 _ 位置</a:t>
            </a:r>
          </a:p>
        </p:txBody>
      </p:sp>
      <p:sp>
        <p:nvSpPr>
          <p:cNvPr id="27690" name="Rectangle 49"/>
          <p:cNvSpPr>
            <a:spLocks noChangeArrowheads="1"/>
          </p:cNvSpPr>
          <p:nvPr/>
        </p:nvSpPr>
        <p:spPr bwMode="auto">
          <a:xfrm>
            <a:off x="6977063" y="432435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91" name="Rectangle 50"/>
          <p:cNvSpPr>
            <a:spLocks noChangeArrowheads="1"/>
          </p:cNvSpPr>
          <p:nvPr/>
        </p:nvSpPr>
        <p:spPr bwMode="auto">
          <a:xfrm>
            <a:off x="7011988" y="4365625"/>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美元 _ 成本</a:t>
            </a:r>
          </a:p>
        </p:txBody>
      </p:sp>
      <p:sp>
        <p:nvSpPr>
          <p:cNvPr id="27692" name="Rectangle 51"/>
          <p:cNvSpPr>
            <a:spLocks noChangeArrowheads="1"/>
          </p:cNvSpPr>
          <p:nvPr/>
        </p:nvSpPr>
        <p:spPr bwMode="auto">
          <a:xfrm>
            <a:off x="6977063"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7693" name="Rectangle 52"/>
          <p:cNvSpPr>
            <a:spLocks noChangeArrowheads="1"/>
          </p:cNvSpPr>
          <p:nvPr/>
        </p:nvSpPr>
        <p:spPr bwMode="auto">
          <a:xfrm>
            <a:off x="6992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   </a:t>
            </a:r>
            <a:r>
              <a:rPr lang="en-US" altLang="zh-CN" sz="1800" b="0">
                <a:ea typeface="宋体" panose="02010600030101010101" pitchFamily="2" charset="-122"/>
              </a:rPr>
              <a:t>单位 _ 已发货</a:t>
            </a:r>
          </a:p>
        </p:txBody>
      </p:sp>
      <p:sp>
        <p:nvSpPr>
          <p:cNvPr id="27694" name="Line 53"/>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95" name="Line 54"/>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96" name="Line 55"/>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7" name="Line 56"/>
          <p:cNvSpPr>
            <a:spLocks noChangeShapeType="1"/>
          </p:cNvSpPr>
          <p:nvPr/>
        </p:nvSpPr>
        <p:spPr bwMode="auto">
          <a:xfrm flipH="1" flipV="1">
            <a:off x="6553200" y="2667000"/>
            <a:ext cx="533400" cy="76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8" name="Line 57"/>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9" name="Line 58"/>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00" name="Line 59"/>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7701" name="Group 60"/>
          <p:cNvGrpSpPr>
            <a:grpSpLocks/>
          </p:cNvGrpSpPr>
          <p:nvPr/>
        </p:nvGrpSpPr>
        <p:grpSpPr bwMode="auto">
          <a:xfrm>
            <a:off x="7597775" y="5384800"/>
            <a:ext cx="1344613" cy="1473200"/>
            <a:chOff x="3891" y="2472"/>
            <a:chExt cx="836" cy="911"/>
          </a:xfrm>
        </p:grpSpPr>
        <p:sp>
          <p:nvSpPr>
            <p:cNvPr id="27706" name="Rectangle 61"/>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发货人 _ key</a:t>
              </a:r>
            </a:p>
            <a:p>
              <a:pPr algn="l">
                <a:spcBef>
                  <a:spcPct val="0"/>
                </a:spcBef>
              </a:pPr>
              <a:r>
                <a:rPr lang="en-US" altLang="zh-CN" sz="1600" b="0">
                  <a:ea typeface="宋体" panose="02010600030101010101" pitchFamily="2" charset="-122"/>
                </a:rPr>
                <a:t>发货人名称</a:t>
              </a:r>
            </a:p>
            <a:p>
              <a:pPr algn="l">
                <a:spcBef>
                  <a:spcPct val="0"/>
                </a:spcBef>
              </a:pPr>
              <a:r>
                <a:rPr lang="en-US" altLang="zh-CN" sz="1600" b="0">
                  <a:ea typeface="宋体" panose="02010600030101010101" pitchFamily="2" charset="-122"/>
                </a:rPr>
                <a:t>位置键</a:t>
              </a:r>
            </a:p>
            <a:p>
              <a:pPr algn="l">
                <a:spcBef>
                  <a:spcPct val="0"/>
                </a:spcBef>
              </a:pPr>
              <a:r>
                <a:rPr lang="en-US" altLang="zh-CN" sz="1600" b="0">
                  <a:ea typeface="宋体" panose="02010600030101010101" pitchFamily="2" charset="-122"/>
                </a:rPr>
                <a:t>发货人 _ 类型</a:t>
              </a:r>
            </a:p>
          </p:txBody>
        </p:sp>
        <p:sp>
          <p:nvSpPr>
            <p:cNvPr id="27707" name="Text Box 62"/>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800" b="0">
                  <a:ea typeface="宋体" panose="02010600030101010101" pitchFamily="2" charset="-122"/>
                </a:rPr>
                <a:t>发货人</a:t>
              </a:r>
            </a:p>
          </p:txBody>
        </p:sp>
      </p:grpSp>
      <p:sp>
        <p:nvSpPr>
          <p:cNvPr id="27702" name="Line 63"/>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03" name="Line 64"/>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4" name="Line 65"/>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05" name="Line 66">
            <a:hlinkClick r:id="rId3" action="ppaction://hlinksldjump"/>
          </p:cNvPr>
          <p:cNvSpPr>
            <a:spLocks noChangeShapeType="1"/>
          </p:cNvSpPr>
          <p:nvPr/>
        </p:nvSpPr>
        <p:spPr bwMode="auto">
          <a:xfrm flipV="1">
            <a:off x="3195638" y="6283325"/>
            <a:ext cx="457200"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2250" y="304800"/>
            <a:ext cx="8723313" cy="914400"/>
          </a:xfrm>
          <a:noFill/>
        </p:spPr>
        <p:txBody>
          <a:bodyPr lIns="92075" tIns="46038" rIns="92075" bIns="46038" anchor="ctr"/>
          <a:lstStyle/>
          <a:p>
            <a:pPr eaLnBrk="1" hangingPunct="1"/>
            <a:r>
              <a:rPr lang="en-US" altLang="zh-CN" smtClean="0">
                <a:ea typeface="宋体" panose="02010600030101010101" pitchFamily="2" charset="-122"/>
              </a:rPr>
              <a:t>一种数据挖掘查询语言, dmql</a:t>
            </a:r>
          </a:p>
        </p:txBody>
      </p:sp>
      <p:sp>
        <p:nvSpPr>
          <p:cNvPr id="28675" name="Rectangle 3"/>
          <p:cNvSpPr>
            <a:spLocks noGrp="1" noChangeArrowheads="1"/>
          </p:cNvSpPr>
          <p:nvPr>
            <p:ph type="body" idx="1"/>
          </p:nvPr>
        </p:nvSpPr>
        <p:spPr>
          <a:xfrm>
            <a:off x="561975" y="1444625"/>
            <a:ext cx="8077200" cy="4800600"/>
          </a:xfrm>
          <a:noFill/>
        </p:spPr>
        <p:txBody>
          <a:bodyPr lIns="92075" tIns="46038" rIns="92075" bIns="46038"/>
          <a:lstStyle/>
          <a:p>
            <a:pPr eaLnBrk="1" hangingPunct="1"/>
            <a:r>
              <a:rPr lang="en-US" altLang="zh-CN" sz="2400" smtClean="0">
                <a:ea typeface="宋体" panose="02010600030101010101" pitchFamily="2" charset="-122"/>
              </a:rPr>
              <a:t>多维数据集定义 (事实表)</a:t>
            </a:r>
          </a:p>
          <a:p>
            <a:pPr lvl="1" eaLnBrk="1" hangingPunct="1">
              <a:buFont typeface="Wingdings" panose="05000000000000000000" pitchFamily="2" charset="2"/>
              <a:buNone/>
            </a:pPr>
            <a:r>
              <a:rPr lang="en-US" altLang="zh-CN" sz="2400" smtClean="0">
                <a:solidFill>
                  <a:schemeClr val="hlink"/>
                </a:solidFill>
                <a:ea typeface="宋体" panose="02010600030101010101" pitchFamily="2" charset="-122"/>
              </a:rPr>
              <a:t>定义多维数据集</a:t>
            </a:r>
            <a:r>
              <a:rPr lang="en-US" altLang="zh-CN" sz="2400" smtClean="0">
                <a:ea typeface="宋体" panose="02010600030101010101" pitchFamily="2" charset="-122"/>
              </a:rPr>
              <a:t>&lt; 立方体 _ name &gt; [维度 _ list]: &gt;</a:t>
            </a:r>
          </a:p>
          <a:p>
            <a:pPr eaLnBrk="1" hangingPunct="1"/>
            <a:r>
              <a:rPr lang="en-US" altLang="zh-CN" sz="2400" smtClean="0">
                <a:ea typeface="宋体" panose="02010600030101010101" pitchFamily="2" charset="-122"/>
              </a:rPr>
              <a:t>维度定义 (维度表)</a:t>
            </a:r>
            <a:endParaRPr lang="en-US" altLang="zh-CN" sz="2400" b="1" smtClean="0">
              <a:ea typeface="宋体" panose="02010600030101010101" pitchFamily="2" charset="-122"/>
            </a:endParaRPr>
          </a:p>
          <a:p>
            <a:pPr lvl="1" eaLnBrk="1" hangingPunct="1">
              <a:buFont typeface="Wingdings" panose="05000000000000000000" pitchFamily="2" charset="2"/>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"尺寸名称"</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(&lt; 属性 _ 或 _ 子维度 _ list &gt;)</a:t>
            </a:r>
          </a:p>
          <a:p>
            <a:pPr eaLnBrk="1" hangingPunct="1"/>
            <a:r>
              <a:rPr lang="en-US" altLang="zh-CN" sz="2400" smtClean="0">
                <a:ea typeface="宋体" panose="02010600030101010101" pitchFamily="2" charset="-122"/>
              </a:rPr>
              <a:t>特殊情况 (共享维度表)</a:t>
            </a:r>
            <a:endParaRPr lang="en-US" altLang="zh-CN" sz="2400" smtClean="0">
              <a:solidFill>
                <a:schemeClr val="hlink"/>
              </a:solidFill>
              <a:ea typeface="宋体" panose="02010600030101010101" pitchFamily="2" charset="-122"/>
            </a:endParaRPr>
          </a:p>
          <a:p>
            <a:pPr lvl="1" eaLnBrk="1" hangingPunct="1"/>
            <a:r>
              <a:rPr lang="en-US" altLang="zh-CN" sz="2400" smtClean="0">
                <a:solidFill>
                  <a:srgbClr val="121328"/>
                </a:solidFill>
                <a:ea typeface="宋体" panose="02010600030101010101" pitchFamily="2" charset="-122"/>
              </a:rPr>
              <a:t>第一次作为</a:t>
            </a:r>
            <a:r>
              <a:rPr lang="en-US" altLang="zh-CN" sz="2400" smtClean="0">
                <a:solidFill>
                  <a:srgbClr val="121328"/>
                </a:solidFill>
                <a:latin typeface="Tahoma" panose="020B0604030504040204" pitchFamily="34" charset="0"/>
                <a:ea typeface="宋体" panose="02010600030101010101" pitchFamily="2" charset="-122"/>
              </a:rPr>
              <a:t>"</a:t>
            </a:r>
            <a:r>
              <a:rPr lang="en-US" altLang="zh-CN" sz="2400" smtClean="0">
                <a:solidFill>
                  <a:srgbClr val="121328"/>
                </a:solidFill>
                <a:ea typeface="宋体" panose="02010600030101010101" pitchFamily="2" charset="-122"/>
              </a:rPr>
              <a:t>多维数据集定义</a:t>
            </a:r>
            <a:r>
              <a:rPr lang="en-US" altLang="zh-CN" sz="2400" smtClean="0">
                <a:solidFill>
                  <a:srgbClr val="121328"/>
                </a:solidFill>
                <a:latin typeface="Tahoma" panose="020B0604030504040204" pitchFamily="34" charset="0"/>
                <a:ea typeface="宋体" panose="02010600030101010101" pitchFamily="2" charset="-122"/>
              </a:rPr>
              <a:t>"</a:t>
            </a:r>
            <a:endParaRPr lang="en-US" altLang="zh-CN" sz="2400" smtClean="0">
              <a:solidFill>
                <a:srgbClr val="121328"/>
              </a:solidFill>
              <a:ea typeface="宋体" panose="02010600030101010101" pitchFamily="2" charset="-122"/>
            </a:endParaRPr>
          </a:p>
          <a:p>
            <a:pPr lvl="1" eaLnBrk="1" hangingPunct="1"/>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"尺寸名称"</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&lt; 维度 _ name _ first _ time &gt;</a:t>
            </a:r>
            <a:r>
              <a:rPr lang="en-US" altLang="zh-CN" sz="2400" smtClean="0">
                <a:solidFill>
                  <a:schemeClr val="hlink"/>
                </a:solidFill>
                <a:ea typeface="宋体" panose="02010600030101010101" pitchFamily="2" charset="-122"/>
              </a:rPr>
              <a:t>在多维数据集中</a:t>
            </a:r>
            <a:r>
              <a:rPr lang="en-US" altLang="zh-CN" sz="2400" smtClean="0">
                <a:ea typeface="宋体" panose="02010600030101010101" pitchFamily="2" charset="-122"/>
              </a:rPr>
              <a:t>&lt; 立方体 _ name _ first _ time &gt;</a:t>
            </a:r>
          </a:p>
          <a:p>
            <a:pPr lvl="2" eaLnBrk="1" hangingPunct="1">
              <a:buFont typeface="Wingdings" panose="05000000000000000000" pitchFamily="2" charset="2"/>
              <a:buNone/>
            </a:pPr>
            <a:endParaRPr lang="zh-CN" altLang="en-US" sz="2000" smtClean="0">
              <a:ea typeface="宋体" panose="02010600030101010101" pitchFamily="2" charset="-122"/>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506413" y="1363663"/>
            <a:ext cx="8229600" cy="4724400"/>
          </a:xfrm>
        </p:spPr>
        <p:txBody>
          <a:bodyPr/>
          <a:lstStyle/>
          <a:p>
            <a:pPr eaLnBrk="1" hangingPunct="1">
              <a:lnSpc>
                <a:spcPct val="100000"/>
              </a:lnSpc>
              <a:buFontTx/>
              <a:buNone/>
            </a:pPr>
            <a:r>
              <a:rPr lang="en-US" altLang="zh-CN" sz="2400" smtClean="0">
                <a:solidFill>
                  <a:schemeClr val="hlink"/>
                </a:solidFill>
                <a:ea typeface="宋体" panose="02010600030101010101" pitchFamily="2" charset="-122"/>
              </a:rPr>
              <a:t>定义多维数据集</a:t>
            </a:r>
            <a:r>
              <a:rPr lang="en-US" altLang="zh-CN" sz="2400" smtClean="0">
                <a:ea typeface="宋体" panose="02010600030101010101" pitchFamily="2" charset="-122"/>
              </a:rPr>
              <a:t>销售明星 [时间、项目、分公司、地点]:</a:t>
            </a:r>
          </a:p>
          <a:p>
            <a:pPr lvl="2" eaLnBrk="1" hangingPunct="1">
              <a:lnSpc>
                <a:spcPct val="100000"/>
              </a:lnSpc>
              <a:buFont typeface="Wingdings" panose="05000000000000000000" pitchFamily="2" charset="2"/>
              <a:buNone/>
            </a:pPr>
            <a:r>
              <a:rPr lang="en-US" altLang="zh-CN" smtClean="0">
                <a:solidFill>
                  <a:srgbClr val="006666"/>
                </a:solidFill>
                <a:ea typeface="宋体" panose="02010600030101010101" pitchFamily="2" charset="-122"/>
              </a:rPr>
              <a:t>美元 _ 卖出 = 总和 (以美元为单位), avg _ sales = avg (以美元为单位), 单位 _ 售出 = 计数 (*)</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时间</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(时间键、天、周的天、月、季度、年)</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项目</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(项目键、物料名称、品牌、类型、供应商类型)</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分公司</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(分支键, 分支名称, 分支 _ type)</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位置</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(位置键、街道、城市、省或州、国家)</a:t>
            </a:r>
          </a:p>
        </p:txBody>
      </p:sp>
      <p:sp>
        <p:nvSpPr>
          <p:cNvPr id="29699" name="Text Box 6"/>
          <p:cNvSpPr txBox="1">
            <a:spLocks noChangeArrowheads="1"/>
          </p:cNvSpPr>
          <p:nvPr/>
        </p:nvSpPr>
        <p:spPr bwMode="auto">
          <a:xfrm>
            <a:off x="7080250" y="1811338"/>
            <a:ext cx="1731963"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图</a:t>
            </a:r>
          </a:p>
        </p:txBody>
      </p:sp>
      <p:sp>
        <p:nvSpPr>
          <p:cNvPr id="29700" name="Rectangle 2"/>
          <p:cNvSpPr>
            <a:spLocks noGrp="1" noChangeArrowheads="1"/>
          </p:cNvSpPr>
          <p:nvPr>
            <p:ph type="title"/>
          </p:nvPr>
        </p:nvSpPr>
        <p:spPr>
          <a:xfrm>
            <a:off x="328613" y="201613"/>
            <a:ext cx="8097837" cy="838200"/>
          </a:xfrm>
        </p:spPr>
        <p:txBody>
          <a:bodyPr/>
          <a:lstStyle/>
          <a:p>
            <a:pPr eaLnBrk="1" hangingPunct="1"/>
            <a:r>
              <a:rPr lang="en-US" altLang="zh-CN" smtClean="0">
                <a:ea typeface="宋体" panose="02010600030101010101" pitchFamily="2" charset="-122"/>
              </a:rPr>
              <a:t>在 dmql 中定义星型架构</a:t>
            </a:r>
          </a:p>
        </p:txBody>
      </p:sp>
      <p:sp>
        <p:nvSpPr>
          <p:cNvPr id="29701" name="Line 4">
            <a:hlinkClick r:id="rId3" action="ppaction://hlinksldjump"/>
          </p:cNvPr>
          <p:cNvSpPr>
            <a:spLocks noChangeShapeType="1"/>
          </p:cNvSpPr>
          <p:nvPr/>
        </p:nvSpPr>
        <p:spPr bwMode="auto">
          <a:xfrm flipV="1">
            <a:off x="7259638" y="2063750"/>
            <a:ext cx="514350"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6"/>
          <p:cNvSpPr txBox="1">
            <a:spLocks noChangeArrowheads="1"/>
          </p:cNvSpPr>
          <p:nvPr/>
        </p:nvSpPr>
        <p:spPr bwMode="auto">
          <a:xfrm>
            <a:off x="7108825" y="1770063"/>
            <a:ext cx="1731963"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图</a:t>
            </a:r>
          </a:p>
        </p:txBody>
      </p:sp>
      <p:sp>
        <p:nvSpPr>
          <p:cNvPr id="30723" name="Rectangle 2"/>
          <p:cNvSpPr>
            <a:spLocks noGrp="1" noChangeArrowheads="1"/>
          </p:cNvSpPr>
          <p:nvPr>
            <p:ph type="title"/>
          </p:nvPr>
        </p:nvSpPr>
        <p:spPr>
          <a:xfrm>
            <a:off x="250825" y="201613"/>
            <a:ext cx="8229600" cy="838200"/>
          </a:xfrm>
        </p:spPr>
        <p:txBody>
          <a:bodyPr/>
          <a:lstStyle/>
          <a:p>
            <a:pPr eaLnBrk="1" hangingPunct="1"/>
            <a:r>
              <a:rPr lang="en-US" altLang="zh-CN" smtClean="0">
                <a:ea typeface="宋体" panose="02010600030101010101" pitchFamily="2" charset="-122"/>
              </a:rPr>
              <a:t>在 dmql 中定义雪花模式</a:t>
            </a:r>
          </a:p>
        </p:txBody>
      </p:sp>
      <p:sp>
        <p:nvSpPr>
          <p:cNvPr id="30724" name="Rectangle 3"/>
          <p:cNvSpPr>
            <a:spLocks noGrp="1" noChangeArrowheads="1"/>
          </p:cNvSpPr>
          <p:nvPr>
            <p:ph type="body" idx="1"/>
          </p:nvPr>
        </p:nvSpPr>
        <p:spPr>
          <a:xfrm>
            <a:off x="277813" y="1322388"/>
            <a:ext cx="8686800" cy="4876800"/>
          </a:xfrm>
        </p:spPr>
        <p:txBody>
          <a:bodyPr/>
          <a:lstStyle/>
          <a:p>
            <a:pPr eaLnBrk="1" hangingPunct="1">
              <a:lnSpc>
                <a:spcPct val="100000"/>
              </a:lnSpc>
              <a:buFontTx/>
              <a:buNone/>
            </a:pPr>
            <a:r>
              <a:rPr lang="en-US" altLang="zh-CN" sz="2400" smtClean="0">
                <a:solidFill>
                  <a:schemeClr val="hlink"/>
                </a:solidFill>
                <a:ea typeface="宋体" panose="02010600030101010101" pitchFamily="2" charset="-122"/>
              </a:rPr>
              <a:t>定义多维数据集</a:t>
            </a:r>
            <a:r>
              <a:rPr lang="en-US" altLang="zh-CN" sz="2400" smtClean="0">
                <a:ea typeface="宋体" panose="02010600030101010101" pitchFamily="2" charset="-122"/>
              </a:rPr>
              <a:t>销售 _ 雪花 [时间, 项目, 分支, 位置]:</a:t>
            </a:r>
          </a:p>
          <a:p>
            <a:pPr lvl="2" eaLnBrk="1" hangingPunct="1">
              <a:lnSpc>
                <a:spcPct val="100000"/>
              </a:lnSpc>
              <a:buFont typeface="Wingdings" panose="05000000000000000000" pitchFamily="2" charset="2"/>
              <a:buNone/>
            </a:pPr>
            <a:r>
              <a:rPr lang="en-US" altLang="zh-CN" smtClean="0">
                <a:solidFill>
                  <a:srgbClr val="006666"/>
                </a:solidFill>
                <a:ea typeface="宋体" panose="02010600030101010101" pitchFamily="2" charset="-122"/>
              </a:rPr>
              <a:t>美元 _ 卖出 = 总和 (以美元为单位), avg _ sales = avg (以美元为单位), 单位 _ 售出 = 计数 (*)</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时间</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(时间键、天、周的天、月、季度、年)</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项目</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(项目键, 项目名称, 品牌, 类型,</a:t>
            </a:r>
            <a:r>
              <a:rPr lang="en-US" altLang="zh-CN" sz="2400" smtClean="0">
                <a:solidFill>
                  <a:srgbClr val="006600"/>
                </a:solidFill>
                <a:ea typeface="宋体" panose="02010600030101010101" pitchFamily="2" charset="-122"/>
              </a:rPr>
              <a:t>供应商 (供应商键, 供应商 _ 类型)</a:t>
            </a:r>
            <a:r>
              <a:rPr lang="en-US" altLang="zh-CN" sz="2400" smtClean="0">
                <a:solidFill>
                  <a:schemeClr val="tx2"/>
                </a:solidFill>
                <a:ea typeface="宋体" panose="02010600030101010101" pitchFamily="2" charset="-122"/>
              </a:rPr>
              <a:t>)</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分公司</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(分支键, 分支名称, 分支 _ type)</a:t>
            </a:r>
          </a:p>
          <a:p>
            <a:pPr eaLnBrk="1" hangingPunct="1">
              <a:lnSpc>
                <a:spcPct val="100000"/>
              </a:lnSpc>
              <a:buFontTx/>
              <a:buNone/>
            </a:pPr>
            <a:r>
              <a:rPr lang="en-US" altLang="zh-CN" sz="2400" smtClean="0">
                <a:solidFill>
                  <a:schemeClr val="hlink"/>
                </a:solidFill>
                <a:ea typeface="宋体" panose="02010600030101010101" pitchFamily="2" charset="-122"/>
              </a:rPr>
              <a:t>定义维度</a:t>
            </a:r>
            <a:r>
              <a:rPr lang="en-US" altLang="zh-CN" sz="2400" smtClean="0">
                <a:ea typeface="宋体" panose="02010600030101010101" pitchFamily="2" charset="-122"/>
              </a:rPr>
              <a:t>位置</a:t>
            </a:r>
            <a:r>
              <a:rPr lang="en-US" altLang="zh-CN" sz="2400" smtClean="0">
                <a:solidFill>
                  <a:schemeClr val="hlink"/>
                </a:solidFill>
                <a:ea typeface="宋体" panose="02010600030101010101" pitchFamily="2" charset="-122"/>
              </a:rPr>
              <a:t>作为</a:t>
            </a:r>
            <a:r>
              <a:rPr lang="en-US" altLang="zh-CN" sz="2400" smtClean="0">
                <a:ea typeface="宋体" panose="02010600030101010101" pitchFamily="2" charset="-122"/>
              </a:rPr>
              <a:t>(位置键, 街道,</a:t>
            </a:r>
            <a:r>
              <a:rPr lang="en-US" altLang="zh-CN" sz="2400" smtClean="0">
                <a:solidFill>
                  <a:srgbClr val="006600"/>
                </a:solidFill>
                <a:ea typeface="宋体" panose="02010600030101010101" pitchFamily="2" charset="-122"/>
              </a:rPr>
              <a:t>城市 (城市钥匙, 省或州, 国家)</a:t>
            </a:r>
            <a:r>
              <a:rPr lang="en-US" altLang="zh-CN" sz="2400" smtClean="0">
                <a:solidFill>
                  <a:schemeClr val="tx2"/>
                </a:solidFill>
                <a:ea typeface="宋体" panose="02010600030101010101" pitchFamily="2" charset="-122"/>
              </a:rPr>
              <a:t>)</a:t>
            </a:r>
          </a:p>
        </p:txBody>
      </p:sp>
      <p:sp>
        <p:nvSpPr>
          <p:cNvPr id="30725" name="Line 4">
            <a:hlinkClick r:id="rId3" action="ppaction://hlinksldjump"/>
          </p:cNvPr>
          <p:cNvSpPr>
            <a:spLocks noChangeShapeType="1"/>
          </p:cNvSpPr>
          <p:nvPr/>
        </p:nvSpPr>
        <p:spPr bwMode="auto">
          <a:xfrm flipV="1">
            <a:off x="7272338" y="2025650"/>
            <a:ext cx="541337"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7"/>
          <p:cNvSpPr txBox="1">
            <a:spLocks noChangeArrowheads="1"/>
          </p:cNvSpPr>
          <p:nvPr/>
        </p:nvSpPr>
        <p:spPr bwMode="auto">
          <a:xfrm>
            <a:off x="7191375" y="4651375"/>
            <a:ext cx="1731963" cy="495300"/>
          </a:xfrm>
          <a:prstGeom prst="rect">
            <a:avLst/>
          </a:prstGeom>
          <a:solidFill>
            <a:srgbClr val="003366"/>
          </a:solidFill>
          <a:ln w="38100" cap="rnd" cmpd="dbl">
            <a:solidFill>
              <a:schemeClr val="bg1"/>
            </a:solidFill>
            <a:prstDash val="sysDot"/>
            <a:miter lim="800000"/>
            <a:headEnd/>
            <a:tailEnd/>
          </a:ln>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eaLnBrk="1" hangingPunct="1"/>
            <a:r>
              <a:rPr lang="en-US" altLang="zh-CN" b="0">
                <a:solidFill>
                  <a:schemeClr val="bg1"/>
                </a:solidFill>
                <a:ea typeface="宋体" panose="02010600030101010101" pitchFamily="2" charset="-122"/>
              </a:rPr>
              <a:t>图</a:t>
            </a:r>
          </a:p>
        </p:txBody>
      </p:sp>
      <p:sp>
        <p:nvSpPr>
          <p:cNvPr id="31747" name="Rectangle 2"/>
          <p:cNvSpPr>
            <a:spLocks noGrp="1" noChangeArrowheads="1"/>
          </p:cNvSpPr>
          <p:nvPr>
            <p:ph type="title"/>
          </p:nvPr>
        </p:nvSpPr>
        <p:spPr>
          <a:xfrm>
            <a:off x="338138" y="163513"/>
            <a:ext cx="8080375" cy="838200"/>
          </a:xfrm>
        </p:spPr>
        <p:txBody>
          <a:bodyPr/>
          <a:lstStyle/>
          <a:p>
            <a:pPr eaLnBrk="1" hangingPunct="1"/>
            <a:r>
              <a:rPr lang="en-US" altLang="zh-CN" smtClean="0">
                <a:ea typeface="宋体" panose="02010600030101010101" pitchFamily="2" charset="-122"/>
              </a:rPr>
              <a:t>在 dmql 中定义事实星座</a:t>
            </a:r>
          </a:p>
        </p:txBody>
      </p:sp>
      <p:sp>
        <p:nvSpPr>
          <p:cNvPr id="31748" name="Rectangle 3"/>
          <p:cNvSpPr>
            <a:spLocks noGrp="1" noChangeArrowheads="1"/>
          </p:cNvSpPr>
          <p:nvPr>
            <p:ph type="body" idx="1"/>
          </p:nvPr>
        </p:nvSpPr>
        <p:spPr>
          <a:xfrm>
            <a:off x="520700" y="1389063"/>
            <a:ext cx="8229600" cy="4724400"/>
          </a:xfrm>
        </p:spPr>
        <p:txBody>
          <a:bodyPr/>
          <a:lstStyle/>
          <a:p>
            <a:pPr eaLnBrk="1" hangingPunct="1">
              <a:lnSpc>
                <a:spcPct val="70000"/>
              </a:lnSpc>
              <a:buFontTx/>
              <a:buNone/>
            </a:pPr>
            <a:r>
              <a:rPr lang="en-US" altLang="zh-CN" sz="2000" smtClean="0">
                <a:solidFill>
                  <a:schemeClr val="hlink"/>
                </a:solidFill>
                <a:ea typeface="宋体" panose="02010600030101010101" pitchFamily="2" charset="-122"/>
              </a:rPr>
              <a:t>定义多维数据集</a:t>
            </a:r>
            <a:r>
              <a:rPr lang="en-US" altLang="zh-CN" sz="2000" smtClean="0">
                <a:ea typeface="宋体" panose="02010600030101010101" pitchFamily="2" charset="-122"/>
              </a:rPr>
              <a:t>销售 [时间、物料、分公司、地点]:</a:t>
            </a:r>
          </a:p>
          <a:p>
            <a:pPr lvl="2" eaLnBrk="1" hangingPunct="1">
              <a:lnSpc>
                <a:spcPct val="70000"/>
              </a:lnSpc>
              <a:buFont typeface="Wingdings" panose="05000000000000000000" pitchFamily="2" charset="2"/>
              <a:buNone/>
            </a:pPr>
            <a:r>
              <a:rPr lang="en-US" altLang="zh-CN" sz="2000" smtClean="0">
                <a:solidFill>
                  <a:srgbClr val="006666"/>
                </a:solidFill>
                <a:ea typeface="宋体" panose="02010600030101010101" pitchFamily="2" charset="-122"/>
              </a:rPr>
              <a:t>美元 _ 卖出 = 总和 (以美元为单位), avg _ sales = avg (以美元为单位), 单位 _ 售出 = 计数 (*)</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时间</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(时间键、天、周的天、月、季度、年)</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项目</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(项目键、物料名称、品牌、类型、供应商类型)</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分公司</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(分支键, 分支名称, 分支 _ type)</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位置</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(位置键、街道、城市、省或州、国家)</a:t>
            </a:r>
          </a:p>
          <a:p>
            <a:pPr eaLnBrk="1" hangingPunct="1">
              <a:lnSpc>
                <a:spcPct val="70000"/>
              </a:lnSpc>
              <a:buFontTx/>
              <a:buNone/>
            </a:pPr>
            <a:r>
              <a:rPr lang="en-US" altLang="zh-CN" sz="2000" smtClean="0">
                <a:solidFill>
                  <a:schemeClr val="hlink"/>
                </a:solidFill>
                <a:ea typeface="宋体" panose="02010600030101010101" pitchFamily="2" charset="-122"/>
              </a:rPr>
              <a:t>定义多维数据集</a:t>
            </a:r>
            <a:r>
              <a:rPr lang="en-US" altLang="zh-CN" sz="2000" smtClean="0">
                <a:ea typeface="宋体" panose="02010600030101010101" pitchFamily="2" charset="-122"/>
              </a:rPr>
              <a:t>运输 [时间, 项目, 托运人, 从 _ 位置, 到 _ 位置]:</a:t>
            </a:r>
          </a:p>
          <a:p>
            <a:pPr lvl="2" eaLnBrk="1" hangingPunct="1">
              <a:lnSpc>
                <a:spcPct val="70000"/>
              </a:lnSpc>
              <a:buFont typeface="Wingdings" panose="05000000000000000000" pitchFamily="2" charset="2"/>
              <a:buNone/>
            </a:pPr>
            <a:r>
              <a:rPr lang="en-US" altLang="zh-CN" sz="2000" smtClean="0">
                <a:solidFill>
                  <a:srgbClr val="006666"/>
                </a:solidFill>
                <a:ea typeface="宋体" panose="02010600030101010101" pitchFamily="2" charset="-122"/>
              </a:rPr>
              <a:t>美元成本 = 金额 (成本 _ 美元), 单位 _ 装运 = 计数 (*)</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时间</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时间</a:t>
            </a:r>
            <a:r>
              <a:rPr lang="en-US" altLang="zh-CN" sz="2000" smtClean="0">
                <a:solidFill>
                  <a:schemeClr val="hlink"/>
                </a:solidFill>
                <a:ea typeface="宋体" panose="02010600030101010101" pitchFamily="2" charset="-122"/>
              </a:rPr>
              <a:t>在多维数据集中</a:t>
            </a:r>
            <a:r>
              <a:rPr lang="en-US" altLang="zh-CN" sz="2000" smtClean="0">
                <a:ea typeface="宋体" panose="02010600030101010101" pitchFamily="2" charset="-122"/>
              </a:rPr>
              <a:t>销售</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项目</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项目</a:t>
            </a:r>
            <a:r>
              <a:rPr lang="en-US" altLang="zh-CN" sz="2000" smtClean="0">
                <a:solidFill>
                  <a:schemeClr val="hlink"/>
                </a:solidFill>
                <a:ea typeface="宋体" panose="02010600030101010101" pitchFamily="2" charset="-122"/>
              </a:rPr>
              <a:t>在多维数据集中</a:t>
            </a:r>
            <a:r>
              <a:rPr lang="en-US" altLang="zh-CN" sz="2000" smtClean="0">
                <a:ea typeface="宋体" panose="02010600030101010101" pitchFamily="2" charset="-122"/>
              </a:rPr>
              <a:t>销售</a:t>
            </a:r>
          </a:p>
          <a:p>
            <a:pPr eaLnBrk="1" hangingPunct="1">
              <a:lnSpc>
                <a:spcPct val="70000"/>
              </a:lnSpc>
              <a:buFontTx/>
              <a:buNone/>
            </a:pPr>
            <a:r>
              <a:rPr lang="en-US" altLang="zh-CN" sz="2000" smtClean="0">
                <a:solidFill>
                  <a:schemeClr val="hlink"/>
                </a:solidFill>
                <a:ea typeface="宋体" panose="02010600030101010101" pitchFamily="2" charset="-122"/>
              </a:rPr>
              <a:t>定义维度</a:t>
            </a:r>
            <a:r>
              <a:rPr lang="en-US" altLang="zh-CN" sz="2000" smtClean="0">
                <a:ea typeface="宋体" panose="02010600030101010101" pitchFamily="2" charset="-122"/>
              </a:rPr>
              <a:t>发货人</a:t>
            </a:r>
            <a:r>
              <a:rPr lang="en-US" altLang="zh-CN" sz="2000" smtClean="0">
                <a:solidFill>
                  <a:schemeClr val="hlink"/>
                </a:solidFill>
                <a:ea typeface="宋体" panose="02010600030101010101" pitchFamily="2" charset="-122"/>
              </a:rPr>
              <a:t>作为</a:t>
            </a:r>
            <a:r>
              <a:rPr lang="en-US" altLang="zh-CN" sz="2000" smtClean="0">
                <a:ea typeface="宋体" panose="02010600030101010101" pitchFamily="2" charset="-122"/>
              </a:rPr>
              <a:t>(发货人键、发货人名称、位置</a:t>
            </a:r>
            <a:r>
              <a:rPr lang="en-US" altLang="zh-CN" sz="2000" smtClean="0">
                <a:solidFill>
                  <a:schemeClr val="hlink"/>
                </a:solidFill>
                <a:ea typeface="宋体" panose="02010600030101010101" pitchFamily="2" charset="-122"/>
              </a:rPr>
              <a:t> </a:t>
            </a:r>
            <a:r>
              <a:rPr lang="en-US" altLang="zh-CN" sz="2000" smtClean="0">
                <a:solidFill>
                  <a:srgbClr val="006600"/>
                </a:solidFill>
                <a:ea typeface="宋体" panose="02010600030101010101" pitchFamily="2" charset="-122"/>
              </a:rPr>
              <a:t>作为</a:t>
            </a:r>
            <a:r>
              <a:rPr lang="en-US" altLang="zh-CN" sz="2000" smtClean="0">
                <a:ea typeface="宋体" panose="02010600030101010101" pitchFamily="2" charset="-122"/>
              </a:rPr>
              <a:t>位置</a:t>
            </a:r>
            <a:r>
              <a:rPr lang="en-US" altLang="zh-CN" sz="2000" smtClean="0">
                <a:solidFill>
                  <a:srgbClr val="006600"/>
                </a:solidFill>
                <a:ea typeface="宋体" panose="02010600030101010101" pitchFamily="2" charset="-122"/>
              </a:rPr>
              <a:t>在多维数据集中</a:t>
            </a:r>
            <a:r>
              <a:rPr lang="en-US" altLang="zh-CN" sz="2000" smtClean="0">
                <a:ea typeface="宋体" panose="02010600030101010101" pitchFamily="2" charset="-122"/>
              </a:rPr>
              <a:t>销售, 发货人 _ 类型)</a:t>
            </a:r>
          </a:p>
          <a:p>
            <a:pPr eaLnBrk="1" hangingPunct="1">
              <a:lnSpc>
                <a:spcPct val="70000"/>
              </a:lnSpc>
              <a:buFontTx/>
              <a:buNone/>
            </a:pPr>
            <a:r>
              <a:rPr lang="en-US" altLang="zh-CN" sz="2000" smtClean="0">
                <a:solidFill>
                  <a:srgbClr val="006600"/>
                </a:solidFill>
                <a:ea typeface="宋体" panose="02010600030101010101" pitchFamily="2" charset="-122"/>
              </a:rPr>
              <a:t>定义维度</a:t>
            </a:r>
            <a:r>
              <a:rPr lang="en-US" altLang="zh-CN" sz="2000" smtClean="0">
                <a:ea typeface="宋体" panose="02010600030101010101" pitchFamily="2" charset="-122"/>
              </a:rPr>
              <a:t>从位置</a:t>
            </a:r>
            <a:r>
              <a:rPr lang="en-US" altLang="zh-CN" sz="2000" smtClean="0">
                <a:solidFill>
                  <a:srgbClr val="006600"/>
                </a:solidFill>
                <a:ea typeface="宋体" panose="02010600030101010101" pitchFamily="2" charset="-122"/>
              </a:rPr>
              <a:t>作为</a:t>
            </a:r>
            <a:r>
              <a:rPr lang="en-US" altLang="zh-CN" sz="2000" smtClean="0">
                <a:ea typeface="宋体" panose="02010600030101010101" pitchFamily="2" charset="-122"/>
              </a:rPr>
              <a:t>位置</a:t>
            </a:r>
            <a:r>
              <a:rPr lang="en-US" altLang="zh-CN" sz="2000" smtClean="0">
                <a:solidFill>
                  <a:srgbClr val="006600"/>
                </a:solidFill>
                <a:ea typeface="宋体" panose="02010600030101010101" pitchFamily="2" charset="-122"/>
              </a:rPr>
              <a:t>在多维数据集中</a:t>
            </a:r>
            <a:r>
              <a:rPr lang="en-US" altLang="zh-CN" sz="2000" smtClean="0">
                <a:ea typeface="宋体" panose="02010600030101010101" pitchFamily="2" charset="-122"/>
              </a:rPr>
              <a:t>销售</a:t>
            </a:r>
          </a:p>
          <a:p>
            <a:pPr eaLnBrk="1" hangingPunct="1">
              <a:lnSpc>
                <a:spcPct val="70000"/>
              </a:lnSpc>
              <a:buFontTx/>
              <a:buNone/>
            </a:pPr>
            <a:r>
              <a:rPr lang="en-US" altLang="zh-CN" sz="2000" smtClean="0">
                <a:solidFill>
                  <a:srgbClr val="006600"/>
                </a:solidFill>
                <a:ea typeface="宋体" panose="02010600030101010101" pitchFamily="2" charset="-122"/>
              </a:rPr>
              <a:t>定义维度</a:t>
            </a:r>
            <a:r>
              <a:rPr lang="en-US" altLang="zh-CN" sz="2000" smtClean="0">
                <a:ea typeface="宋体" panose="02010600030101010101" pitchFamily="2" charset="-122"/>
              </a:rPr>
              <a:t>到 _ 位置</a:t>
            </a:r>
            <a:r>
              <a:rPr lang="en-US" altLang="zh-CN" sz="2000" smtClean="0">
                <a:solidFill>
                  <a:srgbClr val="006600"/>
                </a:solidFill>
                <a:ea typeface="宋体" panose="02010600030101010101" pitchFamily="2" charset="-122"/>
              </a:rPr>
              <a:t>作为</a:t>
            </a:r>
            <a:r>
              <a:rPr lang="en-US" altLang="zh-CN" sz="2000" smtClean="0">
                <a:ea typeface="宋体" panose="02010600030101010101" pitchFamily="2" charset="-122"/>
              </a:rPr>
              <a:t>位置</a:t>
            </a:r>
            <a:r>
              <a:rPr lang="en-US" altLang="zh-CN" sz="2000" smtClean="0">
                <a:solidFill>
                  <a:srgbClr val="006600"/>
                </a:solidFill>
                <a:ea typeface="宋体" panose="02010600030101010101" pitchFamily="2" charset="-122"/>
              </a:rPr>
              <a:t>在多维数据集中</a:t>
            </a:r>
            <a:r>
              <a:rPr lang="en-US" altLang="zh-CN" sz="2000" smtClean="0">
                <a:ea typeface="宋体" panose="02010600030101010101" pitchFamily="2" charset="-122"/>
              </a:rPr>
              <a:t>销售</a:t>
            </a:r>
          </a:p>
        </p:txBody>
      </p:sp>
      <p:sp>
        <p:nvSpPr>
          <p:cNvPr id="31749" name="Line 4">
            <a:hlinkClick r:id="rId3" action="ppaction://hlinksldjump"/>
          </p:cNvPr>
          <p:cNvSpPr>
            <a:spLocks noChangeShapeType="1"/>
          </p:cNvSpPr>
          <p:nvPr/>
        </p:nvSpPr>
        <p:spPr bwMode="auto">
          <a:xfrm flipV="1">
            <a:off x="7356475" y="4905375"/>
            <a:ext cx="582613" cy="1588"/>
          </a:xfrm>
          <a:prstGeom prst="line">
            <a:avLst/>
          </a:prstGeom>
          <a:noFill/>
          <a:ln w="38100">
            <a:solidFill>
              <a:srgbClr val="FFFF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06463" y="355600"/>
            <a:ext cx="6324600" cy="706438"/>
          </a:xfrm>
        </p:spPr>
        <p:txBody>
          <a:bodyPr/>
          <a:lstStyle/>
          <a:p>
            <a:pPr eaLnBrk="1" hangingPunct="1"/>
            <a:r>
              <a:rPr lang="en-US" altLang="zh-CN" smtClean="0">
                <a:ea typeface="宋体" panose="02010600030101010101" pitchFamily="2" charset="-122"/>
              </a:rPr>
              <a:t>措施: 三个类别</a:t>
            </a:r>
          </a:p>
        </p:txBody>
      </p:sp>
      <p:sp>
        <p:nvSpPr>
          <p:cNvPr id="32771" name="Rectangle 3"/>
          <p:cNvSpPr>
            <a:spLocks noGrp="1" noChangeArrowheads="1"/>
          </p:cNvSpPr>
          <p:nvPr>
            <p:ph type="body" idx="1"/>
          </p:nvPr>
        </p:nvSpPr>
        <p:spPr>
          <a:xfrm>
            <a:off x="506413" y="1387475"/>
            <a:ext cx="8382000" cy="4895850"/>
          </a:xfrm>
        </p:spPr>
        <p:txBody>
          <a:bodyPr/>
          <a:lstStyle/>
          <a:p>
            <a:pPr eaLnBrk="1" hangingPunct="1"/>
            <a:r>
              <a:rPr lang="en-US" altLang="zh-CN" sz="2000" u="sng" smtClean="0">
                <a:solidFill>
                  <a:schemeClr val="hlink"/>
                </a:solidFill>
                <a:ea typeface="宋体" panose="02010600030101010101" pitchFamily="2" charset="-122"/>
              </a:rPr>
              <a:t>分配</a:t>
            </a:r>
            <a:r>
              <a:rPr lang="en-US" altLang="zh-CN" sz="2000" smtClean="0">
                <a:ea typeface="宋体" panose="02010600030101010101" pitchFamily="2" charset="-122"/>
              </a:rPr>
              <a:t>: 如果通过将函数应用于</a:t>
            </a:r>
            <a:r>
              <a:rPr lang="en-US" altLang="zh-CN" sz="2000" i="1" smtClean="0">
                <a:ea typeface="宋体" panose="02010600030101010101" pitchFamily="2" charset="-122"/>
              </a:rPr>
              <a:t>n</a:t>
            </a:r>
            <a:r>
              <a:rPr lang="en-US" altLang="zh-CN" sz="2000" smtClean="0">
                <a:ea typeface="宋体" panose="02010600030101010101" pitchFamily="2" charset="-122"/>
              </a:rPr>
              <a:t>聚合值与通过在所有数据上应用该函数而不对所有数据应用而不进行分区而派生的值相同。</a:t>
            </a:r>
          </a:p>
          <a:p>
            <a:pPr lvl="2" eaLnBrk="1" hangingPunct="1"/>
            <a:r>
              <a:rPr lang="en-US" altLang="zh-CN" sz="2000" smtClean="0">
                <a:ea typeface="宋体" panose="02010600030101010101" pitchFamily="2" charset="-122"/>
              </a:rPr>
              <a:t>例如, 计数 (), 和 (), 最小值 (), 最大值 ()。</a:t>
            </a:r>
          </a:p>
          <a:p>
            <a:pPr eaLnBrk="1" hangingPunct="1"/>
            <a:r>
              <a:rPr lang="en-US" altLang="zh-CN" sz="2000" u="sng" smtClean="0">
                <a:solidFill>
                  <a:schemeClr val="hlink"/>
                </a:solidFill>
                <a:ea typeface="宋体" panose="02010600030101010101" pitchFamily="2" charset="-122"/>
              </a:rPr>
              <a:t>代数</a:t>
            </a:r>
            <a:r>
              <a:rPr lang="en-US" altLang="zh-CN" sz="2000" smtClean="0">
                <a:solidFill>
                  <a:srgbClr val="121328"/>
                </a:solidFill>
                <a:ea typeface="宋体" panose="02010600030101010101" pitchFamily="2" charset="-122"/>
              </a:rPr>
              <a:t>:</a:t>
            </a:r>
            <a:r>
              <a:rPr lang="en-US" altLang="zh-CN" sz="2000" smtClean="0">
                <a:solidFill>
                  <a:schemeClr val="hlink"/>
                </a:solidFill>
                <a:ea typeface="宋体" panose="02010600030101010101" pitchFamily="2" charset="-122"/>
              </a:rPr>
              <a:t> </a:t>
            </a:r>
            <a:r>
              <a:rPr lang="en-US" altLang="zh-CN" sz="2000" smtClean="0">
                <a:ea typeface="宋体" panose="02010600030101010101" pitchFamily="2" charset="-122"/>
              </a:rPr>
              <a:t>如果它可以计算一个代数函数与</a:t>
            </a:r>
            <a:r>
              <a:rPr lang="en-US" altLang="zh-CN" sz="2000" i="1" smtClean="0">
                <a:ea typeface="宋体" panose="02010600030101010101" pitchFamily="2" charset="-122"/>
              </a:rPr>
              <a:t>m</a:t>
            </a:r>
            <a:r>
              <a:rPr lang="en-US" altLang="zh-CN" sz="2000" smtClean="0">
                <a:ea typeface="宋体" panose="02010600030101010101" pitchFamily="2" charset="-122"/>
              </a:rPr>
              <a:t>参数 (其中</a:t>
            </a:r>
            <a:r>
              <a:rPr lang="en-US" altLang="zh-CN" sz="2000" i="1" smtClean="0">
                <a:ea typeface="宋体" panose="02010600030101010101" pitchFamily="2" charset="-122"/>
              </a:rPr>
              <a:t>m</a:t>
            </a:r>
            <a:r>
              <a:rPr lang="en-US" altLang="zh-CN" sz="2000" smtClean="0">
                <a:ea typeface="宋体" panose="02010600030101010101" pitchFamily="2" charset="-122"/>
              </a:rPr>
              <a:t>是一个有界整数), 每个整数都是通过应用分布聚合函数得到的。</a:t>
            </a:r>
            <a:endParaRPr lang="en-US" altLang="zh-CN" sz="2000" smtClean="0">
              <a:solidFill>
                <a:srgbClr val="121328"/>
              </a:solidFill>
              <a:ea typeface="宋体" panose="02010600030101010101" pitchFamily="2" charset="-122"/>
            </a:endParaRPr>
          </a:p>
          <a:p>
            <a:pPr lvl="2" eaLnBrk="1" hangingPunct="1"/>
            <a:r>
              <a:rPr lang="en-US" altLang="zh-CN" sz="2000" smtClean="0">
                <a:solidFill>
                  <a:srgbClr val="121328"/>
                </a:solidFill>
                <a:ea typeface="宋体" panose="02010600030101010101" pitchFamily="2" charset="-122"/>
              </a:rPr>
              <a:t>例如,</a:t>
            </a:r>
            <a:r>
              <a:rPr lang="en-US" altLang="zh-CN" sz="2000" smtClean="0">
                <a:solidFill>
                  <a:schemeClr val="hlink"/>
                </a:solidFill>
                <a:ea typeface="宋体" panose="02010600030101010101" pitchFamily="2" charset="-122"/>
              </a:rPr>
              <a:t>  </a:t>
            </a:r>
            <a:r>
              <a:rPr lang="en-US" altLang="zh-CN" sz="2000" smtClean="0">
                <a:solidFill>
                  <a:srgbClr val="121328"/>
                </a:solidFill>
                <a:ea typeface="宋体" panose="02010600030101010101" pitchFamily="2" charset="-122"/>
              </a:rPr>
              <a:t>标准偏差 ()。</a:t>
            </a:r>
          </a:p>
          <a:p>
            <a:pPr eaLnBrk="1" hangingPunct="1"/>
            <a:r>
              <a:rPr lang="en-US" altLang="zh-CN" sz="2000" u="sng" smtClean="0">
                <a:solidFill>
                  <a:schemeClr val="hlink"/>
                </a:solidFill>
                <a:ea typeface="宋体" panose="02010600030101010101" pitchFamily="2" charset="-122"/>
              </a:rPr>
              <a:t>整体</a:t>
            </a:r>
            <a:r>
              <a:rPr lang="en-US" altLang="zh-CN" sz="2000" smtClean="0">
                <a:solidFill>
                  <a:schemeClr val="hlink"/>
                </a:solidFill>
                <a:ea typeface="宋体" panose="02010600030101010101" pitchFamily="2" charset="-122"/>
              </a:rPr>
              <a:t>:</a:t>
            </a:r>
            <a:r>
              <a:rPr lang="en-US" altLang="zh-CN" sz="2000" smtClean="0">
                <a:ea typeface="宋体" panose="02010600030101010101" pitchFamily="2" charset="-122"/>
              </a:rPr>
              <a:t>如果没有对描述子聚合所需的存储大小进行常量绑定。</a:t>
            </a:r>
            <a:r>
              <a:rPr lang="en-US" altLang="zh-CN" sz="2000" smtClean="0">
                <a:solidFill>
                  <a:schemeClr val="hlink"/>
                </a:solidFill>
                <a:ea typeface="宋体" panose="02010600030101010101" pitchFamily="2" charset="-122"/>
              </a:rPr>
              <a:t>  </a:t>
            </a:r>
          </a:p>
          <a:p>
            <a:pPr lvl="2" eaLnBrk="1" hangingPunct="1"/>
            <a:r>
              <a:rPr lang="en-US" altLang="zh-CN" sz="2000" smtClean="0">
                <a:ea typeface="宋体" panose="02010600030101010101" pitchFamily="2" charset="-122"/>
              </a:rPr>
              <a:t>例如, 中值 ()、模式 ()、等级 ()。</a:t>
            </a:r>
          </a:p>
        </p:txBody>
      </p:sp>
    </p:spTree>
  </p:cSld>
  <p:clrMapOvr>
    <a:masterClrMapping/>
  </p:clrMapOvr>
  <p:transition>
    <p:wipe dir="d"/>
  </p:transition>
  <p:timing>
    <p:tnLst>
      <p:par>
        <p:cTn id="1" dur="indefinite" restart="never" nodeType="tmRoot"/>
      </p:par>
    </p:tnLst>
  </p:timing>
</p:sld>
</file>

<file path=ppt/slides/slide2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5438" y="381000"/>
            <a:ext cx="8818562" cy="609600"/>
          </a:xfrm>
        </p:spPr>
        <p:txBody>
          <a:bodyPr/>
          <a:lstStyle/>
          <a:p>
            <a:pPr eaLnBrk="1" hangingPunct="1"/>
            <a:r>
              <a:rPr lang="en-US" altLang="zh-CN" smtClean="0">
                <a:ea typeface="宋体" panose="02010600030101010101" pitchFamily="2" charset="-122"/>
              </a:rPr>
              <a:t>概念层次结构: 维度 (位置)</a:t>
            </a:r>
          </a:p>
        </p:txBody>
      </p:sp>
      <p:sp>
        <p:nvSpPr>
          <p:cNvPr id="33795" name="Text Box 3"/>
          <p:cNvSpPr txBox="1">
            <a:spLocks noChangeArrowheads="1"/>
          </p:cNvSpPr>
          <p:nvPr/>
        </p:nvSpPr>
        <p:spPr bwMode="auto">
          <a:xfrm>
            <a:off x="4876800" y="14478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所有</a:t>
            </a:r>
          </a:p>
        </p:txBody>
      </p:sp>
      <p:sp>
        <p:nvSpPr>
          <p:cNvPr id="33796" name="Text Box 4"/>
          <p:cNvSpPr txBox="1">
            <a:spLocks noChangeArrowheads="1"/>
          </p:cNvSpPr>
          <p:nvPr/>
        </p:nvSpPr>
        <p:spPr bwMode="auto">
          <a:xfrm>
            <a:off x="3352800" y="2438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欧洲</a:t>
            </a:r>
          </a:p>
        </p:txBody>
      </p:sp>
      <p:sp>
        <p:nvSpPr>
          <p:cNvPr id="33797" name="Text Box 5"/>
          <p:cNvSpPr txBox="1">
            <a:spLocks noChangeArrowheads="1"/>
          </p:cNvSpPr>
          <p:nvPr/>
        </p:nvSpPr>
        <p:spPr bwMode="auto">
          <a:xfrm>
            <a:off x="6400800" y="24384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北美</a:t>
            </a:r>
          </a:p>
        </p:txBody>
      </p:sp>
      <p:sp>
        <p:nvSpPr>
          <p:cNvPr id="33798" name="Text Box 6"/>
          <p:cNvSpPr txBox="1">
            <a:spLocks noChangeArrowheads="1"/>
          </p:cNvSpPr>
          <p:nvPr/>
        </p:nvSpPr>
        <p:spPr bwMode="auto">
          <a:xfrm>
            <a:off x="8029575" y="3505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墨西哥</a:t>
            </a:r>
          </a:p>
        </p:txBody>
      </p:sp>
      <p:sp>
        <p:nvSpPr>
          <p:cNvPr id="33799" name="Text Box 7"/>
          <p:cNvSpPr txBox="1">
            <a:spLocks noChangeArrowheads="1"/>
          </p:cNvSpPr>
          <p:nvPr/>
        </p:nvSpPr>
        <p:spPr bwMode="auto">
          <a:xfrm>
            <a:off x="5943600" y="3505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加拿大</a:t>
            </a:r>
          </a:p>
        </p:txBody>
      </p:sp>
      <p:sp>
        <p:nvSpPr>
          <p:cNvPr id="33800" name="Text Box 8"/>
          <p:cNvSpPr txBox="1">
            <a:spLocks noChangeArrowheads="1"/>
          </p:cNvSpPr>
          <p:nvPr/>
        </p:nvSpPr>
        <p:spPr bwMode="auto">
          <a:xfrm>
            <a:off x="4227513" y="35052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西班牙</a:t>
            </a:r>
          </a:p>
        </p:txBody>
      </p:sp>
      <p:sp>
        <p:nvSpPr>
          <p:cNvPr id="33801" name="Text Box 9"/>
          <p:cNvSpPr txBox="1">
            <a:spLocks noChangeArrowheads="1"/>
          </p:cNvSpPr>
          <p:nvPr/>
        </p:nvSpPr>
        <p:spPr bwMode="auto">
          <a:xfrm>
            <a:off x="2209800" y="3505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德国</a:t>
            </a:r>
          </a:p>
        </p:txBody>
      </p:sp>
      <p:sp>
        <p:nvSpPr>
          <p:cNvPr id="33802" name="Text Box 10"/>
          <p:cNvSpPr txBox="1">
            <a:spLocks noChangeArrowheads="1"/>
          </p:cNvSpPr>
          <p:nvPr/>
        </p:nvSpPr>
        <p:spPr bwMode="auto">
          <a:xfrm>
            <a:off x="4876800" y="4572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温哥华</a:t>
            </a:r>
          </a:p>
        </p:txBody>
      </p:sp>
      <p:sp>
        <p:nvSpPr>
          <p:cNvPr id="33803" name="Text Box 11"/>
          <p:cNvSpPr txBox="1">
            <a:spLocks noChangeArrowheads="1"/>
          </p:cNvSpPr>
          <p:nvPr/>
        </p:nvSpPr>
        <p:spPr bwMode="auto">
          <a:xfrm>
            <a:off x="6019800" y="55626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m. 风</a:t>
            </a:r>
          </a:p>
        </p:txBody>
      </p:sp>
      <p:sp>
        <p:nvSpPr>
          <p:cNvPr id="33804" name="Text Box 12"/>
          <p:cNvSpPr txBox="1">
            <a:spLocks noChangeArrowheads="1"/>
          </p:cNvSpPr>
          <p:nvPr/>
        </p:nvSpPr>
        <p:spPr bwMode="auto">
          <a:xfrm>
            <a:off x="4191000" y="55626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陈先生</a:t>
            </a:r>
          </a:p>
        </p:txBody>
      </p:sp>
      <p:sp>
        <p:nvSpPr>
          <p:cNvPr id="33805" name="Text Box 13"/>
          <p:cNvSpPr txBox="1">
            <a:spLocks noChangeArrowheads="1"/>
          </p:cNvSpPr>
          <p:nvPr/>
        </p:nvSpPr>
        <p:spPr bwMode="auto">
          <a:xfrm>
            <a:off x="5334000" y="24384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06" name="Text Box 14"/>
          <p:cNvSpPr txBox="1">
            <a:spLocks noChangeArrowheads="1"/>
          </p:cNvSpPr>
          <p:nvPr/>
        </p:nvSpPr>
        <p:spPr bwMode="auto">
          <a:xfrm>
            <a:off x="73914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07" name="Text Box 15"/>
          <p:cNvSpPr txBox="1">
            <a:spLocks noChangeArrowheads="1"/>
          </p:cNvSpPr>
          <p:nvPr/>
        </p:nvSpPr>
        <p:spPr bwMode="auto">
          <a:xfrm>
            <a:off x="36576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08" name="Text Box 16"/>
          <p:cNvSpPr txBox="1">
            <a:spLocks noChangeArrowheads="1"/>
          </p:cNvSpPr>
          <p:nvPr/>
        </p:nvSpPr>
        <p:spPr bwMode="auto">
          <a:xfrm>
            <a:off x="3429000" y="4648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09" name="Text Box 17"/>
          <p:cNvSpPr txBox="1">
            <a:spLocks noChangeArrowheads="1"/>
          </p:cNvSpPr>
          <p:nvPr/>
        </p:nvSpPr>
        <p:spPr bwMode="auto">
          <a:xfrm>
            <a:off x="6477000" y="4572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10" name="Text Box 18"/>
          <p:cNvSpPr txBox="1">
            <a:spLocks noChangeArrowheads="1"/>
          </p:cNvSpPr>
          <p:nvPr/>
        </p:nvSpPr>
        <p:spPr bwMode="auto">
          <a:xfrm>
            <a:off x="5486400" y="55626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b="0">
                <a:ea typeface="宋体" panose="02010600030101010101" pitchFamily="2" charset="-122"/>
              </a:rPr>
              <a:t>...</a:t>
            </a:r>
          </a:p>
        </p:txBody>
      </p:sp>
      <p:sp>
        <p:nvSpPr>
          <p:cNvPr id="33811" name="Line 19"/>
          <p:cNvSpPr>
            <a:spLocks noChangeShapeType="1"/>
          </p:cNvSpPr>
          <p:nvPr/>
        </p:nvSpPr>
        <p:spPr bwMode="auto">
          <a:xfrm flipH="1">
            <a:off x="3886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20"/>
          <p:cNvSpPr>
            <a:spLocks noChangeShapeType="1"/>
          </p:cNvSpPr>
          <p:nvPr/>
        </p:nvSpPr>
        <p:spPr bwMode="auto">
          <a:xfrm>
            <a:off x="5105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21"/>
          <p:cNvSpPr>
            <a:spLocks noChangeShapeType="1"/>
          </p:cNvSpPr>
          <p:nvPr/>
        </p:nvSpPr>
        <p:spPr bwMode="auto">
          <a:xfrm flipH="1">
            <a:off x="2819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22"/>
          <p:cNvSpPr>
            <a:spLocks noChangeShapeType="1"/>
          </p:cNvSpPr>
          <p:nvPr/>
        </p:nvSpPr>
        <p:spPr bwMode="auto">
          <a:xfrm>
            <a:off x="3810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23"/>
          <p:cNvSpPr>
            <a:spLocks noChangeShapeType="1"/>
          </p:cNvSpPr>
          <p:nvPr/>
        </p:nvSpPr>
        <p:spPr bwMode="auto">
          <a:xfrm flipH="1">
            <a:off x="6477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24"/>
          <p:cNvSpPr>
            <a:spLocks noChangeShapeType="1"/>
          </p:cNvSpPr>
          <p:nvPr/>
        </p:nvSpPr>
        <p:spPr bwMode="auto">
          <a:xfrm>
            <a:off x="7467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25"/>
          <p:cNvSpPr>
            <a:spLocks noChangeShapeType="1"/>
          </p:cNvSpPr>
          <p:nvPr/>
        </p:nvSpPr>
        <p:spPr bwMode="auto">
          <a:xfrm flipH="1">
            <a:off x="2362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26"/>
          <p:cNvSpPr>
            <a:spLocks noChangeShapeType="1"/>
          </p:cNvSpPr>
          <p:nvPr/>
        </p:nvSpPr>
        <p:spPr bwMode="auto">
          <a:xfrm>
            <a:off x="2895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Line 27"/>
          <p:cNvSpPr>
            <a:spLocks noChangeShapeType="1"/>
          </p:cNvSpPr>
          <p:nvPr/>
        </p:nvSpPr>
        <p:spPr bwMode="auto">
          <a:xfrm flipH="1">
            <a:off x="4191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28"/>
          <p:cNvSpPr>
            <a:spLocks noChangeShapeType="1"/>
          </p:cNvSpPr>
          <p:nvPr/>
        </p:nvSpPr>
        <p:spPr bwMode="auto">
          <a:xfrm>
            <a:off x="4572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29"/>
          <p:cNvSpPr>
            <a:spLocks noChangeShapeType="1"/>
          </p:cNvSpPr>
          <p:nvPr/>
        </p:nvSpPr>
        <p:spPr bwMode="auto">
          <a:xfrm flipH="1">
            <a:off x="8229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30"/>
          <p:cNvSpPr>
            <a:spLocks noChangeShapeType="1"/>
          </p:cNvSpPr>
          <p:nvPr/>
        </p:nvSpPr>
        <p:spPr bwMode="auto">
          <a:xfrm>
            <a:off x="8610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31"/>
          <p:cNvSpPr>
            <a:spLocks noChangeShapeType="1"/>
          </p:cNvSpPr>
          <p:nvPr/>
        </p:nvSpPr>
        <p:spPr bwMode="auto">
          <a:xfrm flipH="1">
            <a:off x="2057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32"/>
          <p:cNvSpPr>
            <a:spLocks noChangeShapeType="1"/>
          </p:cNvSpPr>
          <p:nvPr/>
        </p:nvSpPr>
        <p:spPr bwMode="auto">
          <a:xfrm>
            <a:off x="2438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33"/>
          <p:cNvSpPr>
            <a:spLocks noChangeShapeType="1"/>
          </p:cNvSpPr>
          <p:nvPr/>
        </p:nvSpPr>
        <p:spPr bwMode="auto">
          <a:xfrm flipH="1">
            <a:off x="4876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Line 34"/>
          <p:cNvSpPr>
            <a:spLocks noChangeShapeType="1"/>
          </p:cNvSpPr>
          <p:nvPr/>
        </p:nvSpPr>
        <p:spPr bwMode="auto">
          <a:xfrm>
            <a:off x="5562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Text Box 35"/>
          <p:cNvSpPr txBox="1">
            <a:spLocks noChangeArrowheads="1"/>
          </p:cNvSpPr>
          <p:nvPr/>
        </p:nvSpPr>
        <p:spPr bwMode="auto">
          <a:xfrm>
            <a:off x="304800" y="15240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solidFill>
                  <a:schemeClr val="hlink"/>
                </a:solidFill>
                <a:ea typeface="宋体" panose="02010600030101010101" pitchFamily="2" charset="-122"/>
              </a:rPr>
              <a:t>所有</a:t>
            </a:r>
            <a:endParaRPr lang="en-US" altLang="zh-CN" b="0">
              <a:ea typeface="宋体" panose="02010600030101010101" pitchFamily="2" charset="-122"/>
            </a:endParaRPr>
          </a:p>
        </p:txBody>
      </p:sp>
      <p:sp>
        <p:nvSpPr>
          <p:cNvPr id="33828" name="Text Box 36"/>
          <p:cNvSpPr txBox="1">
            <a:spLocks noChangeArrowheads="1"/>
          </p:cNvSpPr>
          <p:nvPr/>
        </p:nvSpPr>
        <p:spPr bwMode="auto">
          <a:xfrm>
            <a:off x="228600" y="25146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solidFill>
                  <a:schemeClr val="hlink"/>
                </a:solidFill>
                <a:ea typeface="宋体" panose="02010600030101010101" pitchFamily="2" charset="-122"/>
              </a:rPr>
              <a:t>地区</a:t>
            </a:r>
            <a:endParaRPr lang="en-US" altLang="zh-CN" b="0">
              <a:ea typeface="宋体" panose="02010600030101010101" pitchFamily="2" charset="-122"/>
            </a:endParaRPr>
          </a:p>
        </p:txBody>
      </p:sp>
      <p:sp>
        <p:nvSpPr>
          <p:cNvPr id="33829" name="Text Box 37"/>
          <p:cNvSpPr txBox="1">
            <a:spLocks noChangeArrowheads="1"/>
          </p:cNvSpPr>
          <p:nvPr/>
        </p:nvSpPr>
        <p:spPr bwMode="auto">
          <a:xfrm>
            <a:off x="304800"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solidFill>
                  <a:schemeClr val="hlink"/>
                </a:solidFill>
                <a:ea typeface="宋体" panose="02010600030101010101" pitchFamily="2" charset="-122"/>
              </a:rPr>
              <a:t>办公室</a:t>
            </a:r>
            <a:endParaRPr lang="en-US" altLang="zh-CN" b="0">
              <a:ea typeface="宋体" panose="02010600030101010101" pitchFamily="2" charset="-122"/>
            </a:endParaRPr>
          </a:p>
        </p:txBody>
      </p:sp>
      <p:sp>
        <p:nvSpPr>
          <p:cNvPr id="33830" name="Line 38"/>
          <p:cNvSpPr>
            <a:spLocks noChangeShapeType="1"/>
          </p:cNvSpPr>
          <p:nvPr/>
        </p:nvSpPr>
        <p:spPr bwMode="auto">
          <a:xfrm flipH="1">
            <a:off x="7315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39"/>
          <p:cNvSpPr>
            <a:spLocks noChangeShapeType="1"/>
          </p:cNvSpPr>
          <p:nvPr/>
        </p:nvSpPr>
        <p:spPr bwMode="auto">
          <a:xfrm>
            <a:off x="7696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Line 40"/>
          <p:cNvSpPr>
            <a:spLocks noChangeShapeType="1"/>
          </p:cNvSpPr>
          <p:nvPr/>
        </p:nvSpPr>
        <p:spPr bwMode="auto">
          <a:xfrm flipH="1">
            <a:off x="5638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3" name="Line 41"/>
          <p:cNvSpPr>
            <a:spLocks noChangeShapeType="1"/>
          </p:cNvSpPr>
          <p:nvPr/>
        </p:nvSpPr>
        <p:spPr bwMode="auto">
          <a:xfrm>
            <a:off x="6400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4" name="Text Box 42"/>
          <p:cNvSpPr txBox="1">
            <a:spLocks noChangeArrowheads="1"/>
          </p:cNvSpPr>
          <p:nvPr/>
        </p:nvSpPr>
        <p:spPr bwMode="auto">
          <a:xfrm>
            <a:off x="228600" y="35814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solidFill>
                  <a:schemeClr val="hlink"/>
                </a:solidFill>
                <a:ea typeface="宋体" panose="02010600030101010101" pitchFamily="2" charset="-122"/>
              </a:rPr>
              <a:t>国家</a:t>
            </a:r>
          </a:p>
        </p:txBody>
      </p:sp>
      <p:sp>
        <p:nvSpPr>
          <p:cNvPr id="33835"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6"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7"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8"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9" name="Text Box 47"/>
          <p:cNvSpPr txBox="1">
            <a:spLocks noChangeArrowheads="1"/>
          </p:cNvSpPr>
          <p:nvPr/>
        </p:nvSpPr>
        <p:spPr bwMode="auto">
          <a:xfrm>
            <a:off x="7086600" y="4648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多伦多</a:t>
            </a:r>
          </a:p>
        </p:txBody>
      </p:sp>
      <p:sp>
        <p:nvSpPr>
          <p:cNvPr id="33840" name="Text Box 48"/>
          <p:cNvSpPr txBox="1">
            <a:spLocks noChangeArrowheads="1"/>
          </p:cNvSpPr>
          <p:nvPr/>
        </p:nvSpPr>
        <p:spPr bwMode="auto">
          <a:xfrm>
            <a:off x="1828800" y="4648200"/>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法兰克福</a:t>
            </a:r>
          </a:p>
        </p:txBody>
      </p:sp>
      <p:sp>
        <p:nvSpPr>
          <p:cNvPr id="33841" name="Text Box 49"/>
          <p:cNvSpPr txBox="1">
            <a:spLocks noChangeArrowheads="1"/>
          </p:cNvSpPr>
          <p:nvPr/>
        </p:nvSpPr>
        <p:spPr bwMode="auto">
          <a:xfrm>
            <a:off x="304800" y="4648200"/>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solidFill>
                  <a:schemeClr val="hlink"/>
                </a:solidFill>
                <a:ea typeface="宋体" panose="02010600030101010101" pitchFamily="2" charset="-122"/>
              </a:rPr>
              <a:t>城市</a:t>
            </a:r>
            <a:endParaRPr lang="en-US" altLang="zh-CN" b="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多维数据</a:t>
            </a:r>
          </a:p>
        </p:txBody>
      </p:sp>
      <p:sp>
        <p:nvSpPr>
          <p:cNvPr id="34819" name="Rectangle 3"/>
          <p:cNvSpPr>
            <a:spLocks noGrp="1" noChangeArrowheads="1"/>
          </p:cNvSpPr>
          <p:nvPr>
            <p:ph type="body" idx="1"/>
          </p:nvPr>
        </p:nvSpPr>
        <p:spPr>
          <a:xfrm>
            <a:off x="685800" y="1562100"/>
            <a:ext cx="8001000" cy="4572000"/>
          </a:xfrm>
          <a:noFill/>
        </p:spPr>
        <p:txBody>
          <a:bodyPr lIns="92075" tIns="46038" rIns="92075" bIns="46038"/>
          <a:lstStyle/>
          <a:p>
            <a:pPr eaLnBrk="1" hangingPunct="1"/>
            <a:r>
              <a:rPr lang="en-US" altLang="zh-CN" smtClean="0">
                <a:ea typeface="宋体" panose="02010600030101010101" pitchFamily="2" charset="-122"/>
              </a:rPr>
              <a:t>销售额随产品、月份和区域的增长而成</a:t>
            </a:r>
          </a:p>
        </p:txBody>
      </p:sp>
      <p:sp>
        <p:nvSpPr>
          <p:cNvPr id="34820" name="AutoShape 4"/>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4821" name="Line 5"/>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Line 6"/>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Line 7"/>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Line 8"/>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Line 9"/>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Line 10"/>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11"/>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12"/>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13"/>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14"/>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5"/>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16"/>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7"/>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18"/>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Line 19"/>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6" name="Line 20"/>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21"/>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Line 22"/>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Line 23"/>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24"/>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26"/>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Line 27"/>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Line 28"/>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29"/>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Line 30"/>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Line 31"/>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32"/>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33"/>
          <p:cNvSpPr>
            <a:spLocks noChangeArrowheads="1"/>
          </p:cNvSpPr>
          <p:nvPr/>
        </p:nvSpPr>
        <p:spPr bwMode="auto">
          <a:xfrm rot="16200000" flipH="1">
            <a:off x="348456" y="4528344"/>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产品</a:t>
            </a:r>
          </a:p>
        </p:txBody>
      </p:sp>
      <p:sp>
        <p:nvSpPr>
          <p:cNvPr id="34850" name="Rectangle 34"/>
          <p:cNvSpPr>
            <a:spLocks noChangeArrowheads="1"/>
          </p:cNvSpPr>
          <p:nvPr/>
        </p:nvSpPr>
        <p:spPr bwMode="auto">
          <a:xfrm rot="-2880000">
            <a:off x="686593" y="2971007"/>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地区</a:t>
            </a:r>
          </a:p>
        </p:txBody>
      </p:sp>
      <p:sp>
        <p:nvSpPr>
          <p:cNvPr id="34851" name="Rectangle 35"/>
          <p:cNvSpPr>
            <a:spLocks noChangeArrowheads="1"/>
          </p:cNvSpPr>
          <p:nvPr/>
        </p:nvSpPr>
        <p:spPr bwMode="auto">
          <a:xfrm>
            <a:off x="2117725" y="600392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月</a:t>
            </a:r>
          </a:p>
        </p:txBody>
      </p:sp>
      <p:sp>
        <p:nvSpPr>
          <p:cNvPr id="34852" name="Line 36"/>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37"/>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Rectangle 38"/>
          <p:cNvSpPr>
            <a:spLocks noChangeArrowheads="1"/>
          </p:cNvSpPr>
          <p:nvPr/>
        </p:nvSpPr>
        <p:spPr bwMode="auto">
          <a:xfrm>
            <a:off x="4572000" y="2362200"/>
            <a:ext cx="4237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尺寸: 产品、位置、时间</a:t>
            </a:r>
          </a:p>
          <a:p>
            <a:pPr algn="l">
              <a:spcBef>
                <a:spcPct val="0"/>
              </a:spcBef>
            </a:pPr>
            <a:r>
              <a:rPr lang="en-US" altLang="zh-CN" sz="2000">
                <a:ea typeface="宋体" panose="02010600030101010101" pitchFamily="2" charset="-122"/>
              </a:rPr>
              <a:t>分层摘要路径</a:t>
            </a:r>
          </a:p>
        </p:txBody>
      </p:sp>
      <p:sp>
        <p:nvSpPr>
          <p:cNvPr id="34855" name="Rectangle 39"/>
          <p:cNvSpPr>
            <a:spLocks noChangeArrowheads="1"/>
          </p:cNvSpPr>
          <p:nvPr/>
        </p:nvSpPr>
        <p:spPr bwMode="auto">
          <a:xfrm>
            <a:off x="5105400" y="3276600"/>
            <a:ext cx="3830638"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行业领域年</a:t>
            </a:r>
          </a:p>
          <a:p>
            <a:pPr algn="l">
              <a:spcBef>
                <a:spcPct val="0"/>
              </a:spcBef>
            </a:pPr>
            <a:endParaRPr lang="en-US" altLang="zh-CN" sz="2000">
              <a:ea typeface="宋体" panose="02010600030101010101" pitchFamily="2" charset="-122"/>
            </a:endParaRPr>
          </a:p>
          <a:p>
            <a:pPr algn="l">
              <a:spcBef>
                <a:spcPct val="0"/>
              </a:spcBef>
            </a:pPr>
            <a:r>
              <a:rPr lang="en-US" altLang="zh-CN" sz="2000">
                <a:ea typeface="宋体" panose="02010600030101010101" pitchFamily="2" charset="-122"/>
              </a:rPr>
              <a:t>类别国家季度</a:t>
            </a:r>
          </a:p>
          <a:p>
            <a:pPr algn="l">
              <a:spcBef>
                <a:spcPct val="0"/>
              </a:spcBef>
            </a:pPr>
            <a:endParaRPr lang="en-US" altLang="zh-CN" sz="2000">
              <a:ea typeface="宋体" panose="02010600030101010101" pitchFamily="2" charset="-122"/>
            </a:endParaRPr>
          </a:p>
          <a:p>
            <a:pPr algn="l">
              <a:spcBef>
                <a:spcPct val="0"/>
              </a:spcBef>
            </a:pPr>
            <a:r>
              <a:rPr lang="en-US" altLang="zh-CN" sz="2000">
                <a:ea typeface="宋体" panose="02010600030101010101" pitchFamily="2" charset="-122"/>
              </a:rPr>
              <a:t>产品城市月周</a:t>
            </a:r>
          </a:p>
          <a:p>
            <a:pPr algn="l">
              <a:spcBef>
                <a:spcPct val="0"/>
              </a:spcBef>
            </a:pPr>
            <a:endParaRPr lang="en-US" altLang="zh-CN" sz="2000">
              <a:ea typeface="宋体" panose="02010600030101010101" pitchFamily="2" charset="-122"/>
            </a:endParaRPr>
          </a:p>
          <a:p>
            <a:pPr algn="l">
              <a:spcBef>
                <a:spcPct val="0"/>
              </a:spcBef>
            </a:pPr>
            <a:r>
              <a:rPr lang="en-US" altLang="zh-CN" sz="2000">
                <a:ea typeface="宋体" panose="02010600030101010101" pitchFamily="2" charset="-122"/>
              </a:rPr>
              <a:t>办公日</a:t>
            </a:r>
          </a:p>
        </p:txBody>
      </p:sp>
      <p:sp>
        <p:nvSpPr>
          <p:cNvPr id="34856" name="Line 40"/>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41"/>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Line 42"/>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9" name="Line 43"/>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Line 44"/>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1" name="Line 45"/>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2" name="Line 46"/>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3" name="Line 47"/>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4" name="Line 48"/>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5" name="Line 49"/>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d"/>
  </p:transition>
</p:sld>
</file>

<file path=ppt/slides/slide2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3550" y="520700"/>
            <a:ext cx="8061325" cy="447675"/>
          </a:xfrm>
          <a:noFill/>
        </p:spPr>
        <p:txBody>
          <a:bodyPr lIns="90488" tIns="44450" rIns="90488" bIns="44450" anchor="ctr"/>
          <a:lstStyle/>
          <a:p>
            <a:pPr eaLnBrk="1" hangingPunct="1"/>
            <a:r>
              <a:rPr lang="en-US" altLang="zh-CN" smtClean="0">
                <a:ea typeface="宋体" panose="02010600030101010101" pitchFamily="2" charset="-122"/>
              </a:rPr>
              <a:t>示例数据多维数据集 (i)</a:t>
            </a:r>
            <a:endParaRPr lang="en-US" altLang="zh-CN" sz="2000" smtClean="0">
              <a:ea typeface="宋体" panose="02010600030101010101" pitchFamily="2" charset="-122"/>
            </a:endParaRPr>
          </a:p>
        </p:txBody>
      </p:sp>
      <p:sp>
        <p:nvSpPr>
          <p:cNvPr id="35843" name="Rectangle 3"/>
          <p:cNvSpPr>
            <a:spLocks noChangeArrowheads="1"/>
          </p:cNvSpPr>
          <p:nvPr/>
        </p:nvSpPr>
        <p:spPr bwMode="auto">
          <a:xfrm>
            <a:off x="704850" y="6191250"/>
            <a:ext cx="800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buFont typeface="Monotype Sorts" pitchFamily="2" charset="2"/>
              <a:buNone/>
            </a:pPr>
            <a:endParaRPr lang="zh-CN" altLang="en-US" sz="2000" b="0">
              <a:ea typeface="宋体" panose="02010600030101010101" pitchFamily="2" charset="-122"/>
            </a:endParaRPr>
          </a:p>
        </p:txBody>
      </p:sp>
      <p:sp>
        <p:nvSpPr>
          <p:cNvPr id="35844" name="AutoShape 4"/>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a:ea typeface="宋体" panose="02010600030101010101" pitchFamily="2" charset="-122"/>
              </a:rPr>
              <a:t>年总销售额</a:t>
            </a:r>
          </a:p>
          <a:p>
            <a:pPr>
              <a:spcBef>
                <a:spcPct val="0"/>
              </a:spcBef>
            </a:pPr>
            <a:r>
              <a:rPr lang="en-US" altLang="zh-CN" sz="2000">
                <a:ea typeface="宋体" panose="02010600030101010101" pitchFamily="2" charset="-122"/>
              </a:rPr>
              <a:t>在美国的电视</a:t>
            </a:r>
            <a:endParaRPr lang="en-US" altLang="zh-CN">
              <a:ea typeface="宋体" panose="02010600030101010101" pitchFamily="2" charset="-122"/>
            </a:endParaRPr>
          </a:p>
        </p:txBody>
      </p:sp>
      <p:grpSp>
        <p:nvGrpSpPr>
          <p:cNvPr id="35845" name="Group 5"/>
          <p:cNvGrpSpPr>
            <a:grpSpLocks/>
          </p:cNvGrpSpPr>
          <p:nvPr/>
        </p:nvGrpSpPr>
        <p:grpSpPr bwMode="auto">
          <a:xfrm>
            <a:off x="762000" y="1600200"/>
            <a:ext cx="7127875" cy="4760913"/>
            <a:chOff x="444" y="1008"/>
            <a:chExt cx="4490" cy="2999"/>
          </a:xfrm>
        </p:grpSpPr>
        <p:sp>
          <p:nvSpPr>
            <p:cNvPr id="35846" name="Rectangle 6"/>
            <p:cNvSpPr>
              <a:spLocks noChangeArrowheads="1"/>
            </p:cNvSpPr>
            <p:nvPr/>
          </p:nvSpPr>
          <p:spPr bwMode="auto">
            <a:xfrm>
              <a:off x="2412" y="1008"/>
              <a:ext cx="4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日期</a:t>
              </a:r>
            </a:p>
          </p:txBody>
        </p:sp>
        <p:sp>
          <p:nvSpPr>
            <p:cNvPr id="35847" name="Rectangle 7"/>
            <p:cNvSpPr>
              <a:spLocks noChangeArrowheads="1"/>
            </p:cNvSpPr>
            <p:nvPr/>
          </p:nvSpPr>
          <p:spPr bwMode="auto">
            <a:xfrm rot="-2984941">
              <a:off x="276" y="1342"/>
              <a:ext cx="7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产品</a:t>
              </a:r>
            </a:p>
          </p:txBody>
        </p:sp>
        <p:sp>
          <p:nvSpPr>
            <p:cNvPr id="35848" name="Rectangle 8"/>
            <p:cNvSpPr>
              <a:spLocks noChangeArrowheads="1"/>
            </p:cNvSpPr>
            <p:nvPr/>
          </p:nvSpPr>
          <p:spPr bwMode="auto">
            <a:xfrm rot="-5400000">
              <a:off x="4378" y="2088"/>
              <a:ext cx="80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a:ea typeface="宋体" panose="02010600030101010101" pitchFamily="2" charset="-122"/>
                </a:rPr>
                <a:t>国家</a:t>
              </a:r>
            </a:p>
          </p:txBody>
        </p:sp>
        <p:grpSp>
          <p:nvGrpSpPr>
            <p:cNvPr id="35849" name="Group 9"/>
            <p:cNvGrpSpPr>
              <a:grpSpLocks/>
            </p:cNvGrpSpPr>
            <p:nvPr/>
          </p:nvGrpSpPr>
          <p:grpSpPr bwMode="auto">
            <a:xfrm>
              <a:off x="3604" y="3717"/>
              <a:ext cx="1330" cy="290"/>
              <a:chOff x="3508" y="3022"/>
              <a:chExt cx="1330" cy="290"/>
            </a:xfrm>
          </p:grpSpPr>
          <p:sp>
            <p:nvSpPr>
              <p:cNvPr id="35909"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所有, 所有, 所有</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endParaRPr>
              </a:p>
            </p:txBody>
          </p:sp>
          <p:sp>
            <p:nvSpPr>
              <p:cNvPr id="35910"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sp>
          <p:nvSpPr>
            <p:cNvPr id="35850"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1"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2"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3"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4"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5"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6"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7"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8"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59" name="Rectangle 21"/>
            <p:cNvSpPr>
              <a:spLocks noChangeArrowheads="1"/>
            </p:cNvSpPr>
            <p:nvPr/>
          </p:nvSpPr>
          <p:spPr bwMode="auto">
            <a:xfrm>
              <a:off x="444" y="186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i="1">
                  <a:latin typeface="Arial" panose="020B0604020202020204" pitchFamily="34" charset="0"/>
                  <a:ea typeface="宋体" panose="02010600030101010101" pitchFamily="2" charset="-122"/>
                </a:rPr>
                <a:t>和</a:t>
              </a:r>
              <a:endParaRPr lang="en-US" altLang="zh-CN" sz="1600" b="0" i="1">
                <a:latin typeface="Arial" panose="020B0604020202020204" pitchFamily="34" charset="0"/>
                <a:ea typeface="宋体" panose="02010600030101010101" pitchFamily="2" charset="-122"/>
              </a:endParaRPr>
            </a:p>
          </p:txBody>
        </p:sp>
        <p:sp>
          <p:nvSpPr>
            <p:cNvPr id="35860" name="Rectangle 22"/>
            <p:cNvSpPr>
              <a:spLocks noChangeArrowheads="1"/>
            </p:cNvSpPr>
            <p:nvPr/>
          </p:nvSpPr>
          <p:spPr bwMode="auto">
            <a:xfrm>
              <a:off x="3616" y="120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b="0" i="1">
                  <a:latin typeface="Arial" panose="020B0604020202020204" pitchFamily="34" charset="0"/>
                  <a:ea typeface="宋体" panose="02010600030101010101" pitchFamily="2" charset="-122"/>
                </a:rPr>
                <a:t>和</a:t>
              </a:r>
              <a:endParaRPr lang="en-US" altLang="zh-CN" sz="1600" b="0" i="1">
                <a:latin typeface="Arial" panose="020B0604020202020204" pitchFamily="34" charset="0"/>
                <a:ea typeface="宋体" panose="02010600030101010101" pitchFamily="2" charset="-122"/>
              </a:endParaRPr>
            </a:p>
          </p:txBody>
        </p:sp>
        <p:sp>
          <p:nvSpPr>
            <p:cNvPr id="35861"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2"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3"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4"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5"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6"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7"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8"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69"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0"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1"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2"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3"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4"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75"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35876" name="Group 38"/>
            <p:cNvGrpSpPr>
              <a:grpSpLocks/>
            </p:cNvGrpSpPr>
            <p:nvPr/>
          </p:nvGrpSpPr>
          <p:grpSpPr bwMode="auto">
            <a:xfrm>
              <a:off x="823" y="1926"/>
              <a:ext cx="2768" cy="1937"/>
              <a:chOff x="1388" y="1937"/>
              <a:chExt cx="2026" cy="1310"/>
            </a:xfrm>
          </p:grpSpPr>
          <p:sp>
            <p:nvSpPr>
              <p:cNvPr id="35889"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0"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1"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2"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3"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4"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5"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6"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7"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8"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899"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0"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1"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2"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3"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4"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5"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6"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7"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5908"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a:ea typeface="宋体" panose="02010600030101010101" pitchFamily="2" charset="-122"/>
                </a:endParaRPr>
              </a:p>
            </p:txBody>
          </p:sp>
        </p:grpSp>
        <p:sp>
          <p:nvSpPr>
            <p:cNvPr id="35877"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i="1">
                  <a:latin typeface="Arial" panose="020B0604020202020204" pitchFamily="34" charset="0"/>
                  <a:ea typeface="宋体" panose="02010600030101010101" pitchFamily="2" charset="-122"/>
                </a:rPr>
                <a:t> </a:t>
              </a:r>
            </a:p>
          </p:txBody>
        </p:sp>
        <p:sp>
          <p:nvSpPr>
            <p:cNvPr id="35878"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电视</a:t>
              </a:r>
              <a:endParaRPr lang="en-US" altLang="zh-CN" b="0">
                <a:ea typeface="宋体" panose="02010600030101010101" pitchFamily="2" charset="-122"/>
              </a:endParaRPr>
            </a:p>
          </p:txBody>
        </p:sp>
        <p:sp>
          <p:nvSpPr>
            <p:cNvPr id="35879"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录像机</a:t>
              </a:r>
              <a:endParaRPr lang="en-US" altLang="zh-CN" b="0">
                <a:ea typeface="宋体" panose="02010600030101010101" pitchFamily="2" charset="-122"/>
              </a:endParaRPr>
            </a:p>
          </p:txBody>
        </p:sp>
        <p:sp>
          <p:nvSpPr>
            <p:cNvPr id="35880"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Pc</a:t>
              </a:r>
              <a:endParaRPr lang="en-US" altLang="zh-CN" b="0">
                <a:ea typeface="宋体" panose="02010600030101010101" pitchFamily="2" charset="-122"/>
              </a:endParaRPr>
            </a:p>
          </p:txBody>
        </p:sp>
        <p:sp>
          <p:nvSpPr>
            <p:cNvPr id="35881"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1</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35882"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2</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35883"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3个</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35884"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zh-CN" altLang="en-US" sz="2000" b="0">
                  <a:ea typeface="宋体" panose="02010600030101010101" pitchFamily="2" charset="-122"/>
                </a:rPr>
                <a:t>4个</a:t>
              </a:r>
              <a:r>
                <a:rPr lang="en-US" altLang="zh-CN" sz="2000" b="0">
                  <a:ea typeface="宋体" panose="02010600030101010101" pitchFamily="2" charset="-122"/>
                </a:rPr>
                <a:t>qtr</a:t>
              </a:r>
              <a:endParaRPr lang="en-US" altLang="zh-CN" b="0">
                <a:ea typeface="宋体" panose="02010600030101010101" pitchFamily="2" charset="-122"/>
              </a:endParaRPr>
            </a:p>
          </p:txBody>
        </p:sp>
        <p:sp>
          <p:nvSpPr>
            <p:cNvPr id="35885"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美国</a:t>
              </a:r>
              <a:endParaRPr lang="en-US" altLang="zh-CN" b="0">
                <a:ea typeface="宋体" panose="02010600030101010101" pitchFamily="2" charset="-122"/>
              </a:endParaRPr>
            </a:p>
          </p:txBody>
        </p:sp>
        <p:sp>
          <p:nvSpPr>
            <p:cNvPr id="35886"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加拿大</a:t>
              </a:r>
              <a:endParaRPr lang="en-US" altLang="zh-CN" b="0">
                <a:ea typeface="宋体" panose="02010600030101010101" pitchFamily="2" charset="-122"/>
              </a:endParaRPr>
            </a:p>
          </p:txBody>
        </p:sp>
        <p:sp>
          <p:nvSpPr>
            <p:cNvPr id="35887"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a:ea typeface="宋体" panose="02010600030101010101" pitchFamily="2" charset="-122"/>
                </a:rPr>
                <a:t>墨西哥</a:t>
              </a:r>
              <a:endParaRPr lang="en-US" altLang="zh-CN" b="0">
                <a:ea typeface="宋体" panose="02010600030101010101" pitchFamily="2" charset="-122"/>
              </a:endParaRPr>
            </a:p>
          </p:txBody>
        </p:sp>
        <p:sp>
          <p:nvSpPr>
            <p:cNvPr id="35888"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50000"/>
                </a:spcBef>
              </a:pPr>
              <a:r>
                <a:rPr lang="en-US" altLang="zh-CN" sz="2000" b="0" i="1">
                  <a:ea typeface="宋体" panose="02010600030101010101" pitchFamily="2" charset="-122"/>
                </a:rPr>
                <a:t>和</a:t>
              </a:r>
              <a:endParaRPr lang="en-US" altLang="zh-CN" b="0">
                <a:ea typeface="宋体" panose="02010600030101010101" pitchFamily="2" charset="-122"/>
              </a:endParaRPr>
            </a:p>
          </p:txBody>
        </p:sp>
      </p:grpSp>
    </p:spTree>
  </p:cSld>
  <p:clrMapOvr>
    <a:masterClrMapping/>
  </p:clrMapOvr>
  <p:transition>
    <p:wipe dir="d"/>
  </p:transition>
</p:sld>
</file>

<file path=ppt/slides/slide29.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74625" y="715963"/>
            <a:ext cx="8610600" cy="209550"/>
          </a:xfrm>
        </p:spPr>
        <p:txBody>
          <a:bodyPr/>
          <a:lstStyle/>
          <a:p>
            <a:pPr eaLnBrk="1" hangingPunct="1"/>
            <a:r>
              <a:rPr lang="en-US" altLang="zh-CN" smtClean="0">
                <a:ea typeface="宋体" panose="02010600030101010101" pitchFamily="2" charset="-122"/>
              </a:rPr>
              <a:t>示例数据多维数据集 (ii)</a:t>
            </a:r>
            <a:endParaRPr lang="zh-CN" altLang="en-US" smtClean="0">
              <a:ea typeface="宋体" panose="02010600030101010101" pitchFamily="2" charset="-122"/>
            </a:endParaRPr>
          </a:p>
        </p:txBody>
      </p:sp>
      <p:sp>
        <p:nvSpPr>
          <p:cNvPr id="3076" name="Rectangle 3"/>
          <p:cNvSpPr>
            <a:spLocks noGrp="1" noChangeArrowheads="1"/>
          </p:cNvSpPr>
          <p:nvPr>
            <p:ph type="body" idx="1"/>
          </p:nvPr>
        </p:nvSpPr>
        <p:spPr/>
        <p:txBody>
          <a:bodyPr/>
          <a:lstStyle/>
          <a:p>
            <a:pPr eaLnBrk="1" hangingPunct="1"/>
            <a:endParaRPr lang="zh-CN" altLang="en-US" smtClean="0">
              <a:ea typeface="宋体" panose="02010600030101010101" pitchFamily="2" charset="-122"/>
            </a:endParaRPr>
          </a:p>
        </p:txBody>
      </p:sp>
      <p:graphicFrame>
        <p:nvGraphicFramePr>
          <p:cNvPr id="3074" name="Object 4"/>
          <p:cNvGraphicFramePr>
            <a:graphicFrameLocks noChangeAspect="1"/>
          </p:cNvGraphicFramePr>
          <p:nvPr/>
        </p:nvGraphicFramePr>
        <p:xfrm>
          <a:off x="0" y="1271588"/>
          <a:ext cx="9144000" cy="5327650"/>
        </p:xfrm>
        <a:graphic>
          <a:graphicData uri="http://schemas.openxmlformats.org/presentationml/2006/ole">
            <mc:AlternateContent xmlns:mc="http://schemas.openxmlformats.org/markup-compatibility/2006">
              <mc:Choice xmlns:v="urn:schemas-microsoft-com:vml" Requires="v">
                <p:oleObj spid="_x0000_s3077" name="位图图像" r:id="rId4" imgW="7276190" imgH="3029373" progId="Paint.Picture">
                  <p:embed/>
                </p:oleObj>
              </mc:Choice>
              <mc:Fallback>
                <p:oleObj name="位图图像" r:id="rId4" imgW="7276190" imgH="302937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71588"/>
                        <a:ext cx="91440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4963" y="163513"/>
            <a:ext cx="6781800" cy="1143000"/>
          </a:xfrm>
          <a:noFill/>
        </p:spPr>
        <p:txBody>
          <a:bodyPr lIns="92075" tIns="46038" rIns="92075" bIns="46038" anchor="ctr"/>
          <a:lstStyle/>
          <a:p>
            <a:pPr eaLnBrk="1" hangingPunct="1"/>
            <a:r>
              <a:rPr lang="en-US" altLang="zh-CN" smtClean="0">
                <a:ea typeface="宋体" panose="02010600030101010101" pitchFamily="2" charset="-122"/>
              </a:rPr>
              <a:t>什么是数据仓库？</a:t>
            </a:r>
            <a:endParaRPr lang="en-US" altLang="zh-CN" sz="2400" smtClean="0">
              <a:ea typeface="宋体" panose="02010600030101010101" pitchFamily="2" charset="-122"/>
            </a:endParaRPr>
          </a:p>
        </p:txBody>
      </p:sp>
      <p:sp>
        <p:nvSpPr>
          <p:cNvPr id="11267" name="Rectangle 3"/>
          <p:cNvSpPr>
            <a:spLocks noGrp="1" noChangeArrowheads="1"/>
          </p:cNvSpPr>
          <p:nvPr>
            <p:ph type="body" idx="1"/>
          </p:nvPr>
        </p:nvSpPr>
        <p:spPr>
          <a:xfrm>
            <a:off x="211138" y="1382713"/>
            <a:ext cx="8732837" cy="4897437"/>
          </a:xfrm>
          <a:noFill/>
        </p:spPr>
        <p:txBody>
          <a:bodyPr lIns="92075" tIns="46038" rIns="92075" bIns="46038"/>
          <a:lstStyle/>
          <a:p>
            <a:pPr eaLnBrk="1" hangingPunct="1">
              <a:lnSpc>
                <a:spcPct val="100000"/>
              </a:lnSpc>
            </a:pPr>
            <a:r>
              <a:rPr lang="en-US" altLang="zh-CN" sz="2400" smtClean="0">
                <a:ea typeface="宋体" panose="02010600030101010101" pitchFamily="2" charset="-122"/>
              </a:rPr>
              <a:t>定义在许多不同的方式, 但不严格。</a:t>
            </a:r>
          </a:p>
          <a:p>
            <a:pPr lvl="1" eaLnBrk="1" hangingPunct="1">
              <a:lnSpc>
                <a:spcPct val="100000"/>
              </a:lnSpc>
            </a:pPr>
            <a:r>
              <a:rPr lang="en-US" altLang="zh-CN" sz="2400" smtClean="0">
                <a:ea typeface="宋体" panose="02010600030101010101" pitchFamily="2" charset="-122"/>
              </a:rPr>
              <a:t>维护的决策支持数据库</a:t>
            </a:r>
            <a:r>
              <a:rPr lang="en-US" altLang="zh-CN" sz="2400" smtClean="0">
                <a:solidFill>
                  <a:schemeClr val="hlink"/>
                </a:solidFill>
                <a:ea typeface="宋体" panose="02010600030101010101" pitchFamily="2" charset="-122"/>
              </a:rPr>
              <a:t>分别</a:t>
            </a:r>
            <a:r>
              <a:rPr lang="en-US" altLang="zh-CN" sz="2400" smtClean="0">
                <a:ea typeface="宋体" panose="02010600030101010101" pitchFamily="2" charset="-122"/>
              </a:rPr>
              <a:t>从组织</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s 操作数据库</a:t>
            </a:r>
          </a:p>
          <a:p>
            <a:pPr lvl="1" eaLnBrk="1" hangingPunct="1">
              <a:lnSpc>
                <a:spcPct val="100000"/>
              </a:lnSpc>
            </a:pPr>
            <a:r>
              <a:rPr lang="en-US" altLang="zh-CN" sz="2400" smtClean="0">
                <a:ea typeface="宋体" panose="02010600030101010101" pitchFamily="2" charset="-122"/>
              </a:rPr>
              <a:t>支持</a:t>
            </a:r>
            <a:r>
              <a:rPr lang="en-US" altLang="zh-CN" sz="2400" smtClean="0">
                <a:solidFill>
                  <a:schemeClr val="hlink"/>
                </a:solidFill>
                <a:ea typeface="宋体" panose="02010600030101010101" pitchFamily="2" charset="-122"/>
              </a:rPr>
              <a:t>信息处理</a:t>
            </a:r>
            <a:r>
              <a:rPr lang="en-US" altLang="zh-CN" sz="2400" smtClean="0">
                <a:ea typeface="宋体" panose="02010600030101010101" pitchFamily="2" charset="-122"/>
              </a:rPr>
              <a:t>通过提供一个坚实的平台, 整合, 历史数据进行分析。</a:t>
            </a:r>
          </a:p>
          <a:p>
            <a:pPr eaLnBrk="1" hangingPunct="1">
              <a:lnSpc>
                <a:spcPct val="100000"/>
              </a:lnSpc>
            </a:pPr>
            <a:r>
              <a:rPr lang="en-US" altLang="zh-CN" sz="2400" smtClean="0">
                <a:solidFill>
                  <a:srgbClr val="157573"/>
                </a:solidFill>
                <a:latin typeface="Tahoma" panose="020B0604030504040204" pitchFamily="34" charset="0"/>
                <a:ea typeface="宋体" panose="02010600030101010101" pitchFamily="2" charset="-122"/>
              </a:rPr>
              <a:t>"</a:t>
            </a:r>
            <a:r>
              <a:rPr lang="en-US" altLang="zh-CN" sz="2400" smtClean="0">
                <a:solidFill>
                  <a:srgbClr val="157573"/>
                </a:solidFill>
                <a:ea typeface="宋体" panose="02010600030101010101" pitchFamily="2" charset="-122"/>
              </a:rPr>
              <a:t>数据仓库是</a:t>
            </a:r>
            <a:r>
              <a:rPr lang="en-US" altLang="zh-CN" sz="2400" smtClean="0">
                <a:ea typeface="宋体" panose="02010600030101010101" pitchFamily="2" charset="-122"/>
              </a:rPr>
              <a:t> </a:t>
            </a:r>
            <a:r>
              <a:rPr lang="en-US" altLang="zh-CN" sz="2400" u="sng" smtClean="0">
                <a:solidFill>
                  <a:schemeClr val="hlink"/>
                </a:solidFill>
                <a:ea typeface="宋体" panose="02010600030101010101" pitchFamily="2" charset="-122"/>
              </a:rPr>
              <a:t>以主题为导向</a:t>
            </a:r>
            <a:r>
              <a:rPr lang="en-US" altLang="zh-CN" sz="2400" smtClean="0">
                <a:ea typeface="宋体" panose="02010600030101010101" pitchFamily="2" charset="-122"/>
              </a:rPr>
              <a:t>,</a:t>
            </a:r>
            <a:r>
              <a:rPr lang="en-US" altLang="zh-CN" sz="2400" u="sng" smtClean="0">
                <a:solidFill>
                  <a:schemeClr val="hlink"/>
                </a:solidFill>
                <a:ea typeface="宋体" panose="02010600030101010101" pitchFamily="2" charset="-122"/>
              </a:rPr>
              <a:t>综合</a:t>
            </a:r>
            <a:r>
              <a:rPr lang="en-US" altLang="zh-CN" sz="2400" smtClean="0">
                <a:ea typeface="宋体" panose="02010600030101010101" pitchFamily="2" charset="-122"/>
              </a:rPr>
              <a:t>,</a:t>
            </a:r>
            <a:r>
              <a:rPr lang="en-US" altLang="zh-CN" sz="2400" u="sng" smtClean="0">
                <a:solidFill>
                  <a:schemeClr val="hlink"/>
                </a:solidFill>
                <a:ea typeface="宋体" panose="02010600030101010101" pitchFamily="2" charset="-122"/>
              </a:rPr>
              <a:t>时变</a:t>
            </a:r>
            <a:r>
              <a:rPr lang="en-US" altLang="zh-CN" sz="2400" smtClean="0">
                <a:ea typeface="宋体" panose="02010600030101010101" pitchFamily="2" charset="-122"/>
              </a:rPr>
              <a:t>,</a:t>
            </a:r>
            <a:r>
              <a:rPr lang="en-US" altLang="zh-CN" sz="2400" smtClean="0">
                <a:solidFill>
                  <a:srgbClr val="157573"/>
                </a:solidFill>
                <a:ea typeface="宋体" panose="02010600030101010101" pitchFamily="2" charset="-122"/>
              </a:rPr>
              <a:t>和</a:t>
            </a:r>
            <a:r>
              <a:rPr lang="en-US" altLang="zh-CN" sz="2400" u="sng" smtClean="0">
                <a:solidFill>
                  <a:schemeClr val="hlink"/>
                </a:solidFill>
                <a:ea typeface="宋体" panose="02010600030101010101" pitchFamily="2" charset="-122"/>
              </a:rPr>
              <a:t>非 易 失 性</a:t>
            </a:r>
            <a:r>
              <a:rPr lang="en-US" altLang="zh-CN" sz="2400" smtClean="0">
                <a:ea typeface="宋体" panose="02010600030101010101" pitchFamily="2" charset="-122"/>
              </a:rPr>
              <a:t> </a:t>
            </a:r>
            <a:r>
              <a:rPr lang="en-US" altLang="zh-CN" sz="2400" smtClean="0">
                <a:solidFill>
                  <a:srgbClr val="157573"/>
                </a:solidFill>
                <a:ea typeface="宋体" panose="02010600030101010101" pitchFamily="2" charset="-122"/>
              </a:rPr>
              <a:t>收集支持管理的数据</a:t>
            </a:r>
            <a:r>
              <a:rPr lang="en-US" altLang="zh-CN" sz="2400" smtClean="0">
                <a:solidFill>
                  <a:srgbClr val="157573"/>
                </a:solidFill>
                <a:latin typeface="Tahoma" panose="020B0604030504040204" pitchFamily="34" charset="0"/>
                <a:ea typeface="宋体" panose="02010600030101010101" pitchFamily="2" charset="-122"/>
              </a:rPr>
              <a:t>'</a:t>
            </a:r>
            <a:r>
              <a:rPr lang="en-US" altLang="zh-CN" sz="2400" smtClean="0">
                <a:solidFill>
                  <a:srgbClr val="157573"/>
                </a:solidFill>
                <a:ea typeface="宋体" panose="02010600030101010101" pitchFamily="2" charset="-122"/>
              </a:rPr>
              <a:t>的决策过程。</a:t>
            </a:r>
            <a:r>
              <a:rPr lang="en-US" altLang="zh-CN" sz="2400" smtClean="0">
                <a:solidFill>
                  <a:srgbClr val="157573"/>
                </a:solidFill>
                <a:latin typeface="Tahoma" panose="020B0604030504040204" pitchFamily="34" charset="0"/>
                <a:ea typeface="宋体" panose="02010600030101010101" pitchFamily="2" charset="-122"/>
              </a:rPr>
              <a:t>"—</a:t>
            </a:r>
            <a:r>
              <a:rPr lang="en-US" altLang="zh-CN" sz="2400" smtClean="0">
                <a:solidFill>
                  <a:srgbClr val="157573"/>
                </a:solidFill>
                <a:ea typeface="宋体" panose="02010600030101010101" pitchFamily="2" charset="-122"/>
              </a:rPr>
              <a:t>h. inmon</a:t>
            </a:r>
          </a:p>
          <a:p>
            <a:pPr eaLnBrk="1" hangingPunct="1">
              <a:lnSpc>
                <a:spcPct val="100000"/>
              </a:lnSpc>
            </a:pPr>
            <a:r>
              <a:rPr lang="en-US" altLang="zh-CN" sz="2400" smtClean="0">
                <a:ea typeface="宋体" panose="02010600030101010101" pitchFamily="2" charset="-122"/>
              </a:rPr>
              <a:t>数据仓库:</a:t>
            </a:r>
          </a:p>
          <a:p>
            <a:pPr lvl="1" eaLnBrk="1" hangingPunct="1">
              <a:lnSpc>
                <a:spcPct val="100000"/>
              </a:lnSpc>
            </a:pPr>
            <a:r>
              <a:rPr lang="en-US" altLang="zh-CN" sz="2400" smtClean="0">
                <a:ea typeface="宋体" panose="02010600030101010101" pitchFamily="2" charset="-122"/>
              </a:rPr>
              <a:t>数据仓库的建设和使用过程</a:t>
            </a:r>
          </a:p>
        </p:txBody>
      </p:sp>
    </p:spTree>
  </p:cSld>
  <p:clrMapOvr>
    <a:masterClrMapping/>
  </p:clrMapOvr>
  <p:transition>
    <p:wipe dir="d"/>
  </p:transition>
</p:sld>
</file>

<file path=ppt/slides/slide3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 y="1265238"/>
            <a:ext cx="661352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title"/>
          </p:nvPr>
        </p:nvSpPr>
        <p:spPr>
          <a:xfrm>
            <a:off x="388938" y="0"/>
            <a:ext cx="5486400" cy="914400"/>
          </a:xfrm>
        </p:spPr>
        <p:txBody>
          <a:bodyPr/>
          <a:lstStyle/>
          <a:p>
            <a:pPr eaLnBrk="1" hangingPunct="1"/>
            <a:r>
              <a:rPr lang="en-US" altLang="zh-CN" smtClean="0">
                <a:ea typeface="宋体" panose="02010600030101010101" pitchFamily="2" charset="-122"/>
              </a:rPr>
              <a:t>浏览数据多维数据集</a:t>
            </a:r>
          </a:p>
        </p:txBody>
      </p:sp>
      <p:sp>
        <p:nvSpPr>
          <p:cNvPr id="36868" name="Rectangle 4"/>
          <p:cNvSpPr>
            <a:spLocks noGrp="1" noChangeArrowheads="1"/>
          </p:cNvSpPr>
          <p:nvPr>
            <p:ph type="body" idx="1"/>
          </p:nvPr>
        </p:nvSpPr>
        <p:spPr>
          <a:xfrm>
            <a:off x="6759575" y="1406525"/>
            <a:ext cx="2384425" cy="2198688"/>
          </a:xfrm>
        </p:spPr>
        <p:txBody>
          <a:bodyPr/>
          <a:lstStyle/>
          <a:p>
            <a:pPr eaLnBrk="1" hangingPunct="1">
              <a:lnSpc>
                <a:spcPct val="100000"/>
              </a:lnSpc>
            </a:pPr>
            <a:r>
              <a:rPr lang="en-US" altLang="zh-CN" sz="2000" smtClean="0">
                <a:ea typeface="宋体" panose="02010600030101010101" pitchFamily="2" charset="-122"/>
              </a:rPr>
              <a:t>可视 化</a:t>
            </a:r>
          </a:p>
          <a:p>
            <a:pPr eaLnBrk="1" hangingPunct="1">
              <a:lnSpc>
                <a:spcPct val="100000"/>
              </a:lnSpc>
            </a:pPr>
            <a:r>
              <a:rPr lang="en-US" altLang="zh-CN" sz="2000" smtClean="0">
                <a:ea typeface="宋体" panose="02010600030101010101" pitchFamily="2" charset="-122"/>
              </a:rPr>
              <a:t>olap 功能</a:t>
            </a:r>
          </a:p>
          <a:p>
            <a:pPr eaLnBrk="1" hangingPunct="1">
              <a:lnSpc>
                <a:spcPct val="100000"/>
              </a:lnSpc>
            </a:pPr>
            <a:r>
              <a:rPr lang="en-US" altLang="zh-CN" sz="2000" smtClean="0">
                <a:ea typeface="宋体" panose="02010600030101010101" pitchFamily="2" charset="-122"/>
              </a:rPr>
              <a:t>交互式操作</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52425" y="173038"/>
            <a:ext cx="7239000" cy="838200"/>
          </a:xfrm>
          <a:noFill/>
        </p:spPr>
        <p:txBody>
          <a:bodyPr lIns="92075" tIns="46038" rIns="92075" bIns="46038"/>
          <a:lstStyle/>
          <a:p>
            <a:pPr eaLnBrk="1" hangingPunct="1"/>
            <a:r>
              <a:rPr lang="en-US" altLang="zh-CN" smtClean="0">
                <a:ea typeface="宋体" panose="02010600030101010101" pitchFamily="2" charset="-122"/>
              </a:rPr>
              <a:t>典型的 olap 操作</a:t>
            </a:r>
          </a:p>
        </p:txBody>
      </p:sp>
      <p:sp>
        <p:nvSpPr>
          <p:cNvPr id="37891" name="Rectangle 3"/>
          <p:cNvSpPr>
            <a:spLocks noGrp="1" noChangeArrowheads="1"/>
          </p:cNvSpPr>
          <p:nvPr>
            <p:ph type="body" idx="1"/>
          </p:nvPr>
        </p:nvSpPr>
        <p:spPr>
          <a:xfrm>
            <a:off x="603250" y="1484313"/>
            <a:ext cx="8077200" cy="4800600"/>
          </a:xfrm>
          <a:noFill/>
        </p:spPr>
        <p:txBody>
          <a:bodyPr lIns="92075" tIns="46038" rIns="92075" bIns="46038"/>
          <a:lstStyle/>
          <a:p>
            <a:pPr eaLnBrk="1" hangingPunct="1"/>
            <a:r>
              <a:rPr lang="en-US" altLang="zh-CN" sz="2000" smtClean="0">
                <a:solidFill>
                  <a:schemeClr val="hlink"/>
                </a:solidFill>
                <a:ea typeface="宋体" panose="02010600030101010101" pitchFamily="2" charset="-122"/>
              </a:rPr>
              <a:t>卷起 (钻取):</a:t>
            </a:r>
            <a:r>
              <a:rPr lang="en-US" altLang="zh-CN" sz="2000" smtClean="0">
                <a:ea typeface="宋体" panose="02010600030101010101" pitchFamily="2" charset="-122"/>
              </a:rPr>
              <a:t>汇总数据</a:t>
            </a:r>
          </a:p>
          <a:p>
            <a:pPr lvl="1" eaLnBrk="1" hangingPunct="1"/>
            <a:r>
              <a:rPr lang="en-US" altLang="zh-CN" sz="2000" i="1" smtClean="0">
                <a:ea typeface="宋体" panose="02010600030101010101" pitchFamily="2" charset="-122"/>
              </a:rPr>
              <a:t>通过爬上层次结构或通过缩小维度</a:t>
            </a:r>
            <a:endParaRPr lang="en-US" altLang="zh-CN" sz="2000" smtClean="0">
              <a:ea typeface="宋体" panose="02010600030101010101" pitchFamily="2" charset="-122"/>
            </a:endParaRPr>
          </a:p>
          <a:p>
            <a:pPr eaLnBrk="1" hangingPunct="1"/>
            <a:r>
              <a:rPr lang="en-US" altLang="zh-CN" sz="2000" smtClean="0">
                <a:solidFill>
                  <a:schemeClr val="hlink"/>
                </a:solidFill>
                <a:ea typeface="宋体" panose="02010600030101010101" pitchFamily="2" charset="-122"/>
              </a:rPr>
              <a:t>向下钻取 (向下滚动):</a:t>
            </a:r>
            <a:r>
              <a:rPr lang="en-US" altLang="zh-CN" sz="2000" smtClean="0">
                <a:ea typeface="宋体" panose="02010600030101010101" pitchFamily="2" charset="-122"/>
              </a:rPr>
              <a:t>反向汇总</a:t>
            </a:r>
          </a:p>
          <a:p>
            <a:pPr lvl="1" eaLnBrk="1" hangingPunct="1"/>
            <a:r>
              <a:rPr lang="en-US" altLang="zh-CN" sz="2000" i="1" smtClean="0">
                <a:ea typeface="宋体" panose="02010600030101010101" pitchFamily="2" charset="-122"/>
              </a:rPr>
              <a:t>从更高层次的摘要到较低级别的汇总或详细数据, 或引入新的维度</a:t>
            </a:r>
          </a:p>
          <a:p>
            <a:pPr eaLnBrk="1" hangingPunct="1"/>
            <a:r>
              <a:rPr lang="en-US" altLang="zh-CN" sz="2000" smtClean="0">
                <a:solidFill>
                  <a:schemeClr val="hlink"/>
                </a:solidFill>
                <a:ea typeface="宋体" panose="02010600030101010101" pitchFamily="2" charset="-122"/>
              </a:rPr>
              <a:t>切片和骰子:</a:t>
            </a:r>
            <a:r>
              <a:rPr lang="en-US" altLang="zh-CN" sz="2000" smtClean="0">
                <a:ea typeface="宋体" panose="02010600030101010101" pitchFamily="2" charset="-122"/>
              </a:rPr>
              <a:t> </a:t>
            </a:r>
          </a:p>
          <a:p>
            <a:pPr lvl="1" eaLnBrk="1" hangingPunct="1"/>
            <a:r>
              <a:rPr lang="en-US" altLang="zh-CN" sz="2000" i="1" smtClean="0">
                <a:ea typeface="宋体" panose="02010600030101010101" pitchFamily="2" charset="-122"/>
              </a:rPr>
              <a:t>项目, 然后选择</a:t>
            </a:r>
            <a:r>
              <a:rPr lang="en-US" altLang="zh-CN" sz="2000" smtClean="0">
                <a:ea typeface="宋体" panose="02010600030101010101" pitchFamily="2" charset="-122"/>
              </a:rPr>
              <a:t> </a:t>
            </a:r>
          </a:p>
          <a:p>
            <a:pPr eaLnBrk="1" hangingPunct="1"/>
            <a:r>
              <a:rPr lang="en-US" altLang="zh-CN" sz="2000" smtClean="0">
                <a:solidFill>
                  <a:schemeClr val="hlink"/>
                </a:solidFill>
                <a:ea typeface="宋体" panose="02010600030101010101" pitchFamily="2" charset="-122"/>
              </a:rPr>
              <a:t>枢轴 (旋转):</a:t>
            </a:r>
            <a:r>
              <a:rPr lang="en-US" altLang="zh-CN" sz="2000" smtClean="0">
                <a:ea typeface="宋体" panose="02010600030101010101" pitchFamily="2" charset="-122"/>
              </a:rPr>
              <a:t> </a:t>
            </a:r>
          </a:p>
          <a:p>
            <a:pPr lvl="1" eaLnBrk="1" hangingPunct="1"/>
            <a:r>
              <a:rPr lang="en-US" altLang="zh-CN" sz="2000" i="1" smtClean="0">
                <a:ea typeface="宋体" panose="02010600030101010101" pitchFamily="2" charset="-122"/>
              </a:rPr>
              <a:t>将多维数据集、可视化、3d 重新定向为一系列2d 平面。</a:t>
            </a:r>
          </a:p>
          <a:p>
            <a:pPr eaLnBrk="1" hangingPunct="1"/>
            <a:r>
              <a:rPr lang="en-US" altLang="zh-CN" sz="2000" smtClean="0">
                <a:solidFill>
                  <a:schemeClr val="hlink"/>
                </a:solidFill>
                <a:ea typeface="宋体" panose="02010600030101010101" pitchFamily="2" charset="-122"/>
              </a:rPr>
              <a:t>其他业务</a:t>
            </a:r>
          </a:p>
          <a:p>
            <a:pPr lvl="1" eaLnBrk="1" hangingPunct="1"/>
            <a:r>
              <a:rPr lang="en-US" altLang="zh-CN" sz="2000" i="1" smtClean="0">
                <a:solidFill>
                  <a:schemeClr val="hlink"/>
                </a:solidFill>
                <a:ea typeface="宋体" panose="02010600030101010101" pitchFamily="2" charset="-122"/>
              </a:rPr>
              <a:t>钻取:</a:t>
            </a:r>
            <a:r>
              <a:rPr lang="en-US" altLang="zh-CN" sz="2000" i="1" smtClean="0">
                <a:ea typeface="宋体" panose="02010600030101010101" pitchFamily="2" charset="-122"/>
              </a:rPr>
              <a:t>涉及 (跨越) 多个事实数据表</a:t>
            </a:r>
            <a:endParaRPr lang="en-US" altLang="zh-CN" sz="2000" smtClean="0">
              <a:ea typeface="宋体" panose="02010600030101010101" pitchFamily="2" charset="-122"/>
            </a:endParaRPr>
          </a:p>
          <a:p>
            <a:pPr lvl="1" eaLnBrk="1" hangingPunct="1"/>
            <a:r>
              <a:rPr lang="en-US" altLang="zh-CN" sz="2000" i="1" smtClean="0">
                <a:solidFill>
                  <a:schemeClr val="hlink"/>
                </a:solidFill>
                <a:ea typeface="宋体" panose="02010600030101010101" pitchFamily="2" charset="-122"/>
              </a:rPr>
              <a:t>钻取:</a:t>
            </a:r>
            <a:r>
              <a:rPr lang="en-US" altLang="zh-CN" sz="2000" i="1" smtClean="0">
                <a:ea typeface="宋体" panose="02010600030101010101" pitchFamily="2" charset="-122"/>
              </a:rPr>
              <a:t>通过多维数据集的底层到其后端关系表 (使用 sql)</a:t>
            </a:r>
            <a:endParaRPr lang="en-US" altLang="zh-CN" sz="2000" smtClean="0">
              <a:ea typeface="宋体" panose="02010600030101010101" pitchFamily="2" charset="-122"/>
            </a:endParaRPr>
          </a:p>
        </p:txBody>
      </p:sp>
    </p:spTree>
  </p:cSld>
  <p:clrMapOvr>
    <a:masterClrMapping/>
  </p:clrMapOvr>
  <p:transition>
    <p:wipe dir="d"/>
  </p:transition>
</p:sld>
</file>

<file path=ppt/slides/slide3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90513"/>
            <a:ext cx="7793038" cy="565150"/>
          </a:xfrm>
        </p:spPr>
        <p:txBody>
          <a:bodyPr/>
          <a:lstStyle/>
          <a:p>
            <a:pPr eaLnBrk="1" hangingPunct="1"/>
            <a:r>
              <a:rPr lang="en-US" altLang="zh-CN" smtClean="0">
                <a:ea typeface="宋体" panose="02010600030101010101" pitchFamily="2" charset="-122"/>
              </a:rPr>
              <a:t>典型的 olap 操作--汇总</a:t>
            </a:r>
          </a:p>
        </p:txBody>
      </p:sp>
      <p:sp>
        <p:nvSpPr>
          <p:cNvPr id="38915" name="TextBox 4"/>
          <p:cNvSpPr txBox="1">
            <a:spLocks noChangeArrowheads="1"/>
          </p:cNvSpPr>
          <p:nvPr/>
        </p:nvSpPr>
        <p:spPr bwMode="auto">
          <a:xfrm>
            <a:off x="4303713" y="2320925"/>
            <a:ext cx="1338262"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600">
                <a:solidFill>
                  <a:srgbClr val="0070C0"/>
                </a:solidFill>
                <a:ea typeface="宋体" panose="02010600030101010101" pitchFamily="2" charset="-122"/>
              </a:rPr>
              <a:t>卷起</a:t>
            </a:r>
          </a:p>
          <a:p>
            <a:pPr eaLnBrk="1" hangingPunct="1"/>
            <a:r>
              <a:rPr lang="en-US" altLang="zh-CN" sz="1600">
                <a:ea typeface="宋体" panose="02010600030101010101" pitchFamily="2" charset="-122"/>
              </a:rPr>
              <a:t>就在附近</a:t>
            </a:r>
          </a:p>
          <a:p>
            <a:pPr eaLnBrk="1" hangingPunct="1"/>
            <a:r>
              <a:rPr lang="en-US" altLang="zh-CN" sz="1600">
                <a:ea typeface="宋体" panose="02010600030101010101" pitchFamily="2" charset="-122"/>
              </a:rPr>
              <a:t>(来自城市</a:t>
            </a:r>
          </a:p>
          <a:p>
            <a:pPr eaLnBrk="1" hangingPunct="1"/>
            <a:r>
              <a:rPr lang="en-US" altLang="zh-CN" sz="1600">
                <a:ea typeface="宋体" panose="02010600030101010101" pitchFamily="2" charset="-122"/>
              </a:rPr>
              <a:t>(到国家)</a:t>
            </a:r>
            <a:endParaRPr lang="zh-CN" altLang="en-US" sz="1600">
              <a:ea typeface="宋体" panose="02010600030101010101" pitchFamily="2" charset="-122"/>
            </a:endParaRPr>
          </a:p>
        </p:txBody>
      </p:sp>
      <p:sp>
        <p:nvSpPr>
          <p:cNvPr id="6" name="立方体 5"/>
          <p:cNvSpPr/>
          <p:nvPr/>
        </p:nvSpPr>
        <p:spPr bwMode="auto">
          <a:xfrm>
            <a:off x="1376363" y="1768475"/>
            <a:ext cx="2922587" cy="3667125"/>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38917" name="直接连接符 6"/>
          <p:cNvCxnSpPr>
            <a:cxnSpLocks noChangeShapeType="1"/>
          </p:cNvCxnSpPr>
          <p:nvPr/>
        </p:nvCxnSpPr>
        <p:spPr bwMode="auto">
          <a:xfrm>
            <a:off x="1384300" y="326390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18" name="直接连接符 7"/>
          <p:cNvCxnSpPr>
            <a:cxnSpLocks noChangeShapeType="1"/>
          </p:cNvCxnSpPr>
          <p:nvPr/>
        </p:nvCxnSpPr>
        <p:spPr bwMode="auto">
          <a:xfrm>
            <a:off x="1382713" y="39814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19" name="直接连接符 8"/>
          <p:cNvCxnSpPr>
            <a:cxnSpLocks noChangeShapeType="1"/>
          </p:cNvCxnSpPr>
          <p:nvPr/>
        </p:nvCxnSpPr>
        <p:spPr bwMode="auto">
          <a:xfrm>
            <a:off x="1373188" y="46974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0" name="直接连接符 9"/>
          <p:cNvCxnSpPr>
            <a:cxnSpLocks noChangeShapeType="1"/>
          </p:cNvCxnSpPr>
          <p:nvPr/>
        </p:nvCxnSpPr>
        <p:spPr bwMode="auto">
          <a:xfrm>
            <a:off x="1581150" y="2281238"/>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1" name="直接连接符 10"/>
          <p:cNvCxnSpPr>
            <a:cxnSpLocks noChangeShapeType="1"/>
          </p:cNvCxnSpPr>
          <p:nvPr/>
        </p:nvCxnSpPr>
        <p:spPr bwMode="auto">
          <a:xfrm>
            <a:off x="1946275" y="1920875"/>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2" name="直接连接符 11"/>
          <p:cNvCxnSpPr>
            <a:cxnSpLocks noChangeShapeType="1"/>
          </p:cNvCxnSpPr>
          <p:nvPr/>
        </p:nvCxnSpPr>
        <p:spPr bwMode="auto">
          <a:xfrm>
            <a:off x="1774825" y="2082800"/>
            <a:ext cx="2205038"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3" name="直接连接符 12"/>
          <p:cNvCxnSpPr>
            <a:cxnSpLocks noChangeShapeType="1"/>
          </p:cNvCxnSpPr>
          <p:nvPr/>
        </p:nvCxnSpPr>
        <p:spPr bwMode="auto">
          <a:xfrm rot="16200000" flipH="1">
            <a:off x="2310606" y="3747295"/>
            <a:ext cx="2949575" cy="17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4" name="直接连接符 13"/>
          <p:cNvCxnSpPr>
            <a:cxnSpLocks noChangeShapeType="1"/>
          </p:cNvCxnSpPr>
          <p:nvPr/>
        </p:nvCxnSpPr>
        <p:spPr bwMode="auto">
          <a:xfrm rot="16200000" flipH="1">
            <a:off x="2563813" y="3513138"/>
            <a:ext cx="2871787"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5" name="直接连接符 14"/>
          <p:cNvCxnSpPr>
            <a:cxnSpLocks noChangeShapeType="1"/>
          </p:cNvCxnSpPr>
          <p:nvPr/>
        </p:nvCxnSpPr>
        <p:spPr bwMode="auto">
          <a:xfrm rot="16200000" flipH="1">
            <a:off x="2722562" y="3362326"/>
            <a:ext cx="2887663" cy="428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6" name="直接连接符 15"/>
          <p:cNvCxnSpPr>
            <a:cxnSpLocks noChangeShapeType="1"/>
          </p:cNvCxnSpPr>
          <p:nvPr/>
        </p:nvCxnSpPr>
        <p:spPr bwMode="auto">
          <a:xfrm rot="5400000" flipH="1" flipV="1">
            <a:off x="3559969" y="2499519"/>
            <a:ext cx="760412"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7" name="直接连接符 16"/>
          <p:cNvCxnSpPr>
            <a:cxnSpLocks noChangeShapeType="1"/>
            <a:stCxn id="6" idx="4"/>
            <a:endCxn id="6" idx="5"/>
          </p:cNvCxnSpPr>
          <p:nvPr/>
        </p:nvCxnSpPr>
        <p:spPr bwMode="auto">
          <a:xfrm flipV="1">
            <a:off x="3567113" y="3236913"/>
            <a:ext cx="731837"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8" name="直接连接符 17"/>
          <p:cNvCxnSpPr>
            <a:cxnSpLocks noChangeShapeType="1"/>
          </p:cNvCxnSpPr>
          <p:nvPr/>
        </p:nvCxnSpPr>
        <p:spPr bwMode="auto">
          <a:xfrm flipV="1">
            <a:off x="3589338" y="4041775"/>
            <a:ext cx="700087"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9" name="直接连接符 18"/>
          <p:cNvCxnSpPr>
            <a:cxnSpLocks noChangeShapeType="1"/>
          </p:cNvCxnSpPr>
          <p:nvPr/>
        </p:nvCxnSpPr>
        <p:spPr bwMode="auto">
          <a:xfrm rot="5400000">
            <a:off x="1918494" y="1772444"/>
            <a:ext cx="735013"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0" name="直接连接符 19"/>
          <p:cNvCxnSpPr>
            <a:cxnSpLocks noChangeShapeType="1"/>
            <a:stCxn id="6" idx="0"/>
            <a:endCxn id="6" idx="1"/>
          </p:cNvCxnSpPr>
          <p:nvPr/>
        </p:nvCxnSpPr>
        <p:spPr bwMode="auto">
          <a:xfrm rot="-5400000" flipH="1" flipV="1">
            <a:off x="2470944" y="1769269"/>
            <a:ext cx="731838"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1" name="直接连接符 20"/>
          <p:cNvCxnSpPr>
            <a:cxnSpLocks noChangeShapeType="1"/>
          </p:cNvCxnSpPr>
          <p:nvPr/>
        </p:nvCxnSpPr>
        <p:spPr bwMode="auto">
          <a:xfrm rot="5400000">
            <a:off x="3046413" y="1781175"/>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2" name="直接连接符 21"/>
          <p:cNvCxnSpPr>
            <a:cxnSpLocks noChangeShapeType="1"/>
          </p:cNvCxnSpPr>
          <p:nvPr/>
        </p:nvCxnSpPr>
        <p:spPr bwMode="auto">
          <a:xfrm rot="16200000" flipH="1">
            <a:off x="470694" y="3966369"/>
            <a:ext cx="2922587"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3" name="直接连接符 22"/>
          <p:cNvCxnSpPr>
            <a:cxnSpLocks noChangeShapeType="1"/>
            <a:stCxn id="6" idx="1"/>
            <a:endCxn id="6" idx="3"/>
          </p:cNvCxnSpPr>
          <p:nvPr/>
        </p:nvCxnSpPr>
        <p:spPr bwMode="auto">
          <a:xfrm rot="16200000" flipH="1">
            <a:off x="1004888" y="3967163"/>
            <a:ext cx="29352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4" name="直接连接符 23"/>
          <p:cNvCxnSpPr>
            <a:cxnSpLocks noChangeShapeType="1"/>
          </p:cNvCxnSpPr>
          <p:nvPr/>
        </p:nvCxnSpPr>
        <p:spPr bwMode="auto">
          <a:xfrm rot="16200000" flipH="1">
            <a:off x="1574800" y="3975100"/>
            <a:ext cx="29352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35" name="TextBox 24"/>
          <p:cNvSpPr txBox="1">
            <a:spLocks noChangeArrowheads="1"/>
          </p:cNvSpPr>
          <p:nvPr/>
        </p:nvSpPr>
        <p:spPr bwMode="auto">
          <a:xfrm>
            <a:off x="1128713" y="1641475"/>
            <a:ext cx="812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38936" name="TextBox 25"/>
          <p:cNvSpPr txBox="1">
            <a:spLocks noChangeArrowheads="1"/>
          </p:cNvSpPr>
          <p:nvPr/>
        </p:nvSpPr>
        <p:spPr bwMode="auto">
          <a:xfrm>
            <a:off x="682625" y="1895475"/>
            <a:ext cx="941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38937" name="TextBox 26"/>
          <p:cNvSpPr txBox="1">
            <a:spLocks noChangeArrowheads="1"/>
          </p:cNvSpPr>
          <p:nvPr/>
        </p:nvSpPr>
        <p:spPr bwMode="auto">
          <a:xfrm>
            <a:off x="374650" y="2117725"/>
            <a:ext cx="900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38938" name="TextBox 27"/>
          <p:cNvSpPr txBox="1">
            <a:spLocks noChangeArrowheads="1"/>
          </p:cNvSpPr>
          <p:nvPr/>
        </p:nvSpPr>
        <p:spPr bwMode="auto">
          <a:xfrm>
            <a:off x="22225" y="2347913"/>
            <a:ext cx="10064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38939" name="TextBox 28"/>
          <p:cNvSpPr txBox="1">
            <a:spLocks noChangeArrowheads="1"/>
          </p:cNvSpPr>
          <p:nvPr/>
        </p:nvSpPr>
        <p:spPr bwMode="auto">
          <a:xfrm>
            <a:off x="203200" y="1339850"/>
            <a:ext cx="863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38940" name="TextBox 29"/>
          <p:cNvSpPr txBox="1">
            <a:spLocks noChangeArrowheads="1"/>
          </p:cNvSpPr>
          <p:nvPr/>
        </p:nvSpPr>
        <p:spPr bwMode="auto">
          <a:xfrm>
            <a:off x="838200" y="2649538"/>
            <a:ext cx="4127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第3季度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第4季度</a:t>
            </a:r>
          </a:p>
          <a:p>
            <a:pPr eaLnBrk="1" hangingPunct="1"/>
            <a:endParaRPr lang="zh-CN" altLang="en-US" sz="1400">
              <a:ea typeface="宋体" panose="02010600030101010101" pitchFamily="2" charset="-122"/>
            </a:endParaRPr>
          </a:p>
        </p:txBody>
      </p:sp>
      <p:sp>
        <p:nvSpPr>
          <p:cNvPr id="38941" name="TextBox 30"/>
          <p:cNvSpPr txBox="1">
            <a:spLocks noChangeArrowheads="1"/>
          </p:cNvSpPr>
          <p:nvPr/>
        </p:nvSpPr>
        <p:spPr bwMode="auto">
          <a:xfrm>
            <a:off x="346075" y="5756275"/>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38942" name="TextBox 31"/>
          <p:cNvSpPr txBox="1">
            <a:spLocks noChangeArrowheads="1"/>
          </p:cNvSpPr>
          <p:nvPr/>
        </p:nvSpPr>
        <p:spPr bwMode="auto">
          <a:xfrm>
            <a:off x="990600" y="5467350"/>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38943" name="TextBox 32"/>
          <p:cNvSpPr txBox="1">
            <a:spLocks noChangeArrowheads="1"/>
          </p:cNvSpPr>
          <p:nvPr/>
        </p:nvSpPr>
        <p:spPr bwMode="auto">
          <a:xfrm>
            <a:off x="1649413" y="5991225"/>
            <a:ext cx="9223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38944" name="TextBox 33"/>
          <p:cNvSpPr txBox="1">
            <a:spLocks noChangeArrowheads="1"/>
          </p:cNvSpPr>
          <p:nvPr/>
        </p:nvSpPr>
        <p:spPr bwMode="auto">
          <a:xfrm>
            <a:off x="2400300" y="5535613"/>
            <a:ext cx="652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38945" name="TextBox 34"/>
          <p:cNvSpPr txBox="1">
            <a:spLocks noChangeArrowheads="1"/>
          </p:cNvSpPr>
          <p:nvPr/>
        </p:nvSpPr>
        <p:spPr bwMode="auto">
          <a:xfrm>
            <a:off x="3013075" y="5970588"/>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36" name="右箭头 35"/>
          <p:cNvSpPr/>
          <p:nvPr/>
        </p:nvSpPr>
        <p:spPr bwMode="auto">
          <a:xfrm>
            <a:off x="4410075" y="3460750"/>
            <a:ext cx="1222375" cy="495300"/>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lstStyle/>
          <a:p>
            <a:pPr>
              <a:defRPr/>
            </a:pPr>
            <a:endParaRPr lang="zh-CN" altLang="en-US">
              <a:solidFill>
                <a:schemeClr val="tx1"/>
              </a:solidFill>
              <a:latin typeface="Times New Roman" pitchFamily="18" charset="0"/>
              <a:ea typeface="宋体" pitchFamily="2" charset="-122"/>
            </a:endParaRPr>
          </a:p>
        </p:txBody>
      </p:sp>
      <p:sp>
        <p:nvSpPr>
          <p:cNvPr id="37" name="立方体 36"/>
          <p:cNvSpPr/>
          <p:nvPr/>
        </p:nvSpPr>
        <p:spPr bwMode="auto">
          <a:xfrm>
            <a:off x="6100763" y="1768475"/>
            <a:ext cx="2914650" cy="3665538"/>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38948" name="直接连接符 37"/>
          <p:cNvCxnSpPr>
            <a:cxnSpLocks noChangeShapeType="1"/>
          </p:cNvCxnSpPr>
          <p:nvPr/>
        </p:nvCxnSpPr>
        <p:spPr bwMode="auto">
          <a:xfrm>
            <a:off x="6108700" y="32623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49" name="直接连接符 38"/>
          <p:cNvCxnSpPr>
            <a:cxnSpLocks noChangeShapeType="1"/>
          </p:cNvCxnSpPr>
          <p:nvPr/>
        </p:nvCxnSpPr>
        <p:spPr bwMode="auto">
          <a:xfrm>
            <a:off x="6107113" y="397986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0" name="直接连接符 39"/>
          <p:cNvCxnSpPr>
            <a:cxnSpLocks noChangeShapeType="1"/>
          </p:cNvCxnSpPr>
          <p:nvPr/>
        </p:nvCxnSpPr>
        <p:spPr bwMode="auto">
          <a:xfrm>
            <a:off x="6097588" y="4695825"/>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1" name="直接连接符 42"/>
          <p:cNvCxnSpPr>
            <a:cxnSpLocks noChangeShapeType="1"/>
          </p:cNvCxnSpPr>
          <p:nvPr/>
        </p:nvCxnSpPr>
        <p:spPr bwMode="auto">
          <a:xfrm>
            <a:off x="6499225" y="2081213"/>
            <a:ext cx="2205038" cy="79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2" name="直接连接符 44"/>
          <p:cNvCxnSpPr>
            <a:cxnSpLocks noChangeShapeType="1"/>
          </p:cNvCxnSpPr>
          <p:nvPr/>
        </p:nvCxnSpPr>
        <p:spPr bwMode="auto">
          <a:xfrm rot="16200000" flipH="1">
            <a:off x="7288213" y="3511550"/>
            <a:ext cx="2871788"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3" name="直接连接符 46"/>
          <p:cNvCxnSpPr>
            <a:cxnSpLocks noChangeShapeType="1"/>
          </p:cNvCxnSpPr>
          <p:nvPr/>
        </p:nvCxnSpPr>
        <p:spPr bwMode="auto">
          <a:xfrm rot="5400000" flipH="1" flipV="1">
            <a:off x="8284368" y="2497932"/>
            <a:ext cx="760413"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4" name="直接连接符 47"/>
          <p:cNvCxnSpPr>
            <a:cxnSpLocks noChangeShapeType="1"/>
            <a:stCxn id="37" idx="4"/>
            <a:endCxn id="37" idx="5"/>
          </p:cNvCxnSpPr>
          <p:nvPr/>
        </p:nvCxnSpPr>
        <p:spPr bwMode="auto">
          <a:xfrm flipV="1">
            <a:off x="8286750" y="3236913"/>
            <a:ext cx="728663" cy="728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5" name="直接连接符 48"/>
          <p:cNvCxnSpPr>
            <a:cxnSpLocks noChangeShapeType="1"/>
          </p:cNvCxnSpPr>
          <p:nvPr/>
        </p:nvCxnSpPr>
        <p:spPr bwMode="auto">
          <a:xfrm flipV="1">
            <a:off x="8313738" y="4040188"/>
            <a:ext cx="700087"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6" name="直接连接符 49"/>
          <p:cNvCxnSpPr>
            <a:cxnSpLocks noChangeShapeType="1"/>
          </p:cNvCxnSpPr>
          <p:nvPr/>
        </p:nvCxnSpPr>
        <p:spPr bwMode="auto">
          <a:xfrm rot="5400000">
            <a:off x="6642895" y="1770856"/>
            <a:ext cx="735012"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7" name="直接连接符 50"/>
          <p:cNvCxnSpPr>
            <a:cxnSpLocks noChangeShapeType="1"/>
            <a:stCxn id="37" idx="0"/>
            <a:endCxn id="37" idx="1"/>
          </p:cNvCxnSpPr>
          <p:nvPr/>
        </p:nvCxnSpPr>
        <p:spPr bwMode="auto">
          <a:xfrm rot="-5400000" flipH="1" flipV="1">
            <a:off x="7193756" y="1767682"/>
            <a:ext cx="728663"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8" name="直接连接符 51"/>
          <p:cNvCxnSpPr>
            <a:cxnSpLocks noChangeShapeType="1"/>
          </p:cNvCxnSpPr>
          <p:nvPr/>
        </p:nvCxnSpPr>
        <p:spPr bwMode="auto">
          <a:xfrm rot="5400000">
            <a:off x="7770813" y="1779588"/>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59" name="直接连接符 52"/>
          <p:cNvCxnSpPr>
            <a:cxnSpLocks noChangeShapeType="1"/>
          </p:cNvCxnSpPr>
          <p:nvPr/>
        </p:nvCxnSpPr>
        <p:spPr bwMode="auto">
          <a:xfrm rot="16200000" flipH="1">
            <a:off x="5195094" y="3964781"/>
            <a:ext cx="2922588"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60" name="直接连接符 53"/>
          <p:cNvCxnSpPr>
            <a:cxnSpLocks noChangeShapeType="1"/>
            <a:stCxn id="37" idx="1"/>
            <a:endCxn id="37" idx="3"/>
          </p:cNvCxnSpPr>
          <p:nvPr/>
        </p:nvCxnSpPr>
        <p:spPr bwMode="auto">
          <a:xfrm rot="16200000" flipH="1">
            <a:off x="5726113" y="3965575"/>
            <a:ext cx="29352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61" name="直接连接符 54"/>
          <p:cNvCxnSpPr>
            <a:cxnSpLocks noChangeShapeType="1"/>
          </p:cNvCxnSpPr>
          <p:nvPr/>
        </p:nvCxnSpPr>
        <p:spPr bwMode="auto">
          <a:xfrm rot="16200000" flipH="1">
            <a:off x="6299200" y="3973513"/>
            <a:ext cx="29352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62" name="TextBox 55"/>
          <p:cNvSpPr txBox="1">
            <a:spLocks noChangeArrowheads="1"/>
          </p:cNvSpPr>
          <p:nvPr/>
        </p:nvSpPr>
        <p:spPr bwMode="auto">
          <a:xfrm>
            <a:off x="6176963" y="1673225"/>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我们</a:t>
            </a:r>
            <a:endParaRPr lang="zh-CN" altLang="en-US" sz="1400">
              <a:ea typeface="宋体" panose="02010600030101010101" pitchFamily="2" charset="-122"/>
            </a:endParaRPr>
          </a:p>
        </p:txBody>
      </p:sp>
      <p:sp>
        <p:nvSpPr>
          <p:cNvPr id="38963" name="TextBox 57"/>
          <p:cNvSpPr txBox="1">
            <a:spLocks noChangeArrowheads="1"/>
          </p:cNvSpPr>
          <p:nvPr/>
        </p:nvSpPr>
        <p:spPr bwMode="auto">
          <a:xfrm>
            <a:off x="5457825" y="2098675"/>
            <a:ext cx="782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加拿大</a:t>
            </a:r>
            <a:endParaRPr lang="zh-CN" altLang="en-US" sz="1400">
              <a:ea typeface="宋体" panose="02010600030101010101" pitchFamily="2" charset="-122"/>
            </a:endParaRPr>
          </a:p>
        </p:txBody>
      </p:sp>
      <p:sp>
        <p:nvSpPr>
          <p:cNvPr id="38964" name="TextBox 59"/>
          <p:cNvSpPr txBox="1">
            <a:spLocks noChangeArrowheads="1"/>
          </p:cNvSpPr>
          <p:nvPr/>
        </p:nvSpPr>
        <p:spPr bwMode="auto">
          <a:xfrm>
            <a:off x="5184775" y="1347788"/>
            <a:ext cx="10604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(国家)</a:t>
            </a:r>
            <a:endParaRPr lang="zh-CN" altLang="en-US" sz="1400">
              <a:solidFill>
                <a:srgbClr val="000066"/>
              </a:solidFill>
              <a:ea typeface="宋体" panose="02010600030101010101" pitchFamily="2" charset="-122"/>
            </a:endParaRPr>
          </a:p>
        </p:txBody>
      </p:sp>
      <p:sp>
        <p:nvSpPr>
          <p:cNvPr id="38965" name="TextBox 60"/>
          <p:cNvSpPr txBox="1">
            <a:spLocks noChangeArrowheads="1"/>
          </p:cNvSpPr>
          <p:nvPr/>
        </p:nvSpPr>
        <p:spPr bwMode="auto">
          <a:xfrm>
            <a:off x="5562600" y="2647950"/>
            <a:ext cx="4127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第3季度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第4季度</a:t>
            </a:r>
          </a:p>
          <a:p>
            <a:pPr eaLnBrk="1" hangingPunct="1"/>
            <a:endParaRPr lang="zh-CN" altLang="en-US" sz="1400">
              <a:ea typeface="宋体" panose="02010600030101010101" pitchFamily="2" charset="-122"/>
            </a:endParaRPr>
          </a:p>
        </p:txBody>
      </p:sp>
      <p:sp>
        <p:nvSpPr>
          <p:cNvPr id="38966" name="TextBox 61"/>
          <p:cNvSpPr txBox="1">
            <a:spLocks noChangeArrowheads="1"/>
          </p:cNvSpPr>
          <p:nvPr/>
        </p:nvSpPr>
        <p:spPr bwMode="auto">
          <a:xfrm>
            <a:off x="8301038" y="5480050"/>
            <a:ext cx="7016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38967" name="TextBox 62"/>
          <p:cNvSpPr txBox="1">
            <a:spLocks noChangeArrowheads="1"/>
          </p:cNvSpPr>
          <p:nvPr/>
        </p:nvSpPr>
        <p:spPr bwMode="auto">
          <a:xfrm>
            <a:off x="5715000" y="5465763"/>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38968" name="TextBox 63"/>
          <p:cNvSpPr txBox="1">
            <a:spLocks noChangeArrowheads="1"/>
          </p:cNvSpPr>
          <p:nvPr/>
        </p:nvSpPr>
        <p:spPr bwMode="auto">
          <a:xfrm>
            <a:off x="6373813" y="5989638"/>
            <a:ext cx="922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38969" name="TextBox 64"/>
          <p:cNvSpPr txBox="1">
            <a:spLocks noChangeArrowheads="1"/>
          </p:cNvSpPr>
          <p:nvPr/>
        </p:nvSpPr>
        <p:spPr bwMode="auto">
          <a:xfrm>
            <a:off x="7124700" y="5535613"/>
            <a:ext cx="6524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38970" name="TextBox 65"/>
          <p:cNvSpPr txBox="1">
            <a:spLocks noChangeArrowheads="1"/>
          </p:cNvSpPr>
          <p:nvPr/>
        </p:nvSpPr>
        <p:spPr bwMode="auto">
          <a:xfrm>
            <a:off x="7737475" y="5969000"/>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38971" name="TextBox 72"/>
          <p:cNvSpPr txBox="1">
            <a:spLocks noChangeArrowheads="1"/>
          </p:cNvSpPr>
          <p:nvPr/>
        </p:nvSpPr>
        <p:spPr bwMode="auto">
          <a:xfrm>
            <a:off x="14288" y="3543300"/>
            <a:ext cx="10017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(处所)</a:t>
            </a:r>
            <a:endParaRPr lang="zh-CN" altLang="en-US" sz="1400">
              <a:solidFill>
                <a:srgbClr val="000066"/>
              </a:solidFill>
              <a:ea typeface="宋体" panose="02010600030101010101" pitchFamily="2" charset="-122"/>
            </a:endParaRPr>
          </a:p>
        </p:txBody>
      </p:sp>
      <p:sp>
        <p:nvSpPr>
          <p:cNvPr id="38972" name="TextBox 73"/>
          <p:cNvSpPr txBox="1">
            <a:spLocks noChangeArrowheads="1"/>
          </p:cNvSpPr>
          <p:nvPr/>
        </p:nvSpPr>
        <p:spPr bwMode="auto">
          <a:xfrm>
            <a:off x="4730750" y="5148263"/>
            <a:ext cx="10017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(处所)</a:t>
            </a:r>
            <a:endParaRPr lang="zh-CN" altLang="en-US" sz="1400">
              <a:solidFill>
                <a:srgbClr val="000066"/>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90513"/>
            <a:ext cx="8326438" cy="565150"/>
          </a:xfrm>
        </p:spPr>
        <p:txBody>
          <a:bodyPr/>
          <a:lstStyle/>
          <a:p>
            <a:pPr eaLnBrk="1" hangingPunct="1"/>
            <a:r>
              <a:rPr lang="en-US" altLang="zh-CN" smtClean="0">
                <a:ea typeface="宋体" panose="02010600030101010101" pitchFamily="2" charset="-122"/>
              </a:rPr>
              <a:t>典型的 olap 操作--向下钻取</a:t>
            </a:r>
          </a:p>
        </p:txBody>
      </p:sp>
      <p:sp>
        <p:nvSpPr>
          <p:cNvPr id="39939" name="TextBox 4"/>
          <p:cNvSpPr txBox="1">
            <a:spLocks noChangeArrowheads="1"/>
          </p:cNvSpPr>
          <p:nvPr/>
        </p:nvSpPr>
        <p:spPr bwMode="auto">
          <a:xfrm>
            <a:off x="4303713" y="2500313"/>
            <a:ext cx="13970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600">
                <a:solidFill>
                  <a:srgbClr val="0070C0"/>
                </a:solidFill>
                <a:ea typeface="宋体" panose="02010600030101010101" pitchFamily="2" charset="-122"/>
              </a:rPr>
              <a:t>向下钻取</a:t>
            </a:r>
          </a:p>
          <a:p>
            <a:pPr eaLnBrk="1" hangingPunct="1"/>
            <a:r>
              <a:rPr lang="en-US" altLang="zh-CN" sz="1600">
                <a:ea typeface="宋体" panose="02010600030101010101" pitchFamily="2" charset="-122"/>
              </a:rPr>
              <a:t>准时</a:t>
            </a:r>
          </a:p>
          <a:p>
            <a:pPr eaLnBrk="1" hangingPunct="1"/>
            <a:r>
              <a:rPr lang="en-US" altLang="zh-CN" sz="1600">
                <a:ea typeface="宋体" panose="02010600030101010101" pitchFamily="2" charset="-122"/>
              </a:rPr>
              <a:t>(从宿舍</a:t>
            </a:r>
          </a:p>
          <a:p>
            <a:pPr eaLnBrk="1" hangingPunct="1"/>
            <a:r>
              <a:rPr lang="en-US" altLang="zh-CN" sz="1600">
                <a:ea typeface="宋体" panose="02010600030101010101" pitchFamily="2" charset="-122"/>
              </a:rPr>
              <a:t>至几个月)</a:t>
            </a:r>
            <a:endParaRPr lang="zh-CN" altLang="en-US" sz="1600">
              <a:ea typeface="宋体" panose="02010600030101010101" pitchFamily="2" charset="-122"/>
            </a:endParaRPr>
          </a:p>
        </p:txBody>
      </p:sp>
      <p:sp>
        <p:nvSpPr>
          <p:cNvPr id="6" name="立方体 5"/>
          <p:cNvSpPr/>
          <p:nvPr/>
        </p:nvSpPr>
        <p:spPr bwMode="auto">
          <a:xfrm>
            <a:off x="1376363" y="1768475"/>
            <a:ext cx="2922587" cy="3667125"/>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39941" name="直接连接符 6"/>
          <p:cNvCxnSpPr>
            <a:cxnSpLocks noChangeShapeType="1"/>
          </p:cNvCxnSpPr>
          <p:nvPr/>
        </p:nvCxnSpPr>
        <p:spPr bwMode="auto">
          <a:xfrm>
            <a:off x="1384300" y="326390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2" name="直接连接符 7"/>
          <p:cNvCxnSpPr>
            <a:cxnSpLocks noChangeShapeType="1"/>
          </p:cNvCxnSpPr>
          <p:nvPr/>
        </p:nvCxnSpPr>
        <p:spPr bwMode="auto">
          <a:xfrm>
            <a:off x="1382713" y="39814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3" name="直接连接符 8"/>
          <p:cNvCxnSpPr>
            <a:cxnSpLocks noChangeShapeType="1"/>
          </p:cNvCxnSpPr>
          <p:nvPr/>
        </p:nvCxnSpPr>
        <p:spPr bwMode="auto">
          <a:xfrm>
            <a:off x="1373188" y="46974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4" name="直接连接符 9"/>
          <p:cNvCxnSpPr>
            <a:cxnSpLocks noChangeShapeType="1"/>
          </p:cNvCxnSpPr>
          <p:nvPr/>
        </p:nvCxnSpPr>
        <p:spPr bwMode="auto">
          <a:xfrm>
            <a:off x="1581150" y="2281238"/>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5" name="直接连接符 10"/>
          <p:cNvCxnSpPr>
            <a:cxnSpLocks noChangeShapeType="1"/>
          </p:cNvCxnSpPr>
          <p:nvPr/>
        </p:nvCxnSpPr>
        <p:spPr bwMode="auto">
          <a:xfrm>
            <a:off x="1946275" y="1920875"/>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6" name="直接连接符 11"/>
          <p:cNvCxnSpPr>
            <a:cxnSpLocks noChangeShapeType="1"/>
          </p:cNvCxnSpPr>
          <p:nvPr/>
        </p:nvCxnSpPr>
        <p:spPr bwMode="auto">
          <a:xfrm>
            <a:off x="1774825" y="2082800"/>
            <a:ext cx="2205038"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7" name="直接连接符 12"/>
          <p:cNvCxnSpPr>
            <a:cxnSpLocks noChangeShapeType="1"/>
          </p:cNvCxnSpPr>
          <p:nvPr/>
        </p:nvCxnSpPr>
        <p:spPr bwMode="auto">
          <a:xfrm rot="16200000" flipH="1">
            <a:off x="2310606" y="3747295"/>
            <a:ext cx="2949575" cy="17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8" name="直接连接符 13"/>
          <p:cNvCxnSpPr>
            <a:cxnSpLocks noChangeShapeType="1"/>
          </p:cNvCxnSpPr>
          <p:nvPr/>
        </p:nvCxnSpPr>
        <p:spPr bwMode="auto">
          <a:xfrm rot="16200000" flipH="1">
            <a:off x="2563813" y="3513138"/>
            <a:ext cx="2871787"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49" name="直接连接符 14"/>
          <p:cNvCxnSpPr>
            <a:cxnSpLocks noChangeShapeType="1"/>
          </p:cNvCxnSpPr>
          <p:nvPr/>
        </p:nvCxnSpPr>
        <p:spPr bwMode="auto">
          <a:xfrm rot="16200000" flipH="1">
            <a:off x="2722562" y="3362326"/>
            <a:ext cx="2887663" cy="428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0" name="直接连接符 15"/>
          <p:cNvCxnSpPr>
            <a:cxnSpLocks noChangeShapeType="1"/>
          </p:cNvCxnSpPr>
          <p:nvPr/>
        </p:nvCxnSpPr>
        <p:spPr bwMode="auto">
          <a:xfrm rot="5400000" flipH="1" flipV="1">
            <a:off x="3559969" y="2499519"/>
            <a:ext cx="760412"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1" name="直接连接符 16"/>
          <p:cNvCxnSpPr>
            <a:cxnSpLocks noChangeShapeType="1"/>
            <a:stCxn id="6" idx="4"/>
            <a:endCxn id="6" idx="5"/>
          </p:cNvCxnSpPr>
          <p:nvPr/>
        </p:nvCxnSpPr>
        <p:spPr bwMode="auto">
          <a:xfrm flipV="1">
            <a:off x="3567113" y="3236913"/>
            <a:ext cx="731837"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2" name="直接连接符 17"/>
          <p:cNvCxnSpPr>
            <a:cxnSpLocks noChangeShapeType="1"/>
          </p:cNvCxnSpPr>
          <p:nvPr/>
        </p:nvCxnSpPr>
        <p:spPr bwMode="auto">
          <a:xfrm flipV="1">
            <a:off x="3589338" y="4041775"/>
            <a:ext cx="700087"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3" name="直接连接符 18"/>
          <p:cNvCxnSpPr>
            <a:cxnSpLocks noChangeShapeType="1"/>
          </p:cNvCxnSpPr>
          <p:nvPr/>
        </p:nvCxnSpPr>
        <p:spPr bwMode="auto">
          <a:xfrm rot="5400000">
            <a:off x="1918494" y="1772444"/>
            <a:ext cx="735013"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4" name="直接连接符 19"/>
          <p:cNvCxnSpPr>
            <a:cxnSpLocks noChangeShapeType="1"/>
            <a:stCxn id="6" idx="0"/>
            <a:endCxn id="6" idx="1"/>
          </p:cNvCxnSpPr>
          <p:nvPr/>
        </p:nvCxnSpPr>
        <p:spPr bwMode="auto">
          <a:xfrm rot="-5400000" flipH="1" flipV="1">
            <a:off x="2470944" y="1769269"/>
            <a:ext cx="731838"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5" name="直接连接符 20"/>
          <p:cNvCxnSpPr>
            <a:cxnSpLocks noChangeShapeType="1"/>
          </p:cNvCxnSpPr>
          <p:nvPr/>
        </p:nvCxnSpPr>
        <p:spPr bwMode="auto">
          <a:xfrm rot="5400000">
            <a:off x="3046413" y="1781175"/>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6" name="直接连接符 21"/>
          <p:cNvCxnSpPr>
            <a:cxnSpLocks noChangeShapeType="1"/>
          </p:cNvCxnSpPr>
          <p:nvPr/>
        </p:nvCxnSpPr>
        <p:spPr bwMode="auto">
          <a:xfrm rot="16200000" flipH="1">
            <a:off x="470694" y="3966369"/>
            <a:ext cx="2922587"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7" name="直接连接符 22"/>
          <p:cNvCxnSpPr>
            <a:cxnSpLocks noChangeShapeType="1"/>
            <a:stCxn id="6" idx="1"/>
            <a:endCxn id="6" idx="3"/>
          </p:cNvCxnSpPr>
          <p:nvPr/>
        </p:nvCxnSpPr>
        <p:spPr bwMode="auto">
          <a:xfrm rot="16200000" flipH="1">
            <a:off x="1004888" y="3967163"/>
            <a:ext cx="29352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8" name="直接连接符 23"/>
          <p:cNvCxnSpPr>
            <a:cxnSpLocks noChangeShapeType="1"/>
          </p:cNvCxnSpPr>
          <p:nvPr/>
        </p:nvCxnSpPr>
        <p:spPr bwMode="auto">
          <a:xfrm rot="16200000" flipH="1">
            <a:off x="1574800" y="3975100"/>
            <a:ext cx="29352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959" name="TextBox 24"/>
          <p:cNvSpPr txBox="1">
            <a:spLocks noChangeArrowheads="1"/>
          </p:cNvSpPr>
          <p:nvPr/>
        </p:nvSpPr>
        <p:spPr bwMode="auto">
          <a:xfrm>
            <a:off x="1128713" y="1641475"/>
            <a:ext cx="812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39960" name="TextBox 25"/>
          <p:cNvSpPr txBox="1">
            <a:spLocks noChangeArrowheads="1"/>
          </p:cNvSpPr>
          <p:nvPr/>
        </p:nvSpPr>
        <p:spPr bwMode="auto">
          <a:xfrm>
            <a:off x="682625" y="1895475"/>
            <a:ext cx="941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39961" name="TextBox 26"/>
          <p:cNvSpPr txBox="1">
            <a:spLocks noChangeArrowheads="1"/>
          </p:cNvSpPr>
          <p:nvPr/>
        </p:nvSpPr>
        <p:spPr bwMode="auto">
          <a:xfrm>
            <a:off x="374650" y="2117725"/>
            <a:ext cx="900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39962" name="TextBox 27"/>
          <p:cNvSpPr txBox="1">
            <a:spLocks noChangeArrowheads="1"/>
          </p:cNvSpPr>
          <p:nvPr/>
        </p:nvSpPr>
        <p:spPr bwMode="auto">
          <a:xfrm>
            <a:off x="22225" y="2347913"/>
            <a:ext cx="10064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39963" name="TextBox 28"/>
          <p:cNvSpPr txBox="1">
            <a:spLocks noChangeArrowheads="1"/>
          </p:cNvSpPr>
          <p:nvPr/>
        </p:nvSpPr>
        <p:spPr bwMode="auto">
          <a:xfrm>
            <a:off x="203200" y="1339850"/>
            <a:ext cx="863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39964" name="TextBox 29"/>
          <p:cNvSpPr txBox="1">
            <a:spLocks noChangeArrowheads="1"/>
          </p:cNvSpPr>
          <p:nvPr/>
        </p:nvSpPr>
        <p:spPr bwMode="auto">
          <a:xfrm>
            <a:off x="838200" y="2649538"/>
            <a:ext cx="4127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第3季度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第4季度</a:t>
            </a:r>
          </a:p>
          <a:p>
            <a:pPr eaLnBrk="1" hangingPunct="1"/>
            <a:endParaRPr lang="zh-CN" altLang="en-US" sz="1400">
              <a:ea typeface="宋体" panose="02010600030101010101" pitchFamily="2" charset="-122"/>
            </a:endParaRPr>
          </a:p>
        </p:txBody>
      </p:sp>
      <p:sp>
        <p:nvSpPr>
          <p:cNvPr id="39965" name="TextBox 30"/>
          <p:cNvSpPr txBox="1">
            <a:spLocks noChangeArrowheads="1"/>
          </p:cNvSpPr>
          <p:nvPr/>
        </p:nvSpPr>
        <p:spPr bwMode="auto">
          <a:xfrm>
            <a:off x="346075" y="5756275"/>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39966" name="TextBox 31"/>
          <p:cNvSpPr txBox="1">
            <a:spLocks noChangeArrowheads="1"/>
          </p:cNvSpPr>
          <p:nvPr/>
        </p:nvSpPr>
        <p:spPr bwMode="auto">
          <a:xfrm>
            <a:off x="990600" y="5467350"/>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39967" name="TextBox 32"/>
          <p:cNvSpPr txBox="1">
            <a:spLocks noChangeArrowheads="1"/>
          </p:cNvSpPr>
          <p:nvPr/>
        </p:nvSpPr>
        <p:spPr bwMode="auto">
          <a:xfrm>
            <a:off x="1649413" y="5991225"/>
            <a:ext cx="9223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39968" name="TextBox 33"/>
          <p:cNvSpPr txBox="1">
            <a:spLocks noChangeArrowheads="1"/>
          </p:cNvSpPr>
          <p:nvPr/>
        </p:nvSpPr>
        <p:spPr bwMode="auto">
          <a:xfrm>
            <a:off x="2400300" y="5535613"/>
            <a:ext cx="652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39969" name="TextBox 34"/>
          <p:cNvSpPr txBox="1">
            <a:spLocks noChangeArrowheads="1"/>
          </p:cNvSpPr>
          <p:nvPr/>
        </p:nvSpPr>
        <p:spPr bwMode="auto">
          <a:xfrm>
            <a:off x="3013075" y="5970588"/>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36" name="右箭头 35"/>
          <p:cNvSpPr/>
          <p:nvPr/>
        </p:nvSpPr>
        <p:spPr bwMode="auto">
          <a:xfrm>
            <a:off x="4400550" y="3683000"/>
            <a:ext cx="1222375" cy="495300"/>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lstStyle/>
          <a:p>
            <a:pPr>
              <a:defRPr/>
            </a:pPr>
            <a:endParaRPr lang="zh-CN" altLang="en-US">
              <a:solidFill>
                <a:schemeClr val="tx1"/>
              </a:solidFill>
              <a:latin typeface="Times New Roman" pitchFamily="18" charset="0"/>
              <a:ea typeface="宋体" pitchFamily="2" charset="-122"/>
            </a:endParaRPr>
          </a:p>
        </p:txBody>
      </p:sp>
      <p:sp>
        <p:nvSpPr>
          <p:cNvPr id="37" name="立方体 36"/>
          <p:cNvSpPr/>
          <p:nvPr/>
        </p:nvSpPr>
        <p:spPr bwMode="auto">
          <a:xfrm>
            <a:off x="6100763" y="1768475"/>
            <a:ext cx="2914650" cy="3665538"/>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39972" name="直接连接符 37"/>
          <p:cNvCxnSpPr>
            <a:cxnSpLocks noChangeShapeType="1"/>
          </p:cNvCxnSpPr>
          <p:nvPr/>
        </p:nvCxnSpPr>
        <p:spPr bwMode="auto">
          <a:xfrm>
            <a:off x="6108700" y="32623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3" name="直接连接符 38"/>
          <p:cNvCxnSpPr>
            <a:cxnSpLocks noChangeShapeType="1"/>
          </p:cNvCxnSpPr>
          <p:nvPr/>
        </p:nvCxnSpPr>
        <p:spPr bwMode="auto">
          <a:xfrm>
            <a:off x="6107113" y="397986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4" name="直接连接符 39"/>
          <p:cNvCxnSpPr>
            <a:cxnSpLocks noChangeShapeType="1"/>
          </p:cNvCxnSpPr>
          <p:nvPr/>
        </p:nvCxnSpPr>
        <p:spPr bwMode="auto">
          <a:xfrm>
            <a:off x="6097588" y="4695825"/>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5" name="直接连接符 42"/>
          <p:cNvCxnSpPr>
            <a:cxnSpLocks noChangeShapeType="1"/>
          </p:cNvCxnSpPr>
          <p:nvPr/>
        </p:nvCxnSpPr>
        <p:spPr bwMode="auto">
          <a:xfrm>
            <a:off x="6499225" y="2081213"/>
            <a:ext cx="2205038" cy="79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6" name="直接连接符 44"/>
          <p:cNvCxnSpPr>
            <a:cxnSpLocks noChangeShapeType="1"/>
          </p:cNvCxnSpPr>
          <p:nvPr/>
        </p:nvCxnSpPr>
        <p:spPr bwMode="auto">
          <a:xfrm rot="16200000" flipH="1">
            <a:off x="7288213" y="3511550"/>
            <a:ext cx="2871788"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7" name="直接连接符 46"/>
          <p:cNvCxnSpPr>
            <a:cxnSpLocks noChangeShapeType="1"/>
          </p:cNvCxnSpPr>
          <p:nvPr/>
        </p:nvCxnSpPr>
        <p:spPr bwMode="auto">
          <a:xfrm rot="5400000" flipH="1" flipV="1">
            <a:off x="8284368" y="2497932"/>
            <a:ext cx="760413"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8" name="直接连接符 47"/>
          <p:cNvCxnSpPr>
            <a:cxnSpLocks noChangeShapeType="1"/>
            <a:stCxn id="37" idx="4"/>
            <a:endCxn id="37" idx="5"/>
          </p:cNvCxnSpPr>
          <p:nvPr/>
        </p:nvCxnSpPr>
        <p:spPr bwMode="auto">
          <a:xfrm flipV="1">
            <a:off x="8286750" y="3236913"/>
            <a:ext cx="728663" cy="728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79" name="直接连接符 48"/>
          <p:cNvCxnSpPr>
            <a:cxnSpLocks noChangeShapeType="1"/>
          </p:cNvCxnSpPr>
          <p:nvPr/>
        </p:nvCxnSpPr>
        <p:spPr bwMode="auto">
          <a:xfrm flipV="1">
            <a:off x="8313738" y="4040188"/>
            <a:ext cx="700087"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0" name="直接连接符 49"/>
          <p:cNvCxnSpPr>
            <a:cxnSpLocks noChangeShapeType="1"/>
          </p:cNvCxnSpPr>
          <p:nvPr/>
        </p:nvCxnSpPr>
        <p:spPr bwMode="auto">
          <a:xfrm rot="5400000">
            <a:off x="6642895" y="1770856"/>
            <a:ext cx="735012"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1" name="直接连接符 50"/>
          <p:cNvCxnSpPr>
            <a:cxnSpLocks noChangeShapeType="1"/>
            <a:stCxn id="37" idx="0"/>
            <a:endCxn id="37" idx="1"/>
          </p:cNvCxnSpPr>
          <p:nvPr/>
        </p:nvCxnSpPr>
        <p:spPr bwMode="auto">
          <a:xfrm rot="-5400000" flipH="1" flipV="1">
            <a:off x="7193756" y="1767682"/>
            <a:ext cx="728663"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2" name="直接连接符 51"/>
          <p:cNvCxnSpPr>
            <a:cxnSpLocks noChangeShapeType="1"/>
          </p:cNvCxnSpPr>
          <p:nvPr/>
        </p:nvCxnSpPr>
        <p:spPr bwMode="auto">
          <a:xfrm rot="5400000">
            <a:off x="7770813" y="1779588"/>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3" name="直接连接符 52"/>
          <p:cNvCxnSpPr>
            <a:cxnSpLocks noChangeShapeType="1"/>
          </p:cNvCxnSpPr>
          <p:nvPr/>
        </p:nvCxnSpPr>
        <p:spPr bwMode="auto">
          <a:xfrm rot="16200000" flipH="1">
            <a:off x="5195094" y="3964781"/>
            <a:ext cx="2922588"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4" name="直接连接符 53"/>
          <p:cNvCxnSpPr>
            <a:cxnSpLocks noChangeShapeType="1"/>
            <a:stCxn id="37" idx="1"/>
            <a:endCxn id="37" idx="3"/>
          </p:cNvCxnSpPr>
          <p:nvPr/>
        </p:nvCxnSpPr>
        <p:spPr bwMode="auto">
          <a:xfrm rot="16200000" flipH="1">
            <a:off x="5726113" y="3965575"/>
            <a:ext cx="29352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85" name="直接连接符 54"/>
          <p:cNvCxnSpPr>
            <a:cxnSpLocks noChangeShapeType="1"/>
          </p:cNvCxnSpPr>
          <p:nvPr/>
        </p:nvCxnSpPr>
        <p:spPr bwMode="auto">
          <a:xfrm rot="16200000" flipH="1">
            <a:off x="6299200" y="3973513"/>
            <a:ext cx="29352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986" name="TextBox 59"/>
          <p:cNvSpPr txBox="1">
            <a:spLocks noChangeArrowheads="1"/>
          </p:cNvSpPr>
          <p:nvPr/>
        </p:nvSpPr>
        <p:spPr bwMode="auto">
          <a:xfrm>
            <a:off x="5184775" y="1262063"/>
            <a:ext cx="8620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39987" name="TextBox 60"/>
          <p:cNvSpPr txBox="1">
            <a:spLocks noChangeArrowheads="1"/>
          </p:cNvSpPr>
          <p:nvPr/>
        </p:nvSpPr>
        <p:spPr bwMode="auto">
          <a:xfrm>
            <a:off x="5545138" y="2417763"/>
            <a:ext cx="5334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1月</a:t>
            </a:r>
          </a:p>
          <a:p>
            <a:pPr eaLnBrk="1" hangingPunct="1"/>
            <a:r>
              <a:rPr lang="en-US" altLang="zh-CN" sz="1400">
                <a:ea typeface="宋体" panose="02010600030101010101" pitchFamily="2" charset="-122"/>
              </a:rPr>
              <a:t>2月</a:t>
            </a:r>
          </a:p>
          <a:p>
            <a:pPr eaLnBrk="1" hangingPunct="1"/>
            <a:r>
              <a:rPr lang="en-US" altLang="zh-CN" sz="1400">
                <a:ea typeface="宋体" panose="02010600030101010101" pitchFamily="2" charset="-122"/>
              </a:rPr>
              <a:t>三月</a:t>
            </a:r>
          </a:p>
          <a:p>
            <a:pPr eaLnBrk="1" hangingPunct="1"/>
            <a:r>
              <a:rPr lang="en-US" altLang="zh-CN" sz="1400">
                <a:ea typeface="宋体" panose="02010600030101010101" pitchFamily="2" charset="-122"/>
              </a:rPr>
              <a:t>四月</a:t>
            </a:r>
          </a:p>
          <a:p>
            <a:pPr eaLnBrk="1" hangingPunct="1"/>
            <a:r>
              <a:rPr lang="en-US" altLang="zh-CN" sz="1400">
                <a:ea typeface="宋体" panose="02010600030101010101" pitchFamily="2" charset="-122"/>
              </a:rPr>
              <a:t>可能</a:t>
            </a:r>
          </a:p>
          <a:p>
            <a:pPr eaLnBrk="1" hangingPunct="1"/>
            <a:r>
              <a:rPr lang="en-US" altLang="zh-CN" sz="1400">
                <a:ea typeface="宋体" panose="02010600030101010101" pitchFamily="2" charset="-122"/>
              </a:rPr>
              <a:t>君</a:t>
            </a:r>
          </a:p>
          <a:p>
            <a:pPr eaLnBrk="1" hangingPunct="1"/>
            <a:r>
              <a:rPr lang="en-US" altLang="zh-CN" sz="1400">
                <a:ea typeface="宋体" panose="02010600030101010101" pitchFamily="2" charset="-122"/>
              </a:rPr>
              <a:t>七月</a:t>
            </a:r>
          </a:p>
          <a:p>
            <a:pPr eaLnBrk="1" hangingPunct="1"/>
            <a:r>
              <a:rPr lang="en-US" altLang="zh-CN" sz="1400">
                <a:ea typeface="宋体" panose="02010600030101010101" pitchFamily="2" charset="-122"/>
              </a:rPr>
              <a:t>八月</a:t>
            </a:r>
          </a:p>
          <a:p>
            <a:pPr eaLnBrk="1" hangingPunct="1"/>
            <a:r>
              <a:rPr lang="en-US" altLang="zh-CN" sz="1400">
                <a:ea typeface="宋体" panose="02010600030101010101" pitchFamily="2" charset="-122"/>
              </a:rPr>
              <a:t>九月</a:t>
            </a:r>
          </a:p>
          <a:p>
            <a:pPr eaLnBrk="1" hangingPunct="1"/>
            <a:r>
              <a:rPr lang="en-US" altLang="zh-CN" sz="1400">
                <a:ea typeface="宋体" panose="02010600030101010101" pitchFamily="2" charset="-122"/>
              </a:rPr>
              <a:t>10月</a:t>
            </a:r>
          </a:p>
          <a:p>
            <a:pPr eaLnBrk="1" hangingPunct="1"/>
            <a:r>
              <a:rPr lang="en-US" altLang="zh-CN" sz="1400">
                <a:ea typeface="宋体" panose="02010600030101010101" pitchFamily="2" charset="-122"/>
              </a:rPr>
              <a:t>11 月</a:t>
            </a:r>
          </a:p>
          <a:p>
            <a:pPr eaLnBrk="1" hangingPunct="1"/>
            <a:r>
              <a:rPr lang="en-US" altLang="zh-CN" sz="1400">
                <a:ea typeface="宋体" panose="02010600030101010101" pitchFamily="2" charset="-122"/>
              </a:rPr>
              <a:t>12 月</a:t>
            </a:r>
          </a:p>
          <a:p>
            <a:pPr eaLnBrk="1" hangingPunct="1"/>
            <a:endParaRPr lang="zh-CN" altLang="en-US" sz="1400">
              <a:ea typeface="宋体" panose="02010600030101010101" pitchFamily="2" charset="-122"/>
            </a:endParaRPr>
          </a:p>
        </p:txBody>
      </p:sp>
      <p:sp>
        <p:nvSpPr>
          <p:cNvPr id="39988" name="TextBox 61"/>
          <p:cNvSpPr txBox="1">
            <a:spLocks noChangeArrowheads="1"/>
          </p:cNvSpPr>
          <p:nvPr/>
        </p:nvSpPr>
        <p:spPr bwMode="auto">
          <a:xfrm>
            <a:off x="8326438" y="5480050"/>
            <a:ext cx="7016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39989" name="TextBox 62"/>
          <p:cNvSpPr txBox="1">
            <a:spLocks noChangeArrowheads="1"/>
          </p:cNvSpPr>
          <p:nvPr/>
        </p:nvSpPr>
        <p:spPr bwMode="auto">
          <a:xfrm>
            <a:off x="5715000" y="5465763"/>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39990" name="TextBox 63"/>
          <p:cNvSpPr txBox="1">
            <a:spLocks noChangeArrowheads="1"/>
          </p:cNvSpPr>
          <p:nvPr/>
        </p:nvSpPr>
        <p:spPr bwMode="auto">
          <a:xfrm>
            <a:off x="6373813" y="5989638"/>
            <a:ext cx="922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39991" name="TextBox 64"/>
          <p:cNvSpPr txBox="1">
            <a:spLocks noChangeArrowheads="1"/>
          </p:cNvSpPr>
          <p:nvPr/>
        </p:nvSpPr>
        <p:spPr bwMode="auto">
          <a:xfrm>
            <a:off x="7124700" y="5535613"/>
            <a:ext cx="6524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39992" name="TextBox 65"/>
          <p:cNvSpPr txBox="1">
            <a:spLocks noChangeArrowheads="1"/>
          </p:cNvSpPr>
          <p:nvPr/>
        </p:nvSpPr>
        <p:spPr bwMode="auto">
          <a:xfrm>
            <a:off x="7737475" y="5969000"/>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39993" name="TextBox 66"/>
          <p:cNvSpPr txBox="1">
            <a:spLocks noChangeArrowheads="1"/>
          </p:cNvSpPr>
          <p:nvPr/>
        </p:nvSpPr>
        <p:spPr bwMode="auto">
          <a:xfrm>
            <a:off x="5972175" y="1503363"/>
            <a:ext cx="812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39994" name="TextBox 67"/>
          <p:cNvSpPr txBox="1">
            <a:spLocks noChangeArrowheads="1"/>
          </p:cNvSpPr>
          <p:nvPr/>
        </p:nvSpPr>
        <p:spPr bwMode="auto">
          <a:xfrm>
            <a:off x="5662613" y="1757363"/>
            <a:ext cx="94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39995" name="TextBox 68"/>
          <p:cNvSpPr txBox="1">
            <a:spLocks noChangeArrowheads="1"/>
          </p:cNvSpPr>
          <p:nvPr/>
        </p:nvSpPr>
        <p:spPr bwMode="auto">
          <a:xfrm>
            <a:off x="5440363" y="1987550"/>
            <a:ext cx="900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39996" name="TextBox 69"/>
          <p:cNvSpPr txBox="1">
            <a:spLocks noChangeArrowheads="1"/>
          </p:cNvSpPr>
          <p:nvPr/>
        </p:nvSpPr>
        <p:spPr bwMode="auto">
          <a:xfrm>
            <a:off x="5097463" y="2209800"/>
            <a:ext cx="10064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cxnSp>
        <p:nvCxnSpPr>
          <p:cNvPr id="39997" name="直接连接符 70"/>
          <p:cNvCxnSpPr>
            <a:cxnSpLocks noChangeShapeType="1"/>
          </p:cNvCxnSpPr>
          <p:nvPr/>
        </p:nvCxnSpPr>
        <p:spPr bwMode="auto">
          <a:xfrm>
            <a:off x="6305550" y="2289175"/>
            <a:ext cx="2205038"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98" name="直接连接符 71"/>
          <p:cNvCxnSpPr>
            <a:cxnSpLocks noChangeShapeType="1"/>
          </p:cNvCxnSpPr>
          <p:nvPr/>
        </p:nvCxnSpPr>
        <p:spPr bwMode="auto">
          <a:xfrm>
            <a:off x="6670675" y="1928813"/>
            <a:ext cx="2205038" cy="79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99" name="直接连接符 72"/>
          <p:cNvCxnSpPr>
            <a:cxnSpLocks noChangeShapeType="1"/>
          </p:cNvCxnSpPr>
          <p:nvPr/>
        </p:nvCxnSpPr>
        <p:spPr bwMode="auto">
          <a:xfrm rot="16200000" flipH="1">
            <a:off x="7035800" y="3754438"/>
            <a:ext cx="2947988" cy="17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0" name="直接连接符 73"/>
          <p:cNvCxnSpPr>
            <a:cxnSpLocks noChangeShapeType="1"/>
          </p:cNvCxnSpPr>
          <p:nvPr/>
        </p:nvCxnSpPr>
        <p:spPr bwMode="auto">
          <a:xfrm rot="16200000" flipH="1">
            <a:off x="7446169" y="3369469"/>
            <a:ext cx="2889250" cy="428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001" name="TextBox 74"/>
          <p:cNvSpPr txBox="1">
            <a:spLocks noChangeArrowheads="1"/>
          </p:cNvSpPr>
          <p:nvPr/>
        </p:nvSpPr>
        <p:spPr bwMode="auto">
          <a:xfrm>
            <a:off x="14288" y="3543300"/>
            <a:ext cx="10017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(处所)</a:t>
            </a:r>
            <a:endParaRPr lang="zh-CN" altLang="en-US" sz="1400">
              <a:solidFill>
                <a:srgbClr val="000066"/>
              </a:solidFill>
              <a:ea typeface="宋体" panose="02010600030101010101" pitchFamily="2" charset="-122"/>
            </a:endParaRPr>
          </a:p>
        </p:txBody>
      </p:sp>
      <p:sp>
        <p:nvSpPr>
          <p:cNvPr id="40002" name="TextBox 75"/>
          <p:cNvSpPr txBox="1">
            <a:spLocks noChangeArrowheads="1"/>
          </p:cNvSpPr>
          <p:nvPr/>
        </p:nvSpPr>
        <p:spPr bwMode="auto">
          <a:xfrm>
            <a:off x="4592638" y="5089525"/>
            <a:ext cx="8715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(月)</a:t>
            </a:r>
            <a:endParaRPr lang="zh-CN" altLang="en-US" sz="1400">
              <a:solidFill>
                <a:srgbClr val="000066"/>
              </a:solidFill>
              <a:ea typeface="宋体" panose="02010600030101010101" pitchFamily="2" charset="-122"/>
            </a:endParaRPr>
          </a:p>
        </p:txBody>
      </p:sp>
      <p:cxnSp>
        <p:nvCxnSpPr>
          <p:cNvPr id="40003" name="直接连接符 76"/>
          <p:cNvCxnSpPr>
            <a:cxnSpLocks noChangeShapeType="1"/>
          </p:cNvCxnSpPr>
          <p:nvPr/>
        </p:nvCxnSpPr>
        <p:spPr bwMode="auto">
          <a:xfrm>
            <a:off x="6089650" y="27749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4" name="直接连接符 77"/>
          <p:cNvCxnSpPr>
            <a:cxnSpLocks noChangeShapeType="1"/>
          </p:cNvCxnSpPr>
          <p:nvPr/>
        </p:nvCxnSpPr>
        <p:spPr bwMode="auto">
          <a:xfrm>
            <a:off x="6088063" y="3490913"/>
            <a:ext cx="218916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5" name="直接连接符 78"/>
          <p:cNvCxnSpPr>
            <a:cxnSpLocks noChangeShapeType="1"/>
          </p:cNvCxnSpPr>
          <p:nvPr/>
        </p:nvCxnSpPr>
        <p:spPr bwMode="auto">
          <a:xfrm>
            <a:off x="6078538" y="4206875"/>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6" name="直接连接符 79"/>
          <p:cNvCxnSpPr>
            <a:cxnSpLocks noChangeShapeType="1"/>
          </p:cNvCxnSpPr>
          <p:nvPr/>
        </p:nvCxnSpPr>
        <p:spPr bwMode="auto">
          <a:xfrm rot="5400000" flipH="1" flipV="1">
            <a:off x="8264525" y="2009775"/>
            <a:ext cx="762000"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7" name="直接连接符 80"/>
          <p:cNvCxnSpPr>
            <a:cxnSpLocks noChangeShapeType="1"/>
          </p:cNvCxnSpPr>
          <p:nvPr/>
        </p:nvCxnSpPr>
        <p:spPr bwMode="auto">
          <a:xfrm flipV="1">
            <a:off x="8267700" y="2747963"/>
            <a:ext cx="730250" cy="728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8" name="直接连接符 81"/>
          <p:cNvCxnSpPr>
            <a:cxnSpLocks noChangeShapeType="1"/>
          </p:cNvCxnSpPr>
          <p:nvPr/>
        </p:nvCxnSpPr>
        <p:spPr bwMode="auto">
          <a:xfrm flipV="1">
            <a:off x="8294688" y="3552825"/>
            <a:ext cx="701675" cy="6651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09" name="直接连接符 82"/>
          <p:cNvCxnSpPr>
            <a:cxnSpLocks noChangeShapeType="1"/>
          </p:cNvCxnSpPr>
          <p:nvPr/>
        </p:nvCxnSpPr>
        <p:spPr bwMode="auto">
          <a:xfrm>
            <a:off x="6105525" y="30289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0" name="直接连接符 83"/>
          <p:cNvCxnSpPr>
            <a:cxnSpLocks noChangeShapeType="1"/>
          </p:cNvCxnSpPr>
          <p:nvPr/>
        </p:nvCxnSpPr>
        <p:spPr bwMode="auto">
          <a:xfrm>
            <a:off x="6103938" y="374650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1" name="直接连接符 84"/>
          <p:cNvCxnSpPr>
            <a:cxnSpLocks noChangeShapeType="1"/>
          </p:cNvCxnSpPr>
          <p:nvPr/>
        </p:nvCxnSpPr>
        <p:spPr bwMode="auto">
          <a:xfrm>
            <a:off x="6094413" y="446246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2" name="直接连接符 85"/>
          <p:cNvCxnSpPr>
            <a:cxnSpLocks noChangeShapeType="1"/>
          </p:cNvCxnSpPr>
          <p:nvPr/>
        </p:nvCxnSpPr>
        <p:spPr bwMode="auto">
          <a:xfrm rot="5400000" flipH="1" flipV="1">
            <a:off x="8281194" y="2264569"/>
            <a:ext cx="760412"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3" name="直接连接符 86"/>
          <p:cNvCxnSpPr>
            <a:cxnSpLocks noChangeShapeType="1"/>
          </p:cNvCxnSpPr>
          <p:nvPr/>
        </p:nvCxnSpPr>
        <p:spPr bwMode="auto">
          <a:xfrm flipV="1">
            <a:off x="8283575" y="3003550"/>
            <a:ext cx="728663" cy="728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4" name="直接连接符 87"/>
          <p:cNvCxnSpPr>
            <a:cxnSpLocks noChangeShapeType="1"/>
          </p:cNvCxnSpPr>
          <p:nvPr/>
        </p:nvCxnSpPr>
        <p:spPr bwMode="auto">
          <a:xfrm flipV="1">
            <a:off x="8310563" y="3806825"/>
            <a:ext cx="701675"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5" name="直接连接符 88"/>
          <p:cNvCxnSpPr>
            <a:cxnSpLocks noChangeShapeType="1"/>
          </p:cNvCxnSpPr>
          <p:nvPr/>
        </p:nvCxnSpPr>
        <p:spPr bwMode="auto">
          <a:xfrm>
            <a:off x="6102350" y="4940300"/>
            <a:ext cx="218916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6" name="直接连接符 89"/>
          <p:cNvCxnSpPr>
            <a:cxnSpLocks noChangeShapeType="1"/>
          </p:cNvCxnSpPr>
          <p:nvPr/>
        </p:nvCxnSpPr>
        <p:spPr bwMode="auto">
          <a:xfrm flipV="1">
            <a:off x="8318500" y="4286250"/>
            <a:ext cx="701675"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7" name="直接连接符 90"/>
          <p:cNvCxnSpPr>
            <a:cxnSpLocks noChangeShapeType="1"/>
          </p:cNvCxnSpPr>
          <p:nvPr/>
        </p:nvCxnSpPr>
        <p:spPr bwMode="auto">
          <a:xfrm>
            <a:off x="6118225" y="5195888"/>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018" name="直接连接符 91"/>
          <p:cNvCxnSpPr>
            <a:cxnSpLocks noChangeShapeType="1"/>
          </p:cNvCxnSpPr>
          <p:nvPr/>
        </p:nvCxnSpPr>
        <p:spPr bwMode="auto">
          <a:xfrm flipV="1">
            <a:off x="8334375" y="4540250"/>
            <a:ext cx="701675"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典型的 olap 操作--切片</a:t>
            </a:r>
            <a:endParaRPr lang="zh-CN" altLang="en-US" smtClean="0">
              <a:ea typeface="宋体" panose="02010600030101010101" pitchFamily="2" charset="-122"/>
            </a:endParaRPr>
          </a:p>
        </p:txBody>
      </p:sp>
      <p:sp>
        <p:nvSpPr>
          <p:cNvPr id="5" name="立方体 4"/>
          <p:cNvSpPr/>
          <p:nvPr/>
        </p:nvSpPr>
        <p:spPr bwMode="auto">
          <a:xfrm>
            <a:off x="1376363" y="1768475"/>
            <a:ext cx="2922587" cy="3667125"/>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0964" name="直接连接符 6"/>
          <p:cNvCxnSpPr>
            <a:cxnSpLocks noChangeShapeType="1"/>
          </p:cNvCxnSpPr>
          <p:nvPr/>
        </p:nvCxnSpPr>
        <p:spPr bwMode="auto">
          <a:xfrm>
            <a:off x="1384300" y="326390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65" name="直接连接符 9"/>
          <p:cNvCxnSpPr>
            <a:cxnSpLocks noChangeShapeType="1"/>
          </p:cNvCxnSpPr>
          <p:nvPr/>
        </p:nvCxnSpPr>
        <p:spPr bwMode="auto">
          <a:xfrm>
            <a:off x="1382713" y="39814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66" name="直接连接符 10"/>
          <p:cNvCxnSpPr>
            <a:cxnSpLocks noChangeShapeType="1"/>
          </p:cNvCxnSpPr>
          <p:nvPr/>
        </p:nvCxnSpPr>
        <p:spPr bwMode="auto">
          <a:xfrm>
            <a:off x="1373188" y="46974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67" name="直接连接符 12"/>
          <p:cNvCxnSpPr>
            <a:cxnSpLocks noChangeShapeType="1"/>
          </p:cNvCxnSpPr>
          <p:nvPr/>
        </p:nvCxnSpPr>
        <p:spPr bwMode="auto">
          <a:xfrm>
            <a:off x="1581150" y="2281238"/>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68" name="直接连接符 17"/>
          <p:cNvCxnSpPr>
            <a:cxnSpLocks noChangeShapeType="1"/>
          </p:cNvCxnSpPr>
          <p:nvPr/>
        </p:nvCxnSpPr>
        <p:spPr bwMode="auto">
          <a:xfrm>
            <a:off x="1946275" y="1920875"/>
            <a:ext cx="2205038"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69" name="直接连接符 18"/>
          <p:cNvCxnSpPr>
            <a:cxnSpLocks noChangeShapeType="1"/>
          </p:cNvCxnSpPr>
          <p:nvPr/>
        </p:nvCxnSpPr>
        <p:spPr bwMode="auto">
          <a:xfrm>
            <a:off x="1774825" y="2082800"/>
            <a:ext cx="2205038"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0" name="直接连接符 20"/>
          <p:cNvCxnSpPr>
            <a:cxnSpLocks noChangeShapeType="1"/>
          </p:cNvCxnSpPr>
          <p:nvPr/>
        </p:nvCxnSpPr>
        <p:spPr bwMode="auto">
          <a:xfrm rot="16200000" flipH="1">
            <a:off x="2310606" y="3747295"/>
            <a:ext cx="2949575" cy="17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1" name="直接连接符 22"/>
          <p:cNvCxnSpPr>
            <a:cxnSpLocks noChangeShapeType="1"/>
          </p:cNvCxnSpPr>
          <p:nvPr/>
        </p:nvCxnSpPr>
        <p:spPr bwMode="auto">
          <a:xfrm rot="16200000" flipH="1">
            <a:off x="2563813" y="3513138"/>
            <a:ext cx="2871787"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2" name="直接连接符 24"/>
          <p:cNvCxnSpPr>
            <a:cxnSpLocks noChangeShapeType="1"/>
          </p:cNvCxnSpPr>
          <p:nvPr/>
        </p:nvCxnSpPr>
        <p:spPr bwMode="auto">
          <a:xfrm rot="16200000" flipH="1">
            <a:off x="2722562" y="3362326"/>
            <a:ext cx="2887663" cy="428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3" name="直接连接符 27"/>
          <p:cNvCxnSpPr>
            <a:cxnSpLocks noChangeShapeType="1"/>
          </p:cNvCxnSpPr>
          <p:nvPr/>
        </p:nvCxnSpPr>
        <p:spPr bwMode="auto">
          <a:xfrm rot="5400000" flipH="1" flipV="1">
            <a:off x="3559969" y="2499519"/>
            <a:ext cx="760412"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4" name="直接连接符 29"/>
          <p:cNvCxnSpPr>
            <a:cxnSpLocks noChangeShapeType="1"/>
            <a:stCxn id="5" idx="4"/>
            <a:endCxn id="5" idx="5"/>
          </p:cNvCxnSpPr>
          <p:nvPr/>
        </p:nvCxnSpPr>
        <p:spPr bwMode="auto">
          <a:xfrm flipV="1">
            <a:off x="3567113" y="3236913"/>
            <a:ext cx="731837"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5" name="直接连接符 31"/>
          <p:cNvCxnSpPr>
            <a:cxnSpLocks noChangeShapeType="1"/>
          </p:cNvCxnSpPr>
          <p:nvPr/>
        </p:nvCxnSpPr>
        <p:spPr bwMode="auto">
          <a:xfrm flipV="1">
            <a:off x="3589338" y="4041775"/>
            <a:ext cx="700087"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6" name="直接连接符 35"/>
          <p:cNvCxnSpPr>
            <a:cxnSpLocks noChangeShapeType="1"/>
          </p:cNvCxnSpPr>
          <p:nvPr/>
        </p:nvCxnSpPr>
        <p:spPr bwMode="auto">
          <a:xfrm rot="5400000">
            <a:off x="1918494" y="1772444"/>
            <a:ext cx="735013"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7" name="直接连接符 36"/>
          <p:cNvCxnSpPr>
            <a:cxnSpLocks noChangeShapeType="1"/>
            <a:stCxn id="5" idx="0"/>
            <a:endCxn id="5" idx="1"/>
          </p:cNvCxnSpPr>
          <p:nvPr/>
        </p:nvCxnSpPr>
        <p:spPr bwMode="auto">
          <a:xfrm rot="-5400000" flipH="1" flipV="1">
            <a:off x="2470944" y="1769269"/>
            <a:ext cx="731838"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8" name="直接连接符 37"/>
          <p:cNvCxnSpPr>
            <a:cxnSpLocks noChangeShapeType="1"/>
          </p:cNvCxnSpPr>
          <p:nvPr/>
        </p:nvCxnSpPr>
        <p:spPr bwMode="auto">
          <a:xfrm rot="5400000">
            <a:off x="3046413" y="1781175"/>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79" name="直接连接符 45"/>
          <p:cNvCxnSpPr>
            <a:cxnSpLocks noChangeShapeType="1"/>
          </p:cNvCxnSpPr>
          <p:nvPr/>
        </p:nvCxnSpPr>
        <p:spPr bwMode="auto">
          <a:xfrm rot="16200000" flipH="1">
            <a:off x="470694" y="3966369"/>
            <a:ext cx="2922587"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80" name="直接连接符 51"/>
          <p:cNvCxnSpPr>
            <a:cxnSpLocks noChangeShapeType="1"/>
            <a:stCxn id="5" idx="1"/>
            <a:endCxn id="5" idx="3"/>
          </p:cNvCxnSpPr>
          <p:nvPr/>
        </p:nvCxnSpPr>
        <p:spPr bwMode="auto">
          <a:xfrm rot="16200000" flipH="1">
            <a:off x="1004888" y="3967163"/>
            <a:ext cx="29352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81" name="直接连接符 55"/>
          <p:cNvCxnSpPr>
            <a:cxnSpLocks noChangeShapeType="1"/>
          </p:cNvCxnSpPr>
          <p:nvPr/>
        </p:nvCxnSpPr>
        <p:spPr bwMode="auto">
          <a:xfrm rot="16200000" flipH="1">
            <a:off x="1574800" y="3975100"/>
            <a:ext cx="29352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982" name="TextBox 58"/>
          <p:cNvSpPr txBox="1">
            <a:spLocks noChangeArrowheads="1"/>
          </p:cNvSpPr>
          <p:nvPr/>
        </p:nvSpPr>
        <p:spPr bwMode="auto">
          <a:xfrm>
            <a:off x="1128713" y="1641475"/>
            <a:ext cx="812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40983" name="TextBox 59"/>
          <p:cNvSpPr txBox="1">
            <a:spLocks noChangeArrowheads="1"/>
          </p:cNvSpPr>
          <p:nvPr/>
        </p:nvSpPr>
        <p:spPr bwMode="auto">
          <a:xfrm>
            <a:off x="682625" y="1895475"/>
            <a:ext cx="941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40984" name="TextBox 60"/>
          <p:cNvSpPr txBox="1">
            <a:spLocks noChangeArrowheads="1"/>
          </p:cNvSpPr>
          <p:nvPr/>
        </p:nvSpPr>
        <p:spPr bwMode="auto">
          <a:xfrm>
            <a:off x="374650" y="2117725"/>
            <a:ext cx="900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0985" name="TextBox 61"/>
          <p:cNvSpPr txBox="1">
            <a:spLocks noChangeArrowheads="1"/>
          </p:cNvSpPr>
          <p:nvPr/>
        </p:nvSpPr>
        <p:spPr bwMode="auto">
          <a:xfrm>
            <a:off x="22225" y="2347913"/>
            <a:ext cx="10064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0986" name="TextBox 62"/>
          <p:cNvSpPr txBox="1">
            <a:spLocks noChangeArrowheads="1"/>
          </p:cNvSpPr>
          <p:nvPr/>
        </p:nvSpPr>
        <p:spPr bwMode="auto">
          <a:xfrm>
            <a:off x="203200" y="1339850"/>
            <a:ext cx="863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0987" name="TextBox 63"/>
          <p:cNvSpPr txBox="1">
            <a:spLocks noChangeArrowheads="1"/>
          </p:cNvSpPr>
          <p:nvPr/>
        </p:nvSpPr>
        <p:spPr bwMode="auto">
          <a:xfrm>
            <a:off x="14288" y="3543300"/>
            <a:ext cx="10017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(处所)</a:t>
            </a:r>
            <a:endParaRPr lang="zh-CN" altLang="en-US" sz="1400">
              <a:solidFill>
                <a:srgbClr val="000066"/>
              </a:solidFill>
              <a:ea typeface="宋体" panose="02010600030101010101" pitchFamily="2" charset="-122"/>
            </a:endParaRPr>
          </a:p>
        </p:txBody>
      </p:sp>
      <p:sp>
        <p:nvSpPr>
          <p:cNvPr id="40988" name="TextBox 64"/>
          <p:cNvSpPr txBox="1">
            <a:spLocks noChangeArrowheads="1"/>
          </p:cNvSpPr>
          <p:nvPr/>
        </p:nvSpPr>
        <p:spPr bwMode="auto">
          <a:xfrm>
            <a:off x="838200" y="2649538"/>
            <a:ext cx="4127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第3季度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第4季度</a:t>
            </a:r>
          </a:p>
          <a:p>
            <a:pPr eaLnBrk="1" hangingPunct="1"/>
            <a:endParaRPr lang="zh-CN" altLang="en-US" sz="1400">
              <a:ea typeface="宋体" panose="02010600030101010101" pitchFamily="2" charset="-122"/>
            </a:endParaRPr>
          </a:p>
        </p:txBody>
      </p:sp>
      <p:sp>
        <p:nvSpPr>
          <p:cNvPr id="40989" name="TextBox 65"/>
          <p:cNvSpPr txBox="1">
            <a:spLocks noChangeArrowheads="1"/>
          </p:cNvSpPr>
          <p:nvPr/>
        </p:nvSpPr>
        <p:spPr bwMode="auto">
          <a:xfrm>
            <a:off x="346075" y="5756275"/>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0990" name="TextBox 66"/>
          <p:cNvSpPr txBox="1">
            <a:spLocks noChangeArrowheads="1"/>
          </p:cNvSpPr>
          <p:nvPr/>
        </p:nvSpPr>
        <p:spPr bwMode="auto">
          <a:xfrm>
            <a:off x="990600" y="5467350"/>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0991" name="TextBox 67"/>
          <p:cNvSpPr txBox="1">
            <a:spLocks noChangeArrowheads="1"/>
          </p:cNvSpPr>
          <p:nvPr/>
        </p:nvSpPr>
        <p:spPr bwMode="auto">
          <a:xfrm>
            <a:off x="1649413" y="5991225"/>
            <a:ext cx="9223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0992" name="TextBox 68"/>
          <p:cNvSpPr txBox="1">
            <a:spLocks noChangeArrowheads="1"/>
          </p:cNvSpPr>
          <p:nvPr/>
        </p:nvSpPr>
        <p:spPr bwMode="auto">
          <a:xfrm>
            <a:off x="2400300" y="5535613"/>
            <a:ext cx="652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40993" name="TextBox 69"/>
          <p:cNvSpPr txBox="1">
            <a:spLocks noChangeArrowheads="1"/>
          </p:cNvSpPr>
          <p:nvPr/>
        </p:nvSpPr>
        <p:spPr bwMode="auto">
          <a:xfrm>
            <a:off x="3013075" y="5970588"/>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71" name="右箭头 70"/>
          <p:cNvSpPr/>
          <p:nvPr/>
        </p:nvSpPr>
        <p:spPr bwMode="auto">
          <a:xfrm>
            <a:off x="4418013" y="3152775"/>
            <a:ext cx="957262" cy="496888"/>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lstStyle/>
          <a:p>
            <a:pPr>
              <a:defRPr/>
            </a:pPr>
            <a:endParaRPr lang="zh-CN" altLang="en-US">
              <a:solidFill>
                <a:schemeClr val="tx1"/>
              </a:solidFill>
              <a:latin typeface="Times New Roman" pitchFamily="18" charset="0"/>
              <a:ea typeface="宋体" pitchFamily="2" charset="-122"/>
            </a:endParaRPr>
          </a:p>
        </p:txBody>
      </p:sp>
      <p:sp>
        <p:nvSpPr>
          <p:cNvPr id="40995" name="TextBox 72"/>
          <p:cNvSpPr txBox="1">
            <a:spLocks noChangeArrowheads="1"/>
          </p:cNvSpPr>
          <p:nvPr/>
        </p:nvSpPr>
        <p:spPr bwMode="auto">
          <a:xfrm>
            <a:off x="4162425" y="2563813"/>
            <a:ext cx="142716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600">
                <a:solidFill>
                  <a:srgbClr val="0070C0"/>
                </a:solidFill>
                <a:ea typeface="宋体" panose="02010600030101010101" pitchFamily="2" charset="-122"/>
              </a:rPr>
              <a:t>片</a:t>
            </a:r>
            <a:r>
              <a:rPr lang="en-US" altLang="zh-CN" sz="1600">
                <a:ea typeface="宋体" panose="02010600030101010101" pitchFamily="2" charset="-122"/>
              </a:rPr>
              <a:t>适用于</a:t>
            </a:r>
          </a:p>
          <a:p>
            <a:pPr eaLnBrk="1" hangingPunct="1"/>
            <a:r>
              <a:rPr lang="en-US" altLang="zh-CN" sz="1600">
                <a:ea typeface="宋体" panose="02010600030101010101" pitchFamily="2" charset="-122"/>
              </a:rPr>
              <a:t>时间 = "q1"</a:t>
            </a:r>
            <a:endParaRPr lang="zh-CN" altLang="en-US" sz="1600">
              <a:ea typeface="宋体" panose="02010600030101010101" pitchFamily="2" charset="-122"/>
            </a:endParaRPr>
          </a:p>
        </p:txBody>
      </p:sp>
      <p:sp>
        <p:nvSpPr>
          <p:cNvPr id="74" name="矩形 73"/>
          <p:cNvSpPr/>
          <p:nvPr/>
        </p:nvSpPr>
        <p:spPr bwMode="auto">
          <a:xfrm>
            <a:off x="5426075" y="2222500"/>
            <a:ext cx="2743200" cy="270827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0997" name="直接连接符 75"/>
          <p:cNvCxnSpPr>
            <a:cxnSpLocks noChangeShapeType="1"/>
            <a:stCxn id="74" idx="1"/>
            <a:endCxn id="74" idx="3"/>
          </p:cNvCxnSpPr>
          <p:nvPr/>
        </p:nvCxnSpPr>
        <p:spPr bwMode="auto">
          <a:xfrm rot="10800000" flipH="1">
            <a:off x="5426075" y="3576638"/>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8" name="直接连接符 88"/>
          <p:cNvCxnSpPr>
            <a:cxnSpLocks noChangeShapeType="1"/>
          </p:cNvCxnSpPr>
          <p:nvPr/>
        </p:nvCxnSpPr>
        <p:spPr bwMode="auto">
          <a:xfrm rot="10800000" flipH="1">
            <a:off x="5434013" y="4259263"/>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999" name="直接连接符 89"/>
          <p:cNvCxnSpPr>
            <a:cxnSpLocks noChangeShapeType="1"/>
          </p:cNvCxnSpPr>
          <p:nvPr/>
        </p:nvCxnSpPr>
        <p:spPr bwMode="auto">
          <a:xfrm rot="10800000" flipH="1">
            <a:off x="5432425" y="2916238"/>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000" name="直接连接符 91"/>
          <p:cNvCxnSpPr>
            <a:cxnSpLocks noChangeShapeType="1"/>
            <a:stCxn id="74" idx="0"/>
            <a:endCxn id="74" idx="2"/>
          </p:cNvCxnSpPr>
          <p:nvPr/>
        </p:nvCxnSpPr>
        <p:spPr bwMode="auto">
          <a:xfrm rot="16200000" flipH="1">
            <a:off x="5443537" y="3576638"/>
            <a:ext cx="270986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001" name="直接连接符 93"/>
          <p:cNvCxnSpPr>
            <a:cxnSpLocks noChangeShapeType="1"/>
          </p:cNvCxnSpPr>
          <p:nvPr/>
        </p:nvCxnSpPr>
        <p:spPr bwMode="auto">
          <a:xfrm rot="16200000" flipH="1">
            <a:off x="4767263" y="3575050"/>
            <a:ext cx="270986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002" name="直接连接符 94"/>
          <p:cNvCxnSpPr>
            <a:cxnSpLocks noChangeShapeType="1"/>
          </p:cNvCxnSpPr>
          <p:nvPr/>
        </p:nvCxnSpPr>
        <p:spPr bwMode="auto">
          <a:xfrm rot="16200000" flipH="1">
            <a:off x="6115844" y="3564732"/>
            <a:ext cx="27082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1003" name="TextBox 95"/>
          <p:cNvSpPr txBox="1">
            <a:spLocks noChangeArrowheads="1"/>
          </p:cNvSpPr>
          <p:nvPr/>
        </p:nvSpPr>
        <p:spPr bwMode="auto">
          <a:xfrm>
            <a:off x="4406900" y="1355725"/>
            <a:ext cx="8620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1004" name="TextBox 96"/>
          <p:cNvSpPr txBox="1">
            <a:spLocks noChangeArrowheads="1"/>
          </p:cNvSpPr>
          <p:nvPr/>
        </p:nvSpPr>
        <p:spPr bwMode="auto">
          <a:xfrm>
            <a:off x="5287963" y="1809750"/>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41005" name="TextBox 97"/>
          <p:cNvSpPr txBox="1">
            <a:spLocks noChangeArrowheads="1"/>
          </p:cNvSpPr>
          <p:nvPr/>
        </p:nvSpPr>
        <p:spPr bwMode="auto">
          <a:xfrm>
            <a:off x="5945188" y="1484313"/>
            <a:ext cx="941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41006" name="TextBox 98"/>
          <p:cNvSpPr txBox="1">
            <a:spLocks noChangeArrowheads="1"/>
          </p:cNvSpPr>
          <p:nvPr/>
        </p:nvSpPr>
        <p:spPr bwMode="auto">
          <a:xfrm>
            <a:off x="6670675" y="1825625"/>
            <a:ext cx="900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1007" name="TextBox 99"/>
          <p:cNvSpPr txBox="1">
            <a:spLocks noChangeArrowheads="1"/>
          </p:cNvSpPr>
          <p:nvPr/>
        </p:nvSpPr>
        <p:spPr bwMode="auto">
          <a:xfrm>
            <a:off x="7327900" y="1508125"/>
            <a:ext cx="100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1008" name="TextBox 100"/>
          <p:cNvSpPr txBox="1">
            <a:spLocks noChangeArrowheads="1"/>
          </p:cNvSpPr>
          <p:nvPr/>
        </p:nvSpPr>
        <p:spPr bwMode="auto">
          <a:xfrm>
            <a:off x="8215313" y="5130800"/>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1009" name="TextBox 101"/>
          <p:cNvSpPr txBox="1">
            <a:spLocks noChangeArrowheads="1"/>
          </p:cNvSpPr>
          <p:nvPr/>
        </p:nvSpPr>
        <p:spPr bwMode="auto">
          <a:xfrm>
            <a:off x="8226425" y="2193925"/>
            <a:ext cx="9175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1010" name="TextBox 102"/>
          <p:cNvSpPr txBox="1">
            <a:spLocks noChangeArrowheads="1"/>
          </p:cNvSpPr>
          <p:nvPr/>
        </p:nvSpPr>
        <p:spPr bwMode="auto">
          <a:xfrm>
            <a:off x="8221663" y="3041650"/>
            <a:ext cx="9223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1011" name="TextBox 103"/>
          <p:cNvSpPr txBox="1">
            <a:spLocks noChangeArrowheads="1"/>
          </p:cNvSpPr>
          <p:nvPr/>
        </p:nvSpPr>
        <p:spPr bwMode="auto">
          <a:xfrm>
            <a:off x="8243888" y="3714750"/>
            <a:ext cx="65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41012" name="TextBox 104"/>
          <p:cNvSpPr txBox="1">
            <a:spLocks noChangeArrowheads="1"/>
          </p:cNvSpPr>
          <p:nvPr/>
        </p:nvSpPr>
        <p:spPr bwMode="auto">
          <a:xfrm>
            <a:off x="8208963" y="4387850"/>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246063" y="484188"/>
            <a:ext cx="8610600" cy="533400"/>
          </a:xfrm>
        </p:spPr>
        <p:txBody>
          <a:bodyPr/>
          <a:lstStyle/>
          <a:p>
            <a:pPr eaLnBrk="1" hangingPunct="1"/>
            <a:r>
              <a:rPr lang="en-US" altLang="zh-CN" smtClean="0">
                <a:ea typeface="宋体" panose="02010600030101010101" pitchFamily="2" charset="-122"/>
              </a:rPr>
              <a:t>典型的 olap 操作--骰子</a:t>
            </a:r>
            <a:endParaRPr lang="zh-CN" altLang="en-US" smtClean="0">
              <a:ea typeface="宋体" panose="02010600030101010101" pitchFamily="2" charset="-122"/>
            </a:endParaRPr>
          </a:p>
        </p:txBody>
      </p:sp>
      <p:sp>
        <p:nvSpPr>
          <p:cNvPr id="5" name="立方体 4"/>
          <p:cNvSpPr/>
          <p:nvPr/>
        </p:nvSpPr>
        <p:spPr bwMode="auto">
          <a:xfrm>
            <a:off x="1054100" y="1768475"/>
            <a:ext cx="2922588" cy="3667125"/>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1988" name="直接连接符 5"/>
          <p:cNvCxnSpPr>
            <a:cxnSpLocks noChangeShapeType="1"/>
          </p:cNvCxnSpPr>
          <p:nvPr/>
        </p:nvCxnSpPr>
        <p:spPr bwMode="auto">
          <a:xfrm>
            <a:off x="1062038" y="326390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89" name="直接连接符 6"/>
          <p:cNvCxnSpPr>
            <a:cxnSpLocks noChangeShapeType="1"/>
          </p:cNvCxnSpPr>
          <p:nvPr/>
        </p:nvCxnSpPr>
        <p:spPr bwMode="auto">
          <a:xfrm>
            <a:off x="1060450" y="3981450"/>
            <a:ext cx="21875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0" name="直接连接符 7"/>
          <p:cNvCxnSpPr>
            <a:cxnSpLocks noChangeShapeType="1"/>
          </p:cNvCxnSpPr>
          <p:nvPr/>
        </p:nvCxnSpPr>
        <p:spPr bwMode="auto">
          <a:xfrm>
            <a:off x="1050925" y="4697413"/>
            <a:ext cx="21875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1" name="直接连接符 8"/>
          <p:cNvCxnSpPr>
            <a:cxnSpLocks noChangeShapeType="1"/>
          </p:cNvCxnSpPr>
          <p:nvPr/>
        </p:nvCxnSpPr>
        <p:spPr bwMode="auto">
          <a:xfrm>
            <a:off x="1258888" y="2281238"/>
            <a:ext cx="2205037"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2" name="直接连接符 9"/>
          <p:cNvCxnSpPr>
            <a:cxnSpLocks noChangeShapeType="1"/>
          </p:cNvCxnSpPr>
          <p:nvPr/>
        </p:nvCxnSpPr>
        <p:spPr bwMode="auto">
          <a:xfrm>
            <a:off x="1624013" y="1920875"/>
            <a:ext cx="2205037"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3" name="直接连接符 10"/>
          <p:cNvCxnSpPr>
            <a:cxnSpLocks noChangeShapeType="1"/>
          </p:cNvCxnSpPr>
          <p:nvPr/>
        </p:nvCxnSpPr>
        <p:spPr bwMode="auto">
          <a:xfrm>
            <a:off x="1452563" y="2082800"/>
            <a:ext cx="2205037"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4" name="直接连接符 11"/>
          <p:cNvCxnSpPr>
            <a:cxnSpLocks noChangeShapeType="1"/>
          </p:cNvCxnSpPr>
          <p:nvPr/>
        </p:nvCxnSpPr>
        <p:spPr bwMode="auto">
          <a:xfrm rot="16200000" flipH="1">
            <a:off x="1988344" y="3747294"/>
            <a:ext cx="2949575" cy="174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5" name="直接连接符 12"/>
          <p:cNvCxnSpPr>
            <a:cxnSpLocks noChangeShapeType="1"/>
          </p:cNvCxnSpPr>
          <p:nvPr/>
        </p:nvCxnSpPr>
        <p:spPr bwMode="auto">
          <a:xfrm rot="16200000" flipH="1">
            <a:off x="2241550" y="3513138"/>
            <a:ext cx="2871787" cy="333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6" name="直接连接符 13"/>
          <p:cNvCxnSpPr>
            <a:cxnSpLocks noChangeShapeType="1"/>
          </p:cNvCxnSpPr>
          <p:nvPr/>
        </p:nvCxnSpPr>
        <p:spPr bwMode="auto">
          <a:xfrm rot="16200000" flipH="1">
            <a:off x="2400300" y="3362325"/>
            <a:ext cx="2887663" cy="428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7" name="直接连接符 14"/>
          <p:cNvCxnSpPr>
            <a:cxnSpLocks noChangeShapeType="1"/>
          </p:cNvCxnSpPr>
          <p:nvPr/>
        </p:nvCxnSpPr>
        <p:spPr bwMode="auto">
          <a:xfrm rot="5400000" flipH="1" flipV="1">
            <a:off x="3237707" y="2499519"/>
            <a:ext cx="760412" cy="717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8" name="直接连接符 15"/>
          <p:cNvCxnSpPr>
            <a:cxnSpLocks noChangeShapeType="1"/>
            <a:stCxn id="5" idx="4"/>
            <a:endCxn id="5" idx="5"/>
          </p:cNvCxnSpPr>
          <p:nvPr/>
        </p:nvCxnSpPr>
        <p:spPr bwMode="auto">
          <a:xfrm flipV="1">
            <a:off x="3244850" y="3236913"/>
            <a:ext cx="731838"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999" name="直接连接符 16"/>
          <p:cNvCxnSpPr>
            <a:cxnSpLocks noChangeShapeType="1"/>
          </p:cNvCxnSpPr>
          <p:nvPr/>
        </p:nvCxnSpPr>
        <p:spPr bwMode="auto">
          <a:xfrm flipV="1">
            <a:off x="3267075" y="4041775"/>
            <a:ext cx="700088" cy="666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0" name="直接连接符 17"/>
          <p:cNvCxnSpPr>
            <a:cxnSpLocks noChangeShapeType="1"/>
          </p:cNvCxnSpPr>
          <p:nvPr/>
        </p:nvCxnSpPr>
        <p:spPr bwMode="auto">
          <a:xfrm rot="5400000">
            <a:off x="1596231" y="1772444"/>
            <a:ext cx="735013" cy="727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1" name="直接连接符 18"/>
          <p:cNvCxnSpPr>
            <a:cxnSpLocks noChangeShapeType="1"/>
            <a:stCxn id="5" idx="0"/>
            <a:endCxn id="5" idx="1"/>
          </p:cNvCxnSpPr>
          <p:nvPr/>
        </p:nvCxnSpPr>
        <p:spPr bwMode="auto">
          <a:xfrm rot="-5400000" flipH="1" flipV="1">
            <a:off x="2148681" y="1769269"/>
            <a:ext cx="731838" cy="730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2" name="直接连接符 19"/>
          <p:cNvCxnSpPr>
            <a:cxnSpLocks noChangeShapeType="1"/>
          </p:cNvCxnSpPr>
          <p:nvPr/>
        </p:nvCxnSpPr>
        <p:spPr bwMode="auto">
          <a:xfrm rot="5400000">
            <a:off x="2724150" y="1781175"/>
            <a:ext cx="727075" cy="701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3" name="直接连接符 20"/>
          <p:cNvCxnSpPr>
            <a:cxnSpLocks noChangeShapeType="1"/>
          </p:cNvCxnSpPr>
          <p:nvPr/>
        </p:nvCxnSpPr>
        <p:spPr bwMode="auto">
          <a:xfrm rot="16200000" flipH="1">
            <a:off x="148432" y="3966369"/>
            <a:ext cx="2922587"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4" name="直接连接符 21"/>
          <p:cNvCxnSpPr>
            <a:cxnSpLocks noChangeShapeType="1"/>
            <a:stCxn id="5" idx="1"/>
            <a:endCxn id="5" idx="3"/>
          </p:cNvCxnSpPr>
          <p:nvPr/>
        </p:nvCxnSpPr>
        <p:spPr bwMode="auto">
          <a:xfrm rot="16200000" flipH="1">
            <a:off x="682625" y="3967163"/>
            <a:ext cx="29352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5" name="直接连接符 22"/>
          <p:cNvCxnSpPr>
            <a:cxnSpLocks noChangeShapeType="1"/>
          </p:cNvCxnSpPr>
          <p:nvPr/>
        </p:nvCxnSpPr>
        <p:spPr bwMode="auto">
          <a:xfrm rot="16200000" flipH="1">
            <a:off x="1252538" y="3975100"/>
            <a:ext cx="29352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006" name="TextBox 23"/>
          <p:cNvSpPr txBox="1">
            <a:spLocks noChangeArrowheads="1"/>
          </p:cNvSpPr>
          <p:nvPr/>
        </p:nvSpPr>
        <p:spPr bwMode="auto">
          <a:xfrm>
            <a:off x="936625" y="1649413"/>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42007" name="TextBox 24"/>
          <p:cNvSpPr txBox="1">
            <a:spLocks noChangeArrowheads="1"/>
          </p:cNvSpPr>
          <p:nvPr/>
        </p:nvSpPr>
        <p:spPr bwMode="auto">
          <a:xfrm>
            <a:off x="550863" y="1852613"/>
            <a:ext cx="94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42008" name="TextBox 25"/>
          <p:cNvSpPr txBox="1">
            <a:spLocks noChangeArrowheads="1"/>
          </p:cNvSpPr>
          <p:nvPr/>
        </p:nvSpPr>
        <p:spPr bwMode="auto">
          <a:xfrm>
            <a:off x="279400" y="2047875"/>
            <a:ext cx="898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2009" name="TextBox 26"/>
          <p:cNvSpPr txBox="1">
            <a:spLocks noChangeArrowheads="1"/>
          </p:cNvSpPr>
          <p:nvPr/>
        </p:nvSpPr>
        <p:spPr bwMode="auto">
          <a:xfrm>
            <a:off x="0" y="1339850"/>
            <a:ext cx="8620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2010" name="TextBox 27"/>
          <p:cNvSpPr txBox="1">
            <a:spLocks noChangeArrowheads="1"/>
          </p:cNvSpPr>
          <p:nvPr/>
        </p:nvSpPr>
        <p:spPr bwMode="auto">
          <a:xfrm>
            <a:off x="515938" y="2649538"/>
            <a:ext cx="4127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第3季度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第4季度</a:t>
            </a:r>
          </a:p>
          <a:p>
            <a:pPr eaLnBrk="1" hangingPunct="1"/>
            <a:endParaRPr lang="zh-CN" altLang="en-US" sz="1400">
              <a:ea typeface="宋体" panose="02010600030101010101" pitchFamily="2" charset="-122"/>
            </a:endParaRPr>
          </a:p>
        </p:txBody>
      </p:sp>
      <p:sp>
        <p:nvSpPr>
          <p:cNvPr id="42011" name="TextBox 28"/>
          <p:cNvSpPr txBox="1">
            <a:spLocks noChangeArrowheads="1"/>
          </p:cNvSpPr>
          <p:nvPr/>
        </p:nvSpPr>
        <p:spPr bwMode="auto">
          <a:xfrm>
            <a:off x="23813" y="5756275"/>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2012" name="TextBox 29"/>
          <p:cNvSpPr txBox="1">
            <a:spLocks noChangeArrowheads="1"/>
          </p:cNvSpPr>
          <p:nvPr/>
        </p:nvSpPr>
        <p:spPr bwMode="auto">
          <a:xfrm>
            <a:off x="668338" y="5467350"/>
            <a:ext cx="1274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2013" name="TextBox 30"/>
          <p:cNvSpPr txBox="1">
            <a:spLocks noChangeArrowheads="1"/>
          </p:cNvSpPr>
          <p:nvPr/>
        </p:nvSpPr>
        <p:spPr bwMode="auto">
          <a:xfrm>
            <a:off x="1327150" y="5991225"/>
            <a:ext cx="9223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2014" name="TextBox 31"/>
          <p:cNvSpPr txBox="1">
            <a:spLocks noChangeArrowheads="1"/>
          </p:cNvSpPr>
          <p:nvPr/>
        </p:nvSpPr>
        <p:spPr bwMode="auto">
          <a:xfrm>
            <a:off x="2078038" y="5535613"/>
            <a:ext cx="65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42015" name="TextBox 32"/>
          <p:cNvSpPr txBox="1">
            <a:spLocks noChangeArrowheads="1"/>
          </p:cNvSpPr>
          <p:nvPr/>
        </p:nvSpPr>
        <p:spPr bwMode="auto">
          <a:xfrm>
            <a:off x="2690813" y="5970588"/>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34" name="右箭头 33"/>
          <p:cNvSpPr/>
          <p:nvPr/>
        </p:nvSpPr>
        <p:spPr bwMode="auto">
          <a:xfrm>
            <a:off x="4035425" y="3284538"/>
            <a:ext cx="2747963" cy="495300"/>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lstStyle/>
          <a:p>
            <a:pPr>
              <a:defRPr/>
            </a:pPr>
            <a:endParaRPr lang="zh-CN" altLang="en-US">
              <a:solidFill>
                <a:schemeClr val="tx1"/>
              </a:solidFill>
              <a:latin typeface="Times New Roman" pitchFamily="18" charset="0"/>
              <a:ea typeface="宋体" pitchFamily="2" charset="-122"/>
            </a:endParaRPr>
          </a:p>
        </p:txBody>
      </p:sp>
      <p:sp>
        <p:nvSpPr>
          <p:cNvPr id="42017" name="TextBox 34"/>
          <p:cNvSpPr txBox="1">
            <a:spLocks noChangeArrowheads="1"/>
          </p:cNvSpPr>
          <p:nvPr/>
        </p:nvSpPr>
        <p:spPr bwMode="auto">
          <a:xfrm>
            <a:off x="4049713" y="3732213"/>
            <a:ext cx="22733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600">
                <a:solidFill>
                  <a:srgbClr val="0070C0"/>
                </a:solidFill>
                <a:ea typeface="宋体" panose="02010600030101010101" pitchFamily="2" charset="-122"/>
              </a:rPr>
              <a:t>骰子</a:t>
            </a:r>
            <a:r>
              <a:rPr lang="en-US" altLang="zh-CN" sz="1600">
                <a:ea typeface="宋体" panose="02010600030101010101" pitchFamily="2" charset="-122"/>
              </a:rPr>
              <a:t>适用于</a:t>
            </a:r>
          </a:p>
          <a:p>
            <a:pPr eaLnBrk="1" hangingPunct="1"/>
            <a:r>
              <a:rPr lang="en-US" altLang="zh-CN" sz="1600">
                <a:ea typeface="宋体" panose="02010600030101010101" pitchFamily="2" charset="-122"/>
              </a:rPr>
              <a:t>(位置 = "蒙特利尔" 或 "温哥华")</a:t>
            </a:r>
          </a:p>
          <a:p>
            <a:pPr eaLnBrk="1" hangingPunct="1"/>
            <a:r>
              <a:rPr lang="en-US" altLang="zh-CN" sz="1600">
                <a:ea typeface="宋体" panose="02010600030101010101" pitchFamily="2" charset="-122"/>
              </a:rPr>
              <a:t>和</a:t>
            </a:r>
          </a:p>
          <a:p>
            <a:pPr eaLnBrk="1" hangingPunct="1"/>
            <a:r>
              <a:rPr lang="en-US" altLang="zh-CN" sz="1600">
                <a:ea typeface="宋体" panose="02010600030101010101" pitchFamily="2" charset="-122"/>
              </a:rPr>
              <a:t>(时间 = ' q1 ' 或 "q2")</a:t>
            </a:r>
          </a:p>
          <a:p>
            <a:pPr eaLnBrk="1" hangingPunct="1"/>
            <a:r>
              <a:rPr lang="en-US" altLang="zh-CN" sz="1600">
                <a:ea typeface="宋体" panose="02010600030101010101" pitchFamily="2" charset="-122"/>
              </a:rPr>
              <a:t>和</a:t>
            </a:r>
          </a:p>
          <a:p>
            <a:pPr eaLnBrk="1" hangingPunct="1"/>
            <a:r>
              <a:rPr lang="en-US" altLang="zh-CN" sz="1600">
                <a:ea typeface="宋体" panose="02010600030101010101" pitchFamily="2" charset="-122"/>
              </a:rPr>
              <a:t>(项目 = "家庭娱乐" 或 "计算机")</a:t>
            </a:r>
            <a:endParaRPr lang="zh-CN" altLang="en-US" sz="1600">
              <a:ea typeface="宋体" panose="02010600030101010101" pitchFamily="2" charset="-122"/>
            </a:endParaRPr>
          </a:p>
        </p:txBody>
      </p:sp>
      <p:sp>
        <p:nvSpPr>
          <p:cNvPr id="36" name="立方体 35"/>
          <p:cNvSpPr/>
          <p:nvPr/>
        </p:nvSpPr>
        <p:spPr bwMode="auto">
          <a:xfrm>
            <a:off x="7323138" y="2620963"/>
            <a:ext cx="1646237" cy="1758950"/>
          </a:xfrm>
          <a:prstGeom prst="cub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2019" name="直接连接符 37"/>
          <p:cNvCxnSpPr>
            <a:cxnSpLocks noChangeShapeType="1"/>
            <a:stCxn id="36" idx="0"/>
            <a:endCxn id="36" idx="1"/>
          </p:cNvCxnSpPr>
          <p:nvPr/>
        </p:nvCxnSpPr>
        <p:spPr bwMode="auto">
          <a:xfrm rot="-5400000" flipH="1" flipV="1">
            <a:off x="7940676" y="2620962"/>
            <a:ext cx="411162" cy="4111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0" name="直接连接符 39"/>
          <p:cNvCxnSpPr>
            <a:cxnSpLocks noChangeShapeType="1"/>
            <a:stCxn id="36" idx="1"/>
            <a:endCxn id="36" idx="3"/>
          </p:cNvCxnSpPr>
          <p:nvPr/>
        </p:nvCxnSpPr>
        <p:spPr bwMode="auto">
          <a:xfrm rot="16200000" flipH="1">
            <a:off x="7265988" y="3705225"/>
            <a:ext cx="13477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1" name="直接连接符 41"/>
          <p:cNvCxnSpPr>
            <a:cxnSpLocks noChangeShapeType="1"/>
            <a:stCxn id="36" idx="2"/>
            <a:endCxn id="36" idx="4"/>
          </p:cNvCxnSpPr>
          <p:nvPr/>
        </p:nvCxnSpPr>
        <p:spPr bwMode="auto">
          <a:xfrm rot="10800000" flipH="1">
            <a:off x="7323138" y="3705225"/>
            <a:ext cx="12350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2" name="直接连接符 43"/>
          <p:cNvCxnSpPr>
            <a:cxnSpLocks noChangeShapeType="1"/>
            <a:stCxn id="36" idx="4"/>
            <a:endCxn id="36" idx="5"/>
          </p:cNvCxnSpPr>
          <p:nvPr/>
        </p:nvCxnSpPr>
        <p:spPr bwMode="auto">
          <a:xfrm flipV="1">
            <a:off x="8558213" y="3294063"/>
            <a:ext cx="411162" cy="4111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3" name="直接连接符 45"/>
          <p:cNvCxnSpPr>
            <a:cxnSpLocks noChangeShapeType="1"/>
          </p:cNvCxnSpPr>
          <p:nvPr/>
        </p:nvCxnSpPr>
        <p:spPr bwMode="auto">
          <a:xfrm>
            <a:off x="7532688" y="2820988"/>
            <a:ext cx="1227137" cy="79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24" name="直接连接符 48"/>
          <p:cNvCxnSpPr>
            <a:cxnSpLocks noChangeShapeType="1"/>
          </p:cNvCxnSpPr>
          <p:nvPr/>
        </p:nvCxnSpPr>
        <p:spPr bwMode="auto">
          <a:xfrm rot="16200000" flipH="1">
            <a:off x="8097838" y="3500437"/>
            <a:ext cx="1341438" cy="174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025" name="TextBox 50"/>
          <p:cNvSpPr txBox="1">
            <a:spLocks noChangeArrowheads="1"/>
          </p:cNvSpPr>
          <p:nvPr/>
        </p:nvSpPr>
        <p:spPr bwMode="auto">
          <a:xfrm>
            <a:off x="6810375" y="3187700"/>
            <a:ext cx="41433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第1季度</a:t>
            </a:r>
          </a:p>
          <a:p>
            <a:pPr eaLnBrk="1" hangingPunct="1"/>
            <a:endParaRPr lang="en-US" altLang="zh-CN" sz="1400">
              <a:ea typeface="宋体" panose="02010600030101010101" pitchFamily="2" charset="-122"/>
            </a:endParaRPr>
          </a:p>
          <a:p>
            <a:pPr eaLnBrk="1" hangingPunct="1"/>
            <a:endParaRPr lang="en-US" altLang="zh-CN" sz="1400">
              <a:ea typeface="宋体" panose="02010600030101010101" pitchFamily="2" charset="-122"/>
            </a:endParaRPr>
          </a:p>
          <a:p>
            <a:pPr eaLnBrk="1" hangingPunct="1"/>
            <a:r>
              <a:rPr lang="en-US" altLang="zh-CN" sz="1400">
                <a:ea typeface="宋体" panose="02010600030101010101" pitchFamily="2" charset="-122"/>
              </a:rPr>
              <a:t>第2季度</a:t>
            </a:r>
          </a:p>
        </p:txBody>
      </p:sp>
      <p:sp>
        <p:nvSpPr>
          <p:cNvPr id="42026" name="TextBox 51"/>
          <p:cNvSpPr txBox="1">
            <a:spLocks noChangeArrowheads="1"/>
          </p:cNvSpPr>
          <p:nvPr/>
        </p:nvSpPr>
        <p:spPr bwMode="auto">
          <a:xfrm>
            <a:off x="6635750" y="1825625"/>
            <a:ext cx="8620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2027" name="TextBox 52"/>
          <p:cNvSpPr txBox="1">
            <a:spLocks noChangeArrowheads="1"/>
          </p:cNvSpPr>
          <p:nvPr/>
        </p:nvSpPr>
        <p:spPr bwMode="auto">
          <a:xfrm>
            <a:off x="6765925" y="2382838"/>
            <a:ext cx="900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2028" name="TextBox 53"/>
          <p:cNvSpPr txBox="1">
            <a:spLocks noChangeArrowheads="1"/>
          </p:cNvSpPr>
          <p:nvPr/>
        </p:nvSpPr>
        <p:spPr bwMode="auto">
          <a:xfrm>
            <a:off x="6613525" y="2640013"/>
            <a:ext cx="100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2029" name="TextBox 54"/>
          <p:cNvSpPr txBox="1">
            <a:spLocks noChangeArrowheads="1"/>
          </p:cNvSpPr>
          <p:nvPr/>
        </p:nvSpPr>
        <p:spPr bwMode="auto">
          <a:xfrm>
            <a:off x="7162800" y="4552950"/>
            <a:ext cx="9175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2030" name="TextBox 55"/>
          <p:cNvSpPr txBox="1">
            <a:spLocks noChangeArrowheads="1"/>
          </p:cNvSpPr>
          <p:nvPr/>
        </p:nvSpPr>
        <p:spPr bwMode="auto">
          <a:xfrm>
            <a:off x="8039100" y="4564063"/>
            <a:ext cx="920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2031" name="TextBox 60"/>
          <p:cNvSpPr txBox="1">
            <a:spLocks noChangeArrowheads="1"/>
          </p:cNvSpPr>
          <p:nvPr/>
        </p:nvSpPr>
        <p:spPr bwMode="auto">
          <a:xfrm>
            <a:off x="0" y="2303463"/>
            <a:ext cx="100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2032" name="TextBox 61"/>
          <p:cNvSpPr txBox="1">
            <a:spLocks noChangeArrowheads="1"/>
          </p:cNvSpPr>
          <p:nvPr/>
        </p:nvSpPr>
        <p:spPr bwMode="auto">
          <a:xfrm>
            <a:off x="8318500" y="4949825"/>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2033" name="TextBox 62"/>
          <p:cNvSpPr txBox="1">
            <a:spLocks noChangeArrowheads="1"/>
          </p:cNvSpPr>
          <p:nvPr/>
        </p:nvSpPr>
        <p:spPr bwMode="auto">
          <a:xfrm>
            <a:off x="-120650" y="2913063"/>
            <a:ext cx="10017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时间</a:t>
            </a:r>
          </a:p>
          <a:p>
            <a:pPr eaLnBrk="1" hangingPunct="1"/>
            <a:r>
              <a:rPr lang="en-US" altLang="zh-CN" sz="1400">
                <a:solidFill>
                  <a:srgbClr val="000066"/>
                </a:solidFill>
                <a:ea typeface="宋体" panose="02010600030101010101" pitchFamily="2" charset="-122"/>
              </a:rPr>
              <a:t>(处所)</a:t>
            </a:r>
            <a:endParaRPr lang="zh-CN" altLang="en-US" sz="1400">
              <a:solidFill>
                <a:srgbClr val="000066"/>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228600" y="377825"/>
            <a:ext cx="8642350" cy="609600"/>
          </a:xfrm>
        </p:spPr>
        <p:txBody>
          <a:bodyPr/>
          <a:lstStyle/>
          <a:p>
            <a:pPr eaLnBrk="1" hangingPunct="1"/>
            <a:r>
              <a:rPr lang="en-US" altLang="zh-CN" smtClean="0">
                <a:ea typeface="宋体" panose="02010600030101010101" pitchFamily="2" charset="-122"/>
              </a:rPr>
              <a:t>典型的 olap 操作--枢轴 (旋转)</a:t>
            </a:r>
            <a:endParaRPr lang="zh-CN" altLang="en-US" smtClean="0">
              <a:ea typeface="宋体" panose="02010600030101010101" pitchFamily="2" charset="-122"/>
            </a:endParaRPr>
          </a:p>
        </p:txBody>
      </p:sp>
      <p:sp>
        <p:nvSpPr>
          <p:cNvPr id="5" name="右箭头 4"/>
          <p:cNvSpPr/>
          <p:nvPr/>
        </p:nvSpPr>
        <p:spPr bwMode="auto">
          <a:xfrm>
            <a:off x="4229100" y="3282950"/>
            <a:ext cx="957263" cy="495300"/>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lstStyle/>
          <a:p>
            <a:pPr>
              <a:defRPr/>
            </a:pPr>
            <a:endParaRPr lang="zh-CN" altLang="en-US">
              <a:solidFill>
                <a:schemeClr val="tx1"/>
              </a:solidFill>
              <a:latin typeface="Times New Roman" pitchFamily="18" charset="0"/>
              <a:ea typeface="宋体" pitchFamily="2" charset="-122"/>
            </a:endParaRPr>
          </a:p>
        </p:txBody>
      </p:sp>
      <p:sp>
        <p:nvSpPr>
          <p:cNvPr id="6" name="矩形 5"/>
          <p:cNvSpPr/>
          <p:nvPr/>
        </p:nvSpPr>
        <p:spPr bwMode="auto">
          <a:xfrm>
            <a:off x="6092825" y="2378075"/>
            <a:ext cx="2743200" cy="270827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3013" name="直接连接符 6"/>
          <p:cNvCxnSpPr>
            <a:cxnSpLocks noChangeShapeType="1"/>
            <a:stCxn id="6" idx="1"/>
            <a:endCxn id="6" idx="3"/>
          </p:cNvCxnSpPr>
          <p:nvPr/>
        </p:nvCxnSpPr>
        <p:spPr bwMode="auto">
          <a:xfrm rot="10800000" flipH="1">
            <a:off x="6092825" y="3732213"/>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14" name="直接连接符 7"/>
          <p:cNvCxnSpPr>
            <a:cxnSpLocks noChangeShapeType="1"/>
          </p:cNvCxnSpPr>
          <p:nvPr/>
        </p:nvCxnSpPr>
        <p:spPr bwMode="auto">
          <a:xfrm rot="10800000" flipH="1">
            <a:off x="6099175" y="4414838"/>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15" name="直接连接符 8"/>
          <p:cNvCxnSpPr>
            <a:cxnSpLocks noChangeShapeType="1"/>
          </p:cNvCxnSpPr>
          <p:nvPr/>
        </p:nvCxnSpPr>
        <p:spPr bwMode="auto">
          <a:xfrm rot="10800000" flipH="1">
            <a:off x="6097588" y="3070225"/>
            <a:ext cx="2743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16" name="直接连接符 9"/>
          <p:cNvCxnSpPr>
            <a:cxnSpLocks noChangeShapeType="1"/>
            <a:stCxn id="6" idx="0"/>
            <a:endCxn id="6" idx="2"/>
          </p:cNvCxnSpPr>
          <p:nvPr/>
        </p:nvCxnSpPr>
        <p:spPr bwMode="auto">
          <a:xfrm rot="16200000" flipH="1">
            <a:off x="6108700" y="3732213"/>
            <a:ext cx="270986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17" name="直接连接符 10"/>
          <p:cNvCxnSpPr>
            <a:cxnSpLocks noChangeShapeType="1"/>
          </p:cNvCxnSpPr>
          <p:nvPr/>
        </p:nvCxnSpPr>
        <p:spPr bwMode="auto">
          <a:xfrm rot="16200000" flipH="1">
            <a:off x="5432426" y="3730625"/>
            <a:ext cx="270986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18" name="直接连接符 11"/>
          <p:cNvCxnSpPr>
            <a:cxnSpLocks noChangeShapeType="1"/>
          </p:cNvCxnSpPr>
          <p:nvPr/>
        </p:nvCxnSpPr>
        <p:spPr bwMode="auto">
          <a:xfrm rot="16200000" flipH="1">
            <a:off x="6782594" y="3720307"/>
            <a:ext cx="27082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3019" name="TextBox 12"/>
          <p:cNvSpPr txBox="1">
            <a:spLocks noChangeArrowheads="1"/>
          </p:cNvSpPr>
          <p:nvPr/>
        </p:nvSpPr>
        <p:spPr bwMode="auto">
          <a:xfrm>
            <a:off x="5106988" y="5314950"/>
            <a:ext cx="86201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3020" name="TextBox 13"/>
          <p:cNvSpPr txBox="1">
            <a:spLocks noChangeArrowheads="1"/>
          </p:cNvSpPr>
          <p:nvPr/>
        </p:nvSpPr>
        <p:spPr bwMode="auto">
          <a:xfrm>
            <a:off x="5962650" y="5478463"/>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43021" name="TextBox 14"/>
          <p:cNvSpPr txBox="1">
            <a:spLocks noChangeArrowheads="1"/>
          </p:cNvSpPr>
          <p:nvPr/>
        </p:nvSpPr>
        <p:spPr bwMode="auto">
          <a:xfrm>
            <a:off x="6619875" y="5151438"/>
            <a:ext cx="941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43022" name="TextBox 15"/>
          <p:cNvSpPr txBox="1">
            <a:spLocks noChangeArrowheads="1"/>
          </p:cNvSpPr>
          <p:nvPr/>
        </p:nvSpPr>
        <p:spPr bwMode="auto">
          <a:xfrm>
            <a:off x="7345363" y="5494338"/>
            <a:ext cx="9001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3023" name="TextBox 16"/>
          <p:cNvSpPr txBox="1">
            <a:spLocks noChangeArrowheads="1"/>
          </p:cNvSpPr>
          <p:nvPr/>
        </p:nvSpPr>
        <p:spPr bwMode="auto">
          <a:xfrm>
            <a:off x="8002588" y="5176838"/>
            <a:ext cx="10064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3024" name="TextBox 17"/>
          <p:cNvSpPr txBox="1">
            <a:spLocks noChangeArrowheads="1"/>
          </p:cNvSpPr>
          <p:nvPr/>
        </p:nvSpPr>
        <p:spPr bwMode="auto">
          <a:xfrm>
            <a:off x="5292725" y="1601788"/>
            <a:ext cx="7016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3025" name="TextBox 18"/>
          <p:cNvSpPr txBox="1">
            <a:spLocks noChangeArrowheads="1"/>
          </p:cNvSpPr>
          <p:nvPr/>
        </p:nvSpPr>
        <p:spPr bwMode="auto">
          <a:xfrm>
            <a:off x="5226050" y="2297113"/>
            <a:ext cx="9175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3026" name="TextBox 19"/>
          <p:cNvSpPr txBox="1">
            <a:spLocks noChangeArrowheads="1"/>
          </p:cNvSpPr>
          <p:nvPr/>
        </p:nvSpPr>
        <p:spPr bwMode="auto">
          <a:xfrm>
            <a:off x="5221288" y="3144838"/>
            <a:ext cx="922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3027" name="TextBox 20"/>
          <p:cNvSpPr txBox="1">
            <a:spLocks noChangeArrowheads="1"/>
          </p:cNvSpPr>
          <p:nvPr/>
        </p:nvSpPr>
        <p:spPr bwMode="auto">
          <a:xfrm>
            <a:off x="5243513" y="3819525"/>
            <a:ext cx="6524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43028" name="TextBox 21"/>
          <p:cNvSpPr txBox="1">
            <a:spLocks noChangeArrowheads="1"/>
          </p:cNvSpPr>
          <p:nvPr/>
        </p:nvSpPr>
        <p:spPr bwMode="auto">
          <a:xfrm>
            <a:off x="5208588" y="4492625"/>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
        <p:nvSpPr>
          <p:cNvPr id="24" name="矩形 23"/>
          <p:cNvSpPr/>
          <p:nvPr/>
        </p:nvSpPr>
        <p:spPr bwMode="auto">
          <a:xfrm>
            <a:off x="1281113" y="2308225"/>
            <a:ext cx="2743200" cy="270986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endParaRPr lang="zh-CN" altLang="en-US">
              <a:solidFill>
                <a:schemeClr val="tx1"/>
              </a:solidFill>
              <a:latin typeface="Times New Roman" pitchFamily="18" charset="0"/>
              <a:ea typeface="宋体" pitchFamily="2" charset="-122"/>
            </a:endParaRPr>
          </a:p>
        </p:txBody>
      </p:sp>
      <p:cxnSp>
        <p:nvCxnSpPr>
          <p:cNvPr id="43030" name="直接连接符 24"/>
          <p:cNvCxnSpPr>
            <a:cxnSpLocks noChangeShapeType="1"/>
            <a:stCxn id="24" idx="1"/>
            <a:endCxn id="24" idx="3"/>
          </p:cNvCxnSpPr>
          <p:nvPr/>
        </p:nvCxnSpPr>
        <p:spPr bwMode="auto">
          <a:xfrm rot="10800000" flipH="1">
            <a:off x="1281113" y="3663950"/>
            <a:ext cx="2743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1" name="直接连接符 25"/>
          <p:cNvCxnSpPr>
            <a:cxnSpLocks noChangeShapeType="1"/>
          </p:cNvCxnSpPr>
          <p:nvPr/>
        </p:nvCxnSpPr>
        <p:spPr bwMode="auto">
          <a:xfrm rot="10800000" flipH="1">
            <a:off x="1289050" y="4344988"/>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2" name="直接连接符 26"/>
          <p:cNvCxnSpPr>
            <a:cxnSpLocks noChangeShapeType="1"/>
          </p:cNvCxnSpPr>
          <p:nvPr/>
        </p:nvCxnSpPr>
        <p:spPr bwMode="auto">
          <a:xfrm rot="10800000" flipH="1">
            <a:off x="1287463" y="3001963"/>
            <a:ext cx="27432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3" name="直接连接符 27"/>
          <p:cNvCxnSpPr>
            <a:cxnSpLocks noChangeShapeType="1"/>
            <a:stCxn id="24" idx="0"/>
            <a:endCxn id="24" idx="2"/>
          </p:cNvCxnSpPr>
          <p:nvPr/>
        </p:nvCxnSpPr>
        <p:spPr bwMode="auto">
          <a:xfrm rot="16200000" flipH="1">
            <a:off x="1299369" y="3663157"/>
            <a:ext cx="27082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4" name="直接连接符 28"/>
          <p:cNvCxnSpPr>
            <a:cxnSpLocks noChangeShapeType="1"/>
          </p:cNvCxnSpPr>
          <p:nvPr/>
        </p:nvCxnSpPr>
        <p:spPr bwMode="auto">
          <a:xfrm rot="16200000" flipH="1">
            <a:off x="620712" y="3662363"/>
            <a:ext cx="270986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35" name="直接连接符 29"/>
          <p:cNvCxnSpPr>
            <a:cxnSpLocks noChangeShapeType="1"/>
          </p:cNvCxnSpPr>
          <p:nvPr/>
        </p:nvCxnSpPr>
        <p:spPr bwMode="auto">
          <a:xfrm rot="16200000" flipH="1">
            <a:off x="1970881" y="3652044"/>
            <a:ext cx="2708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3036" name="TextBox 30"/>
          <p:cNvSpPr txBox="1">
            <a:spLocks noChangeArrowheads="1"/>
          </p:cNvSpPr>
          <p:nvPr/>
        </p:nvSpPr>
        <p:spPr bwMode="auto">
          <a:xfrm>
            <a:off x="244475" y="1657350"/>
            <a:ext cx="8620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位置</a:t>
            </a:r>
          </a:p>
          <a:p>
            <a:pPr eaLnBrk="1" hangingPunct="1"/>
            <a:r>
              <a:rPr lang="en-US" altLang="zh-CN" sz="1400">
                <a:solidFill>
                  <a:srgbClr val="000066"/>
                </a:solidFill>
                <a:ea typeface="宋体" panose="02010600030101010101" pitchFamily="2" charset="-122"/>
              </a:rPr>
              <a:t>(城市)</a:t>
            </a:r>
            <a:endParaRPr lang="zh-CN" altLang="en-US" sz="1400">
              <a:solidFill>
                <a:srgbClr val="000066"/>
              </a:solidFill>
              <a:ea typeface="宋体" panose="02010600030101010101" pitchFamily="2" charset="-122"/>
            </a:endParaRPr>
          </a:p>
        </p:txBody>
      </p:sp>
      <p:sp>
        <p:nvSpPr>
          <p:cNvPr id="43037" name="TextBox 31"/>
          <p:cNvSpPr txBox="1">
            <a:spLocks noChangeArrowheads="1"/>
          </p:cNvSpPr>
          <p:nvPr/>
        </p:nvSpPr>
        <p:spPr bwMode="auto">
          <a:xfrm>
            <a:off x="322263" y="2487613"/>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芝加哥</a:t>
            </a:r>
            <a:endParaRPr lang="zh-CN" altLang="en-US" sz="1400">
              <a:ea typeface="宋体" panose="02010600030101010101" pitchFamily="2" charset="-122"/>
            </a:endParaRPr>
          </a:p>
        </p:txBody>
      </p:sp>
      <p:sp>
        <p:nvSpPr>
          <p:cNvPr id="43038" name="TextBox 32"/>
          <p:cNvSpPr txBox="1">
            <a:spLocks noChangeArrowheads="1"/>
          </p:cNvSpPr>
          <p:nvPr/>
        </p:nvSpPr>
        <p:spPr bwMode="auto">
          <a:xfrm>
            <a:off x="261938" y="3195638"/>
            <a:ext cx="9413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纽约</a:t>
            </a:r>
            <a:endParaRPr lang="zh-CN" altLang="en-US" sz="1400">
              <a:ea typeface="宋体" panose="02010600030101010101" pitchFamily="2" charset="-122"/>
            </a:endParaRPr>
          </a:p>
        </p:txBody>
      </p:sp>
      <p:sp>
        <p:nvSpPr>
          <p:cNvPr id="43039" name="TextBox 33"/>
          <p:cNvSpPr txBox="1">
            <a:spLocks noChangeArrowheads="1"/>
          </p:cNvSpPr>
          <p:nvPr/>
        </p:nvSpPr>
        <p:spPr bwMode="auto">
          <a:xfrm>
            <a:off x="261938" y="3921125"/>
            <a:ext cx="898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蒙特利尔</a:t>
            </a:r>
            <a:endParaRPr lang="zh-CN" altLang="en-US" sz="1400">
              <a:ea typeface="宋体" panose="02010600030101010101" pitchFamily="2" charset="-122"/>
            </a:endParaRPr>
          </a:p>
        </p:txBody>
      </p:sp>
      <p:sp>
        <p:nvSpPr>
          <p:cNvPr id="43040" name="TextBox 34"/>
          <p:cNvSpPr txBox="1">
            <a:spLocks noChangeArrowheads="1"/>
          </p:cNvSpPr>
          <p:nvPr/>
        </p:nvSpPr>
        <p:spPr bwMode="auto">
          <a:xfrm>
            <a:off x="217488" y="4568825"/>
            <a:ext cx="100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温哥华</a:t>
            </a:r>
            <a:endParaRPr lang="zh-CN" altLang="en-US" sz="1400">
              <a:ea typeface="宋体" panose="02010600030101010101" pitchFamily="2" charset="-122"/>
            </a:endParaRPr>
          </a:p>
        </p:txBody>
      </p:sp>
      <p:sp>
        <p:nvSpPr>
          <p:cNvPr id="43041" name="TextBox 35"/>
          <p:cNvSpPr txBox="1">
            <a:spLocks noChangeArrowheads="1"/>
          </p:cNvSpPr>
          <p:nvPr/>
        </p:nvSpPr>
        <p:spPr bwMode="auto">
          <a:xfrm>
            <a:off x="412750" y="5132388"/>
            <a:ext cx="7016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solidFill>
                  <a:srgbClr val="000066"/>
                </a:solidFill>
                <a:ea typeface="宋体" panose="02010600030101010101" pitchFamily="2" charset="-122"/>
              </a:rPr>
              <a:t>项目</a:t>
            </a:r>
          </a:p>
          <a:p>
            <a:pPr eaLnBrk="1" hangingPunct="1"/>
            <a:r>
              <a:rPr lang="en-US" altLang="zh-CN" sz="1400">
                <a:solidFill>
                  <a:srgbClr val="000066"/>
                </a:solidFill>
                <a:ea typeface="宋体" panose="02010600030101010101" pitchFamily="2" charset="-122"/>
              </a:rPr>
              <a:t>(类型)</a:t>
            </a:r>
            <a:endParaRPr lang="zh-CN" altLang="en-US" sz="1400">
              <a:solidFill>
                <a:srgbClr val="000066"/>
              </a:solidFill>
              <a:ea typeface="宋体" panose="02010600030101010101" pitchFamily="2" charset="-122"/>
            </a:endParaRPr>
          </a:p>
        </p:txBody>
      </p:sp>
      <p:sp>
        <p:nvSpPr>
          <p:cNvPr id="43042" name="TextBox 36"/>
          <p:cNvSpPr txBox="1">
            <a:spLocks noChangeArrowheads="1"/>
          </p:cNvSpPr>
          <p:nvPr/>
        </p:nvSpPr>
        <p:spPr bwMode="auto">
          <a:xfrm>
            <a:off x="1108075" y="5160963"/>
            <a:ext cx="9159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家庭娱乐</a:t>
            </a:r>
            <a:endParaRPr lang="zh-CN" altLang="en-US" sz="1400">
              <a:ea typeface="宋体" panose="02010600030101010101" pitchFamily="2" charset="-122"/>
            </a:endParaRPr>
          </a:p>
        </p:txBody>
      </p:sp>
      <p:sp>
        <p:nvSpPr>
          <p:cNvPr id="43043" name="TextBox 37"/>
          <p:cNvSpPr txBox="1">
            <a:spLocks noChangeArrowheads="1"/>
          </p:cNvSpPr>
          <p:nvPr/>
        </p:nvSpPr>
        <p:spPr bwMode="auto">
          <a:xfrm>
            <a:off x="1863725" y="5564188"/>
            <a:ext cx="9223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计算机</a:t>
            </a:r>
            <a:endParaRPr lang="zh-CN" altLang="en-US" sz="1400">
              <a:ea typeface="宋体" panose="02010600030101010101" pitchFamily="2" charset="-122"/>
            </a:endParaRPr>
          </a:p>
        </p:txBody>
      </p:sp>
      <p:sp>
        <p:nvSpPr>
          <p:cNvPr id="43044" name="TextBox 38"/>
          <p:cNvSpPr txBox="1">
            <a:spLocks noChangeArrowheads="1"/>
          </p:cNvSpPr>
          <p:nvPr/>
        </p:nvSpPr>
        <p:spPr bwMode="auto">
          <a:xfrm>
            <a:off x="2646363" y="5160963"/>
            <a:ext cx="65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电话</a:t>
            </a:r>
            <a:endParaRPr lang="zh-CN" altLang="en-US" sz="1400">
              <a:ea typeface="宋体" panose="02010600030101010101" pitchFamily="2" charset="-122"/>
            </a:endParaRPr>
          </a:p>
        </p:txBody>
      </p:sp>
      <p:sp>
        <p:nvSpPr>
          <p:cNvPr id="43045" name="TextBox 39"/>
          <p:cNvSpPr txBox="1">
            <a:spLocks noChangeArrowheads="1"/>
          </p:cNvSpPr>
          <p:nvPr/>
        </p:nvSpPr>
        <p:spPr bwMode="auto">
          <a:xfrm>
            <a:off x="3251200" y="5543550"/>
            <a:ext cx="793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en-US" altLang="zh-CN" sz="1400">
                <a:ea typeface="宋体" panose="02010600030101010101" pitchFamily="2" charset="-122"/>
              </a:rPr>
              <a:t>安全</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17500" y="263525"/>
            <a:ext cx="6858000" cy="762000"/>
          </a:xfrm>
        </p:spPr>
        <p:txBody>
          <a:bodyPr/>
          <a:lstStyle/>
          <a:p>
            <a:pPr eaLnBrk="1" hangingPunct="1"/>
            <a:r>
              <a:rPr lang="en-US" altLang="zh-CN" smtClean="0">
                <a:ea typeface="宋体" panose="02010600030101010101" pitchFamily="2" charset="-122"/>
              </a:rPr>
              <a:t>星网查询模型</a:t>
            </a:r>
            <a:endParaRPr lang="en-US" altLang="zh-CN" sz="1800" smtClean="0">
              <a:ea typeface="宋体" panose="02010600030101010101" pitchFamily="2" charset="-122"/>
            </a:endParaRPr>
          </a:p>
        </p:txBody>
      </p:sp>
      <p:sp>
        <p:nvSpPr>
          <p:cNvPr id="44035" name="Rectangle 3"/>
          <p:cNvSpPr>
            <a:spLocks noGrp="1" noChangeArrowheads="1"/>
          </p:cNvSpPr>
          <p:nvPr>
            <p:ph type="body" idx="1"/>
          </p:nvPr>
        </p:nvSpPr>
        <p:spPr/>
        <p:txBody>
          <a:bodyPr/>
          <a:lstStyle/>
          <a:p>
            <a:pPr eaLnBrk="1" hangingPunct="1">
              <a:buFontTx/>
              <a:buNone/>
            </a:pPr>
            <a:r>
              <a:rPr lang="zh-CN" altLang="en-US" smtClean="0">
                <a:ea typeface="宋体" panose="02010600030101010101" pitchFamily="2" charset="-122"/>
              </a:rPr>
              <a:t> </a:t>
            </a:r>
          </a:p>
        </p:txBody>
      </p:sp>
      <p:sp>
        <p:nvSpPr>
          <p:cNvPr id="44036" name="Oval 4"/>
          <p:cNvSpPr>
            <a:spLocks noChangeArrowheads="1"/>
          </p:cNvSpPr>
          <p:nvPr/>
        </p:nvSpPr>
        <p:spPr bwMode="auto">
          <a:xfrm>
            <a:off x="4349750" y="3587750"/>
            <a:ext cx="215900" cy="2159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37" name="Oval 5"/>
          <p:cNvSpPr>
            <a:spLocks noChangeArrowheads="1"/>
          </p:cNvSpPr>
          <p:nvPr/>
        </p:nvSpPr>
        <p:spPr bwMode="auto">
          <a:xfrm>
            <a:off x="37401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38" name="Oval 6"/>
          <p:cNvSpPr>
            <a:spLocks noChangeArrowheads="1"/>
          </p:cNvSpPr>
          <p:nvPr/>
        </p:nvSpPr>
        <p:spPr bwMode="auto">
          <a:xfrm>
            <a:off x="2901950" y="2368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39" name="Oval 7"/>
          <p:cNvSpPr>
            <a:spLocks noChangeArrowheads="1"/>
          </p:cNvSpPr>
          <p:nvPr/>
        </p:nvSpPr>
        <p:spPr bwMode="auto">
          <a:xfrm>
            <a:off x="38163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0" name="Oval 8"/>
          <p:cNvSpPr>
            <a:spLocks noChangeArrowheads="1"/>
          </p:cNvSpPr>
          <p:nvPr/>
        </p:nvSpPr>
        <p:spPr bwMode="auto">
          <a:xfrm>
            <a:off x="27495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1" name="Oval 9"/>
          <p:cNvSpPr>
            <a:spLocks noChangeArrowheads="1"/>
          </p:cNvSpPr>
          <p:nvPr/>
        </p:nvSpPr>
        <p:spPr bwMode="auto">
          <a:xfrm>
            <a:off x="1454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2" name="Oval 10"/>
          <p:cNvSpPr>
            <a:spLocks noChangeArrowheads="1"/>
          </p:cNvSpPr>
          <p:nvPr/>
        </p:nvSpPr>
        <p:spPr bwMode="auto">
          <a:xfrm>
            <a:off x="3740150" y="4197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3" name="Oval 11"/>
          <p:cNvSpPr>
            <a:spLocks noChangeArrowheads="1"/>
          </p:cNvSpPr>
          <p:nvPr/>
        </p:nvSpPr>
        <p:spPr bwMode="auto">
          <a:xfrm>
            <a:off x="43497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4" name="Oval 12"/>
          <p:cNvSpPr>
            <a:spLocks noChangeArrowheads="1"/>
          </p:cNvSpPr>
          <p:nvPr/>
        </p:nvSpPr>
        <p:spPr bwMode="auto">
          <a:xfrm>
            <a:off x="43497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5" name="Oval 13"/>
          <p:cNvSpPr>
            <a:spLocks noChangeArrowheads="1"/>
          </p:cNvSpPr>
          <p:nvPr/>
        </p:nvSpPr>
        <p:spPr bwMode="auto">
          <a:xfrm>
            <a:off x="43497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6" name="Oval 14"/>
          <p:cNvSpPr>
            <a:spLocks noChangeArrowheads="1"/>
          </p:cNvSpPr>
          <p:nvPr/>
        </p:nvSpPr>
        <p:spPr bwMode="auto">
          <a:xfrm>
            <a:off x="6864350" y="5797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7" name="Oval 15"/>
          <p:cNvSpPr>
            <a:spLocks noChangeArrowheads="1"/>
          </p:cNvSpPr>
          <p:nvPr/>
        </p:nvSpPr>
        <p:spPr bwMode="auto">
          <a:xfrm>
            <a:off x="5949950" y="5111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8" name="Oval 16"/>
          <p:cNvSpPr>
            <a:spLocks noChangeArrowheads="1"/>
          </p:cNvSpPr>
          <p:nvPr/>
        </p:nvSpPr>
        <p:spPr bwMode="auto">
          <a:xfrm>
            <a:off x="5264150" y="4502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49" name="Oval 17"/>
          <p:cNvSpPr>
            <a:spLocks noChangeArrowheads="1"/>
          </p:cNvSpPr>
          <p:nvPr/>
        </p:nvSpPr>
        <p:spPr bwMode="auto">
          <a:xfrm>
            <a:off x="7397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0" name="Oval 18"/>
          <p:cNvSpPr>
            <a:spLocks noChangeArrowheads="1"/>
          </p:cNvSpPr>
          <p:nvPr/>
        </p:nvSpPr>
        <p:spPr bwMode="auto">
          <a:xfrm>
            <a:off x="6254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1" name="Oval 19"/>
          <p:cNvSpPr>
            <a:spLocks noChangeArrowheads="1"/>
          </p:cNvSpPr>
          <p:nvPr/>
        </p:nvSpPr>
        <p:spPr bwMode="auto">
          <a:xfrm>
            <a:off x="5264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2" name="Oval 20"/>
          <p:cNvSpPr>
            <a:spLocks noChangeArrowheads="1"/>
          </p:cNvSpPr>
          <p:nvPr/>
        </p:nvSpPr>
        <p:spPr bwMode="auto">
          <a:xfrm>
            <a:off x="65595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3" name="Oval 21"/>
          <p:cNvSpPr>
            <a:spLocks noChangeArrowheads="1"/>
          </p:cNvSpPr>
          <p:nvPr/>
        </p:nvSpPr>
        <p:spPr bwMode="auto">
          <a:xfrm>
            <a:off x="2825750" y="4883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4" name="Oval 22"/>
          <p:cNvSpPr>
            <a:spLocks noChangeArrowheads="1"/>
          </p:cNvSpPr>
          <p:nvPr/>
        </p:nvSpPr>
        <p:spPr bwMode="auto">
          <a:xfrm>
            <a:off x="1682750" y="5645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5" name="Oval 23"/>
          <p:cNvSpPr>
            <a:spLocks noChangeArrowheads="1"/>
          </p:cNvSpPr>
          <p:nvPr/>
        </p:nvSpPr>
        <p:spPr bwMode="auto">
          <a:xfrm>
            <a:off x="4349750" y="5721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4056" name="Line 24"/>
          <p:cNvSpPr>
            <a:spLocks noChangeShapeType="1"/>
          </p:cNvSpPr>
          <p:nvPr/>
        </p:nvSpPr>
        <p:spPr bwMode="auto">
          <a:xfrm>
            <a:off x="44196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5"/>
          <p:cNvSpPr>
            <a:spLocks noChangeShapeType="1"/>
          </p:cNvSpPr>
          <p:nvPr/>
        </p:nvSpPr>
        <p:spPr bwMode="auto">
          <a:xfrm>
            <a:off x="4419600" y="22860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6"/>
          <p:cNvSpPr>
            <a:spLocks noChangeShapeType="1"/>
          </p:cNvSpPr>
          <p:nvPr/>
        </p:nvSpPr>
        <p:spPr bwMode="auto">
          <a:xfrm>
            <a:off x="4419600" y="3810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7"/>
          <p:cNvSpPr>
            <a:spLocks noChangeShapeType="1"/>
          </p:cNvSpPr>
          <p:nvPr/>
        </p:nvSpPr>
        <p:spPr bwMode="auto">
          <a:xfrm>
            <a:off x="4419600" y="47244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8"/>
          <p:cNvSpPr>
            <a:spLocks noChangeShapeType="1"/>
          </p:cNvSpPr>
          <p:nvPr/>
        </p:nvSpPr>
        <p:spPr bwMode="auto">
          <a:xfrm>
            <a:off x="4572000" y="3657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9"/>
          <p:cNvSpPr>
            <a:spLocks noChangeShapeType="1"/>
          </p:cNvSpPr>
          <p:nvPr/>
        </p:nvSpPr>
        <p:spPr bwMode="auto">
          <a:xfrm>
            <a:off x="5410200" y="3657600"/>
            <a:ext cx="838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30"/>
          <p:cNvSpPr>
            <a:spLocks noChangeShapeType="1"/>
          </p:cNvSpPr>
          <p:nvPr/>
        </p:nvSpPr>
        <p:spPr bwMode="auto">
          <a:xfrm>
            <a:off x="6400800" y="36576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1"/>
          <p:cNvSpPr>
            <a:spLocks noChangeShapeType="1"/>
          </p:cNvSpPr>
          <p:nvPr/>
        </p:nvSpPr>
        <p:spPr bwMode="auto">
          <a:xfrm>
            <a:off x="3962400" y="36576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Line 32"/>
          <p:cNvSpPr>
            <a:spLocks noChangeShapeType="1"/>
          </p:cNvSpPr>
          <p:nvPr/>
        </p:nvSpPr>
        <p:spPr bwMode="auto">
          <a:xfrm>
            <a:off x="2895600" y="36576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33"/>
          <p:cNvSpPr>
            <a:spLocks noChangeShapeType="1"/>
          </p:cNvSpPr>
          <p:nvPr/>
        </p:nvSpPr>
        <p:spPr bwMode="auto">
          <a:xfrm>
            <a:off x="1600200" y="36576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34"/>
          <p:cNvSpPr>
            <a:spLocks noChangeShapeType="1"/>
          </p:cNvSpPr>
          <p:nvPr/>
        </p:nvSpPr>
        <p:spPr bwMode="auto">
          <a:xfrm flipV="1">
            <a:off x="4572000" y="2286000"/>
            <a:ext cx="198120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Line 35"/>
          <p:cNvSpPr>
            <a:spLocks noChangeShapeType="1"/>
          </p:cNvSpPr>
          <p:nvPr/>
        </p:nvSpPr>
        <p:spPr bwMode="auto">
          <a:xfrm flipV="1">
            <a:off x="6705600" y="17526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36"/>
          <p:cNvSpPr>
            <a:spLocks noChangeShapeType="1"/>
          </p:cNvSpPr>
          <p:nvPr/>
        </p:nvSpPr>
        <p:spPr bwMode="auto">
          <a:xfrm flipH="1">
            <a:off x="3886200" y="38100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7"/>
          <p:cNvSpPr>
            <a:spLocks noChangeShapeType="1"/>
          </p:cNvSpPr>
          <p:nvPr/>
        </p:nvSpPr>
        <p:spPr bwMode="auto">
          <a:xfrm flipH="1">
            <a:off x="2971800" y="4343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8"/>
          <p:cNvSpPr>
            <a:spLocks noChangeShapeType="1"/>
          </p:cNvSpPr>
          <p:nvPr/>
        </p:nvSpPr>
        <p:spPr bwMode="auto">
          <a:xfrm flipV="1">
            <a:off x="1828800" y="4953000"/>
            <a:ext cx="9906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39"/>
          <p:cNvSpPr>
            <a:spLocks noChangeShapeType="1"/>
          </p:cNvSpPr>
          <p:nvPr/>
        </p:nvSpPr>
        <p:spPr bwMode="auto">
          <a:xfrm>
            <a:off x="3886200" y="3200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0"/>
          <p:cNvSpPr>
            <a:spLocks noChangeShapeType="1"/>
          </p:cNvSpPr>
          <p:nvPr/>
        </p:nvSpPr>
        <p:spPr bwMode="auto">
          <a:xfrm>
            <a:off x="3048000" y="2514600"/>
            <a:ext cx="685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Line 41"/>
          <p:cNvSpPr>
            <a:spLocks noChangeShapeType="1"/>
          </p:cNvSpPr>
          <p:nvPr/>
        </p:nvSpPr>
        <p:spPr bwMode="auto">
          <a:xfrm>
            <a:off x="1981200" y="17526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Line 42"/>
          <p:cNvSpPr>
            <a:spLocks noChangeShapeType="1"/>
          </p:cNvSpPr>
          <p:nvPr/>
        </p:nvSpPr>
        <p:spPr bwMode="auto">
          <a:xfrm>
            <a:off x="4572000" y="38100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5" name="Line 43"/>
          <p:cNvSpPr>
            <a:spLocks noChangeShapeType="1"/>
          </p:cNvSpPr>
          <p:nvPr/>
        </p:nvSpPr>
        <p:spPr bwMode="auto">
          <a:xfrm>
            <a:off x="5410200" y="4648200"/>
            <a:ext cx="533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4"/>
          <p:cNvSpPr>
            <a:spLocks noChangeShapeType="1"/>
          </p:cNvSpPr>
          <p:nvPr/>
        </p:nvSpPr>
        <p:spPr bwMode="auto">
          <a:xfrm>
            <a:off x="6096000" y="5257800"/>
            <a:ext cx="762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5"/>
          <p:cNvSpPr>
            <a:spLocks noChangeShapeType="1"/>
          </p:cNvSpPr>
          <p:nvPr/>
        </p:nvSpPr>
        <p:spPr bwMode="auto">
          <a:xfrm>
            <a:off x="7010400" y="5943600"/>
            <a:ext cx="381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6"/>
          <p:cNvSpPr>
            <a:spLocks noChangeShapeType="1"/>
          </p:cNvSpPr>
          <p:nvPr/>
        </p:nvSpPr>
        <p:spPr bwMode="auto">
          <a:xfrm>
            <a:off x="4419600" y="5867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47"/>
          <p:cNvSpPr>
            <a:spLocks noChangeShapeType="1"/>
          </p:cNvSpPr>
          <p:nvPr/>
        </p:nvSpPr>
        <p:spPr bwMode="auto">
          <a:xfrm flipH="1">
            <a:off x="1219200" y="5791200"/>
            <a:ext cx="457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48"/>
          <p:cNvSpPr>
            <a:spLocks noChangeShapeType="1"/>
          </p:cNvSpPr>
          <p:nvPr/>
        </p:nvSpPr>
        <p:spPr bwMode="auto">
          <a:xfrm flipH="1">
            <a:off x="9144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49"/>
          <p:cNvSpPr>
            <a:spLocks noChangeShapeType="1"/>
          </p:cNvSpPr>
          <p:nvPr/>
        </p:nvSpPr>
        <p:spPr bwMode="auto">
          <a:xfrm>
            <a:off x="75438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0"/>
          <p:cNvSpPr>
            <a:spLocks noChangeArrowheads="1"/>
          </p:cNvSpPr>
          <p:nvPr/>
        </p:nvSpPr>
        <p:spPr bwMode="auto">
          <a:xfrm>
            <a:off x="974725" y="1423988"/>
            <a:ext cx="177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运输方式</a:t>
            </a:r>
          </a:p>
        </p:txBody>
      </p:sp>
      <p:sp>
        <p:nvSpPr>
          <p:cNvPr id="44083" name="Rectangle 51"/>
          <p:cNvSpPr>
            <a:spLocks noChangeArrowheads="1"/>
          </p:cNvSpPr>
          <p:nvPr/>
        </p:nvSpPr>
        <p:spPr bwMode="auto">
          <a:xfrm>
            <a:off x="1203325" y="2262188"/>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空气快车</a:t>
            </a:r>
          </a:p>
        </p:txBody>
      </p:sp>
      <p:sp>
        <p:nvSpPr>
          <p:cNvPr id="44084" name="Rectangle 52"/>
          <p:cNvSpPr>
            <a:spLocks noChangeArrowheads="1"/>
          </p:cNvSpPr>
          <p:nvPr/>
        </p:nvSpPr>
        <p:spPr bwMode="auto">
          <a:xfrm>
            <a:off x="2727325" y="29479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卡车</a:t>
            </a:r>
          </a:p>
        </p:txBody>
      </p:sp>
      <p:sp>
        <p:nvSpPr>
          <p:cNvPr id="44085" name="Rectangle 53"/>
          <p:cNvSpPr>
            <a:spLocks noChangeArrowheads="1"/>
          </p:cNvSpPr>
          <p:nvPr/>
        </p:nvSpPr>
        <p:spPr bwMode="auto">
          <a:xfrm>
            <a:off x="4479925" y="27955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以</a:t>
            </a:r>
          </a:p>
        </p:txBody>
      </p:sp>
      <p:sp>
        <p:nvSpPr>
          <p:cNvPr id="44086" name="Line 54"/>
          <p:cNvSpPr>
            <a:spLocks noChangeShapeType="1"/>
          </p:cNvSpPr>
          <p:nvPr/>
        </p:nvSpPr>
        <p:spPr bwMode="auto">
          <a:xfrm>
            <a:off x="4419600" y="1600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Rectangle 55"/>
          <p:cNvSpPr>
            <a:spLocks noChangeArrowheads="1"/>
          </p:cNvSpPr>
          <p:nvPr/>
        </p:nvSpPr>
        <p:spPr bwMode="auto">
          <a:xfrm>
            <a:off x="3413125" y="12715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客户订单</a:t>
            </a:r>
          </a:p>
        </p:txBody>
      </p:sp>
      <p:sp>
        <p:nvSpPr>
          <p:cNvPr id="44088" name="Rectangle 56"/>
          <p:cNvSpPr>
            <a:spLocks noChangeArrowheads="1"/>
          </p:cNvSpPr>
          <p:nvPr/>
        </p:nvSpPr>
        <p:spPr bwMode="auto">
          <a:xfrm>
            <a:off x="4479925" y="2033588"/>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合同</a:t>
            </a:r>
          </a:p>
        </p:txBody>
      </p:sp>
      <p:sp>
        <p:nvSpPr>
          <p:cNvPr id="44089" name="Rectangle 57"/>
          <p:cNvSpPr>
            <a:spLocks noChangeArrowheads="1"/>
          </p:cNvSpPr>
          <p:nvPr/>
        </p:nvSpPr>
        <p:spPr bwMode="auto">
          <a:xfrm>
            <a:off x="7375525" y="16525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客户</a:t>
            </a:r>
          </a:p>
        </p:txBody>
      </p:sp>
      <p:sp>
        <p:nvSpPr>
          <p:cNvPr id="44090" name="Rectangle 58"/>
          <p:cNvSpPr>
            <a:spLocks noChangeArrowheads="1"/>
          </p:cNvSpPr>
          <p:nvPr/>
        </p:nvSpPr>
        <p:spPr bwMode="auto">
          <a:xfrm>
            <a:off x="8061325" y="34813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a:t>
            </a:r>
          </a:p>
        </p:txBody>
      </p:sp>
      <p:sp>
        <p:nvSpPr>
          <p:cNvPr id="44091" name="Rectangle 59"/>
          <p:cNvSpPr>
            <a:spLocks noChangeArrowheads="1"/>
          </p:cNvSpPr>
          <p:nvPr/>
        </p:nvSpPr>
        <p:spPr bwMode="auto">
          <a:xfrm>
            <a:off x="6689725" y="3862388"/>
            <a:ext cx="208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产品集团</a:t>
            </a:r>
          </a:p>
        </p:txBody>
      </p:sp>
      <p:sp>
        <p:nvSpPr>
          <p:cNvPr id="44092" name="Rectangle 60"/>
          <p:cNvSpPr>
            <a:spLocks noChangeArrowheads="1"/>
          </p:cNvSpPr>
          <p:nvPr/>
        </p:nvSpPr>
        <p:spPr bwMode="auto">
          <a:xfrm>
            <a:off x="5546725" y="32527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产品线</a:t>
            </a:r>
          </a:p>
        </p:txBody>
      </p:sp>
      <p:sp>
        <p:nvSpPr>
          <p:cNvPr id="44093" name="Rectangle 61"/>
          <p:cNvSpPr>
            <a:spLocks noChangeArrowheads="1"/>
          </p:cNvSpPr>
          <p:nvPr/>
        </p:nvSpPr>
        <p:spPr bwMode="auto">
          <a:xfrm>
            <a:off x="4784725" y="3786188"/>
            <a:ext cx="186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产品项目</a:t>
            </a:r>
          </a:p>
        </p:txBody>
      </p:sp>
      <p:sp>
        <p:nvSpPr>
          <p:cNvPr id="44094" name="Rectangle 62"/>
          <p:cNvSpPr>
            <a:spLocks noChangeArrowheads="1"/>
          </p:cNvSpPr>
          <p:nvPr/>
        </p:nvSpPr>
        <p:spPr bwMode="auto">
          <a:xfrm>
            <a:off x="5394325" y="4395788"/>
            <a:ext cx="1816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销售人员</a:t>
            </a:r>
          </a:p>
        </p:txBody>
      </p:sp>
      <p:sp>
        <p:nvSpPr>
          <p:cNvPr id="44095" name="Rectangle 63"/>
          <p:cNvSpPr>
            <a:spLocks noChangeArrowheads="1"/>
          </p:cNvSpPr>
          <p:nvPr/>
        </p:nvSpPr>
        <p:spPr bwMode="auto">
          <a:xfrm>
            <a:off x="6080125" y="50053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区</a:t>
            </a:r>
          </a:p>
        </p:txBody>
      </p:sp>
      <p:sp>
        <p:nvSpPr>
          <p:cNvPr id="44096" name="Rectangle 64"/>
          <p:cNvSpPr>
            <a:spLocks noChangeArrowheads="1"/>
          </p:cNvSpPr>
          <p:nvPr/>
        </p:nvSpPr>
        <p:spPr bwMode="auto">
          <a:xfrm>
            <a:off x="7070725" y="5691188"/>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划分</a:t>
            </a:r>
          </a:p>
        </p:txBody>
      </p:sp>
      <p:sp>
        <p:nvSpPr>
          <p:cNvPr id="44097" name="Rectangle 65"/>
          <p:cNvSpPr>
            <a:spLocks noChangeArrowheads="1"/>
          </p:cNvSpPr>
          <p:nvPr/>
        </p:nvSpPr>
        <p:spPr bwMode="auto">
          <a:xfrm>
            <a:off x="7299325" y="62245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组织</a:t>
            </a:r>
          </a:p>
        </p:txBody>
      </p:sp>
      <p:sp>
        <p:nvSpPr>
          <p:cNvPr id="44098" name="Rectangle 66"/>
          <p:cNvSpPr>
            <a:spLocks noChangeArrowheads="1"/>
          </p:cNvSpPr>
          <p:nvPr/>
        </p:nvSpPr>
        <p:spPr bwMode="auto">
          <a:xfrm>
            <a:off x="3794125" y="6224588"/>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推广</a:t>
            </a:r>
          </a:p>
        </p:txBody>
      </p:sp>
      <p:sp>
        <p:nvSpPr>
          <p:cNvPr id="44099" name="Rectangle 67"/>
          <p:cNvSpPr>
            <a:spLocks noChangeArrowheads="1"/>
          </p:cNvSpPr>
          <p:nvPr/>
        </p:nvSpPr>
        <p:spPr bwMode="auto">
          <a:xfrm>
            <a:off x="2574925" y="4167188"/>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城市</a:t>
            </a:r>
          </a:p>
        </p:txBody>
      </p:sp>
      <p:sp>
        <p:nvSpPr>
          <p:cNvPr id="44100" name="Rectangle 68"/>
          <p:cNvSpPr>
            <a:spLocks noChangeArrowheads="1"/>
          </p:cNvSpPr>
          <p:nvPr/>
        </p:nvSpPr>
        <p:spPr bwMode="auto">
          <a:xfrm>
            <a:off x="1812925" y="470058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国家</a:t>
            </a:r>
          </a:p>
        </p:txBody>
      </p:sp>
      <p:sp>
        <p:nvSpPr>
          <p:cNvPr id="44101" name="Rectangle 69"/>
          <p:cNvSpPr>
            <a:spLocks noChangeArrowheads="1"/>
          </p:cNvSpPr>
          <p:nvPr/>
        </p:nvSpPr>
        <p:spPr bwMode="auto">
          <a:xfrm>
            <a:off x="593725" y="54625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地区</a:t>
            </a:r>
          </a:p>
        </p:txBody>
      </p:sp>
      <p:sp>
        <p:nvSpPr>
          <p:cNvPr id="44102" name="Rectangle 70"/>
          <p:cNvSpPr>
            <a:spLocks noChangeArrowheads="1"/>
          </p:cNvSpPr>
          <p:nvPr/>
        </p:nvSpPr>
        <p:spPr bwMode="auto">
          <a:xfrm>
            <a:off x="288925" y="60721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位置</a:t>
            </a:r>
          </a:p>
        </p:txBody>
      </p:sp>
      <p:sp>
        <p:nvSpPr>
          <p:cNvPr id="44103" name="Rectangle 71"/>
          <p:cNvSpPr>
            <a:spLocks noChangeArrowheads="1"/>
          </p:cNvSpPr>
          <p:nvPr/>
        </p:nvSpPr>
        <p:spPr bwMode="auto">
          <a:xfrm>
            <a:off x="3260725" y="37099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日常</a:t>
            </a:r>
          </a:p>
        </p:txBody>
      </p:sp>
      <p:sp>
        <p:nvSpPr>
          <p:cNvPr id="44104" name="Rectangle 72"/>
          <p:cNvSpPr>
            <a:spLocks noChangeArrowheads="1"/>
          </p:cNvSpPr>
          <p:nvPr/>
        </p:nvSpPr>
        <p:spPr bwMode="auto">
          <a:xfrm>
            <a:off x="2193925" y="37099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qtrly</a:t>
            </a:r>
          </a:p>
        </p:txBody>
      </p:sp>
      <p:sp>
        <p:nvSpPr>
          <p:cNvPr id="44105" name="Rectangle 73"/>
          <p:cNvSpPr>
            <a:spLocks noChangeArrowheads="1"/>
          </p:cNvSpPr>
          <p:nvPr/>
        </p:nvSpPr>
        <p:spPr bwMode="auto">
          <a:xfrm>
            <a:off x="898525" y="370998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年</a:t>
            </a:r>
          </a:p>
        </p:txBody>
      </p:sp>
      <p:sp>
        <p:nvSpPr>
          <p:cNvPr id="44106" name="Rectangle 74"/>
          <p:cNvSpPr>
            <a:spLocks noChangeArrowheads="1"/>
          </p:cNvSpPr>
          <p:nvPr/>
        </p:nvSpPr>
        <p:spPr bwMode="auto">
          <a:xfrm>
            <a:off x="288925" y="34813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时间</a:t>
            </a:r>
          </a:p>
        </p:txBody>
      </p:sp>
      <p:sp>
        <p:nvSpPr>
          <p:cNvPr id="44107" name="Line 75"/>
          <p:cNvSpPr>
            <a:spLocks noChangeShapeType="1"/>
          </p:cNvSpPr>
          <p:nvPr/>
        </p:nvSpPr>
        <p:spPr bwMode="auto">
          <a:xfrm>
            <a:off x="2819400" y="3657600"/>
            <a:ext cx="76200" cy="12954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8" name="Line 76"/>
          <p:cNvSpPr>
            <a:spLocks noChangeShapeType="1"/>
          </p:cNvSpPr>
          <p:nvPr/>
        </p:nvSpPr>
        <p:spPr bwMode="auto">
          <a:xfrm>
            <a:off x="2895600" y="4953000"/>
            <a:ext cx="3124200" cy="2286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9" name="Line 77"/>
          <p:cNvSpPr>
            <a:spLocks noChangeShapeType="1"/>
          </p:cNvSpPr>
          <p:nvPr/>
        </p:nvSpPr>
        <p:spPr bwMode="auto">
          <a:xfrm flipV="1">
            <a:off x="6019800" y="3657600"/>
            <a:ext cx="1447800" cy="15240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0" name="Line 78"/>
          <p:cNvSpPr>
            <a:spLocks noChangeShapeType="1"/>
          </p:cNvSpPr>
          <p:nvPr/>
        </p:nvSpPr>
        <p:spPr bwMode="auto">
          <a:xfrm>
            <a:off x="4419600" y="2209800"/>
            <a:ext cx="30480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1" name="Line 79"/>
          <p:cNvSpPr>
            <a:spLocks noChangeShapeType="1"/>
          </p:cNvSpPr>
          <p:nvPr/>
        </p:nvSpPr>
        <p:spPr bwMode="auto">
          <a:xfrm flipV="1">
            <a:off x="2819400" y="2209800"/>
            <a:ext cx="16002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2" name="Text Box 80"/>
          <p:cNvSpPr txBox="1">
            <a:spLocks noChangeArrowheads="1"/>
          </p:cNvSpPr>
          <p:nvPr/>
        </p:nvSpPr>
        <p:spPr bwMode="auto">
          <a:xfrm>
            <a:off x="1693863" y="5788025"/>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50000"/>
              </a:spcBef>
            </a:pPr>
            <a:r>
              <a:rPr lang="en-US" altLang="zh-CN" sz="2000" b="0">
                <a:latin typeface="Tahoma" panose="020B0604030504040204" pitchFamily="34" charset="0"/>
                <a:ea typeface="宋体" panose="02010600030101010101" pitchFamily="2" charset="-122"/>
              </a:rPr>
              <a:t>每个圆圈被称为</a:t>
            </a:r>
            <a:r>
              <a:rPr lang="en-US" altLang="zh-CN" sz="2000" b="0" u="sng">
                <a:solidFill>
                  <a:schemeClr val="folHlink"/>
                </a:solidFill>
                <a:latin typeface="Tahoma" panose="020B0604030504040204" pitchFamily="34" charset="0"/>
                <a:ea typeface="宋体" panose="02010600030101010101" pitchFamily="2" charset="-122"/>
              </a:rPr>
              <a:t>足迹</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77813" y="304800"/>
            <a:ext cx="840898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45059" name="Rectangle 3"/>
          <p:cNvSpPr>
            <a:spLocks noGrp="1" noChangeArrowheads="1"/>
          </p:cNvSpPr>
          <p:nvPr>
            <p:ph type="body" idx="1"/>
          </p:nvPr>
        </p:nvSpPr>
        <p:spPr>
          <a:xfrm>
            <a:off x="611188" y="1408113"/>
            <a:ext cx="8077200" cy="4495800"/>
          </a:xfrm>
          <a:noFill/>
        </p:spPr>
        <p:txBody>
          <a:bodyPr lIns="92075" tIns="46038" rIns="92075" bIns="46038"/>
          <a:lstStyle/>
          <a:p>
            <a:pPr eaLnBrk="1" hangingPunct="1">
              <a:lnSpc>
                <a:spcPct val="170000"/>
              </a:lnSpc>
            </a:pPr>
            <a:r>
              <a:rPr lang="en-US" altLang="zh-CN" sz="2400" smtClean="0">
                <a:ea typeface="宋体" panose="02010600030101010101" pitchFamily="2" charset="-122"/>
              </a:rPr>
              <a:t>什么是数据仓库？</a:t>
            </a:r>
          </a:p>
          <a:p>
            <a:pPr eaLnBrk="1" hangingPunct="1">
              <a:lnSpc>
                <a:spcPct val="170000"/>
              </a:lnSpc>
            </a:pPr>
            <a:r>
              <a:rPr lang="en-US" altLang="zh-CN" sz="2400" smtClean="0">
                <a:ea typeface="宋体" panose="02010600030101010101" pitchFamily="2" charset="-122"/>
              </a:rPr>
              <a:t>多维数据模型</a:t>
            </a:r>
          </a:p>
          <a:p>
            <a:pPr eaLnBrk="1" hangingPunct="1">
              <a:lnSpc>
                <a:spcPct val="170000"/>
              </a:lnSpc>
            </a:pPr>
            <a:r>
              <a:rPr lang="en-US" altLang="zh-CN" sz="2400" smtClean="0">
                <a:solidFill>
                  <a:schemeClr val="hlink"/>
                </a:solidFill>
                <a:ea typeface="宋体" panose="02010600030101010101" pitchFamily="2" charset="-122"/>
              </a:rPr>
              <a:t>数据仓库体系结构</a:t>
            </a:r>
          </a:p>
          <a:p>
            <a:pPr eaLnBrk="1" hangingPunct="1">
              <a:lnSpc>
                <a:spcPct val="170000"/>
              </a:lnSpc>
            </a:pPr>
            <a:r>
              <a:rPr lang="en-US" altLang="zh-CN" sz="2400" smtClean="0">
                <a:ea typeface="宋体" panose="02010600030101010101" pitchFamily="2" charset="-122"/>
              </a:rPr>
              <a:t>数据仓库实施</a:t>
            </a:r>
          </a:p>
          <a:p>
            <a:pPr eaLnBrk="1" hangingPunct="1">
              <a:lnSpc>
                <a:spcPct val="170000"/>
              </a:lnSpc>
            </a:pPr>
            <a:r>
              <a:rPr lang="en-US" altLang="zh-CN" sz="2400" smtClean="0">
                <a:ea typeface="宋体" panose="02010600030101010101" pitchFamily="2" charset="-122"/>
              </a:rPr>
              <a:t>数据立方体技术的进一步发展</a:t>
            </a:r>
          </a:p>
          <a:p>
            <a:pPr eaLnBrk="1" hangingPunct="1">
              <a:lnSpc>
                <a:spcPct val="17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39.xml><?xml version="1.0" encoding="utf-8"?>
<p:sld xmlns:a14="http://schemas.microsoft.com/office/drawing/2010/main"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p:spPr>
        <p:txBody>
          <a:bodyPr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083" name="Rectangle 4"/>
          <p:cNvSpPr>
            <a:spLocks noChangeArrowheads="1"/>
          </p:cNvSpPr>
          <p:nvPr/>
        </p:nvSpPr>
        <p:spPr bwMode="auto">
          <a:xfrm>
            <a:off x="1295400" y="838200"/>
            <a:ext cx="6705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084" name="Rectangle 5"/>
          <p:cNvSpPr>
            <a:spLocks noChangeArrowheads="1"/>
          </p:cNvSpPr>
          <p:nvPr/>
        </p:nvSpPr>
        <p:spPr bwMode="auto">
          <a:xfrm>
            <a:off x="3352800" y="3429000"/>
            <a:ext cx="1554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b="0">
                <a:ea typeface="宋体" panose="02010600030101010101" pitchFamily="2" charset="-122"/>
              </a:rPr>
              <a:t>数据</a:t>
            </a:r>
          </a:p>
          <a:p>
            <a:pPr>
              <a:spcBef>
                <a:spcPct val="0"/>
              </a:spcBef>
            </a:pPr>
            <a:r>
              <a:rPr lang="en-US" altLang="zh-CN" b="0">
                <a:ea typeface="宋体" panose="02010600030101010101" pitchFamily="2" charset="-122"/>
              </a:rPr>
              <a:t>仓库</a:t>
            </a:r>
          </a:p>
        </p:txBody>
      </p:sp>
      <p:sp>
        <p:nvSpPr>
          <p:cNvPr id="46085" name="Oval 6"/>
          <p:cNvSpPr>
            <a:spLocks noChangeArrowheads="1"/>
          </p:cNvSpPr>
          <p:nvPr/>
        </p:nvSpPr>
        <p:spPr bwMode="auto">
          <a:xfrm>
            <a:off x="6781800" y="2057400"/>
            <a:ext cx="1968500" cy="3568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086"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46087" name="Group 8"/>
          <p:cNvGrpSpPr>
            <a:grpSpLocks/>
          </p:cNvGrpSpPr>
          <p:nvPr/>
        </p:nvGrpSpPr>
        <p:grpSpPr bwMode="auto">
          <a:xfrm>
            <a:off x="1905000" y="2667000"/>
            <a:ext cx="1228725" cy="2197100"/>
            <a:chOff x="1238" y="1876"/>
            <a:chExt cx="774" cy="1384"/>
          </a:xfrm>
        </p:grpSpPr>
        <p:sp>
          <p:nvSpPr>
            <p:cNvPr id="46131"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32" name="Rectangle 10"/>
            <p:cNvSpPr>
              <a:spLocks noChangeArrowheads="1"/>
            </p:cNvSpPr>
            <p:nvPr/>
          </p:nvSpPr>
          <p:spPr bwMode="auto">
            <a:xfrm>
              <a:off x="1238" y="2193"/>
              <a:ext cx="7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提取</a:t>
              </a:r>
            </a:p>
            <a:p>
              <a:pPr algn="l">
                <a:spcBef>
                  <a:spcPct val="0"/>
                </a:spcBef>
              </a:pPr>
              <a:r>
                <a:rPr lang="en-US" altLang="zh-CN" sz="1800" b="0">
                  <a:ea typeface="宋体" panose="02010600030101010101" pitchFamily="2" charset="-122"/>
                </a:rPr>
                <a:t>变换</a:t>
              </a:r>
            </a:p>
            <a:p>
              <a:pPr algn="l">
                <a:spcBef>
                  <a:spcPct val="0"/>
                </a:spcBef>
              </a:pPr>
              <a:r>
                <a:rPr lang="en-US" altLang="zh-CN" sz="1800" b="0">
                  <a:ea typeface="宋体" panose="02010600030101010101" pitchFamily="2" charset="-122"/>
                </a:rPr>
                <a:t>负荷</a:t>
              </a:r>
            </a:p>
            <a:p>
              <a:pPr algn="l">
                <a:spcBef>
                  <a:spcPct val="0"/>
                </a:spcBef>
              </a:pPr>
              <a:r>
                <a:rPr lang="en-US" altLang="zh-CN" sz="1800" b="0">
                  <a:ea typeface="宋体" panose="02010600030101010101" pitchFamily="2" charset="-122"/>
                </a:rPr>
                <a:t>刷新</a:t>
              </a:r>
            </a:p>
          </p:txBody>
        </p:sp>
      </p:grpSp>
      <p:sp>
        <p:nvSpPr>
          <p:cNvPr id="46088" name="Rectangle 11"/>
          <p:cNvSpPr>
            <a:spLocks noChangeArrowheads="1"/>
          </p:cNvSpPr>
          <p:nvPr/>
        </p:nvSpPr>
        <p:spPr bwMode="auto">
          <a:xfrm>
            <a:off x="4864100" y="6151563"/>
            <a:ext cx="1905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b="0">
                <a:ea typeface="宋体" panose="02010600030101010101" pitchFamily="2" charset="-122"/>
              </a:rPr>
              <a:t>olap 发动机</a:t>
            </a:r>
          </a:p>
        </p:txBody>
      </p:sp>
      <p:sp>
        <p:nvSpPr>
          <p:cNvPr id="46089" name="Rectangle 12"/>
          <p:cNvSpPr>
            <a:spLocks noChangeArrowheads="1"/>
          </p:cNvSpPr>
          <p:nvPr/>
        </p:nvSpPr>
        <p:spPr bwMode="auto">
          <a:xfrm>
            <a:off x="7086600" y="2743200"/>
            <a:ext cx="1697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分析</a:t>
            </a:r>
          </a:p>
          <a:p>
            <a:pPr algn="l">
              <a:spcBef>
                <a:spcPct val="0"/>
              </a:spcBef>
            </a:pPr>
            <a:r>
              <a:rPr lang="en-US" altLang="zh-CN" b="0">
                <a:ea typeface="宋体" panose="02010600030101010101" pitchFamily="2" charset="-122"/>
              </a:rPr>
              <a:t>查询</a:t>
            </a:r>
          </a:p>
          <a:p>
            <a:pPr algn="l">
              <a:spcBef>
                <a:spcPct val="0"/>
              </a:spcBef>
            </a:pPr>
            <a:r>
              <a:rPr lang="en-US" altLang="zh-CN" b="0">
                <a:ea typeface="宋体" panose="02010600030101010101" pitchFamily="2" charset="-122"/>
              </a:rPr>
              <a:t>报告</a:t>
            </a:r>
          </a:p>
          <a:p>
            <a:pPr algn="l">
              <a:spcBef>
                <a:spcPct val="0"/>
              </a:spcBef>
            </a:pPr>
            <a:r>
              <a:rPr lang="en-US" altLang="zh-CN" b="0">
                <a:ea typeface="宋体" panose="02010600030101010101" pitchFamily="2" charset="-122"/>
              </a:rPr>
              <a:t>数据挖掘</a:t>
            </a:r>
          </a:p>
        </p:txBody>
      </p:sp>
      <p:sp>
        <p:nvSpPr>
          <p:cNvPr id="46090"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监控</a:t>
            </a:r>
          </a:p>
          <a:p>
            <a:pPr>
              <a:spcBef>
                <a:spcPct val="0"/>
              </a:spcBef>
            </a:pPr>
            <a:r>
              <a:rPr lang="en-US" altLang="zh-CN" sz="2000" b="0">
                <a:ea typeface="宋体" panose="02010600030101010101" pitchFamily="2" charset="-122"/>
              </a:rPr>
              <a:t>&amp;</a:t>
            </a:r>
          </a:p>
          <a:p>
            <a:pPr>
              <a:spcBef>
                <a:spcPct val="0"/>
              </a:spcBef>
            </a:pPr>
            <a:r>
              <a:rPr lang="en-US" altLang="zh-CN" sz="2000" b="0">
                <a:ea typeface="宋体" panose="02010600030101010101" pitchFamily="2" charset="-122"/>
              </a:rPr>
              <a:t>积分</a:t>
            </a:r>
            <a:endParaRPr lang="en-US" altLang="zh-CN" b="0">
              <a:ea typeface="宋体" panose="02010600030101010101" pitchFamily="2" charset="-122"/>
            </a:endParaRPr>
          </a:p>
        </p:txBody>
      </p:sp>
      <p:grpSp>
        <p:nvGrpSpPr>
          <p:cNvPr id="46091" name="Group 14"/>
          <p:cNvGrpSpPr>
            <a:grpSpLocks/>
          </p:cNvGrpSpPr>
          <p:nvPr/>
        </p:nvGrpSpPr>
        <p:grpSpPr bwMode="auto">
          <a:xfrm>
            <a:off x="2209800" y="1676400"/>
            <a:ext cx="931863" cy="914400"/>
            <a:chOff x="288" y="1012"/>
            <a:chExt cx="769" cy="664"/>
          </a:xfrm>
        </p:grpSpPr>
        <p:sp>
          <p:nvSpPr>
            <p:cNvPr id="46128"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9"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zh-CN" altLang="en-US"/>
            </a:p>
          </p:txBody>
        </p:sp>
        <p:sp>
          <p:nvSpPr>
            <p:cNvPr id="46130"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sp>
        <p:nvSpPr>
          <p:cNvPr id="46092" name="Rectangle 18"/>
          <p:cNvSpPr>
            <a:spLocks noChangeArrowheads="1"/>
          </p:cNvSpPr>
          <p:nvPr/>
        </p:nvSpPr>
        <p:spPr bwMode="auto">
          <a:xfrm>
            <a:off x="2286000" y="20574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元</a:t>
            </a:r>
            <a:endParaRPr lang="en-US" altLang="zh-CN" b="0">
              <a:ea typeface="宋体" panose="02010600030101010101" pitchFamily="2" charset="-122"/>
            </a:endParaRPr>
          </a:p>
        </p:txBody>
      </p:sp>
      <p:sp>
        <p:nvSpPr>
          <p:cNvPr id="46093"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Rectangle 20"/>
          <p:cNvSpPr>
            <a:spLocks noChangeArrowheads="1"/>
          </p:cNvSpPr>
          <p:nvPr/>
        </p:nvSpPr>
        <p:spPr bwMode="auto">
          <a:xfrm>
            <a:off x="166688" y="614521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数据源</a:t>
            </a:r>
          </a:p>
        </p:txBody>
      </p:sp>
      <p:sp>
        <p:nvSpPr>
          <p:cNvPr id="46095" name="Rectangle 21"/>
          <p:cNvSpPr>
            <a:spLocks noChangeArrowheads="1"/>
          </p:cNvSpPr>
          <p:nvPr/>
        </p:nvSpPr>
        <p:spPr bwMode="auto">
          <a:xfrm>
            <a:off x="6934200" y="6180138"/>
            <a:ext cx="2022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前端工具</a:t>
            </a:r>
          </a:p>
        </p:txBody>
      </p:sp>
      <p:sp>
        <p:nvSpPr>
          <p:cNvPr id="46096" name="Rectangle 22"/>
          <p:cNvSpPr>
            <a:spLocks noChangeArrowheads="1"/>
          </p:cNvSpPr>
          <p:nvPr/>
        </p:nvSpPr>
        <p:spPr bwMode="auto">
          <a:xfrm>
            <a:off x="5470525" y="3336925"/>
            <a:ext cx="145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服务</a:t>
            </a:r>
          </a:p>
        </p:txBody>
      </p:sp>
      <p:sp>
        <p:nvSpPr>
          <p:cNvPr id="46097"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098"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099"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00"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01"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02" name="Rectangle 28"/>
          <p:cNvSpPr>
            <a:spLocks noChangeArrowheads="1"/>
          </p:cNvSpPr>
          <p:nvPr/>
        </p:nvSpPr>
        <p:spPr bwMode="auto">
          <a:xfrm>
            <a:off x="3657600" y="5562600"/>
            <a:ext cx="1022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800" b="0">
                <a:ea typeface="宋体" panose="02010600030101010101" pitchFamily="2" charset="-122"/>
              </a:rPr>
              <a:t>数据 marts</a:t>
            </a:r>
            <a:endParaRPr lang="en-US" altLang="zh-CN" b="0">
              <a:ea typeface="宋体" panose="02010600030101010101" pitchFamily="2" charset="-122"/>
            </a:endParaRPr>
          </a:p>
        </p:txBody>
      </p:sp>
      <p:sp>
        <p:nvSpPr>
          <p:cNvPr id="46103"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4"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5" name="AutoShape 31"/>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06"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07"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nvGrpSpPr>
          <p:cNvPr id="46108" name="Group 34"/>
          <p:cNvGrpSpPr>
            <a:grpSpLocks/>
          </p:cNvGrpSpPr>
          <p:nvPr/>
        </p:nvGrpSpPr>
        <p:grpSpPr bwMode="auto">
          <a:xfrm>
            <a:off x="228600" y="1524000"/>
            <a:ext cx="1587500" cy="3879850"/>
            <a:chOff x="148" y="1440"/>
            <a:chExt cx="1000" cy="2444"/>
          </a:xfrm>
        </p:grpSpPr>
        <p:sp>
          <p:nvSpPr>
            <p:cNvPr id="46120"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1" name="Oval 36"/>
            <p:cNvSpPr>
              <a:spLocks noChangeArrowheads="1"/>
            </p:cNvSpPr>
            <p:nvPr/>
          </p:nvSpPr>
          <p:spPr bwMode="auto">
            <a:xfrm>
              <a:off x="148" y="1440"/>
              <a:ext cx="1000" cy="24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2"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3" name="Rectangle 38"/>
            <p:cNvSpPr>
              <a:spLocks noChangeArrowheads="1"/>
            </p:cNvSpPr>
            <p:nvPr/>
          </p:nvSpPr>
          <p:spPr bwMode="auto">
            <a:xfrm>
              <a:off x="240" y="2448"/>
              <a:ext cx="84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操作</a:t>
              </a:r>
              <a:r>
                <a:rPr lang="en-US" altLang="zh-CN" b="0">
                  <a:ea typeface="宋体" panose="02010600030101010101" pitchFamily="2" charset="-122"/>
                </a:rPr>
                <a:t> </a:t>
              </a:r>
            </a:p>
            <a:p>
              <a:pPr algn="l">
                <a:spcBef>
                  <a:spcPct val="0"/>
                </a:spcBef>
              </a:pPr>
              <a:r>
                <a:rPr lang="en-US" altLang="zh-CN" b="0">
                  <a:ea typeface="宋体" panose="02010600030101010101" pitchFamily="2" charset="-122"/>
                </a:rPr>
                <a:t>Dbs</a:t>
              </a:r>
            </a:p>
          </p:txBody>
        </p:sp>
        <p:sp>
          <p:nvSpPr>
            <p:cNvPr id="46124" name="Rectangle 39"/>
            <p:cNvSpPr>
              <a:spLocks noChangeArrowheads="1"/>
            </p:cNvSpPr>
            <p:nvPr/>
          </p:nvSpPr>
          <p:spPr bwMode="auto">
            <a:xfrm>
              <a:off x="288" y="1776"/>
              <a:ext cx="6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其他</a:t>
              </a:r>
              <a:endParaRPr lang="en-US" altLang="zh-CN" b="0">
                <a:ea typeface="宋体" panose="02010600030101010101" pitchFamily="2" charset="-122"/>
              </a:endParaRPr>
            </a:p>
            <a:p>
              <a:pPr algn="l">
                <a:spcBef>
                  <a:spcPct val="0"/>
                </a:spcBef>
              </a:pPr>
              <a:r>
                <a:rPr lang="en-US" altLang="zh-CN" b="0">
                  <a:ea typeface="宋体" panose="02010600030101010101" pitchFamily="2" charset="-122"/>
                </a:rPr>
                <a:t>来源</a:t>
              </a:r>
            </a:p>
          </p:txBody>
        </p:sp>
        <p:sp>
          <p:nvSpPr>
            <p:cNvPr id="46125"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6"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27"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grpSp>
      <p:sp>
        <p:nvSpPr>
          <p:cNvPr id="46109"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Text Box 46"/>
          <p:cNvSpPr txBox="1">
            <a:spLocks noChangeArrowheads="1"/>
          </p:cNvSpPr>
          <p:nvPr/>
        </p:nvSpPr>
        <p:spPr bwMode="auto">
          <a:xfrm>
            <a:off x="2590800" y="6153150"/>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数据存储</a:t>
            </a:r>
          </a:p>
        </p:txBody>
      </p:sp>
      <p:sp>
        <p:nvSpPr>
          <p:cNvPr id="46113"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14"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15"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16"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6117" name="Rectangle 51"/>
          <p:cNvSpPr>
            <a:spLocks noChangeArrowheads="1"/>
          </p:cNvSpPr>
          <p:nvPr/>
        </p:nvSpPr>
        <p:spPr bwMode="auto">
          <a:xfrm>
            <a:off x="5334000" y="1905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2000" b="0">
                <a:ea typeface="宋体" panose="02010600030101010101" pitchFamily="2" charset="-122"/>
              </a:rPr>
              <a:t>olap 服务器</a:t>
            </a:r>
            <a:endParaRPr lang="en-US" altLang="zh-CN" b="0">
              <a:ea typeface="宋体" panose="02010600030101010101" pitchFamily="2" charset="-122"/>
            </a:endParaRPr>
          </a:p>
        </p:txBody>
      </p:sp>
      <p:sp>
        <p:nvSpPr>
          <p:cNvPr id="46118"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90" name="Rectangle 54"/>
          <p:cNvSpPr>
            <a:spLocks noGrp="1" noChangeArrowheads="1"/>
          </p:cNvSpPr>
          <p:nvPr>
            <p:ph type="title" idx="4294967295"/>
          </p:nvPr>
        </p:nvSpPr>
        <p:spPr/>
        <p:txBody>
          <a:bodyPr/>
          <a:lstStyle/>
          <a:p>
            <a:pPr eaLnBrk="1" hangingPunct="1">
              <a:defRPr/>
            </a:pPr>
            <a:r>
              <a:rPr lang="en-US" altLang="zh-CN" smtClean="0">
                <a:effectLst>
                  <a:outerShdw blurRad="38100" dist="38100" dir="2700000" algn="tl">
                    <a:srgbClr val="000000"/>
                  </a:outerShdw>
                </a:effectLst>
                <a:ea typeface="宋体" pitchFamily="2" charset="-122"/>
              </a:rPr>
              <a:t>多层体系结构</a:t>
            </a:r>
            <a:endParaRPr lang="zh-CN" altLang="en-US" smtClean="0">
              <a:ea typeface="宋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2390"/>
                                        </p:tgtEl>
                                        <p:attrNameLst>
                                          <p:attrName>style.visibility</p:attrName>
                                        </p:attrNameLst>
                                      </p:cBhvr>
                                      <p:to>
                                        <p:strVal val="visible"/>
                                      </p:to>
                                    </p:set>
                                    <p:animEffect transition="in" filter="checkerboard(across)">
                                      <p:cBhvr>
                                        <p:cTn id="7" dur="500"/>
                                        <p:tgtEl>
                                          <p:spTgt spid="14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9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数据仓库</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面向主题</a:t>
            </a:r>
            <a:endParaRPr lang="en-US" altLang="zh-CN" sz="2400" smtClean="0">
              <a:ea typeface="宋体" panose="02010600030101010101" pitchFamily="2" charset="-122"/>
            </a:endParaRPr>
          </a:p>
        </p:txBody>
      </p:sp>
      <p:sp>
        <p:nvSpPr>
          <p:cNvPr id="12291" name="Rectangle 3"/>
          <p:cNvSpPr>
            <a:spLocks noGrp="1" noChangeArrowheads="1"/>
          </p:cNvSpPr>
          <p:nvPr>
            <p:ph type="body" idx="1"/>
          </p:nvPr>
        </p:nvSpPr>
        <p:spPr>
          <a:xfrm>
            <a:off x="644525" y="1482725"/>
            <a:ext cx="8269288" cy="4114800"/>
          </a:xfrm>
          <a:noFill/>
        </p:spPr>
        <p:txBody>
          <a:bodyPr lIns="92075" tIns="46038" rIns="92075" bIns="46038"/>
          <a:lstStyle/>
          <a:p>
            <a:pPr eaLnBrk="1" hangingPunct="1">
              <a:lnSpc>
                <a:spcPct val="130000"/>
              </a:lnSpc>
            </a:pPr>
            <a:r>
              <a:rPr lang="en-US" altLang="zh-CN" sz="2400" smtClean="0">
                <a:ea typeface="宋体" panose="02010600030101010101" pitchFamily="2" charset="-122"/>
              </a:rPr>
              <a:t>围绕主要主题组织, 如</a:t>
            </a:r>
            <a:r>
              <a:rPr lang="en-US" altLang="zh-CN" sz="2400" smtClean="0">
                <a:solidFill>
                  <a:schemeClr val="hlink"/>
                </a:solidFill>
                <a:ea typeface="宋体" panose="02010600030101010101" pitchFamily="2" charset="-122"/>
              </a:rPr>
              <a:t>客户、产品、销售</a:t>
            </a:r>
            <a:r>
              <a:rPr lang="en-US" altLang="zh-CN" sz="2400" smtClean="0">
                <a:ea typeface="宋体" panose="02010600030101010101" pitchFamily="2" charset="-122"/>
              </a:rPr>
              <a:t>.</a:t>
            </a:r>
          </a:p>
          <a:p>
            <a:pPr eaLnBrk="1" hangingPunct="1">
              <a:lnSpc>
                <a:spcPct val="130000"/>
              </a:lnSpc>
            </a:pPr>
            <a:r>
              <a:rPr lang="en-US" altLang="zh-CN" sz="2400" smtClean="0">
                <a:ea typeface="宋体" panose="02010600030101010101" pitchFamily="2" charset="-122"/>
              </a:rPr>
              <a:t>专注于决策者的数据建模和分析,</a:t>
            </a:r>
            <a:r>
              <a:rPr lang="en-US" altLang="zh-CN" sz="2400" smtClean="0">
                <a:solidFill>
                  <a:schemeClr val="hlink"/>
                </a:solidFill>
                <a:ea typeface="宋体" panose="02010600030101010101" pitchFamily="2" charset="-122"/>
              </a:rPr>
              <a:t>不在日常操作</a:t>
            </a:r>
            <a:r>
              <a:rPr lang="en-US" altLang="zh-CN" sz="2400" smtClean="0">
                <a:ea typeface="宋体" panose="02010600030101010101" pitchFamily="2" charset="-122"/>
              </a:rPr>
              <a:t>或事务处理。</a:t>
            </a:r>
          </a:p>
          <a:p>
            <a:pPr eaLnBrk="1" hangingPunct="1">
              <a:lnSpc>
                <a:spcPct val="130000"/>
              </a:lnSpc>
            </a:pPr>
            <a:r>
              <a:rPr lang="en-US" altLang="zh-CN" sz="2400" smtClean="0">
                <a:ea typeface="宋体" panose="02010600030101010101" pitchFamily="2" charset="-122"/>
              </a:rPr>
              <a:t>提供</a:t>
            </a:r>
            <a:r>
              <a:rPr lang="en-US" altLang="zh-CN" sz="2400" smtClean="0">
                <a:solidFill>
                  <a:schemeClr val="hlink"/>
                </a:solidFill>
                <a:ea typeface="宋体" panose="02010600030101010101" pitchFamily="2" charset="-122"/>
              </a:rPr>
              <a:t>简单而简洁</a:t>
            </a:r>
            <a:r>
              <a:rPr lang="en-US" altLang="zh-CN" sz="2400" smtClean="0">
                <a:ea typeface="宋体" panose="02010600030101010101" pitchFamily="2" charset="-122"/>
              </a:rPr>
              <a:t>查看特定主题问题。</a:t>
            </a:r>
            <a:r>
              <a:rPr lang="en-US" altLang="zh-CN" sz="2400" smtClean="0">
                <a:solidFill>
                  <a:schemeClr val="hlink"/>
                </a:solidFill>
                <a:ea typeface="宋体" panose="02010600030101010101" pitchFamily="2" charset="-122"/>
              </a:rPr>
              <a:t>排除在决策支持过程中不有用的数据</a:t>
            </a:r>
            <a:r>
              <a:rPr lang="en-US" altLang="zh-CN" sz="2400" smtClean="0">
                <a:ea typeface="宋体" panose="02010600030101010101" pitchFamily="2" charset="-122"/>
              </a:rPr>
              <a:t>.</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4975" y="363538"/>
            <a:ext cx="6781800" cy="609600"/>
          </a:xfrm>
          <a:noFill/>
        </p:spPr>
        <p:txBody>
          <a:bodyPr lIns="92075" tIns="46038" rIns="92075" bIns="46038"/>
          <a:lstStyle/>
          <a:p>
            <a:pPr eaLnBrk="1" hangingPunct="1"/>
            <a:r>
              <a:rPr lang="en-US" altLang="zh-CN" smtClean="0">
                <a:ea typeface="宋体" panose="02010600030101010101" pitchFamily="2" charset="-122"/>
              </a:rPr>
              <a:t>三种数据仓库模型</a:t>
            </a:r>
          </a:p>
        </p:txBody>
      </p:sp>
      <p:sp>
        <p:nvSpPr>
          <p:cNvPr id="47107" name="Rectangle 3"/>
          <p:cNvSpPr>
            <a:spLocks noGrp="1" noChangeArrowheads="1"/>
          </p:cNvSpPr>
          <p:nvPr>
            <p:ph type="body" idx="1"/>
          </p:nvPr>
        </p:nvSpPr>
        <p:spPr>
          <a:xfrm>
            <a:off x="381000" y="1447800"/>
            <a:ext cx="8591550" cy="4819650"/>
          </a:xfrm>
          <a:noFill/>
        </p:spPr>
        <p:txBody>
          <a:bodyPr lIns="92075" tIns="46038" rIns="92075" bIns="46038"/>
          <a:lstStyle/>
          <a:p>
            <a:pPr eaLnBrk="1" hangingPunct="1">
              <a:spcBef>
                <a:spcPct val="10000"/>
              </a:spcBef>
            </a:pPr>
            <a:r>
              <a:rPr lang="en-US" altLang="zh-CN" sz="2400" smtClean="0">
                <a:solidFill>
                  <a:schemeClr val="hlink"/>
                </a:solidFill>
                <a:ea typeface="宋体" panose="02010600030101010101" pitchFamily="2" charset="-122"/>
              </a:rPr>
              <a:t>企业仓库</a:t>
            </a:r>
            <a:endParaRPr lang="en-US" altLang="zh-CN" sz="2400" smtClean="0">
              <a:ea typeface="宋体" panose="02010600030101010101" pitchFamily="2" charset="-122"/>
            </a:endParaRPr>
          </a:p>
          <a:p>
            <a:pPr lvl="1" eaLnBrk="1" hangingPunct="1">
              <a:spcBef>
                <a:spcPct val="10000"/>
              </a:spcBef>
            </a:pPr>
            <a:r>
              <a:rPr lang="en-US" altLang="zh-CN" sz="2400" smtClean="0">
                <a:ea typeface="宋体" panose="02010600030101010101" pitchFamily="2" charset="-122"/>
              </a:rPr>
              <a:t>收集整个组织中有关主题的所有信息</a:t>
            </a:r>
          </a:p>
          <a:p>
            <a:pPr eaLnBrk="1" hangingPunct="1">
              <a:spcBef>
                <a:spcPct val="10000"/>
              </a:spcBef>
            </a:pPr>
            <a:r>
              <a:rPr lang="en-US" altLang="zh-CN" sz="2400" smtClean="0">
                <a:solidFill>
                  <a:schemeClr val="hlink"/>
                </a:solidFill>
                <a:ea typeface="宋体" panose="02010600030101010101" pitchFamily="2" charset="-122"/>
              </a:rPr>
              <a:t>数据商城</a:t>
            </a:r>
            <a:endParaRPr lang="en-US" altLang="zh-CN" sz="2400" smtClean="0">
              <a:ea typeface="宋体" panose="02010600030101010101" pitchFamily="2" charset="-122"/>
            </a:endParaRPr>
          </a:p>
          <a:p>
            <a:pPr lvl="1" eaLnBrk="1" hangingPunct="1">
              <a:spcBef>
                <a:spcPct val="10000"/>
              </a:spcBef>
            </a:pPr>
            <a:r>
              <a:rPr lang="en-US" altLang="zh-CN" sz="2400" smtClean="0">
                <a:ea typeface="宋体" panose="02010600030101010101" pitchFamily="2" charset="-122"/>
              </a:rPr>
              <a:t>对特定用户组有价值的全公司数据的子集。 其范围仅限于特定的、选定的组, 如营销数据集市</a:t>
            </a:r>
          </a:p>
          <a:p>
            <a:pPr lvl="2" eaLnBrk="1" hangingPunct="1">
              <a:spcBef>
                <a:spcPct val="10000"/>
              </a:spcBef>
            </a:pPr>
            <a:r>
              <a:rPr lang="en-US" altLang="zh-CN" sz="2000" smtClean="0">
                <a:ea typeface="宋体" panose="02010600030101010101" pitchFamily="2" charset="-122"/>
              </a:rPr>
              <a:t>独立与依赖 (直接来自仓库) 数据集市</a:t>
            </a:r>
          </a:p>
          <a:p>
            <a:pPr eaLnBrk="1" hangingPunct="1">
              <a:spcBef>
                <a:spcPct val="10000"/>
              </a:spcBef>
            </a:pPr>
            <a:r>
              <a:rPr lang="en-US" altLang="zh-CN" sz="2400" smtClean="0">
                <a:solidFill>
                  <a:schemeClr val="hlink"/>
                </a:solidFill>
                <a:ea typeface="宋体" panose="02010600030101010101" pitchFamily="2" charset="-122"/>
              </a:rPr>
              <a:t>虚拟仓库</a:t>
            </a:r>
            <a:endParaRPr lang="en-US" altLang="zh-CN" sz="2400" smtClean="0">
              <a:ea typeface="宋体" panose="02010600030101010101" pitchFamily="2" charset="-122"/>
            </a:endParaRPr>
          </a:p>
          <a:p>
            <a:pPr lvl="1" eaLnBrk="1" hangingPunct="1">
              <a:spcBef>
                <a:spcPct val="10000"/>
              </a:spcBef>
            </a:pPr>
            <a:r>
              <a:rPr lang="en-US" altLang="zh-CN" sz="2400" smtClean="0">
                <a:ea typeface="宋体" panose="02010600030101010101" pitchFamily="2" charset="-122"/>
              </a:rPr>
              <a:t>一组有关操作数据库的视图</a:t>
            </a:r>
          </a:p>
          <a:p>
            <a:pPr lvl="1" eaLnBrk="1" hangingPunct="1">
              <a:spcBef>
                <a:spcPct val="10000"/>
              </a:spcBef>
            </a:pPr>
            <a:r>
              <a:rPr lang="en-US" altLang="zh-CN" sz="2400" smtClean="0">
                <a:ea typeface="宋体" panose="02010600030101010101" pitchFamily="2" charset="-122"/>
              </a:rPr>
              <a:t>只有一些可能的摘要视图可以实现</a:t>
            </a:r>
          </a:p>
        </p:txBody>
      </p:sp>
    </p:spTree>
  </p:cSld>
  <p:clrMapOvr>
    <a:masterClrMapping/>
  </p:clrMapOvr>
  <p:transition>
    <p:wipe dir="d"/>
  </p:transition>
</p:sld>
</file>

<file path=ppt/slides/slide4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65113" y="344488"/>
            <a:ext cx="8443912" cy="771525"/>
          </a:xfrm>
          <a:noFill/>
        </p:spPr>
        <p:txBody>
          <a:bodyPr lIns="92075" tIns="46038" rIns="92075" bIns="46038"/>
          <a:lstStyle/>
          <a:p>
            <a:pPr eaLnBrk="1" hangingPunct="1"/>
            <a:r>
              <a:rPr lang="en-US" altLang="zh-CN" smtClean="0">
                <a:ea typeface="宋体" panose="02010600030101010101" pitchFamily="2" charset="-122"/>
              </a:rPr>
              <a:t>数据仓库开发:</a:t>
            </a:r>
            <a:br>
              <a:rPr lang="en-US" altLang="zh-CN" smtClean="0">
                <a:ea typeface="宋体" panose="02010600030101010101" pitchFamily="2" charset="-122"/>
              </a:rPr>
            </a:br>
            <a:r>
              <a:rPr lang="en-US" altLang="zh-CN" smtClean="0">
                <a:ea typeface="宋体" panose="02010600030101010101" pitchFamily="2" charset="-122"/>
              </a:rPr>
              <a:t>推荐的方法</a:t>
            </a:r>
          </a:p>
        </p:txBody>
      </p:sp>
      <p:sp>
        <p:nvSpPr>
          <p:cNvPr id="48131" name="Rectangle 3"/>
          <p:cNvSpPr>
            <a:spLocks noChangeArrowheads="1"/>
          </p:cNvSpPr>
          <p:nvPr/>
        </p:nvSpPr>
        <p:spPr bwMode="auto">
          <a:xfrm>
            <a:off x="636588" y="5924550"/>
            <a:ext cx="7772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32" name="Text Box 4"/>
          <p:cNvSpPr txBox="1">
            <a:spLocks noChangeArrowheads="1"/>
          </p:cNvSpPr>
          <p:nvPr/>
        </p:nvSpPr>
        <p:spPr bwMode="auto">
          <a:xfrm>
            <a:off x="1398588" y="6024563"/>
            <a:ext cx="458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定义高级企业数据模型</a:t>
            </a:r>
            <a:endParaRPr lang="en-US" altLang="zh-CN" sz="2000" b="0">
              <a:ea typeface="宋体" panose="02010600030101010101" pitchFamily="2" charset="-122"/>
            </a:endParaRPr>
          </a:p>
        </p:txBody>
      </p:sp>
      <p:sp>
        <p:nvSpPr>
          <p:cNvPr id="48133" name="Rectangle 5"/>
          <p:cNvSpPr>
            <a:spLocks noChangeArrowheads="1"/>
          </p:cNvSpPr>
          <p:nvPr/>
        </p:nvSpPr>
        <p:spPr bwMode="auto">
          <a:xfrm>
            <a:off x="1093788" y="379095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34" name="Text Box 6"/>
          <p:cNvSpPr txBox="1">
            <a:spLocks noChangeArrowheads="1"/>
          </p:cNvSpPr>
          <p:nvPr/>
        </p:nvSpPr>
        <p:spPr bwMode="auto">
          <a:xfrm>
            <a:off x="1246188" y="3790950"/>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数据商城</a:t>
            </a:r>
          </a:p>
        </p:txBody>
      </p:sp>
      <p:sp>
        <p:nvSpPr>
          <p:cNvPr id="48135" name="Line 7"/>
          <p:cNvSpPr>
            <a:spLocks noChangeShapeType="1"/>
          </p:cNvSpPr>
          <p:nvPr/>
        </p:nvSpPr>
        <p:spPr bwMode="auto">
          <a:xfrm>
            <a:off x="2389188" y="409575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Line 8"/>
          <p:cNvSpPr>
            <a:spLocks noChangeShapeType="1"/>
          </p:cNvSpPr>
          <p:nvPr/>
        </p:nvSpPr>
        <p:spPr bwMode="auto">
          <a:xfrm>
            <a:off x="2541588" y="409575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Rectangle 9"/>
          <p:cNvSpPr>
            <a:spLocks noChangeArrowheads="1"/>
          </p:cNvSpPr>
          <p:nvPr/>
        </p:nvSpPr>
        <p:spPr bwMode="auto">
          <a:xfrm>
            <a:off x="2998788" y="379095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38" name="Text Box 10"/>
          <p:cNvSpPr txBox="1">
            <a:spLocks noChangeArrowheads="1"/>
          </p:cNvSpPr>
          <p:nvPr/>
        </p:nvSpPr>
        <p:spPr bwMode="auto">
          <a:xfrm>
            <a:off x="3151188" y="3790950"/>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数据商城</a:t>
            </a:r>
          </a:p>
        </p:txBody>
      </p:sp>
      <p:sp>
        <p:nvSpPr>
          <p:cNvPr id="48139" name="Line 11"/>
          <p:cNvSpPr>
            <a:spLocks noChangeShapeType="1"/>
          </p:cNvSpPr>
          <p:nvPr/>
        </p:nvSpPr>
        <p:spPr bwMode="auto">
          <a:xfrm>
            <a:off x="4294188" y="409575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12"/>
          <p:cNvSpPr>
            <a:spLocks noChangeShapeType="1"/>
          </p:cNvSpPr>
          <p:nvPr/>
        </p:nvSpPr>
        <p:spPr bwMode="auto">
          <a:xfrm>
            <a:off x="4446588" y="409575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Line 13"/>
          <p:cNvSpPr>
            <a:spLocks noChangeShapeType="1"/>
          </p:cNvSpPr>
          <p:nvPr/>
        </p:nvSpPr>
        <p:spPr bwMode="auto">
          <a:xfrm flipV="1">
            <a:off x="3532188" y="455295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4"/>
          <p:cNvSpPr>
            <a:spLocks noChangeShapeType="1"/>
          </p:cNvSpPr>
          <p:nvPr/>
        </p:nvSpPr>
        <p:spPr bwMode="auto">
          <a:xfrm flipV="1">
            <a:off x="1703388" y="455295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Rectangle 15"/>
          <p:cNvSpPr>
            <a:spLocks noChangeArrowheads="1"/>
          </p:cNvSpPr>
          <p:nvPr/>
        </p:nvSpPr>
        <p:spPr bwMode="auto">
          <a:xfrm>
            <a:off x="2008188" y="2114550"/>
            <a:ext cx="1752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44" name="Rectangle 16"/>
          <p:cNvSpPr>
            <a:spLocks noChangeArrowheads="1"/>
          </p:cNvSpPr>
          <p:nvPr/>
        </p:nvSpPr>
        <p:spPr bwMode="auto">
          <a:xfrm>
            <a:off x="5513388" y="3562350"/>
            <a:ext cx="1981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45" name="Rectangle 17"/>
          <p:cNvSpPr>
            <a:spLocks noChangeArrowheads="1"/>
          </p:cNvSpPr>
          <p:nvPr/>
        </p:nvSpPr>
        <p:spPr bwMode="auto">
          <a:xfrm>
            <a:off x="5284788" y="135255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48146" name="Line 18"/>
          <p:cNvSpPr>
            <a:spLocks noChangeShapeType="1"/>
          </p:cNvSpPr>
          <p:nvPr/>
        </p:nvSpPr>
        <p:spPr bwMode="auto">
          <a:xfrm>
            <a:off x="3760788" y="257175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9"/>
          <p:cNvSpPr>
            <a:spLocks noChangeShapeType="1"/>
          </p:cNvSpPr>
          <p:nvPr/>
        </p:nvSpPr>
        <p:spPr bwMode="auto">
          <a:xfrm>
            <a:off x="4827588" y="2571750"/>
            <a:ext cx="0" cy="3352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20"/>
          <p:cNvSpPr>
            <a:spLocks noChangeShapeType="1"/>
          </p:cNvSpPr>
          <p:nvPr/>
        </p:nvSpPr>
        <p:spPr bwMode="auto">
          <a:xfrm>
            <a:off x="5132388" y="409575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Line 21"/>
          <p:cNvSpPr>
            <a:spLocks noChangeShapeType="1"/>
          </p:cNvSpPr>
          <p:nvPr/>
        </p:nvSpPr>
        <p:spPr bwMode="auto">
          <a:xfrm>
            <a:off x="5132388" y="409575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Line 22"/>
          <p:cNvSpPr>
            <a:spLocks noChangeShapeType="1"/>
          </p:cNvSpPr>
          <p:nvPr/>
        </p:nvSpPr>
        <p:spPr bwMode="auto">
          <a:xfrm flipV="1">
            <a:off x="1703388" y="3105150"/>
            <a:ext cx="10668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Line 23"/>
          <p:cNvSpPr>
            <a:spLocks noChangeShapeType="1"/>
          </p:cNvSpPr>
          <p:nvPr/>
        </p:nvSpPr>
        <p:spPr bwMode="auto">
          <a:xfrm flipV="1">
            <a:off x="3227388" y="1885950"/>
            <a:ext cx="2057400" cy="228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24"/>
          <p:cNvSpPr>
            <a:spLocks noChangeShapeType="1"/>
          </p:cNvSpPr>
          <p:nvPr/>
        </p:nvSpPr>
        <p:spPr bwMode="auto">
          <a:xfrm flipH="1" flipV="1">
            <a:off x="2922588" y="3105150"/>
            <a:ext cx="7620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Line 25"/>
          <p:cNvSpPr>
            <a:spLocks noChangeShapeType="1"/>
          </p:cNvSpPr>
          <p:nvPr/>
        </p:nvSpPr>
        <p:spPr bwMode="auto">
          <a:xfrm flipV="1">
            <a:off x="6503988" y="4857750"/>
            <a:ext cx="0" cy="1066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26"/>
          <p:cNvSpPr>
            <a:spLocks noChangeShapeType="1"/>
          </p:cNvSpPr>
          <p:nvPr/>
        </p:nvSpPr>
        <p:spPr bwMode="auto">
          <a:xfrm flipV="1">
            <a:off x="6427788" y="2571750"/>
            <a:ext cx="0" cy="990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Text Box 27"/>
          <p:cNvSpPr txBox="1">
            <a:spLocks noChangeArrowheads="1"/>
          </p:cNvSpPr>
          <p:nvPr/>
        </p:nvSpPr>
        <p:spPr bwMode="auto">
          <a:xfrm>
            <a:off x="2089150" y="22098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分布式数据 marts</a:t>
            </a:r>
            <a:endParaRPr lang="en-US" altLang="zh-CN" sz="2000" b="0">
              <a:ea typeface="宋体" panose="02010600030101010101" pitchFamily="2" charset="-122"/>
            </a:endParaRPr>
          </a:p>
        </p:txBody>
      </p:sp>
      <p:sp>
        <p:nvSpPr>
          <p:cNvPr id="48156" name="Rectangle 28"/>
          <p:cNvSpPr>
            <a:spLocks noChangeArrowheads="1"/>
          </p:cNvSpPr>
          <p:nvPr/>
        </p:nvSpPr>
        <p:spPr bwMode="auto">
          <a:xfrm>
            <a:off x="5360988" y="1581150"/>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多层数据仓库</a:t>
            </a:r>
          </a:p>
        </p:txBody>
      </p:sp>
      <p:sp>
        <p:nvSpPr>
          <p:cNvPr id="48157" name="Rectangle 29"/>
          <p:cNvSpPr>
            <a:spLocks noChangeArrowheads="1"/>
          </p:cNvSpPr>
          <p:nvPr/>
        </p:nvSpPr>
        <p:spPr bwMode="auto">
          <a:xfrm>
            <a:off x="5665788" y="3638550"/>
            <a:ext cx="175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企业数据仓库</a:t>
            </a:r>
          </a:p>
        </p:txBody>
      </p:sp>
      <p:sp>
        <p:nvSpPr>
          <p:cNvPr id="48158" name="Text Box 30"/>
          <p:cNvSpPr txBox="1">
            <a:spLocks noChangeArrowheads="1"/>
          </p:cNvSpPr>
          <p:nvPr/>
        </p:nvSpPr>
        <p:spPr bwMode="auto">
          <a:xfrm>
            <a:off x="3760788" y="523875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sz="2000">
                <a:ea typeface="宋体" panose="02010600030101010101" pitchFamily="2" charset="-122"/>
              </a:rPr>
              <a:t>模型优化</a:t>
            </a:r>
          </a:p>
        </p:txBody>
      </p:sp>
      <p:sp>
        <p:nvSpPr>
          <p:cNvPr id="48159" name="Rectangle 31"/>
          <p:cNvSpPr>
            <a:spLocks noChangeArrowheads="1"/>
          </p:cNvSpPr>
          <p:nvPr/>
        </p:nvSpPr>
        <p:spPr bwMode="auto">
          <a:xfrm>
            <a:off x="1703388" y="5214938"/>
            <a:ext cx="212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模型优化</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4175" y="484188"/>
            <a:ext cx="8455025" cy="436562"/>
          </a:xfrm>
          <a:noFill/>
        </p:spPr>
        <p:txBody>
          <a:bodyPr lIns="92075" tIns="46038" rIns="92075" bIns="46038"/>
          <a:lstStyle/>
          <a:p>
            <a:pPr eaLnBrk="1" hangingPunct="1"/>
            <a:r>
              <a:rPr lang="en-US" altLang="zh-CN" smtClean="0">
                <a:ea typeface="宋体" panose="02010600030101010101" pitchFamily="2" charset="-122"/>
              </a:rPr>
              <a:t>olap 服务器体系结构</a:t>
            </a:r>
          </a:p>
        </p:txBody>
      </p:sp>
      <p:sp>
        <p:nvSpPr>
          <p:cNvPr id="49155" name="Rectangle 3"/>
          <p:cNvSpPr>
            <a:spLocks noGrp="1" noChangeArrowheads="1"/>
          </p:cNvSpPr>
          <p:nvPr>
            <p:ph type="body" idx="1"/>
          </p:nvPr>
        </p:nvSpPr>
        <p:spPr>
          <a:xfrm>
            <a:off x="368300" y="1436688"/>
            <a:ext cx="8382000" cy="4953000"/>
          </a:xfrm>
          <a:noFill/>
        </p:spPr>
        <p:txBody>
          <a:bodyPr lIns="92075" tIns="46038" rIns="92075" bIns="46038"/>
          <a:lstStyle/>
          <a:p>
            <a:pPr eaLnBrk="1" hangingPunct="1"/>
            <a:r>
              <a:rPr lang="en-US" altLang="zh-CN" sz="2000" u="sng" smtClean="0">
                <a:solidFill>
                  <a:schemeClr val="hlink"/>
                </a:solidFill>
                <a:ea typeface="宋体" panose="02010600030101010101" pitchFamily="2" charset="-122"/>
              </a:rPr>
              <a:t>关系 olap (rolap)</a:t>
            </a:r>
            <a:r>
              <a:rPr lang="en-US" altLang="zh-CN" sz="2000" smtClean="0">
                <a:ea typeface="宋体" panose="02010600030101010101" pitchFamily="2" charset="-122"/>
              </a:rPr>
              <a:t> </a:t>
            </a:r>
          </a:p>
          <a:p>
            <a:pPr lvl="1" eaLnBrk="1" hangingPunct="1"/>
            <a:r>
              <a:rPr lang="en-US" altLang="zh-CN" sz="2000" smtClean="0">
                <a:ea typeface="宋体" panose="02010600030101010101" pitchFamily="2" charset="-122"/>
              </a:rPr>
              <a:t>使用关系或扩展关系 dbms 来存储和管理仓库数据和 olap 中间件来支持缺失的部分</a:t>
            </a:r>
          </a:p>
          <a:p>
            <a:pPr lvl="1" eaLnBrk="1" hangingPunct="1"/>
            <a:r>
              <a:rPr lang="en-US" altLang="zh-CN" sz="2000" smtClean="0">
                <a:ea typeface="宋体" panose="02010600030101010101" pitchFamily="2" charset="-122"/>
              </a:rPr>
              <a:t>包括 dbms 后端的优化、聚合导航逻辑的实现以及其他工具和服务</a:t>
            </a:r>
          </a:p>
          <a:p>
            <a:pPr lvl="1" eaLnBrk="1" hangingPunct="1"/>
            <a:r>
              <a:rPr lang="en-US" altLang="zh-CN" sz="2000" smtClean="0">
                <a:ea typeface="宋体" panose="02010600030101010101" pitchFamily="2" charset="-122"/>
              </a:rPr>
              <a:t>更高的可扩展性</a:t>
            </a:r>
          </a:p>
          <a:p>
            <a:pPr eaLnBrk="1" hangingPunct="1"/>
            <a:r>
              <a:rPr lang="en-US" altLang="zh-CN" sz="2000" u="sng" smtClean="0">
                <a:solidFill>
                  <a:schemeClr val="hlink"/>
                </a:solidFill>
                <a:ea typeface="宋体" panose="02010600030101010101" pitchFamily="2" charset="-122"/>
              </a:rPr>
              <a:t>多维 olap (molap)</a:t>
            </a:r>
            <a:r>
              <a:rPr lang="en-US" altLang="zh-CN" sz="2000" smtClean="0">
                <a:solidFill>
                  <a:schemeClr val="hlink"/>
                </a:solidFill>
                <a:ea typeface="宋体" panose="02010600030101010101" pitchFamily="2" charset="-122"/>
              </a:rPr>
              <a:t> </a:t>
            </a:r>
          </a:p>
          <a:p>
            <a:pPr lvl="1" eaLnBrk="1" hangingPunct="1"/>
            <a:r>
              <a:rPr lang="en-US" altLang="zh-CN" sz="2000" smtClean="0">
                <a:ea typeface="宋体" panose="02010600030101010101" pitchFamily="2" charset="-122"/>
              </a:rPr>
              <a:t>基于阵列的多维存储引擎 (稀疏矩阵技术)</a:t>
            </a:r>
          </a:p>
          <a:p>
            <a:pPr lvl="1" eaLnBrk="1" hangingPunct="1"/>
            <a:r>
              <a:rPr lang="en-US" altLang="zh-CN" sz="2000" smtClean="0">
                <a:ea typeface="宋体" panose="02010600030101010101" pitchFamily="2" charset="-122"/>
              </a:rPr>
              <a:t>快速索引到预先计算的汇总数据</a:t>
            </a:r>
          </a:p>
          <a:p>
            <a:pPr eaLnBrk="1" hangingPunct="1"/>
            <a:r>
              <a:rPr lang="en-US" altLang="zh-CN" sz="2000" u="sng" smtClean="0">
                <a:solidFill>
                  <a:schemeClr val="hlink"/>
                </a:solidFill>
                <a:ea typeface="宋体" panose="02010600030101010101" pitchFamily="2" charset="-122"/>
              </a:rPr>
              <a:t>混合 olap (holap)</a:t>
            </a:r>
          </a:p>
          <a:p>
            <a:pPr lvl="1" eaLnBrk="1" hangingPunct="1"/>
            <a:r>
              <a:rPr lang="en-US" altLang="zh-CN" sz="2000" smtClean="0">
                <a:ea typeface="宋体" panose="02010600030101010101" pitchFamily="2" charset="-122"/>
              </a:rPr>
              <a:t>用户灵活性, 例如, 低级别的: 关系型、高级型: 数组</a:t>
            </a:r>
          </a:p>
          <a:p>
            <a:pPr eaLnBrk="1" hangingPunct="1"/>
            <a:r>
              <a:rPr lang="en-US" altLang="zh-CN" sz="2000" smtClean="0">
                <a:solidFill>
                  <a:schemeClr val="hlink"/>
                </a:solidFill>
                <a:ea typeface="宋体" panose="02010600030101010101" pitchFamily="2" charset="-122"/>
              </a:rPr>
              <a:t>专用 sql 服务器</a:t>
            </a:r>
          </a:p>
          <a:p>
            <a:pPr lvl="1" eaLnBrk="1" hangingPunct="1"/>
            <a:r>
              <a:rPr lang="en-US" altLang="zh-CN" sz="2000" smtClean="0">
                <a:ea typeface="宋体" panose="02010600030101010101" pitchFamily="2" charset="-122"/>
              </a:rPr>
              <a:t>专门支持在 star/shoflake 架构上查询 sql</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60363" y="304800"/>
            <a:ext cx="83264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50179" name="Rectangle 3"/>
          <p:cNvSpPr>
            <a:spLocks noGrp="1" noChangeArrowheads="1"/>
          </p:cNvSpPr>
          <p:nvPr>
            <p:ph type="body" idx="1"/>
          </p:nvPr>
        </p:nvSpPr>
        <p:spPr>
          <a:xfrm>
            <a:off x="415925" y="1370013"/>
            <a:ext cx="8528050" cy="4495800"/>
          </a:xfrm>
          <a:noFill/>
        </p:spPr>
        <p:txBody>
          <a:bodyPr lIns="92075" tIns="46038" rIns="92075" bIns="46038"/>
          <a:lstStyle/>
          <a:p>
            <a:pPr eaLnBrk="1" hangingPunct="1">
              <a:lnSpc>
                <a:spcPct val="90000"/>
              </a:lnSpc>
            </a:pPr>
            <a:r>
              <a:rPr lang="en-US" altLang="zh-CN" sz="2400" smtClean="0">
                <a:ea typeface="宋体" panose="02010600030101010101" pitchFamily="2" charset="-122"/>
              </a:rPr>
              <a:t>什么是数据仓库？</a:t>
            </a:r>
          </a:p>
          <a:p>
            <a:pPr eaLnBrk="1" hangingPunct="1">
              <a:lnSpc>
                <a:spcPct val="90000"/>
              </a:lnSpc>
            </a:pPr>
            <a:r>
              <a:rPr lang="en-US" altLang="zh-CN" sz="2400" smtClean="0">
                <a:ea typeface="宋体" panose="02010600030101010101" pitchFamily="2" charset="-122"/>
              </a:rPr>
              <a:t>多维数据模型</a:t>
            </a:r>
          </a:p>
          <a:p>
            <a:pPr eaLnBrk="1" hangingPunct="1">
              <a:lnSpc>
                <a:spcPct val="90000"/>
              </a:lnSpc>
            </a:pPr>
            <a:r>
              <a:rPr lang="en-US" altLang="zh-CN" sz="2400" smtClean="0">
                <a:ea typeface="宋体" panose="02010600030101010101" pitchFamily="2" charset="-122"/>
              </a:rPr>
              <a:t>数据仓库体系结构</a:t>
            </a:r>
          </a:p>
          <a:p>
            <a:pPr eaLnBrk="1" hangingPunct="1">
              <a:lnSpc>
                <a:spcPct val="90000"/>
              </a:lnSpc>
            </a:pPr>
            <a:r>
              <a:rPr lang="en-US" altLang="zh-CN" sz="2400" smtClean="0">
                <a:solidFill>
                  <a:schemeClr val="hlink"/>
                </a:solidFill>
                <a:ea typeface="宋体" panose="02010600030101010101" pitchFamily="2" charset="-122"/>
              </a:rPr>
              <a:t>数据仓库实施</a:t>
            </a:r>
          </a:p>
          <a:p>
            <a:pPr lvl="1" eaLnBrk="1" hangingPunct="1">
              <a:lnSpc>
                <a:spcPct val="90000"/>
              </a:lnSpc>
            </a:pPr>
            <a:r>
              <a:rPr lang="en-US" altLang="zh-CN" sz="2400" smtClean="0">
                <a:solidFill>
                  <a:srgbClr val="006600"/>
                </a:solidFill>
                <a:latin typeface="Arial Black" panose="020B0A04020102020204" pitchFamily="34" charset="0"/>
                <a:ea typeface="宋体" panose="02010600030101010101" pitchFamily="2" charset="-122"/>
              </a:rPr>
              <a:t>数据仓库设计</a:t>
            </a:r>
            <a:endParaRPr lang="zh-CN" altLang="en-US" sz="2400" smtClean="0">
              <a:solidFill>
                <a:srgbClr val="006600"/>
              </a:solidFill>
              <a:latin typeface="Arial Black" panose="020B0A04020102020204" pitchFamily="34" charset="0"/>
              <a:ea typeface="宋体" panose="02010600030101010101" pitchFamily="2" charset="-122"/>
            </a:endParaRPr>
          </a:p>
          <a:p>
            <a:pPr lvl="1" eaLnBrk="1" hangingPunct="1">
              <a:lnSpc>
                <a:spcPct val="90000"/>
              </a:lnSpc>
            </a:pPr>
            <a:r>
              <a:rPr lang="en-US" altLang="zh-CN" sz="2400" smtClean="0">
                <a:latin typeface="Arial Black" panose="020B0A04020102020204" pitchFamily="34" charset="0"/>
                <a:ea typeface="宋体" panose="02010600030101010101" pitchFamily="2" charset="-122"/>
              </a:rPr>
              <a:t>Olap</a:t>
            </a:r>
            <a:r>
              <a:rPr lang="zh-CN" altLang="en-US" sz="2400" smtClean="0">
                <a:latin typeface="Arial Black" panose="020B0A04020102020204" pitchFamily="34" charset="0"/>
                <a:ea typeface="宋体" panose="02010600030101010101" pitchFamily="2" charset="-122"/>
              </a:rPr>
              <a:t> </a:t>
            </a:r>
            <a:r>
              <a:rPr lang="en-US" altLang="zh-CN" sz="2400" smtClean="0">
                <a:latin typeface="Arial Black" panose="020B0A04020102020204" pitchFamily="34" charset="0"/>
                <a:ea typeface="宋体" panose="02010600030101010101" pitchFamily="2" charset="-122"/>
              </a:rPr>
              <a:t>建模方法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逻辑模型的优化-物理模型</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数据多维数据集计算的有效方法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数据仓库的规划与实现</a:t>
            </a:r>
            <a:endParaRPr lang="en-US" altLang="zh-CN" sz="2400" smtClean="0">
              <a:solidFill>
                <a:schemeClr val="hlink"/>
              </a:solidFill>
              <a:latin typeface="Arial Black" panose="020B0A04020102020204" pitchFamily="34" charset="0"/>
              <a:ea typeface="宋体" panose="02010600030101010101" pitchFamily="2" charset="-122"/>
            </a:endParaRPr>
          </a:p>
          <a:p>
            <a:pPr eaLnBrk="1" hangingPunct="1">
              <a:lnSpc>
                <a:spcPct val="90000"/>
              </a:lnSpc>
            </a:pPr>
            <a:r>
              <a:rPr lang="en-US" altLang="zh-CN" sz="2400" smtClean="0">
                <a:ea typeface="宋体" panose="02010600030101010101" pitchFamily="2" charset="-122"/>
              </a:rPr>
              <a:t>数据立方体技术的进一步发展</a:t>
            </a:r>
          </a:p>
          <a:p>
            <a:pPr eaLnBrk="1" hangingPunct="1">
              <a:lnSpc>
                <a:spcPct val="9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国家</a:t>
            </a:r>
          </a:p>
        </p:txBody>
      </p:sp>
      <p:sp>
        <p:nvSpPr>
          <p:cNvPr id="51203" name="Rectangle 3"/>
          <p:cNvSpPr>
            <a:spLocks noGrp="1" noChangeArrowheads="1"/>
          </p:cNvSpPr>
          <p:nvPr>
            <p:ph type="body" idx="1"/>
          </p:nvPr>
        </p:nvSpPr>
        <p:spPr>
          <a:xfrm>
            <a:off x="461963" y="1362075"/>
            <a:ext cx="8340725" cy="4800600"/>
          </a:xfrm>
        </p:spPr>
        <p:txBody>
          <a:bodyPr/>
          <a:lstStyle/>
          <a:p>
            <a:pPr eaLnBrk="1" hangingPunct="1"/>
            <a:r>
              <a:rPr lang="zh-CN" altLang="en-US" sz="2400" smtClean="0">
                <a:solidFill>
                  <a:srgbClr val="000066"/>
                </a:solidFill>
                <a:ea typeface="宋体" panose="02010600030101010101" pitchFamily="2" charset="-122"/>
              </a:rPr>
              <a:t>为我而努力</a:t>
            </a:r>
          </a:p>
          <a:p>
            <a:pPr lvl="1" eaLnBrk="1" hangingPunct="1"/>
            <a:r>
              <a:rPr lang="zh-CN" altLang="en-US" sz="2400" smtClean="0">
                <a:ea typeface="宋体" panose="02010600030101010101" pitchFamily="2" charset="-122"/>
              </a:rPr>
              <a:t>一个国家的承诺</a:t>
            </a:r>
          </a:p>
          <a:p>
            <a:pPr lvl="1" eaLnBrk="1" hangingPunct="1"/>
            <a:r>
              <a:rPr lang="zh-CN" altLang="en-US" sz="2400" smtClean="0">
                <a:ea typeface="宋体" panose="02010600030101010101" pitchFamily="2" charset="-122"/>
              </a:rPr>
              <a:t>不:</a:t>
            </a:r>
            <a:r>
              <a:rPr lang="en-US" altLang="zh-CN" sz="2400" smtClean="0">
                <a:ea typeface="宋体" panose="02010600030101010101" pitchFamily="2" charset="-122"/>
              </a:rPr>
              <a:t>oltp vs. olap</a:t>
            </a:r>
          </a:p>
          <a:p>
            <a:pPr lvl="1" eaLnBrk="1" hangingPunct="1"/>
            <a:r>
              <a:rPr lang="zh-CN" altLang="en-US" sz="2400" smtClean="0">
                <a:ea typeface="宋体" panose="02010600030101010101" pitchFamily="2" charset="-122"/>
              </a:rPr>
              <a:t>与之交谈</a:t>
            </a:r>
            <a:r>
              <a:rPr lang="en-US" altLang="zh-CN" sz="2400" smtClean="0">
                <a:ea typeface="宋体" panose="02010600030101010101" pitchFamily="2" charset="-122"/>
              </a:rPr>
              <a:t>与。</a:t>
            </a:r>
            <a:r>
              <a:rPr lang="zh-CN" altLang="en-US" sz="2400" smtClean="0">
                <a:ea typeface="宋体" panose="02010600030101010101" pitchFamily="2" charset="-122"/>
              </a:rPr>
              <a:t>在面上</a:t>
            </a:r>
          </a:p>
          <a:p>
            <a:pPr lvl="1" eaLnBrk="1" hangingPunct="1"/>
            <a:r>
              <a:rPr lang="zh-CN" altLang="en-US" sz="2400" smtClean="0">
                <a:ea typeface="宋体" panose="02010600030101010101" pitchFamily="2" charset="-122"/>
              </a:rPr>
              <a:t>我的工作</a:t>
            </a:r>
            <a:r>
              <a:rPr lang="en-US" altLang="zh-CN" sz="2400" smtClean="0">
                <a:ea typeface="宋体" panose="02010600030101010101" pitchFamily="2" charset="-122"/>
              </a:rPr>
              <a:t>与。</a:t>
            </a:r>
            <a:r>
              <a:rPr lang="zh-CN" altLang="en-US" sz="2400" smtClean="0">
                <a:ea typeface="宋体" panose="02010600030101010101" pitchFamily="2" charset="-122"/>
              </a:rPr>
              <a:t>已经在</a:t>
            </a:r>
          </a:p>
          <a:p>
            <a:pPr lvl="1" eaLnBrk="1" hangingPunct="1"/>
            <a:r>
              <a:rPr lang="zh-CN" altLang="en-US" sz="2400" smtClean="0">
                <a:ea typeface="宋体" panose="02010600030101010101" pitchFamily="2" charset="-122"/>
              </a:rPr>
              <a:t>关于一个方面:</a:t>
            </a:r>
          </a:p>
          <a:p>
            <a:pPr lvl="2" eaLnBrk="1" hangingPunct="1"/>
            <a:r>
              <a:rPr lang="zh-CN" altLang="en-US" smtClean="0">
                <a:ea typeface="宋体" panose="02010600030101010101" pitchFamily="2" charset="-122"/>
              </a:rPr>
              <a:t>公司的工作</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我的工作</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的支持量</a:t>
            </a:r>
          </a:p>
          <a:p>
            <a:pPr lvl="2" eaLnBrk="1" hangingPunct="1"/>
            <a:r>
              <a:rPr lang="zh-CN" altLang="en-US" smtClean="0">
                <a:ea typeface="宋体" panose="02010600030101010101" pitchFamily="2" charset="-122"/>
              </a:rPr>
              <a:t>为我而。</a:t>
            </a:r>
          </a:p>
        </p:txBody>
      </p:sp>
    </p:spTree>
  </p:cSld>
  <p:clrMapOvr>
    <a:masterClrMapping/>
  </p:clrMapOvr>
</p:sld>
</file>

<file path=ppt/slides/slide4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国家</a:t>
            </a:r>
          </a:p>
        </p:txBody>
      </p:sp>
      <p:sp>
        <p:nvSpPr>
          <p:cNvPr id="52227" name="Rectangle 3"/>
          <p:cNvSpPr>
            <a:spLocks noGrp="1" noChangeArrowheads="1"/>
          </p:cNvSpPr>
          <p:nvPr>
            <p:ph type="body" idx="1"/>
          </p:nvPr>
        </p:nvSpPr>
        <p:spPr>
          <a:xfrm>
            <a:off x="568325" y="1492250"/>
            <a:ext cx="8077200" cy="4724400"/>
          </a:xfrm>
        </p:spPr>
        <p:txBody>
          <a:bodyPr/>
          <a:lstStyle/>
          <a:p>
            <a:pPr eaLnBrk="1" hangingPunct="1">
              <a:buFontTx/>
              <a:buNone/>
            </a:pPr>
            <a:r>
              <a:rPr lang="zh-CN" altLang="en-US" sz="2400" smtClean="0">
                <a:ea typeface="宋体" panose="02010600030101010101" pitchFamily="2" charset="-122"/>
              </a:rPr>
              <a:t>将企业模型映射到数据仓库系统的过程</a:t>
            </a:r>
          </a:p>
          <a:p>
            <a:pPr eaLnBrk="1" hangingPunct="1">
              <a:buFontTx/>
              <a:buNone/>
            </a:pPr>
            <a:endParaRPr lang="zh-CN" altLang="en-US" sz="2400" smtClean="0">
              <a:ea typeface="宋体" panose="02010600030101010101" pitchFamily="2" charset="-122"/>
            </a:endParaRPr>
          </a:p>
          <a:p>
            <a:pPr eaLnBrk="1" hangingPunct="1"/>
            <a:r>
              <a:rPr lang="zh-CN" altLang="en-US" sz="2400" smtClean="0">
                <a:ea typeface="宋体" panose="02010600030101010101" pitchFamily="2" charset="-122"/>
              </a:rPr>
              <a:t>分析建立企业模型并映射到</a:t>
            </a:r>
          </a:p>
          <a:p>
            <a:pPr eaLnBrk="1" hangingPunct="1">
              <a:buFontTx/>
              <a:buNone/>
            </a:pPr>
            <a:r>
              <a:rPr lang="zh-CN" altLang="en-US" sz="2400" smtClean="0">
                <a:ea typeface="宋体" panose="02010600030101010101" pitchFamily="2" charset="-122"/>
              </a:rPr>
              <a:t>和 ""</a:t>
            </a:r>
          </a:p>
          <a:p>
            <a:pPr eaLnBrk="1" hangingPunct="1">
              <a:buFontTx/>
              <a:buNone/>
            </a:pPr>
            <a:r>
              <a:rPr lang="zh-CN" altLang="en-US" sz="2400" smtClean="0">
                <a:ea typeface="宋体" panose="02010600030101010101" pitchFamily="2" charset="-122"/>
              </a:rPr>
              <a:t>	</a:t>
            </a:r>
          </a:p>
          <a:p>
            <a:pPr eaLnBrk="1" hangingPunct="1"/>
            <a:r>
              <a:rPr lang="zh-CN" altLang="en-US" sz="2400" smtClean="0">
                <a:ea typeface="宋体" panose="02010600030101010101" pitchFamily="2" charset="-122"/>
              </a:rPr>
              <a:t>中国</a:t>
            </a:r>
          </a:p>
          <a:p>
            <a:pPr eaLnBrk="1" hangingPunct="1"/>
            <a:endParaRPr lang="zh-CN" altLang="en-US" sz="2400" smtClean="0">
              <a:ea typeface="宋体" panose="02010600030101010101" pitchFamily="2" charset="-122"/>
            </a:endParaRPr>
          </a:p>
          <a:p>
            <a:pPr eaLnBrk="1" hangingPunct="1"/>
            <a:r>
              <a:rPr lang="zh-CN" altLang="en-US" sz="2400" smtClean="0">
                <a:ea typeface="宋体" panose="02010600030101010101" pitchFamily="2" charset="-122"/>
              </a:rPr>
              <a:t>报告</a:t>
            </a:r>
          </a:p>
        </p:txBody>
      </p:sp>
      <p:sp>
        <p:nvSpPr>
          <p:cNvPr id="52228" name="Rectangle 4"/>
          <p:cNvSpPr>
            <a:spLocks noChangeArrowheads="1"/>
          </p:cNvSpPr>
          <p:nvPr/>
        </p:nvSpPr>
        <p:spPr bwMode="auto">
          <a:xfrm>
            <a:off x="5916613" y="2198688"/>
            <a:ext cx="2438400" cy="381000"/>
          </a:xfrm>
          <a:prstGeom prst="rect">
            <a:avLst/>
          </a:prstGeom>
          <a:solidFill>
            <a:srgbClr val="CC99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世界</a:t>
            </a:r>
          </a:p>
        </p:txBody>
      </p:sp>
      <p:sp>
        <p:nvSpPr>
          <p:cNvPr id="52229" name="Oval 5"/>
          <p:cNvSpPr>
            <a:spLocks noChangeArrowheads="1"/>
          </p:cNvSpPr>
          <p:nvPr/>
        </p:nvSpPr>
        <p:spPr bwMode="auto">
          <a:xfrm>
            <a:off x="6602413" y="3189288"/>
            <a:ext cx="1219200" cy="457200"/>
          </a:xfrm>
          <a:prstGeom prst="ellipse">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内型</a:t>
            </a:r>
          </a:p>
        </p:txBody>
      </p:sp>
      <p:sp>
        <p:nvSpPr>
          <p:cNvPr id="52230" name="AutoShape 6"/>
          <p:cNvSpPr>
            <a:spLocks noChangeArrowheads="1"/>
          </p:cNvSpPr>
          <p:nvPr/>
        </p:nvSpPr>
        <p:spPr bwMode="auto">
          <a:xfrm rot="5400000">
            <a:off x="6945313" y="2770188"/>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p:spPr>
        <p:txBody>
          <a:bodyPr wrap="none" anchor="ctr"/>
          <a:lstStyle/>
          <a:p>
            <a:endParaRPr lang="zh-CN" altLang="en-US"/>
          </a:p>
        </p:txBody>
      </p:sp>
      <p:sp>
        <p:nvSpPr>
          <p:cNvPr id="52231" name="Oval 7"/>
          <p:cNvSpPr>
            <a:spLocks noChangeArrowheads="1"/>
          </p:cNvSpPr>
          <p:nvPr/>
        </p:nvSpPr>
        <p:spPr bwMode="auto">
          <a:xfrm>
            <a:off x="6602413" y="4179888"/>
            <a:ext cx="1219200" cy="457200"/>
          </a:xfrm>
          <a:prstGeom prst="ellipse">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型</a:t>
            </a:r>
          </a:p>
        </p:txBody>
      </p:sp>
      <p:sp>
        <p:nvSpPr>
          <p:cNvPr id="52232" name="AutoShape 8"/>
          <p:cNvSpPr>
            <a:spLocks noChangeArrowheads="1"/>
          </p:cNvSpPr>
          <p:nvPr/>
        </p:nvSpPr>
        <p:spPr bwMode="auto">
          <a:xfrm rot="5400000">
            <a:off x="6973094" y="3788569"/>
            <a:ext cx="477838"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p:spPr>
        <p:txBody>
          <a:bodyPr wrap="none" anchor="ctr"/>
          <a:lstStyle/>
          <a:p>
            <a:endParaRPr lang="zh-CN" altLang="en-US"/>
          </a:p>
        </p:txBody>
      </p:sp>
      <p:sp>
        <p:nvSpPr>
          <p:cNvPr id="52233" name="Oval 9"/>
          <p:cNvSpPr>
            <a:spLocks noChangeArrowheads="1"/>
          </p:cNvSpPr>
          <p:nvPr/>
        </p:nvSpPr>
        <p:spPr bwMode="auto">
          <a:xfrm>
            <a:off x="6602413" y="5170488"/>
            <a:ext cx="1219200" cy="457200"/>
          </a:xfrm>
          <a:prstGeom prst="ellipse">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型</a:t>
            </a:r>
          </a:p>
        </p:txBody>
      </p:sp>
      <p:sp>
        <p:nvSpPr>
          <p:cNvPr id="52234" name="AutoShape 10"/>
          <p:cNvSpPr>
            <a:spLocks noChangeArrowheads="1"/>
          </p:cNvSpPr>
          <p:nvPr/>
        </p:nvSpPr>
        <p:spPr bwMode="auto">
          <a:xfrm rot="5400000">
            <a:off x="6966744" y="4772819"/>
            <a:ext cx="490538"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p:spPr>
        <p:txBody>
          <a:bodyPr wrap="none" anchor="ctr"/>
          <a:lstStyle/>
          <a:p>
            <a:endParaRPr lang="zh-CN" altLang="en-US"/>
          </a:p>
        </p:txBody>
      </p:sp>
      <p:sp>
        <p:nvSpPr>
          <p:cNvPr id="52235" name="Line 11"/>
          <p:cNvSpPr>
            <a:spLocks noChangeShapeType="1"/>
          </p:cNvSpPr>
          <p:nvPr/>
        </p:nvSpPr>
        <p:spPr bwMode="auto">
          <a:xfrm>
            <a:off x="5992813" y="44084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Text Box 12"/>
          <p:cNvSpPr txBox="1">
            <a:spLocks noChangeArrowheads="1"/>
          </p:cNvSpPr>
          <p:nvPr/>
        </p:nvSpPr>
        <p:spPr bwMode="auto">
          <a:xfrm>
            <a:off x="4849813" y="41798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类型</a:t>
            </a:r>
          </a:p>
        </p:txBody>
      </p:sp>
      <p:sp>
        <p:nvSpPr>
          <p:cNvPr id="52237" name="Line 13"/>
          <p:cNvSpPr>
            <a:spLocks noChangeShapeType="1"/>
          </p:cNvSpPr>
          <p:nvPr/>
        </p:nvSpPr>
        <p:spPr bwMode="auto">
          <a:xfrm>
            <a:off x="5992813" y="34178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Text Box 14"/>
          <p:cNvSpPr txBox="1">
            <a:spLocks noChangeArrowheads="1"/>
          </p:cNvSpPr>
          <p:nvPr/>
        </p:nvSpPr>
        <p:spPr bwMode="auto">
          <a:xfrm>
            <a:off x="4392613" y="3036888"/>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客观世界到主观世界的映射</a:t>
            </a:r>
          </a:p>
        </p:txBody>
      </p:sp>
      <p:sp>
        <p:nvSpPr>
          <p:cNvPr id="52239" name="Line 15"/>
          <p:cNvSpPr>
            <a:spLocks noChangeShapeType="1"/>
          </p:cNvSpPr>
          <p:nvPr/>
        </p:nvSpPr>
        <p:spPr bwMode="auto">
          <a:xfrm>
            <a:off x="5992813" y="53990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Text Box 16"/>
          <p:cNvSpPr txBox="1">
            <a:spLocks noChangeArrowheads="1"/>
          </p:cNvSpPr>
          <p:nvPr/>
        </p:nvSpPr>
        <p:spPr bwMode="auto">
          <a:xfrm>
            <a:off x="4240213" y="5170488"/>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不现实的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60363" y="304800"/>
            <a:ext cx="83264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53251" name="Rectangle 3"/>
          <p:cNvSpPr>
            <a:spLocks noGrp="1" noChangeArrowheads="1"/>
          </p:cNvSpPr>
          <p:nvPr>
            <p:ph type="body" idx="1"/>
          </p:nvPr>
        </p:nvSpPr>
        <p:spPr>
          <a:xfrm>
            <a:off x="415925" y="1370013"/>
            <a:ext cx="8528050" cy="4495800"/>
          </a:xfrm>
          <a:noFill/>
        </p:spPr>
        <p:txBody>
          <a:bodyPr lIns="92075" tIns="46038" rIns="92075" bIns="46038"/>
          <a:lstStyle/>
          <a:p>
            <a:pPr eaLnBrk="1" hangingPunct="1">
              <a:lnSpc>
                <a:spcPct val="90000"/>
              </a:lnSpc>
            </a:pPr>
            <a:r>
              <a:rPr lang="en-US" altLang="zh-CN" sz="2400" smtClean="0">
                <a:ea typeface="宋体" panose="02010600030101010101" pitchFamily="2" charset="-122"/>
              </a:rPr>
              <a:t>什么是数据仓库？</a:t>
            </a:r>
          </a:p>
          <a:p>
            <a:pPr eaLnBrk="1" hangingPunct="1">
              <a:lnSpc>
                <a:spcPct val="90000"/>
              </a:lnSpc>
            </a:pPr>
            <a:r>
              <a:rPr lang="en-US" altLang="zh-CN" sz="2400" smtClean="0">
                <a:ea typeface="宋体" panose="02010600030101010101" pitchFamily="2" charset="-122"/>
              </a:rPr>
              <a:t>多维数据模型</a:t>
            </a:r>
          </a:p>
          <a:p>
            <a:pPr eaLnBrk="1" hangingPunct="1">
              <a:lnSpc>
                <a:spcPct val="90000"/>
              </a:lnSpc>
            </a:pPr>
            <a:r>
              <a:rPr lang="en-US" altLang="zh-CN" sz="2400" smtClean="0">
                <a:ea typeface="宋体" panose="02010600030101010101" pitchFamily="2" charset="-122"/>
              </a:rPr>
              <a:t>数据仓库体系结构</a:t>
            </a:r>
          </a:p>
          <a:p>
            <a:pPr eaLnBrk="1" hangingPunct="1">
              <a:lnSpc>
                <a:spcPct val="90000"/>
              </a:lnSpc>
            </a:pPr>
            <a:r>
              <a:rPr lang="en-US" altLang="zh-CN" sz="2400" smtClean="0">
                <a:solidFill>
                  <a:schemeClr val="hlink"/>
                </a:solidFill>
                <a:ea typeface="宋体" panose="02010600030101010101" pitchFamily="2" charset="-122"/>
              </a:rPr>
              <a:t>数据仓库实施</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数据仓库设计</a:t>
            </a:r>
            <a:endParaRPr lang="zh-CN" altLang="en-US" sz="2400" smtClean="0">
              <a:latin typeface="Arial Black" panose="020B0A04020102020204" pitchFamily="34" charset="0"/>
              <a:ea typeface="宋体" panose="02010600030101010101" pitchFamily="2" charset="-122"/>
            </a:endParaRPr>
          </a:p>
          <a:p>
            <a:pPr lvl="1" eaLnBrk="1" hangingPunct="1">
              <a:lnSpc>
                <a:spcPct val="90000"/>
              </a:lnSpc>
            </a:pPr>
            <a:r>
              <a:rPr lang="en-US" altLang="zh-CN" sz="2400" smtClean="0">
                <a:solidFill>
                  <a:srgbClr val="006600"/>
                </a:solidFill>
                <a:latin typeface="Arial Black" panose="020B0A04020102020204" pitchFamily="34" charset="0"/>
                <a:ea typeface="宋体" panose="02010600030101010101" pitchFamily="2" charset="-122"/>
              </a:rPr>
              <a:t>Olap</a:t>
            </a:r>
            <a:r>
              <a:rPr lang="zh-CN" altLang="en-US" sz="2400" smtClean="0">
                <a:solidFill>
                  <a:srgbClr val="006600"/>
                </a:solidFill>
                <a:latin typeface="Arial Black" panose="020B0A04020102020204" pitchFamily="34" charset="0"/>
                <a:ea typeface="宋体" panose="02010600030101010101" pitchFamily="2" charset="-122"/>
              </a:rPr>
              <a:t> </a:t>
            </a:r>
            <a:r>
              <a:rPr lang="en-US" altLang="zh-CN" sz="2400" smtClean="0">
                <a:solidFill>
                  <a:srgbClr val="006600"/>
                </a:solidFill>
                <a:latin typeface="Arial Black" panose="020B0A04020102020204" pitchFamily="34" charset="0"/>
                <a:ea typeface="宋体" panose="02010600030101010101" pitchFamily="2" charset="-122"/>
              </a:rPr>
              <a:t>建模方法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逻辑模型的优化-物理模型</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数据多维数据集计算的有效方法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数据仓库的规划与实现</a:t>
            </a:r>
            <a:endParaRPr lang="en-US" altLang="zh-CN" sz="2400" smtClean="0">
              <a:solidFill>
                <a:schemeClr val="hlink"/>
              </a:solidFill>
              <a:latin typeface="Arial Black" panose="020B0A04020102020204" pitchFamily="34" charset="0"/>
              <a:ea typeface="宋体" panose="02010600030101010101" pitchFamily="2" charset="-122"/>
            </a:endParaRPr>
          </a:p>
          <a:p>
            <a:pPr eaLnBrk="1" hangingPunct="1">
              <a:lnSpc>
                <a:spcPct val="90000"/>
              </a:lnSpc>
            </a:pPr>
            <a:r>
              <a:rPr lang="en-US" altLang="zh-CN" sz="2400" smtClean="0">
                <a:ea typeface="宋体" panose="02010600030101010101" pitchFamily="2" charset="-122"/>
              </a:rPr>
              <a:t>数据立方体技术的进一步发展</a:t>
            </a:r>
          </a:p>
          <a:p>
            <a:pPr eaLnBrk="1" hangingPunct="1">
              <a:lnSpc>
                <a:spcPct val="9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Olap</a:t>
            </a:r>
            <a:r>
              <a:rPr lang="zh-CN" altLang="en-US" sz="3200" smtClean="0">
                <a:ea typeface="宋体" panose="02010600030101010101" pitchFamily="2" charset="-122"/>
              </a:rPr>
              <a:t>建立的方法</a:t>
            </a:r>
          </a:p>
        </p:txBody>
      </p:sp>
      <p:sp>
        <p:nvSpPr>
          <p:cNvPr id="54275" name="Rectangle 3"/>
          <p:cNvSpPr>
            <a:spLocks noGrp="1" noChangeArrowheads="1"/>
          </p:cNvSpPr>
          <p:nvPr>
            <p:ph type="body" idx="1"/>
          </p:nvPr>
        </p:nvSpPr>
        <p:spPr>
          <a:xfrm>
            <a:off x="673100" y="1582738"/>
            <a:ext cx="8077200" cy="4724400"/>
          </a:xfrm>
        </p:spPr>
        <p:txBody>
          <a:bodyPr/>
          <a:lstStyle/>
          <a:p>
            <a:pPr eaLnBrk="1" hangingPunct="1">
              <a:lnSpc>
                <a:spcPct val="120000"/>
              </a:lnSpc>
            </a:pPr>
            <a:r>
              <a:rPr lang="zh-CN" altLang="en-US" sz="2400" smtClean="0">
                <a:ea typeface="宋体" panose="02010600030101010101" pitchFamily="2" charset="-122"/>
              </a:rPr>
              <a:t>维维维强</a:t>
            </a:r>
          </a:p>
          <a:p>
            <a:pPr lvl="1" eaLnBrk="1" hangingPunct="1">
              <a:lnSpc>
                <a:spcPct val="120000"/>
              </a:lnSpc>
            </a:pPr>
            <a:r>
              <a:rPr lang="zh-CN" altLang="en-US" sz="2400" smtClean="0">
                <a:ea typeface="宋体" panose="02010600030101010101" pitchFamily="2" charset="-122"/>
              </a:rPr>
              <a:t>文化</a:t>
            </a:r>
          </a:p>
          <a:p>
            <a:pPr lvl="1" eaLnBrk="1" hangingPunct="1">
              <a:lnSpc>
                <a:spcPct val="120000"/>
              </a:lnSpc>
            </a:pPr>
            <a:r>
              <a:rPr lang="zh-CN" altLang="en-US" sz="2400" smtClean="0">
                <a:ea typeface="宋体" panose="02010600030101010101" pitchFamily="2" charset="-122"/>
              </a:rPr>
              <a:t>合作者</a:t>
            </a:r>
          </a:p>
          <a:p>
            <a:pPr lvl="1" eaLnBrk="1" hangingPunct="1">
              <a:lnSpc>
                <a:spcPct val="120000"/>
              </a:lnSpc>
            </a:pPr>
            <a:r>
              <a:rPr lang="zh-CN" altLang="en-US" sz="2400" smtClean="0">
                <a:ea typeface="宋体" panose="02010600030101010101" pitchFamily="2" charset="-122"/>
              </a:rPr>
              <a:t>关于她的态度</a:t>
            </a:r>
          </a:p>
          <a:p>
            <a:pPr lvl="1" eaLnBrk="1" hangingPunct="1">
              <a:lnSpc>
                <a:spcPct val="120000"/>
              </a:lnSpc>
              <a:buFont typeface="Wingdings" panose="05000000000000000000" pitchFamily="2" charset="2"/>
              <a:buNone/>
            </a:pPr>
            <a:endParaRPr lang="zh-CN" altLang="en-US" sz="2400" smtClean="0">
              <a:ea typeface="宋体" panose="02010600030101010101" pitchFamily="2" charset="-122"/>
            </a:endParaRPr>
          </a:p>
          <a:p>
            <a:pPr eaLnBrk="1" hangingPunct="1">
              <a:lnSpc>
                <a:spcPct val="120000"/>
              </a:lnSpc>
            </a:pPr>
            <a:r>
              <a:rPr lang="zh-CN" altLang="en-US" sz="2400" smtClean="0">
                <a:ea typeface="宋体" panose="02010600030101010101" pitchFamily="2" charset="-122"/>
              </a:rPr>
              <a:t>事件执行</a:t>
            </a:r>
          </a:p>
          <a:p>
            <a:pPr lvl="1" eaLnBrk="1" hangingPunct="1">
              <a:lnSpc>
                <a:spcPct val="120000"/>
              </a:lnSpc>
            </a:pPr>
            <a:r>
              <a:rPr lang="zh-CN" altLang="en-US" sz="2400" smtClean="0">
                <a:ea typeface="宋体" panose="02010600030101010101" pitchFamily="2" charset="-122"/>
              </a:rPr>
              <a:t>实现的特和</a:t>
            </a:r>
          </a:p>
          <a:p>
            <a:pPr lvl="1" eaLnBrk="1" hangingPunct="1">
              <a:lnSpc>
                <a:spcPct val="120000"/>
              </a:lnSpc>
            </a:pPr>
            <a:r>
              <a:rPr lang="zh-CN" altLang="en-US" sz="2400" smtClean="0">
                <a:ea typeface="宋体" panose="02010600030101010101" pitchFamily="2" charset="-122"/>
              </a:rPr>
              <a:t>与实践的实验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(一)</a:t>
            </a:r>
          </a:p>
        </p:txBody>
      </p:sp>
      <p:sp>
        <p:nvSpPr>
          <p:cNvPr id="55299" name="Rectangle 3"/>
          <p:cNvSpPr>
            <a:spLocks noGrp="1" noChangeArrowheads="1"/>
          </p:cNvSpPr>
          <p:nvPr>
            <p:ph type="body" idx="1"/>
          </p:nvPr>
        </p:nvSpPr>
        <p:spPr>
          <a:xfrm>
            <a:off x="620713" y="1455738"/>
            <a:ext cx="8077200" cy="4876800"/>
          </a:xfrm>
        </p:spPr>
        <p:txBody>
          <a:bodyPr/>
          <a:lstStyle/>
          <a:p>
            <a:pPr eaLnBrk="1" hangingPunct="1"/>
            <a:r>
              <a:rPr lang="zh-CN" altLang="en-US" sz="2400" smtClean="0">
                <a:ea typeface="宋体" panose="02010600030101010101" pitchFamily="2" charset="-122"/>
              </a:rPr>
              <a:t>通过</a:t>
            </a:r>
          </a:p>
          <a:p>
            <a:pPr eaLnBrk="1" hangingPunct="1"/>
            <a:r>
              <a:rPr lang="zh-CN" altLang="en-US" sz="2400" smtClean="0">
                <a:ea typeface="宋体" panose="02010600030101010101" pitchFamily="2" charset="-122"/>
              </a:rPr>
              <a:t>在一个上的</a:t>
            </a:r>
          </a:p>
          <a:p>
            <a:pPr eaLnBrk="1" hangingPunct="1"/>
            <a:r>
              <a:rPr lang="zh-CN" altLang="en-US" sz="2400" smtClean="0">
                <a:ea typeface="宋体" panose="02010600030101010101" pitchFamily="2" charset="-122"/>
              </a:rPr>
              <a:t>它的作用, 它的作用</a:t>
            </a:r>
          </a:p>
          <a:p>
            <a:pPr lvl="1" eaLnBrk="1" hangingPunct="1"/>
            <a:r>
              <a:rPr lang="zh-CN" altLang="en-US" sz="2400" smtClean="0">
                <a:ea typeface="宋体" panose="02010600030101010101" pitchFamily="2" charset="-122"/>
              </a:rPr>
              <a:t>就报告.........。</a:t>
            </a:r>
          </a:p>
          <a:p>
            <a:pPr lvl="1" eaLnBrk="1" hangingPunct="1"/>
            <a:r>
              <a:rPr lang="zh-CN" altLang="en-US" sz="2400" smtClean="0">
                <a:ea typeface="宋体" panose="02010600030101010101" pitchFamily="2" charset="-122"/>
              </a:rPr>
              <a:t>如我、我的爱、我的关心、</a:t>
            </a:r>
          </a:p>
        </p:txBody>
      </p:sp>
    </p:spTree>
  </p:cSld>
  <p:clrMapOvr>
    <a:masterClrMapping/>
  </p:clrMapOvr>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(二)</a:t>
            </a:r>
          </a:p>
        </p:txBody>
      </p:sp>
      <p:sp>
        <p:nvSpPr>
          <p:cNvPr id="56323" name="Rectangle 3"/>
          <p:cNvSpPr>
            <a:spLocks noGrp="1" noChangeArrowheads="1"/>
          </p:cNvSpPr>
          <p:nvPr>
            <p:ph type="body" idx="1"/>
          </p:nvPr>
        </p:nvSpPr>
        <p:spPr>
          <a:xfrm>
            <a:off x="423863" y="1327150"/>
            <a:ext cx="8077200" cy="4953000"/>
          </a:xfrm>
        </p:spPr>
        <p:txBody>
          <a:bodyPr/>
          <a:lstStyle/>
          <a:p>
            <a:pPr eaLnBrk="1" hangingPunct="1">
              <a:lnSpc>
                <a:spcPct val="100000"/>
              </a:lnSpc>
            </a:pPr>
            <a:r>
              <a:rPr lang="zh-CN" altLang="en-US" sz="2000" smtClean="0">
                <a:ea typeface="宋体" panose="02010600030101010101" pitchFamily="2" charset="-122"/>
              </a:rPr>
              <a:t>可以实现, 可以</a:t>
            </a:r>
          </a:p>
          <a:p>
            <a:pPr lvl="1" eaLnBrk="1" hangingPunct="1">
              <a:lnSpc>
                <a:spcPct val="100000"/>
              </a:lnSpc>
            </a:pPr>
            <a:r>
              <a:rPr lang="zh-CN" altLang="en-US" sz="2000" smtClean="0">
                <a:ea typeface="宋体" panose="02010600030101010101" pitchFamily="2" charset="-122"/>
              </a:rPr>
              <a:t>建立一个事件</a:t>
            </a:r>
          </a:p>
          <a:p>
            <a:pPr lvl="2" eaLnBrk="1" hangingPunct="1">
              <a:lnSpc>
                <a:spcPct val="100000"/>
              </a:lnSpc>
            </a:pPr>
            <a:r>
              <a:rPr lang="zh-CN" altLang="en-US" sz="2000" smtClean="0">
                <a:ea typeface="宋体" panose="02010600030101010101" pitchFamily="2" charset="-122"/>
              </a:rPr>
              <a:t>你的工作</a:t>
            </a:r>
          </a:p>
          <a:p>
            <a:pPr lvl="2" eaLnBrk="1" hangingPunct="1">
              <a:lnSpc>
                <a:spcPct val="100000"/>
              </a:lnSpc>
            </a:pPr>
            <a:r>
              <a:rPr lang="zh-CN" altLang="en-US" sz="2000" smtClean="0">
                <a:ea typeface="宋体" panose="02010600030101010101" pitchFamily="2" charset="-122"/>
              </a:rPr>
              <a:t>地点:</a:t>
            </a:r>
          </a:p>
          <a:p>
            <a:pPr lvl="3" eaLnBrk="1" hangingPunct="1">
              <a:lnSpc>
                <a:spcPct val="100000"/>
              </a:lnSpc>
            </a:pPr>
            <a:r>
              <a:rPr lang="zh-CN" altLang="en-US" smtClean="0">
                <a:ea typeface="宋体" panose="02010600030101010101" pitchFamily="2" charset="-122"/>
              </a:rPr>
              <a:t>已</a:t>
            </a:r>
            <a:r>
              <a:rPr lang="en-US" altLang="zh-CN" smtClean="0">
                <a:ea typeface="宋体" panose="02010600030101010101" pitchFamily="2" charset="-122"/>
              </a:rPr>
              <a:t>Id</a:t>
            </a:r>
            <a:r>
              <a:rPr lang="zh-CN" altLang="en-US" smtClean="0">
                <a:ea typeface="宋体" panose="02010600030101010101" pitchFamily="2" charset="-122"/>
              </a:rPr>
              <a:t>文化的</a:t>
            </a:r>
          </a:p>
          <a:p>
            <a:pPr lvl="1" eaLnBrk="1" hangingPunct="1">
              <a:lnSpc>
                <a:spcPct val="100000"/>
              </a:lnSpc>
            </a:pPr>
            <a:r>
              <a:rPr lang="zh-CN" altLang="en-US" sz="2000" smtClean="0">
                <a:ea typeface="宋体" panose="02010600030101010101" pitchFamily="2" charset="-122"/>
              </a:rPr>
              <a:t>建个字, 把一个字, 一个, 一个, 一个, 一个, 一个, 一个, 一个, 一个, 一个, 一个, 一个, 一个, 一个, 一个, 一个, 一个, 一个, 一个, 一个, 一个</a:t>
            </a:r>
          </a:p>
          <a:p>
            <a:pPr lvl="2" eaLnBrk="1" hangingPunct="1">
              <a:lnSpc>
                <a:spcPct val="100000"/>
              </a:lnSpc>
            </a:pPr>
            <a:r>
              <a:rPr lang="zh-CN" altLang="en-US" sz="2000" smtClean="0">
                <a:ea typeface="宋体" panose="02010600030101010101" pitchFamily="2" charset="-122"/>
              </a:rPr>
              <a:t>你的工作</a:t>
            </a:r>
          </a:p>
          <a:p>
            <a:pPr lvl="2" eaLnBrk="1" hangingPunct="1">
              <a:lnSpc>
                <a:spcPct val="100000"/>
              </a:lnSpc>
            </a:pPr>
            <a:r>
              <a:rPr lang="zh-CN" altLang="en-US" sz="2000" smtClean="0">
                <a:ea typeface="宋体" panose="02010600030101010101" pitchFamily="2" charset="-122"/>
              </a:rPr>
              <a:t>地点:</a:t>
            </a:r>
          </a:p>
          <a:p>
            <a:pPr lvl="3" eaLnBrk="1" hangingPunct="1">
              <a:lnSpc>
                <a:spcPct val="100000"/>
              </a:lnSpc>
            </a:pPr>
            <a:r>
              <a:rPr lang="zh-CN" altLang="en-US" smtClean="0">
                <a:ea typeface="宋体" panose="02010600030101010101" pitchFamily="2" charset="-122"/>
              </a:rPr>
              <a:t>可使用佳佳</a:t>
            </a:r>
          </a:p>
          <a:p>
            <a:pPr lvl="1" eaLnBrk="1" hangingPunct="1">
              <a:lnSpc>
                <a:spcPct val="100000"/>
              </a:lnSpc>
            </a:pPr>
            <a:r>
              <a:rPr lang="zh-CN" altLang="en-US" sz="2000" smtClean="0">
                <a:ea typeface="宋体" panose="02010600030101010101" pitchFamily="2" charset="-122"/>
              </a:rPr>
              <a:t>增加一个问题</a:t>
            </a:r>
          </a:p>
          <a:p>
            <a:pPr lvl="2" eaLnBrk="1" hangingPunct="1">
              <a:lnSpc>
                <a:spcPct val="100000"/>
              </a:lnSpc>
            </a:pPr>
            <a:r>
              <a:rPr lang="zh-CN" altLang="en-US" sz="2000" smtClean="0">
                <a:ea typeface="宋体" panose="02010600030101010101" pitchFamily="2" charset="-122"/>
              </a:rPr>
              <a:t>你的工作</a:t>
            </a:r>
          </a:p>
          <a:p>
            <a:pPr lvl="2" eaLnBrk="1" hangingPunct="1">
              <a:lnSpc>
                <a:spcPct val="100000"/>
              </a:lnSpc>
            </a:pPr>
            <a:r>
              <a:rPr lang="zh-CN" altLang="en-US" sz="2000" smtClean="0">
                <a:ea typeface="宋体" panose="02010600030101010101" pitchFamily="2" charset="-122"/>
              </a:rPr>
              <a:t>地点:</a:t>
            </a:r>
          </a:p>
          <a:p>
            <a:pPr lvl="3" eaLnBrk="1" hangingPunct="1">
              <a:lnSpc>
                <a:spcPct val="100000"/>
              </a:lnSpc>
            </a:pPr>
            <a:r>
              <a:rPr lang="zh-CN" altLang="en-US" smtClean="0">
                <a:ea typeface="宋体" panose="02010600030101010101" pitchFamily="2" charset="-122"/>
              </a:rPr>
              <a:t>已经实现了</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误译</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 +</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修订</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 增加了完成的事情</a:t>
            </a:r>
          </a:p>
          <a:p>
            <a:pPr lvl="2" eaLnBrk="1" hangingPunct="1">
              <a:lnSpc>
                <a:spcPct val="100000"/>
              </a:lnSpc>
            </a:pPr>
            <a:endParaRPr lang="zh-CN" altLang="en-US" sz="2000" smtClean="0">
              <a:ea typeface="宋体" panose="02010600030101010101" pitchFamily="2" charset="-122"/>
            </a:endParaRPr>
          </a:p>
        </p:txBody>
      </p:sp>
      <p:graphicFrame>
        <p:nvGraphicFramePr>
          <p:cNvPr id="446468" name="Group 4"/>
          <p:cNvGraphicFramePr>
            <a:graphicFrameLocks noGrp="1"/>
          </p:cNvGraphicFramePr>
          <p:nvPr/>
        </p:nvGraphicFramePr>
        <p:xfrm>
          <a:off x="2447925" y="2141538"/>
          <a:ext cx="2954338" cy="427037"/>
        </p:xfrm>
        <a:graphic>
          <a:graphicData uri="http://schemas.openxmlformats.org/drawingml/2006/table">
            <a:tbl>
              <a:tblPr/>
              <a:tblGrid>
                <a:gridCol w="715963">
                  <a:extLst>
                    <a:ext uri="{9D8B030D-6E8A-4147-A177-3AD203B41FA5}">
                      <a16:colId xmlns:a16="http://schemas.microsoft.com/office/drawing/2014/main" val="20000"/>
                    </a:ext>
                  </a:extLst>
                </a:gridCol>
                <a:gridCol w="1074737">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tblGrid>
              <a:tr h="427037">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客客</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a 个</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东城区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34" name="Line 14"/>
          <p:cNvSpPr>
            <a:spLocks noChangeShapeType="1"/>
          </p:cNvSpPr>
          <p:nvPr/>
        </p:nvSpPr>
        <p:spPr bwMode="auto">
          <a:xfrm flipV="1">
            <a:off x="5392738" y="2332038"/>
            <a:ext cx="384175"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6479" name="Group 15"/>
          <p:cNvGraphicFramePr>
            <a:graphicFrameLocks noGrp="1"/>
          </p:cNvGraphicFramePr>
          <p:nvPr/>
        </p:nvGraphicFramePr>
        <p:xfrm>
          <a:off x="5776913" y="2152650"/>
          <a:ext cx="2954337" cy="427038"/>
        </p:xfrm>
        <a:graphic>
          <a:graphicData uri="http://schemas.openxmlformats.org/drawingml/2006/table">
            <a:tbl>
              <a:tblPr/>
              <a:tblGrid>
                <a:gridCol w="715962">
                  <a:extLst>
                    <a:ext uri="{9D8B030D-6E8A-4147-A177-3AD203B41FA5}">
                      <a16:colId xmlns:a16="http://schemas.microsoft.com/office/drawing/2014/main" val="20000"/>
                    </a:ext>
                  </a:extLst>
                </a:gridCol>
                <a:gridCol w="1074738">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tblGrid>
              <a:tr h="427038">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368</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客客</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a 个</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西城区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6489" name="Group 25"/>
          <p:cNvGraphicFramePr>
            <a:graphicFrameLocks noGrp="1"/>
          </p:cNvGraphicFramePr>
          <p:nvPr/>
        </p:nvGraphicFramePr>
        <p:xfrm>
          <a:off x="2379663" y="3600450"/>
          <a:ext cx="4117975" cy="427038"/>
        </p:xfrm>
        <a:graphic>
          <a:graphicData uri="http://schemas.openxmlformats.org/drawingml/2006/table">
            <a:tbl>
              <a:tblPr/>
              <a:tblGrid>
                <a:gridCol w="715962">
                  <a:extLst>
                    <a:ext uri="{9D8B030D-6E8A-4147-A177-3AD203B41FA5}">
                      <a16:colId xmlns:a16="http://schemas.microsoft.com/office/drawing/2014/main" val="20000"/>
                    </a:ext>
                  </a:extLst>
                </a:gridCol>
                <a:gridCol w="1074738">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gridCol w="1163638">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客客</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a 个</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东城区</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西城区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6501" name="Group 37"/>
          <p:cNvGraphicFramePr>
            <a:graphicFrameLocks noGrp="1"/>
          </p:cNvGraphicFramePr>
          <p:nvPr/>
        </p:nvGraphicFramePr>
        <p:xfrm>
          <a:off x="2395538" y="5035550"/>
          <a:ext cx="3036887" cy="427038"/>
        </p:xfrm>
        <a:graphic>
          <a:graphicData uri="http://schemas.openxmlformats.org/drawingml/2006/table">
            <a:tbl>
              <a:tblPr/>
              <a:tblGrid>
                <a:gridCol w="708025">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731838">
                  <a:extLst>
                    <a:ext uri="{9D8B030D-6E8A-4147-A177-3AD203B41FA5}">
                      <a16:colId xmlns:a16="http://schemas.microsoft.com/office/drawing/2014/main" val="20002"/>
                    </a:ext>
                  </a:extLst>
                </a:gridCol>
                <a:gridCol w="1236662">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0</a:t>
                      </a:r>
                      <a:endParaRPr kumimoji="0" lang="en-US" altLang="zh-CN" sz="2000" b="0" i="0" u="none" strike="noStrike" cap="none" normalizeH="0" baseline="0" smtClean="0">
                        <a:ln>
                          <a:noFill/>
                        </a:ln>
                        <a:solidFill>
                          <a:schemeClr val="tx1"/>
                        </a:solidFill>
                        <a:effectLst/>
                        <a:latin typeface="Arial Black" pitchFamily="34" charset="0"/>
                        <a:ea typeface="宋体" pitchFamily="2" charset="-122"/>
                      </a:endParaRP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已经过了</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东城区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6513" name="Group 49"/>
          <p:cNvGraphicFramePr>
            <a:graphicFrameLocks noGrp="1"/>
          </p:cNvGraphicFramePr>
          <p:nvPr/>
        </p:nvGraphicFramePr>
        <p:xfrm>
          <a:off x="5626100" y="5022850"/>
          <a:ext cx="3313113" cy="427038"/>
        </p:xfrm>
        <a:graphic>
          <a:graphicData uri="http://schemas.openxmlformats.org/drawingml/2006/table">
            <a:tbl>
              <a:tblPr/>
              <a:tblGrid>
                <a:gridCol w="773113">
                  <a:extLst>
                    <a:ext uri="{9D8B030D-6E8A-4147-A177-3AD203B41FA5}">
                      <a16:colId xmlns:a16="http://schemas.microsoft.com/office/drawing/2014/main" val="20000"/>
                    </a:ext>
                  </a:extLst>
                </a:gridCol>
                <a:gridCol w="390525">
                  <a:extLst>
                    <a:ext uri="{9D8B030D-6E8A-4147-A177-3AD203B41FA5}">
                      <a16:colId xmlns:a16="http://schemas.microsoft.com/office/drawing/2014/main" val="20001"/>
                    </a:ext>
                  </a:extLst>
                </a:gridCol>
                <a:gridCol w="896937">
                  <a:extLst>
                    <a:ext uri="{9D8B030D-6E8A-4147-A177-3AD203B41FA5}">
                      <a16:colId xmlns:a16="http://schemas.microsoft.com/office/drawing/2014/main" val="20002"/>
                    </a:ext>
                  </a:extLst>
                </a:gridCol>
                <a:gridCol w="1252538">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1</a:t>
                      </a:r>
                      <a:endParaRPr kumimoji="0" lang="en-US" altLang="zh-CN" sz="2000" b="0" i="0" u="none" strike="noStrike" cap="none" normalizeH="0" baseline="0" smtClean="0">
                        <a:ln>
                          <a:noFill/>
                        </a:ln>
                        <a:solidFill>
                          <a:schemeClr val="tx1"/>
                        </a:solidFill>
                        <a:effectLst/>
                        <a:latin typeface="Arial Black" pitchFamily="34" charset="0"/>
                        <a:ea typeface="宋体" pitchFamily="2" charset="-122"/>
                      </a:endParaRP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前前</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西城区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数据仓库</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综合</a:t>
            </a:r>
          </a:p>
        </p:txBody>
      </p:sp>
      <p:sp>
        <p:nvSpPr>
          <p:cNvPr id="13315" name="Rectangle 3"/>
          <p:cNvSpPr>
            <a:spLocks noGrp="1" noChangeArrowheads="1"/>
          </p:cNvSpPr>
          <p:nvPr>
            <p:ph type="body" idx="1"/>
          </p:nvPr>
        </p:nvSpPr>
        <p:spPr>
          <a:xfrm>
            <a:off x="211138" y="1382713"/>
            <a:ext cx="8788400" cy="4870450"/>
          </a:xfrm>
          <a:noFill/>
        </p:spPr>
        <p:txBody>
          <a:bodyPr lIns="92075" tIns="46038" rIns="92075" bIns="46038"/>
          <a:lstStyle/>
          <a:p>
            <a:pPr eaLnBrk="1" hangingPunct="1">
              <a:lnSpc>
                <a:spcPct val="130000"/>
              </a:lnSpc>
            </a:pPr>
            <a:r>
              <a:rPr lang="en-US" altLang="zh-CN" sz="2400" smtClean="0">
                <a:ea typeface="宋体" panose="02010600030101010101" pitchFamily="2" charset="-122"/>
              </a:rPr>
              <a:t>通过集成多个异构数据源构建</a:t>
            </a:r>
          </a:p>
          <a:p>
            <a:pPr lvl="1" eaLnBrk="1" hangingPunct="1">
              <a:lnSpc>
                <a:spcPct val="130000"/>
              </a:lnSpc>
            </a:pPr>
            <a:r>
              <a:rPr lang="en-US" altLang="zh-CN" sz="2400" smtClean="0">
                <a:ea typeface="宋体" panose="02010600030101010101" pitchFamily="2" charset="-122"/>
              </a:rPr>
              <a:t>关系数据库、平面文件、在线交易记录</a:t>
            </a:r>
          </a:p>
          <a:p>
            <a:pPr eaLnBrk="1" hangingPunct="1">
              <a:lnSpc>
                <a:spcPct val="130000"/>
              </a:lnSpc>
            </a:pPr>
            <a:r>
              <a:rPr lang="en-US" altLang="zh-CN" sz="2400" smtClean="0">
                <a:ea typeface="宋体" panose="02010600030101010101" pitchFamily="2" charset="-122"/>
              </a:rPr>
              <a:t>应用了数据清理和数据集成技术。</a:t>
            </a:r>
          </a:p>
          <a:p>
            <a:pPr lvl="1" eaLnBrk="1" hangingPunct="1">
              <a:lnSpc>
                <a:spcPct val="130000"/>
              </a:lnSpc>
            </a:pPr>
            <a:r>
              <a:rPr lang="en-US" altLang="zh-CN" sz="2400" smtClean="0">
                <a:solidFill>
                  <a:schemeClr val="hlink"/>
                </a:solidFill>
                <a:ea typeface="宋体" panose="02010600030101010101" pitchFamily="2" charset="-122"/>
              </a:rPr>
              <a:t>确保一致性</a:t>
            </a:r>
            <a:r>
              <a:rPr lang="en-US" altLang="zh-CN" sz="2400" smtClean="0">
                <a:ea typeface="宋体" panose="02010600030101010101" pitchFamily="2" charset="-122"/>
              </a:rPr>
              <a:t>在不同数据源之间的命名约定、编码结构、属性度量等</a:t>
            </a:r>
          </a:p>
          <a:p>
            <a:pPr lvl="2" eaLnBrk="1" hangingPunct="1">
              <a:lnSpc>
                <a:spcPct val="130000"/>
              </a:lnSpc>
            </a:pPr>
            <a:r>
              <a:rPr lang="en-US" altLang="zh-CN" sz="2000" smtClean="0">
                <a:ea typeface="宋体" panose="02010600030101010101" pitchFamily="2" charset="-122"/>
              </a:rPr>
              <a:t>例如, 酒店价格: 货币、税收、早餐等。</a:t>
            </a:r>
          </a:p>
          <a:p>
            <a:pPr lvl="1" eaLnBrk="1" hangingPunct="1">
              <a:lnSpc>
                <a:spcPct val="130000"/>
              </a:lnSpc>
            </a:pPr>
            <a:r>
              <a:rPr lang="en-US" altLang="zh-CN" sz="2400" smtClean="0">
                <a:ea typeface="宋体" panose="02010600030101010101" pitchFamily="2" charset="-122"/>
              </a:rPr>
              <a:t>将数据移动到仓库时, 将对其进行转换。</a:t>
            </a:r>
          </a:p>
        </p:txBody>
      </p:sp>
    </p:spTree>
  </p:cSld>
  <p:clrMapOvr>
    <a:masterClrMapping/>
  </p:clrMapOvr>
  <p:transition>
    <p:wipe dir="d"/>
  </p:transition>
</p:sld>
</file>

<file path=ppt/slides/slide5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(三)</a:t>
            </a:r>
          </a:p>
        </p:txBody>
      </p:sp>
      <p:sp>
        <p:nvSpPr>
          <p:cNvPr id="57347" name="Rectangle 3"/>
          <p:cNvSpPr>
            <a:spLocks noGrp="1" noChangeArrowheads="1"/>
          </p:cNvSpPr>
          <p:nvPr>
            <p:ph type="body" idx="1"/>
          </p:nvPr>
        </p:nvSpPr>
        <p:spPr>
          <a:xfrm>
            <a:off x="646113" y="1573213"/>
            <a:ext cx="8077200" cy="4800600"/>
          </a:xfrm>
        </p:spPr>
        <p:txBody>
          <a:bodyPr/>
          <a:lstStyle/>
          <a:p>
            <a:pPr eaLnBrk="1" hangingPunct="1"/>
            <a:r>
              <a:rPr lang="zh-CN" altLang="en-US" sz="2400" smtClean="0">
                <a:ea typeface="宋体" panose="02010600030101010101" pitchFamily="2" charset="-122"/>
              </a:rPr>
              <a:t>解决方案</a:t>
            </a:r>
          </a:p>
          <a:p>
            <a:pPr lvl="1" eaLnBrk="1" hangingPunct="1"/>
            <a:r>
              <a:rPr lang="zh-CN" altLang="en-US" sz="2400" smtClean="0">
                <a:ea typeface="宋体" panose="02010600030101010101" pitchFamily="2" charset="-122"/>
              </a:rPr>
              <a:t>一个人的误字</a:t>
            </a:r>
            <a:r>
              <a:rPr lang="en-US" altLang="zh-CN" sz="2400" smtClean="0">
                <a:ea typeface="宋体" panose="02010600030101010101" pitchFamily="2" charset="-122"/>
              </a:rPr>
              <a:t>Id</a:t>
            </a:r>
            <a:r>
              <a:rPr lang="zh-CN" altLang="en-US" sz="2400" smtClean="0">
                <a:ea typeface="宋体" panose="02010600030101010101" pitchFamily="2" charset="-122"/>
              </a:rPr>
              <a:t>《文字上的文字》</a:t>
            </a:r>
          </a:p>
          <a:p>
            <a:pPr lvl="2" eaLnBrk="1" hangingPunct="1"/>
            <a:r>
              <a:rPr lang="zh-CN" altLang="en-US" smtClean="0">
                <a:ea typeface="宋体" panose="02010600030101010101" pitchFamily="2" charset="-122"/>
              </a:rPr>
              <a:t>离点:</a:t>
            </a:r>
          </a:p>
        </p:txBody>
      </p:sp>
      <p:graphicFrame>
        <p:nvGraphicFramePr>
          <p:cNvPr id="448561" name="Group 49"/>
          <p:cNvGraphicFramePr>
            <a:graphicFrameLocks noGrp="1"/>
          </p:cNvGraphicFramePr>
          <p:nvPr/>
        </p:nvGraphicFramePr>
        <p:xfrm>
          <a:off x="1714500" y="4719638"/>
          <a:ext cx="5326063" cy="427037"/>
        </p:xfrm>
        <a:graphic>
          <a:graphicData uri="http://schemas.openxmlformats.org/drawingml/2006/table">
            <a:tbl>
              <a:tblPr/>
              <a:tblGrid>
                <a:gridCol w="906463">
                  <a:extLst>
                    <a:ext uri="{9D8B030D-6E8A-4147-A177-3AD203B41FA5}">
                      <a16:colId xmlns:a16="http://schemas.microsoft.com/office/drawing/2014/main" val="20000"/>
                    </a:ext>
                  </a:extLst>
                </a:gridCol>
                <a:gridCol w="1700212">
                  <a:extLst>
                    <a:ext uri="{9D8B030D-6E8A-4147-A177-3AD203B41FA5}">
                      <a16:colId xmlns:a16="http://schemas.microsoft.com/office/drawing/2014/main" val="20001"/>
                    </a:ext>
                  </a:extLst>
                </a:gridCol>
                <a:gridCol w="1246188">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1998年7</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已经过了</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海普区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8559" name="Group 47"/>
          <p:cNvGraphicFramePr>
            <a:graphicFrameLocks noGrp="1"/>
          </p:cNvGraphicFramePr>
          <p:nvPr/>
        </p:nvGraphicFramePr>
        <p:xfrm>
          <a:off x="1716088" y="3886200"/>
          <a:ext cx="5326062" cy="427038"/>
        </p:xfrm>
        <a:graphic>
          <a:graphicData uri="http://schemas.openxmlformats.org/drawingml/2006/table">
            <a:tbl>
              <a:tblPr/>
              <a:tblGrid>
                <a:gridCol w="906462">
                  <a:extLst>
                    <a:ext uri="{9D8B030D-6E8A-4147-A177-3AD203B41FA5}">
                      <a16:colId xmlns:a16="http://schemas.microsoft.com/office/drawing/2014/main" val="20000"/>
                    </a:ext>
                  </a:extLst>
                </a:gridCol>
                <a:gridCol w="1700213">
                  <a:extLst>
                    <a:ext uri="{9D8B030D-6E8A-4147-A177-3AD203B41FA5}">
                      <a16:colId xmlns:a16="http://schemas.microsoft.com/office/drawing/2014/main" val="20001"/>
                    </a:ext>
                  </a:extLst>
                </a:gridCol>
                <a:gridCol w="1246187">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200"1</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前前</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西城区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8560" name="Group 48"/>
          <p:cNvGraphicFramePr>
            <a:graphicFrameLocks noGrp="1"/>
          </p:cNvGraphicFramePr>
          <p:nvPr/>
        </p:nvGraphicFramePr>
        <p:xfrm>
          <a:off x="1716088" y="4300538"/>
          <a:ext cx="5327650" cy="427037"/>
        </p:xfrm>
        <a:graphic>
          <a:graphicData uri="http://schemas.openxmlformats.org/drawingml/2006/table">
            <a:tbl>
              <a:tblPr/>
              <a:tblGrid>
                <a:gridCol w="908050">
                  <a:extLst>
                    <a:ext uri="{9D8B030D-6E8A-4147-A177-3AD203B41FA5}">
                      <a16:colId xmlns:a16="http://schemas.microsoft.com/office/drawing/2014/main" val="20000"/>
                    </a:ext>
                  </a:extLst>
                </a:gridCol>
                <a:gridCol w="1698625">
                  <a:extLst>
                    <a:ext uri="{9D8B030D-6E8A-4147-A177-3AD203B41FA5}">
                      <a16:colId xmlns:a16="http://schemas.microsoft.com/office/drawing/2014/main" val="20001"/>
                    </a:ext>
                  </a:extLst>
                </a:gridCol>
                <a:gridCol w="1246187">
                  <a:extLst>
                    <a:ext uri="{9D8B030D-6E8A-4147-A177-3AD203B41FA5}">
                      <a16:colId xmlns:a16="http://schemas.microsoft.com/office/drawing/2014/main" val="20002"/>
                    </a:ext>
                  </a:extLst>
                </a:gridCol>
                <a:gridCol w="1474788">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345</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1999年3</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已经过了</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Black" pitchFamily="34" charset="0"/>
                          <a:ea typeface="宋体" pitchFamily="2" charset="-122"/>
                        </a:rPr>
                        <a:t>东城区</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合作者</a:t>
            </a:r>
          </a:p>
        </p:txBody>
      </p:sp>
      <p:sp>
        <p:nvSpPr>
          <p:cNvPr id="58371" name="Rectangle 3"/>
          <p:cNvSpPr>
            <a:spLocks noGrp="1" noChangeArrowheads="1"/>
          </p:cNvSpPr>
          <p:nvPr>
            <p:ph type="body" idx="1"/>
          </p:nvPr>
        </p:nvSpPr>
        <p:spPr>
          <a:xfrm>
            <a:off x="698500" y="1466850"/>
            <a:ext cx="8077200" cy="4800600"/>
          </a:xfrm>
        </p:spPr>
        <p:txBody>
          <a:bodyPr/>
          <a:lstStyle/>
          <a:p>
            <a:pPr eaLnBrk="1" hangingPunct="1"/>
            <a:r>
              <a:rPr lang="zh-CN" altLang="en-US" sz="2400" smtClean="0">
                <a:ea typeface="宋体" panose="02010600030101010101" pitchFamily="2" charset="-122"/>
              </a:rPr>
              <a:t>我们的观点:</a:t>
            </a:r>
          </a:p>
          <a:p>
            <a:pPr lvl="1" eaLnBrk="1" hangingPunct="1"/>
            <a:r>
              <a:rPr lang="zh-CN" altLang="en-US" sz="2400" smtClean="0">
                <a:ea typeface="宋体" panose="02010600030101010101" pitchFamily="2" charset="-122"/>
              </a:rPr>
              <a:t>已将以所有人的身分而至</a:t>
            </a:r>
          </a:p>
          <a:p>
            <a:pPr lvl="1" eaLnBrk="1" hangingPunct="1"/>
            <a:r>
              <a:rPr lang="zh-CN" altLang="en-US" sz="2400" smtClean="0">
                <a:ea typeface="宋体" panose="02010600030101010101" pitchFamily="2" charset="-122"/>
              </a:rPr>
              <a:t>可以 * 之间之间之间之间之间之间之间之间之间之间之间之间之间之间之间之间之间之间之间之间之间之间之间之间之间之间之间之间之间之间之间之间。</a:t>
            </a:r>
          </a:p>
          <a:p>
            <a:pPr eaLnBrk="1" hangingPunct="1"/>
            <a:endParaRPr lang="zh-CN" altLang="en-US" sz="2400" smtClean="0">
              <a:ea typeface="宋体" panose="02010600030101010101" pitchFamily="2" charset="-122"/>
            </a:endParaRPr>
          </a:p>
          <a:p>
            <a:pPr eaLnBrk="1" hangingPunct="1"/>
            <a:r>
              <a:rPr lang="zh-CN" altLang="en-US" sz="2400" smtClean="0">
                <a:ea typeface="宋体" panose="02010600030101010101" pitchFamily="2" charset="-122"/>
              </a:rPr>
              <a:t>建议使用的产品</a:t>
            </a:r>
          </a:p>
          <a:p>
            <a:pPr eaLnBrk="1" hangingPunct="1"/>
            <a:endParaRPr lang="zh-CN" altLang="en-US" sz="2400" smtClean="0">
              <a:ea typeface="宋体" panose="02010600030101010101" pitchFamily="2" charset="-122"/>
            </a:endParaRPr>
          </a:p>
          <a:p>
            <a:pPr eaLnBrk="1" hangingPunct="1"/>
            <a:r>
              <a:rPr lang="zh-CN" altLang="en-US" sz="2400" smtClean="0">
                <a:ea typeface="宋体" panose="02010600030101010101" pitchFamily="2" charset="-122"/>
              </a:rPr>
              <a:t>具体内</a:t>
            </a:r>
            <a:endParaRPr lang="en-US" altLang="zh-CN" sz="2400" smtClean="0">
              <a:ea typeface="宋体" panose="02010600030101010101" pitchFamily="2" charset="-122"/>
            </a:endParaRPr>
          </a:p>
          <a:p>
            <a:pPr lvl="1" eaLnBrk="1" hangingPunct="1"/>
            <a:endParaRPr lang="zh-CN" altLang="en-US" sz="2400" smtClean="0">
              <a:ea typeface="宋体" panose="02010600030101010101" pitchFamily="2" charset="-122"/>
            </a:endParaRPr>
          </a:p>
        </p:txBody>
      </p:sp>
    </p:spTree>
  </p:cSld>
  <p:clrMapOvr>
    <a:masterClrMapping/>
  </p:clrMapOvr>
</p:sld>
</file>

<file path=ppt/slides/slide5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安装 (一)</a:t>
            </a:r>
          </a:p>
        </p:txBody>
      </p:sp>
      <p:sp>
        <p:nvSpPr>
          <p:cNvPr id="59395" name="Rectangle 3"/>
          <p:cNvSpPr>
            <a:spLocks noGrp="1" noChangeArrowheads="1"/>
          </p:cNvSpPr>
          <p:nvPr>
            <p:ph type="body" idx="1"/>
          </p:nvPr>
        </p:nvSpPr>
        <p:spPr>
          <a:xfrm>
            <a:off x="646113" y="1457325"/>
            <a:ext cx="8077200" cy="4876800"/>
          </a:xfrm>
        </p:spPr>
        <p:txBody>
          <a:bodyPr/>
          <a:lstStyle/>
          <a:p>
            <a:pPr eaLnBrk="1" hangingPunct="1"/>
            <a:r>
              <a:rPr lang="zh-CN" altLang="en-US" sz="2400" smtClean="0">
                <a:ea typeface="宋体" panose="02010600030101010101" pitchFamily="2" charset="-122"/>
              </a:rPr>
              <a:t>将信通放输入</a:t>
            </a:r>
          </a:p>
          <a:p>
            <a:pPr lvl="1" eaLnBrk="1" hangingPunct="1"/>
            <a:r>
              <a:rPr lang="zh-CN" altLang="en-US" sz="2400" smtClean="0">
                <a:ea typeface="宋体" panose="02010600030101010101" pitchFamily="2" charset="-122"/>
              </a:rPr>
              <a:t>地点:</a:t>
            </a:r>
          </a:p>
          <a:p>
            <a:pPr lvl="1" eaLnBrk="1" hangingPunct="1"/>
            <a:r>
              <a:rPr lang="zh-CN" altLang="en-US" sz="2400" smtClean="0">
                <a:ea typeface="宋体" panose="02010600030101010101" pitchFamily="2" charset="-122"/>
              </a:rPr>
              <a:t>点: 事实表会因此变得极为庞大</a:t>
            </a: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3041650"/>
            <a:ext cx="5440363"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设备 (二)</a:t>
            </a:r>
          </a:p>
        </p:txBody>
      </p:sp>
      <p:sp>
        <p:nvSpPr>
          <p:cNvPr id="60419" name="Rectangle 3"/>
          <p:cNvSpPr>
            <a:spLocks noGrp="1" noChangeArrowheads="1"/>
          </p:cNvSpPr>
          <p:nvPr>
            <p:ph type="body" idx="1"/>
          </p:nvPr>
        </p:nvSpPr>
        <p:spPr>
          <a:xfrm>
            <a:off x="528638" y="1279525"/>
            <a:ext cx="8077200" cy="5029200"/>
          </a:xfrm>
        </p:spPr>
        <p:txBody>
          <a:bodyPr/>
          <a:lstStyle/>
          <a:p>
            <a:pPr eaLnBrk="1" hangingPunct="1"/>
            <a:r>
              <a:rPr lang="zh-CN" altLang="en-US" sz="2400" smtClean="0">
                <a:ea typeface="宋体" panose="02010600030101010101" pitchFamily="2" charset="-122"/>
              </a:rPr>
              <a:t>在其上的情况下, 将进行调查</a:t>
            </a:r>
          </a:p>
          <a:p>
            <a:pPr lvl="1" eaLnBrk="1" hangingPunct="1"/>
            <a:r>
              <a:rPr lang="zh-CN" altLang="en-US" sz="2400" smtClean="0">
                <a:ea typeface="宋体" panose="02010600030101010101" pitchFamily="2" charset="-122"/>
              </a:rPr>
              <a:t>点: 少了不少</a:t>
            </a:r>
          </a:p>
          <a:p>
            <a:pPr lvl="1" eaLnBrk="1" hangingPunct="1"/>
            <a:r>
              <a:rPr lang="zh-CN" altLang="en-US" sz="2400" smtClean="0">
                <a:ea typeface="宋体" panose="02010600030101010101" pitchFamily="2" charset="-122"/>
              </a:rPr>
              <a:t>地点:</a:t>
            </a:r>
            <a:r>
              <a:rPr lang="en-US" altLang="zh-CN" sz="2400" smtClean="0">
                <a:ea typeface="宋体" panose="02010600030101010101" pitchFamily="2" charset="-122"/>
              </a:rPr>
              <a:t>Olap</a:t>
            </a:r>
            <a:r>
              <a:rPr lang="zh-CN" altLang="en-US" sz="2400" smtClean="0">
                <a:ea typeface="宋体" panose="02010600030101010101" pitchFamily="2" charset="-122"/>
              </a:rPr>
              <a:t>一种方法</a:t>
            </a:r>
          </a:p>
          <a:p>
            <a:pPr lvl="1" eaLnBrk="1" hangingPunct="1"/>
            <a:endParaRPr lang="zh-CN" altLang="en-US" sz="2400" smtClean="0">
              <a:ea typeface="宋体" panose="02010600030101010101" pitchFamily="2" charset="-122"/>
            </a:endParaRPr>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3098800"/>
            <a:ext cx="5222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(一)</a:t>
            </a:r>
          </a:p>
        </p:txBody>
      </p:sp>
      <p:sp>
        <p:nvSpPr>
          <p:cNvPr id="61443" name="Rectangle 3"/>
          <p:cNvSpPr>
            <a:spLocks noGrp="1" noChangeArrowheads="1"/>
          </p:cNvSpPr>
          <p:nvPr>
            <p:ph type="body" idx="1"/>
          </p:nvPr>
        </p:nvSpPr>
        <p:spPr>
          <a:xfrm>
            <a:off x="528638" y="1265238"/>
            <a:ext cx="8077200" cy="5029200"/>
          </a:xfrm>
        </p:spPr>
        <p:txBody>
          <a:bodyPr/>
          <a:lstStyle/>
          <a:p>
            <a:pPr eaLnBrk="1" hangingPunct="1"/>
            <a:r>
              <a:rPr lang="zh-CN" altLang="en-US" sz="2400" smtClean="0">
                <a:ea typeface="宋体" panose="02010600030101010101" pitchFamily="2" charset="-122"/>
              </a:rPr>
              <a:t>在中的分类</a:t>
            </a:r>
          </a:p>
          <a:p>
            <a:pPr lvl="1" eaLnBrk="1" hangingPunct="1"/>
            <a:r>
              <a:rPr lang="zh-CN" altLang="en-US" sz="2400" smtClean="0">
                <a:ea typeface="宋体" panose="02010600030101010101" pitchFamily="2" charset="-122"/>
              </a:rPr>
              <a:t>优先点:</a:t>
            </a:r>
            <a:r>
              <a:rPr lang="en-US" altLang="zh-CN" sz="2400" smtClean="0">
                <a:ea typeface="宋体" panose="02010600030101010101" pitchFamily="2" charset="-122"/>
              </a:rPr>
              <a:t>Olap</a:t>
            </a:r>
            <a:r>
              <a:rPr lang="zh-CN" altLang="en-US" sz="2400" smtClean="0">
                <a:ea typeface="宋体" panose="02010600030101010101" pitchFamily="2" charset="-122"/>
              </a:rPr>
              <a:t>阿里可好</a:t>
            </a:r>
          </a:p>
          <a:p>
            <a:pPr lvl="1" eaLnBrk="1" hangingPunct="1"/>
            <a:r>
              <a:rPr lang="zh-CN" altLang="en-US" sz="2400" smtClean="0">
                <a:ea typeface="宋体" panose="02010600030101010101" pitchFamily="2" charset="-122"/>
              </a:rPr>
              <a:t>目标:</a:t>
            </a:r>
          </a:p>
          <a:p>
            <a:pPr lvl="1" eaLnBrk="1" hangingPunct="1"/>
            <a:endParaRPr lang="zh-CN" altLang="en-US" sz="2400" smtClean="0">
              <a:ea typeface="宋体" panose="02010600030101010101" pitchFamily="2" charset="-122"/>
            </a:endParaRP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75438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《爱的人》 (二)</a:t>
            </a:r>
          </a:p>
        </p:txBody>
      </p:sp>
      <p:sp>
        <p:nvSpPr>
          <p:cNvPr id="62467" name="Rectangle 3"/>
          <p:cNvSpPr>
            <a:spLocks noGrp="1" noChangeArrowheads="1"/>
          </p:cNvSpPr>
          <p:nvPr>
            <p:ph type="body" idx="1"/>
          </p:nvPr>
        </p:nvSpPr>
        <p:spPr>
          <a:xfrm>
            <a:off x="685800" y="1524000"/>
            <a:ext cx="8077200" cy="4953000"/>
          </a:xfrm>
        </p:spPr>
        <p:txBody>
          <a:bodyPr/>
          <a:lstStyle/>
          <a:p>
            <a:pPr eaLnBrk="1" hangingPunct="1"/>
            <a:r>
              <a:rPr lang="zh-CN" altLang="en-US" sz="2400" smtClean="0">
                <a:ea typeface="宋体" panose="02010600030101010101" pitchFamily="2" charset="-122"/>
              </a:rPr>
              <a:t>在维量内的分类</a:t>
            </a: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830388"/>
            <a:ext cx="868680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实现的特殊</a:t>
            </a:r>
          </a:p>
        </p:txBody>
      </p:sp>
      <p:sp>
        <p:nvSpPr>
          <p:cNvPr id="63491" name="Rectangle 3"/>
          <p:cNvSpPr>
            <a:spLocks noGrp="1" noChangeArrowheads="1"/>
          </p:cNvSpPr>
          <p:nvPr>
            <p:ph type="body" idx="1"/>
          </p:nvPr>
        </p:nvSpPr>
        <p:spPr>
          <a:xfrm>
            <a:off x="673100" y="1443038"/>
            <a:ext cx="8077200" cy="4876800"/>
          </a:xfrm>
        </p:spPr>
        <p:txBody>
          <a:bodyPr/>
          <a:lstStyle/>
          <a:p>
            <a:pPr eaLnBrk="1" hangingPunct="1">
              <a:lnSpc>
                <a:spcPct val="100000"/>
              </a:lnSpc>
            </a:pPr>
            <a:r>
              <a:rPr lang="zh-CN" altLang="en-US" sz="2400" smtClean="0">
                <a:ea typeface="宋体" panose="02010600030101010101" pitchFamily="2" charset="-122"/>
              </a:rPr>
              <a:t>对比、表现:</a:t>
            </a:r>
          </a:p>
          <a:p>
            <a:pPr lvl="1" eaLnBrk="1" hangingPunct="1">
              <a:lnSpc>
                <a:spcPct val="100000"/>
              </a:lnSpc>
            </a:pPr>
            <a:r>
              <a:rPr lang="zh-CN" altLang="en-US" sz="2400" smtClean="0">
                <a:ea typeface="宋体" panose="02010600030101010101" pitchFamily="2" charset="-122"/>
              </a:rPr>
              <a:t>记录到经常数</a:t>
            </a:r>
          </a:p>
          <a:p>
            <a:pPr lvl="1" eaLnBrk="1" hangingPunct="1">
              <a:lnSpc>
                <a:spcPct val="100000"/>
              </a:lnSpc>
            </a:pPr>
            <a:r>
              <a:rPr lang="zh-CN" altLang="en-US" sz="2400" smtClean="0">
                <a:ea typeface="宋体" panose="02010600030101010101" pitchFamily="2" charset="-122"/>
              </a:rPr>
              <a:t>误字, 误译</a:t>
            </a:r>
          </a:p>
          <a:p>
            <a:pPr lvl="1" eaLnBrk="1" hangingPunct="1">
              <a:lnSpc>
                <a:spcPct val="100000"/>
              </a:lnSpc>
            </a:pPr>
            <a:r>
              <a:rPr lang="zh-CN" altLang="en-US" sz="2400" smtClean="0">
                <a:ea typeface="宋体" panose="02010600030101010101" pitchFamily="2" charset="-122"/>
              </a:rPr>
              <a:t>很多, 很多都会</a:t>
            </a:r>
          </a:p>
          <a:p>
            <a:pPr eaLnBrk="1" hangingPunct="1">
              <a:lnSpc>
                <a:spcPct val="100000"/>
              </a:lnSpc>
            </a:pPr>
            <a:r>
              <a:rPr lang="zh-CN" altLang="en-US" sz="2400" smtClean="0">
                <a:ea typeface="宋体" panose="02010600030101010101" pitchFamily="2" charset="-122"/>
              </a:rPr>
              <a:t>小时、好、先、年、好、年、</a:t>
            </a:r>
          </a:p>
          <a:p>
            <a:pPr eaLnBrk="1" hangingPunct="1">
              <a:lnSpc>
                <a:spcPct val="100000"/>
              </a:lnSpc>
            </a:pPr>
            <a:r>
              <a:rPr lang="zh-CN" altLang="en-US" sz="2400" smtClean="0">
                <a:ea typeface="宋体" panose="02010600030101010101" pitchFamily="2" charset="-122"/>
              </a:rPr>
              <a:t>所有的人都是在进行误述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与实践的实验</a:t>
            </a:r>
          </a:p>
        </p:txBody>
      </p:sp>
      <p:sp>
        <p:nvSpPr>
          <p:cNvPr id="64515" name="Rectangle 3"/>
          <p:cNvSpPr>
            <a:spLocks noGrp="1" noChangeArrowheads="1"/>
          </p:cNvSpPr>
          <p:nvPr>
            <p:ph type="body" idx="1"/>
          </p:nvPr>
        </p:nvSpPr>
        <p:spPr/>
        <p:txBody>
          <a:bodyPr/>
          <a:lstStyle/>
          <a:p>
            <a:pPr eaLnBrk="1" hangingPunct="1">
              <a:lnSpc>
                <a:spcPct val="130000"/>
              </a:lnSpc>
            </a:pPr>
            <a:r>
              <a:rPr lang="zh-CN" altLang="en-US" sz="2400" smtClean="0">
                <a:ea typeface="宋体" panose="02010600030101010101" pitchFamily="2" charset="-122"/>
              </a:rPr>
              <a:t>公司个; 公司的公司的公司的公司的公司的公司的公司的公司的公司的公司的公司的公司的公司的公司的公司的; 公司的服务公司的</a:t>
            </a:r>
          </a:p>
          <a:p>
            <a:pPr eaLnBrk="1" hangingPunct="1">
              <a:lnSpc>
                <a:spcPct val="130000"/>
              </a:lnSpc>
            </a:pPr>
            <a:r>
              <a:rPr lang="zh-CN" altLang="en-US" sz="2400" smtClean="0">
                <a:ea typeface="宋体" panose="02010600030101010101" pitchFamily="2" charset="-122"/>
              </a:rPr>
              <a:t>关于其他的商品, 还可以</a:t>
            </a:r>
          </a:p>
          <a:p>
            <a:pPr lvl="1" eaLnBrk="1" hangingPunct="1">
              <a:lnSpc>
                <a:spcPct val="130000"/>
              </a:lnSpc>
            </a:pPr>
            <a:r>
              <a:rPr lang="zh-CN" altLang="en-US" sz="2400" smtClean="0">
                <a:ea typeface="宋体" panose="02010600030101010101" pitchFamily="2" charset="-122"/>
              </a:rPr>
              <a:t>公司的产品的所有的商品的..。</a:t>
            </a:r>
          </a:p>
          <a:p>
            <a:pPr lvl="1" eaLnBrk="1" hangingPunct="1">
              <a:lnSpc>
                <a:spcPct val="130000"/>
              </a:lnSpc>
            </a:pPr>
            <a:r>
              <a:rPr lang="zh-CN" altLang="en-US" sz="2400" smtClean="0">
                <a:ea typeface="宋体" panose="02010600030101010101" pitchFamily="2" charset="-122"/>
              </a:rPr>
              <a:t>解决了这些问题</a:t>
            </a:r>
          </a:p>
        </p:txBody>
      </p:sp>
    </p:spTree>
  </p:cSld>
  <p:clrMapOvr>
    <a:masterClrMapping/>
  </p:clrMapOvr>
</p:sld>
</file>

<file path=ppt/slides/slide5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与实践的实验</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289050"/>
            <a:ext cx="779145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5275" y="1916113"/>
            <a:ext cx="74771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zh-CN" altLang="en-US" sz="1800" b="0">
                <a:ea typeface="宋体" panose="02010600030101010101" pitchFamily="2" charset="-122"/>
              </a:rPr>
              <a:t>通过式显示</a:t>
            </a:r>
          </a:p>
        </p:txBody>
      </p:sp>
      <p:sp>
        <p:nvSpPr>
          <p:cNvPr id="65541" name="Text Box 5"/>
          <p:cNvSpPr txBox="1">
            <a:spLocks noChangeArrowheads="1"/>
          </p:cNvSpPr>
          <p:nvPr/>
        </p:nvSpPr>
        <p:spPr bwMode="auto">
          <a:xfrm>
            <a:off x="8396288" y="1916113"/>
            <a:ext cx="7477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zh-CN" altLang="en-US" sz="1800" b="0">
                <a:ea typeface="宋体" panose="02010600030101010101" pitchFamily="2" charset="-122"/>
              </a:rPr>
              <a:t>实现了</a:t>
            </a:r>
          </a:p>
        </p:txBody>
      </p:sp>
      <p:sp>
        <p:nvSpPr>
          <p:cNvPr id="65542" name="Line 6"/>
          <p:cNvSpPr>
            <a:spLocks noChangeShapeType="1"/>
          </p:cNvSpPr>
          <p:nvPr/>
        </p:nvSpPr>
        <p:spPr bwMode="auto">
          <a:xfrm flipH="1">
            <a:off x="8093075" y="2757488"/>
            <a:ext cx="31908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43" name="Line 7"/>
          <p:cNvSpPr>
            <a:spLocks noChangeShapeType="1"/>
          </p:cNvSpPr>
          <p:nvPr/>
        </p:nvSpPr>
        <p:spPr bwMode="auto">
          <a:xfrm flipH="1">
            <a:off x="8488363" y="3673475"/>
            <a:ext cx="122237"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44" name="Line 8"/>
          <p:cNvSpPr>
            <a:spLocks noChangeShapeType="1"/>
          </p:cNvSpPr>
          <p:nvPr/>
        </p:nvSpPr>
        <p:spPr bwMode="auto">
          <a:xfrm flipH="1">
            <a:off x="8747125" y="3673475"/>
            <a:ext cx="0" cy="2909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5" name="Line 9"/>
          <p:cNvSpPr>
            <a:spLocks noChangeShapeType="1"/>
          </p:cNvSpPr>
          <p:nvPr/>
        </p:nvSpPr>
        <p:spPr bwMode="auto">
          <a:xfrm>
            <a:off x="944563" y="6569075"/>
            <a:ext cx="7802562"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6" name="Line 10"/>
          <p:cNvSpPr>
            <a:spLocks noChangeShapeType="1"/>
          </p:cNvSpPr>
          <p:nvPr/>
        </p:nvSpPr>
        <p:spPr bwMode="auto">
          <a:xfrm flipV="1">
            <a:off x="944563" y="5654675"/>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60363" y="304800"/>
            <a:ext cx="83264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66563" name="Rectangle 3"/>
          <p:cNvSpPr>
            <a:spLocks noGrp="1" noChangeArrowheads="1"/>
          </p:cNvSpPr>
          <p:nvPr>
            <p:ph type="body" idx="1"/>
          </p:nvPr>
        </p:nvSpPr>
        <p:spPr>
          <a:xfrm>
            <a:off x="415925" y="1370013"/>
            <a:ext cx="8528050" cy="4495800"/>
          </a:xfrm>
          <a:noFill/>
        </p:spPr>
        <p:txBody>
          <a:bodyPr lIns="92075" tIns="46038" rIns="92075" bIns="46038"/>
          <a:lstStyle/>
          <a:p>
            <a:pPr eaLnBrk="1" hangingPunct="1">
              <a:lnSpc>
                <a:spcPct val="90000"/>
              </a:lnSpc>
            </a:pPr>
            <a:r>
              <a:rPr lang="en-US" altLang="zh-CN" sz="2400" smtClean="0">
                <a:ea typeface="宋体" panose="02010600030101010101" pitchFamily="2" charset="-122"/>
              </a:rPr>
              <a:t>什么是数据仓库？</a:t>
            </a:r>
          </a:p>
          <a:p>
            <a:pPr eaLnBrk="1" hangingPunct="1">
              <a:lnSpc>
                <a:spcPct val="90000"/>
              </a:lnSpc>
            </a:pPr>
            <a:r>
              <a:rPr lang="en-US" altLang="zh-CN" sz="2400" smtClean="0">
                <a:ea typeface="宋体" panose="02010600030101010101" pitchFamily="2" charset="-122"/>
              </a:rPr>
              <a:t>多维数据模型</a:t>
            </a:r>
          </a:p>
          <a:p>
            <a:pPr eaLnBrk="1" hangingPunct="1">
              <a:lnSpc>
                <a:spcPct val="90000"/>
              </a:lnSpc>
            </a:pPr>
            <a:r>
              <a:rPr lang="en-US" altLang="zh-CN" sz="2400" smtClean="0">
                <a:ea typeface="宋体" panose="02010600030101010101" pitchFamily="2" charset="-122"/>
              </a:rPr>
              <a:t>数据仓库体系结构</a:t>
            </a:r>
          </a:p>
          <a:p>
            <a:pPr eaLnBrk="1" hangingPunct="1">
              <a:lnSpc>
                <a:spcPct val="90000"/>
              </a:lnSpc>
            </a:pPr>
            <a:r>
              <a:rPr lang="en-US" altLang="zh-CN" sz="2400" smtClean="0">
                <a:solidFill>
                  <a:schemeClr val="hlink"/>
                </a:solidFill>
                <a:ea typeface="宋体" panose="02010600030101010101" pitchFamily="2" charset="-122"/>
              </a:rPr>
              <a:t>数据仓库实施</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数据仓库设计</a:t>
            </a:r>
            <a:endParaRPr lang="zh-CN" altLang="en-US" sz="2400" smtClean="0">
              <a:latin typeface="Arial Black" panose="020B0A04020102020204" pitchFamily="34" charset="0"/>
              <a:ea typeface="宋体" panose="02010600030101010101" pitchFamily="2" charset="-122"/>
            </a:endParaRPr>
          </a:p>
          <a:p>
            <a:pPr lvl="1" eaLnBrk="1" hangingPunct="1">
              <a:lnSpc>
                <a:spcPct val="90000"/>
              </a:lnSpc>
            </a:pPr>
            <a:r>
              <a:rPr lang="en-US" altLang="zh-CN" sz="2400" smtClean="0">
                <a:latin typeface="Arial Black" panose="020B0A04020102020204" pitchFamily="34" charset="0"/>
                <a:ea typeface="宋体" panose="02010600030101010101" pitchFamily="2" charset="-122"/>
              </a:rPr>
              <a:t>Olap</a:t>
            </a:r>
            <a:r>
              <a:rPr lang="zh-CN" altLang="en-US" sz="2400" smtClean="0">
                <a:latin typeface="Arial Black" panose="020B0A04020102020204" pitchFamily="34" charset="0"/>
                <a:ea typeface="宋体" panose="02010600030101010101" pitchFamily="2" charset="-122"/>
              </a:rPr>
              <a:t> </a:t>
            </a:r>
            <a:r>
              <a:rPr lang="en-US" altLang="zh-CN" sz="2400" smtClean="0">
                <a:latin typeface="Arial Black" panose="020B0A04020102020204" pitchFamily="34" charset="0"/>
                <a:ea typeface="宋体" panose="02010600030101010101" pitchFamily="2" charset="-122"/>
              </a:rPr>
              <a:t>建模方法</a:t>
            </a:r>
          </a:p>
          <a:p>
            <a:pPr lvl="1" eaLnBrk="1" hangingPunct="1">
              <a:lnSpc>
                <a:spcPct val="90000"/>
              </a:lnSpc>
            </a:pPr>
            <a:r>
              <a:rPr lang="en-US" altLang="zh-CN" sz="2400" smtClean="0">
                <a:solidFill>
                  <a:srgbClr val="006600"/>
                </a:solidFill>
                <a:latin typeface="Arial Black" panose="020B0A04020102020204" pitchFamily="34" charset="0"/>
                <a:ea typeface="宋体" panose="02010600030101010101" pitchFamily="2" charset="-122"/>
              </a:rPr>
              <a:t>逻辑模型的优化-物理模型</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数据多维数据集计算的有效方法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数据仓库的规划与实现</a:t>
            </a:r>
            <a:endParaRPr lang="en-US" altLang="zh-CN" sz="2400" smtClean="0">
              <a:solidFill>
                <a:srgbClr val="006600"/>
              </a:solidFill>
              <a:latin typeface="Arial Black" panose="020B0A04020102020204" pitchFamily="34" charset="0"/>
              <a:ea typeface="宋体" panose="02010600030101010101" pitchFamily="2" charset="-122"/>
            </a:endParaRPr>
          </a:p>
          <a:p>
            <a:pPr eaLnBrk="1" hangingPunct="1">
              <a:lnSpc>
                <a:spcPct val="90000"/>
              </a:lnSpc>
            </a:pPr>
            <a:r>
              <a:rPr lang="en-US" altLang="zh-CN" sz="2400" smtClean="0">
                <a:ea typeface="宋体" panose="02010600030101010101" pitchFamily="2" charset="-122"/>
              </a:rPr>
              <a:t>数据立方体技术的进一步发展</a:t>
            </a:r>
          </a:p>
          <a:p>
            <a:pPr eaLnBrk="1" hangingPunct="1">
              <a:lnSpc>
                <a:spcPct val="9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数据仓库</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时间变量</a:t>
            </a:r>
          </a:p>
        </p:txBody>
      </p:sp>
      <p:sp>
        <p:nvSpPr>
          <p:cNvPr id="14339" name="Rectangle 3"/>
          <p:cNvSpPr>
            <a:spLocks noGrp="1" noChangeArrowheads="1"/>
          </p:cNvSpPr>
          <p:nvPr>
            <p:ph type="body" idx="1"/>
          </p:nvPr>
        </p:nvSpPr>
        <p:spPr>
          <a:xfrm>
            <a:off x="388938" y="1390650"/>
            <a:ext cx="8382000" cy="4572000"/>
          </a:xfrm>
          <a:noFill/>
        </p:spPr>
        <p:txBody>
          <a:bodyPr lIns="92075" tIns="46038" rIns="92075" bIns="46038"/>
          <a:lstStyle/>
          <a:p>
            <a:pPr eaLnBrk="1" hangingPunct="1">
              <a:lnSpc>
                <a:spcPct val="120000"/>
              </a:lnSpc>
            </a:pPr>
            <a:r>
              <a:rPr lang="en-US" altLang="zh-CN" sz="2400" smtClean="0">
                <a:solidFill>
                  <a:schemeClr val="hlink"/>
                </a:solidFill>
                <a:ea typeface="宋体" panose="02010600030101010101" pitchFamily="2" charset="-122"/>
              </a:rPr>
              <a:t>时间范围</a:t>
            </a:r>
            <a:r>
              <a:rPr lang="en-US" altLang="zh-CN" sz="2400" smtClean="0">
                <a:ea typeface="宋体" panose="02010600030101010101" pitchFamily="2" charset="-122"/>
              </a:rPr>
              <a:t>对于数据仓库是</a:t>
            </a:r>
            <a:r>
              <a:rPr lang="en-US" altLang="zh-CN" sz="2400" smtClean="0">
                <a:solidFill>
                  <a:schemeClr val="hlink"/>
                </a:solidFill>
                <a:ea typeface="宋体" panose="02010600030101010101" pitchFamily="2" charset="-122"/>
              </a:rPr>
              <a:t>显着更长的时间</a:t>
            </a:r>
            <a:r>
              <a:rPr lang="en-US" altLang="zh-CN" sz="2400" smtClean="0">
                <a:ea typeface="宋体" panose="02010600030101010101" pitchFamily="2" charset="-122"/>
              </a:rPr>
              <a:t>比操作系统。</a:t>
            </a:r>
          </a:p>
          <a:p>
            <a:pPr lvl="1" eaLnBrk="1" hangingPunct="1">
              <a:lnSpc>
                <a:spcPct val="120000"/>
              </a:lnSpc>
            </a:pPr>
            <a:r>
              <a:rPr lang="en-US" altLang="zh-CN" sz="2400" smtClean="0">
                <a:ea typeface="宋体" panose="02010600030101010101" pitchFamily="2" charset="-122"/>
              </a:rPr>
              <a:t>操作数据库: 当前值数据。</a:t>
            </a:r>
          </a:p>
          <a:p>
            <a:pPr lvl="1" eaLnBrk="1" hangingPunct="1">
              <a:lnSpc>
                <a:spcPct val="120000"/>
              </a:lnSpc>
            </a:pPr>
            <a:r>
              <a:rPr lang="en-US" altLang="zh-CN" sz="2400" smtClean="0">
                <a:ea typeface="宋体" panose="02010600030101010101" pitchFamily="2" charset="-122"/>
              </a:rPr>
              <a:t>数据仓库数据: 从历史角度提供信息 (例如, 过去 5-10)</a:t>
            </a:r>
          </a:p>
          <a:p>
            <a:pPr eaLnBrk="1" hangingPunct="1">
              <a:lnSpc>
                <a:spcPct val="120000"/>
              </a:lnSpc>
            </a:pPr>
            <a:r>
              <a:rPr lang="en-US" altLang="zh-CN" sz="2400" smtClean="0">
                <a:ea typeface="宋体" panose="02010600030101010101" pitchFamily="2" charset="-122"/>
              </a:rPr>
              <a:t>数据仓库中的每个关键结构</a:t>
            </a:r>
          </a:p>
          <a:p>
            <a:pPr lvl="1" eaLnBrk="1" hangingPunct="1">
              <a:lnSpc>
                <a:spcPct val="120000"/>
              </a:lnSpc>
            </a:pPr>
            <a:r>
              <a:rPr lang="en-US" altLang="zh-CN" sz="2400" smtClean="0">
                <a:ea typeface="宋体" panose="02010600030101010101" pitchFamily="2" charset="-122"/>
              </a:rPr>
              <a:t>包含时间元素, 显式或隐式</a:t>
            </a:r>
          </a:p>
          <a:p>
            <a:pPr lvl="1" eaLnBrk="1" hangingPunct="1">
              <a:lnSpc>
                <a:spcPct val="120000"/>
              </a:lnSpc>
            </a:pPr>
            <a:r>
              <a:rPr lang="en-US" altLang="zh-CN" sz="2400" smtClean="0">
                <a:ea typeface="宋体" panose="02010600030101010101" pitchFamily="2" charset="-122"/>
              </a:rPr>
              <a:t>但操作数据的关键可能包含也可能不包含</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时间元素</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a:t>
            </a:r>
          </a:p>
          <a:p>
            <a:pPr lvl="1" eaLnBrk="1" hangingPunct="1"/>
            <a:endParaRPr lang="zh-CN" altLang="en-US" sz="2200" smtClean="0">
              <a:ea typeface="宋体" panose="02010600030101010101" pitchFamily="2" charset="-122"/>
            </a:endParaRPr>
          </a:p>
        </p:txBody>
      </p:sp>
    </p:spTree>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为我而努力</a:t>
            </a:r>
          </a:p>
        </p:txBody>
      </p:sp>
      <p:sp>
        <p:nvSpPr>
          <p:cNvPr id="67587" name="Rectangle 3"/>
          <p:cNvSpPr>
            <a:spLocks noGrp="1" noChangeArrowheads="1"/>
          </p:cNvSpPr>
          <p:nvPr>
            <p:ph type="body" idx="1"/>
          </p:nvPr>
        </p:nvSpPr>
        <p:spPr>
          <a:xfrm>
            <a:off x="568325" y="1465263"/>
            <a:ext cx="8077200" cy="4724400"/>
          </a:xfrm>
        </p:spPr>
        <p:txBody>
          <a:bodyPr/>
          <a:lstStyle/>
          <a:p>
            <a:pPr eaLnBrk="1" hangingPunct="1"/>
            <a:r>
              <a:rPr lang="zh-CN" altLang="en-US" smtClean="0">
                <a:ea typeface="宋体" panose="02010600030101010101" pitchFamily="2" charset="-122"/>
              </a:rPr>
              <a:t>是我的公司</a:t>
            </a:r>
          </a:p>
          <a:p>
            <a:pPr eaLnBrk="1" hangingPunct="1"/>
            <a:r>
              <a:rPr lang="zh-CN" altLang="en-US" smtClean="0">
                <a:ea typeface="宋体" panose="02010600030101010101" pitchFamily="2" charset="-122"/>
              </a:rPr>
              <a:t>公司的工作</a:t>
            </a:r>
          </a:p>
          <a:p>
            <a:pPr eaLnBrk="1" hangingPunct="1"/>
            <a:r>
              <a:rPr lang="zh-CN" altLang="en-US" smtClean="0">
                <a:ea typeface="宋体" panose="02010600030101010101" pitchFamily="2" charset="-122"/>
              </a:rPr>
              <a:t>我的发明</a:t>
            </a:r>
          </a:p>
          <a:p>
            <a:pPr eaLnBrk="1" hangingPunct="1"/>
            <a:r>
              <a:rPr lang="zh-CN" altLang="en-US" smtClean="0">
                <a:ea typeface="宋体" panose="02010600030101010101" pitchFamily="2" charset="-122"/>
              </a:rPr>
              <a:t>结果分</a:t>
            </a:r>
          </a:p>
          <a:p>
            <a:pPr eaLnBrk="1" hangingPunct="1"/>
            <a:r>
              <a:rPr lang="zh-CN" altLang="en-US" smtClean="0">
                <a:ea typeface="宋体" panose="02010600030101010101" pitchFamily="2" charset="-122"/>
              </a:rPr>
              <a:t>去她的</a:t>
            </a:r>
          </a:p>
          <a:p>
            <a:pPr eaLnBrk="1" hangingPunct="1"/>
            <a:r>
              <a:rPr lang="zh-CN" altLang="en-US" smtClean="0">
                <a:ea typeface="宋体" panose="02010600030101010101" pitchFamily="2" charset="-122"/>
              </a:rPr>
              <a:t>增强了</a:t>
            </a:r>
          </a:p>
          <a:p>
            <a:pPr eaLnBrk="1" hangingPunct="1"/>
            <a:r>
              <a:rPr lang="zh-CN" altLang="en-US" smtClean="0">
                <a:ea typeface="宋体" panose="02010600030101010101" pitchFamily="2" charset="-122"/>
              </a:rPr>
              <a:t>定着的</a:t>
            </a:r>
          </a:p>
          <a:p>
            <a:pPr eaLnBrk="1" hangingPunct="1"/>
            <a:r>
              <a:rPr lang="zh-CN" altLang="en-US" smtClean="0">
                <a:ea typeface="宋体" panose="02010600030101010101" pitchFamily="2" charset="-122"/>
              </a:rPr>
              <a:t>义义定</a:t>
            </a:r>
          </a:p>
          <a:p>
            <a:pPr eaLnBrk="1" hangingPunct="1"/>
            <a:r>
              <a:rPr lang="zh-CN" altLang="en-US" smtClean="0">
                <a:ea typeface="宋体" panose="02010600030101010101" pitchFamily="2" charset="-122"/>
              </a:rPr>
              <a:t>记录记录系统</a:t>
            </a:r>
          </a:p>
        </p:txBody>
      </p:sp>
    </p:spTree>
  </p:cSld>
  <p:clrMapOvr>
    <a:masterClrMapping/>
  </p:clrMapOvr>
</p:sld>
</file>

<file path=ppt/slides/slide61.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为我而努力</a:t>
            </a:r>
          </a:p>
        </p:txBody>
      </p:sp>
      <p:sp>
        <p:nvSpPr>
          <p:cNvPr id="4102" name="Rectangle 3"/>
          <p:cNvSpPr>
            <a:spLocks noGrp="1" noChangeArrowheads="1"/>
          </p:cNvSpPr>
          <p:nvPr>
            <p:ph type="body" idx="1"/>
          </p:nvPr>
        </p:nvSpPr>
        <p:spPr>
          <a:xfrm>
            <a:off x="582613" y="1390650"/>
            <a:ext cx="8077200" cy="5081588"/>
          </a:xfrm>
        </p:spPr>
        <p:txBody>
          <a:bodyPr/>
          <a:lstStyle/>
          <a:p>
            <a:pPr eaLnBrk="1" hangingPunct="1">
              <a:lnSpc>
                <a:spcPct val="100000"/>
              </a:lnSpc>
            </a:pPr>
            <a:r>
              <a:rPr lang="zh-CN" altLang="en-US" sz="2000" smtClean="0">
                <a:ea typeface="宋体" panose="02010600030101010101" pitchFamily="2" charset="-122"/>
              </a:rPr>
              <a:t>是我的公司</a:t>
            </a:r>
          </a:p>
          <a:p>
            <a:pPr lvl="1" eaLnBrk="1" hangingPunct="1">
              <a:lnSpc>
                <a:spcPct val="100000"/>
              </a:lnSpc>
            </a:pPr>
            <a:r>
              <a:rPr lang="zh-CN" altLang="en-US" sz="2000" smtClean="0">
                <a:ea typeface="宋体" panose="02010600030101010101" pitchFamily="2" charset="-122"/>
              </a:rPr>
              <a:t>在</a:t>
            </a:r>
            <a:r>
              <a:rPr lang="en-US" altLang="zh-CN" sz="2000" smtClean="0">
                <a:ea typeface="宋体" panose="02010600030101010101" pitchFamily="2" charset="-122"/>
              </a:rPr>
              <a:t>n (</a:t>
            </a:r>
            <a:r>
              <a:rPr lang="zh-CN" altLang="en-US" sz="2000" smtClean="0">
                <a:ea typeface="宋体" panose="02010600030101010101" pitchFamily="2" charset="-122"/>
              </a:rPr>
              <a:t>本报告第1小表</a:t>
            </a:r>
            <a:r>
              <a:rPr lang="en-US" altLang="zh-CN" sz="2000" smtClean="0">
                <a:ea typeface="宋体" panose="02010600030101010101" pitchFamily="2" charset="-122"/>
              </a:rPr>
              <a:t>i (),</a:t>
            </a:r>
            <a:r>
              <a:rPr lang="zh-CN" altLang="en-US" sz="2000" smtClean="0">
                <a:ea typeface="宋体" panose="02010600030101010101" pitchFamily="2" charset="-122"/>
              </a:rPr>
              <a:t>--------------------</a:t>
            </a:r>
            <a:r>
              <a:rPr lang="en-US" altLang="zh-CN" sz="2000" smtClean="0">
                <a:ea typeface="宋体" panose="02010600030101010101" pitchFamily="2" charset="-122"/>
              </a:rPr>
              <a:t>s</a:t>
            </a:r>
            <a:r>
              <a:rPr lang="en-US" altLang="zh-CN" sz="2000" baseline="-25000" smtClean="0">
                <a:ea typeface="宋体" panose="02010600030101010101" pitchFamily="2" charset="-122"/>
              </a:rPr>
              <a:t>我</a:t>
            </a:r>
            <a:r>
              <a:rPr lang="zh-CN" altLang="en-US" sz="2000" smtClean="0">
                <a:ea typeface="宋体" panose="02010600030101010101" pitchFamily="2" charset="-122"/>
              </a:rPr>
              <a:t>在世界上</a:t>
            </a:r>
            <a:r>
              <a:rPr lang="en-US" altLang="zh-CN" sz="2000" smtClean="0">
                <a:ea typeface="宋体" panose="02010600030101010101" pitchFamily="2" charset="-122"/>
              </a:rPr>
              <a:t>K</a:t>
            </a:r>
            <a:r>
              <a:rPr lang="en-US" altLang="zh-CN" sz="2000" baseline="-25000" smtClean="0">
                <a:ea typeface="宋体" panose="02010600030101010101" pitchFamily="2" charset="-122"/>
              </a:rPr>
              <a:t>我</a:t>
            </a:r>
            <a:r>
              <a:rPr lang="en-US" altLang="zh-CN" sz="2000" smtClean="0">
                <a:ea typeface="宋体" panose="02010600030101010101" pitchFamily="2" charset="-122"/>
              </a:rPr>
              <a:t>，</a:t>
            </a:r>
            <a:r>
              <a:rPr lang="zh-CN" altLang="en-US" sz="2000" smtClean="0">
                <a:ea typeface="宋体" panose="02010600030101010101" pitchFamily="2" charset="-122"/>
              </a:rPr>
              <a:t>后</a:t>
            </a:r>
            <a:r>
              <a:rPr lang="en-US" altLang="zh-CN" sz="2000" smtClean="0">
                <a:ea typeface="宋体" panose="02010600030101010101" pitchFamily="2" charset="-122"/>
              </a:rPr>
              <a:t>我</a:t>
            </a:r>
            <a:r>
              <a:rPr lang="zh-CN" altLang="en-US" sz="2000" smtClean="0">
                <a:ea typeface="宋体" panose="02010600030101010101" pitchFamily="2" charset="-122"/>
              </a:rPr>
              <a:t>在范围内</a:t>
            </a:r>
            <a:r>
              <a:rPr lang="en-US" altLang="zh-CN" sz="2000" smtClean="0">
                <a:ea typeface="宋体" panose="02010600030101010101" pitchFamily="2" charset="-122"/>
              </a:rPr>
              <a:t>我</a:t>
            </a:r>
            <a:r>
              <a:rPr lang="en-US" altLang="zh-CN" sz="2000" baseline="-25000" smtClean="0">
                <a:ea typeface="宋体" panose="02010600030101010101" pitchFamily="2" charset="-122"/>
              </a:rPr>
              <a:t>麦克斯</a:t>
            </a:r>
            <a:r>
              <a:rPr lang="zh-CN" altLang="en-US" sz="2000" smtClean="0">
                <a:ea typeface="宋体" panose="02010600030101010101" pitchFamily="2" charset="-122"/>
              </a:rPr>
              <a:t>和最少的记录</a:t>
            </a:r>
            <a:r>
              <a:rPr lang="en-US" altLang="zh-CN" sz="2000" smtClean="0">
                <a:ea typeface="宋体" panose="02010600030101010101" pitchFamily="2" charset="-122"/>
              </a:rPr>
              <a:t>我</a:t>
            </a:r>
            <a:r>
              <a:rPr lang="en-US" altLang="zh-CN" sz="2000" baseline="-25000" smtClean="0">
                <a:ea typeface="宋体" panose="02010600030101010101" pitchFamily="2" charset="-122"/>
              </a:rPr>
              <a:t>最小,</a:t>
            </a:r>
            <a:r>
              <a:rPr lang="zh-CN" altLang="en-US" sz="2000" smtClean="0">
                <a:ea typeface="宋体" panose="02010600030101010101" pitchFamily="2" charset="-122"/>
              </a:rPr>
              <a:t>在下面</a:t>
            </a:r>
          </a:p>
          <a:p>
            <a:pPr lvl="1" eaLnBrk="1" hangingPunct="1">
              <a:lnSpc>
                <a:spcPct val="100000"/>
              </a:lnSpc>
            </a:pPr>
            <a:endParaRPr lang="zh-CN" altLang="en-US" sz="2000" smtClean="0">
              <a:ea typeface="宋体" panose="02010600030101010101" pitchFamily="2" charset="-122"/>
            </a:endParaRPr>
          </a:p>
          <a:p>
            <a:pPr lvl="1" eaLnBrk="1" hangingPunct="1">
              <a:lnSpc>
                <a:spcPct val="100000"/>
              </a:lnSpc>
            </a:pPr>
            <a:endParaRPr lang="zh-CN" altLang="en-US" sz="2000" smtClean="0">
              <a:ea typeface="宋体" panose="02010600030101010101" pitchFamily="2" charset="-122"/>
            </a:endParaRPr>
          </a:p>
          <a:p>
            <a:pPr lvl="1" eaLnBrk="1" hangingPunct="1">
              <a:lnSpc>
                <a:spcPct val="100000"/>
              </a:lnSpc>
            </a:pPr>
            <a:endParaRPr lang="zh-CN" altLang="en-US" sz="2000" smtClean="0">
              <a:ea typeface="宋体" panose="02010600030101010101" pitchFamily="2" charset="-122"/>
            </a:endParaRPr>
          </a:p>
          <a:p>
            <a:pPr lvl="1" eaLnBrk="1" hangingPunct="1">
              <a:lnSpc>
                <a:spcPct val="100000"/>
              </a:lnSpc>
            </a:pPr>
            <a:r>
              <a:rPr lang="zh-CN" altLang="en-US" sz="2000" smtClean="0">
                <a:ea typeface="宋体" panose="02010600030101010101" pitchFamily="2" charset="-122"/>
              </a:rPr>
              <a:t>其中,</a:t>
            </a:r>
            <a:r>
              <a:rPr lang="en-US" altLang="zh-CN" sz="2000" smtClean="0">
                <a:ea typeface="宋体" panose="02010600030101010101" pitchFamily="2" charset="-122"/>
              </a:rPr>
              <a:t>t</a:t>
            </a:r>
            <a:r>
              <a:rPr lang="zh-CN" altLang="en-US" sz="2000" smtClean="0">
                <a:ea typeface="宋体" panose="02010600030101010101" pitchFamily="2" charset="-122"/>
              </a:rPr>
              <a:t>是在决定中的。  是考虑由于数据冗余和数据索引而使数据量增大的冗余因子</a:t>
            </a:r>
            <a:r>
              <a:rPr lang="en-US" altLang="zh-CN" sz="2000" smtClean="0">
                <a:ea typeface="宋体" panose="02010600030101010101" pitchFamily="2" charset="-122"/>
              </a:rPr>
              <a:t>,</a:t>
            </a:r>
            <a:r>
              <a:rPr lang="zh-CN" altLang="en-US" sz="2000" smtClean="0">
                <a:ea typeface="宋体" panose="02010600030101010101" pitchFamily="2" charset="-122"/>
              </a:rPr>
              <a:t>2 ~ 2</a:t>
            </a:r>
          </a:p>
          <a:p>
            <a:pPr lvl="1" eaLnBrk="1" hangingPunct="1">
              <a:lnSpc>
                <a:spcPct val="100000"/>
              </a:lnSpc>
            </a:pPr>
            <a:r>
              <a:rPr lang="zh-CN" altLang="en-US" sz="2000" smtClean="0">
                <a:ea typeface="宋体" panose="02010600030101010101" pitchFamily="2" charset="-122"/>
              </a:rPr>
              <a:t>本公共的:</a:t>
            </a:r>
          </a:p>
          <a:p>
            <a:pPr lvl="2" eaLnBrk="1" hangingPunct="1">
              <a:lnSpc>
                <a:spcPct val="100000"/>
              </a:lnSpc>
            </a:pPr>
            <a:r>
              <a:rPr lang="zh-CN" altLang="en-US" sz="2000" smtClean="0">
                <a:ea typeface="宋体" panose="02010600030101010101" pitchFamily="2" charset="-122"/>
              </a:rPr>
              <a:t>"" "</a:t>
            </a:r>
            <a:r>
              <a:rPr lang="en-US" altLang="zh-CN" sz="2000" smtClean="0">
                <a:ea typeface="宋体" panose="02010600030101010101" pitchFamily="2" charset="-122"/>
              </a:rPr>
              <a:t>{</a:t>
            </a:r>
            <a:r>
              <a:rPr lang="zh-CN" altLang="en-US" sz="2000" smtClean="0">
                <a:ea typeface="宋体" panose="02010600030101010101" pitchFamily="2" charset="-122"/>
              </a:rPr>
              <a:t>加立即</a:t>
            </a:r>
            <a:r>
              <a:rPr lang="en-US" altLang="zh-CN" sz="2000" smtClean="0">
                <a:ea typeface="宋体" panose="02010600030101010101" pitchFamily="2" charset="-122"/>
              </a:rPr>
              <a:t>[</a:t>
            </a:r>
            <a:r>
              <a:rPr lang="zh-CN" altLang="en-US" sz="2000" smtClean="0">
                <a:ea typeface="宋体" panose="02010600030101010101" pitchFamily="2" charset="-122"/>
              </a:rPr>
              <a:t>*</a:t>
            </a:r>
            <a:r>
              <a:rPr lang="en-US" altLang="zh-CN" sz="2000" smtClean="0">
                <a:ea typeface="宋体" panose="02010600030101010101" pitchFamily="2" charset="-122"/>
              </a:rPr>
              <a:t>]*</a:t>
            </a:r>
            <a:r>
              <a:rPr lang="zh-CN" altLang="en-US" sz="2000" smtClean="0">
                <a:ea typeface="宋体" panose="02010600030101010101" pitchFamily="2" charset="-122"/>
              </a:rPr>
              <a:t>做生意</a:t>
            </a:r>
            <a:r>
              <a:rPr lang="en-US" altLang="zh-CN" sz="2000" smtClean="0">
                <a:ea typeface="宋体" panose="02010600030101010101" pitchFamily="2" charset="-122"/>
              </a:rPr>
              <a:t>}*</a:t>
            </a:r>
            <a:r>
              <a:rPr lang="zh-CN" altLang="en-US" sz="2000" smtClean="0">
                <a:ea typeface="宋体" panose="02010600030101010101" pitchFamily="2" charset="-122"/>
              </a:rPr>
              <a:t>冗余因子</a:t>
            </a:r>
          </a:p>
          <a:p>
            <a:pPr lvl="1" eaLnBrk="1" hangingPunct="1">
              <a:lnSpc>
                <a:spcPct val="100000"/>
              </a:lnSpc>
            </a:pPr>
            <a:r>
              <a:rPr lang="zh-CN" altLang="en-US" sz="2000" smtClean="0">
                <a:ea typeface="宋体" panose="02010600030101010101" pitchFamily="2" charset="-122"/>
              </a:rPr>
              <a:t>成功地</a:t>
            </a:r>
          </a:p>
        </p:txBody>
      </p:sp>
      <p:graphicFrame>
        <p:nvGraphicFramePr>
          <p:cNvPr id="4098" name="Object 4"/>
          <p:cNvGraphicFramePr>
            <a:graphicFrameLocks noChangeAspect="1"/>
          </p:cNvGraphicFramePr>
          <p:nvPr/>
        </p:nvGraphicFramePr>
        <p:xfrm>
          <a:off x="1573213" y="3244850"/>
          <a:ext cx="6496050" cy="844550"/>
        </p:xfrm>
        <a:graphic>
          <a:graphicData uri="http://schemas.openxmlformats.org/presentationml/2006/ole">
            <mc:AlternateContent xmlns:mc="http://schemas.openxmlformats.org/markup-compatibility/2006">
              <mc:Choice xmlns:v="urn:schemas-microsoft-com:vml" Requires="v">
                <p:oleObj spid="_x0000_s4103" name="Equation" r:id="rId4" imgW="3517560" imgH="457200" progId="Equation.DSMT4">
                  <p:embed/>
                </p:oleObj>
              </mc:Choice>
              <mc:Fallback>
                <p:oleObj name="Equation" r:id="rId4" imgW="351756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3244850"/>
                        <a:ext cx="64960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5848350" y="4192588"/>
          <a:ext cx="261938" cy="239712"/>
        </p:xfrm>
        <a:graphic>
          <a:graphicData uri="http://schemas.openxmlformats.org/presentationml/2006/ole">
            <mc:AlternateContent xmlns:mc="http://schemas.openxmlformats.org/markup-compatibility/2006">
              <mc:Choice xmlns:v="urn:schemas-microsoft-com:vml" Requires="v">
                <p:oleObj spid="_x0000_s4104" name="Equation" r:id="rId6" imgW="152280" imgH="139680" progId="Equation.DSMT4">
                  <p:embed/>
                </p:oleObj>
              </mc:Choice>
              <mc:Fallback>
                <p:oleObj name="Equation" r:id="rId6" imgW="152280" imgH="1396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8350" y="4192588"/>
                        <a:ext cx="261938"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6"/>
          <p:cNvGraphicFramePr>
            <a:graphicFrameLocks noChangeAspect="1"/>
          </p:cNvGraphicFramePr>
          <p:nvPr/>
        </p:nvGraphicFramePr>
        <p:xfrm>
          <a:off x="5094288" y="2151063"/>
          <a:ext cx="823912" cy="250825"/>
        </p:xfrm>
        <a:graphic>
          <a:graphicData uri="http://schemas.openxmlformats.org/presentationml/2006/ole">
            <mc:AlternateContent xmlns:mc="http://schemas.openxmlformats.org/markup-compatibility/2006">
              <mc:Choice xmlns:v="urn:schemas-microsoft-com:vml" Requires="v">
                <p:oleObj spid="_x0000_s4105" name="Equation" r:id="rId8" imgW="583920" imgH="177480" progId="Equation.DSMT4">
                  <p:embed/>
                </p:oleObj>
              </mc:Choice>
              <mc:Fallback>
                <p:oleObj name="Equation" r:id="rId8" imgW="583920" imgH="17748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4288" y="2151063"/>
                        <a:ext cx="823912"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公司的工作</a:t>
            </a:r>
          </a:p>
        </p:txBody>
      </p:sp>
      <p:sp>
        <p:nvSpPr>
          <p:cNvPr id="68611" name="Rectangle 3"/>
          <p:cNvSpPr>
            <a:spLocks noGrp="1" noChangeArrowheads="1"/>
          </p:cNvSpPr>
          <p:nvPr>
            <p:ph type="body" idx="1"/>
          </p:nvPr>
        </p:nvSpPr>
        <p:spPr>
          <a:xfrm>
            <a:off x="568325" y="1441450"/>
            <a:ext cx="8077200" cy="4800600"/>
          </a:xfrm>
        </p:spPr>
        <p:txBody>
          <a:bodyPr/>
          <a:lstStyle/>
          <a:p>
            <a:pPr eaLnBrk="1" hangingPunct="1"/>
            <a:r>
              <a:rPr lang="zh-CN" altLang="en-US" sz="2000" smtClean="0">
                <a:ea typeface="宋体" panose="02010600030101010101" pitchFamily="2" charset="-122"/>
              </a:rPr>
              <a:t>存在的</a:t>
            </a:r>
          </a:p>
          <a:p>
            <a:pPr eaLnBrk="1" hangingPunct="1"/>
            <a:r>
              <a:rPr lang="zh-CN" altLang="en-US" sz="2000" smtClean="0">
                <a:ea typeface="宋体" panose="02010600030101010101" pitchFamily="2" charset="-122"/>
              </a:rPr>
              <a:t>保护这些和;. 已经保护........................................................................................................................ 《等与. 《等与. 《这些;</a:t>
            </a:r>
          </a:p>
        </p:txBody>
      </p:sp>
      <p:sp>
        <p:nvSpPr>
          <p:cNvPr id="68612" name="Rectangle 4"/>
          <p:cNvSpPr>
            <a:spLocks noChangeArrowheads="1"/>
          </p:cNvSpPr>
          <p:nvPr/>
        </p:nvSpPr>
        <p:spPr bwMode="auto">
          <a:xfrm>
            <a:off x="1752600" y="3352800"/>
            <a:ext cx="990600" cy="6096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目标</a:t>
            </a:r>
          </a:p>
        </p:txBody>
      </p:sp>
      <p:graphicFrame>
        <p:nvGraphicFramePr>
          <p:cNvPr id="191493" name="Group 5"/>
          <p:cNvGraphicFramePr>
            <a:graphicFrameLocks noGrp="1"/>
          </p:cNvGraphicFramePr>
          <p:nvPr/>
        </p:nvGraphicFramePr>
        <p:xfrm>
          <a:off x="457200" y="4572000"/>
          <a:ext cx="4191000" cy="1193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98463">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20003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2000/2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2000/1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1990 4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19903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1990/2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itchFamily="34" charset="0"/>
                          <a:ea typeface="宋体" pitchFamily="2" charset="-122"/>
                        </a:rPr>
                        <a:t>1990/1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8635" name="Line 27"/>
          <p:cNvSpPr>
            <a:spLocks noChangeShapeType="1"/>
          </p:cNvSpPr>
          <p:nvPr/>
        </p:nvSpPr>
        <p:spPr bwMode="auto">
          <a:xfrm flipV="1">
            <a:off x="990600" y="39624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28"/>
          <p:cNvSpPr>
            <a:spLocks noChangeShapeType="1"/>
          </p:cNvSpPr>
          <p:nvPr/>
        </p:nvSpPr>
        <p:spPr bwMode="auto">
          <a:xfrm flipV="1">
            <a:off x="1905000" y="39624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29"/>
          <p:cNvSpPr>
            <a:spLocks noChangeShapeType="1"/>
          </p:cNvSpPr>
          <p:nvPr/>
        </p:nvSpPr>
        <p:spPr bwMode="auto">
          <a:xfrm flipH="1" flipV="1">
            <a:off x="2209800" y="39624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30"/>
          <p:cNvSpPr>
            <a:spLocks noChangeShapeType="1"/>
          </p:cNvSpPr>
          <p:nvPr/>
        </p:nvSpPr>
        <p:spPr bwMode="auto">
          <a:xfrm flipH="1" flipV="1">
            <a:off x="2514600" y="3962400"/>
            <a:ext cx="1447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Rectangle 31"/>
          <p:cNvSpPr>
            <a:spLocks noChangeArrowheads="1"/>
          </p:cNvSpPr>
          <p:nvPr/>
        </p:nvSpPr>
        <p:spPr bwMode="auto">
          <a:xfrm>
            <a:off x="3733800" y="4114800"/>
            <a:ext cx="1066800" cy="3048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a:t>
            </a:r>
          </a:p>
        </p:txBody>
      </p:sp>
      <p:sp>
        <p:nvSpPr>
          <p:cNvPr id="68640" name="Text Box 32"/>
          <p:cNvSpPr txBox="1">
            <a:spLocks noChangeArrowheads="1"/>
          </p:cNvSpPr>
          <p:nvPr/>
        </p:nvSpPr>
        <p:spPr bwMode="auto">
          <a:xfrm>
            <a:off x="1625600" y="6037263"/>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与</a:t>
            </a:r>
          </a:p>
        </p:txBody>
      </p:sp>
      <p:sp>
        <p:nvSpPr>
          <p:cNvPr id="68641" name="Text Box 33"/>
          <p:cNvSpPr txBox="1">
            <a:spLocks noChangeArrowheads="1"/>
          </p:cNvSpPr>
          <p:nvPr/>
        </p:nvSpPr>
        <p:spPr bwMode="auto">
          <a:xfrm>
            <a:off x="5729288" y="59848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多日</a:t>
            </a:r>
          </a:p>
        </p:txBody>
      </p:sp>
      <p:sp>
        <p:nvSpPr>
          <p:cNvPr id="68642" name="Rectangle 34"/>
          <p:cNvSpPr>
            <a:spLocks noChangeArrowheads="1"/>
          </p:cNvSpPr>
          <p:nvPr/>
        </p:nvSpPr>
        <p:spPr bwMode="auto">
          <a:xfrm>
            <a:off x="5867400" y="3352800"/>
            <a:ext cx="990600" cy="6096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目标</a:t>
            </a:r>
          </a:p>
        </p:txBody>
      </p:sp>
      <p:sp>
        <p:nvSpPr>
          <p:cNvPr id="68643" name="Line 35"/>
          <p:cNvSpPr>
            <a:spLocks noChangeShapeType="1"/>
          </p:cNvSpPr>
          <p:nvPr/>
        </p:nvSpPr>
        <p:spPr bwMode="auto">
          <a:xfrm flipV="1">
            <a:off x="5105400" y="39624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36"/>
          <p:cNvSpPr>
            <a:spLocks noChangeShapeType="1"/>
          </p:cNvSpPr>
          <p:nvPr/>
        </p:nvSpPr>
        <p:spPr bwMode="auto">
          <a:xfrm flipV="1">
            <a:off x="6019800" y="39624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Line 37"/>
          <p:cNvSpPr>
            <a:spLocks noChangeShapeType="1"/>
          </p:cNvSpPr>
          <p:nvPr/>
        </p:nvSpPr>
        <p:spPr bwMode="auto">
          <a:xfrm flipH="1" flipV="1">
            <a:off x="6324600" y="39624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6" name="Line 38"/>
          <p:cNvSpPr>
            <a:spLocks noChangeShapeType="1"/>
          </p:cNvSpPr>
          <p:nvPr/>
        </p:nvSpPr>
        <p:spPr bwMode="auto">
          <a:xfrm flipH="1" flipV="1">
            <a:off x="6629400" y="3962400"/>
            <a:ext cx="1447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7" name="Rectangle 39"/>
          <p:cNvSpPr>
            <a:spLocks noChangeArrowheads="1"/>
          </p:cNvSpPr>
          <p:nvPr/>
        </p:nvSpPr>
        <p:spPr bwMode="auto">
          <a:xfrm>
            <a:off x="4840288" y="5624513"/>
            <a:ext cx="1066800" cy="3048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a:t>
            </a:r>
          </a:p>
        </p:txBody>
      </p:sp>
      <p:sp>
        <p:nvSpPr>
          <p:cNvPr id="68648" name="Rectangle 40"/>
          <p:cNvSpPr>
            <a:spLocks noChangeArrowheads="1"/>
          </p:cNvSpPr>
          <p:nvPr/>
        </p:nvSpPr>
        <p:spPr bwMode="auto">
          <a:xfrm>
            <a:off x="4724400" y="4572000"/>
            <a:ext cx="8382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2000</a:t>
            </a:r>
          </a:p>
        </p:txBody>
      </p:sp>
      <p:sp>
        <p:nvSpPr>
          <p:cNvPr id="68649" name="Rectangle 41"/>
          <p:cNvSpPr>
            <a:spLocks noChangeArrowheads="1"/>
          </p:cNvSpPr>
          <p:nvPr/>
        </p:nvSpPr>
        <p:spPr bwMode="auto">
          <a:xfrm>
            <a:off x="5638800" y="4572000"/>
            <a:ext cx="8382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20003</a:t>
            </a:r>
          </a:p>
        </p:txBody>
      </p:sp>
      <p:sp>
        <p:nvSpPr>
          <p:cNvPr id="68650" name="Rectangle 42"/>
          <p:cNvSpPr>
            <a:spLocks noChangeArrowheads="1"/>
          </p:cNvSpPr>
          <p:nvPr/>
        </p:nvSpPr>
        <p:spPr bwMode="auto">
          <a:xfrm>
            <a:off x="6553200" y="4572000"/>
            <a:ext cx="8382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2000/2</a:t>
            </a:r>
          </a:p>
        </p:txBody>
      </p:sp>
      <p:sp>
        <p:nvSpPr>
          <p:cNvPr id="68651" name="Rectangle 43"/>
          <p:cNvSpPr>
            <a:spLocks noChangeArrowheads="1"/>
          </p:cNvSpPr>
          <p:nvPr/>
        </p:nvSpPr>
        <p:spPr bwMode="auto">
          <a:xfrm>
            <a:off x="7620000" y="4572000"/>
            <a:ext cx="8382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2000/1</a:t>
            </a:r>
          </a:p>
        </p:txBody>
      </p:sp>
      <p:sp>
        <p:nvSpPr>
          <p:cNvPr id="68652" name="Line 44"/>
          <p:cNvSpPr>
            <a:spLocks noChangeShapeType="1"/>
          </p:cNvSpPr>
          <p:nvPr/>
        </p:nvSpPr>
        <p:spPr bwMode="auto">
          <a:xfrm>
            <a:off x="80772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3" name="Oval 45"/>
          <p:cNvSpPr>
            <a:spLocks noChangeArrowheads="1"/>
          </p:cNvSpPr>
          <p:nvPr/>
        </p:nvSpPr>
        <p:spPr bwMode="auto">
          <a:xfrm>
            <a:off x="7620000" y="5486400"/>
            <a:ext cx="1066800" cy="533400"/>
          </a:xfrm>
          <a:prstGeom prst="ellipse">
            <a:avLst/>
          </a:prstGeom>
          <a:solidFill>
            <a:srgbClr val="FFFF99"/>
          </a:solidFill>
          <a:ln w="9525">
            <a:solidFill>
              <a:srgbClr val="333300"/>
            </a:solidFill>
            <a:round/>
            <a:headEnd/>
            <a:tailEnd/>
          </a:ln>
          <a:effectLst>
            <a:prstShdw prst="shdw13" dist="53882" dir="13500000">
              <a:schemeClr val="bg2"/>
            </a:prstShdw>
          </a:effec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存在</a:t>
            </a:r>
          </a:p>
        </p:txBody>
      </p:sp>
      <p:sp>
        <p:nvSpPr>
          <p:cNvPr id="68654" name="Line 46"/>
          <p:cNvSpPr>
            <a:spLocks noChangeShapeType="1"/>
          </p:cNvSpPr>
          <p:nvPr/>
        </p:nvSpPr>
        <p:spPr bwMode="auto">
          <a:xfrm>
            <a:off x="47244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5" name="Line 47"/>
          <p:cNvSpPr>
            <a:spLocks noChangeShapeType="1"/>
          </p:cNvSpPr>
          <p:nvPr/>
        </p:nvSpPr>
        <p:spPr bwMode="auto">
          <a:xfrm>
            <a:off x="73914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Text Box 48"/>
          <p:cNvSpPr txBox="1">
            <a:spLocks noChangeArrowheads="1"/>
          </p:cNvSpPr>
          <p:nvPr/>
        </p:nvSpPr>
        <p:spPr bwMode="auto">
          <a:xfrm>
            <a:off x="5029200" y="51816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保护最好的月</a:t>
            </a:r>
          </a:p>
        </p:txBody>
      </p:sp>
      <p:sp>
        <p:nvSpPr>
          <p:cNvPr id="68657" name="Line 49"/>
          <p:cNvSpPr>
            <a:spLocks noChangeShapeType="1"/>
          </p:cNvSpPr>
          <p:nvPr/>
        </p:nvSpPr>
        <p:spPr bwMode="auto">
          <a:xfrm flipH="1">
            <a:off x="4724400" y="5334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50"/>
          <p:cNvSpPr>
            <a:spLocks noChangeShapeType="1"/>
          </p:cNvSpPr>
          <p:nvPr/>
        </p:nvSpPr>
        <p:spPr bwMode="auto">
          <a:xfrm>
            <a:off x="6934200" y="5334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Rectangle 51"/>
          <p:cNvSpPr>
            <a:spLocks noChangeArrowheads="1"/>
          </p:cNvSpPr>
          <p:nvPr/>
        </p:nvSpPr>
        <p:spPr bwMode="auto">
          <a:xfrm>
            <a:off x="8399463" y="4611688"/>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zh-CN" altLang="en-US" sz="1800" b="0">
                <a:latin typeface="Tahoma" panose="020B0604030504040204" pitchFamily="34" charset="0"/>
                <a:ea typeface="宋体" panose="02010600030101010101" pitchFamily="2" charset="-122"/>
              </a:rPr>
              <a:t>......</a:t>
            </a:r>
            <a:endParaRPr lang="zh-CN" altLang="en-US" sz="1800" b="0">
              <a:latin typeface="Arial Black" panose="020B0A04020102020204" pitchFamily="34" charset="0"/>
              <a:ea typeface="宋体" panose="02010600030101010101" pitchFamily="2" charset="-122"/>
            </a:endParaRPr>
          </a:p>
        </p:txBody>
      </p:sp>
    </p:spTree>
  </p:cSld>
  <p:clrMapOvr>
    <a:masterClrMapping/>
  </p:clrMapOvr>
</p:sld>
</file>

<file path=ppt/slides/slide6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
            </a:r>
          </a:p>
        </p:txBody>
      </p:sp>
      <p:graphicFrame>
        <p:nvGraphicFramePr>
          <p:cNvPr id="192556" name="Group 44"/>
          <p:cNvGraphicFramePr>
            <a:graphicFrameLocks noGrp="1"/>
          </p:cNvGraphicFramePr>
          <p:nvPr/>
        </p:nvGraphicFramePr>
        <p:xfrm>
          <a:off x="411163" y="1776413"/>
          <a:ext cx="8497887" cy="3975100"/>
        </p:xfrm>
        <a:graphic>
          <a:graphicData uri="http://schemas.openxmlformats.org/drawingml/2006/table">
            <a:tbl>
              <a:tblPr/>
              <a:tblGrid>
                <a:gridCol w="2854325">
                  <a:extLst>
                    <a:ext uri="{9D8B030D-6E8A-4147-A177-3AD203B41FA5}">
                      <a16:colId xmlns:a16="http://schemas.microsoft.com/office/drawing/2014/main" val="20000"/>
                    </a:ext>
                  </a:extLst>
                </a:gridCol>
                <a:gridCol w="2678112">
                  <a:extLst>
                    <a:ext uri="{9D8B030D-6E8A-4147-A177-3AD203B41FA5}">
                      <a16:colId xmlns:a16="http://schemas.microsoft.com/office/drawing/2014/main" val="20001"/>
                    </a:ext>
                  </a:extLst>
                </a:gridCol>
                <a:gridCol w="2965450">
                  <a:extLst>
                    <a:ext uri="{9D8B030D-6E8A-4147-A177-3AD203B41FA5}">
                      <a16:colId xmlns:a16="http://schemas.microsoft.com/office/drawing/2014/main" val="20002"/>
                    </a:ext>
                  </a:extLst>
                </a:gridCol>
              </a:tblGrid>
              <a:tr h="666750">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一、行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五、行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简单的单位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1238">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100, 000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1, 000, 000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h. 好、不符合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2138">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1, 000, 000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10, 000, 000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双重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04900">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10, 000, 000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20, 000, 000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Black" pitchFamily="34" charset="0"/>
                          <a:ea typeface="宋体" pitchFamily="2" charset="-122"/>
                        </a:rPr>
                        <a:t>必须使用双重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我的发明</a:t>
            </a:r>
          </a:p>
        </p:txBody>
      </p:sp>
      <p:sp>
        <p:nvSpPr>
          <p:cNvPr id="70659" name="Rectangle 3"/>
          <p:cNvSpPr>
            <a:spLocks noGrp="1" noChangeArrowheads="1"/>
          </p:cNvSpPr>
          <p:nvPr>
            <p:ph type="body" idx="1"/>
          </p:nvPr>
        </p:nvSpPr>
        <p:spPr>
          <a:xfrm>
            <a:off x="366713" y="1368425"/>
            <a:ext cx="8458200" cy="4724400"/>
          </a:xfrm>
        </p:spPr>
        <p:txBody>
          <a:bodyPr/>
          <a:lstStyle/>
          <a:p>
            <a:pPr eaLnBrk="1" hangingPunct="1">
              <a:lnSpc>
                <a:spcPct val="130000"/>
              </a:lnSpc>
            </a:pPr>
            <a:r>
              <a:rPr lang="zh-CN" altLang="en-US" sz="2000" smtClean="0">
                <a:ea typeface="宋体" panose="02010600030101010101" pitchFamily="2" charset="-122"/>
              </a:rPr>
              <a:t>在任何地方都是我的事？</a:t>
            </a:r>
          </a:p>
          <a:p>
            <a:pPr lvl="1" eaLnBrk="1" hangingPunct="1">
              <a:lnSpc>
                <a:spcPct val="130000"/>
              </a:lnSpc>
            </a:pPr>
            <a:r>
              <a:rPr lang="zh-CN" altLang="en-US" sz="2000" smtClean="0">
                <a:ea typeface="宋体" panose="02010600030101010101" pitchFamily="2" charset="-122"/>
              </a:rPr>
              <a:t>我的检索速度很慢</a:t>
            </a:r>
          </a:p>
          <a:p>
            <a:pPr eaLnBrk="1" hangingPunct="1">
              <a:lnSpc>
                <a:spcPct val="130000"/>
              </a:lnSpc>
            </a:pPr>
            <a:r>
              <a:rPr lang="zh-CN" altLang="en-US" sz="2000" smtClean="0">
                <a:ea typeface="宋体" panose="02010600030101010101" pitchFamily="2" charset="-122"/>
              </a:rPr>
              <a:t>数据分割是指将数据分散到各自的物理单元里以便能够独立处理,</a:t>
            </a:r>
          </a:p>
          <a:p>
            <a:pPr eaLnBrk="1" hangingPunct="1">
              <a:lnSpc>
                <a:spcPct val="130000"/>
              </a:lnSpc>
            </a:pPr>
            <a:r>
              <a:rPr lang="zh-CN" altLang="en-US" sz="2000" smtClean="0">
                <a:ea typeface="宋体" panose="02010600030101010101" pitchFamily="2" charset="-122"/>
              </a:rPr>
              <a:t>数据分割没有固定的标准, 分割的方法和粒度应当根据实际情况确定</a:t>
            </a:r>
          </a:p>
          <a:p>
            <a:pPr lvl="1" eaLnBrk="1" hangingPunct="1">
              <a:lnSpc>
                <a:spcPct val="130000"/>
              </a:lnSpc>
            </a:pPr>
            <a:r>
              <a:rPr lang="zh-CN" altLang="en-US" sz="2000" smtClean="0">
                <a:ea typeface="宋体" panose="02010600030101010101" pitchFamily="2" charset="-122"/>
              </a:rPr>
              <a:t>常/时、</a:t>
            </a:r>
          </a:p>
          <a:p>
            <a:pPr lvl="1" eaLnBrk="1" hangingPunct="1">
              <a:lnSpc>
                <a:spcPct val="130000"/>
              </a:lnSpc>
            </a:pPr>
            <a:r>
              <a:rPr lang="zh-CN" altLang="en-US" sz="2000" smtClean="0">
                <a:ea typeface="宋体" panose="02010600030101010101" pitchFamily="2" charset="-122"/>
              </a:rPr>
              <a:t>一般按照时间分割数据分布比较均匀, 因此按照时间分割最为常见</a:t>
            </a:r>
          </a:p>
          <a:p>
            <a:pPr lvl="1" eaLnBrk="1" hangingPunct="1">
              <a:lnSpc>
                <a:spcPct val="130000"/>
              </a:lnSpc>
            </a:pPr>
            <a:endParaRPr lang="zh-CN" altLang="en-US" sz="2000" smtClean="0">
              <a:ea typeface="宋体" panose="02010600030101010101" pitchFamily="2" charset="-122"/>
            </a:endParaRPr>
          </a:p>
        </p:txBody>
      </p:sp>
      <p:sp>
        <p:nvSpPr>
          <p:cNvPr id="70660" name="Rectangle 4"/>
          <p:cNvSpPr>
            <a:spLocks noChangeArrowheads="1"/>
          </p:cNvSpPr>
          <p:nvPr/>
        </p:nvSpPr>
        <p:spPr bwMode="auto">
          <a:xfrm>
            <a:off x="1630363" y="4919663"/>
            <a:ext cx="1143000" cy="1495425"/>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中国中国</a:t>
            </a:r>
          </a:p>
          <a:p>
            <a:pPr eaLnBrk="1" hangingPunct="1">
              <a:spcBef>
                <a:spcPct val="0"/>
              </a:spcBef>
            </a:pPr>
            <a:r>
              <a:rPr lang="zh-CN" altLang="en-US" sz="1800" b="0">
                <a:latin typeface="Tahoma" panose="020B0604030504040204" pitchFamily="34" charset="0"/>
                <a:ea typeface="宋体" panose="02010600030101010101" pitchFamily="2" charset="-122"/>
              </a:rPr>
              <a:t>广地区</a:t>
            </a:r>
          </a:p>
          <a:p>
            <a:pPr eaLnBrk="1" hangingPunct="1">
              <a:spcBef>
                <a:spcPct val="0"/>
              </a:spcBef>
            </a:pPr>
            <a:r>
              <a:rPr lang="zh-CN" altLang="en-US" sz="1800" b="0">
                <a:latin typeface="Tahoma" panose="020B0604030504040204" pitchFamily="34" charset="0"/>
                <a:ea typeface="宋体" panose="02010600030101010101" pitchFamily="2" charset="-122"/>
              </a:rPr>
              <a:t>1-1-1-1-</a:t>
            </a:r>
          </a:p>
        </p:txBody>
      </p:sp>
      <p:sp>
        <p:nvSpPr>
          <p:cNvPr id="70661" name="Line 5"/>
          <p:cNvSpPr>
            <a:spLocks noChangeShapeType="1"/>
          </p:cNvSpPr>
          <p:nvPr/>
        </p:nvSpPr>
        <p:spPr bwMode="auto">
          <a:xfrm>
            <a:off x="2773363" y="5757863"/>
            <a:ext cx="1219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2" name="Rectangle 6"/>
          <p:cNvSpPr>
            <a:spLocks noChangeArrowheads="1"/>
          </p:cNvSpPr>
          <p:nvPr/>
        </p:nvSpPr>
        <p:spPr bwMode="auto">
          <a:xfrm>
            <a:off x="4297363" y="4919663"/>
            <a:ext cx="7620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福建</a:t>
            </a:r>
          </a:p>
        </p:txBody>
      </p:sp>
      <p:sp>
        <p:nvSpPr>
          <p:cNvPr id="70663" name="Rectangle 7"/>
          <p:cNvSpPr>
            <a:spLocks noChangeArrowheads="1"/>
          </p:cNvSpPr>
          <p:nvPr/>
        </p:nvSpPr>
        <p:spPr bwMode="auto">
          <a:xfrm>
            <a:off x="5287963" y="4919663"/>
            <a:ext cx="7620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上海</a:t>
            </a:r>
          </a:p>
        </p:txBody>
      </p:sp>
      <p:sp>
        <p:nvSpPr>
          <p:cNvPr id="70664" name="Rectangle 8"/>
          <p:cNvSpPr>
            <a:spLocks noChangeArrowheads="1"/>
          </p:cNvSpPr>
          <p:nvPr/>
        </p:nvSpPr>
        <p:spPr bwMode="auto">
          <a:xfrm>
            <a:off x="4297363" y="5910263"/>
            <a:ext cx="7620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甘肃</a:t>
            </a:r>
          </a:p>
        </p:txBody>
      </p:sp>
      <p:sp>
        <p:nvSpPr>
          <p:cNvPr id="70665" name="Rectangle 9"/>
          <p:cNvSpPr>
            <a:spLocks noChangeArrowheads="1"/>
          </p:cNvSpPr>
          <p:nvPr/>
        </p:nvSpPr>
        <p:spPr bwMode="auto">
          <a:xfrm>
            <a:off x="5287963" y="5910263"/>
            <a:ext cx="762000" cy="4572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江苏</a:t>
            </a:r>
          </a:p>
        </p:txBody>
      </p:sp>
      <p:sp>
        <p:nvSpPr>
          <p:cNvPr id="70666" name="Text Box 10"/>
          <p:cNvSpPr txBox="1">
            <a:spLocks noChangeArrowheads="1"/>
          </p:cNvSpPr>
          <p:nvPr/>
        </p:nvSpPr>
        <p:spPr bwMode="auto">
          <a:xfrm>
            <a:off x="4678363" y="5453063"/>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合理表现分</a:t>
            </a:r>
          </a:p>
        </p:txBody>
      </p:sp>
      <p:sp>
        <p:nvSpPr>
          <p:cNvPr id="71683" name="Rectangle 3"/>
          <p:cNvSpPr>
            <a:spLocks noGrp="1" noChangeArrowheads="1"/>
          </p:cNvSpPr>
          <p:nvPr>
            <p:ph type="body" idx="1"/>
          </p:nvPr>
        </p:nvSpPr>
        <p:spPr>
          <a:xfrm>
            <a:off x="328613" y="1490663"/>
            <a:ext cx="8342312" cy="4724400"/>
          </a:xfrm>
        </p:spPr>
        <p:txBody>
          <a:bodyPr/>
          <a:lstStyle/>
          <a:p>
            <a:pPr eaLnBrk="1" hangingPunct="1">
              <a:lnSpc>
                <a:spcPct val="130000"/>
              </a:lnSpc>
            </a:pPr>
            <a:r>
              <a:rPr lang="zh-CN" altLang="en-US" sz="2400" smtClean="0">
                <a:ea typeface="宋体" panose="02010600030101010101" pitchFamily="2" charset="-122"/>
              </a:rPr>
              <a:t>结果的影响</a:t>
            </a:r>
          </a:p>
          <a:p>
            <a:pPr lvl="1" eaLnBrk="1" hangingPunct="1">
              <a:lnSpc>
                <a:spcPct val="130000"/>
              </a:lnSpc>
            </a:pPr>
            <a:r>
              <a:rPr lang="zh-CN" altLang="en-US" sz="2400" smtClean="0">
                <a:ea typeface="宋体" panose="02010600030101010101" pitchFamily="2" charset="-122"/>
              </a:rPr>
              <a:t>在一张中国的</a:t>
            </a:r>
          </a:p>
          <a:p>
            <a:pPr lvl="1" eaLnBrk="1" hangingPunct="1">
              <a:lnSpc>
                <a:spcPct val="130000"/>
              </a:lnSpc>
            </a:pPr>
            <a:r>
              <a:rPr lang="zh-CN" altLang="en-US" sz="2400" smtClean="0">
                <a:ea typeface="宋体" panose="02010600030101010101" pitchFamily="2" charset="-122"/>
              </a:rPr>
              <a:t>放在张字影里的。</a:t>
            </a:r>
          </a:p>
          <a:p>
            <a:pPr lvl="1" eaLnBrk="1" hangingPunct="1">
              <a:lnSpc>
                <a:spcPct val="130000"/>
              </a:lnSpc>
            </a:pPr>
            <a:endParaRPr lang="zh-CN" altLang="en-US" sz="2400" smtClean="0">
              <a:ea typeface="宋体" panose="02010600030101010101" pitchFamily="2" charset="-122"/>
            </a:endParaRPr>
          </a:p>
          <a:p>
            <a:pPr eaLnBrk="1" hangingPunct="1">
              <a:lnSpc>
                <a:spcPct val="130000"/>
              </a:lnSpc>
            </a:pPr>
            <a:r>
              <a:rPr lang="zh-CN" altLang="en-US" sz="2400" smtClean="0">
                <a:ea typeface="宋体" panose="02010600030101010101" pitchFamily="2" charset="-122"/>
              </a:rPr>
              <a:t>就在</a:t>
            </a:r>
          </a:p>
          <a:p>
            <a:pPr lvl="1" eaLnBrk="1" hangingPunct="1">
              <a:lnSpc>
                <a:spcPct val="130000"/>
              </a:lnSpc>
            </a:pPr>
            <a:r>
              <a:rPr lang="zh-CN" altLang="en-US" sz="2400" smtClean="0">
                <a:ea typeface="宋体" panose="02010600030101010101" pitchFamily="2" charset="-122"/>
              </a:rPr>
              <a:t>按下的分</a:t>
            </a:r>
          </a:p>
          <a:p>
            <a:pPr lvl="1" eaLnBrk="1" hangingPunct="1">
              <a:lnSpc>
                <a:spcPct val="130000"/>
              </a:lnSpc>
            </a:pPr>
            <a:r>
              <a:rPr lang="zh-CN" altLang="en-US" sz="2400" smtClean="0">
                <a:ea typeface="宋体" panose="02010600030101010101" pitchFamily="2" charset="-122"/>
              </a:rPr>
              <a:t>按</a:t>
            </a:r>
            <a:r>
              <a:rPr lang="en-US" altLang="zh-CN" sz="2400" smtClean="0">
                <a:ea typeface="宋体" panose="02010600030101010101" pitchFamily="2" charset="-122"/>
              </a:rPr>
              <a:t>(</a:t>
            </a:r>
            <a:r>
              <a:rPr lang="zh-CN" altLang="en-US" sz="2400" smtClean="0">
                <a:ea typeface="宋体" panose="02010600030101010101" pitchFamily="2" charset="-122"/>
              </a:rPr>
              <a:t>政策</a:t>
            </a:r>
            <a:r>
              <a:rPr lang="en-US" altLang="zh-CN" sz="2400" smtClean="0">
                <a:ea typeface="宋体" panose="02010600030101010101" pitchFamily="2" charset="-122"/>
              </a:rPr>
              <a:t>)</a:t>
            </a:r>
          </a:p>
        </p:txBody>
      </p:sp>
    </p:spTree>
  </p:cSld>
  <p:clrMapOvr>
    <a:masterClrMapping/>
  </p:clrMapOvr>
</p:sld>
</file>

<file path=ppt/slides/slide6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按 "之到</a:t>
            </a:r>
          </a:p>
        </p:txBody>
      </p:sp>
      <p:sp>
        <p:nvSpPr>
          <p:cNvPr id="72707" name="Rectangle 3"/>
          <p:cNvSpPr>
            <a:spLocks noChangeArrowheads="1"/>
          </p:cNvSpPr>
          <p:nvPr/>
        </p:nvSpPr>
        <p:spPr bwMode="auto">
          <a:xfrm>
            <a:off x="457200" y="2438400"/>
            <a:ext cx="1828800" cy="38100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zh-CN" altLang="en-US" sz="1800" b="0">
                <a:latin typeface="Tahoma" panose="020B0604030504040204" pitchFamily="34" charset="0"/>
                <a:ea typeface="宋体" panose="02010600030101010101" pitchFamily="2" charset="-122"/>
              </a:rPr>
              <a:t>商工</a:t>
            </a:r>
            <a:r>
              <a:rPr lang="en-US" altLang="zh-CN" sz="1800" b="0">
                <a:latin typeface="Tahoma" panose="020B0604030504040204" pitchFamily="34" charset="0"/>
                <a:ea typeface="宋体" panose="02010600030101010101" pitchFamily="2" charset="-122"/>
              </a:rPr>
              <a:t>Id</a:t>
            </a:r>
          </a:p>
          <a:p>
            <a:pPr algn="l" eaLnBrk="1" hangingPunct="1">
              <a:spcBef>
                <a:spcPct val="0"/>
              </a:spcBef>
            </a:pPr>
            <a:r>
              <a:rPr lang="zh-CN" altLang="en-US" sz="1800" b="0">
                <a:latin typeface="Tahoma" panose="020B0604030504040204" pitchFamily="34" charset="0"/>
                <a:ea typeface="宋体" panose="02010600030101010101" pitchFamily="2" charset="-122"/>
              </a:rPr>
              <a:t>我的工作</a:t>
            </a:r>
          </a:p>
          <a:p>
            <a:pPr algn="l" eaLnBrk="1" hangingPunct="1">
              <a:spcBef>
                <a:spcPct val="0"/>
              </a:spcBef>
            </a:pPr>
            <a:r>
              <a:rPr lang="zh-CN" altLang="en-US" sz="1800" b="0">
                <a:latin typeface="Tahoma" panose="020B0604030504040204" pitchFamily="34" charset="0"/>
                <a:ea typeface="宋体" panose="02010600030101010101" pitchFamily="2" charset="-122"/>
              </a:rPr>
              <a:t>产品名称</a:t>
            </a:r>
          </a:p>
          <a:p>
            <a:pPr algn="l" eaLnBrk="1" hangingPunct="1">
              <a:spcBef>
                <a:spcPct val="0"/>
              </a:spcBef>
            </a:pPr>
            <a:r>
              <a:rPr lang="zh-CN" altLang="en-US" sz="1800" b="0">
                <a:latin typeface="Tahoma" panose="020B0604030504040204" pitchFamily="34" charset="0"/>
                <a:ea typeface="宋体" panose="02010600030101010101" pitchFamily="2" charset="-122"/>
              </a:rPr>
              <a:t>商品类型</a:t>
            </a:r>
          </a:p>
          <a:p>
            <a:pPr algn="l" eaLnBrk="1" hangingPunct="1">
              <a:spcBef>
                <a:spcPct val="0"/>
              </a:spcBef>
            </a:pPr>
            <a:r>
              <a:rPr lang="zh-CN" altLang="en-US" sz="1800" b="0">
                <a:latin typeface="Tahoma" panose="020B0604030504040204" pitchFamily="34" charset="0"/>
                <a:ea typeface="宋体" panose="02010600030101010101" pitchFamily="2" charset="-122"/>
              </a:rPr>
              <a:t>产品信息</a:t>
            </a:r>
          </a:p>
          <a:p>
            <a:pPr algn="l" eaLnBrk="1" hangingPunct="1">
              <a:spcBef>
                <a:spcPct val="0"/>
              </a:spcBef>
            </a:pPr>
            <a:r>
              <a:rPr lang="zh-CN" altLang="en-US" sz="1800" b="0">
                <a:latin typeface="Tahoma" panose="020B0604030504040204" pitchFamily="34" charset="0"/>
                <a:ea typeface="宋体" panose="02010600030101010101" pitchFamily="2" charset="-122"/>
              </a:rPr>
              <a:t>产品</a:t>
            </a:r>
          </a:p>
          <a:p>
            <a:pPr algn="l" eaLnBrk="1" hangingPunct="1">
              <a:spcBef>
                <a:spcPct val="0"/>
              </a:spcBef>
            </a:pPr>
            <a:r>
              <a:rPr lang="zh-CN" altLang="en-US" sz="1800" b="0">
                <a:latin typeface="Tahoma" panose="020B0604030504040204" pitchFamily="34" charset="0"/>
                <a:ea typeface="宋体" panose="02010600030101010101" pitchFamily="2" charset="-122"/>
              </a:rPr>
              <a:t>请使用本</a:t>
            </a:r>
          </a:p>
          <a:p>
            <a:pPr algn="l" eaLnBrk="1" hangingPunct="1">
              <a:spcBef>
                <a:spcPct val="0"/>
              </a:spcBef>
            </a:pPr>
            <a:r>
              <a:rPr lang="zh-CN" altLang="en-US" sz="1800" b="0">
                <a:latin typeface="Tahoma" panose="020B0604030504040204" pitchFamily="34" charset="0"/>
                <a:ea typeface="宋体" panose="02010600030101010101" pitchFamily="2" charset="-122"/>
              </a:rPr>
              <a:t>最后-------------------</a:t>
            </a:r>
          </a:p>
          <a:p>
            <a:pPr algn="l" eaLnBrk="1" hangingPunct="1">
              <a:spcBef>
                <a:spcPct val="0"/>
              </a:spcBef>
            </a:pPr>
            <a:r>
              <a:rPr lang="zh-CN" altLang="en-US" sz="1800" b="0">
                <a:latin typeface="Tahoma" panose="020B0604030504040204" pitchFamily="34" charset="0"/>
                <a:ea typeface="宋体" panose="02010600030101010101" pitchFamily="2" charset="-122"/>
              </a:rPr>
              <a:t>后置</a:t>
            </a:r>
          </a:p>
          <a:p>
            <a:pPr algn="l" eaLnBrk="1" hangingPunct="1">
              <a:spcBef>
                <a:spcPct val="0"/>
              </a:spcBef>
            </a:pPr>
            <a:r>
              <a:rPr lang="zh-CN" altLang="en-US" sz="1800" b="0">
                <a:latin typeface="Tahoma" panose="020B0604030504040204" pitchFamily="34" charset="0"/>
                <a:ea typeface="宋体" panose="02010600030101010101" pitchFamily="2" charset="-122"/>
              </a:rPr>
              <a:t>生本</a:t>
            </a:r>
          </a:p>
          <a:p>
            <a:pPr algn="l" eaLnBrk="1" hangingPunct="1">
              <a:spcBef>
                <a:spcPct val="0"/>
              </a:spcBef>
            </a:pPr>
            <a:endParaRPr lang="zh-CN" altLang="en-US" sz="1800" b="0">
              <a:latin typeface="Tahoma" panose="020B0604030504040204" pitchFamily="34" charset="0"/>
              <a:ea typeface="宋体" panose="02010600030101010101" pitchFamily="2" charset="-122"/>
            </a:endParaRPr>
          </a:p>
          <a:p>
            <a:pPr algn="l" eaLnBrk="1" hangingPunct="1">
              <a:spcBef>
                <a:spcPct val="0"/>
              </a:spcBef>
            </a:pPr>
            <a:endParaRPr lang="zh-CN" altLang="en-US" sz="1800" b="0">
              <a:latin typeface="Tahoma" panose="020B0604030504040204" pitchFamily="34" charset="0"/>
              <a:ea typeface="宋体" panose="02010600030101010101" pitchFamily="2" charset="-122"/>
            </a:endParaRPr>
          </a:p>
          <a:p>
            <a:pPr algn="l" eaLnBrk="1" hangingPunct="1">
              <a:spcBef>
                <a:spcPct val="0"/>
              </a:spcBef>
            </a:pPr>
            <a:endParaRPr lang="zh-CN" altLang="en-US" sz="1800" b="0">
              <a:latin typeface="Tahoma" panose="020B0604030504040204" pitchFamily="34" charset="0"/>
              <a:ea typeface="宋体" panose="02010600030101010101" pitchFamily="2" charset="-122"/>
            </a:endParaRPr>
          </a:p>
        </p:txBody>
      </p:sp>
      <p:sp>
        <p:nvSpPr>
          <p:cNvPr id="72708" name="Line 4"/>
          <p:cNvSpPr>
            <a:spLocks noChangeShapeType="1"/>
          </p:cNvSpPr>
          <p:nvPr/>
        </p:nvSpPr>
        <p:spPr bwMode="auto">
          <a:xfrm>
            <a:off x="1295400" y="2057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09" name="Line 5"/>
          <p:cNvSpPr>
            <a:spLocks noChangeShapeType="1"/>
          </p:cNvSpPr>
          <p:nvPr/>
        </p:nvSpPr>
        <p:spPr bwMode="auto">
          <a:xfrm>
            <a:off x="1295400" y="2057400"/>
            <a:ext cx="609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0" name="Rectangle 6"/>
          <p:cNvSpPr>
            <a:spLocks noChangeArrowheads="1"/>
          </p:cNvSpPr>
          <p:nvPr/>
        </p:nvSpPr>
        <p:spPr bwMode="auto">
          <a:xfrm>
            <a:off x="2438400" y="2438400"/>
            <a:ext cx="1828800" cy="20574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zh-CN" altLang="en-US" sz="1800" b="0">
                <a:latin typeface="Tahoma" panose="020B0604030504040204" pitchFamily="34" charset="0"/>
                <a:ea typeface="宋体" panose="02010600030101010101" pitchFamily="2" charset="-122"/>
              </a:rPr>
              <a:t>商工</a:t>
            </a:r>
            <a:r>
              <a:rPr lang="en-US" altLang="zh-CN" sz="1800" b="0">
                <a:latin typeface="Tahoma" panose="020B0604030504040204" pitchFamily="34" charset="0"/>
                <a:ea typeface="宋体" panose="02010600030101010101" pitchFamily="2" charset="-122"/>
              </a:rPr>
              <a:t>Id</a:t>
            </a:r>
            <a:endParaRPr lang="zh-CN" altLang="en-US" sz="1800" b="0">
              <a:latin typeface="Tahoma" panose="020B0604030504040204" pitchFamily="34" charset="0"/>
              <a:ea typeface="宋体" panose="02010600030101010101" pitchFamily="2" charset="-122"/>
            </a:endParaRPr>
          </a:p>
          <a:p>
            <a:pPr algn="l" eaLnBrk="1" hangingPunct="1">
              <a:spcBef>
                <a:spcPct val="0"/>
              </a:spcBef>
            </a:pPr>
            <a:r>
              <a:rPr lang="zh-CN" altLang="en-US" sz="1800" b="0">
                <a:latin typeface="Tahoma" panose="020B0604030504040204" pitchFamily="34" charset="0"/>
                <a:ea typeface="宋体" panose="02010600030101010101" pitchFamily="2" charset="-122"/>
              </a:rPr>
              <a:t>产品名称</a:t>
            </a:r>
          </a:p>
          <a:p>
            <a:pPr algn="l" eaLnBrk="1" hangingPunct="1">
              <a:spcBef>
                <a:spcPct val="0"/>
              </a:spcBef>
            </a:pPr>
            <a:r>
              <a:rPr lang="zh-CN" altLang="en-US" sz="1800" b="0">
                <a:latin typeface="Tahoma" panose="020B0604030504040204" pitchFamily="34" charset="0"/>
                <a:ea typeface="宋体" panose="02010600030101010101" pitchFamily="2" charset="-122"/>
              </a:rPr>
              <a:t>商品类型</a:t>
            </a:r>
          </a:p>
          <a:p>
            <a:pPr algn="l" eaLnBrk="1" hangingPunct="1">
              <a:spcBef>
                <a:spcPct val="0"/>
              </a:spcBef>
            </a:pPr>
            <a:r>
              <a:rPr lang="zh-CN" altLang="en-US" sz="1800" b="0">
                <a:latin typeface="Tahoma" panose="020B0604030504040204" pitchFamily="34" charset="0"/>
                <a:ea typeface="宋体" panose="02010600030101010101" pitchFamily="2" charset="-122"/>
              </a:rPr>
              <a:t>产品信息</a:t>
            </a:r>
          </a:p>
          <a:p>
            <a:pPr algn="l" eaLnBrk="1" hangingPunct="1">
              <a:spcBef>
                <a:spcPct val="0"/>
              </a:spcBef>
            </a:pPr>
            <a:r>
              <a:rPr lang="zh-CN" altLang="en-US" sz="1800" b="0">
                <a:latin typeface="Tahoma" panose="020B0604030504040204" pitchFamily="34" charset="0"/>
                <a:ea typeface="宋体" panose="02010600030101010101" pitchFamily="2" charset="-122"/>
              </a:rPr>
              <a:t>产品</a:t>
            </a:r>
          </a:p>
          <a:p>
            <a:pPr algn="l" eaLnBrk="1" hangingPunct="1">
              <a:spcBef>
                <a:spcPct val="0"/>
              </a:spcBef>
            </a:pPr>
            <a:endParaRPr lang="zh-CN" altLang="en-US" sz="1800" b="0">
              <a:latin typeface="Tahoma" panose="020B0604030504040204" pitchFamily="34" charset="0"/>
              <a:ea typeface="宋体" panose="02010600030101010101" pitchFamily="2" charset="-122"/>
            </a:endParaRPr>
          </a:p>
          <a:p>
            <a:pPr algn="l" eaLnBrk="1" hangingPunct="1">
              <a:spcBef>
                <a:spcPct val="0"/>
              </a:spcBef>
            </a:pPr>
            <a:endParaRPr lang="zh-CN" altLang="en-US" sz="1800" b="0">
              <a:latin typeface="Tahoma" panose="020B0604030504040204" pitchFamily="34" charset="0"/>
              <a:ea typeface="宋体" panose="02010600030101010101" pitchFamily="2" charset="-122"/>
            </a:endParaRPr>
          </a:p>
        </p:txBody>
      </p:sp>
      <p:sp>
        <p:nvSpPr>
          <p:cNvPr id="72711" name="Rectangle 7"/>
          <p:cNvSpPr>
            <a:spLocks noChangeArrowheads="1"/>
          </p:cNvSpPr>
          <p:nvPr/>
        </p:nvSpPr>
        <p:spPr bwMode="auto">
          <a:xfrm>
            <a:off x="4495800" y="2438400"/>
            <a:ext cx="1828800" cy="9906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zh-CN" altLang="en-US" sz="1800" b="0">
                <a:latin typeface="Tahoma" panose="020B0604030504040204" pitchFamily="34" charset="0"/>
                <a:ea typeface="宋体" panose="02010600030101010101" pitchFamily="2" charset="-122"/>
              </a:rPr>
              <a:t>商工</a:t>
            </a:r>
            <a:r>
              <a:rPr lang="en-US" altLang="zh-CN" sz="1800" b="0">
                <a:latin typeface="Tahoma" panose="020B0604030504040204" pitchFamily="34" charset="0"/>
                <a:ea typeface="宋体" panose="02010600030101010101" pitchFamily="2" charset="-122"/>
              </a:rPr>
              <a:t>Id</a:t>
            </a:r>
          </a:p>
          <a:p>
            <a:pPr algn="l" eaLnBrk="1" hangingPunct="1">
              <a:spcBef>
                <a:spcPct val="0"/>
              </a:spcBef>
            </a:pPr>
            <a:r>
              <a:rPr lang="zh-CN" altLang="en-US" sz="1800" b="0">
                <a:latin typeface="Tahoma" panose="020B0604030504040204" pitchFamily="34" charset="0"/>
                <a:ea typeface="宋体" panose="02010600030101010101" pitchFamily="2" charset="-122"/>
              </a:rPr>
              <a:t>请使用本</a:t>
            </a:r>
          </a:p>
          <a:p>
            <a:pPr algn="l" eaLnBrk="1" hangingPunct="1">
              <a:spcBef>
                <a:spcPct val="0"/>
              </a:spcBef>
            </a:pPr>
            <a:r>
              <a:rPr lang="zh-CN" altLang="en-US" sz="1800" b="0">
                <a:latin typeface="Tahoma" panose="020B0604030504040204" pitchFamily="34" charset="0"/>
                <a:ea typeface="宋体" panose="02010600030101010101" pitchFamily="2" charset="-122"/>
              </a:rPr>
              <a:t>生本</a:t>
            </a:r>
          </a:p>
        </p:txBody>
      </p:sp>
      <p:sp>
        <p:nvSpPr>
          <p:cNvPr id="72712" name="Rectangle 8"/>
          <p:cNvSpPr>
            <a:spLocks noChangeArrowheads="1"/>
          </p:cNvSpPr>
          <p:nvPr/>
        </p:nvSpPr>
        <p:spPr bwMode="auto">
          <a:xfrm>
            <a:off x="6553200" y="2438400"/>
            <a:ext cx="1828800" cy="1752600"/>
          </a:xfrm>
          <a:prstGeom prst="rect">
            <a:avLst/>
          </a:prstGeom>
          <a:solidFill>
            <a:srgbClr val="FFFF99"/>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zh-CN" altLang="en-US" sz="1800" b="0">
                <a:latin typeface="Tahoma" panose="020B0604030504040204" pitchFamily="34" charset="0"/>
                <a:ea typeface="宋体" panose="02010600030101010101" pitchFamily="2" charset="-122"/>
              </a:rPr>
              <a:t>商工</a:t>
            </a:r>
            <a:r>
              <a:rPr lang="en-US" altLang="zh-CN" sz="1800" b="0">
                <a:latin typeface="Tahoma" panose="020B0604030504040204" pitchFamily="34" charset="0"/>
                <a:ea typeface="宋体" panose="02010600030101010101" pitchFamily="2" charset="-122"/>
              </a:rPr>
              <a:t>Id</a:t>
            </a:r>
          </a:p>
          <a:p>
            <a:pPr algn="l" eaLnBrk="1" hangingPunct="1">
              <a:spcBef>
                <a:spcPct val="0"/>
              </a:spcBef>
            </a:pPr>
            <a:r>
              <a:rPr lang="zh-CN" altLang="en-US" sz="1800" b="0">
                <a:latin typeface="Tahoma" panose="020B0604030504040204" pitchFamily="34" charset="0"/>
                <a:ea typeface="宋体" panose="02010600030101010101" pitchFamily="2" charset="-122"/>
              </a:rPr>
              <a:t>我的工作</a:t>
            </a:r>
          </a:p>
          <a:p>
            <a:pPr algn="l" eaLnBrk="1" hangingPunct="1">
              <a:spcBef>
                <a:spcPct val="0"/>
              </a:spcBef>
            </a:pPr>
            <a:r>
              <a:rPr lang="zh-CN" altLang="en-US" sz="1800" b="0">
                <a:latin typeface="Tahoma" panose="020B0604030504040204" pitchFamily="34" charset="0"/>
                <a:ea typeface="宋体" panose="02010600030101010101" pitchFamily="2" charset="-122"/>
              </a:rPr>
              <a:t>最后-------------------</a:t>
            </a:r>
          </a:p>
          <a:p>
            <a:pPr algn="l" eaLnBrk="1" hangingPunct="1">
              <a:spcBef>
                <a:spcPct val="0"/>
              </a:spcBef>
            </a:pPr>
            <a:r>
              <a:rPr lang="zh-CN" altLang="en-US" sz="1800" b="0">
                <a:latin typeface="Tahoma" panose="020B0604030504040204" pitchFamily="34" charset="0"/>
                <a:ea typeface="宋体" panose="02010600030101010101" pitchFamily="2" charset="-122"/>
              </a:rPr>
              <a:t>后置</a:t>
            </a:r>
          </a:p>
          <a:p>
            <a:pPr algn="l" eaLnBrk="1" hangingPunct="1">
              <a:spcBef>
                <a:spcPct val="0"/>
              </a:spcBef>
            </a:pPr>
            <a:endParaRPr lang="zh-CN" altLang="en-US" sz="1800" b="0">
              <a:latin typeface="Tahoma" panose="020B0604030504040204" pitchFamily="34" charset="0"/>
              <a:ea typeface="宋体" panose="02010600030101010101" pitchFamily="2" charset="-122"/>
            </a:endParaRPr>
          </a:p>
          <a:p>
            <a:pPr algn="l" eaLnBrk="1" hangingPunct="1">
              <a:spcBef>
                <a:spcPct val="0"/>
              </a:spcBef>
            </a:pPr>
            <a:endParaRPr lang="zh-CN" altLang="en-US" sz="1800" b="0">
              <a:latin typeface="Tahoma" panose="020B0604030504040204" pitchFamily="34" charset="0"/>
              <a:ea typeface="宋体" panose="02010600030101010101" pitchFamily="2" charset="-122"/>
            </a:endParaRPr>
          </a:p>
        </p:txBody>
      </p:sp>
      <p:sp>
        <p:nvSpPr>
          <p:cNvPr id="72713" name="Line 9"/>
          <p:cNvSpPr>
            <a:spLocks noChangeShapeType="1"/>
          </p:cNvSpPr>
          <p:nvPr/>
        </p:nvSpPr>
        <p:spPr bwMode="auto">
          <a:xfrm>
            <a:off x="7391400" y="2057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10"/>
          <p:cNvSpPr>
            <a:spLocks noChangeShapeType="1"/>
          </p:cNvSpPr>
          <p:nvPr/>
        </p:nvSpPr>
        <p:spPr bwMode="auto">
          <a:xfrm>
            <a:off x="3276600" y="2057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5" name="Line 11"/>
          <p:cNvSpPr>
            <a:spLocks noChangeShapeType="1"/>
          </p:cNvSpPr>
          <p:nvPr/>
        </p:nvSpPr>
        <p:spPr bwMode="auto">
          <a:xfrm>
            <a:off x="5257800" y="2057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6" name="Text Box 12"/>
          <p:cNvSpPr txBox="1">
            <a:spLocks noChangeArrowheads="1"/>
          </p:cNvSpPr>
          <p:nvPr/>
        </p:nvSpPr>
        <p:spPr bwMode="auto">
          <a:xfrm>
            <a:off x="2286000" y="15240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不到</a:t>
            </a:r>
          </a:p>
        </p:txBody>
      </p:sp>
      <p:sp>
        <p:nvSpPr>
          <p:cNvPr id="72717" name="Text Box 13"/>
          <p:cNvSpPr txBox="1">
            <a:spLocks noChangeArrowheads="1"/>
          </p:cNvSpPr>
          <p:nvPr/>
        </p:nvSpPr>
        <p:spPr bwMode="auto">
          <a:xfrm>
            <a:off x="4419600" y="15240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被文件所做的</a:t>
            </a:r>
          </a:p>
        </p:txBody>
      </p:sp>
      <p:sp>
        <p:nvSpPr>
          <p:cNvPr id="72718" name="Text Box 14"/>
          <p:cNvSpPr txBox="1">
            <a:spLocks noChangeArrowheads="1"/>
          </p:cNvSpPr>
          <p:nvPr/>
        </p:nvSpPr>
        <p:spPr bwMode="auto">
          <a:xfrm>
            <a:off x="6553200" y="15240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a:t>
            </a:r>
          </a:p>
        </p:txBody>
      </p:sp>
      <p:sp>
        <p:nvSpPr>
          <p:cNvPr id="72719" name="Text Box 15"/>
          <p:cNvSpPr txBox="1">
            <a:spLocks noChangeArrowheads="1"/>
          </p:cNvSpPr>
          <p:nvPr/>
        </p:nvSpPr>
        <p:spPr bwMode="auto">
          <a:xfrm>
            <a:off x="2552700" y="5410200"/>
            <a:ext cx="544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空博</a:t>
            </a:r>
          </a:p>
        </p:txBody>
      </p:sp>
      <p:sp>
        <p:nvSpPr>
          <p:cNvPr id="72720" name="Text Box 16"/>
          <p:cNvSpPr txBox="1">
            <a:spLocks noChangeArrowheads="1"/>
          </p:cNvSpPr>
          <p:nvPr/>
        </p:nvSpPr>
        <p:spPr bwMode="auto">
          <a:xfrm>
            <a:off x="774700" y="15160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原</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哪儿</a:t>
            </a:r>
          </a:p>
        </p:txBody>
      </p:sp>
      <p:sp>
        <p:nvSpPr>
          <p:cNvPr id="73731" name="Rectangle 3"/>
          <p:cNvSpPr>
            <a:spLocks noGrp="1" noChangeArrowheads="1"/>
          </p:cNvSpPr>
          <p:nvPr>
            <p:ph type="body" idx="1"/>
          </p:nvPr>
        </p:nvSpPr>
        <p:spPr>
          <a:xfrm>
            <a:off x="685800" y="1676400"/>
            <a:ext cx="8077200" cy="4800600"/>
          </a:xfrm>
        </p:spPr>
        <p:txBody>
          <a:bodyPr/>
          <a:lstStyle/>
          <a:p>
            <a:pPr eaLnBrk="1" hangingPunct="1"/>
            <a:r>
              <a:rPr lang="zh-CN" altLang="en-US" smtClean="0">
                <a:ea typeface="宋体" panose="02010600030101010101" pitchFamily="2" charset="-122"/>
              </a:rPr>
              <a:t>在... 我不. 我不.. 我不... 我不. 我..... 不.. 我不. 我... 我不. 我... 我不. 我.. 我不. 我... 我不. 我.. 我不. 我不. 我... 不.. 我.............。</a:t>
            </a:r>
          </a:p>
          <a:p>
            <a:pPr lvl="1" eaLnBrk="1" hangingPunct="1"/>
            <a:r>
              <a:rPr lang="zh-CN" altLang="en-US" smtClean="0">
                <a:ea typeface="宋体" panose="02010600030101010101" pitchFamily="2" charset="-122"/>
              </a:rPr>
              <a:t>-</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接收人</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常段</a:t>
            </a:r>
          </a:p>
          <a:p>
            <a:pPr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导出数据本身是冗余的, 但要增加</a:t>
            </a:r>
          </a:p>
          <a:p>
            <a:pPr lvl="1" eaLnBrk="1" hangingPunct="1"/>
            <a:r>
              <a:rPr lang="zh-CN" altLang="en-US" smtClean="0">
                <a:ea typeface="宋体" panose="02010600030101010101" pitchFamily="2" charset="-122"/>
              </a:rPr>
              <a:t>在按月的情况下,</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平平的价格</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总路</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总量</a:t>
            </a:r>
            <a:r>
              <a:rPr lang="zh-CN" altLang="en-US" smtClean="0">
                <a:latin typeface="Tahoma" panose="020B0604030504040204" pitchFamily="34" charset="0"/>
                <a:ea typeface="宋体" panose="02010600030101010101" pitchFamily="2" charset="-122"/>
              </a:rPr>
              <a:t>"</a:t>
            </a:r>
            <a:r>
              <a:rPr lang="zh-CN" altLang="en-US" smtClean="0">
                <a:ea typeface="宋体" panose="02010600030101010101" pitchFamily="2" charset="-122"/>
              </a:rPr>
              <a:t>等字</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元数据</a:t>
            </a:r>
            <a:endParaRPr lang="zh-CN" altLang="en-US" sz="3200" b="1" smtClean="0">
              <a:ea typeface="宋体" panose="02010600030101010101" pitchFamily="2" charset="-122"/>
            </a:endParaRPr>
          </a:p>
        </p:txBody>
      </p:sp>
      <p:sp>
        <p:nvSpPr>
          <p:cNvPr id="74755" name="Rectangle 3"/>
          <p:cNvSpPr>
            <a:spLocks noGrp="1" noChangeArrowheads="1"/>
          </p:cNvSpPr>
          <p:nvPr>
            <p:ph type="body" idx="1"/>
          </p:nvPr>
        </p:nvSpPr>
        <p:spPr>
          <a:xfrm>
            <a:off x="347663" y="1446213"/>
            <a:ext cx="8297862" cy="4495800"/>
          </a:xfrm>
        </p:spPr>
        <p:txBody>
          <a:bodyPr/>
          <a:lstStyle/>
          <a:p>
            <a:pPr eaLnBrk="1" hangingPunct="1">
              <a:lnSpc>
                <a:spcPct val="100000"/>
              </a:lnSpc>
            </a:pPr>
            <a:r>
              <a:rPr lang="en-US" altLang="zh-CN" smtClean="0">
                <a:ea typeface="宋体" panose="02010600030101010101" pitchFamily="2" charset="-122"/>
              </a:rPr>
              <a:t>什么是元数据？</a:t>
            </a:r>
          </a:p>
          <a:p>
            <a:pPr eaLnBrk="1" hangingPunct="1">
              <a:lnSpc>
                <a:spcPct val="100000"/>
              </a:lnSpc>
              <a:buFontTx/>
              <a:buNone/>
            </a:pPr>
            <a:r>
              <a:rPr lang="en-US" altLang="zh-CN" smtClean="0">
                <a:ea typeface="宋体" panose="02010600030101010101" pitchFamily="2" charset="-122"/>
              </a:rPr>
              <a:t>元数据是描述数据的数据</a:t>
            </a:r>
          </a:p>
          <a:p>
            <a:pPr eaLnBrk="1" hangingPunct="1">
              <a:lnSpc>
                <a:spcPct val="100000"/>
              </a:lnSpc>
            </a:pPr>
            <a:endParaRPr lang="zh-CN" altLang="en-US" smtClean="0">
              <a:ea typeface="宋体" panose="02010600030101010101" pitchFamily="2" charset="-122"/>
            </a:endParaRPr>
          </a:p>
          <a:p>
            <a:pPr eaLnBrk="1" hangingPunct="1">
              <a:lnSpc>
                <a:spcPct val="100000"/>
              </a:lnSpc>
            </a:pPr>
            <a:r>
              <a:rPr lang="en-US" altLang="zh-CN" smtClean="0">
                <a:ea typeface="宋体" panose="02010600030101010101" pitchFamily="2" charset="-122"/>
              </a:rPr>
              <a:t>在数据仓库中, 有几个数据级别:</a:t>
            </a:r>
          </a:p>
          <a:p>
            <a:pPr lvl="1" eaLnBrk="1" hangingPunct="1">
              <a:lnSpc>
                <a:spcPct val="100000"/>
              </a:lnSpc>
            </a:pPr>
            <a:r>
              <a:rPr lang="en-US" altLang="zh-CN" smtClean="0">
                <a:ea typeface="宋体" panose="02010600030101010101" pitchFamily="2" charset="-122"/>
              </a:rPr>
              <a:t>元数据</a:t>
            </a:r>
          </a:p>
          <a:p>
            <a:pPr lvl="1" eaLnBrk="1" hangingPunct="1">
              <a:lnSpc>
                <a:spcPct val="100000"/>
              </a:lnSpc>
            </a:pPr>
            <a:r>
              <a:rPr lang="en-US" altLang="zh-CN" smtClean="0">
                <a:ea typeface="宋体" panose="02010600030101010101" pitchFamily="2" charset="-122"/>
              </a:rPr>
              <a:t>当前详细数据</a:t>
            </a:r>
          </a:p>
          <a:p>
            <a:pPr lvl="1" eaLnBrk="1" hangingPunct="1">
              <a:lnSpc>
                <a:spcPct val="100000"/>
              </a:lnSpc>
            </a:pPr>
            <a:r>
              <a:rPr lang="en-US" altLang="zh-CN" smtClean="0">
                <a:ea typeface="宋体" panose="02010600030101010101" pitchFamily="2" charset="-122"/>
              </a:rPr>
              <a:t>较旧的详细数据</a:t>
            </a:r>
          </a:p>
          <a:p>
            <a:pPr lvl="1" eaLnBrk="1" hangingPunct="1">
              <a:lnSpc>
                <a:spcPct val="100000"/>
              </a:lnSpc>
            </a:pPr>
            <a:r>
              <a:rPr lang="en-US" altLang="zh-CN" smtClean="0">
                <a:ea typeface="宋体" panose="02010600030101010101" pitchFamily="2" charset="-122"/>
              </a:rPr>
              <a:t>轻松汇总的数据</a:t>
            </a:r>
          </a:p>
          <a:p>
            <a:pPr lvl="1" eaLnBrk="1" hangingPunct="1">
              <a:lnSpc>
                <a:spcPct val="100000"/>
              </a:lnSpc>
            </a:pPr>
            <a:r>
              <a:rPr lang="en-US" altLang="zh-CN" smtClean="0">
                <a:ea typeface="宋体" panose="02010600030101010101" pitchFamily="2" charset="-122"/>
              </a:rPr>
              <a:t>汇总程度较高的数据</a:t>
            </a:r>
          </a:p>
          <a:p>
            <a:pPr eaLnBrk="1" hangingPunct="1">
              <a:lnSpc>
                <a:spcPct val="100000"/>
              </a:lnSpc>
            </a:pPr>
            <a:endParaRPr lang="en-US" altLang="zh-CN" smtClean="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lIns="92075" tIns="46038" rIns="92075" bIns="46038"/>
          <a:lstStyle/>
          <a:p>
            <a:pPr eaLnBrk="1" hangingPunct="1"/>
            <a:r>
              <a:rPr lang="en-US" altLang="zh-CN" sz="3200" smtClean="0">
                <a:ea typeface="宋体" panose="02010600030101010101" pitchFamily="2" charset="-122"/>
              </a:rPr>
              <a:t>元数据存储</a:t>
            </a:r>
          </a:p>
        </p:txBody>
      </p:sp>
      <p:sp>
        <p:nvSpPr>
          <p:cNvPr id="75779" name="Rectangle 3"/>
          <p:cNvSpPr>
            <a:spLocks noGrp="1" noChangeArrowheads="1"/>
          </p:cNvSpPr>
          <p:nvPr>
            <p:ph type="body" idx="1"/>
          </p:nvPr>
        </p:nvSpPr>
        <p:spPr>
          <a:xfrm>
            <a:off x="188913" y="1387475"/>
            <a:ext cx="8955087" cy="5105400"/>
          </a:xfrm>
          <a:noFill/>
        </p:spPr>
        <p:txBody>
          <a:bodyPr lIns="92075" tIns="46038" rIns="92075" bIns="46038"/>
          <a:lstStyle/>
          <a:p>
            <a:pPr eaLnBrk="1" hangingPunct="1">
              <a:lnSpc>
                <a:spcPct val="100000"/>
              </a:lnSpc>
            </a:pPr>
            <a:r>
              <a:rPr lang="en-US" altLang="zh-CN" sz="2000" smtClean="0">
                <a:ea typeface="宋体" panose="02010600030101010101" pitchFamily="2" charset="-122"/>
              </a:rPr>
              <a:t>元数据是定义仓库对象的数据。 它有以下几种</a:t>
            </a:r>
          </a:p>
          <a:p>
            <a:pPr lvl="1" eaLnBrk="1" hangingPunct="1">
              <a:lnSpc>
                <a:spcPct val="100000"/>
              </a:lnSpc>
            </a:pPr>
            <a:r>
              <a:rPr lang="en-US" altLang="zh-CN" sz="2000" b="1" smtClean="0">
                <a:ea typeface="宋体" panose="02010600030101010101" pitchFamily="2" charset="-122"/>
              </a:rPr>
              <a:t>仓库结构的说明</a:t>
            </a:r>
          </a:p>
          <a:p>
            <a:pPr lvl="2" eaLnBrk="1" hangingPunct="1">
              <a:lnSpc>
                <a:spcPct val="100000"/>
              </a:lnSpc>
            </a:pPr>
            <a:r>
              <a:rPr lang="en-US" altLang="zh-CN" sz="2000" b="1" smtClean="0">
                <a:ea typeface="宋体" panose="02010600030101010101" pitchFamily="2" charset="-122"/>
              </a:rPr>
              <a:t>架构、视图、维度、层次结构、派生数据定义、数据集市位置和内容</a:t>
            </a:r>
          </a:p>
          <a:p>
            <a:pPr lvl="1" eaLnBrk="1" hangingPunct="1">
              <a:lnSpc>
                <a:spcPct val="100000"/>
              </a:lnSpc>
            </a:pPr>
            <a:r>
              <a:rPr lang="en-US" altLang="zh-CN" sz="2000" b="1" smtClean="0">
                <a:ea typeface="宋体" panose="02010600030101010101" pitchFamily="2" charset="-122"/>
              </a:rPr>
              <a:t>操作元数据</a:t>
            </a:r>
          </a:p>
          <a:p>
            <a:pPr lvl="2" eaLnBrk="1" hangingPunct="1">
              <a:lnSpc>
                <a:spcPct val="100000"/>
              </a:lnSpc>
            </a:pPr>
            <a:r>
              <a:rPr lang="en-US" altLang="zh-CN" sz="2000" b="1" smtClean="0">
                <a:ea typeface="宋体" panose="02010600030101010101" pitchFamily="2" charset="-122"/>
              </a:rPr>
              <a:t>数据沿袭 (迁移数据和转换路径的历史记录)、数据的货币 (活动、存档或清除)、监视信息 (仓库使用统计信息、错误报告、审核跟踪)</a:t>
            </a:r>
          </a:p>
          <a:p>
            <a:pPr lvl="1" eaLnBrk="1" hangingPunct="1">
              <a:lnSpc>
                <a:spcPct val="100000"/>
              </a:lnSpc>
            </a:pPr>
            <a:r>
              <a:rPr lang="en-US" altLang="zh-CN" sz="2000" b="1" smtClean="0">
                <a:ea typeface="宋体" panose="02010600030101010101" pitchFamily="2" charset="-122"/>
              </a:rPr>
              <a:t>用于摘要的算法</a:t>
            </a:r>
          </a:p>
          <a:p>
            <a:pPr lvl="1" eaLnBrk="1" hangingPunct="1">
              <a:lnSpc>
                <a:spcPct val="100000"/>
              </a:lnSpc>
            </a:pPr>
            <a:r>
              <a:rPr lang="en-US" altLang="zh-CN" sz="2000" b="1" smtClean="0">
                <a:ea typeface="宋体" panose="02010600030101010101" pitchFamily="2" charset="-122"/>
              </a:rPr>
              <a:t>从操作环境到数据仓库的映射</a:t>
            </a:r>
          </a:p>
          <a:p>
            <a:pPr lvl="1" eaLnBrk="1" hangingPunct="1">
              <a:lnSpc>
                <a:spcPct val="100000"/>
              </a:lnSpc>
            </a:pPr>
            <a:r>
              <a:rPr lang="en-US" altLang="zh-CN" sz="2000" b="1" smtClean="0">
                <a:ea typeface="宋体" panose="02010600030101010101" pitchFamily="2" charset="-122"/>
              </a:rPr>
              <a:t>业务数据</a:t>
            </a:r>
          </a:p>
          <a:p>
            <a:pPr lvl="2" eaLnBrk="1" hangingPunct="1">
              <a:lnSpc>
                <a:spcPct val="100000"/>
              </a:lnSpc>
            </a:pPr>
            <a:r>
              <a:rPr lang="en-US" altLang="zh-CN" sz="2000" b="1" smtClean="0">
                <a:ea typeface="宋体" panose="02010600030101010101" pitchFamily="2" charset="-122"/>
              </a:rPr>
              <a:t>业务术语和定义、数据所有权、收费政策</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2075" tIns="46038" rIns="92075" bIns="46038"/>
          <a:lstStyle/>
          <a:p>
            <a:pPr eaLnBrk="1" hangingPunct="1"/>
            <a:r>
              <a:rPr lang="en-US" altLang="zh-CN" smtClean="0">
                <a:ea typeface="宋体" panose="02010600030101010101" pitchFamily="2" charset="-122"/>
              </a:rPr>
              <a:t>数据仓库</a:t>
            </a:r>
            <a:r>
              <a:rPr lang="en-US" altLang="zh-CN" smtClean="0">
                <a:latin typeface="Tahoma" panose="020B0604030504040204" pitchFamily="34" charset="0"/>
                <a:ea typeface="宋体" panose="02010600030101010101" pitchFamily="2" charset="-122"/>
              </a:rPr>
              <a:t>—</a:t>
            </a:r>
            <a:r>
              <a:rPr lang="en-US" altLang="zh-CN" smtClean="0">
                <a:ea typeface="宋体" panose="02010600030101010101" pitchFamily="2" charset="-122"/>
              </a:rPr>
              <a:t>非易失性</a:t>
            </a:r>
          </a:p>
        </p:txBody>
      </p:sp>
      <p:sp>
        <p:nvSpPr>
          <p:cNvPr id="15363" name="Rectangle 3"/>
          <p:cNvSpPr>
            <a:spLocks noGrp="1" noChangeArrowheads="1"/>
          </p:cNvSpPr>
          <p:nvPr>
            <p:ph type="body" idx="1"/>
          </p:nvPr>
        </p:nvSpPr>
        <p:spPr>
          <a:xfrm>
            <a:off x="376238" y="1382713"/>
            <a:ext cx="8597900" cy="4873625"/>
          </a:xfrm>
          <a:noFill/>
        </p:spPr>
        <p:txBody>
          <a:bodyPr lIns="92075" tIns="46038" rIns="92075" bIns="46038"/>
          <a:lstStyle/>
          <a:p>
            <a:pPr eaLnBrk="1" hangingPunct="1">
              <a:lnSpc>
                <a:spcPct val="130000"/>
              </a:lnSpc>
            </a:pPr>
            <a:r>
              <a:rPr lang="en-US" altLang="zh-CN" sz="2400" smtClean="0">
                <a:ea typeface="宋体" panose="02010600030101010101" pitchFamily="2" charset="-122"/>
              </a:rPr>
              <a:t>a 个</a:t>
            </a:r>
            <a:r>
              <a:rPr lang="en-US" altLang="zh-CN" sz="2400" smtClean="0">
                <a:solidFill>
                  <a:schemeClr val="hlink"/>
                </a:solidFill>
                <a:ea typeface="宋体" panose="02010600030101010101" pitchFamily="2" charset="-122"/>
              </a:rPr>
              <a:t>物理上独立的商店</a:t>
            </a:r>
            <a:r>
              <a:rPr lang="en-US" altLang="zh-CN" sz="2400" smtClean="0">
                <a:ea typeface="宋体" panose="02010600030101010101" pitchFamily="2" charset="-122"/>
              </a:rPr>
              <a:t>从操作环境中转换的数据。</a:t>
            </a:r>
          </a:p>
          <a:p>
            <a:pPr eaLnBrk="1" hangingPunct="1">
              <a:lnSpc>
                <a:spcPct val="130000"/>
              </a:lnSpc>
            </a:pPr>
            <a:r>
              <a:rPr lang="en-US" altLang="zh-CN" sz="2400" smtClean="0">
                <a:solidFill>
                  <a:schemeClr val="hlink"/>
                </a:solidFill>
                <a:ea typeface="宋体" panose="02010600030101010101" pitchFamily="2" charset="-122"/>
              </a:rPr>
              <a:t>数据的操作更新不会发生</a:t>
            </a:r>
            <a:r>
              <a:rPr lang="en-US" altLang="zh-CN" sz="2400" smtClean="0">
                <a:ea typeface="宋体" panose="02010600030101010101" pitchFamily="2" charset="-122"/>
              </a:rPr>
              <a:t>在数据仓库环境中。</a:t>
            </a:r>
          </a:p>
          <a:p>
            <a:pPr lvl="1" eaLnBrk="1" hangingPunct="1">
              <a:lnSpc>
                <a:spcPct val="130000"/>
              </a:lnSpc>
            </a:pPr>
            <a:r>
              <a:rPr lang="en-US" altLang="zh-CN" sz="2400" smtClean="0">
                <a:ea typeface="宋体" panose="02010600030101010101" pitchFamily="2" charset="-122"/>
              </a:rPr>
              <a:t>不需要事务处理、恢复和并发控制机制</a:t>
            </a:r>
          </a:p>
          <a:p>
            <a:pPr lvl="1" eaLnBrk="1" hangingPunct="1">
              <a:lnSpc>
                <a:spcPct val="130000"/>
              </a:lnSpc>
            </a:pPr>
            <a:r>
              <a:rPr lang="en-US" altLang="zh-CN" sz="2400" smtClean="0">
                <a:ea typeface="宋体" panose="02010600030101010101" pitchFamily="2" charset="-122"/>
              </a:rPr>
              <a:t>在数据访问中只需要两个操作:</a:t>
            </a:r>
          </a:p>
          <a:p>
            <a:pPr lvl="2" eaLnBrk="1" hangingPunct="1">
              <a:lnSpc>
                <a:spcPct val="130000"/>
              </a:lnSpc>
            </a:pPr>
            <a:r>
              <a:rPr lang="en-US" altLang="zh-CN" i="1" smtClean="0">
                <a:solidFill>
                  <a:schemeClr val="hlink"/>
                </a:solidFill>
                <a:ea typeface="宋体" panose="02010600030101010101" pitchFamily="2" charset="-122"/>
              </a:rPr>
              <a:t>数据的初始加载</a:t>
            </a:r>
            <a:r>
              <a:rPr lang="en-US" altLang="zh-CN" smtClean="0">
                <a:ea typeface="宋体" panose="02010600030101010101" pitchFamily="2" charset="-122"/>
              </a:rPr>
              <a:t>和</a:t>
            </a:r>
            <a:r>
              <a:rPr lang="en-US" altLang="zh-CN" i="1" smtClean="0">
                <a:solidFill>
                  <a:schemeClr val="hlink"/>
                </a:solidFill>
                <a:ea typeface="宋体" panose="02010600030101010101" pitchFamily="2" charset="-122"/>
              </a:rPr>
              <a:t>数据的访问</a:t>
            </a:r>
            <a:r>
              <a:rPr lang="en-US" altLang="zh-CN" smtClean="0">
                <a:ea typeface="宋体" panose="02010600030101010101" pitchFamily="2" charset="-122"/>
              </a:rPr>
              <a:t>.</a:t>
            </a:r>
          </a:p>
        </p:txBody>
      </p:sp>
    </p:spTree>
  </p:cSld>
  <p:clrMapOvr>
    <a:masterClrMapping/>
  </p:clrMapOvr>
  <p:transition>
    <p:wipe dir="d"/>
  </p:transition>
  <p:timing>
    <p:tnLst>
      <p:par>
        <p:cTn id="1" dur="indefinite" restart="never" nodeType="tmRoot"/>
      </p:par>
    </p:tnLst>
  </p:timing>
</p:sld>
</file>

<file path=ppt/slides/slide7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记录</a:t>
            </a:r>
          </a:p>
        </p:txBody>
      </p:sp>
      <p:sp>
        <p:nvSpPr>
          <p:cNvPr id="76803" name="Rectangle 3"/>
          <p:cNvSpPr>
            <a:spLocks noGrp="1" noChangeArrowheads="1"/>
          </p:cNvSpPr>
          <p:nvPr>
            <p:ph type="body" idx="1"/>
          </p:nvPr>
        </p:nvSpPr>
        <p:spPr>
          <a:xfrm>
            <a:off x="487363" y="1403350"/>
            <a:ext cx="8077200" cy="4495800"/>
          </a:xfrm>
        </p:spPr>
        <p:txBody>
          <a:bodyPr/>
          <a:lstStyle/>
          <a:p>
            <a:pPr eaLnBrk="1" hangingPunct="1"/>
            <a:r>
              <a:rPr lang="zh-CN" altLang="en-US" sz="2400" smtClean="0">
                <a:ea typeface="宋体" panose="02010600030101010101" pitchFamily="2" charset="-122"/>
              </a:rPr>
              <a:t>工作是</a:t>
            </a:r>
          </a:p>
          <a:p>
            <a:pPr eaLnBrk="1" hangingPunct="1"/>
            <a:r>
              <a:rPr lang="zh-CN" altLang="en-US" sz="2400" smtClean="0">
                <a:ea typeface="宋体" panose="02010600030101010101" pitchFamily="2" charset="-122"/>
              </a:rPr>
              <a:t>字字的</a:t>
            </a:r>
          </a:p>
          <a:p>
            <a:pPr lvl="1" eaLnBrk="1" hangingPunct="1"/>
            <a:r>
              <a:rPr lang="zh-CN" altLang="en-US" sz="2400" smtClean="0">
                <a:ea typeface="宋体" panose="02010600030101010101" pitchFamily="2" charset="-122"/>
              </a:rPr>
              <a:t>-</a:t>
            </a:r>
          </a:p>
          <a:p>
            <a:pPr lvl="1" eaLnBrk="1" hangingPunct="1"/>
            <a:endParaRPr lang="zh-CN" altLang="en-US" sz="2400" smtClean="0">
              <a:ea typeface="宋体" panose="02010600030101010101" pitchFamily="2" charset="-122"/>
            </a:endParaRPr>
          </a:p>
        </p:txBody>
      </p:sp>
      <p:graphicFrame>
        <p:nvGraphicFramePr>
          <p:cNvPr id="202817" name="Group 65"/>
          <p:cNvGraphicFramePr>
            <a:graphicFrameLocks noGrp="1"/>
          </p:cNvGraphicFramePr>
          <p:nvPr/>
        </p:nvGraphicFramePr>
        <p:xfrm>
          <a:off x="600075" y="3363913"/>
          <a:ext cx="8256588" cy="2987675"/>
        </p:xfrm>
        <a:graphic>
          <a:graphicData uri="http://schemas.openxmlformats.org/drawingml/2006/table">
            <a:tbl>
              <a:tblPr/>
              <a:tblGrid>
                <a:gridCol w="1130300">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739900">
                  <a:extLst>
                    <a:ext uri="{9D8B030D-6E8A-4147-A177-3AD203B41FA5}">
                      <a16:colId xmlns:a16="http://schemas.microsoft.com/office/drawing/2014/main" val="20002"/>
                    </a:ext>
                  </a:extLst>
                </a:gridCol>
                <a:gridCol w="1417638">
                  <a:extLst>
                    <a:ext uri="{9D8B030D-6E8A-4147-A177-3AD203B41FA5}">
                      <a16:colId xmlns:a16="http://schemas.microsoft.com/office/drawing/2014/main" val="20003"/>
                    </a:ext>
                  </a:extLst>
                </a:gridCol>
                <a:gridCol w="1363662">
                  <a:extLst>
                    <a:ext uri="{9D8B030D-6E8A-4147-A177-3AD203B41FA5}">
                      <a16:colId xmlns:a16="http://schemas.microsoft.com/office/drawing/2014/main" val="20004"/>
                    </a:ext>
                  </a:extLst>
                </a:gridCol>
                <a:gridCol w="1389063">
                  <a:extLst>
                    <a:ext uri="{9D8B030D-6E8A-4147-A177-3AD203B41FA5}">
                      <a16:colId xmlns:a16="http://schemas.microsoft.com/office/drawing/2014/main" val="20005"/>
                    </a:ext>
                  </a:extLst>
                </a:gridCol>
              </a:tblGrid>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主</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名</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性的</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请于我</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请名</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字段</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可用表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交易易</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Id</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组织发展</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图</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交易所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可用表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Id</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组织发展</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图</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产品</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可用表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已通过</a:t>
                      </a:r>
                      <a:r>
                        <a:rPr kumimoji="0" lang="en-US" altLang="zh-CN" sz="2000" b="0" i="0" u="none" strike="noStrike" cap="none" normalizeH="0" baseline="0" smtClean="0">
                          <a:ln>
                            <a:noFill/>
                          </a:ln>
                          <a:solidFill>
                            <a:schemeClr val="tx1"/>
                          </a:solidFill>
                          <a:effectLst/>
                          <a:latin typeface="Arial Black" pitchFamily="34" charset="0"/>
                          <a:ea typeface="宋体" pitchFamily="2" charset="-122"/>
                        </a:rPr>
                        <a:t>Id</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组织发展</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图</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商业</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可用表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供应量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组织发展</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图</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供应量</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商工</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可用表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供应价格</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组织发展</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图</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itchFamily="34" charset="0"/>
                          <a:ea typeface="宋体" pitchFamily="2" charset="-122"/>
                        </a:rPr>
                        <a:t>供应</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81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417513"/>
            <a:ext cx="8610600" cy="533400"/>
          </a:xfrm>
        </p:spPr>
        <p:txBody>
          <a:bodyPr/>
          <a:lstStyle/>
          <a:p>
            <a:pPr eaLnBrk="1" hangingPunct="1"/>
            <a:r>
              <a:rPr lang="zh-CN" altLang="en-US" sz="3200" smtClean="0">
                <a:ea typeface="黑体" panose="02010609060101010101" pitchFamily="49" charset="-122"/>
              </a:rPr>
              <a:t>与我之间的合作</a:t>
            </a:r>
          </a:p>
        </p:txBody>
      </p:sp>
      <p:sp>
        <p:nvSpPr>
          <p:cNvPr id="77827" name="Rectangle 3"/>
          <p:cNvSpPr>
            <a:spLocks noGrp="1" noChangeArrowheads="1"/>
          </p:cNvSpPr>
          <p:nvPr>
            <p:ph type="body" idx="1"/>
          </p:nvPr>
        </p:nvSpPr>
        <p:spPr>
          <a:xfrm>
            <a:off x="463550" y="1417638"/>
            <a:ext cx="8447088" cy="5119687"/>
          </a:xfrm>
        </p:spPr>
        <p:txBody>
          <a:bodyPr/>
          <a:lstStyle/>
          <a:p>
            <a:pPr eaLnBrk="1" hangingPunct="1"/>
            <a:r>
              <a:rPr lang="zh-CN" altLang="en-US" sz="2400" smtClean="0">
                <a:ea typeface="宋体" panose="02010600030101010101" pitchFamily="2" charset="-122"/>
              </a:rPr>
              <a:t>决定的</a:t>
            </a:r>
          </a:p>
          <a:p>
            <a:pPr eaLnBrk="1" hangingPunct="1"/>
            <a:r>
              <a:rPr lang="zh-CN" altLang="en-US" sz="2400" smtClean="0">
                <a:ea typeface="宋体" panose="02010600030101010101" pitchFamily="2" charset="-122"/>
              </a:rPr>
              <a:t>我的努力</a:t>
            </a:r>
          </a:p>
          <a:p>
            <a:pPr eaLnBrk="1" hangingPunct="1"/>
            <a:r>
              <a:rPr lang="zh-CN" altLang="en-US" sz="2400" smtClean="0">
                <a:ea typeface="宋体" panose="02010600030101010101" pitchFamily="2" charset="-122"/>
              </a:rPr>
              <a:t>不作为</a:t>
            </a:r>
          </a:p>
          <a:p>
            <a:pPr lvl="1" eaLnBrk="1" hangingPunct="1"/>
            <a:r>
              <a:rPr lang="zh-CN" altLang="en-US" sz="2000" smtClean="0">
                <a:ea typeface="宋体" panose="02010600030101010101" pitchFamily="2" charset="-122"/>
              </a:rPr>
              <a:t>多路优先</a:t>
            </a:r>
          </a:p>
          <a:p>
            <a:pPr lvl="1" eaLnBrk="1" hangingPunct="1"/>
            <a:r>
              <a:rPr lang="zh-CN" altLang="en-US" sz="2000" smtClean="0">
                <a:ea typeface="宋体" panose="02010600030101010101" pitchFamily="2" charset="-122"/>
              </a:rPr>
              <a:t>被放到了</a:t>
            </a:r>
          </a:p>
          <a:p>
            <a:pPr lvl="1" eaLnBrk="1" hangingPunct="1"/>
            <a:r>
              <a:rPr lang="zh-CN" altLang="en-US" sz="2000" smtClean="0">
                <a:ea typeface="宋体" panose="02010600030101010101" pitchFamily="2" charset="-122"/>
              </a:rPr>
              <a:t>分割表的存放</a:t>
            </a:r>
          </a:p>
          <a:p>
            <a:pPr lvl="1" eaLnBrk="1" hangingPunct="1"/>
            <a:r>
              <a:rPr lang="zh-CN" altLang="en-US" sz="2000" smtClean="0">
                <a:ea typeface="宋体" panose="02010600030101010101" pitchFamily="2" charset="-122"/>
              </a:rPr>
              <a:t>按下</a:t>
            </a:r>
          </a:p>
          <a:p>
            <a:pPr lvl="1" eaLnBrk="1" hangingPunct="1"/>
            <a:r>
              <a:rPr lang="zh-CN" altLang="en-US" sz="2000" smtClean="0">
                <a:ea typeface="宋体" panose="02010600030101010101" pitchFamily="2" charset="-122"/>
              </a:rPr>
              <a:t>配置好</a:t>
            </a:r>
          </a:p>
          <a:p>
            <a:pPr eaLnBrk="1" hangingPunct="1"/>
            <a:r>
              <a:rPr lang="zh-CN" altLang="en-US" sz="2400" smtClean="0">
                <a:ea typeface="宋体" panose="02010600030101010101" pitchFamily="2" charset="-122"/>
              </a:rPr>
              <a:t>关于所有的问题</a:t>
            </a:r>
          </a:p>
          <a:p>
            <a:pPr eaLnBrk="1" hangingPunct="1"/>
            <a:r>
              <a:rPr lang="zh-CN" altLang="en-US" sz="2400" smtClean="0">
                <a:ea typeface="宋体" panose="02010600030101010101" pitchFamily="2" charset="-122"/>
              </a:rPr>
              <a:t>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8600" y="390525"/>
            <a:ext cx="8610600" cy="573088"/>
          </a:xfrm>
        </p:spPr>
        <p:txBody>
          <a:bodyPr/>
          <a:lstStyle/>
          <a:p>
            <a:pPr eaLnBrk="1" hangingPunct="1"/>
            <a:r>
              <a:rPr lang="en-US" altLang="zh-CN" sz="3200" b="1" smtClean="0">
                <a:ea typeface="宋体" panose="02010600030101010101" pitchFamily="2" charset="-122"/>
              </a:rPr>
              <a:t>定义存储结构</a:t>
            </a:r>
          </a:p>
        </p:txBody>
      </p:sp>
      <p:sp>
        <p:nvSpPr>
          <p:cNvPr id="78851" name="Rectangle 3"/>
          <p:cNvSpPr>
            <a:spLocks noGrp="1" noChangeArrowheads="1"/>
          </p:cNvSpPr>
          <p:nvPr>
            <p:ph type="body" idx="1"/>
          </p:nvPr>
        </p:nvSpPr>
        <p:spPr>
          <a:xfrm>
            <a:off x="665163" y="1652588"/>
            <a:ext cx="7754937" cy="4672012"/>
          </a:xfrm>
        </p:spPr>
        <p:txBody>
          <a:bodyPr/>
          <a:lstStyle/>
          <a:p>
            <a:pPr eaLnBrk="1" hangingPunct="1"/>
            <a:r>
              <a:rPr lang="zh-CN" altLang="en-US" sz="2400" smtClean="0">
                <a:ea typeface="宋体" panose="02010600030101010101" pitchFamily="2" charset="-122"/>
              </a:rPr>
              <a:t>公司, 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可以. 的不可以</a:t>
            </a:r>
          </a:p>
          <a:p>
            <a:pPr eaLnBrk="1" hangingPunct="1"/>
            <a:endParaRPr lang="zh-CN" altLang="en-US" sz="2400" smtClean="0">
              <a:ea typeface="宋体" panose="02010600030101010101" pitchFamily="2" charset="-122"/>
            </a:endParaRPr>
          </a:p>
          <a:p>
            <a:pPr eaLnBrk="1" hangingPunct="1"/>
            <a:r>
              <a:rPr lang="zh-CN" altLang="en-US" sz="2400" smtClean="0">
                <a:ea typeface="宋体" panose="02010600030101010101" pitchFamily="2" charset="-122"/>
              </a:rPr>
              <a:t>必须与我之间的合作</a:t>
            </a:r>
            <a:r>
              <a:rPr lang="en-US" altLang="zh-CN" sz="2400" smtClean="0">
                <a:ea typeface="宋体" panose="02010600030101010101" pitchFamily="2" charset="-122"/>
              </a:rPr>
              <a:t>Raid</a:t>
            </a:r>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索引技术: 为什么不 b 树？</a:t>
            </a:r>
          </a:p>
        </p:txBody>
      </p:sp>
      <p:sp>
        <p:nvSpPr>
          <p:cNvPr id="79875" name="Rectangle 3"/>
          <p:cNvSpPr>
            <a:spLocks noGrp="1" noChangeArrowheads="1"/>
          </p:cNvSpPr>
          <p:nvPr>
            <p:ph type="body" idx="1"/>
          </p:nvPr>
        </p:nvSpPr>
        <p:spPr>
          <a:xfrm>
            <a:off x="593725" y="1398588"/>
            <a:ext cx="8077200" cy="4800600"/>
          </a:xfrm>
        </p:spPr>
        <p:txBody>
          <a:bodyPr/>
          <a:lstStyle/>
          <a:p>
            <a:pPr eaLnBrk="1" hangingPunct="1">
              <a:lnSpc>
                <a:spcPct val="150000"/>
              </a:lnSpc>
            </a:pPr>
            <a:r>
              <a:rPr lang="en-US" altLang="zh-CN" sz="2400" smtClean="0">
                <a:ea typeface="宋体" panose="02010600030101010101" pitchFamily="2" charset="-122"/>
              </a:rPr>
              <a:t>b 树是数据库中广泛使用的技术</a:t>
            </a:r>
          </a:p>
          <a:p>
            <a:pPr lvl="1" eaLnBrk="1" hangingPunct="1">
              <a:lnSpc>
                <a:spcPct val="150000"/>
              </a:lnSpc>
            </a:pPr>
            <a:r>
              <a:rPr lang="en-US" altLang="zh-CN" sz="2400" smtClean="0">
                <a:ea typeface="宋体" panose="02010600030101010101" pitchFamily="2" charset="-122"/>
              </a:rPr>
              <a:t>当用于查找数据库中的某些记录时, b 树索引具有高性能</a:t>
            </a:r>
          </a:p>
          <a:p>
            <a:pPr lvl="1" eaLnBrk="1" hangingPunct="1">
              <a:lnSpc>
                <a:spcPct val="150000"/>
              </a:lnSpc>
            </a:pPr>
            <a:endParaRPr lang="en-US" altLang="zh-CN" sz="2400" smtClean="0">
              <a:ea typeface="宋体" panose="02010600030101010101" pitchFamily="2" charset="-122"/>
            </a:endParaRPr>
          </a:p>
          <a:p>
            <a:pPr eaLnBrk="1" hangingPunct="1">
              <a:lnSpc>
                <a:spcPct val="150000"/>
              </a:lnSpc>
            </a:pPr>
            <a:r>
              <a:rPr lang="en-US" altLang="zh-CN" sz="2400" smtClean="0">
                <a:ea typeface="宋体" panose="02010600030101010101" pitchFamily="2" charset="-122"/>
              </a:rPr>
              <a:t>虽然 b 树不是数据仓库的好技术, 但为什么？</a:t>
            </a:r>
          </a:p>
          <a:p>
            <a:pPr lvl="1" eaLnBrk="1" hangingPunct="1">
              <a:lnSpc>
                <a:spcPct val="150000"/>
              </a:lnSpc>
            </a:pPr>
            <a:endParaRPr lang="en-US" altLang="zh-CN" sz="2400" smtClean="0">
              <a:ea typeface="宋体" panose="02010600030101010101" pitchFamily="2" charset="-122"/>
            </a:endParaRPr>
          </a:p>
          <a:p>
            <a:pPr eaLnBrk="1" hangingPunct="1">
              <a:lnSpc>
                <a:spcPct val="150000"/>
              </a:lnSpc>
            </a:pPr>
            <a:endParaRPr lang="en-US" altLang="zh-CN" sz="2400" smtClean="0">
              <a:ea typeface="宋体" panose="02010600030101010101" pitchFamily="2" charset="-122"/>
            </a:endParaRPr>
          </a:p>
        </p:txBody>
      </p:sp>
    </p:spTree>
  </p:cSld>
  <p:clrMapOvr>
    <a:masterClrMapping/>
  </p:clrMapOvr>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b 树索引技术</a:t>
            </a:r>
          </a:p>
        </p:txBody>
      </p:sp>
      <p:sp>
        <p:nvSpPr>
          <p:cNvPr id="80899" name="Rectangle 3"/>
          <p:cNvSpPr>
            <a:spLocks noGrp="1" noChangeArrowheads="1"/>
          </p:cNvSpPr>
          <p:nvPr>
            <p:ph type="body" idx="1"/>
          </p:nvPr>
        </p:nvSpPr>
        <p:spPr>
          <a:xfrm>
            <a:off x="228600" y="1239838"/>
            <a:ext cx="8915400" cy="4910137"/>
          </a:xfrm>
        </p:spPr>
        <p:txBody>
          <a:bodyPr/>
          <a:lstStyle/>
          <a:p>
            <a:pPr eaLnBrk="1" hangingPunct="1">
              <a:lnSpc>
                <a:spcPct val="90000"/>
              </a:lnSpc>
            </a:pPr>
            <a:r>
              <a:rPr lang="en-US" altLang="zh-CN" sz="1800" smtClean="0">
                <a:ea typeface="宋体" panose="02010600030101010101" pitchFamily="2" charset="-122"/>
              </a:rPr>
              <a:t>因为：</a:t>
            </a:r>
          </a:p>
          <a:p>
            <a:pPr lvl="1" eaLnBrk="1" hangingPunct="1">
              <a:lnSpc>
                <a:spcPct val="90000"/>
              </a:lnSpc>
            </a:pPr>
            <a:r>
              <a:rPr lang="en-US" altLang="zh-CN" sz="1800" smtClean="0">
                <a:ea typeface="宋体" panose="02010600030101010101" pitchFamily="2" charset="-122"/>
              </a:rPr>
              <a:t>b 树要求属性必须具有许多不同的值, 如项目 id、客户 id 等。</a:t>
            </a:r>
          </a:p>
          <a:p>
            <a:pPr lvl="1" eaLnBrk="1" hangingPunct="1">
              <a:lnSpc>
                <a:spcPct val="90000"/>
              </a:lnSpc>
            </a:pPr>
            <a:r>
              <a:rPr lang="en-US" altLang="zh-CN" sz="1800" smtClean="0">
                <a:ea typeface="宋体" panose="02010600030101010101" pitchFamily="2" charset="-122"/>
              </a:rPr>
              <a:t>b 树要求查询具有更简单的条件和更少的结果</a:t>
            </a:r>
          </a:p>
          <a:p>
            <a:pPr lvl="1" eaLnBrk="1" hangingPunct="1">
              <a:lnSpc>
                <a:spcPct val="90000"/>
              </a:lnSpc>
            </a:pPr>
            <a:r>
              <a:rPr lang="en-US" altLang="zh-CN" sz="1800" smtClean="0">
                <a:ea typeface="宋体" panose="02010600030101010101" pitchFamily="2" charset="-122"/>
              </a:rPr>
              <a:t>创建 b 树的空间复杂性和时间复杂度是巨大的</a:t>
            </a:r>
            <a:endParaRPr lang="zh-CN" altLang="en-US" sz="1800" smtClean="0">
              <a:ea typeface="宋体" panose="02010600030101010101" pitchFamily="2" charset="-122"/>
            </a:endParaRPr>
          </a:p>
        </p:txBody>
      </p:sp>
      <p:graphicFrame>
        <p:nvGraphicFramePr>
          <p:cNvPr id="270544" name="Group 208"/>
          <p:cNvGraphicFramePr>
            <a:graphicFrameLocks noGrp="1"/>
          </p:cNvGraphicFramePr>
          <p:nvPr/>
        </p:nvGraphicFramePr>
        <p:xfrm>
          <a:off x="222250" y="3733800"/>
          <a:ext cx="1390650" cy="1508125"/>
        </p:xfrm>
        <a:graphic>
          <a:graphicData uri="http://schemas.openxmlformats.org/drawingml/2006/table">
            <a:tbl>
              <a:tblPr/>
              <a:tblGrid>
                <a:gridCol w="7905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tblGrid>
              <a:tr h="359785">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326页</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zh-CN" altLang="en-US"/>
                    </a:p>
                  </a:txBody>
                  <a:tcPr/>
                </a:tc>
                <a:extLst>
                  <a:ext uri="{0D108BD9-81ED-4DB2-BD59-A6C34878D82A}">
                    <a16:rowId xmlns:a16="http://schemas.microsoft.com/office/drawing/2014/main" val="10000"/>
                  </a:ext>
                </a:extLst>
              </a:tr>
              <a:tr h="35978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阿尔伯特</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324</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8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狩猎</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325</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769">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270536" name="Group 200"/>
          <p:cNvGraphicFramePr>
            <a:graphicFrameLocks noGrp="1"/>
          </p:cNvGraphicFramePr>
          <p:nvPr/>
        </p:nvGraphicFramePr>
        <p:xfrm>
          <a:off x="2166938" y="2881313"/>
          <a:ext cx="1371600" cy="1798637"/>
        </p:xfrm>
        <a:graphic>
          <a:graphicData uri="http://schemas.openxmlformats.org/drawingml/2006/table">
            <a:tbl>
              <a:tblPr/>
              <a:tblGrid>
                <a:gridCol w="871537">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tblGrid>
              <a:tr h="359727">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324页</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hMerge="1">
                  <a:txBody>
                    <a:bodyPr/>
                    <a:lstStyle/>
                    <a:p>
                      <a:endParaRPr lang="zh-CN" altLang="en-US"/>
                    </a:p>
                  </a:txBody>
                  <a:tcPr/>
                </a:tc>
                <a:extLst>
                  <a:ext uri="{0D108BD9-81ED-4DB2-BD59-A6C34878D82A}">
                    <a16:rowId xmlns:a16="http://schemas.microsoft.com/office/drawing/2014/main" val="10000"/>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阿尔伯特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考克斯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涡</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727">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graphicFrame>
        <p:nvGraphicFramePr>
          <p:cNvPr id="270537" name="Group 201"/>
          <p:cNvGraphicFramePr>
            <a:graphicFrameLocks noGrp="1"/>
          </p:cNvGraphicFramePr>
          <p:nvPr/>
        </p:nvGraphicFramePr>
        <p:xfrm>
          <a:off x="2111375" y="4837113"/>
          <a:ext cx="1392238" cy="1798637"/>
        </p:xfrm>
        <a:graphic>
          <a:graphicData uri="http://schemas.openxmlformats.org/drawingml/2006/table">
            <a:tbl>
              <a:tblPr/>
              <a:tblGrid>
                <a:gridCol w="828675">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359727">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325页</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hMerge="1">
                  <a:txBody>
                    <a:bodyPr/>
                    <a:lstStyle/>
                    <a:p>
                      <a:endParaRPr lang="zh-CN" altLang="en-US"/>
                    </a:p>
                  </a:txBody>
                  <a:tcPr/>
                </a:tc>
                <a:extLst>
                  <a:ext uri="{0D108BD9-81ED-4DB2-BD59-A6C34878D82A}">
                    <a16:rowId xmlns:a16="http://schemas.microsoft.com/office/drawing/2014/main" val="10000"/>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狩猎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史密斯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72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沃森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146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727">
                <a:tc grid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80951" name="Line 127"/>
          <p:cNvSpPr>
            <a:spLocks noChangeShapeType="1"/>
          </p:cNvSpPr>
          <p:nvPr/>
        </p:nvSpPr>
        <p:spPr bwMode="auto">
          <a:xfrm flipV="1">
            <a:off x="1651000" y="3414713"/>
            <a:ext cx="476250" cy="812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52" name="Line 128"/>
          <p:cNvSpPr>
            <a:spLocks noChangeShapeType="1"/>
          </p:cNvSpPr>
          <p:nvPr/>
        </p:nvSpPr>
        <p:spPr bwMode="auto">
          <a:xfrm>
            <a:off x="1633538" y="4711700"/>
            <a:ext cx="466725" cy="703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53" name="Line 138"/>
          <p:cNvSpPr>
            <a:spLocks noChangeShapeType="1"/>
          </p:cNvSpPr>
          <p:nvPr/>
        </p:nvSpPr>
        <p:spPr bwMode="auto">
          <a:xfrm flipV="1">
            <a:off x="3551238" y="3408363"/>
            <a:ext cx="582612"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54" name="Line 139"/>
          <p:cNvSpPr>
            <a:spLocks noChangeShapeType="1"/>
          </p:cNvSpPr>
          <p:nvPr/>
        </p:nvSpPr>
        <p:spPr bwMode="auto">
          <a:xfrm flipV="1">
            <a:off x="3538538" y="3819525"/>
            <a:ext cx="58261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55" name="Line 140"/>
          <p:cNvSpPr>
            <a:spLocks noChangeShapeType="1"/>
          </p:cNvSpPr>
          <p:nvPr/>
        </p:nvSpPr>
        <p:spPr bwMode="auto">
          <a:xfrm>
            <a:off x="3538538" y="4191000"/>
            <a:ext cx="598487"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56" name="Rectangle 141"/>
          <p:cNvSpPr>
            <a:spLocks noChangeArrowheads="1"/>
          </p:cNvSpPr>
          <p:nvPr/>
        </p:nvSpPr>
        <p:spPr bwMode="auto">
          <a:xfrm>
            <a:off x="4249738" y="3148013"/>
            <a:ext cx="590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lnSpc>
                <a:spcPct val="110000"/>
              </a:lnSpc>
            </a:pPr>
            <a:r>
              <a:rPr lang="zh-CN" altLang="en-US" sz="1600">
                <a:ea typeface="宋体" panose="02010600030101010101" pitchFamily="2" charset="-122"/>
              </a:rPr>
              <a:t>......</a:t>
            </a:r>
          </a:p>
        </p:txBody>
      </p:sp>
      <p:sp>
        <p:nvSpPr>
          <p:cNvPr id="80957" name="Rectangle 142"/>
          <p:cNvSpPr>
            <a:spLocks noChangeArrowheads="1"/>
          </p:cNvSpPr>
          <p:nvPr/>
        </p:nvSpPr>
        <p:spPr bwMode="auto">
          <a:xfrm>
            <a:off x="4237038" y="3546475"/>
            <a:ext cx="590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lnSpc>
                <a:spcPct val="110000"/>
              </a:lnSpc>
            </a:pPr>
            <a:r>
              <a:rPr lang="zh-CN" altLang="en-US" sz="1600">
                <a:ea typeface="宋体" panose="02010600030101010101" pitchFamily="2" charset="-122"/>
              </a:rPr>
              <a:t>......</a:t>
            </a:r>
          </a:p>
        </p:txBody>
      </p:sp>
      <p:sp>
        <p:nvSpPr>
          <p:cNvPr id="80958" name="Rectangle 143"/>
          <p:cNvSpPr>
            <a:spLocks noChangeArrowheads="1"/>
          </p:cNvSpPr>
          <p:nvPr/>
        </p:nvSpPr>
        <p:spPr bwMode="auto">
          <a:xfrm>
            <a:off x="4222750" y="3916363"/>
            <a:ext cx="590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lnSpc>
                <a:spcPct val="110000"/>
              </a:lnSpc>
            </a:pPr>
            <a:r>
              <a:rPr lang="zh-CN" altLang="en-US" sz="1600">
                <a:ea typeface="宋体" panose="02010600030101010101" pitchFamily="2" charset="-122"/>
              </a:rPr>
              <a:t>......</a:t>
            </a:r>
          </a:p>
        </p:txBody>
      </p:sp>
      <p:sp>
        <p:nvSpPr>
          <p:cNvPr id="80959" name="Line 144"/>
          <p:cNvSpPr>
            <a:spLocks noChangeShapeType="1"/>
          </p:cNvSpPr>
          <p:nvPr/>
        </p:nvSpPr>
        <p:spPr bwMode="auto">
          <a:xfrm flipV="1">
            <a:off x="3506788" y="3760788"/>
            <a:ext cx="2027237" cy="160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70539" name="Group 203"/>
          <p:cNvGraphicFramePr>
            <a:graphicFrameLocks noGrp="1"/>
          </p:cNvGraphicFramePr>
          <p:nvPr/>
        </p:nvGraphicFramePr>
        <p:xfrm>
          <a:off x="5556250" y="2900363"/>
          <a:ext cx="960438" cy="1489075"/>
        </p:xfrm>
        <a:graphic>
          <a:graphicData uri="http://schemas.openxmlformats.org/drawingml/2006/table">
            <a:tbl>
              <a:tblPr/>
              <a:tblGrid>
                <a:gridCol w="960438">
                  <a:extLst>
                    <a:ext uri="{9D8B030D-6E8A-4147-A177-3AD203B41FA5}">
                      <a16:colId xmlns:a16="http://schemas.microsoft.com/office/drawing/2014/main" val="20000"/>
                    </a:ext>
                  </a:extLst>
                </a:gridCol>
              </a:tblGrid>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144页</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0"/>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狩猎</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马丁</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71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0540" name="Group 204"/>
          <p:cNvGraphicFramePr>
            <a:graphicFrameLocks noGrp="1"/>
          </p:cNvGraphicFramePr>
          <p:nvPr/>
        </p:nvGraphicFramePr>
        <p:xfrm>
          <a:off x="6856413" y="4008438"/>
          <a:ext cx="1079500" cy="1489075"/>
        </p:xfrm>
        <a:graphic>
          <a:graphicData uri="http://schemas.openxmlformats.org/drawingml/2006/table">
            <a:tbl>
              <a:tblPr/>
              <a:tblGrid>
                <a:gridCol w="1079500">
                  <a:extLst>
                    <a:ext uri="{9D8B030D-6E8A-4147-A177-3AD203B41FA5}">
                      <a16:colId xmlns:a16="http://schemas.microsoft.com/office/drawing/2014/main" val="20000"/>
                    </a:ext>
                  </a:extLst>
                </a:gridCol>
              </a:tblGrid>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145页</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0"/>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史密斯</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汤姆斯</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71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0541" name="Group 205"/>
          <p:cNvGraphicFramePr>
            <a:graphicFrameLocks noGrp="1"/>
          </p:cNvGraphicFramePr>
          <p:nvPr/>
        </p:nvGraphicFramePr>
        <p:xfrm>
          <a:off x="5553075" y="5141913"/>
          <a:ext cx="1027113" cy="1489075"/>
        </p:xfrm>
        <a:graphic>
          <a:graphicData uri="http://schemas.openxmlformats.org/drawingml/2006/table">
            <a:tbl>
              <a:tblPr/>
              <a:tblGrid>
                <a:gridCol w="1027113">
                  <a:extLst>
                    <a:ext uri="{9D8B030D-6E8A-4147-A177-3AD203B41FA5}">
                      <a16:colId xmlns:a16="http://schemas.microsoft.com/office/drawing/2014/main" val="20000"/>
                    </a:ext>
                  </a:extLst>
                </a:gridCol>
              </a:tblGrid>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Times New Roman" pitchFamily="18" charset="0"/>
                          <a:ea typeface="宋体" pitchFamily="2" charset="-122"/>
                        </a:rPr>
                        <a:t>第146页</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0"/>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沃森</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87">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沃尔什</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715">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0996" name="Line 192"/>
          <p:cNvSpPr>
            <a:spLocks noChangeShapeType="1"/>
          </p:cNvSpPr>
          <p:nvPr/>
        </p:nvSpPr>
        <p:spPr bwMode="auto">
          <a:xfrm flipV="1">
            <a:off x="3521075" y="4332288"/>
            <a:ext cx="3367088" cy="137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97" name="Line 198"/>
          <p:cNvSpPr>
            <a:spLocks noChangeShapeType="1"/>
          </p:cNvSpPr>
          <p:nvPr/>
        </p:nvSpPr>
        <p:spPr bwMode="auto">
          <a:xfrm flipV="1">
            <a:off x="3517900" y="5919788"/>
            <a:ext cx="2017713"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7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索引 olap</a:t>
            </a:r>
            <a:r>
              <a:rPr lang="zh-CN" altLang="en-US" sz="3200" smtClean="0">
                <a:ea typeface="宋体" panose="02010600030101010101" pitchFamily="2" charset="-122"/>
              </a:rPr>
              <a:t> </a:t>
            </a:r>
            <a:r>
              <a:rPr lang="en-US" altLang="zh-CN" sz="3200" smtClean="0">
                <a:ea typeface="宋体" panose="02010600030101010101" pitchFamily="2" charset="-122"/>
              </a:rPr>
              <a:t>数据: 位图索引</a:t>
            </a:r>
          </a:p>
        </p:txBody>
      </p:sp>
      <p:sp>
        <p:nvSpPr>
          <p:cNvPr id="5126" name="Rectangle 3"/>
          <p:cNvSpPr>
            <a:spLocks noGrp="1" noChangeArrowheads="1"/>
          </p:cNvSpPr>
          <p:nvPr>
            <p:ph type="body" idx="1"/>
          </p:nvPr>
        </p:nvSpPr>
        <p:spPr>
          <a:xfrm>
            <a:off x="301625" y="1452563"/>
            <a:ext cx="8318500" cy="2133600"/>
          </a:xfrm>
        </p:spPr>
        <p:txBody>
          <a:bodyPr/>
          <a:lstStyle/>
          <a:p>
            <a:pPr eaLnBrk="1" hangingPunct="1">
              <a:lnSpc>
                <a:spcPct val="90000"/>
              </a:lnSpc>
            </a:pPr>
            <a:r>
              <a:rPr lang="en-US" altLang="zh-CN" sz="2000" smtClean="0">
                <a:ea typeface="宋体" panose="02010600030101010101" pitchFamily="2" charset="-122"/>
              </a:rPr>
              <a:t>特定列上的索引</a:t>
            </a:r>
          </a:p>
          <a:p>
            <a:pPr eaLnBrk="1" hangingPunct="1">
              <a:lnSpc>
                <a:spcPct val="90000"/>
              </a:lnSpc>
            </a:pPr>
            <a:r>
              <a:rPr lang="en-US" altLang="zh-CN" sz="2000" smtClean="0">
                <a:ea typeface="宋体" panose="02010600030101010101" pitchFamily="2" charset="-122"/>
              </a:rPr>
              <a:t>列中的每个值都有一个位向量: 位向量速度快</a:t>
            </a:r>
          </a:p>
          <a:p>
            <a:pPr eaLnBrk="1" hangingPunct="1">
              <a:lnSpc>
                <a:spcPct val="90000"/>
              </a:lnSpc>
            </a:pPr>
            <a:r>
              <a:rPr lang="en-US" altLang="zh-CN" sz="2000" smtClean="0">
                <a:ea typeface="宋体" panose="02010600030101010101" pitchFamily="2" charset="-122"/>
              </a:rPr>
              <a:t>位向量的长度: 基表中的记录数</a:t>
            </a:r>
          </a:p>
          <a:p>
            <a:pPr eaLnBrk="1" hangingPunct="1">
              <a:lnSpc>
                <a:spcPct val="90000"/>
              </a:lnSpc>
            </a:pPr>
            <a:r>
              <a:rPr lang="en-US" altLang="zh-CN" sz="2000" smtClean="0">
                <a:ea typeface="宋体" panose="02010600030101010101" pitchFamily="2" charset="-122"/>
              </a:rPr>
              <a:t>中。</a:t>
            </a:r>
            <a:r>
              <a:rPr lang="en-US" altLang="zh-CN" sz="2000" i="1" smtClean="0">
                <a:ea typeface="宋体" panose="02010600030101010101" pitchFamily="2" charset="-122"/>
              </a:rPr>
              <a:t>我</a:t>
            </a:r>
            <a:r>
              <a:rPr lang="en-US" altLang="zh-CN" sz="2000" smtClean="0">
                <a:ea typeface="宋体" panose="02010600030101010101" pitchFamily="2" charset="-122"/>
              </a:rPr>
              <a:t>-位设置, 如果</a:t>
            </a:r>
            <a:r>
              <a:rPr lang="en-US" altLang="zh-CN" sz="2000" i="1" smtClean="0">
                <a:ea typeface="宋体" panose="02010600030101010101" pitchFamily="2" charset="-122"/>
              </a:rPr>
              <a:t>我</a:t>
            </a:r>
            <a:r>
              <a:rPr lang="en-US" altLang="zh-CN" sz="2000" smtClean="0">
                <a:ea typeface="宋体" panose="02010600030101010101" pitchFamily="2" charset="-122"/>
              </a:rPr>
              <a:t>-基表的第行将具有索引列的值</a:t>
            </a:r>
          </a:p>
          <a:p>
            <a:pPr eaLnBrk="1" hangingPunct="1">
              <a:lnSpc>
                <a:spcPct val="90000"/>
              </a:lnSpc>
            </a:pPr>
            <a:r>
              <a:rPr lang="en-US" altLang="zh-CN" sz="2000" smtClean="0">
                <a:ea typeface="宋体" panose="02010600030101010101" pitchFamily="2" charset="-122"/>
              </a:rPr>
              <a:t>不适用于高基数域</a:t>
            </a:r>
          </a:p>
        </p:txBody>
      </p:sp>
      <p:graphicFrame>
        <p:nvGraphicFramePr>
          <p:cNvPr id="5122" name="Object 4"/>
          <p:cNvGraphicFramePr>
            <a:graphicFrameLocks noChangeAspect="1"/>
          </p:cNvGraphicFramePr>
          <p:nvPr/>
        </p:nvGraphicFramePr>
        <p:xfrm>
          <a:off x="228600" y="4502150"/>
          <a:ext cx="2571750" cy="1993900"/>
        </p:xfrm>
        <a:graphic>
          <a:graphicData uri="http://schemas.openxmlformats.org/presentationml/2006/ole">
            <mc:AlternateContent xmlns:mc="http://schemas.openxmlformats.org/markup-compatibility/2006">
              <mc:Choice xmlns:v="urn:schemas-microsoft-com:vml" Requires="v">
                <p:oleObj spid="_x0000_s5130" name="Worksheet" r:id="rId4" imgW="2562631" imgH="1981441" progId="Excel.Sheet.8">
                  <p:embed/>
                </p:oleObj>
              </mc:Choice>
              <mc:Fallback>
                <p:oleObj name="Worksheet" r:id="rId4" imgW="2562631" imgH="1981441"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502150"/>
                        <a:ext cx="257175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496050" y="4495800"/>
          <a:ext cx="2647950" cy="1981200"/>
        </p:xfrm>
        <a:graphic>
          <a:graphicData uri="http://schemas.openxmlformats.org/presentationml/2006/ole">
            <mc:AlternateContent xmlns:mc="http://schemas.openxmlformats.org/markup-compatibility/2006">
              <mc:Choice xmlns:v="urn:schemas-microsoft-com:vml" Requires="v">
                <p:oleObj spid="_x0000_s5131" name="Worksheet" r:id="rId6" imgW="2638831" imgH="1981441" progId="Excel.Sheet.8">
                  <p:embed/>
                </p:oleObj>
              </mc:Choice>
              <mc:Fallback>
                <p:oleObj name="Worksheet" r:id="rId6" imgW="2638831" imgH="1981441"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6050" y="4495800"/>
                        <a:ext cx="26479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6"/>
          <p:cNvGraphicFramePr>
            <a:graphicFrameLocks noChangeAspect="1"/>
          </p:cNvGraphicFramePr>
          <p:nvPr/>
        </p:nvGraphicFramePr>
        <p:xfrm>
          <a:off x="2830513" y="4495800"/>
          <a:ext cx="3608387" cy="1981200"/>
        </p:xfrm>
        <a:graphic>
          <a:graphicData uri="http://schemas.openxmlformats.org/presentationml/2006/ole">
            <mc:AlternateContent xmlns:mc="http://schemas.openxmlformats.org/markup-compatibility/2006">
              <mc:Choice xmlns:v="urn:schemas-microsoft-com:vml" Requires="v">
                <p:oleObj spid="_x0000_s5132" name="工作表" r:id="rId8" imgW="3495675" imgH="1981200" progId="Excel.Sheet.8">
                  <p:embed/>
                </p:oleObj>
              </mc:Choice>
              <mc:Fallback>
                <p:oleObj name="工作表" r:id="rId8" imgW="3495675" imgH="1981200" progId="Excel.Shee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0513" y="4495800"/>
                        <a:ext cx="3608387"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533400" y="3968750"/>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a:ea typeface="宋体" panose="02010600030101010101" pitchFamily="2" charset="-122"/>
              </a:rPr>
              <a:t>基表</a:t>
            </a:r>
            <a:endParaRPr lang="en-US" altLang="zh-CN" b="0">
              <a:ea typeface="宋体" panose="02010600030101010101" pitchFamily="2" charset="-122"/>
            </a:endParaRPr>
          </a:p>
        </p:txBody>
      </p:sp>
      <p:sp>
        <p:nvSpPr>
          <p:cNvPr id="5128" name="Text Box 8"/>
          <p:cNvSpPr txBox="1">
            <a:spLocks noChangeArrowheads="1"/>
          </p:cNvSpPr>
          <p:nvPr/>
        </p:nvSpPr>
        <p:spPr bwMode="auto">
          <a:xfrm>
            <a:off x="2971800" y="3962400"/>
            <a:ext cx="231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a:ea typeface="宋体" panose="02010600030101010101" pitchFamily="2" charset="-122"/>
              </a:rPr>
              <a:t>区域索引</a:t>
            </a:r>
            <a:endParaRPr lang="en-US" altLang="zh-CN" b="0">
              <a:ea typeface="宋体" panose="02010600030101010101" pitchFamily="2" charset="-122"/>
            </a:endParaRPr>
          </a:p>
        </p:txBody>
      </p:sp>
      <p:sp>
        <p:nvSpPr>
          <p:cNvPr id="5129" name="Text Box 9"/>
          <p:cNvSpPr txBox="1">
            <a:spLocks noChangeArrowheads="1"/>
          </p:cNvSpPr>
          <p:nvPr/>
        </p:nvSpPr>
        <p:spPr bwMode="auto">
          <a:xfrm>
            <a:off x="6553200" y="3962400"/>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a:ea typeface="宋体" panose="02010600030101010101" pitchFamily="2" charset="-122"/>
              </a:rPr>
              <a:t>类型上的索引</a:t>
            </a:r>
            <a:endParaRPr lang="en-US" altLang="zh-CN" b="0">
              <a:ea typeface="宋体" panose="02010600030101010101" pitchFamily="2" charset="-122"/>
            </a:endParaRPr>
          </a:p>
        </p:txBody>
      </p:sp>
    </p:spTree>
  </p:cSld>
  <p:clrMapOvr>
    <a:masterClrMapping/>
  </p:clrMapOvr>
  <p:transition>
    <p:wipe dir="d"/>
  </p:transition>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484188"/>
            <a:ext cx="8610600" cy="436562"/>
          </a:xfrm>
        </p:spPr>
        <p:txBody>
          <a:bodyPr/>
          <a:lstStyle/>
          <a:p>
            <a:pPr eaLnBrk="1" hangingPunct="1"/>
            <a:r>
              <a:rPr lang="en-US" altLang="zh-CN" sz="3200" smtClean="0">
                <a:ea typeface="宋体" panose="02010600030101010101" pitchFamily="2" charset="-122"/>
              </a:rPr>
              <a:t>索引 olap</a:t>
            </a:r>
            <a:r>
              <a:rPr lang="zh-CN" altLang="en-US" sz="3200" smtClean="0">
                <a:ea typeface="宋体" panose="02010600030101010101" pitchFamily="2" charset="-122"/>
              </a:rPr>
              <a:t> </a:t>
            </a:r>
            <a:r>
              <a:rPr lang="en-US" altLang="zh-CN" sz="3200" smtClean="0">
                <a:ea typeface="宋体" panose="02010600030101010101" pitchFamily="2" charset="-122"/>
              </a:rPr>
              <a:t>数据：</a:t>
            </a:r>
            <a:r>
              <a:rPr lang="zh-CN" altLang="en-US" sz="3200" b="1" smtClean="0">
                <a:ea typeface="宋体" panose="02010600030101010101" pitchFamily="2" charset="-122"/>
              </a:rPr>
              <a:t> </a:t>
            </a:r>
            <a:r>
              <a:rPr lang="en-US" altLang="zh-CN" sz="3200" b="1" smtClean="0">
                <a:ea typeface="宋体" panose="02010600030101010101" pitchFamily="2" charset="-122"/>
              </a:rPr>
              <a:t>加入索引</a:t>
            </a:r>
          </a:p>
        </p:txBody>
      </p:sp>
      <p:sp>
        <p:nvSpPr>
          <p:cNvPr id="81923" name="Rectangle 3"/>
          <p:cNvSpPr>
            <a:spLocks noGrp="1" noChangeArrowheads="1"/>
          </p:cNvSpPr>
          <p:nvPr>
            <p:ph type="body" idx="1"/>
          </p:nvPr>
        </p:nvSpPr>
        <p:spPr>
          <a:xfrm>
            <a:off x="166688" y="1338263"/>
            <a:ext cx="5791200" cy="4876800"/>
          </a:xfrm>
        </p:spPr>
        <p:txBody>
          <a:bodyPr/>
          <a:lstStyle/>
          <a:p>
            <a:pPr eaLnBrk="1" hangingPunct="1">
              <a:lnSpc>
                <a:spcPct val="100000"/>
              </a:lnSpc>
            </a:pPr>
            <a:r>
              <a:rPr lang="en-US" altLang="zh-CN" sz="2000" smtClean="0">
                <a:ea typeface="宋体" panose="02010600030101010101" pitchFamily="2" charset="-122"/>
              </a:rPr>
              <a:t>加入指数: ji (r-id, s-id), 其中 r (r-id,</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a:t>
            </a:r>
            <a:r>
              <a:rPr lang="en-US" altLang="zh-CN" sz="2000" smtClean="0">
                <a:ea typeface="宋体" panose="02010600030101010101" pitchFamily="2" charset="-122"/>
                <a:sym typeface="MT Extra" panose="05050102010205020202" pitchFamily="18" charset="2"/>
              </a:rPr>
              <a:t>s (s-id,</a:t>
            </a:r>
            <a:r>
              <a:rPr lang="en-US" altLang="zh-CN" sz="2000" smtClean="0">
                <a:latin typeface="Tahoma" panose="020B0604030504040204" pitchFamily="34" charset="0"/>
                <a:ea typeface="宋体" panose="02010600030101010101" pitchFamily="2" charset="-122"/>
                <a:sym typeface="MT Extra" panose="05050102010205020202" pitchFamily="18" charset="2"/>
              </a:rPr>
              <a:t>...</a:t>
            </a:r>
            <a:r>
              <a:rPr lang="en-US" altLang="zh-CN" sz="2000" smtClean="0">
                <a:ea typeface="宋体" panose="02010600030101010101" pitchFamily="2" charset="-122"/>
                <a:sym typeface="MT Extra" panose="05050102010205020202" pitchFamily="18" charset="2"/>
              </a:rPr>
              <a:t>)</a:t>
            </a:r>
          </a:p>
          <a:p>
            <a:pPr eaLnBrk="1" hangingPunct="1">
              <a:lnSpc>
                <a:spcPct val="100000"/>
              </a:lnSpc>
            </a:pPr>
            <a:r>
              <a:rPr lang="en-US" altLang="zh-CN" sz="2000" smtClean="0">
                <a:ea typeface="宋体" panose="02010600030101010101" pitchFamily="2" charset="-122"/>
              </a:rPr>
              <a:t>传统索引将值映射到记录 id 列表</a:t>
            </a:r>
          </a:p>
          <a:p>
            <a:pPr eaLnBrk="1" hangingPunct="1">
              <a:lnSpc>
                <a:spcPct val="100000"/>
              </a:lnSpc>
            </a:pPr>
            <a:r>
              <a:rPr lang="en-US" altLang="zh-CN" sz="2000" smtClean="0">
                <a:ea typeface="宋体" panose="02010600030101010101" pitchFamily="2" charset="-122"/>
              </a:rPr>
              <a:t>在数据仓库中, 联接索引将</a:t>
            </a:r>
            <a:r>
              <a:rPr lang="en-US" altLang="zh-CN" sz="2000" u="sng" smtClean="0">
                <a:solidFill>
                  <a:schemeClr val="hlink"/>
                </a:solidFill>
                <a:ea typeface="宋体" panose="02010600030101010101" pitchFamily="2" charset="-122"/>
              </a:rPr>
              <a:t>尺寸</a:t>
            </a:r>
            <a:r>
              <a:rPr lang="en-US" altLang="zh-CN" sz="2000" smtClean="0">
                <a:ea typeface="宋体" panose="02010600030101010101" pitchFamily="2" charset="-122"/>
              </a:rPr>
              <a:t>星型模式</a:t>
            </a:r>
            <a:r>
              <a:rPr lang="en-US" altLang="zh-CN" sz="2000" u="sng" smtClean="0">
                <a:solidFill>
                  <a:schemeClr val="hlink"/>
                </a:solidFill>
                <a:ea typeface="宋体" panose="02010600030101010101" pitchFamily="2" charset="-122"/>
              </a:rPr>
              <a:t>行</a:t>
            </a:r>
            <a:r>
              <a:rPr lang="en-US" altLang="zh-CN" sz="2000" smtClean="0">
                <a:ea typeface="宋体" panose="02010600030101010101" pitchFamily="2" charset="-122"/>
              </a:rPr>
              <a:t>在事实表中。</a:t>
            </a:r>
          </a:p>
          <a:p>
            <a:pPr lvl="1" eaLnBrk="1" hangingPunct="1">
              <a:lnSpc>
                <a:spcPct val="100000"/>
              </a:lnSpc>
            </a:pPr>
            <a:r>
              <a:rPr lang="en-US" altLang="zh-CN" sz="2000" smtClean="0">
                <a:ea typeface="宋体" panose="02010600030101010101" pitchFamily="2" charset="-122"/>
              </a:rPr>
              <a:t>例如事实表:</a:t>
            </a:r>
            <a:r>
              <a:rPr lang="en-US" altLang="zh-CN" sz="2000" i="1" smtClean="0">
                <a:ea typeface="宋体" panose="02010600030101010101" pitchFamily="2" charset="-122"/>
              </a:rPr>
              <a:t>销售</a:t>
            </a:r>
            <a:r>
              <a:rPr lang="en-US" altLang="zh-CN" sz="2000" smtClean="0">
                <a:ea typeface="宋体" panose="02010600030101010101" pitchFamily="2" charset="-122"/>
              </a:rPr>
              <a:t>和两个维度</a:t>
            </a:r>
            <a:r>
              <a:rPr lang="en-US" altLang="zh-CN" sz="2000" i="1" smtClean="0">
                <a:ea typeface="宋体" panose="02010600030101010101" pitchFamily="2" charset="-122"/>
              </a:rPr>
              <a:t>城市</a:t>
            </a:r>
            <a:r>
              <a:rPr lang="en-US" altLang="zh-CN" sz="2000" smtClean="0">
                <a:ea typeface="宋体" panose="02010600030101010101" pitchFamily="2" charset="-122"/>
              </a:rPr>
              <a:t>和</a:t>
            </a:r>
            <a:r>
              <a:rPr lang="en-US" altLang="zh-CN" sz="2000" i="1" smtClean="0">
                <a:ea typeface="宋体" panose="02010600030101010101" pitchFamily="2" charset="-122"/>
              </a:rPr>
              <a:t>产品</a:t>
            </a:r>
            <a:endParaRPr lang="en-US" altLang="zh-CN" sz="2000" smtClean="0">
              <a:ea typeface="宋体" panose="02010600030101010101" pitchFamily="2" charset="-122"/>
            </a:endParaRPr>
          </a:p>
          <a:p>
            <a:pPr lvl="2" eaLnBrk="1" hangingPunct="1">
              <a:lnSpc>
                <a:spcPct val="100000"/>
              </a:lnSpc>
            </a:pPr>
            <a:r>
              <a:rPr lang="en-US" altLang="zh-CN" sz="2000" smtClean="0">
                <a:ea typeface="宋体" panose="02010600030101010101" pitchFamily="2" charset="-122"/>
              </a:rPr>
              <a:t>上的联接索引</a:t>
            </a:r>
            <a:r>
              <a:rPr lang="en-US" altLang="zh-CN" sz="2000" i="1" smtClean="0">
                <a:ea typeface="宋体" panose="02010600030101010101" pitchFamily="2" charset="-122"/>
              </a:rPr>
              <a:t>城市</a:t>
            </a:r>
            <a:r>
              <a:rPr lang="en-US" altLang="zh-CN" sz="2000" smtClean="0">
                <a:ea typeface="宋体" panose="02010600030101010101" pitchFamily="2" charset="-122"/>
              </a:rPr>
              <a:t>为每个不同的城市维护记录城市销售的元组的 r-id 列表</a:t>
            </a:r>
          </a:p>
          <a:p>
            <a:pPr lvl="1" eaLnBrk="1" hangingPunct="1">
              <a:lnSpc>
                <a:spcPct val="100000"/>
              </a:lnSpc>
            </a:pPr>
            <a:r>
              <a:rPr lang="en-US" altLang="zh-CN" sz="2000" smtClean="0">
                <a:ea typeface="宋体" panose="02010600030101010101" pitchFamily="2" charset="-122"/>
              </a:rPr>
              <a:t>联接索引可以跨越多个维度</a:t>
            </a:r>
          </a:p>
        </p:txBody>
      </p:sp>
      <p:graphicFrame>
        <p:nvGraphicFramePr>
          <p:cNvPr id="256042" name="Group 42"/>
          <p:cNvGraphicFramePr>
            <a:graphicFrameLocks noGrp="1"/>
          </p:cNvGraphicFramePr>
          <p:nvPr/>
        </p:nvGraphicFramePr>
        <p:xfrm>
          <a:off x="7043738" y="1444625"/>
          <a:ext cx="744537" cy="4186238"/>
        </p:xfrm>
        <a:graphic>
          <a:graphicData uri="http://schemas.openxmlformats.org/drawingml/2006/table">
            <a:tbl>
              <a:tblPr/>
              <a:tblGrid>
                <a:gridCol w="744537">
                  <a:extLst>
                    <a:ext uri="{9D8B030D-6E8A-4147-A177-3AD203B41FA5}">
                      <a16:colId xmlns:a16="http://schemas.microsoft.com/office/drawing/2014/main" val="20000"/>
                    </a:ext>
                  </a:extLst>
                </a:gridCol>
              </a:tblGrid>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3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t57</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3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t238</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3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t459</a:t>
                      </a:r>
                      <a:endParaRPr kumimoji="0" lang="zh-CN" altLang="en-US" sz="16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en-US" altLang="zh-CN"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3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t884</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52">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en-US" altLang="zh-CN" sz="2000" b="0" i="0" u="none" strike="noStrike" cap="none" normalizeH="0" baseline="0" smtClean="0">
                        <a:ln>
                          <a:noFill/>
                        </a:ln>
                        <a:solidFill>
                          <a:schemeClr val="tx1"/>
                        </a:solidFill>
                        <a:effectLst/>
                        <a:latin typeface="Arial Black"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56058" name="Group 58"/>
          <p:cNvGraphicFramePr>
            <a:graphicFrameLocks noGrp="1"/>
          </p:cNvGraphicFramePr>
          <p:nvPr/>
        </p:nvGraphicFramePr>
        <p:xfrm>
          <a:off x="5832475" y="2206625"/>
          <a:ext cx="874713" cy="2774950"/>
        </p:xfrm>
        <a:graphic>
          <a:graphicData uri="http://schemas.openxmlformats.org/drawingml/2006/table">
            <a:tbl>
              <a:tblPr/>
              <a:tblGrid>
                <a:gridCol w="874713">
                  <a:extLst>
                    <a:ext uri="{9D8B030D-6E8A-4147-A177-3AD203B41FA5}">
                      <a16:colId xmlns:a16="http://schemas.microsoft.com/office/drawing/2014/main" val="20000"/>
                    </a:ext>
                  </a:extLst>
                </a:gridCol>
              </a:tblGrid>
              <a:tr h="956730">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endParaRPr kumimoji="0" lang="zh-CN" altLang="en-US" sz="1500" b="0" i="0" u="none" strike="noStrike" cap="none" normalizeH="0" baseline="0" smtClean="0">
                        <a:ln>
                          <a:noFill/>
                        </a:ln>
                        <a:solidFill>
                          <a:schemeClr val="tx1"/>
                        </a:solidFill>
                        <a:effectLst/>
                        <a:latin typeface="Arial Black" pitchFamily="34" charset="0"/>
                        <a:ea typeface="宋体"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marT="41685" marB="41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1491">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Arial Black" pitchFamily="34" charset="0"/>
                          <a:ea typeface="宋体" pitchFamily="2" charset="-122"/>
                        </a:rPr>
                        <a:t>主要</a:t>
                      </a: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Arial Black" pitchFamily="34" charset="0"/>
                          <a:ea typeface="宋体" pitchFamily="2" charset="-122"/>
                        </a:rPr>
                        <a:t>街</a:t>
                      </a:r>
                    </a:p>
                  </a:txBody>
                  <a:tcPr marT="41685" marB="41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6730">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endParaRPr kumimoji="0" lang="zh-CN" altLang="en-US" sz="1500" b="0" i="0" u="none" strike="noStrike" cap="none" normalizeH="0" baseline="0" smtClean="0">
                        <a:ln>
                          <a:noFill/>
                        </a:ln>
                        <a:solidFill>
                          <a:schemeClr val="tx1"/>
                        </a:solidFill>
                        <a:effectLst/>
                        <a:latin typeface="Arial Black" pitchFamily="34" charset="0"/>
                        <a:ea typeface="宋体"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ahoma"/>
                          <a:ea typeface="宋体" pitchFamily="2" charset="-122"/>
                        </a:rPr>
                        <a:t>......</a:t>
                      </a:r>
                      <a:endParaRPr kumimoji="0" lang="zh-CN" altLang="en-US" sz="1800" b="0" i="0" u="none" strike="noStrike" cap="none" normalizeH="0" baseline="0" smtClean="0">
                        <a:ln>
                          <a:noFill/>
                        </a:ln>
                        <a:solidFill>
                          <a:schemeClr val="tx1"/>
                        </a:solidFill>
                        <a:effectLst/>
                        <a:latin typeface="Arial Black" pitchFamily="34" charset="0"/>
                        <a:ea typeface="宋体" pitchFamily="2" charset="-122"/>
                      </a:endParaRPr>
                    </a:p>
                  </a:txBody>
                  <a:tcPr marT="41685" marB="41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58" name="Line 59"/>
          <p:cNvSpPr>
            <a:spLocks noChangeShapeType="1"/>
          </p:cNvSpPr>
          <p:nvPr/>
        </p:nvSpPr>
        <p:spPr bwMode="auto">
          <a:xfrm flipV="1">
            <a:off x="6705600" y="2557463"/>
            <a:ext cx="306388" cy="887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9" name="Line 60"/>
          <p:cNvSpPr>
            <a:spLocks noChangeShapeType="1"/>
          </p:cNvSpPr>
          <p:nvPr/>
        </p:nvSpPr>
        <p:spPr bwMode="auto">
          <a:xfrm flipV="1">
            <a:off x="6718300" y="3405188"/>
            <a:ext cx="279400" cy="39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0" name="Line 61"/>
          <p:cNvSpPr>
            <a:spLocks noChangeShapeType="1"/>
          </p:cNvSpPr>
          <p:nvPr/>
        </p:nvSpPr>
        <p:spPr bwMode="auto">
          <a:xfrm>
            <a:off x="6704013" y="3484563"/>
            <a:ext cx="347662" cy="1550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56075" name="Group 75"/>
          <p:cNvGraphicFramePr>
            <a:graphicFrameLocks noGrp="1"/>
          </p:cNvGraphicFramePr>
          <p:nvPr/>
        </p:nvGraphicFramePr>
        <p:xfrm>
          <a:off x="8110538" y="2160588"/>
          <a:ext cx="874712" cy="2774950"/>
        </p:xfrm>
        <a:graphic>
          <a:graphicData uri="http://schemas.openxmlformats.org/drawingml/2006/table">
            <a:tbl>
              <a:tblPr/>
              <a:tblGrid>
                <a:gridCol w="874712">
                  <a:extLst>
                    <a:ext uri="{9D8B030D-6E8A-4147-A177-3AD203B41FA5}">
                      <a16:colId xmlns:a16="http://schemas.microsoft.com/office/drawing/2014/main" val="20000"/>
                    </a:ext>
                  </a:extLst>
                </a:gridCol>
              </a:tblGrid>
              <a:tr h="1049194">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Black" pitchFamily="34" charset="0"/>
                        <a:ea typeface="宋体"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563">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索尼</a:t>
                      </a: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Black" pitchFamily="34" charset="0"/>
                          <a:ea typeface="宋体" pitchFamily="2" charset="-122"/>
                        </a:rPr>
                        <a:t>电视</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9194">
                <a:tc>
                  <a:txBody>
                    <a:bodyPr/>
                    <a:lstStyle/>
                    <a:p>
                      <a:pPr marL="0" marR="0" lvl="0" indent="0" algn="ctr" defTabSz="914400" rtl="0" eaLnBrk="1" fontAlgn="base" latinLnBrk="0" hangingPunct="1">
                        <a:lnSpc>
                          <a:spcPct val="11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Black" pitchFamily="34" charset="0"/>
                        <a:ea typeface="宋体"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a:ea typeface="宋体" pitchFamily="2" charset="-122"/>
                        </a:rPr>
                        <a:t>......</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71" name="Line 76"/>
          <p:cNvSpPr>
            <a:spLocks noChangeShapeType="1"/>
          </p:cNvSpPr>
          <p:nvPr/>
        </p:nvSpPr>
        <p:spPr bwMode="auto">
          <a:xfrm>
            <a:off x="7778750" y="2465388"/>
            <a:ext cx="319088" cy="874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72" name="Line 77"/>
          <p:cNvSpPr>
            <a:spLocks noChangeShapeType="1"/>
          </p:cNvSpPr>
          <p:nvPr/>
        </p:nvSpPr>
        <p:spPr bwMode="auto">
          <a:xfrm flipV="1">
            <a:off x="7778750" y="3644900"/>
            <a:ext cx="304800" cy="569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wipe dir="d"/>
  </p:transition>
</p:sld>
</file>

<file path=ppt/slides/slide7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55588" y="404813"/>
            <a:ext cx="8610600" cy="533400"/>
          </a:xfrm>
        </p:spPr>
        <p:txBody>
          <a:bodyPr/>
          <a:lstStyle/>
          <a:p>
            <a:pPr eaLnBrk="1" hangingPunct="1"/>
            <a:r>
              <a:rPr lang="en-US" altLang="zh-CN" sz="3200" smtClean="0">
                <a:ea typeface="宋体" panose="02010600030101010101" pitchFamily="2" charset="-122"/>
              </a:rPr>
              <a:t>数据存储策略</a:t>
            </a:r>
            <a:endParaRPr lang="zh-CN" altLang="en-US" sz="3200" smtClean="0">
              <a:ea typeface="宋体" panose="02010600030101010101" pitchFamily="2" charset="-122"/>
            </a:endParaRPr>
          </a:p>
        </p:txBody>
      </p:sp>
      <p:sp>
        <p:nvSpPr>
          <p:cNvPr id="82947" name="Rectangle 3"/>
          <p:cNvSpPr>
            <a:spLocks noGrp="1" noChangeArrowheads="1"/>
          </p:cNvSpPr>
          <p:nvPr>
            <p:ph type="body" idx="1"/>
          </p:nvPr>
        </p:nvSpPr>
        <p:spPr>
          <a:xfrm>
            <a:off x="685800" y="1676400"/>
            <a:ext cx="8077200" cy="4800600"/>
          </a:xfrm>
        </p:spPr>
        <p:txBody>
          <a:bodyPr/>
          <a:lstStyle/>
          <a:p>
            <a:pPr eaLnBrk="1" hangingPunct="1"/>
            <a:r>
              <a:rPr lang="en-US" altLang="zh-CN" smtClean="0">
                <a:ea typeface="宋体" panose="02010600030101010101" pitchFamily="2" charset="-122"/>
              </a:rPr>
              <a:t>表合并 (i)</a:t>
            </a:r>
          </a:p>
          <a:p>
            <a:pPr lvl="1"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sp>
        <p:nvSpPr>
          <p:cNvPr id="82948" name="Text Box 4"/>
          <p:cNvSpPr txBox="1">
            <a:spLocks noChangeArrowheads="1"/>
          </p:cNvSpPr>
          <p:nvPr/>
        </p:nvSpPr>
        <p:spPr bwMode="auto">
          <a:xfrm>
            <a:off x="990600" y="27432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1</a:t>
            </a:r>
          </a:p>
        </p:txBody>
      </p:sp>
      <p:sp>
        <p:nvSpPr>
          <p:cNvPr id="82949" name="Line 5"/>
          <p:cNvSpPr>
            <a:spLocks noChangeShapeType="1"/>
          </p:cNvSpPr>
          <p:nvPr/>
        </p:nvSpPr>
        <p:spPr bwMode="auto">
          <a:xfrm flipH="1">
            <a:off x="1066800" y="3276600"/>
            <a:ext cx="1524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0" name="Text Box 6"/>
          <p:cNvSpPr txBox="1">
            <a:spLocks noChangeArrowheads="1"/>
          </p:cNvSpPr>
          <p:nvPr/>
        </p:nvSpPr>
        <p:spPr bwMode="auto">
          <a:xfrm>
            <a:off x="609600" y="3657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2</a:t>
            </a:r>
          </a:p>
        </p:txBody>
      </p:sp>
      <p:sp>
        <p:nvSpPr>
          <p:cNvPr id="82951" name="Text Box 7"/>
          <p:cNvSpPr txBox="1">
            <a:spLocks noChangeArrowheads="1"/>
          </p:cNvSpPr>
          <p:nvPr/>
        </p:nvSpPr>
        <p:spPr bwMode="auto">
          <a:xfrm>
            <a:off x="3733800" y="2667000"/>
            <a:ext cx="381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7。</a:t>
            </a:r>
          </a:p>
        </p:txBody>
      </p:sp>
      <p:sp>
        <p:nvSpPr>
          <p:cNvPr id="82952" name="Text Box 8"/>
          <p:cNvSpPr txBox="1">
            <a:spLocks noChangeArrowheads="1"/>
          </p:cNvSpPr>
          <p:nvPr/>
        </p:nvSpPr>
        <p:spPr bwMode="auto">
          <a:xfrm>
            <a:off x="3733800" y="3962400"/>
            <a:ext cx="914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8</a:t>
            </a:r>
          </a:p>
        </p:txBody>
      </p:sp>
      <p:sp>
        <p:nvSpPr>
          <p:cNvPr id="82953" name="Line 9"/>
          <p:cNvSpPr>
            <a:spLocks noChangeShapeType="1"/>
          </p:cNvSpPr>
          <p:nvPr/>
        </p:nvSpPr>
        <p:spPr bwMode="auto">
          <a:xfrm flipH="1" flipV="1">
            <a:off x="3886200" y="3200400"/>
            <a:ext cx="1524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4" name="Line 10"/>
          <p:cNvSpPr>
            <a:spLocks noChangeShapeType="1"/>
          </p:cNvSpPr>
          <p:nvPr/>
        </p:nvSpPr>
        <p:spPr bwMode="auto">
          <a:xfrm flipH="1">
            <a:off x="1524000" y="2971800"/>
            <a:ext cx="2209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5" name="Line 11"/>
          <p:cNvSpPr>
            <a:spLocks noChangeShapeType="1"/>
          </p:cNvSpPr>
          <p:nvPr/>
        </p:nvSpPr>
        <p:spPr bwMode="auto">
          <a:xfrm flipV="1">
            <a:off x="3733800" y="4495800"/>
            <a:ext cx="3810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6" name="Text Box 12"/>
          <p:cNvSpPr txBox="1">
            <a:spLocks noChangeArrowheads="1"/>
          </p:cNvSpPr>
          <p:nvPr/>
        </p:nvSpPr>
        <p:spPr bwMode="auto">
          <a:xfrm>
            <a:off x="1752600" y="3810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3个</a:t>
            </a:r>
          </a:p>
        </p:txBody>
      </p:sp>
      <p:sp>
        <p:nvSpPr>
          <p:cNvPr id="82957" name="Text Box 13"/>
          <p:cNvSpPr txBox="1">
            <a:spLocks noChangeArrowheads="1"/>
          </p:cNvSpPr>
          <p:nvPr/>
        </p:nvSpPr>
        <p:spPr bwMode="auto">
          <a:xfrm>
            <a:off x="2590800" y="3352800"/>
            <a:ext cx="990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4个</a:t>
            </a:r>
          </a:p>
        </p:txBody>
      </p:sp>
      <p:sp>
        <p:nvSpPr>
          <p:cNvPr id="82958" name="Text Box 14"/>
          <p:cNvSpPr txBox="1">
            <a:spLocks noChangeArrowheads="1"/>
          </p:cNvSpPr>
          <p:nvPr/>
        </p:nvSpPr>
        <p:spPr bwMode="auto">
          <a:xfrm>
            <a:off x="2133600" y="4800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5</a:t>
            </a:r>
          </a:p>
        </p:txBody>
      </p:sp>
      <p:sp>
        <p:nvSpPr>
          <p:cNvPr id="82959" name="Text Box 15"/>
          <p:cNvSpPr txBox="1">
            <a:spLocks noChangeArrowheads="1"/>
          </p:cNvSpPr>
          <p:nvPr/>
        </p:nvSpPr>
        <p:spPr bwMode="auto">
          <a:xfrm>
            <a:off x="2895600" y="4267200"/>
            <a:ext cx="685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6</a:t>
            </a:r>
          </a:p>
        </p:txBody>
      </p:sp>
      <p:sp>
        <p:nvSpPr>
          <p:cNvPr id="82960" name="Line 16"/>
          <p:cNvSpPr>
            <a:spLocks noChangeShapeType="1"/>
          </p:cNvSpPr>
          <p:nvPr/>
        </p:nvSpPr>
        <p:spPr bwMode="auto">
          <a:xfrm flipV="1">
            <a:off x="838200" y="4191000"/>
            <a:ext cx="914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1" name="Line 17"/>
          <p:cNvSpPr>
            <a:spLocks noChangeShapeType="1"/>
          </p:cNvSpPr>
          <p:nvPr/>
        </p:nvSpPr>
        <p:spPr bwMode="auto">
          <a:xfrm flipV="1">
            <a:off x="2286000" y="3733800"/>
            <a:ext cx="3048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2" name="Line 18"/>
          <p:cNvSpPr>
            <a:spLocks noChangeShapeType="1"/>
          </p:cNvSpPr>
          <p:nvPr/>
        </p:nvSpPr>
        <p:spPr bwMode="auto">
          <a:xfrm flipH="1">
            <a:off x="2286000" y="3886200"/>
            <a:ext cx="762000" cy="914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3" name="Line 19"/>
          <p:cNvSpPr>
            <a:spLocks noChangeShapeType="1"/>
          </p:cNvSpPr>
          <p:nvPr/>
        </p:nvSpPr>
        <p:spPr bwMode="auto">
          <a:xfrm flipV="1">
            <a:off x="2667000" y="4800600"/>
            <a:ext cx="5334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4" name="Text Box 20"/>
          <p:cNvSpPr txBox="1">
            <a:spLocks noChangeArrowheads="1"/>
          </p:cNvSpPr>
          <p:nvPr/>
        </p:nvSpPr>
        <p:spPr bwMode="auto">
          <a:xfrm>
            <a:off x="5715000" y="5562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endParaRPr lang="en-US" altLang="zh-CN" sz="2800" b="0">
              <a:latin typeface="Tahoma" panose="020B0604030504040204" pitchFamily="34" charset="0"/>
              <a:ea typeface="宋体" panose="02010600030101010101" pitchFamily="2" charset="-122"/>
            </a:endParaRPr>
          </a:p>
        </p:txBody>
      </p:sp>
      <p:sp>
        <p:nvSpPr>
          <p:cNvPr id="82965" name="Text Box 21"/>
          <p:cNvSpPr txBox="1">
            <a:spLocks noChangeArrowheads="1"/>
          </p:cNvSpPr>
          <p:nvPr/>
        </p:nvSpPr>
        <p:spPr bwMode="auto">
          <a:xfrm>
            <a:off x="1600200" y="5410200"/>
            <a:ext cx="2773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000" b="0">
                <a:latin typeface="Tahoma" panose="020B0604030504040204" pitchFamily="34" charset="0"/>
                <a:ea typeface="宋体" panose="02010600030101010101" pitchFamily="2" charset="-122"/>
              </a:rPr>
              <a:t>常见访问顺序</a:t>
            </a:r>
          </a:p>
        </p:txBody>
      </p:sp>
      <p:sp>
        <p:nvSpPr>
          <p:cNvPr id="82966" name="Text Box 22"/>
          <p:cNvSpPr txBox="1">
            <a:spLocks noChangeArrowheads="1"/>
          </p:cNvSpPr>
          <p:nvPr/>
        </p:nvSpPr>
        <p:spPr bwMode="auto">
          <a:xfrm>
            <a:off x="5334000" y="32004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3个</a:t>
            </a:r>
          </a:p>
        </p:txBody>
      </p:sp>
      <p:sp>
        <p:nvSpPr>
          <p:cNvPr id="82967" name="Text Box 23"/>
          <p:cNvSpPr txBox="1">
            <a:spLocks noChangeArrowheads="1"/>
          </p:cNvSpPr>
          <p:nvPr/>
        </p:nvSpPr>
        <p:spPr bwMode="auto">
          <a:xfrm>
            <a:off x="5867400" y="3200400"/>
            <a:ext cx="990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4个</a:t>
            </a:r>
          </a:p>
        </p:txBody>
      </p:sp>
      <p:sp>
        <p:nvSpPr>
          <p:cNvPr id="82968" name="Text Box 24"/>
          <p:cNvSpPr txBox="1">
            <a:spLocks noChangeArrowheads="1"/>
          </p:cNvSpPr>
          <p:nvPr/>
        </p:nvSpPr>
        <p:spPr bwMode="auto">
          <a:xfrm>
            <a:off x="6858000" y="32004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5</a:t>
            </a:r>
          </a:p>
        </p:txBody>
      </p:sp>
      <p:sp>
        <p:nvSpPr>
          <p:cNvPr id="82969" name="Text Box 25"/>
          <p:cNvSpPr txBox="1">
            <a:spLocks noChangeArrowheads="1"/>
          </p:cNvSpPr>
          <p:nvPr/>
        </p:nvSpPr>
        <p:spPr bwMode="auto">
          <a:xfrm>
            <a:off x="7391400" y="3200400"/>
            <a:ext cx="685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6</a:t>
            </a:r>
          </a:p>
        </p:txBody>
      </p:sp>
      <p:sp>
        <p:nvSpPr>
          <p:cNvPr id="82970" name="Text Box 26"/>
          <p:cNvSpPr txBox="1">
            <a:spLocks noChangeArrowheads="1"/>
          </p:cNvSpPr>
          <p:nvPr/>
        </p:nvSpPr>
        <p:spPr bwMode="auto">
          <a:xfrm>
            <a:off x="6629400" y="4191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1</a:t>
            </a:r>
          </a:p>
        </p:txBody>
      </p:sp>
      <p:sp>
        <p:nvSpPr>
          <p:cNvPr id="82971" name="Text Box 27"/>
          <p:cNvSpPr txBox="1">
            <a:spLocks noChangeArrowheads="1"/>
          </p:cNvSpPr>
          <p:nvPr/>
        </p:nvSpPr>
        <p:spPr bwMode="auto">
          <a:xfrm>
            <a:off x="7162800" y="41910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2</a:t>
            </a:r>
          </a:p>
        </p:txBody>
      </p:sp>
      <p:sp>
        <p:nvSpPr>
          <p:cNvPr id="82972" name="Text Box 28"/>
          <p:cNvSpPr txBox="1">
            <a:spLocks noChangeArrowheads="1"/>
          </p:cNvSpPr>
          <p:nvPr/>
        </p:nvSpPr>
        <p:spPr bwMode="auto">
          <a:xfrm>
            <a:off x="6248400" y="4191000"/>
            <a:ext cx="381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7。</a:t>
            </a:r>
          </a:p>
        </p:txBody>
      </p:sp>
      <p:sp>
        <p:nvSpPr>
          <p:cNvPr id="82973" name="Text Box 29"/>
          <p:cNvSpPr txBox="1">
            <a:spLocks noChangeArrowheads="1"/>
          </p:cNvSpPr>
          <p:nvPr/>
        </p:nvSpPr>
        <p:spPr bwMode="auto">
          <a:xfrm>
            <a:off x="5334000" y="4191000"/>
            <a:ext cx="914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zh-CN" altLang="en-US" sz="2800" b="0">
                <a:latin typeface="Tahoma" panose="020B0604030504040204" pitchFamily="34" charset="0"/>
                <a:ea typeface="宋体" panose="02010600030101010101" pitchFamily="2" charset="-122"/>
              </a:rPr>
              <a:t>8</a:t>
            </a:r>
          </a:p>
        </p:txBody>
      </p:sp>
      <p:sp>
        <p:nvSpPr>
          <p:cNvPr id="82974" name="Text Box 30"/>
          <p:cNvSpPr txBox="1">
            <a:spLocks noChangeArrowheads="1"/>
          </p:cNvSpPr>
          <p:nvPr/>
        </p:nvSpPr>
        <p:spPr bwMode="auto">
          <a:xfrm>
            <a:off x="5410200" y="4876800"/>
            <a:ext cx="289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000" b="0">
                <a:latin typeface="Tahoma" panose="020B0604030504040204" pitchFamily="34" charset="0"/>
                <a:ea typeface="宋体" panose="02010600030101010101" pitchFamily="2" charset="-122"/>
              </a:rPr>
              <a:t>优化的访问订单</a:t>
            </a:r>
          </a:p>
        </p:txBody>
      </p:sp>
    </p:spTree>
  </p:cSld>
  <p:clrMapOvr>
    <a:masterClrMapping/>
  </p:clrMapOvr>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pPr eaLnBrk="1" hangingPunct="1"/>
            <a:r>
              <a:rPr lang="en-US" altLang="zh-CN" sz="3200" smtClean="0">
                <a:ea typeface="宋体" panose="02010600030101010101" pitchFamily="2" charset="-122"/>
              </a:rPr>
              <a:t>数据存储策略</a:t>
            </a:r>
          </a:p>
        </p:txBody>
      </p:sp>
      <p:sp>
        <p:nvSpPr>
          <p:cNvPr id="83971" name="Rectangle 1027"/>
          <p:cNvSpPr>
            <a:spLocks noGrp="1" noChangeArrowheads="1"/>
          </p:cNvSpPr>
          <p:nvPr>
            <p:ph type="body" idx="1"/>
          </p:nvPr>
        </p:nvSpPr>
        <p:spPr>
          <a:xfrm>
            <a:off x="354013" y="1503363"/>
            <a:ext cx="8077200" cy="4800600"/>
          </a:xfrm>
        </p:spPr>
        <p:txBody>
          <a:bodyPr/>
          <a:lstStyle/>
          <a:p>
            <a:pPr eaLnBrk="1" hangingPunct="1"/>
            <a:r>
              <a:rPr lang="en-US" altLang="zh-CN" sz="2400" smtClean="0">
                <a:ea typeface="宋体" panose="02010600030101010101" pitchFamily="2" charset="-122"/>
              </a:rPr>
              <a:t>表合并 (二)</a:t>
            </a:r>
          </a:p>
          <a:p>
            <a:pPr lvl="1"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graphicFrame>
        <p:nvGraphicFramePr>
          <p:cNvPr id="264314" name="Group 1146"/>
          <p:cNvGraphicFramePr>
            <a:graphicFrameLocks noGrp="1"/>
          </p:cNvGraphicFramePr>
          <p:nvPr/>
        </p:nvGraphicFramePr>
        <p:xfrm>
          <a:off x="4203700" y="1524000"/>
          <a:ext cx="4191000" cy="3054350"/>
        </p:xfrm>
        <a:graphic>
          <a:graphicData uri="http://schemas.openxmlformats.org/drawingml/2006/table">
            <a:tbl>
              <a:tblPr/>
              <a:tblGrid>
                <a:gridCol w="1371600">
                  <a:extLst>
                    <a:ext uri="{9D8B030D-6E8A-4147-A177-3AD203B41FA5}">
                      <a16:colId xmlns:a16="http://schemas.microsoft.com/office/drawing/2014/main" val="1991355241"/>
                    </a:ext>
                  </a:extLst>
                </a:gridCol>
                <a:gridCol w="1422400">
                  <a:extLst>
                    <a:ext uri="{9D8B030D-6E8A-4147-A177-3AD203B41FA5}">
                      <a16:colId xmlns:a16="http://schemas.microsoft.com/office/drawing/2014/main" val="2502461011"/>
                    </a:ext>
                  </a:extLst>
                </a:gridCol>
                <a:gridCol w="1397000">
                  <a:extLst>
                    <a:ext uri="{9D8B030D-6E8A-4147-A177-3AD203B41FA5}">
                      <a16:colId xmlns:a16="http://schemas.microsoft.com/office/drawing/2014/main" val="3688177521"/>
                    </a:ext>
                  </a:extLst>
                </a:gridCol>
              </a:tblGrid>
              <a:tr h="2476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存储 id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量</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2441571287"/>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300元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2380278460"/>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3个</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2388891756"/>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3个</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67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3747359873"/>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603825047"/>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3个</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2310503536"/>
                  </a:ext>
                </a:extLst>
              </a:tr>
              <a:tr h="234950">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4个</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908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1185298484"/>
                  </a:ext>
                </a:extLst>
              </a:tr>
            </a:tbl>
          </a:graphicData>
        </a:graphic>
      </p:graphicFrame>
      <p:graphicFrame>
        <p:nvGraphicFramePr>
          <p:cNvPr id="264322" name="Group 1154"/>
          <p:cNvGraphicFramePr>
            <a:graphicFrameLocks noGrp="1"/>
          </p:cNvGraphicFramePr>
          <p:nvPr/>
        </p:nvGraphicFramePr>
        <p:xfrm>
          <a:off x="457200" y="2286000"/>
          <a:ext cx="3492500" cy="2760663"/>
        </p:xfrm>
        <a:graphic>
          <a:graphicData uri="http://schemas.openxmlformats.org/drawingml/2006/table">
            <a:tbl>
              <a:tblPr/>
              <a:tblGrid>
                <a:gridCol w="495300">
                  <a:extLst>
                    <a:ext uri="{9D8B030D-6E8A-4147-A177-3AD203B41FA5}">
                      <a16:colId xmlns:a16="http://schemas.microsoft.com/office/drawing/2014/main" val="4184704994"/>
                    </a:ext>
                  </a:extLst>
                </a:gridCol>
                <a:gridCol w="1577975">
                  <a:extLst>
                    <a:ext uri="{9D8B030D-6E8A-4147-A177-3AD203B41FA5}">
                      <a16:colId xmlns:a16="http://schemas.microsoft.com/office/drawing/2014/main" val="2604547339"/>
                    </a:ext>
                  </a:extLst>
                </a:gridCol>
                <a:gridCol w="1419225">
                  <a:extLst>
                    <a:ext uri="{9D8B030D-6E8A-4147-A177-3AD203B41FA5}">
                      <a16:colId xmlns:a16="http://schemas.microsoft.com/office/drawing/2014/main" val="4209611944"/>
                    </a:ext>
                  </a:extLst>
                </a:gridCol>
              </a:tblGrid>
              <a:tr h="390525">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名字</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Black" panose="020B0A04020102020204" pitchFamily="34" charset="0"/>
                          <a:ea typeface="宋体" panose="02010600030101010101" pitchFamily="2" charset="-122"/>
                        </a:rPr>
                        <a:t>类型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099201973"/>
                  </a:ext>
                </a:extLst>
              </a:tr>
              <a:tr h="395288">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戴尔电脑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extLst>
                  <a:ext uri="{0D108BD9-81ED-4DB2-BD59-A6C34878D82A}">
                    <a16:rowId xmlns:a16="http://schemas.microsoft.com/office/drawing/2014/main" val="2081931417"/>
                  </a:ext>
                </a:extLst>
              </a:tr>
              <a:tr h="455613">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思科2600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路由器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extLst>
                  <a:ext uri="{0D108BD9-81ED-4DB2-BD59-A6C34878D82A}">
                    <a16:rowId xmlns:a16="http://schemas.microsoft.com/office/drawing/2014/main" val="3373444744"/>
                  </a:ext>
                </a:extLst>
              </a:tr>
              <a:tr h="455613">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3个</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ibm 电脑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计算机</a:t>
                      </a:r>
                      <a:endParaRPr kumimoji="0" lang="zh-CN" altLang="en-US"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extLst>
                  <a:ext uri="{0D108BD9-81ED-4DB2-BD59-A6C34878D82A}">
                    <a16:rowId xmlns:a16="http://schemas.microsoft.com/office/drawing/2014/main" val="60959118"/>
                  </a:ext>
                </a:extLst>
              </a:tr>
              <a:tr h="455613">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4个</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hp laserjet 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lvl1pPr algn="l" eaLnBrk="0" hangingPunct="0">
                        <a:lnSpc>
                          <a:spcPct val="110000"/>
                        </a:lnSpc>
                        <a:defRPr sz="2400">
                          <a:solidFill>
                            <a:schemeClr val="tx1"/>
                          </a:solidFill>
                          <a:latin typeface="Arial Black" panose="020B0A04020102020204" pitchFamily="34" charset="0"/>
                        </a:defRPr>
                      </a:lvl1pPr>
                      <a:lvl2pPr marL="742950" indent="-285750" algn="l" eaLnBrk="0" hangingPunct="0">
                        <a:lnSpc>
                          <a:spcPct val="110000"/>
                        </a:lnSpc>
                        <a:buClr>
                          <a:srgbClr val="000066"/>
                        </a:buClr>
                        <a:buSzPct val="60000"/>
                        <a:buFont typeface="Wingdings" panose="05000000000000000000" pitchFamily="2" charset="2"/>
                        <a:defRPr sz="2400">
                          <a:solidFill>
                            <a:schemeClr val="tx1"/>
                          </a:solidFill>
                          <a:latin typeface="Arial Narrow" panose="020B0606020202030204" pitchFamily="34" charset="0"/>
                        </a:defRPr>
                      </a:lvl2pPr>
                      <a:lvl3pPr marL="1143000" indent="-228600" algn="l" eaLnBrk="0" hangingPunct="0">
                        <a:lnSpc>
                          <a:spcPct val="110000"/>
                        </a:lnSpc>
                        <a:buClr>
                          <a:srgbClr val="000066"/>
                        </a:buClr>
                        <a:buFont typeface="Wingdings" panose="05000000000000000000" pitchFamily="2" charset="2"/>
                        <a:defRPr sz="2000">
                          <a:solidFill>
                            <a:schemeClr val="tx1"/>
                          </a:solidFill>
                          <a:latin typeface="Arial Narrow" panose="020B0606020202030204" pitchFamily="34" charset="0"/>
                        </a:defRPr>
                      </a:lvl3pPr>
                      <a:lvl4pPr marL="1600200" indent="-228600" algn="l" eaLnBrk="0" hangingPunct="0">
                        <a:lnSpc>
                          <a:spcPct val="110000"/>
                        </a:lnSpc>
                        <a:buClr>
                          <a:schemeClr val="tx1"/>
                        </a:buClr>
                        <a:buFont typeface="Wingdings" panose="05000000000000000000" pitchFamily="2" charset="2"/>
                        <a:defRPr>
                          <a:solidFill>
                            <a:schemeClr val="tx1"/>
                          </a:solidFill>
                          <a:latin typeface="Arial Narrow" panose="020B0606020202030204" pitchFamily="34" charset="0"/>
                        </a:defRPr>
                      </a:lvl4pPr>
                      <a:lvl5pPr marL="2057400" indent="-228600" algn="l" eaLnBrk="0" hangingPunct="0">
                        <a:lnSpc>
                          <a:spcPct val="110000"/>
                        </a:lnSpc>
                        <a:buClr>
                          <a:schemeClr val="tx1"/>
                        </a:buClr>
                        <a:defRPr>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1"/>
                        </a:buClr>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rPr>
                        <a:t>打印机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AE2F6"/>
                    </a:solidFill>
                  </a:tcPr>
                </a:tc>
                <a:extLst>
                  <a:ext uri="{0D108BD9-81ED-4DB2-BD59-A6C34878D82A}">
                    <a16:rowId xmlns:a16="http://schemas.microsoft.com/office/drawing/2014/main" val="2208923928"/>
                  </a:ext>
                </a:extLst>
              </a:tr>
            </a:tbl>
          </a:graphicData>
        </a:graphic>
      </p:graphicFrame>
      <p:graphicFrame>
        <p:nvGraphicFramePr>
          <p:cNvPr id="264333" name="Group 1165"/>
          <p:cNvGraphicFramePr>
            <a:graphicFrameLocks noGrp="1"/>
          </p:cNvGraphicFramePr>
          <p:nvPr/>
        </p:nvGraphicFramePr>
        <p:xfrm>
          <a:off x="4495800" y="5029200"/>
          <a:ext cx="3276600" cy="1481138"/>
        </p:xfrm>
        <a:graphic>
          <a:graphicData uri="http://schemas.openxmlformats.org/drawingml/2006/table">
            <a:tbl>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546100">
                  <a:extLst>
                    <a:ext uri="{9D8B030D-6E8A-4147-A177-3AD203B41FA5}">
                      <a16:colId xmlns:a16="http://schemas.microsoft.com/office/drawing/2014/main" val="20005"/>
                    </a:ext>
                  </a:extLst>
                </a:gridCol>
              </a:tblGrid>
              <a:tr h="493713">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10001"/>
                  </a:ext>
                </a:extLst>
              </a:tr>
              <a:tr h="493713">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Black" pitchFamily="34" charset="0"/>
                        <a:ea typeface="宋体"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7FDF9"/>
                    </a:solidFill>
                  </a:tcPr>
                </a:tc>
                <a:extLst>
                  <a:ext uri="{0D108BD9-81ED-4DB2-BD59-A6C34878D82A}">
                    <a16:rowId xmlns:a16="http://schemas.microsoft.com/office/drawing/2014/main" val="10002"/>
                  </a:ext>
                </a:extLst>
              </a:tr>
            </a:tbl>
          </a:graphicData>
        </a:graphic>
      </p:graphicFrame>
      <p:sp>
        <p:nvSpPr>
          <p:cNvPr id="84062" name="Line 1118"/>
          <p:cNvSpPr>
            <a:spLocks noChangeShapeType="1"/>
          </p:cNvSpPr>
          <p:nvPr/>
        </p:nvSpPr>
        <p:spPr bwMode="auto">
          <a:xfrm flipH="1">
            <a:off x="228600" y="2895600"/>
            <a:ext cx="228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63" name="Line 1119"/>
          <p:cNvSpPr>
            <a:spLocks noChangeShapeType="1"/>
          </p:cNvSpPr>
          <p:nvPr/>
        </p:nvSpPr>
        <p:spPr bwMode="auto">
          <a:xfrm>
            <a:off x="228600" y="2895600"/>
            <a:ext cx="0" cy="24685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64" name="Line 1120"/>
          <p:cNvSpPr>
            <a:spLocks noChangeShapeType="1"/>
          </p:cNvSpPr>
          <p:nvPr/>
        </p:nvSpPr>
        <p:spPr bwMode="auto">
          <a:xfrm>
            <a:off x="242888" y="5364163"/>
            <a:ext cx="426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65" name="Line 1121"/>
          <p:cNvSpPr>
            <a:spLocks noChangeShapeType="1"/>
          </p:cNvSpPr>
          <p:nvPr/>
        </p:nvSpPr>
        <p:spPr bwMode="auto">
          <a:xfrm>
            <a:off x="3962400" y="3276600"/>
            <a:ext cx="7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66" name="Line 1122"/>
          <p:cNvSpPr>
            <a:spLocks noChangeShapeType="1"/>
          </p:cNvSpPr>
          <p:nvPr/>
        </p:nvSpPr>
        <p:spPr bwMode="auto">
          <a:xfrm>
            <a:off x="4038600" y="3276600"/>
            <a:ext cx="0" cy="1524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67" name="Line 1123"/>
          <p:cNvSpPr>
            <a:spLocks noChangeShapeType="1"/>
          </p:cNvSpPr>
          <p:nvPr/>
        </p:nvSpPr>
        <p:spPr bwMode="auto">
          <a:xfrm>
            <a:off x="4038600" y="4800600"/>
            <a:ext cx="2438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68" name="Line 1124"/>
          <p:cNvSpPr>
            <a:spLocks noChangeShapeType="1"/>
          </p:cNvSpPr>
          <p:nvPr/>
        </p:nvSpPr>
        <p:spPr bwMode="auto">
          <a:xfrm>
            <a:off x="6477000" y="48006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69" name="Line 1125"/>
          <p:cNvSpPr>
            <a:spLocks noChangeShapeType="1"/>
          </p:cNvSpPr>
          <p:nvPr/>
        </p:nvSpPr>
        <p:spPr bwMode="auto">
          <a:xfrm>
            <a:off x="4953000" y="2362200"/>
            <a:ext cx="381000" cy="2667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70" name="Line 1126"/>
          <p:cNvSpPr>
            <a:spLocks noChangeShapeType="1"/>
          </p:cNvSpPr>
          <p:nvPr/>
        </p:nvSpPr>
        <p:spPr bwMode="auto">
          <a:xfrm>
            <a:off x="5181600" y="2819400"/>
            <a:ext cx="685800" cy="2209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71" name="Line 1127"/>
          <p:cNvSpPr>
            <a:spLocks noChangeShapeType="1"/>
          </p:cNvSpPr>
          <p:nvPr/>
        </p:nvSpPr>
        <p:spPr bwMode="auto">
          <a:xfrm>
            <a:off x="8382000" y="3200400"/>
            <a:ext cx="228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2" name="Line 1128"/>
          <p:cNvSpPr>
            <a:spLocks noChangeShapeType="1"/>
          </p:cNvSpPr>
          <p:nvPr/>
        </p:nvSpPr>
        <p:spPr bwMode="auto">
          <a:xfrm>
            <a:off x="8610600" y="3200400"/>
            <a:ext cx="0" cy="1524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3" name="Line 1129"/>
          <p:cNvSpPr>
            <a:spLocks noChangeShapeType="1"/>
          </p:cNvSpPr>
          <p:nvPr/>
        </p:nvSpPr>
        <p:spPr bwMode="auto">
          <a:xfrm flipH="1">
            <a:off x="7010400" y="4724400"/>
            <a:ext cx="1600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4" name="Line 1130"/>
          <p:cNvSpPr>
            <a:spLocks noChangeShapeType="1"/>
          </p:cNvSpPr>
          <p:nvPr/>
        </p:nvSpPr>
        <p:spPr bwMode="auto">
          <a:xfrm>
            <a:off x="7010400" y="4724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75" name="Line 1131"/>
          <p:cNvSpPr>
            <a:spLocks noChangeShapeType="1"/>
          </p:cNvSpPr>
          <p:nvPr/>
        </p:nvSpPr>
        <p:spPr bwMode="auto">
          <a:xfrm>
            <a:off x="8382000" y="3581400"/>
            <a:ext cx="7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6" name="Line 1132"/>
          <p:cNvSpPr>
            <a:spLocks noChangeShapeType="1"/>
          </p:cNvSpPr>
          <p:nvPr/>
        </p:nvSpPr>
        <p:spPr bwMode="auto">
          <a:xfrm>
            <a:off x="8458200" y="3581400"/>
            <a:ext cx="0" cy="121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7" name="Line 1133"/>
          <p:cNvSpPr>
            <a:spLocks noChangeShapeType="1"/>
          </p:cNvSpPr>
          <p:nvPr/>
        </p:nvSpPr>
        <p:spPr bwMode="auto">
          <a:xfrm flipH="1">
            <a:off x="7467600" y="4800600"/>
            <a:ext cx="990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78" name="Line 1134"/>
          <p:cNvSpPr>
            <a:spLocks noChangeShapeType="1"/>
          </p:cNvSpPr>
          <p:nvPr/>
        </p:nvSpPr>
        <p:spPr bwMode="auto">
          <a:xfrm>
            <a:off x="7467600" y="48006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7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数据存储策略</a:t>
            </a:r>
          </a:p>
        </p:txBody>
      </p:sp>
      <p:sp>
        <p:nvSpPr>
          <p:cNvPr id="84995" name="Rectangle 3"/>
          <p:cNvSpPr>
            <a:spLocks noGrp="1" noChangeArrowheads="1"/>
          </p:cNvSpPr>
          <p:nvPr>
            <p:ph type="body" idx="1"/>
          </p:nvPr>
        </p:nvSpPr>
        <p:spPr>
          <a:xfrm>
            <a:off x="685800" y="1676400"/>
            <a:ext cx="8077200" cy="4800600"/>
          </a:xfrm>
        </p:spPr>
        <p:txBody>
          <a:bodyPr/>
          <a:lstStyle/>
          <a:p>
            <a:pPr eaLnBrk="1" hangingPunct="1"/>
            <a:r>
              <a:rPr lang="en-US" altLang="zh-CN" smtClean="0">
                <a:ea typeface="宋体" panose="02010600030101010101" pitchFamily="2" charset="-122"/>
              </a:rPr>
              <a:t>添加冗余</a:t>
            </a:r>
          </a:p>
          <a:p>
            <a:pPr eaLnBrk="1" hangingPunct="1"/>
            <a:endParaRPr lang="en-US" altLang="zh-CN" smtClean="0">
              <a:ea typeface="宋体" panose="02010600030101010101" pitchFamily="2" charset="-122"/>
            </a:endParaRPr>
          </a:p>
        </p:txBody>
      </p:sp>
      <p:sp>
        <p:nvSpPr>
          <p:cNvPr id="84996" name="Text Box 4"/>
          <p:cNvSpPr txBox="1">
            <a:spLocks noChangeArrowheads="1"/>
          </p:cNvSpPr>
          <p:nvPr/>
        </p:nvSpPr>
        <p:spPr bwMode="auto">
          <a:xfrm>
            <a:off x="1350963" y="2724150"/>
            <a:ext cx="1316037"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b="0">
                <a:latin typeface="Tahoma" panose="020B0604030504040204" pitchFamily="34" charset="0"/>
                <a:ea typeface="宋体" panose="02010600030101010101" pitchFamily="2" charset="-122"/>
              </a:rPr>
              <a:t>Id</a:t>
            </a:r>
          </a:p>
          <a:p>
            <a:pPr algn="l" eaLnBrk="1" hangingPunct="1">
              <a:spcBef>
                <a:spcPct val="0"/>
              </a:spcBef>
            </a:pPr>
            <a:r>
              <a:rPr lang="en-US" altLang="zh-CN" b="0">
                <a:latin typeface="Tahoma" panose="020B0604030504040204" pitchFamily="34" charset="0"/>
                <a:ea typeface="宋体" panose="02010600030101010101" pitchFamily="2" charset="-122"/>
              </a:rPr>
              <a:t>名字</a:t>
            </a:r>
          </a:p>
          <a:p>
            <a:pPr algn="l" eaLnBrk="1" hangingPunct="1">
              <a:spcBef>
                <a:spcPct val="0"/>
              </a:spcBef>
            </a:pPr>
            <a:r>
              <a:rPr lang="en-US" altLang="zh-CN" b="0">
                <a:latin typeface="Tahoma" panose="020B0604030504040204" pitchFamily="34" charset="0"/>
                <a:ea typeface="宋体" panose="02010600030101010101" pitchFamily="2" charset="-122"/>
              </a:rPr>
              <a:t>类型</a:t>
            </a:r>
          </a:p>
          <a:p>
            <a:pPr algn="l" eaLnBrk="1" hangingPunct="1">
              <a:spcBef>
                <a:spcPct val="0"/>
              </a:spcBef>
            </a:pPr>
            <a:r>
              <a:rPr lang="en-US" altLang="zh-CN" b="0">
                <a:latin typeface="Tahoma" panose="020B0604030504040204" pitchFamily="34" charset="0"/>
                <a:ea typeface="宋体" panose="02010600030101010101" pitchFamily="2" charset="-122"/>
              </a:rPr>
              <a:t>模型</a:t>
            </a:r>
          </a:p>
          <a:p>
            <a:pPr algn="l" eaLnBrk="1" hangingPunct="1">
              <a:spcBef>
                <a:spcPct val="0"/>
              </a:spcBef>
            </a:pPr>
            <a:r>
              <a:rPr lang="en-US" altLang="zh-CN" b="0">
                <a:latin typeface="Tahoma" panose="020B0604030504040204" pitchFamily="34" charset="0"/>
                <a:ea typeface="宋体" panose="02010600030101010101" pitchFamily="2" charset="-122"/>
              </a:rPr>
              <a:t>重量</a:t>
            </a:r>
          </a:p>
        </p:txBody>
      </p:sp>
      <p:sp>
        <p:nvSpPr>
          <p:cNvPr id="84997" name="Text Box 5"/>
          <p:cNvSpPr txBox="1">
            <a:spLocks noChangeArrowheads="1"/>
          </p:cNvSpPr>
          <p:nvPr/>
        </p:nvSpPr>
        <p:spPr bwMode="auto">
          <a:xfrm>
            <a:off x="2819400" y="2743200"/>
            <a:ext cx="1828800"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b="0">
                <a:latin typeface="Tahoma" panose="020B0604030504040204" pitchFamily="34" charset="0"/>
                <a:ea typeface="宋体" panose="02010600030101010101" pitchFamily="2" charset="-122"/>
              </a:rPr>
              <a:t>Id</a:t>
            </a:r>
          </a:p>
          <a:p>
            <a:pPr algn="l" eaLnBrk="1" hangingPunct="1">
              <a:spcBef>
                <a:spcPct val="0"/>
              </a:spcBef>
            </a:pPr>
            <a:r>
              <a:rPr lang="en-US" altLang="zh-CN" b="0">
                <a:latin typeface="Tahoma" panose="020B0604030504040204" pitchFamily="34" charset="0"/>
                <a:ea typeface="宋体" panose="02010600030101010101" pitchFamily="2" charset="-122"/>
              </a:rPr>
              <a:t>存储 id</a:t>
            </a:r>
          </a:p>
          <a:p>
            <a:pPr algn="l" eaLnBrk="1" hangingPunct="1">
              <a:spcBef>
                <a:spcPct val="0"/>
              </a:spcBef>
            </a:pPr>
            <a:r>
              <a:rPr lang="en-US" altLang="zh-CN" b="0">
                <a:latin typeface="Tahoma" panose="020B0604030504040204" pitchFamily="34" charset="0"/>
                <a:ea typeface="宋体" panose="02010600030101010101" pitchFamily="2" charset="-122"/>
              </a:rPr>
              <a:t>量</a:t>
            </a:r>
          </a:p>
        </p:txBody>
      </p:sp>
      <p:sp>
        <p:nvSpPr>
          <p:cNvPr id="84998" name="Text Box 6"/>
          <p:cNvSpPr txBox="1">
            <a:spLocks noChangeArrowheads="1"/>
          </p:cNvSpPr>
          <p:nvPr/>
        </p:nvSpPr>
        <p:spPr bwMode="auto">
          <a:xfrm>
            <a:off x="1676400" y="5105400"/>
            <a:ext cx="2430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800" b="0">
                <a:latin typeface="Tahoma" panose="020B0604030504040204" pitchFamily="34" charset="0"/>
                <a:ea typeface="宋体" panose="02010600030101010101" pitchFamily="2" charset="-122"/>
              </a:rPr>
              <a:t>原始表</a:t>
            </a:r>
          </a:p>
        </p:txBody>
      </p:sp>
      <p:sp>
        <p:nvSpPr>
          <p:cNvPr id="84999" name="Text Box 7"/>
          <p:cNvSpPr txBox="1">
            <a:spLocks noChangeArrowheads="1"/>
          </p:cNvSpPr>
          <p:nvPr/>
        </p:nvSpPr>
        <p:spPr bwMode="auto">
          <a:xfrm>
            <a:off x="4953000" y="2743200"/>
            <a:ext cx="1316038"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b="0">
                <a:latin typeface="Tahoma" panose="020B0604030504040204" pitchFamily="34" charset="0"/>
                <a:ea typeface="宋体" panose="02010600030101010101" pitchFamily="2" charset="-122"/>
              </a:rPr>
              <a:t>Id</a:t>
            </a:r>
          </a:p>
          <a:p>
            <a:pPr algn="l" eaLnBrk="1" hangingPunct="1">
              <a:spcBef>
                <a:spcPct val="0"/>
              </a:spcBef>
            </a:pPr>
            <a:r>
              <a:rPr lang="en-US" altLang="zh-CN" b="0">
                <a:latin typeface="Tahoma" panose="020B0604030504040204" pitchFamily="34" charset="0"/>
                <a:ea typeface="宋体" panose="02010600030101010101" pitchFamily="2" charset="-122"/>
              </a:rPr>
              <a:t>名字</a:t>
            </a:r>
          </a:p>
          <a:p>
            <a:pPr algn="l" eaLnBrk="1" hangingPunct="1">
              <a:spcBef>
                <a:spcPct val="0"/>
              </a:spcBef>
            </a:pPr>
            <a:r>
              <a:rPr lang="en-US" altLang="zh-CN" b="0">
                <a:latin typeface="Tahoma" panose="020B0604030504040204" pitchFamily="34" charset="0"/>
                <a:ea typeface="宋体" panose="02010600030101010101" pitchFamily="2" charset="-122"/>
              </a:rPr>
              <a:t>类型</a:t>
            </a:r>
          </a:p>
          <a:p>
            <a:pPr algn="l" eaLnBrk="1" hangingPunct="1">
              <a:spcBef>
                <a:spcPct val="0"/>
              </a:spcBef>
            </a:pPr>
            <a:r>
              <a:rPr lang="en-US" altLang="zh-CN" b="0">
                <a:latin typeface="Tahoma" panose="020B0604030504040204" pitchFamily="34" charset="0"/>
                <a:ea typeface="宋体" panose="02010600030101010101" pitchFamily="2" charset="-122"/>
              </a:rPr>
              <a:t>模型</a:t>
            </a:r>
          </a:p>
          <a:p>
            <a:pPr algn="l" eaLnBrk="1" hangingPunct="1">
              <a:spcBef>
                <a:spcPct val="0"/>
              </a:spcBef>
            </a:pPr>
            <a:r>
              <a:rPr lang="en-US" altLang="zh-CN" b="0">
                <a:latin typeface="Tahoma" panose="020B0604030504040204" pitchFamily="34" charset="0"/>
                <a:ea typeface="宋体" panose="02010600030101010101" pitchFamily="2" charset="-122"/>
              </a:rPr>
              <a:t>重量</a:t>
            </a:r>
          </a:p>
        </p:txBody>
      </p:sp>
      <p:sp>
        <p:nvSpPr>
          <p:cNvPr id="85000" name="Text Box 8"/>
          <p:cNvSpPr txBox="1">
            <a:spLocks noChangeArrowheads="1"/>
          </p:cNvSpPr>
          <p:nvPr/>
        </p:nvSpPr>
        <p:spPr bwMode="auto">
          <a:xfrm>
            <a:off x="6421438" y="2762250"/>
            <a:ext cx="18288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b="0">
                <a:latin typeface="Tahoma" panose="020B0604030504040204" pitchFamily="34" charset="0"/>
                <a:ea typeface="宋体" panose="02010600030101010101" pitchFamily="2" charset="-122"/>
              </a:rPr>
              <a:t>Id</a:t>
            </a:r>
          </a:p>
          <a:p>
            <a:pPr algn="l" eaLnBrk="1" hangingPunct="1">
              <a:spcBef>
                <a:spcPct val="0"/>
              </a:spcBef>
            </a:pPr>
            <a:r>
              <a:rPr lang="en-US" altLang="zh-CN" b="0">
                <a:latin typeface="Tahoma" panose="020B0604030504040204" pitchFamily="34" charset="0"/>
                <a:ea typeface="宋体" panose="02010600030101010101" pitchFamily="2" charset="-122"/>
              </a:rPr>
              <a:t>存储 id</a:t>
            </a:r>
          </a:p>
          <a:p>
            <a:pPr algn="l" eaLnBrk="1" hangingPunct="1">
              <a:spcBef>
                <a:spcPct val="0"/>
              </a:spcBef>
            </a:pPr>
            <a:r>
              <a:rPr lang="en-US" altLang="zh-CN" b="0">
                <a:latin typeface="Tahoma" panose="020B0604030504040204" pitchFamily="34" charset="0"/>
                <a:ea typeface="宋体" panose="02010600030101010101" pitchFamily="2" charset="-122"/>
              </a:rPr>
              <a:t>量</a:t>
            </a:r>
          </a:p>
          <a:p>
            <a:pPr algn="l" eaLnBrk="1" hangingPunct="1">
              <a:spcBef>
                <a:spcPct val="0"/>
              </a:spcBef>
            </a:pPr>
            <a:r>
              <a:rPr lang="en-US" altLang="zh-CN" b="0">
                <a:solidFill>
                  <a:schemeClr val="hlink"/>
                </a:solidFill>
                <a:latin typeface="Tahoma" panose="020B0604030504040204" pitchFamily="34" charset="0"/>
                <a:ea typeface="宋体" panose="02010600030101010101" pitchFamily="2" charset="-122"/>
              </a:rPr>
              <a:t>名字</a:t>
            </a:r>
          </a:p>
        </p:txBody>
      </p:sp>
      <p:sp>
        <p:nvSpPr>
          <p:cNvPr id="85001" name="Text Box 9"/>
          <p:cNvSpPr txBox="1">
            <a:spLocks noChangeArrowheads="1"/>
          </p:cNvSpPr>
          <p:nvPr/>
        </p:nvSpPr>
        <p:spPr bwMode="auto">
          <a:xfrm>
            <a:off x="5278438" y="5124450"/>
            <a:ext cx="273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800" b="0">
                <a:latin typeface="Tahoma" panose="020B0604030504040204" pitchFamily="34" charset="0"/>
                <a:ea typeface="宋体" panose="02010600030101010101" pitchFamily="2" charset="-122"/>
              </a:rPr>
              <a:t>添加冗余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663" y="339725"/>
            <a:ext cx="8662987" cy="685800"/>
          </a:xfrm>
          <a:noFill/>
        </p:spPr>
        <p:txBody>
          <a:bodyPr lIns="92075" tIns="46038" rIns="92075" bIns="46038"/>
          <a:lstStyle/>
          <a:p>
            <a:pPr eaLnBrk="1" hangingPunct="1"/>
            <a:r>
              <a:rPr lang="en-US" altLang="zh-CN" smtClean="0">
                <a:ea typeface="宋体" panose="02010600030101010101" pitchFamily="2" charset="-122"/>
              </a:rPr>
              <a:t>数据仓库与异构 dbms</a:t>
            </a:r>
          </a:p>
        </p:txBody>
      </p:sp>
      <p:sp>
        <p:nvSpPr>
          <p:cNvPr id="16387" name="Rectangle 3"/>
          <p:cNvSpPr>
            <a:spLocks noGrp="1" noChangeArrowheads="1"/>
          </p:cNvSpPr>
          <p:nvPr>
            <p:ph type="body" idx="1"/>
          </p:nvPr>
        </p:nvSpPr>
        <p:spPr>
          <a:xfrm>
            <a:off x="260350" y="1301750"/>
            <a:ext cx="8883650" cy="4572000"/>
          </a:xfrm>
          <a:noFill/>
        </p:spPr>
        <p:txBody>
          <a:bodyPr lIns="92075" tIns="46038" rIns="92075" bIns="46038"/>
          <a:lstStyle/>
          <a:p>
            <a:pPr eaLnBrk="1" hangingPunct="1">
              <a:lnSpc>
                <a:spcPct val="100000"/>
              </a:lnSpc>
            </a:pPr>
            <a:r>
              <a:rPr lang="en-US" altLang="zh-CN" sz="2400" smtClean="0">
                <a:ea typeface="宋体" panose="02010600030101010101" pitchFamily="2" charset="-122"/>
              </a:rPr>
              <a:t>传统异构数据库集成:</a:t>
            </a:r>
          </a:p>
          <a:p>
            <a:pPr lvl="1" eaLnBrk="1" hangingPunct="1">
              <a:lnSpc>
                <a:spcPct val="100000"/>
              </a:lnSpc>
            </a:pPr>
            <a:r>
              <a:rPr lang="en-US" altLang="zh-CN" sz="2400" smtClean="0">
                <a:ea typeface="宋体" panose="02010600030101010101" pitchFamily="2" charset="-122"/>
              </a:rPr>
              <a:t>建立</a:t>
            </a:r>
            <a:r>
              <a:rPr lang="en-US" altLang="zh-CN" sz="2400" smtClean="0">
                <a:solidFill>
                  <a:schemeClr val="hlink"/>
                </a:solidFill>
                <a:ea typeface="宋体" panose="02010600030101010101" pitchFamily="2" charset="-122"/>
              </a:rPr>
              <a:t>包装/调解员</a:t>
            </a:r>
            <a:r>
              <a:rPr lang="en-US" altLang="zh-CN" sz="2400" smtClean="0">
                <a:ea typeface="宋体" panose="02010600030101010101" pitchFamily="2" charset="-122"/>
              </a:rPr>
              <a:t>在异构数据库之上</a:t>
            </a:r>
          </a:p>
          <a:p>
            <a:pPr lvl="1" eaLnBrk="1" hangingPunct="1">
              <a:lnSpc>
                <a:spcPct val="100000"/>
              </a:lnSpc>
            </a:pPr>
            <a:r>
              <a:rPr lang="en-US" altLang="zh-CN" sz="2400" smtClean="0">
                <a:solidFill>
                  <a:schemeClr val="hlink"/>
                </a:solidFill>
                <a:ea typeface="宋体" panose="02010600030101010101" pitchFamily="2" charset="-122"/>
              </a:rPr>
              <a:t>查询驱动</a:t>
            </a:r>
            <a:r>
              <a:rPr lang="en-US" altLang="zh-CN" sz="2400" smtClean="0">
                <a:ea typeface="宋体" panose="02010600030101010101" pitchFamily="2" charset="-122"/>
              </a:rPr>
              <a:t>方法</a:t>
            </a:r>
          </a:p>
          <a:p>
            <a:pPr lvl="2" eaLnBrk="1" hangingPunct="1">
              <a:lnSpc>
                <a:spcPct val="100000"/>
              </a:lnSpc>
            </a:pPr>
            <a:r>
              <a:rPr lang="en-US" altLang="zh-CN" smtClean="0">
                <a:ea typeface="宋体" panose="02010600030101010101" pitchFamily="2" charset="-122"/>
              </a:rPr>
              <a:t>当查询提交到客户端站点时, 将使用元字典将查询转换为适合所涉及的单个异构站点的查询, 并将结果集成到全局应答集中</a:t>
            </a:r>
          </a:p>
          <a:p>
            <a:pPr lvl="2" eaLnBrk="1" hangingPunct="1">
              <a:lnSpc>
                <a:spcPct val="100000"/>
              </a:lnSpc>
            </a:pPr>
            <a:r>
              <a:rPr lang="en-US" altLang="zh-CN" smtClean="0">
                <a:ea typeface="宋体" panose="02010600030101010101" pitchFamily="2" charset="-122"/>
              </a:rPr>
              <a:t>复杂的信息过滤, 争夺资源</a:t>
            </a:r>
          </a:p>
          <a:p>
            <a:pPr eaLnBrk="1" hangingPunct="1">
              <a:lnSpc>
                <a:spcPct val="100000"/>
              </a:lnSpc>
            </a:pPr>
            <a:r>
              <a:rPr lang="en-US" altLang="zh-CN" sz="2400" smtClean="0">
                <a:ea typeface="宋体" panose="02010600030101010101" pitchFamily="2" charset="-122"/>
              </a:rPr>
              <a:t>数据仓库:</a:t>
            </a:r>
            <a:r>
              <a:rPr lang="en-US" altLang="zh-CN" sz="2400" smtClean="0">
                <a:solidFill>
                  <a:schemeClr val="hlink"/>
                </a:solidFill>
                <a:ea typeface="宋体" panose="02010600030101010101" pitchFamily="2" charset="-122"/>
              </a:rPr>
              <a:t>更新驱动</a:t>
            </a:r>
            <a:r>
              <a:rPr lang="en-US" altLang="zh-CN" sz="2400" smtClean="0">
                <a:ea typeface="宋体" panose="02010600030101010101" pitchFamily="2" charset="-122"/>
              </a:rPr>
              <a:t>, 高性能</a:t>
            </a:r>
          </a:p>
          <a:p>
            <a:pPr lvl="1" eaLnBrk="1" hangingPunct="1">
              <a:lnSpc>
                <a:spcPct val="100000"/>
              </a:lnSpc>
            </a:pPr>
            <a:r>
              <a:rPr lang="en-US" altLang="zh-CN" sz="2400" smtClean="0">
                <a:ea typeface="宋体" panose="02010600030101010101" pitchFamily="2" charset="-122"/>
              </a:rPr>
              <a:t>来自异构源的信息预先集成并存储在仓库中, 以便直接查询和分析</a:t>
            </a:r>
          </a:p>
        </p:txBody>
      </p:sp>
    </p:spTree>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数据存储策略</a:t>
            </a:r>
            <a:endParaRPr lang="en-US" altLang="zh-CN" smtClean="0">
              <a:ea typeface="宋体" panose="02010600030101010101" pitchFamily="2" charset="-122"/>
            </a:endParaRPr>
          </a:p>
        </p:txBody>
      </p:sp>
      <p:sp>
        <p:nvSpPr>
          <p:cNvPr id="86019" name="Rectangle 3"/>
          <p:cNvSpPr>
            <a:spLocks noGrp="1" noChangeArrowheads="1"/>
          </p:cNvSpPr>
          <p:nvPr>
            <p:ph type="body" idx="1"/>
          </p:nvPr>
        </p:nvSpPr>
        <p:spPr>
          <a:xfrm>
            <a:off x="606425" y="1504950"/>
            <a:ext cx="8077200" cy="4800600"/>
          </a:xfrm>
        </p:spPr>
        <p:txBody>
          <a:bodyPr/>
          <a:lstStyle/>
          <a:p>
            <a:pPr eaLnBrk="1" hangingPunct="1">
              <a:lnSpc>
                <a:spcPct val="150000"/>
              </a:lnSpc>
            </a:pPr>
            <a:r>
              <a:rPr lang="en-US" altLang="zh-CN" smtClean="0">
                <a:ea typeface="宋体" panose="02010600030101010101" pitchFamily="2" charset="-122"/>
              </a:rPr>
              <a:t>分体式表</a:t>
            </a:r>
          </a:p>
          <a:p>
            <a:pPr lvl="1" eaLnBrk="1" hangingPunct="1">
              <a:lnSpc>
                <a:spcPct val="150000"/>
              </a:lnSpc>
            </a:pPr>
            <a:r>
              <a:rPr lang="en-US" altLang="zh-CN" sz="2400" smtClean="0">
                <a:ea typeface="宋体" panose="02010600030101010101" pitchFamily="2" charset="-122"/>
              </a:rPr>
              <a:t>在逻辑设计中, 大表可以分为小表。当参观一个大桌子时, 桌子可以用小桌子代替。</a:t>
            </a:r>
          </a:p>
          <a:p>
            <a:pPr lvl="1" eaLnBrk="1" hangingPunct="1">
              <a:lnSpc>
                <a:spcPct val="150000"/>
              </a:lnSpc>
            </a:pPr>
            <a:r>
              <a:rPr lang="en-US" altLang="zh-CN" sz="2400" smtClean="0">
                <a:ea typeface="宋体" panose="02010600030101010101" pitchFamily="2" charset="-122"/>
              </a:rPr>
              <a:t>在物理设计中, 可以使用分布式存储方法。</a:t>
            </a:r>
          </a:p>
          <a:p>
            <a:pPr lvl="1" eaLnBrk="1" hangingPunct="1">
              <a:lnSpc>
                <a:spcPct val="150000"/>
              </a:lnSpc>
            </a:pPr>
            <a:r>
              <a:rPr lang="en-US" altLang="zh-CN" sz="2400" smtClean="0">
                <a:ea typeface="宋体" panose="02010600030101010101" pitchFamily="2" charset="-122"/>
              </a:rPr>
              <a:t>表可以存储在磁盘阵列中</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60363" y="304800"/>
            <a:ext cx="83264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87043" name="Rectangle 3"/>
          <p:cNvSpPr>
            <a:spLocks noGrp="1" noChangeArrowheads="1"/>
          </p:cNvSpPr>
          <p:nvPr>
            <p:ph type="body" idx="1"/>
          </p:nvPr>
        </p:nvSpPr>
        <p:spPr>
          <a:xfrm>
            <a:off x="415925" y="1370013"/>
            <a:ext cx="8528050" cy="4495800"/>
          </a:xfrm>
          <a:noFill/>
        </p:spPr>
        <p:txBody>
          <a:bodyPr lIns="92075" tIns="46038" rIns="92075" bIns="46038"/>
          <a:lstStyle/>
          <a:p>
            <a:pPr eaLnBrk="1" hangingPunct="1">
              <a:lnSpc>
                <a:spcPct val="90000"/>
              </a:lnSpc>
            </a:pPr>
            <a:r>
              <a:rPr lang="en-US" altLang="zh-CN" sz="2400" smtClean="0">
                <a:ea typeface="宋体" panose="02010600030101010101" pitchFamily="2" charset="-122"/>
              </a:rPr>
              <a:t>什么是数据仓库？</a:t>
            </a:r>
          </a:p>
          <a:p>
            <a:pPr eaLnBrk="1" hangingPunct="1">
              <a:lnSpc>
                <a:spcPct val="90000"/>
              </a:lnSpc>
            </a:pPr>
            <a:r>
              <a:rPr lang="en-US" altLang="zh-CN" sz="2400" smtClean="0">
                <a:ea typeface="宋体" panose="02010600030101010101" pitchFamily="2" charset="-122"/>
              </a:rPr>
              <a:t>多维数据模型</a:t>
            </a:r>
          </a:p>
          <a:p>
            <a:pPr eaLnBrk="1" hangingPunct="1">
              <a:lnSpc>
                <a:spcPct val="90000"/>
              </a:lnSpc>
            </a:pPr>
            <a:r>
              <a:rPr lang="en-US" altLang="zh-CN" sz="2400" smtClean="0">
                <a:ea typeface="宋体" panose="02010600030101010101" pitchFamily="2" charset="-122"/>
              </a:rPr>
              <a:t>数据仓库体系结构</a:t>
            </a:r>
          </a:p>
          <a:p>
            <a:pPr eaLnBrk="1" hangingPunct="1">
              <a:lnSpc>
                <a:spcPct val="90000"/>
              </a:lnSpc>
            </a:pPr>
            <a:r>
              <a:rPr lang="en-US" altLang="zh-CN" sz="2400" smtClean="0">
                <a:solidFill>
                  <a:schemeClr val="hlink"/>
                </a:solidFill>
                <a:ea typeface="宋体" panose="02010600030101010101" pitchFamily="2" charset="-122"/>
              </a:rPr>
              <a:t>数据仓库实施</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数据仓库设计</a:t>
            </a:r>
            <a:endParaRPr lang="zh-CN" altLang="en-US" sz="2400" smtClean="0">
              <a:latin typeface="Arial Black" panose="020B0A04020102020204" pitchFamily="34" charset="0"/>
              <a:ea typeface="宋体" panose="02010600030101010101" pitchFamily="2" charset="-122"/>
            </a:endParaRPr>
          </a:p>
          <a:p>
            <a:pPr lvl="1" eaLnBrk="1" hangingPunct="1">
              <a:lnSpc>
                <a:spcPct val="90000"/>
              </a:lnSpc>
            </a:pPr>
            <a:r>
              <a:rPr lang="en-US" altLang="zh-CN" sz="2400" smtClean="0">
                <a:latin typeface="Arial Black" panose="020B0A04020102020204" pitchFamily="34" charset="0"/>
                <a:ea typeface="宋体" panose="02010600030101010101" pitchFamily="2" charset="-122"/>
              </a:rPr>
              <a:t>Olap</a:t>
            </a:r>
            <a:r>
              <a:rPr lang="zh-CN" altLang="en-US" sz="2400" smtClean="0">
                <a:latin typeface="Arial Black" panose="020B0A04020102020204" pitchFamily="34" charset="0"/>
                <a:ea typeface="宋体" panose="02010600030101010101" pitchFamily="2" charset="-122"/>
              </a:rPr>
              <a:t> </a:t>
            </a:r>
            <a:r>
              <a:rPr lang="en-US" altLang="zh-CN" sz="2400" smtClean="0">
                <a:latin typeface="Arial Black" panose="020B0A04020102020204" pitchFamily="34" charset="0"/>
                <a:ea typeface="宋体" panose="02010600030101010101" pitchFamily="2" charset="-122"/>
              </a:rPr>
              <a:t>建模方法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逻辑模型的优化-物理模型</a:t>
            </a:r>
          </a:p>
          <a:p>
            <a:pPr lvl="1" eaLnBrk="1" hangingPunct="1">
              <a:lnSpc>
                <a:spcPct val="90000"/>
              </a:lnSpc>
            </a:pPr>
            <a:r>
              <a:rPr lang="en-US" altLang="zh-CN" sz="2400" smtClean="0">
                <a:solidFill>
                  <a:srgbClr val="006600"/>
                </a:solidFill>
                <a:latin typeface="Arial Black" panose="020B0A04020102020204" pitchFamily="34" charset="0"/>
                <a:ea typeface="宋体" panose="02010600030101010101" pitchFamily="2" charset="-122"/>
              </a:rPr>
              <a:t>数据多维数据集计算的有效方法</a:t>
            </a:r>
          </a:p>
          <a:p>
            <a:pPr lvl="1" eaLnBrk="1" hangingPunct="1">
              <a:lnSpc>
                <a:spcPct val="90000"/>
              </a:lnSpc>
            </a:pPr>
            <a:r>
              <a:rPr lang="en-US" altLang="zh-CN" sz="2400" smtClean="0">
                <a:latin typeface="Arial Black" panose="020B0A04020102020204" pitchFamily="34" charset="0"/>
                <a:ea typeface="宋体" panose="02010600030101010101" pitchFamily="2" charset="-122"/>
              </a:rPr>
              <a:t>数据仓库的规划与实现</a:t>
            </a:r>
            <a:endParaRPr lang="en-US" altLang="zh-CN" sz="2400" smtClean="0">
              <a:solidFill>
                <a:srgbClr val="006600"/>
              </a:solidFill>
              <a:latin typeface="Arial Black" panose="020B0A04020102020204" pitchFamily="34" charset="0"/>
              <a:ea typeface="宋体" panose="02010600030101010101" pitchFamily="2" charset="-122"/>
            </a:endParaRPr>
          </a:p>
          <a:p>
            <a:pPr eaLnBrk="1" hangingPunct="1">
              <a:lnSpc>
                <a:spcPct val="90000"/>
              </a:lnSpc>
            </a:pPr>
            <a:r>
              <a:rPr lang="en-US" altLang="zh-CN" sz="2400" smtClean="0">
                <a:ea typeface="宋体" panose="02010600030101010101" pitchFamily="2" charset="-122"/>
              </a:rPr>
              <a:t>数据立方体技术的进一步发展</a:t>
            </a:r>
          </a:p>
          <a:p>
            <a:pPr eaLnBrk="1" hangingPunct="1">
              <a:lnSpc>
                <a:spcPct val="9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276225"/>
            <a:ext cx="9144000" cy="914400"/>
          </a:xfrm>
          <a:noFill/>
        </p:spPr>
        <p:txBody>
          <a:bodyPr lIns="92075" tIns="46038" rIns="92075" bIns="46038" anchor="ctr"/>
          <a:lstStyle/>
          <a:p>
            <a:pPr eaLnBrk="1" hangingPunct="1"/>
            <a:r>
              <a:rPr lang="en-US" altLang="zh-CN" smtClean="0">
                <a:ea typeface="宋体" panose="02010600030101010101" pitchFamily="2" charset="-122"/>
              </a:rPr>
              <a:t>数据多维数据集计算的有效方法</a:t>
            </a:r>
          </a:p>
        </p:txBody>
      </p:sp>
      <p:sp>
        <p:nvSpPr>
          <p:cNvPr id="88067" name="Rectangle 3"/>
          <p:cNvSpPr>
            <a:spLocks noGrp="1" noChangeArrowheads="1"/>
          </p:cNvSpPr>
          <p:nvPr>
            <p:ph type="body" idx="1"/>
          </p:nvPr>
        </p:nvSpPr>
        <p:spPr>
          <a:xfrm>
            <a:off x="598488" y="1447800"/>
            <a:ext cx="8077200" cy="4495800"/>
          </a:xfrm>
          <a:noFill/>
        </p:spPr>
        <p:txBody>
          <a:bodyPr lIns="92075" tIns="46038" rIns="92075" bIns="46038"/>
          <a:lstStyle/>
          <a:p>
            <a:pPr eaLnBrk="1" hangingPunct="1">
              <a:lnSpc>
                <a:spcPct val="250000"/>
              </a:lnSpc>
            </a:pPr>
            <a:r>
              <a:rPr lang="en-US" altLang="zh-CN" smtClean="0">
                <a:solidFill>
                  <a:srgbClr val="006600"/>
                </a:solidFill>
                <a:ea typeface="宋体" panose="02010600030101010101" pitchFamily="2" charset="-122"/>
              </a:rPr>
              <a:t>数据多维数据集: 高效计算</a:t>
            </a:r>
          </a:p>
          <a:p>
            <a:pPr lvl="1" eaLnBrk="1" hangingPunct="1">
              <a:lnSpc>
                <a:spcPct val="250000"/>
              </a:lnSpc>
            </a:pPr>
            <a:r>
              <a:rPr lang="en-US" altLang="zh-CN" smtClean="0">
                <a:ea typeface="宋体" panose="02010600030101010101" pitchFamily="2" charset="-122"/>
              </a:rPr>
              <a:t>穆蒂威阵列聚合</a:t>
            </a:r>
          </a:p>
          <a:p>
            <a:pPr lvl="1" eaLnBrk="1" hangingPunct="1">
              <a:lnSpc>
                <a:spcPct val="250000"/>
              </a:lnSpc>
            </a:pPr>
            <a:r>
              <a:rPr lang="en-US" altLang="zh-CN" smtClean="0">
                <a:ea typeface="宋体" panose="02010600030101010101" pitchFamily="2" charset="-122"/>
              </a:rPr>
              <a:t>比克大学</a:t>
            </a:r>
          </a:p>
        </p:txBody>
      </p:sp>
    </p:spTree>
  </p:cSld>
  <p:clrMapOvr>
    <a:masterClrMapping/>
  </p:clrMapOvr>
  <p:transition>
    <p:wipe dir="d"/>
  </p:transition>
</p:sld>
</file>

<file path=ppt/slides/slide83.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484188"/>
            <a:ext cx="8583613" cy="533400"/>
          </a:xfrm>
          <a:noFill/>
        </p:spPr>
        <p:txBody>
          <a:bodyPr lIns="92075" tIns="46038" rIns="92075" bIns="46038" anchor="ctr"/>
          <a:lstStyle/>
          <a:p>
            <a:pPr eaLnBrk="1" hangingPunct="1"/>
            <a:r>
              <a:rPr lang="en-US" altLang="zh-CN" smtClean="0">
                <a:ea typeface="宋体" panose="02010600030101010101" pitchFamily="2" charset="-122"/>
              </a:rPr>
              <a:t>数据多维数据集: 高效计算</a:t>
            </a:r>
          </a:p>
        </p:txBody>
      </p:sp>
      <p:sp>
        <p:nvSpPr>
          <p:cNvPr id="6148" name="Rectangle 3"/>
          <p:cNvSpPr>
            <a:spLocks noGrp="1" noChangeArrowheads="1"/>
          </p:cNvSpPr>
          <p:nvPr>
            <p:ph type="body" idx="1"/>
          </p:nvPr>
        </p:nvSpPr>
        <p:spPr>
          <a:xfrm>
            <a:off x="296863" y="1314450"/>
            <a:ext cx="8382000" cy="4876800"/>
          </a:xfrm>
          <a:noFill/>
        </p:spPr>
        <p:txBody>
          <a:bodyPr lIns="92075" tIns="46038" rIns="92075" bIns="46038"/>
          <a:lstStyle/>
          <a:p>
            <a:pPr eaLnBrk="1" hangingPunct="1"/>
            <a:r>
              <a:rPr lang="en-US" altLang="zh-CN" sz="2400" smtClean="0">
                <a:ea typeface="宋体" panose="02010600030101010101" pitchFamily="2" charset="-122"/>
              </a:rPr>
              <a:t>数据立方体可以被看作是长方体的格子</a:t>
            </a:r>
          </a:p>
          <a:p>
            <a:pPr lvl="1" eaLnBrk="1" hangingPunct="1"/>
            <a:r>
              <a:rPr lang="en-US" altLang="zh-CN" sz="2400" smtClean="0">
                <a:ea typeface="宋体" panose="02010600030101010101" pitchFamily="2" charset="-122"/>
              </a:rPr>
              <a:t>最底层的长方体是基头小轮</a:t>
            </a:r>
          </a:p>
          <a:p>
            <a:pPr lvl="1" eaLnBrk="1" hangingPunct="1"/>
            <a:r>
              <a:rPr lang="en-US" altLang="zh-CN" sz="2400" smtClean="0">
                <a:ea typeface="宋体" panose="02010600030101010101" pitchFamily="2" charset="-122"/>
              </a:rPr>
              <a:t>最上面的长方体 (先端) 只包含一个细胞</a:t>
            </a:r>
          </a:p>
          <a:p>
            <a:pPr lvl="1" eaLnBrk="1" hangingPunct="1"/>
            <a:r>
              <a:rPr lang="en-US" altLang="zh-CN" sz="2400" smtClean="0">
                <a:ea typeface="宋体" panose="02010600030101010101" pitchFamily="2" charset="-122"/>
              </a:rPr>
              <a:t>在具有 l 级的 n 维立方体中, 有多少长方体？</a:t>
            </a:r>
          </a:p>
          <a:p>
            <a:pPr lvl="1" eaLnBrk="1" hangingPunct="1"/>
            <a:endParaRPr lang="en-US" altLang="zh-CN" sz="2400" smtClean="0">
              <a:ea typeface="宋体" panose="02010600030101010101" pitchFamily="2" charset="-122"/>
            </a:endParaRPr>
          </a:p>
          <a:p>
            <a:pPr eaLnBrk="1" hangingPunct="1"/>
            <a:r>
              <a:rPr lang="en-US" altLang="zh-CN" sz="2400" smtClean="0">
                <a:ea typeface="宋体" panose="02010600030101010101" pitchFamily="2" charset="-122"/>
              </a:rPr>
              <a:t>数据多维数据集的物化</a:t>
            </a:r>
          </a:p>
          <a:p>
            <a:pPr lvl="1" eaLnBrk="1" hangingPunct="1"/>
            <a:r>
              <a:rPr lang="en-US" altLang="zh-CN" sz="2400" smtClean="0">
                <a:ea typeface="宋体" panose="02010600030101010101" pitchFamily="2" charset="-122"/>
              </a:rPr>
              <a:t>实现</a:t>
            </a:r>
            <a:r>
              <a:rPr lang="en-US" altLang="zh-CN" sz="2400" u="sng" smtClean="0">
                <a:ea typeface="宋体" panose="02010600030101010101" pitchFamily="2" charset="-122"/>
              </a:rPr>
              <a:t>每</a:t>
            </a:r>
            <a:r>
              <a:rPr lang="en-US" altLang="zh-CN" sz="2400" smtClean="0">
                <a:ea typeface="宋体" panose="02010600030101010101" pitchFamily="2" charset="-122"/>
              </a:rPr>
              <a:t>(长方体)(完全物化),</a:t>
            </a:r>
            <a:r>
              <a:rPr lang="en-US" altLang="zh-CN" sz="2400" u="sng" smtClean="0">
                <a:ea typeface="宋体" panose="02010600030101010101" pitchFamily="2" charset="-122"/>
              </a:rPr>
              <a:t>没有</a:t>
            </a:r>
            <a:r>
              <a:rPr lang="en-US" altLang="zh-CN" sz="2400" smtClean="0">
                <a:ea typeface="宋体" panose="02010600030101010101" pitchFamily="2" charset="-122"/>
              </a:rPr>
              <a:t>(无物化), 或</a:t>
            </a:r>
            <a:r>
              <a:rPr lang="en-US" altLang="zh-CN" sz="2400" u="sng" smtClean="0">
                <a:solidFill>
                  <a:schemeClr val="hlink"/>
                </a:solidFill>
                <a:ea typeface="宋体" panose="02010600030101010101" pitchFamily="2" charset="-122"/>
              </a:rPr>
              <a:t>一些 (部分物化)</a:t>
            </a:r>
            <a:endParaRPr lang="en-US" altLang="zh-CN" sz="2400" smtClean="0">
              <a:solidFill>
                <a:schemeClr val="hlink"/>
              </a:solidFill>
              <a:ea typeface="宋体" panose="02010600030101010101" pitchFamily="2" charset="-122"/>
            </a:endParaRPr>
          </a:p>
          <a:p>
            <a:pPr lvl="1" eaLnBrk="1" hangingPunct="1"/>
            <a:r>
              <a:rPr lang="en-US" altLang="zh-CN" sz="2400" smtClean="0">
                <a:ea typeface="宋体" panose="02010600030101010101" pitchFamily="2" charset="-122"/>
              </a:rPr>
              <a:t>选择要实现的长方体</a:t>
            </a:r>
          </a:p>
          <a:p>
            <a:pPr marL="1085850" lvl="2" eaLnBrk="1" hangingPunct="1"/>
            <a:r>
              <a:rPr lang="en-US" altLang="zh-CN" sz="2000" smtClean="0">
                <a:ea typeface="宋体" panose="02010600030101010101" pitchFamily="2" charset="-122"/>
              </a:rPr>
              <a:t>基于大小、共享、访问频率等。</a:t>
            </a:r>
          </a:p>
        </p:txBody>
      </p:sp>
      <p:graphicFrame>
        <p:nvGraphicFramePr>
          <p:cNvPr id="6146" name="Object 4"/>
          <p:cNvGraphicFramePr>
            <a:graphicFrameLocks noChangeAspect="1"/>
          </p:cNvGraphicFramePr>
          <p:nvPr/>
        </p:nvGraphicFramePr>
        <p:xfrm>
          <a:off x="2617788" y="3767138"/>
          <a:ext cx="1600200" cy="576262"/>
        </p:xfrm>
        <a:graphic>
          <a:graphicData uri="http://schemas.openxmlformats.org/presentationml/2006/ole">
            <mc:AlternateContent xmlns:mc="http://schemas.openxmlformats.org/markup-compatibility/2006">
              <mc:Choice xmlns:v="urn:schemas-microsoft-com:vml" Requires="v">
                <p:oleObj spid="_x0000_s6149" name="Equation" r:id="rId4" imgW="1295280" imgH="583920" progId="Equation.3">
                  <p:embed/>
                </p:oleObj>
              </mc:Choice>
              <mc:Fallback>
                <p:oleObj name="Equation" r:id="rId4" imgW="1295280" imgH="5839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788" y="3767138"/>
                        <a:ext cx="1600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8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8600" y="552450"/>
            <a:ext cx="8610600" cy="388938"/>
          </a:xfrm>
        </p:spPr>
        <p:txBody>
          <a:bodyPr/>
          <a:lstStyle/>
          <a:p>
            <a:pPr eaLnBrk="1" hangingPunct="1"/>
            <a:r>
              <a:rPr lang="en-US" altLang="zh-CN" sz="3200" b="1" smtClean="0">
                <a:ea typeface="宋体" panose="02010600030101010101" pitchFamily="2" charset="-122"/>
              </a:rPr>
              <a:t>数据多维数据集操作</a:t>
            </a:r>
          </a:p>
        </p:txBody>
      </p:sp>
      <p:sp>
        <p:nvSpPr>
          <p:cNvPr id="89091" name="Rectangle 3"/>
          <p:cNvSpPr>
            <a:spLocks noGrp="1" noChangeArrowheads="1"/>
          </p:cNvSpPr>
          <p:nvPr>
            <p:ph type="body" idx="1"/>
          </p:nvPr>
        </p:nvSpPr>
        <p:spPr>
          <a:xfrm>
            <a:off x="55563" y="1319213"/>
            <a:ext cx="8318500" cy="4953000"/>
          </a:xfrm>
        </p:spPr>
        <p:txBody>
          <a:bodyPr/>
          <a:lstStyle/>
          <a:p>
            <a:pPr algn="just" eaLnBrk="1" hangingPunct="1">
              <a:lnSpc>
                <a:spcPct val="100000"/>
              </a:lnSpc>
              <a:spcAft>
                <a:spcPts val="600"/>
              </a:spcAft>
              <a:defRPr/>
            </a:pPr>
            <a:r>
              <a:rPr lang="en-US" altLang="zh-CN" sz="2000" dirty="0" smtClean="0">
                <a:ea typeface="宋体" pitchFamily="2" charset="-122"/>
              </a:rPr>
              <a:t>dmql 中的多维数据集定义和计算</a:t>
            </a:r>
          </a:p>
          <a:p>
            <a:pPr lvl="2" algn="just" eaLnBrk="1" hangingPunct="1">
              <a:lnSpc>
                <a:spcPct val="100000"/>
              </a:lnSpc>
              <a:spcAft>
                <a:spcPts val="600"/>
              </a:spcAft>
              <a:buFont typeface="Wingdings" panose="05000000000000000000" pitchFamily="2" charset="2"/>
              <a:buNone/>
              <a:defRPr/>
            </a:pPr>
            <a:r>
              <a:rPr lang="en-US" altLang="zh-CN" sz="2000" dirty="0" smtClean="0">
                <a:solidFill>
                  <a:schemeClr val="hlink"/>
                </a:solidFill>
                <a:ea typeface="宋体" pitchFamily="2" charset="-122"/>
              </a:rPr>
              <a:t>定义多维数据集</a:t>
            </a:r>
            <a:r>
              <a:rPr lang="en-US" altLang="zh-CN" sz="2000" dirty="0" smtClean="0">
                <a:ea typeface="宋体" pitchFamily="2" charset="-122"/>
              </a:rPr>
              <a:t>销售 [项目, 城市, 年份]: 总和 (</a:t>
            </a:r>
            <a:r>
              <a:rPr lang="en-US" altLang="zh-CN" sz="2000" dirty="0" err="1" smtClean="0">
                <a:ea typeface="宋体" pitchFamily="2" charset="-122"/>
              </a:rPr>
              <a:t>销售额 (美元)</a:t>
            </a:r>
            <a:r>
              <a:rPr lang="en-US" altLang="zh-CN" sz="2000" dirty="0" smtClean="0">
                <a:ea typeface="宋体" pitchFamily="2" charset="-122"/>
              </a:rPr>
              <a:t>)</a:t>
            </a:r>
            <a:endParaRPr lang="en-US" altLang="zh-CN" sz="2000" dirty="0" smtClean="0">
              <a:solidFill>
                <a:schemeClr val="hlink"/>
              </a:solidFill>
              <a:ea typeface="宋体" pitchFamily="2" charset="-122"/>
            </a:endParaRPr>
          </a:p>
          <a:p>
            <a:pPr lvl="2" algn="just" eaLnBrk="1" hangingPunct="1">
              <a:lnSpc>
                <a:spcPct val="100000"/>
              </a:lnSpc>
              <a:spcAft>
                <a:spcPts val="600"/>
              </a:spcAft>
              <a:buFont typeface="Wingdings" panose="05000000000000000000" pitchFamily="2" charset="2"/>
              <a:buNone/>
              <a:defRPr/>
            </a:pPr>
            <a:r>
              <a:rPr lang="en-US" altLang="zh-CN" sz="2000" dirty="0" smtClean="0">
                <a:solidFill>
                  <a:schemeClr val="hlink"/>
                </a:solidFill>
                <a:ea typeface="宋体" pitchFamily="2" charset="-122"/>
              </a:rPr>
              <a:t>计算多维数据集</a:t>
            </a:r>
            <a:r>
              <a:rPr lang="en-US" altLang="zh-CN" sz="2000" dirty="0" smtClean="0">
                <a:ea typeface="宋体" pitchFamily="2" charset="-122"/>
              </a:rPr>
              <a:t>销售</a:t>
            </a:r>
          </a:p>
          <a:p>
            <a:pPr algn="just" eaLnBrk="1" hangingPunct="1">
              <a:lnSpc>
                <a:spcPct val="100000"/>
              </a:lnSpc>
              <a:spcAft>
                <a:spcPts val="600"/>
              </a:spcAft>
              <a:defRPr/>
            </a:pPr>
            <a:r>
              <a:rPr lang="en-US" altLang="zh-CN" sz="2000" dirty="0" smtClean="0">
                <a:ea typeface="宋体" pitchFamily="2" charset="-122"/>
              </a:rPr>
              <a:t>将其转换为类似 sql 的语言 (使用新的运算符)</a:t>
            </a:r>
            <a:r>
              <a:rPr lang="en-US" altLang="zh-CN" sz="2000" dirty="0" smtClean="0">
                <a:solidFill>
                  <a:schemeClr val="hlink"/>
                </a:solidFill>
                <a:ea typeface="宋体" pitchFamily="2" charset="-122"/>
              </a:rPr>
              <a:t>立方体由</a:t>
            </a:r>
            <a:r>
              <a:rPr lang="en-US" altLang="zh-CN" sz="2000" dirty="0" smtClean="0">
                <a:ea typeface="宋体" pitchFamily="2" charset="-122"/>
              </a:rPr>
              <a:t>, 由 gray 等人介绍。</a:t>
            </a:r>
            <a:r>
              <a:rPr lang="en-US" altLang="zh-CN" sz="2000" dirty="0" smtClean="0">
                <a:latin typeface="Tahoma" pitchFamily="34" charset="0"/>
                <a:ea typeface="宋体" pitchFamily="2" charset="-122"/>
              </a:rPr>
              <a:t>'</a:t>
            </a:r>
            <a:r>
              <a:rPr lang="en-US" altLang="zh-CN" sz="2000" dirty="0" smtClean="0">
                <a:ea typeface="宋体" pitchFamily="2" charset="-122"/>
              </a:rPr>
              <a:t>96)</a:t>
            </a:r>
          </a:p>
          <a:p>
            <a:pPr lvl="2" algn="just" eaLnBrk="1" hangingPunct="1">
              <a:lnSpc>
                <a:spcPct val="100000"/>
              </a:lnSpc>
              <a:spcAft>
                <a:spcPts val="600"/>
              </a:spcAft>
              <a:buFont typeface="Wingdings" panose="05000000000000000000" pitchFamily="2" charset="2"/>
              <a:buNone/>
              <a:defRPr/>
            </a:pPr>
            <a:r>
              <a:rPr lang="en-US" altLang="zh-CN" sz="2000" dirty="0" smtClean="0">
                <a:ea typeface="宋体" pitchFamily="2" charset="-122"/>
              </a:rPr>
              <a:t>选择项目、城市、年份、sum (金额)</a:t>
            </a:r>
          </a:p>
          <a:p>
            <a:pPr lvl="2" algn="just" eaLnBrk="1" hangingPunct="1">
              <a:lnSpc>
                <a:spcPct val="100000"/>
              </a:lnSpc>
              <a:spcAft>
                <a:spcPts val="600"/>
              </a:spcAft>
              <a:buFont typeface="Wingdings" panose="05000000000000000000" pitchFamily="2" charset="2"/>
              <a:buNone/>
              <a:defRPr/>
            </a:pPr>
            <a:r>
              <a:rPr lang="en-US" altLang="zh-CN" sz="2000" dirty="0" smtClean="0">
                <a:ea typeface="宋体" pitchFamily="2" charset="-122"/>
              </a:rPr>
              <a:t>从销售</a:t>
            </a:r>
          </a:p>
          <a:p>
            <a:pPr lvl="2" algn="just" eaLnBrk="1" hangingPunct="1">
              <a:lnSpc>
                <a:spcPct val="100000"/>
              </a:lnSpc>
              <a:buFont typeface="Wingdings" panose="05000000000000000000" pitchFamily="2" charset="2"/>
              <a:buNone/>
              <a:defRPr/>
            </a:pPr>
            <a:r>
              <a:rPr lang="en-US" altLang="zh-CN" sz="2000" dirty="0" smtClean="0">
                <a:solidFill>
                  <a:schemeClr val="hlink"/>
                </a:solidFill>
                <a:ea typeface="宋体" pitchFamily="2" charset="-122"/>
              </a:rPr>
              <a:t>多维数据集</a:t>
            </a:r>
            <a:r>
              <a:rPr lang="en-US" altLang="zh-CN" sz="2000" dirty="0" smtClean="0">
                <a:ea typeface="宋体" pitchFamily="2" charset="-122"/>
              </a:rPr>
              <a:t>项目, 城市, 年</a:t>
            </a:r>
            <a:endParaRPr lang="en-US" altLang="zh-CN" sz="2000" i="1" dirty="0" smtClean="0">
              <a:ea typeface="宋体" pitchFamily="2" charset="-122"/>
            </a:endParaRPr>
          </a:p>
          <a:p>
            <a:pPr algn="just" eaLnBrk="1" hangingPunct="1">
              <a:lnSpc>
                <a:spcPct val="100000"/>
              </a:lnSpc>
              <a:defRPr/>
            </a:pPr>
            <a:r>
              <a:rPr lang="en-US" altLang="zh-CN" sz="2000" dirty="0" smtClean="0">
                <a:ea typeface="宋体" pitchFamily="2" charset="-122"/>
              </a:rPr>
              <a:t>需要计算以下组</a:t>
            </a:r>
            <a:r>
              <a:rPr lang="en-US" altLang="zh-CN" sz="2000" i="1" dirty="0" smtClean="0">
                <a:ea typeface="宋体" pitchFamily="2" charset="-122"/>
              </a:rPr>
              <a:t> </a:t>
            </a:r>
          </a:p>
          <a:p>
            <a:pPr marL="534988" lvl="2" indent="-177800" algn="just" eaLnBrk="1" hangingPunct="1">
              <a:lnSpc>
                <a:spcPct val="100000"/>
              </a:lnSpc>
              <a:buFont typeface="Wingdings" panose="05000000000000000000" pitchFamily="2" charset="2"/>
              <a:buNone/>
              <a:defRPr/>
            </a:pPr>
            <a:r>
              <a:rPr lang="en-US" altLang="zh-CN" sz="1800" i="1" dirty="0" smtClean="0">
                <a:solidFill>
                  <a:schemeClr val="hlink"/>
                </a:solidFill>
                <a:ea typeface="宋体" pitchFamily="2" charset="-122"/>
              </a:rPr>
              <a:t>(</a:t>
            </a:r>
            <a:r>
              <a:rPr lang="en-US" altLang="zh-CN" sz="1800" i="1" dirty="0" smtClean="0">
                <a:solidFill>
                  <a:srgbClr val="FF3300"/>
                </a:solidFill>
                <a:ea typeface="宋体" pitchFamily="2" charset="-122"/>
              </a:rPr>
              <a:t>日期、产品、客户),</a:t>
            </a:r>
          </a:p>
          <a:p>
            <a:pPr marL="534988" lvl="2" indent="-177800" algn="just" eaLnBrk="1" hangingPunct="1">
              <a:lnSpc>
                <a:spcPct val="100000"/>
              </a:lnSpc>
              <a:buFont typeface="Wingdings" panose="05000000000000000000" pitchFamily="2" charset="2"/>
              <a:buNone/>
              <a:defRPr/>
            </a:pPr>
            <a:r>
              <a:rPr lang="en-US" altLang="zh-CN" sz="1800" i="1" dirty="0" smtClean="0">
                <a:solidFill>
                  <a:srgbClr val="FF3300"/>
                </a:solidFill>
                <a:ea typeface="宋体" pitchFamily="2" charset="-122"/>
              </a:rPr>
              <a:t>(</a:t>
            </a:r>
            <a:r>
              <a:rPr lang="en-US" altLang="zh-CN" sz="1800" i="1" dirty="0" err="1" smtClean="0">
                <a:solidFill>
                  <a:srgbClr val="FF3300"/>
                </a:solidFill>
                <a:ea typeface="宋体" pitchFamily="2" charset="-122"/>
              </a:rPr>
              <a:t>日期, 产品</a:t>
            </a:r>
            <a:r>
              <a:rPr lang="en-US" altLang="zh-CN" sz="1800" i="1" dirty="0" smtClean="0">
                <a:solidFill>
                  <a:srgbClr val="FF3300"/>
                </a:solidFill>
                <a:ea typeface="宋体" pitchFamily="2" charset="-122"/>
              </a:rPr>
              <a:t>)、(日期、客户)、(产品、客户)、</a:t>
            </a:r>
          </a:p>
          <a:p>
            <a:pPr marL="534988" lvl="2" indent="-177800" algn="just" eaLnBrk="1" hangingPunct="1">
              <a:lnSpc>
                <a:spcPct val="100000"/>
              </a:lnSpc>
              <a:buFont typeface="Wingdings" panose="05000000000000000000" pitchFamily="2" charset="2"/>
              <a:buNone/>
              <a:defRPr/>
            </a:pPr>
            <a:r>
              <a:rPr lang="en-US" altLang="zh-CN" sz="1800" i="1" dirty="0" smtClean="0">
                <a:solidFill>
                  <a:srgbClr val="FF3300"/>
                </a:solidFill>
                <a:ea typeface="宋体" pitchFamily="2" charset="-122"/>
              </a:rPr>
              <a:t>(日期)、(产品)、(客户)</a:t>
            </a:r>
          </a:p>
          <a:p>
            <a:pPr marL="534988" lvl="2" indent="-177800" algn="just" eaLnBrk="1" hangingPunct="1">
              <a:lnSpc>
                <a:spcPct val="100000"/>
              </a:lnSpc>
              <a:buFont typeface="Wingdings" panose="05000000000000000000" pitchFamily="2" charset="2"/>
              <a:buNone/>
              <a:defRPr/>
            </a:pPr>
            <a:r>
              <a:rPr lang="en-US" altLang="zh-CN" sz="1800" i="1" dirty="0" smtClean="0">
                <a:solidFill>
                  <a:srgbClr val="FF3300"/>
                </a:solidFill>
                <a:ea typeface="宋体" pitchFamily="2" charset="-122"/>
              </a:rPr>
              <a:t>()</a:t>
            </a:r>
            <a:endParaRPr lang="en-US" altLang="zh-CN" sz="1800" dirty="0" smtClean="0">
              <a:solidFill>
                <a:srgbClr val="FF3300"/>
              </a:solidFill>
              <a:ea typeface="宋体" pitchFamily="2" charset="-122"/>
            </a:endParaRPr>
          </a:p>
        </p:txBody>
      </p:sp>
      <p:grpSp>
        <p:nvGrpSpPr>
          <p:cNvPr id="89092" name="组合 23"/>
          <p:cNvGrpSpPr>
            <a:grpSpLocks/>
          </p:cNvGrpSpPr>
          <p:nvPr/>
        </p:nvGrpSpPr>
        <p:grpSpPr bwMode="auto">
          <a:xfrm>
            <a:off x="5891213" y="3300413"/>
            <a:ext cx="3252787" cy="2732087"/>
            <a:chOff x="4670269" y="3429000"/>
            <a:chExt cx="4168931" cy="3094038"/>
          </a:xfrm>
        </p:grpSpPr>
        <p:sp>
          <p:nvSpPr>
            <p:cNvPr id="89093" name="Line 4"/>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4" name="Line 5"/>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5" name="Freeform 6"/>
            <p:cNvSpPr>
              <a:spLocks/>
            </p:cNvSpPr>
            <p:nvPr/>
          </p:nvSpPr>
          <p:spPr bwMode="auto">
            <a:xfrm>
              <a:off x="5892800" y="5448300"/>
              <a:ext cx="1054100"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096" name="Text Box 7"/>
            <p:cNvSpPr txBox="1">
              <a:spLocks noChangeArrowheads="1"/>
            </p:cNvSpPr>
            <p:nvPr/>
          </p:nvSpPr>
          <p:spPr bwMode="auto">
            <a:xfrm>
              <a:off x="6400800" y="426720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5000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项)</a:t>
              </a:r>
              <a:endParaRPr lang="en-US" altLang="zh-CN" sz="1800" b="0" u="sng">
                <a:solidFill>
                  <a:srgbClr val="008484"/>
                </a:solidFill>
                <a:ea typeface="宋体" panose="02010600030101010101" pitchFamily="2" charset="-122"/>
              </a:endParaRPr>
            </a:p>
          </p:txBody>
        </p:sp>
        <p:sp>
          <p:nvSpPr>
            <p:cNvPr id="89097" name="Line 8"/>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8" name="Line 9"/>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9" name="Line 10"/>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0" name="Line 11"/>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1" name="Line 12"/>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2" name="Line 13"/>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3" name="Line 14"/>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Text Box 15"/>
            <p:cNvSpPr txBox="1">
              <a:spLocks noChangeArrowheads="1"/>
            </p:cNvSpPr>
            <p:nvPr/>
          </p:nvSpPr>
          <p:spPr bwMode="auto">
            <a:xfrm>
              <a:off x="5324475" y="4267200"/>
              <a:ext cx="495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市)</a:t>
              </a:r>
              <a:endParaRPr lang="en-US" altLang="zh-CN" sz="1800" b="0" u="sng">
                <a:solidFill>
                  <a:srgbClr val="008484"/>
                </a:solidFill>
                <a:ea typeface="宋体" panose="02010600030101010101" pitchFamily="2" charset="-122"/>
              </a:endParaRPr>
            </a:p>
          </p:txBody>
        </p:sp>
        <p:sp>
          <p:nvSpPr>
            <p:cNvPr id="89105" name="Text Box 16"/>
            <p:cNvSpPr txBox="1">
              <a:spLocks noChangeArrowheads="1"/>
            </p:cNvSpPr>
            <p:nvPr/>
          </p:nvSpPr>
          <p:spPr bwMode="auto">
            <a:xfrm>
              <a:off x="6870700" y="34290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endParaRPr lang="zh-CN" altLang="en-US" sz="1800" b="0" u="sng">
                <a:solidFill>
                  <a:srgbClr val="008484"/>
                </a:solidFill>
                <a:ea typeface="宋体" panose="02010600030101010101" pitchFamily="2" charset="-122"/>
              </a:endParaRPr>
            </a:p>
          </p:txBody>
        </p:sp>
        <p:sp>
          <p:nvSpPr>
            <p:cNvPr id="89106" name="Line 17"/>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7" name="Line 18"/>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Text Box 19"/>
            <p:cNvSpPr txBox="1">
              <a:spLocks noChangeArrowheads="1"/>
            </p:cNvSpPr>
            <p:nvPr/>
          </p:nvSpPr>
          <p:spPr bwMode="auto">
            <a:xfrm>
              <a:off x="7988300" y="4267200"/>
              <a:ext cx="54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年)</a:t>
              </a:r>
              <a:endParaRPr lang="en-US" altLang="zh-CN" sz="1800" b="0" u="sng">
                <a:solidFill>
                  <a:srgbClr val="008484"/>
                </a:solidFill>
                <a:ea typeface="宋体" panose="02010600030101010101" pitchFamily="2" charset="-122"/>
              </a:endParaRPr>
            </a:p>
          </p:txBody>
        </p:sp>
        <p:sp>
          <p:nvSpPr>
            <p:cNvPr id="89109" name="Text Box 20"/>
            <p:cNvSpPr txBox="1">
              <a:spLocks noChangeArrowheads="1"/>
            </p:cNvSpPr>
            <p:nvPr/>
          </p:nvSpPr>
          <p:spPr bwMode="auto">
            <a:xfrm>
              <a:off x="4670269" y="5334000"/>
              <a:ext cx="1197131" cy="30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en-US" altLang="zh-CN" sz="1800" b="0">
                  <a:solidFill>
                    <a:srgbClr val="008484"/>
                  </a:solidFill>
                  <a:ea typeface="宋体" panose="02010600030101010101" pitchFamily="2" charset="-122"/>
                </a:rPr>
                <a:t>城市, 项目)</a:t>
              </a:r>
              <a:endParaRPr lang="en-US" altLang="zh-CN" sz="1800" b="0" u="sng">
                <a:solidFill>
                  <a:srgbClr val="008484"/>
                </a:solidFill>
                <a:ea typeface="宋体" panose="02010600030101010101" pitchFamily="2" charset="-122"/>
              </a:endParaRPr>
            </a:p>
          </p:txBody>
        </p:sp>
        <p:sp>
          <p:nvSpPr>
            <p:cNvPr id="89110" name="Text Box 21"/>
            <p:cNvSpPr txBox="1">
              <a:spLocks noChangeArrowheads="1"/>
            </p:cNvSpPr>
            <p:nvPr/>
          </p:nvSpPr>
          <p:spPr bwMode="auto">
            <a:xfrm>
              <a:off x="6400800" y="5334000"/>
              <a:ext cx="1003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城市, 年)</a:t>
              </a:r>
              <a:endParaRPr lang="en-US" altLang="zh-CN" sz="1800" b="0" u="sng">
                <a:solidFill>
                  <a:srgbClr val="008484"/>
                </a:solidFill>
                <a:ea typeface="宋体" panose="02010600030101010101" pitchFamily="2" charset="-122"/>
              </a:endParaRPr>
            </a:p>
          </p:txBody>
        </p:sp>
        <p:sp>
          <p:nvSpPr>
            <p:cNvPr id="89111" name="Text Box 22"/>
            <p:cNvSpPr txBox="1">
              <a:spLocks noChangeArrowheads="1"/>
            </p:cNvSpPr>
            <p:nvPr/>
          </p:nvSpPr>
          <p:spPr bwMode="auto">
            <a:xfrm>
              <a:off x="7772400" y="53340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项目, 年份)</a:t>
              </a:r>
              <a:endParaRPr lang="en-US" altLang="zh-CN" sz="1800" b="0" u="sng">
                <a:solidFill>
                  <a:srgbClr val="008484"/>
                </a:solidFill>
                <a:ea typeface="宋体" panose="02010600030101010101" pitchFamily="2" charset="-122"/>
              </a:endParaRPr>
            </a:p>
          </p:txBody>
        </p:sp>
        <p:sp>
          <p:nvSpPr>
            <p:cNvPr id="89112" name="Text Box 23"/>
            <p:cNvSpPr txBox="1">
              <a:spLocks noChangeArrowheads="1"/>
            </p:cNvSpPr>
            <p:nvPr/>
          </p:nvSpPr>
          <p:spPr bwMode="auto">
            <a:xfrm>
              <a:off x="6172200" y="62484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r">
                <a:spcBef>
                  <a:spcPct val="0"/>
                </a:spcBef>
              </a:pPr>
              <a:r>
                <a:rPr lang="zh-CN" altLang="en-US" sz="1800" b="0">
                  <a:solidFill>
                    <a:srgbClr val="008484"/>
                  </a:solidFill>
                  <a:ea typeface="宋体" panose="02010600030101010101" pitchFamily="2" charset="-122"/>
                </a:rPr>
                <a:t>(</a:t>
              </a:r>
              <a:r>
                <a:rPr lang="en-US" altLang="zh-CN" sz="1800" b="0">
                  <a:solidFill>
                    <a:srgbClr val="008484"/>
                  </a:solidFill>
                  <a:ea typeface="宋体" panose="02010600030101010101" pitchFamily="2" charset="-122"/>
                </a:rPr>
                <a:t>城市, 项目, 年)</a:t>
              </a:r>
              <a:endParaRPr lang="en-US" altLang="zh-CN" sz="1800" b="0" u="sng">
                <a:solidFill>
                  <a:srgbClr val="008484"/>
                </a:solidFill>
                <a:ea typeface="宋体" panose="02010600030101010101" pitchFamily="2" charset="-122"/>
              </a:endParaRPr>
            </a:p>
          </p:txBody>
        </p:sp>
      </p:grpSp>
    </p:spTree>
  </p:cSld>
  <p:clrMapOvr>
    <a:masterClrMapping/>
  </p:clrMapOvr>
  <p:transition>
    <p:wipe dir="d"/>
  </p:transition>
</p:sld>
</file>

<file path=ppt/slides/slide8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8600" y="484188"/>
            <a:ext cx="6340475" cy="533400"/>
          </a:xfrm>
        </p:spPr>
        <p:txBody>
          <a:bodyPr/>
          <a:lstStyle/>
          <a:p>
            <a:pPr eaLnBrk="1" hangingPunct="1"/>
            <a:r>
              <a:rPr lang="en-US" altLang="zh-CN" smtClean="0">
                <a:ea typeface="宋体" panose="02010600030101010101" pitchFamily="2" charset="-122"/>
              </a:rPr>
              <a:t>冰山立方</a:t>
            </a:r>
          </a:p>
        </p:txBody>
      </p:sp>
      <p:sp>
        <p:nvSpPr>
          <p:cNvPr id="90115" name="Rectangle 3"/>
          <p:cNvSpPr>
            <a:spLocks noGrp="1" noChangeArrowheads="1"/>
          </p:cNvSpPr>
          <p:nvPr>
            <p:ph type="body" idx="1"/>
          </p:nvPr>
        </p:nvSpPr>
        <p:spPr>
          <a:xfrm>
            <a:off x="228600" y="1371600"/>
            <a:ext cx="6113463" cy="1600200"/>
          </a:xfrm>
        </p:spPr>
        <p:txBody>
          <a:bodyPr/>
          <a:lstStyle/>
          <a:p>
            <a:pPr eaLnBrk="1" hangingPunct="1"/>
            <a:r>
              <a:rPr lang="en-US" altLang="zh-CN" sz="2400" smtClean="0">
                <a:ea typeface="宋体" panose="02010600030101010101" pitchFamily="2" charset="-122"/>
              </a:rPr>
              <a:t>只计算其计数或其他聚集体满足条件的长方体细胞, 如</a:t>
            </a:r>
          </a:p>
          <a:p>
            <a:pPr lvl="3" eaLnBrk="1" hangingPunct="1">
              <a:buFont typeface="Wingdings" panose="05000000000000000000" pitchFamily="2" charset="2"/>
              <a:buNone/>
            </a:pPr>
            <a:r>
              <a:rPr lang="en-US" altLang="zh-CN" sz="2400" smtClean="0">
                <a:ea typeface="宋体" panose="02010600030101010101" pitchFamily="2" charset="-122"/>
              </a:rPr>
              <a:t>有计数 (*) &gt; =</a:t>
            </a:r>
            <a:r>
              <a:rPr lang="en-US" altLang="zh-CN" sz="2400" i="1" smtClean="0">
                <a:ea typeface="宋体" panose="02010600030101010101" pitchFamily="2" charset="-122"/>
              </a:rPr>
              <a:t>明苏普</a:t>
            </a:r>
            <a:endParaRPr lang="en-US" altLang="zh-CN" sz="2400" smtClean="0">
              <a:ea typeface="宋体" panose="02010600030101010101" pitchFamily="2" charset="-122"/>
            </a:endParaRPr>
          </a:p>
        </p:txBody>
      </p:sp>
      <p:pic>
        <p:nvPicPr>
          <p:cNvPr id="90116" name="Picture 4" descr="ice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1258888"/>
            <a:ext cx="26384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5"/>
          <p:cNvSpPr>
            <a:spLocks noChangeArrowheads="1"/>
          </p:cNvSpPr>
          <p:nvPr/>
        </p:nvSpPr>
        <p:spPr bwMode="auto">
          <a:xfrm>
            <a:off x="274638" y="3856038"/>
            <a:ext cx="853440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lnSpc>
                <a:spcPct val="110000"/>
              </a:lnSpc>
              <a:buFontTx/>
              <a:buBlip>
                <a:blip r:embed="rId4"/>
              </a:buBlip>
            </a:pPr>
            <a:r>
              <a:rPr lang="en-US" altLang="zh-CN" b="0">
                <a:latin typeface="Arial Black" panose="020B0A04020102020204" pitchFamily="34" charset="0"/>
                <a:ea typeface="宋体" panose="02010600030101010101" pitchFamily="2" charset="-122"/>
              </a:rPr>
              <a:t>动机</a:t>
            </a:r>
          </a:p>
          <a:p>
            <a:pPr lvl="1" algn="l" eaLnBrk="1" hangingPunct="1">
              <a:lnSpc>
                <a:spcPct val="110000"/>
              </a:lnSpc>
              <a:buClr>
                <a:srgbClr val="000066"/>
              </a:buClr>
              <a:buSzPct val="60000"/>
              <a:buFont typeface="Wingdings" panose="05000000000000000000" pitchFamily="2" charset="2"/>
              <a:buChar char="u"/>
            </a:pPr>
            <a:r>
              <a:rPr lang="en-US" altLang="zh-CN" b="0">
                <a:latin typeface="Arial Narrow" panose="020B0606020202030204" pitchFamily="34" charset="0"/>
                <a:ea typeface="宋体" panose="02010600030101010101" pitchFamily="2" charset="-122"/>
              </a:rPr>
              <a:t>只有一小部分的立方体细胞可能是</a:t>
            </a:r>
            <a:r>
              <a:rPr lang="en-US" altLang="zh-CN" b="0">
                <a:latin typeface="Tahoma" panose="020B0604030504040204" pitchFamily="34" charset="0"/>
                <a:ea typeface="宋体" panose="02010600030101010101" pitchFamily="2" charset="-122"/>
              </a:rPr>
              <a:t>"</a:t>
            </a:r>
            <a:r>
              <a:rPr lang="en-US" altLang="zh-CN" b="0">
                <a:latin typeface="Arial Narrow" panose="020B0606020202030204" pitchFamily="34" charset="0"/>
                <a:ea typeface="宋体" panose="02010600030101010101" pitchFamily="2" charset="-122"/>
              </a:rPr>
              <a:t>在水面之上</a:t>
            </a:r>
            <a:r>
              <a:rPr lang="en-US" altLang="zh-CN" b="0">
                <a:latin typeface="Tahoma" panose="020B0604030504040204" pitchFamily="34" charset="0"/>
                <a:ea typeface="宋体" panose="02010600030101010101" pitchFamily="2" charset="-122"/>
              </a:rPr>
              <a:t>''</a:t>
            </a:r>
            <a:r>
              <a:rPr lang="en-US" altLang="zh-CN" b="0">
                <a:latin typeface="Arial Narrow" panose="020B0606020202030204" pitchFamily="34" charset="0"/>
                <a:ea typeface="宋体" panose="02010600030101010101" pitchFamily="2" charset="-122"/>
              </a:rPr>
              <a:t>在稀疏的立方体中</a:t>
            </a:r>
          </a:p>
          <a:p>
            <a:pPr lvl="1" algn="l" eaLnBrk="1" hangingPunct="1">
              <a:lnSpc>
                <a:spcPct val="110000"/>
              </a:lnSpc>
              <a:buClr>
                <a:srgbClr val="000066"/>
              </a:buClr>
              <a:buSzPct val="60000"/>
              <a:buFont typeface="Wingdings" panose="05000000000000000000" pitchFamily="2" charset="2"/>
              <a:buChar char="u"/>
            </a:pPr>
            <a:r>
              <a:rPr lang="en-US" altLang="zh-CN" b="0">
                <a:latin typeface="Arial Narrow" panose="020B0606020202030204" pitchFamily="34" charset="0"/>
                <a:ea typeface="宋体" panose="02010600030101010101" pitchFamily="2" charset="-122"/>
              </a:rPr>
              <a:t>仅计算</a:t>
            </a:r>
            <a:r>
              <a:rPr lang="en-US" altLang="zh-CN" b="0">
                <a:latin typeface="Tahoma" panose="020B0604030504040204" pitchFamily="34" charset="0"/>
                <a:ea typeface="宋体" panose="02010600030101010101" pitchFamily="2" charset="-122"/>
              </a:rPr>
              <a:t>"</a:t>
            </a:r>
            <a:r>
              <a:rPr lang="en-US" altLang="zh-CN" b="0">
                <a:latin typeface="Arial Narrow" panose="020B0606020202030204" pitchFamily="34" charset="0"/>
                <a:ea typeface="宋体" panose="02010600030101010101" pitchFamily="2" charset="-122"/>
              </a:rPr>
              <a:t>有趣</a:t>
            </a:r>
            <a:r>
              <a:rPr lang="en-US" altLang="zh-CN" b="0">
                <a:latin typeface="Tahoma" panose="020B0604030504040204" pitchFamily="34" charset="0"/>
                <a:ea typeface="宋体" panose="02010600030101010101" pitchFamily="2" charset="-122"/>
              </a:rPr>
              <a:t>"</a:t>
            </a:r>
            <a:r>
              <a:rPr lang="en-US" altLang="zh-CN" b="0">
                <a:latin typeface="Arial Narrow" panose="020B0606020202030204" pitchFamily="34" charset="0"/>
                <a:ea typeface="宋体" panose="02010600030101010101" pitchFamily="2" charset="-122"/>
              </a:rPr>
              <a:t>细胞</a:t>
            </a:r>
            <a:r>
              <a:rPr lang="en-US" altLang="zh-CN" b="0">
                <a:latin typeface="Tahoma" panose="020B0604030504040204" pitchFamily="34" charset="0"/>
                <a:ea typeface="宋体" panose="02010600030101010101" pitchFamily="2" charset="-122"/>
              </a:rPr>
              <a:t>—</a:t>
            </a:r>
            <a:r>
              <a:rPr lang="en-US" altLang="zh-CN" b="0">
                <a:latin typeface="Arial Narrow" panose="020B0606020202030204" pitchFamily="34" charset="0"/>
                <a:ea typeface="宋体" panose="02010600030101010101" pitchFamily="2" charset="-122"/>
              </a:rPr>
              <a:t>超过一定阈值的数据</a:t>
            </a:r>
          </a:p>
          <a:p>
            <a:pPr lvl="1" algn="l" eaLnBrk="1" hangingPunct="1">
              <a:lnSpc>
                <a:spcPct val="110000"/>
              </a:lnSpc>
              <a:buClr>
                <a:srgbClr val="000066"/>
              </a:buClr>
              <a:buSzPct val="60000"/>
              <a:buFont typeface="Wingdings" panose="05000000000000000000" pitchFamily="2" charset="2"/>
              <a:buChar char="u"/>
            </a:pPr>
            <a:r>
              <a:rPr lang="en-US" altLang="zh-CN" b="0">
                <a:latin typeface="Arial Narrow" panose="020B0606020202030204" pitchFamily="34" charset="0"/>
                <a:ea typeface="宋体" panose="02010600030101010101" pitchFamily="2" charset="-122"/>
              </a:rPr>
              <a:t>避免立方体的爆炸式增长</a:t>
            </a:r>
          </a:p>
        </p:txBody>
      </p:sp>
    </p:spTree>
  </p:cSld>
  <p:clrMapOvr>
    <a:masterClrMapping/>
  </p:clrMapOvr>
  <p:transition/>
  <p:timing>
    <p:tnLst>
      <p:par>
        <p:cTn id="1" dur="indefinite" restart="never" nodeType="tmRoot"/>
      </p:par>
    </p:tnLst>
  </p:timing>
</p:sld>
</file>

<file path=ppt/slides/slide8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09563" y="228600"/>
            <a:ext cx="8670925" cy="717550"/>
          </a:xfrm>
        </p:spPr>
        <p:txBody>
          <a:bodyPr/>
          <a:lstStyle/>
          <a:p>
            <a:pPr eaLnBrk="1" hangingPunct="1"/>
            <a:r>
              <a:rPr lang="en-US" altLang="zh-CN" sz="3200" smtClean="0">
                <a:ea typeface="宋体" panose="02010600030101010101" pitchFamily="2" charset="-122"/>
              </a:rPr>
              <a:t>穆蒂威阵列聚合</a:t>
            </a:r>
          </a:p>
        </p:txBody>
      </p:sp>
      <p:sp>
        <p:nvSpPr>
          <p:cNvPr id="91139" name="Rectangle 3"/>
          <p:cNvSpPr>
            <a:spLocks noGrp="1" noChangeArrowheads="1"/>
          </p:cNvSpPr>
          <p:nvPr>
            <p:ph type="body" idx="1"/>
          </p:nvPr>
        </p:nvSpPr>
        <p:spPr>
          <a:xfrm>
            <a:off x="560388" y="1423988"/>
            <a:ext cx="8382000" cy="1676400"/>
          </a:xfrm>
        </p:spPr>
        <p:txBody>
          <a:bodyPr/>
          <a:lstStyle/>
          <a:p>
            <a:pPr eaLnBrk="1" hangingPunct="1"/>
            <a:r>
              <a:rPr lang="en-US" altLang="zh-CN" sz="2000" smtClean="0">
                <a:ea typeface="宋体" panose="02010600030101010101" pitchFamily="2" charset="-122"/>
              </a:rPr>
              <a:t>分区数组到块中 (适合内存中的小子多维数据集)。</a:t>
            </a:r>
          </a:p>
          <a:p>
            <a:pPr eaLnBrk="1" hangingPunct="1"/>
            <a:r>
              <a:rPr lang="en-US" altLang="zh-CN" sz="2000" smtClean="0">
                <a:ea typeface="宋体" panose="02010600030101010101" pitchFamily="2" charset="-122"/>
              </a:rPr>
              <a:t>压缩稀疏数组寻址: (块 _ id, 偏移)</a:t>
            </a:r>
          </a:p>
          <a:p>
            <a:pPr eaLnBrk="1" hangingPunct="1"/>
            <a:r>
              <a:rPr lang="en-US" altLang="zh-CN" sz="2000" smtClean="0">
                <a:ea typeface="宋体" panose="02010600030101010101" pitchFamily="2" charset="-122"/>
              </a:rPr>
              <a:t>中计算聚合</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多路</a:t>
            </a:r>
            <a:r>
              <a:rPr lang="en-US" altLang="zh-CN" sz="2000" smtClean="0">
                <a:latin typeface="Tahoma" panose="020B0604030504040204" pitchFamily="34" charset="0"/>
                <a:ea typeface="宋体" panose="02010600030101010101" pitchFamily="2" charset="-122"/>
              </a:rPr>
              <a:t>"</a:t>
            </a:r>
            <a:r>
              <a:rPr lang="en-US" altLang="zh-CN" sz="2000" smtClean="0">
                <a:ea typeface="宋体" panose="02010600030101010101" pitchFamily="2" charset="-122"/>
              </a:rPr>
              <a:t>通过访问多维数据集单元, 按最大限度地减少访问每个单元的次数的顺序, 并降低内存访问和存储成本。</a:t>
            </a:r>
          </a:p>
        </p:txBody>
      </p:sp>
      <p:sp>
        <p:nvSpPr>
          <p:cNvPr id="91140" name="Text Box 4"/>
          <p:cNvSpPr txBox="1">
            <a:spLocks noChangeArrowheads="1"/>
          </p:cNvSpPr>
          <p:nvPr/>
        </p:nvSpPr>
        <p:spPr bwMode="auto">
          <a:xfrm>
            <a:off x="5943600" y="3886200"/>
            <a:ext cx="236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zh-CN">
                <a:solidFill>
                  <a:srgbClr val="006666"/>
                </a:solidFill>
                <a:ea typeface="宋体" panose="02010600030101010101" pitchFamily="2" charset="-122"/>
              </a:rPr>
              <a:t>执行多路聚合的最佳遍历顺序是什么？</a:t>
            </a:r>
          </a:p>
        </p:txBody>
      </p:sp>
      <p:grpSp>
        <p:nvGrpSpPr>
          <p:cNvPr id="91141" name="Group 5"/>
          <p:cNvGrpSpPr>
            <a:grpSpLocks/>
          </p:cNvGrpSpPr>
          <p:nvPr/>
        </p:nvGrpSpPr>
        <p:grpSpPr bwMode="auto">
          <a:xfrm>
            <a:off x="349250" y="3536950"/>
            <a:ext cx="4383088" cy="3321050"/>
            <a:chOff x="624" y="1056"/>
            <a:chExt cx="3949" cy="3185"/>
          </a:xfrm>
        </p:grpSpPr>
        <p:sp>
          <p:nvSpPr>
            <p:cNvPr id="91142" name="Text Box 6"/>
            <p:cNvSpPr txBox="1">
              <a:spLocks noChangeArrowheads="1"/>
            </p:cNvSpPr>
            <p:nvPr/>
          </p:nvSpPr>
          <p:spPr bwMode="auto">
            <a:xfrm>
              <a:off x="2255" y="3890"/>
              <a:ext cx="19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a 个</a:t>
              </a:r>
            </a:p>
          </p:txBody>
        </p:sp>
        <p:sp>
          <p:nvSpPr>
            <p:cNvPr id="91143" name="Text Box 7"/>
            <p:cNvSpPr txBox="1">
              <a:spLocks noChangeArrowheads="1"/>
            </p:cNvSpPr>
            <p:nvPr/>
          </p:nvSpPr>
          <p:spPr bwMode="auto">
            <a:xfrm>
              <a:off x="1312" y="1776"/>
              <a:ext cx="34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b="0">
                  <a:ea typeface="宋体" panose="02010600030101010101" pitchFamily="2" charset="-122"/>
                </a:rPr>
                <a:t>B</a:t>
              </a:r>
            </a:p>
          </p:txBody>
        </p:sp>
        <p:sp>
          <p:nvSpPr>
            <p:cNvPr id="91144" name="AutoShape 8"/>
            <p:cNvSpPr>
              <a:spLocks noChangeArrowheads="1"/>
            </p:cNvSpPr>
            <p:nvPr/>
          </p:nvSpPr>
          <p:spPr bwMode="auto">
            <a:xfrm>
              <a:off x="3739" y="2526"/>
              <a:ext cx="753"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45" name="AutoShape 9"/>
            <p:cNvSpPr>
              <a:spLocks noChangeArrowheads="1"/>
            </p:cNvSpPr>
            <p:nvPr/>
          </p:nvSpPr>
          <p:spPr bwMode="auto">
            <a:xfrm>
              <a:off x="3739" y="2068"/>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46" name="AutoShape 10"/>
            <p:cNvSpPr>
              <a:spLocks noChangeArrowheads="1"/>
            </p:cNvSpPr>
            <p:nvPr/>
          </p:nvSpPr>
          <p:spPr bwMode="auto">
            <a:xfrm>
              <a:off x="3739" y="161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47" name="AutoShape 11"/>
            <p:cNvSpPr>
              <a:spLocks noChangeArrowheads="1"/>
            </p:cNvSpPr>
            <p:nvPr/>
          </p:nvSpPr>
          <p:spPr bwMode="auto">
            <a:xfrm>
              <a:off x="3531" y="269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48" name="AutoShape 12"/>
            <p:cNvSpPr>
              <a:spLocks noChangeArrowheads="1"/>
            </p:cNvSpPr>
            <p:nvPr/>
          </p:nvSpPr>
          <p:spPr bwMode="auto">
            <a:xfrm>
              <a:off x="3531" y="2239"/>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49" name="AutoShape 13"/>
            <p:cNvSpPr>
              <a:spLocks noChangeArrowheads="1"/>
            </p:cNvSpPr>
            <p:nvPr/>
          </p:nvSpPr>
          <p:spPr bwMode="auto">
            <a:xfrm>
              <a:off x="3531" y="1783"/>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0" name="AutoShape 14"/>
            <p:cNvSpPr>
              <a:spLocks noChangeArrowheads="1"/>
            </p:cNvSpPr>
            <p:nvPr/>
          </p:nvSpPr>
          <p:spPr bwMode="auto">
            <a:xfrm>
              <a:off x="3321" y="2868"/>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1" name="AutoShape 15"/>
            <p:cNvSpPr>
              <a:spLocks noChangeArrowheads="1"/>
            </p:cNvSpPr>
            <p:nvPr/>
          </p:nvSpPr>
          <p:spPr bwMode="auto">
            <a:xfrm>
              <a:off x="3321" y="2412"/>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2" name="AutoShape 16"/>
            <p:cNvSpPr>
              <a:spLocks noChangeArrowheads="1"/>
            </p:cNvSpPr>
            <p:nvPr/>
          </p:nvSpPr>
          <p:spPr bwMode="auto">
            <a:xfrm>
              <a:off x="3321" y="195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3" name="AutoShape 17"/>
            <p:cNvSpPr>
              <a:spLocks noChangeArrowheads="1"/>
            </p:cNvSpPr>
            <p:nvPr/>
          </p:nvSpPr>
          <p:spPr bwMode="auto">
            <a:xfrm>
              <a:off x="1862"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4" name="AutoShape 18"/>
            <p:cNvSpPr>
              <a:spLocks noChangeArrowheads="1"/>
            </p:cNvSpPr>
            <p:nvPr/>
          </p:nvSpPr>
          <p:spPr bwMode="auto">
            <a:xfrm>
              <a:off x="1653"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5" name="AutoShape 19"/>
            <p:cNvSpPr>
              <a:spLocks noChangeArrowheads="1"/>
            </p:cNvSpPr>
            <p:nvPr/>
          </p:nvSpPr>
          <p:spPr bwMode="auto">
            <a:xfrm>
              <a:off x="1444" y="1513"/>
              <a:ext cx="755"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6" name="AutoShape 20"/>
            <p:cNvSpPr>
              <a:spLocks noChangeArrowheads="1"/>
            </p:cNvSpPr>
            <p:nvPr/>
          </p:nvSpPr>
          <p:spPr bwMode="auto">
            <a:xfrm>
              <a:off x="2487"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7" name="AutoShape 21"/>
            <p:cNvSpPr>
              <a:spLocks noChangeArrowheads="1"/>
            </p:cNvSpPr>
            <p:nvPr/>
          </p:nvSpPr>
          <p:spPr bwMode="auto">
            <a:xfrm>
              <a:off x="2279"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8" name="AutoShape 22"/>
            <p:cNvSpPr>
              <a:spLocks noChangeArrowheads="1"/>
            </p:cNvSpPr>
            <p:nvPr/>
          </p:nvSpPr>
          <p:spPr bwMode="auto">
            <a:xfrm>
              <a:off x="2070"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59" name="AutoShape 23"/>
            <p:cNvSpPr>
              <a:spLocks noChangeArrowheads="1"/>
            </p:cNvSpPr>
            <p:nvPr/>
          </p:nvSpPr>
          <p:spPr bwMode="auto">
            <a:xfrm>
              <a:off x="3113"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0" name="AutoShape 24"/>
            <p:cNvSpPr>
              <a:spLocks noChangeArrowheads="1"/>
            </p:cNvSpPr>
            <p:nvPr/>
          </p:nvSpPr>
          <p:spPr bwMode="auto">
            <a:xfrm>
              <a:off x="2906" y="1341"/>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1" name="AutoShape 25"/>
            <p:cNvSpPr>
              <a:spLocks noChangeArrowheads="1"/>
            </p:cNvSpPr>
            <p:nvPr/>
          </p:nvSpPr>
          <p:spPr bwMode="auto">
            <a:xfrm>
              <a:off x="2696"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2" name="AutoShape 26"/>
            <p:cNvSpPr>
              <a:spLocks noChangeArrowheads="1"/>
            </p:cNvSpPr>
            <p:nvPr/>
          </p:nvSpPr>
          <p:spPr bwMode="auto">
            <a:xfrm>
              <a:off x="3740"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3" name="AutoShape 27"/>
            <p:cNvSpPr>
              <a:spLocks noChangeArrowheads="1"/>
            </p:cNvSpPr>
            <p:nvPr/>
          </p:nvSpPr>
          <p:spPr bwMode="auto">
            <a:xfrm>
              <a:off x="3531" y="1341"/>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4" name="AutoShape 28"/>
            <p:cNvSpPr>
              <a:spLocks noChangeArrowheads="1"/>
            </p:cNvSpPr>
            <p:nvPr/>
          </p:nvSpPr>
          <p:spPr bwMode="auto">
            <a:xfrm>
              <a:off x="3322"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5" name="AutoShape 29"/>
            <p:cNvSpPr>
              <a:spLocks noChangeArrowheads="1"/>
            </p:cNvSpPr>
            <p:nvPr/>
          </p:nvSpPr>
          <p:spPr bwMode="auto">
            <a:xfrm>
              <a:off x="1248"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b="0">
                <a:ea typeface="宋体" panose="02010600030101010101" pitchFamily="2" charset="-122"/>
              </a:endParaRPr>
            </a:p>
          </p:txBody>
        </p:sp>
        <p:sp>
          <p:nvSpPr>
            <p:cNvPr id="91166" name="AutoShape 30"/>
            <p:cNvSpPr>
              <a:spLocks noChangeArrowheads="1"/>
            </p:cNvSpPr>
            <p:nvPr/>
          </p:nvSpPr>
          <p:spPr bwMode="auto">
            <a:xfrm>
              <a:off x="1248"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7" name="AutoShape 31"/>
            <p:cNvSpPr>
              <a:spLocks noChangeArrowheads="1"/>
            </p:cNvSpPr>
            <p:nvPr/>
          </p:nvSpPr>
          <p:spPr bwMode="auto">
            <a:xfrm>
              <a:off x="1248"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8" name="AutoShape 32"/>
            <p:cNvSpPr>
              <a:spLocks noChangeArrowheads="1"/>
            </p:cNvSpPr>
            <p:nvPr/>
          </p:nvSpPr>
          <p:spPr bwMode="auto">
            <a:xfrm>
              <a:off x="1873" y="3037"/>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69" name="AutoShape 33"/>
            <p:cNvSpPr>
              <a:spLocks noChangeArrowheads="1"/>
            </p:cNvSpPr>
            <p:nvPr/>
          </p:nvSpPr>
          <p:spPr bwMode="auto">
            <a:xfrm>
              <a:off x="1873" y="258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0" name="AutoShape 34"/>
            <p:cNvSpPr>
              <a:spLocks noChangeArrowheads="1"/>
            </p:cNvSpPr>
            <p:nvPr/>
          </p:nvSpPr>
          <p:spPr bwMode="auto">
            <a:xfrm>
              <a:off x="1873" y="212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b="0">
                <a:ea typeface="宋体" panose="02010600030101010101" pitchFamily="2" charset="-122"/>
              </a:endParaRPr>
            </a:p>
          </p:txBody>
        </p:sp>
        <p:sp>
          <p:nvSpPr>
            <p:cNvPr id="91171" name="AutoShape 35"/>
            <p:cNvSpPr>
              <a:spLocks noChangeArrowheads="1"/>
            </p:cNvSpPr>
            <p:nvPr/>
          </p:nvSpPr>
          <p:spPr bwMode="auto">
            <a:xfrm>
              <a:off x="2499" y="3037"/>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2" name="AutoShape 36"/>
            <p:cNvSpPr>
              <a:spLocks noChangeArrowheads="1"/>
            </p:cNvSpPr>
            <p:nvPr/>
          </p:nvSpPr>
          <p:spPr bwMode="auto">
            <a:xfrm>
              <a:off x="2499" y="258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3" name="AutoShape 37"/>
            <p:cNvSpPr>
              <a:spLocks noChangeArrowheads="1"/>
            </p:cNvSpPr>
            <p:nvPr/>
          </p:nvSpPr>
          <p:spPr bwMode="auto">
            <a:xfrm>
              <a:off x="2499" y="2124"/>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4" name="AutoShape 38"/>
            <p:cNvSpPr>
              <a:spLocks noChangeArrowheads="1"/>
            </p:cNvSpPr>
            <p:nvPr/>
          </p:nvSpPr>
          <p:spPr bwMode="auto">
            <a:xfrm>
              <a:off x="3126"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5" name="AutoShape 39"/>
            <p:cNvSpPr>
              <a:spLocks noChangeArrowheads="1"/>
            </p:cNvSpPr>
            <p:nvPr/>
          </p:nvSpPr>
          <p:spPr bwMode="auto">
            <a:xfrm>
              <a:off x="3126"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6" name="AutoShape 40"/>
            <p:cNvSpPr>
              <a:spLocks noChangeArrowheads="1"/>
            </p:cNvSpPr>
            <p:nvPr/>
          </p:nvSpPr>
          <p:spPr bwMode="auto">
            <a:xfrm>
              <a:off x="3126"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7" name="AutoShape 41"/>
            <p:cNvSpPr>
              <a:spLocks noChangeArrowheads="1"/>
            </p:cNvSpPr>
            <p:nvPr/>
          </p:nvSpPr>
          <p:spPr bwMode="auto">
            <a:xfrm>
              <a:off x="1249" y="1683"/>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b="0">
                <a:ea typeface="宋体" panose="02010600030101010101" pitchFamily="2" charset="-122"/>
              </a:endParaRPr>
            </a:p>
          </p:txBody>
        </p:sp>
        <p:sp>
          <p:nvSpPr>
            <p:cNvPr id="91178" name="AutoShape 42"/>
            <p:cNvSpPr>
              <a:spLocks noChangeArrowheads="1"/>
            </p:cNvSpPr>
            <p:nvPr/>
          </p:nvSpPr>
          <p:spPr bwMode="auto">
            <a:xfrm>
              <a:off x="1874"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79" name="AutoShape 43"/>
            <p:cNvSpPr>
              <a:spLocks noChangeArrowheads="1"/>
            </p:cNvSpPr>
            <p:nvPr/>
          </p:nvSpPr>
          <p:spPr bwMode="auto">
            <a:xfrm>
              <a:off x="2500"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1180" name="AutoShape 44"/>
            <p:cNvSpPr>
              <a:spLocks noChangeArrowheads="1"/>
            </p:cNvSpPr>
            <p:nvPr/>
          </p:nvSpPr>
          <p:spPr bwMode="auto">
            <a:xfrm>
              <a:off x="3135" y="167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a:ea typeface="宋体" panose="02010600030101010101" pitchFamily="2" charset="-122"/>
              </a:endParaRPr>
            </a:p>
          </p:txBody>
        </p:sp>
        <p:sp>
          <p:nvSpPr>
            <p:cNvPr id="91181" name="Text Box 45"/>
            <p:cNvSpPr txBox="1">
              <a:spLocks noChangeArrowheads="1"/>
            </p:cNvSpPr>
            <p:nvPr/>
          </p:nvSpPr>
          <p:spPr bwMode="auto">
            <a:xfrm>
              <a:off x="1690"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29</a:t>
              </a:r>
            </a:p>
          </p:txBody>
        </p:sp>
        <p:sp>
          <p:nvSpPr>
            <p:cNvPr id="91182" name="Text Box 46"/>
            <p:cNvSpPr txBox="1">
              <a:spLocks noChangeArrowheads="1"/>
            </p:cNvSpPr>
            <p:nvPr/>
          </p:nvSpPr>
          <p:spPr bwMode="auto">
            <a:xfrm>
              <a:off x="2319"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30</a:t>
              </a:r>
            </a:p>
          </p:txBody>
        </p:sp>
        <p:sp>
          <p:nvSpPr>
            <p:cNvPr id="91183" name="Text Box 47"/>
            <p:cNvSpPr txBox="1">
              <a:spLocks noChangeArrowheads="1"/>
            </p:cNvSpPr>
            <p:nvPr/>
          </p:nvSpPr>
          <p:spPr bwMode="auto">
            <a:xfrm>
              <a:off x="2944"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31</a:t>
              </a:r>
            </a:p>
          </p:txBody>
        </p:sp>
        <p:sp>
          <p:nvSpPr>
            <p:cNvPr id="91184" name="Text Box 48"/>
            <p:cNvSpPr txBox="1">
              <a:spLocks noChangeArrowheads="1"/>
            </p:cNvSpPr>
            <p:nvPr/>
          </p:nvSpPr>
          <p:spPr bwMode="auto">
            <a:xfrm>
              <a:off x="3575"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32</a:t>
              </a:r>
            </a:p>
          </p:txBody>
        </p:sp>
        <p:sp>
          <p:nvSpPr>
            <p:cNvPr id="91185" name="Text Box 49"/>
            <p:cNvSpPr txBox="1">
              <a:spLocks noChangeArrowheads="1"/>
            </p:cNvSpPr>
            <p:nvPr/>
          </p:nvSpPr>
          <p:spPr bwMode="auto">
            <a:xfrm>
              <a:off x="149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1</a:t>
              </a:r>
            </a:p>
          </p:txBody>
        </p:sp>
        <p:sp>
          <p:nvSpPr>
            <p:cNvPr id="91186" name="Text Box 50"/>
            <p:cNvSpPr txBox="1">
              <a:spLocks noChangeArrowheads="1"/>
            </p:cNvSpPr>
            <p:nvPr/>
          </p:nvSpPr>
          <p:spPr bwMode="auto">
            <a:xfrm>
              <a:off x="212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2</a:t>
              </a:r>
            </a:p>
          </p:txBody>
        </p:sp>
        <p:sp>
          <p:nvSpPr>
            <p:cNvPr id="91187" name="Text Box 51"/>
            <p:cNvSpPr txBox="1">
              <a:spLocks noChangeArrowheads="1"/>
            </p:cNvSpPr>
            <p:nvPr/>
          </p:nvSpPr>
          <p:spPr bwMode="auto">
            <a:xfrm>
              <a:off x="281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3个</a:t>
              </a:r>
            </a:p>
          </p:txBody>
        </p:sp>
        <p:sp>
          <p:nvSpPr>
            <p:cNvPr id="91188" name="Text Box 52"/>
            <p:cNvSpPr txBox="1">
              <a:spLocks noChangeArrowheads="1"/>
            </p:cNvSpPr>
            <p:nvPr/>
          </p:nvSpPr>
          <p:spPr bwMode="auto">
            <a:xfrm>
              <a:off x="3386"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4个</a:t>
              </a:r>
            </a:p>
          </p:txBody>
        </p:sp>
        <p:sp>
          <p:nvSpPr>
            <p:cNvPr id="91189" name="Text Box 53"/>
            <p:cNvSpPr txBox="1">
              <a:spLocks noChangeArrowheads="1"/>
            </p:cNvSpPr>
            <p:nvPr/>
          </p:nvSpPr>
          <p:spPr bwMode="auto">
            <a:xfrm>
              <a:off x="1499" y="2820"/>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5</a:t>
              </a:r>
            </a:p>
          </p:txBody>
        </p:sp>
        <p:sp>
          <p:nvSpPr>
            <p:cNvPr id="91190" name="Text Box 54"/>
            <p:cNvSpPr txBox="1">
              <a:spLocks noChangeArrowheads="1"/>
            </p:cNvSpPr>
            <p:nvPr/>
          </p:nvSpPr>
          <p:spPr bwMode="auto">
            <a:xfrm>
              <a:off x="1499" y="2373"/>
              <a:ext cx="10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9</a:t>
              </a:r>
            </a:p>
          </p:txBody>
        </p:sp>
        <p:sp>
          <p:nvSpPr>
            <p:cNvPr id="91191" name="Text Box 55"/>
            <p:cNvSpPr txBox="1">
              <a:spLocks noChangeArrowheads="1"/>
            </p:cNvSpPr>
            <p:nvPr/>
          </p:nvSpPr>
          <p:spPr bwMode="auto">
            <a:xfrm>
              <a:off x="1499"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13</a:t>
              </a:r>
            </a:p>
          </p:txBody>
        </p:sp>
        <p:sp>
          <p:nvSpPr>
            <p:cNvPr id="91192" name="Text Box 56"/>
            <p:cNvSpPr txBox="1">
              <a:spLocks noChangeArrowheads="1"/>
            </p:cNvSpPr>
            <p:nvPr/>
          </p:nvSpPr>
          <p:spPr bwMode="auto">
            <a:xfrm>
              <a:off x="2129"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14</a:t>
              </a:r>
            </a:p>
          </p:txBody>
        </p:sp>
        <p:sp>
          <p:nvSpPr>
            <p:cNvPr id="91193" name="Text Box 57"/>
            <p:cNvSpPr txBox="1">
              <a:spLocks noChangeArrowheads="1"/>
            </p:cNvSpPr>
            <p:nvPr/>
          </p:nvSpPr>
          <p:spPr bwMode="auto">
            <a:xfrm>
              <a:off x="2757"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15</a:t>
              </a:r>
            </a:p>
          </p:txBody>
        </p:sp>
        <p:sp>
          <p:nvSpPr>
            <p:cNvPr id="91194" name="Text Box 58"/>
            <p:cNvSpPr txBox="1">
              <a:spLocks noChangeArrowheads="1"/>
            </p:cNvSpPr>
            <p:nvPr/>
          </p:nvSpPr>
          <p:spPr bwMode="auto">
            <a:xfrm>
              <a:off x="3386"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16</a:t>
              </a:r>
            </a:p>
          </p:txBody>
        </p:sp>
        <p:sp>
          <p:nvSpPr>
            <p:cNvPr id="91195" name="Text Box 59"/>
            <p:cNvSpPr txBox="1">
              <a:spLocks noChangeArrowheads="1"/>
            </p:cNvSpPr>
            <p:nvPr/>
          </p:nvSpPr>
          <p:spPr bwMode="auto">
            <a:xfrm>
              <a:off x="4014"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64</a:t>
              </a:r>
            </a:p>
          </p:txBody>
        </p:sp>
        <p:sp>
          <p:nvSpPr>
            <p:cNvPr id="91196" name="Text Box 60"/>
            <p:cNvSpPr txBox="1">
              <a:spLocks noChangeArrowheads="1"/>
            </p:cNvSpPr>
            <p:nvPr/>
          </p:nvSpPr>
          <p:spPr bwMode="auto">
            <a:xfrm>
              <a:off x="3386"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63</a:t>
              </a:r>
            </a:p>
          </p:txBody>
        </p:sp>
        <p:sp>
          <p:nvSpPr>
            <p:cNvPr id="91197" name="Text Box 61"/>
            <p:cNvSpPr txBox="1">
              <a:spLocks noChangeArrowheads="1"/>
            </p:cNvSpPr>
            <p:nvPr/>
          </p:nvSpPr>
          <p:spPr bwMode="auto">
            <a:xfrm>
              <a:off x="2757"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62</a:t>
              </a:r>
            </a:p>
          </p:txBody>
        </p:sp>
        <p:sp>
          <p:nvSpPr>
            <p:cNvPr id="91198" name="Text Box 62"/>
            <p:cNvSpPr txBox="1">
              <a:spLocks noChangeArrowheads="1"/>
            </p:cNvSpPr>
            <p:nvPr/>
          </p:nvSpPr>
          <p:spPr bwMode="auto">
            <a:xfrm>
              <a:off x="2129"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61</a:t>
              </a:r>
            </a:p>
          </p:txBody>
        </p:sp>
        <p:sp>
          <p:nvSpPr>
            <p:cNvPr id="91199" name="Text Box 63"/>
            <p:cNvSpPr txBox="1">
              <a:spLocks noChangeArrowheads="1"/>
            </p:cNvSpPr>
            <p:nvPr/>
          </p:nvSpPr>
          <p:spPr bwMode="auto">
            <a:xfrm>
              <a:off x="3826"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48</a:t>
              </a:r>
            </a:p>
          </p:txBody>
        </p:sp>
        <p:sp>
          <p:nvSpPr>
            <p:cNvPr id="91200" name="Text Box 64"/>
            <p:cNvSpPr txBox="1">
              <a:spLocks noChangeArrowheads="1"/>
            </p:cNvSpPr>
            <p:nvPr/>
          </p:nvSpPr>
          <p:spPr bwMode="auto">
            <a:xfrm>
              <a:off x="3199" y="1290"/>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47</a:t>
              </a:r>
            </a:p>
          </p:txBody>
        </p:sp>
        <p:sp>
          <p:nvSpPr>
            <p:cNvPr id="91201" name="Text Box 65"/>
            <p:cNvSpPr txBox="1">
              <a:spLocks noChangeArrowheads="1"/>
            </p:cNvSpPr>
            <p:nvPr/>
          </p:nvSpPr>
          <p:spPr bwMode="auto">
            <a:xfrm>
              <a:off x="2569"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46</a:t>
              </a:r>
            </a:p>
          </p:txBody>
        </p:sp>
        <p:sp>
          <p:nvSpPr>
            <p:cNvPr id="91202" name="Text Box 66"/>
            <p:cNvSpPr txBox="1">
              <a:spLocks noChangeArrowheads="1"/>
            </p:cNvSpPr>
            <p:nvPr/>
          </p:nvSpPr>
          <p:spPr bwMode="auto">
            <a:xfrm>
              <a:off x="1941"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45</a:t>
              </a:r>
            </a:p>
          </p:txBody>
        </p:sp>
        <p:sp>
          <p:nvSpPr>
            <p:cNvPr id="91203" name="Text Box 67"/>
            <p:cNvSpPr txBox="1">
              <a:spLocks noChangeArrowheads="1"/>
            </p:cNvSpPr>
            <p:nvPr/>
          </p:nvSpPr>
          <p:spPr bwMode="auto">
            <a:xfrm>
              <a:off x="2064"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1</a:t>
              </a:r>
            </a:p>
          </p:txBody>
        </p:sp>
        <p:sp>
          <p:nvSpPr>
            <p:cNvPr id="91204" name="Text Box 68"/>
            <p:cNvSpPr txBox="1">
              <a:spLocks noChangeArrowheads="1"/>
            </p:cNvSpPr>
            <p:nvPr/>
          </p:nvSpPr>
          <p:spPr bwMode="auto">
            <a:xfrm>
              <a:off x="1488" y="3645"/>
              <a:ext cx="19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a0, 我的工作</a:t>
              </a:r>
            </a:p>
          </p:txBody>
        </p:sp>
        <p:sp>
          <p:nvSpPr>
            <p:cNvPr id="91205" name="Text Box 69"/>
            <p:cNvSpPr txBox="1">
              <a:spLocks noChangeArrowheads="1"/>
            </p:cNvSpPr>
            <p:nvPr/>
          </p:nvSpPr>
          <p:spPr bwMode="auto">
            <a:xfrm>
              <a:off x="1775" y="1099"/>
              <a:ext cx="19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c3</a:t>
              </a:r>
            </a:p>
          </p:txBody>
        </p:sp>
        <p:sp>
          <p:nvSpPr>
            <p:cNvPr id="91206" name="Text Box 70"/>
            <p:cNvSpPr txBox="1">
              <a:spLocks noChangeArrowheads="1"/>
            </p:cNvSpPr>
            <p:nvPr/>
          </p:nvSpPr>
          <p:spPr bwMode="auto">
            <a:xfrm>
              <a:off x="1535" y="1246"/>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c2</a:t>
              </a:r>
            </a:p>
          </p:txBody>
        </p:sp>
        <p:sp>
          <p:nvSpPr>
            <p:cNvPr id="91207" name="Text Box 71"/>
            <p:cNvSpPr txBox="1">
              <a:spLocks noChangeArrowheads="1"/>
            </p:cNvSpPr>
            <p:nvPr/>
          </p:nvSpPr>
          <p:spPr bwMode="auto">
            <a:xfrm>
              <a:off x="1343" y="1440"/>
              <a:ext cx="19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c1</a:t>
              </a:r>
            </a:p>
          </p:txBody>
        </p:sp>
        <p:sp>
          <p:nvSpPr>
            <p:cNvPr id="91208" name="Text Box 72"/>
            <p:cNvSpPr txBox="1">
              <a:spLocks noChangeArrowheads="1"/>
            </p:cNvSpPr>
            <p:nvPr/>
          </p:nvSpPr>
          <p:spPr bwMode="auto">
            <a:xfrm>
              <a:off x="1150" y="1581"/>
              <a:ext cx="2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c 0</a:t>
              </a:r>
            </a:p>
          </p:txBody>
        </p:sp>
        <p:sp>
          <p:nvSpPr>
            <p:cNvPr id="91209" name="Text Box 73"/>
            <p:cNvSpPr txBox="1">
              <a:spLocks noChangeArrowheads="1"/>
            </p:cNvSpPr>
            <p:nvPr/>
          </p:nvSpPr>
          <p:spPr bwMode="auto">
            <a:xfrm>
              <a:off x="1055" y="1966"/>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b3</a:t>
              </a:r>
            </a:p>
          </p:txBody>
        </p:sp>
        <p:sp>
          <p:nvSpPr>
            <p:cNvPr id="91210" name="Text Box 74"/>
            <p:cNvSpPr txBox="1">
              <a:spLocks noChangeArrowheads="1"/>
            </p:cNvSpPr>
            <p:nvPr/>
          </p:nvSpPr>
          <p:spPr bwMode="auto">
            <a:xfrm>
              <a:off x="1055" y="2399"/>
              <a:ext cx="20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b2</a:t>
              </a:r>
            </a:p>
          </p:txBody>
        </p:sp>
        <p:sp>
          <p:nvSpPr>
            <p:cNvPr id="91211" name="Text Box 75"/>
            <p:cNvSpPr txBox="1">
              <a:spLocks noChangeArrowheads="1"/>
            </p:cNvSpPr>
            <p:nvPr/>
          </p:nvSpPr>
          <p:spPr bwMode="auto">
            <a:xfrm>
              <a:off x="1055" y="2829"/>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b1</a:t>
              </a:r>
            </a:p>
          </p:txBody>
        </p:sp>
        <p:sp>
          <p:nvSpPr>
            <p:cNvPr id="91212" name="Text Box 76"/>
            <p:cNvSpPr txBox="1">
              <a:spLocks noChangeArrowheads="1"/>
            </p:cNvSpPr>
            <p:nvPr/>
          </p:nvSpPr>
          <p:spPr bwMode="auto">
            <a:xfrm>
              <a:off x="1055" y="3310"/>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b0</a:t>
              </a:r>
            </a:p>
          </p:txBody>
        </p:sp>
        <p:sp>
          <p:nvSpPr>
            <p:cNvPr id="91213" name="Text Box 77"/>
            <p:cNvSpPr txBox="1">
              <a:spLocks noChangeArrowheads="1"/>
            </p:cNvSpPr>
            <p:nvPr/>
          </p:nvSpPr>
          <p:spPr bwMode="auto">
            <a:xfrm>
              <a:off x="2689"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2</a:t>
              </a:r>
            </a:p>
          </p:txBody>
        </p:sp>
        <p:sp>
          <p:nvSpPr>
            <p:cNvPr id="91214" name="Text Box 78"/>
            <p:cNvSpPr txBox="1">
              <a:spLocks noChangeArrowheads="1"/>
            </p:cNvSpPr>
            <p:nvPr/>
          </p:nvSpPr>
          <p:spPr bwMode="auto">
            <a:xfrm>
              <a:off x="3311"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800" b="0">
                  <a:ea typeface="宋体" panose="02010600030101010101" pitchFamily="2" charset="-122"/>
                </a:rPr>
                <a:t>a3</a:t>
              </a:r>
            </a:p>
          </p:txBody>
        </p:sp>
        <p:sp>
          <p:nvSpPr>
            <p:cNvPr id="91215" name="Text Box 79"/>
            <p:cNvSpPr txBox="1">
              <a:spLocks noChangeArrowheads="1"/>
            </p:cNvSpPr>
            <p:nvPr/>
          </p:nvSpPr>
          <p:spPr bwMode="auto">
            <a:xfrm>
              <a:off x="1055" y="1056"/>
              <a:ext cx="1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C</a:t>
              </a:r>
            </a:p>
          </p:txBody>
        </p:sp>
        <p:sp>
          <p:nvSpPr>
            <p:cNvPr id="91216" name="Text Box 80"/>
            <p:cNvSpPr txBox="1">
              <a:spLocks noChangeArrowheads="1"/>
            </p:cNvSpPr>
            <p:nvPr/>
          </p:nvSpPr>
          <p:spPr bwMode="auto">
            <a:xfrm>
              <a:off x="624" y="2543"/>
              <a:ext cx="1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b="0">
                  <a:ea typeface="宋体" panose="02010600030101010101" pitchFamily="2" charset="-122"/>
                </a:rPr>
                <a:t>B</a:t>
              </a:r>
            </a:p>
          </p:txBody>
        </p:sp>
        <p:sp>
          <p:nvSpPr>
            <p:cNvPr id="91217" name="Text Box 81"/>
            <p:cNvSpPr txBox="1">
              <a:spLocks noChangeArrowheads="1"/>
            </p:cNvSpPr>
            <p:nvPr/>
          </p:nvSpPr>
          <p:spPr bwMode="auto">
            <a:xfrm>
              <a:off x="4177" y="206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44</a:t>
              </a:r>
            </a:p>
          </p:txBody>
        </p:sp>
        <p:sp>
          <p:nvSpPr>
            <p:cNvPr id="91218" name="Text Box 82"/>
            <p:cNvSpPr txBox="1">
              <a:spLocks noChangeArrowheads="1"/>
            </p:cNvSpPr>
            <p:nvPr/>
          </p:nvSpPr>
          <p:spPr bwMode="auto">
            <a:xfrm>
              <a:off x="3935" y="225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28</a:t>
              </a:r>
            </a:p>
          </p:txBody>
        </p:sp>
        <p:sp>
          <p:nvSpPr>
            <p:cNvPr id="91219" name="Text Box 83"/>
            <p:cNvSpPr txBox="1">
              <a:spLocks noChangeArrowheads="1"/>
            </p:cNvSpPr>
            <p:nvPr/>
          </p:nvSpPr>
          <p:spPr bwMode="auto">
            <a:xfrm>
              <a:off x="4367" y="234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56</a:t>
              </a:r>
            </a:p>
          </p:txBody>
        </p:sp>
        <p:sp>
          <p:nvSpPr>
            <p:cNvPr id="91220" name="Text Box 84"/>
            <p:cNvSpPr txBox="1">
              <a:spLocks noChangeArrowheads="1"/>
            </p:cNvSpPr>
            <p:nvPr/>
          </p:nvSpPr>
          <p:spPr bwMode="auto">
            <a:xfrm>
              <a:off x="4177" y="2543"/>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40</a:t>
              </a:r>
            </a:p>
          </p:txBody>
        </p:sp>
        <p:sp>
          <p:nvSpPr>
            <p:cNvPr id="91221" name="Text Box 85"/>
            <p:cNvSpPr txBox="1">
              <a:spLocks noChangeArrowheads="1"/>
            </p:cNvSpPr>
            <p:nvPr/>
          </p:nvSpPr>
          <p:spPr bwMode="auto">
            <a:xfrm>
              <a:off x="3936" y="2685"/>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24</a:t>
              </a:r>
            </a:p>
          </p:txBody>
        </p:sp>
        <p:sp>
          <p:nvSpPr>
            <p:cNvPr id="91222" name="Text Box 86"/>
            <p:cNvSpPr txBox="1">
              <a:spLocks noChangeArrowheads="1"/>
            </p:cNvSpPr>
            <p:nvPr/>
          </p:nvSpPr>
          <p:spPr bwMode="auto">
            <a:xfrm>
              <a:off x="4367" y="278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52</a:t>
              </a:r>
            </a:p>
          </p:txBody>
        </p:sp>
        <p:sp>
          <p:nvSpPr>
            <p:cNvPr id="91223" name="Text Box 87"/>
            <p:cNvSpPr txBox="1">
              <a:spLocks noChangeArrowheads="1"/>
            </p:cNvSpPr>
            <p:nvPr/>
          </p:nvSpPr>
          <p:spPr bwMode="auto">
            <a:xfrm>
              <a:off x="4127" y="292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36</a:t>
              </a:r>
            </a:p>
          </p:txBody>
        </p:sp>
        <p:sp>
          <p:nvSpPr>
            <p:cNvPr id="91224" name="Text Box 88"/>
            <p:cNvSpPr txBox="1">
              <a:spLocks noChangeArrowheads="1"/>
            </p:cNvSpPr>
            <p:nvPr/>
          </p:nvSpPr>
          <p:spPr bwMode="auto">
            <a:xfrm>
              <a:off x="3936" y="3117"/>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20</a:t>
              </a:r>
            </a:p>
          </p:txBody>
        </p:sp>
        <p:sp>
          <p:nvSpPr>
            <p:cNvPr id="91225" name="Text Box 89"/>
            <p:cNvSpPr txBox="1">
              <a:spLocks noChangeArrowheads="1"/>
            </p:cNvSpPr>
            <p:nvPr/>
          </p:nvSpPr>
          <p:spPr bwMode="auto">
            <a:xfrm>
              <a:off x="4367" y="187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800" b="0">
                  <a:ea typeface="宋体" panose="02010600030101010101" pitchFamily="2" charset="-122"/>
                </a:rPr>
                <a:t>60</a:t>
              </a:r>
            </a:p>
          </p:txBody>
        </p:sp>
      </p:grpSp>
    </p:spTree>
  </p:cSld>
  <p:clrMapOvr>
    <a:masterClrMapping/>
  </p:clrMapOvr>
  <p:transition>
    <p:wipe dir="d"/>
  </p:transition>
</p:sld>
</file>

<file path=ppt/slides/slide8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2"/>
          <p:cNvGrpSpPr>
            <a:grpSpLocks/>
          </p:cNvGrpSpPr>
          <p:nvPr/>
        </p:nvGrpSpPr>
        <p:grpSpPr bwMode="auto">
          <a:xfrm>
            <a:off x="2927350" y="2492375"/>
            <a:ext cx="3935413" cy="3097213"/>
            <a:chOff x="1844" y="1570"/>
            <a:chExt cx="2479" cy="1951"/>
          </a:xfrm>
        </p:grpSpPr>
        <p:sp>
          <p:nvSpPr>
            <p:cNvPr id="92210" name="Text Box 3"/>
            <p:cNvSpPr txBox="1">
              <a:spLocks noChangeArrowheads="1"/>
            </p:cNvSpPr>
            <p:nvPr/>
          </p:nvSpPr>
          <p:spPr bwMode="auto">
            <a:xfrm>
              <a:off x="2696" y="332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a 个</a:t>
              </a:r>
            </a:p>
          </p:txBody>
        </p:sp>
        <p:sp>
          <p:nvSpPr>
            <p:cNvPr id="92211" name="Text Box 4"/>
            <p:cNvSpPr txBox="1">
              <a:spLocks noChangeArrowheads="1"/>
            </p:cNvSpPr>
            <p:nvPr/>
          </p:nvSpPr>
          <p:spPr bwMode="auto">
            <a:xfrm>
              <a:off x="2047" y="2018"/>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600" b="0">
                  <a:ea typeface="宋体" panose="02010600030101010101" pitchFamily="2" charset="-122"/>
                </a:rPr>
                <a:t>B</a:t>
              </a:r>
            </a:p>
          </p:txBody>
        </p:sp>
        <p:sp>
          <p:nvSpPr>
            <p:cNvPr id="92212" name="AutoShape 5"/>
            <p:cNvSpPr>
              <a:spLocks noChangeArrowheads="1"/>
            </p:cNvSpPr>
            <p:nvPr/>
          </p:nvSpPr>
          <p:spPr bwMode="auto">
            <a:xfrm>
              <a:off x="3748" y="2454"/>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3" name="AutoShape 6"/>
            <p:cNvSpPr>
              <a:spLocks noChangeArrowheads="1"/>
            </p:cNvSpPr>
            <p:nvPr/>
          </p:nvSpPr>
          <p:spPr bwMode="auto">
            <a:xfrm>
              <a:off x="3748" y="2170"/>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4" name="AutoShape 7"/>
            <p:cNvSpPr>
              <a:spLocks noChangeArrowheads="1"/>
            </p:cNvSpPr>
            <p:nvPr/>
          </p:nvSpPr>
          <p:spPr bwMode="auto">
            <a:xfrm>
              <a:off x="3748" y="1886"/>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5" name="AutoShape 8"/>
            <p:cNvSpPr>
              <a:spLocks noChangeArrowheads="1"/>
            </p:cNvSpPr>
            <p:nvPr/>
          </p:nvSpPr>
          <p:spPr bwMode="auto">
            <a:xfrm>
              <a:off x="3601" y="2559"/>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6" name="AutoShape 9"/>
            <p:cNvSpPr>
              <a:spLocks noChangeArrowheads="1"/>
            </p:cNvSpPr>
            <p:nvPr/>
          </p:nvSpPr>
          <p:spPr bwMode="auto">
            <a:xfrm>
              <a:off x="3601" y="2276"/>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7" name="AutoShape 10"/>
            <p:cNvSpPr>
              <a:spLocks noChangeArrowheads="1"/>
            </p:cNvSpPr>
            <p:nvPr/>
          </p:nvSpPr>
          <p:spPr bwMode="auto">
            <a:xfrm>
              <a:off x="3601" y="1993"/>
              <a:ext cx="534"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8" name="AutoShape 11"/>
            <p:cNvSpPr>
              <a:spLocks noChangeArrowheads="1"/>
            </p:cNvSpPr>
            <p:nvPr/>
          </p:nvSpPr>
          <p:spPr bwMode="auto">
            <a:xfrm>
              <a:off x="3452" y="2667"/>
              <a:ext cx="535" cy="34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19" name="AutoShape 12"/>
            <p:cNvSpPr>
              <a:spLocks noChangeArrowheads="1"/>
            </p:cNvSpPr>
            <p:nvPr/>
          </p:nvSpPr>
          <p:spPr bwMode="auto">
            <a:xfrm>
              <a:off x="3452" y="2384"/>
              <a:ext cx="535" cy="34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0" name="AutoShape 13"/>
            <p:cNvSpPr>
              <a:spLocks noChangeArrowheads="1"/>
            </p:cNvSpPr>
            <p:nvPr/>
          </p:nvSpPr>
          <p:spPr bwMode="auto">
            <a:xfrm>
              <a:off x="3452" y="2099"/>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1" name="AutoShape 14"/>
            <p:cNvSpPr>
              <a:spLocks noChangeArrowheads="1"/>
            </p:cNvSpPr>
            <p:nvPr/>
          </p:nvSpPr>
          <p:spPr bwMode="auto">
            <a:xfrm>
              <a:off x="2415" y="1613"/>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2" name="AutoShape 15"/>
            <p:cNvSpPr>
              <a:spLocks noChangeArrowheads="1"/>
            </p:cNvSpPr>
            <p:nvPr/>
          </p:nvSpPr>
          <p:spPr bwMode="auto">
            <a:xfrm>
              <a:off x="2267" y="1719"/>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3" name="AutoShape 16"/>
            <p:cNvSpPr>
              <a:spLocks noChangeArrowheads="1"/>
            </p:cNvSpPr>
            <p:nvPr/>
          </p:nvSpPr>
          <p:spPr bwMode="auto">
            <a:xfrm>
              <a:off x="2118" y="1826"/>
              <a:ext cx="537"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4" name="AutoShape 17"/>
            <p:cNvSpPr>
              <a:spLocks noChangeArrowheads="1"/>
            </p:cNvSpPr>
            <p:nvPr/>
          </p:nvSpPr>
          <p:spPr bwMode="auto">
            <a:xfrm>
              <a:off x="2859" y="1613"/>
              <a:ext cx="536"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5" name="AutoShape 18"/>
            <p:cNvSpPr>
              <a:spLocks noChangeArrowheads="1"/>
            </p:cNvSpPr>
            <p:nvPr/>
          </p:nvSpPr>
          <p:spPr bwMode="auto">
            <a:xfrm>
              <a:off x="2711" y="1719"/>
              <a:ext cx="536"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6" name="AutoShape 19"/>
            <p:cNvSpPr>
              <a:spLocks noChangeArrowheads="1"/>
            </p:cNvSpPr>
            <p:nvPr/>
          </p:nvSpPr>
          <p:spPr bwMode="auto">
            <a:xfrm>
              <a:off x="2563" y="1826"/>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7" name="AutoShape 20"/>
            <p:cNvSpPr>
              <a:spLocks noChangeArrowheads="1"/>
            </p:cNvSpPr>
            <p:nvPr/>
          </p:nvSpPr>
          <p:spPr bwMode="auto">
            <a:xfrm>
              <a:off x="3304" y="1613"/>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8" name="AutoShape 21"/>
            <p:cNvSpPr>
              <a:spLocks noChangeArrowheads="1"/>
            </p:cNvSpPr>
            <p:nvPr/>
          </p:nvSpPr>
          <p:spPr bwMode="auto">
            <a:xfrm>
              <a:off x="3157" y="1719"/>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29" name="AutoShape 22"/>
            <p:cNvSpPr>
              <a:spLocks noChangeArrowheads="1"/>
            </p:cNvSpPr>
            <p:nvPr/>
          </p:nvSpPr>
          <p:spPr bwMode="auto">
            <a:xfrm>
              <a:off x="3008" y="1826"/>
              <a:ext cx="534"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0" name="AutoShape 23"/>
            <p:cNvSpPr>
              <a:spLocks noChangeArrowheads="1"/>
            </p:cNvSpPr>
            <p:nvPr/>
          </p:nvSpPr>
          <p:spPr bwMode="auto">
            <a:xfrm>
              <a:off x="3749" y="1613"/>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1" name="AutoShape 24"/>
            <p:cNvSpPr>
              <a:spLocks noChangeArrowheads="1"/>
            </p:cNvSpPr>
            <p:nvPr/>
          </p:nvSpPr>
          <p:spPr bwMode="auto">
            <a:xfrm>
              <a:off x="3601" y="1719"/>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2" name="AutoShape 25"/>
            <p:cNvSpPr>
              <a:spLocks noChangeArrowheads="1"/>
            </p:cNvSpPr>
            <p:nvPr/>
          </p:nvSpPr>
          <p:spPr bwMode="auto">
            <a:xfrm>
              <a:off x="3452" y="1826"/>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3" name="AutoShape 26"/>
            <p:cNvSpPr>
              <a:spLocks noChangeArrowheads="1"/>
            </p:cNvSpPr>
            <p:nvPr/>
          </p:nvSpPr>
          <p:spPr bwMode="auto">
            <a:xfrm>
              <a:off x="1979" y="2772"/>
              <a:ext cx="534" cy="34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2234" name="AutoShape 27"/>
            <p:cNvSpPr>
              <a:spLocks noChangeArrowheads="1"/>
            </p:cNvSpPr>
            <p:nvPr/>
          </p:nvSpPr>
          <p:spPr bwMode="auto">
            <a:xfrm>
              <a:off x="1979" y="2489"/>
              <a:ext cx="534"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5" name="AutoShape 28"/>
            <p:cNvSpPr>
              <a:spLocks noChangeArrowheads="1"/>
            </p:cNvSpPr>
            <p:nvPr/>
          </p:nvSpPr>
          <p:spPr bwMode="auto">
            <a:xfrm>
              <a:off x="1979" y="2205"/>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6" name="AutoShape 29"/>
            <p:cNvSpPr>
              <a:spLocks noChangeArrowheads="1"/>
            </p:cNvSpPr>
            <p:nvPr/>
          </p:nvSpPr>
          <p:spPr bwMode="auto">
            <a:xfrm>
              <a:off x="2423" y="2772"/>
              <a:ext cx="536" cy="34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7" name="AutoShape 30"/>
            <p:cNvSpPr>
              <a:spLocks noChangeArrowheads="1"/>
            </p:cNvSpPr>
            <p:nvPr/>
          </p:nvSpPr>
          <p:spPr bwMode="auto">
            <a:xfrm>
              <a:off x="2423" y="2489"/>
              <a:ext cx="536"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38" name="AutoShape 31"/>
            <p:cNvSpPr>
              <a:spLocks noChangeArrowheads="1"/>
            </p:cNvSpPr>
            <p:nvPr/>
          </p:nvSpPr>
          <p:spPr bwMode="auto">
            <a:xfrm>
              <a:off x="2423" y="2205"/>
              <a:ext cx="536"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2239" name="AutoShape 32"/>
            <p:cNvSpPr>
              <a:spLocks noChangeArrowheads="1"/>
            </p:cNvSpPr>
            <p:nvPr/>
          </p:nvSpPr>
          <p:spPr bwMode="auto">
            <a:xfrm>
              <a:off x="2868" y="2772"/>
              <a:ext cx="535" cy="34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0" name="AutoShape 33"/>
            <p:cNvSpPr>
              <a:spLocks noChangeArrowheads="1"/>
            </p:cNvSpPr>
            <p:nvPr/>
          </p:nvSpPr>
          <p:spPr bwMode="auto">
            <a:xfrm>
              <a:off x="2868" y="2489"/>
              <a:ext cx="535"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1" name="AutoShape 34"/>
            <p:cNvSpPr>
              <a:spLocks noChangeArrowheads="1"/>
            </p:cNvSpPr>
            <p:nvPr/>
          </p:nvSpPr>
          <p:spPr bwMode="auto">
            <a:xfrm>
              <a:off x="2868" y="2205"/>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2" name="AutoShape 35"/>
            <p:cNvSpPr>
              <a:spLocks noChangeArrowheads="1"/>
            </p:cNvSpPr>
            <p:nvPr/>
          </p:nvSpPr>
          <p:spPr bwMode="auto">
            <a:xfrm>
              <a:off x="3313" y="2772"/>
              <a:ext cx="534" cy="34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3" name="AutoShape 36"/>
            <p:cNvSpPr>
              <a:spLocks noChangeArrowheads="1"/>
            </p:cNvSpPr>
            <p:nvPr/>
          </p:nvSpPr>
          <p:spPr bwMode="auto">
            <a:xfrm>
              <a:off x="3313" y="2489"/>
              <a:ext cx="534" cy="34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4" name="AutoShape 37"/>
            <p:cNvSpPr>
              <a:spLocks noChangeArrowheads="1"/>
            </p:cNvSpPr>
            <p:nvPr/>
          </p:nvSpPr>
          <p:spPr bwMode="auto">
            <a:xfrm>
              <a:off x="3313" y="2205"/>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5" name="AutoShape 38"/>
            <p:cNvSpPr>
              <a:spLocks noChangeArrowheads="1"/>
            </p:cNvSpPr>
            <p:nvPr/>
          </p:nvSpPr>
          <p:spPr bwMode="auto">
            <a:xfrm>
              <a:off x="1980" y="1931"/>
              <a:ext cx="534"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2246" name="AutoShape 39"/>
            <p:cNvSpPr>
              <a:spLocks noChangeArrowheads="1"/>
            </p:cNvSpPr>
            <p:nvPr/>
          </p:nvSpPr>
          <p:spPr bwMode="auto">
            <a:xfrm>
              <a:off x="2424" y="1931"/>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7" name="AutoShape 40"/>
            <p:cNvSpPr>
              <a:spLocks noChangeArrowheads="1"/>
            </p:cNvSpPr>
            <p:nvPr/>
          </p:nvSpPr>
          <p:spPr bwMode="auto">
            <a:xfrm>
              <a:off x="2868" y="1931"/>
              <a:ext cx="536"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48" name="AutoShape 41"/>
            <p:cNvSpPr>
              <a:spLocks noChangeArrowheads="1"/>
            </p:cNvSpPr>
            <p:nvPr/>
          </p:nvSpPr>
          <p:spPr bwMode="auto">
            <a:xfrm>
              <a:off x="3319" y="1926"/>
              <a:ext cx="535" cy="349"/>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a:ea typeface="宋体" panose="02010600030101010101" pitchFamily="2" charset="-122"/>
              </a:endParaRPr>
            </a:p>
          </p:txBody>
        </p:sp>
        <p:sp>
          <p:nvSpPr>
            <p:cNvPr id="92249" name="Text Box 42"/>
            <p:cNvSpPr txBox="1">
              <a:spLocks noChangeArrowheads="1"/>
            </p:cNvSpPr>
            <p:nvPr/>
          </p:nvSpPr>
          <p:spPr bwMode="auto">
            <a:xfrm>
              <a:off x="2292" y="18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29</a:t>
              </a:r>
            </a:p>
          </p:txBody>
        </p:sp>
        <p:sp>
          <p:nvSpPr>
            <p:cNvPr id="92250" name="Text Box 43"/>
            <p:cNvSpPr txBox="1">
              <a:spLocks noChangeArrowheads="1"/>
            </p:cNvSpPr>
            <p:nvPr/>
          </p:nvSpPr>
          <p:spPr bwMode="auto">
            <a:xfrm>
              <a:off x="2739" y="18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30</a:t>
              </a:r>
            </a:p>
          </p:txBody>
        </p:sp>
        <p:sp>
          <p:nvSpPr>
            <p:cNvPr id="92251" name="Text Box 44"/>
            <p:cNvSpPr txBox="1">
              <a:spLocks noChangeArrowheads="1"/>
            </p:cNvSpPr>
            <p:nvPr/>
          </p:nvSpPr>
          <p:spPr bwMode="auto">
            <a:xfrm>
              <a:off x="3185" y="18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31</a:t>
              </a:r>
            </a:p>
          </p:txBody>
        </p:sp>
        <p:sp>
          <p:nvSpPr>
            <p:cNvPr id="92252" name="Text Box 45"/>
            <p:cNvSpPr txBox="1">
              <a:spLocks noChangeArrowheads="1"/>
            </p:cNvSpPr>
            <p:nvPr/>
          </p:nvSpPr>
          <p:spPr bwMode="auto">
            <a:xfrm>
              <a:off x="3632" y="18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32</a:t>
              </a:r>
            </a:p>
          </p:txBody>
        </p:sp>
        <p:sp>
          <p:nvSpPr>
            <p:cNvPr id="92253" name="Text Box 46"/>
            <p:cNvSpPr txBox="1">
              <a:spLocks noChangeArrowheads="1"/>
            </p:cNvSpPr>
            <p:nvPr/>
          </p:nvSpPr>
          <p:spPr bwMode="auto">
            <a:xfrm>
              <a:off x="2159" y="292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a:t>
              </a:r>
            </a:p>
          </p:txBody>
        </p:sp>
        <p:sp>
          <p:nvSpPr>
            <p:cNvPr id="92254" name="Text Box 47"/>
            <p:cNvSpPr txBox="1">
              <a:spLocks noChangeArrowheads="1"/>
            </p:cNvSpPr>
            <p:nvPr/>
          </p:nvSpPr>
          <p:spPr bwMode="auto">
            <a:xfrm>
              <a:off x="2605" y="292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a:t>
              </a:r>
            </a:p>
          </p:txBody>
        </p:sp>
        <p:sp>
          <p:nvSpPr>
            <p:cNvPr id="92255" name="Text Box 48"/>
            <p:cNvSpPr txBox="1">
              <a:spLocks noChangeArrowheads="1"/>
            </p:cNvSpPr>
            <p:nvPr/>
          </p:nvSpPr>
          <p:spPr bwMode="auto">
            <a:xfrm>
              <a:off x="3096" y="292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3个</a:t>
              </a:r>
            </a:p>
          </p:txBody>
        </p:sp>
        <p:sp>
          <p:nvSpPr>
            <p:cNvPr id="92256" name="Text Box 49"/>
            <p:cNvSpPr txBox="1">
              <a:spLocks noChangeArrowheads="1"/>
            </p:cNvSpPr>
            <p:nvPr/>
          </p:nvSpPr>
          <p:spPr bwMode="auto">
            <a:xfrm>
              <a:off x="3498" y="292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4个</a:t>
              </a:r>
            </a:p>
          </p:txBody>
        </p:sp>
        <p:sp>
          <p:nvSpPr>
            <p:cNvPr id="92257" name="Text Box 50"/>
            <p:cNvSpPr txBox="1">
              <a:spLocks noChangeArrowheads="1"/>
            </p:cNvSpPr>
            <p:nvPr/>
          </p:nvSpPr>
          <p:spPr bwMode="auto">
            <a:xfrm>
              <a:off x="2159" y="265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a:t>
              </a:r>
            </a:p>
          </p:txBody>
        </p:sp>
        <p:sp>
          <p:nvSpPr>
            <p:cNvPr id="92258" name="Text Box 51"/>
            <p:cNvSpPr txBox="1">
              <a:spLocks noChangeArrowheads="1"/>
            </p:cNvSpPr>
            <p:nvPr/>
          </p:nvSpPr>
          <p:spPr bwMode="auto">
            <a:xfrm>
              <a:off x="2159" y="237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9</a:t>
              </a:r>
            </a:p>
          </p:txBody>
        </p:sp>
        <p:sp>
          <p:nvSpPr>
            <p:cNvPr id="92259" name="Text Box 52"/>
            <p:cNvSpPr txBox="1">
              <a:spLocks noChangeArrowheads="1"/>
            </p:cNvSpPr>
            <p:nvPr/>
          </p:nvSpPr>
          <p:spPr bwMode="auto">
            <a:xfrm>
              <a:off x="2159" y="209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13</a:t>
              </a:r>
            </a:p>
          </p:txBody>
        </p:sp>
        <p:sp>
          <p:nvSpPr>
            <p:cNvPr id="92260" name="Text Box 53"/>
            <p:cNvSpPr txBox="1">
              <a:spLocks noChangeArrowheads="1"/>
            </p:cNvSpPr>
            <p:nvPr/>
          </p:nvSpPr>
          <p:spPr bwMode="auto">
            <a:xfrm>
              <a:off x="2605" y="209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14</a:t>
              </a:r>
            </a:p>
          </p:txBody>
        </p:sp>
        <p:sp>
          <p:nvSpPr>
            <p:cNvPr id="92261" name="Text Box 54"/>
            <p:cNvSpPr txBox="1">
              <a:spLocks noChangeArrowheads="1"/>
            </p:cNvSpPr>
            <p:nvPr/>
          </p:nvSpPr>
          <p:spPr bwMode="auto">
            <a:xfrm>
              <a:off x="3052" y="209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15</a:t>
              </a:r>
            </a:p>
          </p:txBody>
        </p:sp>
        <p:sp>
          <p:nvSpPr>
            <p:cNvPr id="92262" name="Text Box 55"/>
            <p:cNvSpPr txBox="1">
              <a:spLocks noChangeArrowheads="1"/>
            </p:cNvSpPr>
            <p:nvPr/>
          </p:nvSpPr>
          <p:spPr bwMode="auto">
            <a:xfrm>
              <a:off x="3498" y="209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16</a:t>
              </a:r>
            </a:p>
          </p:txBody>
        </p:sp>
        <p:sp>
          <p:nvSpPr>
            <p:cNvPr id="92263" name="Text Box 56"/>
            <p:cNvSpPr txBox="1">
              <a:spLocks noChangeArrowheads="1"/>
            </p:cNvSpPr>
            <p:nvPr/>
          </p:nvSpPr>
          <p:spPr bwMode="auto">
            <a:xfrm>
              <a:off x="3944" y="15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64</a:t>
              </a:r>
            </a:p>
          </p:txBody>
        </p:sp>
        <p:sp>
          <p:nvSpPr>
            <p:cNvPr id="92264" name="Text Box 57"/>
            <p:cNvSpPr txBox="1">
              <a:spLocks noChangeArrowheads="1"/>
            </p:cNvSpPr>
            <p:nvPr/>
          </p:nvSpPr>
          <p:spPr bwMode="auto">
            <a:xfrm>
              <a:off x="3498" y="15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63</a:t>
              </a:r>
            </a:p>
          </p:txBody>
        </p:sp>
        <p:sp>
          <p:nvSpPr>
            <p:cNvPr id="92265" name="Text Box 58"/>
            <p:cNvSpPr txBox="1">
              <a:spLocks noChangeArrowheads="1"/>
            </p:cNvSpPr>
            <p:nvPr/>
          </p:nvSpPr>
          <p:spPr bwMode="auto">
            <a:xfrm>
              <a:off x="3052" y="15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62</a:t>
              </a:r>
            </a:p>
          </p:txBody>
        </p:sp>
        <p:sp>
          <p:nvSpPr>
            <p:cNvPr id="92266" name="Text Box 59"/>
            <p:cNvSpPr txBox="1">
              <a:spLocks noChangeArrowheads="1"/>
            </p:cNvSpPr>
            <p:nvPr/>
          </p:nvSpPr>
          <p:spPr bwMode="auto">
            <a:xfrm>
              <a:off x="2605" y="15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61</a:t>
              </a:r>
            </a:p>
          </p:txBody>
        </p:sp>
        <p:sp>
          <p:nvSpPr>
            <p:cNvPr id="92267" name="Text Box 60"/>
            <p:cNvSpPr txBox="1">
              <a:spLocks noChangeArrowheads="1"/>
            </p:cNvSpPr>
            <p:nvPr/>
          </p:nvSpPr>
          <p:spPr bwMode="auto">
            <a:xfrm>
              <a:off x="3810" y="170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48</a:t>
              </a:r>
            </a:p>
          </p:txBody>
        </p:sp>
        <p:sp>
          <p:nvSpPr>
            <p:cNvPr id="92268" name="Text Box 61"/>
            <p:cNvSpPr txBox="1">
              <a:spLocks noChangeArrowheads="1"/>
            </p:cNvSpPr>
            <p:nvPr/>
          </p:nvSpPr>
          <p:spPr bwMode="auto">
            <a:xfrm>
              <a:off x="3364" y="170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47</a:t>
              </a:r>
            </a:p>
          </p:txBody>
        </p:sp>
        <p:sp>
          <p:nvSpPr>
            <p:cNvPr id="92269" name="Text Box 62"/>
            <p:cNvSpPr txBox="1">
              <a:spLocks noChangeArrowheads="1"/>
            </p:cNvSpPr>
            <p:nvPr/>
          </p:nvSpPr>
          <p:spPr bwMode="auto">
            <a:xfrm>
              <a:off x="2918" y="170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46</a:t>
              </a:r>
            </a:p>
          </p:txBody>
        </p:sp>
        <p:sp>
          <p:nvSpPr>
            <p:cNvPr id="92270" name="Text Box 63"/>
            <p:cNvSpPr txBox="1">
              <a:spLocks noChangeArrowheads="1"/>
            </p:cNvSpPr>
            <p:nvPr/>
          </p:nvSpPr>
          <p:spPr bwMode="auto">
            <a:xfrm>
              <a:off x="2471" y="170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45</a:t>
              </a:r>
            </a:p>
          </p:txBody>
        </p:sp>
        <p:sp>
          <p:nvSpPr>
            <p:cNvPr id="92271" name="Text Box 64"/>
            <p:cNvSpPr txBox="1">
              <a:spLocks noChangeArrowheads="1"/>
            </p:cNvSpPr>
            <p:nvPr/>
          </p:nvSpPr>
          <p:spPr bwMode="auto">
            <a:xfrm>
              <a:off x="2559" y="3163"/>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1</a:t>
              </a:r>
            </a:p>
          </p:txBody>
        </p:sp>
        <p:sp>
          <p:nvSpPr>
            <p:cNvPr id="92272" name="Text Box 65"/>
            <p:cNvSpPr txBox="1">
              <a:spLocks noChangeArrowheads="1"/>
            </p:cNvSpPr>
            <p:nvPr/>
          </p:nvSpPr>
          <p:spPr bwMode="auto">
            <a:xfrm>
              <a:off x="2150" y="3163"/>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a0, 我的工作</a:t>
              </a:r>
            </a:p>
          </p:txBody>
        </p:sp>
        <p:sp>
          <p:nvSpPr>
            <p:cNvPr id="92273" name="Text Box 66"/>
            <p:cNvSpPr txBox="1">
              <a:spLocks noChangeArrowheads="1"/>
            </p:cNvSpPr>
            <p:nvPr/>
          </p:nvSpPr>
          <p:spPr bwMode="auto">
            <a:xfrm>
              <a:off x="2354" y="1584"/>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c3</a:t>
              </a:r>
            </a:p>
          </p:txBody>
        </p:sp>
        <p:sp>
          <p:nvSpPr>
            <p:cNvPr id="92274" name="Text Box 67"/>
            <p:cNvSpPr txBox="1">
              <a:spLocks noChangeArrowheads="1"/>
            </p:cNvSpPr>
            <p:nvPr/>
          </p:nvSpPr>
          <p:spPr bwMode="auto">
            <a:xfrm>
              <a:off x="2184" y="1674"/>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c2</a:t>
              </a:r>
            </a:p>
          </p:txBody>
        </p:sp>
        <p:sp>
          <p:nvSpPr>
            <p:cNvPr id="92275" name="Text Box 68"/>
            <p:cNvSpPr txBox="1">
              <a:spLocks noChangeArrowheads="1"/>
            </p:cNvSpPr>
            <p:nvPr/>
          </p:nvSpPr>
          <p:spPr bwMode="auto">
            <a:xfrm>
              <a:off x="2047" y="1793"/>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c1</a:t>
              </a:r>
            </a:p>
          </p:txBody>
        </p:sp>
        <p:sp>
          <p:nvSpPr>
            <p:cNvPr id="92276" name="Text Box 69"/>
            <p:cNvSpPr txBox="1">
              <a:spLocks noChangeArrowheads="1"/>
            </p:cNvSpPr>
            <p:nvPr/>
          </p:nvSpPr>
          <p:spPr bwMode="auto">
            <a:xfrm>
              <a:off x="1912" y="1883"/>
              <a:ext cx="1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 0</a:t>
              </a:r>
            </a:p>
          </p:txBody>
        </p:sp>
        <p:sp>
          <p:nvSpPr>
            <p:cNvPr id="92277" name="Text Box 70"/>
            <p:cNvSpPr txBox="1">
              <a:spLocks noChangeArrowheads="1"/>
            </p:cNvSpPr>
            <p:nvPr/>
          </p:nvSpPr>
          <p:spPr bwMode="auto">
            <a:xfrm>
              <a:off x="1844" y="212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b3</a:t>
              </a:r>
            </a:p>
          </p:txBody>
        </p:sp>
        <p:sp>
          <p:nvSpPr>
            <p:cNvPr id="92278" name="Text Box 71"/>
            <p:cNvSpPr txBox="1">
              <a:spLocks noChangeArrowheads="1"/>
            </p:cNvSpPr>
            <p:nvPr/>
          </p:nvSpPr>
          <p:spPr bwMode="auto">
            <a:xfrm>
              <a:off x="1844" y="238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b2</a:t>
              </a:r>
            </a:p>
          </p:txBody>
        </p:sp>
        <p:sp>
          <p:nvSpPr>
            <p:cNvPr id="92279" name="Text Box 72"/>
            <p:cNvSpPr txBox="1">
              <a:spLocks noChangeArrowheads="1"/>
            </p:cNvSpPr>
            <p:nvPr/>
          </p:nvSpPr>
          <p:spPr bwMode="auto">
            <a:xfrm>
              <a:off x="1844" y="265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b1</a:t>
              </a:r>
            </a:p>
          </p:txBody>
        </p:sp>
        <p:sp>
          <p:nvSpPr>
            <p:cNvPr id="92280" name="Text Box 73"/>
            <p:cNvSpPr txBox="1">
              <a:spLocks noChangeArrowheads="1"/>
            </p:cNvSpPr>
            <p:nvPr/>
          </p:nvSpPr>
          <p:spPr bwMode="auto">
            <a:xfrm>
              <a:off x="1844" y="295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b0</a:t>
              </a:r>
            </a:p>
          </p:txBody>
        </p:sp>
        <p:sp>
          <p:nvSpPr>
            <p:cNvPr id="92281" name="Text Box 74"/>
            <p:cNvSpPr txBox="1">
              <a:spLocks noChangeArrowheads="1"/>
            </p:cNvSpPr>
            <p:nvPr/>
          </p:nvSpPr>
          <p:spPr bwMode="auto">
            <a:xfrm>
              <a:off x="3002" y="3163"/>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2</a:t>
              </a:r>
            </a:p>
          </p:txBody>
        </p:sp>
        <p:sp>
          <p:nvSpPr>
            <p:cNvPr id="92282" name="Text Box 75"/>
            <p:cNvSpPr txBox="1">
              <a:spLocks noChangeArrowheads="1"/>
            </p:cNvSpPr>
            <p:nvPr/>
          </p:nvSpPr>
          <p:spPr bwMode="auto">
            <a:xfrm>
              <a:off x="3445" y="3163"/>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a3</a:t>
              </a:r>
            </a:p>
          </p:txBody>
        </p:sp>
        <p:sp>
          <p:nvSpPr>
            <p:cNvPr id="92283" name="Text Box 76"/>
            <p:cNvSpPr txBox="1">
              <a:spLocks noChangeArrowheads="1"/>
            </p:cNvSpPr>
            <p:nvPr/>
          </p:nvSpPr>
          <p:spPr bwMode="auto">
            <a:xfrm>
              <a:off x="1844" y="157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C</a:t>
              </a:r>
              <a:endParaRPr lang="en-US" altLang="zh-CN" sz="1600" b="0">
                <a:ea typeface="宋体" panose="02010600030101010101" pitchFamily="2" charset="-122"/>
              </a:endParaRPr>
            </a:p>
          </p:txBody>
        </p:sp>
        <p:sp>
          <p:nvSpPr>
            <p:cNvPr id="92284" name="Text Box 77"/>
            <p:cNvSpPr txBox="1">
              <a:spLocks noChangeArrowheads="1"/>
            </p:cNvSpPr>
            <p:nvPr/>
          </p:nvSpPr>
          <p:spPr bwMode="auto">
            <a:xfrm>
              <a:off x="4059" y="218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44</a:t>
              </a:r>
            </a:p>
          </p:txBody>
        </p:sp>
        <p:sp>
          <p:nvSpPr>
            <p:cNvPr id="92285" name="Text Box 78"/>
            <p:cNvSpPr txBox="1">
              <a:spLocks noChangeArrowheads="1"/>
            </p:cNvSpPr>
            <p:nvPr/>
          </p:nvSpPr>
          <p:spPr bwMode="auto">
            <a:xfrm>
              <a:off x="3888" y="229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28</a:t>
              </a:r>
            </a:p>
          </p:txBody>
        </p:sp>
        <p:sp>
          <p:nvSpPr>
            <p:cNvPr id="92286" name="Text Box 79"/>
            <p:cNvSpPr txBox="1">
              <a:spLocks noChangeArrowheads="1"/>
            </p:cNvSpPr>
            <p:nvPr/>
          </p:nvSpPr>
          <p:spPr bwMode="auto">
            <a:xfrm>
              <a:off x="4195" y="235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56</a:t>
              </a:r>
            </a:p>
          </p:txBody>
        </p:sp>
        <p:sp>
          <p:nvSpPr>
            <p:cNvPr id="92287" name="Text Box 80"/>
            <p:cNvSpPr txBox="1">
              <a:spLocks noChangeArrowheads="1"/>
            </p:cNvSpPr>
            <p:nvPr/>
          </p:nvSpPr>
          <p:spPr bwMode="auto">
            <a:xfrm>
              <a:off x="4059" y="247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40</a:t>
              </a:r>
            </a:p>
          </p:txBody>
        </p:sp>
        <p:sp>
          <p:nvSpPr>
            <p:cNvPr id="92288" name="Text Box 81"/>
            <p:cNvSpPr txBox="1">
              <a:spLocks noChangeArrowheads="1"/>
            </p:cNvSpPr>
            <p:nvPr/>
          </p:nvSpPr>
          <p:spPr bwMode="auto">
            <a:xfrm>
              <a:off x="3888" y="256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24</a:t>
              </a:r>
            </a:p>
          </p:txBody>
        </p:sp>
        <p:sp>
          <p:nvSpPr>
            <p:cNvPr id="92289" name="Text Box 82"/>
            <p:cNvSpPr txBox="1">
              <a:spLocks noChangeArrowheads="1"/>
            </p:cNvSpPr>
            <p:nvPr/>
          </p:nvSpPr>
          <p:spPr bwMode="auto">
            <a:xfrm>
              <a:off x="4195" y="262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52</a:t>
              </a:r>
            </a:p>
          </p:txBody>
        </p:sp>
        <p:sp>
          <p:nvSpPr>
            <p:cNvPr id="92290" name="Text Box 83"/>
            <p:cNvSpPr txBox="1">
              <a:spLocks noChangeArrowheads="1"/>
            </p:cNvSpPr>
            <p:nvPr/>
          </p:nvSpPr>
          <p:spPr bwMode="auto">
            <a:xfrm>
              <a:off x="4025" y="271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36</a:t>
              </a:r>
            </a:p>
          </p:txBody>
        </p:sp>
        <p:sp>
          <p:nvSpPr>
            <p:cNvPr id="92291" name="Text Box 84"/>
            <p:cNvSpPr txBox="1">
              <a:spLocks noChangeArrowheads="1"/>
            </p:cNvSpPr>
            <p:nvPr/>
          </p:nvSpPr>
          <p:spPr bwMode="auto">
            <a:xfrm>
              <a:off x="3888" y="283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20</a:t>
              </a:r>
            </a:p>
          </p:txBody>
        </p:sp>
        <p:sp>
          <p:nvSpPr>
            <p:cNvPr id="92292" name="Text Box 85"/>
            <p:cNvSpPr txBox="1">
              <a:spLocks noChangeArrowheads="1"/>
            </p:cNvSpPr>
            <p:nvPr/>
          </p:nvSpPr>
          <p:spPr bwMode="auto">
            <a:xfrm>
              <a:off x="4195" y="206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60</a:t>
              </a:r>
            </a:p>
          </p:txBody>
        </p:sp>
      </p:grpSp>
      <p:sp>
        <p:nvSpPr>
          <p:cNvPr id="92163" name="AutoShape 86"/>
          <p:cNvSpPr>
            <a:spLocks noChangeArrowheads="1"/>
          </p:cNvSpPr>
          <p:nvPr/>
        </p:nvSpPr>
        <p:spPr bwMode="auto">
          <a:xfrm>
            <a:off x="3124200" y="1600200"/>
            <a:ext cx="3733800" cy="533400"/>
          </a:xfrm>
          <a:prstGeom prst="parallelogram">
            <a:avLst>
              <a:gd name="adj" fmla="val 17500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164" name="Rectangle 87"/>
          <p:cNvSpPr>
            <a:spLocks noChangeArrowheads="1"/>
          </p:cNvSpPr>
          <p:nvPr/>
        </p:nvSpPr>
        <p:spPr bwMode="auto">
          <a:xfrm>
            <a:off x="1295400" y="4800600"/>
            <a:ext cx="2819400" cy="1752600"/>
          </a:xfrm>
          <a:prstGeom prst="rect">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165" name="Line 88"/>
          <p:cNvSpPr>
            <a:spLocks noChangeShapeType="1"/>
          </p:cNvSpPr>
          <p:nvPr/>
        </p:nvSpPr>
        <p:spPr bwMode="auto">
          <a:xfrm flipH="1">
            <a:off x="41148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89"/>
          <p:cNvSpPr>
            <a:spLocks noChangeShapeType="1"/>
          </p:cNvSpPr>
          <p:nvPr/>
        </p:nvSpPr>
        <p:spPr bwMode="auto">
          <a:xfrm flipH="1">
            <a:off x="4114800" y="49530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90"/>
          <p:cNvSpPr>
            <a:spLocks noChangeShapeType="1"/>
          </p:cNvSpPr>
          <p:nvPr/>
        </p:nvSpPr>
        <p:spPr bwMode="auto">
          <a:xfrm flipV="1">
            <a:off x="31242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91"/>
          <p:cNvSpPr>
            <a:spLocks noChangeShapeType="1"/>
          </p:cNvSpPr>
          <p:nvPr/>
        </p:nvSpPr>
        <p:spPr bwMode="auto">
          <a:xfrm flipV="1">
            <a:off x="59436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9" name="Line 92"/>
          <p:cNvSpPr>
            <a:spLocks noChangeShapeType="1"/>
          </p:cNvSpPr>
          <p:nvPr/>
        </p:nvSpPr>
        <p:spPr bwMode="auto">
          <a:xfrm flipV="1">
            <a:off x="6781800"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0" name="Line 93"/>
          <p:cNvSpPr>
            <a:spLocks noChangeShapeType="1"/>
          </p:cNvSpPr>
          <p:nvPr/>
        </p:nvSpPr>
        <p:spPr bwMode="auto">
          <a:xfrm flipV="1">
            <a:off x="3962400" y="2133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94"/>
          <p:cNvSpPr>
            <a:spLocks noChangeShapeType="1"/>
          </p:cNvSpPr>
          <p:nvPr/>
        </p:nvSpPr>
        <p:spPr bwMode="auto">
          <a:xfrm>
            <a:off x="2743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Line 95"/>
          <p:cNvSpPr>
            <a:spLocks noChangeShapeType="1"/>
          </p:cNvSpPr>
          <p:nvPr/>
        </p:nvSpPr>
        <p:spPr bwMode="auto">
          <a:xfrm>
            <a:off x="1981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3" name="Line 96"/>
          <p:cNvSpPr>
            <a:spLocks noChangeShapeType="1"/>
          </p:cNvSpPr>
          <p:nvPr/>
        </p:nvSpPr>
        <p:spPr bwMode="auto">
          <a:xfrm>
            <a:off x="34290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97"/>
          <p:cNvSpPr>
            <a:spLocks noChangeShapeType="1"/>
          </p:cNvSpPr>
          <p:nvPr/>
        </p:nvSpPr>
        <p:spPr bwMode="auto">
          <a:xfrm>
            <a:off x="1295400" y="5715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98"/>
          <p:cNvSpPr>
            <a:spLocks noChangeShapeType="1"/>
          </p:cNvSpPr>
          <p:nvPr/>
        </p:nvSpPr>
        <p:spPr bwMode="auto">
          <a:xfrm>
            <a:off x="1295400"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99"/>
          <p:cNvSpPr>
            <a:spLocks noChangeShapeType="1"/>
          </p:cNvSpPr>
          <p:nvPr/>
        </p:nvSpPr>
        <p:spPr bwMode="auto">
          <a:xfrm>
            <a:off x="1295400" y="6172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Text Box 100"/>
          <p:cNvSpPr txBox="1">
            <a:spLocks noChangeArrowheads="1"/>
          </p:cNvSpPr>
          <p:nvPr/>
        </p:nvSpPr>
        <p:spPr bwMode="auto">
          <a:xfrm>
            <a:off x="2590800" y="368617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B</a:t>
            </a:r>
          </a:p>
        </p:txBody>
      </p:sp>
      <p:grpSp>
        <p:nvGrpSpPr>
          <p:cNvPr id="92178" name="Group 101"/>
          <p:cNvGrpSpPr>
            <a:grpSpLocks/>
          </p:cNvGrpSpPr>
          <p:nvPr/>
        </p:nvGrpSpPr>
        <p:grpSpPr bwMode="auto">
          <a:xfrm>
            <a:off x="762000" y="2590800"/>
            <a:ext cx="914400" cy="2514600"/>
            <a:chOff x="480" y="1584"/>
            <a:chExt cx="576" cy="1584"/>
          </a:xfrm>
        </p:grpSpPr>
        <p:sp>
          <p:nvSpPr>
            <p:cNvPr id="92203" name="AutoShape 102"/>
            <p:cNvSpPr>
              <a:spLocks noChangeArrowheads="1"/>
            </p:cNvSpPr>
            <p:nvPr/>
          </p:nvSpPr>
          <p:spPr bwMode="auto">
            <a:xfrm rot="16200000" flipH="1">
              <a:off x="-24" y="2088"/>
              <a:ext cx="1584" cy="576"/>
            </a:xfrm>
            <a:prstGeom prst="parallelogram">
              <a:avLst>
                <a:gd name="adj" fmla="val 6875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2204" name="Line 103"/>
            <p:cNvSpPr>
              <a:spLocks noChangeShapeType="1"/>
            </p:cNvSpPr>
            <p:nvPr/>
          </p:nvSpPr>
          <p:spPr bwMode="auto">
            <a:xfrm>
              <a:off x="768" y="177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5" name="Line 104"/>
            <p:cNvSpPr>
              <a:spLocks noChangeShapeType="1"/>
            </p:cNvSpPr>
            <p:nvPr/>
          </p:nvSpPr>
          <p:spPr bwMode="auto">
            <a:xfrm>
              <a:off x="624" y="18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6" name="Line 105"/>
            <p:cNvSpPr>
              <a:spLocks noChangeShapeType="1"/>
            </p:cNvSpPr>
            <p:nvPr/>
          </p:nvSpPr>
          <p:spPr bwMode="auto">
            <a:xfrm>
              <a:off x="912" y="168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Line 106"/>
            <p:cNvSpPr>
              <a:spLocks noChangeShapeType="1"/>
            </p:cNvSpPr>
            <p:nvPr/>
          </p:nvSpPr>
          <p:spPr bwMode="auto">
            <a:xfrm flipH="1">
              <a:off x="480" y="2208"/>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8" name="Line 107"/>
            <p:cNvSpPr>
              <a:spLocks noChangeShapeType="1"/>
            </p:cNvSpPr>
            <p:nvPr/>
          </p:nvSpPr>
          <p:spPr bwMode="auto">
            <a:xfrm flipH="1">
              <a:off x="480" y="19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9" name="Line 108"/>
            <p:cNvSpPr>
              <a:spLocks noChangeShapeType="1"/>
            </p:cNvSpPr>
            <p:nvPr/>
          </p:nvSpPr>
          <p:spPr bwMode="auto">
            <a:xfrm flipH="1">
              <a:off x="480" y="249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79" name="Line 109"/>
          <p:cNvSpPr>
            <a:spLocks noChangeShapeType="1"/>
          </p:cNvSpPr>
          <p:nvPr/>
        </p:nvSpPr>
        <p:spPr bwMode="auto">
          <a:xfrm>
            <a:off x="3657600"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0" name="Line 110"/>
          <p:cNvSpPr>
            <a:spLocks noChangeShapeType="1"/>
          </p:cNvSpPr>
          <p:nvPr/>
        </p:nvSpPr>
        <p:spPr bwMode="auto">
          <a:xfrm>
            <a:off x="3429000" y="1981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Freeform 111"/>
          <p:cNvSpPr>
            <a:spLocks/>
          </p:cNvSpPr>
          <p:nvPr/>
        </p:nvSpPr>
        <p:spPr bwMode="auto">
          <a:xfrm>
            <a:off x="3873500" y="1701800"/>
            <a:ext cx="2781300" cy="1588"/>
          </a:xfrm>
          <a:custGeom>
            <a:avLst/>
            <a:gdLst>
              <a:gd name="T0" fmla="*/ 0 w 1752"/>
              <a:gd name="T1" fmla="*/ 0 h 1"/>
              <a:gd name="T2" fmla="*/ 2147483647 w 1752"/>
              <a:gd name="T3" fmla="*/ 0 h 1"/>
              <a:gd name="T4" fmla="*/ 0 60000 65536"/>
              <a:gd name="T5" fmla="*/ 0 60000 65536"/>
              <a:gd name="T6" fmla="*/ 0 w 1752"/>
              <a:gd name="T7" fmla="*/ 0 h 1"/>
              <a:gd name="T8" fmla="*/ 1752 w 1752"/>
              <a:gd name="T9" fmla="*/ 1 h 1"/>
            </a:gdLst>
            <a:ahLst/>
            <a:cxnLst>
              <a:cxn ang="T4">
                <a:pos x="T0" y="T1"/>
              </a:cxn>
              <a:cxn ang="T5">
                <a:pos x="T2" y="T3"/>
              </a:cxn>
            </a:cxnLst>
            <a:rect l="T6" t="T7" r="T8" b="T9"/>
            <a:pathLst>
              <a:path w="1752" h="1">
                <a:moveTo>
                  <a:pt x="0" y="0"/>
                </a:moveTo>
                <a:lnTo>
                  <a:pt x="175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82" name="Line 112"/>
          <p:cNvSpPr>
            <a:spLocks noChangeShapeType="1"/>
          </p:cNvSpPr>
          <p:nvPr/>
        </p:nvSpPr>
        <p:spPr bwMode="auto">
          <a:xfrm flipH="1">
            <a:off x="4419600" y="1600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113"/>
          <p:cNvSpPr>
            <a:spLocks noChangeShapeType="1"/>
          </p:cNvSpPr>
          <p:nvPr/>
        </p:nvSpPr>
        <p:spPr bwMode="auto">
          <a:xfrm flipH="1">
            <a:off x="37338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114"/>
          <p:cNvSpPr>
            <a:spLocks noChangeShapeType="1"/>
          </p:cNvSpPr>
          <p:nvPr/>
        </p:nvSpPr>
        <p:spPr bwMode="auto">
          <a:xfrm flipH="1">
            <a:off x="51816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443" name="AutoShape 115"/>
          <p:cNvSpPr>
            <a:spLocks noChangeArrowheads="1"/>
          </p:cNvSpPr>
          <p:nvPr/>
        </p:nvSpPr>
        <p:spPr bwMode="auto">
          <a:xfrm>
            <a:off x="762000" y="4648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2186" name="Line 116"/>
          <p:cNvSpPr>
            <a:spLocks noChangeShapeType="1"/>
          </p:cNvSpPr>
          <p:nvPr/>
        </p:nvSpPr>
        <p:spPr bwMode="auto">
          <a:xfrm>
            <a:off x="1676400"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117"/>
          <p:cNvSpPr>
            <a:spLocks noChangeShapeType="1"/>
          </p:cNvSpPr>
          <p:nvPr/>
        </p:nvSpPr>
        <p:spPr bwMode="auto">
          <a:xfrm>
            <a:off x="1676400" y="2590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Line 118"/>
          <p:cNvSpPr>
            <a:spLocks noChangeShapeType="1"/>
          </p:cNvSpPr>
          <p:nvPr/>
        </p:nvSpPr>
        <p:spPr bwMode="auto">
          <a:xfrm>
            <a:off x="762000" y="3200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Line 119"/>
          <p:cNvSpPr>
            <a:spLocks noChangeShapeType="1"/>
          </p:cNvSpPr>
          <p:nvPr/>
        </p:nvSpPr>
        <p:spPr bwMode="auto">
          <a:xfrm>
            <a:off x="762000"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Line 120"/>
          <p:cNvSpPr>
            <a:spLocks noChangeShapeType="1"/>
          </p:cNvSpPr>
          <p:nvPr/>
        </p:nvSpPr>
        <p:spPr bwMode="auto">
          <a:xfrm flipV="1">
            <a:off x="12954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449" name="AutoShape 121"/>
          <p:cNvSpPr>
            <a:spLocks noChangeArrowheads="1"/>
          </p:cNvSpPr>
          <p:nvPr/>
        </p:nvSpPr>
        <p:spPr bwMode="auto">
          <a:xfrm>
            <a:off x="914400" y="4572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0" name="AutoShape 122"/>
          <p:cNvSpPr>
            <a:spLocks noChangeArrowheads="1"/>
          </p:cNvSpPr>
          <p:nvPr/>
        </p:nvSpPr>
        <p:spPr bwMode="auto">
          <a:xfrm>
            <a:off x="762000" y="4800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1" name="AutoShape 123"/>
          <p:cNvSpPr>
            <a:spLocks noChangeArrowheads="1"/>
          </p:cNvSpPr>
          <p:nvPr/>
        </p:nvSpPr>
        <p:spPr bwMode="auto">
          <a:xfrm>
            <a:off x="914400" y="4724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2" name="AutoShape 124"/>
          <p:cNvSpPr>
            <a:spLocks noChangeArrowheads="1"/>
          </p:cNvSpPr>
          <p:nvPr/>
        </p:nvSpPr>
        <p:spPr bwMode="auto">
          <a:xfrm>
            <a:off x="54864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3" name="AutoShape 125"/>
          <p:cNvSpPr>
            <a:spLocks noChangeArrowheads="1"/>
          </p:cNvSpPr>
          <p:nvPr/>
        </p:nvSpPr>
        <p:spPr bwMode="auto">
          <a:xfrm>
            <a:off x="47244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4" name="AutoShape 126"/>
          <p:cNvSpPr>
            <a:spLocks noChangeArrowheads="1"/>
          </p:cNvSpPr>
          <p:nvPr/>
        </p:nvSpPr>
        <p:spPr bwMode="auto">
          <a:xfrm>
            <a:off x="40386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5" name="AutoShape 127"/>
          <p:cNvSpPr>
            <a:spLocks noChangeArrowheads="1"/>
          </p:cNvSpPr>
          <p:nvPr/>
        </p:nvSpPr>
        <p:spPr bwMode="auto">
          <a:xfrm>
            <a:off x="33528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6" name="AutoShape 128"/>
          <p:cNvSpPr>
            <a:spLocks noChangeArrowheads="1"/>
          </p:cNvSpPr>
          <p:nvPr/>
        </p:nvSpPr>
        <p:spPr bwMode="auto">
          <a:xfrm>
            <a:off x="35052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7" name="AutoShape 129"/>
          <p:cNvSpPr>
            <a:spLocks noChangeArrowheads="1"/>
          </p:cNvSpPr>
          <p:nvPr/>
        </p:nvSpPr>
        <p:spPr bwMode="auto">
          <a:xfrm>
            <a:off x="28956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8" name="AutoShape 130"/>
          <p:cNvSpPr>
            <a:spLocks noChangeArrowheads="1"/>
          </p:cNvSpPr>
          <p:nvPr/>
        </p:nvSpPr>
        <p:spPr bwMode="auto">
          <a:xfrm>
            <a:off x="21336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3459" name="AutoShape 131"/>
          <p:cNvSpPr>
            <a:spLocks noChangeArrowheads="1"/>
          </p:cNvSpPr>
          <p:nvPr/>
        </p:nvSpPr>
        <p:spPr bwMode="auto">
          <a:xfrm>
            <a:off x="14478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2202" name="Rectangle 132"/>
          <p:cNvSpPr>
            <a:spLocks noGrp="1" noChangeArrowheads="1"/>
          </p:cNvSpPr>
          <p:nvPr>
            <p:ph type="title"/>
          </p:nvPr>
        </p:nvSpPr>
        <p:spPr>
          <a:xfrm>
            <a:off x="228600" y="484188"/>
            <a:ext cx="8915400" cy="533400"/>
          </a:xfrm>
          <a:noFill/>
        </p:spPr>
        <p:txBody>
          <a:bodyPr/>
          <a:lstStyle/>
          <a:p>
            <a:pPr eaLnBrk="1" hangingPunct="1"/>
            <a:r>
              <a:rPr lang="en-US" altLang="zh-CN" sz="3200" smtClean="0">
                <a:ea typeface="宋体" panose="02010600030101010101" pitchFamily="2" charset="-122"/>
              </a:rPr>
              <a:t>穆蒂威阵列聚合</a:t>
            </a:r>
          </a:p>
        </p:txBody>
      </p:sp>
    </p:spTree>
  </p:cSld>
  <p:clrMapOvr>
    <a:masterClrMapping/>
  </p:clrMapOvr>
</p:sld>
</file>

<file path=ppt/slides/slide8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4279900" y="52847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a 个</a:t>
            </a:r>
            <a:endParaRPr lang="en-US" altLang="zh-CN" sz="1600" b="0">
              <a:ea typeface="宋体" panose="02010600030101010101" pitchFamily="2" charset="-122"/>
            </a:endParaRPr>
          </a:p>
        </p:txBody>
      </p:sp>
      <p:sp>
        <p:nvSpPr>
          <p:cNvPr id="93187" name="Text Box 3"/>
          <p:cNvSpPr txBox="1">
            <a:spLocks noChangeArrowheads="1"/>
          </p:cNvSpPr>
          <p:nvPr/>
        </p:nvSpPr>
        <p:spPr bwMode="auto">
          <a:xfrm>
            <a:off x="3249613" y="3203575"/>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600" b="0">
                <a:ea typeface="宋体" panose="02010600030101010101" pitchFamily="2" charset="-122"/>
              </a:rPr>
              <a:t>B</a:t>
            </a:r>
          </a:p>
        </p:txBody>
      </p:sp>
      <p:sp>
        <p:nvSpPr>
          <p:cNvPr id="93188" name="AutoShape 4"/>
          <p:cNvSpPr>
            <a:spLocks noChangeArrowheads="1"/>
          </p:cNvSpPr>
          <p:nvPr/>
        </p:nvSpPr>
        <p:spPr bwMode="auto">
          <a:xfrm>
            <a:off x="5949950" y="389572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89" name="AutoShape 5"/>
          <p:cNvSpPr>
            <a:spLocks noChangeArrowheads="1"/>
          </p:cNvSpPr>
          <p:nvPr/>
        </p:nvSpPr>
        <p:spPr bwMode="auto">
          <a:xfrm>
            <a:off x="5949950" y="3444875"/>
            <a:ext cx="849313"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0" name="AutoShape 6"/>
          <p:cNvSpPr>
            <a:spLocks noChangeArrowheads="1"/>
          </p:cNvSpPr>
          <p:nvPr/>
        </p:nvSpPr>
        <p:spPr bwMode="auto">
          <a:xfrm>
            <a:off x="5949950" y="2994025"/>
            <a:ext cx="849313"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1" name="AutoShape 7"/>
          <p:cNvSpPr>
            <a:spLocks noChangeArrowheads="1"/>
          </p:cNvSpPr>
          <p:nvPr/>
        </p:nvSpPr>
        <p:spPr bwMode="auto">
          <a:xfrm>
            <a:off x="5716588" y="40624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2" name="AutoShape 8"/>
          <p:cNvSpPr>
            <a:spLocks noChangeArrowheads="1"/>
          </p:cNvSpPr>
          <p:nvPr/>
        </p:nvSpPr>
        <p:spPr bwMode="auto">
          <a:xfrm>
            <a:off x="5716588" y="3613150"/>
            <a:ext cx="847725"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3" name="AutoShape 9"/>
          <p:cNvSpPr>
            <a:spLocks noChangeArrowheads="1"/>
          </p:cNvSpPr>
          <p:nvPr/>
        </p:nvSpPr>
        <p:spPr bwMode="auto">
          <a:xfrm>
            <a:off x="5716588" y="3163888"/>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4" name="AutoShape 10"/>
          <p:cNvSpPr>
            <a:spLocks noChangeArrowheads="1"/>
          </p:cNvSpPr>
          <p:nvPr/>
        </p:nvSpPr>
        <p:spPr bwMode="auto">
          <a:xfrm>
            <a:off x="5480050" y="4233863"/>
            <a:ext cx="849313" cy="5508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5" name="AutoShape 11"/>
          <p:cNvSpPr>
            <a:spLocks noChangeArrowheads="1"/>
          </p:cNvSpPr>
          <p:nvPr/>
        </p:nvSpPr>
        <p:spPr bwMode="auto">
          <a:xfrm>
            <a:off x="5480050" y="3784600"/>
            <a:ext cx="849313" cy="5508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6" name="AutoShape 12"/>
          <p:cNvSpPr>
            <a:spLocks noChangeArrowheads="1"/>
          </p:cNvSpPr>
          <p:nvPr/>
        </p:nvSpPr>
        <p:spPr bwMode="auto">
          <a:xfrm>
            <a:off x="5480050" y="333216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7" name="AutoShape 13"/>
          <p:cNvSpPr>
            <a:spLocks noChangeArrowheads="1"/>
          </p:cNvSpPr>
          <p:nvPr/>
        </p:nvSpPr>
        <p:spPr bwMode="auto">
          <a:xfrm>
            <a:off x="3833813"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8" name="AutoShape 14"/>
          <p:cNvSpPr>
            <a:spLocks noChangeArrowheads="1"/>
          </p:cNvSpPr>
          <p:nvPr/>
        </p:nvSpPr>
        <p:spPr bwMode="auto">
          <a:xfrm>
            <a:off x="3598863" y="2728913"/>
            <a:ext cx="849312"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199" name="AutoShape 15"/>
          <p:cNvSpPr>
            <a:spLocks noChangeArrowheads="1"/>
          </p:cNvSpPr>
          <p:nvPr/>
        </p:nvSpPr>
        <p:spPr bwMode="auto">
          <a:xfrm>
            <a:off x="3362325" y="2898775"/>
            <a:ext cx="852488"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0" name="AutoShape 16"/>
          <p:cNvSpPr>
            <a:spLocks noChangeArrowheads="1"/>
          </p:cNvSpPr>
          <p:nvPr/>
        </p:nvSpPr>
        <p:spPr bwMode="auto">
          <a:xfrm>
            <a:off x="4538663" y="2560638"/>
            <a:ext cx="850900"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1" name="AutoShape 17"/>
          <p:cNvSpPr>
            <a:spLocks noChangeArrowheads="1"/>
          </p:cNvSpPr>
          <p:nvPr/>
        </p:nvSpPr>
        <p:spPr bwMode="auto">
          <a:xfrm>
            <a:off x="4303713" y="2728913"/>
            <a:ext cx="850900"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2" name="AutoShape 18"/>
          <p:cNvSpPr>
            <a:spLocks noChangeArrowheads="1"/>
          </p:cNvSpPr>
          <p:nvPr/>
        </p:nvSpPr>
        <p:spPr bwMode="auto">
          <a:xfrm>
            <a:off x="4068763" y="289877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3" name="AutoShape 19"/>
          <p:cNvSpPr>
            <a:spLocks noChangeArrowheads="1"/>
          </p:cNvSpPr>
          <p:nvPr/>
        </p:nvSpPr>
        <p:spPr bwMode="auto">
          <a:xfrm>
            <a:off x="5245100"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4" name="AutoShape 20"/>
          <p:cNvSpPr>
            <a:spLocks noChangeArrowheads="1"/>
          </p:cNvSpPr>
          <p:nvPr/>
        </p:nvSpPr>
        <p:spPr bwMode="auto">
          <a:xfrm>
            <a:off x="5011738" y="2728913"/>
            <a:ext cx="849312"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5" name="AutoShape 21"/>
          <p:cNvSpPr>
            <a:spLocks noChangeArrowheads="1"/>
          </p:cNvSpPr>
          <p:nvPr/>
        </p:nvSpPr>
        <p:spPr bwMode="auto">
          <a:xfrm>
            <a:off x="4775200" y="2898775"/>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6" name="AutoShape 22"/>
          <p:cNvSpPr>
            <a:spLocks noChangeArrowheads="1"/>
          </p:cNvSpPr>
          <p:nvPr/>
        </p:nvSpPr>
        <p:spPr bwMode="auto">
          <a:xfrm>
            <a:off x="5951538"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7" name="AutoShape 23"/>
          <p:cNvSpPr>
            <a:spLocks noChangeArrowheads="1"/>
          </p:cNvSpPr>
          <p:nvPr/>
        </p:nvSpPr>
        <p:spPr bwMode="auto">
          <a:xfrm>
            <a:off x="5716588" y="27289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8" name="AutoShape 24"/>
          <p:cNvSpPr>
            <a:spLocks noChangeArrowheads="1"/>
          </p:cNvSpPr>
          <p:nvPr/>
        </p:nvSpPr>
        <p:spPr bwMode="auto">
          <a:xfrm>
            <a:off x="5480050" y="289877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09" name="AutoShape 25"/>
          <p:cNvSpPr>
            <a:spLocks noChangeArrowheads="1"/>
          </p:cNvSpPr>
          <p:nvPr/>
        </p:nvSpPr>
        <p:spPr bwMode="auto">
          <a:xfrm>
            <a:off x="3141663"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3210" name="AutoShape 26"/>
          <p:cNvSpPr>
            <a:spLocks noChangeArrowheads="1"/>
          </p:cNvSpPr>
          <p:nvPr/>
        </p:nvSpPr>
        <p:spPr bwMode="auto">
          <a:xfrm>
            <a:off x="3141663"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1" name="AutoShape 27"/>
          <p:cNvSpPr>
            <a:spLocks noChangeArrowheads="1"/>
          </p:cNvSpPr>
          <p:nvPr/>
        </p:nvSpPr>
        <p:spPr bwMode="auto">
          <a:xfrm>
            <a:off x="3141663"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2" name="AutoShape 28"/>
          <p:cNvSpPr>
            <a:spLocks noChangeArrowheads="1"/>
          </p:cNvSpPr>
          <p:nvPr/>
        </p:nvSpPr>
        <p:spPr bwMode="auto">
          <a:xfrm>
            <a:off x="3846513" y="4400550"/>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3" name="AutoShape 29"/>
          <p:cNvSpPr>
            <a:spLocks noChangeArrowheads="1"/>
          </p:cNvSpPr>
          <p:nvPr/>
        </p:nvSpPr>
        <p:spPr bwMode="auto">
          <a:xfrm>
            <a:off x="3846513" y="3951288"/>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4" name="AutoShape 30"/>
          <p:cNvSpPr>
            <a:spLocks noChangeArrowheads="1"/>
          </p:cNvSpPr>
          <p:nvPr/>
        </p:nvSpPr>
        <p:spPr bwMode="auto">
          <a:xfrm>
            <a:off x="3846513" y="3500438"/>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3215" name="AutoShape 31"/>
          <p:cNvSpPr>
            <a:spLocks noChangeArrowheads="1"/>
          </p:cNvSpPr>
          <p:nvPr/>
        </p:nvSpPr>
        <p:spPr bwMode="auto">
          <a:xfrm>
            <a:off x="4552950" y="4400550"/>
            <a:ext cx="849313"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6" name="AutoShape 32"/>
          <p:cNvSpPr>
            <a:spLocks noChangeArrowheads="1"/>
          </p:cNvSpPr>
          <p:nvPr/>
        </p:nvSpPr>
        <p:spPr bwMode="auto">
          <a:xfrm>
            <a:off x="4552950" y="3951288"/>
            <a:ext cx="849313"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7" name="AutoShape 33"/>
          <p:cNvSpPr>
            <a:spLocks noChangeArrowheads="1"/>
          </p:cNvSpPr>
          <p:nvPr/>
        </p:nvSpPr>
        <p:spPr bwMode="auto">
          <a:xfrm>
            <a:off x="4552950" y="3500438"/>
            <a:ext cx="849313"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8" name="AutoShape 34"/>
          <p:cNvSpPr>
            <a:spLocks noChangeArrowheads="1"/>
          </p:cNvSpPr>
          <p:nvPr/>
        </p:nvSpPr>
        <p:spPr bwMode="auto">
          <a:xfrm>
            <a:off x="5259388"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19" name="AutoShape 35"/>
          <p:cNvSpPr>
            <a:spLocks noChangeArrowheads="1"/>
          </p:cNvSpPr>
          <p:nvPr/>
        </p:nvSpPr>
        <p:spPr bwMode="auto">
          <a:xfrm>
            <a:off x="5259388"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20" name="AutoShape 36"/>
          <p:cNvSpPr>
            <a:spLocks noChangeArrowheads="1"/>
          </p:cNvSpPr>
          <p:nvPr/>
        </p:nvSpPr>
        <p:spPr bwMode="auto">
          <a:xfrm>
            <a:off x="5259388"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21" name="AutoShape 37"/>
          <p:cNvSpPr>
            <a:spLocks noChangeArrowheads="1"/>
          </p:cNvSpPr>
          <p:nvPr/>
        </p:nvSpPr>
        <p:spPr bwMode="auto">
          <a:xfrm>
            <a:off x="3143250" y="3065463"/>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3222" name="AutoShape 38"/>
          <p:cNvSpPr>
            <a:spLocks noChangeArrowheads="1"/>
          </p:cNvSpPr>
          <p:nvPr/>
        </p:nvSpPr>
        <p:spPr bwMode="auto">
          <a:xfrm>
            <a:off x="3848100" y="306546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23" name="AutoShape 39"/>
          <p:cNvSpPr>
            <a:spLocks noChangeArrowheads="1"/>
          </p:cNvSpPr>
          <p:nvPr/>
        </p:nvSpPr>
        <p:spPr bwMode="auto">
          <a:xfrm>
            <a:off x="4552950" y="3065463"/>
            <a:ext cx="850900"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24" name="AutoShape 40"/>
          <p:cNvSpPr>
            <a:spLocks noChangeArrowheads="1"/>
          </p:cNvSpPr>
          <p:nvPr/>
        </p:nvSpPr>
        <p:spPr bwMode="auto">
          <a:xfrm>
            <a:off x="5268913" y="3057525"/>
            <a:ext cx="849312"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a:ea typeface="宋体" panose="02010600030101010101" pitchFamily="2" charset="-122"/>
            </a:endParaRPr>
          </a:p>
        </p:txBody>
      </p:sp>
      <p:sp>
        <p:nvSpPr>
          <p:cNvPr id="93225" name="Text Box 41"/>
          <p:cNvSpPr txBox="1">
            <a:spLocks noChangeArrowheads="1"/>
          </p:cNvSpPr>
          <p:nvPr/>
        </p:nvSpPr>
        <p:spPr bwMode="auto">
          <a:xfrm>
            <a:off x="363855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29</a:t>
            </a:r>
          </a:p>
        </p:txBody>
      </p:sp>
      <p:sp>
        <p:nvSpPr>
          <p:cNvPr id="93226" name="Text Box 42"/>
          <p:cNvSpPr txBox="1">
            <a:spLocks noChangeArrowheads="1"/>
          </p:cNvSpPr>
          <p:nvPr/>
        </p:nvSpPr>
        <p:spPr bwMode="auto">
          <a:xfrm>
            <a:off x="4348163"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30</a:t>
            </a:r>
          </a:p>
        </p:txBody>
      </p:sp>
      <p:sp>
        <p:nvSpPr>
          <p:cNvPr id="93227" name="Text Box 43"/>
          <p:cNvSpPr txBox="1">
            <a:spLocks noChangeArrowheads="1"/>
          </p:cNvSpPr>
          <p:nvPr/>
        </p:nvSpPr>
        <p:spPr bwMode="auto">
          <a:xfrm>
            <a:off x="505618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31</a:t>
            </a:r>
          </a:p>
        </p:txBody>
      </p:sp>
      <p:sp>
        <p:nvSpPr>
          <p:cNvPr id="93228" name="Text Box 44"/>
          <p:cNvSpPr txBox="1">
            <a:spLocks noChangeArrowheads="1"/>
          </p:cNvSpPr>
          <p:nvPr/>
        </p:nvSpPr>
        <p:spPr bwMode="auto">
          <a:xfrm>
            <a:off x="576580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32</a:t>
            </a:r>
          </a:p>
        </p:txBody>
      </p:sp>
      <p:sp>
        <p:nvSpPr>
          <p:cNvPr id="93229" name="Text Box 45"/>
          <p:cNvSpPr txBox="1">
            <a:spLocks noChangeArrowheads="1"/>
          </p:cNvSpPr>
          <p:nvPr/>
        </p:nvSpPr>
        <p:spPr bwMode="auto">
          <a:xfrm>
            <a:off x="3427413"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a:t>
            </a:r>
          </a:p>
        </p:txBody>
      </p:sp>
      <p:sp>
        <p:nvSpPr>
          <p:cNvPr id="93230" name="Text Box 46"/>
          <p:cNvSpPr txBox="1">
            <a:spLocks noChangeArrowheads="1"/>
          </p:cNvSpPr>
          <p:nvPr/>
        </p:nvSpPr>
        <p:spPr bwMode="auto">
          <a:xfrm>
            <a:off x="4135438"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a:t>
            </a:r>
          </a:p>
        </p:txBody>
      </p:sp>
      <p:sp>
        <p:nvSpPr>
          <p:cNvPr id="93231" name="Text Box 47"/>
          <p:cNvSpPr txBox="1">
            <a:spLocks noChangeArrowheads="1"/>
          </p:cNvSpPr>
          <p:nvPr/>
        </p:nvSpPr>
        <p:spPr bwMode="auto">
          <a:xfrm>
            <a:off x="4914900"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3个</a:t>
            </a:r>
          </a:p>
        </p:txBody>
      </p:sp>
      <p:sp>
        <p:nvSpPr>
          <p:cNvPr id="93232" name="Text Box 48"/>
          <p:cNvSpPr txBox="1">
            <a:spLocks noChangeArrowheads="1"/>
          </p:cNvSpPr>
          <p:nvPr/>
        </p:nvSpPr>
        <p:spPr bwMode="auto">
          <a:xfrm>
            <a:off x="5553075"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4个</a:t>
            </a:r>
          </a:p>
        </p:txBody>
      </p:sp>
      <p:sp>
        <p:nvSpPr>
          <p:cNvPr id="93233" name="Text Box 49"/>
          <p:cNvSpPr txBox="1">
            <a:spLocks noChangeArrowheads="1"/>
          </p:cNvSpPr>
          <p:nvPr/>
        </p:nvSpPr>
        <p:spPr bwMode="auto">
          <a:xfrm>
            <a:off x="3427413" y="42084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a:t>
            </a:r>
          </a:p>
        </p:txBody>
      </p:sp>
      <p:sp>
        <p:nvSpPr>
          <p:cNvPr id="93234" name="Text Box 50"/>
          <p:cNvSpPr txBox="1">
            <a:spLocks noChangeArrowheads="1"/>
          </p:cNvSpPr>
          <p:nvPr/>
        </p:nvSpPr>
        <p:spPr bwMode="auto">
          <a:xfrm>
            <a:off x="3427413" y="37703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9</a:t>
            </a:r>
          </a:p>
        </p:txBody>
      </p:sp>
      <p:sp>
        <p:nvSpPr>
          <p:cNvPr id="93235" name="Text Box 51"/>
          <p:cNvSpPr txBox="1">
            <a:spLocks noChangeArrowheads="1"/>
          </p:cNvSpPr>
          <p:nvPr/>
        </p:nvSpPr>
        <p:spPr bwMode="auto">
          <a:xfrm>
            <a:off x="3427413"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13</a:t>
            </a:r>
          </a:p>
        </p:txBody>
      </p:sp>
      <p:sp>
        <p:nvSpPr>
          <p:cNvPr id="93236" name="Text Box 52"/>
          <p:cNvSpPr txBox="1">
            <a:spLocks noChangeArrowheads="1"/>
          </p:cNvSpPr>
          <p:nvPr/>
        </p:nvSpPr>
        <p:spPr bwMode="auto">
          <a:xfrm>
            <a:off x="4135438"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14</a:t>
            </a:r>
          </a:p>
        </p:txBody>
      </p:sp>
      <p:sp>
        <p:nvSpPr>
          <p:cNvPr id="93237" name="Text Box 53"/>
          <p:cNvSpPr txBox="1">
            <a:spLocks noChangeArrowheads="1"/>
          </p:cNvSpPr>
          <p:nvPr/>
        </p:nvSpPr>
        <p:spPr bwMode="auto">
          <a:xfrm>
            <a:off x="4845050"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15</a:t>
            </a:r>
          </a:p>
        </p:txBody>
      </p:sp>
      <p:sp>
        <p:nvSpPr>
          <p:cNvPr id="93238" name="Text Box 54"/>
          <p:cNvSpPr txBox="1">
            <a:spLocks noChangeArrowheads="1"/>
          </p:cNvSpPr>
          <p:nvPr/>
        </p:nvSpPr>
        <p:spPr bwMode="auto">
          <a:xfrm>
            <a:off x="5553075"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16</a:t>
            </a:r>
          </a:p>
        </p:txBody>
      </p:sp>
      <p:sp>
        <p:nvSpPr>
          <p:cNvPr id="93239" name="Text Box 55"/>
          <p:cNvSpPr txBox="1">
            <a:spLocks noChangeArrowheads="1"/>
          </p:cNvSpPr>
          <p:nvPr/>
        </p:nvSpPr>
        <p:spPr bwMode="auto">
          <a:xfrm>
            <a:off x="6261100"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64</a:t>
            </a:r>
          </a:p>
        </p:txBody>
      </p:sp>
      <p:sp>
        <p:nvSpPr>
          <p:cNvPr id="93240" name="Text Box 56"/>
          <p:cNvSpPr txBox="1">
            <a:spLocks noChangeArrowheads="1"/>
          </p:cNvSpPr>
          <p:nvPr/>
        </p:nvSpPr>
        <p:spPr bwMode="auto">
          <a:xfrm>
            <a:off x="5553075"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63</a:t>
            </a:r>
          </a:p>
        </p:txBody>
      </p:sp>
      <p:sp>
        <p:nvSpPr>
          <p:cNvPr id="93241" name="Text Box 57"/>
          <p:cNvSpPr txBox="1">
            <a:spLocks noChangeArrowheads="1"/>
          </p:cNvSpPr>
          <p:nvPr/>
        </p:nvSpPr>
        <p:spPr bwMode="auto">
          <a:xfrm>
            <a:off x="4845050"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62</a:t>
            </a:r>
          </a:p>
        </p:txBody>
      </p:sp>
      <p:sp>
        <p:nvSpPr>
          <p:cNvPr id="93242" name="Text Box 58"/>
          <p:cNvSpPr txBox="1">
            <a:spLocks noChangeArrowheads="1"/>
          </p:cNvSpPr>
          <p:nvPr/>
        </p:nvSpPr>
        <p:spPr bwMode="auto">
          <a:xfrm>
            <a:off x="413543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61</a:t>
            </a:r>
          </a:p>
        </p:txBody>
      </p:sp>
      <p:sp>
        <p:nvSpPr>
          <p:cNvPr id="93243" name="Text Box 59"/>
          <p:cNvSpPr txBox="1">
            <a:spLocks noChangeArrowheads="1"/>
          </p:cNvSpPr>
          <p:nvPr/>
        </p:nvSpPr>
        <p:spPr bwMode="auto">
          <a:xfrm>
            <a:off x="6048375"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48</a:t>
            </a:r>
          </a:p>
        </p:txBody>
      </p:sp>
      <p:sp>
        <p:nvSpPr>
          <p:cNvPr id="93244" name="Text Box 60"/>
          <p:cNvSpPr txBox="1">
            <a:spLocks noChangeArrowheads="1"/>
          </p:cNvSpPr>
          <p:nvPr/>
        </p:nvSpPr>
        <p:spPr bwMode="auto">
          <a:xfrm>
            <a:off x="5340350"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47</a:t>
            </a:r>
          </a:p>
        </p:txBody>
      </p:sp>
      <p:sp>
        <p:nvSpPr>
          <p:cNvPr id="93245" name="Text Box 61"/>
          <p:cNvSpPr txBox="1">
            <a:spLocks noChangeArrowheads="1"/>
          </p:cNvSpPr>
          <p:nvPr/>
        </p:nvSpPr>
        <p:spPr bwMode="auto">
          <a:xfrm>
            <a:off x="4632325"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46</a:t>
            </a:r>
          </a:p>
        </p:txBody>
      </p:sp>
      <p:sp>
        <p:nvSpPr>
          <p:cNvPr id="93246" name="Text Box 62"/>
          <p:cNvSpPr txBox="1">
            <a:spLocks noChangeArrowheads="1"/>
          </p:cNvSpPr>
          <p:nvPr/>
        </p:nvSpPr>
        <p:spPr bwMode="auto">
          <a:xfrm>
            <a:off x="392271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45</a:t>
            </a:r>
          </a:p>
        </p:txBody>
      </p:sp>
      <p:sp>
        <p:nvSpPr>
          <p:cNvPr id="93247" name="Text Box 63"/>
          <p:cNvSpPr txBox="1">
            <a:spLocks noChangeArrowheads="1"/>
          </p:cNvSpPr>
          <p:nvPr/>
        </p:nvSpPr>
        <p:spPr bwMode="auto">
          <a:xfrm>
            <a:off x="406241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1</a:t>
            </a:r>
          </a:p>
        </p:txBody>
      </p:sp>
      <p:sp>
        <p:nvSpPr>
          <p:cNvPr id="93248" name="Text Box 64"/>
          <p:cNvSpPr txBox="1">
            <a:spLocks noChangeArrowheads="1"/>
          </p:cNvSpPr>
          <p:nvPr/>
        </p:nvSpPr>
        <p:spPr bwMode="auto">
          <a:xfrm>
            <a:off x="341312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a0, 我的工作</a:t>
            </a:r>
          </a:p>
        </p:txBody>
      </p:sp>
      <p:sp>
        <p:nvSpPr>
          <p:cNvPr id="93249" name="Text Box 65"/>
          <p:cNvSpPr txBox="1">
            <a:spLocks noChangeArrowheads="1"/>
          </p:cNvSpPr>
          <p:nvPr/>
        </p:nvSpPr>
        <p:spPr bwMode="auto">
          <a:xfrm>
            <a:off x="3736975" y="2514600"/>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c3</a:t>
            </a:r>
          </a:p>
        </p:txBody>
      </p:sp>
      <p:sp>
        <p:nvSpPr>
          <p:cNvPr id="93250" name="Text Box 66"/>
          <p:cNvSpPr txBox="1">
            <a:spLocks noChangeArrowheads="1"/>
          </p:cNvSpPr>
          <p:nvPr/>
        </p:nvSpPr>
        <p:spPr bwMode="auto">
          <a:xfrm>
            <a:off x="3467100" y="2657475"/>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c2</a:t>
            </a:r>
          </a:p>
        </p:txBody>
      </p:sp>
      <p:sp>
        <p:nvSpPr>
          <p:cNvPr id="93251" name="Text Box 67"/>
          <p:cNvSpPr txBox="1">
            <a:spLocks noChangeArrowheads="1"/>
          </p:cNvSpPr>
          <p:nvPr/>
        </p:nvSpPr>
        <p:spPr bwMode="auto">
          <a:xfrm>
            <a:off x="3249613" y="2846388"/>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c1</a:t>
            </a:r>
          </a:p>
        </p:txBody>
      </p:sp>
      <p:sp>
        <p:nvSpPr>
          <p:cNvPr id="93252" name="Text Box 68"/>
          <p:cNvSpPr txBox="1">
            <a:spLocks noChangeArrowheads="1"/>
          </p:cNvSpPr>
          <p:nvPr/>
        </p:nvSpPr>
        <p:spPr bwMode="auto">
          <a:xfrm>
            <a:off x="3035300" y="2989263"/>
            <a:ext cx="242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 0</a:t>
            </a:r>
          </a:p>
        </p:txBody>
      </p:sp>
      <p:sp>
        <p:nvSpPr>
          <p:cNvPr id="93253" name="Text Box 69"/>
          <p:cNvSpPr txBox="1">
            <a:spLocks noChangeArrowheads="1"/>
          </p:cNvSpPr>
          <p:nvPr/>
        </p:nvSpPr>
        <p:spPr bwMode="auto">
          <a:xfrm>
            <a:off x="2927350" y="33670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b3</a:t>
            </a:r>
          </a:p>
        </p:txBody>
      </p:sp>
      <p:sp>
        <p:nvSpPr>
          <p:cNvPr id="93254" name="Text Box 70"/>
          <p:cNvSpPr txBox="1">
            <a:spLocks noChangeArrowheads="1"/>
          </p:cNvSpPr>
          <p:nvPr/>
        </p:nvSpPr>
        <p:spPr bwMode="auto">
          <a:xfrm>
            <a:off x="2927350" y="3792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b2</a:t>
            </a:r>
          </a:p>
        </p:txBody>
      </p:sp>
      <p:sp>
        <p:nvSpPr>
          <p:cNvPr id="93255" name="Text Box 71"/>
          <p:cNvSpPr txBox="1">
            <a:spLocks noChangeArrowheads="1"/>
          </p:cNvSpPr>
          <p:nvPr/>
        </p:nvSpPr>
        <p:spPr bwMode="auto">
          <a:xfrm>
            <a:off x="2927350" y="4217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b1</a:t>
            </a:r>
          </a:p>
        </p:txBody>
      </p:sp>
      <p:sp>
        <p:nvSpPr>
          <p:cNvPr id="93256" name="Text Box 72"/>
          <p:cNvSpPr txBox="1">
            <a:spLocks noChangeArrowheads="1"/>
          </p:cNvSpPr>
          <p:nvPr/>
        </p:nvSpPr>
        <p:spPr bwMode="auto">
          <a:xfrm>
            <a:off x="2927350" y="4691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b0</a:t>
            </a:r>
          </a:p>
        </p:txBody>
      </p:sp>
      <p:sp>
        <p:nvSpPr>
          <p:cNvPr id="93257" name="Text Box 73"/>
          <p:cNvSpPr txBox="1">
            <a:spLocks noChangeArrowheads="1"/>
          </p:cNvSpPr>
          <p:nvPr/>
        </p:nvSpPr>
        <p:spPr bwMode="auto">
          <a:xfrm>
            <a:off x="476567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2</a:t>
            </a:r>
          </a:p>
        </p:txBody>
      </p:sp>
      <p:sp>
        <p:nvSpPr>
          <p:cNvPr id="93258" name="Text Box 74"/>
          <p:cNvSpPr txBox="1">
            <a:spLocks noChangeArrowheads="1"/>
          </p:cNvSpPr>
          <p:nvPr/>
        </p:nvSpPr>
        <p:spPr bwMode="auto">
          <a:xfrm>
            <a:off x="5468938"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a3</a:t>
            </a:r>
          </a:p>
        </p:txBody>
      </p:sp>
      <p:sp>
        <p:nvSpPr>
          <p:cNvPr id="93259" name="Text Box 75"/>
          <p:cNvSpPr txBox="1">
            <a:spLocks noChangeArrowheads="1"/>
          </p:cNvSpPr>
          <p:nvPr/>
        </p:nvSpPr>
        <p:spPr bwMode="auto">
          <a:xfrm>
            <a:off x="2927350" y="24923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C</a:t>
            </a:r>
            <a:endParaRPr lang="en-US" altLang="zh-CN" sz="1600" b="0">
              <a:ea typeface="宋体" panose="02010600030101010101" pitchFamily="2" charset="-122"/>
            </a:endParaRPr>
          </a:p>
        </p:txBody>
      </p:sp>
      <p:sp>
        <p:nvSpPr>
          <p:cNvPr id="93260" name="Text Box 76"/>
          <p:cNvSpPr txBox="1">
            <a:spLocks noChangeArrowheads="1"/>
          </p:cNvSpPr>
          <p:nvPr/>
        </p:nvSpPr>
        <p:spPr bwMode="auto">
          <a:xfrm>
            <a:off x="6443663" y="34623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44</a:t>
            </a:r>
          </a:p>
        </p:txBody>
      </p:sp>
      <p:sp>
        <p:nvSpPr>
          <p:cNvPr id="93261" name="Text Box 77"/>
          <p:cNvSpPr txBox="1">
            <a:spLocks noChangeArrowheads="1"/>
          </p:cNvSpPr>
          <p:nvPr/>
        </p:nvSpPr>
        <p:spPr bwMode="auto">
          <a:xfrm>
            <a:off x="6172200" y="36496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28</a:t>
            </a:r>
          </a:p>
        </p:txBody>
      </p:sp>
      <p:sp>
        <p:nvSpPr>
          <p:cNvPr id="93262" name="Text Box 78"/>
          <p:cNvSpPr txBox="1">
            <a:spLocks noChangeArrowheads="1"/>
          </p:cNvSpPr>
          <p:nvPr/>
        </p:nvSpPr>
        <p:spPr bwMode="auto">
          <a:xfrm>
            <a:off x="6659563" y="37449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56</a:t>
            </a:r>
          </a:p>
        </p:txBody>
      </p:sp>
      <p:sp>
        <p:nvSpPr>
          <p:cNvPr id="93263" name="Text Box 79"/>
          <p:cNvSpPr txBox="1">
            <a:spLocks noChangeArrowheads="1"/>
          </p:cNvSpPr>
          <p:nvPr/>
        </p:nvSpPr>
        <p:spPr bwMode="auto">
          <a:xfrm>
            <a:off x="6443663" y="39354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40</a:t>
            </a:r>
          </a:p>
        </p:txBody>
      </p:sp>
      <p:sp>
        <p:nvSpPr>
          <p:cNvPr id="93264" name="Text Box 80"/>
          <p:cNvSpPr txBox="1">
            <a:spLocks noChangeArrowheads="1"/>
          </p:cNvSpPr>
          <p:nvPr/>
        </p:nvSpPr>
        <p:spPr bwMode="auto">
          <a:xfrm>
            <a:off x="6172200" y="4075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24</a:t>
            </a:r>
          </a:p>
        </p:txBody>
      </p:sp>
      <p:sp>
        <p:nvSpPr>
          <p:cNvPr id="93265" name="Text Box 81"/>
          <p:cNvSpPr txBox="1">
            <a:spLocks noChangeArrowheads="1"/>
          </p:cNvSpPr>
          <p:nvPr/>
        </p:nvSpPr>
        <p:spPr bwMode="auto">
          <a:xfrm>
            <a:off x="6659563" y="41703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52</a:t>
            </a:r>
          </a:p>
        </p:txBody>
      </p:sp>
      <p:sp>
        <p:nvSpPr>
          <p:cNvPr id="93266" name="Text Box 82"/>
          <p:cNvSpPr txBox="1">
            <a:spLocks noChangeArrowheads="1"/>
          </p:cNvSpPr>
          <p:nvPr/>
        </p:nvSpPr>
        <p:spPr bwMode="auto">
          <a:xfrm>
            <a:off x="6389688" y="4311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36</a:t>
            </a:r>
          </a:p>
        </p:txBody>
      </p:sp>
      <p:sp>
        <p:nvSpPr>
          <p:cNvPr id="93267" name="Text Box 83"/>
          <p:cNvSpPr txBox="1">
            <a:spLocks noChangeArrowheads="1"/>
          </p:cNvSpPr>
          <p:nvPr/>
        </p:nvSpPr>
        <p:spPr bwMode="auto">
          <a:xfrm>
            <a:off x="6172200" y="45021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20</a:t>
            </a:r>
          </a:p>
        </p:txBody>
      </p:sp>
      <p:sp>
        <p:nvSpPr>
          <p:cNvPr id="93268" name="Text Box 84"/>
          <p:cNvSpPr txBox="1">
            <a:spLocks noChangeArrowheads="1"/>
          </p:cNvSpPr>
          <p:nvPr/>
        </p:nvSpPr>
        <p:spPr bwMode="auto">
          <a:xfrm>
            <a:off x="6659563" y="32718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60</a:t>
            </a:r>
          </a:p>
        </p:txBody>
      </p:sp>
      <p:sp>
        <p:nvSpPr>
          <p:cNvPr id="93269" name="AutoShape 85"/>
          <p:cNvSpPr>
            <a:spLocks noChangeArrowheads="1"/>
          </p:cNvSpPr>
          <p:nvPr/>
        </p:nvSpPr>
        <p:spPr bwMode="auto">
          <a:xfrm>
            <a:off x="3124200" y="1600200"/>
            <a:ext cx="3733800" cy="533400"/>
          </a:xfrm>
          <a:prstGeom prst="parallelogram">
            <a:avLst>
              <a:gd name="adj" fmla="val 17500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70" name="Rectangle 86"/>
          <p:cNvSpPr>
            <a:spLocks noChangeArrowheads="1"/>
          </p:cNvSpPr>
          <p:nvPr/>
        </p:nvSpPr>
        <p:spPr bwMode="auto">
          <a:xfrm>
            <a:off x="1295400" y="4800600"/>
            <a:ext cx="2819400" cy="1752600"/>
          </a:xfrm>
          <a:prstGeom prst="rect">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271" name="Line 87"/>
          <p:cNvSpPr>
            <a:spLocks noChangeShapeType="1"/>
          </p:cNvSpPr>
          <p:nvPr/>
        </p:nvSpPr>
        <p:spPr bwMode="auto">
          <a:xfrm flipH="1">
            <a:off x="41148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2" name="Line 88"/>
          <p:cNvSpPr>
            <a:spLocks noChangeShapeType="1"/>
          </p:cNvSpPr>
          <p:nvPr/>
        </p:nvSpPr>
        <p:spPr bwMode="auto">
          <a:xfrm flipH="1">
            <a:off x="4114800" y="49530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3" name="Line 89"/>
          <p:cNvSpPr>
            <a:spLocks noChangeShapeType="1"/>
          </p:cNvSpPr>
          <p:nvPr/>
        </p:nvSpPr>
        <p:spPr bwMode="auto">
          <a:xfrm flipV="1">
            <a:off x="31242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4" name="Line 90"/>
          <p:cNvSpPr>
            <a:spLocks noChangeShapeType="1"/>
          </p:cNvSpPr>
          <p:nvPr/>
        </p:nvSpPr>
        <p:spPr bwMode="auto">
          <a:xfrm flipV="1">
            <a:off x="59436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5" name="Line 91"/>
          <p:cNvSpPr>
            <a:spLocks noChangeShapeType="1"/>
          </p:cNvSpPr>
          <p:nvPr/>
        </p:nvSpPr>
        <p:spPr bwMode="auto">
          <a:xfrm flipV="1">
            <a:off x="6781800"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6" name="Line 92"/>
          <p:cNvSpPr>
            <a:spLocks noChangeShapeType="1"/>
          </p:cNvSpPr>
          <p:nvPr/>
        </p:nvSpPr>
        <p:spPr bwMode="auto">
          <a:xfrm flipV="1">
            <a:off x="3962400" y="2133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7" name="Line 93"/>
          <p:cNvSpPr>
            <a:spLocks noChangeShapeType="1"/>
          </p:cNvSpPr>
          <p:nvPr/>
        </p:nvSpPr>
        <p:spPr bwMode="auto">
          <a:xfrm>
            <a:off x="2743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8" name="Line 94"/>
          <p:cNvSpPr>
            <a:spLocks noChangeShapeType="1"/>
          </p:cNvSpPr>
          <p:nvPr/>
        </p:nvSpPr>
        <p:spPr bwMode="auto">
          <a:xfrm>
            <a:off x="1981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9" name="Line 95"/>
          <p:cNvSpPr>
            <a:spLocks noChangeShapeType="1"/>
          </p:cNvSpPr>
          <p:nvPr/>
        </p:nvSpPr>
        <p:spPr bwMode="auto">
          <a:xfrm>
            <a:off x="34290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0" name="Line 96"/>
          <p:cNvSpPr>
            <a:spLocks noChangeShapeType="1"/>
          </p:cNvSpPr>
          <p:nvPr/>
        </p:nvSpPr>
        <p:spPr bwMode="auto">
          <a:xfrm>
            <a:off x="1295400" y="5715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1" name="Line 97"/>
          <p:cNvSpPr>
            <a:spLocks noChangeShapeType="1"/>
          </p:cNvSpPr>
          <p:nvPr/>
        </p:nvSpPr>
        <p:spPr bwMode="auto">
          <a:xfrm>
            <a:off x="1295400"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2" name="Line 98"/>
          <p:cNvSpPr>
            <a:spLocks noChangeShapeType="1"/>
          </p:cNvSpPr>
          <p:nvPr/>
        </p:nvSpPr>
        <p:spPr bwMode="auto">
          <a:xfrm>
            <a:off x="1295400" y="6172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3" name="Text Box 99"/>
          <p:cNvSpPr txBox="1">
            <a:spLocks noChangeArrowheads="1"/>
          </p:cNvSpPr>
          <p:nvPr/>
        </p:nvSpPr>
        <p:spPr bwMode="auto">
          <a:xfrm>
            <a:off x="2590800" y="368617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B</a:t>
            </a:r>
          </a:p>
        </p:txBody>
      </p:sp>
      <p:grpSp>
        <p:nvGrpSpPr>
          <p:cNvPr id="93284" name="Group 100"/>
          <p:cNvGrpSpPr>
            <a:grpSpLocks/>
          </p:cNvGrpSpPr>
          <p:nvPr/>
        </p:nvGrpSpPr>
        <p:grpSpPr bwMode="auto">
          <a:xfrm>
            <a:off x="762000" y="2590800"/>
            <a:ext cx="914400" cy="2514600"/>
            <a:chOff x="480" y="1584"/>
            <a:chExt cx="576" cy="1584"/>
          </a:xfrm>
        </p:grpSpPr>
        <p:sp>
          <p:nvSpPr>
            <p:cNvPr id="93336" name="AutoShape 101"/>
            <p:cNvSpPr>
              <a:spLocks noChangeArrowheads="1"/>
            </p:cNvSpPr>
            <p:nvPr/>
          </p:nvSpPr>
          <p:spPr bwMode="auto">
            <a:xfrm rot="16200000" flipH="1">
              <a:off x="-24" y="2088"/>
              <a:ext cx="1584" cy="576"/>
            </a:xfrm>
            <a:prstGeom prst="parallelogram">
              <a:avLst>
                <a:gd name="adj" fmla="val 6875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3337" name="Line 102"/>
            <p:cNvSpPr>
              <a:spLocks noChangeShapeType="1"/>
            </p:cNvSpPr>
            <p:nvPr/>
          </p:nvSpPr>
          <p:spPr bwMode="auto">
            <a:xfrm>
              <a:off x="768" y="177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8" name="Line 103"/>
            <p:cNvSpPr>
              <a:spLocks noChangeShapeType="1"/>
            </p:cNvSpPr>
            <p:nvPr/>
          </p:nvSpPr>
          <p:spPr bwMode="auto">
            <a:xfrm>
              <a:off x="624" y="18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9" name="Line 104"/>
            <p:cNvSpPr>
              <a:spLocks noChangeShapeType="1"/>
            </p:cNvSpPr>
            <p:nvPr/>
          </p:nvSpPr>
          <p:spPr bwMode="auto">
            <a:xfrm>
              <a:off x="912" y="168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0" name="Line 105"/>
            <p:cNvSpPr>
              <a:spLocks noChangeShapeType="1"/>
            </p:cNvSpPr>
            <p:nvPr/>
          </p:nvSpPr>
          <p:spPr bwMode="auto">
            <a:xfrm flipH="1">
              <a:off x="480" y="2208"/>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1" name="Line 106"/>
            <p:cNvSpPr>
              <a:spLocks noChangeShapeType="1"/>
            </p:cNvSpPr>
            <p:nvPr/>
          </p:nvSpPr>
          <p:spPr bwMode="auto">
            <a:xfrm flipH="1">
              <a:off x="480" y="19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2" name="Line 107"/>
            <p:cNvSpPr>
              <a:spLocks noChangeShapeType="1"/>
            </p:cNvSpPr>
            <p:nvPr/>
          </p:nvSpPr>
          <p:spPr bwMode="auto">
            <a:xfrm flipH="1">
              <a:off x="480" y="249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285" name="Line 108"/>
          <p:cNvSpPr>
            <a:spLocks noChangeShapeType="1"/>
          </p:cNvSpPr>
          <p:nvPr/>
        </p:nvSpPr>
        <p:spPr bwMode="auto">
          <a:xfrm>
            <a:off x="3657600"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6" name="Line 109"/>
          <p:cNvSpPr>
            <a:spLocks noChangeShapeType="1"/>
          </p:cNvSpPr>
          <p:nvPr/>
        </p:nvSpPr>
        <p:spPr bwMode="auto">
          <a:xfrm>
            <a:off x="3429000" y="1981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7" name="Freeform 110"/>
          <p:cNvSpPr>
            <a:spLocks/>
          </p:cNvSpPr>
          <p:nvPr/>
        </p:nvSpPr>
        <p:spPr bwMode="auto">
          <a:xfrm>
            <a:off x="3873500" y="1701800"/>
            <a:ext cx="2781300" cy="1588"/>
          </a:xfrm>
          <a:custGeom>
            <a:avLst/>
            <a:gdLst>
              <a:gd name="T0" fmla="*/ 0 w 1752"/>
              <a:gd name="T1" fmla="*/ 0 h 1"/>
              <a:gd name="T2" fmla="*/ 2147483647 w 1752"/>
              <a:gd name="T3" fmla="*/ 0 h 1"/>
              <a:gd name="T4" fmla="*/ 0 60000 65536"/>
              <a:gd name="T5" fmla="*/ 0 60000 65536"/>
              <a:gd name="T6" fmla="*/ 0 w 1752"/>
              <a:gd name="T7" fmla="*/ 0 h 1"/>
              <a:gd name="T8" fmla="*/ 1752 w 1752"/>
              <a:gd name="T9" fmla="*/ 1 h 1"/>
            </a:gdLst>
            <a:ahLst/>
            <a:cxnLst>
              <a:cxn ang="T4">
                <a:pos x="T0" y="T1"/>
              </a:cxn>
              <a:cxn ang="T5">
                <a:pos x="T2" y="T3"/>
              </a:cxn>
            </a:cxnLst>
            <a:rect l="T6" t="T7" r="T8" b="T9"/>
            <a:pathLst>
              <a:path w="1752" h="1">
                <a:moveTo>
                  <a:pt x="0" y="0"/>
                </a:moveTo>
                <a:lnTo>
                  <a:pt x="175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88" name="Line 111"/>
          <p:cNvSpPr>
            <a:spLocks noChangeShapeType="1"/>
          </p:cNvSpPr>
          <p:nvPr/>
        </p:nvSpPr>
        <p:spPr bwMode="auto">
          <a:xfrm flipH="1">
            <a:off x="4419600" y="1600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9" name="Line 112"/>
          <p:cNvSpPr>
            <a:spLocks noChangeShapeType="1"/>
          </p:cNvSpPr>
          <p:nvPr/>
        </p:nvSpPr>
        <p:spPr bwMode="auto">
          <a:xfrm flipH="1">
            <a:off x="37338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0" name="Line 113"/>
          <p:cNvSpPr>
            <a:spLocks noChangeShapeType="1"/>
          </p:cNvSpPr>
          <p:nvPr/>
        </p:nvSpPr>
        <p:spPr bwMode="auto">
          <a:xfrm flipH="1">
            <a:off x="51816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5490" name="AutoShape 114"/>
          <p:cNvSpPr>
            <a:spLocks noChangeArrowheads="1"/>
          </p:cNvSpPr>
          <p:nvPr/>
        </p:nvSpPr>
        <p:spPr bwMode="auto">
          <a:xfrm>
            <a:off x="762000" y="4648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3292" name="Line 115"/>
          <p:cNvSpPr>
            <a:spLocks noChangeShapeType="1"/>
          </p:cNvSpPr>
          <p:nvPr/>
        </p:nvSpPr>
        <p:spPr bwMode="auto">
          <a:xfrm>
            <a:off x="1676400"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3" name="Line 116"/>
          <p:cNvSpPr>
            <a:spLocks noChangeShapeType="1"/>
          </p:cNvSpPr>
          <p:nvPr/>
        </p:nvSpPr>
        <p:spPr bwMode="auto">
          <a:xfrm>
            <a:off x="1676400" y="2590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4" name="Line 117"/>
          <p:cNvSpPr>
            <a:spLocks noChangeShapeType="1"/>
          </p:cNvSpPr>
          <p:nvPr/>
        </p:nvSpPr>
        <p:spPr bwMode="auto">
          <a:xfrm>
            <a:off x="762000" y="3200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5" name="Line 118"/>
          <p:cNvSpPr>
            <a:spLocks noChangeShapeType="1"/>
          </p:cNvSpPr>
          <p:nvPr/>
        </p:nvSpPr>
        <p:spPr bwMode="auto">
          <a:xfrm>
            <a:off x="762000"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6" name="Line 119"/>
          <p:cNvSpPr>
            <a:spLocks noChangeShapeType="1"/>
          </p:cNvSpPr>
          <p:nvPr/>
        </p:nvSpPr>
        <p:spPr bwMode="auto">
          <a:xfrm flipV="1">
            <a:off x="12954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5496" name="AutoShape 120"/>
          <p:cNvSpPr>
            <a:spLocks noChangeArrowheads="1"/>
          </p:cNvSpPr>
          <p:nvPr/>
        </p:nvSpPr>
        <p:spPr bwMode="auto">
          <a:xfrm>
            <a:off x="914400" y="4572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497" name="AutoShape 121"/>
          <p:cNvSpPr>
            <a:spLocks noChangeArrowheads="1"/>
          </p:cNvSpPr>
          <p:nvPr/>
        </p:nvSpPr>
        <p:spPr bwMode="auto">
          <a:xfrm>
            <a:off x="762000" y="4800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498" name="AutoShape 122"/>
          <p:cNvSpPr>
            <a:spLocks noChangeArrowheads="1"/>
          </p:cNvSpPr>
          <p:nvPr/>
        </p:nvSpPr>
        <p:spPr bwMode="auto">
          <a:xfrm>
            <a:off x="914400" y="4724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499" name="AutoShape 123"/>
          <p:cNvSpPr>
            <a:spLocks noChangeArrowheads="1"/>
          </p:cNvSpPr>
          <p:nvPr/>
        </p:nvSpPr>
        <p:spPr bwMode="auto">
          <a:xfrm>
            <a:off x="36576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0" name="AutoShape 124"/>
          <p:cNvSpPr>
            <a:spLocks noChangeArrowheads="1"/>
          </p:cNvSpPr>
          <p:nvPr/>
        </p:nvSpPr>
        <p:spPr bwMode="auto">
          <a:xfrm>
            <a:off x="54864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1" name="AutoShape 125"/>
          <p:cNvSpPr>
            <a:spLocks noChangeArrowheads="1"/>
          </p:cNvSpPr>
          <p:nvPr/>
        </p:nvSpPr>
        <p:spPr bwMode="auto">
          <a:xfrm>
            <a:off x="47244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2" name="AutoShape 126"/>
          <p:cNvSpPr>
            <a:spLocks noChangeArrowheads="1"/>
          </p:cNvSpPr>
          <p:nvPr/>
        </p:nvSpPr>
        <p:spPr bwMode="auto">
          <a:xfrm>
            <a:off x="40386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3" name="AutoShape 127"/>
          <p:cNvSpPr>
            <a:spLocks noChangeArrowheads="1"/>
          </p:cNvSpPr>
          <p:nvPr/>
        </p:nvSpPr>
        <p:spPr bwMode="auto">
          <a:xfrm>
            <a:off x="33528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4" name="AutoShape 128"/>
          <p:cNvSpPr>
            <a:spLocks noChangeArrowheads="1"/>
          </p:cNvSpPr>
          <p:nvPr/>
        </p:nvSpPr>
        <p:spPr bwMode="auto">
          <a:xfrm>
            <a:off x="35052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5" name="AutoShape 129"/>
          <p:cNvSpPr>
            <a:spLocks noChangeArrowheads="1"/>
          </p:cNvSpPr>
          <p:nvPr/>
        </p:nvSpPr>
        <p:spPr bwMode="auto">
          <a:xfrm>
            <a:off x="28956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6" name="AutoShape 130"/>
          <p:cNvSpPr>
            <a:spLocks noChangeArrowheads="1"/>
          </p:cNvSpPr>
          <p:nvPr/>
        </p:nvSpPr>
        <p:spPr bwMode="auto">
          <a:xfrm>
            <a:off x="21336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7" name="AutoShape 131"/>
          <p:cNvSpPr>
            <a:spLocks noChangeArrowheads="1"/>
          </p:cNvSpPr>
          <p:nvPr/>
        </p:nvSpPr>
        <p:spPr bwMode="auto">
          <a:xfrm>
            <a:off x="1447800" y="6248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8" name="AutoShape 132"/>
          <p:cNvSpPr>
            <a:spLocks noChangeArrowheads="1"/>
          </p:cNvSpPr>
          <p:nvPr/>
        </p:nvSpPr>
        <p:spPr bwMode="auto">
          <a:xfrm>
            <a:off x="3505200" y="579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09" name="AutoShape 133"/>
          <p:cNvSpPr>
            <a:spLocks noChangeArrowheads="1"/>
          </p:cNvSpPr>
          <p:nvPr/>
        </p:nvSpPr>
        <p:spPr bwMode="auto">
          <a:xfrm>
            <a:off x="2895600" y="579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0" name="AutoShape 134"/>
          <p:cNvSpPr>
            <a:spLocks noChangeArrowheads="1"/>
          </p:cNvSpPr>
          <p:nvPr/>
        </p:nvSpPr>
        <p:spPr bwMode="auto">
          <a:xfrm>
            <a:off x="2133600" y="579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1" name="AutoShape 135"/>
          <p:cNvSpPr>
            <a:spLocks noChangeArrowheads="1"/>
          </p:cNvSpPr>
          <p:nvPr/>
        </p:nvSpPr>
        <p:spPr bwMode="auto">
          <a:xfrm>
            <a:off x="1447800" y="579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2" name="AutoShape 136"/>
          <p:cNvSpPr>
            <a:spLocks noChangeArrowheads="1"/>
          </p:cNvSpPr>
          <p:nvPr/>
        </p:nvSpPr>
        <p:spPr bwMode="auto">
          <a:xfrm>
            <a:off x="762000" y="3276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3" name="AutoShape 137"/>
          <p:cNvSpPr>
            <a:spLocks noChangeArrowheads="1"/>
          </p:cNvSpPr>
          <p:nvPr/>
        </p:nvSpPr>
        <p:spPr bwMode="auto">
          <a:xfrm>
            <a:off x="914400" y="4267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4" name="AutoShape 138"/>
          <p:cNvSpPr>
            <a:spLocks noChangeArrowheads="1"/>
          </p:cNvSpPr>
          <p:nvPr/>
        </p:nvSpPr>
        <p:spPr bwMode="auto">
          <a:xfrm>
            <a:off x="762000" y="4343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5" name="AutoShape 139"/>
          <p:cNvSpPr>
            <a:spLocks noChangeArrowheads="1"/>
          </p:cNvSpPr>
          <p:nvPr/>
        </p:nvSpPr>
        <p:spPr bwMode="auto">
          <a:xfrm>
            <a:off x="914400" y="4114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6" name="AutoShape 140"/>
          <p:cNvSpPr>
            <a:spLocks noChangeArrowheads="1"/>
          </p:cNvSpPr>
          <p:nvPr/>
        </p:nvSpPr>
        <p:spPr bwMode="auto">
          <a:xfrm>
            <a:off x="762000" y="4191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7" name="AutoShape 141"/>
          <p:cNvSpPr>
            <a:spLocks noChangeArrowheads="1"/>
          </p:cNvSpPr>
          <p:nvPr/>
        </p:nvSpPr>
        <p:spPr bwMode="auto">
          <a:xfrm>
            <a:off x="762000" y="3810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8" name="AutoShape 142"/>
          <p:cNvSpPr>
            <a:spLocks noChangeArrowheads="1"/>
          </p:cNvSpPr>
          <p:nvPr/>
        </p:nvSpPr>
        <p:spPr bwMode="auto">
          <a:xfrm>
            <a:off x="914400" y="3733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19" name="AutoShape 143"/>
          <p:cNvSpPr>
            <a:spLocks noChangeArrowheads="1"/>
          </p:cNvSpPr>
          <p:nvPr/>
        </p:nvSpPr>
        <p:spPr bwMode="auto">
          <a:xfrm>
            <a:off x="762000" y="3962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0" name="AutoShape 144"/>
          <p:cNvSpPr>
            <a:spLocks noChangeArrowheads="1"/>
          </p:cNvSpPr>
          <p:nvPr/>
        </p:nvSpPr>
        <p:spPr bwMode="auto">
          <a:xfrm>
            <a:off x="914400" y="3886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1" name="AutoShape 145"/>
          <p:cNvSpPr>
            <a:spLocks noChangeArrowheads="1"/>
          </p:cNvSpPr>
          <p:nvPr/>
        </p:nvSpPr>
        <p:spPr bwMode="auto">
          <a:xfrm>
            <a:off x="1447800" y="4876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2" name="AutoShape 146"/>
          <p:cNvSpPr>
            <a:spLocks noChangeArrowheads="1"/>
          </p:cNvSpPr>
          <p:nvPr/>
        </p:nvSpPr>
        <p:spPr bwMode="auto">
          <a:xfrm>
            <a:off x="3505200" y="5334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3" name="AutoShape 147"/>
          <p:cNvSpPr>
            <a:spLocks noChangeArrowheads="1"/>
          </p:cNvSpPr>
          <p:nvPr/>
        </p:nvSpPr>
        <p:spPr bwMode="auto">
          <a:xfrm>
            <a:off x="2895600" y="5334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4" name="AutoShape 148"/>
          <p:cNvSpPr>
            <a:spLocks noChangeArrowheads="1"/>
          </p:cNvSpPr>
          <p:nvPr/>
        </p:nvSpPr>
        <p:spPr bwMode="auto">
          <a:xfrm>
            <a:off x="2133600" y="5334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5" name="AutoShape 149"/>
          <p:cNvSpPr>
            <a:spLocks noChangeArrowheads="1"/>
          </p:cNvSpPr>
          <p:nvPr/>
        </p:nvSpPr>
        <p:spPr bwMode="auto">
          <a:xfrm>
            <a:off x="1447800" y="5334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6" name="AutoShape 150"/>
          <p:cNvSpPr>
            <a:spLocks noChangeArrowheads="1"/>
          </p:cNvSpPr>
          <p:nvPr/>
        </p:nvSpPr>
        <p:spPr bwMode="auto">
          <a:xfrm>
            <a:off x="45720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7" name="AutoShape 151"/>
          <p:cNvSpPr>
            <a:spLocks noChangeArrowheads="1"/>
          </p:cNvSpPr>
          <p:nvPr/>
        </p:nvSpPr>
        <p:spPr bwMode="auto">
          <a:xfrm>
            <a:off x="43434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8" name="AutoShape 152"/>
          <p:cNvSpPr>
            <a:spLocks noChangeArrowheads="1"/>
          </p:cNvSpPr>
          <p:nvPr/>
        </p:nvSpPr>
        <p:spPr bwMode="auto">
          <a:xfrm>
            <a:off x="38862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29" name="AutoShape 153"/>
          <p:cNvSpPr>
            <a:spLocks noChangeArrowheads="1"/>
          </p:cNvSpPr>
          <p:nvPr/>
        </p:nvSpPr>
        <p:spPr bwMode="auto">
          <a:xfrm>
            <a:off x="35052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30" name="AutoShape 154"/>
          <p:cNvSpPr>
            <a:spLocks noChangeArrowheads="1"/>
          </p:cNvSpPr>
          <p:nvPr/>
        </p:nvSpPr>
        <p:spPr bwMode="auto">
          <a:xfrm>
            <a:off x="32004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31" name="AutoShape 155"/>
          <p:cNvSpPr>
            <a:spLocks noChangeArrowheads="1"/>
          </p:cNvSpPr>
          <p:nvPr/>
        </p:nvSpPr>
        <p:spPr bwMode="auto">
          <a:xfrm>
            <a:off x="57912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32" name="AutoShape 156"/>
          <p:cNvSpPr>
            <a:spLocks noChangeArrowheads="1"/>
          </p:cNvSpPr>
          <p:nvPr/>
        </p:nvSpPr>
        <p:spPr bwMode="auto">
          <a:xfrm>
            <a:off x="52578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5533" name="AutoShape 157"/>
          <p:cNvSpPr>
            <a:spLocks noChangeArrowheads="1"/>
          </p:cNvSpPr>
          <p:nvPr/>
        </p:nvSpPr>
        <p:spPr bwMode="auto">
          <a:xfrm>
            <a:off x="50292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3335" name="Rectangle 158"/>
          <p:cNvSpPr>
            <a:spLocks noGrp="1" noChangeArrowheads="1"/>
          </p:cNvSpPr>
          <p:nvPr>
            <p:ph type="title"/>
          </p:nvPr>
        </p:nvSpPr>
        <p:spPr>
          <a:xfrm>
            <a:off x="304800" y="511175"/>
            <a:ext cx="8839200" cy="533400"/>
          </a:xfrm>
          <a:noFill/>
        </p:spPr>
        <p:txBody>
          <a:bodyPr/>
          <a:lstStyle/>
          <a:p>
            <a:pPr eaLnBrk="1" hangingPunct="1"/>
            <a:r>
              <a:rPr lang="en-US" altLang="zh-CN" sz="3200" smtClean="0">
                <a:ea typeface="宋体" panose="02010600030101010101" pitchFamily="2" charset="-122"/>
              </a:rPr>
              <a:t>穆蒂威阵列聚合</a:t>
            </a:r>
          </a:p>
        </p:txBody>
      </p:sp>
    </p:spTree>
  </p:cSld>
  <p:clrMapOvr>
    <a:masterClrMapping/>
  </p:clrMapOvr>
</p:sld>
</file>

<file path=ppt/slides/slide8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4279900" y="52847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a 个</a:t>
            </a:r>
            <a:endParaRPr lang="en-US" altLang="zh-CN" sz="1600" b="0">
              <a:ea typeface="宋体" panose="02010600030101010101" pitchFamily="2" charset="-122"/>
            </a:endParaRPr>
          </a:p>
        </p:txBody>
      </p:sp>
      <p:sp>
        <p:nvSpPr>
          <p:cNvPr id="94211" name="Text Box 3"/>
          <p:cNvSpPr txBox="1">
            <a:spLocks noChangeArrowheads="1"/>
          </p:cNvSpPr>
          <p:nvPr/>
        </p:nvSpPr>
        <p:spPr bwMode="auto">
          <a:xfrm>
            <a:off x="3249613" y="3203575"/>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600" b="0">
                <a:ea typeface="宋体" panose="02010600030101010101" pitchFamily="2" charset="-122"/>
              </a:rPr>
              <a:t>B</a:t>
            </a:r>
          </a:p>
        </p:txBody>
      </p:sp>
      <p:sp>
        <p:nvSpPr>
          <p:cNvPr id="94212" name="AutoShape 4"/>
          <p:cNvSpPr>
            <a:spLocks noChangeArrowheads="1"/>
          </p:cNvSpPr>
          <p:nvPr/>
        </p:nvSpPr>
        <p:spPr bwMode="auto">
          <a:xfrm>
            <a:off x="5949950" y="389572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3" name="AutoShape 5"/>
          <p:cNvSpPr>
            <a:spLocks noChangeArrowheads="1"/>
          </p:cNvSpPr>
          <p:nvPr/>
        </p:nvSpPr>
        <p:spPr bwMode="auto">
          <a:xfrm>
            <a:off x="5949950" y="3444875"/>
            <a:ext cx="849313"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4" name="AutoShape 6"/>
          <p:cNvSpPr>
            <a:spLocks noChangeArrowheads="1"/>
          </p:cNvSpPr>
          <p:nvPr/>
        </p:nvSpPr>
        <p:spPr bwMode="auto">
          <a:xfrm>
            <a:off x="5949950" y="2994025"/>
            <a:ext cx="849313"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5" name="AutoShape 7"/>
          <p:cNvSpPr>
            <a:spLocks noChangeArrowheads="1"/>
          </p:cNvSpPr>
          <p:nvPr/>
        </p:nvSpPr>
        <p:spPr bwMode="auto">
          <a:xfrm>
            <a:off x="5716588" y="40624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6" name="AutoShape 8"/>
          <p:cNvSpPr>
            <a:spLocks noChangeArrowheads="1"/>
          </p:cNvSpPr>
          <p:nvPr/>
        </p:nvSpPr>
        <p:spPr bwMode="auto">
          <a:xfrm>
            <a:off x="5716588" y="3613150"/>
            <a:ext cx="847725"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7" name="AutoShape 9"/>
          <p:cNvSpPr>
            <a:spLocks noChangeArrowheads="1"/>
          </p:cNvSpPr>
          <p:nvPr/>
        </p:nvSpPr>
        <p:spPr bwMode="auto">
          <a:xfrm>
            <a:off x="5716588" y="3163888"/>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8" name="AutoShape 10"/>
          <p:cNvSpPr>
            <a:spLocks noChangeArrowheads="1"/>
          </p:cNvSpPr>
          <p:nvPr/>
        </p:nvSpPr>
        <p:spPr bwMode="auto">
          <a:xfrm>
            <a:off x="5480050" y="4233863"/>
            <a:ext cx="849313" cy="550862"/>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19" name="AutoShape 11"/>
          <p:cNvSpPr>
            <a:spLocks noChangeArrowheads="1"/>
          </p:cNvSpPr>
          <p:nvPr/>
        </p:nvSpPr>
        <p:spPr bwMode="auto">
          <a:xfrm>
            <a:off x="5480050" y="3784600"/>
            <a:ext cx="849313" cy="550863"/>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0" name="AutoShape 12"/>
          <p:cNvSpPr>
            <a:spLocks noChangeArrowheads="1"/>
          </p:cNvSpPr>
          <p:nvPr/>
        </p:nvSpPr>
        <p:spPr bwMode="auto">
          <a:xfrm>
            <a:off x="5480050" y="3332163"/>
            <a:ext cx="849313"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1" name="AutoShape 13"/>
          <p:cNvSpPr>
            <a:spLocks noChangeArrowheads="1"/>
          </p:cNvSpPr>
          <p:nvPr/>
        </p:nvSpPr>
        <p:spPr bwMode="auto">
          <a:xfrm>
            <a:off x="3833813"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2" name="AutoShape 14"/>
          <p:cNvSpPr>
            <a:spLocks noChangeArrowheads="1"/>
          </p:cNvSpPr>
          <p:nvPr/>
        </p:nvSpPr>
        <p:spPr bwMode="auto">
          <a:xfrm>
            <a:off x="3598863" y="2728913"/>
            <a:ext cx="849312"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3" name="AutoShape 15"/>
          <p:cNvSpPr>
            <a:spLocks noChangeArrowheads="1"/>
          </p:cNvSpPr>
          <p:nvPr/>
        </p:nvSpPr>
        <p:spPr bwMode="auto">
          <a:xfrm>
            <a:off x="3362325" y="2898775"/>
            <a:ext cx="852488"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4" name="AutoShape 16"/>
          <p:cNvSpPr>
            <a:spLocks noChangeArrowheads="1"/>
          </p:cNvSpPr>
          <p:nvPr/>
        </p:nvSpPr>
        <p:spPr bwMode="auto">
          <a:xfrm>
            <a:off x="4538663" y="2560638"/>
            <a:ext cx="850900"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5" name="AutoShape 17"/>
          <p:cNvSpPr>
            <a:spLocks noChangeArrowheads="1"/>
          </p:cNvSpPr>
          <p:nvPr/>
        </p:nvSpPr>
        <p:spPr bwMode="auto">
          <a:xfrm>
            <a:off x="4303713" y="2728913"/>
            <a:ext cx="850900"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6" name="AutoShape 18"/>
          <p:cNvSpPr>
            <a:spLocks noChangeArrowheads="1"/>
          </p:cNvSpPr>
          <p:nvPr/>
        </p:nvSpPr>
        <p:spPr bwMode="auto">
          <a:xfrm>
            <a:off x="4068763" y="289877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7" name="AutoShape 19"/>
          <p:cNvSpPr>
            <a:spLocks noChangeArrowheads="1"/>
          </p:cNvSpPr>
          <p:nvPr/>
        </p:nvSpPr>
        <p:spPr bwMode="auto">
          <a:xfrm>
            <a:off x="5245100"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8" name="AutoShape 20"/>
          <p:cNvSpPr>
            <a:spLocks noChangeArrowheads="1"/>
          </p:cNvSpPr>
          <p:nvPr/>
        </p:nvSpPr>
        <p:spPr bwMode="auto">
          <a:xfrm>
            <a:off x="5011738" y="2728913"/>
            <a:ext cx="849312"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29" name="AutoShape 21"/>
          <p:cNvSpPr>
            <a:spLocks noChangeArrowheads="1"/>
          </p:cNvSpPr>
          <p:nvPr/>
        </p:nvSpPr>
        <p:spPr bwMode="auto">
          <a:xfrm>
            <a:off x="4775200" y="2898775"/>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0" name="AutoShape 22"/>
          <p:cNvSpPr>
            <a:spLocks noChangeArrowheads="1"/>
          </p:cNvSpPr>
          <p:nvPr/>
        </p:nvSpPr>
        <p:spPr bwMode="auto">
          <a:xfrm>
            <a:off x="5951538"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1" name="AutoShape 23"/>
          <p:cNvSpPr>
            <a:spLocks noChangeArrowheads="1"/>
          </p:cNvSpPr>
          <p:nvPr/>
        </p:nvSpPr>
        <p:spPr bwMode="auto">
          <a:xfrm>
            <a:off x="5716588" y="27289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2" name="AutoShape 24"/>
          <p:cNvSpPr>
            <a:spLocks noChangeArrowheads="1"/>
          </p:cNvSpPr>
          <p:nvPr/>
        </p:nvSpPr>
        <p:spPr bwMode="auto">
          <a:xfrm>
            <a:off x="5480050" y="289877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3" name="AutoShape 25"/>
          <p:cNvSpPr>
            <a:spLocks noChangeArrowheads="1"/>
          </p:cNvSpPr>
          <p:nvPr/>
        </p:nvSpPr>
        <p:spPr bwMode="auto">
          <a:xfrm>
            <a:off x="3141663"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4234" name="AutoShape 26"/>
          <p:cNvSpPr>
            <a:spLocks noChangeArrowheads="1"/>
          </p:cNvSpPr>
          <p:nvPr/>
        </p:nvSpPr>
        <p:spPr bwMode="auto">
          <a:xfrm>
            <a:off x="3141663"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5" name="AutoShape 27"/>
          <p:cNvSpPr>
            <a:spLocks noChangeArrowheads="1"/>
          </p:cNvSpPr>
          <p:nvPr/>
        </p:nvSpPr>
        <p:spPr bwMode="auto">
          <a:xfrm>
            <a:off x="3141663"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6" name="AutoShape 28"/>
          <p:cNvSpPr>
            <a:spLocks noChangeArrowheads="1"/>
          </p:cNvSpPr>
          <p:nvPr/>
        </p:nvSpPr>
        <p:spPr bwMode="auto">
          <a:xfrm>
            <a:off x="3846513" y="4400550"/>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7" name="AutoShape 29"/>
          <p:cNvSpPr>
            <a:spLocks noChangeArrowheads="1"/>
          </p:cNvSpPr>
          <p:nvPr/>
        </p:nvSpPr>
        <p:spPr bwMode="auto">
          <a:xfrm>
            <a:off x="3846513" y="3951288"/>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38" name="AutoShape 30"/>
          <p:cNvSpPr>
            <a:spLocks noChangeArrowheads="1"/>
          </p:cNvSpPr>
          <p:nvPr/>
        </p:nvSpPr>
        <p:spPr bwMode="auto">
          <a:xfrm>
            <a:off x="3846513" y="3500438"/>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4239" name="AutoShape 31"/>
          <p:cNvSpPr>
            <a:spLocks noChangeArrowheads="1"/>
          </p:cNvSpPr>
          <p:nvPr/>
        </p:nvSpPr>
        <p:spPr bwMode="auto">
          <a:xfrm>
            <a:off x="4552950" y="4400550"/>
            <a:ext cx="849313"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0" name="AutoShape 32"/>
          <p:cNvSpPr>
            <a:spLocks noChangeArrowheads="1"/>
          </p:cNvSpPr>
          <p:nvPr/>
        </p:nvSpPr>
        <p:spPr bwMode="auto">
          <a:xfrm>
            <a:off x="4552950" y="3951288"/>
            <a:ext cx="849313"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1" name="AutoShape 33"/>
          <p:cNvSpPr>
            <a:spLocks noChangeArrowheads="1"/>
          </p:cNvSpPr>
          <p:nvPr/>
        </p:nvSpPr>
        <p:spPr bwMode="auto">
          <a:xfrm>
            <a:off x="4552950" y="3500438"/>
            <a:ext cx="849313"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2" name="AutoShape 34"/>
          <p:cNvSpPr>
            <a:spLocks noChangeArrowheads="1"/>
          </p:cNvSpPr>
          <p:nvPr/>
        </p:nvSpPr>
        <p:spPr bwMode="auto">
          <a:xfrm>
            <a:off x="5259388"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3" name="AutoShape 35"/>
          <p:cNvSpPr>
            <a:spLocks noChangeArrowheads="1"/>
          </p:cNvSpPr>
          <p:nvPr/>
        </p:nvSpPr>
        <p:spPr bwMode="auto">
          <a:xfrm>
            <a:off x="5259388"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4" name="AutoShape 36"/>
          <p:cNvSpPr>
            <a:spLocks noChangeArrowheads="1"/>
          </p:cNvSpPr>
          <p:nvPr/>
        </p:nvSpPr>
        <p:spPr bwMode="auto">
          <a:xfrm>
            <a:off x="5259388"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5" name="AutoShape 37"/>
          <p:cNvSpPr>
            <a:spLocks noChangeArrowheads="1"/>
          </p:cNvSpPr>
          <p:nvPr/>
        </p:nvSpPr>
        <p:spPr bwMode="auto">
          <a:xfrm>
            <a:off x="3143250" y="3065463"/>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4246" name="AutoShape 38"/>
          <p:cNvSpPr>
            <a:spLocks noChangeArrowheads="1"/>
          </p:cNvSpPr>
          <p:nvPr/>
        </p:nvSpPr>
        <p:spPr bwMode="auto">
          <a:xfrm>
            <a:off x="3848100" y="3065463"/>
            <a:ext cx="849313"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7" name="AutoShape 39"/>
          <p:cNvSpPr>
            <a:spLocks noChangeArrowheads="1"/>
          </p:cNvSpPr>
          <p:nvPr/>
        </p:nvSpPr>
        <p:spPr bwMode="auto">
          <a:xfrm>
            <a:off x="4552950" y="3065463"/>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48" name="AutoShape 40"/>
          <p:cNvSpPr>
            <a:spLocks noChangeArrowheads="1"/>
          </p:cNvSpPr>
          <p:nvPr/>
        </p:nvSpPr>
        <p:spPr bwMode="auto">
          <a:xfrm>
            <a:off x="5268913" y="3057525"/>
            <a:ext cx="849312" cy="55403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a:ea typeface="宋体" panose="02010600030101010101" pitchFamily="2" charset="-122"/>
            </a:endParaRPr>
          </a:p>
        </p:txBody>
      </p:sp>
      <p:sp>
        <p:nvSpPr>
          <p:cNvPr id="94249" name="Text Box 41"/>
          <p:cNvSpPr txBox="1">
            <a:spLocks noChangeArrowheads="1"/>
          </p:cNvSpPr>
          <p:nvPr/>
        </p:nvSpPr>
        <p:spPr bwMode="auto">
          <a:xfrm>
            <a:off x="363855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29</a:t>
            </a:r>
          </a:p>
        </p:txBody>
      </p:sp>
      <p:sp>
        <p:nvSpPr>
          <p:cNvPr id="94250" name="Text Box 42"/>
          <p:cNvSpPr txBox="1">
            <a:spLocks noChangeArrowheads="1"/>
          </p:cNvSpPr>
          <p:nvPr/>
        </p:nvSpPr>
        <p:spPr bwMode="auto">
          <a:xfrm>
            <a:off x="4348163"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30</a:t>
            </a:r>
          </a:p>
        </p:txBody>
      </p:sp>
      <p:sp>
        <p:nvSpPr>
          <p:cNvPr id="94251" name="Text Box 43"/>
          <p:cNvSpPr txBox="1">
            <a:spLocks noChangeArrowheads="1"/>
          </p:cNvSpPr>
          <p:nvPr/>
        </p:nvSpPr>
        <p:spPr bwMode="auto">
          <a:xfrm>
            <a:off x="505618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31</a:t>
            </a:r>
          </a:p>
        </p:txBody>
      </p:sp>
      <p:sp>
        <p:nvSpPr>
          <p:cNvPr id="94252" name="Text Box 44"/>
          <p:cNvSpPr txBox="1">
            <a:spLocks noChangeArrowheads="1"/>
          </p:cNvSpPr>
          <p:nvPr/>
        </p:nvSpPr>
        <p:spPr bwMode="auto">
          <a:xfrm>
            <a:off x="576580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32</a:t>
            </a:r>
          </a:p>
        </p:txBody>
      </p:sp>
      <p:sp>
        <p:nvSpPr>
          <p:cNvPr id="94253" name="Text Box 45"/>
          <p:cNvSpPr txBox="1">
            <a:spLocks noChangeArrowheads="1"/>
          </p:cNvSpPr>
          <p:nvPr/>
        </p:nvSpPr>
        <p:spPr bwMode="auto">
          <a:xfrm>
            <a:off x="3427413"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a:t>
            </a:r>
          </a:p>
        </p:txBody>
      </p:sp>
      <p:sp>
        <p:nvSpPr>
          <p:cNvPr id="94254" name="Text Box 46"/>
          <p:cNvSpPr txBox="1">
            <a:spLocks noChangeArrowheads="1"/>
          </p:cNvSpPr>
          <p:nvPr/>
        </p:nvSpPr>
        <p:spPr bwMode="auto">
          <a:xfrm>
            <a:off x="4135438"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a:t>
            </a:r>
          </a:p>
        </p:txBody>
      </p:sp>
      <p:sp>
        <p:nvSpPr>
          <p:cNvPr id="94255" name="Text Box 47"/>
          <p:cNvSpPr txBox="1">
            <a:spLocks noChangeArrowheads="1"/>
          </p:cNvSpPr>
          <p:nvPr/>
        </p:nvSpPr>
        <p:spPr bwMode="auto">
          <a:xfrm>
            <a:off x="4914900"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3个</a:t>
            </a:r>
          </a:p>
        </p:txBody>
      </p:sp>
      <p:sp>
        <p:nvSpPr>
          <p:cNvPr id="94256" name="Text Box 48"/>
          <p:cNvSpPr txBox="1">
            <a:spLocks noChangeArrowheads="1"/>
          </p:cNvSpPr>
          <p:nvPr/>
        </p:nvSpPr>
        <p:spPr bwMode="auto">
          <a:xfrm>
            <a:off x="5553075"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4个</a:t>
            </a:r>
          </a:p>
        </p:txBody>
      </p:sp>
      <p:sp>
        <p:nvSpPr>
          <p:cNvPr id="94257" name="Text Box 49"/>
          <p:cNvSpPr txBox="1">
            <a:spLocks noChangeArrowheads="1"/>
          </p:cNvSpPr>
          <p:nvPr/>
        </p:nvSpPr>
        <p:spPr bwMode="auto">
          <a:xfrm>
            <a:off x="3427413" y="42084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a:t>
            </a:r>
          </a:p>
        </p:txBody>
      </p:sp>
      <p:sp>
        <p:nvSpPr>
          <p:cNvPr id="94258" name="Text Box 50"/>
          <p:cNvSpPr txBox="1">
            <a:spLocks noChangeArrowheads="1"/>
          </p:cNvSpPr>
          <p:nvPr/>
        </p:nvSpPr>
        <p:spPr bwMode="auto">
          <a:xfrm>
            <a:off x="3427413" y="37703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9</a:t>
            </a:r>
          </a:p>
        </p:txBody>
      </p:sp>
      <p:sp>
        <p:nvSpPr>
          <p:cNvPr id="94259" name="Text Box 51"/>
          <p:cNvSpPr txBox="1">
            <a:spLocks noChangeArrowheads="1"/>
          </p:cNvSpPr>
          <p:nvPr/>
        </p:nvSpPr>
        <p:spPr bwMode="auto">
          <a:xfrm>
            <a:off x="3427413"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13</a:t>
            </a:r>
          </a:p>
        </p:txBody>
      </p:sp>
      <p:sp>
        <p:nvSpPr>
          <p:cNvPr id="94260" name="Text Box 52"/>
          <p:cNvSpPr txBox="1">
            <a:spLocks noChangeArrowheads="1"/>
          </p:cNvSpPr>
          <p:nvPr/>
        </p:nvSpPr>
        <p:spPr bwMode="auto">
          <a:xfrm>
            <a:off x="4135438"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14</a:t>
            </a:r>
          </a:p>
        </p:txBody>
      </p:sp>
      <p:sp>
        <p:nvSpPr>
          <p:cNvPr id="94261" name="Text Box 53"/>
          <p:cNvSpPr txBox="1">
            <a:spLocks noChangeArrowheads="1"/>
          </p:cNvSpPr>
          <p:nvPr/>
        </p:nvSpPr>
        <p:spPr bwMode="auto">
          <a:xfrm>
            <a:off x="4845050"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15</a:t>
            </a:r>
          </a:p>
        </p:txBody>
      </p:sp>
      <p:sp>
        <p:nvSpPr>
          <p:cNvPr id="94262" name="Text Box 54"/>
          <p:cNvSpPr txBox="1">
            <a:spLocks noChangeArrowheads="1"/>
          </p:cNvSpPr>
          <p:nvPr/>
        </p:nvSpPr>
        <p:spPr bwMode="auto">
          <a:xfrm>
            <a:off x="5553075"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16</a:t>
            </a:r>
          </a:p>
        </p:txBody>
      </p:sp>
      <p:sp>
        <p:nvSpPr>
          <p:cNvPr id="94263" name="Text Box 55"/>
          <p:cNvSpPr txBox="1">
            <a:spLocks noChangeArrowheads="1"/>
          </p:cNvSpPr>
          <p:nvPr/>
        </p:nvSpPr>
        <p:spPr bwMode="auto">
          <a:xfrm>
            <a:off x="6261100"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64</a:t>
            </a:r>
          </a:p>
        </p:txBody>
      </p:sp>
      <p:sp>
        <p:nvSpPr>
          <p:cNvPr id="94264" name="Text Box 56"/>
          <p:cNvSpPr txBox="1">
            <a:spLocks noChangeArrowheads="1"/>
          </p:cNvSpPr>
          <p:nvPr/>
        </p:nvSpPr>
        <p:spPr bwMode="auto">
          <a:xfrm>
            <a:off x="5553075"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63</a:t>
            </a:r>
          </a:p>
        </p:txBody>
      </p:sp>
      <p:sp>
        <p:nvSpPr>
          <p:cNvPr id="94265" name="Text Box 57"/>
          <p:cNvSpPr txBox="1">
            <a:spLocks noChangeArrowheads="1"/>
          </p:cNvSpPr>
          <p:nvPr/>
        </p:nvSpPr>
        <p:spPr bwMode="auto">
          <a:xfrm>
            <a:off x="4845050"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62</a:t>
            </a:r>
          </a:p>
        </p:txBody>
      </p:sp>
      <p:sp>
        <p:nvSpPr>
          <p:cNvPr id="94266" name="Text Box 58"/>
          <p:cNvSpPr txBox="1">
            <a:spLocks noChangeArrowheads="1"/>
          </p:cNvSpPr>
          <p:nvPr/>
        </p:nvSpPr>
        <p:spPr bwMode="auto">
          <a:xfrm>
            <a:off x="413543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61</a:t>
            </a:r>
          </a:p>
        </p:txBody>
      </p:sp>
      <p:sp>
        <p:nvSpPr>
          <p:cNvPr id="94267" name="Text Box 59"/>
          <p:cNvSpPr txBox="1">
            <a:spLocks noChangeArrowheads="1"/>
          </p:cNvSpPr>
          <p:nvPr/>
        </p:nvSpPr>
        <p:spPr bwMode="auto">
          <a:xfrm>
            <a:off x="6048375"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48</a:t>
            </a:r>
          </a:p>
        </p:txBody>
      </p:sp>
      <p:sp>
        <p:nvSpPr>
          <p:cNvPr id="94268" name="Text Box 60"/>
          <p:cNvSpPr txBox="1">
            <a:spLocks noChangeArrowheads="1"/>
          </p:cNvSpPr>
          <p:nvPr/>
        </p:nvSpPr>
        <p:spPr bwMode="auto">
          <a:xfrm>
            <a:off x="5340350"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47</a:t>
            </a:r>
          </a:p>
        </p:txBody>
      </p:sp>
      <p:sp>
        <p:nvSpPr>
          <p:cNvPr id="94269" name="Text Box 61"/>
          <p:cNvSpPr txBox="1">
            <a:spLocks noChangeArrowheads="1"/>
          </p:cNvSpPr>
          <p:nvPr/>
        </p:nvSpPr>
        <p:spPr bwMode="auto">
          <a:xfrm>
            <a:off x="4632325"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46</a:t>
            </a:r>
          </a:p>
        </p:txBody>
      </p:sp>
      <p:sp>
        <p:nvSpPr>
          <p:cNvPr id="94270" name="Text Box 62"/>
          <p:cNvSpPr txBox="1">
            <a:spLocks noChangeArrowheads="1"/>
          </p:cNvSpPr>
          <p:nvPr/>
        </p:nvSpPr>
        <p:spPr bwMode="auto">
          <a:xfrm>
            <a:off x="392271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45</a:t>
            </a:r>
          </a:p>
        </p:txBody>
      </p:sp>
      <p:sp>
        <p:nvSpPr>
          <p:cNvPr id="94271" name="Text Box 63"/>
          <p:cNvSpPr txBox="1">
            <a:spLocks noChangeArrowheads="1"/>
          </p:cNvSpPr>
          <p:nvPr/>
        </p:nvSpPr>
        <p:spPr bwMode="auto">
          <a:xfrm>
            <a:off x="406241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1</a:t>
            </a:r>
          </a:p>
        </p:txBody>
      </p:sp>
      <p:sp>
        <p:nvSpPr>
          <p:cNvPr id="94272" name="Text Box 64"/>
          <p:cNvSpPr txBox="1">
            <a:spLocks noChangeArrowheads="1"/>
          </p:cNvSpPr>
          <p:nvPr/>
        </p:nvSpPr>
        <p:spPr bwMode="auto">
          <a:xfrm>
            <a:off x="341312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a0, 我的工作</a:t>
            </a:r>
          </a:p>
        </p:txBody>
      </p:sp>
      <p:sp>
        <p:nvSpPr>
          <p:cNvPr id="94273" name="Text Box 65"/>
          <p:cNvSpPr txBox="1">
            <a:spLocks noChangeArrowheads="1"/>
          </p:cNvSpPr>
          <p:nvPr/>
        </p:nvSpPr>
        <p:spPr bwMode="auto">
          <a:xfrm>
            <a:off x="3736975" y="2514600"/>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c3</a:t>
            </a:r>
          </a:p>
        </p:txBody>
      </p:sp>
      <p:sp>
        <p:nvSpPr>
          <p:cNvPr id="94274" name="Text Box 66"/>
          <p:cNvSpPr txBox="1">
            <a:spLocks noChangeArrowheads="1"/>
          </p:cNvSpPr>
          <p:nvPr/>
        </p:nvSpPr>
        <p:spPr bwMode="auto">
          <a:xfrm>
            <a:off x="3467100" y="2657475"/>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c2</a:t>
            </a:r>
          </a:p>
        </p:txBody>
      </p:sp>
      <p:sp>
        <p:nvSpPr>
          <p:cNvPr id="94275" name="Text Box 67"/>
          <p:cNvSpPr txBox="1">
            <a:spLocks noChangeArrowheads="1"/>
          </p:cNvSpPr>
          <p:nvPr/>
        </p:nvSpPr>
        <p:spPr bwMode="auto">
          <a:xfrm>
            <a:off x="3249613" y="2846388"/>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c1</a:t>
            </a:r>
          </a:p>
        </p:txBody>
      </p:sp>
      <p:sp>
        <p:nvSpPr>
          <p:cNvPr id="94276" name="Text Box 68"/>
          <p:cNvSpPr txBox="1">
            <a:spLocks noChangeArrowheads="1"/>
          </p:cNvSpPr>
          <p:nvPr/>
        </p:nvSpPr>
        <p:spPr bwMode="auto">
          <a:xfrm>
            <a:off x="3035300" y="2989263"/>
            <a:ext cx="242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 0</a:t>
            </a:r>
          </a:p>
        </p:txBody>
      </p:sp>
      <p:sp>
        <p:nvSpPr>
          <p:cNvPr id="94277" name="Text Box 69"/>
          <p:cNvSpPr txBox="1">
            <a:spLocks noChangeArrowheads="1"/>
          </p:cNvSpPr>
          <p:nvPr/>
        </p:nvSpPr>
        <p:spPr bwMode="auto">
          <a:xfrm>
            <a:off x="2927350" y="33670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b3</a:t>
            </a:r>
          </a:p>
        </p:txBody>
      </p:sp>
      <p:sp>
        <p:nvSpPr>
          <p:cNvPr id="94278" name="Text Box 70"/>
          <p:cNvSpPr txBox="1">
            <a:spLocks noChangeArrowheads="1"/>
          </p:cNvSpPr>
          <p:nvPr/>
        </p:nvSpPr>
        <p:spPr bwMode="auto">
          <a:xfrm>
            <a:off x="2927350" y="3792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b2</a:t>
            </a:r>
          </a:p>
        </p:txBody>
      </p:sp>
      <p:sp>
        <p:nvSpPr>
          <p:cNvPr id="94279" name="Text Box 71"/>
          <p:cNvSpPr txBox="1">
            <a:spLocks noChangeArrowheads="1"/>
          </p:cNvSpPr>
          <p:nvPr/>
        </p:nvSpPr>
        <p:spPr bwMode="auto">
          <a:xfrm>
            <a:off x="2927350" y="4217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b1</a:t>
            </a:r>
          </a:p>
        </p:txBody>
      </p:sp>
      <p:sp>
        <p:nvSpPr>
          <p:cNvPr id="94280" name="Text Box 72"/>
          <p:cNvSpPr txBox="1">
            <a:spLocks noChangeArrowheads="1"/>
          </p:cNvSpPr>
          <p:nvPr/>
        </p:nvSpPr>
        <p:spPr bwMode="auto">
          <a:xfrm>
            <a:off x="2927350" y="4691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b0</a:t>
            </a:r>
          </a:p>
        </p:txBody>
      </p:sp>
      <p:sp>
        <p:nvSpPr>
          <p:cNvPr id="94281" name="Text Box 73"/>
          <p:cNvSpPr txBox="1">
            <a:spLocks noChangeArrowheads="1"/>
          </p:cNvSpPr>
          <p:nvPr/>
        </p:nvSpPr>
        <p:spPr bwMode="auto">
          <a:xfrm>
            <a:off x="476567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2</a:t>
            </a:r>
          </a:p>
        </p:txBody>
      </p:sp>
      <p:sp>
        <p:nvSpPr>
          <p:cNvPr id="94282" name="Text Box 74"/>
          <p:cNvSpPr txBox="1">
            <a:spLocks noChangeArrowheads="1"/>
          </p:cNvSpPr>
          <p:nvPr/>
        </p:nvSpPr>
        <p:spPr bwMode="auto">
          <a:xfrm>
            <a:off x="5468938"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a3</a:t>
            </a:r>
          </a:p>
        </p:txBody>
      </p:sp>
      <p:sp>
        <p:nvSpPr>
          <p:cNvPr id="94283" name="Text Box 75"/>
          <p:cNvSpPr txBox="1">
            <a:spLocks noChangeArrowheads="1"/>
          </p:cNvSpPr>
          <p:nvPr/>
        </p:nvSpPr>
        <p:spPr bwMode="auto">
          <a:xfrm>
            <a:off x="2927350" y="24923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C</a:t>
            </a:r>
            <a:endParaRPr lang="en-US" altLang="zh-CN" sz="1600" b="0">
              <a:ea typeface="宋体" panose="02010600030101010101" pitchFamily="2" charset="-122"/>
            </a:endParaRPr>
          </a:p>
        </p:txBody>
      </p:sp>
      <p:sp>
        <p:nvSpPr>
          <p:cNvPr id="94284" name="Text Box 76"/>
          <p:cNvSpPr txBox="1">
            <a:spLocks noChangeArrowheads="1"/>
          </p:cNvSpPr>
          <p:nvPr/>
        </p:nvSpPr>
        <p:spPr bwMode="auto">
          <a:xfrm>
            <a:off x="6443663" y="34623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44</a:t>
            </a:r>
          </a:p>
        </p:txBody>
      </p:sp>
      <p:sp>
        <p:nvSpPr>
          <p:cNvPr id="94285" name="Text Box 77"/>
          <p:cNvSpPr txBox="1">
            <a:spLocks noChangeArrowheads="1"/>
          </p:cNvSpPr>
          <p:nvPr/>
        </p:nvSpPr>
        <p:spPr bwMode="auto">
          <a:xfrm>
            <a:off x="6172200" y="36496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28</a:t>
            </a:r>
          </a:p>
        </p:txBody>
      </p:sp>
      <p:sp>
        <p:nvSpPr>
          <p:cNvPr id="94286" name="Text Box 78"/>
          <p:cNvSpPr txBox="1">
            <a:spLocks noChangeArrowheads="1"/>
          </p:cNvSpPr>
          <p:nvPr/>
        </p:nvSpPr>
        <p:spPr bwMode="auto">
          <a:xfrm>
            <a:off x="6659563" y="37449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56</a:t>
            </a:r>
          </a:p>
        </p:txBody>
      </p:sp>
      <p:sp>
        <p:nvSpPr>
          <p:cNvPr id="94287" name="Text Box 79"/>
          <p:cNvSpPr txBox="1">
            <a:spLocks noChangeArrowheads="1"/>
          </p:cNvSpPr>
          <p:nvPr/>
        </p:nvSpPr>
        <p:spPr bwMode="auto">
          <a:xfrm>
            <a:off x="6443663" y="39354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40</a:t>
            </a:r>
          </a:p>
        </p:txBody>
      </p:sp>
      <p:sp>
        <p:nvSpPr>
          <p:cNvPr id="94288" name="Text Box 80"/>
          <p:cNvSpPr txBox="1">
            <a:spLocks noChangeArrowheads="1"/>
          </p:cNvSpPr>
          <p:nvPr/>
        </p:nvSpPr>
        <p:spPr bwMode="auto">
          <a:xfrm>
            <a:off x="6172200" y="4075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24</a:t>
            </a:r>
          </a:p>
        </p:txBody>
      </p:sp>
      <p:sp>
        <p:nvSpPr>
          <p:cNvPr id="94289" name="Text Box 81"/>
          <p:cNvSpPr txBox="1">
            <a:spLocks noChangeArrowheads="1"/>
          </p:cNvSpPr>
          <p:nvPr/>
        </p:nvSpPr>
        <p:spPr bwMode="auto">
          <a:xfrm>
            <a:off x="6659563" y="41703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52</a:t>
            </a:r>
          </a:p>
        </p:txBody>
      </p:sp>
      <p:sp>
        <p:nvSpPr>
          <p:cNvPr id="94290" name="Text Box 82"/>
          <p:cNvSpPr txBox="1">
            <a:spLocks noChangeArrowheads="1"/>
          </p:cNvSpPr>
          <p:nvPr/>
        </p:nvSpPr>
        <p:spPr bwMode="auto">
          <a:xfrm>
            <a:off x="6389688" y="4311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36</a:t>
            </a:r>
          </a:p>
        </p:txBody>
      </p:sp>
      <p:sp>
        <p:nvSpPr>
          <p:cNvPr id="94291" name="Text Box 83"/>
          <p:cNvSpPr txBox="1">
            <a:spLocks noChangeArrowheads="1"/>
          </p:cNvSpPr>
          <p:nvPr/>
        </p:nvSpPr>
        <p:spPr bwMode="auto">
          <a:xfrm>
            <a:off x="6172200" y="45021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20</a:t>
            </a:r>
          </a:p>
        </p:txBody>
      </p:sp>
      <p:sp>
        <p:nvSpPr>
          <p:cNvPr id="94292" name="Text Box 84"/>
          <p:cNvSpPr txBox="1">
            <a:spLocks noChangeArrowheads="1"/>
          </p:cNvSpPr>
          <p:nvPr/>
        </p:nvSpPr>
        <p:spPr bwMode="auto">
          <a:xfrm>
            <a:off x="6659563" y="32718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60</a:t>
            </a:r>
          </a:p>
        </p:txBody>
      </p:sp>
      <p:sp>
        <p:nvSpPr>
          <p:cNvPr id="94293" name="AutoShape 85"/>
          <p:cNvSpPr>
            <a:spLocks noChangeArrowheads="1"/>
          </p:cNvSpPr>
          <p:nvPr/>
        </p:nvSpPr>
        <p:spPr bwMode="auto">
          <a:xfrm>
            <a:off x="3124200" y="1600200"/>
            <a:ext cx="3733800" cy="533400"/>
          </a:xfrm>
          <a:prstGeom prst="parallelogram">
            <a:avLst>
              <a:gd name="adj" fmla="val 17500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94" name="Rectangle 86"/>
          <p:cNvSpPr>
            <a:spLocks noChangeArrowheads="1"/>
          </p:cNvSpPr>
          <p:nvPr/>
        </p:nvSpPr>
        <p:spPr bwMode="auto">
          <a:xfrm>
            <a:off x="1295400" y="4800600"/>
            <a:ext cx="2819400" cy="1752600"/>
          </a:xfrm>
          <a:prstGeom prst="rect">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295" name="Line 87"/>
          <p:cNvSpPr>
            <a:spLocks noChangeShapeType="1"/>
          </p:cNvSpPr>
          <p:nvPr/>
        </p:nvSpPr>
        <p:spPr bwMode="auto">
          <a:xfrm flipH="1">
            <a:off x="41148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96" name="Line 88"/>
          <p:cNvSpPr>
            <a:spLocks noChangeShapeType="1"/>
          </p:cNvSpPr>
          <p:nvPr/>
        </p:nvSpPr>
        <p:spPr bwMode="auto">
          <a:xfrm flipH="1">
            <a:off x="4114800" y="49530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97" name="Line 89"/>
          <p:cNvSpPr>
            <a:spLocks noChangeShapeType="1"/>
          </p:cNvSpPr>
          <p:nvPr/>
        </p:nvSpPr>
        <p:spPr bwMode="auto">
          <a:xfrm flipV="1">
            <a:off x="31242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98" name="Line 90"/>
          <p:cNvSpPr>
            <a:spLocks noChangeShapeType="1"/>
          </p:cNvSpPr>
          <p:nvPr/>
        </p:nvSpPr>
        <p:spPr bwMode="auto">
          <a:xfrm flipV="1">
            <a:off x="59436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99" name="Line 91"/>
          <p:cNvSpPr>
            <a:spLocks noChangeShapeType="1"/>
          </p:cNvSpPr>
          <p:nvPr/>
        </p:nvSpPr>
        <p:spPr bwMode="auto">
          <a:xfrm flipV="1">
            <a:off x="6781800"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0" name="Line 92"/>
          <p:cNvSpPr>
            <a:spLocks noChangeShapeType="1"/>
          </p:cNvSpPr>
          <p:nvPr/>
        </p:nvSpPr>
        <p:spPr bwMode="auto">
          <a:xfrm flipV="1">
            <a:off x="3962400" y="2133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1" name="Line 93"/>
          <p:cNvSpPr>
            <a:spLocks noChangeShapeType="1"/>
          </p:cNvSpPr>
          <p:nvPr/>
        </p:nvSpPr>
        <p:spPr bwMode="auto">
          <a:xfrm>
            <a:off x="2743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2" name="Line 94"/>
          <p:cNvSpPr>
            <a:spLocks noChangeShapeType="1"/>
          </p:cNvSpPr>
          <p:nvPr/>
        </p:nvSpPr>
        <p:spPr bwMode="auto">
          <a:xfrm>
            <a:off x="19812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3" name="Line 95"/>
          <p:cNvSpPr>
            <a:spLocks noChangeShapeType="1"/>
          </p:cNvSpPr>
          <p:nvPr/>
        </p:nvSpPr>
        <p:spPr bwMode="auto">
          <a:xfrm>
            <a:off x="3429000"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4" name="Line 96"/>
          <p:cNvSpPr>
            <a:spLocks noChangeShapeType="1"/>
          </p:cNvSpPr>
          <p:nvPr/>
        </p:nvSpPr>
        <p:spPr bwMode="auto">
          <a:xfrm>
            <a:off x="1295400" y="5715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5" name="Line 97"/>
          <p:cNvSpPr>
            <a:spLocks noChangeShapeType="1"/>
          </p:cNvSpPr>
          <p:nvPr/>
        </p:nvSpPr>
        <p:spPr bwMode="auto">
          <a:xfrm>
            <a:off x="1295400"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6" name="Line 98"/>
          <p:cNvSpPr>
            <a:spLocks noChangeShapeType="1"/>
          </p:cNvSpPr>
          <p:nvPr/>
        </p:nvSpPr>
        <p:spPr bwMode="auto">
          <a:xfrm>
            <a:off x="1295400" y="6172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07" name="Text Box 99"/>
          <p:cNvSpPr txBox="1">
            <a:spLocks noChangeArrowheads="1"/>
          </p:cNvSpPr>
          <p:nvPr/>
        </p:nvSpPr>
        <p:spPr bwMode="auto">
          <a:xfrm>
            <a:off x="2590800" y="368617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B</a:t>
            </a:r>
          </a:p>
        </p:txBody>
      </p:sp>
      <p:grpSp>
        <p:nvGrpSpPr>
          <p:cNvPr id="94308" name="Group 100"/>
          <p:cNvGrpSpPr>
            <a:grpSpLocks/>
          </p:cNvGrpSpPr>
          <p:nvPr/>
        </p:nvGrpSpPr>
        <p:grpSpPr bwMode="auto">
          <a:xfrm>
            <a:off x="762000" y="2590800"/>
            <a:ext cx="914400" cy="2514600"/>
            <a:chOff x="480" y="1584"/>
            <a:chExt cx="576" cy="1584"/>
          </a:xfrm>
        </p:grpSpPr>
        <p:sp>
          <p:nvSpPr>
            <p:cNvPr id="94408" name="AutoShape 101"/>
            <p:cNvSpPr>
              <a:spLocks noChangeArrowheads="1"/>
            </p:cNvSpPr>
            <p:nvPr/>
          </p:nvSpPr>
          <p:spPr bwMode="auto">
            <a:xfrm rot="16200000" flipH="1">
              <a:off x="-24" y="2088"/>
              <a:ext cx="1584" cy="576"/>
            </a:xfrm>
            <a:prstGeom prst="parallelogram">
              <a:avLst>
                <a:gd name="adj" fmla="val 6875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4409" name="Line 102"/>
            <p:cNvSpPr>
              <a:spLocks noChangeShapeType="1"/>
            </p:cNvSpPr>
            <p:nvPr/>
          </p:nvSpPr>
          <p:spPr bwMode="auto">
            <a:xfrm>
              <a:off x="768" y="177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410" name="Line 103"/>
            <p:cNvSpPr>
              <a:spLocks noChangeShapeType="1"/>
            </p:cNvSpPr>
            <p:nvPr/>
          </p:nvSpPr>
          <p:spPr bwMode="auto">
            <a:xfrm>
              <a:off x="624" y="18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411" name="Line 104"/>
            <p:cNvSpPr>
              <a:spLocks noChangeShapeType="1"/>
            </p:cNvSpPr>
            <p:nvPr/>
          </p:nvSpPr>
          <p:spPr bwMode="auto">
            <a:xfrm>
              <a:off x="912" y="168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412" name="Line 105"/>
            <p:cNvSpPr>
              <a:spLocks noChangeShapeType="1"/>
            </p:cNvSpPr>
            <p:nvPr/>
          </p:nvSpPr>
          <p:spPr bwMode="auto">
            <a:xfrm flipH="1">
              <a:off x="480" y="2208"/>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413" name="Line 106"/>
            <p:cNvSpPr>
              <a:spLocks noChangeShapeType="1"/>
            </p:cNvSpPr>
            <p:nvPr/>
          </p:nvSpPr>
          <p:spPr bwMode="auto">
            <a:xfrm flipH="1">
              <a:off x="480" y="19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414" name="Line 107"/>
            <p:cNvSpPr>
              <a:spLocks noChangeShapeType="1"/>
            </p:cNvSpPr>
            <p:nvPr/>
          </p:nvSpPr>
          <p:spPr bwMode="auto">
            <a:xfrm flipH="1">
              <a:off x="480" y="249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309" name="Line 108"/>
          <p:cNvSpPr>
            <a:spLocks noChangeShapeType="1"/>
          </p:cNvSpPr>
          <p:nvPr/>
        </p:nvSpPr>
        <p:spPr bwMode="auto">
          <a:xfrm>
            <a:off x="3657600"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0" name="Line 109"/>
          <p:cNvSpPr>
            <a:spLocks noChangeShapeType="1"/>
          </p:cNvSpPr>
          <p:nvPr/>
        </p:nvSpPr>
        <p:spPr bwMode="auto">
          <a:xfrm>
            <a:off x="3429000" y="1981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1" name="Freeform 110"/>
          <p:cNvSpPr>
            <a:spLocks/>
          </p:cNvSpPr>
          <p:nvPr/>
        </p:nvSpPr>
        <p:spPr bwMode="auto">
          <a:xfrm>
            <a:off x="3873500" y="1701800"/>
            <a:ext cx="2781300" cy="1588"/>
          </a:xfrm>
          <a:custGeom>
            <a:avLst/>
            <a:gdLst>
              <a:gd name="T0" fmla="*/ 0 w 1752"/>
              <a:gd name="T1" fmla="*/ 0 h 1"/>
              <a:gd name="T2" fmla="*/ 2147483647 w 1752"/>
              <a:gd name="T3" fmla="*/ 0 h 1"/>
              <a:gd name="T4" fmla="*/ 0 60000 65536"/>
              <a:gd name="T5" fmla="*/ 0 60000 65536"/>
              <a:gd name="T6" fmla="*/ 0 w 1752"/>
              <a:gd name="T7" fmla="*/ 0 h 1"/>
              <a:gd name="T8" fmla="*/ 1752 w 1752"/>
              <a:gd name="T9" fmla="*/ 1 h 1"/>
            </a:gdLst>
            <a:ahLst/>
            <a:cxnLst>
              <a:cxn ang="T4">
                <a:pos x="T0" y="T1"/>
              </a:cxn>
              <a:cxn ang="T5">
                <a:pos x="T2" y="T3"/>
              </a:cxn>
            </a:cxnLst>
            <a:rect l="T6" t="T7" r="T8" b="T9"/>
            <a:pathLst>
              <a:path w="1752" h="1">
                <a:moveTo>
                  <a:pt x="0" y="0"/>
                </a:moveTo>
                <a:lnTo>
                  <a:pt x="175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312" name="Line 111"/>
          <p:cNvSpPr>
            <a:spLocks noChangeShapeType="1"/>
          </p:cNvSpPr>
          <p:nvPr/>
        </p:nvSpPr>
        <p:spPr bwMode="auto">
          <a:xfrm flipH="1">
            <a:off x="4419600" y="1600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3" name="Line 112"/>
          <p:cNvSpPr>
            <a:spLocks noChangeShapeType="1"/>
          </p:cNvSpPr>
          <p:nvPr/>
        </p:nvSpPr>
        <p:spPr bwMode="auto">
          <a:xfrm flipH="1">
            <a:off x="37338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4" name="Line 113"/>
          <p:cNvSpPr>
            <a:spLocks noChangeShapeType="1"/>
          </p:cNvSpPr>
          <p:nvPr/>
        </p:nvSpPr>
        <p:spPr bwMode="auto">
          <a:xfrm flipH="1">
            <a:off x="5181600"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7538" name="AutoShape 114"/>
          <p:cNvSpPr>
            <a:spLocks noChangeArrowheads="1"/>
          </p:cNvSpPr>
          <p:nvPr/>
        </p:nvSpPr>
        <p:spPr bwMode="auto">
          <a:xfrm>
            <a:off x="762000" y="4648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4316" name="Line 115"/>
          <p:cNvSpPr>
            <a:spLocks noChangeShapeType="1"/>
          </p:cNvSpPr>
          <p:nvPr/>
        </p:nvSpPr>
        <p:spPr bwMode="auto">
          <a:xfrm>
            <a:off x="1676400"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7" name="Line 116"/>
          <p:cNvSpPr>
            <a:spLocks noChangeShapeType="1"/>
          </p:cNvSpPr>
          <p:nvPr/>
        </p:nvSpPr>
        <p:spPr bwMode="auto">
          <a:xfrm>
            <a:off x="1676400" y="2590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8" name="Line 117"/>
          <p:cNvSpPr>
            <a:spLocks noChangeShapeType="1"/>
          </p:cNvSpPr>
          <p:nvPr/>
        </p:nvSpPr>
        <p:spPr bwMode="auto">
          <a:xfrm>
            <a:off x="762000" y="3200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19" name="Line 118"/>
          <p:cNvSpPr>
            <a:spLocks noChangeShapeType="1"/>
          </p:cNvSpPr>
          <p:nvPr/>
        </p:nvSpPr>
        <p:spPr bwMode="auto">
          <a:xfrm>
            <a:off x="762000"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320" name="Line 119"/>
          <p:cNvSpPr>
            <a:spLocks noChangeShapeType="1"/>
          </p:cNvSpPr>
          <p:nvPr/>
        </p:nvSpPr>
        <p:spPr bwMode="auto">
          <a:xfrm flipV="1">
            <a:off x="1295400"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7544" name="AutoShape 120"/>
          <p:cNvSpPr>
            <a:spLocks noChangeArrowheads="1"/>
          </p:cNvSpPr>
          <p:nvPr/>
        </p:nvSpPr>
        <p:spPr bwMode="auto">
          <a:xfrm>
            <a:off x="914400" y="4572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45" name="AutoShape 121"/>
          <p:cNvSpPr>
            <a:spLocks noChangeArrowheads="1"/>
          </p:cNvSpPr>
          <p:nvPr/>
        </p:nvSpPr>
        <p:spPr bwMode="auto">
          <a:xfrm>
            <a:off x="762000" y="4800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46" name="AutoShape 122"/>
          <p:cNvSpPr>
            <a:spLocks noChangeArrowheads="1"/>
          </p:cNvSpPr>
          <p:nvPr/>
        </p:nvSpPr>
        <p:spPr bwMode="auto">
          <a:xfrm>
            <a:off x="914400" y="4724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47" name="AutoShape 123"/>
          <p:cNvSpPr>
            <a:spLocks noChangeArrowheads="1"/>
          </p:cNvSpPr>
          <p:nvPr/>
        </p:nvSpPr>
        <p:spPr bwMode="auto">
          <a:xfrm>
            <a:off x="36576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48" name="AutoShape 124"/>
          <p:cNvSpPr>
            <a:spLocks noChangeArrowheads="1"/>
          </p:cNvSpPr>
          <p:nvPr/>
        </p:nvSpPr>
        <p:spPr bwMode="auto">
          <a:xfrm>
            <a:off x="3352800"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49" name="AutoShape 125"/>
          <p:cNvSpPr>
            <a:spLocks noChangeArrowheads="1"/>
          </p:cNvSpPr>
          <p:nvPr/>
        </p:nvSpPr>
        <p:spPr bwMode="auto">
          <a:xfrm>
            <a:off x="1447800" y="62626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0" name="AutoShape 126"/>
          <p:cNvSpPr>
            <a:spLocks noChangeArrowheads="1"/>
          </p:cNvSpPr>
          <p:nvPr/>
        </p:nvSpPr>
        <p:spPr bwMode="auto">
          <a:xfrm>
            <a:off x="914400" y="4267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1" name="AutoShape 127"/>
          <p:cNvSpPr>
            <a:spLocks noChangeArrowheads="1"/>
          </p:cNvSpPr>
          <p:nvPr/>
        </p:nvSpPr>
        <p:spPr bwMode="auto">
          <a:xfrm>
            <a:off x="762000" y="4343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2" name="AutoShape 128"/>
          <p:cNvSpPr>
            <a:spLocks noChangeArrowheads="1"/>
          </p:cNvSpPr>
          <p:nvPr/>
        </p:nvSpPr>
        <p:spPr bwMode="auto">
          <a:xfrm>
            <a:off x="914400" y="4114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3" name="AutoShape 129"/>
          <p:cNvSpPr>
            <a:spLocks noChangeArrowheads="1"/>
          </p:cNvSpPr>
          <p:nvPr/>
        </p:nvSpPr>
        <p:spPr bwMode="auto">
          <a:xfrm>
            <a:off x="762000" y="4191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4" name="AutoShape 130"/>
          <p:cNvSpPr>
            <a:spLocks noChangeArrowheads="1"/>
          </p:cNvSpPr>
          <p:nvPr/>
        </p:nvSpPr>
        <p:spPr bwMode="auto">
          <a:xfrm>
            <a:off x="762000" y="3810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5" name="AutoShape 131"/>
          <p:cNvSpPr>
            <a:spLocks noChangeArrowheads="1"/>
          </p:cNvSpPr>
          <p:nvPr/>
        </p:nvSpPr>
        <p:spPr bwMode="auto">
          <a:xfrm>
            <a:off x="914400" y="3733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6" name="AutoShape 132"/>
          <p:cNvSpPr>
            <a:spLocks noChangeArrowheads="1"/>
          </p:cNvSpPr>
          <p:nvPr/>
        </p:nvSpPr>
        <p:spPr bwMode="auto">
          <a:xfrm>
            <a:off x="762000" y="3962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7" name="AutoShape 133"/>
          <p:cNvSpPr>
            <a:spLocks noChangeArrowheads="1"/>
          </p:cNvSpPr>
          <p:nvPr/>
        </p:nvSpPr>
        <p:spPr bwMode="auto">
          <a:xfrm>
            <a:off x="914400" y="3886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8" name="AutoShape 134"/>
          <p:cNvSpPr>
            <a:spLocks noChangeArrowheads="1"/>
          </p:cNvSpPr>
          <p:nvPr/>
        </p:nvSpPr>
        <p:spPr bwMode="auto">
          <a:xfrm>
            <a:off x="1447800" y="4876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59" name="AutoShape 135"/>
          <p:cNvSpPr>
            <a:spLocks noChangeArrowheads="1"/>
          </p:cNvSpPr>
          <p:nvPr/>
        </p:nvSpPr>
        <p:spPr bwMode="auto">
          <a:xfrm>
            <a:off x="35052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0" name="AutoShape 136"/>
          <p:cNvSpPr>
            <a:spLocks noChangeArrowheads="1"/>
          </p:cNvSpPr>
          <p:nvPr/>
        </p:nvSpPr>
        <p:spPr bwMode="auto">
          <a:xfrm>
            <a:off x="3200400"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4338" name="Rectangle 137"/>
          <p:cNvSpPr>
            <a:spLocks noGrp="1" noChangeArrowheads="1"/>
          </p:cNvSpPr>
          <p:nvPr>
            <p:ph type="title"/>
          </p:nvPr>
        </p:nvSpPr>
        <p:spPr>
          <a:xfrm>
            <a:off x="304800" y="511175"/>
            <a:ext cx="8839200" cy="533400"/>
          </a:xfrm>
          <a:noFill/>
        </p:spPr>
        <p:txBody>
          <a:bodyPr/>
          <a:lstStyle/>
          <a:p>
            <a:pPr eaLnBrk="1" hangingPunct="1"/>
            <a:r>
              <a:rPr lang="en-US" altLang="zh-CN" sz="3200" smtClean="0">
                <a:ea typeface="宋体" panose="02010600030101010101" pitchFamily="2" charset="-122"/>
              </a:rPr>
              <a:t>穆蒂威阵列聚合</a:t>
            </a:r>
          </a:p>
        </p:txBody>
      </p:sp>
      <p:sp>
        <p:nvSpPr>
          <p:cNvPr id="487562" name="AutoShape 138"/>
          <p:cNvSpPr>
            <a:spLocks noChangeArrowheads="1"/>
          </p:cNvSpPr>
          <p:nvPr/>
        </p:nvSpPr>
        <p:spPr bwMode="auto">
          <a:xfrm>
            <a:off x="1728788"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3" name="AutoShape 139"/>
          <p:cNvSpPr>
            <a:spLocks noChangeArrowheads="1"/>
          </p:cNvSpPr>
          <p:nvPr/>
        </p:nvSpPr>
        <p:spPr bwMode="auto">
          <a:xfrm>
            <a:off x="2171700"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4" name="AutoShape 140"/>
          <p:cNvSpPr>
            <a:spLocks noChangeArrowheads="1"/>
          </p:cNvSpPr>
          <p:nvPr/>
        </p:nvSpPr>
        <p:spPr bwMode="auto">
          <a:xfrm>
            <a:off x="2452688"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5" name="AutoShape 141"/>
          <p:cNvSpPr>
            <a:spLocks noChangeArrowheads="1"/>
          </p:cNvSpPr>
          <p:nvPr/>
        </p:nvSpPr>
        <p:spPr bwMode="auto">
          <a:xfrm>
            <a:off x="2928938"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6" name="AutoShape 142"/>
          <p:cNvSpPr>
            <a:spLocks noChangeArrowheads="1"/>
          </p:cNvSpPr>
          <p:nvPr/>
        </p:nvSpPr>
        <p:spPr bwMode="auto">
          <a:xfrm>
            <a:off x="3209925"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7" name="AutoShape 143"/>
          <p:cNvSpPr>
            <a:spLocks noChangeArrowheads="1"/>
          </p:cNvSpPr>
          <p:nvPr/>
        </p:nvSpPr>
        <p:spPr bwMode="auto">
          <a:xfrm>
            <a:off x="3614738"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8" name="AutoShape 144"/>
          <p:cNvSpPr>
            <a:spLocks noChangeArrowheads="1"/>
          </p:cNvSpPr>
          <p:nvPr/>
        </p:nvSpPr>
        <p:spPr bwMode="auto">
          <a:xfrm>
            <a:off x="3895725"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69" name="AutoShape 145"/>
          <p:cNvSpPr>
            <a:spLocks noChangeArrowheads="1"/>
          </p:cNvSpPr>
          <p:nvPr/>
        </p:nvSpPr>
        <p:spPr bwMode="auto">
          <a:xfrm>
            <a:off x="1466850" y="5840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0" name="AutoShape 146"/>
          <p:cNvSpPr>
            <a:spLocks noChangeArrowheads="1"/>
          </p:cNvSpPr>
          <p:nvPr/>
        </p:nvSpPr>
        <p:spPr bwMode="auto">
          <a:xfrm>
            <a:off x="1733550"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1" name="AutoShape 147"/>
          <p:cNvSpPr>
            <a:spLocks noChangeArrowheads="1"/>
          </p:cNvSpPr>
          <p:nvPr/>
        </p:nvSpPr>
        <p:spPr bwMode="auto">
          <a:xfrm>
            <a:off x="2162175"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2" name="AutoShape 148"/>
          <p:cNvSpPr>
            <a:spLocks noChangeArrowheads="1"/>
          </p:cNvSpPr>
          <p:nvPr/>
        </p:nvSpPr>
        <p:spPr bwMode="auto">
          <a:xfrm>
            <a:off x="2471738"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3" name="AutoShape 149"/>
          <p:cNvSpPr>
            <a:spLocks noChangeArrowheads="1"/>
          </p:cNvSpPr>
          <p:nvPr/>
        </p:nvSpPr>
        <p:spPr bwMode="auto">
          <a:xfrm>
            <a:off x="2947988"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4" name="AutoShape 150"/>
          <p:cNvSpPr>
            <a:spLocks noChangeArrowheads="1"/>
          </p:cNvSpPr>
          <p:nvPr/>
        </p:nvSpPr>
        <p:spPr bwMode="auto">
          <a:xfrm>
            <a:off x="3228975"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5" name="AutoShape 151"/>
          <p:cNvSpPr>
            <a:spLocks noChangeArrowheads="1"/>
          </p:cNvSpPr>
          <p:nvPr/>
        </p:nvSpPr>
        <p:spPr bwMode="auto">
          <a:xfrm>
            <a:off x="3633788"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6" name="AutoShape 152"/>
          <p:cNvSpPr>
            <a:spLocks noChangeArrowheads="1"/>
          </p:cNvSpPr>
          <p:nvPr/>
        </p:nvSpPr>
        <p:spPr bwMode="auto">
          <a:xfrm>
            <a:off x="3914775"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7" name="AutoShape 153"/>
          <p:cNvSpPr>
            <a:spLocks noChangeArrowheads="1"/>
          </p:cNvSpPr>
          <p:nvPr/>
        </p:nvSpPr>
        <p:spPr bwMode="auto">
          <a:xfrm>
            <a:off x="1438275" y="53228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8" name="AutoShape 154"/>
          <p:cNvSpPr>
            <a:spLocks noChangeArrowheads="1"/>
          </p:cNvSpPr>
          <p:nvPr/>
        </p:nvSpPr>
        <p:spPr bwMode="auto">
          <a:xfrm>
            <a:off x="1719263" y="53181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79" name="AutoShape 155"/>
          <p:cNvSpPr>
            <a:spLocks noChangeArrowheads="1"/>
          </p:cNvSpPr>
          <p:nvPr/>
        </p:nvSpPr>
        <p:spPr bwMode="auto">
          <a:xfrm>
            <a:off x="2162175"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0" name="AutoShape 156"/>
          <p:cNvSpPr>
            <a:spLocks noChangeArrowheads="1"/>
          </p:cNvSpPr>
          <p:nvPr/>
        </p:nvSpPr>
        <p:spPr bwMode="auto">
          <a:xfrm>
            <a:off x="2443163"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1" name="AutoShape 157"/>
          <p:cNvSpPr>
            <a:spLocks noChangeArrowheads="1"/>
          </p:cNvSpPr>
          <p:nvPr/>
        </p:nvSpPr>
        <p:spPr bwMode="auto">
          <a:xfrm>
            <a:off x="2919413"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2" name="AutoShape 158"/>
          <p:cNvSpPr>
            <a:spLocks noChangeArrowheads="1"/>
          </p:cNvSpPr>
          <p:nvPr/>
        </p:nvSpPr>
        <p:spPr bwMode="auto">
          <a:xfrm>
            <a:off x="3200400"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3" name="AutoShape 159"/>
          <p:cNvSpPr>
            <a:spLocks noChangeArrowheads="1"/>
          </p:cNvSpPr>
          <p:nvPr/>
        </p:nvSpPr>
        <p:spPr bwMode="auto">
          <a:xfrm>
            <a:off x="3605213"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4" name="AutoShape 160"/>
          <p:cNvSpPr>
            <a:spLocks noChangeArrowheads="1"/>
          </p:cNvSpPr>
          <p:nvPr/>
        </p:nvSpPr>
        <p:spPr bwMode="auto">
          <a:xfrm>
            <a:off x="3886200"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5" name="AutoShape 161"/>
          <p:cNvSpPr>
            <a:spLocks noChangeArrowheads="1"/>
          </p:cNvSpPr>
          <p:nvPr/>
        </p:nvSpPr>
        <p:spPr bwMode="auto">
          <a:xfrm>
            <a:off x="1014413" y="4486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6" name="AutoShape 162"/>
          <p:cNvSpPr>
            <a:spLocks noChangeArrowheads="1"/>
          </p:cNvSpPr>
          <p:nvPr/>
        </p:nvSpPr>
        <p:spPr bwMode="auto">
          <a:xfrm>
            <a:off x="1166813" y="4410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7" name="AutoShape 163"/>
          <p:cNvSpPr>
            <a:spLocks noChangeArrowheads="1"/>
          </p:cNvSpPr>
          <p:nvPr/>
        </p:nvSpPr>
        <p:spPr bwMode="auto">
          <a:xfrm>
            <a:off x="1014413" y="46386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8" name="AutoShape 164"/>
          <p:cNvSpPr>
            <a:spLocks noChangeArrowheads="1"/>
          </p:cNvSpPr>
          <p:nvPr/>
        </p:nvSpPr>
        <p:spPr bwMode="auto">
          <a:xfrm>
            <a:off x="1166813" y="4562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89" name="AutoShape 165"/>
          <p:cNvSpPr>
            <a:spLocks noChangeArrowheads="1"/>
          </p:cNvSpPr>
          <p:nvPr/>
        </p:nvSpPr>
        <p:spPr bwMode="auto">
          <a:xfrm>
            <a:off x="1166813" y="4105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0" name="AutoShape 166"/>
          <p:cNvSpPr>
            <a:spLocks noChangeArrowheads="1"/>
          </p:cNvSpPr>
          <p:nvPr/>
        </p:nvSpPr>
        <p:spPr bwMode="auto">
          <a:xfrm>
            <a:off x="1014413" y="4181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1" name="AutoShape 167"/>
          <p:cNvSpPr>
            <a:spLocks noChangeArrowheads="1"/>
          </p:cNvSpPr>
          <p:nvPr/>
        </p:nvSpPr>
        <p:spPr bwMode="auto">
          <a:xfrm>
            <a:off x="1166813" y="3952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2" name="AutoShape 168"/>
          <p:cNvSpPr>
            <a:spLocks noChangeArrowheads="1"/>
          </p:cNvSpPr>
          <p:nvPr/>
        </p:nvSpPr>
        <p:spPr bwMode="auto">
          <a:xfrm>
            <a:off x="1014413" y="4029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3" name="AutoShape 169"/>
          <p:cNvSpPr>
            <a:spLocks noChangeArrowheads="1"/>
          </p:cNvSpPr>
          <p:nvPr/>
        </p:nvSpPr>
        <p:spPr bwMode="auto">
          <a:xfrm>
            <a:off x="1014413" y="3648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4" name="AutoShape 170"/>
          <p:cNvSpPr>
            <a:spLocks noChangeArrowheads="1"/>
          </p:cNvSpPr>
          <p:nvPr/>
        </p:nvSpPr>
        <p:spPr bwMode="auto">
          <a:xfrm>
            <a:off x="1166813" y="3571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5" name="AutoShape 171"/>
          <p:cNvSpPr>
            <a:spLocks noChangeArrowheads="1"/>
          </p:cNvSpPr>
          <p:nvPr/>
        </p:nvSpPr>
        <p:spPr bwMode="auto">
          <a:xfrm>
            <a:off x="1014413" y="3800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6" name="AutoShape 172"/>
          <p:cNvSpPr>
            <a:spLocks noChangeArrowheads="1"/>
          </p:cNvSpPr>
          <p:nvPr/>
        </p:nvSpPr>
        <p:spPr bwMode="auto">
          <a:xfrm>
            <a:off x="1166813" y="3724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7" name="AutoShape 173"/>
          <p:cNvSpPr>
            <a:spLocks noChangeArrowheads="1"/>
          </p:cNvSpPr>
          <p:nvPr/>
        </p:nvSpPr>
        <p:spPr bwMode="auto">
          <a:xfrm>
            <a:off x="1014413" y="31289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8" name="AutoShape 174"/>
          <p:cNvSpPr>
            <a:spLocks noChangeArrowheads="1"/>
          </p:cNvSpPr>
          <p:nvPr/>
        </p:nvSpPr>
        <p:spPr bwMode="auto">
          <a:xfrm>
            <a:off x="1743075"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599" name="AutoShape 175"/>
          <p:cNvSpPr>
            <a:spLocks noChangeArrowheads="1"/>
          </p:cNvSpPr>
          <p:nvPr/>
        </p:nvSpPr>
        <p:spPr bwMode="auto">
          <a:xfrm>
            <a:off x="2157413"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0" name="AutoShape 176"/>
          <p:cNvSpPr>
            <a:spLocks noChangeArrowheads="1"/>
          </p:cNvSpPr>
          <p:nvPr/>
        </p:nvSpPr>
        <p:spPr bwMode="auto">
          <a:xfrm>
            <a:off x="2928938"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1" name="AutoShape 177"/>
          <p:cNvSpPr>
            <a:spLocks noChangeArrowheads="1"/>
          </p:cNvSpPr>
          <p:nvPr/>
        </p:nvSpPr>
        <p:spPr bwMode="auto">
          <a:xfrm>
            <a:off x="3600450"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2" name="AutoShape 178"/>
          <p:cNvSpPr>
            <a:spLocks noChangeArrowheads="1"/>
          </p:cNvSpPr>
          <p:nvPr/>
        </p:nvSpPr>
        <p:spPr bwMode="auto">
          <a:xfrm>
            <a:off x="752475" y="33131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3" name="AutoShape 179"/>
          <p:cNvSpPr>
            <a:spLocks noChangeArrowheads="1"/>
          </p:cNvSpPr>
          <p:nvPr/>
        </p:nvSpPr>
        <p:spPr bwMode="auto">
          <a:xfrm>
            <a:off x="904875" y="32369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4" name="AutoShape 180"/>
          <p:cNvSpPr>
            <a:spLocks noChangeArrowheads="1"/>
          </p:cNvSpPr>
          <p:nvPr/>
        </p:nvSpPr>
        <p:spPr bwMode="auto">
          <a:xfrm>
            <a:off x="752475" y="34655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5" name="AutoShape 181"/>
          <p:cNvSpPr>
            <a:spLocks noChangeArrowheads="1"/>
          </p:cNvSpPr>
          <p:nvPr/>
        </p:nvSpPr>
        <p:spPr bwMode="auto">
          <a:xfrm>
            <a:off x="904875" y="33893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6" name="AutoShape 182"/>
          <p:cNvSpPr>
            <a:spLocks noChangeArrowheads="1"/>
          </p:cNvSpPr>
          <p:nvPr/>
        </p:nvSpPr>
        <p:spPr bwMode="auto">
          <a:xfrm>
            <a:off x="4438650"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7" name="AutoShape 183"/>
          <p:cNvSpPr>
            <a:spLocks noChangeArrowheads="1"/>
          </p:cNvSpPr>
          <p:nvPr/>
        </p:nvSpPr>
        <p:spPr bwMode="auto">
          <a:xfrm>
            <a:off x="4133850"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8" name="AutoShape 184"/>
          <p:cNvSpPr>
            <a:spLocks noChangeArrowheads="1"/>
          </p:cNvSpPr>
          <p:nvPr/>
        </p:nvSpPr>
        <p:spPr bwMode="auto">
          <a:xfrm>
            <a:off x="4286250"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09" name="AutoShape 185"/>
          <p:cNvSpPr>
            <a:spLocks noChangeArrowheads="1"/>
          </p:cNvSpPr>
          <p:nvPr/>
        </p:nvSpPr>
        <p:spPr bwMode="auto">
          <a:xfrm>
            <a:off x="3981450"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0" name="AutoShape 186"/>
          <p:cNvSpPr>
            <a:spLocks noChangeArrowheads="1"/>
          </p:cNvSpPr>
          <p:nvPr/>
        </p:nvSpPr>
        <p:spPr bwMode="auto">
          <a:xfrm>
            <a:off x="509587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1" name="AutoShape 187"/>
          <p:cNvSpPr>
            <a:spLocks noChangeArrowheads="1"/>
          </p:cNvSpPr>
          <p:nvPr/>
        </p:nvSpPr>
        <p:spPr bwMode="auto">
          <a:xfrm>
            <a:off x="479107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2" name="AutoShape 188"/>
          <p:cNvSpPr>
            <a:spLocks noChangeArrowheads="1"/>
          </p:cNvSpPr>
          <p:nvPr/>
        </p:nvSpPr>
        <p:spPr bwMode="auto">
          <a:xfrm>
            <a:off x="494347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3" name="AutoShape 189"/>
          <p:cNvSpPr>
            <a:spLocks noChangeArrowheads="1"/>
          </p:cNvSpPr>
          <p:nvPr/>
        </p:nvSpPr>
        <p:spPr bwMode="auto">
          <a:xfrm>
            <a:off x="463867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4" name="AutoShape 190"/>
          <p:cNvSpPr>
            <a:spLocks noChangeArrowheads="1"/>
          </p:cNvSpPr>
          <p:nvPr/>
        </p:nvSpPr>
        <p:spPr bwMode="auto">
          <a:xfrm>
            <a:off x="5824538"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5" name="AutoShape 191"/>
          <p:cNvSpPr>
            <a:spLocks noChangeArrowheads="1"/>
          </p:cNvSpPr>
          <p:nvPr/>
        </p:nvSpPr>
        <p:spPr bwMode="auto">
          <a:xfrm>
            <a:off x="5519738"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6" name="AutoShape 192"/>
          <p:cNvSpPr>
            <a:spLocks noChangeArrowheads="1"/>
          </p:cNvSpPr>
          <p:nvPr/>
        </p:nvSpPr>
        <p:spPr bwMode="auto">
          <a:xfrm>
            <a:off x="5672138"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7" name="AutoShape 193"/>
          <p:cNvSpPr>
            <a:spLocks noChangeArrowheads="1"/>
          </p:cNvSpPr>
          <p:nvPr/>
        </p:nvSpPr>
        <p:spPr bwMode="auto">
          <a:xfrm>
            <a:off x="5367338"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8" name="AutoShape 194"/>
          <p:cNvSpPr>
            <a:spLocks noChangeArrowheads="1"/>
          </p:cNvSpPr>
          <p:nvPr/>
        </p:nvSpPr>
        <p:spPr bwMode="auto">
          <a:xfrm>
            <a:off x="3995738"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19" name="AutoShape 195"/>
          <p:cNvSpPr>
            <a:spLocks noChangeArrowheads="1"/>
          </p:cNvSpPr>
          <p:nvPr/>
        </p:nvSpPr>
        <p:spPr bwMode="auto">
          <a:xfrm>
            <a:off x="3690938"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0" name="AutoShape 196"/>
          <p:cNvSpPr>
            <a:spLocks noChangeArrowheads="1"/>
          </p:cNvSpPr>
          <p:nvPr/>
        </p:nvSpPr>
        <p:spPr bwMode="auto">
          <a:xfrm>
            <a:off x="3843338"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1" name="AutoShape 197"/>
          <p:cNvSpPr>
            <a:spLocks noChangeArrowheads="1"/>
          </p:cNvSpPr>
          <p:nvPr/>
        </p:nvSpPr>
        <p:spPr bwMode="auto">
          <a:xfrm>
            <a:off x="3538538"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2" name="AutoShape 198"/>
          <p:cNvSpPr>
            <a:spLocks noChangeArrowheads="1"/>
          </p:cNvSpPr>
          <p:nvPr/>
        </p:nvSpPr>
        <p:spPr bwMode="auto">
          <a:xfrm>
            <a:off x="4695825" y="18335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3" name="AutoShape 199"/>
          <p:cNvSpPr>
            <a:spLocks noChangeArrowheads="1"/>
          </p:cNvSpPr>
          <p:nvPr/>
        </p:nvSpPr>
        <p:spPr bwMode="auto">
          <a:xfrm>
            <a:off x="4391025" y="1819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4" name="AutoShape 200"/>
          <p:cNvSpPr>
            <a:spLocks noChangeArrowheads="1"/>
          </p:cNvSpPr>
          <p:nvPr/>
        </p:nvSpPr>
        <p:spPr bwMode="auto">
          <a:xfrm>
            <a:off x="4238625"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5" name="AutoShape 201"/>
          <p:cNvSpPr>
            <a:spLocks noChangeArrowheads="1"/>
          </p:cNvSpPr>
          <p:nvPr/>
        </p:nvSpPr>
        <p:spPr bwMode="auto">
          <a:xfrm>
            <a:off x="540543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6" name="AutoShape 202"/>
          <p:cNvSpPr>
            <a:spLocks noChangeArrowheads="1"/>
          </p:cNvSpPr>
          <p:nvPr/>
        </p:nvSpPr>
        <p:spPr bwMode="auto">
          <a:xfrm>
            <a:off x="510063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7" name="AutoShape 203"/>
          <p:cNvSpPr>
            <a:spLocks noChangeArrowheads="1"/>
          </p:cNvSpPr>
          <p:nvPr/>
        </p:nvSpPr>
        <p:spPr bwMode="auto">
          <a:xfrm>
            <a:off x="4948238"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8" name="AutoShape 204"/>
          <p:cNvSpPr>
            <a:spLocks noChangeArrowheads="1"/>
          </p:cNvSpPr>
          <p:nvPr/>
        </p:nvSpPr>
        <p:spPr bwMode="auto">
          <a:xfrm>
            <a:off x="6134100"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29" name="AutoShape 205"/>
          <p:cNvSpPr>
            <a:spLocks noChangeArrowheads="1"/>
          </p:cNvSpPr>
          <p:nvPr/>
        </p:nvSpPr>
        <p:spPr bwMode="auto">
          <a:xfrm>
            <a:off x="5829300"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7630" name="AutoShape 206"/>
          <p:cNvSpPr>
            <a:spLocks noChangeArrowheads="1"/>
          </p:cNvSpPr>
          <p:nvPr/>
        </p:nvSpPr>
        <p:spPr bwMode="auto">
          <a:xfrm>
            <a:off x="5676900"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4488" y="257175"/>
            <a:ext cx="7793037" cy="727075"/>
          </a:xfrm>
          <a:noFill/>
        </p:spPr>
        <p:txBody>
          <a:bodyPr lIns="92075" tIns="46038" rIns="92075" bIns="46038"/>
          <a:lstStyle/>
          <a:p>
            <a:pPr eaLnBrk="1" hangingPunct="1"/>
            <a:r>
              <a:rPr lang="en-US" altLang="zh-CN" smtClean="0">
                <a:ea typeface="宋体" panose="02010600030101010101" pitchFamily="2" charset="-122"/>
              </a:rPr>
              <a:t>数据仓库与操作 dbms</a:t>
            </a:r>
          </a:p>
        </p:txBody>
      </p:sp>
      <p:sp>
        <p:nvSpPr>
          <p:cNvPr id="17411" name="Rectangle 3"/>
          <p:cNvSpPr>
            <a:spLocks noGrp="1" noChangeArrowheads="1"/>
          </p:cNvSpPr>
          <p:nvPr>
            <p:ph type="body" idx="1"/>
          </p:nvPr>
        </p:nvSpPr>
        <p:spPr>
          <a:xfrm>
            <a:off x="231775" y="1298575"/>
            <a:ext cx="8912225" cy="5181600"/>
          </a:xfrm>
          <a:noFill/>
        </p:spPr>
        <p:txBody>
          <a:bodyPr lIns="92075" tIns="46038" rIns="92075" bIns="46038"/>
          <a:lstStyle/>
          <a:p>
            <a:pPr eaLnBrk="1" hangingPunct="1">
              <a:lnSpc>
                <a:spcPct val="90000"/>
              </a:lnSpc>
            </a:pPr>
            <a:r>
              <a:rPr lang="en-US" altLang="zh-CN" sz="2400" smtClean="0">
                <a:ea typeface="宋体" panose="02010600030101010101" pitchFamily="2" charset="-122"/>
              </a:rPr>
              <a:t>oltp (在线事务处理)</a:t>
            </a:r>
          </a:p>
          <a:p>
            <a:pPr lvl="1" eaLnBrk="1" hangingPunct="1">
              <a:lnSpc>
                <a:spcPct val="90000"/>
              </a:lnSpc>
            </a:pPr>
            <a:r>
              <a:rPr lang="en-US" altLang="zh-CN" sz="2400" smtClean="0">
                <a:ea typeface="宋体" panose="02010600030101010101" pitchFamily="2" charset="-122"/>
              </a:rPr>
              <a:t>传统关系 dbms 的主要任务</a:t>
            </a:r>
          </a:p>
          <a:p>
            <a:pPr lvl="1" eaLnBrk="1" hangingPunct="1">
              <a:lnSpc>
                <a:spcPct val="90000"/>
              </a:lnSpc>
            </a:pPr>
            <a:r>
              <a:rPr lang="en-US" altLang="zh-CN" sz="2400" smtClean="0">
                <a:ea typeface="宋体" panose="02010600030101010101" pitchFamily="2" charset="-122"/>
              </a:rPr>
              <a:t>日常经营: 采购、库存、银行、制造、工资单、注册、会计等。</a:t>
            </a:r>
          </a:p>
          <a:p>
            <a:pPr eaLnBrk="1" hangingPunct="1">
              <a:lnSpc>
                <a:spcPct val="90000"/>
              </a:lnSpc>
            </a:pPr>
            <a:r>
              <a:rPr lang="en-US" altLang="zh-CN" sz="2400" smtClean="0">
                <a:ea typeface="宋体" panose="02010600030101010101" pitchFamily="2" charset="-122"/>
              </a:rPr>
              <a:t>olap (在线分析处理)</a:t>
            </a:r>
          </a:p>
          <a:p>
            <a:pPr lvl="1" eaLnBrk="1" hangingPunct="1">
              <a:lnSpc>
                <a:spcPct val="90000"/>
              </a:lnSpc>
            </a:pPr>
            <a:r>
              <a:rPr lang="en-US" altLang="zh-CN" sz="2400" smtClean="0">
                <a:ea typeface="宋体" panose="02010600030101010101" pitchFamily="2" charset="-122"/>
              </a:rPr>
              <a:t>数据仓库系统的主要任务</a:t>
            </a:r>
          </a:p>
          <a:p>
            <a:pPr lvl="1" eaLnBrk="1" hangingPunct="1">
              <a:lnSpc>
                <a:spcPct val="90000"/>
              </a:lnSpc>
            </a:pPr>
            <a:r>
              <a:rPr lang="en-US" altLang="zh-CN" sz="2400" smtClean="0">
                <a:ea typeface="宋体" panose="02010600030101010101" pitchFamily="2" charset="-122"/>
              </a:rPr>
              <a:t>数据分析和决策</a:t>
            </a:r>
          </a:p>
          <a:p>
            <a:pPr eaLnBrk="1" hangingPunct="1">
              <a:lnSpc>
                <a:spcPct val="90000"/>
              </a:lnSpc>
            </a:pPr>
            <a:r>
              <a:rPr lang="en-US" altLang="zh-CN" sz="2400" smtClean="0">
                <a:ea typeface="宋体" panose="02010600030101010101" pitchFamily="2" charset="-122"/>
              </a:rPr>
              <a:t>不同的特征 (oltp vs. olap):</a:t>
            </a:r>
          </a:p>
          <a:p>
            <a:pPr lvl="1" eaLnBrk="1" hangingPunct="1">
              <a:lnSpc>
                <a:spcPct val="90000"/>
              </a:lnSpc>
            </a:pPr>
            <a:r>
              <a:rPr lang="en-US" altLang="zh-CN" sz="2400" smtClean="0">
                <a:ea typeface="宋体" panose="02010600030101010101" pitchFamily="2" charset="-122"/>
              </a:rPr>
              <a:t>以用户和系统为导向: 客户与市场</a:t>
            </a:r>
          </a:p>
          <a:p>
            <a:pPr lvl="1" eaLnBrk="1" hangingPunct="1">
              <a:lnSpc>
                <a:spcPct val="90000"/>
              </a:lnSpc>
            </a:pPr>
            <a:r>
              <a:rPr lang="en-US" altLang="zh-CN" sz="2400" smtClean="0">
                <a:ea typeface="宋体" panose="02010600030101010101" pitchFamily="2" charset="-122"/>
              </a:rPr>
              <a:t>数据内容: 当前、详细与历史、合并</a:t>
            </a:r>
          </a:p>
          <a:p>
            <a:pPr lvl="1" eaLnBrk="1" hangingPunct="1">
              <a:lnSpc>
                <a:spcPct val="90000"/>
              </a:lnSpc>
            </a:pPr>
            <a:r>
              <a:rPr lang="en-US" altLang="zh-CN" sz="2400" smtClean="0">
                <a:ea typeface="宋体" panose="02010600030101010101" pitchFamily="2" charset="-122"/>
              </a:rPr>
              <a:t>数据库设计: er + 应用 vs. 星 + 主题</a:t>
            </a:r>
          </a:p>
          <a:p>
            <a:pPr lvl="1" eaLnBrk="1" hangingPunct="1">
              <a:lnSpc>
                <a:spcPct val="90000"/>
              </a:lnSpc>
            </a:pPr>
            <a:r>
              <a:rPr lang="en-US" altLang="zh-CN" sz="2400" smtClean="0">
                <a:ea typeface="宋体" panose="02010600030101010101" pitchFamily="2" charset="-122"/>
              </a:rPr>
              <a:t>视图: 当前, 局部与进化, 集成</a:t>
            </a:r>
          </a:p>
          <a:p>
            <a:pPr lvl="1" eaLnBrk="1" hangingPunct="1">
              <a:lnSpc>
                <a:spcPct val="90000"/>
              </a:lnSpc>
            </a:pPr>
            <a:r>
              <a:rPr lang="en-US" altLang="zh-CN" sz="2400" smtClean="0">
                <a:ea typeface="宋体" panose="02010600030101010101" pitchFamily="2" charset="-122"/>
              </a:rPr>
              <a:t>访问模式: 更新与只读但复杂的查询</a:t>
            </a:r>
          </a:p>
        </p:txBody>
      </p:sp>
    </p:spTree>
  </p:cSld>
  <p:clrMapOvr>
    <a:masterClrMapping/>
  </p:clrMapOvr>
  <p:transition>
    <p:wipe dir="d"/>
  </p:transition>
  <p:timing>
    <p:tnLst>
      <p:par>
        <p:cTn id="1" dur="indefinite" restart="never" nodeType="tmRoot"/>
      </p:par>
    </p:tnLst>
  </p:timing>
</p:sld>
</file>

<file path=ppt/slides/slide9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484188"/>
            <a:ext cx="8839200" cy="533400"/>
          </a:xfrm>
        </p:spPr>
        <p:txBody>
          <a:bodyPr/>
          <a:lstStyle/>
          <a:p>
            <a:pPr eaLnBrk="1" hangingPunct="1"/>
            <a:r>
              <a:rPr lang="en-US" altLang="zh-CN" sz="3200" smtClean="0">
                <a:ea typeface="宋体" panose="02010600030101010101" pitchFamily="2" charset="-122"/>
              </a:rPr>
              <a:t>穆蒂威阵列聚合</a:t>
            </a:r>
            <a:endParaRPr lang="zh-CN" altLang="en-US" sz="3200" smtClean="0">
              <a:ea typeface="宋体" panose="02010600030101010101" pitchFamily="2" charset="-122"/>
            </a:endParaRPr>
          </a:p>
        </p:txBody>
      </p:sp>
      <p:sp>
        <p:nvSpPr>
          <p:cNvPr id="95235" name="Text Box 3"/>
          <p:cNvSpPr txBox="1">
            <a:spLocks noChangeArrowheads="1"/>
          </p:cNvSpPr>
          <p:nvPr/>
        </p:nvSpPr>
        <p:spPr bwMode="auto">
          <a:xfrm>
            <a:off x="6286500" y="6137275"/>
            <a:ext cx="226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a:ea typeface="宋体" panose="02010600030101010101" pitchFamily="2" charset="-122"/>
              </a:rPr>
              <a:t>总：</a:t>
            </a:r>
            <a:r>
              <a:rPr lang="en-US" altLang="zh-CN" i="1" u="sng">
                <a:solidFill>
                  <a:srgbClr val="000066"/>
                </a:solidFill>
                <a:ea typeface="宋体" panose="02010600030101010101" pitchFamily="2" charset="-122"/>
              </a:rPr>
              <a:t>156, 000</a:t>
            </a:r>
          </a:p>
        </p:txBody>
      </p:sp>
      <p:sp>
        <p:nvSpPr>
          <p:cNvPr id="95236" name="Text Box 4"/>
          <p:cNvSpPr txBox="1">
            <a:spLocks noChangeArrowheads="1"/>
          </p:cNvSpPr>
          <p:nvPr/>
        </p:nvSpPr>
        <p:spPr bwMode="auto">
          <a:xfrm>
            <a:off x="3608388" y="52847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a 个</a:t>
            </a:r>
            <a:endParaRPr lang="en-US" altLang="zh-CN" sz="1600" b="0">
              <a:ea typeface="宋体" panose="02010600030101010101" pitchFamily="2" charset="-122"/>
            </a:endParaRPr>
          </a:p>
        </p:txBody>
      </p:sp>
      <p:sp>
        <p:nvSpPr>
          <p:cNvPr id="95237" name="Text Box 5"/>
          <p:cNvSpPr txBox="1">
            <a:spLocks noChangeArrowheads="1"/>
          </p:cNvSpPr>
          <p:nvPr/>
        </p:nvSpPr>
        <p:spPr bwMode="auto">
          <a:xfrm>
            <a:off x="2578100" y="320357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600" b="0">
                <a:ea typeface="宋体" panose="02010600030101010101" pitchFamily="2" charset="-122"/>
              </a:rPr>
              <a:t>B</a:t>
            </a:r>
          </a:p>
        </p:txBody>
      </p:sp>
      <p:sp>
        <p:nvSpPr>
          <p:cNvPr id="95238" name="AutoShape 6"/>
          <p:cNvSpPr>
            <a:spLocks noChangeArrowheads="1"/>
          </p:cNvSpPr>
          <p:nvPr/>
        </p:nvSpPr>
        <p:spPr bwMode="auto">
          <a:xfrm>
            <a:off x="5278438" y="389572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39" name="AutoShape 7"/>
          <p:cNvSpPr>
            <a:spLocks noChangeArrowheads="1"/>
          </p:cNvSpPr>
          <p:nvPr/>
        </p:nvSpPr>
        <p:spPr bwMode="auto">
          <a:xfrm>
            <a:off x="5278438" y="3444875"/>
            <a:ext cx="849312"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0" name="AutoShape 8"/>
          <p:cNvSpPr>
            <a:spLocks noChangeArrowheads="1"/>
          </p:cNvSpPr>
          <p:nvPr/>
        </p:nvSpPr>
        <p:spPr bwMode="auto">
          <a:xfrm>
            <a:off x="5278438" y="2994025"/>
            <a:ext cx="849312"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1" name="AutoShape 9"/>
          <p:cNvSpPr>
            <a:spLocks noChangeArrowheads="1"/>
          </p:cNvSpPr>
          <p:nvPr/>
        </p:nvSpPr>
        <p:spPr bwMode="auto">
          <a:xfrm>
            <a:off x="5045075" y="40624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2" name="AutoShape 10"/>
          <p:cNvSpPr>
            <a:spLocks noChangeArrowheads="1"/>
          </p:cNvSpPr>
          <p:nvPr/>
        </p:nvSpPr>
        <p:spPr bwMode="auto">
          <a:xfrm>
            <a:off x="5045075" y="3613150"/>
            <a:ext cx="847725"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3" name="AutoShape 11"/>
          <p:cNvSpPr>
            <a:spLocks noChangeArrowheads="1"/>
          </p:cNvSpPr>
          <p:nvPr/>
        </p:nvSpPr>
        <p:spPr bwMode="auto">
          <a:xfrm>
            <a:off x="5045075" y="3163888"/>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4" name="AutoShape 12"/>
          <p:cNvSpPr>
            <a:spLocks noChangeArrowheads="1"/>
          </p:cNvSpPr>
          <p:nvPr/>
        </p:nvSpPr>
        <p:spPr bwMode="auto">
          <a:xfrm>
            <a:off x="4808538" y="4233863"/>
            <a:ext cx="849312" cy="550862"/>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5" name="AutoShape 13"/>
          <p:cNvSpPr>
            <a:spLocks noChangeArrowheads="1"/>
          </p:cNvSpPr>
          <p:nvPr/>
        </p:nvSpPr>
        <p:spPr bwMode="auto">
          <a:xfrm>
            <a:off x="4808538" y="3784600"/>
            <a:ext cx="849312" cy="550863"/>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6" name="AutoShape 14"/>
          <p:cNvSpPr>
            <a:spLocks noChangeArrowheads="1"/>
          </p:cNvSpPr>
          <p:nvPr/>
        </p:nvSpPr>
        <p:spPr bwMode="auto">
          <a:xfrm>
            <a:off x="4808538" y="3332163"/>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7" name="AutoShape 15"/>
          <p:cNvSpPr>
            <a:spLocks noChangeArrowheads="1"/>
          </p:cNvSpPr>
          <p:nvPr/>
        </p:nvSpPr>
        <p:spPr bwMode="auto">
          <a:xfrm>
            <a:off x="3162300"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8" name="AutoShape 16"/>
          <p:cNvSpPr>
            <a:spLocks noChangeArrowheads="1"/>
          </p:cNvSpPr>
          <p:nvPr/>
        </p:nvSpPr>
        <p:spPr bwMode="auto">
          <a:xfrm>
            <a:off x="2927350" y="272891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49" name="AutoShape 17"/>
          <p:cNvSpPr>
            <a:spLocks noChangeArrowheads="1"/>
          </p:cNvSpPr>
          <p:nvPr/>
        </p:nvSpPr>
        <p:spPr bwMode="auto">
          <a:xfrm>
            <a:off x="2690813" y="2898775"/>
            <a:ext cx="852487"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0" name="AutoShape 18"/>
          <p:cNvSpPr>
            <a:spLocks noChangeArrowheads="1"/>
          </p:cNvSpPr>
          <p:nvPr/>
        </p:nvSpPr>
        <p:spPr bwMode="auto">
          <a:xfrm>
            <a:off x="3867150" y="2560638"/>
            <a:ext cx="850900"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1" name="AutoShape 19"/>
          <p:cNvSpPr>
            <a:spLocks noChangeArrowheads="1"/>
          </p:cNvSpPr>
          <p:nvPr/>
        </p:nvSpPr>
        <p:spPr bwMode="auto">
          <a:xfrm>
            <a:off x="3632200" y="2728913"/>
            <a:ext cx="850900"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2" name="AutoShape 20"/>
          <p:cNvSpPr>
            <a:spLocks noChangeArrowheads="1"/>
          </p:cNvSpPr>
          <p:nvPr/>
        </p:nvSpPr>
        <p:spPr bwMode="auto">
          <a:xfrm>
            <a:off x="3397250" y="289877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3" name="AutoShape 21"/>
          <p:cNvSpPr>
            <a:spLocks noChangeArrowheads="1"/>
          </p:cNvSpPr>
          <p:nvPr/>
        </p:nvSpPr>
        <p:spPr bwMode="auto">
          <a:xfrm>
            <a:off x="4573588"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4" name="AutoShape 22"/>
          <p:cNvSpPr>
            <a:spLocks noChangeArrowheads="1"/>
          </p:cNvSpPr>
          <p:nvPr/>
        </p:nvSpPr>
        <p:spPr bwMode="auto">
          <a:xfrm>
            <a:off x="4340225" y="272891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5" name="AutoShape 23"/>
          <p:cNvSpPr>
            <a:spLocks noChangeArrowheads="1"/>
          </p:cNvSpPr>
          <p:nvPr/>
        </p:nvSpPr>
        <p:spPr bwMode="auto">
          <a:xfrm>
            <a:off x="4103688" y="2898775"/>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6" name="AutoShape 24"/>
          <p:cNvSpPr>
            <a:spLocks noChangeArrowheads="1"/>
          </p:cNvSpPr>
          <p:nvPr/>
        </p:nvSpPr>
        <p:spPr bwMode="auto">
          <a:xfrm>
            <a:off x="5280025"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7" name="AutoShape 25"/>
          <p:cNvSpPr>
            <a:spLocks noChangeArrowheads="1"/>
          </p:cNvSpPr>
          <p:nvPr/>
        </p:nvSpPr>
        <p:spPr bwMode="auto">
          <a:xfrm>
            <a:off x="5045075" y="27289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8" name="AutoShape 26"/>
          <p:cNvSpPr>
            <a:spLocks noChangeArrowheads="1"/>
          </p:cNvSpPr>
          <p:nvPr/>
        </p:nvSpPr>
        <p:spPr bwMode="auto">
          <a:xfrm>
            <a:off x="4808538" y="289877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59" name="AutoShape 27"/>
          <p:cNvSpPr>
            <a:spLocks noChangeArrowheads="1"/>
          </p:cNvSpPr>
          <p:nvPr/>
        </p:nvSpPr>
        <p:spPr bwMode="auto">
          <a:xfrm>
            <a:off x="2470150"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5260" name="AutoShape 28"/>
          <p:cNvSpPr>
            <a:spLocks noChangeArrowheads="1"/>
          </p:cNvSpPr>
          <p:nvPr/>
        </p:nvSpPr>
        <p:spPr bwMode="auto">
          <a:xfrm>
            <a:off x="2470150"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1" name="AutoShape 29"/>
          <p:cNvSpPr>
            <a:spLocks noChangeArrowheads="1"/>
          </p:cNvSpPr>
          <p:nvPr/>
        </p:nvSpPr>
        <p:spPr bwMode="auto">
          <a:xfrm>
            <a:off x="2470150"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2" name="AutoShape 30"/>
          <p:cNvSpPr>
            <a:spLocks noChangeArrowheads="1"/>
          </p:cNvSpPr>
          <p:nvPr/>
        </p:nvSpPr>
        <p:spPr bwMode="auto">
          <a:xfrm>
            <a:off x="3175000" y="4400550"/>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3" name="AutoShape 31"/>
          <p:cNvSpPr>
            <a:spLocks noChangeArrowheads="1"/>
          </p:cNvSpPr>
          <p:nvPr/>
        </p:nvSpPr>
        <p:spPr bwMode="auto">
          <a:xfrm>
            <a:off x="3175000" y="3951288"/>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4" name="AutoShape 32"/>
          <p:cNvSpPr>
            <a:spLocks noChangeArrowheads="1"/>
          </p:cNvSpPr>
          <p:nvPr/>
        </p:nvSpPr>
        <p:spPr bwMode="auto">
          <a:xfrm>
            <a:off x="3175000" y="3500438"/>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5265" name="AutoShape 33"/>
          <p:cNvSpPr>
            <a:spLocks noChangeArrowheads="1"/>
          </p:cNvSpPr>
          <p:nvPr/>
        </p:nvSpPr>
        <p:spPr bwMode="auto">
          <a:xfrm>
            <a:off x="3881438" y="4400550"/>
            <a:ext cx="849312"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6" name="AutoShape 34"/>
          <p:cNvSpPr>
            <a:spLocks noChangeArrowheads="1"/>
          </p:cNvSpPr>
          <p:nvPr/>
        </p:nvSpPr>
        <p:spPr bwMode="auto">
          <a:xfrm>
            <a:off x="3881438" y="3951288"/>
            <a:ext cx="849312"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7" name="AutoShape 35"/>
          <p:cNvSpPr>
            <a:spLocks noChangeArrowheads="1"/>
          </p:cNvSpPr>
          <p:nvPr/>
        </p:nvSpPr>
        <p:spPr bwMode="auto">
          <a:xfrm>
            <a:off x="3881438" y="3500438"/>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8" name="AutoShape 36"/>
          <p:cNvSpPr>
            <a:spLocks noChangeArrowheads="1"/>
          </p:cNvSpPr>
          <p:nvPr/>
        </p:nvSpPr>
        <p:spPr bwMode="auto">
          <a:xfrm>
            <a:off x="4587875"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69" name="AutoShape 37"/>
          <p:cNvSpPr>
            <a:spLocks noChangeArrowheads="1"/>
          </p:cNvSpPr>
          <p:nvPr/>
        </p:nvSpPr>
        <p:spPr bwMode="auto">
          <a:xfrm>
            <a:off x="4587875"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70" name="AutoShape 38"/>
          <p:cNvSpPr>
            <a:spLocks noChangeArrowheads="1"/>
          </p:cNvSpPr>
          <p:nvPr/>
        </p:nvSpPr>
        <p:spPr bwMode="auto">
          <a:xfrm>
            <a:off x="4587875"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71" name="AutoShape 39"/>
          <p:cNvSpPr>
            <a:spLocks noChangeArrowheads="1"/>
          </p:cNvSpPr>
          <p:nvPr/>
        </p:nvSpPr>
        <p:spPr bwMode="auto">
          <a:xfrm>
            <a:off x="2471738" y="3065463"/>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5272" name="AutoShape 40"/>
          <p:cNvSpPr>
            <a:spLocks noChangeArrowheads="1"/>
          </p:cNvSpPr>
          <p:nvPr/>
        </p:nvSpPr>
        <p:spPr bwMode="auto">
          <a:xfrm>
            <a:off x="3176588" y="3065463"/>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73" name="AutoShape 41"/>
          <p:cNvSpPr>
            <a:spLocks noChangeArrowheads="1"/>
          </p:cNvSpPr>
          <p:nvPr/>
        </p:nvSpPr>
        <p:spPr bwMode="auto">
          <a:xfrm>
            <a:off x="3881438" y="3065463"/>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274" name="AutoShape 42"/>
          <p:cNvSpPr>
            <a:spLocks noChangeArrowheads="1"/>
          </p:cNvSpPr>
          <p:nvPr/>
        </p:nvSpPr>
        <p:spPr bwMode="auto">
          <a:xfrm>
            <a:off x="4597400" y="3057525"/>
            <a:ext cx="849313" cy="55403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a:ea typeface="宋体" panose="02010600030101010101" pitchFamily="2" charset="-122"/>
            </a:endParaRPr>
          </a:p>
        </p:txBody>
      </p:sp>
      <p:sp>
        <p:nvSpPr>
          <p:cNvPr id="95275" name="Text Box 43"/>
          <p:cNvSpPr txBox="1">
            <a:spLocks noChangeArrowheads="1"/>
          </p:cNvSpPr>
          <p:nvPr/>
        </p:nvSpPr>
        <p:spPr bwMode="auto">
          <a:xfrm>
            <a:off x="296703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29</a:t>
            </a:r>
          </a:p>
        </p:txBody>
      </p:sp>
      <p:sp>
        <p:nvSpPr>
          <p:cNvPr id="95276" name="Text Box 44"/>
          <p:cNvSpPr txBox="1">
            <a:spLocks noChangeArrowheads="1"/>
          </p:cNvSpPr>
          <p:nvPr/>
        </p:nvSpPr>
        <p:spPr bwMode="auto">
          <a:xfrm>
            <a:off x="367665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30</a:t>
            </a:r>
          </a:p>
        </p:txBody>
      </p:sp>
      <p:sp>
        <p:nvSpPr>
          <p:cNvPr id="95277" name="Text Box 45"/>
          <p:cNvSpPr txBox="1">
            <a:spLocks noChangeArrowheads="1"/>
          </p:cNvSpPr>
          <p:nvPr/>
        </p:nvSpPr>
        <p:spPr bwMode="auto">
          <a:xfrm>
            <a:off x="4384675"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31</a:t>
            </a:r>
          </a:p>
        </p:txBody>
      </p:sp>
      <p:sp>
        <p:nvSpPr>
          <p:cNvPr id="95278" name="Text Box 46"/>
          <p:cNvSpPr txBox="1">
            <a:spLocks noChangeArrowheads="1"/>
          </p:cNvSpPr>
          <p:nvPr/>
        </p:nvSpPr>
        <p:spPr bwMode="auto">
          <a:xfrm>
            <a:off x="509428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32</a:t>
            </a:r>
          </a:p>
        </p:txBody>
      </p:sp>
      <p:sp>
        <p:nvSpPr>
          <p:cNvPr id="95279" name="Text Box 47"/>
          <p:cNvSpPr txBox="1">
            <a:spLocks noChangeArrowheads="1"/>
          </p:cNvSpPr>
          <p:nvPr/>
        </p:nvSpPr>
        <p:spPr bwMode="auto">
          <a:xfrm>
            <a:off x="2755900"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a:t>
            </a:r>
          </a:p>
        </p:txBody>
      </p:sp>
      <p:sp>
        <p:nvSpPr>
          <p:cNvPr id="95280" name="Text Box 48"/>
          <p:cNvSpPr txBox="1">
            <a:spLocks noChangeArrowheads="1"/>
          </p:cNvSpPr>
          <p:nvPr/>
        </p:nvSpPr>
        <p:spPr bwMode="auto">
          <a:xfrm>
            <a:off x="3463925"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a:t>
            </a:r>
          </a:p>
        </p:txBody>
      </p:sp>
      <p:sp>
        <p:nvSpPr>
          <p:cNvPr id="95281" name="Text Box 49"/>
          <p:cNvSpPr txBox="1">
            <a:spLocks noChangeArrowheads="1"/>
          </p:cNvSpPr>
          <p:nvPr/>
        </p:nvSpPr>
        <p:spPr bwMode="auto">
          <a:xfrm>
            <a:off x="4243388"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3个</a:t>
            </a:r>
          </a:p>
        </p:txBody>
      </p:sp>
      <p:sp>
        <p:nvSpPr>
          <p:cNvPr id="95282" name="Text Box 50"/>
          <p:cNvSpPr txBox="1">
            <a:spLocks noChangeArrowheads="1"/>
          </p:cNvSpPr>
          <p:nvPr/>
        </p:nvSpPr>
        <p:spPr bwMode="auto">
          <a:xfrm>
            <a:off x="4881563"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4个</a:t>
            </a:r>
          </a:p>
        </p:txBody>
      </p:sp>
      <p:sp>
        <p:nvSpPr>
          <p:cNvPr id="95283" name="Text Box 51"/>
          <p:cNvSpPr txBox="1">
            <a:spLocks noChangeArrowheads="1"/>
          </p:cNvSpPr>
          <p:nvPr/>
        </p:nvSpPr>
        <p:spPr bwMode="auto">
          <a:xfrm>
            <a:off x="2755900" y="42084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a:t>
            </a:r>
          </a:p>
        </p:txBody>
      </p:sp>
      <p:sp>
        <p:nvSpPr>
          <p:cNvPr id="95284" name="Text Box 52"/>
          <p:cNvSpPr txBox="1">
            <a:spLocks noChangeArrowheads="1"/>
          </p:cNvSpPr>
          <p:nvPr/>
        </p:nvSpPr>
        <p:spPr bwMode="auto">
          <a:xfrm>
            <a:off x="2755900" y="37703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9</a:t>
            </a:r>
          </a:p>
        </p:txBody>
      </p:sp>
      <p:sp>
        <p:nvSpPr>
          <p:cNvPr id="95285" name="Text Box 53"/>
          <p:cNvSpPr txBox="1">
            <a:spLocks noChangeArrowheads="1"/>
          </p:cNvSpPr>
          <p:nvPr/>
        </p:nvSpPr>
        <p:spPr bwMode="auto">
          <a:xfrm>
            <a:off x="2755900"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13</a:t>
            </a:r>
          </a:p>
        </p:txBody>
      </p:sp>
      <p:sp>
        <p:nvSpPr>
          <p:cNvPr id="95286" name="Text Box 54"/>
          <p:cNvSpPr txBox="1">
            <a:spLocks noChangeArrowheads="1"/>
          </p:cNvSpPr>
          <p:nvPr/>
        </p:nvSpPr>
        <p:spPr bwMode="auto">
          <a:xfrm>
            <a:off x="3463925"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14</a:t>
            </a:r>
          </a:p>
        </p:txBody>
      </p:sp>
      <p:sp>
        <p:nvSpPr>
          <p:cNvPr id="95287" name="Text Box 55"/>
          <p:cNvSpPr txBox="1">
            <a:spLocks noChangeArrowheads="1"/>
          </p:cNvSpPr>
          <p:nvPr/>
        </p:nvSpPr>
        <p:spPr bwMode="auto">
          <a:xfrm>
            <a:off x="4173538"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15</a:t>
            </a:r>
          </a:p>
        </p:txBody>
      </p:sp>
      <p:sp>
        <p:nvSpPr>
          <p:cNvPr id="95288" name="Text Box 56"/>
          <p:cNvSpPr txBox="1">
            <a:spLocks noChangeArrowheads="1"/>
          </p:cNvSpPr>
          <p:nvPr/>
        </p:nvSpPr>
        <p:spPr bwMode="auto">
          <a:xfrm>
            <a:off x="4881563"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16</a:t>
            </a:r>
          </a:p>
        </p:txBody>
      </p:sp>
      <p:sp>
        <p:nvSpPr>
          <p:cNvPr id="95289" name="Text Box 57"/>
          <p:cNvSpPr txBox="1">
            <a:spLocks noChangeArrowheads="1"/>
          </p:cNvSpPr>
          <p:nvPr/>
        </p:nvSpPr>
        <p:spPr bwMode="auto">
          <a:xfrm>
            <a:off x="558958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64</a:t>
            </a:r>
          </a:p>
        </p:txBody>
      </p:sp>
      <p:sp>
        <p:nvSpPr>
          <p:cNvPr id="95290" name="Text Box 58"/>
          <p:cNvSpPr txBox="1">
            <a:spLocks noChangeArrowheads="1"/>
          </p:cNvSpPr>
          <p:nvPr/>
        </p:nvSpPr>
        <p:spPr bwMode="auto">
          <a:xfrm>
            <a:off x="4881563"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63</a:t>
            </a:r>
          </a:p>
        </p:txBody>
      </p:sp>
      <p:sp>
        <p:nvSpPr>
          <p:cNvPr id="95291" name="Text Box 59"/>
          <p:cNvSpPr txBox="1">
            <a:spLocks noChangeArrowheads="1"/>
          </p:cNvSpPr>
          <p:nvPr/>
        </p:nvSpPr>
        <p:spPr bwMode="auto">
          <a:xfrm>
            <a:off x="417353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62</a:t>
            </a:r>
          </a:p>
        </p:txBody>
      </p:sp>
      <p:sp>
        <p:nvSpPr>
          <p:cNvPr id="95292" name="Text Box 60"/>
          <p:cNvSpPr txBox="1">
            <a:spLocks noChangeArrowheads="1"/>
          </p:cNvSpPr>
          <p:nvPr/>
        </p:nvSpPr>
        <p:spPr bwMode="auto">
          <a:xfrm>
            <a:off x="3463925"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61</a:t>
            </a:r>
          </a:p>
        </p:txBody>
      </p:sp>
      <p:sp>
        <p:nvSpPr>
          <p:cNvPr id="95293" name="Text Box 61"/>
          <p:cNvSpPr txBox="1">
            <a:spLocks noChangeArrowheads="1"/>
          </p:cNvSpPr>
          <p:nvPr/>
        </p:nvSpPr>
        <p:spPr bwMode="auto">
          <a:xfrm>
            <a:off x="537686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48</a:t>
            </a:r>
          </a:p>
        </p:txBody>
      </p:sp>
      <p:sp>
        <p:nvSpPr>
          <p:cNvPr id="95294" name="Text Box 62"/>
          <p:cNvSpPr txBox="1">
            <a:spLocks noChangeArrowheads="1"/>
          </p:cNvSpPr>
          <p:nvPr/>
        </p:nvSpPr>
        <p:spPr bwMode="auto">
          <a:xfrm>
            <a:off x="4668838"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47</a:t>
            </a:r>
          </a:p>
        </p:txBody>
      </p:sp>
      <p:sp>
        <p:nvSpPr>
          <p:cNvPr id="95295" name="Text Box 63"/>
          <p:cNvSpPr txBox="1">
            <a:spLocks noChangeArrowheads="1"/>
          </p:cNvSpPr>
          <p:nvPr/>
        </p:nvSpPr>
        <p:spPr bwMode="auto">
          <a:xfrm>
            <a:off x="396081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46</a:t>
            </a:r>
          </a:p>
        </p:txBody>
      </p:sp>
      <p:sp>
        <p:nvSpPr>
          <p:cNvPr id="95296" name="Text Box 64"/>
          <p:cNvSpPr txBox="1">
            <a:spLocks noChangeArrowheads="1"/>
          </p:cNvSpPr>
          <p:nvPr/>
        </p:nvSpPr>
        <p:spPr bwMode="auto">
          <a:xfrm>
            <a:off x="3251200"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45</a:t>
            </a:r>
          </a:p>
        </p:txBody>
      </p:sp>
      <p:sp>
        <p:nvSpPr>
          <p:cNvPr id="95297" name="Text Box 65"/>
          <p:cNvSpPr txBox="1">
            <a:spLocks noChangeArrowheads="1"/>
          </p:cNvSpPr>
          <p:nvPr/>
        </p:nvSpPr>
        <p:spPr bwMode="auto">
          <a:xfrm>
            <a:off x="3390900"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1</a:t>
            </a:r>
          </a:p>
        </p:txBody>
      </p:sp>
      <p:sp>
        <p:nvSpPr>
          <p:cNvPr id="95298" name="Text Box 66"/>
          <p:cNvSpPr txBox="1">
            <a:spLocks noChangeArrowheads="1"/>
          </p:cNvSpPr>
          <p:nvPr/>
        </p:nvSpPr>
        <p:spPr bwMode="auto">
          <a:xfrm>
            <a:off x="274161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a0, 我的工作</a:t>
            </a:r>
          </a:p>
        </p:txBody>
      </p:sp>
      <p:sp>
        <p:nvSpPr>
          <p:cNvPr id="95299" name="Text Box 67"/>
          <p:cNvSpPr txBox="1">
            <a:spLocks noChangeArrowheads="1"/>
          </p:cNvSpPr>
          <p:nvPr/>
        </p:nvSpPr>
        <p:spPr bwMode="auto">
          <a:xfrm>
            <a:off x="3065463" y="2514600"/>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c3</a:t>
            </a:r>
          </a:p>
        </p:txBody>
      </p:sp>
      <p:sp>
        <p:nvSpPr>
          <p:cNvPr id="95300" name="Text Box 68"/>
          <p:cNvSpPr txBox="1">
            <a:spLocks noChangeArrowheads="1"/>
          </p:cNvSpPr>
          <p:nvPr/>
        </p:nvSpPr>
        <p:spPr bwMode="auto">
          <a:xfrm>
            <a:off x="2795588" y="2657475"/>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c2</a:t>
            </a:r>
          </a:p>
        </p:txBody>
      </p:sp>
      <p:sp>
        <p:nvSpPr>
          <p:cNvPr id="95301" name="Text Box 69"/>
          <p:cNvSpPr txBox="1">
            <a:spLocks noChangeArrowheads="1"/>
          </p:cNvSpPr>
          <p:nvPr/>
        </p:nvSpPr>
        <p:spPr bwMode="auto">
          <a:xfrm>
            <a:off x="2578100" y="2846388"/>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c1</a:t>
            </a:r>
          </a:p>
        </p:txBody>
      </p:sp>
      <p:sp>
        <p:nvSpPr>
          <p:cNvPr id="95302" name="Text Box 70"/>
          <p:cNvSpPr txBox="1">
            <a:spLocks noChangeArrowheads="1"/>
          </p:cNvSpPr>
          <p:nvPr/>
        </p:nvSpPr>
        <p:spPr bwMode="auto">
          <a:xfrm>
            <a:off x="2363788" y="2989263"/>
            <a:ext cx="242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 0</a:t>
            </a:r>
          </a:p>
        </p:txBody>
      </p:sp>
      <p:sp>
        <p:nvSpPr>
          <p:cNvPr id="95303" name="Text Box 71"/>
          <p:cNvSpPr txBox="1">
            <a:spLocks noChangeArrowheads="1"/>
          </p:cNvSpPr>
          <p:nvPr/>
        </p:nvSpPr>
        <p:spPr bwMode="auto">
          <a:xfrm>
            <a:off x="2255838" y="33670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b3</a:t>
            </a:r>
          </a:p>
        </p:txBody>
      </p:sp>
      <p:sp>
        <p:nvSpPr>
          <p:cNvPr id="95304" name="Text Box 72"/>
          <p:cNvSpPr txBox="1">
            <a:spLocks noChangeArrowheads="1"/>
          </p:cNvSpPr>
          <p:nvPr/>
        </p:nvSpPr>
        <p:spPr bwMode="auto">
          <a:xfrm>
            <a:off x="2255838" y="3792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b2</a:t>
            </a:r>
          </a:p>
        </p:txBody>
      </p:sp>
      <p:sp>
        <p:nvSpPr>
          <p:cNvPr id="95305" name="Text Box 73"/>
          <p:cNvSpPr txBox="1">
            <a:spLocks noChangeArrowheads="1"/>
          </p:cNvSpPr>
          <p:nvPr/>
        </p:nvSpPr>
        <p:spPr bwMode="auto">
          <a:xfrm>
            <a:off x="2255838" y="4217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b1</a:t>
            </a:r>
          </a:p>
        </p:txBody>
      </p:sp>
      <p:sp>
        <p:nvSpPr>
          <p:cNvPr id="95306" name="Text Box 74"/>
          <p:cNvSpPr txBox="1">
            <a:spLocks noChangeArrowheads="1"/>
          </p:cNvSpPr>
          <p:nvPr/>
        </p:nvSpPr>
        <p:spPr bwMode="auto">
          <a:xfrm>
            <a:off x="2255838" y="4691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b0</a:t>
            </a:r>
          </a:p>
        </p:txBody>
      </p:sp>
      <p:sp>
        <p:nvSpPr>
          <p:cNvPr id="95307" name="Text Box 75"/>
          <p:cNvSpPr txBox="1">
            <a:spLocks noChangeArrowheads="1"/>
          </p:cNvSpPr>
          <p:nvPr/>
        </p:nvSpPr>
        <p:spPr bwMode="auto">
          <a:xfrm>
            <a:off x="409416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2</a:t>
            </a:r>
          </a:p>
        </p:txBody>
      </p:sp>
      <p:sp>
        <p:nvSpPr>
          <p:cNvPr id="95308" name="Text Box 76"/>
          <p:cNvSpPr txBox="1">
            <a:spLocks noChangeArrowheads="1"/>
          </p:cNvSpPr>
          <p:nvPr/>
        </p:nvSpPr>
        <p:spPr bwMode="auto">
          <a:xfrm>
            <a:off x="479742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a3</a:t>
            </a:r>
          </a:p>
        </p:txBody>
      </p:sp>
      <p:sp>
        <p:nvSpPr>
          <p:cNvPr id="95309" name="Text Box 77"/>
          <p:cNvSpPr txBox="1">
            <a:spLocks noChangeArrowheads="1"/>
          </p:cNvSpPr>
          <p:nvPr/>
        </p:nvSpPr>
        <p:spPr bwMode="auto">
          <a:xfrm>
            <a:off x="2255838" y="24923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C</a:t>
            </a:r>
            <a:endParaRPr lang="en-US" altLang="zh-CN" sz="1600" b="0">
              <a:ea typeface="宋体" panose="02010600030101010101" pitchFamily="2" charset="-122"/>
            </a:endParaRPr>
          </a:p>
        </p:txBody>
      </p:sp>
      <p:sp>
        <p:nvSpPr>
          <p:cNvPr id="95310" name="Text Box 78"/>
          <p:cNvSpPr txBox="1">
            <a:spLocks noChangeArrowheads="1"/>
          </p:cNvSpPr>
          <p:nvPr/>
        </p:nvSpPr>
        <p:spPr bwMode="auto">
          <a:xfrm>
            <a:off x="5772150" y="34623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44</a:t>
            </a:r>
          </a:p>
        </p:txBody>
      </p:sp>
      <p:sp>
        <p:nvSpPr>
          <p:cNvPr id="95311" name="Text Box 79"/>
          <p:cNvSpPr txBox="1">
            <a:spLocks noChangeArrowheads="1"/>
          </p:cNvSpPr>
          <p:nvPr/>
        </p:nvSpPr>
        <p:spPr bwMode="auto">
          <a:xfrm>
            <a:off x="5500688" y="36496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28</a:t>
            </a:r>
          </a:p>
        </p:txBody>
      </p:sp>
      <p:sp>
        <p:nvSpPr>
          <p:cNvPr id="95312" name="Text Box 80"/>
          <p:cNvSpPr txBox="1">
            <a:spLocks noChangeArrowheads="1"/>
          </p:cNvSpPr>
          <p:nvPr/>
        </p:nvSpPr>
        <p:spPr bwMode="auto">
          <a:xfrm>
            <a:off x="5988050" y="37449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56</a:t>
            </a:r>
          </a:p>
        </p:txBody>
      </p:sp>
      <p:sp>
        <p:nvSpPr>
          <p:cNvPr id="95313" name="Text Box 81"/>
          <p:cNvSpPr txBox="1">
            <a:spLocks noChangeArrowheads="1"/>
          </p:cNvSpPr>
          <p:nvPr/>
        </p:nvSpPr>
        <p:spPr bwMode="auto">
          <a:xfrm>
            <a:off x="5772150" y="39354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40</a:t>
            </a:r>
          </a:p>
        </p:txBody>
      </p:sp>
      <p:sp>
        <p:nvSpPr>
          <p:cNvPr id="95314" name="Text Box 82"/>
          <p:cNvSpPr txBox="1">
            <a:spLocks noChangeArrowheads="1"/>
          </p:cNvSpPr>
          <p:nvPr/>
        </p:nvSpPr>
        <p:spPr bwMode="auto">
          <a:xfrm>
            <a:off x="5500688" y="4075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24</a:t>
            </a:r>
          </a:p>
        </p:txBody>
      </p:sp>
      <p:sp>
        <p:nvSpPr>
          <p:cNvPr id="95315" name="Text Box 83"/>
          <p:cNvSpPr txBox="1">
            <a:spLocks noChangeArrowheads="1"/>
          </p:cNvSpPr>
          <p:nvPr/>
        </p:nvSpPr>
        <p:spPr bwMode="auto">
          <a:xfrm>
            <a:off x="5988050" y="41703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52</a:t>
            </a:r>
          </a:p>
        </p:txBody>
      </p:sp>
      <p:sp>
        <p:nvSpPr>
          <p:cNvPr id="95316" name="Text Box 84"/>
          <p:cNvSpPr txBox="1">
            <a:spLocks noChangeArrowheads="1"/>
          </p:cNvSpPr>
          <p:nvPr/>
        </p:nvSpPr>
        <p:spPr bwMode="auto">
          <a:xfrm>
            <a:off x="5718175" y="4311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36</a:t>
            </a:r>
          </a:p>
        </p:txBody>
      </p:sp>
      <p:sp>
        <p:nvSpPr>
          <p:cNvPr id="95317" name="Text Box 85"/>
          <p:cNvSpPr txBox="1">
            <a:spLocks noChangeArrowheads="1"/>
          </p:cNvSpPr>
          <p:nvPr/>
        </p:nvSpPr>
        <p:spPr bwMode="auto">
          <a:xfrm>
            <a:off x="5500688" y="45021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20</a:t>
            </a:r>
          </a:p>
        </p:txBody>
      </p:sp>
      <p:sp>
        <p:nvSpPr>
          <p:cNvPr id="95318" name="Text Box 86"/>
          <p:cNvSpPr txBox="1">
            <a:spLocks noChangeArrowheads="1"/>
          </p:cNvSpPr>
          <p:nvPr/>
        </p:nvSpPr>
        <p:spPr bwMode="auto">
          <a:xfrm>
            <a:off x="5988050" y="32718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60</a:t>
            </a:r>
          </a:p>
        </p:txBody>
      </p:sp>
      <p:sp>
        <p:nvSpPr>
          <p:cNvPr id="95319" name="AutoShape 87"/>
          <p:cNvSpPr>
            <a:spLocks noChangeArrowheads="1"/>
          </p:cNvSpPr>
          <p:nvPr/>
        </p:nvSpPr>
        <p:spPr bwMode="auto">
          <a:xfrm>
            <a:off x="2452688" y="1600200"/>
            <a:ext cx="3733800" cy="533400"/>
          </a:xfrm>
          <a:prstGeom prst="parallelogram">
            <a:avLst>
              <a:gd name="adj" fmla="val 17500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320" name="Rectangle 88"/>
          <p:cNvSpPr>
            <a:spLocks noChangeArrowheads="1"/>
          </p:cNvSpPr>
          <p:nvPr/>
        </p:nvSpPr>
        <p:spPr bwMode="auto">
          <a:xfrm>
            <a:off x="623888" y="4800600"/>
            <a:ext cx="2819400" cy="1752600"/>
          </a:xfrm>
          <a:prstGeom prst="rect">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321" name="Line 89"/>
          <p:cNvSpPr>
            <a:spLocks noChangeShapeType="1"/>
          </p:cNvSpPr>
          <p:nvPr/>
        </p:nvSpPr>
        <p:spPr bwMode="auto">
          <a:xfrm flipH="1">
            <a:off x="3443288"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2" name="Line 90"/>
          <p:cNvSpPr>
            <a:spLocks noChangeShapeType="1"/>
          </p:cNvSpPr>
          <p:nvPr/>
        </p:nvSpPr>
        <p:spPr bwMode="auto">
          <a:xfrm flipH="1">
            <a:off x="3443288" y="49530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3" name="Line 91"/>
          <p:cNvSpPr>
            <a:spLocks noChangeShapeType="1"/>
          </p:cNvSpPr>
          <p:nvPr/>
        </p:nvSpPr>
        <p:spPr bwMode="auto">
          <a:xfrm flipV="1">
            <a:off x="2452688"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4" name="Line 92"/>
          <p:cNvSpPr>
            <a:spLocks noChangeShapeType="1"/>
          </p:cNvSpPr>
          <p:nvPr/>
        </p:nvSpPr>
        <p:spPr bwMode="auto">
          <a:xfrm flipV="1">
            <a:off x="5272088"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5" name="Line 93"/>
          <p:cNvSpPr>
            <a:spLocks noChangeShapeType="1"/>
          </p:cNvSpPr>
          <p:nvPr/>
        </p:nvSpPr>
        <p:spPr bwMode="auto">
          <a:xfrm flipV="1">
            <a:off x="6110288"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6" name="Line 94"/>
          <p:cNvSpPr>
            <a:spLocks noChangeShapeType="1"/>
          </p:cNvSpPr>
          <p:nvPr/>
        </p:nvSpPr>
        <p:spPr bwMode="auto">
          <a:xfrm flipV="1">
            <a:off x="3290888" y="2133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7" name="Line 95"/>
          <p:cNvSpPr>
            <a:spLocks noChangeShapeType="1"/>
          </p:cNvSpPr>
          <p:nvPr/>
        </p:nvSpPr>
        <p:spPr bwMode="auto">
          <a:xfrm>
            <a:off x="20716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8" name="Line 96"/>
          <p:cNvSpPr>
            <a:spLocks noChangeShapeType="1"/>
          </p:cNvSpPr>
          <p:nvPr/>
        </p:nvSpPr>
        <p:spPr bwMode="auto">
          <a:xfrm>
            <a:off x="13096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9" name="Line 97"/>
          <p:cNvSpPr>
            <a:spLocks noChangeShapeType="1"/>
          </p:cNvSpPr>
          <p:nvPr/>
        </p:nvSpPr>
        <p:spPr bwMode="auto">
          <a:xfrm>
            <a:off x="27574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0" name="Line 98"/>
          <p:cNvSpPr>
            <a:spLocks noChangeShapeType="1"/>
          </p:cNvSpPr>
          <p:nvPr/>
        </p:nvSpPr>
        <p:spPr bwMode="auto">
          <a:xfrm>
            <a:off x="623888" y="5715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1" name="Line 99"/>
          <p:cNvSpPr>
            <a:spLocks noChangeShapeType="1"/>
          </p:cNvSpPr>
          <p:nvPr/>
        </p:nvSpPr>
        <p:spPr bwMode="auto">
          <a:xfrm>
            <a:off x="623888"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2" name="Line 100"/>
          <p:cNvSpPr>
            <a:spLocks noChangeShapeType="1"/>
          </p:cNvSpPr>
          <p:nvPr/>
        </p:nvSpPr>
        <p:spPr bwMode="auto">
          <a:xfrm>
            <a:off x="623888" y="6172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3" name="Text Box 101"/>
          <p:cNvSpPr txBox="1">
            <a:spLocks noChangeArrowheads="1"/>
          </p:cNvSpPr>
          <p:nvPr/>
        </p:nvSpPr>
        <p:spPr bwMode="auto">
          <a:xfrm>
            <a:off x="1919288" y="3686175"/>
            <a:ext cx="16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B</a:t>
            </a:r>
          </a:p>
        </p:txBody>
      </p:sp>
      <p:grpSp>
        <p:nvGrpSpPr>
          <p:cNvPr id="95334" name="Group 102"/>
          <p:cNvGrpSpPr>
            <a:grpSpLocks/>
          </p:cNvGrpSpPr>
          <p:nvPr/>
        </p:nvGrpSpPr>
        <p:grpSpPr bwMode="auto">
          <a:xfrm>
            <a:off x="90488" y="2590800"/>
            <a:ext cx="914400" cy="2514600"/>
            <a:chOff x="480" y="1584"/>
            <a:chExt cx="576" cy="1584"/>
          </a:xfrm>
        </p:grpSpPr>
        <p:sp>
          <p:nvSpPr>
            <p:cNvPr id="95438" name="AutoShape 103"/>
            <p:cNvSpPr>
              <a:spLocks noChangeArrowheads="1"/>
            </p:cNvSpPr>
            <p:nvPr/>
          </p:nvSpPr>
          <p:spPr bwMode="auto">
            <a:xfrm rot="16200000" flipH="1">
              <a:off x="-24" y="2088"/>
              <a:ext cx="1584" cy="576"/>
            </a:xfrm>
            <a:prstGeom prst="parallelogram">
              <a:avLst>
                <a:gd name="adj" fmla="val 6875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5439" name="Line 104"/>
            <p:cNvSpPr>
              <a:spLocks noChangeShapeType="1"/>
            </p:cNvSpPr>
            <p:nvPr/>
          </p:nvSpPr>
          <p:spPr bwMode="auto">
            <a:xfrm>
              <a:off x="768" y="177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40" name="Line 105"/>
            <p:cNvSpPr>
              <a:spLocks noChangeShapeType="1"/>
            </p:cNvSpPr>
            <p:nvPr/>
          </p:nvSpPr>
          <p:spPr bwMode="auto">
            <a:xfrm>
              <a:off x="624" y="18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41" name="Line 106"/>
            <p:cNvSpPr>
              <a:spLocks noChangeShapeType="1"/>
            </p:cNvSpPr>
            <p:nvPr/>
          </p:nvSpPr>
          <p:spPr bwMode="auto">
            <a:xfrm>
              <a:off x="912" y="168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42" name="Line 107"/>
            <p:cNvSpPr>
              <a:spLocks noChangeShapeType="1"/>
            </p:cNvSpPr>
            <p:nvPr/>
          </p:nvSpPr>
          <p:spPr bwMode="auto">
            <a:xfrm flipH="1">
              <a:off x="480" y="2208"/>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43" name="Line 108"/>
            <p:cNvSpPr>
              <a:spLocks noChangeShapeType="1"/>
            </p:cNvSpPr>
            <p:nvPr/>
          </p:nvSpPr>
          <p:spPr bwMode="auto">
            <a:xfrm flipH="1">
              <a:off x="480" y="19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44" name="Line 109"/>
            <p:cNvSpPr>
              <a:spLocks noChangeShapeType="1"/>
            </p:cNvSpPr>
            <p:nvPr/>
          </p:nvSpPr>
          <p:spPr bwMode="auto">
            <a:xfrm flipH="1">
              <a:off x="480" y="249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335" name="Line 110"/>
          <p:cNvSpPr>
            <a:spLocks noChangeShapeType="1"/>
          </p:cNvSpPr>
          <p:nvPr/>
        </p:nvSpPr>
        <p:spPr bwMode="auto">
          <a:xfrm>
            <a:off x="2986088"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6" name="Line 111"/>
          <p:cNvSpPr>
            <a:spLocks noChangeShapeType="1"/>
          </p:cNvSpPr>
          <p:nvPr/>
        </p:nvSpPr>
        <p:spPr bwMode="auto">
          <a:xfrm>
            <a:off x="2757488" y="1981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7" name="Freeform 112"/>
          <p:cNvSpPr>
            <a:spLocks/>
          </p:cNvSpPr>
          <p:nvPr/>
        </p:nvSpPr>
        <p:spPr bwMode="auto">
          <a:xfrm>
            <a:off x="3201988" y="1701800"/>
            <a:ext cx="2781300" cy="1588"/>
          </a:xfrm>
          <a:custGeom>
            <a:avLst/>
            <a:gdLst>
              <a:gd name="T0" fmla="*/ 0 w 1752"/>
              <a:gd name="T1" fmla="*/ 0 h 1"/>
              <a:gd name="T2" fmla="*/ 2147483647 w 1752"/>
              <a:gd name="T3" fmla="*/ 0 h 1"/>
              <a:gd name="T4" fmla="*/ 0 60000 65536"/>
              <a:gd name="T5" fmla="*/ 0 60000 65536"/>
              <a:gd name="T6" fmla="*/ 0 w 1752"/>
              <a:gd name="T7" fmla="*/ 0 h 1"/>
              <a:gd name="T8" fmla="*/ 1752 w 1752"/>
              <a:gd name="T9" fmla="*/ 1 h 1"/>
            </a:gdLst>
            <a:ahLst/>
            <a:cxnLst>
              <a:cxn ang="T4">
                <a:pos x="T0" y="T1"/>
              </a:cxn>
              <a:cxn ang="T5">
                <a:pos x="T2" y="T3"/>
              </a:cxn>
            </a:cxnLst>
            <a:rect l="T6" t="T7" r="T8" b="T9"/>
            <a:pathLst>
              <a:path w="1752" h="1">
                <a:moveTo>
                  <a:pt x="0" y="0"/>
                </a:moveTo>
                <a:lnTo>
                  <a:pt x="175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338" name="Line 113"/>
          <p:cNvSpPr>
            <a:spLocks noChangeShapeType="1"/>
          </p:cNvSpPr>
          <p:nvPr/>
        </p:nvSpPr>
        <p:spPr bwMode="auto">
          <a:xfrm flipH="1">
            <a:off x="3748088" y="1600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9" name="Line 114"/>
          <p:cNvSpPr>
            <a:spLocks noChangeShapeType="1"/>
          </p:cNvSpPr>
          <p:nvPr/>
        </p:nvSpPr>
        <p:spPr bwMode="auto">
          <a:xfrm flipH="1">
            <a:off x="3062288"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0" name="Line 115"/>
          <p:cNvSpPr>
            <a:spLocks noChangeShapeType="1"/>
          </p:cNvSpPr>
          <p:nvPr/>
        </p:nvSpPr>
        <p:spPr bwMode="auto">
          <a:xfrm flipH="1">
            <a:off x="4510088"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88" name="AutoShape 116"/>
          <p:cNvSpPr>
            <a:spLocks noChangeArrowheads="1"/>
          </p:cNvSpPr>
          <p:nvPr/>
        </p:nvSpPr>
        <p:spPr bwMode="auto">
          <a:xfrm>
            <a:off x="90488" y="4648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5342" name="Line 117"/>
          <p:cNvSpPr>
            <a:spLocks noChangeShapeType="1"/>
          </p:cNvSpPr>
          <p:nvPr/>
        </p:nvSpPr>
        <p:spPr bwMode="auto">
          <a:xfrm>
            <a:off x="1004888"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3" name="Line 118"/>
          <p:cNvSpPr>
            <a:spLocks noChangeShapeType="1"/>
          </p:cNvSpPr>
          <p:nvPr/>
        </p:nvSpPr>
        <p:spPr bwMode="auto">
          <a:xfrm>
            <a:off x="1004888" y="2590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4" name="Line 119"/>
          <p:cNvSpPr>
            <a:spLocks noChangeShapeType="1"/>
          </p:cNvSpPr>
          <p:nvPr/>
        </p:nvSpPr>
        <p:spPr bwMode="auto">
          <a:xfrm>
            <a:off x="90488" y="3200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5" name="Line 120"/>
          <p:cNvSpPr>
            <a:spLocks noChangeShapeType="1"/>
          </p:cNvSpPr>
          <p:nvPr/>
        </p:nvSpPr>
        <p:spPr bwMode="auto">
          <a:xfrm>
            <a:off x="90488"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6" name="Line 121"/>
          <p:cNvSpPr>
            <a:spLocks noChangeShapeType="1"/>
          </p:cNvSpPr>
          <p:nvPr/>
        </p:nvSpPr>
        <p:spPr bwMode="auto">
          <a:xfrm flipV="1">
            <a:off x="623888"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94" name="AutoShape 122"/>
          <p:cNvSpPr>
            <a:spLocks noChangeArrowheads="1"/>
          </p:cNvSpPr>
          <p:nvPr/>
        </p:nvSpPr>
        <p:spPr bwMode="auto">
          <a:xfrm>
            <a:off x="242888" y="4572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595" name="AutoShape 123"/>
          <p:cNvSpPr>
            <a:spLocks noChangeArrowheads="1"/>
          </p:cNvSpPr>
          <p:nvPr/>
        </p:nvSpPr>
        <p:spPr bwMode="auto">
          <a:xfrm>
            <a:off x="90488" y="4800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596" name="AutoShape 124"/>
          <p:cNvSpPr>
            <a:spLocks noChangeArrowheads="1"/>
          </p:cNvSpPr>
          <p:nvPr/>
        </p:nvSpPr>
        <p:spPr bwMode="auto">
          <a:xfrm>
            <a:off x="242888" y="4724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597" name="AutoShape 125"/>
          <p:cNvSpPr>
            <a:spLocks noChangeArrowheads="1"/>
          </p:cNvSpPr>
          <p:nvPr/>
        </p:nvSpPr>
        <p:spPr bwMode="auto">
          <a:xfrm>
            <a:off x="2986088"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598" name="AutoShape 126"/>
          <p:cNvSpPr>
            <a:spLocks noChangeArrowheads="1"/>
          </p:cNvSpPr>
          <p:nvPr/>
        </p:nvSpPr>
        <p:spPr bwMode="auto">
          <a:xfrm>
            <a:off x="2681288"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599" name="AutoShape 127"/>
          <p:cNvSpPr>
            <a:spLocks noChangeArrowheads="1"/>
          </p:cNvSpPr>
          <p:nvPr/>
        </p:nvSpPr>
        <p:spPr bwMode="auto">
          <a:xfrm>
            <a:off x="776288" y="62626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0" name="AutoShape 128"/>
          <p:cNvSpPr>
            <a:spLocks noChangeArrowheads="1"/>
          </p:cNvSpPr>
          <p:nvPr/>
        </p:nvSpPr>
        <p:spPr bwMode="auto">
          <a:xfrm>
            <a:off x="242888" y="4267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1" name="AutoShape 129"/>
          <p:cNvSpPr>
            <a:spLocks noChangeArrowheads="1"/>
          </p:cNvSpPr>
          <p:nvPr/>
        </p:nvSpPr>
        <p:spPr bwMode="auto">
          <a:xfrm>
            <a:off x="90488" y="4343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2" name="AutoShape 130"/>
          <p:cNvSpPr>
            <a:spLocks noChangeArrowheads="1"/>
          </p:cNvSpPr>
          <p:nvPr/>
        </p:nvSpPr>
        <p:spPr bwMode="auto">
          <a:xfrm>
            <a:off x="242888" y="4114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3" name="AutoShape 131"/>
          <p:cNvSpPr>
            <a:spLocks noChangeArrowheads="1"/>
          </p:cNvSpPr>
          <p:nvPr/>
        </p:nvSpPr>
        <p:spPr bwMode="auto">
          <a:xfrm>
            <a:off x="90488" y="4191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4" name="AutoShape 132"/>
          <p:cNvSpPr>
            <a:spLocks noChangeArrowheads="1"/>
          </p:cNvSpPr>
          <p:nvPr/>
        </p:nvSpPr>
        <p:spPr bwMode="auto">
          <a:xfrm>
            <a:off x="90488" y="3810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5" name="AutoShape 133"/>
          <p:cNvSpPr>
            <a:spLocks noChangeArrowheads="1"/>
          </p:cNvSpPr>
          <p:nvPr/>
        </p:nvSpPr>
        <p:spPr bwMode="auto">
          <a:xfrm>
            <a:off x="242888" y="3733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6" name="AutoShape 134"/>
          <p:cNvSpPr>
            <a:spLocks noChangeArrowheads="1"/>
          </p:cNvSpPr>
          <p:nvPr/>
        </p:nvSpPr>
        <p:spPr bwMode="auto">
          <a:xfrm>
            <a:off x="90488" y="3962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7" name="AutoShape 135"/>
          <p:cNvSpPr>
            <a:spLocks noChangeArrowheads="1"/>
          </p:cNvSpPr>
          <p:nvPr/>
        </p:nvSpPr>
        <p:spPr bwMode="auto">
          <a:xfrm>
            <a:off x="242888" y="3886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8" name="AutoShape 136"/>
          <p:cNvSpPr>
            <a:spLocks noChangeArrowheads="1"/>
          </p:cNvSpPr>
          <p:nvPr/>
        </p:nvSpPr>
        <p:spPr bwMode="auto">
          <a:xfrm>
            <a:off x="776288" y="4876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09" name="AutoShape 137"/>
          <p:cNvSpPr>
            <a:spLocks noChangeArrowheads="1"/>
          </p:cNvSpPr>
          <p:nvPr/>
        </p:nvSpPr>
        <p:spPr bwMode="auto">
          <a:xfrm>
            <a:off x="2833688"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0" name="AutoShape 138"/>
          <p:cNvSpPr>
            <a:spLocks noChangeArrowheads="1"/>
          </p:cNvSpPr>
          <p:nvPr/>
        </p:nvSpPr>
        <p:spPr bwMode="auto">
          <a:xfrm>
            <a:off x="2528888"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1" name="AutoShape 139"/>
          <p:cNvSpPr>
            <a:spLocks noChangeArrowheads="1"/>
          </p:cNvSpPr>
          <p:nvPr/>
        </p:nvSpPr>
        <p:spPr bwMode="auto">
          <a:xfrm>
            <a:off x="105727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2" name="AutoShape 140"/>
          <p:cNvSpPr>
            <a:spLocks noChangeArrowheads="1"/>
          </p:cNvSpPr>
          <p:nvPr/>
        </p:nvSpPr>
        <p:spPr bwMode="auto">
          <a:xfrm>
            <a:off x="1500188"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3" name="AutoShape 141"/>
          <p:cNvSpPr>
            <a:spLocks noChangeArrowheads="1"/>
          </p:cNvSpPr>
          <p:nvPr/>
        </p:nvSpPr>
        <p:spPr bwMode="auto">
          <a:xfrm>
            <a:off x="1781175"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4" name="AutoShape 142"/>
          <p:cNvSpPr>
            <a:spLocks noChangeArrowheads="1"/>
          </p:cNvSpPr>
          <p:nvPr/>
        </p:nvSpPr>
        <p:spPr bwMode="auto">
          <a:xfrm>
            <a:off x="225742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5" name="AutoShape 143"/>
          <p:cNvSpPr>
            <a:spLocks noChangeArrowheads="1"/>
          </p:cNvSpPr>
          <p:nvPr/>
        </p:nvSpPr>
        <p:spPr bwMode="auto">
          <a:xfrm>
            <a:off x="2538413"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6" name="AutoShape 144"/>
          <p:cNvSpPr>
            <a:spLocks noChangeArrowheads="1"/>
          </p:cNvSpPr>
          <p:nvPr/>
        </p:nvSpPr>
        <p:spPr bwMode="auto">
          <a:xfrm>
            <a:off x="294322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7" name="AutoShape 145"/>
          <p:cNvSpPr>
            <a:spLocks noChangeArrowheads="1"/>
          </p:cNvSpPr>
          <p:nvPr/>
        </p:nvSpPr>
        <p:spPr bwMode="auto">
          <a:xfrm>
            <a:off x="3224213"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8" name="AutoShape 146"/>
          <p:cNvSpPr>
            <a:spLocks noChangeArrowheads="1"/>
          </p:cNvSpPr>
          <p:nvPr/>
        </p:nvSpPr>
        <p:spPr bwMode="auto">
          <a:xfrm>
            <a:off x="795338" y="5840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19" name="AutoShape 147"/>
          <p:cNvSpPr>
            <a:spLocks noChangeArrowheads="1"/>
          </p:cNvSpPr>
          <p:nvPr/>
        </p:nvSpPr>
        <p:spPr bwMode="auto">
          <a:xfrm>
            <a:off x="1062038"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0" name="AutoShape 148"/>
          <p:cNvSpPr>
            <a:spLocks noChangeArrowheads="1"/>
          </p:cNvSpPr>
          <p:nvPr/>
        </p:nvSpPr>
        <p:spPr bwMode="auto">
          <a:xfrm>
            <a:off x="1490663"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1" name="AutoShape 149"/>
          <p:cNvSpPr>
            <a:spLocks noChangeArrowheads="1"/>
          </p:cNvSpPr>
          <p:nvPr/>
        </p:nvSpPr>
        <p:spPr bwMode="auto">
          <a:xfrm>
            <a:off x="1800225"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2" name="AutoShape 150"/>
          <p:cNvSpPr>
            <a:spLocks noChangeArrowheads="1"/>
          </p:cNvSpPr>
          <p:nvPr/>
        </p:nvSpPr>
        <p:spPr bwMode="auto">
          <a:xfrm>
            <a:off x="2276475"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3" name="AutoShape 151"/>
          <p:cNvSpPr>
            <a:spLocks noChangeArrowheads="1"/>
          </p:cNvSpPr>
          <p:nvPr/>
        </p:nvSpPr>
        <p:spPr bwMode="auto">
          <a:xfrm>
            <a:off x="2557463"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4" name="AutoShape 152"/>
          <p:cNvSpPr>
            <a:spLocks noChangeArrowheads="1"/>
          </p:cNvSpPr>
          <p:nvPr/>
        </p:nvSpPr>
        <p:spPr bwMode="auto">
          <a:xfrm>
            <a:off x="2962275"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5" name="AutoShape 153"/>
          <p:cNvSpPr>
            <a:spLocks noChangeArrowheads="1"/>
          </p:cNvSpPr>
          <p:nvPr/>
        </p:nvSpPr>
        <p:spPr bwMode="auto">
          <a:xfrm>
            <a:off x="3243263"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6" name="AutoShape 154"/>
          <p:cNvSpPr>
            <a:spLocks noChangeArrowheads="1"/>
          </p:cNvSpPr>
          <p:nvPr/>
        </p:nvSpPr>
        <p:spPr bwMode="auto">
          <a:xfrm>
            <a:off x="766763" y="53228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7" name="AutoShape 155"/>
          <p:cNvSpPr>
            <a:spLocks noChangeArrowheads="1"/>
          </p:cNvSpPr>
          <p:nvPr/>
        </p:nvSpPr>
        <p:spPr bwMode="auto">
          <a:xfrm>
            <a:off x="1047750" y="53181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8" name="AutoShape 156"/>
          <p:cNvSpPr>
            <a:spLocks noChangeArrowheads="1"/>
          </p:cNvSpPr>
          <p:nvPr/>
        </p:nvSpPr>
        <p:spPr bwMode="auto">
          <a:xfrm>
            <a:off x="1490663"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29" name="AutoShape 157"/>
          <p:cNvSpPr>
            <a:spLocks noChangeArrowheads="1"/>
          </p:cNvSpPr>
          <p:nvPr/>
        </p:nvSpPr>
        <p:spPr bwMode="auto">
          <a:xfrm>
            <a:off x="1771650"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0" name="AutoShape 158"/>
          <p:cNvSpPr>
            <a:spLocks noChangeArrowheads="1"/>
          </p:cNvSpPr>
          <p:nvPr/>
        </p:nvSpPr>
        <p:spPr bwMode="auto">
          <a:xfrm>
            <a:off x="2247900"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1" name="AutoShape 159"/>
          <p:cNvSpPr>
            <a:spLocks noChangeArrowheads="1"/>
          </p:cNvSpPr>
          <p:nvPr/>
        </p:nvSpPr>
        <p:spPr bwMode="auto">
          <a:xfrm>
            <a:off x="2528888"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2" name="AutoShape 160"/>
          <p:cNvSpPr>
            <a:spLocks noChangeArrowheads="1"/>
          </p:cNvSpPr>
          <p:nvPr/>
        </p:nvSpPr>
        <p:spPr bwMode="auto">
          <a:xfrm>
            <a:off x="2933700"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3" name="AutoShape 161"/>
          <p:cNvSpPr>
            <a:spLocks noChangeArrowheads="1"/>
          </p:cNvSpPr>
          <p:nvPr/>
        </p:nvSpPr>
        <p:spPr bwMode="auto">
          <a:xfrm>
            <a:off x="3214688"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4" name="AutoShape 162"/>
          <p:cNvSpPr>
            <a:spLocks noChangeArrowheads="1"/>
          </p:cNvSpPr>
          <p:nvPr/>
        </p:nvSpPr>
        <p:spPr bwMode="auto">
          <a:xfrm>
            <a:off x="342900" y="4486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5" name="AutoShape 163"/>
          <p:cNvSpPr>
            <a:spLocks noChangeArrowheads="1"/>
          </p:cNvSpPr>
          <p:nvPr/>
        </p:nvSpPr>
        <p:spPr bwMode="auto">
          <a:xfrm>
            <a:off x="495300" y="4410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6" name="AutoShape 164"/>
          <p:cNvSpPr>
            <a:spLocks noChangeArrowheads="1"/>
          </p:cNvSpPr>
          <p:nvPr/>
        </p:nvSpPr>
        <p:spPr bwMode="auto">
          <a:xfrm>
            <a:off x="342900" y="46386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7" name="AutoShape 165"/>
          <p:cNvSpPr>
            <a:spLocks noChangeArrowheads="1"/>
          </p:cNvSpPr>
          <p:nvPr/>
        </p:nvSpPr>
        <p:spPr bwMode="auto">
          <a:xfrm>
            <a:off x="495300" y="4562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8" name="AutoShape 166"/>
          <p:cNvSpPr>
            <a:spLocks noChangeArrowheads="1"/>
          </p:cNvSpPr>
          <p:nvPr/>
        </p:nvSpPr>
        <p:spPr bwMode="auto">
          <a:xfrm>
            <a:off x="495300" y="4105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39" name="AutoShape 167"/>
          <p:cNvSpPr>
            <a:spLocks noChangeArrowheads="1"/>
          </p:cNvSpPr>
          <p:nvPr/>
        </p:nvSpPr>
        <p:spPr bwMode="auto">
          <a:xfrm>
            <a:off x="342900" y="4181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0" name="AutoShape 168"/>
          <p:cNvSpPr>
            <a:spLocks noChangeArrowheads="1"/>
          </p:cNvSpPr>
          <p:nvPr/>
        </p:nvSpPr>
        <p:spPr bwMode="auto">
          <a:xfrm>
            <a:off x="495300" y="3952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1" name="AutoShape 169"/>
          <p:cNvSpPr>
            <a:spLocks noChangeArrowheads="1"/>
          </p:cNvSpPr>
          <p:nvPr/>
        </p:nvSpPr>
        <p:spPr bwMode="auto">
          <a:xfrm>
            <a:off x="342900" y="4029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2" name="AutoShape 170"/>
          <p:cNvSpPr>
            <a:spLocks noChangeArrowheads="1"/>
          </p:cNvSpPr>
          <p:nvPr/>
        </p:nvSpPr>
        <p:spPr bwMode="auto">
          <a:xfrm>
            <a:off x="342900" y="3648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3" name="AutoShape 171"/>
          <p:cNvSpPr>
            <a:spLocks noChangeArrowheads="1"/>
          </p:cNvSpPr>
          <p:nvPr/>
        </p:nvSpPr>
        <p:spPr bwMode="auto">
          <a:xfrm>
            <a:off x="495300" y="3571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4" name="AutoShape 172"/>
          <p:cNvSpPr>
            <a:spLocks noChangeArrowheads="1"/>
          </p:cNvSpPr>
          <p:nvPr/>
        </p:nvSpPr>
        <p:spPr bwMode="auto">
          <a:xfrm>
            <a:off x="342900" y="3800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5" name="AutoShape 173"/>
          <p:cNvSpPr>
            <a:spLocks noChangeArrowheads="1"/>
          </p:cNvSpPr>
          <p:nvPr/>
        </p:nvSpPr>
        <p:spPr bwMode="auto">
          <a:xfrm>
            <a:off x="495300" y="3724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6" name="AutoShape 174"/>
          <p:cNvSpPr>
            <a:spLocks noChangeArrowheads="1"/>
          </p:cNvSpPr>
          <p:nvPr/>
        </p:nvSpPr>
        <p:spPr bwMode="auto">
          <a:xfrm>
            <a:off x="342900" y="31289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7" name="AutoShape 175"/>
          <p:cNvSpPr>
            <a:spLocks noChangeArrowheads="1"/>
          </p:cNvSpPr>
          <p:nvPr/>
        </p:nvSpPr>
        <p:spPr bwMode="auto">
          <a:xfrm>
            <a:off x="1071563"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8" name="AutoShape 176"/>
          <p:cNvSpPr>
            <a:spLocks noChangeArrowheads="1"/>
          </p:cNvSpPr>
          <p:nvPr/>
        </p:nvSpPr>
        <p:spPr bwMode="auto">
          <a:xfrm>
            <a:off x="1485900"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49" name="AutoShape 177"/>
          <p:cNvSpPr>
            <a:spLocks noChangeArrowheads="1"/>
          </p:cNvSpPr>
          <p:nvPr/>
        </p:nvSpPr>
        <p:spPr bwMode="auto">
          <a:xfrm>
            <a:off x="2257425"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0" name="AutoShape 178"/>
          <p:cNvSpPr>
            <a:spLocks noChangeArrowheads="1"/>
          </p:cNvSpPr>
          <p:nvPr/>
        </p:nvSpPr>
        <p:spPr bwMode="auto">
          <a:xfrm>
            <a:off x="2928938"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1" name="AutoShape 179"/>
          <p:cNvSpPr>
            <a:spLocks noChangeArrowheads="1"/>
          </p:cNvSpPr>
          <p:nvPr/>
        </p:nvSpPr>
        <p:spPr bwMode="auto">
          <a:xfrm>
            <a:off x="80963" y="33131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2" name="AutoShape 180"/>
          <p:cNvSpPr>
            <a:spLocks noChangeArrowheads="1"/>
          </p:cNvSpPr>
          <p:nvPr/>
        </p:nvSpPr>
        <p:spPr bwMode="auto">
          <a:xfrm>
            <a:off x="233363" y="32369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3" name="AutoShape 181"/>
          <p:cNvSpPr>
            <a:spLocks noChangeArrowheads="1"/>
          </p:cNvSpPr>
          <p:nvPr/>
        </p:nvSpPr>
        <p:spPr bwMode="auto">
          <a:xfrm>
            <a:off x="80963" y="34655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4" name="AutoShape 182"/>
          <p:cNvSpPr>
            <a:spLocks noChangeArrowheads="1"/>
          </p:cNvSpPr>
          <p:nvPr/>
        </p:nvSpPr>
        <p:spPr bwMode="auto">
          <a:xfrm>
            <a:off x="233363" y="33893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5" name="AutoShape 183"/>
          <p:cNvSpPr>
            <a:spLocks noChangeArrowheads="1"/>
          </p:cNvSpPr>
          <p:nvPr/>
        </p:nvSpPr>
        <p:spPr bwMode="auto">
          <a:xfrm>
            <a:off x="3767138"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6" name="AutoShape 184"/>
          <p:cNvSpPr>
            <a:spLocks noChangeArrowheads="1"/>
          </p:cNvSpPr>
          <p:nvPr/>
        </p:nvSpPr>
        <p:spPr bwMode="auto">
          <a:xfrm>
            <a:off x="3462338"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7" name="AutoShape 185"/>
          <p:cNvSpPr>
            <a:spLocks noChangeArrowheads="1"/>
          </p:cNvSpPr>
          <p:nvPr/>
        </p:nvSpPr>
        <p:spPr bwMode="auto">
          <a:xfrm>
            <a:off x="3614738"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8" name="AutoShape 186"/>
          <p:cNvSpPr>
            <a:spLocks noChangeArrowheads="1"/>
          </p:cNvSpPr>
          <p:nvPr/>
        </p:nvSpPr>
        <p:spPr bwMode="auto">
          <a:xfrm>
            <a:off x="3309938"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59" name="AutoShape 187"/>
          <p:cNvSpPr>
            <a:spLocks noChangeArrowheads="1"/>
          </p:cNvSpPr>
          <p:nvPr/>
        </p:nvSpPr>
        <p:spPr bwMode="auto">
          <a:xfrm>
            <a:off x="4424363"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0" name="AutoShape 188"/>
          <p:cNvSpPr>
            <a:spLocks noChangeArrowheads="1"/>
          </p:cNvSpPr>
          <p:nvPr/>
        </p:nvSpPr>
        <p:spPr bwMode="auto">
          <a:xfrm>
            <a:off x="4119563"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1" name="AutoShape 189"/>
          <p:cNvSpPr>
            <a:spLocks noChangeArrowheads="1"/>
          </p:cNvSpPr>
          <p:nvPr/>
        </p:nvSpPr>
        <p:spPr bwMode="auto">
          <a:xfrm>
            <a:off x="4271963"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2" name="AutoShape 190"/>
          <p:cNvSpPr>
            <a:spLocks noChangeArrowheads="1"/>
          </p:cNvSpPr>
          <p:nvPr/>
        </p:nvSpPr>
        <p:spPr bwMode="auto">
          <a:xfrm>
            <a:off x="3967163"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3" name="AutoShape 191"/>
          <p:cNvSpPr>
            <a:spLocks noChangeArrowheads="1"/>
          </p:cNvSpPr>
          <p:nvPr/>
        </p:nvSpPr>
        <p:spPr bwMode="auto">
          <a:xfrm>
            <a:off x="515302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4" name="AutoShape 192"/>
          <p:cNvSpPr>
            <a:spLocks noChangeArrowheads="1"/>
          </p:cNvSpPr>
          <p:nvPr/>
        </p:nvSpPr>
        <p:spPr bwMode="auto">
          <a:xfrm>
            <a:off x="484822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5" name="AutoShape 193"/>
          <p:cNvSpPr>
            <a:spLocks noChangeArrowheads="1"/>
          </p:cNvSpPr>
          <p:nvPr/>
        </p:nvSpPr>
        <p:spPr bwMode="auto">
          <a:xfrm>
            <a:off x="500062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6" name="AutoShape 194"/>
          <p:cNvSpPr>
            <a:spLocks noChangeArrowheads="1"/>
          </p:cNvSpPr>
          <p:nvPr/>
        </p:nvSpPr>
        <p:spPr bwMode="auto">
          <a:xfrm>
            <a:off x="469582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7" name="AutoShape 195"/>
          <p:cNvSpPr>
            <a:spLocks noChangeArrowheads="1"/>
          </p:cNvSpPr>
          <p:nvPr/>
        </p:nvSpPr>
        <p:spPr bwMode="auto">
          <a:xfrm>
            <a:off x="3324225"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8" name="AutoShape 196"/>
          <p:cNvSpPr>
            <a:spLocks noChangeArrowheads="1"/>
          </p:cNvSpPr>
          <p:nvPr/>
        </p:nvSpPr>
        <p:spPr bwMode="auto">
          <a:xfrm>
            <a:off x="3019425"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69" name="AutoShape 197"/>
          <p:cNvSpPr>
            <a:spLocks noChangeArrowheads="1"/>
          </p:cNvSpPr>
          <p:nvPr/>
        </p:nvSpPr>
        <p:spPr bwMode="auto">
          <a:xfrm>
            <a:off x="3171825"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0" name="AutoShape 198"/>
          <p:cNvSpPr>
            <a:spLocks noChangeArrowheads="1"/>
          </p:cNvSpPr>
          <p:nvPr/>
        </p:nvSpPr>
        <p:spPr bwMode="auto">
          <a:xfrm>
            <a:off x="2867025"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1" name="AutoShape 199"/>
          <p:cNvSpPr>
            <a:spLocks noChangeArrowheads="1"/>
          </p:cNvSpPr>
          <p:nvPr/>
        </p:nvSpPr>
        <p:spPr bwMode="auto">
          <a:xfrm>
            <a:off x="4024313" y="18335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2" name="AutoShape 200"/>
          <p:cNvSpPr>
            <a:spLocks noChangeArrowheads="1"/>
          </p:cNvSpPr>
          <p:nvPr/>
        </p:nvSpPr>
        <p:spPr bwMode="auto">
          <a:xfrm>
            <a:off x="3719513" y="1819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3" name="AutoShape 201"/>
          <p:cNvSpPr>
            <a:spLocks noChangeArrowheads="1"/>
          </p:cNvSpPr>
          <p:nvPr/>
        </p:nvSpPr>
        <p:spPr bwMode="auto">
          <a:xfrm>
            <a:off x="3567113"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4" name="AutoShape 202"/>
          <p:cNvSpPr>
            <a:spLocks noChangeArrowheads="1"/>
          </p:cNvSpPr>
          <p:nvPr/>
        </p:nvSpPr>
        <p:spPr bwMode="auto">
          <a:xfrm>
            <a:off x="4733925"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5" name="AutoShape 203"/>
          <p:cNvSpPr>
            <a:spLocks noChangeArrowheads="1"/>
          </p:cNvSpPr>
          <p:nvPr/>
        </p:nvSpPr>
        <p:spPr bwMode="auto">
          <a:xfrm>
            <a:off x="4429125"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6" name="AutoShape 204"/>
          <p:cNvSpPr>
            <a:spLocks noChangeArrowheads="1"/>
          </p:cNvSpPr>
          <p:nvPr/>
        </p:nvSpPr>
        <p:spPr bwMode="auto">
          <a:xfrm>
            <a:off x="4276725"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7" name="AutoShape 205"/>
          <p:cNvSpPr>
            <a:spLocks noChangeArrowheads="1"/>
          </p:cNvSpPr>
          <p:nvPr/>
        </p:nvSpPr>
        <p:spPr bwMode="auto">
          <a:xfrm>
            <a:off x="546258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8" name="AutoShape 206"/>
          <p:cNvSpPr>
            <a:spLocks noChangeArrowheads="1"/>
          </p:cNvSpPr>
          <p:nvPr/>
        </p:nvSpPr>
        <p:spPr bwMode="auto">
          <a:xfrm>
            <a:off x="515778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89679" name="AutoShape 207"/>
          <p:cNvSpPr>
            <a:spLocks noChangeArrowheads="1"/>
          </p:cNvSpPr>
          <p:nvPr/>
        </p:nvSpPr>
        <p:spPr bwMode="auto">
          <a:xfrm>
            <a:off x="5005388"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5433" name="Rectangle 208"/>
          <p:cNvSpPr>
            <a:spLocks noChangeArrowheads="1"/>
          </p:cNvSpPr>
          <p:nvPr/>
        </p:nvSpPr>
        <p:spPr bwMode="auto">
          <a:xfrm>
            <a:off x="6413500" y="2625725"/>
            <a:ext cx="27305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lnSpc>
                <a:spcPct val="90000"/>
              </a:lnSpc>
              <a:spcBef>
                <a:spcPct val="50000"/>
              </a:spcBef>
            </a:pPr>
            <a:r>
              <a:rPr lang="en-US" altLang="zh-CN" sz="2000">
                <a:ea typeface="宋体" panose="02010600030101010101" pitchFamily="2" charset="-122"/>
              </a:rPr>
              <a:t>对于 bc 平面:</a:t>
            </a:r>
          </a:p>
          <a:p>
            <a:pPr algn="l" eaLnBrk="1" hangingPunct="1">
              <a:lnSpc>
                <a:spcPct val="90000"/>
              </a:lnSpc>
              <a:spcBef>
                <a:spcPct val="50000"/>
              </a:spcBef>
            </a:pPr>
            <a:r>
              <a:rPr lang="en-US" altLang="zh-CN" sz="2000" b="0">
                <a:ea typeface="宋体" panose="02010600030101010101" pitchFamily="2" charset="-122"/>
              </a:rPr>
              <a:t>100 * 1000 = 100000</a:t>
            </a:r>
          </a:p>
          <a:p>
            <a:pPr algn="l" eaLnBrk="1" hangingPunct="1">
              <a:lnSpc>
                <a:spcPct val="90000"/>
              </a:lnSpc>
              <a:spcBef>
                <a:spcPct val="50000"/>
              </a:spcBef>
            </a:pPr>
            <a:r>
              <a:rPr lang="en-US" altLang="zh-CN" sz="2000">
                <a:ea typeface="宋体" panose="02010600030101010101" pitchFamily="2" charset="-122"/>
              </a:rPr>
              <a:t>对于交流飞机:</a:t>
            </a:r>
          </a:p>
          <a:p>
            <a:pPr algn="l" eaLnBrk="1" hangingPunct="1">
              <a:lnSpc>
                <a:spcPct val="90000"/>
              </a:lnSpc>
              <a:spcBef>
                <a:spcPct val="50000"/>
              </a:spcBef>
            </a:pPr>
            <a:r>
              <a:rPr lang="en-US" altLang="zh-CN" sz="2000" b="0">
                <a:ea typeface="宋体" panose="02010600030101010101" pitchFamily="2" charset="-122"/>
              </a:rPr>
              <a:t>40 * 1000 = 40000</a:t>
            </a:r>
          </a:p>
          <a:p>
            <a:pPr algn="l" eaLnBrk="1" hangingPunct="1">
              <a:lnSpc>
                <a:spcPct val="90000"/>
              </a:lnSpc>
              <a:spcBef>
                <a:spcPct val="50000"/>
              </a:spcBef>
            </a:pPr>
            <a:r>
              <a:rPr lang="en-US" altLang="zh-CN" sz="2000">
                <a:ea typeface="宋体" panose="02010600030101010101" pitchFamily="2" charset="-122"/>
              </a:rPr>
              <a:t>对于 ab 平面:</a:t>
            </a:r>
          </a:p>
          <a:p>
            <a:pPr algn="l" eaLnBrk="1" hangingPunct="1">
              <a:lnSpc>
                <a:spcPct val="90000"/>
              </a:lnSpc>
              <a:spcBef>
                <a:spcPct val="50000"/>
              </a:spcBef>
            </a:pPr>
            <a:r>
              <a:rPr lang="en-US" altLang="zh-CN" sz="2000" b="0">
                <a:ea typeface="宋体" panose="02010600030101010101" pitchFamily="2" charset="-122"/>
              </a:rPr>
              <a:t>40 * 400 = 16000</a:t>
            </a:r>
          </a:p>
        </p:txBody>
      </p:sp>
      <p:sp>
        <p:nvSpPr>
          <p:cNvPr id="95434" name="Text Box 209"/>
          <p:cNvSpPr txBox="1">
            <a:spLocks noChangeArrowheads="1"/>
          </p:cNvSpPr>
          <p:nvPr/>
        </p:nvSpPr>
        <p:spPr bwMode="auto">
          <a:xfrm>
            <a:off x="6356350" y="2095500"/>
            <a:ext cx="278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000">
                <a:solidFill>
                  <a:srgbClr val="006600"/>
                </a:solidFill>
                <a:ea typeface="宋体" panose="02010600030101010101" pitchFamily="2" charset="-122"/>
              </a:rPr>
              <a:t>B:100, b:100, B:100</a:t>
            </a:r>
          </a:p>
        </p:txBody>
      </p:sp>
      <p:sp>
        <p:nvSpPr>
          <p:cNvPr id="95435" name="Text Box 210"/>
          <p:cNvSpPr txBox="1">
            <a:spLocks noChangeArrowheads="1"/>
          </p:cNvSpPr>
          <p:nvPr/>
        </p:nvSpPr>
        <p:spPr bwMode="auto">
          <a:xfrm>
            <a:off x="5010150" y="5172075"/>
            <a:ext cx="4454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r>
              <a:rPr lang="en-US" altLang="zh-CN" sz="2000">
                <a:ea typeface="宋体" panose="02010600030101010101" pitchFamily="2" charset="-122"/>
              </a:rPr>
              <a:t>将所有相关的二维平面保存在块内存中所需的最小内存:</a:t>
            </a:r>
          </a:p>
        </p:txBody>
      </p:sp>
      <p:sp>
        <p:nvSpPr>
          <p:cNvPr id="95436" name="Line 211"/>
          <p:cNvSpPr>
            <a:spLocks noChangeShapeType="1"/>
          </p:cNvSpPr>
          <p:nvPr/>
        </p:nvSpPr>
        <p:spPr bwMode="auto">
          <a:xfrm flipV="1">
            <a:off x="6138863"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437" name="Text Box 212"/>
          <p:cNvSpPr txBox="1">
            <a:spLocks noChangeArrowheads="1"/>
          </p:cNvSpPr>
          <p:nvPr/>
        </p:nvSpPr>
        <p:spPr bwMode="auto">
          <a:xfrm>
            <a:off x="6367463" y="1343025"/>
            <a:ext cx="277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r>
              <a:rPr lang="en-US" altLang="zh-CN" sz="2000">
                <a:ea typeface="宋体" panose="02010600030101010101" pitchFamily="2" charset="-122"/>
              </a:rPr>
              <a:t>如果尺寸的排序方式为:</a:t>
            </a:r>
          </a:p>
        </p:txBody>
      </p:sp>
    </p:spTree>
  </p:cSld>
  <p:clrMapOvr>
    <a:masterClrMapping/>
  </p:clrMapOvr>
</p:sld>
</file>

<file path=ppt/slides/slide9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484188"/>
            <a:ext cx="8839200" cy="533400"/>
          </a:xfrm>
        </p:spPr>
        <p:txBody>
          <a:bodyPr/>
          <a:lstStyle/>
          <a:p>
            <a:pPr eaLnBrk="1" hangingPunct="1"/>
            <a:r>
              <a:rPr lang="en-US" altLang="zh-CN" sz="3200" smtClean="0">
                <a:ea typeface="宋体" panose="02010600030101010101" pitchFamily="2" charset="-122"/>
              </a:rPr>
              <a:t>穆蒂威阵列聚合</a:t>
            </a:r>
            <a:endParaRPr lang="zh-CN" altLang="en-US" sz="3200" smtClean="0">
              <a:ea typeface="宋体" panose="02010600030101010101" pitchFamily="2" charset="-122"/>
            </a:endParaRPr>
          </a:p>
        </p:txBody>
      </p:sp>
      <p:sp>
        <p:nvSpPr>
          <p:cNvPr id="96259" name="Text Box 3"/>
          <p:cNvSpPr txBox="1">
            <a:spLocks noChangeArrowheads="1"/>
          </p:cNvSpPr>
          <p:nvPr/>
        </p:nvSpPr>
        <p:spPr bwMode="auto">
          <a:xfrm>
            <a:off x="6048375" y="6165850"/>
            <a:ext cx="244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a:ea typeface="宋体" panose="02010600030101010101" pitchFamily="2" charset="-122"/>
              </a:rPr>
              <a:t>总：</a:t>
            </a:r>
            <a:r>
              <a:rPr lang="en-US" altLang="zh-CN" i="1" u="sng">
                <a:solidFill>
                  <a:srgbClr val="000066"/>
                </a:solidFill>
                <a:ea typeface="宋体" panose="02010600030101010101" pitchFamily="2" charset="-122"/>
              </a:rPr>
              <a:t>1, 41000</a:t>
            </a:r>
          </a:p>
        </p:txBody>
      </p:sp>
      <p:sp>
        <p:nvSpPr>
          <p:cNvPr id="96260" name="Text Box 4"/>
          <p:cNvSpPr txBox="1">
            <a:spLocks noChangeArrowheads="1"/>
          </p:cNvSpPr>
          <p:nvPr/>
        </p:nvSpPr>
        <p:spPr bwMode="auto">
          <a:xfrm>
            <a:off x="3608388" y="52847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a 个</a:t>
            </a:r>
            <a:endParaRPr lang="en-US" altLang="zh-CN" sz="1600" b="0">
              <a:ea typeface="宋体" panose="02010600030101010101" pitchFamily="2" charset="-122"/>
            </a:endParaRPr>
          </a:p>
        </p:txBody>
      </p:sp>
      <p:sp>
        <p:nvSpPr>
          <p:cNvPr id="96261" name="Text Box 5"/>
          <p:cNvSpPr txBox="1">
            <a:spLocks noChangeArrowheads="1"/>
          </p:cNvSpPr>
          <p:nvPr/>
        </p:nvSpPr>
        <p:spPr bwMode="auto">
          <a:xfrm>
            <a:off x="2578100" y="320357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r>
              <a:rPr lang="en-US" altLang="zh-CN" sz="1600" b="0">
                <a:ea typeface="宋体" panose="02010600030101010101" pitchFamily="2" charset="-122"/>
              </a:rPr>
              <a:t>B</a:t>
            </a:r>
          </a:p>
        </p:txBody>
      </p:sp>
      <p:sp>
        <p:nvSpPr>
          <p:cNvPr id="96262" name="AutoShape 6"/>
          <p:cNvSpPr>
            <a:spLocks noChangeArrowheads="1"/>
          </p:cNvSpPr>
          <p:nvPr/>
        </p:nvSpPr>
        <p:spPr bwMode="auto">
          <a:xfrm>
            <a:off x="5278438" y="389572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3" name="AutoShape 7"/>
          <p:cNvSpPr>
            <a:spLocks noChangeArrowheads="1"/>
          </p:cNvSpPr>
          <p:nvPr/>
        </p:nvSpPr>
        <p:spPr bwMode="auto">
          <a:xfrm>
            <a:off x="5278438" y="3444875"/>
            <a:ext cx="849312"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4" name="AutoShape 8"/>
          <p:cNvSpPr>
            <a:spLocks noChangeArrowheads="1"/>
          </p:cNvSpPr>
          <p:nvPr/>
        </p:nvSpPr>
        <p:spPr bwMode="auto">
          <a:xfrm>
            <a:off x="5278438" y="2994025"/>
            <a:ext cx="849312"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5" name="AutoShape 9"/>
          <p:cNvSpPr>
            <a:spLocks noChangeArrowheads="1"/>
          </p:cNvSpPr>
          <p:nvPr/>
        </p:nvSpPr>
        <p:spPr bwMode="auto">
          <a:xfrm>
            <a:off x="5045075" y="40624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6" name="AutoShape 10"/>
          <p:cNvSpPr>
            <a:spLocks noChangeArrowheads="1"/>
          </p:cNvSpPr>
          <p:nvPr/>
        </p:nvSpPr>
        <p:spPr bwMode="auto">
          <a:xfrm>
            <a:off x="5045075" y="3613150"/>
            <a:ext cx="847725" cy="554038"/>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7" name="AutoShape 11"/>
          <p:cNvSpPr>
            <a:spLocks noChangeArrowheads="1"/>
          </p:cNvSpPr>
          <p:nvPr/>
        </p:nvSpPr>
        <p:spPr bwMode="auto">
          <a:xfrm>
            <a:off x="5045075" y="3163888"/>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8" name="AutoShape 12"/>
          <p:cNvSpPr>
            <a:spLocks noChangeArrowheads="1"/>
          </p:cNvSpPr>
          <p:nvPr/>
        </p:nvSpPr>
        <p:spPr bwMode="auto">
          <a:xfrm>
            <a:off x="4808538" y="4233863"/>
            <a:ext cx="849312" cy="550862"/>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69" name="AutoShape 13"/>
          <p:cNvSpPr>
            <a:spLocks noChangeArrowheads="1"/>
          </p:cNvSpPr>
          <p:nvPr/>
        </p:nvSpPr>
        <p:spPr bwMode="auto">
          <a:xfrm>
            <a:off x="4808538" y="3784600"/>
            <a:ext cx="849312" cy="550863"/>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0" name="AutoShape 14"/>
          <p:cNvSpPr>
            <a:spLocks noChangeArrowheads="1"/>
          </p:cNvSpPr>
          <p:nvPr/>
        </p:nvSpPr>
        <p:spPr bwMode="auto">
          <a:xfrm>
            <a:off x="4808538" y="3332163"/>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1" name="AutoShape 15"/>
          <p:cNvSpPr>
            <a:spLocks noChangeArrowheads="1"/>
          </p:cNvSpPr>
          <p:nvPr/>
        </p:nvSpPr>
        <p:spPr bwMode="auto">
          <a:xfrm>
            <a:off x="3162300"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2" name="AutoShape 16"/>
          <p:cNvSpPr>
            <a:spLocks noChangeArrowheads="1"/>
          </p:cNvSpPr>
          <p:nvPr/>
        </p:nvSpPr>
        <p:spPr bwMode="auto">
          <a:xfrm>
            <a:off x="2927350" y="272891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3" name="AutoShape 17"/>
          <p:cNvSpPr>
            <a:spLocks noChangeArrowheads="1"/>
          </p:cNvSpPr>
          <p:nvPr/>
        </p:nvSpPr>
        <p:spPr bwMode="auto">
          <a:xfrm>
            <a:off x="2690813" y="2898775"/>
            <a:ext cx="852487"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4" name="AutoShape 18"/>
          <p:cNvSpPr>
            <a:spLocks noChangeArrowheads="1"/>
          </p:cNvSpPr>
          <p:nvPr/>
        </p:nvSpPr>
        <p:spPr bwMode="auto">
          <a:xfrm>
            <a:off x="3867150" y="2560638"/>
            <a:ext cx="850900"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5" name="AutoShape 19"/>
          <p:cNvSpPr>
            <a:spLocks noChangeArrowheads="1"/>
          </p:cNvSpPr>
          <p:nvPr/>
        </p:nvSpPr>
        <p:spPr bwMode="auto">
          <a:xfrm>
            <a:off x="3632200" y="2728913"/>
            <a:ext cx="850900"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6" name="AutoShape 20"/>
          <p:cNvSpPr>
            <a:spLocks noChangeArrowheads="1"/>
          </p:cNvSpPr>
          <p:nvPr/>
        </p:nvSpPr>
        <p:spPr bwMode="auto">
          <a:xfrm>
            <a:off x="3397250" y="2898775"/>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7" name="AutoShape 21"/>
          <p:cNvSpPr>
            <a:spLocks noChangeArrowheads="1"/>
          </p:cNvSpPr>
          <p:nvPr/>
        </p:nvSpPr>
        <p:spPr bwMode="auto">
          <a:xfrm>
            <a:off x="4573588" y="2560638"/>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8" name="AutoShape 22"/>
          <p:cNvSpPr>
            <a:spLocks noChangeArrowheads="1"/>
          </p:cNvSpPr>
          <p:nvPr/>
        </p:nvSpPr>
        <p:spPr bwMode="auto">
          <a:xfrm>
            <a:off x="4340225" y="2728913"/>
            <a:ext cx="849313"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79" name="AutoShape 23"/>
          <p:cNvSpPr>
            <a:spLocks noChangeArrowheads="1"/>
          </p:cNvSpPr>
          <p:nvPr/>
        </p:nvSpPr>
        <p:spPr bwMode="auto">
          <a:xfrm>
            <a:off x="4103688" y="2898775"/>
            <a:ext cx="847725"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0" name="AutoShape 24"/>
          <p:cNvSpPr>
            <a:spLocks noChangeArrowheads="1"/>
          </p:cNvSpPr>
          <p:nvPr/>
        </p:nvSpPr>
        <p:spPr bwMode="auto">
          <a:xfrm>
            <a:off x="5280025" y="2560638"/>
            <a:ext cx="849313"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1" name="AutoShape 25"/>
          <p:cNvSpPr>
            <a:spLocks noChangeArrowheads="1"/>
          </p:cNvSpPr>
          <p:nvPr/>
        </p:nvSpPr>
        <p:spPr bwMode="auto">
          <a:xfrm>
            <a:off x="5045075" y="2728913"/>
            <a:ext cx="847725" cy="554037"/>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2" name="AutoShape 26"/>
          <p:cNvSpPr>
            <a:spLocks noChangeArrowheads="1"/>
          </p:cNvSpPr>
          <p:nvPr/>
        </p:nvSpPr>
        <p:spPr bwMode="auto">
          <a:xfrm>
            <a:off x="4808538" y="2898775"/>
            <a:ext cx="849312" cy="55245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3" name="AutoShape 27"/>
          <p:cNvSpPr>
            <a:spLocks noChangeArrowheads="1"/>
          </p:cNvSpPr>
          <p:nvPr/>
        </p:nvSpPr>
        <p:spPr bwMode="auto">
          <a:xfrm>
            <a:off x="2470150"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6284" name="AutoShape 28"/>
          <p:cNvSpPr>
            <a:spLocks noChangeArrowheads="1"/>
          </p:cNvSpPr>
          <p:nvPr/>
        </p:nvSpPr>
        <p:spPr bwMode="auto">
          <a:xfrm>
            <a:off x="2470150"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5" name="AutoShape 29"/>
          <p:cNvSpPr>
            <a:spLocks noChangeArrowheads="1"/>
          </p:cNvSpPr>
          <p:nvPr/>
        </p:nvSpPr>
        <p:spPr bwMode="auto">
          <a:xfrm>
            <a:off x="2470150"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6" name="AutoShape 30"/>
          <p:cNvSpPr>
            <a:spLocks noChangeArrowheads="1"/>
          </p:cNvSpPr>
          <p:nvPr/>
        </p:nvSpPr>
        <p:spPr bwMode="auto">
          <a:xfrm>
            <a:off x="3175000" y="4400550"/>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7" name="AutoShape 31"/>
          <p:cNvSpPr>
            <a:spLocks noChangeArrowheads="1"/>
          </p:cNvSpPr>
          <p:nvPr/>
        </p:nvSpPr>
        <p:spPr bwMode="auto">
          <a:xfrm>
            <a:off x="3175000" y="3951288"/>
            <a:ext cx="850900"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88" name="AutoShape 32"/>
          <p:cNvSpPr>
            <a:spLocks noChangeArrowheads="1"/>
          </p:cNvSpPr>
          <p:nvPr/>
        </p:nvSpPr>
        <p:spPr bwMode="auto">
          <a:xfrm>
            <a:off x="3175000" y="3500438"/>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6289" name="AutoShape 33"/>
          <p:cNvSpPr>
            <a:spLocks noChangeArrowheads="1"/>
          </p:cNvSpPr>
          <p:nvPr/>
        </p:nvSpPr>
        <p:spPr bwMode="auto">
          <a:xfrm>
            <a:off x="3881438" y="4400550"/>
            <a:ext cx="849312"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0" name="AutoShape 34"/>
          <p:cNvSpPr>
            <a:spLocks noChangeArrowheads="1"/>
          </p:cNvSpPr>
          <p:nvPr/>
        </p:nvSpPr>
        <p:spPr bwMode="auto">
          <a:xfrm>
            <a:off x="3881438" y="3951288"/>
            <a:ext cx="849312"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1" name="AutoShape 35"/>
          <p:cNvSpPr>
            <a:spLocks noChangeArrowheads="1"/>
          </p:cNvSpPr>
          <p:nvPr/>
        </p:nvSpPr>
        <p:spPr bwMode="auto">
          <a:xfrm>
            <a:off x="3881438" y="3500438"/>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2" name="AutoShape 36"/>
          <p:cNvSpPr>
            <a:spLocks noChangeArrowheads="1"/>
          </p:cNvSpPr>
          <p:nvPr/>
        </p:nvSpPr>
        <p:spPr bwMode="auto">
          <a:xfrm>
            <a:off x="4587875" y="4400550"/>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3" name="AutoShape 37"/>
          <p:cNvSpPr>
            <a:spLocks noChangeArrowheads="1"/>
          </p:cNvSpPr>
          <p:nvPr/>
        </p:nvSpPr>
        <p:spPr bwMode="auto">
          <a:xfrm>
            <a:off x="4587875" y="3951288"/>
            <a:ext cx="847725" cy="552450"/>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4" name="AutoShape 38"/>
          <p:cNvSpPr>
            <a:spLocks noChangeArrowheads="1"/>
          </p:cNvSpPr>
          <p:nvPr/>
        </p:nvSpPr>
        <p:spPr bwMode="auto">
          <a:xfrm>
            <a:off x="4587875" y="3500438"/>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5" name="AutoShape 39"/>
          <p:cNvSpPr>
            <a:spLocks noChangeArrowheads="1"/>
          </p:cNvSpPr>
          <p:nvPr/>
        </p:nvSpPr>
        <p:spPr bwMode="auto">
          <a:xfrm>
            <a:off x="2471738" y="3065463"/>
            <a:ext cx="847725"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b="0">
              <a:ea typeface="宋体" panose="02010600030101010101" pitchFamily="2" charset="-122"/>
            </a:endParaRPr>
          </a:p>
        </p:txBody>
      </p:sp>
      <p:sp>
        <p:nvSpPr>
          <p:cNvPr id="96296" name="AutoShape 40"/>
          <p:cNvSpPr>
            <a:spLocks noChangeArrowheads="1"/>
          </p:cNvSpPr>
          <p:nvPr/>
        </p:nvSpPr>
        <p:spPr bwMode="auto">
          <a:xfrm>
            <a:off x="3176588" y="3065463"/>
            <a:ext cx="849312"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7" name="AutoShape 41"/>
          <p:cNvSpPr>
            <a:spLocks noChangeArrowheads="1"/>
          </p:cNvSpPr>
          <p:nvPr/>
        </p:nvSpPr>
        <p:spPr bwMode="auto">
          <a:xfrm>
            <a:off x="3881438" y="3065463"/>
            <a:ext cx="850900" cy="554037"/>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298" name="AutoShape 42"/>
          <p:cNvSpPr>
            <a:spLocks noChangeArrowheads="1"/>
          </p:cNvSpPr>
          <p:nvPr/>
        </p:nvSpPr>
        <p:spPr bwMode="auto">
          <a:xfrm>
            <a:off x="4597400" y="3057525"/>
            <a:ext cx="849313" cy="554038"/>
          </a:xfrm>
          <a:prstGeom prst="cube">
            <a:avLst>
              <a:gd name="adj" fmla="val 24995"/>
            </a:avLst>
          </a:prstGeom>
          <a:solidFill>
            <a:srgbClr val="00CCFF"/>
          </a:solidFill>
          <a:ln w="12700">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spcBef>
                <a:spcPct val="0"/>
              </a:spcBef>
            </a:pPr>
            <a:endParaRPr lang="zh-CN" altLang="en-US" sz="1600">
              <a:ea typeface="宋体" panose="02010600030101010101" pitchFamily="2" charset="-122"/>
            </a:endParaRPr>
          </a:p>
        </p:txBody>
      </p:sp>
      <p:sp>
        <p:nvSpPr>
          <p:cNvPr id="96299" name="Text Box 43"/>
          <p:cNvSpPr txBox="1">
            <a:spLocks noChangeArrowheads="1"/>
          </p:cNvSpPr>
          <p:nvPr/>
        </p:nvSpPr>
        <p:spPr bwMode="auto">
          <a:xfrm>
            <a:off x="296703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29</a:t>
            </a:r>
          </a:p>
        </p:txBody>
      </p:sp>
      <p:sp>
        <p:nvSpPr>
          <p:cNvPr id="96300" name="Text Box 44"/>
          <p:cNvSpPr txBox="1">
            <a:spLocks noChangeArrowheads="1"/>
          </p:cNvSpPr>
          <p:nvPr/>
        </p:nvSpPr>
        <p:spPr bwMode="auto">
          <a:xfrm>
            <a:off x="3676650"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30</a:t>
            </a:r>
          </a:p>
        </p:txBody>
      </p:sp>
      <p:sp>
        <p:nvSpPr>
          <p:cNvPr id="96301" name="Text Box 45"/>
          <p:cNvSpPr txBox="1">
            <a:spLocks noChangeArrowheads="1"/>
          </p:cNvSpPr>
          <p:nvPr/>
        </p:nvSpPr>
        <p:spPr bwMode="auto">
          <a:xfrm>
            <a:off x="4384675"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31</a:t>
            </a:r>
          </a:p>
        </p:txBody>
      </p:sp>
      <p:sp>
        <p:nvSpPr>
          <p:cNvPr id="96302" name="Text Box 46"/>
          <p:cNvSpPr txBox="1">
            <a:spLocks noChangeArrowheads="1"/>
          </p:cNvSpPr>
          <p:nvPr/>
        </p:nvSpPr>
        <p:spPr bwMode="auto">
          <a:xfrm>
            <a:off x="5094288" y="28924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32</a:t>
            </a:r>
          </a:p>
        </p:txBody>
      </p:sp>
      <p:sp>
        <p:nvSpPr>
          <p:cNvPr id="96303" name="Text Box 47"/>
          <p:cNvSpPr txBox="1">
            <a:spLocks noChangeArrowheads="1"/>
          </p:cNvSpPr>
          <p:nvPr/>
        </p:nvSpPr>
        <p:spPr bwMode="auto">
          <a:xfrm>
            <a:off x="2755900"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a:t>
            </a:r>
          </a:p>
        </p:txBody>
      </p:sp>
      <p:sp>
        <p:nvSpPr>
          <p:cNvPr id="96304" name="Text Box 48"/>
          <p:cNvSpPr txBox="1">
            <a:spLocks noChangeArrowheads="1"/>
          </p:cNvSpPr>
          <p:nvPr/>
        </p:nvSpPr>
        <p:spPr bwMode="auto">
          <a:xfrm>
            <a:off x="3463925"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a:t>
            </a:r>
          </a:p>
        </p:txBody>
      </p:sp>
      <p:sp>
        <p:nvSpPr>
          <p:cNvPr id="96305" name="Text Box 49"/>
          <p:cNvSpPr txBox="1">
            <a:spLocks noChangeArrowheads="1"/>
          </p:cNvSpPr>
          <p:nvPr/>
        </p:nvSpPr>
        <p:spPr bwMode="auto">
          <a:xfrm>
            <a:off x="4243388"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3个</a:t>
            </a:r>
          </a:p>
        </p:txBody>
      </p:sp>
      <p:sp>
        <p:nvSpPr>
          <p:cNvPr id="96306" name="Text Box 50"/>
          <p:cNvSpPr txBox="1">
            <a:spLocks noChangeArrowheads="1"/>
          </p:cNvSpPr>
          <p:nvPr/>
        </p:nvSpPr>
        <p:spPr bwMode="auto">
          <a:xfrm>
            <a:off x="4881563" y="46466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4个</a:t>
            </a:r>
          </a:p>
        </p:txBody>
      </p:sp>
      <p:sp>
        <p:nvSpPr>
          <p:cNvPr id="96307" name="Text Box 51"/>
          <p:cNvSpPr txBox="1">
            <a:spLocks noChangeArrowheads="1"/>
          </p:cNvSpPr>
          <p:nvPr/>
        </p:nvSpPr>
        <p:spPr bwMode="auto">
          <a:xfrm>
            <a:off x="2755900" y="42084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a:t>
            </a:r>
          </a:p>
        </p:txBody>
      </p:sp>
      <p:sp>
        <p:nvSpPr>
          <p:cNvPr id="96308" name="Text Box 52"/>
          <p:cNvSpPr txBox="1">
            <a:spLocks noChangeArrowheads="1"/>
          </p:cNvSpPr>
          <p:nvPr/>
        </p:nvSpPr>
        <p:spPr bwMode="auto">
          <a:xfrm>
            <a:off x="2755900" y="37703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9</a:t>
            </a:r>
          </a:p>
        </p:txBody>
      </p:sp>
      <p:sp>
        <p:nvSpPr>
          <p:cNvPr id="96309" name="Text Box 53"/>
          <p:cNvSpPr txBox="1">
            <a:spLocks noChangeArrowheads="1"/>
          </p:cNvSpPr>
          <p:nvPr/>
        </p:nvSpPr>
        <p:spPr bwMode="auto">
          <a:xfrm>
            <a:off x="2755900"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13</a:t>
            </a:r>
          </a:p>
        </p:txBody>
      </p:sp>
      <p:sp>
        <p:nvSpPr>
          <p:cNvPr id="96310" name="Text Box 54"/>
          <p:cNvSpPr txBox="1">
            <a:spLocks noChangeArrowheads="1"/>
          </p:cNvSpPr>
          <p:nvPr/>
        </p:nvSpPr>
        <p:spPr bwMode="auto">
          <a:xfrm>
            <a:off x="3463925"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14</a:t>
            </a:r>
          </a:p>
        </p:txBody>
      </p:sp>
      <p:sp>
        <p:nvSpPr>
          <p:cNvPr id="96311" name="Text Box 55"/>
          <p:cNvSpPr txBox="1">
            <a:spLocks noChangeArrowheads="1"/>
          </p:cNvSpPr>
          <p:nvPr/>
        </p:nvSpPr>
        <p:spPr bwMode="auto">
          <a:xfrm>
            <a:off x="4173538"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15</a:t>
            </a:r>
          </a:p>
        </p:txBody>
      </p:sp>
      <p:sp>
        <p:nvSpPr>
          <p:cNvPr id="96312" name="Text Box 56"/>
          <p:cNvSpPr txBox="1">
            <a:spLocks noChangeArrowheads="1"/>
          </p:cNvSpPr>
          <p:nvPr/>
        </p:nvSpPr>
        <p:spPr bwMode="auto">
          <a:xfrm>
            <a:off x="4881563" y="3328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16</a:t>
            </a:r>
          </a:p>
        </p:txBody>
      </p:sp>
      <p:sp>
        <p:nvSpPr>
          <p:cNvPr id="96313" name="Text Box 57"/>
          <p:cNvSpPr txBox="1">
            <a:spLocks noChangeArrowheads="1"/>
          </p:cNvSpPr>
          <p:nvPr/>
        </p:nvSpPr>
        <p:spPr bwMode="auto">
          <a:xfrm>
            <a:off x="558958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64</a:t>
            </a:r>
          </a:p>
        </p:txBody>
      </p:sp>
      <p:sp>
        <p:nvSpPr>
          <p:cNvPr id="96314" name="Text Box 58"/>
          <p:cNvSpPr txBox="1">
            <a:spLocks noChangeArrowheads="1"/>
          </p:cNvSpPr>
          <p:nvPr/>
        </p:nvSpPr>
        <p:spPr bwMode="auto">
          <a:xfrm>
            <a:off x="4881563"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63</a:t>
            </a:r>
          </a:p>
        </p:txBody>
      </p:sp>
      <p:sp>
        <p:nvSpPr>
          <p:cNvPr id="96315" name="Text Box 59"/>
          <p:cNvSpPr txBox="1">
            <a:spLocks noChangeArrowheads="1"/>
          </p:cNvSpPr>
          <p:nvPr/>
        </p:nvSpPr>
        <p:spPr bwMode="auto">
          <a:xfrm>
            <a:off x="4173538"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62</a:t>
            </a:r>
          </a:p>
        </p:txBody>
      </p:sp>
      <p:sp>
        <p:nvSpPr>
          <p:cNvPr id="96316" name="Text Box 60"/>
          <p:cNvSpPr txBox="1">
            <a:spLocks noChangeArrowheads="1"/>
          </p:cNvSpPr>
          <p:nvPr/>
        </p:nvSpPr>
        <p:spPr bwMode="auto">
          <a:xfrm>
            <a:off x="3463925" y="25146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61</a:t>
            </a:r>
          </a:p>
        </p:txBody>
      </p:sp>
      <p:sp>
        <p:nvSpPr>
          <p:cNvPr id="96317" name="Text Box 61"/>
          <p:cNvSpPr txBox="1">
            <a:spLocks noChangeArrowheads="1"/>
          </p:cNvSpPr>
          <p:nvPr/>
        </p:nvSpPr>
        <p:spPr bwMode="auto">
          <a:xfrm>
            <a:off x="537686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48</a:t>
            </a:r>
          </a:p>
        </p:txBody>
      </p:sp>
      <p:sp>
        <p:nvSpPr>
          <p:cNvPr id="96318" name="Text Box 62"/>
          <p:cNvSpPr txBox="1">
            <a:spLocks noChangeArrowheads="1"/>
          </p:cNvSpPr>
          <p:nvPr/>
        </p:nvSpPr>
        <p:spPr bwMode="auto">
          <a:xfrm>
            <a:off x="4668838"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47</a:t>
            </a:r>
          </a:p>
        </p:txBody>
      </p:sp>
      <p:sp>
        <p:nvSpPr>
          <p:cNvPr id="96319" name="Text Box 63"/>
          <p:cNvSpPr txBox="1">
            <a:spLocks noChangeArrowheads="1"/>
          </p:cNvSpPr>
          <p:nvPr/>
        </p:nvSpPr>
        <p:spPr bwMode="auto">
          <a:xfrm>
            <a:off x="3960813"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46</a:t>
            </a:r>
          </a:p>
        </p:txBody>
      </p:sp>
      <p:sp>
        <p:nvSpPr>
          <p:cNvPr id="96320" name="Text Box 64"/>
          <p:cNvSpPr txBox="1">
            <a:spLocks noChangeArrowheads="1"/>
          </p:cNvSpPr>
          <p:nvPr/>
        </p:nvSpPr>
        <p:spPr bwMode="auto">
          <a:xfrm>
            <a:off x="3251200" y="27035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45</a:t>
            </a:r>
          </a:p>
        </p:txBody>
      </p:sp>
      <p:sp>
        <p:nvSpPr>
          <p:cNvPr id="96321" name="Text Box 65"/>
          <p:cNvSpPr txBox="1">
            <a:spLocks noChangeArrowheads="1"/>
          </p:cNvSpPr>
          <p:nvPr/>
        </p:nvSpPr>
        <p:spPr bwMode="auto">
          <a:xfrm>
            <a:off x="3390900"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1</a:t>
            </a:r>
          </a:p>
        </p:txBody>
      </p:sp>
      <p:sp>
        <p:nvSpPr>
          <p:cNvPr id="96322" name="Text Box 66"/>
          <p:cNvSpPr txBox="1">
            <a:spLocks noChangeArrowheads="1"/>
          </p:cNvSpPr>
          <p:nvPr/>
        </p:nvSpPr>
        <p:spPr bwMode="auto">
          <a:xfrm>
            <a:off x="274161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a0, 我的工作</a:t>
            </a:r>
          </a:p>
        </p:txBody>
      </p:sp>
      <p:sp>
        <p:nvSpPr>
          <p:cNvPr id="96323" name="Text Box 67"/>
          <p:cNvSpPr txBox="1">
            <a:spLocks noChangeArrowheads="1"/>
          </p:cNvSpPr>
          <p:nvPr/>
        </p:nvSpPr>
        <p:spPr bwMode="auto">
          <a:xfrm>
            <a:off x="3065463" y="2514600"/>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c3</a:t>
            </a:r>
          </a:p>
        </p:txBody>
      </p:sp>
      <p:sp>
        <p:nvSpPr>
          <p:cNvPr id="96324" name="Text Box 68"/>
          <p:cNvSpPr txBox="1">
            <a:spLocks noChangeArrowheads="1"/>
          </p:cNvSpPr>
          <p:nvPr/>
        </p:nvSpPr>
        <p:spPr bwMode="auto">
          <a:xfrm>
            <a:off x="2795588" y="2657475"/>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c2</a:t>
            </a:r>
          </a:p>
        </p:txBody>
      </p:sp>
      <p:sp>
        <p:nvSpPr>
          <p:cNvPr id="96325" name="Text Box 69"/>
          <p:cNvSpPr txBox="1">
            <a:spLocks noChangeArrowheads="1"/>
          </p:cNvSpPr>
          <p:nvPr/>
        </p:nvSpPr>
        <p:spPr bwMode="auto">
          <a:xfrm>
            <a:off x="2578100" y="2846388"/>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c1</a:t>
            </a:r>
          </a:p>
        </p:txBody>
      </p:sp>
      <p:sp>
        <p:nvSpPr>
          <p:cNvPr id="96326" name="Text Box 70"/>
          <p:cNvSpPr txBox="1">
            <a:spLocks noChangeArrowheads="1"/>
          </p:cNvSpPr>
          <p:nvPr/>
        </p:nvSpPr>
        <p:spPr bwMode="auto">
          <a:xfrm>
            <a:off x="2363788" y="2989263"/>
            <a:ext cx="242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c 0</a:t>
            </a:r>
          </a:p>
        </p:txBody>
      </p:sp>
      <p:sp>
        <p:nvSpPr>
          <p:cNvPr id="96327" name="Text Box 71"/>
          <p:cNvSpPr txBox="1">
            <a:spLocks noChangeArrowheads="1"/>
          </p:cNvSpPr>
          <p:nvPr/>
        </p:nvSpPr>
        <p:spPr bwMode="auto">
          <a:xfrm>
            <a:off x="2255838" y="33670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b3</a:t>
            </a:r>
          </a:p>
        </p:txBody>
      </p:sp>
      <p:sp>
        <p:nvSpPr>
          <p:cNvPr id="96328" name="Text Box 72"/>
          <p:cNvSpPr txBox="1">
            <a:spLocks noChangeArrowheads="1"/>
          </p:cNvSpPr>
          <p:nvPr/>
        </p:nvSpPr>
        <p:spPr bwMode="auto">
          <a:xfrm>
            <a:off x="2255838" y="3792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b2</a:t>
            </a:r>
          </a:p>
        </p:txBody>
      </p:sp>
      <p:sp>
        <p:nvSpPr>
          <p:cNvPr id="96329" name="Text Box 73"/>
          <p:cNvSpPr txBox="1">
            <a:spLocks noChangeArrowheads="1"/>
          </p:cNvSpPr>
          <p:nvPr/>
        </p:nvSpPr>
        <p:spPr bwMode="auto">
          <a:xfrm>
            <a:off x="2255838" y="42179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b1</a:t>
            </a:r>
          </a:p>
        </p:txBody>
      </p:sp>
      <p:sp>
        <p:nvSpPr>
          <p:cNvPr id="96330" name="Text Box 74"/>
          <p:cNvSpPr txBox="1">
            <a:spLocks noChangeArrowheads="1"/>
          </p:cNvSpPr>
          <p:nvPr/>
        </p:nvSpPr>
        <p:spPr bwMode="auto">
          <a:xfrm>
            <a:off x="2255838" y="46910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b0</a:t>
            </a:r>
          </a:p>
        </p:txBody>
      </p:sp>
      <p:sp>
        <p:nvSpPr>
          <p:cNvPr id="96331" name="Text Box 75"/>
          <p:cNvSpPr txBox="1">
            <a:spLocks noChangeArrowheads="1"/>
          </p:cNvSpPr>
          <p:nvPr/>
        </p:nvSpPr>
        <p:spPr bwMode="auto">
          <a:xfrm>
            <a:off x="4094163" y="5021263"/>
            <a:ext cx="192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2</a:t>
            </a:r>
          </a:p>
        </p:txBody>
      </p:sp>
      <p:sp>
        <p:nvSpPr>
          <p:cNvPr id="96332" name="Text Box 76"/>
          <p:cNvSpPr txBox="1">
            <a:spLocks noChangeArrowheads="1"/>
          </p:cNvSpPr>
          <p:nvPr/>
        </p:nvSpPr>
        <p:spPr bwMode="auto">
          <a:xfrm>
            <a:off x="4797425" y="5021263"/>
            <a:ext cx="192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1600" b="0">
                <a:ea typeface="宋体" panose="02010600030101010101" pitchFamily="2" charset="-122"/>
              </a:rPr>
              <a:t>a3</a:t>
            </a:r>
          </a:p>
        </p:txBody>
      </p:sp>
      <p:sp>
        <p:nvSpPr>
          <p:cNvPr id="96333" name="Text Box 77"/>
          <p:cNvSpPr txBox="1">
            <a:spLocks noChangeArrowheads="1"/>
          </p:cNvSpPr>
          <p:nvPr/>
        </p:nvSpPr>
        <p:spPr bwMode="auto">
          <a:xfrm>
            <a:off x="2255838" y="24923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C</a:t>
            </a:r>
            <a:endParaRPr lang="en-US" altLang="zh-CN" sz="1600" b="0">
              <a:ea typeface="宋体" panose="02010600030101010101" pitchFamily="2" charset="-122"/>
            </a:endParaRPr>
          </a:p>
        </p:txBody>
      </p:sp>
      <p:sp>
        <p:nvSpPr>
          <p:cNvPr id="96334" name="Text Box 78"/>
          <p:cNvSpPr txBox="1">
            <a:spLocks noChangeArrowheads="1"/>
          </p:cNvSpPr>
          <p:nvPr/>
        </p:nvSpPr>
        <p:spPr bwMode="auto">
          <a:xfrm>
            <a:off x="5772150" y="34623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44</a:t>
            </a:r>
          </a:p>
        </p:txBody>
      </p:sp>
      <p:sp>
        <p:nvSpPr>
          <p:cNvPr id="96335" name="Text Box 79"/>
          <p:cNvSpPr txBox="1">
            <a:spLocks noChangeArrowheads="1"/>
          </p:cNvSpPr>
          <p:nvPr/>
        </p:nvSpPr>
        <p:spPr bwMode="auto">
          <a:xfrm>
            <a:off x="5500688" y="36496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28</a:t>
            </a:r>
          </a:p>
        </p:txBody>
      </p:sp>
      <p:sp>
        <p:nvSpPr>
          <p:cNvPr id="96336" name="Text Box 80"/>
          <p:cNvSpPr txBox="1">
            <a:spLocks noChangeArrowheads="1"/>
          </p:cNvSpPr>
          <p:nvPr/>
        </p:nvSpPr>
        <p:spPr bwMode="auto">
          <a:xfrm>
            <a:off x="5988050" y="37449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56</a:t>
            </a:r>
          </a:p>
        </p:txBody>
      </p:sp>
      <p:sp>
        <p:nvSpPr>
          <p:cNvPr id="96337" name="Text Box 81"/>
          <p:cNvSpPr txBox="1">
            <a:spLocks noChangeArrowheads="1"/>
          </p:cNvSpPr>
          <p:nvPr/>
        </p:nvSpPr>
        <p:spPr bwMode="auto">
          <a:xfrm>
            <a:off x="5772150" y="39354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40</a:t>
            </a:r>
          </a:p>
        </p:txBody>
      </p:sp>
      <p:sp>
        <p:nvSpPr>
          <p:cNvPr id="96338" name="Text Box 82"/>
          <p:cNvSpPr txBox="1">
            <a:spLocks noChangeArrowheads="1"/>
          </p:cNvSpPr>
          <p:nvPr/>
        </p:nvSpPr>
        <p:spPr bwMode="auto">
          <a:xfrm>
            <a:off x="5500688" y="40751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24</a:t>
            </a:r>
          </a:p>
        </p:txBody>
      </p:sp>
      <p:sp>
        <p:nvSpPr>
          <p:cNvPr id="96339" name="Text Box 83"/>
          <p:cNvSpPr txBox="1">
            <a:spLocks noChangeArrowheads="1"/>
          </p:cNvSpPr>
          <p:nvPr/>
        </p:nvSpPr>
        <p:spPr bwMode="auto">
          <a:xfrm>
            <a:off x="5988050" y="41703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52</a:t>
            </a:r>
          </a:p>
        </p:txBody>
      </p:sp>
      <p:sp>
        <p:nvSpPr>
          <p:cNvPr id="96340" name="Text Box 84"/>
          <p:cNvSpPr txBox="1">
            <a:spLocks noChangeArrowheads="1"/>
          </p:cNvSpPr>
          <p:nvPr/>
        </p:nvSpPr>
        <p:spPr bwMode="auto">
          <a:xfrm>
            <a:off x="5718175" y="4311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36</a:t>
            </a:r>
          </a:p>
        </p:txBody>
      </p:sp>
      <p:sp>
        <p:nvSpPr>
          <p:cNvPr id="96341" name="Text Box 85"/>
          <p:cNvSpPr txBox="1">
            <a:spLocks noChangeArrowheads="1"/>
          </p:cNvSpPr>
          <p:nvPr/>
        </p:nvSpPr>
        <p:spPr bwMode="auto">
          <a:xfrm>
            <a:off x="5500688" y="45021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20</a:t>
            </a:r>
          </a:p>
        </p:txBody>
      </p:sp>
      <p:sp>
        <p:nvSpPr>
          <p:cNvPr id="96342" name="Text Box 86"/>
          <p:cNvSpPr txBox="1">
            <a:spLocks noChangeArrowheads="1"/>
          </p:cNvSpPr>
          <p:nvPr/>
        </p:nvSpPr>
        <p:spPr bwMode="auto">
          <a:xfrm>
            <a:off x="5988050" y="32718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zh-CN" altLang="en-US" sz="1600" b="0">
                <a:ea typeface="宋体" panose="02010600030101010101" pitchFamily="2" charset="-122"/>
              </a:rPr>
              <a:t>60</a:t>
            </a:r>
          </a:p>
        </p:txBody>
      </p:sp>
      <p:sp>
        <p:nvSpPr>
          <p:cNvPr id="96343" name="AutoShape 87"/>
          <p:cNvSpPr>
            <a:spLocks noChangeArrowheads="1"/>
          </p:cNvSpPr>
          <p:nvPr/>
        </p:nvSpPr>
        <p:spPr bwMode="auto">
          <a:xfrm>
            <a:off x="2452688" y="1600200"/>
            <a:ext cx="3733800" cy="533400"/>
          </a:xfrm>
          <a:prstGeom prst="parallelogram">
            <a:avLst>
              <a:gd name="adj" fmla="val 17500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344" name="Rectangle 88"/>
          <p:cNvSpPr>
            <a:spLocks noChangeArrowheads="1"/>
          </p:cNvSpPr>
          <p:nvPr/>
        </p:nvSpPr>
        <p:spPr bwMode="auto">
          <a:xfrm>
            <a:off x="623888" y="4800600"/>
            <a:ext cx="2819400" cy="1752600"/>
          </a:xfrm>
          <a:prstGeom prst="rect">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345" name="Line 89"/>
          <p:cNvSpPr>
            <a:spLocks noChangeShapeType="1"/>
          </p:cNvSpPr>
          <p:nvPr/>
        </p:nvSpPr>
        <p:spPr bwMode="auto">
          <a:xfrm flipH="1">
            <a:off x="3443288"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6" name="Line 90"/>
          <p:cNvSpPr>
            <a:spLocks noChangeShapeType="1"/>
          </p:cNvSpPr>
          <p:nvPr/>
        </p:nvSpPr>
        <p:spPr bwMode="auto">
          <a:xfrm flipH="1">
            <a:off x="3443288" y="49530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7" name="Line 91"/>
          <p:cNvSpPr>
            <a:spLocks noChangeShapeType="1"/>
          </p:cNvSpPr>
          <p:nvPr/>
        </p:nvSpPr>
        <p:spPr bwMode="auto">
          <a:xfrm flipV="1">
            <a:off x="2452688"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8" name="Line 92"/>
          <p:cNvSpPr>
            <a:spLocks noChangeShapeType="1"/>
          </p:cNvSpPr>
          <p:nvPr/>
        </p:nvSpPr>
        <p:spPr bwMode="auto">
          <a:xfrm flipV="1">
            <a:off x="5272088"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9" name="Line 93"/>
          <p:cNvSpPr>
            <a:spLocks noChangeShapeType="1"/>
          </p:cNvSpPr>
          <p:nvPr/>
        </p:nvSpPr>
        <p:spPr bwMode="auto">
          <a:xfrm flipV="1">
            <a:off x="6110288" y="1600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0" name="Line 94"/>
          <p:cNvSpPr>
            <a:spLocks noChangeShapeType="1"/>
          </p:cNvSpPr>
          <p:nvPr/>
        </p:nvSpPr>
        <p:spPr bwMode="auto">
          <a:xfrm flipV="1">
            <a:off x="3290888" y="2133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1" name="Line 95"/>
          <p:cNvSpPr>
            <a:spLocks noChangeShapeType="1"/>
          </p:cNvSpPr>
          <p:nvPr/>
        </p:nvSpPr>
        <p:spPr bwMode="auto">
          <a:xfrm>
            <a:off x="20716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2" name="Line 96"/>
          <p:cNvSpPr>
            <a:spLocks noChangeShapeType="1"/>
          </p:cNvSpPr>
          <p:nvPr/>
        </p:nvSpPr>
        <p:spPr bwMode="auto">
          <a:xfrm>
            <a:off x="13096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3" name="Line 97"/>
          <p:cNvSpPr>
            <a:spLocks noChangeShapeType="1"/>
          </p:cNvSpPr>
          <p:nvPr/>
        </p:nvSpPr>
        <p:spPr bwMode="auto">
          <a:xfrm>
            <a:off x="2757488" y="4800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4" name="Line 98"/>
          <p:cNvSpPr>
            <a:spLocks noChangeShapeType="1"/>
          </p:cNvSpPr>
          <p:nvPr/>
        </p:nvSpPr>
        <p:spPr bwMode="auto">
          <a:xfrm>
            <a:off x="623888" y="5715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5" name="Line 99"/>
          <p:cNvSpPr>
            <a:spLocks noChangeShapeType="1"/>
          </p:cNvSpPr>
          <p:nvPr/>
        </p:nvSpPr>
        <p:spPr bwMode="auto">
          <a:xfrm>
            <a:off x="623888" y="5257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6" name="Line 100"/>
          <p:cNvSpPr>
            <a:spLocks noChangeShapeType="1"/>
          </p:cNvSpPr>
          <p:nvPr/>
        </p:nvSpPr>
        <p:spPr bwMode="auto">
          <a:xfrm>
            <a:off x="623888" y="6172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57" name="Text Box 101"/>
          <p:cNvSpPr txBox="1">
            <a:spLocks noChangeArrowheads="1"/>
          </p:cNvSpPr>
          <p:nvPr/>
        </p:nvSpPr>
        <p:spPr bwMode="auto">
          <a:xfrm>
            <a:off x="1919288" y="3686175"/>
            <a:ext cx="16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a:spcBef>
                <a:spcPct val="0"/>
              </a:spcBef>
            </a:pPr>
            <a:r>
              <a:rPr lang="en-US" altLang="zh-CN" sz="2000">
                <a:ea typeface="宋体" panose="02010600030101010101" pitchFamily="2" charset="-122"/>
              </a:rPr>
              <a:t>B</a:t>
            </a:r>
          </a:p>
        </p:txBody>
      </p:sp>
      <p:grpSp>
        <p:nvGrpSpPr>
          <p:cNvPr id="96358" name="Group 102"/>
          <p:cNvGrpSpPr>
            <a:grpSpLocks/>
          </p:cNvGrpSpPr>
          <p:nvPr/>
        </p:nvGrpSpPr>
        <p:grpSpPr bwMode="auto">
          <a:xfrm>
            <a:off x="90488" y="2590800"/>
            <a:ext cx="914400" cy="2514600"/>
            <a:chOff x="480" y="1584"/>
            <a:chExt cx="576" cy="1584"/>
          </a:xfrm>
        </p:grpSpPr>
        <p:sp>
          <p:nvSpPr>
            <p:cNvPr id="96461" name="AutoShape 103"/>
            <p:cNvSpPr>
              <a:spLocks noChangeArrowheads="1"/>
            </p:cNvSpPr>
            <p:nvPr/>
          </p:nvSpPr>
          <p:spPr bwMode="auto">
            <a:xfrm rot="16200000" flipH="1">
              <a:off x="-24" y="2088"/>
              <a:ext cx="1584" cy="576"/>
            </a:xfrm>
            <a:prstGeom prst="parallelogram">
              <a:avLst>
                <a:gd name="adj" fmla="val 68750"/>
              </a:avLst>
            </a:prstGeom>
            <a:solidFill>
              <a:srgbClr val="FFFFFF"/>
            </a:solid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96462" name="Line 104"/>
            <p:cNvSpPr>
              <a:spLocks noChangeShapeType="1"/>
            </p:cNvSpPr>
            <p:nvPr/>
          </p:nvSpPr>
          <p:spPr bwMode="auto">
            <a:xfrm>
              <a:off x="768" y="177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463" name="Line 105"/>
            <p:cNvSpPr>
              <a:spLocks noChangeShapeType="1"/>
            </p:cNvSpPr>
            <p:nvPr/>
          </p:nvSpPr>
          <p:spPr bwMode="auto">
            <a:xfrm>
              <a:off x="624" y="187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464" name="Line 106"/>
            <p:cNvSpPr>
              <a:spLocks noChangeShapeType="1"/>
            </p:cNvSpPr>
            <p:nvPr/>
          </p:nvSpPr>
          <p:spPr bwMode="auto">
            <a:xfrm>
              <a:off x="912" y="168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465" name="Line 107"/>
            <p:cNvSpPr>
              <a:spLocks noChangeShapeType="1"/>
            </p:cNvSpPr>
            <p:nvPr/>
          </p:nvSpPr>
          <p:spPr bwMode="auto">
            <a:xfrm flipH="1">
              <a:off x="480" y="2208"/>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466" name="Line 108"/>
            <p:cNvSpPr>
              <a:spLocks noChangeShapeType="1"/>
            </p:cNvSpPr>
            <p:nvPr/>
          </p:nvSpPr>
          <p:spPr bwMode="auto">
            <a:xfrm flipH="1">
              <a:off x="480" y="1920"/>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467" name="Line 109"/>
            <p:cNvSpPr>
              <a:spLocks noChangeShapeType="1"/>
            </p:cNvSpPr>
            <p:nvPr/>
          </p:nvSpPr>
          <p:spPr bwMode="auto">
            <a:xfrm flipH="1">
              <a:off x="480" y="249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6359" name="Line 110"/>
          <p:cNvSpPr>
            <a:spLocks noChangeShapeType="1"/>
          </p:cNvSpPr>
          <p:nvPr/>
        </p:nvSpPr>
        <p:spPr bwMode="auto">
          <a:xfrm>
            <a:off x="2986088"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0" name="Line 111"/>
          <p:cNvSpPr>
            <a:spLocks noChangeShapeType="1"/>
          </p:cNvSpPr>
          <p:nvPr/>
        </p:nvSpPr>
        <p:spPr bwMode="auto">
          <a:xfrm>
            <a:off x="2757488" y="1981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1" name="Freeform 112"/>
          <p:cNvSpPr>
            <a:spLocks/>
          </p:cNvSpPr>
          <p:nvPr/>
        </p:nvSpPr>
        <p:spPr bwMode="auto">
          <a:xfrm>
            <a:off x="3201988" y="1701800"/>
            <a:ext cx="2781300" cy="1588"/>
          </a:xfrm>
          <a:custGeom>
            <a:avLst/>
            <a:gdLst>
              <a:gd name="T0" fmla="*/ 0 w 1752"/>
              <a:gd name="T1" fmla="*/ 0 h 1"/>
              <a:gd name="T2" fmla="*/ 2147483647 w 1752"/>
              <a:gd name="T3" fmla="*/ 0 h 1"/>
              <a:gd name="T4" fmla="*/ 0 60000 65536"/>
              <a:gd name="T5" fmla="*/ 0 60000 65536"/>
              <a:gd name="T6" fmla="*/ 0 w 1752"/>
              <a:gd name="T7" fmla="*/ 0 h 1"/>
              <a:gd name="T8" fmla="*/ 1752 w 1752"/>
              <a:gd name="T9" fmla="*/ 1 h 1"/>
            </a:gdLst>
            <a:ahLst/>
            <a:cxnLst>
              <a:cxn ang="T4">
                <a:pos x="T0" y="T1"/>
              </a:cxn>
              <a:cxn ang="T5">
                <a:pos x="T2" y="T3"/>
              </a:cxn>
            </a:cxnLst>
            <a:rect l="T6" t="T7" r="T8" b="T9"/>
            <a:pathLst>
              <a:path w="1752" h="1">
                <a:moveTo>
                  <a:pt x="0" y="0"/>
                </a:moveTo>
                <a:lnTo>
                  <a:pt x="175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362" name="Line 113"/>
          <p:cNvSpPr>
            <a:spLocks noChangeShapeType="1"/>
          </p:cNvSpPr>
          <p:nvPr/>
        </p:nvSpPr>
        <p:spPr bwMode="auto">
          <a:xfrm flipH="1">
            <a:off x="3748088" y="1600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3" name="Line 114"/>
          <p:cNvSpPr>
            <a:spLocks noChangeShapeType="1"/>
          </p:cNvSpPr>
          <p:nvPr/>
        </p:nvSpPr>
        <p:spPr bwMode="auto">
          <a:xfrm flipH="1">
            <a:off x="3062288"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4" name="Line 115"/>
          <p:cNvSpPr>
            <a:spLocks noChangeShapeType="1"/>
          </p:cNvSpPr>
          <p:nvPr/>
        </p:nvSpPr>
        <p:spPr bwMode="auto">
          <a:xfrm flipH="1">
            <a:off x="4510088" y="1600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6" name="AutoShape 116"/>
          <p:cNvSpPr>
            <a:spLocks noChangeArrowheads="1"/>
          </p:cNvSpPr>
          <p:nvPr/>
        </p:nvSpPr>
        <p:spPr bwMode="auto">
          <a:xfrm>
            <a:off x="90488" y="4648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6366" name="Line 117"/>
          <p:cNvSpPr>
            <a:spLocks noChangeShapeType="1"/>
          </p:cNvSpPr>
          <p:nvPr/>
        </p:nvSpPr>
        <p:spPr bwMode="auto">
          <a:xfrm>
            <a:off x="1004888" y="4495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7" name="Line 118"/>
          <p:cNvSpPr>
            <a:spLocks noChangeShapeType="1"/>
          </p:cNvSpPr>
          <p:nvPr/>
        </p:nvSpPr>
        <p:spPr bwMode="auto">
          <a:xfrm>
            <a:off x="1004888" y="2590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8" name="Line 119"/>
          <p:cNvSpPr>
            <a:spLocks noChangeShapeType="1"/>
          </p:cNvSpPr>
          <p:nvPr/>
        </p:nvSpPr>
        <p:spPr bwMode="auto">
          <a:xfrm>
            <a:off x="90488" y="32004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9" name="Line 120"/>
          <p:cNvSpPr>
            <a:spLocks noChangeShapeType="1"/>
          </p:cNvSpPr>
          <p:nvPr/>
        </p:nvSpPr>
        <p:spPr bwMode="auto">
          <a:xfrm>
            <a:off x="90488" y="5105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70" name="Line 121"/>
          <p:cNvSpPr>
            <a:spLocks noChangeShapeType="1"/>
          </p:cNvSpPr>
          <p:nvPr/>
        </p:nvSpPr>
        <p:spPr bwMode="auto">
          <a:xfrm flipV="1">
            <a:off x="623888" y="32004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2" name="AutoShape 122"/>
          <p:cNvSpPr>
            <a:spLocks noChangeArrowheads="1"/>
          </p:cNvSpPr>
          <p:nvPr/>
        </p:nvSpPr>
        <p:spPr bwMode="auto">
          <a:xfrm>
            <a:off x="242888" y="4572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3" name="AutoShape 123"/>
          <p:cNvSpPr>
            <a:spLocks noChangeArrowheads="1"/>
          </p:cNvSpPr>
          <p:nvPr/>
        </p:nvSpPr>
        <p:spPr bwMode="auto">
          <a:xfrm>
            <a:off x="90488" y="48006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4" name="AutoShape 124"/>
          <p:cNvSpPr>
            <a:spLocks noChangeArrowheads="1"/>
          </p:cNvSpPr>
          <p:nvPr/>
        </p:nvSpPr>
        <p:spPr bwMode="auto">
          <a:xfrm>
            <a:off x="242888" y="4724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5" name="AutoShape 125"/>
          <p:cNvSpPr>
            <a:spLocks noChangeArrowheads="1"/>
          </p:cNvSpPr>
          <p:nvPr/>
        </p:nvSpPr>
        <p:spPr bwMode="auto">
          <a:xfrm>
            <a:off x="2986088"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6" name="AutoShape 126"/>
          <p:cNvSpPr>
            <a:spLocks noChangeArrowheads="1"/>
          </p:cNvSpPr>
          <p:nvPr/>
        </p:nvSpPr>
        <p:spPr bwMode="auto">
          <a:xfrm>
            <a:off x="2681288" y="1981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7" name="AutoShape 127"/>
          <p:cNvSpPr>
            <a:spLocks noChangeArrowheads="1"/>
          </p:cNvSpPr>
          <p:nvPr/>
        </p:nvSpPr>
        <p:spPr bwMode="auto">
          <a:xfrm>
            <a:off x="776288" y="62626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8" name="AutoShape 128"/>
          <p:cNvSpPr>
            <a:spLocks noChangeArrowheads="1"/>
          </p:cNvSpPr>
          <p:nvPr/>
        </p:nvSpPr>
        <p:spPr bwMode="auto">
          <a:xfrm>
            <a:off x="242888" y="4267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49" name="AutoShape 129"/>
          <p:cNvSpPr>
            <a:spLocks noChangeArrowheads="1"/>
          </p:cNvSpPr>
          <p:nvPr/>
        </p:nvSpPr>
        <p:spPr bwMode="auto">
          <a:xfrm>
            <a:off x="90488" y="4343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0" name="AutoShape 130"/>
          <p:cNvSpPr>
            <a:spLocks noChangeArrowheads="1"/>
          </p:cNvSpPr>
          <p:nvPr/>
        </p:nvSpPr>
        <p:spPr bwMode="auto">
          <a:xfrm>
            <a:off x="242888" y="4114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1" name="AutoShape 131"/>
          <p:cNvSpPr>
            <a:spLocks noChangeArrowheads="1"/>
          </p:cNvSpPr>
          <p:nvPr/>
        </p:nvSpPr>
        <p:spPr bwMode="auto">
          <a:xfrm>
            <a:off x="90488" y="4191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2" name="AutoShape 132"/>
          <p:cNvSpPr>
            <a:spLocks noChangeArrowheads="1"/>
          </p:cNvSpPr>
          <p:nvPr/>
        </p:nvSpPr>
        <p:spPr bwMode="auto">
          <a:xfrm>
            <a:off x="90488" y="3810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3" name="AutoShape 133"/>
          <p:cNvSpPr>
            <a:spLocks noChangeArrowheads="1"/>
          </p:cNvSpPr>
          <p:nvPr/>
        </p:nvSpPr>
        <p:spPr bwMode="auto">
          <a:xfrm>
            <a:off x="242888" y="3733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4" name="AutoShape 134"/>
          <p:cNvSpPr>
            <a:spLocks noChangeArrowheads="1"/>
          </p:cNvSpPr>
          <p:nvPr/>
        </p:nvSpPr>
        <p:spPr bwMode="auto">
          <a:xfrm>
            <a:off x="90488" y="3962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5" name="AutoShape 135"/>
          <p:cNvSpPr>
            <a:spLocks noChangeArrowheads="1"/>
          </p:cNvSpPr>
          <p:nvPr/>
        </p:nvSpPr>
        <p:spPr bwMode="auto">
          <a:xfrm>
            <a:off x="242888" y="38862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6" name="AutoShape 136"/>
          <p:cNvSpPr>
            <a:spLocks noChangeArrowheads="1"/>
          </p:cNvSpPr>
          <p:nvPr/>
        </p:nvSpPr>
        <p:spPr bwMode="auto">
          <a:xfrm>
            <a:off x="776288" y="4876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7" name="AutoShape 137"/>
          <p:cNvSpPr>
            <a:spLocks noChangeArrowheads="1"/>
          </p:cNvSpPr>
          <p:nvPr/>
        </p:nvSpPr>
        <p:spPr bwMode="auto">
          <a:xfrm>
            <a:off x="2833688"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8" name="AutoShape 138"/>
          <p:cNvSpPr>
            <a:spLocks noChangeArrowheads="1"/>
          </p:cNvSpPr>
          <p:nvPr/>
        </p:nvSpPr>
        <p:spPr bwMode="auto">
          <a:xfrm>
            <a:off x="2528888" y="20574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59" name="AutoShape 139"/>
          <p:cNvSpPr>
            <a:spLocks noChangeArrowheads="1"/>
          </p:cNvSpPr>
          <p:nvPr/>
        </p:nvSpPr>
        <p:spPr bwMode="auto">
          <a:xfrm>
            <a:off x="105727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0" name="AutoShape 140"/>
          <p:cNvSpPr>
            <a:spLocks noChangeArrowheads="1"/>
          </p:cNvSpPr>
          <p:nvPr/>
        </p:nvSpPr>
        <p:spPr bwMode="auto">
          <a:xfrm>
            <a:off x="1500188"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1" name="AutoShape 141"/>
          <p:cNvSpPr>
            <a:spLocks noChangeArrowheads="1"/>
          </p:cNvSpPr>
          <p:nvPr/>
        </p:nvSpPr>
        <p:spPr bwMode="auto">
          <a:xfrm>
            <a:off x="1781175"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2" name="AutoShape 142"/>
          <p:cNvSpPr>
            <a:spLocks noChangeArrowheads="1"/>
          </p:cNvSpPr>
          <p:nvPr/>
        </p:nvSpPr>
        <p:spPr bwMode="auto">
          <a:xfrm>
            <a:off x="225742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3" name="AutoShape 143"/>
          <p:cNvSpPr>
            <a:spLocks noChangeArrowheads="1"/>
          </p:cNvSpPr>
          <p:nvPr/>
        </p:nvSpPr>
        <p:spPr bwMode="auto">
          <a:xfrm>
            <a:off x="2538413"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4" name="AutoShape 144"/>
          <p:cNvSpPr>
            <a:spLocks noChangeArrowheads="1"/>
          </p:cNvSpPr>
          <p:nvPr/>
        </p:nvSpPr>
        <p:spPr bwMode="auto">
          <a:xfrm>
            <a:off x="2943225" y="62722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5" name="AutoShape 145"/>
          <p:cNvSpPr>
            <a:spLocks noChangeArrowheads="1"/>
          </p:cNvSpPr>
          <p:nvPr/>
        </p:nvSpPr>
        <p:spPr bwMode="auto">
          <a:xfrm>
            <a:off x="3224213" y="62674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6" name="AutoShape 146"/>
          <p:cNvSpPr>
            <a:spLocks noChangeArrowheads="1"/>
          </p:cNvSpPr>
          <p:nvPr/>
        </p:nvSpPr>
        <p:spPr bwMode="auto">
          <a:xfrm>
            <a:off x="795338" y="5840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7" name="AutoShape 147"/>
          <p:cNvSpPr>
            <a:spLocks noChangeArrowheads="1"/>
          </p:cNvSpPr>
          <p:nvPr/>
        </p:nvSpPr>
        <p:spPr bwMode="auto">
          <a:xfrm>
            <a:off x="1062038"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8" name="AutoShape 148"/>
          <p:cNvSpPr>
            <a:spLocks noChangeArrowheads="1"/>
          </p:cNvSpPr>
          <p:nvPr/>
        </p:nvSpPr>
        <p:spPr bwMode="auto">
          <a:xfrm>
            <a:off x="1490663" y="5835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69" name="AutoShape 149"/>
          <p:cNvSpPr>
            <a:spLocks noChangeArrowheads="1"/>
          </p:cNvSpPr>
          <p:nvPr/>
        </p:nvSpPr>
        <p:spPr bwMode="auto">
          <a:xfrm>
            <a:off x="1800225"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0" name="AutoShape 150"/>
          <p:cNvSpPr>
            <a:spLocks noChangeArrowheads="1"/>
          </p:cNvSpPr>
          <p:nvPr/>
        </p:nvSpPr>
        <p:spPr bwMode="auto">
          <a:xfrm>
            <a:off x="2276475"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1" name="AutoShape 151"/>
          <p:cNvSpPr>
            <a:spLocks noChangeArrowheads="1"/>
          </p:cNvSpPr>
          <p:nvPr/>
        </p:nvSpPr>
        <p:spPr bwMode="auto">
          <a:xfrm>
            <a:off x="2557463"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2" name="AutoShape 152"/>
          <p:cNvSpPr>
            <a:spLocks noChangeArrowheads="1"/>
          </p:cNvSpPr>
          <p:nvPr/>
        </p:nvSpPr>
        <p:spPr bwMode="auto">
          <a:xfrm>
            <a:off x="2962275" y="58499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3" name="AutoShape 153"/>
          <p:cNvSpPr>
            <a:spLocks noChangeArrowheads="1"/>
          </p:cNvSpPr>
          <p:nvPr/>
        </p:nvSpPr>
        <p:spPr bwMode="auto">
          <a:xfrm>
            <a:off x="3243263" y="58451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4" name="AutoShape 154"/>
          <p:cNvSpPr>
            <a:spLocks noChangeArrowheads="1"/>
          </p:cNvSpPr>
          <p:nvPr/>
        </p:nvSpPr>
        <p:spPr bwMode="auto">
          <a:xfrm>
            <a:off x="766763" y="53228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5" name="AutoShape 155"/>
          <p:cNvSpPr>
            <a:spLocks noChangeArrowheads="1"/>
          </p:cNvSpPr>
          <p:nvPr/>
        </p:nvSpPr>
        <p:spPr bwMode="auto">
          <a:xfrm>
            <a:off x="1047750" y="53181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6" name="AutoShape 156"/>
          <p:cNvSpPr>
            <a:spLocks noChangeArrowheads="1"/>
          </p:cNvSpPr>
          <p:nvPr/>
        </p:nvSpPr>
        <p:spPr bwMode="auto">
          <a:xfrm>
            <a:off x="1490663"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7" name="AutoShape 157"/>
          <p:cNvSpPr>
            <a:spLocks noChangeArrowheads="1"/>
          </p:cNvSpPr>
          <p:nvPr/>
        </p:nvSpPr>
        <p:spPr bwMode="auto">
          <a:xfrm>
            <a:off x="1771650"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8" name="AutoShape 158"/>
          <p:cNvSpPr>
            <a:spLocks noChangeArrowheads="1"/>
          </p:cNvSpPr>
          <p:nvPr/>
        </p:nvSpPr>
        <p:spPr bwMode="auto">
          <a:xfrm>
            <a:off x="2247900"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79" name="AutoShape 159"/>
          <p:cNvSpPr>
            <a:spLocks noChangeArrowheads="1"/>
          </p:cNvSpPr>
          <p:nvPr/>
        </p:nvSpPr>
        <p:spPr bwMode="auto">
          <a:xfrm>
            <a:off x="2528888"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0" name="AutoShape 160"/>
          <p:cNvSpPr>
            <a:spLocks noChangeArrowheads="1"/>
          </p:cNvSpPr>
          <p:nvPr/>
        </p:nvSpPr>
        <p:spPr bwMode="auto">
          <a:xfrm>
            <a:off x="2933700" y="53324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1" name="AutoShape 161"/>
          <p:cNvSpPr>
            <a:spLocks noChangeArrowheads="1"/>
          </p:cNvSpPr>
          <p:nvPr/>
        </p:nvSpPr>
        <p:spPr bwMode="auto">
          <a:xfrm>
            <a:off x="3214688" y="532765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2" name="AutoShape 162"/>
          <p:cNvSpPr>
            <a:spLocks noChangeArrowheads="1"/>
          </p:cNvSpPr>
          <p:nvPr/>
        </p:nvSpPr>
        <p:spPr bwMode="auto">
          <a:xfrm>
            <a:off x="342900" y="4486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3" name="AutoShape 163"/>
          <p:cNvSpPr>
            <a:spLocks noChangeArrowheads="1"/>
          </p:cNvSpPr>
          <p:nvPr/>
        </p:nvSpPr>
        <p:spPr bwMode="auto">
          <a:xfrm>
            <a:off x="495300" y="4410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4" name="AutoShape 164"/>
          <p:cNvSpPr>
            <a:spLocks noChangeArrowheads="1"/>
          </p:cNvSpPr>
          <p:nvPr/>
        </p:nvSpPr>
        <p:spPr bwMode="auto">
          <a:xfrm>
            <a:off x="342900" y="46386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5" name="AutoShape 165"/>
          <p:cNvSpPr>
            <a:spLocks noChangeArrowheads="1"/>
          </p:cNvSpPr>
          <p:nvPr/>
        </p:nvSpPr>
        <p:spPr bwMode="auto">
          <a:xfrm>
            <a:off x="495300" y="4562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6" name="AutoShape 166"/>
          <p:cNvSpPr>
            <a:spLocks noChangeArrowheads="1"/>
          </p:cNvSpPr>
          <p:nvPr/>
        </p:nvSpPr>
        <p:spPr bwMode="auto">
          <a:xfrm>
            <a:off x="495300" y="4105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7" name="AutoShape 167"/>
          <p:cNvSpPr>
            <a:spLocks noChangeArrowheads="1"/>
          </p:cNvSpPr>
          <p:nvPr/>
        </p:nvSpPr>
        <p:spPr bwMode="auto">
          <a:xfrm>
            <a:off x="342900" y="4181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8" name="AutoShape 168"/>
          <p:cNvSpPr>
            <a:spLocks noChangeArrowheads="1"/>
          </p:cNvSpPr>
          <p:nvPr/>
        </p:nvSpPr>
        <p:spPr bwMode="auto">
          <a:xfrm>
            <a:off x="495300" y="3952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89" name="AutoShape 169"/>
          <p:cNvSpPr>
            <a:spLocks noChangeArrowheads="1"/>
          </p:cNvSpPr>
          <p:nvPr/>
        </p:nvSpPr>
        <p:spPr bwMode="auto">
          <a:xfrm>
            <a:off x="342900" y="4029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0" name="AutoShape 170"/>
          <p:cNvSpPr>
            <a:spLocks noChangeArrowheads="1"/>
          </p:cNvSpPr>
          <p:nvPr/>
        </p:nvSpPr>
        <p:spPr bwMode="auto">
          <a:xfrm>
            <a:off x="342900" y="36480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1" name="AutoShape 171"/>
          <p:cNvSpPr>
            <a:spLocks noChangeArrowheads="1"/>
          </p:cNvSpPr>
          <p:nvPr/>
        </p:nvSpPr>
        <p:spPr bwMode="auto">
          <a:xfrm>
            <a:off x="495300" y="35718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2" name="AutoShape 172"/>
          <p:cNvSpPr>
            <a:spLocks noChangeArrowheads="1"/>
          </p:cNvSpPr>
          <p:nvPr/>
        </p:nvSpPr>
        <p:spPr bwMode="auto">
          <a:xfrm>
            <a:off x="342900" y="38004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3" name="AutoShape 173"/>
          <p:cNvSpPr>
            <a:spLocks noChangeArrowheads="1"/>
          </p:cNvSpPr>
          <p:nvPr/>
        </p:nvSpPr>
        <p:spPr bwMode="auto">
          <a:xfrm>
            <a:off x="495300" y="3724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4" name="AutoShape 174"/>
          <p:cNvSpPr>
            <a:spLocks noChangeArrowheads="1"/>
          </p:cNvSpPr>
          <p:nvPr/>
        </p:nvSpPr>
        <p:spPr bwMode="auto">
          <a:xfrm>
            <a:off x="342900" y="31289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5" name="AutoShape 175"/>
          <p:cNvSpPr>
            <a:spLocks noChangeArrowheads="1"/>
          </p:cNvSpPr>
          <p:nvPr/>
        </p:nvSpPr>
        <p:spPr bwMode="auto">
          <a:xfrm>
            <a:off x="1071563"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6" name="AutoShape 176"/>
          <p:cNvSpPr>
            <a:spLocks noChangeArrowheads="1"/>
          </p:cNvSpPr>
          <p:nvPr/>
        </p:nvSpPr>
        <p:spPr bwMode="auto">
          <a:xfrm>
            <a:off x="1485900"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7" name="AutoShape 177"/>
          <p:cNvSpPr>
            <a:spLocks noChangeArrowheads="1"/>
          </p:cNvSpPr>
          <p:nvPr/>
        </p:nvSpPr>
        <p:spPr bwMode="auto">
          <a:xfrm>
            <a:off x="2257425"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8" name="AutoShape 178"/>
          <p:cNvSpPr>
            <a:spLocks noChangeArrowheads="1"/>
          </p:cNvSpPr>
          <p:nvPr/>
        </p:nvSpPr>
        <p:spPr bwMode="auto">
          <a:xfrm>
            <a:off x="2928938" y="48847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699" name="AutoShape 179"/>
          <p:cNvSpPr>
            <a:spLocks noChangeArrowheads="1"/>
          </p:cNvSpPr>
          <p:nvPr/>
        </p:nvSpPr>
        <p:spPr bwMode="auto">
          <a:xfrm>
            <a:off x="80963" y="33131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0" name="AutoShape 180"/>
          <p:cNvSpPr>
            <a:spLocks noChangeArrowheads="1"/>
          </p:cNvSpPr>
          <p:nvPr/>
        </p:nvSpPr>
        <p:spPr bwMode="auto">
          <a:xfrm>
            <a:off x="233363" y="32369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1" name="AutoShape 181"/>
          <p:cNvSpPr>
            <a:spLocks noChangeArrowheads="1"/>
          </p:cNvSpPr>
          <p:nvPr/>
        </p:nvSpPr>
        <p:spPr bwMode="auto">
          <a:xfrm>
            <a:off x="80963" y="34655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2" name="AutoShape 182"/>
          <p:cNvSpPr>
            <a:spLocks noChangeArrowheads="1"/>
          </p:cNvSpPr>
          <p:nvPr/>
        </p:nvSpPr>
        <p:spPr bwMode="auto">
          <a:xfrm>
            <a:off x="233363" y="338931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3" name="AutoShape 183"/>
          <p:cNvSpPr>
            <a:spLocks noChangeArrowheads="1"/>
          </p:cNvSpPr>
          <p:nvPr/>
        </p:nvSpPr>
        <p:spPr bwMode="auto">
          <a:xfrm>
            <a:off x="3767138"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4" name="AutoShape 184"/>
          <p:cNvSpPr>
            <a:spLocks noChangeArrowheads="1"/>
          </p:cNvSpPr>
          <p:nvPr/>
        </p:nvSpPr>
        <p:spPr bwMode="auto">
          <a:xfrm>
            <a:off x="3462338" y="19764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5" name="AutoShape 185"/>
          <p:cNvSpPr>
            <a:spLocks noChangeArrowheads="1"/>
          </p:cNvSpPr>
          <p:nvPr/>
        </p:nvSpPr>
        <p:spPr bwMode="auto">
          <a:xfrm>
            <a:off x="3614738"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6" name="AutoShape 186"/>
          <p:cNvSpPr>
            <a:spLocks noChangeArrowheads="1"/>
          </p:cNvSpPr>
          <p:nvPr/>
        </p:nvSpPr>
        <p:spPr bwMode="auto">
          <a:xfrm>
            <a:off x="3309938" y="205263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7" name="AutoShape 187"/>
          <p:cNvSpPr>
            <a:spLocks noChangeArrowheads="1"/>
          </p:cNvSpPr>
          <p:nvPr/>
        </p:nvSpPr>
        <p:spPr bwMode="auto">
          <a:xfrm>
            <a:off x="4424363"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8" name="AutoShape 188"/>
          <p:cNvSpPr>
            <a:spLocks noChangeArrowheads="1"/>
          </p:cNvSpPr>
          <p:nvPr/>
        </p:nvSpPr>
        <p:spPr bwMode="auto">
          <a:xfrm>
            <a:off x="4119563"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09" name="AutoShape 189"/>
          <p:cNvSpPr>
            <a:spLocks noChangeArrowheads="1"/>
          </p:cNvSpPr>
          <p:nvPr/>
        </p:nvSpPr>
        <p:spPr bwMode="auto">
          <a:xfrm>
            <a:off x="4271963"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0" name="AutoShape 190"/>
          <p:cNvSpPr>
            <a:spLocks noChangeArrowheads="1"/>
          </p:cNvSpPr>
          <p:nvPr/>
        </p:nvSpPr>
        <p:spPr bwMode="auto">
          <a:xfrm>
            <a:off x="3967163"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1" name="AutoShape 191"/>
          <p:cNvSpPr>
            <a:spLocks noChangeArrowheads="1"/>
          </p:cNvSpPr>
          <p:nvPr/>
        </p:nvSpPr>
        <p:spPr bwMode="auto">
          <a:xfrm>
            <a:off x="515302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2" name="AutoShape 192"/>
          <p:cNvSpPr>
            <a:spLocks noChangeArrowheads="1"/>
          </p:cNvSpPr>
          <p:nvPr/>
        </p:nvSpPr>
        <p:spPr bwMode="auto">
          <a:xfrm>
            <a:off x="4848225" y="19907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3" name="AutoShape 193"/>
          <p:cNvSpPr>
            <a:spLocks noChangeArrowheads="1"/>
          </p:cNvSpPr>
          <p:nvPr/>
        </p:nvSpPr>
        <p:spPr bwMode="auto">
          <a:xfrm>
            <a:off x="500062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4" name="AutoShape 194"/>
          <p:cNvSpPr>
            <a:spLocks noChangeArrowheads="1"/>
          </p:cNvSpPr>
          <p:nvPr/>
        </p:nvSpPr>
        <p:spPr bwMode="auto">
          <a:xfrm>
            <a:off x="4695825" y="206692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5" name="AutoShape 195"/>
          <p:cNvSpPr>
            <a:spLocks noChangeArrowheads="1"/>
          </p:cNvSpPr>
          <p:nvPr/>
        </p:nvSpPr>
        <p:spPr bwMode="auto">
          <a:xfrm>
            <a:off x="3324225"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6" name="AutoShape 196"/>
          <p:cNvSpPr>
            <a:spLocks noChangeArrowheads="1"/>
          </p:cNvSpPr>
          <p:nvPr/>
        </p:nvSpPr>
        <p:spPr bwMode="auto">
          <a:xfrm>
            <a:off x="3019425" y="18049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7" name="AutoShape 197"/>
          <p:cNvSpPr>
            <a:spLocks noChangeArrowheads="1"/>
          </p:cNvSpPr>
          <p:nvPr/>
        </p:nvSpPr>
        <p:spPr bwMode="auto">
          <a:xfrm>
            <a:off x="3171825"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8" name="AutoShape 198"/>
          <p:cNvSpPr>
            <a:spLocks noChangeArrowheads="1"/>
          </p:cNvSpPr>
          <p:nvPr/>
        </p:nvSpPr>
        <p:spPr bwMode="auto">
          <a:xfrm>
            <a:off x="2867025"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19" name="AutoShape 199"/>
          <p:cNvSpPr>
            <a:spLocks noChangeArrowheads="1"/>
          </p:cNvSpPr>
          <p:nvPr/>
        </p:nvSpPr>
        <p:spPr bwMode="auto">
          <a:xfrm>
            <a:off x="4024313" y="1833563"/>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0" name="AutoShape 200"/>
          <p:cNvSpPr>
            <a:spLocks noChangeArrowheads="1"/>
          </p:cNvSpPr>
          <p:nvPr/>
        </p:nvSpPr>
        <p:spPr bwMode="auto">
          <a:xfrm>
            <a:off x="3719513" y="1819275"/>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1" name="AutoShape 201"/>
          <p:cNvSpPr>
            <a:spLocks noChangeArrowheads="1"/>
          </p:cNvSpPr>
          <p:nvPr/>
        </p:nvSpPr>
        <p:spPr bwMode="auto">
          <a:xfrm>
            <a:off x="3567113" y="1881188"/>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2" name="AutoShape 202"/>
          <p:cNvSpPr>
            <a:spLocks noChangeArrowheads="1"/>
          </p:cNvSpPr>
          <p:nvPr/>
        </p:nvSpPr>
        <p:spPr bwMode="auto">
          <a:xfrm>
            <a:off x="4733925"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3" name="AutoShape 203"/>
          <p:cNvSpPr>
            <a:spLocks noChangeArrowheads="1"/>
          </p:cNvSpPr>
          <p:nvPr/>
        </p:nvSpPr>
        <p:spPr bwMode="auto">
          <a:xfrm>
            <a:off x="4429125"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4" name="AutoShape 204"/>
          <p:cNvSpPr>
            <a:spLocks noChangeArrowheads="1"/>
          </p:cNvSpPr>
          <p:nvPr/>
        </p:nvSpPr>
        <p:spPr bwMode="auto">
          <a:xfrm>
            <a:off x="4276725"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5" name="AutoShape 205"/>
          <p:cNvSpPr>
            <a:spLocks noChangeArrowheads="1"/>
          </p:cNvSpPr>
          <p:nvPr/>
        </p:nvSpPr>
        <p:spPr bwMode="auto">
          <a:xfrm>
            <a:off x="546258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6" name="AutoShape 206"/>
          <p:cNvSpPr>
            <a:spLocks noChangeArrowheads="1"/>
          </p:cNvSpPr>
          <p:nvPr/>
        </p:nvSpPr>
        <p:spPr bwMode="auto">
          <a:xfrm>
            <a:off x="5157788" y="18288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491727" name="AutoShape 207"/>
          <p:cNvSpPr>
            <a:spLocks noChangeArrowheads="1"/>
          </p:cNvSpPr>
          <p:nvPr/>
        </p:nvSpPr>
        <p:spPr bwMode="auto">
          <a:xfrm>
            <a:off x="5005388" y="1905000"/>
            <a:ext cx="76200" cy="762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6457" name="Rectangle 208"/>
          <p:cNvSpPr>
            <a:spLocks noChangeArrowheads="1"/>
          </p:cNvSpPr>
          <p:nvPr/>
        </p:nvSpPr>
        <p:spPr bwMode="auto">
          <a:xfrm>
            <a:off x="6370638" y="2622550"/>
            <a:ext cx="27305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lnSpc>
                <a:spcPct val="90000"/>
              </a:lnSpc>
            </a:pPr>
            <a:r>
              <a:rPr lang="en-US" altLang="zh-CN" sz="2000">
                <a:ea typeface="宋体" panose="02010600030101010101" pitchFamily="2" charset="-122"/>
              </a:rPr>
              <a:t>对于 bc 平面:</a:t>
            </a:r>
          </a:p>
          <a:p>
            <a:pPr algn="l" eaLnBrk="1" hangingPunct="1">
              <a:lnSpc>
                <a:spcPct val="90000"/>
              </a:lnSpc>
            </a:pPr>
            <a:r>
              <a:rPr lang="en-US" altLang="zh-CN" sz="2000" b="0">
                <a:ea typeface="宋体" panose="02010600030101010101" pitchFamily="2" charset="-122"/>
              </a:rPr>
              <a:t>10 * 100 = 1000</a:t>
            </a:r>
          </a:p>
          <a:p>
            <a:pPr algn="l" eaLnBrk="1" hangingPunct="1">
              <a:lnSpc>
                <a:spcPct val="90000"/>
              </a:lnSpc>
              <a:spcBef>
                <a:spcPct val="50000"/>
              </a:spcBef>
            </a:pPr>
            <a:r>
              <a:rPr lang="en-US" altLang="zh-CN" sz="2000">
                <a:ea typeface="宋体" panose="02010600030101010101" pitchFamily="2" charset="-122"/>
              </a:rPr>
              <a:t>对于交流飞机:</a:t>
            </a:r>
          </a:p>
          <a:p>
            <a:pPr algn="l" eaLnBrk="1" hangingPunct="1">
              <a:lnSpc>
                <a:spcPct val="90000"/>
              </a:lnSpc>
              <a:spcBef>
                <a:spcPct val="50000"/>
              </a:spcBef>
            </a:pPr>
            <a:r>
              <a:rPr lang="en-US" altLang="zh-CN" sz="2000" b="0">
                <a:ea typeface="宋体" panose="02010600030101010101" pitchFamily="2" charset="-122"/>
              </a:rPr>
              <a:t>10 * 4000 = 40000</a:t>
            </a:r>
          </a:p>
          <a:p>
            <a:pPr algn="l" eaLnBrk="1" hangingPunct="1">
              <a:lnSpc>
                <a:spcPct val="90000"/>
              </a:lnSpc>
              <a:spcBef>
                <a:spcPct val="50000"/>
              </a:spcBef>
            </a:pPr>
            <a:r>
              <a:rPr lang="en-US" altLang="zh-CN" sz="2000">
                <a:ea typeface="宋体" panose="02010600030101010101" pitchFamily="2" charset="-122"/>
              </a:rPr>
              <a:t>对于 ab 平面:</a:t>
            </a:r>
          </a:p>
          <a:p>
            <a:pPr algn="l" eaLnBrk="1" hangingPunct="1">
              <a:lnSpc>
                <a:spcPct val="90000"/>
              </a:lnSpc>
              <a:spcBef>
                <a:spcPct val="50000"/>
              </a:spcBef>
            </a:pPr>
            <a:r>
              <a:rPr lang="en-US" altLang="zh-CN" sz="2000" b="0">
                <a:ea typeface="宋体" panose="02010600030101010101" pitchFamily="2" charset="-122"/>
              </a:rPr>
              <a:t>400 * 4000 = 16000</a:t>
            </a:r>
          </a:p>
        </p:txBody>
      </p:sp>
      <p:sp>
        <p:nvSpPr>
          <p:cNvPr id="96458" name="Text Box 209"/>
          <p:cNvSpPr txBox="1">
            <a:spLocks noChangeArrowheads="1"/>
          </p:cNvSpPr>
          <p:nvPr/>
        </p:nvSpPr>
        <p:spPr bwMode="auto">
          <a:xfrm>
            <a:off x="6367463" y="1343025"/>
            <a:ext cx="277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r>
              <a:rPr lang="en-US" altLang="zh-CN" sz="2000">
                <a:ea typeface="宋体" panose="02010600030101010101" pitchFamily="2" charset="-122"/>
              </a:rPr>
              <a:t>如果尺寸的排序方式为:</a:t>
            </a:r>
          </a:p>
        </p:txBody>
      </p:sp>
      <p:sp>
        <p:nvSpPr>
          <p:cNvPr id="96459" name="Text Box 210"/>
          <p:cNvSpPr txBox="1">
            <a:spLocks noChangeArrowheads="1"/>
          </p:cNvSpPr>
          <p:nvPr/>
        </p:nvSpPr>
        <p:spPr bwMode="auto">
          <a:xfrm>
            <a:off x="6356350" y="2095500"/>
            <a:ext cx="278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spcBef>
                <a:spcPct val="0"/>
              </a:spcBef>
            </a:pPr>
            <a:r>
              <a:rPr lang="en-US" altLang="zh-CN" sz="2000">
                <a:solidFill>
                  <a:srgbClr val="006600"/>
                </a:solidFill>
                <a:ea typeface="宋体" panose="02010600030101010101" pitchFamily="2" charset="-122"/>
              </a:rPr>
              <a:t>B:100, b:100, B:100</a:t>
            </a:r>
          </a:p>
        </p:txBody>
      </p:sp>
      <p:sp>
        <p:nvSpPr>
          <p:cNvPr id="96460" name="Text Box 211"/>
          <p:cNvSpPr txBox="1">
            <a:spLocks noChangeArrowheads="1"/>
          </p:cNvSpPr>
          <p:nvPr/>
        </p:nvSpPr>
        <p:spPr bwMode="auto">
          <a:xfrm>
            <a:off x="4922838" y="5186363"/>
            <a:ext cx="42211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algn="l" eaLnBrk="1" hangingPunct="1"/>
            <a:r>
              <a:rPr lang="en-US" altLang="zh-CN" sz="2000">
                <a:ea typeface="宋体" panose="02010600030101010101" pitchFamily="2" charset="-122"/>
              </a:rPr>
              <a:t>将所有相关的二维平面保存在块内存中所需的最小内存:</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12725" y="228600"/>
            <a:ext cx="8931275" cy="671513"/>
          </a:xfrm>
        </p:spPr>
        <p:txBody>
          <a:bodyPr/>
          <a:lstStyle/>
          <a:p>
            <a:pPr eaLnBrk="1" hangingPunct="1"/>
            <a:r>
              <a:rPr lang="en-US" altLang="zh-CN" sz="3200" smtClean="0">
                <a:ea typeface="宋体" panose="02010600030101010101" pitchFamily="2" charset="-122"/>
              </a:rPr>
              <a:t>穆蒂威阵列聚合</a:t>
            </a:r>
          </a:p>
        </p:txBody>
      </p:sp>
      <p:sp>
        <p:nvSpPr>
          <p:cNvPr id="97283" name="Rectangle 3"/>
          <p:cNvSpPr>
            <a:spLocks noGrp="1" noChangeArrowheads="1"/>
          </p:cNvSpPr>
          <p:nvPr>
            <p:ph type="body" idx="1"/>
          </p:nvPr>
        </p:nvSpPr>
        <p:spPr>
          <a:xfrm>
            <a:off x="541338" y="1487488"/>
            <a:ext cx="8077200" cy="4352925"/>
          </a:xfrm>
        </p:spPr>
        <p:txBody>
          <a:bodyPr/>
          <a:lstStyle/>
          <a:p>
            <a:pPr eaLnBrk="1" hangingPunct="1"/>
            <a:r>
              <a:rPr lang="en-US" altLang="zh-CN" sz="2400" smtClean="0">
                <a:ea typeface="宋体" panose="02010600030101010101" pitchFamily="2" charset="-122"/>
              </a:rPr>
              <a:t>方法: 应按大小按升序对平面进行排序和计算。</a:t>
            </a:r>
          </a:p>
          <a:p>
            <a:pPr lvl="1" eaLnBrk="1" hangingPunct="1"/>
            <a:r>
              <a:rPr lang="en-US" altLang="zh-CN" sz="2400" smtClean="0">
                <a:ea typeface="宋体" panose="02010600030101010101" pitchFamily="2" charset="-122"/>
              </a:rPr>
              <a:t>想法: 将主内存中最小的平面保持在主内存中, 为最大的平面一次只提取和计算一个块</a:t>
            </a:r>
          </a:p>
          <a:p>
            <a:pPr eaLnBrk="1" hangingPunct="1"/>
            <a:r>
              <a:rPr lang="en-US" altLang="zh-CN" sz="2400" smtClean="0">
                <a:ea typeface="宋体" panose="02010600030101010101" pitchFamily="2" charset="-122"/>
              </a:rPr>
              <a:t>方法的局限性: 仅计算好, 只适用于少量的尺寸</a:t>
            </a:r>
          </a:p>
          <a:p>
            <a:pPr lvl="1" eaLnBrk="1" hangingPunct="1"/>
            <a:r>
              <a:rPr lang="en-US" altLang="zh-CN" sz="2400" smtClean="0">
                <a:ea typeface="宋体" panose="02010600030101010101" pitchFamily="2" charset="-122"/>
              </a:rPr>
              <a:t>如果有大量的尺寸, 可以探索冰山立方体的计算方法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8600" y="379413"/>
            <a:ext cx="8610600" cy="541337"/>
          </a:xfrm>
        </p:spPr>
        <p:txBody>
          <a:bodyPr/>
          <a:lstStyle/>
          <a:p>
            <a:pPr eaLnBrk="1" hangingPunct="1"/>
            <a:r>
              <a:rPr lang="en-US" altLang="zh-CN" sz="3200" smtClean="0">
                <a:ea typeface="宋体" panose="02010600030101010101" pitchFamily="2" charset="-122"/>
              </a:rPr>
              <a:t>有效地处理 olap 查询</a:t>
            </a:r>
            <a:endParaRPr lang="zh-CN" altLang="en-US" sz="3200" smtClean="0">
              <a:ea typeface="宋体" panose="02010600030101010101" pitchFamily="2" charset="-122"/>
            </a:endParaRPr>
          </a:p>
        </p:txBody>
      </p:sp>
      <p:sp>
        <p:nvSpPr>
          <p:cNvPr id="98307" name="Rectangle 3"/>
          <p:cNvSpPr>
            <a:spLocks noGrp="1" noChangeArrowheads="1"/>
          </p:cNvSpPr>
          <p:nvPr>
            <p:ph type="body" idx="1"/>
          </p:nvPr>
        </p:nvSpPr>
        <p:spPr>
          <a:xfrm>
            <a:off x="242888" y="1409700"/>
            <a:ext cx="8534400" cy="4800600"/>
          </a:xfrm>
        </p:spPr>
        <p:txBody>
          <a:bodyPr/>
          <a:lstStyle/>
          <a:p>
            <a:pPr eaLnBrk="1" hangingPunct="1">
              <a:lnSpc>
                <a:spcPct val="140000"/>
              </a:lnSpc>
            </a:pPr>
            <a:r>
              <a:rPr lang="en-US" altLang="zh-CN" sz="2400" smtClean="0">
                <a:ea typeface="宋体" panose="02010600030101010101" pitchFamily="2" charset="-122"/>
              </a:rPr>
              <a:t>确定应在可用的长方体上执行哪些操作:</a:t>
            </a:r>
          </a:p>
          <a:p>
            <a:pPr lvl="1" eaLnBrk="1" hangingPunct="1">
              <a:lnSpc>
                <a:spcPct val="140000"/>
              </a:lnSpc>
            </a:pPr>
            <a:r>
              <a:rPr lang="en-US" altLang="zh-CN" sz="2400" smtClean="0">
                <a:ea typeface="宋体" panose="02010600030101010101" pitchFamily="2" charset="-122"/>
              </a:rPr>
              <a:t>将钻头、滚动等转换为相应的 sql 和/或 olap 操作, 例如, 骰子 = 选择 + 投影</a:t>
            </a:r>
          </a:p>
          <a:p>
            <a:pPr eaLnBrk="1" hangingPunct="1">
              <a:lnSpc>
                <a:spcPct val="140000"/>
              </a:lnSpc>
            </a:pPr>
            <a:r>
              <a:rPr lang="en-US" altLang="zh-CN" sz="2400" smtClean="0">
                <a:ea typeface="宋体" panose="02010600030101010101" pitchFamily="2" charset="-122"/>
              </a:rPr>
              <a:t>确定应将相关操作应用于哪些物化长方体。</a:t>
            </a:r>
          </a:p>
          <a:p>
            <a:pPr eaLnBrk="1" hangingPunct="1">
              <a:lnSpc>
                <a:spcPct val="140000"/>
              </a:lnSpc>
            </a:pPr>
            <a:r>
              <a:rPr lang="en-US" altLang="zh-CN" sz="2400" smtClean="0">
                <a:ea typeface="宋体" panose="02010600030101010101" pitchFamily="2" charset="-122"/>
              </a:rPr>
              <a:t>探索 molap 中的索引结构和压缩阵列结构与密集阵列结构</a:t>
            </a:r>
          </a:p>
        </p:txBody>
      </p:sp>
    </p:spTree>
  </p:cSld>
  <p:clrMapOvr>
    <a:masterClrMapping/>
  </p:clrMapOvr>
  <p:transition>
    <p:wipe dir="d"/>
  </p:transition>
</p:sld>
</file>

<file path=ppt/slides/slide94.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自下而上的计算 (buc)</a:t>
            </a:r>
          </a:p>
        </p:txBody>
      </p:sp>
      <p:sp>
        <p:nvSpPr>
          <p:cNvPr id="7173" name="Rectangle 3"/>
          <p:cNvSpPr>
            <a:spLocks noGrp="1" noChangeArrowheads="1"/>
          </p:cNvSpPr>
          <p:nvPr>
            <p:ph type="body" sz="half" idx="1"/>
          </p:nvPr>
        </p:nvSpPr>
        <p:spPr>
          <a:xfrm>
            <a:off x="228600" y="1371600"/>
            <a:ext cx="5556250" cy="5029200"/>
          </a:xfrm>
        </p:spPr>
        <p:txBody>
          <a:bodyPr/>
          <a:lstStyle/>
          <a:p>
            <a:pPr eaLnBrk="1" hangingPunct="1"/>
            <a:r>
              <a:rPr lang="en-US" altLang="zh-CN" sz="2400" smtClean="0">
                <a:ea typeface="宋体" panose="02010600030101010101" pitchFamily="2" charset="-122"/>
              </a:rPr>
              <a:t>buc (beyer &amp; ramakrishnan, simod</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99)</a:t>
            </a:r>
          </a:p>
          <a:p>
            <a:pPr eaLnBrk="1" hangingPunct="1"/>
            <a:r>
              <a:rPr lang="en-US" altLang="zh-CN" sz="2400" smtClean="0">
                <a:ea typeface="宋体" panose="02010600030101010101" pitchFamily="2" charset="-122"/>
              </a:rPr>
              <a:t>自下而上的立方体计算</a:t>
            </a:r>
          </a:p>
          <a:p>
            <a:pPr eaLnBrk="1" hangingPunct="1"/>
            <a:r>
              <a:rPr lang="en-US" altLang="zh-CN" sz="2400" smtClean="0">
                <a:ea typeface="宋体" panose="02010600030101010101" pitchFamily="2" charset="-122"/>
              </a:rPr>
              <a:t>将尺寸划分为多个分区, 便于冰山修剪</a:t>
            </a:r>
          </a:p>
          <a:p>
            <a:pPr lvl="1" eaLnBrk="1" hangingPunct="1"/>
            <a:r>
              <a:rPr lang="en-US" altLang="zh-CN" sz="2400" smtClean="0">
                <a:ea typeface="宋体" panose="02010600030101010101" pitchFamily="2" charset="-122"/>
              </a:rPr>
              <a:t>如果分区不满足</a:t>
            </a:r>
            <a:r>
              <a:rPr lang="en-US" altLang="zh-CN" sz="2400" i="1" smtClean="0">
                <a:ea typeface="宋体" panose="02010600030101010101" pitchFamily="2" charset="-122"/>
              </a:rPr>
              <a:t>min _ sup</a:t>
            </a:r>
            <a:r>
              <a:rPr lang="en-US" altLang="zh-CN" sz="2400" smtClean="0">
                <a:ea typeface="宋体" panose="02010600030101010101" pitchFamily="2" charset="-122"/>
              </a:rPr>
              <a:t>, 它的后代可以修剪</a:t>
            </a:r>
          </a:p>
          <a:p>
            <a:pPr lvl="1" eaLnBrk="1" hangingPunct="1"/>
            <a:r>
              <a:rPr lang="en-US" altLang="zh-CN" sz="2400" smtClean="0">
                <a:ea typeface="宋体" panose="02010600030101010101" pitchFamily="2" charset="-122"/>
              </a:rPr>
              <a:t>如果</a:t>
            </a:r>
            <a:r>
              <a:rPr lang="en-US" altLang="zh-CN" sz="2400" i="1" smtClean="0">
                <a:ea typeface="宋体" panose="02010600030101010101" pitchFamily="2" charset="-122"/>
              </a:rPr>
              <a:t>明苏普</a:t>
            </a:r>
            <a:r>
              <a:rPr lang="en-US" altLang="zh-CN" sz="2400" smtClean="0">
                <a:ea typeface="宋体" panose="02010600030101010101" pitchFamily="2" charset="-122"/>
              </a:rPr>
              <a:t>= 1</a:t>
            </a:r>
            <a:r>
              <a:rPr lang="en-US" altLang="zh-CN" sz="2400" smtClean="0">
                <a:latin typeface="Symbol" panose="05050102010706020507" pitchFamily="18" charset="2"/>
                <a:ea typeface="宋体" panose="02010600030101010101" pitchFamily="2" charset="-122"/>
              </a:rPr>
              <a:t>品</a:t>
            </a:r>
            <a:r>
              <a:rPr lang="en-US" altLang="zh-CN" sz="2400" smtClean="0">
                <a:ea typeface="宋体" panose="02010600030101010101" pitchFamily="2" charset="-122"/>
              </a:rPr>
              <a:t>计算完整的多维数据集!</a:t>
            </a:r>
          </a:p>
        </p:txBody>
      </p:sp>
      <p:graphicFrame>
        <p:nvGraphicFramePr>
          <p:cNvPr id="7170" name="Object 4" descr="prune-order"/>
          <p:cNvGraphicFramePr>
            <a:graphicFrameLocks noChangeAspect="1"/>
          </p:cNvGraphicFramePr>
          <p:nvPr>
            <p:ph sz="half" idx="2"/>
          </p:nvPr>
        </p:nvGraphicFramePr>
        <p:xfrm>
          <a:off x="5640388" y="1295400"/>
          <a:ext cx="3248025" cy="2517775"/>
        </p:xfrm>
        <a:graphic>
          <a:graphicData uri="http://schemas.openxmlformats.org/presentationml/2006/ole">
            <mc:AlternateContent xmlns:mc="http://schemas.openxmlformats.org/markup-compatibility/2006">
              <mc:Choice xmlns:v="urn:schemas-microsoft-com:vml" Requires="v">
                <p:oleObj spid="_x0000_s7174" name="SmartDraw" r:id="rId4" imgW="3177360" imgH="2816280" progId="SmartDraw.2">
                  <p:embed/>
                </p:oleObj>
              </mc:Choice>
              <mc:Fallback>
                <p:oleObj name="SmartDraw" r:id="rId4" imgW="3177360" imgH="2816280" progId="SmartDraw.2">
                  <p:embed/>
                  <p:pic>
                    <p:nvPicPr>
                      <p:cNvPr id="0" name="Object 4" descr="prune-or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0388" y="1295400"/>
                        <a:ext cx="3248025" cy="251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p:cNvGraphicFramePr>
            <a:graphicFrameLocks noChangeAspect="1"/>
          </p:cNvGraphicFramePr>
          <p:nvPr/>
        </p:nvGraphicFramePr>
        <p:xfrm>
          <a:off x="5486400" y="3810000"/>
          <a:ext cx="3657600" cy="2816225"/>
        </p:xfrm>
        <a:graphic>
          <a:graphicData uri="http://schemas.openxmlformats.org/presentationml/2006/ole">
            <mc:AlternateContent xmlns:mc="http://schemas.openxmlformats.org/markup-compatibility/2006">
              <mc:Choice xmlns:v="urn:schemas-microsoft-com:vml" Requires="v">
                <p:oleObj spid="_x0000_s7175" name="SmartDraw" r:id="rId6" imgW="3424320" imgH="2816280" progId="SmartDraw.2">
                  <p:embed/>
                </p:oleObj>
              </mc:Choice>
              <mc:Fallback>
                <p:oleObj name="SmartDraw" r:id="rId6" imgW="3424320" imgH="2816280" progId="SmartDraw.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810000"/>
                        <a:ext cx="36576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2254250"/>
            <a:ext cx="6294437"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3"/>
          <p:cNvSpPr>
            <a:spLocks noGrp="1" noChangeArrowheads="1"/>
          </p:cNvSpPr>
          <p:nvPr>
            <p:ph type="title"/>
          </p:nvPr>
        </p:nvSpPr>
        <p:spPr>
          <a:xfrm>
            <a:off x="152400" y="381000"/>
            <a:ext cx="6096000" cy="685800"/>
          </a:xfrm>
        </p:spPr>
        <p:txBody>
          <a:bodyPr/>
          <a:lstStyle/>
          <a:p>
            <a:pPr eaLnBrk="1" hangingPunct="1"/>
            <a:r>
              <a:rPr lang="en-US" altLang="zh-CN" smtClean="0">
                <a:ea typeface="宋体" panose="02010600030101010101" pitchFamily="2" charset="-122"/>
              </a:rPr>
              <a:t>比克斯: 分区</a:t>
            </a:r>
          </a:p>
        </p:txBody>
      </p:sp>
      <p:sp>
        <p:nvSpPr>
          <p:cNvPr id="99332" name="Rectangle 4"/>
          <p:cNvSpPr>
            <a:spLocks noGrp="1" noChangeArrowheads="1"/>
          </p:cNvSpPr>
          <p:nvPr>
            <p:ph type="body" idx="1"/>
          </p:nvPr>
        </p:nvSpPr>
        <p:spPr>
          <a:xfrm>
            <a:off x="169863" y="1295400"/>
            <a:ext cx="8747125" cy="5029200"/>
          </a:xfrm>
        </p:spPr>
        <p:txBody>
          <a:bodyPr/>
          <a:lstStyle/>
          <a:p>
            <a:pPr eaLnBrk="1" hangingPunct="1"/>
            <a:r>
              <a:rPr lang="en-US" altLang="zh-CN" sz="2400" smtClean="0">
                <a:ea typeface="宋体" panose="02010600030101010101" pitchFamily="2" charset="-122"/>
              </a:rPr>
              <a:t>通常, 整个数据集可以</a:t>
            </a:r>
            <a:r>
              <a:rPr lang="en-US" altLang="zh-CN" sz="2400" smtClean="0">
                <a:latin typeface="Tahoma" panose="020B0604030504040204" pitchFamily="34" charset="0"/>
                <a:ea typeface="宋体" panose="02010600030101010101" pitchFamily="2" charset="-122"/>
              </a:rPr>
              <a:t>'</a:t>
            </a:r>
            <a:r>
              <a:rPr lang="en-US" altLang="zh-CN" sz="2400" smtClean="0">
                <a:ea typeface="宋体" panose="02010600030101010101" pitchFamily="2" charset="-122"/>
              </a:rPr>
              <a:t>不适合主内存</a:t>
            </a:r>
          </a:p>
          <a:p>
            <a:pPr eaLnBrk="1" hangingPunct="1"/>
            <a:r>
              <a:rPr lang="en-US" altLang="zh-CN" sz="2400" smtClean="0">
                <a:ea typeface="宋体" panose="02010600030101010101" pitchFamily="2" charset="-122"/>
              </a:rPr>
              <a:t>排序</a:t>
            </a:r>
            <a:r>
              <a:rPr lang="en-US" altLang="zh-CN" sz="2400" i="1" smtClean="0">
                <a:ea typeface="宋体" panose="02010600030101010101" pitchFamily="2" charset="-122"/>
              </a:rPr>
              <a:t>不同</a:t>
            </a:r>
            <a:r>
              <a:rPr lang="en-US" altLang="zh-CN" sz="2400" smtClean="0">
                <a:ea typeface="宋体" panose="02010600030101010101" pitchFamily="2" charset="-122"/>
              </a:rPr>
              <a:t>值, 分区成适合</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60363" y="304800"/>
            <a:ext cx="8326437" cy="914400"/>
          </a:xfrm>
          <a:noFill/>
        </p:spPr>
        <p:txBody>
          <a:bodyPr lIns="92075" tIns="46038" rIns="92075" bIns="46038" anchor="ctr"/>
          <a:lstStyle/>
          <a:p>
            <a:pPr eaLnBrk="1" hangingPunct="1"/>
            <a:r>
              <a:rPr lang="en-US" altLang="zh-CN" smtClean="0">
                <a:ea typeface="宋体" panose="02010600030101010101" pitchFamily="2" charset="-122"/>
              </a:rPr>
              <a:t>数据仓库和 olap 技术</a:t>
            </a:r>
          </a:p>
        </p:txBody>
      </p:sp>
      <p:sp>
        <p:nvSpPr>
          <p:cNvPr id="100355" name="Rectangle 3"/>
          <p:cNvSpPr>
            <a:spLocks noGrp="1" noChangeArrowheads="1"/>
          </p:cNvSpPr>
          <p:nvPr>
            <p:ph type="body" idx="1"/>
          </p:nvPr>
        </p:nvSpPr>
        <p:spPr>
          <a:xfrm>
            <a:off x="415925" y="1370013"/>
            <a:ext cx="8528050" cy="4495800"/>
          </a:xfrm>
          <a:noFill/>
        </p:spPr>
        <p:txBody>
          <a:bodyPr lIns="92075" tIns="46038" rIns="92075" bIns="46038"/>
          <a:lstStyle/>
          <a:p>
            <a:pPr eaLnBrk="1" hangingPunct="1">
              <a:lnSpc>
                <a:spcPct val="100000"/>
              </a:lnSpc>
            </a:pPr>
            <a:r>
              <a:rPr lang="en-US" altLang="zh-CN" sz="2400" smtClean="0">
                <a:ea typeface="宋体" panose="02010600030101010101" pitchFamily="2" charset="-122"/>
              </a:rPr>
              <a:t>什么是数据仓库？</a:t>
            </a:r>
          </a:p>
          <a:p>
            <a:pPr eaLnBrk="1" hangingPunct="1">
              <a:lnSpc>
                <a:spcPct val="100000"/>
              </a:lnSpc>
            </a:pPr>
            <a:r>
              <a:rPr lang="en-US" altLang="zh-CN" sz="2400" smtClean="0">
                <a:ea typeface="宋体" panose="02010600030101010101" pitchFamily="2" charset="-122"/>
              </a:rPr>
              <a:t>多维数据模型</a:t>
            </a:r>
          </a:p>
          <a:p>
            <a:pPr eaLnBrk="1" hangingPunct="1">
              <a:lnSpc>
                <a:spcPct val="100000"/>
              </a:lnSpc>
            </a:pPr>
            <a:r>
              <a:rPr lang="en-US" altLang="zh-CN" sz="2400" smtClean="0">
                <a:ea typeface="宋体" panose="02010600030101010101" pitchFamily="2" charset="-122"/>
              </a:rPr>
              <a:t>数据仓库体系结构</a:t>
            </a:r>
          </a:p>
          <a:p>
            <a:pPr eaLnBrk="1" hangingPunct="1">
              <a:lnSpc>
                <a:spcPct val="100000"/>
              </a:lnSpc>
            </a:pPr>
            <a:r>
              <a:rPr lang="en-US" altLang="zh-CN" sz="2400" smtClean="0">
                <a:solidFill>
                  <a:schemeClr val="hlink"/>
                </a:solidFill>
                <a:ea typeface="宋体" panose="02010600030101010101" pitchFamily="2" charset="-122"/>
              </a:rPr>
              <a:t>数据仓库实施</a:t>
            </a:r>
          </a:p>
          <a:p>
            <a:pPr lvl="1" eaLnBrk="1" hangingPunct="1">
              <a:lnSpc>
                <a:spcPct val="100000"/>
              </a:lnSpc>
            </a:pPr>
            <a:r>
              <a:rPr lang="en-US" altLang="zh-CN" sz="2400" smtClean="0">
                <a:latin typeface="Arial Black" panose="020B0A04020102020204" pitchFamily="34" charset="0"/>
                <a:ea typeface="宋体" panose="02010600030101010101" pitchFamily="2" charset="-122"/>
              </a:rPr>
              <a:t>数据仓库设计</a:t>
            </a:r>
            <a:endParaRPr lang="zh-CN" altLang="en-US" sz="2400" smtClean="0">
              <a:latin typeface="Arial Black" panose="020B0A04020102020204" pitchFamily="34" charset="0"/>
              <a:ea typeface="宋体" panose="02010600030101010101" pitchFamily="2" charset="-122"/>
            </a:endParaRPr>
          </a:p>
          <a:p>
            <a:pPr lvl="1" eaLnBrk="1" hangingPunct="1">
              <a:lnSpc>
                <a:spcPct val="100000"/>
              </a:lnSpc>
            </a:pPr>
            <a:r>
              <a:rPr lang="en-US" altLang="zh-CN" sz="2400" smtClean="0">
                <a:latin typeface="Arial Black" panose="020B0A04020102020204" pitchFamily="34" charset="0"/>
                <a:ea typeface="宋体" panose="02010600030101010101" pitchFamily="2" charset="-122"/>
              </a:rPr>
              <a:t>Olap</a:t>
            </a:r>
            <a:r>
              <a:rPr lang="zh-CN" altLang="en-US" sz="2400" smtClean="0">
                <a:latin typeface="Arial Black" panose="020B0A04020102020204" pitchFamily="34" charset="0"/>
                <a:ea typeface="宋体" panose="02010600030101010101" pitchFamily="2" charset="-122"/>
              </a:rPr>
              <a:t> </a:t>
            </a:r>
            <a:r>
              <a:rPr lang="en-US" altLang="zh-CN" sz="2400" smtClean="0">
                <a:latin typeface="Arial Black" panose="020B0A04020102020204" pitchFamily="34" charset="0"/>
                <a:ea typeface="宋体" panose="02010600030101010101" pitchFamily="2" charset="-122"/>
              </a:rPr>
              <a:t>建模方法</a:t>
            </a:r>
          </a:p>
          <a:p>
            <a:pPr lvl="1" eaLnBrk="1" hangingPunct="1">
              <a:lnSpc>
                <a:spcPct val="100000"/>
              </a:lnSpc>
            </a:pPr>
            <a:r>
              <a:rPr lang="en-US" altLang="zh-CN" sz="2400" smtClean="0">
                <a:latin typeface="Arial Black" panose="020B0A04020102020204" pitchFamily="34" charset="0"/>
                <a:ea typeface="宋体" panose="02010600030101010101" pitchFamily="2" charset="-122"/>
              </a:rPr>
              <a:t>逻辑模型的优化-物理模型</a:t>
            </a:r>
          </a:p>
          <a:p>
            <a:pPr lvl="1" eaLnBrk="1" hangingPunct="1">
              <a:lnSpc>
                <a:spcPct val="100000"/>
              </a:lnSpc>
            </a:pPr>
            <a:r>
              <a:rPr lang="en-US" altLang="zh-CN" sz="2400" smtClean="0">
                <a:solidFill>
                  <a:srgbClr val="006600"/>
                </a:solidFill>
                <a:latin typeface="Arial Black" panose="020B0A04020102020204" pitchFamily="34" charset="0"/>
                <a:ea typeface="宋体" panose="02010600030101010101" pitchFamily="2" charset="-122"/>
              </a:rPr>
              <a:t>数据仓库的规划与实现</a:t>
            </a:r>
          </a:p>
          <a:p>
            <a:pPr eaLnBrk="1" hangingPunct="1">
              <a:lnSpc>
                <a:spcPct val="100000"/>
              </a:lnSpc>
            </a:pPr>
            <a:r>
              <a:rPr lang="en-US" altLang="zh-CN" sz="2400" smtClean="0">
                <a:ea typeface="宋体" panose="02010600030101010101" pitchFamily="2" charset="-122"/>
              </a:rPr>
              <a:t>数据立方体技术的进一步发展</a:t>
            </a:r>
          </a:p>
          <a:p>
            <a:pPr eaLnBrk="1" hangingPunct="1">
              <a:lnSpc>
                <a:spcPct val="100000"/>
              </a:lnSpc>
            </a:pPr>
            <a:r>
              <a:rPr lang="en-US" altLang="zh-CN" sz="2400" smtClean="0">
                <a:ea typeface="宋体" panose="02010600030101010101" pitchFamily="2" charset="-122"/>
              </a:rPr>
              <a:t>从数据仓库到数据挖掘</a:t>
            </a:r>
          </a:p>
        </p:txBody>
      </p:sp>
    </p:spTree>
  </p:cSld>
  <p:clrMapOvr>
    <a:masterClrMapping/>
  </p:clrMapOvr>
  <p:transition>
    <p:wipe dir="d"/>
  </p:transition>
</p:sld>
</file>

<file path=ppt/slides/slide9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我的投资</a:t>
            </a:r>
          </a:p>
        </p:txBody>
      </p:sp>
      <p:sp>
        <p:nvSpPr>
          <p:cNvPr id="101379" name="Rectangle 3"/>
          <p:cNvSpPr>
            <a:spLocks noGrp="1" noChangeArrowheads="1"/>
          </p:cNvSpPr>
          <p:nvPr>
            <p:ph type="body" idx="1"/>
          </p:nvPr>
        </p:nvSpPr>
        <p:spPr>
          <a:xfrm>
            <a:off x="581025" y="1347788"/>
            <a:ext cx="8077200" cy="4724400"/>
          </a:xfrm>
        </p:spPr>
        <p:txBody>
          <a:bodyPr/>
          <a:lstStyle/>
          <a:p>
            <a:pPr eaLnBrk="1" hangingPunct="1">
              <a:lnSpc>
                <a:spcPct val="90000"/>
              </a:lnSpc>
            </a:pPr>
            <a:r>
              <a:rPr lang="zh-CN" altLang="en-US" sz="2400" smtClean="0">
                <a:ea typeface="宋体" panose="02010600030101010101" pitchFamily="2" charset="-122"/>
              </a:rPr>
              <a:t>为</a:t>
            </a:r>
          </a:p>
          <a:p>
            <a:pPr lvl="1" eaLnBrk="1" hangingPunct="1">
              <a:lnSpc>
                <a:spcPct val="90000"/>
              </a:lnSpc>
            </a:pPr>
            <a:r>
              <a:rPr lang="zh-CN" altLang="en-US" sz="2400" smtClean="0">
                <a:ea typeface="宋体" panose="02010600030101010101" pitchFamily="2" charset="-122"/>
              </a:rPr>
              <a:t>企业的中心文化</a:t>
            </a:r>
          </a:p>
          <a:p>
            <a:pPr lvl="1" eaLnBrk="1" hangingPunct="1">
              <a:lnSpc>
                <a:spcPct val="90000"/>
              </a:lnSpc>
            </a:pPr>
            <a:r>
              <a:rPr lang="zh-CN" altLang="en-US" sz="2400" smtClean="0">
                <a:ea typeface="宋体" panose="02010600030101010101" pitchFamily="2" charset="-122"/>
              </a:rPr>
              <a:t>企业内部管理</a:t>
            </a:r>
          </a:p>
          <a:p>
            <a:pPr lvl="1" eaLnBrk="1" hangingPunct="1">
              <a:lnSpc>
                <a:spcPct val="90000"/>
              </a:lnSpc>
            </a:pPr>
            <a:r>
              <a:rPr lang="zh-CN" altLang="en-US" sz="2400" smtClean="0">
                <a:ea typeface="宋体" panose="02010600030101010101" pitchFamily="2" charset="-122"/>
              </a:rPr>
              <a:t>为增强企业的安全而努力</a:t>
            </a:r>
          </a:p>
          <a:p>
            <a:pPr eaLnBrk="1" hangingPunct="1">
              <a:lnSpc>
                <a:spcPct val="90000"/>
              </a:lnSpc>
            </a:pPr>
            <a:r>
              <a:rPr lang="zh-CN" altLang="en-US" sz="2400" smtClean="0">
                <a:ea typeface="宋体" panose="02010600030101010101" pitchFamily="2" charset="-122"/>
              </a:rPr>
              <a:t>我必须</a:t>
            </a:r>
          </a:p>
        </p:txBody>
      </p:sp>
      <p:sp>
        <p:nvSpPr>
          <p:cNvPr id="101380" name="Line 4"/>
          <p:cNvSpPr>
            <a:spLocks noChangeShapeType="1"/>
          </p:cNvSpPr>
          <p:nvPr/>
        </p:nvSpPr>
        <p:spPr bwMode="auto">
          <a:xfrm flipV="1">
            <a:off x="2224088" y="3363913"/>
            <a:ext cx="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1" name="Line 5"/>
          <p:cNvSpPr>
            <a:spLocks noChangeShapeType="1"/>
          </p:cNvSpPr>
          <p:nvPr/>
        </p:nvSpPr>
        <p:spPr bwMode="auto">
          <a:xfrm>
            <a:off x="1919288" y="5802313"/>
            <a:ext cx="624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2" name="Text Box 6"/>
          <p:cNvSpPr txBox="1">
            <a:spLocks noChangeArrowheads="1"/>
          </p:cNvSpPr>
          <p:nvPr/>
        </p:nvSpPr>
        <p:spPr bwMode="auto">
          <a:xfrm>
            <a:off x="852488" y="3363913"/>
            <a:ext cx="131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企业内部</a:t>
            </a:r>
          </a:p>
        </p:txBody>
      </p:sp>
      <p:sp>
        <p:nvSpPr>
          <p:cNvPr id="101383" name="Text Box 7"/>
          <p:cNvSpPr txBox="1">
            <a:spLocks noChangeArrowheads="1"/>
          </p:cNvSpPr>
          <p:nvPr/>
        </p:nvSpPr>
        <p:spPr bwMode="auto">
          <a:xfrm>
            <a:off x="1843088" y="40497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特别</a:t>
            </a:r>
          </a:p>
        </p:txBody>
      </p:sp>
      <p:sp>
        <p:nvSpPr>
          <p:cNvPr id="101384" name="Text Box 8"/>
          <p:cNvSpPr txBox="1">
            <a:spLocks noChangeArrowheads="1"/>
          </p:cNvSpPr>
          <p:nvPr/>
        </p:nvSpPr>
        <p:spPr bwMode="auto">
          <a:xfrm>
            <a:off x="1843088" y="52689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以</a:t>
            </a:r>
          </a:p>
        </p:txBody>
      </p:sp>
      <p:sp>
        <p:nvSpPr>
          <p:cNvPr id="101385" name="Text Box 9"/>
          <p:cNvSpPr txBox="1">
            <a:spLocks noChangeArrowheads="1"/>
          </p:cNvSpPr>
          <p:nvPr/>
        </p:nvSpPr>
        <p:spPr bwMode="auto">
          <a:xfrm>
            <a:off x="2681288" y="58785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以</a:t>
            </a:r>
          </a:p>
        </p:txBody>
      </p:sp>
      <p:sp>
        <p:nvSpPr>
          <p:cNvPr id="101386" name="Text Box 10"/>
          <p:cNvSpPr txBox="1">
            <a:spLocks noChangeArrowheads="1"/>
          </p:cNvSpPr>
          <p:nvPr/>
        </p:nvSpPr>
        <p:spPr bwMode="auto">
          <a:xfrm>
            <a:off x="6643688" y="58785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特别</a:t>
            </a:r>
          </a:p>
        </p:txBody>
      </p:sp>
      <p:sp>
        <p:nvSpPr>
          <p:cNvPr id="101387" name="Oval 11"/>
          <p:cNvSpPr>
            <a:spLocks noChangeArrowheads="1"/>
          </p:cNvSpPr>
          <p:nvPr/>
        </p:nvSpPr>
        <p:spPr bwMode="auto">
          <a:xfrm>
            <a:off x="2833688" y="4964113"/>
            <a:ext cx="1295400" cy="609600"/>
          </a:xfrm>
          <a:prstGeom prst="ellipse">
            <a:avLst/>
          </a:prstGeom>
          <a:solidFill>
            <a:srgbClr val="FFFF99"/>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必须有很强的</a:t>
            </a:r>
          </a:p>
        </p:txBody>
      </p:sp>
      <p:sp>
        <p:nvSpPr>
          <p:cNvPr id="101388" name="Oval 12"/>
          <p:cNvSpPr>
            <a:spLocks noChangeArrowheads="1"/>
          </p:cNvSpPr>
          <p:nvPr/>
        </p:nvSpPr>
        <p:spPr bwMode="auto">
          <a:xfrm>
            <a:off x="2528888" y="3516313"/>
            <a:ext cx="1905000" cy="1219200"/>
          </a:xfrm>
          <a:prstGeom prst="ellipse">
            <a:avLst/>
          </a:prstGeom>
          <a:solidFill>
            <a:srgbClr val="FFFF99"/>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政府内部的人权</a:t>
            </a:r>
          </a:p>
          <a:p>
            <a:pPr eaLnBrk="1" hangingPunct="1">
              <a:spcBef>
                <a:spcPct val="0"/>
              </a:spcBef>
            </a:pPr>
            <a:r>
              <a:rPr lang="zh-CN" altLang="en-US" sz="1800" b="0">
                <a:latin typeface="Tahoma" panose="020B0604030504040204" pitchFamily="34" charset="0"/>
                <a:ea typeface="宋体" panose="02010600030101010101" pitchFamily="2" charset="-122"/>
              </a:rPr>
              <a:t>管能</a:t>
            </a:r>
          </a:p>
        </p:txBody>
      </p:sp>
      <p:sp>
        <p:nvSpPr>
          <p:cNvPr id="101389" name="Oval 13"/>
          <p:cNvSpPr>
            <a:spLocks noChangeArrowheads="1"/>
          </p:cNvSpPr>
          <p:nvPr/>
        </p:nvSpPr>
        <p:spPr bwMode="auto">
          <a:xfrm>
            <a:off x="4891088" y="3516313"/>
            <a:ext cx="2362200" cy="1066800"/>
          </a:xfrm>
          <a:prstGeom prst="ellipse">
            <a:avLst/>
          </a:prstGeom>
          <a:solidFill>
            <a:srgbClr val="FFFF99"/>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必须有建立:</a:t>
            </a:r>
          </a:p>
          <a:p>
            <a:pPr eaLnBrk="1" hangingPunct="1">
              <a:spcBef>
                <a:spcPct val="0"/>
              </a:spcBef>
            </a:pPr>
            <a:r>
              <a:rPr lang="zh-CN" altLang="en-US" sz="1800" b="0">
                <a:latin typeface="Tahoma" panose="020B0604030504040204" pitchFamily="34" charset="0"/>
                <a:ea typeface="宋体" panose="02010600030101010101" pitchFamily="2" charset="-122"/>
              </a:rPr>
              <a:t>中心经济发展,</a:t>
            </a:r>
          </a:p>
          <a:p>
            <a:pPr eaLnBrk="1" hangingPunct="1">
              <a:spcBef>
                <a:spcPct val="0"/>
              </a:spcBef>
            </a:pPr>
            <a:r>
              <a:rPr lang="zh-CN" altLang="en-US" sz="1800" b="0">
                <a:latin typeface="Tahoma" panose="020B0604030504040204" pitchFamily="34" charset="0"/>
                <a:ea typeface="宋体" panose="02010600030101010101" pitchFamily="2" charset="-122"/>
              </a:rPr>
              <a:t>增强商事</a:t>
            </a:r>
          </a:p>
        </p:txBody>
      </p:sp>
      <p:sp>
        <p:nvSpPr>
          <p:cNvPr id="101390" name="Oval 14"/>
          <p:cNvSpPr>
            <a:spLocks noChangeArrowheads="1"/>
          </p:cNvSpPr>
          <p:nvPr/>
        </p:nvSpPr>
        <p:spPr bwMode="auto">
          <a:xfrm>
            <a:off x="5272088" y="4811713"/>
            <a:ext cx="1752600" cy="838200"/>
          </a:xfrm>
          <a:prstGeom prst="ellipse">
            <a:avLst/>
          </a:prstGeom>
          <a:solidFill>
            <a:srgbClr val="FFFF99"/>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增强商事</a:t>
            </a:r>
          </a:p>
        </p:txBody>
      </p:sp>
      <p:sp>
        <p:nvSpPr>
          <p:cNvPr id="101391" name="Text Box 15"/>
          <p:cNvSpPr txBox="1">
            <a:spLocks noChangeArrowheads="1"/>
          </p:cNvSpPr>
          <p:nvPr/>
        </p:nvSpPr>
        <p:spPr bwMode="auto">
          <a:xfrm>
            <a:off x="7454900" y="5068888"/>
            <a:ext cx="1311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spcBef>
                <a:spcPct val="0"/>
              </a:spcBef>
            </a:pPr>
            <a:r>
              <a:rPr lang="zh-CN" altLang="en-US" sz="1800" b="0">
                <a:latin typeface="Tahoma" panose="020B0604030504040204" pitchFamily="34" charset="0"/>
                <a:ea typeface="宋体" panose="02010600030101010101" pitchFamily="2" charset="-122"/>
              </a:rPr>
              <a:t>"我"</a:t>
            </a:r>
          </a:p>
        </p:txBody>
      </p:sp>
      <p:sp>
        <p:nvSpPr>
          <p:cNvPr id="101392" name="Rectangle 17"/>
          <p:cNvSpPr>
            <a:spLocks noChangeArrowheads="1"/>
          </p:cNvSpPr>
          <p:nvPr/>
        </p:nvSpPr>
        <p:spPr bwMode="auto">
          <a:xfrm>
            <a:off x="250825" y="6189663"/>
            <a:ext cx="866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defRPr sz="2400" b="1">
                <a:solidFill>
                  <a:schemeClr val="tx1"/>
                </a:solidFill>
                <a:latin typeface="Times New Roman" panose="02020603050405020304" pitchFamily="18" charset="0"/>
              </a:defRPr>
            </a:lvl9pPr>
          </a:lstStyle>
          <a:p>
            <a:pPr eaLnBrk="1" hangingPunct="1"/>
            <a:r>
              <a:rPr lang="zh-CN" altLang="en-US" b="0">
                <a:latin typeface="Arial Black" panose="020B0A04020102020204" pitchFamily="34" charset="0"/>
                <a:ea typeface="宋体" panose="02010600030101010101" pitchFamily="2" charset="-122"/>
              </a:rPr>
              <a:t>可以一人</a:t>
            </a:r>
            <a:r>
              <a:rPr lang="en-US" altLang="zh-CN" b="0">
                <a:ea typeface="宋体" panose="02010600030101010101" pitchFamily="2" charset="-122"/>
              </a:rPr>
              <a:t>投资回报率 (投资回报)</a:t>
            </a:r>
            <a:r>
              <a:rPr lang="zh-CN" altLang="en-US" b="0">
                <a:ea typeface="宋体" panose="02010600030101010101" pitchFamily="2" charset="-122"/>
              </a:rPr>
              <a:t>）</a:t>
            </a:r>
            <a:r>
              <a:rPr lang="zh-CN" altLang="en-US" b="0">
                <a:latin typeface="Arial Black" panose="020B0A04020102020204" pitchFamily="34" charset="0"/>
                <a:ea typeface="宋体" panose="02010600030101010101" pitchFamily="2" charset="-122"/>
              </a:rPr>
              <a:t>来报报的</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s</a:t>
            </a:r>
          </a:p>
        </p:txBody>
      </p:sp>
      <p:sp>
        <p:nvSpPr>
          <p:cNvPr id="102403" name="Rectangle 3"/>
          <p:cNvSpPr>
            <a:spLocks noGrp="1" noChangeArrowheads="1"/>
          </p:cNvSpPr>
          <p:nvPr>
            <p:ph type="body" idx="1"/>
          </p:nvPr>
        </p:nvSpPr>
        <p:spPr>
          <a:xfrm>
            <a:off x="685800" y="1365250"/>
            <a:ext cx="8077200" cy="5111750"/>
          </a:xfrm>
        </p:spPr>
        <p:txBody>
          <a:bodyPr/>
          <a:lstStyle/>
          <a:p>
            <a:pPr eaLnBrk="1" hangingPunct="1">
              <a:lnSpc>
                <a:spcPct val="100000"/>
              </a:lnSpc>
            </a:pPr>
            <a:r>
              <a:rPr lang="zh-CN" altLang="en-US" sz="2400" smtClean="0">
                <a:ea typeface="宋体" panose="02010600030101010101" pitchFamily="2" charset="-122"/>
              </a:rPr>
              <a:t>在所有的情况下。</a:t>
            </a:r>
          </a:p>
          <a:p>
            <a:pPr eaLnBrk="1" hangingPunct="1">
              <a:lnSpc>
                <a:spcPct val="90000"/>
              </a:lnSpc>
            </a:pPr>
            <a:r>
              <a:rPr lang="zh-CN" altLang="en-US" sz="2400" smtClean="0">
                <a:ea typeface="宋体" panose="02010600030101010101" pitchFamily="2" charset="-122"/>
              </a:rPr>
              <a:t>考官:</a:t>
            </a:r>
          </a:p>
          <a:p>
            <a:pPr lvl="1" eaLnBrk="1" hangingPunct="1">
              <a:lnSpc>
                <a:spcPct val="90000"/>
              </a:lnSpc>
            </a:pPr>
            <a:r>
              <a:rPr lang="zh-CN" altLang="en-US" sz="2400" smtClean="0">
                <a:ea typeface="宋体" panose="02010600030101010101" pitchFamily="2" charset="-122"/>
              </a:rPr>
              <a:t>优先的决定</a:t>
            </a:r>
          </a:p>
          <a:p>
            <a:pPr lvl="1" eaLnBrk="1" hangingPunct="1">
              <a:lnSpc>
                <a:spcPct val="90000"/>
              </a:lnSpc>
            </a:pPr>
            <a:r>
              <a:rPr lang="zh-CN" altLang="en-US" sz="2400" smtClean="0">
                <a:ea typeface="宋体" panose="02010600030101010101" pitchFamily="2" charset="-122"/>
              </a:rPr>
              <a:t>在</a:t>
            </a:r>
          </a:p>
          <a:p>
            <a:pPr lvl="1" eaLnBrk="1" hangingPunct="1">
              <a:lnSpc>
                <a:spcPct val="90000"/>
              </a:lnSpc>
            </a:pPr>
            <a:r>
              <a:rPr lang="zh-CN" altLang="en-US" sz="2400" smtClean="0">
                <a:ea typeface="宋体" panose="02010600030101010101" pitchFamily="2" charset="-122"/>
              </a:rPr>
              <a:t>后</a:t>
            </a:r>
          </a:p>
          <a:p>
            <a:pPr lvl="1" eaLnBrk="1" hangingPunct="1">
              <a:lnSpc>
                <a:spcPct val="90000"/>
              </a:lnSpc>
            </a:pPr>
            <a:r>
              <a:rPr lang="zh-CN" altLang="en-US" sz="2400" smtClean="0">
                <a:ea typeface="宋体" panose="02010600030101010101" pitchFamily="2" charset="-122"/>
              </a:rPr>
              <a:t>后置实施</a:t>
            </a:r>
          </a:p>
          <a:p>
            <a:pPr eaLnBrk="1" hangingPunct="1">
              <a:lnSpc>
                <a:spcPct val="90000"/>
              </a:lnSpc>
            </a:pPr>
            <a:r>
              <a:rPr lang="zh-CN" altLang="en-US" sz="2400" smtClean="0">
                <a:ea typeface="宋体" panose="02010600030101010101" pitchFamily="2" charset="-122"/>
              </a:rPr>
              <a:t>维保段</a:t>
            </a:r>
          </a:p>
          <a:p>
            <a:pPr lvl="1" eaLnBrk="1" hangingPunct="1">
              <a:lnSpc>
                <a:spcPct val="90000"/>
              </a:lnSpc>
            </a:pPr>
            <a:r>
              <a:rPr lang="zh-CN" altLang="en-US" sz="2400" smtClean="0">
                <a:ea typeface="宋体" panose="02010600030101010101" pitchFamily="2" charset="-122"/>
              </a:rPr>
              <a:t>在《一切》中</a:t>
            </a:r>
          </a:p>
          <a:p>
            <a:pPr lvl="1" eaLnBrk="1" hangingPunct="1">
              <a:lnSpc>
                <a:spcPct val="90000"/>
              </a:lnSpc>
            </a:pPr>
            <a:r>
              <a:rPr lang="zh-CN" altLang="en-US" sz="2400" smtClean="0">
                <a:ea typeface="宋体" panose="02010600030101010101" pitchFamily="2" charset="-122"/>
              </a:rPr>
              <a:t>而不是</a:t>
            </a:r>
            <a:r>
              <a:rPr lang="en-US" altLang="zh-CN" sz="2400" smtClean="0">
                <a:ea typeface="宋体" panose="02010600030101010101" pitchFamily="2" charset="-122"/>
              </a:rPr>
              <a:t>Dss</a:t>
            </a:r>
            <a:r>
              <a:rPr lang="zh-CN" altLang="en-US" sz="2400" smtClean="0">
                <a:ea typeface="宋体" panose="02010600030101010101" pitchFamily="2" charset="-122"/>
              </a:rPr>
              <a:t>通过</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15900" y="428625"/>
            <a:ext cx="8610600" cy="533400"/>
          </a:xfrm>
        </p:spPr>
        <p:txBody>
          <a:bodyPr/>
          <a:lstStyle/>
          <a:p>
            <a:pPr eaLnBrk="1" hangingPunct="1"/>
            <a:r>
              <a:rPr lang="zh-CN" altLang="en-US" sz="3200" b="1" smtClean="0">
                <a:ea typeface="宋体" panose="02010600030101010101" pitchFamily="2" charset="-122"/>
              </a:rPr>
              <a:t>关于;</a:t>
            </a:r>
            <a:endParaRPr lang="en-US" altLang="zh-CN" sz="3200" b="1" smtClean="0">
              <a:ea typeface="宋体" panose="02010600030101010101" pitchFamily="2" charset="-122"/>
            </a:endParaRPr>
          </a:p>
        </p:txBody>
      </p:sp>
      <p:sp>
        <p:nvSpPr>
          <p:cNvPr id="103427" name="Rectangle 3"/>
          <p:cNvSpPr>
            <a:spLocks noGrp="1" noChangeArrowheads="1"/>
          </p:cNvSpPr>
          <p:nvPr>
            <p:ph type="body" idx="1"/>
          </p:nvPr>
        </p:nvSpPr>
        <p:spPr>
          <a:xfrm>
            <a:off x="246063" y="1404938"/>
            <a:ext cx="8675687" cy="4940300"/>
          </a:xfrm>
        </p:spPr>
        <p:txBody>
          <a:bodyPr/>
          <a:lstStyle/>
          <a:p>
            <a:pPr eaLnBrk="1" hangingPunct="1"/>
            <a:r>
              <a:rPr lang="zh-CN" altLang="en-US" sz="2400" b="1" smtClean="0">
                <a:ea typeface="宋体" panose="02010600030101010101" pitchFamily="2" charset="-122"/>
              </a:rPr>
              <a:t>"我的工作"</a:t>
            </a:r>
            <a:r>
              <a:rPr lang="zh-CN" altLang="en-US" sz="2400" smtClean="0">
                <a:ea typeface="宋体" panose="02010600030101010101" pitchFamily="2" charset="-122"/>
              </a:rPr>
              <a:t>(</a:t>
            </a:r>
            <a:r>
              <a:rPr lang="en-US" altLang="zh-CN" sz="2400" smtClean="0">
                <a:ea typeface="宋体" panose="02010600030101010101" pitchFamily="2" charset="-122"/>
              </a:rPr>
              <a:t>数据提取):</a:t>
            </a:r>
          </a:p>
          <a:p>
            <a:pPr lvl="1" eaLnBrk="1" hangingPunct="1"/>
            <a:r>
              <a:rPr lang="en-US" altLang="zh-CN" sz="2000" smtClean="0">
                <a:ea typeface="宋体" panose="02010600030101010101" pitchFamily="2" charset="-122"/>
              </a:rPr>
              <a:t>从多个、异构和外部源获取数据</a:t>
            </a:r>
          </a:p>
          <a:p>
            <a:pPr eaLnBrk="1" hangingPunct="1"/>
            <a:r>
              <a:rPr lang="zh-CN" altLang="en-US" sz="2400" b="1" smtClean="0">
                <a:ea typeface="宋体" panose="02010600030101010101" pitchFamily="2" charset="-122"/>
              </a:rPr>
              <a:t>我的努力</a:t>
            </a:r>
            <a:r>
              <a:rPr lang="en-US" altLang="zh-CN" sz="2400" b="1" smtClean="0">
                <a:ea typeface="宋体" panose="02010600030101010101" pitchFamily="2" charset="-122"/>
              </a:rPr>
              <a:t>数据清理):</a:t>
            </a:r>
          </a:p>
          <a:p>
            <a:pPr lvl="1" eaLnBrk="1" hangingPunct="1"/>
            <a:r>
              <a:rPr lang="en-US" altLang="zh-CN" sz="2000" smtClean="0">
                <a:ea typeface="宋体" panose="02010600030101010101" pitchFamily="2" charset="-122"/>
              </a:rPr>
              <a:t>检测数据中的错误, 并在可能的情况下进行纠正</a:t>
            </a:r>
          </a:p>
          <a:p>
            <a:pPr eaLnBrk="1" hangingPunct="1"/>
            <a:r>
              <a:rPr lang="zh-CN" altLang="en-US" sz="2400" b="1" smtClean="0">
                <a:ea typeface="宋体" panose="02010600030101010101" pitchFamily="2" charset="-122"/>
              </a:rPr>
              <a:t>把它给我</a:t>
            </a:r>
            <a:r>
              <a:rPr lang="en-US" altLang="zh-CN" sz="2400" b="1" smtClean="0">
                <a:ea typeface="宋体" panose="02010600030101010101" pitchFamily="2" charset="-122"/>
              </a:rPr>
              <a:t>数据转换):</a:t>
            </a:r>
          </a:p>
          <a:p>
            <a:pPr lvl="1" eaLnBrk="1" hangingPunct="1"/>
            <a:r>
              <a:rPr lang="en-US" altLang="zh-CN" sz="2000" smtClean="0">
                <a:ea typeface="宋体" panose="02010600030101010101" pitchFamily="2" charset="-122"/>
              </a:rPr>
              <a:t>将数据从旧式或主机格式转换为仓库格式</a:t>
            </a:r>
          </a:p>
          <a:p>
            <a:pPr eaLnBrk="1" hangingPunct="1"/>
            <a:r>
              <a:rPr lang="zh-CN" altLang="en-US" sz="2400" b="1" smtClean="0">
                <a:ea typeface="宋体" panose="02010600030101010101" pitchFamily="2" charset="-122"/>
              </a:rPr>
              <a:t>我的发明</a:t>
            </a:r>
            <a:r>
              <a:rPr lang="en-US" altLang="zh-CN" sz="2400" b="1" smtClean="0">
                <a:ea typeface="宋体" panose="02010600030101010101" pitchFamily="2" charset="-122"/>
              </a:rPr>
              <a:t>负载):</a:t>
            </a:r>
          </a:p>
          <a:p>
            <a:pPr lvl="1" eaLnBrk="1" hangingPunct="1"/>
            <a:r>
              <a:rPr lang="en-US" altLang="zh-CN" sz="2000" smtClean="0">
                <a:ea typeface="宋体" panose="02010600030101010101" pitchFamily="2" charset="-122"/>
              </a:rPr>
              <a:t>排序、汇总、合并、计算视图、检查完整性以及生成指标和分区</a:t>
            </a:r>
          </a:p>
          <a:p>
            <a:pPr eaLnBrk="1" hangingPunct="1"/>
            <a:r>
              <a:rPr lang="zh-CN" altLang="en-US" sz="2400" b="1" smtClean="0">
                <a:ea typeface="宋体" panose="02010600030101010101" pitchFamily="2" charset="-122"/>
              </a:rPr>
              <a:t>新 (</a:t>
            </a:r>
            <a:r>
              <a:rPr lang="en-US" altLang="zh-CN" sz="2400" b="1" smtClean="0">
                <a:ea typeface="宋体" panose="02010600030101010101" pitchFamily="2" charset="-122"/>
              </a:rPr>
              <a:t>刷新):</a:t>
            </a:r>
          </a:p>
          <a:p>
            <a:pPr lvl="1" eaLnBrk="1" hangingPunct="1"/>
            <a:r>
              <a:rPr lang="en-US" altLang="zh-CN" sz="2000" smtClean="0">
                <a:ea typeface="宋体" panose="02010600030101010101" pitchFamily="2" charset="-122"/>
              </a:rPr>
              <a:t>将更新从数据源传播到仓库</a:t>
            </a:r>
          </a:p>
        </p:txBody>
      </p:sp>
    </p:spTree>
  </p:cSld>
  <p:clrMapOvr>
    <a:masterClrMapping/>
  </p:clrMapOvr>
  <p:transition>
    <p:wipe dir="d"/>
  </p:transition>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4215</TotalTime>
  <Words>7725</Words>
  <Application>Microsoft Office PowerPoint</Application>
  <PresentationFormat>全屏显示(4:3)</PresentationFormat>
  <Paragraphs>1880</Paragraphs>
  <Slides>110</Slides>
  <Notes>110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110</vt:i4>
      </vt:variant>
    </vt:vector>
  </HeadingPairs>
  <TitlesOfParts>
    <vt:vector size="130" baseType="lpstr">
      <vt:lpstr>Times New Roman</vt:lpstr>
      <vt:lpstr>Arial</vt:lpstr>
      <vt:lpstr>Arial Black</vt:lpstr>
      <vt:lpstr>Arial Narrow</vt:lpstr>
      <vt:lpstr>Wingdings</vt:lpstr>
      <vt:lpstr>宋体</vt:lpstr>
      <vt:lpstr>华文行楷</vt:lpstr>
      <vt:lpstr>Tahoma</vt:lpstr>
      <vt:lpstr>Monotype Sorts</vt:lpstr>
      <vt:lpstr>黑体</vt:lpstr>
      <vt:lpstr>MT Extra</vt:lpstr>
      <vt:lpstr>Symbol</vt:lpstr>
      <vt:lpstr>Expedition</vt:lpstr>
      <vt:lpstr>位图图像</vt:lpstr>
      <vt:lpstr>Microsoft Word 文档</vt:lpstr>
      <vt:lpstr>MathType 5.0 Equation</vt:lpstr>
      <vt:lpstr>Microsoft Excel Worksheet</vt:lpstr>
      <vt:lpstr>Microsoft Office Excel 工作表</vt:lpstr>
      <vt:lpstr>Microsoft Equation 3.0</vt:lpstr>
      <vt:lpstr>SmartDraw Drawing</vt:lpstr>
      <vt:lpstr>Data Warehousing  and OLAP Technology</vt:lpstr>
      <vt:lpstr>Data Warehousing and OLAP Technology</vt:lpstr>
      <vt:lpstr>What is Data Warehouse?</vt:lpstr>
      <vt:lpstr>Data Warehouse—Subject-Oriented</vt:lpstr>
      <vt:lpstr>Data Warehouse—Integrated</vt:lpstr>
      <vt:lpstr>Data Warehouse—Time Variant</vt:lpstr>
      <vt:lpstr>Data Warehouse—Non-Volatile</vt:lpstr>
      <vt:lpstr>Data Warehouse vs. Heterogeneous DBMS</vt:lpstr>
      <vt:lpstr>Data Warehouse vs. Operational DBMS</vt:lpstr>
      <vt:lpstr>OLTP vs. OLAP</vt:lpstr>
      <vt:lpstr>Why Separate Data Warehouse?</vt:lpstr>
      <vt:lpstr>Data Warehousing and OLAP Technology</vt:lpstr>
      <vt:lpstr>From Tables and Spreadsheets to Data Cubes</vt:lpstr>
      <vt:lpstr>Multi-Dimensional Data Model(Cube)</vt:lpstr>
      <vt:lpstr>Cube: A Lattice of Cuboids(I)</vt:lpstr>
      <vt:lpstr>Cube: A Lattice of Cuboids(II)</vt:lpstr>
      <vt:lpstr>Conceptual Modeling of Data Warehouses</vt:lpstr>
      <vt:lpstr>Example of Star Schema</vt:lpstr>
      <vt:lpstr>Example of Snowflake Schema</vt:lpstr>
      <vt:lpstr>Example of Fact Constellation</vt:lpstr>
      <vt:lpstr>A Data Mining Query Language, DMQL</vt:lpstr>
      <vt:lpstr>Defining a Star Schema in DMQL</vt:lpstr>
      <vt:lpstr>Defining a Snowflake Schema in DMQL</vt:lpstr>
      <vt:lpstr>Defining a Fact Constellation in DMQL</vt:lpstr>
      <vt:lpstr>Measures: Three Categories</vt:lpstr>
      <vt:lpstr>A Concept Hierarchy: Dimension (location)</vt:lpstr>
      <vt:lpstr>Multidimensional Data</vt:lpstr>
      <vt:lpstr>A Sample Data Cube(I)</vt:lpstr>
      <vt:lpstr>A Sample Data Cube(II)</vt:lpstr>
      <vt:lpstr>Browsing a Data Cube</vt:lpstr>
      <vt:lpstr>Typical OLAP Operations</vt:lpstr>
      <vt:lpstr>Typical OLAP Operations—— Roll-up</vt:lpstr>
      <vt:lpstr>Typical OLAP Operations—— Drill-down</vt:lpstr>
      <vt:lpstr>Typical OLAP Operations—— Slice</vt:lpstr>
      <vt:lpstr>Typical OLAP Operations —— Dice</vt:lpstr>
      <vt:lpstr>Typical OLAP Operations —— Pivot(Rotate)</vt:lpstr>
      <vt:lpstr>A Star-Net Query Model</vt:lpstr>
      <vt:lpstr>Data Warehousing and OLAP Technology</vt:lpstr>
      <vt:lpstr>Multi-Tiered Architecture</vt:lpstr>
      <vt:lpstr>Three Data Warehouse Models</vt:lpstr>
      <vt:lpstr>Data Warehouse Development:  A Recommended Approach</vt:lpstr>
      <vt:lpstr>OLAP Server Architectures</vt:lpstr>
      <vt:lpstr>Data Warehousing and OLAP Technology</vt:lpstr>
      <vt:lpstr>数据仓库设计</vt:lpstr>
      <vt:lpstr>数据仓库的设计步骤</vt:lpstr>
      <vt:lpstr>Data Warehousing and OLAP Technology</vt:lpstr>
      <vt:lpstr>OLAP建模方法</vt:lpstr>
      <vt:lpstr>维表的变化（一）</vt:lpstr>
      <vt:lpstr>维表的变化（二）</vt:lpstr>
      <vt:lpstr>维表的变化（三）</vt:lpstr>
      <vt:lpstr>维表的共享</vt:lpstr>
      <vt:lpstr>层次信息的位置（一）</vt:lpstr>
      <vt:lpstr>层次信息的位置（二）</vt:lpstr>
      <vt:lpstr>分类信息的位置（一）</vt:lpstr>
      <vt:lpstr>分类信息的位置（二）</vt:lpstr>
      <vt:lpstr>事实表的特征</vt:lpstr>
      <vt:lpstr>通用数据和专用数据事实表</vt:lpstr>
      <vt:lpstr>通用数据和专用数据事实表</vt:lpstr>
      <vt:lpstr>Data Warehousing and OLAP Technology</vt:lpstr>
      <vt:lpstr>数据仓库的逻辑模型设计</vt:lpstr>
      <vt:lpstr>数据仓库的逻辑模型设计</vt:lpstr>
      <vt:lpstr>数据粒度的选择</vt:lpstr>
      <vt:lpstr>数据粒度策略</vt:lpstr>
      <vt:lpstr>数据的分割</vt:lpstr>
      <vt:lpstr>合理的表划分</vt:lpstr>
      <vt:lpstr>按数据稳定性进行表划分</vt:lpstr>
      <vt:lpstr>删除纯操作数据及增加导出字段</vt:lpstr>
      <vt:lpstr>Meta Data</vt:lpstr>
      <vt:lpstr>Meta Data Storage</vt:lpstr>
      <vt:lpstr>记录系统的定义</vt:lpstr>
      <vt:lpstr>数据仓库物理模型设计</vt:lpstr>
      <vt:lpstr>Define the Storage Structure</vt:lpstr>
      <vt:lpstr>Indexing Technology: why not B-tree?</vt:lpstr>
      <vt:lpstr>B-tree Indexing Technology</vt:lpstr>
      <vt:lpstr>Indexing OLAP Data: Bitmap Index</vt:lpstr>
      <vt:lpstr>Indexing OLAP Data: Join Index</vt:lpstr>
      <vt:lpstr>Data Storage Strategy</vt:lpstr>
      <vt:lpstr>Data Storage Strategy</vt:lpstr>
      <vt:lpstr>Data Storage Strategy</vt:lpstr>
      <vt:lpstr>Data Storage Strategy</vt:lpstr>
      <vt:lpstr>Data Warehousing and OLAP Technology</vt:lpstr>
      <vt:lpstr>Efficient Methods for Data Cube Computation</vt:lpstr>
      <vt:lpstr>Data Cube: High Efficiency Computing</vt:lpstr>
      <vt:lpstr>Data Cube Operation</vt:lpstr>
      <vt:lpstr>Iceberg Cube</vt:lpstr>
      <vt:lpstr>MutiWay Array Aggregation </vt:lpstr>
      <vt:lpstr>MutiWay Array Aggregation</vt:lpstr>
      <vt:lpstr>MutiWay Array Aggregation</vt:lpstr>
      <vt:lpstr>MutiWay Array Aggregation</vt:lpstr>
      <vt:lpstr>MutiWay Array Aggregation</vt:lpstr>
      <vt:lpstr>MutiWay Array Aggregation</vt:lpstr>
      <vt:lpstr>MutiWay Array Aggregation</vt:lpstr>
      <vt:lpstr>Processing OLAP Query Effectively</vt:lpstr>
      <vt:lpstr>Bottom-Up Computation (BUC)</vt:lpstr>
      <vt:lpstr>BUC: Partitioning</vt:lpstr>
      <vt:lpstr>Data Warehousing and OLAP Technology</vt:lpstr>
      <vt:lpstr>数据仓库的投资分析</vt:lpstr>
      <vt:lpstr>数据仓库主题的选择和阶段规划</vt:lpstr>
      <vt:lpstr>数据仓库后端工具</vt:lpstr>
      <vt:lpstr>Data Warehousing and OLAP Technology</vt:lpstr>
      <vt:lpstr>Discovery-Driven Exploration of Data Cubes</vt:lpstr>
      <vt:lpstr>Examples: Discovery-Driven Data Cubes</vt:lpstr>
      <vt:lpstr>Data Warehousing and OLAP Technology</vt:lpstr>
      <vt:lpstr>Data Warehouse Usage</vt:lpstr>
      <vt:lpstr>From On-Line Analytical Processing to On Line Analytical Mining (OLAM)</vt:lpstr>
      <vt:lpstr>An OLAM Architecture</vt:lpstr>
      <vt:lpstr>Summary</vt:lpstr>
      <vt:lpstr>References (I)</vt:lpstr>
      <vt:lpstr>References (II)</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Zhao Zhihong</dc:creator>
  <cp:lastModifiedBy>M RF</cp:lastModifiedBy>
  <cp:revision>230</cp:revision>
  <dcterms:created xsi:type="dcterms:W3CDTF">2001-06-03T17:10:28Z</dcterms:created>
  <dcterms:modified xsi:type="dcterms:W3CDTF">2018-11-26T07:06:09Z</dcterms:modified>
</cp:coreProperties>
</file>