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41" r:id="rId22"/>
    <p:sldId id="310" r:id="rId23"/>
    <p:sldId id="311" r:id="rId24"/>
    <p:sldId id="312" r:id="rId25"/>
    <p:sldId id="313" r:id="rId26"/>
    <p:sldId id="315" r:id="rId27"/>
    <p:sldId id="314" r:id="rId28"/>
    <p:sldId id="316" r:id="rId29"/>
    <p:sldId id="317"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289"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6600"/>
    <a:srgbClr val="CCEC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65" autoAdjust="0"/>
    <p:restoredTop sz="90929"/>
  </p:normalViewPr>
  <p:slideViewPr>
    <p:cSldViewPr snapToGrid="0">
      <p:cViewPr varScale="1">
        <p:scale>
          <a:sx n="87" d="100"/>
          <a:sy n="87" d="100"/>
        </p:scale>
        <p:origin x="5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defRPr sz="1200"/>
            </a:lvl1pPr>
          </a:lstStyle>
          <a:p>
            <a:pPr>
              <a:defRPr/>
            </a:pPr>
            <a:endParaRPr lang="zh-CN" altLang="en-US"/>
          </a:p>
        </p:txBody>
      </p:sp>
      <p:sp>
        <p:nvSpPr>
          <p:cNvPr id="890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defRPr sz="1200"/>
            </a:lvl1pPr>
          </a:lstStyle>
          <a:p>
            <a:pPr>
              <a:defRPr/>
            </a:pPr>
            <a:endParaRPr lang="en-US" altLang="zh-CN"/>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90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defRPr sz="1200"/>
            </a:lvl1pPr>
          </a:lstStyle>
          <a:p>
            <a:pPr>
              <a:defRPr/>
            </a:pPr>
            <a:endParaRPr lang="en-US" altLang="zh-CN"/>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defRPr sz="1200"/>
            </a:lvl1pPr>
          </a:lstStyle>
          <a:p>
            <a:pPr>
              <a:defRPr/>
            </a:pPr>
            <a:fld id="{32A6FEE2-E200-45CC-A350-C13172779AA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D23EDF3-48D1-4D9D-9548-F1BB2D6B67D1}" type="slidenum">
              <a:rPr lang="zh-CN" altLang="en-US" smtClean="0"/>
              <a:pPr>
                <a:spcBef>
                  <a:spcPct val="20000"/>
                </a:spcBef>
              </a:pPr>
              <a:t>1</a:t>
            </a:fld>
            <a:endParaRPr lang="en-US" altLang="zh-CN" smtClean="0"/>
          </a:p>
        </p:txBody>
      </p:sp>
      <p:sp>
        <p:nvSpPr>
          <p:cNvPr id="5123" name="Rectangle 2"/>
          <p:cNvSpPr>
            <a:spLocks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1ACBA3F-911C-4B65-AEFB-E9AAA9CBC039}" type="slidenum">
              <a:rPr lang="zh-CN" altLang="en-US" smtClean="0"/>
              <a:pPr>
                <a:spcBef>
                  <a:spcPct val="20000"/>
                </a:spcBef>
              </a:pPr>
              <a:t>10</a:t>
            </a:fld>
            <a:endParaRPr lang="en-US" altLang="zh-CN" smtClean="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4238BDA8-F1AE-4241-AFB6-CAB668F4748E}" type="slidenum">
              <a:rPr lang="zh-CN" altLang="en-US" smtClean="0"/>
              <a:pPr>
                <a:spcBef>
                  <a:spcPct val="20000"/>
                </a:spcBef>
              </a:pPr>
              <a:t>11</a:t>
            </a:fld>
            <a:endParaRPr lang="en-US" altLang="zh-CN" smtClean="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4DFC891-D9D3-457C-8298-5281761CBAAE}" type="slidenum">
              <a:rPr lang="zh-CN" altLang="en-US" smtClean="0"/>
              <a:pPr>
                <a:spcBef>
                  <a:spcPct val="20000"/>
                </a:spcBef>
              </a:pPr>
              <a:t>12</a:t>
            </a:fld>
            <a:endParaRPr lang="en-US" altLang="zh-CN" smtClean="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05BC0E7-825C-4B0C-BEE5-3FAF6D754393}" type="slidenum">
              <a:rPr lang="zh-CN" altLang="en-US" smtClean="0"/>
              <a:pPr>
                <a:spcBef>
                  <a:spcPct val="20000"/>
                </a:spcBef>
              </a:pPr>
              <a:t>13</a:t>
            </a:fld>
            <a:endParaRPr lang="en-US" altLang="zh-CN"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F4020A8-FC75-4416-B226-0D9202A00011}" type="slidenum">
              <a:rPr lang="zh-CN" altLang="en-US" smtClean="0"/>
              <a:pPr>
                <a:spcBef>
                  <a:spcPct val="20000"/>
                </a:spcBef>
              </a:pPr>
              <a:t>14</a:t>
            </a:fld>
            <a:endParaRPr lang="en-US" altLang="zh-CN" smtClean="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01FF1BF2-59C3-4580-9A92-ED8772FC83E0}" type="slidenum">
              <a:rPr lang="zh-CN" altLang="en-US" smtClean="0"/>
              <a:pPr>
                <a:spcBef>
                  <a:spcPct val="20000"/>
                </a:spcBef>
              </a:pPr>
              <a:t>15</a:t>
            </a:fld>
            <a:endParaRPr lang="en-US" altLang="zh-CN" smtClean="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4725816-BB15-4D06-9F20-D1D10627F8D1}" type="slidenum">
              <a:rPr lang="zh-CN" altLang="en-US" smtClean="0"/>
              <a:pPr>
                <a:spcBef>
                  <a:spcPct val="20000"/>
                </a:spcBef>
              </a:pPr>
              <a:t>16</a:t>
            </a:fld>
            <a:endParaRPr lang="en-US" altLang="zh-CN" smtClean="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98B19D3D-848F-48AC-8B65-35824F94A5E8}" type="slidenum">
              <a:rPr lang="zh-CN" altLang="en-US" smtClean="0"/>
              <a:pPr>
                <a:spcBef>
                  <a:spcPct val="20000"/>
                </a:spcBef>
              </a:pPr>
              <a:t>17</a:t>
            </a:fld>
            <a:endParaRPr lang="en-US" altLang="zh-CN" smtClean="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40ED284-485A-4BD5-AC3E-ACFE860D3069}" type="slidenum">
              <a:rPr lang="zh-CN" altLang="en-US" smtClean="0"/>
              <a:pPr>
                <a:spcBef>
                  <a:spcPct val="20000"/>
                </a:spcBef>
              </a:pPr>
              <a:t>18</a:t>
            </a:fld>
            <a:endParaRPr lang="en-US" altLang="zh-CN"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DA9DADCB-2639-4A0D-9AA2-F672F38312AD}" type="slidenum">
              <a:rPr lang="zh-CN" altLang="en-US" smtClean="0"/>
              <a:pPr>
                <a:spcBef>
                  <a:spcPct val="20000"/>
                </a:spcBef>
              </a:pPr>
              <a:t>19</a:t>
            </a:fld>
            <a:endParaRPr lang="en-US" altLang="zh-CN"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137EB8C4-4BA4-4C33-A1C2-B6373269A45F}" type="slidenum">
              <a:rPr lang="zh-CN" altLang="en-US" smtClean="0"/>
              <a:pPr>
                <a:spcBef>
                  <a:spcPct val="20000"/>
                </a:spcBef>
              </a:pPr>
              <a:t>2</a:t>
            </a:fld>
            <a:endParaRPr lang="en-US" altLang="zh-CN" smtClean="0"/>
          </a:p>
        </p:txBody>
      </p:sp>
      <p:sp>
        <p:nvSpPr>
          <p:cNvPr id="7171" name="Rectangle 2"/>
          <p:cNvSpPr>
            <a:spLocks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8D6446E-272F-4ED3-8A0F-00C52E70B8ED}" type="slidenum">
              <a:rPr lang="zh-CN" altLang="en-US" smtClean="0"/>
              <a:pPr>
                <a:spcBef>
                  <a:spcPct val="20000"/>
                </a:spcBef>
              </a:pPr>
              <a:t>20</a:t>
            </a:fld>
            <a:endParaRPr lang="en-US" altLang="zh-CN"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080817F3-8415-4AE1-9CC8-E0C58024B73B}" type="slidenum">
              <a:rPr lang="zh-CN" altLang="en-US" smtClean="0"/>
              <a:pPr>
                <a:spcBef>
                  <a:spcPct val="20000"/>
                </a:spcBef>
              </a:pPr>
              <a:t>21</a:t>
            </a:fld>
            <a:endParaRPr lang="en-US" altLang="zh-CN"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3DD8223-61AD-4741-BB0E-0C6834317531}" type="slidenum">
              <a:rPr lang="zh-CN" altLang="en-US" smtClean="0"/>
              <a:pPr>
                <a:spcBef>
                  <a:spcPct val="20000"/>
                </a:spcBef>
              </a:pPr>
              <a:t>22</a:t>
            </a:fld>
            <a:endParaRPr lang="en-US" altLang="zh-CN"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B31F106-460B-48B2-B206-6C802E192883}" type="slidenum">
              <a:rPr lang="zh-CN" altLang="en-US" smtClean="0"/>
              <a:pPr>
                <a:spcBef>
                  <a:spcPct val="20000"/>
                </a:spcBef>
              </a:pPr>
              <a:t>23</a:t>
            </a:fld>
            <a:endParaRPr lang="en-US" altLang="zh-CN"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AE37012-9C87-4588-AEBF-D120C22F0D98}" type="slidenum">
              <a:rPr lang="zh-CN" altLang="en-US" smtClean="0"/>
              <a:pPr>
                <a:spcBef>
                  <a:spcPct val="20000"/>
                </a:spcBef>
              </a:pPr>
              <a:t>24</a:t>
            </a:fld>
            <a:endParaRPr lang="en-US" altLang="zh-CN"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7AB0C0F-FB7D-4BA3-A25E-63626A613ED4}" type="slidenum">
              <a:rPr lang="zh-CN" altLang="en-US" smtClean="0"/>
              <a:pPr>
                <a:spcBef>
                  <a:spcPct val="20000"/>
                </a:spcBef>
              </a:pPr>
              <a:t>25</a:t>
            </a:fld>
            <a:endParaRPr lang="en-US" altLang="zh-CN"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9DE2842C-D126-47B4-8F76-42B1850FFC8F}" type="slidenum">
              <a:rPr lang="zh-CN" altLang="en-US" smtClean="0"/>
              <a:pPr>
                <a:spcBef>
                  <a:spcPct val="20000"/>
                </a:spcBef>
              </a:pPr>
              <a:t>26</a:t>
            </a:fld>
            <a:endParaRPr lang="en-US" altLang="zh-CN" smtClean="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73B8D08-DEAD-42C4-9D7C-4822752DD932}" type="slidenum">
              <a:rPr lang="zh-CN" altLang="en-US" smtClean="0"/>
              <a:pPr>
                <a:spcBef>
                  <a:spcPct val="20000"/>
                </a:spcBef>
              </a:pPr>
              <a:t>27</a:t>
            </a:fld>
            <a:endParaRPr lang="en-US" altLang="zh-CN" smtClean="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44684B0B-7AE6-48ED-8B88-79AC559C319F}" type="slidenum">
              <a:rPr lang="zh-CN" altLang="en-US" smtClean="0"/>
              <a:pPr>
                <a:spcBef>
                  <a:spcPct val="20000"/>
                </a:spcBef>
              </a:pPr>
              <a:t>28</a:t>
            </a:fld>
            <a:endParaRPr lang="en-US" altLang="zh-CN" smtClean="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05A9880B-CE94-4439-890D-69887E1AA53D}" type="slidenum">
              <a:rPr lang="zh-CN" altLang="en-US" smtClean="0"/>
              <a:pPr>
                <a:spcBef>
                  <a:spcPct val="20000"/>
                </a:spcBef>
              </a:pPr>
              <a:t>29</a:t>
            </a:fld>
            <a:endParaRPr lang="en-US" altLang="zh-CN" smtClean="0"/>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2927D09A-041C-4CE4-8DFF-5C4873520F08}" type="slidenum">
              <a:rPr lang="zh-CN" altLang="en-US" smtClean="0"/>
              <a:pPr>
                <a:spcBef>
                  <a:spcPct val="20000"/>
                </a:spcBef>
              </a:pPr>
              <a:t>3</a:t>
            </a:fld>
            <a:endParaRPr lang="en-US" altLang="zh-CN" smtClean="0"/>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C46C682-3FC0-43E3-AD0C-4F51E66A433B}" type="slidenum">
              <a:rPr lang="zh-CN" altLang="en-US" smtClean="0"/>
              <a:pPr>
                <a:spcBef>
                  <a:spcPct val="20000"/>
                </a:spcBef>
              </a:pPr>
              <a:t>30</a:t>
            </a:fld>
            <a:endParaRPr lang="en-US" altLang="zh-CN" smtClean="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BD760C0-1068-46D3-9055-B3D167A3D1FD}" type="slidenum">
              <a:rPr lang="zh-CN" altLang="en-US" smtClean="0"/>
              <a:pPr>
                <a:spcBef>
                  <a:spcPct val="20000"/>
                </a:spcBef>
              </a:pPr>
              <a:t>31</a:t>
            </a:fld>
            <a:endParaRPr lang="en-US" altLang="zh-CN"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DD92840-BA38-4E07-8058-381B448EEB4E}" type="slidenum">
              <a:rPr lang="zh-CN" altLang="en-US" smtClean="0"/>
              <a:pPr>
                <a:spcBef>
                  <a:spcPct val="20000"/>
                </a:spcBef>
              </a:pPr>
              <a:t>32</a:t>
            </a:fld>
            <a:endParaRPr lang="en-US" altLang="zh-CN" smtClean="0"/>
          </a:p>
        </p:txBody>
      </p:sp>
    </p:spTree>
  </p:cSld>
  <p:clrMapOvr>
    <a:masterClrMapping/>
  </p:clrMapOvr>
</p:notes>
</file>

<file path=ppt/notesSlides/notesSlide3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9B3EC57B-4823-462B-B31C-83E2DEC2C62F}" type="slidenum">
              <a:rPr lang="zh-CN" altLang="en-US" smtClean="0"/>
              <a:pPr>
                <a:spcBef>
                  <a:spcPct val="20000"/>
                </a:spcBef>
              </a:pPr>
              <a:t>33</a:t>
            </a:fld>
            <a:endParaRPr lang="en-US" altLang="zh-CN" smtClean="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56AAC8A-59D4-43E0-A2B8-89CB773970A3}" type="slidenum">
              <a:rPr lang="zh-CN" altLang="en-US" smtClean="0"/>
              <a:pPr>
                <a:spcBef>
                  <a:spcPct val="20000"/>
                </a:spcBef>
              </a:pPr>
              <a:t>34</a:t>
            </a:fld>
            <a:endParaRPr lang="en-US" altLang="zh-CN"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0E8F4D37-F761-4C11-8D7E-55A2A4A707BB}" type="slidenum">
              <a:rPr lang="zh-CN" altLang="en-US" smtClean="0"/>
              <a:pPr>
                <a:spcBef>
                  <a:spcPct val="20000"/>
                </a:spcBef>
              </a:pPr>
              <a:t>35</a:t>
            </a:fld>
            <a:endParaRPr lang="en-US" altLang="zh-CN" smtClean="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65CA0BB-71D7-4A72-88B1-DF141DD63568}" type="slidenum">
              <a:rPr lang="zh-CN" altLang="en-US" smtClean="0"/>
              <a:pPr>
                <a:spcBef>
                  <a:spcPct val="20000"/>
                </a:spcBef>
              </a:pPr>
              <a:t>36</a:t>
            </a:fld>
            <a:endParaRPr lang="en-US" altLang="zh-CN"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F7D9773-E254-49BC-AA91-046932E68F04}" type="slidenum">
              <a:rPr lang="zh-CN" altLang="en-US" smtClean="0"/>
              <a:pPr>
                <a:spcBef>
                  <a:spcPct val="20000"/>
                </a:spcBef>
              </a:pPr>
              <a:t>37</a:t>
            </a:fld>
            <a:endParaRPr lang="en-US" altLang="zh-CN"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07A0989-84C2-4F3D-A967-F2484F044D7F}" type="slidenum">
              <a:rPr lang="zh-CN" altLang="en-US" smtClean="0"/>
              <a:pPr>
                <a:spcBef>
                  <a:spcPct val="20000"/>
                </a:spcBef>
              </a:pPr>
              <a:t>38</a:t>
            </a:fld>
            <a:endParaRPr lang="en-US" altLang="zh-CN"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60D2064-EF31-47C7-A509-DFCD967B017B}" type="slidenum">
              <a:rPr lang="zh-CN" altLang="en-US" smtClean="0"/>
              <a:pPr>
                <a:spcBef>
                  <a:spcPct val="20000"/>
                </a:spcBef>
              </a:pPr>
              <a:t>39</a:t>
            </a:fld>
            <a:endParaRPr lang="en-US" altLang="zh-CN" smtClean="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672ACD4-83C4-436B-BE74-351D2AB3CA85}" type="slidenum">
              <a:rPr lang="zh-CN" altLang="en-US" smtClean="0"/>
              <a:pPr>
                <a:spcBef>
                  <a:spcPct val="20000"/>
                </a:spcBef>
              </a:pPr>
              <a:t>4</a:t>
            </a:fld>
            <a:endParaRPr lang="en-US" altLang="zh-CN" smtClean="0"/>
          </a:p>
        </p:txBody>
      </p:sp>
      <p:sp>
        <p:nvSpPr>
          <p:cNvPr id="11267" name="Rectangle 2"/>
          <p:cNvSpPr>
            <a:spLocks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4922CC88-225D-4405-B4DC-CAECC2AF9322}" type="slidenum">
              <a:rPr lang="zh-CN" altLang="en-US" smtClean="0"/>
              <a:pPr>
                <a:spcBef>
                  <a:spcPct val="20000"/>
                </a:spcBef>
              </a:pPr>
              <a:t>40</a:t>
            </a:fld>
            <a:endParaRPr lang="en-US" altLang="zh-CN" smtClean="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9F0A6008-9774-454A-9831-291495ED801A}" type="slidenum">
              <a:rPr lang="zh-CN" altLang="en-US" smtClean="0"/>
              <a:pPr>
                <a:spcBef>
                  <a:spcPct val="20000"/>
                </a:spcBef>
              </a:pPr>
              <a:t>41</a:t>
            </a:fld>
            <a:endParaRPr lang="en-US" altLang="zh-CN"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00471E7-D629-44E3-903E-080673A480A1}" type="slidenum">
              <a:rPr lang="zh-CN" altLang="en-US" smtClean="0"/>
              <a:pPr>
                <a:spcBef>
                  <a:spcPct val="20000"/>
                </a:spcBef>
              </a:pPr>
              <a:t>42</a:t>
            </a:fld>
            <a:endParaRPr lang="en-US" altLang="zh-CN"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29294396-DD90-4A8B-9A90-ECC39B24579B}" type="slidenum">
              <a:rPr lang="zh-CN" altLang="en-US" smtClean="0"/>
              <a:pPr>
                <a:spcBef>
                  <a:spcPct val="20000"/>
                </a:spcBef>
              </a:pPr>
              <a:t>43</a:t>
            </a:fld>
            <a:endParaRPr lang="en-US" altLang="zh-CN"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9FBE2179-1B5F-40F9-9F74-3795E1CE3FC9}" type="slidenum">
              <a:rPr lang="zh-CN" altLang="en-US" smtClean="0"/>
              <a:pPr>
                <a:spcBef>
                  <a:spcPct val="20000"/>
                </a:spcBef>
              </a:pPr>
              <a:t>44</a:t>
            </a:fld>
            <a:endParaRPr lang="en-US" altLang="zh-CN"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937760E-EE5D-4FE4-8AEB-AAD72DF1DE6B}" type="slidenum">
              <a:rPr lang="zh-CN" altLang="en-US" smtClean="0"/>
              <a:pPr>
                <a:spcBef>
                  <a:spcPct val="20000"/>
                </a:spcBef>
              </a:pPr>
              <a:t>45</a:t>
            </a:fld>
            <a:endParaRPr lang="en-US" altLang="zh-CN"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B4CEEB7-923D-4C82-ADCA-26F3FC08F5A3}" type="slidenum">
              <a:rPr lang="zh-CN" altLang="en-US" smtClean="0"/>
              <a:pPr>
                <a:spcBef>
                  <a:spcPct val="20000"/>
                </a:spcBef>
              </a:pPr>
              <a:t>46</a:t>
            </a:fld>
            <a:endParaRPr lang="en-US" altLang="zh-CN"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0E776AD2-2D6C-4BCF-8D35-F657F2F31226}" type="slidenum">
              <a:rPr lang="zh-CN" altLang="en-US" smtClean="0"/>
              <a:pPr>
                <a:spcBef>
                  <a:spcPct val="20000"/>
                </a:spcBef>
              </a:pPr>
              <a:t>47</a:t>
            </a:fld>
            <a:endParaRPr lang="en-US" altLang="zh-CN" smtClean="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39D853A-97B2-430C-8284-C9EE7E891539}" type="slidenum">
              <a:rPr lang="zh-CN" altLang="en-US" smtClean="0"/>
              <a:pPr>
                <a:spcBef>
                  <a:spcPct val="20000"/>
                </a:spcBef>
              </a:pPr>
              <a:t>48</a:t>
            </a:fld>
            <a:endParaRPr lang="en-US" altLang="zh-CN" smtClean="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45EF2F1-669F-4B07-8206-26005AABA15E}" type="slidenum">
              <a:rPr lang="zh-CN" altLang="en-US" smtClean="0"/>
              <a:pPr>
                <a:spcBef>
                  <a:spcPct val="20000"/>
                </a:spcBef>
              </a:pPr>
              <a:t>49</a:t>
            </a:fld>
            <a:endParaRPr lang="en-US" altLang="zh-CN" smtClean="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D29715B4-AA3D-41E8-AD7C-DD4A6FADA411}" type="slidenum">
              <a:rPr lang="zh-CN" altLang="en-US" smtClean="0"/>
              <a:pPr>
                <a:spcBef>
                  <a:spcPct val="20000"/>
                </a:spcBef>
              </a:pPr>
              <a:t>5</a:t>
            </a:fld>
            <a:endParaRPr lang="en-US" altLang="zh-CN" smtClean="0"/>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82538B72-AD44-45BA-86B4-45B7C169DA4E}" type="slidenum">
              <a:rPr lang="zh-CN" altLang="en-US" smtClean="0"/>
              <a:pPr>
                <a:spcBef>
                  <a:spcPct val="20000"/>
                </a:spcBef>
              </a:pPr>
              <a:t>50</a:t>
            </a:fld>
            <a:endParaRPr lang="en-US" altLang="zh-CN" smtClean="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E76FC2E-7107-4040-9489-531A0C84FB79}" type="slidenum">
              <a:rPr lang="zh-CN" altLang="en-US" smtClean="0"/>
              <a:pPr>
                <a:spcBef>
                  <a:spcPct val="20000"/>
                </a:spcBef>
              </a:pPr>
              <a:t>51</a:t>
            </a:fld>
            <a:endParaRPr lang="en-US" altLang="zh-CN" smtClean="0"/>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7BEC461-B973-4726-AECE-69B3F8D91A44}" type="slidenum">
              <a:rPr lang="zh-CN" altLang="en-US" smtClean="0"/>
              <a:pPr>
                <a:spcBef>
                  <a:spcPct val="20000"/>
                </a:spcBef>
              </a:pPr>
              <a:t>52</a:t>
            </a:fld>
            <a:endParaRPr lang="en-US" altLang="zh-CN" smtClean="0"/>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EF263D5-108C-4EB5-97AC-456D48E05E06}" type="slidenum">
              <a:rPr lang="zh-CN" altLang="en-US" smtClean="0"/>
              <a:pPr>
                <a:spcBef>
                  <a:spcPct val="20000"/>
                </a:spcBef>
              </a:pPr>
              <a:t>6</a:t>
            </a:fld>
            <a:endParaRPr lang="en-US" altLang="zh-CN" smtClean="0"/>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8FE65E17-ECDD-49DE-A3DF-DF4D7AEF617A}" type="slidenum">
              <a:rPr lang="zh-CN" altLang="en-US" smtClean="0"/>
              <a:pPr>
                <a:spcBef>
                  <a:spcPct val="20000"/>
                </a:spcBef>
              </a:pPr>
              <a:t>7</a:t>
            </a:fld>
            <a:endParaRPr lang="en-US" altLang="zh-CN" smtClean="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D4B2FA3D-A66A-4320-8395-3D20D7698764}" type="slidenum">
              <a:rPr lang="zh-CN" altLang="en-US" smtClean="0"/>
              <a:pPr>
                <a:spcBef>
                  <a:spcPct val="20000"/>
                </a:spcBef>
              </a:pPr>
              <a:t>8</a:t>
            </a:fld>
            <a:endParaRPr lang="en-US" altLang="zh-CN" smtClean="0"/>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F5BECFB-E00D-4DB6-994C-5DB0035828D3}" type="slidenum">
              <a:rPr lang="zh-CN" altLang="en-US" smtClean="0"/>
              <a:pPr>
                <a:spcBef>
                  <a:spcPct val="20000"/>
                </a:spcBef>
              </a:pPr>
              <a:t>9</a:t>
            </a:fld>
            <a:endParaRPr lang="en-US" altLang="zh-CN" smtClean="0"/>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12" descr="BCKG010"/>
          <p:cNvSpPr>
            <a:spLocks noChangeArrowheads="1"/>
          </p:cNvSpPr>
          <p:nvPr userDrawn="1"/>
        </p:nvSpPr>
        <p:spPr bwMode="auto">
          <a:xfrm>
            <a:off x="0" y="0"/>
            <a:ext cx="609600" cy="6858000"/>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5" name="AutoShape 30" descr="BCKG013"/>
          <p:cNvSpPr>
            <a:spLocks noChangeArrowheads="1"/>
          </p:cNvSpPr>
          <p:nvPr userDrawn="1"/>
        </p:nvSpPr>
        <p:spPr bwMode="auto">
          <a:xfrm>
            <a:off x="2514600" y="5867400"/>
            <a:ext cx="4724400" cy="304800"/>
          </a:xfrm>
          <a:prstGeom prst="roundRect">
            <a:avLst>
              <a:gd name="adj" fmla="val 50000"/>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pic>
        <p:nvPicPr>
          <p:cNvPr id="6" name="Picture 3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247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2"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430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3"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352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4"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257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5"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79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6"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101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7"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006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8"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28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9"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342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0"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755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677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1752600" y="990600"/>
            <a:ext cx="6400800" cy="2514600"/>
          </a:xfrm>
          <a:ln w="76200" cmpd="tri"/>
        </p:spPr>
        <p:txBody>
          <a:bodyPr/>
          <a:lstStyle>
            <a:lvl1pPr algn="ctr">
              <a:defRPr/>
            </a:lvl1pPr>
          </a:lstStyle>
          <a:p>
            <a:r>
              <a:rPr lang="en-US" altLang="zh-CN"/>
              <a:t>Click to edit Master title style</a:t>
            </a:r>
          </a:p>
        </p:txBody>
      </p:sp>
      <p:sp>
        <p:nvSpPr>
          <p:cNvPr id="5123"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atin typeface="Berlin Sans FB" pitchFamily="34" charset="0"/>
              </a:defRPr>
            </a:lvl1pPr>
          </a:lstStyle>
          <a:p>
            <a:r>
              <a:rPr lang="en-US" altLang="zh-CN"/>
              <a:t>Click to edit Master subtitle style</a:t>
            </a:r>
          </a:p>
        </p:txBody>
      </p:sp>
    </p:spTree>
    <p:extLst>
      <p:ext uri="{BB962C8B-B14F-4D97-AF65-F5344CB8AC3E}">
        <p14:creationId xmlns:p14="http://schemas.microsoft.com/office/powerpoint/2010/main" val="24795190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333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84188"/>
            <a:ext cx="2152650" cy="5840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484188"/>
            <a:ext cx="6305550" cy="58404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2085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300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6174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14463"/>
            <a:ext cx="4224338"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414463"/>
            <a:ext cx="4225925"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4689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088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110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6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368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297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228600" y="484188"/>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4104" name="Rectangle 8"/>
          <p:cNvSpPr>
            <a:spLocks noGrp="1" noChangeArrowheads="1"/>
          </p:cNvSpPr>
          <p:nvPr>
            <p:ph type="body" idx="1"/>
          </p:nvPr>
        </p:nvSpPr>
        <p:spPr bwMode="auto">
          <a:xfrm>
            <a:off x="228600" y="1414463"/>
            <a:ext cx="8602663"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10" descr="BCKG010"/>
          <p:cNvSpPr>
            <a:spLocks noChangeArrowheads="1"/>
          </p:cNvSpPr>
          <p:nvPr userDrawn="1"/>
        </p:nvSpPr>
        <p:spPr bwMode="auto">
          <a:xfrm>
            <a:off x="0" y="0"/>
            <a:ext cx="9144000" cy="304800"/>
          </a:xfrm>
          <a:prstGeom prst="rect">
            <a:avLst/>
          </a:prstGeom>
          <a:blipFill dpi="0" rotWithShape="0">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1029" name="Rectangle 11" descr="BCKG010"/>
          <p:cNvSpPr>
            <a:spLocks noChangeArrowheads="1"/>
          </p:cNvSpPr>
          <p:nvPr userDrawn="1"/>
        </p:nvSpPr>
        <p:spPr bwMode="auto">
          <a:xfrm>
            <a:off x="0" y="6553200"/>
            <a:ext cx="9144000" cy="304800"/>
          </a:xfrm>
          <a:prstGeom prst="rect">
            <a:avLst/>
          </a:prstGeom>
          <a:blipFill dpi="0" rotWithShape="0">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1030" name="AutoShape 12" descr="BCKG013"/>
          <p:cNvSpPr>
            <a:spLocks noChangeArrowheads="1"/>
          </p:cNvSpPr>
          <p:nvPr userDrawn="1"/>
        </p:nvSpPr>
        <p:spPr bwMode="auto">
          <a:xfrm>
            <a:off x="152400" y="1066800"/>
            <a:ext cx="8839200" cy="228600"/>
          </a:xfrm>
          <a:prstGeom prst="roundRect">
            <a:avLst>
              <a:gd name="adj" fmla="val 50000"/>
            </a:avLst>
          </a:prstGeom>
          <a:blipFill dpi="0" rotWithShape="0">
            <a:blip r:embed="rId15"/>
            <a:srcRect/>
            <a:stretch>
              <a:fillRect/>
            </a:stretch>
          </a:blip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4" grpId="0" autoUpdateAnimBg="0">
        <p:tmplLst>
          <p:tmpl>
            <p:tnLst>
              <p:par>
                <p:cTn presetID="1" presetClass="entr" presetSubtype="0" fill="hold" nodeType="afterEffect">
                  <p:stCondLst>
                    <p:cond delay="0"/>
                  </p:stCondLst>
                  <p:childTnLst>
                    <p:set>
                      <p:cBhvr>
                        <p:cTn dur="1" fill="hold">
                          <p:stCondLst>
                            <p:cond delay="499"/>
                          </p:stCondLst>
                        </p:cTn>
                        <p:tgtEl>
                          <p:spTgt spid="4104"/>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3600">
          <a:solidFill>
            <a:srgbClr val="000066"/>
          </a:solidFill>
          <a:latin typeface="+mj-lt"/>
          <a:ea typeface="+mj-ea"/>
          <a:cs typeface="+mj-cs"/>
        </a:defRPr>
      </a:lvl1pPr>
      <a:lvl2pPr algn="l" rtl="0" eaLnBrk="0" fontAlgn="base" hangingPunct="0">
        <a:spcBef>
          <a:spcPct val="0"/>
        </a:spcBef>
        <a:spcAft>
          <a:spcPct val="0"/>
        </a:spcAft>
        <a:defRPr sz="3600">
          <a:solidFill>
            <a:srgbClr val="000066"/>
          </a:solidFill>
          <a:latin typeface="Arial Black" pitchFamily="34" charset="0"/>
        </a:defRPr>
      </a:lvl2pPr>
      <a:lvl3pPr algn="l" rtl="0" eaLnBrk="0" fontAlgn="base" hangingPunct="0">
        <a:spcBef>
          <a:spcPct val="0"/>
        </a:spcBef>
        <a:spcAft>
          <a:spcPct val="0"/>
        </a:spcAft>
        <a:defRPr sz="3600">
          <a:solidFill>
            <a:srgbClr val="000066"/>
          </a:solidFill>
          <a:latin typeface="Arial Black" pitchFamily="34" charset="0"/>
        </a:defRPr>
      </a:lvl3pPr>
      <a:lvl4pPr algn="l" rtl="0" eaLnBrk="0" fontAlgn="base" hangingPunct="0">
        <a:spcBef>
          <a:spcPct val="0"/>
        </a:spcBef>
        <a:spcAft>
          <a:spcPct val="0"/>
        </a:spcAft>
        <a:defRPr sz="3600">
          <a:solidFill>
            <a:srgbClr val="000066"/>
          </a:solidFill>
          <a:latin typeface="Arial Black" pitchFamily="34" charset="0"/>
        </a:defRPr>
      </a:lvl4pPr>
      <a:lvl5pPr algn="l" rtl="0" eaLnBrk="0" fontAlgn="base" hangingPunct="0">
        <a:spcBef>
          <a:spcPct val="0"/>
        </a:spcBef>
        <a:spcAft>
          <a:spcPct val="0"/>
        </a:spcAft>
        <a:defRPr sz="3600">
          <a:solidFill>
            <a:srgbClr val="000066"/>
          </a:solidFill>
          <a:latin typeface="Arial Black" pitchFamily="34" charset="0"/>
        </a:defRPr>
      </a:lvl5pPr>
      <a:lvl6pPr marL="457200" algn="l" rtl="0" fontAlgn="base">
        <a:spcBef>
          <a:spcPct val="0"/>
        </a:spcBef>
        <a:spcAft>
          <a:spcPct val="0"/>
        </a:spcAft>
        <a:defRPr sz="3600">
          <a:solidFill>
            <a:srgbClr val="000066"/>
          </a:solidFill>
          <a:latin typeface="Arial Black" pitchFamily="34" charset="0"/>
        </a:defRPr>
      </a:lvl6pPr>
      <a:lvl7pPr marL="914400" algn="l" rtl="0" fontAlgn="base">
        <a:spcBef>
          <a:spcPct val="0"/>
        </a:spcBef>
        <a:spcAft>
          <a:spcPct val="0"/>
        </a:spcAft>
        <a:defRPr sz="3600">
          <a:solidFill>
            <a:srgbClr val="000066"/>
          </a:solidFill>
          <a:latin typeface="Arial Black" pitchFamily="34" charset="0"/>
        </a:defRPr>
      </a:lvl7pPr>
      <a:lvl8pPr marL="1371600" algn="l" rtl="0" fontAlgn="base">
        <a:spcBef>
          <a:spcPct val="0"/>
        </a:spcBef>
        <a:spcAft>
          <a:spcPct val="0"/>
        </a:spcAft>
        <a:defRPr sz="3600">
          <a:solidFill>
            <a:srgbClr val="000066"/>
          </a:solidFill>
          <a:latin typeface="Arial Black" pitchFamily="34" charset="0"/>
        </a:defRPr>
      </a:lvl8pPr>
      <a:lvl9pPr marL="1828800" algn="l" rtl="0" fontAlgn="base">
        <a:spcBef>
          <a:spcPct val="0"/>
        </a:spcBef>
        <a:spcAft>
          <a:spcPct val="0"/>
        </a:spcAft>
        <a:defRPr sz="3600">
          <a:solidFill>
            <a:srgbClr val="000066"/>
          </a:solidFill>
          <a:latin typeface="Arial Black" pitchFamily="34" charset="0"/>
        </a:defRPr>
      </a:lvl9pPr>
    </p:titleStyle>
    <p:bodyStyle>
      <a:lvl1pPr marL="342900" indent="-342900" algn="l" rtl="0" eaLnBrk="0" fontAlgn="base" hangingPunct="0">
        <a:spcBef>
          <a:spcPct val="20000"/>
        </a:spcBef>
        <a:spcAft>
          <a:spcPct val="0"/>
        </a:spcAft>
        <a:buBlip>
          <a:blip r:embed="rId16"/>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66"/>
        </a:buClr>
        <a:buSzPct val="60000"/>
        <a:buFont typeface="Wingdings" panose="05000000000000000000" pitchFamily="2" charset="2"/>
        <a:buChar char="u"/>
        <a:defRPr sz="2800">
          <a:solidFill>
            <a:schemeClr val="tx1"/>
          </a:solidFill>
          <a:latin typeface="Arial Narrow" pitchFamily="34" charset="0"/>
        </a:defRPr>
      </a:lvl2pPr>
      <a:lvl3pPr marL="1143000" indent="-228600" algn="l" rtl="0" eaLnBrk="0" fontAlgn="base" hangingPunct="0">
        <a:spcBef>
          <a:spcPct val="20000"/>
        </a:spcBef>
        <a:spcAft>
          <a:spcPct val="0"/>
        </a:spcAft>
        <a:buClr>
          <a:srgbClr val="000066"/>
        </a:buClr>
        <a:buFont typeface="Wingdings" panose="05000000000000000000" pitchFamily="2" charset="2"/>
        <a:buChar char="ü"/>
        <a:defRPr sz="2400">
          <a:solidFill>
            <a:schemeClr val="tx1"/>
          </a:solidFill>
          <a:latin typeface="Arial Narrow" pitchFamily="34" charset="0"/>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Narrow" pitchFamily="34" charset="0"/>
        </a:defRPr>
      </a:lvl4pPr>
      <a:lvl5pPr marL="2057400" indent="-228600" algn="l" rtl="0" eaLnBrk="0" fontAlgn="base" hangingPunct="0">
        <a:spcBef>
          <a:spcPct val="20000"/>
        </a:spcBef>
        <a:spcAft>
          <a:spcPct val="0"/>
        </a:spcAft>
        <a:buClr>
          <a:schemeClr val="tx1"/>
        </a:buClr>
        <a:buChar char="•"/>
        <a:defRPr sz="2000">
          <a:solidFill>
            <a:schemeClr val="tx1"/>
          </a:solidFill>
          <a:latin typeface="Arial Narrow" pitchFamily="34" charset="0"/>
        </a:defRPr>
      </a:lvl5pPr>
      <a:lvl6pPr marL="2514600" indent="-228600" algn="l" rtl="0" fontAlgn="base">
        <a:spcBef>
          <a:spcPct val="20000"/>
        </a:spcBef>
        <a:spcAft>
          <a:spcPct val="0"/>
        </a:spcAft>
        <a:buClr>
          <a:schemeClr val="tx1"/>
        </a:buClr>
        <a:buChar char="•"/>
        <a:defRPr sz="2000">
          <a:solidFill>
            <a:schemeClr val="tx1"/>
          </a:solidFill>
          <a:latin typeface="Arial Narrow" pitchFamily="34" charset="0"/>
        </a:defRPr>
      </a:lvl6pPr>
      <a:lvl7pPr marL="2971800" indent="-228600" algn="l" rtl="0" fontAlgn="base">
        <a:spcBef>
          <a:spcPct val="20000"/>
        </a:spcBef>
        <a:spcAft>
          <a:spcPct val="0"/>
        </a:spcAft>
        <a:buClr>
          <a:schemeClr val="tx1"/>
        </a:buClr>
        <a:buChar char="•"/>
        <a:defRPr sz="2000">
          <a:solidFill>
            <a:schemeClr val="tx1"/>
          </a:solidFill>
          <a:latin typeface="Arial Narrow" pitchFamily="34" charset="0"/>
        </a:defRPr>
      </a:lvl7pPr>
      <a:lvl8pPr marL="3429000" indent="-228600" algn="l" rtl="0" fontAlgn="base">
        <a:spcBef>
          <a:spcPct val="20000"/>
        </a:spcBef>
        <a:spcAft>
          <a:spcPct val="0"/>
        </a:spcAft>
        <a:buClr>
          <a:schemeClr val="tx1"/>
        </a:buClr>
        <a:buChar char="•"/>
        <a:defRPr sz="2000">
          <a:solidFill>
            <a:schemeClr val="tx1"/>
          </a:solidFill>
          <a:latin typeface="Arial Narrow" pitchFamily="34" charset="0"/>
        </a:defRPr>
      </a:lvl8pPr>
      <a:lvl9pPr marL="3886200" indent="-228600" algn="l" rtl="0" fontAlgn="base">
        <a:spcBef>
          <a:spcPct val="20000"/>
        </a:spcBef>
        <a:spcAft>
          <a:spcPct val="0"/>
        </a:spcAft>
        <a:buClr>
          <a:schemeClr val="tx1"/>
        </a:buClr>
        <a:buChar char="•"/>
        <a:defRPr sz="2000">
          <a:solidFill>
            <a:schemeClr val="tx1"/>
          </a:solidFill>
          <a:latin typeface="Arial Narrow"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6.bin"/><Relationship Id="rId3" Type="http://schemas.openxmlformats.org/officeDocument/2006/relationships/notesSlide" Target="../notesSlides/notesSlide20.xml"/><Relationship Id="rId7" Type="http://schemas.openxmlformats.org/officeDocument/2006/relationships/image" Target="../media/image9.wmf"/><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 Id="rId1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7538" y="1528763"/>
            <a:ext cx="8077200" cy="1263650"/>
          </a:xfrm>
        </p:spPr>
        <p:txBody>
          <a:bodyPr/>
          <a:lstStyle/>
          <a:p>
            <a:pPr algn="ctr" eaLnBrk="1" hangingPunct="1"/>
            <a:r>
              <a:rPr lang="en-US" altLang="zh-CN" sz="4400" smtClean="0">
                <a:ea typeface="宋体" panose="02010600030101010101" pitchFamily="2" charset="-122"/>
              </a:rPr>
              <a:t>数据预处理</a:t>
            </a:r>
          </a:p>
        </p:txBody>
      </p:sp>
      <p:sp>
        <p:nvSpPr>
          <p:cNvPr id="4099" name="Text Box 7"/>
          <p:cNvSpPr txBox="1">
            <a:spLocks noChangeArrowheads="1"/>
          </p:cNvSpPr>
          <p:nvPr/>
        </p:nvSpPr>
        <p:spPr bwMode="auto">
          <a:xfrm>
            <a:off x="2557463" y="4735513"/>
            <a:ext cx="50117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just" eaLnBrk="1" hangingPunct="1">
              <a:spcBef>
                <a:spcPct val="0"/>
              </a:spcBef>
              <a:buFontTx/>
              <a:buNone/>
            </a:pPr>
            <a:r>
              <a:rPr lang="en-US" altLang="zh-CN" sz="2000">
                <a:latin typeface="Times New Roman" panose="02020603050405020304" pitchFamily="18" charset="0"/>
                <a:ea typeface="华文行楷" panose="02010800040101010101" pitchFamily="2" charset="-122"/>
              </a:rPr>
              <a:t>南京大学软件学院</a:t>
            </a:r>
            <a:endParaRPr lang="en-US" altLang="zh-CN" sz="2000">
              <a:latin typeface="Times New Roman" panose="02020603050405020304" pitchFamily="18" charset="0"/>
              <a:ea typeface="宋体" panose="02010600030101010101" pitchFamily="2" charset="-122"/>
            </a:endParaRPr>
          </a:p>
          <a:p>
            <a:pPr>
              <a:spcBef>
                <a:spcPct val="0"/>
              </a:spcBef>
              <a:buFontTx/>
              <a:buNone/>
            </a:pPr>
            <a:endParaRPr lang="en-US" altLang="zh-CN" sz="2000">
              <a:latin typeface="Times New Roman" panose="02020603050405020304" pitchFamily="18" charset="0"/>
              <a:ea typeface="宋体" panose="02010600030101010101" pitchFamily="2" charset="-122"/>
            </a:endParaRPr>
          </a:p>
        </p:txBody>
      </p:sp>
      <p:sp>
        <p:nvSpPr>
          <p:cNvPr id="4100" name="Rectangle 9"/>
          <p:cNvSpPr>
            <a:spLocks noChangeArrowheads="1"/>
          </p:cNvSpPr>
          <p:nvPr/>
        </p:nvSpPr>
        <p:spPr bwMode="auto">
          <a:xfrm>
            <a:off x="194310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graphicFrame>
        <p:nvGraphicFramePr>
          <p:cNvPr id="4101" name="Object 11"/>
          <p:cNvGraphicFramePr>
            <a:graphicFrameLocks noChangeAspect="1"/>
          </p:cNvGraphicFramePr>
          <p:nvPr/>
        </p:nvGraphicFramePr>
        <p:xfrm>
          <a:off x="4057650" y="3071813"/>
          <a:ext cx="971550" cy="1152525"/>
        </p:xfrm>
        <a:graphic>
          <a:graphicData uri="http://schemas.openxmlformats.org/presentationml/2006/ole">
            <mc:AlternateContent xmlns:mc="http://schemas.openxmlformats.org/markup-compatibility/2006">
              <mc:Choice xmlns:v="urn:schemas-microsoft-com:vml" Requires="v">
                <p:oleObj spid="_x0000_s4103" name="位图图像" r:id="rId5" imgW="971686" imgH="1152381" progId="Paint.Picture">
                  <p:embed/>
                </p:oleObj>
              </mc:Choice>
              <mc:Fallback>
                <p:oleObj name="位图图像" r:id="rId5" imgW="971686" imgH="1152381" progId="Paint.Picture">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3071813"/>
                        <a:ext cx="9715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12"/>
          <p:cNvSpPr txBox="1">
            <a:spLocks noChangeArrowheads="1"/>
          </p:cNvSpPr>
          <p:nvPr/>
        </p:nvSpPr>
        <p:spPr bwMode="auto">
          <a:xfrm>
            <a:off x="317500" y="439738"/>
            <a:ext cx="861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solidFill>
                  <a:srgbClr val="336600"/>
                </a:solidFill>
                <a:ea typeface="宋体" panose="02010600030101010101" pitchFamily="2" charset="-122"/>
              </a:rPr>
              <a:t>数据库中的知识发现</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39725" y="174625"/>
            <a:ext cx="3429000" cy="838200"/>
          </a:xfrm>
        </p:spPr>
        <p:txBody>
          <a:bodyPr/>
          <a:lstStyle/>
          <a:p>
            <a:pPr eaLnBrk="1" hangingPunct="1"/>
            <a:r>
              <a:rPr lang="en-US" altLang="zh-CN" smtClean="0">
                <a:ea typeface="宋体" panose="02010600030101010101" pitchFamily="2" charset="-122"/>
              </a:rPr>
              <a:t>嘈杂的数据</a:t>
            </a:r>
          </a:p>
        </p:txBody>
      </p:sp>
      <p:sp>
        <p:nvSpPr>
          <p:cNvPr id="22531" name="Rectangle 3"/>
          <p:cNvSpPr>
            <a:spLocks noGrp="1" noChangeArrowheads="1"/>
          </p:cNvSpPr>
          <p:nvPr>
            <p:ph type="body" idx="1"/>
          </p:nvPr>
        </p:nvSpPr>
        <p:spPr>
          <a:xfrm>
            <a:off x="354013" y="1320800"/>
            <a:ext cx="8401050" cy="4800600"/>
          </a:xfrm>
        </p:spPr>
        <p:txBody>
          <a:bodyPr/>
          <a:lstStyle/>
          <a:p>
            <a:pPr eaLnBrk="1" hangingPunct="1">
              <a:lnSpc>
                <a:spcPct val="90000"/>
              </a:lnSpc>
            </a:pPr>
            <a:r>
              <a:rPr lang="en-US" altLang="zh-CN" sz="2400" smtClean="0">
                <a:ea typeface="宋体" panose="02010600030101010101" pitchFamily="2" charset="-122"/>
              </a:rPr>
              <a:t>噪声: 测量变量中的随机误差或方差</a:t>
            </a:r>
          </a:p>
          <a:p>
            <a:pPr eaLnBrk="1" hangingPunct="1">
              <a:lnSpc>
                <a:spcPct val="90000"/>
              </a:lnSpc>
            </a:pPr>
            <a:r>
              <a:rPr lang="en-US" altLang="zh-CN" sz="2400" smtClean="0">
                <a:ea typeface="宋体" panose="02010600030101010101" pitchFamily="2" charset="-122"/>
              </a:rPr>
              <a:t>不正确的属性值可能是由于</a:t>
            </a:r>
          </a:p>
          <a:p>
            <a:pPr lvl="1" eaLnBrk="1" hangingPunct="1">
              <a:lnSpc>
                <a:spcPct val="90000"/>
              </a:lnSpc>
            </a:pPr>
            <a:r>
              <a:rPr lang="en-US" altLang="zh-CN" sz="2400" smtClean="0">
                <a:ea typeface="宋体" panose="02010600030101010101" pitchFamily="2" charset="-122"/>
              </a:rPr>
              <a:t>错误的数据收集工具</a:t>
            </a:r>
          </a:p>
          <a:p>
            <a:pPr lvl="1" eaLnBrk="1" hangingPunct="1">
              <a:lnSpc>
                <a:spcPct val="90000"/>
              </a:lnSpc>
            </a:pPr>
            <a:r>
              <a:rPr lang="en-US" altLang="zh-CN" sz="2400" smtClean="0">
                <a:ea typeface="宋体" panose="02010600030101010101" pitchFamily="2" charset="-122"/>
              </a:rPr>
              <a:t>数据输入问题</a:t>
            </a:r>
          </a:p>
          <a:p>
            <a:pPr lvl="1" eaLnBrk="1" hangingPunct="1">
              <a:lnSpc>
                <a:spcPct val="90000"/>
              </a:lnSpc>
            </a:pPr>
            <a:r>
              <a:rPr lang="en-US" altLang="zh-CN" sz="2400" smtClean="0">
                <a:ea typeface="宋体" panose="02010600030101010101" pitchFamily="2" charset="-122"/>
              </a:rPr>
              <a:t>数据传输问题</a:t>
            </a:r>
          </a:p>
          <a:p>
            <a:pPr lvl="1" eaLnBrk="1" hangingPunct="1">
              <a:lnSpc>
                <a:spcPct val="90000"/>
              </a:lnSpc>
            </a:pPr>
            <a:r>
              <a:rPr lang="en-US" altLang="zh-CN" sz="2400" smtClean="0">
                <a:ea typeface="宋体" panose="02010600030101010101" pitchFamily="2" charset="-122"/>
              </a:rPr>
              <a:t>技术限制 (例如输入缓存容量)</a:t>
            </a:r>
          </a:p>
          <a:p>
            <a:pPr lvl="1" eaLnBrk="1" hangingPunct="1">
              <a:lnSpc>
                <a:spcPct val="90000"/>
              </a:lnSpc>
            </a:pPr>
            <a:r>
              <a:rPr lang="en-US" altLang="zh-CN" sz="2400" smtClean="0">
                <a:ea typeface="宋体" panose="02010600030101010101" pitchFamily="2" charset="-122"/>
              </a:rPr>
              <a:t>命名约定中的不一致</a:t>
            </a:r>
          </a:p>
          <a:p>
            <a:pPr eaLnBrk="1" hangingPunct="1">
              <a:lnSpc>
                <a:spcPct val="90000"/>
              </a:lnSpc>
            </a:pPr>
            <a:r>
              <a:rPr lang="en-US" altLang="zh-CN" sz="2400" smtClean="0">
                <a:ea typeface="宋体" panose="02010600030101010101" pitchFamily="2" charset="-122"/>
              </a:rPr>
              <a:t>其他需要数据清理的数据问题</a:t>
            </a:r>
          </a:p>
          <a:p>
            <a:pPr lvl="1" eaLnBrk="1" hangingPunct="1">
              <a:lnSpc>
                <a:spcPct val="90000"/>
              </a:lnSpc>
            </a:pPr>
            <a:r>
              <a:rPr lang="en-US" altLang="zh-CN" sz="2400" smtClean="0">
                <a:ea typeface="宋体" panose="02010600030101010101" pitchFamily="2" charset="-122"/>
              </a:rPr>
              <a:t>重复的记录</a:t>
            </a:r>
          </a:p>
          <a:p>
            <a:pPr lvl="1" eaLnBrk="1" hangingPunct="1">
              <a:lnSpc>
                <a:spcPct val="90000"/>
              </a:lnSpc>
            </a:pPr>
            <a:r>
              <a:rPr lang="en-US" altLang="zh-CN" sz="2400" smtClean="0">
                <a:ea typeface="宋体" panose="02010600030101010101" pitchFamily="2" charset="-122"/>
              </a:rPr>
              <a:t>不完整的数据</a:t>
            </a:r>
          </a:p>
          <a:p>
            <a:pPr lvl="1" eaLnBrk="1" hangingPunct="1">
              <a:lnSpc>
                <a:spcPct val="90000"/>
              </a:lnSpc>
            </a:pPr>
            <a:r>
              <a:rPr lang="en-US" altLang="zh-CN" sz="2400" smtClean="0">
                <a:ea typeface="宋体" panose="02010600030101010101" pitchFamily="2" charset="-122"/>
              </a:rPr>
              <a:t>不一致的数据</a:t>
            </a:r>
          </a:p>
        </p:txBody>
      </p:sp>
    </p:spTree>
  </p:cSld>
  <p:clrMapOvr>
    <a:masterClrMapping/>
  </p:clrMapOvr>
  <p:transition>
    <p:checke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6875" y="484188"/>
            <a:ext cx="8442325" cy="533400"/>
          </a:xfrm>
        </p:spPr>
        <p:txBody>
          <a:bodyPr/>
          <a:lstStyle/>
          <a:p>
            <a:pPr eaLnBrk="1" hangingPunct="1"/>
            <a:r>
              <a:rPr lang="en-US" altLang="zh-CN" sz="3200" smtClean="0">
                <a:ea typeface="宋体" panose="02010600030101010101" pitchFamily="2" charset="-122"/>
              </a:rPr>
              <a:t>如何处理嘈杂的数据？</a:t>
            </a:r>
          </a:p>
        </p:txBody>
      </p:sp>
      <p:sp>
        <p:nvSpPr>
          <p:cNvPr id="24579" name="Rectangle 3"/>
          <p:cNvSpPr>
            <a:spLocks noGrp="1" noChangeArrowheads="1"/>
          </p:cNvSpPr>
          <p:nvPr>
            <p:ph type="body" idx="1"/>
          </p:nvPr>
        </p:nvSpPr>
        <p:spPr>
          <a:xfrm>
            <a:off x="422275" y="1444625"/>
            <a:ext cx="8401050" cy="4800600"/>
          </a:xfrm>
        </p:spPr>
        <p:txBody>
          <a:bodyPr/>
          <a:lstStyle/>
          <a:p>
            <a:pPr eaLnBrk="1" hangingPunct="1"/>
            <a:r>
              <a:rPr lang="en-US" altLang="zh-CN" sz="2400" smtClean="0">
                <a:ea typeface="宋体" panose="02010600030101010101" pitchFamily="2" charset="-122"/>
              </a:rPr>
              <a:t>分箱方式:</a:t>
            </a:r>
          </a:p>
          <a:p>
            <a:pPr lvl="1" eaLnBrk="1" hangingPunct="1"/>
            <a:r>
              <a:rPr lang="en-US" altLang="zh-CN" sz="2400" smtClean="0">
                <a:ea typeface="宋体" panose="02010600030101010101" pitchFamily="2" charset="-122"/>
              </a:rPr>
              <a:t>首先对数据进行排序, 并将其划分为 (等深度) 箱</a:t>
            </a:r>
          </a:p>
          <a:p>
            <a:pPr lvl="1" eaLnBrk="1" hangingPunct="1"/>
            <a:r>
              <a:rPr lang="en-US" altLang="zh-CN" sz="2400" smtClean="0">
                <a:ea typeface="宋体" panose="02010600030101010101" pitchFamily="2" charset="-122"/>
              </a:rPr>
              <a:t>然后一个可以</a:t>
            </a:r>
            <a:r>
              <a:rPr lang="en-US" altLang="zh-CN" sz="2400" smtClean="0">
                <a:solidFill>
                  <a:schemeClr val="hlink"/>
                </a:solidFill>
                <a:ea typeface="宋体" panose="02010600030101010101" pitchFamily="2" charset="-122"/>
              </a:rPr>
              <a:t>用垃圾桶的方法平滑, 用纸盒中值平滑, 用纸盒边界平滑</a:t>
            </a:r>
            <a:r>
              <a:rPr lang="en-US" altLang="zh-CN" sz="2400" smtClean="0">
                <a:ea typeface="宋体" panose="02010600030101010101" pitchFamily="2" charset="-122"/>
              </a:rPr>
              <a:t>等。</a:t>
            </a:r>
          </a:p>
          <a:p>
            <a:pPr eaLnBrk="1" hangingPunct="1"/>
            <a:r>
              <a:rPr lang="en-US" altLang="zh-CN" sz="2400" smtClean="0">
                <a:ea typeface="宋体" panose="02010600030101010101" pitchFamily="2" charset="-122"/>
              </a:rPr>
              <a:t>聚 类</a:t>
            </a:r>
          </a:p>
          <a:p>
            <a:pPr lvl="1" eaLnBrk="1" hangingPunct="1"/>
            <a:r>
              <a:rPr lang="en-US" altLang="zh-CN" sz="2400" smtClean="0">
                <a:ea typeface="宋体" panose="02010600030101010101" pitchFamily="2" charset="-122"/>
              </a:rPr>
              <a:t>检测和删除异常值</a:t>
            </a:r>
          </a:p>
          <a:p>
            <a:pPr eaLnBrk="1" hangingPunct="1"/>
            <a:r>
              <a:rPr lang="en-US" altLang="zh-CN" sz="2400" smtClean="0">
                <a:ea typeface="宋体" panose="02010600030101010101" pitchFamily="2" charset="-122"/>
              </a:rPr>
              <a:t>计算机与人工联合检测</a:t>
            </a:r>
          </a:p>
          <a:p>
            <a:pPr lvl="1" eaLnBrk="1" hangingPunct="1"/>
            <a:r>
              <a:rPr lang="en-US" altLang="zh-CN" sz="2400" smtClean="0">
                <a:ea typeface="宋体" panose="02010600030101010101" pitchFamily="2" charset="-122"/>
              </a:rPr>
              <a:t>检测可疑值并由人工检查</a:t>
            </a:r>
          </a:p>
          <a:p>
            <a:pPr eaLnBrk="1" hangingPunct="1"/>
            <a:r>
              <a:rPr lang="en-US" altLang="zh-CN" sz="2400" smtClean="0">
                <a:ea typeface="宋体" panose="02010600030101010101" pitchFamily="2" charset="-122"/>
              </a:rPr>
              <a:t>回归</a:t>
            </a:r>
          </a:p>
          <a:p>
            <a:pPr lvl="1" eaLnBrk="1" hangingPunct="1"/>
            <a:r>
              <a:rPr lang="en-US" altLang="zh-CN" sz="2400" smtClean="0">
                <a:ea typeface="宋体" panose="02010600030101010101" pitchFamily="2" charset="-122"/>
              </a:rPr>
              <a:t>通过将数据拟合到回归函数中平滑</a:t>
            </a:r>
          </a:p>
        </p:txBody>
      </p:sp>
    </p:spTree>
  </p:cSld>
  <p:clrMapOvr>
    <a:masterClrMapping/>
  </p:clrMapOvr>
  <p:transition>
    <p:checke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800" smtClean="0">
                <a:ea typeface="宋体" panose="02010600030101010101" pitchFamily="2" charset="-122"/>
              </a:rPr>
              <a:t>简单的离散化方法: 绑定</a:t>
            </a:r>
          </a:p>
        </p:txBody>
      </p:sp>
      <p:sp>
        <p:nvSpPr>
          <p:cNvPr id="26627" name="Rectangle 3"/>
          <p:cNvSpPr>
            <a:spLocks noGrp="1" noChangeArrowheads="1"/>
          </p:cNvSpPr>
          <p:nvPr>
            <p:ph type="body" idx="1"/>
          </p:nvPr>
        </p:nvSpPr>
        <p:spPr>
          <a:xfrm>
            <a:off x="331788" y="1581150"/>
            <a:ext cx="8229600" cy="4705350"/>
          </a:xfrm>
        </p:spPr>
        <p:txBody>
          <a:bodyPr/>
          <a:lstStyle/>
          <a:p>
            <a:pPr eaLnBrk="1" hangingPunct="1"/>
            <a:r>
              <a:rPr lang="en-US" altLang="zh-CN" sz="2400" smtClean="0">
                <a:solidFill>
                  <a:schemeClr val="hlink"/>
                </a:solidFill>
                <a:ea typeface="宋体" panose="02010600030101010101" pitchFamily="2" charset="-122"/>
              </a:rPr>
              <a:t>等宽</a:t>
            </a:r>
            <a:r>
              <a:rPr lang="en-US" altLang="zh-CN" sz="2400" smtClean="0">
                <a:ea typeface="宋体" panose="02010600030101010101" pitchFamily="2" charset="-122"/>
              </a:rPr>
              <a:t>(距离) 分区:</a:t>
            </a:r>
          </a:p>
          <a:p>
            <a:pPr lvl="1" eaLnBrk="1" hangingPunct="1">
              <a:spcBef>
                <a:spcPct val="0"/>
              </a:spcBef>
            </a:pPr>
            <a:r>
              <a:rPr lang="en-US" altLang="zh-CN" sz="2400" smtClean="0">
                <a:ea typeface="宋体" panose="02010600030101010101" pitchFamily="2" charset="-122"/>
              </a:rPr>
              <a:t>它将范围划分为</a:t>
            </a:r>
            <a:r>
              <a:rPr lang="en-US" altLang="zh-CN" sz="2400" i="1" smtClean="0">
                <a:ea typeface="宋体" panose="02010600030101010101" pitchFamily="2" charset="-122"/>
              </a:rPr>
              <a:t>n</a:t>
            </a:r>
            <a:r>
              <a:rPr lang="en-US" altLang="zh-CN" sz="2400" smtClean="0">
                <a:ea typeface="宋体" panose="02010600030101010101" pitchFamily="2" charset="-122"/>
              </a:rPr>
              <a:t>大小相等的间隔:</a:t>
            </a:r>
            <a:r>
              <a:rPr lang="en-US" altLang="zh-CN" sz="2400" smtClean="0">
                <a:solidFill>
                  <a:srgbClr val="39513E"/>
                </a:solidFill>
                <a:ea typeface="宋体" panose="02010600030101010101" pitchFamily="2" charset="-122"/>
              </a:rPr>
              <a:t>统一网格</a:t>
            </a:r>
            <a:endParaRPr lang="en-US" altLang="zh-CN" sz="2400" smtClean="0">
              <a:solidFill>
                <a:schemeClr val="hlink"/>
              </a:solidFill>
              <a:ea typeface="宋体" panose="02010600030101010101" pitchFamily="2" charset="-122"/>
            </a:endParaRPr>
          </a:p>
          <a:p>
            <a:pPr lvl="1" eaLnBrk="1" hangingPunct="1">
              <a:spcBef>
                <a:spcPct val="0"/>
              </a:spcBef>
            </a:pPr>
            <a:r>
              <a:rPr lang="en-US" altLang="zh-CN" sz="2400" smtClean="0">
                <a:ea typeface="宋体" panose="02010600030101010101" pitchFamily="2" charset="-122"/>
              </a:rPr>
              <a:t>如果</a:t>
            </a:r>
            <a:r>
              <a:rPr lang="en-US" altLang="zh-CN" sz="2400" i="1" smtClean="0">
                <a:ea typeface="宋体" panose="02010600030101010101" pitchFamily="2" charset="-122"/>
              </a:rPr>
              <a:t>a 个</a:t>
            </a:r>
            <a:r>
              <a:rPr lang="en-US" altLang="zh-CN" sz="2400" smtClean="0">
                <a:ea typeface="宋体" panose="02010600030101010101" pitchFamily="2" charset="-122"/>
              </a:rPr>
              <a:t>和</a:t>
            </a:r>
            <a:r>
              <a:rPr lang="en-US" altLang="zh-CN" sz="2400" i="1" smtClean="0">
                <a:ea typeface="宋体" panose="02010600030101010101" pitchFamily="2" charset="-122"/>
              </a:rPr>
              <a:t>B</a:t>
            </a:r>
            <a:r>
              <a:rPr lang="en-US" altLang="zh-CN" sz="2400" smtClean="0">
                <a:ea typeface="宋体" panose="02010600030101010101" pitchFamily="2" charset="-122"/>
              </a:rPr>
              <a:t>是属性的最小值和最高值, 间隔的宽度为:</a:t>
            </a:r>
            <a:r>
              <a:rPr lang="en-US" altLang="zh-CN" sz="2400" i="1" smtClean="0">
                <a:ea typeface="宋体" panose="02010600030101010101" pitchFamily="2" charset="-122"/>
              </a:rPr>
              <a:t>w</a:t>
            </a:r>
            <a:r>
              <a:rPr lang="en-US" altLang="zh-CN" sz="2400" smtClean="0">
                <a:ea typeface="宋体" panose="02010600030101010101" pitchFamily="2" charset="-122"/>
              </a:rPr>
              <a:t>= (</a:t>
            </a:r>
            <a:r>
              <a:rPr lang="en-US" altLang="zh-CN" sz="2400" i="1" smtClean="0">
                <a:ea typeface="宋体" panose="02010600030101010101" pitchFamily="2" charset="-122"/>
              </a:rPr>
              <a:t>B</a:t>
            </a:r>
            <a:r>
              <a:rPr lang="en-US" altLang="zh-CN" sz="2400" smtClean="0">
                <a:ea typeface="宋体" panose="02010600030101010101" pitchFamily="2" charset="-122"/>
              </a:rPr>
              <a:t>-</a:t>
            </a:r>
            <a:r>
              <a:rPr lang="en-US" altLang="zh-CN" sz="2400" i="1" smtClean="0">
                <a:ea typeface="宋体" panose="02010600030101010101" pitchFamily="2" charset="-122"/>
              </a:rPr>
              <a:t>a 个</a:t>
            </a:r>
            <a:r>
              <a:rPr lang="en-US" altLang="zh-CN" sz="2400" smtClean="0">
                <a:ea typeface="宋体" panose="02010600030101010101" pitchFamily="2" charset="-122"/>
              </a:rPr>
              <a:t>)/</a:t>
            </a:r>
            <a:r>
              <a:rPr lang="en-US" altLang="zh-CN" sz="2400" i="1" smtClean="0">
                <a:ea typeface="宋体" panose="02010600030101010101" pitchFamily="2" charset="-122"/>
              </a:rPr>
              <a:t>n。</a:t>
            </a:r>
            <a:endParaRPr lang="en-US" altLang="zh-CN" sz="2400" smtClean="0">
              <a:ea typeface="宋体" panose="02010600030101010101" pitchFamily="2" charset="-122"/>
            </a:endParaRPr>
          </a:p>
          <a:p>
            <a:pPr lvl="1" eaLnBrk="1" hangingPunct="1">
              <a:spcBef>
                <a:spcPct val="0"/>
              </a:spcBef>
            </a:pPr>
            <a:r>
              <a:rPr lang="en-US" altLang="zh-CN" sz="2400" smtClean="0">
                <a:ea typeface="宋体" panose="02010600030101010101" pitchFamily="2" charset="-122"/>
              </a:rPr>
              <a:t>最简单的</a:t>
            </a:r>
          </a:p>
          <a:p>
            <a:pPr lvl="1" eaLnBrk="1" hangingPunct="1">
              <a:spcBef>
                <a:spcPct val="0"/>
              </a:spcBef>
            </a:pPr>
            <a:r>
              <a:rPr lang="en-US" altLang="zh-CN" sz="2400" smtClean="0">
                <a:ea typeface="宋体" panose="02010600030101010101" pitchFamily="2" charset="-122"/>
              </a:rPr>
              <a:t>但异常值可能会主导演示文稿</a:t>
            </a:r>
          </a:p>
          <a:p>
            <a:pPr lvl="1" eaLnBrk="1" hangingPunct="1">
              <a:spcBef>
                <a:spcPct val="0"/>
              </a:spcBef>
            </a:pPr>
            <a:r>
              <a:rPr lang="en-US" altLang="zh-CN" sz="2400" smtClean="0">
                <a:ea typeface="宋体" panose="02010600030101010101" pitchFamily="2" charset="-122"/>
              </a:rPr>
              <a:t>倾斜的数据处理不好。</a:t>
            </a:r>
            <a:endParaRPr lang="en-US" altLang="zh-CN" sz="2400" i="1" smtClean="0">
              <a:ea typeface="宋体" panose="02010600030101010101" pitchFamily="2" charset="-122"/>
            </a:endParaRPr>
          </a:p>
          <a:p>
            <a:pPr eaLnBrk="1" hangingPunct="1"/>
            <a:r>
              <a:rPr lang="en-US" altLang="zh-CN" sz="2400" smtClean="0">
                <a:solidFill>
                  <a:schemeClr val="hlink"/>
                </a:solidFill>
                <a:ea typeface="宋体" panose="02010600030101010101" pitchFamily="2" charset="-122"/>
              </a:rPr>
              <a:t>等深度</a:t>
            </a:r>
            <a:r>
              <a:rPr lang="en-US" altLang="zh-CN" sz="2400" smtClean="0">
                <a:ea typeface="宋体" panose="02010600030101010101" pitchFamily="2" charset="-122"/>
              </a:rPr>
              <a:t>(频率) 分区:</a:t>
            </a:r>
          </a:p>
          <a:p>
            <a:pPr lvl="1" eaLnBrk="1" hangingPunct="1">
              <a:spcBef>
                <a:spcPct val="0"/>
              </a:spcBef>
            </a:pPr>
            <a:r>
              <a:rPr lang="en-US" altLang="zh-CN" sz="2400" smtClean="0">
                <a:ea typeface="宋体" panose="02010600030101010101" pitchFamily="2" charset="-122"/>
              </a:rPr>
              <a:t>它将范围划分为</a:t>
            </a:r>
            <a:r>
              <a:rPr lang="en-US" altLang="zh-CN" sz="2400" i="1" smtClean="0">
                <a:ea typeface="宋体" panose="02010600030101010101" pitchFamily="2" charset="-122"/>
              </a:rPr>
              <a:t>n</a:t>
            </a:r>
            <a:r>
              <a:rPr lang="en-US" altLang="zh-CN" sz="2400" smtClean="0">
                <a:ea typeface="宋体" panose="02010600030101010101" pitchFamily="2" charset="-122"/>
              </a:rPr>
              <a:t>时间间隔, 每个时间间隔包含数量大致相同的样本</a:t>
            </a:r>
          </a:p>
          <a:p>
            <a:pPr lvl="1" eaLnBrk="1" hangingPunct="1">
              <a:spcBef>
                <a:spcPct val="0"/>
              </a:spcBef>
            </a:pPr>
            <a:r>
              <a:rPr lang="en-US" altLang="zh-CN" sz="2400" smtClean="0">
                <a:ea typeface="宋体" panose="02010600030101010101" pitchFamily="2" charset="-122"/>
              </a:rPr>
              <a:t>良好的数据扩展</a:t>
            </a:r>
          </a:p>
          <a:p>
            <a:pPr lvl="1" eaLnBrk="1" hangingPunct="1">
              <a:spcBef>
                <a:spcPct val="0"/>
              </a:spcBef>
            </a:pPr>
            <a:r>
              <a:rPr lang="en-US" altLang="zh-CN" sz="2400" smtClean="0">
                <a:ea typeface="宋体" panose="02010600030101010101" pitchFamily="2" charset="-122"/>
              </a:rPr>
              <a:t>管理分类属性可能会很棘手。</a:t>
            </a:r>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数据平滑的绑定方法</a:t>
            </a:r>
          </a:p>
        </p:txBody>
      </p:sp>
      <p:sp>
        <p:nvSpPr>
          <p:cNvPr id="28675" name="Rectangle 3"/>
          <p:cNvSpPr>
            <a:spLocks noGrp="1" noChangeArrowheads="1"/>
          </p:cNvSpPr>
          <p:nvPr>
            <p:ph type="body" idx="1"/>
          </p:nvPr>
        </p:nvSpPr>
        <p:spPr>
          <a:xfrm>
            <a:off x="590550" y="1425575"/>
            <a:ext cx="8077200" cy="4495800"/>
          </a:xfrm>
        </p:spPr>
        <p:txBody>
          <a:bodyPr/>
          <a:lstStyle/>
          <a:p>
            <a:pPr eaLnBrk="1" hangingPunct="1">
              <a:buFontTx/>
              <a:buNone/>
            </a:pPr>
            <a:r>
              <a:rPr lang="zh-CN" altLang="en-US" sz="2000" smtClean="0">
                <a:ea typeface="宋体" panose="02010600030101010101" pitchFamily="2" charset="-122"/>
              </a:rPr>
              <a:t>*</a:t>
            </a:r>
            <a:r>
              <a:rPr lang="en-US" altLang="zh-CN" sz="2000" smtClean="0">
                <a:ea typeface="宋体" panose="02010600030101010101" pitchFamily="2" charset="-122"/>
              </a:rPr>
              <a:t>价格排序数据 (美元): 4、8、9、15、21、21、24、25、26、28、29、34</a:t>
            </a:r>
          </a:p>
          <a:p>
            <a:pPr eaLnBrk="1" hangingPunct="1">
              <a:buFontTx/>
              <a:buNone/>
            </a:pPr>
            <a:r>
              <a:rPr lang="en-US" altLang="zh-CN" sz="2000" smtClean="0">
                <a:ea typeface="宋体" panose="02010600030101010101" pitchFamily="2" charset="-122"/>
              </a:rPr>
              <a:t>* 分区到 (等深度) 箱:</a:t>
            </a:r>
          </a:p>
          <a:p>
            <a:pPr eaLnBrk="1" hangingPunct="1">
              <a:buFontTx/>
              <a:buNone/>
            </a:pPr>
            <a:r>
              <a:rPr lang="en-US" altLang="zh-CN" sz="2000" smtClean="0">
                <a:ea typeface="宋体" panose="02010600030101010101" pitchFamily="2" charset="-122"/>
              </a:rPr>
              <a:t>-bin 1:4, 8, 9, 15</a:t>
            </a:r>
          </a:p>
          <a:p>
            <a:pPr eaLnBrk="1" hangingPunct="1">
              <a:buFontTx/>
              <a:buNone/>
            </a:pPr>
            <a:r>
              <a:rPr lang="en-US" altLang="zh-CN" sz="2000" smtClean="0">
                <a:ea typeface="宋体" panose="02010600030101010101" pitchFamily="2" charset="-122"/>
              </a:rPr>
              <a:t>-bin 2:21, 21, 24, 25</a:t>
            </a:r>
          </a:p>
          <a:p>
            <a:pPr eaLnBrk="1" hangingPunct="1">
              <a:buFontTx/>
              <a:buNone/>
            </a:pPr>
            <a:r>
              <a:rPr lang="en-US" altLang="zh-CN" sz="2000" smtClean="0">
                <a:ea typeface="宋体" panose="02010600030101010101" pitchFamily="2" charset="-122"/>
              </a:rPr>
              <a:t>-bin 3:26、28、29、34</a:t>
            </a:r>
          </a:p>
          <a:p>
            <a:pPr eaLnBrk="1" hangingPunct="1">
              <a:buFontTx/>
              <a:buNone/>
            </a:pPr>
            <a:r>
              <a:rPr lang="en-US" altLang="zh-CN" sz="2000" smtClean="0">
                <a:ea typeface="宋体" panose="02010600030101010101" pitchFamily="2" charset="-122"/>
              </a:rPr>
              <a:t>* 通过垃圾桶平滑的意思是:</a:t>
            </a:r>
          </a:p>
          <a:p>
            <a:pPr eaLnBrk="1" hangingPunct="1">
              <a:buFontTx/>
              <a:buNone/>
            </a:pPr>
            <a:r>
              <a:rPr lang="en-US" altLang="zh-CN" sz="2000" smtClean="0">
                <a:ea typeface="宋体" panose="02010600030101010101" pitchFamily="2" charset="-122"/>
              </a:rPr>
              <a:t>-bin 1:9, 9, 9, 9</a:t>
            </a:r>
          </a:p>
          <a:p>
            <a:pPr eaLnBrk="1" hangingPunct="1">
              <a:buFontTx/>
              <a:buNone/>
            </a:pPr>
            <a:r>
              <a:rPr lang="en-US" altLang="zh-CN" sz="2000" smtClean="0">
                <a:ea typeface="宋体" panose="02010600030101010101" pitchFamily="2" charset="-122"/>
              </a:rPr>
              <a:t>-bin 2:23, 23, 23, 23</a:t>
            </a:r>
          </a:p>
          <a:p>
            <a:pPr eaLnBrk="1" hangingPunct="1">
              <a:buFontTx/>
              <a:buNone/>
            </a:pPr>
            <a:r>
              <a:rPr lang="en-US" altLang="zh-CN" sz="2000" smtClean="0">
                <a:ea typeface="宋体" panose="02010600030101010101" pitchFamily="2" charset="-122"/>
              </a:rPr>
              <a:t>-bin 3:29、29、29、29</a:t>
            </a:r>
          </a:p>
          <a:p>
            <a:pPr eaLnBrk="1" hangingPunct="1">
              <a:buFontTx/>
              <a:buNone/>
            </a:pPr>
            <a:r>
              <a:rPr lang="en-US" altLang="zh-CN" sz="2000" smtClean="0">
                <a:ea typeface="宋体" panose="02010600030101010101" pitchFamily="2" charset="-122"/>
              </a:rPr>
              <a:t>* 通过垃圾桶边界平滑:</a:t>
            </a:r>
          </a:p>
          <a:p>
            <a:pPr eaLnBrk="1" hangingPunct="1">
              <a:buFontTx/>
              <a:buNone/>
            </a:pPr>
            <a:r>
              <a:rPr lang="en-US" altLang="zh-CN" sz="2000" smtClean="0">
                <a:ea typeface="宋体" panose="02010600030101010101" pitchFamily="2" charset="-122"/>
              </a:rPr>
              <a:t>-bin 1:4, 4, 4, 15</a:t>
            </a:r>
          </a:p>
          <a:p>
            <a:pPr eaLnBrk="1" hangingPunct="1">
              <a:buFontTx/>
              <a:buNone/>
            </a:pPr>
            <a:r>
              <a:rPr lang="en-US" altLang="zh-CN" sz="2000" smtClean="0">
                <a:ea typeface="宋体" panose="02010600030101010101" pitchFamily="2" charset="-122"/>
              </a:rPr>
              <a:t>-bin 2:21, 21, 25, 25</a:t>
            </a:r>
          </a:p>
          <a:p>
            <a:pPr eaLnBrk="1" hangingPunct="1">
              <a:buFontTx/>
              <a:buNone/>
            </a:pPr>
            <a:r>
              <a:rPr lang="en-US" altLang="zh-CN" sz="2000" smtClean="0">
                <a:ea typeface="宋体" panose="02010600030101010101" pitchFamily="2" charset="-122"/>
              </a:rPr>
              <a:t>-bin 3:26、26、26、34</a:t>
            </a:r>
          </a:p>
        </p:txBody>
      </p:sp>
    </p:spTree>
  </p:cSld>
  <p:clrMapOvr>
    <a:masterClrMapping/>
  </p:clrMapOvr>
  <p:transition>
    <p:checker dir="vert"/>
  </p:transition>
</p:sld>
</file>

<file path=ppt/slides/slide1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77825" y="347663"/>
            <a:ext cx="4343400" cy="609600"/>
          </a:xfrm>
        </p:spPr>
        <p:txBody>
          <a:bodyPr/>
          <a:lstStyle/>
          <a:p>
            <a:pPr eaLnBrk="1" hangingPunct="1"/>
            <a:r>
              <a:rPr lang="en-US" altLang="zh-CN" smtClean="0">
                <a:ea typeface="宋体" panose="02010600030101010101" pitchFamily="2" charset="-122"/>
              </a:rPr>
              <a:t>聚类分析</a:t>
            </a:r>
          </a:p>
        </p:txBody>
      </p:sp>
      <p:sp>
        <p:nvSpPr>
          <p:cNvPr id="30723" name="AutoShape 3"/>
          <p:cNvSpPr>
            <a:spLocks noChangeArrowheads="1"/>
          </p:cNvSpPr>
          <p:nvPr/>
        </p:nvSpPr>
        <p:spPr bwMode="auto">
          <a:xfrm>
            <a:off x="6697663" y="5761038"/>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24" name="AutoShape 4"/>
          <p:cNvSpPr>
            <a:spLocks noChangeArrowheads="1"/>
          </p:cNvSpPr>
          <p:nvPr/>
        </p:nvSpPr>
        <p:spPr bwMode="auto">
          <a:xfrm>
            <a:off x="3776663" y="5940425"/>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25" name="AutoShape 5"/>
          <p:cNvSpPr>
            <a:spLocks noChangeArrowheads="1"/>
          </p:cNvSpPr>
          <p:nvPr/>
        </p:nvSpPr>
        <p:spPr bwMode="auto">
          <a:xfrm>
            <a:off x="7075488" y="2514600"/>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grpSp>
        <p:nvGrpSpPr>
          <p:cNvPr id="30726" name="Group 6"/>
          <p:cNvGrpSpPr>
            <a:grpSpLocks/>
          </p:cNvGrpSpPr>
          <p:nvPr/>
        </p:nvGrpSpPr>
        <p:grpSpPr bwMode="auto">
          <a:xfrm>
            <a:off x="4141788" y="4845050"/>
            <a:ext cx="173037" cy="173038"/>
            <a:chOff x="1900" y="3589"/>
            <a:chExt cx="109" cy="109"/>
          </a:xfrm>
        </p:grpSpPr>
        <p:sp>
          <p:nvSpPr>
            <p:cNvPr id="30765" name="Line 7"/>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Line 8"/>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27" name="Group 9"/>
          <p:cNvGrpSpPr>
            <a:grpSpLocks/>
          </p:cNvGrpSpPr>
          <p:nvPr/>
        </p:nvGrpSpPr>
        <p:grpSpPr bwMode="auto">
          <a:xfrm>
            <a:off x="5160963" y="3625850"/>
            <a:ext cx="173037" cy="173038"/>
            <a:chOff x="1900" y="3589"/>
            <a:chExt cx="109" cy="109"/>
          </a:xfrm>
        </p:grpSpPr>
        <p:sp>
          <p:nvSpPr>
            <p:cNvPr id="30763" name="Line 10"/>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4" name="Line 11"/>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28" name="Group 12"/>
          <p:cNvGrpSpPr>
            <a:grpSpLocks/>
          </p:cNvGrpSpPr>
          <p:nvPr/>
        </p:nvGrpSpPr>
        <p:grpSpPr bwMode="auto">
          <a:xfrm>
            <a:off x="2924175" y="3959225"/>
            <a:ext cx="173038" cy="173038"/>
            <a:chOff x="1900" y="3589"/>
            <a:chExt cx="109" cy="109"/>
          </a:xfrm>
        </p:grpSpPr>
        <p:sp>
          <p:nvSpPr>
            <p:cNvPr id="30761" name="Line 13"/>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2" name="Line 14"/>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29" name="Group 15"/>
          <p:cNvGrpSpPr>
            <a:grpSpLocks/>
          </p:cNvGrpSpPr>
          <p:nvPr/>
        </p:nvGrpSpPr>
        <p:grpSpPr bwMode="auto">
          <a:xfrm>
            <a:off x="1631950" y="2251075"/>
            <a:ext cx="6016625" cy="4113213"/>
            <a:chOff x="1028" y="1418"/>
            <a:chExt cx="3790" cy="2591"/>
          </a:xfrm>
        </p:grpSpPr>
        <p:sp>
          <p:nvSpPr>
            <p:cNvPr id="30730"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1"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2"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3"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4"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5"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6"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7"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8"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39"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0"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1"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2" name="Rectangle 28"/>
            <p:cNvSpPr>
              <a:spLocks noChangeArrowheads="1"/>
            </p:cNvSpPr>
            <p:nvPr/>
          </p:nvSpPr>
          <p:spPr bwMode="auto">
            <a:xfrm>
              <a:off x="1028" y="1418"/>
              <a:ext cx="3790" cy="25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3"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4"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5"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6"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7"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8"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49"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0"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1"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2"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3"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4"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5"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6"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7"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0758"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9"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0"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checker dir="vert"/>
  </p:transition>
</p:sld>
</file>

<file path=ppt/slides/slide1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65150" y="484188"/>
            <a:ext cx="5303838" cy="533400"/>
          </a:xfrm>
        </p:spPr>
        <p:txBody>
          <a:bodyPr/>
          <a:lstStyle/>
          <a:p>
            <a:pPr eaLnBrk="1" hangingPunct="1"/>
            <a:r>
              <a:rPr lang="en-US" altLang="zh-CN" smtClean="0">
                <a:ea typeface="宋体" panose="02010600030101010101" pitchFamily="2" charset="-122"/>
              </a:rPr>
              <a:t>回归</a:t>
            </a:r>
          </a:p>
        </p:txBody>
      </p:sp>
      <p:sp>
        <p:nvSpPr>
          <p:cNvPr id="32771"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2"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3"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74"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75"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76"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77"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78"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79"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80"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81"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82"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83"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84"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85"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32786"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Text Box 19"/>
          <p:cNvSpPr txBox="1">
            <a:spLocks noChangeArrowheads="1"/>
          </p:cNvSpPr>
          <p:nvPr/>
        </p:nvSpPr>
        <p:spPr bwMode="auto">
          <a:xfrm>
            <a:off x="8104188" y="4379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X</a:t>
            </a:r>
          </a:p>
        </p:txBody>
      </p:sp>
      <p:sp>
        <p:nvSpPr>
          <p:cNvPr id="32788" name="Text Box 20"/>
          <p:cNvSpPr txBox="1">
            <a:spLocks noChangeArrowheads="1"/>
          </p:cNvSpPr>
          <p:nvPr/>
        </p:nvSpPr>
        <p:spPr bwMode="auto">
          <a:xfrm>
            <a:off x="4757738" y="1455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Y</a:t>
            </a:r>
          </a:p>
        </p:txBody>
      </p:sp>
      <p:sp>
        <p:nvSpPr>
          <p:cNvPr id="32789" name="Text Box 21"/>
          <p:cNvSpPr txBox="1">
            <a:spLocks noChangeArrowheads="1"/>
          </p:cNvSpPr>
          <p:nvPr/>
        </p:nvSpPr>
        <p:spPr bwMode="auto">
          <a:xfrm>
            <a:off x="6324600" y="3219450"/>
            <a:ext cx="128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y = x + 1</a:t>
            </a:r>
          </a:p>
        </p:txBody>
      </p:sp>
      <p:sp>
        <p:nvSpPr>
          <p:cNvPr id="32790"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Text Box 25"/>
          <p:cNvSpPr txBox="1">
            <a:spLocks noChangeArrowheads="1"/>
          </p:cNvSpPr>
          <p:nvPr/>
        </p:nvSpPr>
        <p:spPr bwMode="auto">
          <a:xfrm>
            <a:off x="5295900" y="441166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a:latin typeface="Times New Roman" panose="02020603050405020304" pitchFamily="18" charset="0"/>
                <a:ea typeface="宋体" panose="02010600030101010101" pitchFamily="2" charset="-122"/>
              </a:rPr>
              <a:t>x1</a:t>
            </a:r>
          </a:p>
        </p:txBody>
      </p:sp>
      <p:sp>
        <p:nvSpPr>
          <p:cNvPr id="32794" name="Text Box 26"/>
          <p:cNvSpPr txBox="1">
            <a:spLocks noChangeArrowheads="1"/>
          </p:cNvSpPr>
          <p:nvPr/>
        </p:nvSpPr>
        <p:spPr bwMode="auto">
          <a:xfrm>
            <a:off x="4071938" y="232251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a:latin typeface="Times New Roman" panose="02020603050405020304" pitchFamily="18" charset="0"/>
                <a:ea typeface="宋体" panose="02010600030101010101" pitchFamily="2" charset="-122"/>
              </a:rPr>
              <a:t>y1</a:t>
            </a:r>
          </a:p>
        </p:txBody>
      </p:sp>
      <p:sp>
        <p:nvSpPr>
          <p:cNvPr id="32795" name="Text Box 27"/>
          <p:cNvSpPr txBox="1">
            <a:spLocks noChangeArrowheads="1"/>
          </p:cNvSpPr>
          <p:nvPr/>
        </p:nvSpPr>
        <p:spPr bwMode="auto">
          <a:xfrm>
            <a:off x="4071938" y="3268663"/>
            <a:ext cx="579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a:latin typeface="Times New Roman" panose="02020603050405020304" pitchFamily="18" charset="0"/>
                <a:ea typeface="宋体" panose="02010600030101010101" pitchFamily="2" charset="-122"/>
              </a:rPr>
              <a:t>y1 '</a:t>
            </a:r>
          </a:p>
        </p:txBody>
      </p:sp>
    </p:spTree>
  </p:cSld>
  <p:clrMapOvr>
    <a:masterClrMapping/>
  </p:clrMapOvr>
  <p:transition>
    <p:checke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6575" y="304800"/>
            <a:ext cx="8150225" cy="914400"/>
          </a:xfrm>
          <a:noFill/>
        </p:spPr>
        <p:txBody>
          <a:bodyPr lIns="92075" tIns="46038" rIns="92075" bIns="46038" anchor="ctr"/>
          <a:lstStyle/>
          <a:p>
            <a:pPr eaLnBrk="1" hangingPunct="1"/>
            <a:r>
              <a:rPr lang="en-US" altLang="zh-CN" sz="3200" smtClean="0">
                <a:ea typeface="宋体" panose="02010600030101010101" pitchFamily="2" charset="-122"/>
              </a:rPr>
              <a:t>第3章: 数据预处理</a:t>
            </a:r>
          </a:p>
        </p:txBody>
      </p:sp>
      <p:sp>
        <p:nvSpPr>
          <p:cNvPr id="34819" name="Rectangle 3"/>
          <p:cNvSpPr>
            <a:spLocks noGrp="1" noChangeArrowheads="1"/>
          </p:cNvSpPr>
          <p:nvPr>
            <p:ph type="body" idx="1"/>
          </p:nvPr>
        </p:nvSpPr>
        <p:spPr>
          <a:xfrm>
            <a:off x="681038" y="1557338"/>
            <a:ext cx="8077200" cy="4495800"/>
          </a:xfrm>
          <a:noFill/>
        </p:spPr>
        <p:txBody>
          <a:bodyPr lIns="92075" tIns="46038" rIns="92075" bIns="46038"/>
          <a:lstStyle/>
          <a:p>
            <a:pPr eaLnBrk="1" hangingPunct="1">
              <a:lnSpc>
                <a:spcPct val="140000"/>
              </a:lnSpc>
            </a:pPr>
            <a:r>
              <a:rPr lang="en-US" altLang="zh-CN" smtClean="0">
                <a:ea typeface="宋体" panose="02010600030101010101" pitchFamily="2" charset="-122"/>
              </a:rPr>
              <a:t>为什么要进行数据预处理？</a:t>
            </a:r>
          </a:p>
          <a:p>
            <a:pPr eaLnBrk="1" hangingPunct="1">
              <a:lnSpc>
                <a:spcPct val="140000"/>
              </a:lnSpc>
            </a:pPr>
            <a:r>
              <a:rPr lang="en-US" altLang="zh-CN" smtClean="0">
                <a:ea typeface="宋体" panose="02010600030101010101" pitchFamily="2" charset="-122"/>
              </a:rPr>
              <a:t>数据清理</a:t>
            </a:r>
          </a:p>
          <a:p>
            <a:pPr eaLnBrk="1" hangingPunct="1">
              <a:lnSpc>
                <a:spcPct val="140000"/>
              </a:lnSpc>
            </a:pPr>
            <a:r>
              <a:rPr lang="en-US" altLang="zh-CN" smtClean="0">
                <a:solidFill>
                  <a:schemeClr val="hlink"/>
                </a:solidFill>
                <a:ea typeface="宋体" panose="02010600030101010101" pitchFamily="2" charset="-122"/>
              </a:rPr>
              <a:t>数据集成和转换</a:t>
            </a:r>
            <a:endParaRPr lang="en-US" altLang="zh-CN" smtClean="0">
              <a:ea typeface="宋体" panose="02010600030101010101" pitchFamily="2" charset="-122"/>
            </a:endParaRPr>
          </a:p>
          <a:p>
            <a:pPr eaLnBrk="1" hangingPunct="1">
              <a:lnSpc>
                <a:spcPct val="140000"/>
              </a:lnSpc>
            </a:pPr>
            <a:r>
              <a:rPr lang="en-US" altLang="zh-CN" smtClean="0">
                <a:ea typeface="宋体" panose="02010600030101010101" pitchFamily="2" charset="-122"/>
              </a:rPr>
              <a:t>数据减少</a:t>
            </a:r>
            <a:endParaRPr lang="en-US" altLang="zh-CN" smtClean="0">
              <a:solidFill>
                <a:schemeClr val="hlink"/>
              </a:solidFill>
              <a:ea typeface="宋体" panose="02010600030101010101" pitchFamily="2" charset="-122"/>
            </a:endParaRPr>
          </a:p>
          <a:p>
            <a:pPr eaLnBrk="1" hangingPunct="1">
              <a:lnSpc>
                <a:spcPct val="140000"/>
              </a:lnSpc>
            </a:pPr>
            <a:r>
              <a:rPr lang="en-US" altLang="zh-CN" smtClean="0">
                <a:ea typeface="宋体" panose="02010600030101010101" pitchFamily="2" charset="-122"/>
              </a:rPr>
              <a:t>离散化和概念层次结构生成</a:t>
            </a:r>
          </a:p>
          <a:p>
            <a:pPr eaLnBrk="1" hangingPunct="1">
              <a:lnSpc>
                <a:spcPct val="140000"/>
              </a:lnSpc>
            </a:pPr>
            <a:r>
              <a:rPr lang="en-US" altLang="zh-CN" smtClean="0">
                <a:ea typeface="宋体" panose="02010600030101010101" pitchFamily="2" charset="-122"/>
              </a:rPr>
              <a:t>总结</a:t>
            </a:r>
          </a:p>
        </p:txBody>
      </p:sp>
    </p:spTree>
  </p:cSld>
  <p:clrMapOvr>
    <a:masterClrMapping/>
  </p:clrMapOvr>
  <p:transition>
    <p:checke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400" y="412750"/>
            <a:ext cx="5308600" cy="609600"/>
          </a:xfrm>
        </p:spPr>
        <p:txBody>
          <a:bodyPr/>
          <a:lstStyle/>
          <a:p>
            <a:pPr eaLnBrk="1" hangingPunct="1"/>
            <a:r>
              <a:rPr lang="en-US" altLang="zh-CN" sz="3200" smtClean="0">
                <a:ea typeface="宋体" panose="02010600030101010101" pitchFamily="2" charset="-122"/>
              </a:rPr>
              <a:t>数据集成</a:t>
            </a:r>
          </a:p>
        </p:txBody>
      </p:sp>
      <p:sp>
        <p:nvSpPr>
          <p:cNvPr id="36867" name="Rectangle 3"/>
          <p:cNvSpPr>
            <a:spLocks noGrp="1" noChangeArrowheads="1"/>
          </p:cNvSpPr>
          <p:nvPr>
            <p:ph type="body" idx="1"/>
          </p:nvPr>
        </p:nvSpPr>
        <p:spPr>
          <a:xfrm>
            <a:off x="381000" y="1600200"/>
            <a:ext cx="8534400" cy="4800600"/>
          </a:xfrm>
        </p:spPr>
        <p:txBody>
          <a:bodyPr/>
          <a:lstStyle/>
          <a:p>
            <a:pPr eaLnBrk="1" hangingPunct="1">
              <a:lnSpc>
                <a:spcPct val="90000"/>
              </a:lnSpc>
            </a:pPr>
            <a:r>
              <a:rPr lang="en-US" altLang="zh-CN" sz="2400" smtClean="0">
                <a:ea typeface="宋体" panose="02010600030101010101" pitchFamily="2" charset="-122"/>
              </a:rPr>
              <a:t>数据集成:</a:t>
            </a:r>
          </a:p>
          <a:p>
            <a:pPr lvl="1" eaLnBrk="1" hangingPunct="1">
              <a:lnSpc>
                <a:spcPct val="90000"/>
              </a:lnSpc>
            </a:pPr>
            <a:r>
              <a:rPr lang="en-US" altLang="zh-CN" sz="2400" smtClean="0">
                <a:ea typeface="宋体" panose="02010600030101010101" pitchFamily="2" charset="-122"/>
              </a:rPr>
              <a:t>将来自多个源的数据合并到一个连贯的存储中</a:t>
            </a:r>
          </a:p>
          <a:p>
            <a:pPr eaLnBrk="1" hangingPunct="1">
              <a:lnSpc>
                <a:spcPct val="90000"/>
              </a:lnSpc>
            </a:pPr>
            <a:r>
              <a:rPr lang="en-US" altLang="zh-CN" sz="2400" smtClean="0">
                <a:ea typeface="宋体" panose="02010600030101010101" pitchFamily="2" charset="-122"/>
              </a:rPr>
              <a:t>架构集成</a:t>
            </a:r>
          </a:p>
          <a:p>
            <a:pPr lvl="1" eaLnBrk="1" hangingPunct="1">
              <a:lnSpc>
                <a:spcPct val="90000"/>
              </a:lnSpc>
            </a:pPr>
            <a:r>
              <a:rPr lang="en-US" altLang="zh-CN" sz="2400" smtClean="0">
                <a:solidFill>
                  <a:schemeClr val="hlink"/>
                </a:solidFill>
                <a:ea typeface="宋体" panose="02010600030101010101" pitchFamily="2" charset="-122"/>
              </a:rPr>
              <a:t>集成元数据</a:t>
            </a:r>
            <a:r>
              <a:rPr lang="en-US" altLang="zh-CN" sz="2400" smtClean="0">
                <a:ea typeface="宋体" panose="02010600030101010101" pitchFamily="2" charset="-122"/>
              </a:rPr>
              <a:t>来自不同的来源</a:t>
            </a:r>
          </a:p>
          <a:p>
            <a:pPr lvl="1" eaLnBrk="1" hangingPunct="1">
              <a:lnSpc>
                <a:spcPct val="90000"/>
              </a:lnSpc>
            </a:pPr>
            <a:r>
              <a:rPr lang="en-US" altLang="zh-CN" sz="2400" smtClean="0">
                <a:ea typeface="宋体" panose="02010600030101010101" pitchFamily="2" charset="-122"/>
              </a:rPr>
              <a:t>实体识别问题:</a:t>
            </a:r>
            <a:r>
              <a:rPr lang="en-US" altLang="zh-CN" sz="2400" smtClean="0">
                <a:solidFill>
                  <a:schemeClr val="hlink"/>
                </a:solidFill>
                <a:ea typeface="宋体" panose="02010600030101010101" pitchFamily="2" charset="-122"/>
              </a:rPr>
              <a:t>识别真实世界中的实体</a:t>
            </a:r>
            <a:r>
              <a:rPr lang="en-US" altLang="zh-CN" sz="2400" smtClean="0">
                <a:ea typeface="宋体" panose="02010600030101010101" pitchFamily="2" charset="-122"/>
              </a:rPr>
              <a:t>来自多个数据源, 例如 a. A.cust-id</a:t>
            </a:r>
            <a:r>
              <a:rPr lang="en-US" altLang="zh-CN" sz="2400" smtClean="0">
                <a:ea typeface="宋体" panose="02010600030101010101" pitchFamily="2" charset="-122"/>
                <a:sym typeface="Symbol" panose="05050102010706020507" pitchFamily="18" charset="2"/>
              </a:rPr>
              <a:t>b </a:t>
            </a:r>
            <a:r>
              <a:rPr lang="en-US" altLang="zh-CN" sz="2400" smtClean="0">
                <a:ea typeface="宋体" panose="02010600030101010101" pitchFamily="2" charset="-122"/>
              </a:rPr>
              <a:t>custe-#</a:t>
            </a:r>
          </a:p>
          <a:p>
            <a:pPr eaLnBrk="1" hangingPunct="1">
              <a:lnSpc>
                <a:spcPct val="90000"/>
              </a:lnSpc>
            </a:pPr>
            <a:r>
              <a:rPr lang="en-US" altLang="zh-CN" sz="2400" smtClean="0">
                <a:ea typeface="宋体" panose="02010600030101010101" pitchFamily="2" charset="-122"/>
              </a:rPr>
              <a:t>检测和解决数据值冲突</a:t>
            </a:r>
          </a:p>
          <a:p>
            <a:pPr lvl="1" eaLnBrk="1" hangingPunct="1">
              <a:lnSpc>
                <a:spcPct val="90000"/>
              </a:lnSpc>
            </a:pPr>
            <a:r>
              <a:rPr lang="en-US" altLang="zh-CN" sz="2400" smtClean="0">
                <a:ea typeface="宋体" panose="02010600030101010101" pitchFamily="2" charset="-122"/>
              </a:rPr>
              <a:t>对于相同的真实世界实体, 来自不同来源的属性值是不同的</a:t>
            </a:r>
          </a:p>
          <a:p>
            <a:pPr lvl="1" eaLnBrk="1" hangingPunct="1">
              <a:lnSpc>
                <a:spcPct val="90000"/>
              </a:lnSpc>
            </a:pPr>
            <a:r>
              <a:rPr lang="en-US" altLang="zh-CN" sz="2400" smtClean="0">
                <a:ea typeface="宋体" panose="02010600030101010101" pitchFamily="2" charset="-122"/>
              </a:rPr>
              <a:t>可能的原因: 不同的表示法, 不同的比例, 例如, 公制与英国单位</a:t>
            </a:r>
          </a:p>
        </p:txBody>
      </p:sp>
    </p:spTree>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304800"/>
            <a:ext cx="8932863" cy="682625"/>
          </a:xfrm>
        </p:spPr>
        <p:txBody>
          <a:bodyPr/>
          <a:lstStyle/>
          <a:p>
            <a:pPr eaLnBrk="1" hangingPunct="1"/>
            <a:r>
              <a:rPr lang="en-US" altLang="zh-CN" sz="2800" smtClean="0">
                <a:ea typeface="宋体" panose="02010600030101010101" pitchFamily="2" charset="-122"/>
              </a:rPr>
              <a:t>处理数据集成中的冗余数据</a:t>
            </a:r>
          </a:p>
        </p:txBody>
      </p:sp>
      <p:sp>
        <p:nvSpPr>
          <p:cNvPr id="38915" name="Rectangle 3"/>
          <p:cNvSpPr>
            <a:spLocks noGrp="1" noChangeArrowheads="1"/>
          </p:cNvSpPr>
          <p:nvPr>
            <p:ph type="body" idx="1"/>
          </p:nvPr>
        </p:nvSpPr>
        <p:spPr>
          <a:xfrm>
            <a:off x="368300" y="1409700"/>
            <a:ext cx="8305800" cy="4876800"/>
          </a:xfrm>
        </p:spPr>
        <p:txBody>
          <a:bodyPr/>
          <a:lstStyle/>
          <a:p>
            <a:pPr eaLnBrk="1" hangingPunct="1"/>
            <a:r>
              <a:rPr lang="en-US" altLang="zh-CN" sz="2400" smtClean="0">
                <a:ea typeface="宋体" panose="02010600030101010101" pitchFamily="2" charset="-122"/>
              </a:rPr>
              <a:t>集成多个数据库时, 通常会出现冗余数据</a:t>
            </a:r>
          </a:p>
          <a:p>
            <a:pPr lvl="1" eaLnBrk="1" hangingPunct="1"/>
            <a:r>
              <a:rPr lang="en-US" altLang="zh-CN" sz="2400" smtClean="0">
                <a:ea typeface="宋体" panose="02010600030101010101" pitchFamily="2" charset="-122"/>
              </a:rPr>
              <a:t>中。</a:t>
            </a:r>
            <a:r>
              <a:rPr lang="en-US" altLang="zh-CN" sz="2400" smtClean="0">
                <a:solidFill>
                  <a:schemeClr val="hlink"/>
                </a:solidFill>
                <a:ea typeface="宋体" panose="02010600030101010101" pitchFamily="2" charset="-122"/>
              </a:rPr>
              <a:t>相同的属性</a:t>
            </a:r>
            <a:r>
              <a:rPr lang="en-US" altLang="zh-CN" sz="2400" smtClean="0">
                <a:ea typeface="宋体" panose="02010600030101010101" pitchFamily="2" charset="-122"/>
              </a:rPr>
              <a:t>在不同的数据库中可能有不同的名称</a:t>
            </a:r>
          </a:p>
          <a:p>
            <a:pPr lvl="1" eaLnBrk="1" hangingPunct="1"/>
            <a:r>
              <a:rPr lang="en-US" altLang="zh-CN" sz="2400" smtClean="0">
                <a:ea typeface="宋体" panose="02010600030101010101" pitchFamily="2" charset="-122"/>
              </a:rPr>
              <a:t>一个属性可能是</a:t>
            </a:r>
            <a:r>
              <a:rPr lang="en-US" altLang="zh-CN" sz="2400" smtClean="0">
                <a:solidFill>
                  <a:schemeClr val="hlink"/>
                </a:solidFill>
                <a:latin typeface="Tahoma" panose="020B0604030504040204" pitchFamily="34" charset="0"/>
                <a:ea typeface="宋体" panose="02010600030101010101" pitchFamily="2" charset="-122"/>
              </a:rPr>
              <a:t>"</a:t>
            </a:r>
            <a:r>
              <a:rPr lang="en-US" altLang="zh-CN" sz="2400" smtClean="0">
                <a:solidFill>
                  <a:schemeClr val="hlink"/>
                </a:solidFill>
                <a:ea typeface="宋体" panose="02010600030101010101" pitchFamily="2" charset="-122"/>
              </a:rPr>
              <a:t>派生</a:t>
            </a:r>
            <a:r>
              <a:rPr lang="en-US" altLang="zh-CN" sz="2400" smtClean="0">
                <a:solidFill>
                  <a:schemeClr val="hlink"/>
                </a:solidFill>
                <a:latin typeface="Tahoma" panose="020B0604030504040204" pitchFamily="34" charset="0"/>
                <a:ea typeface="宋体" panose="02010600030101010101" pitchFamily="2" charset="-122"/>
              </a:rPr>
              <a:t>"</a:t>
            </a:r>
            <a:r>
              <a:rPr lang="en-US" altLang="zh-CN" sz="2400" smtClean="0">
                <a:solidFill>
                  <a:schemeClr val="hlink"/>
                </a:solidFill>
                <a:ea typeface="宋体" panose="02010600030101010101" pitchFamily="2" charset="-122"/>
              </a:rPr>
              <a:t>属性</a:t>
            </a:r>
            <a:r>
              <a:rPr lang="en-US" altLang="zh-CN" sz="2400" smtClean="0">
                <a:ea typeface="宋体" panose="02010600030101010101" pitchFamily="2" charset="-122"/>
              </a:rPr>
              <a:t>在另一个表格中, 例如, 年收入</a:t>
            </a:r>
          </a:p>
          <a:p>
            <a:pPr eaLnBrk="1" hangingPunct="1"/>
            <a:r>
              <a:rPr lang="en-US" altLang="zh-CN" sz="2400" smtClean="0">
                <a:ea typeface="宋体" panose="02010600030101010101" pitchFamily="2" charset="-122"/>
              </a:rPr>
              <a:t>冗余数据可能会被检测到</a:t>
            </a:r>
            <a:r>
              <a:rPr lang="en-US" altLang="zh-CN" sz="2400" smtClean="0">
                <a:solidFill>
                  <a:schemeClr val="hlink"/>
                </a:solidFill>
                <a:ea typeface="宋体" panose="02010600030101010101" pitchFamily="2" charset="-122"/>
              </a:rPr>
              <a:t>关联分析</a:t>
            </a:r>
          </a:p>
          <a:p>
            <a:pPr eaLnBrk="1" hangingPunct="1"/>
            <a:r>
              <a:rPr lang="en-US" altLang="zh-CN" sz="2400" smtClean="0">
                <a:ea typeface="宋体" panose="02010600030101010101" pitchFamily="2" charset="-122"/>
              </a:rPr>
              <a:t>仔细整合来自多个来源的数据可能有助于减少减少现象, 避免冗余和不一致, 并提高挖掘速度和质量</a:t>
            </a:r>
          </a:p>
        </p:txBody>
      </p:sp>
    </p:spTree>
  </p:cSld>
  <p:clrMapOvr>
    <a:masterClrMapping/>
  </p:clrMapOvr>
  <p:transition>
    <p:checke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5438" y="533400"/>
            <a:ext cx="6303962" cy="609600"/>
          </a:xfrm>
        </p:spPr>
        <p:txBody>
          <a:bodyPr/>
          <a:lstStyle/>
          <a:p>
            <a:pPr eaLnBrk="1" hangingPunct="1"/>
            <a:r>
              <a:rPr lang="en-US" altLang="zh-CN" smtClean="0">
                <a:ea typeface="宋体" panose="02010600030101010101" pitchFamily="2" charset="-122"/>
              </a:rPr>
              <a:t>数据转换</a:t>
            </a:r>
          </a:p>
        </p:txBody>
      </p:sp>
      <p:sp>
        <p:nvSpPr>
          <p:cNvPr id="40963" name="Rectangle 3"/>
          <p:cNvSpPr>
            <a:spLocks noGrp="1" noChangeArrowheads="1"/>
          </p:cNvSpPr>
          <p:nvPr>
            <p:ph type="body" idx="1"/>
          </p:nvPr>
        </p:nvSpPr>
        <p:spPr>
          <a:xfrm>
            <a:off x="623888" y="1438275"/>
            <a:ext cx="8077200" cy="4495800"/>
          </a:xfrm>
        </p:spPr>
        <p:txBody>
          <a:bodyPr/>
          <a:lstStyle/>
          <a:p>
            <a:pPr eaLnBrk="1" hangingPunct="1">
              <a:lnSpc>
                <a:spcPct val="110000"/>
              </a:lnSpc>
            </a:pPr>
            <a:r>
              <a:rPr lang="en-US" altLang="zh-CN" sz="2400" smtClean="0">
                <a:ea typeface="宋体" panose="02010600030101010101" pitchFamily="2" charset="-122"/>
              </a:rPr>
              <a:t>平滑: 消除数据中的噪音</a:t>
            </a:r>
          </a:p>
          <a:p>
            <a:pPr eaLnBrk="1" hangingPunct="1">
              <a:lnSpc>
                <a:spcPct val="110000"/>
              </a:lnSpc>
            </a:pPr>
            <a:r>
              <a:rPr lang="en-US" altLang="zh-CN" sz="2400" smtClean="0">
                <a:ea typeface="宋体" panose="02010600030101010101" pitchFamily="2" charset="-122"/>
              </a:rPr>
              <a:t>聚合: 汇总, 数据多维数据集构造</a:t>
            </a:r>
          </a:p>
          <a:p>
            <a:pPr eaLnBrk="1" hangingPunct="1">
              <a:lnSpc>
                <a:spcPct val="110000"/>
              </a:lnSpc>
            </a:pPr>
            <a:r>
              <a:rPr lang="en-US" altLang="zh-CN" sz="2400" smtClean="0">
                <a:ea typeface="宋体" panose="02010600030101010101" pitchFamily="2" charset="-122"/>
              </a:rPr>
              <a:t>泛化: 概念层次结构的攀升</a:t>
            </a:r>
          </a:p>
          <a:p>
            <a:pPr eaLnBrk="1" hangingPunct="1">
              <a:lnSpc>
                <a:spcPct val="110000"/>
              </a:lnSpc>
            </a:pPr>
            <a:r>
              <a:rPr lang="en-US" altLang="zh-CN" sz="2400" smtClean="0">
                <a:ea typeface="宋体" panose="02010600030101010101" pitchFamily="2" charset="-122"/>
              </a:rPr>
              <a:t>规范化: 缩放以在指定的小范围内</a:t>
            </a:r>
          </a:p>
          <a:p>
            <a:pPr lvl="1" eaLnBrk="1" hangingPunct="1">
              <a:lnSpc>
                <a:spcPct val="110000"/>
              </a:lnSpc>
            </a:pPr>
            <a:r>
              <a:rPr lang="en-US" altLang="zh-CN" sz="2400" smtClean="0">
                <a:ea typeface="宋体" panose="02010600030101010101" pitchFamily="2" charset="-122"/>
              </a:rPr>
              <a:t>最小值规范化</a:t>
            </a:r>
          </a:p>
          <a:p>
            <a:pPr lvl="1" eaLnBrk="1" hangingPunct="1">
              <a:lnSpc>
                <a:spcPct val="110000"/>
              </a:lnSpc>
            </a:pPr>
            <a:r>
              <a:rPr lang="en-US" altLang="zh-CN" sz="2400" smtClean="0">
                <a:ea typeface="宋体" panose="02010600030101010101" pitchFamily="2" charset="-122"/>
              </a:rPr>
              <a:t>z 分数规范化</a:t>
            </a:r>
          </a:p>
          <a:p>
            <a:pPr lvl="1" eaLnBrk="1" hangingPunct="1">
              <a:lnSpc>
                <a:spcPct val="110000"/>
              </a:lnSpc>
            </a:pPr>
            <a:r>
              <a:rPr lang="en-US" altLang="zh-CN" sz="2400" smtClean="0">
                <a:ea typeface="宋体" panose="02010600030101010101" pitchFamily="2" charset="-122"/>
              </a:rPr>
              <a:t>按小数缩放进行规范化</a:t>
            </a:r>
          </a:p>
          <a:p>
            <a:pPr eaLnBrk="1" hangingPunct="1">
              <a:lnSpc>
                <a:spcPct val="110000"/>
              </a:lnSpc>
            </a:pPr>
            <a:r>
              <a:rPr lang="en-US" altLang="zh-CN" sz="2400" smtClean="0">
                <a:ea typeface="宋体" panose="02010600030101010101" pitchFamily="2" charset="-122"/>
              </a:rPr>
              <a:t>属性功能构造</a:t>
            </a:r>
          </a:p>
          <a:p>
            <a:pPr lvl="1" eaLnBrk="1" hangingPunct="1">
              <a:lnSpc>
                <a:spcPct val="110000"/>
              </a:lnSpc>
            </a:pPr>
            <a:r>
              <a:rPr lang="en-US" altLang="zh-CN" sz="2400" smtClean="0">
                <a:ea typeface="宋体" panose="02010600030101010101" pitchFamily="2" charset="-122"/>
              </a:rPr>
              <a:t>从给定属性构造的新属性</a:t>
            </a:r>
          </a:p>
        </p:txBody>
      </p:sp>
    </p:spTree>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625" y="304800"/>
            <a:ext cx="8258175" cy="914400"/>
          </a:xfrm>
          <a:noFill/>
        </p:spPr>
        <p:txBody>
          <a:bodyPr lIns="92075" tIns="46038" rIns="92075" bIns="46038" anchor="ctr"/>
          <a:lstStyle/>
          <a:p>
            <a:pPr eaLnBrk="1" hangingPunct="1"/>
            <a:r>
              <a:rPr lang="en-US" altLang="zh-CN" sz="3200" smtClean="0">
                <a:ea typeface="宋体" panose="02010600030101010101" pitchFamily="2" charset="-122"/>
              </a:rPr>
              <a:t>第3章: 数据预处理</a:t>
            </a:r>
          </a:p>
        </p:txBody>
      </p:sp>
      <p:sp>
        <p:nvSpPr>
          <p:cNvPr id="6147" name="Rectangle 3"/>
          <p:cNvSpPr>
            <a:spLocks noGrp="1" noChangeArrowheads="1"/>
          </p:cNvSpPr>
          <p:nvPr>
            <p:ph type="body" idx="1"/>
          </p:nvPr>
        </p:nvSpPr>
        <p:spPr>
          <a:xfrm>
            <a:off x="720725" y="1503363"/>
            <a:ext cx="8077200" cy="4495800"/>
          </a:xfrm>
          <a:noFill/>
        </p:spPr>
        <p:txBody>
          <a:bodyPr lIns="92075" tIns="46038" rIns="92075" bIns="46038"/>
          <a:lstStyle/>
          <a:p>
            <a:pPr eaLnBrk="1" hangingPunct="1">
              <a:lnSpc>
                <a:spcPct val="140000"/>
              </a:lnSpc>
            </a:pPr>
            <a:r>
              <a:rPr lang="en-US" altLang="zh-CN" smtClean="0">
                <a:solidFill>
                  <a:schemeClr val="hlink"/>
                </a:solidFill>
                <a:ea typeface="宋体" panose="02010600030101010101" pitchFamily="2" charset="-122"/>
              </a:rPr>
              <a:t>为什么要进行数据预处理？</a:t>
            </a:r>
            <a:endParaRPr lang="en-US" altLang="zh-CN" smtClean="0">
              <a:ea typeface="宋体" panose="02010600030101010101" pitchFamily="2" charset="-122"/>
            </a:endParaRPr>
          </a:p>
          <a:p>
            <a:pPr eaLnBrk="1" hangingPunct="1">
              <a:lnSpc>
                <a:spcPct val="140000"/>
              </a:lnSpc>
            </a:pPr>
            <a:r>
              <a:rPr lang="en-US" altLang="zh-CN" smtClean="0">
                <a:ea typeface="宋体" panose="02010600030101010101" pitchFamily="2" charset="-122"/>
              </a:rPr>
              <a:t>数据清理</a:t>
            </a:r>
          </a:p>
          <a:p>
            <a:pPr eaLnBrk="1" hangingPunct="1">
              <a:lnSpc>
                <a:spcPct val="140000"/>
              </a:lnSpc>
            </a:pPr>
            <a:r>
              <a:rPr lang="en-US" altLang="zh-CN" smtClean="0">
                <a:ea typeface="宋体" panose="02010600030101010101" pitchFamily="2" charset="-122"/>
              </a:rPr>
              <a:t>数据集成和转换</a:t>
            </a:r>
          </a:p>
          <a:p>
            <a:pPr eaLnBrk="1" hangingPunct="1">
              <a:lnSpc>
                <a:spcPct val="140000"/>
              </a:lnSpc>
            </a:pPr>
            <a:r>
              <a:rPr lang="en-US" altLang="zh-CN" smtClean="0">
                <a:ea typeface="宋体" panose="02010600030101010101" pitchFamily="2" charset="-122"/>
              </a:rPr>
              <a:t>数据减少</a:t>
            </a:r>
            <a:endParaRPr lang="en-US" altLang="zh-CN" smtClean="0">
              <a:solidFill>
                <a:schemeClr val="hlink"/>
              </a:solidFill>
              <a:ea typeface="宋体" panose="02010600030101010101" pitchFamily="2" charset="-122"/>
            </a:endParaRPr>
          </a:p>
          <a:p>
            <a:pPr eaLnBrk="1" hangingPunct="1">
              <a:lnSpc>
                <a:spcPct val="140000"/>
              </a:lnSpc>
            </a:pPr>
            <a:r>
              <a:rPr lang="en-US" altLang="zh-CN" smtClean="0">
                <a:ea typeface="宋体" panose="02010600030101010101" pitchFamily="2" charset="-122"/>
              </a:rPr>
              <a:t>离散化和概念层次结构生成</a:t>
            </a:r>
          </a:p>
          <a:p>
            <a:pPr eaLnBrk="1" hangingPunct="1">
              <a:lnSpc>
                <a:spcPct val="140000"/>
              </a:lnSpc>
            </a:pPr>
            <a:r>
              <a:rPr lang="en-US" altLang="zh-CN" smtClean="0">
                <a:ea typeface="宋体" panose="02010600030101010101" pitchFamily="2" charset="-122"/>
              </a:rPr>
              <a:t>总结</a:t>
            </a:r>
          </a:p>
        </p:txBody>
      </p:sp>
    </p:spTree>
  </p:cSld>
  <p:clrMapOvr>
    <a:masterClrMapping/>
  </p:clrMapOvr>
  <p:transition>
    <p:checker dir="vert"/>
  </p:transition>
</p:sld>
</file>

<file path=ppt/slides/slide20.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19075" y="484188"/>
            <a:ext cx="8666163" cy="533400"/>
          </a:xfrm>
        </p:spPr>
        <p:txBody>
          <a:bodyPr/>
          <a:lstStyle/>
          <a:p>
            <a:pPr eaLnBrk="1" hangingPunct="1"/>
            <a:r>
              <a:rPr lang="en-US" altLang="zh-CN" sz="3200" smtClean="0">
                <a:ea typeface="宋体" panose="02010600030101010101" pitchFamily="2" charset="-122"/>
              </a:rPr>
              <a:t>数据转换: 规范化</a:t>
            </a:r>
          </a:p>
        </p:txBody>
      </p:sp>
      <p:sp>
        <p:nvSpPr>
          <p:cNvPr id="43011" name="Rectangle 3"/>
          <p:cNvSpPr>
            <a:spLocks noGrp="1" noChangeArrowheads="1"/>
          </p:cNvSpPr>
          <p:nvPr>
            <p:ph type="body" idx="1"/>
          </p:nvPr>
        </p:nvSpPr>
        <p:spPr>
          <a:xfrm>
            <a:off x="685800" y="1698625"/>
            <a:ext cx="8077200" cy="4495800"/>
          </a:xfrm>
        </p:spPr>
        <p:txBody>
          <a:bodyPr/>
          <a:lstStyle/>
          <a:p>
            <a:pPr eaLnBrk="1" hangingPunct="1"/>
            <a:r>
              <a:rPr lang="en-US" altLang="zh-CN" sz="2400" smtClean="0">
                <a:ea typeface="宋体" panose="02010600030101010101" pitchFamily="2" charset="-122"/>
              </a:rPr>
              <a:t>最小值规范化</a:t>
            </a:r>
          </a:p>
          <a:p>
            <a:pPr lvl="1" eaLnBrk="1" hangingPunct="1"/>
            <a:endParaRPr lang="en-US" altLang="zh-CN" smtClean="0">
              <a:ea typeface="宋体" panose="02010600030101010101" pitchFamily="2" charset="-122"/>
            </a:endParaRPr>
          </a:p>
          <a:p>
            <a:pPr lvl="1" eaLnBrk="1" hangingPunct="1"/>
            <a:endParaRPr lang="en-US" altLang="zh-CN" sz="2400" smtClean="0">
              <a:ea typeface="宋体" panose="02010600030101010101" pitchFamily="2" charset="-122"/>
            </a:endParaRPr>
          </a:p>
          <a:p>
            <a:pPr eaLnBrk="1" hangingPunct="1"/>
            <a:r>
              <a:rPr lang="en-US" altLang="zh-CN" sz="2400" smtClean="0">
                <a:ea typeface="宋体" panose="02010600030101010101" pitchFamily="2" charset="-122"/>
              </a:rPr>
              <a:t>z 分数规范化</a:t>
            </a:r>
          </a:p>
          <a:p>
            <a:pPr lvl="1" eaLnBrk="1" hangingPunct="1"/>
            <a:endParaRPr lang="en-US" altLang="zh-CN" sz="2400" smtClean="0">
              <a:ea typeface="宋体" panose="02010600030101010101" pitchFamily="2" charset="-122"/>
            </a:endParaRPr>
          </a:p>
          <a:p>
            <a:pPr lvl="1" eaLnBrk="1" hangingPunct="1"/>
            <a:endParaRPr lang="en-US" altLang="zh-CN" sz="2400" smtClean="0">
              <a:ea typeface="宋体" panose="02010600030101010101" pitchFamily="2" charset="-122"/>
            </a:endParaRPr>
          </a:p>
          <a:p>
            <a:pPr eaLnBrk="1" hangingPunct="1"/>
            <a:r>
              <a:rPr lang="en-US" altLang="zh-CN" sz="2400" smtClean="0">
                <a:ea typeface="宋体" panose="02010600030101010101" pitchFamily="2" charset="-122"/>
              </a:rPr>
              <a:t>按小数缩放进行规范化</a:t>
            </a:r>
          </a:p>
          <a:p>
            <a:pPr lvl="1" eaLnBrk="1" hangingPunct="1"/>
            <a:endParaRPr lang="en-US" altLang="zh-CN" sz="2400" smtClean="0">
              <a:ea typeface="宋体" panose="02010600030101010101" pitchFamily="2" charset="-122"/>
            </a:endParaRPr>
          </a:p>
          <a:p>
            <a:pPr lvl="1" eaLnBrk="1" hangingPunct="1">
              <a:buFont typeface="Wingdings" panose="05000000000000000000" pitchFamily="2" charset="2"/>
              <a:buNone/>
            </a:pPr>
            <a:endParaRPr lang="zh-CN" altLang="en-US" sz="2400" smtClean="0">
              <a:ea typeface="宋体" panose="02010600030101010101" pitchFamily="2" charset="-122"/>
            </a:endParaRPr>
          </a:p>
        </p:txBody>
      </p:sp>
      <p:graphicFrame>
        <p:nvGraphicFramePr>
          <p:cNvPr id="43012" name="Object 4"/>
          <p:cNvGraphicFramePr>
            <a:graphicFrameLocks noChangeAspect="1"/>
          </p:cNvGraphicFramePr>
          <p:nvPr/>
        </p:nvGraphicFramePr>
        <p:xfrm>
          <a:off x="1219200" y="2209800"/>
          <a:ext cx="7321550" cy="873125"/>
        </p:xfrm>
        <a:graphic>
          <a:graphicData uri="http://schemas.openxmlformats.org/presentationml/2006/ole">
            <mc:AlternateContent xmlns:mc="http://schemas.openxmlformats.org/markup-compatibility/2006">
              <mc:Choice xmlns:v="urn:schemas-microsoft-com:vml" Requires="v">
                <p:oleObj spid="_x0000_s43018" name="Equation" r:id="rId4" imgW="3340100" imgH="393700" progId="Equation.3">
                  <p:embed/>
                </p:oleObj>
              </mc:Choice>
              <mc:Fallback>
                <p:oleObj name="Equation" r:id="rId4" imgW="33401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09800"/>
                        <a:ext cx="73215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2667000" y="3505200"/>
          <a:ext cx="3048000" cy="939800"/>
        </p:xfrm>
        <a:graphic>
          <a:graphicData uri="http://schemas.openxmlformats.org/presentationml/2006/ole">
            <mc:AlternateContent xmlns:mc="http://schemas.openxmlformats.org/markup-compatibility/2006">
              <mc:Choice xmlns:v="urn:schemas-microsoft-com:vml" Requires="v">
                <p:oleObj spid="_x0000_s43019" name="Equation" r:id="rId6" imgW="1028700" imgH="419100" progId="Equation.3">
                  <p:embed/>
                </p:oleObj>
              </mc:Choice>
              <mc:Fallback>
                <p:oleObj name="Equation" r:id="rId6" imgW="1028700" imgH="419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505200"/>
                        <a:ext cx="3048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1219200" y="4953000"/>
          <a:ext cx="1066800" cy="847725"/>
        </p:xfrm>
        <a:graphic>
          <a:graphicData uri="http://schemas.openxmlformats.org/presentationml/2006/ole">
            <mc:AlternateContent xmlns:mc="http://schemas.openxmlformats.org/markup-compatibility/2006">
              <mc:Choice xmlns:v="urn:schemas-microsoft-com:vml" Requires="v">
                <p:oleObj spid="_x0000_s43020" name="Equation" r:id="rId8" imgW="495085" imgH="393529" progId="Equation.3">
                  <p:embed/>
                </p:oleObj>
              </mc:Choice>
              <mc:Fallback>
                <p:oleObj name="Equation" r:id="rId8" imgW="495085" imgH="39352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4953000"/>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43021" name="Equation" r:id="rId10" imgW="114151" imgH="215619" progId="Equation.3">
                  <p:embed/>
                </p:oleObj>
              </mc:Choice>
              <mc:Fallback>
                <p:oleObj name="Equation" r:id="rId10" imgW="114151" imgH="21561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6" name="Text Box 8"/>
          <p:cNvSpPr txBox="1">
            <a:spLocks noChangeArrowheads="1"/>
          </p:cNvSpPr>
          <p:nvPr/>
        </p:nvSpPr>
        <p:spPr bwMode="auto">
          <a:xfrm>
            <a:off x="2514600" y="5181600"/>
            <a:ext cx="6126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12"/>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000">
                <a:latin typeface="Times New Roman" panose="02020603050405020304" pitchFamily="18" charset="0"/>
                <a:ea typeface="宋体" panose="02010600030101010101" pitchFamily="2" charset="-122"/>
              </a:rPr>
              <a:t>在哪里</a:t>
            </a:r>
            <a:r>
              <a:rPr lang="en-US" altLang="zh-CN" sz="2000" i="1">
                <a:latin typeface="Times New Roman" panose="02020603050405020304" pitchFamily="18" charset="0"/>
                <a:ea typeface="宋体" panose="02010600030101010101" pitchFamily="2" charset="-122"/>
              </a:rPr>
              <a:t>J</a:t>
            </a:r>
            <a:r>
              <a:rPr lang="en-US" altLang="zh-CN" sz="2000">
                <a:latin typeface="Times New Roman" panose="02020603050405020304" pitchFamily="18" charset="0"/>
                <a:ea typeface="宋体" panose="02010600030101010101" pitchFamily="2" charset="-122"/>
              </a:rPr>
              <a:t>是最小的整数, 这样的最大值 (    |)&lt; 1</a:t>
            </a:r>
            <a:endParaRPr lang="en-US" altLang="zh-CN" sz="2400">
              <a:latin typeface="Times New Roman" panose="02020603050405020304" pitchFamily="18" charset="0"/>
              <a:ea typeface="宋体" panose="02010600030101010101" pitchFamily="2" charset="-122"/>
            </a:endParaRPr>
          </a:p>
        </p:txBody>
      </p:sp>
      <p:graphicFrame>
        <p:nvGraphicFramePr>
          <p:cNvPr id="43017" name="Object 9"/>
          <p:cNvGraphicFramePr>
            <a:graphicFrameLocks noChangeAspect="1"/>
          </p:cNvGraphicFramePr>
          <p:nvPr/>
        </p:nvGraphicFramePr>
        <p:xfrm>
          <a:off x="7315200" y="5181600"/>
          <a:ext cx="320675" cy="404813"/>
        </p:xfrm>
        <a:graphic>
          <a:graphicData uri="http://schemas.openxmlformats.org/presentationml/2006/ole">
            <mc:AlternateContent xmlns:mc="http://schemas.openxmlformats.org/markup-compatibility/2006">
              <mc:Choice xmlns:v="urn:schemas-microsoft-com:vml" Requires="v">
                <p:oleObj spid="_x0000_s43022" name="Equation" r:id="rId13" imgW="139579" imgH="177646" progId="Equation.3">
                  <p:embed/>
                </p:oleObj>
              </mc:Choice>
              <mc:Fallback>
                <p:oleObj name="Equation" r:id="rId13" imgW="139579" imgH="17764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5200" y="5181600"/>
                        <a:ext cx="3206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eaLnBrk="1" hangingPunct="1"/>
            <a:r>
              <a:rPr lang="en-US" altLang="zh-CN" smtClean="0">
                <a:ea typeface="宋体" panose="02010600030101010101" pitchFamily="2" charset="-122"/>
              </a:rPr>
              <a:t>样品</a:t>
            </a:r>
          </a:p>
        </p:txBody>
      </p:sp>
      <p:sp>
        <p:nvSpPr>
          <p:cNvPr id="45059" name="Rectangle 1027"/>
          <p:cNvSpPr>
            <a:spLocks noGrp="1" noChangeArrowheads="1"/>
          </p:cNvSpPr>
          <p:nvPr>
            <p:ph type="body" idx="1"/>
          </p:nvPr>
        </p:nvSpPr>
        <p:spPr/>
        <p:txBody>
          <a:bodyPr/>
          <a:lstStyle/>
          <a:p>
            <a:pPr eaLnBrk="1" hangingPunct="1"/>
            <a:r>
              <a:rPr lang="en-US" altLang="zh-CN" sz="2400" smtClean="0">
                <a:ea typeface="宋体" panose="02010600030101010101" pitchFamily="2" charset="-122"/>
              </a:rPr>
              <a:t>最小最大归一化</a:t>
            </a:r>
          </a:p>
          <a:p>
            <a:pPr lvl="1" eaLnBrk="1" hangingPunct="1"/>
            <a:r>
              <a:rPr lang="en-US" altLang="zh-CN" sz="2400" smtClean="0">
                <a:ea typeface="宋体" panose="02010600030101010101" pitchFamily="2" charset="-122"/>
              </a:rPr>
              <a:t>属性: 收入, 价值从12000到98000</a:t>
            </a:r>
          </a:p>
          <a:p>
            <a:pPr lvl="1" eaLnBrk="1" hangingPunct="1"/>
            <a:r>
              <a:rPr lang="en-US" altLang="zh-CN" sz="2400" smtClean="0">
                <a:ea typeface="宋体" panose="02010600030101010101" pitchFamily="2" charset="-122"/>
              </a:rPr>
              <a:t>如果我们要将值73000映射到新的作用域 [0.0, 1.0]</a:t>
            </a:r>
          </a:p>
          <a:p>
            <a:pPr lvl="2" eaLnBrk="1" hangingPunct="1"/>
            <a:r>
              <a:rPr lang="en-US" altLang="zh-CN" smtClean="0">
                <a:ea typeface="宋体" panose="02010600030101010101" pitchFamily="2" charset="-122"/>
              </a:rPr>
              <a:t>然后 (73000-12000)/(98000-2000) (1.0-0) = 0.716</a:t>
            </a:r>
          </a:p>
          <a:p>
            <a:pPr eaLnBrk="1" hangingPunct="1"/>
            <a:r>
              <a:rPr lang="en-US" altLang="zh-CN" sz="2400" smtClean="0">
                <a:ea typeface="宋体" panose="02010600030101010101" pitchFamily="2" charset="-122"/>
              </a:rPr>
              <a:t>z-分数规范化</a:t>
            </a:r>
          </a:p>
          <a:p>
            <a:pPr lvl="1" eaLnBrk="1" hangingPunct="1"/>
            <a:r>
              <a:rPr lang="en-US" altLang="zh-CN" sz="2400" smtClean="0">
                <a:ea typeface="宋体" panose="02010600030101010101" pitchFamily="2" charset="-122"/>
              </a:rPr>
              <a:t>如果属性 "收入" 的平均值为 54 000, 标准偏差为16000</a:t>
            </a:r>
          </a:p>
          <a:p>
            <a:pPr lvl="2" eaLnBrk="1" hangingPunct="1"/>
            <a:r>
              <a:rPr lang="en-US" altLang="zh-CN" smtClean="0">
                <a:ea typeface="宋体" panose="02010600030101010101" pitchFamily="2" charset="-122"/>
              </a:rPr>
              <a:t>然后 (7000-54 000)/16000 = 1.225</a:t>
            </a:r>
          </a:p>
          <a:p>
            <a:pPr eaLnBrk="1" hangingPunct="1"/>
            <a:r>
              <a:rPr lang="en-US" altLang="zh-CN" sz="2400" smtClean="0">
                <a:ea typeface="宋体" panose="02010600030101010101" pitchFamily="2" charset="-122"/>
              </a:rPr>
              <a:t>按小数缩放进行规范化</a:t>
            </a:r>
          </a:p>
          <a:p>
            <a:pPr lvl="1" eaLnBrk="1" hangingPunct="1"/>
            <a:r>
              <a:rPr lang="en-US" altLang="zh-CN" sz="2400" smtClean="0">
                <a:ea typeface="宋体" panose="02010600030101010101" pitchFamily="2" charset="-122"/>
              </a:rPr>
              <a:t>给定属性 a, 其值为–986到 986, 最大赦免值为 986, 因此我们得到 j=3(that 为 1000)</a:t>
            </a:r>
          </a:p>
          <a:p>
            <a:pPr lvl="2" eaLnBrk="1" hangingPunct="1"/>
            <a:r>
              <a:rPr lang="en-US" altLang="zh-CN" smtClean="0">
                <a:ea typeface="宋体" panose="02010600030101010101" pitchFamily="2" charset="-122"/>
              </a:rPr>
              <a:t>-986 将转换为-0.986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7350" y="304800"/>
            <a:ext cx="8299450" cy="914400"/>
          </a:xfrm>
          <a:noFill/>
        </p:spPr>
        <p:txBody>
          <a:bodyPr lIns="92075" tIns="46038" rIns="92075" bIns="46038" anchor="ctr"/>
          <a:lstStyle/>
          <a:p>
            <a:pPr eaLnBrk="1" hangingPunct="1"/>
            <a:r>
              <a:rPr lang="en-US" altLang="zh-CN" smtClean="0">
                <a:ea typeface="宋体" panose="02010600030101010101" pitchFamily="2" charset="-122"/>
              </a:rPr>
              <a:t>第3章: 数据预处理</a:t>
            </a:r>
          </a:p>
        </p:txBody>
      </p:sp>
      <p:sp>
        <p:nvSpPr>
          <p:cNvPr id="47107" name="Rectangle 3"/>
          <p:cNvSpPr>
            <a:spLocks noGrp="1" noChangeArrowheads="1"/>
          </p:cNvSpPr>
          <p:nvPr>
            <p:ph type="body" idx="1"/>
          </p:nvPr>
        </p:nvSpPr>
        <p:spPr>
          <a:xfrm>
            <a:off x="747713" y="1474788"/>
            <a:ext cx="8077200" cy="4495800"/>
          </a:xfrm>
          <a:noFill/>
        </p:spPr>
        <p:txBody>
          <a:bodyPr lIns="92075" tIns="46038" rIns="92075" bIns="46038"/>
          <a:lstStyle/>
          <a:p>
            <a:pPr eaLnBrk="1" hangingPunct="1">
              <a:lnSpc>
                <a:spcPct val="140000"/>
              </a:lnSpc>
            </a:pPr>
            <a:r>
              <a:rPr lang="en-US" altLang="zh-CN" smtClean="0">
                <a:ea typeface="宋体" panose="02010600030101010101" pitchFamily="2" charset="-122"/>
              </a:rPr>
              <a:t>为什么要进行数据预处理？</a:t>
            </a:r>
          </a:p>
          <a:p>
            <a:pPr eaLnBrk="1" hangingPunct="1">
              <a:lnSpc>
                <a:spcPct val="140000"/>
              </a:lnSpc>
            </a:pPr>
            <a:r>
              <a:rPr lang="en-US" altLang="zh-CN" smtClean="0">
                <a:ea typeface="宋体" panose="02010600030101010101" pitchFamily="2" charset="-122"/>
              </a:rPr>
              <a:t>数据清理</a:t>
            </a:r>
          </a:p>
          <a:p>
            <a:pPr eaLnBrk="1" hangingPunct="1">
              <a:lnSpc>
                <a:spcPct val="140000"/>
              </a:lnSpc>
            </a:pPr>
            <a:r>
              <a:rPr lang="en-US" altLang="zh-CN" smtClean="0">
                <a:ea typeface="宋体" panose="02010600030101010101" pitchFamily="2" charset="-122"/>
              </a:rPr>
              <a:t>数据集成和转换</a:t>
            </a:r>
          </a:p>
          <a:p>
            <a:pPr eaLnBrk="1" hangingPunct="1">
              <a:lnSpc>
                <a:spcPct val="140000"/>
              </a:lnSpc>
            </a:pPr>
            <a:r>
              <a:rPr lang="en-US" altLang="zh-CN" smtClean="0">
                <a:solidFill>
                  <a:schemeClr val="hlink"/>
                </a:solidFill>
                <a:ea typeface="宋体" panose="02010600030101010101" pitchFamily="2" charset="-122"/>
              </a:rPr>
              <a:t>数据减少</a:t>
            </a:r>
          </a:p>
          <a:p>
            <a:pPr eaLnBrk="1" hangingPunct="1">
              <a:lnSpc>
                <a:spcPct val="140000"/>
              </a:lnSpc>
            </a:pPr>
            <a:r>
              <a:rPr lang="en-US" altLang="zh-CN" smtClean="0">
                <a:ea typeface="宋体" panose="02010600030101010101" pitchFamily="2" charset="-122"/>
              </a:rPr>
              <a:t>离散化和概念层次结构生成</a:t>
            </a:r>
          </a:p>
          <a:p>
            <a:pPr eaLnBrk="1" hangingPunct="1">
              <a:lnSpc>
                <a:spcPct val="140000"/>
              </a:lnSpc>
            </a:pPr>
            <a:r>
              <a:rPr lang="en-US" altLang="zh-CN" smtClean="0">
                <a:ea typeface="宋体" panose="02010600030101010101" pitchFamily="2" charset="-122"/>
              </a:rPr>
              <a:t>总结</a:t>
            </a:r>
          </a:p>
        </p:txBody>
      </p:sp>
    </p:spTree>
  </p:cSld>
  <p:clrMapOvr>
    <a:masterClrMapping/>
  </p:clrMapOvr>
  <p:transition>
    <p:checke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a:xfrm>
            <a:off x="222250" y="381000"/>
            <a:ext cx="6864350" cy="638175"/>
          </a:xfrm>
        </p:spPr>
        <p:txBody>
          <a:bodyPr/>
          <a:lstStyle/>
          <a:p>
            <a:pPr eaLnBrk="1" hangingPunct="1"/>
            <a:r>
              <a:rPr lang="en-US" altLang="zh-CN" sz="3200" smtClean="0">
                <a:ea typeface="宋体" panose="02010600030101010101" pitchFamily="2" charset="-122"/>
              </a:rPr>
              <a:t>数据缩减策略</a:t>
            </a:r>
            <a:endParaRPr lang="en-US" altLang="zh-CN" smtClean="0">
              <a:ea typeface="宋体" panose="02010600030101010101" pitchFamily="2" charset="-122"/>
            </a:endParaRPr>
          </a:p>
        </p:txBody>
      </p:sp>
      <p:sp>
        <p:nvSpPr>
          <p:cNvPr id="49155" name="Rectangle 1027"/>
          <p:cNvSpPr>
            <a:spLocks noGrp="1" noChangeArrowheads="1"/>
          </p:cNvSpPr>
          <p:nvPr>
            <p:ph type="body" idx="1"/>
          </p:nvPr>
        </p:nvSpPr>
        <p:spPr>
          <a:xfrm>
            <a:off x="304800" y="1409700"/>
            <a:ext cx="8610600" cy="5162550"/>
          </a:xfrm>
        </p:spPr>
        <p:txBody>
          <a:bodyPr/>
          <a:lstStyle/>
          <a:p>
            <a:pPr eaLnBrk="1" hangingPunct="1"/>
            <a:r>
              <a:rPr lang="en-US" altLang="zh-CN" sz="2400" smtClean="0">
                <a:ea typeface="宋体" panose="02010600030101010101" pitchFamily="2" charset="-122"/>
              </a:rPr>
              <a:t>仓库可能存储 tb 的数据: 复杂的数据分析/挖掘可能需要很长时间才能在完整的数据集上运行</a:t>
            </a:r>
          </a:p>
          <a:p>
            <a:pPr eaLnBrk="1" hangingPunct="1"/>
            <a:r>
              <a:rPr lang="en-US" altLang="zh-CN" sz="2400" smtClean="0">
                <a:ea typeface="宋体" panose="02010600030101010101" pitchFamily="2" charset="-122"/>
              </a:rPr>
              <a:t>数据减少</a:t>
            </a:r>
          </a:p>
          <a:p>
            <a:pPr lvl="1" eaLnBrk="1" hangingPunct="1"/>
            <a:r>
              <a:rPr lang="en-US" altLang="zh-CN" sz="2400" smtClean="0">
                <a:ea typeface="宋体" panose="02010600030101010101" pitchFamily="2" charset="-122"/>
              </a:rPr>
              <a:t>获得较小的数据集表示, 但产生相同 (或几乎相同) 的分析结果</a:t>
            </a:r>
          </a:p>
          <a:p>
            <a:pPr eaLnBrk="1" hangingPunct="1"/>
            <a:r>
              <a:rPr lang="en-US" altLang="zh-CN" sz="2400" smtClean="0">
                <a:solidFill>
                  <a:schemeClr val="hlink"/>
                </a:solidFill>
                <a:ea typeface="宋体" panose="02010600030101010101" pitchFamily="2" charset="-122"/>
              </a:rPr>
              <a:t>数据缩减策略</a:t>
            </a:r>
          </a:p>
          <a:p>
            <a:pPr lvl="1" eaLnBrk="1" hangingPunct="1"/>
            <a:r>
              <a:rPr lang="en-US" altLang="zh-CN" sz="2400" smtClean="0">
                <a:solidFill>
                  <a:srgbClr val="000066"/>
                </a:solidFill>
                <a:ea typeface="宋体" panose="02010600030101010101" pitchFamily="2" charset="-122"/>
              </a:rPr>
              <a:t>数据多维数据集聚合</a:t>
            </a:r>
          </a:p>
          <a:p>
            <a:pPr lvl="1" eaLnBrk="1" hangingPunct="1"/>
            <a:r>
              <a:rPr lang="en-US" altLang="zh-CN" sz="2400" smtClean="0">
                <a:solidFill>
                  <a:srgbClr val="000066"/>
                </a:solidFill>
                <a:ea typeface="宋体" panose="02010600030101010101" pitchFamily="2" charset="-122"/>
              </a:rPr>
              <a:t>减少尺寸</a:t>
            </a:r>
          </a:p>
          <a:p>
            <a:pPr lvl="1" eaLnBrk="1" hangingPunct="1"/>
            <a:r>
              <a:rPr lang="en-US" altLang="zh-CN" sz="2400" smtClean="0">
                <a:solidFill>
                  <a:srgbClr val="000066"/>
                </a:solidFill>
                <a:ea typeface="宋体" panose="02010600030101010101" pitchFamily="2" charset="-122"/>
              </a:rPr>
              <a:t>减少数值</a:t>
            </a:r>
          </a:p>
          <a:p>
            <a:pPr lvl="1" eaLnBrk="1" hangingPunct="1"/>
            <a:r>
              <a:rPr lang="en-US" altLang="zh-CN" sz="2400" smtClean="0">
                <a:solidFill>
                  <a:srgbClr val="000066"/>
                </a:solidFill>
                <a:ea typeface="宋体" panose="02010600030101010101" pitchFamily="2" charset="-122"/>
              </a:rPr>
              <a:t>离散化和概念层次结构生成</a:t>
            </a:r>
          </a:p>
        </p:txBody>
      </p:sp>
    </p:spTree>
  </p:cSld>
  <p:clrMapOvr>
    <a:masterClrMapping/>
  </p:clrMapOvr>
  <p:transition>
    <p:checke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3700" y="285750"/>
            <a:ext cx="7162800" cy="687388"/>
          </a:xfrm>
        </p:spPr>
        <p:txBody>
          <a:bodyPr/>
          <a:lstStyle/>
          <a:p>
            <a:pPr eaLnBrk="1" hangingPunct="1"/>
            <a:r>
              <a:rPr lang="en-US" altLang="zh-CN" sz="3200" smtClean="0">
                <a:ea typeface="宋体" panose="02010600030101010101" pitchFamily="2" charset="-122"/>
              </a:rPr>
              <a:t>数据多维数据集聚合</a:t>
            </a:r>
          </a:p>
        </p:txBody>
      </p:sp>
      <p:sp>
        <p:nvSpPr>
          <p:cNvPr id="51203" name="Rectangle 3"/>
          <p:cNvSpPr>
            <a:spLocks noGrp="1" noChangeArrowheads="1"/>
          </p:cNvSpPr>
          <p:nvPr>
            <p:ph type="body" idx="1"/>
          </p:nvPr>
        </p:nvSpPr>
        <p:spPr>
          <a:xfrm>
            <a:off x="317500" y="1443038"/>
            <a:ext cx="8610600" cy="5162550"/>
          </a:xfrm>
        </p:spPr>
        <p:txBody>
          <a:bodyPr/>
          <a:lstStyle/>
          <a:p>
            <a:pPr eaLnBrk="1" hangingPunct="1">
              <a:lnSpc>
                <a:spcPct val="120000"/>
              </a:lnSpc>
            </a:pPr>
            <a:r>
              <a:rPr lang="en-US" altLang="zh-CN" sz="2400" smtClean="0">
                <a:ea typeface="宋体" panose="02010600030101010101" pitchFamily="2" charset="-122"/>
              </a:rPr>
              <a:t>数据多维数据集的最低级别</a:t>
            </a:r>
          </a:p>
          <a:p>
            <a:pPr lvl="1" eaLnBrk="1" hangingPunct="1">
              <a:lnSpc>
                <a:spcPct val="120000"/>
              </a:lnSpc>
            </a:pPr>
            <a:r>
              <a:rPr lang="en-US" altLang="zh-CN" sz="2400" smtClean="0">
                <a:ea typeface="宋体" panose="02010600030101010101" pitchFamily="2" charset="-122"/>
              </a:rPr>
              <a:t>的聚合数据。</a:t>
            </a:r>
            <a:r>
              <a:rPr lang="en-US" altLang="zh-CN" sz="2400" smtClean="0">
                <a:solidFill>
                  <a:schemeClr val="hlink"/>
                </a:solidFill>
                <a:ea typeface="宋体" panose="02010600030101010101" pitchFamily="2" charset="-122"/>
              </a:rPr>
              <a:t>个人利益实体</a:t>
            </a:r>
          </a:p>
          <a:p>
            <a:pPr lvl="1" eaLnBrk="1" hangingPunct="1">
              <a:lnSpc>
                <a:spcPct val="120000"/>
              </a:lnSpc>
            </a:pPr>
            <a:r>
              <a:rPr lang="en-US" altLang="zh-CN" sz="2400" smtClean="0">
                <a:ea typeface="宋体" panose="02010600030101010101" pitchFamily="2" charset="-122"/>
              </a:rPr>
              <a:t>例如, 一个客户在电话呼叫数据仓库。</a:t>
            </a:r>
          </a:p>
          <a:p>
            <a:pPr eaLnBrk="1" hangingPunct="1">
              <a:lnSpc>
                <a:spcPct val="120000"/>
              </a:lnSpc>
            </a:pPr>
            <a:r>
              <a:rPr lang="en-US" altLang="zh-CN" sz="2400" smtClean="0">
                <a:ea typeface="宋体" panose="02010600030101010101" pitchFamily="2" charset="-122"/>
              </a:rPr>
              <a:t>数据多维数据集中的多个聚合级别</a:t>
            </a:r>
          </a:p>
          <a:p>
            <a:pPr lvl="1" eaLnBrk="1" hangingPunct="1">
              <a:lnSpc>
                <a:spcPct val="120000"/>
              </a:lnSpc>
            </a:pPr>
            <a:r>
              <a:rPr lang="en-US" altLang="zh-CN" sz="2400" smtClean="0">
                <a:ea typeface="宋体" panose="02010600030101010101" pitchFamily="2" charset="-122"/>
              </a:rPr>
              <a:t>进一步减少要处理的数据的大小</a:t>
            </a:r>
          </a:p>
          <a:p>
            <a:pPr eaLnBrk="1" hangingPunct="1">
              <a:lnSpc>
                <a:spcPct val="120000"/>
              </a:lnSpc>
            </a:pPr>
            <a:r>
              <a:rPr lang="en-US" altLang="zh-CN" sz="2400" smtClean="0">
                <a:ea typeface="宋体" panose="02010600030101010101" pitchFamily="2" charset="-122"/>
              </a:rPr>
              <a:t>参考适当的级别</a:t>
            </a:r>
          </a:p>
          <a:p>
            <a:pPr lvl="1" eaLnBrk="1" hangingPunct="1">
              <a:lnSpc>
                <a:spcPct val="120000"/>
              </a:lnSpc>
            </a:pPr>
            <a:r>
              <a:rPr lang="en-US" altLang="zh-CN" sz="2400" smtClean="0">
                <a:ea typeface="宋体" panose="02010600030101010101" pitchFamily="2" charset="-122"/>
              </a:rPr>
              <a:t>使用最小的表示形式, 这足以解决任务</a:t>
            </a:r>
          </a:p>
          <a:p>
            <a:pPr eaLnBrk="1" hangingPunct="1">
              <a:lnSpc>
                <a:spcPct val="120000"/>
              </a:lnSpc>
            </a:pPr>
            <a:r>
              <a:rPr lang="en-US" altLang="zh-CN" sz="2400" smtClean="0">
                <a:ea typeface="宋体" panose="02010600030101010101" pitchFamily="2" charset="-122"/>
              </a:rPr>
              <a:t>应尽可能使用数据多维数据集回答有关聚合信息的查询</a:t>
            </a:r>
          </a:p>
        </p:txBody>
      </p:sp>
    </p:spTree>
  </p:cSld>
  <p:clrMapOvr>
    <a:masterClrMapping/>
  </p:clrMapOvr>
  <p:transition>
    <p:checke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20675" y="185738"/>
            <a:ext cx="7086600" cy="838200"/>
          </a:xfrm>
        </p:spPr>
        <p:txBody>
          <a:bodyPr/>
          <a:lstStyle/>
          <a:p>
            <a:pPr eaLnBrk="1" hangingPunct="1"/>
            <a:r>
              <a:rPr lang="en-US" altLang="zh-CN" smtClean="0">
                <a:ea typeface="宋体" panose="02010600030101010101" pitchFamily="2" charset="-122"/>
              </a:rPr>
              <a:t>减少尺寸</a:t>
            </a:r>
          </a:p>
        </p:txBody>
      </p:sp>
      <p:sp>
        <p:nvSpPr>
          <p:cNvPr id="53251" name="Rectangle 3"/>
          <p:cNvSpPr>
            <a:spLocks noGrp="1" noChangeArrowheads="1"/>
          </p:cNvSpPr>
          <p:nvPr>
            <p:ph type="body" idx="1"/>
          </p:nvPr>
        </p:nvSpPr>
        <p:spPr>
          <a:xfrm>
            <a:off x="360363" y="1403350"/>
            <a:ext cx="8610600" cy="5010150"/>
          </a:xfrm>
        </p:spPr>
        <p:txBody>
          <a:bodyPr/>
          <a:lstStyle/>
          <a:p>
            <a:pPr eaLnBrk="1" hangingPunct="1">
              <a:lnSpc>
                <a:spcPct val="120000"/>
              </a:lnSpc>
            </a:pPr>
            <a:r>
              <a:rPr lang="en-US" altLang="zh-CN" sz="2400" smtClean="0">
                <a:ea typeface="宋体" panose="02010600030101010101" pitchFamily="2" charset="-122"/>
              </a:rPr>
              <a:t>要素选择 (即属性子集选择):</a:t>
            </a:r>
          </a:p>
          <a:p>
            <a:pPr lvl="1" eaLnBrk="1" hangingPunct="1">
              <a:lnSpc>
                <a:spcPct val="120000"/>
              </a:lnSpc>
            </a:pPr>
            <a:r>
              <a:rPr lang="en-US" altLang="zh-CN" sz="2400" smtClean="0">
                <a:ea typeface="宋体" panose="02010600030101010101" pitchFamily="2" charset="-122"/>
              </a:rPr>
              <a:t>选择一组最小的要素</a:t>
            </a:r>
            <a:r>
              <a:rPr lang="en-US" altLang="zh-CN" sz="2400" smtClean="0">
                <a:ea typeface="宋体" panose="02010600030101010101" pitchFamily="2" charset="-122"/>
                <a:sym typeface="Symbol" panose="05050102010706020507" pitchFamily="18" charset="2"/>
              </a:rPr>
              <a:t>使给定这些要素的值的不同类的概率分布尽可能接近给定所有要素的值的原始分布</a:t>
            </a:r>
          </a:p>
          <a:p>
            <a:pPr lvl="1" eaLnBrk="1" hangingPunct="1">
              <a:lnSpc>
                <a:spcPct val="120000"/>
              </a:lnSpc>
            </a:pPr>
            <a:r>
              <a:rPr lang="en-US" altLang="zh-CN" sz="2400" smtClean="0">
                <a:ea typeface="宋体" panose="02010600030101010101" pitchFamily="2" charset="-122"/>
                <a:sym typeface="Symbol" panose="05050102010706020507" pitchFamily="18" charset="2"/>
              </a:rPr>
              <a:t>减少模式中的模式的数量, 更容易理解</a:t>
            </a:r>
          </a:p>
          <a:p>
            <a:pPr eaLnBrk="1" hangingPunct="1">
              <a:lnSpc>
                <a:spcPct val="120000"/>
              </a:lnSpc>
            </a:pPr>
            <a:r>
              <a:rPr lang="en-US" altLang="zh-CN" sz="2400" smtClean="0">
                <a:ea typeface="宋体" panose="02010600030101010101" pitchFamily="2" charset="-122"/>
              </a:rPr>
              <a:t>有</a:t>
            </a:r>
            <a:r>
              <a:rPr lang="en-US" altLang="zh-CN" sz="2400" i="1" smtClean="0">
                <a:ea typeface="宋体" panose="02010600030101010101" pitchFamily="2" charset="-122"/>
              </a:rPr>
              <a:t>2</a:t>
            </a:r>
            <a:r>
              <a:rPr lang="en-US" altLang="zh-CN" sz="2400" i="1" baseline="30000" smtClean="0">
                <a:ea typeface="宋体" panose="02010600030101010101" pitchFamily="2" charset="-122"/>
              </a:rPr>
              <a:t>D</a:t>
            </a:r>
            <a:r>
              <a:rPr lang="en-US" altLang="zh-CN" sz="2400" baseline="30000" smtClean="0">
                <a:ea typeface="宋体" panose="02010600030101010101" pitchFamily="2" charset="-122"/>
              </a:rPr>
              <a:t> </a:t>
            </a:r>
            <a:r>
              <a:rPr lang="en-US" altLang="zh-CN" sz="2400" smtClean="0">
                <a:ea typeface="宋体" panose="02010600030101010101" pitchFamily="2" charset="-122"/>
              </a:rPr>
              <a:t>可能的子功能</a:t>
            </a:r>
            <a:r>
              <a:rPr lang="en-US" altLang="zh-CN" sz="2400" i="1" smtClean="0">
                <a:ea typeface="宋体" panose="02010600030101010101" pitchFamily="2" charset="-122"/>
              </a:rPr>
              <a:t>D</a:t>
            </a:r>
            <a:r>
              <a:rPr lang="en-US" altLang="zh-CN" sz="2400" smtClean="0">
                <a:ea typeface="宋体" panose="02010600030101010101" pitchFamily="2" charset="-122"/>
              </a:rPr>
              <a:t>特征</a:t>
            </a:r>
          </a:p>
          <a:p>
            <a:pPr lvl="1" eaLnBrk="1" hangingPunct="1">
              <a:lnSpc>
                <a:spcPct val="120000"/>
              </a:lnSpc>
            </a:pPr>
            <a:r>
              <a:rPr lang="en-US" altLang="zh-CN" sz="2400" smtClean="0">
                <a:ea typeface="宋体" panose="02010600030101010101" pitchFamily="2" charset="-122"/>
                <a:sym typeface="Symbol" panose="05050102010706020507" pitchFamily="18" charset="2"/>
              </a:rPr>
              <a:t>如果功能的数量太大, 那么测试所有这些子集可能是不可能的</a:t>
            </a:r>
          </a:p>
          <a:p>
            <a:pPr lvl="1" eaLnBrk="1" hangingPunct="1">
              <a:lnSpc>
                <a:spcPct val="120000"/>
              </a:lnSpc>
            </a:pPr>
            <a:r>
              <a:rPr lang="en-US" altLang="zh-CN" sz="2400" smtClean="0">
                <a:ea typeface="宋体" panose="02010600030101010101" pitchFamily="2" charset="-122"/>
                <a:sym typeface="Symbol" panose="05050102010706020507" pitchFamily="18" charset="2"/>
              </a:rPr>
              <a:t>因此, 启发式方法经常被用来解决这个问题</a:t>
            </a:r>
          </a:p>
          <a:p>
            <a:pPr lvl="1" eaLnBrk="1" hangingPunct="1">
              <a:lnSpc>
                <a:spcPct val="120000"/>
              </a:lnSpc>
            </a:pPr>
            <a:endParaRPr lang="en-US" altLang="zh-CN" sz="2400" smtClean="0">
              <a:ea typeface="宋体" panose="02010600030101010101" pitchFamily="2" charset="-122"/>
              <a:sym typeface="Symbol" panose="05050102010706020507" pitchFamily="18" charset="2"/>
            </a:endParaRPr>
          </a:p>
        </p:txBody>
      </p:sp>
    </p:spTree>
  </p:cSld>
  <p:clrMapOvr>
    <a:masterClrMapping/>
  </p:clrMapOvr>
  <p:transition>
    <p:checke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381000"/>
            <a:ext cx="8915400" cy="592138"/>
          </a:xfrm>
        </p:spPr>
        <p:txBody>
          <a:bodyPr/>
          <a:lstStyle/>
          <a:p>
            <a:pPr eaLnBrk="1" hangingPunct="1"/>
            <a:r>
              <a:rPr lang="en-US" altLang="zh-CN" sz="3200" smtClean="0">
                <a:ea typeface="宋体" panose="02010600030101010101" pitchFamily="2" charset="-122"/>
              </a:rPr>
              <a:t>启发式特征选择方法</a:t>
            </a:r>
          </a:p>
        </p:txBody>
      </p:sp>
      <p:sp>
        <p:nvSpPr>
          <p:cNvPr id="55299" name="Rectangle 3"/>
          <p:cNvSpPr>
            <a:spLocks noGrp="1" noChangeArrowheads="1"/>
          </p:cNvSpPr>
          <p:nvPr>
            <p:ph type="body" idx="1"/>
          </p:nvPr>
        </p:nvSpPr>
        <p:spPr>
          <a:xfrm>
            <a:off x="381000" y="1431925"/>
            <a:ext cx="8382000" cy="4933950"/>
          </a:xfrm>
        </p:spPr>
        <p:txBody>
          <a:bodyPr/>
          <a:lstStyle/>
          <a:p>
            <a:pPr eaLnBrk="1" hangingPunct="1">
              <a:lnSpc>
                <a:spcPct val="110000"/>
              </a:lnSpc>
            </a:pPr>
            <a:r>
              <a:rPr lang="en-US" altLang="zh-CN" sz="2400" smtClean="0">
                <a:ea typeface="宋体" panose="02010600030101010101" pitchFamily="2" charset="-122"/>
              </a:rPr>
              <a:t>几种启发式特征选择方法:</a:t>
            </a:r>
          </a:p>
          <a:p>
            <a:pPr lvl="1" eaLnBrk="1" hangingPunct="1">
              <a:lnSpc>
                <a:spcPct val="110000"/>
              </a:lnSpc>
            </a:pPr>
            <a:r>
              <a:rPr lang="en-US" altLang="zh-CN" sz="2400" smtClean="0">
                <a:ea typeface="宋体" panose="02010600030101010101" pitchFamily="2" charset="-122"/>
              </a:rPr>
              <a:t>特征独立性假设下的最佳单个特征: 通过显著性测试进行选择。</a:t>
            </a:r>
          </a:p>
          <a:p>
            <a:pPr lvl="1" eaLnBrk="1" hangingPunct="1">
              <a:lnSpc>
                <a:spcPct val="110000"/>
              </a:lnSpc>
            </a:pPr>
            <a:r>
              <a:rPr lang="en-US" altLang="zh-CN" sz="2400" smtClean="0">
                <a:ea typeface="宋体" panose="02010600030101010101" pitchFamily="2" charset="-122"/>
              </a:rPr>
              <a:t>最佳的逐步功能选择:</a:t>
            </a:r>
          </a:p>
          <a:p>
            <a:pPr lvl="2" eaLnBrk="1" hangingPunct="1">
              <a:lnSpc>
                <a:spcPct val="110000"/>
              </a:lnSpc>
            </a:pPr>
            <a:r>
              <a:rPr lang="en-US" altLang="zh-CN" smtClean="0">
                <a:ea typeface="宋体" panose="02010600030101010101" pitchFamily="2" charset="-122"/>
              </a:rPr>
              <a:t>首先选择最佳的单功能</a:t>
            </a:r>
          </a:p>
          <a:p>
            <a:pPr lvl="2" eaLnBrk="1" hangingPunct="1">
              <a:lnSpc>
                <a:spcPct val="110000"/>
              </a:lnSpc>
            </a:pPr>
            <a:r>
              <a:rPr lang="en-US" altLang="zh-CN" smtClean="0">
                <a:ea typeface="宋体" panose="02010600030101010101" pitchFamily="2" charset="-122"/>
              </a:rPr>
              <a:t>然后下一个最好的功能条件到第一个,..。</a:t>
            </a:r>
          </a:p>
          <a:p>
            <a:pPr lvl="1" eaLnBrk="1" hangingPunct="1">
              <a:lnSpc>
                <a:spcPct val="110000"/>
              </a:lnSpc>
            </a:pPr>
            <a:r>
              <a:rPr lang="en-US" altLang="zh-CN" sz="2400" smtClean="0">
                <a:ea typeface="宋体" panose="02010600030101010101" pitchFamily="2" charset="-122"/>
              </a:rPr>
              <a:t>分步功能消除:</a:t>
            </a:r>
          </a:p>
          <a:p>
            <a:pPr lvl="2" eaLnBrk="1" hangingPunct="1">
              <a:lnSpc>
                <a:spcPct val="110000"/>
              </a:lnSpc>
            </a:pPr>
            <a:r>
              <a:rPr lang="en-US" altLang="zh-CN" smtClean="0">
                <a:ea typeface="宋体" panose="02010600030101010101" pitchFamily="2" charset="-122"/>
              </a:rPr>
              <a:t>重复消除最差的功能</a:t>
            </a:r>
          </a:p>
          <a:p>
            <a:pPr lvl="1" eaLnBrk="1" hangingPunct="1">
              <a:lnSpc>
                <a:spcPct val="110000"/>
              </a:lnSpc>
            </a:pPr>
            <a:r>
              <a:rPr lang="en-US" altLang="zh-CN" sz="2400" smtClean="0">
                <a:ea typeface="宋体" panose="02010600030101010101" pitchFamily="2" charset="-122"/>
              </a:rPr>
              <a:t>最佳组合功能选择和消除</a:t>
            </a:r>
          </a:p>
          <a:p>
            <a:pPr lvl="1" eaLnBrk="1" hangingPunct="1">
              <a:lnSpc>
                <a:spcPct val="110000"/>
              </a:lnSpc>
            </a:pPr>
            <a:r>
              <a:rPr lang="en-US" altLang="zh-CN" sz="2400" smtClean="0">
                <a:ea typeface="宋体" panose="02010600030101010101" pitchFamily="2" charset="-122"/>
              </a:rPr>
              <a:t>决策树: id3、c4.5 等</a:t>
            </a:r>
            <a:endParaRPr lang="en-US" altLang="zh-CN" smtClean="0">
              <a:ea typeface="宋体" panose="02010600030101010101" pitchFamily="2" charset="-122"/>
              <a:sym typeface="Symbol" panose="05050102010706020507" pitchFamily="18" charset="2"/>
            </a:endParaRPr>
          </a:p>
        </p:txBody>
      </p:sp>
    </p:spTree>
  </p:cSld>
  <p:clrMapOvr>
    <a:masterClrMapping/>
  </p:clrMapOvr>
  <p:transition>
    <p:checker dir="vert"/>
  </p:transition>
</p:sld>
</file>

<file path=ppt/slides/slide2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026"/>
          <p:cNvSpPr txBox="1">
            <a:spLocks noChangeArrowheads="1"/>
          </p:cNvSpPr>
          <p:nvPr/>
        </p:nvSpPr>
        <p:spPr bwMode="auto">
          <a:xfrm>
            <a:off x="236538" y="371475"/>
            <a:ext cx="8678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3200">
                <a:ea typeface="宋体" panose="02010600030101010101" pitchFamily="2" charset="-122"/>
              </a:rPr>
              <a:t>决策树归纳示例</a:t>
            </a:r>
          </a:p>
        </p:txBody>
      </p:sp>
      <p:sp>
        <p:nvSpPr>
          <p:cNvPr id="57347" name="Text Box 1027"/>
          <p:cNvSpPr txBox="1">
            <a:spLocks noChangeArrowheads="1"/>
          </p:cNvSpPr>
          <p:nvPr/>
        </p:nvSpPr>
        <p:spPr bwMode="auto">
          <a:xfrm>
            <a:off x="1281113" y="1520825"/>
            <a:ext cx="3476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初始属性集:</a:t>
            </a:r>
          </a:p>
          <a:p>
            <a:pPr>
              <a:spcBef>
                <a:spcPct val="0"/>
              </a:spcBef>
              <a:buFontTx/>
              <a:buNone/>
            </a:pPr>
            <a:r>
              <a:rPr lang="en-US" altLang="zh-CN" sz="2400">
                <a:latin typeface="Times New Roman" panose="02020603050405020304" pitchFamily="18" charset="0"/>
                <a:ea typeface="宋体" panose="02010600030101010101" pitchFamily="2" charset="-122"/>
              </a:rPr>
              <a:t>{a1、a2、a3、a4、a5、a6}</a:t>
            </a:r>
          </a:p>
        </p:txBody>
      </p:sp>
      <p:sp>
        <p:nvSpPr>
          <p:cNvPr id="57348" name="Rectangle 1028"/>
          <p:cNvSpPr>
            <a:spLocks noChangeArrowheads="1"/>
          </p:cNvSpPr>
          <p:nvPr/>
        </p:nvSpPr>
        <p:spPr bwMode="auto">
          <a:xfrm>
            <a:off x="3867150" y="2366963"/>
            <a:ext cx="865188" cy="519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57349" name="Text Box 1029"/>
          <p:cNvSpPr txBox="1">
            <a:spLocks noChangeArrowheads="1"/>
          </p:cNvSpPr>
          <p:nvPr/>
        </p:nvSpPr>
        <p:spPr bwMode="auto">
          <a:xfrm>
            <a:off x="3949700" y="2387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a4？</a:t>
            </a:r>
          </a:p>
        </p:txBody>
      </p:sp>
      <p:sp>
        <p:nvSpPr>
          <p:cNvPr id="57350" name="Rectangle 1030"/>
          <p:cNvSpPr>
            <a:spLocks noChangeArrowheads="1"/>
          </p:cNvSpPr>
          <p:nvPr/>
        </p:nvSpPr>
        <p:spPr bwMode="auto">
          <a:xfrm>
            <a:off x="2447925" y="3384550"/>
            <a:ext cx="777875" cy="519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57351" name="Rectangle 1031"/>
          <p:cNvSpPr>
            <a:spLocks noChangeArrowheads="1"/>
          </p:cNvSpPr>
          <p:nvPr/>
        </p:nvSpPr>
        <p:spPr bwMode="auto">
          <a:xfrm>
            <a:off x="5267325" y="3319463"/>
            <a:ext cx="808038"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57352" name="Text Box 1032"/>
          <p:cNvSpPr txBox="1">
            <a:spLocks noChangeArrowheads="1"/>
          </p:cNvSpPr>
          <p:nvPr/>
        </p:nvSpPr>
        <p:spPr bwMode="auto">
          <a:xfrm>
            <a:off x="2446338" y="3411538"/>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a1？</a:t>
            </a:r>
          </a:p>
        </p:txBody>
      </p:sp>
      <p:sp>
        <p:nvSpPr>
          <p:cNvPr id="57353" name="Text Box 1033"/>
          <p:cNvSpPr txBox="1">
            <a:spLocks noChangeArrowheads="1"/>
          </p:cNvSpPr>
          <p:nvPr/>
        </p:nvSpPr>
        <p:spPr bwMode="auto">
          <a:xfrm>
            <a:off x="5291138" y="3382963"/>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a6？</a:t>
            </a:r>
          </a:p>
        </p:txBody>
      </p:sp>
      <p:sp>
        <p:nvSpPr>
          <p:cNvPr id="57354" name="Oval 1034"/>
          <p:cNvSpPr>
            <a:spLocks noChangeArrowheads="1"/>
          </p:cNvSpPr>
          <p:nvPr/>
        </p:nvSpPr>
        <p:spPr bwMode="auto">
          <a:xfrm>
            <a:off x="1428750" y="4703763"/>
            <a:ext cx="1139825" cy="606425"/>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57355" name="Text Box 1035"/>
          <p:cNvSpPr txBox="1">
            <a:spLocks noChangeArrowheads="1"/>
          </p:cNvSpPr>
          <p:nvPr/>
        </p:nvSpPr>
        <p:spPr bwMode="auto">
          <a:xfrm>
            <a:off x="1495425" y="4799013"/>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第1类</a:t>
            </a:r>
          </a:p>
        </p:txBody>
      </p:sp>
      <p:sp>
        <p:nvSpPr>
          <p:cNvPr id="57356" name="Rectangle 1036"/>
          <p:cNvSpPr>
            <a:spLocks noChangeArrowheads="1"/>
          </p:cNvSpPr>
          <p:nvPr/>
        </p:nvSpPr>
        <p:spPr bwMode="auto">
          <a:xfrm>
            <a:off x="3113088" y="4751388"/>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第2类</a:t>
            </a:r>
          </a:p>
        </p:txBody>
      </p:sp>
      <p:sp>
        <p:nvSpPr>
          <p:cNvPr id="57357" name="Rectangle 1037"/>
          <p:cNvSpPr>
            <a:spLocks noChangeArrowheads="1"/>
          </p:cNvSpPr>
          <p:nvPr/>
        </p:nvSpPr>
        <p:spPr bwMode="auto">
          <a:xfrm>
            <a:off x="4640263" y="4792663"/>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第1类</a:t>
            </a:r>
          </a:p>
        </p:txBody>
      </p:sp>
      <p:sp>
        <p:nvSpPr>
          <p:cNvPr id="57358" name="Rectangle 1038"/>
          <p:cNvSpPr>
            <a:spLocks noChangeArrowheads="1"/>
          </p:cNvSpPr>
          <p:nvPr/>
        </p:nvSpPr>
        <p:spPr bwMode="auto">
          <a:xfrm>
            <a:off x="6042025" y="4722813"/>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第2类</a:t>
            </a:r>
          </a:p>
        </p:txBody>
      </p:sp>
      <p:sp>
        <p:nvSpPr>
          <p:cNvPr id="57359" name="Oval 1039"/>
          <p:cNvSpPr>
            <a:spLocks noChangeArrowheads="1"/>
          </p:cNvSpPr>
          <p:nvPr/>
        </p:nvSpPr>
        <p:spPr bwMode="auto">
          <a:xfrm>
            <a:off x="3038475" y="4697413"/>
            <a:ext cx="1139825" cy="606425"/>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57360" name="Oval 1040"/>
          <p:cNvSpPr>
            <a:spLocks noChangeArrowheads="1"/>
          </p:cNvSpPr>
          <p:nvPr/>
        </p:nvSpPr>
        <p:spPr bwMode="auto">
          <a:xfrm>
            <a:off x="4611688" y="4711700"/>
            <a:ext cx="1139825" cy="606425"/>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57361" name="Oval 1041"/>
          <p:cNvSpPr>
            <a:spLocks noChangeArrowheads="1"/>
          </p:cNvSpPr>
          <p:nvPr/>
        </p:nvSpPr>
        <p:spPr bwMode="auto">
          <a:xfrm>
            <a:off x="5938838" y="4667250"/>
            <a:ext cx="1139825" cy="606425"/>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57362" name="Line 1042"/>
          <p:cNvSpPr>
            <a:spLocks noChangeShapeType="1"/>
          </p:cNvSpPr>
          <p:nvPr/>
        </p:nvSpPr>
        <p:spPr bwMode="auto">
          <a:xfrm flipH="1">
            <a:off x="2828925" y="2900363"/>
            <a:ext cx="14144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3" name="Line 1043"/>
          <p:cNvSpPr>
            <a:spLocks noChangeShapeType="1"/>
          </p:cNvSpPr>
          <p:nvPr/>
        </p:nvSpPr>
        <p:spPr bwMode="auto">
          <a:xfrm>
            <a:off x="4257675" y="2900363"/>
            <a:ext cx="1355725"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4" name="Line 1044"/>
          <p:cNvSpPr>
            <a:spLocks noChangeShapeType="1"/>
          </p:cNvSpPr>
          <p:nvPr/>
        </p:nvSpPr>
        <p:spPr bwMode="auto">
          <a:xfrm flipH="1">
            <a:off x="2006600" y="3910013"/>
            <a:ext cx="808038" cy="779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5" name="Line 1045"/>
          <p:cNvSpPr>
            <a:spLocks noChangeShapeType="1"/>
          </p:cNvSpPr>
          <p:nvPr/>
        </p:nvSpPr>
        <p:spPr bwMode="auto">
          <a:xfrm>
            <a:off x="2814638" y="3910013"/>
            <a:ext cx="763587"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Line 1046"/>
          <p:cNvSpPr>
            <a:spLocks noChangeShapeType="1"/>
          </p:cNvSpPr>
          <p:nvPr/>
        </p:nvSpPr>
        <p:spPr bwMode="auto">
          <a:xfrm flipH="1">
            <a:off x="5165725" y="3881438"/>
            <a:ext cx="504825" cy="836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7" name="Line 1047"/>
          <p:cNvSpPr>
            <a:spLocks noChangeShapeType="1"/>
          </p:cNvSpPr>
          <p:nvPr/>
        </p:nvSpPr>
        <p:spPr bwMode="auto">
          <a:xfrm>
            <a:off x="5700713" y="3867150"/>
            <a:ext cx="808037"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Text Box 1048"/>
          <p:cNvSpPr txBox="1">
            <a:spLocks noChangeArrowheads="1"/>
          </p:cNvSpPr>
          <p:nvPr/>
        </p:nvSpPr>
        <p:spPr bwMode="auto">
          <a:xfrm>
            <a:off x="701675" y="5446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endParaRPr lang="zh-CN" altLang="en-US" sz="2400">
              <a:latin typeface="Times New Roman" panose="02020603050405020304" pitchFamily="18" charset="0"/>
              <a:ea typeface="宋体" panose="02010600030101010101" pitchFamily="2" charset="-122"/>
            </a:endParaRPr>
          </a:p>
        </p:txBody>
      </p:sp>
      <p:grpSp>
        <p:nvGrpSpPr>
          <p:cNvPr id="57369" name="Group 1049"/>
          <p:cNvGrpSpPr>
            <a:grpSpLocks/>
          </p:cNvGrpSpPr>
          <p:nvPr/>
        </p:nvGrpSpPr>
        <p:grpSpPr bwMode="auto">
          <a:xfrm>
            <a:off x="765175" y="5578475"/>
            <a:ext cx="652463" cy="366713"/>
            <a:chOff x="491" y="3660"/>
            <a:chExt cx="411" cy="231"/>
          </a:xfrm>
        </p:grpSpPr>
        <p:sp>
          <p:nvSpPr>
            <p:cNvPr id="57371" name="Line 1050"/>
            <p:cNvSpPr>
              <a:spLocks noChangeShapeType="1"/>
            </p:cNvSpPr>
            <p:nvPr/>
          </p:nvSpPr>
          <p:spPr bwMode="auto">
            <a:xfrm>
              <a:off x="491" y="3773"/>
              <a:ext cx="27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Text Box 1051"/>
            <p:cNvSpPr txBox="1">
              <a:spLocks noChangeArrowheads="1"/>
            </p:cNvSpPr>
            <p:nvPr/>
          </p:nvSpPr>
          <p:spPr bwMode="auto">
            <a:xfrm>
              <a:off x="705" y="3660"/>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800">
                  <a:latin typeface="Times New Roman" panose="02020603050405020304" pitchFamily="18" charset="0"/>
                  <a:ea typeface="宋体" panose="02010600030101010101" pitchFamily="2" charset="-122"/>
                </a:rPr>
                <a:t>&gt;</a:t>
              </a:r>
              <a:endParaRPr lang="zh-CN" altLang="en-US" sz="2400">
                <a:latin typeface="Times New Roman" panose="02020603050405020304" pitchFamily="18" charset="0"/>
                <a:ea typeface="宋体" panose="02010600030101010101" pitchFamily="2" charset="-122"/>
              </a:endParaRPr>
            </a:p>
          </p:txBody>
        </p:sp>
      </p:grpSp>
      <p:sp>
        <p:nvSpPr>
          <p:cNvPr id="57370" name="Text Box 1052"/>
          <p:cNvSpPr txBox="1">
            <a:spLocks noChangeArrowheads="1"/>
          </p:cNvSpPr>
          <p:nvPr/>
        </p:nvSpPr>
        <p:spPr bwMode="auto">
          <a:xfrm>
            <a:off x="1408113" y="5505450"/>
            <a:ext cx="470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减少属性集: {a1、a4、a6}</a:t>
            </a:r>
          </a:p>
        </p:txBody>
      </p:sp>
    </p:spTree>
  </p:cSld>
  <p:clrMapOvr>
    <a:masterClrMapping/>
  </p:clrMapOvr>
  <p:transition>
    <p:checke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5763" y="285750"/>
            <a:ext cx="4800600" cy="838200"/>
          </a:xfrm>
        </p:spPr>
        <p:txBody>
          <a:bodyPr/>
          <a:lstStyle/>
          <a:p>
            <a:pPr eaLnBrk="1" hangingPunct="1"/>
            <a:r>
              <a:rPr lang="en-US" altLang="zh-CN" smtClean="0">
                <a:ea typeface="宋体" panose="02010600030101010101" pitchFamily="2" charset="-122"/>
              </a:rPr>
              <a:t>数据压缩</a:t>
            </a:r>
          </a:p>
        </p:txBody>
      </p:sp>
      <p:sp>
        <p:nvSpPr>
          <p:cNvPr id="59395" name="Rectangle 3"/>
          <p:cNvSpPr>
            <a:spLocks noGrp="1" noChangeArrowheads="1"/>
          </p:cNvSpPr>
          <p:nvPr>
            <p:ph type="body" idx="1"/>
          </p:nvPr>
        </p:nvSpPr>
        <p:spPr>
          <a:xfrm>
            <a:off x="457200" y="1423988"/>
            <a:ext cx="8229600" cy="4800600"/>
          </a:xfrm>
        </p:spPr>
        <p:txBody>
          <a:bodyPr/>
          <a:lstStyle/>
          <a:p>
            <a:pPr eaLnBrk="1" hangingPunct="1">
              <a:lnSpc>
                <a:spcPct val="130000"/>
              </a:lnSpc>
            </a:pPr>
            <a:r>
              <a:rPr lang="en-US" altLang="zh-CN" sz="2400" smtClean="0">
                <a:ea typeface="宋体" panose="02010600030101010101" pitchFamily="2" charset="-122"/>
              </a:rPr>
              <a:t>字符串压缩</a:t>
            </a:r>
          </a:p>
          <a:p>
            <a:pPr lvl="1" eaLnBrk="1" hangingPunct="1">
              <a:lnSpc>
                <a:spcPct val="130000"/>
              </a:lnSpc>
            </a:pPr>
            <a:r>
              <a:rPr lang="en-US" altLang="zh-CN" sz="2400" smtClean="0">
                <a:ea typeface="宋体" panose="02010600030101010101" pitchFamily="2" charset="-122"/>
              </a:rPr>
              <a:t>有广泛的理论和优化的算法</a:t>
            </a:r>
          </a:p>
          <a:p>
            <a:pPr lvl="1" eaLnBrk="1" hangingPunct="1">
              <a:lnSpc>
                <a:spcPct val="130000"/>
              </a:lnSpc>
            </a:pPr>
            <a:r>
              <a:rPr lang="en-US" altLang="zh-CN" sz="2400" smtClean="0">
                <a:ea typeface="宋体" panose="02010600030101010101" pitchFamily="2" charset="-122"/>
              </a:rPr>
              <a:t>通常是无损</a:t>
            </a:r>
          </a:p>
          <a:p>
            <a:pPr lvl="1" eaLnBrk="1" hangingPunct="1">
              <a:lnSpc>
                <a:spcPct val="130000"/>
              </a:lnSpc>
            </a:pPr>
            <a:r>
              <a:rPr lang="en-US" altLang="zh-CN" sz="2400" smtClean="0">
                <a:ea typeface="宋体" panose="02010600030101010101" pitchFamily="2" charset="-122"/>
              </a:rPr>
              <a:t>但如果不扩大, 只有有限的操纵才有可能</a:t>
            </a:r>
            <a:endParaRPr lang="en-US" altLang="zh-CN" sz="2400" smtClean="0">
              <a:ea typeface="宋体" panose="02010600030101010101" pitchFamily="2" charset="-122"/>
              <a:sym typeface="Symbol" panose="05050102010706020507" pitchFamily="18" charset="2"/>
            </a:endParaRPr>
          </a:p>
          <a:p>
            <a:pPr eaLnBrk="1" hangingPunct="1">
              <a:lnSpc>
                <a:spcPct val="130000"/>
              </a:lnSpc>
            </a:pPr>
            <a:r>
              <a:rPr lang="en-US" altLang="zh-CN" sz="2400" smtClean="0">
                <a:ea typeface="宋体" panose="02010600030101010101" pitchFamily="2" charset="-122"/>
                <a:sym typeface="Symbol" panose="05050102010706020507" pitchFamily="18" charset="2"/>
              </a:rPr>
              <a:t>音频/视频压缩</a:t>
            </a:r>
          </a:p>
          <a:p>
            <a:pPr lvl="1" eaLnBrk="1" hangingPunct="1">
              <a:lnSpc>
                <a:spcPct val="130000"/>
              </a:lnSpc>
            </a:pPr>
            <a:r>
              <a:rPr lang="en-US" altLang="zh-CN" sz="2400" smtClean="0">
                <a:ea typeface="宋体" panose="02010600030101010101" pitchFamily="2" charset="-122"/>
                <a:sym typeface="Symbol" panose="05050102010706020507" pitchFamily="18" charset="2"/>
              </a:rPr>
              <a:t>通常是有损压缩, 具有渐进式细化</a:t>
            </a:r>
          </a:p>
          <a:p>
            <a:pPr lvl="1" eaLnBrk="1" hangingPunct="1">
              <a:lnSpc>
                <a:spcPct val="130000"/>
              </a:lnSpc>
            </a:pPr>
            <a:r>
              <a:rPr lang="en-US" altLang="zh-CN" sz="2400" smtClean="0">
                <a:ea typeface="宋体" panose="02010600030101010101" pitchFamily="2" charset="-122"/>
                <a:sym typeface="Symbol" panose="05050102010706020507" pitchFamily="18" charset="2"/>
              </a:rPr>
              <a:t>有时信号的小片段可以在不重建整个信号的情况下重建</a:t>
            </a:r>
          </a:p>
        </p:txBody>
      </p:sp>
    </p:spTree>
  </p:cSld>
  <p:clrMapOvr>
    <a:masterClrMapping/>
  </p:clrMapOvr>
  <p:transition>
    <p:checker dir="vert"/>
  </p:transition>
</p:sld>
</file>

<file path=ppt/slides/slide2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42900" y="361950"/>
            <a:ext cx="4821238" cy="609600"/>
          </a:xfrm>
        </p:spPr>
        <p:txBody>
          <a:bodyPr/>
          <a:lstStyle/>
          <a:p>
            <a:pPr eaLnBrk="1" hangingPunct="1"/>
            <a:r>
              <a:rPr lang="en-US" altLang="zh-CN" smtClean="0">
                <a:ea typeface="宋体" panose="02010600030101010101" pitchFamily="2" charset="-122"/>
              </a:rPr>
              <a:t>数据压缩</a:t>
            </a:r>
          </a:p>
        </p:txBody>
      </p:sp>
      <p:sp>
        <p:nvSpPr>
          <p:cNvPr id="61443" name="AutoShape 3"/>
          <p:cNvSpPr>
            <a:spLocks noChangeArrowheads="1"/>
          </p:cNvSpPr>
          <p:nvPr/>
        </p:nvSpPr>
        <p:spPr bwMode="auto">
          <a:xfrm>
            <a:off x="838200" y="1511300"/>
            <a:ext cx="3446463" cy="2595563"/>
          </a:xfrm>
          <a:prstGeom prst="can">
            <a:avLst>
              <a:gd name="adj" fmla="val 25000"/>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sz="2400">
                <a:latin typeface="Times New Roman" panose="02020603050405020304" pitchFamily="18" charset="0"/>
                <a:ea typeface="宋体" panose="02010600030101010101" pitchFamily="2" charset="-122"/>
              </a:rPr>
              <a:t>原始数据</a:t>
            </a:r>
          </a:p>
        </p:txBody>
      </p:sp>
      <p:sp>
        <p:nvSpPr>
          <p:cNvPr id="61444" name="AutoShape 4"/>
          <p:cNvSpPr>
            <a:spLocks noChangeArrowheads="1"/>
          </p:cNvSpPr>
          <p:nvPr/>
        </p:nvSpPr>
        <p:spPr bwMode="auto">
          <a:xfrm>
            <a:off x="6175375" y="2135188"/>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sz="2400">
                <a:latin typeface="Times New Roman" panose="02020603050405020304" pitchFamily="18" charset="0"/>
                <a:ea typeface="宋体" panose="02010600030101010101" pitchFamily="2" charset="-122"/>
              </a:rPr>
              <a:t>压缩</a:t>
            </a:r>
          </a:p>
          <a:p>
            <a:pPr algn="ctr">
              <a:spcBef>
                <a:spcPct val="0"/>
              </a:spcBef>
              <a:buFontTx/>
              <a:buNone/>
            </a:pPr>
            <a:r>
              <a:rPr lang="en-US" altLang="zh-CN" sz="2400">
                <a:latin typeface="Times New Roman" panose="02020603050405020304" pitchFamily="18" charset="0"/>
                <a:ea typeface="宋体" panose="02010600030101010101" pitchFamily="2" charset="-122"/>
              </a:rPr>
              <a:t>数据</a:t>
            </a:r>
          </a:p>
        </p:txBody>
      </p:sp>
      <p:sp>
        <p:nvSpPr>
          <p:cNvPr id="61445" name="Line 5"/>
          <p:cNvSpPr>
            <a:spLocks noChangeShapeType="1"/>
          </p:cNvSpPr>
          <p:nvPr/>
        </p:nvSpPr>
        <p:spPr bwMode="auto">
          <a:xfrm>
            <a:off x="4319588" y="28908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6" name="Line 6"/>
          <p:cNvSpPr>
            <a:spLocks noChangeShapeType="1"/>
          </p:cNvSpPr>
          <p:nvPr/>
        </p:nvSpPr>
        <p:spPr bwMode="auto">
          <a:xfrm flipH="1">
            <a:off x="4319588" y="34655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7" name="Text Box 7"/>
          <p:cNvSpPr txBox="1">
            <a:spLocks noChangeArrowheads="1"/>
          </p:cNvSpPr>
          <p:nvPr/>
        </p:nvSpPr>
        <p:spPr bwMode="auto">
          <a:xfrm>
            <a:off x="4637088" y="35512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无损</a:t>
            </a:r>
          </a:p>
        </p:txBody>
      </p:sp>
      <p:sp>
        <p:nvSpPr>
          <p:cNvPr id="61448" name="AutoShape 8"/>
          <p:cNvSpPr>
            <a:spLocks noChangeArrowheads="1"/>
          </p:cNvSpPr>
          <p:nvPr/>
        </p:nvSpPr>
        <p:spPr bwMode="auto">
          <a:xfrm>
            <a:off x="950913" y="4252913"/>
            <a:ext cx="3286125" cy="2184400"/>
          </a:xfrm>
          <a:prstGeom prst="can">
            <a:avLst>
              <a:gd name="adj" fmla="val 25000"/>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sz="2400">
                <a:latin typeface="Times New Roman" panose="02020603050405020304" pitchFamily="18" charset="0"/>
                <a:ea typeface="宋体" panose="02010600030101010101" pitchFamily="2" charset="-122"/>
              </a:rPr>
              <a:t>原始数据</a:t>
            </a:r>
          </a:p>
          <a:p>
            <a:pPr algn="ctr">
              <a:spcBef>
                <a:spcPct val="0"/>
              </a:spcBef>
              <a:buFontTx/>
              <a:buNone/>
            </a:pPr>
            <a:r>
              <a:rPr lang="en-US" altLang="zh-CN" sz="2400">
                <a:latin typeface="Times New Roman" panose="02020603050405020304" pitchFamily="18" charset="0"/>
                <a:ea typeface="宋体" panose="02010600030101010101" pitchFamily="2" charset="-122"/>
              </a:rPr>
              <a:t>近似</a:t>
            </a:r>
          </a:p>
        </p:txBody>
      </p:sp>
      <p:sp>
        <p:nvSpPr>
          <p:cNvPr id="61449" name="Line 9"/>
          <p:cNvSpPr>
            <a:spLocks noChangeShapeType="1"/>
          </p:cNvSpPr>
          <p:nvPr/>
        </p:nvSpPr>
        <p:spPr bwMode="auto">
          <a:xfrm flipH="1">
            <a:off x="4252913" y="3760788"/>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Text Box 10"/>
          <p:cNvSpPr txBox="1">
            <a:spLocks noChangeArrowheads="1"/>
          </p:cNvSpPr>
          <p:nvPr/>
        </p:nvSpPr>
        <p:spPr bwMode="auto">
          <a:xfrm rot="-1797028">
            <a:off x="5227638" y="4668838"/>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有损</a:t>
            </a:r>
          </a:p>
        </p:txBody>
      </p:sp>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1313" y="304800"/>
            <a:ext cx="8421687" cy="762000"/>
          </a:xfrm>
        </p:spPr>
        <p:txBody>
          <a:bodyPr/>
          <a:lstStyle/>
          <a:p>
            <a:pPr eaLnBrk="1" hangingPunct="1"/>
            <a:r>
              <a:rPr lang="en-US" altLang="zh-CN" smtClean="0">
                <a:ea typeface="宋体" panose="02010600030101010101" pitchFamily="2" charset="-122"/>
              </a:rPr>
              <a:t>为什么要进行数据预处理？</a:t>
            </a:r>
          </a:p>
        </p:txBody>
      </p:sp>
      <p:sp>
        <p:nvSpPr>
          <p:cNvPr id="8195" name="Rectangle 3"/>
          <p:cNvSpPr>
            <a:spLocks noGrp="1" noChangeArrowheads="1"/>
          </p:cNvSpPr>
          <p:nvPr>
            <p:ph type="body" idx="1"/>
          </p:nvPr>
        </p:nvSpPr>
        <p:spPr>
          <a:xfrm>
            <a:off x="536575" y="1473200"/>
            <a:ext cx="8153400" cy="4724400"/>
          </a:xfrm>
        </p:spPr>
        <p:txBody>
          <a:bodyPr/>
          <a:lstStyle/>
          <a:p>
            <a:pPr eaLnBrk="1" hangingPunct="1">
              <a:lnSpc>
                <a:spcPct val="130000"/>
              </a:lnSpc>
            </a:pPr>
            <a:r>
              <a:rPr lang="en-US" altLang="zh-CN" sz="2400" smtClean="0">
                <a:ea typeface="宋体" panose="02010600030101010101" pitchFamily="2" charset="-122"/>
              </a:rPr>
              <a:t>现实世界中的数据是肮脏的</a:t>
            </a:r>
          </a:p>
          <a:p>
            <a:pPr lvl="1" eaLnBrk="1" hangingPunct="1">
              <a:lnSpc>
                <a:spcPct val="130000"/>
              </a:lnSpc>
            </a:pPr>
            <a:r>
              <a:rPr lang="en-US" altLang="zh-CN" sz="2400" smtClean="0">
                <a:solidFill>
                  <a:schemeClr val="hlink"/>
                </a:solidFill>
                <a:ea typeface="宋体" panose="02010600030101010101" pitchFamily="2" charset="-122"/>
              </a:rPr>
              <a:t>完整</a:t>
            </a:r>
            <a:r>
              <a:rPr lang="en-US" altLang="zh-CN" sz="2400" smtClean="0">
                <a:ea typeface="宋体" panose="02010600030101010101" pitchFamily="2" charset="-122"/>
              </a:rPr>
              <a:t>: 缺乏属性值, 缺乏某些感兴趣的属性, 或只包含聚合数据</a:t>
            </a:r>
          </a:p>
          <a:p>
            <a:pPr lvl="1" eaLnBrk="1" hangingPunct="1">
              <a:lnSpc>
                <a:spcPct val="130000"/>
              </a:lnSpc>
            </a:pPr>
            <a:r>
              <a:rPr lang="en-US" altLang="zh-CN" sz="2400" smtClean="0">
                <a:solidFill>
                  <a:schemeClr val="hlink"/>
                </a:solidFill>
                <a:ea typeface="宋体" panose="02010600030101010101" pitchFamily="2" charset="-122"/>
              </a:rPr>
              <a:t>吵</a:t>
            </a:r>
            <a:r>
              <a:rPr lang="en-US" altLang="zh-CN" sz="2400" smtClean="0">
                <a:ea typeface="宋体" panose="02010600030101010101" pitchFamily="2" charset="-122"/>
              </a:rPr>
              <a:t>: 包含错误或异常值</a:t>
            </a:r>
          </a:p>
          <a:p>
            <a:pPr lvl="1" eaLnBrk="1" hangingPunct="1">
              <a:lnSpc>
                <a:spcPct val="130000"/>
              </a:lnSpc>
            </a:pPr>
            <a:r>
              <a:rPr lang="en-US" altLang="zh-CN" sz="2400" smtClean="0">
                <a:solidFill>
                  <a:schemeClr val="hlink"/>
                </a:solidFill>
                <a:ea typeface="宋体" panose="02010600030101010101" pitchFamily="2" charset="-122"/>
              </a:rPr>
              <a:t>不一致</a:t>
            </a:r>
            <a:r>
              <a:rPr lang="en-US" altLang="zh-CN" sz="2400" smtClean="0">
                <a:ea typeface="宋体" panose="02010600030101010101" pitchFamily="2" charset="-122"/>
              </a:rPr>
              <a:t>: 包含代码或名称的差异</a:t>
            </a:r>
          </a:p>
          <a:p>
            <a:pPr eaLnBrk="1" hangingPunct="1">
              <a:lnSpc>
                <a:spcPct val="130000"/>
              </a:lnSpc>
            </a:pPr>
            <a:r>
              <a:rPr lang="en-US" altLang="zh-CN" sz="2400" smtClean="0">
                <a:ea typeface="宋体" panose="02010600030101010101" pitchFamily="2" charset="-122"/>
              </a:rPr>
              <a:t>没有高质量的数据, 没有质量挖掘结果!</a:t>
            </a:r>
          </a:p>
          <a:p>
            <a:pPr lvl="1" eaLnBrk="1" hangingPunct="1">
              <a:lnSpc>
                <a:spcPct val="130000"/>
              </a:lnSpc>
            </a:pPr>
            <a:r>
              <a:rPr lang="en-US" altLang="zh-CN" sz="2400" smtClean="0">
                <a:ea typeface="宋体" panose="02010600030101010101" pitchFamily="2" charset="-122"/>
              </a:rPr>
              <a:t>质量决策必须基于质量数据</a:t>
            </a:r>
          </a:p>
          <a:p>
            <a:pPr lvl="1" eaLnBrk="1" hangingPunct="1">
              <a:lnSpc>
                <a:spcPct val="130000"/>
              </a:lnSpc>
            </a:pPr>
            <a:r>
              <a:rPr lang="en-US" altLang="zh-CN" sz="2400" smtClean="0">
                <a:ea typeface="宋体" panose="02010600030101010101" pitchFamily="2" charset="-122"/>
              </a:rPr>
              <a:t>数据仓库需要质量数据的一致集成</a:t>
            </a:r>
          </a:p>
        </p:txBody>
      </p:sp>
    </p:spTree>
  </p:cSld>
  <p:clrMapOvr>
    <a:masterClrMapping/>
  </p:clrMapOvr>
  <p:transition>
    <p:checke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39738" y="231775"/>
            <a:ext cx="6575425" cy="838200"/>
          </a:xfrm>
        </p:spPr>
        <p:txBody>
          <a:bodyPr/>
          <a:lstStyle/>
          <a:p>
            <a:pPr eaLnBrk="1" hangingPunct="1"/>
            <a:r>
              <a:rPr lang="en-US" altLang="zh-CN" sz="3200" smtClean="0">
                <a:ea typeface="宋体" panose="02010600030101010101" pitchFamily="2" charset="-122"/>
              </a:rPr>
              <a:t>减少了数值</a:t>
            </a:r>
          </a:p>
        </p:txBody>
      </p:sp>
      <p:sp>
        <p:nvSpPr>
          <p:cNvPr id="63491" name="Rectangle 3"/>
          <p:cNvSpPr>
            <a:spLocks noChangeArrowheads="1"/>
          </p:cNvSpPr>
          <p:nvPr>
            <p:ph type="body" idx="1"/>
          </p:nvPr>
        </p:nvSpPr>
        <p:spPr>
          <a:xfrm>
            <a:off x="506413" y="1463675"/>
            <a:ext cx="8077200" cy="4629150"/>
          </a:xfrm>
        </p:spPr>
        <p:txBody>
          <a:bodyPr/>
          <a:lstStyle/>
          <a:p>
            <a:pPr eaLnBrk="1" hangingPunct="1">
              <a:lnSpc>
                <a:spcPct val="110000"/>
              </a:lnSpc>
            </a:pPr>
            <a:r>
              <a:rPr lang="en-US" altLang="zh-CN" sz="2400" smtClean="0">
                <a:ea typeface="宋体" panose="02010600030101010101" pitchFamily="2" charset="-122"/>
              </a:rPr>
              <a:t>参数化方法</a:t>
            </a:r>
          </a:p>
          <a:p>
            <a:pPr lvl="1" eaLnBrk="1" hangingPunct="1">
              <a:lnSpc>
                <a:spcPct val="110000"/>
              </a:lnSpc>
            </a:pPr>
            <a:r>
              <a:rPr lang="en-US" altLang="zh-CN" sz="2400" smtClean="0">
                <a:ea typeface="宋体" panose="02010600030101010101" pitchFamily="2" charset="-122"/>
              </a:rPr>
              <a:t>假设数据适合某些模型, 估计模型参数, 只存储参数, 并丢弃数据 (可能的异常值除外)</a:t>
            </a:r>
          </a:p>
          <a:p>
            <a:pPr lvl="2" eaLnBrk="1" hangingPunct="1">
              <a:lnSpc>
                <a:spcPct val="110000"/>
              </a:lnSpc>
            </a:pPr>
            <a:r>
              <a:rPr lang="en-US" altLang="zh-CN" smtClean="0">
                <a:ea typeface="宋体" panose="02010600030101010101" pitchFamily="2" charset="-122"/>
                <a:sym typeface="Symbol" panose="05050102010706020507" pitchFamily="18" charset="2"/>
              </a:rPr>
              <a:t>回归</a:t>
            </a:r>
          </a:p>
          <a:p>
            <a:pPr lvl="2" eaLnBrk="1" hangingPunct="1">
              <a:lnSpc>
                <a:spcPct val="110000"/>
              </a:lnSpc>
            </a:pPr>
            <a:r>
              <a:rPr lang="en-US" altLang="zh-CN" smtClean="0">
                <a:ea typeface="宋体" panose="02010600030101010101" pitchFamily="2" charset="-122"/>
              </a:rPr>
              <a:t>对数线性模型: 在 m-d 空间的一个点上获得值, 作为适当边缘子空间上的乘积</a:t>
            </a:r>
          </a:p>
          <a:p>
            <a:pPr eaLnBrk="1" hangingPunct="1">
              <a:lnSpc>
                <a:spcPct val="110000"/>
              </a:lnSpc>
            </a:pPr>
            <a:r>
              <a:rPr lang="en-US" altLang="zh-CN" sz="2400" smtClean="0">
                <a:ea typeface="宋体" panose="02010600030101010101" pitchFamily="2" charset="-122"/>
              </a:rPr>
              <a:t>非参数化方法</a:t>
            </a:r>
            <a:r>
              <a:rPr lang="en-US" altLang="zh-CN" sz="2400" smtClean="0">
                <a:ea typeface="宋体" panose="02010600030101010101" pitchFamily="2" charset="-122"/>
                <a:sym typeface="Symbol" panose="05050102010706020507" pitchFamily="18" charset="2"/>
              </a:rPr>
              <a:t> </a:t>
            </a:r>
          </a:p>
          <a:p>
            <a:pPr lvl="1" eaLnBrk="1" hangingPunct="1">
              <a:lnSpc>
                <a:spcPct val="110000"/>
              </a:lnSpc>
            </a:pPr>
            <a:r>
              <a:rPr lang="en-US" altLang="zh-CN" sz="2400" smtClean="0">
                <a:ea typeface="宋体" panose="02010600030101010101" pitchFamily="2" charset="-122"/>
                <a:sym typeface="Symbol" panose="05050102010706020507" pitchFamily="18" charset="2"/>
              </a:rPr>
              <a:t>不要假设模型</a:t>
            </a:r>
          </a:p>
          <a:p>
            <a:pPr lvl="1" eaLnBrk="1" hangingPunct="1">
              <a:lnSpc>
                <a:spcPct val="110000"/>
              </a:lnSpc>
            </a:pPr>
            <a:r>
              <a:rPr lang="en-US" altLang="zh-CN" sz="2400" smtClean="0">
                <a:ea typeface="宋体" panose="02010600030101010101" pitchFamily="2" charset="-122"/>
                <a:sym typeface="Symbol" panose="05050102010706020507" pitchFamily="18" charset="2"/>
              </a:rPr>
              <a:t>主要族: 直方图、聚类分析、取样</a:t>
            </a:r>
          </a:p>
        </p:txBody>
      </p:sp>
    </p:spTree>
  </p:cSld>
  <p:clrMapOvr>
    <a:masterClrMapping/>
  </p:clrMapOvr>
  <p:transition>
    <p:checke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03225" y="422275"/>
            <a:ext cx="7391400" cy="592138"/>
          </a:xfrm>
        </p:spPr>
        <p:txBody>
          <a:bodyPr/>
          <a:lstStyle/>
          <a:p>
            <a:pPr eaLnBrk="1" hangingPunct="1"/>
            <a:r>
              <a:rPr lang="en-US" altLang="zh-CN" sz="2800" smtClean="0">
                <a:ea typeface="宋体" panose="02010600030101010101" pitchFamily="2" charset="-122"/>
              </a:rPr>
              <a:t>回归和对数线性模型</a:t>
            </a:r>
          </a:p>
        </p:txBody>
      </p:sp>
      <p:sp>
        <p:nvSpPr>
          <p:cNvPr id="65539" name="Rectangle 3"/>
          <p:cNvSpPr>
            <a:spLocks noChangeArrowheads="1"/>
          </p:cNvSpPr>
          <p:nvPr>
            <p:ph type="body" idx="1"/>
          </p:nvPr>
        </p:nvSpPr>
        <p:spPr>
          <a:xfrm>
            <a:off x="484188" y="1311275"/>
            <a:ext cx="8229600" cy="4705350"/>
          </a:xfrm>
        </p:spPr>
        <p:txBody>
          <a:bodyPr/>
          <a:lstStyle/>
          <a:p>
            <a:pPr eaLnBrk="1" hangingPunct="1">
              <a:lnSpc>
                <a:spcPct val="160000"/>
              </a:lnSpc>
            </a:pPr>
            <a:r>
              <a:rPr lang="en-US" altLang="zh-CN" sz="2400" smtClean="0">
                <a:ea typeface="宋体" panose="02010600030101010101" pitchFamily="2" charset="-122"/>
              </a:rPr>
              <a:t>线性回归: 对数据进行建模以适应直线</a:t>
            </a:r>
          </a:p>
          <a:p>
            <a:pPr lvl="1" eaLnBrk="1" hangingPunct="1">
              <a:lnSpc>
                <a:spcPct val="160000"/>
              </a:lnSpc>
            </a:pPr>
            <a:r>
              <a:rPr lang="en-US" altLang="zh-CN" sz="2400" smtClean="0">
                <a:ea typeface="宋体" panose="02010600030101010101" pitchFamily="2" charset="-122"/>
              </a:rPr>
              <a:t>通常使用最小二乘法来适应线条</a:t>
            </a:r>
          </a:p>
          <a:p>
            <a:pPr eaLnBrk="1" hangingPunct="1">
              <a:lnSpc>
                <a:spcPct val="160000"/>
              </a:lnSpc>
            </a:pPr>
            <a:r>
              <a:rPr lang="en-US" altLang="zh-CN" sz="2400" smtClean="0">
                <a:ea typeface="宋体" panose="02010600030101010101" pitchFamily="2" charset="-122"/>
                <a:sym typeface="Symbol" panose="05050102010706020507" pitchFamily="18" charset="2"/>
              </a:rPr>
              <a:t>多元回归: 允许将响应变量 y 建模为多维特征向量的线性函数</a:t>
            </a:r>
          </a:p>
          <a:p>
            <a:pPr eaLnBrk="1" hangingPunct="1">
              <a:lnSpc>
                <a:spcPct val="160000"/>
              </a:lnSpc>
            </a:pPr>
            <a:r>
              <a:rPr lang="en-US" altLang="zh-CN" sz="2400" smtClean="0">
                <a:ea typeface="宋体" panose="02010600030101010101" pitchFamily="2" charset="-122"/>
                <a:sym typeface="Symbol" panose="05050102010706020507" pitchFamily="18" charset="2"/>
              </a:rPr>
              <a:t>对数线性模型: 近似离散多维概率分布</a:t>
            </a:r>
          </a:p>
        </p:txBody>
      </p:sp>
    </p:spTree>
  </p:cSld>
  <p:clrMapOvr>
    <a:masterClrMapping/>
  </p:clrMapOvr>
  <p:transition>
    <p:checke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533400" y="1338263"/>
            <a:ext cx="8382000" cy="5029200"/>
          </a:xfrm>
          <a:noFill/>
        </p:spPr>
        <p:txBody>
          <a:bodyPr lIns="92075" tIns="46038" rIns="92075" bIns="46038"/>
          <a:lstStyle/>
          <a:p>
            <a:pPr eaLnBrk="1" hangingPunct="1">
              <a:lnSpc>
                <a:spcPct val="110000"/>
              </a:lnSpc>
            </a:pPr>
            <a:r>
              <a:rPr lang="en-US" altLang="zh-CN" sz="2400" u="sng" smtClean="0">
                <a:ea typeface="宋体" panose="02010600030101010101" pitchFamily="2" charset="-122"/>
              </a:rPr>
              <a:t>线性回归</a:t>
            </a:r>
            <a:r>
              <a:rPr lang="en-US" altLang="zh-CN" sz="2000" smtClean="0">
                <a:ea typeface="宋体" panose="02010600030101010101" pitchFamily="2" charset="-122"/>
              </a:rPr>
              <a:t>:</a:t>
            </a:r>
            <a:r>
              <a:rPr lang="en-US" altLang="zh-CN" sz="2000" i="1" smtClean="0">
                <a:ea typeface="宋体" panose="02010600030101010101" pitchFamily="2" charset="-122"/>
              </a:rPr>
              <a:t>y =</a:t>
            </a:r>
            <a:r>
              <a:rPr lang="en-US" altLang="zh-CN" sz="2000" i="1" smtClean="0">
                <a:ea typeface="宋体" panose="02010600030101010101" pitchFamily="2" charset="-122"/>
                <a:sym typeface="Symbol" panose="05050102010706020507" pitchFamily="18" charset="2"/>
              </a:rPr>
              <a:t>+ x</a:t>
            </a:r>
            <a:endParaRPr lang="en-US" altLang="zh-CN" sz="2000" i="1" smtClean="0">
              <a:ea typeface="宋体" panose="02010600030101010101" pitchFamily="2" charset="-122"/>
            </a:endParaRPr>
          </a:p>
          <a:p>
            <a:pPr lvl="1" eaLnBrk="1" hangingPunct="1">
              <a:lnSpc>
                <a:spcPct val="110000"/>
              </a:lnSpc>
            </a:pPr>
            <a:r>
              <a:rPr lang="en-US" altLang="zh-CN" sz="2400" smtClean="0">
                <a:ea typeface="宋体" panose="02010600030101010101" pitchFamily="2" charset="-122"/>
              </a:rPr>
              <a:t>两个参数,</a:t>
            </a:r>
            <a:r>
              <a:rPr lang="en-US" altLang="zh-CN" sz="2400" smtClean="0">
                <a:ea typeface="宋体" panose="02010600030101010101" pitchFamily="2" charset="-122"/>
                <a:sym typeface="Symbol" panose="05050102010706020507" pitchFamily="18" charset="2"/>
              </a:rPr>
              <a:t>和</a:t>
            </a:r>
            <a:r>
              <a:rPr lang="en-US" altLang="zh-CN" sz="2400" smtClean="0">
                <a:ea typeface="宋体" panose="02010600030101010101" pitchFamily="2" charset="-122"/>
              </a:rPr>
              <a:t>指定行, 并使用现有数据进行估计。</a:t>
            </a:r>
          </a:p>
          <a:p>
            <a:pPr lvl="1" eaLnBrk="1" hangingPunct="1">
              <a:lnSpc>
                <a:spcPct val="110000"/>
              </a:lnSpc>
            </a:pPr>
            <a:r>
              <a:rPr lang="en-US" altLang="zh-CN" sz="2400" smtClean="0">
                <a:ea typeface="宋体" panose="02010600030101010101" pitchFamily="2" charset="-122"/>
              </a:rPr>
              <a:t>使用最小二乘准则的已知值</a:t>
            </a:r>
            <a:r>
              <a:rPr lang="en-US" altLang="zh-CN" sz="2400" i="1" smtClean="0">
                <a:ea typeface="宋体" panose="02010600030101010101" pitchFamily="2" charset="-122"/>
              </a:rPr>
              <a:t>Y</a:t>
            </a:r>
            <a:r>
              <a:rPr lang="en-US" altLang="zh-CN" sz="1800" i="1" smtClean="0">
                <a:ea typeface="宋体" panose="02010600030101010101" pitchFamily="2" charset="-122"/>
              </a:rPr>
              <a:t>1</a:t>
            </a:r>
            <a:r>
              <a:rPr lang="en-US" altLang="zh-CN" sz="2400" i="1" smtClean="0">
                <a:ea typeface="宋体" panose="02010600030101010101" pitchFamily="2" charset="-122"/>
              </a:rPr>
              <a:t>Y</a:t>
            </a:r>
            <a:r>
              <a:rPr lang="en-US" altLang="zh-CN" sz="1800" i="1" smtClean="0">
                <a:ea typeface="宋体" panose="02010600030101010101" pitchFamily="2" charset="-122"/>
              </a:rPr>
              <a:t>2</a:t>
            </a:r>
            <a:r>
              <a:rPr lang="en-US" altLang="zh-CN" sz="2400" i="1" smtClean="0">
                <a:ea typeface="宋体" panose="02010600030101010101" pitchFamily="2" charset="-122"/>
              </a:rPr>
              <a:t>,</a:t>
            </a:r>
            <a:r>
              <a:rPr lang="en-US" altLang="zh-CN" sz="2400" i="1" smtClean="0">
                <a:latin typeface="Tahoma" panose="020B0604030504040204" pitchFamily="34" charset="0"/>
                <a:ea typeface="宋体" panose="02010600030101010101" pitchFamily="2" charset="-122"/>
              </a:rPr>
              <a:t>...</a:t>
            </a:r>
            <a:r>
              <a:rPr lang="en-US" altLang="zh-CN" sz="2400" i="1" smtClean="0">
                <a:ea typeface="宋体" panose="02010600030101010101" pitchFamily="2" charset="-122"/>
              </a:rPr>
              <a:t>X</a:t>
            </a:r>
            <a:r>
              <a:rPr lang="en-US" altLang="zh-CN" sz="1800" i="1" smtClean="0">
                <a:ea typeface="宋体" panose="02010600030101010101" pitchFamily="2" charset="-122"/>
              </a:rPr>
              <a:t>1</a:t>
            </a:r>
            <a:r>
              <a:rPr lang="en-US" altLang="zh-CN" sz="2400" i="1" smtClean="0">
                <a:ea typeface="宋体" panose="02010600030101010101" pitchFamily="2" charset="-122"/>
              </a:rPr>
              <a:t>X</a:t>
            </a:r>
            <a:r>
              <a:rPr lang="en-US" altLang="zh-CN" sz="2000" i="1" smtClean="0">
                <a:ea typeface="宋体" panose="02010600030101010101" pitchFamily="2" charset="-122"/>
              </a:rPr>
              <a:t>2</a:t>
            </a:r>
            <a:r>
              <a:rPr lang="en-US" altLang="zh-CN" sz="2400" i="1" smtClean="0">
                <a:ea typeface="宋体" panose="02010600030101010101" pitchFamily="2" charset="-122"/>
              </a:rPr>
              <a:t>,</a:t>
            </a:r>
            <a:r>
              <a:rPr lang="en-US" altLang="zh-CN" sz="2400" i="1" smtClean="0">
                <a:latin typeface="Tahoma" panose="020B0604030504040204" pitchFamily="34" charset="0"/>
                <a:ea typeface="宋体" panose="02010600030101010101" pitchFamily="2" charset="-122"/>
              </a:rPr>
              <a:t>...</a:t>
            </a:r>
            <a:r>
              <a:rPr lang="en-US" altLang="zh-CN" sz="2400" i="1" smtClean="0">
                <a:ea typeface="宋体" panose="02010600030101010101" pitchFamily="2" charset="-122"/>
              </a:rPr>
              <a:t>.</a:t>
            </a:r>
          </a:p>
          <a:p>
            <a:pPr eaLnBrk="1" hangingPunct="1">
              <a:lnSpc>
                <a:spcPct val="110000"/>
              </a:lnSpc>
            </a:pPr>
            <a:r>
              <a:rPr lang="en-US" altLang="zh-CN" sz="2400" u="sng" smtClean="0">
                <a:ea typeface="宋体" panose="02010600030101010101" pitchFamily="2" charset="-122"/>
              </a:rPr>
              <a:t>多元回归</a:t>
            </a:r>
            <a:r>
              <a:rPr lang="en-US" altLang="zh-CN" sz="2000" smtClean="0">
                <a:ea typeface="宋体" panose="02010600030101010101" pitchFamily="2" charset="-122"/>
              </a:rPr>
              <a:t>:</a:t>
            </a:r>
            <a:r>
              <a:rPr lang="en-US" altLang="zh-CN" sz="2000" i="1" smtClean="0">
                <a:ea typeface="宋体" panose="02010600030101010101" pitchFamily="2" charset="-122"/>
              </a:rPr>
              <a:t>y = b0 + b0 x1 + b0 x2。</a:t>
            </a:r>
            <a:endParaRPr lang="en-US" altLang="zh-CN" sz="2400" i="1" smtClean="0">
              <a:ea typeface="宋体" panose="02010600030101010101" pitchFamily="2" charset="-122"/>
            </a:endParaRPr>
          </a:p>
          <a:p>
            <a:pPr lvl="1" eaLnBrk="1" hangingPunct="1">
              <a:lnSpc>
                <a:spcPct val="110000"/>
              </a:lnSpc>
            </a:pPr>
            <a:r>
              <a:rPr lang="en-US" altLang="zh-CN" sz="2400" smtClean="0">
                <a:ea typeface="宋体" panose="02010600030101010101" pitchFamily="2" charset="-122"/>
              </a:rPr>
              <a:t>许多非线性函数可以转换为上述函数。</a:t>
            </a:r>
          </a:p>
          <a:p>
            <a:pPr eaLnBrk="1" hangingPunct="1">
              <a:lnSpc>
                <a:spcPct val="110000"/>
              </a:lnSpc>
            </a:pPr>
            <a:r>
              <a:rPr lang="en-US" altLang="zh-CN" sz="2400" u="sng" smtClean="0">
                <a:ea typeface="宋体" panose="02010600030101010101" pitchFamily="2" charset="-122"/>
              </a:rPr>
              <a:t>对数线性模型</a:t>
            </a:r>
            <a:r>
              <a:rPr lang="en-US" altLang="zh-CN" sz="2000" smtClean="0">
                <a:ea typeface="宋体" panose="02010600030101010101" pitchFamily="2" charset="-122"/>
              </a:rPr>
              <a:t>:</a:t>
            </a:r>
          </a:p>
          <a:p>
            <a:pPr lvl="1" eaLnBrk="1" hangingPunct="1">
              <a:lnSpc>
                <a:spcPct val="110000"/>
              </a:lnSpc>
            </a:pPr>
            <a:r>
              <a:rPr lang="en-US" altLang="zh-CN" sz="2400" smtClean="0">
                <a:ea typeface="宋体" panose="02010600030101010101" pitchFamily="2" charset="-122"/>
              </a:rPr>
              <a:t>联合概率的多路表由低阶表的乘积近似。</a:t>
            </a:r>
          </a:p>
          <a:p>
            <a:pPr lvl="1" eaLnBrk="1" hangingPunct="1">
              <a:lnSpc>
                <a:spcPct val="110000"/>
              </a:lnSpc>
            </a:pPr>
            <a:r>
              <a:rPr lang="en-US" altLang="zh-CN" sz="2400" smtClean="0">
                <a:ea typeface="宋体" panose="02010600030101010101" pitchFamily="2" charset="-122"/>
              </a:rPr>
              <a:t>概率：</a:t>
            </a:r>
            <a:r>
              <a:rPr lang="en-US" altLang="zh-CN" sz="2400" i="1" smtClean="0">
                <a:ea typeface="宋体" panose="02010600030101010101" pitchFamily="2" charset="-122"/>
              </a:rPr>
              <a:t>p (a、b、c、d) =</a:t>
            </a:r>
            <a:r>
              <a:rPr lang="en-US" altLang="zh-CN" i="1" smtClean="0">
                <a:ea typeface="宋体" panose="02010600030101010101" pitchFamily="2" charset="-122"/>
                <a:sym typeface="Symbol" panose="05050102010706020507" pitchFamily="18" charset="2"/>
              </a:rPr>
              <a:t>·</a:t>
            </a:r>
            <a:r>
              <a:rPr lang="en-US" altLang="zh-CN" sz="2000" i="1" smtClean="0">
                <a:ea typeface="宋体" panose="02010600030101010101" pitchFamily="2" charset="-122"/>
                <a:sym typeface="Symbol" panose="05050102010706020507" pitchFamily="18" charset="2"/>
              </a:rPr>
              <a:t>Ab</a:t>
            </a:r>
            <a:r>
              <a:rPr lang="en-US" altLang="zh-CN" i="1" smtClean="0">
                <a:ea typeface="宋体" panose="02010600030101010101" pitchFamily="2" charset="-122"/>
                <a:sym typeface="Symbol" panose="05050102010706020507" pitchFamily="18" charset="2"/>
              </a:rPr>
              <a:t>最 "</a:t>
            </a:r>
            <a:r>
              <a:rPr lang="en-US" altLang="zh-CN" sz="2000" i="1" smtClean="0">
                <a:ea typeface="宋体" panose="02010600030101010101" pitchFamily="2" charset="-122"/>
                <a:sym typeface="Symbol" panose="05050102010706020507" pitchFamily="18" charset="2"/>
              </a:rPr>
              <a:t>交流</a:t>
            </a:r>
            <a:r>
              <a:rPr lang="en-US" altLang="zh-CN" i="1" smtClean="0">
                <a:ea typeface="宋体" panose="02010600030101010101" pitchFamily="2" charset="-122"/>
                <a:sym typeface="Symbol" panose="05050102010706020507" pitchFamily="18" charset="2"/>
              </a:rPr>
              <a:t></a:t>
            </a:r>
            <a:r>
              <a:rPr lang="en-US" altLang="zh-CN" sz="2000" i="1" smtClean="0">
                <a:ea typeface="宋体" panose="02010600030101010101" pitchFamily="2" charset="-122"/>
                <a:sym typeface="Symbol" panose="05050102010706020507" pitchFamily="18" charset="2"/>
              </a:rPr>
              <a:t>广告</a:t>
            </a:r>
            <a:r>
              <a:rPr lang="en-US" altLang="zh-CN" i="1" smtClean="0">
                <a:ea typeface="宋体" panose="02010600030101010101" pitchFamily="2" charset="-122"/>
                <a:sym typeface="Symbol" panose="05050102010706020507" pitchFamily="18" charset="2"/>
              </a:rPr>
              <a:t>让</a:t>
            </a:r>
            <a:r>
              <a:rPr lang="en-US" altLang="zh-CN" sz="2000" i="1" smtClean="0">
                <a:ea typeface="宋体" panose="02010600030101010101" pitchFamily="2" charset="-122"/>
                <a:sym typeface="Symbol" panose="05050102010706020507" pitchFamily="18" charset="2"/>
              </a:rPr>
              <a:t>Bcd</a:t>
            </a:r>
            <a:endParaRPr lang="en-US" altLang="zh-CN" sz="2000" i="1" smtClean="0">
              <a:ea typeface="宋体" panose="02010600030101010101" pitchFamily="2" charset="-122"/>
            </a:endParaRPr>
          </a:p>
        </p:txBody>
      </p:sp>
      <p:sp>
        <p:nvSpPr>
          <p:cNvPr id="67587" name="Rectangle 3"/>
          <p:cNvSpPr>
            <a:spLocks noGrp="1" noChangeArrowheads="1"/>
          </p:cNvSpPr>
          <p:nvPr>
            <p:ph type="title"/>
          </p:nvPr>
        </p:nvSpPr>
        <p:spPr>
          <a:xfrm>
            <a:off x="274638" y="228600"/>
            <a:ext cx="8462962" cy="838200"/>
          </a:xfrm>
          <a:noFill/>
        </p:spPr>
        <p:txBody>
          <a:bodyPr lIns="92075" tIns="46038" rIns="92075" bIns="46038" anchor="ctr"/>
          <a:lstStyle/>
          <a:p>
            <a:pPr eaLnBrk="1" hangingPunct="1"/>
            <a:r>
              <a:rPr lang="en-US" altLang="zh-CN" sz="2800" smtClean="0">
                <a:ea typeface="宋体" panose="02010600030101010101" pitchFamily="2" charset="-122"/>
              </a:rPr>
              <a:t>回归分析和对数线性模型</a:t>
            </a:r>
          </a:p>
        </p:txBody>
      </p:sp>
    </p:spTree>
  </p:cSld>
  <p:clrMapOvr>
    <a:masterClrMapping/>
  </p:clrMapOvr>
  <p:transition>
    <p:checker dir="vert"/>
  </p:transition>
</p:sld>
</file>

<file path=ppt/slides/slide33.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6725" y="203200"/>
            <a:ext cx="7391400" cy="838200"/>
          </a:xfrm>
        </p:spPr>
        <p:txBody>
          <a:bodyPr/>
          <a:lstStyle/>
          <a:p>
            <a:pPr eaLnBrk="1" hangingPunct="1"/>
            <a:r>
              <a:rPr lang="en-US" altLang="zh-CN" smtClean="0">
                <a:ea typeface="宋体" panose="02010600030101010101" pitchFamily="2" charset="-122"/>
              </a:rPr>
              <a:t>直方图</a:t>
            </a:r>
          </a:p>
        </p:txBody>
      </p:sp>
      <p:sp>
        <p:nvSpPr>
          <p:cNvPr id="69635" name="Rectangle 3"/>
          <p:cNvSpPr>
            <a:spLocks noChangeArrowheads="1"/>
          </p:cNvSpPr>
          <p:nvPr>
            <p:ph type="body" idx="1"/>
          </p:nvPr>
        </p:nvSpPr>
        <p:spPr>
          <a:xfrm>
            <a:off x="388938" y="1465263"/>
            <a:ext cx="3962400" cy="4705350"/>
          </a:xfrm>
        </p:spPr>
        <p:txBody>
          <a:bodyPr/>
          <a:lstStyle/>
          <a:p>
            <a:pPr eaLnBrk="1" hangingPunct="1">
              <a:lnSpc>
                <a:spcPct val="90000"/>
              </a:lnSpc>
            </a:pPr>
            <a:r>
              <a:rPr lang="en-US" altLang="zh-CN" sz="2400" smtClean="0">
                <a:ea typeface="宋体" panose="02010600030101010101" pitchFamily="2" charset="-122"/>
              </a:rPr>
              <a:t>一种流行的数据缩减技术</a:t>
            </a:r>
          </a:p>
          <a:p>
            <a:pPr eaLnBrk="1" hangingPunct="1">
              <a:lnSpc>
                <a:spcPct val="90000"/>
              </a:lnSpc>
            </a:pPr>
            <a:r>
              <a:rPr lang="en-US" altLang="zh-CN" sz="2400" smtClean="0">
                <a:ea typeface="宋体" panose="02010600030101010101" pitchFamily="2" charset="-122"/>
              </a:rPr>
              <a:t>将数据划分为存储桶, 并存储每个存储桶的平均值 (总和)</a:t>
            </a:r>
          </a:p>
          <a:p>
            <a:pPr eaLnBrk="1" hangingPunct="1">
              <a:lnSpc>
                <a:spcPct val="90000"/>
              </a:lnSpc>
            </a:pPr>
            <a:r>
              <a:rPr lang="en-US" altLang="zh-CN" sz="2400" smtClean="0">
                <a:ea typeface="宋体" panose="02010600030101010101" pitchFamily="2" charset="-122"/>
              </a:rPr>
              <a:t>可使用动态编程在一维中进行优化构建</a:t>
            </a:r>
            <a:endParaRPr lang="en-US" altLang="zh-CN" smtClean="0">
              <a:ea typeface="宋体" panose="02010600030101010101" pitchFamily="2" charset="-122"/>
            </a:endParaRPr>
          </a:p>
          <a:p>
            <a:pPr eaLnBrk="1" hangingPunct="1">
              <a:lnSpc>
                <a:spcPct val="90000"/>
              </a:lnSpc>
            </a:pPr>
            <a:r>
              <a:rPr lang="en-US" altLang="zh-CN" sz="2400" smtClean="0">
                <a:ea typeface="宋体" panose="02010600030101010101" pitchFamily="2" charset="-122"/>
              </a:rPr>
              <a:t>与量化问题相关。</a:t>
            </a:r>
          </a:p>
        </p:txBody>
      </p:sp>
      <p:graphicFrame>
        <p:nvGraphicFramePr>
          <p:cNvPr id="69636" name="Object 4"/>
          <p:cNvGraphicFramePr>
            <a:graphicFrameLocks/>
          </p:cNvGraphicFramePr>
          <p:nvPr/>
        </p:nvGraphicFramePr>
        <p:xfrm>
          <a:off x="3805238" y="1147763"/>
          <a:ext cx="6477000" cy="5410200"/>
        </p:xfrm>
        <a:graphic>
          <a:graphicData uri="http://schemas.openxmlformats.org/presentationml/2006/ole">
            <mc:AlternateContent xmlns:mc="http://schemas.openxmlformats.org/markup-compatibility/2006">
              <mc:Choice xmlns:v="urn:schemas-microsoft-com:vml" Requires="v">
                <p:oleObj spid="_x0000_s69637" name="Chart" r:id="rId4" imgW="7915776" imgH="3848588" progId="MSGraph.Chart.8">
                  <p:embed followColorScheme="full"/>
                </p:oleObj>
              </mc:Choice>
              <mc:Fallback>
                <p:oleObj name="Chart" r:id="rId4" imgW="7915776" imgH="3848588" progId="MSGraph.Chart.8">
                  <p:embed followColorScheme="full"/>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238" y="1147763"/>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dir="vert"/>
  </p:transition>
</p:sld>
</file>

<file path=ppt/slides/slide34.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p:cNvGraphicFramePr>
            <a:graphicFrameLocks noChangeAspect="1"/>
          </p:cNvGraphicFramePr>
          <p:nvPr/>
        </p:nvGraphicFramePr>
        <p:xfrm>
          <a:off x="0" y="333375"/>
          <a:ext cx="9144000" cy="6202363"/>
        </p:xfrm>
        <a:graphic>
          <a:graphicData uri="http://schemas.openxmlformats.org/presentationml/2006/ole">
            <mc:AlternateContent xmlns:mc="http://schemas.openxmlformats.org/markup-compatibility/2006">
              <mc:Choice xmlns:v="urn:schemas-microsoft-com:vml" Requires="v">
                <p:oleObj spid="_x0000_s71683" name="位图图像" r:id="rId4" imgW="6039693" imgH="4105848" progId="Paint.Picture">
                  <p:embed/>
                </p:oleObj>
              </mc:Choice>
              <mc:Fallback>
                <p:oleObj name="位图图像" r:id="rId4" imgW="6039693" imgH="410584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3375"/>
                        <a:ext cx="9144000" cy="620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2"/>
          <p:cNvGraphicFramePr>
            <a:graphicFrameLocks noChangeAspect="1"/>
          </p:cNvGraphicFramePr>
          <p:nvPr/>
        </p:nvGraphicFramePr>
        <p:xfrm>
          <a:off x="0" y="323850"/>
          <a:ext cx="9144000" cy="6211888"/>
        </p:xfrm>
        <a:graphic>
          <a:graphicData uri="http://schemas.openxmlformats.org/presentationml/2006/ole">
            <mc:AlternateContent xmlns:mc="http://schemas.openxmlformats.org/markup-compatibility/2006">
              <mc:Choice xmlns:v="urn:schemas-microsoft-com:vml" Requires="v">
                <p:oleObj spid="_x0000_s73731" name="位图图像" r:id="rId4" imgW="7163800" imgH="4505954" progId="Paint.Picture">
                  <p:embed/>
                </p:oleObj>
              </mc:Choice>
              <mc:Fallback>
                <p:oleObj name="位图图像" r:id="rId4" imgW="7163800" imgH="4505954"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3850"/>
                        <a:ext cx="9144000" cy="621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46088" y="230188"/>
            <a:ext cx="3744912" cy="838200"/>
          </a:xfrm>
        </p:spPr>
        <p:txBody>
          <a:bodyPr/>
          <a:lstStyle/>
          <a:p>
            <a:pPr eaLnBrk="1" hangingPunct="1"/>
            <a:r>
              <a:rPr lang="en-US" altLang="zh-CN" smtClean="0">
                <a:ea typeface="宋体" panose="02010600030101010101" pitchFamily="2" charset="-122"/>
              </a:rPr>
              <a:t>聚 类</a:t>
            </a:r>
          </a:p>
        </p:txBody>
      </p:sp>
      <p:sp>
        <p:nvSpPr>
          <p:cNvPr id="75779" name="Rectangle 3"/>
          <p:cNvSpPr>
            <a:spLocks noChangeArrowheads="1"/>
          </p:cNvSpPr>
          <p:nvPr>
            <p:ph type="body" idx="1"/>
          </p:nvPr>
        </p:nvSpPr>
        <p:spPr>
          <a:xfrm>
            <a:off x="536575" y="1397000"/>
            <a:ext cx="8153400" cy="4705350"/>
          </a:xfrm>
        </p:spPr>
        <p:txBody>
          <a:bodyPr/>
          <a:lstStyle/>
          <a:p>
            <a:pPr eaLnBrk="1" hangingPunct="1">
              <a:lnSpc>
                <a:spcPct val="130000"/>
              </a:lnSpc>
            </a:pPr>
            <a:r>
              <a:rPr lang="en-US" altLang="zh-CN" sz="2400" smtClean="0">
                <a:ea typeface="宋体" panose="02010600030101010101" pitchFamily="2" charset="-122"/>
              </a:rPr>
              <a:t>将数据集划分为群集, 并且只能存储群集表示形式</a:t>
            </a:r>
          </a:p>
          <a:p>
            <a:pPr eaLnBrk="1" hangingPunct="1">
              <a:lnSpc>
                <a:spcPct val="130000"/>
              </a:lnSpc>
            </a:pPr>
            <a:r>
              <a:rPr lang="en-US" altLang="zh-CN" sz="2400" smtClean="0">
                <a:ea typeface="宋体" panose="02010600030101010101" pitchFamily="2" charset="-122"/>
              </a:rPr>
              <a:t>如果数据是聚集的, 但如果数据是聚集的, 则不会是非常有效的。</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抹黑</a:t>
            </a:r>
            <a:r>
              <a:rPr lang="en-US" altLang="zh-CN" sz="2400" smtClean="0">
                <a:latin typeface="Tahoma" panose="020B0604030504040204" pitchFamily="34" charset="0"/>
                <a:ea typeface="宋体" panose="02010600030101010101" pitchFamily="2" charset="-122"/>
              </a:rPr>
              <a:t>"</a:t>
            </a:r>
            <a:endParaRPr lang="en-US" altLang="zh-CN" sz="2400" smtClean="0">
              <a:ea typeface="宋体" panose="02010600030101010101" pitchFamily="2" charset="-122"/>
            </a:endParaRPr>
          </a:p>
          <a:p>
            <a:pPr eaLnBrk="1" hangingPunct="1">
              <a:lnSpc>
                <a:spcPct val="130000"/>
              </a:lnSpc>
            </a:pPr>
            <a:r>
              <a:rPr lang="en-US" altLang="zh-CN" sz="2400" smtClean="0">
                <a:ea typeface="宋体" panose="02010600030101010101" pitchFamily="2" charset="-122"/>
              </a:rPr>
              <a:t>可以具有分层聚类, 并存储在多维索引树结构中</a:t>
            </a:r>
          </a:p>
          <a:p>
            <a:pPr eaLnBrk="1" hangingPunct="1">
              <a:lnSpc>
                <a:spcPct val="130000"/>
              </a:lnSpc>
            </a:pPr>
            <a:r>
              <a:rPr lang="en-US" altLang="zh-CN" sz="2400" smtClean="0">
                <a:ea typeface="宋体" panose="02010600030101010101" pitchFamily="2" charset="-122"/>
              </a:rPr>
              <a:t>聚类定义和聚类算法有许多选择, 如第8章进一步详细介绍</a:t>
            </a:r>
            <a:endParaRPr lang="en-US" altLang="zh-CN" sz="2400" smtClean="0">
              <a:ea typeface="宋体" panose="02010600030101010101" pitchFamily="2" charset="-122"/>
              <a:sym typeface="Symbol" panose="05050102010706020507" pitchFamily="18" charset="2"/>
            </a:endParaRPr>
          </a:p>
        </p:txBody>
      </p:sp>
    </p:spTree>
  </p:cSld>
  <p:clrMapOvr>
    <a:masterClrMapping/>
  </p:clrMapOvr>
  <p:transition>
    <p:checke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8163" y="196850"/>
            <a:ext cx="7467600" cy="838200"/>
          </a:xfrm>
        </p:spPr>
        <p:txBody>
          <a:bodyPr/>
          <a:lstStyle/>
          <a:p>
            <a:pPr eaLnBrk="1" hangingPunct="1"/>
            <a:r>
              <a:rPr lang="en-US" altLang="zh-CN" smtClean="0">
                <a:ea typeface="宋体" panose="02010600030101010101" pitchFamily="2" charset="-122"/>
              </a:rPr>
              <a:t>采样</a:t>
            </a:r>
          </a:p>
        </p:txBody>
      </p:sp>
      <p:sp>
        <p:nvSpPr>
          <p:cNvPr id="77827" name="Rectangle 3"/>
          <p:cNvSpPr>
            <a:spLocks noChangeArrowheads="1"/>
          </p:cNvSpPr>
          <p:nvPr>
            <p:ph type="body" idx="1"/>
          </p:nvPr>
        </p:nvSpPr>
        <p:spPr>
          <a:xfrm>
            <a:off x="428625" y="1401763"/>
            <a:ext cx="8382000" cy="4705350"/>
          </a:xfrm>
        </p:spPr>
        <p:txBody>
          <a:bodyPr/>
          <a:lstStyle/>
          <a:p>
            <a:pPr eaLnBrk="1" hangingPunct="1">
              <a:lnSpc>
                <a:spcPct val="110000"/>
              </a:lnSpc>
            </a:pPr>
            <a:r>
              <a:rPr lang="en-US" altLang="zh-CN" sz="2400" smtClean="0">
                <a:ea typeface="宋体" panose="02010600030101010101" pitchFamily="2" charset="-122"/>
              </a:rPr>
              <a:t>允许挖掘算法在复杂程度上运行, 这种复杂性可能与数据的大小呈亚线性关系</a:t>
            </a:r>
          </a:p>
          <a:p>
            <a:pPr eaLnBrk="1" hangingPunct="1">
              <a:lnSpc>
                <a:spcPct val="110000"/>
              </a:lnSpc>
            </a:pPr>
            <a:r>
              <a:rPr lang="en-US" altLang="zh-CN" sz="2400" smtClean="0">
                <a:ea typeface="宋体" panose="02010600030101010101" pitchFamily="2" charset="-122"/>
              </a:rPr>
              <a:t>选择一个</a:t>
            </a:r>
            <a:r>
              <a:rPr lang="en-US" altLang="zh-CN" sz="2400" smtClean="0">
                <a:solidFill>
                  <a:schemeClr val="hlink"/>
                </a:solidFill>
                <a:ea typeface="宋体" panose="02010600030101010101" pitchFamily="2" charset="-122"/>
              </a:rPr>
              <a:t>代表</a:t>
            </a:r>
            <a:r>
              <a:rPr lang="en-US" altLang="zh-CN" sz="2400" smtClean="0">
                <a:ea typeface="宋体" panose="02010600030101010101" pitchFamily="2" charset="-122"/>
              </a:rPr>
              <a:t>数据的子集</a:t>
            </a:r>
          </a:p>
          <a:p>
            <a:pPr lvl="1" eaLnBrk="1" hangingPunct="1">
              <a:lnSpc>
                <a:spcPct val="110000"/>
              </a:lnSpc>
            </a:pPr>
            <a:r>
              <a:rPr lang="en-US" altLang="zh-CN" sz="2400" smtClean="0">
                <a:ea typeface="宋体" panose="02010600030101010101" pitchFamily="2" charset="-122"/>
              </a:rPr>
              <a:t>简单的随机抽样在出现倾斜的情况下可能性能非常差</a:t>
            </a:r>
          </a:p>
          <a:p>
            <a:pPr eaLnBrk="1" hangingPunct="1">
              <a:lnSpc>
                <a:spcPct val="110000"/>
              </a:lnSpc>
            </a:pPr>
            <a:r>
              <a:rPr lang="en-US" altLang="zh-CN" sz="2400" smtClean="0">
                <a:ea typeface="宋体" panose="02010600030101010101" pitchFamily="2" charset="-122"/>
              </a:rPr>
              <a:t>开发自适应采样方法</a:t>
            </a:r>
          </a:p>
          <a:p>
            <a:pPr lvl="1" eaLnBrk="1" hangingPunct="1">
              <a:lnSpc>
                <a:spcPct val="110000"/>
              </a:lnSpc>
            </a:pPr>
            <a:r>
              <a:rPr lang="en-US" altLang="zh-CN" sz="2400" smtClean="0">
                <a:ea typeface="宋体" panose="02010600030101010101" pitchFamily="2" charset="-122"/>
              </a:rPr>
              <a:t>分层采样:</a:t>
            </a:r>
          </a:p>
          <a:p>
            <a:pPr lvl="2" eaLnBrk="1" hangingPunct="1">
              <a:lnSpc>
                <a:spcPct val="110000"/>
              </a:lnSpc>
            </a:pPr>
            <a:r>
              <a:rPr lang="en-US" altLang="zh-CN" smtClean="0">
                <a:ea typeface="宋体" panose="02010600030101010101" pitchFamily="2" charset="-122"/>
              </a:rPr>
              <a:t>近似于整个数据库中每个类 (或感兴趣的亚群) 的百分比</a:t>
            </a:r>
          </a:p>
          <a:p>
            <a:pPr lvl="2" eaLnBrk="1" hangingPunct="1">
              <a:lnSpc>
                <a:spcPct val="110000"/>
              </a:lnSpc>
            </a:pPr>
            <a:r>
              <a:rPr lang="en-US" altLang="zh-CN" smtClean="0">
                <a:ea typeface="宋体" panose="02010600030101010101" pitchFamily="2" charset="-122"/>
              </a:rPr>
              <a:t>与倾斜的数据一起使用</a:t>
            </a:r>
          </a:p>
          <a:p>
            <a:pPr eaLnBrk="1" hangingPunct="1">
              <a:lnSpc>
                <a:spcPct val="110000"/>
              </a:lnSpc>
            </a:pPr>
            <a:endParaRPr lang="en-US" altLang="zh-CN" smtClean="0">
              <a:ea typeface="宋体" panose="02010600030101010101" pitchFamily="2" charset="-122"/>
            </a:endParaRPr>
          </a:p>
        </p:txBody>
      </p:sp>
    </p:spTree>
  </p:cSld>
  <p:clrMapOvr>
    <a:masterClrMapping/>
  </p:clrMapOvr>
  <p:transition>
    <p:checker dir="vert"/>
  </p:transition>
</p:sld>
</file>

<file path=ppt/slides/slide3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517525" y="366713"/>
            <a:ext cx="249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3600">
                <a:solidFill>
                  <a:srgbClr val="000066"/>
                </a:solidFill>
                <a:ea typeface="宋体" panose="02010600030101010101" pitchFamily="2" charset="-122"/>
              </a:rPr>
              <a:t>采样</a:t>
            </a:r>
          </a:p>
        </p:txBody>
      </p:sp>
      <p:sp>
        <p:nvSpPr>
          <p:cNvPr id="79875" name="Text Box 3"/>
          <p:cNvSpPr txBox="1">
            <a:spLocks noChangeArrowheads="1"/>
          </p:cNvSpPr>
          <p:nvPr/>
        </p:nvSpPr>
        <p:spPr bwMode="auto">
          <a:xfrm rot="-1013563">
            <a:off x="3733800" y="2819400"/>
            <a:ext cx="2205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ssswor</a:t>
            </a:r>
          </a:p>
          <a:p>
            <a:pPr>
              <a:spcBef>
                <a:spcPct val="0"/>
              </a:spcBef>
              <a:buFontTx/>
              <a:buNone/>
            </a:pPr>
            <a:r>
              <a:rPr lang="en-US" altLang="zh-CN" sz="2400">
                <a:latin typeface="Times New Roman" panose="02020603050405020304" pitchFamily="18" charset="0"/>
                <a:ea typeface="宋体" panose="02010600030101010101" pitchFamily="2" charset="-122"/>
              </a:rPr>
              <a:t>(简单的随机</a:t>
            </a:r>
          </a:p>
          <a:p>
            <a:pPr>
              <a:spcBef>
                <a:spcPct val="0"/>
              </a:spcBef>
              <a:buFontTx/>
              <a:buNone/>
            </a:pPr>
            <a:r>
              <a:rPr lang="en-US" altLang="zh-CN" sz="2400">
                <a:latin typeface="Times New Roman" panose="02020603050405020304" pitchFamily="18" charset="0"/>
                <a:ea typeface="宋体" panose="02010600030101010101" pitchFamily="2" charset="-122"/>
              </a:rPr>
              <a:t>样品没有</a:t>
            </a:r>
          </a:p>
          <a:p>
            <a:pPr>
              <a:spcBef>
                <a:spcPct val="0"/>
              </a:spcBef>
              <a:buFontTx/>
              <a:buNone/>
            </a:pPr>
            <a:r>
              <a:rPr lang="en-US" altLang="zh-CN" sz="2400">
                <a:latin typeface="Times New Roman" panose="02020603050405020304" pitchFamily="18" charset="0"/>
                <a:ea typeface="宋体" panose="02010600030101010101" pitchFamily="2" charset="-122"/>
              </a:rPr>
              <a:t>更换)</a:t>
            </a:r>
          </a:p>
        </p:txBody>
      </p:sp>
      <p:grpSp>
        <p:nvGrpSpPr>
          <p:cNvPr id="79876" name="Group 4"/>
          <p:cNvGrpSpPr>
            <a:grpSpLocks/>
          </p:cNvGrpSpPr>
          <p:nvPr/>
        </p:nvGrpSpPr>
        <p:grpSpPr bwMode="auto">
          <a:xfrm>
            <a:off x="5695950" y="1771650"/>
            <a:ext cx="2438400" cy="1676400"/>
            <a:chOff x="3588" y="1116"/>
            <a:chExt cx="1536" cy="1056"/>
          </a:xfrm>
        </p:grpSpPr>
        <p:sp>
          <p:nvSpPr>
            <p:cNvPr id="79896"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97"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98"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99"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grpSp>
      <p:sp>
        <p:nvSpPr>
          <p:cNvPr id="79877" name="Text Box 9"/>
          <p:cNvSpPr txBox="1">
            <a:spLocks noChangeArrowheads="1"/>
          </p:cNvSpPr>
          <p:nvPr/>
        </p:nvSpPr>
        <p:spPr bwMode="auto">
          <a:xfrm rot="848056">
            <a:off x="3962400"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ssswr</a:t>
            </a:r>
          </a:p>
        </p:txBody>
      </p:sp>
      <p:grpSp>
        <p:nvGrpSpPr>
          <p:cNvPr id="79878" name="Group 10"/>
          <p:cNvGrpSpPr>
            <a:grpSpLocks/>
          </p:cNvGrpSpPr>
          <p:nvPr/>
        </p:nvGrpSpPr>
        <p:grpSpPr bwMode="auto">
          <a:xfrm>
            <a:off x="5772150" y="4457700"/>
            <a:ext cx="2438400" cy="1676400"/>
            <a:chOff x="3636" y="2808"/>
            <a:chExt cx="1536" cy="1056"/>
          </a:xfrm>
        </p:grpSpPr>
        <p:sp>
          <p:nvSpPr>
            <p:cNvPr id="79892"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93"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94"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95"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grpSp>
      <p:sp>
        <p:nvSpPr>
          <p:cNvPr id="79879" name="AutoShape 16"/>
          <p:cNvSpPr>
            <a:spLocks noChangeArrowheads="1"/>
          </p:cNvSpPr>
          <p:nvPr/>
        </p:nvSpPr>
        <p:spPr bwMode="auto">
          <a:xfrm>
            <a:off x="876300" y="1905000"/>
            <a:ext cx="2724150" cy="4152900"/>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0" name="Oval 17"/>
          <p:cNvSpPr>
            <a:spLocks noChangeArrowheads="1"/>
          </p:cNvSpPr>
          <p:nvPr/>
        </p:nvSpPr>
        <p:spPr bwMode="auto">
          <a:xfrm>
            <a:off x="1047750" y="5162550"/>
            <a:ext cx="819150" cy="628650"/>
          </a:xfrm>
          <a:prstGeom prst="ellipse">
            <a:avLst/>
          </a:prstGeom>
          <a:solidFill>
            <a:srgbClr val="FAE2F6"/>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1" name="Oval 18"/>
          <p:cNvSpPr>
            <a:spLocks noChangeArrowheads="1"/>
          </p:cNvSpPr>
          <p:nvPr/>
        </p:nvSpPr>
        <p:spPr bwMode="auto">
          <a:xfrm>
            <a:off x="1028700" y="4495800"/>
            <a:ext cx="857250" cy="571500"/>
          </a:xfrm>
          <a:prstGeom prst="ellipse">
            <a:avLst/>
          </a:prstGeom>
          <a:solidFill>
            <a:srgbClr val="006666"/>
          </a:solidFill>
          <a:ln w="9525">
            <a:solidFill>
              <a:schemeClr val="accent2"/>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2" name="Oval 19"/>
          <p:cNvSpPr>
            <a:spLocks noChangeArrowheads="1"/>
          </p:cNvSpPr>
          <p:nvPr/>
        </p:nvSpPr>
        <p:spPr bwMode="auto">
          <a:xfrm>
            <a:off x="1943100" y="5372100"/>
            <a:ext cx="895350" cy="628650"/>
          </a:xfrm>
          <a:prstGeom prst="ellipse">
            <a:avLst/>
          </a:prstGeom>
          <a:solidFill>
            <a:srgbClr val="FFCC00"/>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3" name="Oval 20"/>
          <p:cNvSpPr>
            <a:spLocks noChangeArrowheads="1"/>
          </p:cNvSpPr>
          <p:nvPr/>
        </p:nvSpPr>
        <p:spPr bwMode="auto">
          <a:xfrm>
            <a:off x="2781300" y="5010150"/>
            <a:ext cx="781050" cy="628650"/>
          </a:xfrm>
          <a:prstGeom prst="ellipse">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4" name="Oval 21"/>
          <p:cNvSpPr>
            <a:spLocks noChangeArrowheads="1"/>
          </p:cNvSpPr>
          <p:nvPr/>
        </p:nvSpPr>
        <p:spPr bwMode="auto">
          <a:xfrm>
            <a:off x="1943100" y="4762500"/>
            <a:ext cx="742950" cy="590550"/>
          </a:xfrm>
          <a:prstGeom prst="ellipse">
            <a:avLst/>
          </a:prstGeom>
          <a:solidFill>
            <a:srgbClr val="CCFF99"/>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5" name="Oval 22"/>
          <p:cNvSpPr>
            <a:spLocks noChangeArrowheads="1"/>
          </p:cNvSpPr>
          <p:nvPr/>
        </p:nvSpPr>
        <p:spPr bwMode="auto">
          <a:xfrm>
            <a:off x="2647950" y="4324350"/>
            <a:ext cx="857250" cy="571500"/>
          </a:xfrm>
          <a:prstGeom prst="ellipse">
            <a:avLst/>
          </a:prstGeom>
          <a:solidFill>
            <a:schemeClr val="hlink"/>
          </a:solidFill>
          <a:ln w="9525">
            <a:solidFill>
              <a:schemeClr val="hlink"/>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6" name="Oval 23"/>
          <p:cNvSpPr>
            <a:spLocks noChangeArrowheads="1"/>
          </p:cNvSpPr>
          <p:nvPr/>
        </p:nvSpPr>
        <p:spPr bwMode="auto">
          <a:xfrm>
            <a:off x="1714500" y="4095750"/>
            <a:ext cx="857250" cy="571500"/>
          </a:xfrm>
          <a:prstGeom prst="ellipse">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7" name="Oval 24"/>
          <p:cNvSpPr>
            <a:spLocks noChangeArrowheads="1"/>
          </p:cNvSpPr>
          <p:nvPr/>
        </p:nvSpPr>
        <p:spPr bwMode="auto">
          <a:xfrm>
            <a:off x="876300" y="3924300"/>
            <a:ext cx="857250" cy="571500"/>
          </a:xfrm>
          <a:prstGeom prst="ellipse">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8" name="Oval 25"/>
          <p:cNvSpPr>
            <a:spLocks noChangeArrowheads="1"/>
          </p:cNvSpPr>
          <p:nvPr/>
        </p:nvSpPr>
        <p:spPr bwMode="auto">
          <a:xfrm>
            <a:off x="2552700" y="3714750"/>
            <a:ext cx="857250" cy="571500"/>
          </a:xfrm>
          <a:prstGeom prst="ellipse">
            <a:avLst/>
          </a:prstGeom>
          <a:solidFill>
            <a:srgbClr val="423E78"/>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79889" name="Text Box 26"/>
          <p:cNvSpPr txBox="1">
            <a:spLocks noChangeArrowheads="1"/>
          </p:cNvSpPr>
          <p:nvPr/>
        </p:nvSpPr>
        <p:spPr bwMode="auto">
          <a:xfrm>
            <a:off x="1527175" y="6003925"/>
            <a:ext cx="139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原始数据</a:t>
            </a:r>
          </a:p>
        </p:txBody>
      </p:sp>
      <p:sp>
        <p:nvSpPr>
          <p:cNvPr id="79890"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1"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checker dir="vert"/>
  </p:transition>
</p:sld>
</file>

<file path=ppt/slides/slide3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采样</a:t>
            </a:r>
          </a:p>
        </p:txBody>
      </p:sp>
      <p:grpSp>
        <p:nvGrpSpPr>
          <p:cNvPr id="81923" name="Group 3"/>
          <p:cNvGrpSpPr>
            <a:grpSpLocks/>
          </p:cNvGrpSpPr>
          <p:nvPr/>
        </p:nvGrpSpPr>
        <p:grpSpPr bwMode="auto">
          <a:xfrm>
            <a:off x="520700" y="2698750"/>
            <a:ext cx="3751263" cy="3348038"/>
            <a:chOff x="274" y="1418"/>
            <a:chExt cx="2363" cy="2109"/>
          </a:xfrm>
        </p:grpSpPr>
        <p:sp>
          <p:nvSpPr>
            <p:cNvPr id="81944"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45"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46"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47"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48"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49"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0"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1"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2"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3" name="Freeform 13"/>
            <p:cNvSpPr>
              <a:spLocks/>
            </p:cNvSpPr>
            <p:nvPr/>
          </p:nvSpPr>
          <p:spPr bwMode="auto">
            <a:xfrm>
              <a:off x="1376" y="1763"/>
              <a:ext cx="686" cy="877"/>
            </a:xfrm>
            <a:custGeom>
              <a:avLst/>
              <a:gdLst>
                <a:gd name="T0" fmla="*/ 98 w 1101"/>
                <a:gd name="T1" fmla="*/ 105 h 1077"/>
                <a:gd name="T2" fmla="*/ 101 w 1101"/>
                <a:gd name="T3" fmla="*/ 173 h 1077"/>
                <a:gd name="T4" fmla="*/ 95 w 1101"/>
                <a:gd name="T5" fmla="*/ 333 h 1077"/>
                <a:gd name="T6" fmla="*/ 89 w 1101"/>
                <a:gd name="T7" fmla="*/ 373 h 1077"/>
                <a:gd name="T8" fmla="*/ 80 w 1101"/>
                <a:gd name="T9" fmla="*/ 385 h 1077"/>
                <a:gd name="T10" fmla="*/ 56 w 1101"/>
                <a:gd name="T11" fmla="*/ 373 h 1077"/>
                <a:gd name="T12" fmla="*/ 46 w 1101"/>
                <a:gd name="T13" fmla="*/ 356 h 1077"/>
                <a:gd name="T14" fmla="*/ 43 w 1101"/>
                <a:gd name="T15" fmla="*/ 353 h 1077"/>
                <a:gd name="T16" fmla="*/ 31 w 1101"/>
                <a:gd name="T17" fmla="*/ 314 h 1077"/>
                <a:gd name="T18" fmla="*/ 22 w 1101"/>
                <a:gd name="T19" fmla="*/ 287 h 1077"/>
                <a:gd name="T20" fmla="*/ 10 w 1101"/>
                <a:gd name="T21" fmla="*/ 245 h 1077"/>
                <a:gd name="T22" fmla="*/ 1 w 1101"/>
                <a:gd name="T23" fmla="*/ 161 h 1077"/>
                <a:gd name="T24" fmla="*/ 1 w 1101"/>
                <a:gd name="T25" fmla="*/ 46 h 1077"/>
                <a:gd name="T26" fmla="*/ 17 w 1101"/>
                <a:gd name="T27" fmla="*/ 7 h 1077"/>
                <a:gd name="T28" fmla="*/ 21 w 1101"/>
                <a:gd name="T29" fmla="*/ 5 h 1077"/>
                <a:gd name="T30" fmla="*/ 40 w 1101"/>
                <a:gd name="T31" fmla="*/ 11 h 1077"/>
                <a:gd name="T32" fmla="*/ 54 w 1101"/>
                <a:gd name="T33" fmla="*/ 37 h 1077"/>
                <a:gd name="T34" fmla="*/ 65 w 1101"/>
                <a:gd name="T35" fmla="*/ 63 h 1077"/>
                <a:gd name="T36" fmla="*/ 72 w 1101"/>
                <a:gd name="T37" fmla="*/ 72 h 1077"/>
                <a:gd name="T38" fmla="*/ 98 w 1101"/>
                <a:gd name="T39" fmla="*/ 105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54"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5"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6"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7"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8"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59"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0"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1"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2"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3" name="Freeform 23"/>
            <p:cNvSpPr>
              <a:spLocks/>
            </p:cNvSpPr>
            <p:nvPr/>
          </p:nvSpPr>
          <p:spPr bwMode="auto">
            <a:xfrm>
              <a:off x="1061" y="2373"/>
              <a:ext cx="573" cy="785"/>
            </a:xfrm>
            <a:custGeom>
              <a:avLst/>
              <a:gdLst>
                <a:gd name="T0" fmla="*/ 22 w 918"/>
                <a:gd name="T1" fmla="*/ 291 h 965"/>
                <a:gd name="T2" fmla="*/ 18 w 918"/>
                <a:gd name="T3" fmla="*/ 278 h 965"/>
                <a:gd name="T4" fmla="*/ 11 w 918"/>
                <a:gd name="T5" fmla="*/ 263 h 965"/>
                <a:gd name="T6" fmla="*/ 7 w 918"/>
                <a:gd name="T7" fmla="*/ 250 h 965"/>
                <a:gd name="T8" fmla="*/ 4 w 918"/>
                <a:gd name="T9" fmla="*/ 230 h 965"/>
                <a:gd name="T10" fmla="*/ 0 w 918"/>
                <a:gd name="T11" fmla="*/ 165 h 965"/>
                <a:gd name="T12" fmla="*/ 1 w 918"/>
                <a:gd name="T13" fmla="*/ 72 h 965"/>
                <a:gd name="T14" fmla="*/ 7 w 918"/>
                <a:gd name="T15" fmla="*/ 48 h 965"/>
                <a:gd name="T16" fmla="*/ 27 w 918"/>
                <a:gd name="T17" fmla="*/ 0 h 965"/>
                <a:gd name="T18" fmla="*/ 37 w 918"/>
                <a:gd name="T19" fmla="*/ 7 h 965"/>
                <a:gd name="T20" fmla="*/ 46 w 918"/>
                <a:gd name="T21" fmla="*/ 20 h 965"/>
                <a:gd name="T22" fmla="*/ 66 w 918"/>
                <a:gd name="T23" fmla="*/ 59 h 965"/>
                <a:gd name="T24" fmla="*/ 68 w 918"/>
                <a:gd name="T25" fmla="*/ 77 h 965"/>
                <a:gd name="T26" fmla="*/ 71 w 918"/>
                <a:gd name="T27" fmla="*/ 88 h 965"/>
                <a:gd name="T28" fmla="*/ 77 w 918"/>
                <a:gd name="T29" fmla="*/ 123 h 965"/>
                <a:gd name="T30" fmla="*/ 80 w 918"/>
                <a:gd name="T31" fmla="*/ 151 h 965"/>
                <a:gd name="T32" fmla="*/ 82 w 918"/>
                <a:gd name="T33" fmla="*/ 184 h 965"/>
                <a:gd name="T34" fmla="*/ 84 w 918"/>
                <a:gd name="T35" fmla="*/ 217 h 965"/>
                <a:gd name="T36" fmla="*/ 87 w 918"/>
                <a:gd name="T37" fmla="*/ 275 h 965"/>
                <a:gd name="T38" fmla="*/ 78 w 918"/>
                <a:gd name="T39" fmla="*/ 330 h 965"/>
                <a:gd name="T40" fmla="*/ 72 w 918"/>
                <a:gd name="T41" fmla="*/ 337 h 965"/>
                <a:gd name="T42" fmla="*/ 68 w 918"/>
                <a:gd name="T43" fmla="*/ 340 h 965"/>
                <a:gd name="T44" fmla="*/ 34 w 918"/>
                <a:gd name="T45" fmla="*/ 334 h 965"/>
                <a:gd name="T46" fmla="*/ 23 w 918"/>
                <a:gd name="T47" fmla="*/ 307 h 965"/>
                <a:gd name="T48" fmla="*/ 22 w 918"/>
                <a:gd name="T49" fmla="*/ 291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1964" name="Group 24"/>
            <p:cNvGrpSpPr>
              <a:grpSpLocks/>
            </p:cNvGrpSpPr>
            <p:nvPr/>
          </p:nvGrpSpPr>
          <p:grpSpPr bwMode="auto">
            <a:xfrm>
              <a:off x="551" y="1796"/>
              <a:ext cx="542" cy="954"/>
              <a:chOff x="551" y="1796"/>
              <a:chExt cx="542" cy="954"/>
            </a:xfrm>
          </p:grpSpPr>
          <p:sp>
            <p:nvSpPr>
              <p:cNvPr id="81965"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6"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7"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8"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69"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70"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71"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72"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73"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74"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75" name="Freeform 35"/>
              <p:cNvSpPr>
                <a:spLocks/>
              </p:cNvSpPr>
              <p:nvPr/>
            </p:nvSpPr>
            <p:spPr bwMode="auto">
              <a:xfrm>
                <a:off x="551" y="1796"/>
                <a:ext cx="542" cy="954"/>
              </a:xfrm>
              <a:custGeom>
                <a:avLst/>
                <a:gdLst>
                  <a:gd name="T0" fmla="*/ 71 w 869"/>
                  <a:gd name="T1" fmla="*/ 281 h 1173"/>
                  <a:gd name="T2" fmla="*/ 66 w 869"/>
                  <a:gd name="T3" fmla="*/ 336 h 1173"/>
                  <a:gd name="T4" fmla="*/ 62 w 869"/>
                  <a:gd name="T5" fmla="*/ 385 h 1173"/>
                  <a:gd name="T6" fmla="*/ 60 w 869"/>
                  <a:gd name="T7" fmla="*/ 404 h 1173"/>
                  <a:gd name="T8" fmla="*/ 59 w 869"/>
                  <a:gd name="T9" fmla="*/ 411 h 1173"/>
                  <a:gd name="T10" fmla="*/ 53 w 869"/>
                  <a:gd name="T11" fmla="*/ 417 h 1173"/>
                  <a:gd name="T12" fmla="*/ 27 w 869"/>
                  <a:gd name="T13" fmla="*/ 407 h 1173"/>
                  <a:gd name="T14" fmla="*/ 12 w 869"/>
                  <a:gd name="T15" fmla="*/ 381 h 1173"/>
                  <a:gd name="T16" fmla="*/ 4 w 869"/>
                  <a:gd name="T17" fmla="*/ 359 h 1173"/>
                  <a:gd name="T18" fmla="*/ 0 w 869"/>
                  <a:gd name="T19" fmla="*/ 340 h 1173"/>
                  <a:gd name="T20" fmla="*/ 7 w 869"/>
                  <a:gd name="T21" fmla="*/ 178 h 1173"/>
                  <a:gd name="T22" fmla="*/ 10 w 869"/>
                  <a:gd name="T23" fmla="*/ 84 h 1173"/>
                  <a:gd name="T24" fmla="*/ 14 w 869"/>
                  <a:gd name="T25" fmla="*/ 59 h 1173"/>
                  <a:gd name="T26" fmla="*/ 19 w 869"/>
                  <a:gd name="T27" fmla="*/ 48 h 1173"/>
                  <a:gd name="T28" fmla="*/ 29 w 869"/>
                  <a:gd name="T29" fmla="*/ 26 h 1173"/>
                  <a:gd name="T30" fmla="*/ 34 w 869"/>
                  <a:gd name="T31" fmla="*/ 16 h 1173"/>
                  <a:gd name="T32" fmla="*/ 41 w 869"/>
                  <a:gd name="T33" fmla="*/ 0 h 1173"/>
                  <a:gd name="T34" fmla="*/ 67 w 869"/>
                  <a:gd name="T35" fmla="*/ 29 h 1173"/>
                  <a:gd name="T36" fmla="*/ 76 w 869"/>
                  <a:gd name="T37" fmla="*/ 72 h 1173"/>
                  <a:gd name="T38" fmla="*/ 80 w 869"/>
                  <a:gd name="T39" fmla="*/ 90 h 1173"/>
                  <a:gd name="T40" fmla="*/ 82 w 869"/>
                  <a:gd name="T41" fmla="*/ 110 h 1173"/>
                  <a:gd name="T42" fmla="*/ 74 w 869"/>
                  <a:gd name="T43" fmla="*/ 252 h 1173"/>
                  <a:gd name="T44" fmla="*/ 71 w 869"/>
                  <a:gd name="T45" fmla="*/ 28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81924"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grpSp>
        <p:nvGrpSpPr>
          <p:cNvPr id="81925" name="Group 37"/>
          <p:cNvGrpSpPr>
            <a:grpSpLocks/>
          </p:cNvGrpSpPr>
          <p:nvPr/>
        </p:nvGrpSpPr>
        <p:grpSpPr bwMode="auto">
          <a:xfrm>
            <a:off x="5241925" y="3225800"/>
            <a:ext cx="2398713" cy="2214563"/>
            <a:chOff x="3302" y="2032"/>
            <a:chExt cx="1511" cy="1395"/>
          </a:xfrm>
        </p:grpSpPr>
        <p:sp>
          <p:nvSpPr>
            <p:cNvPr id="81928"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29"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0"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1"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2"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3"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4"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5"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6"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7"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8"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39"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40"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sz="2400">
                <a:latin typeface="Times New Roman" panose="02020603050405020304" pitchFamily="18" charset="0"/>
                <a:ea typeface="宋体" panose="02010600030101010101" pitchFamily="2" charset="-122"/>
              </a:endParaRPr>
            </a:p>
          </p:txBody>
        </p:sp>
        <p:sp>
          <p:nvSpPr>
            <p:cNvPr id="81941" name="Freeform 51"/>
            <p:cNvSpPr>
              <a:spLocks/>
            </p:cNvSpPr>
            <p:nvPr/>
          </p:nvSpPr>
          <p:spPr bwMode="auto">
            <a:xfrm>
              <a:off x="4127" y="2032"/>
              <a:ext cx="686" cy="877"/>
            </a:xfrm>
            <a:custGeom>
              <a:avLst/>
              <a:gdLst>
                <a:gd name="T0" fmla="*/ 98 w 1101"/>
                <a:gd name="T1" fmla="*/ 105 h 1077"/>
                <a:gd name="T2" fmla="*/ 101 w 1101"/>
                <a:gd name="T3" fmla="*/ 173 h 1077"/>
                <a:gd name="T4" fmla="*/ 95 w 1101"/>
                <a:gd name="T5" fmla="*/ 333 h 1077"/>
                <a:gd name="T6" fmla="*/ 89 w 1101"/>
                <a:gd name="T7" fmla="*/ 373 h 1077"/>
                <a:gd name="T8" fmla="*/ 80 w 1101"/>
                <a:gd name="T9" fmla="*/ 385 h 1077"/>
                <a:gd name="T10" fmla="*/ 56 w 1101"/>
                <a:gd name="T11" fmla="*/ 373 h 1077"/>
                <a:gd name="T12" fmla="*/ 46 w 1101"/>
                <a:gd name="T13" fmla="*/ 356 h 1077"/>
                <a:gd name="T14" fmla="*/ 43 w 1101"/>
                <a:gd name="T15" fmla="*/ 353 h 1077"/>
                <a:gd name="T16" fmla="*/ 31 w 1101"/>
                <a:gd name="T17" fmla="*/ 314 h 1077"/>
                <a:gd name="T18" fmla="*/ 22 w 1101"/>
                <a:gd name="T19" fmla="*/ 287 h 1077"/>
                <a:gd name="T20" fmla="*/ 10 w 1101"/>
                <a:gd name="T21" fmla="*/ 245 h 1077"/>
                <a:gd name="T22" fmla="*/ 1 w 1101"/>
                <a:gd name="T23" fmla="*/ 161 h 1077"/>
                <a:gd name="T24" fmla="*/ 1 w 1101"/>
                <a:gd name="T25" fmla="*/ 46 h 1077"/>
                <a:gd name="T26" fmla="*/ 17 w 1101"/>
                <a:gd name="T27" fmla="*/ 7 h 1077"/>
                <a:gd name="T28" fmla="*/ 21 w 1101"/>
                <a:gd name="T29" fmla="*/ 5 h 1077"/>
                <a:gd name="T30" fmla="*/ 40 w 1101"/>
                <a:gd name="T31" fmla="*/ 11 h 1077"/>
                <a:gd name="T32" fmla="*/ 54 w 1101"/>
                <a:gd name="T33" fmla="*/ 37 h 1077"/>
                <a:gd name="T34" fmla="*/ 65 w 1101"/>
                <a:gd name="T35" fmla="*/ 63 h 1077"/>
                <a:gd name="T36" fmla="*/ 72 w 1101"/>
                <a:gd name="T37" fmla="*/ 72 h 1077"/>
                <a:gd name="T38" fmla="*/ 98 w 1101"/>
                <a:gd name="T39" fmla="*/ 105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42" name="Freeform 52"/>
            <p:cNvSpPr>
              <a:spLocks/>
            </p:cNvSpPr>
            <p:nvPr/>
          </p:nvSpPr>
          <p:spPr bwMode="auto">
            <a:xfrm>
              <a:off x="3812" y="2642"/>
              <a:ext cx="573" cy="785"/>
            </a:xfrm>
            <a:custGeom>
              <a:avLst/>
              <a:gdLst>
                <a:gd name="T0" fmla="*/ 22 w 918"/>
                <a:gd name="T1" fmla="*/ 291 h 965"/>
                <a:gd name="T2" fmla="*/ 18 w 918"/>
                <a:gd name="T3" fmla="*/ 278 h 965"/>
                <a:gd name="T4" fmla="*/ 11 w 918"/>
                <a:gd name="T5" fmla="*/ 263 h 965"/>
                <a:gd name="T6" fmla="*/ 7 w 918"/>
                <a:gd name="T7" fmla="*/ 250 h 965"/>
                <a:gd name="T8" fmla="*/ 4 w 918"/>
                <a:gd name="T9" fmla="*/ 230 h 965"/>
                <a:gd name="T10" fmla="*/ 0 w 918"/>
                <a:gd name="T11" fmla="*/ 165 h 965"/>
                <a:gd name="T12" fmla="*/ 1 w 918"/>
                <a:gd name="T13" fmla="*/ 72 h 965"/>
                <a:gd name="T14" fmla="*/ 7 w 918"/>
                <a:gd name="T15" fmla="*/ 48 h 965"/>
                <a:gd name="T16" fmla="*/ 27 w 918"/>
                <a:gd name="T17" fmla="*/ 0 h 965"/>
                <a:gd name="T18" fmla="*/ 37 w 918"/>
                <a:gd name="T19" fmla="*/ 7 h 965"/>
                <a:gd name="T20" fmla="*/ 46 w 918"/>
                <a:gd name="T21" fmla="*/ 20 h 965"/>
                <a:gd name="T22" fmla="*/ 66 w 918"/>
                <a:gd name="T23" fmla="*/ 59 h 965"/>
                <a:gd name="T24" fmla="*/ 68 w 918"/>
                <a:gd name="T25" fmla="*/ 77 h 965"/>
                <a:gd name="T26" fmla="*/ 71 w 918"/>
                <a:gd name="T27" fmla="*/ 88 h 965"/>
                <a:gd name="T28" fmla="*/ 77 w 918"/>
                <a:gd name="T29" fmla="*/ 123 h 965"/>
                <a:gd name="T30" fmla="*/ 80 w 918"/>
                <a:gd name="T31" fmla="*/ 151 h 965"/>
                <a:gd name="T32" fmla="*/ 82 w 918"/>
                <a:gd name="T33" fmla="*/ 184 h 965"/>
                <a:gd name="T34" fmla="*/ 84 w 918"/>
                <a:gd name="T35" fmla="*/ 217 h 965"/>
                <a:gd name="T36" fmla="*/ 87 w 918"/>
                <a:gd name="T37" fmla="*/ 275 h 965"/>
                <a:gd name="T38" fmla="*/ 78 w 918"/>
                <a:gd name="T39" fmla="*/ 330 h 965"/>
                <a:gd name="T40" fmla="*/ 72 w 918"/>
                <a:gd name="T41" fmla="*/ 337 h 965"/>
                <a:gd name="T42" fmla="*/ 68 w 918"/>
                <a:gd name="T43" fmla="*/ 340 h 965"/>
                <a:gd name="T44" fmla="*/ 34 w 918"/>
                <a:gd name="T45" fmla="*/ 334 h 965"/>
                <a:gd name="T46" fmla="*/ 23 w 918"/>
                <a:gd name="T47" fmla="*/ 307 h 965"/>
                <a:gd name="T48" fmla="*/ 22 w 918"/>
                <a:gd name="T49" fmla="*/ 291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43" name="Freeform 53"/>
            <p:cNvSpPr>
              <a:spLocks/>
            </p:cNvSpPr>
            <p:nvPr/>
          </p:nvSpPr>
          <p:spPr bwMode="auto">
            <a:xfrm>
              <a:off x="3302" y="2065"/>
              <a:ext cx="542" cy="954"/>
            </a:xfrm>
            <a:custGeom>
              <a:avLst/>
              <a:gdLst>
                <a:gd name="T0" fmla="*/ 71 w 869"/>
                <a:gd name="T1" fmla="*/ 281 h 1173"/>
                <a:gd name="T2" fmla="*/ 66 w 869"/>
                <a:gd name="T3" fmla="*/ 336 h 1173"/>
                <a:gd name="T4" fmla="*/ 62 w 869"/>
                <a:gd name="T5" fmla="*/ 385 h 1173"/>
                <a:gd name="T6" fmla="*/ 60 w 869"/>
                <a:gd name="T7" fmla="*/ 404 h 1173"/>
                <a:gd name="T8" fmla="*/ 59 w 869"/>
                <a:gd name="T9" fmla="*/ 411 h 1173"/>
                <a:gd name="T10" fmla="*/ 53 w 869"/>
                <a:gd name="T11" fmla="*/ 417 h 1173"/>
                <a:gd name="T12" fmla="*/ 27 w 869"/>
                <a:gd name="T13" fmla="*/ 407 h 1173"/>
                <a:gd name="T14" fmla="*/ 12 w 869"/>
                <a:gd name="T15" fmla="*/ 381 h 1173"/>
                <a:gd name="T16" fmla="*/ 4 w 869"/>
                <a:gd name="T17" fmla="*/ 359 h 1173"/>
                <a:gd name="T18" fmla="*/ 0 w 869"/>
                <a:gd name="T19" fmla="*/ 340 h 1173"/>
                <a:gd name="T20" fmla="*/ 7 w 869"/>
                <a:gd name="T21" fmla="*/ 178 h 1173"/>
                <a:gd name="T22" fmla="*/ 10 w 869"/>
                <a:gd name="T23" fmla="*/ 84 h 1173"/>
                <a:gd name="T24" fmla="*/ 14 w 869"/>
                <a:gd name="T25" fmla="*/ 59 h 1173"/>
                <a:gd name="T26" fmla="*/ 19 w 869"/>
                <a:gd name="T27" fmla="*/ 48 h 1173"/>
                <a:gd name="T28" fmla="*/ 29 w 869"/>
                <a:gd name="T29" fmla="*/ 26 h 1173"/>
                <a:gd name="T30" fmla="*/ 34 w 869"/>
                <a:gd name="T31" fmla="*/ 16 h 1173"/>
                <a:gd name="T32" fmla="*/ 41 w 869"/>
                <a:gd name="T33" fmla="*/ 0 h 1173"/>
                <a:gd name="T34" fmla="*/ 67 w 869"/>
                <a:gd name="T35" fmla="*/ 29 h 1173"/>
                <a:gd name="T36" fmla="*/ 76 w 869"/>
                <a:gd name="T37" fmla="*/ 72 h 1173"/>
                <a:gd name="T38" fmla="*/ 80 w 869"/>
                <a:gd name="T39" fmla="*/ 90 h 1173"/>
                <a:gd name="T40" fmla="*/ 82 w 869"/>
                <a:gd name="T41" fmla="*/ 110 h 1173"/>
                <a:gd name="T42" fmla="*/ 74 w 869"/>
                <a:gd name="T43" fmla="*/ 252 h 1173"/>
                <a:gd name="T44" fmla="*/ 71 w 869"/>
                <a:gd name="T45" fmla="*/ 28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1926" name="Text Box 54"/>
          <p:cNvSpPr txBox="1">
            <a:spLocks noChangeArrowheads="1"/>
          </p:cNvSpPr>
          <p:nvPr/>
        </p:nvSpPr>
        <p:spPr bwMode="auto">
          <a:xfrm>
            <a:off x="1463675"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原始数据</a:t>
            </a:r>
          </a:p>
        </p:txBody>
      </p:sp>
      <p:sp>
        <p:nvSpPr>
          <p:cNvPr id="81927" name="Text Box 55"/>
          <p:cNvSpPr txBox="1">
            <a:spLocks noChangeArrowheads="1"/>
          </p:cNvSpPr>
          <p:nvPr/>
        </p:nvSpPr>
        <p:spPr bwMode="auto">
          <a:xfrm>
            <a:off x="5043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rPr>
              <a:t>分层样本</a:t>
            </a:r>
          </a:p>
        </p:txBody>
      </p:sp>
    </p:spTree>
  </p:cSld>
  <p:clrMapOvr>
    <a:masterClrMapping/>
  </p:clrMapOvr>
  <p:transition>
    <p:checke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14325" y="533400"/>
            <a:ext cx="8542338" cy="533400"/>
          </a:xfrm>
        </p:spPr>
        <p:txBody>
          <a:bodyPr/>
          <a:lstStyle/>
          <a:p>
            <a:pPr eaLnBrk="1" hangingPunct="1"/>
            <a:r>
              <a:rPr lang="en-US" altLang="zh-CN" sz="3200" smtClean="0">
                <a:ea typeface="宋体" panose="02010600030101010101" pitchFamily="2" charset="-122"/>
              </a:rPr>
              <a:t>数据处理中的主要任务</a:t>
            </a:r>
          </a:p>
        </p:txBody>
      </p:sp>
      <p:sp>
        <p:nvSpPr>
          <p:cNvPr id="10243" name="Rectangle 3"/>
          <p:cNvSpPr>
            <a:spLocks noGrp="1" noChangeArrowheads="1"/>
          </p:cNvSpPr>
          <p:nvPr>
            <p:ph type="body" idx="1"/>
          </p:nvPr>
        </p:nvSpPr>
        <p:spPr>
          <a:xfrm>
            <a:off x="528638" y="1414463"/>
            <a:ext cx="8153400" cy="4800600"/>
          </a:xfrm>
        </p:spPr>
        <p:txBody>
          <a:bodyPr/>
          <a:lstStyle/>
          <a:p>
            <a:pPr eaLnBrk="1" hangingPunct="1"/>
            <a:r>
              <a:rPr lang="en-US" altLang="zh-CN" sz="2400" smtClean="0">
                <a:ea typeface="宋体" panose="02010600030101010101" pitchFamily="2" charset="-122"/>
              </a:rPr>
              <a:t>数据清理</a:t>
            </a:r>
          </a:p>
          <a:p>
            <a:pPr lvl="1" eaLnBrk="1" hangingPunct="1"/>
            <a:r>
              <a:rPr lang="en-US" altLang="zh-CN" sz="2000" smtClean="0">
                <a:ea typeface="宋体" panose="02010600030101010101" pitchFamily="2" charset="-122"/>
              </a:rPr>
              <a:t>填写缺失值, 平滑嘈杂的数据, 识别或删除异常值, 并解决不一致问题</a:t>
            </a:r>
          </a:p>
          <a:p>
            <a:pPr eaLnBrk="1" hangingPunct="1"/>
            <a:r>
              <a:rPr lang="en-US" altLang="zh-CN" sz="2400" smtClean="0">
                <a:ea typeface="宋体" panose="02010600030101010101" pitchFamily="2" charset="-122"/>
              </a:rPr>
              <a:t>数据集成</a:t>
            </a:r>
          </a:p>
          <a:p>
            <a:pPr lvl="1" eaLnBrk="1" hangingPunct="1"/>
            <a:r>
              <a:rPr lang="en-US" altLang="zh-CN" sz="2000" smtClean="0">
                <a:ea typeface="宋体" panose="02010600030101010101" pitchFamily="2" charset="-122"/>
              </a:rPr>
              <a:t>集成多个数据库、数据多维数据集或文件</a:t>
            </a:r>
          </a:p>
          <a:p>
            <a:pPr eaLnBrk="1" hangingPunct="1"/>
            <a:r>
              <a:rPr lang="en-US" altLang="zh-CN" sz="2400" smtClean="0">
                <a:ea typeface="宋体" panose="02010600030101010101" pitchFamily="2" charset="-122"/>
              </a:rPr>
              <a:t>数据转换</a:t>
            </a:r>
          </a:p>
          <a:p>
            <a:pPr lvl="1" eaLnBrk="1" hangingPunct="1"/>
            <a:r>
              <a:rPr lang="en-US" altLang="zh-CN" sz="2000" smtClean="0">
                <a:ea typeface="宋体" panose="02010600030101010101" pitchFamily="2" charset="-122"/>
              </a:rPr>
              <a:t>规范化和聚合</a:t>
            </a:r>
          </a:p>
          <a:p>
            <a:pPr eaLnBrk="1" hangingPunct="1"/>
            <a:r>
              <a:rPr lang="en-US" altLang="zh-CN" sz="2400" smtClean="0">
                <a:ea typeface="宋体" panose="02010600030101010101" pitchFamily="2" charset="-122"/>
              </a:rPr>
              <a:t>数据减少</a:t>
            </a:r>
          </a:p>
          <a:p>
            <a:pPr lvl="1" eaLnBrk="1" hangingPunct="1"/>
            <a:r>
              <a:rPr lang="en-US" altLang="zh-CN" sz="2000" smtClean="0">
                <a:ea typeface="宋体" panose="02010600030101010101" pitchFamily="2" charset="-122"/>
              </a:rPr>
              <a:t>在体积中获得较少的代表性, 但产生相同或类似的分析结果</a:t>
            </a:r>
          </a:p>
          <a:p>
            <a:pPr eaLnBrk="1" hangingPunct="1"/>
            <a:r>
              <a:rPr lang="en-US" altLang="zh-CN" sz="2400" smtClean="0">
                <a:ea typeface="宋体" panose="02010600030101010101" pitchFamily="2" charset="-122"/>
              </a:rPr>
              <a:t>数据离散化</a:t>
            </a:r>
          </a:p>
          <a:p>
            <a:pPr lvl="1" eaLnBrk="1" hangingPunct="1"/>
            <a:r>
              <a:rPr lang="en-US" altLang="zh-CN" sz="2000" smtClean="0">
                <a:ea typeface="宋体" panose="02010600030101010101" pitchFamily="2" charset="-122"/>
              </a:rPr>
              <a:t>数据减少的一部分, 但特别重要, 特别是对数字数据而言</a:t>
            </a:r>
          </a:p>
        </p:txBody>
      </p:sp>
    </p:spTree>
  </p:cSld>
  <p:clrMapOvr>
    <a:masterClrMapping/>
  </p:clrMapOvr>
  <p:transition>
    <p:checke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31788" y="304800"/>
            <a:ext cx="8355012" cy="914400"/>
          </a:xfrm>
          <a:noFill/>
        </p:spPr>
        <p:txBody>
          <a:bodyPr lIns="92075" tIns="46038" rIns="92075" bIns="46038" anchor="ctr"/>
          <a:lstStyle/>
          <a:p>
            <a:pPr eaLnBrk="1" hangingPunct="1"/>
            <a:r>
              <a:rPr lang="en-US" altLang="zh-CN" smtClean="0">
                <a:ea typeface="宋体" panose="02010600030101010101" pitchFamily="2" charset="-122"/>
              </a:rPr>
              <a:t>第3章: 数据预处理</a:t>
            </a:r>
          </a:p>
        </p:txBody>
      </p:sp>
      <p:sp>
        <p:nvSpPr>
          <p:cNvPr id="83971" name="Rectangle 3"/>
          <p:cNvSpPr>
            <a:spLocks noGrp="1" noChangeArrowheads="1"/>
          </p:cNvSpPr>
          <p:nvPr>
            <p:ph type="body" idx="1"/>
          </p:nvPr>
        </p:nvSpPr>
        <p:spPr>
          <a:xfrm>
            <a:off x="708025" y="1531938"/>
            <a:ext cx="8077200" cy="4495800"/>
          </a:xfrm>
          <a:noFill/>
        </p:spPr>
        <p:txBody>
          <a:bodyPr lIns="92075" tIns="46038" rIns="92075" bIns="46038"/>
          <a:lstStyle/>
          <a:p>
            <a:pPr eaLnBrk="1" hangingPunct="1">
              <a:lnSpc>
                <a:spcPct val="140000"/>
              </a:lnSpc>
            </a:pPr>
            <a:r>
              <a:rPr lang="en-US" altLang="zh-CN" smtClean="0">
                <a:ea typeface="宋体" panose="02010600030101010101" pitchFamily="2" charset="-122"/>
              </a:rPr>
              <a:t>为什么要进行数据预处理？</a:t>
            </a:r>
          </a:p>
          <a:p>
            <a:pPr eaLnBrk="1" hangingPunct="1">
              <a:lnSpc>
                <a:spcPct val="140000"/>
              </a:lnSpc>
            </a:pPr>
            <a:r>
              <a:rPr lang="en-US" altLang="zh-CN" smtClean="0">
                <a:ea typeface="宋体" panose="02010600030101010101" pitchFamily="2" charset="-122"/>
              </a:rPr>
              <a:t>数据清理</a:t>
            </a:r>
          </a:p>
          <a:p>
            <a:pPr eaLnBrk="1" hangingPunct="1">
              <a:lnSpc>
                <a:spcPct val="140000"/>
              </a:lnSpc>
            </a:pPr>
            <a:r>
              <a:rPr lang="en-US" altLang="zh-CN" smtClean="0">
                <a:ea typeface="宋体" panose="02010600030101010101" pitchFamily="2" charset="-122"/>
              </a:rPr>
              <a:t>数据集成和转换</a:t>
            </a:r>
          </a:p>
          <a:p>
            <a:pPr eaLnBrk="1" hangingPunct="1">
              <a:lnSpc>
                <a:spcPct val="140000"/>
              </a:lnSpc>
            </a:pPr>
            <a:r>
              <a:rPr lang="en-US" altLang="zh-CN" smtClean="0">
                <a:ea typeface="宋体" panose="02010600030101010101" pitchFamily="2" charset="-122"/>
              </a:rPr>
              <a:t>数据减少</a:t>
            </a:r>
            <a:endParaRPr lang="en-US" altLang="zh-CN" smtClean="0">
              <a:solidFill>
                <a:schemeClr val="hlink"/>
              </a:solidFill>
              <a:ea typeface="宋体" panose="02010600030101010101" pitchFamily="2" charset="-122"/>
            </a:endParaRPr>
          </a:p>
          <a:p>
            <a:pPr eaLnBrk="1" hangingPunct="1">
              <a:lnSpc>
                <a:spcPct val="140000"/>
              </a:lnSpc>
            </a:pPr>
            <a:r>
              <a:rPr lang="en-US" altLang="zh-CN" smtClean="0">
                <a:solidFill>
                  <a:schemeClr val="hlink"/>
                </a:solidFill>
                <a:ea typeface="宋体" panose="02010600030101010101" pitchFamily="2" charset="-122"/>
              </a:rPr>
              <a:t>离散化和概念层次结构生成</a:t>
            </a:r>
            <a:endParaRPr lang="en-US" altLang="zh-CN" smtClean="0">
              <a:ea typeface="宋体" panose="02010600030101010101" pitchFamily="2" charset="-122"/>
            </a:endParaRPr>
          </a:p>
          <a:p>
            <a:pPr eaLnBrk="1" hangingPunct="1">
              <a:lnSpc>
                <a:spcPct val="140000"/>
              </a:lnSpc>
            </a:pPr>
            <a:r>
              <a:rPr lang="en-US" altLang="zh-CN" smtClean="0">
                <a:ea typeface="宋体" panose="02010600030101010101" pitchFamily="2" charset="-122"/>
              </a:rPr>
              <a:t>总结</a:t>
            </a:r>
          </a:p>
        </p:txBody>
      </p:sp>
    </p:spTree>
  </p:cSld>
  <p:clrMapOvr>
    <a:masterClrMapping/>
  </p:clrMapOvr>
  <p:transition>
    <p:checke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离散</a:t>
            </a:r>
          </a:p>
        </p:txBody>
      </p:sp>
      <p:sp>
        <p:nvSpPr>
          <p:cNvPr id="86019" name="Rectangle 3"/>
          <p:cNvSpPr>
            <a:spLocks noGrp="1" noChangeArrowheads="1"/>
          </p:cNvSpPr>
          <p:nvPr>
            <p:ph type="body" idx="1"/>
          </p:nvPr>
        </p:nvSpPr>
        <p:spPr>
          <a:xfrm>
            <a:off x="546100" y="1524000"/>
            <a:ext cx="8172450" cy="4572000"/>
          </a:xfrm>
        </p:spPr>
        <p:txBody>
          <a:bodyPr/>
          <a:lstStyle/>
          <a:p>
            <a:pPr eaLnBrk="1" hangingPunct="1">
              <a:lnSpc>
                <a:spcPct val="120000"/>
              </a:lnSpc>
            </a:pPr>
            <a:r>
              <a:rPr lang="en-US" altLang="zh-CN" sz="2400" smtClean="0">
                <a:ea typeface="宋体" panose="02010600030101010101" pitchFamily="2" charset="-122"/>
              </a:rPr>
              <a:t>三种类型的属性:</a:t>
            </a:r>
          </a:p>
          <a:p>
            <a:pPr lvl="1" eaLnBrk="1" hangingPunct="1">
              <a:lnSpc>
                <a:spcPct val="120000"/>
              </a:lnSpc>
            </a:pPr>
            <a:r>
              <a:rPr lang="en-US" altLang="zh-CN" sz="2400" smtClean="0">
                <a:ea typeface="宋体" panose="02010600030101010101" pitchFamily="2" charset="-122"/>
              </a:rPr>
              <a:t>名义</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来自无序集合的值</a:t>
            </a:r>
          </a:p>
          <a:p>
            <a:pPr lvl="1" eaLnBrk="1" hangingPunct="1">
              <a:lnSpc>
                <a:spcPct val="120000"/>
              </a:lnSpc>
            </a:pPr>
            <a:r>
              <a:rPr lang="en-US" altLang="zh-CN" sz="2400" smtClean="0">
                <a:ea typeface="宋体" panose="02010600030101010101" pitchFamily="2" charset="-122"/>
              </a:rPr>
              <a:t>序</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有序集中的值</a:t>
            </a:r>
          </a:p>
          <a:p>
            <a:pPr lvl="1" eaLnBrk="1" hangingPunct="1">
              <a:lnSpc>
                <a:spcPct val="120000"/>
              </a:lnSpc>
            </a:pPr>
            <a:r>
              <a:rPr lang="en-US" altLang="zh-CN" sz="2400" smtClean="0">
                <a:ea typeface="宋体" panose="02010600030101010101" pitchFamily="2" charset="-122"/>
              </a:rPr>
              <a:t>连续</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实数</a:t>
            </a:r>
          </a:p>
          <a:p>
            <a:pPr eaLnBrk="1" hangingPunct="1">
              <a:lnSpc>
                <a:spcPct val="120000"/>
              </a:lnSpc>
            </a:pPr>
            <a:r>
              <a:rPr lang="en-US" altLang="zh-CN" sz="2400" smtClean="0">
                <a:ea typeface="宋体" panose="02010600030101010101" pitchFamily="2" charset="-122"/>
              </a:rPr>
              <a:t>离散：</a:t>
            </a:r>
          </a:p>
          <a:p>
            <a:pPr lvl="1" eaLnBrk="1" hangingPunct="1">
              <a:lnSpc>
                <a:spcPct val="120000"/>
              </a:lnSpc>
            </a:pPr>
            <a:r>
              <a:rPr lang="en-US" altLang="zh-CN" sz="2400" smtClean="0">
                <a:ea typeface="宋体" panose="02010600030101010101" pitchFamily="2" charset="-122"/>
              </a:rPr>
              <a:t>将连续属性的范围划分为间隔</a:t>
            </a:r>
          </a:p>
          <a:p>
            <a:pPr lvl="1" eaLnBrk="1" hangingPunct="1">
              <a:lnSpc>
                <a:spcPct val="120000"/>
              </a:lnSpc>
            </a:pPr>
            <a:r>
              <a:rPr lang="en-US" altLang="zh-CN" sz="2400" smtClean="0">
                <a:ea typeface="宋体" panose="02010600030101010101" pitchFamily="2" charset="-122"/>
              </a:rPr>
              <a:t>有些分类算法只接受分类属性。</a:t>
            </a:r>
          </a:p>
          <a:p>
            <a:pPr lvl="1" eaLnBrk="1" hangingPunct="1">
              <a:lnSpc>
                <a:spcPct val="120000"/>
              </a:lnSpc>
            </a:pPr>
            <a:r>
              <a:rPr lang="en-US" altLang="zh-CN" sz="2400" smtClean="0">
                <a:ea typeface="宋体" panose="02010600030101010101" pitchFamily="2" charset="-122"/>
              </a:rPr>
              <a:t>通过离散化减少数据大小</a:t>
            </a:r>
          </a:p>
          <a:p>
            <a:pPr lvl="1" eaLnBrk="1" hangingPunct="1">
              <a:lnSpc>
                <a:spcPct val="120000"/>
              </a:lnSpc>
            </a:pPr>
            <a:r>
              <a:rPr lang="en-US" altLang="zh-CN" sz="2400" smtClean="0">
                <a:ea typeface="宋体" panose="02010600030101010101" pitchFamily="2" charset="-122"/>
              </a:rPr>
              <a:t>为进一步分析做好准备</a:t>
            </a:r>
          </a:p>
        </p:txBody>
      </p:sp>
    </p:spTree>
  </p:cSld>
  <p:clrMapOvr>
    <a:masterClrMapping/>
  </p:clrMapOvr>
  <p:transition>
    <p:checke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28600" y="441325"/>
            <a:ext cx="8610600" cy="533400"/>
          </a:xfrm>
        </p:spPr>
        <p:txBody>
          <a:bodyPr/>
          <a:lstStyle/>
          <a:p>
            <a:pPr eaLnBrk="1" hangingPunct="1"/>
            <a:r>
              <a:rPr lang="en-US" altLang="zh-CN" sz="2800" smtClean="0">
                <a:ea typeface="宋体" panose="02010600030101010101" pitchFamily="2" charset="-122"/>
              </a:rPr>
              <a:t>离散化与概念层次</a:t>
            </a:r>
          </a:p>
        </p:txBody>
      </p:sp>
      <p:sp>
        <p:nvSpPr>
          <p:cNvPr id="88067" name="Rectangle 3"/>
          <p:cNvSpPr>
            <a:spLocks noGrp="1" noChangeArrowheads="1"/>
          </p:cNvSpPr>
          <p:nvPr>
            <p:ph type="body" idx="1"/>
          </p:nvPr>
        </p:nvSpPr>
        <p:spPr>
          <a:xfrm>
            <a:off x="590550" y="1549400"/>
            <a:ext cx="8077200" cy="4572000"/>
          </a:xfrm>
        </p:spPr>
        <p:txBody>
          <a:bodyPr/>
          <a:lstStyle/>
          <a:p>
            <a:pPr eaLnBrk="1" hangingPunct="1">
              <a:lnSpc>
                <a:spcPct val="140000"/>
              </a:lnSpc>
            </a:pPr>
            <a:r>
              <a:rPr lang="en-US" altLang="zh-CN" sz="2400" smtClean="0">
                <a:solidFill>
                  <a:schemeClr val="tx2"/>
                </a:solidFill>
                <a:ea typeface="宋体" panose="02010600030101010101" pitchFamily="2" charset="-122"/>
              </a:rPr>
              <a:t>离散</a:t>
            </a:r>
            <a:r>
              <a:rPr lang="en-US" altLang="zh-CN" sz="2400" smtClean="0">
                <a:ea typeface="宋体" panose="02010600030101010101" pitchFamily="2" charset="-122"/>
              </a:rPr>
              <a:t> </a:t>
            </a:r>
          </a:p>
          <a:p>
            <a:pPr lvl="1" eaLnBrk="1" hangingPunct="1">
              <a:lnSpc>
                <a:spcPct val="140000"/>
              </a:lnSpc>
            </a:pPr>
            <a:r>
              <a:rPr lang="en-US" altLang="zh-CN" sz="2400" smtClean="0">
                <a:ea typeface="宋体" panose="02010600030101010101" pitchFamily="2" charset="-122"/>
              </a:rPr>
              <a:t>减少给定连续属性的值的数量。</a:t>
            </a:r>
            <a:r>
              <a:rPr lang="en-US" altLang="zh-CN" sz="2400" smtClean="0">
                <a:solidFill>
                  <a:schemeClr val="hlink"/>
                </a:solidFill>
                <a:ea typeface="宋体" panose="02010600030101010101" pitchFamily="2" charset="-122"/>
              </a:rPr>
              <a:t>划分属性的范围</a:t>
            </a:r>
            <a:r>
              <a:rPr lang="en-US" altLang="zh-CN" sz="2400" smtClean="0">
                <a:ea typeface="宋体" panose="02010600030101010101" pitchFamily="2" charset="-122"/>
              </a:rPr>
              <a:t> </a:t>
            </a:r>
            <a:r>
              <a:rPr lang="en-US" altLang="zh-CN" sz="2400" smtClean="0">
                <a:solidFill>
                  <a:schemeClr val="hlink"/>
                </a:solidFill>
                <a:ea typeface="宋体" panose="02010600030101010101" pitchFamily="2" charset="-122"/>
              </a:rPr>
              <a:t>到间隔</a:t>
            </a:r>
            <a:r>
              <a:rPr lang="en-US" altLang="zh-CN" sz="2400" smtClean="0">
                <a:ea typeface="宋体" panose="02010600030101010101" pitchFamily="2" charset="-122"/>
              </a:rPr>
              <a:t>.然后, 可以使用间隔标签替换实际数据值。</a:t>
            </a:r>
          </a:p>
          <a:p>
            <a:pPr eaLnBrk="1" hangingPunct="1">
              <a:lnSpc>
                <a:spcPct val="140000"/>
              </a:lnSpc>
            </a:pPr>
            <a:r>
              <a:rPr lang="en-US" altLang="zh-CN" sz="2400" smtClean="0">
                <a:solidFill>
                  <a:schemeClr val="tx2"/>
                </a:solidFill>
                <a:ea typeface="宋体" panose="02010600030101010101" pitchFamily="2" charset="-122"/>
              </a:rPr>
              <a:t>概念层次结构</a:t>
            </a:r>
            <a:r>
              <a:rPr lang="en-US" altLang="zh-CN" sz="2400" smtClean="0">
                <a:ea typeface="宋体" panose="02010600030101010101" pitchFamily="2" charset="-122"/>
              </a:rPr>
              <a:t> </a:t>
            </a:r>
          </a:p>
          <a:p>
            <a:pPr lvl="1" eaLnBrk="1" hangingPunct="1">
              <a:lnSpc>
                <a:spcPct val="140000"/>
              </a:lnSpc>
            </a:pPr>
            <a:r>
              <a:rPr lang="en-US" altLang="zh-CN" sz="2400" smtClean="0">
                <a:ea typeface="宋体" panose="02010600030101010101" pitchFamily="2" charset="-122"/>
              </a:rPr>
              <a:t>通过收集和收集数据来减少数据。</a:t>
            </a:r>
            <a:r>
              <a:rPr lang="en-US" altLang="zh-CN" sz="2400" smtClean="0">
                <a:solidFill>
                  <a:schemeClr val="hlink"/>
                </a:solidFill>
                <a:ea typeface="宋体" panose="02010600030101010101" pitchFamily="2" charset="-122"/>
              </a:rPr>
              <a:t>替换低级概念</a:t>
            </a:r>
            <a:r>
              <a:rPr lang="en-US" altLang="zh-CN" sz="2400" smtClean="0">
                <a:ea typeface="宋体" panose="02010600030101010101" pitchFamily="2" charset="-122"/>
              </a:rPr>
              <a:t>(如属性年龄的数值)</a:t>
            </a:r>
            <a:r>
              <a:rPr lang="en-US" altLang="zh-CN" sz="2400" smtClean="0">
                <a:solidFill>
                  <a:schemeClr val="hlink"/>
                </a:solidFill>
                <a:ea typeface="宋体" panose="02010600030101010101" pitchFamily="2" charset="-122"/>
              </a:rPr>
              <a:t>通过更高层次的概念</a:t>
            </a:r>
            <a:r>
              <a:rPr lang="en-US" altLang="zh-CN" sz="2400" smtClean="0">
                <a:ea typeface="宋体" panose="02010600030101010101" pitchFamily="2" charset="-122"/>
              </a:rPr>
              <a:t>(如年轻人、中年人或老年人)。</a:t>
            </a:r>
          </a:p>
        </p:txBody>
      </p:sp>
    </p:spTree>
  </p:cSld>
  <p:clrMapOvr>
    <a:masterClrMapping/>
  </p:clrMapOvr>
  <p:transition>
    <p:checke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8600" y="538163"/>
            <a:ext cx="8610600" cy="533400"/>
          </a:xfrm>
        </p:spPr>
        <p:txBody>
          <a:bodyPr/>
          <a:lstStyle/>
          <a:p>
            <a:pPr eaLnBrk="1" hangingPunct="1"/>
            <a:r>
              <a:rPr lang="en-US" altLang="zh-CN" sz="2400" smtClean="0">
                <a:ea typeface="宋体" panose="02010600030101010101" pitchFamily="2" charset="-122"/>
              </a:rPr>
              <a:t>数字数据的离散化和概念层次结构生成</a:t>
            </a:r>
          </a:p>
        </p:txBody>
      </p:sp>
      <p:sp>
        <p:nvSpPr>
          <p:cNvPr id="90115" name="Rectangle 3"/>
          <p:cNvSpPr>
            <a:spLocks noGrp="1" noChangeArrowheads="1"/>
          </p:cNvSpPr>
          <p:nvPr>
            <p:ph type="body" idx="1"/>
          </p:nvPr>
        </p:nvSpPr>
        <p:spPr>
          <a:xfrm>
            <a:off x="228600" y="1414463"/>
            <a:ext cx="8602663" cy="4678362"/>
          </a:xfrm>
        </p:spPr>
        <p:txBody>
          <a:bodyPr/>
          <a:lstStyle/>
          <a:p>
            <a:pPr eaLnBrk="1" hangingPunct="1">
              <a:lnSpc>
                <a:spcPct val="210000"/>
              </a:lnSpc>
            </a:pPr>
            <a:r>
              <a:rPr lang="en-US" altLang="zh-CN" sz="2400" smtClean="0">
                <a:ea typeface="宋体" panose="02010600030101010101" pitchFamily="2" charset="-122"/>
              </a:rPr>
              <a:t>绑定 (请参见之前的部分)</a:t>
            </a:r>
          </a:p>
          <a:p>
            <a:pPr eaLnBrk="1" hangingPunct="1">
              <a:lnSpc>
                <a:spcPct val="210000"/>
              </a:lnSpc>
            </a:pPr>
            <a:r>
              <a:rPr lang="en-US" altLang="zh-CN" sz="2400" smtClean="0">
                <a:ea typeface="宋体" panose="02010600030101010101" pitchFamily="2" charset="-122"/>
              </a:rPr>
              <a:t>直方图分析 (见之前的章节)</a:t>
            </a:r>
          </a:p>
          <a:p>
            <a:pPr eaLnBrk="1" hangingPunct="1">
              <a:lnSpc>
                <a:spcPct val="210000"/>
              </a:lnSpc>
            </a:pPr>
            <a:r>
              <a:rPr lang="en-US" altLang="zh-CN" sz="2400" smtClean="0">
                <a:ea typeface="宋体" panose="02010600030101010101" pitchFamily="2" charset="-122"/>
              </a:rPr>
              <a:t>群集分析 (请参见前面的部分)</a:t>
            </a:r>
          </a:p>
          <a:p>
            <a:pPr eaLnBrk="1" hangingPunct="1">
              <a:lnSpc>
                <a:spcPct val="210000"/>
              </a:lnSpc>
            </a:pPr>
            <a:r>
              <a:rPr lang="en-US" altLang="zh-CN" sz="2400" smtClean="0">
                <a:ea typeface="宋体" panose="02010600030101010101" pitchFamily="2" charset="-122"/>
              </a:rPr>
              <a:t>基于熵的离散化 (稍后将介绍)</a:t>
            </a:r>
          </a:p>
          <a:p>
            <a:pPr eaLnBrk="1" hangingPunct="1">
              <a:lnSpc>
                <a:spcPct val="210000"/>
              </a:lnSpc>
            </a:pPr>
            <a:r>
              <a:rPr lang="en-US" altLang="zh-CN" sz="2400" smtClean="0">
                <a:ea typeface="宋体" panose="02010600030101010101" pitchFamily="2" charset="-122"/>
              </a:rPr>
              <a:t>自然分区的分段</a:t>
            </a:r>
          </a:p>
        </p:txBody>
      </p:sp>
    </p:spTree>
  </p:cSld>
  <p:clrMapOvr>
    <a:masterClrMapping/>
  </p:clrMapOvr>
  <p:transition>
    <p:checker dir="vert"/>
  </p:transition>
</p:sld>
</file>

<file path=ppt/slides/slide44.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基于熵的离散化</a:t>
            </a:r>
          </a:p>
        </p:txBody>
      </p:sp>
      <p:sp>
        <p:nvSpPr>
          <p:cNvPr id="92163" name="Rectangle 3"/>
          <p:cNvSpPr>
            <a:spLocks noGrp="1" noChangeArrowheads="1"/>
          </p:cNvSpPr>
          <p:nvPr>
            <p:ph type="body" idx="1"/>
          </p:nvPr>
        </p:nvSpPr>
        <p:spPr>
          <a:xfrm>
            <a:off x="266700" y="1498600"/>
            <a:ext cx="8401050" cy="4654550"/>
          </a:xfrm>
        </p:spPr>
        <p:txBody>
          <a:bodyPr/>
          <a:lstStyle/>
          <a:p>
            <a:pPr eaLnBrk="1" hangingPunct="1"/>
            <a:r>
              <a:rPr lang="en-US" altLang="zh-CN" sz="2000" smtClean="0">
                <a:ea typeface="宋体" panose="02010600030101010101" pitchFamily="2" charset="-122"/>
              </a:rPr>
              <a:t>给定一组样本 s, 如果使用边界 t 将 s 划分为两个周期 s1 和 s2, 则分区后的熵为</a:t>
            </a:r>
          </a:p>
          <a:p>
            <a:pPr eaLnBrk="1" hangingPunct="1"/>
            <a:endParaRPr lang="en-US" altLang="zh-CN" sz="2000" smtClean="0">
              <a:ea typeface="宋体" panose="02010600030101010101" pitchFamily="2" charset="-122"/>
            </a:endParaRPr>
          </a:p>
          <a:p>
            <a:pPr eaLnBrk="1" hangingPunct="1"/>
            <a:r>
              <a:rPr lang="en-US" altLang="zh-CN" sz="2000" smtClean="0">
                <a:ea typeface="宋体" panose="02010600030101010101" pitchFamily="2" charset="-122"/>
              </a:rPr>
              <a:t>将所有可能边界上的熵函数最小化的边界被选择为二进制离散化。</a:t>
            </a:r>
          </a:p>
          <a:p>
            <a:pPr eaLnBrk="1" hangingPunct="1"/>
            <a:r>
              <a:rPr lang="en-US" altLang="zh-CN" sz="2000" smtClean="0">
                <a:ea typeface="宋体" panose="02010600030101010101" pitchFamily="2" charset="-122"/>
              </a:rPr>
              <a:t>该过程递归地应用于获得的分区, 直到满足一些停止条件, 例如,</a:t>
            </a:r>
          </a:p>
          <a:p>
            <a:pPr eaLnBrk="1" hangingPunct="1"/>
            <a:endParaRPr lang="en-US" altLang="zh-CN" sz="2000" smtClean="0">
              <a:ea typeface="宋体" panose="02010600030101010101" pitchFamily="2" charset="-122"/>
            </a:endParaRPr>
          </a:p>
          <a:p>
            <a:pPr eaLnBrk="1" hangingPunct="1"/>
            <a:r>
              <a:rPr lang="en-US" altLang="zh-CN" sz="2000" smtClean="0">
                <a:ea typeface="宋体" panose="02010600030101010101" pitchFamily="2" charset="-122"/>
              </a:rPr>
              <a:t>实验表明, 该方法可以减小数据大小, 提高分类精度</a:t>
            </a:r>
          </a:p>
          <a:p>
            <a:pPr eaLnBrk="1" hangingPunct="1"/>
            <a:r>
              <a:rPr lang="en-US" altLang="zh-CN" sz="2000" smtClean="0">
                <a:ea typeface="宋体" panose="02010600030101010101" pitchFamily="2" charset="-122"/>
              </a:rPr>
              <a:t>查看这一章</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概念描述和歧视挖掘</a:t>
            </a:r>
            <a:r>
              <a:rPr lang="en-US" altLang="zh-CN" sz="2000" smtClean="0">
                <a:latin typeface="Tahoma" panose="020B0604030504040204" pitchFamily="34" charset="0"/>
                <a:ea typeface="宋体" panose="02010600030101010101" pitchFamily="2" charset="-122"/>
              </a:rPr>
              <a:t>"</a:t>
            </a:r>
            <a:endParaRPr lang="en-US" altLang="zh-CN" sz="2000" smtClean="0">
              <a:ea typeface="宋体" panose="02010600030101010101" pitchFamily="2" charset="-122"/>
            </a:endParaRPr>
          </a:p>
        </p:txBody>
      </p:sp>
      <p:graphicFrame>
        <p:nvGraphicFramePr>
          <p:cNvPr id="92164" name="Object 4"/>
          <p:cNvGraphicFramePr>
            <a:graphicFrameLocks noChangeAspect="1"/>
          </p:cNvGraphicFramePr>
          <p:nvPr/>
        </p:nvGraphicFramePr>
        <p:xfrm>
          <a:off x="2895600" y="2266950"/>
          <a:ext cx="3302000" cy="615950"/>
        </p:xfrm>
        <a:graphic>
          <a:graphicData uri="http://schemas.openxmlformats.org/presentationml/2006/ole">
            <mc:AlternateContent xmlns:mc="http://schemas.openxmlformats.org/markup-compatibility/2006">
              <mc:Choice xmlns:v="urn:schemas-microsoft-com:vml" Requires="v">
                <p:oleObj spid="_x0000_s92166" name="Equation" r:id="rId4" imgW="2451100" imgH="457200" progId="Equation.3">
                  <p:embed/>
                </p:oleObj>
              </mc:Choice>
              <mc:Fallback>
                <p:oleObj name="Equation" r:id="rId4" imgW="24511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266950"/>
                        <a:ext cx="33020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nvGraphicFramePr>
        <p:xfrm>
          <a:off x="3214688" y="4525963"/>
          <a:ext cx="2319337" cy="376237"/>
        </p:xfrm>
        <a:graphic>
          <a:graphicData uri="http://schemas.openxmlformats.org/presentationml/2006/ole">
            <mc:AlternateContent xmlns:mc="http://schemas.openxmlformats.org/markup-compatibility/2006">
              <mc:Choice xmlns:v="urn:schemas-microsoft-com:vml" Requires="v">
                <p:oleObj spid="_x0000_s92167" name="Equation" r:id="rId6" imgW="1307532" imgH="203112" progId="Equation.3">
                  <p:embed/>
                </p:oleObj>
              </mc:Choice>
              <mc:Fallback>
                <p:oleObj name="Equation" r:id="rId6" imgW="1307532" imgH="203112"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8" y="4525963"/>
                        <a:ext cx="231933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hecke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sz="2800" smtClean="0">
                <a:ea typeface="宋体" panose="02010600030101010101" pitchFamily="2" charset="-122"/>
              </a:rPr>
              <a:t>自然分区的分段</a:t>
            </a:r>
          </a:p>
        </p:txBody>
      </p:sp>
      <p:sp>
        <p:nvSpPr>
          <p:cNvPr id="94211" name="Rectangle 3"/>
          <p:cNvSpPr>
            <a:spLocks noGrp="1" noChangeArrowheads="1"/>
          </p:cNvSpPr>
          <p:nvPr>
            <p:ph type="body" idx="1"/>
          </p:nvPr>
        </p:nvSpPr>
        <p:spPr/>
        <p:txBody>
          <a:bodyPr/>
          <a:lstStyle/>
          <a:p>
            <a:pPr eaLnBrk="1" hangingPunct="1">
              <a:lnSpc>
                <a:spcPct val="140000"/>
              </a:lnSpc>
              <a:buFontTx/>
              <a:buNone/>
            </a:pPr>
            <a:r>
              <a:rPr lang="zh-CN" altLang="en-US" sz="2000" smtClean="0">
                <a:solidFill>
                  <a:schemeClr val="tx2"/>
                </a:solidFill>
                <a:ea typeface="宋体" panose="02010600030101010101" pitchFamily="2" charset="-122"/>
              </a:rPr>
              <a:t>3-4-5</a:t>
            </a:r>
            <a:r>
              <a:rPr lang="en-US" altLang="zh-CN" sz="2000" smtClean="0">
                <a:solidFill>
                  <a:schemeClr val="tx2"/>
                </a:solidFill>
                <a:ea typeface="宋体" panose="02010600030101010101" pitchFamily="2" charset="-122"/>
              </a:rPr>
              <a:t>规则可用于将数值数据分割为</a:t>
            </a:r>
          </a:p>
          <a:p>
            <a:pPr eaLnBrk="1" hangingPunct="1">
              <a:lnSpc>
                <a:spcPct val="140000"/>
              </a:lnSpc>
              <a:buFontTx/>
              <a:buNone/>
            </a:pPr>
            <a:r>
              <a:rPr lang="en-US" altLang="zh-CN" sz="2000" smtClean="0">
                <a:solidFill>
                  <a:schemeClr val="tx2"/>
                </a:solidFill>
                <a:ea typeface="宋体" panose="02010600030101010101" pitchFamily="2" charset="-122"/>
              </a:rPr>
              <a:t>相对统一,</a:t>
            </a:r>
            <a:r>
              <a:rPr lang="en-US" altLang="zh-CN" sz="2000" smtClean="0">
                <a:solidFill>
                  <a:schemeClr val="tx2"/>
                </a:solidFill>
                <a:latin typeface="Tahoma" panose="020B0604030504040204" pitchFamily="34" charset="0"/>
                <a:ea typeface="宋体" panose="02010600030101010101" pitchFamily="2" charset="-122"/>
              </a:rPr>
              <a:t>"</a:t>
            </a:r>
            <a:r>
              <a:rPr lang="en-US" altLang="zh-CN" sz="2000" smtClean="0">
                <a:solidFill>
                  <a:schemeClr val="tx2"/>
                </a:solidFill>
                <a:ea typeface="宋体" panose="02010600030101010101" pitchFamily="2" charset="-122"/>
              </a:rPr>
              <a:t>自然</a:t>
            </a:r>
            <a:r>
              <a:rPr lang="en-US" altLang="zh-CN" sz="2000" smtClean="0">
                <a:solidFill>
                  <a:schemeClr val="tx2"/>
                </a:solidFill>
                <a:latin typeface="Tahoma" panose="020B0604030504040204" pitchFamily="34" charset="0"/>
                <a:ea typeface="宋体" panose="02010600030101010101" pitchFamily="2" charset="-122"/>
              </a:rPr>
              <a:t>"</a:t>
            </a:r>
            <a:r>
              <a:rPr lang="en-US" altLang="zh-CN" sz="2000" smtClean="0">
                <a:solidFill>
                  <a:schemeClr val="tx2"/>
                </a:solidFill>
                <a:ea typeface="宋体" panose="02010600030101010101" pitchFamily="2" charset="-122"/>
              </a:rPr>
              <a:t>间隔。</a:t>
            </a:r>
          </a:p>
          <a:p>
            <a:pPr eaLnBrk="1" hangingPunct="1">
              <a:lnSpc>
                <a:spcPct val="140000"/>
              </a:lnSpc>
              <a:buFontTx/>
              <a:buNone/>
            </a:pPr>
            <a:r>
              <a:rPr lang="en-US" altLang="zh-CN" sz="2000" smtClean="0">
                <a:ea typeface="宋体" panose="02010600030101010101" pitchFamily="2" charset="-122"/>
              </a:rPr>
              <a:t>* 如果间隔包含3个、6个、7个或9个不同的值在最重要的数字, 将该范围划分为3个等宽间隔</a:t>
            </a:r>
          </a:p>
          <a:p>
            <a:pPr eaLnBrk="1" hangingPunct="1">
              <a:lnSpc>
                <a:spcPct val="140000"/>
              </a:lnSpc>
              <a:buFontTx/>
              <a:buNone/>
            </a:pPr>
            <a:r>
              <a:rPr lang="en-US" altLang="zh-CN" sz="2000" smtClean="0">
                <a:ea typeface="宋体" panose="02010600030101010101" pitchFamily="2" charset="-122"/>
              </a:rPr>
              <a:t>* 如果它包含 2, 4, 或8个不同的值在最重要的数字, 划分范围分为4个间隔</a:t>
            </a:r>
          </a:p>
          <a:p>
            <a:pPr eaLnBrk="1" hangingPunct="1">
              <a:lnSpc>
                <a:spcPct val="140000"/>
              </a:lnSpc>
              <a:buFontTx/>
              <a:buNone/>
            </a:pPr>
            <a:r>
              <a:rPr lang="en-US" altLang="zh-CN" sz="2000" smtClean="0">
                <a:ea typeface="宋体" panose="02010600030101010101" pitchFamily="2" charset="-122"/>
              </a:rPr>
              <a:t>* 如果它在最重要的数字处包含1、5或10个不同的值, 请将范围划分为5个间隔</a:t>
            </a:r>
          </a:p>
        </p:txBody>
      </p:sp>
    </p:spTree>
  </p:cSld>
  <p:clrMapOvr>
    <a:masterClrMapping/>
  </p:clrMapOvr>
  <p:transition>
    <p:checker dir="vert"/>
  </p:transition>
</p:sld>
</file>

<file path=ppt/slides/slide4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3-4-5 规则示例</a:t>
            </a:r>
          </a:p>
        </p:txBody>
      </p:sp>
      <p:sp>
        <p:nvSpPr>
          <p:cNvPr id="96259" name="Text Box 3"/>
          <p:cNvSpPr txBox="1">
            <a:spLocks noChangeArrowheads="1"/>
          </p:cNvSpPr>
          <p:nvPr/>
        </p:nvSpPr>
        <p:spPr bwMode="auto">
          <a:xfrm>
            <a:off x="2317750" y="3035300"/>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endParaRPr lang="zh-CN" altLang="en-US" sz="1000">
              <a:latin typeface="Times New Roman" panose="02020603050405020304" pitchFamily="18" charset="0"/>
              <a:ea typeface="宋体" panose="02010600030101010101" pitchFamily="2" charset="-122"/>
            </a:endParaRPr>
          </a:p>
        </p:txBody>
      </p:sp>
      <p:sp>
        <p:nvSpPr>
          <p:cNvPr id="96260" name="Text Box 4"/>
          <p:cNvSpPr txBox="1">
            <a:spLocks noChangeArrowheads="1"/>
          </p:cNvSpPr>
          <p:nvPr/>
        </p:nvSpPr>
        <p:spPr bwMode="auto">
          <a:xfrm>
            <a:off x="3554413" y="3792538"/>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(-400 至 5 000 美元)</a:t>
            </a:r>
          </a:p>
        </p:txBody>
      </p:sp>
      <p:sp>
        <p:nvSpPr>
          <p:cNvPr id="96261" name="Line 5"/>
          <p:cNvSpPr>
            <a:spLocks noChangeShapeType="1"/>
          </p:cNvSpPr>
          <p:nvPr/>
        </p:nvSpPr>
        <p:spPr bwMode="auto">
          <a:xfrm flipH="1">
            <a:off x="1628775" y="4017963"/>
            <a:ext cx="2438400" cy="317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2" name="Line 6"/>
          <p:cNvSpPr>
            <a:spLocks noChangeShapeType="1"/>
          </p:cNvSpPr>
          <p:nvPr/>
        </p:nvSpPr>
        <p:spPr bwMode="auto">
          <a:xfrm>
            <a:off x="4051300" y="4017963"/>
            <a:ext cx="2554288" cy="260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3" name="Line 7"/>
          <p:cNvSpPr>
            <a:spLocks noChangeShapeType="1"/>
          </p:cNvSpPr>
          <p:nvPr/>
        </p:nvSpPr>
        <p:spPr bwMode="auto">
          <a:xfrm flipH="1">
            <a:off x="2968625" y="4032250"/>
            <a:ext cx="1096963"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4" name="Line 8"/>
          <p:cNvSpPr>
            <a:spLocks noChangeShapeType="1"/>
          </p:cNvSpPr>
          <p:nvPr/>
        </p:nvSpPr>
        <p:spPr bwMode="auto">
          <a:xfrm>
            <a:off x="4079875" y="4017963"/>
            <a:ext cx="1182688" cy="390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6265" name="Group 9"/>
          <p:cNvGrpSpPr>
            <a:grpSpLocks/>
          </p:cNvGrpSpPr>
          <p:nvPr/>
        </p:nvGrpSpPr>
        <p:grpSpPr bwMode="auto">
          <a:xfrm>
            <a:off x="639763" y="4413250"/>
            <a:ext cx="1455737" cy="2185988"/>
            <a:chOff x="369" y="2858"/>
            <a:chExt cx="917" cy="1377"/>
          </a:xfrm>
        </p:grpSpPr>
        <p:sp>
          <p:nvSpPr>
            <p:cNvPr id="96322" name="Text Box 10"/>
            <p:cNvSpPr txBox="1">
              <a:spLocks noChangeArrowheads="1"/>
            </p:cNvSpPr>
            <p:nvPr/>
          </p:nvSpPr>
          <p:spPr bwMode="auto">
            <a:xfrm>
              <a:off x="805" y="2858"/>
              <a:ext cx="48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(-400 美元)</a:t>
              </a:r>
              <a:r>
                <a:rPr lang="en-US" altLang="zh-CN" sz="1000">
                  <a:latin typeface="Times New Roman" panose="02020603050405020304" pitchFamily="18" charset="0"/>
                  <a:ea typeface="宋体" panose="02010600030101010101" pitchFamily="2" charset="-122"/>
                </a:rPr>
                <a:t>–</a:t>
              </a:r>
              <a:r>
                <a:rPr lang="zh-CN" altLang="en-US" sz="1000">
                  <a:latin typeface="Times New Roman" panose="02020603050405020304" pitchFamily="18" charset="0"/>
                  <a:ea typeface="宋体" panose="02010600030101010101" pitchFamily="2" charset="-122"/>
                </a:rPr>
                <a:t>0</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323" name="Line 11"/>
            <p:cNvSpPr>
              <a:spLocks noChangeShapeType="1"/>
            </p:cNvSpPr>
            <p:nvPr/>
          </p:nvSpPr>
          <p:spPr bwMode="auto">
            <a:xfrm flipH="1">
              <a:off x="691" y="3009"/>
              <a:ext cx="291"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4" name="Line 12"/>
            <p:cNvSpPr>
              <a:spLocks noChangeShapeType="1"/>
            </p:cNvSpPr>
            <p:nvPr/>
          </p:nvSpPr>
          <p:spPr bwMode="auto">
            <a:xfrm flipH="1">
              <a:off x="727" y="3000"/>
              <a:ext cx="264" cy="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5" name="Text Box 13"/>
            <p:cNvSpPr txBox="1">
              <a:spLocks noChangeArrowheads="1"/>
            </p:cNvSpPr>
            <p:nvPr/>
          </p:nvSpPr>
          <p:spPr bwMode="auto">
            <a:xfrm>
              <a:off x="369" y="3103"/>
              <a:ext cx="3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(-$400-</a:t>
              </a:r>
            </a:p>
            <a:p>
              <a:pPr>
                <a:spcBef>
                  <a:spcPct val="0"/>
                </a:spcBef>
                <a:buFontTx/>
                <a:buNone/>
              </a:pPr>
              <a:r>
                <a:rPr lang="zh-CN" altLang="en-US" sz="1000">
                  <a:latin typeface="Times New Roman" panose="02020603050405020304" pitchFamily="18" charset="0"/>
                  <a:ea typeface="宋体" panose="02010600030101010101" pitchFamily="2" charset="-122"/>
                </a:rPr>
                <a:t>-$300</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326" name="Text Box 14"/>
            <p:cNvSpPr txBox="1">
              <a:spLocks noChangeArrowheads="1"/>
            </p:cNvSpPr>
            <p:nvPr/>
          </p:nvSpPr>
          <p:spPr bwMode="auto">
            <a:xfrm>
              <a:off x="378" y="3404"/>
              <a:ext cx="3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(-$300-</a:t>
              </a:r>
            </a:p>
            <a:p>
              <a:pPr>
                <a:spcBef>
                  <a:spcPct val="0"/>
                </a:spcBef>
                <a:buFontTx/>
                <a:buNone/>
              </a:pPr>
              <a:r>
                <a:rPr lang="zh-CN" altLang="en-US" sz="1000">
                  <a:latin typeface="Times New Roman" panose="02020603050405020304" pitchFamily="18" charset="0"/>
                  <a:ea typeface="宋体" panose="02010600030101010101" pitchFamily="2" charset="-122"/>
                </a:rPr>
                <a:t>-$200</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327" name="Line 15"/>
            <p:cNvSpPr>
              <a:spLocks noChangeShapeType="1"/>
            </p:cNvSpPr>
            <p:nvPr/>
          </p:nvSpPr>
          <p:spPr bwMode="auto">
            <a:xfrm flipH="1">
              <a:off x="745" y="3000"/>
              <a:ext cx="237" cy="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8" name="Text Box 16"/>
            <p:cNvSpPr txBox="1">
              <a:spLocks noChangeArrowheads="1"/>
            </p:cNvSpPr>
            <p:nvPr/>
          </p:nvSpPr>
          <p:spPr bwMode="auto">
            <a:xfrm>
              <a:off x="377" y="3676"/>
              <a:ext cx="3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(-$200-</a:t>
              </a:r>
            </a:p>
            <a:p>
              <a:pPr>
                <a:spcBef>
                  <a:spcPct val="0"/>
                </a:spcBef>
                <a:buFontTx/>
                <a:buNone/>
              </a:pPr>
              <a:r>
                <a:rPr lang="zh-CN" altLang="en-US" sz="1000">
                  <a:latin typeface="Times New Roman" panose="02020603050405020304" pitchFamily="18" charset="0"/>
                  <a:ea typeface="宋体" panose="02010600030101010101" pitchFamily="2" charset="-122"/>
                </a:rPr>
                <a:t>-$100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29" name="Line 17"/>
            <p:cNvSpPr>
              <a:spLocks noChangeShapeType="1"/>
            </p:cNvSpPr>
            <p:nvPr/>
          </p:nvSpPr>
          <p:spPr bwMode="auto">
            <a:xfrm flipH="1">
              <a:off x="791" y="3009"/>
              <a:ext cx="191" cy="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0" name="Text Box 18"/>
            <p:cNvSpPr txBox="1">
              <a:spLocks noChangeArrowheads="1"/>
            </p:cNvSpPr>
            <p:nvPr/>
          </p:nvSpPr>
          <p:spPr bwMode="auto">
            <a:xfrm>
              <a:off x="415" y="3985"/>
              <a:ext cx="3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(-$100-</a:t>
              </a:r>
            </a:p>
            <a:p>
              <a:pPr>
                <a:spcBef>
                  <a:spcPct val="0"/>
                </a:spcBef>
                <a:buFontTx/>
                <a:buNone/>
              </a:pPr>
              <a:r>
                <a:rPr lang="zh-CN" altLang="en-US" sz="1000">
                  <a:latin typeface="Times New Roman" panose="02020603050405020304" pitchFamily="18" charset="0"/>
                  <a:ea typeface="宋体" panose="02010600030101010101" pitchFamily="2" charset="-122"/>
                </a:rPr>
                <a:t>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grpSp>
      <p:sp>
        <p:nvSpPr>
          <p:cNvPr id="96266" name="Line 19"/>
          <p:cNvSpPr>
            <a:spLocks noChangeShapeType="1"/>
          </p:cNvSpPr>
          <p:nvPr/>
        </p:nvSpPr>
        <p:spPr bwMode="auto">
          <a:xfrm flipH="1">
            <a:off x="2522538" y="4610100"/>
            <a:ext cx="403225"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6267" name="Group 20"/>
          <p:cNvGrpSpPr>
            <a:grpSpLocks/>
          </p:cNvGrpSpPr>
          <p:nvPr/>
        </p:nvGrpSpPr>
        <p:grpSpPr bwMode="auto">
          <a:xfrm>
            <a:off x="2054225" y="4413250"/>
            <a:ext cx="1536700" cy="2035175"/>
            <a:chOff x="1260" y="2858"/>
            <a:chExt cx="968" cy="1282"/>
          </a:xfrm>
        </p:grpSpPr>
        <p:sp>
          <p:nvSpPr>
            <p:cNvPr id="96312" name="Text Box 21"/>
            <p:cNvSpPr txBox="1">
              <a:spLocks noChangeArrowheads="1"/>
            </p:cNvSpPr>
            <p:nvPr/>
          </p:nvSpPr>
          <p:spPr bwMode="auto">
            <a:xfrm>
              <a:off x="1615" y="2858"/>
              <a:ext cx="5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(0-1, 000</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313" name="Line 22"/>
            <p:cNvSpPr>
              <a:spLocks noChangeShapeType="1"/>
            </p:cNvSpPr>
            <p:nvPr/>
          </p:nvSpPr>
          <p:spPr bwMode="auto">
            <a:xfrm flipH="1">
              <a:off x="1745" y="2982"/>
              <a:ext cx="73" cy="8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4" name="Text Box 23"/>
            <p:cNvSpPr txBox="1">
              <a:spLocks noChangeArrowheads="1"/>
            </p:cNvSpPr>
            <p:nvPr/>
          </p:nvSpPr>
          <p:spPr bwMode="auto">
            <a:xfrm>
              <a:off x="1260" y="2994"/>
              <a:ext cx="3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(0-</a:t>
              </a:r>
            </a:p>
            <a:p>
              <a:pPr>
                <a:spcBef>
                  <a:spcPct val="0"/>
                </a:spcBef>
                <a:buFontTx/>
                <a:buNone/>
              </a:pPr>
              <a:r>
                <a:rPr lang="zh-CN" altLang="en-US" sz="1000">
                  <a:latin typeface="Times New Roman" panose="02020603050405020304" pitchFamily="18" charset="0"/>
                  <a:ea typeface="宋体" panose="02010600030101010101" pitchFamily="2" charset="-122"/>
                </a:rPr>
                <a:t>200美元</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315" name="Text Box 24"/>
            <p:cNvSpPr txBox="1">
              <a:spLocks noChangeArrowheads="1"/>
            </p:cNvSpPr>
            <p:nvPr/>
          </p:nvSpPr>
          <p:spPr bwMode="auto">
            <a:xfrm>
              <a:off x="1297" y="3249"/>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($200-</a:t>
              </a:r>
            </a:p>
            <a:p>
              <a:pPr>
                <a:spcBef>
                  <a:spcPct val="0"/>
                </a:spcBef>
                <a:buFontTx/>
                <a:buNone/>
              </a:pPr>
              <a:r>
                <a:rPr lang="zh-CN" altLang="en-US" sz="1000">
                  <a:latin typeface="Times New Roman" panose="02020603050405020304" pitchFamily="18" charset="0"/>
                  <a:ea typeface="宋体" panose="02010600030101010101" pitchFamily="2" charset="-122"/>
                </a:rPr>
                <a:t>400美元</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16" name="Rectangle 25"/>
            <p:cNvSpPr>
              <a:spLocks noChangeArrowheads="1"/>
            </p:cNvSpPr>
            <p:nvPr/>
          </p:nvSpPr>
          <p:spPr bwMode="auto">
            <a:xfrm>
              <a:off x="1278" y="3564"/>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($400-</a:t>
              </a:r>
            </a:p>
            <a:p>
              <a:pPr>
                <a:spcBef>
                  <a:spcPct val="0"/>
                </a:spcBef>
                <a:buFontTx/>
                <a:buNone/>
              </a:pPr>
              <a:r>
                <a:rPr lang="zh-CN" altLang="en-US" sz="1000">
                  <a:latin typeface="Times New Roman" panose="02020603050405020304" pitchFamily="18" charset="0"/>
                  <a:ea typeface="宋体" panose="02010600030101010101" pitchFamily="2" charset="-122"/>
                </a:rPr>
                <a:t>600美元</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17" name="Rectangle 26"/>
            <p:cNvSpPr>
              <a:spLocks noChangeArrowheads="1"/>
            </p:cNvSpPr>
            <p:nvPr/>
          </p:nvSpPr>
          <p:spPr bwMode="auto">
            <a:xfrm>
              <a:off x="1442" y="3792"/>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($600-</a:t>
              </a:r>
            </a:p>
            <a:p>
              <a:pPr>
                <a:spcBef>
                  <a:spcPct val="0"/>
                </a:spcBef>
                <a:buFontTx/>
                <a:buNone/>
              </a:pPr>
              <a:r>
                <a:rPr lang="zh-CN" altLang="en-US" sz="1000">
                  <a:latin typeface="Times New Roman" panose="02020603050405020304" pitchFamily="18" charset="0"/>
                  <a:ea typeface="宋体" panose="02010600030101010101" pitchFamily="2" charset="-122"/>
                </a:rPr>
                <a:t>$800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18" name="Rectangle 27"/>
            <p:cNvSpPr>
              <a:spLocks noChangeArrowheads="1"/>
            </p:cNvSpPr>
            <p:nvPr/>
          </p:nvSpPr>
          <p:spPr bwMode="auto">
            <a:xfrm>
              <a:off x="1842" y="3888"/>
              <a:ext cx="3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(800 元-</a:t>
              </a:r>
            </a:p>
            <a:p>
              <a:pPr>
                <a:spcBef>
                  <a:spcPct val="0"/>
                </a:spcBef>
                <a:buFontTx/>
                <a:buNone/>
              </a:pPr>
              <a:r>
                <a:rPr lang="zh-CN" altLang="en-US" sz="1000">
                  <a:latin typeface="Times New Roman" panose="02020603050405020304" pitchFamily="18" charset="0"/>
                  <a:ea typeface="宋体" panose="02010600030101010101" pitchFamily="2" charset="-122"/>
                </a:rPr>
                <a:t>1, 000 美元</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19" name="Line 28"/>
            <p:cNvSpPr>
              <a:spLocks noChangeShapeType="1"/>
            </p:cNvSpPr>
            <p:nvPr/>
          </p:nvSpPr>
          <p:spPr bwMode="auto">
            <a:xfrm flipH="1">
              <a:off x="1591" y="2982"/>
              <a:ext cx="209" cy="3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0" name="Line 29"/>
            <p:cNvSpPr>
              <a:spLocks noChangeShapeType="1"/>
            </p:cNvSpPr>
            <p:nvPr/>
          </p:nvSpPr>
          <p:spPr bwMode="auto">
            <a:xfrm flipH="1">
              <a:off x="1618" y="2982"/>
              <a:ext cx="191" cy="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1" name="Line 30"/>
            <p:cNvSpPr>
              <a:spLocks noChangeShapeType="1"/>
            </p:cNvSpPr>
            <p:nvPr/>
          </p:nvSpPr>
          <p:spPr bwMode="auto">
            <a:xfrm>
              <a:off x="1818" y="2991"/>
              <a:ext cx="182" cy="8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6268" name="Group 31"/>
          <p:cNvGrpSpPr>
            <a:grpSpLocks/>
          </p:cNvGrpSpPr>
          <p:nvPr/>
        </p:nvGrpSpPr>
        <p:grpSpPr bwMode="auto">
          <a:xfrm>
            <a:off x="6122988" y="4311650"/>
            <a:ext cx="1438275" cy="1809750"/>
            <a:chOff x="3823" y="2794"/>
            <a:chExt cx="906" cy="1140"/>
          </a:xfrm>
        </p:grpSpPr>
        <p:sp>
          <p:nvSpPr>
            <p:cNvPr id="96305" name="Text Box 32"/>
            <p:cNvSpPr txBox="1">
              <a:spLocks noChangeArrowheads="1"/>
            </p:cNvSpPr>
            <p:nvPr/>
          </p:nvSpPr>
          <p:spPr bwMode="auto">
            <a:xfrm>
              <a:off x="4032" y="2794"/>
              <a:ext cx="6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($2, 000-$5, 000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06" name="Line 33"/>
            <p:cNvSpPr>
              <a:spLocks noChangeShapeType="1"/>
            </p:cNvSpPr>
            <p:nvPr/>
          </p:nvSpPr>
          <p:spPr bwMode="auto">
            <a:xfrm flipH="1">
              <a:off x="4145" y="2937"/>
              <a:ext cx="255"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7" name="Text Box 34"/>
            <p:cNvSpPr txBox="1">
              <a:spLocks noChangeArrowheads="1"/>
            </p:cNvSpPr>
            <p:nvPr/>
          </p:nvSpPr>
          <p:spPr bwMode="auto">
            <a:xfrm>
              <a:off x="3823" y="3131"/>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($2, 000-</a:t>
              </a:r>
            </a:p>
            <a:p>
              <a:pPr>
                <a:spcBef>
                  <a:spcPct val="0"/>
                </a:spcBef>
                <a:buFontTx/>
                <a:buNone/>
              </a:pPr>
              <a:r>
                <a:rPr lang="zh-CN" altLang="en-US" sz="1000">
                  <a:latin typeface="Times New Roman" panose="02020603050405020304" pitchFamily="18" charset="0"/>
                  <a:ea typeface="宋体" panose="02010600030101010101" pitchFamily="2" charset="-122"/>
                </a:rPr>
                <a:t>3, 000 美元</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08" name="Text Box 35"/>
            <p:cNvSpPr txBox="1">
              <a:spLocks noChangeArrowheads="1"/>
            </p:cNvSpPr>
            <p:nvPr/>
          </p:nvSpPr>
          <p:spPr bwMode="auto">
            <a:xfrm>
              <a:off x="3861" y="3458"/>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(3, 000 元-</a:t>
              </a:r>
            </a:p>
            <a:p>
              <a:pPr>
                <a:spcBef>
                  <a:spcPct val="0"/>
                </a:spcBef>
                <a:buFontTx/>
                <a:buNone/>
              </a:pPr>
              <a:r>
                <a:rPr lang="zh-CN" altLang="en-US" sz="1000">
                  <a:latin typeface="Times New Roman" panose="02020603050405020304" pitchFamily="18" charset="0"/>
                  <a:ea typeface="宋体" panose="02010600030101010101" pitchFamily="2" charset="-122"/>
                </a:rPr>
                <a:t>$4, 000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09" name="Rectangle 36"/>
            <p:cNvSpPr>
              <a:spLocks noChangeArrowheads="1"/>
            </p:cNvSpPr>
            <p:nvPr/>
          </p:nvSpPr>
          <p:spPr bwMode="auto">
            <a:xfrm>
              <a:off x="4224" y="3684"/>
              <a:ext cx="4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($4, 000-</a:t>
              </a:r>
            </a:p>
            <a:p>
              <a:pPr>
                <a:spcBef>
                  <a:spcPct val="0"/>
                </a:spcBef>
                <a:buFontTx/>
                <a:buNone/>
              </a:pPr>
              <a:r>
                <a:rPr lang="zh-CN" altLang="en-US" sz="1000">
                  <a:latin typeface="Times New Roman" panose="02020603050405020304" pitchFamily="18" charset="0"/>
                  <a:ea typeface="宋体" panose="02010600030101010101" pitchFamily="2" charset="-122"/>
                </a:rPr>
                <a:t>$5, 000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10" name="Line 37"/>
            <p:cNvSpPr>
              <a:spLocks noChangeShapeType="1"/>
            </p:cNvSpPr>
            <p:nvPr/>
          </p:nvSpPr>
          <p:spPr bwMode="auto">
            <a:xfrm flipH="1">
              <a:off x="4254" y="2937"/>
              <a:ext cx="136" cy="5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1" name="Line 38"/>
            <p:cNvSpPr>
              <a:spLocks noChangeShapeType="1"/>
            </p:cNvSpPr>
            <p:nvPr/>
          </p:nvSpPr>
          <p:spPr bwMode="auto">
            <a:xfrm>
              <a:off x="4400" y="2927"/>
              <a:ext cx="0" cy="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6269" name="Group 39"/>
          <p:cNvGrpSpPr>
            <a:grpSpLocks/>
          </p:cNvGrpSpPr>
          <p:nvPr/>
        </p:nvGrpSpPr>
        <p:grpSpPr bwMode="auto">
          <a:xfrm>
            <a:off x="4205288" y="4384675"/>
            <a:ext cx="1682750" cy="2009775"/>
            <a:chOff x="2615" y="2840"/>
            <a:chExt cx="1060" cy="1266"/>
          </a:xfrm>
        </p:grpSpPr>
        <p:sp>
          <p:nvSpPr>
            <p:cNvPr id="96294" name="Text Box 40"/>
            <p:cNvSpPr txBox="1">
              <a:spLocks noChangeArrowheads="1"/>
            </p:cNvSpPr>
            <p:nvPr/>
          </p:nvSpPr>
          <p:spPr bwMode="auto">
            <a:xfrm>
              <a:off x="2978" y="2840"/>
              <a:ext cx="6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000-$2, 000</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295" name="Line 41"/>
            <p:cNvSpPr>
              <a:spLocks noChangeShapeType="1"/>
            </p:cNvSpPr>
            <p:nvPr/>
          </p:nvSpPr>
          <p:spPr bwMode="auto">
            <a:xfrm flipH="1">
              <a:off x="2991" y="2955"/>
              <a:ext cx="290" cy="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6" name="Text Box 42"/>
            <p:cNvSpPr txBox="1">
              <a:spLocks noChangeArrowheads="1"/>
            </p:cNvSpPr>
            <p:nvPr/>
          </p:nvSpPr>
          <p:spPr bwMode="auto">
            <a:xfrm>
              <a:off x="2615" y="3040"/>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000-</a:t>
              </a:r>
            </a:p>
            <a:p>
              <a:pPr>
                <a:spcBef>
                  <a:spcPct val="0"/>
                </a:spcBef>
                <a:buFontTx/>
                <a:buNone/>
              </a:pPr>
              <a:r>
                <a:rPr lang="zh-CN" altLang="en-US" sz="1000">
                  <a:latin typeface="Times New Roman" panose="02020603050405020304" pitchFamily="18" charset="0"/>
                  <a:ea typeface="宋体" panose="02010600030101010101" pitchFamily="2" charset="-122"/>
                </a:rPr>
                <a:t>$1, 200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297" name="Line 43"/>
            <p:cNvSpPr>
              <a:spLocks noChangeShapeType="1"/>
            </p:cNvSpPr>
            <p:nvPr/>
          </p:nvSpPr>
          <p:spPr bwMode="auto">
            <a:xfrm flipH="1">
              <a:off x="3054" y="2955"/>
              <a:ext cx="227" cy="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8" name="Text Box 44"/>
            <p:cNvSpPr txBox="1">
              <a:spLocks noChangeArrowheads="1"/>
            </p:cNvSpPr>
            <p:nvPr/>
          </p:nvSpPr>
          <p:spPr bwMode="auto">
            <a:xfrm>
              <a:off x="2641" y="3296"/>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200-</a:t>
              </a:r>
            </a:p>
            <a:p>
              <a:pPr>
                <a:spcBef>
                  <a:spcPct val="0"/>
                </a:spcBef>
                <a:buFontTx/>
                <a:buNone/>
              </a:pPr>
              <a:r>
                <a:rPr lang="zh-CN" altLang="en-US" sz="1000">
                  <a:latin typeface="Times New Roman" panose="02020603050405020304" pitchFamily="18" charset="0"/>
                  <a:ea typeface="宋体" panose="02010600030101010101" pitchFamily="2" charset="-122"/>
                </a:rPr>
                <a:t>$1, 400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299" name="Rectangle 45"/>
            <p:cNvSpPr>
              <a:spLocks noChangeArrowheads="1"/>
            </p:cNvSpPr>
            <p:nvPr/>
          </p:nvSpPr>
          <p:spPr bwMode="auto">
            <a:xfrm>
              <a:off x="2715" y="355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400-</a:t>
              </a:r>
            </a:p>
            <a:p>
              <a:pPr>
                <a:spcBef>
                  <a:spcPct val="0"/>
                </a:spcBef>
                <a:buFontTx/>
                <a:buNone/>
              </a:pPr>
              <a:r>
                <a:rPr lang="zh-CN" altLang="en-US" sz="1000">
                  <a:latin typeface="Times New Roman" panose="02020603050405020304" pitchFamily="18" charset="0"/>
                  <a:ea typeface="宋体" panose="02010600030101010101" pitchFamily="2" charset="-122"/>
                </a:rPr>
                <a:t>1, 600 美元</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00" name="Rectangle 46"/>
            <p:cNvSpPr>
              <a:spLocks noChangeArrowheads="1"/>
            </p:cNvSpPr>
            <p:nvPr/>
          </p:nvSpPr>
          <p:spPr bwMode="auto">
            <a:xfrm>
              <a:off x="2888" y="3801"/>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600 元-</a:t>
              </a:r>
            </a:p>
            <a:p>
              <a:pPr>
                <a:spcBef>
                  <a:spcPct val="0"/>
                </a:spcBef>
                <a:buFontTx/>
                <a:buNone/>
              </a:pPr>
              <a:r>
                <a:rPr lang="zh-CN" altLang="en-US" sz="1000">
                  <a:latin typeface="Times New Roman" panose="02020603050405020304" pitchFamily="18" charset="0"/>
                  <a:ea typeface="宋体" panose="02010600030101010101" pitchFamily="2" charset="-122"/>
                </a:rPr>
                <a:t>1, 800 美元</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301" name="Line 47"/>
            <p:cNvSpPr>
              <a:spLocks noChangeShapeType="1"/>
            </p:cNvSpPr>
            <p:nvPr/>
          </p:nvSpPr>
          <p:spPr bwMode="auto">
            <a:xfrm flipH="1">
              <a:off x="3118" y="2964"/>
              <a:ext cx="173" cy="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2" name="Line 48"/>
            <p:cNvSpPr>
              <a:spLocks noChangeShapeType="1"/>
            </p:cNvSpPr>
            <p:nvPr/>
          </p:nvSpPr>
          <p:spPr bwMode="auto">
            <a:xfrm flipH="1">
              <a:off x="3236" y="2955"/>
              <a:ext cx="55" cy="8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3" name="Line 49"/>
            <p:cNvSpPr>
              <a:spLocks noChangeShapeType="1"/>
            </p:cNvSpPr>
            <p:nvPr/>
          </p:nvSpPr>
          <p:spPr bwMode="auto">
            <a:xfrm>
              <a:off x="3291" y="2964"/>
              <a:ext cx="118" cy="8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4" name="Rectangle 50"/>
            <p:cNvSpPr>
              <a:spLocks noChangeArrowheads="1"/>
            </p:cNvSpPr>
            <p:nvPr/>
          </p:nvSpPr>
          <p:spPr bwMode="auto">
            <a:xfrm>
              <a:off x="3260" y="3856"/>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800-</a:t>
              </a:r>
            </a:p>
            <a:p>
              <a:pPr>
                <a:spcBef>
                  <a:spcPct val="0"/>
                </a:spcBef>
                <a:buFontTx/>
                <a:buNone/>
              </a:pPr>
              <a:r>
                <a:rPr lang="zh-CN" altLang="en-US" sz="1000">
                  <a:latin typeface="Times New Roman" panose="02020603050405020304" pitchFamily="18" charset="0"/>
                  <a:ea typeface="宋体" panose="02010600030101010101" pitchFamily="2" charset="-122"/>
                </a:rPr>
                <a:t>$2, 000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grpSp>
      <p:grpSp>
        <p:nvGrpSpPr>
          <p:cNvPr id="96270" name="Group 51"/>
          <p:cNvGrpSpPr>
            <a:grpSpLocks/>
          </p:cNvGrpSpPr>
          <p:nvPr/>
        </p:nvGrpSpPr>
        <p:grpSpPr bwMode="auto">
          <a:xfrm>
            <a:off x="441325" y="2800350"/>
            <a:ext cx="4546600" cy="249238"/>
            <a:chOff x="278" y="1764"/>
            <a:chExt cx="2864" cy="157"/>
          </a:xfrm>
        </p:grpSpPr>
        <p:sp>
          <p:nvSpPr>
            <p:cNvPr id="96292" name="Text Box 52"/>
            <p:cNvSpPr txBox="1">
              <a:spLocks noChangeArrowheads="1"/>
            </p:cNvSpPr>
            <p:nvPr/>
          </p:nvSpPr>
          <p:spPr bwMode="auto">
            <a:xfrm>
              <a:off x="487" y="1767"/>
              <a:ext cx="26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                        </a:t>
              </a:r>
              <a:r>
                <a:rPr lang="en-US" altLang="zh-CN" sz="1000">
                  <a:latin typeface="Times New Roman" panose="02020603050405020304" pitchFamily="18" charset="0"/>
                  <a:ea typeface="宋体" panose="02010600030101010101" pitchFamily="2" charset="-122"/>
                </a:rPr>
                <a:t>1, 000 低 =-$1000 高 = 2, 000 美元</a:t>
              </a:r>
              <a:endParaRPr lang="en-US" altLang="zh-CN" sz="2400">
                <a:latin typeface="Times New Roman" panose="02020603050405020304" pitchFamily="18" charset="0"/>
                <a:ea typeface="宋体" panose="02010600030101010101" pitchFamily="2" charset="-122"/>
              </a:endParaRPr>
            </a:p>
          </p:txBody>
        </p:sp>
        <p:sp>
          <p:nvSpPr>
            <p:cNvPr id="96293" name="Rectangle 53"/>
            <p:cNvSpPr>
              <a:spLocks noChangeArrowheads="1"/>
            </p:cNvSpPr>
            <p:nvPr/>
          </p:nvSpPr>
          <p:spPr bwMode="auto">
            <a:xfrm>
              <a:off x="278" y="1764"/>
              <a:ext cx="3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000">
                  <a:latin typeface="Times New Roman" panose="02020603050405020304" pitchFamily="18" charset="0"/>
                  <a:ea typeface="宋体" panose="02010600030101010101" pitchFamily="2" charset="-122"/>
                </a:rPr>
                <a:t>第2步:</a:t>
              </a:r>
            </a:p>
          </p:txBody>
        </p:sp>
      </p:grpSp>
      <p:sp>
        <p:nvSpPr>
          <p:cNvPr id="96271" name="Rectangle 54"/>
          <p:cNvSpPr>
            <a:spLocks noChangeArrowheads="1"/>
          </p:cNvSpPr>
          <p:nvPr/>
        </p:nvSpPr>
        <p:spPr bwMode="auto">
          <a:xfrm>
            <a:off x="452438" y="3889375"/>
            <a:ext cx="539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000">
                <a:latin typeface="Times New Roman" panose="02020603050405020304" pitchFamily="18" charset="0"/>
                <a:ea typeface="宋体" panose="02010600030101010101" pitchFamily="2" charset="-122"/>
              </a:rPr>
              <a:t>第4步:</a:t>
            </a:r>
          </a:p>
        </p:txBody>
      </p:sp>
      <p:grpSp>
        <p:nvGrpSpPr>
          <p:cNvPr id="96272" name="Group 55"/>
          <p:cNvGrpSpPr>
            <a:grpSpLocks/>
          </p:cNvGrpSpPr>
          <p:nvPr/>
        </p:nvGrpSpPr>
        <p:grpSpPr bwMode="auto">
          <a:xfrm>
            <a:off x="441325" y="1376363"/>
            <a:ext cx="8702675" cy="1471612"/>
            <a:chOff x="278" y="867"/>
            <a:chExt cx="5021" cy="927"/>
          </a:xfrm>
        </p:grpSpPr>
        <p:sp>
          <p:nvSpPr>
            <p:cNvPr id="96282" name="Text Box 56"/>
            <p:cNvSpPr txBox="1">
              <a:spLocks noChangeArrowheads="1"/>
            </p:cNvSpPr>
            <p:nvPr/>
          </p:nvSpPr>
          <p:spPr bwMode="auto">
            <a:xfrm>
              <a:off x="278" y="1494"/>
              <a:ext cx="3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000">
                  <a:latin typeface="Times New Roman" panose="02020603050405020304" pitchFamily="18" charset="0"/>
                  <a:ea typeface="宋体" panose="02010600030101010101" pitchFamily="2" charset="-122"/>
                </a:rPr>
                <a:t>第1步:</a:t>
              </a:r>
            </a:p>
          </p:txBody>
        </p:sp>
        <p:grpSp>
          <p:nvGrpSpPr>
            <p:cNvPr id="96283" name="Group 57"/>
            <p:cNvGrpSpPr>
              <a:grpSpLocks/>
            </p:cNvGrpSpPr>
            <p:nvPr/>
          </p:nvGrpSpPr>
          <p:grpSpPr bwMode="auto">
            <a:xfrm>
              <a:off x="509" y="867"/>
              <a:ext cx="4790" cy="927"/>
              <a:chOff x="509" y="867"/>
              <a:chExt cx="4790" cy="927"/>
            </a:xfrm>
          </p:grpSpPr>
          <p:sp>
            <p:nvSpPr>
              <p:cNvPr id="96284" name="Freeform 58"/>
              <p:cNvSpPr>
                <a:spLocks/>
              </p:cNvSpPr>
              <p:nvPr/>
            </p:nvSpPr>
            <p:spPr bwMode="auto">
              <a:xfrm>
                <a:off x="1182" y="955"/>
                <a:ext cx="2818" cy="463"/>
              </a:xfrm>
              <a:custGeom>
                <a:avLst/>
                <a:gdLst>
                  <a:gd name="T0" fmla="*/ 0 w 2818"/>
                  <a:gd name="T1" fmla="*/ 463 h 463"/>
                  <a:gd name="T2" fmla="*/ 127 w 2818"/>
                  <a:gd name="T3" fmla="*/ 427 h 463"/>
                  <a:gd name="T4" fmla="*/ 209 w 2818"/>
                  <a:gd name="T5" fmla="*/ 372 h 463"/>
                  <a:gd name="T6" fmla="*/ 281 w 2818"/>
                  <a:gd name="T7" fmla="*/ 336 h 463"/>
                  <a:gd name="T8" fmla="*/ 309 w 2818"/>
                  <a:gd name="T9" fmla="*/ 309 h 463"/>
                  <a:gd name="T10" fmla="*/ 381 w 2818"/>
                  <a:gd name="T11" fmla="*/ 272 h 463"/>
                  <a:gd name="T12" fmla="*/ 436 w 2818"/>
                  <a:gd name="T13" fmla="*/ 236 h 463"/>
                  <a:gd name="T14" fmla="*/ 509 w 2818"/>
                  <a:gd name="T15" fmla="*/ 200 h 463"/>
                  <a:gd name="T16" fmla="*/ 672 w 2818"/>
                  <a:gd name="T17" fmla="*/ 136 h 463"/>
                  <a:gd name="T18" fmla="*/ 781 w 2818"/>
                  <a:gd name="T19" fmla="*/ 72 h 463"/>
                  <a:gd name="T20" fmla="*/ 909 w 2818"/>
                  <a:gd name="T21" fmla="*/ 0 h 463"/>
                  <a:gd name="T22" fmla="*/ 1145 w 2818"/>
                  <a:gd name="T23" fmla="*/ 36 h 463"/>
                  <a:gd name="T24" fmla="*/ 1518 w 2818"/>
                  <a:gd name="T25" fmla="*/ 0 h 463"/>
                  <a:gd name="T26" fmla="*/ 1781 w 2818"/>
                  <a:gd name="T27" fmla="*/ 9 h 463"/>
                  <a:gd name="T28" fmla="*/ 1945 w 2818"/>
                  <a:gd name="T29" fmla="*/ 45 h 463"/>
                  <a:gd name="T30" fmla="*/ 2099 w 2818"/>
                  <a:gd name="T31" fmla="*/ 191 h 463"/>
                  <a:gd name="T32" fmla="*/ 2299 w 2818"/>
                  <a:gd name="T33" fmla="*/ 281 h 463"/>
                  <a:gd name="T34" fmla="*/ 2409 w 2818"/>
                  <a:gd name="T35" fmla="*/ 318 h 463"/>
                  <a:gd name="T36" fmla="*/ 2509 w 2818"/>
                  <a:gd name="T37" fmla="*/ 372 h 463"/>
                  <a:gd name="T38" fmla="*/ 2636 w 2818"/>
                  <a:gd name="T39" fmla="*/ 418 h 463"/>
                  <a:gd name="T40" fmla="*/ 2754 w 2818"/>
                  <a:gd name="T41" fmla="*/ 454 h 463"/>
                  <a:gd name="T42" fmla="*/ 2818 w 2818"/>
                  <a:gd name="T43" fmla="*/ 463 h 4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18"/>
                  <a:gd name="T67" fmla="*/ 0 h 463"/>
                  <a:gd name="T68" fmla="*/ 2818 w 2818"/>
                  <a:gd name="T69" fmla="*/ 463 h 4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85" name="Line 59"/>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6" name="Line 60"/>
              <p:cNvSpPr>
                <a:spLocks noChangeShapeType="1"/>
              </p:cNvSpPr>
              <p:nvPr/>
            </p:nvSpPr>
            <p:spPr bwMode="auto">
              <a:xfrm flipV="1">
                <a:off x="1900" y="936"/>
                <a:ext cx="0"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7" name="Text Box 61"/>
              <p:cNvSpPr txBox="1">
                <a:spLocks noChangeArrowheads="1"/>
              </p:cNvSpPr>
              <p:nvPr/>
            </p:nvSpPr>
            <p:spPr bwMode="auto">
              <a:xfrm>
                <a:off x="787" y="1488"/>
                <a:ext cx="4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-$351-$155</a:t>
                </a:r>
                <a:r>
                  <a:rPr lang="en-US" altLang="zh-CN" sz="1000">
                    <a:latin typeface="Times New Roman" panose="02020603050405020304" pitchFamily="18" charset="0"/>
                    <a:ea typeface="宋体" panose="02010600030101010101" pitchFamily="2" charset="-122"/>
                  </a:rPr>
                  <a:t>利润 1 838 美元</a:t>
                </a:r>
                <a:endParaRPr lang="en-US" altLang="zh-CN" sz="2400">
                  <a:latin typeface="Times New Roman" panose="02020603050405020304" pitchFamily="18" charset="0"/>
                  <a:ea typeface="宋体" panose="02010600030101010101" pitchFamily="2" charset="-122"/>
                </a:endParaRPr>
              </a:p>
            </p:txBody>
          </p:sp>
          <p:sp>
            <p:nvSpPr>
              <p:cNvPr id="96288" name="Text Box 62"/>
              <p:cNvSpPr txBox="1">
                <a:spLocks noChangeArrowheads="1"/>
              </p:cNvSpPr>
              <p:nvPr/>
            </p:nvSpPr>
            <p:spPr bwMode="auto">
              <a:xfrm>
                <a:off x="833" y="1640"/>
                <a:ext cx="40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       </a:t>
                </a:r>
                <a:r>
                  <a:rPr lang="en-US" altLang="zh-CN" sz="1000">
                    <a:latin typeface="Times New Roman" panose="02020603050405020304" pitchFamily="18" charset="0"/>
                    <a:ea typeface="宋体" panose="02010600030101010101" pitchFamily="2" charset="-122"/>
                  </a:rPr>
                  <a:t>最小低 (即 5%-磁贴) 高 (即 95%-0 磁贴)</a:t>
                </a:r>
                <a:endParaRPr lang="en-US" altLang="zh-CN" sz="2400">
                  <a:latin typeface="Times New Roman" panose="02020603050405020304" pitchFamily="18" charset="0"/>
                  <a:ea typeface="宋体" panose="02010600030101010101" pitchFamily="2" charset="-122"/>
                </a:endParaRPr>
              </a:p>
            </p:txBody>
          </p:sp>
          <p:sp>
            <p:nvSpPr>
              <p:cNvPr id="96289" name="Text Box 63"/>
              <p:cNvSpPr txBox="1">
                <a:spLocks noChangeArrowheads="1"/>
              </p:cNvSpPr>
              <p:nvPr/>
            </p:nvSpPr>
            <p:spPr bwMode="auto">
              <a:xfrm>
                <a:off x="1623" y="867"/>
                <a:ext cx="2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000">
                    <a:latin typeface="Times New Roman" panose="02020603050405020304" pitchFamily="18" charset="0"/>
                    <a:ea typeface="宋体" panose="02010600030101010101" pitchFamily="2" charset="-122"/>
                  </a:rPr>
                  <a:t>计数</a:t>
                </a:r>
              </a:p>
            </p:txBody>
          </p:sp>
          <p:sp>
            <p:nvSpPr>
              <p:cNvPr id="96290" name="Line 64"/>
              <p:cNvSpPr>
                <a:spLocks noChangeShapeType="1"/>
              </p:cNvSpPr>
              <p:nvPr/>
            </p:nvSpPr>
            <p:spPr bwMode="auto">
              <a:xfrm>
                <a:off x="1509" y="1082"/>
                <a:ext cx="0" cy="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1" name="Line 65"/>
              <p:cNvSpPr>
                <a:spLocks noChangeShapeType="1"/>
              </p:cNvSpPr>
              <p:nvPr/>
            </p:nvSpPr>
            <p:spPr bwMode="auto">
              <a:xfrm>
                <a:off x="3523" y="1069"/>
                <a:ext cx="0" cy="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96273" name="Group 66"/>
          <p:cNvGrpSpPr>
            <a:grpSpLocks/>
          </p:cNvGrpSpPr>
          <p:nvPr/>
        </p:nvGrpSpPr>
        <p:grpSpPr bwMode="auto">
          <a:xfrm>
            <a:off x="441325" y="3079750"/>
            <a:ext cx="6176963" cy="620713"/>
            <a:chOff x="287" y="1940"/>
            <a:chExt cx="3215" cy="391"/>
          </a:xfrm>
        </p:grpSpPr>
        <p:sp>
          <p:nvSpPr>
            <p:cNvPr id="96274" name="Rectangle 67"/>
            <p:cNvSpPr>
              <a:spLocks noChangeArrowheads="1"/>
            </p:cNvSpPr>
            <p:nvPr/>
          </p:nvSpPr>
          <p:spPr bwMode="auto">
            <a:xfrm>
              <a:off x="2142" y="1940"/>
              <a:ext cx="6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000-$2, 000)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sp>
          <p:nvSpPr>
            <p:cNvPr id="96275" name="Line 68"/>
            <p:cNvSpPr>
              <a:spLocks noChangeShapeType="1"/>
            </p:cNvSpPr>
            <p:nvPr/>
          </p:nvSpPr>
          <p:spPr bwMode="auto">
            <a:xfrm flipH="1">
              <a:off x="1973" y="2064"/>
              <a:ext cx="545"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6" name="Line 69"/>
            <p:cNvSpPr>
              <a:spLocks noChangeShapeType="1"/>
            </p:cNvSpPr>
            <p:nvPr/>
          </p:nvSpPr>
          <p:spPr bwMode="auto">
            <a:xfrm>
              <a:off x="2545" y="2064"/>
              <a:ext cx="609"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7" name="Line 70"/>
            <p:cNvSpPr>
              <a:spLocks noChangeShapeType="1"/>
            </p:cNvSpPr>
            <p:nvPr/>
          </p:nvSpPr>
          <p:spPr bwMode="auto">
            <a:xfrm>
              <a:off x="2536" y="2064"/>
              <a:ext cx="0"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8" name="Text Box 71"/>
            <p:cNvSpPr txBox="1">
              <a:spLocks noChangeArrowheads="1"/>
            </p:cNvSpPr>
            <p:nvPr/>
          </p:nvSpPr>
          <p:spPr bwMode="auto">
            <a:xfrm>
              <a:off x="1633" y="2167"/>
              <a:ext cx="5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000 美元)</a:t>
              </a:r>
              <a:r>
                <a:rPr lang="en-US" altLang="zh-CN" sz="1000">
                  <a:latin typeface="Times New Roman" panose="02020603050405020304" pitchFamily="18" charset="0"/>
                  <a:ea typeface="宋体" panose="02010600030101010101" pitchFamily="2" charset="-122"/>
                </a:rPr>
                <a:t>–</a:t>
              </a:r>
              <a:r>
                <a:rPr lang="zh-CN" altLang="en-US" sz="1000">
                  <a:latin typeface="Times New Roman" panose="02020603050405020304" pitchFamily="18" charset="0"/>
                  <a:ea typeface="宋体" panose="02010600030101010101" pitchFamily="2" charset="-122"/>
                </a:rPr>
                <a:t>0</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279" name="Text Box 72"/>
            <p:cNvSpPr txBox="1">
              <a:spLocks noChangeArrowheads="1"/>
            </p:cNvSpPr>
            <p:nvPr/>
          </p:nvSpPr>
          <p:spPr bwMode="auto">
            <a:xfrm>
              <a:off x="2322" y="2177"/>
              <a:ext cx="5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(0-1, 000 美元</a:t>
              </a:r>
              <a:r>
                <a:rPr lang="en-US" altLang="zh-CN" sz="10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96280" name="Rectangle 73"/>
            <p:cNvSpPr>
              <a:spLocks noChangeArrowheads="1"/>
            </p:cNvSpPr>
            <p:nvPr/>
          </p:nvSpPr>
          <p:spPr bwMode="auto">
            <a:xfrm>
              <a:off x="287" y="1991"/>
              <a:ext cx="2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000">
                  <a:latin typeface="Times New Roman" panose="02020603050405020304" pitchFamily="18" charset="0"/>
                  <a:ea typeface="宋体" panose="02010600030101010101" pitchFamily="2" charset="-122"/>
                </a:rPr>
                <a:t>第3步:</a:t>
              </a:r>
            </a:p>
          </p:txBody>
        </p:sp>
        <p:sp>
          <p:nvSpPr>
            <p:cNvPr id="96281" name="Text Box 74"/>
            <p:cNvSpPr txBox="1">
              <a:spLocks noChangeArrowheads="1"/>
            </p:cNvSpPr>
            <p:nvPr/>
          </p:nvSpPr>
          <p:spPr bwMode="auto">
            <a:xfrm>
              <a:off x="2942" y="2176"/>
              <a:ext cx="5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000">
                  <a:latin typeface="Times New Roman" panose="02020603050405020304" pitchFamily="18" charset="0"/>
                  <a:ea typeface="宋体" panose="02010600030101010101" pitchFamily="2" charset="-122"/>
                </a:rPr>
                <a:t>($1, 000-$2, 000)</a:t>
              </a:r>
              <a:r>
                <a:rPr lang="en-US" altLang="zh-CN" sz="1000">
                  <a:latin typeface="Times New Roman" panose="02020603050405020304" pitchFamily="18" charset="0"/>
                  <a:ea typeface="宋体" panose="02010600030101010101" pitchFamily="2" charset="-122"/>
                </a:rPr>
                <a:t>]</a:t>
              </a:r>
              <a:endParaRPr lang="zh-CN" altLang="en-US" sz="1000">
                <a:latin typeface="Times New Roman" panose="02020603050405020304" pitchFamily="18" charset="0"/>
                <a:ea typeface="宋体" panose="02010600030101010101" pitchFamily="2" charset="-122"/>
              </a:endParaRPr>
            </a:p>
          </p:txBody>
        </p:sp>
      </p:grpSp>
    </p:spTree>
  </p:cSld>
  <p:clrMapOvr>
    <a:masterClrMapping/>
  </p:clrMapOvr>
  <p:transition>
    <p:checke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14313" y="439738"/>
            <a:ext cx="8610600" cy="533400"/>
          </a:xfrm>
        </p:spPr>
        <p:txBody>
          <a:bodyPr/>
          <a:lstStyle/>
          <a:p>
            <a:pPr eaLnBrk="1" hangingPunct="1"/>
            <a:r>
              <a:rPr lang="en-US" altLang="zh-CN" sz="2400" smtClean="0">
                <a:ea typeface="宋体" panose="02010600030101010101" pitchFamily="2" charset="-122"/>
              </a:rPr>
              <a:t>分类数据的概念层次结构生成</a:t>
            </a:r>
          </a:p>
        </p:txBody>
      </p:sp>
      <p:sp>
        <p:nvSpPr>
          <p:cNvPr id="98307" name="Rectangle 3"/>
          <p:cNvSpPr>
            <a:spLocks noGrp="1" noChangeArrowheads="1"/>
          </p:cNvSpPr>
          <p:nvPr>
            <p:ph type="body" idx="1"/>
          </p:nvPr>
        </p:nvSpPr>
        <p:spPr>
          <a:xfrm>
            <a:off x="241300" y="1436688"/>
            <a:ext cx="8602663" cy="4910137"/>
          </a:xfrm>
        </p:spPr>
        <p:txBody>
          <a:bodyPr/>
          <a:lstStyle/>
          <a:p>
            <a:pPr eaLnBrk="1" hangingPunct="1">
              <a:lnSpc>
                <a:spcPct val="140000"/>
              </a:lnSpc>
            </a:pPr>
            <a:r>
              <a:rPr lang="en-US" altLang="zh-CN" sz="2400" smtClean="0">
                <a:ea typeface="宋体" panose="02010600030101010101" pitchFamily="2" charset="-122"/>
              </a:rPr>
              <a:t>用户或专家在架构级别显式属性的部分顺序的规范</a:t>
            </a:r>
          </a:p>
          <a:p>
            <a:pPr eaLnBrk="1" hangingPunct="1">
              <a:lnSpc>
                <a:spcPct val="140000"/>
              </a:lnSpc>
            </a:pPr>
            <a:r>
              <a:rPr lang="en-US" altLang="zh-CN" sz="2400" smtClean="0">
                <a:ea typeface="宋体" panose="02010600030101010101" pitchFamily="2" charset="-122"/>
              </a:rPr>
              <a:t>通过显式数据分组规范层次结构的一部分</a:t>
            </a:r>
          </a:p>
          <a:p>
            <a:pPr eaLnBrk="1" hangingPunct="1">
              <a:lnSpc>
                <a:spcPct val="140000"/>
              </a:lnSpc>
            </a:pPr>
            <a:r>
              <a:rPr lang="en-US" altLang="zh-CN" sz="2400" smtClean="0">
                <a:ea typeface="宋体" panose="02010600030101010101" pitchFamily="2" charset="-122"/>
              </a:rPr>
              <a:t>一组属性的规范, 但不指定其部分排序</a:t>
            </a:r>
          </a:p>
          <a:p>
            <a:pPr eaLnBrk="1" hangingPunct="1">
              <a:lnSpc>
                <a:spcPct val="140000"/>
              </a:lnSpc>
            </a:pPr>
            <a:r>
              <a:rPr lang="en-US" altLang="zh-CN" sz="2400" smtClean="0">
                <a:ea typeface="宋体" panose="02010600030101010101" pitchFamily="2" charset="-122"/>
              </a:rPr>
              <a:t>仅指定部分属性集</a:t>
            </a:r>
            <a:endParaRPr lang="en-US" altLang="zh-CN" smtClean="0">
              <a:ea typeface="宋体" panose="02010600030101010101" pitchFamily="2" charset="-122"/>
            </a:endParaRPr>
          </a:p>
        </p:txBody>
      </p:sp>
    </p:spTree>
  </p:cSld>
  <p:clrMapOvr>
    <a:masterClrMapping/>
  </p:clrMapOvr>
  <p:transition>
    <p:checker dir="vert"/>
  </p:transition>
</p:sld>
</file>

<file path=ppt/slides/slide4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一组属性的规范</a:t>
            </a:r>
          </a:p>
        </p:txBody>
      </p:sp>
      <p:sp>
        <p:nvSpPr>
          <p:cNvPr id="100355" name="Rectangle 3"/>
          <p:cNvSpPr>
            <a:spLocks noGrp="1" noChangeArrowheads="1"/>
          </p:cNvSpPr>
          <p:nvPr>
            <p:ph type="body" idx="1"/>
          </p:nvPr>
        </p:nvSpPr>
        <p:spPr>
          <a:xfrm>
            <a:off x="187325" y="1354138"/>
            <a:ext cx="8823325" cy="1905000"/>
          </a:xfrm>
        </p:spPr>
        <p:txBody>
          <a:bodyPr/>
          <a:lstStyle/>
          <a:p>
            <a:pPr eaLnBrk="1" hangingPunct="1">
              <a:lnSpc>
                <a:spcPct val="90000"/>
              </a:lnSpc>
            </a:pPr>
            <a:r>
              <a:rPr lang="en-US" altLang="zh-CN" sz="2400" smtClean="0">
                <a:ea typeface="宋体" panose="02010600030101010101" pitchFamily="2" charset="-122"/>
              </a:rPr>
              <a:t>概念层次结构可以根据给定属性集中每个属性的不同值数自动生成</a:t>
            </a:r>
          </a:p>
          <a:p>
            <a:pPr eaLnBrk="1" hangingPunct="1">
              <a:lnSpc>
                <a:spcPct val="90000"/>
              </a:lnSpc>
            </a:pPr>
            <a:r>
              <a:rPr lang="en-US" altLang="zh-CN" sz="2400" smtClean="0">
                <a:ea typeface="宋体" panose="02010600030101010101" pitchFamily="2" charset="-122"/>
              </a:rPr>
              <a:t>具有最不同值的属性放置在层次结构的最低级别</a:t>
            </a:r>
          </a:p>
        </p:txBody>
      </p:sp>
      <p:sp>
        <p:nvSpPr>
          <p:cNvPr id="100356" name="Oval 4"/>
          <p:cNvSpPr>
            <a:spLocks noChangeArrowheads="1"/>
          </p:cNvSpPr>
          <p:nvPr/>
        </p:nvSpPr>
        <p:spPr bwMode="auto">
          <a:xfrm>
            <a:off x="1036638" y="3565525"/>
            <a:ext cx="3581400" cy="342900"/>
          </a:xfrm>
          <a:prstGeom prst="ellipse">
            <a:avLst/>
          </a:prstGeom>
          <a:solidFill>
            <a:srgbClr val="993366"/>
          </a:solidFill>
          <a:ln w="9525">
            <a:solidFill>
              <a:schemeClr val="folHlink"/>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sz="2400">
                <a:solidFill>
                  <a:srgbClr val="F6E6EA"/>
                </a:solidFill>
                <a:latin typeface="Times New Roman" panose="02020603050405020304" pitchFamily="18" charset="0"/>
                <a:ea typeface="宋体" panose="02010600030101010101" pitchFamily="2" charset="-122"/>
              </a:rPr>
              <a:t>国家</a:t>
            </a:r>
          </a:p>
        </p:txBody>
      </p:sp>
      <p:sp>
        <p:nvSpPr>
          <p:cNvPr id="100357" name="Oval 5"/>
          <p:cNvSpPr>
            <a:spLocks noChangeArrowheads="1"/>
          </p:cNvSpPr>
          <p:nvPr/>
        </p:nvSpPr>
        <p:spPr bwMode="auto">
          <a:xfrm>
            <a:off x="1093788" y="4289425"/>
            <a:ext cx="3581400" cy="342900"/>
          </a:xfrm>
          <a:prstGeom prst="ellipse">
            <a:avLst/>
          </a:prstGeom>
          <a:solidFill>
            <a:srgbClr val="993366"/>
          </a:solidFill>
          <a:ln w="9525">
            <a:solidFill>
              <a:schemeClr val="folHlink"/>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sz="2400">
                <a:solidFill>
                  <a:srgbClr val="FAE2F6"/>
                </a:solidFill>
                <a:latin typeface="Times New Roman" panose="02020603050405020304" pitchFamily="18" charset="0"/>
                <a:ea typeface="宋体" panose="02010600030101010101" pitchFamily="2" charset="-122"/>
              </a:rPr>
              <a:t>省或州</a:t>
            </a:r>
          </a:p>
        </p:txBody>
      </p:sp>
      <p:sp>
        <p:nvSpPr>
          <p:cNvPr id="100358" name="Oval 6"/>
          <p:cNvSpPr>
            <a:spLocks noChangeArrowheads="1"/>
          </p:cNvSpPr>
          <p:nvPr/>
        </p:nvSpPr>
        <p:spPr bwMode="auto">
          <a:xfrm>
            <a:off x="1169988" y="5089525"/>
            <a:ext cx="3581400" cy="342900"/>
          </a:xfrm>
          <a:prstGeom prst="ellipse">
            <a:avLst/>
          </a:prstGeom>
          <a:solidFill>
            <a:srgbClr val="993366"/>
          </a:solidFill>
          <a:ln w="9525">
            <a:solidFill>
              <a:schemeClr val="folHlink"/>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sz="2400">
                <a:solidFill>
                  <a:srgbClr val="FAE2F6"/>
                </a:solidFill>
                <a:latin typeface="Times New Roman" panose="02020603050405020304" pitchFamily="18" charset="0"/>
                <a:ea typeface="宋体" panose="02010600030101010101" pitchFamily="2" charset="-122"/>
              </a:rPr>
              <a:t>城市</a:t>
            </a:r>
          </a:p>
        </p:txBody>
      </p:sp>
      <p:sp>
        <p:nvSpPr>
          <p:cNvPr id="100359" name="Oval 7"/>
          <p:cNvSpPr>
            <a:spLocks noChangeArrowheads="1"/>
          </p:cNvSpPr>
          <p:nvPr/>
        </p:nvSpPr>
        <p:spPr bwMode="auto">
          <a:xfrm>
            <a:off x="1150938" y="5851525"/>
            <a:ext cx="3581400" cy="342900"/>
          </a:xfrm>
          <a:prstGeom prst="ellipse">
            <a:avLst/>
          </a:prstGeom>
          <a:solidFill>
            <a:srgbClr val="993366"/>
          </a:solidFill>
          <a:ln w="9525">
            <a:solidFill>
              <a:schemeClr val="folHlink"/>
            </a:solidFill>
            <a:round/>
            <a:headEnd/>
            <a:tailEnd/>
          </a:ln>
        </p:spPr>
        <p:txBody>
          <a:bodyPr wrap="none" anchor="ct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sz="2400">
                <a:solidFill>
                  <a:srgbClr val="FAE2F6"/>
                </a:solidFill>
                <a:latin typeface="Times New Roman" panose="02020603050405020304" pitchFamily="18" charset="0"/>
                <a:ea typeface="宋体" panose="02010600030101010101" pitchFamily="2" charset="-122"/>
              </a:rPr>
              <a:t>街</a:t>
            </a:r>
          </a:p>
        </p:txBody>
      </p:sp>
      <p:sp>
        <p:nvSpPr>
          <p:cNvPr id="100360" name="Line 8"/>
          <p:cNvSpPr>
            <a:spLocks noChangeShapeType="1"/>
          </p:cNvSpPr>
          <p:nvPr/>
        </p:nvSpPr>
        <p:spPr bwMode="auto">
          <a:xfrm flipH="1">
            <a:off x="2868613" y="3917950"/>
            <a:ext cx="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1" name="Line 9"/>
          <p:cNvSpPr>
            <a:spLocks noChangeShapeType="1"/>
          </p:cNvSpPr>
          <p:nvPr/>
        </p:nvSpPr>
        <p:spPr bwMode="auto">
          <a:xfrm>
            <a:off x="2868613" y="4679950"/>
            <a:ext cx="0" cy="37147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2" name="Line 10"/>
          <p:cNvSpPr>
            <a:spLocks noChangeShapeType="1"/>
          </p:cNvSpPr>
          <p:nvPr/>
        </p:nvSpPr>
        <p:spPr bwMode="auto">
          <a:xfrm>
            <a:off x="2884488" y="5440363"/>
            <a:ext cx="0" cy="44926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3" name="Text Box 11"/>
          <p:cNvSpPr txBox="1">
            <a:spLocks noChangeArrowheads="1"/>
          </p:cNvSpPr>
          <p:nvPr/>
        </p:nvSpPr>
        <p:spPr bwMode="auto">
          <a:xfrm>
            <a:off x="5592763" y="3473450"/>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zh-CN" altLang="en-US" sz="2400">
                <a:latin typeface="Times New Roman" panose="02020603050405020304" pitchFamily="18" charset="0"/>
                <a:ea typeface="宋体" panose="02010600030101010101" pitchFamily="2" charset="-122"/>
              </a:rPr>
              <a:t>15</a:t>
            </a:r>
            <a:r>
              <a:rPr lang="en-US" altLang="zh-CN" sz="2400">
                <a:latin typeface="Times New Roman" panose="02020603050405020304" pitchFamily="18" charset="0"/>
                <a:ea typeface="宋体" panose="02010600030101010101" pitchFamily="2" charset="-122"/>
              </a:rPr>
              <a:t>不同的值</a:t>
            </a:r>
          </a:p>
        </p:txBody>
      </p:sp>
      <p:sp>
        <p:nvSpPr>
          <p:cNvPr id="100364" name="Text Box 12"/>
          <p:cNvSpPr txBox="1">
            <a:spLocks noChangeArrowheads="1"/>
          </p:cNvSpPr>
          <p:nvPr/>
        </p:nvSpPr>
        <p:spPr bwMode="auto">
          <a:xfrm>
            <a:off x="5564188" y="4273550"/>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zh-CN" altLang="en-US" sz="2400">
                <a:latin typeface="Times New Roman" panose="02020603050405020304" pitchFamily="18" charset="0"/>
                <a:ea typeface="宋体" panose="02010600030101010101" pitchFamily="2" charset="-122"/>
              </a:rPr>
              <a:t>65</a:t>
            </a:r>
            <a:r>
              <a:rPr lang="en-US" altLang="zh-CN" sz="2400">
                <a:latin typeface="Times New Roman" panose="02020603050405020304" pitchFamily="18" charset="0"/>
                <a:ea typeface="宋体" panose="02010600030101010101" pitchFamily="2" charset="-122"/>
              </a:rPr>
              <a:t>不同的值</a:t>
            </a:r>
          </a:p>
        </p:txBody>
      </p:sp>
      <p:sp>
        <p:nvSpPr>
          <p:cNvPr id="100365" name="Text Box 13"/>
          <p:cNvSpPr txBox="1">
            <a:spLocks noChangeArrowheads="1"/>
          </p:cNvSpPr>
          <p:nvPr/>
        </p:nvSpPr>
        <p:spPr bwMode="auto">
          <a:xfrm>
            <a:off x="5478463" y="5016500"/>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zh-CN" altLang="en-US" sz="2400">
                <a:latin typeface="Times New Roman" panose="02020603050405020304" pitchFamily="18" charset="0"/>
                <a:ea typeface="宋体" panose="02010600030101010101" pitchFamily="2" charset="-122"/>
              </a:rPr>
              <a:t>3567</a:t>
            </a:r>
            <a:r>
              <a:rPr lang="en-US" altLang="zh-CN" sz="2400">
                <a:latin typeface="Times New Roman" panose="02020603050405020304" pitchFamily="18" charset="0"/>
                <a:ea typeface="宋体" panose="02010600030101010101" pitchFamily="2" charset="-122"/>
              </a:rPr>
              <a:t>不同的值</a:t>
            </a:r>
          </a:p>
        </p:txBody>
      </p:sp>
      <p:sp>
        <p:nvSpPr>
          <p:cNvPr id="100366" name="Text Box 14"/>
          <p:cNvSpPr txBox="1">
            <a:spLocks noChangeArrowheads="1"/>
          </p:cNvSpPr>
          <p:nvPr/>
        </p:nvSpPr>
        <p:spPr bwMode="auto">
          <a:xfrm>
            <a:off x="5192713" y="5740400"/>
            <a:ext cx="300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zh-CN" altLang="en-US" sz="2400">
                <a:latin typeface="Times New Roman" panose="02020603050405020304" pitchFamily="18" charset="0"/>
                <a:ea typeface="宋体" panose="02010600030101010101" pitchFamily="2" charset="-122"/>
              </a:rPr>
              <a:t>674, 339</a:t>
            </a:r>
            <a:r>
              <a:rPr lang="en-US" altLang="zh-CN" sz="2400">
                <a:latin typeface="Times New Roman" panose="02020603050405020304" pitchFamily="18" charset="0"/>
                <a:ea typeface="宋体" panose="02010600030101010101" pitchFamily="2" charset="-122"/>
              </a:rPr>
              <a:t>不同的值</a:t>
            </a:r>
          </a:p>
        </p:txBody>
      </p:sp>
    </p:spTree>
  </p:cSld>
  <p:clrMapOvr>
    <a:masterClrMapping/>
  </p:clrMapOvr>
  <p:transition>
    <p:checke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63563" y="304800"/>
            <a:ext cx="8123237" cy="914400"/>
          </a:xfrm>
          <a:noFill/>
        </p:spPr>
        <p:txBody>
          <a:bodyPr lIns="92075" tIns="46038" rIns="92075" bIns="46038" anchor="ctr"/>
          <a:lstStyle/>
          <a:p>
            <a:pPr eaLnBrk="1" hangingPunct="1"/>
            <a:r>
              <a:rPr lang="en-US" altLang="zh-CN" sz="3200" smtClean="0">
                <a:ea typeface="宋体" panose="02010600030101010101" pitchFamily="2" charset="-122"/>
              </a:rPr>
              <a:t>第3章: 数据预处理</a:t>
            </a:r>
          </a:p>
        </p:txBody>
      </p:sp>
      <p:sp>
        <p:nvSpPr>
          <p:cNvPr id="102403" name="Rectangle 3"/>
          <p:cNvSpPr>
            <a:spLocks noGrp="1" noChangeArrowheads="1"/>
          </p:cNvSpPr>
          <p:nvPr>
            <p:ph type="body" idx="1"/>
          </p:nvPr>
        </p:nvSpPr>
        <p:spPr>
          <a:xfrm>
            <a:off x="693738" y="1489075"/>
            <a:ext cx="8077200" cy="4495800"/>
          </a:xfrm>
          <a:noFill/>
        </p:spPr>
        <p:txBody>
          <a:bodyPr lIns="92075" tIns="46038" rIns="92075" bIns="46038"/>
          <a:lstStyle/>
          <a:p>
            <a:pPr eaLnBrk="1" hangingPunct="1">
              <a:lnSpc>
                <a:spcPct val="140000"/>
              </a:lnSpc>
            </a:pPr>
            <a:r>
              <a:rPr lang="en-US" altLang="zh-CN" smtClean="0">
                <a:ea typeface="宋体" panose="02010600030101010101" pitchFamily="2" charset="-122"/>
              </a:rPr>
              <a:t>为什么要进行数据预处理？</a:t>
            </a:r>
          </a:p>
          <a:p>
            <a:pPr eaLnBrk="1" hangingPunct="1">
              <a:lnSpc>
                <a:spcPct val="140000"/>
              </a:lnSpc>
            </a:pPr>
            <a:r>
              <a:rPr lang="en-US" altLang="zh-CN" smtClean="0">
                <a:ea typeface="宋体" panose="02010600030101010101" pitchFamily="2" charset="-122"/>
              </a:rPr>
              <a:t>数据清理</a:t>
            </a:r>
          </a:p>
          <a:p>
            <a:pPr eaLnBrk="1" hangingPunct="1">
              <a:lnSpc>
                <a:spcPct val="140000"/>
              </a:lnSpc>
            </a:pPr>
            <a:r>
              <a:rPr lang="en-US" altLang="zh-CN" smtClean="0">
                <a:ea typeface="宋体" panose="02010600030101010101" pitchFamily="2" charset="-122"/>
              </a:rPr>
              <a:t>数据集成和转换</a:t>
            </a:r>
          </a:p>
          <a:p>
            <a:pPr eaLnBrk="1" hangingPunct="1">
              <a:lnSpc>
                <a:spcPct val="140000"/>
              </a:lnSpc>
            </a:pPr>
            <a:r>
              <a:rPr lang="en-US" altLang="zh-CN" smtClean="0">
                <a:ea typeface="宋体" panose="02010600030101010101" pitchFamily="2" charset="-122"/>
              </a:rPr>
              <a:t>数据减少</a:t>
            </a:r>
            <a:endParaRPr lang="en-US" altLang="zh-CN" smtClean="0">
              <a:solidFill>
                <a:schemeClr val="hlink"/>
              </a:solidFill>
              <a:ea typeface="宋体" panose="02010600030101010101" pitchFamily="2" charset="-122"/>
            </a:endParaRPr>
          </a:p>
          <a:p>
            <a:pPr eaLnBrk="1" hangingPunct="1">
              <a:lnSpc>
                <a:spcPct val="140000"/>
              </a:lnSpc>
            </a:pPr>
            <a:r>
              <a:rPr lang="en-US" altLang="zh-CN" smtClean="0">
                <a:ea typeface="宋体" panose="02010600030101010101" pitchFamily="2" charset="-122"/>
              </a:rPr>
              <a:t>离散化和概念层次结构生成</a:t>
            </a:r>
          </a:p>
          <a:p>
            <a:pPr eaLnBrk="1" hangingPunct="1">
              <a:lnSpc>
                <a:spcPct val="140000"/>
              </a:lnSpc>
            </a:pPr>
            <a:r>
              <a:rPr lang="en-US" altLang="zh-CN" smtClean="0">
                <a:solidFill>
                  <a:schemeClr val="hlink"/>
                </a:solidFill>
                <a:ea typeface="宋体" panose="02010600030101010101" pitchFamily="2" charset="-122"/>
              </a:rPr>
              <a:t>总结</a:t>
            </a:r>
            <a:endParaRPr lang="en-US" altLang="zh-CN" smtClean="0">
              <a:ea typeface="宋体" panose="02010600030101010101" pitchFamily="2" charset="-122"/>
            </a:endParaRPr>
          </a:p>
        </p:txBody>
      </p:sp>
    </p:spTree>
  </p:cSld>
  <p:clrMapOvr>
    <a:masterClrMapping/>
  </p:clrMapOvr>
  <p:transition>
    <p:checker dir="vert"/>
  </p:transition>
</p:sld>
</file>

<file path=ppt/slides/slide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76250" y="376238"/>
            <a:ext cx="7466013" cy="609600"/>
          </a:xfrm>
        </p:spPr>
        <p:txBody>
          <a:bodyPr/>
          <a:lstStyle/>
          <a:p>
            <a:pPr eaLnBrk="1" hangingPunct="1"/>
            <a:r>
              <a:rPr lang="en-US" altLang="zh-CN" sz="3200" smtClean="0">
                <a:ea typeface="宋体" panose="02010600030101010101" pitchFamily="2" charset="-122"/>
              </a:rPr>
              <a:t>数据预处理的形式</a:t>
            </a:r>
            <a:r>
              <a:rPr lang="en-US" altLang="zh-CN" smtClean="0">
                <a:ea typeface="宋体" panose="02010600030101010101" pitchFamily="2" charset="-122"/>
              </a:rPr>
              <a:t> </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1349375"/>
            <a:ext cx="869632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36575" y="403225"/>
            <a:ext cx="4821238" cy="609600"/>
          </a:xfrm>
        </p:spPr>
        <p:txBody>
          <a:bodyPr/>
          <a:lstStyle/>
          <a:p>
            <a:pPr eaLnBrk="1" hangingPunct="1"/>
            <a:r>
              <a:rPr lang="en-US" altLang="zh-CN" smtClean="0">
                <a:ea typeface="宋体" panose="02010600030101010101" pitchFamily="2" charset="-122"/>
              </a:rPr>
              <a:t>总结</a:t>
            </a:r>
          </a:p>
        </p:txBody>
      </p:sp>
      <p:sp>
        <p:nvSpPr>
          <p:cNvPr id="104451" name="Rectangle 3"/>
          <p:cNvSpPr>
            <a:spLocks noGrp="1" noChangeArrowheads="1"/>
          </p:cNvSpPr>
          <p:nvPr>
            <p:ph type="body" idx="1"/>
          </p:nvPr>
        </p:nvSpPr>
        <p:spPr>
          <a:xfrm>
            <a:off x="341313" y="1463675"/>
            <a:ext cx="8505825" cy="4495800"/>
          </a:xfrm>
        </p:spPr>
        <p:txBody>
          <a:bodyPr/>
          <a:lstStyle/>
          <a:p>
            <a:pPr eaLnBrk="1" hangingPunct="1">
              <a:lnSpc>
                <a:spcPct val="140000"/>
              </a:lnSpc>
            </a:pPr>
            <a:r>
              <a:rPr lang="en-US" altLang="zh-CN" sz="2400" smtClean="0">
                <a:ea typeface="宋体" panose="02010600030101010101" pitchFamily="2" charset="-122"/>
              </a:rPr>
              <a:t>数据准备是仓储和采矿的大问题</a:t>
            </a:r>
          </a:p>
          <a:p>
            <a:pPr eaLnBrk="1" hangingPunct="1">
              <a:lnSpc>
                <a:spcPct val="140000"/>
              </a:lnSpc>
            </a:pPr>
            <a:r>
              <a:rPr lang="en-US" altLang="zh-CN" sz="2400" smtClean="0">
                <a:ea typeface="宋体" panose="02010600030101010101" pitchFamily="2" charset="-122"/>
              </a:rPr>
              <a:t>数据准备包括</a:t>
            </a:r>
          </a:p>
          <a:p>
            <a:pPr lvl="1" eaLnBrk="1" hangingPunct="1">
              <a:lnSpc>
                <a:spcPct val="140000"/>
              </a:lnSpc>
            </a:pPr>
            <a:r>
              <a:rPr lang="en-US" altLang="zh-CN" sz="2400" smtClean="0">
                <a:ea typeface="宋体" panose="02010600030101010101" pitchFamily="2" charset="-122"/>
              </a:rPr>
              <a:t>数据清理和数据集成</a:t>
            </a:r>
          </a:p>
          <a:p>
            <a:pPr lvl="1" eaLnBrk="1" hangingPunct="1">
              <a:lnSpc>
                <a:spcPct val="140000"/>
              </a:lnSpc>
            </a:pPr>
            <a:r>
              <a:rPr lang="en-US" altLang="zh-CN" sz="2400" smtClean="0">
                <a:ea typeface="宋体" panose="02010600030101010101" pitchFamily="2" charset="-122"/>
              </a:rPr>
              <a:t>数据缩减和功能选择</a:t>
            </a:r>
            <a:endParaRPr lang="en-US" altLang="zh-CN" sz="2400" smtClean="0">
              <a:solidFill>
                <a:schemeClr val="hlink"/>
              </a:solidFill>
              <a:ea typeface="宋体" panose="02010600030101010101" pitchFamily="2" charset="-122"/>
            </a:endParaRPr>
          </a:p>
          <a:p>
            <a:pPr lvl="1" eaLnBrk="1" hangingPunct="1">
              <a:lnSpc>
                <a:spcPct val="140000"/>
              </a:lnSpc>
            </a:pPr>
            <a:r>
              <a:rPr lang="en-US" altLang="zh-CN" sz="2400" smtClean="0">
                <a:ea typeface="宋体" panose="02010600030101010101" pitchFamily="2" charset="-122"/>
              </a:rPr>
              <a:t>离散</a:t>
            </a:r>
          </a:p>
          <a:p>
            <a:pPr eaLnBrk="1" hangingPunct="1">
              <a:lnSpc>
                <a:spcPct val="140000"/>
              </a:lnSpc>
            </a:pPr>
            <a:r>
              <a:rPr lang="en-US" altLang="zh-CN" sz="2400" smtClean="0">
                <a:ea typeface="宋体" panose="02010600030101010101" pitchFamily="2" charset="-122"/>
              </a:rPr>
              <a:t>已经开发了很多方法, 但仍然是一个活跃的研究领域</a:t>
            </a:r>
          </a:p>
        </p:txBody>
      </p:sp>
    </p:spTree>
  </p:cSld>
  <p:clrMapOvr>
    <a:masterClrMapping/>
  </p:clrMapOvr>
  <p:transition>
    <p:checke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引用</a:t>
            </a:r>
          </a:p>
        </p:txBody>
      </p:sp>
      <p:sp>
        <p:nvSpPr>
          <p:cNvPr id="106499" name="Rectangle 3"/>
          <p:cNvSpPr>
            <a:spLocks noGrp="1" noChangeArrowheads="1"/>
          </p:cNvSpPr>
          <p:nvPr>
            <p:ph type="body" idx="1"/>
          </p:nvPr>
        </p:nvSpPr>
        <p:spPr>
          <a:xfrm>
            <a:off x="555625" y="1438275"/>
            <a:ext cx="8077200" cy="4495800"/>
          </a:xfrm>
        </p:spPr>
        <p:txBody>
          <a:bodyPr/>
          <a:lstStyle/>
          <a:p>
            <a:pPr eaLnBrk="1" hangingPunct="1">
              <a:lnSpc>
                <a:spcPct val="90000"/>
              </a:lnSpc>
            </a:pPr>
            <a:r>
              <a:rPr lang="en-US" altLang="zh-CN" sz="1800" smtClean="0">
                <a:ea typeface="宋体" panose="02010600030101010101" pitchFamily="2" charset="-122"/>
              </a:rPr>
              <a:t>j. han 和 m. kamber。数据挖掘: 概念和技术。摩根·考夫曼, 2000年。(包括材料)</a:t>
            </a:r>
          </a:p>
          <a:p>
            <a:pPr eaLnBrk="1" hangingPunct="1">
              <a:lnSpc>
                <a:spcPct val="90000"/>
              </a:lnSpc>
            </a:pPr>
            <a:r>
              <a:rPr lang="en-US" altLang="zh-CN" sz="1800" smtClean="0">
                <a:ea typeface="宋体" panose="02010600030101010101" pitchFamily="2" charset="-122"/>
              </a:rPr>
              <a:t>d. p. ballou 和 g. k. tai。提高数据仓库环境中的数据质量。含石棉材料的来文, 42-73-78, 1999。</a:t>
            </a:r>
          </a:p>
          <a:p>
            <a:pPr eaLnBrk="1" hangingPunct="1">
              <a:lnSpc>
                <a:spcPct val="90000"/>
              </a:lnSpc>
            </a:pPr>
            <a:r>
              <a:rPr lang="en-US" altLang="zh-CN" sz="1800" smtClean="0">
                <a:ea typeface="宋体" panose="02010600030101010101" pitchFamily="2" charset="-122"/>
              </a:rPr>
              <a:t>jagadish 等人, 关于数据减少技术的特刊。 数据工程技术委员会公报, 20 (4), 1997年12月。</a:t>
            </a:r>
          </a:p>
          <a:p>
            <a:pPr eaLnBrk="1" hangingPunct="1">
              <a:lnSpc>
                <a:spcPct val="90000"/>
              </a:lnSpc>
            </a:pPr>
            <a:r>
              <a:rPr lang="en-US" altLang="zh-CN" sz="1800" smtClean="0">
                <a:ea typeface="宋体" panose="02010600030101010101" pitchFamily="2" charset="-122"/>
              </a:rPr>
              <a:t>d. 派尔。数据挖掘的数据准备。摩根·考夫曼, 1999年。</a:t>
            </a:r>
          </a:p>
          <a:p>
            <a:pPr eaLnBrk="1" hangingPunct="1">
              <a:lnSpc>
                <a:spcPct val="90000"/>
              </a:lnSpc>
            </a:pPr>
            <a:r>
              <a:rPr lang="en-US" altLang="zh-CN" sz="1800" smtClean="0">
                <a:ea typeface="宋体" panose="02010600030101010101" pitchFamily="2" charset="-122"/>
              </a:rPr>
              <a:t>t. 雷德曼。数据质量: 管理和技术。bantam books, 纽约, 1992年。</a:t>
            </a:r>
          </a:p>
          <a:p>
            <a:pPr eaLnBrk="1" hangingPunct="1">
              <a:lnSpc>
                <a:spcPct val="90000"/>
              </a:lnSpc>
            </a:pPr>
            <a:r>
              <a:rPr lang="en-US" altLang="zh-CN" sz="1800" smtClean="0">
                <a:ea typeface="宋体" panose="02010600030101010101" pitchFamily="2" charset="-122"/>
              </a:rPr>
              <a:t>y. wand 和 r. wang。锚固数据质量维度本体论基础。含石棉材料通讯, 39:86-95, 1996。</a:t>
            </a:r>
          </a:p>
          <a:p>
            <a:pPr eaLnBrk="1" hangingPunct="1">
              <a:lnSpc>
                <a:spcPct val="90000"/>
              </a:lnSpc>
            </a:pPr>
            <a:r>
              <a:rPr lang="en-US" altLang="zh-CN" sz="1800" smtClean="0">
                <a:ea typeface="宋体" panose="02010600030101010101" pitchFamily="2" charset="-122"/>
              </a:rPr>
              <a:t>r. wang, v. storey 和 c. firth。数据质量研究分析框架。ieee trans. 知识和数据工程, 7:623-640, 1995。</a:t>
            </a:r>
          </a:p>
        </p:txBody>
      </p:sp>
    </p:spTree>
  </p:cSld>
  <p:clrMapOvr>
    <a:masterClrMapping/>
  </p:clrMapOvr>
  <p:transition>
    <p:checker dir="vert"/>
  </p:transition>
</p:sld>
</file>

<file path=ppt/slides/slide5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600075" y="2632075"/>
            <a:ext cx="8177213" cy="1377950"/>
          </a:xfrm>
          <a:noFill/>
        </p:spPr>
        <p:txBody>
          <a:bodyPr lIns="92075" tIns="46038" rIns="92075" bIns="46038"/>
          <a:lstStyle/>
          <a:p>
            <a:pPr algn="ctr" eaLnBrk="1" hangingPunct="1">
              <a:lnSpc>
                <a:spcPct val="90000"/>
              </a:lnSpc>
              <a:buFontTx/>
              <a:buNone/>
            </a:pPr>
            <a:r>
              <a:rPr lang="en-US" altLang="zh-CN" sz="6000" smtClean="0">
                <a:solidFill>
                  <a:schemeClr val="hlink"/>
                </a:solidFill>
                <a:ea typeface="宋体" panose="02010600030101010101" pitchFamily="2" charset="-122"/>
              </a:rPr>
              <a:t>谢谢！！！</a:t>
            </a:r>
            <a:endParaRPr lang="en-US" altLang="zh-CN" sz="6000" smtClean="0">
              <a:ea typeface="宋体" panose="02010600030101010101" pitchFamily="2" charset="-122"/>
            </a:endParaRPr>
          </a:p>
        </p:txBody>
      </p:sp>
      <p:sp>
        <p:nvSpPr>
          <p:cNvPr id="108547" name="Text Box 12"/>
          <p:cNvSpPr txBox="1">
            <a:spLocks noChangeArrowheads="1"/>
          </p:cNvSpPr>
          <p:nvPr/>
        </p:nvSpPr>
        <p:spPr bwMode="auto">
          <a:xfrm>
            <a:off x="317500" y="439738"/>
            <a:ext cx="861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8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a:solidFill>
                  <a:srgbClr val="336600"/>
                </a:solidFill>
                <a:ea typeface="宋体" panose="02010600030101010101" pitchFamily="2" charset="-122"/>
              </a:rPr>
              <a:t>数据库中的知识发现</a:t>
            </a:r>
          </a:p>
        </p:txBody>
      </p:sp>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58775" y="304800"/>
            <a:ext cx="8328025" cy="914400"/>
          </a:xfrm>
          <a:noFill/>
        </p:spPr>
        <p:txBody>
          <a:bodyPr lIns="92075" tIns="46038" rIns="92075" bIns="46038" anchor="ctr"/>
          <a:lstStyle/>
          <a:p>
            <a:pPr eaLnBrk="1" hangingPunct="1"/>
            <a:r>
              <a:rPr lang="en-US" altLang="zh-CN" sz="3200" smtClean="0">
                <a:ea typeface="宋体" panose="02010600030101010101" pitchFamily="2" charset="-122"/>
              </a:rPr>
              <a:t>第3章: 数据预处理</a:t>
            </a:r>
          </a:p>
        </p:txBody>
      </p:sp>
      <p:sp>
        <p:nvSpPr>
          <p:cNvPr id="14339" name="Rectangle 3"/>
          <p:cNvSpPr>
            <a:spLocks noGrp="1" noChangeArrowheads="1"/>
          </p:cNvSpPr>
          <p:nvPr>
            <p:ph type="body" idx="1"/>
          </p:nvPr>
        </p:nvSpPr>
        <p:spPr>
          <a:xfrm>
            <a:off x="571500" y="1503363"/>
            <a:ext cx="8077200" cy="4495800"/>
          </a:xfrm>
          <a:noFill/>
        </p:spPr>
        <p:txBody>
          <a:bodyPr lIns="92075" tIns="46038" rIns="92075" bIns="46038"/>
          <a:lstStyle/>
          <a:p>
            <a:pPr eaLnBrk="1" hangingPunct="1">
              <a:lnSpc>
                <a:spcPct val="140000"/>
              </a:lnSpc>
            </a:pPr>
            <a:r>
              <a:rPr lang="en-US" altLang="zh-CN" smtClean="0">
                <a:ea typeface="宋体" panose="02010600030101010101" pitchFamily="2" charset="-122"/>
              </a:rPr>
              <a:t>为什么要进行数据预处理？</a:t>
            </a:r>
          </a:p>
          <a:p>
            <a:pPr eaLnBrk="1" hangingPunct="1">
              <a:lnSpc>
                <a:spcPct val="140000"/>
              </a:lnSpc>
            </a:pPr>
            <a:r>
              <a:rPr lang="en-US" altLang="zh-CN" smtClean="0">
                <a:solidFill>
                  <a:schemeClr val="hlink"/>
                </a:solidFill>
                <a:ea typeface="宋体" panose="02010600030101010101" pitchFamily="2" charset="-122"/>
              </a:rPr>
              <a:t>数据清理</a:t>
            </a:r>
            <a:r>
              <a:rPr lang="en-US" altLang="zh-CN" smtClean="0">
                <a:ea typeface="宋体" panose="02010600030101010101" pitchFamily="2" charset="-122"/>
              </a:rPr>
              <a:t> </a:t>
            </a:r>
          </a:p>
          <a:p>
            <a:pPr eaLnBrk="1" hangingPunct="1">
              <a:lnSpc>
                <a:spcPct val="140000"/>
              </a:lnSpc>
            </a:pPr>
            <a:r>
              <a:rPr lang="en-US" altLang="zh-CN" smtClean="0">
                <a:ea typeface="宋体" panose="02010600030101010101" pitchFamily="2" charset="-122"/>
              </a:rPr>
              <a:t>数据集成和转换</a:t>
            </a:r>
          </a:p>
          <a:p>
            <a:pPr eaLnBrk="1" hangingPunct="1">
              <a:lnSpc>
                <a:spcPct val="140000"/>
              </a:lnSpc>
            </a:pPr>
            <a:r>
              <a:rPr lang="en-US" altLang="zh-CN" smtClean="0">
                <a:ea typeface="宋体" panose="02010600030101010101" pitchFamily="2" charset="-122"/>
              </a:rPr>
              <a:t>数据减少</a:t>
            </a:r>
            <a:endParaRPr lang="en-US" altLang="zh-CN" smtClean="0">
              <a:solidFill>
                <a:schemeClr val="hlink"/>
              </a:solidFill>
              <a:ea typeface="宋体" panose="02010600030101010101" pitchFamily="2" charset="-122"/>
            </a:endParaRPr>
          </a:p>
          <a:p>
            <a:pPr eaLnBrk="1" hangingPunct="1">
              <a:lnSpc>
                <a:spcPct val="140000"/>
              </a:lnSpc>
            </a:pPr>
            <a:r>
              <a:rPr lang="en-US" altLang="zh-CN" smtClean="0">
                <a:ea typeface="宋体" panose="02010600030101010101" pitchFamily="2" charset="-122"/>
              </a:rPr>
              <a:t>离散化和概念层次结构生成</a:t>
            </a:r>
          </a:p>
          <a:p>
            <a:pPr eaLnBrk="1" hangingPunct="1">
              <a:lnSpc>
                <a:spcPct val="140000"/>
              </a:lnSpc>
            </a:pPr>
            <a:r>
              <a:rPr lang="en-US" altLang="zh-CN" smtClean="0">
                <a:ea typeface="宋体" panose="02010600030101010101" pitchFamily="2" charset="-122"/>
              </a:rPr>
              <a:t>总结</a:t>
            </a:r>
          </a:p>
        </p:txBody>
      </p:sp>
    </p:spTree>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6388" y="331788"/>
            <a:ext cx="7853362" cy="760412"/>
          </a:xfrm>
          <a:noFill/>
        </p:spPr>
        <p:txBody>
          <a:bodyPr lIns="92075" tIns="46038" rIns="92075" bIns="46038" anchor="ctr"/>
          <a:lstStyle/>
          <a:p>
            <a:pPr eaLnBrk="1" hangingPunct="1"/>
            <a:r>
              <a:rPr lang="en-US" altLang="zh-CN" smtClean="0">
                <a:ea typeface="宋体" panose="02010600030101010101" pitchFamily="2" charset="-122"/>
              </a:rPr>
              <a:t>数据清理</a:t>
            </a:r>
          </a:p>
        </p:txBody>
      </p:sp>
      <p:sp>
        <p:nvSpPr>
          <p:cNvPr id="16387" name="Rectangle 3"/>
          <p:cNvSpPr>
            <a:spLocks noGrp="1" noChangeArrowheads="1"/>
          </p:cNvSpPr>
          <p:nvPr>
            <p:ph type="body" idx="1"/>
          </p:nvPr>
        </p:nvSpPr>
        <p:spPr>
          <a:xfrm>
            <a:off x="579438" y="1390650"/>
            <a:ext cx="8001000" cy="4800600"/>
          </a:xfrm>
          <a:noFill/>
        </p:spPr>
        <p:txBody>
          <a:bodyPr lIns="92075" tIns="46038" rIns="92075" bIns="46038"/>
          <a:lstStyle/>
          <a:p>
            <a:pPr eaLnBrk="1" hangingPunct="1">
              <a:lnSpc>
                <a:spcPct val="140000"/>
              </a:lnSpc>
            </a:pPr>
            <a:r>
              <a:rPr lang="en-US" altLang="zh-CN" smtClean="0">
                <a:ea typeface="宋体" panose="02010600030101010101" pitchFamily="2" charset="-122"/>
              </a:rPr>
              <a:t>数据清理任务</a:t>
            </a:r>
          </a:p>
          <a:p>
            <a:pPr lvl="1" eaLnBrk="1" hangingPunct="1">
              <a:lnSpc>
                <a:spcPct val="140000"/>
              </a:lnSpc>
            </a:pPr>
            <a:r>
              <a:rPr lang="en-US" altLang="zh-CN" smtClean="0">
                <a:ea typeface="宋体" panose="02010600030101010101" pitchFamily="2" charset="-122"/>
              </a:rPr>
              <a:t>填写缺失值</a:t>
            </a:r>
          </a:p>
          <a:p>
            <a:pPr lvl="1" eaLnBrk="1" hangingPunct="1">
              <a:lnSpc>
                <a:spcPct val="140000"/>
              </a:lnSpc>
            </a:pPr>
            <a:r>
              <a:rPr lang="en-US" altLang="zh-CN" smtClean="0">
                <a:ea typeface="宋体" panose="02010600030101010101" pitchFamily="2" charset="-122"/>
              </a:rPr>
              <a:t>识别异常值并平滑嘈杂的数据</a:t>
            </a:r>
          </a:p>
          <a:p>
            <a:pPr lvl="1" eaLnBrk="1" hangingPunct="1">
              <a:lnSpc>
                <a:spcPct val="140000"/>
              </a:lnSpc>
            </a:pPr>
            <a:r>
              <a:rPr lang="en-US" altLang="zh-CN" smtClean="0">
                <a:ea typeface="宋体" panose="02010600030101010101" pitchFamily="2" charset="-122"/>
              </a:rPr>
              <a:t>更正不一致的数据</a:t>
            </a:r>
          </a:p>
        </p:txBody>
      </p:sp>
    </p:spTree>
  </p:cSld>
  <p:clrMapOvr>
    <a:masterClrMapping/>
  </p:clrMapOvr>
  <p:transition>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5450" y="180975"/>
            <a:ext cx="4884738" cy="914400"/>
          </a:xfrm>
        </p:spPr>
        <p:txBody>
          <a:bodyPr/>
          <a:lstStyle/>
          <a:p>
            <a:pPr eaLnBrk="1" hangingPunct="1"/>
            <a:r>
              <a:rPr lang="en-US" altLang="zh-CN" smtClean="0">
                <a:ea typeface="宋体" panose="02010600030101010101" pitchFamily="2" charset="-122"/>
              </a:rPr>
              <a:t>缺少数据</a:t>
            </a:r>
          </a:p>
        </p:txBody>
      </p:sp>
      <p:sp>
        <p:nvSpPr>
          <p:cNvPr id="18435" name="Rectangle 3"/>
          <p:cNvSpPr>
            <a:spLocks noGrp="1" noChangeArrowheads="1"/>
          </p:cNvSpPr>
          <p:nvPr>
            <p:ph type="body" idx="1"/>
          </p:nvPr>
        </p:nvSpPr>
        <p:spPr>
          <a:xfrm>
            <a:off x="641350" y="1411288"/>
            <a:ext cx="8001000" cy="5145087"/>
          </a:xfrm>
        </p:spPr>
        <p:txBody>
          <a:bodyPr/>
          <a:lstStyle/>
          <a:p>
            <a:pPr eaLnBrk="1" hangingPunct="1">
              <a:lnSpc>
                <a:spcPct val="110000"/>
              </a:lnSpc>
            </a:pPr>
            <a:r>
              <a:rPr lang="en-US" altLang="zh-CN" sz="2400" smtClean="0">
                <a:ea typeface="宋体" panose="02010600030101010101" pitchFamily="2" charset="-122"/>
              </a:rPr>
              <a:t>数据并不总是可用的</a:t>
            </a:r>
          </a:p>
          <a:p>
            <a:pPr lvl="1" eaLnBrk="1" hangingPunct="1">
              <a:lnSpc>
                <a:spcPct val="110000"/>
              </a:lnSpc>
            </a:pPr>
            <a:r>
              <a:rPr lang="en-US" altLang="zh-CN" sz="2400" smtClean="0">
                <a:ea typeface="宋体" panose="02010600030101010101" pitchFamily="2" charset="-122"/>
              </a:rPr>
              <a:t>例如, 许多元组没有记录几个属性的价值, 例如销售数据中的客户收入</a:t>
            </a:r>
          </a:p>
          <a:p>
            <a:pPr eaLnBrk="1" hangingPunct="1">
              <a:lnSpc>
                <a:spcPct val="110000"/>
              </a:lnSpc>
            </a:pPr>
            <a:r>
              <a:rPr lang="en-US" altLang="zh-CN" sz="2400" smtClean="0">
                <a:ea typeface="宋体" panose="02010600030101010101" pitchFamily="2" charset="-122"/>
              </a:rPr>
              <a:t>缺少数据可能是由于</a:t>
            </a:r>
          </a:p>
          <a:p>
            <a:pPr lvl="1" eaLnBrk="1" hangingPunct="1">
              <a:lnSpc>
                <a:spcPct val="110000"/>
              </a:lnSpc>
            </a:pPr>
            <a:r>
              <a:rPr lang="en-US" altLang="zh-CN" sz="2400" smtClean="0">
                <a:ea typeface="宋体" panose="02010600030101010101" pitchFamily="2" charset="-122"/>
              </a:rPr>
              <a:t>设备故障</a:t>
            </a:r>
          </a:p>
          <a:p>
            <a:pPr lvl="1" eaLnBrk="1" hangingPunct="1">
              <a:lnSpc>
                <a:spcPct val="110000"/>
              </a:lnSpc>
            </a:pPr>
            <a:r>
              <a:rPr lang="en-US" altLang="zh-CN" sz="2400" smtClean="0">
                <a:ea typeface="宋体" panose="02010600030101010101" pitchFamily="2" charset="-122"/>
              </a:rPr>
              <a:t>与其他记录的数据不一致, 因此删除</a:t>
            </a:r>
          </a:p>
          <a:p>
            <a:pPr lvl="1" eaLnBrk="1" hangingPunct="1">
              <a:lnSpc>
                <a:spcPct val="110000"/>
              </a:lnSpc>
            </a:pPr>
            <a:r>
              <a:rPr lang="en-US" altLang="zh-CN" sz="2400" smtClean="0">
                <a:ea typeface="宋体" panose="02010600030101010101" pitchFamily="2" charset="-122"/>
              </a:rPr>
              <a:t>由于误解而未输入的数据</a:t>
            </a:r>
          </a:p>
          <a:p>
            <a:pPr lvl="1" eaLnBrk="1" hangingPunct="1">
              <a:lnSpc>
                <a:spcPct val="110000"/>
              </a:lnSpc>
            </a:pPr>
            <a:r>
              <a:rPr lang="en-US" altLang="zh-CN" sz="2400" smtClean="0">
                <a:ea typeface="宋体" panose="02010600030101010101" pitchFamily="2" charset="-122"/>
              </a:rPr>
              <a:t>某些数据在进入时可能不被认为是重要的</a:t>
            </a:r>
          </a:p>
          <a:p>
            <a:pPr lvl="1" eaLnBrk="1" hangingPunct="1">
              <a:lnSpc>
                <a:spcPct val="110000"/>
              </a:lnSpc>
            </a:pPr>
            <a:r>
              <a:rPr lang="en-US" altLang="zh-CN" sz="2400" smtClean="0">
                <a:ea typeface="宋体" panose="02010600030101010101" pitchFamily="2" charset="-122"/>
              </a:rPr>
              <a:t>不注册历史记录或数据更改</a:t>
            </a:r>
          </a:p>
          <a:p>
            <a:pPr eaLnBrk="1" hangingPunct="1">
              <a:lnSpc>
                <a:spcPct val="110000"/>
              </a:lnSpc>
            </a:pPr>
            <a:r>
              <a:rPr lang="en-US" altLang="zh-CN" sz="2400" smtClean="0">
                <a:ea typeface="宋体" panose="02010600030101010101" pitchFamily="2" charset="-122"/>
              </a:rPr>
              <a:t>可能需要推断缺少的数据。</a:t>
            </a:r>
          </a:p>
        </p:txBody>
      </p:sp>
    </p:spTree>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3525" y="304800"/>
            <a:ext cx="7661275" cy="723900"/>
          </a:xfrm>
        </p:spPr>
        <p:txBody>
          <a:bodyPr/>
          <a:lstStyle/>
          <a:p>
            <a:pPr eaLnBrk="1" hangingPunct="1"/>
            <a:r>
              <a:rPr lang="en-US" altLang="zh-CN" smtClean="0">
                <a:ea typeface="宋体" panose="02010600030101010101" pitchFamily="2" charset="-122"/>
              </a:rPr>
              <a:t>如何处理丢失的数据？</a:t>
            </a:r>
          </a:p>
        </p:txBody>
      </p:sp>
      <p:sp>
        <p:nvSpPr>
          <p:cNvPr id="20483" name="Rectangle 3"/>
          <p:cNvSpPr>
            <a:spLocks noGrp="1" noChangeArrowheads="1"/>
          </p:cNvSpPr>
          <p:nvPr>
            <p:ph type="body" idx="1"/>
          </p:nvPr>
        </p:nvSpPr>
        <p:spPr>
          <a:xfrm>
            <a:off x="393700" y="1428750"/>
            <a:ext cx="8305800" cy="5029200"/>
          </a:xfrm>
        </p:spPr>
        <p:txBody>
          <a:bodyPr/>
          <a:lstStyle/>
          <a:p>
            <a:pPr eaLnBrk="1" hangingPunct="1">
              <a:lnSpc>
                <a:spcPct val="120000"/>
              </a:lnSpc>
            </a:pPr>
            <a:r>
              <a:rPr lang="en-US" altLang="zh-CN" sz="2000" smtClean="0">
                <a:ea typeface="宋体" panose="02010600030101010101" pitchFamily="2" charset="-122"/>
              </a:rPr>
              <a:t>忽略元组: 通常在缺少类标签时完成 (假设分类中的任务)</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当每个属性的缺失值百分比有很大差异时无效。</a:t>
            </a:r>
          </a:p>
          <a:p>
            <a:pPr eaLnBrk="1" hangingPunct="1">
              <a:lnSpc>
                <a:spcPct val="120000"/>
              </a:lnSpc>
            </a:pPr>
            <a:r>
              <a:rPr lang="en-US" altLang="zh-CN" sz="2000" smtClean="0">
                <a:ea typeface="宋体" panose="02010600030101010101" pitchFamily="2" charset="-122"/>
              </a:rPr>
              <a:t>手动填写缺失值: 繁琐 + 不可行？</a:t>
            </a:r>
          </a:p>
          <a:p>
            <a:pPr eaLnBrk="1" hangingPunct="1">
              <a:lnSpc>
                <a:spcPct val="120000"/>
              </a:lnSpc>
            </a:pPr>
            <a:r>
              <a:rPr lang="en-US" altLang="zh-CN" sz="2000" smtClean="0">
                <a:ea typeface="宋体" panose="02010600030101010101" pitchFamily="2" charset="-122"/>
              </a:rPr>
              <a:t>使用全局常量填充缺失的值: 例如,</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未知</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 一个新的类？!</a:t>
            </a:r>
          </a:p>
          <a:p>
            <a:pPr eaLnBrk="1" hangingPunct="1">
              <a:lnSpc>
                <a:spcPct val="120000"/>
              </a:lnSpc>
            </a:pPr>
            <a:r>
              <a:rPr lang="en-US" altLang="zh-CN" sz="2000" smtClean="0">
                <a:ea typeface="宋体" panose="02010600030101010101" pitchFamily="2" charset="-122"/>
              </a:rPr>
              <a:t>使用属性均值填充缺少的值</a:t>
            </a:r>
          </a:p>
          <a:p>
            <a:pPr eaLnBrk="1" hangingPunct="1">
              <a:lnSpc>
                <a:spcPct val="120000"/>
              </a:lnSpc>
            </a:pPr>
            <a:r>
              <a:rPr lang="en-US" altLang="zh-CN" sz="2000" smtClean="0">
                <a:ea typeface="宋体" panose="02010600030101010101" pitchFamily="2" charset="-122"/>
              </a:rPr>
              <a:t>使用属于同一类的所有示例的属性均值来填充缺少的值: 更智能</a:t>
            </a:r>
          </a:p>
          <a:p>
            <a:pPr eaLnBrk="1" hangingPunct="1">
              <a:lnSpc>
                <a:spcPct val="120000"/>
              </a:lnSpc>
            </a:pPr>
            <a:r>
              <a:rPr lang="en-US" altLang="zh-CN" sz="2000" smtClean="0">
                <a:solidFill>
                  <a:schemeClr val="hlink"/>
                </a:solidFill>
                <a:ea typeface="宋体" panose="02010600030101010101" pitchFamily="2" charset="-122"/>
              </a:rPr>
              <a:t>使用最可能的值填充缺失的值: 基于地狱的公式或决策树</a:t>
            </a:r>
            <a:endParaRPr lang="en-US" altLang="zh-CN" sz="2400" smtClean="0">
              <a:solidFill>
                <a:schemeClr val="hlink"/>
              </a:solidFill>
              <a:ea typeface="宋体" panose="02010600030101010101" pitchFamily="2" charset="-122"/>
            </a:endParaRPr>
          </a:p>
        </p:txBody>
      </p:sp>
    </p:spTree>
  </p:cSld>
  <p:clrMapOvr>
    <a:masterClrMapping/>
  </p:clrMapOvr>
  <p:transition>
    <p:checker dir="vert"/>
  </p:transition>
</p:sld>
</file>

<file path=ppt/theme/theme1.xml><?xml version="1.0" encoding="utf-8"?>
<a:theme xmlns:a="http://schemas.openxmlformats.org/drawingml/2006/main" name="Expedition">
  <a:themeElements>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Expeditio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Designs\Expedition.pot</Template>
  <TotalTime>3474</TotalTime>
  <Words>3021</Words>
  <Application>Microsoft Office PowerPoint</Application>
  <PresentationFormat>全屏显示(4:3)</PresentationFormat>
  <Paragraphs>472</Paragraphs>
  <Slides>52</Slides>
  <Notes>52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52</vt:i4>
      </vt:variant>
    </vt:vector>
  </HeadingPairs>
  <TitlesOfParts>
    <vt:vector size="66" baseType="lpstr">
      <vt:lpstr>Times New Roman</vt:lpstr>
      <vt:lpstr>Arial</vt:lpstr>
      <vt:lpstr>Arial Black</vt:lpstr>
      <vt:lpstr>Arial Narrow</vt:lpstr>
      <vt:lpstr>Wingdings</vt:lpstr>
      <vt:lpstr>宋体</vt:lpstr>
      <vt:lpstr>华文行楷</vt:lpstr>
      <vt:lpstr>Tahoma</vt:lpstr>
      <vt:lpstr>Symbol</vt:lpstr>
      <vt:lpstr>Expedition</vt:lpstr>
      <vt:lpstr>位图图像</vt:lpstr>
      <vt:lpstr>Microsoft Equation 3.0</vt:lpstr>
      <vt:lpstr>Microsoft Graph 2000 图表</vt:lpstr>
      <vt:lpstr>Microsoft 公式 3.0</vt:lpstr>
      <vt:lpstr>Data Preprocessing</vt:lpstr>
      <vt:lpstr>Chapter 3: Data Preprocessing</vt:lpstr>
      <vt:lpstr>Why Data Preprocessing?</vt:lpstr>
      <vt:lpstr>Major Tasks in Data Preprocessing</vt:lpstr>
      <vt:lpstr>Forms of data preprocessing </vt:lpstr>
      <vt:lpstr>Chapter 3: Data Preprocessing</vt:lpstr>
      <vt:lpstr>Data Cleaning</vt:lpstr>
      <vt:lpstr>Missing Data</vt:lpstr>
      <vt:lpstr>How to Handle Missing Data?</vt:lpstr>
      <vt:lpstr>Noisy Data</vt:lpstr>
      <vt:lpstr>How to Handle Noisy Data?</vt:lpstr>
      <vt:lpstr>Simple Discretization Methods: Binning</vt:lpstr>
      <vt:lpstr>Binning Methods for Data Smoothing</vt:lpstr>
      <vt:lpstr>Cluster Analysis</vt:lpstr>
      <vt:lpstr>Regression</vt:lpstr>
      <vt:lpstr>Chapter 3: Data Preprocessing</vt:lpstr>
      <vt:lpstr>Data Integration</vt:lpstr>
      <vt:lpstr>Handling Redundant Data in Data Integration</vt:lpstr>
      <vt:lpstr>Data Transformation</vt:lpstr>
      <vt:lpstr>Data Transformation: Normalization</vt:lpstr>
      <vt:lpstr>Samples </vt:lpstr>
      <vt:lpstr>Chapter 3: Data Preprocessing</vt:lpstr>
      <vt:lpstr>Data Reduction Strategies</vt:lpstr>
      <vt:lpstr>Data Cube Aggregation</vt:lpstr>
      <vt:lpstr>Dimensionality Reduction</vt:lpstr>
      <vt:lpstr>Heuristic Feature Selection Methods</vt:lpstr>
      <vt:lpstr>PowerPoint 演示文稿</vt:lpstr>
      <vt:lpstr>Data Compression</vt:lpstr>
      <vt:lpstr>Data Compression</vt:lpstr>
      <vt:lpstr>Numerosity Reduction</vt:lpstr>
      <vt:lpstr>Regression and Log-Linear Models</vt:lpstr>
      <vt:lpstr>Regress Analysis and Log-Linear Models</vt:lpstr>
      <vt:lpstr>Histograms</vt:lpstr>
      <vt:lpstr>PowerPoint 演示文稿</vt:lpstr>
      <vt:lpstr>PowerPoint 演示文稿</vt:lpstr>
      <vt:lpstr>Clustering</vt:lpstr>
      <vt:lpstr>Sampling</vt:lpstr>
      <vt:lpstr>PowerPoint 演示文稿</vt:lpstr>
      <vt:lpstr>Sampling</vt:lpstr>
      <vt:lpstr>Chapter 3: Data Preprocessing</vt:lpstr>
      <vt:lpstr>Discretization</vt:lpstr>
      <vt:lpstr>Discretization and Concept hierachy</vt:lpstr>
      <vt:lpstr>Discretization and concept hierarchy generation for numeric data</vt:lpstr>
      <vt:lpstr>Entropy-Based Discretization</vt:lpstr>
      <vt:lpstr>Segmentation by natural partitioning</vt:lpstr>
      <vt:lpstr>Example of 3-4-5 rule</vt:lpstr>
      <vt:lpstr>Concept hierarchy generation for categorical data</vt:lpstr>
      <vt:lpstr>Specification of a set of attributes</vt:lpstr>
      <vt:lpstr>Chapter 3: Data Preprocessing</vt:lpstr>
      <vt:lpstr>Summary</vt:lpstr>
      <vt:lpstr>References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Zhao Zhihong</dc:creator>
  <cp:lastModifiedBy>M RF</cp:lastModifiedBy>
  <cp:revision>103</cp:revision>
  <dcterms:created xsi:type="dcterms:W3CDTF">2001-06-03T17:10:28Z</dcterms:created>
  <dcterms:modified xsi:type="dcterms:W3CDTF">2018-11-26T08:27:48Z</dcterms:modified>
</cp:coreProperties>
</file>