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sldIdLst>
    <p:sldId id="256" r:id="rId2"/>
    <p:sldId id="383" r:id="rId3"/>
    <p:sldId id="384" r:id="rId4"/>
    <p:sldId id="385" r:id="rId5"/>
    <p:sldId id="386" r:id="rId6"/>
    <p:sldId id="387" r:id="rId7"/>
    <p:sldId id="388" r:id="rId8"/>
    <p:sldId id="389" r:id="rId9"/>
    <p:sldId id="390" r:id="rId10"/>
    <p:sldId id="391" r:id="rId11"/>
    <p:sldId id="392" r:id="rId12"/>
    <p:sldId id="393" r:id="rId13"/>
    <p:sldId id="395" r:id="rId14"/>
    <p:sldId id="396" r:id="rId15"/>
    <p:sldId id="397" r:id="rId16"/>
    <p:sldId id="398" r:id="rId17"/>
    <p:sldId id="399" r:id="rId18"/>
    <p:sldId id="400" r:id="rId19"/>
    <p:sldId id="401" r:id="rId20"/>
    <p:sldId id="402" r:id="rId21"/>
    <p:sldId id="403" r:id="rId22"/>
    <p:sldId id="405" r:id="rId23"/>
    <p:sldId id="406" r:id="rId24"/>
    <p:sldId id="407" r:id="rId25"/>
    <p:sldId id="408" r:id="rId26"/>
    <p:sldId id="409" r:id="rId27"/>
    <p:sldId id="410" r:id="rId28"/>
    <p:sldId id="411" r:id="rId29"/>
    <p:sldId id="412" r:id="rId30"/>
    <p:sldId id="413" r:id="rId31"/>
    <p:sldId id="418" r:id="rId32"/>
    <p:sldId id="419" r:id="rId33"/>
    <p:sldId id="420" r:id="rId34"/>
    <p:sldId id="421" r:id="rId35"/>
    <p:sldId id="422" r:id="rId36"/>
    <p:sldId id="423" r:id="rId37"/>
    <p:sldId id="445" r:id="rId38"/>
    <p:sldId id="443" r:id="rId39"/>
    <p:sldId id="444" r:id="rId40"/>
    <p:sldId id="424"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289"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6600"/>
    <a:srgbClr val="CCEC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65" autoAdjust="0"/>
    <p:restoredTop sz="90929"/>
  </p:normalViewPr>
  <p:slideViewPr>
    <p:cSldViewPr snapToGrid="0">
      <p:cViewPr varScale="1">
        <p:scale>
          <a:sx n="111" d="100"/>
          <a:sy n="111" d="100"/>
        </p:scale>
        <p:origin x="11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6.e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20000"/>
              </a:spcBef>
              <a:defRPr sz="1200"/>
            </a:lvl1pPr>
          </a:lstStyle>
          <a:p>
            <a:pPr>
              <a:defRPr/>
            </a:pPr>
            <a:endParaRPr lang="zh-CN" altLang="en-US"/>
          </a:p>
        </p:txBody>
      </p:sp>
      <p:sp>
        <p:nvSpPr>
          <p:cNvPr id="890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defRPr sz="1200"/>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20000"/>
              </a:spcBef>
              <a:defRPr sz="1200"/>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defRPr sz="1200" smtClean="0"/>
            </a:lvl1pPr>
          </a:lstStyle>
          <a:p>
            <a:pPr>
              <a:defRPr/>
            </a:pPr>
            <a:fld id="{C44521EA-3F9E-4C9E-B22F-E31024B9B0D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2FD992DB-69B1-4756-9AB7-C0A1B0E2DBD4}" type="slidenum">
              <a:rPr lang="zh-CN" altLang="en-US"/>
              <a:pPr>
                <a:spcBef>
                  <a:spcPct val="20000"/>
                </a:spcBef>
              </a:pPr>
              <a:t>6</a:t>
            </a:fld>
            <a:endParaRPr lang="en-US" altLang="zh-CN"/>
          </a:p>
        </p:txBody>
      </p:sp>
      <p:sp>
        <p:nvSpPr>
          <p:cNvPr id="10243" name="Rectangle 2"/>
          <p:cNvSpPr>
            <a:spLocks noChangeArrowheads="1" noTextEdit="1"/>
          </p:cNvSpPr>
          <p:nvPr>
            <p:ph type="sldImg"/>
          </p:nvPr>
        </p:nvSpPr>
        <p:spPr>
          <a:xfrm>
            <a:off x="1108075" y="666750"/>
            <a:ext cx="4646613" cy="3484563"/>
          </a:xfrm>
          <a:ln/>
        </p:spPr>
      </p:sp>
      <p:sp>
        <p:nvSpPr>
          <p:cNvPr id="10244" name="Rectangle 3"/>
          <p:cNvSpPr>
            <a:spLocks noGrp="1" noChangeArrowheads="1"/>
          </p:cNvSpPr>
          <p:nvPr>
            <p:ph type="body" idx="1"/>
          </p:nvPr>
        </p:nvSpPr>
        <p:spPr>
          <a:xfrm>
            <a:off x="904875" y="4373563"/>
            <a:ext cx="5048250" cy="4078287"/>
          </a:xfrm>
          <a:noFill/>
        </p:spPr>
        <p:txBody>
          <a:bodyPr lIns="89567" tIns="44783" rIns="89567" bIns="44783"/>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69FAF12-EE5C-466A-AC91-3028B8DEF22B}" type="slidenum">
              <a:rPr lang="zh-CN" altLang="en-US"/>
              <a:pPr>
                <a:spcBef>
                  <a:spcPct val="20000"/>
                </a:spcBef>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28C42EC-39F5-4E5E-A1F7-D70586BAA122}" type="slidenum">
              <a:rPr lang="zh-CN" altLang="en-US"/>
              <a:pPr>
                <a:spcBef>
                  <a:spcPct val="20000"/>
                </a:spcBef>
              </a:pPr>
              <a:t>43</a:t>
            </a:fld>
            <a:endParaRPr lang="en-US" altLang="zh-CN"/>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12" descr="BCKG010"/>
          <p:cNvSpPr>
            <a:spLocks noChangeArrowheads="1"/>
          </p:cNvSpPr>
          <p:nvPr userDrawn="1"/>
        </p:nvSpPr>
        <p:spPr bwMode="auto">
          <a:xfrm>
            <a:off x="0" y="0"/>
            <a:ext cx="609600" cy="6858000"/>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5" name="AutoShape 30" descr="BCKG013"/>
          <p:cNvSpPr>
            <a:spLocks noChangeArrowheads="1"/>
          </p:cNvSpPr>
          <p:nvPr userDrawn="1"/>
        </p:nvSpPr>
        <p:spPr bwMode="auto">
          <a:xfrm>
            <a:off x="2514600" y="5867400"/>
            <a:ext cx="4724400" cy="304800"/>
          </a:xfrm>
          <a:prstGeom prst="roundRect">
            <a:avLst>
              <a:gd name="adj" fmla="val 50000"/>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pic>
        <p:nvPicPr>
          <p:cNvPr id="6" name="Picture 3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247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2"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30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3"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352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4"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257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5"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79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6"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101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7"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006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8"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28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9"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342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0"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755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677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752600" y="990600"/>
            <a:ext cx="6400800" cy="2514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folHlink"/>
                </a:solidFill>
                <a:miter lim="800000"/>
                <a:headEnd/>
                <a:tailEnd/>
              </a14:hiddenLine>
            </a:ext>
          </a:extLst>
        </p:spPr>
        <p:txBody>
          <a:bodyPr/>
          <a:lstStyle>
            <a:lvl1pPr algn="ctr">
              <a:defRPr/>
            </a:lvl1pPr>
          </a:lstStyle>
          <a:p>
            <a:pPr lvl="0"/>
            <a:r>
              <a:rPr lang="en-US" altLang="zh-CN" noProof="0" smtClean="0"/>
              <a:t>Click to edit Master title style</a:t>
            </a:r>
          </a:p>
        </p:txBody>
      </p:sp>
      <p:sp>
        <p:nvSpPr>
          <p:cNvPr id="5123" name="Rectangle 3"/>
          <p:cNvSpPr>
            <a:spLocks noGrp="1" noChangeArrowheads="1"/>
          </p:cNvSpPr>
          <p:nvPr>
            <p:ph type="subTitle" idx="1"/>
          </p:nvPr>
        </p:nvSpPr>
        <p:spPr>
          <a:xfrm>
            <a:off x="1752600" y="3886200"/>
            <a:ext cx="6400800" cy="1752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folHlink"/>
                </a:solidFill>
                <a:miter lim="800000"/>
                <a:headEnd/>
                <a:tailEnd/>
              </a14:hiddenLine>
            </a:ext>
          </a:extLst>
        </p:spPr>
        <p:txBody>
          <a:bodyPr/>
          <a:lstStyle>
            <a:lvl1pPr marL="0" indent="0" algn="ctr">
              <a:buFontTx/>
              <a:buNone/>
              <a:defRPr>
                <a:latin typeface="Berlin Sans FB" pitchFamily="34" charset="0"/>
              </a:defRPr>
            </a:lvl1pPr>
          </a:lstStyle>
          <a:p>
            <a:pPr lvl="0"/>
            <a:r>
              <a:rPr lang="en-US" altLang="zh-CN" noProof="0" smtClean="0"/>
              <a:t>Click to edit Master subtitle style</a:t>
            </a:r>
          </a:p>
        </p:txBody>
      </p:sp>
    </p:spTree>
    <p:extLst>
      <p:ext uri="{BB962C8B-B14F-4D97-AF65-F5344CB8AC3E}">
        <p14:creationId xmlns:p14="http://schemas.microsoft.com/office/powerpoint/2010/main" val="4049008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691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84188"/>
            <a:ext cx="2152650" cy="5840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484188"/>
            <a:ext cx="6305550" cy="5840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4358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650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1683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14463"/>
            <a:ext cx="4224338"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414463"/>
            <a:ext cx="4225925"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724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88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8272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33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2131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6031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228600" y="484188"/>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4104" name="Rectangle 8"/>
          <p:cNvSpPr>
            <a:spLocks noGrp="1" noChangeArrowheads="1"/>
          </p:cNvSpPr>
          <p:nvPr>
            <p:ph type="body" idx="1"/>
          </p:nvPr>
        </p:nvSpPr>
        <p:spPr bwMode="auto">
          <a:xfrm>
            <a:off x="228600" y="1414463"/>
            <a:ext cx="8602663"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10" descr="BCKG010"/>
          <p:cNvSpPr>
            <a:spLocks noChangeArrowheads="1"/>
          </p:cNvSpPr>
          <p:nvPr userDrawn="1"/>
        </p:nvSpPr>
        <p:spPr bwMode="auto">
          <a:xfrm>
            <a:off x="0" y="0"/>
            <a:ext cx="9144000" cy="222250"/>
          </a:xfrm>
          <a:prstGeom prst="rect">
            <a:avLst/>
          </a:prstGeom>
          <a:blipFill dpi="0" rotWithShape="0">
            <a:blip r:embed="rId1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29" name="Rectangle 11" descr="BCKG010"/>
          <p:cNvSpPr>
            <a:spLocks noChangeArrowheads="1"/>
          </p:cNvSpPr>
          <p:nvPr userDrawn="1"/>
        </p:nvSpPr>
        <p:spPr bwMode="auto">
          <a:xfrm>
            <a:off x="0" y="6650038"/>
            <a:ext cx="9144000" cy="207962"/>
          </a:xfrm>
          <a:prstGeom prst="rect">
            <a:avLst/>
          </a:prstGeom>
          <a:blipFill dpi="0" rotWithShape="0">
            <a:blip r:embed="rId1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30" name="AutoShape 12" descr="BCKG013"/>
          <p:cNvSpPr>
            <a:spLocks noChangeArrowheads="1"/>
          </p:cNvSpPr>
          <p:nvPr userDrawn="1"/>
        </p:nvSpPr>
        <p:spPr bwMode="auto">
          <a:xfrm>
            <a:off x="152400" y="1108075"/>
            <a:ext cx="8839200" cy="187325"/>
          </a:xfrm>
          <a:prstGeom prst="roundRect">
            <a:avLst>
              <a:gd name="adj" fmla="val 50000"/>
            </a:avLst>
          </a:prstGeom>
          <a:blipFill dpi="0" rotWithShape="0">
            <a:blip r:embed="rId15"/>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4" grpId="0" autoUpdateAnimBg="0">
        <p:tmplLst>
          <p:tmpl>
            <p:tnLst>
              <p:par>
                <p:cTn presetID="1" presetClass="entr" presetSubtype="0" fill="hold" nodeType="afterEffect">
                  <p:stCondLst>
                    <p:cond delay="0"/>
                  </p:stCondLst>
                  <p:childTnLst>
                    <p:set>
                      <p:cBhvr>
                        <p:cTn dur="1" fill="hold">
                          <p:stCondLst>
                            <p:cond delay="499"/>
                          </p:stCondLst>
                        </p:cTn>
                        <p:tgtEl>
                          <p:spTgt spid="4104"/>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3200">
          <a:solidFill>
            <a:srgbClr val="000066"/>
          </a:solidFill>
          <a:latin typeface="+mj-lt"/>
          <a:ea typeface="+mj-ea"/>
          <a:cs typeface="+mj-cs"/>
        </a:defRPr>
      </a:lvl1pPr>
      <a:lvl2pPr algn="l" rtl="0" eaLnBrk="0" fontAlgn="base" hangingPunct="0">
        <a:spcBef>
          <a:spcPct val="0"/>
        </a:spcBef>
        <a:spcAft>
          <a:spcPct val="0"/>
        </a:spcAft>
        <a:defRPr sz="3200">
          <a:solidFill>
            <a:srgbClr val="000066"/>
          </a:solidFill>
          <a:latin typeface="Arial Black" pitchFamily="34" charset="0"/>
        </a:defRPr>
      </a:lvl2pPr>
      <a:lvl3pPr algn="l" rtl="0" eaLnBrk="0" fontAlgn="base" hangingPunct="0">
        <a:spcBef>
          <a:spcPct val="0"/>
        </a:spcBef>
        <a:spcAft>
          <a:spcPct val="0"/>
        </a:spcAft>
        <a:defRPr sz="3200">
          <a:solidFill>
            <a:srgbClr val="000066"/>
          </a:solidFill>
          <a:latin typeface="Arial Black" pitchFamily="34" charset="0"/>
        </a:defRPr>
      </a:lvl3pPr>
      <a:lvl4pPr algn="l" rtl="0" eaLnBrk="0" fontAlgn="base" hangingPunct="0">
        <a:spcBef>
          <a:spcPct val="0"/>
        </a:spcBef>
        <a:spcAft>
          <a:spcPct val="0"/>
        </a:spcAft>
        <a:defRPr sz="3200">
          <a:solidFill>
            <a:srgbClr val="000066"/>
          </a:solidFill>
          <a:latin typeface="Arial Black" pitchFamily="34" charset="0"/>
        </a:defRPr>
      </a:lvl4pPr>
      <a:lvl5pPr algn="l" rtl="0" eaLnBrk="0" fontAlgn="base" hangingPunct="0">
        <a:spcBef>
          <a:spcPct val="0"/>
        </a:spcBef>
        <a:spcAft>
          <a:spcPct val="0"/>
        </a:spcAft>
        <a:defRPr sz="3200">
          <a:solidFill>
            <a:srgbClr val="000066"/>
          </a:solidFill>
          <a:latin typeface="Arial Black" pitchFamily="34" charset="0"/>
        </a:defRPr>
      </a:lvl5pPr>
      <a:lvl6pPr marL="457200" algn="l" rtl="0" fontAlgn="base">
        <a:spcBef>
          <a:spcPct val="0"/>
        </a:spcBef>
        <a:spcAft>
          <a:spcPct val="0"/>
        </a:spcAft>
        <a:defRPr sz="3200">
          <a:solidFill>
            <a:srgbClr val="000066"/>
          </a:solidFill>
          <a:latin typeface="Arial Black" pitchFamily="34" charset="0"/>
        </a:defRPr>
      </a:lvl6pPr>
      <a:lvl7pPr marL="914400" algn="l" rtl="0" fontAlgn="base">
        <a:spcBef>
          <a:spcPct val="0"/>
        </a:spcBef>
        <a:spcAft>
          <a:spcPct val="0"/>
        </a:spcAft>
        <a:defRPr sz="3200">
          <a:solidFill>
            <a:srgbClr val="000066"/>
          </a:solidFill>
          <a:latin typeface="Arial Black" pitchFamily="34" charset="0"/>
        </a:defRPr>
      </a:lvl7pPr>
      <a:lvl8pPr marL="1371600" algn="l" rtl="0" fontAlgn="base">
        <a:spcBef>
          <a:spcPct val="0"/>
        </a:spcBef>
        <a:spcAft>
          <a:spcPct val="0"/>
        </a:spcAft>
        <a:defRPr sz="3200">
          <a:solidFill>
            <a:srgbClr val="000066"/>
          </a:solidFill>
          <a:latin typeface="Arial Black" pitchFamily="34" charset="0"/>
        </a:defRPr>
      </a:lvl8pPr>
      <a:lvl9pPr marL="1828800" algn="l" rtl="0" fontAlgn="base">
        <a:spcBef>
          <a:spcPct val="0"/>
        </a:spcBef>
        <a:spcAft>
          <a:spcPct val="0"/>
        </a:spcAft>
        <a:defRPr sz="3200">
          <a:solidFill>
            <a:srgbClr val="000066"/>
          </a:solidFill>
          <a:latin typeface="Arial Black" pitchFamily="34" charset="0"/>
        </a:defRPr>
      </a:lvl9pPr>
    </p:titleStyle>
    <p:bodyStyle>
      <a:lvl1pPr marL="342900" indent="-342900" algn="l" rtl="0" eaLnBrk="0" fontAlgn="base" hangingPunct="0">
        <a:spcBef>
          <a:spcPct val="20000"/>
        </a:spcBef>
        <a:spcAft>
          <a:spcPct val="0"/>
        </a:spcAft>
        <a:buBlip>
          <a:blip r:embed="rId16"/>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66"/>
        </a:buClr>
        <a:buSzPct val="60000"/>
        <a:buFont typeface="Wingdings" panose="05000000000000000000" pitchFamily="2" charset="2"/>
        <a:buChar char="u"/>
        <a:defRPr sz="2400">
          <a:solidFill>
            <a:schemeClr val="tx1"/>
          </a:solidFill>
          <a:latin typeface="Arial Narrow" pitchFamily="34" charset="0"/>
        </a:defRPr>
      </a:lvl2pPr>
      <a:lvl3pPr marL="1143000" indent="-228600" algn="l" rtl="0" eaLnBrk="0" fontAlgn="base" hangingPunct="0">
        <a:spcBef>
          <a:spcPct val="20000"/>
        </a:spcBef>
        <a:spcAft>
          <a:spcPct val="0"/>
        </a:spcAft>
        <a:buClr>
          <a:srgbClr val="000066"/>
        </a:buClr>
        <a:buFont typeface="Wingdings" panose="05000000000000000000" pitchFamily="2" charset="2"/>
        <a:buChar char="ü"/>
        <a:defRPr sz="2400">
          <a:solidFill>
            <a:schemeClr val="tx1"/>
          </a:solidFill>
          <a:latin typeface="Arial Narrow" pitchFamily="34" charset="0"/>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Narrow" pitchFamily="34" charset="0"/>
        </a:defRPr>
      </a:lvl4pPr>
      <a:lvl5pPr marL="2057400" indent="-228600" algn="l" rtl="0" eaLnBrk="0" fontAlgn="base" hangingPunct="0">
        <a:spcBef>
          <a:spcPct val="20000"/>
        </a:spcBef>
        <a:spcAft>
          <a:spcPct val="0"/>
        </a:spcAft>
        <a:buClr>
          <a:schemeClr val="tx1"/>
        </a:buClr>
        <a:buChar char="•"/>
        <a:defRPr sz="2000">
          <a:solidFill>
            <a:schemeClr val="tx1"/>
          </a:solidFill>
          <a:latin typeface="Arial Narrow" pitchFamily="34" charset="0"/>
        </a:defRPr>
      </a:lvl5pPr>
      <a:lvl6pPr marL="2514600" indent="-228600" algn="l" rtl="0" fontAlgn="base">
        <a:spcBef>
          <a:spcPct val="20000"/>
        </a:spcBef>
        <a:spcAft>
          <a:spcPct val="0"/>
        </a:spcAft>
        <a:buClr>
          <a:schemeClr val="tx1"/>
        </a:buClr>
        <a:buChar char="•"/>
        <a:defRPr sz="2000">
          <a:solidFill>
            <a:schemeClr val="tx1"/>
          </a:solidFill>
          <a:latin typeface="Arial Narrow" pitchFamily="34" charset="0"/>
        </a:defRPr>
      </a:lvl6pPr>
      <a:lvl7pPr marL="2971800" indent="-228600" algn="l" rtl="0" fontAlgn="base">
        <a:spcBef>
          <a:spcPct val="20000"/>
        </a:spcBef>
        <a:spcAft>
          <a:spcPct val="0"/>
        </a:spcAft>
        <a:buClr>
          <a:schemeClr val="tx1"/>
        </a:buClr>
        <a:buChar char="•"/>
        <a:defRPr sz="2000">
          <a:solidFill>
            <a:schemeClr val="tx1"/>
          </a:solidFill>
          <a:latin typeface="Arial Narrow" pitchFamily="34" charset="0"/>
        </a:defRPr>
      </a:lvl7pPr>
      <a:lvl8pPr marL="3429000" indent="-228600" algn="l" rtl="0" fontAlgn="base">
        <a:spcBef>
          <a:spcPct val="20000"/>
        </a:spcBef>
        <a:spcAft>
          <a:spcPct val="0"/>
        </a:spcAft>
        <a:buClr>
          <a:schemeClr val="tx1"/>
        </a:buClr>
        <a:buChar char="•"/>
        <a:defRPr sz="2000">
          <a:solidFill>
            <a:schemeClr val="tx1"/>
          </a:solidFill>
          <a:latin typeface="Arial Narrow" pitchFamily="34" charset="0"/>
        </a:defRPr>
      </a:lvl8pPr>
      <a:lvl9pPr marL="3886200" indent="-228600" algn="l" rtl="0" fontAlgn="base">
        <a:spcBef>
          <a:spcPct val="20000"/>
        </a:spcBef>
        <a:spcAft>
          <a:spcPct val="0"/>
        </a:spcAft>
        <a:buClr>
          <a:schemeClr val="tx1"/>
        </a:buClr>
        <a:buChar char="•"/>
        <a:defRPr sz="2000">
          <a:solidFill>
            <a:schemeClr val="tx1"/>
          </a:solidFill>
          <a:latin typeface="Arial Narrow"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emf"/><Relationship Id="rId18" Type="http://schemas.openxmlformats.org/officeDocument/2006/relationships/oleObject" Target="../embeddings/oleObject12.bin"/><Relationship Id="rId3" Type="http://schemas.openxmlformats.org/officeDocument/2006/relationships/oleObject" Target="../embeddings/oleObject5.bin"/><Relationship Id="rId7" Type="http://schemas.openxmlformats.org/officeDocument/2006/relationships/image" Target="../media/image11.emf"/><Relationship Id="rId12" Type="http://schemas.openxmlformats.org/officeDocument/2006/relationships/oleObject" Target="../embeddings/oleObject9.bin"/><Relationship Id="rId17" Type="http://schemas.openxmlformats.org/officeDocument/2006/relationships/image" Target="../media/image16.e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3.emf"/><Relationship Id="rId5" Type="http://schemas.openxmlformats.org/officeDocument/2006/relationships/image" Target="../media/image4.png"/><Relationship Id="rId15" Type="http://schemas.openxmlformats.org/officeDocument/2006/relationships/image" Target="../media/image15.emf"/><Relationship Id="rId10" Type="http://schemas.openxmlformats.org/officeDocument/2006/relationships/oleObject" Target="../embeddings/oleObject8.bin"/><Relationship Id="rId19" Type="http://schemas.openxmlformats.org/officeDocument/2006/relationships/image" Target="../media/image17.emf"/><Relationship Id="rId4" Type="http://schemas.openxmlformats.org/officeDocument/2006/relationships/image" Target="../media/image10.emf"/><Relationship Id="rId9" Type="http://schemas.openxmlformats.org/officeDocument/2006/relationships/image" Target="../media/image12.emf"/><Relationship Id="rId1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e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slide" Target="slide8.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emf"/></Relationships>
</file>

<file path=ppt/slides/_rels/slide4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emf"/><Relationship Id="rId5" Type="http://schemas.openxmlformats.org/officeDocument/2006/relationships/oleObject" Target="../embeddings/oleObject22.bin"/><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3413" y="2159000"/>
            <a:ext cx="8077200" cy="1112838"/>
          </a:xfrm>
        </p:spPr>
        <p:txBody>
          <a:bodyPr/>
          <a:lstStyle/>
          <a:p>
            <a:pPr algn="ctr" eaLnBrk="1" hangingPunct="1"/>
            <a:r>
              <a:rPr lang="en-US" altLang="zh-CN" sz="3600" smtClean="0">
                <a:ea typeface="宋体" panose="02010600030101010101" pitchFamily="2" charset="-122"/>
              </a:rPr>
              <a:t>大型数据库中的挖掘关联规则</a:t>
            </a:r>
          </a:p>
        </p:txBody>
      </p:sp>
      <p:sp>
        <p:nvSpPr>
          <p:cNvPr id="4099" name="Text Box 7"/>
          <p:cNvSpPr txBox="1">
            <a:spLocks noChangeArrowheads="1"/>
          </p:cNvSpPr>
          <p:nvPr/>
        </p:nvSpPr>
        <p:spPr bwMode="auto">
          <a:xfrm>
            <a:off x="2528888" y="5130800"/>
            <a:ext cx="50117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just" eaLnBrk="1" hangingPunct="1">
              <a:spcBef>
                <a:spcPct val="0"/>
              </a:spcBef>
              <a:buFontTx/>
              <a:buNone/>
            </a:pPr>
            <a:r>
              <a:rPr lang="en-US" altLang="zh-CN" sz="2000">
                <a:latin typeface="Times New Roman" panose="02020603050405020304" pitchFamily="18" charset="0"/>
                <a:ea typeface="华文行楷" panose="02010800040101010101" pitchFamily="2" charset="-122"/>
              </a:rPr>
              <a:t>南京大学软件学院</a:t>
            </a:r>
            <a:endParaRPr lang="en-US" altLang="zh-CN" sz="2000">
              <a:latin typeface="Times New Roman" panose="02020603050405020304" pitchFamily="18" charset="0"/>
              <a:ea typeface="宋体" panose="02010600030101010101" pitchFamily="2" charset="-122"/>
            </a:endParaRPr>
          </a:p>
          <a:p>
            <a:pPr>
              <a:spcBef>
                <a:spcPct val="0"/>
              </a:spcBef>
              <a:buFontTx/>
              <a:buNone/>
            </a:pPr>
            <a:endParaRPr lang="en-US" altLang="zh-CN" sz="2000">
              <a:latin typeface="Times New Roman" panose="02020603050405020304" pitchFamily="18" charset="0"/>
              <a:ea typeface="宋体" panose="02010600030101010101" pitchFamily="2" charset="-122"/>
            </a:endParaRPr>
          </a:p>
        </p:txBody>
      </p:sp>
      <p:sp>
        <p:nvSpPr>
          <p:cNvPr id="4100" name="Rectangle 9"/>
          <p:cNvSpPr>
            <a:spLocks noChangeArrowheads="1"/>
          </p:cNvSpPr>
          <p:nvPr/>
        </p:nvSpPr>
        <p:spPr bwMode="auto">
          <a:xfrm>
            <a:off x="1943100" y="331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graphicFrame>
        <p:nvGraphicFramePr>
          <p:cNvPr id="4101" name="Object 11"/>
          <p:cNvGraphicFramePr>
            <a:graphicFrameLocks noChangeAspect="1"/>
          </p:cNvGraphicFramePr>
          <p:nvPr/>
        </p:nvGraphicFramePr>
        <p:xfrm>
          <a:off x="4140200" y="3617913"/>
          <a:ext cx="971550" cy="1152525"/>
        </p:xfrm>
        <a:graphic>
          <a:graphicData uri="http://schemas.openxmlformats.org/presentationml/2006/ole">
            <mc:AlternateContent xmlns:mc="http://schemas.openxmlformats.org/markup-compatibility/2006">
              <mc:Choice xmlns:v="urn:schemas-microsoft-com:vml" Requires="v">
                <p:oleObj spid="_x0000_s4103" name="位图图像" r:id="rId4" imgW="971686" imgH="1152381" progId="Paint.Picture">
                  <p:embed/>
                </p:oleObj>
              </mc:Choice>
              <mc:Fallback>
                <p:oleObj name="位图图像" r:id="rId4" imgW="971686" imgH="1152381" progId="Paint.Pictur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617913"/>
                        <a:ext cx="9715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12"/>
          <p:cNvSpPr txBox="1">
            <a:spLocks noChangeArrowheads="1"/>
          </p:cNvSpPr>
          <p:nvPr/>
        </p:nvSpPr>
        <p:spPr bwMode="auto">
          <a:xfrm>
            <a:off x="558800" y="376238"/>
            <a:ext cx="802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3200">
                <a:solidFill>
                  <a:srgbClr val="336600"/>
                </a:solidFill>
                <a:ea typeface="宋体" panose="02010600030101010101" pitchFamily="2" charset="-122"/>
              </a:rPr>
              <a:t>数据库中的知识发现</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304800"/>
            <a:ext cx="7543800" cy="762000"/>
          </a:xfrm>
        </p:spPr>
        <p:txBody>
          <a:bodyPr/>
          <a:lstStyle/>
          <a:p>
            <a:pPr eaLnBrk="1" hangingPunct="1"/>
            <a:r>
              <a:rPr lang="en-US" altLang="zh-CN" smtClean="0">
                <a:ea typeface="宋体" panose="02010600030101010101" pitchFamily="2" charset="-122"/>
              </a:rPr>
              <a:t>阿普里算法</a:t>
            </a:r>
          </a:p>
        </p:txBody>
      </p:sp>
      <p:sp>
        <p:nvSpPr>
          <p:cNvPr id="14339" name="Rectangle 3"/>
          <p:cNvSpPr>
            <a:spLocks noGrp="1" noChangeArrowheads="1"/>
          </p:cNvSpPr>
          <p:nvPr>
            <p:ph type="body" idx="1"/>
          </p:nvPr>
        </p:nvSpPr>
        <p:spPr>
          <a:xfrm>
            <a:off x="641350" y="1420813"/>
            <a:ext cx="7848600" cy="5029200"/>
          </a:xfrm>
        </p:spPr>
        <p:txBody>
          <a:bodyPr/>
          <a:lstStyle/>
          <a:p>
            <a:pPr eaLnBrk="1" hangingPunct="1"/>
            <a:r>
              <a:rPr lang="en-US" altLang="zh-CN" sz="2000" smtClean="0">
                <a:solidFill>
                  <a:schemeClr val="hlink"/>
                </a:solidFill>
                <a:ea typeface="宋体" panose="02010600030101010101" pitchFamily="2" charset="-122"/>
              </a:rPr>
              <a:t>加入步骤</a:t>
            </a:r>
            <a:r>
              <a:rPr lang="en-US" altLang="zh-CN" sz="2000" smtClean="0">
                <a:ea typeface="宋体" panose="02010600030101010101" pitchFamily="2" charset="-122"/>
              </a:rPr>
              <a:t>: c</a:t>
            </a:r>
            <a:r>
              <a:rPr lang="en-US" altLang="zh-CN" sz="2000" baseline="-25000" smtClean="0">
                <a:ea typeface="宋体" panose="02010600030101010101" pitchFamily="2" charset="-122"/>
              </a:rPr>
              <a:t>K</a:t>
            </a:r>
            <a:r>
              <a:rPr lang="en-US" altLang="zh-CN" sz="2000" smtClean="0">
                <a:ea typeface="宋体" panose="02010600030101010101" pitchFamily="2" charset="-122"/>
              </a:rPr>
              <a:t>是通过加入 l 生成的</a:t>
            </a:r>
            <a:r>
              <a:rPr lang="en-US" altLang="zh-CN" sz="2000" baseline="-25000" smtClean="0">
                <a:ea typeface="宋体" panose="02010600030101010101" pitchFamily="2" charset="-122"/>
              </a:rPr>
              <a:t>k-1</a:t>
            </a:r>
            <a:r>
              <a:rPr lang="en-US" altLang="zh-CN" sz="2000" smtClean="0">
                <a:ea typeface="宋体" panose="02010600030101010101" pitchFamily="2" charset="-122"/>
              </a:rPr>
              <a:t>与本身</a:t>
            </a:r>
          </a:p>
          <a:p>
            <a:pPr eaLnBrk="1" hangingPunct="1"/>
            <a:r>
              <a:rPr lang="en-US" altLang="zh-CN" sz="2000" smtClean="0">
                <a:solidFill>
                  <a:schemeClr val="hlink"/>
                </a:solidFill>
                <a:ea typeface="宋体" panose="02010600030101010101" pitchFamily="2" charset="-122"/>
              </a:rPr>
              <a:t>修剪步骤</a:t>
            </a:r>
            <a:r>
              <a:rPr lang="en-US" altLang="zh-CN" sz="2000" smtClean="0">
                <a:ea typeface="宋体" panose="02010600030101010101" pitchFamily="2" charset="-122"/>
              </a:rPr>
              <a:t>: 任何 (k-1)-项集, 不频繁不能是频繁的 k 项集的子集</a:t>
            </a:r>
          </a:p>
          <a:p>
            <a:pPr eaLnBrk="1" hangingPunct="1"/>
            <a:r>
              <a:rPr lang="en-US" altLang="zh-CN" sz="2000" u="sng" smtClean="0">
                <a:ea typeface="宋体" panose="02010600030101010101" pitchFamily="2" charset="-122"/>
              </a:rPr>
              <a:t>伪代码</a:t>
            </a:r>
            <a:r>
              <a:rPr lang="en-US" altLang="zh-CN" sz="2000" smtClean="0">
                <a:ea typeface="宋体" panose="02010600030101010101" pitchFamily="2" charset="-122"/>
              </a:rPr>
              <a:t>:</a:t>
            </a:r>
          </a:p>
          <a:p>
            <a:pPr lvl="2" eaLnBrk="1" hangingPunct="1">
              <a:lnSpc>
                <a:spcPct val="90000"/>
              </a:lnSpc>
              <a:spcBef>
                <a:spcPct val="0"/>
              </a:spcBef>
              <a:buFont typeface="Wingdings" panose="05000000000000000000" pitchFamily="2" charset="2"/>
              <a:buNone/>
            </a:pPr>
            <a:r>
              <a:rPr lang="en-US" altLang="zh-CN" sz="2000" i="1" smtClean="0">
                <a:ea typeface="宋体" panose="02010600030101010101" pitchFamily="2" charset="-122"/>
              </a:rPr>
              <a:t>C</a:t>
            </a:r>
            <a:r>
              <a:rPr lang="en-US" altLang="zh-CN" sz="2000" i="1" baseline="-25000" smtClean="0">
                <a:ea typeface="宋体" panose="02010600030101010101" pitchFamily="2" charset="-122"/>
              </a:rPr>
              <a:t>K</a:t>
            </a:r>
            <a:r>
              <a:rPr lang="en-US" altLang="zh-CN" sz="2000" smtClean="0">
                <a:ea typeface="宋体" panose="02010600030101010101" pitchFamily="2" charset="-122"/>
              </a:rPr>
              <a:t>: 候选人项目单位的大小 k</a:t>
            </a:r>
          </a:p>
          <a:p>
            <a:pPr lvl="2" eaLnBrk="1" hangingPunct="1">
              <a:lnSpc>
                <a:spcPct val="90000"/>
              </a:lnSpc>
              <a:spcBef>
                <a:spcPct val="0"/>
              </a:spcBef>
              <a:buFont typeface="Wingdings" panose="05000000000000000000" pitchFamily="2" charset="2"/>
              <a:buNone/>
            </a:pPr>
            <a:r>
              <a:rPr lang="en-US" altLang="zh-CN" sz="2000" i="1" smtClean="0">
                <a:ea typeface="宋体" panose="02010600030101010101" pitchFamily="2" charset="-122"/>
              </a:rPr>
              <a:t>我</a:t>
            </a:r>
            <a:r>
              <a:rPr lang="en-US" altLang="zh-CN" sz="2000" i="1" baseline="-25000" smtClean="0">
                <a:ea typeface="宋体" panose="02010600030101010101" pitchFamily="2" charset="-122"/>
              </a:rPr>
              <a:t>K</a:t>
            </a:r>
            <a:r>
              <a:rPr lang="en-US" altLang="zh-CN" sz="2000" smtClean="0">
                <a:ea typeface="宋体" panose="02010600030101010101" pitchFamily="2" charset="-122"/>
              </a:rPr>
              <a:t>: 频繁的大小项目集 k</a:t>
            </a:r>
          </a:p>
          <a:p>
            <a:pPr eaLnBrk="1" hangingPunct="1">
              <a:lnSpc>
                <a:spcPct val="90000"/>
              </a:lnSpc>
              <a:spcBef>
                <a:spcPct val="0"/>
              </a:spcBef>
              <a:buFontTx/>
              <a:buNone/>
            </a:pPr>
            <a:endParaRPr lang="en-US" altLang="zh-CN" sz="2000" smtClean="0">
              <a:ea typeface="宋体" panose="02010600030101010101" pitchFamily="2" charset="-122"/>
            </a:endParaRPr>
          </a:p>
          <a:p>
            <a:pPr lvl="2" eaLnBrk="1" hangingPunct="1">
              <a:lnSpc>
                <a:spcPct val="90000"/>
              </a:lnSpc>
              <a:spcBef>
                <a:spcPct val="0"/>
              </a:spcBef>
              <a:buFont typeface="Wingdings" panose="05000000000000000000" pitchFamily="2" charset="2"/>
              <a:buNone/>
            </a:pPr>
            <a:r>
              <a:rPr lang="en-US" altLang="zh-CN" sz="2000" i="1" smtClean="0">
                <a:ea typeface="宋体" panose="02010600030101010101" pitchFamily="2" charset="-122"/>
              </a:rPr>
              <a:t>我</a:t>
            </a:r>
            <a:r>
              <a:rPr lang="en-US" altLang="zh-CN" sz="2000" i="1" baseline="-25000" smtClean="0">
                <a:ea typeface="宋体" panose="02010600030101010101" pitchFamily="2" charset="-122"/>
              </a:rPr>
              <a:t>1</a:t>
            </a:r>
            <a:r>
              <a:rPr lang="en-US" altLang="zh-CN" sz="2000" smtClean="0">
                <a:ea typeface="宋体" panose="02010600030101010101" pitchFamily="2" charset="-122"/>
              </a:rPr>
              <a:t>= {频繁的项目};</a:t>
            </a:r>
          </a:p>
          <a:p>
            <a:pPr lvl="2" eaLnBrk="1" hangingPunct="1">
              <a:spcBef>
                <a:spcPct val="0"/>
              </a:spcBef>
              <a:buFont typeface="Wingdings" panose="05000000000000000000" pitchFamily="2" charset="2"/>
              <a:buNone/>
            </a:pPr>
            <a:r>
              <a:rPr lang="en-US" altLang="zh-CN" sz="2000" b="1" smtClean="0">
                <a:solidFill>
                  <a:srgbClr val="F83F24"/>
                </a:solidFill>
                <a:ea typeface="宋体" panose="02010600030101010101" pitchFamily="2" charset="-122"/>
              </a:rPr>
              <a:t>适用于</a:t>
            </a:r>
            <a:r>
              <a:rPr lang="en-US" altLang="zh-CN" sz="2000" b="1" smtClean="0">
                <a:ea typeface="宋体" panose="02010600030101010101" pitchFamily="2" charset="-122"/>
              </a:rPr>
              <a:t> </a:t>
            </a:r>
            <a:r>
              <a:rPr lang="en-US" altLang="zh-CN" sz="2000" smtClean="0">
                <a:ea typeface="宋体" panose="02010600030101010101" pitchFamily="2" charset="-122"/>
              </a:rPr>
              <a:t>(</a:t>
            </a:r>
            <a:r>
              <a:rPr lang="en-US" altLang="zh-CN" sz="2000" i="1" smtClean="0">
                <a:ea typeface="宋体" panose="02010600030101010101" pitchFamily="2" charset="-122"/>
              </a:rPr>
              <a:t>K</a:t>
            </a:r>
            <a:r>
              <a:rPr lang="en-US" altLang="zh-CN" sz="2000" smtClean="0">
                <a:ea typeface="宋体" panose="02010600030101010101" pitchFamily="2" charset="-122"/>
              </a:rPr>
              <a:t>= 1;</a:t>
            </a:r>
            <a:r>
              <a:rPr lang="en-US" altLang="zh-CN" sz="2000" i="1" smtClean="0">
                <a:ea typeface="宋体" panose="02010600030101010101" pitchFamily="2" charset="-122"/>
              </a:rPr>
              <a:t>我</a:t>
            </a:r>
            <a:r>
              <a:rPr lang="en-US" altLang="zh-CN" sz="2000" i="1" baseline="-25000" smtClean="0">
                <a:ea typeface="宋体" panose="02010600030101010101" pitchFamily="2" charset="-122"/>
              </a:rPr>
              <a:t>K</a:t>
            </a:r>
            <a:r>
              <a:rPr lang="en-US" altLang="zh-CN" sz="2000" smtClean="0">
                <a:ea typeface="宋体" panose="02010600030101010101" pitchFamily="2" charset="-122"/>
              </a:rPr>
              <a:t>!=</a:t>
            </a:r>
            <a:r>
              <a:rPr lang="en-US" altLang="zh-CN" sz="2000" smtClean="0">
                <a:ea typeface="宋体" panose="02010600030101010101" pitchFamily="2" charset="-122"/>
                <a:sym typeface="Symbol" panose="05050102010706020507" pitchFamily="18" charset="2"/>
              </a:rPr>
              <a:t>以</a:t>
            </a:r>
            <a:r>
              <a:rPr lang="en-US" altLang="zh-CN" sz="2000" smtClean="0">
                <a:ea typeface="宋体" panose="02010600030101010101" pitchFamily="2" charset="-122"/>
              </a:rPr>
              <a:t>;</a:t>
            </a:r>
            <a:r>
              <a:rPr lang="en-US" altLang="zh-CN" sz="2000" i="1" smtClean="0">
                <a:ea typeface="宋体" panose="02010600030101010101" pitchFamily="2" charset="-122"/>
              </a:rPr>
              <a:t>K</a:t>
            </a:r>
            <a:r>
              <a:rPr lang="en-US" altLang="zh-CN" sz="2000" smtClean="0">
                <a:ea typeface="宋体" panose="02010600030101010101" pitchFamily="2" charset="-122"/>
              </a:rPr>
              <a:t>++)</a:t>
            </a:r>
            <a:r>
              <a:rPr lang="en-US" altLang="zh-CN" sz="2000" b="1" smtClean="0">
                <a:solidFill>
                  <a:srgbClr val="F83F24"/>
                </a:solidFill>
                <a:ea typeface="宋体" panose="02010600030101010101" pitchFamily="2" charset="-122"/>
              </a:rPr>
              <a:t>做开始</a:t>
            </a:r>
            <a:endParaRPr lang="en-US" altLang="zh-CN" sz="2000" smtClean="0">
              <a:ea typeface="宋体" panose="02010600030101010101" pitchFamily="2" charset="-122"/>
            </a:endParaRPr>
          </a:p>
          <a:p>
            <a:pPr lvl="2" eaLnBrk="1" hangingPunct="1">
              <a:spcBef>
                <a:spcPct val="0"/>
              </a:spcBef>
              <a:buFont typeface="Wingdings" panose="05000000000000000000" pitchFamily="2" charset="2"/>
              <a:buNone/>
            </a:pPr>
            <a:r>
              <a:rPr lang="en-US" altLang="zh-CN" sz="2000" smtClean="0">
                <a:ea typeface="宋体" panose="02010600030101010101" pitchFamily="2" charset="-122"/>
              </a:rPr>
              <a:t>     </a:t>
            </a:r>
            <a:r>
              <a:rPr lang="en-US" altLang="zh-CN" sz="2000" i="1" smtClean="0">
                <a:ea typeface="宋体" panose="02010600030101010101" pitchFamily="2" charset="-122"/>
              </a:rPr>
              <a:t>C</a:t>
            </a:r>
            <a:r>
              <a:rPr lang="en-US" altLang="zh-CN" sz="2000" i="1" baseline="-25000" smtClean="0">
                <a:ea typeface="宋体" panose="02010600030101010101" pitchFamily="2" charset="-122"/>
              </a:rPr>
              <a:t>k+1</a:t>
            </a:r>
            <a:r>
              <a:rPr lang="en-US" altLang="zh-CN" sz="2000" smtClean="0">
                <a:ea typeface="宋体" panose="02010600030101010101" pitchFamily="2" charset="-122"/>
              </a:rPr>
              <a:t>= 生成的候选项</a:t>
            </a:r>
            <a:r>
              <a:rPr lang="en-US" altLang="zh-CN" sz="2000" i="1" smtClean="0">
                <a:ea typeface="宋体" panose="02010600030101010101" pitchFamily="2" charset="-122"/>
              </a:rPr>
              <a:t>我</a:t>
            </a:r>
            <a:r>
              <a:rPr lang="en-US" altLang="zh-CN" sz="2000" i="1" baseline="-25000" smtClean="0">
                <a:ea typeface="宋体" panose="02010600030101010101" pitchFamily="2" charset="-122"/>
              </a:rPr>
              <a:t>K</a:t>
            </a:r>
            <a:r>
              <a:rPr lang="en-US" altLang="zh-CN" sz="2000" smtClean="0">
                <a:ea typeface="宋体" panose="02010600030101010101" pitchFamily="2" charset="-122"/>
              </a:rPr>
              <a:t>;</a:t>
            </a:r>
          </a:p>
          <a:p>
            <a:pPr lvl="2" eaLnBrk="1" hangingPunct="1">
              <a:spcBef>
                <a:spcPct val="0"/>
              </a:spcBef>
              <a:buFont typeface="Wingdings" panose="05000000000000000000" pitchFamily="2" charset="2"/>
              <a:buNone/>
            </a:pPr>
            <a:r>
              <a:rPr lang="en-US" altLang="zh-CN" sz="2000" smtClean="0">
                <a:ea typeface="宋体" panose="02010600030101010101" pitchFamily="2" charset="-122"/>
              </a:rPr>
              <a:t>    </a:t>
            </a:r>
            <a:r>
              <a:rPr lang="en-US" altLang="zh-CN" sz="2000" b="1" smtClean="0">
                <a:solidFill>
                  <a:srgbClr val="F83F24"/>
                </a:solidFill>
                <a:ea typeface="宋体" panose="02010600030101010101" pitchFamily="2" charset="-122"/>
              </a:rPr>
              <a:t>对于每个</a:t>
            </a:r>
            <a:r>
              <a:rPr lang="en-US" altLang="zh-CN" sz="2000" smtClean="0">
                <a:ea typeface="宋体" panose="02010600030101010101" pitchFamily="2" charset="-122"/>
              </a:rPr>
              <a:t>交易</a:t>
            </a:r>
            <a:r>
              <a:rPr lang="en-US" altLang="zh-CN" sz="2000" i="1" smtClean="0">
                <a:ea typeface="宋体" panose="02010600030101010101" pitchFamily="2" charset="-122"/>
              </a:rPr>
              <a:t>t</a:t>
            </a:r>
            <a:r>
              <a:rPr lang="en-US" altLang="zh-CN" sz="2000" smtClean="0">
                <a:ea typeface="宋体" panose="02010600030101010101" pitchFamily="2" charset="-122"/>
              </a:rPr>
              <a:t>在数据库中做</a:t>
            </a:r>
          </a:p>
          <a:p>
            <a:pPr lvl="3" eaLnBrk="1" hangingPunct="1">
              <a:spcBef>
                <a:spcPct val="0"/>
              </a:spcBef>
              <a:buFont typeface="Wingdings" panose="05000000000000000000" pitchFamily="2" charset="2"/>
              <a:buNone/>
            </a:pPr>
            <a:r>
              <a:rPr lang="en-US" altLang="zh-CN" smtClean="0">
                <a:ea typeface="宋体" panose="02010600030101010101" pitchFamily="2" charset="-122"/>
              </a:rPr>
              <a:t>增加中所有候选人的计数</a:t>
            </a:r>
            <a:r>
              <a:rPr lang="en-US" altLang="zh-CN" i="1" smtClean="0">
                <a:ea typeface="宋体" panose="02010600030101010101" pitchFamily="2" charset="-122"/>
              </a:rPr>
              <a:t>C</a:t>
            </a:r>
            <a:r>
              <a:rPr lang="en-US" altLang="zh-CN" i="1" baseline="-25000" smtClean="0">
                <a:ea typeface="宋体" panose="02010600030101010101" pitchFamily="2" charset="-122"/>
              </a:rPr>
              <a:t>k+1</a:t>
            </a:r>
            <a:r>
              <a:rPr lang="en-US" altLang="zh-CN" smtClean="0">
                <a:ea typeface="宋体" panose="02010600030101010101" pitchFamily="2" charset="-122"/>
              </a:rPr>
              <a:t>包含在</a:t>
            </a:r>
            <a:r>
              <a:rPr lang="en-US" altLang="zh-CN" i="1" smtClean="0">
                <a:ea typeface="宋体" panose="02010600030101010101" pitchFamily="2" charset="-122"/>
              </a:rPr>
              <a:t>t</a:t>
            </a:r>
            <a:endParaRPr lang="en-US" altLang="zh-CN" smtClean="0">
              <a:ea typeface="宋体" panose="02010600030101010101" pitchFamily="2" charset="-122"/>
            </a:endParaRPr>
          </a:p>
          <a:p>
            <a:pPr lvl="2" eaLnBrk="1" hangingPunct="1">
              <a:spcBef>
                <a:spcPct val="0"/>
              </a:spcBef>
              <a:buFont typeface="Wingdings" panose="05000000000000000000" pitchFamily="2" charset="2"/>
              <a:buNone/>
            </a:pPr>
            <a:r>
              <a:rPr lang="en-US" altLang="zh-CN" sz="2000" smtClean="0">
                <a:ea typeface="宋体" panose="02010600030101010101" pitchFamily="2" charset="-122"/>
              </a:rPr>
              <a:t>    </a:t>
            </a:r>
            <a:r>
              <a:rPr lang="en-US" altLang="zh-CN" sz="2000" i="1" smtClean="0">
                <a:ea typeface="宋体" panose="02010600030101010101" pitchFamily="2" charset="-122"/>
              </a:rPr>
              <a:t>我</a:t>
            </a:r>
            <a:r>
              <a:rPr lang="en-US" altLang="zh-CN" sz="2000" i="1" baseline="-25000" smtClean="0">
                <a:ea typeface="宋体" panose="02010600030101010101" pitchFamily="2" charset="-122"/>
              </a:rPr>
              <a:t>k+1</a:t>
            </a:r>
            <a:r>
              <a:rPr lang="en-US" altLang="zh-CN" sz="2000" smtClean="0">
                <a:ea typeface="宋体" panose="02010600030101010101" pitchFamily="2" charset="-122"/>
              </a:rPr>
              <a:t>= 候选人在</a:t>
            </a:r>
            <a:r>
              <a:rPr lang="en-US" altLang="zh-CN" sz="2000" i="1" smtClean="0">
                <a:ea typeface="宋体" panose="02010600030101010101" pitchFamily="2" charset="-122"/>
              </a:rPr>
              <a:t>C</a:t>
            </a:r>
            <a:r>
              <a:rPr lang="en-US" altLang="zh-CN" sz="2000" i="1" baseline="-25000" smtClean="0">
                <a:ea typeface="宋体" panose="02010600030101010101" pitchFamily="2" charset="-122"/>
              </a:rPr>
              <a:t>k+1</a:t>
            </a:r>
            <a:r>
              <a:rPr lang="en-US" altLang="zh-CN" sz="2000" smtClean="0">
                <a:ea typeface="宋体" panose="02010600030101010101" pitchFamily="2" charset="-122"/>
              </a:rPr>
              <a:t>与最小 _ 支持</a:t>
            </a:r>
          </a:p>
          <a:p>
            <a:pPr lvl="2" eaLnBrk="1" hangingPunct="1">
              <a:spcBef>
                <a:spcPct val="0"/>
              </a:spcBef>
              <a:buFont typeface="Wingdings" panose="05000000000000000000" pitchFamily="2" charset="2"/>
              <a:buNone/>
            </a:pPr>
            <a:r>
              <a:rPr lang="en-US" altLang="zh-CN" sz="2000" smtClean="0">
                <a:ea typeface="宋体" panose="02010600030101010101" pitchFamily="2" charset="-122"/>
              </a:rPr>
              <a:t>   </a:t>
            </a:r>
            <a:r>
              <a:rPr lang="en-US" altLang="zh-CN" sz="2000" b="1" smtClean="0">
                <a:solidFill>
                  <a:srgbClr val="F83F24"/>
                </a:solidFill>
                <a:ea typeface="宋体" panose="02010600030101010101" pitchFamily="2" charset="-122"/>
              </a:rPr>
              <a:t>结束</a:t>
            </a:r>
            <a:endParaRPr lang="en-US" altLang="zh-CN" sz="2000" smtClean="0">
              <a:ea typeface="宋体" panose="02010600030101010101" pitchFamily="2" charset="-122"/>
            </a:endParaRPr>
          </a:p>
          <a:p>
            <a:pPr lvl="2" eaLnBrk="1" hangingPunct="1">
              <a:spcBef>
                <a:spcPct val="0"/>
              </a:spcBef>
              <a:buFont typeface="Wingdings" panose="05000000000000000000" pitchFamily="2" charset="2"/>
              <a:buNone/>
            </a:pPr>
            <a:r>
              <a:rPr lang="en-US" altLang="zh-CN" sz="2000" b="1" smtClean="0">
                <a:solidFill>
                  <a:srgbClr val="F83F24"/>
                </a:solidFill>
                <a:ea typeface="宋体" panose="02010600030101010101" pitchFamily="2" charset="-122"/>
              </a:rPr>
              <a:t>返回</a:t>
            </a:r>
            <a:r>
              <a:rPr lang="en-US" altLang="zh-CN" sz="2000" smtClean="0">
                <a:ea typeface="宋体" panose="02010600030101010101" pitchFamily="2" charset="-122"/>
              </a:rPr>
              <a:t> </a:t>
            </a:r>
            <a:r>
              <a:rPr lang="en-US" altLang="zh-CN" sz="2000" smtClean="0">
                <a:ea typeface="宋体" panose="02010600030101010101" pitchFamily="2" charset="-122"/>
                <a:sym typeface="Symbol" panose="05050102010706020507" pitchFamily="18" charset="2"/>
              </a:rPr>
              <a:t></a:t>
            </a:r>
            <a:r>
              <a:rPr lang="en-US" altLang="zh-CN" sz="2000" i="1" baseline="-25000" smtClean="0">
                <a:ea typeface="宋体" panose="02010600030101010101" pitchFamily="2" charset="-122"/>
              </a:rPr>
              <a:t>K</a:t>
            </a:r>
            <a:r>
              <a:rPr lang="en-US" altLang="zh-CN" sz="2000" smtClean="0">
                <a:ea typeface="宋体" panose="02010600030101010101" pitchFamily="2" charset="-122"/>
              </a:rPr>
              <a:t> </a:t>
            </a:r>
            <a:r>
              <a:rPr lang="en-US" altLang="zh-CN" sz="2000" i="1" smtClean="0">
                <a:ea typeface="宋体" panose="02010600030101010101" pitchFamily="2" charset="-122"/>
              </a:rPr>
              <a:t>我</a:t>
            </a:r>
            <a:r>
              <a:rPr lang="en-US" altLang="zh-CN" sz="2000" i="1" baseline="-25000" smtClean="0">
                <a:ea typeface="宋体" panose="02010600030101010101" pitchFamily="2" charset="-122"/>
              </a:rPr>
              <a:t>K</a:t>
            </a:r>
            <a:r>
              <a:rPr lang="en-US" altLang="zh-CN" sz="2000" smtClean="0">
                <a:ea typeface="宋体" panose="02010600030101010101" pitchFamily="2" charset="-122"/>
              </a:rPr>
              <a:t>;</a:t>
            </a:r>
          </a:p>
        </p:txBody>
      </p:sp>
    </p:spTree>
  </p:cSld>
  <p:clrMapOvr>
    <a:masterClrMapping/>
  </p:clrMapOvr>
  <p:transition advClick="0">
    <p:zoom/>
  </p:transition>
</p:sld>
</file>

<file path=ppt/slides/slide11.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0038" y="360363"/>
            <a:ext cx="7793037" cy="609600"/>
          </a:xfrm>
        </p:spPr>
        <p:txBody>
          <a:bodyPr/>
          <a:lstStyle/>
          <a:p>
            <a:pPr eaLnBrk="1" hangingPunct="1"/>
            <a:r>
              <a:rPr lang="en-US" altLang="zh-CN" smtClean="0">
                <a:ea typeface="宋体" panose="02010600030101010101" pitchFamily="2" charset="-122"/>
              </a:rPr>
              <a:t>阿普里算法</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例子</a:t>
            </a:r>
          </a:p>
        </p:txBody>
      </p:sp>
      <p:graphicFrame>
        <p:nvGraphicFramePr>
          <p:cNvPr id="15363" name="Object 3"/>
          <p:cNvGraphicFramePr>
            <a:graphicFrameLocks noChangeAspect="1"/>
          </p:cNvGraphicFramePr>
          <p:nvPr/>
        </p:nvGraphicFramePr>
        <p:xfrm>
          <a:off x="303213" y="1709738"/>
          <a:ext cx="1814512" cy="1620837"/>
        </p:xfrm>
        <a:graphic>
          <a:graphicData uri="http://schemas.openxmlformats.org/presentationml/2006/ole">
            <mc:AlternateContent xmlns:mc="http://schemas.openxmlformats.org/markup-compatibility/2006">
              <mc:Choice xmlns:v="urn:schemas-microsoft-com:vml" Requires="v">
                <p:oleObj spid="_x0000_s15389" name="Worksheet" r:id="rId3" imgW="1667372" imgH="1743437" progId="Excel.Sheet.8">
                  <p:embed/>
                </p:oleObj>
              </mc:Choice>
              <mc:Fallback>
                <p:oleObj name="Worksheet" r:id="rId3" imgW="1667372" imgH="1743437"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3" y="1709738"/>
                        <a:ext cx="1814512" cy="162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p:cNvSpPr txBox="1">
            <a:spLocks noChangeArrowheads="1"/>
          </p:cNvSpPr>
          <p:nvPr/>
        </p:nvSpPr>
        <p:spPr bwMode="auto">
          <a:xfrm>
            <a:off x="255588" y="1303338"/>
            <a:ext cx="1597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数据库 d</a:t>
            </a:r>
          </a:p>
        </p:txBody>
      </p:sp>
      <p:graphicFrame>
        <p:nvGraphicFramePr>
          <p:cNvPr id="15365" name="Object 5"/>
          <p:cNvGraphicFramePr>
            <a:graphicFrameLocks noChangeAspect="1"/>
          </p:cNvGraphicFramePr>
          <p:nvPr/>
        </p:nvGraphicFramePr>
        <p:xfrm>
          <a:off x="3262313" y="1382713"/>
          <a:ext cx="1824037" cy="1947862"/>
        </p:xfrm>
        <a:graphic>
          <a:graphicData uri="http://schemas.openxmlformats.org/presentationml/2006/ole">
            <mc:AlternateContent xmlns:mc="http://schemas.openxmlformats.org/markup-compatibility/2006">
              <mc:Choice xmlns:v="urn:schemas-microsoft-com:vml" Requires="v">
                <p:oleObj spid="_x0000_s15390" name="Worksheet" r:id="rId6" imgW="1619701" imgH="2086337" progId="Excel.Sheet.8">
                  <p:embed/>
                </p:oleObj>
              </mc:Choice>
              <mc:Fallback>
                <p:oleObj name="Worksheet" r:id="rId6" imgW="1619701" imgH="2086337"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2313" y="1382713"/>
                        <a:ext cx="1824037" cy="194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5784850" y="1474788"/>
          <a:ext cx="2046288" cy="1662112"/>
        </p:xfrm>
        <a:graphic>
          <a:graphicData uri="http://schemas.openxmlformats.org/presentationml/2006/ole">
            <mc:AlternateContent xmlns:mc="http://schemas.openxmlformats.org/markup-compatibility/2006">
              <mc:Choice xmlns:v="urn:schemas-microsoft-com:vml" Requires="v">
                <p:oleObj spid="_x0000_s15391" name="Worksheet" r:id="rId8" imgW="1619701" imgH="1743437" progId="Excel.Sheet.8">
                  <p:embed/>
                </p:oleObj>
              </mc:Choice>
              <mc:Fallback>
                <p:oleObj name="Worksheet" r:id="rId8" imgW="1619701" imgH="1743437" progId="Excel.Shee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4850" y="1474788"/>
                        <a:ext cx="2046288"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Text Box 7"/>
          <p:cNvSpPr txBox="1">
            <a:spLocks noChangeArrowheads="1"/>
          </p:cNvSpPr>
          <p:nvPr/>
        </p:nvSpPr>
        <p:spPr bwMode="auto">
          <a:xfrm>
            <a:off x="2181225" y="2187575"/>
            <a:ext cx="107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扫描 d</a:t>
            </a:r>
          </a:p>
        </p:txBody>
      </p:sp>
      <p:sp>
        <p:nvSpPr>
          <p:cNvPr id="15368" name="Line 8"/>
          <p:cNvSpPr>
            <a:spLocks noChangeShapeType="1"/>
          </p:cNvSpPr>
          <p:nvPr/>
        </p:nvSpPr>
        <p:spPr bwMode="auto">
          <a:xfrm>
            <a:off x="2297113" y="2633663"/>
            <a:ext cx="8318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69" name="Text Box 9"/>
          <p:cNvSpPr txBox="1">
            <a:spLocks noChangeArrowheads="1"/>
          </p:cNvSpPr>
          <p:nvPr/>
        </p:nvSpPr>
        <p:spPr bwMode="auto">
          <a:xfrm>
            <a:off x="2759075" y="1635125"/>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1</a:t>
            </a:r>
          </a:p>
        </p:txBody>
      </p:sp>
      <p:sp>
        <p:nvSpPr>
          <p:cNvPr id="15370" name="Text Box 10"/>
          <p:cNvSpPr txBox="1">
            <a:spLocks noChangeArrowheads="1"/>
          </p:cNvSpPr>
          <p:nvPr/>
        </p:nvSpPr>
        <p:spPr bwMode="auto">
          <a:xfrm>
            <a:off x="5346700" y="1477963"/>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我</a:t>
            </a:r>
            <a:r>
              <a:rPr lang="en-US" altLang="zh-CN" i="1" baseline="-25000">
                <a:latin typeface="Times New Roman" panose="02020603050405020304" pitchFamily="18" charset="0"/>
                <a:ea typeface="宋体" panose="02010600030101010101" pitchFamily="2" charset="-122"/>
              </a:rPr>
              <a:t>1</a:t>
            </a:r>
          </a:p>
        </p:txBody>
      </p:sp>
      <p:graphicFrame>
        <p:nvGraphicFramePr>
          <p:cNvPr id="15371" name="Object 11"/>
          <p:cNvGraphicFramePr>
            <a:graphicFrameLocks noChangeAspect="1"/>
          </p:cNvGraphicFramePr>
          <p:nvPr/>
        </p:nvGraphicFramePr>
        <p:xfrm>
          <a:off x="6610350" y="3295650"/>
          <a:ext cx="1120775" cy="2333625"/>
        </p:xfrm>
        <a:graphic>
          <a:graphicData uri="http://schemas.openxmlformats.org/presentationml/2006/ole">
            <mc:AlternateContent xmlns:mc="http://schemas.openxmlformats.org/markup-compatibility/2006">
              <mc:Choice xmlns:v="urn:schemas-microsoft-com:vml" Requires="v">
                <p:oleObj spid="_x0000_s15392" name="Worksheet" r:id="rId10" imgW="990961" imgH="2429237" progId="Excel.Sheet.8">
                  <p:embed/>
                </p:oleObj>
              </mc:Choice>
              <mc:Fallback>
                <p:oleObj name="Worksheet" r:id="rId10" imgW="990961" imgH="2429237" progId="Excel.Sheet.8">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0350" y="3295650"/>
                        <a:ext cx="1120775"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2"/>
          <p:cNvGraphicFramePr>
            <a:graphicFrameLocks noChangeAspect="1"/>
          </p:cNvGraphicFramePr>
          <p:nvPr/>
        </p:nvGraphicFramePr>
        <p:xfrm>
          <a:off x="3200400" y="3406775"/>
          <a:ext cx="1736725" cy="2247900"/>
        </p:xfrm>
        <a:graphic>
          <a:graphicData uri="http://schemas.openxmlformats.org/presentationml/2006/ole">
            <mc:AlternateContent xmlns:mc="http://schemas.openxmlformats.org/markup-compatibility/2006">
              <mc:Choice xmlns:v="urn:schemas-microsoft-com:vml" Requires="v">
                <p:oleObj spid="_x0000_s15393" name="Worksheet" r:id="rId12" imgW="1581607" imgH="2429256" progId="Excel.Sheet.8">
                  <p:embed/>
                </p:oleObj>
              </mc:Choice>
              <mc:Fallback>
                <p:oleObj name="Worksheet" r:id="rId12" imgW="1581607" imgH="2429256" progId="Excel.Sheet.8">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3406775"/>
                        <a:ext cx="1736725"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3"/>
          <p:cNvGraphicFramePr>
            <a:graphicFrameLocks noChangeAspect="1"/>
          </p:cNvGraphicFramePr>
          <p:nvPr/>
        </p:nvGraphicFramePr>
        <p:xfrm>
          <a:off x="812800" y="3384550"/>
          <a:ext cx="1717675" cy="1801813"/>
        </p:xfrm>
        <a:graphic>
          <a:graphicData uri="http://schemas.openxmlformats.org/presentationml/2006/ole">
            <mc:AlternateContent xmlns:mc="http://schemas.openxmlformats.org/markup-compatibility/2006">
              <mc:Choice xmlns:v="urn:schemas-microsoft-com:vml" Requires="v">
                <p:oleObj spid="_x0000_s15394" name="Worksheet" r:id="rId14" imgW="1581421" imgH="1743437" progId="Excel.Sheet.8">
                  <p:embed/>
                </p:oleObj>
              </mc:Choice>
              <mc:Fallback>
                <p:oleObj name="Worksheet" r:id="rId14" imgW="1581421" imgH="1743437" progId="Excel.Sheet.8">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2800" y="3384550"/>
                        <a:ext cx="1717675" cy="180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4" name="Text Box 14"/>
          <p:cNvSpPr txBox="1">
            <a:spLocks noChangeArrowheads="1"/>
          </p:cNvSpPr>
          <p:nvPr/>
        </p:nvSpPr>
        <p:spPr bwMode="auto">
          <a:xfrm>
            <a:off x="301625" y="3643313"/>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我</a:t>
            </a:r>
            <a:r>
              <a:rPr lang="en-US" altLang="zh-CN" i="1" baseline="-25000">
                <a:latin typeface="Times New Roman" panose="02020603050405020304" pitchFamily="18" charset="0"/>
                <a:ea typeface="宋体" panose="02010600030101010101" pitchFamily="2" charset="-122"/>
              </a:rPr>
              <a:t>2</a:t>
            </a:r>
          </a:p>
        </p:txBody>
      </p:sp>
      <p:sp>
        <p:nvSpPr>
          <p:cNvPr id="15375" name="Text Box 15"/>
          <p:cNvSpPr txBox="1">
            <a:spLocks noChangeArrowheads="1"/>
          </p:cNvSpPr>
          <p:nvPr/>
        </p:nvSpPr>
        <p:spPr bwMode="auto">
          <a:xfrm>
            <a:off x="2728913" y="3246438"/>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2</a:t>
            </a:r>
          </a:p>
        </p:txBody>
      </p:sp>
      <p:sp>
        <p:nvSpPr>
          <p:cNvPr id="15376" name="Text Box 16"/>
          <p:cNvSpPr txBox="1">
            <a:spLocks noChangeArrowheads="1"/>
          </p:cNvSpPr>
          <p:nvPr/>
        </p:nvSpPr>
        <p:spPr bwMode="auto">
          <a:xfrm>
            <a:off x="6016625" y="3297238"/>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2</a:t>
            </a:r>
          </a:p>
        </p:txBody>
      </p:sp>
      <p:sp>
        <p:nvSpPr>
          <p:cNvPr id="15377" name="Line 17"/>
          <p:cNvSpPr>
            <a:spLocks noChangeShapeType="1"/>
          </p:cNvSpPr>
          <p:nvPr/>
        </p:nvSpPr>
        <p:spPr bwMode="auto">
          <a:xfrm flipH="1">
            <a:off x="5127625" y="4167188"/>
            <a:ext cx="1120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8" name="Text Box 18"/>
          <p:cNvSpPr txBox="1">
            <a:spLocks noChangeArrowheads="1"/>
          </p:cNvSpPr>
          <p:nvPr/>
        </p:nvSpPr>
        <p:spPr bwMode="auto">
          <a:xfrm>
            <a:off x="5148263" y="3665538"/>
            <a:ext cx="107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扫描 d</a:t>
            </a:r>
          </a:p>
        </p:txBody>
      </p:sp>
      <p:sp>
        <p:nvSpPr>
          <p:cNvPr id="15379" name="AutoShape 19"/>
          <p:cNvSpPr>
            <a:spLocks noChangeArrowheads="1"/>
          </p:cNvSpPr>
          <p:nvPr/>
        </p:nvSpPr>
        <p:spPr bwMode="auto">
          <a:xfrm>
            <a:off x="7861300" y="2984500"/>
            <a:ext cx="627063" cy="855663"/>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15380" name="Line 20"/>
          <p:cNvSpPr>
            <a:spLocks noChangeShapeType="1"/>
          </p:cNvSpPr>
          <p:nvPr/>
        </p:nvSpPr>
        <p:spPr bwMode="auto">
          <a:xfrm>
            <a:off x="2535238" y="6213475"/>
            <a:ext cx="16922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1" name="Text Box 21"/>
          <p:cNvSpPr txBox="1">
            <a:spLocks noChangeArrowheads="1"/>
          </p:cNvSpPr>
          <p:nvPr/>
        </p:nvSpPr>
        <p:spPr bwMode="auto">
          <a:xfrm>
            <a:off x="698500" y="5716588"/>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3个</a:t>
            </a:r>
          </a:p>
        </p:txBody>
      </p:sp>
      <p:sp>
        <p:nvSpPr>
          <p:cNvPr id="15382" name="Text Box 22"/>
          <p:cNvSpPr txBox="1">
            <a:spLocks noChangeArrowheads="1"/>
          </p:cNvSpPr>
          <p:nvPr/>
        </p:nvSpPr>
        <p:spPr bwMode="auto">
          <a:xfrm>
            <a:off x="4114800" y="5705475"/>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i="1">
                <a:latin typeface="Times New Roman" panose="02020603050405020304" pitchFamily="18" charset="0"/>
                <a:ea typeface="宋体" panose="02010600030101010101" pitchFamily="2" charset="-122"/>
              </a:rPr>
              <a:t>我</a:t>
            </a:r>
            <a:r>
              <a:rPr lang="en-US" altLang="zh-CN" i="1" baseline="-25000">
                <a:latin typeface="Times New Roman" panose="02020603050405020304" pitchFamily="18" charset="0"/>
                <a:ea typeface="宋体" panose="02010600030101010101" pitchFamily="2" charset="-122"/>
              </a:rPr>
              <a:t>3个</a:t>
            </a:r>
          </a:p>
        </p:txBody>
      </p:sp>
      <p:graphicFrame>
        <p:nvGraphicFramePr>
          <p:cNvPr id="15383" name="Object 23"/>
          <p:cNvGraphicFramePr>
            <a:graphicFrameLocks noChangeAspect="1"/>
          </p:cNvGraphicFramePr>
          <p:nvPr/>
        </p:nvGraphicFramePr>
        <p:xfrm>
          <a:off x="1317625" y="5221288"/>
          <a:ext cx="981075" cy="1403350"/>
        </p:xfrm>
        <a:graphic>
          <a:graphicData uri="http://schemas.openxmlformats.org/presentationml/2006/ole">
            <mc:AlternateContent xmlns:mc="http://schemas.openxmlformats.org/markup-compatibility/2006">
              <mc:Choice xmlns:v="urn:schemas-microsoft-com:vml" Requires="v">
                <p:oleObj spid="_x0000_s15395" name="Worksheet" r:id="rId16" imgW="990905" imgH="1419454" progId="Excel.Sheet.8">
                  <p:embed/>
                </p:oleObj>
              </mc:Choice>
              <mc:Fallback>
                <p:oleObj name="Worksheet" r:id="rId16" imgW="990905" imgH="1419454" progId="Excel.Sheet.8">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17625" y="5221288"/>
                        <a:ext cx="981075"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Text Box 24"/>
          <p:cNvSpPr txBox="1">
            <a:spLocks noChangeArrowheads="1"/>
          </p:cNvSpPr>
          <p:nvPr/>
        </p:nvSpPr>
        <p:spPr bwMode="auto">
          <a:xfrm>
            <a:off x="2732088" y="5795963"/>
            <a:ext cx="107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扫描 d</a:t>
            </a:r>
          </a:p>
        </p:txBody>
      </p:sp>
      <p:graphicFrame>
        <p:nvGraphicFramePr>
          <p:cNvPr id="15385" name="Object 25"/>
          <p:cNvGraphicFramePr>
            <a:graphicFrameLocks noChangeAspect="1"/>
          </p:cNvGraphicFramePr>
          <p:nvPr/>
        </p:nvGraphicFramePr>
        <p:xfrm>
          <a:off x="4568825" y="5749925"/>
          <a:ext cx="1754188" cy="811213"/>
        </p:xfrm>
        <a:graphic>
          <a:graphicData uri="http://schemas.openxmlformats.org/presentationml/2006/ole">
            <mc:AlternateContent xmlns:mc="http://schemas.openxmlformats.org/markup-compatibility/2006">
              <mc:Choice xmlns:v="urn:schemas-microsoft-com:vml" Requires="v">
                <p:oleObj spid="_x0000_s15396" name="Worksheet" r:id="rId18" imgW="1581421" imgH="705332" progId="Excel.Sheet.8">
                  <p:embed/>
                </p:oleObj>
              </mc:Choice>
              <mc:Fallback>
                <p:oleObj name="Worksheet" r:id="rId18" imgW="1581421" imgH="705332" progId="Excel.Sheet.8">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8825" y="5749925"/>
                        <a:ext cx="1754188"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6" name="AutoShape 26"/>
          <p:cNvSpPr>
            <a:spLocks noChangeArrowheads="1"/>
          </p:cNvSpPr>
          <p:nvPr/>
        </p:nvSpPr>
        <p:spPr bwMode="auto">
          <a:xfrm>
            <a:off x="201613" y="4760913"/>
            <a:ext cx="441325" cy="1249362"/>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15387" name="Line 27"/>
          <p:cNvSpPr>
            <a:spLocks noChangeShapeType="1"/>
          </p:cNvSpPr>
          <p:nvPr/>
        </p:nvSpPr>
        <p:spPr bwMode="auto">
          <a:xfrm>
            <a:off x="5181600" y="2352675"/>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88" name="Line 28"/>
          <p:cNvSpPr>
            <a:spLocks noChangeShapeType="1"/>
          </p:cNvSpPr>
          <p:nvPr/>
        </p:nvSpPr>
        <p:spPr bwMode="auto">
          <a:xfrm flipH="1">
            <a:off x="2667000" y="4194175"/>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advClick="0">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如何生成候选人？</a:t>
            </a:r>
          </a:p>
        </p:txBody>
      </p:sp>
      <p:sp>
        <p:nvSpPr>
          <p:cNvPr id="16387" name="Rectangle 3"/>
          <p:cNvSpPr>
            <a:spLocks noGrp="1" noChangeArrowheads="1"/>
          </p:cNvSpPr>
          <p:nvPr>
            <p:ph type="body" idx="1"/>
          </p:nvPr>
        </p:nvSpPr>
        <p:spPr>
          <a:xfrm>
            <a:off x="609600" y="1524000"/>
            <a:ext cx="8229600" cy="4876800"/>
          </a:xfrm>
        </p:spPr>
        <p:txBody>
          <a:bodyPr/>
          <a:lstStyle/>
          <a:p>
            <a:pPr eaLnBrk="1" hangingPunct="1">
              <a:lnSpc>
                <a:spcPct val="90000"/>
              </a:lnSpc>
            </a:pPr>
            <a:r>
              <a:rPr lang="en-US" altLang="zh-CN" smtClean="0">
                <a:ea typeface="宋体" panose="02010600030101010101" pitchFamily="2" charset="-122"/>
              </a:rPr>
              <a:t>假设中的项目</a:t>
            </a:r>
            <a:r>
              <a:rPr lang="en-US" altLang="zh-CN" i="1" smtClean="0">
                <a:ea typeface="宋体" panose="02010600030101010101" pitchFamily="2" charset="-122"/>
              </a:rPr>
              <a:t>我</a:t>
            </a:r>
            <a:r>
              <a:rPr lang="en-US" altLang="zh-CN" i="1" baseline="-25000" smtClean="0">
                <a:ea typeface="宋体" panose="02010600030101010101" pitchFamily="2" charset="-122"/>
              </a:rPr>
              <a:t>k-1</a:t>
            </a:r>
            <a:r>
              <a:rPr lang="en-US" altLang="zh-CN" smtClean="0">
                <a:ea typeface="宋体" panose="02010600030101010101" pitchFamily="2" charset="-122"/>
              </a:rPr>
              <a:t>按顺序列出</a:t>
            </a:r>
          </a:p>
          <a:p>
            <a:pPr eaLnBrk="1" hangingPunct="1">
              <a:lnSpc>
                <a:spcPct val="90000"/>
              </a:lnSpc>
            </a:pPr>
            <a:r>
              <a:rPr lang="en-US" altLang="zh-CN" smtClean="0">
                <a:ea typeface="宋体" panose="02010600030101010101" pitchFamily="2" charset="-122"/>
              </a:rPr>
              <a:t>步骤 1: 自连接</a:t>
            </a:r>
            <a:r>
              <a:rPr lang="en-US" altLang="zh-CN" i="1" smtClean="0">
                <a:ea typeface="宋体" panose="02010600030101010101" pitchFamily="2" charset="-122"/>
              </a:rPr>
              <a:t>我</a:t>
            </a:r>
            <a:r>
              <a:rPr lang="en-US" altLang="zh-CN" i="1" baseline="-25000" smtClean="0">
                <a:ea typeface="宋体" panose="02010600030101010101" pitchFamily="2" charset="-122"/>
              </a:rPr>
              <a:t>k-1</a:t>
            </a:r>
            <a:r>
              <a:rPr lang="en-US" altLang="zh-CN" smtClean="0">
                <a:ea typeface="宋体" panose="02010600030101010101" pitchFamily="2" charset="-122"/>
              </a:rPr>
              <a:t> </a:t>
            </a:r>
          </a:p>
          <a:p>
            <a:pPr lvl="1" eaLnBrk="1" hangingPunct="1">
              <a:lnSpc>
                <a:spcPct val="90000"/>
              </a:lnSpc>
              <a:buFont typeface="Wingdings" panose="05000000000000000000" pitchFamily="2" charset="2"/>
              <a:buNone/>
            </a:pPr>
            <a:r>
              <a:rPr lang="en-US" altLang="zh-CN" smtClean="0">
                <a:ea typeface="宋体" panose="02010600030101010101" pitchFamily="2" charset="-122"/>
              </a:rPr>
              <a:t>插入到</a:t>
            </a:r>
            <a:r>
              <a:rPr lang="en-US" altLang="zh-CN" b="1" smtClean="0">
                <a:ea typeface="宋体" panose="02010600030101010101" pitchFamily="2" charset="-122"/>
              </a:rPr>
              <a:t> </a:t>
            </a:r>
            <a:r>
              <a:rPr lang="en-US" altLang="zh-CN" b="1" i="1" smtClean="0">
                <a:ea typeface="宋体" panose="02010600030101010101" pitchFamily="2" charset="-122"/>
              </a:rPr>
              <a:t>C</a:t>
            </a:r>
            <a:r>
              <a:rPr lang="en-US" altLang="zh-CN" b="1" i="1" baseline="-25000" smtClean="0">
                <a:ea typeface="宋体" panose="02010600030101010101" pitchFamily="2" charset="-122"/>
              </a:rPr>
              <a:t>K</a:t>
            </a:r>
          </a:p>
          <a:p>
            <a:pPr lvl="1" eaLnBrk="1" hangingPunct="1">
              <a:lnSpc>
                <a:spcPct val="90000"/>
              </a:lnSpc>
              <a:buFont typeface="Wingdings" panose="05000000000000000000" pitchFamily="2" charset="2"/>
              <a:buNone/>
            </a:pPr>
            <a:r>
              <a:rPr lang="en-US" altLang="zh-CN" smtClean="0">
                <a:ea typeface="宋体" panose="02010600030101010101" pitchFamily="2" charset="-122"/>
              </a:rPr>
              <a:t>选择</a:t>
            </a:r>
            <a:r>
              <a:rPr lang="en-US" altLang="zh-CN" b="1" i="1" smtClean="0">
                <a:ea typeface="宋体" panose="02010600030101010101" pitchFamily="2" charset="-122"/>
              </a:rPr>
              <a:t>量项目</a:t>
            </a:r>
            <a:r>
              <a:rPr lang="en-US" altLang="zh-CN" b="1" i="1" baseline="-25000" smtClean="0">
                <a:ea typeface="宋体" panose="02010600030101010101" pitchFamily="2" charset="-122"/>
              </a:rPr>
              <a:t>1</a:t>
            </a:r>
            <a:r>
              <a:rPr lang="en-US" altLang="zh-CN" b="1" i="1" smtClean="0">
                <a:ea typeface="宋体" panose="02010600030101010101" pitchFamily="2" charset="-122"/>
              </a:rPr>
              <a:t>, 品</a:t>
            </a:r>
            <a:r>
              <a:rPr lang="en-US" altLang="zh-CN" b="1" i="1" baseline="-25000" smtClean="0">
                <a:ea typeface="宋体" panose="02010600030101010101" pitchFamily="2" charset="-122"/>
              </a:rPr>
              <a:t>2</a:t>
            </a:r>
            <a:r>
              <a:rPr lang="en-US" altLang="zh-CN" b="1" i="1" smtClean="0">
                <a:ea typeface="宋体" panose="02010600030101010101" pitchFamily="2" charset="-122"/>
              </a:rPr>
              <a:t>,</a:t>
            </a:r>
            <a:r>
              <a:rPr lang="en-US" altLang="zh-CN" b="1" i="1" smtClean="0">
                <a:latin typeface="Tahoma" panose="020B0604030504040204" pitchFamily="34" charset="0"/>
                <a:ea typeface="宋体" panose="02010600030101010101" pitchFamily="2" charset="-122"/>
              </a:rPr>
              <a:t>...</a:t>
            </a:r>
            <a:r>
              <a:rPr lang="en-US" altLang="zh-CN" b="1" i="1" smtClean="0">
                <a:ea typeface="宋体" panose="02010600030101010101" pitchFamily="2" charset="-122"/>
              </a:rPr>
              <a:t>, 品</a:t>
            </a:r>
            <a:r>
              <a:rPr lang="en-US" altLang="zh-CN" b="1" i="1" baseline="-25000" smtClean="0">
                <a:ea typeface="宋体" panose="02010600030101010101" pitchFamily="2" charset="-122"/>
              </a:rPr>
              <a:t>k-1</a:t>
            </a:r>
            <a:r>
              <a:rPr lang="en-US" altLang="zh-CN" b="1" i="1" smtClean="0">
                <a:ea typeface="宋体" panose="02010600030101010101" pitchFamily="2" charset="-122"/>
              </a:rPr>
              <a:t>, q. 项目</a:t>
            </a:r>
            <a:r>
              <a:rPr lang="en-US" altLang="zh-CN" b="1" i="1" baseline="-25000" smtClean="0">
                <a:ea typeface="宋体" panose="02010600030101010101" pitchFamily="2" charset="-122"/>
              </a:rPr>
              <a:t>k-1</a:t>
            </a:r>
            <a:endParaRPr lang="en-US" altLang="zh-CN" b="1" smtClean="0">
              <a:ea typeface="宋体" panose="02010600030101010101" pitchFamily="2" charset="-122"/>
            </a:endParaRPr>
          </a:p>
          <a:p>
            <a:pPr lvl="1" eaLnBrk="1" hangingPunct="1">
              <a:lnSpc>
                <a:spcPct val="90000"/>
              </a:lnSpc>
              <a:buFont typeface="Wingdings" panose="05000000000000000000" pitchFamily="2" charset="2"/>
              <a:buNone/>
            </a:pPr>
            <a:r>
              <a:rPr lang="en-US" altLang="zh-CN" smtClean="0">
                <a:ea typeface="宋体" panose="02010600030101010101" pitchFamily="2" charset="-122"/>
              </a:rPr>
              <a:t>从</a:t>
            </a:r>
            <a:r>
              <a:rPr lang="en-US" altLang="zh-CN" b="1" i="1" smtClean="0">
                <a:ea typeface="宋体" panose="02010600030101010101" pitchFamily="2" charset="-122"/>
              </a:rPr>
              <a:t>我</a:t>
            </a:r>
            <a:r>
              <a:rPr lang="en-US" altLang="zh-CN" b="1" i="1" baseline="-25000" smtClean="0">
                <a:ea typeface="宋体" panose="02010600030101010101" pitchFamily="2" charset="-122"/>
              </a:rPr>
              <a:t>k-1</a:t>
            </a:r>
            <a:r>
              <a:rPr lang="en-US" altLang="zh-CN" b="1" i="1" smtClean="0">
                <a:ea typeface="宋体" panose="02010600030101010101" pitchFamily="2" charset="-122"/>
              </a:rPr>
              <a:t>p, l</a:t>
            </a:r>
            <a:r>
              <a:rPr lang="en-US" altLang="zh-CN" b="1" i="1" baseline="-25000" smtClean="0">
                <a:ea typeface="宋体" panose="02010600030101010101" pitchFamily="2" charset="-122"/>
              </a:rPr>
              <a:t>k-1</a:t>
            </a:r>
            <a:r>
              <a:rPr lang="en-US" altLang="zh-CN" b="1" i="1" smtClean="0">
                <a:ea typeface="宋体" panose="02010600030101010101" pitchFamily="2" charset="-122"/>
              </a:rPr>
              <a:t>问</a:t>
            </a:r>
          </a:p>
          <a:p>
            <a:pPr lvl="1" eaLnBrk="1" hangingPunct="1">
              <a:lnSpc>
                <a:spcPct val="90000"/>
              </a:lnSpc>
              <a:buFont typeface="Wingdings" panose="05000000000000000000" pitchFamily="2" charset="2"/>
              <a:buNone/>
            </a:pPr>
            <a:r>
              <a:rPr lang="en-US" altLang="zh-CN" smtClean="0">
                <a:ea typeface="宋体" panose="02010600030101010101" pitchFamily="2" charset="-122"/>
              </a:rPr>
              <a:t>在哪里</a:t>
            </a:r>
            <a:r>
              <a:rPr lang="en-US" altLang="zh-CN" b="1" i="1" smtClean="0">
                <a:ea typeface="宋体" panose="02010600030101010101" pitchFamily="2" charset="-122"/>
              </a:rPr>
              <a:t>量项目</a:t>
            </a:r>
            <a:r>
              <a:rPr lang="en-US" altLang="zh-CN" b="1" i="1" baseline="-25000" smtClean="0">
                <a:ea typeface="宋体" panose="02010600030101010101" pitchFamily="2" charset="-122"/>
              </a:rPr>
              <a:t>1</a:t>
            </a:r>
            <a:r>
              <a:rPr lang="en-US" altLang="zh-CN" b="1" i="1" smtClean="0">
                <a:ea typeface="宋体" panose="02010600030101010101" pitchFamily="2" charset="-122"/>
              </a:rPr>
              <a:t>= q. 项</a:t>
            </a:r>
            <a:r>
              <a:rPr lang="en-US" altLang="zh-CN" b="1" i="1" baseline="-25000" smtClean="0">
                <a:ea typeface="宋体" panose="02010600030101010101" pitchFamily="2" charset="-122"/>
              </a:rPr>
              <a:t>1</a:t>
            </a:r>
            <a:r>
              <a:rPr lang="en-US" altLang="zh-CN" b="1" i="1" smtClean="0">
                <a:ea typeface="宋体" panose="02010600030101010101" pitchFamily="2" charset="-122"/>
              </a:rPr>
              <a:t>,</a:t>
            </a:r>
            <a:r>
              <a:rPr lang="en-US" altLang="zh-CN" b="1" i="1" smtClean="0">
                <a:latin typeface="Tahoma" panose="020B0604030504040204" pitchFamily="34" charset="0"/>
                <a:ea typeface="宋体" panose="02010600030101010101" pitchFamily="2" charset="-122"/>
              </a:rPr>
              <a:t>...</a:t>
            </a:r>
            <a:r>
              <a:rPr lang="en-US" altLang="zh-CN" b="1" i="1" smtClean="0">
                <a:ea typeface="宋体" panose="02010600030101010101" pitchFamily="2" charset="-122"/>
              </a:rPr>
              <a:t>, 品</a:t>
            </a:r>
            <a:r>
              <a:rPr lang="en-US" altLang="zh-CN" b="1" i="1" baseline="-25000" smtClean="0">
                <a:ea typeface="宋体" panose="02010600030101010101" pitchFamily="2" charset="-122"/>
              </a:rPr>
              <a:t>p-2</a:t>
            </a:r>
            <a:r>
              <a:rPr lang="en-US" altLang="zh-CN" b="1" i="1" smtClean="0">
                <a:ea typeface="宋体" panose="02010600030101010101" pitchFamily="2" charset="-122"/>
              </a:rPr>
              <a:t>= q. 项</a:t>
            </a:r>
            <a:r>
              <a:rPr lang="en-US" altLang="zh-CN" b="1" i="1" baseline="-25000" smtClean="0">
                <a:ea typeface="宋体" panose="02010600030101010101" pitchFamily="2" charset="-122"/>
              </a:rPr>
              <a:t>p-2</a:t>
            </a:r>
            <a:r>
              <a:rPr lang="en-US" altLang="zh-CN" b="1" i="1" smtClean="0">
                <a:ea typeface="宋体" panose="02010600030101010101" pitchFamily="2" charset="-122"/>
              </a:rPr>
              <a:t>, 品</a:t>
            </a:r>
            <a:r>
              <a:rPr lang="en-US" altLang="zh-CN" b="1" i="1" baseline="-25000" smtClean="0">
                <a:ea typeface="宋体" panose="02010600030101010101" pitchFamily="2" charset="-122"/>
              </a:rPr>
              <a:t>k-1</a:t>
            </a:r>
            <a:r>
              <a:rPr lang="en-US" altLang="zh-CN" b="1" i="1" smtClean="0">
                <a:ea typeface="宋体" panose="02010600030101010101" pitchFamily="2" charset="-122"/>
              </a:rPr>
              <a:t>&lt; q. item</a:t>
            </a:r>
            <a:r>
              <a:rPr lang="en-US" altLang="zh-CN" b="1" i="1" baseline="-25000" smtClean="0">
                <a:ea typeface="宋体" panose="02010600030101010101" pitchFamily="2" charset="-122"/>
              </a:rPr>
              <a:t>k-1</a:t>
            </a:r>
          </a:p>
          <a:p>
            <a:pPr eaLnBrk="1" hangingPunct="1">
              <a:lnSpc>
                <a:spcPct val="90000"/>
              </a:lnSpc>
            </a:pPr>
            <a:r>
              <a:rPr lang="en-US" altLang="zh-CN" smtClean="0">
                <a:ea typeface="宋体" panose="02010600030101010101" pitchFamily="2" charset="-122"/>
              </a:rPr>
              <a:t>第2步: 修剪</a:t>
            </a:r>
          </a:p>
          <a:p>
            <a:pPr lvl="1" eaLnBrk="1" hangingPunct="1">
              <a:lnSpc>
                <a:spcPct val="90000"/>
              </a:lnSpc>
              <a:buFont typeface="Wingdings" panose="05000000000000000000" pitchFamily="2" charset="2"/>
              <a:buNone/>
            </a:pPr>
            <a:r>
              <a:rPr lang="en-US" altLang="zh-CN" smtClean="0">
                <a:ea typeface="宋体" panose="02010600030101010101" pitchFamily="2" charset="-122"/>
              </a:rPr>
              <a:t>福尔</a:t>
            </a:r>
            <a:r>
              <a:rPr lang="en-US" altLang="zh-CN" b="1" i="1" smtClean="0">
                <a:ea typeface="宋体" panose="02010600030101010101" pitchFamily="2" charset="-122"/>
              </a:rPr>
              <a:t>c 中的项目集 c</a:t>
            </a:r>
            <a:r>
              <a:rPr lang="en-US" altLang="zh-CN" b="1" i="1" baseline="-25000" smtClean="0">
                <a:ea typeface="宋体" panose="02010600030101010101" pitchFamily="2" charset="-122"/>
              </a:rPr>
              <a:t>K</a:t>
            </a:r>
            <a:r>
              <a:rPr lang="en-US" altLang="zh-CN" b="1" i="1" smtClean="0">
                <a:ea typeface="宋体" panose="02010600030101010101" pitchFamily="2" charset="-122"/>
              </a:rPr>
              <a:t> </a:t>
            </a:r>
            <a:r>
              <a:rPr lang="en-US" altLang="zh-CN" smtClean="0">
                <a:ea typeface="宋体" panose="02010600030101010101" pitchFamily="2" charset="-122"/>
              </a:rPr>
              <a:t>做</a:t>
            </a:r>
          </a:p>
          <a:p>
            <a:pPr lvl="2" eaLnBrk="1" hangingPunct="1">
              <a:lnSpc>
                <a:spcPct val="90000"/>
              </a:lnSpc>
              <a:buFont typeface="Wingdings" panose="05000000000000000000" pitchFamily="2" charset="2"/>
              <a:buNone/>
            </a:pPr>
            <a:r>
              <a:rPr lang="en-US" altLang="zh-CN" smtClean="0">
                <a:ea typeface="宋体" panose="02010600030101010101" pitchFamily="2" charset="-122"/>
              </a:rPr>
              <a:t>福尔</a:t>
            </a:r>
            <a:r>
              <a:rPr lang="en-US" altLang="zh-CN" b="1" i="1" smtClean="0">
                <a:ea typeface="宋体" panose="02010600030101010101" pitchFamily="2" charset="-122"/>
              </a:rPr>
              <a:t>(k-1)-c 的子集 s</a:t>
            </a:r>
            <a:r>
              <a:rPr lang="en-US" altLang="zh-CN" smtClean="0">
                <a:ea typeface="宋体" panose="02010600030101010101" pitchFamily="2" charset="-122"/>
              </a:rPr>
              <a:t>做</a:t>
            </a:r>
          </a:p>
          <a:p>
            <a:pPr lvl="3" eaLnBrk="1" hangingPunct="1">
              <a:lnSpc>
                <a:spcPct val="90000"/>
              </a:lnSpc>
              <a:buFont typeface="Wingdings" panose="05000000000000000000" pitchFamily="2" charset="2"/>
              <a:buNone/>
            </a:pPr>
            <a:r>
              <a:rPr lang="en-US" altLang="zh-CN" sz="2400" b="1" smtClean="0">
                <a:ea typeface="宋体" panose="02010600030101010101" pitchFamily="2" charset="-122"/>
              </a:rPr>
              <a:t>如果</a:t>
            </a:r>
            <a:r>
              <a:rPr lang="en-US" altLang="zh-CN" sz="2400" i="1" smtClean="0">
                <a:ea typeface="宋体" panose="02010600030101010101" pitchFamily="2" charset="-122"/>
              </a:rPr>
              <a:t>(s 不在 l 中)</a:t>
            </a:r>
            <a:r>
              <a:rPr lang="en-US" altLang="zh-CN" sz="2400" i="1" baseline="-25000" smtClean="0">
                <a:ea typeface="宋体" panose="02010600030101010101" pitchFamily="2" charset="-122"/>
              </a:rPr>
              <a:t>k-1</a:t>
            </a:r>
            <a:r>
              <a:rPr lang="en-US" altLang="zh-CN" sz="2400" i="1" smtClean="0">
                <a:ea typeface="宋体" panose="02010600030101010101" pitchFamily="2" charset="-122"/>
              </a:rPr>
              <a:t>)</a:t>
            </a:r>
            <a:r>
              <a:rPr lang="en-US" altLang="zh-CN" sz="2400" b="1" smtClean="0">
                <a:ea typeface="宋体" panose="02010600030101010101" pitchFamily="2" charset="-122"/>
              </a:rPr>
              <a:t>然后删除</a:t>
            </a:r>
            <a:r>
              <a:rPr lang="en-US" altLang="zh-CN" sz="2400" i="1" smtClean="0">
                <a:ea typeface="宋体" panose="02010600030101010101" pitchFamily="2" charset="-122"/>
              </a:rPr>
              <a:t>C</a:t>
            </a:r>
            <a:r>
              <a:rPr lang="en-US" altLang="zh-CN" sz="2400" b="1" smtClean="0">
                <a:ea typeface="宋体" panose="02010600030101010101" pitchFamily="2" charset="-122"/>
              </a:rPr>
              <a:t>从</a:t>
            </a:r>
            <a:r>
              <a:rPr lang="en-US" altLang="zh-CN" sz="2400" i="1" smtClean="0">
                <a:ea typeface="宋体" panose="02010600030101010101" pitchFamily="2" charset="-122"/>
              </a:rPr>
              <a:t>C</a:t>
            </a:r>
            <a:r>
              <a:rPr lang="en-US" altLang="zh-CN" sz="2400" i="1" baseline="-25000" smtClean="0">
                <a:ea typeface="宋体" panose="02010600030101010101" pitchFamily="2" charset="-122"/>
              </a:rPr>
              <a:t>K</a:t>
            </a:r>
            <a:endParaRPr lang="en-US" altLang="zh-CN" sz="2400" b="1" smtClean="0">
              <a:ea typeface="宋体" panose="02010600030101010101" pitchFamily="2" charset="-122"/>
            </a:endParaRPr>
          </a:p>
        </p:txBody>
      </p:sp>
    </p:spTree>
  </p:cSld>
  <p:clrMapOvr>
    <a:masterClrMapping/>
  </p:clrMapOvr>
  <p:transition advClick="0">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生成候选人的示例</a:t>
            </a:r>
          </a:p>
        </p:txBody>
      </p:sp>
      <p:sp>
        <p:nvSpPr>
          <p:cNvPr id="17411" name="Rectangle 3"/>
          <p:cNvSpPr>
            <a:spLocks noGrp="1" noChangeArrowheads="1"/>
          </p:cNvSpPr>
          <p:nvPr>
            <p:ph type="body" idx="1"/>
          </p:nvPr>
        </p:nvSpPr>
        <p:spPr/>
        <p:txBody>
          <a:bodyPr/>
          <a:lstStyle/>
          <a:p>
            <a:pPr eaLnBrk="1" hangingPunct="1">
              <a:lnSpc>
                <a:spcPct val="140000"/>
              </a:lnSpc>
            </a:pPr>
            <a:r>
              <a:rPr lang="en-US" altLang="zh-CN" i="1" smtClean="0">
                <a:ea typeface="宋体" panose="02010600030101010101" pitchFamily="2" charset="-122"/>
              </a:rPr>
              <a:t>我</a:t>
            </a:r>
            <a:r>
              <a:rPr lang="en-US" altLang="zh-CN" i="1" baseline="-25000" smtClean="0">
                <a:ea typeface="宋体" panose="02010600030101010101" pitchFamily="2" charset="-122"/>
              </a:rPr>
              <a:t>3个</a:t>
            </a:r>
            <a:r>
              <a:rPr lang="en-US" altLang="zh-CN" i="1" smtClean="0">
                <a:ea typeface="宋体" panose="02010600030101010101" pitchFamily="2" charset="-122"/>
              </a:rPr>
              <a:t>=</a:t>
            </a:r>
            <a:r>
              <a:rPr lang="en-US" altLang="zh-CN" smtClean="0">
                <a:ea typeface="宋体" panose="02010600030101010101" pitchFamily="2" charset="-122"/>
              </a:rPr>
              <a:t>{</a:t>
            </a:r>
            <a:r>
              <a:rPr lang="en-US" altLang="zh-CN" i="1" smtClean="0">
                <a:ea typeface="宋体" panose="02010600030101010101" pitchFamily="2" charset="-122"/>
              </a:rPr>
              <a:t>abc, abc, acd, ace, bcd</a:t>
            </a:r>
            <a:r>
              <a:rPr lang="en-US" altLang="zh-CN" smtClean="0">
                <a:ea typeface="宋体" panose="02010600030101010101" pitchFamily="2" charset="-122"/>
              </a:rPr>
              <a:t>}</a:t>
            </a:r>
          </a:p>
          <a:p>
            <a:pPr eaLnBrk="1" hangingPunct="1">
              <a:lnSpc>
                <a:spcPct val="140000"/>
              </a:lnSpc>
            </a:pPr>
            <a:r>
              <a:rPr lang="en-US" altLang="zh-CN" smtClean="0">
                <a:ea typeface="宋体" panose="02010600030101010101" pitchFamily="2" charset="-122"/>
              </a:rPr>
              <a:t>自连接:</a:t>
            </a:r>
            <a:r>
              <a:rPr lang="en-US" altLang="zh-CN" i="1" smtClean="0">
                <a:ea typeface="宋体" panose="02010600030101010101" pitchFamily="2" charset="-122"/>
              </a:rPr>
              <a:t>我</a:t>
            </a:r>
            <a:r>
              <a:rPr lang="en-US" altLang="zh-CN" i="1" baseline="-25000" smtClean="0">
                <a:ea typeface="宋体" panose="02010600030101010101" pitchFamily="2" charset="-122"/>
              </a:rPr>
              <a:t>3个</a:t>
            </a:r>
            <a:r>
              <a:rPr lang="en-US" altLang="zh-CN" i="1" smtClean="0">
                <a:ea typeface="宋体" panose="02010600030101010101" pitchFamily="2" charset="-122"/>
              </a:rPr>
              <a:t>* l</a:t>
            </a:r>
            <a:r>
              <a:rPr lang="en-US" altLang="zh-CN" i="1" baseline="-25000" smtClean="0">
                <a:ea typeface="宋体" panose="02010600030101010101" pitchFamily="2" charset="-122"/>
              </a:rPr>
              <a:t>3个</a:t>
            </a:r>
            <a:endParaRPr lang="en-US" altLang="zh-CN" i="1" smtClean="0">
              <a:ea typeface="宋体" panose="02010600030101010101" pitchFamily="2" charset="-122"/>
            </a:endParaRPr>
          </a:p>
          <a:p>
            <a:pPr lvl="1" eaLnBrk="1" hangingPunct="1">
              <a:lnSpc>
                <a:spcPct val="140000"/>
              </a:lnSpc>
            </a:pPr>
            <a:r>
              <a:rPr lang="en-US" altLang="zh-CN" i="1" smtClean="0">
                <a:ea typeface="宋体" panose="02010600030101010101" pitchFamily="2" charset="-122"/>
              </a:rPr>
              <a:t>Abcd</a:t>
            </a:r>
            <a:r>
              <a:rPr lang="en-US" altLang="zh-CN" smtClean="0">
                <a:ea typeface="宋体" panose="02010600030101010101" pitchFamily="2" charset="-122"/>
              </a:rPr>
              <a:t>从</a:t>
            </a:r>
            <a:r>
              <a:rPr lang="en-US" altLang="zh-CN" i="1" smtClean="0">
                <a:ea typeface="宋体" panose="02010600030101010101" pitchFamily="2" charset="-122"/>
              </a:rPr>
              <a:t>Abc</a:t>
            </a:r>
            <a:r>
              <a:rPr lang="en-US" altLang="zh-CN" smtClean="0">
                <a:ea typeface="宋体" panose="02010600030101010101" pitchFamily="2" charset="-122"/>
              </a:rPr>
              <a:t>和</a:t>
            </a:r>
            <a:r>
              <a:rPr lang="en-US" altLang="zh-CN" i="1" smtClean="0">
                <a:ea typeface="宋体" panose="02010600030101010101" pitchFamily="2" charset="-122"/>
              </a:rPr>
              <a:t>Abd</a:t>
            </a:r>
          </a:p>
          <a:p>
            <a:pPr lvl="1" eaLnBrk="1" hangingPunct="1">
              <a:lnSpc>
                <a:spcPct val="140000"/>
              </a:lnSpc>
            </a:pPr>
            <a:r>
              <a:rPr lang="en-US" altLang="zh-CN" i="1" smtClean="0">
                <a:ea typeface="宋体" panose="02010600030101010101" pitchFamily="2" charset="-122"/>
              </a:rPr>
              <a:t>阿克代</a:t>
            </a:r>
            <a:r>
              <a:rPr lang="en-US" altLang="zh-CN" smtClean="0">
                <a:ea typeface="宋体" panose="02010600030101010101" pitchFamily="2" charset="-122"/>
              </a:rPr>
              <a:t>从</a:t>
            </a:r>
            <a:r>
              <a:rPr lang="en-US" altLang="zh-CN" i="1" smtClean="0">
                <a:ea typeface="宋体" panose="02010600030101010101" pitchFamily="2" charset="-122"/>
              </a:rPr>
              <a:t>Acd</a:t>
            </a:r>
            <a:r>
              <a:rPr lang="en-US" altLang="zh-CN" smtClean="0">
                <a:ea typeface="宋体" panose="02010600030101010101" pitchFamily="2" charset="-122"/>
              </a:rPr>
              <a:t>和</a:t>
            </a:r>
            <a:r>
              <a:rPr lang="en-US" altLang="zh-CN" i="1" smtClean="0">
                <a:ea typeface="宋体" panose="02010600030101010101" pitchFamily="2" charset="-122"/>
              </a:rPr>
              <a:t>Ace</a:t>
            </a:r>
          </a:p>
          <a:p>
            <a:pPr eaLnBrk="1" hangingPunct="1">
              <a:lnSpc>
                <a:spcPct val="140000"/>
              </a:lnSpc>
            </a:pPr>
            <a:r>
              <a:rPr lang="en-US" altLang="zh-CN" smtClean="0">
                <a:ea typeface="宋体" panose="02010600030101010101" pitchFamily="2" charset="-122"/>
              </a:rPr>
              <a:t>修剪：</a:t>
            </a:r>
          </a:p>
          <a:p>
            <a:pPr lvl="1" eaLnBrk="1" hangingPunct="1">
              <a:lnSpc>
                <a:spcPct val="140000"/>
              </a:lnSpc>
            </a:pPr>
            <a:r>
              <a:rPr lang="en-US" altLang="zh-CN" i="1" smtClean="0">
                <a:ea typeface="宋体" panose="02010600030101010101" pitchFamily="2" charset="-122"/>
              </a:rPr>
              <a:t>阿克代</a:t>
            </a:r>
            <a:r>
              <a:rPr lang="en-US" altLang="zh-CN" smtClean="0">
                <a:ea typeface="宋体" panose="02010600030101010101" pitchFamily="2" charset="-122"/>
              </a:rPr>
              <a:t>被删除, 因为</a:t>
            </a:r>
            <a:r>
              <a:rPr lang="en-US" altLang="zh-CN" i="1" smtClean="0">
                <a:ea typeface="宋体" panose="02010600030101010101" pitchFamily="2" charset="-122"/>
              </a:rPr>
              <a:t>艾德</a:t>
            </a:r>
            <a:r>
              <a:rPr lang="en-US" altLang="zh-CN" smtClean="0">
                <a:ea typeface="宋体" panose="02010600030101010101" pitchFamily="2" charset="-122"/>
              </a:rPr>
              <a:t>不在</a:t>
            </a:r>
            <a:r>
              <a:rPr lang="en-US" altLang="zh-CN" i="1" smtClean="0">
                <a:ea typeface="宋体" panose="02010600030101010101" pitchFamily="2" charset="-122"/>
              </a:rPr>
              <a:t>我</a:t>
            </a:r>
            <a:r>
              <a:rPr lang="en-US" altLang="zh-CN" i="1" baseline="-25000" smtClean="0">
                <a:ea typeface="宋体" panose="02010600030101010101" pitchFamily="2" charset="-122"/>
              </a:rPr>
              <a:t>3个</a:t>
            </a:r>
          </a:p>
          <a:p>
            <a:pPr eaLnBrk="1" hangingPunct="1">
              <a:lnSpc>
                <a:spcPct val="140000"/>
              </a:lnSpc>
            </a:pPr>
            <a:r>
              <a:rPr lang="en-US" altLang="zh-CN" i="1" smtClean="0">
                <a:ea typeface="宋体" panose="02010600030101010101" pitchFamily="2" charset="-122"/>
              </a:rPr>
              <a:t>C</a:t>
            </a:r>
            <a:r>
              <a:rPr lang="en-US" altLang="zh-CN" i="1" baseline="-25000" smtClean="0">
                <a:ea typeface="宋体" panose="02010600030101010101" pitchFamily="2" charset="-122"/>
              </a:rPr>
              <a:t>4个</a:t>
            </a:r>
            <a:r>
              <a:rPr lang="en-US" altLang="zh-CN" smtClean="0">
                <a:ea typeface="宋体" panose="02010600030101010101" pitchFamily="2" charset="-122"/>
              </a:rPr>
              <a:t>={</a:t>
            </a:r>
            <a:r>
              <a:rPr lang="en-US" altLang="zh-CN" i="1" smtClean="0">
                <a:ea typeface="宋体" panose="02010600030101010101" pitchFamily="2" charset="-122"/>
              </a:rPr>
              <a:t>Abcd</a:t>
            </a:r>
            <a:r>
              <a:rPr lang="en-US" altLang="zh-CN" smtClean="0">
                <a:ea typeface="宋体" panose="02010600030101010101" pitchFamily="2" charset="-122"/>
              </a:rPr>
              <a:t>}</a:t>
            </a:r>
            <a:endParaRPr lang="en-US" altLang="zh-CN" i="1" smtClean="0">
              <a:ea typeface="宋体" panose="02010600030101010101" pitchFamily="2" charset="-122"/>
            </a:endParaRPr>
          </a:p>
        </p:txBody>
      </p:sp>
    </p:spTree>
  </p:cSld>
  <p:clrMapOvr>
    <a:masterClrMapping/>
  </p:clrMapOvr>
  <p:transition advClick="0">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20725" y="361950"/>
            <a:ext cx="7937500" cy="685800"/>
          </a:xfrm>
        </p:spPr>
        <p:txBody>
          <a:bodyPr/>
          <a:lstStyle/>
          <a:p>
            <a:pPr eaLnBrk="1" hangingPunct="1"/>
            <a:r>
              <a:rPr lang="en-US" altLang="zh-CN" sz="2800" smtClean="0">
                <a:ea typeface="宋体" panose="02010600030101010101" pitchFamily="2" charset="-122"/>
              </a:rPr>
              <a:t>提高先验性的方法</a:t>
            </a:r>
            <a:r>
              <a:rPr lang="en-US" altLang="zh-CN" sz="2800" smtClean="0">
                <a:latin typeface="Tahoma" panose="020B0604030504040204" pitchFamily="34" charset="0"/>
                <a:ea typeface="宋体" panose="02010600030101010101" pitchFamily="2" charset="-122"/>
              </a:rPr>
              <a:t>'</a:t>
            </a:r>
            <a:r>
              <a:rPr lang="en-US" altLang="zh-CN" sz="2800" smtClean="0">
                <a:ea typeface="宋体" panose="02010600030101010101" pitchFamily="2" charset="-122"/>
              </a:rPr>
              <a:t>的效率</a:t>
            </a:r>
          </a:p>
        </p:txBody>
      </p:sp>
      <p:sp>
        <p:nvSpPr>
          <p:cNvPr id="18435" name="Rectangle 3"/>
          <p:cNvSpPr>
            <a:spLocks noGrp="1" noChangeArrowheads="1"/>
          </p:cNvSpPr>
          <p:nvPr>
            <p:ph type="body" idx="1"/>
          </p:nvPr>
        </p:nvSpPr>
        <p:spPr>
          <a:xfrm>
            <a:off x="382588" y="1430338"/>
            <a:ext cx="8031162" cy="4762500"/>
          </a:xfrm>
        </p:spPr>
        <p:txBody>
          <a:bodyPr/>
          <a:lstStyle/>
          <a:p>
            <a:pPr eaLnBrk="1" hangingPunct="1"/>
            <a:r>
              <a:rPr lang="en-US" altLang="zh-CN" sz="2000" smtClean="0">
                <a:solidFill>
                  <a:schemeClr val="hlink"/>
                </a:solidFill>
                <a:ea typeface="宋体" panose="02010600030101010101" pitchFamily="2" charset="-122"/>
              </a:rPr>
              <a:t>基于哈希的项目集计数</a:t>
            </a:r>
            <a:r>
              <a:rPr lang="en-US" altLang="zh-CN" sz="2000" smtClean="0">
                <a:ea typeface="宋体" panose="02010600030101010101" pitchFamily="2" charset="-122"/>
              </a:rPr>
              <a:t>: a</a:t>
            </a:r>
            <a:r>
              <a:rPr lang="en-US" altLang="zh-CN" sz="2000" i="1" smtClean="0">
                <a:ea typeface="宋体" panose="02010600030101010101" pitchFamily="2" charset="-122"/>
              </a:rPr>
              <a:t>K</a:t>
            </a:r>
            <a:r>
              <a:rPr lang="en-US" altLang="zh-CN" sz="2000" smtClean="0">
                <a:ea typeface="宋体" panose="02010600030101010101" pitchFamily="2" charset="-122"/>
              </a:rPr>
              <a:t>-相应的哈希桶计数低于阈值的项集不能频繁</a:t>
            </a:r>
          </a:p>
          <a:p>
            <a:pPr eaLnBrk="1" hangingPunct="1"/>
            <a:r>
              <a:rPr lang="en-US" altLang="zh-CN" sz="2000" smtClean="0">
                <a:solidFill>
                  <a:schemeClr val="hlink"/>
                </a:solidFill>
                <a:ea typeface="宋体" panose="02010600030101010101" pitchFamily="2" charset="-122"/>
              </a:rPr>
              <a:t>事务减少</a:t>
            </a:r>
            <a:r>
              <a:rPr lang="en-US" altLang="zh-CN" sz="2000" smtClean="0">
                <a:ea typeface="宋体" panose="02010600030101010101" pitchFamily="2" charset="-122"/>
              </a:rPr>
              <a:t>: 不包含任何频繁的 k 项集的事务在后续扫描中是无用的</a:t>
            </a:r>
          </a:p>
          <a:p>
            <a:pPr eaLnBrk="1" hangingPunct="1"/>
            <a:r>
              <a:rPr lang="en-US" altLang="zh-CN" sz="2000" smtClean="0">
                <a:solidFill>
                  <a:schemeClr val="hlink"/>
                </a:solidFill>
                <a:ea typeface="宋体" panose="02010600030101010101" pitchFamily="2" charset="-122"/>
              </a:rPr>
              <a:t>分区：</a:t>
            </a:r>
            <a:r>
              <a:rPr lang="en-US" altLang="zh-CN" sz="2000" smtClean="0">
                <a:ea typeface="宋体" panose="02010600030101010101" pitchFamily="2" charset="-122"/>
              </a:rPr>
              <a:t>在数据库中可能频繁出现的任何项集必须在数据库的至少一个分区中频繁出现</a:t>
            </a:r>
          </a:p>
          <a:p>
            <a:pPr eaLnBrk="1" hangingPunct="1"/>
            <a:r>
              <a:rPr lang="en-US" altLang="zh-CN" sz="2000" smtClean="0">
                <a:solidFill>
                  <a:schemeClr val="hlink"/>
                </a:solidFill>
                <a:ea typeface="宋体" panose="02010600030101010101" pitchFamily="2" charset="-122"/>
              </a:rPr>
              <a:t>采样</a:t>
            </a:r>
            <a:r>
              <a:rPr lang="en-US" altLang="zh-CN" sz="2000" smtClean="0">
                <a:ea typeface="宋体" panose="02010600030101010101" pitchFamily="2" charset="-122"/>
              </a:rPr>
              <a:t>: 挖掘给定数据的子集, 较低的支持阈值 + 确定完整性的方法</a:t>
            </a:r>
          </a:p>
          <a:p>
            <a:pPr eaLnBrk="1" hangingPunct="1"/>
            <a:r>
              <a:rPr lang="en-US" altLang="zh-CN" sz="2000" smtClean="0">
                <a:solidFill>
                  <a:schemeClr val="hlink"/>
                </a:solidFill>
                <a:ea typeface="宋体" panose="02010600030101010101" pitchFamily="2" charset="-122"/>
              </a:rPr>
              <a:t>动态项集计数</a:t>
            </a:r>
            <a:r>
              <a:rPr lang="en-US" altLang="zh-CN" sz="2000" smtClean="0">
                <a:ea typeface="宋体" panose="02010600030101010101" pitchFamily="2" charset="-122"/>
              </a:rPr>
              <a:t>: 只有当所有子集的子集估计都频繁时, 才添加新的候选项集</a:t>
            </a:r>
          </a:p>
        </p:txBody>
      </p:sp>
    </p:spTree>
  </p:cSld>
  <p:clrMapOvr>
    <a:masterClrMapping/>
  </p:clrMapOvr>
  <p:transition advClick="0">
    <p:zoom/>
  </p:transition>
</p:sld>
</file>

<file path=ppt/slides/slide1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163513" y="230188"/>
          <a:ext cx="8980487" cy="6292850"/>
        </p:xfrm>
        <a:graphic>
          <a:graphicData uri="http://schemas.openxmlformats.org/presentationml/2006/ole">
            <mc:AlternateContent xmlns:mc="http://schemas.openxmlformats.org/markup-compatibility/2006">
              <mc:Choice xmlns:v="urn:schemas-microsoft-com:vml" Requires="v">
                <p:oleObj spid="_x0000_s19459" name="位图图像" r:id="rId3" imgW="6628571" imgH="4915586" progId="Paint.Picture">
                  <p:embed/>
                </p:oleObj>
              </mc:Choice>
              <mc:Fallback>
                <p:oleObj name="位图图像" r:id="rId3" imgW="6628571" imgH="491558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3" y="230188"/>
                        <a:ext cx="8980487" cy="62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p:zoom/>
  </p:transition>
</p:sld>
</file>

<file path=ppt/slides/slide16.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174625" y="230188"/>
          <a:ext cx="8788400" cy="6249987"/>
        </p:xfrm>
        <a:graphic>
          <a:graphicData uri="http://schemas.openxmlformats.org/presentationml/2006/ole">
            <mc:AlternateContent xmlns:mc="http://schemas.openxmlformats.org/markup-compatibility/2006">
              <mc:Choice xmlns:v="urn:schemas-microsoft-com:vml" Requires="v">
                <p:oleObj spid="_x0000_s20483" name="位图图像" r:id="rId3" imgW="6923810" imgH="5125165" progId="Paint.Picture">
                  <p:embed/>
                </p:oleObj>
              </mc:Choice>
              <mc:Fallback>
                <p:oleObj name="位图图像" r:id="rId3" imgW="6923810" imgH="512516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230188"/>
                        <a:ext cx="8788400" cy="624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p:zoom/>
  </p:transition>
</p:sld>
</file>

<file path=ppt/slides/slide17.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00088" y="0"/>
            <a:ext cx="8218487" cy="1143000"/>
          </a:xfrm>
        </p:spPr>
        <p:txBody>
          <a:bodyPr/>
          <a:lstStyle/>
          <a:p>
            <a:pPr eaLnBrk="1" hangingPunct="1"/>
            <a:r>
              <a:rPr lang="en-US" altLang="zh-CN" sz="2800" smtClean="0">
                <a:ea typeface="宋体" panose="02010600030101010101" pitchFamily="2" charset="-122"/>
              </a:rPr>
              <a:t>阿普里速度够快了吗？</a:t>
            </a:r>
            <a:r>
              <a:rPr lang="en-US" altLang="zh-CN" sz="2800" smtClean="0">
                <a:latin typeface="Tahoma" panose="020B0604030504040204" pitchFamily="34" charset="0"/>
                <a:ea typeface="宋体" panose="02010600030101010101" pitchFamily="2" charset="-122"/>
              </a:rPr>
              <a:t>—</a:t>
            </a:r>
            <a:r>
              <a:rPr lang="en-US" altLang="zh-CN" sz="2800" smtClean="0">
                <a:ea typeface="宋体" panose="02010600030101010101" pitchFamily="2" charset="-122"/>
              </a:rPr>
              <a:t>性能瓶颈</a:t>
            </a:r>
            <a:endParaRPr lang="en-US" altLang="zh-CN" smtClean="0">
              <a:ea typeface="宋体" panose="02010600030101010101" pitchFamily="2" charset="-122"/>
            </a:endParaRPr>
          </a:p>
        </p:txBody>
      </p:sp>
      <p:sp>
        <p:nvSpPr>
          <p:cNvPr id="21507" name="Rectangle 3"/>
          <p:cNvSpPr>
            <a:spLocks noGrp="1" noChangeArrowheads="1"/>
          </p:cNvSpPr>
          <p:nvPr>
            <p:ph type="body" idx="1"/>
          </p:nvPr>
        </p:nvSpPr>
        <p:spPr>
          <a:xfrm>
            <a:off x="457200" y="1487488"/>
            <a:ext cx="8382000" cy="5141912"/>
          </a:xfrm>
        </p:spPr>
        <p:txBody>
          <a:bodyPr/>
          <a:lstStyle/>
          <a:p>
            <a:pPr eaLnBrk="1" hangingPunct="1">
              <a:lnSpc>
                <a:spcPct val="90000"/>
              </a:lnSpc>
            </a:pPr>
            <a:r>
              <a:rPr lang="en-US" altLang="zh-CN" smtClean="0">
                <a:ea typeface="宋体" panose="02010600030101010101" pitchFamily="2" charset="-122"/>
              </a:rPr>
              <a:t>apriri 算法的核心:</a:t>
            </a:r>
          </a:p>
          <a:p>
            <a:pPr lvl="1" eaLnBrk="1" hangingPunct="1">
              <a:lnSpc>
                <a:spcPct val="90000"/>
              </a:lnSpc>
            </a:pPr>
            <a:r>
              <a:rPr lang="en-US" altLang="zh-CN" smtClean="0">
                <a:ea typeface="宋体" panose="02010600030101010101" pitchFamily="2" charset="-122"/>
              </a:rPr>
              <a:t>经常使用 (</a:t>
            </a:r>
            <a:r>
              <a:rPr lang="en-US" altLang="zh-CN" i="1" smtClean="0">
                <a:ea typeface="宋体" panose="02010600030101010101" pitchFamily="2" charset="-122"/>
              </a:rPr>
              <a:t>K</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1) 要生成的项集</a:t>
            </a:r>
            <a:r>
              <a:rPr lang="en-US" altLang="zh-CN" u="sng" smtClean="0">
                <a:solidFill>
                  <a:schemeClr val="hlink"/>
                </a:solidFill>
                <a:ea typeface="宋体" panose="02010600030101010101" pitchFamily="2" charset="-122"/>
              </a:rPr>
              <a:t>候选人</a:t>
            </a:r>
            <a:r>
              <a:rPr lang="en-US" altLang="zh-CN" smtClean="0">
                <a:ea typeface="宋体" panose="02010600030101010101" pitchFamily="2" charset="-122"/>
              </a:rPr>
              <a:t>频繁</a:t>
            </a:r>
            <a:r>
              <a:rPr lang="en-US" altLang="zh-CN" i="1" smtClean="0">
                <a:ea typeface="宋体" panose="02010600030101010101" pitchFamily="2" charset="-122"/>
              </a:rPr>
              <a:t>k-</a:t>
            </a:r>
            <a:r>
              <a:rPr lang="en-US" altLang="zh-CN" smtClean="0">
                <a:ea typeface="宋体" panose="02010600030101010101" pitchFamily="2" charset="-122"/>
              </a:rPr>
              <a:t>项集</a:t>
            </a:r>
          </a:p>
          <a:p>
            <a:pPr lvl="1" eaLnBrk="1" hangingPunct="1">
              <a:lnSpc>
                <a:spcPct val="90000"/>
              </a:lnSpc>
            </a:pPr>
            <a:r>
              <a:rPr lang="en-US" altLang="zh-CN" smtClean="0">
                <a:ea typeface="宋体" panose="02010600030101010101" pitchFamily="2" charset="-122"/>
              </a:rPr>
              <a:t>使用数据库扫描和模式匹配来收集候选项集的计数</a:t>
            </a:r>
          </a:p>
          <a:p>
            <a:pPr eaLnBrk="1" hangingPunct="1">
              <a:lnSpc>
                <a:spcPct val="90000"/>
              </a:lnSpc>
            </a:pPr>
            <a:r>
              <a:rPr lang="en-US" altLang="zh-CN" smtClean="0">
                <a:ea typeface="宋体" panose="02010600030101010101" pitchFamily="2" charset="-122"/>
              </a:rPr>
              <a:t>的瓶颈</a:t>
            </a:r>
            <a:r>
              <a:rPr lang="en-US" altLang="zh-CN" i="1" smtClean="0">
                <a:ea typeface="宋体" panose="02010600030101010101" pitchFamily="2" charset="-122"/>
              </a:rPr>
              <a:t>先验</a:t>
            </a:r>
            <a:r>
              <a:rPr lang="en-US" altLang="zh-CN" smtClean="0">
                <a:ea typeface="宋体" panose="02010600030101010101" pitchFamily="2" charset="-122"/>
              </a:rPr>
              <a:t>:</a:t>
            </a:r>
            <a:r>
              <a:rPr lang="en-US" altLang="zh-CN" u="sng" smtClean="0">
                <a:solidFill>
                  <a:schemeClr val="hlink"/>
                </a:solidFill>
                <a:ea typeface="宋体" panose="02010600030101010101" pitchFamily="2" charset="-122"/>
              </a:rPr>
              <a:t>候选人一代</a:t>
            </a:r>
          </a:p>
          <a:p>
            <a:pPr lvl="1" eaLnBrk="1" hangingPunct="1">
              <a:lnSpc>
                <a:spcPct val="90000"/>
              </a:lnSpc>
            </a:pPr>
            <a:r>
              <a:rPr lang="en-US" altLang="zh-CN" smtClean="0">
                <a:ea typeface="宋体" panose="02010600030101010101" pitchFamily="2" charset="-122"/>
              </a:rPr>
              <a:t>巨大的候选人集:</a:t>
            </a:r>
          </a:p>
          <a:p>
            <a:pPr lvl="2" eaLnBrk="1" hangingPunct="1">
              <a:lnSpc>
                <a:spcPct val="90000"/>
              </a:lnSpc>
            </a:pPr>
            <a:r>
              <a:rPr lang="en-US" altLang="zh-CN" smtClean="0">
                <a:ea typeface="宋体" panose="02010600030101010101" pitchFamily="2" charset="-122"/>
              </a:rPr>
              <a:t>10</a:t>
            </a:r>
            <a:r>
              <a:rPr lang="en-US" altLang="zh-CN" baseline="30000" smtClean="0">
                <a:ea typeface="宋体" panose="02010600030101010101" pitchFamily="2" charset="-122"/>
              </a:rPr>
              <a:t>4个</a:t>
            </a:r>
            <a:r>
              <a:rPr lang="en-US" altLang="zh-CN" smtClean="0">
                <a:ea typeface="宋体" panose="02010600030101010101" pitchFamily="2" charset="-122"/>
              </a:rPr>
              <a:t>频繁的1项设置将产生10</a:t>
            </a:r>
            <a:r>
              <a:rPr lang="en-US" altLang="zh-CN" baseline="30000" smtClean="0">
                <a:ea typeface="宋体" panose="02010600030101010101" pitchFamily="2" charset="-122"/>
              </a:rPr>
              <a:t>7。</a:t>
            </a:r>
            <a:r>
              <a:rPr lang="en-US" altLang="zh-CN" smtClean="0">
                <a:ea typeface="宋体" panose="02010600030101010101" pitchFamily="2" charset="-122"/>
              </a:rPr>
              <a:t>候选2项</a:t>
            </a:r>
          </a:p>
          <a:p>
            <a:pPr lvl="2" eaLnBrk="1" hangingPunct="1">
              <a:lnSpc>
                <a:spcPct val="90000"/>
              </a:lnSpc>
            </a:pPr>
            <a:r>
              <a:rPr lang="en-US" altLang="zh-CN" smtClean="0">
                <a:ea typeface="宋体" panose="02010600030101010101" pitchFamily="2" charset="-122"/>
              </a:rPr>
              <a:t>若要发现大小为100的频繁图案, 例如 {a</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a:t>
            </a:r>
            <a:r>
              <a:rPr lang="en-US" altLang="zh-CN" baseline="-25000" smtClean="0">
                <a:ea typeface="宋体" panose="02010600030101010101" pitchFamily="2" charset="-122"/>
              </a:rPr>
              <a:t>100元</a:t>
            </a:r>
            <a:r>
              <a:rPr lang="en-US" altLang="zh-CN" smtClean="0">
                <a:ea typeface="宋体" panose="02010600030101010101" pitchFamily="2" charset="-122"/>
              </a:rPr>
              <a:t>}, 需要生成2</a:t>
            </a:r>
            <a:r>
              <a:rPr lang="en-US" altLang="zh-CN" baseline="30000" smtClean="0">
                <a:ea typeface="宋体" panose="02010600030101010101" pitchFamily="2" charset="-122"/>
              </a:rPr>
              <a:t>100元</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10</a:t>
            </a:r>
            <a:r>
              <a:rPr lang="en-US" altLang="zh-CN" baseline="30000" smtClean="0">
                <a:ea typeface="宋体" panose="02010600030101010101" pitchFamily="2" charset="-122"/>
              </a:rPr>
              <a:t>30</a:t>
            </a:r>
            <a:r>
              <a:rPr lang="en-US" altLang="zh-CN" smtClean="0">
                <a:ea typeface="宋体" panose="02010600030101010101" pitchFamily="2" charset="-122"/>
              </a:rPr>
              <a:t>候选人。</a:t>
            </a:r>
          </a:p>
          <a:p>
            <a:pPr lvl="1" eaLnBrk="1" hangingPunct="1">
              <a:lnSpc>
                <a:spcPct val="90000"/>
              </a:lnSpc>
            </a:pPr>
            <a:r>
              <a:rPr lang="en-US" altLang="zh-CN" smtClean="0">
                <a:ea typeface="宋体" panose="02010600030101010101" pitchFamily="2" charset="-122"/>
              </a:rPr>
              <a:t>数据库的多次扫描:</a:t>
            </a:r>
          </a:p>
          <a:p>
            <a:pPr lvl="2" eaLnBrk="1" hangingPunct="1">
              <a:lnSpc>
                <a:spcPct val="90000"/>
              </a:lnSpc>
            </a:pPr>
            <a:r>
              <a:rPr lang="en-US" altLang="zh-CN" smtClean="0">
                <a:ea typeface="宋体" panose="02010600030101010101" pitchFamily="2" charset="-122"/>
              </a:rPr>
              <a:t>需求 (</a:t>
            </a:r>
            <a:r>
              <a:rPr lang="en-US" altLang="zh-CN" i="1" smtClean="0">
                <a:ea typeface="宋体" panose="02010600030101010101" pitchFamily="2" charset="-122"/>
              </a:rPr>
              <a:t>n</a:t>
            </a:r>
            <a:r>
              <a:rPr lang="en-US" altLang="zh-CN" smtClean="0">
                <a:ea typeface="宋体" panose="02010600030101010101" pitchFamily="2" charset="-122"/>
              </a:rPr>
              <a:t>+</a:t>
            </a:r>
            <a:r>
              <a:rPr lang="en-US" altLang="zh-CN" i="1" smtClean="0">
                <a:ea typeface="宋体" panose="02010600030101010101" pitchFamily="2" charset="-122"/>
              </a:rPr>
              <a:t>1</a:t>
            </a:r>
            <a:r>
              <a:rPr lang="en-US" altLang="zh-CN" smtClean="0">
                <a:ea typeface="宋体" panose="02010600030101010101" pitchFamily="2" charset="-122"/>
              </a:rPr>
              <a:t>) 扫描,</a:t>
            </a:r>
            <a:r>
              <a:rPr lang="en-US" altLang="zh-CN" i="1" smtClean="0">
                <a:ea typeface="宋体" panose="02010600030101010101" pitchFamily="2" charset="-122"/>
              </a:rPr>
              <a:t>n</a:t>
            </a:r>
            <a:r>
              <a:rPr lang="en-US" altLang="zh-CN" smtClean="0">
                <a:ea typeface="宋体" panose="02010600030101010101" pitchFamily="2" charset="-122"/>
              </a:rPr>
              <a:t>是最长图案的长度</a:t>
            </a:r>
          </a:p>
        </p:txBody>
      </p:sp>
      <p:grpSp>
        <p:nvGrpSpPr>
          <p:cNvPr id="229382" name="Group 6"/>
          <p:cNvGrpSpPr>
            <a:grpSpLocks/>
          </p:cNvGrpSpPr>
          <p:nvPr/>
        </p:nvGrpSpPr>
        <p:grpSpPr bwMode="auto">
          <a:xfrm>
            <a:off x="6002338" y="3946525"/>
            <a:ext cx="784225" cy="550863"/>
            <a:chOff x="3763" y="2533"/>
            <a:chExt cx="447" cy="319"/>
          </a:xfrm>
        </p:grpSpPr>
        <p:graphicFrame>
          <p:nvGraphicFramePr>
            <p:cNvPr id="21509" name="Object 4"/>
            <p:cNvGraphicFramePr>
              <a:graphicFrameLocks noChangeAspect="1"/>
            </p:cNvGraphicFramePr>
            <p:nvPr/>
          </p:nvGraphicFramePr>
          <p:xfrm>
            <a:off x="3920" y="2533"/>
            <a:ext cx="290" cy="276"/>
          </p:xfrm>
          <a:graphic>
            <a:graphicData uri="http://schemas.openxmlformats.org/presentationml/2006/ole">
              <mc:AlternateContent xmlns:mc="http://schemas.openxmlformats.org/markup-compatibility/2006">
                <mc:Choice xmlns:v="urn:schemas-microsoft-com:vml" Requires="v">
                  <p:oleObj spid="_x0000_s21511" name="Equation" r:id="rId3" imgW="266469" imgH="253780" progId="Equation.DSMT4">
                    <p:embed/>
                  </p:oleObj>
                </mc:Choice>
                <mc:Fallback>
                  <p:oleObj name="Equation" r:id="rId3" imgW="266469" imgH="2537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 y="2533"/>
                          <a:ext cx="29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Line 5"/>
            <p:cNvSpPr>
              <a:spLocks noChangeShapeType="1"/>
            </p:cNvSpPr>
            <p:nvPr/>
          </p:nvSpPr>
          <p:spPr bwMode="auto">
            <a:xfrm flipH="1">
              <a:off x="3763" y="2703"/>
              <a:ext cx="130" cy="1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9382"/>
                                        </p:tgtEl>
                                        <p:attrNameLst>
                                          <p:attrName>style.visibility</p:attrName>
                                        </p:attrNameLst>
                                      </p:cBhvr>
                                      <p:to>
                                        <p:strVal val="visible"/>
                                      </p:to>
                                    </p:set>
                                    <p:anim calcmode="lin" valueType="num">
                                      <p:cBhvr additive="base">
                                        <p:cTn id="7" dur="500" fill="hold"/>
                                        <p:tgtEl>
                                          <p:spTgt spid="229382"/>
                                        </p:tgtEl>
                                        <p:attrNameLst>
                                          <p:attrName>ppt_x</p:attrName>
                                        </p:attrNameLst>
                                      </p:cBhvr>
                                      <p:tavLst>
                                        <p:tav tm="0">
                                          <p:val>
                                            <p:strVal val="0-#ppt_w/2"/>
                                          </p:val>
                                        </p:tav>
                                        <p:tav tm="100000">
                                          <p:val>
                                            <p:strVal val="#ppt_x"/>
                                          </p:val>
                                        </p:tav>
                                      </p:tavLst>
                                    </p:anim>
                                    <p:anim calcmode="lin" valueType="num">
                                      <p:cBhvr additive="base">
                                        <p:cTn id="8" dur="500" fill="hold"/>
                                        <p:tgtEl>
                                          <p:spTgt spid="229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5438" y="219075"/>
            <a:ext cx="8818562" cy="914400"/>
          </a:xfrm>
        </p:spPr>
        <p:txBody>
          <a:bodyPr/>
          <a:lstStyle/>
          <a:p>
            <a:pPr eaLnBrk="1" hangingPunct="1"/>
            <a:r>
              <a:rPr lang="en-US" altLang="zh-CN" sz="2800" smtClean="0">
                <a:ea typeface="宋体" panose="02010600030101010101" pitchFamily="2" charset="-122"/>
              </a:rPr>
              <a:t>挖掘频繁模式</a:t>
            </a:r>
            <a:r>
              <a:rPr lang="en-US" altLang="zh-CN" sz="2800" u="sng" smtClean="0">
                <a:solidFill>
                  <a:schemeClr val="hlink"/>
                </a:solidFill>
                <a:ea typeface="宋体" panose="02010600030101010101" pitchFamily="2" charset="-122"/>
              </a:rPr>
              <a:t>没有候选人一代</a:t>
            </a:r>
            <a:endParaRPr lang="en-US" altLang="zh-CN" sz="2400" u="sng" smtClean="0">
              <a:solidFill>
                <a:schemeClr val="hlink"/>
              </a:solidFill>
              <a:ea typeface="宋体" panose="02010600030101010101" pitchFamily="2" charset="-122"/>
            </a:endParaRPr>
          </a:p>
        </p:txBody>
      </p:sp>
      <p:sp>
        <p:nvSpPr>
          <p:cNvPr id="22531" name="Rectangle 3"/>
          <p:cNvSpPr>
            <a:spLocks noGrp="1" noChangeArrowheads="1"/>
          </p:cNvSpPr>
          <p:nvPr>
            <p:ph type="body" idx="1"/>
          </p:nvPr>
        </p:nvSpPr>
        <p:spPr>
          <a:xfrm>
            <a:off x="438150" y="1465263"/>
            <a:ext cx="8369300" cy="4826000"/>
          </a:xfrm>
        </p:spPr>
        <p:txBody>
          <a:bodyPr/>
          <a:lstStyle/>
          <a:p>
            <a:pPr eaLnBrk="1" hangingPunct="1">
              <a:lnSpc>
                <a:spcPct val="140000"/>
              </a:lnSpc>
            </a:pPr>
            <a:r>
              <a:rPr lang="en-US" altLang="zh-CN" smtClean="0">
                <a:ea typeface="宋体" panose="02010600030101010101" pitchFamily="2" charset="-122"/>
              </a:rPr>
              <a:t>将大型数据库压缩为紧凑型数据库,</a:t>
            </a:r>
            <a:r>
              <a:rPr lang="en-US" altLang="zh-CN" u="sng" smtClean="0">
                <a:solidFill>
                  <a:schemeClr val="hlink"/>
                </a:solidFill>
                <a:ea typeface="宋体" panose="02010600030101010101" pitchFamily="2" charset="-122"/>
              </a:rPr>
              <a:t>频繁模式树</a:t>
            </a:r>
            <a:r>
              <a:rPr lang="en-US" altLang="zh-CN" smtClean="0">
                <a:ea typeface="宋体" panose="02010600030101010101" pitchFamily="2" charset="-122"/>
              </a:rPr>
              <a:t>(</a:t>
            </a:r>
            <a:r>
              <a:rPr lang="en-US" altLang="zh-CN" u="sng" smtClean="0">
                <a:solidFill>
                  <a:schemeClr val="hlink"/>
                </a:solidFill>
                <a:ea typeface="宋体" panose="02010600030101010101" pitchFamily="2" charset="-122"/>
              </a:rPr>
              <a:t>fp 树</a:t>
            </a:r>
            <a:r>
              <a:rPr lang="en-US" altLang="zh-CN" smtClean="0">
                <a:ea typeface="宋体" panose="02010600030101010101" pitchFamily="2" charset="-122"/>
              </a:rPr>
              <a:t>) 结构</a:t>
            </a:r>
          </a:p>
          <a:p>
            <a:pPr lvl="1" eaLnBrk="1" hangingPunct="1">
              <a:lnSpc>
                <a:spcPct val="140000"/>
              </a:lnSpc>
            </a:pPr>
            <a:r>
              <a:rPr lang="en-US" altLang="zh-CN" smtClean="0">
                <a:ea typeface="宋体" panose="02010600030101010101" pitchFamily="2" charset="-122"/>
              </a:rPr>
              <a:t>高度浓缩, 但完整的频繁模式挖掘</a:t>
            </a:r>
          </a:p>
          <a:p>
            <a:pPr lvl="1" eaLnBrk="1" hangingPunct="1">
              <a:lnSpc>
                <a:spcPct val="140000"/>
              </a:lnSpc>
            </a:pPr>
            <a:r>
              <a:rPr lang="en-US" altLang="zh-CN" smtClean="0">
                <a:ea typeface="宋体" panose="02010600030101010101" pitchFamily="2" charset="-122"/>
              </a:rPr>
              <a:t>避免昂贵的数据库扫描</a:t>
            </a:r>
          </a:p>
          <a:p>
            <a:pPr eaLnBrk="1" hangingPunct="1">
              <a:lnSpc>
                <a:spcPct val="140000"/>
              </a:lnSpc>
            </a:pPr>
            <a:r>
              <a:rPr lang="en-US" altLang="zh-CN" smtClean="0">
                <a:ea typeface="宋体" panose="02010600030101010101" pitchFamily="2" charset="-122"/>
              </a:rPr>
              <a:t>开发一种高效的基于 fp 树的频繁模式挖掘方法</a:t>
            </a:r>
          </a:p>
          <a:p>
            <a:pPr lvl="1" eaLnBrk="1" hangingPunct="1">
              <a:lnSpc>
                <a:spcPct val="140000"/>
              </a:lnSpc>
            </a:pPr>
            <a:r>
              <a:rPr lang="en-US" altLang="zh-CN" smtClean="0">
                <a:ea typeface="宋体" panose="02010600030101010101" pitchFamily="2" charset="-122"/>
              </a:rPr>
              <a:t>分而治之的方法: 将采矿任务分解为较小的任务</a:t>
            </a:r>
          </a:p>
          <a:p>
            <a:pPr lvl="1" eaLnBrk="1" hangingPunct="1">
              <a:lnSpc>
                <a:spcPct val="140000"/>
              </a:lnSpc>
            </a:pPr>
            <a:r>
              <a:rPr lang="en-US" altLang="zh-CN" smtClean="0">
                <a:ea typeface="宋体" panose="02010600030101010101" pitchFamily="2" charset="-122"/>
              </a:rPr>
              <a:t>避免候选生成: 仅限子数据库测试!</a:t>
            </a:r>
          </a:p>
        </p:txBody>
      </p:sp>
    </p:spTree>
  </p:cSld>
  <p:clrMapOvr>
    <a:masterClrMapping/>
  </p:clrMapOvr>
  <p:transition advClick="0">
    <p:zoom/>
  </p:transition>
</p:sld>
</file>

<file path=ppt/slides/slide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8763" y="360363"/>
            <a:ext cx="9634537" cy="603250"/>
          </a:xfrm>
        </p:spPr>
        <p:txBody>
          <a:bodyPr/>
          <a:lstStyle/>
          <a:p>
            <a:pPr eaLnBrk="1" hangingPunct="1"/>
            <a:r>
              <a:rPr lang="en-US" altLang="zh-CN" sz="2800" smtClean="0">
                <a:ea typeface="宋体" panose="02010600030101010101" pitchFamily="2" charset="-122"/>
              </a:rPr>
              <a:t>从事务数据库构造 fp 树</a:t>
            </a:r>
          </a:p>
        </p:txBody>
      </p:sp>
      <p:grpSp>
        <p:nvGrpSpPr>
          <p:cNvPr id="23555" name="Group 3"/>
          <p:cNvGrpSpPr>
            <a:grpSpLocks/>
          </p:cNvGrpSpPr>
          <p:nvPr/>
        </p:nvGrpSpPr>
        <p:grpSpPr bwMode="auto">
          <a:xfrm>
            <a:off x="4191000" y="2946400"/>
            <a:ext cx="4637088" cy="3525838"/>
            <a:chOff x="2496" y="1772"/>
            <a:chExt cx="2921" cy="2226"/>
          </a:xfrm>
        </p:grpSpPr>
        <p:sp>
          <p:nvSpPr>
            <p:cNvPr id="23559" name="Text Box 4"/>
            <p:cNvSpPr txBox="1">
              <a:spLocks noChangeArrowheads="1"/>
            </p:cNvSpPr>
            <p:nvPr/>
          </p:nvSpPr>
          <p:spPr bwMode="auto">
            <a:xfrm>
              <a:off x="4796" y="1772"/>
              <a:ext cx="278"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3560" name="Text Box 5"/>
            <p:cNvSpPr txBox="1">
              <a:spLocks noChangeArrowheads="1"/>
            </p:cNvSpPr>
            <p:nvPr/>
          </p:nvSpPr>
          <p:spPr bwMode="auto">
            <a:xfrm>
              <a:off x="4508" y="2205"/>
              <a:ext cx="301"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f:4</a:t>
              </a:r>
            </a:p>
          </p:txBody>
        </p:sp>
        <p:sp>
          <p:nvSpPr>
            <p:cNvPr id="23561" name="Text Box 6"/>
            <p:cNvSpPr txBox="1">
              <a:spLocks noChangeArrowheads="1"/>
            </p:cNvSpPr>
            <p:nvPr/>
          </p:nvSpPr>
          <p:spPr bwMode="auto">
            <a:xfrm>
              <a:off x="5084" y="2205"/>
              <a:ext cx="328"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c:1</a:t>
              </a:r>
            </a:p>
          </p:txBody>
        </p:sp>
        <p:sp>
          <p:nvSpPr>
            <p:cNvPr id="23562" name="Text Box 7"/>
            <p:cNvSpPr txBox="1">
              <a:spLocks noChangeArrowheads="1"/>
            </p:cNvSpPr>
            <p:nvPr/>
          </p:nvSpPr>
          <p:spPr bwMode="auto">
            <a:xfrm>
              <a:off x="5080" y="2588"/>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3563" name="Text Box 8"/>
            <p:cNvSpPr txBox="1">
              <a:spLocks noChangeArrowheads="1"/>
            </p:cNvSpPr>
            <p:nvPr/>
          </p:nvSpPr>
          <p:spPr bwMode="auto">
            <a:xfrm>
              <a:off x="5080" y="2971"/>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1</a:t>
              </a:r>
            </a:p>
          </p:txBody>
        </p:sp>
        <p:cxnSp>
          <p:nvCxnSpPr>
            <p:cNvPr id="23564" name="AutoShape 9"/>
            <p:cNvCxnSpPr>
              <a:cxnSpLocks noChangeShapeType="1"/>
              <a:stCxn id="23561" idx="2"/>
              <a:endCxn id="23562" idx="0"/>
            </p:cNvCxnSpPr>
            <p:nvPr/>
          </p:nvCxnSpPr>
          <p:spPr bwMode="auto">
            <a:xfrm>
              <a:off x="5248" y="2458"/>
              <a:ext cx="1"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5" name="AutoShape 10"/>
            <p:cNvCxnSpPr>
              <a:cxnSpLocks noChangeShapeType="1"/>
              <a:stCxn id="23562" idx="2"/>
              <a:endCxn id="23563" idx="0"/>
            </p:cNvCxnSpPr>
            <p:nvPr/>
          </p:nvCxnSpPr>
          <p:spPr bwMode="auto">
            <a:xfrm>
              <a:off x="5249"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6" name="AutoShape 11"/>
            <p:cNvCxnSpPr>
              <a:cxnSpLocks noChangeShapeType="1"/>
              <a:stCxn id="23559" idx="2"/>
              <a:endCxn id="23561" idx="0"/>
            </p:cNvCxnSpPr>
            <p:nvPr/>
          </p:nvCxnSpPr>
          <p:spPr bwMode="auto">
            <a:xfrm>
              <a:off x="4935" y="2026"/>
              <a:ext cx="313"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AutoShape 12"/>
            <p:cNvCxnSpPr>
              <a:cxnSpLocks noChangeShapeType="1"/>
              <a:stCxn id="23559" idx="2"/>
              <a:endCxn id="23560" idx="0"/>
            </p:cNvCxnSpPr>
            <p:nvPr/>
          </p:nvCxnSpPr>
          <p:spPr bwMode="auto">
            <a:xfrm flipH="1">
              <a:off x="4659" y="2026"/>
              <a:ext cx="276"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8" name="Text Box 13"/>
            <p:cNvSpPr txBox="1">
              <a:spLocks noChangeArrowheads="1"/>
            </p:cNvSpPr>
            <p:nvPr/>
          </p:nvSpPr>
          <p:spPr bwMode="auto">
            <a:xfrm>
              <a:off x="4700" y="2588"/>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3569" name="Text Box 14"/>
            <p:cNvSpPr txBox="1">
              <a:spLocks noChangeArrowheads="1"/>
            </p:cNvSpPr>
            <p:nvPr/>
          </p:nvSpPr>
          <p:spPr bwMode="auto">
            <a:xfrm>
              <a:off x="4321" y="2588"/>
              <a:ext cx="328"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cxnSp>
          <p:nvCxnSpPr>
            <p:cNvPr id="23570" name="AutoShape 15"/>
            <p:cNvCxnSpPr>
              <a:cxnSpLocks noChangeShapeType="1"/>
              <a:stCxn id="23560" idx="2"/>
              <a:endCxn id="23569" idx="0"/>
            </p:cNvCxnSpPr>
            <p:nvPr/>
          </p:nvCxnSpPr>
          <p:spPr bwMode="auto">
            <a:xfrm flipH="1">
              <a:off x="4485" y="2458"/>
              <a:ext cx="174"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1" name="AutoShape 16"/>
            <p:cNvCxnSpPr>
              <a:cxnSpLocks noChangeShapeType="1"/>
              <a:stCxn id="23560" idx="2"/>
              <a:endCxn id="23568" idx="0"/>
            </p:cNvCxnSpPr>
            <p:nvPr/>
          </p:nvCxnSpPr>
          <p:spPr bwMode="auto">
            <a:xfrm>
              <a:off x="4659" y="2458"/>
              <a:ext cx="21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2" name="Text Box 17"/>
            <p:cNvSpPr txBox="1">
              <a:spLocks noChangeArrowheads="1"/>
            </p:cNvSpPr>
            <p:nvPr/>
          </p:nvSpPr>
          <p:spPr bwMode="auto">
            <a:xfrm>
              <a:off x="4316" y="2971"/>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 3</a:t>
              </a:r>
            </a:p>
          </p:txBody>
        </p:sp>
        <p:sp>
          <p:nvSpPr>
            <p:cNvPr id="23573" name="Text Box 18"/>
            <p:cNvSpPr txBox="1">
              <a:spLocks noChangeArrowheads="1"/>
            </p:cNvSpPr>
            <p:nvPr/>
          </p:nvSpPr>
          <p:spPr bwMode="auto">
            <a:xfrm>
              <a:off x="4556" y="3356"/>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3574" name="Text Box 19"/>
            <p:cNvSpPr txBox="1">
              <a:spLocks noChangeArrowheads="1"/>
            </p:cNvSpPr>
            <p:nvPr/>
          </p:nvSpPr>
          <p:spPr bwMode="auto">
            <a:xfrm>
              <a:off x="4130" y="3356"/>
              <a:ext cx="373"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m:2</a:t>
              </a:r>
            </a:p>
          </p:txBody>
        </p:sp>
        <p:sp>
          <p:nvSpPr>
            <p:cNvPr id="23575" name="Text Box 20"/>
            <p:cNvSpPr txBox="1">
              <a:spLocks noChangeArrowheads="1"/>
            </p:cNvSpPr>
            <p:nvPr/>
          </p:nvSpPr>
          <p:spPr bwMode="auto">
            <a:xfrm>
              <a:off x="4148" y="3739"/>
              <a:ext cx="337"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2</a:t>
              </a:r>
            </a:p>
          </p:txBody>
        </p:sp>
        <p:cxnSp>
          <p:nvCxnSpPr>
            <p:cNvPr id="23576" name="AutoShape 21"/>
            <p:cNvCxnSpPr>
              <a:cxnSpLocks noChangeShapeType="1"/>
              <a:stCxn id="23569" idx="2"/>
              <a:endCxn id="23572" idx="0"/>
            </p:cNvCxnSpPr>
            <p:nvPr/>
          </p:nvCxnSpPr>
          <p:spPr bwMode="auto">
            <a:xfrm>
              <a:off x="4485"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7" name="AutoShape 22"/>
            <p:cNvCxnSpPr>
              <a:cxnSpLocks noChangeShapeType="1"/>
              <a:stCxn id="23572" idx="2"/>
              <a:endCxn id="23574" idx="0"/>
            </p:cNvCxnSpPr>
            <p:nvPr/>
          </p:nvCxnSpPr>
          <p:spPr bwMode="auto">
            <a:xfrm flipH="1">
              <a:off x="4317" y="3226"/>
              <a:ext cx="168"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8" name="AutoShape 23"/>
            <p:cNvCxnSpPr>
              <a:cxnSpLocks noChangeShapeType="1"/>
              <a:stCxn id="23572" idx="2"/>
              <a:endCxn id="23573" idx="0"/>
            </p:cNvCxnSpPr>
            <p:nvPr/>
          </p:nvCxnSpPr>
          <p:spPr bwMode="auto">
            <a:xfrm>
              <a:off x="4485" y="3226"/>
              <a:ext cx="24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9" name="AutoShape 24"/>
            <p:cNvCxnSpPr>
              <a:cxnSpLocks noChangeShapeType="1"/>
              <a:stCxn id="23574" idx="2"/>
              <a:endCxn id="23575" idx="0"/>
            </p:cNvCxnSpPr>
            <p:nvPr/>
          </p:nvCxnSpPr>
          <p:spPr bwMode="auto">
            <a:xfrm>
              <a:off x="4317"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0" name="Text Box 25"/>
            <p:cNvSpPr txBox="1">
              <a:spLocks noChangeArrowheads="1"/>
            </p:cNvSpPr>
            <p:nvPr/>
          </p:nvSpPr>
          <p:spPr bwMode="auto">
            <a:xfrm>
              <a:off x="4538" y="3739"/>
              <a:ext cx="373"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m:1</a:t>
              </a:r>
            </a:p>
          </p:txBody>
        </p:sp>
        <p:cxnSp>
          <p:nvCxnSpPr>
            <p:cNvPr id="23581" name="AutoShape 26"/>
            <p:cNvCxnSpPr>
              <a:cxnSpLocks noChangeShapeType="1"/>
              <a:stCxn id="23573" idx="2"/>
              <a:endCxn id="23580" idx="0"/>
            </p:cNvCxnSpPr>
            <p:nvPr/>
          </p:nvCxnSpPr>
          <p:spPr bwMode="auto">
            <a:xfrm>
              <a:off x="4725"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2" name="Text Box 27"/>
            <p:cNvSpPr txBox="1">
              <a:spLocks noChangeArrowheads="1"/>
            </p:cNvSpPr>
            <p:nvPr/>
          </p:nvSpPr>
          <p:spPr bwMode="auto">
            <a:xfrm>
              <a:off x="2496" y="1935"/>
              <a:ext cx="1602" cy="1627"/>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90000"/>
                </a:lnSpc>
                <a:spcBef>
                  <a:spcPct val="0"/>
                </a:spcBef>
                <a:buFontTx/>
                <a:buNone/>
              </a:pPr>
              <a:r>
                <a:rPr lang="en-US" altLang="zh-CN" sz="2000" b="1">
                  <a:latin typeface="Times New Roman" panose="02020603050405020304" pitchFamily="18" charset="0"/>
                  <a:ea typeface="宋体" panose="02010600030101010101" pitchFamily="2" charset="-122"/>
                </a:rPr>
                <a:t>页眉表</a:t>
              </a:r>
            </a:p>
            <a:p>
              <a:pPr>
                <a:lnSpc>
                  <a:spcPct val="90000"/>
                </a:lnSpc>
                <a:spcBef>
                  <a:spcPct val="0"/>
                </a:spcBef>
                <a:buFontTx/>
                <a:buNone/>
              </a:pPr>
              <a:endParaRPr lang="en-US" altLang="zh-CN" sz="2000" b="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b="1" i="1" u="sng">
                  <a:latin typeface="Times New Roman" panose="02020603050405020304" pitchFamily="18" charset="0"/>
                  <a:ea typeface="宋体" panose="02010600030101010101" pitchFamily="2" charset="-122"/>
                </a:rPr>
                <a:t>项目频率头</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f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c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a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b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第3米</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第3页</a:t>
              </a:r>
              <a:endParaRPr lang="en-US" altLang="zh-CN" sz="2000">
                <a:latin typeface="Times New Roman" panose="02020603050405020304" pitchFamily="18" charset="0"/>
                <a:ea typeface="宋体" panose="02010600030101010101" pitchFamily="2" charset="-122"/>
              </a:endParaRPr>
            </a:p>
          </p:txBody>
        </p:sp>
        <p:sp>
          <p:nvSpPr>
            <p:cNvPr id="23583" name="Freeform 28"/>
            <p:cNvSpPr>
              <a:spLocks/>
            </p:cNvSpPr>
            <p:nvPr/>
          </p:nvSpPr>
          <p:spPr bwMode="auto">
            <a:xfrm>
              <a:off x="3879" y="2341"/>
              <a:ext cx="672" cy="24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Freeform 29"/>
            <p:cNvSpPr>
              <a:spLocks/>
            </p:cNvSpPr>
            <p:nvPr/>
          </p:nvSpPr>
          <p:spPr bwMode="auto">
            <a:xfrm>
              <a:off x="3879" y="2725"/>
              <a:ext cx="432" cy="1"/>
            </a:xfrm>
            <a:custGeom>
              <a:avLst/>
              <a:gdLst>
                <a:gd name="T0" fmla="*/ 0 w 432"/>
                <a:gd name="T1" fmla="*/ 0 h 1"/>
                <a:gd name="T2" fmla="*/ 432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Freeform 30"/>
            <p:cNvSpPr>
              <a:spLocks/>
            </p:cNvSpPr>
            <p:nvPr/>
          </p:nvSpPr>
          <p:spPr bwMode="auto">
            <a:xfrm>
              <a:off x="4599" y="2341"/>
              <a:ext cx="480" cy="384"/>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Freeform 31"/>
            <p:cNvSpPr>
              <a:spLocks/>
            </p:cNvSpPr>
            <p:nvPr/>
          </p:nvSpPr>
          <p:spPr bwMode="auto">
            <a:xfrm>
              <a:off x="3879" y="2928"/>
              <a:ext cx="432" cy="192"/>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Freeform 32"/>
            <p:cNvSpPr>
              <a:spLocks/>
            </p:cNvSpPr>
            <p:nvPr/>
          </p:nvSpPr>
          <p:spPr bwMode="auto">
            <a:xfrm>
              <a:off x="3888" y="3072"/>
              <a:ext cx="720" cy="384"/>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Freeform 33"/>
            <p:cNvSpPr>
              <a:spLocks/>
            </p:cNvSpPr>
            <p:nvPr/>
          </p:nvSpPr>
          <p:spPr bwMode="auto">
            <a:xfrm>
              <a:off x="4848" y="2832"/>
              <a:ext cx="56" cy="672"/>
            </a:xfrm>
            <a:custGeom>
              <a:avLst/>
              <a:gdLst>
                <a:gd name="T0" fmla="*/ 0 w 56"/>
                <a:gd name="T1" fmla="*/ 672 h 672"/>
                <a:gd name="T2" fmla="*/ 48 w 56"/>
                <a:gd name="T3" fmla="*/ 432 h 672"/>
                <a:gd name="T4" fmla="*/ 48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9" name="Line 34"/>
            <p:cNvSpPr>
              <a:spLocks noChangeShapeType="1"/>
            </p:cNvSpPr>
            <p:nvPr/>
          </p:nvSpPr>
          <p:spPr bwMode="auto">
            <a:xfrm>
              <a:off x="4983" y="2725"/>
              <a:ext cx="96" cy="0"/>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Freeform 35"/>
            <p:cNvSpPr>
              <a:spLocks/>
            </p:cNvSpPr>
            <p:nvPr/>
          </p:nvSpPr>
          <p:spPr bwMode="auto">
            <a:xfrm>
              <a:off x="3888" y="3264"/>
              <a:ext cx="288" cy="24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Freeform 36"/>
            <p:cNvSpPr>
              <a:spLocks/>
            </p:cNvSpPr>
            <p:nvPr/>
          </p:nvSpPr>
          <p:spPr bwMode="auto">
            <a:xfrm>
              <a:off x="4464" y="3504"/>
              <a:ext cx="96" cy="384"/>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Freeform 37"/>
            <p:cNvSpPr>
              <a:spLocks/>
            </p:cNvSpPr>
            <p:nvPr/>
          </p:nvSpPr>
          <p:spPr bwMode="auto">
            <a:xfrm>
              <a:off x="3888" y="3456"/>
              <a:ext cx="288" cy="432"/>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Freeform 38"/>
            <p:cNvSpPr>
              <a:spLocks/>
            </p:cNvSpPr>
            <p:nvPr/>
          </p:nvSpPr>
          <p:spPr bwMode="auto">
            <a:xfrm>
              <a:off x="4464" y="3216"/>
              <a:ext cx="768" cy="67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6" name="Text Box 39"/>
          <p:cNvSpPr txBox="1">
            <a:spLocks noChangeArrowheads="1"/>
          </p:cNvSpPr>
          <p:nvPr/>
        </p:nvSpPr>
        <p:spPr bwMode="auto">
          <a:xfrm>
            <a:off x="6705600" y="1976438"/>
            <a:ext cx="2097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60000"/>
              </a:lnSpc>
              <a:spcBef>
                <a:spcPct val="50000"/>
              </a:spcBef>
              <a:buFontTx/>
              <a:buNone/>
            </a:pPr>
            <a:r>
              <a:rPr lang="en-US" altLang="zh-CN" sz="2000" b="1" i="1">
                <a:latin typeface="Times New Roman" panose="02020603050405020304" pitchFamily="18" charset="0"/>
                <a:ea typeface="宋体" panose="02010600030101010101" pitchFamily="2" charset="-122"/>
              </a:rPr>
              <a:t>最小支持 = 0。5</a:t>
            </a:r>
            <a:endParaRPr lang="en-US" altLang="zh-CN" b="1" u="sng">
              <a:latin typeface="Times New Roman" panose="02020603050405020304" pitchFamily="18" charset="0"/>
              <a:ea typeface="宋体" panose="02010600030101010101" pitchFamily="2" charset="-122"/>
            </a:endParaRPr>
          </a:p>
        </p:txBody>
      </p:sp>
      <p:sp>
        <p:nvSpPr>
          <p:cNvPr id="23557" name="Rectangle 40"/>
          <p:cNvSpPr>
            <a:spLocks noChangeArrowheads="1"/>
          </p:cNvSpPr>
          <p:nvPr/>
        </p:nvSpPr>
        <p:spPr bwMode="auto">
          <a:xfrm>
            <a:off x="990600" y="1519238"/>
            <a:ext cx="57277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40000"/>
              </a:lnSpc>
              <a:spcBef>
                <a:spcPct val="50000"/>
              </a:spcBef>
              <a:buFontTx/>
              <a:buNone/>
            </a:pPr>
            <a:r>
              <a:rPr lang="en-US" altLang="zh-CN" sz="2000" b="1" i="1" u="sng">
                <a:latin typeface="Times New Roman" panose="02020603050405020304" pitchFamily="18" charset="0"/>
                <a:ea typeface="宋体" panose="02010600030101010101" pitchFamily="2" charset="-122"/>
              </a:rPr>
              <a:t>购买 (订购) 经常购买的物品</a:t>
            </a:r>
          </a:p>
          <a:p>
            <a:pPr>
              <a:lnSpc>
                <a:spcPct val="40000"/>
              </a:lnSpc>
              <a:spcBef>
                <a:spcPct val="50000"/>
              </a:spcBef>
              <a:buFontTx/>
              <a:buNone/>
            </a:pPr>
            <a:r>
              <a:rPr lang="en-US" altLang="zh-CN" sz="2000" b="1">
                <a:latin typeface="Times New Roman" panose="02020603050405020304" pitchFamily="18" charset="0"/>
                <a:ea typeface="宋体" panose="02010600030101010101" pitchFamily="2" charset="-122"/>
              </a:rPr>
              <a:t>100 {</a:t>
            </a:r>
            <a:r>
              <a:rPr lang="en-US" altLang="zh-CN" sz="2000" b="1" i="1">
                <a:latin typeface="Times New Roman" panose="02020603050405020304" pitchFamily="18" charset="0"/>
                <a:ea typeface="宋体" panose="02010600030101010101" pitchFamily="2" charset="-122"/>
              </a:rPr>
              <a:t>f, a, c, d, g, i, m, p</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f, c, a, m, p</a:t>
            </a:r>
            <a:r>
              <a:rPr lang="en-US" altLang="zh-CN" sz="2000" b="1">
                <a:latin typeface="Times New Roman" panose="02020603050405020304" pitchFamily="18" charset="0"/>
                <a:ea typeface="宋体" panose="02010600030101010101" pitchFamily="2" charset="-122"/>
              </a:rPr>
              <a:t>}</a:t>
            </a:r>
          </a:p>
          <a:p>
            <a:pPr>
              <a:lnSpc>
                <a:spcPct val="40000"/>
              </a:lnSpc>
              <a:spcBef>
                <a:spcPct val="50000"/>
              </a:spcBef>
              <a:buFontTx/>
              <a:buNone/>
            </a:pPr>
            <a:r>
              <a:rPr lang="en-US" altLang="zh-CN" sz="2000" b="1">
                <a:latin typeface="Times New Roman" panose="02020603050405020304" pitchFamily="18" charset="0"/>
                <a:ea typeface="宋体" panose="02010600030101010101" pitchFamily="2" charset="-122"/>
              </a:rPr>
              <a:t>200 {</a:t>
            </a:r>
            <a:r>
              <a:rPr lang="en-US" altLang="zh-CN" sz="2000" b="1" i="1">
                <a:latin typeface="Times New Roman" panose="02020603050405020304" pitchFamily="18" charset="0"/>
                <a:ea typeface="宋体" panose="02010600030101010101" pitchFamily="2" charset="-122"/>
              </a:rPr>
              <a:t>a, b, c, f, l, m, o</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f, c, a, b, m</a:t>
            </a:r>
            <a:r>
              <a:rPr lang="en-US" altLang="zh-CN" sz="2000" b="1">
                <a:latin typeface="Times New Roman" panose="02020603050405020304" pitchFamily="18" charset="0"/>
                <a:ea typeface="宋体" panose="02010600030101010101" pitchFamily="2" charset="-122"/>
              </a:rPr>
              <a:t>}</a:t>
            </a:r>
          </a:p>
          <a:p>
            <a:pPr>
              <a:lnSpc>
                <a:spcPct val="40000"/>
              </a:lnSpc>
              <a:spcBef>
                <a:spcPct val="50000"/>
              </a:spcBef>
              <a:buFontTx/>
              <a:buNone/>
            </a:pPr>
            <a:r>
              <a:rPr lang="en-US" altLang="zh-CN" sz="2000" b="1">
                <a:latin typeface="Times New Roman" panose="02020603050405020304" pitchFamily="18" charset="0"/>
                <a:ea typeface="宋体" panose="02010600030101010101" pitchFamily="2" charset="-122"/>
              </a:rPr>
              <a:t>300元</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b, f, h, j, o</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f, b</a:t>
            </a:r>
            <a:r>
              <a:rPr lang="en-US" altLang="zh-CN" sz="2000" b="1">
                <a:latin typeface="Times New Roman" panose="02020603050405020304" pitchFamily="18" charset="0"/>
                <a:ea typeface="宋体" panose="02010600030101010101" pitchFamily="2" charset="-122"/>
              </a:rPr>
              <a:t>}</a:t>
            </a:r>
          </a:p>
          <a:p>
            <a:pPr>
              <a:lnSpc>
                <a:spcPct val="40000"/>
              </a:lnSpc>
              <a:spcBef>
                <a:spcPct val="50000"/>
              </a:spcBef>
              <a:buFontTx/>
              <a:buNone/>
            </a:pPr>
            <a:r>
              <a:rPr lang="en-US" altLang="zh-CN" sz="2000" b="1">
                <a:latin typeface="Times New Roman" panose="02020603050405020304" pitchFamily="18" charset="0"/>
                <a:ea typeface="宋体" panose="02010600030101010101" pitchFamily="2" charset="-122"/>
              </a:rPr>
              <a:t>400人</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b, c, k, s, p</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c, b, p</a:t>
            </a:r>
            <a:r>
              <a:rPr lang="en-US" altLang="zh-CN" sz="2000" b="1">
                <a:latin typeface="Times New Roman" panose="02020603050405020304" pitchFamily="18" charset="0"/>
                <a:ea typeface="宋体" panose="02010600030101010101" pitchFamily="2" charset="-122"/>
              </a:rPr>
              <a:t>}</a:t>
            </a:r>
          </a:p>
          <a:p>
            <a:pPr>
              <a:lnSpc>
                <a:spcPct val="40000"/>
              </a:lnSpc>
              <a:spcBef>
                <a:spcPct val="50000"/>
              </a:spcBef>
              <a:buFontTx/>
              <a:buNone/>
            </a:pPr>
            <a:r>
              <a:rPr lang="en-US" altLang="zh-CN" sz="2000" b="1">
                <a:latin typeface="Times New Roman" panose="02020603050405020304" pitchFamily="18" charset="0"/>
                <a:ea typeface="宋体" panose="02010600030101010101" pitchFamily="2" charset="-122"/>
              </a:rPr>
              <a:t>500元</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a, f, c, e, l, p, m, n</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f, c, a, m, p</a:t>
            </a:r>
            <a:r>
              <a:rPr lang="en-US" altLang="zh-CN" sz="2000" b="1">
                <a:latin typeface="Times New Roman" panose="02020603050405020304" pitchFamily="18" charset="0"/>
                <a:ea typeface="宋体" panose="02010600030101010101" pitchFamily="2" charset="-122"/>
              </a:rPr>
              <a:t>}</a:t>
            </a:r>
          </a:p>
        </p:txBody>
      </p:sp>
      <p:sp>
        <p:nvSpPr>
          <p:cNvPr id="23558" name="Text Box 41"/>
          <p:cNvSpPr txBox="1">
            <a:spLocks noChangeArrowheads="1"/>
          </p:cNvSpPr>
          <p:nvPr/>
        </p:nvSpPr>
        <p:spPr bwMode="auto">
          <a:xfrm>
            <a:off x="304800" y="3195638"/>
            <a:ext cx="38100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a:latin typeface="Tahoma" panose="020B0604030504040204" pitchFamily="34" charset="0"/>
                <a:ea typeface="宋体" panose="02010600030101010101" pitchFamily="2" charset="-122"/>
              </a:rPr>
              <a:t>步骤：</a:t>
            </a:r>
          </a:p>
          <a:p>
            <a:pPr>
              <a:spcBef>
                <a:spcPct val="50000"/>
              </a:spcBef>
              <a:buFontTx/>
              <a:buAutoNum type="arabicPeriod"/>
            </a:pPr>
            <a:r>
              <a:rPr lang="en-US" altLang="zh-CN" sz="2000">
                <a:latin typeface="Tahoma" panose="020B0604030504040204" pitchFamily="34" charset="0"/>
                <a:ea typeface="宋体" panose="02010600030101010101" pitchFamily="2" charset="-122"/>
              </a:rPr>
              <a:t>扫描数据库一次, 查找频繁的1项设置 (单个项目模式)</a:t>
            </a:r>
          </a:p>
          <a:p>
            <a:pPr>
              <a:spcBef>
                <a:spcPct val="50000"/>
              </a:spcBef>
              <a:buFontTx/>
              <a:buAutoNum type="arabicPeriod"/>
            </a:pPr>
            <a:r>
              <a:rPr lang="en-US" altLang="zh-CN" sz="2000">
                <a:latin typeface="Tahoma" panose="020B0604030504040204" pitchFamily="34" charset="0"/>
                <a:ea typeface="宋体" panose="02010600030101010101" pitchFamily="2" charset="-122"/>
              </a:rPr>
              <a:t>按频率降序订购频繁的项目</a:t>
            </a:r>
          </a:p>
          <a:p>
            <a:pPr>
              <a:spcBef>
                <a:spcPct val="50000"/>
              </a:spcBef>
              <a:buFontTx/>
              <a:buAutoNum type="arabicPeriod"/>
            </a:pPr>
            <a:r>
              <a:rPr lang="en-US" altLang="zh-CN" sz="2000">
                <a:latin typeface="Tahoma" panose="020B0604030504040204" pitchFamily="34" charset="0"/>
                <a:ea typeface="宋体" panose="02010600030101010101" pitchFamily="2" charset="-122"/>
              </a:rPr>
              <a:t>再次扫描数据库, 构建 fp 树</a:t>
            </a:r>
          </a:p>
        </p:txBody>
      </p:sp>
    </p:spTree>
  </p:cSld>
  <p:clrMapOvr>
    <a:masterClrMapping/>
  </p:clrMapOvr>
  <p:transition advClick="0">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0975" y="180975"/>
            <a:ext cx="8963025"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5123" name="Rectangle 3"/>
          <p:cNvSpPr>
            <a:spLocks noGrp="1" noChangeArrowheads="1"/>
          </p:cNvSpPr>
          <p:nvPr>
            <p:ph type="body" idx="1"/>
          </p:nvPr>
        </p:nvSpPr>
        <p:spPr>
          <a:xfrm>
            <a:off x="477838" y="1493838"/>
            <a:ext cx="8485187" cy="4826000"/>
          </a:xfrm>
          <a:noFill/>
        </p:spPr>
        <p:txBody>
          <a:bodyPr lIns="92075" tIns="46038" rIns="92075" bIns="46038"/>
          <a:lstStyle/>
          <a:p>
            <a:pPr eaLnBrk="1" hangingPunct="1">
              <a:lnSpc>
                <a:spcPct val="130000"/>
              </a:lnSpc>
            </a:pPr>
            <a:r>
              <a:rPr lang="en-US" altLang="zh-CN" smtClean="0">
                <a:solidFill>
                  <a:schemeClr val="hlink"/>
                </a:solidFill>
                <a:ea typeface="宋体" panose="02010600030101010101" pitchFamily="2" charset="-122"/>
              </a:rPr>
              <a:t>关联规则挖掘</a:t>
            </a:r>
          </a:p>
          <a:p>
            <a:pPr eaLnBrk="1" hangingPunct="1">
              <a:lnSpc>
                <a:spcPct val="130000"/>
              </a:lnSpc>
            </a:pPr>
            <a:r>
              <a:rPr lang="en-US" altLang="zh-CN" smtClean="0">
                <a:ea typeface="宋体" panose="02010600030101010101" pitchFamily="2" charset="-122"/>
              </a:rPr>
              <a:t>从事务数据库中挖掘一维布尔关联规则</a:t>
            </a:r>
          </a:p>
          <a:p>
            <a:pPr eaLnBrk="1" hangingPunct="1">
              <a:lnSpc>
                <a:spcPct val="130000"/>
              </a:lnSpc>
            </a:pPr>
            <a:r>
              <a:rPr lang="en-US" altLang="zh-CN" smtClean="0">
                <a:ea typeface="宋体" panose="02010600030101010101" pitchFamily="2" charset="-122"/>
              </a:rPr>
              <a:t>从事务数据库中挖掘多级关联规则</a:t>
            </a:r>
          </a:p>
          <a:p>
            <a:pPr eaLnBrk="1" hangingPunct="1">
              <a:lnSpc>
                <a:spcPct val="130000"/>
              </a:lnSpc>
            </a:pPr>
            <a:r>
              <a:rPr lang="en-US" altLang="zh-CN" smtClean="0">
                <a:ea typeface="宋体" panose="02010600030101010101" pitchFamily="2" charset="-122"/>
              </a:rPr>
              <a:t>从事务数据库和数据仓库中挖掘多维关联规则</a:t>
            </a:r>
          </a:p>
          <a:p>
            <a:pPr eaLnBrk="1" hangingPunct="1">
              <a:lnSpc>
                <a:spcPct val="130000"/>
              </a:lnSpc>
            </a:pPr>
            <a:r>
              <a:rPr lang="en-US" altLang="zh-CN" smtClean="0">
                <a:ea typeface="宋体" panose="02010600030101010101" pitchFamily="2" charset="-122"/>
              </a:rPr>
              <a:t>从关联挖掘到相关分析</a:t>
            </a:r>
          </a:p>
          <a:p>
            <a:pPr eaLnBrk="1" hangingPunct="1">
              <a:lnSpc>
                <a:spcPct val="130000"/>
              </a:lnSpc>
            </a:pPr>
            <a:r>
              <a:rPr lang="en-US" altLang="zh-CN" smtClean="0">
                <a:ea typeface="宋体" panose="02010600030101010101" pitchFamily="2" charset="-122"/>
              </a:rPr>
              <a:t>总结</a:t>
            </a:r>
          </a:p>
        </p:txBody>
      </p:sp>
    </p:spTree>
  </p:cSld>
  <p:clrMapOvr>
    <a:masterClrMapping/>
  </p:clrMapOvr>
  <p:transition advClick="0">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2413" y="127000"/>
            <a:ext cx="7496175" cy="830263"/>
          </a:xfrm>
        </p:spPr>
        <p:txBody>
          <a:bodyPr/>
          <a:lstStyle/>
          <a:p>
            <a:pPr eaLnBrk="1" hangingPunct="1"/>
            <a:r>
              <a:rPr lang="en-US" altLang="zh-CN" sz="2800" smtClean="0">
                <a:ea typeface="宋体" panose="02010600030101010101" pitchFamily="2" charset="-122"/>
              </a:rPr>
              <a:t>fp 树结构的优点</a:t>
            </a:r>
          </a:p>
        </p:txBody>
      </p:sp>
      <p:sp>
        <p:nvSpPr>
          <p:cNvPr id="24579" name="Rectangle 3"/>
          <p:cNvSpPr>
            <a:spLocks noGrp="1" noChangeArrowheads="1"/>
          </p:cNvSpPr>
          <p:nvPr>
            <p:ph type="body" idx="1"/>
          </p:nvPr>
        </p:nvSpPr>
        <p:spPr>
          <a:xfrm>
            <a:off x="533400" y="1468438"/>
            <a:ext cx="8610600" cy="4127500"/>
          </a:xfrm>
          <a:noFill/>
        </p:spPr>
        <p:txBody>
          <a:bodyPr/>
          <a:lstStyle/>
          <a:p>
            <a:pPr eaLnBrk="1" hangingPunct="1">
              <a:lnSpc>
                <a:spcPct val="140000"/>
              </a:lnSpc>
            </a:pPr>
            <a:r>
              <a:rPr lang="en-US" altLang="zh-CN" smtClean="0">
                <a:ea typeface="宋体" panose="02010600030101010101" pitchFamily="2" charset="-122"/>
              </a:rPr>
              <a:t>完整性：</a:t>
            </a:r>
          </a:p>
          <a:p>
            <a:pPr lvl="1" eaLnBrk="1" hangingPunct="1">
              <a:lnSpc>
                <a:spcPct val="140000"/>
              </a:lnSpc>
            </a:pPr>
            <a:r>
              <a:rPr lang="en-US" altLang="zh-CN" smtClean="0">
                <a:ea typeface="宋体" panose="02010600030101010101" pitchFamily="2" charset="-122"/>
              </a:rPr>
              <a:t>永远不会打破任何交易的长期模式</a:t>
            </a:r>
          </a:p>
          <a:p>
            <a:pPr lvl="1" eaLnBrk="1" hangingPunct="1">
              <a:lnSpc>
                <a:spcPct val="140000"/>
              </a:lnSpc>
            </a:pPr>
            <a:r>
              <a:rPr lang="en-US" altLang="zh-CN" smtClean="0">
                <a:ea typeface="宋体" panose="02010600030101010101" pitchFamily="2" charset="-122"/>
              </a:rPr>
              <a:t>保留完整的信息, 以便频繁地进行模式挖掘</a:t>
            </a:r>
          </a:p>
          <a:p>
            <a:pPr eaLnBrk="1" hangingPunct="1">
              <a:lnSpc>
                <a:spcPct val="140000"/>
              </a:lnSpc>
            </a:pPr>
            <a:r>
              <a:rPr lang="en-US" altLang="zh-CN" smtClean="0">
                <a:ea typeface="宋体" panose="02010600030101010101" pitchFamily="2" charset="-122"/>
              </a:rPr>
              <a:t>其他优势:</a:t>
            </a:r>
          </a:p>
          <a:p>
            <a:pPr lvl="1" eaLnBrk="1" hangingPunct="1">
              <a:lnSpc>
                <a:spcPct val="140000"/>
              </a:lnSpc>
            </a:pPr>
            <a:r>
              <a:rPr lang="en-US" altLang="zh-CN" smtClean="0">
                <a:ea typeface="宋体" panose="02010600030101010101" pitchFamily="2" charset="-122"/>
              </a:rPr>
              <a:t>减少不相关的信息</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不常见的项目消失了</a:t>
            </a:r>
          </a:p>
          <a:p>
            <a:pPr lvl="1" eaLnBrk="1" hangingPunct="1">
              <a:lnSpc>
                <a:spcPct val="140000"/>
              </a:lnSpc>
            </a:pPr>
            <a:r>
              <a:rPr lang="en-US" altLang="zh-CN" smtClean="0">
                <a:ea typeface="宋体" panose="02010600030101010101" pitchFamily="2" charset="-122"/>
              </a:rPr>
              <a:t>永远不会大于原始数据库 (如果不计数节点链接和计数)</a:t>
            </a:r>
          </a:p>
          <a:p>
            <a:pPr lvl="1" eaLnBrk="1" hangingPunct="1">
              <a:lnSpc>
                <a:spcPct val="140000"/>
              </a:lnSpc>
            </a:pPr>
            <a:r>
              <a:rPr lang="en-US" altLang="zh-CN" smtClean="0">
                <a:ea typeface="宋体" panose="02010600030101010101" pitchFamily="2" charset="-122"/>
              </a:rPr>
              <a:t>比阿普雷利快得多</a:t>
            </a:r>
          </a:p>
        </p:txBody>
      </p:sp>
    </p:spTree>
  </p:cSld>
  <p:clrMapOvr>
    <a:masterClrMapping/>
  </p:clrMapOvr>
  <p:transition advClick="0">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6388" y="215900"/>
            <a:ext cx="8351837" cy="762000"/>
          </a:xfrm>
        </p:spPr>
        <p:txBody>
          <a:bodyPr/>
          <a:lstStyle/>
          <a:p>
            <a:pPr eaLnBrk="1" hangingPunct="1"/>
            <a:r>
              <a:rPr lang="en-US" altLang="zh-CN" sz="2800" smtClean="0">
                <a:ea typeface="宋体" panose="02010600030101010101" pitchFamily="2" charset="-122"/>
              </a:rPr>
              <a:t>使用 fp 树挖掘频繁模式</a:t>
            </a:r>
            <a:endParaRPr lang="en-US" altLang="zh-CN" sz="2400" u="sng" smtClean="0">
              <a:solidFill>
                <a:srgbClr val="5FA180"/>
              </a:solidFill>
              <a:ea typeface="宋体" panose="02010600030101010101" pitchFamily="2" charset="-122"/>
            </a:endParaRPr>
          </a:p>
        </p:txBody>
      </p:sp>
      <p:sp>
        <p:nvSpPr>
          <p:cNvPr id="25603" name="Rectangle 3"/>
          <p:cNvSpPr>
            <a:spLocks noGrp="1" noChangeArrowheads="1"/>
          </p:cNvSpPr>
          <p:nvPr>
            <p:ph type="body" idx="1"/>
          </p:nvPr>
        </p:nvSpPr>
        <p:spPr>
          <a:xfrm>
            <a:off x="533400" y="1501775"/>
            <a:ext cx="8369300" cy="4924425"/>
          </a:xfrm>
        </p:spPr>
        <p:txBody>
          <a:bodyPr/>
          <a:lstStyle/>
          <a:p>
            <a:pPr eaLnBrk="1" hangingPunct="1">
              <a:lnSpc>
                <a:spcPct val="120000"/>
              </a:lnSpc>
            </a:pPr>
            <a:r>
              <a:rPr lang="en-US" altLang="zh-CN" smtClean="0">
                <a:ea typeface="宋体" panose="02010600030101010101" pitchFamily="2" charset="-122"/>
              </a:rPr>
              <a:t>总的想法 (分而治之)</a:t>
            </a:r>
          </a:p>
          <a:p>
            <a:pPr lvl="1" eaLnBrk="1" hangingPunct="1">
              <a:lnSpc>
                <a:spcPct val="120000"/>
              </a:lnSpc>
            </a:pPr>
            <a:r>
              <a:rPr lang="en-US" altLang="zh-CN" smtClean="0">
                <a:ea typeface="宋体" panose="02010600030101010101" pitchFamily="2" charset="-122"/>
              </a:rPr>
              <a:t>使用 fp 树递归增长频繁模式路径</a:t>
            </a:r>
          </a:p>
          <a:p>
            <a:pPr eaLnBrk="1" hangingPunct="1">
              <a:lnSpc>
                <a:spcPct val="120000"/>
              </a:lnSpc>
            </a:pPr>
            <a:r>
              <a:rPr lang="en-US" altLang="zh-CN" smtClean="0">
                <a:ea typeface="宋体" panose="02010600030101010101" pitchFamily="2" charset="-122"/>
              </a:rPr>
              <a:t>方法</a:t>
            </a:r>
          </a:p>
          <a:p>
            <a:pPr lvl="1" eaLnBrk="1" hangingPunct="1">
              <a:lnSpc>
                <a:spcPct val="120000"/>
              </a:lnSpc>
            </a:pPr>
            <a:r>
              <a:rPr lang="en-US" altLang="zh-CN" smtClean="0">
                <a:ea typeface="宋体" panose="02010600030101010101" pitchFamily="2" charset="-122"/>
              </a:rPr>
              <a:t>对于每个项目, 构造其</a:t>
            </a:r>
            <a:r>
              <a:rPr lang="en-US" altLang="zh-CN" smtClean="0">
                <a:solidFill>
                  <a:schemeClr val="hlink"/>
                </a:solidFill>
                <a:ea typeface="宋体" panose="02010600030101010101" pitchFamily="2" charset="-122"/>
              </a:rPr>
              <a:t>条件模式基</a:t>
            </a:r>
            <a:r>
              <a:rPr lang="en-US" altLang="zh-CN" smtClean="0">
                <a:ea typeface="宋体" panose="02010600030101010101" pitchFamily="2" charset="-122"/>
              </a:rPr>
              <a:t>, 然后它的</a:t>
            </a:r>
            <a:r>
              <a:rPr lang="en-US" altLang="zh-CN" smtClean="0">
                <a:solidFill>
                  <a:schemeClr val="hlink"/>
                </a:solidFill>
                <a:ea typeface="宋体" panose="02010600030101010101" pitchFamily="2" charset="-122"/>
              </a:rPr>
              <a:t>条件 fp 树</a:t>
            </a:r>
          </a:p>
          <a:p>
            <a:pPr lvl="1" eaLnBrk="1" hangingPunct="1">
              <a:lnSpc>
                <a:spcPct val="120000"/>
              </a:lnSpc>
            </a:pPr>
            <a:r>
              <a:rPr lang="en-US" altLang="zh-CN" smtClean="0">
                <a:ea typeface="宋体" panose="02010600030101010101" pitchFamily="2" charset="-122"/>
              </a:rPr>
              <a:t>在每个新创建的条件 fp 树上重复此过程</a:t>
            </a:r>
          </a:p>
          <a:p>
            <a:pPr lvl="1" eaLnBrk="1" hangingPunct="1">
              <a:lnSpc>
                <a:spcPct val="120000"/>
              </a:lnSpc>
            </a:pPr>
            <a:r>
              <a:rPr lang="en-US" altLang="zh-CN" smtClean="0">
                <a:ea typeface="宋体" panose="02010600030101010101" pitchFamily="2" charset="-122"/>
              </a:rPr>
              <a:t>直到生成的 fp 树</a:t>
            </a:r>
            <a:r>
              <a:rPr lang="en-US" altLang="zh-CN" smtClean="0">
                <a:solidFill>
                  <a:schemeClr val="hlink"/>
                </a:solidFill>
                <a:ea typeface="宋体" panose="02010600030101010101" pitchFamily="2" charset="-122"/>
              </a:rPr>
              <a:t>空</a:t>
            </a:r>
            <a:r>
              <a:rPr lang="en-US" altLang="zh-CN" smtClean="0">
                <a:ea typeface="宋体" panose="02010600030101010101" pitchFamily="2" charset="-122"/>
              </a:rPr>
              <a:t>, 或它包含</a:t>
            </a:r>
            <a:r>
              <a:rPr lang="en-US" altLang="zh-CN" smtClean="0">
                <a:solidFill>
                  <a:schemeClr val="hlink"/>
                </a:solidFill>
                <a:ea typeface="宋体" panose="02010600030101010101" pitchFamily="2" charset="-122"/>
              </a:rPr>
              <a:t>只有一条路径</a:t>
            </a:r>
            <a:r>
              <a:rPr lang="en-US" altLang="zh-CN" smtClean="0">
                <a:ea typeface="宋体" panose="02010600030101010101" pitchFamily="2" charset="-122"/>
              </a:rPr>
              <a:t>(单个路径将生成其子路径的所有组合, 每个子路径都是一个频繁的模式)</a:t>
            </a:r>
          </a:p>
        </p:txBody>
      </p:sp>
    </p:spTree>
  </p:cSld>
  <p:clrMapOvr>
    <a:masterClrMapping/>
  </p:clrMapOvr>
  <p:transition advClick="0">
    <p:zoom/>
  </p:transition>
</p:sld>
</file>

<file path=ppt/slides/slide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5425" y="0"/>
            <a:ext cx="8613775" cy="1066800"/>
          </a:xfrm>
        </p:spPr>
        <p:txBody>
          <a:bodyPr/>
          <a:lstStyle/>
          <a:p>
            <a:pPr eaLnBrk="1" hangingPunct="1">
              <a:lnSpc>
                <a:spcPct val="90000"/>
              </a:lnSpc>
            </a:pPr>
            <a:r>
              <a:rPr lang="en-US" altLang="zh-CN" sz="2800" smtClean="0">
                <a:ea typeface="宋体" panose="02010600030101010101" pitchFamily="2" charset="-122"/>
              </a:rPr>
              <a:t>步骤 1: 从 fp 树到条件模式基础</a:t>
            </a:r>
          </a:p>
        </p:txBody>
      </p:sp>
      <p:sp>
        <p:nvSpPr>
          <p:cNvPr id="26627" name="Rectangle 3"/>
          <p:cNvSpPr>
            <a:spLocks noGrp="1" noChangeArrowheads="1"/>
          </p:cNvSpPr>
          <p:nvPr>
            <p:ph type="body" idx="1"/>
          </p:nvPr>
        </p:nvSpPr>
        <p:spPr>
          <a:xfrm>
            <a:off x="796925" y="1514475"/>
            <a:ext cx="7899400" cy="1447800"/>
          </a:xfrm>
        </p:spPr>
        <p:txBody>
          <a:bodyPr/>
          <a:lstStyle/>
          <a:p>
            <a:pPr eaLnBrk="1" hangingPunct="1"/>
            <a:r>
              <a:rPr lang="en-US" altLang="zh-CN" sz="1800" smtClean="0">
                <a:ea typeface="宋体" panose="02010600030101010101" pitchFamily="2" charset="-122"/>
              </a:rPr>
              <a:t>从 fp 树中的频繁标头表开始</a:t>
            </a:r>
          </a:p>
          <a:p>
            <a:pPr eaLnBrk="1" hangingPunct="1"/>
            <a:r>
              <a:rPr lang="en-US" altLang="zh-CN" sz="1800" smtClean="0">
                <a:ea typeface="宋体" panose="02010600030101010101" pitchFamily="2" charset="-122"/>
              </a:rPr>
              <a:t>通过跟踪每个频繁项的链接遍历 fp 树</a:t>
            </a:r>
          </a:p>
          <a:p>
            <a:pPr eaLnBrk="1" hangingPunct="1"/>
            <a:r>
              <a:rPr lang="en-US" altLang="zh-CN" sz="1800" smtClean="0">
                <a:ea typeface="宋体" panose="02010600030101010101" pitchFamily="2" charset="-122"/>
              </a:rPr>
              <a:t>累积该项的所有转换前缀路径, 以形成条件模式库</a:t>
            </a:r>
          </a:p>
        </p:txBody>
      </p:sp>
      <p:sp>
        <p:nvSpPr>
          <p:cNvPr id="26628" name="Rectangle 4"/>
          <p:cNvSpPr>
            <a:spLocks noChangeArrowheads="1"/>
          </p:cNvSpPr>
          <p:nvPr/>
        </p:nvSpPr>
        <p:spPr bwMode="auto">
          <a:xfrm>
            <a:off x="5461000" y="3667125"/>
            <a:ext cx="33274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i="1">
                <a:latin typeface="Times New Roman" panose="02020603050405020304" pitchFamily="18" charset="0"/>
                <a:ea typeface="宋体" panose="02010600030101010101" pitchFamily="2" charset="-122"/>
              </a:rPr>
              <a:t>条件</a:t>
            </a:r>
            <a:r>
              <a:rPr lang="en-US" altLang="zh-CN" sz="2000" b="1">
                <a:latin typeface="Times New Roman" panose="02020603050405020304" pitchFamily="18" charset="0"/>
                <a:ea typeface="宋体" panose="02010600030101010101" pitchFamily="2" charset="-122"/>
              </a:rPr>
              <a:t>模式基础</a:t>
            </a:r>
          </a:p>
          <a:p>
            <a:pPr>
              <a:lnSpc>
                <a:spcPct val="80000"/>
              </a:lnSpc>
              <a:spcBef>
                <a:spcPct val="50000"/>
              </a:spcBef>
              <a:buFontTx/>
              <a:buNone/>
            </a:pPr>
            <a:r>
              <a:rPr lang="en-US" altLang="zh-CN" sz="2000" b="1" i="1" u="sng">
                <a:latin typeface="Times New Roman" panose="02020603050405020304" pitchFamily="18" charset="0"/>
                <a:ea typeface="宋体" panose="02010600030101010101" pitchFamily="2" charset="-122"/>
              </a:rPr>
              <a:t>项 cond. 模式基础</a:t>
            </a: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c f:3</a:t>
            </a: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a fc:3</a:t>
            </a: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b fca:1, f:1, c:1</a:t>
            </a: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m fca:2, fca:2</a:t>
            </a: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p fcam:2, cb:1</a:t>
            </a:r>
          </a:p>
        </p:txBody>
      </p:sp>
      <p:grpSp>
        <p:nvGrpSpPr>
          <p:cNvPr id="26629" name="Group 5"/>
          <p:cNvGrpSpPr>
            <a:grpSpLocks/>
          </p:cNvGrpSpPr>
          <p:nvPr/>
        </p:nvGrpSpPr>
        <p:grpSpPr bwMode="auto">
          <a:xfrm>
            <a:off x="381000" y="3276600"/>
            <a:ext cx="4592638" cy="3238500"/>
            <a:chOff x="240" y="2064"/>
            <a:chExt cx="2893" cy="2040"/>
          </a:xfrm>
        </p:grpSpPr>
        <p:sp>
          <p:nvSpPr>
            <p:cNvPr id="26630" name="Text Box 6"/>
            <p:cNvSpPr txBox="1">
              <a:spLocks noChangeArrowheads="1"/>
            </p:cNvSpPr>
            <p:nvPr/>
          </p:nvSpPr>
          <p:spPr bwMode="auto">
            <a:xfrm>
              <a:off x="2515" y="2064"/>
              <a:ext cx="278"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6631" name="Text Box 7"/>
            <p:cNvSpPr txBox="1">
              <a:spLocks noChangeArrowheads="1"/>
            </p:cNvSpPr>
            <p:nvPr/>
          </p:nvSpPr>
          <p:spPr bwMode="auto">
            <a:xfrm>
              <a:off x="2230" y="2456"/>
              <a:ext cx="301"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f:4</a:t>
              </a:r>
            </a:p>
          </p:txBody>
        </p:sp>
        <p:sp>
          <p:nvSpPr>
            <p:cNvPr id="26632" name="Text Box 8"/>
            <p:cNvSpPr txBox="1">
              <a:spLocks noChangeArrowheads="1"/>
            </p:cNvSpPr>
            <p:nvPr/>
          </p:nvSpPr>
          <p:spPr bwMode="auto">
            <a:xfrm>
              <a:off x="2800" y="2456"/>
              <a:ext cx="328"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c:1</a:t>
              </a:r>
            </a:p>
          </p:txBody>
        </p:sp>
        <p:sp>
          <p:nvSpPr>
            <p:cNvPr id="26633" name="Text Box 9"/>
            <p:cNvSpPr txBox="1">
              <a:spLocks noChangeArrowheads="1"/>
            </p:cNvSpPr>
            <p:nvPr/>
          </p:nvSpPr>
          <p:spPr bwMode="auto">
            <a:xfrm>
              <a:off x="2796" y="2803"/>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6634" name="Text Box 10"/>
            <p:cNvSpPr txBox="1">
              <a:spLocks noChangeArrowheads="1"/>
            </p:cNvSpPr>
            <p:nvPr/>
          </p:nvSpPr>
          <p:spPr bwMode="auto">
            <a:xfrm>
              <a:off x="2796" y="3150"/>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1</a:t>
              </a:r>
            </a:p>
          </p:txBody>
        </p:sp>
        <p:cxnSp>
          <p:nvCxnSpPr>
            <p:cNvPr id="26635" name="AutoShape 11"/>
            <p:cNvCxnSpPr>
              <a:cxnSpLocks noChangeShapeType="1"/>
              <a:stCxn id="26632" idx="2"/>
              <a:endCxn id="26633" idx="0"/>
            </p:cNvCxnSpPr>
            <p:nvPr/>
          </p:nvCxnSpPr>
          <p:spPr bwMode="auto">
            <a:xfrm>
              <a:off x="2964" y="2714"/>
              <a:ext cx="1"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6" name="AutoShape 12"/>
            <p:cNvCxnSpPr>
              <a:cxnSpLocks noChangeShapeType="1"/>
              <a:stCxn id="26633" idx="2"/>
              <a:endCxn id="26634" idx="0"/>
            </p:cNvCxnSpPr>
            <p:nvPr/>
          </p:nvCxnSpPr>
          <p:spPr bwMode="auto">
            <a:xfrm>
              <a:off x="2965" y="3061"/>
              <a:ext cx="0"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7" name="AutoShape 13"/>
            <p:cNvCxnSpPr>
              <a:cxnSpLocks noChangeShapeType="1"/>
              <a:stCxn id="26630" idx="2"/>
              <a:endCxn id="26632" idx="0"/>
            </p:cNvCxnSpPr>
            <p:nvPr/>
          </p:nvCxnSpPr>
          <p:spPr bwMode="auto">
            <a:xfrm>
              <a:off x="2654" y="2322"/>
              <a:ext cx="31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8" name="AutoShape 14"/>
            <p:cNvCxnSpPr>
              <a:cxnSpLocks noChangeShapeType="1"/>
              <a:stCxn id="26630" idx="2"/>
              <a:endCxn id="26631" idx="0"/>
            </p:cNvCxnSpPr>
            <p:nvPr/>
          </p:nvCxnSpPr>
          <p:spPr bwMode="auto">
            <a:xfrm flipH="1">
              <a:off x="2381" y="2322"/>
              <a:ext cx="273"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9" name="Text Box 15"/>
            <p:cNvSpPr txBox="1">
              <a:spLocks noChangeArrowheads="1"/>
            </p:cNvSpPr>
            <p:nvPr/>
          </p:nvSpPr>
          <p:spPr bwMode="auto">
            <a:xfrm>
              <a:off x="2420" y="2803"/>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6640" name="Text Box 16"/>
            <p:cNvSpPr txBox="1">
              <a:spLocks noChangeArrowheads="1"/>
            </p:cNvSpPr>
            <p:nvPr/>
          </p:nvSpPr>
          <p:spPr bwMode="auto">
            <a:xfrm>
              <a:off x="2045" y="2803"/>
              <a:ext cx="328"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cxnSp>
          <p:nvCxnSpPr>
            <p:cNvPr id="26641" name="AutoShape 17"/>
            <p:cNvCxnSpPr>
              <a:cxnSpLocks noChangeShapeType="1"/>
              <a:stCxn id="26631" idx="2"/>
              <a:endCxn id="26640" idx="0"/>
            </p:cNvCxnSpPr>
            <p:nvPr/>
          </p:nvCxnSpPr>
          <p:spPr bwMode="auto">
            <a:xfrm flipH="1">
              <a:off x="2209" y="2714"/>
              <a:ext cx="172"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2" name="AutoShape 18"/>
            <p:cNvCxnSpPr>
              <a:cxnSpLocks noChangeShapeType="1"/>
              <a:stCxn id="26631" idx="2"/>
              <a:endCxn id="26639" idx="0"/>
            </p:cNvCxnSpPr>
            <p:nvPr/>
          </p:nvCxnSpPr>
          <p:spPr bwMode="auto">
            <a:xfrm>
              <a:off x="2381" y="2714"/>
              <a:ext cx="208"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3" name="Text Box 19"/>
            <p:cNvSpPr txBox="1">
              <a:spLocks noChangeArrowheads="1"/>
            </p:cNvSpPr>
            <p:nvPr/>
          </p:nvSpPr>
          <p:spPr bwMode="auto">
            <a:xfrm>
              <a:off x="2040" y="3150"/>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 3</a:t>
              </a:r>
            </a:p>
          </p:txBody>
        </p:sp>
        <p:sp>
          <p:nvSpPr>
            <p:cNvPr id="26644" name="Text Box 20"/>
            <p:cNvSpPr txBox="1">
              <a:spLocks noChangeArrowheads="1"/>
            </p:cNvSpPr>
            <p:nvPr/>
          </p:nvSpPr>
          <p:spPr bwMode="auto">
            <a:xfrm>
              <a:off x="2277" y="3499"/>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6645" name="Text Box 21"/>
            <p:cNvSpPr txBox="1">
              <a:spLocks noChangeArrowheads="1"/>
            </p:cNvSpPr>
            <p:nvPr/>
          </p:nvSpPr>
          <p:spPr bwMode="auto">
            <a:xfrm>
              <a:off x="1856" y="3499"/>
              <a:ext cx="373"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m:2</a:t>
              </a:r>
            </a:p>
          </p:txBody>
        </p:sp>
        <p:sp>
          <p:nvSpPr>
            <p:cNvPr id="26646" name="Text Box 22"/>
            <p:cNvSpPr txBox="1">
              <a:spLocks noChangeArrowheads="1"/>
            </p:cNvSpPr>
            <p:nvPr/>
          </p:nvSpPr>
          <p:spPr bwMode="auto">
            <a:xfrm>
              <a:off x="1874" y="3846"/>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2</a:t>
              </a:r>
            </a:p>
          </p:txBody>
        </p:sp>
        <p:cxnSp>
          <p:nvCxnSpPr>
            <p:cNvPr id="26647" name="AutoShape 23"/>
            <p:cNvCxnSpPr>
              <a:cxnSpLocks noChangeShapeType="1"/>
              <a:stCxn id="26640" idx="2"/>
              <a:endCxn id="26643" idx="0"/>
            </p:cNvCxnSpPr>
            <p:nvPr/>
          </p:nvCxnSpPr>
          <p:spPr bwMode="auto">
            <a:xfrm>
              <a:off x="2209" y="3061"/>
              <a:ext cx="0"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8" name="AutoShape 24"/>
            <p:cNvCxnSpPr>
              <a:cxnSpLocks noChangeShapeType="1"/>
              <a:stCxn id="26643" idx="2"/>
              <a:endCxn id="26645" idx="0"/>
            </p:cNvCxnSpPr>
            <p:nvPr/>
          </p:nvCxnSpPr>
          <p:spPr bwMode="auto">
            <a:xfrm flipH="1">
              <a:off x="2043" y="3408"/>
              <a:ext cx="166" cy="91"/>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9" name="AutoShape 25"/>
            <p:cNvCxnSpPr>
              <a:cxnSpLocks noChangeShapeType="1"/>
              <a:stCxn id="26643" idx="2"/>
              <a:endCxn id="26644" idx="0"/>
            </p:cNvCxnSpPr>
            <p:nvPr/>
          </p:nvCxnSpPr>
          <p:spPr bwMode="auto">
            <a:xfrm>
              <a:off x="2209" y="3408"/>
              <a:ext cx="237" cy="91"/>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50" name="AutoShape 26"/>
            <p:cNvCxnSpPr>
              <a:cxnSpLocks noChangeShapeType="1"/>
              <a:stCxn id="26645" idx="2"/>
              <a:endCxn id="26646" idx="0"/>
            </p:cNvCxnSpPr>
            <p:nvPr/>
          </p:nvCxnSpPr>
          <p:spPr bwMode="auto">
            <a:xfrm>
              <a:off x="2043" y="3757"/>
              <a:ext cx="0"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1" name="Text Box 27"/>
            <p:cNvSpPr txBox="1">
              <a:spLocks noChangeArrowheads="1"/>
            </p:cNvSpPr>
            <p:nvPr/>
          </p:nvSpPr>
          <p:spPr bwMode="auto">
            <a:xfrm>
              <a:off x="2260" y="3846"/>
              <a:ext cx="373"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m:1</a:t>
              </a:r>
            </a:p>
          </p:txBody>
        </p:sp>
        <p:cxnSp>
          <p:nvCxnSpPr>
            <p:cNvPr id="26652" name="AutoShape 28"/>
            <p:cNvCxnSpPr>
              <a:cxnSpLocks noChangeShapeType="1"/>
              <a:stCxn id="26644" idx="2"/>
              <a:endCxn id="26651" idx="0"/>
            </p:cNvCxnSpPr>
            <p:nvPr/>
          </p:nvCxnSpPr>
          <p:spPr bwMode="auto">
            <a:xfrm>
              <a:off x="2446" y="3757"/>
              <a:ext cx="1" cy="89"/>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3" name="Text Box 29"/>
            <p:cNvSpPr txBox="1">
              <a:spLocks noChangeArrowheads="1"/>
            </p:cNvSpPr>
            <p:nvPr/>
          </p:nvSpPr>
          <p:spPr bwMode="auto">
            <a:xfrm>
              <a:off x="240" y="2064"/>
              <a:ext cx="1602" cy="1623"/>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90000"/>
                </a:lnSpc>
                <a:spcBef>
                  <a:spcPct val="0"/>
                </a:spcBef>
                <a:buFontTx/>
                <a:buNone/>
              </a:pPr>
              <a:r>
                <a:rPr lang="en-US" altLang="zh-CN" sz="2000" b="1">
                  <a:latin typeface="Times New Roman" panose="02020603050405020304" pitchFamily="18" charset="0"/>
                  <a:ea typeface="宋体" panose="02010600030101010101" pitchFamily="2" charset="-122"/>
                </a:rPr>
                <a:t>页眉表</a:t>
              </a:r>
            </a:p>
            <a:p>
              <a:pPr>
                <a:lnSpc>
                  <a:spcPct val="90000"/>
                </a:lnSpc>
                <a:spcBef>
                  <a:spcPct val="0"/>
                </a:spcBef>
                <a:buFontTx/>
                <a:buNone/>
              </a:pPr>
              <a:endParaRPr lang="en-US" altLang="zh-CN" sz="2000" b="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b="1" i="1" u="sng">
                  <a:latin typeface="Times New Roman" panose="02020603050405020304" pitchFamily="18" charset="0"/>
                  <a:ea typeface="宋体" panose="02010600030101010101" pitchFamily="2" charset="-122"/>
                </a:rPr>
                <a:t>项目频率头</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f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c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a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b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第3米</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第3页</a:t>
              </a:r>
              <a:endParaRPr lang="en-US" altLang="zh-CN" sz="2000">
                <a:latin typeface="Times New Roman" panose="02020603050405020304" pitchFamily="18" charset="0"/>
                <a:ea typeface="宋体" panose="02010600030101010101" pitchFamily="2" charset="-122"/>
              </a:endParaRPr>
            </a:p>
          </p:txBody>
        </p:sp>
        <p:sp>
          <p:nvSpPr>
            <p:cNvPr id="26654" name="Freeform 30"/>
            <p:cNvSpPr>
              <a:spLocks/>
            </p:cNvSpPr>
            <p:nvPr/>
          </p:nvSpPr>
          <p:spPr bwMode="auto">
            <a:xfrm>
              <a:off x="1584" y="2496"/>
              <a:ext cx="665" cy="212"/>
            </a:xfrm>
            <a:custGeom>
              <a:avLst/>
              <a:gdLst>
                <a:gd name="T0" fmla="*/ 0 w 672"/>
                <a:gd name="T1" fmla="*/ 165 h 240"/>
                <a:gd name="T2" fmla="*/ 279 w 672"/>
                <a:gd name="T3" fmla="*/ 133 h 240"/>
                <a:gd name="T4" fmla="*/ 420 w 672"/>
                <a:gd name="T5" fmla="*/ 33 h 240"/>
                <a:gd name="T6" fmla="*/ 651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5" name="Freeform 31"/>
            <p:cNvSpPr>
              <a:spLocks/>
            </p:cNvSpPr>
            <p:nvPr/>
          </p:nvSpPr>
          <p:spPr bwMode="auto">
            <a:xfrm>
              <a:off x="1584" y="2880"/>
              <a:ext cx="427" cy="47"/>
            </a:xfrm>
            <a:custGeom>
              <a:avLst/>
              <a:gdLst>
                <a:gd name="T0" fmla="*/ 0 w 432"/>
                <a:gd name="T1" fmla="*/ 0 h 1"/>
                <a:gd name="T2" fmla="*/ 417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6" name="Freeform 32"/>
            <p:cNvSpPr>
              <a:spLocks/>
            </p:cNvSpPr>
            <p:nvPr/>
          </p:nvSpPr>
          <p:spPr bwMode="auto">
            <a:xfrm>
              <a:off x="2320" y="2579"/>
              <a:ext cx="475" cy="339"/>
            </a:xfrm>
            <a:custGeom>
              <a:avLst/>
              <a:gdLst>
                <a:gd name="T0" fmla="*/ 0 w 480"/>
                <a:gd name="T1" fmla="*/ 264 h 384"/>
                <a:gd name="T2" fmla="*/ 48 w 480"/>
                <a:gd name="T3" fmla="*/ 231 h 384"/>
                <a:gd name="T4" fmla="*/ 234 w 480"/>
                <a:gd name="T5" fmla="*/ 66 h 384"/>
                <a:gd name="T6" fmla="*/ 465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7" name="Freeform 33"/>
            <p:cNvSpPr>
              <a:spLocks/>
            </p:cNvSpPr>
            <p:nvPr/>
          </p:nvSpPr>
          <p:spPr bwMode="auto">
            <a:xfrm>
              <a:off x="1584" y="3024"/>
              <a:ext cx="427" cy="169"/>
            </a:xfrm>
            <a:custGeom>
              <a:avLst/>
              <a:gdLst>
                <a:gd name="T0" fmla="*/ 0 w 432"/>
                <a:gd name="T1" fmla="*/ 0 h 192"/>
                <a:gd name="T2" fmla="*/ 138 w 432"/>
                <a:gd name="T3" fmla="*/ 33 h 192"/>
                <a:gd name="T4" fmla="*/ 279 w 432"/>
                <a:gd name="T5" fmla="*/ 99 h 192"/>
                <a:gd name="T6" fmla="*/ 417 w 432"/>
                <a:gd name="T7" fmla="*/ 131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8" name="Freeform 34"/>
            <p:cNvSpPr>
              <a:spLocks/>
            </p:cNvSpPr>
            <p:nvPr/>
          </p:nvSpPr>
          <p:spPr bwMode="auto">
            <a:xfrm>
              <a:off x="1584" y="3216"/>
              <a:ext cx="712" cy="338"/>
            </a:xfrm>
            <a:custGeom>
              <a:avLst/>
              <a:gdLst>
                <a:gd name="T0" fmla="*/ 0 w 720"/>
                <a:gd name="T1" fmla="*/ 0 h 384"/>
                <a:gd name="T2" fmla="*/ 231 w 720"/>
                <a:gd name="T3" fmla="*/ 33 h 384"/>
                <a:gd name="T4" fmla="*/ 510 w 720"/>
                <a:gd name="T5" fmla="*/ 197 h 384"/>
                <a:gd name="T6" fmla="*/ 696 w 720"/>
                <a:gd name="T7" fmla="*/ 262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9" name="Freeform 35"/>
            <p:cNvSpPr>
              <a:spLocks/>
            </p:cNvSpPr>
            <p:nvPr/>
          </p:nvSpPr>
          <p:spPr bwMode="auto">
            <a:xfrm>
              <a:off x="2566" y="3024"/>
              <a:ext cx="56" cy="593"/>
            </a:xfrm>
            <a:custGeom>
              <a:avLst/>
              <a:gdLst>
                <a:gd name="T0" fmla="*/ 0 w 56"/>
                <a:gd name="T1" fmla="*/ 462 h 672"/>
                <a:gd name="T2" fmla="*/ 48 w 56"/>
                <a:gd name="T3" fmla="*/ 297 h 672"/>
                <a:gd name="T4" fmla="*/ 48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0" name="Line 36"/>
            <p:cNvSpPr>
              <a:spLocks noChangeShapeType="1"/>
            </p:cNvSpPr>
            <p:nvPr/>
          </p:nvSpPr>
          <p:spPr bwMode="auto">
            <a:xfrm>
              <a:off x="2700" y="2927"/>
              <a:ext cx="95" cy="1"/>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1" name="Freeform 37"/>
            <p:cNvSpPr>
              <a:spLocks/>
            </p:cNvSpPr>
            <p:nvPr/>
          </p:nvSpPr>
          <p:spPr bwMode="auto">
            <a:xfrm>
              <a:off x="1584" y="3360"/>
              <a:ext cx="285" cy="211"/>
            </a:xfrm>
            <a:custGeom>
              <a:avLst/>
              <a:gdLst>
                <a:gd name="T0" fmla="*/ 0 w 288"/>
                <a:gd name="T1" fmla="*/ 0 h 240"/>
                <a:gd name="T2" fmla="*/ 141 w 288"/>
                <a:gd name="T3" fmla="*/ 33 h 240"/>
                <a:gd name="T4" fmla="*/ 186 w 288"/>
                <a:gd name="T5" fmla="*/ 131 h 240"/>
                <a:gd name="T6" fmla="*/ 279 w 288"/>
                <a:gd name="T7" fmla="*/ 164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2" name="Freeform 38"/>
            <p:cNvSpPr>
              <a:spLocks/>
            </p:cNvSpPr>
            <p:nvPr/>
          </p:nvSpPr>
          <p:spPr bwMode="auto">
            <a:xfrm>
              <a:off x="2186" y="3633"/>
              <a:ext cx="95" cy="339"/>
            </a:xfrm>
            <a:custGeom>
              <a:avLst/>
              <a:gdLst>
                <a:gd name="T0" fmla="*/ 0 w 96"/>
                <a:gd name="T1" fmla="*/ 0 h 384"/>
                <a:gd name="T2" fmla="*/ 48 w 96"/>
                <a:gd name="T3" fmla="*/ 66 h 384"/>
                <a:gd name="T4" fmla="*/ 48 w 96"/>
                <a:gd name="T5" fmla="*/ 198 h 384"/>
                <a:gd name="T6" fmla="*/ 93 w 96"/>
                <a:gd name="T7" fmla="*/ 26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3" name="Freeform 39"/>
            <p:cNvSpPr>
              <a:spLocks/>
            </p:cNvSpPr>
            <p:nvPr/>
          </p:nvSpPr>
          <p:spPr bwMode="auto">
            <a:xfrm>
              <a:off x="1584" y="3552"/>
              <a:ext cx="285" cy="382"/>
            </a:xfrm>
            <a:custGeom>
              <a:avLst/>
              <a:gdLst>
                <a:gd name="T0" fmla="*/ 0 w 288"/>
                <a:gd name="T1" fmla="*/ 0 h 432"/>
                <a:gd name="T2" fmla="*/ 93 w 288"/>
                <a:gd name="T3" fmla="*/ 99 h 432"/>
                <a:gd name="T4" fmla="*/ 141 w 288"/>
                <a:gd name="T5" fmla="*/ 233 h 432"/>
                <a:gd name="T6" fmla="*/ 279 w 288"/>
                <a:gd name="T7" fmla="*/ 299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4" name="Freeform 40"/>
            <p:cNvSpPr>
              <a:spLocks/>
            </p:cNvSpPr>
            <p:nvPr/>
          </p:nvSpPr>
          <p:spPr bwMode="auto">
            <a:xfrm>
              <a:off x="2186" y="3372"/>
              <a:ext cx="760" cy="593"/>
            </a:xfrm>
            <a:custGeom>
              <a:avLst/>
              <a:gdLst>
                <a:gd name="T0" fmla="*/ 0 w 768"/>
                <a:gd name="T1" fmla="*/ 462 h 672"/>
                <a:gd name="T2" fmla="*/ 93 w 768"/>
                <a:gd name="T3" fmla="*/ 363 h 672"/>
                <a:gd name="T4" fmla="*/ 513 w 768"/>
                <a:gd name="T5" fmla="*/ 264 h 672"/>
                <a:gd name="T6" fmla="*/ 744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advClick="0">
    <p:zoom/>
  </p:transition>
</p:sld>
</file>

<file path=ppt/slides/slide2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14338" y="381000"/>
            <a:ext cx="8501062" cy="609600"/>
          </a:xfrm>
        </p:spPr>
        <p:txBody>
          <a:bodyPr/>
          <a:lstStyle/>
          <a:p>
            <a:pPr eaLnBrk="1" hangingPunct="1">
              <a:lnSpc>
                <a:spcPct val="90000"/>
              </a:lnSpc>
            </a:pPr>
            <a:r>
              <a:rPr lang="en-US" altLang="zh-CN" sz="2800" smtClean="0">
                <a:ea typeface="宋体" panose="02010600030101010101" pitchFamily="2" charset="-122"/>
              </a:rPr>
              <a:t>步骤 2: 构造条件 fp 树</a:t>
            </a:r>
          </a:p>
        </p:txBody>
      </p:sp>
      <p:sp>
        <p:nvSpPr>
          <p:cNvPr id="27651" name="Rectangle 3"/>
          <p:cNvSpPr>
            <a:spLocks noGrp="1" noChangeArrowheads="1"/>
          </p:cNvSpPr>
          <p:nvPr>
            <p:ph type="body" idx="1"/>
          </p:nvPr>
        </p:nvSpPr>
        <p:spPr>
          <a:xfrm>
            <a:off x="436563" y="1517650"/>
            <a:ext cx="7940675" cy="1600200"/>
          </a:xfrm>
        </p:spPr>
        <p:txBody>
          <a:bodyPr/>
          <a:lstStyle/>
          <a:p>
            <a:pPr eaLnBrk="1" hangingPunct="1">
              <a:lnSpc>
                <a:spcPct val="90000"/>
              </a:lnSpc>
            </a:pPr>
            <a:r>
              <a:rPr lang="en-US" altLang="zh-CN" sz="2000" smtClean="0">
                <a:ea typeface="宋体" panose="02010600030101010101" pitchFamily="2" charset="-122"/>
              </a:rPr>
              <a:t>对于每个模式库</a:t>
            </a:r>
          </a:p>
          <a:p>
            <a:pPr lvl="1" eaLnBrk="1" hangingPunct="1">
              <a:lnSpc>
                <a:spcPct val="90000"/>
              </a:lnSpc>
            </a:pPr>
            <a:r>
              <a:rPr lang="en-US" altLang="zh-CN" sz="2000" smtClean="0">
                <a:ea typeface="宋体" panose="02010600030101010101" pitchFamily="2" charset="-122"/>
              </a:rPr>
              <a:t>累积基数中每个项目的计数</a:t>
            </a:r>
          </a:p>
          <a:p>
            <a:pPr lvl="1" eaLnBrk="1" hangingPunct="1">
              <a:lnSpc>
                <a:spcPct val="90000"/>
              </a:lnSpc>
            </a:pPr>
            <a:r>
              <a:rPr lang="en-US" altLang="zh-CN" sz="2000" smtClean="0">
                <a:ea typeface="宋体" panose="02010600030101010101" pitchFamily="2" charset="-122"/>
              </a:rPr>
              <a:t>为模式库的频繁项目构造 fp 树</a:t>
            </a:r>
          </a:p>
        </p:txBody>
      </p:sp>
      <p:sp>
        <p:nvSpPr>
          <p:cNvPr id="27652" name="Rectangle 4"/>
          <p:cNvSpPr>
            <a:spLocks noChangeArrowheads="1"/>
          </p:cNvSpPr>
          <p:nvPr/>
        </p:nvSpPr>
        <p:spPr bwMode="auto">
          <a:xfrm>
            <a:off x="5078413" y="2787650"/>
            <a:ext cx="20621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m 条件</a:t>
            </a:r>
            <a:r>
              <a:rPr lang="en-US" altLang="zh-CN" sz="2000" b="1">
                <a:latin typeface="Times New Roman" panose="02020603050405020304" pitchFamily="18" charset="0"/>
                <a:ea typeface="宋体" panose="02010600030101010101" pitchFamily="2" charset="-122"/>
              </a:rPr>
              <a:t>模式库:</a:t>
            </a:r>
          </a:p>
          <a:p>
            <a:pPr lvl="1">
              <a:spcBef>
                <a:spcPct val="0"/>
              </a:spcBef>
              <a:buClrTx/>
              <a:buSzTx/>
              <a:buFontTx/>
              <a:buNone/>
            </a:pPr>
            <a:r>
              <a:rPr lang="en-US" altLang="zh-CN" sz="2000" b="1" i="1" u="sng">
                <a:solidFill>
                  <a:srgbClr val="FF0000"/>
                </a:solidFill>
                <a:latin typeface="Times New Roman" panose="02020603050405020304" pitchFamily="18" charset="0"/>
                <a:ea typeface="宋体" panose="02010600030101010101" pitchFamily="2" charset="-122"/>
              </a:rPr>
              <a:t>边境 禁区</a:t>
            </a:r>
            <a:r>
              <a:rPr lang="en-US" altLang="zh-CN" sz="2000" b="1" i="1">
                <a:latin typeface="Times New Roman" panose="02020603050405020304" pitchFamily="18" charset="0"/>
                <a:ea typeface="宋体" panose="02010600030101010101" pitchFamily="2" charset="-122"/>
              </a:rPr>
              <a:t>: 2,</a:t>
            </a:r>
            <a:r>
              <a:rPr lang="en-US" altLang="zh-CN" sz="2000" b="1" i="1" u="sng">
                <a:solidFill>
                  <a:srgbClr val="FF0000"/>
                </a:solidFill>
                <a:latin typeface="Times New Roman" panose="02020603050405020304" pitchFamily="18" charset="0"/>
                <a:ea typeface="宋体" panose="02010600030101010101" pitchFamily="2" charset="-122"/>
              </a:rPr>
              <a:t>边境 禁区</a:t>
            </a:r>
            <a:r>
              <a:rPr lang="en-US" altLang="zh-CN" sz="2000" b="1" i="1">
                <a:latin typeface="Times New Roman" panose="02020603050405020304" pitchFamily="18" charset="0"/>
                <a:ea typeface="宋体" panose="02010600030101010101" pitchFamily="2" charset="-122"/>
              </a:rPr>
              <a:t>b:1</a:t>
            </a:r>
          </a:p>
        </p:txBody>
      </p:sp>
      <p:grpSp>
        <p:nvGrpSpPr>
          <p:cNvPr id="27653" name="Group 5"/>
          <p:cNvGrpSpPr>
            <a:grpSpLocks/>
          </p:cNvGrpSpPr>
          <p:nvPr/>
        </p:nvGrpSpPr>
        <p:grpSpPr bwMode="auto">
          <a:xfrm>
            <a:off x="5257800" y="3848100"/>
            <a:ext cx="2528888" cy="2330450"/>
            <a:chOff x="3312" y="2736"/>
            <a:chExt cx="1593" cy="1468"/>
          </a:xfrm>
        </p:grpSpPr>
        <p:grpSp>
          <p:nvGrpSpPr>
            <p:cNvPr id="27692" name="Group 6"/>
            <p:cNvGrpSpPr>
              <a:grpSpLocks/>
            </p:cNvGrpSpPr>
            <p:nvPr/>
          </p:nvGrpSpPr>
          <p:grpSpPr bwMode="auto">
            <a:xfrm>
              <a:off x="3792" y="2736"/>
              <a:ext cx="329" cy="1297"/>
              <a:chOff x="2282" y="2456"/>
              <a:chExt cx="329" cy="1297"/>
            </a:xfrm>
          </p:grpSpPr>
          <p:sp>
            <p:nvSpPr>
              <p:cNvPr id="27694" name="Text Box 7"/>
              <p:cNvSpPr txBox="1">
                <a:spLocks noChangeArrowheads="1"/>
              </p:cNvSpPr>
              <p:nvPr/>
            </p:nvSpPr>
            <p:spPr bwMode="auto">
              <a:xfrm>
                <a:off x="2312" y="2456"/>
                <a:ext cx="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7695" name="Text Box 8"/>
              <p:cNvSpPr txBox="1">
                <a:spLocks noChangeArrowheads="1"/>
              </p:cNvSpPr>
              <p:nvPr/>
            </p:nvSpPr>
            <p:spPr bwMode="auto">
              <a:xfrm>
                <a:off x="2300" y="2840"/>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sp>
            <p:nvSpPr>
              <p:cNvPr id="27696" name="Text Box 9"/>
              <p:cNvSpPr txBox="1">
                <a:spLocks noChangeArrowheads="1"/>
              </p:cNvSpPr>
              <p:nvPr/>
            </p:nvSpPr>
            <p:spPr bwMode="auto">
              <a:xfrm>
                <a:off x="2287" y="316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sp>
            <p:nvSpPr>
              <p:cNvPr id="27697" name="Text Box 10"/>
              <p:cNvSpPr txBox="1">
                <a:spLocks noChangeArrowheads="1"/>
              </p:cNvSpPr>
              <p:nvPr/>
            </p:nvSpPr>
            <p:spPr bwMode="auto">
              <a:xfrm>
                <a:off x="2282" y="3503"/>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 3</a:t>
                </a:r>
              </a:p>
            </p:txBody>
          </p:sp>
          <p:cxnSp>
            <p:nvCxnSpPr>
              <p:cNvPr id="27698" name="AutoShape 11"/>
              <p:cNvCxnSpPr>
                <a:cxnSpLocks noChangeShapeType="1"/>
                <a:stCxn id="27694" idx="2"/>
                <a:endCxn id="27695"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9" name="AutoShape 12"/>
              <p:cNvCxnSpPr>
                <a:cxnSpLocks noChangeShapeType="1"/>
                <a:stCxn id="27695" idx="2"/>
                <a:endCxn id="27696"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0" name="AutoShape 13"/>
              <p:cNvCxnSpPr>
                <a:cxnSpLocks noChangeShapeType="1"/>
                <a:stCxn id="27696" idx="2"/>
                <a:endCxn id="27697"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693" name="Text Box 14"/>
            <p:cNvSpPr txBox="1">
              <a:spLocks noChangeArrowheads="1"/>
            </p:cNvSpPr>
            <p:nvPr/>
          </p:nvSpPr>
          <p:spPr bwMode="auto">
            <a:xfrm>
              <a:off x="3312" y="3954"/>
              <a:ext cx="15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m 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grpSp>
      <p:sp>
        <p:nvSpPr>
          <p:cNvPr id="27654" name="Rectangle 15"/>
          <p:cNvSpPr>
            <a:spLocks noChangeArrowheads="1"/>
          </p:cNvSpPr>
          <p:nvPr/>
        </p:nvSpPr>
        <p:spPr bwMode="auto">
          <a:xfrm>
            <a:off x="7010400" y="3414713"/>
            <a:ext cx="21336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70000"/>
              </a:lnSpc>
              <a:spcBef>
                <a:spcPct val="50000"/>
              </a:spcBef>
              <a:buFontTx/>
              <a:buNone/>
            </a:pPr>
            <a:r>
              <a:rPr lang="en-US" altLang="zh-CN" sz="2000" b="1">
                <a:latin typeface="Times New Roman" panose="02020603050405020304" pitchFamily="18" charset="0"/>
                <a:ea typeface="宋体" panose="02010600030101010101" pitchFamily="2" charset="-122"/>
              </a:rPr>
              <a:t>所有常见的模式有关</a:t>
            </a:r>
            <a:r>
              <a:rPr lang="en-US" altLang="zh-CN" sz="2000" b="1" i="1">
                <a:latin typeface="Times New Roman" panose="02020603050405020304" pitchFamily="18" charset="0"/>
                <a:ea typeface="宋体" panose="02010600030101010101" pitchFamily="2" charset="-122"/>
              </a:rPr>
              <a:t>米</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fm, cm, am,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fcm, fam, cam,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法卡姆</a:t>
            </a:r>
          </a:p>
        </p:txBody>
      </p:sp>
      <p:sp>
        <p:nvSpPr>
          <p:cNvPr id="27655" name="Text Box 16"/>
          <p:cNvSpPr txBox="1">
            <a:spLocks noChangeArrowheads="1"/>
          </p:cNvSpPr>
          <p:nvPr/>
        </p:nvSpPr>
        <p:spPr bwMode="auto">
          <a:xfrm>
            <a:off x="5105400" y="42291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zh-CN" altLang="en-US" b="1">
                <a:latin typeface="Times New Roman" panose="02020603050405020304" pitchFamily="18" charset="0"/>
                <a:ea typeface="宋体" panose="02010600030101010101" pitchFamily="2" charset="-122"/>
                <a:sym typeface="Wingdings 3" panose="05040102010807070707" pitchFamily="18" charset="2"/>
              </a:rPr>
              <a:t>什么？</a:t>
            </a:r>
            <a:endParaRPr lang="zh-CN" altLang="en-US" b="1">
              <a:latin typeface="Times New Roman" panose="02020603050405020304" pitchFamily="18" charset="0"/>
              <a:ea typeface="宋体" panose="02010600030101010101" pitchFamily="2" charset="-122"/>
            </a:endParaRPr>
          </a:p>
        </p:txBody>
      </p:sp>
      <p:sp>
        <p:nvSpPr>
          <p:cNvPr id="27656" name="Rectangle 17"/>
          <p:cNvSpPr>
            <a:spLocks noChangeArrowheads="1"/>
          </p:cNvSpPr>
          <p:nvPr/>
        </p:nvSpPr>
        <p:spPr bwMode="auto">
          <a:xfrm>
            <a:off x="6400800" y="4381500"/>
            <a:ext cx="49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zh-CN" altLang="en-US" b="1">
                <a:latin typeface="Times New Roman" panose="02020603050405020304" pitchFamily="18" charset="0"/>
                <a:ea typeface="宋体" panose="02010600030101010101" pitchFamily="2" charset="-122"/>
                <a:sym typeface="Wingdings 3" panose="05040102010807070707" pitchFamily="18" charset="2"/>
              </a:rPr>
              <a:t>什么？</a:t>
            </a:r>
          </a:p>
        </p:txBody>
      </p:sp>
      <p:sp>
        <p:nvSpPr>
          <p:cNvPr id="27657" name="Text Box 18"/>
          <p:cNvSpPr txBox="1">
            <a:spLocks noChangeArrowheads="1"/>
          </p:cNvSpPr>
          <p:nvPr/>
        </p:nvSpPr>
        <p:spPr bwMode="auto">
          <a:xfrm>
            <a:off x="3906838" y="2933700"/>
            <a:ext cx="441325"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7658" name="Text Box 19"/>
          <p:cNvSpPr txBox="1">
            <a:spLocks noChangeArrowheads="1"/>
          </p:cNvSpPr>
          <p:nvPr/>
        </p:nvSpPr>
        <p:spPr bwMode="auto">
          <a:xfrm>
            <a:off x="3444875" y="3478213"/>
            <a:ext cx="477838"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f:4</a:t>
            </a:r>
          </a:p>
        </p:txBody>
      </p:sp>
      <p:sp>
        <p:nvSpPr>
          <p:cNvPr id="27659" name="Text Box 20"/>
          <p:cNvSpPr txBox="1">
            <a:spLocks noChangeArrowheads="1"/>
          </p:cNvSpPr>
          <p:nvPr/>
        </p:nvSpPr>
        <p:spPr bwMode="auto">
          <a:xfrm>
            <a:off x="4365625" y="3478213"/>
            <a:ext cx="5207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c:1</a:t>
            </a:r>
          </a:p>
        </p:txBody>
      </p:sp>
      <p:sp>
        <p:nvSpPr>
          <p:cNvPr id="27660" name="Text Box 21"/>
          <p:cNvSpPr txBox="1">
            <a:spLocks noChangeArrowheads="1"/>
          </p:cNvSpPr>
          <p:nvPr/>
        </p:nvSpPr>
        <p:spPr bwMode="auto">
          <a:xfrm>
            <a:off x="4357688" y="3960813"/>
            <a:ext cx="5334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7661" name="Text Box 22"/>
          <p:cNvSpPr txBox="1">
            <a:spLocks noChangeArrowheads="1"/>
          </p:cNvSpPr>
          <p:nvPr/>
        </p:nvSpPr>
        <p:spPr bwMode="auto">
          <a:xfrm>
            <a:off x="4357688" y="4443413"/>
            <a:ext cx="5334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1</a:t>
            </a:r>
          </a:p>
        </p:txBody>
      </p:sp>
      <p:cxnSp>
        <p:nvCxnSpPr>
          <p:cNvPr id="27662" name="AutoShape 23"/>
          <p:cNvCxnSpPr>
            <a:cxnSpLocks noChangeShapeType="1"/>
            <a:stCxn id="27659" idx="2"/>
            <a:endCxn id="27660" idx="0"/>
          </p:cNvCxnSpPr>
          <p:nvPr/>
        </p:nvCxnSpPr>
        <p:spPr bwMode="auto">
          <a:xfrm>
            <a:off x="4627563" y="3797300"/>
            <a:ext cx="1587" cy="16827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24"/>
          <p:cNvCxnSpPr>
            <a:cxnSpLocks noChangeShapeType="1"/>
            <a:stCxn id="27660" idx="2"/>
            <a:endCxn id="27661" idx="0"/>
          </p:cNvCxnSpPr>
          <p:nvPr/>
        </p:nvCxnSpPr>
        <p:spPr bwMode="auto">
          <a:xfrm>
            <a:off x="4629150" y="4279900"/>
            <a:ext cx="0" cy="169863"/>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25"/>
          <p:cNvCxnSpPr>
            <a:cxnSpLocks noChangeShapeType="1"/>
            <a:stCxn id="27657" idx="2"/>
            <a:endCxn id="27659" idx="0"/>
          </p:cNvCxnSpPr>
          <p:nvPr/>
        </p:nvCxnSpPr>
        <p:spPr bwMode="auto">
          <a:xfrm>
            <a:off x="4127500" y="3252788"/>
            <a:ext cx="500063" cy="230187"/>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26"/>
          <p:cNvCxnSpPr>
            <a:cxnSpLocks noChangeShapeType="1"/>
            <a:stCxn id="27657" idx="2"/>
            <a:endCxn id="27658" idx="0"/>
          </p:cNvCxnSpPr>
          <p:nvPr/>
        </p:nvCxnSpPr>
        <p:spPr bwMode="auto">
          <a:xfrm flipH="1">
            <a:off x="3686175" y="3252788"/>
            <a:ext cx="441325" cy="230187"/>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6" name="Text Box 27"/>
          <p:cNvSpPr txBox="1">
            <a:spLocks noChangeArrowheads="1"/>
          </p:cNvSpPr>
          <p:nvPr/>
        </p:nvSpPr>
        <p:spPr bwMode="auto">
          <a:xfrm>
            <a:off x="3751263" y="3960813"/>
            <a:ext cx="534987"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p>
        </p:txBody>
      </p:sp>
      <p:sp>
        <p:nvSpPr>
          <p:cNvPr id="27667" name="Text Box 28"/>
          <p:cNvSpPr txBox="1">
            <a:spLocks noChangeArrowheads="1"/>
          </p:cNvSpPr>
          <p:nvPr/>
        </p:nvSpPr>
        <p:spPr bwMode="auto">
          <a:xfrm>
            <a:off x="3148013" y="3960813"/>
            <a:ext cx="519112"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c:3</a:t>
            </a:r>
          </a:p>
        </p:txBody>
      </p:sp>
      <p:cxnSp>
        <p:nvCxnSpPr>
          <p:cNvPr id="27668" name="AutoShape 29"/>
          <p:cNvCxnSpPr>
            <a:cxnSpLocks noChangeShapeType="1"/>
            <a:stCxn id="27658" idx="2"/>
            <a:endCxn id="27667" idx="0"/>
          </p:cNvCxnSpPr>
          <p:nvPr/>
        </p:nvCxnSpPr>
        <p:spPr bwMode="auto">
          <a:xfrm flipH="1">
            <a:off x="3408363" y="3797300"/>
            <a:ext cx="277812" cy="16827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AutoShape 30"/>
          <p:cNvCxnSpPr>
            <a:cxnSpLocks noChangeShapeType="1"/>
            <a:stCxn id="27658" idx="2"/>
            <a:endCxn id="27666" idx="0"/>
          </p:cNvCxnSpPr>
          <p:nvPr/>
        </p:nvCxnSpPr>
        <p:spPr bwMode="auto">
          <a:xfrm>
            <a:off x="3686175" y="3797300"/>
            <a:ext cx="334963" cy="16827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0" name="Text Box 31"/>
          <p:cNvSpPr txBox="1">
            <a:spLocks noChangeArrowheads="1"/>
          </p:cNvSpPr>
          <p:nvPr/>
        </p:nvSpPr>
        <p:spPr bwMode="auto">
          <a:xfrm>
            <a:off x="3138488" y="4443413"/>
            <a:ext cx="534987"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a: 3</a:t>
            </a:r>
          </a:p>
        </p:txBody>
      </p:sp>
      <p:sp>
        <p:nvSpPr>
          <p:cNvPr id="27671" name="Text Box 32"/>
          <p:cNvSpPr txBox="1">
            <a:spLocks noChangeArrowheads="1"/>
          </p:cNvSpPr>
          <p:nvPr/>
        </p:nvSpPr>
        <p:spPr bwMode="auto">
          <a:xfrm>
            <a:off x="3521075" y="4926013"/>
            <a:ext cx="534988"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b:1</a:t>
            </a:r>
          </a:p>
        </p:txBody>
      </p:sp>
      <p:sp>
        <p:nvSpPr>
          <p:cNvPr id="27672" name="Text Box 33"/>
          <p:cNvSpPr txBox="1">
            <a:spLocks noChangeArrowheads="1"/>
          </p:cNvSpPr>
          <p:nvPr/>
        </p:nvSpPr>
        <p:spPr bwMode="auto">
          <a:xfrm>
            <a:off x="2836863" y="4926013"/>
            <a:ext cx="592137"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m:2</a:t>
            </a:r>
          </a:p>
        </p:txBody>
      </p:sp>
      <p:sp>
        <p:nvSpPr>
          <p:cNvPr id="27673" name="Text Box 34"/>
          <p:cNvSpPr txBox="1">
            <a:spLocks noChangeArrowheads="1"/>
          </p:cNvSpPr>
          <p:nvPr/>
        </p:nvSpPr>
        <p:spPr bwMode="auto">
          <a:xfrm>
            <a:off x="2870200" y="5410200"/>
            <a:ext cx="536575"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 2</a:t>
            </a:r>
          </a:p>
        </p:txBody>
      </p:sp>
      <p:cxnSp>
        <p:nvCxnSpPr>
          <p:cNvPr id="27674" name="AutoShape 35"/>
          <p:cNvCxnSpPr>
            <a:cxnSpLocks noChangeShapeType="1"/>
            <a:stCxn id="27667" idx="2"/>
            <a:endCxn id="27670" idx="0"/>
          </p:cNvCxnSpPr>
          <p:nvPr/>
        </p:nvCxnSpPr>
        <p:spPr bwMode="auto">
          <a:xfrm>
            <a:off x="3408363" y="4279900"/>
            <a:ext cx="0" cy="169863"/>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5" name="AutoShape 36"/>
          <p:cNvCxnSpPr>
            <a:cxnSpLocks noChangeShapeType="1"/>
            <a:stCxn id="27670" idx="2"/>
            <a:endCxn id="27672" idx="0"/>
          </p:cNvCxnSpPr>
          <p:nvPr/>
        </p:nvCxnSpPr>
        <p:spPr bwMode="auto">
          <a:xfrm flipH="1">
            <a:off x="3138488" y="4764088"/>
            <a:ext cx="269875" cy="16827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6" name="AutoShape 37"/>
          <p:cNvCxnSpPr>
            <a:cxnSpLocks noChangeShapeType="1"/>
            <a:stCxn id="27670" idx="2"/>
            <a:endCxn id="27671" idx="0"/>
          </p:cNvCxnSpPr>
          <p:nvPr/>
        </p:nvCxnSpPr>
        <p:spPr bwMode="auto">
          <a:xfrm>
            <a:off x="3408363" y="4764088"/>
            <a:ext cx="382587" cy="16827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7" name="AutoShape 38"/>
          <p:cNvCxnSpPr>
            <a:cxnSpLocks noChangeShapeType="1"/>
            <a:stCxn id="27672" idx="2"/>
            <a:endCxn id="27673" idx="0"/>
          </p:cNvCxnSpPr>
          <p:nvPr/>
        </p:nvCxnSpPr>
        <p:spPr bwMode="auto">
          <a:xfrm>
            <a:off x="3138488" y="5246688"/>
            <a:ext cx="0" cy="16827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8" name="Text Box 39"/>
          <p:cNvSpPr txBox="1">
            <a:spLocks noChangeArrowheads="1"/>
          </p:cNvSpPr>
          <p:nvPr/>
        </p:nvSpPr>
        <p:spPr bwMode="auto">
          <a:xfrm>
            <a:off x="3492500" y="5410200"/>
            <a:ext cx="593725"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solidFill>
                  <a:schemeClr val="hlink"/>
                </a:solidFill>
                <a:latin typeface="Times New Roman" panose="02020603050405020304" pitchFamily="18" charset="0"/>
                <a:ea typeface="宋体" panose="02010600030101010101" pitchFamily="2" charset="-122"/>
              </a:rPr>
              <a:t>m:1</a:t>
            </a:r>
          </a:p>
        </p:txBody>
      </p:sp>
      <p:cxnSp>
        <p:nvCxnSpPr>
          <p:cNvPr id="27679" name="AutoShape 40"/>
          <p:cNvCxnSpPr>
            <a:cxnSpLocks noChangeShapeType="1"/>
            <a:stCxn id="27671" idx="2"/>
            <a:endCxn id="27678" idx="0"/>
          </p:cNvCxnSpPr>
          <p:nvPr/>
        </p:nvCxnSpPr>
        <p:spPr bwMode="auto">
          <a:xfrm>
            <a:off x="3790950" y="5246688"/>
            <a:ext cx="0" cy="16827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80" name="Text Box 41"/>
          <p:cNvSpPr txBox="1">
            <a:spLocks noChangeArrowheads="1"/>
          </p:cNvSpPr>
          <p:nvPr/>
        </p:nvSpPr>
        <p:spPr bwMode="auto">
          <a:xfrm>
            <a:off x="228600" y="3136900"/>
            <a:ext cx="2543175" cy="23018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90000"/>
              </a:lnSpc>
              <a:spcBef>
                <a:spcPct val="0"/>
              </a:spcBef>
              <a:buFontTx/>
              <a:buNone/>
            </a:pPr>
            <a:r>
              <a:rPr lang="en-US" altLang="zh-CN" sz="2000" b="1">
                <a:latin typeface="Times New Roman" panose="02020603050405020304" pitchFamily="18" charset="0"/>
                <a:ea typeface="宋体" panose="02010600030101010101" pitchFamily="2" charset="-122"/>
              </a:rPr>
              <a:t>页眉表</a:t>
            </a:r>
          </a:p>
          <a:p>
            <a:pPr>
              <a:lnSpc>
                <a:spcPct val="90000"/>
              </a:lnSpc>
              <a:spcBef>
                <a:spcPct val="0"/>
              </a:spcBef>
              <a:buFontTx/>
              <a:buNone/>
            </a:pPr>
            <a:r>
              <a:rPr lang="en-US" altLang="zh-CN" sz="2000" b="1" i="1" u="sng">
                <a:latin typeface="Times New Roman" panose="02020603050405020304" pitchFamily="18" charset="0"/>
                <a:ea typeface="宋体" panose="02010600030101010101" pitchFamily="2" charset="-122"/>
              </a:rPr>
              <a:t>项目频率头</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f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c 4</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a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b 3</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第3米</a:t>
            </a: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第3页</a:t>
            </a:r>
            <a:endParaRPr lang="en-US" altLang="zh-CN" sz="2000">
              <a:latin typeface="Times New Roman" panose="02020603050405020304" pitchFamily="18" charset="0"/>
              <a:ea typeface="宋体" panose="02010600030101010101" pitchFamily="2" charset="-122"/>
            </a:endParaRPr>
          </a:p>
        </p:txBody>
      </p:sp>
      <p:sp>
        <p:nvSpPr>
          <p:cNvPr id="27681" name="Freeform 42"/>
          <p:cNvSpPr>
            <a:spLocks/>
          </p:cNvSpPr>
          <p:nvPr/>
        </p:nvSpPr>
        <p:spPr bwMode="auto">
          <a:xfrm>
            <a:off x="2438400" y="3649663"/>
            <a:ext cx="1074738" cy="301625"/>
          </a:xfrm>
          <a:custGeom>
            <a:avLst/>
            <a:gdLst>
              <a:gd name="T0" fmla="*/ 0 w 672"/>
              <a:gd name="T1" fmla="*/ 2147483646 h 240"/>
              <a:gd name="T2" fmla="*/ 2147483646 w 672"/>
              <a:gd name="T3" fmla="*/ 2147483646 h 240"/>
              <a:gd name="T4" fmla="*/ 2147483646 w 672"/>
              <a:gd name="T5" fmla="*/ 2147483646 h 240"/>
              <a:gd name="T6" fmla="*/ 2147483646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Freeform 43"/>
          <p:cNvSpPr>
            <a:spLocks/>
          </p:cNvSpPr>
          <p:nvPr/>
        </p:nvSpPr>
        <p:spPr bwMode="auto">
          <a:xfrm>
            <a:off x="2438400" y="4133850"/>
            <a:ext cx="690563" cy="0"/>
          </a:xfrm>
          <a:custGeom>
            <a:avLst/>
            <a:gdLst>
              <a:gd name="T0" fmla="*/ 0 w 432"/>
              <a:gd name="T1" fmla="*/ 0 h 1"/>
              <a:gd name="T2" fmla="*/ 2147483646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Freeform 44"/>
          <p:cNvSpPr>
            <a:spLocks/>
          </p:cNvSpPr>
          <p:nvPr/>
        </p:nvSpPr>
        <p:spPr bwMode="auto">
          <a:xfrm>
            <a:off x="3589338" y="3649663"/>
            <a:ext cx="768350" cy="484187"/>
          </a:xfrm>
          <a:custGeom>
            <a:avLst/>
            <a:gdLst>
              <a:gd name="T0" fmla="*/ 0 w 480"/>
              <a:gd name="T1" fmla="*/ 2147483646 h 384"/>
              <a:gd name="T2" fmla="*/ 2147483646 w 480"/>
              <a:gd name="T3" fmla="*/ 2147483646 h 384"/>
              <a:gd name="T4" fmla="*/ 2147483646 w 480"/>
              <a:gd name="T5" fmla="*/ 2147483646 h 384"/>
              <a:gd name="T6" fmla="*/ 2147483646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Freeform 45"/>
          <p:cNvSpPr>
            <a:spLocks/>
          </p:cNvSpPr>
          <p:nvPr/>
        </p:nvSpPr>
        <p:spPr bwMode="auto">
          <a:xfrm>
            <a:off x="2438400" y="4389438"/>
            <a:ext cx="690563" cy="241300"/>
          </a:xfrm>
          <a:custGeom>
            <a:avLst/>
            <a:gdLst>
              <a:gd name="T0" fmla="*/ 0 w 432"/>
              <a:gd name="T1" fmla="*/ 0 h 192"/>
              <a:gd name="T2" fmla="*/ 2147483646 w 432"/>
              <a:gd name="T3" fmla="*/ 2147483646 h 192"/>
              <a:gd name="T4" fmla="*/ 2147483646 w 432"/>
              <a:gd name="T5" fmla="*/ 2147483646 h 192"/>
              <a:gd name="T6" fmla="*/ 2147483646 w 432"/>
              <a:gd name="T7" fmla="*/ 214748364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Freeform 46"/>
          <p:cNvSpPr>
            <a:spLocks/>
          </p:cNvSpPr>
          <p:nvPr/>
        </p:nvSpPr>
        <p:spPr bwMode="auto">
          <a:xfrm>
            <a:off x="2454275" y="4570413"/>
            <a:ext cx="1149350" cy="482600"/>
          </a:xfrm>
          <a:custGeom>
            <a:avLst/>
            <a:gdLst>
              <a:gd name="T0" fmla="*/ 0 w 720"/>
              <a:gd name="T1" fmla="*/ 0 h 384"/>
              <a:gd name="T2" fmla="*/ 2147483646 w 720"/>
              <a:gd name="T3" fmla="*/ 2147483646 h 384"/>
              <a:gd name="T4" fmla="*/ 2147483646 w 720"/>
              <a:gd name="T5" fmla="*/ 2147483646 h 384"/>
              <a:gd name="T6" fmla="*/ 2147483646 w 720"/>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6" name="Freeform 47"/>
          <p:cNvSpPr>
            <a:spLocks/>
          </p:cNvSpPr>
          <p:nvPr/>
        </p:nvSpPr>
        <p:spPr bwMode="auto">
          <a:xfrm>
            <a:off x="3987800" y="4267200"/>
            <a:ext cx="90488" cy="846138"/>
          </a:xfrm>
          <a:custGeom>
            <a:avLst/>
            <a:gdLst>
              <a:gd name="T0" fmla="*/ 0 w 56"/>
              <a:gd name="T1" fmla="*/ 2147483646 h 672"/>
              <a:gd name="T2" fmla="*/ 2147483646 w 56"/>
              <a:gd name="T3" fmla="*/ 2147483646 h 672"/>
              <a:gd name="T4" fmla="*/ 2147483646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7" name="Line 48"/>
          <p:cNvSpPr>
            <a:spLocks noChangeShapeType="1"/>
          </p:cNvSpPr>
          <p:nvPr/>
        </p:nvSpPr>
        <p:spPr bwMode="auto">
          <a:xfrm>
            <a:off x="4203700" y="4133850"/>
            <a:ext cx="153988" cy="0"/>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8" name="Freeform 49"/>
          <p:cNvSpPr>
            <a:spLocks/>
          </p:cNvSpPr>
          <p:nvPr/>
        </p:nvSpPr>
        <p:spPr bwMode="auto">
          <a:xfrm>
            <a:off x="2454275" y="4811713"/>
            <a:ext cx="460375" cy="301625"/>
          </a:xfrm>
          <a:custGeom>
            <a:avLst/>
            <a:gdLst>
              <a:gd name="T0" fmla="*/ 0 w 288"/>
              <a:gd name="T1" fmla="*/ 0 h 240"/>
              <a:gd name="T2" fmla="*/ 2147483646 w 288"/>
              <a:gd name="T3" fmla="*/ 2147483646 h 240"/>
              <a:gd name="T4" fmla="*/ 2147483646 w 288"/>
              <a:gd name="T5" fmla="*/ 2147483646 h 240"/>
              <a:gd name="T6" fmla="*/ 2147483646 w 288"/>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9" name="Freeform 50"/>
          <p:cNvSpPr>
            <a:spLocks/>
          </p:cNvSpPr>
          <p:nvPr/>
        </p:nvSpPr>
        <p:spPr bwMode="auto">
          <a:xfrm>
            <a:off x="3373438" y="5113338"/>
            <a:ext cx="255587" cy="352425"/>
          </a:xfrm>
          <a:custGeom>
            <a:avLst/>
            <a:gdLst>
              <a:gd name="T0" fmla="*/ 0 w 96"/>
              <a:gd name="T1" fmla="*/ 0 h 384"/>
              <a:gd name="T2" fmla="*/ 2147483646 w 96"/>
              <a:gd name="T3" fmla="*/ 2147483646 h 384"/>
              <a:gd name="T4" fmla="*/ 2147483646 w 96"/>
              <a:gd name="T5" fmla="*/ 2147483646 h 384"/>
              <a:gd name="T6" fmla="*/ 2147483646 w 96"/>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0" name="Freeform 51"/>
          <p:cNvSpPr>
            <a:spLocks/>
          </p:cNvSpPr>
          <p:nvPr/>
        </p:nvSpPr>
        <p:spPr bwMode="auto">
          <a:xfrm>
            <a:off x="2454275" y="5053013"/>
            <a:ext cx="460375" cy="544512"/>
          </a:xfrm>
          <a:custGeom>
            <a:avLst/>
            <a:gdLst>
              <a:gd name="T0" fmla="*/ 0 w 288"/>
              <a:gd name="T1" fmla="*/ 0 h 432"/>
              <a:gd name="T2" fmla="*/ 2147483646 w 288"/>
              <a:gd name="T3" fmla="*/ 2147483646 h 432"/>
              <a:gd name="T4" fmla="*/ 2147483646 w 288"/>
              <a:gd name="T5" fmla="*/ 2147483646 h 432"/>
              <a:gd name="T6" fmla="*/ 2147483646 w 288"/>
              <a:gd name="T7" fmla="*/ 2147483646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1" name="Freeform 52"/>
          <p:cNvSpPr>
            <a:spLocks/>
          </p:cNvSpPr>
          <p:nvPr/>
        </p:nvSpPr>
        <p:spPr bwMode="auto">
          <a:xfrm>
            <a:off x="3373438" y="4840288"/>
            <a:ext cx="1155700" cy="904875"/>
          </a:xfrm>
          <a:custGeom>
            <a:avLst/>
            <a:gdLst>
              <a:gd name="T0" fmla="*/ 0 w 768"/>
              <a:gd name="T1" fmla="*/ 2147483646 h 672"/>
              <a:gd name="T2" fmla="*/ 2147483646 w 768"/>
              <a:gd name="T3" fmla="*/ 2147483646 h 672"/>
              <a:gd name="T4" fmla="*/ 2147483646 w 768"/>
              <a:gd name="T5" fmla="*/ 2147483646 h 672"/>
              <a:gd name="T6" fmla="*/ 2147483646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p:zoom/>
  </p:transition>
</p:sld>
</file>

<file path=ppt/slides/slide2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76200"/>
            <a:ext cx="8283575" cy="1066800"/>
          </a:xfrm>
        </p:spPr>
        <p:txBody>
          <a:bodyPr/>
          <a:lstStyle/>
          <a:p>
            <a:pPr eaLnBrk="1" hangingPunct="1"/>
            <a:r>
              <a:rPr lang="en-US" altLang="zh-CN" sz="2800" smtClean="0">
                <a:ea typeface="宋体" panose="02010600030101010101" pitchFamily="2" charset="-122"/>
              </a:rPr>
              <a:t>通过创建条件模式-基础挖掘频繁模式</a:t>
            </a:r>
          </a:p>
        </p:txBody>
      </p:sp>
      <p:grpSp>
        <p:nvGrpSpPr>
          <p:cNvPr id="28675" name="Group 3"/>
          <p:cNvGrpSpPr>
            <a:grpSpLocks/>
          </p:cNvGrpSpPr>
          <p:nvPr/>
        </p:nvGrpSpPr>
        <p:grpSpPr bwMode="auto">
          <a:xfrm>
            <a:off x="419100" y="1955800"/>
            <a:ext cx="8229600" cy="4000500"/>
            <a:chOff x="384" y="1440"/>
            <a:chExt cx="5184" cy="2520"/>
          </a:xfrm>
        </p:grpSpPr>
        <p:sp>
          <p:nvSpPr>
            <p:cNvPr id="28676" name="Rectangle 4"/>
            <p:cNvSpPr>
              <a:spLocks noChangeArrowheads="1"/>
            </p:cNvSpPr>
            <p:nvPr/>
          </p:nvSpPr>
          <p:spPr bwMode="auto">
            <a:xfrm>
              <a:off x="3552" y="3594"/>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空</a:t>
              </a:r>
            </a:p>
          </p:txBody>
        </p:sp>
        <p:sp>
          <p:nvSpPr>
            <p:cNvPr id="28677" name="Rectangle 5"/>
            <p:cNvSpPr>
              <a:spLocks noChangeArrowheads="1"/>
            </p:cNvSpPr>
            <p:nvPr/>
          </p:nvSpPr>
          <p:spPr bwMode="auto">
            <a:xfrm>
              <a:off x="1008" y="3594"/>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空</a:t>
              </a:r>
            </a:p>
          </p:txBody>
        </p:sp>
        <p:sp>
          <p:nvSpPr>
            <p:cNvPr id="28678" name="Rectangle 6"/>
            <p:cNvSpPr>
              <a:spLocks noChangeArrowheads="1"/>
            </p:cNvSpPr>
            <p:nvPr/>
          </p:nvSpPr>
          <p:spPr bwMode="auto">
            <a:xfrm>
              <a:off x="384" y="3594"/>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F</a:t>
              </a:r>
            </a:p>
          </p:txBody>
        </p:sp>
        <p:sp>
          <p:nvSpPr>
            <p:cNvPr id="28679" name="Rectangle 7"/>
            <p:cNvSpPr>
              <a:spLocks noChangeArrowheads="1"/>
            </p:cNvSpPr>
            <p:nvPr/>
          </p:nvSpPr>
          <p:spPr bwMode="auto">
            <a:xfrm>
              <a:off x="3552" y="3229"/>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f:3)}|c</a:t>
              </a:r>
            </a:p>
          </p:txBody>
        </p:sp>
        <p:sp>
          <p:nvSpPr>
            <p:cNvPr id="28680" name="Rectangle 8"/>
            <p:cNvSpPr>
              <a:spLocks noChangeArrowheads="1"/>
            </p:cNvSpPr>
            <p:nvPr/>
          </p:nvSpPr>
          <p:spPr bwMode="auto">
            <a:xfrm>
              <a:off x="1008" y="3229"/>
              <a:ext cx="2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f:3)}</a:t>
              </a:r>
            </a:p>
          </p:txBody>
        </p:sp>
        <p:sp>
          <p:nvSpPr>
            <p:cNvPr id="28681" name="Rectangle 9"/>
            <p:cNvSpPr>
              <a:spLocks noChangeArrowheads="1"/>
            </p:cNvSpPr>
            <p:nvPr/>
          </p:nvSpPr>
          <p:spPr bwMode="auto">
            <a:xfrm>
              <a:off x="384" y="3229"/>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C</a:t>
              </a:r>
            </a:p>
          </p:txBody>
        </p:sp>
        <p:sp>
          <p:nvSpPr>
            <p:cNvPr id="28682" name="Rectangle 10"/>
            <p:cNvSpPr>
              <a:spLocks noChangeArrowheads="1"/>
            </p:cNvSpPr>
            <p:nvPr/>
          </p:nvSpPr>
          <p:spPr bwMode="auto">
            <a:xfrm>
              <a:off x="3552" y="2863"/>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f:3, c:3)}|a</a:t>
              </a:r>
            </a:p>
          </p:txBody>
        </p:sp>
        <p:sp>
          <p:nvSpPr>
            <p:cNvPr id="28683" name="Rectangle 11"/>
            <p:cNvSpPr>
              <a:spLocks noChangeArrowheads="1"/>
            </p:cNvSpPr>
            <p:nvPr/>
          </p:nvSpPr>
          <p:spPr bwMode="auto">
            <a:xfrm>
              <a:off x="1008" y="2863"/>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fc:3)}</a:t>
              </a:r>
            </a:p>
          </p:txBody>
        </p:sp>
        <p:sp>
          <p:nvSpPr>
            <p:cNvPr id="28684" name="Rectangle 12"/>
            <p:cNvSpPr>
              <a:spLocks noChangeArrowheads="1"/>
            </p:cNvSpPr>
            <p:nvPr/>
          </p:nvSpPr>
          <p:spPr bwMode="auto">
            <a:xfrm>
              <a:off x="384" y="2863"/>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a</a:t>
              </a:r>
            </a:p>
          </p:txBody>
        </p:sp>
        <p:sp>
          <p:nvSpPr>
            <p:cNvPr id="28685" name="Rectangle 13"/>
            <p:cNvSpPr>
              <a:spLocks noChangeArrowheads="1"/>
            </p:cNvSpPr>
            <p:nvPr/>
          </p:nvSpPr>
          <p:spPr bwMode="auto">
            <a:xfrm>
              <a:off x="3552" y="2497"/>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空</a:t>
              </a:r>
            </a:p>
          </p:txBody>
        </p:sp>
        <p:sp>
          <p:nvSpPr>
            <p:cNvPr id="28686" name="Rectangle 14"/>
            <p:cNvSpPr>
              <a:spLocks noChangeArrowheads="1"/>
            </p:cNvSpPr>
            <p:nvPr/>
          </p:nvSpPr>
          <p:spPr bwMode="auto">
            <a:xfrm>
              <a:off x="1008" y="2497"/>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fca:1, (f:1), (c:1)}</a:t>
              </a:r>
            </a:p>
          </p:txBody>
        </p:sp>
        <p:sp>
          <p:nvSpPr>
            <p:cNvPr id="28687" name="Rectangle 15"/>
            <p:cNvSpPr>
              <a:spLocks noChangeArrowheads="1"/>
            </p:cNvSpPr>
            <p:nvPr/>
          </p:nvSpPr>
          <p:spPr bwMode="auto">
            <a:xfrm>
              <a:off x="384" y="2497"/>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B</a:t>
              </a:r>
            </a:p>
          </p:txBody>
        </p:sp>
        <p:sp>
          <p:nvSpPr>
            <p:cNvPr id="28688" name="Rectangle 16"/>
            <p:cNvSpPr>
              <a:spLocks noChangeArrowheads="1"/>
            </p:cNvSpPr>
            <p:nvPr/>
          </p:nvSpPr>
          <p:spPr bwMode="auto">
            <a:xfrm>
              <a:off x="3552" y="2131"/>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f:3, c:3, a:3)}|m</a:t>
              </a:r>
            </a:p>
          </p:txBody>
        </p:sp>
        <p:sp>
          <p:nvSpPr>
            <p:cNvPr id="28689" name="Rectangle 17"/>
            <p:cNvSpPr>
              <a:spLocks noChangeArrowheads="1"/>
            </p:cNvSpPr>
            <p:nvPr/>
          </p:nvSpPr>
          <p:spPr bwMode="auto">
            <a:xfrm>
              <a:off x="1008" y="2131"/>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fca:2), (fca:2)}</a:t>
              </a:r>
            </a:p>
          </p:txBody>
        </p:sp>
        <p:sp>
          <p:nvSpPr>
            <p:cNvPr id="28690" name="Rectangle 18"/>
            <p:cNvSpPr>
              <a:spLocks noChangeArrowheads="1"/>
            </p:cNvSpPr>
            <p:nvPr/>
          </p:nvSpPr>
          <p:spPr bwMode="auto">
            <a:xfrm>
              <a:off x="384" y="2131"/>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米</a:t>
              </a:r>
            </a:p>
          </p:txBody>
        </p:sp>
        <p:sp>
          <p:nvSpPr>
            <p:cNvPr id="28691" name="Rectangle 19"/>
            <p:cNvSpPr>
              <a:spLocks noChangeArrowheads="1"/>
            </p:cNvSpPr>
            <p:nvPr/>
          </p:nvSpPr>
          <p:spPr bwMode="auto">
            <a:xfrm>
              <a:off x="3552" y="1766"/>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c:3)}|p</a:t>
              </a:r>
            </a:p>
          </p:txBody>
        </p:sp>
        <p:sp>
          <p:nvSpPr>
            <p:cNvPr id="28692" name="Rectangle 20"/>
            <p:cNvSpPr>
              <a:spLocks noChangeArrowheads="1"/>
            </p:cNvSpPr>
            <p:nvPr/>
          </p:nvSpPr>
          <p:spPr bwMode="auto">
            <a:xfrm>
              <a:off x="1008" y="1766"/>
              <a:ext cx="2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zh-CN" altLang="en-US" sz="2000">
                  <a:ea typeface="宋体" panose="02010600030101010101" pitchFamily="2" charset="-122"/>
                </a:rPr>
                <a:t>{(</a:t>
              </a:r>
              <a:r>
                <a:rPr lang="en-US" altLang="zh-CN" sz="2000">
                  <a:ea typeface="宋体" panose="02010600030101010101" pitchFamily="2" charset="-122"/>
                </a:rPr>
                <a:t>fcam:2), (cb:1)}</a:t>
              </a:r>
            </a:p>
          </p:txBody>
        </p:sp>
        <p:sp>
          <p:nvSpPr>
            <p:cNvPr id="28693" name="Rectangle 21"/>
            <p:cNvSpPr>
              <a:spLocks noChangeArrowheads="1"/>
            </p:cNvSpPr>
            <p:nvPr/>
          </p:nvSpPr>
          <p:spPr bwMode="auto">
            <a:xfrm>
              <a:off x="384" y="1766"/>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P</a:t>
              </a:r>
            </a:p>
          </p:txBody>
        </p:sp>
        <p:sp>
          <p:nvSpPr>
            <p:cNvPr id="28694" name="Rectangle 22"/>
            <p:cNvSpPr>
              <a:spLocks noChangeArrowheads="1"/>
            </p:cNvSpPr>
            <p:nvPr/>
          </p:nvSpPr>
          <p:spPr bwMode="auto">
            <a:xfrm>
              <a:off x="3552" y="1440"/>
              <a:ext cx="20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有条件 fp 树</a:t>
              </a:r>
            </a:p>
          </p:txBody>
        </p:sp>
        <p:sp>
          <p:nvSpPr>
            <p:cNvPr id="28695" name="Rectangle 23"/>
            <p:cNvSpPr>
              <a:spLocks noChangeArrowheads="1"/>
            </p:cNvSpPr>
            <p:nvPr/>
          </p:nvSpPr>
          <p:spPr bwMode="auto">
            <a:xfrm>
              <a:off x="1008" y="1440"/>
              <a:ext cx="2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条件模式基</a:t>
              </a:r>
            </a:p>
          </p:txBody>
        </p:sp>
        <p:sp>
          <p:nvSpPr>
            <p:cNvPr id="28696" name="Rectangle 24"/>
            <p:cNvSpPr>
              <a:spLocks noChangeArrowheads="1"/>
            </p:cNvSpPr>
            <p:nvPr/>
          </p:nvSpPr>
          <p:spPr bwMode="auto">
            <a:xfrm>
              <a:off x="384" y="1440"/>
              <a:ext cx="6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000">
                  <a:ea typeface="宋体" panose="02010600030101010101" pitchFamily="2" charset="-122"/>
                </a:rPr>
                <a:t>项目</a:t>
              </a:r>
            </a:p>
          </p:txBody>
        </p:sp>
        <p:sp>
          <p:nvSpPr>
            <p:cNvPr id="28697" name="Line 25"/>
            <p:cNvSpPr>
              <a:spLocks noChangeShapeType="1"/>
            </p:cNvSpPr>
            <p:nvPr/>
          </p:nvSpPr>
          <p:spPr bwMode="auto">
            <a:xfrm>
              <a:off x="384" y="1440"/>
              <a:ext cx="518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8" name="Line 26"/>
            <p:cNvSpPr>
              <a:spLocks noChangeShapeType="1"/>
            </p:cNvSpPr>
            <p:nvPr/>
          </p:nvSpPr>
          <p:spPr bwMode="auto">
            <a:xfrm>
              <a:off x="384" y="1766"/>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9" name="Line 27"/>
            <p:cNvSpPr>
              <a:spLocks noChangeShapeType="1"/>
            </p:cNvSpPr>
            <p:nvPr/>
          </p:nvSpPr>
          <p:spPr bwMode="auto">
            <a:xfrm>
              <a:off x="384" y="2131"/>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0" name="Line 28"/>
            <p:cNvSpPr>
              <a:spLocks noChangeShapeType="1"/>
            </p:cNvSpPr>
            <p:nvPr/>
          </p:nvSpPr>
          <p:spPr bwMode="auto">
            <a:xfrm>
              <a:off x="384" y="2497"/>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1" name="Line 29"/>
            <p:cNvSpPr>
              <a:spLocks noChangeShapeType="1"/>
            </p:cNvSpPr>
            <p:nvPr/>
          </p:nvSpPr>
          <p:spPr bwMode="auto">
            <a:xfrm>
              <a:off x="384" y="2863"/>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2" name="Line 30"/>
            <p:cNvSpPr>
              <a:spLocks noChangeShapeType="1"/>
            </p:cNvSpPr>
            <p:nvPr/>
          </p:nvSpPr>
          <p:spPr bwMode="auto">
            <a:xfrm>
              <a:off x="384" y="3229"/>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3" name="Line 31"/>
            <p:cNvSpPr>
              <a:spLocks noChangeShapeType="1"/>
            </p:cNvSpPr>
            <p:nvPr/>
          </p:nvSpPr>
          <p:spPr bwMode="auto">
            <a:xfrm>
              <a:off x="384" y="3594"/>
              <a:ext cx="518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4" name="Line 32"/>
            <p:cNvSpPr>
              <a:spLocks noChangeShapeType="1"/>
            </p:cNvSpPr>
            <p:nvPr/>
          </p:nvSpPr>
          <p:spPr bwMode="auto">
            <a:xfrm>
              <a:off x="384" y="3960"/>
              <a:ext cx="518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5" name="Line 33"/>
            <p:cNvSpPr>
              <a:spLocks noChangeShapeType="1"/>
            </p:cNvSpPr>
            <p:nvPr/>
          </p:nvSpPr>
          <p:spPr bwMode="auto">
            <a:xfrm>
              <a:off x="384" y="1440"/>
              <a:ext cx="0" cy="252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6" name="Line 34"/>
            <p:cNvSpPr>
              <a:spLocks noChangeShapeType="1"/>
            </p:cNvSpPr>
            <p:nvPr/>
          </p:nvSpPr>
          <p:spPr bwMode="auto">
            <a:xfrm>
              <a:off x="1008" y="1440"/>
              <a:ext cx="0" cy="25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7" name="Line 35"/>
            <p:cNvSpPr>
              <a:spLocks noChangeShapeType="1"/>
            </p:cNvSpPr>
            <p:nvPr/>
          </p:nvSpPr>
          <p:spPr bwMode="auto">
            <a:xfrm>
              <a:off x="3552" y="1440"/>
              <a:ext cx="0" cy="25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8" name="Line 36"/>
            <p:cNvSpPr>
              <a:spLocks noChangeShapeType="1"/>
            </p:cNvSpPr>
            <p:nvPr/>
          </p:nvSpPr>
          <p:spPr bwMode="auto">
            <a:xfrm>
              <a:off x="5568" y="1440"/>
              <a:ext cx="0" cy="252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Click="0">
    <p:zoom/>
  </p:transition>
</p:sld>
</file>

<file path=ppt/slides/slide2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47663" y="200025"/>
            <a:ext cx="8494712" cy="990600"/>
          </a:xfrm>
        </p:spPr>
        <p:txBody>
          <a:bodyPr/>
          <a:lstStyle/>
          <a:p>
            <a:pPr eaLnBrk="1" hangingPunct="1"/>
            <a:r>
              <a:rPr lang="en-US" altLang="zh-CN" sz="2800" smtClean="0">
                <a:ea typeface="宋体" panose="02010600030101010101" pitchFamily="2" charset="-122"/>
              </a:rPr>
              <a:t>步骤 3: 递归挖掘条件 fp 树</a:t>
            </a:r>
          </a:p>
        </p:txBody>
      </p:sp>
      <p:grpSp>
        <p:nvGrpSpPr>
          <p:cNvPr id="29699" name="Group 3"/>
          <p:cNvGrpSpPr>
            <a:grpSpLocks/>
          </p:cNvGrpSpPr>
          <p:nvPr/>
        </p:nvGrpSpPr>
        <p:grpSpPr bwMode="auto">
          <a:xfrm>
            <a:off x="239713" y="2016125"/>
            <a:ext cx="2528887" cy="2330450"/>
            <a:chOff x="3312" y="2736"/>
            <a:chExt cx="1593" cy="1468"/>
          </a:xfrm>
        </p:grpSpPr>
        <p:grpSp>
          <p:nvGrpSpPr>
            <p:cNvPr id="29718" name="Group 4"/>
            <p:cNvGrpSpPr>
              <a:grpSpLocks/>
            </p:cNvGrpSpPr>
            <p:nvPr/>
          </p:nvGrpSpPr>
          <p:grpSpPr bwMode="auto">
            <a:xfrm>
              <a:off x="3792" y="2736"/>
              <a:ext cx="329" cy="1297"/>
              <a:chOff x="2282" y="2456"/>
              <a:chExt cx="329" cy="1297"/>
            </a:xfrm>
          </p:grpSpPr>
          <p:sp>
            <p:nvSpPr>
              <p:cNvPr id="29720" name="Text Box 5"/>
              <p:cNvSpPr txBox="1">
                <a:spLocks noChangeArrowheads="1"/>
              </p:cNvSpPr>
              <p:nvPr/>
            </p:nvSpPr>
            <p:spPr bwMode="auto">
              <a:xfrm>
                <a:off x="2312" y="2456"/>
                <a:ext cx="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9721" name="Text Box 6"/>
              <p:cNvSpPr txBox="1">
                <a:spLocks noChangeArrowheads="1"/>
              </p:cNvSpPr>
              <p:nvPr/>
            </p:nvSpPr>
            <p:spPr bwMode="auto">
              <a:xfrm>
                <a:off x="2300" y="2840"/>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sp>
            <p:nvSpPr>
              <p:cNvPr id="29722" name="Text Box 7"/>
              <p:cNvSpPr txBox="1">
                <a:spLocks noChangeArrowheads="1"/>
              </p:cNvSpPr>
              <p:nvPr/>
            </p:nvSpPr>
            <p:spPr bwMode="auto">
              <a:xfrm>
                <a:off x="2287" y="316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sp>
            <p:nvSpPr>
              <p:cNvPr id="29723" name="Text Box 8"/>
              <p:cNvSpPr txBox="1">
                <a:spLocks noChangeArrowheads="1"/>
              </p:cNvSpPr>
              <p:nvPr/>
            </p:nvSpPr>
            <p:spPr bwMode="auto">
              <a:xfrm>
                <a:off x="2282" y="3503"/>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 3</a:t>
                </a:r>
              </a:p>
            </p:txBody>
          </p:sp>
          <p:cxnSp>
            <p:nvCxnSpPr>
              <p:cNvPr id="29724" name="AutoShape 9"/>
              <p:cNvCxnSpPr>
                <a:cxnSpLocks noChangeShapeType="1"/>
                <a:stCxn id="29720" idx="2"/>
                <a:endCxn id="29721"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5" name="AutoShape 10"/>
              <p:cNvCxnSpPr>
                <a:cxnSpLocks noChangeShapeType="1"/>
                <a:stCxn id="29721" idx="2"/>
                <a:endCxn id="29722"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6" name="AutoShape 11"/>
              <p:cNvCxnSpPr>
                <a:cxnSpLocks noChangeShapeType="1"/>
                <a:stCxn id="29722" idx="2"/>
                <a:endCxn id="29723"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719" name="Text Box 12"/>
            <p:cNvSpPr txBox="1">
              <a:spLocks noChangeArrowheads="1"/>
            </p:cNvSpPr>
            <p:nvPr/>
          </p:nvSpPr>
          <p:spPr bwMode="auto">
            <a:xfrm>
              <a:off x="3312" y="3954"/>
              <a:ext cx="15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m 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grpSp>
      <p:sp>
        <p:nvSpPr>
          <p:cNvPr id="29700" name="Text Box 13"/>
          <p:cNvSpPr txBox="1">
            <a:spLocks noChangeArrowheads="1"/>
          </p:cNvSpPr>
          <p:nvPr/>
        </p:nvSpPr>
        <p:spPr bwMode="auto">
          <a:xfrm>
            <a:off x="3043238" y="194627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ahoma" panose="020B0604030504040204" pitchFamily="34" charset="0"/>
                <a:ea typeface="宋体" panose="02010600030101010101" pitchFamily="2" charset="-122"/>
              </a:rPr>
              <a:t>"am" 的 cond. 模式基础: (fc:3)</a:t>
            </a:r>
          </a:p>
        </p:txBody>
      </p:sp>
      <p:grpSp>
        <p:nvGrpSpPr>
          <p:cNvPr id="29701" name="Group 14"/>
          <p:cNvGrpSpPr>
            <a:grpSpLocks/>
          </p:cNvGrpSpPr>
          <p:nvPr/>
        </p:nvGrpSpPr>
        <p:grpSpPr bwMode="auto">
          <a:xfrm>
            <a:off x="6488113" y="1330325"/>
            <a:ext cx="2655887" cy="1873250"/>
            <a:chOff x="4393" y="1248"/>
            <a:chExt cx="1673" cy="1180"/>
          </a:xfrm>
        </p:grpSpPr>
        <p:sp>
          <p:nvSpPr>
            <p:cNvPr id="29712" name="Text Box 15"/>
            <p:cNvSpPr txBox="1">
              <a:spLocks noChangeArrowheads="1"/>
            </p:cNvSpPr>
            <p:nvPr/>
          </p:nvSpPr>
          <p:spPr bwMode="auto">
            <a:xfrm>
              <a:off x="4878" y="1248"/>
              <a:ext cx="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9713" name="Text Box 16"/>
            <p:cNvSpPr txBox="1">
              <a:spLocks noChangeArrowheads="1"/>
            </p:cNvSpPr>
            <p:nvPr/>
          </p:nvSpPr>
          <p:spPr bwMode="auto">
            <a:xfrm>
              <a:off x="4866" y="1632"/>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sp>
          <p:nvSpPr>
            <p:cNvPr id="29714" name="Text Box 17"/>
            <p:cNvSpPr txBox="1">
              <a:spLocks noChangeArrowheads="1"/>
            </p:cNvSpPr>
            <p:nvPr/>
          </p:nvSpPr>
          <p:spPr bwMode="auto">
            <a:xfrm>
              <a:off x="4853" y="1959"/>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cxnSp>
          <p:nvCxnSpPr>
            <p:cNvPr id="29715" name="AutoShape 18"/>
            <p:cNvCxnSpPr>
              <a:cxnSpLocks noChangeShapeType="1"/>
              <a:stCxn id="29712" idx="2"/>
              <a:endCxn id="29713" idx="0"/>
            </p:cNvCxnSpPr>
            <p:nvPr/>
          </p:nvCxnSpPr>
          <p:spPr bwMode="auto">
            <a:xfrm>
              <a:off x="5013" y="1498"/>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AutoShape 19"/>
            <p:cNvCxnSpPr>
              <a:cxnSpLocks noChangeShapeType="1"/>
              <a:stCxn id="29713" idx="2"/>
              <a:endCxn id="29714" idx="0"/>
            </p:cNvCxnSpPr>
            <p:nvPr/>
          </p:nvCxnSpPr>
          <p:spPr bwMode="auto">
            <a:xfrm>
              <a:off x="5013" y="1882"/>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7" name="Text Box 20"/>
            <p:cNvSpPr txBox="1">
              <a:spLocks noChangeArrowheads="1"/>
            </p:cNvSpPr>
            <p:nvPr/>
          </p:nvSpPr>
          <p:spPr bwMode="auto">
            <a:xfrm>
              <a:off x="4393" y="2178"/>
              <a:ext cx="16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am 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grpSp>
      <p:sp>
        <p:nvSpPr>
          <p:cNvPr id="29702" name="Text Box 21"/>
          <p:cNvSpPr txBox="1">
            <a:spLocks noChangeArrowheads="1"/>
          </p:cNvSpPr>
          <p:nvPr/>
        </p:nvSpPr>
        <p:spPr bwMode="auto">
          <a:xfrm>
            <a:off x="3059113" y="3438525"/>
            <a:ext cx="3905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ahoma" panose="020B0604030504040204" pitchFamily="34" charset="0"/>
                <a:ea typeface="宋体" panose="02010600030101010101" pitchFamily="2" charset="-122"/>
              </a:rPr>
              <a:t>"厘米" 的锥形基座: (f:3)</a:t>
            </a:r>
          </a:p>
        </p:txBody>
      </p:sp>
      <p:sp>
        <p:nvSpPr>
          <p:cNvPr id="29703" name="Text Box 22"/>
          <p:cNvSpPr txBox="1">
            <a:spLocks noChangeArrowheads="1"/>
          </p:cNvSpPr>
          <p:nvPr/>
        </p:nvSpPr>
        <p:spPr bwMode="auto">
          <a:xfrm>
            <a:off x="7258050" y="3159125"/>
            <a:ext cx="42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9704" name="Text Box 23"/>
          <p:cNvSpPr txBox="1">
            <a:spLocks noChangeArrowheads="1"/>
          </p:cNvSpPr>
          <p:nvPr/>
        </p:nvSpPr>
        <p:spPr bwMode="auto">
          <a:xfrm>
            <a:off x="7239000" y="3768725"/>
            <a:ext cx="46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cxnSp>
        <p:nvCxnSpPr>
          <p:cNvPr id="29705" name="AutoShape 24"/>
          <p:cNvCxnSpPr>
            <a:cxnSpLocks noChangeShapeType="1"/>
            <a:stCxn id="29703" idx="2"/>
            <a:endCxn id="29704" idx="0"/>
          </p:cNvCxnSpPr>
          <p:nvPr/>
        </p:nvCxnSpPr>
        <p:spPr bwMode="auto">
          <a:xfrm>
            <a:off x="7472363" y="3556000"/>
            <a:ext cx="0" cy="21272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6" name="Text Box 25"/>
          <p:cNvSpPr txBox="1">
            <a:spLocks noChangeArrowheads="1"/>
          </p:cNvSpPr>
          <p:nvPr/>
        </p:nvSpPr>
        <p:spPr bwMode="auto">
          <a:xfrm>
            <a:off x="6488113" y="4178300"/>
            <a:ext cx="264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cm 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sp>
        <p:nvSpPr>
          <p:cNvPr id="29707" name="Text Box 26"/>
          <p:cNvSpPr txBox="1">
            <a:spLocks noChangeArrowheads="1"/>
          </p:cNvSpPr>
          <p:nvPr/>
        </p:nvSpPr>
        <p:spPr bwMode="auto">
          <a:xfrm>
            <a:off x="696913" y="541972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ahoma" panose="020B0604030504040204" pitchFamily="34" charset="0"/>
                <a:ea typeface="宋体" panose="02010600030101010101" pitchFamily="2" charset="-122"/>
              </a:rPr>
              <a:t>"凸轮" 的锥形基座: (f:3)</a:t>
            </a:r>
          </a:p>
        </p:txBody>
      </p:sp>
      <p:sp>
        <p:nvSpPr>
          <p:cNvPr id="29708" name="Text Box 27"/>
          <p:cNvSpPr txBox="1">
            <a:spLocks noChangeArrowheads="1"/>
          </p:cNvSpPr>
          <p:nvPr/>
        </p:nvSpPr>
        <p:spPr bwMode="auto">
          <a:xfrm>
            <a:off x="5353050" y="4835525"/>
            <a:ext cx="42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29709" name="Text Box 28"/>
          <p:cNvSpPr txBox="1">
            <a:spLocks noChangeArrowheads="1"/>
          </p:cNvSpPr>
          <p:nvPr/>
        </p:nvSpPr>
        <p:spPr bwMode="auto">
          <a:xfrm>
            <a:off x="5334000" y="5445125"/>
            <a:ext cx="46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cxnSp>
        <p:nvCxnSpPr>
          <p:cNvPr id="29710" name="AutoShape 29"/>
          <p:cNvCxnSpPr>
            <a:cxnSpLocks noChangeShapeType="1"/>
            <a:stCxn id="29708" idx="2"/>
            <a:endCxn id="29709" idx="0"/>
          </p:cNvCxnSpPr>
          <p:nvPr/>
        </p:nvCxnSpPr>
        <p:spPr bwMode="auto">
          <a:xfrm>
            <a:off x="5567363" y="5232400"/>
            <a:ext cx="0" cy="21272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1" name="Text Box 30"/>
          <p:cNvSpPr txBox="1">
            <a:spLocks noChangeArrowheads="1"/>
          </p:cNvSpPr>
          <p:nvPr/>
        </p:nvSpPr>
        <p:spPr bwMode="auto">
          <a:xfrm>
            <a:off x="4583113" y="5854700"/>
            <a:ext cx="276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凸轮条件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spTree>
  </p:cSld>
  <p:clrMapOvr>
    <a:masterClrMapping/>
  </p:clrMapOvr>
  <p:transition advClick="0">
    <p:zoom/>
  </p:transition>
</p:sld>
</file>

<file path=ppt/slides/slide2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73163" y="323850"/>
            <a:ext cx="7315200" cy="685800"/>
          </a:xfrm>
        </p:spPr>
        <p:txBody>
          <a:bodyPr/>
          <a:lstStyle/>
          <a:p>
            <a:pPr eaLnBrk="1" hangingPunct="1">
              <a:lnSpc>
                <a:spcPct val="90000"/>
              </a:lnSpc>
            </a:pPr>
            <a:r>
              <a:rPr lang="en-US" altLang="zh-CN" smtClean="0">
                <a:ea typeface="宋体" panose="02010600030101010101" pitchFamily="2" charset="-122"/>
              </a:rPr>
              <a:t>单 fp 树路径生成</a:t>
            </a:r>
          </a:p>
        </p:txBody>
      </p:sp>
      <p:sp>
        <p:nvSpPr>
          <p:cNvPr id="30723" name="Rectangle 3"/>
          <p:cNvSpPr>
            <a:spLocks noGrp="1" noChangeArrowheads="1"/>
          </p:cNvSpPr>
          <p:nvPr>
            <p:ph type="body" idx="1"/>
          </p:nvPr>
        </p:nvSpPr>
        <p:spPr>
          <a:xfrm>
            <a:off x="436563" y="1390650"/>
            <a:ext cx="8382000" cy="1752600"/>
          </a:xfrm>
        </p:spPr>
        <p:txBody>
          <a:bodyPr/>
          <a:lstStyle/>
          <a:p>
            <a:pPr eaLnBrk="1" hangingPunct="1">
              <a:lnSpc>
                <a:spcPct val="120000"/>
              </a:lnSpc>
            </a:pPr>
            <a:r>
              <a:rPr lang="en-US" altLang="zh-CN" smtClean="0">
                <a:ea typeface="宋体" panose="02010600030101010101" pitchFamily="2" charset="-122"/>
              </a:rPr>
              <a:t>假设 fp 树 t 有一个路径 p</a:t>
            </a:r>
          </a:p>
          <a:p>
            <a:pPr eaLnBrk="1" hangingPunct="1">
              <a:lnSpc>
                <a:spcPct val="120000"/>
              </a:lnSpc>
            </a:pPr>
            <a:r>
              <a:rPr lang="en-US" altLang="zh-CN" smtClean="0">
                <a:ea typeface="宋体" panose="02010600030101010101" pitchFamily="2" charset="-122"/>
              </a:rPr>
              <a:t>通过枚举 p 的子路径的所有组合, 可以生成完整的 t 频繁模式集</a:t>
            </a:r>
          </a:p>
        </p:txBody>
      </p:sp>
      <p:sp>
        <p:nvSpPr>
          <p:cNvPr id="30724" name="Text Box 4"/>
          <p:cNvSpPr txBox="1">
            <a:spLocks noChangeArrowheads="1"/>
          </p:cNvSpPr>
          <p:nvPr/>
        </p:nvSpPr>
        <p:spPr bwMode="auto">
          <a:xfrm>
            <a:off x="3670300" y="3390900"/>
            <a:ext cx="42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2000">
                <a:latin typeface="Times New Roman" panose="02020603050405020304" pitchFamily="18" charset="0"/>
                <a:ea typeface="宋体" panose="02010600030101010101" pitchFamily="2" charset="-122"/>
              </a:rPr>
              <a:t>{}</a:t>
            </a:r>
          </a:p>
        </p:txBody>
      </p:sp>
      <p:sp>
        <p:nvSpPr>
          <p:cNvPr id="30725" name="Text Box 5"/>
          <p:cNvSpPr txBox="1">
            <a:spLocks noChangeArrowheads="1"/>
          </p:cNvSpPr>
          <p:nvPr/>
        </p:nvSpPr>
        <p:spPr bwMode="auto">
          <a:xfrm>
            <a:off x="3651250" y="4000500"/>
            <a:ext cx="46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f:3</a:t>
            </a:r>
          </a:p>
        </p:txBody>
      </p:sp>
      <p:sp>
        <p:nvSpPr>
          <p:cNvPr id="30726" name="Text Box 6"/>
          <p:cNvSpPr txBox="1">
            <a:spLocks noChangeArrowheads="1"/>
          </p:cNvSpPr>
          <p:nvPr/>
        </p:nvSpPr>
        <p:spPr bwMode="auto">
          <a:xfrm>
            <a:off x="3630613" y="4519613"/>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p>
        </p:txBody>
      </p:sp>
      <p:sp>
        <p:nvSpPr>
          <p:cNvPr id="30727" name="Text Box 7"/>
          <p:cNvSpPr txBox="1">
            <a:spLocks noChangeArrowheads="1"/>
          </p:cNvSpPr>
          <p:nvPr/>
        </p:nvSpPr>
        <p:spPr bwMode="auto">
          <a:xfrm>
            <a:off x="3622675" y="5053013"/>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 3</a:t>
            </a:r>
          </a:p>
        </p:txBody>
      </p:sp>
      <p:cxnSp>
        <p:nvCxnSpPr>
          <p:cNvPr id="30728" name="AutoShape 8"/>
          <p:cNvCxnSpPr>
            <a:cxnSpLocks noChangeShapeType="1"/>
            <a:stCxn id="30724" idx="2"/>
            <a:endCxn id="30725" idx="0"/>
          </p:cNvCxnSpPr>
          <p:nvPr/>
        </p:nvCxnSpPr>
        <p:spPr bwMode="auto">
          <a:xfrm>
            <a:off x="3884613" y="3787775"/>
            <a:ext cx="0" cy="21272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9" name="AutoShape 9"/>
          <p:cNvCxnSpPr>
            <a:cxnSpLocks noChangeShapeType="1"/>
            <a:stCxn id="30725" idx="2"/>
            <a:endCxn id="30726" idx="0"/>
          </p:cNvCxnSpPr>
          <p:nvPr/>
        </p:nvCxnSpPr>
        <p:spPr bwMode="auto">
          <a:xfrm>
            <a:off x="3884613" y="4397375"/>
            <a:ext cx="0" cy="12223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0" name="AutoShape 10"/>
          <p:cNvCxnSpPr>
            <a:cxnSpLocks noChangeShapeType="1"/>
            <a:stCxn id="30726" idx="2"/>
            <a:endCxn id="30727" idx="0"/>
          </p:cNvCxnSpPr>
          <p:nvPr/>
        </p:nvCxnSpPr>
        <p:spPr bwMode="auto">
          <a:xfrm>
            <a:off x="3884613" y="4916488"/>
            <a:ext cx="0" cy="13652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1" name="Text Box 11"/>
          <p:cNvSpPr txBox="1">
            <a:spLocks noChangeArrowheads="1"/>
          </p:cNvSpPr>
          <p:nvPr/>
        </p:nvSpPr>
        <p:spPr bwMode="auto">
          <a:xfrm>
            <a:off x="2755900" y="5753100"/>
            <a:ext cx="2528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m 条件</a:t>
            </a:r>
            <a:r>
              <a:rPr lang="en-US" altLang="zh-CN" sz="2000" b="1">
                <a:latin typeface="Times New Roman" panose="02020603050405020304" pitchFamily="18" charset="0"/>
                <a:ea typeface="宋体" panose="02010600030101010101" pitchFamily="2" charset="-122"/>
              </a:rPr>
              <a:t>fp 树</a:t>
            </a:r>
            <a:endParaRPr lang="en-US" altLang="zh-CN" sz="2000" b="1" i="1">
              <a:latin typeface="Times New Roman" panose="02020603050405020304" pitchFamily="18" charset="0"/>
              <a:ea typeface="宋体" panose="02010600030101010101" pitchFamily="2" charset="-122"/>
            </a:endParaRPr>
          </a:p>
        </p:txBody>
      </p:sp>
      <p:sp>
        <p:nvSpPr>
          <p:cNvPr id="30732" name="Rectangle 12"/>
          <p:cNvSpPr>
            <a:spLocks noChangeArrowheads="1"/>
          </p:cNvSpPr>
          <p:nvPr/>
        </p:nvSpPr>
        <p:spPr bwMode="auto">
          <a:xfrm>
            <a:off x="5956300" y="3632200"/>
            <a:ext cx="2540000"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70000"/>
              </a:lnSpc>
              <a:spcBef>
                <a:spcPct val="50000"/>
              </a:spcBef>
              <a:buFontTx/>
              <a:buNone/>
            </a:pPr>
            <a:r>
              <a:rPr lang="en-US" altLang="zh-CN" sz="2000" b="1">
                <a:latin typeface="Times New Roman" panose="02020603050405020304" pitchFamily="18" charset="0"/>
                <a:ea typeface="宋体" panose="02010600030101010101" pitchFamily="2" charset="-122"/>
              </a:rPr>
              <a:t>所有常见的模式有关</a:t>
            </a:r>
            <a:r>
              <a:rPr lang="en-US" altLang="zh-CN" sz="2000" b="1" i="1">
                <a:latin typeface="Times New Roman" panose="02020603050405020304" pitchFamily="18" charset="0"/>
                <a:ea typeface="宋体" panose="02010600030101010101" pitchFamily="2" charset="-122"/>
              </a:rPr>
              <a:t>米</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fm, cm, am,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fcm, fam, cam,</a:t>
            </a:r>
          </a:p>
          <a:p>
            <a:pPr>
              <a:lnSpc>
                <a:spcPct val="70000"/>
              </a:lnSpc>
              <a:spcBef>
                <a:spcPct val="50000"/>
              </a:spcBef>
              <a:buFontTx/>
              <a:buNone/>
            </a:pPr>
            <a:r>
              <a:rPr lang="en-US" altLang="zh-CN" sz="2000" b="1" i="1">
                <a:latin typeface="Times New Roman" panose="02020603050405020304" pitchFamily="18" charset="0"/>
                <a:ea typeface="宋体" panose="02010600030101010101" pitchFamily="2" charset="-122"/>
              </a:rPr>
              <a:t>法卡姆</a:t>
            </a:r>
          </a:p>
        </p:txBody>
      </p:sp>
      <p:sp>
        <p:nvSpPr>
          <p:cNvPr id="30733" name="Rectangle 13"/>
          <p:cNvSpPr>
            <a:spLocks noChangeArrowheads="1"/>
          </p:cNvSpPr>
          <p:nvPr/>
        </p:nvSpPr>
        <p:spPr bwMode="auto">
          <a:xfrm>
            <a:off x="4997450" y="4356100"/>
            <a:ext cx="49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zh-CN" altLang="en-US" b="1">
                <a:latin typeface="Times New Roman" panose="02020603050405020304" pitchFamily="18" charset="0"/>
                <a:ea typeface="宋体" panose="02010600030101010101" pitchFamily="2" charset="-122"/>
                <a:sym typeface="Wingdings 3" panose="05040102010807070707" pitchFamily="18" charset="2"/>
              </a:rPr>
              <a:t>什么？</a:t>
            </a:r>
          </a:p>
        </p:txBody>
      </p:sp>
    </p:spTree>
  </p:cSld>
  <p:clrMapOvr>
    <a:masterClrMapping/>
  </p:clrMapOvr>
  <p:transition advClick="0">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7038" y="304800"/>
            <a:ext cx="8716962" cy="784225"/>
          </a:xfrm>
        </p:spPr>
        <p:txBody>
          <a:bodyPr/>
          <a:lstStyle/>
          <a:p>
            <a:pPr eaLnBrk="1" hangingPunct="1"/>
            <a:r>
              <a:rPr lang="en-US" altLang="zh-CN" smtClean="0">
                <a:ea typeface="宋体" panose="02010600030101010101" pitchFamily="2" charset="-122"/>
              </a:rPr>
              <a:t>频繁模式增长的原理</a:t>
            </a:r>
          </a:p>
        </p:txBody>
      </p:sp>
      <p:sp>
        <p:nvSpPr>
          <p:cNvPr id="31747" name="Rectangle 3"/>
          <p:cNvSpPr>
            <a:spLocks noGrp="1" noChangeArrowheads="1"/>
          </p:cNvSpPr>
          <p:nvPr>
            <p:ph type="body" idx="1"/>
          </p:nvPr>
        </p:nvSpPr>
        <p:spPr>
          <a:xfrm>
            <a:off x="533400" y="1563688"/>
            <a:ext cx="8077200" cy="4684712"/>
          </a:xfrm>
        </p:spPr>
        <p:txBody>
          <a:bodyPr/>
          <a:lstStyle/>
          <a:p>
            <a:pPr eaLnBrk="1" hangingPunct="1">
              <a:lnSpc>
                <a:spcPct val="130000"/>
              </a:lnSpc>
            </a:pPr>
            <a:r>
              <a:rPr lang="en-US" altLang="zh-CN" smtClean="0">
                <a:ea typeface="宋体" panose="02010600030101010101" pitchFamily="2" charset="-122"/>
              </a:rPr>
              <a:t>模式增长属性</a:t>
            </a:r>
          </a:p>
          <a:p>
            <a:pPr lvl="1" eaLnBrk="1" hangingPunct="1">
              <a:lnSpc>
                <a:spcPct val="130000"/>
              </a:lnSpc>
            </a:pPr>
            <a:r>
              <a:rPr lang="en-US" altLang="zh-CN" smtClean="0">
                <a:ea typeface="宋体" panose="02010600030101010101" pitchFamily="2" charset="-122"/>
              </a:rPr>
              <a:t>让</a:t>
            </a:r>
            <a:r>
              <a:rPr lang="en-US" altLang="zh-CN" smtClean="0">
                <a:ea typeface="宋体" panose="02010600030101010101" pitchFamily="2" charset="-122"/>
                <a:sym typeface="Symbol" panose="05050102010706020507" pitchFamily="18" charset="2"/>
              </a:rPr>
              <a:t>是 db 中的一个常用项集, b 是数据库中的一个常用项集, b 是 b 中的一个项集。 那么在 db 中的一个常见的项目集在 b 中是常见的。 </a:t>
            </a:r>
          </a:p>
          <a:p>
            <a:pPr eaLnBrk="1" hangingPunct="1">
              <a:lnSpc>
                <a:spcPct val="130000"/>
              </a:lnSpc>
            </a:pPr>
            <a:r>
              <a:rPr lang="en-US" altLang="zh-CN" smtClean="0">
                <a:latin typeface="Tahoma" panose="020B0604030504040204" pitchFamily="34" charset="0"/>
                <a:ea typeface="宋体" panose="02010600030101010101" pitchFamily="2" charset="-122"/>
              </a:rPr>
              <a:t>"</a:t>
            </a:r>
            <a:r>
              <a:rPr lang="en-US" altLang="zh-CN" i="1" smtClean="0">
                <a:ea typeface="宋体" panose="02010600030101010101" pitchFamily="2" charset="-122"/>
              </a:rPr>
              <a:t>abc def</a:t>
            </a:r>
            <a:r>
              <a:rPr lang="en-US" altLang="zh-CN" smtClean="0">
                <a:ea typeface="宋体" panose="02010600030101010101" pitchFamily="2" charset="-122"/>
              </a:rPr>
              <a:t> </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是一个频繁的模式, 如果, 只有当</a:t>
            </a:r>
          </a:p>
          <a:p>
            <a:pPr lvl="1" eaLnBrk="1" hangingPunct="1">
              <a:lnSpc>
                <a:spcPct val="130000"/>
              </a:lnSpc>
            </a:pPr>
            <a:r>
              <a:rPr lang="en-US" altLang="zh-CN" smtClean="0">
                <a:latin typeface="Tahoma" panose="020B0604030504040204" pitchFamily="34" charset="0"/>
                <a:ea typeface="宋体" panose="02010600030101010101" pitchFamily="2" charset="-122"/>
              </a:rPr>
              <a:t>"</a:t>
            </a:r>
            <a:r>
              <a:rPr lang="en-US" altLang="zh-CN" i="1" smtClean="0">
                <a:ea typeface="宋体" panose="02010600030101010101" pitchFamily="2" charset="-122"/>
              </a:rPr>
              <a:t>abc 德</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是一个频繁的模式,</a:t>
            </a:r>
          </a:p>
          <a:p>
            <a:pPr lvl="1" eaLnBrk="1" hangingPunct="1">
              <a:lnSpc>
                <a:spcPct val="130000"/>
              </a:lnSpc>
            </a:pPr>
            <a:r>
              <a:rPr lang="en-US" altLang="zh-CN" smtClean="0">
                <a:latin typeface="Tahoma" panose="020B0604030504040204" pitchFamily="34" charset="0"/>
                <a:ea typeface="宋体" panose="02010600030101010101" pitchFamily="2" charset="-122"/>
              </a:rPr>
              <a:t>"</a:t>
            </a:r>
            <a:r>
              <a:rPr lang="en-US" altLang="zh-CN" i="1" smtClean="0">
                <a:ea typeface="宋体" panose="02010600030101010101" pitchFamily="2" charset="-122"/>
              </a:rPr>
              <a:t>F</a:t>
            </a:r>
            <a:r>
              <a:rPr lang="en-US" altLang="zh-CN" smtClean="0">
                <a:ea typeface="宋体" panose="02010600030101010101" pitchFamily="2" charset="-122"/>
              </a:rPr>
              <a:t> </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在包含</a:t>
            </a:r>
            <a:r>
              <a:rPr lang="en-US" altLang="zh-CN" smtClean="0">
                <a:latin typeface="Tahoma" panose="020B0604030504040204" pitchFamily="34" charset="0"/>
                <a:ea typeface="宋体" panose="02010600030101010101" pitchFamily="2" charset="-122"/>
              </a:rPr>
              <a:t>"</a:t>
            </a:r>
            <a:r>
              <a:rPr lang="en-US" altLang="zh-CN" i="1" smtClean="0">
                <a:ea typeface="宋体" panose="02010600030101010101" pitchFamily="2" charset="-122"/>
              </a:rPr>
              <a:t>abc 德</a:t>
            </a:r>
            <a:r>
              <a:rPr lang="en-US" altLang="zh-CN" smtClean="0">
                <a:ea typeface="宋体" panose="02010600030101010101" pitchFamily="2" charset="-122"/>
              </a:rPr>
              <a:t> </a:t>
            </a:r>
            <a:r>
              <a:rPr lang="en-US" altLang="zh-CN" smtClean="0">
                <a:latin typeface="Tahoma" panose="020B0604030504040204" pitchFamily="34" charset="0"/>
                <a:ea typeface="宋体" panose="02010600030101010101" pitchFamily="2" charset="-122"/>
              </a:rPr>
              <a:t>"</a:t>
            </a:r>
            <a:endParaRPr lang="en-US" altLang="zh-CN" smtClean="0">
              <a:ea typeface="宋体" panose="02010600030101010101" pitchFamily="2" charset="-122"/>
            </a:endParaRPr>
          </a:p>
        </p:txBody>
      </p:sp>
    </p:spTree>
  </p:cSld>
  <p:clrMapOvr>
    <a:masterClrMapping/>
  </p:clrMapOvr>
  <p:transition advClick="0">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8138" y="304800"/>
            <a:ext cx="8501062" cy="701675"/>
          </a:xfrm>
        </p:spPr>
        <p:txBody>
          <a:bodyPr/>
          <a:lstStyle/>
          <a:p>
            <a:pPr eaLnBrk="1" hangingPunct="1"/>
            <a:r>
              <a:rPr lang="en-US" altLang="zh-CN" smtClean="0">
                <a:ea typeface="宋体" panose="02010600030101010101" pitchFamily="2" charset="-122"/>
              </a:rPr>
              <a:t>为什么是</a:t>
            </a:r>
            <a:r>
              <a:rPr lang="en-US" altLang="zh-CN" u="sng" smtClean="0">
                <a:ea typeface="宋体" panose="02010600030101010101" pitchFamily="2" charset="-122"/>
              </a:rPr>
              <a:t>频繁的模式增长</a:t>
            </a:r>
            <a:r>
              <a:rPr lang="en-US" altLang="zh-CN" smtClean="0">
                <a:ea typeface="宋体" panose="02010600030101010101" pitchFamily="2" charset="-122"/>
              </a:rPr>
              <a:t>快速？</a:t>
            </a:r>
          </a:p>
        </p:txBody>
      </p:sp>
      <p:sp>
        <p:nvSpPr>
          <p:cNvPr id="32771" name="Rectangle 3"/>
          <p:cNvSpPr>
            <a:spLocks noGrp="1" noChangeArrowheads="1"/>
          </p:cNvSpPr>
          <p:nvPr>
            <p:ph type="body" idx="1"/>
          </p:nvPr>
        </p:nvSpPr>
        <p:spPr>
          <a:xfrm>
            <a:off x="441325" y="1443038"/>
            <a:ext cx="8382000" cy="4930775"/>
          </a:xfrm>
        </p:spPr>
        <p:txBody>
          <a:bodyPr/>
          <a:lstStyle/>
          <a:p>
            <a:pPr eaLnBrk="1" hangingPunct="1">
              <a:lnSpc>
                <a:spcPct val="130000"/>
              </a:lnSpc>
            </a:pPr>
            <a:r>
              <a:rPr lang="en-US" altLang="zh-CN" smtClean="0">
                <a:ea typeface="宋体" panose="02010600030101010101" pitchFamily="2" charset="-122"/>
              </a:rPr>
              <a:t>我们的绩效研究表明</a:t>
            </a:r>
          </a:p>
          <a:p>
            <a:pPr lvl="1" eaLnBrk="1" hangingPunct="1">
              <a:lnSpc>
                <a:spcPct val="130000"/>
              </a:lnSpc>
            </a:pPr>
            <a:r>
              <a:rPr lang="en-US" altLang="zh-CN" smtClean="0">
                <a:ea typeface="宋体" panose="02010600030101010101" pitchFamily="2" charset="-122"/>
              </a:rPr>
              <a:t>fp 生长比 apriri 快一个数量级, 也比树投影快</a:t>
            </a:r>
          </a:p>
          <a:p>
            <a:pPr eaLnBrk="1" hangingPunct="1">
              <a:lnSpc>
                <a:spcPct val="130000"/>
              </a:lnSpc>
            </a:pPr>
            <a:r>
              <a:rPr lang="en-US" altLang="zh-CN" smtClean="0">
                <a:ea typeface="宋体" panose="02010600030101010101" pitchFamily="2" charset="-122"/>
              </a:rPr>
              <a:t>推理</a:t>
            </a:r>
          </a:p>
          <a:p>
            <a:pPr lvl="1" eaLnBrk="1" hangingPunct="1">
              <a:lnSpc>
                <a:spcPct val="130000"/>
              </a:lnSpc>
            </a:pPr>
            <a:r>
              <a:rPr lang="en-US" altLang="zh-CN" smtClean="0">
                <a:ea typeface="宋体" panose="02010600030101010101" pitchFamily="2" charset="-122"/>
              </a:rPr>
              <a:t>没有候选人一代, 没有候选人考试</a:t>
            </a:r>
          </a:p>
          <a:p>
            <a:pPr lvl="1" eaLnBrk="1" hangingPunct="1">
              <a:lnSpc>
                <a:spcPct val="130000"/>
              </a:lnSpc>
            </a:pPr>
            <a:r>
              <a:rPr lang="en-US" altLang="zh-CN" smtClean="0">
                <a:ea typeface="宋体" panose="02010600030101010101" pitchFamily="2" charset="-122"/>
              </a:rPr>
              <a:t>使用紧凑的数据结构</a:t>
            </a:r>
          </a:p>
          <a:p>
            <a:pPr lvl="1" eaLnBrk="1" hangingPunct="1">
              <a:lnSpc>
                <a:spcPct val="130000"/>
              </a:lnSpc>
            </a:pPr>
            <a:r>
              <a:rPr lang="en-US" altLang="zh-CN" smtClean="0">
                <a:ea typeface="宋体" panose="02010600030101010101" pitchFamily="2" charset="-122"/>
              </a:rPr>
              <a:t>消除重复的数据库扫描</a:t>
            </a:r>
          </a:p>
          <a:p>
            <a:pPr lvl="1" eaLnBrk="1" hangingPunct="1">
              <a:lnSpc>
                <a:spcPct val="130000"/>
              </a:lnSpc>
            </a:pPr>
            <a:r>
              <a:rPr lang="en-US" altLang="zh-CN" smtClean="0">
                <a:ea typeface="宋体" panose="02010600030101010101" pitchFamily="2" charset="-122"/>
              </a:rPr>
              <a:t>基本操作是计数和 fp 树构建</a:t>
            </a:r>
          </a:p>
        </p:txBody>
      </p:sp>
    </p:spTree>
  </p:cSld>
  <p:clrMapOvr>
    <a:masterClrMapping/>
  </p:clrMapOvr>
  <p:transition advClick="0">
    <p:zoom/>
  </p:transition>
</p:sld>
</file>

<file path=ppt/slides/slide29.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8938" y="568325"/>
            <a:ext cx="8432800" cy="455613"/>
          </a:xfrm>
        </p:spPr>
        <p:txBody>
          <a:bodyPr/>
          <a:lstStyle/>
          <a:p>
            <a:pPr eaLnBrk="1" hangingPunct="1">
              <a:lnSpc>
                <a:spcPct val="90000"/>
              </a:lnSpc>
            </a:pPr>
            <a:r>
              <a:rPr lang="en-US" altLang="zh-CN" sz="2800" smtClean="0">
                <a:ea typeface="宋体" panose="02010600030101010101" pitchFamily="2" charset="-122"/>
              </a:rPr>
              <a:t>fp-增长与 apriri: 具有支持阈值的可扩展性</a:t>
            </a:r>
          </a:p>
        </p:txBody>
      </p:sp>
      <p:graphicFrame>
        <p:nvGraphicFramePr>
          <p:cNvPr id="33795" name="Object 3"/>
          <p:cNvGraphicFramePr>
            <a:graphicFrameLocks noChangeAspect="1"/>
          </p:cNvGraphicFramePr>
          <p:nvPr/>
        </p:nvGraphicFramePr>
        <p:xfrm>
          <a:off x="530225" y="1878013"/>
          <a:ext cx="7999413" cy="4778375"/>
        </p:xfrm>
        <a:graphic>
          <a:graphicData uri="http://schemas.openxmlformats.org/presentationml/2006/ole">
            <mc:AlternateContent xmlns:mc="http://schemas.openxmlformats.org/markup-compatibility/2006">
              <mc:Choice xmlns:v="urn:schemas-microsoft-com:vml" Requires="v">
                <p:oleObj spid="_x0000_s33797" name="Chart" r:id="rId3" imgW="4600956" imgH="3286354" progId="Excel.Chart.8">
                  <p:embed/>
                </p:oleObj>
              </mc:Choice>
              <mc:Fallback>
                <p:oleObj name="Chart" r:id="rId3" imgW="4600956" imgH="3286354"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878013"/>
                        <a:ext cx="7999413"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4"/>
          <p:cNvSpPr txBox="1">
            <a:spLocks noChangeArrowheads="1"/>
          </p:cNvSpPr>
          <p:nvPr/>
        </p:nvSpPr>
        <p:spPr bwMode="auto">
          <a:xfrm>
            <a:off x="2824163" y="1408113"/>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a:latin typeface="Times New Roman" panose="02020603050405020304" pitchFamily="18" charset="0"/>
                <a:ea typeface="宋体" panose="02010600030101010101" pitchFamily="2" charset="-122"/>
              </a:rPr>
              <a:t>数据集 t25i20d10k</a:t>
            </a:r>
          </a:p>
        </p:txBody>
      </p:sp>
    </p:spTree>
  </p:cSld>
  <p:clrMapOvr>
    <a:masterClrMapping/>
  </p:clrMapOvr>
  <p:transition advClick="0">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2288" y="368300"/>
            <a:ext cx="6248400" cy="609600"/>
          </a:xfrm>
        </p:spPr>
        <p:txBody>
          <a:bodyPr/>
          <a:lstStyle/>
          <a:p>
            <a:pPr eaLnBrk="1" hangingPunct="1"/>
            <a:r>
              <a:rPr lang="en-US" altLang="zh-CN" smtClean="0">
                <a:ea typeface="宋体" panose="02010600030101010101" pitchFamily="2" charset="-122"/>
              </a:rPr>
              <a:t>什么是关联挖掘？</a:t>
            </a:r>
          </a:p>
        </p:txBody>
      </p:sp>
      <p:sp>
        <p:nvSpPr>
          <p:cNvPr id="6147" name="Rectangle 3"/>
          <p:cNvSpPr>
            <a:spLocks noGrp="1" noChangeArrowheads="1"/>
          </p:cNvSpPr>
          <p:nvPr>
            <p:ph type="body" idx="1"/>
          </p:nvPr>
        </p:nvSpPr>
        <p:spPr>
          <a:xfrm>
            <a:off x="342900" y="1512888"/>
            <a:ext cx="8382000" cy="4926012"/>
          </a:xfrm>
        </p:spPr>
        <p:txBody>
          <a:bodyPr/>
          <a:lstStyle/>
          <a:p>
            <a:pPr eaLnBrk="1" hangingPunct="1">
              <a:buSzPct val="80000"/>
            </a:pPr>
            <a:r>
              <a:rPr lang="en-US" altLang="zh-CN" smtClean="0">
                <a:ea typeface="宋体" panose="02010600030101010101" pitchFamily="2" charset="-122"/>
              </a:rPr>
              <a:t>关联规则挖掘:</a:t>
            </a:r>
          </a:p>
          <a:p>
            <a:pPr lvl="1" eaLnBrk="1" hangingPunct="1">
              <a:buSzPct val="80000"/>
            </a:pPr>
            <a:r>
              <a:rPr lang="en-US" altLang="zh-CN" smtClean="0">
                <a:ea typeface="宋体" panose="02010600030101010101" pitchFamily="2" charset="-122"/>
              </a:rPr>
              <a:t>在事务数据库、关系数据库和其他信息存储库中的项或对象集之间查找频繁的模式、关联、关联或因果结构。</a:t>
            </a:r>
          </a:p>
          <a:p>
            <a:pPr eaLnBrk="1" hangingPunct="1">
              <a:buSzPct val="80000"/>
            </a:pPr>
            <a:r>
              <a:rPr lang="en-US" altLang="zh-CN" smtClean="0">
                <a:ea typeface="宋体" panose="02010600030101010101" pitchFamily="2" charset="-122"/>
              </a:rPr>
              <a:t>应用：</a:t>
            </a:r>
          </a:p>
          <a:p>
            <a:pPr lvl="1" eaLnBrk="1" hangingPunct="1">
              <a:buSzPct val="80000"/>
            </a:pPr>
            <a:r>
              <a:rPr lang="en-US" altLang="zh-CN" smtClean="0">
                <a:ea typeface="宋体" panose="02010600030101010101" pitchFamily="2" charset="-122"/>
              </a:rPr>
              <a:t>篮子数据分析、交叉营销、目录设计、亏损领导者分析、集群、分类等。</a:t>
            </a:r>
          </a:p>
          <a:p>
            <a:pPr eaLnBrk="1" hangingPunct="1">
              <a:buSzPct val="80000"/>
            </a:pPr>
            <a:r>
              <a:rPr lang="en-US" altLang="zh-CN" smtClean="0">
                <a:ea typeface="宋体" panose="02010600030101010101" pitchFamily="2" charset="-122"/>
              </a:rPr>
              <a:t>例子。</a:t>
            </a:r>
          </a:p>
          <a:p>
            <a:pPr lvl="1" eaLnBrk="1" hangingPunct="1">
              <a:buSzPct val="80000"/>
            </a:pPr>
            <a:r>
              <a:rPr lang="en-US" altLang="zh-CN" smtClean="0">
                <a:ea typeface="宋体" panose="02010600030101010101" pitchFamily="2" charset="-122"/>
              </a:rPr>
              <a:t>规则形式:</a:t>
            </a:r>
            <a:r>
              <a:rPr lang="en-US" altLang="zh-CN" smtClean="0">
                <a:latin typeface="Tahoma" panose="020B0604030504040204" pitchFamily="34" charset="0"/>
                <a:ea typeface="宋体" panose="02010600030101010101" pitchFamily="2" charset="-122"/>
              </a:rPr>
              <a:t>"</a:t>
            </a:r>
            <a:r>
              <a:rPr lang="en-US" altLang="zh-CN" smtClean="0">
                <a:solidFill>
                  <a:schemeClr val="hlink"/>
                </a:solidFill>
                <a:ea typeface="宋体" panose="02010600030101010101" pitchFamily="2" charset="-122"/>
              </a:rPr>
              <a:t>身体</a:t>
            </a:r>
            <a:r>
              <a:rPr lang="en-US" altLang="zh-CN" smtClean="0">
                <a:solidFill>
                  <a:schemeClr val="hlink"/>
                </a:solidFill>
                <a:latin typeface="Symbol" panose="05050102010706020507" pitchFamily="18" charset="2"/>
                <a:ea typeface="宋体" panose="02010600030101010101" pitchFamily="2" charset="-122"/>
              </a:rPr>
              <a:t>®h</a:t>
            </a:r>
            <a:r>
              <a:rPr lang="en-US" altLang="zh-CN" smtClean="0">
                <a:solidFill>
                  <a:schemeClr val="hlink"/>
                </a:solidFill>
                <a:ea typeface="宋体" panose="02010600030101010101" pitchFamily="2" charset="-122"/>
              </a:rPr>
              <a:t>ead [支持、信心]</a:t>
            </a:r>
            <a:r>
              <a:rPr lang="en-US" altLang="zh-CN" smtClean="0">
                <a:solidFill>
                  <a:schemeClr val="hlink"/>
                </a:solidFill>
                <a:latin typeface="Tahoma" panose="020B0604030504040204" pitchFamily="34" charset="0"/>
                <a:ea typeface="宋体" panose="02010600030101010101" pitchFamily="2" charset="-122"/>
              </a:rPr>
              <a:t>"</a:t>
            </a:r>
            <a:r>
              <a:rPr lang="en-US" altLang="zh-CN" smtClean="0">
                <a:solidFill>
                  <a:schemeClr val="hlink"/>
                </a:solidFill>
                <a:ea typeface="宋体" panose="02010600030101010101" pitchFamily="2" charset="-122"/>
              </a:rPr>
              <a:t>.</a:t>
            </a:r>
          </a:p>
          <a:p>
            <a:pPr lvl="1" eaLnBrk="1" hangingPunct="1">
              <a:buSzPct val="80000"/>
            </a:pPr>
            <a:r>
              <a:rPr lang="en-US" altLang="zh-CN" smtClean="0">
                <a:ea typeface="宋体" panose="02010600030101010101" pitchFamily="2" charset="-122"/>
              </a:rPr>
              <a:t>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尿布</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t>
            </a:r>
            <a:r>
              <a:rPr lang="en-US" altLang="zh-CN"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啤酒</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[0.5%, 60%]</a:t>
            </a:r>
          </a:p>
          <a:p>
            <a:pPr lvl="1" eaLnBrk="1" hangingPunct="1">
              <a:buSzPct val="80000"/>
            </a:pPr>
            <a:r>
              <a:rPr lang="en-US" altLang="zh-CN" smtClean="0">
                <a:ea typeface="宋体" panose="02010600030101010101" pitchFamily="2" charset="-122"/>
              </a:rPr>
              <a:t>主要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Cs</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采取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Db</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t>
            </a:r>
            <a:r>
              <a:rPr lang="en-US" altLang="zh-CN"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级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 个</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[1%, 75%]</a:t>
            </a:r>
          </a:p>
        </p:txBody>
      </p:sp>
    </p:spTree>
  </p:cSld>
  <p:clrMapOvr>
    <a:masterClrMapping/>
  </p:clrMapOvr>
  <p:transition advClick="0">
    <p:zoom/>
  </p:transition>
</p:sld>
</file>

<file path=ppt/slides/slide30.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669925"/>
            <a:ext cx="8610600" cy="436563"/>
          </a:xfrm>
        </p:spPr>
        <p:txBody>
          <a:bodyPr/>
          <a:lstStyle/>
          <a:p>
            <a:pPr eaLnBrk="1" hangingPunct="1"/>
            <a:r>
              <a:rPr lang="en-US" altLang="zh-CN" sz="2800" smtClean="0">
                <a:ea typeface="宋体" panose="02010600030101010101" pitchFamily="2" charset="-122"/>
              </a:rPr>
              <a:t>fp 增长与树投影: 具有支持阈值的可扩展性</a:t>
            </a:r>
          </a:p>
        </p:txBody>
      </p:sp>
      <p:graphicFrame>
        <p:nvGraphicFramePr>
          <p:cNvPr id="34819" name="Object 3"/>
          <p:cNvGraphicFramePr>
            <a:graphicFrameLocks noChangeAspect="1"/>
          </p:cNvGraphicFramePr>
          <p:nvPr/>
        </p:nvGraphicFramePr>
        <p:xfrm>
          <a:off x="455613" y="1851025"/>
          <a:ext cx="8264525" cy="4746625"/>
        </p:xfrm>
        <a:graphic>
          <a:graphicData uri="http://schemas.openxmlformats.org/presentationml/2006/ole">
            <mc:AlternateContent xmlns:mc="http://schemas.openxmlformats.org/markup-compatibility/2006">
              <mc:Choice xmlns:v="urn:schemas-microsoft-com:vml" Requires="v">
                <p:oleObj spid="_x0000_s34821" name="Chart" r:id="rId3" imgW="4858207" imgH="2791054" progId="Excel.Chart.8">
                  <p:embed/>
                </p:oleObj>
              </mc:Choice>
              <mc:Fallback>
                <p:oleObj name="Chart" r:id="rId3" imgW="4858207" imgH="2791054"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851025"/>
                        <a:ext cx="8264525"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p:cNvSpPr txBox="1">
            <a:spLocks noChangeArrowheads="1"/>
          </p:cNvSpPr>
          <p:nvPr/>
        </p:nvSpPr>
        <p:spPr bwMode="auto">
          <a:xfrm>
            <a:off x="2486025" y="1422400"/>
            <a:ext cx="304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a:latin typeface="Times New Roman" panose="02020603050405020304" pitchFamily="18" charset="0"/>
                <a:ea typeface="宋体" panose="02010600030101010101" pitchFamily="2" charset="-122"/>
              </a:rPr>
              <a:t>数据集 t25i20d100k</a:t>
            </a:r>
          </a:p>
        </p:txBody>
      </p:sp>
    </p:spTree>
  </p:cSld>
  <p:clrMapOvr>
    <a:masterClrMapping/>
  </p:clrMapOvr>
  <p:transition advClick="0">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304800"/>
            <a:ext cx="9144000"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35843" name="Rectangle 3"/>
          <p:cNvSpPr>
            <a:spLocks noGrp="1" noChangeArrowheads="1"/>
          </p:cNvSpPr>
          <p:nvPr>
            <p:ph type="body" idx="1"/>
          </p:nvPr>
        </p:nvSpPr>
        <p:spPr>
          <a:xfrm>
            <a:off x="376238" y="1336675"/>
            <a:ext cx="8559800" cy="4913313"/>
          </a:xfrm>
          <a:noFill/>
        </p:spPr>
        <p:txBody>
          <a:bodyPr lIns="92075" tIns="46038" rIns="92075" bIns="46038"/>
          <a:lstStyle/>
          <a:p>
            <a:pPr eaLnBrk="1" hangingPunct="1">
              <a:lnSpc>
                <a:spcPct val="120000"/>
              </a:lnSpc>
            </a:pPr>
            <a:r>
              <a:rPr lang="en-US" altLang="zh-CN" smtClean="0">
                <a:ea typeface="宋体" panose="02010600030101010101" pitchFamily="2" charset="-122"/>
              </a:rPr>
              <a:t>关联规则挖掘</a:t>
            </a:r>
          </a:p>
          <a:p>
            <a:pPr eaLnBrk="1" hangingPunct="1">
              <a:lnSpc>
                <a:spcPct val="120000"/>
              </a:lnSpc>
            </a:pPr>
            <a:r>
              <a:rPr lang="en-US" altLang="zh-CN" smtClean="0">
                <a:ea typeface="宋体" panose="02010600030101010101" pitchFamily="2" charset="-122"/>
              </a:rPr>
              <a:t>从事务数据库中挖掘一维布尔关联规则</a:t>
            </a:r>
          </a:p>
          <a:p>
            <a:pPr eaLnBrk="1" hangingPunct="1">
              <a:lnSpc>
                <a:spcPct val="120000"/>
              </a:lnSpc>
            </a:pPr>
            <a:r>
              <a:rPr lang="en-US" altLang="zh-CN" smtClean="0">
                <a:solidFill>
                  <a:schemeClr val="hlink"/>
                </a:solidFill>
                <a:ea typeface="宋体" panose="02010600030101010101" pitchFamily="2" charset="-122"/>
              </a:rPr>
              <a:t>从事务数据库中挖掘多级关联规则</a:t>
            </a:r>
          </a:p>
          <a:p>
            <a:pPr eaLnBrk="1" hangingPunct="1">
              <a:lnSpc>
                <a:spcPct val="120000"/>
              </a:lnSpc>
            </a:pPr>
            <a:r>
              <a:rPr lang="en-US" altLang="zh-CN" smtClean="0">
                <a:ea typeface="宋体" panose="02010600030101010101" pitchFamily="2" charset="-122"/>
              </a:rPr>
              <a:t>从事务数据库和数据仓库中挖掘多维关联规则</a:t>
            </a:r>
          </a:p>
          <a:p>
            <a:pPr eaLnBrk="1" hangingPunct="1">
              <a:lnSpc>
                <a:spcPct val="120000"/>
              </a:lnSpc>
            </a:pPr>
            <a:r>
              <a:rPr lang="en-US" altLang="zh-CN" smtClean="0">
                <a:ea typeface="宋体" panose="02010600030101010101" pitchFamily="2" charset="-122"/>
              </a:rPr>
              <a:t>从关联挖掘到相关分析</a:t>
            </a:r>
          </a:p>
          <a:p>
            <a:pPr eaLnBrk="1" hangingPunct="1">
              <a:lnSpc>
                <a:spcPct val="120000"/>
              </a:lnSpc>
            </a:pPr>
            <a:r>
              <a:rPr lang="en-US" altLang="zh-CN" smtClean="0">
                <a:ea typeface="宋体" panose="02010600030101010101" pitchFamily="2" charset="-122"/>
              </a:rPr>
              <a:t>基于约束的关联挖掘</a:t>
            </a:r>
          </a:p>
          <a:p>
            <a:pPr eaLnBrk="1" hangingPunct="1">
              <a:lnSpc>
                <a:spcPct val="120000"/>
              </a:lnSpc>
            </a:pPr>
            <a:r>
              <a:rPr lang="en-US" altLang="zh-CN" smtClean="0">
                <a:ea typeface="宋体" panose="02010600030101010101" pitchFamily="2" charset="-122"/>
              </a:rPr>
              <a:t>总结</a:t>
            </a:r>
          </a:p>
        </p:txBody>
      </p:sp>
    </p:spTree>
  </p:cSld>
  <p:clrMapOvr>
    <a:masterClrMapping/>
  </p:clrMapOvr>
  <p:transition advClick="0">
    <p:zoom/>
  </p:transition>
</p:sld>
</file>

<file path=ppt/slides/slide32.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多级关联规则</a:t>
            </a:r>
          </a:p>
        </p:txBody>
      </p:sp>
      <p:sp>
        <p:nvSpPr>
          <p:cNvPr id="36867" name="Rectangle 3"/>
          <p:cNvSpPr>
            <a:spLocks noGrp="1" noChangeArrowheads="1"/>
          </p:cNvSpPr>
          <p:nvPr>
            <p:ph type="body" idx="1"/>
          </p:nvPr>
        </p:nvSpPr>
        <p:spPr>
          <a:xfrm>
            <a:off x="228600" y="1468438"/>
            <a:ext cx="4572000" cy="4876800"/>
          </a:xfrm>
        </p:spPr>
        <p:txBody>
          <a:bodyPr/>
          <a:lstStyle/>
          <a:p>
            <a:pPr eaLnBrk="1" hangingPunct="1">
              <a:lnSpc>
                <a:spcPct val="80000"/>
              </a:lnSpc>
            </a:pPr>
            <a:r>
              <a:rPr lang="en-US" altLang="zh-CN" smtClean="0">
                <a:ea typeface="宋体" panose="02010600030101010101" pitchFamily="2" charset="-122"/>
              </a:rPr>
              <a:t>项目通常形成层次结构。</a:t>
            </a:r>
          </a:p>
          <a:p>
            <a:pPr eaLnBrk="1" hangingPunct="1">
              <a:lnSpc>
                <a:spcPct val="80000"/>
              </a:lnSpc>
            </a:pPr>
            <a:r>
              <a:rPr lang="en-US" altLang="zh-CN" smtClean="0">
                <a:ea typeface="宋体" panose="02010600030101010101" pitchFamily="2" charset="-122"/>
              </a:rPr>
              <a:t>较低级别的项目预计支持较低。</a:t>
            </a:r>
          </a:p>
          <a:p>
            <a:pPr eaLnBrk="1" hangingPunct="1">
              <a:lnSpc>
                <a:spcPct val="80000"/>
              </a:lnSpc>
            </a:pPr>
            <a:r>
              <a:rPr lang="en-US" altLang="zh-CN" smtClean="0">
                <a:ea typeface="宋体" panose="02010600030101010101" pitchFamily="2" charset="-122"/>
              </a:rPr>
              <a:t>关于项目集的规则</a:t>
            </a:r>
          </a:p>
          <a:p>
            <a:pPr eaLnBrk="1" hangingPunct="1">
              <a:lnSpc>
                <a:spcPct val="80000"/>
              </a:lnSpc>
              <a:buFontTx/>
              <a:buNone/>
            </a:pPr>
            <a:r>
              <a:rPr lang="en-US" altLang="zh-CN" smtClean="0">
                <a:ea typeface="宋体" panose="02010600030101010101" pitchFamily="2" charset="-122"/>
              </a:rPr>
              <a:t>适当的水平可能是非常有用的。</a:t>
            </a:r>
          </a:p>
          <a:p>
            <a:pPr eaLnBrk="1" hangingPunct="1">
              <a:lnSpc>
                <a:spcPct val="80000"/>
              </a:lnSpc>
            </a:pPr>
            <a:r>
              <a:rPr lang="en-US" altLang="zh-CN" smtClean="0">
                <a:ea typeface="宋体" panose="02010600030101010101" pitchFamily="2" charset="-122"/>
              </a:rPr>
              <a:t>事务数据库可以根据维度和级别进行编码</a:t>
            </a:r>
          </a:p>
          <a:p>
            <a:pPr eaLnBrk="1" hangingPunct="1">
              <a:lnSpc>
                <a:spcPct val="80000"/>
              </a:lnSpc>
            </a:pPr>
            <a:r>
              <a:rPr lang="en-US" altLang="zh-CN" smtClean="0">
                <a:ea typeface="宋体" panose="02010600030101010101" pitchFamily="2" charset="-122"/>
              </a:rPr>
              <a:t>我们可以探索共享的多层次挖掘</a:t>
            </a:r>
          </a:p>
        </p:txBody>
      </p:sp>
      <p:grpSp>
        <p:nvGrpSpPr>
          <p:cNvPr id="36868" name="Group 4"/>
          <p:cNvGrpSpPr>
            <a:grpSpLocks/>
          </p:cNvGrpSpPr>
          <p:nvPr/>
        </p:nvGrpSpPr>
        <p:grpSpPr bwMode="auto">
          <a:xfrm>
            <a:off x="4824413" y="1295400"/>
            <a:ext cx="4319587" cy="3089275"/>
            <a:chOff x="2870" y="1046"/>
            <a:chExt cx="2868" cy="2170"/>
          </a:xfrm>
        </p:grpSpPr>
        <p:sp>
          <p:nvSpPr>
            <p:cNvPr id="36870" name="Rectangle 5"/>
            <p:cNvSpPr>
              <a:spLocks noChangeArrowheads="1"/>
            </p:cNvSpPr>
            <p:nvPr/>
          </p:nvSpPr>
          <p:spPr bwMode="auto">
            <a:xfrm>
              <a:off x="4079" y="1046"/>
              <a:ext cx="544" cy="3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食品</a:t>
              </a:r>
            </a:p>
          </p:txBody>
        </p:sp>
        <p:sp>
          <p:nvSpPr>
            <p:cNvPr id="36871" name="Rectangle 6"/>
            <p:cNvSpPr>
              <a:spLocks noChangeArrowheads="1"/>
            </p:cNvSpPr>
            <p:nvPr/>
          </p:nvSpPr>
          <p:spPr bwMode="auto">
            <a:xfrm>
              <a:off x="4637" y="1594"/>
              <a:ext cx="577" cy="3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面包</a:t>
              </a:r>
            </a:p>
          </p:txBody>
        </p:sp>
        <p:sp>
          <p:nvSpPr>
            <p:cNvPr id="36872" name="Rectangle 7"/>
            <p:cNvSpPr>
              <a:spLocks noChangeArrowheads="1"/>
            </p:cNvSpPr>
            <p:nvPr/>
          </p:nvSpPr>
          <p:spPr bwMode="auto">
            <a:xfrm>
              <a:off x="3488" y="1604"/>
              <a:ext cx="499" cy="3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牛奶</a:t>
              </a:r>
            </a:p>
          </p:txBody>
        </p:sp>
        <p:sp>
          <p:nvSpPr>
            <p:cNvPr id="36873" name="Rectangle 8"/>
            <p:cNvSpPr>
              <a:spLocks noChangeArrowheads="1"/>
            </p:cNvSpPr>
            <p:nvPr/>
          </p:nvSpPr>
          <p:spPr bwMode="auto">
            <a:xfrm>
              <a:off x="2918" y="2112"/>
              <a:ext cx="511" cy="3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薄</a:t>
              </a:r>
            </a:p>
          </p:txBody>
        </p:sp>
        <p:sp>
          <p:nvSpPr>
            <p:cNvPr id="36874" name="Rectangle 9"/>
            <p:cNvSpPr>
              <a:spLocks noChangeArrowheads="1"/>
            </p:cNvSpPr>
            <p:nvPr/>
          </p:nvSpPr>
          <p:spPr bwMode="auto">
            <a:xfrm>
              <a:off x="3940" y="2612"/>
              <a:ext cx="775" cy="3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b 品牌</a:t>
              </a:r>
            </a:p>
          </p:txBody>
        </p:sp>
        <p:sp>
          <p:nvSpPr>
            <p:cNvPr id="36875" name="Rectangle 10"/>
            <p:cNvSpPr>
              <a:spLocks noChangeArrowheads="1"/>
            </p:cNvSpPr>
            <p:nvPr/>
          </p:nvSpPr>
          <p:spPr bwMode="auto">
            <a:xfrm>
              <a:off x="3166" y="2612"/>
              <a:ext cx="786" cy="3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一个品牌</a:t>
              </a:r>
            </a:p>
          </p:txBody>
        </p:sp>
        <p:sp>
          <p:nvSpPr>
            <p:cNvPr id="36876" name="Rectangle 11"/>
            <p:cNvSpPr>
              <a:spLocks noChangeArrowheads="1"/>
            </p:cNvSpPr>
            <p:nvPr/>
          </p:nvSpPr>
          <p:spPr bwMode="auto">
            <a:xfrm>
              <a:off x="3703" y="2093"/>
              <a:ext cx="623" cy="3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甜</a:t>
              </a:r>
            </a:p>
          </p:txBody>
        </p:sp>
        <p:sp>
          <p:nvSpPr>
            <p:cNvPr id="36877" name="Line 12"/>
            <p:cNvSpPr>
              <a:spLocks noChangeShapeType="1"/>
            </p:cNvSpPr>
            <p:nvPr/>
          </p:nvSpPr>
          <p:spPr bwMode="auto">
            <a:xfrm flipH="1">
              <a:off x="3840" y="1344"/>
              <a:ext cx="307"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8" name="Line 13"/>
            <p:cNvSpPr>
              <a:spLocks noChangeShapeType="1"/>
            </p:cNvSpPr>
            <p:nvPr/>
          </p:nvSpPr>
          <p:spPr bwMode="auto">
            <a:xfrm>
              <a:off x="4512" y="1363"/>
              <a:ext cx="355"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9" name="Line 14"/>
            <p:cNvSpPr>
              <a:spLocks noChangeShapeType="1"/>
            </p:cNvSpPr>
            <p:nvPr/>
          </p:nvSpPr>
          <p:spPr bwMode="auto">
            <a:xfrm flipH="1">
              <a:off x="3350" y="1920"/>
              <a:ext cx="221" cy="22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0" name="Line 15"/>
            <p:cNvSpPr>
              <a:spLocks noChangeShapeType="1"/>
            </p:cNvSpPr>
            <p:nvPr/>
          </p:nvSpPr>
          <p:spPr bwMode="auto">
            <a:xfrm>
              <a:off x="3907" y="1930"/>
              <a:ext cx="269"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1" name="Line 16"/>
            <p:cNvSpPr>
              <a:spLocks noChangeShapeType="1"/>
            </p:cNvSpPr>
            <p:nvPr/>
          </p:nvSpPr>
          <p:spPr bwMode="auto">
            <a:xfrm flipH="1">
              <a:off x="3629" y="2400"/>
              <a:ext cx="153" cy="22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2" name="Line 17"/>
            <p:cNvSpPr>
              <a:spLocks noChangeShapeType="1"/>
            </p:cNvSpPr>
            <p:nvPr/>
          </p:nvSpPr>
          <p:spPr bwMode="auto">
            <a:xfrm>
              <a:off x="4157" y="2409"/>
              <a:ext cx="211"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3" name="Line 18"/>
            <p:cNvSpPr>
              <a:spLocks noChangeShapeType="1"/>
            </p:cNvSpPr>
            <p:nvPr/>
          </p:nvSpPr>
          <p:spPr bwMode="auto">
            <a:xfrm flipH="1">
              <a:off x="4685" y="1910"/>
              <a:ext cx="163"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4" name="Rectangle 19"/>
            <p:cNvSpPr>
              <a:spLocks noChangeArrowheads="1"/>
            </p:cNvSpPr>
            <p:nvPr/>
          </p:nvSpPr>
          <p:spPr bwMode="auto">
            <a:xfrm>
              <a:off x="5161" y="2093"/>
              <a:ext cx="577" cy="3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白色</a:t>
              </a:r>
            </a:p>
          </p:txBody>
        </p:sp>
        <p:sp>
          <p:nvSpPr>
            <p:cNvPr id="36885" name="Rectangle 20"/>
            <p:cNvSpPr>
              <a:spLocks noChangeArrowheads="1"/>
            </p:cNvSpPr>
            <p:nvPr/>
          </p:nvSpPr>
          <p:spPr bwMode="auto">
            <a:xfrm>
              <a:off x="4460" y="2102"/>
              <a:ext cx="611" cy="3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小麦</a:t>
              </a:r>
            </a:p>
          </p:txBody>
        </p:sp>
        <p:sp>
          <p:nvSpPr>
            <p:cNvPr id="36886" name="Line 21"/>
            <p:cNvSpPr>
              <a:spLocks noChangeShapeType="1"/>
            </p:cNvSpPr>
            <p:nvPr/>
          </p:nvSpPr>
          <p:spPr bwMode="auto">
            <a:xfrm>
              <a:off x="5126" y="1920"/>
              <a:ext cx="211" cy="18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887" name="Line 22"/>
            <p:cNvSpPr>
              <a:spLocks noChangeShapeType="1"/>
            </p:cNvSpPr>
            <p:nvPr/>
          </p:nvSpPr>
          <p:spPr bwMode="auto">
            <a:xfrm flipH="1">
              <a:off x="2870" y="2428"/>
              <a:ext cx="212" cy="2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888" name="Line 23"/>
            <p:cNvSpPr>
              <a:spLocks noChangeShapeType="1"/>
            </p:cNvSpPr>
            <p:nvPr/>
          </p:nvSpPr>
          <p:spPr bwMode="auto">
            <a:xfrm flipH="1">
              <a:off x="3274" y="2918"/>
              <a:ext cx="163" cy="2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9" name="Line 24"/>
            <p:cNvSpPr>
              <a:spLocks noChangeShapeType="1"/>
            </p:cNvSpPr>
            <p:nvPr/>
          </p:nvSpPr>
          <p:spPr bwMode="auto">
            <a:xfrm>
              <a:off x="3686" y="2947"/>
              <a:ext cx="144"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890" name="Line 25"/>
            <p:cNvSpPr>
              <a:spLocks noChangeShapeType="1"/>
            </p:cNvSpPr>
            <p:nvPr/>
          </p:nvSpPr>
          <p:spPr bwMode="auto">
            <a:xfrm flipH="1">
              <a:off x="4023" y="2918"/>
              <a:ext cx="125" cy="2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891" name="Line 26"/>
            <p:cNvSpPr>
              <a:spLocks noChangeShapeType="1"/>
            </p:cNvSpPr>
            <p:nvPr/>
          </p:nvSpPr>
          <p:spPr bwMode="auto">
            <a:xfrm>
              <a:off x="4445" y="2928"/>
              <a:ext cx="125" cy="2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2" name="Line 27"/>
            <p:cNvSpPr>
              <a:spLocks noChangeShapeType="1"/>
            </p:cNvSpPr>
            <p:nvPr/>
          </p:nvSpPr>
          <p:spPr bwMode="auto">
            <a:xfrm flipH="1">
              <a:off x="4589" y="2410"/>
              <a:ext cx="57" cy="1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3" name="Line 28"/>
            <p:cNvSpPr>
              <a:spLocks noChangeShapeType="1"/>
            </p:cNvSpPr>
            <p:nvPr/>
          </p:nvSpPr>
          <p:spPr bwMode="auto">
            <a:xfrm>
              <a:off x="4877" y="2410"/>
              <a:ext cx="57" cy="1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4" name="Line 29"/>
            <p:cNvSpPr>
              <a:spLocks noChangeShapeType="1"/>
            </p:cNvSpPr>
            <p:nvPr/>
          </p:nvSpPr>
          <p:spPr bwMode="auto">
            <a:xfrm flipH="1">
              <a:off x="5222" y="2410"/>
              <a:ext cx="116" cy="1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5" name="Line 30"/>
            <p:cNvSpPr>
              <a:spLocks noChangeShapeType="1"/>
            </p:cNvSpPr>
            <p:nvPr/>
          </p:nvSpPr>
          <p:spPr bwMode="auto">
            <a:xfrm>
              <a:off x="5482" y="2390"/>
              <a:ext cx="134" cy="1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aphicFrame>
        <p:nvGraphicFramePr>
          <p:cNvPr id="36869" name="Object 31"/>
          <p:cNvGraphicFramePr>
            <a:graphicFrameLocks/>
          </p:cNvGraphicFramePr>
          <p:nvPr/>
        </p:nvGraphicFramePr>
        <p:xfrm>
          <a:off x="4633913" y="4373563"/>
          <a:ext cx="4510087" cy="2306637"/>
        </p:xfrm>
        <a:graphic>
          <a:graphicData uri="http://schemas.openxmlformats.org/presentationml/2006/ole">
            <mc:AlternateContent xmlns:mc="http://schemas.openxmlformats.org/markup-compatibility/2006">
              <mc:Choice xmlns:v="urn:schemas-microsoft-com:vml" Requires="v">
                <p:oleObj spid="_x0000_s36896" name="Document" r:id="rId4" imgW="4069099" imgH="2171751" progId="Word.Document.8">
                  <p:embed/>
                </p:oleObj>
              </mc:Choice>
              <mc:Fallback>
                <p:oleObj name="Document" r:id="rId4" imgW="4069099" imgH="2171751" progId="Word.Document.8">
                  <p:embed/>
                  <p:pic>
                    <p:nvPicPr>
                      <p:cNvPr id="0" name="Object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3913" y="4373563"/>
                        <a:ext cx="4510087" cy="23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77825" y="322263"/>
            <a:ext cx="7467600" cy="685800"/>
          </a:xfrm>
          <a:noFill/>
        </p:spPr>
        <p:txBody>
          <a:bodyPr lIns="92075" tIns="46038" rIns="92075" bIns="46038" anchor="ctr"/>
          <a:lstStyle/>
          <a:p>
            <a:pPr eaLnBrk="1" hangingPunct="1"/>
            <a:r>
              <a:rPr lang="en-US" altLang="zh-CN" smtClean="0">
                <a:ea typeface="宋体" panose="02010600030101010101" pitchFamily="2" charset="-122"/>
              </a:rPr>
              <a:t>挖掘多级关联</a:t>
            </a:r>
            <a:endParaRPr lang="en-US" altLang="zh-CN" sz="1800" smtClean="0">
              <a:ea typeface="宋体" panose="02010600030101010101" pitchFamily="2" charset="-122"/>
            </a:endParaRPr>
          </a:p>
        </p:txBody>
      </p:sp>
      <p:sp>
        <p:nvSpPr>
          <p:cNvPr id="37891" name="Rectangle 3"/>
          <p:cNvSpPr>
            <a:spLocks noGrp="1" noChangeArrowheads="1"/>
          </p:cNvSpPr>
          <p:nvPr>
            <p:ph type="body" idx="1"/>
          </p:nvPr>
        </p:nvSpPr>
        <p:spPr>
          <a:xfrm>
            <a:off x="588963" y="1449388"/>
            <a:ext cx="8234362" cy="4741862"/>
          </a:xfrm>
          <a:noFill/>
        </p:spPr>
        <p:txBody>
          <a:bodyPr lIns="92075" tIns="46038" rIns="92075" bIns="46038"/>
          <a:lstStyle/>
          <a:p>
            <a:pPr eaLnBrk="1" hangingPunct="1">
              <a:lnSpc>
                <a:spcPct val="110000"/>
              </a:lnSpc>
            </a:pPr>
            <a:r>
              <a:rPr lang="en-US" altLang="zh-CN" smtClean="0">
                <a:ea typeface="宋体" panose="02010600030101010101" pitchFamily="2" charset="-122"/>
              </a:rPr>
              <a:t>自上而下、渐进的深化方法:</a:t>
            </a:r>
          </a:p>
          <a:p>
            <a:pPr lvl="1" eaLnBrk="1" hangingPunct="1">
              <a:lnSpc>
                <a:spcPct val="110000"/>
              </a:lnSpc>
              <a:spcBef>
                <a:spcPct val="0"/>
              </a:spcBef>
            </a:pPr>
            <a:r>
              <a:rPr lang="en-US" altLang="zh-CN" smtClean="0">
                <a:ea typeface="宋体" panose="02010600030101010101" pitchFamily="2" charset="-122"/>
              </a:rPr>
              <a:t>首先找到高级强规则:</a:t>
            </a:r>
          </a:p>
          <a:p>
            <a:pPr eaLnBrk="1" hangingPunct="1">
              <a:lnSpc>
                <a:spcPct val="110000"/>
              </a:lnSpc>
              <a:spcBef>
                <a:spcPct val="0"/>
              </a:spcBef>
              <a:buFontTx/>
              <a:buNone/>
            </a:pPr>
            <a:r>
              <a:rPr lang="en-US" altLang="zh-CN" smtClean="0">
                <a:ea typeface="宋体" panose="02010600030101010101" pitchFamily="2" charset="-122"/>
              </a:rPr>
              <a:t>牛奶</a:t>
            </a:r>
            <a:r>
              <a:rPr lang="en-US" altLang="zh-CN" i="1"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面包 [20%, 60%]。</a:t>
            </a:r>
          </a:p>
          <a:p>
            <a:pPr lvl="1" eaLnBrk="1" hangingPunct="1">
              <a:lnSpc>
                <a:spcPct val="110000"/>
              </a:lnSpc>
              <a:spcBef>
                <a:spcPct val="0"/>
              </a:spcBef>
            </a:pPr>
            <a:r>
              <a:rPr lang="en-US" altLang="zh-CN" smtClean="0">
                <a:ea typeface="宋体" panose="02010600030101010101" pitchFamily="2" charset="-122"/>
              </a:rPr>
              <a:t>然后找到他们的低级</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弱</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规则：</a:t>
            </a:r>
          </a:p>
          <a:p>
            <a:pPr eaLnBrk="1" hangingPunct="1">
              <a:lnSpc>
                <a:spcPct val="110000"/>
              </a:lnSpc>
              <a:spcBef>
                <a:spcPct val="0"/>
              </a:spcBef>
              <a:buFontTx/>
              <a:buNone/>
            </a:pPr>
            <a:r>
              <a:rPr lang="en-US" altLang="zh-CN" smtClean="0">
                <a:ea typeface="宋体" panose="02010600030101010101" pitchFamily="2" charset="-122"/>
              </a:rPr>
              <a:t> 		</a:t>
            </a:r>
            <a:r>
              <a:rPr lang="en-US" altLang="zh-CN" smtClean="0">
                <a:latin typeface="Times New Roman" panose="02020603050405020304" pitchFamily="18" charset="0"/>
                <a:ea typeface="宋体" panose="02010600030101010101" pitchFamily="2" charset="-122"/>
              </a:rPr>
              <a:t>甜</a:t>
            </a:r>
            <a:r>
              <a:rPr lang="en-US" altLang="zh-CN" smtClean="0">
                <a:ea typeface="宋体" panose="02010600030101010101" pitchFamily="2" charset="-122"/>
              </a:rPr>
              <a:t>牛奶</a:t>
            </a:r>
            <a:r>
              <a:rPr lang="en-US" altLang="zh-CN" i="1"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小麦面包 [6%, 50%]。</a:t>
            </a:r>
          </a:p>
          <a:p>
            <a:pPr eaLnBrk="1" hangingPunct="1">
              <a:lnSpc>
                <a:spcPct val="110000"/>
              </a:lnSpc>
            </a:pPr>
            <a:r>
              <a:rPr lang="en-US" altLang="zh-CN" smtClean="0">
                <a:ea typeface="宋体" panose="02010600030101010101" pitchFamily="2" charset="-122"/>
              </a:rPr>
              <a:t>挖掘多级关联规则时的变体。</a:t>
            </a:r>
          </a:p>
          <a:p>
            <a:pPr lvl="1" eaLnBrk="1" hangingPunct="1">
              <a:lnSpc>
                <a:spcPct val="110000"/>
              </a:lnSpc>
            </a:pPr>
            <a:r>
              <a:rPr lang="en-US" altLang="zh-CN" smtClean="0">
                <a:ea typeface="宋体" panose="02010600030101010101" pitchFamily="2" charset="-122"/>
              </a:rPr>
              <a:t>水平交叉关联规则:</a:t>
            </a:r>
          </a:p>
          <a:p>
            <a:pPr eaLnBrk="1" hangingPunct="1">
              <a:lnSpc>
                <a:spcPct val="110000"/>
              </a:lnSpc>
              <a:buFontTx/>
              <a:buNone/>
            </a:pPr>
            <a:r>
              <a:rPr lang="en-US" altLang="zh-CN" smtClean="0">
                <a:ea typeface="宋体" panose="02010600030101010101" pitchFamily="2" charset="-122"/>
              </a:rPr>
              <a:t> 			</a:t>
            </a:r>
            <a:r>
              <a:rPr lang="en-US" altLang="zh-CN" smtClean="0">
                <a:latin typeface="Times New Roman" panose="02020603050405020304" pitchFamily="18" charset="0"/>
                <a:ea typeface="宋体" panose="02010600030101010101" pitchFamily="2" charset="-122"/>
              </a:rPr>
              <a:t>甜</a:t>
            </a:r>
            <a:r>
              <a:rPr lang="en-US" altLang="zh-CN" smtClean="0">
                <a:ea typeface="宋体" panose="02010600030101010101" pitchFamily="2" charset="-122"/>
              </a:rPr>
              <a:t> </a:t>
            </a:r>
            <a:r>
              <a:rPr lang="en-US" altLang="zh-CN" i="1" smtClean="0">
                <a:ea typeface="宋体" panose="02010600030101010101" pitchFamily="2" charset="-122"/>
              </a:rPr>
              <a:t>牛奶</a:t>
            </a:r>
            <a:r>
              <a:rPr lang="en-US" altLang="zh-CN" i="1" smtClean="0">
                <a:latin typeface="Symbol" panose="05050102010706020507" pitchFamily="18" charset="2"/>
                <a:ea typeface="宋体" panose="02010600030101010101" pitchFamily="2" charset="-122"/>
              </a:rPr>
              <a:t>®</a:t>
            </a:r>
            <a:r>
              <a:rPr lang="en-US" altLang="zh-CN" i="1" smtClean="0">
                <a:ea typeface="宋体" panose="02010600030101010101" pitchFamily="2" charset="-122"/>
              </a:rPr>
              <a:t>  </a:t>
            </a:r>
            <a:r>
              <a:rPr lang="en-US" altLang="zh-CN" i="1" smtClean="0">
                <a:solidFill>
                  <a:srgbClr val="CC3300"/>
                </a:solidFill>
                <a:ea typeface="宋体" panose="02010600030101010101" pitchFamily="2" charset="-122"/>
              </a:rPr>
              <a:t>想</a:t>
            </a:r>
            <a:r>
              <a:rPr lang="en-US" altLang="zh-CN" i="1" smtClean="0">
                <a:ea typeface="宋体" panose="02010600030101010101" pitchFamily="2" charset="-122"/>
              </a:rPr>
              <a:t> </a:t>
            </a:r>
            <a:r>
              <a:rPr lang="en-US" altLang="zh-CN" i="1" smtClean="0">
                <a:solidFill>
                  <a:schemeClr val="bg2"/>
                </a:solidFill>
                <a:ea typeface="宋体" panose="02010600030101010101" pitchFamily="2" charset="-122"/>
              </a:rPr>
              <a:t>小麦</a:t>
            </a:r>
            <a:r>
              <a:rPr lang="en-US" altLang="zh-CN" i="1" smtClean="0">
                <a:ea typeface="宋体" panose="02010600030101010101" pitchFamily="2" charset="-122"/>
              </a:rPr>
              <a:t>面包</a:t>
            </a:r>
          </a:p>
          <a:p>
            <a:pPr lvl="1" eaLnBrk="1" hangingPunct="1">
              <a:lnSpc>
                <a:spcPct val="110000"/>
              </a:lnSpc>
            </a:pPr>
            <a:r>
              <a:rPr lang="en-US" altLang="zh-CN" smtClean="0">
                <a:ea typeface="宋体" panose="02010600030101010101" pitchFamily="2" charset="-122"/>
              </a:rPr>
              <a:t>具有多个替代层次结构的关联规则:</a:t>
            </a:r>
          </a:p>
          <a:p>
            <a:pPr eaLnBrk="1" hangingPunct="1">
              <a:lnSpc>
                <a:spcPct val="110000"/>
              </a:lnSpc>
              <a:buFontTx/>
              <a:buNone/>
            </a:pPr>
            <a:r>
              <a:rPr lang="en-US" altLang="zh-CN" smtClean="0">
                <a:ea typeface="宋体" panose="02010600030101010101" pitchFamily="2" charset="-122"/>
              </a:rPr>
              <a:t> 			</a:t>
            </a:r>
            <a:r>
              <a:rPr lang="en-US" altLang="zh-CN" smtClean="0">
                <a:latin typeface="Times New Roman" panose="02020603050405020304" pitchFamily="18" charset="0"/>
                <a:ea typeface="宋体" panose="02010600030101010101" pitchFamily="2" charset="-122"/>
              </a:rPr>
              <a:t>甜</a:t>
            </a:r>
            <a:r>
              <a:rPr lang="en-US" altLang="zh-CN" smtClean="0">
                <a:ea typeface="宋体" panose="02010600030101010101" pitchFamily="2" charset="-122"/>
              </a:rPr>
              <a:t> </a:t>
            </a:r>
            <a:r>
              <a:rPr lang="en-US" altLang="zh-CN" i="1" smtClean="0">
                <a:ea typeface="宋体" panose="02010600030101010101" pitchFamily="2" charset="-122"/>
              </a:rPr>
              <a:t>牛奶</a:t>
            </a:r>
            <a:r>
              <a:rPr lang="en-US" altLang="zh-CN" i="1" smtClean="0">
                <a:latin typeface="Symbol" panose="05050102010706020507" pitchFamily="18" charset="2"/>
                <a:ea typeface="宋体" panose="02010600030101010101" pitchFamily="2" charset="-122"/>
              </a:rPr>
              <a:t>®</a:t>
            </a:r>
            <a:r>
              <a:rPr lang="en-US" altLang="zh-CN" i="1" smtClean="0">
                <a:ea typeface="宋体" panose="02010600030101010101" pitchFamily="2" charset="-122"/>
              </a:rPr>
              <a:t>  </a:t>
            </a:r>
            <a:r>
              <a:rPr lang="en-US" altLang="zh-CN" i="1" smtClean="0">
                <a:solidFill>
                  <a:srgbClr val="CC3300"/>
                </a:solidFill>
                <a:ea typeface="宋体" panose="02010600030101010101" pitchFamily="2" charset="-122"/>
              </a:rPr>
              <a:t>想</a:t>
            </a:r>
            <a:r>
              <a:rPr lang="en-US" altLang="zh-CN" i="1" smtClean="0">
                <a:ea typeface="宋体" panose="02010600030101010101" pitchFamily="2" charset="-122"/>
              </a:rPr>
              <a:t>面包</a:t>
            </a:r>
          </a:p>
        </p:txBody>
      </p:sp>
    </p:spTree>
  </p:cSld>
  <p:clrMapOvr>
    <a:masterClrMapping/>
  </p:clrMapOvr>
  <p:transition advClick="0">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628650"/>
            <a:ext cx="8915400" cy="533400"/>
          </a:xfrm>
        </p:spPr>
        <p:txBody>
          <a:bodyPr/>
          <a:lstStyle/>
          <a:p>
            <a:pPr eaLnBrk="1" hangingPunct="1"/>
            <a:r>
              <a:rPr lang="en-US" altLang="zh-CN" smtClean="0">
                <a:ea typeface="宋体" panose="02010600030101010101" pitchFamily="2" charset="-122"/>
              </a:rPr>
              <a:t>多级协会:</a:t>
            </a:r>
            <a:r>
              <a:rPr lang="en-US" altLang="zh-CN" sz="2800" smtClean="0">
                <a:ea typeface="宋体" panose="02010600030101010101" pitchFamily="2" charset="-122"/>
              </a:rPr>
              <a:t>统一支持与减少支持</a:t>
            </a:r>
          </a:p>
        </p:txBody>
      </p:sp>
      <p:sp>
        <p:nvSpPr>
          <p:cNvPr id="39939" name="Rectangle 3"/>
          <p:cNvSpPr>
            <a:spLocks noGrp="1" noChangeArrowheads="1"/>
          </p:cNvSpPr>
          <p:nvPr>
            <p:ph type="body" idx="1"/>
          </p:nvPr>
        </p:nvSpPr>
        <p:spPr>
          <a:xfrm>
            <a:off x="220663" y="1387475"/>
            <a:ext cx="8534400" cy="4648200"/>
          </a:xfrm>
        </p:spPr>
        <p:txBody>
          <a:bodyPr/>
          <a:lstStyle/>
          <a:p>
            <a:pPr eaLnBrk="1" hangingPunct="1">
              <a:lnSpc>
                <a:spcPct val="160000"/>
              </a:lnSpc>
            </a:pPr>
            <a:r>
              <a:rPr lang="en-US" altLang="zh-CN" smtClean="0">
                <a:ea typeface="宋体" panose="02010600030101010101" pitchFamily="2" charset="-122"/>
              </a:rPr>
              <a:t>统一支持: 对所有级别的最低支持相同</a:t>
            </a:r>
          </a:p>
          <a:p>
            <a:pPr lvl="1" eaLnBrk="1" hangingPunct="1">
              <a:lnSpc>
                <a:spcPct val="160000"/>
              </a:lnSpc>
            </a:pPr>
            <a:r>
              <a:rPr lang="en-US" altLang="zh-CN" b="1" smtClean="0">
                <a:ea typeface="宋体" panose="02010600030101010101" pitchFamily="2" charset="-122"/>
              </a:rPr>
              <a:t>+</a:t>
            </a:r>
            <a:r>
              <a:rPr lang="en-US" altLang="zh-CN" smtClean="0">
                <a:ea typeface="宋体" panose="02010600030101010101" pitchFamily="2" charset="-122"/>
              </a:rPr>
              <a:t>一个最小支持阈值。  无需检查包含祖先没有最低支持的任何项目的项目集。</a:t>
            </a:r>
          </a:p>
          <a:p>
            <a:pPr lvl="1" eaLnBrk="1" hangingPunct="1">
              <a:lnSpc>
                <a:spcPct val="160000"/>
              </a:lnSpc>
            </a:pP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较低级别的项目不会频繁出现。如果支持阈值</a:t>
            </a:r>
          </a:p>
          <a:p>
            <a:pPr lvl="2" eaLnBrk="1" hangingPunct="1">
              <a:lnSpc>
                <a:spcPct val="160000"/>
              </a:lnSpc>
            </a:pPr>
            <a:r>
              <a:rPr lang="en-US" altLang="zh-CN" smtClean="0">
                <a:ea typeface="宋体" panose="02010600030101010101" pitchFamily="2" charset="-122"/>
              </a:rPr>
              <a:t>太高了</a:t>
            </a:r>
            <a:r>
              <a:rPr lang="en-US" altLang="zh-CN" smtClean="0">
                <a:ea typeface="宋体" panose="02010600030101010101" pitchFamily="2" charset="-122"/>
                <a:sym typeface="Symbol" panose="05050102010706020507" pitchFamily="18" charset="2"/>
              </a:rPr>
              <a:t>"错过低级协会"</a:t>
            </a:r>
          </a:p>
          <a:p>
            <a:pPr lvl="2" eaLnBrk="1" hangingPunct="1">
              <a:lnSpc>
                <a:spcPct val="160000"/>
              </a:lnSpc>
            </a:pPr>
            <a:r>
              <a:rPr lang="en-US" altLang="zh-CN" smtClean="0">
                <a:ea typeface="宋体" panose="02010600030101010101" pitchFamily="2" charset="-122"/>
                <a:sym typeface="Symbol" panose="05050102010706020507" pitchFamily="18" charset="2"/>
              </a:rPr>
              <a:t>过低的太低的太低的不太多的高级别关联</a:t>
            </a:r>
          </a:p>
        </p:txBody>
      </p:sp>
    </p:spTree>
  </p:cSld>
  <p:clrMapOvr>
    <a:masterClrMapping/>
  </p:clrMapOvr>
  <p:transition advClick="0">
    <p:zoom/>
  </p:transition>
</p:sld>
</file>

<file path=ppt/slides/slide3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统一支持</a:t>
            </a:r>
          </a:p>
        </p:txBody>
      </p:sp>
      <p:sp>
        <p:nvSpPr>
          <p:cNvPr id="40963" name="Rectangle 3"/>
          <p:cNvSpPr>
            <a:spLocks noChangeArrowheads="1"/>
          </p:cNvSpPr>
          <p:nvPr/>
        </p:nvSpPr>
        <p:spPr bwMode="auto">
          <a:xfrm>
            <a:off x="381000" y="16002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buFontTx/>
              <a:buNone/>
            </a:pPr>
            <a:r>
              <a:rPr lang="en-US" altLang="zh-CN" sz="2800">
                <a:ea typeface="宋体" panose="02010600030101010101" pitchFamily="2" charset="-122"/>
              </a:rPr>
              <a:t>具有统一支持的多级采矿</a:t>
            </a:r>
            <a:endParaRPr lang="en-US" altLang="zh-CN">
              <a:ea typeface="宋体" panose="02010600030101010101" pitchFamily="2" charset="-122"/>
            </a:endParaRPr>
          </a:p>
        </p:txBody>
      </p:sp>
      <p:sp>
        <p:nvSpPr>
          <p:cNvPr id="40964" name="Text Box 4"/>
          <p:cNvSpPr txBox="1">
            <a:spLocks noChangeArrowheads="1"/>
          </p:cNvSpPr>
          <p:nvPr/>
        </p:nvSpPr>
        <p:spPr bwMode="auto">
          <a:xfrm>
            <a:off x="4724400" y="2514600"/>
            <a:ext cx="2438400" cy="10144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b="1">
                <a:latin typeface="Times New Roman" panose="02020603050405020304" pitchFamily="18" charset="0"/>
                <a:ea typeface="宋体" panose="02010600030101010101" pitchFamily="2" charset="-122"/>
              </a:rPr>
              <a:t>牛奶</a:t>
            </a:r>
          </a:p>
          <a:p>
            <a:pPr algn="ctr">
              <a:spcBef>
                <a:spcPct val="50000"/>
              </a:spcBef>
              <a:buFontTx/>
              <a:buNone/>
            </a:pPr>
            <a:r>
              <a:rPr lang="en-US" altLang="zh-CN" b="1">
                <a:latin typeface="Times New Roman" panose="02020603050405020304" pitchFamily="18" charset="0"/>
                <a:ea typeface="宋体" panose="02010600030101010101" pitchFamily="2" charset="-122"/>
              </a:rPr>
              <a:t>[支持 = 10%]</a:t>
            </a:r>
          </a:p>
        </p:txBody>
      </p:sp>
      <p:sp>
        <p:nvSpPr>
          <p:cNvPr id="40965" name="Text Box 5"/>
          <p:cNvSpPr txBox="1">
            <a:spLocks noChangeArrowheads="1"/>
          </p:cNvSpPr>
          <p:nvPr/>
        </p:nvSpPr>
        <p:spPr bwMode="auto">
          <a:xfrm>
            <a:off x="3276600" y="4419600"/>
            <a:ext cx="2286000" cy="10144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b="1">
                <a:latin typeface="Times New Roman" panose="02020603050405020304" pitchFamily="18" charset="0"/>
                <a:ea typeface="宋体" panose="02010600030101010101" pitchFamily="2" charset="-122"/>
              </a:rPr>
              <a:t>甜</a:t>
            </a: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牛奶</a:t>
            </a:r>
          </a:p>
          <a:p>
            <a:pPr algn="ctr">
              <a:spcBef>
                <a:spcPct val="50000"/>
              </a:spcBef>
              <a:buFontTx/>
              <a:buNone/>
            </a:pPr>
            <a:r>
              <a:rPr lang="en-US" altLang="zh-CN" b="1">
                <a:latin typeface="Times New Roman" panose="02020603050405020304" pitchFamily="18" charset="0"/>
                <a:ea typeface="宋体" panose="02010600030101010101" pitchFamily="2" charset="-122"/>
              </a:rPr>
              <a:t>[支持 = 6%]</a:t>
            </a:r>
          </a:p>
        </p:txBody>
      </p:sp>
      <p:sp>
        <p:nvSpPr>
          <p:cNvPr id="40966" name="Text Box 6"/>
          <p:cNvSpPr txBox="1">
            <a:spLocks noChangeArrowheads="1"/>
          </p:cNvSpPr>
          <p:nvPr/>
        </p:nvSpPr>
        <p:spPr bwMode="auto">
          <a:xfrm>
            <a:off x="6400800" y="4419600"/>
            <a:ext cx="2286000" cy="1014413"/>
          </a:xfrm>
          <a:prstGeom prst="rect">
            <a:avLst/>
          </a:prstGeom>
          <a:solidFill>
            <a:srgbClr val="FFFFFF">
              <a:alpha val="50195"/>
            </a:srgb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b="1">
                <a:solidFill>
                  <a:schemeClr val="bg2"/>
                </a:solidFill>
                <a:latin typeface="Times New Roman" panose="02020603050405020304" pitchFamily="18" charset="0"/>
                <a:ea typeface="宋体" panose="02010600030101010101" pitchFamily="2" charset="-122"/>
              </a:rPr>
              <a:t>薄牛奶</a:t>
            </a:r>
          </a:p>
          <a:p>
            <a:pPr algn="ctr">
              <a:spcBef>
                <a:spcPct val="50000"/>
              </a:spcBef>
              <a:buFontTx/>
              <a:buNone/>
            </a:pPr>
            <a:r>
              <a:rPr lang="en-US" altLang="zh-CN" b="1">
                <a:solidFill>
                  <a:schemeClr val="bg2"/>
                </a:solidFill>
                <a:latin typeface="Times New Roman" panose="02020603050405020304" pitchFamily="18" charset="0"/>
                <a:ea typeface="宋体" panose="02010600030101010101" pitchFamily="2" charset="-122"/>
              </a:rPr>
              <a:t>[支持 = 4%]</a:t>
            </a:r>
          </a:p>
        </p:txBody>
      </p:sp>
      <p:sp>
        <p:nvSpPr>
          <p:cNvPr id="40967" name="Line 7"/>
          <p:cNvSpPr>
            <a:spLocks noChangeShapeType="1"/>
          </p:cNvSpPr>
          <p:nvPr/>
        </p:nvSpPr>
        <p:spPr bwMode="auto">
          <a:xfrm flipH="1">
            <a:off x="4343400" y="3581400"/>
            <a:ext cx="12192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8" name="Line 8"/>
          <p:cNvSpPr>
            <a:spLocks noChangeShapeType="1"/>
          </p:cNvSpPr>
          <p:nvPr/>
        </p:nvSpPr>
        <p:spPr bwMode="auto">
          <a:xfrm>
            <a:off x="6400800" y="3505200"/>
            <a:ext cx="12954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Text Box 9"/>
          <p:cNvSpPr txBox="1">
            <a:spLocks noChangeArrowheads="1"/>
          </p:cNvSpPr>
          <p:nvPr/>
        </p:nvSpPr>
        <p:spPr bwMode="auto">
          <a:xfrm>
            <a:off x="381000" y="2514600"/>
            <a:ext cx="208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第1层</a:t>
            </a:r>
          </a:p>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min _ sup = 5%</a:t>
            </a:r>
          </a:p>
        </p:txBody>
      </p:sp>
      <p:sp>
        <p:nvSpPr>
          <p:cNvPr id="40970" name="Text Box 10"/>
          <p:cNvSpPr txBox="1">
            <a:spLocks noChangeArrowheads="1"/>
          </p:cNvSpPr>
          <p:nvPr/>
        </p:nvSpPr>
        <p:spPr bwMode="auto">
          <a:xfrm>
            <a:off x="381000" y="4495800"/>
            <a:ext cx="208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第2层</a:t>
            </a:r>
          </a:p>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min _ sup = 5%</a:t>
            </a:r>
          </a:p>
        </p:txBody>
      </p:sp>
      <p:sp>
        <p:nvSpPr>
          <p:cNvPr id="253963" name="Text Box 11"/>
          <p:cNvSpPr txBox="1">
            <a:spLocks noChangeArrowheads="1"/>
          </p:cNvSpPr>
          <p:nvPr/>
        </p:nvSpPr>
        <p:spPr bwMode="auto">
          <a:xfrm>
            <a:off x="7696200" y="60198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u="sng">
                <a:solidFill>
                  <a:schemeClr val="hlink"/>
                </a:solidFill>
                <a:latin typeface="Times New Roman" panose="02020603050405020304" pitchFamily="18" charset="0"/>
                <a:ea typeface="宋体" panose="02010600030101010101" pitchFamily="2" charset="-122"/>
                <a:hlinkClick r:id="rId3" action="ppaction://hlinksldjump"/>
              </a:rPr>
              <a:t>返回</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3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3" grpId="0" autoUpdateAnimBg="0"/>
    </p:bldLst>
  </p:timing>
</p:sld>
</file>

<file path=ppt/slides/slide3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减少支持</a:t>
            </a:r>
          </a:p>
        </p:txBody>
      </p:sp>
      <p:sp>
        <p:nvSpPr>
          <p:cNvPr id="41987" name="Rectangle 3"/>
          <p:cNvSpPr>
            <a:spLocks noChangeArrowheads="1"/>
          </p:cNvSpPr>
          <p:nvPr/>
        </p:nvSpPr>
        <p:spPr bwMode="auto">
          <a:xfrm>
            <a:off x="381000" y="16002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buFontTx/>
              <a:buNone/>
            </a:pPr>
            <a:r>
              <a:rPr lang="en-US" altLang="zh-CN" sz="2800">
                <a:ea typeface="宋体" panose="02010600030101010101" pitchFamily="2" charset="-122"/>
              </a:rPr>
              <a:t>支持减少的多级挖掘</a:t>
            </a:r>
            <a:endParaRPr lang="en-US" altLang="zh-CN">
              <a:ea typeface="宋体" panose="02010600030101010101" pitchFamily="2" charset="-122"/>
            </a:endParaRPr>
          </a:p>
        </p:txBody>
      </p:sp>
      <p:sp>
        <p:nvSpPr>
          <p:cNvPr id="41988" name="Text Box 4"/>
          <p:cNvSpPr txBox="1">
            <a:spLocks noChangeArrowheads="1"/>
          </p:cNvSpPr>
          <p:nvPr/>
        </p:nvSpPr>
        <p:spPr bwMode="auto">
          <a:xfrm>
            <a:off x="3276600" y="4419600"/>
            <a:ext cx="2286000" cy="10144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zh-CN" altLang="en-US" b="1">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牛奶</a:t>
            </a:r>
          </a:p>
          <a:p>
            <a:pPr algn="ctr">
              <a:spcBef>
                <a:spcPct val="50000"/>
              </a:spcBef>
              <a:buFontTx/>
              <a:buNone/>
            </a:pPr>
            <a:r>
              <a:rPr lang="en-US" altLang="zh-CN" b="1">
                <a:latin typeface="Times New Roman" panose="02020603050405020304" pitchFamily="18" charset="0"/>
                <a:ea typeface="宋体" panose="02010600030101010101" pitchFamily="2" charset="-122"/>
              </a:rPr>
              <a:t>[支持 = 6%]</a:t>
            </a:r>
          </a:p>
        </p:txBody>
      </p:sp>
      <p:sp>
        <p:nvSpPr>
          <p:cNvPr id="41989" name="Text Box 5"/>
          <p:cNvSpPr txBox="1">
            <a:spLocks noChangeArrowheads="1"/>
          </p:cNvSpPr>
          <p:nvPr/>
        </p:nvSpPr>
        <p:spPr bwMode="auto">
          <a:xfrm>
            <a:off x="6400800" y="4419600"/>
            <a:ext cx="2286000" cy="10144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b="1">
                <a:latin typeface="Times New Roman" panose="02020603050405020304" pitchFamily="18" charset="0"/>
                <a:ea typeface="宋体" panose="02010600030101010101" pitchFamily="2" charset="-122"/>
              </a:rPr>
              <a:t>脱脂牛奶</a:t>
            </a:r>
          </a:p>
          <a:p>
            <a:pPr algn="ctr">
              <a:spcBef>
                <a:spcPct val="50000"/>
              </a:spcBef>
              <a:buFontTx/>
              <a:buNone/>
            </a:pPr>
            <a:r>
              <a:rPr lang="en-US" altLang="zh-CN" b="1">
                <a:latin typeface="Times New Roman" panose="02020603050405020304" pitchFamily="18" charset="0"/>
                <a:ea typeface="宋体" panose="02010600030101010101" pitchFamily="2" charset="-122"/>
              </a:rPr>
              <a:t>[支持 = 4%]</a:t>
            </a:r>
          </a:p>
        </p:txBody>
      </p:sp>
      <p:sp>
        <p:nvSpPr>
          <p:cNvPr id="41990" name="Line 6"/>
          <p:cNvSpPr>
            <a:spLocks noChangeShapeType="1"/>
          </p:cNvSpPr>
          <p:nvPr/>
        </p:nvSpPr>
        <p:spPr bwMode="auto">
          <a:xfrm flipH="1">
            <a:off x="4343400" y="3581400"/>
            <a:ext cx="12192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1" name="Line 7"/>
          <p:cNvSpPr>
            <a:spLocks noChangeShapeType="1"/>
          </p:cNvSpPr>
          <p:nvPr/>
        </p:nvSpPr>
        <p:spPr bwMode="auto">
          <a:xfrm>
            <a:off x="6400800" y="3505200"/>
            <a:ext cx="12954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Text Box 8"/>
          <p:cNvSpPr txBox="1">
            <a:spLocks noChangeArrowheads="1"/>
          </p:cNvSpPr>
          <p:nvPr/>
        </p:nvSpPr>
        <p:spPr bwMode="auto">
          <a:xfrm>
            <a:off x="381000" y="2514600"/>
            <a:ext cx="208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第1层</a:t>
            </a:r>
          </a:p>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min _ sup = 5%</a:t>
            </a:r>
          </a:p>
        </p:txBody>
      </p:sp>
      <p:sp>
        <p:nvSpPr>
          <p:cNvPr id="41993" name="Text Box 9"/>
          <p:cNvSpPr txBox="1">
            <a:spLocks noChangeArrowheads="1"/>
          </p:cNvSpPr>
          <p:nvPr/>
        </p:nvSpPr>
        <p:spPr bwMode="auto">
          <a:xfrm>
            <a:off x="381000" y="4495800"/>
            <a:ext cx="208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第2层</a:t>
            </a:r>
          </a:p>
          <a:p>
            <a:pPr>
              <a:spcBef>
                <a:spcPct val="0"/>
              </a:spcBef>
              <a:buFontTx/>
              <a:buNone/>
            </a:pPr>
            <a:r>
              <a:rPr lang="en-US" altLang="zh-CN" b="1">
                <a:solidFill>
                  <a:srgbClr val="003366"/>
                </a:solidFill>
                <a:latin typeface="Times New Roman" panose="02020603050405020304" pitchFamily="18" charset="0"/>
                <a:ea typeface="宋体" panose="02010600030101010101" pitchFamily="2" charset="-122"/>
              </a:rPr>
              <a:t>min _ sup = 3%</a:t>
            </a:r>
          </a:p>
        </p:txBody>
      </p:sp>
      <p:sp>
        <p:nvSpPr>
          <p:cNvPr id="254986" name="Text Box 10">
            <a:hlinkClick r:id="rId3" action="ppaction://hlinksldjump"/>
          </p:cNvPr>
          <p:cNvSpPr txBox="1">
            <a:spLocks noChangeArrowheads="1"/>
          </p:cNvSpPr>
          <p:nvPr/>
        </p:nvSpPr>
        <p:spPr bwMode="auto">
          <a:xfrm>
            <a:off x="7696200" y="60198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u="sng">
                <a:solidFill>
                  <a:schemeClr val="hlink"/>
                </a:solidFill>
                <a:latin typeface="Times New Roman" panose="02020603050405020304" pitchFamily="18" charset="0"/>
                <a:ea typeface="宋体" panose="02010600030101010101" pitchFamily="2" charset="-122"/>
                <a:hlinkClick r:id="rId4" action="ppaction://hlinksldjump"/>
              </a:rPr>
              <a:t>返回</a:t>
            </a:r>
            <a:endParaRPr lang="en-US" altLang="zh-CN">
              <a:latin typeface="Times New Roman" panose="02020603050405020304" pitchFamily="18" charset="0"/>
              <a:ea typeface="宋体" panose="02010600030101010101" pitchFamily="2" charset="-122"/>
            </a:endParaRPr>
          </a:p>
        </p:txBody>
      </p:sp>
      <p:sp>
        <p:nvSpPr>
          <p:cNvPr id="41995" name="Text Box 11"/>
          <p:cNvSpPr txBox="1">
            <a:spLocks noChangeArrowheads="1"/>
          </p:cNvSpPr>
          <p:nvPr/>
        </p:nvSpPr>
        <p:spPr bwMode="auto">
          <a:xfrm>
            <a:off x="4724400" y="2514600"/>
            <a:ext cx="2438400" cy="10144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b="1">
                <a:latin typeface="Times New Roman" panose="02020603050405020304" pitchFamily="18" charset="0"/>
                <a:ea typeface="宋体" panose="02010600030101010101" pitchFamily="2" charset="-122"/>
              </a:rPr>
              <a:t>牛奶</a:t>
            </a:r>
          </a:p>
          <a:p>
            <a:pPr algn="ctr">
              <a:spcBef>
                <a:spcPct val="50000"/>
              </a:spcBef>
              <a:buFontTx/>
              <a:buNone/>
            </a:pPr>
            <a:r>
              <a:rPr lang="en-US" altLang="zh-CN" b="1">
                <a:latin typeface="Times New Roman" panose="02020603050405020304" pitchFamily="18" charset="0"/>
                <a:ea typeface="宋体" panose="02010600030101010101" pitchFamily="2" charset="-122"/>
              </a:rPr>
              <a:t>[支持 = 10%]</a:t>
            </a:r>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autoUpdateAnimBg="0"/>
    </p:bldLst>
  </p:timing>
</p:sld>
</file>

<file path=ppt/slides/slide3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220663" y="425450"/>
            <a:ext cx="8539162" cy="533400"/>
          </a:xfrm>
        </p:spPr>
        <p:txBody>
          <a:bodyPr/>
          <a:lstStyle/>
          <a:p>
            <a:pPr eaLnBrk="1" hangingPunct="1"/>
            <a:r>
              <a:rPr lang="en-US" altLang="zh-CN" sz="2800" smtClean="0">
                <a:ea typeface="宋体" panose="02010600030101010101" pitchFamily="2" charset="-122"/>
              </a:rPr>
              <a:t>减少支持: 搜索策略 (i)</a:t>
            </a:r>
            <a:endParaRPr lang="zh-CN" altLang="en-US" sz="2800" smtClean="0">
              <a:ea typeface="宋体" panose="02010600030101010101" pitchFamily="2" charset="-122"/>
            </a:endParaRPr>
          </a:p>
        </p:txBody>
      </p:sp>
      <p:sp>
        <p:nvSpPr>
          <p:cNvPr id="43011" name="Rectangle 1027"/>
          <p:cNvSpPr>
            <a:spLocks noChangeArrowheads="1"/>
          </p:cNvSpPr>
          <p:nvPr/>
        </p:nvSpPr>
        <p:spPr bwMode="auto">
          <a:xfrm>
            <a:off x="250825" y="1077913"/>
            <a:ext cx="8602663"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lnSpc>
                <a:spcPct val="110000"/>
              </a:lnSpc>
              <a:buFontTx/>
              <a:buNone/>
            </a:pPr>
            <a:endParaRPr lang="en-US" altLang="zh-CN">
              <a:ea typeface="宋体" panose="02010600030101010101" pitchFamily="2" charset="-122"/>
            </a:endParaRPr>
          </a:p>
          <a:p>
            <a:pPr eaLnBrk="1" hangingPunct="1">
              <a:lnSpc>
                <a:spcPct val="110000"/>
              </a:lnSpc>
            </a:pPr>
            <a:r>
              <a:rPr lang="en-US" altLang="zh-CN">
                <a:ea typeface="宋体" panose="02010600030101010101" pitchFamily="2" charset="-122"/>
              </a:rPr>
              <a:t>减少支持: 减少较低级别的最低支持</a:t>
            </a:r>
          </a:p>
          <a:p>
            <a:pPr lvl="1" eaLnBrk="1" hangingPunct="1">
              <a:lnSpc>
                <a:spcPct val="110000"/>
              </a:lnSpc>
            </a:pPr>
            <a:r>
              <a:rPr lang="en-US" altLang="zh-CN">
                <a:ea typeface="宋体" panose="02010600030101010101" pitchFamily="2" charset="-122"/>
              </a:rPr>
              <a:t>有4种搜索策略:</a:t>
            </a:r>
          </a:p>
          <a:p>
            <a:pPr lvl="2" eaLnBrk="1" hangingPunct="1">
              <a:lnSpc>
                <a:spcPct val="110000"/>
              </a:lnSpc>
            </a:pPr>
            <a:r>
              <a:rPr lang="en-US" altLang="zh-CN">
                <a:ea typeface="宋体" panose="02010600030101010101" pitchFamily="2" charset="-122"/>
              </a:rPr>
              <a:t>按级别独立</a:t>
            </a:r>
          </a:p>
          <a:p>
            <a:pPr lvl="2" eaLnBrk="1" hangingPunct="1">
              <a:lnSpc>
                <a:spcPct val="110000"/>
              </a:lnSpc>
            </a:pPr>
            <a:r>
              <a:rPr lang="en-US" altLang="zh-CN">
                <a:ea typeface="宋体" panose="02010600030101010101" pitchFamily="2" charset="-122"/>
              </a:rPr>
              <a:t>按 k 项集的水平交叉筛选</a:t>
            </a:r>
          </a:p>
          <a:p>
            <a:pPr lvl="2" eaLnBrk="1" hangingPunct="1">
              <a:lnSpc>
                <a:spcPct val="110000"/>
              </a:lnSpc>
            </a:pPr>
            <a:r>
              <a:rPr lang="en-US" altLang="zh-CN">
                <a:ea typeface="宋体" panose="02010600030101010101" pitchFamily="2" charset="-122"/>
              </a:rPr>
              <a:t>按单个项目进行横向交叉筛选</a:t>
            </a:r>
          </a:p>
          <a:p>
            <a:pPr lvl="2" eaLnBrk="1" hangingPunct="1">
              <a:lnSpc>
                <a:spcPct val="110000"/>
              </a:lnSpc>
            </a:pPr>
            <a:r>
              <a:rPr lang="en-US" altLang="zh-CN">
                <a:ea typeface="宋体" panose="02010600030101010101" pitchFamily="2" charset="-122"/>
              </a:rPr>
              <a:t>单个项目的控制水平交叉筛选</a:t>
            </a:r>
          </a:p>
          <a:p>
            <a:pPr eaLnBrk="1" hangingPunct="1">
              <a:lnSpc>
                <a:spcPct val="110000"/>
              </a:lnSpc>
            </a:pPr>
            <a:r>
              <a:rPr lang="en-US" altLang="zh-CN">
                <a:ea typeface="宋体" panose="02010600030101010101" pitchFamily="2" charset="-122"/>
              </a:rPr>
              <a:t>按级别独立</a:t>
            </a:r>
          </a:p>
          <a:p>
            <a:pPr lvl="1" eaLnBrk="1" hangingPunct="1">
              <a:lnSpc>
                <a:spcPct val="110000"/>
              </a:lnSpc>
            </a:pPr>
            <a:r>
              <a:rPr lang="en-US" altLang="zh-CN">
                <a:ea typeface="宋体" panose="02010600030101010101" pitchFamily="2" charset="-122"/>
              </a:rPr>
              <a:t>检查所有节点, 而不考虑他们的父母是否频繁</a:t>
            </a:r>
          </a:p>
          <a:p>
            <a:pPr eaLnBrk="1" hangingPunct="1">
              <a:lnSpc>
                <a:spcPct val="110000"/>
              </a:lnSpc>
            </a:pPr>
            <a:endParaRPr lang="zh-CN" altLang="en-US">
              <a:ea typeface="宋体" panose="02010600030101010101" pitchFamily="2" charset="-122"/>
            </a:endParaRPr>
          </a:p>
        </p:txBody>
      </p:sp>
    </p:spTree>
  </p:cSld>
  <p:clrMapOvr>
    <a:masterClrMapping/>
  </p:clrMapOvr>
</p:sld>
</file>

<file path=ppt/slides/slide3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0"/>
          <p:cNvSpPr>
            <a:spLocks noGrp="1" noChangeArrowheads="1"/>
          </p:cNvSpPr>
          <p:nvPr>
            <p:ph type="body" idx="1"/>
          </p:nvPr>
        </p:nvSpPr>
        <p:spPr>
          <a:xfrm>
            <a:off x="398463" y="1139825"/>
            <a:ext cx="8602662" cy="4910138"/>
          </a:xfrm>
        </p:spPr>
        <p:txBody>
          <a:bodyPr/>
          <a:lstStyle/>
          <a:p>
            <a:pPr eaLnBrk="1" hangingPunct="1">
              <a:lnSpc>
                <a:spcPct val="80000"/>
              </a:lnSpc>
              <a:buFontTx/>
              <a:buNone/>
            </a:pPr>
            <a:endParaRPr lang="en-US" altLang="zh-CN" smtClean="0">
              <a:ea typeface="宋体" panose="02010600030101010101" pitchFamily="2" charset="-122"/>
            </a:endParaRPr>
          </a:p>
          <a:p>
            <a:pPr eaLnBrk="1" hangingPunct="1">
              <a:lnSpc>
                <a:spcPct val="80000"/>
              </a:lnSpc>
            </a:pPr>
            <a:r>
              <a:rPr lang="en-US" altLang="zh-CN" smtClean="0">
                <a:ea typeface="宋体" panose="02010600030101010101" pitchFamily="2" charset="-122"/>
              </a:rPr>
              <a:t>按 k 项集进行水平交叉筛选:</a:t>
            </a: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eaLnBrk="1" hangingPunct="1">
              <a:lnSpc>
                <a:spcPct val="80000"/>
              </a:lnSpc>
            </a:pPr>
            <a:endParaRPr lang="en-US" altLang="zh-CN" smtClean="0">
              <a:ea typeface="宋体" panose="02010600030101010101" pitchFamily="2" charset="-122"/>
            </a:endParaRPr>
          </a:p>
          <a:p>
            <a:pPr eaLnBrk="1" hangingPunct="1">
              <a:lnSpc>
                <a:spcPct val="80000"/>
              </a:lnSpc>
            </a:pPr>
            <a:endParaRPr lang="en-US" altLang="zh-CN" smtClean="0">
              <a:ea typeface="宋体" panose="02010600030101010101" pitchFamily="2" charset="-122"/>
            </a:endParaRPr>
          </a:p>
          <a:p>
            <a:pPr eaLnBrk="1" hangingPunct="1">
              <a:lnSpc>
                <a:spcPct val="80000"/>
              </a:lnSpc>
            </a:pPr>
            <a:r>
              <a:rPr lang="en-US" altLang="zh-CN" smtClean="0">
                <a:ea typeface="宋体" panose="02010600030101010101" pitchFamily="2" charset="-122"/>
              </a:rPr>
              <a:t>单项集的水平交叉筛选:</a:t>
            </a:r>
          </a:p>
          <a:p>
            <a:pPr lvl="1" eaLnBrk="1" hangingPunct="1">
              <a:lnSpc>
                <a:spcPct val="80000"/>
              </a:lnSpc>
            </a:pP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44035" name="Text Box 2051"/>
          <p:cNvSpPr txBox="1">
            <a:spLocks noChangeArrowheads="1"/>
          </p:cNvSpPr>
          <p:nvPr/>
        </p:nvSpPr>
        <p:spPr bwMode="auto">
          <a:xfrm>
            <a:off x="1658938" y="5002213"/>
            <a:ext cx="32591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Computer[support=10%]</a:t>
            </a:r>
          </a:p>
        </p:txBody>
      </p:sp>
      <p:sp>
        <p:nvSpPr>
          <p:cNvPr id="44036" name="Line 2052"/>
          <p:cNvSpPr>
            <a:spLocks noChangeShapeType="1"/>
          </p:cNvSpPr>
          <p:nvPr/>
        </p:nvSpPr>
        <p:spPr bwMode="auto">
          <a:xfrm flipH="1">
            <a:off x="1925638" y="5459413"/>
            <a:ext cx="839787"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 name="Line 2053"/>
          <p:cNvSpPr>
            <a:spLocks noChangeShapeType="1"/>
          </p:cNvSpPr>
          <p:nvPr/>
        </p:nvSpPr>
        <p:spPr bwMode="auto">
          <a:xfrm>
            <a:off x="3679825" y="5489575"/>
            <a:ext cx="722313" cy="427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 name="Text Box 2054"/>
          <p:cNvSpPr txBox="1">
            <a:spLocks noChangeArrowheads="1"/>
          </p:cNvSpPr>
          <p:nvPr/>
        </p:nvSpPr>
        <p:spPr bwMode="auto">
          <a:xfrm>
            <a:off x="654050" y="5965825"/>
            <a:ext cx="2459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笔记本电脑 [未选中]</a:t>
            </a:r>
          </a:p>
        </p:txBody>
      </p:sp>
      <p:sp>
        <p:nvSpPr>
          <p:cNvPr id="44039" name="Text Box 2055"/>
          <p:cNvSpPr txBox="1">
            <a:spLocks noChangeArrowheads="1"/>
          </p:cNvSpPr>
          <p:nvPr/>
        </p:nvSpPr>
        <p:spPr bwMode="auto">
          <a:xfrm>
            <a:off x="3560763" y="5949950"/>
            <a:ext cx="39401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台式计算机 [未选中]</a:t>
            </a:r>
          </a:p>
        </p:txBody>
      </p:sp>
      <p:sp>
        <p:nvSpPr>
          <p:cNvPr id="44040" name="Text Box 2056"/>
          <p:cNvSpPr txBox="1">
            <a:spLocks noChangeArrowheads="1"/>
          </p:cNvSpPr>
          <p:nvPr/>
        </p:nvSpPr>
        <p:spPr bwMode="auto">
          <a:xfrm>
            <a:off x="5491163" y="49133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44041" name="Text Box 2057"/>
          <p:cNvSpPr txBox="1">
            <a:spLocks noChangeArrowheads="1"/>
          </p:cNvSpPr>
          <p:nvPr/>
        </p:nvSpPr>
        <p:spPr bwMode="auto">
          <a:xfrm>
            <a:off x="5343525" y="5016500"/>
            <a:ext cx="248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Min_support=12%</a:t>
            </a:r>
          </a:p>
        </p:txBody>
      </p:sp>
      <p:sp>
        <p:nvSpPr>
          <p:cNvPr id="44042" name="Rectangle 2066"/>
          <p:cNvSpPr>
            <a:spLocks noGrp="1" noChangeArrowheads="1"/>
          </p:cNvSpPr>
          <p:nvPr>
            <p:ph type="title"/>
          </p:nvPr>
        </p:nvSpPr>
        <p:spPr>
          <a:xfrm>
            <a:off x="236538" y="446088"/>
            <a:ext cx="8907462" cy="533400"/>
          </a:xfrm>
          <a:noFill/>
        </p:spPr>
        <p:txBody>
          <a:bodyPr/>
          <a:lstStyle/>
          <a:p>
            <a:pPr eaLnBrk="1" hangingPunct="1"/>
            <a:r>
              <a:rPr lang="en-US" altLang="zh-CN" sz="2800" smtClean="0">
                <a:ea typeface="宋体" panose="02010600030101010101" pitchFamily="2" charset="-122"/>
              </a:rPr>
              <a:t>减少支持: 搜索策略 (二)</a:t>
            </a:r>
          </a:p>
        </p:txBody>
      </p:sp>
      <p:sp>
        <p:nvSpPr>
          <p:cNvPr id="44043" name="Text Box 2067"/>
          <p:cNvSpPr txBox="1">
            <a:spLocks noChangeArrowheads="1"/>
          </p:cNvSpPr>
          <p:nvPr/>
        </p:nvSpPr>
        <p:spPr bwMode="auto">
          <a:xfrm>
            <a:off x="1228725" y="2060575"/>
            <a:ext cx="45100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计算机和 printer[support=7%]</a:t>
            </a:r>
          </a:p>
        </p:txBody>
      </p:sp>
      <p:sp>
        <p:nvSpPr>
          <p:cNvPr id="44044" name="Line 2068"/>
          <p:cNvSpPr>
            <a:spLocks noChangeShapeType="1"/>
          </p:cNvSpPr>
          <p:nvPr/>
        </p:nvSpPr>
        <p:spPr bwMode="auto">
          <a:xfrm flipH="1">
            <a:off x="2117725" y="2517775"/>
            <a:ext cx="8397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5" name="Line 2069"/>
          <p:cNvSpPr>
            <a:spLocks noChangeShapeType="1"/>
          </p:cNvSpPr>
          <p:nvPr/>
        </p:nvSpPr>
        <p:spPr bwMode="auto">
          <a:xfrm>
            <a:off x="3871913" y="2547938"/>
            <a:ext cx="722312" cy="427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6" name="Text Box 2070"/>
          <p:cNvSpPr txBox="1">
            <a:spLocks noChangeArrowheads="1"/>
          </p:cNvSpPr>
          <p:nvPr/>
        </p:nvSpPr>
        <p:spPr bwMode="auto">
          <a:xfrm>
            <a:off x="327025" y="2995613"/>
            <a:ext cx="3233738" cy="90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笔记本电脑和</a:t>
            </a:r>
          </a:p>
          <a:p>
            <a:pPr algn="ctr" eaLnBrk="1" hangingPunct="1">
              <a:buFontTx/>
              <a:buNone/>
            </a:pPr>
            <a:r>
              <a:rPr lang="en-US" altLang="zh-CN">
                <a:latin typeface="Times New Roman" panose="02020603050405020304" pitchFamily="18" charset="0"/>
                <a:ea typeface="宋体" panose="02010600030101010101" pitchFamily="2" charset="-122"/>
              </a:rPr>
              <a:t>b w printer[support=1%]</a:t>
            </a:r>
          </a:p>
        </p:txBody>
      </p:sp>
      <p:sp>
        <p:nvSpPr>
          <p:cNvPr id="44047" name="Text Box 2071"/>
          <p:cNvSpPr txBox="1">
            <a:spLocks noChangeArrowheads="1"/>
          </p:cNvSpPr>
          <p:nvPr/>
        </p:nvSpPr>
        <p:spPr bwMode="auto">
          <a:xfrm>
            <a:off x="3765550" y="3008313"/>
            <a:ext cx="3917950" cy="90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台式计算机</a:t>
            </a:r>
          </a:p>
          <a:p>
            <a:pPr algn="ctr" eaLnBrk="1" hangingPunct="1">
              <a:buFontTx/>
              <a:buNone/>
            </a:pPr>
            <a:r>
              <a:rPr lang="en-US" altLang="zh-CN">
                <a:latin typeface="Times New Roman" panose="02020603050405020304" pitchFamily="18" charset="0"/>
                <a:ea typeface="宋体" panose="02010600030101010101" pitchFamily="2" charset="-122"/>
              </a:rPr>
              <a:t>和颜色 printer[support=3%]</a:t>
            </a:r>
          </a:p>
        </p:txBody>
      </p:sp>
      <p:sp>
        <p:nvSpPr>
          <p:cNvPr id="44048" name="Text Box 2072"/>
          <p:cNvSpPr txBox="1">
            <a:spLocks noChangeArrowheads="1"/>
          </p:cNvSpPr>
          <p:nvPr/>
        </p:nvSpPr>
        <p:spPr bwMode="auto">
          <a:xfrm>
            <a:off x="5683250" y="1971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44049" name="Text Box 2073"/>
          <p:cNvSpPr txBox="1">
            <a:spLocks noChangeArrowheads="1"/>
          </p:cNvSpPr>
          <p:nvPr/>
        </p:nvSpPr>
        <p:spPr bwMode="auto">
          <a:xfrm>
            <a:off x="6378575" y="2030413"/>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Min_support=5%</a:t>
            </a:r>
          </a:p>
        </p:txBody>
      </p:sp>
      <p:sp>
        <p:nvSpPr>
          <p:cNvPr id="44050" name="Text Box 2074"/>
          <p:cNvSpPr txBox="1">
            <a:spLocks noChangeArrowheads="1"/>
          </p:cNvSpPr>
          <p:nvPr/>
        </p:nvSpPr>
        <p:spPr bwMode="auto">
          <a:xfrm>
            <a:off x="6432550" y="3894138"/>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Min_support=2%</a:t>
            </a:r>
          </a:p>
        </p:txBody>
      </p:sp>
    </p:spTree>
  </p:cSld>
  <p:clrMapOvr>
    <a:masterClrMapping/>
  </p:clrMapOvr>
</p:sld>
</file>

<file path=ppt/slides/slide3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body" idx="1"/>
          </p:nvPr>
        </p:nvSpPr>
        <p:spPr>
          <a:xfrm>
            <a:off x="184150" y="1211263"/>
            <a:ext cx="8602663" cy="4910137"/>
          </a:xfrm>
        </p:spPr>
        <p:txBody>
          <a:bodyPr/>
          <a:lstStyle/>
          <a:p>
            <a:pPr eaLnBrk="1" hangingPunct="1">
              <a:lnSpc>
                <a:spcPct val="80000"/>
              </a:lnSpc>
              <a:buFontTx/>
              <a:buNone/>
            </a:pPr>
            <a:endParaRPr lang="en-US" altLang="zh-CN" smtClean="0">
              <a:ea typeface="宋体" panose="02010600030101010101" pitchFamily="2" charset="-122"/>
            </a:endParaRPr>
          </a:p>
          <a:p>
            <a:pPr>
              <a:spcBef>
                <a:spcPct val="0"/>
              </a:spcBef>
              <a:buFontTx/>
              <a:buNone/>
            </a:pPr>
            <a:r>
              <a:rPr lang="en-US" altLang="zh-CN" smtClean="0">
                <a:ea typeface="宋体" panose="02010600030101010101" pitchFamily="2" charset="-122"/>
              </a:rPr>
              <a:t>单个项目的控制水平交叉筛选</a:t>
            </a: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lvl="1" eaLnBrk="1" hangingPunct="1">
              <a:lnSpc>
                <a:spcPct val="80000"/>
              </a:lnSpc>
            </a:pPr>
            <a:endParaRPr lang="en-US" altLang="zh-CN" smtClean="0">
              <a:ea typeface="宋体" panose="02010600030101010101" pitchFamily="2" charset="-122"/>
            </a:endParaRPr>
          </a:p>
          <a:p>
            <a:pPr lvl="1" eaLnBrk="1" hangingPunct="1">
              <a:lnSpc>
                <a:spcPct val="80000"/>
              </a:lnSpc>
              <a:buFont typeface="Wingdings" panose="05000000000000000000" pitchFamily="2" charset="2"/>
              <a:buNone/>
            </a:pPr>
            <a:endParaRPr lang="en-US" altLang="zh-CN" smtClean="0">
              <a:ea typeface="宋体" panose="02010600030101010101" pitchFamily="2" charset="-122"/>
            </a:endParaRPr>
          </a:p>
        </p:txBody>
      </p:sp>
      <p:sp>
        <p:nvSpPr>
          <p:cNvPr id="45059" name="Text Box 1027"/>
          <p:cNvSpPr txBox="1">
            <a:spLocks noChangeArrowheads="1"/>
          </p:cNvSpPr>
          <p:nvPr/>
        </p:nvSpPr>
        <p:spPr bwMode="auto">
          <a:xfrm>
            <a:off x="1901825" y="2900363"/>
            <a:ext cx="32591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Computer[support=10%]</a:t>
            </a:r>
          </a:p>
        </p:txBody>
      </p:sp>
      <p:sp>
        <p:nvSpPr>
          <p:cNvPr id="45060" name="Line 1028"/>
          <p:cNvSpPr>
            <a:spLocks noChangeShapeType="1"/>
          </p:cNvSpPr>
          <p:nvPr/>
        </p:nvSpPr>
        <p:spPr bwMode="auto">
          <a:xfrm flipH="1">
            <a:off x="2168525" y="3357563"/>
            <a:ext cx="8397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1" name="Line 1029"/>
          <p:cNvSpPr>
            <a:spLocks noChangeShapeType="1"/>
          </p:cNvSpPr>
          <p:nvPr/>
        </p:nvSpPr>
        <p:spPr bwMode="auto">
          <a:xfrm>
            <a:off x="3922713" y="3387725"/>
            <a:ext cx="722312" cy="427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2" name="Text Box 1030"/>
          <p:cNvSpPr txBox="1">
            <a:spLocks noChangeArrowheads="1"/>
          </p:cNvSpPr>
          <p:nvPr/>
        </p:nvSpPr>
        <p:spPr bwMode="auto">
          <a:xfrm>
            <a:off x="801688" y="3863975"/>
            <a:ext cx="26495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laptop[support=6%]</a:t>
            </a:r>
          </a:p>
        </p:txBody>
      </p:sp>
      <p:sp>
        <p:nvSpPr>
          <p:cNvPr id="45063" name="Text Box 1031"/>
          <p:cNvSpPr txBox="1">
            <a:spLocks noChangeArrowheads="1"/>
          </p:cNvSpPr>
          <p:nvPr/>
        </p:nvSpPr>
        <p:spPr bwMode="auto">
          <a:xfrm>
            <a:off x="3708400" y="3848100"/>
            <a:ext cx="41306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桌面 computer[support=4%]</a:t>
            </a:r>
          </a:p>
        </p:txBody>
      </p:sp>
      <p:sp>
        <p:nvSpPr>
          <p:cNvPr id="45064" name="Text Box 1032"/>
          <p:cNvSpPr txBox="1">
            <a:spLocks noChangeArrowheads="1"/>
          </p:cNvSpPr>
          <p:nvPr/>
        </p:nvSpPr>
        <p:spPr bwMode="auto">
          <a:xfrm>
            <a:off x="5734050" y="28114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45065" name="Text Box 1033"/>
          <p:cNvSpPr txBox="1">
            <a:spLocks noChangeArrowheads="1"/>
          </p:cNvSpPr>
          <p:nvPr/>
        </p:nvSpPr>
        <p:spPr bwMode="auto">
          <a:xfrm>
            <a:off x="6029325" y="2339975"/>
            <a:ext cx="248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Min_support=12%</a:t>
            </a:r>
          </a:p>
        </p:txBody>
      </p:sp>
      <p:sp>
        <p:nvSpPr>
          <p:cNvPr id="45066" name="Text Box 1041"/>
          <p:cNvSpPr txBox="1">
            <a:spLocks noChangeArrowheads="1"/>
          </p:cNvSpPr>
          <p:nvPr/>
        </p:nvSpPr>
        <p:spPr bwMode="auto">
          <a:xfrm>
            <a:off x="6223000" y="4497388"/>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Min_support=3%</a:t>
            </a:r>
          </a:p>
        </p:txBody>
      </p:sp>
      <p:sp>
        <p:nvSpPr>
          <p:cNvPr id="45067" name="Rectangle 1042"/>
          <p:cNvSpPr>
            <a:spLocks noGrp="1" noChangeArrowheads="1"/>
          </p:cNvSpPr>
          <p:nvPr>
            <p:ph type="title"/>
          </p:nvPr>
        </p:nvSpPr>
        <p:spPr>
          <a:xfrm>
            <a:off x="206375" y="455613"/>
            <a:ext cx="8688388" cy="533400"/>
          </a:xfrm>
          <a:noFill/>
        </p:spPr>
        <p:txBody>
          <a:bodyPr/>
          <a:lstStyle/>
          <a:p>
            <a:pPr eaLnBrk="1" hangingPunct="1"/>
            <a:r>
              <a:rPr lang="en-US" altLang="zh-CN" sz="2800" smtClean="0">
                <a:ea typeface="宋体" panose="02010600030101010101" pitchFamily="2" charset="-122"/>
              </a:rPr>
              <a:t>减少支持: 搜索策略 (三)</a:t>
            </a:r>
          </a:p>
        </p:txBody>
      </p:sp>
      <p:sp>
        <p:nvSpPr>
          <p:cNvPr id="45068" name="Rectangle 1043"/>
          <p:cNvSpPr>
            <a:spLocks noChangeArrowheads="1"/>
          </p:cNvSpPr>
          <p:nvPr/>
        </p:nvSpPr>
        <p:spPr bwMode="auto">
          <a:xfrm>
            <a:off x="5740400" y="3008313"/>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latin typeface="Times New Roman" panose="02020603050405020304" pitchFamily="18" charset="0"/>
                <a:ea typeface="宋体" panose="02010600030101010101" pitchFamily="2" charset="-122"/>
              </a:rPr>
              <a:t>Level_passage_sup=8%</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50875" y="333375"/>
            <a:ext cx="8229600" cy="685800"/>
          </a:xfrm>
        </p:spPr>
        <p:txBody>
          <a:bodyPr/>
          <a:lstStyle/>
          <a:p>
            <a:pPr eaLnBrk="1" hangingPunct="1"/>
            <a:r>
              <a:rPr lang="en-US" altLang="zh-CN" smtClean="0">
                <a:ea typeface="宋体" panose="02010600030101010101" pitchFamily="2" charset="-122"/>
              </a:rPr>
              <a:t>关联规则: 基本概念</a:t>
            </a:r>
          </a:p>
        </p:txBody>
      </p:sp>
      <p:sp>
        <p:nvSpPr>
          <p:cNvPr id="7171" name="Rectangle 3"/>
          <p:cNvSpPr>
            <a:spLocks noGrp="1" noChangeArrowheads="1"/>
          </p:cNvSpPr>
          <p:nvPr>
            <p:ph type="body" idx="1"/>
          </p:nvPr>
        </p:nvSpPr>
        <p:spPr>
          <a:xfrm>
            <a:off x="300038" y="1436688"/>
            <a:ext cx="8534400" cy="4800600"/>
          </a:xfrm>
        </p:spPr>
        <p:txBody>
          <a:bodyPr/>
          <a:lstStyle/>
          <a:p>
            <a:pPr eaLnBrk="1" hangingPunct="1"/>
            <a:r>
              <a:rPr lang="en-US" altLang="zh-CN" smtClean="0">
                <a:ea typeface="宋体" panose="02010600030101010101" pitchFamily="2" charset="-122"/>
              </a:rPr>
              <a:t>给定: (1) 交易数据库, (2) 每笔交易都是一个项目清单 (客户在访问中购买)</a:t>
            </a:r>
          </a:p>
          <a:p>
            <a:pPr eaLnBrk="1" hangingPunct="1"/>
            <a:r>
              <a:rPr lang="en-US" altLang="zh-CN" smtClean="0">
                <a:ea typeface="宋体" panose="02010600030101010101" pitchFamily="2" charset="-122"/>
              </a:rPr>
              <a:t>找到：</a:t>
            </a:r>
            <a:r>
              <a:rPr lang="en-US" altLang="zh-CN" u="sng" smtClean="0">
                <a:solidFill>
                  <a:srgbClr val="F83F24"/>
                </a:solidFill>
                <a:ea typeface="宋体" panose="02010600030101010101" pitchFamily="2" charset="-122"/>
              </a:rPr>
              <a:t>所有</a:t>
            </a:r>
            <a:r>
              <a:rPr lang="en-US" altLang="zh-CN" smtClean="0">
                <a:ea typeface="宋体" panose="02010600030101010101" pitchFamily="2" charset="-122"/>
              </a:rPr>
              <a:t>将一组项目的存在与另一组项的存在相关联的规则</a:t>
            </a:r>
          </a:p>
          <a:p>
            <a:pPr lvl="1" eaLnBrk="1" hangingPunct="1"/>
            <a:r>
              <a:rPr lang="en-US" altLang="zh-CN" smtClean="0">
                <a:ea typeface="宋体" panose="02010600030101010101" pitchFamily="2" charset="-122"/>
              </a:rPr>
              <a:t>例如,</a:t>
            </a:r>
            <a:r>
              <a:rPr lang="en-US" altLang="zh-CN" i="1" smtClean="0">
                <a:solidFill>
                  <a:schemeClr val="folHlink"/>
                </a:solidFill>
                <a:ea typeface="宋体" panose="02010600030101010101" pitchFamily="2" charset="-122"/>
              </a:rPr>
              <a:t>98% 的购买轮胎和汽车配件的人也能完成汽车服务</a:t>
            </a:r>
          </a:p>
          <a:p>
            <a:pPr eaLnBrk="1" hangingPunct="1"/>
            <a:r>
              <a:rPr lang="en-US" altLang="zh-CN" smtClean="0">
                <a:ea typeface="宋体" panose="02010600030101010101" pitchFamily="2" charset="-122"/>
              </a:rPr>
              <a:t>应用</a:t>
            </a:r>
          </a:p>
          <a:p>
            <a:pPr lvl="1" eaLnBrk="1" hangingPunct="1"/>
            <a:r>
              <a:rPr lang="en-US" altLang="zh-CN" i="1" smtClean="0">
                <a:solidFill>
                  <a:schemeClr val="folHlink"/>
                </a:solidFill>
                <a:ea typeface="宋体" panose="02010600030101010101" pitchFamily="2" charset="-122"/>
              </a:rPr>
              <a:t>商品安排</a:t>
            </a:r>
          </a:p>
          <a:p>
            <a:pPr lvl="1" eaLnBrk="1" hangingPunct="1"/>
            <a:r>
              <a:rPr lang="en-US" altLang="zh-CN" i="1" smtClean="0">
                <a:solidFill>
                  <a:schemeClr val="folHlink"/>
                </a:solidFill>
                <a:ea typeface="宋体" panose="02010600030101010101" pitchFamily="2" charset="-122"/>
              </a:rPr>
              <a:t>购买功率分析</a:t>
            </a:r>
          </a:p>
          <a:p>
            <a:pPr lvl="1" eaLnBrk="1" hangingPunct="1"/>
            <a:r>
              <a:rPr lang="en-US" altLang="zh-CN" i="1" smtClean="0">
                <a:solidFill>
                  <a:schemeClr val="folHlink"/>
                </a:solidFill>
                <a:ea typeface="宋体" panose="02010600030101010101" pitchFamily="2" charset="-122"/>
              </a:rPr>
              <a:t>其他应用</a:t>
            </a:r>
          </a:p>
        </p:txBody>
      </p:sp>
    </p:spTree>
  </p:cSld>
  <p:clrMapOvr>
    <a:masterClrMapping/>
  </p:clrMapOvr>
  <p:transition advClick="0">
    <p:zoom/>
  </p:transition>
</p:sld>
</file>

<file path=ppt/slides/slide40.xml><?xml version="1.0" encoding="utf-8"?>
<p:sld xmlns:a14="http://schemas.microsoft.com/office/drawing/2010/main"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381000"/>
            <a:ext cx="9144000" cy="571500"/>
          </a:xfrm>
        </p:spPr>
        <p:txBody>
          <a:bodyPr/>
          <a:lstStyle/>
          <a:p>
            <a:pPr eaLnBrk="1" hangingPunct="1"/>
            <a:r>
              <a:rPr lang="en-US" altLang="zh-CN" sz="2800" smtClean="0">
                <a:ea typeface="宋体" panose="02010600030101010101" pitchFamily="2" charset="-122"/>
              </a:rPr>
              <a:t>多级关联: 冗余筛选</a:t>
            </a:r>
          </a:p>
        </p:txBody>
      </p:sp>
      <p:sp>
        <p:nvSpPr>
          <p:cNvPr id="46083" name="Rectangle 3"/>
          <p:cNvSpPr>
            <a:spLocks noGrp="1" noChangeArrowheads="1"/>
          </p:cNvSpPr>
          <p:nvPr>
            <p:ph type="body" idx="1"/>
          </p:nvPr>
        </p:nvSpPr>
        <p:spPr>
          <a:xfrm>
            <a:off x="457200" y="1546225"/>
            <a:ext cx="8382000" cy="4716463"/>
          </a:xfrm>
        </p:spPr>
        <p:txBody>
          <a:bodyPr/>
          <a:lstStyle/>
          <a:p>
            <a:pPr eaLnBrk="1" hangingPunct="1">
              <a:lnSpc>
                <a:spcPct val="120000"/>
              </a:lnSpc>
            </a:pPr>
            <a:r>
              <a:rPr lang="en-US" altLang="zh-CN" smtClean="0">
                <a:ea typeface="宋体" panose="02010600030101010101" pitchFamily="2" charset="-122"/>
              </a:rPr>
              <a:t>某些规则可能是多余的, 因为</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祖先</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项之间的关系。</a:t>
            </a:r>
          </a:p>
          <a:p>
            <a:pPr eaLnBrk="1" hangingPunct="1">
              <a:lnSpc>
                <a:spcPct val="120000"/>
              </a:lnSpc>
            </a:pPr>
            <a:r>
              <a:rPr lang="en-US" altLang="zh-CN" smtClean="0">
                <a:ea typeface="宋体" panose="02010600030101010101" pitchFamily="2" charset="-122"/>
              </a:rPr>
              <a:t>例子</a:t>
            </a:r>
          </a:p>
          <a:p>
            <a:pPr lvl="1" eaLnBrk="1" hangingPunct="1">
              <a:lnSpc>
                <a:spcPct val="120000"/>
              </a:lnSpc>
            </a:pPr>
            <a:r>
              <a:rPr lang="en-US" altLang="zh-CN" smtClean="0">
                <a:solidFill>
                  <a:schemeClr val="folHlink"/>
                </a:solidFill>
                <a:ea typeface="宋体" panose="02010600030101010101" pitchFamily="2" charset="-122"/>
              </a:rPr>
              <a:t>牛奶</a:t>
            </a:r>
            <a:r>
              <a:rPr lang="en-US" altLang="zh-CN" smtClean="0">
                <a:solidFill>
                  <a:schemeClr val="folHlink"/>
                </a:solidFill>
                <a:ea typeface="宋体" panose="02010600030101010101" pitchFamily="2" charset="-122"/>
                <a:sym typeface="Symbol" panose="05050102010706020507" pitchFamily="18" charset="2"/>
              </a:rPr>
              <a:t>小麦面包 [支持 = 8%, 信心 = 70%]</a:t>
            </a:r>
            <a:endParaRPr lang="en-US" altLang="zh-CN" smtClean="0">
              <a:ea typeface="宋体" panose="02010600030101010101" pitchFamily="2" charset="-122"/>
              <a:sym typeface="Symbol" panose="05050102010706020507" pitchFamily="18" charset="2"/>
            </a:endParaRPr>
          </a:p>
          <a:p>
            <a:pPr lvl="1" eaLnBrk="1" hangingPunct="1">
              <a:lnSpc>
                <a:spcPct val="120000"/>
              </a:lnSpc>
            </a:pPr>
            <a:r>
              <a:rPr lang="en-US" altLang="zh-CN" smtClean="0">
                <a:solidFill>
                  <a:schemeClr val="folHlink"/>
                </a:solidFill>
                <a:ea typeface="宋体" panose="02010600030101010101" pitchFamily="2" charset="-122"/>
                <a:sym typeface="Symbol" panose="05050102010706020507" pitchFamily="18" charset="2"/>
              </a:rPr>
              <a:t>甜牛奶麦面包 [支持 = 2%, 信心 = 72%]</a:t>
            </a:r>
          </a:p>
          <a:p>
            <a:pPr eaLnBrk="1" hangingPunct="1">
              <a:lnSpc>
                <a:spcPct val="120000"/>
              </a:lnSpc>
            </a:pPr>
            <a:r>
              <a:rPr lang="en-US" altLang="zh-CN" smtClean="0">
                <a:ea typeface="宋体" panose="02010600030101010101" pitchFamily="2" charset="-122"/>
                <a:sym typeface="Symbol" panose="05050102010706020507" pitchFamily="18" charset="2"/>
              </a:rPr>
              <a:t>我们说第一条规则是第二条规则的祖先。</a:t>
            </a:r>
          </a:p>
          <a:p>
            <a:pPr eaLnBrk="1" hangingPunct="1">
              <a:lnSpc>
                <a:spcPct val="120000"/>
              </a:lnSpc>
            </a:pPr>
            <a:r>
              <a:rPr lang="en-US" altLang="zh-CN" smtClean="0">
                <a:ea typeface="宋体" panose="02010600030101010101" pitchFamily="2" charset="-122"/>
              </a:rPr>
              <a:t>规则是多余的, 如果它的支持接近</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预期</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值, 基于规则</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是我的祖先。</a:t>
            </a:r>
            <a:endParaRPr lang="en-US" altLang="zh-CN" smtClean="0">
              <a:ea typeface="宋体" panose="02010600030101010101" pitchFamily="2" charset="-122"/>
              <a:sym typeface="Symbol" panose="05050102010706020507" pitchFamily="18" charset="2"/>
            </a:endParaRPr>
          </a:p>
        </p:txBody>
      </p:sp>
      <p:sp>
        <p:nvSpPr>
          <p:cNvPr id="256004" name="Rectangle 4"/>
          <p:cNvSpPr>
            <a:spLocks noChangeArrowheads="1"/>
          </p:cNvSpPr>
          <p:nvPr/>
        </p:nvSpPr>
        <p:spPr bwMode="auto">
          <a:xfrm>
            <a:off x="381000" y="5410200"/>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endParaRPr lang="zh-CN" altLang="en-US">
              <a:ea typeface="宋体" panose="02010600030101010101" pitchFamily="2" charset="-122"/>
            </a:endParaRPr>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checkerboard(across)">
                                      <p:cBhvr>
                                        <p:cTn id="7" dur="500"/>
                                        <p:tgtEl>
                                          <p:spTgt spid="256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56004"/>
                                        </p:tgtEl>
                                        <p:attrNameLst>
                                          <p:attrName>style.visibility</p:attrName>
                                        </p:attrNameLst>
                                      </p:cBhvr>
                                      <p:to>
                                        <p:strVal val="visible"/>
                                      </p:to>
                                    </p:set>
                                    <p:anim calcmode="lin" valueType="num">
                                      <p:cBhvr additive="base">
                                        <p:cTn id="12" dur="500" fill="hold"/>
                                        <p:tgtEl>
                                          <p:spTgt spid="256004"/>
                                        </p:tgtEl>
                                        <p:attrNameLst>
                                          <p:attrName>ppt_x</p:attrName>
                                        </p:attrNameLst>
                                      </p:cBhvr>
                                      <p:tavLst>
                                        <p:tav tm="0">
                                          <p:val>
                                            <p:strVal val="0-#ppt_w/2"/>
                                          </p:val>
                                        </p:tav>
                                        <p:tav tm="100000">
                                          <p:val>
                                            <p:strVal val="#ppt_x"/>
                                          </p:val>
                                        </p:tav>
                                      </p:tavLst>
                                    </p:anim>
                                    <p:anim calcmode="lin" valueType="num">
                                      <p:cBhvr additive="base">
                                        <p:cTn id="13"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utoUpdateAnimBg="0"/>
      <p:bldP spid="25600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04800"/>
            <a:ext cx="9144000"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47107" name="Rectangle 3"/>
          <p:cNvSpPr>
            <a:spLocks noGrp="1" noChangeArrowheads="1"/>
          </p:cNvSpPr>
          <p:nvPr>
            <p:ph type="body" idx="1"/>
          </p:nvPr>
        </p:nvSpPr>
        <p:spPr>
          <a:xfrm>
            <a:off x="330200" y="1498600"/>
            <a:ext cx="8634413" cy="4884738"/>
          </a:xfrm>
          <a:noFill/>
        </p:spPr>
        <p:txBody>
          <a:bodyPr lIns="92075" tIns="46038" rIns="92075" bIns="46038"/>
          <a:lstStyle/>
          <a:p>
            <a:pPr eaLnBrk="1" hangingPunct="1">
              <a:lnSpc>
                <a:spcPct val="110000"/>
              </a:lnSpc>
            </a:pPr>
            <a:r>
              <a:rPr lang="en-US" altLang="zh-CN" smtClean="0">
                <a:ea typeface="宋体" panose="02010600030101010101" pitchFamily="2" charset="-122"/>
              </a:rPr>
              <a:t>关联规则挖掘</a:t>
            </a:r>
          </a:p>
          <a:p>
            <a:pPr eaLnBrk="1" hangingPunct="1">
              <a:lnSpc>
                <a:spcPct val="110000"/>
              </a:lnSpc>
            </a:pPr>
            <a:r>
              <a:rPr lang="en-US" altLang="zh-CN" smtClean="0">
                <a:ea typeface="宋体" panose="02010600030101010101" pitchFamily="2" charset="-122"/>
              </a:rPr>
              <a:t>从事务数据库中挖掘一维布尔关联规则</a:t>
            </a:r>
          </a:p>
          <a:p>
            <a:pPr eaLnBrk="1" hangingPunct="1">
              <a:lnSpc>
                <a:spcPct val="110000"/>
              </a:lnSpc>
            </a:pPr>
            <a:r>
              <a:rPr lang="en-US" altLang="zh-CN" smtClean="0">
                <a:ea typeface="宋体" panose="02010600030101010101" pitchFamily="2" charset="-122"/>
              </a:rPr>
              <a:t>从事务数据库中挖掘多级关联规则</a:t>
            </a:r>
          </a:p>
          <a:p>
            <a:pPr eaLnBrk="1" hangingPunct="1">
              <a:lnSpc>
                <a:spcPct val="110000"/>
              </a:lnSpc>
            </a:pPr>
            <a:r>
              <a:rPr lang="en-US" altLang="zh-CN" smtClean="0">
                <a:solidFill>
                  <a:schemeClr val="hlink"/>
                </a:solidFill>
                <a:ea typeface="宋体" panose="02010600030101010101" pitchFamily="2" charset="-122"/>
              </a:rPr>
              <a:t>从事务数据库和数据仓库中挖掘多维关联规则</a:t>
            </a:r>
          </a:p>
          <a:p>
            <a:pPr eaLnBrk="1" hangingPunct="1">
              <a:lnSpc>
                <a:spcPct val="110000"/>
              </a:lnSpc>
            </a:pPr>
            <a:r>
              <a:rPr lang="en-US" altLang="zh-CN" smtClean="0">
                <a:ea typeface="宋体" panose="02010600030101010101" pitchFamily="2" charset="-122"/>
              </a:rPr>
              <a:t>从关联挖掘到相关分析</a:t>
            </a:r>
          </a:p>
          <a:p>
            <a:pPr eaLnBrk="1" hangingPunct="1">
              <a:lnSpc>
                <a:spcPct val="110000"/>
              </a:lnSpc>
            </a:pPr>
            <a:r>
              <a:rPr lang="en-US" altLang="zh-CN" smtClean="0">
                <a:ea typeface="宋体" panose="02010600030101010101" pitchFamily="2" charset="-122"/>
              </a:rPr>
              <a:t>基于约束的关联挖掘</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advClick="0">
    <p:zoom/>
  </p:transition>
</p:sld>
</file>

<file path=ppt/slides/slide42.xml><?xml version="1.0" encoding="utf-8"?>
<p:sld xmlns:a14="http://schemas.microsoft.com/office/drawing/2010/main"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63513" y="444500"/>
            <a:ext cx="9329737" cy="533400"/>
          </a:xfrm>
        </p:spPr>
        <p:txBody>
          <a:bodyPr/>
          <a:lstStyle/>
          <a:p>
            <a:pPr eaLnBrk="1" hangingPunct="1"/>
            <a:r>
              <a:rPr lang="en-US" altLang="zh-CN" sz="2800" smtClean="0">
                <a:ea typeface="宋体" panose="02010600030101010101" pitchFamily="2" charset="-122"/>
              </a:rPr>
              <a:t>多维关联: 概念</a:t>
            </a:r>
          </a:p>
        </p:txBody>
      </p:sp>
      <p:sp>
        <p:nvSpPr>
          <p:cNvPr id="48131" name="Rectangle 3"/>
          <p:cNvSpPr>
            <a:spLocks noGrp="1" noChangeArrowheads="1"/>
          </p:cNvSpPr>
          <p:nvPr>
            <p:ph type="body" idx="1"/>
          </p:nvPr>
        </p:nvSpPr>
        <p:spPr>
          <a:xfrm>
            <a:off x="457200" y="1517650"/>
            <a:ext cx="8686800" cy="4953000"/>
          </a:xfrm>
        </p:spPr>
        <p:txBody>
          <a:bodyPr/>
          <a:lstStyle/>
          <a:p>
            <a:pPr eaLnBrk="1" hangingPunct="1">
              <a:lnSpc>
                <a:spcPct val="90000"/>
              </a:lnSpc>
            </a:pPr>
            <a:r>
              <a:rPr lang="en-US" altLang="zh-CN" smtClean="0">
                <a:ea typeface="宋体" panose="02010600030101010101" pitchFamily="2" charset="-122"/>
              </a:rPr>
              <a:t>一维规则:</a:t>
            </a:r>
          </a:p>
          <a:p>
            <a:pPr lvl="2" eaLnBrk="1" hangingPunct="1">
              <a:lnSpc>
                <a:spcPct val="90000"/>
              </a:lnSpc>
              <a:buFont typeface="Wingdings" panose="05000000000000000000" pitchFamily="2" charset="2"/>
              <a:buNone/>
            </a:pPr>
            <a:r>
              <a:rPr lang="en-US" altLang="zh-CN" smtClean="0">
                <a:solidFill>
                  <a:schemeClr val="folHlink"/>
                </a:solidFill>
                <a:ea typeface="宋体" panose="02010600030101010101" pitchFamily="2" charset="-122"/>
              </a:rPr>
              <a:t>购买 (x,</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牛奶</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a:t>
            </a:r>
            <a:r>
              <a:rPr lang="en-US" altLang="zh-CN" smtClean="0">
                <a:solidFill>
                  <a:schemeClr val="folHlink"/>
                </a:solidFill>
                <a:ea typeface="宋体" panose="02010600030101010101" pitchFamily="2" charset="-122"/>
                <a:sym typeface="Symbol" panose="05050102010706020507" pitchFamily="18" charset="2"/>
              </a:rPr>
              <a:t>购买 (x,</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面包</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a:t>
            </a:r>
          </a:p>
          <a:p>
            <a:pPr eaLnBrk="1" hangingPunct="1">
              <a:lnSpc>
                <a:spcPct val="90000"/>
              </a:lnSpc>
            </a:pPr>
            <a:r>
              <a:rPr lang="en-US" altLang="zh-CN" smtClean="0">
                <a:ea typeface="宋体" panose="02010600030101010101" pitchFamily="2" charset="-122"/>
              </a:rPr>
              <a:t>多维规则:</a:t>
            </a:r>
            <a:r>
              <a:rPr lang="en-US" altLang="zh-CN" smtClean="0">
                <a:ea typeface="宋体" panose="02010600030101010101" pitchFamily="2" charset="-122"/>
                <a:sym typeface="Math B" pitchFamily="2" charset="2"/>
              </a:rPr>
              <a:t>&gt;</a:t>
            </a:r>
            <a:r>
              <a:rPr lang="en-US" altLang="zh-CN" smtClean="0">
                <a:ea typeface="宋体" panose="02010600030101010101" pitchFamily="2" charset="-122"/>
              </a:rPr>
              <a:t>2个维度或谓词</a:t>
            </a:r>
          </a:p>
          <a:p>
            <a:pPr lvl="1" eaLnBrk="1" hangingPunct="1">
              <a:lnSpc>
                <a:spcPct val="90000"/>
              </a:lnSpc>
            </a:pPr>
            <a:r>
              <a:rPr lang="en-US" altLang="zh-CN" smtClean="0">
                <a:ea typeface="宋体" panose="02010600030101010101" pitchFamily="2" charset="-122"/>
              </a:rPr>
              <a:t>跨维度关联规则 (</a:t>
            </a:r>
            <a:r>
              <a:rPr lang="en-US" altLang="zh-CN" i="1" smtClean="0">
                <a:ea typeface="宋体" panose="02010600030101010101" pitchFamily="2" charset="-122"/>
              </a:rPr>
              <a:t>无重复谓词</a:t>
            </a:r>
            <a:r>
              <a:rPr lang="en-US" altLang="zh-CN" smtClean="0">
                <a:ea typeface="宋体" panose="02010600030101010101" pitchFamily="2" charset="-122"/>
              </a:rPr>
              <a:t>)</a:t>
            </a:r>
          </a:p>
          <a:p>
            <a:pPr lvl="2" eaLnBrk="1" hangingPunct="1">
              <a:lnSpc>
                <a:spcPct val="90000"/>
              </a:lnSpc>
              <a:buFont typeface="Wingdings" panose="05000000000000000000" pitchFamily="2" charset="2"/>
              <a:buNone/>
            </a:pPr>
            <a:r>
              <a:rPr lang="en-US" altLang="zh-CN" smtClean="0">
                <a:solidFill>
                  <a:schemeClr val="folHlink"/>
                </a:solidFill>
                <a:ea typeface="宋体" panose="02010600030101010101" pitchFamily="2" charset="-122"/>
              </a:rPr>
              <a:t>年龄 (x,</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19-25</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a:t>
            </a:r>
            <a:r>
              <a:rPr lang="en-US" altLang="zh-CN" smtClean="0">
                <a:solidFill>
                  <a:schemeClr val="folHlink"/>
                </a:solidFill>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rPr>
              <a:t>职业 (x,</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学生</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a:t>
            </a:r>
            <a:r>
              <a:rPr lang="en-US" altLang="zh-CN" smtClean="0">
                <a:solidFill>
                  <a:schemeClr val="folHlink"/>
                </a:solidFill>
                <a:ea typeface="宋体" panose="02010600030101010101" pitchFamily="2" charset="-122"/>
                <a:sym typeface="Symbol" panose="05050102010706020507" pitchFamily="18" charset="2"/>
              </a:rPr>
              <a:t>购买 (x,</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焦炭</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a:t>
            </a:r>
          </a:p>
          <a:p>
            <a:pPr lvl="1" eaLnBrk="1" hangingPunct="1">
              <a:lnSpc>
                <a:spcPct val="90000"/>
              </a:lnSpc>
            </a:pPr>
            <a:r>
              <a:rPr lang="en-US" altLang="zh-CN" smtClean="0">
                <a:ea typeface="宋体" panose="02010600030101010101" pitchFamily="2" charset="-122"/>
                <a:sym typeface="Symbol" panose="05050102010706020507" pitchFamily="18" charset="2"/>
              </a:rPr>
              <a:t>混合维度关联规则 (</a:t>
            </a:r>
            <a:r>
              <a:rPr lang="en-US" altLang="zh-CN" i="1" smtClean="0">
                <a:ea typeface="宋体" panose="02010600030101010101" pitchFamily="2" charset="-122"/>
                <a:sym typeface="Symbol" panose="05050102010706020507" pitchFamily="18" charset="2"/>
              </a:rPr>
              <a:t>重复谓词</a:t>
            </a:r>
            <a:r>
              <a:rPr lang="en-US" altLang="zh-CN" smtClean="0">
                <a:ea typeface="宋体" panose="02010600030101010101" pitchFamily="2" charset="-122"/>
                <a:sym typeface="Symbol" panose="05050102010706020507" pitchFamily="18" charset="2"/>
              </a:rPr>
              <a:t>)</a:t>
            </a:r>
          </a:p>
          <a:p>
            <a:pPr lvl="2" eaLnBrk="1" hangingPunct="1">
              <a:lnSpc>
                <a:spcPct val="90000"/>
              </a:lnSpc>
              <a:buFont typeface="Wingdings" panose="05000000000000000000" pitchFamily="2" charset="2"/>
              <a:buNone/>
            </a:pPr>
            <a:r>
              <a:rPr lang="en-US" altLang="zh-CN" smtClean="0">
                <a:solidFill>
                  <a:schemeClr val="folHlink"/>
                </a:solidFill>
                <a:ea typeface="宋体" panose="02010600030101010101" pitchFamily="2" charset="-122"/>
              </a:rPr>
              <a:t>年龄 (x,</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19-25</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a:t>
            </a:r>
            <a:r>
              <a:rPr lang="en-US" altLang="zh-CN" smtClean="0">
                <a:solidFill>
                  <a:schemeClr val="folHlink"/>
                </a:solidFill>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rPr>
              <a:t>购买 (x,</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爆米花</a:t>
            </a:r>
            <a:r>
              <a:rPr lang="en-US" altLang="zh-CN" smtClean="0">
                <a:solidFill>
                  <a:schemeClr val="folHlink"/>
                </a:solidFill>
                <a:latin typeface="Tahoma" panose="020B0604030504040204" pitchFamily="34" charset="0"/>
                <a:ea typeface="宋体" panose="02010600030101010101" pitchFamily="2" charset="-122"/>
              </a:rPr>
              <a:t>"</a:t>
            </a:r>
            <a:r>
              <a:rPr lang="en-US" altLang="zh-CN" smtClean="0">
                <a:solidFill>
                  <a:schemeClr val="folHlink"/>
                </a:solidFill>
                <a:ea typeface="宋体" panose="02010600030101010101" pitchFamily="2" charset="-122"/>
              </a:rPr>
              <a:t>)</a:t>
            </a:r>
            <a:r>
              <a:rPr lang="en-US" altLang="zh-CN" smtClean="0">
                <a:solidFill>
                  <a:schemeClr val="folHlink"/>
                </a:solidFill>
                <a:ea typeface="宋体" panose="02010600030101010101" pitchFamily="2" charset="-122"/>
                <a:sym typeface="Symbol" panose="05050102010706020507" pitchFamily="18" charset="2"/>
              </a:rPr>
              <a:t>购买 (x,</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焦炭</a:t>
            </a:r>
            <a:r>
              <a:rPr lang="en-US" altLang="zh-CN" smtClean="0">
                <a:solidFill>
                  <a:schemeClr val="folHlink"/>
                </a:solidFill>
                <a:latin typeface="Tahoma" panose="020B0604030504040204" pitchFamily="34" charset="0"/>
                <a:ea typeface="宋体" panose="02010600030101010101" pitchFamily="2" charset="-122"/>
                <a:sym typeface="Symbol" panose="05050102010706020507" pitchFamily="18" charset="2"/>
              </a:rPr>
              <a:t>"</a:t>
            </a:r>
            <a:r>
              <a:rPr lang="en-US" altLang="zh-CN" smtClean="0">
                <a:solidFill>
                  <a:schemeClr val="folHlink"/>
                </a:solidFill>
                <a:ea typeface="宋体" panose="02010600030101010101" pitchFamily="2" charset="-122"/>
                <a:sym typeface="Symbol" panose="05050102010706020507" pitchFamily="18" charset="2"/>
              </a:rPr>
              <a:t>)</a:t>
            </a:r>
          </a:p>
          <a:p>
            <a:pPr eaLnBrk="1" hangingPunct="1">
              <a:lnSpc>
                <a:spcPct val="90000"/>
              </a:lnSpc>
            </a:pPr>
            <a:r>
              <a:rPr lang="en-US" altLang="zh-CN" smtClean="0">
                <a:ea typeface="宋体" panose="02010600030101010101" pitchFamily="2" charset="-122"/>
              </a:rPr>
              <a:t>分类属性/标称属性</a:t>
            </a:r>
          </a:p>
          <a:p>
            <a:pPr lvl="1" eaLnBrk="1" hangingPunct="1">
              <a:lnSpc>
                <a:spcPct val="90000"/>
              </a:lnSpc>
            </a:pPr>
            <a:r>
              <a:rPr lang="en-US" altLang="zh-CN" smtClean="0">
                <a:ea typeface="宋体" panose="02010600030101010101" pitchFamily="2" charset="-122"/>
              </a:rPr>
              <a:t>可能值的有限数量, 值之间没有排序</a:t>
            </a:r>
          </a:p>
          <a:p>
            <a:pPr eaLnBrk="1" hangingPunct="1">
              <a:lnSpc>
                <a:spcPct val="90000"/>
              </a:lnSpc>
            </a:pPr>
            <a:r>
              <a:rPr lang="en-US" altLang="zh-CN" smtClean="0">
                <a:ea typeface="宋体" panose="02010600030101010101" pitchFamily="2" charset="-122"/>
              </a:rPr>
              <a:t>数量属性</a:t>
            </a:r>
          </a:p>
          <a:p>
            <a:pPr lvl="1" eaLnBrk="1" hangingPunct="1">
              <a:lnSpc>
                <a:spcPct val="90000"/>
              </a:lnSpc>
            </a:pPr>
            <a:r>
              <a:rPr lang="en-US" altLang="zh-CN" smtClean="0">
                <a:ea typeface="宋体" panose="02010600030101010101" pitchFamily="2" charset="-122"/>
              </a:rPr>
              <a:t>数字, 值之间的隐式排序</a:t>
            </a:r>
            <a:endParaRPr lang="en-US" altLang="zh-CN" smtClean="0">
              <a:solidFill>
                <a:schemeClr val="folHlink"/>
              </a:solidFill>
              <a:ea typeface="宋体" panose="02010600030101010101" pitchFamily="2" charset="-122"/>
              <a:sym typeface="Symbol" panose="05050102010706020507" pitchFamily="18" charset="2"/>
            </a:endParaRPr>
          </a:p>
        </p:txBody>
      </p:sp>
      <p:sp>
        <p:nvSpPr>
          <p:cNvPr id="260100" name="Rectangle 4"/>
          <p:cNvSpPr>
            <a:spLocks noChangeArrowheads="1"/>
          </p:cNvSpPr>
          <p:nvPr/>
        </p:nvSpPr>
        <p:spPr bwMode="auto">
          <a:xfrm>
            <a:off x="381000" y="38862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endParaRPr lang="zh-CN" altLang="en-US">
              <a:solidFill>
                <a:schemeClr val="folHlink"/>
              </a:solidFill>
              <a:ea typeface="宋体" panose="02010600030101010101" pitchFamily="2" charset="-122"/>
              <a:sym typeface="Symbol" panose="05050102010706020507" pitchFamily="18" charset="2"/>
            </a:endParaRPr>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checkerboard(across)">
                                      <p:cBhvr>
                                        <p:cTn id="7" dur="500"/>
                                        <p:tgtEl>
                                          <p:spTgt spid="26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60100"/>
                                        </p:tgtEl>
                                        <p:attrNameLst>
                                          <p:attrName>style.visibility</p:attrName>
                                        </p:attrNameLst>
                                      </p:cBhvr>
                                      <p:to>
                                        <p:strVal val="visible"/>
                                      </p:to>
                                    </p:set>
                                    <p:anim calcmode="lin" valueType="num">
                                      <p:cBhvr additive="base">
                                        <p:cTn id="12" dur="500" fill="hold"/>
                                        <p:tgtEl>
                                          <p:spTgt spid="260100"/>
                                        </p:tgtEl>
                                        <p:attrNameLst>
                                          <p:attrName>ppt_x</p:attrName>
                                        </p:attrNameLst>
                                      </p:cBhvr>
                                      <p:tavLst>
                                        <p:tav tm="0">
                                          <p:val>
                                            <p:strVal val="0-#ppt_w/2"/>
                                          </p:val>
                                        </p:tav>
                                        <p:tav tm="100000">
                                          <p:val>
                                            <p:strVal val="#ppt_x"/>
                                          </p:val>
                                        </p:tav>
                                      </p:tavLst>
                                    </p:anim>
                                    <p:anim calcmode="lin" valueType="num">
                                      <p:cBhvr additive="base">
                                        <p:cTn id="13" dur="500" fill="hold"/>
                                        <p:tgtEl>
                                          <p:spTgt spid="260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utoUpdateAnimBg="0"/>
      <p:bldP spid="26010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1138" y="228600"/>
            <a:ext cx="8659812" cy="788988"/>
          </a:xfrm>
        </p:spPr>
        <p:txBody>
          <a:bodyPr/>
          <a:lstStyle/>
          <a:p>
            <a:pPr eaLnBrk="1" hangingPunct="1"/>
            <a:r>
              <a:rPr lang="en-US" altLang="zh-CN" sz="2800" smtClean="0">
                <a:ea typeface="宋体" panose="02010600030101010101" pitchFamily="2" charset="-122"/>
              </a:rPr>
              <a:t>挖掘 md 协会的技术</a:t>
            </a:r>
          </a:p>
        </p:txBody>
      </p:sp>
      <p:sp>
        <p:nvSpPr>
          <p:cNvPr id="49155" name="Rectangle 3"/>
          <p:cNvSpPr>
            <a:spLocks noGrp="1" noChangeArrowheads="1"/>
          </p:cNvSpPr>
          <p:nvPr>
            <p:ph type="body" idx="1"/>
          </p:nvPr>
        </p:nvSpPr>
        <p:spPr>
          <a:xfrm>
            <a:off x="609600" y="1490663"/>
            <a:ext cx="8077200" cy="4424362"/>
          </a:xfrm>
        </p:spPr>
        <p:txBody>
          <a:bodyPr/>
          <a:lstStyle/>
          <a:p>
            <a:pPr eaLnBrk="1" hangingPunct="1">
              <a:lnSpc>
                <a:spcPct val="90000"/>
              </a:lnSpc>
            </a:pPr>
            <a:r>
              <a:rPr lang="en-US" altLang="zh-CN" smtClean="0">
                <a:ea typeface="宋体" panose="02010600030101010101" pitchFamily="2" charset="-122"/>
              </a:rPr>
              <a:t>搜索频繁</a:t>
            </a:r>
            <a:r>
              <a:rPr lang="en-US" altLang="zh-CN" i="1" smtClean="0">
                <a:ea typeface="宋体" panose="02010600030101010101" pitchFamily="2" charset="-122"/>
              </a:rPr>
              <a:t>K</a:t>
            </a:r>
            <a:r>
              <a:rPr lang="en-US" altLang="zh-CN" smtClean="0">
                <a:ea typeface="宋体" panose="02010600030101010101" pitchFamily="2" charset="-122"/>
              </a:rPr>
              <a:t>-谓词集:</a:t>
            </a:r>
          </a:p>
          <a:p>
            <a:pPr lvl="1" eaLnBrk="1" hangingPunct="1">
              <a:lnSpc>
                <a:spcPct val="90000"/>
              </a:lnSpc>
            </a:pPr>
            <a:r>
              <a:rPr lang="en-US" altLang="zh-CN" smtClean="0">
                <a:ea typeface="宋体" panose="02010600030101010101" pitchFamily="2" charset="-122"/>
              </a:rPr>
              <a:t>例子：</a:t>
            </a:r>
            <a:r>
              <a:rPr lang="en-US" altLang="zh-CN" smtClean="0">
                <a:solidFill>
                  <a:schemeClr val="folHlink"/>
                </a:solidFill>
                <a:ea typeface="宋体" panose="02010600030101010101" pitchFamily="2" charset="-122"/>
              </a:rPr>
              <a:t>{</a:t>
            </a:r>
            <a:r>
              <a:rPr lang="en-US" altLang="zh-CN" u="sng" smtClean="0">
                <a:solidFill>
                  <a:schemeClr val="folHlink"/>
                </a:solidFill>
                <a:ea typeface="宋体" panose="02010600030101010101" pitchFamily="2" charset="-122"/>
              </a:rPr>
              <a:t>年龄</a:t>
            </a:r>
            <a:r>
              <a:rPr lang="en-US" altLang="zh-CN" smtClean="0">
                <a:solidFill>
                  <a:schemeClr val="folHlink"/>
                </a:solidFill>
                <a:ea typeface="宋体" panose="02010600030101010101" pitchFamily="2" charset="-122"/>
              </a:rPr>
              <a:t>, 职业, 购买}</a:t>
            </a:r>
            <a:r>
              <a:rPr lang="en-US" altLang="zh-CN" smtClean="0">
                <a:ea typeface="宋体" panose="02010600030101010101" pitchFamily="2" charset="-122"/>
              </a:rPr>
              <a:t>是一个3谓词集。</a:t>
            </a:r>
          </a:p>
          <a:p>
            <a:pPr lvl="1" eaLnBrk="1" hangingPunct="1">
              <a:lnSpc>
                <a:spcPct val="90000"/>
              </a:lnSpc>
            </a:pPr>
            <a:r>
              <a:rPr lang="en-US" altLang="zh-CN" smtClean="0">
                <a:ea typeface="宋体" panose="02010600030101010101" pitchFamily="2" charset="-122"/>
              </a:rPr>
              <a:t>技术可以按如何分类</a:t>
            </a:r>
            <a:r>
              <a:rPr lang="en-US" altLang="zh-CN" smtClean="0">
                <a:solidFill>
                  <a:schemeClr val="folHlink"/>
                </a:solidFill>
                <a:ea typeface="宋体" panose="02010600030101010101" pitchFamily="2" charset="-122"/>
              </a:rPr>
              <a:t>年龄</a:t>
            </a:r>
            <a:r>
              <a:rPr lang="en-US" altLang="zh-CN" smtClean="0">
                <a:ea typeface="宋体" panose="02010600030101010101" pitchFamily="2" charset="-122"/>
              </a:rPr>
              <a:t>都得到了治疗。</a:t>
            </a:r>
          </a:p>
          <a:p>
            <a:pPr eaLnBrk="1" hangingPunct="1">
              <a:lnSpc>
                <a:spcPct val="90000"/>
              </a:lnSpc>
              <a:buFontTx/>
              <a:buNone/>
            </a:pPr>
            <a:r>
              <a:rPr lang="en-US" altLang="zh-CN" smtClean="0">
                <a:ea typeface="宋体" panose="02010600030101010101" pitchFamily="2" charset="-122"/>
              </a:rPr>
              <a:t>1. 使用定量属性的静态离散化</a:t>
            </a:r>
          </a:p>
          <a:p>
            <a:pPr lvl="1" eaLnBrk="1" hangingPunct="1">
              <a:lnSpc>
                <a:spcPct val="90000"/>
              </a:lnSpc>
            </a:pPr>
            <a:r>
              <a:rPr lang="en-US" altLang="zh-CN" smtClean="0">
                <a:ea typeface="宋体" panose="02010600030101010101" pitchFamily="2" charset="-122"/>
              </a:rPr>
              <a:t>通过使用预定义的概念层次结构, 对数量属性进行静态离散化。</a:t>
            </a:r>
          </a:p>
          <a:p>
            <a:pPr eaLnBrk="1" hangingPunct="1">
              <a:lnSpc>
                <a:spcPct val="90000"/>
              </a:lnSpc>
              <a:buFontTx/>
              <a:buNone/>
            </a:pPr>
            <a:r>
              <a:rPr lang="en-US" altLang="zh-CN" smtClean="0">
                <a:ea typeface="宋体" panose="02010600030101010101" pitchFamily="2" charset="-122"/>
              </a:rPr>
              <a:t>2. 定量关联规则</a:t>
            </a:r>
          </a:p>
          <a:p>
            <a:pPr lvl="1" eaLnBrk="1" hangingPunct="1">
              <a:lnSpc>
                <a:spcPct val="90000"/>
              </a:lnSpc>
            </a:pPr>
            <a:r>
              <a:rPr lang="en-US" altLang="zh-CN" smtClean="0">
                <a:ea typeface="宋体" panose="02010600030101010101" pitchFamily="2" charset="-122"/>
              </a:rPr>
              <a:t>定量属性被动态离散为</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箱</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基于数据的分布。</a:t>
            </a:r>
          </a:p>
          <a:p>
            <a:pPr eaLnBrk="1" hangingPunct="1">
              <a:lnSpc>
                <a:spcPct val="90000"/>
              </a:lnSpc>
              <a:buFontTx/>
              <a:buNone/>
            </a:pPr>
            <a:r>
              <a:rPr lang="en-US" altLang="zh-CN" smtClean="0">
                <a:ea typeface="宋体" panose="02010600030101010101" pitchFamily="2" charset="-122"/>
              </a:rPr>
              <a:t>3. * 基于距离的关联规则</a:t>
            </a:r>
          </a:p>
          <a:p>
            <a:pPr lvl="1" eaLnBrk="1" hangingPunct="1">
              <a:lnSpc>
                <a:spcPct val="90000"/>
              </a:lnSpc>
            </a:pPr>
            <a:r>
              <a:rPr lang="en-US" altLang="zh-CN" smtClean="0">
                <a:ea typeface="宋体" panose="02010600030101010101" pitchFamily="2" charset="-122"/>
              </a:rPr>
              <a:t>这是一个考虑数据点之间距离的动态离散化过程。</a:t>
            </a:r>
          </a:p>
        </p:txBody>
      </p:sp>
    </p:spTree>
  </p:cSld>
  <p:clrMapOvr>
    <a:masterClrMapping/>
  </p:clrMapOvr>
  <p:transition advClick="0">
    <p:zoom/>
  </p:transition>
</p:sld>
</file>

<file path=ppt/slides/slide4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4950" y="314325"/>
            <a:ext cx="8599488" cy="914400"/>
          </a:xfrm>
        </p:spPr>
        <p:txBody>
          <a:bodyPr/>
          <a:lstStyle/>
          <a:p>
            <a:pPr eaLnBrk="1" hangingPunct="1"/>
            <a:r>
              <a:rPr lang="en-US" altLang="zh-CN" sz="2800" smtClean="0">
                <a:ea typeface="宋体" panose="02010600030101010101" pitchFamily="2" charset="-122"/>
              </a:rPr>
              <a:t>数量属性的静态离散化</a:t>
            </a:r>
            <a:endParaRPr lang="en-US" altLang="zh-CN" sz="3600" smtClean="0">
              <a:ea typeface="宋体" panose="02010600030101010101" pitchFamily="2" charset="-122"/>
            </a:endParaRPr>
          </a:p>
        </p:txBody>
      </p:sp>
      <p:sp>
        <p:nvSpPr>
          <p:cNvPr id="51203" name="Rectangle 3"/>
          <p:cNvSpPr>
            <a:spLocks noChangeArrowheads="1"/>
          </p:cNvSpPr>
          <p:nvPr/>
        </p:nvSpPr>
        <p:spPr bwMode="auto">
          <a:xfrm>
            <a:off x="304800" y="15240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lnSpc>
                <a:spcPct val="120000"/>
              </a:lnSpc>
            </a:pPr>
            <a:r>
              <a:rPr lang="en-US" altLang="zh-CN" sz="2000">
                <a:ea typeface="宋体" panose="02010600030101010101" pitchFamily="2" charset="-122"/>
              </a:rPr>
              <a:t>使用概念层次结构在挖掘之前进行离散化。</a:t>
            </a:r>
          </a:p>
          <a:p>
            <a:pPr eaLnBrk="1" hangingPunct="1">
              <a:lnSpc>
                <a:spcPct val="120000"/>
              </a:lnSpc>
            </a:pPr>
            <a:r>
              <a:rPr lang="en-US" altLang="zh-CN" sz="2000">
                <a:ea typeface="宋体" panose="02010600030101010101" pitchFamily="2" charset="-122"/>
              </a:rPr>
              <a:t>数值将替换为范围。</a:t>
            </a:r>
          </a:p>
          <a:p>
            <a:pPr eaLnBrk="1" hangingPunct="1">
              <a:lnSpc>
                <a:spcPct val="120000"/>
              </a:lnSpc>
            </a:pPr>
            <a:r>
              <a:rPr lang="en-US" altLang="zh-CN" sz="2000">
                <a:ea typeface="宋体" panose="02010600030101010101" pitchFamily="2" charset="-122"/>
              </a:rPr>
              <a:t>在关系数据库中, 查找所有频繁的 k 谓词集需要</a:t>
            </a:r>
            <a:r>
              <a:rPr lang="en-US" altLang="zh-CN" sz="2000" i="1">
                <a:ea typeface="宋体" panose="02010600030101010101" pitchFamily="2" charset="-122"/>
              </a:rPr>
              <a:t>K</a:t>
            </a:r>
            <a:r>
              <a:rPr lang="en-US" altLang="zh-CN" sz="2000">
                <a:ea typeface="宋体" panose="02010600030101010101" pitchFamily="2" charset="-122"/>
              </a:rPr>
              <a:t>或</a:t>
            </a:r>
            <a:r>
              <a:rPr lang="en-US" altLang="zh-CN" sz="2000" i="1">
                <a:ea typeface="宋体" panose="02010600030101010101" pitchFamily="2" charset="-122"/>
              </a:rPr>
              <a:t>K</a:t>
            </a:r>
            <a:r>
              <a:rPr lang="en-US" altLang="zh-CN" sz="2000">
                <a:ea typeface="宋体" panose="02010600030101010101" pitchFamily="2" charset="-122"/>
              </a:rPr>
              <a:t>+ 1 表扫描。</a:t>
            </a:r>
          </a:p>
          <a:p>
            <a:pPr eaLnBrk="1" hangingPunct="1">
              <a:lnSpc>
                <a:spcPct val="120000"/>
              </a:lnSpc>
            </a:pPr>
            <a:r>
              <a:rPr lang="en-US" altLang="zh-CN" sz="2000">
                <a:ea typeface="宋体" panose="02010600030101010101" pitchFamily="2" charset="-122"/>
              </a:rPr>
              <a:t>数据多维数据集非常适合挖掘。</a:t>
            </a:r>
          </a:p>
          <a:p>
            <a:pPr eaLnBrk="1" hangingPunct="1">
              <a:lnSpc>
                <a:spcPct val="120000"/>
              </a:lnSpc>
            </a:pPr>
            <a:r>
              <a:rPr lang="en-US" altLang="zh-CN" sz="2000">
                <a:ea typeface="宋体" panose="02010600030101010101" pitchFamily="2" charset="-122"/>
              </a:rPr>
              <a:t>n 维的细胞</a:t>
            </a:r>
          </a:p>
          <a:p>
            <a:pPr lvl="1" eaLnBrk="1" hangingPunct="1">
              <a:lnSpc>
                <a:spcPct val="120000"/>
              </a:lnSpc>
              <a:buFont typeface="Wingdings" panose="05000000000000000000" pitchFamily="2" charset="2"/>
              <a:buNone/>
            </a:pPr>
            <a:r>
              <a:rPr lang="en-US" altLang="zh-CN" sz="2000">
                <a:solidFill>
                  <a:srgbClr val="003366"/>
                </a:solidFill>
                <a:ea typeface="宋体" panose="02010600030101010101" pitchFamily="2" charset="-122"/>
              </a:rPr>
              <a:t>长方体对应于</a:t>
            </a:r>
          </a:p>
          <a:p>
            <a:pPr lvl="1" eaLnBrk="1" hangingPunct="1">
              <a:lnSpc>
                <a:spcPct val="120000"/>
              </a:lnSpc>
              <a:buFont typeface="Wingdings" panose="05000000000000000000" pitchFamily="2" charset="2"/>
              <a:buNone/>
            </a:pPr>
            <a:r>
              <a:rPr lang="en-US" altLang="zh-CN" sz="2000">
                <a:solidFill>
                  <a:srgbClr val="003366"/>
                </a:solidFill>
                <a:ea typeface="宋体" panose="02010600030101010101" pitchFamily="2" charset="-122"/>
              </a:rPr>
              <a:t>谓词集。</a:t>
            </a:r>
          </a:p>
          <a:p>
            <a:pPr eaLnBrk="1" hangingPunct="1">
              <a:lnSpc>
                <a:spcPct val="120000"/>
              </a:lnSpc>
            </a:pPr>
            <a:r>
              <a:rPr lang="en-US" altLang="zh-CN" sz="2000">
                <a:ea typeface="宋体" panose="02010600030101010101" pitchFamily="2" charset="-122"/>
              </a:rPr>
              <a:t>从数据多维数据集中挖掘</a:t>
            </a:r>
            <a:br>
              <a:rPr lang="en-US" altLang="zh-CN" sz="2000">
                <a:ea typeface="宋体" panose="02010600030101010101" pitchFamily="2" charset="-122"/>
              </a:rPr>
            </a:br>
            <a:r>
              <a:rPr lang="en-US" altLang="zh-CN" sz="2000">
                <a:ea typeface="宋体" panose="02010600030101010101" pitchFamily="2" charset="-122"/>
              </a:rPr>
              <a:t>可以更快。</a:t>
            </a:r>
          </a:p>
        </p:txBody>
      </p:sp>
      <p:grpSp>
        <p:nvGrpSpPr>
          <p:cNvPr id="51204" name="Group 4"/>
          <p:cNvGrpSpPr>
            <a:grpSpLocks/>
          </p:cNvGrpSpPr>
          <p:nvPr/>
        </p:nvGrpSpPr>
        <p:grpSpPr bwMode="auto">
          <a:xfrm>
            <a:off x="4610100" y="3429000"/>
            <a:ext cx="4229100" cy="3094038"/>
            <a:chOff x="2904" y="2160"/>
            <a:chExt cx="2664" cy="1949"/>
          </a:xfrm>
        </p:grpSpPr>
        <p:sp>
          <p:nvSpPr>
            <p:cNvPr id="51205" name="Line 5"/>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6" name="Line 6"/>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Freeform 7"/>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Text Box 8"/>
            <p:cNvSpPr txBox="1">
              <a:spLocks noChangeArrowheads="1"/>
            </p:cNvSpPr>
            <p:nvPr/>
          </p:nvSpPr>
          <p:spPr bwMode="auto">
            <a:xfrm>
              <a:off x="4032" y="268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5000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收入)</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09" name="Line 9"/>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10"/>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Line 11"/>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2" name="Line 12"/>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Line 13"/>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4" name="Line 14"/>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15"/>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Text Box 16"/>
            <p:cNvSpPr txBox="1">
              <a:spLocks noChangeArrowheads="1"/>
            </p:cNvSpPr>
            <p:nvPr/>
          </p:nvSpPr>
          <p:spPr bwMode="auto">
            <a:xfrm>
              <a:off x="3370" y="2688"/>
              <a:ext cx="2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年龄)</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17" name="Text Box 17"/>
            <p:cNvSpPr txBox="1">
              <a:spLocks noChangeArrowheads="1"/>
            </p:cNvSpPr>
            <p:nvPr/>
          </p:nvSpPr>
          <p:spPr bwMode="auto">
            <a:xfrm>
              <a:off x="4328" y="216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endParaRPr lang="zh-CN" altLang="en-US" sz="1800" u="sng">
                <a:solidFill>
                  <a:srgbClr val="008484"/>
                </a:solidFill>
                <a:latin typeface="Times New Roman" panose="02020603050405020304" pitchFamily="18" charset="0"/>
                <a:ea typeface="宋体" panose="02010600030101010101" pitchFamily="2" charset="-122"/>
              </a:endParaRPr>
            </a:p>
          </p:txBody>
        </p:sp>
        <p:sp>
          <p:nvSpPr>
            <p:cNvPr id="51218" name="Line 18"/>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Line 19"/>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Text Box 20"/>
            <p:cNvSpPr txBox="1">
              <a:spLocks noChangeArrowheads="1"/>
            </p:cNvSpPr>
            <p:nvPr/>
          </p:nvSpPr>
          <p:spPr bwMode="auto">
            <a:xfrm>
              <a:off x="5008" y="2688"/>
              <a:ext cx="3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购买)</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21" name="Text Box 21"/>
            <p:cNvSpPr txBox="1">
              <a:spLocks noChangeArrowheads="1"/>
            </p:cNvSpPr>
            <p:nvPr/>
          </p:nvSpPr>
          <p:spPr bwMode="auto">
            <a:xfrm>
              <a:off x="2904" y="3360"/>
              <a:ext cx="7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年龄、收入)</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22" name="Text Box 22"/>
            <p:cNvSpPr txBox="1">
              <a:spLocks noChangeArrowheads="1"/>
            </p:cNvSpPr>
            <p:nvPr/>
          </p:nvSpPr>
          <p:spPr bwMode="auto">
            <a:xfrm>
              <a:off x="4060" y="3360"/>
              <a:ext cx="6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年龄, 购买)</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23" name="Text Box 23"/>
            <p:cNvSpPr txBox="1">
              <a:spLocks noChangeArrowheads="1"/>
            </p:cNvSpPr>
            <p:nvPr/>
          </p:nvSpPr>
          <p:spPr bwMode="auto">
            <a:xfrm>
              <a:off x="4740" y="3360"/>
              <a:ext cx="8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收入, 购买)</a:t>
              </a:r>
              <a:endParaRPr lang="en-US" altLang="zh-CN" sz="1800" u="sng">
                <a:solidFill>
                  <a:srgbClr val="008484"/>
                </a:solidFill>
                <a:latin typeface="Times New Roman" panose="02020603050405020304" pitchFamily="18" charset="0"/>
                <a:ea typeface="宋体" panose="02010600030101010101" pitchFamily="2" charset="-122"/>
              </a:endParaRPr>
            </a:p>
          </p:txBody>
        </p:sp>
        <p:sp>
          <p:nvSpPr>
            <p:cNvPr id="51224" name="Text Box 24"/>
            <p:cNvSpPr txBox="1">
              <a:spLocks noChangeArrowheads="1"/>
            </p:cNvSpPr>
            <p:nvPr/>
          </p:nvSpPr>
          <p:spPr bwMode="auto">
            <a:xfrm>
              <a:off x="3784" y="3936"/>
              <a:ext cx="10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Blip>
                  <a:blip r:embed="rId2"/>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r">
                <a:spcBef>
                  <a:spcPct val="0"/>
                </a:spcBef>
                <a:buFontTx/>
                <a:buNone/>
              </a:pPr>
              <a:r>
                <a:rPr lang="zh-CN" altLang="en-US" sz="1800">
                  <a:solidFill>
                    <a:srgbClr val="008484"/>
                  </a:solidFill>
                  <a:latin typeface="Times New Roman" panose="02020603050405020304" pitchFamily="18" charset="0"/>
                  <a:ea typeface="宋体" panose="02010600030101010101" pitchFamily="2" charset="-122"/>
                </a:rPr>
                <a:t>(</a:t>
              </a:r>
              <a:r>
                <a:rPr lang="en-US" altLang="zh-CN" sz="1800">
                  <a:solidFill>
                    <a:srgbClr val="008484"/>
                  </a:solidFill>
                  <a:latin typeface="Times New Roman" panose="02020603050405020304" pitchFamily="18" charset="0"/>
                  <a:ea typeface="宋体" panose="02010600030101010101" pitchFamily="2" charset="-122"/>
                </a:rPr>
                <a:t>年龄, 收入, 购买)</a:t>
              </a:r>
              <a:endParaRPr lang="en-US" altLang="zh-CN" sz="1800" u="sng">
                <a:solidFill>
                  <a:srgbClr val="008484"/>
                </a:solidFill>
                <a:latin typeface="Times New Roman" panose="02020603050405020304" pitchFamily="18" charset="0"/>
                <a:ea typeface="宋体" panose="02010600030101010101" pitchFamily="2" charset="-122"/>
              </a:endParaRPr>
            </a:p>
          </p:txBody>
        </p:sp>
      </p:grpSp>
    </p:spTree>
  </p:cSld>
  <p:clrMapOvr>
    <a:masterClrMapping/>
  </p:clrMapOvr>
  <p:transition advClick="0">
    <p:zoom/>
  </p:transition>
</p:sld>
</file>

<file path=ppt/slides/slide4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4175" y="484188"/>
            <a:ext cx="8455025" cy="533400"/>
          </a:xfrm>
        </p:spPr>
        <p:txBody>
          <a:bodyPr/>
          <a:lstStyle/>
          <a:p>
            <a:pPr eaLnBrk="1" hangingPunct="1"/>
            <a:r>
              <a:rPr lang="en-US" altLang="zh-CN" sz="3600" smtClean="0">
                <a:ea typeface="宋体" panose="02010600030101010101" pitchFamily="2" charset="-122"/>
              </a:rPr>
              <a:t>定量关联规则</a:t>
            </a:r>
            <a:endParaRPr lang="en-US" altLang="zh-CN" smtClean="0">
              <a:ea typeface="宋体" panose="02010600030101010101" pitchFamily="2" charset="-122"/>
            </a:endParaRPr>
          </a:p>
        </p:txBody>
      </p:sp>
      <p:graphicFrame>
        <p:nvGraphicFramePr>
          <p:cNvPr id="52227" name="Object 3"/>
          <p:cNvGraphicFramePr>
            <a:graphicFrameLocks noChangeAspect="1"/>
          </p:cNvGraphicFramePr>
          <p:nvPr/>
        </p:nvGraphicFramePr>
        <p:xfrm>
          <a:off x="4035425" y="2740025"/>
          <a:ext cx="5108575" cy="3795713"/>
        </p:xfrm>
        <a:graphic>
          <a:graphicData uri="http://schemas.openxmlformats.org/presentationml/2006/ole">
            <mc:AlternateContent xmlns:mc="http://schemas.openxmlformats.org/markup-compatibility/2006">
              <mc:Choice xmlns:v="urn:schemas-microsoft-com:vml" Requires="v">
                <p:oleObj spid="_x0000_s52230" name="Image" r:id="rId3" imgW="5375221" imgH="2986234" progId="Photoshop.Image.5">
                  <p:embed/>
                </p:oleObj>
              </mc:Choice>
              <mc:Fallback>
                <p:oleObj name="Image" r:id="rId3" imgW="5375221" imgH="2986234" progId="Photoshop.Image.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40025"/>
                        <a:ext cx="5108575" cy="37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Text Box 4"/>
          <p:cNvSpPr txBox="1">
            <a:spLocks noChangeArrowheads="1"/>
          </p:cNvSpPr>
          <p:nvPr/>
        </p:nvSpPr>
        <p:spPr bwMode="auto">
          <a:xfrm>
            <a:off x="184150" y="4691063"/>
            <a:ext cx="4343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b="1">
                <a:solidFill>
                  <a:schemeClr val="folHlink"/>
                </a:solidFill>
                <a:latin typeface="Times New Roman" panose="02020603050405020304" pitchFamily="18" charset="0"/>
                <a:ea typeface="宋体" panose="02010600030101010101" pitchFamily="2" charset="-122"/>
              </a:rPr>
              <a:t>age(X,"34-35")</a:t>
            </a:r>
            <a:r>
              <a:rPr lang="en-US" altLang="zh-CN" sz="2000" b="1">
                <a:solidFill>
                  <a:schemeClr val="folHlink"/>
                </a:solidFill>
                <a:latin typeface="Times New Roman" panose="02020603050405020304" pitchFamily="18" charset="0"/>
                <a:ea typeface="宋体" panose="02010600030101010101" pitchFamily="2" charset="-122"/>
                <a:sym typeface="Symbol" panose="05050102010706020507" pitchFamily="18" charset="2"/>
              </a:rPr>
              <a:t> income(X,"30K-50k") 购买 (x, "高分辨率电视")</a:t>
            </a:r>
            <a:endParaRPr lang="en-US" altLang="zh-CN" sz="1800">
              <a:solidFill>
                <a:schemeClr val="folHlink"/>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2229" name="Rectangle 5"/>
          <p:cNvSpPr>
            <a:spLocks noChangeArrowheads="1"/>
          </p:cNvSpPr>
          <p:nvPr/>
        </p:nvSpPr>
        <p:spPr bwMode="auto">
          <a:xfrm>
            <a:off x="381000" y="1524000"/>
            <a:ext cx="8382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lnSpc>
                <a:spcPct val="90000"/>
              </a:lnSpc>
            </a:pPr>
            <a:r>
              <a:rPr lang="en-US" altLang="zh-CN" sz="2000">
                <a:ea typeface="宋体" panose="02010600030101010101" pitchFamily="2" charset="-122"/>
              </a:rPr>
              <a:t>数字属性是</a:t>
            </a:r>
            <a:r>
              <a:rPr lang="en-US" altLang="zh-CN" sz="2000" i="1">
                <a:ea typeface="宋体" panose="02010600030101010101" pitchFamily="2" charset="-122"/>
              </a:rPr>
              <a:t>动态</a:t>
            </a:r>
            <a:r>
              <a:rPr lang="en-US" altLang="zh-CN" sz="2000">
                <a:ea typeface="宋体" panose="02010600030101010101" pitchFamily="2" charset="-122"/>
              </a:rPr>
              <a:t>离散</a:t>
            </a:r>
          </a:p>
          <a:p>
            <a:pPr lvl="1" eaLnBrk="1" hangingPunct="1">
              <a:lnSpc>
                <a:spcPct val="90000"/>
              </a:lnSpc>
            </a:pPr>
            <a:r>
              <a:rPr lang="en-US" altLang="zh-CN" sz="2000">
                <a:ea typeface="宋体" panose="02010600030101010101" pitchFamily="2" charset="-122"/>
              </a:rPr>
              <a:t>使开采的规则的置信度或紧凑性最大化。</a:t>
            </a:r>
          </a:p>
          <a:p>
            <a:pPr eaLnBrk="1" hangingPunct="1">
              <a:lnSpc>
                <a:spcPct val="90000"/>
              </a:lnSpc>
            </a:pPr>
            <a:r>
              <a:rPr lang="en-US" altLang="zh-CN" sz="2000">
                <a:ea typeface="宋体" panose="02010600030101010101" pitchFamily="2" charset="-122"/>
              </a:rPr>
              <a:t>二维定量关联规则: a</a:t>
            </a:r>
            <a:r>
              <a:rPr lang="en-US" altLang="zh-CN" sz="2000" baseline="-25000">
                <a:ea typeface="宋体" panose="02010600030101010101" pitchFamily="2" charset="-122"/>
              </a:rPr>
              <a:t>泉1</a:t>
            </a:r>
            <a:r>
              <a:rPr lang="en-US" altLang="zh-CN" sz="2000">
                <a:ea typeface="宋体" panose="02010600030101010101" pitchFamily="2" charset="-122"/>
              </a:rPr>
              <a:t> </a:t>
            </a:r>
            <a:r>
              <a:rPr lang="en-US" altLang="zh-CN" sz="2000">
                <a:ea typeface="宋体" panose="02010600030101010101" pitchFamily="2" charset="-122"/>
                <a:sym typeface="Symbol" panose="05050102010706020507" pitchFamily="18" charset="2"/>
              </a:rPr>
              <a:t> a</a:t>
            </a:r>
            <a:r>
              <a:rPr lang="en-US" altLang="zh-CN" sz="2000" baseline="-25000">
                <a:ea typeface="宋体" panose="02010600030101010101" pitchFamily="2" charset="-122"/>
                <a:sym typeface="Symbol" panose="05050102010706020507" pitchFamily="18" charset="2"/>
              </a:rPr>
              <a:t>泉2</a:t>
            </a:r>
            <a:r>
              <a:rPr lang="en-US" altLang="zh-CN" sz="2000">
                <a:ea typeface="宋体" panose="02010600030101010101" pitchFamily="2" charset="-122"/>
                <a:sym typeface="Symbol" panose="05050102010706020507" pitchFamily="18" charset="2"/>
              </a:rPr>
              <a:t>a</a:t>
            </a:r>
            <a:r>
              <a:rPr lang="en-US" altLang="zh-CN" sz="2000" baseline="-25000">
                <a:ea typeface="宋体" panose="02010600030101010101" pitchFamily="2" charset="-122"/>
                <a:sym typeface="Symbol" panose="05050102010706020507" pitchFamily="18" charset="2"/>
              </a:rPr>
              <a:t>猫</a:t>
            </a:r>
            <a:endParaRPr lang="en-US" altLang="zh-CN" sz="2000">
              <a:ea typeface="宋体" panose="02010600030101010101" pitchFamily="2" charset="-122"/>
            </a:endParaRPr>
          </a:p>
          <a:p>
            <a:pPr eaLnBrk="1" hangingPunct="1">
              <a:lnSpc>
                <a:spcPct val="90000"/>
              </a:lnSpc>
            </a:pPr>
            <a:r>
              <a:rPr lang="en-US" altLang="zh-CN" sz="2000">
                <a:ea typeface="宋体" panose="02010600030101010101" pitchFamily="2" charset="-122"/>
              </a:rPr>
              <a:t>集群</a:t>
            </a:r>
            <a:r>
              <a:rPr lang="en-US" altLang="zh-CN" sz="2000">
                <a:latin typeface="Tahoma" panose="020B0604030504040204" pitchFamily="34" charset="0"/>
                <a:ea typeface="宋体" panose="02010600030101010101" pitchFamily="2" charset="-122"/>
              </a:rPr>
              <a:t>"</a:t>
            </a:r>
            <a:r>
              <a:rPr lang="en-US" altLang="zh-CN" sz="2000">
                <a:ea typeface="宋体" panose="02010600030101010101" pitchFamily="2" charset="-122"/>
              </a:rPr>
              <a:t>相邻</a:t>
            </a:r>
            <a:r>
              <a:rPr lang="en-US" altLang="zh-CN" sz="2000">
                <a:latin typeface="Tahoma" panose="020B0604030504040204" pitchFamily="34" charset="0"/>
                <a:ea typeface="宋体" panose="02010600030101010101" pitchFamily="2" charset="-122"/>
              </a:rPr>
              <a:t>"</a:t>
            </a:r>
            <a:r>
              <a:rPr lang="en-US" altLang="zh-CN" sz="2000">
                <a:ea typeface="宋体" panose="02010600030101010101" pitchFamily="2" charset="-122"/>
              </a:rPr>
              <a:t> </a:t>
            </a:r>
          </a:p>
          <a:p>
            <a:pPr lvl="1" eaLnBrk="1" hangingPunct="1">
              <a:lnSpc>
                <a:spcPct val="90000"/>
              </a:lnSpc>
              <a:buFont typeface="Wingdings" panose="05000000000000000000" pitchFamily="2" charset="2"/>
              <a:buNone/>
            </a:pPr>
            <a:r>
              <a:rPr lang="en-US" altLang="zh-CN" sz="2000">
                <a:solidFill>
                  <a:srgbClr val="003366"/>
                </a:solidFill>
                <a:ea typeface="宋体" panose="02010600030101010101" pitchFamily="2" charset="-122"/>
              </a:rPr>
              <a:t>关联规则</a:t>
            </a:r>
          </a:p>
          <a:p>
            <a:pPr lvl="1" eaLnBrk="1" hangingPunct="1">
              <a:lnSpc>
                <a:spcPct val="90000"/>
              </a:lnSpc>
              <a:buFont typeface="Wingdings" panose="05000000000000000000" pitchFamily="2" charset="2"/>
              <a:buNone/>
            </a:pPr>
            <a:r>
              <a:rPr lang="en-US" altLang="zh-CN" sz="2000">
                <a:solidFill>
                  <a:srgbClr val="003366"/>
                </a:solidFill>
                <a:ea typeface="宋体" panose="02010600030101010101" pitchFamily="2" charset="-122"/>
              </a:rPr>
              <a:t>形成一般</a:t>
            </a:r>
          </a:p>
          <a:p>
            <a:pPr lvl="1" eaLnBrk="1" hangingPunct="1">
              <a:lnSpc>
                <a:spcPct val="90000"/>
              </a:lnSpc>
              <a:buFont typeface="Wingdings" panose="05000000000000000000" pitchFamily="2" charset="2"/>
              <a:buNone/>
            </a:pPr>
            <a:r>
              <a:rPr lang="en-US" altLang="zh-CN" sz="2000">
                <a:solidFill>
                  <a:srgbClr val="003366"/>
                </a:solidFill>
                <a:ea typeface="宋体" panose="02010600030101010101" pitchFamily="2" charset="-122"/>
              </a:rPr>
              <a:t>使用二维的规则</a:t>
            </a:r>
          </a:p>
          <a:p>
            <a:pPr lvl="1" eaLnBrk="1" hangingPunct="1">
              <a:lnSpc>
                <a:spcPct val="90000"/>
              </a:lnSpc>
              <a:buFont typeface="Wingdings" panose="05000000000000000000" pitchFamily="2" charset="2"/>
              <a:buNone/>
            </a:pPr>
            <a:r>
              <a:rPr lang="en-US" altLang="zh-CN" sz="2000">
                <a:solidFill>
                  <a:srgbClr val="003366"/>
                </a:solidFill>
                <a:ea typeface="宋体" panose="02010600030101010101" pitchFamily="2" charset="-122"/>
              </a:rPr>
              <a:t>网 格。</a:t>
            </a:r>
            <a:endParaRPr lang="en-US" altLang="zh-CN" sz="2000">
              <a:ea typeface="宋体" panose="02010600030101010101" pitchFamily="2" charset="-122"/>
            </a:endParaRPr>
          </a:p>
          <a:p>
            <a:pPr eaLnBrk="1" hangingPunct="1">
              <a:lnSpc>
                <a:spcPct val="90000"/>
              </a:lnSpc>
            </a:pPr>
            <a:r>
              <a:rPr lang="en-US" altLang="zh-CN" sz="2000">
                <a:ea typeface="宋体" panose="02010600030101010101" pitchFamily="2" charset="-122"/>
              </a:rPr>
              <a:t>例子：</a:t>
            </a:r>
            <a:r>
              <a:rPr lang="en-US" altLang="zh-CN" sz="2000">
                <a:solidFill>
                  <a:schemeClr val="folHlink"/>
                </a:solidFill>
                <a:ea typeface="宋体" panose="02010600030101010101" pitchFamily="2" charset="-122"/>
                <a:sym typeface="Symbol" panose="05050102010706020507" pitchFamily="18" charset="2"/>
              </a:rPr>
              <a:t> </a:t>
            </a:r>
          </a:p>
        </p:txBody>
      </p:sp>
    </p:spTree>
  </p:cSld>
  <p:clrMapOvr>
    <a:masterClrMapping/>
  </p:clrMapOvr>
  <p:transition advClick="0">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304800"/>
            <a:ext cx="9144000"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53251" name="Rectangle 3"/>
          <p:cNvSpPr>
            <a:spLocks noGrp="1" noChangeArrowheads="1"/>
          </p:cNvSpPr>
          <p:nvPr>
            <p:ph type="body" idx="1"/>
          </p:nvPr>
        </p:nvSpPr>
        <p:spPr>
          <a:xfrm>
            <a:off x="644525" y="1433513"/>
            <a:ext cx="7924800" cy="4648200"/>
          </a:xfrm>
          <a:noFill/>
        </p:spPr>
        <p:txBody>
          <a:bodyPr lIns="92075" tIns="46038" rIns="92075" bIns="46038"/>
          <a:lstStyle/>
          <a:p>
            <a:pPr eaLnBrk="1" hangingPunct="1"/>
            <a:r>
              <a:rPr lang="en-US" altLang="zh-CN" smtClean="0">
                <a:ea typeface="宋体" panose="02010600030101010101" pitchFamily="2" charset="-122"/>
              </a:rPr>
              <a:t>关联规则挖掘</a:t>
            </a:r>
          </a:p>
          <a:p>
            <a:pPr eaLnBrk="1" hangingPunct="1"/>
            <a:r>
              <a:rPr lang="en-US" altLang="zh-CN" smtClean="0">
                <a:ea typeface="宋体" panose="02010600030101010101" pitchFamily="2" charset="-122"/>
              </a:rPr>
              <a:t>从事务数据库中挖掘一维布尔关联规则</a:t>
            </a:r>
          </a:p>
          <a:p>
            <a:pPr eaLnBrk="1" hangingPunct="1"/>
            <a:r>
              <a:rPr lang="en-US" altLang="zh-CN" smtClean="0">
                <a:ea typeface="宋体" panose="02010600030101010101" pitchFamily="2" charset="-122"/>
              </a:rPr>
              <a:t>从事务数据库中挖掘多级关联规则</a:t>
            </a:r>
          </a:p>
          <a:p>
            <a:pPr eaLnBrk="1" hangingPunct="1"/>
            <a:r>
              <a:rPr lang="en-US" altLang="zh-CN" smtClean="0">
                <a:ea typeface="宋体" panose="02010600030101010101" pitchFamily="2" charset="-122"/>
              </a:rPr>
              <a:t>从事务数据库和数据仓库中挖掘多维关联规则</a:t>
            </a:r>
          </a:p>
          <a:p>
            <a:pPr eaLnBrk="1" hangingPunct="1"/>
            <a:r>
              <a:rPr lang="en-US" altLang="zh-CN" smtClean="0">
                <a:solidFill>
                  <a:schemeClr val="hlink"/>
                </a:solidFill>
                <a:ea typeface="宋体" panose="02010600030101010101" pitchFamily="2" charset="-122"/>
              </a:rPr>
              <a:t>从关联挖掘到相关分析</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总结</a:t>
            </a:r>
          </a:p>
        </p:txBody>
      </p:sp>
    </p:spTree>
  </p:cSld>
  <p:clrMapOvr>
    <a:masterClrMapping/>
  </p:clrMapOvr>
  <p:transition advClick="0">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有趣的测量</a:t>
            </a:r>
          </a:p>
        </p:txBody>
      </p:sp>
      <p:sp>
        <p:nvSpPr>
          <p:cNvPr id="54275" name="Rectangle 3"/>
          <p:cNvSpPr>
            <a:spLocks noGrp="1" noChangeArrowheads="1"/>
          </p:cNvSpPr>
          <p:nvPr>
            <p:ph type="body" idx="1"/>
          </p:nvPr>
        </p:nvSpPr>
        <p:spPr>
          <a:xfrm>
            <a:off x="727075" y="1462088"/>
            <a:ext cx="7315200" cy="4295775"/>
          </a:xfrm>
        </p:spPr>
        <p:txBody>
          <a:bodyPr/>
          <a:lstStyle/>
          <a:p>
            <a:pPr eaLnBrk="1" hangingPunct="1">
              <a:lnSpc>
                <a:spcPct val="130000"/>
              </a:lnSpc>
            </a:pPr>
            <a:r>
              <a:rPr lang="en-US" altLang="zh-CN" smtClean="0">
                <a:ea typeface="宋体" panose="02010600030101010101" pitchFamily="2" charset="-122"/>
              </a:rPr>
              <a:t>客观措施</a:t>
            </a:r>
          </a:p>
          <a:p>
            <a:pPr lvl="1" eaLnBrk="1" hangingPunct="1">
              <a:lnSpc>
                <a:spcPct val="130000"/>
              </a:lnSpc>
              <a:buFont typeface="Wingdings" panose="05000000000000000000" pitchFamily="2" charset="2"/>
              <a:buNone/>
            </a:pPr>
            <a:r>
              <a:rPr lang="en-US" altLang="zh-CN" smtClean="0">
                <a:ea typeface="宋体" panose="02010600030101010101" pitchFamily="2" charset="-122"/>
              </a:rPr>
              <a:t>两种流行的测量方法:</a:t>
            </a:r>
          </a:p>
          <a:p>
            <a:pPr lvl="1" eaLnBrk="1" hangingPunct="1">
              <a:lnSpc>
                <a:spcPct val="130000"/>
              </a:lnSpc>
              <a:buFont typeface="Monotype Sorts" pitchFamily="2" charset="2"/>
              <a:buChar char="¶"/>
            </a:pPr>
            <a:r>
              <a:rPr lang="en-US" altLang="zh-CN" i="1" smtClean="0">
                <a:solidFill>
                  <a:srgbClr val="CC3300"/>
                </a:solidFill>
                <a:ea typeface="宋体" panose="02010600030101010101" pitchFamily="2" charset="-122"/>
              </a:rPr>
              <a:t>支持;</a:t>
            </a:r>
            <a:r>
              <a:rPr lang="en-US" altLang="zh-CN" smtClean="0">
                <a:ea typeface="宋体" panose="02010600030101010101" pitchFamily="2" charset="-122"/>
              </a:rPr>
              <a:t>和</a:t>
            </a:r>
          </a:p>
          <a:p>
            <a:pPr lvl="1" eaLnBrk="1" hangingPunct="1">
              <a:lnSpc>
                <a:spcPct val="130000"/>
              </a:lnSpc>
              <a:buFont typeface="Monotype Sorts" pitchFamily="2" charset="2"/>
              <a:buChar char="·"/>
            </a:pPr>
            <a:r>
              <a:rPr lang="en-US" altLang="zh-CN" i="1" smtClean="0">
                <a:solidFill>
                  <a:srgbClr val="CC3300"/>
                </a:solidFill>
                <a:ea typeface="宋体" panose="02010600030101010101" pitchFamily="2" charset="-122"/>
              </a:rPr>
              <a:t>信心</a:t>
            </a:r>
          </a:p>
          <a:p>
            <a:pPr eaLnBrk="1" hangingPunct="1">
              <a:lnSpc>
                <a:spcPct val="130000"/>
              </a:lnSpc>
            </a:pPr>
            <a:r>
              <a:rPr lang="en-US" altLang="zh-CN" smtClean="0">
                <a:ea typeface="宋体" panose="02010600030101010101" pitchFamily="2" charset="-122"/>
                <a:sym typeface="Symbol" panose="05050102010706020507" pitchFamily="18" charset="2"/>
              </a:rPr>
              <a:t>主观措施 (silberschatz &amp; tuzilin, kdd95)</a:t>
            </a:r>
          </a:p>
          <a:p>
            <a:pPr lvl="1" eaLnBrk="1" hangingPunct="1">
              <a:lnSpc>
                <a:spcPct val="130000"/>
              </a:lnSpc>
              <a:buFont typeface="Wingdings" panose="05000000000000000000" pitchFamily="2" charset="2"/>
              <a:buNone/>
            </a:pPr>
            <a:r>
              <a:rPr lang="en-US" altLang="zh-CN" smtClean="0">
                <a:ea typeface="宋体" panose="02010600030101010101" pitchFamily="2" charset="-122"/>
                <a:sym typeface="Symbol" panose="05050102010706020507" pitchFamily="18" charset="2"/>
              </a:rPr>
              <a:t>规则 (模式) 是有趣的, 如果</a:t>
            </a:r>
          </a:p>
          <a:p>
            <a:pPr lvl="1" eaLnBrk="1" hangingPunct="1">
              <a:lnSpc>
                <a:spcPct val="130000"/>
              </a:lnSpc>
              <a:buFont typeface="Monotype Sorts" pitchFamily="2" charset="2"/>
              <a:buChar char="¶"/>
            </a:pPr>
            <a:r>
              <a:rPr lang="en-US" altLang="zh-CN" smtClean="0">
                <a:ea typeface="宋体" panose="02010600030101010101" pitchFamily="2" charset="-122"/>
                <a:sym typeface="Symbol" panose="05050102010706020507" pitchFamily="18" charset="2"/>
              </a:rPr>
              <a:t>是的</a:t>
            </a:r>
            <a:r>
              <a:rPr lang="en-US" altLang="zh-CN" i="1" smtClean="0">
                <a:solidFill>
                  <a:srgbClr val="CC3300"/>
                </a:solidFill>
                <a:ea typeface="宋体" panose="02010600030101010101" pitchFamily="2" charset="-122"/>
                <a:sym typeface="Symbol" panose="05050102010706020507" pitchFamily="18" charset="2"/>
              </a:rPr>
              <a:t>意外</a:t>
            </a:r>
            <a:r>
              <a:rPr lang="en-US" altLang="zh-CN" smtClean="0">
                <a:ea typeface="宋体" panose="02010600030101010101" pitchFamily="2" charset="-122"/>
                <a:sym typeface="Symbol" panose="05050102010706020507" pitchFamily="18" charset="2"/>
              </a:rPr>
              <a:t>(让用户感到惊讶);and/or</a:t>
            </a:r>
          </a:p>
          <a:p>
            <a:pPr lvl="1" eaLnBrk="1" hangingPunct="1">
              <a:lnSpc>
                <a:spcPct val="130000"/>
              </a:lnSpc>
              <a:buFont typeface="Monotype Sorts" pitchFamily="2" charset="2"/>
              <a:buChar char="·"/>
            </a:pPr>
            <a:r>
              <a:rPr lang="en-US" altLang="zh-CN" i="1" smtClean="0">
                <a:solidFill>
                  <a:srgbClr val="CC3300"/>
                </a:solidFill>
                <a:ea typeface="宋体" panose="02010600030101010101" pitchFamily="2" charset="-122"/>
                <a:sym typeface="Symbol" panose="05050102010706020507" pitchFamily="18" charset="2"/>
              </a:rPr>
              <a:t>可行</a:t>
            </a:r>
            <a:r>
              <a:rPr lang="en-US" altLang="zh-CN" smtClean="0">
                <a:ea typeface="宋体" panose="02010600030101010101" pitchFamily="2" charset="-122"/>
                <a:sym typeface="Symbol" panose="05050102010706020507" pitchFamily="18" charset="2"/>
              </a:rPr>
              <a:t>(用户可以用它做一些事情)</a:t>
            </a:r>
          </a:p>
        </p:txBody>
      </p:sp>
    </p:spTree>
  </p:cSld>
  <p:clrMapOvr>
    <a:masterClrMapping/>
  </p:clrMapOvr>
  <p:transition advClick="0">
    <p:zoom/>
  </p:transition>
</p:sld>
</file>

<file path=ppt/slides/slide48.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对支持和信心的批评</a:t>
            </a:r>
          </a:p>
        </p:txBody>
      </p:sp>
      <p:sp>
        <p:nvSpPr>
          <p:cNvPr id="55299" name="Rectangle 3"/>
          <p:cNvSpPr>
            <a:spLocks noGrp="1" noChangeArrowheads="1"/>
          </p:cNvSpPr>
          <p:nvPr>
            <p:ph type="body" idx="1"/>
          </p:nvPr>
        </p:nvSpPr>
        <p:spPr>
          <a:xfrm>
            <a:off x="304800" y="1447800"/>
            <a:ext cx="8415338" cy="4876800"/>
          </a:xfrm>
        </p:spPr>
        <p:txBody>
          <a:bodyPr/>
          <a:lstStyle/>
          <a:p>
            <a:pPr eaLnBrk="1" hangingPunct="1"/>
            <a:r>
              <a:rPr lang="en-US" altLang="zh-CN" sz="2000" smtClean="0">
                <a:ea typeface="宋体" panose="02010600030101010101" pitchFamily="2" charset="-122"/>
              </a:rPr>
              <a:t>例 1: (Aggarwal &amp; yu, pod 98)</a:t>
            </a:r>
          </a:p>
          <a:p>
            <a:pPr lvl="1" eaLnBrk="1" hangingPunct="1"/>
            <a:r>
              <a:rPr lang="en-US" altLang="zh-CN" sz="2000" smtClean="0">
                <a:ea typeface="宋体" panose="02010600030101010101" pitchFamily="2" charset="-122"/>
              </a:rPr>
              <a:t>在5000名学生中</a:t>
            </a:r>
          </a:p>
          <a:p>
            <a:pPr lvl="2" eaLnBrk="1" hangingPunct="1">
              <a:lnSpc>
                <a:spcPct val="70000"/>
              </a:lnSpc>
            </a:pPr>
            <a:r>
              <a:rPr lang="en-US" altLang="zh-CN" sz="2000" smtClean="0">
                <a:ea typeface="宋体" panose="02010600030101010101" pitchFamily="2" charset="-122"/>
              </a:rPr>
              <a:t>3000打篮球</a:t>
            </a:r>
          </a:p>
          <a:p>
            <a:pPr lvl="2" eaLnBrk="1" hangingPunct="1">
              <a:lnSpc>
                <a:spcPct val="70000"/>
              </a:lnSpc>
            </a:pPr>
            <a:r>
              <a:rPr lang="en-US" altLang="zh-CN" sz="2000" smtClean="0">
                <a:ea typeface="宋体" panose="02010600030101010101" pitchFamily="2" charset="-122"/>
              </a:rPr>
              <a:t>3750吃麦片</a:t>
            </a:r>
          </a:p>
          <a:p>
            <a:pPr lvl="2" eaLnBrk="1" hangingPunct="1">
              <a:lnSpc>
                <a:spcPct val="70000"/>
              </a:lnSpc>
            </a:pPr>
            <a:r>
              <a:rPr lang="en-US" altLang="zh-CN" sz="2000" smtClean="0">
                <a:ea typeface="宋体" panose="02010600030101010101" pitchFamily="2" charset="-122"/>
              </a:rPr>
              <a:t>2000都玩篮球和吃麦片</a:t>
            </a:r>
          </a:p>
          <a:p>
            <a:pPr lvl="1" eaLnBrk="1" hangingPunct="1"/>
            <a:r>
              <a:rPr lang="en-US" altLang="zh-CN" sz="2000" i="1" smtClean="0">
                <a:ea typeface="宋体" panose="02010600030101010101" pitchFamily="2" charset="-122"/>
              </a:rPr>
              <a:t>打篮球</a:t>
            </a:r>
            <a:r>
              <a:rPr lang="en-US" altLang="zh-CN" sz="2000" smtClean="0">
                <a:ea typeface="宋体" panose="02010600030101010101" pitchFamily="2" charset="-122"/>
              </a:rPr>
              <a:t>  </a:t>
            </a:r>
            <a:r>
              <a:rPr lang="en-US" altLang="zh-CN" sz="2000" smtClean="0">
                <a:ea typeface="宋体" panose="02010600030101010101" pitchFamily="2" charset="-122"/>
                <a:sym typeface="Symbol" panose="05050102010706020507" pitchFamily="18" charset="2"/>
              </a:rPr>
              <a:t>·</a:t>
            </a:r>
            <a:r>
              <a:rPr lang="en-US" altLang="zh-CN" sz="2000" i="1" smtClean="0">
                <a:ea typeface="宋体" panose="02010600030101010101" pitchFamily="2" charset="-122"/>
                <a:sym typeface="Symbol" panose="05050102010706020507" pitchFamily="18" charset="2"/>
              </a:rPr>
              <a:t>吃麦片</a:t>
            </a:r>
            <a:r>
              <a:rPr lang="en-US" altLang="zh-CN" sz="2000" smtClean="0">
                <a:ea typeface="宋体" panose="02010600030101010101" pitchFamily="2" charset="-122"/>
                <a:sym typeface="Symbol" panose="05050102010706020507" pitchFamily="18" charset="2"/>
              </a:rPr>
              <a:t>[40%, 66.7%] 具有误导性, 因为吃谷类的学生的总体比例为 75%, 高于66.7%。</a:t>
            </a:r>
          </a:p>
          <a:p>
            <a:pPr lvl="1" eaLnBrk="1" hangingPunct="1"/>
            <a:r>
              <a:rPr lang="en-US" altLang="zh-CN" sz="2000" i="1" smtClean="0">
                <a:ea typeface="宋体" panose="02010600030101010101" pitchFamily="2" charset="-122"/>
              </a:rPr>
              <a:t>不打篮球</a:t>
            </a:r>
            <a:r>
              <a:rPr lang="en-US" altLang="zh-CN" sz="2000" smtClean="0">
                <a:ea typeface="宋体" panose="02010600030101010101" pitchFamily="2" charset="-122"/>
              </a:rPr>
              <a:t>  </a:t>
            </a:r>
            <a:r>
              <a:rPr lang="en-US" altLang="zh-CN" sz="2000" smtClean="0">
                <a:ea typeface="宋体" panose="02010600030101010101" pitchFamily="2" charset="-122"/>
                <a:sym typeface="Symbol" panose="05050102010706020507" pitchFamily="18" charset="2"/>
              </a:rPr>
              <a:t>·</a:t>
            </a:r>
            <a:r>
              <a:rPr lang="en-US" altLang="zh-CN" sz="2000" i="1" smtClean="0">
                <a:ea typeface="宋体" panose="02010600030101010101" pitchFamily="2" charset="-122"/>
                <a:sym typeface="Symbol" panose="05050102010706020507" pitchFamily="18" charset="2"/>
              </a:rPr>
              <a:t>吃麦片</a:t>
            </a:r>
            <a:r>
              <a:rPr lang="en-US" altLang="zh-CN" sz="2000" smtClean="0">
                <a:ea typeface="宋体" panose="02010600030101010101" pitchFamily="2" charset="-122"/>
                <a:sym typeface="Symbol" panose="05050102010706020507" pitchFamily="18" charset="2"/>
              </a:rPr>
              <a:t>[35%, 87.5]</a:t>
            </a:r>
          </a:p>
          <a:p>
            <a:pPr lvl="1" eaLnBrk="1" hangingPunct="1"/>
            <a:r>
              <a:rPr lang="en-US" altLang="zh-CN" sz="2000" i="1" smtClean="0">
                <a:ea typeface="宋体" panose="02010600030101010101" pitchFamily="2" charset="-122"/>
              </a:rPr>
              <a:t>打篮球</a:t>
            </a:r>
            <a:r>
              <a:rPr lang="en-US" altLang="zh-CN" sz="2000" smtClean="0">
                <a:ea typeface="宋体" panose="02010600030101010101" pitchFamily="2" charset="-122"/>
              </a:rPr>
              <a:t>  </a:t>
            </a:r>
            <a:r>
              <a:rPr lang="en-US" altLang="zh-CN" sz="2000" smtClean="0">
                <a:ea typeface="宋体" panose="02010600030101010101" pitchFamily="2" charset="-122"/>
                <a:sym typeface="Symbol" panose="05050102010706020507" pitchFamily="18" charset="2"/>
              </a:rPr>
              <a:t>·</a:t>
            </a:r>
            <a:r>
              <a:rPr lang="en-US" altLang="zh-CN" sz="2000" i="1" smtClean="0">
                <a:ea typeface="宋体" panose="02010600030101010101" pitchFamily="2" charset="-122"/>
                <a:sym typeface="Symbol" panose="05050102010706020507" pitchFamily="18" charset="2"/>
              </a:rPr>
              <a:t>不吃麦片</a:t>
            </a:r>
            <a:r>
              <a:rPr lang="en-US" altLang="zh-CN" sz="2000" smtClean="0">
                <a:ea typeface="宋体" panose="02010600030101010101" pitchFamily="2" charset="-122"/>
                <a:sym typeface="Symbol" panose="05050102010706020507" pitchFamily="18" charset="2"/>
              </a:rPr>
              <a:t>[20%, 33.3%] 是更准确, 虽然较低的支持和信心</a:t>
            </a:r>
          </a:p>
          <a:p>
            <a:pPr eaLnBrk="1" hangingPunct="1"/>
            <a:endParaRPr lang="zh-CN" altLang="en-US" sz="2000" smtClean="0">
              <a:ea typeface="宋体" panose="02010600030101010101" pitchFamily="2" charset="-122"/>
              <a:sym typeface="Symbol" panose="05050102010706020507" pitchFamily="18" charset="2"/>
            </a:endParaRPr>
          </a:p>
        </p:txBody>
      </p:sp>
      <p:graphicFrame>
        <p:nvGraphicFramePr>
          <p:cNvPr id="55300" name="Object 4"/>
          <p:cNvGraphicFramePr>
            <a:graphicFrameLocks noChangeAspect="1"/>
          </p:cNvGraphicFramePr>
          <p:nvPr/>
        </p:nvGraphicFramePr>
        <p:xfrm>
          <a:off x="1712913" y="4856163"/>
          <a:ext cx="5757862" cy="1544637"/>
        </p:xfrm>
        <a:graphic>
          <a:graphicData uri="http://schemas.openxmlformats.org/presentationml/2006/ole">
            <mc:AlternateContent xmlns:mc="http://schemas.openxmlformats.org/markup-compatibility/2006">
              <mc:Choice xmlns:v="urn:schemas-microsoft-com:vml" Requires="v">
                <p:oleObj spid="_x0000_s55301" name="Worksheet" r:id="rId3" imgW="2667305" imgH="657454" progId="Excel.Sheet.8">
                  <p:embed/>
                </p:oleObj>
              </mc:Choice>
              <mc:Fallback>
                <p:oleObj name="Worksheet" r:id="rId3" imgW="2667305" imgH="657454"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4856163"/>
                        <a:ext cx="5757862" cy="154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zoom/>
  </p:transition>
</p:sld>
</file>

<file path=ppt/slides/slide49.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对支持和信心的批评 (续)</a:t>
            </a:r>
          </a:p>
        </p:txBody>
      </p:sp>
      <p:sp>
        <p:nvSpPr>
          <p:cNvPr id="56323" name="Rectangle 3"/>
          <p:cNvSpPr>
            <a:spLocks noGrp="1" noChangeArrowheads="1"/>
          </p:cNvSpPr>
          <p:nvPr>
            <p:ph type="body" idx="1"/>
          </p:nvPr>
        </p:nvSpPr>
        <p:spPr>
          <a:xfrm>
            <a:off x="0" y="1385888"/>
            <a:ext cx="5108575" cy="4953000"/>
          </a:xfrm>
        </p:spPr>
        <p:txBody>
          <a:bodyPr/>
          <a:lstStyle/>
          <a:p>
            <a:pPr eaLnBrk="1" hangingPunct="1">
              <a:lnSpc>
                <a:spcPct val="110000"/>
              </a:lnSpc>
            </a:pPr>
            <a:r>
              <a:rPr lang="en-US" altLang="zh-CN" smtClean="0">
                <a:ea typeface="宋体" panose="02010600030101010101" pitchFamily="2" charset="-122"/>
                <a:sym typeface="Symbol" panose="05050102010706020507" pitchFamily="18" charset="2"/>
              </a:rPr>
              <a:t>例 2:</a:t>
            </a:r>
          </a:p>
          <a:p>
            <a:pPr lvl="1" eaLnBrk="1" hangingPunct="1">
              <a:lnSpc>
                <a:spcPct val="110000"/>
              </a:lnSpc>
              <a:spcBef>
                <a:spcPct val="0"/>
              </a:spcBef>
            </a:pPr>
            <a:r>
              <a:rPr lang="en-US" altLang="zh-CN" smtClean="0">
                <a:ea typeface="宋体" panose="02010600030101010101" pitchFamily="2" charset="-122"/>
                <a:sym typeface="Symbol" panose="05050102010706020507" pitchFamily="18" charset="2"/>
              </a:rPr>
              <a:t>x 和 y: 正相关,</a:t>
            </a:r>
          </a:p>
          <a:p>
            <a:pPr lvl="1" eaLnBrk="1" hangingPunct="1">
              <a:lnSpc>
                <a:spcPct val="110000"/>
              </a:lnSpc>
              <a:spcBef>
                <a:spcPct val="0"/>
              </a:spcBef>
            </a:pPr>
            <a:r>
              <a:rPr lang="en-US" altLang="zh-CN" smtClean="0">
                <a:ea typeface="宋体" panose="02010600030101010101" pitchFamily="2" charset="-122"/>
                <a:sym typeface="Symbol" panose="05050102010706020507" pitchFamily="18" charset="2"/>
              </a:rPr>
              <a:t>x 和 z, 负相关</a:t>
            </a:r>
          </a:p>
          <a:p>
            <a:pPr lvl="1" eaLnBrk="1" hangingPunct="1">
              <a:lnSpc>
                <a:spcPct val="110000"/>
              </a:lnSpc>
              <a:spcBef>
                <a:spcPct val="0"/>
              </a:spcBef>
            </a:pPr>
            <a:r>
              <a:rPr lang="en-US" altLang="zh-CN" smtClean="0">
                <a:ea typeface="宋体" panose="02010600030101010101" pitchFamily="2" charset="-122"/>
                <a:sym typeface="Symbol" panose="05050102010706020507" pitchFamily="18" charset="2"/>
              </a:rPr>
              <a:t>的支持和信心。</a:t>
            </a:r>
          </a:p>
          <a:p>
            <a:pPr lvl="1" eaLnBrk="1" hangingPunct="1">
              <a:lnSpc>
                <a:spcPct val="110000"/>
              </a:lnSpc>
              <a:spcBef>
                <a:spcPct val="0"/>
              </a:spcBef>
              <a:buFont typeface="Wingdings" panose="05000000000000000000" pitchFamily="2" charset="2"/>
              <a:buNone/>
            </a:pPr>
            <a:r>
              <a:rPr lang="en-US" altLang="zh-CN" smtClean="0">
                <a:ea typeface="宋体" panose="02010600030101010101" pitchFamily="2" charset="-122"/>
                <a:sym typeface="Symbol" panose="05050102010706020507" pitchFamily="18" charset="2"/>
              </a:rPr>
              <a:t>x = &gt; z 占主导地位</a:t>
            </a:r>
          </a:p>
          <a:p>
            <a:pPr eaLnBrk="1" hangingPunct="1">
              <a:lnSpc>
                <a:spcPct val="110000"/>
              </a:lnSpc>
              <a:spcBef>
                <a:spcPct val="0"/>
              </a:spcBef>
            </a:pPr>
            <a:r>
              <a:rPr lang="en-US" altLang="zh-CN" smtClean="0">
                <a:ea typeface="宋体" panose="02010600030101010101" pitchFamily="2" charset="-122"/>
                <a:sym typeface="Symbol" panose="05050102010706020507" pitchFamily="18" charset="2"/>
              </a:rPr>
              <a:t>我们需要一个相关或相关事件的度量</a:t>
            </a:r>
          </a:p>
          <a:p>
            <a:pPr eaLnBrk="1" hangingPunct="1">
              <a:lnSpc>
                <a:spcPct val="110000"/>
              </a:lnSpc>
              <a:spcBef>
                <a:spcPct val="0"/>
              </a:spcBef>
            </a:pPr>
            <a:endParaRPr lang="en-US" altLang="zh-CN" smtClean="0">
              <a:ea typeface="宋体" panose="02010600030101010101" pitchFamily="2" charset="-122"/>
              <a:sym typeface="Symbol" panose="05050102010706020507" pitchFamily="18" charset="2"/>
            </a:endParaRPr>
          </a:p>
          <a:p>
            <a:pPr eaLnBrk="1" hangingPunct="1">
              <a:lnSpc>
                <a:spcPct val="110000"/>
              </a:lnSpc>
              <a:spcBef>
                <a:spcPct val="0"/>
              </a:spcBef>
            </a:pPr>
            <a:endParaRPr lang="en-US" altLang="zh-CN" smtClean="0">
              <a:ea typeface="宋体" panose="02010600030101010101" pitchFamily="2" charset="-122"/>
              <a:sym typeface="Symbol" panose="05050102010706020507" pitchFamily="18" charset="2"/>
            </a:endParaRPr>
          </a:p>
        </p:txBody>
      </p:sp>
      <p:graphicFrame>
        <p:nvGraphicFramePr>
          <p:cNvPr id="56324" name="Object 4"/>
          <p:cNvGraphicFramePr>
            <a:graphicFrameLocks noChangeAspect="1"/>
          </p:cNvGraphicFramePr>
          <p:nvPr/>
        </p:nvGraphicFramePr>
        <p:xfrm>
          <a:off x="5180013" y="1925638"/>
          <a:ext cx="3811587" cy="1566862"/>
        </p:xfrm>
        <a:graphic>
          <a:graphicData uri="http://schemas.openxmlformats.org/presentationml/2006/ole">
            <mc:AlternateContent xmlns:mc="http://schemas.openxmlformats.org/markup-compatibility/2006">
              <mc:Choice xmlns:v="urn:schemas-microsoft-com:vml" Requires="v">
                <p:oleObj spid="_x0000_s56327" name="Worksheet" r:id="rId3" imgW="2524351" imgH="1048232" progId="Excel.Sheet.8">
                  <p:embed/>
                </p:oleObj>
              </mc:Choice>
              <mc:Fallback>
                <p:oleObj name="Worksheet" r:id="rId3" imgW="2524351" imgH="1048232"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013" y="1925638"/>
                        <a:ext cx="3811587" cy="156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4572000" y="4267200"/>
          <a:ext cx="4349750" cy="1325563"/>
        </p:xfrm>
        <a:graphic>
          <a:graphicData uri="http://schemas.openxmlformats.org/presentationml/2006/ole">
            <mc:AlternateContent xmlns:mc="http://schemas.openxmlformats.org/markup-compatibility/2006">
              <mc:Choice xmlns:v="urn:schemas-microsoft-com:vml" Requires="v">
                <p:oleObj spid="_x0000_s56328" name="Worksheet" r:id="rId5" imgW="3381691" imgH="1048232" progId="Excel.Sheet.8">
                  <p:embed/>
                </p:oleObj>
              </mc:Choice>
              <mc:Fallback>
                <p:oleObj name="Worksheet" r:id="rId5" imgW="3381691" imgH="1048232"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267200"/>
                        <a:ext cx="434975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p:cNvGraphicFramePr>
            <a:graphicFrameLocks noChangeAspect="1"/>
          </p:cNvGraphicFramePr>
          <p:nvPr/>
        </p:nvGraphicFramePr>
        <p:xfrm>
          <a:off x="941388" y="4576763"/>
          <a:ext cx="2554287" cy="903287"/>
        </p:xfrm>
        <a:graphic>
          <a:graphicData uri="http://schemas.openxmlformats.org/presentationml/2006/ole">
            <mc:AlternateContent xmlns:mc="http://schemas.openxmlformats.org/markup-compatibility/2006">
              <mc:Choice xmlns:v="urn:schemas-microsoft-com:vml" Requires="v">
                <p:oleObj spid="_x0000_s56329" name="Equation" r:id="rId7" imgW="1257300" imgH="419100" progId="Equation.DSMT4">
                  <p:embed/>
                </p:oleObj>
              </mc:Choice>
              <mc:Fallback>
                <p:oleObj name="Equation" r:id="rId7" imgW="1257300" imgH="419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388" y="4576763"/>
                        <a:ext cx="2554287"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zoom/>
  </p:transition>
</p:sld>
</file>

<file path=ppt/slides/slide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863" y="484188"/>
            <a:ext cx="8847137" cy="533400"/>
          </a:xfrm>
        </p:spPr>
        <p:txBody>
          <a:bodyPr/>
          <a:lstStyle/>
          <a:p>
            <a:pPr eaLnBrk="1" hangingPunct="1"/>
            <a:r>
              <a:rPr lang="en-US" altLang="zh-CN" sz="2800" smtClean="0">
                <a:ea typeface="宋体" panose="02010600030101010101" pitchFamily="2" charset="-122"/>
              </a:rPr>
              <a:t>规则措施: 支持和信心</a:t>
            </a:r>
          </a:p>
        </p:txBody>
      </p:sp>
      <p:sp>
        <p:nvSpPr>
          <p:cNvPr id="8195" name="Rectangle 3"/>
          <p:cNvSpPr>
            <a:spLocks noGrp="1" noChangeArrowheads="1"/>
          </p:cNvSpPr>
          <p:nvPr>
            <p:ph type="body" idx="1"/>
          </p:nvPr>
        </p:nvSpPr>
        <p:spPr>
          <a:xfrm>
            <a:off x="3910013" y="1370013"/>
            <a:ext cx="5233987" cy="2703512"/>
          </a:xfrm>
        </p:spPr>
        <p:txBody>
          <a:bodyPr/>
          <a:lstStyle/>
          <a:p>
            <a:pPr eaLnBrk="1" hangingPunct="1"/>
            <a:r>
              <a:rPr lang="en-US" altLang="zh-CN" smtClean="0">
                <a:ea typeface="宋体" panose="02010600030101010101" pitchFamily="2" charset="-122"/>
              </a:rPr>
              <a:t>查找所有规则</a:t>
            </a:r>
            <a:r>
              <a:rPr lang="en-US" altLang="zh-CN" i="1" smtClean="0">
                <a:ea typeface="宋体" panose="02010600030101010101" pitchFamily="2" charset="-122"/>
              </a:rPr>
              <a:t>x &amp; y</a:t>
            </a:r>
            <a:r>
              <a:rPr lang="en-US" altLang="zh-CN" i="1" smtClean="0">
                <a:ea typeface="宋体" panose="02010600030101010101" pitchFamily="2" charset="-122"/>
                <a:sym typeface="Symbol" panose="05050102010706020507" pitchFamily="18" charset="2"/>
              </a:rPr>
              <a:t>z</a:t>
            </a:r>
            <a:r>
              <a:rPr lang="en-US" altLang="zh-CN" smtClean="0">
                <a:ea typeface="宋体" panose="02010600030101010101" pitchFamily="2" charset="-122"/>
              </a:rPr>
              <a:t>以最小的信心和支持</a:t>
            </a:r>
            <a:endParaRPr lang="en-US" altLang="zh-CN" smtClean="0">
              <a:ea typeface="宋体" panose="02010600030101010101" pitchFamily="2" charset="-122"/>
              <a:sym typeface="Symbol" panose="05050102010706020507" pitchFamily="18" charset="2"/>
            </a:endParaRPr>
          </a:p>
          <a:p>
            <a:pPr lvl="1" eaLnBrk="1" hangingPunct="1"/>
            <a:r>
              <a:rPr lang="en-US" altLang="zh-CN" smtClean="0">
                <a:solidFill>
                  <a:schemeClr val="hlink"/>
                </a:solidFill>
                <a:ea typeface="宋体" panose="02010600030101010101" pitchFamily="2" charset="-122"/>
                <a:sym typeface="Symbol" panose="05050102010706020507" pitchFamily="18" charset="2"/>
              </a:rPr>
              <a:t>支持</a:t>
            </a:r>
            <a:r>
              <a:rPr lang="en-US" altLang="zh-CN" smtClean="0">
                <a:ea typeface="宋体" panose="02010600030101010101" pitchFamily="2" charset="-122"/>
                <a:sym typeface="Symbol" panose="05050102010706020507" pitchFamily="18" charset="2"/>
              </a:rPr>
              <a:t>,</a:t>
            </a:r>
            <a:r>
              <a:rPr lang="en-US" altLang="zh-CN" smtClean="0">
                <a:solidFill>
                  <a:schemeClr val="hlink"/>
                </a:solidFill>
                <a:ea typeface="宋体" panose="02010600030101010101" pitchFamily="2" charset="-122"/>
                <a:sym typeface="Symbol" panose="05050102010706020507" pitchFamily="18" charset="2"/>
              </a:rPr>
              <a:t> </a:t>
            </a:r>
            <a:r>
              <a:rPr lang="en-US" altLang="zh-CN" i="1" smtClean="0">
                <a:solidFill>
                  <a:schemeClr val="hlink"/>
                </a:solidFill>
                <a:ea typeface="宋体" panose="02010600030101010101" pitchFamily="2" charset="-122"/>
                <a:sym typeface="Symbol" panose="05050102010706020507" pitchFamily="18" charset="2"/>
              </a:rPr>
              <a:t>s</a:t>
            </a:r>
            <a:r>
              <a:rPr lang="en-US" altLang="zh-CN" smtClean="0">
                <a:ea typeface="宋体" panose="02010600030101010101" pitchFamily="2" charset="-122"/>
                <a:sym typeface="Symbol" panose="05050102010706020507" pitchFamily="18" charset="2"/>
              </a:rPr>
              <a:t>,</a:t>
            </a:r>
            <a:r>
              <a:rPr lang="en-US" altLang="zh-CN" smtClean="0">
                <a:solidFill>
                  <a:schemeClr val="tx2"/>
                </a:solidFill>
                <a:ea typeface="宋体" panose="02010600030101010101" pitchFamily="2" charset="-122"/>
                <a:sym typeface="Symbol" panose="05050102010706020507" pitchFamily="18" charset="2"/>
              </a:rPr>
              <a:t>概率</a:t>
            </a:r>
            <a:r>
              <a:rPr lang="en-US" altLang="zh-CN" smtClean="0">
                <a:ea typeface="宋体" panose="02010600030101010101" pitchFamily="2" charset="-122"/>
                <a:sym typeface="Symbol" panose="05050102010706020507" pitchFamily="18" charset="2"/>
              </a:rPr>
              <a:t>事务包含 {x, y, z}</a:t>
            </a:r>
          </a:p>
          <a:p>
            <a:pPr lvl="1" eaLnBrk="1" hangingPunct="1"/>
            <a:r>
              <a:rPr lang="en-US" altLang="zh-CN" smtClean="0">
                <a:solidFill>
                  <a:schemeClr val="hlink"/>
                </a:solidFill>
                <a:ea typeface="宋体" panose="02010600030101010101" pitchFamily="2" charset="-122"/>
                <a:sym typeface="Symbol" panose="05050102010706020507" pitchFamily="18" charset="2"/>
              </a:rPr>
              <a:t>信心</a:t>
            </a:r>
            <a:r>
              <a:rPr lang="en-US" altLang="zh-CN" smtClean="0">
                <a:ea typeface="宋体" panose="02010600030101010101" pitchFamily="2" charset="-122"/>
                <a:sym typeface="Symbol" panose="05050102010706020507" pitchFamily="18" charset="2"/>
              </a:rPr>
              <a:t>,</a:t>
            </a:r>
            <a:r>
              <a:rPr lang="en-US" altLang="zh-CN" smtClean="0">
                <a:solidFill>
                  <a:schemeClr val="hlink"/>
                </a:solidFill>
                <a:ea typeface="宋体" panose="02010600030101010101" pitchFamily="2" charset="-122"/>
                <a:sym typeface="Symbol" panose="05050102010706020507" pitchFamily="18" charset="2"/>
              </a:rPr>
              <a:t> </a:t>
            </a:r>
            <a:r>
              <a:rPr lang="en-US" altLang="zh-CN" i="1" smtClean="0">
                <a:solidFill>
                  <a:schemeClr val="hlink"/>
                </a:solidFill>
                <a:ea typeface="宋体" panose="02010600030101010101" pitchFamily="2" charset="-122"/>
                <a:sym typeface="Symbol" panose="05050102010706020507" pitchFamily="18" charset="2"/>
              </a:rPr>
              <a:t>C</a:t>
            </a:r>
            <a:r>
              <a:rPr lang="en-US" altLang="zh-CN" i="1" smtClean="0">
                <a:ea typeface="宋体" panose="02010600030101010101" pitchFamily="2" charset="-122"/>
                <a:sym typeface="Symbol" panose="05050102010706020507" pitchFamily="18" charset="2"/>
              </a:rPr>
              <a:t>,</a:t>
            </a:r>
            <a:r>
              <a:rPr lang="en-US" altLang="zh-CN" smtClean="0">
                <a:ea typeface="宋体" panose="02010600030101010101" pitchFamily="2" charset="-122"/>
                <a:sym typeface="Symbol" panose="05050102010706020507" pitchFamily="18" charset="2"/>
              </a:rPr>
              <a:t> </a:t>
            </a:r>
            <a:r>
              <a:rPr lang="en-US" altLang="zh-CN" smtClean="0">
                <a:solidFill>
                  <a:schemeClr val="tx2"/>
                </a:solidFill>
                <a:ea typeface="宋体" panose="02010600030101010101" pitchFamily="2" charset="-122"/>
                <a:sym typeface="Symbol" panose="05050102010706020507" pitchFamily="18" charset="2"/>
              </a:rPr>
              <a:t>条件概率</a:t>
            </a:r>
            <a:r>
              <a:rPr lang="en-US" altLang="zh-CN" smtClean="0">
                <a:ea typeface="宋体" panose="02010600030101010101" pitchFamily="2" charset="-122"/>
                <a:sym typeface="Symbol" panose="05050102010706020507" pitchFamily="18" charset="2"/>
              </a:rPr>
              <a:t>具有 {x 的事务</a:t>
            </a:r>
            <a:r>
              <a:rPr lang="en-US" altLang="zh-CN" smtClean="0">
                <a:ea typeface="宋体" panose="02010600030101010101" pitchFamily="2" charset="-122"/>
                <a:sym typeface="Math B" pitchFamily="2" charset="2"/>
              </a:rPr>
              <a:t>,</a:t>
            </a:r>
            <a:r>
              <a:rPr lang="en-US" altLang="zh-CN" smtClean="0">
                <a:ea typeface="宋体" panose="02010600030101010101" pitchFamily="2" charset="-122"/>
                <a:sym typeface="Symbol" panose="05050102010706020507" pitchFamily="18" charset="2"/>
              </a:rPr>
              <a:t>y} 还包含</a:t>
            </a:r>
            <a:r>
              <a:rPr lang="en-US" altLang="zh-CN" i="1" smtClean="0">
                <a:ea typeface="宋体" panose="02010600030101010101" pitchFamily="2" charset="-122"/>
                <a:sym typeface="Symbol" panose="05050102010706020507" pitchFamily="18" charset="2"/>
              </a:rPr>
              <a:t>Z</a:t>
            </a:r>
          </a:p>
        </p:txBody>
      </p:sp>
      <p:graphicFrame>
        <p:nvGraphicFramePr>
          <p:cNvPr id="8196" name="Object 4"/>
          <p:cNvGraphicFramePr>
            <a:graphicFrameLocks noChangeAspect="1"/>
          </p:cNvGraphicFramePr>
          <p:nvPr/>
        </p:nvGraphicFramePr>
        <p:xfrm>
          <a:off x="209550" y="4594225"/>
          <a:ext cx="3956050" cy="1912938"/>
        </p:xfrm>
        <a:graphic>
          <a:graphicData uri="http://schemas.openxmlformats.org/presentationml/2006/ole">
            <mc:AlternateContent xmlns:mc="http://schemas.openxmlformats.org/markup-compatibility/2006">
              <mc:Choice xmlns:v="urn:schemas-microsoft-com:vml" Requires="v">
                <p:oleObj spid="_x0000_s8207" name="Worksheet" r:id="rId3" imgW="3848642" imgH="1914887" progId="Excel.Sheet.8">
                  <p:embed/>
                </p:oleObj>
              </mc:Choice>
              <mc:Fallback>
                <p:oleObj name="Worksheet" r:id="rId3" imgW="3848642" imgH="1914887"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4594225"/>
                        <a:ext cx="3956050" cy="191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5"/>
          <p:cNvSpPr>
            <a:spLocks noChangeArrowheads="1"/>
          </p:cNvSpPr>
          <p:nvPr/>
        </p:nvSpPr>
        <p:spPr bwMode="auto">
          <a:xfrm>
            <a:off x="4348163" y="4498975"/>
            <a:ext cx="479583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eaLnBrk="1" hangingPunct="1"/>
            <a:r>
              <a:rPr lang="en-US" altLang="zh-CN">
                <a:ea typeface="宋体" panose="02010600030101010101" pitchFamily="2" charset="-122"/>
              </a:rPr>
              <a:t>让最低支持 50%, 最低信心 50%, 我们有</a:t>
            </a:r>
          </a:p>
          <a:p>
            <a:pPr lvl="1" eaLnBrk="1" hangingPunct="1"/>
            <a:r>
              <a:rPr lang="en-US" altLang="zh-CN" i="1">
                <a:ea typeface="宋体" panose="02010600030101010101" pitchFamily="2" charset="-122"/>
              </a:rPr>
              <a:t>a 个</a:t>
            </a:r>
            <a:r>
              <a:rPr lang="en-US" altLang="zh-CN" i="1">
                <a:ea typeface="宋体" panose="02010600030101010101" pitchFamily="2" charset="-122"/>
                <a:sym typeface="Symbol" panose="05050102010706020507" pitchFamily="18" charset="2"/>
              </a:rPr>
              <a:t>c</a:t>
            </a:r>
            <a:r>
              <a:rPr lang="en-US" altLang="zh-CN">
                <a:ea typeface="宋体" panose="02010600030101010101" pitchFamily="2" charset="-122"/>
                <a:sym typeface="Symbol" panose="05050102010706020507" pitchFamily="18" charset="2"/>
              </a:rPr>
              <a:t>(50%, 66.6%)</a:t>
            </a:r>
          </a:p>
          <a:p>
            <a:pPr lvl="1" eaLnBrk="1" hangingPunct="1"/>
            <a:r>
              <a:rPr lang="en-US" altLang="zh-CN" i="1">
                <a:ea typeface="宋体" panose="02010600030101010101" pitchFamily="2" charset="-122"/>
              </a:rPr>
              <a:t>C</a:t>
            </a:r>
            <a:r>
              <a:rPr lang="en-US" altLang="zh-CN" i="1">
                <a:ea typeface="宋体" panose="02010600030101010101" pitchFamily="2" charset="-122"/>
                <a:sym typeface="Symbol" panose="05050102010706020507" pitchFamily="18" charset="2"/>
              </a:rPr>
              <a:t>a</a:t>
            </a:r>
            <a:r>
              <a:rPr lang="en-US" altLang="zh-CN">
                <a:ea typeface="宋体" panose="02010600030101010101" pitchFamily="2" charset="-122"/>
                <a:sym typeface="Symbol" panose="05050102010706020507" pitchFamily="18" charset="2"/>
              </a:rPr>
              <a:t>(50%, 100%)</a:t>
            </a:r>
          </a:p>
        </p:txBody>
      </p:sp>
      <p:sp>
        <p:nvSpPr>
          <p:cNvPr id="8198" name="Oval 6"/>
          <p:cNvSpPr>
            <a:spLocks noChangeArrowheads="1"/>
          </p:cNvSpPr>
          <p:nvPr/>
        </p:nvSpPr>
        <p:spPr bwMode="auto">
          <a:xfrm>
            <a:off x="685800" y="2209800"/>
            <a:ext cx="1905000" cy="13716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8199" name="Oval 7"/>
          <p:cNvSpPr>
            <a:spLocks noChangeArrowheads="1"/>
          </p:cNvSpPr>
          <p:nvPr/>
        </p:nvSpPr>
        <p:spPr bwMode="auto">
          <a:xfrm>
            <a:off x="1371600" y="2209800"/>
            <a:ext cx="1905000" cy="1524000"/>
          </a:xfrm>
          <a:prstGeom prst="ellipse">
            <a:avLst/>
          </a:prstGeom>
          <a:noFill/>
          <a:ln w="254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
        <p:nvSpPr>
          <p:cNvPr id="8200" name="Line 8"/>
          <p:cNvSpPr>
            <a:spLocks noChangeShapeType="1"/>
          </p:cNvSpPr>
          <p:nvPr/>
        </p:nvSpPr>
        <p:spPr bwMode="auto">
          <a:xfrm flipH="1">
            <a:off x="914400" y="2895600"/>
            <a:ext cx="228600" cy="762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Line 9"/>
          <p:cNvSpPr>
            <a:spLocks noChangeShapeType="1"/>
          </p:cNvSpPr>
          <p:nvPr/>
        </p:nvSpPr>
        <p:spPr bwMode="auto">
          <a:xfrm flipV="1">
            <a:off x="2819400" y="2286000"/>
            <a:ext cx="22860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Line 10"/>
          <p:cNvSpPr>
            <a:spLocks noChangeShapeType="1"/>
          </p:cNvSpPr>
          <p:nvPr/>
        </p:nvSpPr>
        <p:spPr bwMode="auto">
          <a:xfrm flipH="1" flipV="1">
            <a:off x="1905000" y="2146300"/>
            <a:ext cx="76200" cy="914400"/>
          </a:xfrm>
          <a:prstGeom prst="line">
            <a:avLst/>
          </a:prstGeom>
          <a:noFill/>
          <a:ln w="952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Text Box 11"/>
          <p:cNvSpPr txBox="1">
            <a:spLocks noChangeArrowheads="1"/>
          </p:cNvSpPr>
          <p:nvPr/>
        </p:nvSpPr>
        <p:spPr bwMode="auto">
          <a:xfrm>
            <a:off x="2590800" y="1752600"/>
            <a:ext cx="1219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110000"/>
              </a:lnSpc>
              <a:spcBef>
                <a:spcPct val="0"/>
              </a:spcBef>
              <a:buFontTx/>
              <a:buNone/>
            </a:pPr>
            <a:r>
              <a:rPr lang="en-US" altLang="zh-CN" sz="1600" b="1">
                <a:solidFill>
                  <a:schemeClr val="hlink"/>
                </a:solidFill>
                <a:latin typeface="Times New Roman" panose="02020603050405020304" pitchFamily="18" charset="0"/>
                <a:ea typeface="宋体" panose="02010600030101010101" pitchFamily="2" charset="-122"/>
              </a:rPr>
              <a:t>客户</a:t>
            </a:r>
          </a:p>
          <a:p>
            <a:pPr>
              <a:lnSpc>
                <a:spcPct val="110000"/>
              </a:lnSpc>
              <a:spcBef>
                <a:spcPct val="0"/>
              </a:spcBef>
              <a:buFontTx/>
              <a:buNone/>
            </a:pPr>
            <a:r>
              <a:rPr lang="en-US" altLang="zh-CN" sz="1600" b="1">
                <a:solidFill>
                  <a:schemeClr val="hlink"/>
                </a:solidFill>
                <a:latin typeface="Times New Roman" panose="02020603050405020304" pitchFamily="18" charset="0"/>
                <a:ea typeface="宋体" panose="02010600030101010101" pitchFamily="2" charset="-122"/>
              </a:rPr>
              <a:t>买尿布</a:t>
            </a:r>
            <a:endParaRPr lang="en-US" altLang="zh-CN" sz="1800" b="1" u="sng">
              <a:latin typeface="Times New Roman" panose="02020603050405020304" pitchFamily="18" charset="0"/>
              <a:ea typeface="宋体" panose="02010600030101010101" pitchFamily="2" charset="-122"/>
            </a:endParaRPr>
          </a:p>
        </p:txBody>
      </p:sp>
      <p:sp>
        <p:nvSpPr>
          <p:cNvPr id="8204" name="Text Box 12"/>
          <p:cNvSpPr txBox="1">
            <a:spLocks noChangeArrowheads="1"/>
          </p:cNvSpPr>
          <p:nvPr/>
        </p:nvSpPr>
        <p:spPr bwMode="auto">
          <a:xfrm>
            <a:off x="1295400" y="1600200"/>
            <a:ext cx="10429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110000"/>
              </a:lnSpc>
              <a:spcBef>
                <a:spcPct val="0"/>
              </a:spcBef>
              <a:buFontTx/>
              <a:buNone/>
            </a:pPr>
            <a:r>
              <a:rPr lang="en-US" altLang="zh-CN" sz="1600" b="1">
                <a:solidFill>
                  <a:srgbClr val="000066"/>
                </a:solidFill>
                <a:latin typeface="Times New Roman" panose="02020603050405020304" pitchFamily="18" charset="0"/>
                <a:ea typeface="宋体" panose="02010600030101010101" pitchFamily="2" charset="-122"/>
              </a:rPr>
              <a:t>客户</a:t>
            </a:r>
          </a:p>
          <a:p>
            <a:pPr>
              <a:lnSpc>
                <a:spcPct val="110000"/>
              </a:lnSpc>
              <a:spcBef>
                <a:spcPct val="0"/>
              </a:spcBef>
              <a:buFontTx/>
              <a:buNone/>
            </a:pPr>
            <a:r>
              <a:rPr lang="en-US" altLang="zh-CN" sz="1600" b="1">
                <a:solidFill>
                  <a:srgbClr val="000066"/>
                </a:solidFill>
                <a:latin typeface="Times New Roman" panose="02020603050405020304" pitchFamily="18" charset="0"/>
                <a:ea typeface="宋体" panose="02010600030101010101" pitchFamily="2" charset="-122"/>
              </a:rPr>
              <a:t>同时购买</a:t>
            </a:r>
            <a:endParaRPr lang="en-US" altLang="zh-CN" sz="1800" b="1" u="sng">
              <a:solidFill>
                <a:srgbClr val="000066"/>
              </a:solidFill>
              <a:latin typeface="Times New Roman" panose="02020603050405020304" pitchFamily="18" charset="0"/>
              <a:ea typeface="宋体" panose="02010600030101010101" pitchFamily="2" charset="-122"/>
            </a:endParaRPr>
          </a:p>
        </p:txBody>
      </p:sp>
      <p:sp>
        <p:nvSpPr>
          <p:cNvPr id="8205" name="Text Box 13"/>
          <p:cNvSpPr txBox="1">
            <a:spLocks noChangeArrowheads="1"/>
          </p:cNvSpPr>
          <p:nvPr/>
        </p:nvSpPr>
        <p:spPr bwMode="auto">
          <a:xfrm>
            <a:off x="533400" y="3657600"/>
            <a:ext cx="10429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110000"/>
              </a:lnSpc>
              <a:spcBef>
                <a:spcPct val="0"/>
              </a:spcBef>
              <a:buFontTx/>
              <a:buNone/>
            </a:pPr>
            <a:r>
              <a:rPr lang="en-US" altLang="zh-CN" sz="1600" b="1">
                <a:solidFill>
                  <a:schemeClr val="tx2"/>
                </a:solidFill>
                <a:latin typeface="Times New Roman" panose="02020603050405020304" pitchFamily="18" charset="0"/>
                <a:ea typeface="宋体" panose="02010600030101010101" pitchFamily="2" charset="-122"/>
              </a:rPr>
              <a:t>客户</a:t>
            </a:r>
          </a:p>
          <a:p>
            <a:pPr>
              <a:lnSpc>
                <a:spcPct val="110000"/>
              </a:lnSpc>
              <a:spcBef>
                <a:spcPct val="0"/>
              </a:spcBef>
              <a:buFontTx/>
              <a:buNone/>
            </a:pPr>
            <a:r>
              <a:rPr lang="en-US" altLang="zh-CN" sz="1600" b="1">
                <a:solidFill>
                  <a:schemeClr val="tx2"/>
                </a:solidFill>
                <a:latin typeface="Times New Roman" panose="02020603050405020304" pitchFamily="18" charset="0"/>
                <a:ea typeface="宋体" panose="02010600030101010101" pitchFamily="2" charset="-122"/>
              </a:rPr>
              <a:t>买啤酒</a:t>
            </a:r>
            <a:endParaRPr lang="en-US" altLang="zh-CN" sz="1800" b="1" u="sng">
              <a:latin typeface="Times New Roman" panose="02020603050405020304" pitchFamily="18" charset="0"/>
              <a:ea typeface="宋体" panose="02010600030101010101" pitchFamily="2" charset="-122"/>
            </a:endParaRPr>
          </a:p>
        </p:txBody>
      </p:sp>
      <p:sp>
        <p:nvSpPr>
          <p:cNvPr id="8206" name="Rectangle 14"/>
          <p:cNvSpPr>
            <a:spLocks noChangeArrowheads="1"/>
          </p:cNvSpPr>
          <p:nvPr/>
        </p:nvSpPr>
        <p:spPr bwMode="auto">
          <a:xfrm>
            <a:off x="288925" y="1685925"/>
            <a:ext cx="3665538" cy="2554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5"/>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spTree>
  </p:cSld>
  <p:clrMapOvr>
    <a:masterClrMapping/>
  </p:clrMapOvr>
  <p:transition advClick="0">
    <p:zoom/>
  </p:transition>
</p:sld>
</file>

<file path=ppt/slides/slide50.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44475" y="561975"/>
            <a:ext cx="8610600" cy="655638"/>
          </a:xfrm>
        </p:spPr>
        <p:txBody>
          <a:bodyPr/>
          <a:lstStyle/>
          <a:p>
            <a:pPr eaLnBrk="1" hangingPunct="1"/>
            <a:r>
              <a:rPr lang="en-US" altLang="zh-CN" smtClean="0">
                <a:ea typeface="宋体" panose="02010600030101010101" pitchFamily="2" charset="-122"/>
              </a:rPr>
              <a:t>其他利益措施: 利息</a:t>
            </a:r>
          </a:p>
        </p:txBody>
      </p:sp>
      <p:sp>
        <p:nvSpPr>
          <p:cNvPr id="57347" name="Rectangle 3"/>
          <p:cNvSpPr>
            <a:spLocks noGrp="1" noChangeArrowheads="1"/>
          </p:cNvSpPr>
          <p:nvPr>
            <p:ph type="body" idx="1"/>
          </p:nvPr>
        </p:nvSpPr>
        <p:spPr>
          <a:xfrm>
            <a:off x="285750" y="1468438"/>
            <a:ext cx="8705850" cy="5178425"/>
          </a:xfrm>
        </p:spPr>
        <p:txBody>
          <a:bodyPr/>
          <a:lstStyle/>
          <a:p>
            <a:pPr eaLnBrk="1" hangingPunct="1"/>
            <a:r>
              <a:rPr lang="en-US" altLang="zh-CN" smtClean="0">
                <a:ea typeface="宋体" panose="02010600030101010101" pitchFamily="2" charset="-122"/>
              </a:rPr>
              <a:t>兴趣 (相关性, 提升)</a:t>
            </a:r>
          </a:p>
          <a:p>
            <a:pPr lvl="1" eaLnBrk="1" hangingPunct="1">
              <a:lnSpc>
                <a:spcPct val="220000"/>
              </a:lnSpc>
            </a:pPr>
            <a:r>
              <a:rPr lang="en-US" altLang="zh-CN" smtClean="0">
                <a:ea typeface="宋体" panose="02010600030101010101" pitchFamily="2" charset="-122"/>
              </a:rPr>
              <a:t>考虑到 p (a) 和 p (b)</a:t>
            </a:r>
            <a:endParaRPr lang="en-US" altLang="zh-CN" i="1" smtClean="0">
              <a:ea typeface="宋体" panose="02010600030101010101" pitchFamily="2" charset="-122"/>
            </a:endParaRPr>
          </a:p>
          <a:p>
            <a:pPr lvl="1" eaLnBrk="1" hangingPunct="1">
              <a:lnSpc>
                <a:spcPct val="150000"/>
              </a:lnSpc>
            </a:pPr>
            <a:r>
              <a:rPr lang="en-US" altLang="zh-CN" smtClean="0">
                <a:ea typeface="宋体" panose="02010600030101010101" pitchFamily="2" charset="-122"/>
              </a:rPr>
              <a:t>p (a ^ b) = p (b) * p (a), 如果 a 和 b 是独立事件</a:t>
            </a:r>
          </a:p>
          <a:p>
            <a:pPr lvl="1" eaLnBrk="1" hangingPunct="1">
              <a:lnSpc>
                <a:spcPct val="140000"/>
              </a:lnSpc>
            </a:pPr>
            <a:r>
              <a:rPr lang="en-US" altLang="zh-CN" smtClean="0">
                <a:ea typeface="宋体" panose="02010600030101010101" pitchFamily="2" charset="-122"/>
              </a:rPr>
              <a:t>a 和 b 负相关, 如果值小于 1;否则 a 和 b 呈正相关</a:t>
            </a:r>
          </a:p>
        </p:txBody>
      </p:sp>
      <p:graphicFrame>
        <p:nvGraphicFramePr>
          <p:cNvPr id="57348" name="Object 4"/>
          <p:cNvGraphicFramePr>
            <a:graphicFrameLocks noChangeAspect="1"/>
          </p:cNvGraphicFramePr>
          <p:nvPr/>
        </p:nvGraphicFramePr>
        <p:xfrm>
          <a:off x="5168900" y="1403350"/>
          <a:ext cx="1509713" cy="904875"/>
        </p:xfrm>
        <a:graphic>
          <a:graphicData uri="http://schemas.openxmlformats.org/presentationml/2006/ole">
            <mc:AlternateContent xmlns:mc="http://schemas.openxmlformats.org/markup-compatibility/2006">
              <mc:Choice xmlns:v="urn:schemas-microsoft-com:vml" Requires="v">
                <p:oleObj spid="_x0000_s57351" name="Equation" r:id="rId3" imgW="698500" imgH="419100" progId="Equation.3">
                  <p:embed/>
                </p:oleObj>
              </mc:Choice>
              <mc:Fallback>
                <p:oleObj name="Equation" r:id="rId3" imgW="6985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00" y="1403350"/>
                        <a:ext cx="1509713"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819150" y="4695825"/>
          <a:ext cx="3333750" cy="1370013"/>
        </p:xfrm>
        <a:graphic>
          <a:graphicData uri="http://schemas.openxmlformats.org/presentationml/2006/ole">
            <mc:AlternateContent xmlns:mc="http://schemas.openxmlformats.org/markup-compatibility/2006">
              <mc:Choice xmlns:v="urn:schemas-microsoft-com:vml" Requires="v">
                <p:oleObj spid="_x0000_s57352" name="Worksheet" r:id="rId5" imgW="2524351" imgH="1048232" progId="Excel.Sheet.8">
                  <p:embed/>
                </p:oleObj>
              </mc:Choice>
              <mc:Fallback>
                <p:oleObj name="Worksheet" r:id="rId5" imgW="2524351" imgH="1048232"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50" y="4695825"/>
                        <a:ext cx="333375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6"/>
          <p:cNvGraphicFramePr>
            <a:graphicFrameLocks noChangeAspect="1"/>
          </p:cNvGraphicFramePr>
          <p:nvPr/>
        </p:nvGraphicFramePr>
        <p:xfrm>
          <a:off x="4244975" y="4705350"/>
          <a:ext cx="4813300" cy="1314450"/>
        </p:xfrm>
        <a:graphic>
          <a:graphicData uri="http://schemas.openxmlformats.org/presentationml/2006/ole">
            <mc:AlternateContent xmlns:mc="http://schemas.openxmlformats.org/markup-compatibility/2006">
              <mc:Choice xmlns:v="urn:schemas-microsoft-com:vml" Requires="v">
                <p:oleObj spid="_x0000_s57353" name="Worksheet" r:id="rId7" imgW="5400960" imgH="1419437" progId="Excel.Sheet.8">
                  <p:embed/>
                </p:oleObj>
              </mc:Choice>
              <mc:Fallback>
                <p:oleObj name="Worksheet" r:id="rId7" imgW="5400960" imgH="1419437" progId="Excel.Shee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4975" y="4705350"/>
                        <a:ext cx="48133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304800"/>
            <a:ext cx="9144000"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58371" name="Rectangle 3"/>
          <p:cNvSpPr>
            <a:spLocks noGrp="1" noChangeArrowheads="1"/>
          </p:cNvSpPr>
          <p:nvPr>
            <p:ph type="body" idx="1"/>
          </p:nvPr>
        </p:nvSpPr>
        <p:spPr>
          <a:xfrm>
            <a:off x="390525" y="1455738"/>
            <a:ext cx="8488363" cy="4794250"/>
          </a:xfrm>
          <a:noFill/>
        </p:spPr>
        <p:txBody>
          <a:bodyPr lIns="92075" tIns="46038" rIns="92075" bIns="46038"/>
          <a:lstStyle/>
          <a:p>
            <a:pPr eaLnBrk="1" hangingPunct="1">
              <a:lnSpc>
                <a:spcPct val="150000"/>
              </a:lnSpc>
            </a:pPr>
            <a:r>
              <a:rPr lang="en-US" altLang="zh-CN" smtClean="0">
                <a:ea typeface="宋体" panose="02010600030101010101" pitchFamily="2" charset="-122"/>
              </a:rPr>
              <a:t>关联规则挖掘</a:t>
            </a:r>
          </a:p>
          <a:p>
            <a:pPr eaLnBrk="1" hangingPunct="1">
              <a:lnSpc>
                <a:spcPct val="150000"/>
              </a:lnSpc>
            </a:pPr>
            <a:r>
              <a:rPr lang="en-US" altLang="zh-CN" smtClean="0">
                <a:ea typeface="宋体" panose="02010600030101010101" pitchFamily="2" charset="-122"/>
              </a:rPr>
              <a:t>从事务数据库中挖掘一维布尔关联规则</a:t>
            </a:r>
          </a:p>
          <a:p>
            <a:pPr eaLnBrk="1" hangingPunct="1">
              <a:lnSpc>
                <a:spcPct val="150000"/>
              </a:lnSpc>
            </a:pPr>
            <a:r>
              <a:rPr lang="en-US" altLang="zh-CN" smtClean="0">
                <a:ea typeface="宋体" panose="02010600030101010101" pitchFamily="2" charset="-122"/>
              </a:rPr>
              <a:t>从事务数据库中挖掘多级关联规则</a:t>
            </a:r>
          </a:p>
          <a:p>
            <a:pPr eaLnBrk="1" hangingPunct="1">
              <a:lnSpc>
                <a:spcPct val="150000"/>
              </a:lnSpc>
            </a:pPr>
            <a:r>
              <a:rPr lang="en-US" altLang="zh-CN" smtClean="0">
                <a:ea typeface="宋体" panose="02010600030101010101" pitchFamily="2" charset="-122"/>
              </a:rPr>
              <a:t>从事务数据库和数据仓库中挖掘多维关联规则</a:t>
            </a:r>
          </a:p>
          <a:p>
            <a:pPr eaLnBrk="1" hangingPunct="1">
              <a:lnSpc>
                <a:spcPct val="150000"/>
              </a:lnSpc>
            </a:pPr>
            <a:r>
              <a:rPr lang="en-US" altLang="zh-CN" smtClean="0">
                <a:solidFill>
                  <a:schemeClr val="hlink"/>
                </a:solidFill>
                <a:ea typeface="宋体" panose="02010600030101010101" pitchFamily="2" charset="-122"/>
              </a:rPr>
              <a:t>总结</a:t>
            </a:r>
          </a:p>
        </p:txBody>
      </p:sp>
    </p:spTree>
  </p:cSld>
  <p:clrMapOvr>
    <a:masterClrMapping/>
  </p:clrMapOvr>
  <p:transition advClick="0">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4325" y="331788"/>
            <a:ext cx="2590800" cy="609600"/>
          </a:xfrm>
        </p:spPr>
        <p:txBody>
          <a:bodyPr/>
          <a:lstStyle/>
          <a:p>
            <a:pPr eaLnBrk="1" hangingPunct="1"/>
            <a:r>
              <a:rPr lang="en-US" altLang="zh-CN" smtClean="0">
                <a:ea typeface="宋体" panose="02010600030101010101" pitchFamily="2" charset="-122"/>
              </a:rPr>
              <a:t>总结</a:t>
            </a:r>
          </a:p>
        </p:txBody>
      </p:sp>
      <p:sp>
        <p:nvSpPr>
          <p:cNvPr id="59395" name="Rectangle 3"/>
          <p:cNvSpPr>
            <a:spLocks noGrp="1" noChangeArrowheads="1"/>
          </p:cNvSpPr>
          <p:nvPr>
            <p:ph type="body" idx="1"/>
          </p:nvPr>
        </p:nvSpPr>
        <p:spPr>
          <a:xfrm>
            <a:off x="487363" y="1465263"/>
            <a:ext cx="8250237" cy="4572000"/>
          </a:xfrm>
        </p:spPr>
        <p:txBody>
          <a:bodyPr/>
          <a:lstStyle/>
          <a:p>
            <a:pPr eaLnBrk="1" hangingPunct="1">
              <a:lnSpc>
                <a:spcPct val="140000"/>
              </a:lnSpc>
            </a:pPr>
            <a:r>
              <a:rPr lang="en-US" altLang="zh-CN" smtClean="0">
                <a:ea typeface="宋体" panose="02010600030101010101" pitchFamily="2" charset="-122"/>
              </a:rPr>
              <a:t>关联规则挖掘</a:t>
            </a:r>
          </a:p>
          <a:p>
            <a:pPr lvl="1" eaLnBrk="1" hangingPunct="1">
              <a:lnSpc>
                <a:spcPct val="140000"/>
              </a:lnSpc>
            </a:pPr>
            <a:r>
              <a:rPr lang="en-US" altLang="zh-CN" smtClean="0">
                <a:ea typeface="宋体" panose="02010600030101010101" pitchFamily="2" charset="-122"/>
              </a:rPr>
              <a:t>可能是 kdd 中数据库社区做出的最重要贡献</a:t>
            </a:r>
          </a:p>
          <a:p>
            <a:pPr lvl="1" eaLnBrk="1" hangingPunct="1">
              <a:lnSpc>
                <a:spcPct val="140000"/>
              </a:lnSpc>
            </a:pPr>
            <a:r>
              <a:rPr lang="en-US" altLang="zh-CN" smtClean="0">
                <a:ea typeface="宋体" panose="02010600030101010101" pitchFamily="2" charset="-122"/>
              </a:rPr>
              <a:t>大量的论文已经发表</a:t>
            </a:r>
          </a:p>
          <a:p>
            <a:pPr eaLnBrk="1" hangingPunct="1">
              <a:lnSpc>
                <a:spcPct val="140000"/>
              </a:lnSpc>
            </a:pPr>
            <a:r>
              <a:rPr lang="en-US" altLang="zh-CN" smtClean="0">
                <a:ea typeface="宋体" panose="02010600030101010101" pitchFamily="2" charset="-122"/>
              </a:rPr>
              <a:t>许多有趣的问题已经被探索</a:t>
            </a:r>
          </a:p>
          <a:p>
            <a:pPr eaLnBrk="1" hangingPunct="1">
              <a:lnSpc>
                <a:spcPct val="140000"/>
              </a:lnSpc>
            </a:pPr>
            <a:r>
              <a:rPr lang="en-US" altLang="zh-CN" smtClean="0">
                <a:ea typeface="宋体" panose="02010600030101010101" pitchFamily="2" charset="-122"/>
              </a:rPr>
              <a:t>一个有趣的研究方向</a:t>
            </a:r>
          </a:p>
          <a:p>
            <a:pPr lvl="1" eaLnBrk="1" hangingPunct="1">
              <a:lnSpc>
                <a:spcPct val="140000"/>
              </a:lnSpc>
            </a:pPr>
            <a:r>
              <a:rPr lang="en-US" altLang="zh-CN" smtClean="0">
                <a:ea typeface="宋体" panose="02010600030101010101" pitchFamily="2" charset="-122"/>
              </a:rPr>
              <a:t>其他类型数据的关联分析: 空间数据、多媒体数据、时间序列数据等。</a:t>
            </a:r>
          </a:p>
        </p:txBody>
      </p:sp>
    </p:spTree>
  </p:cSld>
  <p:clrMapOvr>
    <a:masterClrMapping/>
  </p:clrMapOvr>
  <p:transition advClick="0">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引用</a:t>
            </a:r>
          </a:p>
        </p:txBody>
      </p:sp>
      <p:sp>
        <p:nvSpPr>
          <p:cNvPr id="60419" name="Rectangle 3"/>
          <p:cNvSpPr>
            <a:spLocks noGrp="1" noChangeArrowheads="1"/>
          </p:cNvSpPr>
          <p:nvPr>
            <p:ph type="body" idx="1"/>
          </p:nvPr>
        </p:nvSpPr>
        <p:spPr>
          <a:xfrm>
            <a:off x="214313" y="1381125"/>
            <a:ext cx="8629650" cy="4953000"/>
          </a:xfrm>
        </p:spPr>
        <p:txBody>
          <a:bodyPr/>
          <a:lstStyle/>
          <a:p>
            <a:pPr eaLnBrk="1" hangingPunct="1"/>
            <a:r>
              <a:rPr lang="en-US" altLang="zh-CN" sz="1400" smtClean="0">
                <a:ea typeface="宋体" panose="02010600030101010101" pitchFamily="2" charset="-122"/>
              </a:rPr>
              <a:t>j. han 和 m. kamber。数据挖掘: 概念和技术。摩根·考夫曼, 2000年。(包括材料)</a:t>
            </a:r>
          </a:p>
          <a:p>
            <a:pPr eaLnBrk="1" hangingPunct="1"/>
            <a:r>
              <a:rPr lang="en-US" altLang="zh-CN" sz="1400" smtClean="0">
                <a:ea typeface="宋体" panose="02010600030101010101" pitchFamily="2" charset="-122"/>
              </a:rPr>
              <a:t>r. Aggarwal、c. Agarwal 和 v. v. v. prasad。一种用于生成频繁项集的树投影算法。在并行计算和分布式计算杂志 (关于高性能数据挖掘的特刊), 2000年。</a:t>
            </a:r>
          </a:p>
          <a:p>
            <a:pPr eaLnBrk="1" hangingPunct="1"/>
            <a:r>
              <a:rPr lang="en-US" altLang="zh-CN" sz="1400" smtClean="0">
                <a:ea typeface="宋体" panose="02010600030101010101" pitchFamily="2" charset="-122"/>
              </a:rPr>
              <a:t>r. Agrawal、t. imielinski 和 a. swami。 大型数据库中的项集之间的挖掘关联规则。 simod93, 207-216, 华盛顿特区</a:t>
            </a:r>
          </a:p>
          <a:p>
            <a:pPr eaLnBrk="1" hangingPunct="1"/>
            <a:r>
              <a:rPr lang="en-US" altLang="zh-CN" sz="1400" smtClean="0">
                <a:ea typeface="宋体" panose="02010600030101010101" pitchFamily="2" charset="-122"/>
              </a:rPr>
              <a:t>r. Agrawal 和 r. srikant。挖掘关联规则的快速算法。vdb94 487-499, 智利圣地亚哥。</a:t>
            </a:r>
          </a:p>
          <a:p>
            <a:pPr eaLnBrk="1" hangingPunct="1"/>
            <a:r>
              <a:rPr lang="en-US" altLang="zh-CN" sz="1400" smtClean="0">
                <a:ea typeface="宋体" panose="02010600030101010101" pitchFamily="2" charset="-122"/>
              </a:rPr>
              <a:t>r. Agrawal 和 r. srikant。挖掘顺序模式。icde95, 3-14, 台北, 台湾。</a:t>
            </a:r>
          </a:p>
          <a:p>
            <a:pPr eaLnBrk="1" hangingPunct="1"/>
            <a:r>
              <a:rPr lang="en-US" altLang="zh-CN" sz="1400" smtClean="0">
                <a:ea typeface="宋体" panose="02010600030101010101" pitchFamily="2" charset="-122"/>
              </a:rPr>
              <a:t>r. j. bayardo。从数据库中高效地挖掘长模式。simod98, 85-93, 西雅图, 华盛顿。</a:t>
            </a:r>
          </a:p>
          <a:p>
            <a:pPr eaLnBrk="1" hangingPunct="1"/>
            <a:r>
              <a:rPr lang="en-US" altLang="zh-CN" sz="1400" smtClean="0">
                <a:ea typeface="宋体" panose="02010600030101010101" pitchFamily="2" charset="-122"/>
              </a:rPr>
              <a:t>s. brin、r. motwani 和 c. silverstein。 超越市场篮子: 将关联规则推广到相关性。simod 97, 265-276, 亚利桑那州图森。</a:t>
            </a:r>
          </a:p>
          <a:p>
            <a:pPr eaLnBrk="1" hangingPunct="1"/>
            <a:r>
              <a:rPr lang="en-US" altLang="zh-CN" sz="1400" smtClean="0">
                <a:ea typeface="宋体" panose="02010600030101010101" pitchFamily="2" charset="-122"/>
              </a:rPr>
              <a:t>s. brin、r. motwani、j. d. ullman 和 s. tsur。市场篮子分析的动态项目计数和隐含规则。simod 97, 255-264, 亚利桑那州图森, 1997年5月。</a:t>
            </a:r>
          </a:p>
          <a:p>
            <a:pPr eaLnBrk="1" hangingPunct="1"/>
            <a:r>
              <a:rPr lang="en-US" altLang="zh-CN" sz="1400" smtClean="0">
                <a:ea typeface="宋体" panose="02010600030101010101" pitchFamily="2" charset="-122"/>
              </a:rPr>
              <a:t>k. beyer 和 r. ramakrishnan。稀疏和冰山立方体的自下而上的计算。simod99, 359-370, 宾夕法尼亚州费城, 1999年6月。</a:t>
            </a:r>
          </a:p>
        </p:txBody>
      </p:sp>
    </p:spTree>
  </p:cSld>
  <p:clrMapOvr>
    <a:masterClrMapping/>
  </p:clrMapOvr>
  <p:transition advClick="0">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参考文献 (2)</a:t>
            </a:r>
          </a:p>
        </p:txBody>
      </p:sp>
      <p:sp>
        <p:nvSpPr>
          <p:cNvPr id="61443" name="Rectangle 3"/>
          <p:cNvSpPr>
            <a:spLocks noGrp="1" noChangeArrowheads="1"/>
          </p:cNvSpPr>
          <p:nvPr>
            <p:ph type="body" idx="1"/>
          </p:nvPr>
        </p:nvSpPr>
        <p:spPr>
          <a:xfrm>
            <a:off x="195263" y="1389063"/>
            <a:ext cx="8650287" cy="4953000"/>
          </a:xfrm>
        </p:spPr>
        <p:txBody>
          <a:bodyPr/>
          <a:lstStyle/>
          <a:p>
            <a:pPr eaLnBrk="1" hangingPunct="1"/>
            <a:r>
              <a:rPr lang="en-US" altLang="zh-CN" sz="1400" smtClean="0">
                <a:ea typeface="宋体" panose="02010600030101010101" pitchFamily="2" charset="-122"/>
              </a:rPr>
              <a:t>g. gr过、l. llakshmanan 和 x. wang。有效挖掘约束相关集。icde00, 512-521, 加利福尼亚州圣地亚哥, 2000年2月。</a:t>
            </a:r>
          </a:p>
          <a:p>
            <a:pPr eaLnBrk="1" hangingPunct="1"/>
            <a:r>
              <a:rPr lang="en-US" altLang="zh-CN" sz="1400" smtClean="0">
                <a:ea typeface="宋体" panose="02010600030101010101" pitchFamily="2" charset="-122"/>
              </a:rPr>
              <a:t>傅和韩寒。 元规则引导挖掘关系数据库中的关联规则。 kdood95, 39-46, 新加坡, 1995年12月。</a:t>
            </a:r>
          </a:p>
          <a:p>
            <a:pPr eaLnBrk="1" hangingPunct="1"/>
            <a:r>
              <a:rPr lang="en-US" altLang="zh-CN" sz="1400" smtClean="0">
                <a:ea typeface="宋体" panose="02010600030101010101" pitchFamily="2" charset="-122"/>
              </a:rPr>
              <a:t>福田、森本、森下和东山。使用二维优化关联规则进行数据挖掘: 方案、算法和可视化。simomo' 96, 13-23, 加拿大蒙特利尔。</a:t>
            </a:r>
          </a:p>
          <a:p>
            <a:pPr eaLnBrk="1" hangingPunct="1"/>
            <a:r>
              <a:rPr lang="en-US" altLang="zh-CN" sz="1400" smtClean="0">
                <a:ea typeface="宋体" panose="02010600030101010101" pitchFamily="2" charset="-122"/>
              </a:rPr>
              <a:t>e. h. han, g. karypis 和 v. kumar。关联规则的可扩展并行数据挖掘。simod 97, 277-288, 亚利桑那州图森。</a:t>
            </a:r>
          </a:p>
          <a:p>
            <a:pPr eaLnBrk="1" hangingPunct="1"/>
            <a:r>
              <a:rPr lang="en-US" altLang="zh-CN" sz="1400" smtClean="0">
                <a:ea typeface="宋体" panose="02010600030101010101" pitchFamily="2" charset="-122"/>
              </a:rPr>
              <a:t>j. han, g. dong, y. yin。有效挖掘时间序列数据库中的部分周期模式。icde99, 悉尼, 澳大利亚。</a:t>
            </a:r>
          </a:p>
          <a:p>
            <a:pPr eaLnBrk="1" hangingPunct="1"/>
            <a:r>
              <a:rPr lang="en-US" altLang="zh-CN" sz="1400" smtClean="0">
                <a:ea typeface="宋体" panose="02010600030101010101" pitchFamily="2" charset="-122"/>
              </a:rPr>
              <a:t>j. han 和 y. fu。从大型数据库中发现多级关联规则。vldb95, 420-431, 瑞士苏黎世。</a:t>
            </a:r>
          </a:p>
          <a:p>
            <a:pPr eaLnBrk="1" hangingPunct="1"/>
            <a:r>
              <a:rPr lang="en-US" altLang="zh-CN" sz="1400" smtClean="0">
                <a:ea typeface="宋体" panose="02010600030101010101" pitchFamily="2" charset="-122"/>
              </a:rPr>
              <a:t>韩寒、贝先生和尹成基。在没有候选生成的情况下挖掘频繁模式。simod00, 1-12, dallas, 德克萨斯州, 2000年5月。</a:t>
            </a:r>
          </a:p>
          <a:p>
            <a:pPr eaLnBrk="1" hangingPunct="1"/>
            <a:r>
              <a:rPr lang="en-US" altLang="zh-CN" sz="1400" smtClean="0">
                <a:ea typeface="宋体" panose="02010600030101010101" pitchFamily="2" charset="-122"/>
              </a:rPr>
              <a:t>t. imielinski 和 h. mannila。知识发现的数据库视角。含石棉材料的通讯, 39:58-64, 1996。</a:t>
            </a:r>
          </a:p>
          <a:p>
            <a:pPr eaLnBrk="1" hangingPunct="1"/>
            <a:r>
              <a:rPr lang="en-US" altLang="zh-CN" sz="1400" smtClean="0">
                <a:ea typeface="宋体" panose="02010600030101010101" pitchFamily="2" charset="-122"/>
              </a:rPr>
              <a:t>m. kamber, j. han, j. y. chiang。利用数据立方体对多维关联规则进行元引导挖掘。kdd97, 207-210, 加州新港海滩。</a:t>
            </a:r>
          </a:p>
          <a:p>
            <a:pPr eaLnBrk="1" hangingPunct="1"/>
            <a:r>
              <a:rPr lang="en-US" altLang="zh-CN" sz="1400" smtClean="0">
                <a:ea typeface="宋体" panose="02010600030101010101" pitchFamily="2" charset="-122"/>
              </a:rPr>
              <a:t>m. klemettinen, h. mannila, p. ronkainen, h. toivonen 和 a. i. verkamo。从大量发现的关联规则中查找有趣的规则。cikm' 94, 401-408, 马里兰州盖瑟斯堡。</a:t>
            </a:r>
          </a:p>
        </p:txBody>
      </p:sp>
    </p:spTree>
  </p:cSld>
  <p:clrMapOvr>
    <a:masterClrMapping/>
  </p:clrMapOvr>
  <p:transition advClick="0">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参考文献 (3)</a:t>
            </a:r>
          </a:p>
        </p:txBody>
      </p:sp>
      <p:sp>
        <p:nvSpPr>
          <p:cNvPr id="62467" name="Rectangle 3"/>
          <p:cNvSpPr>
            <a:spLocks noGrp="1" noChangeArrowheads="1"/>
          </p:cNvSpPr>
          <p:nvPr>
            <p:ph type="body" idx="1"/>
          </p:nvPr>
        </p:nvSpPr>
        <p:spPr>
          <a:xfrm>
            <a:off x="304800" y="1422400"/>
            <a:ext cx="8534400" cy="5257800"/>
          </a:xfrm>
        </p:spPr>
        <p:txBody>
          <a:bodyPr/>
          <a:lstStyle/>
          <a:p>
            <a:pPr eaLnBrk="1" hangingPunct="1">
              <a:lnSpc>
                <a:spcPct val="110000"/>
              </a:lnSpc>
            </a:pPr>
            <a:r>
              <a:rPr lang="en-US" altLang="zh-CN" sz="1400" smtClean="0">
                <a:ea typeface="宋体" panose="02010600030101010101" pitchFamily="2" charset="-122"/>
              </a:rPr>
              <a:t>f. korn、a. labrinidis、y. kotidis 和 c. faloutsos。比率规则: 一种快速、可量化数据挖掘的新范例。vldb98, 582-593, 纽约, 纽约。</a:t>
            </a:r>
          </a:p>
          <a:p>
            <a:pPr eaLnBrk="1" hangingPunct="1">
              <a:lnSpc>
                <a:spcPct val="110000"/>
              </a:lnSpc>
            </a:pPr>
            <a:r>
              <a:rPr lang="en-US" altLang="zh-CN" sz="1400" smtClean="0">
                <a:ea typeface="宋体" panose="02010600030101010101" pitchFamily="2" charset="-122"/>
              </a:rPr>
              <a:t>b. lent、a. swami 和 j. widom。 群集关联规则。icde97, 220-231, 英国伯明翰。</a:t>
            </a:r>
          </a:p>
          <a:p>
            <a:pPr eaLnBrk="1" hangingPunct="1">
              <a:lnSpc>
                <a:spcPct val="110000"/>
              </a:lnSpc>
            </a:pPr>
            <a:r>
              <a:rPr lang="en-US" altLang="zh-CN" sz="1400" smtClean="0">
                <a:ea typeface="宋体" panose="02010600030101010101" pitchFamily="2" charset="-122"/>
              </a:rPr>
              <a:t>陆善华、韩寒和风先生。股票运动和 n 维交易间关联规则。 关于数据挖掘和知识发现研究问题的 sigmod 讲习班 (dmkd' 98), 12x-1-12:7, 华盛顿西雅图。</a:t>
            </a:r>
          </a:p>
          <a:p>
            <a:pPr eaLnBrk="1" hangingPunct="1">
              <a:lnSpc>
                <a:spcPct val="110000"/>
              </a:lnSpc>
            </a:pPr>
            <a:r>
              <a:rPr lang="en-US" altLang="zh-CN" sz="1400" smtClean="0">
                <a:ea typeface="宋体" panose="02010600030101010101" pitchFamily="2" charset="-122"/>
              </a:rPr>
              <a:t>h. mannila、h. toivonen 和 a. i. verkamo。用于发现关联规则的高效算法。kdd94, 181-192, 西澳西雅图, 1994年7月。</a:t>
            </a:r>
          </a:p>
          <a:p>
            <a:pPr eaLnBrk="1" hangingPunct="1">
              <a:lnSpc>
                <a:spcPct val="110000"/>
              </a:lnSpc>
            </a:pPr>
            <a:r>
              <a:rPr lang="en-US" altLang="zh-CN" sz="1400" smtClean="0">
                <a:ea typeface="宋体" panose="02010600030101010101" pitchFamily="2" charset="-122"/>
              </a:rPr>
              <a:t>h. mannila、h toivonen 和 a. i. verkamo。在事件序列中频繁发生的发现。数据挖掘和知识发现, 1:259-289, 1997年。</a:t>
            </a:r>
          </a:p>
          <a:p>
            <a:pPr eaLnBrk="1" hangingPunct="1">
              <a:lnSpc>
                <a:spcPct val="110000"/>
              </a:lnSpc>
            </a:pPr>
            <a:r>
              <a:rPr lang="en-US" altLang="zh-CN" sz="1400" smtClean="0">
                <a:ea typeface="宋体" panose="02010600030101010101" pitchFamily="2" charset="-122"/>
              </a:rPr>
              <a:t>r. meo、g. psaila 和 s. ceri。用于挖掘关联规则的新的类似 sql 的运算符。vldb96, 122-133, 孟买, 印度。</a:t>
            </a:r>
          </a:p>
          <a:p>
            <a:pPr eaLnBrk="1" hangingPunct="1">
              <a:lnSpc>
                <a:spcPct val="110000"/>
              </a:lnSpc>
            </a:pPr>
            <a:r>
              <a:rPr lang="en-US" altLang="zh-CN" sz="1400" smtClean="0">
                <a:ea typeface="宋体" panose="02010600030101010101" pitchFamily="2" charset="-122"/>
              </a:rPr>
              <a:t>r. j. miller 和 y. yang。 关联规则在间隔数据上。 simod 97, 452-461, 亚利桑那州图森市。</a:t>
            </a:r>
          </a:p>
          <a:p>
            <a:pPr eaLnBrk="1" hangingPunct="1">
              <a:lnSpc>
                <a:spcPct val="110000"/>
              </a:lnSpc>
            </a:pPr>
            <a:r>
              <a:rPr lang="en-US" altLang="zh-CN" sz="1400" smtClean="0">
                <a:ea typeface="宋体" panose="02010600030101010101" pitchFamily="2" charset="-122"/>
              </a:rPr>
              <a:t>r. ng, l. v. s. llakshmanan, j. han 和 a. pang。探索性挖掘和修剪优化约束关联规则。simod98, 13-24, 西雅图, 华盛顿。</a:t>
            </a:r>
          </a:p>
          <a:p>
            <a:pPr eaLnBrk="1" hangingPunct="1"/>
            <a:r>
              <a:rPr lang="en-US" altLang="zh-CN" sz="1400" smtClean="0">
                <a:ea typeface="宋体" panose="02010600030101010101" pitchFamily="2" charset="-122"/>
              </a:rPr>
              <a:t>n. pasquier、y. bastid、r. taouil 和 l. lakhal。发现关联规则的频繁关闭项集。icdt99, 398-416, 以色列耶路撒冷, 1999年1月。</a:t>
            </a:r>
          </a:p>
        </p:txBody>
      </p:sp>
    </p:spTree>
  </p:cSld>
  <p:clrMapOvr>
    <a:masterClrMapping/>
  </p:clrMapOvr>
  <p:transition advClick="0">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参考文献 (4)</a:t>
            </a:r>
          </a:p>
        </p:txBody>
      </p:sp>
      <p:sp>
        <p:nvSpPr>
          <p:cNvPr id="63491" name="Rectangle 3"/>
          <p:cNvSpPr>
            <a:spLocks noGrp="1" noChangeArrowheads="1"/>
          </p:cNvSpPr>
          <p:nvPr>
            <p:ph type="body" idx="1"/>
          </p:nvPr>
        </p:nvSpPr>
        <p:spPr>
          <a:xfrm>
            <a:off x="312738" y="1409700"/>
            <a:ext cx="8458200" cy="4419600"/>
          </a:xfrm>
        </p:spPr>
        <p:txBody>
          <a:bodyPr/>
          <a:lstStyle/>
          <a:p>
            <a:pPr eaLnBrk="1" hangingPunct="1">
              <a:lnSpc>
                <a:spcPct val="90000"/>
              </a:lnSpc>
            </a:pPr>
            <a:r>
              <a:rPr lang="en-US" altLang="zh-CN" sz="1400" smtClean="0">
                <a:ea typeface="宋体" panose="02010600030101010101" pitchFamily="2" charset="-122"/>
              </a:rPr>
              <a:t>朴智思、陈小姐、于议员。一种有效的基于哈希的关联规则挖掘算法。simod95, 175-186, 加利福尼亚州圣何塞, 1995年5月。</a:t>
            </a:r>
          </a:p>
          <a:p>
            <a:pPr eaLnBrk="1" hangingPunct="1">
              <a:lnSpc>
                <a:spcPct val="90000"/>
              </a:lnSpc>
            </a:pPr>
            <a:r>
              <a:rPr lang="en-US" altLang="zh-CN" sz="1400" smtClean="0">
                <a:ea typeface="宋体" panose="02010600030101010101" pitchFamily="2" charset="-122"/>
              </a:rPr>
              <a:t>佩, 韩寒, 毛。 clset: 一种有效的挖掘频繁闭合项集的算法。dmkd00, dvas, tx, 11-20, 2000年5月。</a:t>
            </a:r>
          </a:p>
          <a:p>
            <a:pPr eaLnBrk="1" hangingPunct="1">
              <a:lnSpc>
                <a:spcPct val="90000"/>
              </a:lnSpc>
            </a:pPr>
            <a:r>
              <a:rPr lang="en-US" altLang="zh-CN" sz="1400" smtClean="0">
                <a:ea typeface="宋体" panose="02010600030101010101" pitchFamily="2" charset="-122"/>
              </a:rPr>
              <a:t>贝先生和韩寒。 我们能把更多的约束推入频繁的模式挖掘吗？kdad00。 波士顿, 马萨诸塞州。 2000年08月。</a:t>
            </a:r>
          </a:p>
          <a:p>
            <a:pPr eaLnBrk="1" hangingPunct="1">
              <a:lnSpc>
                <a:spcPct val="90000"/>
              </a:lnSpc>
            </a:pPr>
            <a:r>
              <a:rPr lang="en-US" altLang="zh-CN" sz="1400" smtClean="0">
                <a:ea typeface="宋体" panose="02010600030101010101" pitchFamily="2" charset="-122"/>
              </a:rPr>
              <a:t>g. piatetsky-shapiro。发现、分析和呈现强有力的规则。g. piatetsky-shafiro 和 w. j. frawley, 编辑, 《数据库中的知识发现》, 229-238。aaa"mit press, 1991。</a:t>
            </a:r>
          </a:p>
          <a:p>
            <a:pPr eaLnBrk="1" hangingPunct="1">
              <a:lnSpc>
                <a:spcPct val="90000"/>
              </a:lnSpc>
            </a:pPr>
            <a:r>
              <a:rPr lang="en-US" altLang="zh-CN" sz="1400" smtClean="0">
                <a:ea typeface="宋体" panose="02010600030101010101" pitchFamily="2" charset="-122"/>
              </a:rPr>
              <a:t>b. ozden、s. ramaswamy 和 a. silberschatz。循环关联规则。icde98, 412-421, 佛罗里达州奥兰多。</a:t>
            </a:r>
          </a:p>
          <a:p>
            <a:pPr eaLnBrk="1" hangingPunct="1">
              <a:lnSpc>
                <a:spcPct val="90000"/>
              </a:lnSpc>
            </a:pPr>
            <a:r>
              <a:rPr lang="en-US" altLang="zh-CN" sz="1400" smtClean="0">
                <a:ea typeface="宋体" panose="02010600030101010101" pitchFamily="2" charset="-122"/>
              </a:rPr>
              <a:t>朴智思、陈小姐、于议员。一种有效的基于哈希的关联规则挖掘算法。simomo95, 175-186, 圣何塞, 加利福尼亚州。</a:t>
            </a:r>
          </a:p>
          <a:p>
            <a:pPr eaLnBrk="1" hangingPunct="1">
              <a:lnSpc>
                <a:spcPct val="90000"/>
              </a:lnSpc>
            </a:pPr>
            <a:r>
              <a:rPr lang="en-US" altLang="zh-CN" sz="1400" smtClean="0">
                <a:ea typeface="宋体" panose="02010600030101010101" pitchFamily="2" charset="-122"/>
              </a:rPr>
              <a:t>s. ramaswamy、s. mahajan 和 a. silberschatz。关联规则中有趣模式的发现。vldb98, 368-379, 纽约, 纽约。</a:t>
            </a:r>
          </a:p>
          <a:p>
            <a:pPr eaLnBrk="1" hangingPunct="1">
              <a:lnSpc>
                <a:spcPct val="90000"/>
              </a:lnSpc>
            </a:pPr>
            <a:r>
              <a:rPr lang="en-US" altLang="zh-CN" sz="1400" smtClean="0">
                <a:ea typeface="宋体" panose="02010600030101010101" pitchFamily="2" charset="-122"/>
              </a:rPr>
              <a:t>s. sarawagi、s. thomas 和 r. Sarawagi。将关联规则挖掘与关系数据库系统集成: 替代方法和含义。 simodo98, 34 3-354, 华盛顿州西雅图。</a:t>
            </a:r>
          </a:p>
          <a:p>
            <a:pPr eaLnBrk="1" hangingPunct="1">
              <a:lnSpc>
                <a:spcPct val="90000"/>
              </a:lnSpc>
            </a:pPr>
            <a:r>
              <a:rPr lang="en-US" altLang="zh-CN" sz="1400" smtClean="0">
                <a:ea typeface="宋体" panose="02010600030101010101" pitchFamily="2" charset="-122"/>
              </a:rPr>
              <a:t>a. savasere, e. Omiecinski 和 s. nav低下。一种在大型数据库中挖掘关联规则的有效算法。vldb95, 432-443, 苏黎世, 瑞士。</a:t>
            </a:r>
          </a:p>
          <a:p>
            <a:pPr eaLnBrk="1" hangingPunct="1">
              <a:lnSpc>
                <a:spcPct val="90000"/>
              </a:lnSpc>
            </a:pPr>
            <a:r>
              <a:rPr lang="en-US" altLang="zh-CN" sz="1400" smtClean="0">
                <a:ea typeface="宋体" panose="02010600030101010101" pitchFamily="2" charset="-122"/>
              </a:rPr>
              <a:t>a. savasere, e. Omiecinski 和 s. nav低下。挖掘大型客户交易记录数据库中的强负关联。icde98, 494-502, 佛罗里达州奥兰多, 1998年2月。</a:t>
            </a:r>
          </a:p>
        </p:txBody>
      </p:sp>
    </p:spTree>
  </p:cSld>
  <p:clrMapOvr>
    <a:masterClrMapping/>
  </p:clrMapOvr>
  <p:transition advClick="0">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参考文献 (5)</a:t>
            </a:r>
          </a:p>
        </p:txBody>
      </p:sp>
      <p:sp>
        <p:nvSpPr>
          <p:cNvPr id="64515" name="Rectangle 3"/>
          <p:cNvSpPr>
            <a:spLocks noGrp="1" noChangeArrowheads="1"/>
          </p:cNvSpPr>
          <p:nvPr>
            <p:ph type="body" idx="1"/>
          </p:nvPr>
        </p:nvSpPr>
        <p:spPr>
          <a:xfrm>
            <a:off x="493713" y="1395413"/>
            <a:ext cx="8153400" cy="4800600"/>
          </a:xfrm>
        </p:spPr>
        <p:txBody>
          <a:bodyPr/>
          <a:lstStyle/>
          <a:p>
            <a:pPr eaLnBrk="1" hangingPunct="1">
              <a:lnSpc>
                <a:spcPct val="90000"/>
              </a:lnSpc>
            </a:pPr>
            <a:r>
              <a:rPr lang="en-US" altLang="zh-CN" sz="1400" smtClean="0">
                <a:ea typeface="宋体" panose="02010600030101010101" pitchFamily="2" charset="-122"/>
              </a:rPr>
              <a:t>c. silverstein、s. brin、r. motwani 和 j. ullman。挖掘因果结构的可扩展技术。 vldb98, 594-605, new york, ny。</a:t>
            </a:r>
          </a:p>
          <a:p>
            <a:pPr eaLnBrk="1" hangingPunct="1">
              <a:lnSpc>
                <a:spcPct val="90000"/>
              </a:lnSpc>
            </a:pPr>
            <a:r>
              <a:rPr lang="en-US" altLang="zh-CN" sz="1400" smtClean="0">
                <a:ea typeface="宋体" panose="02010600030101010101" pitchFamily="2" charset="-122"/>
              </a:rPr>
              <a:t>r. srikant 和 r. Agrawal。挖掘广义关联规则。vldb95, 407-419, 瑞士苏黎世, 1995年9月。</a:t>
            </a:r>
          </a:p>
          <a:p>
            <a:pPr eaLnBrk="1" hangingPunct="1">
              <a:lnSpc>
                <a:spcPct val="90000"/>
              </a:lnSpc>
            </a:pPr>
            <a:r>
              <a:rPr lang="en-US" altLang="zh-CN" sz="1400" smtClean="0">
                <a:ea typeface="宋体" panose="02010600030101010101" pitchFamily="2" charset="-122"/>
              </a:rPr>
              <a:t>r. srikant 和 r. Agrawal。在大型关系表中挖掘定量关联规则。simomo' 96, 1-12, 加拿大蒙特利尔。</a:t>
            </a:r>
          </a:p>
          <a:p>
            <a:pPr eaLnBrk="1" hangingPunct="1">
              <a:lnSpc>
                <a:spcPct val="90000"/>
              </a:lnSpc>
            </a:pPr>
            <a:r>
              <a:rPr lang="en-US" altLang="zh-CN" sz="1400" smtClean="0">
                <a:ea typeface="宋体" panose="02010600030101010101" pitchFamily="2" charset="-122"/>
              </a:rPr>
              <a:t>r. srikant, q. vu, r. Agrawal。具有项约束的挖掘关联规则。kdd97, 67-73, 加州新港海滩。</a:t>
            </a:r>
          </a:p>
          <a:p>
            <a:pPr eaLnBrk="1" hangingPunct="1">
              <a:lnSpc>
                <a:spcPct val="90000"/>
              </a:lnSpc>
            </a:pPr>
            <a:r>
              <a:rPr lang="en-US" altLang="zh-CN" sz="1400" smtClean="0">
                <a:ea typeface="宋体" panose="02010600030101010101" pitchFamily="2" charset="-122"/>
              </a:rPr>
              <a:t>h. toivonen。 为关联规则对大型数据库进行采样。 vldb96, 134-145, 孟买, 印度, 1996年9月。</a:t>
            </a:r>
          </a:p>
          <a:p>
            <a:pPr eaLnBrk="1" hangingPunct="1">
              <a:lnSpc>
                <a:spcPct val="90000"/>
              </a:lnSpc>
            </a:pPr>
            <a:r>
              <a:rPr lang="en-US" altLang="zh-CN" sz="1400" smtClean="0">
                <a:ea typeface="宋体" panose="02010600030101010101" pitchFamily="2" charset="-122"/>
              </a:rPr>
              <a:t>d. tsur, j. d. ullman, s. abitboul, c. 克利夫顿, r. motwani 和 s. nestorov。查询群: 关联-规则挖掘的泛化。simod98, 1-12, 西雅图, 华盛顿。</a:t>
            </a:r>
          </a:p>
          <a:p>
            <a:pPr eaLnBrk="1" hangingPunct="1">
              <a:lnSpc>
                <a:spcPct val="90000"/>
              </a:lnSpc>
            </a:pPr>
            <a:r>
              <a:rPr lang="en-US" altLang="zh-CN" sz="1400" smtClean="0">
                <a:ea typeface="宋体" panose="02010600030101010101" pitchFamily="2" charset="-122"/>
              </a:rPr>
              <a:t>k. yoda、t. fukuda、y. morimoto、s. morishita 和 t. tokuyama。计算关联规则的优化直线区域。kdd97, 96-103, 新港海滩, 加利福尼亚州, 1997年8月。</a:t>
            </a:r>
          </a:p>
          <a:p>
            <a:pPr eaLnBrk="1" hangingPunct="1">
              <a:lnSpc>
                <a:spcPct val="90000"/>
              </a:lnSpc>
            </a:pPr>
            <a:r>
              <a:rPr lang="en-US" altLang="zh-CN" sz="1400" smtClean="0">
                <a:ea typeface="宋体" panose="02010600030101010101" pitchFamily="2" charset="-122"/>
              </a:rPr>
              <a:t>m. j. zaki, s. parthasarathy, m. ogihara 和 w. li. 发现关联规则的并行算法。数据挖掘和知识发现, 1: 343-374, 1997年。</a:t>
            </a:r>
          </a:p>
          <a:p>
            <a:pPr eaLnBrk="1" hangingPunct="1">
              <a:lnSpc>
                <a:spcPct val="90000"/>
              </a:lnSpc>
            </a:pPr>
            <a:r>
              <a:rPr lang="en-US" altLang="zh-CN" sz="1400" smtClean="0">
                <a:ea typeface="宋体" panose="02010600030101010101" pitchFamily="2" charset="-122"/>
              </a:rPr>
              <a:t>m. 扎基。 生成非冗余关联规则。 kdad00。 波士顿, 马萨诸塞州。 2000年08月。</a:t>
            </a:r>
          </a:p>
          <a:p>
            <a:pPr eaLnBrk="1" hangingPunct="1">
              <a:lnSpc>
                <a:spcPct val="90000"/>
              </a:lnSpc>
            </a:pPr>
            <a:r>
              <a:rPr lang="en-US" altLang="zh-CN" sz="1400" smtClean="0">
                <a:ea typeface="宋体" panose="02010600030101010101" pitchFamily="2" charset="-122"/>
              </a:rPr>
              <a:t>o. r. zaiane、j. han 和 h. zhu。 使用渐进分辨率细化在多媒体中挖掘重复项目。 icde00, 461-470, 加利福尼亚州圣地亚哥, 2000年2月。</a:t>
            </a:r>
          </a:p>
        </p:txBody>
      </p:sp>
    </p:spTree>
  </p:cSld>
  <p:clrMapOvr>
    <a:masterClrMapping/>
  </p:clrMapOvr>
  <p:transition advClick="0">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544513" y="2581275"/>
            <a:ext cx="8177212" cy="1377950"/>
          </a:xfrm>
        </p:spPr>
        <p:txBody>
          <a:bodyPr lIns="92075" tIns="46038" rIns="92075" bIns="46038"/>
          <a:lstStyle/>
          <a:p>
            <a:pPr algn="ctr" eaLnBrk="1" hangingPunct="1">
              <a:lnSpc>
                <a:spcPct val="90000"/>
              </a:lnSpc>
              <a:buFontTx/>
              <a:buNone/>
              <a:defRPr/>
            </a:pPr>
            <a:r>
              <a:rPr lang="en-US" altLang="zh-CN" sz="5400" smtClean="0">
                <a:solidFill>
                  <a:schemeClr val="hlink"/>
                </a:solidFill>
                <a:effectLst>
                  <a:outerShdw blurRad="38100" dist="38100" dir="2700000" algn="tl">
                    <a:srgbClr val="000000"/>
                  </a:outerShdw>
                </a:effectLst>
                <a:ea typeface="宋体" pitchFamily="2" charset="-122"/>
              </a:rPr>
              <a:t>谢谢！！！</a:t>
            </a:r>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6763" y="384175"/>
            <a:ext cx="7923212" cy="685800"/>
          </a:xfrm>
        </p:spPr>
        <p:txBody>
          <a:bodyPr/>
          <a:lstStyle/>
          <a:p>
            <a:pPr eaLnBrk="1" hangingPunct="1"/>
            <a:r>
              <a:rPr lang="en-US" altLang="zh-CN" sz="2800" smtClean="0">
                <a:ea typeface="宋体" panose="02010600030101010101" pitchFamily="2" charset="-122"/>
              </a:rPr>
              <a:t>关联规则挖掘: 路线图</a:t>
            </a:r>
            <a:endParaRPr lang="en-US" altLang="zh-CN" smtClean="0">
              <a:ea typeface="宋体" panose="02010600030101010101" pitchFamily="2" charset="-122"/>
            </a:endParaRPr>
          </a:p>
        </p:txBody>
      </p:sp>
      <p:sp>
        <p:nvSpPr>
          <p:cNvPr id="9219" name="Rectangle 3"/>
          <p:cNvSpPr>
            <a:spLocks noGrp="1" noChangeArrowheads="1"/>
          </p:cNvSpPr>
          <p:nvPr>
            <p:ph type="body" idx="1"/>
          </p:nvPr>
        </p:nvSpPr>
        <p:spPr>
          <a:xfrm>
            <a:off x="228600" y="1422400"/>
            <a:ext cx="8686800" cy="5029200"/>
          </a:xfrm>
        </p:spPr>
        <p:txBody>
          <a:bodyPr/>
          <a:lstStyle/>
          <a:p>
            <a:pPr eaLnBrk="1" hangingPunct="1">
              <a:lnSpc>
                <a:spcPct val="90000"/>
              </a:lnSpc>
              <a:buSzPct val="80000"/>
            </a:pPr>
            <a:r>
              <a:rPr lang="en-US" altLang="zh-CN" u="sng" smtClean="0">
                <a:solidFill>
                  <a:schemeClr val="hlink"/>
                </a:solidFill>
                <a:ea typeface="宋体" panose="02010600030101010101" pitchFamily="2" charset="-122"/>
              </a:rPr>
              <a:t>布尔与定量</a:t>
            </a:r>
            <a:r>
              <a:rPr lang="en-US" altLang="zh-CN" u="sng" smtClean="0">
                <a:ea typeface="宋体" panose="02010600030101010101" pitchFamily="2" charset="-122"/>
              </a:rPr>
              <a:t>协会</a:t>
            </a:r>
            <a:r>
              <a:rPr lang="en-US" altLang="zh-CN" smtClean="0">
                <a:ea typeface="宋体" panose="02010600030101010101" pitchFamily="2" charset="-122"/>
              </a:rPr>
              <a:t>(基于</a:t>
            </a:r>
            <a:r>
              <a:rPr lang="en-US" altLang="zh-CN" smtClean="0">
                <a:solidFill>
                  <a:schemeClr val="tx2"/>
                </a:solidFill>
                <a:ea typeface="宋体" panose="02010600030101010101" pitchFamily="2" charset="-122"/>
              </a:rPr>
              <a:t>处理的值的类型)</a:t>
            </a:r>
          </a:p>
          <a:p>
            <a:pPr lvl="1" eaLnBrk="1" hangingPunct="1">
              <a:lnSpc>
                <a:spcPct val="90000"/>
              </a:lnSpc>
              <a:buSzPct val="80000"/>
            </a:pPr>
            <a:r>
              <a:rPr lang="en-US" altLang="zh-CN" smtClean="0">
                <a:ea typeface="宋体" panose="02010600030101010101" pitchFamily="2" charset="-122"/>
              </a:rPr>
              <a:t>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sqlserver</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 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dmbook</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t>
            </a:r>
            <a:r>
              <a:rPr lang="en-US" altLang="zh-CN"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dbminer</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[0.2%, 60%]</a:t>
            </a:r>
          </a:p>
          <a:p>
            <a:pPr lvl="1" eaLnBrk="1" hangingPunct="1">
              <a:lnSpc>
                <a:spcPct val="90000"/>
              </a:lnSpc>
              <a:buSzPct val="80000"/>
            </a:pPr>
            <a:r>
              <a:rPr lang="en-US" altLang="zh-CN" smtClean="0">
                <a:ea typeface="宋体" panose="02010600030101010101" pitchFamily="2" charset="-122"/>
              </a:rPr>
              <a:t>年龄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30.. 39</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 收入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42. 48k</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t>
            </a:r>
            <a:r>
              <a:rPr lang="en-US" altLang="zh-CN" smtClean="0">
                <a:latin typeface="Symbol" panose="05050102010706020507" pitchFamily="18" charset="2"/>
                <a:ea typeface="宋体" panose="02010600030101010101" pitchFamily="2" charset="-122"/>
              </a:rPr>
              <a:t>®</a:t>
            </a:r>
            <a:r>
              <a:rPr lang="en-US" altLang="zh-CN" smtClean="0">
                <a:ea typeface="宋体" panose="02010600030101010101" pitchFamily="2" charset="-122"/>
              </a:rPr>
              <a:t>购买 (x,</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Pc</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[1%, 75%]</a:t>
            </a:r>
          </a:p>
          <a:p>
            <a:pPr eaLnBrk="1" hangingPunct="1">
              <a:lnSpc>
                <a:spcPct val="90000"/>
              </a:lnSpc>
              <a:buSzPct val="80000"/>
            </a:pPr>
            <a:r>
              <a:rPr lang="en-US" altLang="zh-CN" u="sng" smtClean="0">
                <a:solidFill>
                  <a:schemeClr val="hlink"/>
                </a:solidFill>
                <a:ea typeface="宋体" panose="02010600030101010101" pitchFamily="2" charset="-122"/>
              </a:rPr>
              <a:t>单维与多维</a:t>
            </a:r>
            <a:r>
              <a:rPr lang="en-US" altLang="zh-CN" u="sng" smtClean="0">
                <a:ea typeface="宋体" panose="02010600030101010101" pitchFamily="2" charset="-122"/>
              </a:rPr>
              <a:t> </a:t>
            </a:r>
            <a:r>
              <a:rPr lang="en-US" altLang="zh-CN" u="sng" smtClean="0">
                <a:solidFill>
                  <a:schemeClr val="hlink"/>
                </a:solidFill>
                <a:ea typeface="宋体" panose="02010600030101010101" pitchFamily="2" charset="-122"/>
              </a:rPr>
              <a:t>协会</a:t>
            </a:r>
            <a:r>
              <a:rPr lang="en-US" altLang="zh-CN" smtClean="0">
                <a:ea typeface="宋体" panose="02010600030101010101" pitchFamily="2" charset="-122"/>
              </a:rPr>
              <a:t>(见上图)</a:t>
            </a:r>
          </a:p>
          <a:p>
            <a:pPr eaLnBrk="1" hangingPunct="1">
              <a:lnSpc>
                <a:spcPct val="90000"/>
              </a:lnSpc>
              <a:buSzPct val="80000"/>
            </a:pPr>
            <a:r>
              <a:rPr lang="en-US" altLang="zh-CN" u="sng" smtClean="0">
                <a:solidFill>
                  <a:schemeClr val="hlink"/>
                </a:solidFill>
                <a:ea typeface="宋体" panose="02010600030101010101" pitchFamily="2" charset="-122"/>
              </a:rPr>
              <a:t>单层分析与多级分析</a:t>
            </a:r>
          </a:p>
          <a:p>
            <a:pPr lvl="1" eaLnBrk="1" hangingPunct="1">
              <a:lnSpc>
                <a:spcPct val="90000"/>
              </a:lnSpc>
              <a:buSzPct val="80000"/>
            </a:pPr>
            <a:r>
              <a:rPr lang="en-US" altLang="zh-CN" smtClean="0">
                <a:ea typeface="宋体" panose="02010600030101010101" pitchFamily="2" charset="-122"/>
              </a:rPr>
              <a:t>哪些品牌的啤酒与哪些品牌的尿布相关？</a:t>
            </a:r>
          </a:p>
          <a:p>
            <a:pPr eaLnBrk="1" hangingPunct="1">
              <a:lnSpc>
                <a:spcPct val="90000"/>
              </a:lnSpc>
              <a:buSzPct val="80000"/>
            </a:pPr>
            <a:r>
              <a:rPr lang="en-US" altLang="zh-CN" u="sng" smtClean="0">
                <a:solidFill>
                  <a:schemeClr val="hlink"/>
                </a:solidFill>
                <a:ea typeface="宋体" panose="02010600030101010101" pitchFamily="2" charset="-122"/>
              </a:rPr>
              <a:t>各种扩展</a:t>
            </a:r>
          </a:p>
          <a:p>
            <a:pPr lvl="1" eaLnBrk="1" hangingPunct="1">
              <a:lnSpc>
                <a:spcPct val="90000"/>
              </a:lnSpc>
              <a:buSzPct val="80000"/>
            </a:pPr>
            <a:r>
              <a:rPr lang="en-US" altLang="zh-CN" smtClean="0">
                <a:ea typeface="宋体" panose="02010600030101010101" pitchFamily="2" charset="-122"/>
              </a:rPr>
              <a:t>相关性、因果关系分析</a:t>
            </a:r>
          </a:p>
          <a:p>
            <a:pPr lvl="2" eaLnBrk="1" hangingPunct="1">
              <a:lnSpc>
                <a:spcPct val="90000"/>
              </a:lnSpc>
              <a:buSzPct val="80000"/>
            </a:pPr>
            <a:r>
              <a:rPr lang="en-US" altLang="zh-CN" smtClean="0">
                <a:ea typeface="宋体" panose="02010600030101010101" pitchFamily="2" charset="-122"/>
              </a:rPr>
              <a:t>联想不一定意味着相关性或因果关系</a:t>
            </a:r>
          </a:p>
          <a:p>
            <a:pPr lvl="1" eaLnBrk="1" hangingPunct="1">
              <a:lnSpc>
                <a:spcPct val="90000"/>
              </a:lnSpc>
              <a:buSzPct val="80000"/>
            </a:pPr>
            <a:r>
              <a:rPr lang="en-US" altLang="zh-CN" smtClean="0">
                <a:ea typeface="宋体" panose="02010600030101010101" pitchFamily="2" charset="-122"/>
              </a:rPr>
              <a:t>最大模式和封闭项集</a:t>
            </a:r>
          </a:p>
        </p:txBody>
      </p:sp>
    </p:spTree>
  </p:cSld>
  <p:clrMapOvr>
    <a:masterClrMapping/>
  </p:clrMapOvr>
  <p:transition advClick="0">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263525"/>
            <a:ext cx="9144000" cy="990600"/>
          </a:xfrm>
          <a:noFill/>
        </p:spPr>
        <p:txBody>
          <a:bodyPr lIns="92075" tIns="46038" rIns="92075" bIns="46038" anchor="ctr"/>
          <a:lstStyle/>
          <a:p>
            <a:pPr eaLnBrk="1" hangingPunct="1"/>
            <a:r>
              <a:rPr lang="en-US" altLang="zh-CN" sz="2800" smtClean="0">
                <a:ea typeface="宋体" panose="02010600030101010101" pitchFamily="2" charset="-122"/>
              </a:rPr>
              <a:t>大型数据库中的挖掘关联规则</a:t>
            </a:r>
          </a:p>
        </p:txBody>
      </p:sp>
      <p:sp>
        <p:nvSpPr>
          <p:cNvPr id="11267" name="Rectangle 3"/>
          <p:cNvSpPr>
            <a:spLocks noGrp="1" noChangeArrowheads="1"/>
          </p:cNvSpPr>
          <p:nvPr>
            <p:ph type="body" idx="1"/>
          </p:nvPr>
        </p:nvSpPr>
        <p:spPr>
          <a:xfrm>
            <a:off x="422275" y="1522413"/>
            <a:ext cx="8472488" cy="4648200"/>
          </a:xfrm>
          <a:noFill/>
        </p:spPr>
        <p:txBody>
          <a:bodyPr lIns="92075" tIns="46038" rIns="92075" bIns="46038"/>
          <a:lstStyle/>
          <a:p>
            <a:pPr eaLnBrk="1" hangingPunct="1">
              <a:lnSpc>
                <a:spcPct val="140000"/>
              </a:lnSpc>
            </a:pPr>
            <a:r>
              <a:rPr lang="en-US" altLang="zh-CN" smtClean="0">
                <a:ea typeface="宋体" panose="02010600030101010101" pitchFamily="2" charset="-122"/>
              </a:rPr>
              <a:t>关联规则挖掘</a:t>
            </a:r>
          </a:p>
          <a:p>
            <a:pPr eaLnBrk="1" hangingPunct="1">
              <a:lnSpc>
                <a:spcPct val="140000"/>
              </a:lnSpc>
            </a:pPr>
            <a:r>
              <a:rPr lang="en-US" altLang="zh-CN" smtClean="0">
                <a:solidFill>
                  <a:schemeClr val="hlink"/>
                </a:solidFill>
                <a:ea typeface="宋体" panose="02010600030101010101" pitchFamily="2" charset="-122"/>
              </a:rPr>
              <a:t>从事务数据库中挖掘一维布尔关联规则</a:t>
            </a:r>
          </a:p>
          <a:p>
            <a:pPr eaLnBrk="1" hangingPunct="1">
              <a:lnSpc>
                <a:spcPct val="140000"/>
              </a:lnSpc>
            </a:pPr>
            <a:r>
              <a:rPr lang="en-US" altLang="zh-CN" smtClean="0">
                <a:ea typeface="宋体" panose="02010600030101010101" pitchFamily="2" charset="-122"/>
              </a:rPr>
              <a:t>从事务数据库中挖掘多级关联规则</a:t>
            </a:r>
          </a:p>
          <a:p>
            <a:pPr eaLnBrk="1" hangingPunct="1">
              <a:lnSpc>
                <a:spcPct val="140000"/>
              </a:lnSpc>
            </a:pPr>
            <a:r>
              <a:rPr lang="en-US" altLang="zh-CN" smtClean="0">
                <a:ea typeface="宋体" panose="02010600030101010101" pitchFamily="2" charset="-122"/>
              </a:rPr>
              <a:t>从事务数据库和数据仓库中挖掘多维关联规则</a:t>
            </a:r>
          </a:p>
          <a:p>
            <a:pPr eaLnBrk="1" hangingPunct="1">
              <a:lnSpc>
                <a:spcPct val="140000"/>
              </a:lnSpc>
            </a:pPr>
            <a:r>
              <a:rPr lang="en-US" altLang="zh-CN" smtClean="0">
                <a:ea typeface="宋体" panose="02010600030101010101" pitchFamily="2" charset="-122"/>
              </a:rPr>
              <a:t>从关联挖掘到相关分析</a:t>
            </a: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advClick="0">
    <p:zoom/>
  </p:transition>
</p:sld>
</file>

<file path=ppt/slides/slide8.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354013"/>
            <a:ext cx="8847138" cy="685800"/>
          </a:xfrm>
        </p:spPr>
        <p:txBody>
          <a:bodyPr/>
          <a:lstStyle/>
          <a:p>
            <a:pPr eaLnBrk="1" hangingPunct="1"/>
            <a:r>
              <a:rPr lang="en-US" altLang="zh-CN" smtClean="0">
                <a:ea typeface="宋体" panose="02010600030101010101" pitchFamily="2" charset="-122"/>
              </a:rPr>
              <a:t>采矿协会规则</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一个例子</a:t>
            </a:r>
          </a:p>
        </p:txBody>
      </p:sp>
      <p:sp>
        <p:nvSpPr>
          <p:cNvPr id="12291" name="Rectangle 3"/>
          <p:cNvSpPr>
            <a:spLocks noGrp="1" noChangeArrowheads="1"/>
          </p:cNvSpPr>
          <p:nvPr>
            <p:ph type="body" idx="1"/>
          </p:nvPr>
        </p:nvSpPr>
        <p:spPr>
          <a:xfrm>
            <a:off x="304800" y="4114800"/>
            <a:ext cx="8229600" cy="2438400"/>
          </a:xfrm>
        </p:spPr>
        <p:txBody>
          <a:bodyPr/>
          <a:lstStyle/>
          <a:p>
            <a:pPr eaLnBrk="1" hangingPunct="1">
              <a:buFontTx/>
              <a:buNone/>
            </a:pPr>
            <a:r>
              <a:rPr lang="en-US" altLang="zh-CN" smtClean="0">
                <a:ea typeface="宋体" panose="02010600030101010101" pitchFamily="2" charset="-122"/>
              </a:rPr>
              <a:t>对于规则</a:t>
            </a:r>
            <a:r>
              <a:rPr lang="en-US" altLang="zh-CN" i="1" smtClean="0">
                <a:ea typeface="宋体" panose="02010600030101010101" pitchFamily="2" charset="-122"/>
              </a:rPr>
              <a:t>a 个</a:t>
            </a:r>
            <a:r>
              <a:rPr lang="en-US" altLang="zh-CN" smtClean="0">
                <a:ea typeface="宋体" panose="02010600030101010101" pitchFamily="2" charset="-122"/>
              </a:rPr>
              <a:t>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 </a:t>
            </a:r>
            <a:r>
              <a:rPr lang="en-US" altLang="zh-CN" i="1" smtClean="0">
                <a:ea typeface="宋体" panose="02010600030101010101" pitchFamily="2" charset="-122"/>
              </a:rPr>
              <a:t>C</a:t>
            </a:r>
            <a:r>
              <a:rPr lang="en-US" altLang="zh-CN" smtClean="0">
                <a:ea typeface="宋体" panose="02010600030101010101" pitchFamily="2" charset="-122"/>
              </a:rPr>
              <a:t>:</a:t>
            </a:r>
          </a:p>
          <a:p>
            <a:pPr lvl="1" eaLnBrk="1" hangingPunct="1">
              <a:buFont typeface="Wingdings" panose="05000000000000000000" pitchFamily="2" charset="2"/>
              <a:buNone/>
            </a:pPr>
            <a:r>
              <a:rPr lang="en-US" altLang="zh-CN" smtClean="0">
                <a:ea typeface="宋体" panose="02010600030101010101" pitchFamily="2" charset="-122"/>
              </a:rPr>
              <a:t>支持 = 支持 ({</a:t>
            </a:r>
            <a:r>
              <a:rPr lang="en-US" altLang="zh-CN" i="1" smtClean="0">
                <a:ea typeface="宋体" panose="02010600030101010101" pitchFamily="2" charset="-122"/>
              </a:rPr>
              <a:t>a 个</a:t>
            </a:r>
            <a:r>
              <a:rPr lang="en-US" altLang="zh-CN" smtClean="0">
                <a:ea typeface="宋体" panose="02010600030101010101" pitchFamily="2" charset="-122"/>
              </a:rPr>
              <a:t> </a:t>
            </a:r>
            <a:r>
              <a:rPr lang="en-US" altLang="zh-CN" smtClean="0">
                <a:ea typeface="宋体" panose="02010600030101010101" pitchFamily="2" charset="-122"/>
                <a:sym typeface="Math B" pitchFamily="2" charset="2"/>
              </a:rPr>
              <a:t>和</a:t>
            </a:r>
            <a:r>
              <a:rPr lang="en-US" altLang="zh-CN" i="1" smtClean="0">
                <a:ea typeface="宋体" panose="02010600030101010101" pitchFamily="2" charset="-122"/>
              </a:rPr>
              <a:t>C</a:t>
            </a:r>
            <a:r>
              <a:rPr lang="en-US" altLang="zh-CN" smtClean="0">
                <a:ea typeface="宋体" panose="02010600030101010101" pitchFamily="2" charset="-122"/>
              </a:rPr>
              <a:t>}) = 50%</a:t>
            </a:r>
          </a:p>
          <a:p>
            <a:pPr lvl="1" eaLnBrk="1" hangingPunct="1">
              <a:buFont typeface="Wingdings" panose="05000000000000000000" pitchFamily="2" charset="2"/>
              <a:buNone/>
            </a:pPr>
            <a:r>
              <a:rPr lang="en-US" altLang="zh-CN" smtClean="0">
                <a:ea typeface="宋体" panose="02010600030101010101" pitchFamily="2" charset="-122"/>
              </a:rPr>
              <a:t>信心 = 支持 ({</a:t>
            </a:r>
            <a:r>
              <a:rPr lang="en-US" altLang="zh-CN" i="1" smtClean="0">
                <a:ea typeface="宋体" panose="02010600030101010101" pitchFamily="2" charset="-122"/>
              </a:rPr>
              <a:t>a 个</a:t>
            </a:r>
            <a:r>
              <a:rPr lang="en-US" altLang="zh-CN" smtClean="0">
                <a:ea typeface="宋体" panose="02010600030101010101" pitchFamily="2" charset="-122"/>
              </a:rPr>
              <a:t> </a:t>
            </a:r>
            <a:r>
              <a:rPr lang="en-US" altLang="zh-CN" smtClean="0">
                <a:ea typeface="宋体" panose="02010600030101010101" pitchFamily="2" charset="-122"/>
                <a:sym typeface="Math B" pitchFamily="2" charset="2"/>
              </a:rPr>
              <a:t>和</a:t>
            </a:r>
            <a:r>
              <a:rPr lang="en-US" altLang="zh-CN" i="1" smtClean="0">
                <a:ea typeface="宋体" panose="02010600030101010101" pitchFamily="2" charset="-122"/>
              </a:rPr>
              <a:t>C</a:t>
            </a:r>
            <a:r>
              <a:rPr lang="en-US" altLang="zh-CN" smtClean="0">
                <a:ea typeface="宋体" panose="02010600030101010101" pitchFamily="2" charset="-122"/>
              </a:rPr>
              <a:t>})/支持 ({</a:t>
            </a:r>
            <a:r>
              <a:rPr lang="en-US" altLang="zh-CN" i="1" smtClean="0">
                <a:ea typeface="宋体" panose="02010600030101010101" pitchFamily="2" charset="-122"/>
              </a:rPr>
              <a:t>a 个</a:t>
            </a:r>
            <a:r>
              <a:rPr lang="en-US" altLang="zh-CN" smtClean="0">
                <a:ea typeface="宋体" panose="02010600030101010101" pitchFamily="2" charset="-122"/>
              </a:rPr>
              <a:t>}) = 66.6%</a:t>
            </a:r>
          </a:p>
          <a:p>
            <a:pPr eaLnBrk="1" hangingPunct="1">
              <a:buFontTx/>
              <a:buNone/>
            </a:pPr>
            <a:r>
              <a:rPr lang="en-US" altLang="zh-CN" smtClean="0">
                <a:ea typeface="宋体" panose="02010600030101010101" pitchFamily="2" charset="-122"/>
              </a:rPr>
              <a:t>中。</a:t>
            </a:r>
            <a:r>
              <a:rPr lang="en-US" altLang="zh-CN" smtClean="0">
                <a:solidFill>
                  <a:schemeClr val="hlink"/>
                </a:solidFill>
                <a:ea typeface="宋体" panose="02010600030101010101" pitchFamily="2" charset="-122"/>
              </a:rPr>
              <a:t>先验</a:t>
            </a:r>
            <a:r>
              <a:rPr lang="en-US" altLang="zh-CN" smtClean="0">
                <a:ea typeface="宋体" panose="02010600030101010101" pitchFamily="2" charset="-122"/>
              </a:rPr>
              <a:t>原则：</a:t>
            </a:r>
          </a:p>
          <a:p>
            <a:pPr lvl="1" eaLnBrk="1" hangingPunct="1">
              <a:buFont typeface="Wingdings" panose="05000000000000000000" pitchFamily="2" charset="2"/>
              <a:buNone/>
            </a:pPr>
            <a:r>
              <a:rPr lang="en-US" altLang="zh-CN" u="sng" smtClean="0">
                <a:solidFill>
                  <a:schemeClr val="hlink"/>
                </a:solidFill>
                <a:ea typeface="宋体" panose="02010600030101010101" pitchFamily="2" charset="-122"/>
              </a:rPr>
              <a:t>频繁项集的任何子集都必须频繁</a:t>
            </a:r>
          </a:p>
        </p:txBody>
      </p:sp>
      <p:graphicFrame>
        <p:nvGraphicFramePr>
          <p:cNvPr id="12292" name="Object 4"/>
          <p:cNvGraphicFramePr>
            <a:graphicFrameLocks noChangeAspect="1"/>
          </p:cNvGraphicFramePr>
          <p:nvPr/>
        </p:nvGraphicFramePr>
        <p:xfrm>
          <a:off x="193675" y="1682750"/>
          <a:ext cx="4002088" cy="1943100"/>
        </p:xfrm>
        <a:graphic>
          <a:graphicData uri="http://schemas.openxmlformats.org/presentationml/2006/ole">
            <mc:AlternateContent xmlns:mc="http://schemas.openxmlformats.org/markup-compatibility/2006">
              <mc:Choice xmlns:v="urn:schemas-microsoft-com:vml" Requires="v">
                <p:oleObj spid="_x0000_s12296" name="Worksheet" r:id="rId3" imgW="3955265" imgH="1928323" progId="Excel.Sheet.8">
                  <p:embed/>
                </p:oleObj>
              </mc:Choice>
              <mc:Fallback>
                <p:oleObj name="Worksheet" r:id="rId3" imgW="3955265" imgH="1928323"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682750"/>
                        <a:ext cx="4002088"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5105400" y="2743200"/>
          <a:ext cx="3676650" cy="1776413"/>
        </p:xfrm>
        <a:graphic>
          <a:graphicData uri="http://schemas.openxmlformats.org/presentationml/2006/ole">
            <mc:AlternateContent xmlns:mc="http://schemas.openxmlformats.org/markup-compatibility/2006">
              <mc:Choice xmlns:v="urn:schemas-microsoft-com:vml" Requires="v">
                <p:oleObj spid="_x0000_s12297" name="Worksheet" r:id="rId5" imgW="3248431" imgH="1743437" progId="Excel.Sheet.8">
                  <p:embed/>
                </p:oleObj>
              </mc:Choice>
              <mc:Fallback>
                <p:oleObj name="Worksheet" r:id="rId5" imgW="3248431" imgH="1743437"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676650"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p:cNvSpPr txBox="1">
            <a:spLocks noChangeArrowheads="1"/>
          </p:cNvSpPr>
          <p:nvPr/>
        </p:nvSpPr>
        <p:spPr bwMode="auto">
          <a:xfrm>
            <a:off x="4895850" y="1782763"/>
            <a:ext cx="2814638" cy="822325"/>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7"/>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a:latin typeface="Times New Roman" panose="02020603050405020304" pitchFamily="18" charset="0"/>
                <a:ea typeface="宋体" panose="02010600030101010101" pitchFamily="2" charset="-122"/>
              </a:rPr>
              <a:t>最小支持50%</a:t>
            </a:r>
          </a:p>
          <a:p>
            <a:pPr>
              <a:spcBef>
                <a:spcPct val="0"/>
              </a:spcBef>
              <a:buFontTx/>
              <a:buNone/>
            </a:pPr>
            <a:r>
              <a:rPr lang="en-US" altLang="zh-CN">
                <a:latin typeface="Times New Roman" panose="02020603050405020304" pitchFamily="18" charset="0"/>
                <a:ea typeface="宋体" panose="02010600030101010101" pitchFamily="2" charset="-122"/>
              </a:rPr>
              <a:t>最小信心50%</a:t>
            </a:r>
          </a:p>
        </p:txBody>
      </p:sp>
      <p:cxnSp>
        <p:nvCxnSpPr>
          <p:cNvPr id="12295" name="AutoShape 7"/>
          <p:cNvCxnSpPr>
            <a:cxnSpLocks noChangeShapeType="1"/>
          </p:cNvCxnSpPr>
          <p:nvPr/>
        </p:nvCxnSpPr>
        <p:spPr bwMode="auto">
          <a:xfrm>
            <a:off x="4195763" y="2654300"/>
            <a:ext cx="909637" cy="977900"/>
          </a:xfrm>
          <a:prstGeom prst="bentConnector3">
            <a:avLst>
              <a:gd name="adj1" fmla="val 49912"/>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advClick="0">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3525" y="304800"/>
            <a:ext cx="8609013" cy="990600"/>
          </a:xfrm>
          <a:noFill/>
        </p:spPr>
        <p:txBody>
          <a:bodyPr lIns="92075" tIns="46038" rIns="92075" bIns="46038" anchor="ctr"/>
          <a:lstStyle/>
          <a:p>
            <a:pPr eaLnBrk="1" hangingPunct="1"/>
            <a:r>
              <a:rPr lang="en-US" altLang="zh-CN" sz="2800" smtClean="0">
                <a:ea typeface="宋体" panose="02010600030101010101" pitchFamily="2" charset="-122"/>
              </a:rPr>
              <a:t>挖掘频繁的项集: 关键步骤</a:t>
            </a:r>
          </a:p>
        </p:txBody>
      </p:sp>
      <p:sp>
        <p:nvSpPr>
          <p:cNvPr id="13315" name="Rectangle 3"/>
          <p:cNvSpPr>
            <a:spLocks noGrp="1" noChangeArrowheads="1"/>
          </p:cNvSpPr>
          <p:nvPr>
            <p:ph type="body" idx="1"/>
          </p:nvPr>
        </p:nvSpPr>
        <p:spPr>
          <a:xfrm>
            <a:off x="657225" y="1411288"/>
            <a:ext cx="7924800" cy="4648200"/>
          </a:xfrm>
          <a:noFill/>
        </p:spPr>
        <p:txBody>
          <a:bodyPr lIns="92075" tIns="46038" rIns="92075" bIns="46038"/>
          <a:lstStyle/>
          <a:p>
            <a:pPr eaLnBrk="1" hangingPunct="1">
              <a:lnSpc>
                <a:spcPct val="140000"/>
              </a:lnSpc>
            </a:pPr>
            <a:r>
              <a:rPr lang="en-US" altLang="zh-CN" smtClean="0">
                <a:ea typeface="宋体" panose="02010600030101010101" pitchFamily="2" charset="-122"/>
              </a:rPr>
              <a:t>查找</a:t>
            </a:r>
            <a:r>
              <a:rPr lang="en-US" altLang="zh-CN" i="1" smtClean="0">
                <a:solidFill>
                  <a:schemeClr val="hlink"/>
                </a:solidFill>
                <a:ea typeface="宋体" panose="02010600030101010101" pitchFamily="2" charset="-122"/>
              </a:rPr>
              <a:t>频繁的项集</a:t>
            </a:r>
            <a:r>
              <a:rPr lang="en-US" altLang="zh-CN" smtClean="0">
                <a:ea typeface="宋体" panose="02010600030101010101" pitchFamily="2" charset="-122"/>
              </a:rPr>
              <a:t>: 支持最少的项目集</a:t>
            </a:r>
          </a:p>
          <a:p>
            <a:pPr lvl="1" eaLnBrk="1" hangingPunct="1">
              <a:lnSpc>
                <a:spcPct val="140000"/>
              </a:lnSpc>
            </a:pPr>
            <a:r>
              <a:rPr lang="en-US" altLang="zh-CN" smtClean="0">
                <a:solidFill>
                  <a:schemeClr val="hlink"/>
                </a:solidFill>
                <a:ea typeface="宋体" panose="02010600030101010101" pitchFamily="2" charset="-122"/>
              </a:rPr>
              <a:t>频繁项集的子集也必须是频繁项集</a:t>
            </a:r>
          </a:p>
          <a:p>
            <a:pPr lvl="2" eaLnBrk="1" hangingPunct="1">
              <a:lnSpc>
                <a:spcPct val="140000"/>
              </a:lnSpc>
            </a:pPr>
            <a:r>
              <a:rPr lang="en-US" altLang="zh-CN" smtClean="0">
                <a:ea typeface="宋体" panose="02010600030101010101" pitchFamily="2" charset="-122"/>
              </a:rPr>
              <a:t>即, 如果 {</a:t>
            </a:r>
            <a:r>
              <a:rPr lang="en-US" altLang="zh-CN" i="1" smtClean="0">
                <a:ea typeface="宋体" panose="02010600030101010101" pitchFamily="2" charset="-122"/>
              </a:rPr>
              <a:t>Ab</a:t>
            </a:r>
            <a:r>
              <a:rPr lang="en-US" altLang="zh-CN" smtClean="0">
                <a:ea typeface="宋体" panose="02010600030101010101" pitchFamily="2" charset="-122"/>
              </a:rPr>
              <a:t>} 是</a:t>
            </a:r>
            <a:r>
              <a:rPr lang="en-US" altLang="zh-CN" i="1" smtClean="0">
                <a:ea typeface="宋体" panose="02010600030101010101" pitchFamily="2" charset="-122"/>
              </a:rPr>
              <a:t> </a:t>
            </a:r>
            <a:r>
              <a:rPr lang="en-US" altLang="zh-CN" smtClean="0">
                <a:ea typeface="宋体" panose="02010600030101010101" pitchFamily="2" charset="-122"/>
              </a:rPr>
              <a:t>一个频繁的项集, 两个 {</a:t>
            </a:r>
            <a:r>
              <a:rPr lang="en-US" altLang="zh-CN" i="1" smtClean="0">
                <a:ea typeface="宋体" panose="02010600030101010101" pitchFamily="2" charset="-122"/>
              </a:rPr>
              <a:t>a 个</a:t>
            </a:r>
            <a:r>
              <a:rPr lang="en-US" altLang="zh-CN" smtClean="0">
                <a:ea typeface="宋体" panose="02010600030101010101" pitchFamily="2" charset="-122"/>
              </a:rPr>
              <a:t>} 和 {</a:t>
            </a:r>
            <a:r>
              <a:rPr lang="en-US" altLang="zh-CN" i="1" smtClean="0">
                <a:ea typeface="宋体" panose="02010600030101010101" pitchFamily="2" charset="-122"/>
              </a:rPr>
              <a:t>B</a:t>
            </a:r>
            <a:r>
              <a:rPr lang="en-US" altLang="zh-CN" smtClean="0">
                <a:ea typeface="宋体" panose="02010600030101010101" pitchFamily="2" charset="-122"/>
              </a:rPr>
              <a:t>} 应该是一个频繁的项目集</a:t>
            </a:r>
          </a:p>
          <a:p>
            <a:pPr lvl="1" eaLnBrk="1" hangingPunct="1">
              <a:lnSpc>
                <a:spcPct val="140000"/>
              </a:lnSpc>
            </a:pPr>
            <a:r>
              <a:rPr lang="en-US" altLang="zh-CN" smtClean="0">
                <a:ea typeface="宋体" panose="02010600030101010101" pitchFamily="2" charset="-122"/>
              </a:rPr>
              <a:t>在迭代中, 以1到1的基数查找频繁的项集</a:t>
            </a:r>
            <a:r>
              <a:rPr lang="en-US" altLang="zh-CN" i="1" smtClean="0">
                <a:ea typeface="宋体" panose="02010600030101010101" pitchFamily="2" charset="-122"/>
              </a:rPr>
              <a:t>k (k-</a:t>
            </a:r>
            <a:r>
              <a:rPr lang="en-US" altLang="zh-CN" smtClean="0">
                <a:ea typeface="宋体" panose="02010600030101010101" pitchFamily="2" charset="-122"/>
              </a:rPr>
              <a:t>itemset</a:t>
            </a:r>
            <a:r>
              <a:rPr lang="en-US" altLang="zh-CN" i="1" smtClean="0">
                <a:ea typeface="宋体" panose="02010600030101010101" pitchFamily="2" charset="-122"/>
              </a:rPr>
              <a:t>)</a:t>
            </a:r>
          </a:p>
          <a:p>
            <a:pPr eaLnBrk="1" hangingPunct="1">
              <a:lnSpc>
                <a:spcPct val="140000"/>
              </a:lnSpc>
            </a:pPr>
            <a:r>
              <a:rPr lang="en-US" altLang="zh-CN" smtClean="0">
                <a:ea typeface="宋体" panose="02010600030101010101" pitchFamily="2" charset="-122"/>
              </a:rPr>
              <a:t>使用频繁的项集生成关联规则。</a:t>
            </a:r>
          </a:p>
        </p:txBody>
      </p:sp>
    </p:spTree>
  </p:cSld>
  <p:clrMapOvr>
    <a:masterClrMapping/>
  </p:clrMapOvr>
  <p:transition advClick="0">
    <p:zoom/>
  </p:transition>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2113</TotalTime>
  <Words>4623</Words>
  <Application>Microsoft Office PowerPoint</Application>
  <PresentationFormat>全屏显示(4:3)</PresentationFormat>
  <Paragraphs>614</Paragraphs>
  <Slides>58</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58</vt:i4>
      </vt:variant>
    </vt:vector>
  </HeadingPairs>
  <TitlesOfParts>
    <vt:vector size="79" baseType="lpstr">
      <vt:lpstr>Times New Roman</vt:lpstr>
      <vt:lpstr>Arial</vt:lpstr>
      <vt:lpstr>Arial Black</vt:lpstr>
      <vt:lpstr>Arial Narrow</vt:lpstr>
      <vt:lpstr>Wingdings</vt:lpstr>
      <vt:lpstr>宋体</vt:lpstr>
      <vt:lpstr>华文行楷</vt:lpstr>
      <vt:lpstr>Tahoma</vt:lpstr>
      <vt:lpstr>Symbol</vt:lpstr>
      <vt:lpstr>Math B</vt:lpstr>
      <vt:lpstr>Wingdings 3</vt:lpstr>
      <vt:lpstr>Monotype Sorts</vt:lpstr>
      <vt:lpstr>Expedition</vt:lpstr>
      <vt:lpstr>位图图像</vt:lpstr>
      <vt:lpstr>Microsoft Excel Worksheet</vt:lpstr>
      <vt:lpstr>Microsoft Excel 工作表</vt:lpstr>
      <vt:lpstr>MathType 5.0 Equation</vt:lpstr>
      <vt:lpstr>Microsoft Excel Chart</vt:lpstr>
      <vt:lpstr>Microsoft Word Document</vt:lpstr>
      <vt:lpstr>Adobe Photoshop Image</vt:lpstr>
      <vt:lpstr>Microsoft Equation 3.0</vt:lpstr>
      <vt:lpstr>Mining Association Rules in Large Databases</vt:lpstr>
      <vt:lpstr>Mining Association Rules in Large Databases</vt:lpstr>
      <vt:lpstr>What Is Association Mining?</vt:lpstr>
      <vt:lpstr>Association Rule: Basic Concepts</vt:lpstr>
      <vt:lpstr>Rule Measures: Support and Confidence</vt:lpstr>
      <vt:lpstr>Association Rule Mining: A Road Map</vt:lpstr>
      <vt:lpstr>Mining Association Rules in Large Databases</vt:lpstr>
      <vt:lpstr>Mining Association Rules—An Example</vt:lpstr>
      <vt:lpstr>Mining Frequent Itemsets: the Key Step</vt:lpstr>
      <vt:lpstr>The Apriori Algorithm</vt:lpstr>
      <vt:lpstr>The Apriori Algorithm — Example</vt:lpstr>
      <vt:lpstr>How to Generate Candidates?</vt:lpstr>
      <vt:lpstr>Example of Generating Candidates</vt:lpstr>
      <vt:lpstr>Methods to Improve Apriori’s Efficiency</vt:lpstr>
      <vt:lpstr>PowerPoint 演示文稿</vt:lpstr>
      <vt:lpstr>PowerPoint 演示文稿</vt:lpstr>
      <vt:lpstr>Is Apriori Fast Enough? — Performance Bottlenecks</vt:lpstr>
      <vt:lpstr>Mining Frequent Patterns Without Candidate Generation</vt:lpstr>
      <vt:lpstr>Construct FP-tree from a Transaction DB</vt:lpstr>
      <vt:lpstr>Benefits of the FP-tree Structure</vt:lpstr>
      <vt:lpstr>Mining Frequent Patterns Using FP-tree</vt:lpstr>
      <vt:lpstr>Step 1: From FP-tree to Conditional Pattern Base</vt:lpstr>
      <vt:lpstr>Step 2: Construct Conditional FP-tree </vt:lpstr>
      <vt:lpstr>Mining Frequent Patterns by Creating Conditional Pattern-Bases</vt:lpstr>
      <vt:lpstr>Step 3: Recursively mine the conditional FP-tree</vt:lpstr>
      <vt:lpstr>Single FP-tree Path Generation</vt:lpstr>
      <vt:lpstr>Principles of Frequent Pattern Growth</vt:lpstr>
      <vt:lpstr>Why Is Frequent Pattern Growth Fast?</vt:lpstr>
      <vt:lpstr>FP-growth vs. Apriori: Scalability With the Support Threshold</vt:lpstr>
      <vt:lpstr>FP-growth vs. Tree-Projection: Scalability with Support Threshold</vt:lpstr>
      <vt:lpstr>Mining Association Rules in Large Databases</vt:lpstr>
      <vt:lpstr>Multiple-Level Association Rules</vt:lpstr>
      <vt:lpstr>Mining Multi-Level Associations</vt:lpstr>
      <vt:lpstr>Multi-level Association: Uniform Support vs. Reduced Support</vt:lpstr>
      <vt:lpstr>Uniform Support</vt:lpstr>
      <vt:lpstr>Reduced Support</vt:lpstr>
      <vt:lpstr>Reduced Support: Searching Strategy(I)</vt:lpstr>
      <vt:lpstr>Reduced Support: Searching Strategy(II)</vt:lpstr>
      <vt:lpstr>Reduced Support: Searching Strategy(III)</vt:lpstr>
      <vt:lpstr>Multi-level Association: Redundancy Filtering</vt:lpstr>
      <vt:lpstr>Mining Association Rules in Large Databases</vt:lpstr>
      <vt:lpstr>Multi-Dimensional Association: Concepts</vt:lpstr>
      <vt:lpstr>Techniques for Mining MD Associations</vt:lpstr>
      <vt:lpstr>Static Discretization of Quantitative Attributes</vt:lpstr>
      <vt:lpstr>Quantitative Association Rules</vt:lpstr>
      <vt:lpstr>Mining Association Rules in Large Databases</vt:lpstr>
      <vt:lpstr>Interestingness Measurements</vt:lpstr>
      <vt:lpstr>Criticism to Support and Confidence</vt:lpstr>
      <vt:lpstr>Criticism to Support and Confidence (Cont.)</vt:lpstr>
      <vt:lpstr>Other Interestingness Measures: Interest</vt:lpstr>
      <vt:lpstr>Mining Association Rules in Large Databases</vt:lpstr>
      <vt:lpstr>Summary</vt:lpstr>
      <vt:lpstr>References</vt:lpstr>
      <vt:lpstr>References (2)</vt:lpstr>
      <vt:lpstr>References (3)</vt:lpstr>
      <vt:lpstr>References (4)</vt:lpstr>
      <vt:lpstr>References (5)</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Zhao Zhihong</dc:creator>
  <cp:lastModifiedBy>M RF</cp:lastModifiedBy>
  <cp:revision>116</cp:revision>
  <dcterms:created xsi:type="dcterms:W3CDTF">2001-06-03T17:10:28Z</dcterms:created>
  <dcterms:modified xsi:type="dcterms:W3CDTF">2018-11-26T14:22:05Z</dcterms:modified>
</cp:coreProperties>
</file>