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4"/>
  </p:notesMasterIdLst>
  <p:sldIdLst>
    <p:sldId id="256" r:id="rId2"/>
    <p:sldId id="439" r:id="rId3"/>
    <p:sldId id="440" r:id="rId4"/>
    <p:sldId id="441" r:id="rId5"/>
    <p:sldId id="442" r:id="rId6"/>
    <p:sldId id="443" r:id="rId7"/>
    <p:sldId id="444" r:id="rId8"/>
    <p:sldId id="445" r:id="rId9"/>
    <p:sldId id="446" r:id="rId10"/>
    <p:sldId id="447" r:id="rId11"/>
    <p:sldId id="448" r:id="rId12"/>
    <p:sldId id="449" r:id="rId13"/>
    <p:sldId id="450" r:id="rId14"/>
    <p:sldId id="451" r:id="rId15"/>
    <p:sldId id="514" r:id="rId16"/>
    <p:sldId id="452" r:id="rId17"/>
    <p:sldId id="453" r:id="rId18"/>
    <p:sldId id="454" r:id="rId19"/>
    <p:sldId id="455" r:id="rId20"/>
    <p:sldId id="456" r:id="rId21"/>
    <p:sldId id="457" r:id="rId22"/>
    <p:sldId id="459" r:id="rId23"/>
    <p:sldId id="460" r:id="rId24"/>
    <p:sldId id="461" r:id="rId25"/>
    <p:sldId id="462" r:id="rId26"/>
    <p:sldId id="465" r:id="rId27"/>
    <p:sldId id="515" r:id="rId28"/>
    <p:sldId id="466" r:id="rId29"/>
    <p:sldId id="467" r:id="rId30"/>
    <p:sldId id="468" r:id="rId31"/>
    <p:sldId id="523" r:id="rId32"/>
    <p:sldId id="469" r:id="rId33"/>
    <p:sldId id="470" r:id="rId34"/>
    <p:sldId id="471" r:id="rId35"/>
    <p:sldId id="472" r:id="rId36"/>
    <p:sldId id="473" r:id="rId37"/>
    <p:sldId id="519" r:id="rId38"/>
    <p:sldId id="520" r:id="rId39"/>
    <p:sldId id="521" r:id="rId40"/>
    <p:sldId id="522" r:id="rId41"/>
    <p:sldId id="474" r:id="rId42"/>
    <p:sldId id="475" r:id="rId43"/>
    <p:sldId id="476" r:id="rId44"/>
    <p:sldId id="477" r:id="rId45"/>
    <p:sldId id="478" r:id="rId46"/>
    <p:sldId id="479" r:id="rId47"/>
    <p:sldId id="480" r:id="rId48"/>
    <p:sldId id="516" r:id="rId49"/>
    <p:sldId id="517" r:id="rId50"/>
    <p:sldId id="524" r:id="rId51"/>
    <p:sldId id="525" r:id="rId52"/>
    <p:sldId id="526" r:id="rId53"/>
    <p:sldId id="483" r:id="rId54"/>
    <p:sldId id="484" r:id="rId55"/>
    <p:sldId id="485" r:id="rId56"/>
    <p:sldId id="486" r:id="rId57"/>
    <p:sldId id="487" r:id="rId58"/>
    <p:sldId id="488" r:id="rId59"/>
    <p:sldId id="489" r:id="rId60"/>
    <p:sldId id="490" r:id="rId61"/>
    <p:sldId id="491" r:id="rId62"/>
    <p:sldId id="492" r:id="rId63"/>
    <p:sldId id="493" r:id="rId64"/>
    <p:sldId id="494" r:id="rId65"/>
    <p:sldId id="495" r:id="rId66"/>
    <p:sldId id="496" r:id="rId67"/>
    <p:sldId id="497" r:id="rId68"/>
    <p:sldId id="498" r:id="rId69"/>
    <p:sldId id="499" r:id="rId70"/>
    <p:sldId id="500" r:id="rId71"/>
    <p:sldId id="501" r:id="rId72"/>
    <p:sldId id="504" r:id="rId73"/>
    <p:sldId id="505" r:id="rId74"/>
    <p:sldId id="506" r:id="rId75"/>
    <p:sldId id="507" r:id="rId76"/>
    <p:sldId id="508" r:id="rId77"/>
    <p:sldId id="509" r:id="rId78"/>
    <p:sldId id="510" r:id="rId79"/>
    <p:sldId id="511" r:id="rId80"/>
    <p:sldId id="512" r:id="rId81"/>
    <p:sldId id="513" r:id="rId82"/>
    <p:sldId id="289" r:id="rId8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rgbClr val="000066"/>
        </a:solidFill>
        <a:latin typeface="Arial Black" panose="020B0A040201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000066"/>
        </a:solidFill>
        <a:latin typeface="Arial Black" panose="020B0A040201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000066"/>
        </a:solidFill>
        <a:latin typeface="Arial Black" panose="020B0A040201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000066"/>
        </a:solidFill>
        <a:latin typeface="Arial Black" panose="020B0A040201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000066"/>
        </a:solidFill>
        <a:latin typeface="Arial Black" panose="020B0A040201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rgbClr val="000066"/>
        </a:solidFill>
        <a:latin typeface="Arial Black" panose="020B0A040201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rgbClr val="000066"/>
        </a:solidFill>
        <a:latin typeface="Arial Black" panose="020B0A040201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rgbClr val="000066"/>
        </a:solidFill>
        <a:latin typeface="Arial Black" panose="020B0A040201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rgbClr val="000066"/>
        </a:solidFill>
        <a:latin typeface="Arial Black" panose="020B0A040201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336600"/>
    <a:srgbClr val="CCECFF"/>
    <a:srgbClr val="0000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465" autoAdjust="0"/>
    <p:restoredTop sz="90929"/>
  </p:normalViewPr>
  <p:slideViewPr>
    <p:cSldViewPr snapToGrid="0">
      <p:cViewPr varScale="1">
        <p:scale>
          <a:sx n="66" d="100"/>
          <a:sy n="66" d="100"/>
        </p:scale>
        <p:origin x="78" y="10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92"/>
    </p:cViewPr>
  </p:sorterViewPr>
  <p:notesViewPr>
    <p:cSldViewPr snapToGrid="0">
      <p:cViewPr>
        <p:scale>
          <a:sx n="100" d="100"/>
          <a:sy n="100" d="100"/>
        </p:scale>
        <p:origin x="-2386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7" Type="http://schemas.openxmlformats.org/officeDocument/2006/relationships/image" Target="../media/image44.wmf"/><Relationship Id="rId2" Type="http://schemas.openxmlformats.org/officeDocument/2006/relationships/image" Target="../media/image38.wmf"/><Relationship Id="rId1" Type="http://schemas.openxmlformats.org/officeDocument/2006/relationships/image" Target="../media/image39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image" Target="../media/image46.wmf"/><Relationship Id="rId7" Type="http://schemas.openxmlformats.org/officeDocument/2006/relationships/image" Target="../media/image48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38.wmf"/><Relationship Id="rId5" Type="http://schemas.openxmlformats.org/officeDocument/2006/relationships/image" Target="../media/image47.wmf"/><Relationship Id="rId4" Type="http://schemas.openxmlformats.org/officeDocument/2006/relationships/image" Target="../media/image39.wmf"/><Relationship Id="rId9" Type="http://schemas.openxmlformats.org/officeDocument/2006/relationships/image" Target="../media/image50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image" Target="../media/image61.wmf"/><Relationship Id="rId18" Type="http://schemas.openxmlformats.org/officeDocument/2006/relationships/image" Target="../media/image37.wmf"/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12" Type="http://schemas.openxmlformats.org/officeDocument/2006/relationships/image" Target="../media/image40.wmf"/><Relationship Id="rId17" Type="http://schemas.openxmlformats.org/officeDocument/2006/relationships/image" Target="../media/image63.wmf"/><Relationship Id="rId2" Type="http://schemas.openxmlformats.org/officeDocument/2006/relationships/image" Target="../media/image51.wmf"/><Relationship Id="rId16" Type="http://schemas.openxmlformats.org/officeDocument/2006/relationships/image" Target="../media/image42.wmf"/><Relationship Id="rId1" Type="http://schemas.openxmlformats.org/officeDocument/2006/relationships/image" Target="../media/image44.wmf"/><Relationship Id="rId6" Type="http://schemas.openxmlformats.org/officeDocument/2006/relationships/image" Target="../media/image55.wmf"/><Relationship Id="rId11" Type="http://schemas.openxmlformats.org/officeDocument/2006/relationships/image" Target="../media/image60.wmf"/><Relationship Id="rId5" Type="http://schemas.openxmlformats.org/officeDocument/2006/relationships/image" Target="../media/image54.wmf"/><Relationship Id="rId15" Type="http://schemas.openxmlformats.org/officeDocument/2006/relationships/image" Target="../media/image62.wmf"/><Relationship Id="rId10" Type="http://schemas.openxmlformats.org/officeDocument/2006/relationships/image" Target="../media/image59.wmf"/><Relationship Id="rId19" Type="http://schemas.openxmlformats.org/officeDocument/2006/relationships/image" Target="../media/image64.wmf"/><Relationship Id="rId4" Type="http://schemas.openxmlformats.org/officeDocument/2006/relationships/image" Target="../media/image53.wmf"/><Relationship Id="rId9" Type="http://schemas.openxmlformats.org/officeDocument/2006/relationships/image" Target="../media/image58.wmf"/><Relationship Id="rId14" Type="http://schemas.openxmlformats.org/officeDocument/2006/relationships/image" Target="../media/image41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png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image" Target="../media/image67.png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png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png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image" Target="../media/image7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emf"/><Relationship Id="rId4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2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2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A53AA7A-7839-4E79-A4FF-726FF42C08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0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22.bin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8EE8B433-B658-44FE-AE36-DA6B9DD749FD}" type="slidenum">
              <a:rPr lang="zh-CN" altLang="en-US" smtClean="0"/>
              <a:pPr>
                <a:spcBef>
                  <a:spcPct val="20000"/>
                </a:spcBef>
              </a:pPr>
              <a:t>1</a:t>
            </a:fld>
            <a:endParaRPr lang="en-US" altLang="zh-CN" smtClean="0"/>
          </a:p>
        </p:txBody>
      </p:sp>
      <p:sp>
        <p:nvSpPr>
          <p:cNvPr id="51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553DD3D3-F883-49DB-87A3-40D8540180DD}" type="slidenum">
              <a:rPr lang="zh-CN" altLang="en-US" smtClean="0"/>
              <a:pPr>
                <a:spcBef>
                  <a:spcPct val="20000"/>
                </a:spcBef>
              </a:pPr>
              <a:t>10</a:t>
            </a:fld>
            <a:endParaRPr lang="en-US" altLang="zh-CN" smtClean="0"/>
          </a:p>
        </p:txBody>
      </p:sp>
      <p:sp>
        <p:nvSpPr>
          <p:cNvPr id="2355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2525" y="690563"/>
            <a:ext cx="4557713" cy="3417887"/>
          </a:xfrm>
          <a:ln w="12700" cap="flat">
            <a:solidFill>
              <a:schemeClr val="tx1"/>
            </a:solidFill>
          </a:ln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716" tIns="42857" rIns="85716" bIns="42857"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3C71BB6D-B6D3-447E-A2AD-F6E2E58489E4}" type="slidenum">
              <a:rPr lang="zh-CN" altLang="en-US" smtClean="0"/>
              <a:pPr>
                <a:spcBef>
                  <a:spcPct val="20000"/>
                </a:spcBef>
              </a:pPr>
              <a:t>11</a:t>
            </a:fld>
            <a:endParaRPr lang="en-US" altLang="zh-CN" smtClean="0"/>
          </a:p>
        </p:txBody>
      </p:sp>
      <p:sp>
        <p:nvSpPr>
          <p:cNvPr id="256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67DC950F-814B-4665-A9FB-4F904DF63D7B}" type="slidenum">
              <a:rPr lang="zh-CN" altLang="en-US" smtClean="0"/>
              <a:pPr>
                <a:spcBef>
                  <a:spcPct val="20000"/>
                </a:spcBef>
              </a:pPr>
              <a:t>12</a:t>
            </a:fld>
            <a:endParaRPr lang="en-US" altLang="zh-CN" smtClean="0"/>
          </a:p>
        </p:txBody>
      </p:sp>
      <p:sp>
        <p:nvSpPr>
          <p:cNvPr id="276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4766554E-50C1-4DE1-BADE-84E0567FD72E}" type="slidenum">
              <a:rPr lang="zh-CN" altLang="en-US" smtClean="0"/>
              <a:pPr>
                <a:spcBef>
                  <a:spcPct val="20000"/>
                </a:spcBef>
              </a:pPr>
              <a:t>13</a:t>
            </a:fld>
            <a:endParaRPr lang="en-US" altLang="zh-CN" smtClean="0"/>
          </a:p>
        </p:txBody>
      </p:sp>
      <p:sp>
        <p:nvSpPr>
          <p:cNvPr id="296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DDDE0C30-8CC0-4A9A-9650-69FD49E3234C}" type="slidenum">
              <a:rPr lang="zh-CN" altLang="en-US" smtClean="0"/>
              <a:pPr>
                <a:spcBef>
                  <a:spcPct val="20000"/>
                </a:spcBef>
              </a:pPr>
              <a:t>14</a:t>
            </a:fld>
            <a:endParaRPr lang="en-US" altLang="zh-CN" smtClean="0"/>
          </a:p>
        </p:txBody>
      </p:sp>
      <p:sp>
        <p:nvSpPr>
          <p:cNvPr id="317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5F730B2E-FE13-4F0C-B58C-E965A310B78F}" type="slidenum">
              <a:rPr lang="zh-CN" altLang="en-US" smtClean="0"/>
              <a:pPr>
                <a:spcBef>
                  <a:spcPct val="20000"/>
                </a:spcBef>
              </a:pPr>
              <a:t>15</a:t>
            </a:fld>
            <a:endParaRPr lang="en-US" altLang="zh-CN" smtClean="0"/>
          </a:p>
        </p:txBody>
      </p:sp>
      <p:sp>
        <p:nvSpPr>
          <p:cNvPr id="337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53507721-98F5-44BB-A715-1B7DDD3F62C7}" type="slidenum">
              <a:rPr lang="zh-CN" altLang="en-US" smtClean="0"/>
              <a:pPr>
                <a:spcBef>
                  <a:spcPct val="20000"/>
                </a:spcBef>
              </a:pPr>
              <a:t>16</a:t>
            </a:fld>
            <a:endParaRPr lang="en-US" altLang="zh-CN" smtClean="0"/>
          </a:p>
        </p:txBody>
      </p:sp>
      <p:sp>
        <p:nvSpPr>
          <p:cNvPr id="358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699CC7C0-D082-4D3B-9421-54973E9A6E8D}" type="slidenum">
              <a:rPr lang="zh-CN" altLang="en-US" smtClean="0"/>
              <a:pPr>
                <a:spcBef>
                  <a:spcPct val="20000"/>
                </a:spcBef>
              </a:pPr>
              <a:t>17</a:t>
            </a:fld>
            <a:endParaRPr lang="en-US" altLang="zh-CN" smtClean="0"/>
          </a:p>
        </p:txBody>
      </p:sp>
      <p:sp>
        <p:nvSpPr>
          <p:cNvPr id="378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BFDAD5BD-9242-42E7-83AE-FBFCD88AD127}" type="slidenum">
              <a:rPr lang="zh-CN" altLang="en-US" smtClean="0"/>
              <a:pPr>
                <a:spcBef>
                  <a:spcPct val="20000"/>
                </a:spcBef>
              </a:pPr>
              <a:t>18</a:t>
            </a:fld>
            <a:endParaRPr lang="en-US" altLang="zh-CN" smtClean="0"/>
          </a:p>
        </p:txBody>
      </p:sp>
      <p:sp>
        <p:nvSpPr>
          <p:cNvPr id="399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48B7FCBE-99AE-422A-A997-D1DA35AE6E88}" type="slidenum">
              <a:rPr lang="zh-CN" altLang="en-US" smtClean="0"/>
              <a:pPr>
                <a:spcBef>
                  <a:spcPct val="20000"/>
                </a:spcBef>
              </a:pPr>
              <a:t>19</a:t>
            </a:fld>
            <a:endParaRPr lang="en-US" altLang="zh-CN" smtClean="0"/>
          </a:p>
        </p:txBody>
      </p:sp>
      <p:sp>
        <p:nvSpPr>
          <p:cNvPr id="419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2AF7BCAF-60D1-4C6D-9F78-E9327D5D2655}" type="slidenum">
              <a:rPr lang="zh-CN" altLang="en-US" smtClean="0"/>
              <a:pPr>
                <a:spcBef>
                  <a:spcPct val="20000"/>
                </a:spcBef>
              </a:pPr>
              <a:t>2</a:t>
            </a:fld>
            <a:endParaRPr lang="en-US" altLang="zh-CN" smtClean="0"/>
          </a:p>
        </p:txBody>
      </p:sp>
      <p:sp>
        <p:nvSpPr>
          <p:cNvPr id="71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845C82DF-BCF1-4EE3-9A89-3DA8929217BA}" type="slidenum">
              <a:rPr lang="zh-CN" altLang="en-US" smtClean="0"/>
              <a:pPr>
                <a:spcBef>
                  <a:spcPct val="20000"/>
                </a:spcBef>
              </a:pPr>
              <a:t>20</a:t>
            </a:fld>
            <a:endParaRPr lang="en-US" altLang="zh-CN" smtClean="0"/>
          </a:p>
        </p:txBody>
      </p:sp>
      <p:sp>
        <p:nvSpPr>
          <p:cNvPr id="440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D3BD953A-AAB6-43FE-9B56-966876BD3179}" type="slidenum">
              <a:rPr lang="zh-CN" altLang="en-US" smtClean="0"/>
              <a:pPr>
                <a:spcBef>
                  <a:spcPct val="20000"/>
                </a:spcBef>
              </a:pPr>
              <a:t>21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2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7C44D7E3-02D9-44CB-BCC9-65580E3A9E4E}" type="slidenum">
              <a:rPr lang="zh-CN" altLang="en-US" smtClean="0"/>
              <a:pPr>
                <a:spcBef>
                  <a:spcPct val="20000"/>
                </a:spcBef>
              </a:pPr>
              <a:t>22</a:t>
            </a:fld>
            <a:endParaRPr lang="en-US" altLang="zh-CN" smtClean="0"/>
          </a:p>
        </p:txBody>
      </p:sp>
      <p:sp>
        <p:nvSpPr>
          <p:cNvPr id="4813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2525" y="690563"/>
            <a:ext cx="4557713" cy="3417887"/>
          </a:xfrm>
          <a:ln w="12700" cap="flat">
            <a:solidFill>
              <a:schemeClr val="tx1"/>
            </a:solidFill>
          </a:ln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716" tIns="42857" rIns="85716" bIns="42857"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09B0D333-2AEE-4408-AA01-8A7671A2F3DA}" type="slidenum">
              <a:rPr lang="zh-CN" altLang="en-US" smtClean="0"/>
              <a:pPr>
                <a:spcBef>
                  <a:spcPct val="20000"/>
                </a:spcBef>
              </a:pPr>
              <a:t>23</a:t>
            </a:fld>
            <a:endParaRPr lang="en-US" altLang="zh-CN" smtClean="0"/>
          </a:p>
        </p:txBody>
      </p:sp>
      <p:sp>
        <p:nvSpPr>
          <p:cNvPr id="501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074BB763-9896-44F6-93BC-8834FC0747BE}" type="slidenum">
              <a:rPr lang="zh-CN" altLang="en-US" smtClean="0"/>
              <a:pPr>
                <a:spcBef>
                  <a:spcPct val="20000"/>
                </a:spcBef>
              </a:pPr>
              <a:t>24</a:t>
            </a:fld>
            <a:endParaRPr lang="en-US" altLang="zh-CN" smtClean="0"/>
          </a:p>
        </p:txBody>
      </p:sp>
      <p:sp>
        <p:nvSpPr>
          <p:cNvPr id="522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AA15D1FE-7BE4-46CC-B7F8-CF64CA3E7555}" type="slidenum">
              <a:rPr lang="zh-CN" altLang="en-US" smtClean="0"/>
              <a:pPr>
                <a:spcBef>
                  <a:spcPct val="20000"/>
                </a:spcBef>
              </a:pPr>
              <a:t>25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6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AA11063A-6E5C-4B41-8810-3E34F989AFF9}" type="slidenum">
              <a:rPr lang="zh-CN" altLang="en-US" smtClean="0"/>
              <a:pPr>
                <a:spcBef>
                  <a:spcPct val="20000"/>
                </a:spcBef>
              </a:pPr>
              <a:t>26</a:t>
            </a:fld>
            <a:endParaRPr lang="en-US" altLang="zh-CN" smtClean="0"/>
          </a:p>
        </p:txBody>
      </p:sp>
      <p:sp>
        <p:nvSpPr>
          <p:cNvPr id="563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8A3FE860-D38E-4878-A51F-3ADFE04FB332}" type="slidenum">
              <a:rPr lang="zh-CN" altLang="en-US" smtClean="0"/>
              <a:pPr>
                <a:spcBef>
                  <a:spcPct val="20000"/>
                </a:spcBef>
              </a:pPr>
              <a:t>27</a:t>
            </a:fld>
            <a:endParaRPr lang="en-US" altLang="zh-CN" smtClean="0"/>
          </a:p>
        </p:txBody>
      </p:sp>
      <p:sp>
        <p:nvSpPr>
          <p:cNvPr id="583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3A8E4EEA-D395-44F1-8501-B09C2125B01A}" type="slidenum">
              <a:rPr lang="zh-CN" altLang="en-US" smtClean="0"/>
              <a:pPr>
                <a:spcBef>
                  <a:spcPct val="20000"/>
                </a:spcBef>
              </a:pPr>
              <a:t>28</a:t>
            </a:fld>
            <a:endParaRPr lang="en-US" altLang="zh-CN" smtClean="0"/>
          </a:p>
        </p:txBody>
      </p:sp>
      <p:sp>
        <p:nvSpPr>
          <p:cNvPr id="604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651AC2B7-6334-4B1B-AB9C-D852AABDF441}" type="slidenum">
              <a:rPr lang="zh-CN" altLang="en-US" smtClean="0"/>
              <a:pPr>
                <a:spcBef>
                  <a:spcPct val="20000"/>
                </a:spcBef>
              </a:pPr>
              <a:t>29</a:t>
            </a:fld>
            <a:endParaRPr lang="en-US" altLang="zh-CN" smtClean="0"/>
          </a:p>
        </p:txBody>
      </p:sp>
      <p:sp>
        <p:nvSpPr>
          <p:cNvPr id="624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82E4CA2E-BD08-46AD-A16E-9A7D7B1ED3E6}" type="slidenum">
              <a:rPr lang="zh-CN" altLang="en-US" smtClean="0"/>
              <a:pPr>
                <a:spcBef>
                  <a:spcPct val="20000"/>
                </a:spcBef>
              </a:pPr>
              <a:t>3</a:t>
            </a:fld>
            <a:endParaRPr lang="en-US" altLang="zh-CN" smtClean="0"/>
          </a:p>
        </p:txBody>
      </p:sp>
      <p:sp>
        <p:nvSpPr>
          <p:cNvPr id="921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2525" y="690563"/>
            <a:ext cx="4557713" cy="3417887"/>
          </a:xfrm>
          <a:ln w="12700" cap="flat">
            <a:solidFill>
              <a:schemeClr val="tx1"/>
            </a:solidFill>
          </a:ln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716" tIns="42857" rIns="85716" bIns="42857"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C8383FFD-6D38-4450-AE67-DFB55F014396}" type="slidenum">
              <a:rPr lang="zh-CN" altLang="en-US" smtClean="0"/>
              <a:pPr>
                <a:spcBef>
                  <a:spcPct val="20000"/>
                </a:spcBef>
              </a:pPr>
              <a:t>30</a:t>
            </a:fld>
            <a:endParaRPr lang="en-US" altLang="zh-CN" smtClean="0"/>
          </a:p>
        </p:txBody>
      </p:sp>
      <p:sp>
        <p:nvSpPr>
          <p:cNvPr id="645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192EAE99-84A5-423F-B4ED-9FDE5B52DBD9}" type="slidenum">
              <a:rPr lang="zh-CN" altLang="en-US" smtClean="0"/>
              <a:pPr>
                <a:spcBef>
                  <a:spcPct val="20000"/>
                </a:spcBef>
              </a:pPr>
              <a:t>31</a:t>
            </a:fld>
            <a:endParaRPr lang="en-US" altLang="zh-CN" smtClean="0"/>
          </a:p>
        </p:txBody>
      </p:sp>
      <p:sp>
        <p:nvSpPr>
          <p:cNvPr id="665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69704613-ED67-4D3B-B423-1C64129B1881}" type="slidenum">
              <a:rPr lang="zh-CN" altLang="en-US" smtClean="0"/>
              <a:pPr>
                <a:spcBef>
                  <a:spcPct val="20000"/>
                </a:spcBef>
              </a:pPr>
              <a:t>32</a:t>
            </a:fld>
            <a:endParaRPr lang="en-US" altLang="zh-CN" smtClean="0"/>
          </a:p>
        </p:txBody>
      </p:sp>
      <p:sp>
        <p:nvSpPr>
          <p:cNvPr id="686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7B248CAD-5244-40F2-B12F-0DDB9626510C}" type="slidenum">
              <a:rPr lang="zh-CN" altLang="en-US" smtClean="0"/>
              <a:pPr>
                <a:spcBef>
                  <a:spcPct val="20000"/>
                </a:spcBef>
              </a:pPr>
              <a:t>33</a:t>
            </a:fld>
            <a:endParaRPr lang="en-US" altLang="zh-CN" smtClean="0"/>
          </a:p>
        </p:txBody>
      </p:sp>
      <p:sp>
        <p:nvSpPr>
          <p:cNvPr id="706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D285308C-72D4-4E1F-ADE7-D80064426B3B}" type="slidenum">
              <a:rPr lang="zh-CN" altLang="en-US" smtClean="0"/>
              <a:pPr>
                <a:spcBef>
                  <a:spcPct val="20000"/>
                </a:spcBef>
              </a:pPr>
              <a:t>34</a:t>
            </a:fld>
            <a:endParaRPr lang="en-US" altLang="zh-CN" smtClean="0"/>
          </a:p>
        </p:txBody>
      </p:sp>
      <p:sp>
        <p:nvSpPr>
          <p:cNvPr id="727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BAB03298-091D-48F0-98D0-084121E86604}" type="slidenum">
              <a:rPr lang="zh-CN" altLang="en-US" smtClean="0"/>
              <a:pPr>
                <a:spcBef>
                  <a:spcPct val="20000"/>
                </a:spcBef>
              </a:pPr>
              <a:t>35</a:t>
            </a:fld>
            <a:endParaRPr lang="en-US" altLang="zh-CN" smtClean="0"/>
          </a:p>
        </p:txBody>
      </p:sp>
      <p:sp>
        <p:nvSpPr>
          <p:cNvPr id="747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E7E0DC3D-0752-4C33-87F1-9FD45D05E185}" type="slidenum">
              <a:rPr lang="zh-CN" altLang="en-US" smtClean="0"/>
              <a:pPr>
                <a:spcBef>
                  <a:spcPct val="20000"/>
                </a:spcBef>
              </a:pPr>
              <a:t>36</a:t>
            </a:fld>
            <a:endParaRPr lang="en-US" altLang="zh-CN" smtClean="0"/>
          </a:p>
        </p:txBody>
      </p:sp>
      <p:sp>
        <p:nvSpPr>
          <p:cNvPr id="768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97F2C38C-6F48-45F7-A717-E403C0B37B7D}" type="slidenum">
              <a:rPr lang="zh-CN" altLang="en-US" smtClean="0"/>
              <a:pPr>
                <a:spcBef>
                  <a:spcPct val="20000"/>
                </a:spcBef>
              </a:pPr>
              <a:t>37</a:t>
            </a:fld>
            <a:endParaRPr lang="en-US" altLang="zh-CN" smtClean="0"/>
          </a:p>
        </p:txBody>
      </p:sp>
      <p:sp>
        <p:nvSpPr>
          <p:cNvPr id="788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14="http://schemas.microsoft.com/office/drawing/2010/main"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F81B8F1A-5070-41DA-BF47-E37842F8359C}" type="slidenum">
              <a:rPr lang="zh-CN" altLang="en-US" smtClean="0"/>
              <a:pPr>
                <a:spcBef>
                  <a:spcPct val="20000"/>
                </a:spcBef>
              </a:pPr>
              <a:t>38</a:t>
            </a:fld>
            <a:endParaRPr lang="en-US" altLang="zh-CN" smtClean="0"/>
          </a:p>
        </p:txBody>
      </p:sp>
      <p:sp>
        <p:nvSpPr>
          <p:cNvPr id="808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638675" y="1619250"/>
          <a:ext cx="914400" cy="796925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556"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 marT="45756" marB="45756"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 marT="45756" marB="4575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369"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 marT="45756" marB="45756"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 marT="45756" marB="4575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椭圆 6"/>
          <p:cNvSpPr/>
          <p:nvPr/>
        </p:nvSpPr>
        <p:spPr>
          <a:xfrm>
            <a:off x="4924425" y="1905000"/>
            <a:ext cx="514350" cy="409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1100" b="1" dirty="0">
                <a:solidFill>
                  <a:srgbClr val="006600"/>
                </a:solidFill>
              </a:rPr>
              <a:t>高清</a:t>
            </a:r>
            <a:endParaRPr lang="zh-CN" altLang="en-US" sz="1100" b="1" dirty="0">
              <a:solidFill>
                <a:srgbClr val="006600"/>
              </a:solidFill>
            </a:endParaRPr>
          </a:p>
        </p:txBody>
      </p:sp>
      <p:sp>
        <p:nvSpPr>
          <p:cNvPr id="80913" name="TextBox 7"/>
          <p:cNvSpPr txBox="1">
            <a:spLocks noChangeArrowheads="1"/>
          </p:cNvSpPr>
          <p:nvPr/>
        </p:nvSpPr>
        <p:spPr bwMode="auto">
          <a:xfrm>
            <a:off x="4549775" y="1371600"/>
            <a:ext cx="6477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zh-CN" sz="1000">
                <a:solidFill>
                  <a:srgbClr val="000066"/>
                </a:solidFill>
                <a:latin typeface="Arial Black" panose="020B0A04020102020204" pitchFamily="34" charset="0"/>
              </a:rPr>
              <a:t>e =</a:t>
            </a:r>
            <a:r>
              <a:rPr lang="en-US" altLang="zh-CN" sz="1000" i="1" u="sng">
                <a:solidFill>
                  <a:srgbClr val="000066"/>
                </a:solidFill>
                <a:latin typeface="Arial Black" panose="020B0A04020102020204" pitchFamily="34" charset="0"/>
              </a:rPr>
              <a:t>是的</a:t>
            </a:r>
            <a:endParaRPr lang="zh-CN" altLang="en-US" sz="1000" i="1" u="sng">
              <a:solidFill>
                <a:srgbClr val="000066"/>
              </a:solidFill>
              <a:latin typeface="Arial Black" panose="020B0A04020102020204" pitchFamily="34" charset="0"/>
            </a:endParaRPr>
          </a:p>
        </p:txBody>
      </p:sp>
      <p:sp>
        <p:nvSpPr>
          <p:cNvPr id="80914" name="TextBox 8"/>
          <p:cNvSpPr txBox="1">
            <a:spLocks noChangeArrowheads="1"/>
          </p:cNvSpPr>
          <p:nvPr/>
        </p:nvSpPr>
        <p:spPr bwMode="auto">
          <a:xfrm>
            <a:off x="5070475" y="1371600"/>
            <a:ext cx="5778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zh-CN" sz="1000">
                <a:solidFill>
                  <a:srgbClr val="000066"/>
                </a:solidFill>
                <a:latin typeface="Arial Black" panose="020B0A04020102020204" pitchFamily="34" charset="0"/>
              </a:rPr>
              <a:t>e =</a:t>
            </a:r>
            <a:r>
              <a:rPr lang="en-US" altLang="zh-CN" sz="1000" i="1" u="sng">
                <a:solidFill>
                  <a:srgbClr val="000066"/>
                </a:solidFill>
                <a:latin typeface="Arial Black" panose="020B0A04020102020204" pitchFamily="34" charset="0"/>
              </a:rPr>
              <a:t>不</a:t>
            </a:r>
            <a:endParaRPr lang="zh-CN" altLang="en-US" sz="1000" i="1" u="sng">
              <a:solidFill>
                <a:srgbClr val="000066"/>
              </a:solidFill>
              <a:latin typeface="Arial Black" panose="020B0A04020102020204" pitchFamily="34" charset="0"/>
            </a:endParaRPr>
          </a:p>
        </p:txBody>
      </p:sp>
      <p:sp>
        <p:nvSpPr>
          <p:cNvPr id="80915" name="TextBox 9"/>
          <p:cNvSpPr txBox="1">
            <a:spLocks noChangeArrowheads="1"/>
          </p:cNvSpPr>
          <p:nvPr/>
        </p:nvSpPr>
        <p:spPr bwMode="auto">
          <a:xfrm>
            <a:off x="3565525" y="1704975"/>
            <a:ext cx="10541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zh-CN" sz="1000">
                <a:solidFill>
                  <a:srgbClr val="000066"/>
                </a:solidFill>
                <a:latin typeface="Arial Black" panose="020B0A04020102020204" pitchFamily="34" charset="0"/>
              </a:rPr>
              <a:t>d =</a:t>
            </a:r>
            <a:r>
              <a:rPr lang="en-US" altLang="zh-CN" sz="1000" i="1" u="sng">
                <a:solidFill>
                  <a:srgbClr val="000066"/>
                </a:solidFill>
                <a:latin typeface="Arial Black" panose="020B0A04020102020204" pitchFamily="34" charset="0"/>
              </a:rPr>
              <a:t>健康</a:t>
            </a:r>
            <a:endParaRPr lang="zh-CN" altLang="en-US" sz="1000" i="1" u="sng">
              <a:solidFill>
                <a:srgbClr val="000066"/>
              </a:solidFill>
              <a:latin typeface="Arial Black" panose="020B0A04020102020204" pitchFamily="34" charset="0"/>
            </a:endParaRPr>
          </a:p>
        </p:txBody>
      </p:sp>
      <p:sp>
        <p:nvSpPr>
          <p:cNvPr id="80916" name="TextBox 10"/>
          <p:cNvSpPr txBox="1">
            <a:spLocks noChangeArrowheads="1"/>
          </p:cNvSpPr>
          <p:nvPr/>
        </p:nvSpPr>
        <p:spPr bwMode="auto">
          <a:xfrm>
            <a:off x="3228975" y="2276475"/>
            <a:ext cx="14049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zh-CN" sz="1000">
                <a:solidFill>
                  <a:srgbClr val="000066"/>
                </a:solidFill>
                <a:latin typeface="Arial Black" panose="020B0A04020102020204" pitchFamily="34" charset="0"/>
              </a:rPr>
              <a:t>d = 不</a:t>
            </a:r>
            <a:r>
              <a:rPr lang="en-US" altLang="zh-CN" sz="1000" i="1" u="sng">
                <a:solidFill>
                  <a:srgbClr val="000066"/>
                </a:solidFill>
                <a:latin typeface="Arial Black" panose="020B0A04020102020204" pitchFamily="34" charset="0"/>
              </a:rPr>
              <a:t>健康</a:t>
            </a:r>
            <a:endParaRPr lang="zh-CN" altLang="en-US" sz="1000" i="1" u="sng">
              <a:solidFill>
                <a:srgbClr val="000066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B610506F-625C-477D-8F0B-15AF8FF8B0AB}" type="slidenum">
              <a:rPr lang="zh-CN" altLang="en-US" smtClean="0"/>
              <a:pPr>
                <a:spcBef>
                  <a:spcPct val="20000"/>
                </a:spcBef>
              </a:pPr>
              <a:t>39</a:t>
            </a:fld>
            <a:endParaRPr lang="en-US" altLang="zh-CN" smtClean="0"/>
          </a:p>
        </p:txBody>
      </p:sp>
      <p:sp>
        <p:nvSpPr>
          <p:cNvPr id="829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778FE9DD-2A9A-4F5C-B54E-18095D626B78}" type="slidenum">
              <a:rPr lang="zh-CN" altLang="en-US" smtClean="0"/>
              <a:pPr>
                <a:spcBef>
                  <a:spcPct val="20000"/>
                </a:spcBef>
              </a:pPr>
              <a:t>4</a:t>
            </a:fld>
            <a:endParaRPr lang="en-US" altLang="zh-CN" smtClean="0"/>
          </a:p>
        </p:txBody>
      </p:sp>
      <p:sp>
        <p:nvSpPr>
          <p:cNvPr id="112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14="http://schemas.microsoft.com/office/drawing/2010/main" xmlns:mc="http://schemas.openxmlformats.org/markup-compatibility/2006" xmlns:v="urn:schemas-microsoft-com:vml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46C7157E-B2E0-49D6-B4AC-7B3F6CD0B71D}" type="slidenum">
              <a:rPr lang="zh-CN" altLang="en-US" smtClean="0"/>
              <a:pPr>
                <a:spcBef>
                  <a:spcPct val="20000"/>
                </a:spcBef>
              </a:pPr>
              <a:t>40</a:t>
            </a:fld>
            <a:endParaRPr lang="en-US" altLang="zh-CN" smtClean="0"/>
          </a:p>
        </p:txBody>
      </p:sp>
      <p:sp>
        <p:nvSpPr>
          <p:cNvPr id="849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graphicFrame>
        <p:nvGraphicFramePr>
          <p:cNvPr id="84996" name="Object 4"/>
          <p:cNvGraphicFramePr>
            <a:graphicFrameLocks noChangeAspect="1"/>
          </p:cNvGraphicFramePr>
          <p:nvPr/>
        </p:nvGraphicFramePr>
        <p:xfrm>
          <a:off x="374650" y="4492625"/>
          <a:ext cx="4995863" cy="401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7" name="Equation" r:id="rId4" imgW="5435600" imgH="5854700" progId="Equation.DSMT4">
                  <p:embed/>
                </p:oleObj>
              </mc:Choice>
              <mc:Fallback>
                <p:oleObj name="Equation" r:id="rId4" imgW="5435600" imgH="5854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" y="4492625"/>
                        <a:ext cx="4995863" cy="4014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notes>
</file>

<file path=ppt/notesSlides/notesSlide41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4F4C3A32-74AB-4EC9-93E2-7F78A61194A5}" type="slidenum">
              <a:rPr lang="zh-CN" altLang="en-US" smtClean="0"/>
              <a:pPr>
                <a:spcBef>
                  <a:spcPct val="20000"/>
                </a:spcBef>
              </a:pPr>
              <a:t>41</a:t>
            </a:fld>
            <a:endParaRPr lang="en-US" altLang="zh-CN" smtClean="0"/>
          </a:p>
        </p:txBody>
      </p:sp>
      <p:sp>
        <p:nvSpPr>
          <p:cNvPr id="870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28825C3F-6457-413A-92EE-1203F082643E}" type="slidenum">
              <a:rPr lang="zh-CN" altLang="en-US" smtClean="0"/>
              <a:pPr>
                <a:spcBef>
                  <a:spcPct val="20000"/>
                </a:spcBef>
              </a:pPr>
              <a:t>42</a:t>
            </a:fld>
            <a:endParaRPr lang="en-US" altLang="zh-CN" smtClean="0"/>
          </a:p>
        </p:txBody>
      </p:sp>
      <p:sp>
        <p:nvSpPr>
          <p:cNvPr id="8909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4113" y="690563"/>
            <a:ext cx="4557712" cy="3417887"/>
          </a:xfrm>
          <a:ln w="12700" cap="flat">
            <a:solidFill>
              <a:schemeClr val="tx1"/>
            </a:solidFill>
          </a:ln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283" tIns="42142" rIns="84283" bIns="42142"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F7889637-E68D-4871-B312-5404C0530906}" type="slidenum">
              <a:rPr lang="zh-CN" altLang="en-US" smtClean="0"/>
              <a:pPr>
                <a:spcBef>
                  <a:spcPct val="20000"/>
                </a:spcBef>
              </a:pPr>
              <a:t>43</a:t>
            </a:fld>
            <a:endParaRPr lang="en-US" altLang="zh-CN" smtClean="0"/>
          </a:p>
        </p:txBody>
      </p:sp>
      <p:sp>
        <p:nvSpPr>
          <p:cNvPr id="911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3D5175F5-B692-4465-B194-C58F7A21FBC3}" type="slidenum">
              <a:rPr lang="zh-CN" altLang="en-US" smtClean="0"/>
              <a:pPr>
                <a:spcBef>
                  <a:spcPct val="20000"/>
                </a:spcBef>
              </a:pPr>
              <a:t>44</a:t>
            </a:fld>
            <a:endParaRPr lang="en-US" altLang="zh-CN" smtClean="0"/>
          </a:p>
        </p:txBody>
      </p:sp>
      <p:sp>
        <p:nvSpPr>
          <p:cNvPr id="9318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4113" y="690563"/>
            <a:ext cx="4557712" cy="3417887"/>
          </a:xfrm>
          <a:ln w="12700" cap="flat">
            <a:solidFill>
              <a:schemeClr val="tx1"/>
            </a:solidFill>
          </a:ln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283" tIns="42142" rIns="84283" bIns="42142"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24DC077D-8824-4283-BDB3-D6333A4B0B08}" type="slidenum">
              <a:rPr lang="zh-CN" altLang="en-US" smtClean="0"/>
              <a:pPr>
                <a:spcBef>
                  <a:spcPct val="20000"/>
                </a:spcBef>
              </a:pPr>
              <a:t>45</a:t>
            </a:fld>
            <a:endParaRPr lang="en-US" altLang="zh-CN" smtClean="0"/>
          </a:p>
        </p:txBody>
      </p:sp>
      <p:sp>
        <p:nvSpPr>
          <p:cNvPr id="9523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4113" y="690563"/>
            <a:ext cx="4557712" cy="3417887"/>
          </a:xfrm>
          <a:ln w="12700" cap="flat">
            <a:solidFill>
              <a:schemeClr val="tx1"/>
            </a:solidFill>
          </a:ln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283" tIns="42142" rIns="84283" bIns="42142"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8025F8E2-BCC7-44A9-8274-18279214A28F}" type="slidenum">
              <a:rPr lang="zh-CN" altLang="en-US" smtClean="0"/>
              <a:pPr>
                <a:spcBef>
                  <a:spcPct val="20000"/>
                </a:spcBef>
              </a:pPr>
              <a:t>46</a:t>
            </a:fld>
            <a:endParaRPr lang="en-US" altLang="zh-CN" smtClean="0"/>
          </a:p>
        </p:txBody>
      </p:sp>
      <p:sp>
        <p:nvSpPr>
          <p:cNvPr id="972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BF71B270-724B-4DD9-B2A4-224628B18DA9}" type="slidenum">
              <a:rPr lang="zh-CN" altLang="en-US" smtClean="0"/>
              <a:pPr>
                <a:spcBef>
                  <a:spcPct val="20000"/>
                </a:spcBef>
              </a:pPr>
              <a:t>47</a:t>
            </a:fld>
            <a:endParaRPr lang="en-US" altLang="zh-CN" smtClean="0"/>
          </a:p>
        </p:txBody>
      </p:sp>
      <p:sp>
        <p:nvSpPr>
          <p:cNvPr id="993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D184532C-36A5-4D30-8F61-1B6CC3C2AC71}" type="slidenum">
              <a:rPr lang="zh-CN" altLang="en-US" smtClean="0"/>
              <a:pPr>
                <a:spcBef>
                  <a:spcPct val="20000"/>
                </a:spcBef>
              </a:pPr>
              <a:t>48</a:t>
            </a:fld>
            <a:endParaRPr lang="en-US" altLang="zh-CN" smtClean="0"/>
          </a:p>
        </p:txBody>
      </p:sp>
      <p:sp>
        <p:nvSpPr>
          <p:cNvPr id="1013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671E11B3-03D0-4D4A-826E-965ECF301232}" type="slidenum">
              <a:rPr lang="zh-CN" altLang="en-US" smtClean="0"/>
              <a:pPr>
                <a:spcBef>
                  <a:spcPct val="20000"/>
                </a:spcBef>
              </a:pPr>
              <a:t>49</a:t>
            </a:fld>
            <a:endParaRPr lang="en-US" altLang="zh-CN" smtClean="0"/>
          </a:p>
        </p:txBody>
      </p:sp>
      <p:sp>
        <p:nvSpPr>
          <p:cNvPr id="1034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03BB2005-99B7-4046-A250-8A0686209866}" type="slidenum">
              <a:rPr lang="zh-CN" altLang="en-US" smtClean="0"/>
              <a:pPr>
                <a:spcBef>
                  <a:spcPct val="20000"/>
                </a:spcBef>
              </a:pPr>
              <a:t>5</a:t>
            </a:fld>
            <a:endParaRPr lang="en-US" altLang="zh-CN" smtClean="0"/>
          </a:p>
        </p:txBody>
      </p:sp>
      <p:sp>
        <p:nvSpPr>
          <p:cNvPr id="133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C6DDE2B5-9971-4011-9FB4-03BCEDD3838A}" type="slidenum">
              <a:rPr lang="zh-CN" altLang="en-US" smtClean="0"/>
              <a:pPr>
                <a:spcBef>
                  <a:spcPct val="20000"/>
                </a:spcBef>
              </a:pPr>
              <a:t>53</a:t>
            </a:fld>
            <a:endParaRPr lang="en-US" altLang="zh-CN" smtClean="0"/>
          </a:p>
        </p:txBody>
      </p:sp>
      <p:sp>
        <p:nvSpPr>
          <p:cNvPr id="1085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6349C50B-E0EE-4F88-8B95-8FC8879BB173}" type="slidenum">
              <a:rPr lang="zh-CN" altLang="en-US" smtClean="0"/>
              <a:pPr>
                <a:spcBef>
                  <a:spcPct val="20000"/>
                </a:spcBef>
              </a:pPr>
              <a:t>54</a:t>
            </a:fld>
            <a:endParaRPr lang="en-US" altLang="zh-CN" smtClean="0"/>
          </a:p>
        </p:txBody>
      </p:sp>
      <p:sp>
        <p:nvSpPr>
          <p:cNvPr id="1105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2CD49CCA-2B82-484E-8C57-D867F021B06A}" type="slidenum">
              <a:rPr lang="zh-CN" altLang="en-US" smtClean="0"/>
              <a:pPr>
                <a:spcBef>
                  <a:spcPct val="20000"/>
                </a:spcBef>
              </a:pPr>
              <a:t>55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3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54EA9F84-720A-4816-B006-F85D51EDC6AA}" type="slidenum">
              <a:rPr lang="zh-CN" altLang="en-US" smtClean="0"/>
              <a:pPr>
                <a:spcBef>
                  <a:spcPct val="20000"/>
                </a:spcBef>
              </a:pPr>
              <a:t>56</a:t>
            </a:fld>
            <a:endParaRPr lang="en-US" altLang="zh-CN" smtClean="0"/>
          </a:p>
        </p:txBody>
      </p:sp>
      <p:sp>
        <p:nvSpPr>
          <p:cNvPr id="1146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356202DB-9B8F-4948-A1FE-6454BC96A5A7}" type="slidenum">
              <a:rPr lang="zh-CN" altLang="en-US" smtClean="0"/>
              <a:pPr>
                <a:spcBef>
                  <a:spcPct val="20000"/>
                </a:spcBef>
              </a:pPr>
              <a:t>57</a:t>
            </a:fld>
            <a:endParaRPr lang="en-US" altLang="zh-CN" smtClean="0"/>
          </a:p>
        </p:txBody>
      </p:sp>
      <p:sp>
        <p:nvSpPr>
          <p:cNvPr id="1167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584C0B80-FFFE-42F8-943B-BF687DF32AD5}" type="slidenum">
              <a:rPr lang="zh-CN" altLang="en-US" smtClean="0"/>
              <a:pPr>
                <a:spcBef>
                  <a:spcPct val="20000"/>
                </a:spcBef>
              </a:pPr>
              <a:t>58</a:t>
            </a:fld>
            <a:endParaRPr lang="en-US" altLang="zh-CN" smtClean="0"/>
          </a:p>
        </p:txBody>
      </p:sp>
      <p:sp>
        <p:nvSpPr>
          <p:cNvPr id="1187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A1D7229D-7444-4833-83A3-A804385F926B}" type="slidenum">
              <a:rPr lang="zh-CN" altLang="en-US" smtClean="0"/>
              <a:pPr>
                <a:spcBef>
                  <a:spcPct val="20000"/>
                </a:spcBef>
              </a:pPr>
              <a:t>59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7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D7E9C38C-15A5-442A-9E17-60BB39BB0595}" type="slidenum">
              <a:rPr lang="zh-CN" altLang="en-US" smtClean="0"/>
              <a:pPr>
                <a:spcBef>
                  <a:spcPct val="20000"/>
                </a:spcBef>
              </a:pPr>
              <a:t>60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8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6FB42F2D-5538-46F7-932A-1E3BE18C01D4}" type="slidenum">
              <a:rPr lang="zh-CN" altLang="en-US" smtClean="0"/>
              <a:pPr>
                <a:spcBef>
                  <a:spcPct val="20000"/>
                </a:spcBef>
              </a:pPr>
              <a:t>61</a:t>
            </a:fld>
            <a:endParaRPr lang="en-US" altLang="zh-CN" smtClean="0"/>
          </a:p>
        </p:txBody>
      </p:sp>
      <p:sp>
        <p:nvSpPr>
          <p:cNvPr id="1249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59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358BD650-8ABC-49A5-82B9-8521EE675185}" type="slidenum">
              <a:rPr lang="zh-CN" altLang="en-US" smtClean="0"/>
              <a:pPr>
                <a:spcBef>
                  <a:spcPct val="20000"/>
                </a:spcBef>
              </a:pPr>
              <a:t>62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4C34F034-74F6-48BF-BC1B-EF93A1B5B6C5}" type="slidenum">
              <a:rPr lang="zh-CN" altLang="en-US" smtClean="0"/>
              <a:pPr>
                <a:spcBef>
                  <a:spcPct val="20000"/>
                </a:spcBef>
              </a:pPr>
              <a:t>6</a:t>
            </a:fld>
            <a:endParaRPr lang="en-US" altLang="zh-CN" smtClean="0"/>
          </a:p>
        </p:txBody>
      </p:sp>
      <p:sp>
        <p:nvSpPr>
          <p:cNvPr id="153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60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CE725F8A-6C59-4057-8C9D-A22F428084DB}" type="slidenum">
              <a:rPr lang="zh-CN" altLang="en-US" smtClean="0"/>
              <a:pPr>
                <a:spcBef>
                  <a:spcPct val="20000"/>
                </a:spcBef>
              </a:pPr>
              <a:t>63</a:t>
            </a:fld>
            <a:endParaRPr lang="en-US" altLang="zh-CN" smtClean="0"/>
          </a:p>
        </p:txBody>
      </p:sp>
      <p:sp>
        <p:nvSpPr>
          <p:cNvPr id="1290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61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F9194D25-0169-4D55-BD99-84A36EA1FE81}" type="slidenum">
              <a:rPr lang="zh-CN" altLang="en-US" smtClean="0"/>
              <a:pPr>
                <a:spcBef>
                  <a:spcPct val="20000"/>
                </a:spcBef>
              </a:pPr>
              <a:t>64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2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9ACEDFBF-3B31-426C-A209-C1BE83A8B2A7}" type="slidenum">
              <a:rPr lang="zh-CN" altLang="en-US" smtClean="0"/>
              <a:pPr>
                <a:spcBef>
                  <a:spcPct val="20000"/>
                </a:spcBef>
              </a:pPr>
              <a:t>65</a:t>
            </a:fld>
            <a:endParaRPr lang="en-US" altLang="zh-CN" smtClean="0"/>
          </a:p>
        </p:txBody>
      </p:sp>
      <p:sp>
        <p:nvSpPr>
          <p:cNvPr id="1331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63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B9BA76DE-F776-41D8-A176-586DE7EFDAEF}" type="slidenum">
              <a:rPr lang="zh-CN" altLang="en-US" smtClean="0"/>
              <a:pPr>
                <a:spcBef>
                  <a:spcPct val="20000"/>
                </a:spcBef>
              </a:pPr>
              <a:t>66</a:t>
            </a:fld>
            <a:endParaRPr lang="en-US" altLang="zh-CN" smtClean="0"/>
          </a:p>
        </p:txBody>
      </p:sp>
      <p:sp>
        <p:nvSpPr>
          <p:cNvPr id="1351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64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853E9A5C-2D67-485A-BD65-1A211FA46988}" type="slidenum">
              <a:rPr lang="zh-CN" altLang="en-US" smtClean="0"/>
              <a:pPr>
                <a:spcBef>
                  <a:spcPct val="20000"/>
                </a:spcBef>
              </a:pPr>
              <a:t>67</a:t>
            </a:fld>
            <a:endParaRPr lang="en-US" altLang="zh-CN" smtClean="0"/>
          </a:p>
        </p:txBody>
      </p:sp>
      <p:sp>
        <p:nvSpPr>
          <p:cNvPr id="1372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65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8DDB524F-0901-4E9E-8305-215233F2FF36}" type="slidenum">
              <a:rPr lang="zh-CN" altLang="en-US" smtClean="0"/>
              <a:pPr>
                <a:spcBef>
                  <a:spcPct val="20000"/>
                </a:spcBef>
              </a:pPr>
              <a:t>68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6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7A3AFAAC-5929-4983-81B3-5ACBBCDC8E69}" type="slidenum">
              <a:rPr lang="zh-CN" altLang="en-US" smtClean="0"/>
              <a:pPr>
                <a:spcBef>
                  <a:spcPct val="20000"/>
                </a:spcBef>
              </a:pPr>
              <a:t>69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7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B179CB61-2CF1-4842-B515-CA1AB3A43DD1}" type="slidenum">
              <a:rPr lang="zh-CN" altLang="en-US" smtClean="0"/>
              <a:pPr>
                <a:spcBef>
                  <a:spcPct val="20000"/>
                </a:spcBef>
              </a:pPr>
              <a:t>70</a:t>
            </a:fld>
            <a:endParaRPr lang="en-US" altLang="zh-CN" smtClean="0"/>
          </a:p>
        </p:txBody>
      </p:sp>
      <p:sp>
        <p:nvSpPr>
          <p:cNvPr id="1433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68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EDC7FA6E-9B6E-4E83-8E89-2EB57BE67C20}" type="slidenum">
              <a:rPr lang="zh-CN" altLang="en-US" smtClean="0"/>
              <a:pPr>
                <a:spcBef>
                  <a:spcPct val="20000"/>
                </a:spcBef>
              </a:pPr>
              <a:t>71</a:t>
            </a:fld>
            <a:endParaRPr lang="en-US" altLang="zh-CN" smtClean="0"/>
          </a:p>
        </p:txBody>
      </p:sp>
      <p:sp>
        <p:nvSpPr>
          <p:cNvPr id="1454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69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2F5300AE-D1DA-4906-B074-B70AF4E09AE8}" type="slidenum">
              <a:rPr lang="zh-CN" altLang="en-US" smtClean="0"/>
              <a:pPr>
                <a:spcBef>
                  <a:spcPct val="20000"/>
                </a:spcBef>
              </a:pPr>
              <a:t>72</a:t>
            </a:fld>
            <a:endParaRPr lang="en-US" altLang="zh-CN" smtClean="0"/>
          </a:p>
        </p:txBody>
      </p:sp>
      <p:sp>
        <p:nvSpPr>
          <p:cNvPr id="1474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B4DCCEEF-066E-41A2-AD45-F69761AE85DB}" type="slidenum">
              <a:rPr lang="zh-CN" altLang="en-US" smtClean="0"/>
              <a:pPr>
                <a:spcBef>
                  <a:spcPct val="20000"/>
                </a:spcBef>
              </a:pPr>
              <a:t>7</a:t>
            </a:fld>
            <a:endParaRPr lang="en-US" altLang="zh-CN" smtClean="0"/>
          </a:p>
        </p:txBody>
      </p:sp>
      <p:sp>
        <p:nvSpPr>
          <p:cNvPr id="1741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2525" y="690563"/>
            <a:ext cx="4557713" cy="3417887"/>
          </a:xfrm>
          <a:ln w="12700" cap="flat">
            <a:solidFill>
              <a:schemeClr val="tx1"/>
            </a:solidFill>
          </a:ln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716" tIns="42857" rIns="85716" bIns="42857"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70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42B905D9-B3E8-42C7-B1C8-A5CFC9FDCB97}" type="slidenum">
              <a:rPr lang="zh-CN" altLang="en-US" smtClean="0"/>
              <a:pPr>
                <a:spcBef>
                  <a:spcPct val="20000"/>
                </a:spcBef>
              </a:pPr>
              <a:t>73</a:t>
            </a:fld>
            <a:endParaRPr lang="en-US" altLang="zh-CN" smtClean="0"/>
          </a:p>
        </p:txBody>
      </p:sp>
      <p:sp>
        <p:nvSpPr>
          <p:cNvPr id="14950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2525" y="690563"/>
            <a:ext cx="4557713" cy="3417887"/>
          </a:xfrm>
          <a:ln w="12700" cap="flat">
            <a:solidFill>
              <a:schemeClr val="tx1"/>
            </a:solidFill>
          </a:ln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716" tIns="42857" rIns="85716" bIns="42857"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71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03D9CBF8-F543-45BE-8971-C4DE56B003B0}" type="slidenum">
              <a:rPr lang="zh-CN" altLang="en-US" smtClean="0"/>
              <a:pPr>
                <a:spcBef>
                  <a:spcPct val="20000"/>
                </a:spcBef>
              </a:pPr>
              <a:t>74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2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829DFAC5-83EF-43F1-BA70-DBDB00364200}" type="slidenum">
              <a:rPr lang="zh-CN" altLang="en-US" smtClean="0"/>
              <a:pPr>
                <a:spcBef>
                  <a:spcPct val="20000"/>
                </a:spcBef>
              </a:pPr>
              <a:t>75</a:t>
            </a:fld>
            <a:endParaRPr lang="en-US" altLang="zh-CN" smtClean="0"/>
          </a:p>
        </p:txBody>
      </p:sp>
      <p:sp>
        <p:nvSpPr>
          <p:cNvPr id="1536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73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98E3C3C7-A536-4A57-B6C3-8D92728ED411}" type="slidenum">
              <a:rPr lang="zh-CN" altLang="en-US" smtClean="0"/>
              <a:pPr>
                <a:spcBef>
                  <a:spcPct val="20000"/>
                </a:spcBef>
              </a:pPr>
              <a:t>76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4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5150243F-1247-43F5-A9EC-9BDD93056D2F}" type="slidenum">
              <a:rPr lang="zh-CN" altLang="en-US" smtClean="0"/>
              <a:pPr>
                <a:spcBef>
                  <a:spcPct val="20000"/>
                </a:spcBef>
              </a:pPr>
              <a:t>77</a:t>
            </a:fld>
            <a:endParaRPr lang="en-US" altLang="zh-CN" smtClean="0"/>
          </a:p>
        </p:txBody>
      </p:sp>
      <p:sp>
        <p:nvSpPr>
          <p:cNvPr id="1576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75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58EFDA1A-9E75-44AB-AB84-E615A462CF1F}" type="slidenum">
              <a:rPr lang="zh-CN" altLang="en-US" smtClean="0"/>
              <a:pPr>
                <a:spcBef>
                  <a:spcPct val="20000"/>
                </a:spcBef>
              </a:pPr>
              <a:t>78</a:t>
            </a:fld>
            <a:endParaRPr lang="en-US" altLang="zh-CN" smtClean="0"/>
          </a:p>
        </p:txBody>
      </p:sp>
      <p:sp>
        <p:nvSpPr>
          <p:cNvPr id="1597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76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B04CAAE0-BD49-4F2C-989B-36E95EDD800D}" type="slidenum">
              <a:rPr lang="zh-CN" altLang="en-US" smtClean="0"/>
              <a:pPr>
                <a:spcBef>
                  <a:spcPct val="20000"/>
                </a:spcBef>
              </a:pPr>
              <a:t>79</a:t>
            </a:fld>
            <a:endParaRPr lang="en-US" altLang="zh-CN" smtClean="0"/>
          </a:p>
        </p:txBody>
      </p:sp>
      <p:sp>
        <p:nvSpPr>
          <p:cNvPr id="1617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77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0CC12278-585D-49BC-BAE3-65C7285159D9}" type="slidenum">
              <a:rPr lang="zh-CN" altLang="en-US" smtClean="0"/>
              <a:pPr>
                <a:spcBef>
                  <a:spcPct val="20000"/>
                </a:spcBef>
              </a:pPr>
              <a:t>80</a:t>
            </a:fld>
            <a:endParaRPr lang="en-US" altLang="zh-CN" smtClean="0"/>
          </a:p>
        </p:txBody>
      </p:sp>
      <p:sp>
        <p:nvSpPr>
          <p:cNvPr id="1638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78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FCCF84B6-0FDE-4E60-8A1D-0FD1ABF120E7}" type="slidenum">
              <a:rPr lang="zh-CN" altLang="en-US" smtClean="0"/>
              <a:pPr>
                <a:spcBef>
                  <a:spcPct val="20000"/>
                </a:spcBef>
              </a:pPr>
              <a:t>81</a:t>
            </a:fld>
            <a:endParaRPr lang="en-US" altLang="zh-CN" smtClean="0"/>
          </a:p>
        </p:txBody>
      </p:sp>
      <p:sp>
        <p:nvSpPr>
          <p:cNvPr id="1658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79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E2F04906-C41F-4D79-B434-632A9668B756}" type="slidenum">
              <a:rPr lang="zh-CN" altLang="en-US" smtClean="0"/>
              <a:pPr>
                <a:spcBef>
                  <a:spcPct val="20000"/>
                </a:spcBef>
              </a:pPr>
              <a:t>82</a:t>
            </a:fld>
            <a:endParaRPr lang="en-US" altLang="zh-CN" smtClean="0"/>
          </a:p>
        </p:txBody>
      </p:sp>
      <p:sp>
        <p:nvSpPr>
          <p:cNvPr id="1679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85973123-5E62-451E-B5F3-E25FA625286B}" type="slidenum">
              <a:rPr lang="zh-CN" altLang="en-US" smtClean="0"/>
              <a:pPr>
                <a:spcBef>
                  <a:spcPct val="20000"/>
                </a:spcBef>
              </a:pPr>
              <a:t>8</a:t>
            </a:fld>
            <a:endParaRPr lang="en-US" altLang="zh-CN" smtClean="0"/>
          </a:p>
        </p:txBody>
      </p:sp>
      <p:sp>
        <p:nvSpPr>
          <p:cNvPr id="194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225EAFE9-F66A-41B1-A792-4D9C85988141}" type="slidenum">
              <a:rPr lang="zh-CN" altLang="en-US" smtClean="0"/>
              <a:pPr>
                <a:spcBef>
                  <a:spcPct val="20000"/>
                </a:spcBef>
              </a:pPr>
              <a:t>9</a:t>
            </a:fld>
            <a:endParaRPr lang="en-US" altLang="zh-CN" smtClean="0"/>
          </a:p>
        </p:txBody>
      </p:sp>
      <p:sp>
        <p:nvSpPr>
          <p:cNvPr id="2150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2525" y="690563"/>
            <a:ext cx="4557713" cy="3417887"/>
          </a:xfrm>
          <a:ln w="12700" cap="flat">
            <a:solidFill>
              <a:schemeClr val="tx1"/>
            </a:solidFill>
          </a:ln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716" tIns="42857" rIns="85716" bIns="42857"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 descr="BCKG010"/>
          <p:cNvSpPr>
            <a:spLocks noChangeArrowheads="1"/>
          </p:cNvSpPr>
          <p:nvPr userDrawn="1"/>
        </p:nvSpPr>
        <p:spPr bwMode="auto">
          <a:xfrm>
            <a:off x="0" y="0"/>
            <a:ext cx="609600" cy="6858000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rgbClr val="000066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66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66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66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66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sp>
        <p:nvSpPr>
          <p:cNvPr id="5" name="AutoShape 30" descr="BCKG013"/>
          <p:cNvSpPr>
            <a:spLocks noChangeArrowheads="1"/>
          </p:cNvSpPr>
          <p:nvPr userDrawn="1"/>
        </p:nvSpPr>
        <p:spPr bwMode="auto">
          <a:xfrm>
            <a:off x="2514600" y="5867400"/>
            <a:ext cx="4724400" cy="304800"/>
          </a:xfrm>
          <a:prstGeom prst="roundRect">
            <a:avLst>
              <a:gd name="adj" fmla="val 50000"/>
            </a:avLst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rgbClr val="000066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66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66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66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66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pic>
        <p:nvPicPr>
          <p:cNvPr id="6" name="Picture 31" descr="BCKG009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3538538"/>
            <a:ext cx="3524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2" descr="BCKG009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3538538"/>
            <a:ext cx="3524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3" descr="BCKG009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213" y="3538538"/>
            <a:ext cx="3524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4" descr="BCKG009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88" y="3538538"/>
            <a:ext cx="3524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5" descr="BCKG009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950" y="3538538"/>
            <a:ext cx="3524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6" descr="BCKG009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113" y="3538538"/>
            <a:ext cx="3524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7" descr="BCKG009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88" y="3538538"/>
            <a:ext cx="3524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8" descr="BCKG009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3538538"/>
            <a:ext cx="3524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9" descr="BCKG009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425" y="3538538"/>
            <a:ext cx="3524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0" descr="BCKG009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588" y="3538538"/>
            <a:ext cx="3524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1" descr="BCKG009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0" y="3538538"/>
            <a:ext cx="3524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990600"/>
            <a:ext cx="6400800" cy="2514600"/>
          </a:xfrm>
          <a:ln w="76200" cmpd="tri"/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886200"/>
            <a:ext cx="6400800" cy="1752600"/>
          </a:xfrm>
          <a:ln w="6350"/>
        </p:spPr>
        <p:txBody>
          <a:bodyPr/>
          <a:lstStyle>
            <a:lvl1pPr marL="0" indent="0" algn="ctr">
              <a:buFontTx/>
              <a:buNone/>
              <a:defRPr>
                <a:latin typeface="Berlin Sans FB" pitchFamily="34" charset="0"/>
              </a:defRPr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17499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992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84188"/>
            <a:ext cx="2152650" cy="58404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484188"/>
            <a:ext cx="6305550" cy="58404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512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4188"/>
            <a:ext cx="8610600" cy="533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28600" y="1414463"/>
            <a:ext cx="4224338" cy="49101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5338" y="1414463"/>
            <a:ext cx="4225925" cy="49101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186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228600" y="484188"/>
            <a:ext cx="8610600" cy="533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28600" y="1414463"/>
            <a:ext cx="4224338" cy="23780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05338" y="1414463"/>
            <a:ext cx="4225925" cy="23780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228600" y="3944938"/>
            <a:ext cx="4224338" cy="2379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05338" y="3944938"/>
            <a:ext cx="4225925" cy="2379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29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4188"/>
            <a:ext cx="8610600" cy="533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414463"/>
            <a:ext cx="4224338" cy="49101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05338" y="1414463"/>
            <a:ext cx="4225925" cy="23780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05338" y="3944938"/>
            <a:ext cx="4225925" cy="2379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447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4188"/>
            <a:ext cx="8610600" cy="533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28600" y="1414463"/>
            <a:ext cx="4224338" cy="49101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05338" y="1414463"/>
            <a:ext cx="4225925" cy="23780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05338" y="3944938"/>
            <a:ext cx="4225925" cy="2379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691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855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11628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414463"/>
            <a:ext cx="4224338" cy="4910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5338" y="1414463"/>
            <a:ext cx="4225925" cy="4910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65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386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034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881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87035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89547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7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484188"/>
            <a:ext cx="8610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14463"/>
            <a:ext cx="8602663" cy="491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8" name="Rectangle 10" descr="BCKG010"/>
          <p:cNvSpPr>
            <a:spLocks noChangeArrowheads="1"/>
          </p:cNvSpPr>
          <p:nvPr userDrawn="1"/>
        </p:nvSpPr>
        <p:spPr bwMode="auto">
          <a:xfrm>
            <a:off x="0" y="0"/>
            <a:ext cx="9144000" cy="222250"/>
          </a:xfrm>
          <a:prstGeom prst="rect">
            <a:avLst/>
          </a:prstGeom>
          <a:blipFill dpi="0" rotWithShape="0">
            <a:blip r:embed="rId1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rgbClr val="000066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66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66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66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66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sp>
        <p:nvSpPr>
          <p:cNvPr id="1029" name="Rectangle 11" descr="BCKG010"/>
          <p:cNvSpPr>
            <a:spLocks noChangeArrowheads="1"/>
          </p:cNvSpPr>
          <p:nvPr userDrawn="1"/>
        </p:nvSpPr>
        <p:spPr bwMode="auto">
          <a:xfrm>
            <a:off x="0" y="6650038"/>
            <a:ext cx="9144000" cy="207962"/>
          </a:xfrm>
          <a:prstGeom prst="rect">
            <a:avLst/>
          </a:prstGeom>
          <a:blipFill dpi="0" rotWithShape="0">
            <a:blip r:embed="rId1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rgbClr val="000066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66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66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66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66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sp>
        <p:nvSpPr>
          <p:cNvPr id="1030" name="AutoShape 12" descr="BCKG013"/>
          <p:cNvSpPr>
            <a:spLocks noChangeArrowheads="1"/>
          </p:cNvSpPr>
          <p:nvPr userDrawn="1"/>
        </p:nvSpPr>
        <p:spPr bwMode="auto">
          <a:xfrm>
            <a:off x="152400" y="1108075"/>
            <a:ext cx="8839200" cy="187325"/>
          </a:xfrm>
          <a:prstGeom prst="roundRect">
            <a:avLst>
              <a:gd name="adj" fmla="val 50000"/>
            </a:avLst>
          </a:prstGeom>
          <a:blipFill dpi="0" rotWithShape="0">
            <a:blip r:embed="rId19"/>
            <a:srcRect/>
            <a:stretch>
              <a:fillRect/>
            </a:stretch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rgbClr val="000066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66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66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66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66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utoUpdateAnimBg="0"/>
      <p:bldP spid="4104" grpId="0" autoUpdateAnimBg="0">
        <p:tmplLst>
          <p:tmpl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410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20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SzPct val="60000"/>
        <a:buFont typeface="Wingdings" panose="05000000000000000000" pitchFamily="2" charset="2"/>
        <a:buChar char="u"/>
        <a:defRPr sz="2400">
          <a:solidFill>
            <a:schemeClr val="tx1"/>
          </a:solidFill>
          <a:latin typeface="Arial Narrow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ü"/>
        <a:defRPr sz="2400">
          <a:solidFill>
            <a:schemeClr val="tx1"/>
          </a:solidFill>
          <a:latin typeface="Arial Narrow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Arial Narrow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Arial Narrow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Arial Narrow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Arial Narrow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Arial Narrow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4.bin"/><Relationship Id="rId4" Type="http://schemas.openxmlformats.org/officeDocument/2006/relationships/slide" Target="slide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6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image" Target="../media/image22.wmf"/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9.bin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emf"/><Relationship Id="rId11" Type="http://schemas.openxmlformats.org/officeDocument/2006/relationships/image" Target="../media/image4.png"/><Relationship Id="rId5" Type="http://schemas.openxmlformats.org/officeDocument/2006/relationships/oleObject" Target="../embeddings/oleObject8.bin"/><Relationship Id="rId10" Type="http://schemas.openxmlformats.org/officeDocument/2006/relationships/image" Target="../media/image21.wmf"/><Relationship Id="rId4" Type="http://schemas.openxmlformats.org/officeDocument/2006/relationships/slide" Target="slide13.xml"/><Relationship Id="rId9" Type="http://schemas.openxmlformats.org/officeDocument/2006/relationships/oleObject" Target="../embeddings/oleObject10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3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5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7.emf"/><Relationship Id="rId4" Type="http://schemas.openxmlformats.org/officeDocument/2006/relationships/oleObject" Target="../embeddings/oleObject16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8.wmf"/><Relationship Id="rId10" Type="http://schemas.openxmlformats.org/officeDocument/2006/relationships/image" Target="../media/image4.png"/><Relationship Id="rId4" Type="http://schemas.openxmlformats.org/officeDocument/2006/relationships/oleObject" Target="../embeddings/oleObject17.bin"/><Relationship Id="rId9" Type="http://schemas.openxmlformats.org/officeDocument/2006/relationships/image" Target="../media/image30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.png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0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.png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1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7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35.png"/><Relationship Id="rId4" Type="http://schemas.openxmlformats.org/officeDocument/2006/relationships/oleObject" Target="../embeddings/oleObject24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30.bin"/><Relationship Id="rId18" Type="http://schemas.openxmlformats.org/officeDocument/2006/relationships/image" Target="../media/image43.wmf"/><Relationship Id="rId3" Type="http://schemas.openxmlformats.org/officeDocument/2006/relationships/notesSlide" Target="../notesSlides/notesSlide48.xml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40.wmf"/><Relationship Id="rId1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2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10" Type="http://schemas.openxmlformats.org/officeDocument/2006/relationships/image" Target="../media/image39.wmf"/><Relationship Id="rId4" Type="http://schemas.openxmlformats.org/officeDocument/2006/relationships/image" Target="../media/image4.png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41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png"/><Relationship Id="rId4" Type="http://schemas.openxmlformats.org/officeDocument/2006/relationships/image" Target="../media/image8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image" Target="../media/image41.wmf"/><Relationship Id="rId3" Type="http://schemas.openxmlformats.org/officeDocument/2006/relationships/image" Target="../media/image4.png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37.bin"/><Relationship Id="rId17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9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40.wmf"/><Relationship Id="rId5" Type="http://schemas.openxmlformats.org/officeDocument/2006/relationships/image" Target="../media/image39.wmf"/><Relationship Id="rId15" Type="http://schemas.openxmlformats.org/officeDocument/2006/relationships/image" Target="../media/image42.wmf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37.wmf"/><Relationship Id="rId14" Type="http://schemas.openxmlformats.org/officeDocument/2006/relationships/oleObject" Target="../embeddings/oleObject38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47.wmf"/><Relationship Id="rId18" Type="http://schemas.openxmlformats.org/officeDocument/2006/relationships/oleObject" Target="../embeddings/oleObject47.bin"/><Relationship Id="rId3" Type="http://schemas.openxmlformats.org/officeDocument/2006/relationships/image" Target="../media/image4.png"/><Relationship Id="rId21" Type="http://schemas.openxmlformats.org/officeDocument/2006/relationships/image" Target="../media/image50.wmf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44.bin"/><Relationship Id="rId17" Type="http://schemas.openxmlformats.org/officeDocument/2006/relationships/image" Target="../media/image48.wmf"/><Relationship Id="rId2" Type="http://schemas.openxmlformats.org/officeDocument/2006/relationships/slideLayout" Target="../slideLayouts/slideLayout14.xml"/><Relationship Id="rId16" Type="http://schemas.openxmlformats.org/officeDocument/2006/relationships/oleObject" Target="../embeddings/oleObject46.bin"/><Relationship Id="rId20" Type="http://schemas.openxmlformats.org/officeDocument/2006/relationships/oleObject" Target="../embeddings/oleObject48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39.wmf"/><Relationship Id="rId5" Type="http://schemas.openxmlformats.org/officeDocument/2006/relationships/image" Target="../media/image44.wmf"/><Relationship Id="rId15" Type="http://schemas.openxmlformats.org/officeDocument/2006/relationships/image" Target="../media/image38.wmf"/><Relationship Id="rId10" Type="http://schemas.openxmlformats.org/officeDocument/2006/relationships/oleObject" Target="../embeddings/oleObject43.bin"/><Relationship Id="rId19" Type="http://schemas.openxmlformats.org/officeDocument/2006/relationships/image" Target="../media/image49.wmf"/><Relationship Id="rId4" Type="http://schemas.openxmlformats.org/officeDocument/2006/relationships/oleObject" Target="../embeddings/oleObject40.bin"/><Relationship Id="rId9" Type="http://schemas.openxmlformats.org/officeDocument/2006/relationships/image" Target="../media/image46.wmf"/><Relationship Id="rId14" Type="http://schemas.openxmlformats.org/officeDocument/2006/relationships/oleObject" Target="../embeddings/oleObject45.bin"/></Relationships>
</file>

<file path=ppt/slides/_rels/slide5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4.wmf"/><Relationship Id="rId18" Type="http://schemas.openxmlformats.org/officeDocument/2006/relationships/oleObject" Target="../embeddings/oleObject56.bin"/><Relationship Id="rId26" Type="http://schemas.openxmlformats.org/officeDocument/2006/relationships/oleObject" Target="../embeddings/oleObject60.bin"/><Relationship Id="rId39" Type="http://schemas.openxmlformats.org/officeDocument/2006/relationships/oleObject" Target="../embeddings/oleObject67.bin"/><Relationship Id="rId21" Type="http://schemas.openxmlformats.org/officeDocument/2006/relationships/image" Target="../media/image58.wmf"/><Relationship Id="rId34" Type="http://schemas.openxmlformats.org/officeDocument/2006/relationships/oleObject" Target="../embeddings/oleObject64.bin"/><Relationship Id="rId42" Type="http://schemas.openxmlformats.org/officeDocument/2006/relationships/image" Target="../media/image64.wmf"/><Relationship Id="rId7" Type="http://schemas.openxmlformats.org/officeDocument/2006/relationships/image" Target="../media/image5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5.bin"/><Relationship Id="rId20" Type="http://schemas.openxmlformats.org/officeDocument/2006/relationships/oleObject" Target="../embeddings/oleObject57.bin"/><Relationship Id="rId29" Type="http://schemas.openxmlformats.org/officeDocument/2006/relationships/image" Target="../media/image61.wmf"/><Relationship Id="rId41" Type="http://schemas.openxmlformats.org/officeDocument/2006/relationships/oleObject" Target="../embeddings/oleObject68.bin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50.bin"/><Relationship Id="rId11" Type="http://schemas.openxmlformats.org/officeDocument/2006/relationships/image" Target="../media/image53.wmf"/><Relationship Id="rId24" Type="http://schemas.openxmlformats.org/officeDocument/2006/relationships/oleObject" Target="../embeddings/oleObject59.bin"/><Relationship Id="rId32" Type="http://schemas.openxmlformats.org/officeDocument/2006/relationships/oleObject" Target="../embeddings/oleObject63.bin"/><Relationship Id="rId37" Type="http://schemas.openxmlformats.org/officeDocument/2006/relationships/oleObject" Target="../embeddings/oleObject66.bin"/><Relationship Id="rId40" Type="http://schemas.openxmlformats.org/officeDocument/2006/relationships/image" Target="../media/image37.wmf"/><Relationship Id="rId5" Type="http://schemas.openxmlformats.org/officeDocument/2006/relationships/image" Target="../media/image44.wmf"/><Relationship Id="rId15" Type="http://schemas.openxmlformats.org/officeDocument/2006/relationships/image" Target="../media/image55.wmf"/><Relationship Id="rId23" Type="http://schemas.openxmlformats.org/officeDocument/2006/relationships/image" Target="../media/image59.wmf"/><Relationship Id="rId28" Type="http://schemas.openxmlformats.org/officeDocument/2006/relationships/oleObject" Target="../embeddings/oleObject61.bin"/><Relationship Id="rId36" Type="http://schemas.openxmlformats.org/officeDocument/2006/relationships/image" Target="../media/image42.wmf"/><Relationship Id="rId10" Type="http://schemas.openxmlformats.org/officeDocument/2006/relationships/oleObject" Target="../embeddings/oleObject52.bin"/><Relationship Id="rId19" Type="http://schemas.openxmlformats.org/officeDocument/2006/relationships/image" Target="../media/image57.wmf"/><Relationship Id="rId31" Type="http://schemas.openxmlformats.org/officeDocument/2006/relationships/image" Target="../media/image41.wmf"/><Relationship Id="rId4" Type="http://schemas.openxmlformats.org/officeDocument/2006/relationships/oleObject" Target="../embeddings/oleObject49.bin"/><Relationship Id="rId9" Type="http://schemas.openxmlformats.org/officeDocument/2006/relationships/image" Target="../media/image52.wmf"/><Relationship Id="rId14" Type="http://schemas.openxmlformats.org/officeDocument/2006/relationships/oleObject" Target="../embeddings/oleObject54.bin"/><Relationship Id="rId22" Type="http://schemas.openxmlformats.org/officeDocument/2006/relationships/oleObject" Target="../embeddings/oleObject58.bin"/><Relationship Id="rId27" Type="http://schemas.openxmlformats.org/officeDocument/2006/relationships/image" Target="../media/image40.wmf"/><Relationship Id="rId30" Type="http://schemas.openxmlformats.org/officeDocument/2006/relationships/oleObject" Target="../embeddings/oleObject62.bin"/><Relationship Id="rId35" Type="http://schemas.openxmlformats.org/officeDocument/2006/relationships/oleObject" Target="../embeddings/oleObject65.bin"/><Relationship Id="rId8" Type="http://schemas.openxmlformats.org/officeDocument/2006/relationships/oleObject" Target="../embeddings/oleObject51.bin"/><Relationship Id="rId3" Type="http://schemas.openxmlformats.org/officeDocument/2006/relationships/image" Target="../media/image4.png"/><Relationship Id="rId12" Type="http://schemas.openxmlformats.org/officeDocument/2006/relationships/oleObject" Target="../embeddings/oleObject53.bin"/><Relationship Id="rId17" Type="http://schemas.openxmlformats.org/officeDocument/2006/relationships/image" Target="../media/image56.wmf"/><Relationship Id="rId25" Type="http://schemas.openxmlformats.org/officeDocument/2006/relationships/image" Target="../media/image60.wmf"/><Relationship Id="rId33" Type="http://schemas.openxmlformats.org/officeDocument/2006/relationships/image" Target="../media/image62.wmf"/><Relationship Id="rId38" Type="http://schemas.openxmlformats.org/officeDocument/2006/relationships/image" Target="../media/image63.w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65.png"/><Relationship Id="rId4" Type="http://schemas.openxmlformats.org/officeDocument/2006/relationships/oleObject" Target="../embeddings/oleObject69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66.wmf"/><Relationship Id="rId4" Type="http://schemas.openxmlformats.org/officeDocument/2006/relationships/oleObject" Target="../embeddings/oleObject70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7" Type="http://schemas.openxmlformats.org/officeDocument/2006/relationships/image" Target="../media/image6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72.bin"/><Relationship Id="rId5" Type="http://schemas.openxmlformats.org/officeDocument/2006/relationships/image" Target="../media/image67.png"/><Relationship Id="rId4" Type="http://schemas.openxmlformats.org/officeDocument/2006/relationships/oleObject" Target="../embeddings/oleObject71.bin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image" Target="../media/image4.png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image" Target="../media/image13.w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69.png"/><Relationship Id="rId4" Type="http://schemas.openxmlformats.org/officeDocument/2006/relationships/oleObject" Target="../embeddings/oleObject73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72.png"/><Relationship Id="rId4" Type="http://schemas.openxmlformats.org/officeDocument/2006/relationships/oleObject" Target="../embeddings/oleObject74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3" Type="http://schemas.openxmlformats.org/officeDocument/2006/relationships/notesSlide" Target="../notesSlides/notesSlide68.xml"/><Relationship Id="rId7" Type="http://schemas.openxmlformats.org/officeDocument/2006/relationships/image" Target="../media/image7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76.bin"/><Relationship Id="rId5" Type="http://schemas.openxmlformats.org/officeDocument/2006/relationships/image" Target="../media/image73.png"/><Relationship Id="rId4" Type="http://schemas.openxmlformats.org/officeDocument/2006/relationships/oleObject" Target="../embeddings/oleObject75.bin"/><Relationship Id="rId9" Type="http://schemas.openxmlformats.org/officeDocument/2006/relationships/image" Target="../media/image75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14="http://schemas.microsoft.com/office/drawing/2010/main" xmlns:mc="http://schemas.openxmlformats.org/markup-compatibility/2006" xmlns:v="urn:schemas-microsoft-com:vml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33413" y="2159000"/>
            <a:ext cx="8077200" cy="682625"/>
          </a:xfrm>
        </p:spPr>
        <p:txBody>
          <a:bodyPr/>
          <a:lstStyle/>
          <a:p>
            <a:pPr algn="ctr" eaLnBrk="1" hangingPunct="1"/>
            <a:r>
              <a:rPr lang="en-US" altLang="zh-CN" sz="3600" smtClean="0">
                <a:ea typeface="宋体" panose="02010600030101010101" pitchFamily="2" charset="-122"/>
              </a:rPr>
              <a:t>分类和预测</a:t>
            </a:r>
          </a:p>
        </p:txBody>
      </p:sp>
      <p:sp>
        <p:nvSpPr>
          <p:cNvPr id="4099" name="Text Box 7"/>
          <p:cNvSpPr txBox="1">
            <a:spLocks noChangeArrowheads="1"/>
          </p:cNvSpPr>
          <p:nvPr/>
        </p:nvSpPr>
        <p:spPr bwMode="auto">
          <a:xfrm>
            <a:off x="2528888" y="5022850"/>
            <a:ext cx="50117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华文行楷" panose="02010800040101010101" pitchFamily="2" charset="-122"/>
              </a:rPr>
              <a:t>南京大学软件学院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4100" name="Rectangle 9"/>
          <p:cNvSpPr>
            <a:spLocks noChangeArrowheads="1"/>
          </p:cNvSpPr>
          <p:nvPr/>
        </p:nvSpPr>
        <p:spPr bwMode="auto">
          <a:xfrm>
            <a:off x="1943100" y="3313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66"/>
              </a:solidFill>
            </a:endParaRPr>
          </a:p>
        </p:txBody>
      </p:sp>
      <p:graphicFrame>
        <p:nvGraphicFramePr>
          <p:cNvPr id="4101" name="Object 11"/>
          <p:cNvGraphicFramePr>
            <a:graphicFrameLocks noChangeAspect="1"/>
          </p:cNvGraphicFramePr>
          <p:nvPr/>
        </p:nvGraphicFramePr>
        <p:xfrm>
          <a:off x="4073525" y="3349625"/>
          <a:ext cx="97155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位图图像" r:id="rId5" imgW="971686" imgH="1152381" progId="Paint.Picture">
                  <p:embed/>
                </p:oleObj>
              </mc:Choice>
              <mc:Fallback>
                <p:oleObj name="位图图像" r:id="rId5" imgW="971686" imgH="1152381" progId="Paint.Picture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3525" y="3349625"/>
                        <a:ext cx="971550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Text Box 12"/>
          <p:cNvSpPr txBox="1">
            <a:spLocks noChangeArrowheads="1"/>
          </p:cNvSpPr>
          <p:nvPr/>
        </p:nvSpPr>
        <p:spPr bwMode="auto">
          <a:xfrm>
            <a:off x="1052513" y="423863"/>
            <a:ext cx="70326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2800">
                <a:solidFill>
                  <a:srgbClr val="336600"/>
                </a:solidFill>
              </a:rPr>
              <a:t>数据库中的知识发现</a:t>
            </a:r>
          </a:p>
        </p:txBody>
      </p:sp>
    </p:spTree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82600" y="301625"/>
            <a:ext cx="8661400" cy="8382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CN" sz="2400" smtClean="0">
                <a:solidFill>
                  <a:srgbClr val="170981"/>
                </a:solidFill>
                <a:ea typeface="宋体" panose="02010600030101010101" pitchFamily="2" charset="-122"/>
              </a:rPr>
              <a:t>分类与预测问题 (2): 分类评价方法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82725"/>
            <a:ext cx="8001000" cy="4841875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预测精度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速度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构建模型的时间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使用模型的时间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鲁棒性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处理噪音和缺失值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可 伸缩 性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磁盘驻留数据库的效率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解释性: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模型提供的理解和洞察力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规则的善良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决策树大小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分类规则的紧凑性</a:t>
            </a:r>
          </a:p>
        </p:txBody>
      </p:sp>
    </p:spTree>
  </p:cSld>
  <p:clrMapOvr>
    <a:masterClrMapping/>
  </p:clrMapOvr>
  <p:transition>
    <p:check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00" y="304800"/>
            <a:ext cx="8140700" cy="990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分类和预测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2425" y="1446213"/>
            <a:ext cx="8323263" cy="4648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什么是分类？什么是预测？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有关分类和预测的问题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mtClean="0">
                <a:solidFill>
                  <a:schemeClr val="hlink"/>
                </a:solidFill>
                <a:ea typeface="宋体" panose="02010600030101010101" pitchFamily="2" charset="-122"/>
              </a:rPr>
              <a:t>通过决策树归纳进行分类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贝叶斯分类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通过反向传播进行分类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其他分类方法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预测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分类精度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总结</a:t>
            </a:r>
          </a:p>
        </p:txBody>
      </p:sp>
    </p:spTree>
  </p:cSld>
  <p:clrMapOvr>
    <a:masterClrMapping/>
  </p:clrMapOvr>
  <p:transition>
    <p:checker/>
  </p:transition>
</p:sld>
</file>

<file path=ppt/slides/slide12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5263" y="287338"/>
            <a:ext cx="8948737" cy="67310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ea typeface="宋体" panose="02010600030101010101" pitchFamily="2" charset="-122"/>
              </a:rPr>
              <a:t>按决策树归纳分类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300" y="1482725"/>
            <a:ext cx="8382000" cy="48006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决策树</a:t>
            </a:r>
          </a:p>
          <a:p>
            <a:pPr lvl="1" eaLnBrk="1" hangingPunct="1">
              <a:lnSpc>
                <a:spcPct val="7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类似流程图的树结构</a:t>
            </a:r>
          </a:p>
          <a:p>
            <a:pPr lvl="1" eaLnBrk="1" hangingPunct="1">
              <a:lnSpc>
                <a:spcPct val="7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内部节点表示对属性的测试</a:t>
            </a:r>
          </a:p>
          <a:p>
            <a:pPr lvl="1" eaLnBrk="1" hangingPunct="1">
              <a:lnSpc>
                <a:spcPct val="7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分支表示测试的结果</a:t>
            </a:r>
          </a:p>
          <a:p>
            <a:pPr lvl="1" eaLnBrk="1" hangingPunct="1">
              <a:lnSpc>
                <a:spcPct val="7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叶节点表示类标签或类分布</a:t>
            </a:r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3992563" y="3190875"/>
            <a:ext cx="754062" cy="469900"/>
          </a:xfrm>
          <a:prstGeom prst="rect">
            <a:avLst/>
          </a:prstGeom>
          <a:solidFill>
            <a:srgbClr val="00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年龄？</a:t>
            </a:r>
          </a:p>
        </p:txBody>
      </p:sp>
      <p:sp>
        <p:nvSpPr>
          <p:cNvPr id="26629" name="Rectangle 6"/>
          <p:cNvSpPr>
            <a:spLocks noChangeArrowheads="1"/>
          </p:cNvSpPr>
          <p:nvPr/>
        </p:nvSpPr>
        <p:spPr bwMode="auto">
          <a:xfrm>
            <a:off x="3767138" y="3932238"/>
            <a:ext cx="1198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阴</a:t>
            </a:r>
          </a:p>
        </p:txBody>
      </p:sp>
      <p:sp>
        <p:nvSpPr>
          <p:cNvPr id="26630" name="Rectangle 7"/>
          <p:cNvSpPr>
            <a:spLocks noChangeArrowheads="1"/>
          </p:cNvSpPr>
          <p:nvPr/>
        </p:nvSpPr>
        <p:spPr bwMode="auto">
          <a:xfrm>
            <a:off x="2065338" y="4629150"/>
            <a:ext cx="1211262" cy="469900"/>
          </a:xfrm>
          <a:prstGeom prst="rect">
            <a:avLst/>
          </a:prstGeom>
          <a:solidFill>
            <a:srgbClr val="00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学生？</a:t>
            </a:r>
          </a:p>
        </p:txBody>
      </p:sp>
      <p:sp>
        <p:nvSpPr>
          <p:cNvPr id="26631" name="Rectangle 8"/>
          <p:cNvSpPr>
            <a:spLocks noChangeArrowheads="1"/>
          </p:cNvSpPr>
          <p:nvPr/>
        </p:nvSpPr>
        <p:spPr bwMode="auto">
          <a:xfrm>
            <a:off x="5770563" y="4629150"/>
            <a:ext cx="1809750" cy="4699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信用评级？</a:t>
            </a:r>
          </a:p>
        </p:txBody>
      </p:sp>
      <p:sp>
        <p:nvSpPr>
          <p:cNvPr id="26632" name="Rectangle 9"/>
          <p:cNvSpPr>
            <a:spLocks noChangeArrowheads="1"/>
          </p:cNvSpPr>
          <p:nvPr/>
        </p:nvSpPr>
        <p:spPr bwMode="auto">
          <a:xfrm>
            <a:off x="1517650" y="536575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不</a:t>
            </a:r>
          </a:p>
        </p:txBody>
      </p:sp>
      <p:sp>
        <p:nvSpPr>
          <p:cNvPr id="26633" name="Rectangle 10"/>
          <p:cNvSpPr>
            <a:spLocks noChangeArrowheads="1"/>
          </p:cNvSpPr>
          <p:nvPr/>
        </p:nvSpPr>
        <p:spPr bwMode="auto">
          <a:xfrm>
            <a:off x="3170238" y="5365750"/>
            <a:ext cx="59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是的</a:t>
            </a:r>
          </a:p>
        </p:txBody>
      </p:sp>
      <p:sp>
        <p:nvSpPr>
          <p:cNvPr id="26634" name="Rectangle 11"/>
          <p:cNvSpPr>
            <a:spLocks noChangeArrowheads="1"/>
          </p:cNvSpPr>
          <p:nvPr/>
        </p:nvSpPr>
        <p:spPr bwMode="auto">
          <a:xfrm>
            <a:off x="7135813" y="5376863"/>
            <a:ext cx="608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公平</a:t>
            </a:r>
          </a:p>
        </p:txBody>
      </p:sp>
      <p:sp>
        <p:nvSpPr>
          <p:cNvPr id="26635" name="Rectangle 12"/>
          <p:cNvSpPr>
            <a:spLocks noChangeArrowheads="1"/>
          </p:cNvSpPr>
          <p:nvPr/>
        </p:nvSpPr>
        <p:spPr bwMode="auto">
          <a:xfrm>
            <a:off x="5434013" y="5387975"/>
            <a:ext cx="1279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非常好</a:t>
            </a:r>
          </a:p>
        </p:txBody>
      </p:sp>
      <p:sp>
        <p:nvSpPr>
          <p:cNvPr id="26636" name="Line 13"/>
          <p:cNvSpPr>
            <a:spLocks noChangeShapeType="1"/>
          </p:cNvSpPr>
          <p:nvPr/>
        </p:nvSpPr>
        <p:spPr bwMode="auto">
          <a:xfrm flipH="1">
            <a:off x="2686050" y="3595688"/>
            <a:ext cx="1238250" cy="977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7" name="Line 14"/>
          <p:cNvSpPr>
            <a:spLocks noChangeShapeType="1"/>
          </p:cNvSpPr>
          <p:nvPr/>
        </p:nvSpPr>
        <p:spPr bwMode="auto">
          <a:xfrm flipH="1">
            <a:off x="4351338" y="3643313"/>
            <a:ext cx="1587" cy="3730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8" name="Line 15"/>
          <p:cNvSpPr>
            <a:spLocks noChangeShapeType="1"/>
          </p:cNvSpPr>
          <p:nvPr/>
        </p:nvSpPr>
        <p:spPr bwMode="auto">
          <a:xfrm>
            <a:off x="4772025" y="3579813"/>
            <a:ext cx="1865313" cy="1041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9" name="Rectangle 16"/>
          <p:cNvSpPr>
            <a:spLocks noChangeArrowheads="1"/>
          </p:cNvSpPr>
          <p:nvPr/>
        </p:nvSpPr>
        <p:spPr bwMode="auto">
          <a:xfrm>
            <a:off x="2532063" y="3889375"/>
            <a:ext cx="847725" cy="4699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&lt; = 30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6640" name="Rectangle 17"/>
          <p:cNvSpPr>
            <a:spLocks noChangeArrowheads="1"/>
          </p:cNvSpPr>
          <p:nvPr/>
        </p:nvSpPr>
        <p:spPr bwMode="auto">
          <a:xfrm>
            <a:off x="5626100" y="3978275"/>
            <a:ext cx="661988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&gt; 40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6641" name="Line 18"/>
          <p:cNvSpPr>
            <a:spLocks noChangeShapeType="1"/>
          </p:cNvSpPr>
          <p:nvPr/>
        </p:nvSpPr>
        <p:spPr bwMode="auto">
          <a:xfrm flipH="1">
            <a:off x="1812925" y="5051425"/>
            <a:ext cx="520700" cy="392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2" name="Line 19"/>
          <p:cNvSpPr>
            <a:spLocks noChangeShapeType="1"/>
          </p:cNvSpPr>
          <p:nvPr/>
        </p:nvSpPr>
        <p:spPr bwMode="auto">
          <a:xfrm>
            <a:off x="3001963" y="5086350"/>
            <a:ext cx="444500" cy="3222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3" name="Line 20"/>
          <p:cNvSpPr>
            <a:spLocks noChangeShapeType="1"/>
          </p:cNvSpPr>
          <p:nvPr/>
        </p:nvSpPr>
        <p:spPr bwMode="auto">
          <a:xfrm flipH="1">
            <a:off x="6003925" y="5086350"/>
            <a:ext cx="363538" cy="3460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4" name="Line 21"/>
          <p:cNvSpPr>
            <a:spLocks noChangeShapeType="1"/>
          </p:cNvSpPr>
          <p:nvPr/>
        </p:nvSpPr>
        <p:spPr bwMode="auto">
          <a:xfrm>
            <a:off x="7037388" y="5097463"/>
            <a:ext cx="346075" cy="3000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5" name="Line 22"/>
          <p:cNvSpPr>
            <a:spLocks noChangeShapeType="1"/>
          </p:cNvSpPr>
          <p:nvPr/>
        </p:nvSpPr>
        <p:spPr bwMode="auto">
          <a:xfrm>
            <a:off x="1760538" y="5724525"/>
            <a:ext cx="0" cy="3349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6" name="Line 23"/>
          <p:cNvSpPr>
            <a:spLocks noChangeShapeType="1"/>
          </p:cNvSpPr>
          <p:nvPr/>
        </p:nvSpPr>
        <p:spPr bwMode="auto">
          <a:xfrm>
            <a:off x="7439025" y="5689600"/>
            <a:ext cx="0" cy="3349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7" name="Line 24"/>
          <p:cNvSpPr>
            <a:spLocks noChangeShapeType="1"/>
          </p:cNvSpPr>
          <p:nvPr/>
        </p:nvSpPr>
        <p:spPr bwMode="auto">
          <a:xfrm>
            <a:off x="6069013" y="5702300"/>
            <a:ext cx="0" cy="333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8" name="Line 25"/>
          <p:cNvSpPr>
            <a:spLocks noChangeShapeType="1"/>
          </p:cNvSpPr>
          <p:nvPr/>
        </p:nvSpPr>
        <p:spPr bwMode="auto">
          <a:xfrm>
            <a:off x="3462338" y="5702300"/>
            <a:ext cx="0" cy="333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9" name="Line 26"/>
          <p:cNvSpPr>
            <a:spLocks noChangeShapeType="1"/>
          </p:cNvSpPr>
          <p:nvPr/>
        </p:nvSpPr>
        <p:spPr bwMode="auto">
          <a:xfrm>
            <a:off x="4397375" y="4384675"/>
            <a:ext cx="0" cy="3349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0" name="Rectangle 27"/>
          <p:cNvSpPr>
            <a:spLocks noChangeArrowheads="1"/>
          </p:cNvSpPr>
          <p:nvPr/>
        </p:nvSpPr>
        <p:spPr bwMode="auto">
          <a:xfrm>
            <a:off x="1516063" y="6032500"/>
            <a:ext cx="488950" cy="4572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不</a:t>
            </a:r>
          </a:p>
        </p:txBody>
      </p:sp>
      <p:sp>
        <p:nvSpPr>
          <p:cNvPr id="26651" name="Rectangle 28"/>
          <p:cNvSpPr>
            <a:spLocks noChangeArrowheads="1"/>
          </p:cNvSpPr>
          <p:nvPr/>
        </p:nvSpPr>
        <p:spPr bwMode="auto">
          <a:xfrm>
            <a:off x="5821363" y="6032500"/>
            <a:ext cx="488950" cy="4572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不</a:t>
            </a:r>
          </a:p>
        </p:txBody>
      </p:sp>
      <p:sp>
        <p:nvSpPr>
          <p:cNvPr id="26652" name="Rectangle 29"/>
          <p:cNvSpPr>
            <a:spLocks noChangeArrowheads="1"/>
          </p:cNvSpPr>
          <p:nvPr/>
        </p:nvSpPr>
        <p:spPr bwMode="auto">
          <a:xfrm>
            <a:off x="3167063" y="6032500"/>
            <a:ext cx="590550" cy="457200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是的</a:t>
            </a:r>
          </a:p>
        </p:txBody>
      </p:sp>
      <p:sp>
        <p:nvSpPr>
          <p:cNvPr id="26653" name="Rectangle 30"/>
          <p:cNvSpPr>
            <a:spLocks noChangeArrowheads="1"/>
          </p:cNvSpPr>
          <p:nvPr/>
        </p:nvSpPr>
        <p:spPr bwMode="auto">
          <a:xfrm>
            <a:off x="7142163" y="6032500"/>
            <a:ext cx="592137" cy="457200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是的</a:t>
            </a:r>
          </a:p>
        </p:txBody>
      </p:sp>
      <p:sp>
        <p:nvSpPr>
          <p:cNvPr id="26654" name="Rectangle 31"/>
          <p:cNvSpPr>
            <a:spLocks noChangeArrowheads="1"/>
          </p:cNvSpPr>
          <p:nvPr/>
        </p:nvSpPr>
        <p:spPr bwMode="auto">
          <a:xfrm>
            <a:off x="4100513" y="4662488"/>
            <a:ext cx="592137" cy="457200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是的</a:t>
            </a:r>
          </a:p>
        </p:txBody>
      </p:sp>
      <p:sp>
        <p:nvSpPr>
          <p:cNvPr id="26655" name="Rectangle 32"/>
          <p:cNvSpPr>
            <a:spLocks noChangeArrowheads="1"/>
          </p:cNvSpPr>
          <p:nvPr/>
        </p:nvSpPr>
        <p:spPr bwMode="auto">
          <a:xfrm>
            <a:off x="3787775" y="3902075"/>
            <a:ext cx="1125538" cy="46831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</a:rPr>
              <a:t>31. 40</a:t>
            </a:r>
            <a:endParaRPr lang="zh-CN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hecker/>
  </p:transition>
</p:sld>
</file>

<file path=ppt/slides/slide13.xml><?xml version="1.0" encoding="utf-8"?>
<p:sld xmlns:mc="http://schemas.openxmlformats.org/markup-compatibility/2006" xmlns:v="urn:schemas-microsoft-com:vml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381000"/>
            <a:ext cx="5765800" cy="6096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培训数据集</a:t>
            </a:r>
          </a:p>
        </p:txBody>
      </p:sp>
      <p:graphicFrame>
        <p:nvGraphicFramePr>
          <p:cNvPr id="28675" name="Object 3">
            <a:hlinkClick r:id="rId4" action="ppaction://hlinksldjump"/>
          </p:cNvPr>
          <p:cNvGraphicFramePr>
            <a:graphicFrameLocks/>
          </p:cNvGraphicFramePr>
          <p:nvPr>
            <p:ph type="body" idx="1"/>
          </p:nvPr>
        </p:nvGraphicFramePr>
        <p:xfrm>
          <a:off x="1968500" y="1397000"/>
          <a:ext cx="6904038" cy="508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9" name="Worksheet" r:id="rId5" imgW="6048768" imgH="4457948" progId="Excel.Sheet.8">
                  <p:embed/>
                </p:oleObj>
              </mc:Choice>
              <mc:Fallback>
                <p:oleObj name="Worksheet" r:id="rId5" imgW="6048768" imgH="4457948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0" y="1397000"/>
                        <a:ext cx="6904038" cy="5087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304800" y="1905000"/>
            <a:ext cx="1752600" cy="308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17098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>
                <a:latin typeface="Tahoma" panose="020B0604030504040204" pitchFamily="34" charset="0"/>
              </a:rPr>
              <a:t>这是昆兰的 id3 的一个例子</a:t>
            </a:r>
          </a:p>
        </p:txBody>
      </p:sp>
      <p:sp>
        <p:nvSpPr>
          <p:cNvPr id="28677" name="Text Box 5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34938" y="5194300"/>
            <a:ext cx="1689100" cy="404813"/>
          </a:xfrm>
          <a:prstGeom prst="rect">
            <a:avLst/>
          </a:prstGeom>
          <a:solidFill>
            <a:srgbClr val="000080"/>
          </a:solidFill>
          <a:ln w="38100" cmpd="dbl">
            <a:solidFill>
              <a:srgbClr val="FFFF00"/>
            </a:solidFill>
            <a:miter lim="800000"/>
            <a:headEnd/>
            <a:tailEnd/>
          </a:ln>
        </p:spPr>
        <p:txBody>
          <a:bodyPr anchor="b"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</a:rPr>
              <a:t>算法</a:t>
            </a:r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 flipH="1" flipV="1">
            <a:off x="187325" y="5389563"/>
            <a:ext cx="276225" cy="1587"/>
          </a:xfrm>
          <a:prstGeom prst="line">
            <a:avLst/>
          </a:prstGeom>
          <a:noFill/>
          <a:ln w="9525">
            <a:solidFill>
              <a:srgbClr val="FF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</p:spTree>
  </p:cSld>
  <p:clrMapOvr>
    <a:masterClrMapping/>
  </p:clrMapOvr>
  <p:transition>
    <p:checker/>
  </p:transition>
</p:sld>
</file>

<file path=ppt/slides/slide14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501650"/>
            <a:ext cx="8797925" cy="609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CN" sz="2800" smtClean="0">
                <a:solidFill>
                  <a:srgbClr val="170981"/>
                </a:solidFill>
                <a:ea typeface="宋体" panose="02010600030101010101" pitchFamily="2" charset="-122"/>
              </a:rPr>
              <a:t>输出: 用于 "购买" 的决策树</a:t>
            </a:r>
            <a:r>
              <a:rPr lang="en-US" altLang="zh-CN" sz="2800" i="1" smtClean="0">
                <a:solidFill>
                  <a:srgbClr val="170981"/>
                </a:solidFill>
                <a:ea typeface="宋体" panose="02010600030101010101" pitchFamily="2" charset="-122"/>
              </a:rPr>
              <a:t>_</a:t>
            </a:r>
            <a:r>
              <a:rPr lang="en-US" altLang="zh-CN" sz="2800" smtClean="0">
                <a:solidFill>
                  <a:srgbClr val="170981"/>
                </a:solidFill>
                <a:ea typeface="宋体" panose="02010600030101010101" pitchFamily="2" charset="-122"/>
              </a:rPr>
              <a:t>计算机</a:t>
            </a:r>
            <a:r>
              <a:rPr lang="en-US" altLang="zh-CN" sz="2800" i="1" smtClean="0">
                <a:solidFill>
                  <a:srgbClr val="170981"/>
                </a:solidFill>
                <a:ea typeface="宋体" panose="02010600030101010101" pitchFamily="2" charset="-122"/>
              </a:rPr>
              <a:t>"</a:t>
            </a:r>
          </a:p>
        </p:txBody>
      </p:sp>
      <p:grpSp>
        <p:nvGrpSpPr>
          <p:cNvPr id="30723" name="Group 31"/>
          <p:cNvGrpSpPr>
            <a:grpSpLocks/>
          </p:cNvGrpSpPr>
          <p:nvPr/>
        </p:nvGrpSpPr>
        <p:grpSpPr bwMode="auto">
          <a:xfrm>
            <a:off x="1343025" y="1627188"/>
            <a:ext cx="5934075" cy="4189412"/>
            <a:chOff x="846" y="1025"/>
            <a:chExt cx="3738" cy="2639"/>
          </a:xfrm>
        </p:grpSpPr>
        <p:sp>
          <p:nvSpPr>
            <p:cNvPr id="30724" name="Rectangle 3"/>
            <p:cNvSpPr>
              <a:spLocks noChangeArrowheads="1"/>
            </p:cNvSpPr>
            <p:nvPr/>
          </p:nvSpPr>
          <p:spPr bwMode="auto">
            <a:xfrm>
              <a:off x="2321" y="1025"/>
              <a:ext cx="475" cy="296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年龄？</a:t>
              </a:r>
            </a:p>
          </p:txBody>
        </p:sp>
        <p:sp>
          <p:nvSpPr>
            <p:cNvPr id="30725" name="Rectangle 4"/>
            <p:cNvSpPr>
              <a:spLocks noChangeArrowheads="1"/>
            </p:cNvSpPr>
            <p:nvPr/>
          </p:nvSpPr>
          <p:spPr bwMode="auto">
            <a:xfrm>
              <a:off x="2179" y="1639"/>
              <a:ext cx="7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阴</a:t>
              </a:r>
            </a:p>
          </p:txBody>
        </p:sp>
        <p:sp>
          <p:nvSpPr>
            <p:cNvPr id="30726" name="Rectangle 5"/>
            <p:cNvSpPr>
              <a:spLocks noChangeArrowheads="1"/>
            </p:cNvSpPr>
            <p:nvPr/>
          </p:nvSpPr>
          <p:spPr bwMode="auto">
            <a:xfrm>
              <a:off x="1163" y="2215"/>
              <a:ext cx="763" cy="296"/>
            </a:xfrm>
            <a:prstGeom prst="rect">
              <a:avLst/>
            </a:prstGeom>
            <a:solidFill>
              <a:srgbClr val="00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学生？</a:t>
              </a:r>
            </a:p>
          </p:txBody>
        </p:sp>
        <p:sp>
          <p:nvSpPr>
            <p:cNvPr id="30727" name="Rectangle 6"/>
            <p:cNvSpPr>
              <a:spLocks noChangeArrowheads="1"/>
            </p:cNvSpPr>
            <p:nvPr/>
          </p:nvSpPr>
          <p:spPr bwMode="auto">
            <a:xfrm>
              <a:off x="3366" y="2215"/>
              <a:ext cx="1140" cy="296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信用评级？</a:t>
              </a:r>
            </a:p>
          </p:txBody>
        </p:sp>
        <p:sp>
          <p:nvSpPr>
            <p:cNvPr id="30728" name="Rectangle 7"/>
            <p:cNvSpPr>
              <a:spLocks noChangeArrowheads="1"/>
            </p:cNvSpPr>
            <p:nvPr/>
          </p:nvSpPr>
          <p:spPr bwMode="auto">
            <a:xfrm>
              <a:off x="847" y="2824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不</a:t>
              </a:r>
            </a:p>
          </p:txBody>
        </p:sp>
        <p:sp>
          <p:nvSpPr>
            <p:cNvPr id="30729" name="Rectangle 8"/>
            <p:cNvSpPr>
              <a:spLocks noChangeArrowheads="1"/>
            </p:cNvSpPr>
            <p:nvPr/>
          </p:nvSpPr>
          <p:spPr bwMode="auto">
            <a:xfrm>
              <a:off x="1832" y="2824"/>
              <a:ext cx="3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是的</a:t>
              </a:r>
            </a:p>
          </p:txBody>
        </p:sp>
        <p:sp>
          <p:nvSpPr>
            <p:cNvPr id="30730" name="Rectangle 9"/>
            <p:cNvSpPr>
              <a:spLocks noChangeArrowheads="1"/>
            </p:cNvSpPr>
            <p:nvPr/>
          </p:nvSpPr>
          <p:spPr bwMode="auto">
            <a:xfrm>
              <a:off x="4202" y="2833"/>
              <a:ext cx="3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公平</a:t>
              </a:r>
            </a:p>
          </p:txBody>
        </p:sp>
        <p:sp>
          <p:nvSpPr>
            <p:cNvPr id="30731" name="Rectangle 10"/>
            <p:cNvSpPr>
              <a:spLocks noChangeArrowheads="1"/>
            </p:cNvSpPr>
            <p:nvPr/>
          </p:nvSpPr>
          <p:spPr bwMode="auto">
            <a:xfrm>
              <a:off x="3173" y="2842"/>
              <a:ext cx="80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非常好</a:t>
              </a:r>
            </a:p>
          </p:txBody>
        </p:sp>
        <p:sp>
          <p:nvSpPr>
            <p:cNvPr id="30732" name="Line 11"/>
            <p:cNvSpPr>
              <a:spLocks noChangeShapeType="1"/>
            </p:cNvSpPr>
            <p:nvPr/>
          </p:nvSpPr>
          <p:spPr bwMode="auto">
            <a:xfrm flipH="1">
              <a:off x="1553" y="1335"/>
              <a:ext cx="625" cy="8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3" name="Line 12"/>
            <p:cNvSpPr>
              <a:spLocks noChangeShapeType="1"/>
            </p:cNvSpPr>
            <p:nvPr/>
          </p:nvSpPr>
          <p:spPr bwMode="auto">
            <a:xfrm flipH="1">
              <a:off x="2556" y="1364"/>
              <a:ext cx="1" cy="3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4" name="Line 13"/>
            <p:cNvSpPr>
              <a:spLocks noChangeShapeType="1"/>
            </p:cNvSpPr>
            <p:nvPr/>
          </p:nvSpPr>
          <p:spPr bwMode="auto">
            <a:xfrm>
              <a:off x="2975" y="1383"/>
              <a:ext cx="938" cy="8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5" name="Rectangle 14"/>
            <p:cNvSpPr>
              <a:spLocks noChangeArrowheads="1"/>
            </p:cNvSpPr>
            <p:nvPr/>
          </p:nvSpPr>
          <p:spPr bwMode="auto">
            <a:xfrm>
              <a:off x="1447" y="1603"/>
              <a:ext cx="534" cy="29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b="1">
                  <a:latin typeface="Times New Roman" panose="02020603050405020304" pitchFamily="18" charset="0"/>
                </a:rPr>
                <a:t>&lt; = 30</a:t>
              </a:r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0736" name="Rectangle 15"/>
            <p:cNvSpPr>
              <a:spLocks noChangeArrowheads="1"/>
            </p:cNvSpPr>
            <p:nvPr/>
          </p:nvSpPr>
          <p:spPr bwMode="auto">
            <a:xfrm>
              <a:off x="3298" y="1677"/>
              <a:ext cx="417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b="1">
                  <a:latin typeface="Times New Roman" panose="02020603050405020304" pitchFamily="18" charset="0"/>
                </a:rPr>
                <a:t>&gt; 40</a:t>
              </a:r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0737" name="Line 16"/>
            <p:cNvSpPr>
              <a:spLocks noChangeShapeType="1"/>
            </p:cNvSpPr>
            <p:nvPr/>
          </p:nvSpPr>
          <p:spPr bwMode="auto">
            <a:xfrm flipH="1">
              <a:off x="1031" y="2564"/>
              <a:ext cx="311" cy="3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8" name="Line 17"/>
            <p:cNvSpPr>
              <a:spLocks noChangeShapeType="1"/>
            </p:cNvSpPr>
            <p:nvPr/>
          </p:nvSpPr>
          <p:spPr bwMode="auto">
            <a:xfrm>
              <a:off x="1742" y="2593"/>
              <a:ext cx="265" cy="26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9" name="Line 18"/>
            <p:cNvSpPr>
              <a:spLocks noChangeShapeType="1"/>
            </p:cNvSpPr>
            <p:nvPr/>
          </p:nvSpPr>
          <p:spPr bwMode="auto">
            <a:xfrm flipH="1">
              <a:off x="3535" y="2593"/>
              <a:ext cx="217" cy="2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0" name="Line 19"/>
            <p:cNvSpPr>
              <a:spLocks noChangeShapeType="1"/>
            </p:cNvSpPr>
            <p:nvPr/>
          </p:nvSpPr>
          <p:spPr bwMode="auto">
            <a:xfrm>
              <a:off x="4152" y="2602"/>
              <a:ext cx="207" cy="2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1" name="Line 20"/>
            <p:cNvSpPr>
              <a:spLocks noChangeShapeType="1"/>
            </p:cNvSpPr>
            <p:nvPr/>
          </p:nvSpPr>
          <p:spPr bwMode="auto">
            <a:xfrm>
              <a:off x="1000" y="3121"/>
              <a:ext cx="0" cy="2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2" name="Line 21"/>
            <p:cNvSpPr>
              <a:spLocks noChangeShapeType="1"/>
            </p:cNvSpPr>
            <p:nvPr/>
          </p:nvSpPr>
          <p:spPr bwMode="auto">
            <a:xfrm>
              <a:off x="4392" y="3092"/>
              <a:ext cx="0" cy="2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3" name="Line 22"/>
            <p:cNvSpPr>
              <a:spLocks noChangeShapeType="1"/>
            </p:cNvSpPr>
            <p:nvPr/>
          </p:nvSpPr>
          <p:spPr bwMode="auto">
            <a:xfrm>
              <a:off x="3574" y="3102"/>
              <a:ext cx="0" cy="2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4" name="Line 23"/>
            <p:cNvSpPr>
              <a:spLocks noChangeShapeType="1"/>
            </p:cNvSpPr>
            <p:nvPr/>
          </p:nvSpPr>
          <p:spPr bwMode="auto">
            <a:xfrm>
              <a:off x="2017" y="3102"/>
              <a:ext cx="0" cy="2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5" name="Line 24"/>
            <p:cNvSpPr>
              <a:spLocks noChangeShapeType="1"/>
            </p:cNvSpPr>
            <p:nvPr/>
          </p:nvSpPr>
          <p:spPr bwMode="auto">
            <a:xfrm>
              <a:off x="2557" y="1902"/>
              <a:ext cx="0" cy="2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6" name="Rectangle 25"/>
            <p:cNvSpPr>
              <a:spLocks noChangeArrowheads="1"/>
            </p:cNvSpPr>
            <p:nvPr/>
          </p:nvSpPr>
          <p:spPr bwMode="auto">
            <a:xfrm>
              <a:off x="846" y="3376"/>
              <a:ext cx="308" cy="288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不</a:t>
              </a:r>
            </a:p>
          </p:txBody>
        </p:sp>
        <p:sp>
          <p:nvSpPr>
            <p:cNvPr id="30747" name="Rectangle 26"/>
            <p:cNvSpPr>
              <a:spLocks noChangeArrowheads="1"/>
            </p:cNvSpPr>
            <p:nvPr/>
          </p:nvSpPr>
          <p:spPr bwMode="auto">
            <a:xfrm>
              <a:off x="3419" y="3376"/>
              <a:ext cx="308" cy="288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不</a:t>
              </a:r>
            </a:p>
          </p:txBody>
        </p:sp>
        <p:sp>
          <p:nvSpPr>
            <p:cNvPr id="30748" name="Rectangle 27"/>
            <p:cNvSpPr>
              <a:spLocks noChangeArrowheads="1"/>
            </p:cNvSpPr>
            <p:nvPr/>
          </p:nvSpPr>
          <p:spPr bwMode="auto">
            <a:xfrm>
              <a:off x="1830" y="3376"/>
              <a:ext cx="372" cy="28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是的</a:t>
              </a:r>
            </a:p>
          </p:txBody>
        </p:sp>
        <p:sp>
          <p:nvSpPr>
            <p:cNvPr id="30749" name="Rectangle 28"/>
            <p:cNvSpPr>
              <a:spLocks noChangeArrowheads="1"/>
            </p:cNvSpPr>
            <p:nvPr/>
          </p:nvSpPr>
          <p:spPr bwMode="auto">
            <a:xfrm>
              <a:off x="4206" y="3376"/>
              <a:ext cx="372" cy="28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是的</a:t>
              </a:r>
            </a:p>
          </p:txBody>
        </p:sp>
        <p:sp>
          <p:nvSpPr>
            <p:cNvPr id="30750" name="Rectangle 29"/>
            <p:cNvSpPr>
              <a:spLocks noChangeArrowheads="1"/>
            </p:cNvSpPr>
            <p:nvPr/>
          </p:nvSpPr>
          <p:spPr bwMode="auto">
            <a:xfrm>
              <a:off x="2371" y="2217"/>
              <a:ext cx="372" cy="28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是的</a:t>
              </a:r>
            </a:p>
          </p:txBody>
        </p:sp>
        <p:sp>
          <p:nvSpPr>
            <p:cNvPr id="30751" name="Rectangle 30"/>
            <p:cNvSpPr>
              <a:spLocks noChangeArrowheads="1"/>
            </p:cNvSpPr>
            <p:nvPr/>
          </p:nvSpPr>
          <p:spPr bwMode="auto">
            <a:xfrm>
              <a:off x="2211" y="1699"/>
              <a:ext cx="672" cy="19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latin typeface="Times New Roman" panose="02020603050405020304" pitchFamily="18" charset="0"/>
                </a:rPr>
                <a:t>31. 40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checker/>
  </p:transition>
</p:sld>
</file>

<file path=ppt/slides/slide15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>
                <a:ea typeface="宋体" panose="02010600030101010101" pitchFamily="2" charset="-122"/>
              </a:rPr>
              <a:t>生成和使用决策树</a:t>
            </a:r>
            <a:endParaRPr lang="zh-CN" altLang="en-US" sz="2800" smtClean="0">
              <a:ea typeface="宋体" panose="02010600030101010101" pitchFamily="2" charset="-122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473075" y="1557338"/>
            <a:ext cx="7904163" cy="465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/>
              <a:t>决策树生成由两个阶段组成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/>
              <a:t>树木建设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/>
              <a:t>一开始, 所有的训练例子都是在根本上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/>
              <a:t>基于选定属性的递归分区示例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/>
              <a:t>修剪树木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/>
              <a:t>识别并删除反映噪声或异常值的分支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/>
              <a:t>决策树的使用: 对未知样本进行分类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/>
              <a:t>根据决策树测试示例的属性值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15900" y="392113"/>
            <a:ext cx="8610600" cy="5334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决策树归纳的算法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1406525"/>
            <a:ext cx="8382000" cy="48006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基本算法 (贪婪算法)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树是在一个</a:t>
            </a:r>
            <a:r>
              <a:rPr lang="en-US" altLang="zh-CN" smtClean="0">
                <a:solidFill>
                  <a:schemeClr val="hlink"/>
                </a:solidFill>
                <a:ea typeface="宋体" panose="02010600030101010101" pitchFamily="2" charset="-122"/>
              </a:rPr>
              <a:t>自上而下的递归分而治之的方式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一开始, 所有的训练例子都是在根本上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属性是分类的 (如果是连续值, 则会提前离散)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示例是根据选定的属性递归分区的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测试属性是根据启发式或统计度量值 (例如,</a:t>
            </a:r>
            <a:r>
              <a:rPr lang="en-US" altLang="zh-CN" smtClean="0">
                <a:solidFill>
                  <a:schemeClr val="hlink"/>
                </a:solidFill>
                <a:ea typeface="宋体" panose="02010600030101010101" pitchFamily="2" charset="-122"/>
              </a:rPr>
              <a:t>信息获取</a:t>
            </a:r>
            <a:r>
              <a:rPr lang="en-US" altLang="zh-CN" smtClean="0">
                <a:ea typeface="宋体" panose="02010600030101010101" pitchFamily="2" charset="-122"/>
              </a:rPr>
              <a:t>)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停止分区的条件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给定节点的所有示例都属于同一个类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没有用于进一步分区的剩余属性</a:t>
            </a:r>
            <a:r>
              <a:rPr lang="en-US" altLang="zh-CN" smtClean="0">
                <a:latin typeface="Tahoma" panose="020B0604030504040204" pitchFamily="34" charset="0"/>
                <a:ea typeface="宋体" panose="02010600030101010101" pitchFamily="2" charset="-122"/>
              </a:rPr>
              <a:t>–</a:t>
            </a:r>
            <a:r>
              <a:rPr lang="en-US" altLang="zh-CN" smtClean="0">
                <a:ea typeface="宋体" panose="02010600030101010101" pitchFamily="2" charset="-122"/>
              </a:rPr>
              <a:t> </a:t>
            </a:r>
            <a:r>
              <a:rPr lang="en-US" altLang="zh-CN" smtClean="0">
                <a:solidFill>
                  <a:schemeClr val="hlink"/>
                </a:solidFill>
                <a:ea typeface="宋体" panose="02010600030101010101" pitchFamily="2" charset="-122"/>
              </a:rPr>
              <a:t>多数票</a:t>
            </a:r>
            <a:r>
              <a:rPr lang="en-US" altLang="zh-CN" smtClean="0">
                <a:ea typeface="宋体" panose="02010600030101010101" pitchFamily="2" charset="-122"/>
              </a:rPr>
              <a:t>用于对叶子进行分类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已经没有样品了</a:t>
            </a:r>
          </a:p>
        </p:txBody>
      </p:sp>
    </p:spTree>
  </p:cSld>
  <p:clrMapOvr>
    <a:masterClrMapping/>
  </p:clrMapOvr>
  <p:transition>
    <p:checker/>
  </p:transition>
</p:sld>
</file>

<file path=ppt/slides/slide17.xml><?xml version="1.0" encoding="utf-8"?>
<p:sld xmlns:mc="http://schemas.openxmlformats.org/markup-compatibility/2006" xmlns:v="urn:schemas-microsoft-com:vml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676400" y="381000"/>
            <a:ext cx="6248400" cy="609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信息增益 (ID3/C4.5)</a:t>
            </a:r>
          </a:p>
        </p:txBody>
      </p:sp>
      <p:sp>
        <p:nvSpPr>
          <p:cNvPr id="3686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54000" y="1524000"/>
            <a:ext cx="8661400" cy="5029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>
                <a:solidFill>
                  <a:schemeClr val="hlink"/>
                </a:solidFill>
                <a:ea typeface="宋体" panose="02010600030101010101" pitchFamily="2" charset="-122"/>
              </a:rPr>
              <a:t>信息获取</a:t>
            </a:r>
            <a:r>
              <a:rPr lang="en-US" altLang="zh-CN" smtClean="0">
                <a:ea typeface="宋体" panose="02010600030101010101" pitchFamily="2" charset="-122"/>
              </a:rPr>
              <a:t>(idh/c4.5)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所有属性都假定为分类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可以为连续值属性进行修改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zh-CN" smtClean="0">
                <a:ea typeface="宋体" panose="02010600030101010101" pitchFamily="2" charset="-122"/>
              </a:rPr>
              <a:t>选择信息增益最高的属性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zh-CN" smtClean="0">
                <a:ea typeface="宋体" panose="02010600030101010101" pitchFamily="2" charset="-122"/>
              </a:rPr>
              <a:t>假设有两个类,</a:t>
            </a:r>
            <a:r>
              <a:rPr lang="en-US" altLang="zh-CN" i="1" smtClean="0">
                <a:ea typeface="宋体" panose="02010600030101010101" pitchFamily="2" charset="-122"/>
              </a:rPr>
              <a:t>P</a:t>
            </a:r>
            <a:r>
              <a:rPr lang="en-US" altLang="zh-CN" smtClean="0">
                <a:ea typeface="宋体" panose="02010600030101010101" pitchFamily="2" charset="-122"/>
              </a:rPr>
              <a:t>和</a:t>
            </a:r>
            <a:r>
              <a:rPr lang="en-US" altLang="zh-CN" i="1" smtClean="0">
                <a:ea typeface="宋体" panose="02010600030101010101" pitchFamily="2" charset="-122"/>
              </a:rPr>
              <a:t>n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zh-CN" smtClean="0">
                <a:ea typeface="宋体" panose="02010600030101010101" pitchFamily="2" charset="-122"/>
              </a:rPr>
              <a:t>让这一组例子</a:t>
            </a:r>
            <a:r>
              <a:rPr lang="en-US" altLang="zh-CN" i="1" smtClean="0">
                <a:ea typeface="宋体" panose="02010600030101010101" pitchFamily="2" charset="-122"/>
              </a:rPr>
              <a:t>s</a:t>
            </a:r>
            <a:r>
              <a:rPr lang="en-US" altLang="zh-CN" smtClean="0">
                <a:ea typeface="宋体" panose="02010600030101010101" pitchFamily="2" charset="-122"/>
              </a:rPr>
              <a:t>包含</a:t>
            </a:r>
            <a:r>
              <a:rPr lang="en-US" altLang="zh-CN" i="1" smtClean="0">
                <a:ea typeface="宋体" panose="02010600030101010101" pitchFamily="2" charset="-122"/>
              </a:rPr>
              <a:t>P</a:t>
            </a:r>
            <a:r>
              <a:rPr lang="en-US" altLang="zh-CN" smtClean="0">
                <a:ea typeface="宋体" panose="02010600030101010101" pitchFamily="2" charset="-122"/>
              </a:rPr>
              <a:t>类的元素</a:t>
            </a:r>
            <a:r>
              <a:rPr lang="en-US" altLang="zh-CN" i="1" smtClean="0">
                <a:ea typeface="宋体" panose="02010600030101010101" pitchFamily="2" charset="-122"/>
              </a:rPr>
              <a:t>P</a:t>
            </a:r>
            <a:r>
              <a:rPr lang="en-US" altLang="zh-CN" smtClean="0">
                <a:ea typeface="宋体" panose="02010600030101010101" pitchFamily="2" charset="-122"/>
              </a:rPr>
              <a:t>和</a:t>
            </a:r>
            <a:r>
              <a:rPr lang="en-US" altLang="zh-CN" i="1" smtClean="0">
                <a:ea typeface="宋体" panose="02010600030101010101" pitchFamily="2" charset="-122"/>
              </a:rPr>
              <a:t>n</a:t>
            </a:r>
            <a:r>
              <a:rPr lang="en-US" altLang="zh-CN" smtClean="0">
                <a:ea typeface="宋体" panose="02010600030101010101" pitchFamily="2" charset="-122"/>
              </a:rPr>
              <a:t>类的元素</a:t>
            </a:r>
            <a:r>
              <a:rPr lang="en-US" altLang="zh-CN" i="1" smtClean="0">
                <a:ea typeface="宋体" panose="02010600030101010101" pitchFamily="2" charset="-122"/>
              </a:rPr>
              <a:t>n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zh-CN" smtClean="0">
                <a:ea typeface="宋体" panose="02010600030101010101" pitchFamily="2" charset="-122"/>
              </a:rPr>
              <a:t>所需的信息量, 以确定中是否有任意示例。</a:t>
            </a:r>
            <a:r>
              <a:rPr lang="en-US" altLang="zh-CN" i="1" smtClean="0">
                <a:ea typeface="宋体" panose="02010600030101010101" pitchFamily="2" charset="-122"/>
              </a:rPr>
              <a:t>s</a:t>
            </a:r>
            <a:r>
              <a:rPr lang="en-US" altLang="zh-CN" smtClean="0">
                <a:ea typeface="宋体" panose="02010600030101010101" pitchFamily="2" charset="-122"/>
              </a:rPr>
              <a:t>属于</a:t>
            </a:r>
            <a:r>
              <a:rPr lang="en-US" altLang="zh-CN" i="1" smtClean="0">
                <a:ea typeface="宋体" panose="02010600030101010101" pitchFamily="2" charset="-122"/>
              </a:rPr>
              <a:t>P</a:t>
            </a:r>
            <a:r>
              <a:rPr lang="en-US" altLang="zh-CN" smtClean="0">
                <a:ea typeface="宋体" panose="02010600030101010101" pitchFamily="2" charset="-122"/>
              </a:rPr>
              <a:t>或</a:t>
            </a:r>
            <a:r>
              <a:rPr lang="en-US" altLang="zh-CN" i="1" smtClean="0">
                <a:ea typeface="宋体" panose="02010600030101010101" pitchFamily="2" charset="-122"/>
              </a:rPr>
              <a:t>n</a:t>
            </a:r>
            <a:r>
              <a:rPr lang="en-US" altLang="zh-CN" smtClean="0">
                <a:ea typeface="宋体" panose="02010600030101010101" pitchFamily="2" charset="-122"/>
              </a:rPr>
              <a:t>被定义为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altLang="zh-CN" smtClean="0">
              <a:ea typeface="宋体" panose="02010600030101010101" pitchFamily="2" charset="-122"/>
            </a:endParaRPr>
          </a:p>
        </p:txBody>
      </p:sp>
      <p:graphicFrame>
        <p:nvGraphicFramePr>
          <p:cNvPr id="36868" name="Object 1028"/>
          <p:cNvGraphicFramePr>
            <a:graphicFrameLocks noChangeAspect="1"/>
          </p:cNvGraphicFramePr>
          <p:nvPr/>
        </p:nvGraphicFramePr>
        <p:xfrm>
          <a:off x="1570038" y="5594350"/>
          <a:ext cx="5486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9" name="Equation" r:id="rId4" imgW="5486400" imgH="787400" progId="Equation.3">
                  <p:embed/>
                </p:oleObj>
              </mc:Choice>
              <mc:Fallback>
                <p:oleObj name="Equation" r:id="rId4" imgW="5486400" imgH="7874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0038" y="5594350"/>
                        <a:ext cx="54864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hecker/>
  </p:transition>
</p:sld>
</file>

<file path=ppt/slides/slide18.xml><?xml version="1.0" encoding="utf-8"?>
<p:sld xmlns:mc="http://schemas.openxmlformats.org/markup-compatibility/2006" xmlns:v="urn:schemas-microsoft-com:vml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63" y="228600"/>
            <a:ext cx="8859837" cy="700088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ea typeface="宋体" panose="02010600030101010101" pitchFamily="2" charset="-122"/>
              </a:rPr>
              <a:t>决策树归纳中的信息增益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650" y="1477963"/>
            <a:ext cx="8077200" cy="47244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smtClean="0">
                <a:ea typeface="宋体" panose="02010600030101010101" pitchFamily="2" charset="-122"/>
              </a:rPr>
              <a:t>假定使用属性 a 集</a:t>
            </a:r>
            <a:r>
              <a:rPr lang="en-US" altLang="zh-CN" i="1" smtClean="0">
                <a:ea typeface="宋体" panose="02010600030101010101" pitchFamily="2" charset="-122"/>
              </a:rPr>
              <a:t>s</a:t>
            </a:r>
            <a:r>
              <a:rPr lang="en-US" altLang="zh-CN" smtClean="0">
                <a:ea typeface="宋体" panose="02010600030101010101" pitchFamily="2" charset="-122"/>
              </a:rPr>
              <a:t>将被划分为集合 {</a:t>
            </a:r>
            <a:r>
              <a:rPr lang="en-US" altLang="zh-CN" i="1" smtClean="0">
                <a:ea typeface="宋体" panose="02010600030101010101" pitchFamily="2" charset="-122"/>
              </a:rPr>
              <a:t>s</a:t>
            </a:r>
            <a:r>
              <a:rPr lang="en-US" altLang="zh-CN" i="1" baseline="-25000" smtClean="0">
                <a:ea typeface="宋体" panose="02010600030101010101" pitchFamily="2" charset="-122"/>
              </a:rPr>
              <a:t>1</a:t>
            </a:r>
            <a:r>
              <a:rPr lang="en-US" altLang="zh-CN" smtClean="0">
                <a:ea typeface="宋体" panose="02010600030101010101" pitchFamily="2" charset="-122"/>
              </a:rPr>
              <a:t>,</a:t>
            </a:r>
            <a:r>
              <a:rPr lang="en-US" altLang="zh-CN" i="1" smtClean="0">
                <a:ea typeface="宋体" panose="02010600030101010101" pitchFamily="2" charset="-122"/>
              </a:rPr>
              <a:t>s</a:t>
            </a:r>
            <a:r>
              <a:rPr lang="en-US" altLang="zh-CN" i="1" baseline="-25000" smtClean="0">
                <a:ea typeface="宋体" panose="02010600030101010101" pitchFamily="2" charset="-122"/>
              </a:rPr>
              <a:t>2</a:t>
            </a:r>
            <a:r>
              <a:rPr lang="en-US" altLang="zh-CN" smtClean="0">
                <a:ea typeface="宋体" panose="02010600030101010101" pitchFamily="2" charset="-122"/>
              </a:rPr>
              <a:t>,</a:t>
            </a:r>
            <a:r>
              <a:rPr lang="en-US" altLang="zh-CN" smtClean="0">
                <a:latin typeface="Tahoma" panose="020B0604030504040204" pitchFamily="34" charset="0"/>
                <a:ea typeface="宋体" panose="02010600030101010101" pitchFamily="2" charset="-122"/>
              </a:rPr>
              <a:t>...</a:t>
            </a:r>
            <a:r>
              <a:rPr lang="en-US" altLang="zh-CN" smtClean="0">
                <a:ea typeface="宋体" panose="02010600030101010101" pitchFamily="2" charset="-122"/>
              </a:rPr>
              <a:t>,</a:t>
            </a:r>
            <a:r>
              <a:rPr lang="en-US" altLang="zh-CN" i="1" smtClean="0">
                <a:ea typeface="宋体" panose="02010600030101010101" pitchFamily="2" charset="-122"/>
              </a:rPr>
              <a:t>s</a:t>
            </a:r>
            <a:r>
              <a:rPr lang="en-US" altLang="zh-CN" i="1" baseline="-25000" smtClean="0">
                <a:ea typeface="宋体" panose="02010600030101010101" pitchFamily="2" charset="-122"/>
              </a:rPr>
              <a:t>V</a:t>
            </a:r>
            <a:r>
              <a:rPr lang="en-US" altLang="zh-CN" smtClean="0">
                <a:ea typeface="宋体" panose="02010600030101010101" pitchFamily="2" charset="-122"/>
              </a:rPr>
              <a:t>}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smtClean="0">
                <a:ea typeface="宋体" panose="02010600030101010101" pitchFamily="2" charset="-122"/>
              </a:rPr>
              <a:t>如果</a:t>
            </a:r>
            <a:r>
              <a:rPr lang="en-US" altLang="zh-CN" i="1" smtClean="0">
                <a:ea typeface="宋体" panose="02010600030101010101" pitchFamily="2" charset="-122"/>
              </a:rPr>
              <a:t>s</a:t>
            </a:r>
            <a:r>
              <a:rPr lang="en-US" altLang="zh-CN" i="1" baseline="-25000" smtClean="0">
                <a:ea typeface="宋体" panose="02010600030101010101" pitchFamily="2" charset="-122"/>
              </a:rPr>
              <a:t>我</a:t>
            </a:r>
            <a:r>
              <a:rPr lang="en-US" altLang="zh-CN" smtClean="0">
                <a:ea typeface="宋体" panose="02010600030101010101" pitchFamily="2" charset="-122"/>
              </a:rPr>
              <a:t>包含</a:t>
            </a:r>
            <a:r>
              <a:rPr lang="en-US" altLang="zh-CN" i="1" smtClean="0">
                <a:ea typeface="宋体" panose="02010600030101010101" pitchFamily="2" charset="-122"/>
              </a:rPr>
              <a:t>P</a:t>
            </a:r>
            <a:r>
              <a:rPr lang="en-US" altLang="zh-CN" i="1" baseline="-25000" smtClean="0">
                <a:ea typeface="宋体" panose="02010600030101010101" pitchFamily="2" charset="-122"/>
              </a:rPr>
              <a:t>我</a:t>
            </a:r>
            <a:r>
              <a:rPr lang="en-US" altLang="zh-CN" i="1" smtClean="0">
                <a:ea typeface="宋体" panose="02010600030101010101" pitchFamily="2" charset="-122"/>
              </a:rPr>
              <a:t> </a:t>
            </a:r>
            <a:r>
              <a:rPr lang="en-US" altLang="zh-CN" smtClean="0">
                <a:ea typeface="宋体" panose="02010600030101010101" pitchFamily="2" charset="-122"/>
              </a:rPr>
              <a:t>的例子</a:t>
            </a:r>
            <a:r>
              <a:rPr lang="en-US" altLang="zh-CN" i="1" smtClean="0">
                <a:ea typeface="宋体" panose="02010600030101010101" pitchFamily="2" charset="-122"/>
              </a:rPr>
              <a:t>P</a:t>
            </a:r>
            <a:r>
              <a:rPr lang="en-US" altLang="zh-CN" smtClean="0">
                <a:ea typeface="宋体" panose="02010600030101010101" pitchFamily="2" charset="-122"/>
              </a:rPr>
              <a:t>和</a:t>
            </a:r>
            <a:r>
              <a:rPr lang="en-US" altLang="zh-CN" i="1" smtClean="0">
                <a:ea typeface="宋体" panose="02010600030101010101" pitchFamily="2" charset="-122"/>
              </a:rPr>
              <a:t>n</a:t>
            </a:r>
            <a:r>
              <a:rPr lang="en-US" altLang="zh-CN" i="1" baseline="-25000" smtClean="0">
                <a:ea typeface="宋体" panose="02010600030101010101" pitchFamily="2" charset="-122"/>
              </a:rPr>
              <a:t>我</a:t>
            </a:r>
            <a:r>
              <a:rPr lang="en-US" altLang="zh-CN" smtClean="0">
                <a:ea typeface="宋体" panose="02010600030101010101" pitchFamily="2" charset="-122"/>
              </a:rPr>
              <a:t>的例子</a:t>
            </a:r>
            <a:r>
              <a:rPr lang="en-US" altLang="zh-CN" i="1" smtClean="0">
                <a:ea typeface="宋体" panose="02010600030101010101" pitchFamily="2" charset="-122"/>
              </a:rPr>
              <a:t>n</a:t>
            </a:r>
            <a:r>
              <a:rPr lang="en-US" altLang="zh-CN" smtClean="0">
                <a:ea typeface="宋体" panose="02010600030101010101" pitchFamily="2" charset="-122"/>
              </a:rPr>
              <a:t>, 则</a:t>
            </a:r>
            <a:r>
              <a:rPr lang="en-US" altLang="zh-CN" smtClean="0">
                <a:solidFill>
                  <a:schemeClr val="hlink"/>
                </a:solidFill>
                <a:ea typeface="宋体" panose="02010600030101010101" pitchFamily="2" charset="-122"/>
              </a:rPr>
              <a:t>熵</a:t>
            </a:r>
            <a:r>
              <a:rPr lang="en-US" altLang="zh-CN" smtClean="0">
                <a:ea typeface="宋体" panose="02010600030101010101" pitchFamily="2" charset="-122"/>
              </a:rPr>
              <a:t>, 或对所有子树中的对象进行分类所需的预期信息</a:t>
            </a:r>
            <a:r>
              <a:rPr lang="en-US" altLang="zh-CN" i="1" smtClean="0">
                <a:ea typeface="宋体" panose="02010600030101010101" pitchFamily="2" charset="-122"/>
              </a:rPr>
              <a:t>s</a:t>
            </a:r>
            <a:r>
              <a:rPr lang="en-US" altLang="zh-CN" i="1" baseline="-25000" smtClean="0">
                <a:ea typeface="宋体" panose="02010600030101010101" pitchFamily="2" charset="-122"/>
              </a:rPr>
              <a:t>我</a:t>
            </a:r>
            <a:r>
              <a:rPr lang="en-US" altLang="zh-CN" smtClean="0">
                <a:ea typeface="宋体" panose="02010600030101010101" pitchFamily="2" charset="-122"/>
              </a:rPr>
              <a:t>是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smtClean="0">
                <a:ea typeface="宋体" panose="02010600030101010101" pitchFamily="2" charset="-122"/>
              </a:rPr>
              <a:t>通过分支获得的编码信息</a:t>
            </a:r>
            <a:r>
              <a:rPr lang="en-US" altLang="zh-CN" i="1" smtClean="0">
                <a:ea typeface="宋体" panose="02010600030101010101" pitchFamily="2" charset="-122"/>
              </a:rPr>
              <a:t>a 个</a:t>
            </a:r>
          </a:p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  <p:graphicFrame>
        <p:nvGraphicFramePr>
          <p:cNvPr id="38916" name="Object 0"/>
          <p:cNvGraphicFramePr>
            <a:graphicFrameLocks noChangeAspect="1"/>
          </p:cNvGraphicFramePr>
          <p:nvPr/>
        </p:nvGraphicFramePr>
        <p:xfrm>
          <a:off x="3173413" y="3630613"/>
          <a:ext cx="31369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8" name="Equation" r:id="rId4" imgW="3136900" imgH="787400" progId="Equation.3">
                  <p:embed/>
                </p:oleObj>
              </mc:Choice>
              <mc:Fallback>
                <p:oleObj name="Equation" r:id="rId4" imgW="3136900" imgH="7874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3413" y="3630613"/>
                        <a:ext cx="31369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1"/>
          <p:cNvGraphicFramePr>
            <a:graphicFrameLocks noChangeAspect="1"/>
          </p:cNvGraphicFramePr>
          <p:nvPr/>
        </p:nvGraphicFramePr>
        <p:xfrm>
          <a:off x="3352800" y="5791200"/>
          <a:ext cx="3098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9" name="Equation" r:id="rId6" imgW="3098800" imgH="342900" progId="Equation.3">
                  <p:embed/>
                </p:oleObj>
              </mc:Choice>
              <mc:Fallback>
                <p:oleObj name="Equation" r:id="rId6" imgW="3098800" imgH="3429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791200"/>
                        <a:ext cx="3098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hecker/>
  </p:transition>
</p:sld>
</file>

<file path=ppt/slides/slide19.xml><?xml version="1.0" encoding="utf-8"?>
<p:sld xmlns:mc="http://schemas.openxmlformats.org/markup-compatibility/2006" xmlns:v="urn:schemas-microsoft-com:vml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79413"/>
            <a:ext cx="8610600" cy="728662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ea typeface="宋体" panose="02010600030101010101" pitchFamily="2" charset="-122"/>
              </a:rPr>
              <a:t>基于信息增益计算的属性选择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altLang="zh-CN" sz="2000" smtClean="0">
                <a:solidFill>
                  <a:srgbClr val="121328"/>
                </a:solidFill>
                <a:ea typeface="宋体" panose="02010600030101010101" pitchFamily="2" charset="-122"/>
              </a:rPr>
              <a:t>p 类: 购买计算机 =</a:t>
            </a:r>
            <a:r>
              <a:rPr lang="en-US" altLang="zh-CN" sz="2000" smtClean="0">
                <a:solidFill>
                  <a:srgbClr val="121328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"</a:t>
            </a:r>
            <a:r>
              <a:rPr lang="en-US" altLang="zh-CN" sz="2000" smtClean="0">
                <a:solidFill>
                  <a:srgbClr val="121328"/>
                </a:solidFill>
                <a:ea typeface="宋体" panose="02010600030101010101" pitchFamily="2" charset="-122"/>
              </a:rPr>
              <a:t>是的</a:t>
            </a:r>
            <a:r>
              <a:rPr lang="en-US" altLang="zh-CN" sz="2000" smtClean="0">
                <a:solidFill>
                  <a:srgbClr val="121328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"</a:t>
            </a:r>
            <a:endParaRPr lang="en-US" altLang="zh-CN" sz="2000" smtClean="0">
              <a:solidFill>
                <a:srgbClr val="121328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altLang="zh-CN" sz="2000" smtClean="0">
                <a:solidFill>
                  <a:srgbClr val="121328"/>
                </a:solidFill>
                <a:ea typeface="宋体" panose="02010600030101010101" pitchFamily="2" charset="-122"/>
              </a:rPr>
              <a:t>n 类: 购买计算机 =</a:t>
            </a:r>
            <a:r>
              <a:rPr lang="en-US" altLang="zh-CN" sz="2000" smtClean="0">
                <a:solidFill>
                  <a:srgbClr val="121328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"</a:t>
            </a:r>
            <a:r>
              <a:rPr lang="en-US" altLang="zh-CN" sz="2000" smtClean="0">
                <a:solidFill>
                  <a:srgbClr val="121328"/>
                </a:solidFill>
                <a:ea typeface="宋体" panose="02010600030101010101" pitchFamily="2" charset="-122"/>
              </a:rPr>
              <a:t>不</a:t>
            </a:r>
            <a:r>
              <a:rPr lang="en-US" altLang="zh-CN" sz="2000" smtClean="0">
                <a:solidFill>
                  <a:srgbClr val="121328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"</a:t>
            </a:r>
            <a:endParaRPr lang="en-US" altLang="zh-CN" sz="2000" smtClean="0">
              <a:solidFill>
                <a:srgbClr val="121328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altLang="zh-CN" sz="2000" smtClean="0">
                <a:solidFill>
                  <a:srgbClr val="121328"/>
                </a:solidFill>
                <a:ea typeface="宋体" panose="02010600030101010101" pitchFamily="2" charset="-122"/>
              </a:rPr>
              <a:t>i (p, n) = I(9, 5) = 0.940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altLang="zh-CN" sz="2000" smtClean="0">
                <a:solidFill>
                  <a:srgbClr val="121328"/>
                </a:solidFill>
                <a:ea typeface="宋体" panose="02010600030101010101" pitchFamily="2" charset="-122"/>
              </a:rPr>
              <a:t>计算的熵</a:t>
            </a:r>
            <a:r>
              <a:rPr lang="en-US" altLang="zh-CN" sz="2000" i="1" smtClean="0">
                <a:solidFill>
                  <a:srgbClr val="121328"/>
                </a:solidFill>
                <a:ea typeface="宋体" panose="02010600030101010101" pitchFamily="2" charset="-122"/>
              </a:rPr>
              <a:t>年龄</a:t>
            </a:r>
            <a:r>
              <a:rPr lang="en-US" altLang="zh-CN" sz="2000" smtClean="0">
                <a:solidFill>
                  <a:srgbClr val="121328"/>
                </a:solidFill>
                <a:ea typeface="宋体" panose="02010600030101010101" pitchFamily="2" charset="-122"/>
              </a:rPr>
              <a:t>: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endParaRPr lang="en-US" altLang="zh-CN" sz="2000" smtClean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sz="2000" smtClean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sz="2000" smtClean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sz="2000" smtClean="0">
              <a:ea typeface="宋体" panose="02010600030101010101" pitchFamily="2" charset="-122"/>
            </a:endParaRPr>
          </a:p>
          <a:p>
            <a:pPr eaLnBrk="1" hangingPunct="1"/>
            <a:endParaRPr lang="zh-CN" altLang="en-US" sz="2000" smtClean="0">
              <a:ea typeface="宋体" panose="02010600030101010101" pitchFamily="2" charset="-122"/>
            </a:endParaRP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97425" y="1600200"/>
            <a:ext cx="3965575" cy="4876800"/>
          </a:xfrm>
        </p:spPr>
        <p:txBody>
          <a:bodyPr/>
          <a:lstStyle/>
          <a:p>
            <a:pPr eaLnBrk="1" hangingPunct="1"/>
            <a:endParaRPr lang="zh-CN" altLang="en-US" sz="1800" smtClean="0">
              <a:ea typeface="宋体" panose="02010600030101010101" pitchFamily="2" charset="-122"/>
            </a:endParaRPr>
          </a:p>
          <a:p>
            <a:pPr eaLnBrk="1" hangingPunct="1"/>
            <a:endParaRPr lang="zh-CN" altLang="en-US" sz="1800" smtClean="0">
              <a:ea typeface="宋体" panose="02010600030101010101" pitchFamily="2" charset="-122"/>
            </a:endParaRPr>
          </a:p>
          <a:p>
            <a:pPr eaLnBrk="1" hangingPunct="1"/>
            <a:endParaRPr lang="zh-CN" altLang="en-US" sz="1800" smtClean="0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zh-CN" altLang="en-US" sz="1800" smtClean="0">
              <a:ea typeface="宋体" panose="02010600030101010101" pitchFamily="2" charset="-122"/>
            </a:endParaRPr>
          </a:p>
          <a:p>
            <a:pPr eaLnBrk="1" hangingPunct="1">
              <a:buClr>
                <a:schemeClr val="accent1"/>
              </a:buClr>
              <a:buFont typeface="Wingdings 2" panose="05020102010507070707" pitchFamily="18" charset="2"/>
              <a:buNone/>
            </a:pPr>
            <a:r>
              <a:rPr lang="en-US" altLang="zh-CN" sz="1800" smtClean="0">
                <a:solidFill>
                  <a:srgbClr val="121328"/>
                </a:solidFill>
                <a:ea typeface="宋体" panose="02010600030101010101" pitchFamily="2" charset="-122"/>
              </a:rPr>
              <a:t>因此</a:t>
            </a:r>
          </a:p>
          <a:p>
            <a:pPr eaLnBrk="1" hangingPunct="1">
              <a:buClr>
                <a:schemeClr val="accent1"/>
              </a:buClr>
              <a:buFont typeface="Wingdings 2" panose="05020102010507070707" pitchFamily="18" charset="2"/>
              <a:buNone/>
            </a:pPr>
            <a:endParaRPr lang="en-US" altLang="zh-CN" sz="1800" smtClean="0">
              <a:ea typeface="宋体" panose="02010600030101010101" pitchFamily="2" charset="-122"/>
            </a:endParaRPr>
          </a:p>
          <a:p>
            <a:pPr eaLnBrk="1" hangingPunct="1">
              <a:buClr>
                <a:schemeClr val="accent1"/>
              </a:buClr>
              <a:buFont typeface="Wingdings 2" panose="05020102010507070707" pitchFamily="18" charset="2"/>
              <a:buNone/>
            </a:pPr>
            <a:endParaRPr lang="en-US" altLang="zh-CN" sz="1800" smtClean="0">
              <a:ea typeface="宋体" panose="02010600030101010101" pitchFamily="2" charset="-122"/>
            </a:endParaRPr>
          </a:p>
          <a:p>
            <a:pPr eaLnBrk="1" hangingPunct="1">
              <a:buClr>
                <a:schemeClr val="accent1"/>
              </a:buClr>
              <a:buFont typeface="Wingdings 2" panose="05020102010507070707" pitchFamily="18" charset="2"/>
              <a:buNone/>
            </a:pPr>
            <a:endParaRPr lang="en-US" altLang="zh-CN" sz="1800" smtClean="0">
              <a:solidFill>
                <a:srgbClr val="121328"/>
              </a:solidFill>
              <a:ea typeface="宋体" panose="02010600030101010101" pitchFamily="2" charset="-122"/>
            </a:endParaRPr>
          </a:p>
          <a:p>
            <a:pPr eaLnBrk="1" hangingPunct="1">
              <a:buClr>
                <a:schemeClr val="accent1"/>
              </a:buClr>
              <a:buFont typeface="Wingdings 2" panose="05020102010507070707" pitchFamily="18" charset="2"/>
              <a:buNone/>
            </a:pPr>
            <a:r>
              <a:rPr lang="en-US" altLang="zh-CN" sz="1800" smtClean="0">
                <a:solidFill>
                  <a:srgbClr val="121328"/>
                </a:solidFill>
                <a:ea typeface="宋体" panose="02010600030101010101" pitchFamily="2" charset="-122"/>
              </a:rPr>
              <a:t>同样</a:t>
            </a:r>
          </a:p>
        </p:txBody>
      </p:sp>
      <p:graphicFrame>
        <p:nvGraphicFramePr>
          <p:cNvPr id="40965" name="Object 5">
            <a:hlinkClick r:id="rId4" action="ppaction://hlinksldjump"/>
          </p:cNvPr>
          <p:cNvGraphicFramePr>
            <a:graphicFrameLocks noChangeAspect="1"/>
          </p:cNvGraphicFramePr>
          <p:nvPr/>
        </p:nvGraphicFramePr>
        <p:xfrm>
          <a:off x="666750" y="4291013"/>
          <a:ext cx="3354388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1" name="Worksheet" r:id="rId5" imgW="3353088" imgH="1438536" progId="Excel.Sheet.8">
                  <p:embed/>
                </p:oleObj>
              </mc:Choice>
              <mc:Fallback>
                <p:oleObj name="Worksheet" r:id="rId5" imgW="3353088" imgH="1438536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4291013"/>
                        <a:ext cx="3354388" cy="1439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6"/>
          <p:cNvGraphicFramePr>
            <a:graphicFrameLocks noChangeAspect="1"/>
          </p:cNvGraphicFramePr>
          <p:nvPr/>
        </p:nvGraphicFramePr>
        <p:xfrm>
          <a:off x="4572000" y="1676400"/>
          <a:ext cx="4251325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2" name="Equation" r:id="rId7" imgW="1866900" imgH="812800" progId="Equation.3">
                  <p:embed/>
                </p:oleObj>
              </mc:Choice>
              <mc:Fallback>
                <p:oleObj name="Equation" r:id="rId7" imgW="1866900" imgH="812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676400"/>
                        <a:ext cx="4251325" cy="1363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Object 7"/>
          <p:cNvGraphicFramePr>
            <a:graphicFrameLocks noChangeAspect="1"/>
          </p:cNvGraphicFramePr>
          <p:nvPr/>
        </p:nvGraphicFramePr>
        <p:xfrm>
          <a:off x="4992688" y="4727575"/>
          <a:ext cx="35941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3" name="Equation" r:id="rId9" imgW="3594100" imgH="1193800" progId="Equation.3">
                  <p:embed/>
                </p:oleObj>
              </mc:Choice>
              <mc:Fallback>
                <p:oleObj name="Equation" r:id="rId9" imgW="3594100" imgH="1193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2688" y="4727575"/>
                        <a:ext cx="35941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8" name="Text Box 9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500188" y="5903913"/>
            <a:ext cx="1827212" cy="434975"/>
          </a:xfrm>
          <a:prstGeom prst="rect">
            <a:avLst/>
          </a:prstGeom>
          <a:solidFill>
            <a:srgbClr val="000080"/>
          </a:solidFill>
          <a:ln w="38100" cmpd="dbl">
            <a:solidFill>
              <a:srgbClr val="FFFF00"/>
            </a:solidFill>
            <a:miter lim="800000"/>
            <a:headEnd/>
            <a:tailEnd/>
          </a:ln>
        </p:spPr>
        <p:txBody>
          <a:bodyPr anchor="b">
            <a:spAutoFit/>
          </a:bodyPr>
          <a:lstStyle>
            <a:lvl1pPr>
              <a:spcBef>
                <a:spcPct val="20000"/>
              </a:spcBef>
              <a:buBlip>
                <a:blip r:embed="rId11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bg1"/>
                </a:solidFill>
              </a:rPr>
              <a:t>列车套餐</a:t>
            </a:r>
          </a:p>
        </p:txBody>
      </p:sp>
      <p:sp>
        <p:nvSpPr>
          <p:cNvPr id="40969" name="Line 10"/>
          <p:cNvSpPr>
            <a:spLocks noChangeShapeType="1"/>
          </p:cNvSpPr>
          <p:nvPr/>
        </p:nvSpPr>
        <p:spPr bwMode="auto">
          <a:xfrm flipH="1" flipV="1">
            <a:off x="1608138" y="6129338"/>
            <a:ext cx="276225" cy="1587"/>
          </a:xfrm>
          <a:prstGeom prst="line">
            <a:avLst/>
          </a:prstGeom>
          <a:noFill/>
          <a:ln w="9525">
            <a:solidFill>
              <a:srgbClr val="FF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graphicFrame>
        <p:nvGraphicFramePr>
          <p:cNvPr id="40970" name="Object 11"/>
          <p:cNvGraphicFramePr>
            <a:graphicFrameLocks noChangeAspect="1"/>
          </p:cNvGraphicFramePr>
          <p:nvPr/>
        </p:nvGraphicFramePr>
        <p:xfrm>
          <a:off x="4829175" y="3357563"/>
          <a:ext cx="3897313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4" name="Equation" r:id="rId12" imgW="1828800" imgH="406400" progId="Equation.DSMT4">
                  <p:embed/>
                </p:oleObj>
              </mc:Choice>
              <mc:Fallback>
                <p:oleObj name="Equation" r:id="rId12" imgW="1828800" imgH="4064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9175" y="3357563"/>
                        <a:ext cx="3897313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heck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09550" y="304800"/>
            <a:ext cx="8172450" cy="990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分类和预测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0688" y="1504950"/>
            <a:ext cx="8175625" cy="4648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en-US" altLang="zh-CN" smtClean="0">
                <a:solidFill>
                  <a:schemeClr val="hlink"/>
                </a:solidFill>
                <a:ea typeface="宋体" panose="02010600030101010101" pitchFamily="2" charset="-122"/>
              </a:rPr>
              <a:t>什么是分类？什么是预测？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有关分类和预测的问题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通过决策树归纳进行分类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贝叶斯分类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通过反向传播进行分类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其他分类方法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预测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分类精度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总结</a:t>
            </a:r>
          </a:p>
        </p:txBody>
      </p:sp>
    </p:spTree>
  </p:cSld>
  <p:clrMapOvr>
    <a:masterClrMapping/>
  </p:clrMapOvr>
  <p:transition>
    <p:check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31788" y="381000"/>
            <a:ext cx="8604250" cy="60960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ea typeface="宋体" panose="02010600030101010101" pitchFamily="2" charset="-122"/>
              </a:rPr>
              <a:t>从树中提取分类规则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97013"/>
            <a:ext cx="8610600" cy="48275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以的形式代表知识</a:t>
            </a:r>
            <a:r>
              <a:rPr lang="en-US" altLang="zh-CN" sz="2000" smtClean="0">
                <a:solidFill>
                  <a:schemeClr val="hlink"/>
                </a:solidFill>
                <a:ea typeface="宋体" panose="02010600030101010101" pitchFamily="2" charset="-122"/>
              </a:rPr>
              <a:t>if-then</a:t>
            </a:r>
            <a:r>
              <a:rPr lang="en-US" altLang="zh-CN" sz="2000" smtClean="0">
                <a:ea typeface="宋体" panose="02010600030101010101" pitchFamily="2" charset="-122"/>
              </a:rPr>
              <a:t>规则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为从根到叶的每个路径创建一个规则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沿路径的每个属性值对形成一个联接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叶节点包含类预测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规则对人类来说更容易理解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例子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000" smtClean="0">
                <a:ea typeface="宋体" panose="02010600030101010101" pitchFamily="2" charset="-122"/>
              </a:rPr>
              <a:t>如果</a:t>
            </a:r>
            <a:r>
              <a:rPr lang="en-US" altLang="zh-CN" sz="2000" i="1" smtClean="0">
                <a:ea typeface="宋体" panose="02010600030101010101" pitchFamily="2" charset="-122"/>
              </a:rPr>
              <a:t>年龄</a:t>
            </a:r>
            <a:r>
              <a:rPr lang="en-US" altLang="zh-CN" sz="2000" smtClean="0">
                <a:ea typeface="宋体" panose="02010600030101010101" pitchFamily="2" charset="-122"/>
              </a:rPr>
              <a:t>=</a:t>
            </a:r>
            <a:r>
              <a:rPr lang="en-US" altLang="zh-CN" sz="2000" smtClean="0">
                <a:latin typeface="Tahoma" panose="020B0604030504040204" pitchFamily="34" charset="0"/>
                <a:ea typeface="宋体" panose="02010600030101010101" pitchFamily="2" charset="-122"/>
              </a:rPr>
              <a:t>"</a:t>
            </a:r>
            <a:r>
              <a:rPr lang="en-US" altLang="zh-CN" sz="2000" smtClean="0">
                <a:ea typeface="宋体" panose="02010600030101010101" pitchFamily="2" charset="-122"/>
              </a:rPr>
              <a:t>&lt; = 30</a:t>
            </a:r>
            <a:r>
              <a:rPr lang="en-US" altLang="zh-CN" sz="2000" smtClean="0">
                <a:latin typeface="Tahoma" panose="020B0604030504040204" pitchFamily="34" charset="0"/>
                <a:ea typeface="宋体" panose="02010600030101010101" pitchFamily="2" charset="-122"/>
              </a:rPr>
              <a:t>"</a:t>
            </a:r>
            <a:r>
              <a:rPr lang="en-US" altLang="zh-CN" sz="2000" smtClean="0">
                <a:ea typeface="宋体" panose="02010600030101010101" pitchFamily="2" charset="-122"/>
              </a:rPr>
              <a:t>和</a:t>
            </a:r>
            <a:r>
              <a:rPr lang="en-US" altLang="zh-CN" sz="2000" i="1" smtClean="0">
                <a:ea typeface="宋体" panose="02010600030101010101" pitchFamily="2" charset="-122"/>
              </a:rPr>
              <a:t>学生</a:t>
            </a:r>
            <a:r>
              <a:rPr lang="en-US" altLang="zh-CN" sz="2000" smtClean="0">
                <a:ea typeface="宋体" panose="02010600030101010101" pitchFamily="2" charset="-122"/>
              </a:rPr>
              <a:t>=</a:t>
            </a:r>
            <a:r>
              <a:rPr lang="en-US" altLang="zh-CN" sz="2000" smtClean="0">
                <a:latin typeface="Tahoma" panose="020B0604030504040204" pitchFamily="34" charset="0"/>
                <a:ea typeface="宋体" panose="02010600030101010101" pitchFamily="2" charset="-122"/>
              </a:rPr>
              <a:t>"</a:t>
            </a:r>
            <a:r>
              <a:rPr lang="en-US" altLang="zh-CN" sz="2000" i="1" smtClean="0">
                <a:ea typeface="宋体" panose="02010600030101010101" pitchFamily="2" charset="-122"/>
              </a:rPr>
              <a:t>不</a:t>
            </a:r>
            <a:r>
              <a:rPr lang="en-US" altLang="zh-CN" sz="2000" smtClean="0">
                <a:latin typeface="Tahoma" panose="020B0604030504040204" pitchFamily="34" charset="0"/>
                <a:ea typeface="宋体" panose="02010600030101010101" pitchFamily="2" charset="-122"/>
              </a:rPr>
              <a:t>"</a:t>
            </a:r>
            <a:r>
              <a:rPr lang="en-US" altLang="zh-CN" sz="2000" smtClean="0">
                <a:ea typeface="宋体" panose="02010600030101010101" pitchFamily="2" charset="-122"/>
              </a:rPr>
              <a:t>然后</a:t>
            </a:r>
            <a:r>
              <a:rPr lang="en-US" altLang="zh-CN" sz="2000" i="1" smtClean="0">
                <a:ea typeface="宋体" panose="02010600030101010101" pitchFamily="2" charset="-122"/>
              </a:rPr>
              <a:t>买电脑</a:t>
            </a:r>
            <a:r>
              <a:rPr lang="en-US" altLang="zh-CN" sz="2000" smtClean="0">
                <a:ea typeface="宋体" panose="02010600030101010101" pitchFamily="2" charset="-122"/>
              </a:rPr>
              <a:t>=</a:t>
            </a:r>
            <a:r>
              <a:rPr lang="en-US" altLang="zh-CN" sz="2000" smtClean="0">
                <a:latin typeface="Tahoma" panose="020B0604030504040204" pitchFamily="34" charset="0"/>
                <a:ea typeface="宋体" panose="02010600030101010101" pitchFamily="2" charset="-122"/>
              </a:rPr>
              <a:t>"</a:t>
            </a:r>
            <a:r>
              <a:rPr lang="en-US" altLang="zh-CN" sz="2000" i="1" smtClean="0">
                <a:ea typeface="宋体" panose="02010600030101010101" pitchFamily="2" charset="-122"/>
              </a:rPr>
              <a:t>不</a:t>
            </a:r>
            <a:r>
              <a:rPr lang="en-US" altLang="zh-CN" sz="2000" smtClean="0">
                <a:latin typeface="Tahoma" panose="020B0604030504040204" pitchFamily="34" charset="0"/>
                <a:ea typeface="宋体" panose="02010600030101010101" pitchFamily="2" charset="-122"/>
              </a:rPr>
              <a:t>"</a:t>
            </a:r>
            <a:endParaRPr lang="en-US" altLang="zh-CN" sz="2000" smtClean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ea typeface="宋体" panose="02010600030101010101" pitchFamily="2" charset="-122"/>
              </a:rPr>
              <a:t>如果</a:t>
            </a:r>
            <a:r>
              <a:rPr lang="en-US" altLang="zh-CN" sz="2000" i="1" smtClean="0">
                <a:ea typeface="宋体" panose="02010600030101010101" pitchFamily="2" charset="-122"/>
              </a:rPr>
              <a:t>年龄</a:t>
            </a:r>
            <a:r>
              <a:rPr lang="en-US" altLang="zh-CN" sz="2000" smtClean="0">
                <a:ea typeface="宋体" panose="02010600030101010101" pitchFamily="2" charset="-122"/>
              </a:rPr>
              <a:t>=</a:t>
            </a:r>
            <a:r>
              <a:rPr lang="en-US" altLang="zh-CN" sz="2000" smtClean="0">
                <a:latin typeface="Tahoma" panose="020B0604030504040204" pitchFamily="34" charset="0"/>
                <a:ea typeface="宋体" panose="02010600030101010101" pitchFamily="2" charset="-122"/>
              </a:rPr>
              <a:t>"</a:t>
            </a:r>
            <a:r>
              <a:rPr lang="en-US" altLang="zh-CN" sz="2000" smtClean="0">
                <a:ea typeface="宋体" panose="02010600030101010101" pitchFamily="2" charset="-122"/>
              </a:rPr>
              <a:t>&lt; = 30</a:t>
            </a:r>
            <a:r>
              <a:rPr lang="en-US" altLang="zh-CN" sz="2000" smtClean="0">
                <a:latin typeface="Tahoma" panose="020B0604030504040204" pitchFamily="34" charset="0"/>
                <a:ea typeface="宋体" panose="02010600030101010101" pitchFamily="2" charset="-122"/>
              </a:rPr>
              <a:t>"</a:t>
            </a:r>
            <a:r>
              <a:rPr lang="en-US" altLang="zh-CN" sz="2000" smtClean="0">
                <a:ea typeface="宋体" panose="02010600030101010101" pitchFamily="2" charset="-122"/>
              </a:rPr>
              <a:t>和</a:t>
            </a:r>
            <a:r>
              <a:rPr lang="en-US" altLang="zh-CN" sz="2000" i="1" smtClean="0">
                <a:ea typeface="宋体" panose="02010600030101010101" pitchFamily="2" charset="-122"/>
              </a:rPr>
              <a:t>学生</a:t>
            </a:r>
            <a:r>
              <a:rPr lang="en-US" altLang="zh-CN" sz="2000" smtClean="0">
                <a:ea typeface="宋体" panose="02010600030101010101" pitchFamily="2" charset="-122"/>
              </a:rPr>
              <a:t>=</a:t>
            </a:r>
            <a:r>
              <a:rPr lang="en-US" altLang="zh-CN" sz="2000" smtClean="0">
                <a:latin typeface="Tahoma" panose="020B0604030504040204" pitchFamily="34" charset="0"/>
                <a:ea typeface="宋体" panose="02010600030101010101" pitchFamily="2" charset="-122"/>
              </a:rPr>
              <a:t>"</a:t>
            </a:r>
            <a:r>
              <a:rPr lang="en-US" altLang="zh-CN" sz="2000" i="1" smtClean="0">
                <a:ea typeface="宋体" panose="02010600030101010101" pitchFamily="2" charset="-122"/>
              </a:rPr>
              <a:t>是的</a:t>
            </a:r>
            <a:r>
              <a:rPr lang="en-US" altLang="zh-CN" sz="2000" smtClean="0">
                <a:latin typeface="Tahoma" panose="020B0604030504040204" pitchFamily="34" charset="0"/>
                <a:ea typeface="宋体" panose="02010600030101010101" pitchFamily="2" charset="-122"/>
              </a:rPr>
              <a:t>"</a:t>
            </a:r>
            <a:r>
              <a:rPr lang="en-US" altLang="zh-CN" sz="2000" smtClean="0">
                <a:ea typeface="宋体" panose="02010600030101010101" pitchFamily="2" charset="-122"/>
              </a:rPr>
              <a:t>然后</a:t>
            </a:r>
            <a:r>
              <a:rPr lang="en-US" altLang="zh-CN" sz="2000" i="1" smtClean="0">
                <a:ea typeface="宋体" panose="02010600030101010101" pitchFamily="2" charset="-122"/>
              </a:rPr>
              <a:t>买电脑</a:t>
            </a:r>
            <a:r>
              <a:rPr lang="en-US" altLang="zh-CN" sz="2000" smtClean="0">
                <a:ea typeface="宋体" panose="02010600030101010101" pitchFamily="2" charset="-122"/>
              </a:rPr>
              <a:t>=</a:t>
            </a:r>
            <a:r>
              <a:rPr lang="en-US" altLang="zh-CN" sz="2000" smtClean="0">
                <a:latin typeface="Tahoma" panose="020B0604030504040204" pitchFamily="34" charset="0"/>
                <a:ea typeface="宋体" panose="02010600030101010101" pitchFamily="2" charset="-122"/>
              </a:rPr>
              <a:t>"</a:t>
            </a:r>
            <a:r>
              <a:rPr lang="en-US" altLang="zh-CN" sz="2000" i="1" smtClean="0">
                <a:ea typeface="宋体" panose="02010600030101010101" pitchFamily="2" charset="-122"/>
              </a:rPr>
              <a:t>是的</a:t>
            </a:r>
            <a:r>
              <a:rPr lang="en-US" altLang="zh-CN" sz="2000" smtClean="0">
                <a:latin typeface="Tahoma" panose="020B0604030504040204" pitchFamily="34" charset="0"/>
                <a:ea typeface="宋体" panose="02010600030101010101" pitchFamily="2" charset="-122"/>
              </a:rPr>
              <a:t>"</a:t>
            </a:r>
            <a:endParaRPr lang="en-US" altLang="zh-CN" sz="2000" smtClean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ea typeface="宋体" panose="02010600030101010101" pitchFamily="2" charset="-122"/>
              </a:rPr>
              <a:t>如果</a:t>
            </a:r>
            <a:r>
              <a:rPr lang="en-US" altLang="zh-CN" sz="2000" i="1" smtClean="0">
                <a:ea typeface="宋体" panose="02010600030101010101" pitchFamily="2" charset="-122"/>
              </a:rPr>
              <a:t>年龄</a:t>
            </a:r>
            <a:r>
              <a:rPr lang="en-US" altLang="zh-CN" sz="2000" smtClean="0">
                <a:ea typeface="宋体" panose="02010600030101010101" pitchFamily="2" charset="-122"/>
              </a:rPr>
              <a:t>=</a:t>
            </a:r>
            <a:r>
              <a:rPr lang="en-US" altLang="zh-CN" sz="2000" smtClean="0">
                <a:latin typeface="Tahoma" panose="020B0604030504040204" pitchFamily="34" charset="0"/>
                <a:ea typeface="宋体" panose="02010600030101010101" pitchFamily="2" charset="-122"/>
              </a:rPr>
              <a:t>"</a:t>
            </a:r>
            <a:r>
              <a:rPr lang="en-US" altLang="zh-CN" sz="2000" smtClean="0">
                <a:ea typeface="宋体" panose="02010600030101010101" pitchFamily="2" charset="-122"/>
              </a:rPr>
              <a:t>31</a:t>
            </a:r>
            <a:r>
              <a:rPr lang="en-US" altLang="zh-CN" sz="2000" smtClean="0">
                <a:latin typeface="Tahoma" panose="020B0604030504040204" pitchFamily="34" charset="0"/>
                <a:ea typeface="宋体" panose="02010600030101010101" pitchFamily="2" charset="-122"/>
              </a:rPr>
              <a:t>...</a:t>
            </a:r>
            <a:r>
              <a:rPr lang="en-US" altLang="zh-CN" sz="2000" smtClean="0">
                <a:ea typeface="宋体" panose="02010600030101010101" pitchFamily="2" charset="-122"/>
              </a:rPr>
              <a:t>40</a:t>
            </a:r>
            <a:r>
              <a:rPr lang="en-US" altLang="zh-CN" sz="2000" smtClean="0">
                <a:latin typeface="Tahoma" panose="020B0604030504040204" pitchFamily="34" charset="0"/>
                <a:ea typeface="宋体" panose="02010600030101010101" pitchFamily="2" charset="-122"/>
              </a:rPr>
              <a:t>"</a:t>
            </a:r>
            <a:r>
              <a:rPr lang="en-US" altLang="zh-CN" sz="2000" smtClean="0">
                <a:ea typeface="宋体" panose="02010600030101010101" pitchFamily="2" charset="-122"/>
              </a:rPr>
              <a:t>然后</a:t>
            </a:r>
            <a:r>
              <a:rPr lang="en-US" altLang="zh-CN" sz="2000" i="1" smtClean="0">
                <a:ea typeface="宋体" panose="02010600030101010101" pitchFamily="2" charset="-122"/>
              </a:rPr>
              <a:t>买电脑</a:t>
            </a:r>
            <a:r>
              <a:rPr lang="en-US" altLang="zh-CN" sz="2000" smtClean="0">
                <a:ea typeface="宋体" panose="02010600030101010101" pitchFamily="2" charset="-122"/>
              </a:rPr>
              <a:t>=</a:t>
            </a:r>
            <a:r>
              <a:rPr lang="en-US" altLang="zh-CN" sz="2000" smtClean="0">
                <a:latin typeface="Tahoma" panose="020B0604030504040204" pitchFamily="34" charset="0"/>
                <a:ea typeface="宋体" panose="02010600030101010101" pitchFamily="2" charset="-122"/>
              </a:rPr>
              <a:t>"</a:t>
            </a:r>
            <a:r>
              <a:rPr lang="en-US" altLang="zh-CN" sz="2000" i="1" smtClean="0">
                <a:ea typeface="宋体" panose="02010600030101010101" pitchFamily="2" charset="-122"/>
              </a:rPr>
              <a:t>是的</a:t>
            </a:r>
            <a:r>
              <a:rPr lang="en-US" altLang="zh-CN" sz="2000" smtClean="0">
                <a:latin typeface="Tahoma" panose="020B0604030504040204" pitchFamily="34" charset="0"/>
                <a:ea typeface="宋体" panose="02010600030101010101" pitchFamily="2" charset="-122"/>
              </a:rPr>
              <a:t>"</a:t>
            </a:r>
            <a:endParaRPr lang="en-US" altLang="zh-CN" sz="2000" smtClean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ea typeface="宋体" panose="02010600030101010101" pitchFamily="2" charset="-122"/>
              </a:rPr>
              <a:t>如果</a:t>
            </a:r>
            <a:r>
              <a:rPr lang="en-US" altLang="zh-CN" sz="2000" i="1" smtClean="0">
                <a:ea typeface="宋体" panose="02010600030101010101" pitchFamily="2" charset="-122"/>
              </a:rPr>
              <a:t>年龄</a:t>
            </a:r>
            <a:r>
              <a:rPr lang="en-US" altLang="zh-CN" sz="2000" smtClean="0">
                <a:ea typeface="宋体" panose="02010600030101010101" pitchFamily="2" charset="-122"/>
              </a:rPr>
              <a:t>=</a:t>
            </a:r>
            <a:r>
              <a:rPr lang="en-US" altLang="zh-CN" sz="2000" smtClean="0">
                <a:latin typeface="Tahoma" panose="020B0604030504040204" pitchFamily="34" charset="0"/>
                <a:ea typeface="宋体" panose="02010600030101010101" pitchFamily="2" charset="-122"/>
              </a:rPr>
              <a:t>"</a:t>
            </a:r>
            <a:r>
              <a:rPr lang="en-US" altLang="zh-CN" sz="2000" smtClean="0">
                <a:ea typeface="宋体" panose="02010600030101010101" pitchFamily="2" charset="-122"/>
              </a:rPr>
              <a:t>&gt; 40</a:t>
            </a:r>
            <a:r>
              <a:rPr lang="en-US" altLang="zh-CN" sz="2000" smtClean="0">
                <a:latin typeface="Tahoma" panose="020B0604030504040204" pitchFamily="34" charset="0"/>
                <a:ea typeface="宋体" panose="02010600030101010101" pitchFamily="2" charset="-122"/>
              </a:rPr>
              <a:t>"</a:t>
            </a:r>
            <a:r>
              <a:rPr lang="en-US" altLang="zh-CN" sz="2000" smtClean="0">
                <a:ea typeface="宋体" panose="02010600030101010101" pitchFamily="2" charset="-122"/>
              </a:rPr>
              <a:t>和</a:t>
            </a:r>
            <a:r>
              <a:rPr lang="en-US" altLang="zh-CN" sz="2000" i="1" smtClean="0">
                <a:ea typeface="宋体" panose="02010600030101010101" pitchFamily="2" charset="-122"/>
              </a:rPr>
              <a:t>信用评级</a:t>
            </a:r>
            <a:r>
              <a:rPr lang="en-US" altLang="zh-CN" sz="2000" smtClean="0">
                <a:ea typeface="宋体" panose="02010600030101010101" pitchFamily="2" charset="-122"/>
              </a:rPr>
              <a:t>=</a:t>
            </a:r>
            <a:r>
              <a:rPr lang="en-US" altLang="zh-CN" sz="2000" smtClean="0">
                <a:latin typeface="Tahoma" panose="020B0604030504040204" pitchFamily="34" charset="0"/>
                <a:ea typeface="宋体" panose="02010600030101010101" pitchFamily="2" charset="-122"/>
              </a:rPr>
              <a:t>"</a:t>
            </a:r>
            <a:r>
              <a:rPr lang="en-US" altLang="zh-CN" sz="2000" i="1" smtClean="0">
                <a:ea typeface="宋体" panose="02010600030101010101" pitchFamily="2" charset="-122"/>
              </a:rPr>
              <a:t>非常好</a:t>
            </a:r>
            <a:r>
              <a:rPr lang="en-US" altLang="zh-CN" sz="2000" smtClean="0">
                <a:latin typeface="Tahoma" panose="020B0604030504040204" pitchFamily="34" charset="0"/>
                <a:ea typeface="宋体" panose="02010600030101010101" pitchFamily="2" charset="-122"/>
              </a:rPr>
              <a:t>"</a:t>
            </a:r>
            <a:r>
              <a:rPr lang="en-US" altLang="zh-CN" sz="2000" smtClean="0">
                <a:ea typeface="宋体" panose="02010600030101010101" pitchFamily="2" charset="-122"/>
              </a:rPr>
              <a:t>然后</a:t>
            </a:r>
            <a:r>
              <a:rPr lang="en-US" altLang="zh-CN" sz="2000" i="1" smtClean="0">
                <a:ea typeface="宋体" panose="02010600030101010101" pitchFamily="2" charset="-122"/>
              </a:rPr>
              <a:t>买电脑</a:t>
            </a:r>
            <a:r>
              <a:rPr lang="en-US" altLang="zh-CN" sz="2000" smtClean="0">
                <a:ea typeface="宋体" panose="02010600030101010101" pitchFamily="2" charset="-122"/>
              </a:rPr>
              <a:t>=</a:t>
            </a:r>
            <a:r>
              <a:rPr lang="en-US" altLang="zh-CN" sz="2000" smtClean="0">
                <a:latin typeface="Tahoma" panose="020B0604030504040204" pitchFamily="34" charset="0"/>
                <a:ea typeface="宋体" panose="02010600030101010101" pitchFamily="2" charset="-122"/>
              </a:rPr>
              <a:t>"</a:t>
            </a:r>
            <a:r>
              <a:rPr lang="en-US" altLang="zh-CN" sz="2000" i="1" smtClean="0">
                <a:ea typeface="宋体" panose="02010600030101010101" pitchFamily="2" charset="-122"/>
              </a:rPr>
              <a:t>是的</a:t>
            </a:r>
            <a:r>
              <a:rPr lang="en-US" altLang="zh-CN" sz="2000" smtClean="0">
                <a:latin typeface="Tahoma" panose="020B0604030504040204" pitchFamily="34" charset="0"/>
                <a:ea typeface="宋体" panose="02010600030101010101" pitchFamily="2" charset="-122"/>
              </a:rPr>
              <a:t>"</a:t>
            </a:r>
            <a:endParaRPr lang="en-US" altLang="zh-CN" sz="2000" smtClean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ea typeface="宋体" panose="02010600030101010101" pitchFamily="2" charset="-122"/>
              </a:rPr>
              <a:t>如果</a:t>
            </a:r>
            <a:r>
              <a:rPr lang="en-US" altLang="zh-CN" sz="2000" i="1" smtClean="0">
                <a:ea typeface="宋体" panose="02010600030101010101" pitchFamily="2" charset="-122"/>
              </a:rPr>
              <a:t>年龄</a:t>
            </a:r>
            <a:r>
              <a:rPr lang="en-US" altLang="zh-CN" sz="2000" smtClean="0">
                <a:ea typeface="宋体" panose="02010600030101010101" pitchFamily="2" charset="-122"/>
              </a:rPr>
              <a:t>=</a:t>
            </a:r>
            <a:r>
              <a:rPr lang="en-US" altLang="zh-CN" sz="2000" smtClean="0">
                <a:latin typeface="Tahoma" panose="020B0604030504040204" pitchFamily="34" charset="0"/>
                <a:ea typeface="宋体" panose="02010600030101010101" pitchFamily="2" charset="-122"/>
              </a:rPr>
              <a:t>"</a:t>
            </a:r>
            <a:r>
              <a:rPr lang="en-US" altLang="zh-CN" sz="2000" smtClean="0">
                <a:ea typeface="宋体" panose="02010600030101010101" pitchFamily="2" charset="-122"/>
              </a:rPr>
              <a:t>&gt; 40</a:t>
            </a:r>
            <a:r>
              <a:rPr lang="en-US" altLang="zh-CN" sz="2000" smtClean="0">
                <a:latin typeface="Tahoma" panose="020B0604030504040204" pitchFamily="34" charset="0"/>
                <a:ea typeface="宋体" panose="02010600030101010101" pitchFamily="2" charset="-122"/>
              </a:rPr>
              <a:t>"</a:t>
            </a:r>
            <a:r>
              <a:rPr lang="en-US" altLang="zh-CN" sz="2000" smtClean="0">
                <a:ea typeface="宋体" panose="02010600030101010101" pitchFamily="2" charset="-122"/>
              </a:rPr>
              <a:t>和</a:t>
            </a:r>
            <a:r>
              <a:rPr lang="en-US" altLang="zh-CN" sz="2000" i="1" smtClean="0">
                <a:ea typeface="宋体" panose="02010600030101010101" pitchFamily="2" charset="-122"/>
              </a:rPr>
              <a:t>信用评级</a:t>
            </a:r>
            <a:r>
              <a:rPr lang="en-US" altLang="zh-CN" sz="2000" smtClean="0">
                <a:ea typeface="宋体" panose="02010600030101010101" pitchFamily="2" charset="-122"/>
              </a:rPr>
              <a:t>=</a:t>
            </a:r>
            <a:r>
              <a:rPr lang="en-US" altLang="zh-CN" sz="2000" smtClean="0">
                <a:latin typeface="Tahoma" panose="020B0604030504040204" pitchFamily="34" charset="0"/>
                <a:ea typeface="宋体" panose="02010600030101010101" pitchFamily="2" charset="-122"/>
              </a:rPr>
              <a:t>"</a:t>
            </a:r>
            <a:r>
              <a:rPr lang="en-US" altLang="zh-CN" sz="2000" i="1" smtClean="0">
                <a:ea typeface="宋体" panose="02010600030101010101" pitchFamily="2" charset="-122"/>
              </a:rPr>
              <a:t>公平</a:t>
            </a:r>
            <a:r>
              <a:rPr lang="en-US" altLang="zh-CN" sz="2000" smtClean="0">
                <a:latin typeface="Tahoma" panose="020B0604030504040204" pitchFamily="34" charset="0"/>
                <a:ea typeface="宋体" panose="02010600030101010101" pitchFamily="2" charset="-122"/>
              </a:rPr>
              <a:t>"</a:t>
            </a:r>
            <a:r>
              <a:rPr lang="en-US" altLang="zh-CN" sz="2000" smtClean="0">
                <a:ea typeface="宋体" panose="02010600030101010101" pitchFamily="2" charset="-122"/>
              </a:rPr>
              <a:t>然后</a:t>
            </a:r>
            <a:r>
              <a:rPr lang="en-US" altLang="zh-CN" sz="2000" i="1" smtClean="0">
                <a:ea typeface="宋体" panose="02010600030101010101" pitchFamily="2" charset="-122"/>
              </a:rPr>
              <a:t>买电脑</a:t>
            </a:r>
            <a:r>
              <a:rPr lang="en-US" altLang="zh-CN" sz="2000" smtClean="0">
                <a:ea typeface="宋体" panose="02010600030101010101" pitchFamily="2" charset="-122"/>
              </a:rPr>
              <a:t>=</a:t>
            </a:r>
            <a:r>
              <a:rPr lang="en-US" altLang="zh-CN" sz="2000" smtClean="0">
                <a:latin typeface="Tahoma" panose="020B0604030504040204" pitchFamily="34" charset="0"/>
                <a:ea typeface="宋体" panose="02010600030101010101" pitchFamily="2" charset="-122"/>
              </a:rPr>
              <a:t>"</a:t>
            </a:r>
            <a:r>
              <a:rPr lang="en-US" altLang="zh-CN" sz="2000" i="1" smtClean="0">
                <a:ea typeface="宋体" panose="02010600030101010101" pitchFamily="2" charset="-122"/>
              </a:rPr>
              <a:t>不</a:t>
            </a:r>
            <a:r>
              <a:rPr lang="en-US" altLang="zh-CN" sz="2000" smtClean="0">
                <a:latin typeface="Tahoma" panose="020B0604030504040204" pitchFamily="34" charset="0"/>
                <a:ea typeface="宋体" panose="02010600030101010101" pitchFamily="2" charset="-122"/>
              </a:rPr>
              <a:t>"</a:t>
            </a:r>
            <a:endParaRPr lang="en-US" altLang="zh-CN" sz="200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check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9563" y="379413"/>
            <a:ext cx="8193087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避免在分类中过度安装</a:t>
            </a:r>
            <a:endParaRPr lang="en-US" altLang="zh-CN" sz="2800" smtClean="0">
              <a:ea typeface="宋体" panose="02010600030101010101" pitchFamily="2" charset="-122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0225" y="1444625"/>
            <a:ext cx="8077200" cy="4876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生成的树可能会过度适合训练数据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分支太多, 有些可能会反映由于噪音或异常值而产生的异常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结果对看不见的样品的准确性较差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避免过度拟合的两种方法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预修剪: 提前停止树木建设</a:t>
            </a:r>
            <a:r>
              <a:rPr lang="en-US" altLang="zh-CN" smtClean="0">
                <a:latin typeface="Tahoma" panose="020B060403050404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mtClean="0">
                <a:ea typeface="宋体" panose="02010600030101010101" pitchFamily="2" charset="-122"/>
              </a:rPr>
              <a:t>如果这将导致良好度量值低于阈值, 则不要拆分节点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很难选择合适的阈值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修剪后: 从</a:t>
            </a:r>
            <a:r>
              <a:rPr lang="en-US" altLang="zh-CN" smtClean="0">
                <a:latin typeface="Tahoma" panose="020B0604030504040204" pitchFamily="34" charset="0"/>
                <a:ea typeface="宋体" panose="02010600030101010101" pitchFamily="2" charset="-122"/>
              </a:rPr>
              <a:t>"</a:t>
            </a:r>
            <a:r>
              <a:rPr lang="en-US" altLang="zh-CN" smtClean="0">
                <a:ea typeface="宋体" panose="02010600030101010101" pitchFamily="2" charset="-122"/>
              </a:rPr>
              <a:t>完全长大</a:t>
            </a:r>
            <a:r>
              <a:rPr lang="en-US" altLang="zh-CN" smtClean="0">
                <a:latin typeface="Tahoma" panose="020B0604030504040204" pitchFamily="34" charset="0"/>
                <a:ea typeface="宋体" panose="02010600030101010101" pitchFamily="2" charset="-122"/>
              </a:rPr>
              <a:t>"</a:t>
            </a:r>
            <a:r>
              <a:rPr lang="en-US" altLang="zh-CN" smtClean="0">
                <a:ea typeface="宋体" panose="02010600030101010101" pitchFamily="2" charset="-122"/>
              </a:rPr>
              <a:t>树</a:t>
            </a:r>
            <a:r>
              <a:rPr lang="en-US" altLang="zh-CN" smtClean="0">
                <a:latin typeface="Tahoma" panose="020B060403050404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mtClean="0">
                <a:ea typeface="宋体" panose="02010600030101010101" pitchFamily="2" charset="-122"/>
              </a:rPr>
              <a:t>得到一个逐步修剪的树序列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使用一组不同于训练数据的数据来决定哪个是</a:t>
            </a:r>
            <a:r>
              <a:rPr lang="en-US" altLang="zh-CN" smtClean="0">
                <a:latin typeface="Tahoma" panose="020B0604030504040204" pitchFamily="34" charset="0"/>
                <a:ea typeface="宋体" panose="02010600030101010101" pitchFamily="2" charset="-122"/>
              </a:rPr>
              <a:t>"</a:t>
            </a:r>
            <a:r>
              <a:rPr lang="en-US" altLang="zh-CN" smtClean="0">
                <a:ea typeface="宋体" panose="02010600030101010101" pitchFamily="2" charset="-122"/>
              </a:rPr>
              <a:t>最好的修剪树</a:t>
            </a:r>
            <a:r>
              <a:rPr lang="en-US" altLang="zh-CN" smtClean="0">
                <a:latin typeface="Tahoma" panose="020B0604030504040204" pitchFamily="34" charset="0"/>
                <a:ea typeface="宋体" panose="02010600030101010101" pitchFamily="2" charset="-122"/>
              </a:rPr>
              <a:t>"</a:t>
            </a:r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check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6388" y="303213"/>
            <a:ext cx="7793037" cy="762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大型数据库中的分类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468438"/>
            <a:ext cx="8539163" cy="4846637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4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可扩展性: 以合理的速度对数据集进行分类, 包括数百万个示例和数百个属性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数据挖掘中为什么要引入决策树？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相对较快的学习速度 (比其他分类方法)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可转换为简单易懂的分类规则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可以使用 sql 查询访问数据库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与其他方法的可比分类精度</a:t>
            </a:r>
          </a:p>
        </p:txBody>
      </p:sp>
    </p:spTree>
  </p:cSld>
  <p:clrMapOvr>
    <a:masterClrMapping/>
  </p:clrMapOvr>
  <p:transition>
    <p:check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71475" y="254000"/>
            <a:ext cx="8543925" cy="871538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ea typeface="宋体" panose="02010600030101010101" pitchFamily="2" charset="-122"/>
              </a:rPr>
              <a:t>数据挖掘研究中的可扩展决策树归纳方法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5344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FF3300"/>
                </a:solidFill>
                <a:ea typeface="宋体" panose="02010600030101010101" pitchFamily="2" charset="-122"/>
              </a:rPr>
              <a:t>斯利吉里</a:t>
            </a:r>
            <a:r>
              <a:rPr lang="en-US" altLang="zh-CN" smtClean="0">
                <a:ea typeface="宋体" panose="02010600030101010101" pitchFamily="2" charset="-122"/>
              </a:rPr>
              <a:t>(edbt</a:t>
            </a:r>
            <a:r>
              <a:rPr lang="en-US" altLang="zh-CN" smtClean="0">
                <a:latin typeface="Tahoma" panose="020B0604030504040204" pitchFamily="34" charset="0"/>
                <a:ea typeface="宋体" panose="02010600030101010101" pitchFamily="2" charset="-122"/>
              </a:rPr>
              <a:t>'</a:t>
            </a:r>
            <a:r>
              <a:rPr lang="en-US" altLang="zh-CN" smtClean="0">
                <a:ea typeface="宋体" panose="02010600030101010101" pitchFamily="2" charset="-122"/>
              </a:rPr>
              <a:t>96</a:t>
            </a:r>
            <a:r>
              <a:rPr lang="en-US" altLang="zh-CN" smtClean="0">
                <a:latin typeface="Tahoma" panose="020B060403050404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mtClean="0">
                <a:ea typeface="宋体" panose="02010600030101010101" pitchFamily="2" charset="-122"/>
              </a:rPr>
              <a:t>梅赫塔等人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为每个属性生成索引, 并且仅类列表和当前属性列表驻留在内存中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FF3300"/>
                </a:solidFill>
                <a:ea typeface="宋体" panose="02010600030101010101" pitchFamily="2" charset="-122"/>
              </a:rPr>
              <a:t>冲刺</a:t>
            </a:r>
            <a:r>
              <a:rPr lang="en-US" altLang="zh-CN" smtClean="0">
                <a:ea typeface="宋体" panose="02010600030101010101" pitchFamily="2" charset="-122"/>
              </a:rPr>
              <a:t>(vldb</a:t>
            </a:r>
            <a:r>
              <a:rPr lang="en-US" altLang="zh-CN" smtClean="0">
                <a:latin typeface="Tahoma" panose="020B0604030504040204" pitchFamily="34" charset="0"/>
                <a:ea typeface="宋体" panose="02010600030101010101" pitchFamily="2" charset="-122"/>
              </a:rPr>
              <a:t>'</a:t>
            </a:r>
            <a:r>
              <a:rPr lang="en-US" altLang="zh-CN" smtClean="0">
                <a:ea typeface="宋体" panose="02010600030101010101" pitchFamily="2" charset="-122"/>
              </a:rPr>
              <a:t>96</a:t>
            </a:r>
            <a:r>
              <a:rPr lang="en-US" altLang="zh-CN" smtClean="0">
                <a:latin typeface="Tahoma" panose="020B060403050404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mtClean="0">
                <a:ea typeface="宋体" panose="02010600030101010101" pitchFamily="2" charset="-122"/>
              </a:rPr>
              <a:t>j. shafer 等人)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构造属性列表数据结构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FF3300"/>
                </a:solidFill>
                <a:ea typeface="宋体" panose="02010600030101010101" pitchFamily="2" charset="-122"/>
              </a:rPr>
              <a:t>公共</a:t>
            </a:r>
            <a:r>
              <a:rPr lang="en-US" altLang="zh-CN" smtClean="0">
                <a:ea typeface="宋体" panose="02010600030101010101" pitchFamily="2" charset="-122"/>
              </a:rPr>
              <a:t>(vldb</a:t>
            </a:r>
            <a:r>
              <a:rPr lang="en-US" altLang="zh-CN" smtClean="0">
                <a:latin typeface="Tahoma" panose="020B0604030504040204" pitchFamily="34" charset="0"/>
                <a:ea typeface="宋体" panose="02010600030101010101" pitchFamily="2" charset="-122"/>
              </a:rPr>
              <a:t>'</a:t>
            </a:r>
            <a:r>
              <a:rPr lang="en-US" altLang="zh-CN" smtClean="0">
                <a:ea typeface="宋体" panose="02010600030101010101" pitchFamily="2" charset="-122"/>
              </a:rPr>
              <a:t>98</a:t>
            </a:r>
            <a:r>
              <a:rPr lang="en-US" altLang="zh-CN" smtClean="0">
                <a:latin typeface="Tahoma" panose="020B060403050404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mtClean="0">
                <a:ea typeface="宋体" panose="02010600030101010101" pitchFamily="2" charset="-122"/>
              </a:rPr>
              <a:t>Rastogi &amp; shim)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集成了树分裂和修剪树: 停止生长的树更早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FF3300"/>
                </a:solidFill>
                <a:ea typeface="宋体" panose="02010600030101010101" pitchFamily="2" charset="-122"/>
              </a:rPr>
              <a:t>雨林</a:t>
            </a:r>
            <a:r>
              <a:rPr lang="en-US" altLang="zh-CN" smtClean="0">
                <a:ea typeface="宋体" panose="02010600030101010101" pitchFamily="2" charset="-122"/>
              </a:rPr>
              <a:t>(vldb</a:t>
            </a:r>
            <a:r>
              <a:rPr lang="en-US" altLang="zh-CN" smtClean="0">
                <a:latin typeface="Tahoma" panose="020B0604030504040204" pitchFamily="34" charset="0"/>
                <a:ea typeface="宋体" panose="02010600030101010101" pitchFamily="2" charset="-122"/>
              </a:rPr>
              <a:t>'</a:t>
            </a:r>
            <a:r>
              <a:rPr lang="en-US" altLang="zh-CN" smtClean="0">
                <a:ea typeface="宋体" panose="02010600030101010101" pitchFamily="2" charset="-122"/>
              </a:rPr>
              <a:t>98</a:t>
            </a:r>
            <a:r>
              <a:rPr lang="en-US" altLang="zh-CN" smtClean="0">
                <a:latin typeface="Tahoma" panose="020B060403050404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mtClean="0">
                <a:ea typeface="宋体" panose="02010600030101010101" pitchFamily="2" charset="-122"/>
              </a:rPr>
              <a:t>gehrke, ramakrishnan &amp; ganti)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将可伸缩性方面与确定树质量的条件分开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生成 avc 列表 (属性、值、类标签)</a:t>
            </a:r>
          </a:p>
        </p:txBody>
      </p:sp>
    </p:spTree>
  </p:cSld>
  <p:clrMapOvr>
    <a:masterClrMapping/>
  </p:clrMapOvr>
  <p:transition>
    <p:check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46075" y="304800"/>
            <a:ext cx="8035925" cy="990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分类和预测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506538"/>
            <a:ext cx="8382000" cy="4648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什么是分类？什么是预测？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有关分类和预测的问题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通过决策树归纳进行分类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mtClean="0">
                <a:solidFill>
                  <a:schemeClr val="hlink"/>
                </a:solidFill>
                <a:ea typeface="宋体" panose="02010600030101010101" pitchFamily="2" charset="-122"/>
              </a:rPr>
              <a:t>贝叶斯分类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通过反向传播进行分类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其他分类方法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预测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分类精度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总结</a:t>
            </a:r>
          </a:p>
        </p:txBody>
      </p:sp>
    </p:spTree>
  </p:cSld>
  <p:clrMapOvr>
    <a:masterClrMapping/>
  </p:clrMapOvr>
  <p:transition>
    <p:check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381000"/>
            <a:ext cx="8175625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贝叶斯分类: 为什么？</a:t>
            </a:r>
            <a:endParaRPr lang="en-US" altLang="zh-CN" sz="2000" smtClean="0">
              <a:ea typeface="宋体" panose="02010600030101010101" pitchFamily="2" charset="-122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54150"/>
            <a:ext cx="8686800" cy="4876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zh-CN" u="sng" smtClean="0">
                <a:ea typeface="宋体" panose="02010600030101010101" pitchFamily="2" charset="-122"/>
              </a:rPr>
              <a:t>概率学习</a:t>
            </a:r>
            <a:r>
              <a:rPr lang="en-US" altLang="zh-CN" smtClean="0">
                <a:ea typeface="宋体" panose="02010600030101010101" pitchFamily="2" charset="-122"/>
              </a:rPr>
              <a:t>: 计算假设的显式概率, 在处理某些类型的学习问题的最实际的方法中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u="sng" smtClean="0">
                <a:ea typeface="宋体" panose="02010600030101010101" pitchFamily="2" charset="-122"/>
              </a:rPr>
              <a:t>增量</a:t>
            </a:r>
            <a:r>
              <a:rPr lang="en-US" altLang="zh-CN" smtClean="0">
                <a:ea typeface="宋体" panose="02010600030101010101" pitchFamily="2" charset="-122"/>
              </a:rPr>
              <a:t>: 每个训练示例都可以逐渐增加/降低假设正确的概率。 先前的知识可以与观察到的数据结合起来。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u="sng" smtClean="0">
                <a:ea typeface="宋体" panose="02010600030101010101" pitchFamily="2" charset="-122"/>
              </a:rPr>
              <a:t>概率预测</a:t>
            </a:r>
            <a:r>
              <a:rPr lang="en-US" altLang="zh-CN" smtClean="0">
                <a:ea typeface="宋体" panose="02010600030101010101" pitchFamily="2" charset="-122"/>
              </a:rPr>
              <a:t>: 预测多个假设, 按其概率加权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u="sng" smtClean="0">
                <a:ea typeface="宋体" panose="02010600030101010101" pitchFamily="2" charset="-122"/>
              </a:rPr>
              <a:t>标准</a:t>
            </a:r>
            <a:r>
              <a:rPr lang="en-US" altLang="zh-CN" smtClean="0">
                <a:ea typeface="宋体" panose="02010600030101010101" pitchFamily="2" charset="-122"/>
              </a:rPr>
              <a:t>当前位置即使贝叶斯方法在计算上是棘手的, 它们也可以提供一个最佳决策标准, 据以测量其他方法</a:t>
            </a:r>
          </a:p>
        </p:txBody>
      </p:sp>
    </p:spTree>
  </p:cSld>
  <p:clrMapOvr>
    <a:masterClrMapping/>
  </p:clrMapOvr>
  <p:transition>
    <p:checker/>
  </p:transition>
</p:sld>
</file>

<file path=ppt/slides/slide26.xml><?xml version="1.0" encoding="utf-8"?>
<p:sld xmlns:mc="http://schemas.openxmlformats.org/markup-compatibility/2006" xmlns:v="urn:schemas-microsoft-com:vml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542925" y="581025"/>
            <a:ext cx="8296275" cy="417513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什么是贝叶斯？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501775"/>
            <a:ext cx="8401050" cy="655638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这是一个示例: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给定训练集, 我们可以计算概率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问题是: 打网球？</a:t>
            </a:r>
          </a:p>
        </p:txBody>
      </p:sp>
      <p:graphicFrame>
        <p:nvGraphicFramePr>
          <p:cNvPr id="55300" name="Object 4"/>
          <p:cNvGraphicFramePr>
            <a:graphicFrameLocks/>
          </p:cNvGraphicFramePr>
          <p:nvPr/>
        </p:nvGraphicFramePr>
        <p:xfrm>
          <a:off x="1052513" y="3170238"/>
          <a:ext cx="6459537" cy="286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1" name="Worksheet" r:id="rId4" imgW="6459538" imgH="2862263" progId="Excel.Sheet.8">
                  <p:embed/>
                </p:oleObj>
              </mc:Choice>
              <mc:Fallback>
                <p:oleObj name="Worksheet" r:id="rId4" imgW="6459538" imgH="2862263" progId="Excel.Shee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513" y="3170238"/>
                        <a:ext cx="6459537" cy="286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hecker/>
  </p:transition>
</p:sld>
</file>

<file path=ppt/slides/slide27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后斯特里的概率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贝叶斯分类是建立在概率论的基础上的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如果 c = {类 = 苹果} x = {形状 = 圆形, 颜色 = 红色} 则 p (cx) 是</a:t>
            </a:r>
            <a:r>
              <a:rPr lang="en-US" altLang="zh-CN" smtClean="0">
                <a:solidFill>
                  <a:schemeClr val="hlink"/>
                </a:solidFill>
                <a:ea typeface="宋体" panose="02010600030101010101" pitchFamily="2" charset="-122"/>
              </a:rPr>
              <a:t>c 在 x 条件下的后概率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p (cx) 是以下概率:</a:t>
            </a:r>
            <a:endParaRPr lang="en-US" altLang="zh-CN" smtClean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与此形成对比: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p (c) 是</a:t>
            </a:r>
            <a:r>
              <a:rPr lang="en-US" altLang="zh-CN" smtClean="0">
                <a:solidFill>
                  <a:schemeClr val="hlink"/>
                </a:solidFill>
                <a:ea typeface="宋体" panose="02010600030101010101" pitchFamily="2" charset="-122"/>
              </a:rPr>
              <a:t>先前的概率</a:t>
            </a:r>
            <a:r>
              <a:rPr lang="en-US" altLang="zh-CN" smtClean="0">
                <a:ea typeface="宋体" panose="02010600030101010101" pitchFamily="2" charset="-122"/>
              </a:rPr>
              <a:t>c 的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另一个例子: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例如 p (类 = n 展望 = 晴天, 刮风 = 真,</a:t>
            </a:r>
            <a:r>
              <a:rPr lang="en-US" altLang="zh-CN" smtClean="0">
                <a:latin typeface="Tahoma" panose="020B0604030504040204" pitchFamily="34" charset="0"/>
                <a:ea typeface="宋体" panose="02010600030101010101" pitchFamily="2" charset="-122"/>
              </a:rPr>
              <a:t>...</a:t>
            </a:r>
            <a:r>
              <a:rPr lang="en-US" altLang="zh-CN" smtClean="0">
                <a:ea typeface="宋体" panose="02010600030101010101" pitchFamily="2" charset="-122"/>
              </a:rPr>
              <a:t>)</a:t>
            </a:r>
          </a:p>
          <a:p>
            <a:pPr lvl="1" eaLnBrk="1" hangingPunct="1">
              <a:lnSpc>
                <a:spcPct val="120000"/>
              </a:lnSpc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57348" name="Oval 4"/>
          <p:cNvSpPr>
            <a:spLocks noChangeArrowheads="1"/>
          </p:cNvSpPr>
          <p:nvPr/>
        </p:nvSpPr>
        <p:spPr bwMode="auto">
          <a:xfrm>
            <a:off x="6091238" y="4262438"/>
            <a:ext cx="427037" cy="3825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66"/>
              </a:solidFill>
            </a:endParaRPr>
          </a:p>
        </p:txBody>
      </p:sp>
      <p:sp>
        <p:nvSpPr>
          <p:cNvPr id="57349" name="Line 5"/>
          <p:cNvSpPr>
            <a:spLocks noChangeShapeType="1"/>
          </p:cNvSpPr>
          <p:nvPr/>
        </p:nvSpPr>
        <p:spPr bwMode="auto">
          <a:xfrm flipV="1">
            <a:off x="6342063" y="4114800"/>
            <a:ext cx="14287" cy="20637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57350" name="Line 6"/>
          <p:cNvSpPr>
            <a:spLocks noChangeShapeType="1"/>
          </p:cNvSpPr>
          <p:nvPr/>
        </p:nvSpPr>
        <p:spPr bwMode="auto">
          <a:xfrm flipH="1">
            <a:off x="6503988" y="4129088"/>
            <a:ext cx="722312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6334125" y="3652838"/>
            <a:ext cx="2190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66"/>
                </a:solidFill>
              </a:rPr>
              <a:t>圆形和红色</a:t>
            </a:r>
          </a:p>
        </p:txBody>
      </p:sp>
      <p:sp>
        <p:nvSpPr>
          <p:cNvPr id="57352" name="Text Box 9"/>
          <p:cNvSpPr txBox="1">
            <a:spLocks noChangeArrowheads="1"/>
          </p:cNvSpPr>
          <p:nvPr/>
        </p:nvSpPr>
        <p:spPr bwMode="auto">
          <a:xfrm>
            <a:off x="4502150" y="3998913"/>
            <a:ext cx="15065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000066"/>
                </a:solidFill>
              </a:rPr>
              <a:t>苹果？</a:t>
            </a:r>
          </a:p>
        </p:txBody>
      </p:sp>
    </p:spTree>
  </p:cSld>
  <p:clrMapOvr>
    <a:masterClrMapping/>
  </p:clrMapOvr>
</p:sld>
</file>

<file path=ppt/slides/slide28.xml><?xml version="1.0" encoding="utf-8"?>
<p:sld xmlns:mc="http://schemas.openxmlformats.org/markup-compatibility/2006" xmlns:v="urn:schemas-microsoft-com:vml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贝叶斯分类</a:t>
            </a:r>
            <a:endParaRPr lang="it-IT" altLang="zh-CN" smtClean="0">
              <a:ea typeface="宋体" panose="02010600030101010101" pitchFamily="2" charset="-122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54150"/>
            <a:ext cx="8620125" cy="49466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给定的样本</a:t>
            </a:r>
            <a:r>
              <a:rPr lang="en-US" altLang="zh-CN" i="1" smtClean="0">
                <a:ea typeface="宋体" panose="02010600030101010101" pitchFamily="2" charset="-122"/>
              </a:rPr>
              <a:t>x, 假设 c, p (c) 的后验概率x)</a:t>
            </a:r>
            <a:r>
              <a:rPr lang="en-US" altLang="zh-CN" smtClean="0">
                <a:ea typeface="宋体" panose="02010600030101010101" pitchFamily="2" charset="-122"/>
              </a:rPr>
              <a:t>按照</a:t>
            </a:r>
            <a:r>
              <a:rPr lang="en-US" altLang="zh-CN" smtClean="0">
                <a:solidFill>
                  <a:srgbClr val="000066"/>
                </a:solidFill>
                <a:ea typeface="宋体" panose="02010600030101010101" pitchFamily="2" charset="-122"/>
              </a:rPr>
              <a:t>贝叶斯定理</a:t>
            </a:r>
          </a:p>
          <a:p>
            <a:pPr eaLnBrk="1" hangingPunct="1">
              <a:lnSpc>
                <a:spcPct val="120000"/>
              </a:lnSpc>
            </a:pPr>
            <a:endParaRPr lang="en-US" altLang="zh-CN" smtClean="0">
              <a:solidFill>
                <a:srgbClr val="000066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endParaRPr lang="en-US" altLang="zh-CN" smtClean="0">
              <a:solidFill>
                <a:srgbClr val="000066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理念: 分配到样品</a:t>
            </a:r>
            <a:r>
              <a:rPr lang="en-US" altLang="zh-CN" smtClean="0">
                <a:solidFill>
                  <a:schemeClr val="accent1"/>
                </a:solidFill>
                <a:ea typeface="宋体" panose="02010600030101010101" pitchFamily="2" charset="-122"/>
              </a:rPr>
              <a:t> </a:t>
            </a:r>
            <a:r>
              <a:rPr lang="en-US" altLang="zh-CN" smtClean="0">
                <a:solidFill>
                  <a:schemeClr val="hlink"/>
                </a:solidFill>
                <a:ea typeface="宋体" panose="02010600030101010101" pitchFamily="2" charset="-122"/>
              </a:rPr>
              <a:t>X</a:t>
            </a:r>
            <a:r>
              <a:rPr lang="en-US" altLang="zh-CN" smtClean="0">
                <a:solidFill>
                  <a:schemeClr val="accent1"/>
                </a:solidFill>
                <a:ea typeface="宋体" panose="02010600030101010101" pitchFamily="2" charset="-122"/>
              </a:rPr>
              <a:t> </a:t>
            </a:r>
            <a:r>
              <a:rPr lang="en-US" altLang="zh-CN" smtClean="0">
                <a:ea typeface="宋体" panose="02010600030101010101" pitchFamily="2" charset="-122"/>
              </a:rPr>
              <a:t>类标签</a:t>
            </a:r>
            <a:r>
              <a:rPr lang="en-US" altLang="zh-CN" smtClean="0">
                <a:solidFill>
                  <a:schemeClr val="accent1"/>
                </a:solidFill>
                <a:ea typeface="宋体" panose="02010600030101010101" pitchFamily="2" charset="-122"/>
              </a:rPr>
              <a:t> </a:t>
            </a:r>
            <a:r>
              <a:rPr lang="en-US" altLang="zh-CN" smtClean="0">
                <a:solidFill>
                  <a:schemeClr val="hlink"/>
                </a:solidFill>
                <a:ea typeface="宋体" panose="02010600030101010101" pitchFamily="2" charset="-122"/>
              </a:rPr>
              <a:t>C</a:t>
            </a:r>
            <a:r>
              <a:rPr lang="en-US" altLang="zh-CN" smtClean="0">
                <a:solidFill>
                  <a:schemeClr val="accent1"/>
                </a:solidFill>
                <a:ea typeface="宋体" panose="02010600030101010101" pitchFamily="2" charset="-122"/>
              </a:rPr>
              <a:t> </a:t>
            </a:r>
            <a:r>
              <a:rPr lang="en-US" altLang="zh-CN" smtClean="0">
                <a:ea typeface="宋体" panose="02010600030101010101" pitchFamily="2" charset="-122"/>
              </a:rPr>
              <a:t>这样的</a:t>
            </a:r>
            <a:r>
              <a:rPr lang="en-US" altLang="zh-CN" smtClean="0">
                <a:solidFill>
                  <a:schemeClr val="accent1"/>
                </a:solidFill>
                <a:ea typeface="宋体" panose="02010600030101010101" pitchFamily="2" charset="-122"/>
              </a:rPr>
              <a:t> </a:t>
            </a:r>
            <a:r>
              <a:rPr lang="en-US" altLang="zh-CN" smtClean="0">
                <a:solidFill>
                  <a:schemeClr val="hlink"/>
                </a:solidFill>
                <a:ea typeface="宋体" panose="02010600030101010101" pitchFamily="2" charset="-122"/>
              </a:rPr>
              <a:t>p (cx) 是最大值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mtClean="0">
                <a:solidFill>
                  <a:schemeClr val="hlink"/>
                </a:solidFill>
                <a:ea typeface="宋体" panose="02010600030101010101" pitchFamily="2" charset="-122"/>
              </a:rPr>
              <a:t>那是：</a:t>
            </a:r>
          </a:p>
        </p:txBody>
      </p:sp>
      <p:graphicFrame>
        <p:nvGraphicFramePr>
          <p:cNvPr id="59396" name="Object 4"/>
          <p:cNvGraphicFramePr>
            <a:graphicFrameLocks noChangeAspect="1"/>
          </p:cNvGraphicFramePr>
          <p:nvPr/>
        </p:nvGraphicFramePr>
        <p:xfrm>
          <a:off x="2049463" y="4911725"/>
          <a:ext cx="53467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8" name="Equation" r:id="rId4" imgW="4889500" imgH="495300" progId="Equation.DSMT4">
                  <p:embed/>
                </p:oleObj>
              </mc:Choice>
              <mc:Fallback>
                <p:oleObj name="Equation" r:id="rId4" imgW="4889500" imgH="495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9463" y="4911725"/>
                        <a:ext cx="53467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7" name="Object 5"/>
          <p:cNvGraphicFramePr>
            <a:graphicFrameLocks noChangeAspect="1"/>
          </p:cNvGraphicFramePr>
          <p:nvPr/>
        </p:nvGraphicFramePr>
        <p:xfrm>
          <a:off x="2543175" y="2619375"/>
          <a:ext cx="277495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9" name="Equation" r:id="rId6" imgW="2400300" imgH="584200" progId="Equation.DSMT4">
                  <p:embed/>
                </p:oleObj>
              </mc:Choice>
              <mc:Fallback>
                <p:oleObj name="Equation" r:id="rId6" imgW="2400300" imgH="584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3175" y="2619375"/>
                        <a:ext cx="277495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heck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估计后验概率</a:t>
            </a:r>
            <a:endParaRPr lang="it-IT" altLang="zh-CN" smtClean="0">
              <a:ea typeface="宋体" panose="02010600030101010101" pitchFamily="2" charset="-122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503363"/>
            <a:ext cx="8510587" cy="4821237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 smtClean="0">
                <a:solidFill>
                  <a:schemeClr val="hlink"/>
                </a:solidFill>
                <a:ea typeface="宋体" panose="02010600030101010101" pitchFamily="2" charset="-122"/>
              </a:rPr>
              <a:t>贝叶斯定理</a:t>
            </a:r>
            <a:r>
              <a:rPr lang="en-US" altLang="zh-CN" smtClean="0">
                <a:ea typeface="宋体" panose="02010600030101010101" pitchFamily="2" charset="-122"/>
              </a:rPr>
              <a:t>:</a:t>
            </a:r>
          </a:p>
          <a:p>
            <a:pPr algn="ctr" eaLnBrk="1" hangingPunct="1">
              <a:lnSpc>
                <a:spcPct val="130000"/>
              </a:lnSpc>
              <a:buFontTx/>
              <a:buNone/>
            </a:pPr>
            <a:r>
              <a:rPr lang="en-US" altLang="zh-CN" smtClean="0">
                <a:ea typeface="宋体" panose="02010600030101010101" pitchFamily="2" charset="-122"/>
              </a:rPr>
              <a:t>p (cx) = p (xc)</a:t>
            </a:r>
            <a:r>
              <a:rPr lang="en-US" altLang="zh-CN" smtClean="0">
                <a:latin typeface="Tahoma" panose="020B0604030504040204" pitchFamily="34" charset="0"/>
                <a:ea typeface="宋体" panose="02010600030101010101" pitchFamily="2" charset="-122"/>
              </a:rPr>
              <a:t>·</a:t>
            </a:r>
            <a:r>
              <a:rPr lang="en-US" altLang="zh-CN" smtClean="0">
                <a:ea typeface="宋体" panose="02010600030101010101" pitchFamily="2" charset="-122"/>
              </a:rPr>
              <a:t>p (c)/p (x)</a:t>
            </a:r>
          </a:p>
          <a:p>
            <a:pPr algn="ctr" eaLnBrk="1" hangingPunct="1">
              <a:lnSpc>
                <a:spcPct val="130000"/>
              </a:lnSpc>
              <a:buFontTx/>
              <a:buNone/>
            </a:pPr>
            <a:r>
              <a:rPr lang="en-US" altLang="zh-CN" sz="2000" smtClean="0">
                <a:ea typeface="宋体" panose="02010600030101010101" pitchFamily="2" charset="-122"/>
              </a:rPr>
              <a:t>例如: p (苹果圆形, 红色) = p (圆形, 红色苹果)</a:t>
            </a:r>
            <a:r>
              <a:rPr lang="en-US" altLang="zh-CN" sz="2000" smtClean="0">
                <a:latin typeface="Tahoma" panose="020B0604030504040204" pitchFamily="34" charset="0"/>
                <a:ea typeface="宋体" panose="02010600030101010101" pitchFamily="2" charset="-122"/>
              </a:rPr>
              <a:t>·</a:t>
            </a:r>
            <a:r>
              <a:rPr lang="en-US" altLang="zh-CN" sz="2000" smtClean="0">
                <a:ea typeface="宋体" panose="02010600030101010101" pitchFamily="2" charset="-122"/>
              </a:rPr>
              <a:t>p (苹果)/(圆形和红色)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注意：</a:t>
            </a:r>
            <a:r>
              <a:rPr lang="en-US" altLang="zh-CN" smtClean="0">
                <a:solidFill>
                  <a:srgbClr val="000066"/>
                </a:solidFill>
                <a:ea typeface="宋体" panose="02010600030101010101" pitchFamily="2" charset="-122"/>
              </a:rPr>
              <a:t>p (x) 对于所有类都是常量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p (c) = c 类样品的相对频率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c 这样,</a:t>
            </a:r>
            <a:r>
              <a:rPr lang="en-US" altLang="zh-CN" smtClean="0">
                <a:solidFill>
                  <a:schemeClr val="hlink"/>
                </a:solidFill>
                <a:ea typeface="宋体" panose="02010600030101010101" pitchFamily="2" charset="-122"/>
              </a:rPr>
              <a:t>p (cx)</a:t>
            </a:r>
            <a:r>
              <a:rPr lang="en-US" altLang="zh-CN" smtClean="0">
                <a:ea typeface="宋体" panose="02010600030101010101" pitchFamily="2" charset="-122"/>
              </a:rPr>
              <a:t>是最大值 =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c 这样,</a:t>
            </a:r>
            <a:r>
              <a:rPr lang="en-US" altLang="zh-CN" smtClean="0">
                <a:solidFill>
                  <a:schemeClr val="hlink"/>
                </a:solidFill>
                <a:ea typeface="宋体" panose="02010600030101010101" pitchFamily="2" charset="-122"/>
              </a:rPr>
              <a:t>p (xc)</a:t>
            </a:r>
            <a:r>
              <a:rPr lang="en-US" altLang="zh-CN" smtClean="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·</a:t>
            </a:r>
            <a:r>
              <a:rPr lang="en-US" altLang="zh-CN" smtClean="0">
                <a:solidFill>
                  <a:schemeClr val="hlink"/>
                </a:solidFill>
                <a:ea typeface="宋体" panose="02010600030101010101" pitchFamily="2" charset="-122"/>
              </a:rPr>
              <a:t>p (c)</a:t>
            </a:r>
            <a:r>
              <a:rPr lang="en-US" altLang="zh-CN" smtClean="0">
                <a:ea typeface="宋体" panose="02010600030101010101" pitchFamily="2" charset="-122"/>
              </a:rPr>
              <a:t>是最大值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问题: 计算 p (xc) 是不可行的!</a:t>
            </a:r>
          </a:p>
        </p:txBody>
      </p:sp>
    </p:spTree>
  </p:cSld>
  <p:clrMapOvr>
    <a:masterClrMapping/>
  </p:clrMapOvr>
  <p:transition>
    <p:check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11163" y="1404938"/>
            <a:ext cx="8259762" cy="483235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>
                <a:solidFill>
                  <a:schemeClr val="hlink"/>
                </a:solidFill>
                <a:ea typeface="宋体" panose="02010600030101010101" pitchFamily="2" charset="-122"/>
              </a:rPr>
              <a:t>分类：</a:t>
            </a:r>
            <a:r>
              <a:rPr lang="en-US" altLang="zh-CN" smtClean="0">
                <a:ea typeface="宋体" panose="02010600030101010101" pitchFamily="2" charset="-122"/>
              </a:rPr>
              <a:t>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预测分类类标签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根据训练集和值 (构造模型) 对数据进行分类 (构造模型)。</a:t>
            </a:r>
            <a:r>
              <a:rPr lang="en-US" altLang="zh-CN" smtClean="0">
                <a:solidFill>
                  <a:schemeClr val="hlink"/>
                </a:solidFill>
                <a:ea typeface="宋体" panose="02010600030101010101" pitchFamily="2" charset="-122"/>
              </a:rPr>
              <a:t>类标签</a:t>
            </a:r>
            <a:r>
              <a:rPr lang="en-US" altLang="zh-CN" smtClean="0">
                <a:ea typeface="宋体" panose="02010600030101010101" pitchFamily="2" charset="-122"/>
              </a:rPr>
              <a:t>) 在分类属性中, 并将其用于对新数据进行分类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solidFill>
                  <a:schemeClr val="hlink"/>
                </a:solidFill>
                <a:ea typeface="宋体" panose="02010600030101010101" pitchFamily="2" charset="-122"/>
              </a:rPr>
              <a:t>预测：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模型连续值函数, 即预测未知或缺失的值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典型应用</a:t>
            </a:r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</a:pPr>
            <a:r>
              <a:rPr lang="en-US" altLang="zh-CN" smtClean="0">
                <a:ea typeface="宋体" panose="02010600030101010101" pitchFamily="2" charset="-122"/>
              </a:rPr>
              <a:t>信用审批</a:t>
            </a:r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</a:pPr>
            <a:r>
              <a:rPr lang="en-US" altLang="zh-CN" smtClean="0">
                <a:ea typeface="宋体" panose="02010600030101010101" pitchFamily="2" charset="-122"/>
              </a:rPr>
              <a:t>目标营销</a:t>
            </a:r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</a:pPr>
            <a:r>
              <a:rPr lang="en-US" altLang="zh-CN" smtClean="0">
                <a:ea typeface="宋体" panose="02010600030101010101" pitchFamily="2" charset="-122"/>
              </a:rPr>
              <a:t>医疗诊断</a:t>
            </a:r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</a:pPr>
            <a:r>
              <a:rPr lang="en-US" altLang="zh-CN" smtClean="0">
                <a:ea typeface="宋体" panose="02010600030101010101" pitchFamily="2" charset="-122"/>
              </a:rPr>
              <a:t>治疗效果分析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276225"/>
            <a:ext cx="7162800" cy="81915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分类与预测</a:t>
            </a:r>
          </a:p>
        </p:txBody>
      </p:sp>
    </p:spTree>
  </p:cSld>
  <p:clrMapOvr>
    <a:masterClrMapping/>
  </p:clrMapOvr>
  <p:transition>
    <p:checker/>
  </p:transition>
</p:sld>
</file>

<file path=ppt/slides/slide30.xml><?xml version="1.0" encoding="utf-8"?>
<p:sld xmlns:mc="http://schemas.openxmlformats.org/markup-compatibility/2006" xmlns:v="urn:schemas-microsoft-com:vml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朴无华贝叶斯分类</a:t>
            </a:r>
            <a:endParaRPr lang="it-IT" altLang="zh-CN" smtClean="0">
              <a:ea typeface="宋体" panose="02010600030101010101" pitchFamily="2" charset="-122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414463"/>
            <a:ext cx="7758113" cy="4910137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天真的假设:</a:t>
            </a:r>
            <a:r>
              <a:rPr lang="en-US" altLang="zh-CN" sz="2000" smtClean="0">
                <a:solidFill>
                  <a:schemeClr val="hlink"/>
                </a:solidFill>
                <a:ea typeface="宋体" panose="02010600030101010101" pitchFamily="2" charset="-122"/>
              </a:rPr>
              <a:t>属性独立性</a:t>
            </a:r>
          </a:p>
          <a:p>
            <a:pPr eaLnBrk="1" hangingPunct="1">
              <a:lnSpc>
                <a:spcPct val="110000"/>
              </a:lnSpc>
            </a:pPr>
            <a:endParaRPr lang="en-US" altLang="zh-CN" sz="2000" smtClean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endParaRPr lang="en-US" altLang="zh-CN" sz="2000" smtClean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endParaRPr lang="en-US" altLang="zh-CN" sz="2000" smtClean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endParaRPr lang="en-US" altLang="zh-CN" sz="2000" smtClean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endParaRPr lang="en-US" altLang="zh-CN" sz="2000" smtClean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endParaRPr lang="en-US" altLang="zh-CN" sz="2000" smtClean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endParaRPr lang="en-US" altLang="zh-CN" sz="2000" smtClean="0"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p (x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1</a:t>
            </a:r>
            <a:r>
              <a:rPr lang="en-US" altLang="zh-CN" sz="2000" smtClean="0">
                <a:ea typeface="宋体" panose="02010600030101010101" pitchFamily="2" charset="-122"/>
              </a:rPr>
              <a:t>,</a:t>
            </a:r>
            <a:r>
              <a:rPr lang="en-US" altLang="zh-CN" sz="2000" smtClean="0">
                <a:latin typeface="Tahoma" panose="020B0604030504040204" pitchFamily="34" charset="0"/>
                <a:ea typeface="宋体" panose="02010600030101010101" pitchFamily="2" charset="-122"/>
              </a:rPr>
              <a:t>...</a:t>
            </a:r>
            <a:r>
              <a:rPr lang="en-US" altLang="zh-CN" sz="2000" smtClean="0">
                <a:ea typeface="宋体" panose="02010600030101010101" pitchFamily="2" charset="-122"/>
              </a:rPr>
              <a:t>X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K</a:t>
            </a:r>
            <a:r>
              <a:rPr lang="en-US" altLang="zh-CN" sz="2000" smtClean="0">
                <a:ea typeface="宋体" panose="02010600030101010101" pitchFamily="2" charset="-122"/>
              </a:rPr>
              <a:t>|c) = p (x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1</a:t>
            </a:r>
            <a:r>
              <a:rPr lang="en-US" altLang="zh-CN" sz="2000" smtClean="0">
                <a:ea typeface="宋体" panose="02010600030101010101" pitchFamily="2" charset="-122"/>
              </a:rPr>
              <a:t>|c)</a:t>
            </a:r>
            <a:r>
              <a:rPr lang="en-US" altLang="zh-CN" sz="2000" smtClean="0">
                <a:latin typeface="Tahoma" panose="020B0604030504040204" pitchFamily="34" charset="0"/>
                <a:ea typeface="宋体" panose="02010600030101010101" pitchFamily="2" charset="-122"/>
              </a:rPr>
              <a:t>·...·</a:t>
            </a:r>
            <a:r>
              <a:rPr lang="en-US" altLang="zh-CN" sz="2000" smtClean="0">
                <a:ea typeface="宋体" panose="02010600030101010101" pitchFamily="2" charset="-122"/>
              </a:rPr>
              <a:t>p (x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K</a:t>
            </a:r>
            <a:r>
              <a:rPr lang="en-US" altLang="zh-CN" sz="2000" smtClean="0">
                <a:ea typeface="宋体" panose="02010600030101010101" pitchFamily="2" charset="-122"/>
              </a:rPr>
              <a:t>|c)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2000" smtClean="0">
                <a:ea typeface="宋体" panose="02010600030101010101" pitchFamily="2" charset="-122"/>
              </a:rPr>
              <a:t>	</a:t>
            </a:r>
            <a:r>
              <a:rPr lang="en-US" altLang="zh-CN" sz="1800" smtClean="0">
                <a:ea typeface="宋体" panose="02010600030101010101" pitchFamily="2" charset="-122"/>
              </a:rPr>
              <a:t>e. g: p (展望 = 晴天, 多风 = 真</a:t>
            </a:r>
            <a:r>
              <a:rPr lang="en-US" altLang="zh-CN" sz="1800" smtClean="0">
                <a:latin typeface="Tahoma" panose="020B0604030504040204" pitchFamily="34" charset="0"/>
                <a:ea typeface="宋体" panose="02010600030101010101" pitchFamily="2" charset="-122"/>
              </a:rPr>
              <a:t>...</a:t>
            </a:r>
            <a:r>
              <a:rPr lang="en-US" altLang="zh-CN" sz="1800" smtClean="0">
                <a:ea typeface="宋体" panose="02010600030101010101" pitchFamily="2" charset="-122"/>
              </a:rPr>
              <a:t>|n) = p (展望 = 晴天n) 和 p (风 = truen)</a:t>
            </a:r>
            <a:r>
              <a:rPr lang="en-US" altLang="zh-CN" sz="1800" smtClean="0">
                <a:latin typeface="Tahoma" panose="020B0604030504040204" pitchFamily="34" charset="0"/>
                <a:ea typeface="宋体" panose="02010600030101010101" pitchFamily="2" charset="-122"/>
              </a:rPr>
              <a:t>...</a:t>
            </a:r>
            <a:endParaRPr lang="en-US" altLang="zh-CN" sz="1800" smtClean="0">
              <a:ea typeface="宋体" panose="02010600030101010101" pitchFamily="2" charset="-122"/>
            </a:endParaRPr>
          </a:p>
        </p:txBody>
      </p:sp>
      <p:graphicFrame>
        <p:nvGraphicFramePr>
          <p:cNvPr id="63492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679450" y="2024063"/>
          <a:ext cx="5629275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3" name="Equation" r:id="rId4" imgW="2984500" imgH="1168400" progId="Equation.DSMT4">
                  <p:embed/>
                </p:oleObj>
              </mc:Choice>
              <mc:Fallback>
                <p:oleObj name="Equation" r:id="rId4" imgW="2984500" imgH="1168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2024063"/>
                        <a:ext cx="5629275" cy="220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>
                <a:ea typeface="宋体" panose="02010600030101010101" pitchFamily="2" charset="-122"/>
              </a:rPr>
              <a:t>朴无华贝叶斯分类</a:t>
            </a:r>
            <a:endParaRPr lang="zh-CN" altLang="en-US" sz="2800" smtClean="0">
              <a:ea typeface="宋体" panose="02010600030101010101" pitchFamily="2" charset="-122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14463"/>
            <a:ext cx="8915400" cy="4910137"/>
          </a:xfrm>
        </p:spPr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如果 i-th 属性是</a:t>
            </a:r>
            <a:r>
              <a:rPr lang="en-US" altLang="zh-CN" smtClean="0">
                <a:solidFill>
                  <a:schemeClr val="hlink"/>
                </a:solidFill>
                <a:ea typeface="宋体" panose="02010600030101010101" pitchFamily="2" charset="-122"/>
              </a:rPr>
              <a:t>分类</a:t>
            </a:r>
            <a:r>
              <a:rPr lang="en-US" altLang="zh-CN" smtClean="0">
                <a:ea typeface="宋体" panose="02010600030101010101" pitchFamily="2" charset="-122"/>
              </a:rPr>
              <a:t>: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p (x</a:t>
            </a:r>
            <a:r>
              <a:rPr lang="en-US" altLang="zh-CN" baseline="-25000" smtClean="0">
                <a:ea typeface="宋体" panose="02010600030101010101" pitchFamily="2" charset="-122"/>
              </a:rPr>
              <a:t>我</a:t>
            </a:r>
            <a:r>
              <a:rPr lang="en-US" altLang="zh-CN" smtClean="0">
                <a:ea typeface="宋体" panose="02010600030101010101" pitchFamily="2" charset="-122"/>
              </a:rPr>
              <a:t>|c) 被估计为具有值 x 的样品的相对 freq</a:t>
            </a:r>
            <a:r>
              <a:rPr lang="en-US" altLang="zh-CN" baseline="-25000" smtClean="0">
                <a:ea typeface="宋体" panose="02010600030101010101" pitchFamily="2" charset="-122"/>
              </a:rPr>
              <a:t>我</a:t>
            </a:r>
            <a:r>
              <a:rPr lang="en-US" altLang="zh-CN" smtClean="0">
                <a:ea typeface="宋体" panose="02010600030101010101" pitchFamily="2" charset="-122"/>
              </a:rPr>
              <a:t>作为 c 类中的 i-th 属性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如果 i-th 属性是</a:t>
            </a:r>
            <a:r>
              <a:rPr lang="en-US" altLang="zh-CN" smtClean="0">
                <a:solidFill>
                  <a:schemeClr val="hlink"/>
                </a:solidFill>
                <a:ea typeface="宋体" panose="02010600030101010101" pitchFamily="2" charset="-122"/>
              </a:rPr>
              <a:t>连续</a:t>
            </a:r>
            <a:r>
              <a:rPr lang="en-US" altLang="zh-CN" smtClean="0">
                <a:ea typeface="宋体" panose="02010600030101010101" pitchFamily="2" charset="-122"/>
              </a:rPr>
              <a:t>: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p (x</a:t>
            </a:r>
            <a:r>
              <a:rPr lang="en-US" altLang="zh-CN" baseline="-25000" smtClean="0">
                <a:ea typeface="宋体" panose="02010600030101010101" pitchFamily="2" charset="-122"/>
              </a:rPr>
              <a:t>我</a:t>
            </a:r>
            <a:r>
              <a:rPr lang="en-US" altLang="zh-CN" smtClean="0">
                <a:ea typeface="宋体" panose="02010600030101010101" pitchFamily="2" charset="-122"/>
              </a:rPr>
              <a:t>|c) 是通过高斯密度函数估计的</a:t>
            </a:r>
            <a:endParaRPr lang="it-IT" altLang="zh-CN" smtClean="0">
              <a:ea typeface="宋体" panose="02010600030101010101" pitchFamily="2" charset="-122"/>
            </a:endParaRPr>
          </a:p>
          <a:p>
            <a:pPr eaLnBrk="1" hangingPunct="1">
              <a:lnSpc>
                <a:spcPct val="16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在这两种情况下, 计算上都很容易</a:t>
            </a:r>
            <a:endParaRPr lang="it-IT" altLang="zh-CN" smtClean="0">
              <a:ea typeface="宋体" panose="02010600030101010101" pitchFamily="2" charset="-122"/>
            </a:endParaRPr>
          </a:p>
          <a:p>
            <a:pPr eaLnBrk="1" hangingPunct="1">
              <a:lnSpc>
                <a:spcPct val="160000"/>
              </a:lnSpc>
              <a:buFontTx/>
              <a:buNone/>
            </a:pPr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mc="http://schemas.openxmlformats.org/markup-compatibility/2006" xmlns:v="urn:schemas-microsoft-com:vml" xmlns:a14="http://schemas.microsoft.com/office/drawing/2010/main"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84188"/>
            <a:ext cx="8839200" cy="5334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乒乓球例子: 估计 p (x</a:t>
            </a:r>
            <a:r>
              <a:rPr lang="en-US" altLang="zh-CN" baseline="-25000" smtClean="0">
                <a:ea typeface="宋体" panose="02010600030101010101" pitchFamily="2" charset="-122"/>
              </a:rPr>
              <a:t>我</a:t>
            </a:r>
            <a:r>
              <a:rPr lang="en-US" altLang="zh-CN" smtClean="0">
                <a:ea typeface="宋体" panose="02010600030101010101" pitchFamily="2" charset="-122"/>
              </a:rPr>
              <a:t>|c)</a:t>
            </a:r>
            <a:endParaRPr lang="it-IT" altLang="zh-CN" smtClean="0">
              <a:ea typeface="宋体" panose="02010600030101010101" pitchFamily="2" charset="-122"/>
            </a:endParaRPr>
          </a:p>
        </p:txBody>
      </p:sp>
      <p:graphicFrame>
        <p:nvGraphicFramePr>
          <p:cNvPr id="67587" name="Object 3"/>
          <p:cNvGraphicFramePr>
            <a:graphicFrameLocks/>
          </p:cNvGraphicFramePr>
          <p:nvPr/>
        </p:nvGraphicFramePr>
        <p:xfrm>
          <a:off x="0" y="1357313"/>
          <a:ext cx="4329113" cy="427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43" name="Worksheet" r:id="rId4" imgW="5743956" imgH="5172456" progId="Excel.Sheet.8">
                  <p:embed/>
                </p:oleObj>
              </mc:Choice>
              <mc:Fallback>
                <p:oleObj name="Worksheet" r:id="rId4" imgW="5743956" imgH="5172456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357313"/>
                        <a:ext cx="4329113" cy="427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78" name="Group 62"/>
          <p:cNvGraphicFramePr>
            <a:graphicFrameLocks noGrp="1"/>
          </p:cNvGraphicFramePr>
          <p:nvPr/>
        </p:nvGraphicFramePr>
        <p:xfrm>
          <a:off x="4375150" y="1155700"/>
          <a:ext cx="4565650" cy="5208588"/>
        </p:xfrm>
        <a:graphic>
          <a:graphicData uri="http://schemas.openxmlformats.org/drawingml/2006/table">
            <a:tbl>
              <a:tblPr/>
              <a:tblGrid>
                <a:gridCol w="2452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2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charset="-122"/>
                        </a:rPr>
                        <a:t>前景</a:t>
                      </a:r>
                      <a:endParaRPr kumimoji="0" lang="it-IT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宋体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charset="-122"/>
                        </a:rPr>
                        <a:t>p (晴天 p) = 2/9</a:t>
                      </a:r>
                      <a:endParaRPr kumimoji="0" lang="it-IT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charset="-122"/>
                        </a:rPr>
                        <a:t>p (晴天 n) =</a:t>
                      </a:r>
                      <a:endParaRPr kumimoji="0" lang="it-IT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charset="-122"/>
                        </a:rPr>
                        <a:t>p (阴天 p) = 9</a:t>
                      </a:r>
                      <a:endParaRPr kumimoji="0" lang="it-IT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charset="-122"/>
                        </a:rPr>
                        <a:t>p (阴天 n) = 0</a:t>
                      </a:r>
                      <a:endParaRPr kumimoji="0" lang="it-IT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charset="-122"/>
                        </a:rPr>
                        <a:t>p (雨 p) = 9</a:t>
                      </a:r>
                      <a:endParaRPr kumimoji="0" lang="it-IT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charset="-122"/>
                        </a:rPr>
                        <a:t>p (雨 n) = 2/5</a:t>
                      </a:r>
                      <a:endParaRPr kumimoji="0" lang="it-IT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charset="-122"/>
                        </a:rPr>
                        <a:t>温度</a:t>
                      </a:r>
                      <a:endParaRPr kumimoji="0" lang="it-IT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宋体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charset="-122"/>
                        </a:rPr>
                        <a:t>p (热 p) = 2/9</a:t>
                      </a:r>
                      <a:endParaRPr kumimoji="0" lang="it-IT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charset="-122"/>
                        </a:rPr>
                        <a:t>p (热 n) = 2/5</a:t>
                      </a:r>
                      <a:endParaRPr kumimoji="0" lang="it-IT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charset="-122"/>
                        </a:rPr>
                        <a:t>p (温和 p) = \ 9</a:t>
                      </a:r>
                      <a:endParaRPr kumimoji="0" lang="it-IT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charset="-122"/>
                        </a:rPr>
                        <a:t>p (温和 n) = 2/5</a:t>
                      </a:r>
                      <a:endParaRPr kumimoji="0" lang="it-IT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charset="-122"/>
                        </a:rPr>
                        <a:t>p (酷 p) = 9</a:t>
                      </a:r>
                      <a:endParaRPr kumimoji="0" lang="it-IT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charset="-122"/>
                        </a:rPr>
                        <a:t>p (酷 n) =-</a:t>
                      </a:r>
                      <a:endParaRPr kumimoji="0" lang="it-IT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charset="-122"/>
                        </a:rPr>
                        <a:t>湿度</a:t>
                      </a:r>
                      <a:endParaRPr kumimoji="0" lang="it-IT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宋体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charset="-122"/>
                        </a:rPr>
                        <a:t>p (高 p) = 9</a:t>
                      </a:r>
                      <a:endParaRPr kumimoji="0" lang="it-IT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charset="-122"/>
                        </a:rPr>
                        <a:t>p (高 n) = \ 5</a:t>
                      </a:r>
                      <a:endParaRPr kumimoji="0" lang="it-IT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charset="-122"/>
                        </a:rPr>
                        <a:t>p (正常 p) = 6/9</a:t>
                      </a:r>
                      <a:endParaRPr kumimoji="0" lang="it-IT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charset="-122"/>
                        </a:rPr>
                        <a:t>p (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charset="-122"/>
                        </a:rPr>
                        <a:t>正常 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charset="-122"/>
                        </a:rPr>
                        <a:t>) =-</a:t>
                      </a:r>
                      <a:endParaRPr kumimoji="0" lang="it-IT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charset="-122"/>
                        </a:rPr>
                        <a:t>风</a:t>
                      </a:r>
                      <a:endParaRPr kumimoji="0" lang="it-IT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宋体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charset="-122"/>
                        </a:rPr>
                        <a:t>p (true p) = 9</a:t>
                      </a:r>
                      <a:endParaRPr kumimoji="0" lang="it-IT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charset="-122"/>
                        </a:rPr>
                        <a:t>p (真 n) =</a:t>
                      </a:r>
                      <a:endParaRPr kumimoji="0" lang="it-IT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5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charset="-122"/>
                        </a:rPr>
                        <a:t>p (假 p) = 6/9</a:t>
                      </a:r>
                      <a:endParaRPr kumimoji="0" lang="it-IT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charset="-122"/>
                        </a:rPr>
                        <a:t>p (假 n) = 2/5</a:t>
                      </a:r>
                      <a:endParaRPr kumimoji="0" lang="it-IT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316482" name="Group 66"/>
          <p:cNvGraphicFramePr>
            <a:graphicFrameLocks noGrp="1"/>
          </p:cNvGraphicFramePr>
          <p:nvPr/>
        </p:nvGraphicFramePr>
        <p:xfrm>
          <a:off x="1144588" y="5756275"/>
          <a:ext cx="1751012" cy="746125"/>
        </p:xfrm>
        <a:graphic>
          <a:graphicData uri="http://schemas.openxmlformats.org/drawingml/2006/table">
            <a:tbl>
              <a:tblPr/>
              <a:tblGrid>
                <a:gridCol w="1751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04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charset="-122"/>
                        </a:rPr>
                        <a:t>p (p) = 9/14</a:t>
                      </a:r>
                      <a:endParaRPr kumimoji="0" lang="it-IT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659" marB="4565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charset="-122"/>
                        </a:rPr>
                        <a:t>p (n) = 5/14</a:t>
                      </a:r>
                      <a:endParaRPr kumimoji="0" lang="it-IT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659" marB="4565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网球例子: 对 x 进行分类</a:t>
            </a:r>
            <a:endParaRPr lang="it-IT" altLang="zh-CN" smtClean="0">
              <a:ea typeface="宋体" panose="02010600030101010101" pitchFamily="2" charset="-122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1788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一个看不见的样品 x = &lt; 雨, 热, 高, 假 &gt;</a:t>
            </a:r>
          </a:p>
          <a:p>
            <a:pPr eaLnBrk="1" hangingPunct="1">
              <a:lnSpc>
                <a:spcPct val="90000"/>
              </a:lnSpc>
            </a:pP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p (x p)</a:t>
            </a:r>
            <a:r>
              <a:rPr lang="en-US" altLang="zh-CN" smtClean="0">
                <a:latin typeface="Tahoma" panose="020B0604030504040204" pitchFamily="34" charset="0"/>
                <a:ea typeface="宋体" panose="02010600030101010101" pitchFamily="2" charset="-122"/>
              </a:rPr>
              <a:t>·</a:t>
            </a:r>
            <a:r>
              <a:rPr lang="en-US" altLang="zh-CN" smtClean="0">
                <a:ea typeface="宋体" panose="02010600030101010101" pitchFamily="2" charset="-122"/>
              </a:rPr>
              <a:t>p (p) =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p (雨 p)</a:t>
            </a:r>
            <a:r>
              <a:rPr lang="en-US" altLang="zh-CN" smtClean="0">
                <a:latin typeface="Tahoma" panose="020B0604030504040204" pitchFamily="34" charset="0"/>
                <a:ea typeface="宋体" panose="02010600030101010101" pitchFamily="2" charset="-122"/>
              </a:rPr>
              <a:t>·</a:t>
            </a:r>
            <a:r>
              <a:rPr lang="en-US" altLang="zh-CN" smtClean="0">
                <a:ea typeface="宋体" panose="02010600030101010101" pitchFamily="2" charset="-122"/>
              </a:rPr>
              <a:t>p (热 p)</a:t>
            </a:r>
            <a:r>
              <a:rPr lang="en-US" altLang="zh-CN" smtClean="0">
                <a:latin typeface="Tahoma" panose="020B0604030504040204" pitchFamily="34" charset="0"/>
                <a:ea typeface="宋体" panose="02010600030101010101" pitchFamily="2" charset="-122"/>
              </a:rPr>
              <a:t>·</a:t>
            </a:r>
            <a:r>
              <a:rPr lang="en-US" altLang="zh-CN" smtClean="0">
                <a:ea typeface="宋体" panose="02010600030101010101" pitchFamily="2" charset="-122"/>
              </a:rPr>
              <a:t>p (高 p)</a:t>
            </a:r>
            <a:r>
              <a:rPr lang="en-US" altLang="zh-CN" smtClean="0">
                <a:latin typeface="Tahoma" panose="020B0604030504040204" pitchFamily="34" charset="0"/>
                <a:ea typeface="宋体" panose="02010600030101010101" pitchFamily="2" charset="-122"/>
              </a:rPr>
              <a:t>·</a:t>
            </a:r>
            <a:r>
              <a:rPr lang="en-US" altLang="zh-CN" smtClean="0">
                <a:ea typeface="宋体" panose="02010600030101010101" pitchFamily="2" charset="-122"/>
              </a:rPr>
              <a:t>p (假 p)</a:t>
            </a:r>
            <a:r>
              <a:rPr lang="en-US" altLang="zh-CN" smtClean="0">
                <a:latin typeface="Tahoma" panose="020B0604030504040204" pitchFamily="34" charset="0"/>
                <a:ea typeface="宋体" panose="02010600030101010101" pitchFamily="2" charset="-122"/>
              </a:rPr>
              <a:t>·</a:t>
            </a:r>
            <a:r>
              <a:rPr lang="en-US" altLang="zh-CN" smtClean="0">
                <a:ea typeface="宋体" panose="02010600030101010101" pitchFamily="2" charset="-122"/>
              </a:rPr>
              <a:t>p (p) = 9</a:t>
            </a:r>
            <a:r>
              <a:rPr lang="en-US" altLang="zh-CN" smtClean="0">
                <a:latin typeface="Tahoma" panose="020B0604030504040204" pitchFamily="34" charset="0"/>
                <a:ea typeface="宋体" panose="02010600030101010101" pitchFamily="2" charset="-122"/>
              </a:rPr>
              <a:t>·</a:t>
            </a:r>
            <a:r>
              <a:rPr lang="en-US" altLang="zh-CN" smtClean="0">
                <a:ea typeface="宋体" panose="02010600030101010101" pitchFamily="2" charset="-122"/>
              </a:rPr>
              <a:t>2/9</a:t>
            </a:r>
            <a:r>
              <a:rPr lang="en-US" altLang="zh-CN" smtClean="0">
                <a:latin typeface="Tahoma" panose="020B0604030504040204" pitchFamily="34" charset="0"/>
                <a:ea typeface="宋体" panose="02010600030101010101" pitchFamily="2" charset="-122"/>
              </a:rPr>
              <a:t>·</a:t>
            </a:r>
            <a:r>
              <a:rPr lang="en-US" altLang="zh-CN" smtClean="0">
                <a:ea typeface="宋体" panose="02010600030101010101" pitchFamily="2" charset="-122"/>
              </a:rPr>
              <a:t>"9"</a:t>
            </a:r>
            <a:r>
              <a:rPr lang="en-US" altLang="zh-CN" smtClean="0">
                <a:latin typeface="Tahoma" panose="020B0604030504040204" pitchFamily="34" charset="0"/>
                <a:ea typeface="宋体" panose="02010600030101010101" pitchFamily="2" charset="-122"/>
              </a:rPr>
              <a:t>·</a:t>
            </a:r>
            <a:r>
              <a:rPr lang="en-US" altLang="zh-CN" smtClean="0">
                <a:ea typeface="宋体" panose="02010600030101010101" pitchFamily="2" charset="-122"/>
              </a:rPr>
              <a:t>6/9</a:t>
            </a:r>
            <a:r>
              <a:rPr lang="en-US" altLang="zh-CN" smtClean="0">
                <a:latin typeface="Tahoma" panose="020B0604030504040204" pitchFamily="34" charset="0"/>
                <a:ea typeface="宋体" panose="02010600030101010101" pitchFamily="2" charset="-122"/>
              </a:rPr>
              <a:t>·</a:t>
            </a:r>
            <a:r>
              <a:rPr lang="en-US" altLang="zh-CN" smtClean="0">
                <a:ea typeface="宋体" panose="02010600030101010101" pitchFamily="2" charset="-122"/>
              </a:rPr>
              <a:t>914 =</a:t>
            </a:r>
            <a:r>
              <a:rPr lang="it-IT" altLang="zh-CN" smtClean="0">
                <a:ea typeface="宋体" panose="02010600030101010101" pitchFamily="2" charset="-122"/>
                <a:cs typeface="Arial" panose="020B0604020202020204" pitchFamily="34" charset="0"/>
              </a:rPr>
              <a:t>0.010582</a:t>
            </a:r>
            <a:endParaRPr lang="en-US" altLang="zh-CN" smtClean="0"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p (x n)</a:t>
            </a:r>
            <a:r>
              <a:rPr lang="en-US" altLang="zh-CN" smtClean="0">
                <a:latin typeface="Tahoma" panose="020B0604030504040204" pitchFamily="34" charset="0"/>
                <a:ea typeface="宋体" panose="02010600030101010101" pitchFamily="2" charset="-122"/>
              </a:rPr>
              <a:t>·</a:t>
            </a:r>
            <a:r>
              <a:rPr lang="en-US" altLang="zh-CN" smtClean="0">
                <a:ea typeface="宋体" panose="02010600030101010101" pitchFamily="2" charset="-122"/>
              </a:rPr>
              <a:t>p (n) =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p (雨 n)</a:t>
            </a:r>
            <a:r>
              <a:rPr lang="en-US" altLang="zh-CN" smtClean="0">
                <a:latin typeface="Tahoma" panose="020B0604030504040204" pitchFamily="34" charset="0"/>
                <a:ea typeface="宋体" panose="02010600030101010101" pitchFamily="2" charset="-122"/>
              </a:rPr>
              <a:t>·</a:t>
            </a:r>
            <a:r>
              <a:rPr lang="en-US" altLang="zh-CN" smtClean="0">
                <a:ea typeface="宋体" panose="02010600030101010101" pitchFamily="2" charset="-122"/>
              </a:rPr>
              <a:t>p (热 n)</a:t>
            </a:r>
            <a:r>
              <a:rPr lang="en-US" altLang="zh-CN" smtClean="0">
                <a:latin typeface="Tahoma" panose="020B0604030504040204" pitchFamily="34" charset="0"/>
                <a:ea typeface="宋体" panose="02010600030101010101" pitchFamily="2" charset="-122"/>
              </a:rPr>
              <a:t>·</a:t>
            </a:r>
            <a:r>
              <a:rPr lang="en-US" altLang="zh-CN" smtClean="0">
                <a:ea typeface="宋体" panose="02010600030101010101" pitchFamily="2" charset="-122"/>
              </a:rPr>
              <a:t>p (高 n)</a:t>
            </a:r>
            <a:r>
              <a:rPr lang="en-US" altLang="zh-CN" smtClean="0">
                <a:latin typeface="Tahoma" panose="020B0604030504040204" pitchFamily="34" charset="0"/>
                <a:ea typeface="宋体" panose="02010600030101010101" pitchFamily="2" charset="-122"/>
              </a:rPr>
              <a:t>·</a:t>
            </a:r>
            <a:r>
              <a:rPr lang="en-US" altLang="zh-CN" smtClean="0">
                <a:ea typeface="宋体" panose="02010600030101010101" pitchFamily="2" charset="-122"/>
              </a:rPr>
              <a:t>p (假 n)</a:t>
            </a:r>
            <a:r>
              <a:rPr lang="en-US" altLang="zh-CN" smtClean="0">
                <a:latin typeface="Tahoma" panose="020B0604030504040204" pitchFamily="34" charset="0"/>
                <a:ea typeface="宋体" panose="02010600030101010101" pitchFamily="2" charset="-122"/>
              </a:rPr>
              <a:t>·</a:t>
            </a:r>
            <a:r>
              <a:rPr lang="en-US" altLang="zh-CN" smtClean="0">
                <a:ea typeface="宋体" panose="02010600030101010101" pitchFamily="2" charset="-122"/>
              </a:rPr>
              <a:t>p (n) = 2/5</a:t>
            </a:r>
            <a:r>
              <a:rPr lang="en-US" altLang="zh-CN" smtClean="0">
                <a:latin typeface="Tahoma" panose="020B0604030504040204" pitchFamily="34" charset="0"/>
                <a:ea typeface="宋体" panose="02010600030101010101" pitchFamily="2" charset="-122"/>
              </a:rPr>
              <a:t>·</a:t>
            </a:r>
            <a:r>
              <a:rPr lang="en-US" altLang="zh-CN" smtClean="0">
                <a:ea typeface="宋体" panose="02010600030101010101" pitchFamily="2" charset="-122"/>
              </a:rPr>
              <a:t>2/</a:t>
            </a:r>
            <a:r>
              <a:rPr lang="en-US" altLang="zh-CN" smtClean="0">
                <a:latin typeface="Tahoma" panose="020B0604030504040204" pitchFamily="34" charset="0"/>
                <a:ea typeface="宋体" panose="02010600030101010101" pitchFamily="2" charset="-122"/>
              </a:rPr>
              <a:t>·</a:t>
            </a:r>
            <a:r>
              <a:rPr lang="en-US" altLang="zh-CN" smtClean="0">
                <a:ea typeface="宋体" panose="02010600030101010101" pitchFamily="2" charset="-122"/>
              </a:rPr>
              <a:t>-5</a:t>
            </a:r>
            <a:r>
              <a:rPr lang="en-US" altLang="zh-CN" smtClean="0">
                <a:latin typeface="Tahoma" panose="020B0604030504040204" pitchFamily="34" charset="0"/>
                <a:ea typeface="宋体" panose="02010600030101010101" pitchFamily="2" charset="-122"/>
              </a:rPr>
              <a:t>·</a:t>
            </a:r>
            <a:r>
              <a:rPr lang="en-US" altLang="zh-CN" smtClean="0">
                <a:ea typeface="宋体" panose="02010600030101010101" pitchFamily="2" charset="-122"/>
              </a:rPr>
              <a:t>2/</a:t>
            </a:r>
            <a:r>
              <a:rPr lang="en-US" altLang="zh-CN" smtClean="0">
                <a:latin typeface="Tahoma" panose="020B0604030504040204" pitchFamily="34" charset="0"/>
                <a:ea typeface="宋体" panose="02010600030101010101" pitchFamily="2" charset="-122"/>
              </a:rPr>
              <a:t>·</a:t>
            </a:r>
            <a:r>
              <a:rPr lang="en-US" altLang="zh-CN" smtClean="0">
                <a:ea typeface="宋体" panose="02010600030101010101" pitchFamily="2" charset="-122"/>
              </a:rPr>
              <a:t>(14) =</a:t>
            </a:r>
            <a:r>
              <a:rPr lang="it-IT" altLang="zh-CN" smtClean="0">
                <a:solidFill>
                  <a:schemeClr val="hlink"/>
                </a:solidFill>
                <a:ea typeface="宋体" panose="02010600030101010101" pitchFamily="2" charset="-122"/>
              </a:rPr>
              <a:t>0.018286</a:t>
            </a:r>
            <a:endParaRPr lang="en-US" altLang="zh-CN" smtClean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mtClean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样品</a:t>
            </a:r>
            <a:r>
              <a:rPr lang="en-US" altLang="zh-CN" smtClean="0">
                <a:solidFill>
                  <a:schemeClr val="hlink"/>
                </a:solidFill>
                <a:ea typeface="宋体" panose="02010600030101010101" pitchFamily="2" charset="-122"/>
              </a:rPr>
              <a:t>x 是</a:t>
            </a:r>
            <a:r>
              <a:rPr lang="en-US" altLang="zh-CN" smtClean="0">
                <a:ea typeface="宋体" panose="02010600030101010101" pitchFamily="2" charset="-122"/>
              </a:rPr>
              <a:t>分类在类</a:t>
            </a:r>
            <a:r>
              <a:rPr lang="en-US" altLang="zh-CN" smtClean="0">
                <a:solidFill>
                  <a:schemeClr val="hlink"/>
                </a:solidFill>
                <a:ea typeface="宋体" panose="02010600030101010101" pitchFamily="2" charset="-122"/>
              </a:rPr>
              <a:t>n</a:t>
            </a:r>
            <a:r>
              <a:rPr lang="en-US" altLang="zh-CN" smtClean="0">
                <a:ea typeface="宋体" panose="02010600030101010101" pitchFamily="2" charset="-122"/>
              </a:rPr>
              <a:t>(不, 不, 不, 不</a:t>
            </a:r>
            <a:r>
              <a:rPr lang="en-US" altLang="zh-CN" smtClean="0">
                <a:latin typeface="Comic Sans MS" panose="030F0702030302020204" pitchFamily="66" charset="0"/>
                <a:ea typeface="宋体" panose="02010600030101010101" pitchFamily="2" charset="-122"/>
              </a:rPr>
              <a:t>'</a:t>
            </a:r>
            <a:r>
              <a:rPr lang="en-US" altLang="zh-CN" smtClean="0">
                <a:ea typeface="宋体" panose="02010600030101010101" pitchFamily="2" charset="-122"/>
              </a:rPr>
              <a:t>不要玩)</a:t>
            </a:r>
            <a:endParaRPr lang="it-IT" altLang="zh-CN" smtClean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it-IT" altLang="zh-CN" sz="200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独立性假说</a:t>
            </a:r>
            <a:r>
              <a:rPr lang="en-US" altLang="zh-CN" smtClean="0">
                <a:latin typeface="Tahoma" panose="020B0604030504040204" pitchFamily="34" charset="0"/>
                <a:ea typeface="宋体" panose="02010600030101010101" pitchFamily="2" charset="-122"/>
              </a:rPr>
              <a:t>...</a:t>
            </a:r>
            <a:endParaRPr lang="it-IT" altLang="zh-CN" smtClean="0">
              <a:ea typeface="宋体" panose="02010600030101010101" pitchFamily="2" charset="-122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52563"/>
            <a:ext cx="8178800" cy="494823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>
                <a:latin typeface="Tahoma" panose="020B0604030504040204" pitchFamily="34" charset="0"/>
                <a:ea typeface="宋体" panose="02010600030101010101" pitchFamily="2" charset="-122"/>
              </a:rPr>
              <a:t>...</a:t>
            </a:r>
            <a:r>
              <a:rPr lang="zh-CN" altLang="en-US" smtClean="0">
                <a:ea typeface="宋体" panose="02010600030101010101" pitchFamily="2" charset="-122"/>
              </a:rPr>
              <a:t> </a:t>
            </a:r>
            <a:r>
              <a:rPr lang="en-US" altLang="zh-CN" smtClean="0">
                <a:ea typeface="宋体" panose="02010600030101010101" pitchFamily="2" charset="-122"/>
              </a:rPr>
              <a:t>使计算成为可能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mtClean="0">
                <a:latin typeface="Tahoma" panose="020B0604030504040204" pitchFamily="34" charset="0"/>
                <a:ea typeface="宋体" panose="02010600030101010101" pitchFamily="2" charset="-122"/>
              </a:rPr>
              <a:t>...</a:t>
            </a:r>
            <a:r>
              <a:rPr lang="en-US" altLang="zh-CN" smtClean="0">
                <a:ea typeface="宋体" panose="02010600030101010101" pitchFamily="2" charset="-122"/>
              </a:rPr>
              <a:t>在满足时产生最佳分类器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mtClean="0">
                <a:latin typeface="Tahoma" panose="020B0604030504040204" pitchFamily="34" charset="0"/>
                <a:ea typeface="宋体" panose="02010600030101010101" pitchFamily="2" charset="-122"/>
              </a:rPr>
              <a:t>...</a:t>
            </a:r>
            <a:r>
              <a:rPr lang="en-US" altLang="zh-CN" smtClean="0">
                <a:ea typeface="宋体" panose="02010600030101010101" pitchFamily="2" charset="-122"/>
              </a:rPr>
              <a:t>但在实践中很少得到满足, 因为属性 (变量) 往往是相关的。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试图克服这一限制: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mtClean="0">
                <a:solidFill>
                  <a:schemeClr val="hlink"/>
                </a:solidFill>
                <a:ea typeface="宋体" panose="02010600030101010101" pitchFamily="2" charset="-122"/>
              </a:rPr>
              <a:t>贝叶斯网络</a:t>
            </a:r>
            <a:r>
              <a:rPr lang="en-US" altLang="zh-CN" smtClean="0">
                <a:ea typeface="宋体" panose="02010600030101010101" pitchFamily="2" charset="-122"/>
              </a:rPr>
              <a:t>, 将贝叶斯推理与属性之间的因果关系结合起来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mtClean="0">
                <a:solidFill>
                  <a:schemeClr val="hlink"/>
                </a:solidFill>
                <a:ea typeface="宋体" panose="02010600030101010101" pitchFamily="2" charset="-122"/>
              </a:rPr>
              <a:t>决策树</a:t>
            </a:r>
            <a:r>
              <a:rPr lang="en-US" altLang="zh-CN" smtClean="0">
                <a:ea typeface="宋体" panose="02010600030101010101" pitchFamily="2" charset="-122"/>
              </a:rPr>
              <a:t>, 这个原因在一个属性的时间, 首先考虑最重要的属性</a:t>
            </a:r>
            <a:endParaRPr lang="it-IT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贝叶斯信仰网络 (一)</a:t>
            </a:r>
          </a:p>
        </p:txBody>
      </p:sp>
      <p:sp>
        <p:nvSpPr>
          <p:cNvPr id="73731" name="Oval 3"/>
          <p:cNvSpPr>
            <a:spLocks noChangeArrowheads="1"/>
          </p:cNvSpPr>
          <p:nvPr/>
        </p:nvSpPr>
        <p:spPr bwMode="auto">
          <a:xfrm>
            <a:off x="457200" y="1447800"/>
            <a:ext cx="1295400" cy="762000"/>
          </a:xfrm>
          <a:prstGeom prst="ellipse">
            <a:avLst/>
          </a:prstGeom>
          <a:solidFill>
            <a:srgbClr val="F6E6EA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家庭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历史</a:t>
            </a:r>
            <a:endParaRPr lang="en-US" altLang="zh-CN" sz="1800">
              <a:latin typeface="Times New Roman" panose="02020603050405020304" pitchFamily="18" charset="0"/>
            </a:endParaRPr>
          </a:p>
        </p:txBody>
      </p:sp>
      <p:sp>
        <p:nvSpPr>
          <p:cNvPr id="73732" name="Oval 4"/>
          <p:cNvSpPr>
            <a:spLocks noChangeArrowheads="1"/>
          </p:cNvSpPr>
          <p:nvPr/>
        </p:nvSpPr>
        <p:spPr bwMode="auto">
          <a:xfrm>
            <a:off x="457200" y="3048000"/>
            <a:ext cx="1295400" cy="762000"/>
          </a:xfrm>
          <a:prstGeom prst="ellipse">
            <a:avLst/>
          </a:prstGeom>
          <a:solidFill>
            <a:srgbClr val="CCCC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伦格癌症</a:t>
            </a:r>
            <a:endParaRPr lang="en-US" altLang="zh-CN" sz="1800">
              <a:latin typeface="Times New Roman" panose="02020603050405020304" pitchFamily="18" charset="0"/>
            </a:endParaRPr>
          </a:p>
        </p:txBody>
      </p:sp>
      <p:sp>
        <p:nvSpPr>
          <p:cNvPr id="73733" name="Oval 5"/>
          <p:cNvSpPr>
            <a:spLocks noChangeArrowheads="1"/>
          </p:cNvSpPr>
          <p:nvPr/>
        </p:nvSpPr>
        <p:spPr bwMode="auto">
          <a:xfrm>
            <a:off x="533400" y="4724400"/>
            <a:ext cx="1295400" cy="762000"/>
          </a:xfrm>
          <a:prstGeom prst="ellipse">
            <a:avLst/>
          </a:prstGeom>
          <a:solidFill>
            <a:srgbClr val="FAE2F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实证 xray</a:t>
            </a:r>
            <a:endParaRPr lang="en-US" altLang="zh-CN" sz="1800">
              <a:latin typeface="Times New Roman" panose="02020603050405020304" pitchFamily="18" charset="0"/>
            </a:endParaRPr>
          </a:p>
        </p:txBody>
      </p:sp>
      <p:sp>
        <p:nvSpPr>
          <p:cNvPr id="73734" name="Oval 6"/>
          <p:cNvSpPr>
            <a:spLocks noChangeArrowheads="1"/>
          </p:cNvSpPr>
          <p:nvPr/>
        </p:nvSpPr>
        <p:spPr bwMode="auto">
          <a:xfrm>
            <a:off x="2667000" y="1447800"/>
            <a:ext cx="1295400" cy="762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吸烟者</a:t>
            </a:r>
          </a:p>
        </p:txBody>
      </p:sp>
      <p:sp>
        <p:nvSpPr>
          <p:cNvPr id="73735" name="Oval 7"/>
          <p:cNvSpPr>
            <a:spLocks noChangeArrowheads="1"/>
          </p:cNvSpPr>
          <p:nvPr/>
        </p:nvSpPr>
        <p:spPr bwMode="auto">
          <a:xfrm>
            <a:off x="2743200" y="3048000"/>
            <a:ext cx="1295400" cy="7620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肺气肿</a:t>
            </a:r>
            <a:endParaRPr lang="en-US" altLang="zh-CN" sz="1800">
              <a:latin typeface="Times New Roman" panose="02020603050405020304" pitchFamily="18" charset="0"/>
            </a:endParaRPr>
          </a:p>
        </p:txBody>
      </p:sp>
      <p:sp>
        <p:nvSpPr>
          <p:cNvPr id="73736" name="Oval 8"/>
          <p:cNvSpPr>
            <a:spLocks noChangeArrowheads="1"/>
          </p:cNvSpPr>
          <p:nvPr/>
        </p:nvSpPr>
        <p:spPr bwMode="auto">
          <a:xfrm>
            <a:off x="2895600" y="4724400"/>
            <a:ext cx="1295400" cy="762000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呼吸 困难</a:t>
            </a:r>
          </a:p>
        </p:txBody>
      </p:sp>
      <p:sp>
        <p:nvSpPr>
          <p:cNvPr id="73737" name="Line 9"/>
          <p:cNvSpPr>
            <a:spLocks noChangeShapeType="1"/>
          </p:cNvSpPr>
          <p:nvPr/>
        </p:nvSpPr>
        <p:spPr bwMode="auto">
          <a:xfrm>
            <a:off x="1143000" y="2209800"/>
            <a:ext cx="0" cy="838200"/>
          </a:xfrm>
          <a:prstGeom prst="line">
            <a:avLst/>
          </a:prstGeom>
          <a:noFill/>
          <a:ln w="38100">
            <a:solidFill>
              <a:srgbClr val="CC0099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8" name="Line 10"/>
          <p:cNvSpPr>
            <a:spLocks noChangeShapeType="1"/>
          </p:cNvSpPr>
          <p:nvPr/>
        </p:nvSpPr>
        <p:spPr bwMode="auto">
          <a:xfrm>
            <a:off x="1143000" y="38100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9" name="Line 11"/>
          <p:cNvSpPr>
            <a:spLocks noChangeShapeType="1"/>
          </p:cNvSpPr>
          <p:nvPr/>
        </p:nvSpPr>
        <p:spPr bwMode="auto">
          <a:xfrm>
            <a:off x="3352800" y="22098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0" name="Line 12"/>
          <p:cNvSpPr>
            <a:spLocks noChangeShapeType="1"/>
          </p:cNvSpPr>
          <p:nvPr/>
        </p:nvSpPr>
        <p:spPr bwMode="auto">
          <a:xfrm>
            <a:off x="3429000" y="38100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1" name="Line 13"/>
          <p:cNvSpPr>
            <a:spLocks noChangeShapeType="1"/>
          </p:cNvSpPr>
          <p:nvPr/>
        </p:nvSpPr>
        <p:spPr bwMode="auto">
          <a:xfrm flipH="1">
            <a:off x="1219200" y="2133600"/>
            <a:ext cx="1752600" cy="914400"/>
          </a:xfrm>
          <a:prstGeom prst="line">
            <a:avLst/>
          </a:prstGeom>
          <a:noFill/>
          <a:ln w="38100">
            <a:solidFill>
              <a:srgbClr val="CC0099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2" name="Line 14"/>
          <p:cNvSpPr>
            <a:spLocks noChangeShapeType="1"/>
          </p:cNvSpPr>
          <p:nvPr/>
        </p:nvSpPr>
        <p:spPr bwMode="auto">
          <a:xfrm>
            <a:off x="1143000" y="3810000"/>
            <a:ext cx="2209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3" name="Rectangle 15"/>
          <p:cNvSpPr>
            <a:spLocks noChangeArrowheads="1"/>
          </p:cNvSpPr>
          <p:nvPr/>
        </p:nvSpPr>
        <p:spPr bwMode="auto">
          <a:xfrm>
            <a:off x="4419600" y="2590800"/>
            <a:ext cx="4495800" cy="1219200"/>
          </a:xfrm>
          <a:prstGeom prst="rect">
            <a:avLst/>
          </a:prstGeom>
          <a:solidFill>
            <a:srgbClr val="00E498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73744" name="Line 16"/>
          <p:cNvSpPr>
            <a:spLocks noChangeShapeType="1"/>
          </p:cNvSpPr>
          <p:nvPr/>
        </p:nvSpPr>
        <p:spPr bwMode="auto">
          <a:xfrm>
            <a:off x="4419600" y="3200400"/>
            <a:ext cx="449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5" name="Line 17"/>
          <p:cNvSpPr>
            <a:spLocks noChangeShapeType="1"/>
          </p:cNvSpPr>
          <p:nvPr/>
        </p:nvSpPr>
        <p:spPr bwMode="auto">
          <a:xfrm>
            <a:off x="5105400" y="2590800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6" name="Line 18"/>
          <p:cNvSpPr>
            <a:spLocks noChangeShapeType="1"/>
          </p:cNvSpPr>
          <p:nvPr/>
        </p:nvSpPr>
        <p:spPr bwMode="auto">
          <a:xfrm>
            <a:off x="5486400" y="2590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7" name="Line 19"/>
          <p:cNvSpPr>
            <a:spLocks noChangeShapeType="1"/>
          </p:cNvSpPr>
          <p:nvPr/>
        </p:nvSpPr>
        <p:spPr bwMode="auto">
          <a:xfrm>
            <a:off x="7315200" y="2590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8" name="Line 20"/>
          <p:cNvSpPr>
            <a:spLocks noChangeShapeType="1"/>
          </p:cNvSpPr>
          <p:nvPr/>
        </p:nvSpPr>
        <p:spPr bwMode="auto">
          <a:xfrm>
            <a:off x="6400800" y="2590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9" name="Line 21"/>
          <p:cNvSpPr>
            <a:spLocks noChangeShapeType="1"/>
          </p:cNvSpPr>
          <p:nvPr/>
        </p:nvSpPr>
        <p:spPr bwMode="auto">
          <a:xfrm>
            <a:off x="8153400" y="2590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50" name="Text Box 22"/>
          <p:cNvSpPr txBox="1">
            <a:spLocks noChangeArrowheads="1"/>
          </p:cNvSpPr>
          <p:nvPr/>
        </p:nvSpPr>
        <p:spPr bwMode="auto">
          <a:xfrm>
            <a:off x="4738688" y="2719388"/>
            <a:ext cx="538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立法会</a:t>
            </a:r>
            <a:endParaRPr lang="en-US" altLang="zh-CN" sz="1800">
              <a:latin typeface="Times New Roman" panose="02020603050405020304" pitchFamily="18" charset="0"/>
            </a:endParaRPr>
          </a:p>
        </p:txBody>
      </p:sp>
      <p:sp>
        <p:nvSpPr>
          <p:cNvPr id="73751" name="Text Box 23"/>
          <p:cNvSpPr txBox="1">
            <a:spLocks noChangeArrowheads="1"/>
          </p:cNvSpPr>
          <p:nvPr/>
        </p:nvSpPr>
        <p:spPr bwMode="auto">
          <a:xfrm>
            <a:off x="4578350" y="3252788"/>
            <a:ext cx="669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~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立法会</a:t>
            </a:r>
            <a:endParaRPr lang="en-US" altLang="zh-CN" sz="1800">
              <a:latin typeface="Times New Roman" panose="02020603050405020304" pitchFamily="18" charset="0"/>
            </a:endParaRPr>
          </a:p>
        </p:txBody>
      </p:sp>
      <p:sp>
        <p:nvSpPr>
          <p:cNvPr id="73752" name="Text Box 24"/>
          <p:cNvSpPr txBox="1">
            <a:spLocks noChangeArrowheads="1"/>
          </p:cNvSpPr>
          <p:nvPr/>
        </p:nvSpPr>
        <p:spPr bwMode="auto">
          <a:xfrm>
            <a:off x="5486400" y="2209800"/>
            <a:ext cx="895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CC00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1800" b="1">
                <a:solidFill>
                  <a:srgbClr val="CC0099"/>
                </a:solidFill>
                <a:latin typeface="Times New Roman" panose="02020603050405020304" pitchFamily="18" charset="0"/>
              </a:rPr>
              <a:t>fh, s)</a:t>
            </a:r>
            <a:endParaRPr lang="en-US" altLang="zh-CN" sz="20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53" name="Text Box 25"/>
          <p:cNvSpPr txBox="1">
            <a:spLocks noChangeArrowheads="1"/>
          </p:cNvSpPr>
          <p:nvPr/>
        </p:nvSpPr>
        <p:spPr bwMode="auto">
          <a:xfrm>
            <a:off x="6324600" y="2209800"/>
            <a:ext cx="10144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CC00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1800" b="1">
                <a:solidFill>
                  <a:srgbClr val="CC0099"/>
                </a:solidFill>
                <a:latin typeface="Times New Roman" panose="02020603050405020304" pitchFamily="18" charset="0"/>
              </a:rPr>
              <a:t>fh, ~ s)</a:t>
            </a:r>
            <a:endParaRPr lang="en-US" altLang="zh-CN" sz="1800">
              <a:latin typeface="Times New Roman" panose="02020603050405020304" pitchFamily="18" charset="0"/>
            </a:endParaRPr>
          </a:p>
        </p:txBody>
      </p:sp>
      <p:sp>
        <p:nvSpPr>
          <p:cNvPr id="73754" name="Text Box 26"/>
          <p:cNvSpPr txBox="1">
            <a:spLocks noChangeArrowheads="1"/>
          </p:cNvSpPr>
          <p:nvPr/>
        </p:nvSpPr>
        <p:spPr bwMode="auto">
          <a:xfrm>
            <a:off x="7142163" y="2209800"/>
            <a:ext cx="10144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CC0099"/>
                </a:solidFill>
                <a:latin typeface="Times New Roman" panose="02020603050405020304" pitchFamily="18" charset="0"/>
              </a:rPr>
              <a:t>(~</a:t>
            </a:r>
            <a:r>
              <a:rPr lang="en-US" altLang="zh-CN" sz="1800" b="1">
                <a:solidFill>
                  <a:srgbClr val="CC0099"/>
                </a:solidFill>
                <a:latin typeface="Times New Roman" panose="02020603050405020304" pitchFamily="18" charset="0"/>
              </a:rPr>
              <a:t>fh, s)</a:t>
            </a:r>
            <a:endParaRPr lang="en-US" altLang="zh-CN" sz="1800">
              <a:latin typeface="Times New Roman" panose="02020603050405020304" pitchFamily="18" charset="0"/>
            </a:endParaRPr>
          </a:p>
        </p:txBody>
      </p:sp>
      <p:sp>
        <p:nvSpPr>
          <p:cNvPr id="73755" name="Text Box 27"/>
          <p:cNvSpPr txBox="1">
            <a:spLocks noChangeArrowheads="1"/>
          </p:cNvSpPr>
          <p:nvPr/>
        </p:nvSpPr>
        <p:spPr bwMode="auto">
          <a:xfrm>
            <a:off x="8010525" y="2209800"/>
            <a:ext cx="1133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CC0099"/>
                </a:solidFill>
                <a:latin typeface="Times New Roman" panose="02020603050405020304" pitchFamily="18" charset="0"/>
              </a:rPr>
              <a:t>(~</a:t>
            </a:r>
            <a:r>
              <a:rPr lang="en-US" altLang="zh-CN" sz="1800" b="1">
                <a:solidFill>
                  <a:srgbClr val="CC0099"/>
                </a:solidFill>
                <a:latin typeface="Times New Roman" panose="02020603050405020304" pitchFamily="18" charset="0"/>
              </a:rPr>
              <a:t>fh, ~ s)</a:t>
            </a:r>
            <a:endParaRPr lang="en-US" altLang="zh-CN" sz="1800">
              <a:latin typeface="Times New Roman" panose="02020603050405020304" pitchFamily="18" charset="0"/>
            </a:endParaRPr>
          </a:p>
        </p:txBody>
      </p:sp>
      <p:sp>
        <p:nvSpPr>
          <p:cNvPr id="73756" name="Text Box 28"/>
          <p:cNvSpPr txBox="1">
            <a:spLocks noChangeArrowheads="1"/>
          </p:cNvSpPr>
          <p:nvPr/>
        </p:nvSpPr>
        <p:spPr bwMode="auto">
          <a:xfrm>
            <a:off x="5762625" y="2757488"/>
            <a:ext cx="50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0。8</a:t>
            </a: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73757" name="Text Box 29"/>
          <p:cNvSpPr txBox="1">
            <a:spLocks noChangeArrowheads="1"/>
          </p:cNvSpPr>
          <p:nvPr/>
        </p:nvSpPr>
        <p:spPr bwMode="auto">
          <a:xfrm>
            <a:off x="5759450" y="3328988"/>
            <a:ext cx="50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0。2</a:t>
            </a: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73758" name="Text Box 30"/>
          <p:cNvSpPr txBox="1">
            <a:spLocks noChangeArrowheads="1"/>
          </p:cNvSpPr>
          <p:nvPr/>
        </p:nvSpPr>
        <p:spPr bwMode="auto">
          <a:xfrm>
            <a:off x="6677025" y="2757488"/>
            <a:ext cx="50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0。5</a:t>
            </a: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73759" name="Text Box 31"/>
          <p:cNvSpPr txBox="1">
            <a:spLocks noChangeArrowheads="1"/>
          </p:cNvSpPr>
          <p:nvPr/>
        </p:nvSpPr>
        <p:spPr bwMode="auto">
          <a:xfrm>
            <a:off x="6673850" y="3328988"/>
            <a:ext cx="50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0。5</a:t>
            </a: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73760" name="Text Box 32"/>
          <p:cNvSpPr txBox="1">
            <a:spLocks noChangeArrowheads="1"/>
          </p:cNvSpPr>
          <p:nvPr/>
        </p:nvSpPr>
        <p:spPr bwMode="auto">
          <a:xfrm>
            <a:off x="7512050" y="2719388"/>
            <a:ext cx="50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0。7</a:t>
            </a: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73761" name="Text Box 33"/>
          <p:cNvSpPr txBox="1">
            <a:spLocks noChangeArrowheads="1"/>
          </p:cNvSpPr>
          <p:nvPr/>
        </p:nvSpPr>
        <p:spPr bwMode="auto">
          <a:xfrm>
            <a:off x="7515225" y="3290888"/>
            <a:ext cx="50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0。3</a:t>
            </a: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73762" name="Text Box 34"/>
          <p:cNvSpPr txBox="1">
            <a:spLocks noChangeArrowheads="1"/>
          </p:cNvSpPr>
          <p:nvPr/>
        </p:nvSpPr>
        <p:spPr bwMode="auto">
          <a:xfrm>
            <a:off x="8277225" y="2757488"/>
            <a:ext cx="50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0。1</a:t>
            </a: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73763" name="Text Box 35"/>
          <p:cNvSpPr txBox="1">
            <a:spLocks noChangeArrowheads="1"/>
          </p:cNvSpPr>
          <p:nvPr/>
        </p:nvSpPr>
        <p:spPr bwMode="auto">
          <a:xfrm>
            <a:off x="8274050" y="3328988"/>
            <a:ext cx="50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0。9</a:t>
            </a: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73764" name="Text Box 36"/>
          <p:cNvSpPr txBox="1">
            <a:spLocks noChangeArrowheads="1"/>
          </p:cNvSpPr>
          <p:nvPr/>
        </p:nvSpPr>
        <p:spPr bwMode="auto">
          <a:xfrm>
            <a:off x="609600" y="5715000"/>
            <a:ext cx="350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贝叶斯信仰网络</a:t>
            </a:r>
            <a:endParaRPr lang="en-US" altLang="zh-CN" sz="1800">
              <a:latin typeface="Times New Roman" panose="02020603050405020304" pitchFamily="18" charset="0"/>
            </a:endParaRPr>
          </a:p>
        </p:txBody>
      </p:sp>
      <p:sp>
        <p:nvSpPr>
          <p:cNvPr id="73765" name="Text Box 37"/>
          <p:cNvSpPr txBox="1">
            <a:spLocks noChangeArrowheads="1"/>
          </p:cNvSpPr>
          <p:nvPr/>
        </p:nvSpPr>
        <p:spPr bwMode="auto">
          <a:xfrm>
            <a:off x="4419600" y="4038600"/>
            <a:ext cx="45513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变量肺癌的条件概率表</a:t>
            </a:r>
            <a:endParaRPr lang="en-US" altLang="zh-CN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贝叶斯信仰网络 (二)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55738"/>
            <a:ext cx="8458200" cy="5173662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贝叶斯信仰网络允许</a:t>
            </a:r>
            <a:r>
              <a:rPr lang="en-US" altLang="zh-CN" i="1" smtClean="0">
                <a:ea typeface="宋体" panose="02010600030101010101" pitchFamily="2" charset="-122"/>
              </a:rPr>
              <a:t>子集</a:t>
            </a:r>
            <a:r>
              <a:rPr lang="en-US" altLang="zh-CN" smtClean="0">
                <a:ea typeface="宋体" panose="02010600030101010101" pitchFamily="2" charset="-122"/>
              </a:rPr>
              <a:t>有条件独立的变量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因果关系的图形模型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贝叶斯信仰网络学习的几个案例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给定网络结构和所有变量: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给定的网络结构, 但只有一些变量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当网络结构不事先知道时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>
                <a:ea typeface="宋体" panose="02010600030101010101" pitchFamily="2" charset="-122"/>
              </a:rPr>
              <a:t>贝叶斯信仰网络: 示例</a:t>
            </a:r>
            <a:endParaRPr lang="zh-CN" altLang="en-US" sz="2800" smtClean="0">
              <a:ea typeface="宋体" panose="02010600030101010101" pitchFamily="2" charset="-122"/>
            </a:endParaRPr>
          </a:p>
        </p:txBody>
      </p:sp>
      <p:graphicFrame>
        <p:nvGraphicFramePr>
          <p:cNvPr id="440473" name="Group 153"/>
          <p:cNvGraphicFramePr>
            <a:graphicFrameLocks noGrp="1"/>
          </p:cNvGraphicFramePr>
          <p:nvPr>
            <p:ph sz="quarter" idx="1"/>
          </p:nvPr>
        </p:nvGraphicFramePr>
        <p:xfrm>
          <a:off x="895350" y="1397000"/>
          <a:ext cx="1268413" cy="752475"/>
        </p:xfrm>
        <a:graphic>
          <a:graphicData uri="http://schemas.openxmlformats.org/drawingml/2006/table">
            <a:tbl>
              <a:tblPr/>
              <a:tblGrid>
                <a:gridCol w="1268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 = 是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0。7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0480" name="Group 160"/>
          <p:cNvGraphicFramePr>
            <a:graphicFrameLocks noGrp="1"/>
          </p:cNvGraphicFramePr>
          <p:nvPr>
            <p:ph sz="quarter" idx="2"/>
          </p:nvPr>
        </p:nvGraphicFramePr>
        <p:xfrm>
          <a:off x="5992813" y="1384300"/>
          <a:ext cx="1470025" cy="827088"/>
        </p:xfrm>
        <a:graphic>
          <a:graphicData uri="http://schemas.openxmlformats.org/drawingml/2006/table">
            <a:tbl>
              <a:tblPr/>
              <a:tblGrid>
                <a:gridCol w="147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 = 健康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0.25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0489" name="Group 169"/>
          <p:cNvGraphicFramePr>
            <a:graphicFrameLocks noGrp="1"/>
          </p:cNvGraphicFramePr>
          <p:nvPr>
            <p:ph sz="quarter" idx="3"/>
          </p:nvPr>
        </p:nvGraphicFramePr>
        <p:xfrm>
          <a:off x="34925" y="2220913"/>
          <a:ext cx="2165350" cy="3333750"/>
        </p:xfrm>
        <a:graphic>
          <a:graphicData uri="http://schemas.openxmlformats.org/drawingml/2006/table">
            <a:tbl>
              <a:tblPr/>
              <a:tblGrid>
                <a:gridCol w="1184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1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hd = 是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7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e = 是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d = 健康</a:t>
                      </a: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0.25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15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e = 是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d = 不正常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0.45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7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= 否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d = 健康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0.55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15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= 否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d = 不正常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0.75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7863" name="Oval 4"/>
          <p:cNvSpPr>
            <a:spLocks noChangeArrowheads="1"/>
          </p:cNvSpPr>
          <p:nvPr/>
        </p:nvSpPr>
        <p:spPr bwMode="auto">
          <a:xfrm>
            <a:off x="2205038" y="1657350"/>
            <a:ext cx="1703387" cy="762000"/>
          </a:xfrm>
          <a:prstGeom prst="ellipse">
            <a:avLst/>
          </a:prstGeom>
          <a:solidFill>
            <a:srgbClr val="F6E6EA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运动</a:t>
            </a:r>
            <a:endParaRPr lang="en-US" altLang="zh-CN" sz="1800">
              <a:latin typeface="Times New Roman" panose="02020603050405020304" pitchFamily="18" charset="0"/>
            </a:endParaRPr>
          </a:p>
        </p:txBody>
      </p:sp>
      <p:sp>
        <p:nvSpPr>
          <p:cNvPr id="77864" name="Oval 5"/>
          <p:cNvSpPr>
            <a:spLocks noChangeArrowheads="1"/>
          </p:cNvSpPr>
          <p:nvPr/>
        </p:nvSpPr>
        <p:spPr bwMode="auto">
          <a:xfrm>
            <a:off x="2301875" y="3257550"/>
            <a:ext cx="1643063" cy="762000"/>
          </a:xfrm>
          <a:prstGeom prst="ellipse">
            <a:avLst/>
          </a:prstGeom>
          <a:solidFill>
            <a:srgbClr val="CCCC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心脏病</a:t>
            </a:r>
            <a:endParaRPr lang="en-US" altLang="zh-CN" sz="1800">
              <a:latin typeface="Times New Roman" panose="02020603050405020304" pitchFamily="18" charset="0"/>
            </a:endParaRPr>
          </a:p>
        </p:txBody>
      </p:sp>
      <p:sp>
        <p:nvSpPr>
          <p:cNvPr id="77865" name="Oval 6"/>
          <p:cNvSpPr>
            <a:spLocks noChangeArrowheads="1"/>
          </p:cNvSpPr>
          <p:nvPr/>
        </p:nvSpPr>
        <p:spPr bwMode="auto">
          <a:xfrm>
            <a:off x="2397125" y="4933950"/>
            <a:ext cx="1614488" cy="762000"/>
          </a:xfrm>
          <a:prstGeom prst="ellipse">
            <a:avLst/>
          </a:prstGeom>
          <a:solidFill>
            <a:srgbClr val="FAE2F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血压</a:t>
            </a:r>
            <a:endParaRPr lang="en-US" altLang="zh-CN" sz="1800">
              <a:latin typeface="Times New Roman" panose="02020603050405020304" pitchFamily="18" charset="0"/>
            </a:endParaRPr>
          </a:p>
        </p:txBody>
      </p:sp>
      <p:sp>
        <p:nvSpPr>
          <p:cNvPr id="77866" name="Oval 7"/>
          <p:cNvSpPr>
            <a:spLocks noChangeArrowheads="1"/>
          </p:cNvSpPr>
          <p:nvPr/>
        </p:nvSpPr>
        <p:spPr bwMode="auto">
          <a:xfrm>
            <a:off x="4619625" y="1657350"/>
            <a:ext cx="1295400" cy="762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食品</a:t>
            </a:r>
          </a:p>
        </p:txBody>
      </p:sp>
      <p:sp>
        <p:nvSpPr>
          <p:cNvPr id="77867" name="Oval 8"/>
          <p:cNvSpPr>
            <a:spLocks noChangeArrowheads="1"/>
          </p:cNvSpPr>
          <p:nvPr/>
        </p:nvSpPr>
        <p:spPr bwMode="auto">
          <a:xfrm>
            <a:off x="4695825" y="3257550"/>
            <a:ext cx="1295400" cy="7620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心绞痛</a:t>
            </a:r>
          </a:p>
        </p:txBody>
      </p:sp>
      <p:sp>
        <p:nvSpPr>
          <p:cNvPr id="77868" name="Oval 9"/>
          <p:cNvSpPr>
            <a:spLocks noChangeArrowheads="1"/>
          </p:cNvSpPr>
          <p:nvPr/>
        </p:nvSpPr>
        <p:spPr bwMode="auto">
          <a:xfrm>
            <a:off x="4670425" y="4924425"/>
            <a:ext cx="1295400" cy="762000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胸部 ache</a:t>
            </a:r>
          </a:p>
        </p:txBody>
      </p:sp>
      <p:sp>
        <p:nvSpPr>
          <p:cNvPr id="77869" name="Line 10"/>
          <p:cNvSpPr>
            <a:spLocks noChangeShapeType="1"/>
          </p:cNvSpPr>
          <p:nvPr/>
        </p:nvSpPr>
        <p:spPr bwMode="auto">
          <a:xfrm>
            <a:off x="3095625" y="2419350"/>
            <a:ext cx="0" cy="838200"/>
          </a:xfrm>
          <a:prstGeom prst="line">
            <a:avLst/>
          </a:prstGeom>
          <a:noFill/>
          <a:ln w="38100">
            <a:solidFill>
              <a:srgbClr val="CC0099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70" name="Line 11"/>
          <p:cNvSpPr>
            <a:spLocks noChangeShapeType="1"/>
          </p:cNvSpPr>
          <p:nvPr/>
        </p:nvSpPr>
        <p:spPr bwMode="auto">
          <a:xfrm>
            <a:off x="3095625" y="401955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71" name="Line 12"/>
          <p:cNvSpPr>
            <a:spLocks noChangeShapeType="1"/>
          </p:cNvSpPr>
          <p:nvPr/>
        </p:nvSpPr>
        <p:spPr bwMode="auto">
          <a:xfrm>
            <a:off x="5305425" y="241935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72" name="Line 13"/>
          <p:cNvSpPr>
            <a:spLocks noChangeShapeType="1"/>
          </p:cNvSpPr>
          <p:nvPr/>
        </p:nvSpPr>
        <p:spPr bwMode="auto">
          <a:xfrm>
            <a:off x="5381625" y="401955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73" name="Line 14"/>
          <p:cNvSpPr>
            <a:spLocks noChangeShapeType="1"/>
          </p:cNvSpPr>
          <p:nvPr/>
        </p:nvSpPr>
        <p:spPr bwMode="auto">
          <a:xfrm flipH="1">
            <a:off x="3171825" y="2343150"/>
            <a:ext cx="1752600" cy="914400"/>
          </a:xfrm>
          <a:prstGeom prst="line">
            <a:avLst/>
          </a:prstGeom>
          <a:noFill/>
          <a:ln w="38100">
            <a:solidFill>
              <a:srgbClr val="CC0099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74" name="Line 15"/>
          <p:cNvSpPr>
            <a:spLocks noChangeShapeType="1"/>
          </p:cNvSpPr>
          <p:nvPr/>
        </p:nvSpPr>
        <p:spPr bwMode="auto">
          <a:xfrm>
            <a:off x="3095625" y="4019550"/>
            <a:ext cx="2209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40516" name="Group 196"/>
          <p:cNvGraphicFramePr>
            <a:graphicFrameLocks noGrp="1"/>
          </p:cNvGraphicFramePr>
          <p:nvPr>
            <p:ph sz="quarter" idx="4"/>
          </p:nvPr>
        </p:nvGraphicFramePr>
        <p:xfrm>
          <a:off x="6026150" y="3686175"/>
          <a:ext cx="2366963" cy="2846388"/>
        </p:xfrm>
        <a:graphic>
          <a:graphicData uri="http://schemas.openxmlformats.org/drawingml/2006/table">
            <a:tbl>
              <a:tblPr/>
              <a:tblGrid>
                <a:gridCol w="115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1" marB="456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cp = 是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7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hd = 是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hb = 是</a:t>
                      </a:r>
                    </a:p>
                  </a:txBody>
                  <a:tcPr marT="45691" marB="456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0。8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7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hd = 是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hb = 否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1" marB="456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0。6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7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高清 = 否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hb = 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1" marB="456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0。4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7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高清 = 否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hb = 否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1" marB="456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0。1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40511" name="Group 191"/>
          <p:cNvGraphicFramePr>
            <a:graphicFrameLocks noGrp="1"/>
          </p:cNvGraphicFramePr>
          <p:nvPr/>
        </p:nvGraphicFramePr>
        <p:xfrm>
          <a:off x="6061075" y="2325688"/>
          <a:ext cx="2333625" cy="1249362"/>
        </p:xfrm>
        <a:graphic>
          <a:graphicData uri="http://schemas.openxmlformats.org/drawingml/2006/table">
            <a:tbl>
              <a:tblPr/>
              <a:tblGrid>
                <a:gridCol w="1166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79" marB="456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hb = 是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d = 健康</a:t>
                      </a:r>
                    </a:p>
                  </a:txBody>
                  <a:tcPr marT="45679" marB="456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0。2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d = 不正常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79" marB="456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0.85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40496" name="Group 176"/>
          <p:cNvGraphicFramePr>
            <a:graphicFrameLocks noGrp="1"/>
          </p:cNvGraphicFramePr>
          <p:nvPr/>
        </p:nvGraphicFramePr>
        <p:xfrm>
          <a:off x="501650" y="5610225"/>
          <a:ext cx="2162175" cy="1006475"/>
        </p:xfrm>
        <a:graphic>
          <a:graphicData uri="http://schemas.openxmlformats.org/drawingml/2006/table">
            <a:tbl>
              <a:tblPr/>
              <a:tblGrid>
                <a:gridCol w="1081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1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4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bp = 高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hd = 是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0.85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4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高清 = 否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0。2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mc="http://schemas.openxmlformats.org/markup-compatibility/2006" xmlns:v="urn:schemas-microsoft-com:vml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>
                <a:ea typeface="宋体" panose="02010600030101010101" pitchFamily="2" charset="-122"/>
              </a:rPr>
              <a:t>贝叶斯信仰网络: 示例</a:t>
            </a:r>
            <a:endParaRPr lang="zh-CN" altLang="en-US" sz="2800" smtClean="0">
              <a:ea typeface="宋体" panose="02010600030101010101" pitchFamily="2" charset="-122"/>
            </a:endParaRPr>
          </a:p>
        </p:txBody>
      </p:sp>
      <p:graphicFrame>
        <p:nvGraphicFramePr>
          <p:cNvPr id="79875" name="Object 10"/>
          <p:cNvGraphicFramePr>
            <a:graphicFrameLocks noChangeAspect="1"/>
          </p:cNvGraphicFramePr>
          <p:nvPr>
            <p:ph sz="half" idx="1"/>
          </p:nvPr>
        </p:nvGraphicFramePr>
        <p:xfrm>
          <a:off x="614363" y="1825625"/>
          <a:ext cx="3535362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0" name="Equation" r:id="rId4" imgW="2197100" imgH="203200" progId="Equation.DSMT4">
                  <p:embed/>
                </p:oleObj>
              </mc:Choice>
              <mc:Fallback>
                <p:oleObj name="Equation" r:id="rId4" imgW="2197100" imgH="203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1825625"/>
                        <a:ext cx="3535362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6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604838" y="1443038"/>
          <a:ext cx="224472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1" name="Equation" r:id="rId6" imgW="1447800" imgH="241300" progId="Equation.DSMT4">
                  <p:embed/>
                </p:oleObj>
              </mc:Choice>
              <mc:Fallback>
                <p:oleObj name="Equation" r:id="rId6" imgW="1447800" imgH="241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8" y="1443038"/>
                        <a:ext cx="2244725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7" name="Object 13"/>
          <p:cNvGraphicFramePr>
            <a:graphicFrameLocks noChangeAspect="1"/>
          </p:cNvGraphicFramePr>
          <p:nvPr>
            <p:ph sz="quarter" idx="3"/>
          </p:nvPr>
        </p:nvGraphicFramePr>
        <p:xfrm>
          <a:off x="441325" y="2652713"/>
          <a:ext cx="8702675" cy="319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2" name="Equation" r:id="rId8" imgW="5918200" imgH="2171700" progId="Equation.DSMT4">
                  <p:embed/>
                </p:oleObj>
              </mc:Choice>
              <mc:Fallback>
                <p:oleObj name="Equation" r:id="rId8" imgW="5918200" imgH="21717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" y="2652713"/>
                        <a:ext cx="8702675" cy="319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8" name="Rectangle 15"/>
          <p:cNvSpPr>
            <a:spLocks noChangeArrowheads="1"/>
          </p:cNvSpPr>
          <p:nvPr/>
        </p:nvSpPr>
        <p:spPr bwMode="auto">
          <a:xfrm>
            <a:off x="520700" y="5926138"/>
            <a:ext cx="36306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Blip>
                <a:blip r:embed="rId10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zh-CN" sz="2000">
                <a:latin typeface="Arial" panose="020B0604020202020204" pitchFamily="34" charset="0"/>
              </a:rPr>
              <a:t>所以 ' hd = 否 ' 更有可能</a:t>
            </a:r>
          </a:p>
        </p:txBody>
      </p:sp>
      <p:sp>
        <p:nvSpPr>
          <p:cNvPr id="79879" name="Rectangle 16"/>
          <p:cNvSpPr>
            <a:spLocks noChangeArrowheads="1"/>
          </p:cNvSpPr>
          <p:nvPr/>
        </p:nvSpPr>
        <p:spPr bwMode="auto">
          <a:xfrm>
            <a:off x="398463" y="2243138"/>
            <a:ext cx="322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Blip>
                <a:blip r:embed="rId10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zh-CN" sz="2000">
                <a:latin typeface="Arial" panose="020B0604020202020204" pitchFamily="34" charset="0"/>
              </a:rPr>
              <a:t> </a:t>
            </a:r>
            <a:r>
              <a:rPr lang="en-US" altLang="zh-CN" sz="2000">
                <a:solidFill>
                  <a:schemeClr val="hlink"/>
                </a:solidFill>
              </a:rPr>
              <a:t>无事先信息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mc="http://schemas.openxmlformats.org/markup-compatibility/2006" xmlns:v="urn:schemas-microsoft-com:vml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>
                <a:ea typeface="宋体" panose="02010600030101010101" pitchFamily="2" charset="-122"/>
              </a:rPr>
              <a:t>贝叶斯信仰网络: 示例</a:t>
            </a:r>
            <a:endParaRPr lang="zh-CN" altLang="en-US" sz="2800" smtClean="0">
              <a:ea typeface="宋体" panose="02010600030101010101" pitchFamily="2" charset="-122"/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414463"/>
            <a:ext cx="7918450" cy="4910137"/>
          </a:xfrm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</a:pPr>
            <a:r>
              <a:rPr lang="en-US" altLang="zh-CN" sz="2000" smtClean="0">
                <a:solidFill>
                  <a:schemeClr val="hlink"/>
                </a:solidFill>
                <a:ea typeface="宋体" panose="02010600030101010101" pitchFamily="2" charset="-122"/>
              </a:rPr>
              <a:t>高血压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比较 p (hd = 是) 和 p (hd = 否)</a:t>
            </a:r>
          </a:p>
        </p:txBody>
      </p:sp>
      <p:graphicFrame>
        <p:nvGraphicFramePr>
          <p:cNvPr id="81924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922338" y="2135188"/>
          <a:ext cx="7469187" cy="287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6" name="Equation" r:id="rId4" imgW="4660900" imgH="1790700" progId="Equation.DSMT4">
                  <p:embed/>
                </p:oleObj>
              </mc:Choice>
              <mc:Fallback>
                <p:oleObj name="Equation" r:id="rId4" imgW="4660900" imgH="1790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38" y="2135188"/>
                        <a:ext cx="7469187" cy="287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5" name="Rectangle 6"/>
          <p:cNvSpPr>
            <a:spLocks noChangeArrowheads="1"/>
          </p:cNvSpPr>
          <p:nvPr/>
        </p:nvSpPr>
        <p:spPr bwMode="auto">
          <a:xfrm>
            <a:off x="817563" y="5340350"/>
            <a:ext cx="3743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zh-CN" sz="2000">
                <a:latin typeface="Arial" panose="020B0604020202020204" pitchFamily="34" charset="0"/>
              </a:rPr>
              <a:t>所以 ' hd = 是 ' 更有可能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03225" y="214313"/>
            <a:ext cx="7086600" cy="76200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ea typeface="宋体" panose="02010600030101010101" pitchFamily="2" charset="-122"/>
              </a:rPr>
              <a:t>分类</a:t>
            </a:r>
            <a:r>
              <a:rPr lang="en-US" altLang="zh-CN" sz="2800" smtClean="0">
                <a:latin typeface="Tahoma" panose="020B060403050404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2800" smtClean="0">
                <a:ea typeface="宋体" panose="02010600030101010101" pitchFamily="2" charset="-122"/>
              </a:rPr>
              <a:t>两步一步的过程</a:t>
            </a:r>
            <a:r>
              <a:rPr lang="en-US" altLang="zh-CN" sz="2400" smtClean="0">
                <a:ea typeface="宋体" panose="02010600030101010101" pitchFamily="2" charset="-122"/>
              </a:rPr>
              <a:t> </a:t>
            </a:r>
            <a:endParaRPr lang="en-US" altLang="zh-CN" sz="2800" smtClean="0">
              <a:ea typeface="宋体" panose="02010600030101010101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31925"/>
            <a:ext cx="8153400" cy="5105400"/>
          </a:xfrm>
        </p:spPr>
        <p:txBody>
          <a:bodyPr/>
          <a:lstStyle/>
          <a:p>
            <a:pPr eaLnBrk="1" hangingPunct="1"/>
            <a:r>
              <a:rPr lang="en-US" altLang="zh-CN" sz="2000" smtClean="0">
                <a:ea typeface="宋体" panose="02010600030101010101" pitchFamily="2" charset="-122"/>
              </a:rPr>
              <a:t>模型构造: 描述一组预定的类</a:t>
            </a:r>
          </a:p>
          <a:p>
            <a:pPr lvl="1" eaLnBrk="1" hangingPunct="1"/>
            <a:r>
              <a:rPr lang="en-US" altLang="zh-CN" sz="2000" smtClean="0">
                <a:ea typeface="宋体" panose="02010600030101010101" pitchFamily="2" charset="-122"/>
              </a:rPr>
              <a:t>假定每个 tuplep 示例属于预定义的类, 由</a:t>
            </a:r>
            <a:r>
              <a:rPr lang="en-US" altLang="zh-CN" sz="2000" smtClean="0">
                <a:solidFill>
                  <a:schemeClr val="hlink"/>
                </a:solidFill>
                <a:ea typeface="宋体" panose="02010600030101010101" pitchFamily="2" charset="-122"/>
              </a:rPr>
              <a:t>类标签属性</a:t>
            </a:r>
          </a:p>
          <a:p>
            <a:pPr lvl="1" eaLnBrk="1" hangingPunct="1"/>
            <a:r>
              <a:rPr lang="en-US" altLang="zh-CN" sz="2000" smtClean="0">
                <a:ea typeface="宋体" panose="02010600030101010101" pitchFamily="2" charset="-122"/>
              </a:rPr>
              <a:t>用于模型构造的元组集:</a:t>
            </a:r>
            <a:r>
              <a:rPr lang="en-US" altLang="zh-CN" sz="2000" smtClean="0">
                <a:solidFill>
                  <a:schemeClr val="hlink"/>
                </a:solidFill>
                <a:ea typeface="宋体" panose="02010600030101010101" pitchFamily="2" charset="-122"/>
              </a:rPr>
              <a:t>培训集</a:t>
            </a:r>
          </a:p>
          <a:p>
            <a:pPr lvl="1" eaLnBrk="1" hangingPunct="1"/>
            <a:r>
              <a:rPr lang="en-US" altLang="zh-CN" sz="2000" smtClean="0">
                <a:ea typeface="宋体" panose="02010600030101010101" pitchFamily="2" charset="-122"/>
              </a:rPr>
              <a:t>该模型表示为分类规则、决策树或数学公式</a:t>
            </a:r>
          </a:p>
          <a:p>
            <a:pPr eaLnBrk="1" hangingPunct="1"/>
            <a:r>
              <a:rPr lang="en-US" altLang="zh-CN" sz="2000" smtClean="0">
                <a:ea typeface="宋体" panose="02010600030101010101" pitchFamily="2" charset="-122"/>
              </a:rPr>
              <a:t>模型用法: 用于对未来对象或未知对象进行分类</a:t>
            </a:r>
          </a:p>
          <a:p>
            <a:pPr lvl="1" eaLnBrk="1" hangingPunct="1"/>
            <a:r>
              <a:rPr lang="en-US" altLang="zh-CN" sz="2000" smtClean="0">
                <a:ea typeface="宋体" panose="02010600030101010101" pitchFamily="2" charset="-122"/>
              </a:rPr>
              <a:t>估计模型的准确性</a:t>
            </a:r>
          </a:p>
          <a:p>
            <a:pPr lvl="2" eaLnBrk="1" hangingPunct="1"/>
            <a:r>
              <a:rPr lang="en-US" altLang="zh-CN" sz="2000" smtClean="0">
                <a:ea typeface="宋体" panose="02010600030101010101" pitchFamily="2" charset="-122"/>
              </a:rPr>
              <a:t>将已知的测试样品标签与模型中的分类结果进行比较</a:t>
            </a:r>
          </a:p>
          <a:p>
            <a:pPr lvl="2" eaLnBrk="1" hangingPunct="1"/>
            <a:r>
              <a:rPr lang="en-US" altLang="zh-CN" sz="2000" smtClean="0">
                <a:ea typeface="宋体" panose="02010600030101010101" pitchFamily="2" charset="-122"/>
              </a:rPr>
              <a:t>精度率是由模型正确分类的测试集样本的百分比</a:t>
            </a:r>
          </a:p>
          <a:p>
            <a:pPr lvl="2" eaLnBrk="1" hangingPunct="1"/>
            <a:r>
              <a:rPr lang="en-US" altLang="zh-CN" sz="2000" smtClean="0">
                <a:ea typeface="宋体" panose="02010600030101010101" pitchFamily="2" charset="-122"/>
              </a:rPr>
              <a:t>测试集独立于训练集, 否则会出现过度拟合</a:t>
            </a:r>
          </a:p>
        </p:txBody>
      </p:sp>
    </p:spTree>
  </p:cSld>
  <p:clrMapOvr>
    <a:masterClrMapping/>
  </p:clrMapOvr>
  <p:transition>
    <p:checker/>
  </p:transition>
</p:sld>
</file>

<file path=ppt/slides/slide40.xml><?xml version="1.0" encoding="utf-8"?>
<p:sld xmlns:mc="http://schemas.openxmlformats.org/markup-compatibility/2006" xmlns:v="urn:schemas-microsoft-com:vml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>
                <a:ea typeface="宋体" panose="02010600030101010101" pitchFamily="2" charset="-122"/>
              </a:rPr>
              <a:t>贝叶斯信仰网络: 示例</a:t>
            </a:r>
            <a:endParaRPr lang="zh-CN" altLang="en-US" sz="2800" smtClean="0">
              <a:ea typeface="宋体" panose="02010600030101010101" pitchFamily="2" charset="-122"/>
            </a:endParaRP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414463"/>
            <a:ext cx="8274050" cy="4910137"/>
          </a:xfrm>
        </p:spPr>
        <p:txBody>
          <a:bodyPr/>
          <a:lstStyle/>
          <a:p>
            <a:pPr eaLnBrk="1" hangingPunct="1"/>
            <a:r>
              <a:rPr lang="en-US" altLang="zh-CN" sz="2000" smtClean="0">
                <a:solidFill>
                  <a:schemeClr val="hlink"/>
                </a:solidFill>
                <a:ea typeface="宋体" panose="02010600030101010101" pitchFamily="2" charset="-122"/>
              </a:rPr>
              <a:t>高血压、健康食品、运动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z="2000" smtClean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eaLnBrk="1" hangingPunct="1"/>
            <a:endParaRPr lang="zh-CN" altLang="en-US" sz="2000" smtClean="0">
              <a:ea typeface="宋体" panose="02010600030101010101" pitchFamily="2" charset="-122"/>
            </a:endParaRPr>
          </a:p>
        </p:txBody>
      </p:sp>
      <p:graphicFrame>
        <p:nvGraphicFramePr>
          <p:cNvPr id="83972" name="Object 6"/>
          <p:cNvGraphicFramePr>
            <a:graphicFrameLocks noChangeAspect="1"/>
          </p:cNvGraphicFramePr>
          <p:nvPr>
            <p:ph sz="quarter" idx="2"/>
          </p:nvPr>
        </p:nvGraphicFramePr>
        <p:xfrm>
          <a:off x="274638" y="2114550"/>
          <a:ext cx="8577262" cy="328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4" name="Equation" r:id="rId4" imgW="5308600" imgH="2032000" progId="Equation.DSMT4">
                  <p:embed/>
                </p:oleObj>
              </mc:Choice>
              <mc:Fallback>
                <p:oleObj name="Equation" r:id="rId4" imgW="5308600" imgH="2032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38" y="2114550"/>
                        <a:ext cx="8577262" cy="328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3" name="Rectangle 18"/>
          <p:cNvSpPr>
            <a:spLocks noChangeArrowheads="1"/>
          </p:cNvSpPr>
          <p:nvPr/>
        </p:nvSpPr>
        <p:spPr bwMode="auto">
          <a:xfrm>
            <a:off x="252413" y="5748338"/>
            <a:ext cx="80470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zh-CN" sz="2000">
                <a:latin typeface="Arial" panose="020B0604020202020204" pitchFamily="34" charset="0"/>
              </a:rPr>
              <a:t>因此, 运动和健康食品可以降低患心脏病的风险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268288" y="304800"/>
            <a:ext cx="8113712" cy="990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分类和预测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06538"/>
            <a:ext cx="7924800" cy="4818062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什么是分类？什么是预测？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有关分类和预测的问题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通过决策树归纳进行分类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贝叶斯分类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mtClean="0">
                <a:solidFill>
                  <a:schemeClr val="hlink"/>
                </a:solidFill>
                <a:ea typeface="宋体" panose="02010600030101010101" pitchFamily="2" charset="-122"/>
              </a:rPr>
              <a:t>通过反向传播进行分类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其他分类方法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预测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分类精度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总结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14="http://schemas.microsoft.com/office/drawing/2010/main" xmlns:mc="http://schemas.openxmlformats.org/markup-compatibility/2006" xmlns:v="urn:schemas-microsoft-com:vml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73075" y="493713"/>
            <a:ext cx="5992813" cy="434975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一个神经元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5362575"/>
            <a:ext cx="8077200" cy="10668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CN" sz="2000" b="1" smtClean="0">
                <a:latin typeface="Times New Roman" panose="02020603050405020304" pitchFamily="18" charset="0"/>
                <a:ea typeface="宋体" panose="02010600030101010101" pitchFamily="2" charset="-122"/>
              </a:rPr>
              <a:t>m-p 模型。神经元也被称为单位。偏差也称为阈值。</a:t>
            </a:r>
          </a:p>
          <a:p>
            <a:pPr eaLnBrk="1" hangingPunct="1"/>
            <a:r>
              <a:rPr lang="en-US" altLang="zh-CN" sz="2000" b="1" smtClean="0">
                <a:latin typeface="Times New Roman" panose="02020603050405020304" pitchFamily="18" charset="0"/>
                <a:ea typeface="宋体" panose="02010600030101010101" pitchFamily="2" charset="-122"/>
              </a:rPr>
              <a:t>中。</a:t>
            </a:r>
            <a:r>
              <a:rPr lang="en-US" altLang="zh-CN" sz="2000" b="1" i="1" smtClean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000" b="1" smtClean="0">
                <a:latin typeface="Times New Roman" panose="02020603050405020304" pitchFamily="18" charset="0"/>
                <a:ea typeface="宋体" panose="02010600030101010101" pitchFamily="2" charset="-122"/>
              </a:rPr>
              <a:t>-维输入向量</a:t>
            </a:r>
            <a:r>
              <a:rPr lang="en-US" altLang="zh-CN" sz="2000" b="1" i="1" smtClean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000" b="1" smtClean="0">
                <a:latin typeface="Times New Roman" panose="02020603050405020304" pitchFamily="18" charset="0"/>
                <a:ea typeface="宋体" panose="02010600030101010101" pitchFamily="2" charset="-122"/>
              </a:rPr>
              <a:t>映射到变量中</a:t>
            </a:r>
            <a:r>
              <a:rPr lang="en-US" altLang="zh-CN" sz="2000" b="1" i="1" smtClean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000" b="1" smtClean="0">
                <a:latin typeface="Times New Roman" panose="02020603050405020304" pitchFamily="18" charset="0"/>
                <a:ea typeface="宋体" panose="02010600030101010101" pitchFamily="2" charset="-122"/>
              </a:rPr>
              <a:t>通过标量乘积和非线性函数映射</a:t>
            </a:r>
          </a:p>
        </p:txBody>
      </p:sp>
      <p:grpSp>
        <p:nvGrpSpPr>
          <p:cNvPr id="88068" name="Group 4"/>
          <p:cNvGrpSpPr>
            <a:grpSpLocks/>
          </p:cNvGrpSpPr>
          <p:nvPr/>
        </p:nvGrpSpPr>
        <p:grpSpPr bwMode="auto">
          <a:xfrm>
            <a:off x="457200" y="1371600"/>
            <a:ext cx="8161338" cy="3873500"/>
            <a:chOff x="240" y="864"/>
            <a:chExt cx="5141" cy="2440"/>
          </a:xfrm>
        </p:grpSpPr>
        <p:sp>
          <p:nvSpPr>
            <p:cNvPr id="88070" name="Rectangle 5"/>
            <p:cNvSpPr>
              <a:spLocks noChangeArrowheads="1"/>
            </p:cNvSpPr>
            <p:nvPr/>
          </p:nvSpPr>
          <p:spPr bwMode="auto">
            <a:xfrm>
              <a:off x="3096" y="882"/>
              <a:ext cx="4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3600" i="1" baseline="-25000">
                  <a:latin typeface="Times New Roman" panose="02020603050405020304" pitchFamily="18" charset="0"/>
                </a:rPr>
                <a:t>     </a:t>
              </a:r>
              <a:r>
                <a:rPr lang="en-US" altLang="zh-CN" sz="3200" i="1" baseline="-25000">
                  <a:latin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88071" name="Rectangle 6"/>
            <p:cNvSpPr>
              <a:spLocks noChangeArrowheads="1"/>
            </p:cNvSpPr>
            <p:nvPr/>
          </p:nvSpPr>
          <p:spPr bwMode="auto">
            <a:xfrm>
              <a:off x="2869" y="864"/>
              <a:ext cx="233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4400">
                  <a:latin typeface="Times New Roman" panose="02020603050405020304" pitchFamily="18" charset="0"/>
                </a:rPr>
                <a:t>-</a:t>
              </a:r>
            </a:p>
          </p:txBody>
        </p:sp>
        <p:grpSp>
          <p:nvGrpSpPr>
            <p:cNvPr id="88072" name="Group 7"/>
            <p:cNvGrpSpPr>
              <a:grpSpLocks/>
            </p:cNvGrpSpPr>
            <p:nvPr/>
          </p:nvGrpSpPr>
          <p:grpSpPr bwMode="auto">
            <a:xfrm>
              <a:off x="240" y="946"/>
              <a:ext cx="5141" cy="2358"/>
              <a:chOff x="240" y="946"/>
              <a:chExt cx="5141" cy="2358"/>
            </a:xfrm>
          </p:grpSpPr>
          <p:sp>
            <p:nvSpPr>
              <p:cNvPr id="88073" name="Oval 8"/>
              <p:cNvSpPr>
                <a:spLocks noChangeArrowheads="1"/>
              </p:cNvSpPr>
              <p:nvPr/>
            </p:nvSpPr>
            <p:spPr bwMode="auto">
              <a:xfrm>
                <a:off x="1217" y="1090"/>
                <a:ext cx="480" cy="1584"/>
              </a:xfrm>
              <a:prstGeom prst="ellipse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66"/>
                  </a:buClr>
                  <a:buSzPct val="60000"/>
                  <a:buFont typeface="Wingdings" panose="05000000000000000000" pitchFamily="2" charset="2"/>
                  <a:buChar char="u"/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66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000066"/>
                  </a:solidFill>
                </a:endParaRPr>
              </a:p>
            </p:txBody>
          </p:sp>
          <p:sp>
            <p:nvSpPr>
              <p:cNvPr id="88074" name="Oval 9"/>
              <p:cNvSpPr>
                <a:spLocks noChangeArrowheads="1"/>
              </p:cNvSpPr>
              <p:nvPr/>
            </p:nvSpPr>
            <p:spPr bwMode="auto">
              <a:xfrm>
                <a:off x="393" y="1081"/>
                <a:ext cx="478" cy="1582"/>
              </a:xfrm>
              <a:prstGeom prst="ellipse">
                <a:avLst/>
              </a:prstGeom>
              <a:solidFill>
                <a:srgbClr val="66FFFF"/>
              </a:solidFill>
              <a:ln w="12700">
                <a:solidFill>
                  <a:srgbClr val="66FF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66"/>
                  </a:buClr>
                  <a:buSzPct val="60000"/>
                  <a:buFont typeface="Wingdings" panose="05000000000000000000" pitchFamily="2" charset="2"/>
                  <a:buChar char="u"/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66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000066"/>
                  </a:solidFill>
                </a:endParaRPr>
              </a:p>
            </p:txBody>
          </p:sp>
          <p:sp>
            <p:nvSpPr>
              <p:cNvPr id="88075" name="Line 10"/>
              <p:cNvSpPr>
                <a:spLocks noChangeShapeType="1"/>
              </p:cNvSpPr>
              <p:nvPr/>
            </p:nvSpPr>
            <p:spPr bwMode="auto">
              <a:xfrm>
                <a:off x="2698" y="1895"/>
                <a:ext cx="68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076" name="Rectangle 11"/>
              <p:cNvSpPr>
                <a:spLocks noChangeArrowheads="1"/>
              </p:cNvSpPr>
              <p:nvPr/>
            </p:nvSpPr>
            <p:spPr bwMode="auto">
              <a:xfrm>
                <a:off x="3365" y="1653"/>
                <a:ext cx="515" cy="488"/>
              </a:xfrm>
              <a:prstGeom prst="rect">
                <a:avLst/>
              </a:prstGeom>
              <a:solidFill>
                <a:srgbClr val="00FF99"/>
              </a:solidFill>
              <a:ln w="12700">
                <a:solidFill>
                  <a:srgbClr val="00FF99"/>
                </a:solidFill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66"/>
                  </a:buClr>
                  <a:buSzPct val="60000"/>
                  <a:buFont typeface="Wingdings" panose="05000000000000000000" pitchFamily="2" charset="2"/>
                  <a:buChar char="u"/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66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4400" i="1">
                    <a:latin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88077" name="Line 12"/>
              <p:cNvSpPr>
                <a:spLocks noChangeShapeType="1"/>
              </p:cNvSpPr>
              <p:nvPr/>
            </p:nvSpPr>
            <p:spPr bwMode="auto">
              <a:xfrm>
                <a:off x="3888" y="1905"/>
                <a:ext cx="91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078" name="Rectangle 13"/>
              <p:cNvSpPr>
                <a:spLocks noChangeArrowheads="1"/>
              </p:cNvSpPr>
              <p:nvPr/>
            </p:nvSpPr>
            <p:spPr bwMode="auto">
              <a:xfrm>
                <a:off x="1982" y="2786"/>
                <a:ext cx="900" cy="5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66"/>
                  </a:buClr>
                  <a:buSzPct val="60000"/>
                  <a:buFont typeface="Wingdings" panose="05000000000000000000" pitchFamily="2" charset="2"/>
                  <a:buChar char="u"/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66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b="1">
                    <a:latin typeface="Times New Roman" panose="02020603050405020304" pitchFamily="18" charset="0"/>
                  </a:rPr>
                  <a:t>加权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b="1">
                    <a:latin typeface="Times New Roman" panose="02020603050405020304" pitchFamily="18" charset="0"/>
                  </a:rPr>
                  <a:t>和</a:t>
                </a:r>
                <a:endParaRPr lang="en-US" altLang="zh-CN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8079" name="Rectangle 14"/>
              <p:cNvSpPr>
                <a:spLocks noChangeArrowheads="1"/>
              </p:cNvSpPr>
              <p:nvPr/>
            </p:nvSpPr>
            <p:spPr bwMode="auto">
              <a:xfrm>
                <a:off x="240" y="2786"/>
                <a:ext cx="771" cy="5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66"/>
                  </a:buClr>
                  <a:buSzPct val="60000"/>
                  <a:buFont typeface="Wingdings" panose="05000000000000000000" pitchFamily="2" charset="2"/>
                  <a:buChar char="u"/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66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b="1">
                    <a:latin typeface="Times New Roman" panose="02020603050405020304" pitchFamily="18" charset="0"/>
                  </a:rPr>
                  <a:t>输入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b="1">
                    <a:latin typeface="Times New Roman" panose="02020603050405020304" pitchFamily="18" charset="0"/>
                  </a:rPr>
                  <a:t>向量</a:t>
                </a:r>
                <a:r>
                  <a:rPr lang="en-US" altLang="zh-CN" b="1" i="1">
                    <a:latin typeface="Times New Roman" panose="02020603050405020304" pitchFamily="18" charset="0"/>
                  </a:rPr>
                  <a:t>X</a:t>
                </a:r>
                <a:endParaRPr lang="en-US" altLang="zh-CN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8080" name="Rectangle 15"/>
              <p:cNvSpPr>
                <a:spLocks noChangeArrowheads="1"/>
              </p:cNvSpPr>
              <p:nvPr/>
            </p:nvSpPr>
            <p:spPr bwMode="auto">
              <a:xfrm>
                <a:off x="4587" y="2027"/>
                <a:ext cx="79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66"/>
                  </a:buClr>
                  <a:buSzPct val="60000"/>
                  <a:buFont typeface="Wingdings" panose="05000000000000000000" pitchFamily="2" charset="2"/>
                  <a:buChar char="u"/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66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b="1">
                    <a:latin typeface="Times New Roman" panose="02020603050405020304" pitchFamily="18" charset="0"/>
                  </a:rPr>
                  <a:t>输出</a:t>
                </a:r>
                <a:r>
                  <a:rPr lang="en-US" altLang="zh-CN" b="1" i="1">
                    <a:latin typeface="Times New Roman" panose="02020603050405020304" pitchFamily="18" charset="0"/>
                  </a:rPr>
                  <a:t>Y</a:t>
                </a:r>
                <a:endParaRPr lang="en-US" altLang="zh-CN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8081" name="Rectangle 16"/>
              <p:cNvSpPr>
                <a:spLocks noChangeArrowheads="1"/>
              </p:cNvSpPr>
              <p:nvPr/>
            </p:nvSpPr>
            <p:spPr bwMode="auto">
              <a:xfrm>
                <a:off x="3119" y="2786"/>
                <a:ext cx="969" cy="5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66"/>
                  </a:buClr>
                  <a:buSzPct val="60000"/>
                  <a:buFont typeface="Wingdings" panose="05000000000000000000" pitchFamily="2" charset="2"/>
                  <a:buChar char="u"/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66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b="1">
                    <a:latin typeface="Times New Roman" panose="02020603050405020304" pitchFamily="18" charset="0"/>
                  </a:rPr>
                  <a:t>激活</a:t>
                </a:r>
                <a:endParaRPr lang="en-US" altLang="zh-CN">
                  <a:latin typeface="Times New Roman" panose="02020603050405020304" pitchFamily="18" charset="0"/>
                </a:endParaRP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b="1">
                    <a:latin typeface="Times New Roman" panose="02020603050405020304" pitchFamily="18" charset="0"/>
                  </a:rPr>
                  <a:t>功能</a:t>
                </a:r>
                <a:endParaRPr lang="en-US" altLang="zh-CN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8082" name="Oval 17"/>
              <p:cNvSpPr>
                <a:spLocks noChangeArrowheads="1"/>
              </p:cNvSpPr>
              <p:nvPr/>
            </p:nvSpPr>
            <p:spPr bwMode="auto">
              <a:xfrm>
                <a:off x="2755" y="946"/>
                <a:ext cx="401" cy="402"/>
              </a:xfrm>
              <a:prstGeom prst="ellipse">
                <a:avLst/>
              </a:prstGeom>
              <a:solidFill>
                <a:srgbClr val="00FFCC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>
                  <a:spcBef>
                    <a:spcPct val="20000"/>
                  </a:spcBef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66"/>
                  </a:buClr>
                  <a:buSzPct val="60000"/>
                  <a:buFont typeface="Wingdings" panose="05000000000000000000" pitchFamily="2" charset="2"/>
                  <a:buChar char="u"/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66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8083" name="Line 18"/>
              <p:cNvSpPr>
                <a:spLocks noChangeShapeType="1"/>
              </p:cNvSpPr>
              <p:nvPr/>
            </p:nvSpPr>
            <p:spPr bwMode="auto">
              <a:xfrm>
                <a:off x="2955" y="1350"/>
                <a:ext cx="0" cy="56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084" name="Rectangle 19"/>
              <p:cNvSpPr>
                <a:spLocks noChangeArrowheads="1"/>
              </p:cNvSpPr>
              <p:nvPr/>
            </p:nvSpPr>
            <p:spPr bwMode="auto">
              <a:xfrm>
                <a:off x="1031" y="2786"/>
                <a:ext cx="803" cy="5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66"/>
                  </a:buClr>
                  <a:buSzPct val="60000"/>
                  <a:buFont typeface="Wingdings" panose="05000000000000000000" pitchFamily="2" charset="2"/>
                  <a:buChar char="u"/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66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b="1">
                    <a:latin typeface="Times New Roman" panose="02020603050405020304" pitchFamily="18" charset="0"/>
                  </a:rPr>
                  <a:t>重量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b="1">
                    <a:latin typeface="Times New Roman" panose="02020603050405020304" pitchFamily="18" charset="0"/>
                  </a:rPr>
                  <a:t>向量</a:t>
                </a:r>
                <a:r>
                  <a:rPr lang="en-US" altLang="zh-CN" b="1" i="1">
                    <a:latin typeface="Times New Roman" panose="02020603050405020304" pitchFamily="18" charset="0"/>
                  </a:rPr>
                  <a:t>w</a:t>
                </a:r>
                <a:endParaRPr lang="en-US" altLang="zh-CN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8085" name="Freeform 20"/>
              <p:cNvSpPr>
                <a:spLocks/>
              </p:cNvSpPr>
              <p:nvPr/>
            </p:nvSpPr>
            <p:spPr bwMode="auto">
              <a:xfrm>
                <a:off x="2101" y="1271"/>
                <a:ext cx="568" cy="1220"/>
              </a:xfrm>
              <a:custGeom>
                <a:avLst/>
                <a:gdLst>
                  <a:gd name="T0" fmla="*/ 0 w 568"/>
                  <a:gd name="T1" fmla="*/ 0 h 1220"/>
                  <a:gd name="T2" fmla="*/ 0 w 568"/>
                  <a:gd name="T3" fmla="*/ 1219 h 1220"/>
                  <a:gd name="T4" fmla="*/ 254 w 568"/>
                  <a:gd name="T5" fmla="*/ 1219 h 1220"/>
                  <a:gd name="T6" fmla="*/ 567 w 568"/>
                  <a:gd name="T7" fmla="*/ 632 h 1220"/>
                  <a:gd name="T8" fmla="*/ 254 w 568"/>
                  <a:gd name="T9" fmla="*/ 14 h 1220"/>
                  <a:gd name="T10" fmla="*/ 0 w 568"/>
                  <a:gd name="T11" fmla="*/ 0 h 122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68"/>
                  <a:gd name="T19" fmla="*/ 0 h 1220"/>
                  <a:gd name="T20" fmla="*/ 568 w 568"/>
                  <a:gd name="T21" fmla="*/ 1220 h 122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68" h="1220">
                    <a:moveTo>
                      <a:pt x="0" y="0"/>
                    </a:moveTo>
                    <a:lnTo>
                      <a:pt x="0" y="1219"/>
                    </a:lnTo>
                    <a:lnTo>
                      <a:pt x="254" y="1219"/>
                    </a:lnTo>
                    <a:lnTo>
                      <a:pt x="567" y="632"/>
                    </a:lnTo>
                    <a:lnTo>
                      <a:pt x="254" y="1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9CCFF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086" name="Rectangle 21"/>
              <p:cNvSpPr>
                <a:spLocks noChangeArrowheads="1"/>
              </p:cNvSpPr>
              <p:nvPr/>
            </p:nvSpPr>
            <p:spPr bwMode="auto">
              <a:xfrm>
                <a:off x="2153" y="1667"/>
                <a:ext cx="321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66"/>
                  </a:buClr>
                  <a:buSzPct val="60000"/>
                  <a:buFont typeface="Wingdings" panose="05000000000000000000" pitchFamily="2" charset="2"/>
                  <a:buChar char="u"/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66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3600">
                    <a:latin typeface="Symbol" panose="05050102010706020507" pitchFamily="18" charset="2"/>
                  </a:rPr>
                  <a:t>奥</a:t>
                </a:r>
              </a:p>
            </p:txBody>
          </p:sp>
          <p:sp>
            <p:nvSpPr>
              <p:cNvPr id="88087" name="Line 22"/>
              <p:cNvSpPr>
                <a:spLocks noChangeShapeType="1"/>
              </p:cNvSpPr>
              <p:nvPr/>
            </p:nvSpPr>
            <p:spPr bwMode="auto">
              <a:xfrm>
                <a:off x="1680" y="1406"/>
                <a:ext cx="43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088" name="Rectangle 23"/>
              <p:cNvSpPr>
                <a:spLocks noChangeArrowheads="1"/>
              </p:cNvSpPr>
              <p:nvPr/>
            </p:nvSpPr>
            <p:spPr bwMode="auto">
              <a:xfrm>
                <a:off x="1314" y="1259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66"/>
                  </a:buClr>
                  <a:buSzPct val="60000"/>
                  <a:buFont typeface="Wingdings" panose="05000000000000000000" pitchFamily="2" charset="2"/>
                  <a:buChar char="u"/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66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i="1">
                    <a:latin typeface="Times New Roman" panose="02020603050405020304" pitchFamily="18" charset="0"/>
                  </a:rPr>
                  <a:t>w</a:t>
                </a:r>
                <a:r>
                  <a:rPr lang="en-US" altLang="zh-CN" i="1" baseline="-2500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88089" name="Line 24"/>
              <p:cNvSpPr>
                <a:spLocks noChangeShapeType="1"/>
              </p:cNvSpPr>
              <p:nvPr/>
            </p:nvSpPr>
            <p:spPr bwMode="auto">
              <a:xfrm>
                <a:off x="854" y="1406"/>
                <a:ext cx="43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090" name="Line 25"/>
              <p:cNvSpPr>
                <a:spLocks noChangeShapeType="1"/>
              </p:cNvSpPr>
              <p:nvPr/>
            </p:nvSpPr>
            <p:spPr bwMode="auto">
              <a:xfrm>
                <a:off x="1671" y="1762"/>
                <a:ext cx="43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091" name="Rectangle 26"/>
              <p:cNvSpPr>
                <a:spLocks noChangeArrowheads="1"/>
              </p:cNvSpPr>
              <p:nvPr/>
            </p:nvSpPr>
            <p:spPr bwMode="auto">
              <a:xfrm>
                <a:off x="1305" y="1615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66"/>
                  </a:buClr>
                  <a:buSzPct val="60000"/>
                  <a:buFont typeface="Wingdings" panose="05000000000000000000" pitchFamily="2" charset="2"/>
                  <a:buChar char="u"/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66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i="1">
                    <a:latin typeface="Times New Roman" panose="02020603050405020304" pitchFamily="18" charset="0"/>
                  </a:rPr>
                  <a:t>w</a:t>
                </a:r>
                <a:r>
                  <a:rPr lang="en-US" altLang="zh-CN" i="1" baseline="-250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88092" name="Line 27"/>
              <p:cNvSpPr>
                <a:spLocks noChangeShapeType="1"/>
              </p:cNvSpPr>
              <p:nvPr/>
            </p:nvSpPr>
            <p:spPr bwMode="auto">
              <a:xfrm>
                <a:off x="845" y="1762"/>
                <a:ext cx="43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093" name="Line 28"/>
              <p:cNvSpPr>
                <a:spLocks noChangeShapeType="1"/>
              </p:cNvSpPr>
              <p:nvPr/>
            </p:nvSpPr>
            <p:spPr bwMode="auto">
              <a:xfrm>
                <a:off x="1670" y="2346"/>
                <a:ext cx="43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094" name="Rectangle 29"/>
              <p:cNvSpPr>
                <a:spLocks noChangeArrowheads="1"/>
              </p:cNvSpPr>
              <p:nvPr/>
            </p:nvSpPr>
            <p:spPr bwMode="auto">
              <a:xfrm>
                <a:off x="1304" y="2199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66"/>
                  </a:buClr>
                  <a:buSzPct val="60000"/>
                  <a:buFont typeface="Wingdings" panose="05000000000000000000" pitchFamily="2" charset="2"/>
                  <a:buChar char="u"/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66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i="1">
                    <a:latin typeface="Times New Roman" panose="02020603050405020304" pitchFamily="18" charset="0"/>
                  </a:rPr>
                  <a:t>w</a:t>
                </a:r>
                <a:r>
                  <a:rPr lang="en-US" altLang="zh-CN" i="1" baseline="-25000">
                    <a:latin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88095" name="Line 30"/>
              <p:cNvSpPr>
                <a:spLocks noChangeShapeType="1"/>
              </p:cNvSpPr>
              <p:nvPr/>
            </p:nvSpPr>
            <p:spPr bwMode="auto">
              <a:xfrm>
                <a:off x="844" y="2346"/>
                <a:ext cx="43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096" name="Rectangle 31"/>
              <p:cNvSpPr>
                <a:spLocks noChangeArrowheads="1"/>
              </p:cNvSpPr>
              <p:nvPr/>
            </p:nvSpPr>
            <p:spPr bwMode="auto">
              <a:xfrm>
                <a:off x="471" y="1231"/>
                <a:ext cx="26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66"/>
                  </a:buClr>
                  <a:buSzPct val="60000"/>
                  <a:buFont typeface="Wingdings" panose="05000000000000000000" pitchFamily="2" charset="2"/>
                  <a:buChar char="u"/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66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i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i="1" baseline="-2500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88097" name="Rectangle 32"/>
              <p:cNvSpPr>
                <a:spLocks noChangeArrowheads="1"/>
              </p:cNvSpPr>
              <p:nvPr/>
            </p:nvSpPr>
            <p:spPr bwMode="auto">
              <a:xfrm>
                <a:off x="490" y="1606"/>
                <a:ext cx="26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66"/>
                  </a:buClr>
                  <a:buSzPct val="60000"/>
                  <a:buFont typeface="Wingdings" panose="05000000000000000000" pitchFamily="2" charset="2"/>
                  <a:buChar char="u"/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66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i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i="1" baseline="-250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88098" name="Rectangle 33"/>
              <p:cNvSpPr>
                <a:spLocks noChangeArrowheads="1"/>
              </p:cNvSpPr>
              <p:nvPr/>
            </p:nvSpPr>
            <p:spPr bwMode="auto">
              <a:xfrm>
                <a:off x="509" y="2163"/>
                <a:ext cx="26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66"/>
                  </a:buClr>
                  <a:buSzPct val="60000"/>
                  <a:buFont typeface="Wingdings" panose="05000000000000000000" pitchFamily="2" charset="2"/>
                  <a:buChar char="u"/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66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i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i="1" baseline="-25000">
                    <a:latin typeface="Times New Roman" panose="02020603050405020304" pitchFamily="18" charset="0"/>
                  </a:rPr>
                  <a:t>n</a:t>
                </a:r>
              </a:p>
            </p:txBody>
          </p:sp>
        </p:grpSp>
      </p:grpSp>
      <p:graphicFrame>
        <p:nvGraphicFramePr>
          <p:cNvPr id="88069" name="Object 1024"/>
          <p:cNvGraphicFramePr>
            <a:graphicFrameLocks noChangeAspect="1"/>
          </p:cNvGraphicFramePr>
          <p:nvPr/>
        </p:nvGraphicFramePr>
        <p:xfrm flipH="1">
          <a:off x="5181600" y="1447800"/>
          <a:ext cx="31908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99" name="Equation" r:id="rId5" imgW="126725" imgH="177415" progId="Equation.DSMT4">
                  <p:embed/>
                </p:oleObj>
              </mc:Choice>
              <mc:Fallback>
                <p:oleObj name="Equation" r:id="rId5" imgW="126725" imgH="177415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5181600" y="1447800"/>
                        <a:ext cx="319088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hecker/>
  </p:transition>
</p:sld>
</file>

<file path=ppt/slides/slide43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390525"/>
            <a:ext cx="5791200" cy="533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神经网络</a:t>
            </a:r>
          </a:p>
        </p:txBody>
      </p:sp>
      <p:grpSp>
        <p:nvGrpSpPr>
          <p:cNvPr id="90115" name="Group 3"/>
          <p:cNvGrpSpPr>
            <a:grpSpLocks/>
          </p:cNvGrpSpPr>
          <p:nvPr/>
        </p:nvGrpSpPr>
        <p:grpSpPr bwMode="auto">
          <a:xfrm>
            <a:off x="2438400" y="1701800"/>
            <a:ext cx="3409950" cy="4948238"/>
            <a:chOff x="1536" y="1072"/>
            <a:chExt cx="2148" cy="3117"/>
          </a:xfrm>
        </p:grpSpPr>
        <p:sp>
          <p:nvSpPr>
            <p:cNvPr id="90125" name="Oval 4"/>
            <p:cNvSpPr>
              <a:spLocks noChangeArrowheads="1"/>
            </p:cNvSpPr>
            <p:nvPr/>
          </p:nvSpPr>
          <p:spPr bwMode="auto">
            <a:xfrm>
              <a:off x="1730" y="1625"/>
              <a:ext cx="340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  <p:sp>
          <p:nvSpPr>
            <p:cNvPr id="90126" name="Oval 5"/>
            <p:cNvSpPr>
              <a:spLocks noChangeArrowheads="1"/>
            </p:cNvSpPr>
            <p:nvPr/>
          </p:nvSpPr>
          <p:spPr bwMode="auto">
            <a:xfrm>
              <a:off x="2430" y="1642"/>
              <a:ext cx="340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  <p:sp>
          <p:nvSpPr>
            <p:cNvPr id="90127" name="Oval 6"/>
            <p:cNvSpPr>
              <a:spLocks noChangeArrowheads="1"/>
            </p:cNvSpPr>
            <p:nvPr/>
          </p:nvSpPr>
          <p:spPr bwMode="auto">
            <a:xfrm>
              <a:off x="3094" y="1642"/>
              <a:ext cx="340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  <p:sp>
          <p:nvSpPr>
            <p:cNvPr id="90128" name="Oval 7"/>
            <p:cNvSpPr>
              <a:spLocks noChangeArrowheads="1"/>
            </p:cNvSpPr>
            <p:nvPr/>
          </p:nvSpPr>
          <p:spPr bwMode="auto">
            <a:xfrm>
              <a:off x="2449" y="2432"/>
              <a:ext cx="339" cy="31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  <p:sp>
          <p:nvSpPr>
            <p:cNvPr id="90129" name="Oval 8"/>
            <p:cNvSpPr>
              <a:spLocks noChangeArrowheads="1"/>
            </p:cNvSpPr>
            <p:nvPr/>
          </p:nvSpPr>
          <p:spPr bwMode="auto">
            <a:xfrm>
              <a:off x="3344" y="2432"/>
              <a:ext cx="340" cy="31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  <p:sp>
          <p:nvSpPr>
            <p:cNvPr id="90130" name="Oval 9"/>
            <p:cNvSpPr>
              <a:spLocks noChangeArrowheads="1"/>
            </p:cNvSpPr>
            <p:nvPr/>
          </p:nvSpPr>
          <p:spPr bwMode="auto">
            <a:xfrm>
              <a:off x="1536" y="2448"/>
              <a:ext cx="340" cy="31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  <p:sp>
          <p:nvSpPr>
            <p:cNvPr id="90131" name="Oval 10"/>
            <p:cNvSpPr>
              <a:spLocks noChangeArrowheads="1"/>
            </p:cNvSpPr>
            <p:nvPr/>
          </p:nvSpPr>
          <p:spPr bwMode="auto">
            <a:xfrm>
              <a:off x="2055" y="3288"/>
              <a:ext cx="339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  <p:sp>
          <p:nvSpPr>
            <p:cNvPr id="90132" name="Oval 11"/>
            <p:cNvSpPr>
              <a:spLocks noChangeArrowheads="1"/>
            </p:cNvSpPr>
            <p:nvPr/>
          </p:nvSpPr>
          <p:spPr bwMode="auto">
            <a:xfrm>
              <a:off x="2897" y="3269"/>
              <a:ext cx="339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  <p:sp>
          <p:nvSpPr>
            <p:cNvPr id="90133" name="Line 12"/>
            <p:cNvSpPr>
              <a:spLocks noChangeShapeType="1"/>
            </p:cNvSpPr>
            <p:nvPr/>
          </p:nvSpPr>
          <p:spPr bwMode="auto">
            <a:xfrm flipH="1" flipV="1">
              <a:off x="1768" y="2781"/>
              <a:ext cx="320" cy="5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34" name="Line 13"/>
            <p:cNvSpPr>
              <a:spLocks noChangeShapeType="1"/>
            </p:cNvSpPr>
            <p:nvPr/>
          </p:nvSpPr>
          <p:spPr bwMode="auto">
            <a:xfrm flipV="1">
              <a:off x="2217" y="2732"/>
              <a:ext cx="303" cy="5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35" name="Line 14"/>
            <p:cNvSpPr>
              <a:spLocks noChangeShapeType="1"/>
            </p:cNvSpPr>
            <p:nvPr/>
          </p:nvSpPr>
          <p:spPr bwMode="auto">
            <a:xfrm flipV="1">
              <a:off x="2358" y="2715"/>
              <a:ext cx="1022" cy="6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36" name="Line 15"/>
            <p:cNvSpPr>
              <a:spLocks noChangeShapeType="1"/>
            </p:cNvSpPr>
            <p:nvPr/>
          </p:nvSpPr>
          <p:spPr bwMode="auto">
            <a:xfrm flipH="1" flipV="1">
              <a:off x="1875" y="2714"/>
              <a:ext cx="1020" cy="58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37" name="Line 16"/>
            <p:cNvSpPr>
              <a:spLocks noChangeShapeType="1"/>
            </p:cNvSpPr>
            <p:nvPr/>
          </p:nvSpPr>
          <p:spPr bwMode="auto">
            <a:xfrm flipH="1" flipV="1">
              <a:off x="2735" y="2765"/>
              <a:ext cx="322" cy="50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38" name="Line 17"/>
            <p:cNvSpPr>
              <a:spLocks noChangeShapeType="1"/>
            </p:cNvSpPr>
            <p:nvPr/>
          </p:nvSpPr>
          <p:spPr bwMode="auto">
            <a:xfrm flipV="1">
              <a:off x="3219" y="2799"/>
              <a:ext cx="287" cy="4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39" name="Line 18"/>
            <p:cNvSpPr>
              <a:spLocks noChangeShapeType="1"/>
            </p:cNvSpPr>
            <p:nvPr/>
          </p:nvSpPr>
          <p:spPr bwMode="auto">
            <a:xfrm flipV="1">
              <a:off x="1606" y="1943"/>
              <a:ext cx="268" cy="5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40" name="Line 19"/>
            <p:cNvSpPr>
              <a:spLocks noChangeShapeType="1"/>
            </p:cNvSpPr>
            <p:nvPr/>
          </p:nvSpPr>
          <p:spPr bwMode="auto">
            <a:xfrm flipV="1">
              <a:off x="1767" y="1940"/>
              <a:ext cx="787" cy="5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41" name="Line 20"/>
            <p:cNvSpPr>
              <a:spLocks noChangeShapeType="1"/>
            </p:cNvSpPr>
            <p:nvPr/>
          </p:nvSpPr>
          <p:spPr bwMode="auto">
            <a:xfrm flipV="1">
              <a:off x="1858" y="1959"/>
              <a:ext cx="1380" cy="50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42" name="Line 21"/>
            <p:cNvSpPr>
              <a:spLocks noChangeShapeType="1"/>
            </p:cNvSpPr>
            <p:nvPr/>
          </p:nvSpPr>
          <p:spPr bwMode="auto">
            <a:xfrm flipH="1" flipV="1">
              <a:off x="2017" y="1905"/>
              <a:ext cx="1342" cy="5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43" name="Line 22"/>
            <p:cNvSpPr>
              <a:spLocks noChangeShapeType="1"/>
            </p:cNvSpPr>
            <p:nvPr/>
          </p:nvSpPr>
          <p:spPr bwMode="auto">
            <a:xfrm flipH="1" flipV="1">
              <a:off x="3341" y="1940"/>
              <a:ext cx="197" cy="5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44" name="Line 23"/>
            <p:cNvSpPr>
              <a:spLocks noChangeShapeType="1"/>
            </p:cNvSpPr>
            <p:nvPr/>
          </p:nvSpPr>
          <p:spPr bwMode="auto">
            <a:xfrm flipH="1" flipV="1">
              <a:off x="2679" y="1990"/>
              <a:ext cx="734" cy="4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45" name="Line 24"/>
            <p:cNvSpPr>
              <a:spLocks noChangeShapeType="1"/>
            </p:cNvSpPr>
            <p:nvPr/>
          </p:nvSpPr>
          <p:spPr bwMode="auto">
            <a:xfrm flipH="1" flipV="1">
              <a:off x="1965" y="1960"/>
              <a:ext cx="537" cy="4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46" name="Line 25"/>
            <p:cNvSpPr>
              <a:spLocks noChangeShapeType="1"/>
            </p:cNvSpPr>
            <p:nvPr/>
          </p:nvSpPr>
          <p:spPr bwMode="auto">
            <a:xfrm flipV="1">
              <a:off x="2610" y="1977"/>
              <a:ext cx="0" cy="4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47" name="Line 26"/>
            <p:cNvSpPr>
              <a:spLocks noChangeShapeType="1"/>
            </p:cNvSpPr>
            <p:nvPr/>
          </p:nvSpPr>
          <p:spPr bwMode="auto">
            <a:xfrm flipV="1">
              <a:off x="2736" y="2011"/>
              <a:ext cx="501" cy="4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48" name="Line 27"/>
            <p:cNvSpPr>
              <a:spLocks noChangeShapeType="1"/>
            </p:cNvSpPr>
            <p:nvPr/>
          </p:nvSpPr>
          <p:spPr bwMode="auto">
            <a:xfrm flipV="1">
              <a:off x="2179" y="3604"/>
              <a:ext cx="0" cy="5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49" name="Line 28"/>
            <p:cNvSpPr>
              <a:spLocks noChangeShapeType="1"/>
            </p:cNvSpPr>
            <p:nvPr/>
          </p:nvSpPr>
          <p:spPr bwMode="auto">
            <a:xfrm flipV="1">
              <a:off x="3075" y="3621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50" name="Line 29"/>
            <p:cNvSpPr>
              <a:spLocks noChangeShapeType="1"/>
            </p:cNvSpPr>
            <p:nvPr/>
          </p:nvSpPr>
          <p:spPr bwMode="auto">
            <a:xfrm flipV="1">
              <a:off x="1875" y="1088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51" name="Line 30"/>
            <p:cNvSpPr>
              <a:spLocks noChangeShapeType="1"/>
            </p:cNvSpPr>
            <p:nvPr/>
          </p:nvSpPr>
          <p:spPr bwMode="auto">
            <a:xfrm flipV="1">
              <a:off x="2591" y="1072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52" name="Line 31"/>
            <p:cNvSpPr>
              <a:spLocks noChangeShapeType="1"/>
            </p:cNvSpPr>
            <p:nvPr/>
          </p:nvSpPr>
          <p:spPr bwMode="auto">
            <a:xfrm flipV="1">
              <a:off x="3235" y="1072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116" name="Rectangle 32"/>
          <p:cNvSpPr>
            <a:spLocks noChangeArrowheads="1"/>
          </p:cNvSpPr>
          <p:nvPr/>
        </p:nvSpPr>
        <p:spPr bwMode="auto">
          <a:xfrm>
            <a:off x="465138" y="2514600"/>
            <a:ext cx="195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输出节点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90117" name="Rectangle 33"/>
          <p:cNvSpPr>
            <a:spLocks noChangeArrowheads="1"/>
          </p:cNvSpPr>
          <p:nvPr/>
        </p:nvSpPr>
        <p:spPr bwMode="auto">
          <a:xfrm>
            <a:off x="452438" y="5191125"/>
            <a:ext cx="1736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输入节点</a:t>
            </a:r>
          </a:p>
        </p:txBody>
      </p:sp>
      <p:sp>
        <p:nvSpPr>
          <p:cNvPr id="90118" name="Rectangle 34"/>
          <p:cNvSpPr>
            <a:spLocks noChangeArrowheads="1"/>
          </p:cNvSpPr>
          <p:nvPr/>
        </p:nvSpPr>
        <p:spPr bwMode="auto">
          <a:xfrm>
            <a:off x="461963" y="3863975"/>
            <a:ext cx="1971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隐藏的节点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90119" name="Rectangle 35"/>
          <p:cNvSpPr>
            <a:spLocks noChangeArrowheads="1"/>
          </p:cNvSpPr>
          <p:nvPr/>
        </p:nvSpPr>
        <p:spPr bwMode="auto">
          <a:xfrm>
            <a:off x="403225" y="1677988"/>
            <a:ext cx="2020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输出向量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90120" name="Rectangle 36"/>
          <p:cNvSpPr>
            <a:spLocks noChangeArrowheads="1"/>
          </p:cNvSpPr>
          <p:nvPr/>
        </p:nvSpPr>
        <p:spPr bwMode="auto">
          <a:xfrm>
            <a:off x="417513" y="6076950"/>
            <a:ext cx="2189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输入向量: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我</a:t>
            </a:r>
          </a:p>
        </p:txBody>
      </p:sp>
      <p:sp>
        <p:nvSpPr>
          <p:cNvPr id="90121" name="Rectangle 37"/>
          <p:cNvSpPr>
            <a:spLocks noChangeArrowheads="1"/>
          </p:cNvSpPr>
          <p:nvPr/>
        </p:nvSpPr>
        <p:spPr bwMode="auto">
          <a:xfrm>
            <a:off x="5983288" y="4521200"/>
            <a:ext cx="501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i="1">
                <a:latin typeface="Times New Roman" panose="02020603050405020304" pitchFamily="18" charset="0"/>
              </a:rPr>
              <a:t>w</a:t>
            </a:r>
            <a:r>
              <a:rPr lang="en-US" altLang="zh-CN" i="1" baseline="-25000">
                <a:latin typeface="Times New Roman" panose="02020603050405020304" pitchFamily="18" charset="0"/>
              </a:rPr>
              <a:t>Ij</a:t>
            </a:r>
          </a:p>
        </p:txBody>
      </p:sp>
      <p:sp>
        <p:nvSpPr>
          <p:cNvPr id="90122" name="Freeform 38"/>
          <p:cNvSpPr>
            <a:spLocks/>
          </p:cNvSpPr>
          <p:nvPr/>
        </p:nvSpPr>
        <p:spPr bwMode="auto">
          <a:xfrm>
            <a:off x="5249863" y="4808538"/>
            <a:ext cx="611187" cy="160337"/>
          </a:xfrm>
          <a:custGeom>
            <a:avLst/>
            <a:gdLst>
              <a:gd name="T0" fmla="*/ 2147483646 w 385"/>
              <a:gd name="T1" fmla="*/ 0 h 101"/>
              <a:gd name="T2" fmla="*/ 2147483646 w 385"/>
              <a:gd name="T3" fmla="*/ 2147483646 h 101"/>
              <a:gd name="T4" fmla="*/ 2147483646 w 385"/>
              <a:gd name="T5" fmla="*/ 2147483646 h 101"/>
              <a:gd name="T6" fmla="*/ 2147483646 w 385"/>
              <a:gd name="T7" fmla="*/ 2147483646 h 101"/>
              <a:gd name="T8" fmla="*/ 2147483646 w 385"/>
              <a:gd name="T9" fmla="*/ 2147483646 h 101"/>
              <a:gd name="T10" fmla="*/ 2147483646 w 385"/>
              <a:gd name="T11" fmla="*/ 2147483646 h 101"/>
              <a:gd name="T12" fmla="*/ 2147483646 w 385"/>
              <a:gd name="T13" fmla="*/ 2147483646 h 101"/>
              <a:gd name="T14" fmla="*/ 2147483646 w 385"/>
              <a:gd name="T15" fmla="*/ 2147483646 h 101"/>
              <a:gd name="T16" fmla="*/ 2147483646 w 385"/>
              <a:gd name="T17" fmla="*/ 2147483646 h 101"/>
              <a:gd name="T18" fmla="*/ 2147483646 w 385"/>
              <a:gd name="T19" fmla="*/ 2147483646 h 101"/>
              <a:gd name="T20" fmla="*/ 2147483646 w 385"/>
              <a:gd name="T21" fmla="*/ 2147483646 h 101"/>
              <a:gd name="T22" fmla="*/ 2147483646 w 385"/>
              <a:gd name="T23" fmla="*/ 2147483646 h 101"/>
              <a:gd name="T24" fmla="*/ 0 w 385"/>
              <a:gd name="T25" fmla="*/ 2147483646 h 10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85"/>
              <a:gd name="T40" fmla="*/ 0 h 101"/>
              <a:gd name="T41" fmla="*/ 385 w 385"/>
              <a:gd name="T42" fmla="*/ 101 h 10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85" h="101">
                <a:moveTo>
                  <a:pt x="384" y="0"/>
                </a:moveTo>
                <a:lnTo>
                  <a:pt x="313" y="5"/>
                </a:lnTo>
                <a:lnTo>
                  <a:pt x="254" y="15"/>
                </a:lnTo>
                <a:lnTo>
                  <a:pt x="230" y="25"/>
                </a:lnTo>
                <a:lnTo>
                  <a:pt x="213" y="30"/>
                </a:lnTo>
                <a:lnTo>
                  <a:pt x="201" y="40"/>
                </a:lnTo>
                <a:lnTo>
                  <a:pt x="195" y="50"/>
                </a:lnTo>
                <a:lnTo>
                  <a:pt x="189" y="60"/>
                </a:lnTo>
                <a:lnTo>
                  <a:pt x="177" y="70"/>
                </a:lnTo>
                <a:lnTo>
                  <a:pt x="160" y="75"/>
                </a:lnTo>
                <a:lnTo>
                  <a:pt x="136" y="85"/>
                </a:lnTo>
                <a:lnTo>
                  <a:pt x="71" y="95"/>
                </a:lnTo>
                <a:lnTo>
                  <a:pt x="0" y="10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23" name="Text Box 39"/>
          <p:cNvSpPr txBox="1">
            <a:spLocks noChangeArrowheads="1"/>
          </p:cNvSpPr>
          <p:nvPr/>
        </p:nvSpPr>
        <p:spPr bwMode="auto">
          <a:xfrm>
            <a:off x="5943600" y="1676400"/>
            <a:ext cx="253365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ahoma" panose="020B0604030504040204" pitchFamily="34" charset="0"/>
              </a:rPr>
              <a:t>具有隐藏层的多层前馈 nn 可以在任何精度上接近任何功能</a:t>
            </a:r>
          </a:p>
        </p:txBody>
      </p:sp>
      <p:sp>
        <p:nvSpPr>
          <p:cNvPr id="90124" name="Text Box 40"/>
          <p:cNvSpPr txBox="1">
            <a:spLocks noChangeArrowheads="1"/>
          </p:cNvSpPr>
          <p:nvPr/>
        </p:nvSpPr>
        <p:spPr bwMode="auto">
          <a:xfrm>
            <a:off x="6019800" y="5029200"/>
            <a:ext cx="25336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ahoma" panose="020B0604030504040204" pitchFamily="34" charset="0"/>
              </a:rPr>
              <a:t>隐藏节点和输出节点称为功能单元</a:t>
            </a:r>
          </a:p>
        </p:txBody>
      </p:sp>
    </p:spTree>
  </p:cSld>
  <p:clrMapOvr>
    <a:masterClrMapping/>
  </p:clrMapOvr>
  <p:transition>
    <p:checker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7975" y="533400"/>
            <a:ext cx="6418263" cy="434975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神经网络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476375"/>
            <a:ext cx="8077200" cy="4803775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CN" sz="2800" smtClean="0">
                <a:ea typeface="宋体" panose="02010600030101010101" pitchFamily="2" charset="-122"/>
              </a:rPr>
              <a:t>优势</a:t>
            </a:r>
          </a:p>
          <a:p>
            <a:pPr lvl="1" eaLnBrk="1" hangingPunct="1"/>
            <a:r>
              <a:rPr lang="en-US" altLang="zh-CN" sz="2800" smtClean="0">
                <a:ea typeface="宋体" panose="02010600030101010101" pitchFamily="2" charset="-122"/>
              </a:rPr>
              <a:t>预测精度一般较高</a:t>
            </a:r>
          </a:p>
          <a:p>
            <a:pPr lvl="1" eaLnBrk="1" hangingPunct="1"/>
            <a:r>
              <a:rPr lang="en-US" altLang="zh-CN" sz="2800" smtClean="0">
                <a:ea typeface="宋体" panose="02010600030101010101" pitchFamily="2" charset="-122"/>
              </a:rPr>
              <a:t>可靠, 当训练示例包含错误时工作</a:t>
            </a:r>
          </a:p>
          <a:p>
            <a:pPr lvl="1" eaLnBrk="1" hangingPunct="1"/>
            <a:r>
              <a:rPr lang="en-US" altLang="zh-CN" sz="2800" smtClean="0">
                <a:ea typeface="宋体" panose="02010600030101010101" pitchFamily="2" charset="-122"/>
              </a:rPr>
              <a:t>输出可以是离散的、实值的, 也可以是多个离散或实值属性的向量</a:t>
            </a:r>
          </a:p>
          <a:p>
            <a:pPr lvl="1" eaLnBrk="1" hangingPunct="1"/>
            <a:r>
              <a:rPr lang="en-US" altLang="zh-CN" sz="2800" smtClean="0">
                <a:ea typeface="宋体" panose="02010600030101010101" pitchFamily="2" charset="-122"/>
              </a:rPr>
              <a:t>学习目标函数的快速评估</a:t>
            </a:r>
          </a:p>
          <a:p>
            <a:pPr eaLnBrk="1" hangingPunct="1"/>
            <a:r>
              <a:rPr lang="en-US" altLang="zh-CN" sz="2800" smtClean="0">
                <a:ea typeface="宋体" panose="02010600030101010101" pitchFamily="2" charset="-122"/>
              </a:rPr>
              <a:t>批评</a:t>
            </a:r>
          </a:p>
          <a:p>
            <a:pPr lvl="1" eaLnBrk="1" hangingPunct="1"/>
            <a:r>
              <a:rPr lang="en-US" altLang="zh-CN" sz="2800" smtClean="0">
                <a:ea typeface="宋体" panose="02010600030101010101" pitchFamily="2" charset="-122"/>
              </a:rPr>
              <a:t>长的训练时间</a:t>
            </a:r>
          </a:p>
          <a:p>
            <a:pPr lvl="1" eaLnBrk="1" hangingPunct="1"/>
            <a:r>
              <a:rPr lang="en-US" altLang="zh-CN" sz="2800" smtClean="0">
                <a:ea typeface="宋体" panose="02010600030101010101" pitchFamily="2" charset="-122"/>
              </a:rPr>
              <a:t>难以理解的学习函数 (权重)</a:t>
            </a:r>
          </a:p>
          <a:p>
            <a:pPr lvl="1" eaLnBrk="1" hangingPunct="1"/>
            <a:r>
              <a:rPr lang="en-US" altLang="zh-CN" sz="2800" smtClean="0">
                <a:ea typeface="宋体" panose="02010600030101010101" pitchFamily="2" charset="-122"/>
              </a:rPr>
              <a:t>不容易纳入领域知识</a:t>
            </a:r>
          </a:p>
        </p:txBody>
      </p:sp>
    </p:spTree>
  </p:cSld>
  <p:clrMapOvr>
    <a:masterClrMapping/>
  </p:clrMapOvr>
  <p:transition>
    <p:checker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27038" y="393700"/>
            <a:ext cx="4495800" cy="609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网络培训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1403350"/>
            <a:ext cx="8001000" cy="49530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mtClean="0">
                <a:ea typeface="宋体" panose="02010600030101010101" pitchFamily="2" charset="-122"/>
              </a:rPr>
              <a:t>培训的最终目标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mtClean="0">
                <a:ea typeface="宋体" panose="02010600030101010101" pitchFamily="2" charset="-122"/>
              </a:rPr>
              <a:t>获得一组权重, 使训练数据中的几乎所有元组都正确分类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mtClean="0">
                <a:ea typeface="宋体" panose="02010600030101010101" pitchFamily="2" charset="-122"/>
              </a:rPr>
              <a:t>步骤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mtClean="0">
                <a:ea typeface="宋体" panose="02010600030101010101" pitchFamily="2" charset="-122"/>
              </a:rPr>
              <a:t>使用随机值初始化权重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mtClean="0">
                <a:ea typeface="宋体" panose="02010600030101010101" pitchFamily="2" charset="-122"/>
              </a:rPr>
              <a:t>将输入元组逐一送入网络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mtClean="0">
                <a:ea typeface="宋体" panose="02010600030101010101" pitchFamily="2" charset="-122"/>
              </a:rPr>
              <a:t>适用于</a:t>
            </a:r>
            <a:r>
              <a:rPr lang="en-US" altLang="zh-CN" u="sng" smtClean="0">
                <a:solidFill>
                  <a:srgbClr val="FF0000"/>
                </a:solidFill>
                <a:ea typeface="宋体" panose="02010600030101010101" pitchFamily="2" charset="-122"/>
              </a:rPr>
              <a:t>每个单元</a:t>
            </a:r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mtClean="0">
                <a:ea typeface="宋体" panose="02010600030101010101" pitchFamily="2" charset="-122"/>
              </a:rPr>
              <a:t>将单位的净输入计算为单位所有输入的线性组合</a:t>
            </a:r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mtClean="0">
                <a:ea typeface="宋体" panose="02010600030101010101" pitchFamily="2" charset="-122"/>
              </a:rPr>
              <a:t>使用激活函数计算输出值</a:t>
            </a:r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mtClean="0">
                <a:ea typeface="宋体" panose="02010600030101010101" pitchFamily="2" charset="-122"/>
              </a:rPr>
              <a:t>计算错误</a:t>
            </a:r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mtClean="0">
                <a:ea typeface="宋体" panose="02010600030101010101" pitchFamily="2" charset="-122"/>
              </a:rPr>
              <a:t>更新权重和偏差</a:t>
            </a:r>
          </a:p>
        </p:txBody>
      </p:sp>
    </p:spTree>
  </p:cSld>
  <p:clrMapOvr>
    <a:masterClrMapping/>
  </p:clrMapOvr>
  <p:transition>
    <p:checker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如何获得 nn 的最佳设计？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78813" cy="4876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一般情况下, 不能保证收敛到最好的结果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很少有规则能判断哪个 nn 是最好的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因此, nn 的设计是一个按错误进行试验的过程, 网络拓扑往往是由实际行为决定的</a:t>
            </a:r>
          </a:p>
        </p:txBody>
      </p:sp>
    </p:spTree>
  </p:cSld>
  <p:clrMapOvr>
    <a:masterClrMapping/>
  </p:clrMapOvr>
</p:sld>
</file>

<file path=ppt/slides/slide47.xml><?xml version="1.0" encoding="utf-8"?>
<p:sld xmlns:mc="http://schemas.openxmlformats.org/markup-compatibility/2006" xmlns:v="urn:schemas-microsoft-com:vml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反向传播</a:t>
            </a:r>
          </a:p>
        </p:txBody>
      </p:sp>
      <p:graphicFrame>
        <p:nvGraphicFramePr>
          <p:cNvPr id="98307" name="Object 3"/>
          <p:cNvGraphicFramePr>
            <a:graphicFrameLocks noChangeAspect="1"/>
          </p:cNvGraphicFramePr>
          <p:nvPr/>
        </p:nvGraphicFramePr>
        <p:xfrm>
          <a:off x="457200" y="1489075"/>
          <a:ext cx="8229600" cy="223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09" name="位图图像" r:id="rId4" imgW="6211167" imgH="1628571" progId="Paint.Picture">
                  <p:embed/>
                </p:oleObj>
              </mc:Choice>
              <mc:Fallback>
                <p:oleObj name="位图图像" r:id="rId4" imgW="6211167" imgH="1628571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489075"/>
                        <a:ext cx="8229600" cy="223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8" name="Object 4"/>
          <p:cNvGraphicFramePr>
            <a:graphicFrameLocks noChangeAspect="1"/>
          </p:cNvGraphicFramePr>
          <p:nvPr/>
        </p:nvGraphicFramePr>
        <p:xfrm>
          <a:off x="468313" y="3813175"/>
          <a:ext cx="8199437" cy="245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0" name="位图图像" r:id="rId6" imgW="6620799" imgH="1980952" progId="Paint.Picture">
                  <p:embed/>
                </p:oleObj>
              </mc:Choice>
              <mc:Fallback>
                <p:oleObj name="位图图像" r:id="rId6" imgW="6620799" imgH="1980952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813175"/>
                        <a:ext cx="8199437" cy="245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8.xml><?xml version="1.0" encoding="utf-8"?>
<p:sld xmlns:a14="http://schemas.microsoft.com/office/drawing/2010/main" xmlns:mc="http://schemas.openxmlformats.org/markup-compatibility/2006" xmlns:v="urn:schemas-microsoft-com:vml"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57200"/>
            <a:ext cx="5791200" cy="533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多层感知器</a:t>
            </a:r>
          </a:p>
        </p:txBody>
      </p:sp>
      <p:sp>
        <p:nvSpPr>
          <p:cNvPr id="100355" name="Oval 3"/>
          <p:cNvSpPr>
            <a:spLocks noChangeArrowheads="1"/>
          </p:cNvSpPr>
          <p:nvPr/>
        </p:nvSpPr>
        <p:spPr bwMode="auto">
          <a:xfrm>
            <a:off x="2557463" y="2579688"/>
            <a:ext cx="539750" cy="5016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66"/>
              </a:solidFill>
            </a:endParaRPr>
          </a:p>
        </p:txBody>
      </p:sp>
      <p:sp>
        <p:nvSpPr>
          <p:cNvPr id="100356" name="Oval 4"/>
          <p:cNvSpPr>
            <a:spLocks noChangeArrowheads="1"/>
          </p:cNvSpPr>
          <p:nvPr/>
        </p:nvSpPr>
        <p:spPr bwMode="auto">
          <a:xfrm>
            <a:off x="3668713" y="2606675"/>
            <a:ext cx="539750" cy="5016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66"/>
              </a:solidFill>
            </a:endParaRPr>
          </a:p>
        </p:txBody>
      </p:sp>
      <p:sp>
        <p:nvSpPr>
          <p:cNvPr id="100357" name="Oval 5"/>
          <p:cNvSpPr>
            <a:spLocks noChangeArrowheads="1"/>
          </p:cNvSpPr>
          <p:nvPr/>
        </p:nvSpPr>
        <p:spPr bwMode="auto">
          <a:xfrm>
            <a:off x="4722813" y="2606675"/>
            <a:ext cx="539750" cy="5016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66"/>
              </a:solidFill>
            </a:endParaRPr>
          </a:p>
        </p:txBody>
      </p:sp>
      <p:sp>
        <p:nvSpPr>
          <p:cNvPr id="100358" name="Oval 6"/>
          <p:cNvSpPr>
            <a:spLocks noChangeArrowheads="1"/>
          </p:cNvSpPr>
          <p:nvPr/>
        </p:nvSpPr>
        <p:spPr bwMode="auto">
          <a:xfrm>
            <a:off x="3698875" y="3860800"/>
            <a:ext cx="538163" cy="50165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66"/>
              </a:solidFill>
            </a:endParaRPr>
          </a:p>
        </p:txBody>
      </p:sp>
      <p:sp>
        <p:nvSpPr>
          <p:cNvPr id="100359" name="Oval 7"/>
          <p:cNvSpPr>
            <a:spLocks noChangeArrowheads="1"/>
          </p:cNvSpPr>
          <p:nvPr/>
        </p:nvSpPr>
        <p:spPr bwMode="auto">
          <a:xfrm>
            <a:off x="5119688" y="3860800"/>
            <a:ext cx="539750" cy="50165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66"/>
              </a:solidFill>
            </a:endParaRPr>
          </a:p>
        </p:txBody>
      </p:sp>
      <p:sp>
        <p:nvSpPr>
          <p:cNvPr id="100360" name="Oval 8"/>
          <p:cNvSpPr>
            <a:spLocks noChangeArrowheads="1"/>
          </p:cNvSpPr>
          <p:nvPr/>
        </p:nvSpPr>
        <p:spPr bwMode="auto">
          <a:xfrm>
            <a:off x="2249488" y="3886200"/>
            <a:ext cx="539750" cy="50165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66"/>
              </a:solidFill>
            </a:endParaRPr>
          </a:p>
        </p:txBody>
      </p:sp>
      <p:sp>
        <p:nvSpPr>
          <p:cNvPr id="100361" name="Oval 9"/>
          <p:cNvSpPr>
            <a:spLocks noChangeArrowheads="1"/>
          </p:cNvSpPr>
          <p:nvPr/>
        </p:nvSpPr>
        <p:spPr bwMode="auto">
          <a:xfrm>
            <a:off x="3073400" y="5219700"/>
            <a:ext cx="538163" cy="5016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66"/>
              </a:solidFill>
            </a:endParaRPr>
          </a:p>
        </p:txBody>
      </p:sp>
      <p:sp>
        <p:nvSpPr>
          <p:cNvPr id="100362" name="Oval 10"/>
          <p:cNvSpPr>
            <a:spLocks noChangeArrowheads="1"/>
          </p:cNvSpPr>
          <p:nvPr/>
        </p:nvSpPr>
        <p:spPr bwMode="auto">
          <a:xfrm>
            <a:off x="4410075" y="5189538"/>
            <a:ext cx="538163" cy="5016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66"/>
              </a:solidFill>
            </a:endParaRPr>
          </a:p>
        </p:txBody>
      </p:sp>
      <p:sp>
        <p:nvSpPr>
          <p:cNvPr id="100363" name="Line 11"/>
          <p:cNvSpPr>
            <a:spLocks noChangeShapeType="1"/>
          </p:cNvSpPr>
          <p:nvPr/>
        </p:nvSpPr>
        <p:spPr bwMode="auto">
          <a:xfrm flipH="1" flipV="1">
            <a:off x="2617788" y="4414838"/>
            <a:ext cx="508000" cy="8524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64" name="Line 12"/>
          <p:cNvSpPr>
            <a:spLocks noChangeShapeType="1"/>
          </p:cNvSpPr>
          <p:nvPr/>
        </p:nvSpPr>
        <p:spPr bwMode="auto">
          <a:xfrm flipV="1">
            <a:off x="3330575" y="4337050"/>
            <a:ext cx="481013" cy="8747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65" name="Line 13"/>
          <p:cNvSpPr>
            <a:spLocks noChangeShapeType="1"/>
          </p:cNvSpPr>
          <p:nvPr/>
        </p:nvSpPr>
        <p:spPr bwMode="auto">
          <a:xfrm flipV="1">
            <a:off x="3554413" y="4310063"/>
            <a:ext cx="1622425" cy="9826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66" name="Line 14"/>
          <p:cNvSpPr>
            <a:spLocks noChangeShapeType="1"/>
          </p:cNvSpPr>
          <p:nvPr/>
        </p:nvSpPr>
        <p:spPr bwMode="auto">
          <a:xfrm flipH="1" flipV="1">
            <a:off x="2787650" y="4308475"/>
            <a:ext cx="1619250" cy="9302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67" name="Line 15"/>
          <p:cNvSpPr>
            <a:spLocks noChangeShapeType="1"/>
          </p:cNvSpPr>
          <p:nvPr/>
        </p:nvSpPr>
        <p:spPr bwMode="auto">
          <a:xfrm flipH="1" flipV="1">
            <a:off x="4152900" y="4389438"/>
            <a:ext cx="511175" cy="796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68" name="Line 16"/>
          <p:cNvSpPr>
            <a:spLocks noChangeShapeType="1"/>
          </p:cNvSpPr>
          <p:nvPr/>
        </p:nvSpPr>
        <p:spPr bwMode="auto">
          <a:xfrm flipV="1">
            <a:off x="4921250" y="4443413"/>
            <a:ext cx="455613" cy="7445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69" name="Line 17"/>
          <p:cNvSpPr>
            <a:spLocks noChangeShapeType="1"/>
          </p:cNvSpPr>
          <p:nvPr/>
        </p:nvSpPr>
        <p:spPr bwMode="auto">
          <a:xfrm flipV="1">
            <a:off x="2360613" y="3084513"/>
            <a:ext cx="425450" cy="8239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0" name="Line 18"/>
          <p:cNvSpPr>
            <a:spLocks noChangeShapeType="1"/>
          </p:cNvSpPr>
          <p:nvPr/>
        </p:nvSpPr>
        <p:spPr bwMode="auto">
          <a:xfrm flipV="1">
            <a:off x="2616200" y="3079750"/>
            <a:ext cx="1249363" cy="800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1" name="Line 19"/>
          <p:cNvSpPr>
            <a:spLocks noChangeShapeType="1"/>
          </p:cNvSpPr>
          <p:nvPr/>
        </p:nvSpPr>
        <p:spPr bwMode="auto">
          <a:xfrm flipV="1">
            <a:off x="2760663" y="3109913"/>
            <a:ext cx="2190750" cy="796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2" name="Line 20"/>
          <p:cNvSpPr>
            <a:spLocks noChangeShapeType="1"/>
          </p:cNvSpPr>
          <p:nvPr/>
        </p:nvSpPr>
        <p:spPr bwMode="auto">
          <a:xfrm flipH="1" flipV="1">
            <a:off x="3013075" y="3024188"/>
            <a:ext cx="2130425" cy="908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3" name="Line 21"/>
          <p:cNvSpPr>
            <a:spLocks noChangeShapeType="1"/>
          </p:cNvSpPr>
          <p:nvPr/>
        </p:nvSpPr>
        <p:spPr bwMode="auto">
          <a:xfrm flipH="1" flipV="1">
            <a:off x="5114925" y="3079750"/>
            <a:ext cx="312738" cy="800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4" name="Line 22"/>
          <p:cNvSpPr>
            <a:spLocks noChangeShapeType="1"/>
          </p:cNvSpPr>
          <p:nvPr/>
        </p:nvSpPr>
        <p:spPr bwMode="auto">
          <a:xfrm flipH="1" flipV="1">
            <a:off x="4064000" y="3159125"/>
            <a:ext cx="1165225" cy="7191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5" name="Line 23"/>
          <p:cNvSpPr>
            <a:spLocks noChangeShapeType="1"/>
          </p:cNvSpPr>
          <p:nvPr/>
        </p:nvSpPr>
        <p:spPr bwMode="auto">
          <a:xfrm flipH="1" flipV="1">
            <a:off x="2930525" y="3111500"/>
            <a:ext cx="852488" cy="7445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6" name="Line 24"/>
          <p:cNvSpPr>
            <a:spLocks noChangeShapeType="1"/>
          </p:cNvSpPr>
          <p:nvPr/>
        </p:nvSpPr>
        <p:spPr bwMode="auto">
          <a:xfrm flipV="1">
            <a:off x="3954463" y="3138488"/>
            <a:ext cx="0" cy="6889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7" name="Line 25"/>
          <p:cNvSpPr>
            <a:spLocks noChangeShapeType="1"/>
          </p:cNvSpPr>
          <p:nvPr/>
        </p:nvSpPr>
        <p:spPr bwMode="auto">
          <a:xfrm flipV="1">
            <a:off x="4154488" y="3192463"/>
            <a:ext cx="795337" cy="7159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8" name="Line 26"/>
          <p:cNvSpPr>
            <a:spLocks noChangeShapeType="1"/>
          </p:cNvSpPr>
          <p:nvPr/>
        </p:nvSpPr>
        <p:spPr bwMode="auto">
          <a:xfrm flipV="1">
            <a:off x="3270250" y="5721350"/>
            <a:ext cx="0" cy="9032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9" name="Line 27"/>
          <p:cNvSpPr>
            <a:spLocks noChangeShapeType="1"/>
          </p:cNvSpPr>
          <p:nvPr/>
        </p:nvSpPr>
        <p:spPr bwMode="auto">
          <a:xfrm flipV="1">
            <a:off x="4692650" y="5748338"/>
            <a:ext cx="0" cy="901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80" name="Line 28"/>
          <p:cNvSpPr>
            <a:spLocks noChangeShapeType="1"/>
          </p:cNvSpPr>
          <p:nvPr/>
        </p:nvSpPr>
        <p:spPr bwMode="auto">
          <a:xfrm flipV="1">
            <a:off x="2787650" y="1727200"/>
            <a:ext cx="0" cy="901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81" name="Line 29"/>
          <p:cNvSpPr>
            <a:spLocks noChangeShapeType="1"/>
          </p:cNvSpPr>
          <p:nvPr/>
        </p:nvSpPr>
        <p:spPr bwMode="auto">
          <a:xfrm flipV="1">
            <a:off x="3924300" y="1701800"/>
            <a:ext cx="0" cy="901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82" name="Line 30"/>
          <p:cNvSpPr>
            <a:spLocks noChangeShapeType="1"/>
          </p:cNvSpPr>
          <p:nvPr/>
        </p:nvSpPr>
        <p:spPr bwMode="auto">
          <a:xfrm flipV="1">
            <a:off x="4946650" y="1701800"/>
            <a:ext cx="0" cy="901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83" name="Rectangle 31"/>
          <p:cNvSpPr>
            <a:spLocks noChangeArrowheads="1"/>
          </p:cNvSpPr>
          <p:nvPr/>
        </p:nvSpPr>
        <p:spPr bwMode="auto">
          <a:xfrm>
            <a:off x="250825" y="2514600"/>
            <a:ext cx="195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输出节点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0384" name="Rectangle 32"/>
          <p:cNvSpPr>
            <a:spLocks noChangeArrowheads="1"/>
          </p:cNvSpPr>
          <p:nvPr/>
        </p:nvSpPr>
        <p:spPr bwMode="auto">
          <a:xfrm>
            <a:off x="309563" y="5191125"/>
            <a:ext cx="1736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输入节点</a:t>
            </a:r>
          </a:p>
        </p:txBody>
      </p:sp>
      <p:sp>
        <p:nvSpPr>
          <p:cNvPr id="100385" name="Rectangle 33"/>
          <p:cNvSpPr>
            <a:spLocks noChangeArrowheads="1"/>
          </p:cNvSpPr>
          <p:nvPr/>
        </p:nvSpPr>
        <p:spPr bwMode="auto">
          <a:xfrm>
            <a:off x="269875" y="3878263"/>
            <a:ext cx="1971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隐藏的节点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0386" name="Rectangle 34"/>
          <p:cNvSpPr>
            <a:spLocks noChangeArrowheads="1"/>
          </p:cNvSpPr>
          <p:nvPr/>
        </p:nvSpPr>
        <p:spPr bwMode="auto">
          <a:xfrm>
            <a:off x="231775" y="1677988"/>
            <a:ext cx="2020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输出向量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0387" name="Rectangle 35"/>
          <p:cNvSpPr>
            <a:spLocks noChangeArrowheads="1"/>
          </p:cNvSpPr>
          <p:nvPr/>
        </p:nvSpPr>
        <p:spPr bwMode="auto">
          <a:xfrm>
            <a:off x="288925" y="6076950"/>
            <a:ext cx="2189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输入向量: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我</a:t>
            </a:r>
          </a:p>
        </p:txBody>
      </p:sp>
      <p:sp>
        <p:nvSpPr>
          <p:cNvPr id="100388" name="Rectangle 36"/>
          <p:cNvSpPr>
            <a:spLocks noChangeArrowheads="1"/>
          </p:cNvSpPr>
          <p:nvPr/>
        </p:nvSpPr>
        <p:spPr bwMode="auto">
          <a:xfrm>
            <a:off x="1619250" y="4581525"/>
            <a:ext cx="501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i="1">
                <a:latin typeface="Times New Roman" panose="02020603050405020304" pitchFamily="18" charset="0"/>
              </a:rPr>
              <a:t>w</a:t>
            </a:r>
            <a:r>
              <a:rPr lang="en-US" altLang="zh-CN" i="1" baseline="-25000">
                <a:latin typeface="Times New Roman" panose="02020603050405020304" pitchFamily="18" charset="0"/>
              </a:rPr>
              <a:t>Ij</a:t>
            </a:r>
          </a:p>
        </p:txBody>
      </p:sp>
      <p:sp>
        <p:nvSpPr>
          <p:cNvPr id="100389" name="Freeform 37"/>
          <p:cNvSpPr>
            <a:spLocks/>
          </p:cNvSpPr>
          <p:nvPr/>
        </p:nvSpPr>
        <p:spPr bwMode="auto">
          <a:xfrm flipH="1" flipV="1">
            <a:off x="2160588" y="4879975"/>
            <a:ext cx="671512" cy="61913"/>
          </a:xfrm>
          <a:custGeom>
            <a:avLst/>
            <a:gdLst>
              <a:gd name="T0" fmla="*/ 2147483646 w 385"/>
              <a:gd name="T1" fmla="*/ 0 h 101"/>
              <a:gd name="T2" fmla="*/ 2147483646 w 385"/>
              <a:gd name="T3" fmla="*/ 2147483646 h 101"/>
              <a:gd name="T4" fmla="*/ 2147483646 w 385"/>
              <a:gd name="T5" fmla="*/ 2147483646 h 101"/>
              <a:gd name="T6" fmla="*/ 2147483646 w 385"/>
              <a:gd name="T7" fmla="*/ 2147483646 h 101"/>
              <a:gd name="T8" fmla="*/ 2147483646 w 385"/>
              <a:gd name="T9" fmla="*/ 2147483646 h 101"/>
              <a:gd name="T10" fmla="*/ 2147483646 w 385"/>
              <a:gd name="T11" fmla="*/ 2147483646 h 101"/>
              <a:gd name="T12" fmla="*/ 2147483646 w 385"/>
              <a:gd name="T13" fmla="*/ 2147483646 h 101"/>
              <a:gd name="T14" fmla="*/ 2147483646 w 385"/>
              <a:gd name="T15" fmla="*/ 2147483646 h 101"/>
              <a:gd name="T16" fmla="*/ 2147483646 w 385"/>
              <a:gd name="T17" fmla="*/ 2147483646 h 101"/>
              <a:gd name="T18" fmla="*/ 2147483646 w 385"/>
              <a:gd name="T19" fmla="*/ 2147483646 h 101"/>
              <a:gd name="T20" fmla="*/ 2147483646 w 385"/>
              <a:gd name="T21" fmla="*/ 2147483646 h 101"/>
              <a:gd name="T22" fmla="*/ 2147483646 w 385"/>
              <a:gd name="T23" fmla="*/ 2147483646 h 101"/>
              <a:gd name="T24" fmla="*/ 0 w 385"/>
              <a:gd name="T25" fmla="*/ 2147483646 h 10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85"/>
              <a:gd name="T40" fmla="*/ 0 h 101"/>
              <a:gd name="T41" fmla="*/ 385 w 385"/>
              <a:gd name="T42" fmla="*/ 101 h 10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85" h="101">
                <a:moveTo>
                  <a:pt x="384" y="0"/>
                </a:moveTo>
                <a:lnTo>
                  <a:pt x="313" y="5"/>
                </a:lnTo>
                <a:lnTo>
                  <a:pt x="254" y="15"/>
                </a:lnTo>
                <a:lnTo>
                  <a:pt x="230" y="25"/>
                </a:lnTo>
                <a:lnTo>
                  <a:pt x="213" y="30"/>
                </a:lnTo>
                <a:lnTo>
                  <a:pt x="201" y="40"/>
                </a:lnTo>
                <a:lnTo>
                  <a:pt x="195" y="50"/>
                </a:lnTo>
                <a:lnTo>
                  <a:pt x="189" y="60"/>
                </a:lnTo>
                <a:lnTo>
                  <a:pt x="177" y="70"/>
                </a:lnTo>
                <a:lnTo>
                  <a:pt x="160" y="75"/>
                </a:lnTo>
                <a:lnTo>
                  <a:pt x="136" y="85"/>
                </a:lnTo>
                <a:lnTo>
                  <a:pt x="71" y="95"/>
                </a:lnTo>
                <a:lnTo>
                  <a:pt x="0" y="10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80966" name="Object 38"/>
          <p:cNvGraphicFramePr>
            <a:graphicFrameLocks noChangeAspect="1"/>
          </p:cNvGraphicFramePr>
          <p:nvPr/>
        </p:nvGraphicFramePr>
        <p:xfrm>
          <a:off x="5753100" y="3708400"/>
          <a:ext cx="3390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11" name="Equation" r:id="rId5" imgW="3390900" imgH="571500" progId="Equation.DSMT4">
                  <p:embed/>
                </p:oleObj>
              </mc:Choice>
              <mc:Fallback>
                <p:oleObj name="Equation" r:id="rId5" imgW="3390900" imgH="57150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100" y="3708400"/>
                        <a:ext cx="3390900" cy="5715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4187825" y="4278313"/>
            <a:ext cx="3584575" cy="1757362"/>
            <a:chOff x="2638" y="2695"/>
            <a:chExt cx="2258" cy="1107"/>
          </a:xfrm>
        </p:grpSpPr>
        <p:graphicFrame>
          <p:nvGraphicFramePr>
            <p:cNvPr id="100409" name="Object 40"/>
            <p:cNvGraphicFramePr>
              <a:graphicFrameLocks noChangeAspect="1"/>
            </p:cNvGraphicFramePr>
            <p:nvPr/>
          </p:nvGraphicFramePr>
          <p:xfrm>
            <a:off x="3576" y="3442"/>
            <a:ext cx="132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412" name="Equation" r:id="rId7" imgW="2095500" imgH="571500" progId="Equation.3">
                    <p:embed/>
                  </p:oleObj>
                </mc:Choice>
                <mc:Fallback>
                  <p:oleObj name="Equation" r:id="rId7" imgW="2095500" imgH="57150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6" y="3442"/>
                          <a:ext cx="1320" cy="360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0410" name="Line 41"/>
            <p:cNvSpPr>
              <a:spLocks noChangeShapeType="1"/>
            </p:cNvSpPr>
            <p:nvPr/>
          </p:nvSpPr>
          <p:spPr bwMode="auto">
            <a:xfrm flipH="1" flipV="1">
              <a:off x="2638" y="2695"/>
              <a:ext cx="892" cy="9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</p:grp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4030663" y="3724275"/>
            <a:ext cx="4351337" cy="1668463"/>
            <a:chOff x="2539" y="2346"/>
            <a:chExt cx="2741" cy="1051"/>
          </a:xfrm>
        </p:grpSpPr>
        <p:graphicFrame>
          <p:nvGraphicFramePr>
            <p:cNvPr id="100407" name="Object 43"/>
            <p:cNvGraphicFramePr>
              <a:graphicFrameLocks noChangeAspect="1"/>
            </p:cNvGraphicFramePr>
            <p:nvPr/>
          </p:nvGraphicFramePr>
          <p:xfrm>
            <a:off x="4296" y="2909"/>
            <a:ext cx="984" cy="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413" name="Equation" r:id="rId9" imgW="1562100" imgH="774700" progId="Equation.DSMT4">
                    <p:embed/>
                  </p:oleObj>
                </mc:Choice>
                <mc:Fallback>
                  <p:oleObj name="Equation" r:id="rId9" imgW="1562100" imgH="774700" progId="Equation.DSMT4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6" y="2909"/>
                          <a:ext cx="984" cy="488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0408" name="Line 44"/>
            <p:cNvSpPr>
              <a:spLocks noChangeShapeType="1"/>
            </p:cNvSpPr>
            <p:nvPr/>
          </p:nvSpPr>
          <p:spPr bwMode="auto">
            <a:xfrm flipH="1" flipV="1">
              <a:off x="2539" y="2346"/>
              <a:ext cx="1747" cy="96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</p:grp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3917950" y="1522413"/>
            <a:ext cx="4976813" cy="938212"/>
            <a:chOff x="2468" y="959"/>
            <a:chExt cx="3135" cy="591"/>
          </a:xfrm>
        </p:grpSpPr>
        <p:graphicFrame>
          <p:nvGraphicFramePr>
            <p:cNvPr id="100405" name="Object 46"/>
            <p:cNvGraphicFramePr>
              <a:graphicFrameLocks noChangeAspect="1"/>
            </p:cNvGraphicFramePr>
            <p:nvPr/>
          </p:nvGraphicFramePr>
          <p:xfrm>
            <a:off x="3563" y="959"/>
            <a:ext cx="204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414" name="Equation" r:id="rId11" imgW="3238500" imgH="419100" progId="Equation.DSMT4">
                    <p:embed/>
                  </p:oleObj>
                </mc:Choice>
                <mc:Fallback>
                  <p:oleObj name="Equation" r:id="rId11" imgW="3238500" imgH="419100" progId="Equation.DSMT4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3" y="959"/>
                          <a:ext cx="2040" cy="264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0406" name="Line 47"/>
            <p:cNvSpPr>
              <a:spLocks noChangeShapeType="1"/>
            </p:cNvSpPr>
            <p:nvPr/>
          </p:nvSpPr>
          <p:spPr bwMode="auto">
            <a:xfrm flipH="1">
              <a:off x="2468" y="1085"/>
              <a:ext cx="1070" cy="46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</p:grpSp>
      <p:sp>
        <p:nvSpPr>
          <p:cNvPr id="380976" name="Line 48"/>
          <p:cNvSpPr>
            <a:spLocks noChangeShapeType="1"/>
          </p:cNvSpPr>
          <p:nvPr/>
        </p:nvSpPr>
        <p:spPr bwMode="auto">
          <a:xfrm flipH="1">
            <a:off x="7373938" y="1978025"/>
            <a:ext cx="1587" cy="3254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380977" name="Line 49"/>
          <p:cNvSpPr>
            <a:spLocks noChangeShapeType="1"/>
          </p:cNvSpPr>
          <p:nvPr/>
        </p:nvSpPr>
        <p:spPr bwMode="auto">
          <a:xfrm flipH="1">
            <a:off x="7364413" y="3251200"/>
            <a:ext cx="1587" cy="4286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4557713" y="2300288"/>
            <a:ext cx="3979862" cy="1152525"/>
            <a:chOff x="2871" y="1449"/>
            <a:chExt cx="2507" cy="726"/>
          </a:xfrm>
        </p:grpSpPr>
        <p:graphicFrame>
          <p:nvGraphicFramePr>
            <p:cNvPr id="100402" name="Object 51"/>
            <p:cNvGraphicFramePr>
              <a:graphicFrameLocks noChangeAspect="1"/>
            </p:cNvGraphicFramePr>
            <p:nvPr/>
          </p:nvGraphicFramePr>
          <p:xfrm>
            <a:off x="3858" y="1766"/>
            <a:ext cx="152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415" name="Equation" r:id="rId13" imgW="2413000" imgH="419100" progId="Equation.3">
                    <p:embed/>
                  </p:oleObj>
                </mc:Choice>
                <mc:Fallback>
                  <p:oleObj name="Equation" r:id="rId13" imgW="2413000" imgH="419100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8" y="1766"/>
                          <a:ext cx="1520" cy="264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403" name="Object 52"/>
            <p:cNvGraphicFramePr>
              <a:graphicFrameLocks noChangeAspect="1"/>
            </p:cNvGraphicFramePr>
            <p:nvPr/>
          </p:nvGraphicFramePr>
          <p:xfrm>
            <a:off x="3986" y="1449"/>
            <a:ext cx="127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416" name="Equation" r:id="rId15" imgW="2019300" imgH="419100" progId="Equation.3">
                    <p:embed/>
                  </p:oleObj>
                </mc:Choice>
                <mc:Fallback>
                  <p:oleObj name="Equation" r:id="rId15" imgW="2019300" imgH="419100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6" y="1449"/>
                          <a:ext cx="1272" cy="264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0404" name="Line 53"/>
            <p:cNvSpPr>
              <a:spLocks noChangeShapeType="1"/>
            </p:cNvSpPr>
            <p:nvPr/>
          </p:nvSpPr>
          <p:spPr bwMode="auto">
            <a:xfrm flipH="1">
              <a:off x="2871" y="1905"/>
              <a:ext cx="958" cy="27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</p:grpSp>
      <p:sp>
        <p:nvSpPr>
          <p:cNvPr id="380982" name="Line 54"/>
          <p:cNvSpPr>
            <a:spLocks noChangeShapeType="1"/>
          </p:cNvSpPr>
          <p:nvPr/>
        </p:nvSpPr>
        <p:spPr bwMode="auto">
          <a:xfrm flipH="1">
            <a:off x="4267200" y="3235325"/>
            <a:ext cx="1816100" cy="13128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380983" name="Line 55"/>
          <p:cNvSpPr>
            <a:spLocks noChangeShapeType="1"/>
          </p:cNvSpPr>
          <p:nvPr/>
        </p:nvSpPr>
        <p:spPr bwMode="auto">
          <a:xfrm flipV="1">
            <a:off x="6746875" y="3194050"/>
            <a:ext cx="0" cy="5000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grpSp>
        <p:nvGrpSpPr>
          <p:cNvPr id="6" name="Group 56"/>
          <p:cNvGrpSpPr>
            <a:grpSpLocks/>
          </p:cNvGrpSpPr>
          <p:nvPr/>
        </p:nvGrpSpPr>
        <p:grpSpPr bwMode="auto">
          <a:xfrm>
            <a:off x="4803775" y="5732463"/>
            <a:ext cx="2724150" cy="814387"/>
            <a:chOff x="3026" y="3611"/>
            <a:chExt cx="1716" cy="513"/>
          </a:xfrm>
        </p:grpSpPr>
        <p:graphicFrame>
          <p:nvGraphicFramePr>
            <p:cNvPr id="100400" name="Object 57"/>
            <p:cNvGraphicFramePr>
              <a:graphicFrameLocks noChangeAspect="1"/>
            </p:cNvGraphicFramePr>
            <p:nvPr/>
          </p:nvGraphicFramePr>
          <p:xfrm>
            <a:off x="3611" y="3884"/>
            <a:ext cx="113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417" name="Equation" r:id="rId17" imgW="926698" imgH="266584" progId="Equation.DSMT4">
                    <p:embed/>
                  </p:oleObj>
                </mc:Choice>
                <mc:Fallback>
                  <p:oleObj name="Equation" r:id="rId17" imgW="926698" imgH="266584" progId="Equation.DSMT4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1" y="3884"/>
                          <a:ext cx="1131" cy="240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0401" name="Line 58"/>
            <p:cNvSpPr>
              <a:spLocks noChangeShapeType="1"/>
            </p:cNvSpPr>
            <p:nvPr/>
          </p:nvSpPr>
          <p:spPr bwMode="auto">
            <a:xfrm flipH="1" flipV="1">
              <a:off x="3026" y="3611"/>
              <a:ext cx="559" cy="3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0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0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0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0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0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0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0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0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80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80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bp 示例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2403" name="Oval 3"/>
          <p:cNvSpPr>
            <a:spLocks noChangeArrowheads="1"/>
          </p:cNvSpPr>
          <p:nvPr/>
        </p:nvSpPr>
        <p:spPr bwMode="auto">
          <a:xfrm>
            <a:off x="1081088" y="1590675"/>
            <a:ext cx="733425" cy="693738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2404" name="Oval 4"/>
          <p:cNvSpPr>
            <a:spLocks noChangeArrowheads="1"/>
          </p:cNvSpPr>
          <p:nvPr/>
        </p:nvSpPr>
        <p:spPr bwMode="auto">
          <a:xfrm>
            <a:off x="1081088" y="2935288"/>
            <a:ext cx="733425" cy="693737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2405" name="Oval 5"/>
          <p:cNvSpPr>
            <a:spLocks noChangeArrowheads="1"/>
          </p:cNvSpPr>
          <p:nvPr/>
        </p:nvSpPr>
        <p:spPr bwMode="auto">
          <a:xfrm>
            <a:off x="1095375" y="4360863"/>
            <a:ext cx="733425" cy="693737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bg1"/>
                </a:solidFill>
              </a:rPr>
              <a:t>3个</a:t>
            </a:r>
          </a:p>
        </p:txBody>
      </p:sp>
      <p:graphicFrame>
        <p:nvGraphicFramePr>
          <p:cNvPr id="381958" name="Group 6"/>
          <p:cNvGraphicFramePr>
            <a:graphicFrameLocks noGrp="1"/>
          </p:cNvGraphicFramePr>
          <p:nvPr/>
        </p:nvGraphicFramePr>
        <p:xfrm>
          <a:off x="3365500" y="5065713"/>
          <a:ext cx="5554663" cy="1584325"/>
        </p:xfrm>
        <a:graphic>
          <a:graphicData uri="http://schemas.openxmlformats.org/drawingml/2006/table">
            <a:tbl>
              <a:tblPr/>
              <a:tblGrid>
                <a:gridCol w="795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8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x1</a:t>
                      </a:r>
                    </a:p>
                  </a:txBody>
                  <a:tcPr marT="45662" marB="4566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x2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x3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w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w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15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宋体" pitchFamily="2" charset="-122"/>
                      </a:endParaRP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w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24</a:t>
                      </a:r>
                      <a:endParaRPr kumimoji="0" lang="zh-CN" altLang="en-US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宋体" pitchFamily="2" charset="-122"/>
                      </a:endParaRP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w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25</a:t>
                      </a:r>
                      <a:endParaRPr kumimoji="0" lang="zh-CN" altLang="en-US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宋体" pitchFamily="2" charset="-122"/>
                      </a:endParaRP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662" marB="4566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0。2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-0。3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0。4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0。1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w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34</a:t>
                      </a:r>
                      <a:endParaRPr kumimoji="0" lang="zh-CN" altLang="en-US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宋体" pitchFamily="2" charset="-122"/>
                      </a:endParaRPr>
                    </a:p>
                  </a:txBody>
                  <a:tcPr marT="45662" marB="4566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w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35</a:t>
                      </a:r>
                      <a:endParaRPr kumimoji="0" lang="zh-CN" altLang="en-US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宋体" pitchFamily="2" charset="-122"/>
                      </a:endParaRP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w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46</a:t>
                      </a:r>
                      <a:endParaRPr kumimoji="0" lang="zh-CN" altLang="en-US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宋体" pitchFamily="2" charset="-122"/>
                      </a:endParaRP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w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56</a:t>
                      </a:r>
                      <a:endParaRPr kumimoji="0" lang="zh-CN" altLang="en-US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宋体" pitchFamily="2" charset="-122"/>
                      </a:endParaRP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  <a:cs typeface="Times New Roman" pitchFamily="18" charset="0"/>
                        </a:rPr>
                        <a:t/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  <a:cs typeface="Times New Roman" pitchFamily="18" charset="0"/>
                        </a:rPr>
                        <a:t>4个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  <a:cs typeface="Times New Roman" pitchFamily="18" charset="0"/>
                        </a:rPr>
                        <a:t/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zh-CN" altLang="en-US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  <a:cs typeface="Times New Roman" pitchFamily="18" charset="0"/>
                        </a:rPr>
                        <a:t/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zh-CN" altLang="en-US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-0。5</a:t>
                      </a:r>
                    </a:p>
                  </a:txBody>
                  <a:tcPr marT="45662" marB="4566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0。2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-0。3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-0。2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-0。4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0。2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0。1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2450" name="Oval 50"/>
          <p:cNvSpPr>
            <a:spLocks noChangeArrowheads="1"/>
          </p:cNvSpPr>
          <p:nvPr/>
        </p:nvSpPr>
        <p:spPr bwMode="auto">
          <a:xfrm>
            <a:off x="3201988" y="2270125"/>
            <a:ext cx="733425" cy="693738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bg1"/>
                </a:solidFill>
              </a:rPr>
              <a:t>4个</a:t>
            </a:r>
          </a:p>
        </p:txBody>
      </p:sp>
      <p:sp>
        <p:nvSpPr>
          <p:cNvPr id="102451" name="Oval 51"/>
          <p:cNvSpPr>
            <a:spLocks noChangeArrowheads="1"/>
          </p:cNvSpPr>
          <p:nvPr/>
        </p:nvSpPr>
        <p:spPr bwMode="auto">
          <a:xfrm>
            <a:off x="3216275" y="3695700"/>
            <a:ext cx="733425" cy="693738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2452" name="Oval 52"/>
          <p:cNvSpPr>
            <a:spLocks noChangeArrowheads="1"/>
          </p:cNvSpPr>
          <p:nvPr/>
        </p:nvSpPr>
        <p:spPr bwMode="auto">
          <a:xfrm>
            <a:off x="5472113" y="2947988"/>
            <a:ext cx="733425" cy="693737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02453" name="Line 53"/>
          <p:cNvSpPr>
            <a:spLocks noChangeShapeType="1"/>
          </p:cNvSpPr>
          <p:nvPr/>
        </p:nvSpPr>
        <p:spPr bwMode="auto">
          <a:xfrm>
            <a:off x="1828800" y="1954213"/>
            <a:ext cx="1398588" cy="554037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102454" name="Line 54"/>
          <p:cNvSpPr>
            <a:spLocks noChangeShapeType="1"/>
          </p:cNvSpPr>
          <p:nvPr/>
        </p:nvSpPr>
        <p:spPr bwMode="auto">
          <a:xfrm>
            <a:off x="1843088" y="3354388"/>
            <a:ext cx="1385887" cy="581025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102455" name="Line 55"/>
          <p:cNvSpPr>
            <a:spLocks noChangeShapeType="1"/>
          </p:cNvSpPr>
          <p:nvPr/>
        </p:nvSpPr>
        <p:spPr bwMode="auto">
          <a:xfrm flipV="1">
            <a:off x="1828800" y="4156075"/>
            <a:ext cx="1385888" cy="471488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102456" name="Line 56"/>
          <p:cNvSpPr>
            <a:spLocks noChangeShapeType="1"/>
          </p:cNvSpPr>
          <p:nvPr/>
        </p:nvSpPr>
        <p:spPr bwMode="auto">
          <a:xfrm flipV="1">
            <a:off x="1855788" y="2757488"/>
            <a:ext cx="1400175" cy="18288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102457" name="Line 57"/>
          <p:cNvSpPr>
            <a:spLocks noChangeShapeType="1"/>
          </p:cNvSpPr>
          <p:nvPr/>
        </p:nvSpPr>
        <p:spPr bwMode="auto">
          <a:xfrm>
            <a:off x="1828800" y="1995488"/>
            <a:ext cx="1482725" cy="1800225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102458" name="Line 58"/>
          <p:cNvSpPr>
            <a:spLocks noChangeShapeType="1"/>
          </p:cNvSpPr>
          <p:nvPr/>
        </p:nvSpPr>
        <p:spPr bwMode="auto">
          <a:xfrm flipV="1">
            <a:off x="1843088" y="2660650"/>
            <a:ext cx="1384300" cy="498475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102459" name="Line 59"/>
          <p:cNvSpPr>
            <a:spLocks noChangeShapeType="1"/>
          </p:cNvSpPr>
          <p:nvPr/>
        </p:nvSpPr>
        <p:spPr bwMode="auto">
          <a:xfrm>
            <a:off x="3933825" y="2701925"/>
            <a:ext cx="1566863" cy="511175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102460" name="Line 60"/>
          <p:cNvSpPr>
            <a:spLocks noChangeShapeType="1"/>
          </p:cNvSpPr>
          <p:nvPr/>
        </p:nvSpPr>
        <p:spPr bwMode="auto">
          <a:xfrm flipV="1">
            <a:off x="3962400" y="3449638"/>
            <a:ext cx="1538288" cy="52705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102461" name="Line 61"/>
          <p:cNvSpPr>
            <a:spLocks noChangeShapeType="1"/>
          </p:cNvSpPr>
          <p:nvPr/>
        </p:nvSpPr>
        <p:spPr bwMode="auto">
          <a:xfrm>
            <a:off x="193675" y="1939925"/>
            <a:ext cx="846138" cy="0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102462" name="Line 62"/>
          <p:cNvSpPr>
            <a:spLocks noChangeShapeType="1"/>
          </p:cNvSpPr>
          <p:nvPr/>
        </p:nvSpPr>
        <p:spPr bwMode="auto">
          <a:xfrm>
            <a:off x="193675" y="3324225"/>
            <a:ext cx="817563" cy="0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102463" name="Line 63"/>
          <p:cNvSpPr>
            <a:spLocks noChangeShapeType="1"/>
          </p:cNvSpPr>
          <p:nvPr/>
        </p:nvSpPr>
        <p:spPr bwMode="auto">
          <a:xfrm flipV="1">
            <a:off x="192088" y="4792663"/>
            <a:ext cx="833437" cy="0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102464" name="Line 64"/>
          <p:cNvSpPr>
            <a:spLocks noChangeShapeType="1"/>
          </p:cNvSpPr>
          <p:nvPr/>
        </p:nvSpPr>
        <p:spPr bwMode="auto">
          <a:xfrm>
            <a:off x="6248400" y="3282950"/>
            <a:ext cx="871538" cy="0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102465" name="Rectangle 65"/>
          <p:cNvSpPr>
            <a:spLocks noChangeArrowheads="1"/>
          </p:cNvSpPr>
          <p:nvPr/>
        </p:nvSpPr>
        <p:spPr bwMode="auto">
          <a:xfrm>
            <a:off x="3257550" y="1419225"/>
            <a:ext cx="58864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000"/>
              <a:t>初始输入、权重和偏置值:</a:t>
            </a: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000"/>
              <a:t>班级标签 = 1, 学习率</a:t>
            </a:r>
            <a:r>
              <a:rPr lang="en-US" altLang="zh-CN" sz="2000" i="1"/>
              <a:t>我</a:t>
            </a:r>
            <a:r>
              <a:rPr lang="en-US" altLang="zh-CN" sz="2000"/>
              <a:t>= 0。9</a:t>
            </a:r>
          </a:p>
        </p:txBody>
      </p:sp>
      <p:sp>
        <p:nvSpPr>
          <p:cNvPr id="102466" name="Rectangle 66"/>
          <p:cNvSpPr>
            <a:spLocks noChangeArrowheads="1"/>
          </p:cNvSpPr>
          <p:nvPr/>
        </p:nvSpPr>
        <p:spPr bwMode="auto">
          <a:xfrm>
            <a:off x="195263" y="1414463"/>
            <a:ext cx="889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X1=1</a:t>
            </a:r>
            <a:endParaRPr lang="zh-CN" altLang="en-US" sz="2000"/>
          </a:p>
        </p:txBody>
      </p:sp>
      <p:sp>
        <p:nvSpPr>
          <p:cNvPr id="102467" name="Rectangle 67"/>
          <p:cNvSpPr>
            <a:spLocks noChangeArrowheads="1"/>
          </p:cNvSpPr>
          <p:nvPr/>
        </p:nvSpPr>
        <p:spPr bwMode="auto">
          <a:xfrm>
            <a:off x="195263" y="2676525"/>
            <a:ext cx="889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x2cs0</a:t>
            </a:r>
            <a:endParaRPr lang="zh-CN" altLang="en-US" sz="2000"/>
          </a:p>
        </p:txBody>
      </p:sp>
      <p:sp>
        <p:nvSpPr>
          <p:cNvPr id="102468" name="Rectangle 68"/>
          <p:cNvSpPr>
            <a:spLocks noChangeArrowheads="1"/>
          </p:cNvSpPr>
          <p:nvPr/>
        </p:nvSpPr>
        <p:spPr bwMode="auto">
          <a:xfrm>
            <a:off x="195263" y="4184650"/>
            <a:ext cx="889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x3岭1</a:t>
            </a:r>
            <a:endParaRPr lang="zh-CN" altLang="en-US" sz="2000"/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1611313" y="1568450"/>
            <a:ext cx="5549900" cy="3538538"/>
            <a:chOff x="1015" y="988"/>
            <a:chExt cx="3496" cy="2229"/>
          </a:xfrm>
        </p:grpSpPr>
        <p:sp>
          <p:nvSpPr>
            <p:cNvPr id="102470" name="Rectangle 70"/>
            <p:cNvSpPr>
              <a:spLocks noChangeArrowheads="1"/>
            </p:cNvSpPr>
            <p:nvPr/>
          </p:nvSpPr>
          <p:spPr bwMode="auto">
            <a:xfrm>
              <a:off x="1531" y="2967"/>
              <a:ext cx="38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0。2</a:t>
              </a:r>
              <a:endParaRPr lang="zh-CN" altLang="en-US" sz="2000"/>
            </a:p>
          </p:txBody>
        </p:sp>
        <p:sp>
          <p:nvSpPr>
            <p:cNvPr id="102471" name="Rectangle 71"/>
            <p:cNvSpPr>
              <a:spLocks noChangeArrowheads="1"/>
            </p:cNvSpPr>
            <p:nvPr/>
          </p:nvSpPr>
          <p:spPr bwMode="auto">
            <a:xfrm>
              <a:off x="3432" y="1611"/>
              <a:ext cx="6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cs typeface="Times New Roman" panose="02020603050405020304" pitchFamily="18" charset="0"/>
                </a:rPr>
                <a:t/>
              </a:r>
              <a:r>
                <a:rPr lang="en-US" altLang="zh-CN" sz="2000" baseline="-25000">
                  <a:cs typeface="Times New Roman" panose="02020603050405020304" pitchFamily="18" charset="0"/>
                </a:rPr>
                <a:t>6</a:t>
              </a:r>
              <a:r>
                <a:rPr lang="en-US" altLang="zh-CN" sz="2000">
                  <a:cs typeface="Times New Roman" panose="02020603050405020304" pitchFamily="18" charset="0"/>
                </a:rPr>
                <a:t>= 0。1</a:t>
              </a:r>
              <a:endParaRPr lang="zh-CN" altLang="en-US" sz="2000">
                <a:cs typeface="Times New Roman" panose="02020603050405020304" pitchFamily="18" charset="0"/>
              </a:endParaRPr>
            </a:p>
          </p:txBody>
        </p:sp>
        <p:sp>
          <p:nvSpPr>
            <p:cNvPr id="102472" name="Rectangle 72"/>
            <p:cNvSpPr>
              <a:spLocks noChangeArrowheads="1"/>
            </p:cNvSpPr>
            <p:nvPr/>
          </p:nvSpPr>
          <p:spPr bwMode="auto">
            <a:xfrm>
              <a:off x="3959" y="2209"/>
              <a:ext cx="5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T6=1</a:t>
              </a:r>
              <a:endParaRPr lang="zh-CN" altLang="en-US" sz="2000"/>
            </a:p>
          </p:txBody>
        </p:sp>
        <p:sp>
          <p:nvSpPr>
            <p:cNvPr id="102473" name="Rectangle 73"/>
            <p:cNvSpPr>
              <a:spLocks noChangeArrowheads="1"/>
            </p:cNvSpPr>
            <p:nvPr/>
          </p:nvSpPr>
          <p:spPr bwMode="auto">
            <a:xfrm>
              <a:off x="1452" y="988"/>
              <a:ext cx="38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0。2</a:t>
              </a:r>
              <a:endParaRPr lang="zh-CN" altLang="en-US" sz="2000"/>
            </a:p>
          </p:txBody>
        </p:sp>
        <p:sp>
          <p:nvSpPr>
            <p:cNvPr id="102474" name="Line 74"/>
            <p:cNvSpPr>
              <a:spLocks noChangeShapeType="1"/>
            </p:cNvSpPr>
            <p:nvPr/>
          </p:nvSpPr>
          <p:spPr bwMode="auto">
            <a:xfrm flipH="1">
              <a:off x="1658" y="1195"/>
              <a:ext cx="45" cy="219"/>
            </a:xfrm>
            <a:prstGeom prst="line">
              <a:avLst/>
            </a:prstGeom>
            <a:noFill/>
            <a:ln w="38100" cmpd="dbl">
              <a:solidFill>
                <a:srgbClr val="00008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102475" name="Rectangle 75"/>
            <p:cNvSpPr>
              <a:spLocks noChangeArrowheads="1"/>
            </p:cNvSpPr>
            <p:nvPr/>
          </p:nvSpPr>
          <p:spPr bwMode="auto">
            <a:xfrm>
              <a:off x="2202" y="2052"/>
              <a:ext cx="4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-0。3</a:t>
              </a:r>
              <a:endParaRPr lang="zh-CN" altLang="en-US" sz="2000"/>
            </a:p>
          </p:txBody>
        </p:sp>
        <p:sp>
          <p:nvSpPr>
            <p:cNvPr id="102476" name="Line 76"/>
            <p:cNvSpPr>
              <a:spLocks noChangeShapeType="1"/>
            </p:cNvSpPr>
            <p:nvPr/>
          </p:nvSpPr>
          <p:spPr bwMode="auto">
            <a:xfrm flipH="1">
              <a:off x="2042" y="2147"/>
              <a:ext cx="228" cy="148"/>
            </a:xfrm>
            <a:prstGeom prst="line">
              <a:avLst/>
            </a:prstGeom>
            <a:noFill/>
            <a:ln w="38100" cmpd="dbl">
              <a:solidFill>
                <a:srgbClr val="00008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102477" name="Line 77"/>
            <p:cNvSpPr>
              <a:spLocks noChangeShapeType="1"/>
            </p:cNvSpPr>
            <p:nvPr/>
          </p:nvSpPr>
          <p:spPr bwMode="auto">
            <a:xfrm flipH="1" flipV="1">
              <a:off x="1594" y="2790"/>
              <a:ext cx="100" cy="210"/>
            </a:xfrm>
            <a:prstGeom prst="line">
              <a:avLst/>
            </a:prstGeom>
            <a:noFill/>
            <a:ln w="38100" cmpd="dbl">
              <a:solidFill>
                <a:srgbClr val="00008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102478" name="Rectangle 78"/>
            <p:cNvSpPr>
              <a:spLocks noChangeArrowheads="1"/>
            </p:cNvSpPr>
            <p:nvPr/>
          </p:nvSpPr>
          <p:spPr bwMode="auto">
            <a:xfrm>
              <a:off x="2902" y="256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-0。2</a:t>
              </a:r>
              <a:endParaRPr lang="zh-CN" altLang="en-US" sz="2000"/>
            </a:p>
          </p:txBody>
        </p:sp>
        <p:sp>
          <p:nvSpPr>
            <p:cNvPr id="102479" name="Line 79"/>
            <p:cNvSpPr>
              <a:spLocks noChangeShapeType="1"/>
            </p:cNvSpPr>
            <p:nvPr/>
          </p:nvSpPr>
          <p:spPr bwMode="auto">
            <a:xfrm flipH="1" flipV="1">
              <a:off x="3045" y="2339"/>
              <a:ext cx="193" cy="279"/>
            </a:xfrm>
            <a:prstGeom prst="line">
              <a:avLst/>
            </a:prstGeom>
            <a:noFill/>
            <a:ln w="38100" cmpd="dbl">
              <a:solidFill>
                <a:srgbClr val="00008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102480" name="Rectangle 80"/>
            <p:cNvSpPr>
              <a:spLocks noChangeArrowheads="1"/>
            </p:cNvSpPr>
            <p:nvPr/>
          </p:nvSpPr>
          <p:spPr bwMode="auto">
            <a:xfrm>
              <a:off x="2981" y="129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-0。3</a:t>
              </a:r>
              <a:endParaRPr lang="zh-CN" altLang="en-US" sz="2000"/>
            </a:p>
          </p:txBody>
        </p:sp>
        <p:sp>
          <p:nvSpPr>
            <p:cNvPr id="102481" name="Line 81"/>
            <p:cNvSpPr>
              <a:spLocks noChangeShapeType="1"/>
            </p:cNvSpPr>
            <p:nvPr/>
          </p:nvSpPr>
          <p:spPr bwMode="auto">
            <a:xfrm flipH="1">
              <a:off x="2975" y="1596"/>
              <a:ext cx="255" cy="253"/>
            </a:xfrm>
            <a:prstGeom prst="line">
              <a:avLst/>
            </a:prstGeom>
            <a:noFill/>
            <a:ln w="38100" cmpd="dbl">
              <a:solidFill>
                <a:srgbClr val="00008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102482" name="Rectangle 82"/>
            <p:cNvSpPr>
              <a:spLocks noChangeArrowheads="1"/>
            </p:cNvSpPr>
            <p:nvPr/>
          </p:nvSpPr>
          <p:spPr bwMode="auto">
            <a:xfrm>
              <a:off x="1905" y="1201"/>
              <a:ext cx="7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cs typeface="Times New Roman" panose="02020603050405020304" pitchFamily="18" charset="0"/>
                </a:rPr>
                <a:t/>
              </a:r>
              <a:r>
                <a:rPr lang="en-US" altLang="zh-CN" sz="2000" baseline="-25000">
                  <a:cs typeface="Times New Roman" panose="02020603050405020304" pitchFamily="18" charset="0"/>
                </a:rPr>
                <a:t>4个</a:t>
              </a:r>
              <a:r>
                <a:rPr lang="en-US" altLang="zh-CN" sz="2000">
                  <a:cs typeface="Times New Roman" panose="02020603050405020304" pitchFamily="18" charset="0"/>
                </a:rPr>
                <a:t>=-0。4</a:t>
              </a:r>
              <a:endParaRPr lang="zh-CN" altLang="en-US" sz="2000">
                <a:cs typeface="Times New Roman" panose="02020603050405020304" pitchFamily="18" charset="0"/>
              </a:endParaRPr>
            </a:p>
          </p:txBody>
        </p:sp>
        <p:sp>
          <p:nvSpPr>
            <p:cNvPr id="102483" name="Rectangle 83"/>
            <p:cNvSpPr>
              <a:spLocks noChangeArrowheads="1"/>
            </p:cNvSpPr>
            <p:nvPr/>
          </p:nvSpPr>
          <p:spPr bwMode="auto">
            <a:xfrm>
              <a:off x="1956" y="2815"/>
              <a:ext cx="6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cs typeface="Times New Roman" panose="02020603050405020304" pitchFamily="18" charset="0"/>
                </a:rPr>
                <a:t/>
              </a:r>
              <a:r>
                <a:rPr lang="en-US" altLang="zh-CN" sz="2000" baseline="-25000">
                  <a:cs typeface="Times New Roman" panose="02020603050405020304" pitchFamily="18" charset="0"/>
                </a:rPr>
                <a:t>5</a:t>
              </a:r>
              <a:r>
                <a:rPr lang="en-US" altLang="zh-CN" sz="2000">
                  <a:cs typeface="Times New Roman" panose="02020603050405020304" pitchFamily="18" charset="0"/>
                </a:rPr>
                <a:t>= 0。2</a:t>
              </a:r>
              <a:endParaRPr lang="zh-CN" altLang="en-US" sz="2000">
                <a:cs typeface="Times New Roman" panose="02020603050405020304" pitchFamily="18" charset="0"/>
              </a:endParaRPr>
            </a:p>
          </p:txBody>
        </p:sp>
        <p:sp>
          <p:nvSpPr>
            <p:cNvPr id="102484" name="Rectangle 84"/>
            <p:cNvSpPr>
              <a:spLocks noChangeArrowheads="1"/>
            </p:cNvSpPr>
            <p:nvPr/>
          </p:nvSpPr>
          <p:spPr bwMode="auto">
            <a:xfrm>
              <a:off x="2194" y="1895"/>
              <a:ext cx="4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-0。5</a:t>
              </a:r>
              <a:endParaRPr lang="zh-CN" altLang="en-US" sz="2000"/>
            </a:p>
          </p:txBody>
        </p:sp>
        <p:sp>
          <p:nvSpPr>
            <p:cNvPr id="102485" name="Line 85"/>
            <p:cNvSpPr>
              <a:spLocks noChangeShapeType="1"/>
            </p:cNvSpPr>
            <p:nvPr/>
          </p:nvSpPr>
          <p:spPr bwMode="auto">
            <a:xfrm flipH="1" flipV="1">
              <a:off x="1982" y="1850"/>
              <a:ext cx="237" cy="175"/>
            </a:xfrm>
            <a:prstGeom prst="line">
              <a:avLst/>
            </a:prstGeom>
            <a:noFill/>
            <a:ln w="38100" cmpd="dbl">
              <a:solidFill>
                <a:srgbClr val="00008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102486" name="Rectangle 86"/>
            <p:cNvSpPr>
              <a:spLocks noChangeArrowheads="1"/>
            </p:cNvSpPr>
            <p:nvPr/>
          </p:nvSpPr>
          <p:spPr bwMode="auto">
            <a:xfrm>
              <a:off x="1015" y="1538"/>
              <a:ext cx="38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0。4</a:t>
              </a:r>
              <a:endParaRPr lang="zh-CN" altLang="en-US" sz="2000"/>
            </a:p>
          </p:txBody>
        </p:sp>
        <p:sp>
          <p:nvSpPr>
            <p:cNvPr id="102487" name="Line 87"/>
            <p:cNvSpPr>
              <a:spLocks noChangeShapeType="1"/>
            </p:cNvSpPr>
            <p:nvPr/>
          </p:nvSpPr>
          <p:spPr bwMode="auto">
            <a:xfrm flipH="1">
              <a:off x="1221" y="1738"/>
              <a:ext cx="43" cy="226"/>
            </a:xfrm>
            <a:prstGeom prst="line">
              <a:avLst/>
            </a:prstGeom>
            <a:noFill/>
            <a:ln w="38100" cmpd="dbl">
              <a:solidFill>
                <a:srgbClr val="00008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102488" name="Rectangle 88"/>
            <p:cNvSpPr>
              <a:spLocks noChangeArrowheads="1"/>
            </p:cNvSpPr>
            <p:nvPr/>
          </p:nvSpPr>
          <p:spPr bwMode="auto">
            <a:xfrm>
              <a:off x="1077" y="2339"/>
              <a:ext cx="38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0。1</a:t>
              </a:r>
              <a:endParaRPr lang="zh-CN" altLang="en-US" sz="2000"/>
            </a:p>
          </p:txBody>
        </p:sp>
        <p:sp>
          <p:nvSpPr>
            <p:cNvPr id="102489" name="Line 89"/>
            <p:cNvSpPr>
              <a:spLocks noChangeShapeType="1"/>
            </p:cNvSpPr>
            <p:nvPr/>
          </p:nvSpPr>
          <p:spPr bwMode="auto">
            <a:xfrm flipH="1" flipV="1">
              <a:off x="1194" y="2171"/>
              <a:ext cx="81" cy="227"/>
            </a:xfrm>
            <a:prstGeom prst="line">
              <a:avLst/>
            </a:prstGeom>
            <a:noFill/>
            <a:ln w="38100" cmpd="dbl">
              <a:solidFill>
                <a:srgbClr val="00008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14="http://schemas.microsoft.com/office/drawing/2010/main" xmlns:mc="http://schemas.openxmlformats.org/markup-compatibility/2006" xmlns:v="urn:schemas-microsoft-com:vml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39738" y="228600"/>
            <a:ext cx="8094662" cy="990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CN" sz="2800" smtClean="0">
                <a:ea typeface="宋体" panose="02010600030101010101" pitchFamily="2" charset="-122"/>
              </a:rPr>
              <a:t>分类过程 (1): 模型构建</a:t>
            </a: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2036763" y="1774825"/>
            <a:ext cx="1698625" cy="1506538"/>
            <a:chOff x="1283" y="1118"/>
            <a:chExt cx="1070" cy="949"/>
          </a:xfrm>
        </p:grpSpPr>
        <p:pic>
          <p:nvPicPr>
            <p:cNvPr id="12304" name="Picture 4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3" y="1118"/>
              <a:ext cx="107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1347" y="1427"/>
              <a:ext cx="934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培训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数据</a:t>
              </a:r>
            </a:p>
          </p:txBody>
        </p:sp>
      </p:grpSp>
      <p:graphicFrame>
        <p:nvGraphicFramePr>
          <p:cNvPr id="12292" name="Object 6"/>
          <p:cNvGraphicFramePr>
            <a:graphicFrameLocks/>
          </p:cNvGraphicFramePr>
          <p:nvPr/>
        </p:nvGraphicFramePr>
        <p:xfrm>
          <a:off x="288925" y="3825875"/>
          <a:ext cx="5437188" cy="249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Worksheet" r:id="rId6" imgW="5437188" imgH="2495550" progId="Excel.Sheet.8">
                  <p:embed/>
                </p:oleObj>
              </mc:Choice>
              <mc:Fallback>
                <p:oleObj name="Worksheet" r:id="rId6" imgW="5437188" imgH="2495550" progId="Excel.Sheet.8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" y="3825875"/>
                        <a:ext cx="5437188" cy="249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Line 7"/>
          <p:cNvSpPr>
            <a:spLocks noChangeShapeType="1"/>
          </p:cNvSpPr>
          <p:nvPr/>
        </p:nvSpPr>
        <p:spPr bwMode="auto">
          <a:xfrm flipH="1">
            <a:off x="306388" y="3111500"/>
            <a:ext cx="1644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4" name="Line 8"/>
          <p:cNvSpPr>
            <a:spLocks noChangeShapeType="1"/>
          </p:cNvSpPr>
          <p:nvPr/>
        </p:nvSpPr>
        <p:spPr bwMode="auto">
          <a:xfrm>
            <a:off x="3736975" y="3111500"/>
            <a:ext cx="2025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5" name="Rectangle 9"/>
          <p:cNvSpPr>
            <a:spLocks noChangeArrowheads="1"/>
          </p:cNvSpPr>
          <p:nvPr/>
        </p:nvSpPr>
        <p:spPr bwMode="auto">
          <a:xfrm>
            <a:off x="6481763" y="1622425"/>
            <a:ext cx="1870075" cy="8350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分类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算法</a:t>
            </a:r>
          </a:p>
        </p:txBody>
      </p:sp>
      <p:sp>
        <p:nvSpPr>
          <p:cNvPr id="12296" name="AutoShape 10"/>
          <p:cNvSpPr>
            <a:spLocks noChangeArrowheads="1"/>
          </p:cNvSpPr>
          <p:nvPr/>
        </p:nvSpPr>
        <p:spPr bwMode="auto">
          <a:xfrm rot="-1140000">
            <a:off x="4235450" y="2074863"/>
            <a:ext cx="1657350" cy="484187"/>
          </a:xfrm>
          <a:prstGeom prst="rightArrow">
            <a:avLst>
              <a:gd name="adj1" fmla="val 50000"/>
              <a:gd name="adj2" fmla="val 85606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5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66"/>
              </a:solidFill>
            </a:endParaRPr>
          </a:p>
        </p:txBody>
      </p:sp>
      <p:sp>
        <p:nvSpPr>
          <p:cNvPr id="12297" name="Rectangle 11"/>
          <p:cNvSpPr>
            <a:spLocks noChangeArrowheads="1"/>
          </p:cNvSpPr>
          <p:nvPr/>
        </p:nvSpPr>
        <p:spPr bwMode="auto">
          <a:xfrm>
            <a:off x="5948363" y="5311775"/>
            <a:ext cx="3008312" cy="120015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if 等级 = "教授"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或年 &gt; 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然后终身 = "是"</a:t>
            </a:r>
          </a:p>
        </p:txBody>
      </p:sp>
      <p:grpSp>
        <p:nvGrpSpPr>
          <p:cNvPr id="12298" name="Group 12"/>
          <p:cNvGrpSpPr>
            <a:grpSpLocks/>
          </p:cNvGrpSpPr>
          <p:nvPr/>
        </p:nvGrpSpPr>
        <p:grpSpPr bwMode="auto">
          <a:xfrm>
            <a:off x="6478588" y="3216275"/>
            <a:ext cx="1889125" cy="1506538"/>
            <a:chOff x="4081" y="2026"/>
            <a:chExt cx="1190" cy="949"/>
          </a:xfrm>
        </p:grpSpPr>
        <p:pic>
          <p:nvPicPr>
            <p:cNvPr id="12302" name="Picture 13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1" y="2026"/>
              <a:ext cx="119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03" name="Rectangle 14"/>
            <p:cNvSpPr>
              <a:spLocks noChangeArrowheads="1"/>
            </p:cNvSpPr>
            <p:nvPr/>
          </p:nvSpPr>
          <p:spPr bwMode="auto">
            <a:xfrm>
              <a:off x="4245" y="2306"/>
              <a:ext cx="851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分类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(型号)</a:t>
              </a:r>
            </a:p>
          </p:txBody>
        </p:sp>
      </p:grpSp>
      <p:sp>
        <p:nvSpPr>
          <p:cNvPr id="12299" name="Line 15"/>
          <p:cNvSpPr>
            <a:spLocks noChangeShapeType="1"/>
          </p:cNvSpPr>
          <p:nvPr/>
        </p:nvSpPr>
        <p:spPr bwMode="auto">
          <a:xfrm flipH="1">
            <a:off x="5946775" y="4621213"/>
            <a:ext cx="531813" cy="714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0" name="Line 16"/>
          <p:cNvSpPr>
            <a:spLocks noChangeShapeType="1"/>
          </p:cNvSpPr>
          <p:nvPr/>
        </p:nvSpPr>
        <p:spPr bwMode="auto">
          <a:xfrm>
            <a:off x="8369300" y="4543425"/>
            <a:ext cx="577850" cy="790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1" name="AutoShape 17"/>
          <p:cNvSpPr>
            <a:spLocks noChangeArrowheads="1"/>
          </p:cNvSpPr>
          <p:nvPr/>
        </p:nvSpPr>
        <p:spPr bwMode="auto">
          <a:xfrm>
            <a:off x="7143750" y="2576513"/>
            <a:ext cx="546100" cy="592137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5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>
    <p:checker/>
  </p:transition>
</p:sld>
</file>

<file path=ppt/slides/slide50.xml><?xml version="1.0" encoding="utf-8"?>
<p:sld xmlns:a14="http://schemas.microsoft.com/office/drawing/2010/main" xmlns:mc="http://schemas.openxmlformats.org/markup-compatibility/2006" xmlns:v="urn:schemas-microsoft-com:vml"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bp 示例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4451" name="Oval 3"/>
          <p:cNvSpPr>
            <a:spLocks noChangeArrowheads="1"/>
          </p:cNvSpPr>
          <p:nvPr/>
        </p:nvSpPr>
        <p:spPr bwMode="auto">
          <a:xfrm>
            <a:off x="2224088" y="1590675"/>
            <a:ext cx="733425" cy="693738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4452" name="Oval 4"/>
          <p:cNvSpPr>
            <a:spLocks noChangeArrowheads="1"/>
          </p:cNvSpPr>
          <p:nvPr/>
        </p:nvSpPr>
        <p:spPr bwMode="auto">
          <a:xfrm>
            <a:off x="2224088" y="2935288"/>
            <a:ext cx="733425" cy="693737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4453" name="Oval 5"/>
          <p:cNvSpPr>
            <a:spLocks noChangeArrowheads="1"/>
          </p:cNvSpPr>
          <p:nvPr/>
        </p:nvSpPr>
        <p:spPr bwMode="auto">
          <a:xfrm>
            <a:off x="2238375" y="4360863"/>
            <a:ext cx="733425" cy="693737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bg1"/>
                </a:solidFill>
              </a:rPr>
              <a:t>3个</a:t>
            </a:r>
          </a:p>
        </p:txBody>
      </p:sp>
      <p:sp>
        <p:nvSpPr>
          <p:cNvPr id="104454" name="Oval 6"/>
          <p:cNvSpPr>
            <a:spLocks noChangeArrowheads="1"/>
          </p:cNvSpPr>
          <p:nvPr/>
        </p:nvSpPr>
        <p:spPr bwMode="auto">
          <a:xfrm>
            <a:off x="4344988" y="2270125"/>
            <a:ext cx="733425" cy="693738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bg1"/>
                </a:solidFill>
              </a:rPr>
              <a:t>4个</a:t>
            </a:r>
          </a:p>
        </p:txBody>
      </p:sp>
      <p:sp>
        <p:nvSpPr>
          <p:cNvPr id="104455" name="Oval 7"/>
          <p:cNvSpPr>
            <a:spLocks noChangeArrowheads="1"/>
          </p:cNvSpPr>
          <p:nvPr/>
        </p:nvSpPr>
        <p:spPr bwMode="auto">
          <a:xfrm>
            <a:off x="4359275" y="3695700"/>
            <a:ext cx="733425" cy="693738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4456" name="Oval 8"/>
          <p:cNvSpPr>
            <a:spLocks noChangeArrowheads="1"/>
          </p:cNvSpPr>
          <p:nvPr/>
        </p:nvSpPr>
        <p:spPr bwMode="auto">
          <a:xfrm>
            <a:off x="6615113" y="2947988"/>
            <a:ext cx="733425" cy="693737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04457" name="Line 9"/>
          <p:cNvSpPr>
            <a:spLocks noChangeShapeType="1"/>
          </p:cNvSpPr>
          <p:nvPr/>
        </p:nvSpPr>
        <p:spPr bwMode="auto">
          <a:xfrm>
            <a:off x="2971800" y="1954213"/>
            <a:ext cx="1398588" cy="554037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104458" name="Line 10"/>
          <p:cNvSpPr>
            <a:spLocks noChangeShapeType="1"/>
          </p:cNvSpPr>
          <p:nvPr/>
        </p:nvSpPr>
        <p:spPr bwMode="auto">
          <a:xfrm>
            <a:off x="2986088" y="3354388"/>
            <a:ext cx="1385887" cy="581025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104459" name="Line 11"/>
          <p:cNvSpPr>
            <a:spLocks noChangeShapeType="1"/>
          </p:cNvSpPr>
          <p:nvPr/>
        </p:nvSpPr>
        <p:spPr bwMode="auto">
          <a:xfrm flipV="1">
            <a:off x="2971800" y="4156075"/>
            <a:ext cx="1385888" cy="471488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104460" name="Line 12"/>
          <p:cNvSpPr>
            <a:spLocks noChangeShapeType="1"/>
          </p:cNvSpPr>
          <p:nvPr/>
        </p:nvSpPr>
        <p:spPr bwMode="auto">
          <a:xfrm flipV="1">
            <a:off x="2998788" y="2757488"/>
            <a:ext cx="1400175" cy="18288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104461" name="Line 13"/>
          <p:cNvSpPr>
            <a:spLocks noChangeShapeType="1"/>
          </p:cNvSpPr>
          <p:nvPr/>
        </p:nvSpPr>
        <p:spPr bwMode="auto">
          <a:xfrm>
            <a:off x="2971800" y="1995488"/>
            <a:ext cx="1482725" cy="1800225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104462" name="Line 14"/>
          <p:cNvSpPr>
            <a:spLocks noChangeShapeType="1"/>
          </p:cNvSpPr>
          <p:nvPr/>
        </p:nvSpPr>
        <p:spPr bwMode="auto">
          <a:xfrm flipV="1">
            <a:off x="2986088" y="2660650"/>
            <a:ext cx="1384300" cy="498475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104463" name="Line 15"/>
          <p:cNvSpPr>
            <a:spLocks noChangeShapeType="1"/>
          </p:cNvSpPr>
          <p:nvPr/>
        </p:nvSpPr>
        <p:spPr bwMode="auto">
          <a:xfrm>
            <a:off x="5076825" y="2701925"/>
            <a:ext cx="1566863" cy="511175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104464" name="Line 16"/>
          <p:cNvSpPr>
            <a:spLocks noChangeShapeType="1"/>
          </p:cNvSpPr>
          <p:nvPr/>
        </p:nvSpPr>
        <p:spPr bwMode="auto">
          <a:xfrm flipV="1">
            <a:off x="5105400" y="3449638"/>
            <a:ext cx="1538288" cy="52705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104465" name="Line 17"/>
          <p:cNvSpPr>
            <a:spLocks noChangeShapeType="1"/>
          </p:cNvSpPr>
          <p:nvPr/>
        </p:nvSpPr>
        <p:spPr bwMode="auto">
          <a:xfrm>
            <a:off x="1336675" y="1939925"/>
            <a:ext cx="846138" cy="0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104466" name="Line 18"/>
          <p:cNvSpPr>
            <a:spLocks noChangeShapeType="1"/>
          </p:cNvSpPr>
          <p:nvPr/>
        </p:nvSpPr>
        <p:spPr bwMode="auto">
          <a:xfrm>
            <a:off x="1336675" y="3324225"/>
            <a:ext cx="817563" cy="0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104467" name="Line 19"/>
          <p:cNvSpPr>
            <a:spLocks noChangeShapeType="1"/>
          </p:cNvSpPr>
          <p:nvPr/>
        </p:nvSpPr>
        <p:spPr bwMode="auto">
          <a:xfrm flipV="1">
            <a:off x="1335088" y="4792663"/>
            <a:ext cx="833437" cy="0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104468" name="Line 20"/>
          <p:cNvSpPr>
            <a:spLocks noChangeShapeType="1"/>
          </p:cNvSpPr>
          <p:nvPr/>
        </p:nvSpPr>
        <p:spPr bwMode="auto">
          <a:xfrm flipV="1">
            <a:off x="7377113" y="3268663"/>
            <a:ext cx="1454150" cy="0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104469" name="Rectangle 21"/>
          <p:cNvSpPr>
            <a:spLocks noChangeArrowheads="1"/>
          </p:cNvSpPr>
          <p:nvPr/>
        </p:nvSpPr>
        <p:spPr bwMode="auto">
          <a:xfrm>
            <a:off x="207963" y="5959475"/>
            <a:ext cx="14382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000"/>
              <a:t>学习率</a:t>
            </a:r>
            <a:r>
              <a:rPr lang="en-US" altLang="zh-CN" sz="2000">
                <a:latin typeface="Times New Roman" panose="02020603050405020304" pitchFamily="18" charset="0"/>
              </a:rPr>
              <a:t>l = 0。9</a:t>
            </a:r>
          </a:p>
        </p:txBody>
      </p:sp>
      <p:sp>
        <p:nvSpPr>
          <p:cNvPr id="104470" name="Rectangle 22"/>
          <p:cNvSpPr>
            <a:spLocks noChangeArrowheads="1"/>
          </p:cNvSpPr>
          <p:nvPr/>
        </p:nvSpPr>
        <p:spPr bwMode="auto">
          <a:xfrm>
            <a:off x="1338263" y="1414463"/>
            <a:ext cx="889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X1=1</a:t>
            </a:r>
            <a:endParaRPr lang="zh-CN" altLang="en-US" sz="2000"/>
          </a:p>
        </p:txBody>
      </p:sp>
      <p:sp>
        <p:nvSpPr>
          <p:cNvPr id="104471" name="Rectangle 23"/>
          <p:cNvSpPr>
            <a:spLocks noChangeArrowheads="1"/>
          </p:cNvSpPr>
          <p:nvPr/>
        </p:nvSpPr>
        <p:spPr bwMode="auto">
          <a:xfrm>
            <a:off x="1338263" y="2676525"/>
            <a:ext cx="889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x2cs0</a:t>
            </a:r>
            <a:endParaRPr lang="zh-CN" altLang="en-US" sz="2000"/>
          </a:p>
        </p:txBody>
      </p:sp>
      <p:sp>
        <p:nvSpPr>
          <p:cNvPr id="104472" name="Rectangle 24"/>
          <p:cNvSpPr>
            <a:spLocks noChangeArrowheads="1"/>
          </p:cNvSpPr>
          <p:nvPr/>
        </p:nvSpPr>
        <p:spPr bwMode="auto">
          <a:xfrm>
            <a:off x="1338263" y="4184650"/>
            <a:ext cx="889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x3岭1</a:t>
            </a:r>
            <a:endParaRPr lang="zh-CN" altLang="en-US" sz="2000"/>
          </a:p>
        </p:txBody>
      </p:sp>
      <p:sp>
        <p:nvSpPr>
          <p:cNvPr id="104473" name="Rectangle 25"/>
          <p:cNvSpPr>
            <a:spLocks noChangeArrowheads="1"/>
          </p:cNvSpPr>
          <p:nvPr/>
        </p:nvSpPr>
        <p:spPr bwMode="auto">
          <a:xfrm>
            <a:off x="3421063" y="4418013"/>
            <a:ext cx="608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0。2</a:t>
            </a:r>
            <a:endParaRPr lang="zh-CN" altLang="en-US" sz="2000"/>
          </a:p>
        </p:txBody>
      </p:sp>
      <p:sp>
        <p:nvSpPr>
          <p:cNvPr id="104474" name="Rectangle 26"/>
          <p:cNvSpPr>
            <a:spLocks noChangeArrowheads="1"/>
          </p:cNvSpPr>
          <p:nvPr/>
        </p:nvSpPr>
        <p:spPr bwMode="auto">
          <a:xfrm>
            <a:off x="6591300" y="2557463"/>
            <a:ext cx="1092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cs typeface="Times New Roman" panose="02020603050405020304" pitchFamily="18" charset="0"/>
              </a:rPr>
              <a:t/>
            </a:r>
            <a:r>
              <a:rPr lang="en-US" altLang="zh-CN" sz="2000" baseline="-25000">
                <a:cs typeface="Times New Roman" panose="02020603050405020304" pitchFamily="18" charset="0"/>
              </a:rPr>
              <a:t>6</a:t>
            </a:r>
            <a:r>
              <a:rPr lang="en-US" altLang="zh-CN" sz="2000">
                <a:cs typeface="Times New Roman" panose="02020603050405020304" pitchFamily="18" charset="0"/>
              </a:rPr>
              <a:t>= 0。1</a:t>
            </a:r>
            <a:endParaRPr lang="zh-CN" altLang="en-US" sz="2000">
              <a:cs typeface="Times New Roman" panose="02020603050405020304" pitchFamily="18" charset="0"/>
            </a:endParaRPr>
          </a:p>
        </p:txBody>
      </p:sp>
      <p:sp>
        <p:nvSpPr>
          <p:cNvPr id="104475" name="Rectangle 27"/>
          <p:cNvSpPr>
            <a:spLocks noChangeArrowheads="1"/>
          </p:cNvSpPr>
          <p:nvPr/>
        </p:nvSpPr>
        <p:spPr bwMode="auto">
          <a:xfrm>
            <a:off x="7870825" y="2676525"/>
            <a:ext cx="876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T6=1</a:t>
            </a:r>
            <a:endParaRPr lang="zh-CN" altLang="en-US" sz="2000"/>
          </a:p>
        </p:txBody>
      </p:sp>
      <p:sp>
        <p:nvSpPr>
          <p:cNvPr id="104476" name="Rectangle 28"/>
          <p:cNvSpPr>
            <a:spLocks noChangeArrowheads="1"/>
          </p:cNvSpPr>
          <p:nvPr/>
        </p:nvSpPr>
        <p:spPr bwMode="auto">
          <a:xfrm>
            <a:off x="3419475" y="1776413"/>
            <a:ext cx="608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0。2</a:t>
            </a:r>
            <a:endParaRPr lang="zh-CN" altLang="en-US" sz="2000"/>
          </a:p>
        </p:txBody>
      </p:sp>
      <p:sp>
        <p:nvSpPr>
          <p:cNvPr id="104477" name="Rectangle 29"/>
          <p:cNvSpPr>
            <a:spLocks noChangeArrowheads="1"/>
          </p:cNvSpPr>
          <p:nvPr/>
        </p:nvSpPr>
        <p:spPr bwMode="auto">
          <a:xfrm>
            <a:off x="2600325" y="2189163"/>
            <a:ext cx="777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-0。3</a:t>
            </a:r>
            <a:endParaRPr lang="zh-CN" altLang="en-US" sz="2000"/>
          </a:p>
        </p:txBody>
      </p:sp>
      <p:sp>
        <p:nvSpPr>
          <p:cNvPr id="104478" name="Rectangle 30"/>
          <p:cNvSpPr>
            <a:spLocks noChangeArrowheads="1"/>
          </p:cNvSpPr>
          <p:nvPr/>
        </p:nvSpPr>
        <p:spPr bwMode="auto">
          <a:xfrm>
            <a:off x="5749925" y="3662363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-0。2</a:t>
            </a:r>
            <a:endParaRPr lang="zh-CN" altLang="en-US" sz="2000"/>
          </a:p>
        </p:txBody>
      </p:sp>
      <p:sp>
        <p:nvSpPr>
          <p:cNvPr id="104479" name="Rectangle 31"/>
          <p:cNvSpPr>
            <a:spLocks noChangeArrowheads="1"/>
          </p:cNvSpPr>
          <p:nvPr/>
        </p:nvSpPr>
        <p:spPr bwMode="auto">
          <a:xfrm>
            <a:off x="5724525" y="2608263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-0。3</a:t>
            </a:r>
            <a:endParaRPr lang="zh-CN" altLang="en-US" sz="2000"/>
          </a:p>
        </p:txBody>
      </p:sp>
      <p:sp>
        <p:nvSpPr>
          <p:cNvPr id="104480" name="Rectangle 32"/>
          <p:cNvSpPr>
            <a:spLocks noChangeArrowheads="1"/>
          </p:cNvSpPr>
          <p:nvPr/>
        </p:nvSpPr>
        <p:spPr bwMode="auto">
          <a:xfrm>
            <a:off x="4346575" y="1906588"/>
            <a:ext cx="11763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cs typeface="Times New Roman" panose="02020603050405020304" pitchFamily="18" charset="0"/>
              </a:rPr>
              <a:t/>
            </a:r>
            <a:r>
              <a:rPr lang="en-US" altLang="zh-CN" sz="2000" baseline="-25000">
                <a:cs typeface="Times New Roman" panose="02020603050405020304" pitchFamily="18" charset="0"/>
              </a:rPr>
              <a:t>4个</a:t>
            </a:r>
            <a:r>
              <a:rPr lang="en-US" altLang="zh-CN" sz="2000">
                <a:cs typeface="Times New Roman" panose="02020603050405020304" pitchFamily="18" charset="0"/>
              </a:rPr>
              <a:t>=-0。4</a:t>
            </a:r>
            <a:endParaRPr lang="zh-CN" altLang="en-US" sz="2000">
              <a:cs typeface="Times New Roman" panose="02020603050405020304" pitchFamily="18" charset="0"/>
            </a:endParaRPr>
          </a:p>
        </p:txBody>
      </p:sp>
      <p:sp>
        <p:nvSpPr>
          <p:cNvPr id="104481" name="Rectangle 33"/>
          <p:cNvSpPr>
            <a:spLocks noChangeArrowheads="1"/>
          </p:cNvSpPr>
          <p:nvPr/>
        </p:nvSpPr>
        <p:spPr bwMode="auto">
          <a:xfrm>
            <a:off x="4332288" y="4522788"/>
            <a:ext cx="10080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cs typeface="Times New Roman" panose="02020603050405020304" pitchFamily="18" charset="0"/>
              </a:rPr>
              <a:t/>
            </a:r>
            <a:r>
              <a:rPr lang="en-US" altLang="zh-CN" sz="2000" baseline="-25000">
                <a:cs typeface="Times New Roman" panose="02020603050405020304" pitchFamily="18" charset="0"/>
              </a:rPr>
              <a:t>5</a:t>
            </a:r>
            <a:r>
              <a:rPr lang="en-US" altLang="zh-CN" sz="2000">
                <a:cs typeface="Times New Roman" panose="02020603050405020304" pitchFamily="18" charset="0"/>
              </a:rPr>
              <a:t>= 0。2</a:t>
            </a:r>
            <a:endParaRPr lang="zh-CN" altLang="en-US" sz="2000">
              <a:cs typeface="Times New Roman" panose="02020603050405020304" pitchFamily="18" charset="0"/>
            </a:endParaRPr>
          </a:p>
        </p:txBody>
      </p:sp>
      <p:sp>
        <p:nvSpPr>
          <p:cNvPr id="104482" name="Rectangle 34"/>
          <p:cNvSpPr>
            <a:spLocks noChangeArrowheads="1"/>
          </p:cNvSpPr>
          <p:nvPr/>
        </p:nvSpPr>
        <p:spPr bwMode="auto">
          <a:xfrm>
            <a:off x="2630488" y="3938588"/>
            <a:ext cx="777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-0。5</a:t>
            </a:r>
            <a:endParaRPr lang="zh-CN" altLang="en-US" sz="2000"/>
          </a:p>
        </p:txBody>
      </p:sp>
      <p:sp>
        <p:nvSpPr>
          <p:cNvPr id="104483" name="Rectangle 35"/>
          <p:cNvSpPr>
            <a:spLocks noChangeArrowheads="1"/>
          </p:cNvSpPr>
          <p:nvPr/>
        </p:nvSpPr>
        <p:spPr bwMode="auto">
          <a:xfrm>
            <a:off x="2865438" y="2733675"/>
            <a:ext cx="608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0。4</a:t>
            </a:r>
            <a:endParaRPr lang="zh-CN" altLang="en-US" sz="2000"/>
          </a:p>
        </p:txBody>
      </p:sp>
      <p:sp>
        <p:nvSpPr>
          <p:cNvPr id="104484" name="Rectangle 36"/>
          <p:cNvSpPr>
            <a:spLocks noChangeArrowheads="1"/>
          </p:cNvSpPr>
          <p:nvPr/>
        </p:nvSpPr>
        <p:spPr bwMode="auto">
          <a:xfrm>
            <a:off x="2865438" y="3449638"/>
            <a:ext cx="608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0。1</a:t>
            </a:r>
            <a:endParaRPr lang="zh-CN" altLang="en-US" sz="2000"/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4144963" y="4044950"/>
            <a:ext cx="1562100" cy="2565400"/>
            <a:chOff x="2611" y="2548"/>
            <a:chExt cx="984" cy="1616"/>
          </a:xfrm>
        </p:grpSpPr>
        <p:graphicFrame>
          <p:nvGraphicFramePr>
            <p:cNvPr id="104501" name="Object 38"/>
            <p:cNvGraphicFramePr>
              <a:graphicFrameLocks noChangeAspect="1"/>
            </p:cNvGraphicFramePr>
            <p:nvPr/>
          </p:nvGraphicFramePr>
          <p:xfrm>
            <a:off x="2611" y="3676"/>
            <a:ext cx="984" cy="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03" name="Equation" r:id="rId4" imgW="1562100" imgH="774700" progId="Equation.DSMT4">
                    <p:embed/>
                  </p:oleObj>
                </mc:Choice>
                <mc:Fallback>
                  <p:oleObj name="Equation" r:id="rId4" imgW="1562100" imgH="774700" progId="Equation.DSMT4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1" y="3676"/>
                          <a:ext cx="984" cy="488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502" name="Line 39"/>
            <p:cNvSpPr>
              <a:spLocks noChangeShapeType="1"/>
            </p:cNvSpPr>
            <p:nvPr/>
          </p:nvSpPr>
          <p:spPr bwMode="auto">
            <a:xfrm flipH="1" flipV="1">
              <a:off x="3220" y="2548"/>
              <a:ext cx="331" cy="1108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</p:grp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3281363" y="4211638"/>
            <a:ext cx="2095500" cy="1546225"/>
            <a:chOff x="2067" y="2653"/>
            <a:chExt cx="1320" cy="974"/>
          </a:xfrm>
        </p:grpSpPr>
        <p:graphicFrame>
          <p:nvGraphicFramePr>
            <p:cNvPr id="104499" name="Object 41"/>
            <p:cNvGraphicFramePr>
              <a:graphicFrameLocks noChangeAspect="1"/>
            </p:cNvGraphicFramePr>
            <p:nvPr/>
          </p:nvGraphicFramePr>
          <p:xfrm>
            <a:off x="2067" y="3267"/>
            <a:ext cx="132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04" name="Equation" r:id="rId6" imgW="2095500" imgH="571500" progId="Equation.3">
                    <p:embed/>
                  </p:oleObj>
                </mc:Choice>
                <mc:Fallback>
                  <p:oleObj name="Equation" r:id="rId6" imgW="2095500" imgH="57150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7" y="3267"/>
                          <a:ext cx="1320" cy="360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500" name="Line 42"/>
            <p:cNvSpPr>
              <a:spLocks noChangeShapeType="1"/>
            </p:cNvSpPr>
            <p:nvPr/>
          </p:nvSpPr>
          <p:spPr bwMode="auto">
            <a:xfrm flipV="1">
              <a:off x="2653" y="2653"/>
              <a:ext cx="114" cy="594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</p:grp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5154613" y="1339850"/>
            <a:ext cx="3586162" cy="1304925"/>
            <a:chOff x="3247" y="844"/>
            <a:chExt cx="2259" cy="822"/>
          </a:xfrm>
        </p:grpSpPr>
        <p:graphicFrame>
          <p:nvGraphicFramePr>
            <p:cNvPr id="104497" name="Object 44"/>
            <p:cNvGraphicFramePr>
              <a:graphicFrameLocks noChangeAspect="1"/>
            </p:cNvGraphicFramePr>
            <p:nvPr/>
          </p:nvGraphicFramePr>
          <p:xfrm>
            <a:off x="3370" y="844"/>
            <a:ext cx="2136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05" name="Equation" r:id="rId8" imgW="3390900" imgH="571500" progId="Equation.DSMT4">
                    <p:embed/>
                  </p:oleObj>
                </mc:Choice>
                <mc:Fallback>
                  <p:oleObj name="Equation" r:id="rId8" imgW="3390900" imgH="571500" progId="Equation.DSMT4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0" y="844"/>
                          <a:ext cx="2136" cy="360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498" name="Line 45"/>
            <p:cNvSpPr>
              <a:spLocks noChangeShapeType="1"/>
            </p:cNvSpPr>
            <p:nvPr/>
          </p:nvSpPr>
          <p:spPr bwMode="auto">
            <a:xfrm flipH="1">
              <a:off x="3247" y="1248"/>
              <a:ext cx="549" cy="418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</p:grp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5905500" y="3352800"/>
            <a:ext cx="3238500" cy="3243263"/>
            <a:chOff x="3720" y="2112"/>
            <a:chExt cx="2040" cy="2043"/>
          </a:xfrm>
        </p:grpSpPr>
        <p:graphicFrame>
          <p:nvGraphicFramePr>
            <p:cNvPr id="104495" name="Object 47"/>
            <p:cNvGraphicFramePr>
              <a:graphicFrameLocks noChangeAspect="1"/>
            </p:cNvGraphicFramePr>
            <p:nvPr/>
          </p:nvGraphicFramePr>
          <p:xfrm>
            <a:off x="3720" y="3891"/>
            <a:ext cx="204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06" name="Equation" r:id="rId10" imgW="3238500" imgH="419100" progId="Equation.DSMT4">
                    <p:embed/>
                  </p:oleObj>
                </mc:Choice>
                <mc:Fallback>
                  <p:oleObj name="Equation" r:id="rId10" imgW="3238500" imgH="419100" progId="Equation.DSMT4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0" y="3891"/>
                          <a:ext cx="2040" cy="264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496" name="Line 48"/>
            <p:cNvSpPr>
              <a:spLocks noChangeShapeType="1"/>
            </p:cNvSpPr>
            <p:nvPr/>
          </p:nvSpPr>
          <p:spPr bwMode="auto">
            <a:xfrm flipH="1" flipV="1">
              <a:off x="5157" y="2112"/>
              <a:ext cx="315" cy="1745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</p:grpSp>
      <p:grpSp>
        <p:nvGrpSpPr>
          <p:cNvPr id="6" name="Group 49"/>
          <p:cNvGrpSpPr>
            <a:grpSpLocks/>
          </p:cNvGrpSpPr>
          <p:nvPr/>
        </p:nvGrpSpPr>
        <p:grpSpPr bwMode="auto">
          <a:xfrm>
            <a:off x="5957888" y="3698875"/>
            <a:ext cx="2413000" cy="1739900"/>
            <a:chOff x="3719" y="2339"/>
            <a:chExt cx="1520" cy="1096"/>
          </a:xfrm>
        </p:grpSpPr>
        <p:graphicFrame>
          <p:nvGraphicFramePr>
            <p:cNvPr id="104492" name="Object 50"/>
            <p:cNvGraphicFramePr>
              <a:graphicFrameLocks noChangeAspect="1"/>
            </p:cNvGraphicFramePr>
            <p:nvPr/>
          </p:nvGraphicFramePr>
          <p:xfrm>
            <a:off x="3719" y="3171"/>
            <a:ext cx="152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07" name="Equation" r:id="rId12" imgW="2413000" imgH="419100" progId="Equation.3">
                    <p:embed/>
                  </p:oleObj>
                </mc:Choice>
                <mc:Fallback>
                  <p:oleObj name="Equation" r:id="rId12" imgW="2413000" imgH="419100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9" y="3171"/>
                          <a:ext cx="1520" cy="264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93" name="Object 51"/>
            <p:cNvGraphicFramePr>
              <a:graphicFrameLocks noChangeAspect="1"/>
            </p:cNvGraphicFramePr>
            <p:nvPr/>
          </p:nvGraphicFramePr>
          <p:xfrm>
            <a:off x="3856" y="2837"/>
            <a:ext cx="127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08" name="Equation" r:id="rId14" imgW="2019300" imgH="419100" progId="Equation.3">
                    <p:embed/>
                  </p:oleObj>
                </mc:Choice>
                <mc:Fallback>
                  <p:oleObj name="Equation" r:id="rId14" imgW="2019300" imgH="419100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6" y="2837"/>
                          <a:ext cx="1272" cy="264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494" name="Line 52"/>
            <p:cNvSpPr>
              <a:spLocks noChangeShapeType="1"/>
            </p:cNvSpPr>
            <p:nvPr/>
          </p:nvSpPr>
          <p:spPr bwMode="auto">
            <a:xfrm flipV="1">
              <a:off x="4372" y="2339"/>
              <a:ext cx="0" cy="480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</p:grpSp>
      <p:sp>
        <p:nvSpPr>
          <p:cNvPr id="469045" name="Line 53"/>
          <p:cNvSpPr>
            <a:spLocks noChangeShapeType="1"/>
          </p:cNvSpPr>
          <p:nvPr/>
        </p:nvSpPr>
        <p:spPr bwMode="auto">
          <a:xfrm flipH="1" flipV="1">
            <a:off x="5195888" y="4102100"/>
            <a:ext cx="844550" cy="538163"/>
          </a:xfrm>
          <a:prstGeom prst="line">
            <a:avLst/>
          </a:prstGeom>
          <a:noFill/>
          <a:ln w="38100">
            <a:solidFill>
              <a:srgbClr val="99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graphicFrame>
        <p:nvGraphicFramePr>
          <p:cNvPr id="104491" name="Object 54"/>
          <p:cNvGraphicFramePr>
            <a:graphicFrameLocks noChangeAspect="1"/>
          </p:cNvGraphicFramePr>
          <p:nvPr/>
        </p:nvGraphicFramePr>
        <p:xfrm>
          <a:off x="4514850" y="334010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09" name="Equation" r:id="rId16" imgW="114102" imgH="177492" progId="Equation.DSMT4">
                  <p:embed/>
                </p:oleObj>
              </mc:Choice>
              <mc:Fallback>
                <p:oleObj name="Equation" r:id="rId16" imgW="114102" imgH="177492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40100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69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14="http://schemas.microsoft.com/office/drawing/2010/main" xmlns:mc="http://schemas.openxmlformats.org/markup-compatibility/2006" xmlns:v="urn:schemas-microsoft-com:vml"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bp 示例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5475" name="Oval 3"/>
          <p:cNvSpPr>
            <a:spLocks noChangeArrowheads="1"/>
          </p:cNvSpPr>
          <p:nvPr/>
        </p:nvSpPr>
        <p:spPr bwMode="auto">
          <a:xfrm>
            <a:off x="2224088" y="1590675"/>
            <a:ext cx="733425" cy="693738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5476" name="Oval 4"/>
          <p:cNvSpPr>
            <a:spLocks noChangeArrowheads="1"/>
          </p:cNvSpPr>
          <p:nvPr/>
        </p:nvSpPr>
        <p:spPr bwMode="auto">
          <a:xfrm>
            <a:off x="2224088" y="2935288"/>
            <a:ext cx="733425" cy="693737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5477" name="Oval 5"/>
          <p:cNvSpPr>
            <a:spLocks noChangeArrowheads="1"/>
          </p:cNvSpPr>
          <p:nvPr/>
        </p:nvSpPr>
        <p:spPr bwMode="auto">
          <a:xfrm>
            <a:off x="2238375" y="4360863"/>
            <a:ext cx="733425" cy="693737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bg1"/>
                </a:solidFill>
              </a:rPr>
              <a:t>3个</a:t>
            </a:r>
          </a:p>
        </p:txBody>
      </p:sp>
      <p:sp>
        <p:nvSpPr>
          <p:cNvPr id="105478" name="Oval 6"/>
          <p:cNvSpPr>
            <a:spLocks noChangeArrowheads="1"/>
          </p:cNvSpPr>
          <p:nvPr/>
        </p:nvSpPr>
        <p:spPr bwMode="auto">
          <a:xfrm>
            <a:off x="4344988" y="2270125"/>
            <a:ext cx="733425" cy="693738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bg1"/>
                </a:solidFill>
              </a:rPr>
              <a:t>4个</a:t>
            </a:r>
          </a:p>
        </p:txBody>
      </p:sp>
      <p:sp>
        <p:nvSpPr>
          <p:cNvPr id="105479" name="Oval 7"/>
          <p:cNvSpPr>
            <a:spLocks noChangeArrowheads="1"/>
          </p:cNvSpPr>
          <p:nvPr/>
        </p:nvSpPr>
        <p:spPr bwMode="auto">
          <a:xfrm>
            <a:off x="4359275" y="3695700"/>
            <a:ext cx="733425" cy="693738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5480" name="Oval 8"/>
          <p:cNvSpPr>
            <a:spLocks noChangeArrowheads="1"/>
          </p:cNvSpPr>
          <p:nvPr/>
        </p:nvSpPr>
        <p:spPr bwMode="auto">
          <a:xfrm>
            <a:off x="6615113" y="2947988"/>
            <a:ext cx="733425" cy="693737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05481" name="Line 9"/>
          <p:cNvSpPr>
            <a:spLocks noChangeShapeType="1"/>
          </p:cNvSpPr>
          <p:nvPr/>
        </p:nvSpPr>
        <p:spPr bwMode="auto">
          <a:xfrm>
            <a:off x="2971800" y="1954213"/>
            <a:ext cx="1398588" cy="554037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105482" name="Line 10"/>
          <p:cNvSpPr>
            <a:spLocks noChangeShapeType="1"/>
          </p:cNvSpPr>
          <p:nvPr/>
        </p:nvSpPr>
        <p:spPr bwMode="auto">
          <a:xfrm>
            <a:off x="2986088" y="3354388"/>
            <a:ext cx="1385887" cy="581025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105483" name="Line 11"/>
          <p:cNvSpPr>
            <a:spLocks noChangeShapeType="1"/>
          </p:cNvSpPr>
          <p:nvPr/>
        </p:nvSpPr>
        <p:spPr bwMode="auto">
          <a:xfrm flipV="1">
            <a:off x="2971800" y="4156075"/>
            <a:ext cx="1385888" cy="471488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105484" name="Line 12"/>
          <p:cNvSpPr>
            <a:spLocks noChangeShapeType="1"/>
          </p:cNvSpPr>
          <p:nvPr/>
        </p:nvSpPr>
        <p:spPr bwMode="auto">
          <a:xfrm flipV="1">
            <a:off x="2998788" y="2757488"/>
            <a:ext cx="1400175" cy="18288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105485" name="Line 13"/>
          <p:cNvSpPr>
            <a:spLocks noChangeShapeType="1"/>
          </p:cNvSpPr>
          <p:nvPr/>
        </p:nvSpPr>
        <p:spPr bwMode="auto">
          <a:xfrm>
            <a:off x="2971800" y="1995488"/>
            <a:ext cx="1482725" cy="1800225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105486" name="Line 14"/>
          <p:cNvSpPr>
            <a:spLocks noChangeShapeType="1"/>
          </p:cNvSpPr>
          <p:nvPr/>
        </p:nvSpPr>
        <p:spPr bwMode="auto">
          <a:xfrm flipV="1">
            <a:off x="2986088" y="2660650"/>
            <a:ext cx="1384300" cy="498475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105487" name="Line 15"/>
          <p:cNvSpPr>
            <a:spLocks noChangeShapeType="1"/>
          </p:cNvSpPr>
          <p:nvPr/>
        </p:nvSpPr>
        <p:spPr bwMode="auto">
          <a:xfrm>
            <a:off x="5076825" y="2701925"/>
            <a:ext cx="1566863" cy="511175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105488" name="Line 16"/>
          <p:cNvSpPr>
            <a:spLocks noChangeShapeType="1"/>
          </p:cNvSpPr>
          <p:nvPr/>
        </p:nvSpPr>
        <p:spPr bwMode="auto">
          <a:xfrm flipV="1">
            <a:off x="5105400" y="3449638"/>
            <a:ext cx="1538288" cy="52705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105489" name="Line 17"/>
          <p:cNvSpPr>
            <a:spLocks noChangeShapeType="1"/>
          </p:cNvSpPr>
          <p:nvPr/>
        </p:nvSpPr>
        <p:spPr bwMode="auto">
          <a:xfrm>
            <a:off x="1336675" y="1939925"/>
            <a:ext cx="846138" cy="0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105490" name="Line 18"/>
          <p:cNvSpPr>
            <a:spLocks noChangeShapeType="1"/>
          </p:cNvSpPr>
          <p:nvPr/>
        </p:nvSpPr>
        <p:spPr bwMode="auto">
          <a:xfrm>
            <a:off x="1336675" y="3324225"/>
            <a:ext cx="817563" cy="0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105491" name="Line 19"/>
          <p:cNvSpPr>
            <a:spLocks noChangeShapeType="1"/>
          </p:cNvSpPr>
          <p:nvPr/>
        </p:nvSpPr>
        <p:spPr bwMode="auto">
          <a:xfrm flipV="1">
            <a:off x="1335088" y="4792663"/>
            <a:ext cx="833437" cy="0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105492" name="Line 20"/>
          <p:cNvSpPr>
            <a:spLocks noChangeShapeType="1"/>
          </p:cNvSpPr>
          <p:nvPr/>
        </p:nvSpPr>
        <p:spPr bwMode="auto">
          <a:xfrm flipV="1">
            <a:off x="7377113" y="3268663"/>
            <a:ext cx="1454150" cy="0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105493" name="Rectangle 21"/>
          <p:cNvSpPr>
            <a:spLocks noChangeArrowheads="1"/>
          </p:cNvSpPr>
          <p:nvPr/>
        </p:nvSpPr>
        <p:spPr bwMode="auto">
          <a:xfrm>
            <a:off x="207963" y="5959475"/>
            <a:ext cx="14382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000"/>
              <a:t>学习率</a:t>
            </a:r>
            <a:r>
              <a:rPr lang="en-US" altLang="zh-CN" sz="2000">
                <a:latin typeface="Times New Roman" panose="02020603050405020304" pitchFamily="18" charset="0"/>
              </a:rPr>
              <a:t>l = 0。9</a:t>
            </a:r>
          </a:p>
        </p:txBody>
      </p:sp>
      <p:sp>
        <p:nvSpPr>
          <p:cNvPr id="105494" name="Rectangle 22"/>
          <p:cNvSpPr>
            <a:spLocks noChangeArrowheads="1"/>
          </p:cNvSpPr>
          <p:nvPr/>
        </p:nvSpPr>
        <p:spPr bwMode="auto">
          <a:xfrm>
            <a:off x="1338263" y="1414463"/>
            <a:ext cx="889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X1=1</a:t>
            </a:r>
            <a:endParaRPr lang="zh-CN" altLang="en-US" sz="2000"/>
          </a:p>
        </p:txBody>
      </p:sp>
      <p:sp>
        <p:nvSpPr>
          <p:cNvPr id="105495" name="Rectangle 23"/>
          <p:cNvSpPr>
            <a:spLocks noChangeArrowheads="1"/>
          </p:cNvSpPr>
          <p:nvPr/>
        </p:nvSpPr>
        <p:spPr bwMode="auto">
          <a:xfrm>
            <a:off x="1338263" y="2676525"/>
            <a:ext cx="889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x2cs0</a:t>
            </a:r>
            <a:endParaRPr lang="zh-CN" altLang="en-US" sz="2000"/>
          </a:p>
        </p:txBody>
      </p:sp>
      <p:sp>
        <p:nvSpPr>
          <p:cNvPr id="105496" name="Rectangle 24"/>
          <p:cNvSpPr>
            <a:spLocks noChangeArrowheads="1"/>
          </p:cNvSpPr>
          <p:nvPr/>
        </p:nvSpPr>
        <p:spPr bwMode="auto">
          <a:xfrm>
            <a:off x="1338263" y="4184650"/>
            <a:ext cx="889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x3岭1</a:t>
            </a:r>
            <a:endParaRPr lang="zh-CN" altLang="en-US" sz="2000"/>
          </a:p>
        </p:txBody>
      </p:sp>
      <p:sp>
        <p:nvSpPr>
          <p:cNvPr id="105497" name="Rectangle 25"/>
          <p:cNvSpPr>
            <a:spLocks noChangeArrowheads="1"/>
          </p:cNvSpPr>
          <p:nvPr/>
        </p:nvSpPr>
        <p:spPr bwMode="auto">
          <a:xfrm>
            <a:off x="3421063" y="4418013"/>
            <a:ext cx="608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0。2</a:t>
            </a:r>
            <a:endParaRPr lang="zh-CN" altLang="en-US" sz="2000"/>
          </a:p>
        </p:txBody>
      </p:sp>
      <p:sp>
        <p:nvSpPr>
          <p:cNvPr id="105498" name="Rectangle 26"/>
          <p:cNvSpPr>
            <a:spLocks noChangeArrowheads="1"/>
          </p:cNvSpPr>
          <p:nvPr/>
        </p:nvSpPr>
        <p:spPr bwMode="auto">
          <a:xfrm>
            <a:off x="6915150" y="2581275"/>
            <a:ext cx="1223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cs typeface="Times New Roman" panose="02020603050405020304" pitchFamily="18" charset="0"/>
              </a:rPr>
              <a:t/>
            </a:r>
            <a:r>
              <a:rPr lang="en-US" altLang="zh-CN" sz="2000" baseline="-25000">
                <a:cs typeface="Times New Roman" panose="02020603050405020304" pitchFamily="18" charset="0"/>
              </a:rPr>
              <a:t>6</a:t>
            </a:r>
            <a:r>
              <a:rPr lang="en-US" altLang="zh-CN" sz="2000">
                <a:cs typeface="Times New Roman" panose="02020603050405020304" pitchFamily="18" charset="0"/>
              </a:rPr>
              <a:t>= 0。1</a:t>
            </a:r>
            <a:endParaRPr lang="zh-CN" altLang="en-US" sz="2000">
              <a:cs typeface="Times New Roman" panose="02020603050405020304" pitchFamily="18" charset="0"/>
            </a:endParaRPr>
          </a:p>
        </p:txBody>
      </p:sp>
      <p:sp>
        <p:nvSpPr>
          <p:cNvPr id="105499" name="Rectangle 27"/>
          <p:cNvSpPr>
            <a:spLocks noChangeArrowheads="1"/>
          </p:cNvSpPr>
          <p:nvPr/>
        </p:nvSpPr>
        <p:spPr bwMode="auto">
          <a:xfrm>
            <a:off x="3419475" y="1776413"/>
            <a:ext cx="608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0。2</a:t>
            </a:r>
            <a:endParaRPr lang="zh-CN" altLang="en-US" sz="2000"/>
          </a:p>
        </p:txBody>
      </p:sp>
      <p:sp>
        <p:nvSpPr>
          <p:cNvPr id="105500" name="Rectangle 28"/>
          <p:cNvSpPr>
            <a:spLocks noChangeArrowheads="1"/>
          </p:cNvSpPr>
          <p:nvPr/>
        </p:nvSpPr>
        <p:spPr bwMode="auto">
          <a:xfrm>
            <a:off x="2600325" y="2189163"/>
            <a:ext cx="777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-0。3</a:t>
            </a:r>
            <a:endParaRPr lang="zh-CN" altLang="en-US" sz="2000"/>
          </a:p>
        </p:txBody>
      </p:sp>
      <p:sp>
        <p:nvSpPr>
          <p:cNvPr id="105501" name="Rectangle 29"/>
          <p:cNvSpPr>
            <a:spLocks noChangeArrowheads="1"/>
          </p:cNvSpPr>
          <p:nvPr/>
        </p:nvSpPr>
        <p:spPr bwMode="auto">
          <a:xfrm>
            <a:off x="5749925" y="3662363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-0。2</a:t>
            </a:r>
            <a:endParaRPr lang="zh-CN" altLang="en-US" sz="2000"/>
          </a:p>
        </p:txBody>
      </p:sp>
      <p:sp>
        <p:nvSpPr>
          <p:cNvPr id="105502" name="Rectangle 30"/>
          <p:cNvSpPr>
            <a:spLocks noChangeArrowheads="1"/>
          </p:cNvSpPr>
          <p:nvPr/>
        </p:nvSpPr>
        <p:spPr bwMode="auto">
          <a:xfrm>
            <a:off x="5724525" y="2608263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-0。3</a:t>
            </a:r>
            <a:endParaRPr lang="zh-CN" altLang="en-US" sz="2000"/>
          </a:p>
        </p:txBody>
      </p:sp>
      <p:sp>
        <p:nvSpPr>
          <p:cNvPr id="105503" name="Rectangle 31"/>
          <p:cNvSpPr>
            <a:spLocks noChangeArrowheads="1"/>
          </p:cNvSpPr>
          <p:nvPr/>
        </p:nvSpPr>
        <p:spPr bwMode="auto">
          <a:xfrm>
            <a:off x="4346575" y="1906588"/>
            <a:ext cx="11763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cs typeface="Times New Roman" panose="02020603050405020304" pitchFamily="18" charset="0"/>
              </a:rPr>
              <a:t/>
            </a:r>
            <a:r>
              <a:rPr lang="en-US" altLang="zh-CN" sz="2000" baseline="-25000">
                <a:cs typeface="Times New Roman" panose="02020603050405020304" pitchFamily="18" charset="0"/>
              </a:rPr>
              <a:t>4个</a:t>
            </a:r>
            <a:r>
              <a:rPr lang="en-US" altLang="zh-CN" sz="2000">
                <a:cs typeface="Times New Roman" panose="02020603050405020304" pitchFamily="18" charset="0"/>
              </a:rPr>
              <a:t>=-0。4</a:t>
            </a:r>
            <a:endParaRPr lang="zh-CN" altLang="en-US" sz="2000">
              <a:cs typeface="Times New Roman" panose="02020603050405020304" pitchFamily="18" charset="0"/>
            </a:endParaRPr>
          </a:p>
        </p:txBody>
      </p:sp>
      <p:sp>
        <p:nvSpPr>
          <p:cNvPr id="105504" name="Rectangle 32"/>
          <p:cNvSpPr>
            <a:spLocks noChangeArrowheads="1"/>
          </p:cNvSpPr>
          <p:nvPr/>
        </p:nvSpPr>
        <p:spPr bwMode="auto">
          <a:xfrm>
            <a:off x="4332288" y="4522788"/>
            <a:ext cx="10080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cs typeface="Times New Roman" panose="02020603050405020304" pitchFamily="18" charset="0"/>
              </a:rPr>
              <a:t/>
            </a:r>
            <a:r>
              <a:rPr lang="en-US" altLang="zh-CN" sz="2000" baseline="-25000">
                <a:cs typeface="Times New Roman" panose="02020603050405020304" pitchFamily="18" charset="0"/>
              </a:rPr>
              <a:t>5</a:t>
            </a:r>
            <a:r>
              <a:rPr lang="en-US" altLang="zh-CN" sz="2000">
                <a:cs typeface="Times New Roman" panose="02020603050405020304" pitchFamily="18" charset="0"/>
              </a:rPr>
              <a:t>= 0。2</a:t>
            </a:r>
            <a:endParaRPr lang="zh-CN" altLang="en-US" sz="2000">
              <a:cs typeface="Times New Roman" panose="02020603050405020304" pitchFamily="18" charset="0"/>
            </a:endParaRPr>
          </a:p>
        </p:txBody>
      </p:sp>
      <p:sp>
        <p:nvSpPr>
          <p:cNvPr id="105505" name="Rectangle 33"/>
          <p:cNvSpPr>
            <a:spLocks noChangeArrowheads="1"/>
          </p:cNvSpPr>
          <p:nvPr/>
        </p:nvSpPr>
        <p:spPr bwMode="auto">
          <a:xfrm>
            <a:off x="2568575" y="3938588"/>
            <a:ext cx="777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-0。5</a:t>
            </a:r>
            <a:endParaRPr lang="zh-CN" altLang="en-US" sz="2000"/>
          </a:p>
        </p:txBody>
      </p:sp>
      <p:sp>
        <p:nvSpPr>
          <p:cNvPr id="105506" name="Rectangle 34"/>
          <p:cNvSpPr>
            <a:spLocks noChangeArrowheads="1"/>
          </p:cNvSpPr>
          <p:nvPr/>
        </p:nvSpPr>
        <p:spPr bwMode="auto">
          <a:xfrm>
            <a:off x="2865438" y="2733675"/>
            <a:ext cx="608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0。4</a:t>
            </a:r>
            <a:endParaRPr lang="zh-CN" altLang="en-US" sz="2000"/>
          </a:p>
        </p:txBody>
      </p:sp>
      <p:sp>
        <p:nvSpPr>
          <p:cNvPr id="105507" name="Rectangle 35"/>
          <p:cNvSpPr>
            <a:spLocks noChangeArrowheads="1"/>
          </p:cNvSpPr>
          <p:nvPr/>
        </p:nvSpPr>
        <p:spPr bwMode="auto">
          <a:xfrm>
            <a:off x="2865438" y="3449638"/>
            <a:ext cx="608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0。1</a:t>
            </a:r>
            <a:endParaRPr lang="zh-CN" altLang="en-US" sz="2000"/>
          </a:p>
        </p:txBody>
      </p:sp>
      <p:graphicFrame>
        <p:nvGraphicFramePr>
          <p:cNvPr id="105508" name="Object 36"/>
          <p:cNvGraphicFramePr>
            <a:graphicFrameLocks noChangeAspect="1"/>
          </p:cNvGraphicFramePr>
          <p:nvPr/>
        </p:nvGraphicFramePr>
        <p:xfrm>
          <a:off x="4514850" y="334010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30" name="Equation" r:id="rId4" imgW="114102" imgH="177492" progId="Equation.DSMT4">
                  <p:embed/>
                </p:oleObj>
              </mc:Choice>
              <mc:Fallback>
                <p:oleObj name="Equation" r:id="rId4" imgW="114102" imgH="177492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40100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0053" name="Object 37"/>
          <p:cNvGraphicFramePr>
            <a:graphicFrameLocks noChangeAspect="1"/>
          </p:cNvGraphicFramePr>
          <p:nvPr/>
        </p:nvGraphicFramePr>
        <p:xfrm>
          <a:off x="7178675" y="1820863"/>
          <a:ext cx="1714500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31" name="公式" r:id="rId6" imgW="799753" imgH="393529" progId="Equation.3">
                  <p:embed/>
                </p:oleObj>
              </mc:Choice>
              <mc:Fallback>
                <p:oleObj name="公式" r:id="rId6" imgW="799753" imgH="393529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8675" y="1820863"/>
                        <a:ext cx="1714500" cy="766762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7388225" y="3292475"/>
            <a:ext cx="1755775" cy="2224088"/>
            <a:chOff x="4654" y="2074"/>
            <a:chExt cx="1106" cy="1401"/>
          </a:xfrm>
        </p:grpSpPr>
        <p:graphicFrame>
          <p:nvGraphicFramePr>
            <p:cNvPr id="105528" name="Object 39"/>
            <p:cNvGraphicFramePr>
              <a:graphicFrameLocks noChangeAspect="1"/>
            </p:cNvGraphicFramePr>
            <p:nvPr/>
          </p:nvGraphicFramePr>
          <p:xfrm>
            <a:off x="4680" y="2992"/>
            <a:ext cx="1080" cy="4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32" name="公式" r:id="rId8" imgW="799753" imgH="393529" progId="Equation.3">
                    <p:embed/>
                  </p:oleObj>
                </mc:Choice>
                <mc:Fallback>
                  <p:oleObj name="公式" r:id="rId8" imgW="799753" imgH="393529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0" y="2992"/>
                          <a:ext cx="1080" cy="483"/>
                        </a:xfrm>
                        <a:prstGeom prst="rect">
                          <a:avLst/>
                        </a:prstGeom>
                        <a:solidFill>
                          <a:srgbClr val="CCECFF"/>
                        </a:solidFill>
                        <a:ln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529" name="Line 40"/>
            <p:cNvSpPr>
              <a:spLocks noChangeShapeType="1"/>
            </p:cNvSpPr>
            <p:nvPr/>
          </p:nvSpPr>
          <p:spPr bwMode="auto">
            <a:xfrm flipH="1" flipV="1">
              <a:off x="4654" y="2074"/>
              <a:ext cx="750" cy="910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</p:grp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5114925" y="1819275"/>
            <a:ext cx="2043113" cy="850900"/>
            <a:chOff x="3222" y="1138"/>
            <a:chExt cx="1287" cy="536"/>
          </a:xfrm>
        </p:grpSpPr>
        <p:graphicFrame>
          <p:nvGraphicFramePr>
            <p:cNvPr id="105526" name="Object 42"/>
            <p:cNvGraphicFramePr>
              <a:graphicFrameLocks noChangeAspect="1"/>
            </p:cNvGraphicFramePr>
            <p:nvPr/>
          </p:nvGraphicFramePr>
          <p:xfrm>
            <a:off x="3525" y="1138"/>
            <a:ext cx="984" cy="4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33" name="Equation" r:id="rId10" imgW="1562100" imgH="774700" progId="Equation.DSMT4">
                    <p:embed/>
                  </p:oleObj>
                </mc:Choice>
                <mc:Fallback>
                  <p:oleObj name="Equation" r:id="rId10" imgW="1562100" imgH="774700" progId="Equation.DSMT4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5" y="1138"/>
                          <a:ext cx="984" cy="472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527" name="Line 43"/>
            <p:cNvSpPr>
              <a:spLocks noChangeShapeType="1"/>
            </p:cNvSpPr>
            <p:nvPr/>
          </p:nvSpPr>
          <p:spPr bwMode="auto">
            <a:xfrm flipH="1">
              <a:off x="3222" y="1440"/>
              <a:ext cx="268" cy="234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</p:grp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5830888" y="3451225"/>
            <a:ext cx="2143125" cy="1171575"/>
            <a:chOff x="3673" y="2198"/>
            <a:chExt cx="1350" cy="738"/>
          </a:xfrm>
        </p:grpSpPr>
        <p:graphicFrame>
          <p:nvGraphicFramePr>
            <p:cNvPr id="105524" name="Object 45"/>
            <p:cNvGraphicFramePr>
              <a:graphicFrameLocks noChangeAspect="1"/>
            </p:cNvGraphicFramePr>
            <p:nvPr/>
          </p:nvGraphicFramePr>
          <p:xfrm>
            <a:off x="3673" y="2673"/>
            <a:ext cx="1350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34" name="公式" r:id="rId12" imgW="1435100" imgH="228600" progId="Equation.3">
                    <p:embed/>
                  </p:oleObj>
                </mc:Choice>
                <mc:Fallback>
                  <p:oleObj name="公式" r:id="rId12" imgW="1435100" imgH="22860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3" y="2673"/>
                          <a:ext cx="1350" cy="263"/>
                        </a:xfrm>
                        <a:prstGeom prst="rect">
                          <a:avLst/>
                        </a:prstGeom>
                        <a:solidFill>
                          <a:srgbClr val="CCECFF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525" name="Line 46"/>
            <p:cNvSpPr>
              <a:spLocks noChangeShapeType="1"/>
            </p:cNvSpPr>
            <p:nvPr/>
          </p:nvSpPr>
          <p:spPr bwMode="auto">
            <a:xfrm flipH="1" flipV="1">
              <a:off x="4179" y="2198"/>
              <a:ext cx="55" cy="492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</p:grpSp>
      <p:graphicFrame>
        <p:nvGraphicFramePr>
          <p:cNvPr id="470063" name="Object 47"/>
          <p:cNvGraphicFramePr>
            <a:graphicFrameLocks noChangeAspect="1"/>
          </p:cNvGraphicFramePr>
          <p:nvPr/>
        </p:nvGraphicFramePr>
        <p:xfrm>
          <a:off x="650875" y="5072063"/>
          <a:ext cx="20955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35" name="Equation" r:id="rId14" imgW="2095500" imgH="571500" progId="Equation.3">
                  <p:embed/>
                </p:oleObj>
              </mc:Choice>
              <mc:Fallback>
                <p:oleObj name="Equation" r:id="rId14" imgW="2095500" imgH="5715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" y="5072063"/>
                        <a:ext cx="2095500" cy="5365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8"/>
          <p:cNvGrpSpPr>
            <a:grpSpLocks/>
          </p:cNvGrpSpPr>
          <p:nvPr/>
        </p:nvGrpSpPr>
        <p:grpSpPr bwMode="auto">
          <a:xfrm>
            <a:off x="3255963" y="1355725"/>
            <a:ext cx="2919412" cy="987425"/>
            <a:chOff x="2028" y="854"/>
            <a:chExt cx="1839" cy="622"/>
          </a:xfrm>
        </p:grpSpPr>
        <p:graphicFrame>
          <p:nvGraphicFramePr>
            <p:cNvPr id="105522" name="Object 49"/>
            <p:cNvGraphicFramePr>
              <a:graphicFrameLocks noChangeAspect="1"/>
            </p:cNvGraphicFramePr>
            <p:nvPr/>
          </p:nvGraphicFramePr>
          <p:xfrm>
            <a:off x="2028" y="854"/>
            <a:ext cx="1839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36" name="公式" r:id="rId16" imgW="1905000" imgH="228600" progId="Equation.3">
                    <p:embed/>
                  </p:oleObj>
                </mc:Choice>
                <mc:Fallback>
                  <p:oleObj name="公式" r:id="rId16" imgW="1905000" imgH="228600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8" y="854"/>
                          <a:ext cx="1839" cy="254"/>
                        </a:xfrm>
                        <a:prstGeom prst="rect">
                          <a:avLst/>
                        </a:prstGeom>
                        <a:solidFill>
                          <a:srgbClr val="CCECFF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523" name="Line 50"/>
            <p:cNvSpPr>
              <a:spLocks noChangeShapeType="1"/>
            </p:cNvSpPr>
            <p:nvPr/>
          </p:nvSpPr>
          <p:spPr bwMode="auto">
            <a:xfrm>
              <a:off x="2678" y="1121"/>
              <a:ext cx="122" cy="355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</p:grpSp>
      <p:grpSp>
        <p:nvGrpSpPr>
          <p:cNvPr id="6" name="Group 51"/>
          <p:cNvGrpSpPr>
            <a:grpSpLocks/>
          </p:cNvGrpSpPr>
          <p:nvPr/>
        </p:nvGrpSpPr>
        <p:grpSpPr bwMode="auto">
          <a:xfrm>
            <a:off x="2755900" y="4256088"/>
            <a:ext cx="2825750" cy="1309687"/>
            <a:chOff x="1702" y="2653"/>
            <a:chExt cx="1780" cy="825"/>
          </a:xfrm>
        </p:grpSpPr>
        <p:sp>
          <p:nvSpPr>
            <p:cNvPr id="105520" name="Line 52"/>
            <p:cNvSpPr>
              <a:spLocks noChangeShapeType="1"/>
            </p:cNvSpPr>
            <p:nvPr/>
          </p:nvSpPr>
          <p:spPr bwMode="auto">
            <a:xfrm flipV="1">
              <a:off x="2637" y="2653"/>
              <a:ext cx="130" cy="547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graphicFrame>
          <p:nvGraphicFramePr>
            <p:cNvPr id="105521" name="Object 53"/>
            <p:cNvGraphicFramePr>
              <a:graphicFrameLocks noChangeAspect="1"/>
            </p:cNvGraphicFramePr>
            <p:nvPr/>
          </p:nvGraphicFramePr>
          <p:xfrm>
            <a:off x="1702" y="3215"/>
            <a:ext cx="1780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37" name="Microsoft 公式 3.0" r:id="rId18" imgW="1892300" imgH="228600" progId="Equation.3">
                    <p:embed/>
                  </p:oleObj>
                </mc:Choice>
                <mc:Fallback>
                  <p:oleObj name="Microsoft 公式 3.0" r:id="rId18" imgW="1892300" imgH="228600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2" y="3215"/>
                          <a:ext cx="1780" cy="263"/>
                        </a:xfrm>
                        <a:prstGeom prst="rect">
                          <a:avLst/>
                        </a:prstGeom>
                        <a:solidFill>
                          <a:srgbClr val="CCECFF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54"/>
          <p:cNvGrpSpPr>
            <a:grpSpLocks/>
          </p:cNvGrpSpPr>
          <p:nvPr/>
        </p:nvGrpSpPr>
        <p:grpSpPr bwMode="auto">
          <a:xfrm>
            <a:off x="5099050" y="4016375"/>
            <a:ext cx="3271838" cy="2549525"/>
            <a:chOff x="3228" y="2548"/>
            <a:chExt cx="2061" cy="1606"/>
          </a:xfrm>
        </p:grpSpPr>
        <p:sp>
          <p:nvSpPr>
            <p:cNvPr id="105518" name="Line 55"/>
            <p:cNvSpPr>
              <a:spLocks noChangeShapeType="1"/>
            </p:cNvSpPr>
            <p:nvPr/>
          </p:nvSpPr>
          <p:spPr bwMode="auto">
            <a:xfrm flipH="1" flipV="1">
              <a:off x="3228" y="2548"/>
              <a:ext cx="1168" cy="1124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graphicFrame>
          <p:nvGraphicFramePr>
            <p:cNvPr id="105519" name="Object 56"/>
            <p:cNvGraphicFramePr>
              <a:graphicFrameLocks noChangeAspect="1"/>
            </p:cNvGraphicFramePr>
            <p:nvPr/>
          </p:nvGraphicFramePr>
          <p:xfrm>
            <a:off x="4227" y="3671"/>
            <a:ext cx="1062" cy="4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38" name="公式" r:id="rId20" imgW="787058" imgH="393529" progId="Equation.3">
                    <p:embed/>
                  </p:oleObj>
                </mc:Choice>
                <mc:Fallback>
                  <p:oleObj name="公式" r:id="rId20" imgW="787058" imgH="393529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7" y="3671"/>
                          <a:ext cx="1062" cy="483"/>
                        </a:xfrm>
                        <a:prstGeom prst="rect">
                          <a:avLst/>
                        </a:prstGeom>
                        <a:solidFill>
                          <a:srgbClr val="CCECFF"/>
                        </a:solidFill>
                        <a:ln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5517" name="Rectangle 57"/>
          <p:cNvSpPr>
            <a:spLocks noChangeArrowheads="1"/>
          </p:cNvSpPr>
          <p:nvPr/>
        </p:nvSpPr>
        <p:spPr bwMode="auto">
          <a:xfrm>
            <a:off x="8086725" y="2803525"/>
            <a:ext cx="876300" cy="396875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bg1"/>
                </a:solidFill>
              </a:rPr>
              <a:t>T6=1</a:t>
            </a:r>
            <a:endParaRPr lang="zh-CN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0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0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0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0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14="http://schemas.microsoft.com/office/drawing/2010/main" xmlns:mc="http://schemas.openxmlformats.org/markup-compatibility/2006" xmlns:v="urn:schemas-microsoft-com:vml"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bp 示例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6499" name="Oval 3"/>
          <p:cNvSpPr>
            <a:spLocks noChangeArrowheads="1"/>
          </p:cNvSpPr>
          <p:nvPr/>
        </p:nvSpPr>
        <p:spPr bwMode="auto">
          <a:xfrm>
            <a:off x="2224088" y="1590675"/>
            <a:ext cx="733425" cy="693738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6500" name="Oval 4"/>
          <p:cNvSpPr>
            <a:spLocks noChangeArrowheads="1"/>
          </p:cNvSpPr>
          <p:nvPr/>
        </p:nvSpPr>
        <p:spPr bwMode="auto">
          <a:xfrm>
            <a:off x="2224088" y="2935288"/>
            <a:ext cx="733425" cy="693737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6501" name="Oval 5"/>
          <p:cNvSpPr>
            <a:spLocks noChangeArrowheads="1"/>
          </p:cNvSpPr>
          <p:nvPr/>
        </p:nvSpPr>
        <p:spPr bwMode="auto">
          <a:xfrm>
            <a:off x="2238375" y="4360863"/>
            <a:ext cx="733425" cy="693737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bg1"/>
                </a:solidFill>
              </a:rPr>
              <a:t>3个</a:t>
            </a:r>
          </a:p>
        </p:txBody>
      </p:sp>
      <p:sp>
        <p:nvSpPr>
          <p:cNvPr id="106502" name="Oval 6"/>
          <p:cNvSpPr>
            <a:spLocks noChangeArrowheads="1"/>
          </p:cNvSpPr>
          <p:nvPr/>
        </p:nvSpPr>
        <p:spPr bwMode="auto">
          <a:xfrm>
            <a:off x="4344988" y="2270125"/>
            <a:ext cx="733425" cy="693738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bg1"/>
                </a:solidFill>
              </a:rPr>
              <a:t>4个</a:t>
            </a:r>
          </a:p>
        </p:txBody>
      </p:sp>
      <p:sp>
        <p:nvSpPr>
          <p:cNvPr id="106503" name="Oval 7"/>
          <p:cNvSpPr>
            <a:spLocks noChangeArrowheads="1"/>
          </p:cNvSpPr>
          <p:nvPr/>
        </p:nvSpPr>
        <p:spPr bwMode="auto">
          <a:xfrm>
            <a:off x="4359275" y="3695700"/>
            <a:ext cx="733425" cy="693738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6504" name="Oval 8"/>
          <p:cNvSpPr>
            <a:spLocks noChangeArrowheads="1"/>
          </p:cNvSpPr>
          <p:nvPr/>
        </p:nvSpPr>
        <p:spPr bwMode="auto">
          <a:xfrm>
            <a:off x="6615113" y="2947988"/>
            <a:ext cx="733425" cy="693737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06505" name="Line 9"/>
          <p:cNvSpPr>
            <a:spLocks noChangeShapeType="1"/>
          </p:cNvSpPr>
          <p:nvPr/>
        </p:nvSpPr>
        <p:spPr bwMode="auto">
          <a:xfrm>
            <a:off x="2971800" y="1954213"/>
            <a:ext cx="1398588" cy="554037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106506" name="Line 10"/>
          <p:cNvSpPr>
            <a:spLocks noChangeShapeType="1"/>
          </p:cNvSpPr>
          <p:nvPr/>
        </p:nvSpPr>
        <p:spPr bwMode="auto">
          <a:xfrm>
            <a:off x="2986088" y="3354388"/>
            <a:ext cx="1385887" cy="581025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106507" name="Line 11"/>
          <p:cNvSpPr>
            <a:spLocks noChangeShapeType="1"/>
          </p:cNvSpPr>
          <p:nvPr/>
        </p:nvSpPr>
        <p:spPr bwMode="auto">
          <a:xfrm flipV="1">
            <a:off x="2971800" y="4156075"/>
            <a:ext cx="1385888" cy="471488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106508" name="Line 12"/>
          <p:cNvSpPr>
            <a:spLocks noChangeShapeType="1"/>
          </p:cNvSpPr>
          <p:nvPr/>
        </p:nvSpPr>
        <p:spPr bwMode="auto">
          <a:xfrm flipV="1">
            <a:off x="2998788" y="2757488"/>
            <a:ext cx="1400175" cy="18288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106509" name="Line 13"/>
          <p:cNvSpPr>
            <a:spLocks noChangeShapeType="1"/>
          </p:cNvSpPr>
          <p:nvPr/>
        </p:nvSpPr>
        <p:spPr bwMode="auto">
          <a:xfrm>
            <a:off x="2971800" y="1995488"/>
            <a:ext cx="1482725" cy="1800225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106510" name="Line 14"/>
          <p:cNvSpPr>
            <a:spLocks noChangeShapeType="1"/>
          </p:cNvSpPr>
          <p:nvPr/>
        </p:nvSpPr>
        <p:spPr bwMode="auto">
          <a:xfrm flipV="1">
            <a:off x="2986088" y="2660650"/>
            <a:ext cx="1384300" cy="498475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106511" name="Line 15"/>
          <p:cNvSpPr>
            <a:spLocks noChangeShapeType="1"/>
          </p:cNvSpPr>
          <p:nvPr/>
        </p:nvSpPr>
        <p:spPr bwMode="auto">
          <a:xfrm>
            <a:off x="5076825" y="2701925"/>
            <a:ext cx="1566863" cy="511175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106512" name="Line 16"/>
          <p:cNvSpPr>
            <a:spLocks noChangeShapeType="1"/>
          </p:cNvSpPr>
          <p:nvPr/>
        </p:nvSpPr>
        <p:spPr bwMode="auto">
          <a:xfrm flipV="1">
            <a:off x="5105400" y="3449638"/>
            <a:ext cx="1538288" cy="52705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106513" name="Line 17"/>
          <p:cNvSpPr>
            <a:spLocks noChangeShapeType="1"/>
          </p:cNvSpPr>
          <p:nvPr/>
        </p:nvSpPr>
        <p:spPr bwMode="auto">
          <a:xfrm>
            <a:off x="1336675" y="1939925"/>
            <a:ext cx="846138" cy="0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106514" name="Line 18"/>
          <p:cNvSpPr>
            <a:spLocks noChangeShapeType="1"/>
          </p:cNvSpPr>
          <p:nvPr/>
        </p:nvSpPr>
        <p:spPr bwMode="auto">
          <a:xfrm>
            <a:off x="1336675" y="3324225"/>
            <a:ext cx="817563" cy="0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106515" name="Line 19"/>
          <p:cNvSpPr>
            <a:spLocks noChangeShapeType="1"/>
          </p:cNvSpPr>
          <p:nvPr/>
        </p:nvSpPr>
        <p:spPr bwMode="auto">
          <a:xfrm flipV="1">
            <a:off x="1335088" y="4792663"/>
            <a:ext cx="833437" cy="0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106516" name="Line 20"/>
          <p:cNvSpPr>
            <a:spLocks noChangeShapeType="1"/>
          </p:cNvSpPr>
          <p:nvPr/>
        </p:nvSpPr>
        <p:spPr bwMode="auto">
          <a:xfrm flipV="1">
            <a:off x="7377113" y="3268663"/>
            <a:ext cx="1454150" cy="0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106517" name="Rectangle 21"/>
          <p:cNvSpPr>
            <a:spLocks noChangeArrowheads="1"/>
          </p:cNvSpPr>
          <p:nvPr/>
        </p:nvSpPr>
        <p:spPr bwMode="auto">
          <a:xfrm>
            <a:off x="207963" y="5959475"/>
            <a:ext cx="14382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000"/>
              <a:t>学习率</a:t>
            </a:r>
            <a:r>
              <a:rPr lang="en-US" altLang="zh-CN" sz="2000">
                <a:latin typeface="Times New Roman" panose="02020603050405020304" pitchFamily="18" charset="0"/>
              </a:rPr>
              <a:t>l = 0。9</a:t>
            </a:r>
          </a:p>
        </p:txBody>
      </p:sp>
      <p:sp>
        <p:nvSpPr>
          <p:cNvPr id="106518" name="Rectangle 22"/>
          <p:cNvSpPr>
            <a:spLocks noChangeArrowheads="1"/>
          </p:cNvSpPr>
          <p:nvPr/>
        </p:nvSpPr>
        <p:spPr bwMode="auto">
          <a:xfrm>
            <a:off x="1338263" y="1414463"/>
            <a:ext cx="889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X1=1</a:t>
            </a:r>
            <a:endParaRPr lang="zh-CN" altLang="en-US" sz="2000"/>
          </a:p>
        </p:txBody>
      </p:sp>
      <p:sp>
        <p:nvSpPr>
          <p:cNvPr id="106519" name="Rectangle 23"/>
          <p:cNvSpPr>
            <a:spLocks noChangeArrowheads="1"/>
          </p:cNvSpPr>
          <p:nvPr/>
        </p:nvSpPr>
        <p:spPr bwMode="auto">
          <a:xfrm>
            <a:off x="1338263" y="2676525"/>
            <a:ext cx="889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x2cs0</a:t>
            </a:r>
            <a:endParaRPr lang="zh-CN" altLang="en-US" sz="2000"/>
          </a:p>
        </p:txBody>
      </p:sp>
      <p:sp>
        <p:nvSpPr>
          <p:cNvPr id="106520" name="Rectangle 24"/>
          <p:cNvSpPr>
            <a:spLocks noChangeArrowheads="1"/>
          </p:cNvSpPr>
          <p:nvPr/>
        </p:nvSpPr>
        <p:spPr bwMode="auto">
          <a:xfrm>
            <a:off x="1338263" y="4184650"/>
            <a:ext cx="889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x3岭1</a:t>
            </a:r>
            <a:endParaRPr lang="zh-CN" altLang="en-US" sz="2000"/>
          </a:p>
        </p:txBody>
      </p:sp>
      <p:sp>
        <p:nvSpPr>
          <p:cNvPr id="106521" name="Rectangle 25"/>
          <p:cNvSpPr>
            <a:spLocks noChangeArrowheads="1"/>
          </p:cNvSpPr>
          <p:nvPr/>
        </p:nvSpPr>
        <p:spPr bwMode="auto">
          <a:xfrm>
            <a:off x="7870825" y="2676525"/>
            <a:ext cx="876300" cy="396875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bg1"/>
                </a:solidFill>
              </a:rPr>
              <a:t>T6=1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06522" name="Rectangle 26"/>
          <p:cNvSpPr>
            <a:spLocks noChangeArrowheads="1"/>
          </p:cNvSpPr>
          <p:nvPr/>
        </p:nvSpPr>
        <p:spPr bwMode="auto">
          <a:xfrm>
            <a:off x="5749925" y="3662363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-0。2</a:t>
            </a:r>
            <a:endParaRPr lang="zh-CN" altLang="en-US" sz="2000"/>
          </a:p>
        </p:txBody>
      </p:sp>
      <p:sp>
        <p:nvSpPr>
          <p:cNvPr id="106523" name="Rectangle 27"/>
          <p:cNvSpPr>
            <a:spLocks noChangeArrowheads="1"/>
          </p:cNvSpPr>
          <p:nvPr/>
        </p:nvSpPr>
        <p:spPr bwMode="auto">
          <a:xfrm>
            <a:off x="5724525" y="2608263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-0。3</a:t>
            </a:r>
            <a:endParaRPr lang="zh-CN" altLang="en-US" sz="2000"/>
          </a:p>
        </p:txBody>
      </p:sp>
      <p:graphicFrame>
        <p:nvGraphicFramePr>
          <p:cNvPr id="106524" name="Object 28"/>
          <p:cNvGraphicFramePr>
            <a:graphicFrameLocks noChangeAspect="1"/>
          </p:cNvGraphicFramePr>
          <p:nvPr/>
        </p:nvGraphicFramePr>
        <p:xfrm>
          <a:off x="4514850" y="334010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56" name="Equation" r:id="rId4" imgW="114102" imgH="177492" progId="Equation.DSMT4">
                  <p:embed/>
                </p:oleObj>
              </mc:Choice>
              <mc:Fallback>
                <p:oleObj name="Equation" r:id="rId4" imgW="114102" imgH="177492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40100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69" name="Object 29"/>
          <p:cNvGraphicFramePr>
            <a:graphicFrameLocks noChangeAspect="1"/>
          </p:cNvGraphicFramePr>
          <p:nvPr/>
        </p:nvGraphicFramePr>
        <p:xfrm>
          <a:off x="5041900" y="2001838"/>
          <a:ext cx="33178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57" name="公式" r:id="rId6" imgW="164885" imgH="215619" progId="Equation.3">
                  <p:embed/>
                </p:oleObj>
              </mc:Choice>
              <mc:Fallback>
                <p:oleObj name="公式" r:id="rId6" imgW="164885" imgH="215619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1900" y="2001838"/>
                        <a:ext cx="331788" cy="374650"/>
                      </a:xfrm>
                      <a:prstGeom prst="rect">
                        <a:avLst/>
                      </a:prstGeom>
                      <a:solidFill>
                        <a:srgbClr val="66C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5154613" y="2092325"/>
            <a:ext cx="3238500" cy="552450"/>
            <a:chOff x="3247" y="1318"/>
            <a:chExt cx="2040" cy="348"/>
          </a:xfrm>
        </p:grpSpPr>
        <p:sp>
          <p:nvSpPr>
            <p:cNvPr id="106554" name="Line 31"/>
            <p:cNvSpPr>
              <a:spLocks noChangeShapeType="1"/>
            </p:cNvSpPr>
            <p:nvPr/>
          </p:nvSpPr>
          <p:spPr bwMode="auto">
            <a:xfrm flipH="1">
              <a:off x="3247" y="1423"/>
              <a:ext cx="490" cy="243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graphicFrame>
          <p:nvGraphicFramePr>
            <p:cNvPr id="106555" name="Object 32"/>
            <p:cNvGraphicFramePr>
              <a:graphicFrameLocks noChangeAspect="1"/>
            </p:cNvGraphicFramePr>
            <p:nvPr/>
          </p:nvGraphicFramePr>
          <p:xfrm>
            <a:off x="3755" y="1318"/>
            <a:ext cx="1532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58" name="公式" r:id="rId8" imgW="1308100" imgH="228600" progId="Equation.3">
                    <p:embed/>
                  </p:oleObj>
                </mc:Choice>
                <mc:Fallback>
                  <p:oleObj name="公式" r:id="rId8" imgW="1308100" imgH="22860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5" y="1318"/>
                          <a:ext cx="1532" cy="253"/>
                        </a:xfrm>
                        <a:prstGeom prst="rect">
                          <a:avLst/>
                        </a:prstGeom>
                        <a:solidFill>
                          <a:srgbClr val="66CCFF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3438525" y="1335088"/>
            <a:ext cx="3409950" cy="1035050"/>
            <a:chOff x="2166" y="841"/>
            <a:chExt cx="2148" cy="652"/>
          </a:xfrm>
        </p:grpSpPr>
        <p:graphicFrame>
          <p:nvGraphicFramePr>
            <p:cNvPr id="106552" name="Object 34"/>
            <p:cNvGraphicFramePr>
              <a:graphicFrameLocks noChangeAspect="1"/>
            </p:cNvGraphicFramePr>
            <p:nvPr/>
          </p:nvGraphicFramePr>
          <p:xfrm>
            <a:off x="2166" y="841"/>
            <a:ext cx="2148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59" name="公式" r:id="rId10" imgW="1524000" imgH="228600" progId="Equation.3">
                    <p:embed/>
                  </p:oleObj>
                </mc:Choice>
                <mc:Fallback>
                  <p:oleObj name="公式" r:id="rId10" imgW="1524000" imgH="22860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6" y="841"/>
                          <a:ext cx="2148" cy="299"/>
                        </a:xfrm>
                        <a:prstGeom prst="rect">
                          <a:avLst/>
                        </a:prstGeom>
                        <a:solidFill>
                          <a:srgbClr val="66CCFF"/>
                        </a:solidFill>
                        <a:ln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6553" name="Line 35"/>
            <p:cNvSpPr>
              <a:spLocks noChangeShapeType="1"/>
            </p:cNvSpPr>
            <p:nvPr/>
          </p:nvSpPr>
          <p:spPr bwMode="auto">
            <a:xfrm>
              <a:off x="2796" y="1150"/>
              <a:ext cx="11" cy="343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</p:grpSp>
      <p:graphicFrame>
        <p:nvGraphicFramePr>
          <p:cNvPr id="471076" name="Object 36"/>
          <p:cNvGraphicFramePr>
            <a:graphicFrameLocks noChangeAspect="1"/>
          </p:cNvGraphicFramePr>
          <p:nvPr/>
        </p:nvGraphicFramePr>
        <p:xfrm>
          <a:off x="5014913" y="3355975"/>
          <a:ext cx="331787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60" name="公式" r:id="rId12" imgW="165028" imgH="228501" progId="Equation.3">
                  <p:embed/>
                </p:oleObj>
              </mc:Choice>
              <mc:Fallback>
                <p:oleObj name="公式" r:id="rId12" imgW="165028" imgH="228501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4913" y="3355975"/>
                        <a:ext cx="331787" cy="396875"/>
                      </a:xfrm>
                      <a:prstGeom prst="rect">
                        <a:avLst/>
                      </a:prstGeom>
                      <a:solidFill>
                        <a:srgbClr val="66C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77" name="Object 37"/>
          <p:cNvGraphicFramePr>
            <a:graphicFrameLocks noChangeAspect="1"/>
          </p:cNvGraphicFramePr>
          <p:nvPr/>
        </p:nvGraphicFramePr>
        <p:xfrm>
          <a:off x="3692525" y="1857375"/>
          <a:ext cx="45878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61" name="公式" r:id="rId14" imgW="228501" imgH="215806" progId="Equation.3">
                  <p:embed/>
                </p:oleObj>
              </mc:Choice>
              <mc:Fallback>
                <p:oleObj name="公式" r:id="rId14" imgW="228501" imgH="215806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2525" y="1857375"/>
                        <a:ext cx="458788" cy="374650"/>
                      </a:xfrm>
                      <a:prstGeom prst="rect">
                        <a:avLst/>
                      </a:prstGeom>
                      <a:solidFill>
                        <a:srgbClr val="66C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78" name="Object 38"/>
          <p:cNvGraphicFramePr>
            <a:graphicFrameLocks noChangeAspect="1"/>
          </p:cNvGraphicFramePr>
          <p:nvPr/>
        </p:nvGraphicFramePr>
        <p:xfrm>
          <a:off x="2867025" y="2232025"/>
          <a:ext cx="45878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62" name="公式" r:id="rId16" imgW="228600" imgH="228600" progId="Equation.3">
                  <p:embed/>
                </p:oleObj>
              </mc:Choice>
              <mc:Fallback>
                <p:oleObj name="公式" r:id="rId16" imgW="228600" imgH="2286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025" y="2232025"/>
                        <a:ext cx="458788" cy="396875"/>
                      </a:xfrm>
                      <a:prstGeom prst="rect">
                        <a:avLst/>
                      </a:prstGeom>
                      <a:solidFill>
                        <a:srgbClr val="66C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79" name="Object 39"/>
          <p:cNvGraphicFramePr>
            <a:graphicFrameLocks noChangeAspect="1"/>
          </p:cNvGraphicFramePr>
          <p:nvPr/>
        </p:nvGraphicFramePr>
        <p:xfrm>
          <a:off x="2867025" y="2640013"/>
          <a:ext cx="45878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63" name="公式" r:id="rId18" imgW="241091" imgH="215713" progId="Equation.3">
                  <p:embed/>
                </p:oleObj>
              </mc:Choice>
              <mc:Fallback>
                <p:oleObj name="公式" r:id="rId18" imgW="241091" imgH="215713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025" y="2640013"/>
                        <a:ext cx="458788" cy="374650"/>
                      </a:xfrm>
                      <a:prstGeom prst="rect">
                        <a:avLst/>
                      </a:prstGeom>
                      <a:solidFill>
                        <a:srgbClr val="66C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0" name="Object 40"/>
          <p:cNvGraphicFramePr>
            <a:graphicFrameLocks noChangeAspect="1"/>
          </p:cNvGraphicFramePr>
          <p:nvPr/>
        </p:nvGraphicFramePr>
        <p:xfrm>
          <a:off x="2760663" y="3544888"/>
          <a:ext cx="484187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64" name="公式" r:id="rId20" imgW="241300" imgH="228600" progId="Equation.3">
                  <p:embed/>
                </p:oleObj>
              </mc:Choice>
              <mc:Fallback>
                <p:oleObj name="公式" r:id="rId20" imgW="241300" imgH="2286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0663" y="3544888"/>
                        <a:ext cx="484187" cy="396875"/>
                      </a:xfrm>
                      <a:prstGeom prst="rect">
                        <a:avLst/>
                      </a:prstGeom>
                      <a:solidFill>
                        <a:srgbClr val="66C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1" name="Object 41"/>
          <p:cNvGraphicFramePr>
            <a:graphicFrameLocks noChangeAspect="1"/>
          </p:cNvGraphicFramePr>
          <p:nvPr/>
        </p:nvGraphicFramePr>
        <p:xfrm>
          <a:off x="2762250" y="3941763"/>
          <a:ext cx="48418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65" name="公式" r:id="rId22" imgW="241300" imgH="228600" progId="Equation.3">
                  <p:embed/>
                </p:oleObj>
              </mc:Choice>
              <mc:Fallback>
                <p:oleObj name="公式" r:id="rId22" imgW="241300" imgH="2286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250" y="3941763"/>
                        <a:ext cx="484188" cy="396875"/>
                      </a:xfrm>
                      <a:prstGeom prst="rect">
                        <a:avLst/>
                      </a:prstGeom>
                      <a:solidFill>
                        <a:srgbClr val="66C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2" name="Object 42"/>
          <p:cNvGraphicFramePr>
            <a:graphicFrameLocks noChangeAspect="1"/>
          </p:cNvGraphicFramePr>
          <p:nvPr/>
        </p:nvGraphicFramePr>
        <p:xfrm>
          <a:off x="3476625" y="4498975"/>
          <a:ext cx="45878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66" name="公式" r:id="rId24" imgW="228600" imgH="228600" progId="Equation.3">
                  <p:embed/>
                </p:oleObj>
              </mc:Choice>
              <mc:Fallback>
                <p:oleObj name="公式" r:id="rId24" imgW="228600" imgH="2286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625" y="4498975"/>
                        <a:ext cx="458788" cy="396875"/>
                      </a:xfrm>
                      <a:prstGeom prst="rect">
                        <a:avLst/>
                      </a:prstGeom>
                      <a:solidFill>
                        <a:srgbClr val="66C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5880100" y="3257550"/>
            <a:ext cx="3238500" cy="3338513"/>
            <a:chOff x="3720" y="2032"/>
            <a:chExt cx="2040" cy="2103"/>
          </a:xfrm>
        </p:grpSpPr>
        <p:sp>
          <p:nvSpPr>
            <p:cNvPr id="106549" name="Line 44"/>
            <p:cNvSpPr>
              <a:spLocks noChangeShapeType="1"/>
            </p:cNvSpPr>
            <p:nvPr/>
          </p:nvSpPr>
          <p:spPr bwMode="auto">
            <a:xfrm flipH="1" flipV="1">
              <a:off x="5157" y="2032"/>
              <a:ext cx="441" cy="1519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graphicFrame>
          <p:nvGraphicFramePr>
            <p:cNvPr id="106550" name="Object 45"/>
            <p:cNvGraphicFramePr>
              <a:graphicFrameLocks noChangeAspect="1"/>
            </p:cNvGraphicFramePr>
            <p:nvPr/>
          </p:nvGraphicFramePr>
          <p:xfrm>
            <a:off x="3720" y="3577"/>
            <a:ext cx="204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67" name="Equation" r:id="rId26" imgW="3238500" imgH="419100" progId="Equation.DSMT4">
                    <p:embed/>
                  </p:oleObj>
                </mc:Choice>
                <mc:Fallback>
                  <p:oleObj name="Equation" r:id="rId26" imgW="3238500" imgH="419100" progId="Equation.DSMT4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0" y="3577"/>
                          <a:ext cx="2040" cy="264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551" name="Object 46"/>
            <p:cNvGraphicFramePr>
              <a:graphicFrameLocks noChangeAspect="1"/>
            </p:cNvGraphicFramePr>
            <p:nvPr/>
          </p:nvGraphicFramePr>
          <p:xfrm>
            <a:off x="3737" y="3853"/>
            <a:ext cx="2023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68" name="公式" r:id="rId28" imgW="1600200" imgH="228600" progId="Equation.3">
                    <p:embed/>
                  </p:oleObj>
                </mc:Choice>
                <mc:Fallback>
                  <p:oleObj name="公式" r:id="rId28" imgW="1600200" imgH="228600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7" y="3853"/>
                          <a:ext cx="2023" cy="282"/>
                        </a:xfrm>
                        <a:prstGeom prst="rect">
                          <a:avLst/>
                        </a:prstGeom>
                        <a:solidFill>
                          <a:srgbClr val="66CCFF"/>
                        </a:solidFill>
                        <a:ln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5943600" y="4806950"/>
            <a:ext cx="2413000" cy="827088"/>
            <a:chOff x="3744" y="3028"/>
            <a:chExt cx="1520" cy="521"/>
          </a:xfrm>
        </p:grpSpPr>
        <p:graphicFrame>
          <p:nvGraphicFramePr>
            <p:cNvPr id="106546" name="Object 48"/>
            <p:cNvGraphicFramePr>
              <a:graphicFrameLocks noChangeAspect="1"/>
            </p:cNvGraphicFramePr>
            <p:nvPr/>
          </p:nvGraphicFramePr>
          <p:xfrm>
            <a:off x="3744" y="3028"/>
            <a:ext cx="152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69" name="Equation" r:id="rId30" imgW="2413000" imgH="419100" progId="Equation.3">
                    <p:embed/>
                  </p:oleObj>
                </mc:Choice>
                <mc:Fallback>
                  <p:oleObj name="Equation" r:id="rId30" imgW="2413000" imgH="419100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3028"/>
                          <a:ext cx="1520" cy="264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547" name="Object 49"/>
            <p:cNvGraphicFramePr>
              <a:graphicFrameLocks noChangeAspect="1"/>
            </p:cNvGraphicFramePr>
            <p:nvPr/>
          </p:nvGraphicFramePr>
          <p:xfrm>
            <a:off x="3745" y="3296"/>
            <a:ext cx="1517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70" name="公式" r:id="rId32" imgW="1295400" imgH="228600" progId="Equation.3">
                    <p:embed/>
                  </p:oleObj>
                </mc:Choice>
                <mc:Fallback>
                  <p:oleObj name="公式" r:id="rId32" imgW="1295400" imgH="228600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5" y="3296"/>
                          <a:ext cx="1517" cy="253"/>
                        </a:xfrm>
                        <a:prstGeom prst="rect">
                          <a:avLst/>
                        </a:prstGeom>
                        <a:solidFill>
                          <a:srgbClr val="66CCFF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548" name="Object 50"/>
            <p:cNvGraphicFramePr>
              <a:graphicFrameLocks noChangeAspect="1"/>
            </p:cNvGraphicFramePr>
            <p:nvPr/>
          </p:nvGraphicFramePr>
          <p:xfrm>
            <a:off x="3744" y="3028"/>
            <a:ext cx="152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71" name="Equation" r:id="rId34" imgW="2413000" imgH="419100" progId="Equation.3">
                    <p:embed/>
                  </p:oleObj>
                </mc:Choice>
                <mc:Fallback>
                  <p:oleObj name="Equation" r:id="rId34" imgW="2413000" imgH="419100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3028"/>
                          <a:ext cx="1520" cy="264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51"/>
          <p:cNvGrpSpPr>
            <a:grpSpLocks/>
          </p:cNvGrpSpPr>
          <p:nvPr/>
        </p:nvGrpSpPr>
        <p:grpSpPr bwMode="auto">
          <a:xfrm>
            <a:off x="6238875" y="3594100"/>
            <a:ext cx="2019300" cy="1181100"/>
            <a:chOff x="3930" y="2280"/>
            <a:chExt cx="1272" cy="744"/>
          </a:xfrm>
        </p:grpSpPr>
        <p:sp>
          <p:nvSpPr>
            <p:cNvPr id="106543" name="Line 52"/>
            <p:cNvSpPr>
              <a:spLocks noChangeShapeType="1"/>
            </p:cNvSpPr>
            <p:nvPr/>
          </p:nvSpPr>
          <p:spPr bwMode="auto">
            <a:xfrm flipH="1" flipV="1">
              <a:off x="4488" y="2280"/>
              <a:ext cx="8" cy="230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graphicFrame>
          <p:nvGraphicFramePr>
            <p:cNvPr id="106544" name="Object 53"/>
            <p:cNvGraphicFramePr>
              <a:graphicFrameLocks noChangeAspect="1"/>
            </p:cNvGraphicFramePr>
            <p:nvPr/>
          </p:nvGraphicFramePr>
          <p:xfrm>
            <a:off x="3930" y="2511"/>
            <a:ext cx="127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72" name="Equation" r:id="rId35" imgW="2019300" imgH="419100" progId="Equation.3">
                    <p:embed/>
                  </p:oleObj>
                </mc:Choice>
                <mc:Fallback>
                  <p:oleObj name="Equation" r:id="rId35" imgW="2019300" imgH="419100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0" y="2511"/>
                          <a:ext cx="1272" cy="264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545" name="Object 54"/>
            <p:cNvGraphicFramePr>
              <a:graphicFrameLocks noChangeAspect="1"/>
            </p:cNvGraphicFramePr>
            <p:nvPr/>
          </p:nvGraphicFramePr>
          <p:xfrm>
            <a:off x="3941" y="2760"/>
            <a:ext cx="125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73" name="公式" r:id="rId37" imgW="1002865" imgH="228501" progId="Equation.3">
                    <p:embed/>
                  </p:oleObj>
                </mc:Choice>
                <mc:Fallback>
                  <p:oleObj name="公式" r:id="rId37" imgW="1002865" imgH="228501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1" y="2760"/>
                          <a:ext cx="1250" cy="264"/>
                        </a:xfrm>
                        <a:prstGeom prst="rect">
                          <a:avLst/>
                        </a:prstGeom>
                        <a:solidFill>
                          <a:srgbClr val="66CCFF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55"/>
          <p:cNvGrpSpPr>
            <a:grpSpLocks/>
          </p:cNvGrpSpPr>
          <p:nvPr/>
        </p:nvGrpSpPr>
        <p:grpSpPr bwMode="auto">
          <a:xfrm>
            <a:off x="1568450" y="4359275"/>
            <a:ext cx="3390900" cy="1928813"/>
            <a:chOff x="988" y="2746"/>
            <a:chExt cx="2136" cy="1215"/>
          </a:xfrm>
        </p:grpSpPr>
        <p:grpSp>
          <p:nvGrpSpPr>
            <p:cNvPr id="106539" name="Group 56"/>
            <p:cNvGrpSpPr>
              <a:grpSpLocks/>
            </p:cNvGrpSpPr>
            <p:nvPr/>
          </p:nvGrpSpPr>
          <p:grpSpPr bwMode="auto">
            <a:xfrm>
              <a:off x="988" y="3298"/>
              <a:ext cx="2136" cy="663"/>
              <a:chOff x="988" y="3298"/>
              <a:chExt cx="2136" cy="663"/>
            </a:xfrm>
          </p:grpSpPr>
          <p:graphicFrame>
            <p:nvGraphicFramePr>
              <p:cNvPr id="106541" name="Object 57"/>
              <p:cNvGraphicFramePr>
                <a:graphicFrameLocks noChangeAspect="1"/>
              </p:cNvGraphicFramePr>
              <p:nvPr/>
            </p:nvGraphicFramePr>
            <p:xfrm>
              <a:off x="988" y="3298"/>
              <a:ext cx="2136" cy="3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574" name="Equation" r:id="rId39" imgW="3390900" imgH="571500" progId="Equation.DSMT4">
                      <p:embed/>
                    </p:oleObj>
                  </mc:Choice>
                  <mc:Fallback>
                    <p:oleObj name="Equation" r:id="rId39" imgW="3390900" imgH="571500" progId="Equation.DSMT4">
                      <p:embed/>
                      <p:pic>
                        <p:nvPicPr>
                          <p:cNvPr id="0" name="Object 5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88" y="3298"/>
                            <a:ext cx="2136" cy="360"/>
                          </a:xfrm>
                          <a:prstGeom prst="rect">
                            <a:avLst/>
                          </a:prstGeom>
                          <a:solidFill>
                            <a:srgbClr val="FFFF99"/>
                          </a:solidFill>
                          <a:ln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6542" name="Object 58"/>
              <p:cNvGraphicFramePr>
                <a:graphicFrameLocks noChangeAspect="1"/>
              </p:cNvGraphicFramePr>
              <p:nvPr/>
            </p:nvGraphicFramePr>
            <p:xfrm>
              <a:off x="990" y="3662"/>
              <a:ext cx="2130" cy="2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575" name="公式" r:id="rId41" imgW="1511300" imgH="228600" progId="Equation.3">
                      <p:embed/>
                    </p:oleObj>
                  </mc:Choice>
                  <mc:Fallback>
                    <p:oleObj name="公式" r:id="rId41" imgW="1511300" imgH="228600" progId="Equation.3">
                      <p:embed/>
                      <p:pic>
                        <p:nvPicPr>
                          <p:cNvPr id="0" name="Object 5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90" y="3662"/>
                            <a:ext cx="2130" cy="299"/>
                          </a:xfrm>
                          <a:prstGeom prst="rect">
                            <a:avLst/>
                          </a:prstGeom>
                          <a:solidFill>
                            <a:srgbClr val="66CCFF"/>
                          </a:solidFill>
                          <a:ln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06540" name="Line 59"/>
            <p:cNvSpPr>
              <a:spLocks noChangeShapeType="1"/>
            </p:cNvSpPr>
            <p:nvPr/>
          </p:nvSpPr>
          <p:spPr bwMode="auto">
            <a:xfrm flipV="1">
              <a:off x="2571" y="2746"/>
              <a:ext cx="326" cy="526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47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47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2000"/>
                                        <p:tgtEl>
                                          <p:spTgt spid="47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8" dur="2000"/>
                                        <p:tgtEl>
                                          <p:spTgt spid="47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3" dur="2000"/>
                                        <p:tgtEl>
                                          <p:spTgt spid="47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8" dur="2000"/>
                                        <p:tgtEl>
                                          <p:spTgt spid="47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3" dur="2000"/>
                                        <p:tgtEl>
                                          <p:spTgt spid="47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8" dur="2000"/>
                                        <p:tgtEl>
                                          <p:spTgt spid="47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75" y="225425"/>
            <a:ext cx="6781800" cy="990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分类和预测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3" y="1519238"/>
            <a:ext cx="7924800" cy="4648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什么是分类？什么是预测？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有关分类和预测的问题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通过决策树归纳进行分类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贝叶斯分类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通过反向传播进行分类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mtClean="0">
                <a:solidFill>
                  <a:schemeClr val="hlink"/>
                </a:solidFill>
                <a:ea typeface="宋体" panose="02010600030101010101" pitchFamily="2" charset="-122"/>
              </a:rPr>
              <a:t>其他分类方法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预测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分类精度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总结</a:t>
            </a:r>
          </a:p>
        </p:txBody>
      </p:sp>
    </p:spTree>
  </p:cSld>
  <p:clrMapOvr>
    <a:masterClrMapping/>
  </p:clrMapOvr>
  <p:transition>
    <p:checker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其他分类方法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90000"/>
              </a:lnSpc>
            </a:pPr>
            <a:r>
              <a:rPr lang="en-US" altLang="zh-CN" sz="2800" smtClean="0">
                <a:ea typeface="宋体" panose="02010600030101010101" pitchFamily="2" charset="-122"/>
              </a:rPr>
              <a:t>k 最近的邻居分类器</a:t>
            </a:r>
            <a:r>
              <a:rPr lang="en-US" altLang="zh-CN" sz="2800" smtClean="0">
                <a:solidFill>
                  <a:srgbClr val="FF0066"/>
                </a:solidFill>
                <a:ea typeface="宋体" panose="02010600030101010101" pitchFamily="2" charset="-122"/>
              </a:rPr>
              <a:t> </a:t>
            </a:r>
          </a:p>
          <a:p>
            <a:pPr eaLnBrk="1" hangingPunct="1">
              <a:lnSpc>
                <a:spcPct val="190000"/>
              </a:lnSpc>
            </a:pPr>
            <a:r>
              <a:rPr lang="en-US" altLang="zh-CN" sz="2800" smtClean="0">
                <a:ea typeface="宋体" panose="02010600030101010101" pitchFamily="2" charset="-122"/>
              </a:rPr>
              <a:t>基于案例的推理</a:t>
            </a:r>
            <a:endParaRPr lang="en-US" altLang="zh-CN" sz="2800" smtClean="0">
              <a:solidFill>
                <a:srgbClr val="FF0066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90000"/>
              </a:lnSpc>
            </a:pPr>
            <a:r>
              <a:rPr lang="en-US" altLang="zh-CN" sz="2800" smtClean="0">
                <a:ea typeface="宋体" panose="02010600030101010101" pitchFamily="2" charset="-122"/>
              </a:rPr>
              <a:t>遗传算法</a:t>
            </a:r>
          </a:p>
          <a:p>
            <a:pPr eaLnBrk="1" hangingPunct="1">
              <a:lnSpc>
                <a:spcPct val="190000"/>
              </a:lnSpc>
            </a:pPr>
            <a:r>
              <a:rPr lang="en-US" altLang="zh-CN" sz="2800" smtClean="0">
                <a:ea typeface="宋体" panose="02010600030101010101" pitchFamily="2" charset="-122"/>
              </a:rPr>
              <a:t>粗糙的设置方法</a:t>
            </a:r>
          </a:p>
          <a:p>
            <a:pPr eaLnBrk="1" hangingPunct="1">
              <a:lnSpc>
                <a:spcPct val="190000"/>
              </a:lnSpc>
            </a:pPr>
            <a:r>
              <a:rPr lang="en-US" altLang="zh-CN" sz="2800" smtClean="0">
                <a:ea typeface="宋体" panose="02010600030101010101" pitchFamily="2" charset="-122"/>
              </a:rPr>
              <a:t>模糊集方法</a:t>
            </a:r>
          </a:p>
          <a:p>
            <a:pPr eaLnBrk="1" hangingPunct="1">
              <a:lnSpc>
                <a:spcPct val="190000"/>
              </a:lnSpc>
            </a:pPr>
            <a:endParaRPr lang="zh-CN" altLang="en-US" sz="280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checker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7350" y="300038"/>
            <a:ext cx="7162800" cy="7620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基于实例的方法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77200" cy="5029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基于实例的学习: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存储培训示例并延迟处理 (</a:t>
            </a:r>
            <a:r>
              <a:rPr lang="en-US" altLang="zh-CN" smtClean="0">
                <a:latin typeface="Tahoma" panose="020B0604030504040204" pitchFamily="34" charset="0"/>
                <a:ea typeface="宋体" panose="02010600030101010101" pitchFamily="2" charset="-122"/>
              </a:rPr>
              <a:t>"</a:t>
            </a:r>
            <a:r>
              <a:rPr lang="en-US" altLang="zh-CN" smtClean="0">
                <a:ea typeface="宋体" panose="02010600030101010101" pitchFamily="2" charset="-122"/>
              </a:rPr>
              <a:t>懒惰的评估</a:t>
            </a:r>
            <a:r>
              <a:rPr lang="en-US" altLang="zh-CN" smtClean="0">
                <a:latin typeface="Tahoma" panose="020B0604030504040204" pitchFamily="34" charset="0"/>
                <a:ea typeface="宋体" panose="02010600030101010101" pitchFamily="2" charset="-122"/>
              </a:rPr>
              <a:t>"</a:t>
            </a:r>
            <a:r>
              <a:rPr lang="en-US" altLang="zh-CN" smtClean="0">
                <a:ea typeface="宋体" panose="02010600030101010101" pitchFamily="2" charset="-122"/>
              </a:rPr>
              <a:t>), 直到必须对新实例进行分类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典型的方法</a:t>
            </a:r>
            <a:endParaRPr lang="en-US" altLang="zh-CN" u="sng" smtClean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CN" i="1" u="sng" smtClean="0">
                <a:ea typeface="宋体" panose="02010600030101010101" pitchFamily="2" charset="-122"/>
              </a:rPr>
              <a:t>K</a:t>
            </a:r>
            <a:r>
              <a:rPr lang="en-US" altLang="zh-CN" u="sng" smtClean="0">
                <a:ea typeface="宋体" panose="02010600030101010101" pitchFamily="2" charset="-122"/>
              </a:rPr>
              <a:t>-最近的邻居方法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2" eaLnBrk="1" hangingPunct="1">
              <a:lnSpc>
                <a:spcPct val="110000"/>
              </a:lnSpc>
            </a:pPr>
            <a:r>
              <a:rPr lang="en-US" altLang="zh-CN" sz="2800" smtClean="0">
                <a:ea typeface="宋体" panose="02010600030101010101" pitchFamily="2" charset="-122"/>
              </a:rPr>
              <a:t>表示为欧几里得空间中的点的实例。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u="sng" smtClean="0">
                <a:ea typeface="宋体" panose="02010600030101010101" pitchFamily="2" charset="-122"/>
              </a:rPr>
              <a:t>基于案例的推理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2" eaLnBrk="1" hangingPunct="1">
              <a:lnSpc>
                <a:spcPct val="110000"/>
              </a:lnSpc>
            </a:pPr>
            <a:r>
              <a:rPr lang="en-US" altLang="zh-CN" sz="2800" smtClean="0">
                <a:ea typeface="宋体" panose="02010600030101010101" pitchFamily="2" charset="-122"/>
              </a:rPr>
              <a:t>使用符号表示和基于知识的推理</a:t>
            </a:r>
          </a:p>
        </p:txBody>
      </p:sp>
    </p:spTree>
  </p:cSld>
  <p:clrMapOvr>
    <a:masterClrMapping/>
  </p:clrMapOvr>
  <p:transition>
    <p:checker/>
  </p:transition>
</p:sld>
</file>

<file path=ppt/slides/slide56.xml><?xml version="1.0" encoding="utf-8"?>
<p:sld xmlns:mc="http://schemas.openxmlformats.org/markup-compatibility/2006" xmlns:v="urn:schemas-microsoft-com:vml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4175" y="590550"/>
            <a:ext cx="8375650" cy="355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中。</a:t>
            </a:r>
            <a:r>
              <a:rPr lang="en-US" altLang="zh-CN" i="1" smtClean="0">
                <a:ea typeface="宋体" panose="02010600030101010101" pitchFamily="2" charset="-122"/>
              </a:rPr>
              <a:t>K</a:t>
            </a:r>
            <a:r>
              <a:rPr lang="en-US" altLang="zh-CN" smtClean="0">
                <a:ea typeface="宋体" panose="02010600030101010101" pitchFamily="2" charset="-122"/>
              </a:rPr>
              <a:t>-最近的邻居算法</a:t>
            </a:r>
            <a:endParaRPr lang="en-US" altLang="zh-CN" sz="2800" smtClean="0">
              <a:ea typeface="宋体" panose="02010600030101010101" pitchFamily="2" charset="-122"/>
            </a:endParaRPr>
          </a:p>
        </p:txBody>
      </p:sp>
      <p:graphicFrame>
        <p:nvGraphicFramePr>
          <p:cNvPr id="113667" name="Object 2048"/>
          <p:cNvGraphicFramePr>
            <a:graphicFrameLocks noChangeAspect="1"/>
          </p:cNvGraphicFramePr>
          <p:nvPr/>
        </p:nvGraphicFramePr>
        <p:xfrm>
          <a:off x="1143000" y="3733800"/>
          <a:ext cx="6324600" cy="258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69" name="位图图像" r:id="rId4" imgW="5334745" imgH="2180952" progId="Paint.Picture">
                  <p:embed/>
                </p:oleObj>
              </mc:Choice>
              <mc:Fallback>
                <p:oleObj name="位图图像" r:id="rId4" imgW="5334745" imgH="2180952" progId="Paint.Picture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733800"/>
                        <a:ext cx="6324600" cy="2586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9248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所有实例都对应于 n-d 空间中的点。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最近的邻居是用欧几里得距离来定义的。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目标函数可以是离散的, 也可以是实值的。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对于离散值,</a:t>
            </a:r>
            <a:r>
              <a:rPr lang="en-US" altLang="zh-CN" sz="2000" i="1" smtClean="0">
                <a:ea typeface="宋体" panose="02010600030101010101" pitchFamily="2" charset="-122"/>
              </a:rPr>
              <a:t>K</a:t>
            </a:r>
            <a:r>
              <a:rPr lang="en-US" altLang="zh-CN" sz="2000" smtClean="0">
                <a:ea typeface="宋体" panose="02010600030101010101" pitchFamily="2" charset="-122"/>
              </a:rPr>
              <a:t>-nn 返回最接近于 k 训练示例中最常见的值</a:t>
            </a:r>
            <a:r>
              <a:rPr lang="en-US" altLang="zh-CN" sz="1800" smtClean="0">
                <a:ea typeface="宋体" panose="02010600030101010101" pitchFamily="2" charset="-122"/>
              </a:rPr>
              <a:t> </a:t>
            </a:r>
            <a:r>
              <a:rPr lang="en-US" altLang="zh-CN" sz="2000" i="1" smtClean="0">
                <a:ea typeface="宋体" panose="02010600030101010101" pitchFamily="2" charset="-122"/>
              </a:rPr>
              <a:t>X</a:t>
            </a:r>
            <a:r>
              <a:rPr lang="en-US" altLang="zh-CN" sz="1600" i="1" smtClean="0">
                <a:ea typeface="宋体" panose="02010600030101010101" pitchFamily="2" charset="-122"/>
              </a:rPr>
              <a:t>问</a:t>
            </a:r>
            <a:r>
              <a:rPr lang="en-US" altLang="zh-CN" sz="2000" smtClean="0">
                <a:ea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  <p:transition>
    <p:checker/>
  </p:transition>
</p:sld>
</file>

<file path=ppt/slides/slide57.xml><?xml version="1.0" encoding="utf-8"?>
<p:sld xmlns:mc="http://schemas.openxmlformats.org/markup-compatibility/2006" xmlns:v="urn:schemas-microsoft-com:vml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2438" y="412750"/>
            <a:ext cx="83566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讨论有关</a:t>
            </a:r>
            <a:r>
              <a:rPr lang="en-US" altLang="zh-CN" i="1" smtClean="0">
                <a:ea typeface="宋体" panose="02010600030101010101" pitchFamily="2" charset="-122"/>
              </a:rPr>
              <a:t>K</a:t>
            </a:r>
            <a:r>
              <a:rPr lang="en-US" altLang="zh-CN" smtClean="0">
                <a:ea typeface="宋体" panose="02010600030101010101" pitchFamily="2" charset="-122"/>
              </a:rPr>
              <a:t>-nn 算法</a:t>
            </a:r>
            <a:endParaRPr lang="en-US" altLang="zh-CN" sz="2800" smtClean="0">
              <a:ea typeface="宋体" panose="02010600030101010101" pitchFamily="2" charset="-122"/>
            </a:endParaRPr>
          </a:p>
        </p:txBody>
      </p:sp>
      <p:sp>
        <p:nvSpPr>
          <p:cNvPr id="11571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50292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CN" sz="2000" smtClean="0">
                <a:ea typeface="宋体" panose="02010600030101010101" pitchFamily="2" charset="-122"/>
              </a:rPr>
              <a:t>连续值目标函数的 k-nn 算法</a:t>
            </a:r>
          </a:p>
          <a:p>
            <a:pPr lvl="1" eaLnBrk="1" hangingPunct="1"/>
            <a:r>
              <a:rPr lang="en-US" altLang="zh-CN" sz="2000" smtClean="0">
                <a:ea typeface="宋体" panose="02010600030101010101" pitchFamily="2" charset="-122"/>
              </a:rPr>
              <a:t>计算的平均值。</a:t>
            </a:r>
            <a:r>
              <a:rPr lang="en-US" altLang="zh-CN" sz="2000" i="1" smtClean="0">
                <a:ea typeface="宋体" panose="02010600030101010101" pitchFamily="2" charset="-122"/>
              </a:rPr>
              <a:t>K</a:t>
            </a:r>
            <a:r>
              <a:rPr lang="en-US" altLang="zh-CN" sz="2000" smtClean="0">
                <a:ea typeface="宋体" panose="02010600030101010101" pitchFamily="2" charset="-122"/>
              </a:rPr>
              <a:t>最近的邻居</a:t>
            </a:r>
          </a:p>
          <a:p>
            <a:pPr eaLnBrk="1" hangingPunct="1"/>
            <a:r>
              <a:rPr lang="en-US" altLang="zh-CN" sz="2000" smtClean="0">
                <a:ea typeface="宋体" panose="02010600030101010101" pitchFamily="2" charset="-122"/>
              </a:rPr>
              <a:t>距离加权最近邻算法</a:t>
            </a:r>
          </a:p>
          <a:p>
            <a:pPr lvl="1" eaLnBrk="1" hangingPunct="1"/>
            <a:r>
              <a:rPr lang="en-US" altLang="zh-CN" sz="2000" smtClean="0">
                <a:ea typeface="宋体" panose="02010600030101010101" pitchFamily="2" charset="-122"/>
              </a:rPr>
              <a:t>根据每个 k 邻居到查询点的距离, 对其贡献进行权重</a:t>
            </a:r>
            <a:r>
              <a:rPr lang="en-US" altLang="zh-CN" sz="2000" i="1" smtClean="0">
                <a:ea typeface="宋体" panose="02010600030101010101" pitchFamily="2" charset="-122"/>
              </a:rPr>
              <a:t>X</a:t>
            </a:r>
            <a:r>
              <a:rPr lang="en-US" altLang="zh-CN" sz="2000" i="1" baseline="-25000" smtClean="0">
                <a:ea typeface="宋体" panose="02010600030101010101" pitchFamily="2" charset="-122"/>
              </a:rPr>
              <a:t>问</a:t>
            </a:r>
            <a:endParaRPr lang="en-US" altLang="zh-CN" sz="2000" smtClean="0"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sz="2000" smtClean="0">
                <a:ea typeface="宋体" panose="02010600030101010101" pitchFamily="2" charset="-122"/>
              </a:rPr>
              <a:t>给更亲密的邻居更多的分量</a:t>
            </a:r>
          </a:p>
          <a:p>
            <a:pPr lvl="1" eaLnBrk="1" hangingPunct="1"/>
            <a:r>
              <a:rPr lang="en-US" altLang="zh-CN" sz="2000" smtClean="0">
                <a:ea typeface="宋体" panose="02010600030101010101" pitchFamily="2" charset="-122"/>
              </a:rPr>
              <a:t>同样, 对于实值目标函数</a:t>
            </a:r>
          </a:p>
          <a:p>
            <a:pPr eaLnBrk="1" hangingPunct="1"/>
            <a:r>
              <a:rPr lang="en-US" altLang="zh-CN" sz="2000" smtClean="0">
                <a:ea typeface="宋体" panose="02010600030101010101" pitchFamily="2" charset="-122"/>
              </a:rPr>
              <a:t>通过平均 k 最近的邻居来强大地存储嘈杂的数据</a:t>
            </a:r>
          </a:p>
          <a:p>
            <a:pPr eaLnBrk="1" hangingPunct="1"/>
            <a:r>
              <a:rPr lang="en-US" altLang="zh-CN" sz="2000" smtClean="0">
                <a:ea typeface="宋体" panose="02010600030101010101" pitchFamily="2" charset="-122"/>
              </a:rPr>
              <a:t>维度的诅咒: 邻居之间的距离可能被不相关的属性所支配。</a:t>
            </a:r>
          </a:p>
          <a:p>
            <a:pPr lvl="1" eaLnBrk="1" hangingPunct="1"/>
            <a:r>
              <a:rPr lang="en-US" altLang="zh-CN" sz="2000" smtClean="0">
                <a:ea typeface="宋体" panose="02010600030101010101" pitchFamily="2" charset="-122"/>
              </a:rPr>
              <a:t>若要克服它, 轴拉伸或消除最不相关的属性。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例子: 气候和城市的平均收入</a:t>
            </a:r>
          </a:p>
        </p:txBody>
      </p:sp>
      <p:graphicFrame>
        <p:nvGraphicFramePr>
          <p:cNvPr id="115716" name="Object 1028"/>
          <p:cNvGraphicFramePr>
            <a:graphicFrameLocks noChangeAspect="1"/>
          </p:cNvGraphicFramePr>
          <p:nvPr/>
        </p:nvGraphicFramePr>
        <p:xfrm>
          <a:off x="6403975" y="3409950"/>
          <a:ext cx="1473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17" name="Equation" r:id="rId4" imgW="1473200" imgH="685800" progId="Equation.3">
                  <p:embed/>
                </p:oleObj>
              </mc:Choice>
              <mc:Fallback>
                <p:oleObj name="Equation" r:id="rId4" imgW="1473200" imgH="6858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3975" y="3409950"/>
                        <a:ext cx="1473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hecker/>
  </p:transition>
</p:sld>
</file>

<file path=ppt/slides/slide58.xml><?xml version="1.0" encoding="utf-8"?>
<p:sld xmlns:mc="http://schemas.openxmlformats.org/markup-compatibility/2006" xmlns:v="urn:schemas-microsoft-com:vml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基于案例的推理</a:t>
            </a:r>
          </a:p>
        </p:txBody>
      </p:sp>
      <p:graphicFrame>
        <p:nvGraphicFramePr>
          <p:cNvPr id="117763" name="Object 0"/>
          <p:cNvGraphicFramePr>
            <a:graphicFrameLocks noChangeAspect="1"/>
          </p:cNvGraphicFramePr>
          <p:nvPr/>
        </p:nvGraphicFramePr>
        <p:xfrm>
          <a:off x="838200" y="1455738"/>
          <a:ext cx="7324725" cy="226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65" name="位图图像" r:id="rId4" imgW="5961905" imgH="1724266" progId="Paint.Picture">
                  <p:embed/>
                </p:oleObj>
              </mc:Choice>
              <mc:Fallback>
                <p:oleObj name="位图图像" r:id="rId4" imgW="5961905" imgH="1724266" progId="Paint.Picture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455738"/>
                        <a:ext cx="7324725" cy="226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4" name="Object 1"/>
          <p:cNvGraphicFramePr>
            <a:graphicFrameLocks noChangeAspect="1"/>
          </p:cNvGraphicFramePr>
          <p:nvPr/>
        </p:nvGraphicFramePr>
        <p:xfrm>
          <a:off x="792163" y="3810000"/>
          <a:ext cx="7381875" cy="245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66" name="位图图像" r:id="rId6" imgW="6792273" imgH="2457143" progId="Paint.Picture">
                  <p:embed/>
                </p:oleObj>
              </mc:Choice>
              <mc:Fallback>
                <p:oleObj name="位图图像" r:id="rId6" imgW="6792273" imgH="2457143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3810000"/>
                        <a:ext cx="7381875" cy="245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457200"/>
            <a:ext cx="850265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关于懒惰与渴望学习的评论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06525"/>
            <a:ext cx="8610600" cy="50292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CN" sz="2000" u="sng" smtClean="0">
                <a:ea typeface="宋体" panose="02010600030101010101" pitchFamily="2" charset="-122"/>
              </a:rPr>
              <a:t>基于实例的学习:</a:t>
            </a:r>
            <a:r>
              <a:rPr lang="en-US" altLang="zh-CN" sz="2000" smtClean="0">
                <a:ea typeface="宋体" panose="02010600030101010101" pitchFamily="2" charset="-122"/>
              </a:rPr>
              <a:t>懒惰的评估</a:t>
            </a:r>
          </a:p>
          <a:p>
            <a:pPr eaLnBrk="1" hangingPunct="1"/>
            <a:r>
              <a:rPr lang="en-US" altLang="zh-CN" sz="2000" u="sng" smtClean="0">
                <a:ea typeface="宋体" panose="02010600030101010101" pitchFamily="2" charset="-122"/>
              </a:rPr>
              <a:t>决策树和贝叶斯分类</a:t>
            </a:r>
            <a:r>
              <a:rPr lang="en-US" altLang="zh-CN" sz="2000" smtClean="0">
                <a:ea typeface="宋体" panose="02010600030101010101" pitchFamily="2" charset="-122"/>
              </a:rPr>
              <a:t>: 渴望评估</a:t>
            </a:r>
          </a:p>
          <a:p>
            <a:pPr eaLnBrk="1" hangingPunct="1"/>
            <a:r>
              <a:rPr lang="en-US" altLang="zh-CN" sz="2000" u="sng" smtClean="0">
                <a:ea typeface="宋体" panose="02010600030101010101" pitchFamily="2" charset="-122"/>
              </a:rPr>
              <a:t>主要区别</a:t>
            </a:r>
          </a:p>
          <a:p>
            <a:pPr lvl="1" eaLnBrk="1" hangingPunct="1"/>
            <a:r>
              <a:rPr lang="en-US" altLang="zh-CN" sz="2000" smtClean="0">
                <a:ea typeface="宋体" panose="02010600030101010101" pitchFamily="2" charset="-122"/>
              </a:rPr>
              <a:t>延迟方法可以考虑查询实例</a:t>
            </a:r>
            <a:r>
              <a:rPr lang="en-US" altLang="zh-CN" sz="2000" i="1" smtClean="0">
                <a:ea typeface="宋体" panose="02010600030101010101" pitchFamily="2" charset="-122"/>
              </a:rPr>
              <a:t>xq</a:t>
            </a:r>
            <a:r>
              <a:rPr lang="en-US" altLang="zh-CN" sz="2000" smtClean="0">
                <a:ea typeface="宋体" panose="02010600030101010101" pitchFamily="2" charset="-122"/>
              </a:rPr>
              <a:t>在决定如何在培训数据之外进行泛化时</a:t>
            </a:r>
            <a:r>
              <a:rPr lang="en-US" altLang="zh-CN" sz="2000" i="1" smtClean="0">
                <a:ea typeface="宋体" panose="02010600030101010101" pitchFamily="2" charset="-122"/>
              </a:rPr>
              <a:t>D</a:t>
            </a:r>
            <a:endParaRPr lang="en-US" altLang="zh-CN" sz="2000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000" smtClean="0">
                <a:ea typeface="宋体" panose="02010600030101010101" pitchFamily="2" charset="-122"/>
              </a:rPr>
              <a:t>渴望方法不能, 因为它们在看到查询时已经选择了全局近似值</a:t>
            </a:r>
          </a:p>
          <a:p>
            <a:pPr eaLnBrk="1" hangingPunct="1"/>
            <a:r>
              <a:rPr lang="en-US" altLang="zh-CN" sz="2000" smtClean="0">
                <a:ea typeface="宋体" panose="02010600030101010101" pitchFamily="2" charset="-122"/>
              </a:rPr>
              <a:t>效率: 懒惰-----------------------------------</a:t>
            </a:r>
          </a:p>
          <a:p>
            <a:pPr eaLnBrk="1" hangingPunct="1"/>
            <a:r>
              <a:rPr lang="en-US" altLang="zh-CN" sz="2000" smtClean="0">
                <a:ea typeface="宋体" panose="02010600030101010101" pitchFamily="2" charset="-122"/>
              </a:rPr>
              <a:t>精度</a:t>
            </a:r>
          </a:p>
          <a:p>
            <a:pPr lvl="1" eaLnBrk="1" hangingPunct="1"/>
            <a:r>
              <a:rPr lang="en-US" altLang="zh-CN" sz="2000" smtClean="0">
                <a:ea typeface="宋体" panose="02010600030101010101" pitchFamily="2" charset="-122"/>
              </a:rPr>
              <a:t>延迟方法有效地利用了更丰富的假设空间, 因为它利用许多局部线性函数来形成其对目标函数的隐式全局逼近</a:t>
            </a:r>
          </a:p>
          <a:p>
            <a:pPr lvl="1" eaLnBrk="1" hangingPunct="1"/>
            <a:r>
              <a:rPr lang="en-US" altLang="zh-CN" sz="2000" smtClean="0">
                <a:ea typeface="宋体" panose="02010600030101010101" pitchFamily="2" charset="-122"/>
              </a:rPr>
              <a:t>渴望: 必须致力于一个涵盖整个实例空间的单一假设</a:t>
            </a:r>
          </a:p>
        </p:txBody>
      </p:sp>
    </p:spTree>
  </p:cSld>
  <p:clrMapOvr>
    <a:masterClrMapping/>
  </p:clrMapOvr>
  <p:transition>
    <p:checker/>
  </p:transition>
</p:sld>
</file>

<file path=ppt/slides/slide6.xml><?xml version="1.0" encoding="utf-8"?>
<p:sld xmlns:a14="http://schemas.microsoft.com/office/drawing/2010/main" xmlns:mc="http://schemas.openxmlformats.org/markup-compatibility/2006" xmlns:v="urn:schemas-microsoft-com:vml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547100" cy="10668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CN" sz="2800" smtClean="0">
                <a:ea typeface="宋体" panose="02010600030101010101" pitchFamily="2" charset="-122"/>
              </a:rPr>
              <a:t>分类过程 (2): 在预测中使用模型</a:t>
            </a:r>
          </a:p>
        </p:txBody>
      </p:sp>
      <p:grpSp>
        <p:nvGrpSpPr>
          <p:cNvPr id="14339" name="Group 3"/>
          <p:cNvGrpSpPr>
            <a:grpSpLocks/>
          </p:cNvGrpSpPr>
          <p:nvPr/>
        </p:nvGrpSpPr>
        <p:grpSpPr bwMode="auto">
          <a:xfrm>
            <a:off x="4445000" y="1570038"/>
            <a:ext cx="1889125" cy="1506537"/>
            <a:chOff x="2800" y="989"/>
            <a:chExt cx="1190" cy="949"/>
          </a:xfrm>
        </p:grpSpPr>
        <p:pic>
          <p:nvPicPr>
            <p:cNvPr id="14357" name="Picture 4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0" y="989"/>
              <a:ext cx="119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58" name="Rectangle 5"/>
            <p:cNvSpPr>
              <a:spLocks noChangeArrowheads="1"/>
            </p:cNvSpPr>
            <p:nvPr/>
          </p:nvSpPr>
          <p:spPr bwMode="auto">
            <a:xfrm>
              <a:off x="2964" y="1384"/>
              <a:ext cx="8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分类</a:t>
              </a:r>
            </a:p>
          </p:txBody>
        </p:sp>
      </p:grpSp>
      <p:grpSp>
        <p:nvGrpSpPr>
          <p:cNvPr id="14340" name="Group 6"/>
          <p:cNvGrpSpPr>
            <a:grpSpLocks/>
          </p:cNvGrpSpPr>
          <p:nvPr/>
        </p:nvGrpSpPr>
        <p:grpSpPr bwMode="auto">
          <a:xfrm>
            <a:off x="2157413" y="2735263"/>
            <a:ext cx="1698625" cy="1506537"/>
            <a:chOff x="1359" y="1723"/>
            <a:chExt cx="1070" cy="949"/>
          </a:xfrm>
        </p:grpSpPr>
        <p:pic>
          <p:nvPicPr>
            <p:cNvPr id="14355" name="Picture 7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9" y="1723"/>
              <a:ext cx="107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56" name="Rectangle 8"/>
            <p:cNvSpPr>
              <a:spLocks noChangeArrowheads="1"/>
            </p:cNvSpPr>
            <p:nvPr/>
          </p:nvSpPr>
          <p:spPr bwMode="auto">
            <a:xfrm>
              <a:off x="1423" y="2032"/>
              <a:ext cx="934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测试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数据</a:t>
              </a:r>
            </a:p>
          </p:txBody>
        </p:sp>
      </p:grpSp>
      <p:graphicFrame>
        <p:nvGraphicFramePr>
          <p:cNvPr id="14341" name="Object 9"/>
          <p:cNvGraphicFramePr>
            <a:graphicFrameLocks/>
          </p:cNvGraphicFramePr>
          <p:nvPr/>
        </p:nvGraphicFramePr>
        <p:xfrm>
          <a:off x="457200" y="4800600"/>
          <a:ext cx="5438775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" name="Worksheet" r:id="rId7" imgW="5438775" imgH="1765300" progId="Excel.Sheet.8">
                  <p:embed/>
                </p:oleObj>
              </mc:Choice>
              <mc:Fallback>
                <p:oleObj name="Worksheet" r:id="rId7" imgW="5438775" imgH="1765300" progId="Excel.Sheet.8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800600"/>
                        <a:ext cx="5438775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Line 10"/>
          <p:cNvSpPr>
            <a:spLocks noChangeShapeType="1"/>
          </p:cNvSpPr>
          <p:nvPr/>
        </p:nvSpPr>
        <p:spPr bwMode="auto">
          <a:xfrm flipH="1">
            <a:off x="427038" y="4071938"/>
            <a:ext cx="1644650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3" name="Line 11"/>
          <p:cNvSpPr>
            <a:spLocks noChangeShapeType="1"/>
          </p:cNvSpPr>
          <p:nvPr/>
        </p:nvSpPr>
        <p:spPr bwMode="auto">
          <a:xfrm>
            <a:off x="3857625" y="4071938"/>
            <a:ext cx="2025650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4" name="AutoShape 12"/>
          <p:cNvSpPr>
            <a:spLocks noChangeArrowheads="1"/>
          </p:cNvSpPr>
          <p:nvPr/>
        </p:nvSpPr>
        <p:spPr bwMode="auto">
          <a:xfrm>
            <a:off x="7793038" y="5000625"/>
            <a:ext cx="546100" cy="592138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5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66"/>
              </a:solidFill>
            </a:endParaRPr>
          </a:p>
        </p:txBody>
      </p:sp>
      <p:sp>
        <p:nvSpPr>
          <p:cNvPr id="14345" name="Freeform 13"/>
          <p:cNvSpPr>
            <a:spLocks/>
          </p:cNvSpPr>
          <p:nvPr/>
        </p:nvSpPr>
        <p:spPr bwMode="auto">
          <a:xfrm>
            <a:off x="6523038" y="2173288"/>
            <a:ext cx="941387" cy="766762"/>
          </a:xfrm>
          <a:custGeom>
            <a:avLst/>
            <a:gdLst>
              <a:gd name="T0" fmla="*/ 0 w 593"/>
              <a:gd name="T1" fmla="*/ 2147483646 h 483"/>
              <a:gd name="T2" fmla="*/ 2147483646 w 593"/>
              <a:gd name="T3" fmla="*/ 0 h 483"/>
              <a:gd name="T4" fmla="*/ 2147483646 w 593"/>
              <a:gd name="T5" fmla="*/ 2147483646 h 483"/>
              <a:gd name="T6" fmla="*/ 2147483646 w 593"/>
              <a:gd name="T7" fmla="*/ 2147483646 h 483"/>
              <a:gd name="T8" fmla="*/ 2147483646 w 593"/>
              <a:gd name="T9" fmla="*/ 2147483646 h 483"/>
              <a:gd name="T10" fmla="*/ 2147483646 w 593"/>
              <a:gd name="T11" fmla="*/ 2147483646 h 483"/>
              <a:gd name="T12" fmla="*/ 2147483646 w 593"/>
              <a:gd name="T13" fmla="*/ 2147483646 h 483"/>
              <a:gd name="T14" fmla="*/ 2147483646 w 593"/>
              <a:gd name="T15" fmla="*/ 2147483646 h 483"/>
              <a:gd name="T16" fmla="*/ 2147483646 w 593"/>
              <a:gd name="T17" fmla="*/ 2147483646 h 483"/>
              <a:gd name="T18" fmla="*/ 2147483646 w 593"/>
              <a:gd name="T19" fmla="*/ 2147483646 h 483"/>
              <a:gd name="T20" fmla="*/ 0 w 593"/>
              <a:gd name="T21" fmla="*/ 2147483646 h 48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93"/>
              <a:gd name="T34" fmla="*/ 0 h 483"/>
              <a:gd name="T35" fmla="*/ 593 w 593"/>
              <a:gd name="T36" fmla="*/ 483 h 48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93" h="483">
                <a:moveTo>
                  <a:pt x="0" y="34"/>
                </a:moveTo>
                <a:lnTo>
                  <a:pt x="200" y="0"/>
                </a:lnTo>
                <a:lnTo>
                  <a:pt x="159" y="58"/>
                </a:lnTo>
                <a:lnTo>
                  <a:pt x="515" y="306"/>
                </a:lnTo>
                <a:lnTo>
                  <a:pt x="555" y="248"/>
                </a:lnTo>
                <a:lnTo>
                  <a:pt x="592" y="448"/>
                </a:lnTo>
                <a:lnTo>
                  <a:pt x="392" y="482"/>
                </a:lnTo>
                <a:lnTo>
                  <a:pt x="433" y="424"/>
                </a:lnTo>
                <a:lnTo>
                  <a:pt x="77" y="176"/>
                </a:lnTo>
                <a:lnTo>
                  <a:pt x="37" y="234"/>
                </a:lnTo>
                <a:lnTo>
                  <a:pt x="0" y="34"/>
                </a:lnTo>
              </a:path>
            </a:pathLst>
          </a:custGeom>
          <a:solidFill>
            <a:srgbClr val="2597B8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4346" name="Group 14"/>
          <p:cNvGrpSpPr>
            <a:grpSpLocks/>
          </p:cNvGrpSpPr>
          <p:nvPr/>
        </p:nvGrpSpPr>
        <p:grpSpPr bwMode="auto">
          <a:xfrm>
            <a:off x="6646863" y="3187700"/>
            <a:ext cx="1781175" cy="815975"/>
            <a:chOff x="4187" y="2008"/>
            <a:chExt cx="1122" cy="514"/>
          </a:xfrm>
        </p:grpSpPr>
        <p:pic>
          <p:nvPicPr>
            <p:cNvPr id="14353" name="Picture 15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7" y="2008"/>
              <a:ext cx="1122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54" name="Rectangle 16"/>
            <p:cNvSpPr>
              <a:spLocks noChangeArrowheads="1"/>
            </p:cNvSpPr>
            <p:nvPr/>
          </p:nvSpPr>
          <p:spPr bwMode="auto">
            <a:xfrm>
              <a:off x="4251" y="2180"/>
              <a:ext cx="98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看不见的数据</a:t>
              </a:r>
            </a:p>
          </p:txBody>
        </p:sp>
      </p:grpSp>
      <p:sp>
        <p:nvSpPr>
          <p:cNvPr id="14347" name="Rectangle 17"/>
          <p:cNvSpPr>
            <a:spLocks noChangeArrowheads="1"/>
          </p:cNvSpPr>
          <p:nvPr/>
        </p:nvSpPr>
        <p:spPr bwMode="auto">
          <a:xfrm>
            <a:off x="6305550" y="4262438"/>
            <a:ext cx="2454275" cy="4572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(</a:t>
            </a:r>
            <a:r>
              <a:rPr lang="en-US" altLang="zh-CN">
                <a:latin typeface="Times New Roman" panose="02020603050405020304" pitchFamily="18" charset="0"/>
              </a:rPr>
              <a:t>杰夫, 教授, 4)</a:t>
            </a:r>
          </a:p>
        </p:txBody>
      </p:sp>
      <p:sp>
        <p:nvSpPr>
          <p:cNvPr id="14348" name="Line 18"/>
          <p:cNvSpPr>
            <a:spLocks noChangeShapeType="1"/>
          </p:cNvSpPr>
          <p:nvPr/>
        </p:nvSpPr>
        <p:spPr bwMode="auto">
          <a:xfrm flipH="1">
            <a:off x="6167438" y="3903663"/>
            <a:ext cx="471487" cy="393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9" name="Line 19"/>
          <p:cNvSpPr>
            <a:spLocks noChangeShapeType="1"/>
          </p:cNvSpPr>
          <p:nvPr/>
        </p:nvSpPr>
        <p:spPr bwMode="auto">
          <a:xfrm>
            <a:off x="8448675" y="3903663"/>
            <a:ext cx="363538" cy="349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0" name="Freeform 20"/>
          <p:cNvSpPr>
            <a:spLocks/>
          </p:cNvSpPr>
          <p:nvPr/>
        </p:nvSpPr>
        <p:spPr bwMode="auto">
          <a:xfrm>
            <a:off x="3360738" y="2032000"/>
            <a:ext cx="901700" cy="593725"/>
          </a:xfrm>
          <a:custGeom>
            <a:avLst/>
            <a:gdLst>
              <a:gd name="T0" fmla="*/ 2147483646 w 568"/>
              <a:gd name="T1" fmla="*/ 2147483646 h 374"/>
              <a:gd name="T2" fmla="*/ 2147483646 w 568"/>
              <a:gd name="T3" fmla="*/ 2147483646 h 374"/>
              <a:gd name="T4" fmla="*/ 2147483646 w 568"/>
              <a:gd name="T5" fmla="*/ 2147483646 h 374"/>
              <a:gd name="T6" fmla="*/ 2147483646 w 568"/>
              <a:gd name="T7" fmla="*/ 2147483646 h 374"/>
              <a:gd name="T8" fmla="*/ 2147483646 w 568"/>
              <a:gd name="T9" fmla="*/ 2147483646 h 374"/>
              <a:gd name="T10" fmla="*/ 0 w 568"/>
              <a:gd name="T11" fmla="*/ 2147483646 h 374"/>
              <a:gd name="T12" fmla="*/ 2147483646 w 568"/>
              <a:gd name="T13" fmla="*/ 2147483646 h 374"/>
              <a:gd name="T14" fmla="*/ 2147483646 w 568"/>
              <a:gd name="T15" fmla="*/ 2147483646 h 374"/>
              <a:gd name="T16" fmla="*/ 2147483646 w 568"/>
              <a:gd name="T17" fmla="*/ 2147483646 h 374"/>
              <a:gd name="T18" fmla="*/ 2147483646 w 568"/>
              <a:gd name="T19" fmla="*/ 0 h 374"/>
              <a:gd name="T20" fmla="*/ 2147483646 w 568"/>
              <a:gd name="T21" fmla="*/ 2147483646 h 37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68"/>
              <a:gd name="T34" fmla="*/ 0 h 374"/>
              <a:gd name="T35" fmla="*/ 568 w 568"/>
              <a:gd name="T36" fmla="*/ 374 h 37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68" h="374">
                <a:moveTo>
                  <a:pt x="567" y="59"/>
                </a:moveTo>
                <a:lnTo>
                  <a:pt x="503" y="220"/>
                </a:lnTo>
                <a:lnTo>
                  <a:pt x="478" y="165"/>
                </a:lnTo>
                <a:lnTo>
                  <a:pt x="138" y="318"/>
                </a:lnTo>
                <a:lnTo>
                  <a:pt x="163" y="373"/>
                </a:lnTo>
                <a:lnTo>
                  <a:pt x="0" y="314"/>
                </a:lnTo>
                <a:lnTo>
                  <a:pt x="64" y="153"/>
                </a:lnTo>
                <a:lnTo>
                  <a:pt x="89" y="208"/>
                </a:lnTo>
                <a:lnTo>
                  <a:pt x="429" y="55"/>
                </a:lnTo>
                <a:lnTo>
                  <a:pt x="404" y="0"/>
                </a:lnTo>
                <a:lnTo>
                  <a:pt x="567" y="59"/>
                </a:lnTo>
              </a:path>
            </a:pathLst>
          </a:custGeom>
          <a:solidFill>
            <a:srgbClr val="2597B8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4351" name="Picture 21"/>
          <p:cNvPicPr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013" y="5738813"/>
            <a:ext cx="7207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2" name="Rectangle 22"/>
          <p:cNvSpPr>
            <a:spLocks noChangeArrowheads="1"/>
          </p:cNvSpPr>
          <p:nvPr/>
        </p:nvSpPr>
        <p:spPr bwMode="auto">
          <a:xfrm>
            <a:off x="6221413" y="4959350"/>
            <a:ext cx="15255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终身？</a:t>
            </a:r>
          </a:p>
        </p:txBody>
      </p:sp>
    </p:spTree>
  </p:cSld>
  <p:clrMapOvr>
    <a:masterClrMapping/>
  </p:clrMapOvr>
  <p:transition>
    <p:checker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492125"/>
            <a:ext cx="5440363" cy="522288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遗传算法 (i)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82000" cy="4876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ga: 基于与生物进化的类比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达尔文: 适者生存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每个规则都由一个位字符串表示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由随机生成的规则组成的初始填充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例如, 如果 a</a:t>
            </a:r>
            <a:r>
              <a:rPr lang="en-US" altLang="zh-CN" baseline="-25000" smtClean="0">
                <a:ea typeface="宋体" panose="02010600030101010101" pitchFamily="2" charset="-122"/>
              </a:rPr>
              <a:t>1</a:t>
            </a:r>
            <a:r>
              <a:rPr lang="en-US" altLang="zh-CN" smtClean="0">
                <a:ea typeface="宋体" panose="02010600030101010101" pitchFamily="2" charset="-122"/>
              </a:rPr>
              <a:t>而不是 a</a:t>
            </a:r>
            <a:r>
              <a:rPr lang="en-US" altLang="zh-CN" baseline="-25000" smtClean="0">
                <a:ea typeface="宋体" panose="02010600030101010101" pitchFamily="2" charset="-122"/>
              </a:rPr>
              <a:t>2</a:t>
            </a:r>
            <a:r>
              <a:rPr lang="en-US" altLang="zh-CN" smtClean="0">
                <a:ea typeface="宋体" panose="02010600030101010101" pitchFamily="2" charset="-122"/>
              </a:rPr>
              <a:t>然后 c</a:t>
            </a:r>
            <a:r>
              <a:rPr lang="en-US" altLang="zh-CN" baseline="-25000" smtClean="0">
                <a:ea typeface="宋体" panose="02010600030101010101" pitchFamily="2" charset="-122"/>
              </a:rPr>
              <a:t>2</a:t>
            </a:r>
            <a:r>
              <a:rPr lang="en-US" altLang="zh-CN" smtClean="0">
                <a:ea typeface="宋体" panose="02010600030101010101" pitchFamily="2" charset="-122"/>
              </a:rPr>
              <a:t>可以编码为100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例如, 如果不是 a</a:t>
            </a:r>
            <a:r>
              <a:rPr lang="en-US" altLang="zh-CN" baseline="-25000" smtClean="0">
                <a:ea typeface="宋体" panose="02010600030101010101" pitchFamily="2" charset="-122"/>
              </a:rPr>
              <a:t>1</a:t>
            </a:r>
            <a:r>
              <a:rPr lang="en-US" altLang="zh-CN" smtClean="0">
                <a:ea typeface="宋体" panose="02010600030101010101" pitchFamily="2" charset="-122"/>
              </a:rPr>
              <a:t>而不是 a</a:t>
            </a:r>
            <a:r>
              <a:rPr lang="en-US" altLang="zh-CN" baseline="-25000" smtClean="0">
                <a:ea typeface="宋体" panose="02010600030101010101" pitchFamily="2" charset="-122"/>
              </a:rPr>
              <a:t>2</a:t>
            </a:r>
            <a:r>
              <a:rPr lang="en-US" altLang="zh-CN" smtClean="0">
                <a:ea typeface="宋体" panose="02010600030101010101" pitchFamily="2" charset="-122"/>
              </a:rPr>
              <a:t>然后 c</a:t>
            </a:r>
            <a:r>
              <a:rPr lang="en-US" altLang="zh-CN" baseline="-25000" smtClean="0">
                <a:ea typeface="宋体" panose="02010600030101010101" pitchFamily="2" charset="-122"/>
              </a:rPr>
              <a:t>1</a:t>
            </a:r>
            <a:r>
              <a:rPr lang="en-US" altLang="zh-CN" smtClean="0">
                <a:ea typeface="宋体" panose="02010600030101010101" pitchFamily="2" charset="-122"/>
              </a:rPr>
              <a:t>可以被编码为001</a:t>
            </a:r>
          </a:p>
        </p:txBody>
      </p:sp>
    </p:spTree>
  </p:cSld>
  <p:clrMapOvr>
    <a:masterClrMapping/>
  </p:clrMapOvr>
  <p:transition>
    <p:checker/>
  </p:transition>
</p:sld>
</file>

<file path=ppt/slides/slide61.xml><?xml version="1.0" encoding="utf-8"?>
<p:sld xmlns:mc="http://schemas.openxmlformats.org/markup-compatibility/2006" xmlns:v="urn:schemas-microsoft-com:vml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遗传算法 (二)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77200" cy="4648200"/>
          </a:xfrm>
        </p:spPr>
        <p:txBody>
          <a:bodyPr/>
          <a:lstStyle/>
          <a:p>
            <a:pPr eaLnBrk="1" hangingPunct="1"/>
            <a:r>
              <a:rPr lang="en-US" altLang="zh-CN" sz="2000" smtClean="0">
                <a:ea typeface="宋体" panose="02010600030101010101" pitchFamily="2" charset="-122"/>
              </a:rPr>
              <a:t>基于适者生存的概念, 形成了一个新的种群, 由适者生存的规则及其后代组成</a:t>
            </a:r>
          </a:p>
          <a:p>
            <a:pPr eaLnBrk="1" hangingPunct="1"/>
            <a:r>
              <a:rPr lang="en-US" altLang="zh-CN" sz="2000" smtClean="0">
                <a:ea typeface="宋体" panose="02010600030101010101" pitchFamily="2" charset="-122"/>
              </a:rPr>
              <a:t>规则的适用性表现在它在一组训练实例上的分类准确性</a:t>
            </a:r>
          </a:p>
          <a:p>
            <a:pPr eaLnBrk="1" hangingPunct="1"/>
            <a:r>
              <a:rPr lang="en-US" altLang="zh-CN" sz="2000" smtClean="0">
                <a:ea typeface="宋体" panose="02010600030101010101" pitchFamily="2" charset="-122"/>
              </a:rPr>
              <a:t>后代是由交叉和突变产生的</a:t>
            </a:r>
          </a:p>
          <a:p>
            <a:pPr eaLnBrk="1" hangingPunct="1"/>
            <a:endParaRPr lang="zh-CN" altLang="en-US" sz="2000" smtClean="0">
              <a:ea typeface="宋体" panose="02010600030101010101" pitchFamily="2" charset="-122"/>
            </a:endParaRPr>
          </a:p>
        </p:txBody>
      </p:sp>
      <p:graphicFrame>
        <p:nvGraphicFramePr>
          <p:cNvPr id="123908" name="Object 4"/>
          <p:cNvGraphicFramePr>
            <a:graphicFrameLocks noChangeAspect="1"/>
          </p:cNvGraphicFramePr>
          <p:nvPr/>
        </p:nvGraphicFramePr>
        <p:xfrm>
          <a:off x="838200" y="3962400"/>
          <a:ext cx="7620000" cy="236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09" name="位图图像" r:id="rId4" imgW="5638095" imgH="1752381" progId="Paint.Picture">
                  <p:embed/>
                </p:oleObj>
              </mc:Choice>
              <mc:Fallback>
                <p:oleObj name="位图图像" r:id="rId4" imgW="5638095" imgH="1752381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962400"/>
                        <a:ext cx="7620000" cy="236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2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641350" y="466725"/>
            <a:ext cx="7580313" cy="522288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粗糙集方法 (i)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077200" cy="4724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CN" sz="2000" smtClean="0">
                <a:ea typeface="宋体" panose="02010600030101010101" pitchFamily="2" charset="-122"/>
              </a:rPr>
              <a:t>粗糙集用于近似或</a:t>
            </a:r>
            <a:r>
              <a:rPr lang="en-US" altLang="zh-CN" sz="2000" smtClean="0">
                <a:latin typeface="Tahoma" panose="020B0604030504040204" pitchFamily="34" charset="0"/>
                <a:ea typeface="宋体" panose="02010600030101010101" pitchFamily="2" charset="-122"/>
              </a:rPr>
              <a:t>"</a:t>
            </a:r>
            <a:r>
              <a:rPr lang="en-US" altLang="zh-CN" sz="2000" smtClean="0">
                <a:ea typeface="宋体" panose="02010600030101010101" pitchFamily="2" charset="-122"/>
              </a:rPr>
              <a:t>大约</a:t>
            </a:r>
            <a:r>
              <a:rPr lang="en-US" altLang="zh-CN" sz="2000" smtClean="0">
                <a:latin typeface="Tahoma" panose="020B0604030504040204" pitchFamily="34" charset="0"/>
                <a:ea typeface="宋体" panose="02010600030101010101" pitchFamily="2" charset="-122"/>
              </a:rPr>
              <a:t>"</a:t>
            </a:r>
            <a:r>
              <a:rPr lang="en-US" altLang="zh-CN" sz="2000" smtClean="0">
                <a:ea typeface="宋体" panose="02010600030101010101" pitchFamily="2" charset="-122"/>
              </a:rPr>
              <a:t>定义等效类</a:t>
            </a:r>
          </a:p>
          <a:p>
            <a:pPr eaLnBrk="1" hangingPunct="1"/>
            <a:r>
              <a:rPr lang="en-US" altLang="zh-CN" sz="2000" smtClean="0">
                <a:ea typeface="宋体" panose="02010600030101010101" pitchFamily="2" charset="-122"/>
              </a:rPr>
              <a:t>给定 c 类的粗集由两组近似:</a:t>
            </a:r>
            <a:r>
              <a:rPr lang="en-US" altLang="zh-CN" sz="2000" smtClean="0">
                <a:solidFill>
                  <a:schemeClr val="hlink"/>
                </a:solidFill>
                <a:ea typeface="宋体" panose="02010600030101010101" pitchFamily="2" charset="-122"/>
              </a:rPr>
              <a:t>较低的近似值</a:t>
            </a:r>
            <a:r>
              <a:rPr lang="en-US" altLang="zh-CN" sz="2000" smtClean="0">
                <a:ea typeface="宋体" panose="02010600030101010101" pitchFamily="2" charset="-122"/>
              </a:rPr>
              <a:t>(肯定是在 c) 和</a:t>
            </a:r>
            <a:r>
              <a:rPr lang="en-US" altLang="zh-CN" sz="2000" smtClean="0">
                <a:solidFill>
                  <a:schemeClr val="hlink"/>
                </a:solidFill>
                <a:ea typeface="宋体" panose="02010600030101010101" pitchFamily="2" charset="-122"/>
              </a:rPr>
              <a:t>上近似值</a:t>
            </a:r>
            <a:r>
              <a:rPr lang="en-US" altLang="zh-CN" sz="2000" smtClean="0">
                <a:ea typeface="宋体" panose="02010600030101010101" pitchFamily="2" charset="-122"/>
              </a:rPr>
              <a:t>(不能被描述为不属于 c)</a:t>
            </a:r>
          </a:p>
        </p:txBody>
      </p:sp>
      <p:pic>
        <p:nvPicPr>
          <p:cNvPr id="125956" name="Picture 4" descr="roug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886200"/>
            <a:ext cx="7620000" cy="221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粗糙集方法 (ii)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696200" cy="46482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查找属性的最小子集 (减少) (用于特征约简) 是 np 硬的, 但使用可辨矩阵来降低计算强度</a:t>
            </a:r>
          </a:p>
          <a:p>
            <a:pPr eaLnBrk="1" hangingPunct="1"/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粗糙集也可用于判断属性相关性</a:t>
            </a:r>
          </a:p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4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304800"/>
            <a:ext cx="5943600" cy="750888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模糊集方法 (i)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267200"/>
            <a:ext cx="8229600" cy="22860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模糊逻辑使用0.0 和1.0 之间的真值来表示成员资格的程度 (例如使用</a:t>
            </a:r>
            <a:r>
              <a:rPr lang="en-US" altLang="zh-CN" smtClean="0">
                <a:solidFill>
                  <a:schemeClr val="hlink"/>
                </a:solidFill>
                <a:ea typeface="宋体" panose="02010600030101010101" pitchFamily="2" charset="-122"/>
              </a:rPr>
              <a:t>模糊隶属度图</a:t>
            </a:r>
            <a:r>
              <a:rPr lang="en-US" altLang="zh-CN" smtClean="0">
                <a:ea typeface="宋体" panose="02010600030101010101" pitchFamily="2" charset="-122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属性值转换为模糊值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例如, 收入被映射到离散类别 {低, 中, 高} 与模糊值计算</a:t>
            </a:r>
          </a:p>
        </p:txBody>
      </p:sp>
      <p:pic>
        <p:nvPicPr>
          <p:cNvPr id="130052" name="Picture 4" descr="fuzz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1425575"/>
            <a:ext cx="7127875" cy="286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模糊集方法 (ii)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对于给定的新样本, 可能会应用多个模糊值</a:t>
            </a:r>
          </a:p>
          <a:p>
            <a:pPr eaLnBrk="1" hangingPunct="1">
              <a:lnSpc>
                <a:spcPct val="1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每个适用的规则对类别成员的投票产生贡献</a:t>
            </a:r>
          </a:p>
          <a:p>
            <a:pPr eaLnBrk="1" hangingPunct="1">
              <a:lnSpc>
                <a:spcPct val="1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通常情况下, 每个预测类别的真值都是求和的</a:t>
            </a:r>
          </a:p>
          <a:p>
            <a:pPr eaLnBrk="1" hangingPunct="1">
              <a:lnSpc>
                <a:spcPct val="180000"/>
              </a:lnSpc>
            </a:pPr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4800"/>
            <a:ext cx="7840662" cy="990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分类和预测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663" y="1481138"/>
            <a:ext cx="8455025" cy="4648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什么是分类？什么是预测？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有关分类和预测的问题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通过决策树归纳进行分类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贝叶斯分类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通过反向传播进行分类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基于关联规则挖掘概念的分类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其他分类方法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mtClean="0">
                <a:solidFill>
                  <a:schemeClr val="hlink"/>
                </a:solidFill>
                <a:ea typeface="宋体" panose="02010600030101010101" pitchFamily="2" charset="-122"/>
              </a:rPr>
              <a:t>预测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分类精度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总结</a:t>
            </a:r>
          </a:p>
        </p:txBody>
      </p:sp>
    </p:spTree>
  </p:cSld>
  <p:clrMapOvr>
    <a:masterClrMapping/>
  </p:clrMapOvr>
  <p:transition>
    <p:checker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2125" y="336550"/>
            <a:ext cx="4572000" cy="6858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什么是预测？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4038" y="1530350"/>
            <a:ext cx="8077200" cy="44958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预测类似于分类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首先, 构造一个模型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二、利用模型预测未知值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预测的主要方法是回归</a:t>
            </a:r>
          </a:p>
          <a:p>
            <a:pPr lvl="3" eaLnBrk="1" hangingPunct="1">
              <a:lnSpc>
                <a:spcPct val="11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线性和多重回归</a:t>
            </a:r>
          </a:p>
          <a:p>
            <a:pPr lvl="3" eaLnBrk="1" hangingPunct="1">
              <a:lnSpc>
                <a:spcPct val="11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非线性回归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预测不同于分类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分类是指预测分类类标签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预测模型连续值函数</a:t>
            </a:r>
          </a:p>
        </p:txBody>
      </p:sp>
    </p:spTree>
  </p:cSld>
  <p:clrMapOvr>
    <a:masterClrMapping/>
  </p:clrMapOvr>
  <p:transition>
    <p:checker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95313" y="239713"/>
            <a:ext cx="7772400" cy="8382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回归分析</a:t>
            </a:r>
            <a:endParaRPr lang="en-US" altLang="zh-CN" sz="2000" smtClean="0">
              <a:ea typeface="宋体" panose="02010600030101010101" pitchFamily="2" charset="-122"/>
            </a:endParaRP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675" y="1447800"/>
            <a:ext cx="8077200" cy="4876800"/>
          </a:xfrm>
          <a:noFill/>
        </p:spPr>
        <p:txBody>
          <a:bodyPr/>
          <a:lstStyle/>
          <a:p>
            <a:pPr eaLnBrk="1" hangingPunct="1">
              <a:lnSpc>
                <a:spcPct val="170000"/>
              </a:lnSpc>
            </a:pPr>
            <a:r>
              <a:rPr lang="en-US" altLang="zh-CN" u="sng" smtClean="0">
                <a:ea typeface="宋体" panose="02010600030101010101" pitchFamily="2" charset="-122"/>
              </a:rPr>
              <a:t>线性回归</a:t>
            </a:r>
          </a:p>
          <a:p>
            <a:pPr lvl="1" eaLnBrk="1" hangingPunct="1">
              <a:lnSpc>
                <a:spcPct val="170000"/>
              </a:lnSpc>
            </a:pPr>
            <a:r>
              <a:rPr lang="en-US" altLang="zh-CN" u="sng" smtClean="0">
                <a:ea typeface="宋体" panose="02010600030101010101" pitchFamily="2" charset="-122"/>
              </a:rPr>
              <a:t>线性回归</a:t>
            </a:r>
          </a:p>
          <a:p>
            <a:pPr lvl="1" eaLnBrk="1" hangingPunct="1">
              <a:lnSpc>
                <a:spcPct val="170000"/>
              </a:lnSpc>
            </a:pPr>
            <a:r>
              <a:rPr lang="en-US" altLang="zh-CN" u="sng" smtClean="0">
                <a:ea typeface="宋体" panose="02010600030101010101" pitchFamily="2" charset="-122"/>
              </a:rPr>
              <a:t>多元回归</a:t>
            </a:r>
          </a:p>
          <a:p>
            <a:pPr eaLnBrk="1" hangingPunct="1">
              <a:lnSpc>
                <a:spcPct val="170000"/>
              </a:lnSpc>
            </a:pPr>
            <a:r>
              <a:rPr lang="en-US" altLang="zh-CN" u="sng" smtClean="0">
                <a:ea typeface="宋体" panose="02010600030101010101" pitchFamily="2" charset="-122"/>
              </a:rPr>
              <a:t>非线性回归</a:t>
            </a:r>
          </a:p>
          <a:p>
            <a:pPr eaLnBrk="1" hangingPunct="1">
              <a:lnSpc>
                <a:spcPct val="170000"/>
              </a:lnSpc>
            </a:pPr>
            <a:r>
              <a:rPr lang="en-US" altLang="zh-CN" u="sng" smtClean="0">
                <a:ea typeface="宋体" panose="02010600030101010101" pitchFamily="2" charset="-122"/>
              </a:rPr>
              <a:t>其他型号</a:t>
            </a:r>
          </a:p>
          <a:p>
            <a:pPr lvl="1" eaLnBrk="1" hangingPunct="1">
              <a:lnSpc>
                <a:spcPct val="170000"/>
              </a:lnSpc>
            </a:pPr>
            <a:r>
              <a:rPr lang="en-US" altLang="zh-CN" u="sng" smtClean="0">
                <a:ea typeface="宋体" panose="02010600030101010101" pitchFamily="2" charset="-122"/>
              </a:rPr>
              <a:t>对数线性模型</a:t>
            </a:r>
          </a:p>
        </p:txBody>
      </p:sp>
    </p:spTree>
  </p:cSld>
  <p:clrMapOvr>
    <a:masterClrMapping/>
  </p:clrMapOvr>
  <p:transition>
    <p:checker/>
  </p:transition>
</p:sld>
</file>

<file path=ppt/slides/slide69.xml><?xml version="1.0" encoding="utf-8"?>
<p:sld xmlns:mc="http://schemas.openxmlformats.org/markup-compatibility/2006" xmlns:v="urn:schemas-microsoft-com:vml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772400" cy="8382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回归分析</a:t>
            </a:r>
            <a:endParaRPr lang="en-US" altLang="zh-CN" sz="2000" smtClean="0">
              <a:ea typeface="宋体" panose="02010600030101010101" pitchFamily="2" charset="-122"/>
            </a:endParaRPr>
          </a:p>
        </p:txBody>
      </p:sp>
      <p:graphicFrame>
        <p:nvGraphicFramePr>
          <p:cNvPr id="140291" name="Object 0"/>
          <p:cNvGraphicFramePr>
            <a:graphicFrameLocks noChangeAspect="1"/>
          </p:cNvGraphicFramePr>
          <p:nvPr/>
        </p:nvGraphicFramePr>
        <p:xfrm>
          <a:off x="0" y="261938"/>
          <a:ext cx="9144000" cy="6383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92" name="位图图像" r:id="rId4" imgW="6916115" imgH="5200000" progId="Paint.Picture">
                  <p:embed/>
                </p:oleObj>
              </mc:Choice>
              <mc:Fallback>
                <p:oleObj name="位图图像" r:id="rId4" imgW="6916115" imgH="5200000" progId="Paint.Picture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61938"/>
                        <a:ext cx="9144000" cy="6383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heck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34950" y="228600"/>
            <a:ext cx="8701088" cy="779463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监督学习与无监督学习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404938"/>
            <a:ext cx="8153400" cy="4876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en-US" altLang="zh-CN" smtClean="0">
                <a:solidFill>
                  <a:schemeClr val="hlink"/>
                </a:solidFill>
                <a:ea typeface="宋体" panose="02010600030101010101" pitchFamily="2" charset="-122"/>
              </a:rPr>
              <a:t>监督式学习 (分类)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监督: 训练数据 (观测、测量等) 附有标明观测等级的标签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根据培训集对新数据进行分类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mtClean="0">
                <a:solidFill>
                  <a:schemeClr val="hlink"/>
                </a:solidFill>
                <a:ea typeface="宋体" panose="02010600030101010101" pitchFamily="2" charset="-122"/>
              </a:rPr>
              <a:t>无监督学习 (集群)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训练数据的类标签未知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给定一组测量、观测等, 目的是确定数据中是否存在类或集群</a:t>
            </a:r>
          </a:p>
        </p:txBody>
      </p:sp>
    </p:spTree>
  </p:cSld>
  <p:clrMapOvr>
    <a:masterClrMapping/>
  </p:clrMapOvr>
  <p:transition>
    <p:checker/>
  </p:transition>
</p:sld>
</file>

<file path=ppt/slides/slide70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例---线性回归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21425" y="1517650"/>
            <a:ext cx="23622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平均：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>
                <a:ea typeface="宋体" panose="02010600030101010101" pitchFamily="2" charset="-122"/>
              </a:rPr>
              <a:t>x:9。1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>
                <a:ea typeface="宋体" panose="02010600030101010101" pitchFamily="2" charset="-122"/>
              </a:rPr>
              <a:t>是: 55。4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β = 3。5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α= 23。6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>
                <a:ea typeface="宋体" panose="02010600030101010101" pitchFamily="2" charset="-122"/>
              </a:rPr>
              <a:t>	</a:t>
            </a:r>
          </a:p>
        </p:txBody>
      </p:sp>
      <p:graphicFrame>
        <p:nvGraphicFramePr>
          <p:cNvPr id="358404" name="Group 4"/>
          <p:cNvGraphicFramePr>
            <a:graphicFrameLocks noGrp="1"/>
          </p:cNvGraphicFramePr>
          <p:nvPr/>
        </p:nvGraphicFramePr>
        <p:xfrm>
          <a:off x="685800" y="1447800"/>
          <a:ext cx="5410200" cy="4359275"/>
        </p:xfrm>
        <a:graphic>
          <a:graphicData uri="http://schemas.openxmlformats.org/drawingml/2006/table">
            <a:tbl>
              <a:tblPr/>
              <a:tblGrid>
                <a:gridCol w="270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x (年)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y (薪金)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3个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30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57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64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72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3个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36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43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59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21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90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83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mc="http://schemas.openxmlformats.org/markup-compatibility/2006" xmlns:v="urn:schemas-microsoft-com:vml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386" name="Object 2"/>
          <p:cNvGraphicFramePr>
            <a:graphicFrameLocks noChangeAspect="1"/>
          </p:cNvGraphicFramePr>
          <p:nvPr/>
        </p:nvGraphicFramePr>
        <p:xfrm>
          <a:off x="6049963" y="201613"/>
          <a:ext cx="3094037" cy="286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91" name="位图图像" r:id="rId4" imgW="2438095" imgH="2038095" progId="Paint.Picture">
                  <p:embed/>
                </p:oleObj>
              </mc:Choice>
              <mc:Fallback>
                <p:oleObj name="位图图像" r:id="rId4" imgW="2438095" imgH="2038095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9963" y="201613"/>
                        <a:ext cx="3094037" cy="286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87" name="Rectangle 3"/>
          <p:cNvSpPr>
            <a:spLocks noGrp="1" noChangeArrowheads="1"/>
          </p:cNvSpPr>
          <p:nvPr>
            <p:ph type="title"/>
          </p:nvPr>
        </p:nvSpPr>
        <p:spPr>
          <a:xfrm>
            <a:off x="215900" y="641350"/>
            <a:ext cx="6964363" cy="53340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ea typeface="宋体" panose="02010600030101010101" pitchFamily="2" charset="-122"/>
              </a:rPr>
              <a:t>非线性和对数线性回归</a:t>
            </a:r>
          </a:p>
        </p:txBody>
      </p:sp>
      <p:sp>
        <p:nvSpPr>
          <p:cNvPr id="1443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4078288"/>
            <a:ext cx="8602663" cy="1912937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t>对数线性模型:</a:t>
            </a:r>
          </a:p>
          <a:p>
            <a:pPr lvl="1" eaLnBrk="1" hangingPunct="1"/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t>联合概率的多路表由低阶表的乘积近似。</a:t>
            </a:r>
          </a:p>
          <a:p>
            <a:pPr lvl="1" eaLnBrk="1" hangingPunct="1"/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t>概率：</a:t>
            </a:r>
            <a:r>
              <a:rPr lang="en-US" altLang="zh-CN" i="1" smtClean="0">
                <a:latin typeface="Times New Roman" panose="02020603050405020304" pitchFamily="18" charset="0"/>
                <a:ea typeface="宋体" panose="02010600030101010101" pitchFamily="2" charset="-122"/>
              </a:rPr>
              <a:t>p (a、b、c、d) =</a:t>
            </a:r>
            <a:r>
              <a:rPr lang="en-US" altLang="zh-CN" i="1" smtClean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/>
            </a:r>
          </a:p>
          <a:p>
            <a:pPr eaLnBrk="1" hangingPunct="1"/>
            <a:endParaRPr lang="zh-CN" altLang="en-US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44389" name="Object 5"/>
          <p:cNvGraphicFramePr>
            <a:graphicFrameLocks noChangeAspect="1"/>
          </p:cNvGraphicFramePr>
          <p:nvPr/>
        </p:nvGraphicFramePr>
        <p:xfrm>
          <a:off x="381000" y="1438275"/>
          <a:ext cx="5657850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92" name="位图图像" r:id="rId6" imgW="4610744" imgH="1247619" progId="Paint.Picture">
                  <p:embed/>
                </p:oleObj>
              </mc:Choice>
              <mc:Fallback>
                <p:oleObj name="位图图像" r:id="rId6" imgW="4610744" imgH="1247619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438275"/>
                        <a:ext cx="5657850" cy="160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0" name="Object 6"/>
          <p:cNvGraphicFramePr>
            <a:graphicFrameLocks noChangeAspect="1"/>
          </p:cNvGraphicFramePr>
          <p:nvPr/>
        </p:nvGraphicFramePr>
        <p:xfrm>
          <a:off x="377825" y="3130550"/>
          <a:ext cx="8550275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93" name="位图图像" r:id="rId8" imgW="4695238" imgH="581106" progId="Paint.Picture">
                  <p:embed/>
                </p:oleObj>
              </mc:Choice>
              <mc:Fallback>
                <p:oleObj name="位图图像" r:id="rId8" imgW="4695238" imgH="581106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" y="3130550"/>
                        <a:ext cx="8550275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4800"/>
            <a:ext cx="7878762" cy="990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分类和预测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1788" y="1416050"/>
            <a:ext cx="8543925" cy="4648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什么是分类？什么是预测？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有关分类和预测的问题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通过决策树归纳进行分类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贝叶斯分类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通过反向传播进行分类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基于关联规则挖掘概念的分类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其他分类方法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预测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mtClean="0">
                <a:solidFill>
                  <a:schemeClr val="hlink"/>
                </a:solidFill>
                <a:ea typeface="宋体" panose="02010600030101010101" pitchFamily="2" charset="-122"/>
              </a:rPr>
              <a:t>分类精度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总结</a:t>
            </a:r>
          </a:p>
        </p:txBody>
      </p:sp>
    </p:spTree>
  </p:cSld>
  <p:clrMapOvr>
    <a:masterClrMapping/>
  </p:clrMapOvr>
  <p:transition>
    <p:checker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3" y="222250"/>
            <a:ext cx="8702675" cy="930275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CN" sz="2800" smtClean="0">
                <a:ea typeface="宋体" panose="02010600030101010101" pitchFamily="2" charset="-122"/>
              </a:rPr>
              <a:t>分类精度: 估计错误率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229600" cy="5075238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4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分区: 培训和测试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使用两个独立的数据集, 例如训练集 (2)、测试 set(1/3)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用于具有大量样本的数据集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交叉验证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将数据集划分为</a:t>
            </a:r>
            <a:r>
              <a:rPr lang="en-US" altLang="zh-CN" i="1" smtClean="0">
                <a:ea typeface="宋体" panose="02010600030101010101" pitchFamily="2" charset="-122"/>
              </a:rPr>
              <a:t>K</a:t>
            </a:r>
            <a:r>
              <a:rPr lang="en-US" altLang="zh-CN" smtClean="0">
                <a:ea typeface="宋体" panose="02010600030101010101" pitchFamily="2" charset="-122"/>
              </a:rPr>
              <a:t>子样本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使用</a:t>
            </a:r>
            <a:r>
              <a:rPr lang="en-US" altLang="zh-CN" i="1" smtClean="0">
                <a:ea typeface="宋体" panose="02010600030101010101" pitchFamily="2" charset="-122"/>
              </a:rPr>
              <a:t>k-1</a:t>
            </a:r>
            <a:r>
              <a:rPr lang="en-US" altLang="zh-CN" smtClean="0">
                <a:ea typeface="宋体" panose="02010600030101010101" pitchFamily="2" charset="-122"/>
              </a:rPr>
              <a:t>子样本作为训练数据, 一个子样本作为测试数据---</a:t>
            </a:r>
            <a:r>
              <a:rPr lang="en-US" altLang="zh-CN" i="1" smtClean="0">
                <a:ea typeface="宋体" panose="02010600030101010101" pitchFamily="2" charset="-122"/>
              </a:rPr>
              <a:t>K</a:t>
            </a:r>
            <a:r>
              <a:rPr lang="en-US" altLang="zh-CN" smtClean="0">
                <a:ea typeface="宋体" panose="02010600030101010101" pitchFamily="2" charset="-122"/>
              </a:rPr>
              <a:t>-折叠交叉验证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对于具有中等大小的数据集</a:t>
            </a:r>
          </a:p>
        </p:txBody>
      </p:sp>
    </p:spTree>
  </p:cSld>
  <p:clrMapOvr>
    <a:masterClrMapping/>
  </p:clrMapOvr>
  <p:transition>
    <p:checker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17525" y="323850"/>
            <a:ext cx="8626475" cy="8382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sz="2800" smtClean="0">
                <a:ea typeface="宋体" panose="02010600030101010101" pitchFamily="2" charset="-122"/>
              </a:rPr>
              <a:t>组合方法---提升和打包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0713" y="1468438"/>
            <a:ext cx="8077200" cy="48006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合奏: 学习系统结合起来解决问题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集成方法可以提高分类精度。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最流行的合奏方法: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套 袋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提高</a:t>
            </a:r>
          </a:p>
        </p:txBody>
      </p:sp>
    </p:spTree>
  </p:cSld>
  <p:clrMapOvr>
    <a:masterClrMapping/>
  </p:clrMapOvr>
  <p:transition>
    <p:checker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装袋技术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3050" y="1490663"/>
            <a:ext cx="8534400" cy="4938712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套 袋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培训过程: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通过初始训练集的引导采样生成多个训练集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每套都用来训练一个学习系统, 以获得一个模型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预测过程: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当一个新的样本来了, 使用这些模型来获得不同的预测结果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最后, 将这些学习模型的预测结果结合起来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套袋技术可以扩展到预测连续值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07988" y="381000"/>
            <a:ext cx="8050212" cy="8382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提升技术 (i)---方法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8825" y="1465263"/>
            <a:ext cx="7783513" cy="4510087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4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提高分类精度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适用于决策树或贝叶斯分类器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学习一系列分类器, 其中系列中的每个分类器都更关注被其前身错误分类的示例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提升只需要线性时间和恒定空间</a:t>
            </a:r>
          </a:p>
        </p:txBody>
      </p:sp>
    </p:spTree>
  </p:cSld>
  <p:clrMapOvr>
    <a:masterClrMapping/>
  </p:clrMapOvr>
  <p:transition>
    <p:checker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3550" y="415925"/>
            <a:ext cx="8432800" cy="6096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提升技术 (ii)--算法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14475"/>
            <a:ext cx="8077200" cy="49625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为每个示例分配一个相等的权重</a:t>
            </a:r>
            <a:r>
              <a:rPr lang="en-US" altLang="zh-CN" i="1" smtClean="0">
                <a:ea typeface="宋体" panose="02010600030101010101" pitchFamily="2" charset="-122"/>
              </a:rPr>
              <a:t>半个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i="1" smtClean="0">
                <a:ea typeface="宋体" panose="02010600030101010101" pitchFamily="2" charset="-122"/>
              </a:rPr>
              <a:t>对于 t = 1, 2,</a:t>
            </a:r>
            <a:r>
              <a:rPr lang="en-US" altLang="zh-CN" i="1" smtClean="0">
                <a:latin typeface="Tahoma" panose="020B0604030504040204" pitchFamily="34" charset="0"/>
                <a:ea typeface="宋体" panose="02010600030101010101" pitchFamily="2" charset="-122"/>
              </a:rPr>
              <a:t>...</a:t>
            </a:r>
            <a:r>
              <a:rPr lang="en-US" altLang="zh-CN" i="1" smtClean="0">
                <a:ea typeface="宋体" panose="02010600030101010101" pitchFamily="2" charset="-122"/>
              </a:rPr>
              <a:t>, t do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获得假设 (分类器) h</a:t>
            </a:r>
            <a:r>
              <a:rPr lang="en-US" altLang="zh-CN" baseline="30000" smtClean="0">
                <a:ea typeface="宋体" panose="02010600030101010101" pitchFamily="2" charset="-122"/>
              </a:rPr>
              <a:t>(t)</a:t>
            </a:r>
            <a:r>
              <a:rPr lang="en-US" altLang="zh-CN" smtClean="0">
                <a:ea typeface="宋体" panose="02010600030101010101" pitchFamily="2" charset="-122"/>
              </a:rPr>
              <a:t>在 w 以下</a:t>
            </a:r>
            <a:r>
              <a:rPr lang="en-US" altLang="zh-CN" baseline="30000" smtClean="0">
                <a:ea typeface="宋体" panose="02010600030101010101" pitchFamily="2" charset="-122"/>
              </a:rPr>
              <a:t>(t)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计算错误</a:t>
            </a:r>
            <a:r>
              <a:rPr lang="en-US" altLang="zh-CN" i="1" smtClean="0">
                <a:ea typeface="宋体" panose="02010600030101010101" pitchFamily="2" charset="-122"/>
              </a:rPr>
              <a:t>h (t)</a:t>
            </a:r>
            <a:r>
              <a:rPr lang="en-US" altLang="zh-CN" smtClean="0">
                <a:ea typeface="宋体" panose="02010600030101010101" pitchFamily="2" charset="-122"/>
              </a:rPr>
              <a:t>并根据错误重新加权示例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归一化 w</a:t>
            </a:r>
            <a:r>
              <a:rPr lang="en-US" altLang="zh-CN" baseline="30000" smtClean="0">
                <a:ea typeface="宋体" panose="02010600030101010101" pitchFamily="2" charset="-122"/>
              </a:rPr>
              <a:t>(t+1)</a:t>
            </a:r>
            <a:r>
              <a:rPr lang="en-US" altLang="zh-CN" smtClean="0">
                <a:ea typeface="宋体" panose="02010600030101010101" pitchFamily="2" charset="-122"/>
              </a:rPr>
              <a:t>到1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输出所有假设的加权和, 每个假设根据其在训练集上的准确性进行加权</a:t>
            </a:r>
          </a:p>
        </p:txBody>
      </p:sp>
    </p:spTree>
  </p:cSld>
  <p:clrMapOvr>
    <a:masterClrMapping/>
  </p:clrMapOvr>
  <p:transition>
    <p:checker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33413" y="304800"/>
            <a:ext cx="7748587" cy="990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分类和预测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075" y="1520825"/>
            <a:ext cx="8264525" cy="4803775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什么是分类？什么是预测？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有关分类和预测的问题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通过决策树归纳进行分类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贝叶斯分类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通过反向传播进行分类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基于关联规则挖掘概念的分类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其他分类方法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预测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分类精度</a:t>
            </a:r>
          </a:p>
          <a:p>
            <a:pPr eaLnBrk="1" hangingPunct="1"/>
            <a:r>
              <a:rPr lang="en-US" altLang="zh-CN" smtClean="0">
                <a:solidFill>
                  <a:schemeClr val="hlink"/>
                </a:solidFill>
                <a:ea typeface="宋体" panose="02010600030101010101" pitchFamily="2" charset="-122"/>
              </a:rPr>
              <a:t>总结</a:t>
            </a:r>
          </a:p>
        </p:txBody>
      </p:sp>
    </p:spTree>
  </p:cSld>
  <p:clrMapOvr>
    <a:masterClrMapping/>
  </p:clrMapOvr>
  <p:transition>
    <p:checker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61975" y="352425"/>
            <a:ext cx="3657600" cy="6096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总结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8138" y="1452563"/>
            <a:ext cx="8574087" cy="4953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分类是一种</a:t>
            </a:r>
            <a:r>
              <a:rPr lang="en-US" altLang="zh-CN" smtClean="0">
                <a:solidFill>
                  <a:schemeClr val="hlink"/>
                </a:solidFill>
                <a:ea typeface="宋体" panose="02010600030101010101" pitchFamily="2" charset="-122"/>
              </a:rPr>
              <a:t>广泛研究</a:t>
            </a:r>
            <a:r>
              <a:rPr lang="en-US" altLang="zh-CN" smtClean="0">
                <a:ea typeface="宋体" panose="02010600030101010101" pitchFamily="2" charset="-122"/>
              </a:rPr>
              <a:t>问题 (主要在统计、机器学习和神经网络)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分类可能是最</a:t>
            </a:r>
            <a:r>
              <a:rPr lang="en-US" altLang="zh-CN" smtClean="0">
                <a:solidFill>
                  <a:schemeClr val="hlink"/>
                </a:solidFill>
                <a:ea typeface="宋体" panose="02010600030101010101" pitchFamily="2" charset="-122"/>
              </a:rPr>
              <a:t>广泛使用</a:t>
            </a:r>
            <a:r>
              <a:rPr lang="en-US" altLang="zh-CN" smtClean="0">
                <a:ea typeface="宋体" panose="02010600030101010101" pitchFamily="2" charset="-122"/>
              </a:rPr>
              <a:t>数据挖掘技术有很多扩展</a:t>
            </a:r>
          </a:p>
          <a:p>
            <a:pPr eaLnBrk="1" hangingPunct="1"/>
            <a:r>
              <a:rPr lang="en-US" altLang="zh-CN" smtClean="0">
                <a:solidFill>
                  <a:schemeClr val="hlink"/>
                </a:solidFill>
                <a:ea typeface="宋体" panose="02010600030101010101" pitchFamily="2" charset="-122"/>
              </a:rPr>
              <a:t>可 伸缩 性</a:t>
            </a:r>
            <a:r>
              <a:rPr lang="en-US" altLang="zh-CN" smtClean="0">
                <a:ea typeface="宋体" panose="02010600030101010101" pitchFamily="2" charset="-122"/>
              </a:rPr>
              <a:t>仍然是数据库应用程序的一个重要问题: 从而结合分类</a:t>
            </a:r>
            <a:r>
              <a:rPr lang="en-US" altLang="zh-CN" smtClean="0">
                <a:solidFill>
                  <a:schemeClr val="hlink"/>
                </a:solidFill>
                <a:ea typeface="宋体" panose="02010600030101010101" pitchFamily="2" charset="-122"/>
              </a:rPr>
              <a:t>使用数据库技术</a:t>
            </a:r>
            <a:r>
              <a:rPr lang="en-US" altLang="zh-CN" smtClean="0">
                <a:ea typeface="宋体" panose="02010600030101010101" pitchFamily="2" charset="-122"/>
              </a:rPr>
              <a:t>应该是一个有希望的话题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研究方向: 分类</a:t>
            </a:r>
            <a:r>
              <a:rPr lang="en-US" altLang="zh-CN" smtClean="0">
                <a:solidFill>
                  <a:srgbClr val="FF0066"/>
                </a:solidFill>
                <a:ea typeface="宋体" panose="02010600030101010101" pitchFamily="2" charset="-122"/>
              </a:rPr>
              <a:t> </a:t>
            </a:r>
            <a:r>
              <a:rPr lang="en-US" altLang="zh-CN" smtClean="0">
                <a:solidFill>
                  <a:schemeClr val="hlink"/>
                </a:solidFill>
                <a:ea typeface="宋体" panose="02010600030101010101" pitchFamily="2" charset="-122"/>
              </a:rPr>
              <a:t>非关系数据</a:t>
            </a:r>
            <a:r>
              <a:rPr lang="en-US" altLang="zh-CN" smtClean="0">
                <a:ea typeface="宋体" panose="02010600030101010101" pitchFamily="2" charset="-122"/>
              </a:rPr>
              <a:t>例如, 文本、空间、多媒体等。</a:t>
            </a:r>
          </a:p>
        </p:txBody>
      </p:sp>
    </p:spTree>
  </p:cSld>
  <p:clrMapOvr>
    <a:masterClrMapping/>
  </p:clrMapOvr>
  <p:transition>
    <p:check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25450" y="304800"/>
            <a:ext cx="7956550" cy="990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分类和预测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503363"/>
            <a:ext cx="8205788" cy="4648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什么是分类？什么是预测？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mtClean="0">
                <a:solidFill>
                  <a:schemeClr val="hlink"/>
                </a:solidFill>
                <a:ea typeface="宋体" panose="02010600030101010101" pitchFamily="2" charset="-122"/>
              </a:rPr>
              <a:t>有关分类和预测的问题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通过决策树归纳进行分类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贝叶斯分类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通过反向传播进行分类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其他分类方法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预测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分类精度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总结</a:t>
            </a:r>
          </a:p>
        </p:txBody>
      </p:sp>
    </p:spTree>
  </p:cSld>
  <p:clrMapOvr>
    <a:masterClrMapping/>
  </p:clrMapOvr>
  <p:transition>
    <p:checker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7975" y="484188"/>
            <a:ext cx="8216900" cy="53340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ea typeface="宋体" panose="02010600030101010101" pitchFamily="2" charset="-122"/>
              </a:rPr>
              <a:t>参考资料 (i)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363663"/>
            <a:ext cx="8534400" cy="4876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1400" smtClean="0">
                <a:ea typeface="宋体" panose="02010600030101010101" pitchFamily="2" charset="-122"/>
              </a:rPr>
              <a:t>j. han 和 m. kamber。数据挖掘: 概念和技术。摩根·考夫曼, 2000年。(包括材料)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1400" smtClean="0">
                <a:ea typeface="宋体" panose="02010600030101010101" pitchFamily="2" charset="-122"/>
              </a:rPr>
              <a:t>c. apte 和 s. weiss。具有决策树和决策规则的数据挖掘。未来一代计算机系统, 13, 1997。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1400" smtClean="0">
                <a:ea typeface="宋体" panose="02010600030101010101" pitchFamily="2" charset="-122"/>
              </a:rPr>
              <a:t>l. breiman, j. friedman, r. olshen 和 c. stone。分类和回归树。wadsworth international group, 1984年。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1400" smtClean="0">
                <a:ea typeface="宋体" panose="02010600030101010101" pitchFamily="2" charset="-122"/>
              </a:rPr>
              <a:t>p. k. chan 和 s. j. stolfo。从分区数据中学习仲裁程序和组合树, 以缩放机器学习。《知识发现和数据挖掘 (kdd' 95) 》, 39-44 页, 加拿大蒙特利尔, 1995年8月。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1400" smtClean="0">
                <a:ea typeface="宋体" panose="02010600030101010101" pitchFamily="2" charset="-122"/>
              </a:rPr>
              <a:t>u. m. fayyad。对决策树生成中的属性值进行分支。在 proc. 1994 aaai conf., 第601-606 页, aaai press, 1994。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1400" smtClean="0">
                <a:ea typeface="宋体" panose="02010600030101010101" pitchFamily="2" charset="-122"/>
              </a:rPr>
              <a:t>j. gehrke、r. ramakrishnan 和 v. ganti。雨林: 大型数据集快速决策树构建的框架。《1998年国际数据基础图》, 第416-427 页, 纽约, 纽约, 1998年8月。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1400" smtClean="0">
                <a:ea typeface="宋体" panose="02010600030101010101" pitchFamily="2" charset="-122"/>
              </a:rPr>
              <a:t>m. kamber, l. wwonone, w. gong, s. cheng, j. han。泛化和决策树归纳: 数据挖掘中的高效分类。在《1997年国际数据工程研究问题讲习班》 (rides 97) 中, 111-120 页, 英格兰伯明翰, 1997年4月。</a:t>
            </a:r>
          </a:p>
        </p:txBody>
      </p:sp>
    </p:spTree>
  </p:cSld>
  <p:clrMapOvr>
    <a:masterClrMapping/>
  </p:clrMapOvr>
  <p:transition>
    <p:checker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4175" y="484188"/>
            <a:ext cx="8140700" cy="484187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ea typeface="宋体" panose="02010600030101010101" pitchFamily="2" charset="-122"/>
              </a:rPr>
              <a:t>参考资料 (二)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443038"/>
            <a:ext cx="8534400" cy="46482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1400" smtClean="0">
                <a:ea typeface="宋体" panose="02010600030101010101" pitchFamily="2" charset="-122"/>
              </a:rPr>
              <a:t>j. magidson。 分割建模的混沌方法: 奇方自动交互检测。a. p. bagozzi, 编辑, 《高级营销研究方法》, 第118-159 页。blackwell business, cambridge Massechusetts, 1994年。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1400" smtClean="0">
                <a:ea typeface="宋体" panose="02010600030101010101" pitchFamily="2" charset="-122"/>
              </a:rPr>
              <a:t>m. mehta、r. agrawal 和 j. rissanen。sliq: 用于数据挖掘的快速可扩展分类器。1996年3月, 法国阿维尼翁, 1996年国际扩展数据库技术 (edbt ' 96)。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1400" smtClean="0">
                <a:ea typeface="宋体" panose="02010600030101010101" pitchFamily="2" charset="-122"/>
              </a:rPr>
              <a:t>s. k. murthy, 自动从数据构建决策树: 多二联调查、数据挖掘和知识发现 2 (4): 345-389, 1998年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1400" smtClean="0">
                <a:ea typeface="宋体" panose="02010600030101010101" pitchFamily="2" charset="-122"/>
              </a:rPr>
              <a:t>昆兰 装袋、提升和 c4.5。 1996年8月, 在《关于人工智能的第13号法令》 (aaai团 96)、725-730、波特兰。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1400" smtClean="0">
                <a:ea typeface="宋体" panose="02010600030101010101" pitchFamily="2" charset="-122"/>
              </a:rPr>
              <a:t>r. Rastogi 和 k. shim。公共: 一种集建筑和修剪为一体的决策树分类器。1998年 proc. int. conf. 甚大数据基础, 404-415, 纽约, 纽约, 1998年8月。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1400" smtClean="0">
                <a:ea typeface="宋体" panose="02010600030101010101" pitchFamily="2" charset="-122"/>
              </a:rPr>
              <a:t>j. shafer、r. Agrawal 和 m. mehta。sprint: 用于数据挖掘的可扩展并行分类器。在 proc 中。 1996年国际甚大数据基础, 544-555, 孟买, 印度, 1996年9月。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1400" smtClean="0">
                <a:ea typeface="宋体" panose="02010600030101010101" pitchFamily="2" charset="-122"/>
              </a:rPr>
              <a:t>s. m. weiss 和 c. a. kulikowski。 学习的计算机系统: 来自统计、神经网络、机器学习和专家系统的分类和预测方法。 摩根·考夫曼, 1991年。</a:t>
            </a:r>
          </a:p>
          <a:p>
            <a:pPr eaLnBrk="1" hangingPunct="1">
              <a:lnSpc>
                <a:spcPct val="110000"/>
              </a:lnSpc>
            </a:pPr>
            <a:endParaRPr lang="en-US" altLang="zh-CN" sz="140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checker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44513" y="2581275"/>
            <a:ext cx="8177212" cy="1377950"/>
          </a:xfrm>
        </p:spPr>
        <p:txBody>
          <a:bodyPr lIns="92075" tIns="46038" rIns="92075" bIns="46038"/>
          <a:lstStyle/>
          <a:p>
            <a:pPr algn="ctr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540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谢谢！！！</a:t>
            </a:r>
          </a:p>
        </p:txBody>
      </p:sp>
    </p:spTree>
  </p:cSld>
  <p:clrMapOvr>
    <a:masterClrMapping/>
  </p:clrMapOvr>
  <p:transition>
    <p:blinds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22263" y="261938"/>
            <a:ext cx="8440737" cy="914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CN" sz="2800" smtClean="0">
                <a:solidFill>
                  <a:srgbClr val="170981"/>
                </a:solidFill>
                <a:ea typeface="宋体" panose="02010600030101010101" pitchFamily="2" charset="-122"/>
              </a:rPr>
              <a:t>分类和预测问题 (1): 数据准备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89075"/>
            <a:ext cx="8229600" cy="4454525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数据清理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预处理数据, 以减少噪音并处理缺失值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相关性分析 (要素选择)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删除不相关或冗余的属性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数据转换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泛化和规范化数据</a:t>
            </a:r>
          </a:p>
        </p:txBody>
      </p:sp>
    </p:spTree>
  </p:cSld>
  <p:clrMapOvr>
    <a:masterClrMapping/>
  </p:clrMapOvr>
  <p:transition>
    <p:checker/>
  </p:transition>
</p:sld>
</file>

<file path=ppt/theme/theme1.xml><?xml version="1.0" encoding="utf-8"?>
<a:theme xmlns:a="http://schemas.openxmlformats.org/drawingml/2006/main" name="Expedition">
  <a:themeElements>
    <a:clrScheme name="Expedition 2">
      <a:dk1>
        <a:srgbClr val="000000"/>
      </a:dk1>
      <a:lt1>
        <a:srgbClr val="FFFFFF"/>
      </a:lt1>
      <a:dk2>
        <a:srgbClr val="482400"/>
      </a:dk2>
      <a:lt2>
        <a:srgbClr val="808080"/>
      </a:lt2>
      <a:accent1>
        <a:srgbClr val="DFD6C3"/>
      </a:accent1>
      <a:accent2>
        <a:srgbClr val="D69B80"/>
      </a:accent2>
      <a:accent3>
        <a:srgbClr val="FFFFFF"/>
      </a:accent3>
      <a:accent4>
        <a:srgbClr val="000000"/>
      </a:accent4>
      <a:accent5>
        <a:srgbClr val="ECE8DE"/>
      </a:accent5>
      <a:accent6>
        <a:srgbClr val="C28C73"/>
      </a:accent6>
      <a:hlink>
        <a:srgbClr val="993300"/>
      </a:hlink>
      <a:folHlink>
        <a:srgbClr val="666600"/>
      </a:folHlink>
    </a:clrScheme>
    <a:fontScheme name="Expedition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 Black" pitchFamily="34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 Black" pitchFamily="34" charset="0"/>
            <a:ea typeface="宋体" charset="-122"/>
          </a:defRPr>
        </a:defPPr>
      </a:lstStyle>
    </a:lnDef>
  </a:objectDefaults>
  <a:extraClrSchemeLst>
    <a:extraClrScheme>
      <a:clrScheme name="Expedition 1">
        <a:dk1>
          <a:srgbClr val="000000"/>
        </a:dk1>
        <a:lt1>
          <a:srgbClr val="A7947B"/>
        </a:lt1>
        <a:dk2>
          <a:srgbClr val="482400"/>
        </a:dk2>
        <a:lt2>
          <a:srgbClr val="808080"/>
        </a:lt2>
        <a:accent1>
          <a:srgbClr val="DFD6C3"/>
        </a:accent1>
        <a:accent2>
          <a:srgbClr val="D69B80"/>
        </a:accent2>
        <a:accent3>
          <a:srgbClr val="D0C8BF"/>
        </a:accent3>
        <a:accent4>
          <a:srgbClr val="000000"/>
        </a:accent4>
        <a:accent5>
          <a:srgbClr val="ECE8DE"/>
        </a:accent5>
        <a:accent6>
          <a:srgbClr val="C28C73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xpedition 2">
        <a:dk1>
          <a:srgbClr val="000000"/>
        </a:dk1>
        <a:lt1>
          <a:srgbClr val="FFFFFF"/>
        </a:lt1>
        <a:dk2>
          <a:srgbClr val="482400"/>
        </a:dk2>
        <a:lt2>
          <a:srgbClr val="808080"/>
        </a:lt2>
        <a:accent1>
          <a:srgbClr val="DFD6C3"/>
        </a:accent1>
        <a:accent2>
          <a:srgbClr val="D69B80"/>
        </a:accent2>
        <a:accent3>
          <a:srgbClr val="FFFFFF"/>
        </a:accent3>
        <a:accent4>
          <a:srgbClr val="000000"/>
        </a:accent4>
        <a:accent5>
          <a:srgbClr val="ECE8DE"/>
        </a:accent5>
        <a:accent6>
          <a:srgbClr val="C28C73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xpeditio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xpedition 4">
        <a:dk1>
          <a:srgbClr val="000000"/>
        </a:dk1>
        <a:lt1>
          <a:srgbClr val="9D7643"/>
        </a:lt1>
        <a:dk2>
          <a:srgbClr val="FFFFFF"/>
        </a:dk2>
        <a:lt2>
          <a:srgbClr val="554025"/>
        </a:lt2>
        <a:accent1>
          <a:srgbClr val="CAA966"/>
        </a:accent1>
        <a:accent2>
          <a:srgbClr val="8488AC"/>
        </a:accent2>
        <a:accent3>
          <a:srgbClr val="CCBDB0"/>
        </a:accent3>
        <a:accent4>
          <a:srgbClr val="000000"/>
        </a:accent4>
        <a:accent5>
          <a:srgbClr val="E1D1B8"/>
        </a:accent5>
        <a:accent6>
          <a:srgbClr val="777B9B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Designs\Expedition.pot</Template>
  <TotalTime>4425</TotalTime>
  <Words>4590</Words>
  <Application>Microsoft Office PowerPoint</Application>
  <PresentationFormat>全屏显示(4:3)</PresentationFormat>
  <Paragraphs>907</Paragraphs>
  <Slides>82</Slides>
  <Notes>79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82</vt:i4>
      </vt:variant>
    </vt:vector>
  </HeadingPairs>
  <TitlesOfParts>
    <vt:vector size="103" baseType="lpstr">
      <vt:lpstr>Arial Black</vt:lpstr>
      <vt:lpstr>宋体</vt:lpstr>
      <vt:lpstr>Arial</vt:lpstr>
      <vt:lpstr>Arial Narrow</vt:lpstr>
      <vt:lpstr>Wingdings</vt:lpstr>
      <vt:lpstr>Times New Roman</vt:lpstr>
      <vt:lpstr>华文行楷</vt:lpstr>
      <vt:lpstr>Tahoma</vt:lpstr>
      <vt:lpstr>Marlett</vt:lpstr>
      <vt:lpstr>Wingdings 2</vt:lpstr>
      <vt:lpstr>Comic Sans MS</vt:lpstr>
      <vt:lpstr>Arial Unicode MS</vt:lpstr>
      <vt:lpstr>Symbol</vt:lpstr>
      <vt:lpstr>Calibri</vt:lpstr>
      <vt:lpstr>Expedition</vt:lpstr>
      <vt:lpstr>位图图像</vt:lpstr>
      <vt:lpstr>Microsoft Excel Worksheet</vt:lpstr>
      <vt:lpstr>Microsoft Excel 工作表</vt:lpstr>
      <vt:lpstr>Microsoft Equation 3.0</vt:lpstr>
      <vt:lpstr>MathType 5.0 Equation</vt:lpstr>
      <vt:lpstr>Microsoft 公式 3.0</vt:lpstr>
      <vt:lpstr>Classification and Prediction</vt:lpstr>
      <vt:lpstr>Classification and Prediction</vt:lpstr>
      <vt:lpstr>Classification vs. Prediction</vt:lpstr>
      <vt:lpstr>Classification—A Two-Step Process </vt:lpstr>
      <vt:lpstr>Classification Process (1): Model Construction</vt:lpstr>
      <vt:lpstr>Classification Process (2): Use the Model in Prediction</vt:lpstr>
      <vt:lpstr>Supervised vs. Unsupervised Learning</vt:lpstr>
      <vt:lpstr>Classification and Prediction</vt:lpstr>
      <vt:lpstr>Issues regarding classification and prediction (1): Data Preparation</vt:lpstr>
      <vt:lpstr>Issues regarding classification and prediction (2): Evaluating Classification Methods</vt:lpstr>
      <vt:lpstr>Classification and Prediction</vt:lpstr>
      <vt:lpstr>Classification by Decision Tree Induction</vt:lpstr>
      <vt:lpstr>Training Dataset</vt:lpstr>
      <vt:lpstr>Output: A Decision Tree for “buys_computer”</vt:lpstr>
      <vt:lpstr>Generating and Using Decision Tree </vt:lpstr>
      <vt:lpstr>Algorithm for Decision Tree Induction</vt:lpstr>
      <vt:lpstr>Information Gain (ID3/C4.5)</vt:lpstr>
      <vt:lpstr>Information Gain in Decision Tree Induction</vt:lpstr>
      <vt:lpstr>Attribute Selection by Information Gain Computation</vt:lpstr>
      <vt:lpstr>Extracting Classification Rules from Trees</vt:lpstr>
      <vt:lpstr>Avoid Overfitting in Classification</vt:lpstr>
      <vt:lpstr>Classification in Large Databases</vt:lpstr>
      <vt:lpstr>Scalable Decision Tree Induction Methods in Data Mining Studies</vt:lpstr>
      <vt:lpstr>Classification and Prediction</vt:lpstr>
      <vt:lpstr>Bayesian Classification: Why?</vt:lpstr>
      <vt:lpstr>What is Bayesian? </vt:lpstr>
      <vt:lpstr>Posteriori Probability</vt:lpstr>
      <vt:lpstr>Bayesian classification</vt:lpstr>
      <vt:lpstr>Estimating a-posteriori probabilities</vt:lpstr>
      <vt:lpstr>Naive Bayesian Classification</vt:lpstr>
      <vt:lpstr>Naive Bayesian Classification</vt:lpstr>
      <vt:lpstr>Play-tennis example: estimating P(xi|C)</vt:lpstr>
      <vt:lpstr>Play-tennis example: classifying X</vt:lpstr>
      <vt:lpstr>The independence hypothesis…</vt:lpstr>
      <vt:lpstr>Bayesian Belief Networks (I)</vt:lpstr>
      <vt:lpstr>Bayesian Belief Networks (II)</vt:lpstr>
      <vt:lpstr>Bayesian Belief Networks: Example</vt:lpstr>
      <vt:lpstr>Bayesian Belief Networks: Example</vt:lpstr>
      <vt:lpstr>Bayesian Belief Networks: Example</vt:lpstr>
      <vt:lpstr>Bayesian Belief Networks: Example</vt:lpstr>
      <vt:lpstr>Classification and Prediction</vt:lpstr>
      <vt:lpstr>A  Neuron</vt:lpstr>
      <vt:lpstr>Neural Network</vt:lpstr>
      <vt:lpstr>Neural Networks </vt:lpstr>
      <vt:lpstr>Network Training</vt:lpstr>
      <vt:lpstr>How to Get the Best Design of NN?</vt:lpstr>
      <vt:lpstr>BackPropagation</vt:lpstr>
      <vt:lpstr>Multi-Layer Perceptron</vt:lpstr>
      <vt:lpstr>Example of BP</vt:lpstr>
      <vt:lpstr>Example of BP</vt:lpstr>
      <vt:lpstr>Example of BP</vt:lpstr>
      <vt:lpstr>Example of BP</vt:lpstr>
      <vt:lpstr>Classification and Prediction</vt:lpstr>
      <vt:lpstr>Other Classification Methods</vt:lpstr>
      <vt:lpstr>Instance-Based Methods</vt:lpstr>
      <vt:lpstr>The k-Nearest Neighbor Algorithm</vt:lpstr>
      <vt:lpstr>Discussion on the k-NN Algorithm</vt:lpstr>
      <vt:lpstr>Case based reasoning</vt:lpstr>
      <vt:lpstr>Remarks on Lazy vs. Eager Learning</vt:lpstr>
      <vt:lpstr>Genetic Algorithms(I)</vt:lpstr>
      <vt:lpstr>Genetic Algorithms(II)</vt:lpstr>
      <vt:lpstr>Rough Set Approach(I)</vt:lpstr>
      <vt:lpstr>Rough Set Approach (II)</vt:lpstr>
      <vt:lpstr>Fuzzy Set Approaches(I)</vt:lpstr>
      <vt:lpstr>Fuzzy Set Approaches(II)</vt:lpstr>
      <vt:lpstr>Classification and Prediction</vt:lpstr>
      <vt:lpstr>What Is Prediction?</vt:lpstr>
      <vt:lpstr>Regress Analysis</vt:lpstr>
      <vt:lpstr>Regress Analysis</vt:lpstr>
      <vt:lpstr>Example----Linear Regression</vt:lpstr>
      <vt:lpstr>Non-Linear and Log-linear Regression</vt:lpstr>
      <vt:lpstr>Classification and Prediction</vt:lpstr>
      <vt:lpstr>Classification Accuracy: Estimating Error Rates</vt:lpstr>
      <vt:lpstr>Ensemble Methods---Boosting and Bagging </vt:lpstr>
      <vt:lpstr>Bagging Technique</vt:lpstr>
      <vt:lpstr>Boosting Technique(I)----Method</vt:lpstr>
      <vt:lpstr>Boosting Technique(II)----Algorithm</vt:lpstr>
      <vt:lpstr>Classification and Prediction</vt:lpstr>
      <vt:lpstr>Summary</vt:lpstr>
      <vt:lpstr>References (I)</vt:lpstr>
      <vt:lpstr>References (II)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Zhao Zhihong</dc:creator>
  <cp:lastModifiedBy>M RF</cp:lastModifiedBy>
  <cp:revision>194</cp:revision>
  <dcterms:created xsi:type="dcterms:W3CDTF">2001-06-03T17:10:28Z</dcterms:created>
  <dcterms:modified xsi:type="dcterms:W3CDTF">2018-11-26T15:18:23Z</dcterms:modified>
</cp:coreProperties>
</file>