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80" r:id="rId10"/>
    <p:sldId id="266" r:id="rId11"/>
    <p:sldId id="267" r:id="rId12"/>
    <p:sldId id="268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CC69-14F5-44BE-8EA9-896E5311DECA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2929-4424-43C0-B221-6DFBE8FD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0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42929-4424-43C0-B221-6DFBE8FD71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5" y="4149729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2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D49DE061-76ED-4B99-A7AA-162ECA0B059A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5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013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1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260354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7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7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BF786-3148-4CC6-939A-D4BDEE505055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7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763F45-B6E8-47B6-B6C2-EC1085B7848B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C0F8D-B9B5-4930-A157-BA0684C3E03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6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3ED88-D9A0-4881-9A04-DC3EE7C8E065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5" y="1484313"/>
            <a:ext cx="3994150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5" y="1484313"/>
            <a:ext cx="3995737" cy="439261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1CDCE3-2F5B-4C9A-B46D-C1EEDA350127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E24B2-6A06-4498-9A38-AC649C926527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DBFF92-10AB-4CC1-82E0-8AA198717C88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9C61B-545A-4079-A572-892BADBAC27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306B5-F31A-43A2-8480-DEB6ADFE1686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AF15F-369F-4F53-954F-772E767857C0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35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90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0" y="188917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fld id="{8580F66C-67C6-46DC-BDCD-491EE3400C9A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FBC0AE61-3C1E-45A4-A8A1-EF6BE676BE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9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42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251817" indent="-2518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575">
          <a:solidFill>
            <a:schemeClr val="tx1"/>
          </a:solidFill>
          <a:latin typeface="+mn-lt"/>
          <a:ea typeface="+mn-ea"/>
          <a:cs typeface="+mn-cs"/>
        </a:defRPr>
      </a:lvl1pPr>
      <a:lvl2pPr marL="500063" indent="-24735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1350">
          <a:solidFill>
            <a:schemeClr val="tx1"/>
          </a:solidFill>
          <a:latin typeface="+mn-lt"/>
          <a:ea typeface="+mn-ea"/>
        </a:defRPr>
      </a:lvl2pPr>
      <a:lvl3pPr marL="727770" indent="-226814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125">
          <a:solidFill>
            <a:schemeClr val="tx1"/>
          </a:solidFill>
          <a:latin typeface="+mn-lt"/>
          <a:ea typeface="+mn-ea"/>
        </a:defRPr>
      </a:lvl3pPr>
      <a:lvl4pPr marL="945654" indent="-216992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11644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5pPr>
      <a:lvl6pPr marL="142160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6pPr>
      <a:lvl7pPr marL="167878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7pPr>
      <a:lvl8pPr marL="1935956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8pPr>
      <a:lvl9pPr marL="2193131" indent="-2178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y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A%B9%E5%A4%AA%E5%8F%A4%E4%BA%8B%E8%AE%B0" TargetMode="External"/><Relationship Id="rId2" Type="http://schemas.openxmlformats.org/officeDocument/2006/relationships/hyperlink" Target="https://baike.baidu.com/item/%E7%8A%B9%E5%A4%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114" y="4149727"/>
            <a:ext cx="5184775" cy="1559697"/>
          </a:xfrm>
        </p:spPr>
        <p:txBody>
          <a:bodyPr/>
          <a:lstStyle/>
          <a:p>
            <a:pPr algn="r"/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pPr algn="r"/>
            <a:r>
              <a:rPr lang="zh-CN" altLang="en-US" dirty="0"/>
              <a:t>李</a:t>
            </a:r>
            <a:r>
              <a:rPr lang="zh-CN" altLang="en-US" dirty="0" smtClean="0"/>
              <a:t>传艺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3"/>
              </a:rPr>
              <a:t>lcy@nju.edu.cn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费彝民楼</a:t>
            </a:r>
            <a:r>
              <a:rPr lang="en-US" altLang="zh-CN" dirty="0" smtClean="0"/>
              <a:t>917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840" y="2453267"/>
            <a:ext cx="8486077" cy="1148577"/>
          </a:xfrm>
        </p:spPr>
        <p:txBody>
          <a:bodyPr/>
          <a:lstStyle/>
          <a:p>
            <a:r>
              <a:rPr lang="zh-CN" altLang="en-US" sz="1800" dirty="0" smtClean="0"/>
              <a:t>算法设计与分析基础</a:t>
            </a:r>
            <a:r>
              <a:rPr lang="en-US" altLang="zh-CN" sz="1800" dirty="0" smtClean="0"/>
              <a:t>《Introduction to the  Design and Analysis of Algorithms》</a:t>
            </a:r>
            <a:br>
              <a:rPr lang="en-US" altLang="zh-CN" sz="1800" dirty="0" smtClean="0"/>
            </a:br>
            <a:r>
              <a:rPr lang="zh-CN" altLang="en-US" sz="3200" dirty="0" smtClean="0"/>
              <a:t>减治法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8F862A-9492-4678-AA97-C840A783B78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FBAF11-FC7B-4CE2-BE8C-2914C60F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有向图回顾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所有边都是有方向的图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邻接矩阵不一定表现出对称性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每条边在邻接链表中只有一个对应的节点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有向图的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森林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树向边：顺序出现的边</a:t>
            </a:r>
            <a:endParaRPr lang="en-US" altLang="zh-CN" dirty="0" smtClean="0"/>
          </a:p>
          <a:p>
            <a:pPr lvl="1"/>
            <a:r>
              <a:rPr lang="zh-CN" altLang="en-US" dirty="0"/>
              <a:t>回</a:t>
            </a:r>
            <a:r>
              <a:rPr lang="zh-CN" altLang="en-US" dirty="0" smtClean="0"/>
              <a:t>边：顶点到祖先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前向边：祖先到顶点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交叉边：不是前三种的边为交叉边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性质：有回边表示有回路；没有回边则为有</a:t>
            </a:r>
            <a:r>
              <a:rPr lang="zh-CN" altLang="en-US" dirty="0"/>
              <a:t>向无环图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拓扑排序问题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对一个有向无环图，获得一种顶点的序列，使得图中所有边的开始顶点都在结束顶点之前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92" y="1376542"/>
            <a:ext cx="4124001" cy="1906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77" y="3260802"/>
            <a:ext cx="2458146" cy="506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870" y="3759970"/>
            <a:ext cx="2185880" cy="4468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880171" y="5121668"/>
            <a:ext cx="606175" cy="3287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12" y="3013894"/>
            <a:ext cx="3749089" cy="16997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601" y="4273657"/>
            <a:ext cx="1072150" cy="339851"/>
          </a:xfrm>
          <a:prstGeom prst="rect">
            <a:avLst/>
          </a:pr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4E8F-E5F7-4742-922F-D9D2E38F161D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解法一：</a:t>
            </a:r>
            <a:r>
              <a:rPr lang="en-US" altLang="zh-CN" dirty="0" smtClean="0"/>
              <a:t>DFS</a:t>
            </a:r>
          </a:p>
          <a:p>
            <a:pPr lvl="1"/>
            <a:r>
              <a:rPr lang="zh-CN" altLang="en-US" dirty="0" smtClean="0"/>
              <a:t>深度优先遍历的时候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出栈是因为节点是端点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所有还在栈内的点必定是其前面的点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其之前的点不在栈内的肯定还没有压栈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出栈的点必定在其之后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出栈的逆序就是一个拓扑排序的解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解法二：减一法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规模变为</a:t>
            </a:r>
            <a:r>
              <a:rPr lang="en-US" altLang="zh-CN" dirty="0" smtClean="0"/>
              <a:t>|V|-1</a:t>
            </a:r>
            <a:r>
              <a:rPr lang="zh-CN" altLang="en-US" dirty="0" smtClean="0"/>
              <a:t>个顶点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关键问题：减去哪</a:t>
            </a:r>
            <a:r>
              <a:rPr lang="zh-CN" altLang="en-US" dirty="0"/>
              <a:t>一</a:t>
            </a:r>
            <a:r>
              <a:rPr lang="zh-CN" altLang="en-US" dirty="0" smtClean="0"/>
              <a:t>个顶点？使得问题变得简单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找到一个序列的问题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即，找到肯定在其它顶点之前的点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减一问题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减去肯定在其它点之前的那个点，问题变为在余下点中找肯定出现在其它点之前的点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问题没有变，规模变小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85" y="1243173"/>
            <a:ext cx="1086337" cy="2214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54" y="1338395"/>
            <a:ext cx="815726" cy="20635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13" y="2089288"/>
            <a:ext cx="1452081" cy="5759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571946" y="5265506"/>
            <a:ext cx="1751743" cy="3082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3689" y="56535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没有输入的点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0960-AEFD-4621-873E-D15650D689F3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减一拓扑排序示例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思考：如何获得所有可能的拓扑排序？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0" y="2324269"/>
            <a:ext cx="1350332" cy="27062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45" y="2278036"/>
            <a:ext cx="1229198" cy="28051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80" y="2334739"/>
            <a:ext cx="1275974" cy="27484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361" y="3272319"/>
            <a:ext cx="1252308" cy="17119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14103" y="23796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a,b,c,d</a:t>
            </a:r>
            <a:r>
              <a:rPr lang="en-US" altLang="zh-CN" dirty="0" smtClean="0">
                <a:solidFill>
                  <a:srgbClr val="0070C0"/>
                </a:solidFill>
              </a:rPr>
              <a:t>,……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3979" y="5199885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a,b,c,d,e,f,g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a,b,c,d,f,e,g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b,a,c,d,f,e,g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b,a,c,d,e,f,g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324E-2384-4E72-9811-BD8058009130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名人问题：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个人的人群中，如果一个人不认识其他任何人，但是所有其他人都认识他，那么这个人就是名人。现在任务是找出人群中的名人，但只能向人们问“你认识他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她吗”这样的问题，请设计一个高效的算法确定人群中的名人，或者判定人群中没有名人。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0F8D-B9B5-4930-A157-BA0684C3E03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生成组合对象的方法（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组合对象的数量一般是呈指数增长的，有时会更快</a:t>
            </a:r>
            <a:endParaRPr lang="en-US" altLang="zh-CN" dirty="0" smtClean="0"/>
          </a:p>
          <a:p>
            <a:r>
              <a:rPr lang="zh-CN" altLang="en-US" dirty="0" smtClean="0"/>
              <a:t>很多问题成为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问题的原因就是其解空间的规模是组合对象的个数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不确定算法可解的多项式类问题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给出一个解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多项式时间内判断解的正确性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如何给出一个解？如何生成组合对象？</a:t>
            </a:r>
            <a:endParaRPr lang="en-US" altLang="zh-CN" dirty="0" smtClean="0"/>
          </a:p>
          <a:p>
            <a:r>
              <a:rPr lang="zh-CN" altLang="en-US" dirty="0"/>
              <a:t>用于</a:t>
            </a:r>
            <a:r>
              <a:rPr lang="zh-CN" altLang="en-US" dirty="0" smtClean="0"/>
              <a:t>穷举查找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排列和子集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182E-D5DA-4B4B-BEE6-66883724AA36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生成组合对象的方法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生成排列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减一法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个数依次插入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个数的每一个排列中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记录所有中间结果，耗费存储空间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Johnson-Trotter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利用一个排列的变换获得所有排列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只需要一个大小为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的数组空间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基础定义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序列中的每一个整数都是有方向的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整数指向的方向上相邻元素如果小于当前整数，则该整数称为活动的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永远都是不活动的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zh-CN" altLang="en-US" dirty="0" smtClean="0"/>
              <a:t>永远都是活动的，除非：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在第一个且指向左；</a:t>
            </a:r>
            <a:r>
              <a:rPr lang="en-US" altLang="zh-CN" dirty="0" smtClean="0"/>
              <a:t>n</a:t>
            </a:r>
            <a:r>
              <a:rPr lang="zh-CN" altLang="en-US" dirty="0" smtClean="0"/>
              <a:t>在最后一个且指向右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B220-D77A-4A0B-B8A0-B251237E840B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生成组合对象的方法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生成排列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构造第一个排列</a:t>
            </a:r>
            <a:r>
              <a:rPr lang="en-US" altLang="zh-CN" dirty="0" smtClean="0"/>
              <a:t>1,2,3,…,n</a:t>
            </a:r>
            <a:r>
              <a:rPr lang="zh-CN" altLang="en-US" dirty="0" smtClean="0"/>
              <a:t>，每一个数的方向初始化为向左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当当前排列中存在活动整数时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找到最大活动整数</a:t>
            </a:r>
            <a:r>
              <a:rPr lang="en-US" altLang="zh-CN" dirty="0" smtClean="0"/>
              <a:t>m</a:t>
            </a:r>
          </a:p>
          <a:p>
            <a:pPr lvl="2"/>
            <a:r>
              <a:rPr lang="zh-CN" altLang="en-US" dirty="0" smtClean="0"/>
              <a:t>改变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与其指向相邻元素的位置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改变所有满足</a:t>
            </a:r>
            <a:r>
              <a:rPr lang="en-US" altLang="zh-CN" dirty="0" smtClean="0"/>
              <a:t>p&gt;m</a:t>
            </a:r>
            <a:r>
              <a:rPr lang="zh-CN" altLang="en-US" dirty="0" smtClean="0"/>
              <a:t>的整数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获得一个新的排列</a:t>
            </a:r>
            <a:endParaRPr lang="en-US" altLang="zh-CN" dirty="0"/>
          </a:p>
          <a:p>
            <a:pPr lvl="1"/>
            <a:r>
              <a:rPr lang="zh-CN" altLang="en-US" dirty="0" smtClean="0"/>
              <a:t>结束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42" y="3883910"/>
            <a:ext cx="3387101" cy="271200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9E7F-407B-4CA7-9024-E92CC03B4FE5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生成组合对象的方法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——</a:t>
            </a:r>
            <a:r>
              <a:rPr lang="zh-CN" altLang="en-US" dirty="0" smtClean="0"/>
              <a:t>生成</a:t>
            </a:r>
            <a:r>
              <a:rPr lang="zh-CN" altLang="en-US" dirty="0"/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减一法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生成集合</a:t>
            </a:r>
            <a:r>
              <a:rPr lang="en-US" altLang="zh-CN" dirty="0" smtClean="0"/>
              <a:t>{a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</a:t>
            </a:r>
            <a:r>
              <a:rPr lang="zh-CN" altLang="en-US" dirty="0"/>
              <a:t>所有</a:t>
            </a:r>
            <a:r>
              <a:rPr lang="zh-CN" altLang="en-US" dirty="0" smtClean="0"/>
              <a:t>子集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在每一个上述子集中加入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，得到包含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的所有子集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的子集和集合</a:t>
            </a:r>
            <a:r>
              <a:rPr lang="en-US" altLang="zh-CN" dirty="0" smtClean="0"/>
              <a:t>{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n-1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的子集合并为</a:t>
            </a:r>
            <a:r>
              <a:rPr lang="en-US" altLang="zh-CN" dirty="0" smtClean="0"/>
              <a:t>{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个子集与长度为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个比特串一一对应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是否存在从一个串演变出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个所有比特串的方法？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只需要维护一个长度为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的比特串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二进制反射格雷码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endParaRPr lang="en-US" altLang="zh-CN" dirty="0"/>
          </a:p>
          <a:p>
            <a:pPr lvl="1"/>
            <a:r>
              <a:rPr lang="zh-CN" altLang="en-US" dirty="0" smtClean="0"/>
              <a:t>如何生成？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思考：生成格雷码的递归算法？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08652" y="4166171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改变右边第一个元素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改变右边第一个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的左边一个元素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步直到所有的都生成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00A-C223-4547-98CB-B50243D8521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减常因子算法（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一般常因子为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折半查找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问题：可以折三份查找吗？怎么做？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假币问题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只有一个假币，如何快速找出</a:t>
            </a:r>
            <a:endParaRPr lang="en-US" altLang="zh-CN" dirty="0" smtClean="0"/>
          </a:p>
          <a:p>
            <a:pPr lvl="1"/>
            <a:r>
              <a:rPr lang="zh-CN" altLang="en-US" dirty="0"/>
              <a:t>蛮</a:t>
            </a:r>
            <a:r>
              <a:rPr lang="zh-CN" altLang="en-US" dirty="0" smtClean="0"/>
              <a:t>力法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折半查找；折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份查找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俄式乘法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两个数乘法变为：一个数除以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，另一个数乘以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9" y="4576705"/>
            <a:ext cx="4102335" cy="9918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97" y="2876884"/>
            <a:ext cx="3197971" cy="2954556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95D-7C92-46F0-860A-44375EB5C52D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减常因子算法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约瑟夫斯问题</a:t>
            </a:r>
            <a:endParaRPr lang="en-US" altLang="zh-CN" dirty="0" smtClean="0"/>
          </a:p>
          <a:p>
            <a:pPr lvl="1"/>
            <a:r>
              <a:rPr lang="zh-CN" altLang="en-US" dirty="0"/>
              <a:t>约瑟夫斯</a:t>
            </a:r>
            <a:r>
              <a:rPr lang="en-US" altLang="zh-CN" dirty="0"/>
              <a:t>(Josephus): </a:t>
            </a:r>
            <a:r>
              <a:rPr lang="zh-CN" altLang="en-US" dirty="0"/>
              <a:t>约</a:t>
            </a:r>
            <a:r>
              <a:rPr lang="en-US" altLang="zh-CN" dirty="0"/>
              <a:t>37--100 ,</a:t>
            </a:r>
            <a:r>
              <a:rPr lang="zh-CN" altLang="en-US" dirty="0">
                <a:hlinkClick r:id="rId2"/>
              </a:rPr>
              <a:t>犹太</a:t>
            </a:r>
            <a:r>
              <a:rPr lang="zh-CN" altLang="en-US" dirty="0"/>
              <a:t>历史学家和军人</a:t>
            </a:r>
            <a:r>
              <a:rPr lang="en-US" altLang="zh-CN" dirty="0"/>
              <a:t>.</a:t>
            </a:r>
            <a:r>
              <a:rPr lang="zh-CN" altLang="en-US" dirty="0"/>
              <a:t>原名约瑟夫</a:t>
            </a:r>
            <a:r>
              <a:rPr lang="en-US" altLang="zh-CN" dirty="0"/>
              <a:t>.</a:t>
            </a:r>
            <a:r>
              <a:rPr lang="zh-CN" altLang="en-US" dirty="0"/>
              <a:t>本</a:t>
            </a:r>
            <a:r>
              <a:rPr lang="en-US" altLang="zh-CN" dirty="0"/>
              <a:t>.</a:t>
            </a:r>
            <a:r>
              <a:rPr lang="zh-CN" altLang="en-US" dirty="0"/>
              <a:t>马赛厄斯</a:t>
            </a:r>
            <a:r>
              <a:rPr lang="en-US" altLang="zh-CN" dirty="0"/>
              <a:t>.</a:t>
            </a:r>
            <a:r>
              <a:rPr lang="zh-CN" altLang="en-US" dirty="0"/>
              <a:t>生于耶路撒冷</a:t>
            </a:r>
            <a:r>
              <a:rPr lang="en-US" altLang="zh-CN" dirty="0"/>
              <a:t>.</a:t>
            </a:r>
            <a:r>
              <a:rPr lang="zh-CN" altLang="en-US" dirty="0"/>
              <a:t>西元</a:t>
            </a:r>
            <a:r>
              <a:rPr lang="en-US" altLang="zh-CN" dirty="0"/>
              <a:t>66</a:t>
            </a:r>
            <a:r>
              <a:rPr lang="zh-CN" altLang="en-US" dirty="0"/>
              <a:t>年在反对罗马的犹太起义中他指挥一支加利利军队</a:t>
            </a:r>
            <a:r>
              <a:rPr lang="en-US" altLang="zh-CN" dirty="0"/>
              <a:t>.</a:t>
            </a:r>
            <a:r>
              <a:rPr lang="zh-CN" altLang="en-US" dirty="0"/>
              <a:t>在向罗马人投降时他施展手段获取优待</a:t>
            </a:r>
            <a:r>
              <a:rPr lang="en-US" altLang="zh-CN" dirty="0"/>
              <a:t>,</a:t>
            </a:r>
            <a:r>
              <a:rPr lang="zh-CN" altLang="en-US" dirty="0"/>
              <a:t>得以前往罗马</a:t>
            </a:r>
            <a:r>
              <a:rPr lang="en-US" altLang="zh-CN" dirty="0"/>
              <a:t>,</a:t>
            </a:r>
            <a:r>
              <a:rPr lang="zh-CN" altLang="en-US" dirty="0"/>
              <a:t>在那里写出几部关于犹太历史和宗教的著作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《</a:t>
            </a:r>
            <a:r>
              <a:rPr lang="zh-CN" altLang="en-US" dirty="0"/>
              <a:t>犹太战争史</a:t>
            </a:r>
            <a:r>
              <a:rPr lang="en-US" altLang="zh-CN" dirty="0"/>
              <a:t>》(History of the Jewish War,</a:t>
            </a:r>
            <a:r>
              <a:rPr lang="zh-CN" altLang="en-US" dirty="0"/>
              <a:t>西元</a:t>
            </a:r>
            <a:r>
              <a:rPr lang="en-US" altLang="zh-CN" dirty="0"/>
              <a:t>75--79</a:t>
            </a:r>
            <a:r>
              <a:rPr lang="zh-CN" altLang="en-US" dirty="0"/>
              <a:t>年问世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>
                <a:hlinkClick r:id="rId3"/>
              </a:rPr>
              <a:t>犹太古事记</a:t>
            </a:r>
            <a:r>
              <a:rPr lang="en-US" altLang="zh-CN" dirty="0"/>
              <a:t>》(Antiquities of the Jews,</a:t>
            </a:r>
            <a:r>
              <a:rPr lang="zh-CN" altLang="en-US" dirty="0"/>
              <a:t>西元</a:t>
            </a:r>
            <a:r>
              <a:rPr lang="en-US" altLang="zh-CN" dirty="0"/>
              <a:t>93</a:t>
            </a:r>
            <a:r>
              <a:rPr lang="zh-CN" altLang="en-US" dirty="0"/>
              <a:t>年问世</a:t>
            </a:r>
            <a:r>
              <a:rPr lang="en-US" altLang="zh-CN" dirty="0"/>
              <a:t>)</a:t>
            </a:r>
            <a:r>
              <a:rPr lang="zh-CN" altLang="en-US" dirty="0"/>
              <a:t>卒于</a:t>
            </a:r>
            <a:r>
              <a:rPr lang="zh-CN" altLang="en-US" dirty="0" smtClean="0"/>
              <a:t>罗马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约瑟夫斯的队伍在</a:t>
            </a:r>
            <a:r>
              <a:rPr lang="zh-CN" altLang="en-US" dirty="0"/>
              <a:t>长达</a:t>
            </a:r>
            <a:r>
              <a:rPr lang="en-US" altLang="zh-CN" dirty="0"/>
              <a:t>47</a:t>
            </a:r>
            <a:r>
              <a:rPr lang="zh-CN" altLang="en-US" dirty="0"/>
              <a:t>天的殊死搏斗后，终因寡不敌众，加利利陷于罗马人之手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约瑟夫斯在</a:t>
            </a:r>
            <a:r>
              <a:rPr lang="en-US" altLang="zh-CN" dirty="0"/>
              <a:t>40</a:t>
            </a:r>
            <a:r>
              <a:rPr lang="zh-CN" altLang="en-US" dirty="0"/>
              <a:t>名士兵卫护下撤到一个山洞里，士兵们虽然打得精疲力尽，但依然坚贞不屈，他们发誓，决不让罗马人生俘，欲以自杀明志。在此生死攸关的时刻，约瑟夫斯却贪生怕死，惊恐不已。身为指挥官，他不敢拂逆军心提出投降，遂灵机一动，想出一个花招。他诡称自杀之举有违于犹太教的道德规范，如果要杀身成仁，最好的办法是让每个士兵按抽签方法决定顺序，依次由别人动手。他的建议得到士兵的一致赞成。但在抽签时，他略施小技，使自己抽到最后一号。当士兵们按次序一个挨一个魂归西天，只剩下约瑟夫斯和最后一个士兵时，约瑟夫斯先发制人，结果了士兵的性命，自己则跑出山洞向罗马人投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其他</a:t>
            </a:r>
            <a:r>
              <a:rPr lang="zh-CN" altLang="en-US" dirty="0" smtClean="0"/>
              <a:t>版本：说服另一个人一起投降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个人围成一圈，从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开始编号，然后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报数，每次消去报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的人；求最后一个人的编号？</a:t>
            </a:r>
            <a:endParaRPr lang="en-US" altLang="zh-CN" dirty="0" smtClean="0"/>
          </a:p>
          <a:p>
            <a:pPr lvl="1"/>
            <a:r>
              <a:rPr lang="zh-CN" altLang="en-US" dirty="0"/>
              <a:t>最后</a:t>
            </a:r>
            <a:r>
              <a:rPr lang="zh-CN" altLang="en-US" dirty="0" smtClean="0"/>
              <a:t>一个人的编号为</a:t>
            </a:r>
            <a:r>
              <a:rPr lang="en-US" altLang="zh-CN" dirty="0" smtClean="0"/>
              <a:t>J(n)</a:t>
            </a:r>
          </a:p>
          <a:p>
            <a:pPr lvl="1"/>
            <a:r>
              <a:rPr lang="zh-CN" altLang="en-US" dirty="0" smtClean="0"/>
              <a:t>递推关系：幸存者在每消去一次后仍然是幸存者；原来规模下他的编号是幸存者，新规模下他的编号变为仍然是幸存者，那么这两个编号之间的关系是什么？直到这个规模变为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，这个递推关系仍然成立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57B-454C-4A27-8662-543DC84B04CE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减治法回顾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折半查找</a:t>
            </a:r>
            <a:endParaRPr lang="en-US" altLang="zh-CN" dirty="0"/>
          </a:p>
          <a:p>
            <a:r>
              <a:rPr lang="zh-CN" altLang="en-US" dirty="0" smtClean="0"/>
              <a:t>深度优先和广度优先查找</a:t>
            </a:r>
            <a:endParaRPr lang="en-US" altLang="zh-CN" dirty="0"/>
          </a:p>
          <a:p>
            <a:r>
              <a:rPr lang="zh-CN" altLang="en-US" dirty="0" smtClean="0"/>
              <a:t>拓扑排序</a:t>
            </a:r>
            <a:endParaRPr lang="en-US" altLang="zh-CN" dirty="0"/>
          </a:p>
          <a:p>
            <a:r>
              <a:rPr lang="zh-CN" altLang="en-US" dirty="0" smtClean="0"/>
              <a:t>生成组合对象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生成子集</a:t>
            </a:r>
            <a:endParaRPr lang="en-US" altLang="zh-CN" dirty="0"/>
          </a:p>
          <a:p>
            <a:r>
              <a:rPr lang="zh-CN" altLang="en-US" dirty="0" smtClean="0"/>
              <a:t>减常因子算法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假币问题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俄式乘法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约瑟夫问题</a:t>
            </a:r>
            <a:endParaRPr lang="en-US" altLang="zh-CN" dirty="0"/>
          </a:p>
          <a:p>
            <a:r>
              <a:rPr lang="zh-CN" altLang="en-US" dirty="0" smtClean="0"/>
              <a:t>减可变规模算法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计算中值和选择问题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二叉查找树的查找和插入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拈游戏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4D43-9C40-4C85-ADDA-F67744DE8DA2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减常因子算法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J(n/2)</a:t>
            </a:r>
            <a:r>
              <a:rPr lang="zh-CN" altLang="en-US" dirty="0" smtClean="0"/>
              <a:t>的关系？</a:t>
            </a:r>
            <a:endParaRPr lang="en-US" altLang="zh-CN" dirty="0" smtClean="0"/>
          </a:p>
          <a:p>
            <a:r>
              <a:rPr lang="zh-CN" altLang="en-US" dirty="0" smtClean="0"/>
              <a:t>区分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为偶数还是奇数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zh-CN" altLang="en-US" dirty="0" smtClean="0"/>
              <a:t>为偶数：</a:t>
            </a:r>
            <a:r>
              <a:rPr lang="en-US" altLang="zh-CN" dirty="0" smtClean="0"/>
              <a:t>J(n)=2J(n/2)-1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为奇数：</a:t>
            </a:r>
            <a:r>
              <a:rPr lang="en-US" altLang="zh-CN" dirty="0" smtClean="0"/>
              <a:t>J(n)=2J((n-1)/2)+1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的二进制做一次向左的循环位移得到解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6" y="2108075"/>
            <a:ext cx="2575944" cy="2515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33" y="2112550"/>
            <a:ext cx="2970998" cy="2563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433" y="5251507"/>
            <a:ext cx="2226122" cy="93353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B7C2-FF40-468C-B53F-372CFDBE4F95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减可变规模算法（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欧几里得最大公约数算法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计算中值和选择问题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选择问题：求一个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个数列表的第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个最小元素的问题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k =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⎾</a:t>
                </a:r>
                <a:r>
                  <a:rPr lang="en-US" altLang="zh-CN" dirty="0"/>
                  <a:t>n/2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⏋</a:t>
                </a:r>
                <a:r>
                  <a:rPr lang="zh-CN" altLang="en-US" dirty="0" smtClean="0"/>
                  <a:t>，则找到的是中值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可以使用排序：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借鉴快速排序的做法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对数据进行分区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只</a:t>
                </a:r>
                <a:r>
                  <a:rPr lang="zh-CN" altLang="en-US" dirty="0" smtClean="0"/>
                  <a:t>处理一个分区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例子：找出下列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个数中第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小的元素；</a:t>
                </a:r>
                <a:r>
                  <a:rPr lang="en-US" altLang="zh-CN" dirty="0" smtClean="0"/>
                  <a:t>4,1,10,9,7,12,8,2,15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3260" y="341599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全部排序太浪费时间，如何将数据量变小呢？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减治法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3" y="5195745"/>
            <a:ext cx="2890850" cy="746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12" y="5937307"/>
            <a:ext cx="468795" cy="3658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140" y="5515596"/>
            <a:ext cx="1213936" cy="3046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194" y="5279153"/>
            <a:ext cx="2159018" cy="331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046" y="5462098"/>
            <a:ext cx="524571" cy="2268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179" y="5610709"/>
            <a:ext cx="1818033" cy="834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901" y="3912316"/>
            <a:ext cx="3344811" cy="657958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6C3-978E-4048-95EA-7F556D29B74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5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减可变规模算法（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插值查找：有序数组的查找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折半查找：将数组中间元素与查找键对比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每次减少一半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假设数组值是线性增长的，估计查找键的下标，然后比较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每次减少的是不定的规模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如果是线性的，则一次命中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最坏的情况是什么？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分布不均匀则效率不一定高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1" y="3025740"/>
            <a:ext cx="3820914" cy="1895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03" y="2836452"/>
            <a:ext cx="2539268" cy="2274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88" y="3025740"/>
            <a:ext cx="4648512" cy="22190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BEB4-FA32-42F1-8A20-148AA5CFF5B4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减可变规模算法（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二叉树的查找和插入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左子树上的值都小于根，右子树的值都大于根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查找与插入类似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平均查找效率是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拈游戏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现有一堆棋子，两个玩家轮流从中拿走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个，假设每个玩家都做出了最佳选择，那么哪个玩家能够拿到最后一颗棋子？先走的还是后走的？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这一</a:t>
                </a:r>
                <a:r>
                  <a:rPr lang="zh-CN" altLang="en-US" dirty="0" smtClean="0"/>
                  <a:t>次如何拿能够让下一个人必输？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保证最后剩下</a:t>
                </a:r>
                <a:r>
                  <a:rPr lang="en-US" altLang="zh-CN" dirty="0" smtClean="0"/>
                  <a:t>m+1</a:t>
                </a:r>
                <a:r>
                  <a:rPr lang="zh-CN" altLang="en-US" dirty="0" smtClean="0"/>
                  <a:t>个棋子，则必赢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保证拿完</a:t>
                </a:r>
                <a:r>
                  <a:rPr lang="zh-CN" altLang="en-US" dirty="0" smtClean="0"/>
                  <a:t>剩下</a:t>
                </a:r>
                <a:r>
                  <a:rPr lang="en-US" altLang="zh-CN" dirty="0" smtClean="0"/>
                  <a:t>m+1</a:t>
                </a:r>
              </a:p>
              <a:p>
                <a:pPr lvl="1"/>
                <a:r>
                  <a:rPr lang="zh-CN" altLang="en-US" dirty="0" smtClean="0"/>
                  <a:t>可以拿的范围是</a:t>
                </a:r>
                <a:r>
                  <a:rPr lang="en-US" altLang="zh-CN" dirty="0" smtClean="0"/>
                  <a:t>m+2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2m+1</a:t>
                </a:r>
                <a:r>
                  <a:rPr lang="zh-CN" altLang="en-US" dirty="0" smtClean="0"/>
                  <a:t>，就是说如果剩下</a:t>
                </a:r>
                <a:r>
                  <a:rPr lang="en-US" altLang="zh-CN" dirty="0" smtClean="0"/>
                  <a:t>2(m+1)</a:t>
                </a:r>
                <a:r>
                  <a:rPr lang="zh-CN" altLang="en-US" dirty="0" smtClean="0"/>
                  <a:t>那肯定是要输了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结论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在处于</a:t>
                </a:r>
                <a:r>
                  <a:rPr lang="en-US" altLang="zh-CN" dirty="0" smtClean="0"/>
                  <a:t>x*(m+1)+1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(x+1)*(m+1)-1</a:t>
                </a:r>
                <a:r>
                  <a:rPr lang="zh-CN" altLang="en-US" dirty="0" smtClean="0"/>
                  <a:t>之间的一个数出手的那个人肯定赢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y*(m+1)</a:t>
                </a:r>
                <a:r>
                  <a:rPr lang="zh-CN" altLang="en-US" dirty="0" smtClean="0"/>
                  <a:t>时出手的人肯定输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先出手的人把剩下的构造成</a:t>
                </a:r>
                <a:r>
                  <a:rPr lang="en-US" altLang="zh-CN" dirty="0" smtClean="0"/>
                  <a:t>(m+1)</a:t>
                </a:r>
                <a:r>
                  <a:rPr lang="zh-CN" altLang="en-US" dirty="0" smtClean="0"/>
                  <a:t>的倍数就行，即拿走</a:t>
                </a:r>
                <a:r>
                  <a:rPr lang="en-US" altLang="zh-CN" dirty="0" smtClean="0"/>
                  <a:t>n mod (m+1)</a:t>
                </a:r>
                <a:r>
                  <a:rPr lang="zh-CN" altLang="en-US" dirty="0" smtClean="0"/>
                  <a:t>；且每次都拿走那么多</a:t>
                </a:r>
                <a:endParaRPr lang="en-US" altLang="zh-CN" dirty="0" smtClean="0"/>
              </a:p>
              <a:p>
                <a:pPr lvl="2"/>
                <a:endParaRPr lang="en-US" altLang="zh-CN" dirty="0"/>
              </a:p>
              <a:p>
                <a:r>
                  <a:rPr lang="zh-CN" altLang="en-US" dirty="0" smtClean="0"/>
                  <a:t>思考题：</a:t>
                </a:r>
                <a:r>
                  <a:rPr lang="en-US" altLang="zh-CN" dirty="0" smtClean="0"/>
                  <a:t>m*n</a:t>
                </a:r>
                <a:r>
                  <a:rPr lang="zh-CN" altLang="en-US" dirty="0" smtClean="0"/>
                  <a:t>方格的巧克力，有一个</a:t>
                </a:r>
                <a:r>
                  <a:rPr lang="en-US" altLang="zh-CN" dirty="0" smtClean="0"/>
                  <a:t>1*1</a:t>
                </a:r>
                <a:r>
                  <a:rPr lang="zh-CN" altLang="en-US" dirty="0" smtClean="0"/>
                  <a:t>的方格是坏的，两个人轮流每次顺着边界沿直线掰开，吃掉不包括坏的那半，最后遇到坏的不能再掰的人要吃掉坏的；先掰还是后掰好，怎么掰？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 r="-1422" b="-1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83FE-A127-4A8F-9CA8-649B9D639297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减治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建立原问题与较小规模问题解之间的关系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减小规模的角度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减常量：插入排序、深度优先、广度优先遍历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减常因子：折半查找、三份查找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减可变规模：欧几里得最大公约数、选择问题、插值查找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拓扑排序的解法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有向无环图的定义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下一次课内容：变治法和时空权衡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1A2F-4260-40B5-B45C-78172F2FBCF8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600" dirty="0" smtClean="0"/>
              <a:t>谢 谢！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EA47-7BE9-49C7-BDF3-7397F32125FA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减治法回顾（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利用给定实例下问题的解和较小规模实例下相同问题的解之间关系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减去一个常量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减去一个常因子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减去的规模是可变的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从顶至下（递归地）或者自底向上（非递归地）运用该关系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33" y="2608789"/>
            <a:ext cx="4695387" cy="28878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9982" y="17695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9982" y="200585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DA85-6CA2-4818-9FCB-A67EEC2153A2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减治法回顾（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插入排序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减一法：</a:t>
                </a:r>
                <a:r>
                  <a:rPr lang="zh-CN" altLang="en-US" dirty="0"/>
                  <a:t>假设前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个元素已经排序好了，则如何将最后一个元素</a:t>
                </a:r>
                <a:r>
                  <a:rPr lang="zh-CN" altLang="en-US" b="1" dirty="0"/>
                  <a:t>插入</a:t>
                </a:r>
                <a:r>
                  <a:rPr lang="zh-CN" altLang="en-US" dirty="0"/>
                  <a:t>到其它元素中去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算法复杂度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最坏的情况：原来数组是逆序的，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最好的情况：原来数组是有序的，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平均情况：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Shell</a:t>
                </a:r>
                <a:r>
                  <a:rPr lang="zh-CN" altLang="en-US" dirty="0" smtClean="0"/>
                  <a:t>排序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更好的对较大序列进行排序：对一个基本有序的序列进行插入排序时比较和移动次数都较少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从大序列构造子序列：选择步长：由大到小，即组数由多到少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每次都对每一个子序列内部进行插入排序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最后一次迭代中只有一个和原来一样长的序列：基本有序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折半查找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减常因子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69" y="2394749"/>
            <a:ext cx="4311374" cy="3728756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6B07-F1EB-45A3-9D4B-78BFC2AE6244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</a:t>
            </a:r>
            <a:r>
              <a:rPr lang="zh-CN" altLang="en-US" dirty="0"/>
              <a:t>查找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）、广度优先查找（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对图的顶点和边的遍历</a:t>
            </a:r>
            <a:endParaRPr lang="en-US" altLang="zh-CN" dirty="0" smtClean="0"/>
          </a:p>
          <a:p>
            <a:r>
              <a:rPr lang="zh-CN" altLang="en-US" dirty="0" smtClean="0"/>
              <a:t>深度优先查找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从任意顶点开始访问图的顶点，标记为已访问，紧接着访问与该顶点邻接的未访问顶点，如果有多个则任意选择一个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非递归算法：使用栈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06" y="1645984"/>
            <a:ext cx="5379186" cy="44415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8" y="1212352"/>
            <a:ext cx="3990962" cy="2382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6" y="3594660"/>
            <a:ext cx="1238012" cy="1515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608" y="3594660"/>
            <a:ext cx="793957" cy="1487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565" y="3708232"/>
            <a:ext cx="1128857" cy="1374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422" y="3519030"/>
            <a:ext cx="1456233" cy="15913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5" y="5125889"/>
            <a:ext cx="4047177" cy="8733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24" y="2483442"/>
            <a:ext cx="1766136" cy="382396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26644" y="274543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深度优先查找树：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树向边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回边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D53-19DC-43A4-BB6A-49A2ABD7B460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深度优先查找（</a:t>
            </a:r>
            <a:r>
              <a:rPr lang="en-US" altLang="zh-CN" dirty="0"/>
              <a:t>DFS</a:t>
            </a:r>
            <a:r>
              <a:rPr lang="zh-CN" altLang="en-US" dirty="0"/>
              <a:t>）、广度优先查找（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深度优先查找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邻接矩阵表示的图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邻接链表表示的图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查找算法的复杂度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就是对表示图的数据结构的查找复杂度</a:t>
                </a:r>
                <a:endParaRPr lang="en-US" altLang="zh-CN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邻接矩阵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邻接链表：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深度</a:t>
                </a:r>
                <a:r>
                  <a:rPr lang="zh-CN" altLang="en-US" dirty="0" smtClean="0"/>
                  <a:t>优先遍历的产物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图的类森林的表示方法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产生两种节点顺序：入栈顺序和出栈顺序（不同的选择节点方式会产生不同的次序）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深度优先遍历的应用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检查图的连通性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计算图的连通分量？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检查图的无环性？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31AB-D007-4809-B9D7-8E19E76E8A9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深度优先查找（</a:t>
            </a:r>
            <a:r>
              <a:rPr lang="en-US" altLang="zh-CN" dirty="0"/>
              <a:t>DFS</a:t>
            </a:r>
            <a:r>
              <a:rPr lang="zh-CN" altLang="en-US" dirty="0"/>
              <a:t>）、广度优先查找（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广度优先查找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首先访问和初始节点邻接的顶点；然后访问距离为两条边的顶点；直到找到查找键。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如果深度优先体现的是“勇气”，那么广度优先则体现了“谨慎”。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每次尽可能远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每次尽可能全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使用队列：记录</a:t>
            </a:r>
            <a:r>
              <a:rPr lang="zh-CN" altLang="en-US" dirty="0"/>
              <a:t>每一</a:t>
            </a:r>
            <a:r>
              <a:rPr lang="zh-CN" altLang="en-US" dirty="0" smtClean="0"/>
              <a:t>个被访问过的顶点，下一次从队列中取出一个顶点作为下一层待访问顶点的父节点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广度优先查找树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树向边</a:t>
            </a:r>
            <a:endParaRPr lang="en-US" altLang="zh-CN" dirty="0"/>
          </a:p>
          <a:p>
            <a:pPr lvl="1"/>
            <a:r>
              <a:rPr lang="zh-CN" altLang="en-US" dirty="0" smtClean="0"/>
              <a:t>交叉边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如何递归？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89" y="1027310"/>
            <a:ext cx="4079258" cy="231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03" y="3430516"/>
            <a:ext cx="1982292" cy="2639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02" y="2547630"/>
            <a:ext cx="1946269" cy="352262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726-B892-461A-9776-34A2A7F9572D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深度优先查找（</a:t>
            </a:r>
            <a:r>
              <a:rPr lang="en-US" altLang="zh-CN" dirty="0"/>
              <a:t>DFS</a:t>
            </a:r>
            <a:r>
              <a:rPr lang="zh-CN" altLang="en-US" dirty="0"/>
              <a:t>）、广度优先查找（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广度优先查找算法复杂度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同样与图的表示方式相关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邻接矩阵：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邻接链表：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只产生一种顶点序列：队列的进入和取出顺序是相同的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广度优先遍历的应用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检查连通性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检查无环性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给出两个顶点间边最少的路径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问题：迷宫问题使用深度优先遍历还是广度优先遍历？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73" y="3680619"/>
            <a:ext cx="2444607" cy="2444607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16A4-BC82-4D5A-A4CD-5DFFCC5EF9D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深度优先查找（</a:t>
            </a:r>
            <a:r>
              <a:rPr lang="en-US" altLang="zh-CN" dirty="0"/>
              <a:t>DFS</a:t>
            </a:r>
            <a:r>
              <a:rPr lang="zh-CN" altLang="en-US" dirty="0"/>
              <a:t>）、广度优先查找（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如果图中顶点可以分为两个不相交子集，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，使得每条连接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中顶点的边都连接着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中的顶点，这样的图是二分图。请设计一个算法检查图是否是二分图。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0F8D-B9B5-4930-A157-BA0684C3E031}" type="datetime1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E61-3C1E-45A4-A8A1-EF6BE676BE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京大学PPT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南京大学PPT" id="{2987B73B-C9CC-4129-824D-C6E8BF2B3606}" vid="{51DFBA14-213A-4BB6-9053-FFCF4DA053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南京大学PPT</Template>
  <TotalTime>2515</TotalTime>
  <Words>2446</Words>
  <Application>Microsoft Office PowerPoint</Application>
  <PresentationFormat>全屏显示(4:3)</PresentationFormat>
  <Paragraphs>394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Arial</vt:lpstr>
      <vt:lpstr>Cambria Math</vt:lpstr>
      <vt:lpstr>Times New Roman</vt:lpstr>
      <vt:lpstr>Wingdings</vt:lpstr>
      <vt:lpstr>南京大学PPT</vt:lpstr>
      <vt:lpstr>算法设计与分析基础《Introduction to the  Design and Analysis of Algorithms》 减治法</vt:lpstr>
      <vt:lpstr>目录</vt:lpstr>
      <vt:lpstr>减治法回顾（1）</vt:lpstr>
      <vt:lpstr>减治法回顾（2）</vt:lpstr>
      <vt:lpstr>深度优先查找（DFS）、广度优先查找（BFS）</vt:lpstr>
      <vt:lpstr>深度优先查找（DFS）、广度优先查找（BFS）</vt:lpstr>
      <vt:lpstr>深度优先查找（DFS）、广度优先查找（BFS）</vt:lpstr>
      <vt:lpstr>深度优先查找（DFS）、广度优先查找（BFS）</vt:lpstr>
      <vt:lpstr>深度优先查找（DFS）、广度优先查找（BFS）</vt:lpstr>
      <vt:lpstr>拓扑排序（1）</vt:lpstr>
      <vt:lpstr>拓扑排序（2）</vt:lpstr>
      <vt:lpstr>拓扑排序（3）</vt:lpstr>
      <vt:lpstr>拓扑排序（4）</vt:lpstr>
      <vt:lpstr>生成组合对象的方法（1）——回顾</vt:lpstr>
      <vt:lpstr>生成组合对象的方法（2）——生成排列</vt:lpstr>
      <vt:lpstr>生成组合对象的方法（3）——生成排列</vt:lpstr>
      <vt:lpstr>生成组合对象的方法（4）——生成子集</vt:lpstr>
      <vt:lpstr>减常因子算法（1）</vt:lpstr>
      <vt:lpstr>减常因子算法（2）</vt:lpstr>
      <vt:lpstr>减常因子算法（3）</vt:lpstr>
      <vt:lpstr>减可变规模算法（1）</vt:lpstr>
      <vt:lpstr>减可变规模算法（2）</vt:lpstr>
      <vt:lpstr>减可变规模算法（3）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算法设计与分析基础《Introduction to the  Design and Analysis of Algorithms》 减治法</dc:title>
  <dc:creator>李传艺</dc:creator>
  <cp:lastModifiedBy>李 传艺</cp:lastModifiedBy>
  <cp:revision>133</cp:revision>
  <dcterms:created xsi:type="dcterms:W3CDTF">2018-01-03T00:57:54Z</dcterms:created>
  <dcterms:modified xsi:type="dcterms:W3CDTF">2019-01-07T13:44:42Z</dcterms:modified>
</cp:coreProperties>
</file>