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260" r:id="rId4"/>
    <p:sldId id="261" r:id="rId5"/>
    <p:sldId id="262" r:id="rId6"/>
    <p:sldId id="263" r:id="rId7"/>
    <p:sldId id="277" r:id="rId8"/>
    <p:sldId id="267" r:id="rId9"/>
    <p:sldId id="268" r:id="rId10"/>
    <p:sldId id="269" r:id="rId11"/>
    <p:sldId id="270" r:id="rId12"/>
    <p:sldId id="264" r:id="rId13"/>
    <p:sldId id="265" r:id="rId14"/>
    <p:sldId id="271" r:id="rId15"/>
    <p:sldId id="272" r:id="rId16"/>
    <p:sldId id="278" r:id="rId17"/>
    <p:sldId id="273" r:id="rId18"/>
    <p:sldId id="274" r:id="rId19"/>
    <p:sldId id="275" r:id="rId20"/>
    <p:sldId id="276" r:id="rId21"/>
    <p:sldId id="25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99" autoAdjust="0"/>
  </p:normalViewPr>
  <p:slideViewPr>
    <p:cSldViewPr snapToGrid="0">
      <p:cViewPr varScale="1">
        <p:scale>
          <a:sx n="88" d="100"/>
          <a:sy n="88" d="100"/>
        </p:scale>
        <p:origin x="17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09719-3C1F-492B-AF1C-EA41566F0313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56A90-F028-4A53-8A64-A05D0C67F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49EB6-CE87-4BEA-A3E4-06FDE62616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1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56A90-F028-4A53-8A64-A05D0C67F2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453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退化为一种蛮力的算法。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56A90-F028-4A53-8A64-A05D0C67F2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6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5" y="4149729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2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D8346503-C8D7-4272-85E7-9A0BBF80CFB9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5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013">
              <a:latin typeface="Arial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35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35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1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0" y="188917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5" y="260354"/>
            <a:ext cx="2303462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9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7"/>
            <a:ext cx="9117013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28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8A0189-2E29-467F-B47D-E8DE98696197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8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7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1A90DF-AFC4-4A51-8484-2C12F768A5FC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61ECC7-5B36-4E15-A9DB-FFAA2AB84B10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6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4D7006-0F47-4857-A003-E5E18388795A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2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5" y="1484313"/>
            <a:ext cx="3994150" cy="439261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5" y="1484313"/>
            <a:ext cx="3995737" cy="439261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E8C67-CEA2-4E62-9778-BAEF88630992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6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8DC20-00B5-4BAF-9AAF-9F221781BD11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6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3D7730-186F-4E80-90DA-E3CD12BF98FC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2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F7B5E4-67DB-4977-BB83-095424F79905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9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0623F9-AF6D-4C48-822A-7EAC5379E8D6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1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4A7262-5045-463B-B8DF-5399B23CBFAD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8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35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35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90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5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0" y="188917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latin typeface="+mn-lt"/>
              </a:defRPr>
            </a:lvl1pPr>
          </a:lstStyle>
          <a:p>
            <a:fld id="{10C78127-54D5-4920-BC04-9682D8947A9B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</a:defRPr>
            </a:lvl1pPr>
          </a:lstStyle>
          <a:p>
            <a:fld id="{3F769AD3-636C-4583-9912-BE9DB57EB6C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9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42"/>
            <a:ext cx="66516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0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251817" indent="-25181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575">
          <a:solidFill>
            <a:schemeClr val="tx1"/>
          </a:solidFill>
          <a:latin typeface="+mn-lt"/>
          <a:ea typeface="+mn-ea"/>
          <a:cs typeface="+mn-cs"/>
        </a:defRPr>
      </a:lvl1pPr>
      <a:lvl2pPr marL="500063" indent="-24735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1350">
          <a:solidFill>
            <a:schemeClr val="tx1"/>
          </a:solidFill>
          <a:latin typeface="+mn-lt"/>
          <a:ea typeface="+mn-ea"/>
        </a:defRPr>
      </a:lvl2pPr>
      <a:lvl3pPr marL="727770" indent="-22681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125">
          <a:solidFill>
            <a:schemeClr val="tx1"/>
          </a:solidFill>
          <a:latin typeface="+mn-lt"/>
          <a:ea typeface="+mn-ea"/>
        </a:defRPr>
      </a:lvl3pPr>
      <a:lvl4pPr marL="945654" indent="-216992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1164431" indent="-2178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900">
          <a:solidFill>
            <a:schemeClr val="tx1"/>
          </a:solidFill>
          <a:latin typeface="+mn-lt"/>
          <a:ea typeface="+mn-ea"/>
        </a:defRPr>
      </a:lvl5pPr>
      <a:lvl6pPr marL="1421606" indent="-2178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900">
          <a:solidFill>
            <a:schemeClr val="tx1"/>
          </a:solidFill>
          <a:latin typeface="+mn-lt"/>
          <a:ea typeface="+mn-ea"/>
        </a:defRPr>
      </a:lvl6pPr>
      <a:lvl7pPr marL="1678781" indent="-2178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900">
          <a:solidFill>
            <a:schemeClr val="tx1"/>
          </a:solidFill>
          <a:latin typeface="+mn-lt"/>
          <a:ea typeface="+mn-ea"/>
        </a:defRPr>
      </a:lvl7pPr>
      <a:lvl8pPr marL="1935956" indent="-2178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900">
          <a:solidFill>
            <a:schemeClr val="tx1"/>
          </a:solidFill>
          <a:latin typeface="+mn-lt"/>
          <a:ea typeface="+mn-ea"/>
        </a:defRPr>
      </a:lvl8pPr>
      <a:lvl9pPr marL="2193131" indent="-2178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cy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5.png"/><Relationship Id="rId9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s5.sinaimg.cn/middle/6e2019cd07b35cb96dc74&amp;amp;690" TargetMode="External"/><Relationship Id="rId3" Type="http://schemas.openxmlformats.org/officeDocument/2006/relationships/image" Target="../media/image84.png"/><Relationship Id="rId7" Type="http://schemas.openxmlformats.org/officeDocument/2006/relationships/image" Target="../media/image86.png"/><Relationship Id="rId2" Type="http://schemas.openxmlformats.org/officeDocument/2006/relationships/hyperlink" Target="http://photo.blog.sina.com.cn/list/blogpic.php?pid=6e2019cd4d019f3a93d1a&amp;bid=6e2019cd01019i16&amp;uid=184759751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oto.blog.sina.com.cn/list/blogpic.php?pid=6e2019cd4d019f3f586a2&amp;bid=6e2019cd01019i16&amp;uid=1847597517" TargetMode="External"/><Relationship Id="rId5" Type="http://schemas.openxmlformats.org/officeDocument/2006/relationships/image" Target="../media/image85.png"/><Relationship Id="rId4" Type="http://schemas.openxmlformats.org/officeDocument/2006/relationships/hyperlink" Target="http://photo.blog.sina.com.cn/list/blogpic.php?pid=6e2019cd4d019f3dcf2e3&amp;bid=6e2019cd01019i16&amp;uid=1847597517" TargetMode="External"/><Relationship Id="rId9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59114" y="4149727"/>
            <a:ext cx="5184775" cy="1559697"/>
          </a:xfrm>
        </p:spPr>
        <p:txBody>
          <a:bodyPr/>
          <a:lstStyle/>
          <a:p>
            <a:pPr algn="r"/>
            <a:r>
              <a:rPr lang="zh-CN" altLang="en-US" dirty="0" smtClean="0"/>
              <a:t>南京大学软件学院</a:t>
            </a:r>
            <a:endParaRPr lang="en-US" altLang="zh-CN" dirty="0" smtClean="0"/>
          </a:p>
          <a:p>
            <a:pPr algn="r"/>
            <a:r>
              <a:rPr lang="zh-CN" altLang="en-US" dirty="0"/>
              <a:t>李</a:t>
            </a:r>
            <a:r>
              <a:rPr lang="zh-CN" altLang="en-US" dirty="0" smtClean="0"/>
              <a:t>传艺</a:t>
            </a:r>
            <a:endParaRPr lang="en-US" altLang="zh-CN" dirty="0" smtClean="0"/>
          </a:p>
          <a:p>
            <a:pPr algn="r"/>
            <a:r>
              <a:rPr lang="en-US" altLang="zh-CN" dirty="0" smtClean="0">
                <a:hlinkClick r:id="rId3"/>
              </a:rPr>
              <a:t>lcy@nju.edu.cn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费彝民楼</a:t>
            </a:r>
            <a:r>
              <a:rPr lang="en-US" altLang="zh-CN" dirty="0" smtClean="0"/>
              <a:t>917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6840" y="2453267"/>
            <a:ext cx="8486077" cy="1148577"/>
          </a:xfrm>
        </p:spPr>
        <p:txBody>
          <a:bodyPr/>
          <a:lstStyle/>
          <a:p>
            <a:r>
              <a:rPr lang="zh-CN" altLang="en-US" sz="1800" dirty="0" smtClean="0"/>
              <a:t>算法设计与分析基础</a:t>
            </a:r>
            <a:r>
              <a:rPr lang="en-US" altLang="zh-CN" sz="1800" dirty="0" smtClean="0"/>
              <a:t>《Introduction to the  Design and Analysis of Algorithms》</a:t>
            </a:r>
            <a:br>
              <a:rPr lang="en-US" altLang="zh-CN" sz="1800" dirty="0" smtClean="0"/>
            </a:br>
            <a:r>
              <a:rPr lang="zh-CN" altLang="en-US" sz="3200" dirty="0"/>
              <a:t>变</a:t>
            </a:r>
            <a:r>
              <a:rPr lang="zh-CN" altLang="en-US" sz="3200" dirty="0" smtClean="0"/>
              <a:t>治法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B75A7A-24CC-44FA-BDE9-C2949AD69C5C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FBAF11-FC7B-4CE2-BE8C-2914C60FAF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平衡查找树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2-3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改变了树的表现形式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允许两种节点：一种有两个子树一个键值的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节点，一种有三个子树两个键值的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所有叶子节点都在同一层：必须是一个绝对平衡的树，每个非叶子节点的平衡因子都是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；每个节点最多可以有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个键值</a:t>
            </a:r>
            <a:endParaRPr lang="en-US" altLang="zh-CN" dirty="0" smtClean="0"/>
          </a:p>
          <a:p>
            <a:pPr lvl="1"/>
            <a:r>
              <a:rPr lang="zh-CN" altLang="en-US" dirty="0"/>
              <a:t>高为</a:t>
            </a:r>
            <a:r>
              <a:rPr lang="en-US" altLang="zh-CN" dirty="0"/>
              <a:t>h</a:t>
            </a:r>
            <a:r>
              <a:rPr lang="zh-CN" altLang="en-US" dirty="0"/>
              <a:t>的</a:t>
            </a:r>
            <a:r>
              <a:rPr lang="en-US" altLang="zh-CN" dirty="0"/>
              <a:t>2-3</a:t>
            </a:r>
            <a:r>
              <a:rPr lang="zh-CN" altLang="en-US" dirty="0"/>
              <a:t>树包含的节点数大于等于高度为</a:t>
            </a:r>
            <a:r>
              <a:rPr lang="en-US" altLang="zh-CN" dirty="0"/>
              <a:t>h</a:t>
            </a:r>
            <a:r>
              <a:rPr lang="zh-CN" altLang="en-US" dirty="0"/>
              <a:t>的满二叉树的节点数，即至少有</a:t>
            </a:r>
            <a:r>
              <a:rPr lang="en-US" altLang="zh-CN" dirty="0"/>
              <a:t>2^h-1</a:t>
            </a:r>
            <a:r>
              <a:rPr lang="zh-CN" altLang="en-US" dirty="0"/>
              <a:t>个节点</a:t>
            </a:r>
            <a:endParaRPr lang="en-US" altLang="zh-CN" dirty="0"/>
          </a:p>
          <a:p>
            <a:r>
              <a:rPr lang="zh-CN" altLang="en-US" dirty="0" smtClean="0"/>
              <a:t>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节点；如果是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节点；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一定插入叶子节点；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如果插入后有两个元素，则完成；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如果插入后有三个则分裂，最小的和最大的放到两个叶子节点，中间的提到父节点里；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直到没有包含三个键值的节点。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52" y="2334319"/>
            <a:ext cx="3325269" cy="1708563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2305-78A4-47B4-AB7A-66B615B1263F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平衡查找树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2-3</a:t>
            </a:r>
            <a:r>
              <a:rPr lang="zh-CN" altLang="en-US" dirty="0" smtClean="0"/>
              <a:t>树例子：构造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数列的</a:t>
            </a:r>
            <a:r>
              <a:rPr lang="en-US" altLang="zh-CN" dirty="0" smtClean="0"/>
              <a:t>2-3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把上面的列表中</a:t>
            </a:r>
            <a:r>
              <a:rPr lang="en-US" altLang="zh-CN" dirty="0" smtClean="0"/>
              <a:t>9</a:t>
            </a:r>
            <a:r>
              <a:rPr lang="zh-CN" altLang="en-US" dirty="0" smtClean="0"/>
              <a:t>删掉，如何操作？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5</a:t>
            </a:r>
            <a:r>
              <a:rPr lang="zh-CN" altLang="en-US" dirty="0" smtClean="0"/>
              <a:t>删掉如何操作？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比较复杂的过程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课后</a:t>
            </a:r>
            <a:r>
              <a:rPr lang="zh-CN" altLang="en-US" dirty="0"/>
              <a:t>练习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2-3</a:t>
            </a:r>
            <a:r>
              <a:rPr lang="zh-CN" altLang="en-US" dirty="0" smtClean="0"/>
              <a:t>树的结构和操作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优点：相对与平衡二叉树可能降低了树的高度，提高操作效率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92" y="2043553"/>
            <a:ext cx="1112820" cy="5596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519" y="1880500"/>
            <a:ext cx="2298950" cy="8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977" y="2043553"/>
            <a:ext cx="916060" cy="677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832" y="1830291"/>
            <a:ext cx="2422454" cy="9861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03" y="3193190"/>
            <a:ext cx="1120418" cy="7707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5408" y="3125870"/>
            <a:ext cx="3263329" cy="905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7996" y="3014745"/>
            <a:ext cx="1324480" cy="1055704"/>
          </a:xfrm>
          <a:prstGeom prst="rect">
            <a:avLst/>
          </a:prstGeom>
        </p:spPr>
      </p:pic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3529-3044-4B9F-B95F-CA0A1A6F2BAE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8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堆和堆排序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堆是一棵完全二叉树（只有最后一层最右边可能为空），且每一个节点的值都大于或等于它的子女的键，为最大堆。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课后</a:t>
            </a:r>
            <a:r>
              <a:rPr lang="zh-CN" altLang="en-US" dirty="0"/>
              <a:t>练习</a:t>
            </a:r>
            <a:r>
              <a:rPr lang="zh-CN" altLang="en-US" dirty="0" smtClean="0"/>
              <a:t>：实现堆数据结构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root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ax()</a:t>
            </a:r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et(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nsert(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emove(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堆排序：构造堆</a:t>
            </a:r>
            <a:r>
              <a:rPr lang="en-US" altLang="zh-CN" dirty="0" smtClean="0"/>
              <a:t>O(n)+</a:t>
            </a:r>
            <a:r>
              <a:rPr lang="zh-CN" altLang="en-US" dirty="0" smtClean="0"/>
              <a:t>删除根节点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平均情况：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与合并排序的时间效率属于一类，但是不会占用额外的存储空间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堆排序使用了哪种变治思想？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D5EC-89DC-477D-A8F3-05A7052A0AFE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霍纳法则和二进制幂（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蛮力求多项式值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霍纳法则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改变计算方式，减少计算次数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404" y="1730500"/>
            <a:ext cx="2612204" cy="3233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463" y="2029796"/>
            <a:ext cx="2580960" cy="540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386" y="2765993"/>
            <a:ext cx="2791100" cy="3527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386" y="3261323"/>
            <a:ext cx="2943974" cy="3431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896" y="3677557"/>
            <a:ext cx="2924991" cy="3190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5325" y="3976099"/>
            <a:ext cx="2726297" cy="11334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1823" y="5109546"/>
            <a:ext cx="4147547" cy="7226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0945" y="5826635"/>
            <a:ext cx="3972668" cy="353126"/>
          </a:xfrm>
          <a:prstGeom prst="rect">
            <a:avLst/>
          </a:prstGeom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56F-12E2-4BFD-A10D-968D9AA3B962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霍纳法则和二进制幂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单纯计算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时，霍纳法则有用吗？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两种基于改变表现的求幂的算法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指数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进制表示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83" y="2986087"/>
            <a:ext cx="3076392" cy="3027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90" y="2986087"/>
            <a:ext cx="418839" cy="327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051" y="2951875"/>
            <a:ext cx="2831921" cy="3369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648" y="3364786"/>
            <a:ext cx="2819559" cy="276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74" y="3705180"/>
            <a:ext cx="1564147" cy="6037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8909" y="3994862"/>
            <a:ext cx="2203699" cy="1748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6621" y="3749748"/>
            <a:ext cx="2168688" cy="2879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6197" y="4347465"/>
            <a:ext cx="3061555" cy="52470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2667" y="4692382"/>
            <a:ext cx="1590622" cy="1302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0366" y="4614099"/>
            <a:ext cx="131048" cy="11779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8909" y="4912051"/>
            <a:ext cx="2406403" cy="64616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92667" y="5325911"/>
            <a:ext cx="1184792" cy="2973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52111" y="5636660"/>
            <a:ext cx="1265904" cy="54558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75200" y="5716286"/>
            <a:ext cx="230732" cy="5716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77459" y="5509481"/>
            <a:ext cx="377750" cy="77477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54665" y="5568023"/>
            <a:ext cx="798507" cy="5839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88821" y="3926287"/>
            <a:ext cx="2981620" cy="76519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26736" y="4896070"/>
            <a:ext cx="4164146" cy="1096035"/>
          </a:xfrm>
          <a:prstGeom prst="rect">
            <a:avLst/>
          </a:prstGeom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FF96-6381-44A2-BC35-4D0A5BA3525E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霍纳法则和二进制幂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984" y="3760184"/>
            <a:ext cx="603285" cy="7373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264" y="1704120"/>
            <a:ext cx="1784182" cy="5021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98" y="1874971"/>
            <a:ext cx="4469680" cy="11764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434" y="3349142"/>
            <a:ext cx="3728396" cy="4110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8614" y="2163064"/>
            <a:ext cx="1617513" cy="6002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323" y="3847318"/>
            <a:ext cx="356899" cy="2931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6326" y="3760184"/>
            <a:ext cx="699450" cy="7221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1499" y="3760184"/>
            <a:ext cx="685853" cy="659902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8315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1817" indent="-2518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57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24735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2pPr>
            <a:lvl3pPr marL="727770" indent="-22681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125">
                <a:solidFill>
                  <a:schemeClr val="tx1"/>
                </a:solidFill>
                <a:latin typeface="+mn-lt"/>
                <a:ea typeface="+mn-ea"/>
              </a:defRPr>
            </a:lvl3pPr>
            <a:lvl4pPr marL="945654" indent="-2169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164431" indent="-217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1421606" indent="-217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+mn-lt"/>
                <a:ea typeface="+mn-ea"/>
              </a:defRPr>
            </a:lvl6pPr>
            <a:lvl7pPr marL="1678781" indent="-217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+mn-lt"/>
                <a:ea typeface="+mn-ea"/>
              </a:defRPr>
            </a:lvl7pPr>
            <a:lvl8pPr marL="1935956" indent="-217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+mn-lt"/>
                <a:ea typeface="+mn-ea"/>
              </a:defRPr>
            </a:lvl8pPr>
            <a:lvl9pPr marL="2193131" indent="-217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kern="0" dirty="0"/>
          </a:p>
          <a:p>
            <a:endParaRPr lang="en-US" altLang="zh-CN" kern="0" dirty="0" smtClean="0"/>
          </a:p>
          <a:p>
            <a:endParaRPr lang="en-US" altLang="zh-CN" kern="0" dirty="0"/>
          </a:p>
          <a:p>
            <a:endParaRPr lang="en-US" altLang="zh-CN" kern="0" dirty="0" smtClean="0"/>
          </a:p>
          <a:p>
            <a:endParaRPr lang="en-US" altLang="zh-CN" kern="0" dirty="0"/>
          </a:p>
          <a:p>
            <a:endParaRPr lang="en-US" altLang="zh-CN" kern="0" dirty="0" smtClean="0"/>
          </a:p>
          <a:p>
            <a:endParaRPr lang="en-US" altLang="zh-CN" kern="0" dirty="0"/>
          </a:p>
          <a:p>
            <a:endParaRPr lang="en-US" altLang="zh-CN" kern="0" dirty="0" smtClean="0"/>
          </a:p>
          <a:p>
            <a:endParaRPr lang="en-US" altLang="zh-CN" kern="0" dirty="0"/>
          </a:p>
          <a:p>
            <a:endParaRPr lang="en-US" altLang="zh-CN" kern="0" dirty="0" smtClean="0"/>
          </a:p>
          <a:p>
            <a:endParaRPr lang="en-US" altLang="zh-CN" kern="0" dirty="0"/>
          </a:p>
          <a:p>
            <a:r>
              <a:rPr lang="zh-CN" altLang="en-US" kern="0" dirty="0" smtClean="0"/>
              <a:t>优点：减少乘法次数</a:t>
            </a:r>
            <a:endParaRPr lang="en-US" altLang="zh-CN" kern="0" dirty="0" smtClean="0"/>
          </a:p>
          <a:p>
            <a:r>
              <a:rPr lang="zh-CN" altLang="en-US" kern="0" dirty="0" smtClean="0"/>
              <a:t>从左向右计算</a:t>
            </a:r>
            <a:endParaRPr lang="en-US" altLang="zh-CN" kern="0" dirty="0" smtClean="0"/>
          </a:p>
          <a:p>
            <a:r>
              <a:rPr lang="zh-CN" altLang="en-US" kern="0" dirty="0" smtClean="0"/>
              <a:t>从右向左计算</a:t>
            </a:r>
            <a:endParaRPr lang="en-US" altLang="zh-CN" kern="0" dirty="0" smtClean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7303" y="5039202"/>
            <a:ext cx="3840950" cy="102943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FDC-0D41-4669-B3FF-08ED885545FF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1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可以使用霍纳法则计算</a:t>
            </a:r>
            <a:r>
              <a:rPr lang="en-US" altLang="zh-CN" dirty="0" smtClean="0"/>
              <a:t>p(x)=</a:t>
            </a:r>
            <a:r>
              <a:rPr lang="en-US" altLang="zh-CN" dirty="0" err="1" smtClean="0"/>
              <a:t>x^n</a:t>
            </a:r>
            <a:r>
              <a:rPr lang="en-US" altLang="zh-CN" dirty="0" smtClean="0"/>
              <a:t> + x^(n-1) + x^(n-2) + … + x + 1</a:t>
            </a:r>
          </a:p>
          <a:p>
            <a:r>
              <a:rPr lang="zh-CN" altLang="en-US" dirty="0" smtClean="0"/>
              <a:t>如何计算？</a:t>
            </a:r>
            <a:endParaRPr lang="en-US" altLang="zh-CN" dirty="0" smtClean="0"/>
          </a:p>
          <a:p>
            <a:r>
              <a:rPr lang="zh-CN" altLang="en-US" dirty="0" smtClean="0"/>
              <a:t>是否明智？为什么？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ECC7-5B36-4E15-A9DB-FFAA2AB84B10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问题化简（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把一个要解决的问题化简为一个我们知道如何求解的问题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求最小公倍数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计算图中路径数量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优化问题的化简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线性规划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化简为图的问题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求最小公倍数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60</a:t>
            </a:r>
            <a:r>
              <a:rPr lang="zh-CN" altLang="en-US" dirty="0" smtClean="0"/>
              <a:t>的最小公倍数：</a:t>
            </a:r>
            <a:r>
              <a:rPr lang="en-US" altLang="zh-CN" dirty="0" smtClean="0"/>
              <a:t>lcm(24,60)</a:t>
            </a:r>
          </a:p>
          <a:p>
            <a:pPr lvl="1"/>
            <a:r>
              <a:rPr lang="en-US" altLang="zh-CN" dirty="0" smtClean="0"/>
              <a:t>24=2*2*2*3; 60=2*2*3*5</a:t>
            </a:r>
          </a:p>
          <a:p>
            <a:pPr lvl="1"/>
            <a:r>
              <a:rPr lang="en-US" altLang="zh-CN" dirty="0" smtClean="0"/>
              <a:t>lcm(24,60) = (2*2*3)*3*5 = 24* 60 / (2*2*3) = 24 * 60 /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(24, 60)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计算图中路径的数量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计算给定图中两个顶点间路径的数量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如何判断两点之间是否存在路径？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邻接矩阵的幂代表什么？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2203-59B7-48D0-BEE0-456F36F5A1E3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问题化简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优化问题的化简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求函数的最小值，理解为求负函数的最大值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拉格朗日乘子法：将带约束的求极值问题转化为简单的求极值问题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max 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subject to g(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)=c</a:t>
            </a:r>
          </a:p>
          <a:p>
            <a:pPr lvl="2"/>
            <a:r>
              <a:rPr lang="en-US" altLang="zh-CN" dirty="0" smtClean="0"/>
              <a:t>Max F(</a:t>
            </a:r>
            <a:r>
              <a:rPr lang="en-US" altLang="zh-CN" dirty="0" err="1" smtClean="0"/>
              <a:t>x,y,a</a:t>
            </a:r>
            <a:r>
              <a:rPr lang="en-US" altLang="zh-CN" dirty="0" smtClean="0"/>
              <a:t>) = 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+ a*(g(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)-c) </a:t>
            </a:r>
          </a:p>
          <a:p>
            <a:pPr lvl="1"/>
            <a:r>
              <a:rPr lang="zh-CN" altLang="en-US" dirty="0" smtClean="0"/>
              <a:t>求函数极值问题，化简为求导数为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的解方程问题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线性规划问题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多变量线性函数的最优化问题，变量满足的约束是以线性等式或者不等式出现的</a:t>
            </a:r>
            <a:endParaRPr lang="en-US" altLang="zh-CN" dirty="0" smtClean="0"/>
          </a:p>
          <a:p>
            <a:pPr lvl="1"/>
            <a:r>
              <a:rPr lang="zh-CN" altLang="en-US" dirty="0"/>
              <a:t>例：一家具厂生产桌子和椅子，桌子售价</a:t>
            </a:r>
            <a:r>
              <a:rPr lang="en-US" altLang="zh-CN" dirty="0"/>
              <a:t>50</a:t>
            </a:r>
            <a:r>
              <a:rPr lang="zh-CN" altLang="en-US" dirty="0"/>
              <a:t>元、椅子售价</a:t>
            </a:r>
            <a:r>
              <a:rPr lang="en-US" altLang="zh-CN" dirty="0"/>
              <a:t>30</a:t>
            </a:r>
            <a:r>
              <a:rPr lang="zh-CN" altLang="en-US" dirty="0"/>
              <a:t>元，生产桌子需要木工</a:t>
            </a:r>
            <a:r>
              <a:rPr lang="en-US" altLang="zh-CN" dirty="0"/>
              <a:t>4</a:t>
            </a:r>
            <a:r>
              <a:rPr lang="zh-CN" altLang="en-US" dirty="0"/>
              <a:t>小时，油漆工</a:t>
            </a:r>
            <a:r>
              <a:rPr lang="en-US" altLang="zh-CN" dirty="0"/>
              <a:t>2</a:t>
            </a:r>
            <a:r>
              <a:rPr lang="zh-CN" altLang="en-US" dirty="0"/>
              <a:t>小时，生产椅子需要木工</a:t>
            </a:r>
            <a:r>
              <a:rPr lang="en-US" altLang="zh-CN" dirty="0"/>
              <a:t>3</a:t>
            </a:r>
            <a:r>
              <a:rPr lang="zh-CN" altLang="en-US" dirty="0"/>
              <a:t>小时，油漆工</a:t>
            </a:r>
            <a:r>
              <a:rPr lang="en-US" altLang="zh-CN" dirty="0"/>
              <a:t>1</a:t>
            </a:r>
            <a:r>
              <a:rPr lang="zh-CN" altLang="en-US" dirty="0"/>
              <a:t>小时。该厂每月可用木工工时</a:t>
            </a:r>
            <a:r>
              <a:rPr lang="en-US" altLang="zh-CN" dirty="0"/>
              <a:t>120</a:t>
            </a:r>
            <a:r>
              <a:rPr lang="zh-CN" altLang="en-US" dirty="0"/>
              <a:t>小时，油漆工工时</a:t>
            </a:r>
            <a:r>
              <a:rPr lang="en-US" altLang="zh-CN" dirty="0"/>
              <a:t>50</a:t>
            </a:r>
            <a:r>
              <a:rPr lang="zh-CN" altLang="en-US" dirty="0"/>
              <a:t>小时。问该厂如何生产才能使每月销售收入最大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单纯形法，</a:t>
            </a:r>
            <a:r>
              <a:rPr lang="en-US" altLang="zh-CN" dirty="0" err="1" smtClean="0"/>
              <a:t>Karmarkar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将问题转化为线性规划问题：背包问题，给定承重为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的背包和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zh-CN" altLang="en-US" dirty="0"/>
              <a:t>重量</a:t>
            </a:r>
            <a:r>
              <a:rPr lang="zh-CN" altLang="en-US" dirty="0" smtClean="0"/>
              <a:t>为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,w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价值为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的物品，求物品中价值最大的一个子集，且要能够放到背包中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 descr="clip_image00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49" y="4407819"/>
            <a:ext cx="23241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49" y="4655469"/>
            <a:ext cx="23241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1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49" y="4886740"/>
            <a:ext cx="23241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0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39" y="5138572"/>
            <a:ext cx="23241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A367-F332-4E29-BFB7-4CC8201896E1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问题化简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化简为图问题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很多问题都能够化简为标准的图问题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Spark </a:t>
            </a:r>
            <a:r>
              <a:rPr lang="en-US" altLang="zh-CN" dirty="0" err="1" smtClean="0"/>
              <a:t>GraphX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推荐技术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分类技术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游戏</a:t>
            </a:r>
            <a:r>
              <a:rPr lang="zh-CN" altLang="en-US" dirty="0" smtClean="0"/>
              <a:t>类题目转化为图问题时，节点表示可能的状态，边则表示状态之间可能的转变：状态空间图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例：</a:t>
            </a:r>
            <a:r>
              <a:rPr lang="zh-CN" altLang="en-US" dirty="0"/>
              <a:t>一农夫带着一头狼，一只羊和一个白菜过河，小船只能一次装载农夫和一样货物，狼会吃羊，羊会吃白菜，只有农夫在时才安全。现欲让所有物品包括农夫都安全过道河对岸，求最佳答案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F9EE-DF3C-47EA-8A8D-FC6731F33C5B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0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变治法回顾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预排序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高斯消去法</a:t>
            </a:r>
            <a:endParaRPr lang="en-US" altLang="zh-CN" dirty="0" smtClean="0"/>
          </a:p>
          <a:p>
            <a:r>
              <a:rPr lang="zh-CN" altLang="en-US" dirty="0" smtClean="0"/>
              <a:t>平衡查找树</a:t>
            </a:r>
            <a:endParaRPr lang="en-US" altLang="zh-CN" dirty="0" smtClean="0"/>
          </a:p>
          <a:p>
            <a:r>
              <a:rPr lang="zh-CN" altLang="en-US" dirty="0" smtClean="0"/>
              <a:t>堆和堆排序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霍纳法则和二进制幂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问题化简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6D00-25F3-4C90-9BBD-20A0A8FE45A8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变治法的三种体现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变为一种简单的实例求相同问题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改变问题的表现形式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数据结构：平衡二叉树、堆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化简问题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转换为一个已知解法的问题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平衡二叉树</a:t>
            </a:r>
            <a:endParaRPr lang="en-US" altLang="zh-CN" dirty="0" smtClean="0"/>
          </a:p>
          <a:p>
            <a:r>
              <a:rPr lang="en-US" altLang="zh-CN" dirty="0" smtClean="0"/>
              <a:t>2-3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zh-CN" altLang="en-US" dirty="0" smtClean="0"/>
              <a:t>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霍纳法则和在二进制幂中的应用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F755-7B87-4895-A582-0D08D81F5491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3600" dirty="0" smtClean="0"/>
              <a:t>谢 谢！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2167-CC5E-43C4-8A6F-C0E128A62E88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变治法回顾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变治的三种方式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一个更简单的实例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实例化简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预排序，将问题变为排序好的列表的问题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个实例的不同表现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改变表现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平衡查找树、堆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改变数据结构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变为另一个问题的实例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问题化简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</a:t>
            </a:r>
            <a:r>
              <a:rPr lang="en-US" altLang="zh-CN" dirty="0" smtClean="0"/>
              <a:t>NP</a:t>
            </a:r>
            <a:r>
              <a:rPr lang="zh-CN" altLang="en-US" dirty="0" smtClean="0"/>
              <a:t>难问题和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完全问题的定义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预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折半查找、插值查找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检验元素唯一性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模式计算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计算最近元素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分治法解凸包问题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例题：给定一个平面上的点集合，设计一个绘制将所有点连接起来的简单多边形的算法；多边形的边不能交叉。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BEFB-6AC3-40A1-A98C-F5BCFC34DF8A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高斯消去法（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如何解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元一次方程组？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利用一个表达式得到一个变量使用其它变量表达的方式，带入其它方程，消去一个变量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变为</a:t>
            </a:r>
            <a:r>
              <a:rPr lang="en-US" altLang="zh-CN" dirty="0" smtClean="0">
                <a:sym typeface="Wingdings" panose="05000000000000000000" pitchFamily="2" charset="2"/>
              </a:rPr>
              <a:t>n-1</a:t>
            </a:r>
            <a:r>
              <a:rPr lang="zh-CN" altLang="en-US" dirty="0" smtClean="0">
                <a:sym typeface="Wingdings" panose="05000000000000000000" pitchFamily="2" charset="2"/>
              </a:rPr>
              <a:t>元一次方程组</a:t>
            </a:r>
            <a:r>
              <a:rPr lang="en-US" altLang="zh-CN" dirty="0" smtClean="0">
                <a:sym typeface="Wingdings" panose="05000000000000000000" pitchFamily="2" charset="2"/>
              </a:rPr>
              <a:t>——</a:t>
            </a:r>
            <a:r>
              <a:rPr lang="zh-CN" altLang="en-US" dirty="0" smtClean="0">
                <a:sym typeface="Wingdings" panose="05000000000000000000" pitchFamily="2" charset="2"/>
              </a:rPr>
              <a:t>什么设计策略？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递归下去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过程太复杂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高斯消去法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将方程组系数变为一个下三角全部是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的矩阵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22" y="4077197"/>
            <a:ext cx="2322548" cy="11879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325" y="4011933"/>
            <a:ext cx="2323672" cy="11618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829" y="4516356"/>
            <a:ext cx="384742" cy="309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32" y="4077197"/>
            <a:ext cx="1716372" cy="3566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319" y="4516356"/>
            <a:ext cx="899282" cy="3634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63" y="5370312"/>
            <a:ext cx="2694666" cy="12026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4804" y="5370312"/>
            <a:ext cx="2427699" cy="1082579"/>
          </a:xfrm>
          <a:prstGeom prst="rect">
            <a:avLst/>
          </a:prstGeom>
        </p:spPr>
      </p:pic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467A-3A70-4CCE-9D6E-CFBDB3EC3AA4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2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高斯消去法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变换成功后，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可以得到，然后逆向将其带回变换后的方程组，一一求解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化简为一个容易求解的实例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此时关键问题：如何变换得到下三角为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的系数矩阵？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通过初等变换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不改变方程组的解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交换方程组中两个方程的位置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把一个方程替换为它的非零倍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把一个方程替换为它和另一个方程倍数之间的和或差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用第一个方程的一个倍数和第二个方程求差，将第二个方程中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1</a:t>
                </a:r>
                <a:r>
                  <a:rPr lang="zh-CN" altLang="en-US" dirty="0" smtClean="0"/>
                  <a:t>系数变为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；同样与其它方程求差，将所有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1</a:t>
                </a:r>
                <a:r>
                  <a:rPr lang="zh-CN" altLang="en-US" dirty="0" smtClean="0"/>
                  <a:t>系数变为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再用第二个方程与其它方程作同样操作，将所有第二个方程后的所有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2</a:t>
                </a:r>
                <a:r>
                  <a:rPr lang="zh-CN" altLang="en-US" dirty="0" smtClean="0"/>
                  <a:t>系数变为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最终得到下三角为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的系数矩阵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LU</a:t>
                </a:r>
                <a:r>
                  <a:rPr lang="zh-CN" altLang="en-US" dirty="0" smtClean="0"/>
                  <a:t>分解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计算矩阵的逆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93" b="-6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142-432F-420A-A32D-6B122E458156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平衡查找树（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二叉查找树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改变表现技术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每个非叶子结点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存储元素</a:t>
            </a:r>
            <a:r>
              <a:rPr lang="en-US" altLang="zh-CN" dirty="0" smtClean="0"/>
              <a:t>e</a:t>
            </a:r>
          </a:p>
          <a:p>
            <a:pPr lvl="1"/>
            <a:r>
              <a:rPr lang="en-US" altLang="zh-CN" dirty="0" smtClean="0"/>
              <a:t>v</a:t>
            </a:r>
            <a:r>
              <a:rPr lang="zh-CN" altLang="en-US" dirty="0" smtClean="0"/>
              <a:t>的左子树中的元素小于等于</a:t>
            </a:r>
            <a:r>
              <a:rPr lang="en-US" altLang="zh-CN" dirty="0" smtClean="0"/>
              <a:t>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的右子树中元素大于等于</a:t>
            </a:r>
            <a:r>
              <a:rPr lang="en-US" altLang="zh-CN" dirty="0" smtClean="0"/>
              <a:t>e</a:t>
            </a:r>
          </a:p>
          <a:p>
            <a:pPr lvl="1"/>
            <a:r>
              <a:rPr lang="zh-CN" altLang="en-US" dirty="0" smtClean="0"/>
              <a:t>叶子结点不存储元素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搜索特定元素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的步骤？时间复杂度？</a:t>
            </a:r>
            <a:r>
              <a:rPr lang="en-US" altLang="zh-CN" dirty="0" smtClean="0"/>
              <a:t>——O(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插入特定元素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的步骤？时间复杂度？</a:t>
            </a:r>
            <a:r>
              <a:rPr lang="en-US" altLang="zh-CN" dirty="0" smtClean="0"/>
              <a:t>——</a:t>
            </a:r>
            <a:r>
              <a:rPr lang="en-US" altLang="zh-CN" dirty="0"/>
              <a:t>O(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删除特定元素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的步骤？时间复杂度？</a:t>
            </a:r>
            <a:r>
              <a:rPr lang="en-US" altLang="zh-CN" dirty="0"/>
              <a:t>——O(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468315" y="3845600"/>
            <a:ext cx="35231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TreeSearch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是叶子结点 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key(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key(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TreeSearch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.leftChild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TreeSearch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.rightChild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40022" y="3845600"/>
            <a:ext cx="37705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TreeInsert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 e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← 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TreeSearch</a:t>
            </a:r>
            <a:r>
              <a:rPr lang="en-US" altLang="zh-CN" sz="1400" dirty="0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k</a:t>
            </a:r>
            <a:r>
              <a:rPr lang="en-US" altLang="zh-CN" sz="1400" dirty="0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, </a:t>
            </a:r>
            <a:r>
              <a:rPr lang="en-US" altLang="zh-CN" sz="1400" i="1" dirty="0" err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T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.root</a:t>
            </a:r>
            <a:r>
              <a:rPr lang="en-US" altLang="zh-CN" sz="1400" dirty="0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())</a:t>
            </a:r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是一个非叶子节点 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← </a:t>
            </a:r>
            <a:r>
              <a:rPr lang="en-US" altLang="zh-CN" sz="1400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TreeSearch</a:t>
            </a:r>
            <a:r>
              <a:rPr lang="en-US" altLang="zh-CN" sz="14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en-US" altLang="zh-CN" sz="1400" i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k</a:t>
            </a:r>
            <a:r>
              <a:rPr lang="en-US" altLang="zh-CN" sz="14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, </a:t>
            </a:r>
            <a:r>
              <a:rPr lang="en-US" altLang="zh-CN" sz="1400" i="1" dirty="0" err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T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.leftChild</a:t>
            </a:r>
            <a:r>
              <a:rPr lang="en-US" altLang="zh-CN" sz="1400" dirty="0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w</a:t>
            </a:r>
            <a:r>
              <a:rPr lang="en-US" altLang="zh-CN" sz="1400" dirty="0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扩展为有两个叶子结点的非叶子结点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 e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DBB5-675C-4A6F-AAA0-A8479489238F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平衡查找树（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二叉查找树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平均情况下，查找、插入和删除时间都是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最坏情况下是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：极度不平衡，高度是</a:t>
                </a:r>
                <a:r>
                  <a:rPr lang="en-US" altLang="zh-CN" dirty="0"/>
                  <a:t>n</a:t>
                </a:r>
                <a:r>
                  <a:rPr lang="en-US" altLang="zh-CN" dirty="0" smtClean="0"/>
                  <a:t>-1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两种避免二叉树退化到最差情况的方案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实例化简：将不平衡二叉树转变为平衡的状态，使得问题变得简单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改变表现：允许单个节点中不止包含一个元素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AVL</a:t>
                </a:r>
                <a:r>
                  <a:rPr lang="zh-CN" altLang="en-US" dirty="0" smtClean="0"/>
                  <a:t>树（</a:t>
                </a:r>
                <a:r>
                  <a:rPr lang="en-US" altLang="zh-CN" dirty="0" smtClean="0"/>
                  <a:t>Adelson-</a:t>
                </a:r>
                <a:r>
                  <a:rPr lang="en-US" altLang="zh-CN" dirty="0" err="1" smtClean="0"/>
                  <a:t>Velsky</a:t>
                </a:r>
                <a:r>
                  <a:rPr lang="en-US" altLang="zh-CN" dirty="0" smtClean="0"/>
                  <a:t> and Landis Tree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平衡查找树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每个节点的左右子树高度差不大于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的二叉查找树；左右子树高度差称为</a:t>
                </a:r>
                <a:r>
                  <a:rPr lang="zh-CN" altLang="en-US" b="1" dirty="0" smtClean="0"/>
                  <a:t>平衡因子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如果每次查找、插入和删除操作都保证是在</a:t>
                </a:r>
                <a:r>
                  <a:rPr lang="en-US" altLang="zh-CN" dirty="0" smtClean="0"/>
                  <a:t>AVL</a:t>
                </a:r>
                <a:r>
                  <a:rPr lang="zh-CN" altLang="en-US" dirty="0" smtClean="0"/>
                  <a:t>树上进行，则最坏情况也是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如果插入新的元素后发现不再平衡，通过旋转操作变为平衡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右单旋转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左单旋转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左右双转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右左双转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79" y="1569394"/>
            <a:ext cx="2366695" cy="21671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708" y="1664035"/>
            <a:ext cx="2355296" cy="21575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002" y="5219497"/>
            <a:ext cx="1949468" cy="10938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862" y="5298360"/>
            <a:ext cx="1922713" cy="10150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9079" y="4483912"/>
            <a:ext cx="1955792" cy="994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6407" y="5671800"/>
            <a:ext cx="1918463" cy="108772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39458" y="2616913"/>
            <a:ext cx="184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AVL</a:t>
            </a:r>
            <a:r>
              <a:rPr lang="zh-CN" altLang="en-US" sz="1200" dirty="0" smtClean="0">
                <a:solidFill>
                  <a:srgbClr val="FF0000"/>
                </a:solidFill>
              </a:rPr>
              <a:t>树，红黑树、分裂树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39458" y="3120151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2-3</a:t>
            </a:r>
            <a:r>
              <a:rPr lang="zh-CN" altLang="en-US" sz="1200" dirty="0" smtClean="0">
                <a:solidFill>
                  <a:srgbClr val="FF0000"/>
                </a:solidFill>
              </a:rPr>
              <a:t>树、</a:t>
            </a:r>
            <a:r>
              <a:rPr lang="en-US" altLang="zh-CN" sz="1200" dirty="0" smtClean="0">
                <a:solidFill>
                  <a:srgbClr val="FF0000"/>
                </a:solidFill>
              </a:rPr>
              <a:t>3-4</a:t>
            </a:r>
            <a:r>
              <a:rPr lang="zh-CN" altLang="en-US" sz="1200" dirty="0" smtClean="0">
                <a:solidFill>
                  <a:srgbClr val="FF0000"/>
                </a:solidFill>
              </a:rPr>
              <a:t>树、</a:t>
            </a:r>
            <a:r>
              <a:rPr lang="en-US" altLang="zh-CN" sz="1200" dirty="0" smtClean="0">
                <a:solidFill>
                  <a:srgbClr val="FF0000"/>
                </a:solidFill>
              </a:rPr>
              <a:t>B</a:t>
            </a:r>
            <a:r>
              <a:rPr lang="zh-CN" altLang="en-US" sz="1200" dirty="0" smtClean="0">
                <a:solidFill>
                  <a:srgbClr val="FF0000"/>
                </a:solidFill>
              </a:rPr>
              <a:t>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34D-A1C6-4541-B77F-94391FD7665F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平衡查找树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一般形式下的各种旋转操作</a:t>
            </a:r>
            <a:endParaRPr lang="en-US" altLang="zh-CN" dirty="0" smtClean="0"/>
          </a:p>
          <a:p>
            <a:pPr lvl="1"/>
            <a:r>
              <a:rPr lang="zh-CN" altLang="en-US" dirty="0"/>
              <a:t>右</a:t>
            </a:r>
            <a:r>
              <a:rPr lang="zh-CN" altLang="en-US" dirty="0" smtClean="0"/>
              <a:t>单转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左右双转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90" y="2152303"/>
            <a:ext cx="1489590" cy="13926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059" y="2008320"/>
            <a:ext cx="169442" cy="164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579" y="1995034"/>
            <a:ext cx="154922" cy="1572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256" y="3458555"/>
            <a:ext cx="268669" cy="204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7255" y="2032080"/>
            <a:ext cx="1300400" cy="1631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3194" y="2789431"/>
            <a:ext cx="449109" cy="7102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9322" y="2426645"/>
            <a:ext cx="468544" cy="5793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2997" y="2032080"/>
            <a:ext cx="1266568" cy="16986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7304" y="2819959"/>
            <a:ext cx="523394" cy="72499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981" y="4438807"/>
            <a:ext cx="2348890" cy="14514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8201" y="4274049"/>
            <a:ext cx="99125" cy="14593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0728" y="5857515"/>
            <a:ext cx="153234" cy="25539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00984" y="4245250"/>
            <a:ext cx="193557" cy="19355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07658" y="4880016"/>
            <a:ext cx="290377" cy="41943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04605" y="5106712"/>
            <a:ext cx="295321" cy="27029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30063" y="4420653"/>
            <a:ext cx="1253181" cy="138198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31316" y="5423292"/>
            <a:ext cx="328928" cy="7027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33561" y="4379952"/>
            <a:ext cx="1341564" cy="150439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27355" y="5398214"/>
            <a:ext cx="294694" cy="64120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94494" y="4420653"/>
            <a:ext cx="2095484" cy="142910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282613" y="5106712"/>
            <a:ext cx="419654" cy="91718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742236" y="5132148"/>
            <a:ext cx="340937" cy="72449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C3C-474A-4398-B60A-D45B414CC3C0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2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平衡查找树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通过插入操作构建一个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</a:p>
          <a:p>
            <a:pPr lvl="1"/>
            <a:r>
              <a:rPr lang="zh-CN" altLang="en-US" dirty="0" smtClean="0"/>
              <a:t>具体过程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搜索插入位置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插入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检查平衡因子，如果不符合则旋转；直到 满足平衡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直到所有元素都插入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删除操作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查找到元素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删除节点，检查平衡因子；不满足则旋转直到满足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优点：最差情况下，查找、插入和删除操作都是</a:t>
            </a:r>
            <a:r>
              <a:rPr lang="zh-CN" altLang="en-US" dirty="0"/>
              <a:t>𝑂</a:t>
            </a:r>
            <a:r>
              <a:rPr lang="en-US" altLang="zh-CN" dirty="0"/>
              <a:t>(</a:t>
            </a:r>
            <a:r>
              <a:rPr lang="zh-CN" altLang="en-US" dirty="0"/>
              <a:t>𝑙𝑜𝑔𝑛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缺点：每一次插入、删除都需要检查和维护平衡型，操作复杂，阻碍了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树成为实现字典的标准结构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课后练习：用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树的结构和操作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5002-FC1A-44B8-A5B4-315FB80FAFB9}" type="datetime1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9AD3-636C-4583-9912-BE9DB57EB6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南京大学PPT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南京大学PPT" id="{2987B73B-C9CC-4129-824D-C6E8BF2B3606}" vid="{51DFBA14-213A-4BB6-9053-FFCF4DA053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南京大学PPT</Template>
  <TotalTime>1675</TotalTime>
  <Words>1798</Words>
  <Application>Microsoft Office PowerPoint</Application>
  <PresentationFormat>全屏显示(4:3)</PresentationFormat>
  <Paragraphs>326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MS Gothic</vt:lpstr>
      <vt:lpstr>等线</vt:lpstr>
      <vt:lpstr>宋体</vt:lpstr>
      <vt:lpstr>Arial</vt:lpstr>
      <vt:lpstr>Cambria Math</vt:lpstr>
      <vt:lpstr>Times New Roman</vt:lpstr>
      <vt:lpstr>Wingdings</vt:lpstr>
      <vt:lpstr>南京大学PPT</vt:lpstr>
      <vt:lpstr>算法设计与分析基础《Introduction to the  Design and Analysis of Algorithms》 变治法</vt:lpstr>
      <vt:lpstr>目录</vt:lpstr>
      <vt:lpstr>变治法回顾</vt:lpstr>
      <vt:lpstr>高斯消去法（1）</vt:lpstr>
      <vt:lpstr>高斯消去法（2）</vt:lpstr>
      <vt:lpstr>平衡查找树（1）</vt:lpstr>
      <vt:lpstr>平衡查找树（1）</vt:lpstr>
      <vt:lpstr>平衡查找树（2）</vt:lpstr>
      <vt:lpstr>平衡查找树（3）</vt:lpstr>
      <vt:lpstr>平衡查找树（4）</vt:lpstr>
      <vt:lpstr>平衡查找树（5）</vt:lpstr>
      <vt:lpstr>堆和堆排序</vt:lpstr>
      <vt:lpstr>霍纳法则和二进制幂（1）</vt:lpstr>
      <vt:lpstr>霍纳法则和二进制幂（2）</vt:lpstr>
      <vt:lpstr>霍纳法则和二进制幂（3）</vt:lpstr>
      <vt:lpstr>思考题</vt:lpstr>
      <vt:lpstr>问题化简（1）</vt:lpstr>
      <vt:lpstr>问题化简（2）</vt:lpstr>
      <vt:lpstr>问题化简（3）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李传艺</dc:creator>
  <cp:lastModifiedBy>李 传艺</cp:lastModifiedBy>
  <cp:revision>149</cp:revision>
  <dcterms:created xsi:type="dcterms:W3CDTF">2018-01-10T03:56:23Z</dcterms:created>
  <dcterms:modified xsi:type="dcterms:W3CDTF">2019-01-12T10:23:22Z</dcterms:modified>
</cp:coreProperties>
</file>