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60"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58"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46" autoAdjust="0"/>
  </p:normalViewPr>
  <p:slideViewPr>
    <p:cSldViewPr snapToGrid="0">
      <p:cViewPr varScale="1">
        <p:scale>
          <a:sx n="87" d="100"/>
          <a:sy n="87" d="100"/>
        </p:scale>
        <p:origin x="17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309719-3C1F-492B-AF1C-EA41566F0313}" type="datetimeFigureOut">
              <a:rPr lang="zh-CN" altLang="en-US" smtClean="0"/>
              <a:t>2019/2/22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56A90-F028-4A53-8A64-A05D0C67F204}" type="slidenum">
              <a:rPr lang="zh-CN" altLang="en-US" smtClean="0"/>
              <a:t>‹#›</a:t>
            </a:fld>
            <a:endParaRPr lang="zh-CN" altLang="en-US"/>
          </a:p>
        </p:txBody>
      </p:sp>
    </p:spTree>
    <p:extLst>
      <p:ext uri="{BB962C8B-B14F-4D97-AF65-F5344CB8AC3E}">
        <p14:creationId xmlns:p14="http://schemas.microsoft.com/office/powerpoint/2010/main" val="141010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C149EB6-CE87-4BEA-A3E4-06FDE6261625}" type="slidenum">
              <a:rPr lang="zh-CN" altLang="en-US" smtClean="0"/>
              <a:t>1</a:t>
            </a:fld>
            <a:endParaRPr lang="zh-CN" altLang="en-US"/>
          </a:p>
        </p:txBody>
      </p:sp>
    </p:spTree>
    <p:extLst>
      <p:ext uri="{BB962C8B-B14F-4D97-AF65-F5344CB8AC3E}">
        <p14:creationId xmlns:p14="http://schemas.microsoft.com/office/powerpoint/2010/main" val="788315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自动推理</a:t>
            </a:r>
            <a:r>
              <a:rPr lang="en-US" altLang="zh-CN" sz="1200" kern="1200" dirty="0" smtClean="0">
                <a:solidFill>
                  <a:schemeClr val="tx1"/>
                </a:solidFill>
                <a:effectLst/>
                <a:latin typeface="+mn-lt"/>
                <a:ea typeface="+mn-ea"/>
                <a:cs typeface="+mn-cs"/>
              </a:rPr>
              <a:t>Automated Reasoning and Inference</a:t>
            </a:r>
            <a:r>
              <a:rPr lang="zh-CN" altLang="zh-CN" sz="1200" kern="1200" dirty="0" smtClean="0">
                <a:solidFill>
                  <a:schemeClr val="tx1"/>
                </a:solidFill>
                <a:effectLst/>
                <a:latin typeface="+mn-lt"/>
                <a:ea typeface="+mn-ea"/>
                <a:cs typeface="+mn-cs"/>
              </a:rPr>
              <a:t>，常识推理</a:t>
            </a:r>
            <a:r>
              <a:rPr lang="en-US" altLang="zh-CN" sz="1200" kern="1200" dirty="0" smtClean="0">
                <a:solidFill>
                  <a:schemeClr val="tx1"/>
                </a:solidFill>
                <a:effectLst/>
                <a:latin typeface="+mn-lt"/>
                <a:ea typeface="+mn-ea"/>
                <a:cs typeface="+mn-cs"/>
              </a:rPr>
              <a:t>Commonsense Reasoning</a:t>
            </a:r>
            <a:r>
              <a:rPr lang="zh-CN" altLang="zh-CN" sz="1200" kern="1200" dirty="0" smtClean="0">
                <a:solidFill>
                  <a:schemeClr val="tx1"/>
                </a:solidFill>
                <a:effectLst/>
                <a:latin typeface="+mn-lt"/>
                <a:ea typeface="+mn-ea"/>
                <a:cs typeface="+mn-cs"/>
              </a:rPr>
              <a:t>，知识表示</a:t>
            </a:r>
            <a:r>
              <a:rPr lang="en-US" altLang="zh-CN" sz="1200" kern="1200" dirty="0" smtClean="0">
                <a:solidFill>
                  <a:schemeClr val="tx1"/>
                </a:solidFill>
                <a:effectLst/>
                <a:latin typeface="+mn-lt"/>
                <a:ea typeface="+mn-ea"/>
                <a:cs typeface="+mn-cs"/>
              </a:rPr>
              <a:t>Knowledge Representation, </a:t>
            </a:r>
            <a:r>
              <a:rPr lang="zh-CN" altLang="zh-CN" sz="1200" kern="1200" dirty="0" smtClean="0">
                <a:solidFill>
                  <a:schemeClr val="tx1"/>
                </a:solidFill>
                <a:effectLst/>
                <a:latin typeface="+mn-lt"/>
                <a:ea typeface="+mn-ea"/>
                <a:cs typeface="+mn-cs"/>
              </a:rPr>
              <a:t>语义网络</a:t>
            </a:r>
            <a:r>
              <a:rPr lang="en-US" altLang="zh-CN" sz="1200" kern="1200" dirty="0" smtClean="0">
                <a:solidFill>
                  <a:schemeClr val="tx1"/>
                </a:solidFill>
                <a:effectLst/>
                <a:latin typeface="+mn-lt"/>
                <a:ea typeface="+mn-ea"/>
                <a:cs typeface="+mn-cs"/>
              </a:rPr>
              <a:t>Semantic Web</a:t>
            </a:r>
            <a:r>
              <a:rPr lang="zh-CN" altLang="zh-CN" sz="1200" kern="1200" dirty="0" smtClean="0">
                <a:solidFill>
                  <a:schemeClr val="tx1"/>
                </a:solidFill>
                <a:effectLst/>
                <a:latin typeface="+mn-lt"/>
                <a:ea typeface="+mn-ea"/>
                <a:cs typeface="+mn-cs"/>
              </a:rPr>
              <a:t>，本体论</a:t>
            </a:r>
            <a:r>
              <a:rPr lang="en-US" altLang="zh-CN" sz="1200" kern="1200" dirty="0" smtClean="0">
                <a:solidFill>
                  <a:schemeClr val="tx1"/>
                </a:solidFill>
                <a:effectLst/>
                <a:latin typeface="+mn-lt"/>
                <a:ea typeface="+mn-ea"/>
                <a:cs typeface="+mn-cs"/>
              </a:rPr>
              <a:t>Ontology theory</a:t>
            </a:r>
            <a:r>
              <a:rPr lang="zh-CN" altLang="zh-CN" sz="1200" kern="1200" dirty="0" smtClean="0">
                <a:solidFill>
                  <a:schemeClr val="tx1"/>
                </a:solidFill>
                <a:effectLst/>
                <a:latin typeface="+mn-lt"/>
                <a:ea typeface="+mn-ea"/>
                <a:cs typeface="+mn-cs"/>
              </a:rPr>
              <a:t>，机器学习</a:t>
            </a:r>
            <a:r>
              <a:rPr lang="en-US" altLang="zh-CN" sz="1200" kern="1200" dirty="0" smtClean="0">
                <a:solidFill>
                  <a:schemeClr val="tx1"/>
                </a:solidFill>
                <a:effectLst/>
                <a:latin typeface="+mn-lt"/>
                <a:ea typeface="+mn-ea"/>
                <a:cs typeface="+mn-cs"/>
              </a:rPr>
              <a:t>Machine Learning</a:t>
            </a:r>
            <a:r>
              <a:rPr lang="zh-CN"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F456A90-F028-4A53-8A64-A05D0C67F204}" type="slidenum">
              <a:rPr lang="zh-CN" altLang="en-US" smtClean="0"/>
              <a:t>2</a:t>
            </a:fld>
            <a:endParaRPr lang="zh-CN" altLang="en-US"/>
          </a:p>
        </p:txBody>
      </p:sp>
    </p:spTree>
    <p:extLst>
      <p:ext uri="{BB962C8B-B14F-4D97-AF65-F5344CB8AC3E}">
        <p14:creationId xmlns:p14="http://schemas.microsoft.com/office/powerpoint/2010/main" val="34651439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3059115" y="4149729"/>
            <a:ext cx="5184775" cy="1336675"/>
          </a:xfrm>
        </p:spPr>
        <p:txBody>
          <a:bodyPr/>
          <a:lstStyle>
            <a:lvl1pPr marL="0" indent="0">
              <a:buFont typeface="Wingdings" pitchFamily="2" charset="2"/>
              <a:buNone/>
              <a:defRPr/>
            </a:lvl1pPr>
          </a:lstStyle>
          <a:p>
            <a:pPr lvl="0"/>
            <a:r>
              <a:rPr lang="zh-CN" altLang="en-US" noProof="0" smtClean="0"/>
              <a:t>单击以编辑母版副标题样式</a:t>
            </a:r>
          </a:p>
        </p:txBody>
      </p:sp>
      <p:sp>
        <p:nvSpPr>
          <p:cNvPr id="189443" name="Rectangle 3"/>
          <p:cNvSpPr>
            <a:spLocks noGrp="1" noChangeArrowheads="1"/>
          </p:cNvSpPr>
          <p:nvPr>
            <p:ph type="dt" sz="half" idx="2"/>
          </p:nvPr>
        </p:nvSpPr>
        <p:spPr>
          <a:xfrm>
            <a:off x="685802" y="6284913"/>
            <a:ext cx="1293813" cy="457200"/>
          </a:xfrm>
        </p:spPr>
        <p:txBody>
          <a:bodyPr/>
          <a:lstStyle>
            <a:lvl1pPr>
              <a:defRPr/>
            </a:lvl1pPr>
          </a:lstStyle>
          <a:p>
            <a:fld id="{EAFB7434-E2B0-4AC8-B585-05F7F6B68D6A}" type="datetime1">
              <a:rPr lang="zh-CN" altLang="en-US" smtClean="0"/>
              <a:t>2019/2/22</a:t>
            </a:fld>
            <a:endParaRPr lang="zh-CN" altLang="en-US"/>
          </a:p>
        </p:txBody>
      </p:sp>
      <p:sp>
        <p:nvSpPr>
          <p:cNvPr id="189444" name="Rectangle 4"/>
          <p:cNvSpPr>
            <a:spLocks noGrp="1" noChangeArrowheads="1"/>
          </p:cNvSpPr>
          <p:nvPr>
            <p:ph type="ftr" sz="quarter" idx="3"/>
          </p:nvPr>
        </p:nvSpPr>
        <p:spPr>
          <a:xfrm>
            <a:off x="2195515" y="6202363"/>
            <a:ext cx="5113337" cy="539750"/>
          </a:xfrm>
        </p:spPr>
        <p:txBody>
          <a:bodyPr/>
          <a:lstStyle>
            <a:lvl1pPr>
              <a:defRPr/>
            </a:lvl1pPr>
          </a:lstStyle>
          <a:p>
            <a:endParaRPr lang="zh-CN" altLang="en-US"/>
          </a:p>
        </p:txBody>
      </p:sp>
      <p:sp>
        <p:nvSpPr>
          <p:cNvPr id="189445" name="Rectangle 5"/>
          <p:cNvSpPr>
            <a:spLocks noGrp="1" noChangeArrowheads="1"/>
          </p:cNvSpPr>
          <p:nvPr>
            <p:ph type="sldNum" sz="quarter" idx="4"/>
          </p:nvPr>
        </p:nvSpPr>
        <p:spPr/>
        <p:txBody>
          <a:bodyPr/>
          <a:lstStyle>
            <a:lvl1pPr>
              <a:defRPr/>
            </a:lvl1pPr>
          </a:lstStyle>
          <a:p>
            <a:fld id="{3F769AD3-636C-4583-9912-BE9DB57EB6C4}" type="slidenum">
              <a:rPr lang="zh-CN" altLang="en-US" smtClean="0"/>
              <a:t>‹#›</a:t>
            </a:fld>
            <a:endParaRPr lang="zh-CN" altLang="en-US"/>
          </a:p>
        </p:txBody>
      </p:sp>
      <p:sp>
        <p:nvSpPr>
          <p:cNvPr id="189446"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013">
              <a:latin typeface="Arial" charset="0"/>
            </a:endParaRPr>
          </a:p>
        </p:txBody>
      </p:sp>
      <p:sp>
        <p:nvSpPr>
          <p:cNvPr id="189447" name="Rectangle 7"/>
          <p:cNvSpPr>
            <a:spLocks noChangeArrowheads="1"/>
          </p:cNvSpPr>
          <p:nvPr/>
        </p:nvSpPr>
        <p:spPr bwMode="hidden">
          <a:xfrm>
            <a:off x="0" y="2397125"/>
            <a:ext cx="4724400" cy="1143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350"/>
          </a:p>
        </p:txBody>
      </p:sp>
      <p:sp>
        <p:nvSpPr>
          <p:cNvPr id="189448"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350"/>
          </a:p>
        </p:txBody>
      </p:sp>
      <p:sp>
        <p:nvSpPr>
          <p:cNvPr id="189449" name="Rectangle 9"/>
          <p:cNvSpPr>
            <a:spLocks noGrp="1" noChangeArrowheads="1"/>
          </p:cNvSpPr>
          <p:nvPr>
            <p:ph type="ctrTitle"/>
          </p:nvPr>
        </p:nvSpPr>
        <p:spPr>
          <a:xfrm>
            <a:off x="838201" y="2163763"/>
            <a:ext cx="7405688" cy="1600200"/>
          </a:xfrm>
        </p:spPr>
        <p:txBody>
          <a:bodyPr anchor="ctr"/>
          <a:lstStyle>
            <a:lvl1pPr>
              <a:defRPr/>
            </a:lvl1pPr>
          </a:lstStyle>
          <a:p>
            <a:pPr lvl="0"/>
            <a:r>
              <a:rPr lang="zh-CN" altLang="en-US" noProof="0" smtClean="0"/>
              <a:t>单击此处编辑母版标题样式</a:t>
            </a:r>
          </a:p>
        </p:txBody>
      </p:sp>
      <p:pic>
        <p:nvPicPr>
          <p:cNvPr id="189450"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90" y="188917"/>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89451"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5" y="260354"/>
            <a:ext cx="2303462" cy="904875"/>
          </a:xfrm>
          <a:prstGeom prst="rect">
            <a:avLst/>
          </a:prstGeom>
          <a:noFill/>
          <a:extLst>
            <a:ext uri="{909E8E84-426E-40DD-AFC4-6F175D3DCCD1}">
              <a14:hiddenFill xmlns:a14="http://schemas.microsoft.com/office/drawing/2010/main">
                <a:solidFill>
                  <a:srgbClr val="FFFFFF"/>
                </a:solidFill>
              </a14:hiddenFill>
            </a:ext>
          </a:extLst>
        </p:spPr>
      </p:pic>
      <p:pic>
        <p:nvPicPr>
          <p:cNvPr id="18945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9"/>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94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 y="1268417"/>
            <a:ext cx="9117013" cy="2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28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EABDB31-9A8C-425D-BD5A-3426FB1D43F4}" type="datetime1">
              <a:rPr lang="zh-CN" altLang="en-US" smtClean="0"/>
              <a:t>2019/2/22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F769AD3-636C-4583-9912-BE9DB57EB6C4}" type="slidenum">
              <a:rPr lang="zh-CN" altLang="en-US" smtClean="0"/>
              <a:t>‹#›</a:t>
            </a:fld>
            <a:endParaRPr lang="zh-CN" altLang="en-US"/>
          </a:p>
        </p:txBody>
      </p:sp>
    </p:spTree>
    <p:extLst>
      <p:ext uri="{BB962C8B-B14F-4D97-AF65-F5344CB8AC3E}">
        <p14:creationId xmlns:p14="http://schemas.microsoft.com/office/powerpoint/2010/main" val="3560086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7"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C0928B5-CD66-4AF8-B1B8-09FAABDEAD73}" type="datetime1">
              <a:rPr lang="zh-CN" altLang="en-US" smtClean="0"/>
              <a:t>2019/2/22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F769AD3-636C-4583-9912-BE9DB57EB6C4}" type="slidenum">
              <a:rPr lang="zh-CN" altLang="en-US" smtClean="0"/>
              <a:t>‹#›</a:t>
            </a:fld>
            <a:endParaRPr lang="zh-CN" altLang="en-US"/>
          </a:p>
        </p:txBody>
      </p:sp>
    </p:spTree>
    <p:extLst>
      <p:ext uri="{BB962C8B-B14F-4D97-AF65-F5344CB8AC3E}">
        <p14:creationId xmlns:p14="http://schemas.microsoft.com/office/powerpoint/2010/main" val="116630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4A169FB-7EB0-47BB-B275-8A12ABD59844}" type="datetime1">
              <a:rPr lang="zh-CN" altLang="en-US" smtClean="0"/>
              <a:t>2019/2/22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F769AD3-636C-4583-9912-BE9DB57EB6C4}" type="slidenum">
              <a:rPr lang="zh-CN" altLang="en-US" smtClean="0"/>
              <a:t>‹#›</a:t>
            </a:fld>
            <a:endParaRPr lang="zh-CN" altLang="en-US"/>
          </a:p>
        </p:txBody>
      </p:sp>
    </p:spTree>
    <p:extLst>
      <p:ext uri="{BB962C8B-B14F-4D97-AF65-F5344CB8AC3E}">
        <p14:creationId xmlns:p14="http://schemas.microsoft.com/office/powerpoint/2010/main" val="604760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225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125"/>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fld id="{CB4FD27F-7E92-45FB-996F-8C34BFBB421F}" type="datetime1">
              <a:rPr lang="zh-CN" altLang="en-US" smtClean="0"/>
              <a:t>2019/2/22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F769AD3-636C-4583-9912-BE9DB57EB6C4}" type="slidenum">
              <a:rPr lang="zh-CN" altLang="en-US" smtClean="0"/>
              <a:t>‹#›</a:t>
            </a:fld>
            <a:endParaRPr lang="zh-CN" altLang="en-US"/>
          </a:p>
        </p:txBody>
      </p:sp>
    </p:spTree>
    <p:extLst>
      <p:ext uri="{BB962C8B-B14F-4D97-AF65-F5344CB8AC3E}">
        <p14:creationId xmlns:p14="http://schemas.microsoft.com/office/powerpoint/2010/main" val="3231224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5" y="1484313"/>
            <a:ext cx="3994150" cy="4392612"/>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5" y="1484313"/>
            <a:ext cx="3995737" cy="4392612"/>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A5CE97D9-A5F2-4AE8-912A-6C16EB392A2F}" type="datetime1">
              <a:rPr lang="zh-CN" altLang="en-US" smtClean="0"/>
              <a:t>2019/2/22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F769AD3-636C-4583-9912-BE9DB57EB6C4}" type="slidenum">
              <a:rPr lang="zh-CN" altLang="en-US" smtClean="0"/>
              <a:t>‹#›</a:t>
            </a:fld>
            <a:endParaRPr lang="zh-CN" altLang="en-US"/>
          </a:p>
        </p:txBody>
      </p:sp>
    </p:spTree>
    <p:extLst>
      <p:ext uri="{BB962C8B-B14F-4D97-AF65-F5344CB8AC3E}">
        <p14:creationId xmlns:p14="http://schemas.microsoft.com/office/powerpoint/2010/main" val="3104363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A434F45-0DC0-41F5-BE16-64D882A70B5B}" type="datetime1">
              <a:rPr lang="zh-CN" altLang="en-US" smtClean="0"/>
              <a:t>2019/2/22</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F769AD3-636C-4583-9912-BE9DB57EB6C4}" type="slidenum">
              <a:rPr lang="zh-CN" altLang="en-US" smtClean="0"/>
              <a:t>‹#›</a:t>
            </a:fld>
            <a:endParaRPr lang="zh-CN" altLang="en-US"/>
          </a:p>
        </p:txBody>
      </p:sp>
    </p:spTree>
    <p:extLst>
      <p:ext uri="{BB962C8B-B14F-4D97-AF65-F5344CB8AC3E}">
        <p14:creationId xmlns:p14="http://schemas.microsoft.com/office/powerpoint/2010/main" val="3062763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ED97320B-17E5-4443-AB15-CF17FBF9421A}" type="datetime1">
              <a:rPr lang="zh-CN" altLang="en-US" smtClean="0"/>
              <a:t>2019/2/22</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3F769AD3-636C-4583-9912-BE9DB57EB6C4}" type="slidenum">
              <a:rPr lang="zh-CN" altLang="en-US" smtClean="0"/>
              <a:t>‹#›</a:t>
            </a:fld>
            <a:endParaRPr lang="zh-CN" altLang="en-US"/>
          </a:p>
        </p:txBody>
      </p:sp>
    </p:spTree>
    <p:extLst>
      <p:ext uri="{BB962C8B-B14F-4D97-AF65-F5344CB8AC3E}">
        <p14:creationId xmlns:p14="http://schemas.microsoft.com/office/powerpoint/2010/main" val="397322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A5A68C10-64E0-4721-83A8-38830C589DDD}" type="datetime1">
              <a:rPr lang="zh-CN" altLang="en-US" smtClean="0"/>
              <a:t>2019/2/22</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F769AD3-636C-4583-9912-BE9DB57EB6C4}" type="slidenum">
              <a:rPr lang="zh-CN" altLang="en-US" smtClean="0"/>
              <a:t>‹#›</a:t>
            </a:fld>
            <a:endParaRPr lang="zh-CN" altLang="en-US"/>
          </a:p>
        </p:txBody>
      </p:sp>
    </p:spTree>
    <p:extLst>
      <p:ext uri="{BB962C8B-B14F-4D97-AF65-F5344CB8AC3E}">
        <p14:creationId xmlns:p14="http://schemas.microsoft.com/office/powerpoint/2010/main" val="3956197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lstStyle>
            <a:lvl1pPr algn="l">
              <a:defRPr sz="1125"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4"/>
            <a:ext cx="5111750"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C2064EA0-F44D-4617-815C-5A6DBE707F4E}" type="datetime1">
              <a:rPr lang="zh-CN" altLang="en-US" smtClean="0"/>
              <a:t>2019/2/22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F769AD3-636C-4583-9912-BE9DB57EB6C4}" type="slidenum">
              <a:rPr lang="zh-CN" altLang="en-US" smtClean="0"/>
              <a:t>‹#›</a:t>
            </a:fld>
            <a:endParaRPr lang="zh-CN" altLang="en-US"/>
          </a:p>
        </p:txBody>
      </p:sp>
    </p:spTree>
    <p:extLst>
      <p:ext uri="{BB962C8B-B14F-4D97-AF65-F5344CB8AC3E}">
        <p14:creationId xmlns:p14="http://schemas.microsoft.com/office/powerpoint/2010/main" val="347181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1125"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923156D8-D8CF-4DE3-A9FE-1465A004ED66}" type="datetime1">
              <a:rPr lang="zh-CN" altLang="en-US" smtClean="0"/>
              <a:t>2019/2/22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F769AD3-636C-4583-9912-BE9DB57EB6C4}" type="slidenum">
              <a:rPr lang="zh-CN" altLang="en-US" smtClean="0"/>
              <a:t>‹#›</a:t>
            </a:fld>
            <a:endParaRPr lang="zh-CN" altLang="en-US"/>
          </a:p>
        </p:txBody>
      </p:sp>
    </p:spTree>
    <p:extLst>
      <p:ext uri="{BB962C8B-B14F-4D97-AF65-F5344CB8AC3E}">
        <p14:creationId xmlns:p14="http://schemas.microsoft.com/office/powerpoint/2010/main" val="3213688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35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350"/>
          </a:p>
        </p:txBody>
      </p:sp>
      <p:sp>
        <p:nvSpPr>
          <p:cNvPr id="188420" name="Rectangle 4"/>
          <p:cNvSpPr>
            <a:spLocks noGrp="1" noChangeArrowheads="1"/>
          </p:cNvSpPr>
          <p:nvPr>
            <p:ph type="title"/>
          </p:nvPr>
        </p:nvSpPr>
        <p:spPr bwMode="auto">
          <a:xfrm>
            <a:off x="1042990" y="404813"/>
            <a:ext cx="56165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88421" name="Rectangle 5"/>
          <p:cNvSpPr>
            <a:spLocks noGrp="1" noChangeArrowheads="1"/>
          </p:cNvSpPr>
          <p:nvPr>
            <p:ph type="body" idx="1"/>
          </p:nvPr>
        </p:nvSpPr>
        <p:spPr bwMode="auto">
          <a:xfrm>
            <a:off x="468315" y="1484313"/>
            <a:ext cx="814228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88422"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90" y="188917"/>
            <a:ext cx="1990725" cy="1095375"/>
          </a:xfrm>
          <a:prstGeom prst="rect">
            <a:avLst/>
          </a:prstGeom>
          <a:noFill/>
          <a:extLst>
            <a:ext uri="{909E8E84-426E-40DD-AFC4-6F175D3DCCD1}">
              <a14:hiddenFill xmlns:a14="http://schemas.microsoft.com/office/drawing/2010/main">
                <a:solidFill>
                  <a:srgbClr val="FFFFFF"/>
                </a:solidFill>
              </a14:hiddenFill>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900">
                <a:latin typeface="+mn-lt"/>
              </a:defRPr>
            </a:lvl1pPr>
          </a:lstStyle>
          <a:p>
            <a:fld id="{B6804A9C-3FC2-4B58-9D61-8E5E61B71175}" type="datetime1">
              <a:rPr lang="zh-CN" altLang="en-US" smtClean="0"/>
              <a:t>2019/2/22</a:t>
            </a:fld>
            <a:endParaRPr lang="zh-CN" altLang="en-US"/>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latin typeface="+mn-lt"/>
              </a:defRPr>
            </a:lvl1pPr>
          </a:lstStyle>
          <a:p>
            <a:endParaRPr lang="zh-CN" altLang="en-US"/>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a:latin typeface="+mn-lt"/>
              </a:defRPr>
            </a:lvl1pPr>
          </a:lstStyle>
          <a:p>
            <a:fld id="{3F769AD3-636C-4583-9912-BE9DB57EB6C4}" type="slidenum">
              <a:rPr lang="zh-CN" altLang="en-US" smtClean="0"/>
              <a:t>‹#›</a:t>
            </a:fld>
            <a:endParaRPr lang="zh-CN" altLang="en-US"/>
          </a:p>
        </p:txBody>
      </p:sp>
      <p:pic>
        <p:nvPicPr>
          <p:cNvPr id="188426"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9"/>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8427"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6388" y="261942"/>
            <a:ext cx="665162"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207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rtl="0" eaLnBrk="1" fontAlgn="base" hangingPunct="1">
        <a:spcBef>
          <a:spcPct val="0"/>
        </a:spcBef>
        <a:spcAft>
          <a:spcPct val="0"/>
        </a:spcAft>
        <a:defRPr sz="1800">
          <a:solidFill>
            <a:schemeClr val="tx1"/>
          </a:solidFill>
          <a:latin typeface="+mj-lt"/>
          <a:ea typeface="+mj-ea"/>
          <a:cs typeface="+mj-cs"/>
        </a:defRPr>
      </a:lvl1pPr>
      <a:lvl2pPr algn="ctr" rtl="0" eaLnBrk="1" fontAlgn="base" hangingPunct="1">
        <a:spcBef>
          <a:spcPct val="0"/>
        </a:spcBef>
        <a:spcAft>
          <a:spcPct val="0"/>
        </a:spcAft>
        <a:defRPr sz="1800">
          <a:solidFill>
            <a:schemeClr val="tx1"/>
          </a:solidFill>
          <a:latin typeface="Arial" charset="0"/>
          <a:ea typeface="宋体" pitchFamily="2" charset="-122"/>
        </a:defRPr>
      </a:lvl2pPr>
      <a:lvl3pPr algn="ctr" rtl="0" eaLnBrk="1" fontAlgn="base" hangingPunct="1">
        <a:spcBef>
          <a:spcPct val="0"/>
        </a:spcBef>
        <a:spcAft>
          <a:spcPct val="0"/>
        </a:spcAft>
        <a:defRPr sz="1800">
          <a:solidFill>
            <a:schemeClr val="tx1"/>
          </a:solidFill>
          <a:latin typeface="Arial" charset="0"/>
          <a:ea typeface="宋体" pitchFamily="2" charset="-122"/>
        </a:defRPr>
      </a:lvl3pPr>
      <a:lvl4pPr algn="ctr" rtl="0" eaLnBrk="1" fontAlgn="base" hangingPunct="1">
        <a:spcBef>
          <a:spcPct val="0"/>
        </a:spcBef>
        <a:spcAft>
          <a:spcPct val="0"/>
        </a:spcAft>
        <a:defRPr sz="1800">
          <a:solidFill>
            <a:schemeClr val="tx1"/>
          </a:solidFill>
          <a:latin typeface="Arial" charset="0"/>
          <a:ea typeface="宋体" pitchFamily="2" charset="-122"/>
        </a:defRPr>
      </a:lvl4pPr>
      <a:lvl5pPr algn="ctr" rtl="0" eaLnBrk="1" fontAlgn="base" hangingPunct="1">
        <a:spcBef>
          <a:spcPct val="0"/>
        </a:spcBef>
        <a:spcAft>
          <a:spcPct val="0"/>
        </a:spcAft>
        <a:defRPr sz="1800">
          <a:solidFill>
            <a:schemeClr val="tx1"/>
          </a:solidFill>
          <a:latin typeface="Arial" charset="0"/>
          <a:ea typeface="宋体" pitchFamily="2" charset="-122"/>
        </a:defRPr>
      </a:lvl5pPr>
      <a:lvl6pPr marL="257175" algn="ctr" rtl="0" eaLnBrk="1" fontAlgn="base" hangingPunct="1">
        <a:spcBef>
          <a:spcPct val="0"/>
        </a:spcBef>
        <a:spcAft>
          <a:spcPct val="0"/>
        </a:spcAft>
        <a:defRPr sz="1800">
          <a:solidFill>
            <a:schemeClr val="tx1"/>
          </a:solidFill>
          <a:latin typeface="Arial" charset="0"/>
          <a:ea typeface="宋体" pitchFamily="2" charset="-122"/>
        </a:defRPr>
      </a:lvl6pPr>
      <a:lvl7pPr marL="514350" algn="ctr" rtl="0" eaLnBrk="1" fontAlgn="base" hangingPunct="1">
        <a:spcBef>
          <a:spcPct val="0"/>
        </a:spcBef>
        <a:spcAft>
          <a:spcPct val="0"/>
        </a:spcAft>
        <a:defRPr sz="1800">
          <a:solidFill>
            <a:schemeClr val="tx1"/>
          </a:solidFill>
          <a:latin typeface="Arial" charset="0"/>
          <a:ea typeface="宋体" pitchFamily="2" charset="-122"/>
        </a:defRPr>
      </a:lvl7pPr>
      <a:lvl8pPr marL="771525" algn="ctr" rtl="0" eaLnBrk="1" fontAlgn="base" hangingPunct="1">
        <a:spcBef>
          <a:spcPct val="0"/>
        </a:spcBef>
        <a:spcAft>
          <a:spcPct val="0"/>
        </a:spcAft>
        <a:defRPr sz="1800">
          <a:solidFill>
            <a:schemeClr val="tx1"/>
          </a:solidFill>
          <a:latin typeface="Arial" charset="0"/>
          <a:ea typeface="宋体" pitchFamily="2" charset="-122"/>
        </a:defRPr>
      </a:lvl8pPr>
      <a:lvl9pPr marL="1028700" algn="ctr" rtl="0" eaLnBrk="1" fontAlgn="base" hangingPunct="1">
        <a:spcBef>
          <a:spcPct val="0"/>
        </a:spcBef>
        <a:spcAft>
          <a:spcPct val="0"/>
        </a:spcAft>
        <a:defRPr sz="1800">
          <a:solidFill>
            <a:schemeClr val="tx1"/>
          </a:solidFill>
          <a:latin typeface="Arial" charset="0"/>
          <a:ea typeface="宋体" pitchFamily="2" charset="-122"/>
        </a:defRPr>
      </a:lvl9pPr>
    </p:titleStyle>
    <p:bodyStyle>
      <a:lvl1pPr marL="251817" indent="-251817" algn="l" rtl="0" eaLnBrk="1" fontAlgn="base" hangingPunct="1">
        <a:spcBef>
          <a:spcPct val="20000"/>
        </a:spcBef>
        <a:spcAft>
          <a:spcPct val="0"/>
        </a:spcAft>
        <a:buClr>
          <a:schemeClr val="accent1"/>
        </a:buClr>
        <a:buSzPct val="70000"/>
        <a:buFont typeface="Wingdings" pitchFamily="2" charset="2"/>
        <a:buChar char="n"/>
        <a:defRPr sz="1575">
          <a:solidFill>
            <a:schemeClr val="tx1"/>
          </a:solidFill>
          <a:latin typeface="+mn-lt"/>
          <a:ea typeface="+mn-ea"/>
          <a:cs typeface="+mn-cs"/>
        </a:defRPr>
      </a:lvl1pPr>
      <a:lvl2pPr marL="500063" indent="-247353" algn="l" rtl="0" eaLnBrk="1" fontAlgn="base" hangingPunct="1">
        <a:spcBef>
          <a:spcPct val="20000"/>
        </a:spcBef>
        <a:spcAft>
          <a:spcPct val="0"/>
        </a:spcAft>
        <a:buClr>
          <a:schemeClr val="hlink"/>
        </a:buClr>
        <a:buSzPct val="65000"/>
        <a:buFont typeface="Wingdings" pitchFamily="2" charset="2"/>
        <a:buChar char="¡"/>
        <a:defRPr sz="1350">
          <a:solidFill>
            <a:schemeClr val="tx1"/>
          </a:solidFill>
          <a:latin typeface="+mn-lt"/>
          <a:ea typeface="+mn-ea"/>
        </a:defRPr>
      </a:lvl2pPr>
      <a:lvl3pPr marL="727770" indent="-226814" algn="l" rtl="0" eaLnBrk="1" fontAlgn="base" hangingPunct="1">
        <a:spcBef>
          <a:spcPct val="20000"/>
        </a:spcBef>
        <a:spcAft>
          <a:spcPct val="0"/>
        </a:spcAft>
        <a:buClr>
          <a:schemeClr val="accent1"/>
        </a:buClr>
        <a:buSzPct val="70000"/>
        <a:buFont typeface="Wingdings" pitchFamily="2" charset="2"/>
        <a:buChar char="n"/>
        <a:defRPr sz="1125">
          <a:solidFill>
            <a:schemeClr val="tx1"/>
          </a:solidFill>
          <a:latin typeface="+mn-lt"/>
          <a:ea typeface="+mn-ea"/>
        </a:defRPr>
      </a:lvl3pPr>
      <a:lvl4pPr marL="945654" indent="-216992" algn="l" rtl="0" eaLnBrk="1" fontAlgn="base" hangingPunct="1">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1164431" indent="-217885" algn="l" rtl="0" eaLnBrk="1" fontAlgn="base" hangingPunct="1">
        <a:spcBef>
          <a:spcPct val="20000"/>
        </a:spcBef>
        <a:spcAft>
          <a:spcPct val="0"/>
        </a:spcAft>
        <a:buClr>
          <a:schemeClr val="accent1"/>
        </a:buClr>
        <a:buSzPct val="70000"/>
        <a:buFont typeface="Wingdings" pitchFamily="2" charset="2"/>
        <a:buChar char="n"/>
        <a:defRPr sz="900">
          <a:solidFill>
            <a:schemeClr val="tx1"/>
          </a:solidFill>
          <a:latin typeface="+mn-lt"/>
          <a:ea typeface="+mn-ea"/>
        </a:defRPr>
      </a:lvl5pPr>
      <a:lvl6pPr marL="1421606" indent="-217885" algn="l" rtl="0" eaLnBrk="1" fontAlgn="base" hangingPunct="1">
        <a:spcBef>
          <a:spcPct val="20000"/>
        </a:spcBef>
        <a:spcAft>
          <a:spcPct val="0"/>
        </a:spcAft>
        <a:buClr>
          <a:schemeClr val="accent1"/>
        </a:buClr>
        <a:buSzPct val="70000"/>
        <a:buFont typeface="Wingdings" pitchFamily="2" charset="2"/>
        <a:buChar char="n"/>
        <a:defRPr sz="900">
          <a:solidFill>
            <a:schemeClr val="tx1"/>
          </a:solidFill>
          <a:latin typeface="+mn-lt"/>
          <a:ea typeface="+mn-ea"/>
        </a:defRPr>
      </a:lvl6pPr>
      <a:lvl7pPr marL="1678781" indent="-217885" algn="l" rtl="0" eaLnBrk="1" fontAlgn="base" hangingPunct="1">
        <a:spcBef>
          <a:spcPct val="20000"/>
        </a:spcBef>
        <a:spcAft>
          <a:spcPct val="0"/>
        </a:spcAft>
        <a:buClr>
          <a:schemeClr val="accent1"/>
        </a:buClr>
        <a:buSzPct val="70000"/>
        <a:buFont typeface="Wingdings" pitchFamily="2" charset="2"/>
        <a:buChar char="n"/>
        <a:defRPr sz="900">
          <a:solidFill>
            <a:schemeClr val="tx1"/>
          </a:solidFill>
          <a:latin typeface="+mn-lt"/>
          <a:ea typeface="+mn-ea"/>
        </a:defRPr>
      </a:lvl7pPr>
      <a:lvl8pPr marL="1935956" indent="-217885" algn="l" rtl="0" eaLnBrk="1" fontAlgn="base" hangingPunct="1">
        <a:spcBef>
          <a:spcPct val="20000"/>
        </a:spcBef>
        <a:spcAft>
          <a:spcPct val="0"/>
        </a:spcAft>
        <a:buClr>
          <a:schemeClr val="accent1"/>
        </a:buClr>
        <a:buSzPct val="70000"/>
        <a:buFont typeface="Wingdings" pitchFamily="2" charset="2"/>
        <a:buChar char="n"/>
        <a:defRPr sz="900">
          <a:solidFill>
            <a:schemeClr val="tx1"/>
          </a:solidFill>
          <a:latin typeface="+mn-lt"/>
          <a:ea typeface="+mn-ea"/>
        </a:defRPr>
      </a:lvl8pPr>
      <a:lvl9pPr marL="2193131" indent="-217885" algn="l" rtl="0" eaLnBrk="1" fontAlgn="base" hangingPunct="1">
        <a:spcBef>
          <a:spcPct val="20000"/>
        </a:spcBef>
        <a:spcAft>
          <a:spcPct val="0"/>
        </a:spcAft>
        <a:buClr>
          <a:schemeClr val="accent1"/>
        </a:buClr>
        <a:buSzPct val="70000"/>
        <a:buFont typeface="Wingdings" pitchFamily="2" charset="2"/>
        <a:buChar char="n"/>
        <a:defRPr sz="900">
          <a:solidFill>
            <a:schemeClr val="tx1"/>
          </a:solidFill>
          <a:latin typeface="+mn-lt"/>
          <a:ea typeface="+mn-ea"/>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cy@nju.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jpeg"/><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059114" y="4149727"/>
            <a:ext cx="5184775" cy="1559697"/>
          </a:xfrm>
        </p:spPr>
        <p:txBody>
          <a:bodyPr/>
          <a:lstStyle/>
          <a:p>
            <a:pPr algn="r"/>
            <a:r>
              <a:rPr lang="zh-CN" altLang="en-US" dirty="0" smtClean="0"/>
              <a:t>南京大学软件学院</a:t>
            </a:r>
            <a:endParaRPr lang="en-US" altLang="zh-CN" dirty="0" smtClean="0"/>
          </a:p>
          <a:p>
            <a:pPr algn="r"/>
            <a:r>
              <a:rPr lang="zh-CN" altLang="en-US" dirty="0"/>
              <a:t>李</a:t>
            </a:r>
            <a:r>
              <a:rPr lang="zh-CN" altLang="en-US" dirty="0" smtClean="0"/>
              <a:t>传艺</a:t>
            </a:r>
            <a:endParaRPr lang="en-US" altLang="zh-CN" dirty="0" smtClean="0"/>
          </a:p>
          <a:p>
            <a:pPr algn="r"/>
            <a:r>
              <a:rPr lang="en-US" altLang="zh-CN" dirty="0" smtClean="0">
                <a:hlinkClick r:id="rId3"/>
              </a:rPr>
              <a:t>lcy@nju.edu.cn</a:t>
            </a:r>
            <a:endParaRPr lang="en-US" altLang="zh-CN" dirty="0" smtClean="0"/>
          </a:p>
          <a:p>
            <a:pPr algn="r"/>
            <a:r>
              <a:rPr lang="zh-CN" altLang="en-US" dirty="0" smtClean="0"/>
              <a:t>费彝民楼</a:t>
            </a:r>
            <a:r>
              <a:rPr lang="en-US" altLang="zh-CN" dirty="0" smtClean="0"/>
              <a:t>917</a:t>
            </a:r>
            <a:endParaRPr lang="zh-CN" altLang="en-US" dirty="0"/>
          </a:p>
        </p:txBody>
      </p:sp>
      <p:sp>
        <p:nvSpPr>
          <p:cNvPr id="2" name="标题 1"/>
          <p:cNvSpPr>
            <a:spLocks noGrp="1"/>
          </p:cNvSpPr>
          <p:nvPr>
            <p:ph type="ctrTitle"/>
          </p:nvPr>
        </p:nvSpPr>
        <p:spPr>
          <a:xfrm>
            <a:off x="356840" y="2453267"/>
            <a:ext cx="8486077" cy="1148577"/>
          </a:xfrm>
        </p:spPr>
        <p:txBody>
          <a:bodyPr/>
          <a:lstStyle/>
          <a:p>
            <a:r>
              <a:rPr lang="zh-CN" altLang="en-US" sz="1800" dirty="0" smtClean="0"/>
              <a:t>算法设计与分析基础</a:t>
            </a:r>
            <a:r>
              <a:rPr lang="en-US" altLang="zh-CN" sz="1800" dirty="0" smtClean="0"/>
              <a:t>《Introduction to the  Design and Analysis of Algorithms》</a:t>
            </a:r>
            <a:br>
              <a:rPr lang="en-US" altLang="zh-CN" sz="1800" dirty="0" smtClean="0"/>
            </a:br>
            <a:r>
              <a:rPr lang="zh-CN" altLang="en-US" sz="3200" dirty="0" smtClean="0"/>
              <a:t>时空权衡</a:t>
            </a:r>
            <a:endParaRPr lang="zh-CN" altLang="en-US" sz="3200" dirty="0"/>
          </a:p>
        </p:txBody>
      </p:sp>
      <p:sp>
        <p:nvSpPr>
          <p:cNvPr id="4" name="日期占位符 3"/>
          <p:cNvSpPr>
            <a:spLocks noGrp="1"/>
          </p:cNvSpPr>
          <p:nvPr>
            <p:ph type="dt" sz="half" idx="2"/>
          </p:nvPr>
        </p:nvSpPr>
        <p:spPr/>
        <p:txBody>
          <a:bodyPr/>
          <a:lstStyle/>
          <a:p>
            <a:fld id="{3135F18E-0DDA-482E-9761-93A612B67DE4}" type="datetime1">
              <a:rPr lang="zh-CN" altLang="en-US" smtClean="0"/>
              <a:t>2019/2/22</a:t>
            </a:fld>
            <a:endParaRPr lang="zh-CN" altLang="en-US"/>
          </a:p>
        </p:txBody>
      </p:sp>
      <p:sp>
        <p:nvSpPr>
          <p:cNvPr id="5" name="灯片编号占位符 4"/>
          <p:cNvSpPr>
            <a:spLocks noGrp="1"/>
          </p:cNvSpPr>
          <p:nvPr>
            <p:ph type="sldNum" sz="quarter" idx="4"/>
          </p:nvPr>
        </p:nvSpPr>
        <p:spPr/>
        <p:txBody>
          <a:bodyPr/>
          <a:lstStyle/>
          <a:p>
            <a:fld id="{F2FBAF11-FC7B-4CE2-BE8C-2914C60FAFC1}" type="slidenum">
              <a:rPr lang="zh-CN" altLang="en-US" smtClean="0"/>
              <a:t>1</a:t>
            </a:fld>
            <a:endParaRPr lang="zh-CN" altLang="en-US"/>
          </a:p>
        </p:txBody>
      </p:sp>
    </p:spTree>
    <p:extLst>
      <p:ext uri="{BB962C8B-B14F-4D97-AF65-F5344CB8AC3E}">
        <p14:creationId xmlns:p14="http://schemas.microsoft.com/office/powerpoint/2010/main" val="662306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Horspool</a:t>
            </a:r>
            <a:r>
              <a:rPr lang="zh-CN" altLang="en-US" dirty="0"/>
              <a:t>算法</a:t>
            </a:r>
          </a:p>
        </p:txBody>
      </p:sp>
      <p:sp>
        <p:nvSpPr>
          <p:cNvPr id="3" name="内容占位符 2"/>
          <p:cNvSpPr>
            <a:spLocks noGrp="1"/>
          </p:cNvSpPr>
          <p:nvPr>
            <p:ph idx="1"/>
          </p:nvPr>
        </p:nvSpPr>
        <p:spPr/>
        <p:txBody>
          <a:bodyPr/>
          <a:lstStyle/>
          <a:p>
            <a:pPr>
              <a:spcBef>
                <a:spcPct val="5000"/>
              </a:spcBef>
            </a:pPr>
            <a:r>
              <a:rPr lang="zh-CN" altLang="en-US" sz="1800" dirty="0"/>
              <a:t>比起蛮力法每次只移动一个位置，该算法移动的更远</a:t>
            </a:r>
          </a:p>
          <a:p>
            <a:pPr>
              <a:spcBef>
                <a:spcPct val="5000"/>
              </a:spcBef>
            </a:pPr>
            <a:r>
              <a:rPr lang="zh-CN" altLang="en-US" sz="1800" dirty="0"/>
              <a:t>但如果为了移动的更远就需要每次都检查模式中的每个字符，它的优势也会丧失</a:t>
            </a:r>
          </a:p>
          <a:p>
            <a:pPr lvl="1">
              <a:spcBef>
                <a:spcPct val="5000"/>
              </a:spcBef>
            </a:pPr>
            <a:r>
              <a:rPr lang="zh-CN" altLang="en-US" sz="1600" dirty="0">
                <a:solidFill>
                  <a:schemeClr val="tx2"/>
                </a:solidFill>
              </a:rPr>
              <a:t>时空权衡</a:t>
            </a:r>
            <a:r>
              <a:rPr lang="zh-CN" altLang="en-US" sz="1600" dirty="0"/>
              <a:t>：预先算出每次移动的距离并把它们存在表中，将距离填入表中的单元格中</a:t>
            </a:r>
          </a:p>
          <a:p>
            <a:pPr lvl="1">
              <a:spcBef>
                <a:spcPct val="5000"/>
              </a:spcBef>
            </a:pPr>
            <a:r>
              <a:rPr lang="zh-CN" altLang="en-US" sz="1600" dirty="0"/>
              <a:t>这个表是</a:t>
            </a:r>
            <a:r>
              <a:rPr lang="zh-CN" altLang="en-US" sz="1600" dirty="0">
                <a:solidFill>
                  <a:schemeClr val="tx2"/>
                </a:solidFill>
              </a:rPr>
              <a:t>以文本中所有可能遇到的字符为索引</a:t>
            </a:r>
            <a:r>
              <a:rPr lang="zh-CN" altLang="en-US" sz="1600" dirty="0"/>
              <a:t>的</a:t>
            </a:r>
          </a:p>
          <a:p>
            <a:pPr lvl="1">
              <a:spcBef>
                <a:spcPct val="5000"/>
              </a:spcBef>
            </a:pPr>
            <a:r>
              <a:rPr lang="zh-CN" altLang="en-US" sz="1600" dirty="0"/>
              <a:t>对于每个字符</a:t>
            </a:r>
            <a:r>
              <a:rPr lang="en-US" altLang="zh-CN" sz="1600" dirty="0"/>
              <a:t>c</a:t>
            </a:r>
            <a:r>
              <a:rPr lang="zh-CN" altLang="en-US" sz="1600" dirty="0"/>
              <a:t>可用公式算出移动距离：</a:t>
            </a:r>
          </a:p>
          <a:p>
            <a:endParaRPr lang="zh-CN" altLang="en-US" dirty="0"/>
          </a:p>
        </p:txBody>
      </p:sp>
      <p:graphicFrame>
        <p:nvGraphicFramePr>
          <p:cNvPr id="4" name="Object 5"/>
          <p:cNvGraphicFramePr>
            <a:graphicFrameLocks noChangeAspect="1"/>
          </p:cNvGraphicFramePr>
          <p:nvPr>
            <p:extLst>
              <p:ext uri="{D42A27DB-BD31-4B8C-83A1-F6EECF244321}">
                <p14:modId xmlns:p14="http://schemas.microsoft.com/office/powerpoint/2010/main" val="3490378129"/>
              </p:ext>
            </p:extLst>
          </p:nvPr>
        </p:nvGraphicFramePr>
        <p:xfrm>
          <a:off x="1042990" y="3492626"/>
          <a:ext cx="6084133" cy="682447"/>
        </p:xfrm>
        <a:graphic>
          <a:graphicData uri="http://schemas.openxmlformats.org/presentationml/2006/ole">
            <mc:AlternateContent xmlns:mc="http://schemas.openxmlformats.org/markup-compatibility/2006">
              <mc:Choice xmlns:v="urn:schemas-microsoft-com:vml" Requires="v">
                <p:oleObj spid="_x0000_s1064" name="Equation" r:id="rId3" imgW="4305300" imgH="482600" progId="Equation.DSMT4">
                  <p:embed/>
                </p:oleObj>
              </mc:Choice>
              <mc:Fallback>
                <p:oleObj name="Equation" r:id="rId3" imgW="4305300" imgH="482600" progId="Equation.DSMT4">
                  <p:embed/>
                  <p:pic>
                    <p:nvPicPr>
                      <p:cNvPr id="12902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90" y="3492626"/>
                        <a:ext cx="6084133" cy="682447"/>
                      </a:xfrm>
                      <a:prstGeom prst="rect">
                        <a:avLst/>
                      </a:prstGeom>
                      <a:noFill/>
                      <a:ln>
                        <a:noFill/>
                      </a:ln>
                      <a:effectLst/>
                    </p:spPr>
                  </p:pic>
                </p:oleObj>
              </mc:Fallback>
            </mc:AlternateContent>
          </a:graphicData>
        </a:graphic>
      </p:graphicFrame>
      <p:pic>
        <p:nvPicPr>
          <p:cNvPr id="5" name="Picture 4" descr="20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7580" y="4175073"/>
            <a:ext cx="7163756" cy="234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日期占位符 5"/>
          <p:cNvSpPr>
            <a:spLocks noGrp="1"/>
          </p:cNvSpPr>
          <p:nvPr>
            <p:ph type="dt" sz="half" idx="10"/>
          </p:nvPr>
        </p:nvSpPr>
        <p:spPr/>
        <p:txBody>
          <a:bodyPr/>
          <a:lstStyle/>
          <a:p>
            <a:fld id="{061590B5-F27F-4EF4-BC13-B7F94FEE7AC9}" type="datetime1">
              <a:rPr lang="zh-CN" altLang="en-US" smtClean="0"/>
              <a:t>2019/2/22</a:t>
            </a:fld>
            <a:endParaRPr lang="zh-CN" altLang="en-US"/>
          </a:p>
        </p:txBody>
      </p:sp>
      <p:sp>
        <p:nvSpPr>
          <p:cNvPr id="7" name="灯片编号占位符 6"/>
          <p:cNvSpPr>
            <a:spLocks noGrp="1"/>
          </p:cNvSpPr>
          <p:nvPr>
            <p:ph type="sldNum" sz="quarter" idx="12"/>
          </p:nvPr>
        </p:nvSpPr>
        <p:spPr/>
        <p:txBody>
          <a:bodyPr/>
          <a:lstStyle/>
          <a:p>
            <a:fld id="{3F769AD3-636C-4583-9912-BE9DB57EB6C4}" type="slidenum">
              <a:rPr lang="zh-CN" altLang="en-US" smtClean="0"/>
              <a:t>10</a:t>
            </a:fld>
            <a:endParaRPr lang="zh-CN" altLang="en-US"/>
          </a:p>
        </p:txBody>
      </p:sp>
    </p:spTree>
    <p:extLst>
      <p:ext uri="{BB962C8B-B14F-4D97-AF65-F5344CB8AC3E}">
        <p14:creationId xmlns:p14="http://schemas.microsoft.com/office/powerpoint/2010/main" val="145112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Boyer-Moore</a:t>
            </a:r>
            <a:r>
              <a:rPr lang="zh-CN" altLang="en-US" dirty="0"/>
              <a:t>算法</a:t>
            </a:r>
          </a:p>
        </p:txBody>
      </p:sp>
      <p:sp>
        <p:nvSpPr>
          <p:cNvPr id="3" name="内容占位符 2"/>
          <p:cNvSpPr>
            <a:spLocks noGrp="1"/>
          </p:cNvSpPr>
          <p:nvPr>
            <p:ph idx="1"/>
          </p:nvPr>
        </p:nvSpPr>
        <p:spPr/>
        <p:txBody>
          <a:bodyPr/>
          <a:lstStyle/>
          <a:p>
            <a:r>
              <a:rPr lang="zh-CN" altLang="en-US" sz="1800" dirty="0" smtClean="0"/>
              <a:t>如果模式最右边的字符和文本做初次比较就失败，则与</a:t>
            </a:r>
            <a:r>
              <a:rPr lang="en-US" altLang="zh-CN" sz="1800" dirty="0" err="1" smtClean="0"/>
              <a:t>Horspool</a:t>
            </a:r>
            <a:r>
              <a:rPr lang="zh-CN" altLang="en-US" sz="1800" dirty="0" smtClean="0"/>
              <a:t>算法处理相同</a:t>
            </a:r>
            <a:endParaRPr lang="en-US" altLang="zh-CN" sz="1800" dirty="0" smtClean="0"/>
          </a:p>
          <a:p>
            <a:endParaRPr lang="en-US" altLang="zh-CN" sz="1800" dirty="0"/>
          </a:p>
          <a:p>
            <a:r>
              <a:rPr lang="zh-CN" altLang="en-US" sz="1800" dirty="0" smtClean="0"/>
              <a:t>如果遇到失败之前，已经有</a:t>
            </a:r>
            <a:r>
              <a:rPr lang="en-US" altLang="zh-CN" sz="1800" dirty="0" smtClean="0"/>
              <a:t>k</a:t>
            </a:r>
            <a:r>
              <a:rPr lang="zh-CN" altLang="en-US" sz="1800" dirty="0" smtClean="0"/>
              <a:t>个字符成功匹配了，则参考两个数值进行移动</a:t>
            </a:r>
            <a:endParaRPr lang="en-US" altLang="zh-CN" sz="1800" dirty="0" smtClean="0"/>
          </a:p>
          <a:p>
            <a:pPr lvl="1"/>
            <a:r>
              <a:rPr lang="zh-CN" altLang="en-US" sz="1600" dirty="0"/>
              <a:t>第一</a:t>
            </a:r>
            <a:r>
              <a:rPr lang="zh-CN" altLang="en-US" sz="1600" dirty="0" smtClean="0"/>
              <a:t>个是坏字符：如果模式中不存在坏字符，则移动到正好跳过的地方；如果存在坏字符，则移动到下一个坏字符对齐；可能下一个坏字符在已经匹配好的地方，不能移动负数，所以移动</a:t>
            </a:r>
            <a:r>
              <a:rPr lang="en-US" altLang="zh-CN" sz="1600" dirty="0" smtClean="0"/>
              <a:t>1</a:t>
            </a:r>
            <a:r>
              <a:rPr lang="zh-CN" altLang="en-US" sz="1600" dirty="0" smtClean="0"/>
              <a:t>位。恰好公式是</a:t>
            </a:r>
            <a:r>
              <a:rPr lang="en-US" altLang="zh-CN" sz="1600" dirty="0" smtClean="0"/>
              <a:t>max(t(c)-k, 1)</a:t>
            </a:r>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p:txBody>
      </p:sp>
      <p:pic>
        <p:nvPicPr>
          <p:cNvPr id="4" name="Picture 4" descr="20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90" y="4944059"/>
            <a:ext cx="4356383" cy="1136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5220724" y="5464708"/>
            <a:ext cx="20390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latin typeface="Arial" panose="020B0604020202020204" pitchFamily="34" charset="0"/>
              </a:rPr>
              <a:t>t</a:t>
            </a:r>
            <a:r>
              <a:rPr lang="en-US" altLang="zh-CN" sz="1400" baseline="-25000" dirty="0">
                <a:latin typeface="Arial" panose="020B0604020202020204" pitchFamily="34" charset="0"/>
              </a:rPr>
              <a:t>1</a:t>
            </a:r>
            <a:r>
              <a:rPr lang="en-US" altLang="zh-CN" sz="1400" dirty="0">
                <a:latin typeface="Arial" panose="020B0604020202020204" pitchFamily="34" charset="0"/>
              </a:rPr>
              <a:t>(A)-2=4-2=2</a:t>
            </a:r>
          </a:p>
        </p:txBody>
      </p:sp>
      <p:pic>
        <p:nvPicPr>
          <p:cNvPr id="6" name="Picture 9" descr="20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90" y="3746940"/>
            <a:ext cx="4362032" cy="114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p:nvSpPr>
        <p:spPr bwMode="auto">
          <a:xfrm>
            <a:off x="5220724" y="4293012"/>
            <a:ext cx="17870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latin typeface="Arial" panose="020B0604020202020204" pitchFamily="34" charset="0"/>
              </a:rPr>
              <a:t>t</a:t>
            </a:r>
            <a:r>
              <a:rPr lang="en-US" altLang="zh-CN" sz="1400" baseline="-25000" dirty="0">
                <a:latin typeface="Arial" panose="020B0604020202020204" pitchFamily="34" charset="0"/>
              </a:rPr>
              <a:t>1</a:t>
            </a:r>
            <a:r>
              <a:rPr lang="en-US" altLang="zh-CN" sz="1400" dirty="0">
                <a:latin typeface="Arial" panose="020B0604020202020204" pitchFamily="34" charset="0"/>
              </a:rPr>
              <a:t>(S)-2=6-2=4</a:t>
            </a:r>
          </a:p>
        </p:txBody>
      </p:sp>
      <p:sp>
        <p:nvSpPr>
          <p:cNvPr id="8" name="矩形 7"/>
          <p:cNvSpPr/>
          <p:nvPr/>
        </p:nvSpPr>
        <p:spPr bwMode="auto">
          <a:xfrm>
            <a:off x="2670773" y="5725713"/>
            <a:ext cx="234573" cy="302424"/>
          </a:xfrm>
          <a:prstGeom prst="rect">
            <a:avLst/>
          </a:prstGeom>
          <a:no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solidFill>
                  <a:srgbClr val="FF0000"/>
                </a:solidFill>
              </a:ln>
              <a:noFill/>
              <a:effectLst/>
              <a:latin typeface="Times New Roman" pitchFamily="18" charset="0"/>
              <a:ea typeface="宋体" pitchFamily="2" charset="-122"/>
            </a:endParaRPr>
          </a:p>
        </p:txBody>
      </p:sp>
      <p:sp>
        <p:nvSpPr>
          <p:cNvPr id="9" name="日期占位符 8"/>
          <p:cNvSpPr>
            <a:spLocks noGrp="1"/>
          </p:cNvSpPr>
          <p:nvPr>
            <p:ph type="dt" sz="half" idx="10"/>
          </p:nvPr>
        </p:nvSpPr>
        <p:spPr/>
        <p:txBody>
          <a:bodyPr/>
          <a:lstStyle/>
          <a:p>
            <a:fld id="{EC76AE6D-591A-454D-AF3F-ACD986C66E94}" type="datetime1">
              <a:rPr lang="zh-CN" altLang="en-US" smtClean="0"/>
              <a:t>2019/2/22</a:t>
            </a:fld>
            <a:endParaRPr lang="zh-CN" altLang="en-US"/>
          </a:p>
        </p:txBody>
      </p:sp>
      <p:sp>
        <p:nvSpPr>
          <p:cNvPr id="10" name="灯片编号占位符 9"/>
          <p:cNvSpPr>
            <a:spLocks noGrp="1"/>
          </p:cNvSpPr>
          <p:nvPr>
            <p:ph type="sldNum" sz="quarter" idx="12"/>
          </p:nvPr>
        </p:nvSpPr>
        <p:spPr/>
        <p:txBody>
          <a:bodyPr/>
          <a:lstStyle/>
          <a:p>
            <a:fld id="{3F769AD3-636C-4583-9912-BE9DB57EB6C4}" type="slidenum">
              <a:rPr lang="zh-CN" altLang="en-US" smtClean="0"/>
              <a:t>11</a:t>
            </a:fld>
            <a:endParaRPr lang="zh-CN" altLang="en-US"/>
          </a:p>
        </p:txBody>
      </p:sp>
    </p:spTree>
    <p:extLst>
      <p:ext uri="{BB962C8B-B14F-4D97-AF65-F5344CB8AC3E}">
        <p14:creationId xmlns:p14="http://schemas.microsoft.com/office/powerpoint/2010/main" val="360897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Boyer-Moore</a:t>
            </a:r>
            <a:r>
              <a:rPr lang="zh-CN" altLang="en-US" dirty="0"/>
              <a:t>算法</a:t>
            </a:r>
          </a:p>
        </p:txBody>
      </p:sp>
      <p:sp>
        <p:nvSpPr>
          <p:cNvPr id="3" name="内容占位符 2"/>
          <p:cNvSpPr>
            <a:spLocks noGrp="1"/>
          </p:cNvSpPr>
          <p:nvPr>
            <p:ph idx="1"/>
          </p:nvPr>
        </p:nvSpPr>
        <p:spPr/>
        <p:txBody>
          <a:bodyPr/>
          <a:lstStyle/>
          <a:p>
            <a:pPr lvl="1"/>
            <a:r>
              <a:rPr lang="zh-CN" altLang="en-US" sz="1600" dirty="0"/>
              <a:t>第二个是好后缀：移动到下一个已经出现过的后缀的最右边对齐，预先构造好移动位置。</a:t>
            </a:r>
            <a:endParaRPr lang="en-US" altLang="zh-CN" sz="1600" dirty="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sz="1600" dirty="0" smtClean="0"/>
          </a:p>
          <a:p>
            <a:pPr lvl="1"/>
            <a:endParaRPr lang="en-US" altLang="zh-CN" sz="1600" dirty="0"/>
          </a:p>
          <a:p>
            <a:pPr lvl="1"/>
            <a:endParaRPr lang="en-US" altLang="zh-CN" sz="1600" dirty="0" smtClean="0"/>
          </a:p>
          <a:p>
            <a:pPr lvl="1"/>
            <a:endParaRPr lang="en-US" altLang="zh-CN" sz="1600" dirty="0"/>
          </a:p>
          <a:p>
            <a:pPr lvl="1"/>
            <a:r>
              <a:rPr lang="zh-CN" altLang="en-US" sz="1600" dirty="0" smtClean="0"/>
              <a:t>最终</a:t>
            </a:r>
            <a:r>
              <a:rPr lang="zh-CN" altLang="en-US" sz="1600" dirty="0"/>
              <a:t>比较两种方式哪一个大，移动数值大的那个位置</a:t>
            </a:r>
            <a:endParaRPr lang="en-US" altLang="zh-CN" sz="1600" dirty="0"/>
          </a:p>
          <a:p>
            <a:pPr lvl="1"/>
            <a:endParaRPr lang="zh-CN" altLang="en-US" dirty="0"/>
          </a:p>
        </p:txBody>
      </p:sp>
      <p:pic>
        <p:nvPicPr>
          <p:cNvPr id="4" name="Picture 4" descr="20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90" y="2097782"/>
            <a:ext cx="4081271" cy="99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20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90" y="3147230"/>
            <a:ext cx="4627366" cy="93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6057758" y="2565404"/>
            <a:ext cx="12403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smtClean="0">
                <a:latin typeface="Arial" panose="020B0604020202020204" pitchFamily="34" charset="0"/>
              </a:rPr>
              <a:t>k=3 </a:t>
            </a:r>
            <a:r>
              <a:rPr lang="zh-CN" altLang="en-US" sz="1800" dirty="0" smtClean="0">
                <a:latin typeface="Arial" panose="020B0604020202020204" pitchFamily="34" charset="0"/>
              </a:rPr>
              <a:t>移动</a:t>
            </a:r>
            <a:r>
              <a:rPr lang="en-US" altLang="zh-CN" sz="1800" dirty="0">
                <a:latin typeface="Arial" panose="020B0604020202020204" pitchFamily="34" charset="0"/>
              </a:rPr>
              <a:t>6</a:t>
            </a:r>
          </a:p>
        </p:txBody>
      </p:sp>
      <p:sp>
        <p:nvSpPr>
          <p:cNvPr id="7" name="Text Box 5"/>
          <p:cNvSpPr txBox="1">
            <a:spLocks noChangeArrowheads="1"/>
          </p:cNvSpPr>
          <p:nvPr/>
        </p:nvSpPr>
        <p:spPr bwMode="auto">
          <a:xfrm>
            <a:off x="6093856" y="3575759"/>
            <a:ext cx="12403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smtClean="0">
                <a:latin typeface="Arial" panose="020B0604020202020204" pitchFamily="34" charset="0"/>
              </a:rPr>
              <a:t>k=3 </a:t>
            </a:r>
            <a:r>
              <a:rPr lang="zh-CN" altLang="en-US" sz="1800" dirty="0" smtClean="0">
                <a:latin typeface="Arial" panose="020B0604020202020204" pitchFamily="34" charset="0"/>
              </a:rPr>
              <a:t>移动</a:t>
            </a:r>
            <a:r>
              <a:rPr lang="en-US" altLang="zh-CN" sz="1800" dirty="0" smtClean="0">
                <a:latin typeface="Arial" panose="020B0604020202020204" pitchFamily="34" charset="0"/>
              </a:rPr>
              <a:t>6</a:t>
            </a:r>
            <a:r>
              <a:rPr lang="zh-CN" altLang="en-US" sz="1800" dirty="0" smtClean="0">
                <a:latin typeface="Arial" panose="020B0604020202020204" pitchFamily="34" charset="0"/>
              </a:rPr>
              <a:t>？</a:t>
            </a:r>
            <a:endParaRPr lang="en-US" altLang="zh-CN" sz="1800" dirty="0">
              <a:latin typeface="Arial" panose="020B0604020202020204" pitchFamily="34" charset="0"/>
            </a:endParaRPr>
          </a:p>
        </p:txBody>
      </p:sp>
      <p:pic>
        <p:nvPicPr>
          <p:cNvPr id="8" name="Picture 4" descr="20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635" y="4083113"/>
            <a:ext cx="5975645" cy="1542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日期占位符 8"/>
          <p:cNvSpPr>
            <a:spLocks noGrp="1"/>
          </p:cNvSpPr>
          <p:nvPr>
            <p:ph type="dt" sz="half" idx="10"/>
          </p:nvPr>
        </p:nvSpPr>
        <p:spPr/>
        <p:txBody>
          <a:bodyPr/>
          <a:lstStyle/>
          <a:p>
            <a:fld id="{E2240B2F-0788-40A3-B535-3C07D9A78F75}" type="datetime1">
              <a:rPr lang="zh-CN" altLang="en-US" smtClean="0"/>
              <a:t>2019/2/22</a:t>
            </a:fld>
            <a:endParaRPr lang="zh-CN" altLang="en-US"/>
          </a:p>
        </p:txBody>
      </p:sp>
      <p:sp>
        <p:nvSpPr>
          <p:cNvPr id="10" name="灯片编号占位符 9"/>
          <p:cNvSpPr>
            <a:spLocks noGrp="1"/>
          </p:cNvSpPr>
          <p:nvPr>
            <p:ph type="sldNum" sz="quarter" idx="12"/>
          </p:nvPr>
        </p:nvSpPr>
        <p:spPr/>
        <p:txBody>
          <a:bodyPr/>
          <a:lstStyle/>
          <a:p>
            <a:fld id="{3F769AD3-636C-4583-9912-BE9DB57EB6C4}" type="slidenum">
              <a:rPr lang="zh-CN" altLang="en-US" smtClean="0"/>
              <a:t>12</a:t>
            </a:fld>
            <a:endParaRPr lang="zh-CN" altLang="en-US"/>
          </a:p>
        </p:txBody>
      </p:sp>
      <p:sp>
        <p:nvSpPr>
          <p:cNvPr id="11" name="矩形 10"/>
          <p:cNvSpPr/>
          <p:nvPr/>
        </p:nvSpPr>
        <p:spPr bwMode="auto">
          <a:xfrm>
            <a:off x="2443277" y="3628339"/>
            <a:ext cx="263347" cy="241402"/>
          </a:xfrm>
          <a:prstGeom prst="rect">
            <a:avLst/>
          </a:prstGeom>
          <a:no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26424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Boyer-Moore</a:t>
            </a:r>
            <a:r>
              <a:rPr lang="zh-CN" altLang="en-US" dirty="0"/>
              <a:t>算法</a:t>
            </a:r>
          </a:p>
        </p:txBody>
      </p:sp>
      <p:sp>
        <p:nvSpPr>
          <p:cNvPr id="3" name="内容占位符 2"/>
          <p:cNvSpPr>
            <a:spLocks noGrp="1"/>
          </p:cNvSpPr>
          <p:nvPr>
            <p:ph idx="1"/>
          </p:nvPr>
        </p:nvSpPr>
        <p:spPr/>
        <p:txBody>
          <a:bodyPr/>
          <a:lstStyle/>
          <a:p>
            <a:r>
              <a:rPr lang="en-US" altLang="zh-CN" dirty="0"/>
              <a:t>Boyer-Moore</a:t>
            </a:r>
            <a:r>
              <a:rPr lang="zh-CN" altLang="en-US" dirty="0"/>
              <a:t>算法</a:t>
            </a:r>
          </a:p>
        </p:txBody>
      </p:sp>
      <p:pic>
        <p:nvPicPr>
          <p:cNvPr id="4" name="Picture 4" descr="20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905" y="1547688"/>
            <a:ext cx="7766860" cy="4880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4"/>
          <p:cNvSpPr>
            <a:spLocks noGrp="1"/>
          </p:cNvSpPr>
          <p:nvPr>
            <p:ph type="dt" sz="half" idx="10"/>
          </p:nvPr>
        </p:nvSpPr>
        <p:spPr/>
        <p:txBody>
          <a:bodyPr/>
          <a:lstStyle/>
          <a:p>
            <a:fld id="{88FEE554-2D1F-420E-8DCA-1323FE243D80}" type="datetime1">
              <a:rPr lang="zh-CN" altLang="en-US" smtClean="0"/>
              <a:t>2019/2/22</a:t>
            </a:fld>
            <a:endParaRPr lang="zh-CN" altLang="en-US"/>
          </a:p>
        </p:txBody>
      </p:sp>
      <p:sp>
        <p:nvSpPr>
          <p:cNvPr id="6" name="灯片编号占位符 5"/>
          <p:cNvSpPr>
            <a:spLocks noGrp="1"/>
          </p:cNvSpPr>
          <p:nvPr>
            <p:ph type="sldNum" sz="quarter" idx="12"/>
          </p:nvPr>
        </p:nvSpPr>
        <p:spPr/>
        <p:txBody>
          <a:bodyPr/>
          <a:lstStyle/>
          <a:p>
            <a:fld id="{3F769AD3-636C-4583-9912-BE9DB57EB6C4}" type="slidenum">
              <a:rPr lang="zh-CN" altLang="en-US" smtClean="0"/>
              <a:t>13</a:t>
            </a:fld>
            <a:endParaRPr lang="zh-CN" altLang="en-US"/>
          </a:p>
        </p:txBody>
      </p:sp>
    </p:spTree>
    <p:extLst>
      <p:ext uri="{BB962C8B-B14F-4D97-AF65-F5344CB8AC3E}">
        <p14:creationId xmlns:p14="http://schemas.microsoft.com/office/powerpoint/2010/main" val="2828703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Boyer-Moore</a:t>
            </a:r>
            <a:r>
              <a:rPr lang="zh-CN" altLang="en-US" dirty="0" smtClean="0"/>
              <a:t>算法</a:t>
            </a:r>
            <a:r>
              <a:rPr lang="en-US" altLang="zh-CN" dirty="0" smtClean="0"/>
              <a:t>——</a:t>
            </a:r>
            <a:r>
              <a:rPr lang="zh-CN" altLang="en-US" dirty="0" smtClean="0"/>
              <a:t>实例</a:t>
            </a:r>
            <a:endParaRPr lang="zh-CN" altLang="en-US" dirty="0"/>
          </a:p>
        </p:txBody>
      </p:sp>
      <p:sp>
        <p:nvSpPr>
          <p:cNvPr id="3" name="内容占位符 2"/>
          <p:cNvSpPr>
            <a:spLocks noGrp="1"/>
          </p:cNvSpPr>
          <p:nvPr>
            <p:ph idx="1"/>
          </p:nvPr>
        </p:nvSpPr>
        <p:spPr/>
        <p:txBody>
          <a:bodyPr/>
          <a:lstStyle/>
          <a:p>
            <a:r>
              <a:rPr lang="zh-CN" altLang="en-US" sz="1600" dirty="0"/>
              <a:t>在一个由英文字母和空格构成的文本中查找</a:t>
            </a:r>
            <a:r>
              <a:rPr lang="en-US" altLang="zh-CN" sz="1600" dirty="0"/>
              <a:t>BAOBAB</a:t>
            </a:r>
          </a:p>
          <a:p>
            <a:endParaRPr lang="zh-CN" altLang="en-US" dirty="0"/>
          </a:p>
        </p:txBody>
      </p:sp>
      <p:sp>
        <p:nvSpPr>
          <p:cNvPr id="16" name="Text Box 47"/>
          <p:cNvSpPr txBox="1">
            <a:spLocks noChangeArrowheads="1"/>
          </p:cNvSpPr>
          <p:nvPr/>
        </p:nvSpPr>
        <p:spPr bwMode="auto">
          <a:xfrm>
            <a:off x="827382" y="1902022"/>
            <a:ext cx="7182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200" dirty="0">
                <a:latin typeface="Arial" panose="020B0604020202020204" pitchFamily="34" charset="0"/>
              </a:rPr>
              <a:t>坏符号移动表</a:t>
            </a:r>
          </a:p>
        </p:txBody>
      </p:sp>
      <p:graphicFrame>
        <p:nvGraphicFramePr>
          <p:cNvPr id="17" name="Group 46"/>
          <p:cNvGraphicFramePr>
            <a:graphicFrameLocks/>
          </p:cNvGraphicFramePr>
          <p:nvPr>
            <p:extLst>
              <p:ext uri="{D42A27DB-BD31-4B8C-83A1-F6EECF244321}">
                <p14:modId xmlns:p14="http://schemas.microsoft.com/office/powerpoint/2010/main" val="2505400440"/>
              </p:ext>
            </p:extLst>
          </p:nvPr>
        </p:nvGraphicFramePr>
        <p:xfrm>
          <a:off x="1545670" y="1848432"/>
          <a:ext cx="6032083" cy="568846"/>
        </p:xfrm>
        <a:graphic>
          <a:graphicData uri="http://schemas.openxmlformats.org/drawingml/2006/table">
            <a:tbl>
              <a:tblPr/>
              <a:tblGrid>
                <a:gridCol w="603077">
                  <a:extLst>
                    <a:ext uri="{9D8B030D-6E8A-4147-A177-3AD203B41FA5}">
                      <a16:colId xmlns:a16="http://schemas.microsoft.com/office/drawing/2014/main" val="2518051843"/>
                    </a:ext>
                  </a:extLst>
                </a:gridCol>
                <a:gridCol w="603077">
                  <a:extLst>
                    <a:ext uri="{9D8B030D-6E8A-4147-A177-3AD203B41FA5}">
                      <a16:colId xmlns:a16="http://schemas.microsoft.com/office/drawing/2014/main" val="4020132650"/>
                    </a:ext>
                  </a:extLst>
                </a:gridCol>
                <a:gridCol w="603077">
                  <a:extLst>
                    <a:ext uri="{9D8B030D-6E8A-4147-A177-3AD203B41FA5}">
                      <a16:colId xmlns:a16="http://schemas.microsoft.com/office/drawing/2014/main" val="1047988789"/>
                    </a:ext>
                  </a:extLst>
                </a:gridCol>
                <a:gridCol w="604392">
                  <a:extLst>
                    <a:ext uri="{9D8B030D-6E8A-4147-A177-3AD203B41FA5}">
                      <a16:colId xmlns:a16="http://schemas.microsoft.com/office/drawing/2014/main" val="3638658458"/>
                    </a:ext>
                  </a:extLst>
                </a:gridCol>
                <a:gridCol w="603077">
                  <a:extLst>
                    <a:ext uri="{9D8B030D-6E8A-4147-A177-3AD203B41FA5}">
                      <a16:colId xmlns:a16="http://schemas.microsoft.com/office/drawing/2014/main" val="1987297461"/>
                    </a:ext>
                  </a:extLst>
                </a:gridCol>
                <a:gridCol w="601760">
                  <a:extLst>
                    <a:ext uri="{9D8B030D-6E8A-4147-A177-3AD203B41FA5}">
                      <a16:colId xmlns:a16="http://schemas.microsoft.com/office/drawing/2014/main" val="373554008"/>
                    </a:ext>
                  </a:extLst>
                </a:gridCol>
                <a:gridCol w="604392">
                  <a:extLst>
                    <a:ext uri="{9D8B030D-6E8A-4147-A177-3AD203B41FA5}">
                      <a16:colId xmlns:a16="http://schemas.microsoft.com/office/drawing/2014/main" val="2573023887"/>
                    </a:ext>
                  </a:extLst>
                </a:gridCol>
                <a:gridCol w="603077">
                  <a:extLst>
                    <a:ext uri="{9D8B030D-6E8A-4147-A177-3AD203B41FA5}">
                      <a16:colId xmlns:a16="http://schemas.microsoft.com/office/drawing/2014/main" val="2807567199"/>
                    </a:ext>
                  </a:extLst>
                </a:gridCol>
                <a:gridCol w="603077">
                  <a:extLst>
                    <a:ext uri="{9D8B030D-6E8A-4147-A177-3AD203B41FA5}">
                      <a16:colId xmlns:a16="http://schemas.microsoft.com/office/drawing/2014/main" val="3692017359"/>
                    </a:ext>
                  </a:extLst>
                </a:gridCol>
                <a:gridCol w="603077">
                  <a:extLst>
                    <a:ext uri="{9D8B030D-6E8A-4147-A177-3AD203B41FA5}">
                      <a16:colId xmlns:a16="http://schemas.microsoft.com/office/drawing/2014/main" val="4038125573"/>
                    </a:ext>
                  </a:extLst>
                </a:gridCol>
              </a:tblGrid>
              <a:tr h="284423">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marT="45661" marB="456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Z</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661" marB="456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0739033"/>
                  </a:ext>
                </a:extLst>
              </a:tr>
              <a:tr h="284423">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0" lang="en-US" altLang="zh-CN" sz="12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marT="45661" marB="456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6</a:t>
                      </a:r>
                    </a:p>
                  </a:txBody>
                  <a:tcPr marT="45661" marB="456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33986662"/>
                  </a:ext>
                </a:extLst>
              </a:tr>
            </a:tbl>
          </a:graphicData>
        </a:graphic>
      </p:graphicFrame>
      <p:sp>
        <p:nvSpPr>
          <p:cNvPr id="18" name="Text Box 50"/>
          <p:cNvSpPr txBox="1">
            <a:spLocks noChangeArrowheads="1"/>
          </p:cNvSpPr>
          <p:nvPr/>
        </p:nvSpPr>
        <p:spPr bwMode="auto">
          <a:xfrm>
            <a:off x="827382" y="2689683"/>
            <a:ext cx="7191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200" dirty="0">
                <a:latin typeface="Arial" panose="020B0604020202020204" pitchFamily="34" charset="0"/>
              </a:rPr>
              <a:t>好后缀移动表</a:t>
            </a:r>
          </a:p>
        </p:txBody>
      </p:sp>
      <p:pic>
        <p:nvPicPr>
          <p:cNvPr id="19" name="Picture 48" descr="20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564" y="2554551"/>
            <a:ext cx="6160735" cy="1573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9" descr="20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82" y="4319244"/>
            <a:ext cx="7003866" cy="223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p>
            <a:fld id="{99575E19-54B3-4B0F-8036-F7AD011B942D}"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14</a:t>
            </a:fld>
            <a:endParaRPr lang="zh-CN" altLang="en-US"/>
          </a:p>
        </p:txBody>
      </p:sp>
    </p:spTree>
    <p:extLst>
      <p:ext uri="{BB962C8B-B14F-4D97-AF65-F5344CB8AC3E}">
        <p14:creationId xmlns:p14="http://schemas.microsoft.com/office/powerpoint/2010/main" val="22357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p:txBody>
          <a:bodyPr/>
          <a:lstStyle/>
          <a:p>
            <a:r>
              <a:rPr lang="zh-CN" altLang="en-US" sz="1800" dirty="0" smtClean="0"/>
              <a:t>使用字符串匹配算法匹配到一个相同字符串后，要查找下一个匹配子串，移动距离是多少？</a:t>
            </a:r>
            <a:endParaRPr lang="en-US" altLang="zh-CN" sz="1800" dirty="0" smtClean="0"/>
          </a:p>
          <a:p>
            <a:endParaRPr lang="en-US" altLang="zh-CN" sz="1800" dirty="0"/>
          </a:p>
          <a:p>
            <a:r>
              <a:rPr lang="zh-CN" altLang="en-US" sz="1800" dirty="0" smtClean="0"/>
              <a:t>如果只用坏符号移动表或者好后缀移动表，</a:t>
            </a:r>
            <a:r>
              <a:rPr lang="en-US" altLang="zh-CN" sz="1800" dirty="0" smtClean="0"/>
              <a:t>BM</a:t>
            </a:r>
            <a:r>
              <a:rPr lang="zh-CN" altLang="en-US" sz="1800" dirty="0" smtClean="0"/>
              <a:t>算法能够正确工作吗？</a:t>
            </a:r>
            <a:endParaRPr lang="zh-CN" altLang="en-US" sz="1800" dirty="0"/>
          </a:p>
        </p:txBody>
      </p:sp>
      <p:sp>
        <p:nvSpPr>
          <p:cNvPr id="4" name="日期占位符 3"/>
          <p:cNvSpPr>
            <a:spLocks noGrp="1"/>
          </p:cNvSpPr>
          <p:nvPr>
            <p:ph type="dt" sz="half" idx="10"/>
          </p:nvPr>
        </p:nvSpPr>
        <p:spPr/>
        <p:txBody>
          <a:bodyPr/>
          <a:lstStyle/>
          <a:p>
            <a:fld id="{53A247FB-C852-4F74-9831-18C3F5F2523C}"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15</a:t>
            </a:fld>
            <a:endParaRPr lang="zh-CN" altLang="en-US"/>
          </a:p>
        </p:txBody>
      </p:sp>
    </p:spTree>
    <p:extLst>
      <p:ext uri="{BB962C8B-B14F-4D97-AF65-F5344CB8AC3E}">
        <p14:creationId xmlns:p14="http://schemas.microsoft.com/office/powerpoint/2010/main" val="46849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散</a:t>
            </a:r>
            <a:r>
              <a:rPr lang="zh-CN" altLang="en-US" dirty="0" smtClean="0"/>
              <a:t>列法</a:t>
            </a:r>
            <a:endParaRPr lang="zh-CN" altLang="en-US" dirty="0"/>
          </a:p>
        </p:txBody>
      </p:sp>
      <p:sp>
        <p:nvSpPr>
          <p:cNvPr id="3" name="内容占位符 2"/>
          <p:cNvSpPr>
            <a:spLocks noGrp="1"/>
          </p:cNvSpPr>
          <p:nvPr>
            <p:ph idx="1"/>
          </p:nvPr>
        </p:nvSpPr>
        <p:spPr/>
        <p:txBody>
          <a:bodyPr/>
          <a:lstStyle/>
          <a:p>
            <a:r>
              <a:rPr lang="zh-CN" altLang="en-US" sz="1800" dirty="0"/>
              <a:t>考虑一种非常高效的实现字典的方法</a:t>
            </a:r>
          </a:p>
          <a:p>
            <a:pPr lvl="1"/>
            <a:r>
              <a:rPr lang="zh-CN" altLang="en-US" sz="1600" dirty="0"/>
              <a:t>字典是一种抽象数据类型，即一个在其元素上定义了查找、插入和删除操作的元素集合</a:t>
            </a:r>
          </a:p>
          <a:p>
            <a:pPr lvl="1"/>
            <a:r>
              <a:rPr lang="zh-CN" altLang="en-US" sz="1600" dirty="0"/>
              <a:t>集合的元素可以</a:t>
            </a:r>
            <a:r>
              <a:rPr lang="zh-CN" altLang="en-US" sz="1600" dirty="0" smtClean="0"/>
              <a:t>是</a:t>
            </a:r>
            <a:r>
              <a:rPr lang="zh-CN" altLang="en-US" sz="1600" dirty="0"/>
              <a:t>任意</a:t>
            </a:r>
            <a:r>
              <a:rPr lang="zh-CN" altLang="en-US" sz="1600" dirty="0" smtClean="0"/>
              <a:t>类型</a:t>
            </a:r>
            <a:r>
              <a:rPr lang="zh-CN" altLang="en-US" sz="1600" dirty="0"/>
              <a:t>的，一般为</a:t>
            </a:r>
            <a:r>
              <a:rPr lang="zh-CN" altLang="en-US" sz="1600" dirty="0" smtClean="0"/>
              <a:t>记录；在记录的字段中通常会有一个作为</a:t>
            </a:r>
            <a:r>
              <a:rPr lang="zh-CN" altLang="en-US" sz="1600" b="1" dirty="0" smtClean="0"/>
              <a:t>键</a:t>
            </a:r>
            <a:endParaRPr lang="zh-CN" altLang="en-US" sz="1600" b="1" dirty="0"/>
          </a:p>
          <a:p>
            <a:endParaRPr lang="en-US" altLang="zh-CN" sz="1800" dirty="0" smtClean="0"/>
          </a:p>
          <a:p>
            <a:r>
              <a:rPr lang="zh-CN" altLang="en-US" sz="1800" dirty="0" smtClean="0"/>
              <a:t>散</a:t>
            </a:r>
            <a:r>
              <a:rPr lang="zh-CN" altLang="en-US" sz="1800" dirty="0"/>
              <a:t>列法的基本思想是：把键分布在一个称为散列表的一维数组</a:t>
            </a:r>
            <a:r>
              <a:rPr lang="en-US" altLang="zh-CN" sz="1800" dirty="0"/>
              <a:t>H[0</a:t>
            </a:r>
            <a:r>
              <a:rPr lang="zh-CN" altLang="en-US" sz="1800" dirty="0"/>
              <a:t>，</a:t>
            </a:r>
            <a:r>
              <a:rPr lang="en-US" altLang="zh-CN" sz="1800" dirty="0"/>
              <a:t>…</a:t>
            </a:r>
            <a:r>
              <a:rPr lang="zh-CN" altLang="en-US" sz="1800" dirty="0"/>
              <a:t>，</a:t>
            </a:r>
            <a:r>
              <a:rPr lang="en-US" altLang="zh-CN" sz="1800" dirty="0"/>
              <a:t>m-1]</a:t>
            </a:r>
            <a:r>
              <a:rPr lang="zh-CN" altLang="en-US" sz="1800" dirty="0" smtClean="0"/>
              <a:t>中</a:t>
            </a:r>
            <a:endParaRPr lang="zh-CN" altLang="en-US" sz="1800" dirty="0"/>
          </a:p>
          <a:p>
            <a:pPr lvl="1"/>
            <a:r>
              <a:rPr lang="zh-CN" altLang="en-US" sz="1600" dirty="0"/>
              <a:t>可以通过对每个键计算某些被称为“</a:t>
            </a:r>
            <a:r>
              <a:rPr lang="zh-CN" altLang="en-US" sz="1600" dirty="0">
                <a:solidFill>
                  <a:schemeClr val="tx2"/>
                </a:solidFill>
              </a:rPr>
              <a:t>散列函数</a:t>
            </a:r>
            <a:r>
              <a:rPr lang="zh-CN" altLang="en-US" sz="1600" dirty="0">
                <a:solidFill>
                  <a:srgbClr val="080808"/>
                </a:solidFill>
              </a:rPr>
              <a:t>”</a:t>
            </a:r>
            <a:r>
              <a:rPr lang="zh-CN" altLang="en-US" sz="1600" dirty="0"/>
              <a:t>的预定义函数</a:t>
            </a:r>
            <a:r>
              <a:rPr lang="en-US" altLang="zh-CN" sz="1600" dirty="0"/>
              <a:t>h</a:t>
            </a:r>
            <a:r>
              <a:rPr lang="zh-CN" altLang="en-US" sz="1600" dirty="0"/>
              <a:t>的值，来</a:t>
            </a:r>
            <a:r>
              <a:rPr lang="zh-CN" altLang="en-US" sz="1600" dirty="0" smtClean="0"/>
              <a:t>完成分布</a:t>
            </a:r>
            <a:endParaRPr lang="zh-CN" altLang="en-US" sz="1600" dirty="0"/>
          </a:p>
          <a:p>
            <a:pPr lvl="1"/>
            <a:r>
              <a:rPr lang="zh-CN" altLang="en-US" sz="1600" dirty="0"/>
              <a:t>该函数为每个键指定一个称为“</a:t>
            </a:r>
            <a:r>
              <a:rPr lang="zh-CN" altLang="en-US" sz="1600" dirty="0">
                <a:solidFill>
                  <a:schemeClr val="tx2"/>
                </a:solidFill>
              </a:rPr>
              <a:t>散列地址</a:t>
            </a:r>
            <a:r>
              <a:rPr lang="zh-CN" altLang="en-US" sz="1600" dirty="0"/>
              <a:t>”的位于</a:t>
            </a:r>
            <a:r>
              <a:rPr lang="en-US" altLang="zh-CN" sz="1600" dirty="0"/>
              <a:t>0</a:t>
            </a:r>
            <a:r>
              <a:rPr lang="zh-CN" altLang="en-US" sz="1600" dirty="0"/>
              <a:t>到</a:t>
            </a:r>
            <a:r>
              <a:rPr lang="en-US" altLang="zh-CN" sz="1600" dirty="0"/>
              <a:t>m-1</a:t>
            </a:r>
            <a:r>
              <a:rPr lang="zh-CN" altLang="en-US" sz="1600" dirty="0"/>
              <a:t>之间的整数</a:t>
            </a:r>
          </a:p>
          <a:p>
            <a:r>
              <a:rPr lang="zh-CN" altLang="en-US" sz="1800" dirty="0"/>
              <a:t>散列函数需要满足两个要求：</a:t>
            </a:r>
          </a:p>
          <a:p>
            <a:pPr lvl="1"/>
            <a:r>
              <a:rPr lang="zh-CN" altLang="en-US" sz="1600" dirty="0" smtClean="0"/>
              <a:t>把键</a:t>
            </a:r>
            <a:r>
              <a:rPr lang="zh-CN" altLang="en-US" sz="1600" dirty="0"/>
              <a:t>尽可能均匀地分布</a:t>
            </a:r>
            <a:r>
              <a:rPr lang="zh-CN" altLang="en-US" sz="1600" dirty="0" smtClean="0"/>
              <a:t>在</a:t>
            </a:r>
            <a:r>
              <a:rPr lang="zh-CN" altLang="en-US" sz="1600" dirty="0"/>
              <a:t>散</a:t>
            </a:r>
            <a:r>
              <a:rPr lang="zh-CN" altLang="en-US" sz="1600" dirty="0" smtClean="0"/>
              <a:t>列表中</a:t>
            </a:r>
            <a:endParaRPr lang="en-US" altLang="zh-CN" sz="1600" dirty="0" smtClean="0"/>
          </a:p>
          <a:p>
            <a:pPr lvl="1"/>
            <a:r>
              <a:rPr lang="zh-CN" altLang="en-US" sz="1600" dirty="0" smtClean="0"/>
              <a:t>散</a:t>
            </a:r>
            <a:r>
              <a:rPr lang="zh-CN" altLang="en-US" sz="1600" dirty="0"/>
              <a:t>列函数必须容易计算</a:t>
            </a:r>
          </a:p>
          <a:p>
            <a:r>
              <a:rPr lang="zh-CN" altLang="en-US" sz="1800" dirty="0" smtClean="0"/>
              <a:t>如果</a:t>
            </a:r>
            <a:r>
              <a:rPr lang="en-US" altLang="zh-CN" sz="1800" dirty="0" smtClean="0"/>
              <a:t>m</a:t>
            </a:r>
            <a:r>
              <a:rPr lang="zh-CN" altLang="en-US" sz="1800" dirty="0" smtClean="0"/>
              <a:t>小于键的个数</a:t>
            </a:r>
            <a:r>
              <a:rPr lang="en-US" altLang="zh-CN" sz="1800" dirty="0" smtClean="0"/>
              <a:t>n</a:t>
            </a:r>
            <a:r>
              <a:rPr lang="zh-CN" altLang="en-US" sz="1800" dirty="0" smtClean="0"/>
              <a:t>，则会产生碰撞，解决碰撞问题的不同散列版本</a:t>
            </a:r>
            <a:r>
              <a:rPr lang="zh-CN" altLang="en-US" sz="1800" dirty="0"/>
              <a:t>：</a:t>
            </a:r>
          </a:p>
          <a:p>
            <a:pPr lvl="1"/>
            <a:r>
              <a:rPr lang="zh-CN" altLang="en-US" sz="1600" dirty="0"/>
              <a:t> 开散列（分离链）</a:t>
            </a:r>
          </a:p>
          <a:p>
            <a:pPr lvl="1"/>
            <a:r>
              <a:rPr lang="zh-CN" altLang="en-US" sz="1600" dirty="0"/>
              <a:t> 闭散列（开式寻址）</a:t>
            </a:r>
          </a:p>
          <a:p>
            <a:endParaRPr lang="zh-CN" altLang="en-US" dirty="0"/>
          </a:p>
        </p:txBody>
      </p:sp>
      <p:sp>
        <p:nvSpPr>
          <p:cNvPr id="4" name="日期占位符 3"/>
          <p:cNvSpPr>
            <a:spLocks noGrp="1"/>
          </p:cNvSpPr>
          <p:nvPr>
            <p:ph type="dt" sz="half" idx="10"/>
          </p:nvPr>
        </p:nvSpPr>
        <p:spPr/>
        <p:txBody>
          <a:bodyPr/>
          <a:lstStyle/>
          <a:p>
            <a:fld id="{9F9C573E-29F5-44A3-A6D6-288D834BD79D}"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16</a:t>
            </a:fld>
            <a:endParaRPr lang="zh-CN" altLang="en-US"/>
          </a:p>
        </p:txBody>
      </p:sp>
    </p:spTree>
    <p:extLst>
      <p:ext uri="{BB962C8B-B14F-4D97-AF65-F5344CB8AC3E}">
        <p14:creationId xmlns:p14="http://schemas.microsoft.com/office/powerpoint/2010/main" val="2230492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开散列（分离链）</a:t>
            </a:r>
          </a:p>
        </p:txBody>
      </p:sp>
      <p:sp>
        <p:nvSpPr>
          <p:cNvPr id="3" name="内容占位符 2"/>
          <p:cNvSpPr>
            <a:spLocks noGrp="1"/>
          </p:cNvSpPr>
          <p:nvPr>
            <p:ph idx="1"/>
          </p:nvPr>
        </p:nvSpPr>
        <p:spPr/>
        <p:txBody>
          <a:bodyPr/>
          <a:lstStyle/>
          <a:p>
            <a:pPr>
              <a:spcBef>
                <a:spcPct val="0"/>
              </a:spcBef>
            </a:pPr>
            <a:r>
              <a:rPr lang="zh-CN" altLang="en-US" sz="1800" dirty="0"/>
              <a:t>键被存储在附着于散列表单元格上的链表中，散列地址相同的记录存放于同一单链表中</a:t>
            </a:r>
          </a:p>
          <a:p>
            <a:pPr>
              <a:spcBef>
                <a:spcPct val="0"/>
              </a:spcBef>
            </a:pPr>
            <a:r>
              <a:rPr lang="zh-CN" altLang="en-US" sz="1800" dirty="0"/>
              <a:t>查找时：首先根据键值求出散列地址，然后在该地址所在的单链表中搜索；</a:t>
            </a:r>
          </a:p>
          <a:p>
            <a:pPr>
              <a:spcBef>
                <a:spcPct val="0"/>
              </a:spcBef>
            </a:pPr>
            <a:endParaRPr lang="en-US" altLang="zh-CN" sz="1800" dirty="0" smtClean="0"/>
          </a:p>
          <a:p>
            <a:pPr>
              <a:spcBef>
                <a:spcPct val="0"/>
              </a:spcBef>
            </a:pPr>
            <a:r>
              <a:rPr lang="zh-CN" altLang="en-US" sz="1800" dirty="0" smtClean="0"/>
              <a:t>查找</a:t>
            </a:r>
            <a:r>
              <a:rPr lang="zh-CN" altLang="en-US" sz="1800" dirty="0"/>
              <a:t>效率取决于链表的长度，而这个长度又取决于字典和散列表的长度以及散列函数的质量</a:t>
            </a:r>
          </a:p>
          <a:p>
            <a:pPr lvl="1">
              <a:spcBef>
                <a:spcPct val="0"/>
              </a:spcBef>
            </a:pPr>
            <a:endParaRPr lang="en-US" altLang="zh-CN" sz="1600" dirty="0" smtClean="0"/>
          </a:p>
          <a:p>
            <a:pPr lvl="1">
              <a:spcBef>
                <a:spcPct val="0"/>
              </a:spcBef>
            </a:pPr>
            <a:r>
              <a:rPr lang="zh-CN" altLang="en-US" sz="1600" dirty="0" smtClean="0"/>
              <a:t>若</a:t>
            </a:r>
            <a:r>
              <a:rPr lang="zh-CN" altLang="en-US" sz="1600" dirty="0"/>
              <a:t>散列函数大致均匀地将</a:t>
            </a:r>
            <a:r>
              <a:rPr lang="en-US" altLang="zh-CN" sz="1600" dirty="0"/>
              <a:t>n</a:t>
            </a:r>
            <a:r>
              <a:rPr lang="zh-CN" altLang="en-US" sz="1600" dirty="0"/>
              <a:t>个键分布在散列表的</a:t>
            </a:r>
            <a:r>
              <a:rPr lang="en-US" altLang="zh-CN" sz="1600" dirty="0"/>
              <a:t>m</a:t>
            </a:r>
            <a:r>
              <a:rPr lang="zh-CN" altLang="en-US" sz="1600" dirty="0"/>
              <a:t>个单元格中，每个链表的长度大约相当于</a:t>
            </a:r>
            <a:r>
              <a:rPr lang="en-US" altLang="zh-CN" sz="1600" dirty="0"/>
              <a:t>n/m</a:t>
            </a:r>
            <a:r>
              <a:rPr lang="zh-CN" altLang="en-US" sz="1600" dirty="0"/>
              <a:t>个</a:t>
            </a:r>
          </a:p>
          <a:p>
            <a:pPr lvl="1">
              <a:spcBef>
                <a:spcPct val="0"/>
              </a:spcBef>
            </a:pPr>
            <a:endParaRPr lang="en-US" altLang="zh-CN" sz="1600" dirty="0" smtClean="0"/>
          </a:p>
          <a:p>
            <a:pPr lvl="1">
              <a:spcBef>
                <a:spcPct val="0"/>
              </a:spcBef>
            </a:pPr>
            <a:r>
              <a:rPr lang="zh-CN" altLang="en-US" sz="1600" dirty="0" smtClean="0"/>
              <a:t>比率</a:t>
            </a:r>
            <a:r>
              <a:rPr lang="el-GR" altLang="zh-CN" sz="1600" dirty="0">
                <a:cs typeface="Arial" panose="020B0604020202020204" pitchFamily="34" charset="0"/>
              </a:rPr>
              <a:t>α</a:t>
            </a:r>
            <a:r>
              <a:rPr lang="en-US" altLang="zh-CN" sz="1600" dirty="0">
                <a:cs typeface="Arial" panose="020B0604020202020204" pitchFamily="34" charset="0"/>
              </a:rPr>
              <a:t>=n/m</a:t>
            </a:r>
            <a:r>
              <a:rPr lang="zh-CN" altLang="en-US" sz="1600" dirty="0">
                <a:cs typeface="Arial" panose="020B0604020202020204" pitchFamily="34" charset="0"/>
              </a:rPr>
              <a:t>称为散列表的负载因子</a:t>
            </a:r>
          </a:p>
          <a:p>
            <a:pPr lvl="2">
              <a:spcBef>
                <a:spcPct val="0"/>
              </a:spcBef>
            </a:pPr>
            <a:r>
              <a:rPr lang="zh-CN" altLang="en-US" sz="1400" dirty="0">
                <a:cs typeface="Arial" panose="020B0604020202020204" pitchFamily="34" charset="0"/>
              </a:rPr>
              <a:t>一般我们希望负载因子不要和</a:t>
            </a:r>
            <a:r>
              <a:rPr lang="en-US" altLang="zh-CN" sz="1400" dirty="0">
                <a:cs typeface="Arial" panose="020B0604020202020204" pitchFamily="34" charset="0"/>
              </a:rPr>
              <a:t>1</a:t>
            </a:r>
            <a:r>
              <a:rPr lang="zh-CN" altLang="en-US" sz="1400" dirty="0">
                <a:cs typeface="Arial" panose="020B0604020202020204" pitchFamily="34" charset="0"/>
              </a:rPr>
              <a:t>差太远。</a:t>
            </a:r>
          </a:p>
          <a:p>
            <a:pPr lvl="2">
              <a:spcBef>
                <a:spcPct val="0"/>
              </a:spcBef>
            </a:pPr>
            <a:r>
              <a:rPr lang="zh-CN" altLang="en-US" sz="1400" dirty="0">
                <a:cs typeface="Arial" panose="020B0604020202020204" pitchFamily="34" charset="0"/>
              </a:rPr>
              <a:t>如果太小就意味着有很多空链表；如果太大就使链表太长；</a:t>
            </a:r>
          </a:p>
          <a:p>
            <a:pPr lvl="2">
              <a:spcBef>
                <a:spcPct val="0"/>
              </a:spcBef>
            </a:pPr>
            <a:r>
              <a:rPr lang="zh-CN" altLang="en-US" sz="1400" dirty="0">
                <a:cs typeface="Arial" panose="020B0604020202020204" pitchFamily="34" charset="0"/>
              </a:rPr>
              <a:t>如果和</a:t>
            </a:r>
            <a:r>
              <a:rPr lang="en-US" altLang="zh-CN" sz="1400" dirty="0">
                <a:cs typeface="Arial" panose="020B0604020202020204" pitchFamily="34" charset="0"/>
              </a:rPr>
              <a:t>1</a:t>
            </a:r>
            <a:r>
              <a:rPr lang="zh-CN" altLang="en-US" sz="1400" dirty="0">
                <a:cs typeface="Arial" panose="020B0604020202020204" pitchFamily="34" charset="0"/>
              </a:rPr>
              <a:t>相差无几的话就能到达惊人的效率：平均只要一两次比较就能完成查找</a:t>
            </a:r>
            <a:endParaRPr lang="zh-CN" altLang="el-GR" sz="1400" dirty="0">
              <a:cs typeface="Arial" panose="020B0604020202020204" pitchFamily="34" charset="0"/>
            </a:endParaRPr>
          </a:p>
          <a:p>
            <a:endParaRPr lang="en-US" altLang="zh-CN" dirty="0" smtClean="0"/>
          </a:p>
          <a:p>
            <a:r>
              <a:rPr lang="zh-CN" altLang="en-US" b="1" dirty="0" smtClean="0"/>
              <a:t>生日悖论 </a:t>
            </a:r>
            <a:r>
              <a:rPr lang="zh-CN" altLang="en-US" dirty="0" smtClean="0"/>
              <a:t>当房间里有多少人的时候，其中两个人生日（月和日）相同的概率大于</a:t>
            </a:r>
            <a:r>
              <a:rPr lang="en-US" altLang="zh-CN" dirty="0" smtClean="0"/>
              <a:t>0.5</a:t>
            </a:r>
            <a:r>
              <a:rPr lang="zh-CN" altLang="en-US" dirty="0" smtClean="0"/>
              <a:t>。对散列来说这个结论意味着什么？</a:t>
            </a:r>
            <a:endParaRPr lang="zh-CN" altLang="en-US" dirty="0"/>
          </a:p>
        </p:txBody>
      </p:sp>
      <p:sp>
        <p:nvSpPr>
          <p:cNvPr id="4" name="日期占位符 3"/>
          <p:cNvSpPr>
            <a:spLocks noGrp="1"/>
          </p:cNvSpPr>
          <p:nvPr>
            <p:ph type="dt" sz="half" idx="10"/>
          </p:nvPr>
        </p:nvSpPr>
        <p:spPr/>
        <p:txBody>
          <a:bodyPr/>
          <a:lstStyle/>
          <a:p>
            <a:fld id="{6A669F86-26EF-427A-BE5B-40BBB712090B}"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17</a:t>
            </a:fld>
            <a:endParaRPr lang="zh-CN" altLang="en-US"/>
          </a:p>
        </p:txBody>
      </p:sp>
    </p:spTree>
    <p:extLst>
      <p:ext uri="{BB962C8B-B14F-4D97-AF65-F5344CB8AC3E}">
        <p14:creationId xmlns:p14="http://schemas.microsoft.com/office/powerpoint/2010/main" val="31953793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闭散列（开式寻址）</a:t>
            </a:r>
          </a:p>
        </p:txBody>
      </p:sp>
      <p:sp>
        <p:nvSpPr>
          <p:cNvPr id="3" name="内容占位符 2"/>
          <p:cNvSpPr>
            <a:spLocks noGrp="1"/>
          </p:cNvSpPr>
          <p:nvPr>
            <p:ph idx="1"/>
          </p:nvPr>
        </p:nvSpPr>
        <p:spPr/>
        <p:txBody>
          <a:bodyPr/>
          <a:lstStyle/>
          <a:p>
            <a:r>
              <a:rPr lang="zh-CN" altLang="en-US" sz="1800" dirty="0"/>
              <a:t>所有的键值都存储在散列表本身中，而没有使用</a:t>
            </a:r>
            <a:r>
              <a:rPr lang="zh-CN" altLang="en-US" sz="1800" dirty="0" smtClean="0"/>
              <a:t>链表</a:t>
            </a:r>
            <a:endParaRPr lang="en-US" altLang="zh-CN" sz="1800" dirty="0" smtClean="0"/>
          </a:p>
          <a:p>
            <a:pPr lvl="1"/>
            <a:r>
              <a:rPr lang="zh-CN" altLang="en-US" sz="1600" dirty="0" smtClean="0"/>
              <a:t>表</a:t>
            </a:r>
            <a:r>
              <a:rPr lang="zh-CN" altLang="en-US" sz="1600" dirty="0"/>
              <a:t>的长度</a:t>
            </a:r>
            <a:r>
              <a:rPr lang="en-US" altLang="zh-CN" sz="1600" dirty="0"/>
              <a:t>m</a:t>
            </a:r>
            <a:r>
              <a:rPr lang="zh-CN" altLang="en-US" sz="1600" dirty="0"/>
              <a:t>至少必须和键的数量一样</a:t>
            </a:r>
            <a:r>
              <a:rPr lang="zh-CN" altLang="en-US" sz="1600" dirty="0" smtClean="0"/>
              <a:t>大</a:t>
            </a:r>
            <a:endParaRPr lang="zh-CN" altLang="en-US" sz="1600" dirty="0"/>
          </a:p>
          <a:p>
            <a:endParaRPr lang="en-US" altLang="zh-CN" sz="1800" dirty="0" smtClean="0"/>
          </a:p>
          <a:p>
            <a:r>
              <a:rPr lang="zh-CN" altLang="en-US" sz="1800" dirty="0" smtClean="0"/>
              <a:t>解决</a:t>
            </a:r>
            <a:r>
              <a:rPr lang="zh-CN" altLang="en-US" sz="1800" dirty="0"/>
              <a:t>碰撞：有多种方法，例如线性探测</a:t>
            </a:r>
          </a:p>
          <a:p>
            <a:endParaRPr lang="en-US" altLang="zh-CN" sz="1800" dirty="0" smtClean="0"/>
          </a:p>
          <a:p>
            <a:r>
              <a:rPr lang="zh-CN" altLang="en-US" sz="1800" dirty="0" smtClean="0"/>
              <a:t>插入</a:t>
            </a:r>
            <a:r>
              <a:rPr lang="zh-CN" altLang="en-US" sz="1800" dirty="0"/>
              <a:t>和查找：简单而直接</a:t>
            </a:r>
          </a:p>
          <a:p>
            <a:endParaRPr lang="en-US" altLang="zh-CN" sz="1800" dirty="0" smtClean="0"/>
          </a:p>
          <a:p>
            <a:r>
              <a:rPr lang="zh-CN" altLang="en-US" sz="1800" dirty="0" smtClean="0"/>
              <a:t>删除操作，被删空的位置带来问题：“延迟删除”</a:t>
            </a:r>
            <a:endParaRPr lang="en-US" altLang="zh-CN" sz="1800" dirty="0" smtClean="0"/>
          </a:p>
          <a:p>
            <a:pPr lvl="1"/>
            <a:r>
              <a:rPr lang="zh-CN" altLang="en-US" sz="1600" dirty="0" smtClean="0"/>
              <a:t>用</a:t>
            </a:r>
            <a:r>
              <a:rPr lang="zh-CN" altLang="en-US" sz="1600" dirty="0"/>
              <a:t>一个特殊的符号来标记曾被占用过的位置，以把它们和那些从未</a:t>
            </a:r>
            <a:r>
              <a:rPr lang="zh-CN" altLang="en-US" sz="1600" dirty="0" smtClean="0"/>
              <a:t>被占用</a:t>
            </a:r>
            <a:r>
              <a:rPr lang="zh-CN" altLang="en-US" sz="1600" dirty="0"/>
              <a:t>过的位置区别开来</a:t>
            </a:r>
            <a:endParaRPr lang="zh-CN" altLang="en-US" sz="1375" dirty="0"/>
          </a:p>
          <a:p>
            <a:endParaRPr lang="zh-CN" altLang="en-US" dirty="0"/>
          </a:p>
        </p:txBody>
      </p:sp>
      <p:sp>
        <p:nvSpPr>
          <p:cNvPr id="4" name="日期占位符 3"/>
          <p:cNvSpPr>
            <a:spLocks noGrp="1"/>
          </p:cNvSpPr>
          <p:nvPr>
            <p:ph type="dt" sz="half" idx="10"/>
          </p:nvPr>
        </p:nvSpPr>
        <p:spPr/>
        <p:txBody>
          <a:bodyPr/>
          <a:lstStyle/>
          <a:p>
            <a:fld id="{47EBEE0A-5CF2-4CE9-BC72-D8D794B09E8D}"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18</a:t>
            </a:fld>
            <a:endParaRPr lang="zh-CN" altLang="en-US"/>
          </a:p>
        </p:txBody>
      </p:sp>
    </p:spTree>
    <p:extLst>
      <p:ext uri="{BB962C8B-B14F-4D97-AF65-F5344CB8AC3E}">
        <p14:creationId xmlns:p14="http://schemas.microsoft.com/office/powerpoint/2010/main" val="6293139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t>
            </a:r>
            <a:r>
              <a:rPr lang="zh-CN" altLang="en-US" dirty="0" smtClean="0"/>
              <a:t>树</a:t>
            </a:r>
            <a:endParaRPr lang="zh-CN" altLang="en-US" dirty="0"/>
          </a:p>
        </p:txBody>
      </p:sp>
      <p:sp>
        <p:nvSpPr>
          <p:cNvPr id="3" name="内容占位符 2"/>
          <p:cNvSpPr>
            <a:spLocks noGrp="1"/>
          </p:cNvSpPr>
          <p:nvPr>
            <p:ph idx="1"/>
          </p:nvPr>
        </p:nvSpPr>
        <p:spPr/>
        <p:txBody>
          <a:bodyPr/>
          <a:lstStyle/>
          <a:p>
            <a:r>
              <a:rPr lang="zh-CN" altLang="en-US" sz="1800" dirty="0" smtClean="0"/>
              <a:t>索引技术</a:t>
            </a:r>
            <a:endParaRPr lang="en-US" altLang="zh-CN" sz="1800" dirty="0" smtClean="0"/>
          </a:p>
          <a:p>
            <a:pPr lvl="1"/>
            <a:r>
              <a:rPr lang="zh-CN" altLang="en-US" sz="1600" dirty="0" smtClean="0"/>
              <a:t>一种利用额外空间提高给定大规模数据集合访问速度的数据组织技术</a:t>
            </a:r>
            <a:endParaRPr lang="en-US" altLang="zh-CN" sz="1600" dirty="0" smtClean="0"/>
          </a:p>
          <a:p>
            <a:pPr lvl="1"/>
            <a:r>
              <a:rPr lang="en-US" altLang="zh-CN" sz="1600" dirty="0" smtClean="0"/>
              <a:t>Hash</a:t>
            </a:r>
            <a:r>
              <a:rPr lang="zh-CN" altLang="en-US" sz="1600" dirty="0"/>
              <a:t>也</a:t>
            </a:r>
            <a:r>
              <a:rPr lang="zh-CN" altLang="en-US" sz="1600" dirty="0" smtClean="0"/>
              <a:t>是一种索引技术</a:t>
            </a:r>
            <a:endParaRPr lang="en-US" altLang="zh-CN" sz="1600" dirty="0" smtClean="0"/>
          </a:p>
          <a:p>
            <a:pPr lvl="1"/>
            <a:endParaRPr lang="en-US" altLang="zh-CN" sz="1600" dirty="0"/>
          </a:p>
          <a:p>
            <a:r>
              <a:rPr lang="zh-CN" altLang="en-US" sz="1825" dirty="0" smtClean="0"/>
              <a:t>对于非结构化数据而言，</a:t>
            </a:r>
            <a:r>
              <a:rPr lang="en-US" altLang="zh-CN" sz="1825" dirty="0" smtClean="0"/>
              <a:t>B</a:t>
            </a:r>
            <a:r>
              <a:rPr lang="zh-CN" altLang="en-US" sz="1825" dirty="0" smtClean="0"/>
              <a:t>树是一种最重要的索引结构</a:t>
            </a:r>
            <a:endParaRPr lang="en-US" altLang="zh-CN" sz="1825" dirty="0" smtClean="0"/>
          </a:p>
          <a:p>
            <a:pPr lvl="1"/>
            <a:r>
              <a:rPr lang="zh-CN" altLang="en-US" sz="1600" dirty="0" smtClean="0"/>
              <a:t>对</a:t>
            </a:r>
            <a:r>
              <a:rPr lang="en-US" altLang="zh-CN" sz="1600" dirty="0" smtClean="0"/>
              <a:t>2-3</a:t>
            </a:r>
            <a:r>
              <a:rPr lang="zh-CN" altLang="en-US" sz="1600" dirty="0" smtClean="0"/>
              <a:t>树的扩展（允许查找树的一个节点中包含多个键）</a:t>
            </a:r>
            <a:endParaRPr lang="en-US" altLang="zh-CN" sz="1600" dirty="0" smtClean="0"/>
          </a:p>
          <a:p>
            <a:pPr lvl="1"/>
            <a:r>
              <a:rPr lang="zh-CN" altLang="en-US" sz="1575" dirty="0"/>
              <a:t>所有的数据记录（或者键）都按照键的升序存储在叶子中；它们的父母节点作为索引</a:t>
            </a:r>
          </a:p>
          <a:p>
            <a:pPr lvl="1"/>
            <a:r>
              <a:rPr lang="zh-CN" altLang="en-US" sz="1600" dirty="0"/>
              <a:t>每个父母节点包含</a:t>
            </a:r>
            <a:r>
              <a:rPr lang="en-US" altLang="zh-CN" sz="1600" dirty="0"/>
              <a:t>n-1</a:t>
            </a:r>
            <a:r>
              <a:rPr lang="zh-CN" altLang="en-US" sz="1600" dirty="0"/>
              <a:t>个有序的键</a:t>
            </a:r>
            <a:r>
              <a:rPr lang="en-US" altLang="zh-CN" sz="1600" dirty="0" err="1"/>
              <a:t>K</a:t>
            </a:r>
            <a:r>
              <a:rPr lang="en-US" altLang="zh-CN" sz="1600" baseline="-25000" dirty="0" err="1"/>
              <a:t>1</a:t>
            </a:r>
            <a:r>
              <a:rPr lang="en-US" altLang="zh-CN" sz="1600" dirty="0"/>
              <a:t>&lt;…&lt;</a:t>
            </a:r>
            <a:r>
              <a:rPr lang="en-US" altLang="zh-CN" sz="1600" dirty="0" err="1" smtClean="0"/>
              <a:t>K</a:t>
            </a:r>
            <a:r>
              <a:rPr lang="en-US" altLang="zh-CN" sz="1600" baseline="-25000" dirty="0" err="1" smtClean="0"/>
              <a:t>n</a:t>
            </a:r>
            <a:r>
              <a:rPr lang="en-US" altLang="zh-CN" sz="1600" baseline="-25000" dirty="0" smtClean="0"/>
              <a:t>-1</a:t>
            </a:r>
            <a:r>
              <a:rPr lang="zh-CN" altLang="en-US" sz="1600" baseline="-25000" dirty="0" smtClean="0"/>
              <a:t>，</a:t>
            </a:r>
            <a:r>
              <a:rPr lang="zh-CN" altLang="en-US" sz="1600" dirty="0" smtClean="0"/>
              <a:t>称为</a:t>
            </a:r>
            <a:r>
              <a:rPr lang="en-US" altLang="zh-CN" sz="1600" dirty="0" smtClean="0"/>
              <a:t>n</a:t>
            </a:r>
            <a:r>
              <a:rPr lang="zh-CN" altLang="en-US" sz="1600" dirty="0" smtClean="0"/>
              <a:t>节点</a:t>
            </a:r>
            <a:endParaRPr lang="en-US" altLang="zh-CN" sz="1600" dirty="0"/>
          </a:p>
          <a:p>
            <a:pPr lvl="1"/>
            <a:r>
              <a:rPr lang="zh-CN" altLang="en-US" sz="1600" dirty="0"/>
              <a:t>这些键之间有</a:t>
            </a:r>
            <a:r>
              <a:rPr lang="en-US" altLang="zh-CN" sz="1600" dirty="0"/>
              <a:t>n</a:t>
            </a:r>
            <a:r>
              <a:rPr lang="zh-CN" altLang="en-US" sz="1600" dirty="0"/>
              <a:t>个指向子女的指针，使得子树</a:t>
            </a:r>
            <a:r>
              <a:rPr lang="en-US" altLang="zh-CN" sz="1600" dirty="0"/>
              <a:t>T</a:t>
            </a:r>
            <a:r>
              <a:rPr lang="en-US" altLang="zh-CN" sz="1600" baseline="-25000" dirty="0"/>
              <a:t>0</a:t>
            </a:r>
            <a:r>
              <a:rPr lang="zh-CN" altLang="en-US" sz="1600" dirty="0"/>
              <a:t>中的所有键都小于</a:t>
            </a:r>
            <a:r>
              <a:rPr lang="en-US" altLang="zh-CN" sz="1600" dirty="0" err="1"/>
              <a:t>K</a:t>
            </a:r>
            <a:r>
              <a:rPr lang="en-US" altLang="zh-CN" sz="1600" baseline="-25000" dirty="0" err="1"/>
              <a:t>1</a:t>
            </a:r>
            <a:r>
              <a:rPr lang="zh-CN" altLang="en-US" sz="1600" dirty="0"/>
              <a:t>，子树</a:t>
            </a:r>
            <a:r>
              <a:rPr lang="en-US" altLang="zh-CN" sz="1600" dirty="0"/>
              <a:t>T</a:t>
            </a:r>
            <a:r>
              <a:rPr lang="en-US" altLang="zh-CN" sz="1600" baseline="-25000" dirty="0"/>
              <a:t>1</a:t>
            </a:r>
            <a:r>
              <a:rPr lang="zh-CN" altLang="en-US" sz="1600" dirty="0"/>
              <a:t>中的大于等于</a:t>
            </a:r>
            <a:r>
              <a:rPr lang="en-US" altLang="zh-CN" sz="1600" dirty="0" err="1"/>
              <a:t>K</a:t>
            </a:r>
            <a:r>
              <a:rPr lang="en-US" altLang="zh-CN" sz="1600" baseline="-25000" dirty="0" err="1"/>
              <a:t>1</a:t>
            </a:r>
            <a:r>
              <a:rPr lang="zh-CN" altLang="en-US" sz="1600" dirty="0"/>
              <a:t>小于</a:t>
            </a:r>
            <a:r>
              <a:rPr lang="en-US" altLang="zh-CN" sz="1600" dirty="0"/>
              <a:t>K</a:t>
            </a:r>
            <a:r>
              <a:rPr lang="en-US" altLang="zh-CN" sz="1600" baseline="-25000" dirty="0"/>
              <a:t>2</a:t>
            </a:r>
            <a:r>
              <a:rPr lang="zh-CN" altLang="en-US" sz="1600" dirty="0"/>
              <a:t>，以此类推</a:t>
            </a:r>
            <a:endParaRPr lang="zh-CN" altLang="en-US" sz="1600" baseline="-25000" dirty="0"/>
          </a:p>
          <a:p>
            <a:pPr lvl="1"/>
            <a:endParaRPr lang="zh-CN" altLang="en-US" sz="1600" dirty="0"/>
          </a:p>
        </p:txBody>
      </p:sp>
      <p:pic>
        <p:nvPicPr>
          <p:cNvPr id="4" name="Picture 4" descr="21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8933" y="4491499"/>
            <a:ext cx="5861050" cy="205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4"/>
          <p:cNvSpPr>
            <a:spLocks noGrp="1"/>
          </p:cNvSpPr>
          <p:nvPr>
            <p:ph type="dt" sz="half" idx="10"/>
          </p:nvPr>
        </p:nvSpPr>
        <p:spPr/>
        <p:txBody>
          <a:bodyPr/>
          <a:lstStyle/>
          <a:p>
            <a:fld id="{B492013C-40D9-454C-9693-B7942091958D}" type="datetime1">
              <a:rPr lang="zh-CN" altLang="en-US" smtClean="0"/>
              <a:t>2019/2/22</a:t>
            </a:fld>
            <a:endParaRPr lang="zh-CN" altLang="en-US"/>
          </a:p>
        </p:txBody>
      </p:sp>
      <p:sp>
        <p:nvSpPr>
          <p:cNvPr id="6" name="灯片编号占位符 5"/>
          <p:cNvSpPr>
            <a:spLocks noGrp="1"/>
          </p:cNvSpPr>
          <p:nvPr>
            <p:ph type="sldNum" sz="quarter" idx="12"/>
          </p:nvPr>
        </p:nvSpPr>
        <p:spPr/>
        <p:txBody>
          <a:bodyPr/>
          <a:lstStyle/>
          <a:p>
            <a:fld id="{3F769AD3-636C-4583-9912-BE9DB57EB6C4}" type="slidenum">
              <a:rPr lang="zh-CN" altLang="en-US" smtClean="0"/>
              <a:t>19</a:t>
            </a:fld>
            <a:endParaRPr lang="zh-CN" altLang="en-US"/>
          </a:p>
        </p:txBody>
      </p:sp>
    </p:spTree>
    <p:extLst>
      <p:ext uri="{BB962C8B-B14F-4D97-AF65-F5344CB8AC3E}">
        <p14:creationId xmlns:p14="http://schemas.microsoft.com/office/powerpoint/2010/main" val="55744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时空权衡</a:t>
            </a:r>
            <a:endParaRPr lang="zh-CN" altLang="en-US" dirty="0"/>
          </a:p>
        </p:txBody>
      </p:sp>
      <p:sp>
        <p:nvSpPr>
          <p:cNvPr id="3" name="内容占位符 2"/>
          <p:cNvSpPr>
            <a:spLocks noGrp="1"/>
          </p:cNvSpPr>
          <p:nvPr>
            <p:ph idx="1"/>
          </p:nvPr>
        </p:nvSpPr>
        <p:spPr/>
        <p:txBody>
          <a:bodyPr/>
          <a:lstStyle/>
          <a:p>
            <a:r>
              <a:rPr lang="zh-CN" altLang="en-US" sz="1800" dirty="0" smtClean="0"/>
              <a:t>算法设计中</a:t>
            </a:r>
            <a:endParaRPr lang="en-US" altLang="zh-CN" sz="1800" dirty="0" smtClean="0"/>
          </a:p>
          <a:p>
            <a:pPr lvl="1"/>
            <a:r>
              <a:rPr lang="zh-CN" altLang="en-US" sz="1600" dirty="0" smtClean="0"/>
              <a:t>存储空间换取运行时间</a:t>
            </a:r>
            <a:endParaRPr lang="en-US" altLang="zh-CN" sz="1600" dirty="0" smtClean="0"/>
          </a:p>
          <a:p>
            <a:pPr lvl="1"/>
            <a:r>
              <a:rPr lang="zh-CN" altLang="en-US" sz="1600" dirty="0" smtClean="0"/>
              <a:t>运行时间换取存储空间</a:t>
            </a:r>
            <a:r>
              <a:rPr lang="en-US" altLang="zh-CN" sz="1600" dirty="0" smtClean="0"/>
              <a:t>——</a:t>
            </a:r>
            <a:r>
              <a:rPr lang="zh-CN" altLang="en-US" sz="1600" dirty="0" smtClean="0"/>
              <a:t>少：资源真的有限的情况下</a:t>
            </a:r>
            <a:endParaRPr lang="en-US" altLang="zh-CN" sz="1600" dirty="0" smtClean="0"/>
          </a:p>
          <a:p>
            <a:pPr lvl="1"/>
            <a:endParaRPr lang="en-US" altLang="zh-CN" sz="1600" dirty="0"/>
          </a:p>
          <a:p>
            <a:pPr lvl="1"/>
            <a:r>
              <a:rPr lang="zh-CN" altLang="en-US" sz="1600" dirty="0" smtClean="0"/>
              <a:t>注意</a:t>
            </a:r>
            <a:endParaRPr lang="en-US" altLang="zh-CN" sz="1600" dirty="0" smtClean="0"/>
          </a:p>
          <a:p>
            <a:pPr lvl="2"/>
            <a:r>
              <a:rPr lang="zh-CN" altLang="en-US" sz="1400" dirty="0" smtClean="0"/>
              <a:t>不是一定要用什么换什么，可能更少的存储空间带来更快的处理效率</a:t>
            </a:r>
            <a:endParaRPr lang="en-US" altLang="zh-CN" sz="1400" dirty="0" smtClean="0"/>
          </a:p>
          <a:p>
            <a:pPr lvl="2"/>
            <a:r>
              <a:rPr lang="zh-CN" altLang="en-US" sz="1400" dirty="0" smtClean="0"/>
              <a:t>时间换时间</a:t>
            </a:r>
            <a:endParaRPr lang="en-US" altLang="zh-CN" sz="1400" dirty="0" smtClean="0"/>
          </a:p>
          <a:p>
            <a:pPr lvl="2"/>
            <a:r>
              <a:rPr lang="zh-CN" altLang="en-US" sz="1400" dirty="0" smtClean="0"/>
              <a:t>人工智能</a:t>
            </a:r>
            <a:endParaRPr lang="en-US" altLang="zh-CN" sz="1400" dirty="0" smtClean="0"/>
          </a:p>
          <a:p>
            <a:pPr marL="252710" lvl="1" indent="0">
              <a:buNone/>
            </a:pPr>
            <a:endParaRPr lang="en-US" altLang="zh-CN" sz="1600" dirty="0"/>
          </a:p>
          <a:p>
            <a:r>
              <a:rPr lang="zh-CN" altLang="en-US" sz="1800" dirty="0" smtClean="0"/>
              <a:t>案例</a:t>
            </a:r>
            <a:endParaRPr lang="en-US" altLang="zh-CN" sz="1800" dirty="0" smtClean="0"/>
          </a:p>
          <a:p>
            <a:pPr lvl="1"/>
            <a:r>
              <a:rPr lang="en-US" altLang="zh-CN" sz="1600" b="1" dirty="0"/>
              <a:t>Lookup tables vs. </a:t>
            </a:r>
            <a:r>
              <a:rPr lang="en-US" altLang="zh-CN" sz="1600" b="1" dirty="0" smtClean="0"/>
              <a:t>recalculation</a:t>
            </a:r>
          </a:p>
          <a:p>
            <a:pPr lvl="1"/>
            <a:r>
              <a:rPr lang="en-US" altLang="zh-CN" sz="1600" b="1" dirty="0"/>
              <a:t>Compressed vs. uncompressed </a:t>
            </a:r>
            <a:r>
              <a:rPr lang="en-US" altLang="zh-CN" sz="1600" b="1" dirty="0" smtClean="0"/>
              <a:t>data </a:t>
            </a:r>
            <a:r>
              <a:rPr lang="zh-CN" altLang="en-US" sz="1600" b="1" dirty="0" smtClean="0"/>
              <a:t>（数据备份的时候：先压缩再备份）</a:t>
            </a:r>
            <a:endParaRPr lang="en-US" altLang="zh-CN" sz="1600" b="1" dirty="0" smtClean="0"/>
          </a:p>
          <a:p>
            <a:pPr lvl="1"/>
            <a:r>
              <a:rPr lang="en-US" altLang="zh-CN" sz="1600" b="1" dirty="0"/>
              <a:t>Re-rendering vs. stored </a:t>
            </a:r>
            <a:r>
              <a:rPr lang="en-US" altLang="zh-CN" sz="1600" b="1" dirty="0" smtClean="0"/>
              <a:t>images</a:t>
            </a:r>
          </a:p>
          <a:p>
            <a:pPr lvl="1"/>
            <a:r>
              <a:rPr lang="en-US" altLang="zh-CN" sz="1600" b="1" dirty="0"/>
              <a:t>Smaller code vs. loop </a:t>
            </a:r>
            <a:r>
              <a:rPr lang="en-US" altLang="zh-CN" sz="1600" b="1" dirty="0" smtClean="0"/>
              <a:t>unrolling</a:t>
            </a:r>
          </a:p>
          <a:p>
            <a:pPr lvl="1"/>
            <a:r>
              <a:rPr lang="en-US" altLang="zh-CN" sz="1600" b="1" dirty="0" smtClean="0"/>
              <a:t>……</a:t>
            </a:r>
            <a:endParaRPr lang="en-US" altLang="zh-CN" sz="1600" b="1" dirty="0"/>
          </a:p>
          <a:p>
            <a:pPr lvl="1"/>
            <a:r>
              <a:rPr lang="zh-CN" altLang="en-US" sz="1600" b="1" dirty="0" smtClean="0"/>
              <a:t>过程日志处理</a:t>
            </a:r>
            <a:endParaRPr lang="en-US" altLang="zh-CN" sz="1600" dirty="0"/>
          </a:p>
          <a:p>
            <a:endParaRPr lang="zh-CN" altLang="en-US" sz="1800" dirty="0"/>
          </a:p>
        </p:txBody>
      </p:sp>
      <p:sp>
        <p:nvSpPr>
          <p:cNvPr id="4" name="日期占位符 3"/>
          <p:cNvSpPr>
            <a:spLocks noGrp="1"/>
          </p:cNvSpPr>
          <p:nvPr>
            <p:ph type="dt" sz="half" idx="10"/>
          </p:nvPr>
        </p:nvSpPr>
        <p:spPr/>
        <p:txBody>
          <a:bodyPr/>
          <a:lstStyle/>
          <a:p>
            <a:fld id="{C8E8D364-9873-4823-B48B-CD81B7634A57}"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2</a:t>
            </a:fld>
            <a:endParaRPr lang="zh-CN" altLang="en-US"/>
          </a:p>
        </p:txBody>
      </p:sp>
    </p:spTree>
    <p:extLst>
      <p:ext uri="{BB962C8B-B14F-4D97-AF65-F5344CB8AC3E}">
        <p14:creationId xmlns:p14="http://schemas.microsoft.com/office/powerpoint/2010/main" val="14159655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t>
            </a:r>
            <a:r>
              <a:rPr lang="zh-CN" altLang="en-US" dirty="0" smtClean="0"/>
              <a:t>树</a:t>
            </a:r>
            <a:endParaRPr lang="zh-CN" altLang="en-US" dirty="0"/>
          </a:p>
        </p:txBody>
      </p:sp>
      <p:sp>
        <p:nvSpPr>
          <p:cNvPr id="3" name="内容占位符 2"/>
          <p:cNvSpPr>
            <a:spLocks noGrp="1"/>
          </p:cNvSpPr>
          <p:nvPr>
            <p:ph idx="1"/>
          </p:nvPr>
        </p:nvSpPr>
        <p:spPr/>
        <p:txBody>
          <a:bodyPr/>
          <a:lstStyle/>
          <a:p>
            <a:r>
              <a:rPr lang="zh-CN" altLang="en-US" sz="1800" dirty="0"/>
              <a:t>一</a:t>
            </a:r>
            <a:r>
              <a:rPr lang="zh-CN" altLang="en-US" sz="1800" dirty="0" smtClean="0"/>
              <a:t>棵次数为</a:t>
            </a:r>
            <a:r>
              <a:rPr lang="en-US" altLang="zh-CN" sz="1800" dirty="0" err="1" smtClean="0"/>
              <a:t>m</a:t>
            </a:r>
            <a:r>
              <a:rPr lang="en-US" altLang="zh-CN" sz="1800" dirty="0" err="1"/>
              <a:t>≥2</a:t>
            </a:r>
            <a:r>
              <a:rPr lang="zh-CN" altLang="en-US" sz="1800" dirty="0"/>
              <a:t>的</a:t>
            </a:r>
            <a:r>
              <a:rPr lang="en-US" altLang="zh-CN" sz="1800" dirty="0"/>
              <a:t>B</a:t>
            </a:r>
            <a:r>
              <a:rPr lang="zh-CN" altLang="en-US" sz="1800" dirty="0"/>
              <a:t>树必须满足下面这些特性：</a:t>
            </a:r>
          </a:p>
          <a:p>
            <a:pPr lvl="1"/>
            <a:r>
              <a:rPr lang="zh-CN" altLang="en-US" sz="1600" dirty="0"/>
              <a:t>它的根要么是一个叶子，要么具有</a:t>
            </a:r>
            <a:r>
              <a:rPr lang="en-US" altLang="zh-CN" sz="1600" dirty="0"/>
              <a:t>2</a:t>
            </a:r>
            <a:r>
              <a:rPr lang="zh-CN" altLang="en-US" sz="1600" dirty="0"/>
              <a:t>到</a:t>
            </a:r>
            <a:r>
              <a:rPr lang="en-US" altLang="zh-CN" sz="1600" dirty="0"/>
              <a:t>m</a:t>
            </a:r>
            <a:r>
              <a:rPr lang="zh-CN" altLang="en-US" sz="1600" dirty="0"/>
              <a:t>个子女</a:t>
            </a:r>
          </a:p>
          <a:p>
            <a:pPr lvl="1"/>
            <a:r>
              <a:rPr lang="zh-CN" altLang="en-US" sz="1600" dirty="0"/>
              <a:t>除了根和叶子以外的每个节点，</a:t>
            </a:r>
            <a:r>
              <a:rPr lang="zh-CN" altLang="en-US" sz="1600" dirty="0" smtClean="0"/>
              <a:t>具有</a:t>
            </a:r>
            <a:r>
              <a:rPr lang="zh-CN" altLang="en-US" sz="1600" dirty="0" smtClean="0">
                <a:latin typeface="Cambria Math" panose="02040503050406030204" pitchFamily="18" charset="0"/>
              </a:rPr>
              <a:t>⌈</a:t>
            </a:r>
            <a:r>
              <a:rPr lang="en-US" altLang="zh-CN" sz="1600" dirty="0" smtClean="0"/>
              <a:t>m/2</a:t>
            </a:r>
            <a:r>
              <a:rPr lang="zh-CN" altLang="en-US" sz="1600" dirty="0">
                <a:latin typeface="Cambria Math" panose="02040503050406030204" pitchFamily="18" charset="0"/>
              </a:rPr>
              <a:t>⌉</a:t>
            </a:r>
            <a:r>
              <a:rPr lang="zh-CN" altLang="en-US" sz="1600" dirty="0" smtClean="0"/>
              <a:t>到</a:t>
            </a:r>
            <a:r>
              <a:rPr lang="en-US" altLang="zh-CN" sz="1600" dirty="0"/>
              <a:t>m</a:t>
            </a:r>
            <a:r>
              <a:rPr lang="zh-CN" altLang="en-US" sz="1600" dirty="0"/>
              <a:t>个子女</a:t>
            </a:r>
          </a:p>
          <a:p>
            <a:pPr lvl="1"/>
            <a:r>
              <a:rPr lang="zh-CN" altLang="en-US" sz="1600" dirty="0"/>
              <a:t>这棵树是（完美）平衡的，也就是说，它的所有叶子都是在同一层上</a:t>
            </a:r>
          </a:p>
          <a:p>
            <a:endParaRPr lang="zh-CN" altLang="en-US" sz="1100" dirty="0"/>
          </a:p>
        </p:txBody>
      </p:sp>
      <p:pic>
        <p:nvPicPr>
          <p:cNvPr id="4" name="Picture 4" descr="21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896" y="2758714"/>
            <a:ext cx="7199169" cy="2165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35522" y="4924661"/>
            <a:ext cx="8375080" cy="830997"/>
          </a:xfrm>
          <a:prstGeom prst="rect">
            <a:avLst/>
          </a:prstGeom>
        </p:spPr>
        <p:txBody>
          <a:bodyPr wrap="square">
            <a:spAutoFit/>
          </a:bodyPr>
          <a:lstStyle/>
          <a:p>
            <a:r>
              <a:rPr lang="zh-CN" altLang="en-US" sz="1600" dirty="0"/>
              <a:t>在查找键给定的某条记录中，需要访问多少个</a:t>
            </a:r>
            <a:r>
              <a:rPr lang="en-US" altLang="zh-CN" sz="1600" dirty="0"/>
              <a:t>B</a:t>
            </a:r>
            <a:r>
              <a:rPr lang="zh-CN" altLang="en-US" sz="1600" dirty="0"/>
              <a:t>树的节点</a:t>
            </a:r>
            <a:r>
              <a:rPr lang="zh-CN" altLang="en-US" sz="1600" dirty="0" smtClean="0"/>
              <a:t>？</a:t>
            </a:r>
            <a:endParaRPr lang="en-US" altLang="zh-CN" sz="1600" dirty="0" smtClean="0"/>
          </a:p>
          <a:p>
            <a:r>
              <a:rPr lang="zh-CN" altLang="en-US" sz="1600" dirty="0" smtClean="0">
                <a:latin typeface="Arial" panose="020B0604020202020204" pitchFamily="34" charset="0"/>
              </a:rPr>
              <a:t>对于</a:t>
            </a:r>
            <a:r>
              <a:rPr lang="zh-CN" altLang="en-US" sz="1600" dirty="0">
                <a:latin typeface="Arial" panose="020B0604020202020204" pitchFamily="34" charset="0"/>
              </a:rPr>
              <a:t>任何包含</a:t>
            </a:r>
            <a:r>
              <a:rPr lang="en-US" altLang="zh-CN" sz="1600" dirty="0">
                <a:solidFill>
                  <a:srgbClr val="FF0000"/>
                </a:solidFill>
                <a:latin typeface="Arial" panose="020B0604020202020204" pitchFamily="34" charset="0"/>
              </a:rPr>
              <a:t>n</a:t>
            </a:r>
            <a:r>
              <a:rPr lang="zh-CN" altLang="en-US" sz="1600" dirty="0" smtClean="0">
                <a:solidFill>
                  <a:srgbClr val="FF0000"/>
                </a:solidFill>
                <a:latin typeface="Arial" panose="020B0604020202020204" pitchFamily="34" charset="0"/>
              </a:rPr>
              <a:t>个</a:t>
            </a:r>
            <a:r>
              <a:rPr lang="zh-CN" altLang="en-US" sz="1600" dirty="0">
                <a:solidFill>
                  <a:srgbClr val="FF0000"/>
                </a:solidFill>
                <a:latin typeface="Arial" panose="020B0604020202020204" pitchFamily="34" charset="0"/>
              </a:rPr>
              <a:t>元素</a:t>
            </a:r>
            <a:r>
              <a:rPr lang="zh-CN" altLang="en-US" sz="1600" dirty="0" smtClean="0">
                <a:solidFill>
                  <a:srgbClr val="FF0000"/>
                </a:solidFill>
                <a:latin typeface="Arial" panose="020B0604020202020204" pitchFamily="34" charset="0"/>
              </a:rPr>
              <a:t>、</a:t>
            </a:r>
            <a:r>
              <a:rPr lang="zh-CN" altLang="en-US" sz="1600" dirty="0">
                <a:solidFill>
                  <a:srgbClr val="FF0000"/>
                </a:solidFill>
                <a:latin typeface="Arial" panose="020B0604020202020204" pitchFamily="34" charset="0"/>
              </a:rPr>
              <a:t>次数为</a:t>
            </a:r>
            <a:r>
              <a:rPr lang="en-US" altLang="zh-CN" sz="1600" dirty="0">
                <a:solidFill>
                  <a:srgbClr val="FF0000"/>
                </a:solidFill>
                <a:latin typeface="Arial" panose="020B0604020202020204" pitchFamily="34" charset="0"/>
              </a:rPr>
              <a:t>m</a:t>
            </a:r>
            <a:r>
              <a:rPr lang="zh-CN" altLang="en-US" sz="1600" dirty="0">
                <a:solidFill>
                  <a:srgbClr val="FF0000"/>
                </a:solidFill>
                <a:latin typeface="Arial" panose="020B0604020202020204" pitchFamily="34" charset="0"/>
              </a:rPr>
              <a:t>、高度为</a:t>
            </a:r>
            <a:r>
              <a:rPr lang="en-US" altLang="zh-CN" sz="1600" dirty="0">
                <a:solidFill>
                  <a:srgbClr val="FF0000"/>
                </a:solidFill>
                <a:latin typeface="Arial" panose="020B0604020202020204" pitchFamily="34" charset="0"/>
              </a:rPr>
              <a:t>h&gt;0</a:t>
            </a:r>
            <a:r>
              <a:rPr lang="zh-CN" altLang="en-US" sz="1600" dirty="0">
                <a:solidFill>
                  <a:srgbClr val="FF0000"/>
                </a:solidFill>
                <a:latin typeface="Arial" panose="020B0604020202020204" pitchFamily="34" charset="0"/>
              </a:rPr>
              <a:t>的</a:t>
            </a:r>
            <a:r>
              <a:rPr lang="en-US" altLang="zh-CN" sz="1600" dirty="0">
                <a:solidFill>
                  <a:srgbClr val="FF0000"/>
                </a:solidFill>
                <a:latin typeface="Arial" panose="020B0604020202020204" pitchFamily="34" charset="0"/>
              </a:rPr>
              <a:t>B</a:t>
            </a:r>
            <a:r>
              <a:rPr lang="zh-CN" altLang="en-US" sz="1600" dirty="0">
                <a:solidFill>
                  <a:srgbClr val="FF0000"/>
                </a:solidFill>
                <a:latin typeface="Arial" panose="020B0604020202020204" pitchFamily="34" charset="0"/>
              </a:rPr>
              <a:t>树</a:t>
            </a:r>
            <a:r>
              <a:rPr lang="zh-CN" altLang="en-US" sz="1600" dirty="0">
                <a:latin typeface="Arial" panose="020B0604020202020204" pitchFamily="34" charset="0"/>
              </a:rPr>
              <a:t>来说，有：</a:t>
            </a:r>
          </a:p>
          <a:p>
            <a:endParaRPr lang="zh-CN" altLang="en-US" sz="1600" dirty="0"/>
          </a:p>
        </p:txBody>
      </p:sp>
      <p:pic>
        <p:nvPicPr>
          <p:cNvPr id="6" name="Picture 6" descr="21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85" y="5545145"/>
            <a:ext cx="4822668" cy="69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21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398" y="5561293"/>
            <a:ext cx="2264759" cy="66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日期占位符 7"/>
          <p:cNvSpPr>
            <a:spLocks noGrp="1"/>
          </p:cNvSpPr>
          <p:nvPr>
            <p:ph type="dt" sz="half" idx="10"/>
          </p:nvPr>
        </p:nvSpPr>
        <p:spPr/>
        <p:txBody>
          <a:bodyPr/>
          <a:lstStyle/>
          <a:p>
            <a:fld id="{DB79C881-C929-4715-99CA-14070D508CC0}" type="datetime1">
              <a:rPr lang="zh-CN" altLang="en-US" smtClean="0"/>
              <a:t>2019/2/22</a:t>
            </a:fld>
            <a:endParaRPr lang="zh-CN" altLang="en-US"/>
          </a:p>
        </p:txBody>
      </p:sp>
      <p:sp>
        <p:nvSpPr>
          <p:cNvPr id="9" name="灯片编号占位符 8"/>
          <p:cNvSpPr>
            <a:spLocks noGrp="1"/>
          </p:cNvSpPr>
          <p:nvPr>
            <p:ph type="sldNum" sz="quarter" idx="12"/>
          </p:nvPr>
        </p:nvSpPr>
        <p:spPr/>
        <p:txBody>
          <a:bodyPr/>
          <a:lstStyle/>
          <a:p>
            <a:fld id="{3F769AD3-636C-4583-9912-BE9DB57EB6C4}" type="slidenum">
              <a:rPr lang="zh-CN" altLang="en-US" smtClean="0"/>
              <a:t>20</a:t>
            </a:fld>
            <a:endParaRPr lang="zh-CN" altLang="en-US"/>
          </a:p>
        </p:txBody>
      </p:sp>
    </p:spTree>
    <p:extLst>
      <p:ext uri="{BB962C8B-B14F-4D97-AF65-F5344CB8AC3E}">
        <p14:creationId xmlns:p14="http://schemas.microsoft.com/office/powerpoint/2010/main" val="126586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t>
            </a:r>
            <a:r>
              <a:rPr lang="zh-CN" altLang="en-US" dirty="0" smtClean="0"/>
              <a:t>树</a:t>
            </a:r>
            <a:endParaRPr lang="zh-CN" altLang="en-US" dirty="0"/>
          </a:p>
        </p:txBody>
      </p:sp>
      <p:sp>
        <p:nvSpPr>
          <p:cNvPr id="3" name="内容占位符 2"/>
          <p:cNvSpPr>
            <a:spLocks noGrp="1"/>
          </p:cNvSpPr>
          <p:nvPr>
            <p:ph idx="1"/>
          </p:nvPr>
        </p:nvSpPr>
        <p:spPr/>
        <p:txBody>
          <a:bodyPr/>
          <a:lstStyle/>
          <a:p>
            <a:r>
              <a:rPr lang="zh-CN" altLang="en-US" dirty="0"/>
              <a:t>当一个文件包含 </a:t>
            </a:r>
            <a:r>
              <a:rPr lang="en-US" altLang="zh-CN" dirty="0"/>
              <a:t>1</a:t>
            </a:r>
            <a:r>
              <a:rPr lang="zh-CN" altLang="en-US" dirty="0"/>
              <a:t>亿条记录</a:t>
            </a:r>
            <a:r>
              <a:rPr lang="zh-CN" altLang="en-US" dirty="0" smtClean="0"/>
              <a:t>时，</a:t>
            </a:r>
            <a:r>
              <a:rPr lang="en-US" altLang="zh-CN" dirty="0" smtClean="0"/>
              <a:t>h</a:t>
            </a:r>
            <a:r>
              <a:rPr lang="zh-CN" altLang="en-US" dirty="0" smtClean="0"/>
              <a:t>情况为：</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smtClean="0"/>
              <a:t>B</a:t>
            </a:r>
            <a:r>
              <a:rPr lang="zh-CN" altLang="en-US" dirty="0" smtClean="0"/>
              <a:t>树插入算法：插入到叶子节点中，递归地调整父亲节点，直到满足</a:t>
            </a:r>
            <a:r>
              <a:rPr lang="en-US" altLang="zh-CN" dirty="0" smtClean="0"/>
              <a:t>B</a:t>
            </a:r>
            <a:r>
              <a:rPr lang="zh-CN" altLang="en-US" dirty="0" smtClean="0"/>
              <a:t>树条件。</a:t>
            </a:r>
            <a:endParaRPr lang="en-US" altLang="zh-CN" dirty="0" smtClean="0"/>
          </a:p>
          <a:p>
            <a:endParaRPr lang="en-US" altLang="zh-CN" dirty="0"/>
          </a:p>
          <a:p>
            <a:r>
              <a:rPr lang="zh-CN" altLang="en-US" dirty="0" smtClean="0"/>
              <a:t>作业：实现</a:t>
            </a:r>
            <a:r>
              <a:rPr lang="en-US" altLang="zh-CN" dirty="0" smtClean="0"/>
              <a:t>m</a:t>
            </a:r>
            <a:r>
              <a:rPr lang="zh-CN" altLang="en-US" dirty="0" smtClean="0"/>
              <a:t>次</a:t>
            </a:r>
            <a:r>
              <a:rPr lang="en-US" altLang="zh-CN" dirty="0" smtClean="0"/>
              <a:t>B</a:t>
            </a:r>
            <a:r>
              <a:rPr lang="zh-CN" altLang="en-US" dirty="0" smtClean="0"/>
              <a:t>树的插入算法，按照给定的输入构建</a:t>
            </a:r>
            <a:r>
              <a:rPr lang="en-US" altLang="zh-CN" dirty="0" smtClean="0"/>
              <a:t>B</a:t>
            </a:r>
            <a:r>
              <a:rPr lang="zh-CN" altLang="en-US" dirty="0" smtClean="0"/>
              <a:t>树，并打印从根节点查找最大键的查询路径（访问的键值序列）。</a:t>
            </a:r>
            <a:endParaRPr lang="en-US" altLang="zh-CN" dirty="0" smtClean="0"/>
          </a:p>
          <a:p>
            <a:r>
              <a:rPr lang="zh-CN" altLang="en-US" dirty="0" smtClean="0"/>
              <a:t>测试用例：第一行为用例个数，每个用例第一行为</a:t>
            </a:r>
            <a:r>
              <a:rPr lang="en-US" altLang="zh-CN" dirty="0" smtClean="0"/>
              <a:t>m</a:t>
            </a:r>
            <a:r>
              <a:rPr lang="zh-CN" altLang="en-US" dirty="0" smtClean="0"/>
              <a:t>和元素个数，第二行为所有元素；数值之间都用空格隔开</a:t>
            </a:r>
            <a:endParaRPr lang="en-US" altLang="zh-CN" dirty="0" smtClean="0"/>
          </a:p>
          <a:p>
            <a:endParaRPr lang="en-US" altLang="zh-CN" dirty="0" smtClean="0"/>
          </a:p>
        </p:txBody>
      </p:sp>
      <p:graphicFrame>
        <p:nvGraphicFramePr>
          <p:cNvPr id="4" name="Group 29"/>
          <p:cNvGraphicFramePr>
            <a:graphicFrameLocks noGrp="1"/>
          </p:cNvGraphicFramePr>
          <p:nvPr>
            <p:extLst>
              <p:ext uri="{D42A27DB-BD31-4B8C-83A1-F6EECF244321}">
                <p14:modId xmlns:p14="http://schemas.microsoft.com/office/powerpoint/2010/main" val="876821364"/>
              </p:ext>
            </p:extLst>
          </p:nvPr>
        </p:nvGraphicFramePr>
        <p:xfrm>
          <a:off x="1220475" y="2022435"/>
          <a:ext cx="6637966" cy="731520"/>
        </p:xfrm>
        <a:graphic>
          <a:graphicData uri="http://schemas.openxmlformats.org/drawingml/2006/table">
            <a:tbl>
              <a:tblPr/>
              <a:tblGrid>
                <a:gridCol w="1005305">
                  <a:extLst>
                    <a:ext uri="{9D8B030D-6E8A-4147-A177-3AD203B41FA5}">
                      <a16:colId xmlns:a16="http://schemas.microsoft.com/office/drawing/2014/main" val="4125107118"/>
                    </a:ext>
                  </a:extLst>
                </a:gridCol>
                <a:gridCol w="1609965">
                  <a:extLst>
                    <a:ext uri="{9D8B030D-6E8A-4147-A177-3AD203B41FA5}">
                      <a16:colId xmlns:a16="http://schemas.microsoft.com/office/drawing/2014/main" val="2651403621"/>
                    </a:ext>
                  </a:extLst>
                </a:gridCol>
                <a:gridCol w="1809548">
                  <a:extLst>
                    <a:ext uri="{9D8B030D-6E8A-4147-A177-3AD203B41FA5}">
                      <a16:colId xmlns:a16="http://schemas.microsoft.com/office/drawing/2014/main" val="369376983"/>
                    </a:ext>
                  </a:extLst>
                </a:gridCol>
                <a:gridCol w="2213148">
                  <a:extLst>
                    <a:ext uri="{9D8B030D-6E8A-4147-A177-3AD203B41FA5}">
                      <a16:colId xmlns:a16="http://schemas.microsoft.com/office/drawing/2014/main" val="872257505"/>
                    </a:ext>
                  </a:extLst>
                </a:gridCol>
              </a:tblGrid>
              <a:tr h="240013">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次数</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m</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2944796138"/>
                  </a:ext>
                </a:extLst>
              </a:tr>
              <a:tr h="280604">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 </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上界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2272042071"/>
                  </a:ext>
                </a:extLst>
              </a:tr>
            </a:tbl>
          </a:graphicData>
        </a:graphic>
      </p:graphicFrame>
      <p:sp>
        <p:nvSpPr>
          <p:cNvPr id="5" name="矩形 4"/>
          <p:cNvSpPr/>
          <p:nvPr/>
        </p:nvSpPr>
        <p:spPr>
          <a:xfrm>
            <a:off x="1507731" y="5099589"/>
            <a:ext cx="6220937" cy="1323439"/>
          </a:xfrm>
          <a:prstGeom prst="rect">
            <a:avLst/>
          </a:prstGeom>
        </p:spPr>
        <p:txBody>
          <a:bodyPr wrap="square">
            <a:spAutoFit/>
          </a:bodyPr>
          <a:lstStyle/>
          <a:p>
            <a:r>
              <a:rPr lang="en-US" altLang="zh-CN" sz="1600" dirty="0" smtClean="0"/>
              <a:t>1</a:t>
            </a:r>
          </a:p>
          <a:p>
            <a:r>
              <a:rPr lang="en-US" altLang="zh-CN" sz="1600" dirty="0" smtClean="0"/>
              <a:t>4 22</a:t>
            </a:r>
          </a:p>
          <a:p>
            <a:r>
              <a:rPr lang="en-US" altLang="zh-CN" sz="1600" dirty="0" smtClean="0"/>
              <a:t>40 43 34 38 46 55 60 68 80 7 10 4 16 11 19 24 28 14 15 25 20 51</a:t>
            </a:r>
          </a:p>
          <a:p>
            <a:endParaRPr lang="en-US" altLang="zh-CN" sz="1600" dirty="0"/>
          </a:p>
          <a:p>
            <a:endParaRPr lang="zh-CN" altLang="en-US" sz="1600" dirty="0"/>
          </a:p>
        </p:txBody>
      </p:sp>
      <p:sp>
        <p:nvSpPr>
          <p:cNvPr id="6" name="日期占位符 5"/>
          <p:cNvSpPr>
            <a:spLocks noGrp="1"/>
          </p:cNvSpPr>
          <p:nvPr>
            <p:ph type="dt" sz="half" idx="10"/>
          </p:nvPr>
        </p:nvSpPr>
        <p:spPr/>
        <p:txBody>
          <a:bodyPr/>
          <a:lstStyle/>
          <a:p>
            <a:fld id="{4AA2EFDA-D356-4FBE-8013-FD88D429E3D6}" type="datetime1">
              <a:rPr lang="zh-CN" altLang="en-US" smtClean="0"/>
              <a:t>2019/2/22</a:t>
            </a:fld>
            <a:endParaRPr lang="zh-CN" altLang="en-US"/>
          </a:p>
        </p:txBody>
      </p:sp>
      <p:sp>
        <p:nvSpPr>
          <p:cNvPr id="7" name="灯片编号占位符 6"/>
          <p:cNvSpPr>
            <a:spLocks noGrp="1"/>
          </p:cNvSpPr>
          <p:nvPr>
            <p:ph type="sldNum" sz="quarter" idx="12"/>
          </p:nvPr>
        </p:nvSpPr>
        <p:spPr/>
        <p:txBody>
          <a:bodyPr/>
          <a:lstStyle/>
          <a:p>
            <a:fld id="{3F769AD3-636C-4583-9912-BE9DB57EB6C4}" type="slidenum">
              <a:rPr lang="zh-CN" altLang="en-US" smtClean="0"/>
              <a:t>21</a:t>
            </a:fld>
            <a:endParaRPr lang="zh-CN" altLang="en-US"/>
          </a:p>
        </p:txBody>
      </p:sp>
    </p:spTree>
    <p:extLst>
      <p:ext uri="{BB962C8B-B14F-4D97-AF65-F5344CB8AC3E}">
        <p14:creationId xmlns:p14="http://schemas.microsoft.com/office/powerpoint/2010/main" val="37174102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sz="2000" dirty="0" smtClean="0"/>
              <a:t>时空权衡</a:t>
            </a:r>
            <a:endParaRPr lang="en-US" altLang="zh-CN" sz="2000" dirty="0" smtClean="0"/>
          </a:p>
          <a:p>
            <a:pPr lvl="1"/>
            <a:r>
              <a:rPr lang="zh-CN" altLang="en-US" sz="1800" dirty="0" smtClean="0"/>
              <a:t>输入增强</a:t>
            </a:r>
            <a:endParaRPr lang="en-US" altLang="zh-CN" sz="1800" dirty="0" smtClean="0"/>
          </a:p>
          <a:p>
            <a:pPr lvl="2"/>
            <a:r>
              <a:rPr lang="zh-CN" altLang="en-US" sz="1600" dirty="0" smtClean="0"/>
              <a:t>计数排序（比较计数、分布计数）</a:t>
            </a:r>
            <a:endParaRPr lang="en-US" altLang="zh-CN" sz="1600" dirty="0" smtClean="0"/>
          </a:p>
          <a:p>
            <a:pPr lvl="2"/>
            <a:r>
              <a:rPr lang="zh-CN" altLang="en-US" sz="1600" dirty="0" smtClean="0"/>
              <a:t>字符串匹配</a:t>
            </a:r>
            <a:r>
              <a:rPr lang="en-US" altLang="zh-CN" sz="1600" dirty="0" err="1" smtClean="0"/>
              <a:t>Horspool</a:t>
            </a:r>
            <a:r>
              <a:rPr lang="zh-CN" altLang="en-US" sz="1600" dirty="0" smtClean="0"/>
              <a:t>算法和</a:t>
            </a:r>
            <a:r>
              <a:rPr lang="en-US" altLang="zh-CN" sz="1600" dirty="0" smtClean="0"/>
              <a:t>BM</a:t>
            </a:r>
            <a:r>
              <a:rPr lang="zh-CN" altLang="en-US" sz="1600" dirty="0" smtClean="0"/>
              <a:t>算法：位移表的构造和查找</a:t>
            </a:r>
            <a:endParaRPr lang="en-US" altLang="zh-CN" sz="1600" dirty="0" smtClean="0"/>
          </a:p>
          <a:p>
            <a:pPr lvl="1"/>
            <a:endParaRPr lang="en-US" altLang="zh-CN" sz="1800" dirty="0" smtClean="0"/>
          </a:p>
          <a:p>
            <a:pPr lvl="1"/>
            <a:r>
              <a:rPr lang="zh-CN" altLang="en-US" sz="1800" dirty="0"/>
              <a:t>预</a:t>
            </a:r>
            <a:r>
              <a:rPr lang="zh-CN" altLang="en-US" sz="1800" dirty="0" smtClean="0"/>
              <a:t>构造</a:t>
            </a:r>
            <a:r>
              <a:rPr lang="en-US" altLang="zh-CN" sz="1800" dirty="0" smtClean="0"/>
              <a:t>——</a:t>
            </a:r>
            <a:r>
              <a:rPr lang="zh-CN" altLang="en-US" sz="1800" dirty="0" smtClean="0">
                <a:solidFill>
                  <a:srgbClr val="FF0000"/>
                </a:solidFill>
              </a:rPr>
              <a:t>变治法</a:t>
            </a:r>
            <a:r>
              <a:rPr lang="zh-CN" altLang="en-US" sz="1800" dirty="0" smtClean="0"/>
              <a:t>？</a:t>
            </a:r>
            <a:endParaRPr lang="en-US" altLang="zh-CN" sz="1800" dirty="0" smtClean="0"/>
          </a:p>
          <a:p>
            <a:pPr lvl="2"/>
            <a:r>
              <a:rPr lang="zh-CN" altLang="en-US" sz="1600" dirty="0"/>
              <a:t>散</a:t>
            </a:r>
            <a:r>
              <a:rPr lang="zh-CN" altLang="en-US" sz="1600" dirty="0" smtClean="0"/>
              <a:t>列：解决碰撞的方案</a:t>
            </a:r>
            <a:r>
              <a:rPr lang="en-US" altLang="zh-CN" sz="1600" dirty="0" smtClean="0"/>
              <a:t>——</a:t>
            </a:r>
            <a:r>
              <a:rPr lang="zh-CN" altLang="en-US" sz="1600" dirty="0" smtClean="0"/>
              <a:t>分治法？</a:t>
            </a:r>
            <a:endParaRPr lang="en-US" altLang="zh-CN" sz="1600" dirty="0" smtClean="0"/>
          </a:p>
          <a:p>
            <a:pPr lvl="2"/>
            <a:r>
              <a:rPr lang="en-US" altLang="zh-CN" sz="1600" dirty="0" smtClean="0"/>
              <a:t>B</a:t>
            </a:r>
            <a:r>
              <a:rPr lang="zh-CN" altLang="en-US" sz="1600" dirty="0" smtClean="0"/>
              <a:t>树：如何实现插入</a:t>
            </a:r>
            <a:r>
              <a:rPr lang="en-US" altLang="zh-CN" sz="1600" dirty="0" smtClean="0"/>
              <a:t>——</a:t>
            </a:r>
            <a:r>
              <a:rPr lang="zh-CN" altLang="en-US" sz="1600" dirty="0" smtClean="0"/>
              <a:t>分治法？</a:t>
            </a:r>
            <a:endParaRPr lang="zh-CN" altLang="en-US" sz="1600" dirty="0"/>
          </a:p>
        </p:txBody>
      </p:sp>
      <p:sp>
        <p:nvSpPr>
          <p:cNvPr id="4" name="日期占位符 3"/>
          <p:cNvSpPr>
            <a:spLocks noGrp="1"/>
          </p:cNvSpPr>
          <p:nvPr>
            <p:ph type="dt" sz="half" idx="10"/>
          </p:nvPr>
        </p:nvSpPr>
        <p:spPr/>
        <p:txBody>
          <a:bodyPr/>
          <a:lstStyle/>
          <a:p>
            <a:fld id="{7751384C-ED5A-42A6-8F34-DDFA660C5A5C}"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22</a:t>
            </a:fld>
            <a:endParaRPr lang="zh-CN" altLang="en-US"/>
          </a:p>
        </p:txBody>
      </p:sp>
    </p:spTree>
    <p:extLst>
      <p:ext uri="{BB962C8B-B14F-4D97-AF65-F5344CB8AC3E}">
        <p14:creationId xmlns:p14="http://schemas.microsoft.com/office/powerpoint/2010/main" val="26857034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lgn="ctr">
              <a:buNone/>
            </a:pPr>
            <a:endParaRPr lang="en-US" altLang="zh-CN" dirty="0" smtClean="0"/>
          </a:p>
          <a:p>
            <a:pPr marL="0" indent="0" algn="ctr">
              <a:buNone/>
            </a:pPr>
            <a:endParaRPr lang="en-US" altLang="zh-CN" dirty="0"/>
          </a:p>
          <a:p>
            <a:pPr marL="0" indent="0" algn="ctr">
              <a:buNone/>
            </a:pPr>
            <a:endParaRPr lang="en-US" altLang="zh-CN" dirty="0" smtClean="0"/>
          </a:p>
          <a:p>
            <a:pPr marL="0" indent="0" algn="ctr">
              <a:buNone/>
            </a:pPr>
            <a:endParaRPr lang="en-US" altLang="zh-CN" dirty="0"/>
          </a:p>
          <a:p>
            <a:pPr marL="0" indent="0" algn="ctr">
              <a:buNone/>
            </a:pPr>
            <a:endParaRPr lang="en-US" altLang="zh-CN" dirty="0" smtClean="0"/>
          </a:p>
          <a:p>
            <a:pPr marL="0" indent="0" algn="ctr">
              <a:buNone/>
            </a:pPr>
            <a:r>
              <a:rPr lang="zh-CN" altLang="en-US" sz="3600" dirty="0" smtClean="0"/>
              <a:t>谢 谢！</a:t>
            </a:r>
            <a:endParaRPr lang="zh-CN" altLang="en-US" sz="3600" dirty="0"/>
          </a:p>
        </p:txBody>
      </p:sp>
      <p:sp>
        <p:nvSpPr>
          <p:cNvPr id="4" name="日期占位符 3"/>
          <p:cNvSpPr>
            <a:spLocks noGrp="1"/>
          </p:cNvSpPr>
          <p:nvPr>
            <p:ph type="dt" sz="half" idx="10"/>
          </p:nvPr>
        </p:nvSpPr>
        <p:spPr/>
        <p:txBody>
          <a:bodyPr/>
          <a:lstStyle/>
          <a:p>
            <a:fld id="{0DF4408D-3D28-43D5-9F18-4316E44F3CAE}"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23</a:t>
            </a:fld>
            <a:endParaRPr lang="zh-CN" altLang="en-US"/>
          </a:p>
        </p:txBody>
      </p:sp>
    </p:spTree>
    <p:extLst>
      <p:ext uri="{BB962C8B-B14F-4D97-AF65-F5344CB8AC3E}">
        <p14:creationId xmlns:p14="http://schemas.microsoft.com/office/powerpoint/2010/main" val="3925552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sz="2000" dirty="0" smtClean="0"/>
              <a:t>时空权衡思想</a:t>
            </a:r>
            <a:endParaRPr lang="en-US" altLang="zh-CN" sz="2000" dirty="0" smtClean="0"/>
          </a:p>
          <a:p>
            <a:pPr lvl="1"/>
            <a:r>
              <a:rPr lang="zh-CN" altLang="en-US" sz="1800" dirty="0" smtClean="0"/>
              <a:t>输入增强：对问题的部分或全部输入做</a:t>
            </a:r>
            <a:r>
              <a:rPr lang="zh-CN" altLang="en-US" sz="1800" dirty="0" smtClean="0">
                <a:solidFill>
                  <a:srgbClr val="FF0000"/>
                </a:solidFill>
              </a:rPr>
              <a:t>预处理</a:t>
            </a:r>
            <a:r>
              <a:rPr lang="zh-CN" altLang="en-US" sz="1800" dirty="0" smtClean="0"/>
              <a:t>，然后对获得的额外信息进行存储，以加速后面问题的求解</a:t>
            </a:r>
            <a:endParaRPr lang="en-US" altLang="zh-CN" sz="1800" dirty="0" smtClean="0"/>
          </a:p>
          <a:p>
            <a:pPr lvl="1"/>
            <a:r>
              <a:rPr lang="zh-CN" altLang="en-US" sz="1800" dirty="0" smtClean="0"/>
              <a:t>预构造：使用</a:t>
            </a:r>
            <a:r>
              <a:rPr lang="zh-CN" altLang="en-US" sz="1800" dirty="0" smtClean="0">
                <a:solidFill>
                  <a:srgbClr val="FF0000"/>
                </a:solidFill>
              </a:rPr>
              <a:t>额外空间</a:t>
            </a:r>
            <a:r>
              <a:rPr lang="zh-CN" altLang="en-US" sz="1800" dirty="0" smtClean="0"/>
              <a:t>实现更快和</a:t>
            </a:r>
            <a:r>
              <a:rPr lang="en-US" altLang="zh-CN" sz="1800" dirty="0" smtClean="0"/>
              <a:t>(</a:t>
            </a:r>
            <a:r>
              <a:rPr lang="zh-CN" altLang="en-US" sz="1800" dirty="0" smtClean="0"/>
              <a:t>或</a:t>
            </a:r>
            <a:r>
              <a:rPr lang="en-US" altLang="zh-CN" sz="1800" dirty="0" smtClean="0"/>
              <a:t>)</a:t>
            </a:r>
            <a:r>
              <a:rPr lang="zh-CN" altLang="en-US" sz="1800" dirty="0" smtClean="0"/>
              <a:t>更方便的数据存取</a:t>
            </a:r>
            <a:endParaRPr lang="en-US" altLang="zh-CN" sz="1800" dirty="0" smtClean="0"/>
          </a:p>
          <a:p>
            <a:endParaRPr lang="en-US" altLang="zh-CN" sz="2000" dirty="0" smtClean="0"/>
          </a:p>
          <a:p>
            <a:r>
              <a:rPr lang="zh-CN" altLang="en-US" sz="2000" dirty="0" smtClean="0"/>
              <a:t>输入增强</a:t>
            </a:r>
            <a:endParaRPr lang="en-US" altLang="zh-CN" sz="2000" dirty="0" smtClean="0"/>
          </a:p>
          <a:p>
            <a:pPr lvl="1"/>
            <a:r>
              <a:rPr lang="zh-CN" altLang="en-US" sz="1800" dirty="0" smtClean="0"/>
              <a:t>计数排序</a:t>
            </a:r>
            <a:r>
              <a:rPr lang="en-US" altLang="zh-CN" sz="1800" dirty="0" smtClean="0"/>
              <a:t>——</a:t>
            </a:r>
            <a:r>
              <a:rPr lang="zh-CN" altLang="en-US" sz="1800" dirty="0" smtClean="0"/>
              <a:t>分布排序</a:t>
            </a:r>
            <a:endParaRPr lang="en-US" altLang="zh-CN" sz="1800" dirty="0" smtClean="0"/>
          </a:p>
          <a:p>
            <a:pPr lvl="1"/>
            <a:r>
              <a:rPr lang="zh-CN" altLang="en-US" sz="1800" dirty="0" smtClean="0"/>
              <a:t>字符串匹配中的输入增强：</a:t>
            </a:r>
            <a:r>
              <a:rPr lang="en-US" altLang="zh-CN" sz="1800" dirty="0" smtClean="0"/>
              <a:t>Boyer-Moore</a:t>
            </a:r>
            <a:r>
              <a:rPr lang="zh-CN" altLang="en-US" sz="1800" dirty="0" smtClean="0"/>
              <a:t>算法和</a:t>
            </a:r>
            <a:r>
              <a:rPr lang="en-US" altLang="zh-CN" sz="1800" dirty="0" err="1" smtClean="0"/>
              <a:t>Horspool</a:t>
            </a:r>
            <a:r>
              <a:rPr lang="zh-CN" altLang="en-US" sz="1800" dirty="0" smtClean="0"/>
              <a:t>提出的简化版</a:t>
            </a:r>
            <a:endParaRPr lang="en-US" altLang="zh-CN" sz="1800" dirty="0" smtClean="0"/>
          </a:p>
          <a:p>
            <a:endParaRPr lang="en-US" altLang="zh-CN" sz="2000" dirty="0" smtClean="0"/>
          </a:p>
          <a:p>
            <a:r>
              <a:rPr lang="zh-CN" altLang="en-US" sz="2000" dirty="0" smtClean="0"/>
              <a:t>预构造</a:t>
            </a:r>
            <a:endParaRPr lang="en-US" altLang="zh-CN" sz="2000" dirty="0" smtClean="0"/>
          </a:p>
          <a:p>
            <a:pPr lvl="1"/>
            <a:r>
              <a:rPr lang="zh-CN" altLang="en-US" sz="1800" dirty="0" smtClean="0"/>
              <a:t>散列法</a:t>
            </a:r>
            <a:endParaRPr lang="en-US" altLang="zh-CN" sz="1800" dirty="0" smtClean="0"/>
          </a:p>
          <a:p>
            <a:pPr lvl="1"/>
            <a:r>
              <a:rPr lang="en-US" altLang="zh-CN" sz="1800" dirty="0" smtClean="0"/>
              <a:t>B</a:t>
            </a:r>
            <a:r>
              <a:rPr lang="zh-CN" altLang="en-US" sz="1800" dirty="0" smtClean="0"/>
              <a:t>树</a:t>
            </a:r>
            <a:endParaRPr lang="en-US" altLang="zh-CN" sz="1800" dirty="0" smtClean="0"/>
          </a:p>
          <a:p>
            <a:endParaRPr lang="en-US" altLang="zh-CN" sz="2000" dirty="0" smtClean="0"/>
          </a:p>
          <a:p>
            <a:endParaRPr lang="en-US" altLang="zh-CN" sz="2000" dirty="0"/>
          </a:p>
          <a:p>
            <a:endParaRPr lang="en-US" altLang="zh-CN" sz="2000" dirty="0" smtClean="0"/>
          </a:p>
          <a:p>
            <a:endParaRPr lang="en-US" altLang="zh-CN" sz="2000" dirty="0"/>
          </a:p>
          <a:p>
            <a:endParaRPr lang="zh-CN" altLang="en-US" sz="2000" dirty="0"/>
          </a:p>
        </p:txBody>
      </p:sp>
      <p:sp>
        <p:nvSpPr>
          <p:cNvPr id="4" name="日期占位符 3"/>
          <p:cNvSpPr>
            <a:spLocks noGrp="1"/>
          </p:cNvSpPr>
          <p:nvPr>
            <p:ph type="dt" sz="half" idx="10"/>
          </p:nvPr>
        </p:nvSpPr>
        <p:spPr/>
        <p:txBody>
          <a:bodyPr/>
          <a:lstStyle/>
          <a:p>
            <a:fld id="{C3E16D4E-55B6-49C1-A5AD-ADD08F047356}"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3</a:t>
            </a:fld>
            <a:endParaRPr lang="zh-CN" altLang="en-US"/>
          </a:p>
        </p:txBody>
      </p:sp>
    </p:spTree>
    <p:extLst>
      <p:ext uri="{BB962C8B-B14F-4D97-AF65-F5344CB8AC3E}">
        <p14:creationId xmlns:p14="http://schemas.microsoft.com/office/powerpoint/2010/main" val="2289911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计数</a:t>
            </a:r>
            <a:r>
              <a:rPr lang="zh-CN" altLang="en-US" dirty="0" smtClean="0"/>
              <a:t>排序</a:t>
            </a:r>
            <a:r>
              <a:rPr lang="en-US" altLang="zh-CN" dirty="0" smtClean="0"/>
              <a:t>——</a:t>
            </a:r>
            <a:r>
              <a:rPr lang="zh-CN" altLang="en-US" dirty="0" smtClean="0"/>
              <a:t>回顾</a:t>
            </a:r>
            <a:endParaRPr lang="zh-CN" altLang="en-US" dirty="0"/>
          </a:p>
        </p:txBody>
      </p:sp>
      <p:sp>
        <p:nvSpPr>
          <p:cNvPr id="3" name="内容占位符 2"/>
          <p:cNvSpPr>
            <a:spLocks noGrp="1"/>
          </p:cNvSpPr>
          <p:nvPr>
            <p:ph idx="1"/>
          </p:nvPr>
        </p:nvSpPr>
        <p:spPr/>
        <p:txBody>
          <a:bodyPr/>
          <a:lstStyle/>
          <a:p>
            <a:r>
              <a:rPr lang="zh-CN" altLang="en-US" dirty="0" smtClean="0"/>
              <a:t>输入增强：对输入数组获得比每一个元素小的其它元素个数，将这个数字记录在一个表中，最终个数加一就是该元素因该在的位置</a:t>
            </a:r>
            <a:r>
              <a:rPr lang="en-US" altLang="zh-CN" dirty="0" smtClean="0"/>
              <a:t>——</a:t>
            </a:r>
            <a:r>
              <a:rPr lang="zh-CN" altLang="en-US" dirty="0" smtClean="0">
                <a:solidFill>
                  <a:srgbClr val="FF0000"/>
                </a:solidFill>
              </a:rPr>
              <a:t>比较</a:t>
            </a:r>
            <a:r>
              <a:rPr lang="zh-CN" altLang="en-US" dirty="0" smtClean="0"/>
              <a:t>计数、</a:t>
            </a:r>
            <a:r>
              <a:rPr lang="zh-CN" altLang="en-US" dirty="0" smtClean="0">
                <a:solidFill>
                  <a:srgbClr val="FF0000"/>
                </a:solidFill>
              </a:rPr>
              <a:t>分布</a:t>
            </a:r>
            <a:r>
              <a:rPr lang="zh-CN" altLang="en-US" dirty="0" smtClean="0"/>
              <a:t>计数</a:t>
            </a:r>
            <a:endParaRPr lang="en-US" altLang="zh-CN" dirty="0" smtClean="0"/>
          </a:p>
          <a:p>
            <a:endParaRPr lang="zh-CN" altLang="en-US" dirty="0"/>
          </a:p>
        </p:txBody>
      </p:sp>
      <p:pic>
        <p:nvPicPr>
          <p:cNvPr id="4" name="Picture 4" descr="1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9" y="2114896"/>
            <a:ext cx="4819130" cy="269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txBox="1">
            <a:spLocks noChangeArrowheads="1"/>
          </p:cNvSpPr>
          <p:nvPr/>
        </p:nvSpPr>
        <p:spPr bwMode="auto">
          <a:xfrm>
            <a:off x="4878719" y="3462716"/>
            <a:ext cx="4225705" cy="2548165"/>
          </a:xfrm>
          <a:prstGeom prst="rect">
            <a:avLst/>
          </a:prstGeom>
          <a:solidFill>
            <a:srgbClr val="C0C0C0"/>
          </a:solidFill>
          <a:ln w="76200" cap="flat" algn="ctr">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1817" indent="-251817" algn="l" rtl="0" eaLnBrk="1" fontAlgn="base" hangingPunct="1">
              <a:spcBef>
                <a:spcPct val="20000"/>
              </a:spcBef>
              <a:spcAft>
                <a:spcPct val="0"/>
              </a:spcAft>
              <a:buClr>
                <a:schemeClr val="accent1"/>
              </a:buClr>
              <a:buSzPct val="70000"/>
              <a:buFont typeface="Wingdings" pitchFamily="2" charset="2"/>
              <a:buChar char="n"/>
              <a:defRPr sz="1575">
                <a:solidFill>
                  <a:schemeClr val="tx1"/>
                </a:solidFill>
                <a:latin typeface="+mn-lt"/>
                <a:ea typeface="+mn-ea"/>
                <a:cs typeface="+mn-cs"/>
              </a:defRPr>
            </a:lvl1pPr>
            <a:lvl2pPr marL="500063" indent="-247353" algn="l" rtl="0" eaLnBrk="1" fontAlgn="base" hangingPunct="1">
              <a:spcBef>
                <a:spcPct val="20000"/>
              </a:spcBef>
              <a:spcAft>
                <a:spcPct val="0"/>
              </a:spcAft>
              <a:buClr>
                <a:schemeClr val="hlink"/>
              </a:buClr>
              <a:buSzPct val="65000"/>
              <a:buFont typeface="Wingdings" pitchFamily="2" charset="2"/>
              <a:buChar char="¡"/>
              <a:defRPr sz="1350">
                <a:solidFill>
                  <a:schemeClr val="tx1"/>
                </a:solidFill>
                <a:latin typeface="+mn-lt"/>
                <a:ea typeface="+mn-ea"/>
              </a:defRPr>
            </a:lvl2pPr>
            <a:lvl3pPr marL="727770" indent="-226814" algn="l" rtl="0" eaLnBrk="1" fontAlgn="base" hangingPunct="1">
              <a:spcBef>
                <a:spcPct val="20000"/>
              </a:spcBef>
              <a:spcAft>
                <a:spcPct val="0"/>
              </a:spcAft>
              <a:buClr>
                <a:schemeClr val="accent1"/>
              </a:buClr>
              <a:buSzPct val="70000"/>
              <a:buFont typeface="Wingdings" pitchFamily="2" charset="2"/>
              <a:buChar char="n"/>
              <a:defRPr sz="1125">
                <a:solidFill>
                  <a:schemeClr val="tx1"/>
                </a:solidFill>
                <a:latin typeface="+mn-lt"/>
                <a:ea typeface="+mn-ea"/>
              </a:defRPr>
            </a:lvl3pPr>
            <a:lvl4pPr marL="945654" indent="-216992" algn="l" rtl="0" eaLnBrk="1" fontAlgn="base" hangingPunct="1">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1164431" indent="-217885" algn="l" rtl="0" eaLnBrk="1" fontAlgn="base" hangingPunct="1">
              <a:spcBef>
                <a:spcPct val="20000"/>
              </a:spcBef>
              <a:spcAft>
                <a:spcPct val="0"/>
              </a:spcAft>
              <a:buClr>
                <a:schemeClr val="accent1"/>
              </a:buClr>
              <a:buSzPct val="70000"/>
              <a:buFont typeface="Wingdings" pitchFamily="2" charset="2"/>
              <a:buChar char="n"/>
              <a:defRPr sz="900">
                <a:solidFill>
                  <a:schemeClr val="tx1"/>
                </a:solidFill>
                <a:latin typeface="+mn-lt"/>
                <a:ea typeface="+mn-ea"/>
              </a:defRPr>
            </a:lvl5pPr>
            <a:lvl6pPr marL="1421606" indent="-217885" algn="l" rtl="0" eaLnBrk="1" fontAlgn="base" hangingPunct="1">
              <a:spcBef>
                <a:spcPct val="20000"/>
              </a:spcBef>
              <a:spcAft>
                <a:spcPct val="0"/>
              </a:spcAft>
              <a:buClr>
                <a:schemeClr val="accent1"/>
              </a:buClr>
              <a:buSzPct val="70000"/>
              <a:buFont typeface="Wingdings" pitchFamily="2" charset="2"/>
              <a:buChar char="n"/>
              <a:defRPr sz="900">
                <a:solidFill>
                  <a:schemeClr val="tx1"/>
                </a:solidFill>
                <a:latin typeface="+mn-lt"/>
                <a:ea typeface="+mn-ea"/>
              </a:defRPr>
            </a:lvl6pPr>
            <a:lvl7pPr marL="1678781" indent="-217885" algn="l" rtl="0" eaLnBrk="1" fontAlgn="base" hangingPunct="1">
              <a:spcBef>
                <a:spcPct val="20000"/>
              </a:spcBef>
              <a:spcAft>
                <a:spcPct val="0"/>
              </a:spcAft>
              <a:buClr>
                <a:schemeClr val="accent1"/>
              </a:buClr>
              <a:buSzPct val="70000"/>
              <a:buFont typeface="Wingdings" pitchFamily="2" charset="2"/>
              <a:buChar char="n"/>
              <a:defRPr sz="900">
                <a:solidFill>
                  <a:schemeClr val="tx1"/>
                </a:solidFill>
                <a:latin typeface="+mn-lt"/>
                <a:ea typeface="+mn-ea"/>
              </a:defRPr>
            </a:lvl7pPr>
            <a:lvl8pPr marL="1935956" indent="-217885" algn="l" rtl="0" eaLnBrk="1" fontAlgn="base" hangingPunct="1">
              <a:spcBef>
                <a:spcPct val="20000"/>
              </a:spcBef>
              <a:spcAft>
                <a:spcPct val="0"/>
              </a:spcAft>
              <a:buClr>
                <a:schemeClr val="accent1"/>
              </a:buClr>
              <a:buSzPct val="70000"/>
              <a:buFont typeface="Wingdings" pitchFamily="2" charset="2"/>
              <a:buChar char="n"/>
              <a:defRPr sz="900">
                <a:solidFill>
                  <a:schemeClr val="tx1"/>
                </a:solidFill>
                <a:latin typeface="+mn-lt"/>
                <a:ea typeface="+mn-ea"/>
              </a:defRPr>
            </a:lvl8pPr>
            <a:lvl9pPr marL="2193131" indent="-217885" algn="l" rtl="0" eaLnBrk="1" fontAlgn="base" hangingPunct="1">
              <a:spcBef>
                <a:spcPct val="20000"/>
              </a:spcBef>
              <a:spcAft>
                <a:spcPct val="0"/>
              </a:spcAft>
              <a:buClr>
                <a:schemeClr val="accent1"/>
              </a:buClr>
              <a:buSzPct val="70000"/>
              <a:buFont typeface="Wingdings" pitchFamily="2" charset="2"/>
              <a:buChar char="n"/>
              <a:defRPr sz="900">
                <a:solidFill>
                  <a:schemeClr val="tx1"/>
                </a:solidFill>
                <a:latin typeface="+mn-lt"/>
                <a:ea typeface="+mn-ea"/>
              </a:defRPr>
            </a:lvl9pPr>
          </a:lstStyle>
          <a:p>
            <a:pPr>
              <a:lnSpc>
                <a:spcPct val="95000"/>
              </a:lnSpc>
              <a:spcBef>
                <a:spcPct val="0"/>
              </a:spcBef>
              <a:buFontTx/>
              <a:buNone/>
            </a:pPr>
            <a:r>
              <a:rPr lang="zh-CN" altLang="en-US" sz="1800" kern="0" dirty="0" smtClean="0">
                <a:cs typeface="Arial" panose="020B0604020202020204" pitchFamily="34" charset="0"/>
              </a:rPr>
              <a:t>算法  </a:t>
            </a:r>
            <a:r>
              <a:rPr lang="en-US" altLang="zh-CN" sz="1800" kern="0" dirty="0" smtClean="0">
                <a:cs typeface="Arial" panose="020B0604020202020204" pitchFamily="34" charset="0"/>
              </a:rPr>
              <a:t>Comparison(A[0…n-1])</a:t>
            </a:r>
          </a:p>
          <a:p>
            <a:pPr>
              <a:lnSpc>
                <a:spcPct val="95000"/>
              </a:lnSpc>
              <a:spcBef>
                <a:spcPct val="0"/>
              </a:spcBef>
              <a:buFontTx/>
              <a:buNone/>
            </a:pPr>
            <a:r>
              <a:rPr lang="en-US" altLang="zh-CN" sz="1800" kern="0" dirty="0" smtClean="0">
                <a:cs typeface="Arial" panose="020B0604020202020204" pitchFamily="34" charset="0"/>
              </a:rPr>
              <a:t>	</a:t>
            </a:r>
            <a:r>
              <a:rPr lang="en-US" altLang="zh-CN" sz="1800" kern="0" dirty="0" smtClean="0">
                <a:solidFill>
                  <a:srgbClr val="A50021"/>
                </a:solidFill>
                <a:cs typeface="Arial" panose="020B0604020202020204" pitchFamily="34" charset="0"/>
              </a:rPr>
              <a:t>//</a:t>
            </a:r>
            <a:r>
              <a:rPr lang="zh-CN" altLang="en-US" sz="1800" kern="0" dirty="0" smtClean="0">
                <a:solidFill>
                  <a:srgbClr val="A50021"/>
                </a:solidFill>
                <a:cs typeface="Arial" panose="020B0604020202020204" pitchFamily="34" charset="0"/>
              </a:rPr>
              <a:t>用比较计数法对数组排序</a:t>
            </a:r>
            <a:r>
              <a:rPr lang="zh-CN" altLang="en-US" sz="1800" kern="0" dirty="0" smtClean="0">
                <a:cs typeface="Arial" panose="020B0604020202020204" pitchFamily="34" charset="0"/>
              </a:rPr>
              <a:t>	</a:t>
            </a:r>
          </a:p>
          <a:p>
            <a:pPr>
              <a:lnSpc>
                <a:spcPct val="95000"/>
              </a:lnSpc>
              <a:spcBef>
                <a:spcPct val="0"/>
              </a:spcBef>
              <a:buFontTx/>
              <a:buNone/>
            </a:pPr>
            <a:r>
              <a:rPr lang="zh-CN" altLang="en-US" sz="1800" kern="0" dirty="0" smtClean="0">
                <a:cs typeface="Arial" panose="020B0604020202020204" pitchFamily="34" charset="0"/>
              </a:rPr>
              <a:t>	</a:t>
            </a:r>
            <a:r>
              <a:rPr lang="en-US" altLang="zh-CN" sz="1800" kern="0" dirty="0" smtClean="0">
                <a:cs typeface="Arial" panose="020B0604020202020204" pitchFamily="34" charset="0"/>
              </a:rPr>
              <a:t>for(i=</a:t>
            </a:r>
            <a:r>
              <a:rPr lang="en-US" altLang="zh-CN" sz="1800" kern="0" dirty="0" err="1" smtClean="0">
                <a:cs typeface="Arial" panose="020B0604020202020204" pitchFamily="34" charset="0"/>
              </a:rPr>
              <a:t>0;i</a:t>
            </a:r>
            <a:r>
              <a:rPr lang="en-US" altLang="zh-CN" sz="1800" kern="0" dirty="0" smtClean="0">
                <a:cs typeface="Arial" panose="020B0604020202020204" pitchFamily="34" charset="0"/>
              </a:rPr>
              <a:t> &lt; </a:t>
            </a:r>
            <a:r>
              <a:rPr lang="en-US" altLang="zh-CN" sz="1800" kern="0" dirty="0" err="1" smtClean="0">
                <a:cs typeface="Arial" panose="020B0604020202020204" pitchFamily="34" charset="0"/>
              </a:rPr>
              <a:t>n;i</a:t>
            </a:r>
            <a:r>
              <a:rPr lang="en-US" altLang="zh-CN" sz="1800" kern="0" dirty="0" smtClean="0">
                <a:cs typeface="Arial" panose="020B0604020202020204" pitchFamily="34" charset="0"/>
              </a:rPr>
              <a:t>++)    Count[i]=0;</a:t>
            </a:r>
          </a:p>
          <a:p>
            <a:pPr>
              <a:lnSpc>
                <a:spcPct val="95000"/>
              </a:lnSpc>
              <a:spcBef>
                <a:spcPct val="0"/>
              </a:spcBef>
              <a:buFontTx/>
              <a:buNone/>
            </a:pPr>
            <a:r>
              <a:rPr lang="en-US" altLang="zh-CN" sz="1800" kern="0" dirty="0" smtClean="0">
                <a:cs typeface="Arial" panose="020B0604020202020204" pitchFamily="34" charset="0"/>
              </a:rPr>
              <a:t>	for(i=</a:t>
            </a:r>
            <a:r>
              <a:rPr lang="en-US" altLang="zh-CN" sz="1800" kern="0" dirty="0" err="1" smtClean="0">
                <a:cs typeface="Arial" panose="020B0604020202020204" pitchFamily="34" charset="0"/>
              </a:rPr>
              <a:t>0;i</a:t>
            </a:r>
            <a:r>
              <a:rPr lang="en-US" altLang="zh-CN" sz="1800" kern="0" dirty="0" smtClean="0">
                <a:cs typeface="Arial" panose="020B0604020202020204" pitchFamily="34" charset="0"/>
              </a:rPr>
              <a:t> &lt; </a:t>
            </a:r>
            <a:r>
              <a:rPr lang="en-US" altLang="zh-CN" sz="1800" kern="0" dirty="0" err="1" smtClean="0">
                <a:cs typeface="Arial" panose="020B0604020202020204" pitchFamily="34" charset="0"/>
              </a:rPr>
              <a:t>n-1;i</a:t>
            </a:r>
            <a:r>
              <a:rPr lang="en-US" altLang="zh-CN" sz="1800" kern="0" dirty="0" smtClean="0">
                <a:cs typeface="Arial" panose="020B0604020202020204" pitchFamily="34" charset="0"/>
              </a:rPr>
              <a:t>++) </a:t>
            </a:r>
          </a:p>
          <a:p>
            <a:pPr>
              <a:lnSpc>
                <a:spcPct val="95000"/>
              </a:lnSpc>
              <a:spcBef>
                <a:spcPct val="0"/>
              </a:spcBef>
              <a:buFontTx/>
              <a:buNone/>
            </a:pPr>
            <a:r>
              <a:rPr lang="en-US" altLang="zh-CN" sz="1800" kern="0" dirty="0" smtClean="0">
                <a:cs typeface="Arial" panose="020B0604020202020204" pitchFamily="34" charset="0"/>
              </a:rPr>
              <a:t>        for(j=</a:t>
            </a:r>
            <a:r>
              <a:rPr lang="en-US" altLang="zh-CN" sz="1800" kern="0" dirty="0" err="1" smtClean="0">
                <a:cs typeface="Arial" panose="020B0604020202020204" pitchFamily="34" charset="0"/>
              </a:rPr>
              <a:t>i+1;j</a:t>
            </a:r>
            <a:r>
              <a:rPr lang="en-US" altLang="zh-CN" sz="1800" kern="0" dirty="0" smtClean="0">
                <a:cs typeface="Arial" panose="020B0604020202020204" pitchFamily="34" charset="0"/>
              </a:rPr>
              <a:t> &lt; n; </a:t>
            </a:r>
            <a:r>
              <a:rPr lang="en-US" altLang="zh-CN" sz="1800" kern="0" dirty="0" err="1" smtClean="0">
                <a:cs typeface="Arial" panose="020B0604020202020204" pitchFamily="34" charset="0"/>
              </a:rPr>
              <a:t>j++</a:t>
            </a:r>
            <a:r>
              <a:rPr lang="en-US" altLang="zh-CN" sz="1800" kern="0" dirty="0" smtClean="0">
                <a:cs typeface="Arial" panose="020B0604020202020204" pitchFamily="34" charset="0"/>
              </a:rPr>
              <a:t>)</a:t>
            </a:r>
          </a:p>
          <a:p>
            <a:pPr>
              <a:lnSpc>
                <a:spcPct val="95000"/>
              </a:lnSpc>
              <a:spcBef>
                <a:spcPct val="0"/>
              </a:spcBef>
              <a:buFontTx/>
              <a:buNone/>
            </a:pPr>
            <a:r>
              <a:rPr lang="en-US" altLang="zh-CN" sz="1800" kern="0" dirty="0" smtClean="0">
                <a:cs typeface="Arial" panose="020B0604020202020204" pitchFamily="34" charset="0"/>
              </a:rPr>
              <a:t>		if(A[i]&lt;A[j]) Count[j]++;</a:t>
            </a:r>
          </a:p>
          <a:p>
            <a:pPr>
              <a:lnSpc>
                <a:spcPct val="95000"/>
              </a:lnSpc>
              <a:spcBef>
                <a:spcPct val="0"/>
              </a:spcBef>
              <a:buFontTx/>
              <a:buNone/>
            </a:pPr>
            <a:r>
              <a:rPr lang="en-US" altLang="zh-CN" sz="1800" kern="0" dirty="0" smtClean="0">
                <a:cs typeface="Arial" panose="020B0604020202020204" pitchFamily="34" charset="0"/>
              </a:rPr>
              <a:t>		else  Count[i]++;</a:t>
            </a:r>
          </a:p>
          <a:p>
            <a:pPr>
              <a:lnSpc>
                <a:spcPct val="95000"/>
              </a:lnSpc>
              <a:spcBef>
                <a:spcPct val="0"/>
              </a:spcBef>
              <a:buFontTx/>
              <a:buNone/>
            </a:pPr>
            <a:r>
              <a:rPr lang="en-US" altLang="zh-CN" sz="1800" kern="0" dirty="0" smtClean="0">
                <a:cs typeface="Arial" panose="020B0604020202020204" pitchFamily="34" charset="0"/>
              </a:rPr>
              <a:t>    for(i=</a:t>
            </a:r>
            <a:r>
              <a:rPr lang="en-US" altLang="zh-CN" sz="1800" kern="0" dirty="0" err="1" smtClean="0">
                <a:cs typeface="Arial" panose="020B0604020202020204" pitchFamily="34" charset="0"/>
              </a:rPr>
              <a:t>0;i</a:t>
            </a:r>
            <a:r>
              <a:rPr lang="en-US" altLang="zh-CN" sz="1800" kern="0" dirty="0" smtClean="0">
                <a:cs typeface="Arial" panose="020B0604020202020204" pitchFamily="34" charset="0"/>
              </a:rPr>
              <a:t> &lt; n ; i ++) S[Count[i]] = A[i];</a:t>
            </a:r>
          </a:p>
          <a:p>
            <a:pPr>
              <a:lnSpc>
                <a:spcPct val="95000"/>
              </a:lnSpc>
              <a:spcBef>
                <a:spcPct val="0"/>
              </a:spcBef>
              <a:buFontTx/>
              <a:buNone/>
            </a:pPr>
            <a:r>
              <a:rPr lang="en-US" altLang="zh-CN" sz="1800" kern="0" dirty="0" smtClean="0">
                <a:cs typeface="Arial" panose="020B0604020202020204" pitchFamily="34" charset="0"/>
              </a:rPr>
              <a:t>	return  S;</a:t>
            </a:r>
          </a:p>
          <a:p>
            <a:pPr>
              <a:lnSpc>
                <a:spcPct val="95000"/>
              </a:lnSpc>
              <a:spcBef>
                <a:spcPct val="0"/>
              </a:spcBef>
              <a:buFontTx/>
              <a:buNone/>
            </a:pPr>
            <a:r>
              <a:rPr lang="en-US" altLang="zh-CN" sz="2000" kern="0" dirty="0" smtClean="0">
                <a:cs typeface="Arial" panose="020B0604020202020204" pitchFamily="34" charset="0"/>
              </a:rPr>
              <a:t>	</a:t>
            </a:r>
          </a:p>
        </p:txBody>
      </p:sp>
      <p:sp>
        <p:nvSpPr>
          <p:cNvPr id="6" name="日期占位符 5"/>
          <p:cNvSpPr>
            <a:spLocks noGrp="1"/>
          </p:cNvSpPr>
          <p:nvPr>
            <p:ph type="dt" sz="half" idx="10"/>
          </p:nvPr>
        </p:nvSpPr>
        <p:spPr/>
        <p:txBody>
          <a:bodyPr/>
          <a:lstStyle/>
          <a:p>
            <a:fld id="{07729E7D-7462-42F4-9285-076DEEC2949E}" type="datetime1">
              <a:rPr lang="zh-CN" altLang="en-US" smtClean="0"/>
              <a:t>2019/2/22</a:t>
            </a:fld>
            <a:endParaRPr lang="zh-CN" altLang="en-US"/>
          </a:p>
        </p:txBody>
      </p:sp>
      <p:sp>
        <p:nvSpPr>
          <p:cNvPr id="7" name="灯片编号占位符 6"/>
          <p:cNvSpPr>
            <a:spLocks noGrp="1"/>
          </p:cNvSpPr>
          <p:nvPr>
            <p:ph type="sldNum" sz="quarter" idx="12"/>
          </p:nvPr>
        </p:nvSpPr>
        <p:spPr/>
        <p:txBody>
          <a:bodyPr/>
          <a:lstStyle/>
          <a:p>
            <a:fld id="{3F769AD3-636C-4583-9912-BE9DB57EB6C4}" type="slidenum">
              <a:rPr lang="zh-CN" altLang="en-US" smtClean="0"/>
              <a:t>4</a:t>
            </a:fld>
            <a:endParaRPr lang="zh-CN" altLang="en-US"/>
          </a:p>
        </p:txBody>
      </p:sp>
    </p:spTree>
    <p:extLst>
      <p:ext uri="{BB962C8B-B14F-4D97-AF65-F5344CB8AC3E}">
        <p14:creationId xmlns:p14="http://schemas.microsoft.com/office/powerpoint/2010/main" val="37113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计数排序</a:t>
            </a:r>
            <a:r>
              <a:rPr lang="en-US" altLang="zh-CN" dirty="0" smtClean="0"/>
              <a:t>——</a:t>
            </a:r>
            <a:r>
              <a:rPr lang="zh-CN" altLang="en-US" dirty="0" smtClean="0"/>
              <a:t>分布计数</a:t>
            </a:r>
            <a:endParaRPr lang="zh-CN" altLang="en-US" dirty="0"/>
          </a:p>
        </p:txBody>
      </p:sp>
      <p:sp>
        <p:nvSpPr>
          <p:cNvPr id="3" name="内容占位符 2"/>
          <p:cNvSpPr>
            <a:spLocks noGrp="1"/>
          </p:cNvSpPr>
          <p:nvPr>
            <p:ph idx="1"/>
          </p:nvPr>
        </p:nvSpPr>
        <p:spPr/>
        <p:txBody>
          <a:bodyPr/>
          <a:lstStyle/>
          <a:p>
            <a:r>
              <a:rPr lang="zh-CN" altLang="en-US" sz="1800" dirty="0" smtClean="0"/>
              <a:t>如果预先知道待排序数组中元素值得范围，例如就是</a:t>
            </a:r>
            <a:r>
              <a:rPr lang="en-US" altLang="zh-CN" sz="1800" dirty="0" smtClean="0"/>
              <a:t>1</a:t>
            </a:r>
            <a:r>
              <a:rPr lang="zh-CN" altLang="en-US" sz="1800" dirty="0" smtClean="0"/>
              <a:t>、</a:t>
            </a:r>
            <a:r>
              <a:rPr lang="en-US" altLang="zh-CN" sz="1800" dirty="0" smtClean="0"/>
              <a:t>2</a:t>
            </a:r>
            <a:r>
              <a:rPr lang="zh-CN" altLang="en-US" sz="1800" dirty="0" smtClean="0"/>
              <a:t>、</a:t>
            </a:r>
            <a:r>
              <a:rPr lang="en-US" altLang="zh-CN" sz="1800" dirty="0" smtClean="0"/>
              <a:t>3</a:t>
            </a:r>
            <a:r>
              <a:rPr lang="zh-CN" altLang="en-US" sz="1800" dirty="0" smtClean="0"/>
              <a:t>，而数组长度为</a:t>
            </a:r>
            <a:r>
              <a:rPr lang="en-US" altLang="zh-CN" sz="1800" dirty="0" smtClean="0"/>
              <a:t>100</a:t>
            </a:r>
            <a:r>
              <a:rPr lang="zh-CN" altLang="en-US" sz="1800" dirty="0" smtClean="0"/>
              <a:t>，那么我们可以统计每一个元素值出现的次数，用出现次数求得其对应位置。</a:t>
            </a:r>
            <a:endParaRPr lang="en-US" altLang="zh-CN" sz="1800" dirty="0"/>
          </a:p>
          <a:p>
            <a:r>
              <a:rPr lang="zh-CN" altLang="en-US" sz="1800" dirty="0" smtClean="0"/>
              <a:t>预先知道元素范围：蕴含了大小关系</a:t>
            </a:r>
            <a:endParaRPr lang="zh-CN" altLang="en-US" sz="1800" dirty="0"/>
          </a:p>
        </p:txBody>
      </p:sp>
      <p:graphicFrame>
        <p:nvGraphicFramePr>
          <p:cNvPr id="4" name="Group 47"/>
          <p:cNvGraphicFramePr>
            <a:graphicFrameLocks/>
          </p:cNvGraphicFramePr>
          <p:nvPr>
            <p:extLst>
              <p:ext uri="{D42A27DB-BD31-4B8C-83A1-F6EECF244321}">
                <p14:modId xmlns:p14="http://schemas.microsoft.com/office/powerpoint/2010/main" val="1157828957"/>
              </p:ext>
            </p:extLst>
          </p:nvPr>
        </p:nvGraphicFramePr>
        <p:xfrm>
          <a:off x="468315" y="2863805"/>
          <a:ext cx="3614798" cy="365760"/>
        </p:xfrm>
        <a:graphic>
          <a:graphicData uri="http://schemas.openxmlformats.org/drawingml/2006/table">
            <a:tbl>
              <a:tblPr/>
              <a:tblGrid>
                <a:gridCol w="602937">
                  <a:extLst>
                    <a:ext uri="{9D8B030D-6E8A-4147-A177-3AD203B41FA5}">
                      <a16:colId xmlns:a16="http://schemas.microsoft.com/office/drawing/2014/main" val="20000"/>
                    </a:ext>
                  </a:extLst>
                </a:gridCol>
                <a:gridCol w="601525">
                  <a:extLst>
                    <a:ext uri="{9D8B030D-6E8A-4147-A177-3AD203B41FA5}">
                      <a16:colId xmlns:a16="http://schemas.microsoft.com/office/drawing/2014/main" val="20001"/>
                    </a:ext>
                  </a:extLst>
                </a:gridCol>
                <a:gridCol w="602937">
                  <a:extLst>
                    <a:ext uri="{9D8B030D-6E8A-4147-A177-3AD203B41FA5}">
                      <a16:colId xmlns:a16="http://schemas.microsoft.com/office/drawing/2014/main" val="20002"/>
                    </a:ext>
                  </a:extLst>
                </a:gridCol>
                <a:gridCol w="602937">
                  <a:extLst>
                    <a:ext uri="{9D8B030D-6E8A-4147-A177-3AD203B41FA5}">
                      <a16:colId xmlns:a16="http://schemas.microsoft.com/office/drawing/2014/main" val="20003"/>
                    </a:ext>
                  </a:extLst>
                </a:gridCol>
                <a:gridCol w="601525">
                  <a:extLst>
                    <a:ext uri="{9D8B030D-6E8A-4147-A177-3AD203B41FA5}">
                      <a16:colId xmlns:a16="http://schemas.microsoft.com/office/drawing/2014/main" val="20004"/>
                    </a:ext>
                  </a:extLst>
                </a:gridCol>
                <a:gridCol w="602937">
                  <a:extLst>
                    <a:ext uri="{9D8B030D-6E8A-4147-A177-3AD203B41FA5}">
                      <a16:colId xmlns:a16="http://schemas.microsoft.com/office/drawing/2014/main" val="20005"/>
                    </a:ext>
                  </a:extLst>
                </a:gridCol>
              </a:tblGrid>
              <a:tr h="2234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 name="Group 194"/>
          <p:cNvGraphicFramePr>
            <a:graphicFrameLocks/>
          </p:cNvGraphicFramePr>
          <p:nvPr>
            <p:extLst>
              <p:ext uri="{D42A27DB-BD31-4B8C-83A1-F6EECF244321}">
                <p14:modId xmlns:p14="http://schemas.microsoft.com/office/powerpoint/2010/main" val="3355895490"/>
              </p:ext>
            </p:extLst>
          </p:nvPr>
        </p:nvGraphicFramePr>
        <p:xfrm>
          <a:off x="4548511" y="2558733"/>
          <a:ext cx="3614800" cy="1097280"/>
        </p:xfrm>
        <a:graphic>
          <a:graphicData uri="http://schemas.openxmlformats.org/drawingml/2006/table">
            <a:tbl>
              <a:tblPr/>
              <a:tblGrid>
                <a:gridCol w="903700">
                  <a:extLst>
                    <a:ext uri="{9D8B030D-6E8A-4147-A177-3AD203B41FA5}">
                      <a16:colId xmlns:a16="http://schemas.microsoft.com/office/drawing/2014/main" val="95284847"/>
                    </a:ext>
                  </a:extLst>
                </a:gridCol>
                <a:gridCol w="903700">
                  <a:extLst>
                    <a:ext uri="{9D8B030D-6E8A-4147-A177-3AD203B41FA5}">
                      <a16:colId xmlns:a16="http://schemas.microsoft.com/office/drawing/2014/main" val="4161966697"/>
                    </a:ext>
                  </a:extLst>
                </a:gridCol>
                <a:gridCol w="903700">
                  <a:extLst>
                    <a:ext uri="{9D8B030D-6E8A-4147-A177-3AD203B41FA5}">
                      <a16:colId xmlns:a16="http://schemas.microsoft.com/office/drawing/2014/main" val="2627526633"/>
                    </a:ext>
                  </a:extLst>
                </a:gridCol>
                <a:gridCol w="903700">
                  <a:extLst>
                    <a:ext uri="{9D8B030D-6E8A-4147-A177-3AD203B41FA5}">
                      <a16:colId xmlns:a16="http://schemas.microsoft.com/office/drawing/2014/main" val="1515591655"/>
                    </a:ext>
                  </a:extLst>
                </a:gridCol>
              </a:tblGrid>
              <a:tr h="306791">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数组值</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77572544"/>
                  </a:ext>
                </a:extLst>
              </a:tr>
              <a:tr h="306791">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频率</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46615047"/>
                  </a:ext>
                </a:extLst>
              </a:tr>
              <a:tr h="306791">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分布值</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000" b="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6</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3541193"/>
                  </a:ext>
                </a:extLst>
              </a:tr>
            </a:tbl>
          </a:graphicData>
        </a:graphic>
      </p:graphicFrame>
      <p:pic>
        <p:nvPicPr>
          <p:cNvPr id="6" name="Picture 195" descr="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139" y="3869237"/>
            <a:ext cx="6624638" cy="222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日期占位符 6"/>
          <p:cNvSpPr>
            <a:spLocks noGrp="1"/>
          </p:cNvSpPr>
          <p:nvPr>
            <p:ph type="dt" sz="half" idx="10"/>
          </p:nvPr>
        </p:nvSpPr>
        <p:spPr/>
        <p:txBody>
          <a:bodyPr/>
          <a:lstStyle/>
          <a:p>
            <a:fld id="{75731A87-0ADD-4569-8389-ECA2AD2AC5C8}" type="datetime1">
              <a:rPr lang="zh-CN" altLang="en-US" smtClean="0"/>
              <a:t>2019/2/22</a:t>
            </a:fld>
            <a:endParaRPr lang="zh-CN" altLang="en-US"/>
          </a:p>
        </p:txBody>
      </p:sp>
      <p:sp>
        <p:nvSpPr>
          <p:cNvPr id="8" name="灯片编号占位符 7"/>
          <p:cNvSpPr>
            <a:spLocks noGrp="1"/>
          </p:cNvSpPr>
          <p:nvPr>
            <p:ph type="sldNum" sz="quarter" idx="12"/>
          </p:nvPr>
        </p:nvSpPr>
        <p:spPr/>
        <p:txBody>
          <a:bodyPr/>
          <a:lstStyle/>
          <a:p>
            <a:fld id="{3F769AD3-636C-4583-9912-BE9DB57EB6C4}" type="slidenum">
              <a:rPr lang="zh-CN" altLang="en-US" smtClean="0"/>
              <a:t>5</a:t>
            </a:fld>
            <a:endParaRPr lang="zh-CN" altLang="en-US"/>
          </a:p>
        </p:txBody>
      </p:sp>
    </p:spTree>
    <p:extLst>
      <p:ext uri="{BB962C8B-B14F-4D97-AF65-F5344CB8AC3E}">
        <p14:creationId xmlns:p14="http://schemas.microsoft.com/office/powerpoint/2010/main" val="101274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sp>
        <p:nvSpPr>
          <p:cNvPr id="3" name="内容占位符 2"/>
          <p:cNvSpPr>
            <a:spLocks noGrp="1"/>
          </p:cNvSpPr>
          <p:nvPr>
            <p:ph idx="1"/>
          </p:nvPr>
        </p:nvSpPr>
        <p:spPr/>
        <p:txBody>
          <a:bodyPr/>
          <a:lstStyle/>
          <a:p>
            <a:r>
              <a:rPr lang="zh-CN" altLang="en-US" sz="1800" dirty="0" smtClean="0"/>
              <a:t>不使用额外的存储空间能否交换两个变量的值？</a:t>
            </a:r>
            <a:endParaRPr lang="en-US" altLang="zh-CN" sz="1800" dirty="0" smtClean="0"/>
          </a:p>
          <a:p>
            <a:endParaRPr lang="en-US" altLang="zh-CN" sz="1800" dirty="0"/>
          </a:p>
          <a:p>
            <a:r>
              <a:rPr lang="zh-CN" altLang="en-US" sz="1800" b="1" dirty="0" smtClean="0"/>
              <a:t>祖先问题</a:t>
            </a:r>
            <a:r>
              <a:rPr lang="zh-CN" altLang="en-US" sz="1800" dirty="0" smtClean="0"/>
              <a:t>：要求在一棵给定的</a:t>
            </a:r>
            <a:r>
              <a:rPr lang="en-US" altLang="zh-CN" sz="1800" dirty="0" smtClean="0"/>
              <a:t>N</a:t>
            </a:r>
            <a:r>
              <a:rPr lang="zh-CN" altLang="en-US" sz="1800" dirty="0" smtClean="0"/>
              <a:t>个顶点二叉树中，确定一个顶点</a:t>
            </a:r>
            <a:r>
              <a:rPr lang="en-US" altLang="zh-CN" sz="1800" dirty="0" smtClean="0"/>
              <a:t>u</a:t>
            </a:r>
            <a:r>
              <a:rPr lang="zh-CN" altLang="en-US" sz="1800" dirty="0" smtClean="0"/>
              <a:t>是否是顶点</a:t>
            </a:r>
            <a:r>
              <a:rPr lang="en-US" altLang="zh-CN" sz="1800" dirty="0" smtClean="0"/>
              <a:t>v</a:t>
            </a:r>
            <a:r>
              <a:rPr lang="zh-CN" altLang="en-US" sz="1800" dirty="0" smtClean="0"/>
              <a:t>的祖先。请设计一个属于</a:t>
            </a:r>
            <a:r>
              <a:rPr lang="en-US" altLang="zh-CN" sz="1800" dirty="0" smtClean="0"/>
              <a:t>O(N)</a:t>
            </a:r>
            <a:r>
              <a:rPr lang="zh-CN" altLang="en-US" sz="1800" dirty="0" smtClean="0"/>
              <a:t>的输入增强算法，使得可以在常量时间内获得每一对顶点足够的信息来求解该问题。</a:t>
            </a:r>
            <a:endParaRPr lang="en-US" altLang="zh-CN" sz="1800" dirty="0" smtClean="0"/>
          </a:p>
          <a:p>
            <a:endParaRPr lang="en-US" altLang="zh-CN" sz="1800" dirty="0"/>
          </a:p>
          <a:p>
            <a:endParaRPr lang="zh-CN" altLang="en-US" sz="1800" dirty="0"/>
          </a:p>
        </p:txBody>
      </p:sp>
      <p:sp>
        <p:nvSpPr>
          <p:cNvPr id="4" name="日期占位符 3"/>
          <p:cNvSpPr>
            <a:spLocks noGrp="1"/>
          </p:cNvSpPr>
          <p:nvPr>
            <p:ph type="dt" sz="half" idx="10"/>
          </p:nvPr>
        </p:nvSpPr>
        <p:spPr/>
        <p:txBody>
          <a:bodyPr/>
          <a:lstStyle/>
          <a:p>
            <a:fld id="{EEAE5982-D9AF-4D82-8819-A0ECF5F1A424}"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6</a:t>
            </a:fld>
            <a:endParaRPr lang="zh-CN" altLang="en-US"/>
          </a:p>
        </p:txBody>
      </p:sp>
    </p:spTree>
    <p:extLst>
      <p:ext uri="{BB962C8B-B14F-4D97-AF65-F5344CB8AC3E}">
        <p14:creationId xmlns:p14="http://schemas.microsoft.com/office/powerpoint/2010/main" val="2993498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字符串匹配</a:t>
            </a:r>
            <a:endParaRPr lang="zh-CN" altLang="en-US" dirty="0"/>
          </a:p>
        </p:txBody>
      </p:sp>
      <p:sp>
        <p:nvSpPr>
          <p:cNvPr id="3" name="内容占位符 2"/>
          <p:cNvSpPr>
            <a:spLocks noGrp="1"/>
          </p:cNvSpPr>
          <p:nvPr>
            <p:ph idx="1"/>
          </p:nvPr>
        </p:nvSpPr>
        <p:spPr/>
        <p:txBody>
          <a:bodyPr/>
          <a:lstStyle/>
          <a:p>
            <a:r>
              <a:rPr lang="zh-CN" altLang="en-US" sz="1800" dirty="0"/>
              <a:t>要求在一个较长的</a:t>
            </a:r>
            <a:r>
              <a:rPr lang="en-US" altLang="zh-CN" sz="1800" dirty="0"/>
              <a:t>n</a:t>
            </a:r>
            <a:r>
              <a:rPr lang="zh-CN" altLang="en-US" sz="1800" dirty="0"/>
              <a:t>个字符的串（称为</a:t>
            </a:r>
            <a:r>
              <a:rPr lang="zh-CN" altLang="en-US" sz="1800" b="1" dirty="0">
                <a:solidFill>
                  <a:srgbClr val="080808"/>
                </a:solidFill>
              </a:rPr>
              <a:t>文本</a:t>
            </a:r>
            <a:r>
              <a:rPr lang="zh-CN" altLang="en-US" sz="1800" dirty="0"/>
              <a:t>）中，寻找一个给定的</a:t>
            </a:r>
            <a:r>
              <a:rPr lang="en-US" altLang="zh-CN" sz="1800" dirty="0"/>
              <a:t>m</a:t>
            </a:r>
            <a:r>
              <a:rPr lang="zh-CN" altLang="en-US" sz="1800" dirty="0"/>
              <a:t>个字符的串（称为</a:t>
            </a:r>
            <a:r>
              <a:rPr lang="zh-CN" altLang="en-US" sz="1800" b="1" dirty="0">
                <a:solidFill>
                  <a:srgbClr val="080808"/>
                </a:solidFill>
              </a:rPr>
              <a:t>模式</a:t>
            </a:r>
            <a:r>
              <a:rPr lang="zh-CN" altLang="en-US" sz="1800" dirty="0" smtClean="0"/>
              <a:t>）</a:t>
            </a:r>
            <a:endParaRPr lang="en-US" altLang="zh-CN" sz="1800" dirty="0" smtClean="0"/>
          </a:p>
          <a:p>
            <a:endParaRPr lang="en-US" altLang="zh-CN" sz="1800" dirty="0"/>
          </a:p>
          <a:p>
            <a:pPr lvl="1"/>
            <a:r>
              <a:rPr lang="zh-CN" altLang="en-US" sz="1400" dirty="0" smtClean="0"/>
              <a:t>蛮力法：</a:t>
            </a:r>
            <a:r>
              <a:rPr lang="zh-CN" altLang="en-US" sz="1400" dirty="0">
                <a:cs typeface="Arial" panose="020B0604020202020204" pitchFamily="34" charset="0"/>
              </a:rPr>
              <a:t>简单地</a:t>
            </a:r>
            <a:r>
              <a:rPr lang="zh-CN" altLang="en-US" sz="1400" dirty="0">
                <a:solidFill>
                  <a:srgbClr val="FF0000"/>
                </a:solidFill>
                <a:cs typeface="Arial" panose="020B0604020202020204" pitchFamily="34" charset="0"/>
              </a:rPr>
              <a:t>从左到右</a:t>
            </a:r>
            <a:r>
              <a:rPr lang="zh-CN" altLang="en-US" sz="1400" dirty="0">
                <a:cs typeface="Arial" panose="020B0604020202020204" pitchFamily="34" charset="0"/>
              </a:rPr>
              <a:t>比较模式和文本中每一个对应的字符，如果不匹配，把文本向右移动一格，再进行下一轮尝试，</a:t>
            </a:r>
            <a:r>
              <a:rPr lang="zh-CN" altLang="en-US" sz="1400" dirty="0">
                <a:solidFill>
                  <a:srgbClr val="FF0000"/>
                </a:solidFill>
                <a:cs typeface="Arial" panose="020B0604020202020204" pitchFamily="34" charset="0"/>
              </a:rPr>
              <a:t>最差效率为</a:t>
            </a:r>
            <a:r>
              <a:rPr lang="en-US" altLang="zh-CN" sz="1400" dirty="0">
                <a:solidFill>
                  <a:srgbClr val="FF0000"/>
                </a:solidFill>
                <a:cs typeface="Arial" panose="020B0604020202020204" pitchFamily="34" charset="0"/>
              </a:rPr>
              <a:t>O(nm)</a:t>
            </a:r>
            <a:r>
              <a:rPr lang="zh-CN" altLang="en-US" sz="1400" dirty="0">
                <a:cs typeface="Arial" panose="020B0604020202020204" pitchFamily="34" charset="0"/>
              </a:rPr>
              <a:t>，随机文本的平均效率</a:t>
            </a:r>
            <a:r>
              <a:rPr lang="en-US" altLang="zh-CN" sz="1400" dirty="0">
                <a:cs typeface="Arial" panose="020B0604020202020204" pitchFamily="34" charset="0"/>
              </a:rPr>
              <a:t>O(n)</a:t>
            </a:r>
            <a:endParaRPr lang="en-US" altLang="zh-CN" sz="1400" dirty="0" smtClean="0"/>
          </a:p>
          <a:p>
            <a:endParaRPr lang="en-US" altLang="zh-CN" sz="1800" dirty="0" smtClean="0"/>
          </a:p>
          <a:p>
            <a:pPr lvl="1"/>
            <a:r>
              <a:rPr lang="zh-CN" altLang="en-US" sz="1400" dirty="0" smtClean="0"/>
              <a:t>输入增强：</a:t>
            </a:r>
            <a:r>
              <a:rPr lang="zh-CN" altLang="en-US" sz="1600" dirty="0" smtClean="0">
                <a:cs typeface="Arial" panose="020B0604020202020204" pitchFamily="34" charset="0"/>
              </a:rPr>
              <a:t>对</a:t>
            </a:r>
            <a:r>
              <a:rPr lang="zh-CN" altLang="en-US" sz="1600" dirty="0">
                <a:cs typeface="Arial" panose="020B0604020202020204" pitchFamily="34" charset="0"/>
              </a:rPr>
              <a:t>模式进行预处理以得到它的一些信息，把这些信息存储在表中，然后在给定文本中实际查找模式的时候使用这些信息</a:t>
            </a:r>
            <a:r>
              <a:rPr lang="en-US" altLang="zh-CN" sz="1600" dirty="0">
                <a:cs typeface="Arial" panose="020B0604020202020204" pitchFamily="34" charset="0"/>
              </a:rPr>
              <a:t>——Knuth-</a:t>
            </a:r>
            <a:r>
              <a:rPr lang="en-US" altLang="zh-CN" sz="1600" dirty="0" err="1">
                <a:cs typeface="Arial" panose="020B0604020202020204" pitchFamily="34" charset="0"/>
              </a:rPr>
              <a:t>Morris_Pratt</a:t>
            </a:r>
            <a:r>
              <a:rPr lang="en-US" altLang="zh-CN" sz="1600" dirty="0">
                <a:cs typeface="Arial" panose="020B0604020202020204" pitchFamily="34" charset="0"/>
              </a:rPr>
              <a:t>(KMP)</a:t>
            </a:r>
            <a:r>
              <a:rPr lang="zh-CN" altLang="en-US" sz="1600" dirty="0">
                <a:cs typeface="Arial" panose="020B0604020202020204" pitchFamily="34" charset="0"/>
              </a:rPr>
              <a:t>算法和</a:t>
            </a:r>
            <a:r>
              <a:rPr lang="en-US" altLang="zh-CN" sz="1600" dirty="0">
                <a:cs typeface="Arial" panose="020B0604020202020204" pitchFamily="34" charset="0"/>
              </a:rPr>
              <a:t>Boyer-Moore(BM)</a:t>
            </a:r>
            <a:r>
              <a:rPr lang="zh-CN" altLang="en-US" sz="1600" dirty="0" smtClean="0">
                <a:cs typeface="Arial" panose="020B0604020202020204" pitchFamily="34" charset="0"/>
              </a:rPr>
              <a:t>算法</a:t>
            </a:r>
            <a:endParaRPr lang="en-US" altLang="zh-CN" sz="1600" dirty="0" smtClean="0">
              <a:cs typeface="Arial" panose="020B0604020202020204" pitchFamily="34" charset="0"/>
            </a:endParaRPr>
          </a:p>
          <a:p>
            <a:pPr lvl="2"/>
            <a:r>
              <a:rPr lang="en-US" altLang="zh-CN" sz="1200" dirty="0" smtClean="0"/>
              <a:t>BM</a:t>
            </a:r>
            <a:r>
              <a:rPr lang="zh-CN" altLang="en-US" sz="1200" dirty="0" smtClean="0"/>
              <a:t>在比较过程中从右向左</a:t>
            </a:r>
            <a:endParaRPr lang="en-US" altLang="zh-CN" sz="1200" dirty="0" smtClean="0"/>
          </a:p>
          <a:p>
            <a:pPr lvl="2">
              <a:spcBef>
                <a:spcPct val="30000"/>
              </a:spcBef>
            </a:pPr>
            <a:r>
              <a:rPr lang="zh-CN" altLang="en-US" sz="1200" dirty="0">
                <a:cs typeface="Arial" panose="020B0604020202020204" pitchFamily="34" charset="0"/>
              </a:rPr>
              <a:t>开始的时候把模式和文本的开头字符对齐。如果第一次尝试失败了，把模式向右移。</a:t>
            </a:r>
          </a:p>
          <a:p>
            <a:pPr lvl="2">
              <a:spcBef>
                <a:spcPct val="30000"/>
              </a:spcBef>
            </a:pPr>
            <a:r>
              <a:rPr lang="zh-CN" altLang="en-US" sz="1200" dirty="0">
                <a:cs typeface="Arial" panose="020B0604020202020204" pitchFamily="34" charset="0"/>
              </a:rPr>
              <a:t>只是每次尝试过程中的</a:t>
            </a:r>
            <a:r>
              <a:rPr lang="zh-CN" altLang="en-US" sz="1200" dirty="0">
                <a:solidFill>
                  <a:schemeClr val="tx2"/>
                </a:solidFill>
                <a:cs typeface="Arial" panose="020B0604020202020204" pitchFamily="34" charset="0"/>
              </a:rPr>
              <a:t>比较是从右向左的</a:t>
            </a:r>
            <a:r>
              <a:rPr lang="zh-CN" altLang="en-US" sz="1200" dirty="0">
                <a:cs typeface="Arial" panose="020B0604020202020204" pitchFamily="34" charset="0"/>
              </a:rPr>
              <a:t>，即从模式的最后一个字符</a:t>
            </a:r>
            <a:r>
              <a:rPr lang="zh-CN" altLang="en-US" sz="1200" dirty="0" smtClean="0">
                <a:cs typeface="Arial" panose="020B0604020202020204" pitchFamily="34" charset="0"/>
              </a:rPr>
              <a:t>开始。</a:t>
            </a:r>
            <a:endParaRPr lang="zh-CN" altLang="en-US" sz="1200" dirty="0">
              <a:cs typeface="Arial" panose="020B0604020202020204" pitchFamily="34" charset="0"/>
            </a:endParaRPr>
          </a:p>
          <a:p>
            <a:pPr lvl="1"/>
            <a:endParaRPr lang="en-US" altLang="zh-CN" sz="1400" dirty="0" smtClean="0"/>
          </a:p>
          <a:p>
            <a:pPr lvl="1"/>
            <a:r>
              <a:rPr lang="en-US" altLang="zh-CN" sz="1400" dirty="0" smtClean="0"/>
              <a:t>BM</a:t>
            </a:r>
            <a:r>
              <a:rPr lang="zh-CN" altLang="en-US" sz="1400" dirty="0" smtClean="0"/>
              <a:t>算法简化版：</a:t>
            </a:r>
            <a:r>
              <a:rPr lang="en-US" altLang="zh-CN" sz="1400" dirty="0" err="1" smtClean="0"/>
              <a:t>Horspool</a:t>
            </a:r>
            <a:r>
              <a:rPr lang="zh-CN" altLang="en-US" sz="1400" dirty="0" smtClean="0"/>
              <a:t>算法</a:t>
            </a:r>
            <a:endParaRPr lang="zh-CN" altLang="en-US" sz="1400" dirty="0"/>
          </a:p>
        </p:txBody>
      </p:sp>
      <p:sp>
        <p:nvSpPr>
          <p:cNvPr id="4" name="日期占位符 3"/>
          <p:cNvSpPr>
            <a:spLocks noGrp="1"/>
          </p:cNvSpPr>
          <p:nvPr>
            <p:ph type="dt" sz="half" idx="10"/>
          </p:nvPr>
        </p:nvSpPr>
        <p:spPr/>
        <p:txBody>
          <a:bodyPr/>
          <a:lstStyle/>
          <a:p>
            <a:fld id="{7181ADDE-0505-4CA1-8DB8-E2CA5B61D6EE}"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7</a:t>
            </a:fld>
            <a:endParaRPr lang="zh-CN" altLang="en-US"/>
          </a:p>
        </p:txBody>
      </p:sp>
    </p:spTree>
    <p:extLst>
      <p:ext uri="{BB962C8B-B14F-4D97-AF65-F5344CB8AC3E}">
        <p14:creationId xmlns:p14="http://schemas.microsoft.com/office/powerpoint/2010/main" val="155277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Horspool</a:t>
            </a:r>
            <a:r>
              <a:rPr lang="zh-CN" altLang="en-US" dirty="0" smtClean="0"/>
              <a:t>算法</a:t>
            </a:r>
            <a:endParaRPr lang="zh-CN" altLang="en-US" dirty="0"/>
          </a:p>
        </p:txBody>
      </p:sp>
      <p:sp>
        <p:nvSpPr>
          <p:cNvPr id="3" name="内容占位符 2"/>
          <p:cNvSpPr>
            <a:spLocks noGrp="1"/>
          </p:cNvSpPr>
          <p:nvPr>
            <p:ph idx="1"/>
          </p:nvPr>
        </p:nvSpPr>
        <p:spPr/>
        <p:txBody>
          <a:bodyPr/>
          <a:lstStyle/>
          <a:p>
            <a:pPr>
              <a:spcBef>
                <a:spcPct val="40000"/>
              </a:spcBef>
            </a:pPr>
            <a:r>
              <a:rPr lang="zh-CN" altLang="en-US" sz="1800" dirty="0"/>
              <a:t>从模式的最后一个字符开始从右向左，比较模式和文本的相应字符</a:t>
            </a:r>
          </a:p>
          <a:p>
            <a:pPr lvl="1">
              <a:spcBef>
                <a:spcPct val="40000"/>
              </a:spcBef>
            </a:pPr>
            <a:r>
              <a:rPr lang="zh-CN" altLang="en-US" sz="1600" dirty="0"/>
              <a:t>如果模式中所有的字符都匹配成功，就找到了一个匹配子串，就可以停止了</a:t>
            </a:r>
          </a:p>
          <a:p>
            <a:pPr lvl="1">
              <a:spcBef>
                <a:spcPct val="40000"/>
              </a:spcBef>
            </a:pPr>
            <a:r>
              <a:rPr lang="zh-CN" altLang="en-US" sz="1600" dirty="0"/>
              <a:t>如果遇到一对不匹配的，把模式右移</a:t>
            </a:r>
          </a:p>
          <a:p>
            <a:pPr>
              <a:lnSpc>
                <a:spcPct val="90000"/>
              </a:lnSpc>
            </a:pPr>
            <a:endParaRPr lang="en-US" altLang="zh-CN" dirty="0" smtClean="0"/>
          </a:p>
          <a:p>
            <a:pPr>
              <a:lnSpc>
                <a:spcPct val="90000"/>
              </a:lnSpc>
            </a:pPr>
            <a:r>
              <a:rPr lang="zh-CN" altLang="en-US" sz="1800" dirty="0" smtClean="0"/>
              <a:t>根据文本中对齐</a:t>
            </a:r>
            <a:r>
              <a:rPr lang="zh-CN" altLang="en-US" sz="1800" b="1" dirty="0" smtClean="0">
                <a:solidFill>
                  <a:srgbClr val="FF0000"/>
                </a:solidFill>
              </a:rPr>
              <a:t>模式最后</a:t>
            </a:r>
            <a:r>
              <a:rPr lang="zh-CN" altLang="en-US" sz="1800" b="1" dirty="0">
                <a:solidFill>
                  <a:srgbClr val="FF0000"/>
                </a:solidFill>
              </a:rPr>
              <a:t>一个</a:t>
            </a:r>
            <a:r>
              <a:rPr lang="zh-CN" altLang="en-US" sz="1800" b="1" dirty="0" smtClean="0">
                <a:solidFill>
                  <a:srgbClr val="FF0000"/>
                </a:solidFill>
              </a:rPr>
              <a:t>字符</a:t>
            </a:r>
            <a:r>
              <a:rPr lang="zh-CN" altLang="en-US" sz="1800" dirty="0" smtClean="0">
                <a:solidFill>
                  <a:schemeClr val="tx2"/>
                </a:solidFill>
              </a:rPr>
              <a:t>的字符</a:t>
            </a:r>
            <a:r>
              <a:rPr lang="en-US" altLang="zh-CN" sz="1800" dirty="0" smtClean="0">
                <a:solidFill>
                  <a:schemeClr val="tx2"/>
                </a:solidFill>
              </a:rPr>
              <a:t>c</a:t>
            </a:r>
            <a:r>
              <a:rPr lang="zh-CN" altLang="en-US" sz="1800" dirty="0"/>
              <a:t>的不同情况确定移动的距离：</a:t>
            </a:r>
          </a:p>
          <a:p>
            <a:pPr lvl="1">
              <a:lnSpc>
                <a:spcPct val="90000"/>
              </a:lnSpc>
            </a:pPr>
            <a:r>
              <a:rPr lang="zh-CN" altLang="en-US" sz="1600" dirty="0"/>
              <a:t>情况</a:t>
            </a:r>
            <a:r>
              <a:rPr lang="en-US" altLang="zh-CN" sz="1600" dirty="0"/>
              <a:t>1</a:t>
            </a:r>
            <a:r>
              <a:rPr lang="zh-CN" altLang="en-US" sz="1600" dirty="0"/>
              <a:t>：模式中不存在</a:t>
            </a:r>
            <a:r>
              <a:rPr lang="en-US" altLang="zh-CN" sz="1600" dirty="0"/>
              <a:t>c</a:t>
            </a:r>
            <a:r>
              <a:rPr lang="zh-CN" altLang="en-US" sz="1600" dirty="0"/>
              <a:t>，</a:t>
            </a:r>
            <a:r>
              <a:rPr lang="zh-CN" altLang="en-US" sz="1600" dirty="0">
                <a:solidFill>
                  <a:schemeClr val="tx2"/>
                </a:solidFill>
              </a:rPr>
              <a:t>模式安全移动的幅度</a:t>
            </a:r>
            <a:r>
              <a:rPr lang="zh-CN" altLang="en-US" sz="1600" dirty="0"/>
              <a:t>就是它的全部长度</a:t>
            </a:r>
          </a:p>
          <a:p>
            <a:pPr lvl="1">
              <a:lnSpc>
                <a:spcPct val="90000"/>
              </a:lnSpc>
            </a:pPr>
            <a:r>
              <a:rPr lang="zh-CN" altLang="en-US" sz="1600" dirty="0"/>
              <a:t>情况</a:t>
            </a:r>
            <a:r>
              <a:rPr lang="en-US" altLang="zh-CN" sz="1600" dirty="0"/>
              <a:t>2</a:t>
            </a:r>
            <a:r>
              <a:rPr lang="zh-CN" altLang="en-US" sz="1600" dirty="0"/>
              <a:t>：模式中存在</a:t>
            </a:r>
            <a:r>
              <a:rPr lang="en-US" altLang="zh-CN" sz="1600" dirty="0"/>
              <a:t>c</a:t>
            </a:r>
            <a:r>
              <a:rPr lang="zh-CN" altLang="en-US" sz="1600" dirty="0"/>
              <a:t>，但它不是模式的最后一个字符，移动时应该把模式中最右边的</a:t>
            </a:r>
            <a:r>
              <a:rPr lang="en-US" altLang="zh-CN" sz="1600" dirty="0"/>
              <a:t>c</a:t>
            </a:r>
            <a:r>
              <a:rPr lang="zh-CN" altLang="en-US" sz="1600" dirty="0"/>
              <a:t>和文本中的</a:t>
            </a:r>
            <a:r>
              <a:rPr lang="en-US" altLang="zh-CN" sz="1600" dirty="0"/>
              <a:t>c</a:t>
            </a:r>
            <a:r>
              <a:rPr lang="zh-CN" altLang="en-US" sz="1600" dirty="0"/>
              <a:t>对齐</a:t>
            </a:r>
          </a:p>
          <a:p>
            <a:pPr lvl="1">
              <a:lnSpc>
                <a:spcPct val="90000"/>
              </a:lnSpc>
            </a:pPr>
            <a:r>
              <a:rPr lang="zh-CN" altLang="en-US" sz="1600" dirty="0"/>
              <a:t>情况</a:t>
            </a:r>
            <a:r>
              <a:rPr lang="en-US" altLang="zh-CN" sz="1600" dirty="0"/>
              <a:t>3</a:t>
            </a:r>
            <a:r>
              <a:rPr lang="zh-CN" altLang="en-US" sz="1600" dirty="0"/>
              <a:t>：</a:t>
            </a:r>
            <a:r>
              <a:rPr lang="en-US" altLang="zh-CN" sz="1600" dirty="0"/>
              <a:t>c</a:t>
            </a:r>
            <a:r>
              <a:rPr lang="zh-CN" altLang="en-US" sz="1600" dirty="0"/>
              <a:t>正好是模式的最后一个字符，但是在模式的其他字符中不包含</a:t>
            </a:r>
            <a:r>
              <a:rPr lang="en-US" altLang="zh-CN" sz="1600" dirty="0"/>
              <a:t>c</a:t>
            </a:r>
            <a:r>
              <a:rPr lang="zh-CN" altLang="en-US" sz="1600" dirty="0"/>
              <a:t>，移动的情况：</a:t>
            </a:r>
            <a:r>
              <a:rPr lang="zh-CN" altLang="en-US" sz="1600" dirty="0">
                <a:solidFill>
                  <a:schemeClr val="tx2"/>
                </a:solidFill>
              </a:rPr>
              <a:t>移动幅度等于模式长度</a:t>
            </a:r>
            <a:r>
              <a:rPr lang="en-US" altLang="zh-CN" sz="1600" dirty="0">
                <a:solidFill>
                  <a:schemeClr val="tx2"/>
                </a:solidFill>
              </a:rPr>
              <a:t>m</a:t>
            </a:r>
          </a:p>
          <a:p>
            <a:pPr lvl="1">
              <a:lnSpc>
                <a:spcPct val="90000"/>
              </a:lnSpc>
            </a:pPr>
            <a:r>
              <a:rPr lang="zh-CN" altLang="en-US" sz="1600" dirty="0"/>
              <a:t>情况</a:t>
            </a:r>
            <a:r>
              <a:rPr lang="en-US" altLang="zh-CN" sz="1600" dirty="0"/>
              <a:t>4</a:t>
            </a:r>
            <a:r>
              <a:rPr lang="zh-CN" altLang="en-US" sz="1600" dirty="0"/>
              <a:t>：</a:t>
            </a:r>
            <a:r>
              <a:rPr lang="en-US" altLang="zh-CN" sz="1600" dirty="0"/>
              <a:t>c</a:t>
            </a:r>
            <a:r>
              <a:rPr lang="zh-CN" altLang="en-US" sz="1600" dirty="0"/>
              <a:t>正好是模式的最后一个字符，而且在模式的前</a:t>
            </a:r>
            <a:r>
              <a:rPr lang="en-US" altLang="zh-CN" sz="1600" dirty="0"/>
              <a:t>m-1</a:t>
            </a:r>
            <a:r>
              <a:rPr lang="zh-CN" altLang="en-US" sz="1600" dirty="0"/>
              <a:t>个字符中包含</a:t>
            </a:r>
            <a:r>
              <a:rPr lang="en-US" altLang="zh-CN" sz="1600" dirty="0"/>
              <a:t>c</a:t>
            </a:r>
            <a:r>
              <a:rPr lang="zh-CN" altLang="en-US" sz="1600" dirty="0"/>
              <a:t>，移动的情况：把模式中前</a:t>
            </a:r>
            <a:r>
              <a:rPr lang="en-US" altLang="zh-CN" sz="1600" dirty="0"/>
              <a:t>m-1</a:t>
            </a:r>
            <a:r>
              <a:rPr lang="zh-CN" altLang="en-US" sz="1600" dirty="0"/>
              <a:t>个字符中的</a:t>
            </a:r>
            <a:r>
              <a:rPr lang="en-US" altLang="zh-CN" sz="1600" dirty="0"/>
              <a:t>c</a:t>
            </a:r>
            <a:r>
              <a:rPr lang="zh-CN" altLang="en-US" sz="1600" dirty="0"/>
              <a:t>和文本中的</a:t>
            </a:r>
            <a:r>
              <a:rPr lang="en-US" altLang="zh-CN" sz="1600" dirty="0"/>
              <a:t>c</a:t>
            </a:r>
            <a:r>
              <a:rPr lang="zh-CN" altLang="en-US" sz="1600" dirty="0"/>
              <a:t>对齐</a:t>
            </a:r>
          </a:p>
          <a:p>
            <a:endParaRPr lang="zh-CN" altLang="en-US" dirty="0"/>
          </a:p>
        </p:txBody>
      </p:sp>
      <p:sp>
        <p:nvSpPr>
          <p:cNvPr id="4" name="日期占位符 3"/>
          <p:cNvSpPr>
            <a:spLocks noGrp="1"/>
          </p:cNvSpPr>
          <p:nvPr>
            <p:ph type="dt" sz="half" idx="10"/>
          </p:nvPr>
        </p:nvSpPr>
        <p:spPr/>
        <p:txBody>
          <a:bodyPr/>
          <a:lstStyle/>
          <a:p>
            <a:fld id="{AAF35052-58A0-4E69-99F6-170D178951A6}"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8</a:t>
            </a:fld>
            <a:endParaRPr lang="zh-CN" altLang="en-US"/>
          </a:p>
        </p:txBody>
      </p:sp>
    </p:spTree>
    <p:extLst>
      <p:ext uri="{BB962C8B-B14F-4D97-AF65-F5344CB8AC3E}">
        <p14:creationId xmlns:p14="http://schemas.microsoft.com/office/powerpoint/2010/main" val="1519377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Horspool</a:t>
            </a:r>
            <a:r>
              <a:rPr lang="zh-CN" altLang="en-US" dirty="0" smtClean="0"/>
              <a:t>算法</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Text Box 4"/>
          <p:cNvSpPr txBox="1">
            <a:spLocks noChangeArrowheads="1"/>
          </p:cNvSpPr>
          <p:nvPr/>
        </p:nvSpPr>
        <p:spPr bwMode="auto">
          <a:xfrm>
            <a:off x="900113" y="1700213"/>
            <a:ext cx="4679950"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dirty="0" err="1">
                <a:latin typeface="Arial" panose="020B0604020202020204" pitchFamily="34" charset="0"/>
              </a:rPr>
              <a:t>s</a:t>
            </a:r>
            <a:r>
              <a:rPr lang="en-US" altLang="zh-CN" sz="2000" baseline="-25000" dirty="0" err="1">
                <a:latin typeface="Arial" panose="020B0604020202020204" pitchFamily="34" charset="0"/>
              </a:rPr>
              <a:t>0</a:t>
            </a:r>
            <a:r>
              <a:rPr lang="en-US" altLang="zh-CN" sz="2000" dirty="0" err="1">
                <a:latin typeface="Arial" panose="020B0604020202020204" pitchFamily="34" charset="0"/>
              </a:rPr>
              <a:t>s</a:t>
            </a:r>
            <a:r>
              <a:rPr lang="en-US" altLang="zh-CN" sz="2000" baseline="-25000" dirty="0" err="1">
                <a:latin typeface="Arial" panose="020B0604020202020204" pitchFamily="34" charset="0"/>
              </a:rPr>
              <a:t>1</a:t>
            </a:r>
            <a:r>
              <a:rPr lang="en-US" altLang="zh-CN" sz="2000" dirty="0">
                <a:latin typeface="Arial" panose="020B0604020202020204" pitchFamily="34" charset="0"/>
              </a:rPr>
              <a:t> ...                              c ...           </a:t>
            </a:r>
            <a:r>
              <a:rPr lang="en-US" altLang="zh-CN" sz="2000" dirty="0" err="1">
                <a:latin typeface="Arial" panose="020B0604020202020204" pitchFamily="34" charset="0"/>
              </a:rPr>
              <a:t>s</a:t>
            </a:r>
            <a:r>
              <a:rPr lang="en-US" altLang="zh-CN" sz="2000" baseline="-25000" dirty="0" err="1">
                <a:latin typeface="Arial" panose="020B0604020202020204" pitchFamily="34" charset="0"/>
              </a:rPr>
              <a:t>n</a:t>
            </a:r>
            <a:r>
              <a:rPr lang="en-US" altLang="zh-CN" sz="2000" baseline="-25000" dirty="0">
                <a:latin typeface="Arial" panose="020B0604020202020204" pitchFamily="34" charset="0"/>
              </a:rPr>
              <a:t>-1</a:t>
            </a:r>
          </a:p>
        </p:txBody>
      </p:sp>
      <p:sp>
        <p:nvSpPr>
          <p:cNvPr id="5" name="Text Box 5"/>
          <p:cNvSpPr txBox="1">
            <a:spLocks noChangeArrowheads="1"/>
          </p:cNvSpPr>
          <p:nvPr/>
        </p:nvSpPr>
        <p:spPr bwMode="auto">
          <a:xfrm>
            <a:off x="1042988" y="2058988"/>
            <a:ext cx="316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a:latin typeface="Arial" panose="020B0604020202020204" pitchFamily="34" charset="0"/>
              </a:rPr>
              <a:t>                              BARBER</a:t>
            </a:r>
            <a:endParaRPr lang="en-US" altLang="zh-CN" sz="1800" baseline="-25000">
              <a:latin typeface="Arial" panose="020B0604020202020204" pitchFamily="34" charset="0"/>
            </a:endParaRPr>
          </a:p>
        </p:txBody>
      </p:sp>
      <p:grpSp>
        <p:nvGrpSpPr>
          <p:cNvPr id="6" name="Group 23"/>
          <p:cNvGrpSpPr>
            <a:grpSpLocks/>
          </p:cNvGrpSpPr>
          <p:nvPr/>
        </p:nvGrpSpPr>
        <p:grpSpPr bwMode="auto">
          <a:xfrm>
            <a:off x="828675" y="2544763"/>
            <a:ext cx="4679950" cy="869950"/>
            <a:chOff x="522" y="1797"/>
            <a:chExt cx="2948" cy="548"/>
          </a:xfrm>
        </p:grpSpPr>
        <p:sp>
          <p:nvSpPr>
            <p:cNvPr id="7" name="Text Box 7"/>
            <p:cNvSpPr txBox="1">
              <a:spLocks noChangeArrowheads="1"/>
            </p:cNvSpPr>
            <p:nvPr/>
          </p:nvSpPr>
          <p:spPr bwMode="auto">
            <a:xfrm>
              <a:off x="522" y="1797"/>
              <a:ext cx="2948" cy="2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dirty="0" err="1">
                  <a:latin typeface="Arial" panose="020B0604020202020204" pitchFamily="34" charset="0"/>
                </a:rPr>
                <a:t>s</a:t>
              </a:r>
              <a:r>
                <a:rPr lang="en-US" altLang="zh-CN" sz="2000" baseline="-25000" dirty="0" err="1">
                  <a:latin typeface="Arial" panose="020B0604020202020204" pitchFamily="34" charset="0"/>
                </a:rPr>
                <a:t>0</a:t>
              </a:r>
              <a:r>
                <a:rPr lang="en-US" altLang="zh-CN" sz="2000" dirty="0" err="1">
                  <a:latin typeface="Arial" panose="020B0604020202020204" pitchFamily="34" charset="0"/>
                </a:rPr>
                <a:t>s</a:t>
              </a:r>
              <a:r>
                <a:rPr lang="en-US" altLang="zh-CN" sz="2000" baseline="-25000" dirty="0" err="1">
                  <a:latin typeface="Arial" panose="020B0604020202020204" pitchFamily="34" charset="0"/>
                </a:rPr>
                <a:t>1</a:t>
              </a:r>
              <a:r>
                <a:rPr lang="en-US" altLang="zh-CN" sz="2000" dirty="0">
                  <a:latin typeface="Arial" panose="020B0604020202020204" pitchFamily="34" charset="0"/>
                </a:rPr>
                <a:t> ...                              S ...           </a:t>
              </a:r>
              <a:r>
                <a:rPr lang="en-US" altLang="zh-CN" sz="2000" dirty="0" err="1">
                  <a:latin typeface="Arial" panose="020B0604020202020204" pitchFamily="34" charset="0"/>
                </a:rPr>
                <a:t>s</a:t>
              </a:r>
              <a:r>
                <a:rPr lang="en-US" altLang="zh-CN" sz="2000" baseline="-25000" dirty="0" err="1">
                  <a:latin typeface="Arial" panose="020B0604020202020204" pitchFamily="34" charset="0"/>
                </a:rPr>
                <a:t>n</a:t>
              </a:r>
              <a:r>
                <a:rPr lang="en-US" altLang="zh-CN" sz="2000" baseline="-25000" dirty="0">
                  <a:latin typeface="Arial" panose="020B0604020202020204" pitchFamily="34" charset="0"/>
                </a:rPr>
                <a:t>-1</a:t>
              </a:r>
            </a:p>
          </p:txBody>
        </p:sp>
        <p:sp>
          <p:nvSpPr>
            <p:cNvPr id="8" name="Text Box 8"/>
            <p:cNvSpPr txBox="1">
              <a:spLocks noChangeArrowheads="1"/>
            </p:cNvSpPr>
            <p:nvPr/>
          </p:nvSpPr>
          <p:spPr bwMode="auto">
            <a:xfrm>
              <a:off x="612" y="2023"/>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a:latin typeface="Arial" panose="020B0604020202020204" pitchFamily="34" charset="0"/>
                </a:rPr>
                <a:t>                              BARBER</a:t>
              </a:r>
              <a:endParaRPr lang="en-US" altLang="zh-CN" sz="1800" baseline="-25000">
                <a:latin typeface="Arial" panose="020B0604020202020204" pitchFamily="34" charset="0"/>
              </a:endParaRPr>
            </a:p>
          </p:txBody>
        </p:sp>
        <p:sp>
          <p:nvSpPr>
            <p:cNvPr id="9" name="Text Box 9"/>
            <p:cNvSpPr txBox="1">
              <a:spLocks noChangeArrowheads="1"/>
            </p:cNvSpPr>
            <p:nvPr/>
          </p:nvSpPr>
          <p:spPr bwMode="auto">
            <a:xfrm>
              <a:off x="1247" y="2114"/>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a:latin typeface="Arial" panose="020B0604020202020204" pitchFamily="34" charset="0"/>
                </a:rPr>
                <a:t>                              </a:t>
              </a:r>
              <a:r>
                <a:rPr lang="en-US" altLang="zh-CN" sz="1800">
                  <a:solidFill>
                    <a:schemeClr val="folHlink"/>
                  </a:solidFill>
                  <a:latin typeface="Arial" panose="020B0604020202020204" pitchFamily="34" charset="0"/>
                </a:rPr>
                <a:t>BARBER</a:t>
              </a:r>
              <a:endParaRPr lang="en-US" altLang="zh-CN" sz="1800" baseline="-25000">
                <a:solidFill>
                  <a:schemeClr val="folHlink"/>
                </a:solidFill>
                <a:latin typeface="Arial" panose="020B0604020202020204" pitchFamily="34" charset="0"/>
              </a:endParaRPr>
            </a:p>
          </p:txBody>
        </p:sp>
      </p:grpSp>
      <p:grpSp>
        <p:nvGrpSpPr>
          <p:cNvPr id="10" name="Group 24"/>
          <p:cNvGrpSpPr>
            <a:grpSpLocks/>
          </p:cNvGrpSpPr>
          <p:nvPr/>
        </p:nvGrpSpPr>
        <p:grpSpPr bwMode="auto">
          <a:xfrm>
            <a:off x="828675" y="3481388"/>
            <a:ext cx="4679950" cy="935037"/>
            <a:chOff x="522" y="2387"/>
            <a:chExt cx="2948" cy="589"/>
          </a:xfrm>
        </p:grpSpPr>
        <p:sp>
          <p:nvSpPr>
            <p:cNvPr id="11" name="Text Box 10"/>
            <p:cNvSpPr txBox="1">
              <a:spLocks noChangeArrowheads="1"/>
            </p:cNvSpPr>
            <p:nvPr/>
          </p:nvSpPr>
          <p:spPr bwMode="auto">
            <a:xfrm>
              <a:off x="522" y="2387"/>
              <a:ext cx="2948" cy="2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dirty="0" err="1">
                  <a:latin typeface="Arial" panose="020B0604020202020204" pitchFamily="34" charset="0"/>
                </a:rPr>
                <a:t>s</a:t>
              </a:r>
              <a:r>
                <a:rPr lang="en-US" altLang="zh-CN" sz="2000" baseline="-25000" dirty="0" err="1">
                  <a:latin typeface="Arial" panose="020B0604020202020204" pitchFamily="34" charset="0"/>
                </a:rPr>
                <a:t>0</a:t>
              </a:r>
              <a:r>
                <a:rPr lang="en-US" altLang="zh-CN" sz="2000" dirty="0" err="1">
                  <a:latin typeface="Arial" panose="020B0604020202020204" pitchFamily="34" charset="0"/>
                </a:rPr>
                <a:t>s</a:t>
              </a:r>
              <a:r>
                <a:rPr lang="en-US" altLang="zh-CN" sz="2000" baseline="-25000" dirty="0" err="1">
                  <a:latin typeface="Arial" panose="020B0604020202020204" pitchFamily="34" charset="0"/>
                </a:rPr>
                <a:t>1</a:t>
              </a:r>
              <a:r>
                <a:rPr lang="en-US" altLang="zh-CN" sz="2000" dirty="0">
                  <a:latin typeface="Arial" panose="020B0604020202020204" pitchFamily="34" charset="0"/>
                </a:rPr>
                <a:t> ...                              B ...           </a:t>
              </a:r>
              <a:r>
                <a:rPr lang="en-US" altLang="zh-CN" sz="2000" dirty="0" err="1">
                  <a:latin typeface="Arial" panose="020B0604020202020204" pitchFamily="34" charset="0"/>
                </a:rPr>
                <a:t>s</a:t>
              </a:r>
              <a:r>
                <a:rPr lang="en-US" altLang="zh-CN" sz="2000" baseline="-25000" dirty="0" err="1">
                  <a:latin typeface="Arial" panose="020B0604020202020204" pitchFamily="34" charset="0"/>
                </a:rPr>
                <a:t>n</a:t>
              </a:r>
              <a:r>
                <a:rPr lang="en-US" altLang="zh-CN" sz="2000" baseline="-25000" dirty="0">
                  <a:latin typeface="Arial" panose="020B0604020202020204" pitchFamily="34" charset="0"/>
                </a:rPr>
                <a:t>-1</a:t>
              </a:r>
            </a:p>
          </p:txBody>
        </p:sp>
        <p:sp>
          <p:nvSpPr>
            <p:cNvPr id="12" name="Text Box 11"/>
            <p:cNvSpPr txBox="1">
              <a:spLocks noChangeArrowheads="1"/>
            </p:cNvSpPr>
            <p:nvPr/>
          </p:nvSpPr>
          <p:spPr bwMode="auto">
            <a:xfrm>
              <a:off x="612" y="2613"/>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a:latin typeface="Arial" panose="020B0604020202020204" pitchFamily="34" charset="0"/>
                </a:rPr>
                <a:t>                              BARBER</a:t>
              </a:r>
              <a:endParaRPr lang="en-US" altLang="zh-CN" sz="1800" baseline="-25000">
                <a:latin typeface="Arial" panose="020B0604020202020204" pitchFamily="34" charset="0"/>
              </a:endParaRPr>
            </a:p>
          </p:txBody>
        </p:sp>
        <p:sp>
          <p:nvSpPr>
            <p:cNvPr id="13" name="Text Box 12"/>
            <p:cNvSpPr txBox="1">
              <a:spLocks noChangeArrowheads="1"/>
            </p:cNvSpPr>
            <p:nvPr/>
          </p:nvSpPr>
          <p:spPr bwMode="auto">
            <a:xfrm>
              <a:off x="808" y="2745"/>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a:latin typeface="Arial" panose="020B0604020202020204" pitchFamily="34" charset="0"/>
                </a:rPr>
                <a:t>                              </a:t>
              </a:r>
              <a:r>
                <a:rPr lang="en-US" altLang="zh-CN" sz="1800">
                  <a:solidFill>
                    <a:schemeClr val="folHlink"/>
                  </a:solidFill>
                  <a:latin typeface="Arial" panose="020B0604020202020204" pitchFamily="34" charset="0"/>
                </a:rPr>
                <a:t>BARBER</a:t>
              </a:r>
              <a:endParaRPr lang="en-US" altLang="zh-CN" sz="1800" baseline="-25000">
                <a:solidFill>
                  <a:schemeClr val="folHlink"/>
                </a:solidFill>
                <a:latin typeface="Arial" panose="020B0604020202020204" pitchFamily="34" charset="0"/>
              </a:endParaRPr>
            </a:p>
          </p:txBody>
        </p:sp>
      </p:grpSp>
      <p:grpSp>
        <p:nvGrpSpPr>
          <p:cNvPr id="14" name="Group 25"/>
          <p:cNvGrpSpPr>
            <a:grpSpLocks/>
          </p:cNvGrpSpPr>
          <p:nvPr/>
        </p:nvGrpSpPr>
        <p:grpSpPr bwMode="auto">
          <a:xfrm>
            <a:off x="804863" y="4424363"/>
            <a:ext cx="4679950" cy="863600"/>
            <a:chOff x="507" y="2981"/>
            <a:chExt cx="2948" cy="544"/>
          </a:xfrm>
        </p:grpSpPr>
        <p:sp>
          <p:nvSpPr>
            <p:cNvPr id="15" name="Text Box 13"/>
            <p:cNvSpPr txBox="1">
              <a:spLocks noChangeArrowheads="1"/>
            </p:cNvSpPr>
            <p:nvPr/>
          </p:nvSpPr>
          <p:spPr bwMode="auto">
            <a:xfrm>
              <a:off x="507" y="2981"/>
              <a:ext cx="2948" cy="2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latin typeface="Arial" panose="020B0604020202020204" pitchFamily="34" charset="0"/>
                </a:rPr>
                <a:t>s</a:t>
              </a:r>
              <a:r>
                <a:rPr lang="en-US" altLang="zh-CN" sz="2000" baseline="-25000">
                  <a:latin typeface="Arial" panose="020B0604020202020204" pitchFamily="34" charset="0"/>
                </a:rPr>
                <a:t>0</a:t>
              </a:r>
              <a:r>
                <a:rPr lang="en-US" altLang="zh-CN" sz="2000">
                  <a:latin typeface="Arial" panose="020B0604020202020204" pitchFamily="34" charset="0"/>
                </a:rPr>
                <a:t>s</a:t>
              </a:r>
              <a:r>
                <a:rPr lang="en-US" altLang="zh-CN" sz="2000" baseline="-25000">
                  <a:latin typeface="Arial" panose="020B0604020202020204" pitchFamily="34" charset="0"/>
                </a:rPr>
                <a:t>1</a:t>
              </a:r>
              <a:r>
                <a:rPr lang="en-US" altLang="zh-CN" sz="2000">
                  <a:latin typeface="Arial" panose="020B0604020202020204" pitchFamily="34" charset="0"/>
                </a:rPr>
                <a:t> ...                         MER ...           s</a:t>
              </a:r>
              <a:r>
                <a:rPr lang="en-US" altLang="zh-CN" sz="2000" baseline="-25000">
                  <a:latin typeface="Arial" panose="020B0604020202020204" pitchFamily="34" charset="0"/>
                </a:rPr>
                <a:t>n-1</a:t>
              </a:r>
            </a:p>
          </p:txBody>
        </p:sp>
        <p:sp>
          <p:nvSpPr>
            <p:cNvPr id="16" name="Text Box 14"/>
            <p:cNvSpPr txBox="1">
              <a:spLocks noChangeArrowheads="1"/>
            </p:cNvSpPr>
            <p:nvPr/>
          </p:nvSpPr>
          <p:spPr bwMode="auto">
            <a:xfrm>
              <a:off x="612" y="3157"/>
              <a:ext cx="19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a:latin typeface="Arial" panose="020B0604020202020204" pitchFamily="34" charset="0"/>
                </a:rPr>
                <a:t>                               LEADER</a:t>
              </a:r>
              <a:endParaRPr lang="en-US" altLang="zh-CN" sz="1800" baseline="-25000">
                <a:latin typeface="Arial" panose="020B0604020202020204" pitchFamily="34" charset="0"/>
              </a:endParaRPr>
            </a:p>
          </p:txBody>
        </p:sp>
        <p:sp>
          <p:nvSpPr>
            <p:cNvPr id="17" name="Text Box 15"/>
            <p:cNvSpPr txBox="1">
              <a:spLocks noChangeArrowheads="1"/>
            </p:cNvSpPr>
            <p:nvPr/>
          </p:nvSpPr>
          <p:spPr bwMode="auto">
            <a:xfrm>
              <a:off x="1202" y="3294"/>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a:latin typeface="Arial" panose="020B0604020202020204" pitchFamily="34" charset="0"/>
                </a:rPr>
                <a:t>                              </a:t>
              </a:r>
              <a:r>
                <a:rPr lang="en-US" altLang="zh-CN" sz="1800">
                  <a:solidFill>
                    <a:schemeClr val="folHlink"/>
                  </a:solidFill>
                  <a:latin typeface="Arial" panose="020B0604020202020204" pitchFamily="34" charset="0"/>
                </a:rPr>
                <a:t>LEADER</a:t>
              </a:r>
              <a:endParaRPr lang="en-US" altLang="zh-CN" sz="1800" baseline="-25000">
                <a:solidFill>
                  <a:schemeClr val="folHlink"/>
                </a:solidFill>
                <a:latin typeface="Arial" panose="020B0604020202020204" pitchFamily="34" charset="0"/>
              </a:endParaRPr>
            </a:p>
          </p:txBody>
        </p:sp>
      </p:grpSp>
      <p:grpSp>
        <p:nvGrpSpPr>
          <p:cNvPr id="18" name="Group 26"/>
          <p:cNvGrpSpPr>
            <a:grpSpLocks/>
          </p:cNvGrpSpPr>
          <p:nvPr/>
        </p:nvGrpSpPr>
        <p:grpSpPr bwMode="auto">
          <a:xfrm>
            <a:off x="804863" y="5286375"/>
            <a:ext cx="4679950" cy="877888"/>
            <a:chOff x="507" y="3521"/>
            <a:chExt cx="2948" cy="553"/>
          </a:xfrm>
        </p:grpSpPr>
        <p:sp>
          <p:nvSpPr>
            <p:cNvPr id="19" name="Text Box 16"/>
            <p:cNvSpPr txBox="1">
              <a:spLocks noChangeArrowheads="1"/>
            </p:cNvSpPr>
            <p:nvPr/>
          </p:nvSpPr>
          <p:spPr bwMode="auto">
            <a:xfrm>
              <a:off x="507" y="3521"/>
              <a:ext cx="2948" cy="2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latin typeface="Arial" panose="020B0604020202020204" pitchFamily="34" charset="0"/>
                </a:rPr>
                <a:t>s</a:t>
              </a:r>
              <a:r>
                <a:rPr lang="en-US" altLang="zh-CN" sz="2000" baseline="-25000">
                  <a:latin typeface="Arial" panose="020B0604020202020204" pitchFamily="34" charset="0"/>
                </a:rPr>
                <a:t>0</a:t>
              </a:r>
              <a:r>
                <a:rPr lang="en-US" altLang="zh-CN" sz="2000">
                  <a:latin typeface="Arial" panose="020B0604020202020204" pitchFamily="34" charset="0"/>
                </a:rPr>
                <a:t>s</a:t>
              </a:r>
              <a:r>
                <a:rPr lang="en-US" altLang="zh-CN" sz="2000" baseline="-25000">
                  <a:latin typeface="Arial" panose="020B0604020202020204" pitchFamily="34" charset="0"/>
                </a:rPr>
                <a:t>1</a:t>
              </a:r>
              <a:r>
                <a:rPr lang="en-US" altLang="zh-CN" sz="2000">
                  <a:latin typeface="Arial" panose="020B0604020202020204" pitchFamily="34" charset="0"/>
                </a:rPr>
                <a:t> ...                           OR ...           s</a:t>
              </a:r>
              <a:r>
                <a:rPr lang="en-US" altLang="zh-CN" sz="2000" baseline="-25000">
                  <a:latin typeface="Arial" panose="020B0604020202020204" pitchFamily="34" charset="0"/>
                </a:rPr>
                <a:t>n-1</a:t>
              </a:r>
            </a:p>
          </p:txBody>
        </p:sp>
        <p:sp>
          <p:nvSpPr>
            <p:cNvPr id="20" name="Text Box 17"/>
            <p:cNvSpPr txBox="1">
              <a:spLocks noChangeArrowheads="1"/>
            </p:cNvSpPr>
            <p:nvPr/>
          </p:nvSpPr>
          <p:spPr bwMode="auto">
            <a:xfrm>
              <a:off x="612" y="3697"/>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dirty="0">
                  <a:latin typeface="Arial" panose="020B0604020202020204" pitchFamily="34" charset="0"/>
                </a:rPr>
                <a:t>                           REORDER</a:t>
              </a:r>
              <a:endParaRPr lang="en-US" altLang="zh-CN" sz="1800" baseline="-25000" dirty="0">
                <a:latin typeface="Arial" panose="020B0604020202020204" pitchFamily="34" charset="0"/>
              </a:endParaRPr>
            </a:p>
          </p:txBody>
        </p:sp>
        <p:sp>
          <p:nvSpPr>
            <p:cNvPr id="21" name="Text Box 18"/>
            <p:cNvSpPr txBox="1">
              <a:spLocks noChangeArrowheads="1"/>
            </p:cNvSpPr>
            <p:nvPr/>
          </p:nvSpPr>
          <p:spPr bwMode="auto">
            <a:xfrm>
              <a:off x="799" y="3841"/>
              <a:ext cx="20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a:latin typeface="Arial" panose="020B0604020202020204" pitchFamily="34" charset="0"/>
                </a:rPr>
                <a:t>                              </a:t>
              </a:r>
              <a:r>
                <a:rPr lang="en-US" altLang="zh-CN" sz="1800">
                  <a:solidFill>
                    <a:schemeClr val="folHlink"/>
                  </a:solidFill>
                  <a:latin typeface="Arial" panose="020B0604020202020204" pitchFamily="34" charset="0"/>
                </a:rPr>
                <a:t>REORDER</a:t>
              </a:r>
              <a:endParaRPr lang="en-US" altLang="zh-CN" sz="1800" baseline="-25000">
                <a:solidFill>
                  <a:schemeClr val="folHlink"/>
                </a:solidFill>
                <a:latin typeface="Arial" panose="020B0604020202020204" pitchFamily="34" charset="0"/>
              </a:endParaRPr>
            </a:p>
          </p:txBody>
        </p:sp>
      </p:grpSp>
      <p:sp>
        <p:nvSpPr>
          <p:cNvPr id="22" name="AutoShape 19"/>
          <p:cNvSpPr>
            <a:spLocks noChangeArrowheads="1"/>
          </p:cNvSpPr>
          <p:nvPr/>
        </p:nvSpPr>
        <p:spPr bwMode="auto">
          <a:xfrm>
            <a:off x="6011863" y="2616200"/>
            <a:ext cx="2663825" cy="433388"/>
          </a:xfrm>
          <a:prstGeom prst="wedgeRoundRectCallout">
            <a:avLst>
              <a:gd name="adj1" fmla="val -70204"/>
              <a:gd name="adj2" fmla="val 2380"/>
              <a:gd name="adj3" fmla="val 16667"/>
            </a:avLst>
          </a:prstGeom>
          <a:solidFill>
            <a:schemeClr val="accent1"/>
          </a:solidFill>
          <a:ln w="9525">
            <a:solidFill>
              <a:schemeClr val="tx1"/>
            </a:solidFill>
            <a:miter lim="800000"/>
            <a:headEnd/>
            <a:tailEnd/>
          </a:ln>
        </p:spPr>
        <p:txBody>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a:latin typeface="Arial" panose="020B0604020202020204" pitchFamily="34" charset="0"/>
              </a:rPr>
              <a:t>移动幅度等于模式长度</a:t>
            </a:r>
          </a:p>
        </p:txBody>
      </p:sp>
      <p:sp>
        <p:nvSpPr>
          <p:cNvPr id="23" name="AutoShape 20"/>
          <p:cNvSpPr>
            <a:spLocks noChangeArrowheads="1"/>
          </p:cNvSpPr>
          <p:nvPr/>
        </p:nvSpPr>
        <p:spPr bwMode="auto">
          <a:xfrm>
            <a:off x="6011863" y="4489450"/>
            <a:ext cx="2663825" cy="433388"/>
          </a:xfrm>
          <a:prstGeom prst="wedgeRoundRectCallout">
            <a:avLst>
              <a:gd name="adj1" fmla="val -70204"/>
              <a:gd name="adj2" fmla="val 2380"/>
              <a:gd name="adj3" fmla="val 16667"/>
            </a:avLst>
          </a:prstGeom>
          <a:solidFill>
            <a:schemeClr val="accent1"/>
          </a:solidFill>
          <a:ln w="9525">
            <a:solidFill>
              <a:schemeClr val="tx1"/>
            </a:solidFill>
            <a:miter lim="800000"/>
            <a:headEnd/>
            <a:tailEnd/>
          </a:ln>
        </p:spPr>
        <p:txBody>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a:latin typeface="Arial" panose="020B0604020202020204" pitchFamily="34" charset="0"/>
              </a:rPr>
              <a:t>移动幅度等于模式长度</a:t>
            </a:r>
          </a:p>
        </p:txBody>
      </p:sp>
      <p:sp>
        <p:nvSpPr>
          <p:cNvPr id="24" name="AutoShape 21"/>
          <p:cNvSpPr>
            <a:spLocks noChangeArrowheads="1"/>
          </p:cNvSpPr>
          <p:nvPr/>
        </p:nvSpPr>
        <p:spPr bwMode="auto">
          <a:xfrm>
            <a:off x="5940425" y="3481388"/>
            <a:ext cx="2663825" cy="647700"/>
          </a:xfrm>
          <a:prstGeom prst="wedgeRoundRectCallout">
            <a:avLst>
              <a:gd name="adj1" fmla="val -70204"/>
              <a:gd name="adj2" fmla="val -14949"/>
              <a:gd name="adj3" fmla="val 16667"/>
            </a:avLst>
          </a:prstGeom>
          <a:solidFill>
            <a:schemeClr val="accent1"/>
          </a:solidFill>
          <a:ln w="9525">
            <a:solidFill>
              <a:schemeClr val="tx1"/>
            </a:solidFill>
            <a:miter lim="800000"/>
            <a:headEnd/>
            <a:tailEnd/>
          </a:ln>
        </p:spPr>
        <p:txBody>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dirty="0">
                <a:latin typeface="Arial" panose="020B0604020202020204" pitchFamily="34" charset="0"/>
              </a:rPr>
              <a:t>模式中</a:t>
            </a:r>
            <a:r>
              <a:rPr lang="zh-CN" altLang="en-US" sz="1800" b="1" dirty="0">
                <a:solidFill>
                  <a:schemeClr val="tx2"/>
                </a:solidFill>
                <a:latin typeface="Arial" panose="020B0604020202020204" pitchFamily="34" charset="0"/>
              </a:rPr>
              <a:t>最右边的字符</a:t>
            </a:r>
            <a:r>
              <a:rPr lang="en-US" altLang="zh-CN" sz="1800" b="1" dirty="0">
                <a:solidFill>
                  <a:schemeClr val="tx2"/>
                </a:solidFill>
                <a:latin typeface="Arial" panose="020B0604020202020204" pitchFamily="34" charset="0"/>
              </a:rPr>
              <a:t>c</a:t>
            </a:r>
            <a:r>
              <a:rPr lang="zh-CN" altLang="en-US" sz="1800" dirty="0">
                <a:latin typeface="Arial" panose="020B0604020202020204" pitchFamily="34" charset="0"/>
              </a:rPr>
              <a:t>和文本中的</a:t>
            </a:r>
            <a:r>
              <a:rPr lang="en-US" altLang="zh-CN" sz="1800" dirty="0">
                <a:latin typeface="Arial" panose="020B0604020202020204" pitchFamily="34" charset="0"/>
              </a:rPr>
              <a:t>c</a:t>
            </a:r>
            <a:r>
              <a:rPr lang="zh-CN" altLang="en-US" sz="1800" dirty="0">
                <a:latin typeface="Arial" panose="020B0604020202020204" pitchFamily="34" charset="0"/>
              </a:rPr>
              <a:t>对齐</a:t>
            </a:r>
          </a:p>
        </p:txBody>
      </p:sp>
      <p:sp>
        <p:nvSpPr>
          <p:cNvPr id="25" name="AutoShape 22"/>
          <p:cNvSpPr>
            <a:spLocks noChangeArrowheads="1"/>
          </p:cNvSpPr>
          <p:nvPr/>
        </p:nvSpPr>
        <p:spPr bwMode="auto">
          <a:xfrm>
            <a:off x="5940425" y="5281613"/>
            <a:ext cx="2663825" cy="647700"/>
          </a:xfrm>
          <a:prstGeom prst="wedgeRoundRectCallout">
            <a:avLst>
              <a:gd name="adj1" fmla="val -70204"/>
              <a:gd name="adj2" fmla="val -14949"/>
              <a:gd name="adj3" fmla="val 16667"/>
            </a:avLst>
          </a:prstGeom>
          <a:solidFill>
            <a:schemeClr val="accent1"/>
          </a:solidFill>
          <a:ln w="9525">
            <a:solidFill>
              <a:schemeClr val="tx1"/>
            </a:solidFill>
            <a:miter lim="800000"/>
            <a:headEnd/>
            <a:tailEnd/>
          </a:ln>
        </p:spPr>
        <p:txBody>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a:latin typeface="Arial" panose="020B0604020202020204" pitchFamily="34" charset="0"/>
              </a:rPr>
              <a:t>把模式中</a:t>
            </a:r>
            <a:r>
              <a:rPr lang="zh-CN" altLang="en-US" sz="1800">
                <a:solidFill>
                  <a:schemeClr val="tx2"/>
                </a:solidFill>
                <a:latin typeface="Arial" panose="020B0604020202020204" pitchFamily="34" charset="0"/>
              </a:rPr>
              <a:t>前</a:t>
            </a:r>
            <a:r>
              <a:rPr lang="en-US" altLang="zh-CN" sz="1800">
                <a:solidFill>
                  <a:schemeClr val="tx2"/>
                </a:solidFill>
                <a:latin typeface="Arial" panose="020B0604020202020204" pitchFamily="34" charset="0"/>
              </a:rPr>
              <a:t>m-1</a:t>
            </a:r>
            <a:r>
              <a:rPr lang="zh-CN" altLang="en-US" sz="1800">
                <a:solidFill>
                  <a:schemeClr val="tx2"/>
                </a:solidFill>
                <a:latin typeface="Arial" panose="020B0604020202020204" pitchFamily="34" charset="0"/>
              </a:rPr>
              <a:t>个字符中的</a:t>
            </a:r>
            <a:r>
              <a:rPr lang="en-US" altLang="zh-CN" sz="1800">
                <a:solidFill>
                  <a:schemeClr val="tx2"/>
                </a:solidFill>
                <a:latin typeface="Arial" panose="020B0604020202020204" pitchFamily="34" charset="0"/>
              </a:rPr>
              <a:t>c</a:t>
            </a:r>
            <a:r>
              <a:rPr lang="zh-CN" altLang="en-US" sz="1800">
                <a:latin typeface="Arial" panose="020B0604020202020204" pitchFamily="34" charset="0"/>
              </a:rPr>
              <a:t>和文本中的</a:t>
            </a:r>
            <a:r>
              <a:rPr lang="en-US" altLang="zh-CN" sz="1800">
                <a:latin typeface="Arial" panose="020B0604020202020204" pitchFamily="34" charset="0"/>
              </a:rPr>
              <a:t>c</a:t>
            </a:r>
            <a:r>
              <a:rPr lang="zh-CN" altLang="en-US" sz="1800">
                <a:latin typeface="Arial" panose="020B0604020202020204" pitchFamily="34" charset="0"/>
              </a:rPr>
              <a:t>对齐</a:t>
            </a:r>
          </a:p>
        </p:txBody>
      </p:sp>
      <p:sp>
        <p:nvSpPr>
          <p:cNvPr id="26" name="Rectangle 29"/>
          <p:cNvSpPr>
            <a:spLocks noChangeArrowheads="1"/>
          </p:cNvSpPr>
          <p:nvPr/>
        </p:nvSpPr>
        <p:spPr bwMode="auto">
          <a:xfrm>
            <a:off x="5435600" y="2276475"/>
            <a:ext cx="34337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b="1">
                <a:solidFill>
                  <a:schemeClr val="tx1"/>
                </a:solidFill>
                <a:latin typeface="Times New Roman" panose="02020603050405020304" pitchFamily="18" charset="0"/>
                <a:ea typeface="楷体_GB2312" pitchFamily="49"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a:latin typeface="Comic Sans MS" panose="030F0702030302020204" pitchFamily="66" charset="0"/>
              </a:rPr>
              <a:t>情况</a:t>
            </a:r>
            <a:r>
              <a:rPr lang="en-US" altLang="zh-CN" sz="1800">
                <a:latin typeface="Comic Sans MS" panose="030F0702030302020204" pitchFamily="66" charset="0"/>
              </a:rPr>
              <a:t>1</a:t>
            </a:r>
            <a:r>
              <a:rPr lang="zh-CN" altLang="en-US" sz="1800">
                <a:latin typeface="Comic Sans MS" panose="030F0702030302020204" pitchFamily="66" charset="0"/>
              </a:rPr>
              <a:t>：模式中不存在</a:t>
            </a:r>
            <a:r>
              <a:rPr lang="en-US" altLang="zh-CN" sz="1800">
                <a:latin typeface="Comic Sans MS" panose="030F0702030302020204" pitchFamily="66" charset="0"/>
              </a:rPr>
              <a:t>c</a:t>
            </a:r>
          </a:p>
        </p:txBody>
      </p:sp>
      <p:sp>
        <p:nvSpPr>
          <p:cNvPr id="27" name="日期占位符 26"/>
          <p:cNvSpPr>
            <a:spLocks noGrp="1"/>
          </p:cNvSpPr>
          <p:nvPr>
            <p:ph type="dt" sz="half" idx="10"/>
          </p:nvPr>
        </p:nvSpPr>
        <p:spPr/>
        <p:txBody>
          <a:bodyPr/>
          <a:lstStyle/>
          <a:p>
            <a:fld id="{B78CC580-3908-43F3-A3D6-206B6AE39169}" type="datetime1">
              <a:rPr lang="zh-CN" altLang="en-US" smtClean="0"/>
              <a:t>2019/2/22</a:t>
            </a:fld>
            <a:endParaRPr lang="zh-CN" altLang="en-US"/>
          </a:p>
        </p:txBody>
      </p:sp>
      <p:sp>
        <p:nvSpPr>
          <p:cNvPr id="28" name="灯片编号占位符 27"/>
          <p:cNvSpPr>
            <a:spLocks noGrp="1"/>
          </p:cNvSpPr>
          <p:nvPr>
            <p:ph type="sldNum" sz="quarter" idx="12"/>
          </p:nvPr>
        </p:nvSpPr>
        <p:spPr/>
        <p:txBody>
          <a:bodyPr/>
          <a:lstStyle/>
          <a:p>
            <a:fld id="{3F769AD3-636C-4583-9912-BE9DB57EB6C4}" type="slidenum">
              <a:rPr lang="zh-CN" altLang="en-US" smtClean="0"/>
              <a:t>9</a:t>
            </a:fld>
            <a:endParaRPr lang="zh-CN" altLang="en-US"/>
          </a:p>
        </p:txBody>
      </p:sp>
    </p:spTree>
    <p:extLst>
      <p:ext uri="{BB962C8B-B14F-4D97-AF65-F5344CB8AC3E}">
        <p14:creationId xmlns:p14="http://schemas.microsoft.com/office/powerpoint/2010/main" val="182453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dissolv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dissolve">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theme/theme1.xml><?xml version="1.0" encoding="utf-8"?>
<a:theme xmlns:a="http://schemas.openxmlformats.org/drawingml/2006/main" name="南京大学PPT">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南京大学PPT" id="{2987B73B-C9CC-4129-824D-C6E8BF2B3606}" vid="{51DFBA14-213A-4BB6-9053-FFCF4DA053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南京大学PPT</Template>
  <TotalTime>2312</TotalTime>
  <Words>2248</Words>
  <Application>Microsoft Office PowerPoint</Application>
  <PresentationFormat>全屏显示(4:3)</PresentationFormat>
  <Paragraphs>325</Paragraphs>
  <Slides>23</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2" baseType="lpstr">
      <vt:lpstr>等线</vt:lpstr>
      <vt:lpstr>宋体</vt:lpstr>
      <vt:lpstr>Arial</vt:lpstr>
      <vt:lpstr>Cambria Math</vt:lpstr>
      <vt:lpstr>Comic Sans MS</vt:lpstr>
      <vt:lpstr>Times New Roman</vt:lpstr>
      <vt:lpstr>Wingdings</vt:lpstr>
      <vt:lpstr>南京大学PPT</vt:lpstr>
      <vt:lpstr>Equation</vt:lpstr>
      <vt:lpstr>算法设计与分析基础《Introduction to the  Design and Analysis of Algorithms》 时空权衡</vt:lpstr>
      <vt:lpstr>时空权衡</vt:lpstr>
      <vt:lpstr>目录</vt:lpstr>
      <vt:lpstr>计数排序——回顾</vt:lpstr>
      <vt:lpstr>计数排序——分布计数</vt:lpstr>
      <vt:lpstr>例题</vt:lpstr>
      <vt:lpstr>字符串匹配</vt:lpstr>
      <vt:lpstr>Horspool算法</vt:lpstr>
      <vt:lpstr>Horspool算法</vt:lpstr>
      <vt:lpstr>Horspool算法</vt:lpstr>
      <vt:lpstr>Boyer-Moore算法</vt:lpstr>
      <vt:lpstr>Boyer-Moore算法</vt:lpstr>
      <vt:lpstr>Boyer-Moore算法</vt:lpstr>
      <vt:lpstr>Boyer-Moore算法——实例</vt:lpstr>
      <vt:lpstr>问题</vt:lpstr>
      <vt:lpstr>散列法</vt:lpstr>
      <vt:lpstr>开散列（分离链）</vt:lpstr>
      <vt:lpstr>闭散列（开式寻址）</vt:lpstr>
      <vt:lpstr>B树</vt:lpstr>
      <vt:lpstr>B树</vt:lpstr>
      <vt:lpstr>B树</vt:lpstr>
      <vt:lpstr>总结</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李传艺</dc:creator>
  <cp:lastModifiedBy>李 传艺</cp:lastModifiedBy>
  <cp:revision>190</cp:revision>
  <dcterms:created xsi:type="dcterms:W3CDTF">2018-01-10T03:56:23Z</dcterms:created>
  <dcterms:modified xsi:type="dcterms:W3CDTF">2019-02-22T07:48:10Z</dcterms:modified>
</cp:coreProperties>
</file>